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18"/>
  </p:notesMasterIdLst>
  <p:handoutMasterIdLst>
    <p:handoutMasterId r:id="rId19"/>
  </p:handoutMasterIdLst>
  <p:sldIdLst>
    <p:sldId id="256" r:id="rId2"/>
    <p:sldId id="257" r:id="rId3"/>
    <p:sldId id="296" r:id="rId4"/>
    <p:sldId id="258" r:id="rId5"/>
    <p:sldId id="259" r:id="rId6"/>
    <p:sldId id="260" r:id="rId7"/>
    <p:sldId id="290" r:id="rId8"/>
    <p:sldId id="279" r:id="rId9"/>
    <p:sldId id="287" r:id="rId10"/>
    <p:sldId id="281" r:id="rId11"/>
    <p:sldId id="293" r:id="rId12"/>
    <p:sldId id="284" r:id="rId13"/>
    <p:sldId id="285" r:id="rId14"/>
    <p:sldId id="292" r:id="rId15"/>
    <p:sldId id="295" r:id="rId16"/>
    <p:sldId id="294"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F35"/>
    <a:srgbClr val="FFE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59" autoAdjust="0"/>
  </p:normalViewPr>
  <p:slideViewPr>
    <p:cSldViewPr showGuides="1">
      <p:cViewPr>
        <p:scale>
          <a:sx n="76" d="100"/>
          <a:sy n="76" d="100"/>
        </p:scale>
        <p:origin x="-2584" y="-208"/>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ACCCFF-C32E-B74B-ACA1-24E825D66319}" type="datetimeFigureOut">
              <a:rPr lang="en-US" smtClean="0"/>
              <a:t>10/28/14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995ACB-5D68-D044-9C12-D5FBA42018AB}" type="slidenum">
              <a:rPr lang="en-US" smtClean="0"/>
              <a:t>‹#›</a:t>
            </a:fld>
            <a:endParaRPr lang="en-US"/>
          </a:p>
        </p:txBody>
      </p:sp>
    </p:spTree>
    <p:extLst>
      <p:ext uri="{BB962C8B-B14F-4D97-AF65-F5344CB8AC3E}">
        <p14:creationId xmlns:p14="http://schemas.microsoft.com/office/powerpoint/2010/main" val="29525290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4281591370"/>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mtClean="0"/>
              <a:t>Hello,</a:t>
            </a:r>
            <a:r>
              <a:rPr lang="en-US" baseline="0" smtClean="0"/>
              <a:t> everyone, d</a:t>
            </a:r>
            <a:r>
              <a:rPr lang="en-US" smtClean="0"/>
              <a:t>uring this</a:t>
            </a:r>
            <a:r>
              <a:rPr lang="en-US" baseline="0" smtClean="0"/>
              <a:t> talk, I’m going to present a top-down estimate in methane emissions in California based on mesoscale inverse modeling. First of all, I want to thank all of my coauthors, especially Jerome who was a great help to me in setting up the inverse system. </a:t>
            </a: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the 3 FLEXPART-WRF models and 6 flights</a:t>
            </a:r>
            <a:r>
              <a:rPr lang="en-US" baseline="0" dirty="0" smtClean="0"/>
              <a:t> over the </a:t>
            </a:r>
            <a:r>
              <a:rPr lang="en-US" baseline="0" dirty="0" err="1" smtClean="0"/>
              <a:t>SoCAB</a:t>
            </a:r>
            <a:r>
              <a:rPr lang="en-US" baseline="0" dirty="0" smtClean="0"/>
              <a:t>, we estimate an annual methane emission from the basin of 427 </a:t>
            </a:r>
            <a:r>
              <a:rPr lang="en-US" baseline="0" dirty="0" err="1" smtClean="0"/>
              <a:t>Gg</a:t>
            </a:r>
            <a:r>
              <a:rPr lang="en-US" baseline="0" dirty="0" smtClean="0"/>
              <a:t> per year (by assuming our results from a 6-week period are representative of an entire year). Our estimate is consistent with previous top-down estimates, however, it is the first estimate of methane emissions based on a </a:t>
            </a:r>
            <a:r>
              <a:rPr lang="en-US" baseline="0" dirty="0" err="1" smtClean="0"/>
              <a:t>mesoscale</a:t>
            </a:r>
            <a:r>
              <a:rPr lang="en-US" baseline="0" dirty="0" smtClean="0"/>
              <a:t> inverse model applied to aircraft measurements. Furthermore, our estimate of the uncertainty in the emissions estimate, 22%, includes uncertainties from the transport models. Because we applied the inversion on each flight, </a:t>
            </a:r>
            <a:r>
              <a:rPr lang="en-US" sz="1100" baseline="0" dirty="0" smtClean="0"/>
              <a:t>we can also estimate the variability of emission estimates based on a single flight. The emission estimate based on any single flight varies from the mean by no more than 10%</a:t>
            </a:r>
            <a:r>
              <a:rPr lang="en-US" sz="1100" dirty="0" smtClean="0"/>
              <a:t>.</a:t>
            </a:r>
            <a:endParaRPr lang="en-US" dirty="0"/>
          </a:p>
        </p:txBody>
      </p:sp>
    </p:spTree>
    <p:extLst>
      <p:ext uri="{BB962C8B-B14F-4D97-AF65-F5344CB8AC3E}">
        <p14:creationId xmlns:p14="http://schemas.microsoft.com/office/powerpoint/2010/main" val="16538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t>
            </a:r>
            <a:r>
              <a:rPr lang="en-US" baseline="0" dirty="0" smtClean="0"/>
              <a:t> also study</a:t>
            </a:r>
            <a:r>
              <a:rPr lang="en-US" dirty="0" smtClean="0"/>
              <a:t> the spatial distribution of</a:t>
            </a:r>
            <a:r>
              <a:rPr lang="en-US" baseline="0" dirty="0" smtClean="0"/>
              <a:t> </a:t>
            </a:r>
            <a:r>
              <a:rPr lang="en-US" dirty="0" smtClean="0"/>
              <a:t>CH</a:t>
            </a:r>
            <a:r>
              <a:rPr lang="en-US" baseline="-25000" dirty="0" smtClean="0"/>
              <a:t>4</a:t>
            </a:r>
            <a:r>
              <a:rPr lang="en-US" baseline="0" dirty="0" smtClean="0"/>
              <a:t> emissions in the </a:t>
            </a:r>
            <a:r>
              <a:rPr lang="en-US" baseline="0" dirty="0" err="1" smtClean="0"/>
              <a:t>SoCAB</a:t>
            </a:r>
            <a:r>
              <a:rPr lang="en-US" dirty="0" smtClean="0"/>
              <a:t>.</a:t>
            </a:r>
            <a:r>
              <a:rPr lang="en-US" baseline="0" dirty="0" smtClean="0"/>
              <a:t> </a:t>
            </a:r>
            <a:r>
              <a:rPr lang="en-US" baseline="0" dirty="0" err="1" smtClean="0"/>
              <a:t>Brioude</a:t>
            </a:r>
            <a:r>
              <a:rPr lang="en-US" baseline="0" dirty="0" smtClean="0"/>
              <a:t> et al. (2013) used the same </a:t>
            </a:r>
            <a:r>
              <a:rPr lang="en-US" baseline="0" dirty="0" err="1" smtClean="0"/>
              <a:t>mesoscale</a:t>
            </a:r>
            <a:r>
              <a:rPr lang="en-US" baseline="0" dirty="0" smtClean="0"/>
              <a:t> inversion method and improved the CO emission inventory over the NEI 2005. Using the posterior inventories of CH</a:t>
            </a:r>
            <a:r>
              <a:rPr lang="en-US" baseline="-25000" dirty="0" smtClean="0"/>
              <a:t>4 </a:t>
            </a:r>
            <a:r>
              <a:rPr lang="en-US" baseline="0" dirty="0" smtClean="0"/>
              <a:t>and CO, we obtain a slope between CH</a:t>
            </a:r>
            <a:r>
              <a:rPr lang="en-US" baseline="-25000" dirty="0" smtClean="0"/>
              <a:t>4</a:t>
            </a:r>
            <a:r>
              <a:rPr lang="en-US" baseline="0" dirty="0" smtClean="0"/>
              <a:t> and CO mixing ratios that compares better with observations. </a:t>
            </a:r>
          </a:p>
          <a:p>
            <a:r>
              <a:rPr lang="en-US" baseline="0" dirty="0" smtClean="0"/>
              <a:t>Spatial distributions of CH</a:t>
            </a:r>
            <a:r>
              <a:rPr lang="en-US" baseline="-25000" dirty="0" smtClean="0"/>
              <a:t>4</a:t>
            </a:r>
            <a:r>
              <a:rPr lang="en-US" baseline="0" dirty="0" smtClean="0"/>
              <a:t>, CO , and the ratio between them are shown in the right figure, both in prior inventories and posterior inventories. </a:t>
            </a:r>
            <a:r>
              <a:rPr lang="en-US" dirty="0" smtClean="0"/>
              <a:t>In the posterior inventory, the CH</a:t>
            </a:r>
            <a:r>
              <a:rPr lang="en-US" baseline="-25000" dirty="0" smtClean="0"/>
              <a:t>4</a:t>
            </a:r>
            <a:r>
              <a:rPr lang="en-US" dirty="0" smtClean="0"/>
              <a:t>-CO ratio is heterogeneously distributed, with large ratios where landfills</a:t>
            </a:r>
            <a:r>
              <a:rPr lang="en-US" baseline="0" dirty="0" smtClean="0"/>
              <a:t> and oil </a:t>
            </a:r>
            <a:r>
              <a:rPr lang="en-US" dirty="0" smtClean="0"/>
              <a:t>wells are located in the western part of the basin, and lower ratios in the northern part where CO emissions are the highest. </a:t>
            </a:r>
            <a:endParaRPr lang="en-US" dirty="0"/>
          </a:p>
        </p:txBody>
      </p:sp>
    </p:spTree>
    <p:extLst>
      <p:ext uri="{BB962C8B-B14F-4D97-AF65-F5344CB8AC3E}">
        <p14:creationId xmlns:p14="http://schemas.microsoft.com/office/powerpoint/2010/main" val="3199540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now bring in information about</a:t>
            </a:r>
            <a:r>
              <a:rPr lang="en-US" baseline="0" dirty="0" smtClean="0"/>
              <a:t> the spatial distribution of the predominant sources of methane in the </a:t>
            </a:r>
            <a:r>
              <a:rPr lang="en-US" baseline="0" dirty="0" err="1" smtClean="0"/>
              <a:t>SoCAB</a:t>
            </a:r>
            <a:r>
              <a:rPr lang="en-US" baseline="0" dirty="0" smtClean="0"/>
              <a:t> from the bottom-up inventory. </a:t>
            </a:r>
            <a:r>
              <a:rPr lang="en-US" dirty="0" smtClean="0"/>
              <a:t>Along with our posterior emissions</a:t>
            </a:r>
            <a:r>
              <a:rPr lang="en-US" baseline="0" dirty="0" smtClean="0"/>
              <a:t> estimates for the basin,</a:t>
            </a:r>
            <a:r>
              <a:rPr lang="en-US" dirty="0" smtClean="0"/>
              <a:t> four</a:t>
            </a:r>
            <a:r>
              <a:rPr lang="en-US" baseline="0" dirty="0" smtClean="0"/>
              <a:t> important sources of methane emissions in the </a:t>
            </a:r>
            <a:r>
              <a:rPr lang="en-US" baseline="0" dirty="0" err="1" smtClean="0"/>
              <a:t>SoCAB</a:t>
            </a:r>
            <a:r>
              <a:rPr lang="en-US" baseline="0" dirty="0" smtClean="0"/>
              <a:t> can be estimated, including dairies, landfills, oil wells, and </a:t>
            </a:r>
            <a:r>
              <a:rPr lang="en-US" dirty="0" smtClean="0"/>
              <a:t>CH</a:t>
            </a:r>
            <a:r>
              <a:rPr lang="en-US" baseline="-25000" dirty="0" smtClean="0"/>
              <a:t>4</a:t>
            </a:r>
            <a:r>
              <a:rPr lang="en-US" baseline="0" dirty="0" smtClean="0"/>
              <a:t> point sources. We compare our estimates for these sources to those derived by Jeff </a:t>
            </a:r>
            <a:r>
              <a:rPr lang="en-US" baseline="0" dirty="0" err="1" smtClean="0"/>
              <a:t>Peischl</a:t>
            </a:r>
            <a:r>
              <a:rPr lang="en-US" baseline="0" dirty="0" smtClean="0"/>
              <a:t> et al. (2013).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the spatial distribution of dairies is different from the other sources, allowing us to estimate the emissions contributed by this sector. We calculate that the dairy sector contributes </a:t>
            </a:r>
            <a:r>
              <a:rPr lang="en-US" dirty="0" smtClean="0">
                <a:solidFill>
                  <a:srgbClr val="FF0000"/>
                </a:solidFill>
              </a:rPr>
              <a:t>52± 8 </a:t>
            </a:r>
            <a:r>
              <a:rPr lang="en-US" dirty="0" err="1" smtClean="0"/>
              <a:t>Gg</a:t>
            </a:r>
            <a:r>
              <a:rPr lang="en-US" dirty="0" smtClean="0"/>
              <a:t> CH</a:t>
            </a:r>
            <a:r>
              <a:rPr lang="en-US" baseline="-25000" dirty="0" smtClean="0"/>
              <a:t>4</a:t>
            </a:r>
            <a:r>
              <a:rPr lang="en-US" dirty="0" smtClean="0"/>
              <a:t>/</a:t>
            </a:r>
            <a:r>
              <a:rPr lang="en-US" dirty="0" err="1" smtClean="0"/>
              <a:t>yr</a:t>
            </a:r>
            <a:r>
              <a:rPr lang="en-US" dirty="0" smtClean="0"/>
              <a:t>, which is twice</a:t>
            </a:r>
            <a:r>
              <a:rPr lang="en-US" baseline="0" dirty="0" smtClean="0"/>
              <a:t> than the prior value. Our estimate from dairies is consistent with the </a:t>
            </a:r>
            <a:r>
              <a:rPr lang="en-US" dirty="0" err="1" smtClean="0"/>
              <a:t>Peischl</a:t>
            </a:r>
            <a:r>
              <a:rPr lang="en-US" dirty="0" smtClean="0"/>
              <a:t> et al. (2013) top-down estimates derived using a mass balanced approach.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of the spatial overlap between them, we cannot distinguish</a:t>
            </a:r>
            <a:r>
              <a:rPr lang="en-US" baseline="0" dirty="0" smtClean="0"/>
              <a:t> oil wells, landfills and point sources. Therefore we estimate that these sources together contributed </a:t>
            </a:r>
            <a:r>
              <a:rPr lang="en-US" dirty="0" smtClean="0">
                <a:solidFill>
                  <a:srgbClr val="FF0000"/>
                </a:solidFill>
              </a:rPr>
              <a:t>297± 61</a:t>
            </a:r>
            <a:r>
              <a:rPr lang="en-US" dirty="0" smtClean="0"/>
              <a:t> </a:t>
            </a:r>
            <a:r>
              <a:rPr lang="en-US" dirty="0" err="1" smtClean="0"/>
              <a:t>Gg</a:t>
            </a:r>
            <a:r>
              <a:rPr lang="en-US" dirty="0" smtClean="0"/>
              <a:t> CH</a:t>
            </a:r>
            <a:r>
              <a:rPr lang="en-US" baseline="-25000" dirty="0" smtClean="0"/>
              <a:t>4</a:t>
            </a:r>
            <a:r>
              <a:rPr lang="en-US" dirty="0" smtClean="0"/>
              <a:t>/</a:t>
            </a:r>
            <a:r>
              <a:rPr lang="en-US" dirty="0" err="1" smtClean="0"/>
              <a:t>yr</a:t>
            </a:r>
            <a:r>
              <a:rPr lang="en-US" dirty="0" smtClean="0"/>
              <a:t> in the </a:t>
            </a:r>
            <a:r>
              <a:rPr lang="en-US" dirty="0" err="1" smtClean="0"/>
              <a:t>SoCAB</a:t>
            </a:r>
            <a:r>
              <a:rPr lang="en-US" dirty="0" smtClean="0"/>
              <a:t>, higher</a:t>
            </a:r>
            <a:r>
              <a:rPr lang="en-US" baseline="0" dirty="0" smtClean="0"/>
              <a:t> by factor of 1.6 than the prior emissions. </a:t>
            </a:r>
            <a:endParaRPr lang="en-US" dirty="0" smtClean="0"/>
          </a:p>
          <a:p>
            <a:endParaRPr lang="en-US" dirty="0"/>
          </a:p>
          <a:p>
            <a:r>
              <a:rPr lang="en-US" dirty="0"/>
              <a:t>----- Meeting Notes (10/24/14 13:05) -----</a:t>
            </a:r>
          </a:p>
          <a:p>
            <a:r>
              <a:rPr lang="en-US" dirty="0"/>
              <a:t>CARB </a:t>
            </a:r>
          </a:p>
          <a:p>
            <a:endParaRPr lang="en-US" dirty="0"/>
          </a:p>
        </p:txBody>
      </p:sp>
    </p:spTree>
    <p:extLst>
      <p:ext uri="{BB962C8B-B14F-4D97-AF65-F5344CB8AC3E}">
        <p14:creationId xmlns:p14="http://schemas.microsoft.com/office/powerpoint/2010/main" val="2169286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I will conclude</a:t>
            </a:r>
            <a:r>
              <a:rPr lang="en-US" baseline="0" dirty="0" smtClean="0"/>
              <a:t> by showing some work in progress using t</a:t>
            </a:r>
            <a:r>
              <a:rPr lang="en-US" dirty="0" smtClean="0"/>
              <a:t>he same method in</a:t>
            </a:r>
            <a:r>
              <a:rPr lang="en-US" baseline="0" dirty="0" smtClean="0"/>
              <a:t> </a:t>
            </a:r>
            <a:r>
              <a:rPr lang="en-US" dirty="0" smtClean="0"/>
              <a:t>California’s Central Valley where is more difficult</a:t>
            </a:r>
            <a:r>
              <a:rPr lang="en-US" baseline="0" dirty="0" smtClean="0"/>
              <a:t> for the MET simulations than the performances in the </a:t>
            </a:r>
            <a:r>
              <a:rPr lang="en-US" baseline="0" dirty="0" err="1" smtClean="0"/>
              <a:t>SoCAB</a:t>
            </a:r>
            <a:r>
              <a:rPr lang="en-US" dirty="0" smtClean="0"/>
              <a:t>. We</a:t>
            </a:r>
            <a:r>
              <a:rPr lang="en-US" baseline="0" dirty="0" smtClean="0"/>
              <a:t> consider three portions of the Central Valley: South SJV, North SJV and SV. Each of portion’s CH</a:t>
            </a:r>
            <a:r>
              <a:rPr lang="en-US" baseline="-25000" dirty="0" smtClean="0"/>
              <a:t>4</a:t>
            </a:r>
            <a:r>
              <a:rPr lang="en-US" baseline="0" dirty="0" smtClean="0"/>
              <a:t> emissions are dominated by a different source sectors.  For each of the three regions,  we make a “top-down” estimate of CH</a:t>
            </a:r>
            <a:r>
              <a:rPr lang="en-US" baseline="-25000" dirty="0" smtClean="0"/>
              <a:t>4</a:t>
            </a:r>
            <a:r>
              <a:rPr lang="en-US" baseline="0" dirty="0" smtClean="0"/>
              <a:t> surface fluxes using airborne measurements from </a:t>
            </a:r>
            <a:r>
              <a:rPr lang="en-US" baseline="0" dirty="0" err="1" smtClean="0"/>
              <a:t>CalNex</a:t>
            </a:r>
            <a:r>
              <a:rPr lang="en-US" baseline="0" dirty="0" smtClean="0"/>
              <a:t> flights during the daytime.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this studies, we estimated total annual emissions of CH</a:t>
            </a:r>
            <a:r>
              <a:rPr lang="en-US" baseline="-25000" dirty="0" smtClean="0"/>
              <a:t>4</a:t>
            </a:r>
            <a:r>
              <a:rPr lang="en-US" baseline="0" dirty="0" smtClean="0"/>
              <a:t> for the three portions of the Central Valley. The differences of CH</a:t>
            </a:r>
            <a:r>
              <a:rPr lang="en-US" baseline="-25000" dirty="0" smtClean="0"/>
              <a:t>4</a:t>
            </a:r>
            <a:r>
              <a:rPr lang="en-US" baseline="0" dirty="0" smtClean="0"/>
              <a:t> emissions before and after rice growth are identified in this study, which are consistent with </a:t>
            </a:r>
            <a:r>
              <a:rPr lang="en-US" baseline="0" dirty="0" err="1" smtClean="0"/>
              <a:t>Peischl</a:t>
            </a:r>
            <a:r>
              <a:rPr lang="en-US" baseline="0" dirty="0" smtClean="0"/>
              <a:t> et al. (2012). </a:t>
            </a:r>
          </a:p>
          <a:p>
            <a:r>
              <a:rPr lang="en-US" baseline="0" dirty="0" smtClean="0"/>
              <a:t>In general, estimates in this study based on four aircrafts over San Joaquin Valley all estimated higher emissions of CH</a:t>
            </a:r>
            <a:r>
              <a:rPr lang="en-US" baseline="-25000" dirty="0" smtClean="0"/>
              <a:t>4</a:t>
            </a:r>
            <a:r>
              <a:rPr lang="en-US" baseline="0" dirty="0" smtClean="0"/>
              <a:t> than the prior ones, especially for the SSJV, although, there are some discrepancies in inversions between the two aircrafts over SSJV region due to the complex terrain. </a:t>
            </a:r>
          </a:p>
          <a:p>
            <a:r>
              <a:rPr lang="en-US" baseline="0" dirty="0" smtClean="0"/>
              <a:t>For San Joaquin Valley, the dairy sector is a significant contributor and the oil wells sector dominates in the South part. These preliminary results indicated the underestimation of dairy and oil wells sectors in the NEI in Central Valley. </a:t>
            </a:r>
            <a:endParaRPr lang="en-US" dirty="0" smtClean="0"/>
          </a:p>
          <a:p>
            <a:endParaRPr lang="en-US" dirty="0"/>
          </a:p>
        </p:txBody>
      </p:sp>
    </p:spTree>
    <p:extLst>
      <p:ext uri="{BB962C8B-B14F-4D97-AF65-F5344CB8AC3E}">
        <p14:creationId xmlns:p14="http://schemas.microsoft.com/office/powerpoint/2010/main" val="4076361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This talk</a:t>
            </a:r>
            <a:r>
              <a:rPr lang="en-US" baseline="0" dirty="0" smtClean="0"/>
              <a:t> is organized into 3 parts. I will briefly introduce methane observations and the inverse modeling first, then show results focusing on the South Coast Air Basin (LA basin),  and some preliminary results in the Central Valley.</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In 2010, the CALNEX</a:t>
            </a:r>
            <a:r>
              <a:rPr lang="en-US" baseline="0" dirty="0" smtClean="0"/>
              <a:t> campaign took place in California including the south coast air basin (</a:t>
            </a:r>
            <a:r>
              <a:rPr lang="en-US" baseline="0" dirty="0" err="1" smtClean="0"/>
              <a:t>SoCAB</a:t>
            </a:r>
            <a:r>
              <a:rPr lang="en-US" baseline="0" dirty="0" smtClean="0"/>
              <a:t>) and the Central Valley. The </a:t>
            </a:r>
            <a:r>
              <a:rPr lang="en-US" sz="1100" kern="1200" dirty="0" err="1" smtClean="0">
                <a:solidFill>
                  <a:schemeClr val="tx1"/>
                </a:solidFill>
                <a:effectLst/>
                <a:latin typeface="+mn-lt"/>
                <a:ea typeface="+mn-ea"/>
                <a:cs typeface="+mn-cs"/>
              </a:rPr>
              <a:t>SoCAB</a:t>
            </a:r>
            <a:r>
              <a:rPr lang="en-US" sz="1100" kern="1200" dirty="0" smtClean="0">
                <a:solidFill>
                  <a:schemeClr val="tx1"/>
                </a:solidFill>
                <a:effectLst/>
                <a:latin typeface="+mn-lt"/>
                <a:ea typeface="+mn-ea"/>
                <a:cs typeface="+mn-cs"/>
              </a:rPr>
              <a:t> area includes a densely populated urban area (larger Los Angeles metropolitan area)</a:t>
            </a:r>
            <a:r>
              <a:rPr lang="en-US" sz="1100" kern="1200" baseline="0" dirty="0" smtClean="0">
                <a:solidFill>
                  <a:schemeClr val="tx1"/>
                </a:solidFill>
                <a:effectLst/>
                <a:latin typeface="+mn-lt"/>
                <a:ea typeface="+mn-ea"/>
                <a:cs typeface="+mn-cs"/>
              </a:rPr>
              <a:t> and has several known anthropogenic sources of methane, including oil/gas wells, natural gas pipelines and urban distribution systems, landfills, and dairies. The Central Valley comprises San Joaquin Valley and Sacramento Valley, with methane sources that include agriculture, livestock, and oil and gas development. </a:t>
            </a:r>
          </a:p>
          <a:p>
            <a:r>
              <a:rPr lang="en-US" baseline="0" dirty="0" smtClean="0"/>
              <a:t>We used six research aircraft flights to estimate methane surface fluxes in the </a:t>
            </a:r>
            <a:r>
              <a:rPr lang="en-US" baseline="0" dirty="0" err="1" smtClean="0"/>
              <a:t>SoCAB</a:t>
            </a:r>
            <a:r>
              <a:rPr lang="en-US" baseline="0" dirty="0" smtClean="0"/>
              <a:t> area, and six aircraft flights in the Central Valley area. We made uncertainty estimates of each single flight, the posterior inventory, and the transport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assess and improve surface fluxes</a:t>
            </a:r>
            <a:r>
              <a:rPr lang="en-US" baseline="0" dirty="0" smtClean="0"/>
              <a:t> of bottom-up inventory, we develop a </a:t>
            </a:r>
            <a:r>
              <a:rPr lang="en-US" baseline="0" dirty="0" err="1" smtClean="0"/>
              <a:t>mesoscale</a:t>
            </a:r>
            <a:r>
              <a:rPr lang="en-US" baseline="0" dirty="0" smtClean="0"/>
              <a:t> </a:t>
            </a:r>
            <a:r>
              <a:rPr lang="en-US" baseline="0" dirty="0" err="1" smtClean="0"/>
              <a:t>Lagrangian</a:t>
            </a:r>
            <a:r>
              <a:rPr lang="en-US" baseline="0" dirty="0" smtClean="0"/>
              <a:t> inverse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we use an off-line 3D </a:t>
            </a:r>
            <a:r>
              <a:rPr lang="en-US" baseline="0" dirty="0" err="1" smtClean="0"/>
              <a:t>Lagrangian</a:t>
            </a:r>
            <a:r>
              <a:rPr lang="en-US" baseline="0" dirty="0" smtClean="0"/>
              <a:t> transport model, FLEXPART, and the advanced </a:t>
            </a:r>
            <a:r>
              <a:rPr lang="en-US" baseline="0" dirty="0" err="1" smtClean="0"/>
              <a:t>mesoscale</a:t>
            </a:r>
            <a:r>
              <a:rPr lang="en-US" baseline="0" dirty="0" smtClean="0"/>
              <a:t> weather forecasting model (WRF) or the WRF model with on-line coupling chemistry (WRF-</a:t>
            </a:r>
            <a:r>
              <a:rPr lang="en-US" baseline="0" dirty="0" err="1" smtClean="0"/>
              <a:t>Chem</a:t>
            </a:r>
            <a:r>
              <a:rPr lang="en-US" baseline="0" dirty="0" smtClean="0"/>
              <a:t>) are used to provide the MET fields to drive the off-line FLEXPART in the backward-mode. FLEXPART-WRF model is used linearize the transport between emissions at the surface and the airborne measurements. Outputs from FLEXPART-WRF with Bayesian inversion, and with prior information, we calculate out posterior inventory. Three spatial dimensions plus one time dimension are considered in our inverse system, corresponding to the 3D- and 4D-VAR least-square optimizations we are using.</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100" b="0" i="0" u="none" strike="noStrike" cap="none" baseline="0" dirty="0" smtClean="0"/>
              <a:t>Here is our cost function in Bayesian formulation. In our inverse system, we use the lognormal distribution in the cost function to avoid calculating unphysical negative fluxes. The lognormal distribution also better matches the histogram of enhancements of the airborne measurements of methane above the background values than a Gaussian distribution. Therefore, the error in posterior estimates using this assumption made with a Bayesian least square method is reduced.  </a:t>
            </a:r>
            <a:endParaRPr lang="en" sz="1100" b="0" i="0" u="none" strike="noStrike" cap="none" baseline="0" dirty="0" smtClean="0"/>
          </a:p>
          <a:p>
            <a:pPr marL="0" marR="0" lvl="0" indent="0" algn="l" rtl="0">
              <a:spcBef>
                <a:spcPts val="0"/>
              </a:spcBef>
              <a:buSzPct val="25000"/>
              <a:buNone/>
            </a:pPr>
            <a:endParaRPr lang="en" sz="1100" b="0" i="0" u="none" strike="noStrike" cap="none"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a:t>
            </a:r>
            <a:r>
              <a:rPr lang="en-US" baseline="0" dirty="0" smtClean="0"/>
              <a:t> mentioned before, three configurations of the WRF or WRF-</a:t>
            </a:r>
            <a:r>
              <a:rPr lang="en-US" baseline="0" dirty="0" err="1" smtClean="0"/>
              <a:t>Chem</a:t>
            </a:r>
            <a:r>
              <a:rPr lang="en-US" baseline="0" dirty="0" smtClean="0"/>
              <a:t> model provided 3 different off-line meteorological fields to drive FLEXPART at </a:t>
            </a:r>
            <a:r>
              <a:rPr lang="en-US" baseline="0" dirty="0" err="1" smtClean="0"/>
              <a:t>mesoscale</a:t>
            </a:r>
            <a:r>
              <a:rPr lang="en-US" baseline="0" dirty="0" smtClean="0"/>
              <a:t>. For each MET field, FLEXPART is run by releasing 10000 particles every 30 s and every 100 m along the flight tracks, and following each particle backward for 24 hours. These 3 FLEXPART-WRF model combinations serve as our transport models in the inverse system. The inner domains of MET fields at 4 km resolution are shown here. We checked the correlations among the different transport models, and also correlations between the observations and each of model. The three transport models are not substantially more correlated with each other compared with the correlations between observations and each of them. Therefore, they are considered to be independent off-line transport models, and can therefore be used to construct the ensemble estimates. </a:t>
            </a:r>
            <a:endParaRPr lang="en-US" dirty="0"/>
          </a:p>
        </p:txBody>
      </p:sp>
    </p:spTree>
    <p:extLst>
      <p:ext uri="{BB962C8B-B14F-4D97-AF65-F5344CB8AC3E}">
        <p14:creationId xmlns:p14="http://schemas.microsoft.com/office/powerpoint/2010/main" val="259249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the Fisher information matrix, a criterion</a:t>
            </a:r>
            <a:r>
              <a:rPr lang="en-US" baseline="0" dirty="0" smtClean="0"/>
              <a:t> is used to map the significance of each grid cell to constrain the CH</a:t>
            </a:r>
            <a:r>
              <a:rPr lang="en-US" baseline="-25000" dirty="0" smtClean="0"/>
              <a:t>4</a:t>
            </a:r>
            <a:r>
              <a:rPr lang="en-US" baseline="0" dirty="0" smtClean="0"/>
              <a:t> emissions in the inverse system. Those plots show maps of this criterion using a log scale. A higher value of the criterion means there is higher confidence in the emissions constraint provided by that grid cell. The </a:t>
            </a:r>
            <a:r>
              <a:rPr lang="en-US" sz="1100" kern="1200" dirty="0" smtClean="0">
                <a:solidFill>
                  <a:schemeClr val="tx1"/>
                </a:solidFill>
                <a:effectLst/>
                <a:latin typeface="+mn-lt"/>
                <a:ea typeface="+mn-ea"/>
                <a:cs typeface="+mn-cs"/>
              </a:rPr>
              <a:t>grid cells are aggregated into several clusters when values are below a threshold (we used a threshold of log(criterion)</a:t>
            </a:r>
            <a:r>
              <a:rPr lang="en-US" sz="1100" kern="1200" baseline="0" dirty="0" smtClean="0">
                <a:solidFill>
                  <a:schemeClr val="tx1"/>
                </a:solidFill>
                <a:effectLst/>
                <a:latin typeface="+mn-lt"/>
                <a:ea typeface="+mn-ea"/>
                <a:cs typeface="+mn-cs"/>
              </a:rPr>
              <a:t> = </a:t>
            </a:r>
            <a:r>
              <a:rPr lang="en-US" sz="1100" kern="1200" dirty="0" smtClean="0">
                <a:solidFill>
                  <a:schemeClr val="tx1"/>
                </a:solidFill>
                <a:effectLst/>
                <a:latin typeface="+mn-lt"/>
                <a:ea typeface="+mn-ea"/>
                <a:cs typeface="+mn-cs"/>
              </a:rPr>
              <a:t>-5).  Each cell with a values equal to or</a:t>
            </a:r>
            <a:r>
              <a:rPr lang="en-US" sz="1100" kern="1200" baseline="0" dirty="0" smtClean="0">
                <a:solidFill>
                  <a:schemeClr val="tx1"/>
                </a:solidFill>
                <a:effectLst/>
                <a:latin typeface="+mn-lt"/>
                <a:ea typeface="+mn-ea"/>
                <a:cs typeface="+mn-cs"/>
              </a:rPr>
              <a:t> higher</a:t>
            </a:r>
            <a:r>
              <a:rPr lang="en-US" sz="1100" kern="1200" dirty="0" smtClean="0">
                <a:solidFill>
                  <a:schemeClr val="tx1"/>
                </a:solidFill>
                <a:effectLst/>
                <a:latin typeface="+mn-lt"/>
                <a:ea typeface="+mn-ea"/>
                <a:cs typeface="+mn-cs"/>
              </a:rPr>
              <a:t> than -5 is not aggregated, while</a:t>
            </a:r>
            <a:r>
              <a:rPr lang="en-US" sz="1100" kern="1200" baseline="0" dirty="0" smtClean="0">
                <a:solidFill>
                  <a:schemeClr val="tx1"/>
                </a:solidFill>
                <a:effectLst/>
                <a:latin typeface="+mn-lt"/>
                <a:ea typeface="+mn-ea"/>
                <a:cs typeface="+mn-cs"/>
              </a:rPr>
              <a:t> grid cells with lower significance are clustered with their neighbors with similar criterion value</a:t>
            </a:r>
            <a:r>
              <a:rPr lang="en-US" sz="1100" kern="1200" dirty="0" smtClean="0">
                <a:solidFill>
                  <a:schemeClr val="tx1"/>
                </a:solidFill>
                <a:effectLst/>
                <a:latin typeface="+mn-lt"/>
                <a:ea typeface="+mn-ea"/>
                <a:cs typeface="+mn-cs"/>
              </a:rPr>
              <a:t>. Using this clustering method,</a:t>
            </a:r>
            <a:r>
              <a:rPr lang="en-US" sz="1100" kern="1200" baseline="0" dirty="0" smtClean="0">
                <a:solidFill>
                  <a:schemeClr val="tx1"/>
                </a:solidFill>
                <a:effectLst/>
                <a:latin typeface="+mn-lt"/>
                <a:ea typeface="+mn-ea"/>
                <a:cs typeface="+mn-cs"/>
              </a:rPr>
              <a:t> </a:t>
            </a:r>
            <a:r>
              <a:rPr lang="en-US" dirty="0" smtClean="0">
                <a:effectLst/>
              </a:rPr>
              <a:t>the number</a:t>
            </a:r>
            <a:r>
              <a:rPr lang="en-US" baseline="0" dirty="0" smtClean="0">
                <a:effectLst/>
              </a:rPr>
              <a:t> of</a:t>
            </a:r>
            <a:r>
              <a:rPr lang="en-US" dirty="0" smtClean="0">
                <a:effectLst/>
              </a:rPr>
              <a:t> total grid cells is reduce</a:t>
            </a:r>
            <a:r>
              <a:rPr lang="en-US" baseline="0" dirty="0" smtClean="0">
                <a:effectLst/>
              </a:rPr>
              <a:t>d by 75% and the cross correlation between clusters is reduced. </a:t>
            </a:r>
            <a:endParaRPr lang="en-US" dirty="0" smtClean="0"/>
          </a:p>
          <a:p>
            <a:endParaRPr lang="en-US" dirty="0"/>
          </a:p>
        </p:txBody>
      </p:sp>
    </p:spTree>
    <p:extLst>
      <p:ext uri="{BB962C8B-B14F-4D97-AF65-F5344CB8AC3E}">
        <p14:creationId xmlns:p14="http://schemas.microsoft.com/office/powerpoint/2010/main" val="186869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After the brief introduction</a:t>
            </a:r>
            <a:r>
              <a:rPr lang="en-US" baseline="0" dirty="0" smtClean="0"/>
              <a:t> on our method, here are some results. First let’s look at CH</a:t>
            </a:r>
            <a:r>
              <a:rPr lang="en-US" baseline="-25000" dirty="0" smtClean="0"/>
              <a:t>4</a:t>
            </a:r>
            <a:r>
              <a:rPr lang="en-US" baseline="0" dirty="0" smtClean="0"/>
              <a:t> emissions over the </a:t>
            </a:r>
            <a:r>
              <a:rPr lang="en-US" baseline="0" dirty="0" err="1" smtClean="0"/>
              <a:t>SoCAB</a:t>
            </a:r>
            <a:r>
              <a:rPr lang="en-US" baseline="0" dirty="0" smtClean="0"/>
              <a:t> area. </a:t>
            </a:r>
          </a:p>
          <a:p>
            <a:r>
              <a:rPr lang="en-US" dirty="0" smtClean="0"/>
              <a:t>In this study, our “bottom-up” prior inventory is EPA</a:t>
            </a:r>
            <a:r>
              <a:rPr lang="en-US" baseline="0" dirty="0" smtClean="0"/>
              <a:t> NEI 2005. It provides the CH</a:t>
            </a:r>
            <a:r>
              <a:rPr lang="en-US" baseline="-25000" dirty="0" smtClean="0"/>
              <a:t>4 </a:t>
            </a:r>
            <a:r>
              <a:rPr lang="en-US" baseline="0" dirty="0" smtClean="0"/>
              <a:t>prior information on </a:t>
            </a:r>
            <a:r>
              <a:rPr lang="en-US" sz="1100" kern="1200" dirty="0" smtClean="0">
                <a:solidFill>
                  <a:schemeClr val="tx1"/>
                </a:solidFill>
                <a:effectLst/>
                <a:latin typeface="+mn-lt"/>
                <a:ea typeface="+mn-ea"/>
                <a:cs typeface="+mn-cs"/>
              </a:rPr>
              <a:t>surface fluxes and their</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spatial distributions at a resolution</a:t>
            </a:r>
            <a:r>
              <a:rPr lang="en-US" sz="1100" kern="1200" baseline="0" dirty="0" smtClean="0">
                <a:solidFill>
                  <a:schemeClr val="tx1"/>
                </a:solidFill>
                <a:effectLst/>
                <a:latin typeface="+mn-lt"/>
                <a:ea typeface="+mn-ea"/>
                <a:cs typeface="+mn-cs"/>
              </a:rPr>
              <a:t> of 4x4km which is important to drive our inversion at </a:t>
            </a:r>
            <a:r>
              <a:rPr lang="en-US" sz="1100" kern="1200" baseline="0" dirty="0" err="1" smtClean="0">
                <a:solidFill>
                  <a:schemeClr val="tx1"/>
                </a:solidFill>
                <a:effectLst/>
                <a:latin typeface="+mn-lt"/>
                <a:ea typeface="+mn-ea"/>
                <a:cs typeface="+mn-cs"/>
              </a:rPr>
              <a:t>mesoscale</a:t>
            </a:r>
            <a:r>
              <a:rPr lang="en-US" sz="1100" kern="1200" baseline="0" dirty="0" smtClean="0">
                <a:solidFill>
                  <a:schemeClr val="tx1"/>
                </a:solidFill>
                <a:effectLst/>
                <a:latin typeface="+mn-lt"/>
                <a:ea typeface="+mn-ea"/>
                <a:cs typeface="+mn-cs"/>
              </a:rPr>
              <a:t>. The figure at the bottom shows </a:t>
            </a:r>
            <a:r>
              <a:rPr lang="en-US" baseline="0" dirty="0" smtClean="0"/>
              <a:t>time series of CH</a:t>
            </a:r>
            <a:r>
              <a:rPr lang="en-US" baseline="-25000" dirty="0" smtClean="0"/>
              <a:t>4 </a:t>
            </a:r>
            <a:r>
              <a:rPr lang="en-US" baseline="0" dirty="0" smtClean="0"/>
              <a:t>mixing ratio in the observations and from our simulations along a flight track, using the May 8 flight here as a example. The solid blue line is the average of the 3 transport models, while the range of the 3 models is shown by the lighter blue shaded region. The time series of CH</a:t>
            </a:r>
            <a:r>
              <a:rPr lang="en-US" baseline="-25000" dirty="0" smtClean="0"/>
              <a:t>4</a:t>
            </a:r>
            <a:r>
              <a:rPr lang="en-US" baseline="0" dirty="0" smtClean="0"/>
              <a:t> mixing ratio is underestimated using the prior.  </a:t>
            </a:r>
            <a:endParaRPr lang="en-US" dirty="0" smtClean="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 now show</a:t>
            </a:r>
            <a:r>
              <a:rPr lang="en-US" baseline="0" dirty="0" smtClean="0"/>
              <a:t> the results of the inversions </a:t>
            </a:r>
            <a:r>
              <a:rPr lang="en-US" dirty="0" smtClean="0"/>
              <a:t>for</a:t>
            </a:r>
            <a:r>
              <a:rPr lang="en-US" baseline="0" dirty="0" smtClean="0"/>
              <a:t> the May </a:t>
            </a:r>
            <a:r>
              <a:rPr lang="en-US" dirty="0" smtClean="0"/>
              <a:t>08</a:t>
            </a:r>
            <a:r>
              <a:rPr lang="en-US" baseline="0" dirty="0" smtClean="0"/>
              <a:t> flight using the 3 different transport models</a:t>
            </a:r>
            <a:r>
              <a:rPr lang="en-US" dirty="0" smtClean="0"/>
              <a:t>. The posterior</a:t>
            </a:r>
            <a:r>
              <a:rPr lang="en-US" baseline="0" dirty="0" smtClean="0"/>
              <a:t> inventory performs much better in reproducing the time series of CH</a:t>
            </a:r>
            <a:r>
              <a:rPr lang="en-US" baseline="-25000" dirty="0" smtClean="0"/>
              <a:t>4</a:t>
            </a:r>
            <a:r>
              <a:rPr lang="en-US" baseline="0" dirty="0" smtClean="0"/>
              <a:t> mixing ratios, decreasing the mean model-observations bias from 55 to 8 ppb. The correlations between observations and simulated methane mixing ratios are also improved. </a:t>
            </a:r>
          </a:p>
          <a:p>
            <a:r>
              <a:rPr lang="en-US" baseline="0" dirty="0" smtClean="0"/>
              <a:t>For each of the 6 </a:t>
            </a:r>
            <a:r>
              <a:rPr lang="en-US" baseline="0" dirty="0" err="1" smtClean="0"/>
              <a:t>CalNex</a:t>
            </a:r>
            <a:r>
              <a:rPr lang="en-US" baseline="0" dirty="0" smtClean="0"/>
              <a:t> flights in the </a:t>
            </a:r>
            <a:r>
              <a:rPr lang="en-US" baseline="0" dirty="0" err="1" smtClean="0"/>
              <a:t>SoCAB</a:t>
            </a:r>
            <a:r>
              <a:rPr lang="en-US" baseline="0" dirty="0" smtClean="0"/>
              <a:t>, the bias and correlation are improved between observed and simulated methane mixing ratios using the posterior estimates compared to the prior.</a:t>
            </a:r>
          </a:p>
        </p:txBody>
      </p:sp>
    </p:spTree>
    <p:extLst>
      <p:ext uri="{BB962C8B-B14F-4D97-AF65-F5344CB8AC3E}">
        <p14:creationId xmlns:p14="http://schemas.microsoft.com/office/powerpoint/2010/main" val="78771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685800" y="2111123"/>
            <a:ext cx="7772400" cy="1546473"/>
          </a:xfrm>
          <a:prstGeom prst="rect">
            <a:avLst/>
          </a:prstGeom>
          <a:noFill/>
          <a:ln>
            <a:noFill/>
          </a:ln>
        </p:spPr>
        <p:txBody>
          <a:bodyPr lIns="91425" tIns="91425" rIns="91425" bIns="91425" anchor="b" anchorCtr="0"/>
          <a:lstStyle>
            <a:lvl1pPr marL="0" marR="0" indent="304800" algn="ctr" rtl="0">
              <a:lnSpc>
                <a:spcPct val="100000"/>
              </a:lnSpc>
              <a:spcBef>
                <a:spcPts val="0"/>
              </a:spcBef>
              <a:spcAft>
                <a:spcPts val="0"/>
              </a:spcAft>
              <a:buClr>
                <a:schemeClr val="dk1"/>
              </a:buClr>
              <a:buFont typeface="Arial"/>
              <a:buNone/>
              <a:defRPr sz="4800" b="1" i="0" u="none" strike="noStrike" cap="none" baseline="0">
                <a:solidFill>
                  <a:schemeClr val="dk1"/>
                </a:solidFill>
                <a:latin typeface="Arial"/>
                <a:ea typeface="Arial"/>
                <a:cs typeface="Arial"/>
                <a:sym typeface="Arial"/>
                <a:rtl val="0"/>
              </a:defRPr>
            </a:lvl1pPr>
            <a:lvl2pPr marL="0" marR="0" indent="304800" algn="ctr" rtl="0">
              <a:lnSpc>
                <a:spcPct val="100000"/>
              </a:lnSpc>
              <a:spcBef>
                <a:spcPts val="0"/>
              </a:spcBef>
              <a:spcAft>
                <a:spcPts val="0"/>
              </a:spcAft>
              <a:buClr>
                <a:schemeClr val="dk1"/>
              </a:buClr>
              <a:buFont typeface="Arial"/>
              <a:buNone/>
              <a:defRPr sz="4800" b="1" i="0" u="none" strike="noStrike" cap="none" baseline="0">
                <a:solidFill>
                  <a:schemeClr val="dk1"/>
                </a:solidFill>
                <a:latin typeface="Arial"/>
                <a:ea typeface="Arial"/>
                <a:cs typeface="Arial"/>
                <a:sym typeface="Arial"/>
                <a:rtl val="0"/>
              </a:defRPr>
            </a:lvl2pPr>
            <a:lvl3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3pPr>
            <a:lvl4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4pPr>
            <a:lvl5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5pPr>
            <a:lvl6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6pPr>
            <a:lvl7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7pPr>
            <a:lvl8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8pPr>
            <a:lvl9pPr marL="0" marR="0" indent="304800" algn="ctr" rtl="0">
              <a:spcBef>
                <a:spcPts val="0"/>
              </a:spcBef>
              <a:buClr>
                <a:schemeClr val="dk1"/>
              </a:buClr>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27" name="Shape 27"/>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1pPr>
            <a:lvl2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2pPr>
            <a:lvl3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3pPr>
            <a:lvl4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4pPr>
            <a:lvl5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5pPr>
            <a:lvl6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6pPr>
            <a:lvl7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7pPr>
            <a:lvl8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8pPr>
            <a:lvl9pPr marL="0" marR="0" indent="190500" algn="ctr" rtl="0">
              <a:lnSpc>
                <a:spcPct val="100000"/>
              </a:lnSpc>
              <a:spcBef>
                <a:spcPts val="0"/>
              </a:spcBef>
              <a:spcAft>
                <a:spcPts val="0"/>
              </a:spcAft>
              <a:buClr>
                <a:schemeClr val="dk2"/>
              </a:buClr>
              <a:buFont typeface="Arial"/>
              <a:buNone/>
              <a:defRPr sz="3000" b="0" i="0" u="none" strike="noStrike" cap="none" baseline="0">
                <a:solidFill>
                  <a:schemeClr val="dk2"/>
                </a:solidFill>
                <a:latin typeface="Arial"/>
                <a:ea typeface="Arial"/>
                <a:cs typeface="Arial"/>
                <a:sym typeface="Arial"/>
                <a:rtl val="0"/>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x">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
        <p:nvSpPr>
          <p:cNvPr id="30" name="Shape 30"/>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woColTx">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
        <p:nvSpPr>
          <p:cNvPr id="33" name="Shape 33"/>
          <p:cNvSpPr txBox="1">
            <a:spLocks noGrp="1"/>
          </p:cNvSpPr>
          <p:nvPr>
            <p:ph type="body" idx="1"/>
          </p:nvPr>
        </p:nvSpPr>
        <p:spPr>
          <a:xfrm>
            <a:off x="457200" y="1600200"/>
            <a:ext cx="3994524"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34" name="Shape 34"/>
          <p:cNvSpPr txBox="1">
            <a:spLocks noGrp="1"/>
          </p:cNvSpPr>
          <p:nvPr>
            <p:ph type="body" idx="2"/>
          </p:nvPr>
        </p:nvSpPr>
        <p:spPr>
          <a:xfrm>
            <a:off x="4692273" y="1600200"/>
            <a:ext cx="3994524"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_ONLY">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457200" y="5875078"/>
            <a:ext cx="8229600" cy="692692"/>
          </a:xfrm>
          <a:prstGeom prst="rect">
            <a:avLst/>
          </a:prstGeom>
          <a:noFill/>
          <a:ln>
            <a:noFill/>
          </a:ln>
        </p:spPr>
        <p:txBody>
          <a:bodyPr lIns="91425" tIns="91425" rIns="91425" bIns="91425" anchor="t" anchorCtr="0"/>
          <a:lstStyle>
            <a:lvl1pPr marL="285750" indent="-95250" algn="ctr" rtl="0">
              <a:lnSpc>
                <a:spcPct val="100000"/>
              </a:lnSpc>
              <a:spcBef>
                <a:spcPts val="360"/>
              </a:spcBef>
              <a:spcAft>
                <a:spcPts val="0"/>
              </a:spcAft>
              <a:buClr>
                <a:schemeClr val="dk1"/>
              </a:buClr>
              <a:buFont typeface="Arial"/>
              <a:buChar char="•"/>
              <a:defRPr sz="1800">
                <a:solidFill>
                  <a:schemeClr val="dk1"/>
                </a:solidFill>
              </a:defRPr>
            </a:lvl1pPr>
            <a:lvl2pPr marL="285750" indent="-171450" algn="ctr" rtl="0">
              <a:lnSpc>
                <a:spcPct val="100000"/>
              </a:lnSpc>
              <a:spcBef>
                <a:spcPts val="360"/>
              </a:spcBef>
              <a:spcAft>
                <a:spcPts val="0"/>
              </a:spcAft>
              <a:buClr>
                <a:schemeClr val="dk1"/>
              </a:buClr>
              <a:buFont typeface="Arial"/>
              <a:buChar char="o"/>
              <a:defRPr sz="1800">
                <a:solidFill>
                  <a:schemeClr val="dk1"/>
                </a:solidFill>
              </a:defRPr>
            </a:lvl2pPr>
            <a:lvl3pPr marL="285750" indent="-171450" algn="ctr" rtl="0">
              <a:lnSpc>
                <a:spcPct val="100000"/>
              </a:lnSpc>
              <a:spcBef>
                <a:spcPts val="360"/>
              </a:spcBef>
              <a:spcAft>
                <a:spcPts val="0"/>
              </a:spcAft>
              <a:buClr>
                <a:schemeClr val="dk1"/>
              </a:buClr>
              <a:buFont typeface="Arial"/>
              <a:buChar char="▪"/>
              <a:defRPr sz="1800">
                <a:solidFill>
                  <a:schemeClr val="dk1"/>
                </a:solidFill>
              </a:defRPr>
            </a:lvl3pPr>
            <a:lvl4pPr marL="285750" indent="-95250" algn="ctr" rtl="0">
              <a:lnSpc>
                <a:spcPct val="100000"/>
              </a:lnSpc>
              <a:spcBef>
                <a:spcPts val="360"/>
              </a:spcBef>
              <a:spcAft>
                <a:spcPts val="0"/>
              </a:spcAft>
              <a:buClr>
                <a:schemeClr val="dk1"/>
              </a:buClr>
              <a:buFont typeface="Arial"/>
              <a:buChar char="•"/>
              <a:defRPr sz="1800">
                <a:solidFill>
                  <a:schemeClr val="dk1"/>
                </a:solidFill>
              </a:defRPr>
            </a:lvl4pPr>
            <a:lvl5pPr marL="285750" indent="-171450" algn="ctr" rtl="0">
              <a:lnSpc>
                <a:spcPct val="100000"/>
              </a:lnSpc>
              <a:spcBef>
                <a:spcPts val="360"/>
              </a:spcBef>
              <a:spcAft>
                <a:spcPts val="0"/>
              </a:spcAft>
              <a:buClr>
                <a:schemeClr val="dk1"/>
              </a:buClr>
              <a:buFont typeface="Arial"/>
              <a:buChar char="o"/>
              <a:defRPr sz="1800">
                <a:solidFill>
                  <a:schemeClr val="dk1"/>
                </a:solidFill>
              </a:defRPr>
            </a:lvl5pPr>
            <a:lvl6pPr marL="285750" indent="-171450" algn="ctr" rtl="0">
              <a:lnSpc>
                <a:spcPct val="100000"/>
              </a:lnSpc>
              <a:spcBef>
                <a:spcPts val="360"/>
              </a:spcBef>
              <a:spcAft>
                <a:spcPts val="0"/>
              </a:spcAft>
              <a:buClr>
                <a:schemeClr val="dk1"/>
              </a:buClr>
              <a:buFont typeface="Arial"/>
              <a:buChar char="▪"/>
              <a:defRPr sz="1800">
                <a:solidFill>
                  <a:schemeClr val="dk1"/>
                </a:solidFill>
              </a:defRPr>
            </a:lvl6pPr>
            <a:lvl7pPr marL="285750" indent="-95250" algn="ctr" rtl="0">
              <a:lnSpc>
                <a:spcPct val="100000"/>
              </a:lnSpc>
              <a:spcBef>
                <a:spcPts val="360"/>
              </a:spcBef>
              <a:spcAft>
                <a:spcPts val="0"/>
              </a:spcAft>
              <a:buClr>
                <a:schemeClr val="dk1"/>
              </a:buClr>
              <a:buFont typeface="Arial"/>
              <a:buChar char="•"/>
              <a:defRPr sz="1800">
                <a:solidFill>
                  <a:schemeClr val="dk1"/>
                </a:solidFill>
              </a:defRPr>
            </a:lvl7pPr>
            <a:lvl8pPr marL="285750" indent="-171450" algn="ctr" rtl="0">
              <a:lnSpc>
                <a:spcPct val="100000"/>
              </a:lnSpc>
              <a:spcBef>
                <a:spcPts val="360"/>
              </a:spcBef>
              <a:spcAft>
                <a:spcPts val="0"/>
              </a:spcAft>
              <a:buClr>
                <a:schemeClr val="dk1"/>
              </a:buClr>
              <a:buFont typeface="Arial"/>
              <a:buChar char="o"/>
              <a:defRPr sz="1800">
                <a:solidFill>
                  <a:schemeClr val="dk1"/>
                </a:solidFill>
              </a:defRPr>
            </a:lvl8pPr>
            <a:lvl9pPr marL="285750" indent="-171450" algn="ctr" rtl="0">
              <a:lnSpc>
                <a:spcPct val="100000"/>
              </a:lnSpc>
              <a:spcBef>
                <a:spcPts val="360"/>
              </a:spcBef>
              <a:spcAft>
                <a:spcPts val="0"/>
              </a:spcAft>
              <a:buClr>
                <a:schemeClr val="dk1"/>
              </a:buClr>
              <a:buFont typeface="Arial"/>
              <a:buChar char="▪"/>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40" name="Shape 40"/>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25401" algn="l" rtl="0">
              <a:spcBef>
                <a:spcPts val="600"/>
              </a:spcBef>
              <a:buClr>
                <a:schemeClr val="dk1"/>
              </a:buClr>
              <a:buFont typeface="Arial"/>
              <a:buChar char="•"/>
              <a:defRPr sz="3000" b="0" i="0" u="none" strike="noStrike" cap="none" baseline="0">
                <a:solidFill>
                  <a:schemeClr val="dk1"/>
                </a:solidFill>
                <a:latin typeface="Arial"/>
                <a:ea typeface="Arial"/>
                <a:cs typeface="Arial"/>
                <a:sym typeface="Arial"/>
              </a:defRPr>
            </a:lvl1pPr>
            <a:lvl2pPr marL="742950" indent="-133350" algn="l" rtl="0">
              <a:spcBef>
                <a:spcPts val="480"/>
              </a:spcBef>
              <a:buClr>
                <a:schemeClr val="dk1"/>
              </a:buClr>
              <a:buFont typeface="Arial"/>
              <a:buChar char="o"/>
              <a:defRPr sz="2400" b="0" i="0" u="none" strike="noStrike" cap="none" baseline="0">
                <a:solidFill>
                  <a:schemeClr val="dk1"/>
                </a:solidFill>
                <a:latin typeface="Arial"/>
                <a:ea typeface="Arial"/>
                <a:cs typeface="Arial"/>
                <a:sym typeface="Arial"/>
              </a:defRPr>
            </a:lvl2pPr>
            <a:lvl3pPr marL="1143000" indent="-76200" algn="l" rtl="0">
              <a:spcBef>
                <a:spcPts val="480"/>
              </a:spcBef>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indent="-38100" algn="l" rtl="0">
              <a:spcBef>
                <a:spcPts val="360"/>
              </a:spcBef>
              <a:buClr>
                <a:schemeClr val="dk1"/>
              </a:buClr>
              <a:buFont typeface="Arial"/>
              <a:buChar char="•"/>
              <a:defRPr sz="1800" b="0" i="0" u="none" strike="noStrike" cap="none" baseline="0">
                <a:solidFill>
                  <a:schemeClr val="dk1"/>
                </a:solidFill>
                <a:latin typeface="Arial"/>
                <a:ea typeface="Arial"/>
                <a:cs typeface="Arial"/>
                <a:sym typeface="Arial"/>
              </a:defRPr>
            </a:lvl4pPr>
            <a:lvl5pPr marL="2057400" indent="-114300" algn="l" rtl="0">
              <a:spcBef>
                <a:spcPts val="360"/>
              </a:spcBef>
              <a:buClr>
                <a:schemeClr val="dk1"/>
              </a:buClr>
              <a:buFont typeface="Arial"/>
              <a:buChar char="o"/>
              <a:defRPr sz="1800" b="0" i="0" u="none" strike="noStrike" cap="none" baseline="0">
                <a:solidFill>
                  <a:schemeClr val="dk1"/>
                </a:solidFill>
                <a:latin typeface="Arial"/>
                <a:ea typeface="Arial"/>
                <a:cs typeface="Arial"/>
                <a:sym typeface="Arial"/>
              </a:defRPr>
            </a:lvl5pPr>
            <a:lvl6pPr marL="2514600" indent="-114300" algn="l" rtl="0">
              <a:spcBef>
                <a:spcPts val="360"/>
              </a:spcBef>
              <a:buClr>
                <a:schemeClr val="dk1"/>
              </a:buClr>
              <a:buFont typeface="Arial"/>
              <a:buChar char="▪"/>
              <a:defRPr sz="1800" b="0" i="0" u="none" strike="noStrike" cap="none" baseline="0">
                <a:solidFill>
                  <a:schemeClr val="dk1"/>
                </a:solidFill>
                <a:latin typeface="Arial"/>
                <a:ea typeface="Arial"/>
                <a:cs typeface="Arial"/>
                <a:sym typeface="Arial"/>
              </a:defRPr>
            </a:lvl6pPr>
            <a:lvl7pPr marL="2971800" indent="-38100" algn="l" rtl="0">
              <a:spcBef>
                <a:spcPts val="360"/>
              </a:spcBef>
              <a:buClr>
                <a:schemeClr val="dk1"/>
              </a:buClr>
              <a:buFont typeface="Arial"/>
              <a:buChar char="•"/>
              <a:defRPr sz="1800" b="0" i="0" u="none" strike="noStrike" cap="none" baseline="0">
                <a:solidFill>
                  <a:schemeClr val="dk1"/>
                </a:solidFill>
                <a:latin typeface="Arial"/>
                <a:ea typeface="Arial"/>
                <a:cs typeface="Arial"/>
                <a:sym typeface="Arial"/>
              </a:defRPr>
            </a:lvl7pPr>
            <a:lvl8pPr marL="3429000" indent="-114300" algn="l" rtl="0">
              <a:spcBef>
                <a:spcPts val="360"/>
              </a:spcBef>
              <a:buClr>
                <a:schemeClr val="dk1"/>
              </a:buClr>
              <a:buFont typeface="Arial"/>
              <a:buChar char="o"/>
              <a:defRPr sz="1800" b="0" i="0" u="none" strike="noStrike" cap="none" baseline="0">
                <a:solidFill>
                  <a:schemeClr val="dk1"/>
                </a:solidFill>
                <a:latin typeface="Arial"/>
                <a:ea typeface="Arial"/>
                <a:cs typeface="Arial"/>
                <a:sym typeface="Arial"/>
              </a:defRPr>
            </a:lvl8pPr>
            <a:lvl9pPr marL="3886200" indent="-114300" algn="l" rtl="0">
              <a:spcBef>
                <a:spcPts val="360"/>
              </a:spcBef>
              <a:buClr>
                <a:schemeClr val="dk1"/>
              </a:buClr>
              <a:buFont typeface="Arial"/>
              <a:buChar char="▪"/>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2" name="Shape 5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53" name="Shape 53"/>
          <p:cNvSpPr txBox="1">
            <a:spLocks noGrp="1"/>
          </p:cNvSpPr>
          <p:nvPr>
            <p:ph type="sldNum" idx="12"/>
          </p:nvPr>
        </p:nvSpPr>
        <p:spPr>
          <a:xfrm>
            <a:off x="6553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Only">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Font typeface="Arial"/>
              <a:buNone/>
              <a:defRPr sz="3600" b="1">
                <a:solidFill>
                  <a:schemeClr val="dk1"/>
                </a:solidFill>
                <a:latin typeface="Arial"/>
                <a:ea typeface="Arial"/>
                <a:cs typeface="Arial"/>
                <a:sym typeface="Arial"/>
              </a:defRPr>
            </a:lvl1pPr>
            <a:lvl2pPr algn="l" rtl="0">
              <a:spcBef>
                <a:spcPts val="0"/>
              </a:spcBef>
              <a:buClr>
                <a:schemeClr val="dk1"/>
              </a:buClr>
              <a:buFont typeface="Arial"/>
              <a:buNone/>
              <a:defRPr sz="3600" b="1">
                <a:solidFill>
                  <a:schemeClr val="dk1"/>
                </a:solidFill>
                <a:latin typeface="Arial"/>
                <a:ea typeface="Arial"/>
                <a:cs typeface="Arial"/>
                <a:sym typeface="Arial"/>
              </a:defRPr>
            </a:lvl2pPr>
            <a:lvl3pPr algn="l" rtl="0">
              <a:spcBef>
                <a:spcPts val="0"/>
              </a:spcBef>
              <a:buClr>
                <a:schemeClr val="dk1"/>
              </a:buClr>
              <a:buFont typeface="Arial"/>
              <a:buNone/>
              <a:defRPr sz="3600" b="1">
                <a:solidFill>
                  <a:schemeClr val="dk1"/>
                </a:solidFill>
                <a:latin typeface="Arial"/>
                <a:ea typeface="Arial"/>
                <a:cs typeface="Arial"/>
                <a:sym typeface="Arial"/>
              </a:defRPr>
            </a:lvl3pPr>
            <a:lvl4pPr algn="l" rtl="0">
              <a:spcBef>
                <a:spcPts val="0"/>
              </a:spcBef>
              <a:buClr>
                <a:schemeClr val="dk1"/>
              </a:buClr>
              <a:buFont typeface="Arial"/>
              <a:buNone/>
              <a:defRPr sz="3600" b="1">
                <a:solidFill>
                  <a:schemeClr val="dk1"/>
                </a:solidFill>
                <a:latin typeface="Arial"/>
                <a:ea typeface="Arial"/>
                <a:cs typeface="Arial"/>
                <a:sym typeface="Arial"/>
              </a:defRPr>
            </a:lvl4pPr>
            <a:lvl5pPr algn="l" rtl="0">
              <a:spcBef>
                <a:spcPts val="0"/>
              </a:spcBef>
              <a:buClr>
                <a:schemeClr val="dk1"/>
              </a:buClr>
              <a:buFont typeface="Arial"/>
              <a:buNone/>
              <a:defRPr sz="3600" b="1">
                <a:solidFill>
                  <a:schemeClr val="dk1"/>
                </a:solidFill>
                <a:latin typeface="Arial"/>
                <a:ea typeface="Arial"/>
                <a:cs typeface="Arial"/>
                <a:sym typeface="Arial"/>
              </a:defRPr>
            </a:lvl5pPr>
            <a:lvl6pPr algn="l" rtl="0">
              <a:spcBef>
                <a:spcPts val="0"/>
              </a:spcBef>
              <a:buClr>
                <a:schemeClr val="dk1"/>
              </a:buClr>
              <a:buFont typeface="Arial"/>
              <a:buNone/>
              <a:defRPr sz="3600" b="1">
                <a:solidFill>
                  <a:schemeClr val="dk1"/>
                </a:solidFill>
                <a:latin typeface="Arial"/>
                <a:ea typeface="Arial"/>
                <a:cs typeface="Arial"/>
                <a:sym typeface="Arial"/>
              </a:defRPr>
            </a:lvl6pPr>
            <a:lvl7pPr algn="l" rtl="0">
              <a:spcBef>
                <a:spcPts val="0"/>
              </a:spcBef>
              <a:buClr>
                <a:schemeClr val="dk1"/>
              </a:buClr>
              <a:buFont typeface="Arial"/>
              <a:buNone/>
              <a:defRPr sz="3600" b="1">
                <a:solidFill>
                  <a:schemeClr val="dk1"/>
                </a:solidFill>
                <a:latin typeface="Arial"/>
                <a:ea typeface="Arial"/>
                <a:cs typeface="Arial"/>
                <a:sym typeface="Arial"/>
              </a:defRPr>
            </a:lvl7pPr>
            <a:lvl8pPr algn="l" rtl="0">
              <a:spcBef>
                <a:spcPts val="0"/>
              </a:spcBef>
              <a:buClr>
                <a:schemeClr val="dk1"/>
              </a:buClr>
              <a:buFont typeface="Arial"/>
              <a:buNone/>
              <a:defRPr sz="3600" b="1">
                <a:solidFill>
                  <a:schemeClr val="dk1"/>
                </a:solidFill>
                <a:latin typeface="Arial"/>
                <a:ea typeface="Arial"/>
                <a:cs typeface="Arial"/>
                <a:sym typeface="Arial"/>
              </a:defRPr>
            </a:lvl8pPr>
            <a:lvl9pPr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marR="0" indent="228600" algn="l" rtl="0">
              <a:lnSpc>
                <a:spcPct val="100000"/>
              </a:lnSpc>
              <a:spcBef>
                <a:spcPts val="0"/>
              </a:spcBef>
              <a:spcAft>
                <a:spcPts val="0"/>
              </a:spcAft>
              <a:buClr>
                <a:schemeClr val="dk1"/>
              </a:buClr>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Font typeface="Arial"/>
              <a:buNone/>
              <a:defRPr sz="3600" b="1" i="0" u="none" strike="noStrike" cap="none" baseline="0">
                <a:solidFill>
                  <a:schemeClr val="dk1"/>
                </a:solidFill>
                <a:latin typeface="Arial"/>
                <a:ea typeface="Arial"/>
                <a:cs typeface="Arial"/>
                <a:sym typeface="Arial"/>
                <a:rtl val="0"/>
              </a:defRPr>
            </a:lvl2pPr>
            <a:lvl3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3pPr>
            <a:lvl4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4pPr>
            <a:lvl5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5pPr>
            <a:lvl6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6pPr>
            <a:lvl7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7pPr>
            <a:lvl8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8pPr>
            <a:lvl9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24" name="Shape 24"/>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marR="0" indent="-25401" algn="l" rtl="0">
              <a:lnSpc>
                <a:spcPct val="100000"/>
              </a:lnSpc>
              <a:spcBef>
                <a:spcPts val="600"/>
              </a:spcBef>
              <a:spcAft>
                <a:spcPts val="0"/>
              </a:spcAft>
              <a:buClr>
                <a:schemeClr val="dk1"/>
              </a:buClr>
              <a:buFont typeface="Arial"/>
              <a:buChar char="•"/>
              <a:defRPr sz="3000" b="0" i="0" u="none" strike="noStrike" cap="none" baseline="0">
                <a:solidFill>
                  <a:schemeClr val="dk1"/>
                </a:solidFill>
                <a:latin typeface="Arial"/>
                <a:ea typeface="Arial"/>
                <a:cs typeface="Arial"/>
                <a:sym typeface="Arial"/>
                <a:rtl val="0"/>
              </a:defRPr>
            </a:lvl1pPr>
            <a:lvl2pPr marL="742950" marR="0" indent="-133350" algn="l" rtl="0">
              <a:lnSpc>
                <a:spcPct val="100000"/>
              </a:lnSpc>
              <a:spcBef>
                <a:spcPts val="480"/>
              </a:spcBef>
              <a:spcAft>
                <a:spcPts val="0"/>
              </a:spcAft>
              <a:buClr>
                <a:schemeClr val="dk1"/>
              </a:buClr>
              <a:buFont typeface="Arial"/>
              <a:buChar char="o"/>
              <a:defRPr sz="2400" b="0" i="0" u="none" strike="noStrike" cap="none" baseline="0">
                <a:solidFill>
                  <a:schemeClr val="dk1"/>
                </a:solidFill>
                <a:latin typeface="Arial"/>
                <a:ea typeface="Arial"/>
                <a:cs typeface="Arial"/>
                <a:sym typeface="Arial"/>
                <a:rtl val="0"/>
              </a:defRPr>
            </a:lvl2pPr>
            <a:lvl3pPr marL="1143000" marR="0" indent="-76200"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rtl val="0"/>
              </a:defRPr>
            </a:lvl3pPr>
            <a:lvl4pPr marL="1600200" marR="0" indent="-38100" algn="l" rtl="0">
              <a:lnSpc>
                <a:spcPct val="100000"/>
              </a:lnSpc>
              <a:spcBef>
                <a:spcPts val="360"/>
              </a:spcBef>
              <a:spcAft>
                <a:spcPts val="0"/>
              </a:spcAft>
              <a:buClr>
                <a:schemeClr val="dk1"/>
              </a:buClr>
              <a:buFont typeface="Arial"/>
              <a:buChar char="•"/>
              <a:defRPr sz="1800" b="0" i="0" u="none" strike="noStrike" cap="none" baseline="0">
                <a:solidFill>
                  <a:schemeClr val="dk1"/>
                </a:solidFill>
                <a:latin typeface="Arial"/>
                <a:ea typeface="Arial"/>
                <a:cs typeface="Arial"/>
                <a:sym typeface="Arial"/>
                <a:rtl val="0"/>
              </a:defRPr>
            </a:lvl4pPr>
            <a:lvl5pPr marL="2057400" marR="0" indent="-114300" algn="l" rtl="0">
              <a:lnSpc>
                <a:spcPct val="100000"/>
              </a:lnSpc>
              <a:spcBef>
                <a:spcPts val="360"/>
              </a:spcBef>
              <a:spcAft>
                <a:spcPts val="0"/>
              </a:spcAft>
              <a:buClr>
                <a:schemeClr val="dk1"/>
              </a:buClr>
              <a:buFont typeface="Arial"/>
              <a:buChar char="o"/>
              <a:defRPr sz="1800" b="0" i="0" u="none" strike="noStrike" cap="none" baseline="0">
                <a:solidFill>
                  <a:schemeClr val="dk1"/>
                </a:solidFill>
                <a:latin typeface="Arial"/>
                <a:ea typeface="Arial"/>
                <a:cs typeface="Arial"/>
                <a:sym typeface="Arial"/>
                <a:rtl val="0"/>
              </a:defRPr>
            </a:lvl5pPr>
            <a:lvl6pPr marL="2514600" marR="0" indent="-114300" algn="l" rtl="0">
              <a:lnSpc>
                <a:spcPct val="100000"/>
              </a:lnSpc>
              <a:spcBef>
                <a:spcPts val="360"/>
              </a:spcBef>
              <a:spcAft>
                <a:spcPts val="0"/>
              </a:spcAft>
              <a:buClr>
                <a:schemeClr val="dk1"/>
              </a:buClr>
              <a:buFont typeface="Arial"/>
              <a:buChar char="▪"/>
              <a:defRPr sz="1800" b="0" i="0" u="none" strike="noStrike" cap="none" baseline="0">
                <a:solidFill>
                  <a:schemeClr val="dk1"/>
                </a:solidFill>
                <a:latin typeface="Arial"/>
                <a:ea typeface="Arial"/>
                <a:cs typeface="Arial"/>
                <a:sym typeface="Arial"/>
                <a:rtl val="0"/>
              </a:defRPr>
            </a:lvl6pPr>
            <a:lvl7pPr marL="2971800" marR="0" indent="-38100" algn="l" rtl="0">
              <a:lnSpc>
                <a:spcPct val="100000"/>
              </a:lnSpc>
              <a:spcBef>
                <a:spcPts val="360"/>
              </a:spcBef>
              <a:spcAft>
                <a:spcPts val="0"/>
              </a:spcAft>
              <a:buClr>
                <a:schemeClr val="dk1"/>
              </a:buClr>
              <a:buFont typeface="Arial"/>
              <a:buChar char="•"/>
              <a:defRPr sz="1800" b="0" i="0" u="none" strike="noStrike" cap="none" baseline="0">
                <a:solidFill>
                  <a:schemeClr val="dk1"/>
                </a:solidFill>
                <a:latin typeface="Arial"/>
                <a:ea typeface="Arial"/>
                <a:cs typeface="Arial"/>
                <a:sym typeface="Arial"/>
                <a:rtl val="0"/>
              </a:defRPr>
            </a:lvl7pPr>
            <a:lvl8pPr marL="3429000" marR="0" indent="-114300" algn="l" rtl="0">
              <a:lnSpc>
                <a:spcPct val="100000"/>
              </a:lnSpc>
              <a:spcBef>
                <a:spcPts val="360"/>
              </a:spcBef>
              <a:spcAft>
                <a:spcPts val="0"/>
              </a:spcAft>
              <a:buClr>
                <a:schemeClr val="dk1"/>
              </a:buClr>
              <a:buFont typeface="Arial"/>
              <a:buChar char="o"/>
              <a:defRPr sz="1800" b="0" i="0" u="none" strike="noStrike" cap="none" baseline="0">
                <a:solidFill>
                  <a:schemeClr val="dk1"/>
                </a:solidFill>
                <a:latin typeface="Arial"/>
                <a:ea typeface="Arial"/>
                <a:cs typeface="Arial"/>
                <a:sym typeface="Arial"/>
                <a:rtl val="0"/>
              </a:defRPr>
            </a:lvl8pPr>
            <a:lvl9pPr marL="3886200" marR="0" indent="-114300" algn="l" rtl="0">
              <a:lnSpc>
                <a:spcPct val="100000"/>
              </a:lnSpc>
              <a:spcBef>
                <a:spcPts val="360"/>
              </a:spcBef>
              <a:spcAft>
                <a:spcPts val="0"/>
              </a:spcAft>
              <a:buClr>
                <a:schemeClr val="dk1"/>
              </a:buClr>
              <a:buFont typeface="Arial"/>
              <a:buChar char="▪"/>
              <a:defRPr sz="1800" b="0" i="0" u="none" strike="noStrike" cap="none" baseline="0">
                <a:solidFill>
                  <a:schemeClr val="dk1"/>
                </a:solidFill>
                <a:latin typeface="Arial"/>
                <a:ea typeface="Arial"/>
                <a:cs typeface="Arial"/>
                <a:sym typeface="Arial"/>
                <a:rtl val="0"/>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Lst>
  <p:hf sldNum="0"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png"/><Relationship Id="rId7" Type="http://schemas.openxmlformats.org/officeDocument/2006/relationships/image" Target="../media/image28.jpg"/><Relationship Id="rId8"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emf"/><Relationship Id="rId7" Type="http://schemas.openxmlformats.org/officeDocument/2006/relationships/image" Target="../media/image34.emf"/><Relationship Id="rId8"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emf"/><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4" name="Picture 3" descr="p3_giv_flying_in_clouds.jp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0" y="8821"/>
            <a:ext cx="9144000" cy="5248979"/>
          </a:xfrm>
          <a:prstGeom prst="rect">
            <a:avLst/>
          </a:prstGeom>
        </p:spPr>
      </p:pic>
      <p:sp>
        <p:nvSpPr>
          <p:cNvPr id="57" name="Shape 57"/>
          <p:cNvSpPr txBox="1">
            <a:spLocks noGrp="1"/>
          </p:cNvSpPr>
          <p:nvPr>
            <p:ph type="ctrTitle"/>
          </p:nvPr>
        </p:nvSpPr>
        <p:spPr>
          <a:xfrm>
            <a:off x="457200" y="1066800"/>
            <a:ext cx="8382000" cy="1600200"/>
          </a:xfrm>
          <a:prstGeom prst="rect">
            <a:avLst/>
          </a:prstGeom>
        </p:spPr>
        <p:txBody>
          <a:bodyPr lIns="91425" tIns="91425" rIns="91425" bIns="91425" anchor="b" anchorCtr="0">
            <a:noAutofit/>
          </a:bodyPr>
          <a:lstStyle/>
          <a:p>
            <a:r>
              <a:rPr lang="en-US" sz="3000" dirty="0" smtClean="0">
                <a:solidFill>
                  <a:srgbClr val="3366FF"/>
                </a:solidFill>
              </a:rPr>
              <a:t>Top-down </a:t>
            </a:r>
            <a:r>
              <a:rPr lang="en-US" sz="3000" dirty="0">
                <a:solidFill>
                  <a:srgbClr val="3366FF"/>
                </a:solidFill>
              </a:rPr>
              <a:t>estimate of methane emissions in California using a </a:t>
            </a:r>
            <a:r>
              <a:rPr lang="en-US" sz="3000" dirty="0" err="1">
                <a:solidFill>
                  <a:srgbClr val="3366FF"/>
                </a:solidFill>
              </a:rPr>
              <a:t>mesoscale</a:t>
            </a:r>
            <a:r>
              <a:rPr lang="en-US" sz="3000" dirty="0">
                <a:solidFill>
                  <a:srgbClr val="3366FF"/>
                </a:solidFill>
              </a:rPr>
              <a:t> inverse modeling technique</a:t>
            </a:r>
            <a:br>
              <a:rPr lang="en-US" sz="3000" dirty="0">
                <a:solidFill>
                  <a:srgbClr val="3366FF"/>
                </a:solidFill>
              </a:rPr>
            </a:br>
            <a:endParaRPr lang="en" sz="3000" dirty="0">
              <a:solidFill>
                <a:srgbClr val="3366FF"/>
              </a:solidFill>
            </a:endParaRPr>
          </a:p>
        </p:txBody>
      </p:sp>
      <p:sp>
        <p:nvSpPr>
          <p:cNvPr id="58" name="Shape 58"/>
          <p:cNvSpPr txBox="1">
            <a:spLocks noGrp="1"/>
          </p:cNvSpPr>
          <p:nvPr>
            <p:ph type="subTitle" idx="1"/>
          </p:nvPr>
        </p:nvSpPr>
        <p:spPr>
          <a:xfrm>
            <a:off x="609600" y="2438400"/>
            <a:ext cx="7772400" cy="1046400"/>
          </a:xfrm>
          <a:prstGeom prst="rect">
            <a:avLst/>
          </a:prstGeom>
        </p:spPr>
        <p:txBody>
          <a:bodyPr lIns="91425" tIns="91425" rIns="91425" bIns="91425" anchor="t" anchorCtr="0">
            <a:noAutofit/>
          </a:bodyPr>
          <a:lstStyle/>
          <a:p>
            <a:pPr>
              <a:buNone/>
            </a:pPr>
            <a:r>
              <a:rPr lang="en-US" sz="2400" b="1" dirty="0" smtClean="0">
                <a:solidFill>
                  <a:srgbClr val="3366FF"/>
                </a:solidFill>
              </a:rPr>
              <a:t>Yuyan Cui</a:t>
            </a:r>
            <a:r>
              <a:rPr lang="en-US" sz="2400" b="1" baseline="30000" dirty="0" smtClean="0">
                <a:solidFill>
                  <a:srgbClr val="3366FF"/>
                </a:solidFill>
              </a:rPr>
              <a:t>1,2</a:t>
            </a:r>
            <a:endParaRPr lang="en" sz="2400" b="1" baseline="30000" dirty="0">
              <a:solidFill>
                <a:srgbClr val="3366FF"/>
              </a:solidFill>
            </a:endParaRPr>
          </a:p>
        </p:txBody>
      </p:sp>
      <p:sp>
        <p:nvSpPr>
          <p:cNvPr id="60" name="Shape 60"/>
          <p:cNvSpPr/>
          <p:nvPr/>
        </p:nvSpPr>
        <p:spPr>
          <a:xfrm>
            <a:off x="5512625" y="5638800"/>
            <a:ext cx="1966328" cy="874744"/>
          </a:xfrm>
          <a:prstGeom prst="rect">
            <a:avLst/>
          </a:prstGeom>
          <a:blipFill>
            <a:blip r:embed="rId4"/>
            <a:stretch>
              <a:fillRect/>
            </a:stretch>
          </a:blipFill>
        </p:spPr>
      </p:sp>
      <p:sp>
        <p:nvSpPr>
          <p:cNvPr id="61" name="Shape 61"/>
          <p:cNvSpPr/>
          <p:nvPr/>
        </p:nvSpPr>
        <p:spPr>
          <a:xfrm>
            <a:off x="7772400" y="5486400"/>
            <a:ext cx="1219200" cy="1157022"/>
          </a:xfrm>
          <a:prstGeom prst="rect">
            <a:avLst/>
          </a:prstGeom>
          <a:blipFill>
            <a:blip r:embed="rId5"/>
            <a:stretch>
              <a:fillRect/>
            </a:stretch>
          </a:blipFill>
        </p:spPr>
      </p:sp>
      <p:sp>
        <p:nvSpPr>
          <p:cNvPr id="5" name="Rectangle 4"/>
          <p:cNvSpPr/>
          <p:nvPr/>
        </p:nvSpPr>
        <p:spPr>
          <a:xfrm>
            <a:off x="762000" y="3250049"/>
            <a:ext cx="8077200" cy="1169551"/>
          </a:xfrm>
          <a:prstGeom prst="rect">
            <a:avLst/>
          </a:prstGeom>
        </p:spPr>
        <p:txBody>
          <a:bodyPr wrap="square">
            <a:spAutoFit/>
          </a:bodyPr>
          <a:lstStyle/>
          <a:p>
            <a:r>
              <a:rPr lang="en-US" sz="1500" dirty="0">
                <a:solidFill>
                  <a:srgbClr val="3366FF"/>
                </a:solidFill>
              </a:rPr>
              <a:t>Jerome Brioude</a:t>
            </a:r>
            <a:r>
              <a:rPr lang="en-US" sz="1500" baseline="30000" dirty="0">
                <a:solidFill>
                  <a:srgbClr val="3366FF"/>
                </a:solidFill>
              </a:rPr>
              <a:t>1,2</a:t>
            </a:r>
            <a:r>
              <a:rPr lang="en-US" sz="1500" dirty="0">
                <a:solidFill>
                  <a:srgbClr val="3366FF"/>
                </a:solidFill>
              </a:rPr>
              <a:t>, Stuart </a:t>
            </a:r>
            <a:r>
              <a:rPr lang="en-US" sz="1500" dirty="0" smtClean="0">
                <a:solidFill>
                  <a:srgbClr val="3366FF"/>
                </a:solidFill>
              </a:rPr>
              <a:t>McKeen</a:t>
            </a:r>
            <a:r>
              <a:rPr lang="en-US" sz="1500" baseline="30000" dirty="0" smtClean="0">
                <a:solidFill>
                  <a:srgbClr val="3366FF"/>
                </a:solidFill>
              </a:rPr>
              <a:t>1,2</a:t>
            </a:r>
            <a:r>
              <a:rPr lang="en-US" sz="1500" dirty="0">
                <a:solidFill>
                  <a:srgbClr val="3366FF"/>
                </a:solidFill>
              </a:rPr>
              <a:t>, Wayne Angevine</a:t>
            </a:r>
            <a:r>
              <a:rPr lang="en-US" sz="1500" baseline="30000" dirty="0">
                <a:solidFill>
                  <a:srgbClr val="3366FF"/>
                </a:solidFill>
              </a:rPr>
              <a:t>1,2</a:t>
            </a:r>
            <a:r>
              <a:rPr lang="en-US" sz="1500" dirty="0">
                <a:solidFill>
                  <a:srgbClr val="3366FF"/>
                </a:solidFill>
              </a:rPr>
              <a:t>, Si-Wan Kim</a:t>
            </a:r>
            <a:r>
              <a:rPr lang="en-US" sz="1500" baseline="30000" dirty="0">
                <a:solidFill>
                  <a:srgbClr val="3366FF"/>
                </a:solidFill>
              </a:rPr>
              <a:t>1,2</a:t>
            </a:r>
            <a:r>
              <a:rPr lang="en-US" sz="1500" dirty="0">
                <a:solidFill>
                  <a:srgbClr val="3366FF"/>
                </a:solidFill>
              </a:rPr>
              <a:t>, Gregory J. Frost</a:t>
            </a:r>
            <a:r>
              <a:rPr lang="en-US" sz="1500" baseline="30000" dirty="0">
                <a:solidFill>
                  <a:srgbClr val="3366FF"/>
                </a:solidFill>
              </a:rPr>
              <a:t>1,2</a:t>
            </a:r>
            <a:r>
              <a:rPr lang="en-US" sz="1500" dirty="0" smtClean="0">
                <a:solidFill>
                  <a:srgbClr val="3366FF"/>
                </a:solidFill>
              </a:rPr>
              <a:t>, </a:t>
            </a:r>
            <a:r>
              <a:rPr lang="en-US" sz="1500" dirty="0" err="1" smtClean="0">
                <a:solidFill>
                  <a:srgbClr val="3366FF"/>
                </a:solidFill>
              </a:rPr>
              <a:t>Ravan</a:t>
            </a:r>
            <a:r>
              <a:rPr lang="en-US" sz="1500" dirty="0" smtClean="0">
                <a:solidFill>
                  <a:srgbClr val="3366FF"/>
                </a:solidFill>
              </a:rPr>
              <a:t> Ahmadov</a:t>
            </a:r>
            <a:r>
              <a:rPr lang="en-US" sz="1500" baseline="30000" dirty="0">
                <a:solidFill>
                  <a:srgbClr val="3366FF"/>
                </a:solidFill>
              </a:rPr>
              <a:t>1,2</a:t>
            </a:r>
            <a:r>
              <a:rPr lang="en-US" sz="1500" dirty="0" smtClean="0">
                <a:solidFill>
                  <a:srgbClr val="3366FF"/>
                </a:solidFill>
              </a:rPr>
              <a:t>, Jeff </a:t>
            </a:r>
            <a:r>
              <a:rPr lang="en-US" sz="1500" dirty="0">
                <a:solidFill>
                  <a:srgbClr val="3366FF"/>
                </a:solidFill>
              </a:rPr>
              <a:t>Peischl</a:t>
            </a:r>
            <a:r>
              <a:rPr lang="en-US" sz="1500" baseline="30000" dirty="0">
                <a:solidFill>
                  <a:srgbClr val="3366FF"/>
                </a:solidFill>
              </a:rPr>
              <a:t>1,2</a:t>
            </a:r>
            <a:r>
              <a:rPr lang="en-US" sz="1500" dirty="0">
                <a:solidFill>
                  <a:srgbClr val="3366FF"/>
                </a:solidFill>
              </a:rPr>
              <a:t>, Thomas Ryerson</a:t>
            </a:r>
            <a:r>
              <a:rPr lang="en-US" sz="1500" baseline="30000" dirty="0">
                <a:solidFill>
                  <a:srgbClr val="3366FF"/>
                </a:solidFill>
              </a:rPr>
              <a:t>1</a:t>
            </a:r>
            <a:r>
              <a:rPr lang="en-US" sz="1500" dirty="0">
                <a:solidFill>
                  <a:srgbClr val="3366FF"/>
                </a:solidFill>
              </a:rPr>
              <a:t>, Steve C. Wofsy</a:t>
            </a:r>
            <a:r>
              <a:rPr lang="en-US" sz="1500" baseline="30000" dirty="0">
                <a:solidFill>
                  <a:srgbClr val="3366FF"/>
                </a:solidFill>
              </a:rPr>
              <a:t>3</a:t>
            </a:r>
            <a:r>
              <a:rPr lang="en-US" sz="1500" dirty="0">
                <a:solidFill>
                  <a:srgbClr val="3366FF"/>
                </a:solidFill>
              </a:rPr>
              <a:t>, Gregory W. Santoni</a:t>
            </a:r>
            <a:r>
              <a:rPr lang="en-US" sz="1500" baseline="30000" dirty="0">
                <a:solidFill>
                  <a:srgbClr val="3366FF"/>
                </a:solidFill>
              </a:rPr>
              <a:t>3</a:t>
            </a:r>
            <a:r>
              <a:rPr lang="en-US" sz="1500" dirty="0">
                <a:solidFill>
                  <a:srgbClr val="3366FF"/>
                </a:solidFill>
              </a:rPr>
              <a:t>,  Michael </a:t>
            </a:r>
            <a:r>
              <a:rPr lang="en-US" sz="1500" dirty="0" smtClean="0">
                <a:solidFill>
                  <a:srgbClr val="3366FF"/>
                </a:solidFill>
              </a:rPr>
              <a:t>Trainer</a:t>
            </a:r>
            <a:r>
              <a:rPr lang="en-US" sz="1500" baseline="30000" dirty="0" smtClean="0">
                <a:solidFill>
                  <a:srgbClr val="3366FF"/>
                </a:solidFill>
              </a:rPr>
              <a:t>1,* </a:t>
            </a:r>
          </a:p>
          <a:p>
            <a:endParaRPr lang="en-US" sz="1500" baseline="30000" dirty="0">
              <a:solidFill>
                <a:srgbClr val="3366FF"/>
              </a:solidFill>
            </a:endParaRPr>
          </a:p>
          <a:p>
            <a:endParaRPr lang="en-US" sz="1500" dirty="0">
              <a:solidFill>
                <a:srgbClr val="3366FF"/>
              </a:solidFill>
            </a:endParaRPr>
          </a:p>
        </p:txBody>
      </p:sp>
      <p:sp>
        <p:nvSpPr>
          <p:cNvPr id="6" name="Rectangle 5"/>
          <p:cNvSpPr/>
          <p:nvPr/>
        </p:nvSpPr>
        <p:spPr>
          <a:xfrm>
            <a:off x="685800" y="4290536"/>
            <a:ext cx="8077200" cy="738664"/>
          </a:xfrm>
          <a:prstGeom prst="rect">
            <a:avLst/>
          </a:prstGeom>
        </p:spPr>
        <p:txBody>
          <a:bodyPr wrap="square">
            <a:spAutoFit/>
          </a:bodyPr>
          <a:lstStyle/>
          <a:p>
            <a:r>
              <a:rPr lang="en-US" dirty="0">
                <a:solidFill>
                  <a:srgbClr val="3366FF"/>
                </a:solidFill>
              </a:rPr>
              <a:t>1</a:t>
            </a:r>
            <a:r>
              <a:rPr lang="en-US" dirty="0" smtClean="0">
                <a:solidFill>
                  <a:srgbClr val="3366FF"/>
                </a:solidFill>
              </a:rPr>
              <a:t>. Chemical </a:t>
            </a:r>
            <a:r>
              <a:rPr lang="en-US" dirty="0">
                <a:solidFill>
                  <a:srgbClr val="3366FF"/>
                </a:solidFill>
              </a:rPr>
              <a:t>Sciences Division, Earth System Research Laboratory, NOAA, Boulder.</a:t>
            </a:r>
          </a:p>
          <a:p>
            <a:r>
              <a:rPr lang="en-US" dirty="0">
                <a:solidFill>
                  <a:srgbClr val="3366FF"/>
                </a:solidFill>
              </a:rPr>
              <a:t>2</a:t>
            </a:r>
            <a:r>
              <a:rPr lang="en-US" dirty="0" smtClean="0">
                <a:solidFill>
                  <a:srgbClr val="3366FF"/>
                </a:solidFill>
              </a:rPr>
              <a:t>. Cooperative </a:t>
            </a:r>
            <a:r>
              <a:rPr lang="en-US" dirty="0">
                <a:solidFill>
                  <a:srgbClr val="3366FF"/>
                </a:solidFill>
              </a:rPr>
              <a:t>Institute for Research in Environmental Sciences, University of Colorado</a:t>
            </a:r>
            <a:r>
              <a:rPr lang="en-US" dirty="0" smtClean="0">
                <a:solidFill>
                  <a:srgbClr val="3366FF"/>
                </a:solidFill>
              </a:rPr>
              <a:t>, Boulder</a:t>
            </a:r>
            <a:r>
              <a:rPr lang="en-US" dirty="0">
                <a:solidFill>
                  <a:srgbClr val="3366FF"/>
                </a:solidFill>
              </a:rPr>
              <a:t>.</a:t>
            </a:r>
          </a:p>
          <a:p>
            <a:r>
              <a:rPr lang="en-US" dirty="0">
                <a:solidFill>
                  <a:srgbClr val="3366FF"/>
                </a:solidFill>
              </a:rPr>
              <a:t>3. Department of Earth and Planetary Sciences, Harvard University, Cambridge.</a:t>
            </a:r>
          </a:p>
        </p:txBody>
      </p:sp>
      <p:pic>
        <p:nvPicPr>
          <p:cNvPr id="8" name="Picture 7" descr="head_title.png"/>
          <p:cNvPicPr>
            <a:picLocks noChangeAspect="1"/>
          </p:cNvPicPr>
          <p:nvPr/>
        </p:nvPicPr>
        <p:blipFill rotWithShape="1">
          <a:blip r:embed="rId6">
            <a:extLst>
              <a:ext uri="{28A0092B-C50C-407E-A947-70E740481C1C}">
                <a14:useLocalDpi xmlns:a14="http://schemas.microsoft.com/office/drawing/2010/main" val="0"/>
              </a:ext>
            </a:extLst>
          </a:blip>
          <a:srcRect r="58823" b="7657"/>
          <a:stretch/>
        </p:blipFill>
        <p:spPr>
          <a:xfrm>
            <a:off x="3150425" y="5791200"/>
            <a:ext cx="2120552" cy="583821"/>
          </a:xfrm>
          <a:prstGeom prst="rect">
            <a:avLst/>
          </a:prstGeom>
          <a:solidFill>
            <a:schemeClr val="bg1"/>
          </a:solidFill>
        </p:spPr>
      </p:pic>
      <p:sp>
        <p:nvSpPr>
          <p:cNvPr id="2" name="Rectangle 1"/>
          <p:cNvSpPr/>
          <p:nvPr/>
        </p:nvSpPr>
        <p:spPr>
          <a:xfrm>
            <a:off x="152400" y="5867400"/>
            <a:ext cx="2438400" cy="990600"/>
          </a:xfrm>
          <a:prstGeom prst="rect">
            <a:avLst/>
          </a:prstGeom>
        </p:spPr>
        <p:txBody>
          <a:bodyPr wrap="square">
            <a:spAutoFit/>
          </a:bodyPr>
          <a:lstStyle/>
          <a:p>
            <a:r>
              <a:rPr lang="en-US" dirty="0" smtClean="0">
                <a:solidFill>
                  <a:srgbClr val="3366FF"/>
                </a:solidFill>
              </a:rPr>
              <a:t>The 13th CMAS </a:t>
            </a:r>
            <a:r>
              <a:rPr lang="en-US" dirty="0">
                <a:solidFill>
                  <a:srgbClr val="3366FF"/>
                </a:solidFill>
              </a:rPr>
              <a:t>Conference </a:t>
            </a:r>
          </a:p>
          <a:p>
            <a:r>
              <a:rPr lang="en-US" dirty="0" smtClean="0">
                <a:solidFill>
                  <a:srgbClr val="3366FF"/>
                </a:solidFill>
              </a:rPr>
              <a:t>October </a:t>
            </a:r>
            <a:r>
              <a:rPr lang="en-US" dirty="0">
                <a:solidFill>
                  <a:srgbClr val="3366FF"/>
                </a:solidFill>
              </a:rPr>
              <a:t>27-29, </a:t>
            </a:r>
            <a:r>
              <a:rPr lang="en-US" dirty="0" smtClean="0">
                <a:solidFill>
                  <a:srgbClr val="3366FF"/>
                </a:solidFill>
              </a:rPr>
              <a:t>2014</a:t>
            </a:r>
          </a:p>
          <a:p>
            <a:r>
              <a:rPr lang="en-US" dirty="0" smtClean="0">
                <a:solidFill>
                  <a:srgbClr val="3366FF"/>
                </a:solidFill>
              </a:rPr>
              <a:t>UNC-Chapel Hill</a:t>
            </a:r>
          </a:p>
          <a:p>
            <a:endParaRPr lang="en-US" dirty="0">
              <a:solidFill>
                <a:srgbClr val="3366FF"/>
              </a:solidFil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Users:cui:Desktop:CalNex:obsvssim.pdf"/>
          <p:cNvPicPr/>
          <p:nvPr/>
        </p:nvPicPr>
        <p:blipFill rotWithShape="1">
          <a:blip r:embed="rId3">
            <a:extLst>
              <a:ext uri="{28A0092B-C50C-407E-A947-70E740481C1C}">
                <a14:useLocalDpi xmlns:a14="http://schemas.microsoft.com/office/drawing/2010/main" val="0"/>
              </a:ext>
            </a:extLst>
          </a:blip>
          <a:srcRect l="21111" t="37460" r="63216" b="32318"/>
          <a:stretch/>
        </p:blipFill>
        <p:spPr bwMode="auto">
          <a:xfrm>
            <a:off x="5650693" y="838200"/>
            <a:ext cx="3188507" cy="3124200"/>
          </a:xfrm>
          <a:prstGeom prst="rect">
            <a:avLst/>
          </a:prstGeom>
          <a:noFill/>
          <a:ln>
            <a:noFill/>
          </a:ln>
        </p:spPr>
      </p:pic>
      <p:pic>
        <p:nvPicPr>
          <p:cNvPr id="2" name="Picture 1" descr="ts_0508_socab.png"/>
          <p:cNvPicPr>
            <a:picLocks noChangeAspect="1"/>
          </p:cNvPicPr>
          <p:nvPr/>
        </p:nvPicPr>
        <p:blipFill rotWithShape="1">
          <a:blip r:embed="rId4">
            <a:extLst>
              <a:ext uri="{28A0092B-C50C-407E-A947-70E740481C1C}">
                <a14:useLocalDpi xmlns:a14="http://schemas.microsoft.com/office/drawing/2010/main" val="0"/>
              </a:ext>
            </a:extLst>
          </a:blip>
          <a:srcRect l="8090" t="4671" r="8309" b="2664"/>
          <a:stretch/>
        </p:blipFill>
        <p:spPr>
          <a:xfrm>
            <a:off x="595392" y="1338287"/>
            <a:ext cx="4891008" cy="2547913"/>
          </a:xfrm>
          <a:prstGeom prst="rect">
            <a:avLst/>
          </a:prstGeom>
        </p:spPr>
      </p:pic>
      <p:sp>
        <p:nvSpPr>
          <p:cNvPr id="6" name="TextBox 5"/>
          <p:cNvSpPr txBox="1"/>
          <p:nvPr/>
        </p:nvSpPr>
        <p:spPr>
          <a:xfrm>
            <a:off x="4191000" y="1490687"/>
            <a:ext cx="1076123" cy="307777"/>
          </a:xfrm>
          <a:prstGeom prst="rect">
            <a:avLst/>
          </a:prstGeom>
          <a:noFill/>
        </p:spPr>
        <p:txBody>
          <a:bodyPr wrap="none" rtlCol="0">
            <a:spAutoFit/>
          </a:bodyPr>
          <a:lstStyle/>
          <a:p>
            <a:r>
              <a:rPr lang="en-US" dirty="0" smtClean="0">
                <a:latin typeface="Calibri"/>
                <a:cs typeface="Calibri"/>
              </a:rPr>
              <a:t>Observation</a:t>
            </a:r>
            <a:endParaRPr lang="en-US" dirty="0">
              <a:latin typeface="Calibri"/>
              <a:cs typeface="Calibri"/>
            </a:endParaRPr>
          </a:p>
        </p:txBody>
      </p:sp>
      <p:sp>
        <p:nvSpPr>
          <p:cNvPr id="7" name="TextBox 6"/>
          <p:cNvSpPr txBox="1"/>
          <p:nvPr/>
        </p:nvSpPr>
        <p:spPr>
          <a:xfrm>
            <a:off x="4038600" y="1795487"/>
            <a:ext cx="1223412" cy="307777"/>
          </a:xfrm>
          <a:prstGeom prst="rect">
            <a:avLst/>
          </a:prstGeom>
          <a:noFill/>
        </p:spPr>
        <p:txBody>
          <a:bodyPr wrap="none" rtlCol="0">
            <a:spAutoFit/>
          </a:bodyPr>
          <a:lstStyle/>
          <a:p>
            <a:r>
              <a:rPr lang="en-US" dirty="0" err="1" smtClean="0">
                <a:solidFill>
                  <a:srgbClr val="0000FF"/>
                </a:solidFill>
                <a:latin typeface="Calibri"/>
                <a:cs typeface="Calibri"/>
              </a:rPr>
              <a:t>Flexpart+prior</a:t>
            </a:r>
            <a:endParaRPr lang="en-US" dirty="0">
              <a:solidFill>
                <a:srgbClr val="0000FF"/>
              </a:solidFill>
              <a:latin typeface="Calibri"/>
              <a:cs typeface="Calibri"/>
            </a:endParaRPr>
          </a:p>
        </p:txBody>
      </p:sp>
      <p:sp>
        <p:nvSpPr>
          <p:cNvPr id="8" name="TextBox 7"/>
          <p:cNvSpPr txBox="1"/>
          <p:nvPr/>
        </p:nvSpPr>
        <p:spPr>
          <a:xfrm>
            <a:off x="4038600" y="2100287"/>
            <a:ext cx="1187282" cy="307777"/>
          </a:xfrm>
          <a:prstGeom prst="rect">
            <a:avLst/>
          </a:prstGeom>
          <a:noFill/>
        </p:spPr>
        <p:txBody>
          <a:bodyPr wrap="none" rtlCol="0">
            <a:spAutoFit/>
          </a:bodyPr>
          <a:lstStyle/>
          <a:p>
            <a:r>
              <a:rPr lang="en-US" dirty="0" err="1" smtClean="0">
                <a:solidFill>
                  <a:srgbClr val="FF0000"/>
                </a:solidFill>
                <a:latin typeface="Calibri"/>
                <a:cs typeface="Calibri"/>
              </a:rPr>
              <a:t>Flexpart+post</a:t>
            </a:r>
            <a:endParaRPr lang="en-US" dirty="0">
              <a:solidFill>
                <a:srgbClr val="FF0000"/>
              </a:solidFill>
              <a:latin typeface="Calibri"/>
              <a:cs typeface="Calibri"/>
            </a:endParaRPr>
          </a:p>
        </p:txBody>
      </p:sp>
      <p:sp>
        <p:nvSpPr>
          <p:cNvPr id="10" name="Shape 94"/>
          <p:cNvSpPr txBox="1">
            <a:spLocks/>
          </p:cNvSpPr>
          <p:nvPr/>
        </p:nvSpPr>
        <p:spPr>
          <a:xfrm>
            <a:off x="132309" y="304800"/>
            <a:ext cx="6344691" cy="457200"/>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Font typeface="Arial"/>
              <a:buNone/>
              <a:defRPr sz="3600" b="1" i="0" u="none" strike="noStrike" cap="none" baseline="0">
                <a:solidFill>
                  <a:schemeClr val="dk1"/>
                </a:solidFill>
                <a:latin typeface="Arial"/>
                <a:ea typeface="Arial"/>
                <a:cs typeface="Arial"/>
                <a:sym typeface="Arial"/>
                <a:rtl val="0"/>
              </a:defRPr>
            </a:lvl2pPr>
            <a:lvl3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3pPr>
            <a:lvl4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4pPr>
            <a:lvl5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5pPr>
            <a:lvl6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6pPr>
            <a:lvl7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7pPr>
            <a:lvl8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8pPr>
            <a:lvl9pPr marL="0" marR="0" indent="228600" algn="l" rtl="0">
              <a:spcBef>
                <a:spcPts val="0"/>
              </a:spcBef>
              <a:buClr>
                <a:schemeClr val="dk1"/>
              </a:buClr>
              <a:buFont typeface="Arial"/>
              <a:buNone/>
              <a:defRPr sz="3600" b="1" i="0" u="none" strike="noStrike" cap="none" baseline="0">
                <a:solidFill>
                  <a:schemeClr val="dk1"/>
                </a:solidFill>
                <a:latin typeface="Arial"/>
                <a:ea typeface="Arial"/>
                <a:cs typeface="Arial"/>
                <a:sym typeface="Arial"/>
              </a:defRPr>
            </a:lvl9pPr>
          </a:lstStyle>
          <a:p>
            <a:pPr>
              <a:buSzPct val="25000"/>
            </a:pPr>
            <a:r>
              <a:rPr lang="en-US" sz="3000" b="0" dirty="0" smtClean="0">
                <a:latin typeface="Calibri"/>
                <a:cs typeface="Calibri"/>
              </a:rPr>
              <a:t>Optimization of CH</a:t>
            </a:r>
            <a:r>
              <a:rPr lang="en-US" sz="3000" b="0" baseline="-25000" dirty="0" smtClean="0">
                <a:latin typeface="Calibri"/>
                <a:cs typeface="Calibri"/>
              </a:rPr>
              <a:t>4</a:t>
            </a:r>
            <a:r>
              <a:rPr lang="en-US" sz="3000" b="0" dirty="0" smtClean="0">
                <a:latin typeface="Calibri"/>
                <a:cs typeface="Calibri"/>
              </a:rPr>
              <a:t> mixing ratios</a:t>
            </a:r>
            <a:endParaRPr lang="en" sz="3000" b="0" dirty="0">
              <a:latin typeface="Calibri"/>
              <a:cs typeface="Calibri"/>
            </a:endParaRPr>
          </a:p>
        </p:txBody>
      </p:sp>
      <p:sp>
        <p:nvSpPr>
          <p:cNvPr id="11" name="TextBox 10"/>
          <p:cNvSpPr txBox="1"/>
          <p:nvPr/>
        </p:nvSpPr>
        <p:spPr>
          <a:xfrm>
            <a:off x="823991" y="1033487"/>
            <a:ext cx="4240138" cy="400110"/>
          </a:xfrm>
          <a:prstGeom prst="rect">
            <a:avLst/>
          </a:prstGeom>
          <a:noFill/>
        </p:spPr>
        <p:txBody>
          <a:bodyPr wrap="none" rtlCol="0">
            <a:spAutoFit/>
          </a:bodyPr>
          <a:lstStyle/>
          <a:p>
            <a:r>
              <a:rPr lang="en-US" sz="2000" dirty="0" smtClean="0">
                <a:latin typeface="Calibri"/>
                <a:cs typeface="Calibri"/>
              </a:rPr>
              <a:t>Mean bias:  prior: </a:t>
            </a:r>
            <a:r>
              <a:rPr lang="en-US" sz="2000" b="1" dirty="0" smtClean="0">
                <a:solidFill>
                  <a:srgbClr val="3366FF"/>
                </a:solidFill>
                <a:latin typeface="Calibri"/>
                <a:cs typeface="Calibri"/>
              </a:rPr>
              <a:t>50ppbv  </a:t>
            </a:r>
            <a:r>
              <a:rPr lang="en-US" sz="2000" dirty="0" smtClean="0">
                <a:solidFill>
                  <a:schemeClr val="tx1"/>
                </a:solidFill>
                <a:latin typeface="Calibri"/>
                <a:cs typeface="Calibri"/>
              </a:rPr>
              <a:t>post:</a:t>
            </a:r>
            <a:r>
              <a:rPr lang="en-US" sz="2000" b="1" dirty="0" smtClean="0">
                <a:solidFill>
                  <a:srgbClr val="3366FF"/>
                </a:solidFill>
                <a:latin typeface="Calibri"/>
                <a:cs typeface="Calibri"/>
              </a:rPr>
              <a:t> </a:t>
            </a:r>
            <a:r>
              <a:rPr lang="en-US" sz="2000" b="1" dirty="0" smtClean="0">
                <a:solidFill>
                  <a:srgbClr val="FF0000"/>
                </a:solidFill>
                <a:latin typeface="Calibri"/>
                <a:cs typeface="Calibri"/>
              </a:rPr>
              <a:t>8ppbv</a:t>
            </a:r>
            <a:endParaRPr lang="en-US" sz="2000" b="1" dirty="0">
              <a:solidFill>
                <a:srgbClr val="FF0000"/>
              </a:solidFill>
              <a:latin typeface="Calibri"/>
              <a:cs typeface="Calibri"/>
            </a:endParaRPr>
          </a:p>
        </p:txBody>
      </p:sp>
      <p:sp>
        <p:nvSpPr>
          <p:cNvPr id="12" name="TextBox 11"/>
          <p:cNvSpPr txBox="1"/>
          <p:nvPr/>
        </p:nvSpPr>
        <p:spPr>
          <a:xfrm>
            <a:off x="6184093" y="914400"/>
            <a:ext cx="2715281" cy="400110"/>
          </a:xfrm>
          <a:prstGeom prst="rect">
            <a:avLst/>
          </a:prstGeom>
          <a:solidFill>
            <a:schemeClr val="bg1"/>
          </a:solidFill>
        </p:spPr>
        <p:txBody>
          <a:bodyPr wrap="none" rtlCol="0">
            <a:spAutoFit/>
          </a:bodyPr>
          <a:lstStyle/>
          <a:p>
            <a:r>
              <a:rPr lang="en-US" sz="2000" dirty="0" smtClean="0">
                <a:latin typeface="Calibri"/>
                <a:cs typeface="Calibri"/>
              </a:rPr>
              <a:t>R</a:t>
            </a:r>
            <a:r>
              <a:rPr lang="en-US" sz="2000" baseline="30000" dirty="0" smtClean="0">
                <a:latin typeface="Calibri"/>
                <a:cs typeface="Calibri"/>
              </a:rPr>
              <a:t>2</a:t>
            </a:r>
            <a:r>
              <a:rPr lang="en-US" sz="2000" dirty="0" smtClean="0">
                <a:latin typeface="Calibri"/>
                <a:cs typeface="Calibri"/>
              </a:rPr>
              <a:t>:  prior: </a:t>
            </a:r>
            <a:r>
              <a:rPr lang="en-US" sz="2000" b="1" dirty="0" smtClean="0">
                <a:solidFill>
                  <a:srgbClr val="3366FF"/>
                </a:solidFill>
                <a:latin typeface="Calibri"/>
                <a:cs typeface="Calibri"/>
              </a:rPr>
              <a:t>0.55  </a:t>
            </a:r>
            <a:r>
              <a:rPr lang="en-US" sz="2000" dirty="0" smtClean="0">
                <a:solidFill>
                  <a:schemeClr val="tx1"/>
                </a:solidFill>
                <a:latin typeface="Calibri"/>
                <a:cs typeface="Calibri"/>
              </a:rPr>
              <a:t>post:</a:t>
            </a:r>
            <a:r>
              <a:rPr lang="en-US" sz="2000" b="1" dirty="0" smtClean="0">
                <a:solidFill>
                  <a:srgbClr val="3366FF"/>
                </a:solidFill>
                <a:latin typeface="Calibri"/>
                <a:cs typeface="Calibri"/>
              </a:rPr>
              <a:t> </a:t>
            </a:r>
            <a:r>
              <a:rPr lang="en-US" sz="2000" b="1" dirty="0" smtClean="0">
                <a:solidFill>
                  <a:srgbClr val="FF0000"/>
                </a:solidFill>
                <a:latin typeface="Calibri"/>
                <a:cs typeface="Calibri"/>
              </a:rPr>
              <a:t>0.7</a:t>
            </a:r>
            <a:endParaRPr lang="en-US" sz="2000" b="1" dirty="0">
              <a:solidFill>
                <a:srgbClr val="FF0000"/>
              </a:solidFill>
              <a:latin typeface="Calibri"/>
              <a:cs typeface="Calibri"/>
            </a:endParaRPr>
          </a:p>
        </p:txBody>
      </p:sp>
      <p:sp>
        <p:nvSpPr>
          <p:cNvPr id="13" name="TextBox 12"/>
          <p:cNvSpPr txBox="1"/>
          <p:nvPr/>
        </p:nvSpPr>
        <p:spPr>
          <a:xfrm>
            <a:off x="838200" y="1490687"/>
            <a:ext cx="964439" cy="307777"/>
          </a:xfrm>
          <a:prstGeom prst="rect">
            <a:avLst/>
          </a:prstGeom>
          <a:noFill/>
        </p:spPr>
        <p:txBody>
          <a:bodyPr wrap="none" rtlCol="0">
            <a:spAutoFit/>
          </a:bodyPr>
          <a:lstStyle/>
          <a:p>
            <a:r>
              <a:rPr lang="en-US" dirty="0" smtClean="0">
                <a:latin typeface="Calibri"/>
                <a:cs typeface="Calibri"/>
              </a:rPr>
              <a:t>0508 flight</a:t>
            </a:r>
            <a:endParaRPr lang="en-US" dirty="0">
              <a:latin typeface="Calibri"/>
              <a:cs typeface="Calibri"/>
            </a:endParaRPr>
          </a:p>
        </p:txBody>
      </p:sp>
      <p:sp>
        <p:nvSpPr>
          <p:cNvPr id="14" name="TextBox 13"/>
          <p:cNvSpPr txBox="1"/>
          <p:nvPr/>
        </p:nvSpPr>
        <p:spPr>
          <a:xfrm>
            <a:off x="6296973" y="1371600"/>
            <a:ext cx="964439" cy="307777"/>
          </a:xfrm>
          <a:prstGeom prst="rect">
            <a:avLst/>
          </a:prstGeom>
          <a:noFill/>
        </p:spPr>
        <p:txBody>
          <a:bodyPr wrap="none" rtlCol="0">
            <a:spAutoFit/>
          </a:bodyPr>
          <a:lstStyle/>
          <a:p>
            <a:r>
              <a:rPr lang="en-US" dirty="0" smtClean="0">
                <a:latin typeface="Calibri"/>
                <a:cs typeface="Calibri"/>
              </a:rPr>
              <a:t>0508 flight</a:t>
            </a:r>
            <a:endParaRPr lang="en-US" dirty="0">
              <a:latin typeface="Calibri"/>
              <a:cs typeface="Calibri"/>
            </a:endParaRPr>
          </a:p>
        </p:txBody>
      </p:sp>
      <p:sp>
        <p:nvSpPr>
          <p:cNvPr id="15" name="TextBox 14"/>
          <p:cNvSpPr txBox="1"/>
          <p:nvPr/>
        </p:nvSpPr>
        <p:spPr>
          <a:xfrm>
            <a:off x="117157" y="990600"/>
            <a:ext cx="492443" cy="2633687"/>
          </a:xfrm>
          <a:prstGeom prst="rect">
            <a:avLst/>
          </a:prstGeom>
          <a:noFill/>
        </p:spPr>
        <p:txBody>
          <a:bodyPr vert="vert270" wrap="square" rtlCol="0">
            <a:spAutoFit/>
          </a:bodyPr>
          <a:lstStyle/>
          <a:p>
            <a:r>
              <a:rPr lang="en-US" sz="2000" dirty="0" smtClean="0">
                <a:latin typeface="Calibri"/>
                <a:cs typeface="Calibri"/>
              </a:rPr>
              <a:t> CH</a:t>
            </a:r>
            <a:r>
              <a:rPr lang="en-US" sz="2000" baseline="-25000" dirty="0" smtClean="0">
                <a:latin typeface="Calibri"/>
                <a:cs typeface="Calibri"/>
              </a:rPr>
              <a:t>4</a:t>
            </a:r>
            <a:r>
              <a:rPr lang="en-US" sz="2000" dirty="0" smtClean="0">
                <a:latin typeface="Calibri"/>
                <a:cs typeface="Calibri"/>
              </a:rPr>
              <a:t>  above </a:t>
            </a:r>
            <a:r>
              <a:rPr lang="en-US" sz="2000" dirty="0" err="1" smtClean="0">
                <a:latin typeface="Calibri"/>
                <a:cs typeface="Calibri"/>
              </a:rPr>
              <a:t>bkg</a:t>
            </a:r>
            <a:r>
              <a:rPr lang="en-US" sz="2000" dirty="0" smtClean="0">
                <a:latin typeface="Calibri"/>
                <a:cs typeface="Calibri"/>
              </a:rPr>
              <a:t> (</a:t>
            </a:r>
            <a:r>
              <a:rPr lang="en-US" sz="2000" dirty="0" err="1" smtClean="0">
                <a:latin typeface="Calibri"/>
                <a:cs typeface="Calibri"/>
              </a:rPr>
              <a:t>ppbv</a:t>
            </a:r>
            <a:r>
              <a:rPr lang="en-US" sz="2000" dirty="0" smtClean="0">
                <a:latin typeface="Calibri"/>
                <a:cs typeface="Calibri"/>
              </a:rPr>
              <a:t>)</a:t>
            </a:r>
            <a:endParaRPr lang="en-US" sz="2000" dirty="0">
              <a:latin typeface="Calibri"/>
              <a:cs typeface="Calibri"/>
            </a:endParaRPr>
          </a:p>
        </p:txBody>
      </p:sp>
      <p:sp>
        <p:nvSpPr>
          <p:cNvPr id="16" name="TextBox 15"/>
          <p:cNvSpPr txBox="1"/>
          <p:nvPr/>
        </p:nvSpPr>
        <p:spPr>
          <a:xfrm>
            <a:off x="152400" y="4800600"/>
            <a:ext cx="2971800" cy="1246495"/>
          </a:xfrm>
          <a:prstGeom prst="rect">
            <a:avLst/>
          </a:prstGeom>
          <a:noFill/>
        </p:spPr>
        <p:txBody>
          <a:bodyPr wrap="square" rtlCol="0">
            <a:spAutoFit/>
          </a:bodyPr>
          <a:lstStyle/>
          <a:p>
            <a:r>
              <a:rPr lang="en-US" sz="2500" dirty="0">
                <a:solidFill>
                  <a:srgbClr val="3366FF"/>
                </a:solidFill>
                <a:latin typeface="Calibri"/>
                <a:cs typeface="Calibri"/>
              </a:rPr>
              <a:t>B</a:t>
            </a:r>
            <a:r>
              <a:rPr lang="en-US" sz="2500" dirty="0" smtClean="0">
                <a:solidFill>
                  <a:srgbClr val="3366FF"/>
                </a:solidFill>
                <a:latin typeface="Calibri"/>
                <a:cs typeface="Calibri"/>
              </a:rPr>
              <a:t>ias </a:t>
            </a:r>
            <a:r>
              <a:rPr lang="en-US" sz="2500" dirty="0">
                <a:solidFill>
                  <a:srgbClr val="3366FF"/>
                </a:solidFill>
                <a:latin typeface="Calibri"/>
                <a:cs typeface="Calibri"/>
              </a:rPr>
              <a:t>and correlation are improved </a:t>
            </a:r>
            <a:r>
              <a:rPr lang="en-US" sz="2500" dirty="0" smtClean="0">
                <a:solidFill>
                  <a:srgbClr val="3366FF"/>
                </a:solidFill>
                <a:latin typeface="Calibri"/>
                <a:cs typeface="Calibri"/>
              </a:rPr>
              <a:t>using </a:t>
            </a:r>
            <a:r>
              <a:rPr lang="en-US" sz="2500" dirty="0">
                <a:solidFill>
                  <a:srgbClr val="3366FF"/>
                </a:solidFill>
                <a:latin typeface="Calibri"/>
                <a:cs typeface="Calibri"/>
              </a:rPr>
              <a:t>the posterior </a:t>
            </a:r>
          </a:p>
        </p:txBody>
      </p:sp>
      <p:graphicFrame>
        <p:nvGraphicFramePr>
          <p:cNvPr id="17" name="Table 16"/>
          <p:cNvGraphicFramePr>
            <a:graphicFrameLocks noGrp="1"/>
          </p:cNvGraphicFramePr>
          <p:nvPr>
            <p:extLst>
              <p:ext uri="{D42A27DB-BD31-4B8C-83A1-F6EECF244321}">
                <p14:modId xmlns:p14="http://schemas.microsoft.com/office/powerpoint/2010/main" val="4111248556"/>
              </p:ext>
            </p:extLst>
          </p:nvPr>
        </p:nvGraphicFramePr>
        <p:xfrm>
          <a:off x="3047997" y="4038601"/>
          <a:ext cx="5772114" cy="2785239"/>
        </p:xfrm>
        <a:graphic>
          <a:graphicData uri="http://schemas.openxmlformats.org/drawingml/2006/table">
            <a:tbl>
              <a:tblPr firstRow="1" bandRow="1">
                <a:tableStyleId>{5C22544A-7EE6-4342-B048-85BDC9FD1C3A}</a:tableStyleId>
              </a:tblPr>
              <a:tblGrid>
                <a:gridCol w="666708"/>
                <a:gridCol w="601137"/>
                <a:gridCol w="694263"/>
                <a:gridCol w="592671"/>
                <a:gridCol w="643467"/>
                <a:gridCol w="643467"/>
                <a:gridCol w="643467"/>
                <a:gridCol w="643467"/>
                <a:gridCol w="643467"/>
              </a:tblGrid>
              <a:tr h="536028">
                <a:tc>
                  <a:txBody>
                    <a:bodyPr/>
                    <a:lstStyle/>
                    <a:p>
                      <a:r>
                        <a:rPr lang="en-US" dirty="0" smtClean="0"/>
                        <a:t>Flight</a:t>
                      </a:r>
                      <a:endParaRPr lang="en-US" dirty="0">
                        <a:solidFill>
                          <a:srgbClr val="3366FF"/>
                        </a:solidFill>
                      </a:endParaRPr>
                    </a:p>
                  </a:txBody>
                  <a:tcPr/>
                </a:tc>
                <a:tc gridSpan="2">
                  <a:txBody>
                    <a:bodyPr/>
                    <a:lstStyle/>
                    <a:p>
                      <a:pPr algn="ctr"/>
                      <a:r>
                        <a:rPr lang="en-US" dirty="0" smtClean="0"/>
                        <a:t>Mean bias</a:t>
                      </a:r>
                    </a:p>
                    <a:p>
                      <a:pPr algn="ctr"/>
                      <a:r>
                        <a:rPr lang="en-US" dirty="0" smtClean="0"/>
                        <a:t>(</a:t>
                      </a:r>
                      <a:r>
                        <a:rPr lang="en-US" dirty="0" err="1" smtClean="0"/>
                        <a:t>ppbv</a:t>
                      </a:r>
                      <a:r>
                        <a:rPr lang="en-US" dirty="0" smtClean="0"/>
                        <a:t>)</a:t>
                      </a:r>
                      <a:endParaRPr lang="en-US" dirty="0">
                        <a:solidFill>
                          <a:srgbClr val="3366FF"/>
                        </a:solidFill>
                      </a:endParaRPr>
                    </a:p>
                  </a:txBody>
                  <a:tcPr/>
                </a:tc>
                <a:tc hMerge="1">
                  <a:txBody>
                    <a:bodyPr/>
                    <a:lstStyle/>
                    <a:p>
                      <a:endParaRPr lang="en-US"/>
                    </a:p>
                  </a:txBody>
                  <a:tcPr/>
                </a:tc>
                <a:tc gridSpan="2">
                  <a:txBody>
                    <a:bodyPr/>
                    <a:lstStyle/>
                    <a:p>
                      <a:pPr algn="ctr"/>
                      <a:r>
                        <a:rPr lang="en-US" dirty="0" smtClean="0"/>
                        <a:t>R</a:t>
                      </a:r>
                      <a:r>
                        <a:rPr lang="en-US" baseline="30000" dirty="0" smtClean="0"/>
                        <a:t>2</a:t>
                      </a:r>
                      <a:r>
                        <a:rPr lang="en-US" dirty="0" smtClean="0"/>
                        <a:t> (WRF1)</a:t>
                      </a:r>
                      <a:endParaRPr lang="en-US" dirty="0">
                        <a:solidFill>
                          <a:srgbClr val="3366FF"/>
                        </a:solidFill>
                      </a:endParaRPr>
                    </a:p>
                  </a:txBody>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a:t>
                      </a:r>
                      <a:r>
                        <a:rPr lang="en-US" baseline="30000" dirty="0" smtClean="0"/>
                        <a:t>2</a:t>
                      </a:r>
                      <a:r>
                        <a:rPr lang="en-US" dirty="0" smtClean="0"/>
                        <a:t> (WRF2)</a:t>
                      </a:r>
                    </a:p>
                    <a:p>
                      <a:pPr algn="ctr"/>
                      <a:endParaRPr lang="en-US" dirty="0">
                        <a:solidFill>
                          <a:srgbClr val="3366FF"/>
                        </a:solidFill>
                      </a:endParaRPr>
                    </a:p>
                  </a:txBody>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R</a:t>
                      </a:r>
                      <a:r>
                        <a:rPr lang="en-US" baseline="30000" dirty="0" smtClean="0"/>
                        <a:t>2</a:t>
                      </a:r>
                      <a:r>
                        <a:rPr lang="en-US" dirty="0" smtClean="0"/>
                        <a:t> (WRF3)</a:t>
                      </a:r>
                    </a:p>
                    <a:p>
                      <a:pPr algn="ctr"/>
                      <a:endParaRPr lang="en-US" dirty="0">
                        <a:solidFill>
                          <a:srgbClr val="3366FF"/>
                        </a:solidFill>
                      </a:endParaRPr>
                    </a:p>
                  </a:txBody>
                  <a:tcPr/>
                </a:tc>
                <a:tc hMerge="1">
                  <a:txBody>
                    <a:bodyPr/>
                    <a:lstStyle/>
                    <a:p>
                      <a:endParaRPr lang="en-US"/>
                    </a:p>
                  </a:txBody>
                  <a:tcPr/>
                </a:tc>
              </a:tr>
              <a:tr h="315310">
                <a:tc>
                  <a:txBody>
                    <a:bodyPr/>
                    <a:lstStyle/>
                    <a:p>
                      <a:endParaRPr lang="en-US" dirty="0">
                        <a:solidFill>
                          <a:srgbClr val="3366FF"/>
                        </a:solidFill>
                      </a:endParaRPr>
                    </a:p>
                  </a:txBody>
                  <a:tcPr/>
                </a:tc>
                <a:tc>
                  <a:txBody>
                    <a:bodyPr/>
                    <a:lstStyle/>
                    <a:p>
                      <a:pPr algn="ctr"/>
                      <a:r>
                        <a:rPr lang="en-US" dirty="0" smtClean="0"/>
                        <a:t>Prior</a:t>
                      </a:r>
                      <a:endParaRPr lang="en-US" dirty="0">
                        <a:solidFill>
                          <a:srgbClr val="3366FF"/>
                        </a:solidFill>
                      </a:endParaRPr>
                    </a:p>
                  </a:txBody>
                  <a:tcPr/>
                </a:tc>
                <a:tc>
                  <a:txBody>
                    <a:bodyPr/>
                    <a:lstStyle/>
                    <a:p>
                      <a:pPr algn="ctr"/>
                      <a:r>
                        <a:rPr lang="en-US" dirty="0" smtClean="0"/>
                        <a:t>Post</a:t>
                      </a:r>
                      <a:endParaRPr lang="en-US" dirty="0">
                        <a:solidFill>
                          <a:srgbClr val="3366FF"/>
                        </a:solidFill>
                      </a:endParaRPr>
                    </a:p>
                  </a:txBody>
                  <a:tcPr/>
                </a:tc>
                <a:tc>
                  <a:txBody>
                    <a:bodyPr/>
                    <a:lstStyle/>
                    <a:p>
                      <a:pPr algn="ctr"/>
                      <a:r>
                        <a:rPr lang="en-US" dirty="0" smtClean="0"/>
                        <a:t>Prior</a:t>
                      </a:r>
                      <a:endParaRPr lang="en-US" dirty="0">
                        <a:solidFill>
                          <a:srgbClr val="3366FF"/>
                        </a:solidFill>
                      </a:endParaRPr>
                    </a:p>
                  </a:txBody>
                  <a:tcPr/>
                </a:tc>
                <a:tc>
                  <a:txBody>
                    <a:bodyPr/>
                    <a:lstStyle/>
                    <a:p>
                      <a:pPr algn="ctr"/>
                      <a:r>
                        <a:rPr lang="en-US" dirty="0" smtClean="0"/>
                        <a:t>post</a:t>
                      </a:r>
                      <a:endParaRPr lang="en-US" dirty="0">
                        <a:solidFill>
                          <a:srgbClr val="3366FF"/>
                        </a:solidFill>
                      </a:endParaRPr>
                    </a:p>
                  </a:txBody>
                  <a:tcPr/>
                </a:tc>
                <a:tc>
                  <a:txBody>
                    <a:bodyPr/>
                    <a:lstStyle/>
                    <a:p>
                      <a:pPr algn="ctr"/>
                      <a:r>
                        <a:rPr lang="en-US" dirty="0" smtClean="0"/>
                        <a:t>Prior</a:t>
                      </a:r>
                      <a:endParaRPr lang="en-US" dirty="0">
                        <a:solidFill>
                          <a:srgbClr val="3366FF"/>
                        </a:solidFill>
                      </a:endParaRPr>
                    </a:p>
                  </a:txBody>
                  <a:tcPr/>
                </a:tc>
                <a:tc>
                  <a:txBody>
                    <a:bodyPr/>
                    <a:lstStyle/>
                    <a:p>
                      <a:pPr algn="ctr"/>
                      <a:r>
                        <a:rPr lang="en-US" dirty="0" smtClean="0"/>
                        <a:t>post</a:t>
                      </a:r>
                      <a:endParaRPr lang="en-US" dirty="0">
                        <a:solidFill>
                          <a:srgbClr val="3366FF"/>
                        </a:solidFill>
                      </a:endParaRPr>
                    </a:p>
                  </a:txBody>
                  <a:tcPr/>
                </a:tc>
                <a:tc>
                  <a:txBody>
                    <a:bodyPr/>
                    <a:lstStyle/>
                    <a:p>
                      <a:pPr algn="ctr"/>
                      <a:r>
                        <a:rPr lang="en-US" dirty="0" smtClean="0"/>
                        <a:t>Prior</a:t>
                      </a:r>
                      <a:endParaRPr lang="en-US" dirty="0">
                        <a:solidFill>
                          <a:srgbClr val="3366FF"/>
                        </a:solidFill>
                      </a:endParaRPr>
                    </a:p>
                  </a:txBody>
                  <a:tcPr/>
                </a:tc>
                <a:tc>
                  <a:txBody>
                    <a:bodyPr/>
                    <a:lstStyle/>
                    <a:p>
                      <a:pPr algn="ctr"/>
                      <a:r>
                        <a:rPr lang="en-US" dirty="0" smtClean="0"/>
                        <a:t>post</a:t>
                      </a:r>
                      <a:endParaRPr lang="en-US" dirty="0">
                        <a:solidFill>
                          <a:srgbClr val="3366FF"/>
                        </a:solidFill>
                      </a:endParaRPr>
                    </a:p>
                  </a:txBody>
                  <a:tcPr/>
                </a:tc>
              </a:tr>
              <a:tr h="315310">
                <a:tc>
                  <a:txBody>
                    <a:bodyPr/>
                    <a:lstStyle/>
                    <a:p>
                      <a:r>
                        <a:rPr lang="en-US" dirty="0" smtClean="0"/>
                        <a:t>0504</a:t>
                      </a:r>
                      <a:endParaRPr lang="en-US" dirty="0" smtClean="0">
                        <a:solidFill>
                          <a:srgbClr val="3366FF"/>
                        </a:solidFill>
                      </a:endParaRPr>
                    </a:p>
                  </a:txBody>
                  <a:tcPr/>
                </a:tc>
                <a:tc>
                  <a:txBody>
                    <a:bodyPr/>
                    <a:lstStyle/>
                    <a:p>
                      <a:pPr algn="ctr"/>
                      <a:r>
                        <a:rPr lang="en-US" dirty="0" smtClean="0"/>
                        <a:t>44.3</a:t>
                      </a:r>
                      <a:endParaRPr lang="en-US" dirty="0">
                        <a:solidFill>
                          <a:srgbClr val="3366FF"/>
                        </a:solidFill>
                      </a:endParaRPr>
                    </a:p>
                  </a:txBody>
                  <a:tcPr/>
                </a:tc>
                <a:tc>
                  <a:txBody>
                    <a:bodyPr/>
                    <a:lstStyle/>
                    <a:p>
                      <a:pPr algn="ctr"/>
                      <a:r>
                        <a:rPr lang="en-US" dirty="0" smtClean="0"/>
                        <a:t>7.7</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0.8</a:t>
                      </a:r>
                      <a:endParaRPr lang="en-US" dirty="0">
                        <a:solidFill>
                          <a:srgbClr val="3366FF"/>
                        </a:solidFill>
                      </a:endParaRPr>
                    </a:p>
                  </a:txBody>
                  <a:tcPr/>
                </a:tc>
              </a:tr>
              <a:tr h="357351">
                <a:tc>
                  <a:txBody>
                    <a:bodyPr/>
                    <a:lstStyle/>
                    <a:p>
                      <a:r>
                        <a:rPr lang="en-US" dirty="0" smtClean="0"/>
                        <a:t>0508</a:t>
                      </a:r>
                      <a:endParaRPr lang="en-US" dirty="0">
                        <a:solidFill>
                          <a:srgbClr val="3366FF"/>
                        </a:solidFill>
                      </a:endParaRPr>
                    </a:p>
                  </a:txBody>
                  <a:tcPr/>
                </a:tc>
                <a:tc>
                  <a:txBody>
                    <a:bodyPr/>
                    <a:lstStyle/>
                    <a:p>
                      <a:pPr algn="ctr"/>
                      <a:r>
                        <a:rPr lang="en-US" dirty="0" smtClean="0"/>
                        <a:t>49.9</a:t>
                      </a:r>
                      <a:endParaRPr lang="en-US" dirty="0">
                        <a:solidFill>
                          <a:srgbClr val="3366FF"/>
                        </a:solidFill>
                      </a:endParaRPr>
                    </a:p>
                  </a:txBody>
                  <a:tcPr/>
                </a:tc>
                <a:tc>
                  <a:txBody>
                    <a:bodyPr/>
                    <a:lstStyle/>
                    <a:p>
                      <a:pPr algn="ctr"/>
                      <a:r>
                        <a:rPr lang="en-US" dirty="0" smtClean="0"/>
                        <a:t>7.9</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r>
              <a:tr h="315310">
                <a:tc>
                  <a:txBody>
                    <a:bodyPr/>
                    <a:lstStyle/>
                    <a:p>
                      <a:r>
                        <a:rPr lang="en-US" dirty="0" smtClean="0"/>
                        <a:t>0514</a:t>
                      </a:r>
                      <a:endParaRPr lang="en-US" dirty="0">
                        <a:solidFill>
                          <a:srgbClr val="3366FF"/>
                        </a:solidFill>
                      </a:endParaRPr>
                    </a:p>
                  </a:txBody>
                  <a:tcPr/>
                </a:tc>
                <a:tc>
                  <a:txBody>
                    <a:bodyPr/>
                    <a:lstStyle/>
                    <a:p>
                      <a:pPr algn="ctr"/>
                      <a:r>
                        <a:rPr lang="en-US" dirty="0" smtClean="0"/>
                        <a:t>10.3</a:t>
                      </a:r>
                      <a:endParaRPr lang="en-US" dirty="0">
                        <a:solidFill>
                          <a:srgbClr val="3366FF"/>
                        </a:solidFill>
                      </a:endParaRPr>
                    </a:p>
                  </a:txBody>
                  <a:tcPr/>
                </a:tc>
                <a:tc>
                  <a:txBody>
                    <a:bodyPr/>
                    <a:lstStyle/>
                    <a:p>
                      <a:pPr algn="ctr"/>
                      <a:r>
                        <a:rPr lang="en-US" dirty="0" smtClean="0"/>
                        <a:t>4.0</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0.8</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0.3</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r>
              <a:tr h="315310">
                <a:tc>
                  <a:txBody>
                    <a:bodyPr/>
                    <a:lstStyle/>
                    <a:p>
                      <a:r>
                        <a:rPr lang="en-US" dirty="0" smtClean="0"/>
                        <a:t>0516</a:t>
                      </a:r>
                      <a:endParaRPr lang="en-US" dirty="0">
                        <a:solidFill>
                          <a:srgbClr val="3366FF"/>
                        </a:solidFill>
                      </a:endParaRPr>
                    </a:p>
                  </a:txBody>
                  <a:tcPr/>
                </a:tc>
                <a:tc>
                  <a:txBody>
                    <a:bodyPr/>
                    <a:lstStyle/>
                    <a:p>
                      <a:pPr algn="ctr"/>
                      <a:r>
                        <a:rPr lang="en-US" dirty="0" smtClean="0"/>
                        <a:t>35.9</a:t>
                      </a:r>
                      <a:endParaRPr lang="en-US" dirty="0">
                        <a:solidFill>
                          <a:srgbClr val="3366FF"/>
                        </a:solidFill>
                      </a:endParaRPr>
                    </a:p>
                  </a:txBody>
                  <a:tcPr/>
                </a:tc>
                <a:tc>
                  <a:txBody>
                    <a:bodyPr/>
                    <a:lstStyle/>
                    <a:p>
                      <a:pPr algn="ctr"/>
                      <a:r>
                        <a:rPr lang="en-US" dirty="0" smtClean="0"/>
                        <a:t>7.8</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0.3</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r>
              <a:tr h="315310">
                <a:tc>
                  <a:txBody>
                    <a:bodyPr/>
                    <a:lstStyle/>
                    <a:p>
                      <a:r>
                        <a:rPr lang="en-US" dirty="0" smtClean="0"/>
                        <a:t>0519</a:t>
                      </a:r>
                      <a:endParaRPr lang="en-US" dirty="0">
                        <a:solidFill>
                          <a:srgbClr val="3366FF"/>
                        </a:solidFill>
                      </a:endParaRPr>
                    </a:p>
                  </a:txBody>
                  <a:tcPr/>
                </a:tc>
                <a:tc>
                  <a:txBody>
                    <a:bodyPr/>
                    <a:lstStyle/>
                    <a:p>
                      <a:pPr algn="ctr"/>
                      <a:r>
                        <a:rPr lang="en-US" dirty="0" smtClean="0"/>
                        <a:t>28.0</a:t>
                      </a:r>
                      <a:endParaRPr lang="en-US" dirty="0">
                        <a:solidFill>
                          <a:srgbClr val="3366FF"/>
                        </a:solidFill>
                      </a:endParaRPr>
                    </a:p>
                  </a:txBody>
                  <a:tcPr/>
                </a:tc>
                <a:tc>
                  <a:txBody>
                    <a:bodyPr/>
                    <a:lstStyle/>
                    <a:p>
                      <a:pPr algn="ctr"/>
                      <a:r>
                        <a:rPr lang="en-US" dirty="0" smtClean="0"/>
                        <a:t>8.1</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0.8</a:t>
                      </a:r>
                      <a:endParaRPr lang="en-US" dirty="0">
                        <a:solidFill>
                          <a:srgbClr val="3366FF"/>
                        </a:solidFill>
                      </a:endParaRPr>
                    </a:p>
                  </a:txBody>
                  <a:tcPr/>
                </a:tc>
                <a:tc>
                  <a:txBody>
                    <a:bodyPr/>
                    <a:lstStyle/>
                    <a:p>
                      <a:pPr algn="ctr"/>
                      <a:r>
                        <a:rPr lang="en-US" dirty="0" smtClean="0"/>
                        <a:t>0.5</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r>
              <a:tr h="315310">
                <a:tc>
                  <a:txBody>
                    <a:bodyPr/>
                    <a:lstStyle/>
                    <a:p>
                      <a:r>
                        <a:rPr lang="en-US" dirty="0" smtClean="0"/>
                        <a:t>0620</a:t>
                      </a:r>
                      <a:endParaRPr lang="en-US" dirty="0">
                        <a:solidFill>
                          <a:srgbClr val="3366FF"/>
                        </a:solidFill>
                      </a:endParaRPr>
                    </a:p>
                  </a:txBody>
                  <a:tcPr/>
                </a:tc>
                <a:tc>
                  <a:txBody>
                    <a:bodyPr/>
                    <a:lstStyle/>
                    <a:p>
                      <a:pPr algn="ctr"/>
                      <a:r>
                        <a:rPr lang="en-US" dirty="0" smtClean="0"/>
                        <a:t>24.5</a:t>
                      </a:r>
                      <a:endParaRPr lang="en-US" dirty="0">
                        <a:solidFill>
                          <a:srgbClr val="3366FF"/>
                        </a:solidFill>
                      </a:endParaRPr>
                    </a:p>
                  </a:txBody>
                  <a:tcPr/>
                </a:tc>
                <a:tc>
                  <a:txBody>
                    <a:bodyPr/>
                    <a:lstStyle/>
                    <a:p>
                      <a:pPr algn="ctr"/>
                      <a:r>
                        <a:rPr lang="en-US" dirty="0" smtClean="0"/>
                        <a:t>3.2</a:t>
                      </a:r>
                      <a:endParaRPr lang="en-US" dirty="0">
                        <a:solidFill>
                          <a:srgbClr val="3366FF"/>
                        </a:solidFill>
                      </a:endParaRPr>
                    </a:p>
                  </a:txBody>
                  <a:tcPr/>
                </a:tc>
                <a:tc>
                  <a:txBody>
                    <a:bodyPr/>
                    <a:lstStyle/>
                    <a:p>
                      <a:pPr algn="ctr"/>
                      <a:r>
                        <a:rPr lang="en-US" dirty="0" smtClean="0"/>
                        <a:t>0.6</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c>
                  <a:txBody>
                    <a:bodyPr/>
                    <a:lstStyle/>
                    <a:p>
                      <a:pPr algn="ctr"/>
                      <a:r>
                        <a:rPr lang="en-US" dirty="0" smtClean="0"/>
                        <a:t>0.4</a:t>
                      </a:r>
                      <a:endParaRPr lang="en-US" dirty="0">
                        <a:solidFill>
                          <a:srgbClr val="3366FF"/>
                        </a:solidFill>
                      </a:endParaRPr>
                    </a:p>
                  </a:txBody>
                  <a:tcPr/>
                </a:tc>
                <a:tc>
                  <a:txBody>
                    <a:bodyPr/>
                    <a:lstStyle/>
                    <a:p>
                      <a:pPr algn="ctr"/>
                      <a:r>
                        <a:rPr lang="en-US" dirty="0" smtClean="0"/>
                        <a:t>0.7</a:t>
                      </a:r>
                      <a:endParaRPr lang="en-US" dirty="0">
                        <a:solidFill>
                          <a:srgbClr val="3366FF"/>
                        </a:solidFill>
                      </a:endParaRPr>
                    </a:p>
                  </a:txBody>
                  <a:tcPr/>
                </a:tc>
              </a:tr>
            </a:tbl>
          </a:graphicData>
        </a:graphic>
      </p:graphicFrame>
      <p:cxnSp>
        <p:nvCxnSpPr>
          <p:cNvPr id="9" name="Straight Connector 8"/>
          <p:cNvCxnSpPr/>
          <p:nvPr/>
        </p:nvCxnSpPr>
        <p:spPr>
          <a:xfrm>
            <a:off x="5029194" y="4572000"/>
            <a:ext cx="0" cy="228600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53200" y="3657600"/>
            <a:ext cx="1768671" cy="307777"/>
          </a:xfrm>
          <a:prstGeom prst="rect">
            <a:avLst/>
          </a:prstGeom>
          <a:solidFill>
            <a:schemeClr val="bg1"/>
          </a:solidFill>
        </p:spPr>
        <p:txBody>
          <a:bodyPr wrap="none" rtlCol="0">
            <a:spAutoFit/>
          </a:bodyPr>
          <a:lstStyle/>
          <a:p>
            <a:r>
              <a:rPr lang="en-US" dirty="0" err="1" smtClean="0">
                <a:latin typeface="Calibri"/>
                <a:cs typeface="Calibri"/>
              </a:rPr>
              <a:t>Obs</a:t>
            </a:r>
            <a:r>
              <a:rPr lang="en-US" dirty="0" smtClean="0">
                <a:latin typeface="Calibri"/>
                <a:cs typeface="Calibri"/>
              </a:rPr>
              <a:t> above </a:t>
            </a:r>
            <a:r>
              <a:rPr lang="en-US" dirty="0" err="1" smtClean="0">
                <a:latin typeface="Calibri"/>
                <a:cs typeface="Calibri"/>
              </a:rPr>
              <a:t>bkg</a:t>
            </a:r>
            <a:r>
              <a:rPr lang="en-US" dirty="0" smtClean="0">
                <a:latin typeface="Calibri"/>
                <a:cs typeface="Calibri"/>
              </a:rPr>
              <a:t> (</a:t>
            </a:r>
            <a:r>
              <a:rPr lang="en-US" dirty="0" err="1" smtClean="0">
                <a:latin typeface="Calibri"/>
                <a:cs typeface="Calibri"/>
              </a:rPr>
              <a:t>ppbv</a:t>
            </a:r>
            <a:r>
              <a:rPr lang="en-US" dirty="0" smtClean="0">
                <a:latin typeface="Calibri"/>
                <a:cs typeface="Calibri"/>
              </a:rPr>
              <a:t>)</a:t>
            </a:r>
            <a:endParaRPr lang="en-US" dirty="0">
              <a:latin typeface="Calibri"/>
              <a:cs typeface="Calibri"/>
            </a:endParaRPr>
          </a:p>
        </p:txBody>
      </p:sp>
      <p:sp>
        <p:nvSpPr>
          <p:cNvPr id="19" name="TextBox 18"/>
          <p:cNvSpPr txBox="1"/>
          <p:nvPr/>
        </p:nvSpPr>
        <p:spPr>
          <a:xfrm>
            <a:off x="5562600" y="1374493"/>
            <a:ext cx="400110" cy="1855874"/>
          </a:xfrm>
          <a:prstGeom prst="rect">
            <a:avLst/>
          </a:prstGeom>
          <a:solidFill>
            <a:schemeClr val="bg1"/>
          </a:solidFill>
        </p:spPr>
        <p:txBody>
          <a:bodyPr vert="vert270" wrap="none" rtlCol="0">
            <a:spAutoFit/>
          </a:bodyPr>
          <a:lstStyle/>
          <a:p>
            <a:r>
              <a:rPr lang="en-US" dirty="0" smtClean="0">
                <a:latin typeface="Calibri"/>
                <a:cs typeface="Calibri"/>
              </a:rPr>
              <a:t>model above </a:t>
            </a:r>
            <a:r>
              <a:rPr lang="en-US" dirty="0" err="1" smtClean="0">
                <a:latin typeface="Calibri"/>
                <a:cs typeface="Calibri"/>
              </a:rPr>
              <a:t>bkg</a:t>
            </a:r>
            <a:r>
              <a:rPr lang="en-US" dirty="0" smtClean="0">
                <a:latin typeface="Calibri"/>
                <a:cs typeface="Calibri"/>
              </a:rPr>
              <a:t> (</a:t>
            </a:r>
            <a:r>
              <a:rPr lang="en-US" dirty="0" err="1" smtClean="0">
                <a:latin typeface="Calibri"/>
                <a:cs typeface="Calibri"/>
              </a:rPr>
              <a:t>ppbv</a:t>
            </a:r>
            <a:r>
              <a:rPr lang="en-US" dirty="0" smtClean="0">
                <a:latin typeface="Calibri"/>
                <a:cs typeface="Calibri"/>
              </a:rPr>
              <a:t>)</a:t>
            </a:r>
            <a:endParaRPr lang="en-US" dirty="0">
              <a:latin typeface="Calibri"/>
              <a:cs typeface="Calibri"/>
            </a:endParaRPr>
          </a:p>
        </p:txBody>
      </p:sp>
      <p:sp>
        <p:nvSpPr>
          <p:cNvPr id="3" name="Oval 2"/>
          <p:cNvSpPr/>
          <p:nvPr/>
        </p:nvSpPr>
        <p:spPr>
          <a:xfrm>
            <a:off x="5638800" y="4343400"/>
            <a:ext cx="685800" cy="251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0" name="Oval 19"/>
          <p:cNvSpPr/>
          <p:nvPr/>
        </p:nvSpPr>
        <p:spPr>
          <a:xfrm>
            <a:off x="6858000" y="4343400"/>
            <a:ext cx="685800" cy="251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1" name="Oval 20"/>
          <p:cNvSpPr/>
          <p:nvPr/>
        </p:nvSpPr>
        <p:spPr>
          <a:xfrm>
            <a:off x="8229600" y="4343400"/>
            <a:ext cx="685800" cy="251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2" name="Oval 21"/>
          <p:cNvSpPr/>
          <p:nvPr/>
        </p:nvSpPr>
        <p:spPr>
          <a:xfrm>
            <a:off x="3733800" y="4343400"/>
            <a:ext cx="1219200" cy="2514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nvGrpSpPr>
          <p:cNvPr id="23" name="Group 22"/>
          <p:cNvGrpSpPr>
            <a:grpSpLocks/>
          </p:cNvGrpSpPr>
          <p:nvPr/>
        </p:nvGrpSpPr>
        <p:grpSpPr bwMode="auto">
          <a:xfrm>
            <a:off x="453164" y="777239"/>
            <a:ext cx="7775575" cy="31750"/>
            <a:chOff x="385" y="527"/>
            <a:chExt cx="4898" cy="20"/>
          </a:xfrm>
        </p:grpSpPr>
        <p:sp>
          <p:nvSpPr>
            <p:cNvPr id="24"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25"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1474859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43600" y="914401"/>
            <a:ext cx="3124200" cy="4495800"/>
          </a:xfrm>
          <a:prstGeom prst="rect">
            <a:avLst/>
          </a:prstGeom>
          <a:noFill/>
        </p:spPr>
        <p:txBody>
          <a:bodyPr wrap="square" rtlCol="0">
            <a:spAutoFit/>
          </a:bodyPr>
          <a:lstStyle/>
          <a:p>
            <a:pPr marL="342900" indent="-342900">
              <a:buFont typeface="Arial"/>
              <a:buChar char="•"/>
            </a:pPr>
            <a:r>
              <a:rPr lang="en-US" sz="2000" dirty="0" smtClean="0">
                <a:solidFill>
                  <a:srgbClr val="3366FF"/>
                </a:solidFill>
                <a:latin typeface="Calibri"/>
                <a:cs typeface="Calibri"/>
              </a:rPr>
              <a:t>It is consistent with previous studies</a:t>
            </a:r>
          </a:p>
          <a:p>
            <a:endParaRPr lang="en-US" sz="2000" dirty="0" smtClean="0">
              <a:solidFill>
                <a:srgbClr val="3366FF"/>
              </a:solidFill>
              <a:latin typeface="Calibri"/>
              <a:cs typeface="Calibri"/>
            </a:endParaRPr>
          </a:p>
          <a:p>
            <a:pPr marL="342900" indent="-342900">
              <a:buFont typeface="Arial"/>
              <a:buChar char="•"/>
            </a:pPr>
            <a:r>
              <a:rPr lang="en-US" sz="2000" dirty="0" smtClean="0">
                <a:solidFill>
                  <a:srgbClr val="3366FF"/>
                </a:solidFill>
                <a:latin typeface="Calibri"/>
                <a:cs typeface="Calibri"/>
              </a:rPr>
              <a:t>First time using </a:t>
            </a:r>
            <a:r>
              <a:rPr lang="en-US" sz="2000" dirty="0" err="1" smtClean="0">
                <a:solidFill>
                  <a:srgbClr val="3366FF"/>
                </a:solidFill>
                <a:latin typeface="Calibri"/>
                <a:cs typeface="Calibri"/>
              </a:rPr>
              <a:t>mesoscle</a:t>
            </a:r>
            <a:r>
              <a:rPr lang="en-US" sz="2000" dirty="0" smtClean="0">
                <a:solidFill>
                  <a:srgbClr val="3366FF"/>
                </a:solidFill>
                <a:latin typeface="Calibri"/>
                <a:cs typeface="Calibri"/>
              </a:rPr>
              <a:t> inverse  system to estimate CH</a:t>
            </a:r>
            <a:r>
              <a:rPr lang="en-US" sz="2000" baseline="-25000" dirty="0" smtClean="0">
                <a:solidFill>
                  <a:srgbClr val="3366FF"/>
                </a:solidFill>
                <a:latin typeface="Calibri"/>
                <a:cs typeface="Calibri"/>
              </a:rPr>
              <a:t>4</a:t>
            </a:r>
            <a:r>
              <a:rPr lang="en-US" sz="2000" dirty="0" smtClean="0">
                <a:solidFill>
                  <a:srgbClr val="3366FF"/>
                </a:solidFill>
                <a:latin typeface="Calibri"/>
                <a:cs typeface="Calibri"/>
              </a:rPr>
              <a:t> emissions with three transport models in this region</a:t>
            </a:r>
          </a:p>
          <a:p>
            <a:endParaRPr lang="en-US" sz="2000" dirty="0">
              <a:solidFill>
                <a:srgbClr val="3366FF"/>
              </a:solidFill>
              <a:latin typeface="Calibri"/>
              <a:cs typeface="Calibri"/>
            </a:endParaRPr>
          </a:p>
          <a:p>
            <a:pPr marL="342900" indent="-342900">
              <a:buFont typeface="Arial"/>
              <a:buChar char="•"/>
            </a:pPr>
            <a:r>
              <a:rPr lang="en-US" sz="2000" dirty="0" smtClean="0">
                <a:solidFill>
                  <a:srgbClr val="3366FF"/>
                </a:solidFill>
                <a:latin typeface="Calibri"/>
                <a:cs typeface="Calibri"/>
              </a:rPr>
              <a:t>Assuming constant CH</a:t>
            </a:r>
            <a:r>
              <a:rPr lang="en-US" sz="2000" baseline="-25000" dirty="0" smtClean="0">
                <a:solidFill>
                  <a:srgbClr val="3366FF"/>
                </a:solidFill>
                <a:latin typeface="Calibri"/>
                <a:cs typeface="Calibri"/>
              </a:rPr>
              <a:t>4</a:t>
            </a:r>
            <a:r>
              <a:rPr lang="en-US" sz="2000" dirty="0" smtClean="0">
                <a:solidFill>
                  <a:srgbClr val="3366FF"/>
                </a:solidFill>
                <a:latin typeface="Calibri"/>
                <a:cs typeface="Calibri"/>
              </a:rPr>
              <a:t> emissions in the urban region</a:t>
            </a:r>
          </a:p>
          <a:p>
            <a:endParaRPr lang="en-US" sz="2000" dirty="0" smtClean="0">
              <a:solidFill>
                <a:srgbClr val="3366FF"/>
              </a:solidFill>
              <a:latin typeface="Calibri"/>
              <a:cs typeface="Calibri"/>
            </a:endParaRPr>
          </a:p>
          <a:p>
            <a:endParaRPr lang="en-US" sz="2000" dirty="0">
              <a:solidFill>
                <a:srgbClr val="3366FF"/>
              </a:solidFill>
              <a:latin typeface="Calibri"/>
              <a:cs typeface="Calibri"/>
            </a:endParaRPr>
          </a:p>
        </p:txBody>
      </p:sp>
      <p:pic>
        <p:nvPicPr>
          <p:cNvPr id="3" name="Picture 2" descr="socab_fig6.pdf"/>
          <p:cNvPicPr>
            <a:picLocks noChangeAspect="1"/>
          </p:cNvPicPr>
          <p:nvPr/>
        </p:nvPicPr>
        <p:blipFill rotWithShape="1">
          <a:blip r:embed="rId3">
            <a:extLst>
              <a:ext uri="{28A0092B-C50C-407E-A947-70E740481C1C}">
                <a14:useLocalDpi xmlns:a14="http://schemas.microsoft.com/office/drawing/2010/main" val="0"/>
              </a:ext>
            </a:extLst>
          </a:blip>
          <a:srcRect l="5268" t="11362" r="7563" b="8170"/>
          <a:stretch/>
        </p:blipFill>
        <p:spPr>
          <a:xfrm>
            <a:off x="1" y="1447800"/>
            <a:ext cx="6019800" cy="2778554"/>
          </a:xfrm>
          <a:prstGeom prst="rect">
            <a:avLst/>
          </a:prstGeom>
        </p:spPr>
      </p:pic>
      <p:sp>
        <p:nvSpPr>
          <p:cNvPr id="6" name="Shape 94"/>
          <p:cNvSpPr txBox="1">
            <a:spLocks noGrp="1"/>
          </p:cNvSpPr>
          <p:nvPr>
            <p:ph type="title"/>
          </p:nvPr>
        </p:nvSpPr>
        <p:spPr>
          <a:xfrm>
            <a:off x="76200" y="304800"/>
            <a:ext cx="8229600" cy="503237"/>
          </a:xfrm>
          <a:prstGeom prst="rect">
            <a:avLst/>
          </a:prstGeom>
          <a:noFill/>
          <a:ln>
            <a:noFill/>
          </a:ln>
        </p:spPr>
        <p:txBody>
          <a:bodyPr lIns="91425" tIns="91425" rIns="91425" bIns="91425" anchor="b" anchorCtr="0">
            <a:noAutofit/>
          </a:bodyPr>
          <a:lstStyle/>
          <a:p>
            <a:pPr marL="0" marR="0" lvl="0" indent="228600" algn="l" rtl="0">
              <a:lnSpc>
                <a:spcPct val="100000"/>
              </a:lnSpc>
              <a:spcBef>
                <a:spcPts val="0"/>
              </a:spcBef>
              <a:spcAft>
                <a:spcPts val="0"/>
              </a:spcAft>
              <a:buClr>
                <a:schemeClr val="dk1"/>
              </a:buClr>
              <a:buSzPct val="25000"/>
              <a:buFont typeface="Arial"/>
              <a:buNone/>
            </a:pPr>
            <a:r>
              <a:rPr lang="en-US" sz="3000" b="0" dirty="0" smtClean="0">
                <a:latin typeface="Calibri"/>
                <a:cs typeface="Calibri"/>
              </a:rPr>
              <a:t>Results in CH</a:t>
            </a:r>
            <a:r>
              <a:rPr lang="en-US" sz="3000" b="0" baseline="-25000" dirty="0" smtClean="0">
                <a:latin typeface="Calibri"/>
                <a:cs typeface="Calibri"/>
              </a:rPr>
              <a:t>4</a:t>
            </a:r>
            <a:r>
              <a:rPr lang="en-US" sz="3000" b="0" dirty="0" smtClean="0">
                <a:latin typeface="Calibri"/>
                <a:cs typeface="Calibri"/>
              </a:rPr>
              <a:t> total emission</a:t>
            </a:r>
            <a:endParaRPr lang="en" sz="3000" b="0" i="0" u="none" strike="noStrike" cap="none" baseline="0" dirty="0">
              <a:solidFill>
                <a:schemeClr val="dk1"/>
              </a:solidFill>
              <a:latin typeface="Calibri"/>
              <a:cs typeface="Calibri"/>
              <a:sym typeface="Arial"/>
              <a:rtl val="0"/>
            </a:endParaRPr>
          </a:p>
        </p:txBody>
      </p:sp>
      <p:graphicFrame>
        <p:nvGraphicFramePr>
          <p:cNvPr id="14" name="Table 13"/>
          <p:cNvGraphicFramePr>
            <a:graphicFrameLocks noGrp="1"/>
          </p:cNvGraphicFramePr>
          <p:nvPr>
            <p:extLst>
              <p:ext uri="{D42A27DB-BD31-4B8C-83A1-F6EECF244321}">
                <p14:modId xmlns:p14="http://schemas.microsoft.com/office/powerpoint/2010/main" val="3781561242"/>
              </p:ext>
            </p:extLst>
          </p:nvPr>
        </p:nvGraphicFramePr>
        <p:xfrm>
          <a:off x="228600" y="4925199"/>
          <a:ext cx="8610602" cy="873949"/>
        </p:xfrm>
        <a:graphic>
          <a:graphicData uri="http://schemas.openxmlformats.org/drawingml/2006/table">
            <a:tbl>
              <a:tblPr firstRow="1" bandRow="1">
                <a:tableStyleId>{3B4B98B0-60AC-42C2-AFA5-B58CD77FA1E5}</a:tableStyleId>
              </a:tblPr>
              <a:tblGrid>
                <a:gridCol w="1371601"/>
                <a:gridCol w="1088571"/>
                <a:gridCol w="1230086"/>
                <a:gridCol w="1230086"/>
                <a:gridCol w="1230086"/>
                <a:gridCol w="1230086"/>
                <a:gridCol w="1230086"/>
              </a:tblGrid>
              <a:tr h="340549">
                <a:tc>
                  <a:txBody>
                    <a:bodyPr/>
                    <a:lstStyle/>
                    <a:p>
                      <a:r>
                        <a:rPr lang="en-US" sz="1600" dirty="0" smtClean="0"/>
                        <a:t>Flights</a:t>
                      </a:r>
                      <a:endParaRPr lang="en-US" sz="1600" dirty="0"/>
                    </a:p>
                  </a:txBody>
                  <a:tcPr anchor="ctr"/>
                </a:tc>
                <a:tc>
                  <a:txBody>
                    <a:bodyPr/>
                    <a:lstStyle/>
                    <a:p>
                      <a:pPr marL="0" marR="0" algn="ctr">
                        <a:spcBef>
                          <a:spcPts val="0"/>
                        </a:spcBef>
                        <a:spcAft>
                          <a:spcPts val="0"/>
                        </a:spcAft>
                      </a:pPr>
                      <a:r>
                        <a:rPr lang="en-US" sz="1600" dirty="0">
                          <a:effectLst/>
                        </a:rPr>
                        <a:t>0504</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a:effectLst/>
                        </a:rPr>
                        <a:t>0508</a:t>
                      </a:r>
                      <a:endParaRPr lang="en-US" sz="160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a:effectLst/>
                        </a:rPr>
                        <a:t>0514</a:t>
                      </a:r>
                      <a:endParaRPr lang="en-US" sz="160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a:effectLst/>
                        </a:rPr>
                        <a:t>0516</a:t>
                      </a:r>
                      <a:endParaRPr lang="en-US" sz="160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a:effectLst/>
                        </a:rPr>
                        <a:t>0519</a:t>
                      </a:r>
                      <a:endParaRPr lang="en-US" sz="160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0620</a:t>
                      </a:r>
                      <a:endParaRPr lang="en-US" sz="1600" dirty="0">
                        <a:effectLst/>
                        <a:latin typeface="Cambria"/>
                        <a:ea typeface="MS Mincho"/>
                        <a:cs typeface="Times New Roman"/>
                      </a:endParaRPr>
                    </a:p>
                  </a:txBody>
                  <a:tcPr marL="68580" marR="68580" marT="0" marB="0" anchor="ctr"/>
                </a:tc>
              </a:tr>
              <a:tr h="435821">
                <a:tc>
                  <a:txBody>
                    <a:bodyPr/>
                    <a:lstStyle/>
                    <a:p>
                      <a:r>
                        <a:rPr lang="en-US" sz="1600" dirty="0" smtClean="0"/>
                        <a:t>Emissions</a:t>
                      </a:r>
                    </a:p>
                    <a:p>
                      <a:r>
                        <a:rPr lang="en-US" sz="1300" dirty="0" smtClean="0"/>
                        <a:t>(</a:t>
                      </a:r>
                      <a:r>
                        <a:rPr lang="en-US" sz="1300" dirty="0" err="1" smtClean="0"/>
                        <a:t>Gg</a:t>
                      </a:r>
                      <a:r>
                        <a:rPr lang="en-US" sz="1300" baseline="0" dirty="0" smtClean="0"/>
                        <a:t> CH</a:t>
                      </a:r>
                      <a:r>
                        <a:rPr lang="en-US" sz="1300" baseline="-25000" dirty="0" smtClean="0"/>
                        <a:t>4</a:t>
                      </a:r>
                      <a:r>
                        <a:rPr lang="en-US" sz="1300" baseline="0" dirty="0" smtClean="0"/>
                        <a:t>/</a:t>
                      </a:r>
                      <a:r>
                        <a:rPr lang="en-US" sz="1300" baseline="0" dirty="0" err="1" smtClean="0"/>
                        <a:t>yr</a:t>
                      </a:r>
                      <a:r>
                        <a:rPr lang="en-US" sz="1300" baseline="0" dirty="0" smtClean="0"/>
                        <a:t>)</a:t>
                      </a:r>
                      <a:endParaRPr lang="en-US" sz="1300" dirty="0"/>
                    </a:p>
                  </a:txBody>
                  <a:tcPr anchor="ctr"/>
                </a:tc>
                <a:tc>
                  <a:txBody>
                    <a:bodyPr/>
                    <a:lstStyle/>
                    <a:p>
                      <a:pPr marL="0" marR="0" algn="ctr">
                        <a:spcBef>
                          <a:spcPts val="0"/>
                        </a:spcBef>
                        <a:spcAft>
                          <a:spcPts val="0"/>
                        </a:spcAft>
                      </a:pPr>
                      <a:r>
                        <a:rPr lang="en-US" sz="1600" dirty="0">
                          <a:effectLst/>
                        </a:rPr>
                        <a:t>437±85</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389±58</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481±86</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379±72</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469</a:t>
                      </a:r>
                      <a:r>
                        <a:rPr lang="en-US" sz="1600" dirty="0" smtClean="0">
                          <a:effectLst/>
                        </a:rPr>
                        <a:t>±80</a:t>
                      </a:r>
                      <a:endParaRPr lang="en-US" sz="16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US" sz="1600" dirty="0">
                          <a:effectLst/>
                        </a:rPr>
                        <a:t>407±65</a:t>
                      </a:r>
                      <a:endParaRPr lang="en-US" sz="1600" dirty="0">
                        <a:effectLst/>
                        <a:latin typeface="Cambria"/>
                        <a:ea typeface="MS Mincho"/>
                        <a:cs typeface="Times New Roman"/>
                      </a:endParaRPr>
                    </a:p>
                  </a:txBody>
                  <a:tcPr marL="68580" marR="68580" marT="0" marB="0" anchor="ctr"/>
                </a:tc>
              </a:tr>
            </a:tbl>
          </a:graphicData>
        </a:graphic>
      </p:graphicFrame>
      <p:sp>
        <p:nvSpPr>
          <p:cNvPr id="15" name="Rectangle 14"/>
          <p:cNvSpPr/>
          <p:nvPr/>
        </p:nvSpPr>
        <p:spPr>
          <a:xfrm>
            <a:off x="381000" y="6107668"/>
            <a:ext cx="8305800" cy="369332"/>
          </a:xfrm>
          <a:prstGeom prst="rect">
            <a:avLst/>
          </a:prstGeom>
        </p:spPr>
        <p:txBody>
          <a:bodyPr wrap="square">
            <a:spAutoFit/>
          </a:bodyPr>
          <a:lstStyle/>
          <a:p>
            <a:pPr algn="ctr"/>
            <a:r>
              <a:rPr lang="en-US" sz="1800" dirty="0">
                <a:solidFill>
                  <a:srgbClr val="3366FF"/>
                </a:solidFill>
                <a:latin typeface="Calibri"/>
                <a:cs typeface="Calibri"/>
              </a:rPr>
              <a:t>S</a:t>
            </a:r>
            <a:r>
              <a:rPr lang="en-US" sz="1800" dirty="0" smtClean="0">
                <a:solidFill>
                  <a:srgbClr val="3366FF"/>
                </a:solidFill>
                <a:latin typeface="Calibri"/>
                <a:cs typeface="Calibri"/>
              </a:rPr>
              <a:t>urface </a:t>
            </a:r>
            <a:r>
              <a:rPr lang="en-US" sz="1800" dirty="0">
                <a:solidFill>
                  <a:srgbClr val="3366FF"/>
                </a:solidFill>
                <a:latin typeface="Calibri"/>
                <a:cs typeface="Calibri"/>
              </a:rPr>
              <a:t>emission estimates </a:t>
            </a:r>
            <a:r>
              <a:rPr lang="en-US" sz="1800" dirty="0" smtClean="0">
                <a:solidFill>
                  <a:srgbClr val="3366FF"/>
                </a:solidFill>
                <a:latin typeface="Calibri"/>
                <a:cs typeface="Calibri"/>
              </a:rPr>
              <a:t>vary by 10% using single flights.</a:t>
            </a:r>
            <a:endParaRPr lang="en-US" sz="1800" dirty="0">
              <a:solidFill>
                <a:srgbClr val="3366FF"/>
              </a:solidFill>
              <a:latin typeface="Calibri"/>
              <a:cs typeface="Calibri"/>
            </a:endParaRPr>
          </a:p>
        </p:txBody>
      </p:sp>
      <p:sp>
        <p:nvSpPr>
          <p:cNvPr id="4" name="Rectangle 3"/>
          <p:cNvSpPr/>
          <p:nvPr/>
        </p:nvSpPr>
        <p:spPr>
          <a:xfrm>
            <a:off x="4572000" y="2438400"/>
            <a:ext cx="990599" cy="523220"/>
          </a:xfrm>
          <a:prstGeom prst="rect">
            <a:avLst/>
          </a:prstGeom>
        </p:spPr>
        <p:txBody>
          <a:bodyPr wrap="square">
            <a:spAutoFit/>
          </a:bodyPr>
          <a:lstStyle/>
          <a:p>
            <a:r>
              <a:rPr lang="en-US" dirty="0">
                <a:solidFill>
                  <a:srgbClr val="FF0000"/>
                </a:solidFill>
                <a:latin typeface="Calibri"/>
                <a:cs typeface="Calibri"/>
              </a:rPr>
              <a:t>427± 92 </a:t>
            </a:r>
            <a:r>
              <a:rPr lang="en-US" dirty="0" err="1">
                <a:solidFill>
                  <a:srgbClr val="FF0000"/>
                </a:solidFill>
                <a:latin typeface="Calibri"/>
                <a:cs typeface="Calibri"/>
              </a:rPr>
              <a:t>Gg</a:t>
            </a:r>
            <a:r>
              <a:rPr lang="en-US" dirty="0">
                <a:solidFill>
                  <a:srgbClr val="FF0000"/>
                </a:solidFill>
                <a:latin typeface="Calibri"/>
                <a:cs typeface="Calibri"/>
              </a:rPr>
              <a:t> CH</a:t>
            </a:r>
            <a:r>
              <a:rPr lang="en-US" baseline="-25000" dirty="0">
                <a:solidFill>
                  <a:srgbClr val="FF0000"/>
                </a:solidFill>
                <a:latin typeface="Calibri"/>
                <a:cs typeface="Calibri"/>
              </a:rPr>
              <a:t>4</a:t>
            </a:r>
            <a:r>
              <a:rPr lang="en-US" dirty="0">
                <a:solidFill>
                  <a:srgbClr val="FF0000"/>
                </a:solidFill>
                <a:latin typeface="Calibri"/>
                <a:cs typeface="Calibri"/>
              </a:rPr>
              <a:t>/</a:t>
            </a:r>
            <a:r>
              <a:rPr lang="en-US" dirty="0" err="1">
                <a:solidFill>
                  <a:srgbClr val="FF0000"/>
                </a:solidFill>
                <a:latin typeface="Calibri"/>
                <a:cs typeface="Calibri"/>
              </a:rPr>
              <a:t>yr</a:t>
            </a:r>
            <a:r>
              <a:rPr lang="en-US" dirty="0">
                <a:solidFill>
                  <a:srgbClr val="FF0000"/>
                </a:solidFill>
                <a:latin typeface="Calibri"/>
                <a:cs typeface="Calibri"/>
              </a:rPr>
              <a:t> </a:t>
            </a:r>
          </a:p>
        </p:txBody>
      </p:sp>
      <p:grpSp>
        <p:nvGrpSpPr>
          <p:cNvPr id="8" name="Group 7"/>
          <p:cNvGrpSpPr>
            <a:grpSpLocks/>
          </p:cNvGrpSpPr>
          <p:nvPr/>
        </p:nvGrpSpPr>
        <p:grpSpPr bwMode="auto">
          <a:xfrm>
            <a:off x="453164" y="777239"/>
            <a:ext cx="7775575" cy="31750"/>
            <a:chOff x="385" y="527"/>
            <a:chExt cx="4898" cy="20"/>
          </a:xfrm>
        </p:grpSpPr>
        <p:sp>
          <p:nvSpPr>
            <p:cNvPr id="9"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1"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40423230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4co_2d_6panels.pdf"/>
          <p:cNvPicPr>
            <a:picLocks noChangeAspect="1"/>
          </p:cNvPicPr>
          <p:nvPr/>
        </p:nvPicPr>
        <p:blipFill rotWithShape="1">
          <a:blip r:embed="rId3">
            <a:extLst>
              <a:ext uri="{28A0092B-C50C-407E-A947-70E740481C1C}">
                <a14:useLocalDpi xmlns:a14="http://schemas.microsoft.com/office/drawing/2010/main" val="0"/>
              </a:ext>
            </a:extLst>
          </a:blip>
          <a:srcRect l="13010" t="9828" r="52908" b="11267"/>
          <a:stretch/>
        </p:blipFill>
        <p:spPr>
          <a:xfrm>
            <a:off x="3993776" y="1172449"/>
            <a:ext cx="2864224" cy="5685551"/>
          </a:xfrm>
          <a:prstGeom prst="rect">
            <a:avLst/>
          </a:prstGeom>
        </p:spPr>
      </p:pic>
      <p:pic>
        <p:nvPicPr>
          <p:cNvPr id="4" name="Picture 3" descr="Macintosh HD:Users:cui:Dropbox:scatterplot_merge.pdf"/>
          <p:cNvPicPr>
            <a:picLocks noChangeAspect="1"/>
          </p:cNvPicPr>
          <p:nvPr/>
        </p:nvPicPr>
        <p:blipFill rotWithShape="1">
          <a:blip r:embed="rId4">
            <a:extLst>
              <a:ext uri="{28A0092B-C50C-407E-A947-70E740481C1C}">
                <a14:useLocalDpi xmlns:a14="http://schemas.microsoft.com/office/drawing/2010/main" val="0"/>
              </a:ext>
            </a:extLst>
          </a:blip>
          <a:srcRect l="8513" t="6557" r="51876" b="65422"/>
          <a:stretch/>
        </p:blipFill>
        <p:spPr bwMode="auto">
          <a:xfrm>
            <a:off x="222022" y="1216222"/>
            <a:ext cx="3283177" cy="3249915"/>
          </a:xfrm>
          <a:prstGeom prst="rect">
            <a:avLst/>
          </a:prstGeom>
          <a:noFill/>
          <a:ln>
            <a:noFill/>
          </a:ln>
          <a:extLst>
            <a:ext uri="{53640926-AAD7-44d8-BBD7-CCE9431645EC}">
              <a14:shadowObscured xmlns:a14="http://schemas.microsoft.com/office/drawing/2010/main"/>
            </a:ext>
          </a:extLst>
        </p:spPr>
      </p:pic>
      <p:sp>
        <p:nvSpPr>
          <p:cNvPr id="7" name="Shape 94"/>
          <p:cNvSpPr txBox="1">
            <a:spLocks/>
          </p:cNvSpPr>
          <p:nvPr/>
        </p:nvSpPr>
        <p:spPr>
          <a:xfrm>
            <a:off x="152400" y="304800"/>
            <a:ext cx="8229600" cy="503237"/>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buSzPct val="25000"/>
            </a:pPr>
            <a:r>
              <a:rPr lang="en-US" sz="3000" b="0" dirty="0" smtClean="0">
                <a:latin typeface="Calibri"/>
                <a:cs typeface="Calibri"/>
              </a:rPr>
              <a:t>Robust results in CH</a:t>
            </a:r>
            <a:r>
              <a:rPr lang="en-US" sz="3000" b="0" baseline="-25000" dirty="0" smtClean="0">
                <a:latin typeface="Calibri"/>
                <a:cs typeface="Calibri"/>
              </a:rPr>
              <a:t>4</a:t>
            </a:r>
            <a:r>
              <a:rPr lang="en-US" sz="3000" b="0" dirty="0" smtClean="0">
                <a:latin typeface="Calibri"/>
                <a:cs typeface="Calibri"/>
              </a:rPr>
              <a:t> spatial distributions</a:t>
            </a:r>
            <a:endParaRPr lang="en" sz="3000" b="0" dirty="0">
              <a:latin typeface="Calibri"/>
              <a:cs typeface="Calibri"/>
            </a:endParaRPr>
          </a:p>
        </p:txBody>
      </p:sp>
      <p:pic>
        <p:nvPicPr>
          <p:cNvPr id="12" name="Picture 11" descr="ch4co_2d_6panels.pdf"/>
          <p:cNvPicPr>
            <a:picLocks noChangeAspect="1"/>
          </p:cNvPicPr>
          <p:nvPr/>
        </p:nvPicPr>
        <p:blipFill rotWithShape="1">
          <a:blip r:embed="rId3">
            <a:extLst>
              <a:ext uri="{28A0092B-C50C-407E-A947-70E740481C1C}">
                <a14:useLocalDpi xmlns:a14="http://schemas.microsoft.com/office/drawing/2010/main" val="0"/>
              </a:ext>
            </a:extLst>
          </a:blip>
          <a:srcRect l="53101" t="8917" r="13088" b="10832"/>
          <a:stretch/>
        </p:blipFill>
        <p:spPr>
          <a:xfrm>
            <a:off x="6226308" y="1066800"/>
            <a:ext cx="2841492" cy="5782473"/>
          </a:xfrm>
          <a:prstGeom prst="rect">
            <a:avLst/>
          </a:prstGeom>
        </p:spPr>
      </p:pic>
      <p:sp>
        <p:nvSpPr>
          <p:cNvPr id="3" name="TextBox 2"/>
          <p:cNvSpPr txBox="1"/>
          <p:nvPr/>
        </p:nvSpPr>
        <p:spPr>
          <a:xfrm>
            <a:off x="831623" y="4343400"/>
            <a:ext cx="2008345" cy="307777"/>
          </a:xfrm>
          <a:prstGeom prst="rect">
            <a:avLst/>
          </a:prstGeom>
          <a:noFill/>
        </p:spPr>
        <p:txBody>
          <a:bodyPr wrap="none" rtlCol="0">
            <a:spAutoFit/>
          </a:bodyPr>
          <a:lstStyle/>
          <a:p>
            <a:r>
              <a:rPr lang="en-US" dirty="0" err="1" smtClean="0">
                <a:latin typeface="Calibri"/>
                <a:cs typeface="Calibri"/>
              </a:rPr>
              <a:t>Brioude</a:t>
            </a:r>
            <a:r>
              <a:rPr lang="en-US" dirty="0" smtClean="0">
                <a:latin typeface="Calibri"/>
                <a:cs typeface="Calibri"/>
              </a:rPr>
              <a:t> et al. ACP (2013)</a:t>
            </a:r>
            <a:endParaRPr lang="en-US" dirty="0">
              <a:latin typeface="Calibri"/>
              <a:cs typeface="Calibri"/>
            </a:endParaRPr>
          </a:p>
        </p:txBody>
      </p:sp>
      <p:sp>
        <p:nvSpPr>
          <p:cNvPr id="5" name="TextBox 4"/>
          <p:cNvSpPr txBox="1"/>
          <p:nvPr/>
        </p:nvSpPr>
        <p:spPr>
          <a:xfrm>
            <a:off x="-76200" y="2373967"/>
            <a:ext cx="400110" cy="826433"/>
          </a:xfrm>
          <a:prstGeom prst="rect">
            <a:avLst/>
          </a:prstGeom>
          <a:noFill/>
        </p:spPr>
        <p:txBody>
          <a:bodyPr vert="vert270" wrap="none" rtlCol="0">
            <a:spAutoFit/>
          </a:bodyPr>
          <a:lstStyle/>
          <a:p>
            <a:r>
              <a:rPr lang="en-US" dirty="0" smtClean="0">
                <a:latin typeface="Calibri"/>
                <a:cs typeface="Calibri"/>
              </a:rPr>
              <a:t>This study</a:t>
            </a:r>
            <a:endParaRPr lang="en-US" dirty="0">
              <a:latin typeface="Calibri"/>
              <a:cs typeface="Calibri"/>
            </a:endParaRPr>
          </a:p>
        </p:txBody>
      </p:sp>
      <p:sp>
        <p:nvSpPr>
          <p:cNvPr id="6" name="Oval 5"/>
          <p:cNvSpPr/>
          <p:nvPr/>
        </p:nvSpPr>
        <p:spPr>
          <a:xfrm>
            <a:off x="4038600" y="4724400"/>
            <a:ext cx="4800600" cy="2057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8" name="TextBox 7"/>
          <p:cNvSpPr txBox="1"/>
          <p:nvPr/>
        </p:nvSpPr>
        <p:spPr>
          <a:xfrm>
            <a:off x="4876800" y="838200"/>
            <a:ext cx="543739" cy="307777"/>
          </a:xfrm>
          <a:prstGeom prst="rect">
            <a:avLst/>
          </a:prstGeom>
          <a:solidFill>
            <a:schemeClr val="accent3">
              <a:lumMod val="20000"/>
              <a:lumOff val="80000"/>
            </a:schemeClr>
          </a:solidFill>
        </p:spPr>
        <p:txBody>
          <a:bodyPr wrap="none" rtlCol="0">
            <a:spAutoFit/>
          </a:bodyPr>
          <a:lstStyle/>
          <a:p>
            <a:r>
              <a:rPr lang="en-US" dirty="0" smtClean="0">
                <a:latin typeface="Calibri"/>
                <a:cs typeface="Calibri"/>
              </a:rPr>
              <a:t>Prior</a:t>
            </a:r>
            <a:endParaRPr lang="en-US" dirty="0">
              <a:latin typeface="Calibri"/>
              <a:cs typeface="Calibri"/>
            </a:endParaRPr>
          </a:p>
        </p:txBody>
      </p:sp>
      <p:sp>
        <p:nvSpPr>
          <p:cNvPr id="11" name="TextBox 10"/>
          <p:cNvSpPr txBox="1"/>
          <p:nvPr/>
        </p:nvSpPr>
        <p:spPr>
          <a:xfrm>
            <a:off x="7097926" y="838200"/>
            <a:ext cx="852843" cy="307777"/>
          </a:xfrm>
          <a:prstGeom prst="rect">
            <a:avLst/>
          </a:prstGeom>
          <a:solidFill>
            <a:schemeClr val="accent3">
              <a:lumMod val="20000"/>
              <a:lumOff val="80000"/>
            </a:schemeClr>
          </a:solidFill>
        </p:spPr>
        <p:txBody>
          <a:bodyPr wrap="none" rtlCol="0">
            <a:spAutoFit/>
          </a:bodyPr>
          <a:lstStyle/>
          <a:p>
            <a:r>
              <a:rPr lang="en-US" dirty="0" smtClean="0">
                <a:latin typeface="Calibri"/>
                <a:cs typeface="Calibri"/>
              </a:rPr>
              <a:t>Posterior</a:t>
            </a:r>
            <a:endParaRPr lang="en-US" dirty="0">
              <a:latin typeface="Calibri"/>
              <a:cs typeface="Calibri"/>
            </a:endParaRPr>
          </a:p>
        </p:txBody>
      </p:sp>
      <p:sp>
        <p:nvSpPr>
          <p:cNvPr id="9" name="TextBox 8"/>
          <p:cNvSpPr txBox="1"/>
          <p:nvPr/>
        </p:nvSpPr>
        <p:spPr>
          <a:xfrm>
            <a:off x="3638490" y="2113973"/>
            <a:ext cx="400110" cy="361637"/>
          </a:xfrm>
          <a:prstGeom prst="rect">
            <a:avLst/>
          </a:prstGeom>
          <a:solidFill>
            <a:schemeClr val="accent3">
              <a:lumMod val="20000"/>
              <a:lumOff val="80000"/>
            </a:schemeClr>
          </a:solidFill>
        </p:spPr>
        <p:txBody>
          <a:bodyPr vert="vert270" wrap="none" rtlCol="0">
            <a:spAutoFit/>
          </a:bodyPr>
          <a:lstStyle/>
          <a:p>
            <a:r>
              <a:rPr lang="en-US" dirty="0" smtClean="0">
                <a:latin typeface="Calibri"/>
                <a:cs typeface="Calibri"/>
              </a:rPr>
              <a:t>CH</a:t>
            </a:r>
            <a:r>
              <a:rPr lang="en-US" baseline="-25000" dirty="0" smtClean="0">
                <a:latin typeface="Calibri"/>
                <a:cs typeface="Calibri"/>
              </a:rPr>
              <a:t>4</a:t>
            </a:r>
            <a:endParaRPr lang="en-US" baseline="-25000" dirty="0">
              <a:latin typeface="Calibri"/>
              <a:cs typeface="Calibri"/>
            </a:endParaRPr>
          </a:p>
        </p:txBody>
      </p:sp>
      <p:sp>
        <p:nvSpPr>
          <p:cNvPr id="13" name="TextBox 12"/>
          <p:cNvSpPr txBox="1"/>
          <p:nvPr/>
        </p:nvSpPr>
        <p:spPr>
          <a:xfrm>
            <a:off x="3638490" y="3997475"/>
            <a:ext cx="400110" cy="306935"/>
          </a:xfrm>
          <a:prstGeom prst="rect">
            <a:avLst/>
          </a:prstGeom>
          <a:solidFill>
            <a:schemeClr val="accent3">
              <a:lumMod val="20000"/>
              <a:lumOff val="80000"/>
            </a:schemeClr>
          </a:solidFill>
        </p:spPr>
        <p:txBody>
          <a:bodyPr vert="vert270" wrap="none" rtlCol="0">
            <a:spAutoFit/>
          </a:bodyPr>
          <a:lstStyle/>
          <a:p>
            <a:r>
              <a:rPr lang="en-US" dirty="0" smtClean="0">
                <a:latin typeface="Calibri"/>
                <a:cs typeface="Calibri"/>
              </a:rPr>
              <a:t>CO</a:t>
            </a:r>
            <a:endParaRPr lang="en-US" baseline="-25000" dirty="0">
              <a:latin typeface="Calibri"/>
              <a:cs typeface="Calibri"/>
            </a:endParaRPr>
          </a:p>
        </p:txBody>
      </p:sp>
      <p:sp>
        <p:nvSpPr>
          <p:cNvPr id="14" name="TextBox 13"/>
          <p:cNvSpPr txBox="1"/>
          <p:nvPr/>
        </p:nvSpPr>
        <p:spPr>
          <a:xfrm>
            <a:off x="3638490" y="5522693"/>
            <a:ext cx="400110" cy="725707"/>
          </a:xfrm>
          <a:prstGeom prst="rect">
            <a:avLst/>
          </a:prstGeom>
          <a:solidFill>
            <a:schemeClr val="accent3">
              <a:lumMod val="20000"/>
              <a:lumOff val="80000"/>
            </a:schemeClr>
          </a:solidFill>
        </p:spPr>
        <p:txBody>
          <a:bodyPr vert="vert270" wrap="none" rtlCol="0">
            <a:spAutoFit/>
          </a:bodyPr>
          <a:lstStyle/>
          <a:p>
            <a:r>
              <a:rPr lang="en-US" dirty="0" smtClean="0">
                <a:latin typeface="Calibri"/>
                <a:cs typeface="Calibri"/>
              </a:rPr>
              <a:t>CH</a:t>
            </a:r>
            <a:r>
              <a:rPr lang="en-US" baseline="-25000" dirty="0" smtClean="0">
                <a:latin typeface="Calibri"/>
                <a:cs typeface="Calibri"/>
              </a:rPr>
              <a:t>4</a:t>
            </a:r>
            <a:r>
              <a:rPr lang="en-US" dirty="0" smtClean="0">
                <a:latin typeface="Calibri"/>
                <a:cs typeface="Calibri"/>
              </a:rPr>
              <a:t> / CO</a:t>
            </a:r>
            <a:endParaRPr lang="en-US" baseline="-25000" dirty="0">
              <a:latin typeface="Calibri"/>
              <a:cs typeface="Calibri"/>
            </a:endParaRPr>
          </a:p>
        </p:txBody>
      </p:sp>
      <p:sp>
        <p:nvSpPr>
          <p:cNvPr id="15" name="TextBox 14"/>
          <p:cNvSpPr txBox="1"/>
          <p:nvPr/>
        </p:nvSpPr>
        <p:spPr>
          <a:xfrm>
            <a:off x="929883" y="1902023"/>
            <a:ext cx="1659429" cy="307777"/>
          </a:xfrm>
          <a:prstGeom prst="rect">
            <a:avLst/>
          </a:prstGeom>
          <a:noFill/>
        </p:spPr>
        <p:txBody>
          <a:bodyPr wrap="none" rtlCol="0">
            <a:spAutoFit/>
          </a:bodyPr>
          <a:lstStyle/>
          <a:p>
            <a:r>
              <a:rPr lang="en-US" dirty="0" err="1" smtClean="0">
                <a:latin typeface="Calibri"/>
                <a:cs typeface="Calibri"/>
              </a:rPr>
              <a:t>Obs</a:t>
            </a:r>
            <a:r>
              <a:rPr lang="en-US" dirty="0" smtClean="0">
                <a:latin typeface="Calibri"/>
                <a:cs typeface="Calibri"/>
              </a:rPr>
              <a:t>  </a:t>
            </a:r>
            <a:r>
              <a:rPr lang="en-US" dirty="0" smtClean="0">
                <a:solidFill>
                  <a:srgbClr val="3366FF"/>
                </a:solidFill>
                <a:latin typeface="Calibri"/>
                <a:cs typeface="Calibri"/>
              </a:rPr>
              <a:t>Prior </a:t>
            </a:r>
            <a:r>
              <a:rPr lang="en-US" dirty="0" smtClean="0">
                <a:latin typeface="Calibri"/>
                <a:cs typeface="Calibri"/>
              </a:rPr>
              <a:t> </a:t>
            </a:r>
            <a:r>
              <a:rPr lang="en-US" dirty="0" smtClean="0">
                <a:solidFill>
                  <a:srgbClr val="FF0000"/>
                </a:solidFill>
                <a:latin typeface="Calibri"/>
                <a:cs typeface="Calibri"/>
              </a:rPr>
              <a:t>Posterior</a:t>
            </a:r>
            <a:endParaRPr lang="en-US" dirty="0">
              <a:solidFill>
                <a:srgbClr val="FF0000"/>
              </a:solidFill>
              <a:latin typeface="Calibri"/>
              <a:cs typeface="Calibri"/>
            </a:endParaRPr>
          </a:p>
        </p:txBody>
      </p:sp>
      <p:sp>
        <p:nvSpPr>
          <p:cNvPr id="2" name="TextBox 1"/>
          <p:cNvSpPr txBox="1"/>
          <p:nvPr/>
        </p:nvSpPr>
        <p:spPr>
          <a:xfrm>
            <a:off x="152400" y="4876800"/>
            <a:ext cx="3352800" cy="1446550"/>
          </a:xfrm>
          <a:prstGeom prst="rect">
            <a:avLst/>
          </a:prstGeom>
          <a:noFill/>
        </p:spPr>
        <p:txBody>
          <a:bodyPr wrap="square" rtlCol="0">
            <a:spAutoFit/>
          </a:bodyPr>
          <a:lstStyle/>
          <a:p>
            <a:r>
              <a:rPr lang="en-US" sz="2200" dirty="0" smtClean="0">
                <a:solidFill>
                  <a:srgbClr val="3366FF"/>
                </a:solidFill>
                <a:latin typeface="Calibri"/>
                <a:cs typeface="Calibri"/>
              </a:rPr>
              <a:t>The values and spatial distributions of the ratios of CH</a:t>
            </a:r>
            <a:r>
              <a:rPr lang="en-US" sz="2200" baseline="-25000" dirty="0" smtClean="0">
                <a:solidFill>
                  <a:srgbClr val="3366FF"/>
                </a:solidFill>
                <a:latin typeface="Calibri"/>
                <a:cs typeface="Calibri"/>
              </a:rPr>
              <a:t>4</a:t>
            </a:r>
            <a:r>
              <a:rPr lang="en-US" sz="2200" dirty="0" smtClean="0">
                <a:solidFill>
                  <a:srgbClr val="3366FF"/>
                </a:solidFill>
                <a:latin typeface="Calibri"/>
                <a:cs typeface="Calibri"/>
              </a:rPr>
              <a:t> and CO are changed in posterior inventory </a:t>
            </a:r>
            <a:endParaRPr lang="en-US" sz="2200" dirty="0">
              <a:solidFill>
                <a:srgbClr val="3366FF"/>
              </a:solidFill>
              <a:latin typeface="Calibri"/>
              <a:cs typeface="Calibri"/>
            </a:endParaRPr>
          </a:p>
        </p:txBody>
      </p:sp>
      <p:grpSp>
        <p:nvGrpSpPr>
          <p:cNvPr id="16" name="Group 15"/>
          <p:cNvGrpSpPr>
            <a:grpSpLocks/>
          </p:cNvGrpSpPr>
          <p:nvPr/>
        </p:nvGrpSpPr>
        <p:grpSpPr bwMode="auto">
          <a:xfrm>
            <a:off x="453164" y="777239"/>
            <a:ext cx="7775575" cy="31750"/>
            <a:chOff x="385" y="527"/>
            <a:chExt cx="4898" cy="20"/>
          </a:xfrm>
        </p:grpSpPr>
        <p:sp>
          <p:nvSpPr>
            <p:cNvPr id="17"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8"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1863041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4"/>
          <p:cNvSpPr txBox="1">
            <a:spLocks/>
          </p:cNvSpPr>
          <p:nvPr/>
        </p:nvSpPr>
        <p:spPr>
          <a:xfrm>
            <a:off x="76200" y="381000"/>
            <a:ext cx="8229600" cy="427037"/>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buSzPct val="25000"/>
            </a:pPr>
            <a:r>
              <a:rPr lang="en-US" sz="3000" b="0" dirty="0" smtClean="0">
                <a:latin typeface="Calibri"/>
                <a:cs typeface="Calibri"/>
              </a:rPr>
              <a:t>CH</a:t>
            </a:r>
            <a:r>
              <a:rPr lang="en-US" sz="3000" b="0" baseline="-25000" dirty="0" smtClean="0">
                <a:latin typeface="Calibri"/>
                <a:cs typeface="Calibri"/>
              </a:rPr>
              <a:t>4</a:t>
            </a:r>
            <a:r>
              <a:rPr lang="en-US" sz="3000" b="0" dirty="0" smtClean="0">
                <a:latin typeface="Calibri"/>
                <a:cs typeface="Calibri"/>
              </a:rPr>
              <a:t> source sectors</a:t>
            </a:r>
            <a:endParaRPr lang="en" sz="3000" b="0" dirty="0">
              <a:latin typeface="Calibri"/>
              <a:cs typeface="Calibri"/>
            </a:endParaRPr>
          </a:p>
        </p:txBody>
      </p:sp>
      <p:sp>
        <p:nvSpPr>
          <p:cNvPr id="3" name="Rectangle 2"/>
          <p:cNvSpPr/>
          <p:nvPr/>
        </p:nvSpPr>
        <p:spPr>
          <a:xfrm>
            <a:off x="304800" y="609600"/>
            <a:ext cx="8610600" cy="2554545"/>
          </a:xfrm>
          <a:prstGeom prst="rect">
            <a:avLst/>
          </a:prstGeom>
        </p:spPr>
        <p:txBody>
          <a:bodyPr wrap="square">
            <a:spAutoFit/>
          </a:bodyPr>
          <a:lstStyle/>
          <a:p>
            <a:endParaRPr lang="en-US" altLang="zh-CN" sz="2000" dirty="0">
              <a:solidFill>
                <a:srgbClr val="3366FF"/>
              </a:solidFill>
              <a:latin typeface="Calibri"/>
              <a:cs typeface="Calibri"/>
            </a:endParaRPr>
          </a:p>
          <a:p>
            <a:pPr marL="285750" indent="-285750">
              <a:buFont typeface="Arial"/>
              <a:buChar char="•"/>
            </a:pPr>
            <a:r>
              <a:rPr lang="en-US" altLang="zh-CN" sz="2000" dirty="0" smtClean="0">
                <a:solidFill>
                  <a:srgbClr val="3366FF"/>
                </a:solidFill>
                <a:latin typeface="Calibri"/>
                <a:cs typeface="Calibri"/>
              </a:rPr>
              <a:t>CARB 08 &amp; 09. </a:t>
            </a:r>
          </a:p>
          <a:p>
            <a:pPr marL="285750" indent="-285750">
              <a:buFont typeface="Arial"/>
              <a:buChar char="•"/>
            </a:pPr>
            <a:r>
              <a:rPr lang="en-US" altLang="zh-CN" sz="2000" dirty="0" smtClean="0">
                <a:solidFill>
                  <a:srgbClr val="3366FF"/>
                </a:solidFill>
                <a:latin typeface="Calibri"/>
                <a:cs typeface="Calibri"/>
              </a:rPr>
              <a:t>The contribution of the d</a:t>
            </a:r>
            <a:r>
              <a:rPr lang="en-US" sz="2000" dirty="0" smtClean="0">
                <a:solidFill>
                  <a:srgbClr val="3366FF"/>
                </a:solidFill>
                <a:latin typeface="Calibri"/>
                <a:cs typeface="Calibri"/>
              </a:rPr>
              <a:t>airy sector is higher by factor of ~1.9 and ~1.6 than bottom-up estimates (NEI05 and CARB09).  </a:t>
            </a:r>
            <a:r>
              <a:rPr lang="en-US" sz="2000" dirty="0" smtClean="0">
                <a:solidFill>
                  <a:srgbClr val="3366FF"/>
                </a:solidFill>
                <a:latin typeface="Calibri"/>
                <a:cs typeface="Calibri"/>
                <a:sym typeface="Wingdings"/>
              </a:rPr>
              <a:t></a:t>
            </a:r>
            <a:r>
              <a:rPr lang="en-US" sz="2000" dirty="0" err="1" smtClean="0">
                <a:solidFill>
                  <a:srgbClr val="3366FF"/>
                </a:solidFill>
                <a:latin typeface="Calibri"/>
                <a:cs typeface="Calibri"/>
              </a:rPr>
              <a:t>Peischl</a:t>
            </a:r>
            <a:r>
              <a:rPr lang="en-US" sz="2000" dirty="0" smtClean="0">
                <a:solidFill>
                  <a:srgbClr val="3366FF"/>
                </a:solidFill>
                <a:latin typeface="Calibri"/>
                <a:cs typeface="Calibri"/>
              </a:rPr>
              <a:t> et al. (2013)</a:t>
            </a:r>
          </a:p>
          <a:p>
            <a:pPr marL="285750" indent="-285750">
              <a:buFont typeface="Arial"/>
              <a:buChar char="•"/>
            </a:pPr>
            <a:r>
              <a:rPr lang="en-US" sz="2000" dirty="0" smtClean="0">
                <a:solidFill>
                  <a:srgbClr val="3366FF"/>
                </a:solidFill>
                <a:latin typeface="Calibri"/>
                <a:cs typeface="Calibri"/>
              </a:rPr>
              <a:t>The contribution of oil and gas wells, landfills, </a:t>
            </a:r>
            <a:r>
              <a:rPr lang="en-US" sz="2000" dirty="0">
                <a:solidFill>
                  <a:srgbClr val="3366FF"/>
                </a:solidFill>
                <a:latin typeface="Calibri"/>
                <a:cs typeface="Calibri"/>
              </a:rPr>
              <a:t>and point sources (297± 61 </a:t>
            </a:r>
            <a:r>
              <a:rPr lang="en-US" sz="2000" dirty="0" err="1">
                <a:solidFill>
                  <a:srgbClr val="3366FF"/>
                </a:solidFill>
                <a:latin typeface="Calibri"/>
                <a:cs typeface="Calibri"/>
              </a:rPr>
              <a:t>Gg</a:t>
            </a:r>
            <a:r>
              <a:rPr lang="en-US" sz="2000" dirty="0">
                <a:solidFill>
                  <a:srgbClr val="3366FF"/>
                </a:solidFill>
                <a:latin typeface="Calibri"/>
                <a:cs typeface="Calibri"/>
              </a:rPr>
              <a:t>/</a:t>
            </a:r>
            <a:r>
              <a:rPr lang="en-US" sz="2000" dirty="0" err="1" smtClean="0">
                <a:solidFill>
                  <a:srgbClr val="3366FF"/>
                </a:solidFill>
                <a:latin typeface="Calibri"/>
                <a:cs typeface="Calibri"/>
              </a:rPr>
              <a:t>yr</a:t>
            </a:r>
            <a:r>
              <a:rPr lang="en-US" sz="2000" dirty="0" smtClean="0">
                <a:solidFill>
                  <a:srgbClr val="3366FF"/>
                </a:solidFill>
                <a:latin typeface="Calibri"/>
                <a:cs typeface="Calibri"/>
              </a:rPr>
              <a:t>) is higher by factor of ~1.6 than the bottom-up estimates (NEI05).</a:t>
            </a:r>
          </a:p>
          <a:p>
            <a:endParaRPr lang="en-US" sz="2000" dirty="0">
              <a:solidFill>
                <a:srgbClr val="3366FF"/>
              </a:solidFill>
              <a:latin typeface="Calibri"/>
              <a:cs typeface="Calibri"/>
            </a:endParaRPr>
          </a:p>
          <a:p>
            <a:endParaRPr lang="en-US" sz="2000" dirty="0">
              <a:solidFill>
                <a:srgbClr val="3366FF"/>
              </a:solidFill>
              <a:latin typeface="Calibri"/>
              <a:cs typeface="Calibri"/>
            </a:endParaRPr>
          </a:p>
        </p:txBody>
      </p:sp>
      <p:pic>
        <p:nvPicPr>
          <p:cNvPr id="10" name="Picture 9" descr="Macintosh HD:Users:cui:Dropbox:foursector_spatial.pdf"/>
          <p:cNvPicPr/>
          <p:nvPr/>
        </p:nvPicPr>
        <p:blipFill rotWithShape="1">
          <a:blip r:embed="rId3">
            <a:extLst>
              <a:ext uri="{28A0092B-C50C-407E-A947-70E740481C1C}">
                <a14:useLocalDpi xmlns:a14="http://schemas.microsoft.com/office/drawing/2010/main" val="0"/>
              </a:ext>
            </a:extLst>
          </a:blip>
          <a:srcRect l="5079" t="7251" r="5744" b="7881"/>
          <a:stretch/>
        </p:blipFill>
        <p:spPr bwMode="auto">
          <a:xfrm>
            <a:off x="685800" y="2438400"/>
            <a:ext cx="8001000" cy="4267200"/>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990600" y="2743200"/>
            <a:ext cx="2819400" cy="338554"/>
          </a:xfrm>
          <a:prstGeom prst="rect">
            <a:avLst/>
          </a:prstGeom>
        </p:spPr>
        <p:txBody>
          <a:bodyPr wrap="square">
            <a:spAutoFit/>
          </a:bodyPr>
          <a:lstStyle/>
          <a:p>
            <a:r>
              <a:rPr lang="en-US" sz="1600" dirty="0">
                <a:solidFill>
                  <a:srgbClr val="FF0000"/>
                </a:solidFill>
                <a:latin typeface="Calibri"/>
                <a:cs typeface="Calibri"/>
              </a:rPr>
              <a:t>52± 8 </a:t>
            </a:r>
            <a:r>
              <a:rPr lang="en-US" sz="1600" dirty="0" err="1">
                <a:solidFill>
                  <a:srgbClr val="FF0000"/>
                </a:solidFill>
                <a:latin typeface="Calibri"/>
                <a:cs typeface="Calibri"/>
              </a:rPr>
              <a:t>Gg</a:t>
            </a:r>
            <a:r>
              <a:rPr lang="en-US" sz="1600" dirty="0">
                <a:solidFill>
                  <a:srgbClr val="FF0000"/>
                </a:solidFill>
                <a:latin typeface="Calibri"/>
                <a:cs typeface="Calibri"/>
              </a:rPr>
              <a:t> </a:t>
            </a:r>
            <a:r>
              <a:rPr lang="en-US" sz="1600" dirty="0" smtClean="0">
                <a:solidFill>
                  <a:srgbClr val="FF0000"/>
                </a:solidFill>
                <a:latin typeface="Calibri"/>
                <a:cs typeface="Calibri"/>
              </a:rPr>
              <a:t>/</a:t>
            </a:r>
            <a:r>
              <a:rPr lang="en-US" sz="1600" dirty="0" err="1" smtClean="0">
                <a:solidFill>
                  <a:srgbClr val="FF0000"/>
                </a:solidFill>
                <a:latin typeface="Calibri"/>
                <a:cs typeface="Calibri"/>
              </a:rPr>
              <a:t>yr</a:t>
            </a:r>
            <a:r>
              <a:rPr lang="en-US" sz="1600" dirty="0">
                <a:solidFill>
                  <a:srgbClr val="FF0000"/>
                </a:solidFill>
                <a:latin typeface="Calibri"/>
                <a:cs typeface="Calibri"/>
              </a:rPr>
              <a:t> </a:t>
            </a:r>
            <a:r>
              <a:rPr lang="en-US" sz="1600" dirty="0" smtClean="0">
                <a:solidFill>
                  <a:srgbClr val="FF0000"/>
                </a:solidFill>
                <a:latin typeface="Calibri"/>
                <a:cs typeface="Calibri"/>
              </a:rPr>
              <a:t>(upper bound)</a:t>
            </a:r>
            <a:endParaRPr lang="en-US" sz="1600" dirty="0">
              <a:solidFill>
                <a:srgbClr val="FF0000"/>
              </a:solidFill>
              <a:latin typeface="Calibri"/>
              <a:cs typeface="Calibri"/>
            </a:endParaRPr>
          </a:p>
        </p:txBody>
      </p:sp>
      <p:sp>
        <p:nvSpPr>
          <p:cNvPr id="2" name="TextBox 1"/>
          <p:cNvSpPr txBox="1"/>
          <p:nvPr/>
        </p:nvSpPr>
        <p:spPr>
          <a:xfrm>
            <a:off x="3505200" y="4191000"/>
            <a:ext cx="889987" cy="400110"/>
          </a:xfrm>
          <a:prstGeom prst="rect">
            <a:avLst/>
          </a:prstGeom>
          <a:noFill/>
        </p:spPr>
        <p:txBody>
          <a:bodyPr wrap="none" rtlCol="0">
            <a:spAutoFit/>
          </a:bodyPr>
          <a:lstStyle/>
          <a:p>
            <a:r>
              <a:rPr lang="en-US" sz="2000" dirty="0" err="1" smtClean="0">
                <a:latin typeface="Calibri"/>
                <a:cs typeface="Calibri"/>
              </a:rPr>
              <a:t>Gg</a:t>
            </a:r>
            <a:r>
              <a:rPr lang="en-US" sz="2000" dirty="0">
                <a:latin typeface="Calibri"/>
                <a:cs typeface="Calibri"/>
              </a:rPr>
              <a:t> </a:t>
            </a:r>
            <a:r>
              <a:rPr lang="en-US" sz="2000" dirty="0" smtClean="0">
                <a:latin typeface="Calibri"/>
                <a:cs typeface="Calibri"/>
              </a:rPr>
              <a:t>/ </a:t>
            </a:r>
            <a:r>
              <a:rPr lang="en-US" sz="2000" dirty="0" err="1" smtClean="0">
                <a:latin typeface="Calibri"/>
                <a:cs typeface="Calibri"/>
              </a:rPr>
              <a:t>yr</a:t>
            </a:r>
            <a:endParaRPr lang="en-US" sz="2000" dirty="0">
              <a:latin typeface="Calibri"/>
              <a:cs typeface="Calibri"/>
            </a:endParaRPr>
          </a:p>
        </p:txBody>
      </p:sp>
      <p:sp>
        <p:nvSpPr>
          <p:cNvPr id="8" name="TextBox 7"/>
          <p:cNvSpPr txBox="1"/>
          <p:nvPr/>
        </p:nvSpPr>
        <p:spPr>
          <a:xfrm>
            <a:off x="7620000" y="4191000"/>
            <a:ext cx="889987" cy="400110"/>
          </a:xfrm>
          <a:prstGeom prst="rect">
            <a:avLst/>
          </a:prstGeom>
          <a:noFill/>
        </p:spPr>
        <p:txBody>
          <a:bodyPr wrap="none" rtlCol="0">
            <a:spAutoFit/>
          </a:bodyPr>
          <a:lstStyle/>
          <a:p>
            <a:r>
              <a:rPr lang="en-US" sz="2000" dirty="0" err="1" smtClean="0">
                <a:latin typeface="Calibri"/>
                <a:cs typeface="Calibri"/>
              </a:rPr>
              <a:t>Gg</a:t>
            </a:r>
            <a:r>
              <a:rPr lang="en-US" sz="2000" dirty="0">
                <a:latin typeface="Calibri"/>
                <a:cs typeface="Calibri"/>
              </a:rPr>
              <a:t> </a:t>
            </a:r>
            <a:r>
              <a:rPr lang="en-US" sz="2000" dirty="0" smtClean="0">
                <a:latin typeface="Calibri"/>
                <a:cs typeface="Calibri"/>
              </a:rPr>
              <a:t>/ </a:t>
            </a:r>
            <a:r>
              <a:rPr lang="en-US" sz="2000" dirty="0" err="1" smtClean="0">
                <a:latin typeface="Calibri"/>
                <a:cs typeface="Calibri"/>
              </a:rPr>
              <a:t>yr</a:t>
            </a:r>
            <a:endParaRPr lang="en-US" sz="2000" dirty="0">
              <a:latin typeface="Calibri"/>
              <a:cs typeface="Calibri"/>
            </a:endParaRPr>
          </a:p>
        </p:txBody>
      </p:sp>
      <p:sp>
        <p:nvSpPr>
          <p:cNvPr id="9" name="TextBox 8"/>
          <p:cNvSpPr txBox="1"/>
          <p:nvPr/>
        </p:nvSpPr>
        <p:spPr>
          <a:xfrm>
            <a:off x="7620000" y="6324600"/>
            <a:ext cx="889987" cy="400110"/>
          </a:xfrm>
          <a:prstGeom prst="rect">
            <a:avLst/>
          </a:prstGeom>
          <a:noFill/>
        </p:spPr>
        <p:txBody>
          <a:bodyPr wrap="none" rtlCol="0">
            <a:spAutoFit/>
          </a:bodyPr>
          <a:lstStyle/>
          <a:p>
            <a:r>
              <a:rPr lang="en-US" sz="2000" dirty="0" err="1" smtClean="0">
                <a:latin typeface="Calibri"/>
                <a:cs typeface="Calibri"/>
              </a:rPr>
              <a:t>Gg</a:t>
            </a:r>
            <a:r>
              <a:rPr lang="en-US" sz="2000" dirty="0">
                <a:latin typeface="Calibri"/>
                <a:cs typeface="Calibri"/>
              </a:rPr>
              <a:t> </a:t>
            </a:r>
            <a:r>
              <a:rPr lang="en-US" sz="2000" dirty="0" smtClean="0">
                <a:latin typeface="Calibri"/>
                <a:cs typeface="Calibri"/>
              </a:rPr>
              <a:t>/ </a:t>
            </a:r>
            <a:r>
              <a:rPr lang="en-US" sz="2000" dirty="0" err="1" smtClean="0">
                <a:latin typeface="Calibri"/>
                <a:cs typeface="Calibri"/>
              </a:rPr>
              <a:t>yr</a:t>
            </a:r>
            <a:endParaRPr lang="en-US" sz="2000" dirty="0">
              <a:latin typeface="Calibri"/>
              <a:cs typeface="Calibri"/>
            </a:endParaRPr>
          </a:p>
        </p:txBody>
      </p:sp>
      <p:sp>
        <p:nvSpPr>
          <p:cNvPr id="5" name="TextBox 4"/>
          <p:cNvSpPr txBox="1"/>
          <p:nvPr/>
        </p:nvSpPr>
        <p:spPr>
          <a:xfrm>
            <a:off x="3657600" y="6324600"/>
            <a:ext cx="312906" cy="400110"/>
          </a:xfrm>
          <a:prstGeom prst="rect">
            <a:avLst/>
          </a:prstGeom>
          <a:noFill/>
        </p:spPr>
        <p:txBody>
          <a:bodyPr wrap="none" rtlCol="0">
            <a:spAutoFit/>
          </a:bodyPr>
          <a:lstStyle/>
          <a:p>
            <a:r>
              <a:rPr lang="en-US" sz="2000" dirty="0" smtClean="0">
                <a:latin typeface="Calibri"/>
                <a:cs typeface="Calibri"/>
              </a:rPr>
              <a:t>#</a:t>
            </a:r>
            <a:endParaRPr lang="en-US" sz="2000" dirty="0">
              <a:latin typeface="Calibri"/>
              <a:cs typeface="Calibri"/>
            </a:endParaRPr>
          </a:p>
        </p:txBody>
      </p:sp>
      <p:grpSp>
        <p:nvGrpSpPr>
          <p:cNvPr id="11" name="Group 10"/>
          <p:cNvGrpSpPr>
            <a:grpSpLocks/>
          </p:cNvGrpSpPr>
          <p:nvPr/>
        </p:nvGrpSpPr>
        <p:grpSpPr bwMode="auto">
          <a:xfrm>
            <a:off x="453164" y="777239"/>
            <a:ext cx="7775575" cy="31750"/>
            <a:chOff x="385" y="527"/>
            <a:chExt cx="4898" cy="20"/>
          </a:xfrm>
        </p:grpSpPr>
        <p:sp>
          <p:nvSpPr>
            <p:cNvPr id="12"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3"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40407991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0" y="152400"/>
            <a:ext cx="7772400" cy="1546500"/>
          </a:xfrm>
          <a:prstGeom prst="rect">
            <a:avLst/>
          </a:prstGeom>
        </p:spPr>
        <p:txBody>
          <a:bodyPr lIns="91425" tIns="91425" rIns="91425" bIns="91425" anchor="t" anchorCtr="0">
            <a:noAutofit/>
          </a:bodyPr>
          <a:lstStyle/>
          <a:p>
            <a:pPr algn="l">
              <a:buNone/>
            </a:pPr>
            <a:r>
              <a:rPr lang="en-US" sz="3500" dirty="0" smtClean="0">
                <a:solidFill>
                  <a:schemeClr val="tx1"/>
                </a:solidFill>
                <a:latin typeface="Calibri"/>
                <a:cs typeface="Calibri"/>
              </a:rPr>
              <a:t>Central Valley Results</a:t>
            </a:r>
            <a:endParaRPr lang="en" sz="3500" dirty="0">
              <a:solidFill>
                <a:schemeClr val="tx1"/>
              </a:solidFill>
              <a:latin typeface="Calibri"/>
              <a:cs typeface="Calibri"/>
            </a:endParaRPr>
          </a:p>
        </p:txBody>
      </p:sp>
      <p:pic>
        <p:nvPicPr>
          <p:cNvPr id="12" name="Picture 11" descr="Macintosh HD:Users:cui:Desktop:fp_ssjv.pdf"/>
          <p:cNvPicPr/>
          <p:nvPr/>
        </p:nvPicPr>
        <p:blipFill rotWithShape="1">
          <a:blip r:embed="rId3">
            <a:extLst>
              <a:ext uri="{28A0092B-C50C-407E-A947-70E740481C1C}">
                <a14:useLocalDpi xmlns:a14="http://schemas.microsoft.com/office/drawing/2010/main" val="0"/>
              </a:ext>
            </a:extLst>
          </a:blip>
          <a:srcRect r="55714" b="1698"/>
          <a:stretch/>
        </p:blipFill>
        <p:spPr bwMode="auto">
          <a:xfrm>
            <a:off x="76200" y="1676400"/>
            <a:ext cx="1923522" cy="2025333"/>
          </a:xfrm>
          <a:prstGeom prst="rect">
            <a:avLst/>
          </a:prstGeom>
          <a:noFill/>
          <a:ln>
            <a:noFill/>
          </a:ln>
        </p:spPr>
      </p:pic>
      <p:pic>
        <p:nvPicPr>
          <p:cNvPr id="13" name="Picture 12" descr="Macintosh HD:Users:cui:Desktop:fp_nsjv.pdf"/>
          <p:cNvPicPr/>
          <p:nvPr/>
        </p:nvPicPr>
        <p:blipFill rotWithShape="1">
          <a:blip r:embed="rId4">
            <a:extLst>
              <a:ext uri="{28A0092B-C50C-407E-A947-70E740481C1C}">
                <a14:useLocalDpi xmlns:a14="http://schemas.microsoft.com/office/drawing/2010/main" val="0"/>
              </a:ext>
            </a:extLst>
          </a:blip>
          <a:srcRect t="-1" r="55520" b="1044"/>
          <a:stretch/>
        </p:blipFill>
        <p:spPr bwMode="auto">
          <a:xfrm>
            <a:off x="4800600" y="1600200"/>
            <a:ext cx="1931967" cy="2038843"/>
          </a:xfrm>
          <a:prstGeom prst="rect">
            <a:avLst/>
          </a:prstGeom>
          <a:noFill/>
          <a:ln>
            <a:noFill/>
          </a:ln>
        </p:spPr>
      </p:pic>
      <p:pic>
        <p:nvPicPr>
          <p:cNvPr id="14" name="Picture 13" descr="Macintosh HD:Users:cui:Desktop:fp_sv2.pdf"/>
          <p:cNvPicPr/>
          <p:nvPr/>
        </p:nvPicPr>
        <p:blipFill>
          <a:blip r:embed="rId5">
            <a:extLst>
              <a:ext uri="{28A0092B-C50C-407E-A947-70E740481C1C}">
                <a14:useLocalDpi xmlns:a14="http://schemas.microsoft.com/office/drawing/2010/main" val="0"/>
              </a:ext>
            </a:extLst>
          </a:blip>
          <a:srcRect/>
          <a:stretch>
            <a:fillRect/>
          </a:stretch>
        </p:blipFill>
        <p:spPr bwMode="auto">
          <a:xfrm>
            <a:off x="76200" y="4495800"/>
            <a:ext cx="4343400" cy="2060319"/>
          </a:xfrm>
          <a:prstGeom prst="rect">
            <a:avLst/>
          </a:prstGeom>
          <a:noFill/>
          <a:ln>
            <a:noFill/>
          </a:ln>
        </p:spPr>
      </p:pic>
      <p:sp>
        <p:nvSpPr>
          <p:cNvPr id="6" name="TextBox 5"/>
          <p:cNvSpPr txBox="1"/>
          <p:nvPr/>
        </p:nvSpPr>
        <p:spPr>
          <a:xfrm>
            <a:off x="152400" y="1143000"/>
            <a:ext cx="3276601" cy="338554"/>
          </a:xfrm>
          <a:prstGeom prst="rect">
            <a:avLst/>
          </a:prstGeom>
          <a:solidFill>
            <a:schemeClr val="accent4">
              <a:lumMod val="20000"/>
              <a:lumOff val="80000"/>
            </a:schemeClr>
          </a:solidFill>
        </p:spPr>
        <p:txBody>
          <a:bodyPr wrap="square" rtlCol="0">
            <a:spAutoFit/>
          </a:bodyPr>
          <a:lstStyle/>
          <a:p>
            <a:r>
              <a:rPr lang="en-US" sz="1600" dirty="0" smtClean="0">
                <a:solidFill>
                  <a:schemeClr val="tx1"/>
                </a:solidFill>
                <a:latin typeface="Calibri"/>
                <a:cs typeface="Calibri"/>
              </a:rPr>
              <a:t>South San Joaquin Valley (SSJV)</a:t>
            </a:r>
            <a:endParaRPr lang="en-US" sz="1600" dirty="0">
              <a:solidFill>
                <a:schemeClr val="tx1"/>
              </a:solidFill>
              <a:latin typeface="Calibri"/>
              <a:cs typeface="Calibri"/>
            </a:endParaRPr>
          </a:p>
        </p:txBody>
      </p:sp>
      <p:sp>
        <p:nvSpPr>
          <p:cNvPr id="7" name="TextBox 6"/>
          <p:cNvSpPr txBox="1"/>
          <p:nvPr/>
        </p:nvSpPr>
        <p:spPr>
          <a:xfrm>
            <a:off x="4800600" y="1124443"/>
            <a:ext cx="3200400" cy="338554"/>
          </a:xfrm>
          <a:prstGeom prst="rect">
            <a:avLst/>
          </a:prstGeom>
          <a:solidFill>
            <a:schemeClr val="accent4">
              <a:lumMod val="20000"/>
              <a:lumOff val="80000"/>
            </a:schemeClr>
          </a:solidFill>
        </p:spPr>
        <p:txBody>
          <a:bodyPr wrap="square" rtlCol="0">
            <a:spAutoFit/>
          </a:bodyPr>
          <a:lstStyle/>
          <a:p>
            <a:r>
              <a:rPr lang="en-US" sz="1600" dirty="0" smtClean="0">
                <a:solidFill>
                  <a:schemeClr val="tx1"/>
                </a:solidFill>
                <a:latin typeface="Calibri"/>
                <a:cs typeface="Calibri"/>
              </a:rPr>
              <a:t>North San Joaquin Valley (NSJV)</a:t>
            </a:r>
            <a:endParaRPr lang="en-US" sz="1600" dirty="0">
              <a:solidFill>
                <a:schemeClr val="tx1"/>
              </a:solidFill>
              <a:latin typeface="Calibri"/>
              <a:cs typeface="Calibri"/>
            </a:endParaRPr>
          </a:p>
        </p:txBody>
      </p:sp>
      <p:sp>
        <p:nvSpPr>
          <p:cNvPr id="8" name="TextBox 7"/>
          <p:cNvSpPr txBox="1"/>
          <p:nvPr/>
        </p:nvSpPr>
        <p:spPr>
          <a:xfrm>
            <a:off x="914399" y="3965319"/>
            <a:ext cx="2819401" cy="338554"/>
          </a:xfrm>
          <a:prstGeom prst="rect">
            <a:avLst/>
          </a:prstGeom>
          <a:solidFill>
            <a:schemeClr val="accent4">
              <a:lumMod val="20000"/>
              <a:lumOff val="80000"/>
            </a:schemeClr>
          </a:solidFill>
        </p:spPr>
        <p:txBody>
          <a:bodyPr wrap="square" rtlCol="0">
            <a:spAutoFit/>
          </a:bodyPr>
          <a:lstStyle/>
          <a:p>
            <a:r>
              <a:rPr lang="en-US" sz="1600" dirty="0" smtClean="0">
                <a:solidFill>
                  <a:schemeClr val="tx1"/>
                </a:solidFill>
                <a:latin typeface="Calibri"/>
                <a:cs typeface="Calibri"/>
              </a:rPr>
              <a:t>Sacramento river Valley (SV)</a:t>
            </a:r>
            <a:endParaRPr lang="en-US" sz="1600" dirty="0">
              <a:solidFill>
                <a:schemeClr val="tx1"/>
              </a:solidFill>
              <a:latin typeface="Calibri"/>
              <a:cs typeface="Calibri"/>
            </a:endParaRPr>
          </a:p>
        </p:txBody>
      </p:sp>
      <p:sp>
        <p:nvSpPr>
          <p:cNvPr id="2" name="TextBox 1"/>
          <p:cNvSpPr txBox="1"/>
          <p:nvPr/>
        </p:nvSpPr>
        <p:spPr>
          <a:xfrm>
            <a:off x="457200" y="1524000"/>
            <a:ext cx="548648" cy="307777"/>
          </a:xfrm>
          <a:prstGeom prst="rect">
            <a:avLst/>
          </a:prstGeom>
          <a:solidFill>
            <a:schemeClr val="accent4">
              <a:lumMod val="20000"/>
              <a:lumOff val="80000"/>
            </a:schemeClr>
          </a:solidFill>
        </p:spPr>
        <p:txBody>
          <a:bodyPr wrap="none" rtlCol="0">
            <a:spAutoFit/>
          </a:bodyPr>
          <a:lstStyle/>
          <a:p>
            <a:r>
              <a:rPr lang="en-US" dirty="0" smtClean="0">
                <a:solidFill>
                  <a:schemeClr val="tx1"/>
                </a:solidFill>
                <a:latin typeface="Calibri"/>
                <a:cs typeface="Calibri"/>
              </a:rPr>
              <a:t>0507</a:t>
            </a:r>
            <a:endParaRPr lang="en-US" dirty="0">
              <a:solidFill>
                <a:schemeClr val="tx1"/>
              </a:solidFill>
              <a:latin typeface="Calibri"/>
              <a:cs typeface="Calibri"/>
            </a:endParaRPr>
          </a:p>
        </p:txBody>
      </p:sp>
      <p:sp>
        <p:nvSpPr>
          <p:cNvPr id="16" name="TextBox 15"/>
          <p:cNvSpPr txBox="1"/>
          <p:nvPr/>
        </p:nvSpPr>
        <p:spPr>
          <a:xfrm>
            <a:off x="457200" y="4346319"/>
            <a:ext cx="548648" cy="307777"/>
          </a:xfrm>
          <a:prstGeom prst="rect">
            <a:avLst/>
          </a:prstGeom>
          <a:solidFill>
            <a:schemeClr val="accent4">
              <a:lumMod val="20000"/>
              <a:lumOff val="80000"/>
            </a:schemeClr>
          </a:solidFill>
        </p:spPr>
        <p:txBody>
          <a:bodyPr wrap="none" rtlCol="0">
            <a:spAutoFit/>
          </a:bodyPr>
          <a:lstStyle/>
          <a:p>
            <a:r>
              <a:rPr lang="en-US" dirty="0" smtClean="0">
                <a:solidFill>
                  <a:schemeClr val="tx1"/>
                </a:solidFill>
                <a:latin typeface="Calibri"/>
                <a:cs typeface="Calibri"/>
              </a:rPr>
              <a:t>0511</a:t>
            </a:r>
            <a:endParaRPr lang="en-US" dirty="0">
              <a:solidFill>
                <a:schemeClr val="tx1"/>
              </a:solidFill>
              <a:latin typeface="Calibri"/>
              <a:cs typeface="Calibri"/>
            </a:endParaRPr>
          </a:p>
        </p:txBody>
      </p:sp>
      <p:sp>
        <p:nvSpPr>
          <p:cNvPr id="17" name="TextBox 16"/>
          <p:cNvSpPr txBox="1"/>
          <p:nvPr/>
        </p:nvSpPr>
        <p:spPr>
          <a:xfrm>
            <a:off x="2438400" y="4343400"/>
            <a:ext cx="548648" cy="307777"/>
          </a:xfrm>
          <a:prstGeom prst="rect">
            <a:avLst/>
          </a:prstGeom>
          <a:solidFill>
            <a:schemeClr val="accent4">
              <a:lumMod val="20000"/>
              <a:lumOff val="80000"/>
            </a:schemeClr>
          </a:solidFill>
        </p:spPr>
        <p:txBody>
          <a:bodyPr wrap="none" rtlCol="0">
            <a:spAutoFit/>
          </a:bodyPr>
          <a:lstStyle/>
          <a:p>
            <a:r>
              <a:rPr lang="en-US" dirty="0" smtClean="0">
                <a:solidFill>
                  <a:schemeClr val="tx1"/>
                </a:solidFill>
                <a:latin typeface="Calibri"/>
                <a:cs typeface="Calibri"/>
              </a:rPr>
              <a:t>0614</a:t>
            </a:r>
            <a:endParaRPr lang="en-US" dirty="0">
              <a:solidFill>
                <a:schemeClr val="tx1"/>
              </a:solidFill>
              <a:latin typeface="Calibri"/>
              <a:cs typeface="Calibri"/>
            </a:endParaRPr>
          </a:p>
        </p:txBody>
      </p:sp>
      <p:sp>
        <p:nvSpPr>
          <p:cNvPr id="18" name="TextBox 17"/>
          <p:cNvSpPr txBox="1"/>
          <p:nvPr/>
        </p:nvSpPr>
        <p:spPr>
          <a:xfrm>
            <a:off x="5105400" y="1447800"/>
            <a:ext cx="548648" cy="307777"/>
          </a:xfrm>
          <a:prstGeom prst="rect">
            <a:avLst/>
          </a:prstGeom>
          <a:solidFill>
            <a:schemeClr val="accent4">
              <a:lumMod val="20000"/>
              <a:lumOff val="80000"/>
            </a:schemeClr>
          </a:solidFill>
        </p:spPr>
        <p:txBody>
          <a:bodyPr wrap="none" rtlCol="0">
            <a:spAutoFit/>
          </a:bodyPr>
          <a:lstStyle/>
          <a:p>
            <a:r>
              <a:rPr lang="en-US" dirty="0" smtClean="0">
                <a:solidFill>
                  <a:schemeClr val="tx1"/>
                </a:solidFill>
                <a:latin typeface="Calibri"/>
                <a:cs typeface="Calibri"/>
              </a:rPr>
              <a:t>0512</a:t>
            </a:r>
            <a:endParaRPr lang="en-US" dirty="0">
              <a:solidFill>
                <a:schemeClr val="tx1"/>
              </a:solidFill>
              <a:latin typeface="Calibri"/>
              <a:cs typeface="Calibri"/>
            </a:endParaRPr>
          </a:p>
        </p:txBody>
      </p:sp>
      <p:sp>
        <p:nvSpPr>
          <p:cNvPr id="4" name="TextBox 3"/>
          <p:cNvSpPr txBox="1"/>
          <p:nvPr/>
        </p:nvSpPr>
        <p:spPr>
          <a:xfrm>
            <a:off x="4648200" y="4114800"/>
            <a:ext cx="1773392" cy="400110"/>
          </a:xfrm>
          <a:prstGeom prst="rect">
            <a:avLst/>
          </a:prstGeom>
          <a:noFill/>
        </p:spPr>
        <p:txBody>
          <a:bodyPr wrap="none" rtlCol="0">
            <a:spAutoFit/>
          </a:bodyPr>
          <a:lstStyle/>
          <a:p>
            <a:r>
              <a:rPr lang="en-US" sz="2000" dirty="0" smtClean="0">
                <a:solidFill>
                  <a:schemeClr val="tx1"/>
                </a:solidFill>
                <a:latin typeface="Calibri"/>
                <a:cs typeface="Calibri"/>
              </a:rPr>
              <a:t>Rice cultivation</a:t>
            </a:r>
            <a:endParaRPr lang="en-US" sz="2000" dirty="0">
              <a:solidFill>
                <a:schemeClr val="tx1"/>
              </a:solidFill>
              <a:latin typeface="Calibri"/>
              <a:cs typeface="Calibri"/>
            </a:endParaRPr>
          </a:p>
        </p:txBody>
      </p:sp>
      <p:sp>
        <p:nvSpPr>
          <p:cNvPr id="5" name="Right Arrow 4"/>
          <p:cNvSpPr/>
          <p:nvPr/>
        </p:nvSpPr>
        <p:spPr>
          <a:xfrm rot="10333717" flipV="1">
            <a:off x="3025916" y="4901095"/>
            <a:ext cx="1925718" cy="15099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latin typeface="Calibri"/>
              <a:cs typeface="Calibri"/>
            </a:endParaRPr>
          </a:p>
        </p:txBody>
      </p:sp>
      <p:pic>
        <p:nvPicPr>
          <p:cNvPr id="9" name="Picture 8" descr="AA04969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0" y="1905000"/>
            <a:ext cx="1752600" cy="1567755"/>
          </a:xfrm>
          <a:prstGeom prst="rect">
            <a:avLst/>
          </a:prstGeom>
        </p:spPr>
      </p:pic>
      <p:pic>
        <p:nvPicPr>
          <p:cNvPr id="10" name="Picture 9" descr="300px-Pump_Jac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1752600"/>
            <a:ext cx="2057400" cy="1645921"/>
          </a:xfrm>
          <a:prstGeom prst="rect">
            <a:avLst/>
          </a:prstGeom>
        </p:spPr>
      </p:pic>
      <p:pic>
        <p:nvPicPr>
          <p:cNvPr id="11" name="Picture 10" descr="rice-grains-23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0" y="4648200"/>
            <a:ext cx="1314450" cy="1752600"/>
          </a:xfrm>
          <a:prstGeom prst="rect">
            <a:avLst/>
          </a:prstGeom>
        </p:spPr>
      </p:pic>
      <p:grpSp>
        <p:nvGrpSpPr>
          <p:cNvPr id="19" name="Group 18"/>
          <p:cNvGrpSpPr>
            <a:grpSpLocks/>
          </p:cNvGrpSpPr>
          <p:nvPr/>
        </p:nvGrpSpPr>
        <p:grpSpPr bwMode="auto">
          <a:xfrm>
            <a:off x="453164" y="777239"/>
            <a:ext cx="7775575" cy="31750"/>
            <a:chOff x="385" y="527"/>
            <a:chExt cx="4898" cy="20"/>
          </a:xfrm>
        </p:grpSpPr>
        <p:sp>
          <p:nvSpPr>
            <p:cNvPr id="20"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solidFill>
                  <a:schemeClr val="tx1"/>
                </a:solidFill>
                <a:latin typeface="Calibri"/>
                <a:cs typeface="Calibri"/>
              </a:endParaRPr>
            </a:p>
          </p:txBody>
        </p:sp>
        <p:sp>
          <p:nvSpPr>
            <p:cNvPr id="21"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solidFill>
                  <a:schemeClr val="tx1"/>
                </a:solidFill>
                <a:latin typeface="Calibri"/>
                <a:cs typeface="Calibri"/>
              </a:endParaRPr>
            </a:p>
          </p:txBody>
        </p:sp>
      </p:grpSp>
      <p:sp>
        <p:nvSpPr>
          <p:cNvPr id="15" name="Rectangle 14"/>
          <p:cNvSpPr/>
          <p:nvPr/>
        </p:nvSpPr>
        <p:spPr>
          <a:xfrm>
            <a:off x="6553200" y="4462552"/>
            <a:ext cx="2438400" cy="1862048"/>
          </a:xfrm>
          <a:prstGeom prst="rect">
            <a:avLst/>
          </a:prstGeom>
        </p:spPr>
        <p:txBody>
          <a:bodyPr wrap="square">
            <a:spAutoFit/>
          </a:bodyPr>
          <a:lstStyle/>
          <a:p>
            <a:r>
              <a:rPr lang="en-US" sz="2300" dirty="0">
                <a:solidFill>
                  <a:srgbClr val="3366FF"/>
                </a:solidFill>
              </a:rPr>
              <a:t>Each of portion’s CH</a:t>
            </a:r>
            <a:r>
              <a:rPr lang="en-US" sz="2300" baseline="-25000" dirty="0">
                <a:solidFill>
                  <a:srgbClr val="3366FF"/>
                </a:solidFill>
              </a:rPr>
              <a:t>4</a:t>
            </a:r>
            <a:r>
              <a:rPr lang="en-US" sz="2300" dirty="0">
                <a:solidFill>
                  <a:srgbClr val="3366FF"/>
                </a:solidFill>
              </a:rPr>
              <a:t> emissions are dominated by a different source sectors. </a:t>
            </a:r>
          </a:p>
        </p:txBody>
      </p:sp>
    </p:spTree>
    <p:extLst>
      <p:ext uri="{BB962C8B-B14F-4D97-AF65-F5344CB8AC3E}">
        <p14:creationId xmlns:p14="http://schemas.microsoft.com/office/powerpoint/2010/main" val="400435202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8600" y="4343725"/>
            <a:ext cx="457200" cy="2169825"/>
          </a:xfrm>
          <a:prstGeom prst="rect">
            <a:avLst/>
          </a:prstGeom>
          <a:solidFill>
            <a:schemeClr val="bg1"/>
          </a:solidFill>
        </p:spPr>
        <p:txBody>
          <a:bodyPr wrap="square" rtlCol="0">
            <a:spAutoFit/>
          </a:bodyPr>
          <a:lstStyle/>
          <a:p>
            <a:r>
              <a:rPr lang="en-US" sz="1500" dirty="0" smtClean="0">
                <a:latin typeface="Calibri"/>
                <a:cs typeface="Calibri"/>
              </a:rPr>
              <a:t>40-</a:t>
            </a:r>
          </a:p>
          <a:p>
            <a:endParaRPr lang="en-US" sz="1500" dirty="0">
              <a:latin typeface="Calibri"/>
              <a:cs typeface="Calibri"/>
            </a:endParaRPr>
          </a:p>
          <a:p>
            <a:endParaRPr lang="en-US" sz="1500" dirty="0" smtClean="0">
              <a:latin typeface="Calibri"/>
              <a:cs typeface="Calibri"/>
            </a:endParaRPr>
          </a:p>
          <a:p>
            <a:endParaRPr lang="en-US" sz="1500" dirty="0" smtClean="0">
              <a:latin typeface="Calibri"/>
              <a:cs typeface="Calibri"/>
            </a:endParaRPr>
          </a:p>
          <a:p>
            <a:r>
              <a:rPr lang="en-US" sz="1500" dirty="0" smtClean="0">
                <a:latin typeface="Calibri"/>
                <a:cs typeface="Calibri"/>
              </a:rPr>
              <a:t>39-</a:t>
            </a:r>
          </a:p>
          <a:p>
            <a:endParaRPr lang="en-US" sz="1500" dirty="0">
              <a:latin typeface="Calibri"/>
              <a:cs typeface="Calibri"/>
            </a:endParaRPr>
          </a:p>
          <a:p>
            <a:endParaRPr lang="en-US" sz="1500" dirty="0" smtClean="0">
              <a:latin typeface="Calibri"/>
              <a:cs typeface="Calibri"/>
            </a:endParaRPr>
          </a:p>
          <a:p>
            <a:endParaRPr lang="en-US" sz="1500" dirty="0" smtClean="0">
              <a:latin typeface="Calibri"/>
              <a:cs typeface="Calibri"/>
            </a:endParaRPr>
          </a:p>
          <a:p>
            <a:r>
              <a:rPr lang="en-US" sz="1500" dirty="0" smtClean="0">
                <a:latin typeface="Calibri"/>
                <a:cs typeface="Calibri"/>
              </a:rPr>
              <a:t>38-</a:t>
            </a:r>
            <a:endParaRPr lang="en-US" sz="1500" dirty="0">
              <a:latin typeface="Calibri"/>
              <a:cs typeface="Calibri"/>
            </a:endParaRPr>
          </a:p>
        </p:txBody>
      </p:sp>
      <p:pic>
        <p:nvPicPr>
          <p:cNvPr id="28" name="Picture 27" descr="Screen Shot 2014-06-15 at 11.20.50 PM.png"/>
          <p:cNvPicPr>
            <a:picLocks noChangeAspect="1"/>
          </p:cNvPicPr>
          <p:nvPr/>
        </p:nvPicPr>
        <p:blipFill rotWithShape="1">
          <a:blip r:embed="rId3">
            <a:extLst>
              <a:ext uri="{28A0092B-C50C-407E-A947-70E740481C1C}">
                <a14:useLocalDpi xmlns:a14="http://schemas.microsoft.com/office/drawing/2010/main" val="0"/>
              </a:ext>
            </a:extLst>
          </a:blip>
          <a:srcRect l="11433" t="20741" r="59804" b="8889"/>
          <a:stretch/>
        </p:blipFill>
        <p:spPr>
          <a:xfrm>
            <a:off x="521676" y="4343400"/>
            <a:ext cx="2141605" cy="2462627"/>
          </a:xfrm>
          <a:prstGeom prst="rect">
            <a:avLst/>
          </a:prstGeom>
        </p:spPr>
      </p:pic>
      <p:pic>
        <p:nvPicPr>
          <p:cNvPr id="4" name="Picture 3" descr="Screen Shot 2014-06-15 at 10.58.14 PM.png"/>
          <p:cNvPicPr>
            <a:picLocks noChangeAspect="1"/>
          </p:cNvPicPr>
          <p:nvPr/>
        </p:nvPicPr>
        <p:blipFill rotWithShape="1">
          <a:blip r:embed="rId4">
            <a:extLst>
              <a:ext uri="{28A0092B-C50C-407E-A947-70E740481C1C}">
                <a14:useLocalDpi xmlns:a14="http://schemas.microsoft.com/office/drawing/2010/main" val="0"/>
              </a:ext>
            </a:extLst>
          </a:blip>
          <a:srcRect l="11684" t="16326" r="53265" b="15959"/>
          <a:stretch/>
        </p:blipFill>
        <p:spPr>
          <a:xfrm>
            <a:off x="24425672" y="27095005"/>
            <a:ext cx="3154981" cy="3593069"/>
          </a:xfrm>
          <a:prstGeom prst="rect">
            <a:avLst/>
          </a:prstGeom>
        </p:spPr>
      </p:pic>
      <p:sp>
        <p:nvSpPr>
          <p:cNvPr id="5" name="TextBox 4"/>
          <p:cNvSpPr txBox="1"/>
          <p:nvPr/>
        </p:nvSpPr>
        <p:spPr>
          <a:xfrm>
            <a:off x="25480429" y="26894950"/>
            <a:ext cx="991928" cy="400110"/>
          </a:xfrm>
          <a:prstGeom prst="rect">
            <a:avLst/>
          </a:prstGeom>
          <a:noFill/>
        </p:spPr>
        <p:txBody>
          <a:bodyPr wrap="none" rtlCol="0">
            <a:spAutoFit/>
          </a:bodyPr>
          <a:lstStyle/>
          <a:p>
            <a:r>
              <a:rPr lang="en-US" sz="2000" b="1" dirty="0" smtClean="0">
                <a:latin typeface="Calibri"/>
                <a:cs typeface="Calibri"/>
              </a:rPr>
              <a:t>June 14</a:t>
            </a:r>
            <a:endParaRPr lang="en-US" sz="2000" b="1" dirty="0">
              <a:latin typeface="Calibri"/>
              <a:cs typeface="Calibri"/>
            </a:endParaRPr>
          </a:p>
        </p:txBody>
      </p:sp>
      <p:pic>
        <p:nvPicPr>
          <p:cNvPr id="6" name="Picture 5" descr="Screen Shot 2014-06-15 at 10.58.03 PM.png"/>
          <p:cNvPicPr>
            <a:picLocks noChangeAspect="1"/>
          </p:cNvPicPr>
          <p:nvPr/>
        </p:nvPicPr>
        <p:blipFill rotWithShape="1">
          <a:blip r:embed="rId5">
            <a:extLst>
              <a:ext uri="{28A0092B-C50C-407E-A947-70E740481C1C}">
                <a14:useLocalDpi xmlns:a14="http://schemas.microsoft.com/office/drawing/2010/main" val="0"/>
              </a:ext>
            </a:extLst>
          </a:blip>
          <a:srcRect l="12345" t="15790" r="52824" b="16496"/>
          <a:stretch/>
        </p:blipFill>
        <p:spPr>
          <a:xfrm>
            <a:off x="21391323" y="27095005"/>
            <a:ext cx="3135139" cy="3593069"/>
          </a:xfrm>
          <a:prstGeom prst="rect">
            <a:avLst/>
          </a:prstGeom>
        </p:spPr>
      </p:pic>
      <p:sp>
        <p:nvSpPr>
          <p:cNvPr id="7" name="TextBox 6"/>
          <p:cNvSpPr txBox="1"/>
          <p:nvPr/>
        </p:nvSpPr>
        <p:spPr>
          <a:xfrm>
            <a:off x="22333319" y="26894950"/>
            <a:ext cx="1009211" cy="400110"/>
          </a:xfrm>
          <a:prstGeom prst="rect">
            <a:avLst/>
          </a:prstGeom>
          <a:noFill/>
        </p:spPr>
        <p:txBody>
          <a:bodyPr wrap="none" rtlCol="0">
            <a:spAutoFit/>
          </a:bodyPr>
          <a:lstStyle/>
          <a:p>
            <a:r>
              <a:rPr lang="en-US" sz="2000" b="1" dirty="0" smtClean="0">
                <a:latin typeface="Calibri"/>
                <a:cs typeface="Calibri"/>
              </a:rPr>
              <a:t>May 11</a:t>
            </a:r>
            <a:endParaRPr lang="en-US" sz="2000" b="1" dirty="0">
              <a:latin typeface="Calibri"/>
              <a:cs typeface="Calibri"/>
            </a:endParaRPr>
          </a:p>
        </p:txBody>
      </p:sp>
      <p:sp>
        <p:nvSpPr>
          <p:cNvPr id="12" name="Rectangle 11"/>
          <p:cNvSpPr/>
          <p:nvPr/>
        </p:nvSpPr>
        <p:spPr>
          <a:xfrm>
            <a:off x="25402637" y="30636564"/>
            <a:ext cx="11211226" cy="646331"/>
          </a:xfrm>
          <a:prstGeom prst="rect">
            <a:avLst/>
          </a:prstGeom>
        </p:spPr>
        <p:txBody>
          <a:bodyPr wrap="square">
            <a:spAutoFit/>
          </a:bodyPr>
          <a:lstStyle/>
          <a:p>
            <a:pPr marL="97922" indent="0">
              <a:spcAft>
                <a:spcPts val="1282"/>
              </a:spcAft>
              <a:buSzPct val="45000"/>
              <a:buNone/>
              <a:tabLst>
                <a:tab pos="656650" algn="l"/>
                <a:tab pos="1313299" algn="l"/>
                <a:tab pos="1969949" algn="l"/>
                <a:tab pos="2626599" algn="l"/>
                <a:tab pos="3283248" algn="l"/>
                <a:tab pos="3939898" algn="l"/>
              </a:tabLst>
            </a:pPr>
            <a:r>
              <a:rPr lang="nb-NO" sz="1800" dirty="0" err="1" smtClean="0">
                <a:latin typeface="Calibri"/>
                <a:cs typeface="Calibri"/>
              </a:rPr>
              <a:t>We</a:t>
            </a:r>
            <a:r>
              <a:rPr lang="nb-NO" sz="1800" dirty="0" smtClean="0">
                <a:latin typeface="Calibri"/>
                <a:cs typeface="Calibri"/>
              </a:rPr>
              <a:t> used </a:t>
            </a:r>
            <a:r>
              <a:rPr lang="nb-NO" sz="1800" dirty="0" err="1" smtClean="0">
                <a:latin typeface="Calibri"/>
                <a:cs typeface="Calibri"/>
              </a:rPr>
              <a:t>measurements</a:t>
            </a:r>
            <a:r>
              <a:rPr lang="nb-NO" sz="1800" dirty="0" smtClean="0">
                <a:latin typeface="Calibri"/>
                <a:cs typeface="Calibri"/>
              </a:rPr>
              <a:t> from </a:t>
            </a:r>
            <a:r>
              <a:rPr lang="nb-NO" sz="1800" dirty="0" err="1" smtClean="0">
                <a:latin typeface="Calibri"/>
                <a:cs typeface="Calibri"/>
              </a:rPr>
              <a:t>the</a:t>
            </a:r>
            <a:r>
              <a:rPr lang="nb-NO" sz="1800" dirty="0" smtClean="0">
                <a:latin typeface="Calibri"/>
                <a:cs typeface="Calibri"/>
              </a:rPr>
              <a:t> </a:t>
            </a:r>
            <a:r>
              <a:rPr lang="nb-NO" sz="1800" dirty="0" err="1" smtClean="0">
                <a:latin typeface="Calibri"/>
                <a:cs typeface="Calibri"/>
              </a:rPr>
              <a:t>two</a:t>
            </a:r>
            <a:r>
              <a:rPr lang="nb-NO" sz="1800" dirty="0" smtClean="0">
                <a:latin typeface="Calibri"/>
                <a:cs typeface="Calibri"/>
              </a:rPr>
              <a:t> </a:t>
            </a:r>
            <a:r>
              <a:rPr lang="nb-NO" sz="1800" dirty="0" err="1" smtClean="0">
                <a:latin typeface="Calibri"/>
                <a:cs typeface="Calibri"/>
              </a:rPr>
              <a:t>flights</a:t>
            </a:r>
            <a:r>
              <a:rPr lang="nb-NO" sz="1800" dirty="0" smtClean="0">
                <a:latin typeface="Calibri"/>
                <a:cs typeface="Calibri"/>
              </a:rPr>
              <a:t> to </a:t>
            </a:r>
            <a:r>
              <a:rPr lang="nb-NO" sz="1800" dirty="0" err="1" smtClean="0">
                <a:latin typeface="Calibri"/>
                <a:cs typeface="Calibri"/>
              </a:rPr>
              <a:t>constrain</a:t>
            </a:r>
            <a:r>
              <a:rPr lang="nb-NO" sz="1800" dirty="0" smtClean="0">
                <a:latin typeface="Calibri"/>
                <a:cs typeface="Calibri"/>
              </a:rPr>
              <a:t> CH4 </a:t>
            </a:r>
            <a:r>
              <a:rPr lang="nb-NO" sz="1800" dirty="0" err="1" smtClean="0">
                <a:latin typeface="Calibri"/>
                <a:cs typeface="Calibri"/>
              </a:rPr>
              <a:t>emisisions</a:t>
            </a:r>
            <a:r>
              <a:rPr lang="nb-NO" sz="1800" dirty="0" smtClean="0">
                <a:latin typeface="Calibri"/>
                <a:cs typeface="Calibri"/>
              </a:rPr>
              <a:t> for </a:t>
            </a:r>
            <a:r>
              <a:rPr lang="nb-NO" sz="1800" dirty="0" err="1" smtClean="0">
                <a:latin typeface="Calibri"/>
                <a:cs typeface="Calibri"/>
              </a:rPr>
              <a:t>the</a:t>
            </a:r>
            <a:r>
              <a:rPr lang="nb-NO" sz="1800" dirty="0" smtClean="0">
                <a:latin typeface="Calibri"/>
                <a:cs typeface="Calibri"/>
              </a:rPr>
              <a:t> </a:t>
            </a:r>
            <a:r>
              <a:rPr lang="nb-NO" sz="1800" dirty="0" err="1" smtClean="0">
                <a:latin typeface="Calibri"/>
                <a:cs typeface="Calibri"/>
              </a:rPr>
              <a:t>organge</a:t>
            </a:r>
            <a:r>
              <a:rPr lang="nb-NO" sz="1800" dirty="0" smtClean="0">
                <a:latin typeface="Calibri"/>
                <a:cs typeface="Calibri"/>
              </a:rPr>
              <a:t> </a:t>
            </a:r>
            <a:r>
              <a:rPr lang="nb-NO" sz="1800" dirty="0" err="1" smtClean="0">
                <a:latin typeface="Calibri"/>
                <a:cs typeface="Calibri"/>
              </a:rPr>
              <a:t>box</a:t>
            </a:r>
            <a:r>
              <a:rPr lang="nb-NO" sz="1800" dirty="0" smtClean="0">
                <a:latin typeface="Calibri"/>
                <a:cs typeface="Calibri"/>
              </a:rPr>
              <a:t> region:0511: 70</a:t>
            </a:r>
            <a:r>
              <a:rPr lang="en-US" sz="1800" dirty="0" smtClean="0">
                <a:latin typeface="Calibri"/>
                <a:cs typeface="Calibri"/>
              </a:rPr>
              <a:t>±</a:t>
            </a:r>
            <a:r>
              <a:rPr lang="nb-NO" sz="1800" dirty="0" smtClean="0">
                <a:latin typeface="Calibri"/>
                <a:cs typeface="Calibri"/>
              </a:rPr>
              <a:t>4 </a:t>
            </a:r>
            <a:r>
              <a:rPr lang="nb-NO" sz="1800" dirty="0" err="1" smtClean="0">
                <a:latin typeface="Calibri"/>
                <a:cs typeface="Calibri"/>
              </a:rPr>
              <a:t>Gg</a:t>
            </a:r>
            <a:r>
              <a:rPr lang="nb-NO" sz="1800" dirty="0" smtClean="0">
                <a:latin typeface="Calibri"/>
                <a:cs typeface="Calibri"/>
              </a:rPr>
              <a:t> CH4/yr, 0614: 215</a:t>
            </a:r>
            <a:r>
              <a:rPr lang="en-US" sz="1800" dirty="0" smtClean="0">
                <a:latin typeface="Calibri"/>
                <a:cs typeface="Calibri"/>
              </a:rPr>
              <a:t>±</a:t>
            </a:r>
            <a:r>
              <a:rPr lang="nb-NO" sz="1800" dirty="0" smtClean="0">
                <a:latin typeface="Calibri"/>
                <a:cs typeface="Calibri"/>
              </a:rPr>
              <a:t>13Gg CH4/yr, and NEI05:18 </a:t>
            </a:r>
            <a:r>
              <a:rPr lang="nb-NO" sz="1800" dirty="0" err="1" smtClean="0">
                <a:latin typeface="Calibri"/>
                <a:cs typeface="Calibri"/>
              </a:rPr>
              <a:t>Gg</a:t>
            </a:r>
            <a:r>
              <a:rPr lang="nb-NO" sz="1800" dirty="0" smtClean="0">
                <a:latin typeface="Calibri"/>
                <a:cs typeface="Calibri"/>
              </a:rPr>
              <a:t> CH4/yr.</a:t>
            </a:r>
            <a:endParaRPr lang="nb-NO" sz="1800" dirty="0">
              <a:latin typeface="Calibri"/>
              <a:cs typeface="Calibri"/>
            </a:endParaRPr>
          </a:p>
        </p:txBody>
      </p:sp>
      <p:pic>
        <p:nvPicPr>
          <p:cNvPr id="25" name="Picture 24" descr="Screen Shot 2014-06-15 at 11.20.50 PM.png"/>
          <p:cNvPicPr>
            <a:picLocks noChangeAspect="1"/>
          </p:cNvPicPr>
          <p:nvPr/>
        </p:nvPicPr>
        <p:blipFill rotWithShape="1">
          <a:blip r:embed="rId3">
            <a:extLst>
              <a:ext uri="{28A0092B-C50C-407E-A947-70E740481C1C}">
                <a14:useLocalDpi xmlns:a14="http://schemas.microsoft.com/office/drawing/2010/main" val="0"/>
              </a:ext>
            </a:extLst>
          </a:blip>
          <a:srcRect l="6481" t="20741" r="59804" b="8889"/>
          <a:stretch/>
        </p:blipFill>
        <p:spPr>
          <a:xfrm>
            <a:off x="25061586" y="26853583"/>
            <a:ext cx="3129384" cy="3599339"/>
          </a:xfrm>
          <a:prstGeom prst="rect">
            <a:avLst/>
          </a:prstGeom>
        </p:spPr>
      </p:pic>
      <p:sp>
        <p:nvSpPr>
          <p:cNvPr id="26" name="Rectangle 25"/>
          <p:cNvSpPr/>
          <p:nvPr/>
        </p:nvSpPr>
        <p:spPr>
          <a:xfrm>
            <a:off x="25974089" y="27502106"/>
            <a:ext cx="1303093" cy="1589428"/>
          </a:xfrm>
          <a:prstGeom prst="rect">
            <a:avLst/>
          </a:prstGeom>
          <a:noFill/>
          <a:ln w="38100">
            <a:solidFill>
              <a:srgbClr val="F07A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0" name="Shape 94"/>
          <p:cNvSpPr txBox="1">
            <a:spLocks noGrp="1"/>
          </p:cNvSpPr>
          <p:nvPr>
            <p:ph type="title"/>
          </p:nvPr>
        </p:nvSpPr>
        <p:spPr>
          <a:xfrm>
            <a:off x="0" y="76200"/>
            <a:ext cx="10134600" cy="685800"/>
          </a:xfrm>
          <a:prstGeom prst="rect">
            <a:avLst/>
          </a:prstGeom>
          <a:noFill/>
          <a:ln>
            <a:noFill/>
          </a:ln>
        </p:spPr>
        <p:txBody>
          <a:bodyPr lIns="91425" tIns="91425" rIns="91425" bIns="91425" anchor="b" anchorCtr="0">
            <a:noAutofit/>
          </a:bodyPr>
          <a:lstStyle/>
          <a:p>
            <a:pPr marL="0" marR="0" lvl="0" indent="228600" algn="l" rtl="0">
              <a:lnSpc>
                <a:spcPct val="100000"/>
              </a:lnSpc>
              <a:spcBef>
                <a:spcPts val="0"/>
              </a:spcBef>
              <a:spcAft>
                <a:spcPts val="0"/>
              </a:spcAft>
              <a:buClr>
                <a:schemeClr val="dk1"/>
              </a:buClr>
              <a:buSzPct val="25000"/>
              <a:buFont typeface="Arial"/>
              <a:buNone/>
            </a:pPr>
            <a:r>
              <a:rPr lang="en-US" sz="2700" b="0" dirty="0" smtClean="0">
                <a:latin typeface="Calibri"/>
                <a:cs typeface="Calibri"/>
              </a:rPr>
              <a:t>Preliminary Results in CH</a:t>
            </a:r>
            <a:r>
              <a:rPr lang="en-US" sz="2700" b="0" baseline="-25000" dirty="0" smtClean="0">
                <a:latin typeface="Calibri"/>
                <a:cs typeface="Calibri"/>
              </a:rPr>
              <a:t>4</a:t>
            </a:r>
            <a:r>
              <a:rPr lang="en-US" sz="2700" b="0" dirty="0" smtClean="0">
                <a:latin typeface="Calibri"/>
                <a:cs typeface="Calibri"/>
              </a:rPr>
              <a:t> total emission, and three sectors</a:t>
            </a:r>
            <a:endParaRPr lang="en" sz="2700" b="0" i="0" u="none" strike="noStrike" cap="none" baseline="0" dirty="0">
              <a:solidFill>
                <a:schemeClr val="dk1"/>
              </a:solidFill>
              <a:latin typeface="Calibri"/>
              <a:cs typeface="Calibri"/>
              <a:sym typeface="Arial"/>
              <a:rtl val="0"/>
            </a:endParaRPr>
          </a:p>
        </p:txBody>
      </p:sp>
      <p:pic>
        <p:nvPicPr>
          <p:cNvPr id="13" name="Picture 12" descr="ch4_dair_sjv.pdf"/>
          <p:cNvPicPr>
            <a:picLocks noChangeAspect="1"/>
          </p:cNvPicPr>
          <p:nvPr/>
        </p:nvPicPr>
        <p:blipFill rotWithShape="1">
          <a:blip r:embed="rId6">
            <a:extLst>
              <a:ext uri="{28A0092B-C50C-407E-A947-70E740481C1C}">
                <a14:useLocalDpi xmlns:a14="http://schemas.microsoft.com/office/drawing/2010/main" val="0"/>
              </a:ext>
            </a:extLst>
          </a:blip>
          <a:srcRect l="10660" t="25209" r="9785" b="27460"/>
          <a:stretch/>
        </p:blipFill>
        <p:spPr>
          <a:xfrm>
            <a:off x="2895600" y="4589033"/>
            <a:ext cx="2946953" cy="2268967"/>
          </a:xfrm>
          <a:prstGeom prst="rect">
            <a:avLst/>
          </a:prstGeom>
        </p:spPr>
      </p:pic>
      <p:pic>
        <p:nvPicPr>
          <p:cNvPr id="15" name="Picture 14" descr="ch4_well_SJV.pdf"/>
          <p:cNvPicPr>
            <a:picLocks noChangeAspect="1"/>
          </p:cNvPicPr>
          <p:nvPr/>
        </p:nvPicPr>
        <p:blipFill rotWithShape="1">
          <a:blip r:embed="rId7">
            <a:extLst>
              <a:ext uri="{28A0092B-C50C-407E-A947-70E740481C1C}">
                <a14:useLocalDpi xmlns:a14="http://schemas.microsoft.com/office/drawing/2010/main" val="0"/>
              </a:ext>
            </a:extLst>
          </a:blip>
          <a:srcRect l="10887" t="24963" r="7894" b="27706"/>
          <a:stretch/>
        </p:blipFill>
        <p:spPr>
          <a:xfrm>
            <a:off x="6099849" y="4589033"/>
            <a:ext cx="2867458" cy="2268967"/>
          </a:xfrm>
          <a:prstGeom prst="rect">
            <a:avLst/>
          </a:prstGeom>
        </p:spPr>
      </p:pic>
      <p:sp>
        <p:nvSpPr>
          <p:cNvPr id="16" name="TextBox 15"/>
          <p:cNvSpPr txBox="1"/>
          <p:nvPr/>
        </p:nvSpPr>
        <p:spPr>
          <a:xfrm>
            <a:off x="7379489" y="4724400"/>
            <a:ext cx="1459711" cy="400110"/>
          </a:xfrm>
          <a:prstGeom prst="rect">
            <a:avLst/>
          </a:prstGeom>
          <a:noFill/>
        </p:spPr>
        <p:txBody>
          <a:bodyPr wrap="square" rtlCol="0">
            <a:spAutoFit/>
          </a:bodyPr>
          <a:lstStyle/>
          <a:p>
            <a:r>
              <a:rPr lang="en-US" sz="2000" dirty="0" smtClean="0">
                <a:latin typeface="Calibri"/>
                <a:cs typeface="Calibri"/>
              </a:rPr>
              <a:t>Oil wells</a:t>
            </a:r>
            <a:endParaRPr lang="en-US" sz="2000" dirty="0">
              <a:latin typeface="Calibri"/>
              <a:cs typeface="Calibri"/>
            </a:endParaRPr>
          </a:p>
        </p:txBody>
      </p:sp>
      <p:sp>
        <p:nvSpPr>
          <p:cNvPr id="29" name="TextBox 28"/>
          <p:cNvSpPr txBox="1"/>
          <p:nvPr/>
        </p:nvSpPr>
        <p:spPr>
          <a:xfrm>
            <a:off x="4324890" y="4735785"/>
            <a:ext cx="1085310" cy="400110"/>
          </a:xfrm>
          <a:prstGeom prst="rect">
            <a:avLst/>
          </a:prstGeom>
          <a:noFill/>
        </p:spPr>
        <p:txBody>
          <a:bodyPr wrap="square" rtlCol="0">
            <a:spAutoFit/>
          </a:bodyPr>
          <a:lstStyle/>
          <a:p>
            <a:r>
              <a:rPr lang="en-US" sz="2000" dirty="0" smtClean="0">
                <a:latin typeface="Calibri"/>
                <a:cs typeface="Calibri"/>
              </a:rPr>
              <a:t>Dairies</a:t>
            </a:r>
            <a:endParaRPr lang="en-US" sz="2000" dirty="0">
              <a:latin typeface="Calibri"/>
              <a:cs typeface="Calibri"/>
            </a:endParaRPr>
          </a:p>
        </p:txBody>
      </p:sp>
      <p:sp>
        <p:nvSpPr>
          <p:cNvPr id="19" name="TextBox 18"/>
          <p:cNvSpPr txBox="1"/>
          <p:nvPr/>
        </p:nvSpPr>
        <p:spPr>
          <a:xfrm>
            <a:off x="609600" y="5562600"/>
            <a:ext cx="457200" cy="523220"/>
          </a:xfrm>
          <a:prstGeom prst="rect">
            <a:avLst/>
          </a:prstGeom>
          <a:solidFill>
            <a:schemeClr val="bg1"/>
          </a:solidFill>
        </p:spPr>
        <p:txBody>
          <a:bodyPr wrap="square" rtlCol="0">
            <a:spAutoFit/>
          </a:bodyPr>
          <a:lstStyle/>
          <a:p>
            <a:endParaRPr lang="en-US" dirty="0" smtClean="0">
              <a:latin typeface="Calibri"/>
              <a:cs typeface="Calibri"/>
            </a:endParaRPr>
          </a:p>
          <a:p>
            <a:endParaRPr lang="en-US" dirty="0">
              <a:latin typeface="Calibri"/>
              <a:cs typeface="Calibri"/>
            </a:endParaRPr>
          </a:p>
        </p:txBody>
      </p:sp>
      <p:sp>
        <p:nvSpPr>
          <p:cNvPr id="3" name="TextBox 2"/>
          <p:cNvSpPr txBox="1"/>
          <p:nvPr/>
        </p:nvSpPr>
        <p:spPr>
          <a:xfrm>
            <a:off x="609600" y="5562925"/>
            <a:ext cx="618854" cy="400110"/>
          </a:xfrm>
          <a:prstGeom prst="rect">
            <a:avLst/>
          </a:prstGeom>
          <a:noFill/>
        </p:spPr>
        <p:txBody>
          <a:bodyPr wrap="none" rtlCol="0">
            <a:spAutoFit/>
          </a:bodyPr>
          <a:lstStyle/>
          <a:p>
            <a:r>
              <a:rPr lang="en-US" sz="2000" dirty="0" smtClean="0">
                <a:solidFill>
                  <a:srgbClr val="FF0000"/>
                </a:solidFill>
                <a:latin typeface="Calibri"/>
                <a:cs typeface="Calibri"/>
              </a:rPr>
              <a:t>Rice</a:t>
            </a:r>
            <a:endParaRPr lang="en-US" sz="2000" dirty="0">
              <a:solidFill>
                <a:srgbClr val="FF0000"/>
              </a:solidFill>
              <a:latin typeface="Calibri"/>
              <a:cs typeface="Calibri"/>
            </a:endParaRPr>
          </a:p>
        </p:txBody>
      </p:sp>
      <p:pic>
        <p:nvPicPr>
          <p:cNvPr id="23" name="Picture 22" descr="barplot.pdf"/>
          <p:cNvPicPr>
            <a:picLocks noChangeAspect="1"/>
          </p:cNvPicPr>
          <p:nvPr/>
        </p:nvPicPr>
        <p:blipFill rotWithShape="1">
          <a:blip r:embed="rId8">
            <a:extLst>
              <a:ext uri="{28A0092B-C50C-407E-A947-70E740481C1C}">
                <a14:useLocalDpi xmlns:a14="http://schemas.microsoft.com/office/drawing/2010/main" val="0"/>
              </a:ext>
            </a:extLst>
          </a:blip>
          <a:srcRect l="-9407" t="29145" r="943" b="27858"/>
          <a:stretch/>
        </p:blipFill>
        <p:spPr>
          <a:xfrm>
            <a:off x="1083768" y="836218"/>
            <a:ext cx="6993431" cy="3587684"/>
          </a:xfrm>
          <a:prstGeom prst="rect">
            <a:avLst/>
          </a:prstGeom>
        </p:spPr>
      </p:pic>
      <p:sp>
        <p:nvSpPr>
          <p:cNvPr id="31" name="TextBox 30"/>
          <p:cNvSpPr txBox="1"/>
          <p:nvPr/>
        </p:nvSpPr>
        <p:spPr>
          <a:xfrm>
            <a:off x="2362200" y="2362200"/>
            <a:ext cx="1214813" cy="523220"/>
          </a:xfrm>
          <a:prstGeom prst="rect">
            <a:avLst/>
          </a:prstGeom>
          <a:solidFill>
            <a:schemeClr val="bg1"/>
          </a:solidFill>
        </p:spPr>
        <p:txBody>
          <a:bodyPr wrap="square" rtlCol="0">
            <a:spAutoFit/>
          </a:bodyPr>
          <a:lstStyle/>
          <a:p>
            <a:endParaRPr lang="en-US" dirty="0" smtClean="0">
              <a:latin typeface="Calibri"/>
              <a:cs typeface="Calibri"/>
            </a:endParaRPr>
          </a:p>
          <a:p>
            <a:endParaRPr lang="en-US" dirty="0">
              <a:latin typeface="Calibri"/>
              <a:cs typeface="Calibri"/>
            </a:endParaRPr>
          </a:p>
        </p:txBody>
      </p:sp>
      <p:sp>
        <p:nvSpPr>
          <p:cNvPr id="38" name="TextBox 37"/>
          <p:cNvSpPr txBox="1"/>
          <p:nvPr/>
        </p:nvSpPr>
        <p:spPr>
          <a:xfrm>
            <a:off x="2819400" y="1066800"/>
            <a:ext cx="1295400" cy="1631216"/>
          </a:xfrm>
          <a:prstGeom prst="rect">
            <a:avLst/>
          </a:prstGeom>
          <a:solidFill>
            <a:schemeClr val="bg1"/>
          </a:solidFill>
        </p:spPr>
        <p:txBody>
          <a:bodyPr wrap="square" rtlCol="0">
            <a:spAutoFit/>
          </a:bodyPr>
          <a:lstStyle/>
          <a:p>
            <a:r>
              <a:rPr lang="en-US" sz="2000" dirty="0" smtClean="0">
                <a:latin typeface="Calibri"/>
                <a:cs typeface="Calibri"/>
              </a:rPr>
              <a:t> Prior</a:t>
            </a:r>
          </a:p>
          <a:p>
            <a:endParaRPr lang="en-US" sz="2000" dirty="0" smtClean="0">
              <a:latin typeface="Calibri"/>
              <a:cs typeface="Calibri"/>
            </a:endParaRPr>
          </a:p>
          <a:p>
            <a:r>
              <a:rPr lang="en-US" sz="2000" dirty="0" smtClean="0">
                <a:latin typeface="Calibri"/>
                <a:cs typeface="Calibri"/>
              </a:rPr>
              <a:t>Posterior</a:t>
            </a:r>
          </a:p>
          <a:p>
            <a:endParaRPr lang="en-US" sz="2000" dirty="0">
              <a:latin typeface="Calibri"/>
              <a:cs typeface="Calibri"/>
            </a:endParaRPr>
          </a:p>
          <a:p>
            <a:endParaRPr lang="en-US" sz="2000" dirty="0">
              <a:latin typeface="Calibri"/>
              <a:cs typeface="Calibri"/>
            </a:endParaRPr>
          </a:p>
        </p:txBody>
      </p:sp>
      <p:sp>
        <p:nvSpPr>
          <p:cNvPr id="8" name="TextBox 7"/>
          <p:cNvSpPr txBox="1"/>
          <p:nvPr/>
        </p:nvSpPr>
        <p:spPr>
          <a:xfrm>
            <a:off x="2544709" y="3225224"/>
            <a:ext cx="1033130" cy="707886"/>
          </a:xfrm>
          <a:prstGeom prst="rect">
            <a:avLst/>
          </a:prstGeom>
          <a:noFill/>
        </p:spPr>
        <p:txBody>
          <a:bodyPr wrap="none" rtlCol="0">
            <a:spAutoFit/>
          </a:bodyPr>
          <a:lstStyle/>
          <a:p>
            <a:r>
              <a:rPr lang="en-US" sz="2000" dirty="0" smtClean="0">
                <a:latin typeface="Calibri"/>
                <a:cs typeface="Calibri"/>
              </a:rPr>
              <a:t>  0511 </a:t>
            </a:r>
          </a:p>
          <a:p>
            <a:r>
              <a:rPr lang="en-US" sz="2000" dirty="0" smtClean="0">
                <a:latin typeface="Calibri"/>
                <a:cs typeface="Calibri"/>
              </a:rPr>
              <a:t>(before)</a:t>
            </a:r>
            <a:endParaRPr lang="en-US" sz="2000" dirty="0">
              <a:latin typeface="Calibri"/>
              <a:cs typeface="Calibri"/>
            </a:endParaRPr>
          </a:p>
        </p:txBody>
      </p:sp>
      <p:sp>
        <p:nvSpPr>
          <p:cNvPr id="17" name="TextBox 16"/>
          <p:cNvSpPr txBox="1"/>
          <p:nvPr/>
        </p:nvSpPr>
        <p:spPr>
          <a:xfrm>
            <a:off x="3154309" y="2768024"/>
            <a:ext cx="838015" cy="707886"/>
          </a:xfrm>
          <a:prstGeom prst="rect">
            <a:avLst/>
          </a:prstGeom>
          <a:noFill/>
        </p:spPr>
        <p:txBody>
          <a:bodyPr wrap="none" rtlCol="0">
            <a:spAutoFit/>
          </a:bodyPr>
          <a:lstStyle/>
          <a:p>
            <a:r>
              <a:rPr lang="en-US" sz="2000" dirty="0" smtClean="0">
                <a:latin typeface="Calibri"/>
                <a:cs typeface="Calibri"/>
              </a:rPr>
              <a:t>0614</a:t>
            </a:r>
          </a:p>
          <a:p>
            <a:r>
              <a:rPr lang="en-US" sz="2000" dirty="0" smtClean="0">
                <a:latin typeface="Calibri"/>
                <a:cs typeface="Calibri"/>
              </a:rPr>
              <a:t>(after)</a:t>
            </a:r>
            <a:endParaRPr lang="en-US" sz="2000" dirty="0">
              <a:latin typeface="Calibri"/>
              <a:cs typeface="Calibri"/>
            </a:endParaRPr>
          </a:p>
        </p:txBody>
      </p:sp>
      <p:sp>
        <p:nvSpPr>
          <p:cNvPr id="40" name="TextBox 39"/>
          <p:cNvSpPr txBox="1"/>
          <p:nvPr/>
        </p:nvSpPr>
        <p:spPr>
          <a:xfrm>
            <a:off x="4648200" y="1981200"/>
            <a:ext cx="704640" cy="400110"/>
          </a:xfrm>
          <a:prstGeom prst="rect">
            <a:avLst/>
          </a:prstGeom>
          <a:noFill/>
        </p:spPr>
        <p:txBody>
          <a:bodyPr wrap="none" rtlCol="0">
            <a:spAutoFit/>
          </a:bodyPr>
          <a:lstStyle/>
          <a:p>
            <a:r>
              <a:rPr lang="en-US" sz="2000" dirty="0" smtClean="0">
                <a:latin typeface="Calibri"/>
                <a:cs typeface="Calibri"/>
              </a:rPr>
              <a:t>0512</a:t>
            </a:r>
            <a:endParaRPr lang="en-US" sz="2000" dirty="0">
              <a:latin typeface="Calibri"/>
              <a:cs typeface="Calibri"/>
            </a:endParaRPr>
          </a:p>
        </p:txBody>
      </p:sp>
      <p:sp>
        <p:nvSpPr>
          <p:cNvPr id="41" name="TextBox 40"/>
          <p:cNvSpPr txBox="1"/>
          <p:nvPr/>
        </p:nvSpPr>
        <p:spPr>
          <a:xfrm>
            <a:off x="5238960" y="1905000"/>
            <a:ext cx="704640" cy="400110"/>
          </a:xfrm>
          <a:prstGeom prst="rect">
            <a:avLst/>
          </a:prstGeom>
          <a:noFill/>
        </p:spPr>
        <p:txBody>
          <a:bodyPr wrap="none" rtlCol="0">
            <a:spAutoFit/>
          </a:bodyPr>
          <a:lstStyle/>
          <a:p>
            <a:r>
              <a:rPr lang="en-US" sz="2000" dirty="0" smtClean="0">
                <a:latin typeface="Calibri"/>
                <a:cs typeface="Calibri"/>
              </a:rPr>
              <a:t>0618</a:t>
            </a:r>
            <a:endParaRPr lang="en-US" sz="2000" dirty="0">
              <a:latin typeface="Calibri"/>
              <a:cs typeface="Calibri"/>
            </a:endParaRPr>
          </a:p>
        </p:txBody>
      </p:sp>
      <p:sp>
        <p:nvSpPr>
          <p:cNvPr id="42" name="TextBox 41"/>
          <p:cNvSpPr txBox="1"/>
          <p:nvPr/>
        </p:nvSpPr>
        <p:spPr>
          <a:xfrm>
            <a:off x="6400800" y="1066800"/>
            <a:ext cx="704640" cy="400110"/>
          </a:xfrm>
          <a:prstGeom prst="rect">
            <a:avLst/>
          </a:prstGeom>
          <a:noFill/>
        </p:spPr>
        <p:txBody>
          <a:bodyPr wrap="none" rtlCol="0">
            <a:spAutoFit/>
          </a:bodyPr>
          <a:lstStyle/>
          <a:p>
            <a:r>
              <a:rPr lang="en-US" sz="2000" dirty="0" smtClean="0">
                <a:latin typeface="Calibri"/>
                <a:cs typeface="Calibri"/>
              </a:rPr>
              <a:t>0507</a:t>
            </a:r>
            <a:endParaRPr lang="en-US" sz="2000" dirty="0">
              <a:latin typeface="Calibri"/>
              <a:cs typeface="Calibri"/>
            </a:endParaRPr>
          </a:p>
        </p:txBody>
      </p:sp>
      <p:sp>
        <p:nvSpPr>
          <p:cNvPr id="43" name="TextBox 42"/>
          <p:cNvSpPr txBox="1"/>
          <p:nvPr/>
        </p:nvSpPr>
        <p:spPr>
          <a:xfrm>
            <a:off x="7207479" y="1295400"/>
            <a:ext cx="704640" cy="400110"/>
          </a:xfrm>
          <a:prstGeom prst="rect">
            <a:avLst/>
          </a:prstGeom>
          <a:noFill/>
        </p:spPr>
        <p:txBody>
          <a:bodyPr wrap="none" rtlCol="0">
            <a:spAutoFit/>
          </a:bodyPr>
          <a:lstStyle/>
          <a:p>
            <a:r>
              <a:rPr lang="en-US" sz="2000" dirty="0" smtClean="0">
                <a:latin typeface="Calibri"/>
                <a:cs typeface="Calibri"/>
              </a:rPr>
              <a:t>0616</a:t>
            </a:r>
            <a:endParaRPr lang="en-US" sz="2000" dirty="0">
              <a:latin typeface="Calibri"/>
              <a:cs typeface="Calibri"/>
            </a:endParaRPr>
          </a:p>
        </p:txBody>
      </p:sp>
      <p:sp>
        <p:nvSpPr>
          <p:cNvPr id="46" name="Left Brace 45"/>
          <p:cNvSpPr/>
          <p:nvPr/>
        </p:nvSpPr>
        <p:spPr>
          <a:xfrm rot="16200000">
            <a:off x="5753100" y="2857500"/>
            <a:ext cx="457200" cy="3124200"/>
          </a:xfrm>
          <a:prstGeom prst="leftBrace">
            <a:avLst>
              <a:gd name="adj1" fmla="val 8333"/>
              <a:gd name="adj2" fmla="val 48522"/>
            </a:avLst>
          </a:prstGeom>
          <a:noFill/>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latin typeface="Calibri"/>
              <a:cs typeface="Calibri"/>
            </a:endParaRPr>
          </a:p>
        </p:txBody>
      </p:sp>
      <p:sp>
        <p:nvSpPr>
          <p:cNvPr id="47" name="Oval 46"/>
          <p:cNvSpPr/>
          <p:nvPr/>
        </p:nvSpPr>
        <p:spPr>
          <a:xfrm>
            <a:off x="2209800" y="2286000"/>
            <a:ext cx="1905000" cy="1828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8" name="Oval 47"/>
          <p:cNvSpPr/>
          <p:nvPr/>
        </p:nvSpPr>
        <p:spPr>
          <a:xfrm>
            <a:off x="3886200" y="762000"/>
            <a:ext cx="4572000" cy="388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4" name="Right Arrow 13"/>
          <p:cNvSpPr/>
          <p:nvPr/>
        </p:nvSpPr>
        <p:spPr>
          <a:xfrm rot="18836174">
            <a:off x="1412843" y="3732651"/>
            <a:ext cx="1127513" cy="170620"/>
          </a:xfrm>
          <a:prstGeom prst="rightArrow">
            <a:avLst/>
          </a:pr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libri"/>
              <a:cs typeface="Calibri"/>
            </a:endParaRPr>
          </a:p>
        </p:txBody>
      </p:sp>
      <p:sp>
        <p:nvSpPr>
          <p:cNvPr id="9" name="Right Brace 8"/>
          <p:cNvSpPr/>
          <p:nvPr/>
        </p:nvSpPr>
        <p:spPr>
          <a:xfrm>
            <a:off x="2819400" y="1600200"/>
            <a:ext cx="76200" cy="533400"/>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10" name="TextBox 9"/>
          <p:cNvSpPr txBox="1"/>
          <p:nvPr/>
        </p:nvSpPr>
        <p:spPr>
          <a:xfrm>
            <a:off x="1107757" y="1887599"/>
            <a:ext cx="492443" cy="1236601"/>
          </a:xfrm>
          <a:prstGeom prst="rect">
            <a:avLst/>
          </a:prstGeom>
          <a:noFill/>
        </p:spPr>
        <p:txBody>
          <a:bodyPr vert="vert270" wrap="none" rtlCol="0">
            <a:spAutoFit/>
          </a:bodyPr>
          <a:lstStyle/>
          <a:p>
            <a:r>
              <a:rPr lang="en-US" sz="2000" dirty="0" err="1" smtClean="0">
                <a:latin typeface="Calibri"/>
                <a:cs typeface="Calibri"/>
              </a:rPr>
              <a:t>Gg</a:t>
            </a:r>
            <a:r>
              <a:rPr lang="en-US" sz="2000" dirty="0" smtClean="0">
                <a:latin typeface="Calibri"/>
                <a:cs typeface="Calibri"/>
              </a:rPr>
              <a:t> CH</a:t>
            </a:r>
            <a:r>
              <a:rPr lang="en-US" sz="2000" baseline="-25000" dirty="0" smtClean="0">
                <a:latin typeface="Calibri"/>
                <a:cs typeface="Calibri"/>
              </a:rPr>
              <a:t>4</a:t>
            </a:r>
            <a:r>
              <a:rPr lang="en-US" sz="2000" dirty="0" smtClean="0">
                <a:latin typeface="Calibri"/>
                <a:cs typeface="Calibri"/>
              </a:rPr>
              <a:t> / </a:t>
            </a:r>
            <a:r>
              <a:rPr lang="en-US" sz="2000" dirty="0" err="1" smtClean="0">
                <a:latin typeface="Calibri"/>
                <a:cs typeface="Calibri"/>
              </a:rPr>
              <a:t>yr</a:t>
            </a:r>
            <a:endParaRPr lang="en-US" sz="2000" dirty="0">
              <a:latin typeface="Calibri"/>
              <a:cs typeface="Calibri"/>
            </a:endParaRPr>
          </a:p>
        </p:txBody>
      </p:sp>
      <p:sp>
        <p:nvSpPr>
          <p:cNvPr id="2" name="TextBox 1"/>
          <p:cNvSpPr txBox="1"/>
          <p:nvPr/>
        </p:nvSpPr>
        <p:spPr>
          <a:xfrm>
            <a:off x="685800" y="4114800"/>
            <a:ext cx="1606229" cy="307777"/>
          </a:xfrm>
          <a:prstGeom prst="rect">
            <a:avLst/>
          </a:prstGeom>
          <a:noFill/>
        </p:spPr>
        <p:txBody>
          <a:bodyPr wrap="none" rtlCol="0">
            <a:spAutoFit/>
          </a:bodyPr>
          <a:lstStyle/>
          <a:p>
            <a:r>
              <a:rPr lang="en-US" dirty="0" err="1">
                <a:latin typeface="Calibri"/>
                <a:cs typeface="Calibri"/>
              </a:rPr>
              <a:t>Peischl</a:t>
            </a:r>
            <a:r>
              <a:rPr lang="en-US" dirty="0">
                <a:latin typeface="Calibri"/>
                <a:cs typeface="Calibri"/>
              </a:rPr>
              <a:t> et al. (2012)</a:t>
            </a:r>
          </a:p>
        </p:txBody>
      </p:sp>
      <p:grpSp>
        <p:nvGrpSpPr>
          <p:cNvPr id="34" name="Group 33"/>
          <p:cNvGrpSpPr>
            <a:grpSpLocks/>
          </p:cNvGrpSpPr>
          <p:nvPr/>
        </p:nvGrpSpPr>
        <p:grpSpPr bwMode="auto">
          <a:xfrm>
            <a:off x="453164" y="777239"/>
            <a:ext cx="7775575" cy="31750"/>
            <a:chOff x="385" y="527"/>
            <a:chExt cx="4898" cy="20"/>
          </a:xfrm>
        </p:grpSpPr>
        <p:sp>
          <p:nvSpPr>
            <p:cNvPr id="35"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36"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3759535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28"/>
                                        </p:tgtEl>
                                        <p:attrNameLst>
                                          <p:attrName>ppt_x</p:attrName>
                                        </p:attrNameLst>
                                      </p:cBhvr>
                                      <p:tavLst>
                                        <p:tav tm="0">
                                          <p:val>
                                            <p:strVal val="ppt_x"/>
                                          </p:val>
                                        </p:tav>
                                        <p:tav tm="100000">
                                          <p:val>
                                            <p:strVal val="ppt_x"/>
                                          </p:val>
                                        </p:tav>
                                      </p:tavLst>
                                    </p:anim>
                                    <p:anim calcmode="lin" valueType="num">
                                      <p:cBhvr additive="base">
                                        <p:cTn id="39" dur="500"/>
                                        <p:tgtEl>
                                          <p:spTgt spid="28"/>
                                        </p:tgtEl>
                                        <p:attrNameLst>
                                          <p:attrName>ppt_y</p:attrName>
                                        </p:attrNameLst>
                                      </p:cBhvr>
                                      <p:tavLst>
                                        <p:tav tm="0">
                                          <p:val>
                                            <p:strVal val="ppt_y"/>
                                          </p:val>
                                        </p:tav>
                                        <p:tav tm="100000">
                                          <p:val>
                                            <p:strVal val="1+ppt_h/2"/>
                                          </p:val>
                                        </p:tav>
                                      </p:tavLst>
                                    </p:anim>
                                    <p:set>
                                      <p:cBhvr>
                                        <p:cTn id="40" dur="1" fill="hold">
                                          <p:stCondLst>
                                            <p:cond delay="499"/>
                                          </p:stCondLst>
                                        </p:cTn>
                                        <p:tgtEl>
                                          <p:spTgt spid="28"/>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3"/>
                                        </p:tgtEl>
                                        <p:attrNameLst>
                                          <p:attrName>ppt_x</p:attrName>
                                        </p:attrNameLst>
                                      </p:cBhvr>
                                      <p:tavLst>
                                        <p:tav tm="0">
                                          <p:val>
                                            <p:strVal val="ppt_x"/>
                                          </p:val>
                                        </p:tav>
                                        <p:tav tm="100000">
                                          <p:val>
                                            <p:strVal val="ppt_x"/>
                                          </p:val>
                                        </p:tav>
                                      </p:tavLst>
                                    </p:anim>
                                    <p:anim calcmode="lin" valueType="num">
                                      <p:cBhvr additive="base">
                                        <p:cTn id="47" dur="500"/>
                                        <p:tgtEl>
                                          <p:spTgt spid="3"/>
                                        </p:tgtEl>
                                        <p:attrNameLst>
                                          <p:attrName>ppt_y</p:attrName>
                                        </p:attrNameLst>
                                      </p:cBhvr>
                                      <p:tavLst>
                                        <p:tav tm="0">
                                          <p:val>
                                            <p:strVal val="ppt_y"/>
                                          </p:val>
                                        </p:tav>
                                        <p:tav tm="100000">
                                          <p:val>
                                            <p:strVal val="1+ppt_h/2"/>
                                          </p:val>
                                        </p:tav>
                                      </p:tavLst>
                                    </p:anim>
                                    <p:set>
                                      <p:cBhvr>
                                        <p:cTn id="48" dur="1" fill="hold">
                                          <p:stCondLst>
                                            <p:cond delay="499"/>
                                          </p:stCondLst>
                                        </p:cTn>
                                        <p:tgtEl>
                                          <p:spTgt spid="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7"/>
                                        </p:tgtEl>
                                        <p:attrNameLst>
                                          <p:attrName>ppt_x</p:attrName>
                                        </p:attrNameLst>
                                      </p:cBhvr>
                                      <p:tavLst>
                                        <p:tav tm="0">
                                          <p:val>
                                            <p:strVal val="ppt_x"/>
                                          </p:val>
                                        </p:tav>
                                        <p:tav tm="100000">
                                          <p:val>
                                            <p:strVal val="ppt_x"/>
                                          </p:val>
                                        </p:tav>
                                      </p:tavLst>
                                    </p:anim>
                                    <p:anim calcmode="lin" valueType="num">
                                      <p:cBhvr additive="base">
                                        <p:cTn id="51" dur="500"/>
                                        <p:tgtEl>
                                          <p:spTgt spid="47"/>
                                        </p:tgtEl>
                                        <p:attrNameLst>
                                          <p:attrName>ppt_y</p:attrName>
                                        </p:attrNameLst>
                                      </p:cBhvr>
                                      <p:tavLst>
                                        <p:tav tm="0">
                                          <p:val>
                                            <p:strVal val="ppt_y"/>
                                          </p:val>
                                        </p:tav>
                                        <p:tav tm="100000">
                                          <p:val>
                                            <p:strVal val="1+ppt_h/2"/>
                                          </p:val>
                                        </p:tav>
                                      </p:tavLst>
                                    </p:anim>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6" grpId="0"/>
      <p:bldP spid="29" grpId="0"/>
      <p:bldP spid="3" grpId="0"/>
      <p:bldP spid="3" grpId="1"/>
      <p:bldP spid="38" grpId="0" animBg="1"/>
      <p:bldP spid="8" grpId="0"/>
      <p:bldP spid="17" grpId="0"/>
      <p:bldP spid="40" grpId="0"/>
      <p:bldP spid="41" grpId="0"/>
      <p:bldP spid="42" grpId="0"/>
      <p:bldP spid="43" grpId="0"/>
      <p:bldP spid="46" grpId="0" animBg="1"/>
      <p:bldP spid="47" grpId="0" animBg="1"/>
      <p:bldP spid="47" grpId="1" animBg="1"/>
      <p:bldP spid="48" grpId="0" animBg="1"/>
      <p:bldP spid="14" grpId="0" animBg="1"/>
      <p:bldP spid="14" grpId="1" animBg="1"/>
      <p:bldP spid="9" grpId="0" animBg="1"/>
      <p:bldP spid="10"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76200" y="76200"/>
            <a:ext cx="8229600" cy="1143000"/>
          </a:xfrm>
          <a:prstGeom prst="rect">
            <a:avLst/>
          </a:prstGeom>
        </p:spPr>
        <p:txBody>
          <a:bodyPr lIns="91425" tIns="91425" rIns="91425" bIns="91425" anchor="t" anchorCtr="0">
            <a:noAutofit/>
          </a:bodyPr>
          <a:lstStyle/>
          <a:p>
            <a:pPr>
              <a:buNone/>
            </a:pPr>
            <a:r>
              <a:rPr lang="en" dirty="0">
                <a:latin typeface="Calibri"/>
                <a:cs typeface="Calibri"/>
              </a:rPr>
              <a:t>Conclusions</a:t>
            </a:r>
          </a:p>
        </p:txBody>
      </p:sp>
      <p:sp>
        <p:nvSpPr>
          <p:cNvPr id="2" name="TextBox 1"/>
          <p:cNvSpPr txBox="1"/>
          <p:nvPr/>
        </p:nvSpPr>
        <p:spPr>
          <a:xfrm>
            <a:off x="304800" y="533400"/>
            <a:ext cx="8458200" cy="307777"/>
          </a:xfrm>
          <a:prstGeom prst="rect">
            <a:avLst/>
          </a:prstGeom>
          <a:noFill/>
        </p:spPr>
        <p:txBody>
          <a:bodyPr wrap="square" rtlCol="0">
            <a:spAutoFit/>
          </a:bodyPr>
          <a:lstStyle/>
          <a:p>
            <a:endParaRPr lang="en-US" dirty="0">
              <a:latin typeface="Calibri"/>
              <a:cs typeface="Calibri"/>
            </a:endParaRPr>
          </a:p>
        </p:txBody>
      </p:sp>
      <p:sp>
        <p:nvSpPr>
          <p:cNvPr id="5" name="TextBox 4"/>
          <p:cNvSpPr txBox="1"/>
          <p:nvPr/>
        </p:nvSpPr>
        <p:spPr>
          <a:xfrm>
            <a:off x="304800" y="1295400"/>
            <a:ext cx="8534400" cy="4711005"/>
          </a:xfrm>
          <a:prstGeom prst="rect">
            <a:avLst/>
          </a:prstGeom>
          <a:noFill/>
        </p:spPr>
        <p:txBody>
          <a:bodyPr wrap="square" rtlCol="0">
            <a:spAutoFit/>
          </a:bodyPr>
          <a:lstStyle/>
          <a:p>
            <a:pPr marL="285750" indent="-285750">
              <a:buFont typeface="Arial" panose="020B0604020202020204" pitchFamily="34" charset="0"/>
              <a:buChar char="•"/>
            </a:pPr>
            <a:r>
              <a:rPr lang="en-US" sz="2300" dirty="0" smtClean="0">
                <a:solidFill>
                  <a:srgbClr val="3366FF"/>
                </a:solidFill>
                <a:latin typeface="Calibri"/>
                <a:cs typeface="Calibri"/>
              </a:rPr>
              <a:t>The </a:t>
            </a:r>
            <a:r>
              <a:rPr lang="en-US" sz="2300" dirty="0" err="1" smtClean="0">
                <a:solidFill>
                  <a:srgbClr val="3366FF"/>
                </a:solidFill>
                <a:latin typeface="Calibri"/>
                <a:cs typeface="Calibri"/>
              </a:rPr>
              <a:t>mesoscale</a:t>
            </a:r>
            <a:r>
              <a:rPr lang="en-US" sz="2300" dirty="0" smtClean="0">
                <a:solidFill>
                  <a:srgbClr val="3366FF"/>
                </a:solidFill>
                <a:latin typeface="Calibri"/>
                <a:cs typeface="Calibri"/>
              </a:rPr>
              <a:t> inverse method improve simulations of CH</a:t>
            </a:r>
            <a:r>
              <a:rPr lang="en-US" sz="2300" baseline="-25000" dirty="0" smtClean="0">
                <a:solidFill>
                  <a:srgbClr val="3366FF"/>
                </a:solidFill>
                <a:latin typeface="Calibri"/>
                <a:cs typeface="Calibri"/>
              </a:rPr>
              <a:t>4</a:t>
            </a:r>
            <a:r>
              <a:rPr lang="en-US" sz="2300" dirty="0" smtClean="0">
                <a:solidFill>
                  <a:srgbClr val="3366FF"/>
                </a:solidFill>
                <a:latin typeface="Calibri"/>
                <a:cs typeface="Calibri"/>
              </a:rPr>
              <a:t> mixing ratios and the slopes of correlations between CH</a:t>
            </a:r>
            <a:r>
              <a:rPr lang="en-US" sz="2300" baseline="-25000" dirty="0" smtClean="0">
                <a:solidFill>
                  <a:srgbClr val="3366FF"/>
                </a:solidFill>
                <a:latin typeface="Calibri"/>
                <a:cs typeface="Calibri"/>
              </a:rPr>
              <a:t>4</a:t>
            </a:r>
            <a:r>
              <a:rPr lang="en-US" sz="2300" dirty="0" smtClean="0">
                <a:solidFill>
                  <a:srgbClr val="3366FF"/>
                </a:solidFill>
                <a:latin typeface="Calibri"/>
                <a:cs typeface="Calibri"/>
              </a:rPr>
              <a:t> and CO. </a:t>
            </a:r>
          </a:p>
          <a:p>
            <a:endParaRPr lang="en-US" sz="2300" dirty="0" smtClean="0">
              <a:solidFill>
                <a:srgbClr val="3366FF"/>
              </a:solidFill>
              <a:latin typeface="Calibri"/>
              <a:cs typeface="Calibri"/>
            </a:endParaRPr>
          </a:p>
          <a:p>
            <a:pPr marL="285750" indent="-285750">
              <a:buFont typeface="Arial" panose="020B0604020202020204" pitchFamily="34" charset="0"/>
              <a:buChar char="•"/>
            </a:pPr>
            <a:r>
              <a:rPr lang="en-US" sz="2300" dirty="0" smtClean="0">
                <a:solidFill>
                  <a:srgbClr val="3366FF"/>
                </a:solidFill>
                <a:latin typeface="Calibri"/>
                <a:cs typeface="Calibri"/>
              </a:rPr>
              <a:t>The total CH</a:t>
            </a:r>
            <a:r>
              <a:rPr lang="en-US" sz="2300" baseline="-25000" dirty="0" smtClean="0">
                <a:solidFill>
                  <a:srgbClr val="3366FF"/>
                </a:solidFill>
                <a:latin typeface="Calibri"/>
                <a:cs typeface="Calibri"/>
              </a:rPr>
              <a:t>4 </a:t>
            </a:r>
            <a:r>
              <a:rPr lang="en-US" sz="2300" dirty="0" smtClean="0">
                <a:solidFill>
                  <a:srgbClr val="3366FF"/>
                </a:solidFill>
                <a:latin typeface="Calibri"/>
                <a:cs typeface="Calibri"/>
              </a:rPr>
              <a:t>emissions in </a:t>
            </a:r>
            <a:r>
              <a:rPr lang="en-US" sz="2300" dirty="0" err="1" smtClean="0">
                <a:solidFill>
                  <a:srgbClr val="3366FF"/>
                </a:solidFill>
                <a:latin typeface="Calibri"/>
                <a:cs typeface="Calibri"/>
              </a:rPr>
              <a:t>SoCAB</a:t>
            </a:r>
            <a:r>
              <a:rPr lang="en-US" sz="2300" dirty="0" smtClean="0">
                <a:solidFill>
                  <a:srgbClr val="3366FF"/>
                </a:solidFill>
                <a:latin typeface="Calibri"/>
                <a:cs typeface="Calibri"/>
              </a:rPr>
              <a:t> estimated by the inverse system are consistent with previous top-down studies, and by factor of two higher than the prior inventory. This is the </a:t>
            </a:r>
            <a:r>
              <a:rPr lang="en-US" sz="2300" dirty="0">
                <a:solidFill>
                  <a:srgbClr val="3366FF"/>
                </a:solidFill>
                <a:latin typeface="Calibri"/>
                <a:cs typeface="Calibri"/>
              </a:rPr>
              <a:t>f</a:t>
            </a:r>
            <a:r>
              <a:rPr lang="en-US" sz="2300" dirty="0" smtClean="0">
                <a:solidFill>
                  <a:srgbClr val="3366FF"/>
                </a:solidFill>
                <a:latin typeface="Calibri"/>
                <a:cs typeface="Calibri"/>
              </a:rPr>
              <a:t>irst estimate based on a </a:t>
            </a:r>
            <a:r>
              <a:rPr lang="en-US" sz="2300" dirty="0" err="1" smtClean="0">
                <a:solidFill>
                  <a:srgbClr val="3366FF"/>
                </a:solidFill>
                <a:latin typeface="Calibri"/>
                <a:cs typeface="Calibri"/>
              </a:rPr>
              <a:t>mesoscale</a:t>
            </a:r>
            <a:r>
              <a:rPr lang="en-US" sz="2300" dirty="0" smtClean="0">
                <a:solidFill>
                  <a:srgbClr val="3366FF"/>
                </a:solidFill>
                <a:latin typeface="Calibri"/>
                <a:cs typeface="Calibri"/>
              </a:rPr>
              <a:t> inversion method in this region. </a:t>
            </a:r>
          </a:p>
          <a:p>
            <a:pPr marL="285750" indent="-285750">
              <a:buFont typeface="Arial" panose="020B0604020202020204" pitchFamily="34" charset="0"/>
              <a:buChar char="•"/>
            </a:pPr>
            <a:endParaRPr lang="en-US" sz="2300" dirty="0" smtClean="0">
              <a:solidFill>
                <a:srgbClr val="3366FF"/>
              </a:solidFill>
              <a:latin typeface="Calibri"/>
              <a:cs typeface="Calibri"/>
            </a:endParaRPr>
          </a:p>
          <a:p>
            <a:pPr marL="285750" indent="-285750">
              <a:buFont typeface="Arial" panose="020B0604020202020204" pitchFamily="34" charset="0"/>
              <a:buChar char="•"/>
            </a:pPr>
            <a:r>
              <a:rPr lang="en-US" sz="2300" dirty="0" smtClean="0">
                <a:solidFill>
                  <a:srgbClr val="3366FF"/>
                </a:solidFill>
                <a:latin typeface="Calibri"/>
                <a:cs typeface="Calibri"/>
              </a:rPr>
              <a:t>Our uncertainty estimates include the uncertainty of the inversion method</a:t>
            </a:r>
            <a:r>
              <a:rPr lang="en-US" sz="2300" dirty="0">
                <a:solidFill>
                  <a:srgbClr val="3366FF"/>
                </a:solidFill>
                <a:latin typeface="Calibri"/>
                <a:cs typeface="Calibri"/>
              </a:rPr>
              <a:t> </a:t>
            </a:r>
            <a:r>
              <a:rPr lang="en-US" sz="2300" dirty="0" smtClean="0">
                <a:solidFill>
                  <a:srgbClr val="3366FF"/>
                </a:solidFill>
                <a:latin typeface="Calibri"/>
                <a:cs typeface="Calibri"/>
              </a:rPr>
              <a:t>and also the uncertainty from the transport models. </a:t>
            </a:r>
          </a:p>
          <a:p>
            <a:pPr marL="285750" indent="-285750">
              <a:buFont typeface="Arial" panose="020B0604020202020204" pitchFamily="34" charset="0"/>
              <a:buChar char="•"/>
            </a:pPr>
            <a:endParaRPr lang="en-US" sz="2300" dirty="0" smtClean="0">
              <a:solidFill>
                <a:srgbClr val="3366FF"/>
              </a:solidFill>
              <a:latin typeface="Calibri"/>
              <a:cs typeface="Calibri"/>
            </a:endParaRPr>
          </a:p>
          <a:p>
            <a:pPr marL="285750" indent="-285750">
              <a:buFont typeface="Arial" panose="020B0604020202020204" pitchFamily="34" charset="0"/>
              <a:buChar char="•"/>
            </a:pPr>
            <a:r>
              <a:rPr lang="en-US" sz="2300" dirty="0" smtClean="0">
                <a:solidFill>
                  <a:srgbClr val="3366FF"/>
                </a:solidFill>
                <a:latin typeface="Calibri"/>
                <a:cs typeface="Calibri"/>
              </a:rPr>
              <a:t>The dairy and oil well sectors in the San Joaquin Valley seem to be underestimated by the prior inventory (NEI05). </a:t>
            </a:r>
          </a:p>
        </p:txBody>
      </p:sp>
      <p:grpSp>
        <p:nvGrpSpPr>
          <p:cNvPr id="6" name="Group 5"/>
          <p:cNvGrpSpPr>
            <a:grpSpLocks/>
          </p:cNvGrpSpPr>
          <p:nvPr/>
        </p:nvGrpSpPr>
        <p:grpSpPr bwMode="auto">
          <a:xfrm>
            <a:off x="453164" y="777239"/>
            <a:ext cx="7775575" cy="31750"/>
            <a:chOff x="385" y="527"/>
            <a:chExt cx="4898" cy="20"/>
          </a:xfrm>
        </p:grpSpPr>
        <p:sp>
          <p:nvSpPr>
            <p:cNvPr id="7"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8"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3" name="TextBox 2"/>
          <p:cNvSpPr txBox="1"/>
          <p:nvPr/>
        </p:nvSpPr>
        <p:spPr>
          <a:xfrm>
            <a:off x="6172200" y="6172200"/>
            <a:ext cx="2765375" cy="400110"/>
          </a:xfrm>
          <a:prstGeom prst="rect">
            <a:avLst/>
          </a:prstGeom>
          <a:noFill/>
        </p:spPr>
        <p:txBody>
          <a:bodyPr wrap="none" rtlCol="0">
            <a:spAutoFit/>
          </a:bodyPr>
          <a:lstStyle/>
          <a:p>
            <a:r>
              <a:rPr lang="en-US" sz="2000" dirty="0" smtClean="0"/>
              <a:t>Cui et al. 2014, in prep</a:t>
            </a:r>
            <a:endParaRPr lang="en-US" sz="2000" dirty="0"/>
          </a:p>
        </p:txBody>
      </p:sp>
    </p:spTree>
    <p:extLst>
      <p:ext uri="{BB962C8B-B14F-4D97-AF65-F5344CB8AC3E}">
        <p14:creationId xmlns:p14="http://schemas.microsoft.com/office/powerpoint/2010/main" val="40359474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14032" y="-19723"/>
            <a:ext cx="7772400" cy="846199"/>
          </a:xfrm>
          <a:prstGeom prst="rect">
            <a:avLst/>
          </a:prstGeom>
        </p:spPr>
        <p:txBody>
          <a:bodyPr lIns="91425" tIns="91425" rIns="91425" bIns="91425" anchor="b" anchorCtr="0">
            <a:noAutofit/>
          </a:bodyPr>
          <a:lstStyle/>
          <a:p>
            <a:pPr algn="l">
              <a:buNone/>
            </a:pPr>
            <a:r>
              <a:rPr lang="en" sz="3600" dirty="0">
                <a:latin typeface="Calibri"/>
                <a:cs typeface="Calibri"/>
              </a:rPr>
              <a:t>Outline</a:t>
            </a:r>
          </a:p>
        </p:txBody>
      </p:sp>
      <p:sp>
        <p:nvSpPr>
          <p:cNvPr id="68" name="Shape 68"/>
          <p:cNvSpPr txBox="1">
            <a:spLocks noGrp="1"/>
          </p:cNvSpPr>
          <p:nvPr>
            <p:ph type="subTitle" idx="1"/>
          </p:nvPr>
        </p:nvSpPr>
        <p:spPr>
          <a:xfrm>
            <a:off x="457200" y="1371600"/>
            <a:ext cx="7772400" cy="3581400"/>
          </a:xfrm>
          <a:prstGeom prst="rect">
            <a:avLst/>
          </a:prstGeom>
        </p:spPr>
        <p:txBody>
          <a:bodyPr lIns="91425" tIns="91425" rIns="91425" bIns="91425" anchor="t" anchorCtr="0">
            <a:noAutofit/>
          </a:bodyPr>
          <a:lstStyle/>
          <a:p>
            <a:pPr marL="342900" lvl="0" indent="-342900" algn="l" rtl="0">
              <a:buFont typeface="Wingdings" charset="2"/>
              <a:buChar char="²"/>
            </a:pPr>
            <a:r>
              <a:rPr lang="en-US" sz="2600" dirty="0" smtClean="0">
                <a:solidFill>
                  <a:srgbClr val="0000FF"/>
                </a:solidFill>
                <a:latin typeface="Calibri"/>
                <a:cs typeface="Calibri"/>
              </a:rPr>
              <a:t>Backgrounds, o</a:t>
            </a:r>
            <a:r>
              <a:rPr lang="en" sz="2600" dirty="0" smtClean="0">
                <a:solidFill>
                  <a:srgbClr val="0000FF"/>
                </a:solidFill>
                <a:latin typeface="Calibri"/>
                <a:cs typeface="Calibri"/>
              </a:rPr>
              <a:t>bservations and</a:t>
            </a:r>
            <a:r>
              <a:rPr lang="en-US" sz="2600" dirty="0" smtClean="0">
                <a:solidFill>
                  <a:srgbClr val="0000FF"/>
                </a:solidFill>
                <a:latin typeface="Calibri"/>
                <a:cs typeface="Calibri"/>
              </a:rPr>
              <a:t> the</a:t>
            </a:r>
            <a:r>
              <a:rPr lang="en" sz="2600" dirty="0" smtClean="0">
                <a:solidFill>
                  <a:srgbClr val="0000FF"/>
                </a:solidFill>
                <a:latin typeface="Calibri"/>
                <a:cs typeface="Calibri"/>
              </a:rPr>
              <a:t> </a:t>
            </a:r>
            <a:r>
              <a:rPr lang="en" sz="2600" dirty="0">
                <a:solidFill>
                  <a:srgbClr val="0000FF"/>
                </a:solidFill>
                <a:latin typeface="Calibri"/>
                <a:cs typeface="Calibri"/>
              </a:rPr>
              <a:t>inversion </a:t>
            </a:r>
            <a:r>
              <a:rPr lang="en" sz="2600" dirty="0" smtClean="0">
                <a:solidFill>
                  <a:srgbClr val="0000FF"/>
                </a:solidFill>
                <a:latin typeface="Calibri"/>
                <a:cs typeface="Calibri"/>
              </a:rPr>
              <a:t>method</a:t>
            </a:r>
            <a:endParaRPr lang="en-US" sz="2600" dirty="0" smtClean="0">
              <a:solidFill>
                <a:srgbClr val="0000FF"/>
              </a:solidFill>
              <a:latin typeface="Calibri"/>
              <a:cs typeface="Calibri"/>
            </a:endParaRPr>
          </a:p>
          <a:p>
            <a:pPr marL="457200" lvl="0" indent="-457200" algn="l" rtl="0">
              <a:buFont typeface="+mj-lt"/>
              <a:buAutoNum type="arabicPeriod"/>
            </a:pPr>
            <a:endParaRPr lang="en-US" sz="2600" dirty="0" smtClean="0">
              <a:solidFill>
                <a:srgbClr val="0000FF"/>
              </a:solidFill>
              <a:latin typeface="Calibri"/>
              <a:cs typeface="Calibri"/>
            </a:endParaRPr>
          </a:p>
          <a:p>
            <a:pPr marL="342900" lvl="0" indent="-342900" algn="l" rtl="0">
              <a:buFont typeface="Wingdings" charset="2"/>
              <a:buChar char="²"/>
            </a:pPr>
            <a:r>
              <a:rPr lang="en-US" sz="2600" dirty="0" smtClean="0">
                <a:solidFill>
                  <a:srgbClr val="0000FF"/>
                </a:solidFill>
                <a:latin typeface="Calibri"/>
                <a:cs typeface="Calibri"/>
              </a:rPr>
              <a:t>Estimates of methane emissions from </a:t>
            </a:r>
            <a:r>
              <a:rPr lang="en" sz="2600" dirty="0" smtClean="0">
                <a:solidFill>
                  <a:srgbClr val="0000FF"/>
                </a:solidFill>
                <a:latin typeface="Calibri"/>
                <a:cs typeface="Calibri"/>
              </a:rPr>
              <a:t>the posterior and </a:t>
            </a:r>
            <a:r>
              <a:rPr lang="en-US" sz="2600" dirty="0" smtClean="0">
                <a:solidFill>
                  <a:srgbClr val="0000FF"/>
                </a:solidFill>
                <a:latin typeface="Calibri"/>
                <a:cs typeface="Calibri"/>
              </a:rPr>
              <a:t>prior</a:t>
            </a:r>
            <a:r>
              <a:rPr lang="en" sz="2600" dirty="0" smtClean="0">
                <a:solidFill>
                  <a:srgbClr val="0000FF"/>
                </a:solidFill>
                <a:latin typeface="Calibri"/>
                <a:cs typeface="Calibri"/>
              </a:rPr>
              <a:t> inventories (NEI</a:t>
            </a:r>
            <a:r>
              <a:rPr lang="en-US" sz="2600" dirty="0" smtClean="0">
                <a:solidFill>
                  <a:srgbClr val="0000FF"/>
                </a:solidFill>
                <a:latin typeface="Calibri"/>
                <a:cs typeface="Calibri"/>
              </a:rPr>
              <a:t>), over the South Coast Air Basin (</a:t>
            </a:r>
            <a:r>
              <a:rPr lang="en-US" sz="2600" dirty="0" err="1" smtClean="0">
                <a:solidFill>
                  <a:srgbClr val="0000FF"/>
                </a:solidFill>
                <a:latin typeface="Calibri"/>
                <a:cs typeface="Calibri"/>
              </a:rPr>
              <a:t>SoCAB</a:t>
            </a:r>
            <a:r>
              <a:rPr lang="en-US" sz="2600" dirty="0" smtClean="0">
                <a:solidFill>
                  <a:srgbClr val="0000FF"/>
                </a:solidFill>
                <a:latin typeface="Calibri"/>
                <a:cs typeface="Calibri"/>
              </a:rPr>
              <a:t>), CA</a:t>
            </a:r>
          </a:p>
          <a:p>
            <a:pPr marL="457200" lvl="0" indent="-457200" algn="l" rtl="0">
              <a:buFont typeface="+mj-lt"/>
              <a:buAutoNum type="arabicPeriod"/>
            </a:pPr>
            <a:endParaRPr lang="en-US" sz="2600" dirty="0" smtClean="0">
              <a:solidFill>
                <a:srgbClr val="0000FF"/>
              </a:solidFill>
              <a:latin typeface="Calibri"/>
              <a:cs typeface="Calibri"/>
            </a:endParaRPr>
          </a:p>
          <a:p>
            <a:pPr marL="342900" indent="-342900" algn="l">
              <a:buFont typeface="Wingdings" charset="2"/>
              <a:buChar char="²"/>
            </a:pPr>
            <a:r>
              <a:rPr lang="en-US" sz="2600" dirty="0" smtClean="0">
                <a:solidFill>
                  <a:srgbClr val="0000FF"/>
                </a:solidFill>
                <a:latin typeface="Calibri"/>
                <a:cs typeface="Calibri"/>
              </a:rPr>
              <a:t>Preliminary results for methane emissions over Central Valley, CA</a:t>
            </a:r>
          </a:p>
          <a:p>
            <a:pPr marL="457200" lvl="0" indent="-457200" algn="l" rtl="0">
              <a:buFont typeface="+mj-lt"/>
              <a:buAutoNum type="arabicPeriod"/>
            </a:pPr>
            <a:endParaRPr lang="en-US" sz="2600" dirty="0" smtClean="0">
              <a:solidFill>
                <a:srgbClr val="0000FF"/>
              </a:solidFill>
              <a:latin typeface="Calibri"/>
              <a:cs typeface="Calibri"/>
            </a:endParaRPr>
          </a:p>
        </p:txBody>
      </p:sp>
      <p:grpSp>
        <p:nvGrpSpPr>
          <p:cNvPr id="4" name="Group 6"/>
          <p:cNvGrpSpPr>
            <a:grpSpLocks/>
          </p:cNvGrpSpPr>
          <p:nvPr/>
        </p:nvGrpSpPr>
        <p:grpSpPr bwMode="auto">
          <a:xfrm>
            <a:off x="453164" y="777239"/>
            <a:ext cx="7775575" cy="31750"/>
            <a:chOff x="385" y="527"/>
            <a:chExt cx="4898" cy="20"/>
          </a:xfrm>
        </p:grpSpPr>
        <p:sp>
          <p:nvSpPr>
            <p:cNvPr id="5"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p>
          </p:txBody>
        </p:sp>
        <p:sp>
          <p:nvSpPr>
            <p:cNvPr id="6"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p>
          </p:txBody>
        </p: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763000" cy="5181600"/>
          </a:xfrm>
        </p:spPr>
        <p:txBody>
          <a:bodyPr/>
          <a:lstStyle/>
          <a:p>
            <a:pPr>
              <a:buFont typeface="Wingdings" charset="2"/>
              <a:buChar char="§"/>
            </a:pPr>
            <a:r>
              <a:rPr lang="en-US" sz="2200" dirty="0" smtClean="0">
                <a:solidFill>
                  <a:srgbClr val="0000FF"/>
                </a:solidFill>
                <a:latin typeface="Calibri"/>
                <a:cs typeface="Calibri"/>
              </a:rPr>
              <a:t>CH</a:t>
            </a:r>
            <a:r>
              <a:rPr lang="en-US" sz="2200" baseline="-25000" dirty="0" smtClean="0">
                <a:solidFill>
                  <a:srgbClr val="0000FF"/>
                </a:solidFill>
                <a:latin typeface="Calibri"/>
                <a:cs typeface="Calibri"/>
              </a:rPr>
              <a:t>4</a:t>
            </a:r>
            <a:r>
              <a:rPr lang="en-US" sz="2200" dirty="0" smtClean="0">
                <a:solidFill>
                  <a:srgbClr val="0000FF"/>
                </a:solidFill>
                <a:latin typeface="Calibri"/>
                <a:cs typeface="Calibri"/>
              </a:rPr>
              <a:t> has increased </a:t>
            </a:r>
            <a:r>
              <a:rPr lang="en-US" sz="2200" dirty="0">
                <a:solidFill>
                  <a:srgbClr val="0000FF"/>
                </a:solidFill>
                <a:latin typeface="Calibri"/>
                <a:cs typeface="Calibri"/>
              </a:rPr>
              <a:t>by factor of 2.5 at least since pre-industrial </a:t>
            </a:r>
            <a:r>
              <a:rPr lang="en-US" sz="2200" dirty="0" smtClean="0">
                <a:solidFill>
                  <a:srgbClr val="0000FF"/>
                </a:solidFill>
                <a:latin typeface="Calibri"/>
                <a:cs typeface="Calibri"/>
              </a:rPr>
              <a:t>times (IPCC AR5).</a:t>
            </a:r>
          </a:p>
          <a:p>
            <a:pPr>
              <a:buFont typeface="Wingdings" charset="2"/>
              <a:buChar char="§"/>
            </a:pPr>
            <a:endParaRPr lang="en-US" sz="2200" dirty="0" smtClean="0">
              <a:solidFill>
                <a:srgbClr val="0000FF"/>
              </a:solidFill>
              <a:latin typeface="Calibri"/>
              <a:cs typeface="Calibri"/>
            </a:endParaRPr>
          </a:p>
          <a:p>
            <a:pPr>
              <a:buFont typeface="Wingdings" charset="2"/>
              <a:buChar char="§"/>
            </a:pPr>
            <a:r>
              <a:rPr lang="en-US" sz="2200" dirty="0" smtClean="0">
                <a:solidFill>
                  <a:srgbClr val="0000FF"/>
                </a:solidFill>
                <a:latin typeface="Calibri"/>
                <a:cs typeface="Calibri"/>
              </a:rPr>
              <a:t>The </a:t>
            </a:r>
            <a:r>
              <a:rPr lang="en-US" sz="2200" dirty="0">
                <a:solidFill>
                  <a:srgbClr val="0000FF"/>
                </a:solidFill>
                <a:latin typeface="Calibri"/>
                <a:cs typeface="Calibri"/>
              </a:rPr>
              <a:t>atmospheric lifetime of CH</a:t>
            </a:r>
            <a:r>
              <a:rPr lang="en-US" sz="2200" baseline="-25000" dirty="0">
                <a:solidFill>
                  <a:srgbClr val="0000FF"/>
                </a:solidFill>
                <a:latin typeface="Calibri"/>
                <a:cs typeface="Calibri"/>
              </a:rPr>
              <a:t>4 </a:t>
            </a:r>
            <a:r>
              <a:rPr lang="en-US" sz="2200" dirty="0">
                <a:solidFill>
                  <a:srgbClr val="0000FF"/>
                </a:solidFill>
                <a:latin typeface="Calibri"/>
                <a:cs typeface="Calibri"/>
              </a:rPr>
              <a:t>of ~12 </a:t>
            </a:r>
            <a:r>
              <a:rPr lang="en-US" sz="2200" dirty="0" smtClean="0">
                <a:solidFill>
                  <a:srgbClr val="0000FF"/>
                </a:solidFill>
                <a:latin typeface="Calibri"/>
                <a:cs typeface="Calibri"/>
              </a:rPr>
              <a:t>years, shorter </a:t>
            </a:r>
            <a:r>
              <a:rPr lang="en-US" sz="2200" dirty="0">
                <a:solidFill>
                  <a:srgbClr val="0000FF"/>
                </a:solidFill>
                <a:latin typeface="Calibri"/>
                <a:cs typeface="Calibri"/>
              </a:rPr>
              <a:t>than CO</a:t>
            </a:r>
            <a:r>
              <a:rPr lang="en-US" sz="2200" baseline="-25000" dirty="0">
                <a:solidFill>
                  <a:srgbClr val="0000FF"/>
                </a:solidFill>
                <a:latin typeface="Calibri"/>
                <a:cs typeface="Calibri"/>
              </a:rPr>
              <a:t>2</a:t>
            </a:r>
            <a:r>
              <a:rPr lang="en-US" sz="2200" dirty="0">
                <a:solidFill>
                  <a:srgbClr val="0000FF"/>
                </a:solidFill>
                <a:latin typeface="Calibri"/>
                <a:cs typeface="Calibri"/>
              </a:rPr>
              <a:t> but </a:t>
            </a:r>
            <a:r>
              <a:rPr lang="en-US" sz="2200" dirty="0" smtClean="0">
                <a:solidFill>
                  <a:srgbClr val="0000FF"/>
                </a:solidFill>
                <a:latin typeface="Calibri"/>
                <a:cs typeface="Calibri"/>
              </a:rPr>
              <a:t> with </a:t>
            </a:r>
            <a:r>
              <a:rPr lang="en-US" sz="2200" dirty="0">
                <a:solidFill>
                  <a:srgbClr val="0000FF"/>
                </a:solidFill>
                <a:latin typeface="Calibri"/>
                <a:cs typeface="Calibri"/>
              </a:rPr>
              <a:t>much higher global warming potential than CO</a:t>
            </a:r>
            <a:r>
              <a:rPr lang="en-US" sz="2200" baseline="-25000" dirty="0">
                <a:solidFill>
                  <a:srgbClr val="0000FF"/>
                </a:solidFill>
                <a:latin typeface="Calibri"/>
                <a:cs typeface="Calibri"/>
              </a:rPr>
              <a:t>2</a:t>
            </a:r>
            <a:r>
              <a:rPr lang="en-US" sz="2200" dirty="0">
                <a:solidFill>
                  <a:srgbClr val="0000FF"/>
                </a:solidFill>
                <a:latin typeface="Calibri"/>
                <a:cs typeface="Calibri"/>
              </a:rPr>
              <a:t> (~72 times higher </a:t>
            </a:r>
            <a:r>
              <a:rPr lang="en-US" sz="2200" dirty="0" smtClean="0">
                <a:solidFill>
                  <a:srgbClr val="0000FF"/>
                </a:solidFill>
                <a:latin typeface="Calibri"/>
                <a:cs typeface="Calibri"/>
              </a:rPr>
              <a:t>over </a:t>
            </a:r>
            <a:r>
              <a:rPr lang="en-US" sz="2200" dirty="0">
                <a:solidFill>
                  <a:srgbClr val="0000FF"/>
                </a:solidFill>
                <a:latin typeface="Calibri"/>
                <a:cs typeface="Calibri"/>
              </a:rPr>
              <a:t>20 years, and ~25 times higher over 100 years</a:t>
            </a:r>
            <a:r>
              <a:rPr lang="en-US" sz="2200" dirty="0" smtClean="0">
                <a:solidFill>
                  <a:srgbClr val="0000FF"/>
                </a:solidFill>
                <a:latin typeface="Calibri"/>
                <a:cs typeface="Calibri"/>
              </a:rPr>
              <a:t>). </a:t>
            </a:r>
          </a:p>
          <a:p>
            <a:pPr>
              <a:buFont typeface="Wingdings" charset="2"/>
              <a:buChar char="§"/>
            </a:pPr>
            <a:endParaRPr lang="en-US" sz="2200" dirty="0">
              <a:solidFill>
                <a:srgbClr val="0000FF"/>
              </a:solidFill>
              <a:latin typeface="Calibri"/>
              <a:cs typeface="Calibri"/>
            </a:endParaRPr>
          </a:p>
          <a:p>
            <a:pPr>
              <a:buFont typeface="Wingdings" charset="2"/>
              <a:buChar char="§"/>
            </a:pPr>
            <a:r>
              <a:rPr lang="en-US" sz="2200" dirty="0" smtClean="0">
                <a:solidFill>
                  <a:srgbClr val="0000FF"/>
                </a:solidFill>
                <a:latin typeface="Calibri"/>
                <a:cs typeface="Calibri"/>
              </a:rPr>
              <a:t>The </a:t>
            </a:r>
            <a:r>
              <a:rPr lang="en-US" sz="2200" dirty="0">
                <a:solidFill>
                  <a:srgbClr val="0000FF"/>
                </a:solidFill>
                <a:latin typeface="Calibri"/>
                <a:cs typeface="Calibri"/>
              </a:rPr>
              <a:t>change in CH</a:t>
            </a:r>
            <a:r>
              <a:rPr lang="en-US" sz="2200" baseline="-25000" dirty="0">
                <a:solidFill>
                  <a:srgbClr val="0000FF"/>
                </a:solidFill>
                <a:latin typeface="Calibri"/>
                <a:cs typeface="Calibri"/>
              </a:rPr>
              <a:t>4</a:t>
            </a:r>
            <a:r>
              <a:rPr lang="en-US" sz="2200" dirty="0">
                <a:solidFill>
                  <a:srgbClr val="0000FF"/>
                </a:solidFill>
                <a:latin typeface="Calibri"/>
                <a:cs typeface="Calibri"/>
              </a:rPr>
              <a:t> mixing ratio also likely altered the concentrations </a:t>
            </a:r>
            <a:r>
              <a:rPr lang="en-US" sz="2200" dirty="0" smtClean="0">
                <a:solidFill>
                  <a:srgbClr val="0000FF"/>
                </a:solidFill>
                <a:latin typeface="Calibri"/>
                <a:cs typeface="Calibri"/>
              </a:rPr>
              <a:t>of OH and </a:t>
            </a:r>
            <a:r>
              <a:rPr lang="en-US" sz="2200" dirty="0">
                <a:solidFill>
                  <a:srgbClr val="0000FF"/>
                </a:solidFill>
                <a:latin typeface="Calibri"/>
                <a:cs typeface="Calibri"/>
              </a:rPr>
              <a:t>ozone in the troposphere and water vapor in the </a:t>
            </a:r>
            <a:r>
              <a:rPr lang="en-US" sz="2200" dirty="0" smtClean="0">
                <a:solidFill>
                  <a:srgbClr val="0000FF"/>
                </a:solidFill>
                <a:latin typeface="Calibri"/>
                <a:cs typeface="Calibri"/>
              </a:rPr>
              <a:t>stratosphere</a:t>
            </a:r>
            <a:r>
              <a:rPr lang="en-US" sz="2200" dirty="0">
                <a:solidFill>
                  <a:srgbClr val="0000FF"/>
                </a:solidFill>
                <a:latin typeface="Calibri"/>
                <a:cs typeface="Calibri"/>
              </a:rPr>
              <a:t>. </a:t>
            </a:r>
            <a:endParaRPr lang="en-US" sz="2200" dirty="0" smtClean="0">
              <a:solidFill>
                <a:srgbClr val="0000FF"/>
              </a:solidFill>
              <a:latin typeface="Calibri"/>
              <a:cs typeface="Calibri"/>
            </a:endParaRPr>
          </a:p>
          <a:p>
            <a:pPr>
              <a:buFont typeface="Wingdings" charset="2"/>
              <a:buChar char="§"/>
            </a:pPr>
            <a:endParaRPr lang="en-US" sz="2200" dirty="0" smtClean="0">
              <a:solidFill>
                <a:srgbClr val="0000FF"/>
              </a:solidFill>
              <a:latin typeface="Calibri"/>
              <a:cs typeface="Calibri"/>
            </a:endParaRPr>
          </a:p>
          <a:p>
            <a:pPr>
              <a:buFont typeface="Wingdings" charset="2"/>
              <a:buChar char="§"/>
            </a:pPr>
            <a:r>
              <a:rPr lang="en-US" sz="2200" dirty="0">
                <a:solidFill>
                  <a:srgbClr val="0000FF"/>
                </a:solidFill>
                <a:latin typeface="Calibri"/>
                <a:cs typeface="Calibri"/>
              </a:rPr>
              <a:t>In California, </a:t>
            </a:r>
            <a:r>
              <a:rPr lang="en-US" sz="2200" dirty="0" smtClean="0">
                <a:solidFill>
                  <a:srgbClr val="0000FF"/>
                </a:solidFill>
                <a:latin typeface="Calibri"/>
                <a:cs typeface="Calibri"/>
              </a:rPr>
              <a:t>CH</a:t>
            </a:r>
            <a:r>
              <a:rPr lang="en-US" sz="2200" baseline="-25000" dirty="0" smtClean="0">
                <a:solidFill>
                  <a:srgbClr val="0000FF"/>
                </a:solidFill>
                <a:latin typeface="Calibri"/>
                <a:cs typeface="Calibri"/>
              </a:rPr>
              <a:t>4</a:t>
            </a:r>
            <a:r>
              <a:rPr lang="en-US" sz="2200" dirty="0" smtClean="0">
                <a:solidFill>
                  <a:srgbClr val="0000FF"/>
                </a:solidFill>
                <a:latin typeface="Calibri"/>
                <a:cs typeface="Calibri"/>
              </a:rPr>
              <a:t> </a:t>
            </a:r>
            <a:r>
              <a:rPr lang="en-US" sz="2200" dirty="0">
                <a:solidFill>
                  <a:srgbClr val="0000FF"/>
                </a:solidFill>
                <a:latin typeface="Calibri"/>
                <a:cs typeface="Calibri"/>
              </a:rPr>
              <a:t>emissions are regulated by Assembly Bill 32, enacted into law as the California Global Warming Solutions Act of 2006, requiring the state’s greenhouse gas </a:t>
            </a:r>
            <a:r>
              <a:rPr lang="en-US" sz="2200" dirty="0" smtClean="0">
                <a:solidFill>
                  <a:srgbClr val="0000FF"/>
                </a:solidFill>
                <a:latin typeface="Calibri"/>
                <a:cs typeface="Calibri"/>
              </a:rPr>
              <a:t>emissions </a:t>
            </a:r>
            <a:r>
              <a:rPr lang="en-US" sz="2200" dirty="0">
                <a:solidFill>
                  <a:srgbClr val="0000FF"/>
                </a:solidFill>
                <a:latin typeface="Calibri"/>
                <a:cs typeface="Calibri"/>
              </a:rPr>
              <a:t>in the year 2020 not to exceed 1990 emission levels. </a:t>
            </a:r>
          </a:p>
          <a:p>
            <a:pPr marL="317499" indent="0">
              <a:buNone/>
            </a:pPr>
            <a:endParaRPr lang="en-US" sz="2200" dirty="0" smtClean="0">
              <a:solidFill>
                <a:srgbClr val="0000FF"/>
              </a:solidFill>
              <a:latin typeface="Calibri"/>
              <a:cs typeface="Calibri"/>
            </a:endParaRPr>
          </a:p>
        </p:txBody>
      </p:sp>
      <p:sp>
        <p:nvSpPr>
          <p:cNvPr id="6" name="Rectangle 5"/>
          <p:cNvSpPr/>
          <p:nvPr/>
        </p:nvSpPr>
        <p:spPr>
          <a:xfrm>
            <a:off x="381000" y="5029200"/>
            <a:ext cx="8458200" cy="1447800"/>
          </a:xfrm>
          <a:prstGeom prst="rect">
            <a:avLst/>
          </a:prstGeom>
          <a:noFill/>
          <a:ln w="508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nvGrpSpPr>
          <p:cNvPr id="7" name="Group 6"/>
          <p:cNvGrpSpPr>
            <a:grpSpLocks/>
          </p:cNvGrpSpPr>
          <p:nvPr/>
        </p:nvGrpSpPr>
        <p:grpSpPr bwMode="auto">
          <a:xfrm>
            <a:off x="453164" y="777239"/>
            <a:ext cx="7775575" cy="31750"/>
            <a:chOff x="385" y="527"/>
            <a:chExt cx="4898" cy="20"/>
          </a:xfrm>
        </p:grpSpPr>
        <p:sp>
          <p:nvSpPr>
            <p:cNvPr id="8"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p>
          </p:txBody>
        </p:sp>
        <p:sp>
          <p:nvSpPr>
            <p:cNvPr id="9"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p>
          </p:txBody>
        </p:sp>
      </p:grpSp>
      <p:sp>
        <p:nvSpPr>
          <p:cNvPr id="2" name="Rectangle 1"/>
          <p:cNvSpPr/>
          <p:nvPr/>
        </p:nvSpPr>
        <p:spPr>
          <a:xfrm>
            <a:off x="152400" y="152400"/>
            <a:ext cx="2040267" cy="553998"/>
          </a:xfrm>
          <a:prstGeom prst="rect">
            <a:avLst/>
          </a:prstGeom>
        </p:spPr>
        <p:txBody>
          <a:bodyPr wrap="none">
            <a:spAutoFit/>
          </a:bodyPr>
          <a:lstStyle/>
          <a:p>
            <a:pPr indent="228600">
              <a:buSzPct val="25000"/>
            </a:pPr>
            <a:r>
              <a:rPr lang="en-US" sz="3000" dirty="0" smtClean="0">
                <a:latin typeface="Calibri"/>
                <a:cs typeface="Calibri"/>
              </a:rPr>
              <a:t>Background</a:t>
            </a:r>
            <a:endParaRPr lang="en" sz="3000" dirty="0">
              <a:latin typeface="Calibri"/>
              <a:cs typeface="Calibri"/>
            </a:endParaRPr>
          </a:p>
        </p:txBody>
      </p:sp>
    </p:spTree>
    <p:extLst>
      <p:ext uri="{BB962C8B-B14F-4D97-AF65-F5344CB8AC3E}">
        <p14:creationId xmlns:p14="http://schemas.microsoft.com/office/powerpoint/2010/main" val="3099524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2" name="Picture 11"/>
          <p:cNvPicPr/>
          <p:nvPr/>
        </p:nvPicPr>
        <p:blipFill rotWithShape="1">
          <a:blip r:embed="rId3">
            <a:extLst>
              <a:ext uri="{28A0092B-C50C-407E-A947-70E740481C1C}">
                <a14:useLocalDpi xmlns:a14="http://schemas.microsoft.com/office/drawing/2010/main" val="0"/>
              </a:ext>
            </a:extLst>
          </a:blip>
          <a:srcRect l="6232" r="5222"/>
          <a:stretch/>
        </p:blipFill>
        <p:spPr>
          <a:xfrm>
            <a:off x="4953000" y="2661589"/>
            <a:ext cx="4138840" cy="4120211"/>
          </a:xfrm>
          <a:prstGeom prst="rect">
            <a:avLst/>
          </a:prstGeom>
        </p:spPr>
      </p:pic>
      <p:pic>
        <p:nvPicPr>
          <p:cNvPr id="13" name="Picture 12" descr="fig2_2.pdf"/>
          <p:cNvPicPr>
            <a:picLocks noChangeAspect="1"/>
          </p:cNvPicPr>
          <p:nvPr/>
        </p:nvPicPr>
        <p:blipFill rotWithShape="1">
          <a:blip r:embed="rId4">
            <a:extLst>
              <a:ext uri="{28A0092B-C50C-407E-A947-70E740481C1C}">
                <a14:useLocalDpi xmlns:a14="http://schemas.microsoft.com/office/drawing/2010/main" val="0"/>
              </a:ext>
            </a:extLst>
          </a:blip>
          <a:srcRect l="8713" t="2338" r="3781"/>
          <a:stretch/>
        </p:blipFill>
        <p:spPr>
          <a:xfrm>
            <a:off x="67334" y="1447800"/>
            <a:ext cx="4817043" cy="4038600"/>
          </a:xfrm>
          <a:prstGeom prst="rect">
            <a:avLst/>
          </a:prstGeom>
        </p:spPr>
      </p:pic>
      <p:sp>
        <p:nvSpPr>
          <p:cNvPr id="4" name="Rectangle 3"/>
          <p:cNvSpPr/>
          <p:nvPr/>
        </p:nvSpPr>
        <p:spPr>
          <a:xfrm>
            <a:off x="457200" y="4572000"/>
            <a:ext cx="2580341" cy="646331"/>
          </a:xfrm>
          <a:prstGeom prst="rect">
            <a:avLst/>
          </a:prstGeom>
        </p:spPr>
        <p:txBody>
          <a:bodyPr wrap="none">
            <a:spAutoFit/>
          </a:bodyPr>
          <a:lstStyle/>
          <a:p>
            <a:r>
              <a:rPr lang="en-US" sz="1800" dirty="0">
                <a:solidFill>
                  <a:schemeClr val="tx1"/>
                </a:solidFill>
                <a:latin typeface="Calibri"/>
                <a:cs typeface="Calibri"/>
              </a:rPr>
              <a:t>The South Coast Air </a:t>
            </a:r>
            <a:r>
              <a:rPr lang="en-US" sz="1800" dirty="0" smtClean="0">
                <a:solidFill>
                  <a:schemeClr val="tx1"/>
                </a:solidFill>
                <a:latin typeface="Calibri"/>
                <a:cs typeface="Calibri"/>
              </a:rPr>
              <a:t>Basin</a:t>
            </a:r>
          </a:p>
          <a:p>
            <a:r>
              <a:rPr lang="en-US" sz="1800" dirty="0" smtClean="0">
                <a:solidFill>
                  <a:schemeClr val="tx1"/>
                </a:solidFill>
                <a:latin typeface="Calibri"/>
                <a:cs typeface="Calibri"/>
              </a:rPr>
              <a:t>(</a:t>
            </a:r>
            <a:r>
              <a:rPr lang="en-US" sz="1800" dirty="0" err="1" smtClean="0">
                <a:solidFill>
                  <a:schemeClr val="tx1"/>
                </a:solidFill>
                <a:latin typeface="Calibri"/>
                <a:cs typeface="Calibri"/>
              </a:rPr>
              <a:t>SoCAB</a:t>
            </a:r>
            <a:r>
              <a:rPr lang="en-US" sz="1800" dirty="0" smtClean="0">
                <a:solidFill>
                  <a:schemeClr val="tx1"/>
                </a:solidFill>
                <a:latin typeface="Calibri"/>
                <a:cs typeface="Calibri"/>
              </a:rPr>
              <a:t>)</a:t>
            </a:r>
            <a:endParaRPr lang="en-US" sz="1800" dirty="0">
              <a:solidFill>
                <a:schemeClr val="tx1"/>
              </a:solidFill>
              <a:latin typeface="Calibri"/>
              <a:cs typeface="Calibri"/>
            </a:endParaRPr>
          </a:p>
        </p:txBody>
      </p:sp>
      <p:sp>
        <p:nvSpPr>
          <p:cNvPr id="5" name="TextBox 4"/>
          <p:cNvSpPr txBox="1"/>
          <p:nvPr/>
        </p:nvSpPr>
        <p:spPr>
          <a:xfrm>
            <a:off x="2734334" y="2057400"/>
            <a:ext cx="1484225" cy="369332"/>
          </a:xfrm>
          <a:prstGeom prst="rect">
            <a:avLst/>
          </a:prstGeom>
          <a:noFill/>
        </p:spPr>
        <p:txBody>
          <a:bodyPr wrap="none" rtlCol="0">
            <a:spAutoFit/>
          </a:bodyPr>
          <a:lstStyle/>
          <a:p>
            <a:r>
              <a:rPr lang="en-US" sz="1800" dirty="0" smtClean="0">
                <a:solidFill>
                  <a:schemeClr val="tx1"/>
                </a:solidFill>
                <a:latin typeface="Calibri"/>
                <a:cs typeface="Calibri"/>
              </a:rPr>
              <a:t>Central Valley</a:t>
            </a:r>
            <a:endParaRPr lang="en-US" sz="1800" dirty="0">
              <a:solidFill>
                <a:schemeClr val="tx1"/>
              </a:solidFill>
              <a:latin typeface="Calibri"/>
              <a:cs typeface="Calibri"/>
            </a:endParaRPr>
          </a:p>
        </p:txBody>
      </p:sp>
      <p:sp>
        <p:nvSpPr>
          <p:cNvPr id="20" name="TextBox 19"/>
          <p:cNvSpPr txBox="1"/>
          <p:nvPr/>
        </p:nvSpPr>
        <p:spPr>
          <a:xfrm>
            <a:off x="685800" y="3429000"/>
            <a:ext cx="1447800" cy="646331"/>
          </a:xfrm>
          <a:prstGeom prst="rect">
            <a:avLst/>
          </a:prstGeom>
          <a:noFill/>
        </p:spPr>
        <p:txBody>
          <a:bodyPr wrap="square" rtlCol="0">
            <a:spAutoFit/>
          </a:bodyPr>
          <a:lstStyle/>
          <a:p>
            <a:r>
              <a:rPr lang="en-US" sz="1800" dirty="0" smtClean="0">
                <a:solidFill>
                  <a:schemeClr val="tx1"/>
                </a:solidFill>
                <a:latin typeface="Calibri"/>
                <a:cs typeface="Calibri"/>
              </a:rPr>
              <a:t>San Joaquin </a:t>
            </a:r>
          </a:p>
          <a:p>
            <a:r>
              <a:rPr lang="en-US" sz="1800" dirty="0" smtClean="0">
                <a:solidFill>
                  <a:schemeClr val="tx1"/>
                </a:solidFill>
                <a:latin typeface="Calibri"/>
                <a:cs typeface="Calibri"/>
              </a:rPr>
              <a:t>Valley</a:t>
            </a:r>
            <a:endParaRPr lang="en-US" sz="1800" dirty="0">
              <a:solidFill>
                <a:schemeClr val="tx1"/>
              </a:solidFill>
              <a:latin typeface="Calibri"/>
              <a:cs typeface="Calibri"/>
            </a:endParaRPr>
          </a:p>
        </p:txBody>
      </p:sp>
      <p:sp>
        <p:nvSpPr>
          <p:cNvPr id="21" name="TextBox 20"/>
          <p:cNvSpPr txBox="1"/>
          <p:nvPr/>
        </p:nvSpPr>
        <p:spPr>
          <a:xfrm>
            <a:off x="295934" y="2296180"/>
            <a:ext cx="1309523" cy="646331"/>
          </a:xfrm>
          <a:prstGeom prst="rect">
            <a:avLst/>
          </a:prstGeom>
          <a:noFill/>
        </p:spPr>
        <p:txBody>
          <a:bodyPr wrap="none" rtlCol="0">
            <a:spAutoFit/>
          </a:bodyPr>
          <a:lstStyle/>
          <a:p>
            <a:r>
              <a:rPr lang="en-US" sz="1800" dirty="0" smtClean="0">
                <a:solidFill>
                  <a:schemeClr val="tx1"/>
                </a:solidFill>
                <a:latin typeface="Calibri"/>
                <a:cs typeface="Calibri"/>
              </a:rPr>
              <a:t>Sacramento</a:t>
            </a:r>
          </a:p>
          <a:p>
            <a:r>
              <a:rPr lang="en-US" sz="1800" dirty="0" smtClean="0">
                <a:solidFill>
                  <a:schemeClr val="tx1"/>
                </a:solidFill>
                <a:latin typeface="Calibri"/>
                <a:cs typeface="Calibri"/>
              </a:rPr>
              <a:t>Valley</a:t>
            </a:r>
            <a:endParaRPr lang="en-US" sz="1800" dirty="0">
              <a:solidFill>
                <a:schemeClr val="tx1"/>
              </a:solidFill>
              <a:latin typeface="Calibri"/>
              <a:cs typeface="Calibri"/>
            </a:endParaRPr>
          </a:p>
        </p:txBody>
      </p:sp>
      <p:cxnSp>
        <p:nvCxnSpPr>
          <p:cNvPr id="7" name="Straight Arrow Connector 6"/>
          <p:cNvCxnSpPr/>
          <p:nvPr/>
        </p:nvCxnSpPr>
        <p:spPr>
          <a:xfrm flipH="1" flipV="1">
            <a:off x="1896134" y="2209800"/>
            <a:ext cx="838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734334" y="2286000"/>
            <a:ext cx="76200" cy="152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400800" y="6166789"/>
            <a:ext cx="1166756" cy="400110"/>
          </a:xfrm>
          <a:prstGeom prst="rect">
            <a:avLst/>
          </a:prstGeom>
          <a:noFill/>
        </p:spPr>
        <p:txBody>
          <a:bodyPr wrap="none" rtlCol="0">
            <a:spAutoFit/>
          </a:bodyPr>
          <a:lstStyle/>
          <a:p>
            <a:r>
              <a:rPr lang="en-US" sz="2000" dirty="0" smtClean="0">
                <a:solidFill>
                  <a:srgbClr val="FF0000"/>
                </a:solidFill>
                <a:latin typeface="Calibri"/>
                <a:cs typeface="Calibri"/>
              </a:rPr>
              <a:t>Six flights</a:t>
            </a:r>
            <a:endParaRPr lang="en-US" sz="2000" dirty="0">
              <a:solidFill>
                <a:srgbClr val="FF0000"/>
              </a:solidFill>
              <a:latin typeface="Calibri"/>
              <a:cs typeface="Calibri"/>
            </a:endParaRPr>
          </a:p>
        </p:txBody>
      </p:sp>
      <p:sp>
        <p:nvSpPr>
          <p:cNvPr id="30" name="TextBox 29"/>
          <p:cNvSpPr txBox="1"/>
          <p:nvPr/>
        </p:nvSpPr>
        <p:spPr>
          <a:xfrm>
            <a:off x="5334000" y="3118789"/>
            <a:ext cx="1166756" cy="400110"/>
          </a:xfrm>
          <a:prstGeom prst="rect">
            <a:avLst/>
          </a:prstGeom>
          <a:noFill/>
        </p:spPr>
        <p:txBody>
          <a:bodyPr wrap="none" rtlCol="0">
            <a:spAutoFit/>
          </a:bodyPr>
          <a:lstStyle/>
          <a:p>
            <a:r>
              <a:rPr lang="en-US" sz="2000" dirty="0" smtClean="0">
                <a:solidFill>
                  <a:srgbClr val="008000"/>
                </a:solidFill>
                <a:latin typeface="Calibri"/>
                <a:cs typeface="Calibri"/>
              </a:rPr>
              <a:t>Six flights</a:t>
            </a:r>
            <a:endParaRPr lang="en-US" sz="2000" dirty="0">
              <a:solidFill>
                <a:srgbClr val="008000"/>
              </a:solidFill>
              <a:latin typeface="Calibri"/>
              <a:cs typeface="Calibri"/>
            </a:endParaRPr>
          </a:p>
        </p:txBody>
      </p:sp>
      <p:sp>
        <p:nvSpPr>
          <p:cNvPr id="14" name="TextBox 13"/>
          <p:cNvSpPr txBox="1"/>
          <p:nvPr/>
        </p:nvSpPr>
        <p:spPr>
          <a:xfrm>
            <a:off x="3886200" y="1143000"/>
            <a:ext cx="1126262" cy="400110"/>
          </a:xfrm>
          <a:prstGeom prst="rect">
            <a:avLst/>
          </a:prstGeom>
          <a:noFill/>
        </p:spPr>
        <p:txBody>
          <a:bodyPr wrap="none" rtlCol="0">
            <a:spAutoFit/>
          </a:bodyPr>
          <a:lstStyle/>
          <a:p>
            <a:r>
              <a:rPr lang="en-US" sz="2000" dirty="0" smtClean="0">
                <a:latin typeface="Calibri"/>
                <a:cs typeface="Calibri"/>
              </a:rPr>
              <a:t>μg m</a:t>
            </a:r>
            <a:r>
              <a:rPr lang="en-US" sz="2000" baseline="30000" dirty="0" smtClean="0">
                <a:latin typeface="Calibri"/>
                <a:cs typeface="Calibri"/>
              </a:rPr>
              <a:t>-2 </a:t>
            </a:r>
            <a:r>
              <a:rPr lang="en-US" sz="2000" dirty="0" smtClean="0">
                <a:latin typeface="Calibri"/>
                <a:cs typeface="Calibri"/>
              </a:rPr>
              <a:t>s</a:t>
            </a:r>
            <a:r>
              <a:rPr lang="en-US" sz="2000" baseline="30000" dirty="0" smtClean="0">
                <a:latin typeface="Calibri"/>
                <a:cs typeface="Calibri"/>
              </a:rPr>
              <a:t>-1</a:t>
            </a:r>
            <a:endParaRPr lang="en-US" sz="2000" baseline="30000" dirty="0">
              <a:latin typeface="Calibri"/>
              <a:cs typeface="Calibri"/>
            </a:endParaRPr>
          </a:p>
        </p:txBody>
      </p:sp>
      <p:sp>
        <p:nvSpPr>
          <p:cNvPr id="2" name="TextBox 1"/>
          <p:cNvSpPr txBox="1"/>
          <p:nvPr/>
        </p:nvSpPr>
        <p:spPr>
          <a:xfrm>
            <a:off x="1600200" y="990600"/>
            <a:ext cx="1491389" cy="523220"/>
          </a:xfrm>
          <a:prstGeom prst="rect">
            <a:avLst/>
          </a:prstGeom>
          <a:noFill/>
        </p:spPr>
        <p:txBody>
          <a:bodyPr wrap="none" rtlCol="0">
            <a:spAutoFit/>
          </a:bodyPr>
          <a:lstStyle/>
          <a:p>
            <a:r>
              <a:rPr lang="en-US" sz="2800" dirty="0" smtClean="0">
                <a:latin typeface="Calibri"/>
                <a:cs typeface="Calibri"/>
              </a:rPr>
              <a:t>NEI 2005</a:t>
            </a:r>
            <a:endParaRPr lang="en-US" sz="2800" dirty="0">
              <a:latin typeface="Calibri"/>
              <a:cs typeface="Calibri"/>
            </a:endParaRPr>
          </a:p>
        </p:txBody>
      </p:sp>
      <p:sp>
        <p:nvSpPr>
          <p:cNvPr id="3" name="Rectangle 2"/>
          <p:cNvSpPr/>
          <p:nvPr/>
        </p:nvSpPr>
        <p:spPr>
          <a:xfrm>
            <a:off x="5105400" y="1264384"/>
            <a:ext cx="4038600" cy="1631216"/>
          </a:xfrm>
          <a:prstGeom prst="rect">
            <a:avLst/>
          </a:prstGeom>
        </p:spPr>
        <p:txBody>
          <a:bodyPr wrap="square">
            <a:spAutoFit/>
          </a:bodyPr>
          <a:lstStyle/>
          <a:p>
            <a:r>
              <a:rPr lang="en-US" sz="2000" dirty="0" smtClean="0">
                <a:solidFill>
                  <a:srgbClr val="3366FF"/>
                </a:solidFill>
                <a:latin typeface="Calibri"/>
                <a:cs typeface="Calibri"/>
              </a:rPr>
              <a:t>NOAA P-3 research aircrafts</a:t>
            </a:r>
          </a:p>
          <a:p>
            <a:endParaRPr lang="en-US" sz="2000" dirty="0" smtClean="0">
              <a:solidFill>
                <a:srgbClr val="3366FF"/>
              </a:solidFill>
              <a:latin typeface="Calibri"/>
              <a:cs typeface="Calibri"/>
            </a:endParaRPr>
          </a:p>
          <a:p>
            <a:r>
              <a:rPr lang="en-US" sz="2000" dirty="0" smtClean="0">
                <a:solidFill>
                  <a:srgbClr val="3366FF"/>
                </a:solidFill>
                <a:latin typeface="Calibri"/>
                <a:cs typeface="Calibri"/>
              </a:rPr>
              <a:t>Wavelength</a:t>
            </a:r>
            <a:r>
              <a:rPr lang="en-US" sz="2000" dirty="0">
                <a:solidFill>
                  <a:srgbClr val="3366FF"/>
                </a:solidFill>
                <a:latin typeface="Calibri"/>
                <a:cs typeface="Calibri"/>
              </a:rPr>
              <a:t>- scanned cavity ring-down </a:t>
            </a:r>
            <a:r>
              <a:rPr lang="en-US" sz="2000" dirty="0" smtClean="0">
                <a:solidFill>
                  <a:srgbClr val="3366FF"/>
                </a:solidFill>
                <a:latin typeface="Calibri"/>
                <a:cs typeface="Calibri"/>
              </a:rPr>
              <a:t>spectroscopy (</a:t>
            </a:r>
            <a:r>
              <a:rPr lang="en-US" sz="2000" dirty="0" err="1" smtClean="0">
                <a:solidFill>
                  <a:srgbClr val="3366FF"/>
                </a:solidFill>
                <a:latin typeface="Calibri"/>
                <a:cs typeface="Calibri"/>
              </a:rPr>
              <a:t>Picarro</a:t>
            </a:r>
            <a:r>
              <a:rPr lang="en-US" sz="2000" dirty="0" smtClean="0">
                <a:solidFill>
                  <a:srgbClr val="3366FF"/>
                </a:solidFill>
                <a:latin typeface="Calibri"/>
                <a:cs typeface="Calibri"/>
              </a:rPr>
              <a:t> </a:t>
            </a:r>
            <a:r>
              <a:rPr lang="en-US" sz="2000" dirty="0">
                <a:solidFill>
                  <a:srgbClr val="3366FF"/>
                </a:solidFill>
                <a:latin typeface="Calibri"/>
                <a:cs typeface="Calibri"/>
              </a:rPr>
              <a:t>1301 m) </a:t>
            </a:r>
          </a:p>
          <a:p>
            <a:endParaRPr lang="en-US" sz="2000" dirty="0">
              <a:solidFill>
                <a:srgbClr val="3366FF"/>
              </a:solidFill>
              <a:latin typeface="Calibri"/>
              <a:cs typeface="Calibri"/>
            </a:endParaRPr>
          </a:p>
        </p:txBody>
      </p:sp>
      <p:grpSp>
        <p:nvGrpSpPr>
          <p:cNvPr id="17" name="Group 6"/>
          <p:cNvGrpSpPr>
            <a:grpSpLocks/>
          </p:cNvGrpSpPr>
          <p:nvPr/>
        </p:nvGrpSpPr>
        <p:grpSpPr bwMode="auto">
          <a:xfrm>
            <a:off x="453164" y="777239"/>
            <a:ext cx="7775575" cy="31750"/>
            <a:chOff x="385" y="527"/>
            <a:chExt cx="4898" cy="20"/>
          </a:xfrm>
        </p:grpSpPr>
        <p:sp>
          <p:nvSpPr>
            <p:cNvPr id="18"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9"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6" name="Rectangle 5"/>
          <p:cNvSpPr/>
          <p:nvPr/>
        </p:nvSpPr>
        <p:spPr>
          <a:xfrm>
            <a:off x="76200" y="152400"/>
            <a:ext cx="6028739" cy="553998"/>
          </a:xfrm>
          <a:prstGeom prst="rect">
            <a:avLst/>
          </a:prstGeom>
        </p:spPr>
        <p:txBody>
          <a:bodyPr wrap="none">
            <a:spAutoFit/>
          </a:bodyPr>
          <a:lstStyle/>
          <a:p>
            <a:pPr indent="228600">
              <a:buSzPct val="25000"/>
            </a:pPr>
            <a:r>
              <a:rPr lang="en-US" sz="3000" dirty="0" err="1">
                <a:latin typeface="Calibri"/>
                <a:cs typeface="Calibri"/>
              </a:rPr>
              <a:t>CalNex</a:t>
            </a:r>
            <a:r>
              <a:rPr lang="en-US" sz="3000" dirty="0">
                <a:latin typeface="Calibri"/>
                <a:cs typeface="Calibri"/>
              </a:rPr>
              <a:t> 2010 Airborne measurements</a:t>
            </a:r>
            <a:endParaRPr lang="en" sz="3000" dirty="0">
              <a:latin typeface="Calibri"/>
              <a:cs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3" name="Picture 12" descr="inverseflewchat2.pdf"/>
          <p:cNvPicPr>
            <a:picLocks noChangeAspect="1"/>
          </p:cNvPicPr>
          <p:nvPr/>
        </p:nvPicPr>
        <p:blipFill rotWithShape="1">
          <a:blip r:embed="rId3">
            <a:extLst>
              <a:ext uri="{28A0092B-C50C-407E-A947-70E740481C1C}">
                <a14:useLocalDpi xmlns:a14="http://schemas.microsoft.com/office/drawing/2010/main" val="0"/>
              </a:ext>
            </a:extLst>
          </a:blip>
          <a:srcRect l="4387" t="3876" b="2792"/>
          <a:stretch/>
        </p:blipFill>
        <p:spPr>
          <a:xfrm>
            <a:off x="609600" y="1676400"/>
            <a:ext cx="7868649" cy="4800600"/>
          </a:xfrm>
          <a:prstGeom prst="rect">
            <a:avLst/>
          </a:prstGeom>
        </p:spPr>
      </p:pic>
      <p:pic>
        <p:nvPicPr>
          <p:cNvPr id="8" name="Picture 7" descr="geia_poser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220" y="14158014"/>
            <a:ext cx="10514861" cy="6571789"/>
          </a:xfrm>
          <a:prstGeom prst="rect">
            <a:avLst/>
          </a:prstGeom>
        </p:spPr>
      </p:pic>
      <p:sp>
        <p:nvSpPr>
          <p:cNvPr id="4" name="TextBox 3"/>
          <p:cNvSpPr txBox="1"/>
          <p:nvPr/>
        </p:nvSpPr>
        <p:spPr>
          <a:xfrm>
            <a:off x="3733800" y="990600"/>
            <a:ext cx="1752600" cy="55399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000" dirty="0" smtClean="0"/>
              <a:t>y=</a:t>
            </a:r>
            <a:r>
              <a:rPr lang="en-US" sz="3000" dirty="0" err="1" smtClean="0"/>
              <a:t>H</a:t>
            </a:r>
            <a:r>
              <a:rPr lang="en-US" sz="3000" b="1" dirty="0" err="1" smtClean="0">
                <a:ln w="1905"/>
                <a:solidFill>
                  <a:schemeClr val="bg1"/>
                </a:solidFill>
                <a:effectLst>
                  <a:innerShdw blurRad="69850" dist="43180" dir="5400000">
                    <a:srgbClr val="000000">
                      <a:alpha val="65000"/>
                    </a:srgbClr>
                  </a:innerShdw>
                </a:effectLst>
              </a:rPr>
              <a:t>x</a:t>
            </a:r>
            <a:r>
              <a:rPr lang="en-US" sz="3000" dirty="0" smtClean="0"/>
              <a:t> +</a:t>
            </a:r>
            <a:r>
              <a:rPr lang="en-US" sz="3000" dirty="0" err="1" smtClean="0"/>
              <a:t>ε</a:t>
            </a:r>
            <a:endParaRPr lang="en-US" sz="3000" dirty="0"/>
          </a:p>
        </p:txBody>
      </p:sp>
      <p:sp>
        <p:nvSpPr>
          <p:cNvPr id="9" name="TextBox 8"/>
          <p:cNvSpPr txBox="1"/>
          <p:nvPr/>
        </p:nvSpPr>
        <p:spPr>
          <a:xfrm>
            <a:off x="6553200" y="1015424"/>
            <a:ext cx="2057400" cy="5847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600" dirty="0"/>
              <a:t>y</a:t>
            </a:r>
            <a:r>
              <a:rPr lang="en-US" sz="1600" dirty="0" smtClean="0"/>
              <a:t>: mixing ratio (</a:t>
            </a:r>
            <a:r>
              <a:rPr lang="en-US" sz="1600" dirty="0" err="1" smtClean="0"/>
              <a:t>obs</a:t>
            </a:r>
            <a:r>
              <a:rPr lang="en-US" sz="1600" dirty="0" smtClean="0"/>
              <a:t>)</a:t>
            </a:r>
          </a:p>
          <a:p>
            <a:r>
              <a:rPr lang="en-US" sz="1600" dirty="0"/>
              <a:t>x</a:t>
            </a:r>
            <a:r>
              <a:rPr lang="en-US" sz="1600" dirty="0" smtClean="0"/>
              <a:t>: surface fluxes</a:t>
            </a:r>
          </a:p>
        </p:txBody>
      </p:sp>
      <p:grpSp>
        <p:nvGrpSpPr>
          <p:cNvPr id="7" name="Group 6"/>
          <p:cNvGrpSpPr>
            <a:grpSpLocks/>
          </p:cNvGrpSpPr>
          <p:nvPr/>
        </p:nvGrpSpPr>
        <p:grpSpPr bwMode="auto">
          <a:xfrm>
            <a:off x="453164" y="777239"/>
            <a:ext cx="7775575" cy="31750"/>
            <a:chOff x="385" y="527"/>
            <a:chExt cx="4898" cy="20"/>
          </a:xfrm>
        </p:grpSpPr>
        <p:sp>
          <p:nvSpPr>
            <p:cNvPr id="11"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2"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2" name="Rectangle 1"/>
          <p:cNvSpPr/>
          <p:nvPr/>
        </p:nvSpPr>
        <p:spPr>
          <a:xfrm>
            <a:off x="381000" y="152400"/>
            <a:ext cx="6411581" cy="553998"/>
          </a:xfrm>
          <a:prstGeom prst="rect">
            <a:avLst/>
          </a:prstGeom>
        </p:spPr>
        <p:txBody>
          <a:bodyPr wrap="none">
            <a:spAutoFit/>
          </a:bodyPr>
          <a:lstStyle/>
          <a:p>
            <a:r>
              <a:rPr lang="en-US" sz="3000" dirty="0" err="1">
                <a:latin typeface="Calibri"/>
                <a:cs typeface="Calibri"/>
              </a:rPr>
              <a:t>Lagrangian</a:t>
            </a:r>
            <a:r>
              <a:rPr lang="en-US" sz="3000" dirty="0">
                <a:latin typeface="Calibri"/>
                <a:cs typeface="Calibri"/>
              </a:rPr>
              <a:t> inverse system in </a:t>
            </a:r>
            <a:r>
              <a:rPr lang="en-US" sz="3000" dirty="0" err="1">
                <a:latin typeface="Calibri"/>
                <a:cs typeface="Calibri"/>
              </a:rPr>
              <a:t>Mesoscale</a:t>
            </a:r>
            <a:endParaRPr lang="en-US" sz="3000" dirty="0">
              <a:latin typeface="Calibri"/>
              <a:cs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02" name="Shape 102"/>
          <p:cNvSpPr txBox="1"/>
          <p:nvPr/>
        </p:nvSpPr>
        <p:spPr>
          <a:xfrm>
            <a:off x="7996646" y="6324600"/>
            <a:ext cx="1143000" cy="3651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a:latin typeface="Calibri"/>
                <a:cs typeface="Calibri"/>
              </a:rPr>
              <a:t> </a:t>
            </a:r>
          </a:p>
        </p:txBody>
      </p:sp>
      <p:pic>
        <p:nvPicPr>
          <p:cNvPr id="2" name="Picture 1" descr="hist_ch4.pdf"/>
          <p:cNvPicPr>
            <a:picLocks noChangeAspect="1"/>
          </p:cNvPicPr>
          <p:nvPr/>
        </p:nvPicPr>
        <p:blipFill rotWithShape="1">
          <a:blip r:embed="rId4">
            <a:extLst>
              <a:ext uri="{28A0092B-C50C-407E-A947-70E740481C1C}">
                <a14:useLocalDpi xmlns:a14="http://schemas.microsoft.com/office/drawing/2010/main" val="0"/>
              </a:ext>
            </a:extLst>
          </a:blip>
          <a:srcRect l="2084" t="4447" r="3572"/>
          <a:stretch/>
        </p:blipFill>
        <p:spPr>
          <a:xfrm>
            <a:off x="23097" y="2998997"/>
            <a:ext cx="5080245" cy="3859003"/>
          </a:xfrm>
          <a:prstGeom prst="rect">
            <a:avLst/>
          </a:prstGeom>
        </p:spPr>
      </p:pic>
      <p:sp>
        <p:nvSpPr>
          <p:cNvPr id="4" name="TextBox 3"/>
          <p:cNvSpPr txBox="1"/>
          <p:nvPr/>
        </p:nvSpPr>
        <p:spPr>
          <a:xfrm>
            <a:off x="6858000" y="6248400"/>
            <a:ext cx="1862628" cy="353943"/>
          </a:xfrm>
          <a:prstGeom prst="rect">
            <a:avLst/>
          </a:prstGeom>
          <a:noFill/>
        </p:spPr>
        <p:txBody>
          <a:bodyPr wrap="none" rtlCol="0">
            <a:spAutoFit/>
          </a:bodyPr>
          <a:lstStyle/>
          <a:p>
            <a:r>
              <a:rPr lang="en-US" sz="1700" dirty="0" err="1" smtClean="0">
                <a:latin typeface="Calibri"/>
                <a:cs typeface="Calibri"/>
              </a:rPr>
              <a:t>Brioude</a:t>
            </a:r>
            <a:r>
              <a:rPr lang="en-US" sz="1700" dirty="0" smtClean="0">
                <a:latin typeface="Calibri"/>
                <a:cs typeface="Calibri"/>
              </a:rPr>
              <a:t> et al. 2011</a:t>
            </a:r>
            <a:endParaRPr lang="en-US" sz="1700" dirty="0">
              <a:latin typeface="Calibri"/>
              <a:cs typeface="Calibri"/>
            </a:endParaRPr>
          </a:p>
        </p:txBody>
      </p:sp>
      <p:sp>
        <p:nvSpPr>
          <p:cNvPr id="5" name="TextBox 4"/>
          <p:cNvSpPr txBox="1"/>
          <p:nvPr/>
        </p:nvSpPr>
        <p:spPr>
          <a:xfrm>
            <a:off x="3276600" y="3200400"/>
            <a:ext cx="1434926" cy="307777"/>
          </a:xfrm>
          <a:prstGeom prst="rect">
            <a:avLst/>
          </a:prstGeom>
          <a:noFill/>
        </p:spPr>
        <p:txBody>
          <a:bodyPr wrap="square" rtlCol="0">
            <a:spAutoFit/>
          </a:bodyPr>
          <a:lstStyle/>
          <a:p>
            <a:r>
              <a:rPr lang="en-US" dirty="0" smtClean="0">
                <a:solidFill>
                  <a:schemeClr val="accent2">
                    <a:lumMod val="75000"/>
                  </a:schemeClr>
                </a:solidFill>
                <a:latin typeface="Calibri"/>
                <a:cs typeface="Calibri"/>
              </a:rPr>
              <a:t>May 08 flight</a:t>
            </a:r>
            <a:endParaRPr lang="en-US" dirty="0">
              <a:solidFill>
                <a:schemeClr val="accent2">
                  <a:lumMod val="75000"/>
                </a:schemeClr>
              </a:solidFill>
              <a:latin typeface="Calibri"/>
              <a:cs typeface="Calibri"/>
            </a:endParaRPr>
          </a:p>
        </p:txBody>
      </p:sp>
      <p:sp>
        <p:nvSpPr>
          <p:cNvPr id="6" name="TextBox 5"/>
          <p:cNvSpPr txBox="1"/>
          <p:nvPr/>
        </p:nvSpPr>
        <p:spPr>
          <a:xfrm>
            <a:off x="5181600" y="3276600"/>
            <a:ext cx="3962400" cy="2800766"/>
          </a:xfrm>
          <a:prstGeom prst="rect">
            <a:avLst/>
          </a:prstGeom>
          <a:noFill/>
        </p:spPr>
        <p:txBody>
          <a:bodyPr wrap="square" rtlCol="0">
            <a:spAutoFit/>
          </a:bodyPr>
          <a:lstStyle/>
          <a:p>
            <a:pPr marL="285750" indent="-285750">
              <a:buFont typeface="Wingdings" charset="2"/>
              <a:buChar char="§"/>
            </a:pPr>
            <a:r>
              <a:rPr lang="en-US" sz="2200" dirty="0" smtClean="0">
                <a:solidFill>
                  <a:srgbClr val="3366FF"/>
                </a:solidFill>
                <a:latin typeface="Calibri"/>
                <a:cs typeface="Calibri"/>
              </a:rPr>
              <a:t>For each </a:t>
            </a:r>
            <a:r>
              <a:rPr lang="en-US" sz="2200" dirty="0">
                <a:solidFill>
                  <a:srgbClr val="3366FF"/>
                </a:solidFill>
                <a:latin typeface="Calibri"/>
                <a:cs typeface="Calibri"/>
              </a:rPr>
              <a:t>flight we give a background </a:t>
            </a:r>
            <a:r>
              <a:rPr lang="en-US" sz="2200" dirty="0" smtClean="0">
                <a:solidFill>
                  <a:srgbClr val="3366FF"/>
                </a:solidFill>
                <a:latin typeface="Calibri"/>
                <a:cs typeface="Calibri"/>
              </a:rPr>
              <a:t>value</a:t>
            </a:r>
          </a:p>
          <a:p>
            <a:pPr marL="285750" indent="-285750">
              <a:buFont typeface="Wingdings" charset="2"/>
              <a:buChar char="§"/>
            </a:pPr>
            <a:endParaRPr lang="en-US" sz="2200" dirty="0">
              <a:solidFill>
                <a:srgbClr val="3366FF"/>
              </a:solidFill>
              <a:latin typeface="Calibri"/>
              <a:cs typeface="Calibri"/>
            </a:endParaRPr>
          </a:p>
          <a:p>
            <a:pPr marL="285750" indent="-285750">
              <a:buFont typeface="Wingdings" charset="2"/>
              <a:buChar char="§"/>
            </a:pPr>
            <a:r>
              <a:rPr lang="en-US" sz="2200" dirty="0" smtClean="0">
                <a:solidFill>
                  <a:srgbClr val="3366FF"/>
                </a:solidFill>
                <a:latin typeface="Calibri"/>
                <a:cs typeface="Calibri"/>
              </a:rPr>
              <a:t>For each flight, we give a </a:t>
            </a:r>
            <a:r>
              <a:rPr lang="en-US" sz="2200" dirty="0">
                <a:solidFill>
                  <a:srgbClr val="3366FF"/>
                </a:solidFill>
                <a:latin typeface="Calibri"/>
                <a:cs typeface="Calibri"/>
              </a:rPr>
              <a:t>regularization </a:t>
            </a:r>
            <a:r>
              <a:rPr lang="en-US" sz="2200" dirty="0" smtClean="0">
                <a:solidFill>
                  <a:srgbClr val="3366FF"/>
                </a:solidFill>
                <a:latin typeface="Calibri"/>
                <a:cs typeface="Calibri"/>
              </a:rPr>
              <a:t>α  (</a:t>
            </a:r>
            <a:r>
              <a:rPr lang="en-US" sz="2200" dirty="0" err="1" smtClean="0">
                <a:solidFill>
                  <a:srgbClr val="3366FF"/>
                </a:solidFill>
                <a:latin typeface="Calibri"/>
                <a:cs typeface="Calibri"/>
              </a:rPr>
              <a:t>Henze</a:t>
            </a:r>
            <a:r>
              <a:rPr lang="en-US" sz="2200" dirty="0" smtClean="0">
                <a:solidFill>
                  <a:srgbClr val="3366FF"/>
                </a:solidFill>
                <a:latin typeface="Calibri"/>
                <a:cs typeface="Calibri"/>
              </a:rPr>
              <a:t> et al. 2009) to reach </a:t>
            </a:r>
            <a:r>
              <a:rPr lang="en-US" sz="2200" dirty="0">
                <a:solidFill>
                  <a:srgbClr val="3366FF"/>
                </a:solidFill>
                <a:latin typeface="Calibri"/>
                <a:cs typeface="Calibri"/>
              </a:rPr>
              <a:t>a good </a:t>
            </a:r>
            <a:r>
              <a:rPr lang="en-US" sz="2200" dirty="0" smtClean="0">
                <a:solidFill>
                  <a:srgbClr val="3366FF"/>
                </a:solidFill>
                <a:latin typeface="Calibri"/>
                <a:cs typeface="Calibri"/>
              </a:rPr>
              <a:t>compromise in R and B</a:t>
            </a:r>
          </a:p>
          <a:p>
            <a:pPr marL="285750" indent="-285750">
              <a:buFont typeface="Wingdings" charset="2"/>
              <a:buChar char="§"/>
            </a:pPr>
            <a:endParaRPr lang="en-US" sz="2200" dirty="0" smtClean="0">
              <a:solidFill>
                <a:srgbClr val="3366FF"/>
              </a:solidFill>
              <a:latin typeface="Calibri"/>
              <a:cs typeface="Calibri"/>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562566917"/>
              </p:ext>
            </p:extLst>
          </p:nvPr>
        </p:nvGraphicFramePr>
        <p:xfrm>
          <a:off x="152400" y="1214803"/>
          <a:ext cx="8686800" cy="501280"/>
        </p:xfrm>
        <a:graphic>
          <a:graphicData uri="http://schemas.openxmlformats.org/presentationml/2006/ole">
            <mc:AlternateContent xmlns:mc="http://schemas.openxmlformats.org/markup-compatibility/2006">
              <mc:Choice xmlns:v="urn:schemas-microsoft-com:vml" Requires="v">
                <p:oleObj spid="_x0000_s1525" name="Document" r:id="rId6" imgW="5943600" imgH="342900" progId="Word.Document.12">
                  <p:embed/>
                </p:oleObj>
              </mc:Choice>
              <mc:Fallback>
                <p:oleObj name="Document" r:id="rId6" imgW="5943600" imgH="342900" progId="Word.Document.12">
                  <p:embed/>
                  <p:pic>
                    <p:nvPicPr>
                      <p:cNvPr id="0" name=""/>
                      <p:cNvPicPr/>
                      <p:nvPr/>
                    </p:nvPicPr>
                    <p:blipFill>
                      <a:blip r:embed="rId7"/>
                      <a:stretch>
                        <a:fillRect/>
                      </a:stretch>
                    </p:blipFill>
                    <p:spPr>
                      <a:xfrm>
                        <a:off x="152400" y="1214803"/>
                        <a:ext cx="8686800" cy="501280"/>
                      </a:xfrm>
                      <a:prstGeom prst="rect">
                        <a:avLst/>
                      </a:prstGeom>
                      <a:solidFill>
                        <a:schemeClr val="accent4">
                          <a:lumMod val="40000"/>
                          <a:lumOff val="60000"/>
                        </a:schemeClr>
                      </a:solidFill>
                      <a:ln>
                        <a:noFill/>
                      </a:ln>
                    </p:spPr>
                  </p:pic>
                </p:oleObj>
              </mc:Fallback>
            </mc:AlternateContent>
          </a:graphicData>
        </a:graphic>
      </p:graphicFrame>
      <p:sp>
        <p:nvSpPr>
          <p:cNvPr id="7" name="TextBox 6"/>
          <p:cNvSpPr txBox="1"/>
          <p:nvPr/>
        </p:nvSpPr>
        <p:spPr>
          <a:xfrm>
            <a:off x="0" y="1978223"/>
            <a:ext cx="1219200" cy="70788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000" b="1" dirty="0" smtClean="0">
                <a:latin typeface="Calibri"/>
                <a:cs typeface="Calibri"/>
              </a:rPr>
              <a:t>Cost</a:t>
            </a:r>
          </a:p>
          <a:p>
            <a:r>
              <a:rPr lang="en-US" sz="2000" b="1" dirty="0" smtClean="0">
                <a:latin typeface="Calibri"/>
                <a:cs typeface="Calibri"/>
              </a:rPr>
              <a:t>function</a:t>
            </a:r>
            <a:endParaRPr lang="en-US" sz="2000" b="1" dirty="0">
              <a:latin typeface="Calibri"/>
              <a:cs typeface="Calibri"/>
            </a:endParaRPr>
          </a:p>
        </p:txBody>
      </p:sp>
      <p:sp>
        <p:nvSpPr>
          <p:cNvPr id="8" name="TextBox 7"/>
          <p:cNvSpPr txBox="1"/>
          <p:nvPr/>
        </p:nvSpPr>
        <p:spPr>
          <a:xfrm>
            <a:off x="2438400" y="1981199"/>
            <a:ext cx="694746" cy="40011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000" dirty="0" smtClean="0">
                <a:latin typeface="Calibri"/>
                <a:cs typeface="Calibri"/>
              </a:rPr>
              <a:t>J </a:t>
            </a:r>
            <a:r>
              <a:rPr lang="en-US" sz="2000" dirty="0" err="1" smtClean="0">
                <a:latin typeface="Calibri"/>
                <a:cs typeface="Calibri"/>
              </a:rPr>
              <a:t>obs</a:t>
            </a:r>
            <a:endParaRPr lang="en-US" sz="2000" dirty="0">
              <a:latin typeface="Calibri"/>
              <a:cs typeface="Calibri"/>
            </a:endParaRPr>
          </a:p>
        </p:txBody>
      </p:sp>
      <p:sp>
        <p:nvSpPr>
          <p:cNvPr id="12" name="TextBox 11"/>
          <p:cNvSpPr txBox="1"/>
          <p:nvPr/>
        </p:nvSpPr>
        <p:spPr>
          <a:xfrm>
            <a:off x="6629400" y="1981199"/>
            <a:ext cx="838691" cy="40011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000" dirty="0" smtClean="0">
                <a:latin typeface="Calibri"/>
                <a:cs typeface="Calibri"/>
              </a:rPr>
              <a:t>J prior</a:t>
            </a:r>
            <a:endParaRPr lang="en-US" sz="2000" dirty="0">
              <a:latin typeface="Calibri"/>
              <a:cs typeface="Calibri"/>
            </a:endParaRPr>
          </a:p>
        </p:txBody>
      </p:sp>
      <p:sp>
        <p:nvSpPr>
          <p:cNvPr id="11" name="Left Brace 10"/>
          <p:cNvSpPr/>
          <p:nvPr/>
        </p:nvSpPr>
        <p:spPr>
          <a:xfrm rot="16200000">
            <a:off x="2667001" y="228600"/>
            <a:ext cx="304799" cy="3200400"/>
          </a:xfrm>
          <a:prstGeom prst="leftBrace">
            <a:avLst>
              <a:gd name="adj1" fmla="val 8333"/>
              <a:gd name="adj2" fmla="val 51102"/>
            </a:avLst>
          </a:prstGeom>
          <a:no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US">
              <a:solidFill>
                <a:schemeClr val="accent1"/>
              </a:solidFill>
              <a:latin typeface="Calibri"/>
              <a:cs typeface="Calibri"/>
            </a:endParaRPr>
          </a:p>
        </p:txBody>
      </p:sp>
      <p:sp>
        <p:nvSpPr>
          <p:cNvPr id="15" name="Left Brace 14"/>
          <p:cNvSpPr/>
          <p:nvPr/>
        </p:nvSpPr>
        <p:spPr>
          <a:xfrm rot="16200000">
            <a:off x="6858001" y="228599"/>
            <a:ext cx="304800" cy="3200400"/>
          </a:xfrm>
          <a:prstGeom prst="leftBrace">
            <a:avLst/>
          </a:prstGeom>
          <a:no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US">
              <a:solidFill>
                <a:schemeClr val="accent1"/>
              </a:solidFill>
              <a:latin typeface="Calibri"/>
              <a:cs typeface="Calibri"/>
            </a:endParaRPr>
          </a:p>
        </p:txBody>
      </p:sp>
      <p:cxnSp>
        <p:nvCxnSpPr>
          <p:cNvPr id="22" name="Straight Arrow Connector 21"/>
          <p:cNvCxnSpPr/>
          <p:nvPr/>
        </p:nvCxnSpPr>
        <p:spPr>
          <a:xfrm flipV="1">
            <a:off x="304800" y="1676400"/>
            <a:ext cx="0" cy="304800"/>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486400" y="2495490"/>
            <a:ext cx="3508267"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000" dirty="0">
                <a:latin typeface="Calibri"/>
                <a:cs typeface="Calibri"/>
              </a:rPr>
              <a:t>R and B are covariance matrices</a:t>
            </a:r>
          </a:p>
        </p:txBody>
      </p:sp>
      <p:sp>
        <p:nvSpPr>
          <p:cNvPr id="3" name="Rectangle 2"/>
          <p:cNvSpPr/>
          <p:nvPr/>
        </p:nvSpPr>
        <p:spPr>
          <a:xfrm>
            <a:off x="152400" y="1219200"/>
            <a:ext cx="228600" cy="457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nvGrpSpPr>
          <p:cNvPr id="18" name="Group 17"/>
          <p:cNvGrpSpPr>
            <a:grpSpLocks/>
          </p:cNvGrpSpPr>
          <p:nvPr/>
        </p:nvGrpSpPr>
        <p:grpSpPr bwMode="auto">
          <a:xfrm>
            <a:off x="453164" y="777239"/>
            <a:ext cx="7775575" cy="31750"/>
            <a:chOff x="385" y="527"/>
            <a:chExt cx="4898" cy="20"/>
          </a:xfrm>
        </p:grpSpPr>
        <p:sp>
          <p:nvSpPr>
            <p:cNvPr id="19"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20"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10" name="Rectangle 9"/>
          <p:cNvSpPr/>
          <p:nvPr/>
        </p:nvSpPr>
        <p:spPr>
          <a:xfrm>
            <a:off x="304800" y="228600"/>
            <a:ext cx="7874008" cy="553998"/>
          </a:xfrm>
          <a:prstGeom prst="rect">
            <a:avLst/>
          </a:prstGeom>
        </p:spPr>
        <p:txBody>
          <a:bodyPr wrap="none">
            <a:spAutoFit/>
          </a:bodyPr>
          <a:lstStyle/>
          <a:p>
            <a:r>
              <a:rPr lang="en-US" sz="3000" dirty="0">
                <a:solidFill>
                  <a:schemeClr val="dk1"/>
                </a:solidFill>
                <a:latin typeface="Calibri"/>
                <a:cs typeface="Calibri"/>
              </a:rPr>
              <a:t>Bayesian formulation with lognormal distribution</a:t>
            </a:r>
            <a:endParaRPr lang="en-US" sz="3000" dirty="0">
              <a:latin typeface="Calibri"/>
              <a:cs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534057992"/>
              </p:ext>
            </p:extLst>
          </p:nvPr>
        </p:nvGraphicFramePr>
        <p:xfrm>
          <a:off x="0" y="3562826"/>
          <a:ext cx="9144000" cy="1517286"/>
        </p:xfrm>
        <a:graphic>
          <a:graphicData uri="http://schemas.openxmlformats.org/presentationml/2006/ole">
            <mc:AlternateContent xmlns:mc="http://schemas.openxmlformats.org/markup-compatibility/2006">
              <mc:Choice xmlns:v="urn:schemas-microsoft-com:vml" Requires="v">
                <p:oleObj spid="_x0000_s2350" name="Document" r:id="rId5" imgW="8648700" imgH="1435100" progId="Word.Document.12">
                  <p:embed/>
                </p:oleObj>
              </mc:Choice>
              <mc:Fallback>
                <p:oleObj name="Document" r:id="rId5" imgW="8648700" imgH="1435100" progId="Word.Document.12">
                  <p:embed/>
                  <p:pic>
                    <p:nvPicPr>
                      <p:cNvPr id="0" name=""/>
                      <p:cNvPicPr/>
                      <p:nvPr/>
                    </p:nvPicPr>
                    <p:blipFill>
                      <a:blip r:embed="rId6"/>
                      <a:stretch>
                        <a:fillRect/>
                      </a:stretch>
                    </p:blipFill>
                    <p:spPr>
                      <a:xfrm>
                        <a:off x="0" y="3562826"/>
                        <a:ext cx="9144000" cy="1517286"/>
                      </a:xfrm>
                      <a:prstGeom prst="rect">
                        <a:avLst/>
                      </a:prstGeom>
                    </p:spPr>
                  </p:pic>
                </p:oleObj>
              </mc:Fallback>
            </mc:AlternateContent>
          </a:graphicData>
        </a:graphic>
      </p:graphicFrame>
      <p:pic>
        <p:nvPicPr>
          <p:cNvPr id="8" name="Picture 7" descr="flextrj_3models.png"/>
          <p:cNvPicPr>
            <a:picLocks noChangeAspect="1"/>
          </p:cNvPicPr>
          <p:nvPr/>
        </p:nvPicPr>
        <p:blipFill rotWithShape="1">
          <a:blip r:embed="rId7">
            <a:extLst>
              <a:ext uri="{28A0092B-C50C-407E-A947-70E740481C1C}">
                <a14:useLocalDpi xmlns:a14="http://schemas.microsoft.com/office/drawing/2010/main" val="0"/>
              </a:ext>
            </a:extLst>
          </a:blip>
          <a:srcRect l="10130" r="8669"/>
          <a:stretch/>
        </p:blipFill>
        <p:spPr>
          <a:xfrm>
            <a:off x="228600" y="1219200"/>
            <a:ext cx="8686800" cy="2300089"/>
          </a:xfrm>
          <a:prstGeom prst="rect">
            <a:avLst/>
          </a:prstGeom>
        </p:spPr>
      </p:pic>
      <p:sp>
        <p:nvSpPr>
          <p:cNvPr id="9" name="Rectangle 8"/>
          <p:cNvSpPr/>
          <p:nvPr/>
        </p:nvSpPr>
        <p:spPr>
          <a:xfrm>
            <a:off x="2099408" y="3232854"/>
            <a:ext cx="872392" cy="323165"/>
          </a:xfrm>
          <a:prstGeom prst="rect">
            <a:avLst/>
          </a:prstGeom>
        </p:spPr>
        <p:txBody>
          <a:bodyPr wrap="none">
            <a:spAutoFit/>
          </a:bodyPr>
          <a:lstStyle/>
          <a:p>
            <a:r>
              <a:rPr lang="en-US" sz="1500" dirty="0">
                <a:latin typeface="Calibri"/>
                <a:cs typeface="Calibri"/>
              </a:rPr>
              <a:t>s m</a:t>
            </a:r>
            <a:r>
              <a:rPr lang="en-US" sz="1500" baseline="30000" dirty="0">
                <a:latin typeface="Calibri"/>
                <a:cs typeface="Calibri"/>
              </a:rPr>
              <a:t>3</a:t>
            </a:r>
            <a:r>
              <a:rPr lang="en-US" sz="1500" dirty="0">
                <a:latin typeface="Calibri"/>
                <a:cs typeface="Calibri"/>
              </a:rPr>
              <a:t> kg</a:t>
            </a:r>
            <a:r>
              <a:rPr lang="en-US" sz="1500" baseline="30000" dirty="0">
                <a:latin typeface="Calibri"/>
                <a:cs typeface="Calibri"/>
              </a:rPr>
              <a:t>−1</a:t>
            </a:r>
          </a:p>
        </p:txBody>
      </p:sp>
      <p:sp>
        <p:nvSpPr>
          <p:cNvPr id="10" name="Rectangle 9"/>
          <p:cNvSpPr/>
          <p:nvPr/>
        </p:nvSpPr>
        <p:spPr>
          <a:xfrm>
            <a:off x="5223608" y="3232854"/>
            <a:ext cx="872392" cy="323165"/>
          </a:xfrm>
          <a:prstGeom prst="rect">
            <a:avLst/>
          </a:prstGeom>
        </p:spPr>
        <p:txBody>
          <a:bodyPr wrap="none">
            <a:spAutoFit/>
          </a:bodyPr>
          <a:lstStyle/>
          <a:p>
            <a:r>
              <a:rPr lang="en-US" sz="1500" dirty="0" smtClean="0">
                <a:latin typeface="Calibri"/>
                <a:cs typeface="Calibri"/>
              </a:rPr>
              <a:t>s m</a:t>
            </a:r>
            <a:r>
              <a:rPr lang="en-US" sz="1500" baseline="30000" dirty="0" smtClean="0">
                <a:latin typeface="Calibri"/>
                <a:cs typeface="Calibri"/>
              </a:rPr>
              <a:t>3</a:t>
            </a:r>
            <a:r>
              <a:rPr lang="en-US" sz="1500" dirty="0" smtClean="0">
                <a:latin typeface="Calibri"/>
                <a:cs typeface="Calibri"/>
              </a:rPr>
              <a:t> kg</a:t>
            </a:r>
            <a:r>
              <a:rPr lang="en-US" sz="1500" baseline="30000" dirty="0" smtClean="0">
                <a:latin typeface="Calibri"/>
                <a:cs typeface="Calibri"/>
              </a:rPr>
              <a:t>−1</a:t>
            </a:r>
            <a:endParaRPr lang="en-US" sz="1500" baseline="30000" dirty="0">
              <a:latin typeface="Calibri"/>
              <a:cs typeface="Calibri"/>
            </a:endParaRPr>
          </a:p>
        </p:txBody>
      </p:sp>
      <p:graphicFrame>
        <p:nvGraphicFramePr>
          <p:cNvPr id="21" name="Table 20"/>
          <p:cNvGraphicFramePr>
            <a:graphicFrameLocks noGrp="1"/>
          </p:cNvGraphicFramePr>
          <p:nvPr>
            <p:extLst>
              <p:ext uri="{D42A27DB-BD31-4B8C-83A1-F6EECF244321}">
                <p14:modId xmlns:p14="http://schemas.microsoft.com/office/powerpoint/2010/main" val="1661631378"/>
              </p:ext>
            </p:extLst>
          </p:nvPr>
        </p:nvGraphicFramePr>
        <p:xfrm>
          <a:off x="4191000" y="4572001"/>
          <a:ext cx="4800600" cy="1828802"/>
        </p:xfrm>
        <a:graphic>
          <a:graphicData uri="http://schemas.openxmlformats.org/drawingml/2006/table">
            <a:tbl>
              <a:tblPr firstRow="1" bandRow="1"/>
              <a:tblGrid>
                <a:gridCol w="960120"/>
                <a:gridCol w="960120"/>
                <a:gridCol w="960120"/>
                <a:gridCol w="960120"/>
                <a:gridCol w="960120"/>
              </a:tblGrid>
              <a:tr h="329784">
                <a:tc>
                  <a:txBody>
                    <a:bodyPr/>
                    <a:lstStyle/>
                    <a:p>
                      <a:pPr algn="ctr"/>
                      <a:endParaRPr lang="en-US" sz="1400" dirty="0">
                        <a:solidFill>
                          <a:srgbClr val="3366FF"/>
                        </a:solidFill>
                      </a:endParaRPr>
                    </a:p>
                  </a:txBody>
                  <a:tcPr>
                    <a:lnL w="12700" cmpd="sng">
                      <a:noFill/>
                      <a:prstDash val="solid"/>
                    </a:lnL>
                  </a:tcPr>
                </a:tc>
                <a:tc>
                  <a:txBody>
                    <a:bodyPr/>
                    <a:lstStyle/>
                    <a:p>
                      <a:pPr algn="ctr"/>
                      <a:r>
                        <a:rPr lang="en-US" sz="1400" dirty="0" smtClean="0">
                          <a:solidFill>
                            <a:srgbClr val="3366FF"/>
                          </a:solidFill>
                        </a:rPr>
                        <a:t>CH4 </a:t>
                      </a:r>
                      <a:r>
                        <a:rPr lang="en-US" sz="1400" dirty="0" err="1" smtClean="0">
                          <a:solidFill>
                            <a:srgbClr val="3366FF"/>
                          </a:solidFill>
                        </a:rPr>
                        <a:t>obs</a:t>
                      </a:r>
                      <a:endParaRPr lang="en-US" sz="1400" dirty="0">
                        <a:solidFill>
                          <a:srgbClr val="3366FF"/>
                        </a:solidFill>
                      </a:endParaRPr>
                    </a:p>
                  </a:txBody>
                  <a:tcPr/>
                </a:tc>
                <a:tc>
                  <a:txBody>
                    <a:bodyPr/>
                    <a:lstStyle/>
                    <a:p>
                      <a:pPr algn="ctr"/>
                      <a:r>
                        <a:rPr lang="en-US" sz="1400" dirty="0" smtClean="0">
                          <a:solidFill>
                            <a:srgbClr val="3366FF"/>
                          </a:solidFill>
                        </a:rPr>
                        <a:t>WRF1</a:t>
                      </a:r>
                      <a:endParaRPr lang="en-US" sz="1400" dirty="0">
                        <a:solidFill>
                          <a:srgbClr val="3366FF"/>
                        </a:solidFill>
                      </a:endParaRPr>
                    </a:p>
                  </a:txBody>
                  <a:tcPr/>
                </a:tc>
                <a:tc>
                  <a:txBody>
                    <a:bodyPr/>
                    <a:lstStyle/>
                    <a:p>
                      <a:pPr algn="ctr"/>
                      <a:r>
                        <a:rPr lang="en-US" sz="1400" dirty="0" smtClean="0">
                          <a:solidFill>
                            <a:srgbClr val="3366FF"/>
                          </a:solidFill>
                        </a:rPr>
                        <a:t>WRF2</a:t>
                      </a:r>
                      <a:endParaRPr lang="en-US" sz="1400" dirty="0">
                        <a:solidFill>
                          <a:srgbClr val="3366FF"/>
                        </a:solidFill>
                      </a:endParaRPr>
                    </a:p>
                  </a:txBody>
                  <a:tcPr/>
                </a:tc>
                <a:tc>
                  <a:txBody>
                    <a:bodyPr/>
                    <a:lstStyle/>
                    <a:p>
                      <a:pPr algn="ctr"/>
                      <a:r>
                        <a:rPr lang="en-US" sz="1400" dirty="0" smtClean="0">
                          <a:solidFill>
                            <a:srgbClr val="3366FF"/>
                          </a:solidFill>
                        </a:rPr>
                        <a:t>WRF3</a:t>
                      </a:r>
                      <a:endParaRPr lang="en-US" sz="1400" dirty="0">
                        <a:solidFill>
                          <a:srgbClr val="3366FF"/>
                        </a:solidFill>
                      </a:endParaRPr>
                    </a:p>
                  </a:txBody>
                  <a:tcPr>
                    <a:lnR w="12700" cmpd="sng">
                      <a:noFill/>
                      <a:prstDash val="solid"/>
                    </a:lnR>
                  </a:tcPr>
                </a:tc>
              </a:tr>
              <a:tr h="509666">
                <a:tc>
                  <a:txBody>
                    <a:bodyPr/>
                    <a:lstStyle/>
                    <a:p>
                      <a:pPr algn="ctr"/>
                      <a:r>
                        <a:rPr lang="en-US" sz="1400" dirty="0" smtClean="0">
                          <a:solidFill>
                            <a:srgbClr val="3366FF"/>
                          </a:solidFill>
                        </a:rPr>
                        <a:t>CH4 </a:t>
                      </a:r>
                      <a:r>
                        <a:rPr lang="en-US" sz="1400" dirty="0" err="1" smtClean="0">
                          <a:solidFill>
                            <a:srgbClr val="3366FF"/>
                          </a:solidFill>
                        </a:rPr>
                        <a:t>Obs</a:t>
                      </a:r>
                      <a:endParaRPr lang="en-US" sz="1400" dirty="0">
                        <a:solidFill>
                          <a:srgbClr val="3366FF"/>
                        </a:solidFill>
                      </a:endParaRPr>
                    </a:p>
                  </a:txBody>
                  <a:tcPr>
                    <a:lnL w="12700" cmpd="sng">
                      <a:noFill/>
                      <a:prstDash val="solid"/>
                    </a:lnL>
                  </a:tcPr>
                </a:tc>
                <a:tc>
                  <a:txBody>
                    <a:bodyPr/>
                    <a:lstStyle/>
                    <a:p>
                      <a:pPr algn="ctr"/>
                      <a:r>
                        <a:rPr lang="en-US" sz="1400" dirty="0" smtClean="0">
                          <a:solidFill>
                            <a:srgbClr val="3366FF"/>
                          </a:solidFill>
                        </a:rPr>
                        <a:t>1</a:t>
                      </a:r>
                      <a:endParaRPr lang="en-US" sz="1400" dirty="0">
                        <a:solidFill>
                          <a:srgbClr val="3366FF"/>
                        </a:solidFill>
                      </a:endParaRPr>
                    </a:p>
                  </a:txBody>
                  <a:tcPr/>
                </a:tc>
                <a:tc>
                  <a:txBody>
                    <a:bodyPr/>
                    <a:lstStyle/>
                    <a:p>
                      <a:pPr algn="ctr"/>
                      <a:endParaRPr lang="en-US" sz="1400" dirty="0">
                        <a:solidFill>
                          <a:srgbClr val="3366FF"/>
                        </a:solidFill>
                      </a:endParaRPr>
                    </a:p>
                  </a:txBody>
                  <a:tcPr/>
                </a:tc>
                <a:tc>
                  <a:txBody>
                    <a:bodyPr/>
                    <a:lstStyle/>
                    <a:p>
                      <a:pPr algn="ctr"/>
                      <a:endParaRPr lang="en-US" sz="1400" dirty="0">
                        <a:solidFill>
                          <a:srgbClr val="3366FF"/>
                        </a:solidFill>
                      </a:endParaRPr>
                    </a:p>
                  </a:txBody>
                  <a:tcPr/>
                </a:tc>
                <a:tc>
                  <a:txBody>
                    <a:bodyPr/>
                    <a:lstStyle/>
                    <a:p>
                      <a:pPr algn="ctr"/>
                      <a:endParaRPr lang="en-US" sz="1400" dirty="0">
                        <a:solidFill>
                          <a:srgbClr val="3366FF"/>
                        </a:solidFill>
                      </a:endParaRPr>
                    </a:p>
                  </a:txBody>
                  <a:tcPr>
                    <a:lnR w="12700" cmpd="sng">
                      <a:noFill/>
                      <a:prstDash val="solid"/>
                    </a:lnR>
                  </a:tcPr>
                </a:tc>
              </a:tr>
              <a:tr h="329784">
                <a:tc>
                  <a:txBody>
                    <a:bodyPr/>
                    <a:lstStyle/>
                    <a:p>
                      <a:pPr algn="ctr"/>
                      <a:r>
                        <a:rPr lang="en-US" sz="1400" dirty="0" smtClean="0">
                          <a:solidFill>
                            <a:srgbClr val="3366FF"/>
                          </a:solidFill>
                        </a:rPr>
                        <a:t>WRF1</a:t>
                      </a:r>
                      <a:endParaRPr lang="en-US" sz="1400" dirty="0">
                        <a:solidFill>
                          <a:srgbClr val="3366FF"/>
                        </a:solidFill>
                      </a:endParaRPr>
                    </a:p>
                  </a:txBody>
                  <a:tcPr>
                    <a:lnL w="12700" cmpd="sng">
                      <a:noFill/>
                      <a:prstDash val="solid"/>
                    </a:lnL>
                  </a:tcPr>
                </a:tc>
                <a:tc>
                  <a:txBody>
                    <a:bodyPr/>
                    <a:lstStyle/>
                    <a:p>
                      <a:pPr algn="ctr"/>
                      <a:r>
                        <a:rPr lang="en-US" sz="1400" dirty="0" smtClean="0">
                          <a:solidFill>
                            <a:srgbClr val="3366FF"/>
                          </a:solidFill>
                        </a:rPr>
                        <a:t>0.67</a:t>
                      </a:r>
                      <a:endParaRPr lang="en-US" sz="1400" dirty="0">
                        <a:solidFill>
                          <a:srgbClr val="3366FF"/>
                        </a:solidFill>
                      </a:endParaRPr>
                    </a:p>
                  </a:txBody>
                  <a:tcPr/>
                </a:tc>
                <a:tc>
                  <a:txBody>
                    <a:bodyPr/>
                    <a:lstStyle/>
                    <a:p>
                      <a:pPr algn="ctr"/>
                      <a:r>
                        <a:rPr lang="en-US" sz="1400" dirty="0" smtClean="0">
                          <a:solidFill>
                            <a:srgbClr val="3366FF"/>
                          </a:solidFill>
                        </a:rPr>
                        <a:t>1</a:t>
                      </a:r>
                      <a:endParaRPr lang="en-US" sz="1400" dirty="0">
                        <a:solidFill>
                          <a:srgbClr val="3366FF"/>
                        </a:solidFill>
                      </a:endParaRPr>
                    </a:p>
                  </a:txBody>
                  <a:tcPr/>
                </a:tc>
                <a:tc>
                  <a:txBody>
                    <a:bodyPr/>
                    <a:lstStyle/>
                    <a:p>
                      <a:pPr algn="ctr"/>
                      <a:endParaRPr lang="en-US" sz="1400" dirty="0">
                        <a:solidFill>
                          <a:srgbClr val="3366FF"/>
                        </a:solidFill>
                      </a:endParaRPr>
                    </a:p>
                  </a:txBody>
                  <a:tcPr/>
                </a:tc>
                <a:tc>
                  <a:txBody>
                    <a:bodyPr/>
                    <a:lstStyle/>
                    <a:p>
                      <a:pPr algn="ctr"/>
                      <a:endParaRPr lang="en-US" sz="1400" dirty="0">
                        <a:solidFill>
                          <a:srgbClr val="3366FF"/>
                        </a:solidFill>
                      </a:endParaRPr>
                    </a:p>
                  </a:txBody>
                  <a:tcPr>
                    <a:lnR w="12700" cmpd="sng">
                      <a:noFill/>
                      <a:prstDash val="solid"/>
                    </a:lnR>
                  </a:tcPr>
                </a:tc>
              </a:tr>
              <a:tr h="329784">
                <a:tc>
                  <a:txBody>
                    <a:bodyPr/>
                    <a:lstStyle/>
                    <a:p>
                      <a:pPr algn="ctr"/>
                      <a:r>
                        <a:rPr lang="en-US" sz="1400" dirty="0" smtClean="0">
                          <a:solidFill>
                            <a:srgbClr val="3366FF"/>
                          </a:solidFill>
                        </a:rPr>
                        <a:t>WRF2</a:t>
                      </a:r>
                      <a:endParaRPr lang="en-US" sz="1400" dirty="0">
                        <a:solidFill>
                          <a:srgbClr val="3366FF"/>
                        </a:solidFill>
                      </a:endParaRPr>
                    </a:p>
                  </a:txBody>
                  <a:tcPr>
                    <a:lnL w="12700" cmpd="sng">
                      <a:noFill/>
                      <a:prstDash val="solid"/>
                    </a:lnL>
                  </a:tcPr>
                </a:tc>
                <a:tc>
                  <a:txBody>
                    <a:bodyPr/>
                    <a:lstStyle/>
                    <a:p>
                      <a:pPr algn="ctr"/>
                      <a:r>
                        <a:rPr lang="en-US" sz="1400" dirty="0" smtClean="0">
                          <a:solidFill>
                            <a:srgbClr val="3366FF"/>
                          </a:solidFill>
                        </a:rPr>
                        <a:t>0.74</a:t>
                      </a:r>
                      <a:endParaRPr lang="en-US" sz="1400" dirty="0">
                        <a:solidFill>
                          <a:srgbClr val="3366FF"/>
                        </a:solidFill>
                      </a:endParaRPr>
                    </a:p>
                  </a:txBody>
                  <a:tcPr/>
                </a:tc>
                <a:tc>
                  <a:txBody>
                    <a:bodyPr/>
                    <a:lstStyle/>
                    <a:p>
                      <a:pPr algn="ctr"/>
                      <a:r>
                        <a:rPr lang="en-US" sz="1400" dirty="0" smtClean="0">
                          <a:solidFill>
                            <a:srgbClr val="3366FF"/>
                          </a:solidFill>
                        </a:rPr>
                        <a:t>0.74</a:t>
                      </a:r>
                      <a:endParaRPr lang="en-US" sz="1400" dirty="0">
                        <a:solidFill>
                          <a:srgbClr val="3366FF"/>
                        </a:solidFill>
                      </a:endParaRPr>
                    </a:p>
                  </a:txBody>
                  <a:tcPr/>
                </a:tc>
                <a:tc>
                  <a:txBody>
                    <a:bodyPr/>
                    <a:lstStyle/>
                    <a:p>
                      <a:pPr algn="ctr"/>
                      <a:r>
                        <a:rPr lang="en-US" sz="1400" dirty="0" smtClean="0">
                          <a:solidFill>
                            <a:srgbClr val="3366FF"/>
                          </a:solidFill>
                        </a:rPr>
                        <a:t>1</a:t>
                      </a:r>
                      <a:endParaRPr lang="en-US" sz="1400" dirty="0">
                        <a:solidFill>
                          <a:srgbClr val="3366FF"/>
                        </a:solidFill>
                      </a:endParaRPr>
                    </a:p>
                  </a:txBody>
                  <a:tcPr/>
                </a:tc>
                <a:tc>
                  <a:txBody>
                    <a:bodyPr/>
                    <a:lstStyle/>
                    <a:p>
                      <a:pPr algn="ctr"/>
                      <a:endParaRPr lang="en-US" sz="1400" dirty="0">
                        <a:solidFill>
                          <a:srgbClr val="3366FF"/>
                        </a:solidFill>
                      </a:endParaRPr>
                    </a:p>
                  </a:txBody>
                  <a:tcPr>
                    <a:lnR w="12700" cmpd="sng">
                      <a:noFill/>
                      <a:prstDash val="solid"/>
                    </a:lnR>
                  </a:tcPr>
                </a:tc>
              </a:tr>
              <a:tr h="329784">
                <a:tc>
                  <a:txBody>
                    <a:bodyPr/>
                    <a:lstStyle/>
                    <a:p>
                      <a:pPr algn="ctr"/>
                      <a:r>
                        <a:rPr lang="en-US" sz="1400" dirty="0" smtClean="0">
                          <a:solidFill>
                            <a:srgbClr val="3366FF"/>
                          </a:solidFill>
                        </a:rPr>
                        <a:t>WRF3</a:t>
                      </a:r>
                      <a:endParaRPr lang="en-US" sz="1400" dirty="0">
                        <a:solidFill>
                          <a:srgbClr val="3366FF"/>
                        </a:solidFill>
                      </a:endParaRPr>
                    </a:p>
                  </a:txBody>
                  <a:tcPr>
                    <a:lnL w="12700" cmpd="sng">
                      <a:noFill/>
                      <a:prstDash val="solid"/>
                    </a:lnL>
                  </a:tcPr>
                </a:tc>
                <a:tc>
                  <a:txBody>
                    <a:bodyPr/>
                    <a:lstStyle/>
                    <a:p>
                      <a:pPr algn="ctr"/>
                      <a:r>
                        <a:rPr lang="en-US" sz="1400" dirty="0" smtClean="0">
                          <a:solidFill>
                            <a:srgbClr val="3366FF"/>
                          </a:solidFill>
                        </a:rPr>
                        <a:t>0.69</a:t>
                      </a:r>
                      <a:endParaRPr lang="en-US" sz="1400" dirty="0">
                        <a:solidFill>
                          <a:srgbClr val="3366FF"/>
                        </a:solidFill>
                      </a:endParaRPr>
                    </a:p>
                  </a:txBody>
                  <a:tcPr/>
                </a:tc>
                <a:tc>
                  <a:txBody>
                    <a:bodyPr/>
                    <a:lstStyle/>
                    <a:p>
                      <a:pPr algn="ctr"/>
                      <a:r>
                        <a:rPr lang="en-US" sz="1400" dirty="0" smtClean="0">
                          <a:solidFill>
                            <a:srgbClr val="3366FF"/>
                          </a:solidFill>
                        </a:rPr>
                        <a:t>0.78</a:t>
                      </a:r>
                      <a:endParaRPr lang="en-US" sz="1400" dirty="0">
                        <a:solidFill>
                          <a:srgbClr val="3366FF"/>
                        </a:solidFill>
                      </a:endParaRPr>
                    </a:p>
                  </a:txBody>
                  <a:tcPr/>
                </a:tc>
                <a:tc>
                  <a:txBody>
                    <a:bodyPr/>
                    <a:lstStyle/>
                    <a:p>
                      <a:pPr algn="ctr"/>
                      <a:r>
                        <a:rPr lang="en-US" sz="1400" dirty="0" smtClean="0">
                          <a:solidFill>
                            <a:srgbClr val="3366FF"/>
                          </a:solidFill>
                        </a:rPr>
                        <a:t>0.80</a:t>
                      </a:r>
                      <a:endParaRPr lang="en-US" sz="1400" dirty="0">
                        <a:solidFill>
                          <a:srgbClr val="3366FF"/>
                        </a:solidFill>
                      </a:endParaRPr>
                    </a:p>
                  </a:txBody>
                  <a:tcPr/>
                </a:tc>
                <a:tc>
                  <a:txBody>
                    <a:bodyPr/>
                    <a:lstStyle/>
                    <a:p>
                      <a:pPr algn="ctr"/>
                      <a:r>
                        <a:rPr lang="en-US" sz="1400" dirty="0" smtClean="0">
                          <a:solidFill>
                            <a:srgbClr val="3366FF"/>
                          </a:solidFill>
                        </a:rPr>
                        <a:t>1</a:t>
                      </a:r>
                      <a:endParaRPr lang="en-US" sz="1400" dirty="0">
                        <a:solidFill>
                          <a:srgbClr val="3366FF"/>
                        </a:solidFill>
                      </a:endParaRPr>
                    </a:p>
                  </a:txBody>
                  <a:tcPr>
                    <a:lnR w="12700" cmpd="sng">
                      <a:noFill/>
                      <a:prstDash val="solid"/>
                    </a:lnR>
                  </a:tcPr>
                </a:tc>
              </a:tr>
            </a:tbl>
          </a:graphicData>
        </a:graphic>
      </p:graphicFrame>
      <p:sp>
        <p:nvSpPr>
          <p:cNvPr id="22" name="Rectangle 21"/>
          <p:cNvSpPr/>
          <p:nvPr/>
        </p:nvSpPr>
        <p:spPr>
          <a:xfrm>
            <a:off x="8271608" y="3214489"/>
            <a:ext cx="872392" cy="323165"/>
          </a:xfrm>
          <a:prstGeom prst="rect">
            <a:avLst/>
          </a:prstGeom>
        </p:spPr>
        <p:txBody>
          <a:bodyPr wrap="none">
            <a:spAutoFit/>
          </a:bodyPr>
          <a:lstStyle/>
          <a:p>
            <a:r>
              <a:rPr lang="en-US" sz="1500" dirty="0" smtClean="0">
                <a:latin typeface="Calibri"/>
                <a:cs typeface="Calibri"/>
              </a:rPr>
              <a:t>s m</a:t>
            </a:r>
            <a:r>
              <a:rPr lang="en-US" sz="1500" baseline="30000" dirty="0" smtClean="0">
                <a:latin typeface="Calibri"/>
                <a:cs typeface="Calibri"/>
              </a:rPr>
              <a:t>3</a:t>
            </a:r>
            <a:r>
              <a:rPr lang="en-US" sz="1500" dirty="0" smtClean="0">
                <a:latin typeface="Calibri"/>
                <a:cs typeface="Calibri"/>
              </a:rPr>
              <a:t> kg</a:t>
            </a:r>
            <a:r>
              <a:rPr lang="en-US" sz="1500" baseline="30000" dirty="0" smtClean="0">
                <a:latin typeface="Calibri"/>
                <a:cs typeface="Calibri"/>
              </a:rPr>
              <a:t>−1</a:t>
            </a:r>
            <a:endParaRPr lang="en-US" sz="1500" baseline="30000" dirty="0">
              <a:latin typeface="Calibri"/>
              <a:cs typeface="Calibri"/>
            </a:endParaRPr>
          </a:p>
        </p:txBody>
      </p:sp>
      <p:sp>
        <p:nvSpPr>
          <p:cNvPr id="2" name="TextBox 1"/>
          <p:cNvSpPr txBox="1"/>
          <p:nvPr/>
        </p:nvSpPr>
        <p:spPr>
          <a:xfrm>
            <a:off x="5943600" y="4191000"/>
            <a:ext cx="1280920" cy="338554"/>
          </a:xfrm>
          <a:prstGeom prst="rect">
            <a:avLst/>
          </a:prstGeom>
          <a:noFill/>
        </p:spPr>
        <p:txBody>
          <a:bodyPr vert="horz" wrap="none" rtlCol="0">
            <a:spAutoFit/>
          </a:bodyPr>
          <a:lstStyle/>
          <a:p>
            <a:r>
              <a:rPr lang="en-US" sz="1600" dirty="0" smtClean="0">
                <a:solidFill>
                  <a:srgbClr val="3366FF"/>
                </a:solidFill>
                <a:latin typeface="Calibri"/>
                <a:cs typeface="Calibri"/>
              </a:rPr>
              <a:t>Correlation R</a:t>
            </a:r>
            <a:endParaRPr lang="en-US" sz="1600" dirty="0">
              <a:solidFill>
                <a:srgbClr val="3366FF"/>
              </a:solidFill>
              <a:latin typeface="Calibri"/>
              <a:cs typeface="Calibri"/>
            </a:endParaRPr>
          </a:p>
        </p:txBody>
      </p:sp>
      <p:sp>
        <p:nvSpPr>
          <p:cNvPr id="7" name="Rectangle 6"/>
          <p:cNvSpPr/>
          <p:nvPr/>
        </p:nvSpPr>
        <p:spPr>
          <a:xfrm>
            <a:off x="152400" y="5257800"/>
            <a:ext cx="3572638" cy="400110"/>
          </a:xfrm>
          <a:prstGeom prst="rect">
            <a:avLst/>
          </a:prstGeom>
        </p:spPr>
        <p:txBody>
          <a:bodyPr wrap="none">
            <a:spAutoFit/>
          </a:bodyPr>
          <a:lstStyle/>
          <a:p>
            <a:r>
              <a:rPr lang="en-US" sz="2000" dirty="0">
                <a:solidFill>
                  <a:srgbClr val="3366FF"/>
                </a:solidFill>
                <a:latin typeface="Calibri"/>
                <a:cs typeface="Calibri"/>
              </a:rPr>
              <a:t>FLEXPART driven by 3 MET </a:t>
            </a:r>
            <a:r>
              <a:rPr lang="en-US" sz="2000" dirty="0" smtClean="0">
                <a:solidFill>
                  <a:srgbClr val="3366FF"/>
                </a:solidFill>
                <a:latin typeface="Calibri"/>
                <a:cs typeface="Calibri"/>
              </a:rPr>
              <a:t>fields</a:t>
            </a:r>
            <a:endParaRPr lang="en-US" sz="2000" dirty="0">
              <a:solidFill>
                <a:srgbClr val="3366FF"/>
              </a:solidFill>
              <a:latin typeface="Calibri"/>
              <a:cs typeface="Calibri"/>
            </a:endParaRPr>
          </a:p>
        </p:txBody>
      </p:sp>
      <p:sp>
        <p:nvSpPr>
          <p:cNvPr id="11" name="Rectangle 10"/>
          <p:cNvSpPr/>
          <p:nvPr/>
        </p:nvSpPr>
        <p:spPr>
          <a:xfrm>
            <a:off x="152400" y="5603557"/>
            <a:ext cx="4038600" cy="1015663"/>
          </a:xfrm>
          <a:prstGeom prst="rect">
            <a:avLst/>
          </a:prstGeom>
        </p:spPr>
        <p:txBody>
          <a:bodyPr wrap="square">
            <a:spAutoFit/>
          </a:bodyPr>
          <a:lstStyle/>
          <a:p>
            <a:r>
              <a:rPr lang="en-US" altLang="zh-CN" sz="2000" dirty="0">
                <a:solidFill>
                  <a:srgbClr val="3366FF"/>
                </a:solidFill>
                <a:latin typeface="Calibri"/>
                <a:cs typeface="Calibri"/>
              </a:rPr>
              <a:t>Releasing 10,000 particles every 30 s and every 100 m along flight tracks, backward 24 </a:t>
            </a:r>
            <a:r>
              <a:rPr lang="en-US" altLang="zh-CN" sz="2000" dirty="0" err="1">
                <a:solidFill>
                  <a:srgbClr val="3366FF"/>
                </a:solidFill>
                <a:latin typeface="Calibri"/>
                <a:cs typeface="Calibri"/>
              </a:rPr>
              <a:t>hrs</a:t>
            </a:r>
            <a:endParaRPr lang="en-US" sz="2000" dirty="0">
              <a:solidFill>
                <a:srgbClr val="3366FF"/>
              </a:solidFill>
              <a:latin typeface="Calibri"/>
              <a:cs typeface="Calibri"/>
            </a:endParaRPr>
          </a:p>
        </p:txBody>
      </p:sp>
      <p:sp>
        <p:nvSpPr>
          <p:cNvPr id="5" name="Oval 4"/>
          <p:cNvSpPr/>
          <p:nvPr/>
        </p:nvSpPr>
        <p:spPr>
          <a:xfrm>
            <a:off x="6172200" y="5334000"/>
            <a:ext cx="1828800" cy="1219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6" name="Oval 5"/>
          <p:cNvSpPr/>
          <p:nvPr/>
        </p:nvSpPr>
        <p:spPr>
          <a:xfrm>
            <a:off x="5257800" y="5029200"/>
            <a:ext cx="762000" cy="16764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nvGrpSpPr>
          <p:cNvPr id="15" name="Group 14"/>
          <p:cNvGrpSpPr>
            <a:grpSpLocks/>
          </p:cNvGrpSpPr>
          <p:nvPr/>
        </p:nvGrpSpPr>
        <p:grpSpPr bwMode="auto">
          <a:xfrm>
            <a:off x="453164" y="777239"/>
            <a:ext cx="7775575" cy="31750"/>
            <a:chOff x="385" y="527"/>
            <a:chExt cx="4898" cy="20"/>
          </a:xfrm>
        </p:grpSpPr>
        <p:sp>
          <p:nvSpPr>
            <p:cNvPr id="16"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17"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12" name="Rectangle 11"/>
          <p:cNvSpPr/>
          <p:nvPr/>
        </p:nvSpPr>
        <p:spPr>
          <a:xfrm>
            <a:off x="304800" y="228600"/>
            <a:ext cx="7787596" cy="553998"/>
          </a:xfrm>
          <a:prstGeom prst="rect">
            <a:avLst/>
          </a:prstGeom>
        </p:spPr>
        <p:txBody>
          <a:bodyPr wrap="none">
            <a:spAutoFit/>
          </a:bodyPr>
          <a:lstStyle/>
          <a:p>
            <a:pPr>
              <a:buSzPct val="25000"/>
            </a:pPr>
            <a:r>
              <a:rPr lang="en-US" sz="3000" dirty="0">
                <a:latin typeface="Calibri"/>
                <a:cs typeface="Calibri"/>
              </a:rPr>
              <a:t>Three off-line transport models (FLEXPART-WRF)</a:t>
            </a:r>
            <a:endParaRPr lang="en" sz="3000" dirty="0">
              <a:latin typeface="Calibri"/>
              <a:cs typeface="Calibri"/>
            </a:endParaRPr>
          </a:p>
        </p:txBody>
      </p:sp>
    </p:spTree>
    <p:extLst>
      <p:ext uri="{BB962C8B-B14F-4D97-AF65-F5344CB8AC3E}">
        <p14:creationId xmlns:p14="http://schemas.microsoft.com/office/powerpoint/2010/main" val="3664834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57800" y="1600200"/>
            <a:ext cx="184666" cy="307777"/>
          </a:xfrm>
          <a:prstGeom prst="rect">
            <a:avLst/>
          </a:prstGeom>
          <a:noFill/>
        </p:spPr>
        <p:txBody>
          <a:bodyPr wrap="none" rtlCol="0">
            <a:spAutoFit/>
          </a:bodyPr>
          <a:lstStyle/>
          <a:p>
            <a:endParaRPr lang="en-US" dirty="0">
              <a:latin typeface="Calibri"/>
              <a:cs typeface="Calibri"/>
            </a:endParaRPr>
          </a:p>
        </p:txBody>
      </p:sp>
      <p:pic>
        <p:nvPicPr>
          <p:cNvPr id="13" name="Picture 12" descr="critvalue_log_socab_wa.pdf"/>
          <p:cNvPicPr>
            <a:picLocks noChangeAspect="1"/>
          </p:cNvPicPr>
          <p:nvPr/>
        </p:nvPicPr>
        <p:blipFill rotWithShape="1">
          <a:blip r:embed="rId3">
            <a:extLst>
              <a:ext uri="{28A0092B-C50C-407E-A947-70E740481C1C}">
                <a14:useLocalDpi xmlns:a14="http://schemas.microsoft.com/office/drawing/2010/main" val="0"/>
              </a:ext>
            </a:extLst>
          </a:blip>
          <a:srcRect l="6848" t="28754" r="4968" b="28115"/>
          <a:stretch/>
        </p:blipFill>
        <p:spPr>
          <a:xfrm>
            <a:off x="228600" y="3505200"/>
            <a:ext cx="4303889" cy="2724220"/>
          </a:xfrm>
          <a:prstGeom prst="rect">
            <a:avLst/>
          </a:prstGeom>
        </p:spPr>
      </p:pic>
      <p:sp>
        <p:nvSpPr>
          <p:cNvPr id="14" name="TextBox 13"/>
          <p:cNvSpPr txBox="1"/>
          <p:nvPr/>
        </p:nvSpPr>
        <p:spPr>
          <a:xfrm>
            <a:off x="3733800" y="3276600"/>
            <a:ext cx="808460" cy="400110"/>
          </a:xfrm>
          <a:prstGeom prst="rect">
            <a:avLst/>
          </a:prstGeom>
          <a:noFill/>
        </p:spPr>
        <p:txBody>
          <a:bodyPr wrap="none" rtlCol="0">
            <a:spAutoFit/>
          </a:bodyPr>
          <a:lstStyle/>
          <a:p>
            <a:r>
              <a:rPr lang="en-US" sz="2000" dirty="0" smtClean="0">
                <a:latin typeface="Calibri"/>
                <a:cs typeface="Calibri"/>
              </a:rPr>
              <a:t>Log10</a:t>
            </a:r>
            <a:endParaRPr lang="en-US" sz="2000" dirty="0">
              <a:latin typeface="Calibri"/>
              <a:cs typeface="Calibri"/>
            </a:endParaRPr>
          </a:p>
        </p:txBody>
      </p:sp>
      <p:sp>
        <p:nvSpPr>
          <p:cNvPr id="15" name="TextBox 14"/>
          <p:cNvSpPr txBox="1"/>
          <p:nvPr/>
        </p:nvSpPr>
        <p:spPr>
          <a:xfrm>
            <a:off x="1447800" y="3124200"/>
            <a:ext cx="1307770" cy="400110"/>
          </a:xfrm>
          <a:prstGeom prst="rect">
            <a:avLst/>
          </a:prstGeom>
          <a:noFill/>
        </p:spPr>
        <p:txBody>
          <a:bodyPr wrap="none" rtlCol="0">
            <a:spAutoFit/>
          </a:bodyPr>
          <a:lstStyle/>
          <a:p>
            <a:r>
              <a:rPr lang="en-US" sz="2000" dirty="0" smtClean="0">
                <a:latin typeface="Calibri"/>
                <a:cs typeface="Calibri"/>
              </a:rPr>
              <a:t>The </a:t>
            </a:r>
            <a:r>
              <a:rPr lang="en-US" sz="2000" dirty="0" err="1" smtClean="0">
                <a:latin typeface="Calibri"/>
                <a:cs typeface="Calibri"/>
              </a:rPr>
              <a:t>SoCAB</a:t>
            </a:r>
            <a:endParaRPr lang="en-US" sz="2000" dirty="0">
              <a:latin typeface="Calibri"/>
              <a:cs typeface="Calibri"/>
            </a:endParaRPr>
          </a:p>
        </p:txBody>
      </p:sp>
      <p:pic>
        <p:nvPicPr>
          <p:cNvPr id="16" name="Picture 15" descr="critvalue_log_cenv_wa.pdf"/>
          <p:cNvPicPr>
            <a:picLocks noChangeAspect="1"/>
          </p:cNvPicPr>
          <p:nvPr/>
        </p:nvPicPr>
        <p:blipFill rotWithShape="1">
          <a:blip r:embed="rId4">
            <a:extLst>
              <a:ext uri="{28A0092B-C50C-407E-A947-70E740481C1C}">
                <a14:useLocalDpi xmlns:a14="http://schemas.microsoft.com/office/drawing/2010/main" val="0"/>
              </a:ext>
            </a:extLst>
          </a:blip>
          <a:srcRect l="11334" t="22636" r="8113" b="22316"/>
          <a:stretch/>
        </p:blipFill>
        <p:spPr>
          <a:xfrm>
            <a:off x="5105400" y="2590800"/>
            <a:ext cx="4038600" cy="3571611"/>
          </a:xfrm>
          <a:prstGeom prst="rect">
            <a:avLst/>
          </a:prstGeom>
        </p:spPr>
      </p:pic>
      <p:sp>
        <p:nvSpPr>
          <p:cNvPr id="17" name="TextBox 16"/>
          <p:cNvSpPr txBox="1"/>
          <p:nvPr/>
        </p:nvSpPr>
        <p:spPr>
          <a:xfrm>
            <a:off x="8229600" y="2362200"/>
            <a:ext cx="808460" cy="400110"/>
          </a:xfrm>
          <a:prstGeom prst="rect">
            <a:avLst/>
          </a:prstGeom>
          <a:noFill/>
        </p:spPr>
        <p:txBody>
          <a:bodyPr wrap="none" rtlCol="0">
            <a:spAutoFit/>
          </a:bodyPr>
          <a:lstStyle/>
          <a:p>
            <a:r>
              <a:rPr lang="en-US" sz="2000" dirty="0" smtClean="0">
                <a:latin typeface="Calibri"/>
                <a:cs typeface="Calibri"/>
              </a:rPr>
              <a:t>Log10</a:t>
            </a:r>
            <a:endParaRPr lang="en-US" sz="2000" dirty="0">
              <a:latin typeface="Calibri"/>
              <a:cs typeface="Calibri"/>
            </a:endParaRPr>
          </a:p>
        </p:txBody>
      </p:sp>
      <p:sp>
        <p:nvSpPr>
          <p:cNvPr id="18" name="TextBox 17"/>
          <p:cNvSpPr txBox="1"/>
          <p:nvPr/>
        </p:nvSpPr>
        <p:spPr>
          <a:xfrm>
            <a:off x="6172200" y="2209800"/>
            <a:ext cx="1686605" cy="400110"/>
          </a:xfrm>
          <a:prstGeom prst="rect">
            <a:avLst/>
          </a:prstGeom>
          <a:noFill/>
        </p:spPr>
        <p:txBody>
          <a:bodyPr wrap="none" rtlCol="0">
            <a:spAutoFit/>
          </a:bodyPr>
          <a:lstStyle/>
          <a:p>
            <a:r>
              <a:rPr lang="en-US" sz="2000" dirty="0" smtClean="0">
                <a:latin typeface="Calibri"/>
                <a:cs typeface="Calibri"/>
              </a:rPr>
              <a:t> Central Valley</a:t>
            </a:r>
            <a:endParaRPr lang="en-US" sz="2000" dirty="0">
              <a:latin typeface="Calibri"/>
              <a:cs typeface="Calibri"/>
            </a:endParaRPr>
          </a:p>
        </p:txBody>
      </p:sp>
      <p:sp>
        <p:nvSpPr>
          <p:cNvPr id="2" name="Rectangle 1"/>
          <p:cNvSpPr/>
          <p:nvPr/>
        </p:nvSpPr>
        <p:spPr>
          <a:xfrm>
            <a:off x="6629400" y="6248400"/>
            <a:ext cx="2011019" cy="353943"/>
          </a:xfrm>
          <a:prstGeom prst="rect">
            <a:avLst/>
          </a:prstGeom>
        </p:spPr>
        <p:txBody>
          <a:bodyPr wrap="none">
            <a:spAutoFit/>
          </a:bodyPr>
          <a:lstStyle/>
          <a:p>
            <a:r>
              <a:rPr lang="en-US" sz="1700" dirty="0" err="1" smtClean="0">
                <a:latin typeface="Calibri"/>
                <a:cs typeface="Calibri"/>
              </a:rPr>
              <a:t>Bocquet</a:t>
            </a:r>
            <a:r>
              <a:rPr lang="en-US" sz="1700" dirty="0" smtClean="0">
                <a:latin typeface="Calibri"/>
                <a:cs typeface="Calibri"/>
              </a:rPr>
              <a:t> </a:t>
            </a:r>
            <a:r>
              <a:rPr lang="en-US" sz="1700" dirty="0">
                <a:latin typeface="Calibri"/>
                <a:cs typeface="Calibri"/>
              </a:rPr>
              <a:t>el al. (2011) </a:t>
            </a:r>
          </a:p>
        </p:txBody>
      </p:sp>
      <p:sp>
        <p:nvSpPr>
          <p:cNvPr id="3" name="Rectangle 2"/>
          <p:cNvSpPr/>
          <p:nvPr/>
        </p:nvSpPr>
        <p:spPr>
          <a:xfrm>
            <a:off x="457200" y="2189946"/>
            <a:ext cx="2178296" cy="477054"/>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marL="391686" indent="-293764">
              <a:spcAft>
                <a:spcPts val="1282"/>
              </a:spcAft>
              <a:buSzPct val="45000"/>
              <a:tabLst>
                <a:tab pos="656650" algn="l"/>
                <a:tab pos="1313299" algn="l"/>
                <a:tab pos="1969949" algn="l"/>
                <a:tab pos="2626599" algn="l"/>
                <a:tab pos="3283248" algn="l"/>
                <a:tab pos="3939898" algn="l"/>
              </a:tabLst>
            </a:pPr>
            <a:r>
              <a:rPr lang="en-US" sz="2500" dirty="0">
                <a:solidFill>
                  <a:srgbClr val="3366FF"/>
                </a:solidFill>
                <a:latin typeface="Calibri"/>
                <a:cs typeface="Calibri"/>
              </a:rPr>
              <a:t>J=</a:t>
            </a:r>
            <a:r>
              <a:rPr lang="en-US" sz="2500" dirty="0" err="1">
                <a:solidFill>
                  <a:srgbClr val="3366FF"/>
                </a:solidFill>
                <a:latin typeface="Calibri"/>
                <a:cs typeface="Calibri"/>
              </a:rPr>
              <a:t>Tr</a:t>
            </a:r>
            <a:r>
              <a:rPr lang="en-US" sz="2500" dirty="0">
                <a:solidFill>
                  <a:srgbClr val="3366FF"/>
                </a:solidFill>
                <a:latin typeface="Calibri"/>
                <a:cs typeface="Calibri"/>
              </a:rPr>
              <a:t> (BW</a:t>
            </a:r>
            <a:r>
              <a:rPr lang="en-US" sz="2500" baseline="30000" dirty="0">
                <a:solidFill>
                  <a:srgbClr val="3366FF"/>
                </a:solidFill>
                <a:latin typeface="Calibri"/>
                <a:cs typeface="Calibri"/>
              </a:rPr>
              <a:t>T</a:t>
            </a:r>
            <a:r>
              <a:rPr lang="en-US" sz="2500" dirty="0">
                <a:solidFill>
                  <a:srgbClr val="3366FF"/>
                </a:solidFill>
                <a:latin typeface="Calibri"/>
                <a:cs typeface="Calibri"/>
              </a:rPr>
              <a:t>R</a:t>
            </a:r>
            <a:r>
              <a:rPr lang="en-US" sz="2500" baseline="30000" dirty="0">
                <a:solidFill>
                  <a:srgbClr val="3366FF"/>
                </a:solidFill>
                <a:latin typeface="Calibri"/>
                <a:cs typeface="Calibri"/>
              </a:rPr>
              <a:t>-1</a:t>
            </a:r>
            <a:r>
              <a:rPr lang="en-US" sz="2500" dirty="0">
                <a:solidFill>
                  <a:srgbClr val="3366FF"/>
                </a:solidFill>
                <a:latin typeface="Calibri"/>
                <a:cs typeface="Calibri"/>
              </a:rPr>
              <a:t>W)</a:t>
            </a:r>
          </a:p>
        </p:txBody>
      </p:sp>
      <p:sp>
        <p:nvSpPr>
          <p:cNvPr id="4" name="Rectangle 3"/>
          <p:cNvSpPr/>
          <p:nvPr/>
        </p:nvSpPr>
        <p:spPr>
          <a:xfrm>
            <a:off x="304800" y="1143001"/>
            <a:ext cx="8839200" cy="1154162"/>
          </a:xfrm>
          <a:prstGeom prst="rect">
            <a:avLst/>
          </a:prstGeom>
        </p:spPr>
        <p:txBody>
          <a:bodyPr wrap="square">
            <a:spAutoFit/>
          </a:bodyPr>
          <a:lstStyle/>
          <a:p>
            <a:pPr indent="-293764">
              <a:buSzPct val="45000"/>
              <a:tabLst>
                <a:tab pos="656650" algn="l"/>
                <a:tab pos="1313299" algn="l"/>
                <a:tab pos="1969949" algn="l"/>
                <a:tab pos="2626599" algn="l"/>
                <a:tab pos="3283248" algn="l"/>
                <a:tab pos="3939898" algn="l"/>
              </a:tabLst>
            </a:pPr>
            <a:r>
              <a:rPr lang="en-US" sz="2300" dirty="0">
                <a:solidFill>
                  <a:srgbClr val="3366FF"/>
                </a:solidFill>
                <a:latin typeface="Calibri"/>
                <a:cs typeface="Calibri"/>
              </a:rPr>
              <a:t>Based on Fisher information matrix, a criterion map is used </a:t>
            </a:r>
            <a:r>
              <a:rPr lang="en-US" sz="2300" dirty="0" smtClean="0">
                <a:solidFill>
                  <a:srgbClr val="3366FF"/>
                </a:solidFill>
                <a:latin typeface="Calibri"/>
                <a:cs typeface="Calibri"/>
              </a:rPr>
              <a:t>to present </a:t>
            </a:r>
            <a:r>
              <a:rPr lang="en-US" sz="2300" dirty="0">
                <a:solidFill>
                  <a:srgbClr val="3366FF"/>
                </a:solidFill>
                <a:latin typeface="Calibri"/>
                <a:cs typeface="Calibri"/>
              </a:rPr>
              <a:t>the significance of each grid cell in constraining the CH</a:t>
            </a:r>
            <a:r>
              <a:rPr lang="en-US" sz="2300" baseline="-25000" dirty="0">
                <a:solidFill>
                  <a:srgbClr val="3366FF"/>
                </a:solidFill>
                <a:latin typeface="Calibri"/>
                <a:cs typeface="Calibri"/>
              </a:rPr>
              <a:t>4</a:t>
            </a:r>
            <a:r>
              <a:rPr lang="en-US" sz="2300" dirty="0">
                <a:solidFill>
                  <a:srgbClr val="3366FF"/>
                </a:solidFill>
                <a:latin typeface="Calibri"/>
                <a:cs typeface="Calibri"/>
              </a:rPr>
              <a:t> emissions. </a:t>
            </a:r>
          </a:p>
          <a:p>
            <a:pPr marL="391686" indent="-293764">
              <a:spcAft>
                <a:spcPts val="1282"/>
              </a:spcAft>
              <a:buSzPct val="45000"/>
              <a:tabLst>
                <a:tab pos="656650" algn="l"/>
                <a:tab pos="1313299" algn="l"/>
                <a:tab pos="1969949" algn="l"/>
                <a:tab pos="2626599" algn="l"/>
                <a:tab pos="3283248" algn="l"/>
                <a:tab pos="3939898" algn="l"/>
              </a:tabLst>
            </a:pPr>
            <a:endParaRPr lang="en-US" sz="2300" dirty="0">
              <a:solidFill>
                <a:srgbClr val="3366FF"/>
              </a:solidFill>
              <a:latin typeface="Calibri"/>
              <a:cs typeface="Calibri"/>
            </a:endParaRPr>
          </a:p>
        </p:txBody>
      </p:sp>
      <p:grpSp>
        <p:nvGrpSpPr>
          <p:cNvPr id="20" name="Group 19"/>
          <p:cNvGrpSpPr>
            <a:grpSpLocks/>
          </p:cNvGrpSpPr>
          <p:nvPr/>
        </p:nvGrpSpPr>
        <p:grpSpPr bwMode="auto">
          <a:xfrm>
            <a:off x="453164" y="777239"/>
            <a:ext cx="7775575" cy="31750"/>
            <a:chOff x="385" y="527"/>
            <a:chExt cx="4898" cy="20"/>
          </a:xfrm>
        </p:grpSpPr>
        <p:sp>
          <p:nvSpPr>
            <p:cNvPr id="21"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22"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
        <p:nvSpPr>
          <p:cNvPr id="5" name="Rectangle 4"/>
          <p:cNvSpPr/>
          <p:nvPr/>
        </p:nvSpPr>
        <p:spPr>
          <a:xfrm>
            <a:off x="362456" y="228600"/>
            <a:ext cx="4590544" cy="553998"/>
          </a:xfrm>
          <a:prstGeom prst="rect">
            <a:avLst/>
          </a:prstGeom>
        </p:spPr>
        <p:txBody>
          <a:bodyPr wrap="none">
            <a:spAutoFit/>
          </a:bodyPr>
          <a:lstStyle/>
          <a:p>
            <a:pPr>
              <a:buSzPct val="25000"/>
            </a:pPr>
            <a:r>
              <a:rPr lang="en-US" sz="3000" dirty="0">
                <a:latin typeface="Calibri"/>
                <a:cs typeface="Calibri"/>
              </a:rPr>
              <a:t>Clustering spatially grid cells</a:t>
            </a:r>
            <a:endParaRPr lang="en" sz="3000" dirty="0">
              <a:latin typeface="Calibri"/>
              <a:cs typeface="Calibri"/>
            </a:endParaRPr>
          </a:p>
        </p:txBody>
      </p:sp>
    </p:spTree>
    <p:extLst>
      <p:ext uri="{BB962C8B-B14F-4D97-AF65-F5344CB8AC3E}">
        <p14:creationId xmlns:p14="http://schemas.microsoft.com/office/powerpoint/2010/main" val="41268661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3" name="Picture 12" descr="ts_0508_socab.png"/>
          <p:cNvPicPr>
            <a:picLocks noChangeAspect="1"/>
          </p:cNvPicPr>
          <p:nvPr/>
        </p:nvPicPr>
        <p:blipFill rotWithShape="1">
          <a:blip r:embed="rId3">
            <a:extLst>
              <a:ext uri="{28A0092B-C50C-407E-A947-70E740481C1C}">
                <a14:useLocalDpi xmlns:a14="http://schemas.microsoft.com/office/drawing/2010/main" val="0"/>
              </a:ext>
            </a:extLst>
          </a:blip>
          <a:srcRect l="13080" t="6784" r="19231" b="17288"/>
          <a:stretch/>
        </p:blipFill>
        <p:spPr>
          <a:xfrm>
            <a:off x="3581400" y="3886200"/>
            <a:ext cx="5257800" cy="2649699"/>
          </a:xfrm>
          <a:prstGeom prst="rect">
            <a:avLst/>
          </a:prstGeom>
        </p:spPr>
      </p:pic>
      <p:sp>
        <p:nvSpPr>
          <p:cNvPr id="73" name="Shape 73"/>
          <p:cNvSpPr txBox="1">
            <a:spLocks noGrp="1"/>
          </p:cNvSpPr>
          <p:nvPr>
            <p:ph type="ctrTitle"/>
          </p:nvPr>
        </p:nvSpPr>
        <p:spPr>
          <a:xfrm>
            <a:off x="0" y="76200"/>
            <a:ext cx="7772400" cy="609600"/>
          </a:xfrm>
          <a:prstGeom prst="rect">
            <a:avLst/>
          </a:prstGeom>
        </p:spPr>
        <p:txBody>
          <a:bodyPr lIns="91425" tIns="91425" rIns="91425" bIns="91425" anchor="t" anchorCtr="0">
            <a:noAutofit/>
          </a:bodyPr>
          <a:lstStyle/>
          <a:p>
            <a:pPr algn="l">
              <a:buNone/>
            </a:pPr>
            <a:r>
              <a:rPr lang="en-US" sz="3500" dirty="0" err="1" smtClean="0">
                <a:latin typeface="Calibri"/>
                <a:cs typeface="Calibri"/>
              </a:rPr>
              <a:t>SoCAB</a:t>
            </a:r>
            <a:r>
              <a:rPr lang="en-US" sz="3500" dirty="0" smtClean="0">
                <a:latin typeface="Calibri"/>
                <a:cs typeface="Calibri"/>
              </a:rPr>
              <a:t> Results</a:t>
            </a:r>
            <a:endParaRPr lang="en" sz="3500" dirty="0">
              <a:latin typeface="Calibri"/>
              <a:cs typeface="Calibri"/>
            </a:endParaRPr>
          </a:p>
        </p:txBody>
      </p:sp>
      <p:sp>
        <p:nvSpPr>
          <p:cNvPr id="76" name="Shape 76"/>
          <p:cNvSpPr/>
          <p:nvPr/>
        </p:nvSpPr>
        <p:spPr>
          <a:xfrm>
            <a:off x="381000" y="990600"/>
            <a:ext cx="3657600" cy="2743200"/>
          </a:xfrm>
          <a:prstGeom prst="rect">
            <a:avLst/>
          </a:prstGeom>
          <a:blipFill>
            <a:blip r:embed="rId4"/>
            <a:stretch>
              <a:fillRect/>
            </a:stretch>
          </a:blipFill>
          <a:ln>
            <a:noFill/>
          </a:ln>
        </p:spPr>
      </p:sp>
      <p:sp>
        <p:nvSpPr>
          <p:cNvPr id="78" name="Shape 78"/>
          <p:cNvSpPr txBox="1"/>
          <p:nvPr/>
        </p:nvSpPr>
        <p:spPr>
          <a:xfrm>
            <a:off x="4247762" y="762000"/>
            <a:ext cx="3657600" cy="457200"/>
          </a:xfrm>
          <a:prstGeom prst="rect">
            <a:avLst/>
          </a:prstGeom>
          <a:noFill/>
        </p:spPr>
        <p:txBody>
          <a:bodyPr lIns="91425" tIns="91425" rIns="91425" bIns="91425" anchor="t" anchorCtr="0">
            <a:noAutofit/>
          </a:bodyPr>
          <a:lstStyle/>
          <a:p>
            <a:pPr algn="ctr">
              <a:buNone/>
            </a:pPr>
            <a:r>
              <a:rPr lang="en" sz="2000" dirty="0" smtClean="0">
                <a:latin typeface="Calibri"/>
                <a:cs typeface="Calibri"/>
              </a:rPr>
              <a:t>C</a:t>
            </a:r>
            <a:r>
              <a:rPr lang="en-US" sz="2000" dirty="0" smtClean="0">
                <a:latin typeface="Calibri"/>
                <a:cs typeface="Calibri"/>
              </a:rPr>
              <a:t>H</a:t>
            </a:r>
            <a:r>
              <a:rPr lang="en-US" altLang="zh-CN" sz="2000" baseline="-25000" dirty="0" smtClean="0">
                <a:latin typeface="Calibri"/>
                <a:cs typeface="Calibri"/>
              </a:rPr>
              <a:t>4</a:t>
            </a:r>
            <a:r>
              <a:rPr lang="en" sz="2000" dirty="0" smtClean="0">
                <a:latin typeface="Calibri"/>
                <a:cs typeface="Calibri"/>
              </a:rPr>
              <a:t> </a:t>
            </a:r>
            <a:r>
              <a:rPr lang="en" sz="2000" dirty="0">
                <a:latin typeface="Calibri"/>
                <a:cs typeface="Calibri"/>
              </a:rPr>
              <a:t>flux in NEI 2005</a:t>
            </a:r>
          </a:p>
        </p:txBody>
      </p:sp>
      <p:pic>
        <p:nvPicPr>
          <p:cNvPr id="2" name="Picture 1" descr="cv_prior.pdf"/>
          <p:cNvPicPr>
            <a:picLocks noChangeAspect="1"/>
          </p:cNvPicPr>
          <p:nvPr/>
        </p:nvPicPr>
        <p:blipFill rotWithShape="1">
          <a:blip r:embed="rId5">
            <a:extLst>
              <a:ext uri="{28A0092B-C50C-407E-A947-70E740481C1C}">
                <a14:useLocalDpi xmlns:a14="http://schemas.microsoft.com/office/drawing/2010/main" val="0"/>
              </a:ext>
            </a:extLst>
          </a:blip>
          <a:srcRect l="4406" t="24280" r="5325" b="24897"/>
          <a:stretch/>
        </p:blipFill>
        <p:spPr>
          <a:xfrm>
            <a:off x="4267200" y="1066800"/>
            <a:ext cx="3555792" cy="2590799"/>
          </a:xfrm>
          <a:prstGeom prst="rect">
            <a:avLst/>
          </a:prstGeom>
        </p:spPr>
      </p:pic>
      <p:sp>
        <p:nvSpPr>
          <p:cNvPr id="3" name="TextBox 2"/>
          <p:cNvSpPr txBox="1"/>
          <p:nvPr/>
        </p:nvSpPr>
        <p:spPr>
          <a:xfrm>
            <a:off x="152400" y="4267200"/>
            <a:ext cx="3124200" cy="2123658"/>
          </a:xfrm>
          <a:prstGeom prst="rect">
            <a:avLst/>
          </a:prstGeom>
          <a:noFill/>
        </p:spPr>
        <p:txBody>
          <a:bodyPr wrap="square" rtlCol="0">
            <a:spAutoFit/>
          </a:bodyPr>
          <a:lstStyle/>
          <a:p>
            <a:r>
              <a:rPr lang="en-US" sz="2200" dirty="0" smtClean="0">
                <a:solidFill>
                  <a:srgbClr val="3366FF"/>
                </a:solidFill>
                <a:latin typeface="Calibri"/>
                <a:cs typeface="Calibri"/>
              </a:rPr>
              <a:t>Prior Inventory:</a:t>
            </a:r>
          </a:p>
          <a:p>
            <a:r>
              <a:rPr lang="en-US" sz="2200" dirty="0" smtClean="0">
                <a:solidFill>
                  <a:srgbClr val="3366FF"/>
                </a:solidFill>
                <a:latin typeface="Calibri"/>
                <a:cs typeface="Calibri"/>
              </a:rPr>
              <a:t>CH</a:t>
            </a:r>
            <a:r>
              <a:rPr lang="en-US" sz="2200" baseline="-25000" dirty="0" smtClean="0">
                <a:solidFill>
                  <a:srgbClr val="3366FF"/>
                </a:solidFill>
                <a:latin typeface="Calibri"/>
                <a:cs typeface="Calibri"/>
              </a:rPr>
              <a:t>4 </a:t>
            </a:r>
            <a:r>
              <a:rPr lang="en-US" sz="2200" dirty="0" smtClean="0">
                <a:solidFill>
                  <a:srgbClr val="3366FF"/>
                </a:solidFill>
                <a:latin typeface="Calibri"/>
                <a:cs typeface="Calibri"/>
              </a:rPr>
              <a:t>emissions were </a:t>
            </a:r>
            <a:r>
              <a:rPr lang="en-US" sz="2200" dirty="0">
                <a:solidFill>
                  <a:srgbClr val="3366FF"/>
                </a:solidFill>
                <a:latin typeface="Calibri"/>
                <a:cs typeface="Calibri"/>
              </a:rPr>
              <a:t>processed following EPA recommendations in EPA SPECIATE 4.1 database (Simon et al. 2010). </a:t>
            </a:r>
            <a:endParaRPr lang="en-US" sz="2200" dirty="0" smtClean="0">
              <a:solidFill>
                <a:srgbClr val="3366FF"/>
              </a:solidFill>
              <a:latin typeface="Calibri"/>
              <a:cs typeface="Calibri"/>
            </a:endParaRPr>
          </a:p>
        </p:txBody>
      </p:sp>
      <p:sp>
        <p:nvSpPr>
          <p:cNvPr id="4" name="TextBox 3"/>
          <p:cNvSpPr txBox="1"/>
          <p:nvPr/>
        </p:nvSpPr>
        <p:spPr>
          <a:xfrm>
            <a:off x="7143362" y="914400"/>
            <a:ext cx="843783" cy="307777"/>
          </a:xfrm>
          <a:prstGeom prst="rect">
            <a:avLst/>
          </a:prstGeom>
          <a:noFill/>
        </p:spPr>
        <p:txBody>
          <a:bodyPr wrap="none" rtlCol="0">
            <a:spAutoFit/>
          </a:bodyPr>
          <a:lstStyle/>
          <a:p>
            <a:r>
              <a:rPr lang="en-US" dirty="0" smtClean="0">
                <a:latin typeface="Calibri"/>
                <a:cs typeface="Calibri"/>
              </a:rPr>
              <a:t>μg m</a:t>
            </a:r>
            <a:r>
              <a:rPr lang="en-US" baseline="30000" dirty="0" smtClean="0">
                <a:latin typeface="Calibri"/>
                <a:cs typeface="Calibri"/>
              </a:rPr>
              <a:t>-2 </a:t>
            </a:r>
            <a:r>
              <a:rPr lang="en-US" dirty="0" smtClean="0">
                <a:latin typeface="Calibri"/>
                <a:cs typeface="Calibri"/>
              </a:rPr>
              <a:t>s</a:t>
            </a:r>
            <a:r>
              <a:rPr lang="en-US" baseline="30000" dirty="0" smtClean="0">
                <a:latin typeface="Calibri"/>
                <a:cs typeface="Calibri"/>
              </a:rPr>
              <a:t>-1</a:t>
            </a:r>
            <a:endParaRPr lang="en-US" baseline="30000" dirty="0">
              <a:latin typeface="Calibri"/>
              <a:cs typeface="Calibri"/>
            </a:endParaRPr>
          </a:p>
        </p:txBody>
      </p:sp>
      <p:sp>
        <p:nvSpPr>
          <p:cNvPr id="7" name="TextBox 6"/>
          <p:cNvSpPr txBox="1"/>
          <p:nvPr/>
        </p:nvSpPr>
        <p:spPr>
          <a:xfrm>
            <a:off x="3124200" y="3810000"/>
            <a:ext cx="492443" cy="2590800"/>
          </a:xfrm>
          <a:prstGeom prst="rect">
            <a:avLst/>
          </a:prstGeom>
          <a:noFill/>
        </p:spPr>
        <p:txBody>
          <a:bodyPr vert="vert270" wrap="square" rtlCol="0">
            <a:spAutoFit/>
          </a:bodyPr>
          <a:lstStyle/>
          <a:p>
            <a:r>
              <a:rPr lang="en-US" sz="2000" dirty="0" smtClean="0">
                <a:latin typeface="Calibri"/>
                <a:cs typeface="Calibri"/>
              </a:rPr>
              <a:t> CH</a:t>
            </a:r>
            <a:r>
              <a:rPr lang="en-US" sz="2000" baseline="-25000" dirty="0" smtClean="0">
                <a:latin typeface="Calibri"/>
                <a:cs typeface="Calibri"/>
              </a:rPr>
              <a:t>4</a:t>
            </a:r>
            <a:r>
              <a:rPr lang="en-US" sz="2000" dirty="0" smtClean="0">
                <a:latin typeface="Calibri"/>
                <a:cs typeface="Calibri"/>
              </a:rPr>
              <a:t>  above </a:t>
            </a:r>
            <a:r>
              <a:rPr lang="en-US" sz="2000" dirty="0" err="1" smtClean="0">
                <a:latin typeface="Calibri"/>
                <a:cs typeface="Calibri"/>
              </a:rPr>
              <a:t>bkg</a:t>
            </a:r>
            <a:r>
              <a:rPr lang="en-US" sz="2000" dirty="0" smtClean="0">
                <a:latin typeface="Calibri"/>
                <a:cs typeface="Calibri"/>
              </a:rPr>
              <a:t> (ppb)</a:t>
            </a:r>
            <a:endParaRPr lang="en-US" sz="2000" dirty="0">
              <a:latin typeface="Calibri"/>
              <a:cs typeface="Calibri"/>
            </a:endParaRPr>
          </a:p>
        </p:txBody>
      </p:sp>
      <p:sp>
        <p:nvSpPr>
          <p:cNvPr id="8" name="TextBox 7"/>
          <p:cNvSpPr txBox="1"/>
          <p:nvPr/>
        </p:nvSpPr>
        <p:spPr>
          <a:xfrm>
            <a:off x="5715000" y="6324600"/>
            <a:ext cx="1143000" cy="400110"/>
          </a:xfrm>
          <a:prstGeom prst="rect">
            <a:avLst/>
          </a:prstGeom>
          <a:noFill/>
        </p:spPr>
        <p:txBody>
          <a:bodyPr wrap="square" rtlCol="0">
            <a:spAutoFit/>
          </a:bodyPr>
          <a:lstStyle/>
          <a:p>
            <a:r>
              <a:rPr lang="en-US" sz="2000" dirty="0" smtClean="0">
                <a:latin typeface="Calibri"/>
                <a:cs typeface="Calibri"/>
              </a:rPr>
              <a:t># of </a:t>
            </a:r>
            <a:r>
              <a:rPr lang="en-US" sz="2000" dirty="0" err="1" smtClean="0">
                <a:latin typeface="Calibri"/>
                <a:cs typeface="Calibri"/>
              </a:rPr>
              <a:t>Obs</a:t>
            </a:r>
            <a:endParaRPr lang="en-US" sz="2000" dirty="0">
              <a:latin typeface="Calibri"/>
              <a:cs typeface="Calibri"/>
            </a:endParaRPr>
          </a:p>
        </p:txBody>
      </p:sp>
      <p:sp>
        <p:nvSpPr>
          <p:cNvPr id="9" name="TextBox 8"/>
          <p:cNvSpPr txBox="1"/>
          <p:nvPr/>
        </p:nvSpPr>
        <p:spPr>
          <a:xfrm>
            <a:off x="7162800" y="3886200"/>
            <a:ext cx="1491990" cy="400110"/>
          </a:xfrm>
          <a:prstGeom prst="rect">
            <a:avLst/>
          </a:prstGeom>
          <a:noFill/>
        </p:spPr>
        <p:txBody>
          <a:bodyPr wrap="none" rtlCol="0">
            <a:spAutoFit/>
          </a:bodyPr>
          <a:lstStyle/>
          <a:p>
            <a:r>
              <a:rPr lang="en-US" sz="2000" b="1" dirty="0" smtClean="0">
                <a:latin typeface="Calibri"/>
                <a:cs typeface="Calibri"/>
              </a:rPr>
              <a:t>Observation</a:t>
            </a:r>
            <a:endParaRPr lang="en-US" sz="2000" b="1" dirty="0">
              <a:latin typeface="Calibri"/>
              <a:cs typeface="Calibri"/>
            </a:endParaRPr>
          </a:p>
        </p:txBody>
      </p:sp>
      <p:sp>
        <p:nvSpPr>
          <p:cNvPr id="11" name="TextBox 10"/>
          <p:cNvSpPr txBox="1"/>
          <p:nvPr/>
        </p:nvSpPr>
        <p:spPr>
          <a:xfrm>
            <a:off x="7010400" y="4191000"/>
            <a:ext cx="1705265" cy="400110"/>
          </a:xfrm>
          <a:prstGeom prst="rect">
            <a:avLst/>
          </a:prstGeom>
          <a:noFill/>
        </p:spPr>
        <p:txBody>
          <a:bodyPr wrap="none" rtlCol="0">
            <a:spAutoFit/>
          </a:bodyPr>
          <a:lstStyle/>
          <a:p>
            <a:r>
              <a:rPr lang="en-US" sz="2000" b="1" dirty="0" err="1" smtClean="0">
                <a:solidFill>
                  <a:srgbClr val="0000FF"/>
                </a:solidFill>
                <a:latin typeface="Calibri"/>
                <a:cs typeface="Calibri"/>
              </a:rPr>
              <a:t>Flexpart+prior</a:t>
            </a:r>
            <a:endParaRPr lang="en-US" sz="2000" b="1" dirty="0">
              <a:solidFill>
                <a:srgbClr val="0000FF"/>
              </a:solidFill>
              <a:latin typeface="Calibri"/>
              <a:cs typeface="Calibri"/>
            </a:endParaRPr>
          </a:p>
        </p:txBody>
      </p:sp>
      <p:cxnSp>
        <p:nvCxnSpPr>
          <p:cNvPr id="15" name="Straight Arrow Connector 14"/>
          <p:cNvCxnSpPr/>
          <p:nvPr/>
        </p:nvCxnSpPr>
        <p:spPr>
          <a:xfrm>
            <a:off x="5867400" y="4724400"/>
            <a:ext cx="0" cy="838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7620000" y="1981200"/>
            <a:ext cx="1524000" cy="369332"/>
          </a:xfrm>
          <a:prstGeom prst="rect">
            <a:avLst/>
          </a:prstGeom>
        </p:spPr>
        <p:txBody>
          <a:bodyPr wrap="square">
            <a:spAutoFit/>
          </a:bodyPr>
          <a:lstStyle/>
          <a:p>
            <a:r>
              <a:rPr lang="en-US" sz="1800" b="1" dirty="0" smtClean="0">
                <a:solidFill>
                  <a:schemeClr val="tx1"/>
                </a:solidFill>
                <a:latin typeface="Calibri"/>
                <a:cs typeface="Calibri"/>
              </a:rPr>
              <a:t>230 </a:t>
            </a:r>
            <a:r>
              <a:rPr lang="en-US" sz="1800" b="1" dirty="0" err="1">
                <a:solidFill>
                  <a:schemeClr val="tx1"/>
                </a:solidFill>
                <a:latin typeface="Calibri"/>
                <a:cs typeface="Calibri"/>
              </a:rPr>
              <a:t>Gg</a:t>
            </a:r>
            <a:r>
              <a:rPr lang="en-US" sz="1800" b="1" dirty="0">
                <a:solidFill>
                  <a:schemeClr val="tx1"/>
                </a:solidFill>
                <a:latin typeface="Calibri"/>
                <a:cs typeface="Calibri"/>
              </a:rPr>
              <a:t> </a:t>
            </a:r>
            <a:r>
              <a:rPr lang="en-US" sz="1800" b="1" dirty="0" smtClean="0">
                <a:solidFill>
                  <a:schemeClr val="tx1"/>
                </a:solidFill>
                <a:latin typeface="Calibri"/>
                <a:cs typeface="Calibri"/>
              </a:rPr>
              <a:t>/</a:t>
            </a:r>
            <a:r>
              <a:rPr lang="en-US" sz="1800" b="1" dirty="0">
                <a:solidFill>
                  <a:schemeClr val="tx1"/>
                </a:solidFill>
                <a:latin typeface="Calibri"/>
                <a:cs typeface="Calibri"/>
              </a:rPr>
              <a:t>yr.</a:t>
            </a:r>
          </a:p>
        </p:txBody>
      </p:sp>
      <p:cxnSp>
        <p:nvCxnSpPr>
          <p:cNvPr id="10" name="Straight Arrow Connector 9"/>
          <p:cNvCxnSpPr/>
          <p:nvPr/>
        </p:nvCxnSpPr>
        <p:spPr>
          <a:xfrm flipH="1">
            <a:off x="6400800" y="2133600"/>
            <a:ext cx="12192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38600" y="4191000"/>
            <a:ext cx="1935320" cy="400110"/>
          </a:xfrm>
          <a:prstGeom prst="rect">
            <a:avLst/>
          </a:prstGeom>
          <a:noFill/>
        </p:spPr>
        <p:txBody>
          <a:bodyPr wrap="none" rtlCol="0">
            <a:spAutoFit/>
          </a:bodyPr>
          <a:lstStyle/>
          <a:p>
            <a:r>
              <a:rPr lang="en-US" sz="2000" b="1" i="1" dirty="0">
                <a:solidFill>
                  <a:srgbClr val="FF0000"/>
                </a:solidFill>
                <a:latin typeface="Calibri"/>
                <a:cs typeface="Calibri"/>
              </a:rPr>
              <a:t>U</a:t>
            </a:r>
            <a:r>
              <a:rPr lang="en-US" sz="2000" b="1" i="1" dirty="0" smtClean="0">
                <a:solidFill>
                  <a:srgbClr val="FF0000"/>
                </a:solidFill>
                <a:latin typeface="Calibri"/>
                <a:cs typeface="Calibri"/>
              </a:rPr>
              <a:t>nderestimates</a:t>
            </a:r>
            <a:endParaRPr lang="en-US" sz="2000" b="1" i="1" dirty="0">
              <a:solidFill>
                <a:srgbClr val="FF0000"/>
              </a:solidFill>
              <a:latin typeface="Calibri"/>
              <a:cs typeface="Calibri"/>
            </a:endParaRPr>
          </a:p>
        </p:txBody>
      </p:sp>
      <p:sp>
        <p:nvSpPr>
          <p:cNvPr id="6" name="TextBox 5"/>
          <p:cNvSpPr txBox="1"/>
          <p:nvPr/>
        </p:nvSpPr>
        <p:spPr>
          <a:xfrm>
            <a:off x="3962400" y="3886200"/>
            <a:ext cx="964439" cy="307777"/>
          </a:xfrm>
          <a:prstGeom prst="rect">
            <a:avLst/>
          </a:prstGeom>
          <a:noFill/>
        </p:spPr>
        <p:txBody>
          <a:bodyPr wrap="none" rtlCol="0">
            <a:spAutoFit/>
          </a:bodyPr>
          <a:lstStyle/>
          <a:p>
            <a:r>
              <a:rPr lang="en-US" dirty="0" smtClean="0">
                <a:latin typeface="Calibri"/>
                <a:cs typeface="Calibri"/>
              </a:rPr>
              <a:t>0508 flight</a:t>
            </a:r>
            <a:endParaRPr lang="en-US" dirty="0">
              <a:latin typeface="Calibri"/>
              <a:cs typeface="Calibri"/>
            </a:endParaRPr>
          </a:p>
        </p:txBody>
      </p:sp>
      <p:grpSp>
        <p:nvGrpSpPr>
          <p:cNvPr id="18" name="Group 17"/>
          <p:cNvGrpSpPr>
            <a:grpSpLocks/>
          </p:cNvGrpSpPr>
          <p:nvPr/>
        </p:nvGrpSpPr>
        <p:grpSpPr bwMode="auto">
          <a:xfrm>
            <a:off x="453164" y="777239"/>
            <a:ext cx="7775575" cy="31750"/>
            <a:chOff x="385" y="527"/>
            <a:chExt cx="4898" cy="20"/>
          </a:xfrm>
        </p:grpSpPr>
        <p:sp>
          <p:nvSpPr>
            <p:cNvPr id="19" name="Line 7"/>
            <p:cNvSpPr>
              <a:spLocks noChangeShapeType="1"/>
            </p:cNvSpPr>
            <p:nvPr/>
          </p:nvSpPr>
          <p:spPr bwMode="auto">
            <a:xfrm>
              <a:off x="385" y="527"/>
              <a:ext cx="4898" cy="0"/>
            </a:xfrm>
            <a:prstGeom prst="line">
              <a:avLst/>
            </a:prstGeom>
            <a:noFill/>
            <a:ln w="9525">
              <a:solidFill>
                <a:srgbClr val="0000FF"/>
              </a:solidFill>
              <a:round/>
              <a:headEnd/>
              <a:tailEnd/>
            </a:ln>
            <a:effectLst/>
          </p:spPr>
          <p:txBody>
            <a:bodyPr>
              <a:prstTxWarp prst="textNoShape">
                <a:avLst/>
              </a:prstTxWarp>
            </a:bodyPr>
            <a:lstStyle/>
            <a:p>
              <a:endParaRPr lang="en-US">
                <a:latin typeface="Calibri"/>
                <a:cs typeface="Calibri"/>
              </a:endParaRPr>
            </a:p>
          </p:txBody>
        </p:sp>
        <p:sp>
          <p:nvSpPr>
            <p:cNvPr id="20" name="Line 8"/>
            <p:cNvSpPr>
              <a:spLocks noChangeShapeType="1"/>
            </p:cNvSpPr>
            <p:nvPr/>
          </p:nvSpPr>
          <p:spPr bwMode="auto">
            <a:xfrm>
              <a:off x="385" y="547"/>
              <a:ext cx="3039" cy="0"/>
            </a:xfrm>
            <a:prstGeom prst="line">
              <a:avLst/>
            </a:prstGeom>
            <a:noFill/>
            <a:ln w="76200">
              <a:solidFill>
                <a:srgbClr val="0000FF"/>
              </a:solidFill>
              <a:round/>
              <a:headEnd/>
              <a:tailEnd/>
            </a:ln>
            <a:effectLst/>
          </p:spPr>
          <p:txBody>
            <a:bodyPr>
              <a:prstTxWarp prst="textNoShape">
                <a:avLst/>
              </a:prstTxWarp>
            </a:bodyPr>
            <a:lstStyle/>
            <a:p>
              <a:endParaRPr lang="en-US">
                <a:latin typeface="Calibri"/>
                <a:cs typeface="Calibri"/>
              </a:endParaRPr>
            </a:p>
          </p:txBody>
        </p:sp>
      </p:grpSp>
    </p:spTree>
    <p:extLst>
      <p:ext uri="{BB962C8B-B14F-4D97-AF65-F5344CB8AC3E}">
        <p14:creationId xmlns:p14="http://schemas.microsoft.com/office/powerpoint/2010/main" val="37962043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5696</TotalTime>
  <Words>2982</Words>
  <Application>Microsoft Macintosh PowerPoint</Application>
  <PresentationFormat>On-screen Show (4:3)</PresentationFormat>
  <Paragraphs>296</Paragraphs>
  <Slides>16</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Custom Theme</vt:lpstr>
      <vt:lpstr>Document</vt:lpstr>
      <vt:lpstr>Top-down estimate of methane emissions in California using a mesoscale inverse modeling technique </vt:lpstr>
      <vt:lpstr>Outline</vt:lpstr>
      <vt:lpstr>PowerPoint Presentation</vt:lpstr>
      <vt:lpstr>PowerPoint Presentation</vt:lpstr>
      <vt:lpstr>PowerPoint Presentation</vt:lpstr>
      <vt:lpstr>PowerPoint Presentation</vt:lpstr>
      <vt:lpstr>PowerPoint Presentation</vt:lpstr>
      <vt:lpstr>PowerPoint Presentation</vt:lpstr>
      <vt:lpstr>SoCAB Results</vt:lpstr>
      <vt:lpstr>PowerPoint Presentation</vt:lpstr>
      <vt:lpstr>Results in CH4 total emission</vt:lpstr>
      <vt:lpstr>PowerPoint Presentation</vt:lpstr>
      <vt:lpstr>PowerPoint Presentation</vt:lpstr>
      <vt:lpstr>Central Valley Results</vt:lpstr>
      <vt:lpstr>Preliminary Results in CH4 total emission, and three sectors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Top-down estimate of surface flux in the Los Angeles Basin using a mesoscale inverse modeling technique: assessing anthropogenic emissions of CO,NOx and CO2 and their impacts.</dc:title>
  <dc:creator>Jerome Brioude</dc:creator>
  <cp:lastModifiedBy>Yuyan Cui</cp:lastModifiedBy>
  <cp:revision>432</cp:revision>
  <cp:lastPrinted>2014-10-22T23:43:23Z</cp:lastPrinted>
  <dcterms:modified xsi:type="dcterms:W3CDTF">2014-10-29T03:38:12Z</dcterms:modified>
</cp:coreProperties>
</file>