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9" r:id="rId10"/>
    <p:sldId id="278" r:id="rId11"/>
    <p:sldId id="266" r:id="rId12"/>
    <p:sldId id="267" r:id="rId13"/>
    <p:sldId id="269" r:id="rId14"/>
    <p:sldId id="277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7BE91-40E0-4CCA-8F50-6B222D46818D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E8311-7EB8-48B8-A9C6-7982FB50A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655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81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7850C-6751-45EF-98BE-8CA74B88ECE5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CCD64-E1D6-4448-80FF-AA5DFEE7C83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Carlton_10EST_CMAQ.pdf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0FE47-13CA-43A1-AFE4-5295F25689F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90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37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67544" y="44624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000" b="1" dirty="0"/>
              <a:t>Comprehensive model evaluation of </a:t>
            </a:r>
            <a:endParaRPr lang="en-US" altLang="ja-JP" sz="3000" b="1" dirty="0" smtClean="0"/>
          </a:p>
          <a:p>
            <a:r>
              <a:rPr lang="ja-JP" altLang="en-US" sz="3000" b="1" dirty="0" smtClean="0"/>
              <a:t>  </a:t>
            </a:r>
            <a:r>
              <a:rPr lang="en-US" altLang="ja-JP" sz="3000" b="1" dirty="0" smtClean="0"/>
              <a:t>PM</a:t>
            </a:r>
            <a:r>
              <a:rPr lang="en-US" altLang="ja-JP" sz="3000" b="1" baseline="-25000" dirty="0" smtClean="0"/>
              <a:t>2.5</a:t>
            </a:r>
            <a:r>
              <a:rPr lang="en-US" altLang="ja-JP" sz="3000" b="1" dirty="0" smtClean="0"/>
              <a:t> </a:t>
            </a:r>
            <a:r>
              <a:rPr lang="en-US" altLang="ja-JP" sz="3000" b="1" dirty="0"/>
              <a:t>species over Japan: </a:t>
            </a:r>
            <a:endParaRPr lang="en-US" altLang="ja-JP" sz="3000" b="1" dirty="0" smtClean="0"/>
          </a:p>
          <a:p>
            <a:r>
              <a:rPr lang="ja-JP" altLang="en-US" sz="3000" b="1" dirty="0" smtClean="0"/>
              <a:t>    －</a:t>
            </a:r>
            <a:r>
              <a:rPr lang="en-US" altLang="ja-JP" sz="3000" b="1" dirty="0" smtClean="0"/>
              <a:t>Comparison </a:t>
            </a:r>
            <a:r>
              <a:rPr lang="en-US" altLang="ja-JP" sz="3000" b="1" dirty="0"/>
              <a:t>among AERO5, </a:t>
            </a:r>
            <a:endParaRPr lang="en-US" altLang="ja-JP" sz="3000" b="1" dirty="0" smtClean="0"/>
          </a:p>
          <a:p>
            <a:r>
              <a:rPr lang="ja-JP" altLang="en-US" sz="3000" b="1" dirty="0" smtClean="0"/>
              <a:t>          </a:t>
            </a:r>
            <a:r>
              <a:rPr lang="en-US" altLang="ja-JP" sz="3000" b="1" dirty="0" smtClean="0"/>
              <a:t>AERO6</a:t>
            </a:r>
            <a:r>
              <a:rPr lang="en-US" altLang="ja-JP" sz="3000" b="1" dirty="0"/>
              <a:t>, and </a:t>
            </a:r>
            <a:r>
              <a:rPr lang="en-US" altLang="ja-JP" sz="3000" b="1" dirty="0" smtClean="0"/>
              <a:t>AERO6-VBS models</a:t>
            </a:r>
            <a:endParaRPr lang="en-US" altLang="ja-JP" sz="3000" dirty="0"/>
          </a:p>
        </p:txBody>
      </p:sp>
      <p:sp>
        <p:nvSpPr>
          <p:cNvPr id="2" name="正方形/長方形 1"/>
          <p:cNvSpPr/>
          <p:nvPr/>
        </p:nvSpPr>
        <p:spPr>
          <a:xfrm>
            <a:off x="3347864" y="6444044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 smtClean="0"/>
              <a:t>The 13th </a:t>
            </a:r>
            <a:r>
              <a:rPr lang="en-US" altLang="ja-JP" dirty="0"/>
              <a:t>Annual CMAS Conference, </a:t>
            </a:r>
            <a:r>
              <a:rPr lang="en-US" altLang="ja-JP" dirty="0" smtClean="0"/>
              <a:t> October 28, 2014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39850" y="3212976"/>
            <a:ext cx="7272808" cy="209288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2000" dirty="0" err="1" smtClean="0"/>
              <a:t>ー</a:t>
            </a:r>
            <a:r>
              <a:rPr lang="en-US" altLang="ja-JP" sz="2000" dirty="0" smtClean="0"/>
              <a:t>Contents</a:t>
            </a:r>
            <a:r>
              <a:rPr lang="ja-JP" altLang="en-US" sz="2000" dirty="0" err="1" smtClean="0"/>
              <a:t>ー</a:t>
            </a:r>
            <a:endParaRPr lang="en-US" altLang="ja-JP" sz="2000" dirty="0" smtClean="0"/>
          </a:p>
          <a:p>
            <a:pPr>
              <a:lnSpc>
                <a:spcPct val="130000"/>
              </a:lnSpc>
            </a:pPr>
            <a:r>
              <a:rPr lang="ja-JP" altLang="en-US" sz="2000" dirty="0" smtClean="0"/>
              <a:t>　１．</a:t>
            </a:r>
            <a:r>
              <a:rPr lang="en-US" altLang="ja-JP" sz="2000" dirty="0" smtClean="0"/>
              <a:t>Introduction	        </a:t>
            </a:r>
            <a:r>
              <a:rPr lang="ja-JP" altLang="en-US" sz="2000" dirty="0" smtClean="0"/>
              <a:t>－ </a:t>
            </a:r>
            <a:r>
              <a:rPr lang="en-US" altLang="ja-JP" sz="2000" dirty="0" smtClean="0"/>
              <a:t>PM</a:t>
            </a:r>
            <a:r>
              <a:rPr lang="en-US" altLang="ja-JP" sz="2000" baseline="-25000" dirty="0" smtClean="0"/>
              <a:t>2.5</a:t>
            </a:r>
            <a:r>
              <a:rPr lang="en-US" altLang="ja-JP" sz="2000" dirty="0" smtClean="0"/>
              <a:t> in Japan / PM</a:t>
            </a:r>
            <a:r>
              <a:rPr lang="en-US" altLang="ja-JP" sz="2000" baseline="-25000" dirty="0" smtClean="0"/>
              <a:t>2.5</a:t>
            </a:r>
            <a:r>
              <a:rPr lang="en-US" altLang="ja-JP" sz="2000" dirty="0" smtClean="0"/>
              <a:t> modelling</a:t>
            </a:r>
          </a:p>
          <a:p>
            <a:pPr>
              <a:lnSpc>
                <a:spcPct val="130000"/>
              </a:lnSpc>
            </a:pPr>
            <a:r>
              <a:rPr lang="ja-JP" altLang="en-US" sz="2000" dirty="0" smtClean="0"/>
              <a:t>　２．</a:t>
            </a:r>
            <a:r>
              <a:rPr lang="en-US" altLang="ja-JP" sz="2000" dirty="0" smtClean="0"/>
              <a:t>Methodology       </a:t>
            </a:r>
            <a:r>
              <a:rPr lang="ja-JP" altLang="en-US" sz="2000" dirty="0" smtClean="0"/>
              <a:t>－ </a:t>
            </a:r>
            <a:r>
              <a:rPr lang="en-US" altLang="ja-JP" sz="2000" dirty="0" smtClean="0"/>
              <a:t>Chemical transport models / Observations</a:t>
            </a:r>
          </a:p>
          <a:p>
            <a:pPr>
              <a:lnSpc>
                <a:spcPct val="130000"/>
              </a:lnSpc>
            </a:pPr>
            <a:r>
              <a:rPr lang="ja-JP" altLang="en-US" sz="2000" dirty="0" smtClean="0"/>
              <a:t>　３．</a:t>
            </a:r>
            <a:r>
              <a:rPr lang="en-US" altLang="ja-JP" sz="2000" dirty="0" smtClean="0"/>
              <a:t>Results                  </a:t>
            </a:r>
            <a:r>
              <a:rPr lang="ja-JP" altLang="en-US" sz="2000" dirty="0" smtClean="0"/>
              <a:t>－ </a:t>
            </a:r>
            <a:r>
              <a:rPr lang="en-US" altLang="ja-JP" sz="2000" dirty="0" smtClean="0"/>
              <a:t>Model evaluations</a:t>
            </a:r>
          </a:p>
          <a:p>
            <a:pPr>
              <a:lnSpc>
                <a:spcPct val="130000"/>
              </a:lnSpc>
            </a:pPr>
            <a:r>
              <a:rPr lang="ja-JP" altLang="en-US" sz="2000" dirty="0" smtClean="0"/>
              <a:t>　４．</a:t>
            </a:r>
            <a:r>
              <a:rPr lang="en-US" altLang="ja-JP" sz="2000" dirty="0" smtClean="0"/>
              <a:t>Summary</a:t>
            </a:r>
            <a:endParaRPr lang="en-US" altLang="ja-JP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219770" y="5353966"/>
            <a:ext cx="8712968" cy="10895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b="1" dirty="0" err="1" smtClean="0"/>
              <a:t>ー</a:t>
            </a:r>
            <a:r>
              <a:rPr lang="en-US" altLang="ja-JP" b="1" dirty="0" smtClean="0"/>
              <a:t>Acknowledgement</a:t>
            </a:r>
            <a:r>
              <a:rPr lang="ja-JP" altLang="en-US" b="1" dirty="0" err="1" smtClean="0"/>
              <a:t>ー</a:t>
            </a:r>
            <a:endParaRPr lang="en-US" altLang="ja-JP" b="1" dirty="0" smtClean="0"/>
          </a:p>
          <a:p>
            <a:pPr>
              <a:lnSpc>
                <a:spcPct val="120000"/>
              </a:lnSpc>
            </a:pPr>
            <a:r>
              <a:rPr lang="en-US" altLang="ja-JP" b="1" dirty="0"/>
              <a:t>Funds</a:t>
            </a:r>
            <a:r>
              <a:rPr lang="ja-JP" altLang="en-US" dirty="0" smtClean="0"/>
              <a:t>：</a:t>
            </a:r>
            <a:r>
              <a:rPr lang="en-US" altLang="ja-JP" dirty="0" smtClean="0"/>
              <a:t> </a:t>
            </a:r>
            <a:r>
              <a:rPr lang="en-US" altLang="ja-JP" dirty="0"/>
              <a:t>Environment Research and Technology Development Fund (5-1408, S12-1, 5B-1101</a:t>
            </a:r>
            <a:r>
              <a:rPr lang="en-US" altLang="ja-JP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altLang="ja-JP" b="1" dirty="0"/>
              <a:t>Technical support</a:t>
            </a:r>
            <a:r>
              <a:rPr lang="en-US" altLang="ja-JP" dirty="0"/>
              <a:t>: K. </a:t>
            </a:r>
            <a:r>
              <a:rPr lang="en-US" altLang="ja-JP" dirty="0" err="1"/>
              <a:t>Suto</a:t>
            </a:r>
            <a:r>
              <a:rPr lang="en-US" altLang="ja-JP" dirty="0"/>
              <a:t> and T. Noguchi (NIES)</a:t>
            </a:r>
          </a:p>
        </p:txBody>
      </p:sp>
      <p:pic>
        <p:nvPicPr>
          <p:cNvPr id="7" name="Picture 1252" descr="NIES_LOGO_trans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47" y="332656"/>
            <a:ext cx="2215553" cy="98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259632" y="1988840"/>
            <a:ext cx="7344816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b="1" u="sng" dirty="0" smtClean="0"/>
              <a:t>Yu </a:t>
            </a:r>
            <a:r>
              <a:rPr lang="en-US" altLang="ja-JP" sz="2000" b="1" u="sng" dirty="0" err="1"/>
              <a:t>Morino</a:t>
            </a:r>
            <a:r>
              <a:rPr lang="en-US" altLang="ja-JP" sz="2000" dirty="0"/>
              <a:t>, </a:t>
            </a:r>
            <a:r>
              <a:rPr lang="en-US" altLang="ja-JP" sz="2000" dirty="0" smtClean="0"/>
              <a:t>Tatsuya </a:t>
            </a:r>
            <a:r>
              <a:rPr lang="en-US" altLang="ja-JP" sz="2000" dirty="0" err="1"/>
              <a:t>Nagashima</a:t>
            </a:r>
            <a:r>
              <a:rPr lang="en-US" altLang="ja-JP" sz="2000" dirty="0"/>
              <a:t>, </a:t>
            </a:r>
            <a:r>
              <a:rPr lang="en-US" altLang="ja-JP" sz="2000" dirty="0" smtClean="0"/>
              <a:t>Seiji </a:t>
            </a:r>
            <a:r>
              <a:rPr lang="en-US" altLang="ja-JP" sz="2000" dirty="0" err="1" smtClean="0"/>
              <a:t>Sugata</a:t>
            </a:r>
            <a:r>
              <a:rPr lang="en-US" altLang="ja-JP" sz="2000" dirty="0"/>
              <a:t>, </a:t>
            </a:r>
            <a:r>
              <a:rPr lang="en-US" altLang="ja-JP" sz="2000" dirty="0" smtClean="0"/>
              <a:t>Kei </a:t>
            </a:r>
            <a:r>
              <a:rPr lang="en-US" altLang="ja-JP" sz="2000" dirty="0"/>
              <a:t>Sato, </a:t>
            </a:r>
            <a:r>
              <a:rPr lang="en-US" altLang="ja-JP" sz="2000" dirty="0" smtClean="0"/>
              <a:t>Kiyoshi </a:t>
            </a:r>
            <a:r>
              <a:rPr lang="en-US" altLang="ja-JP" sz="2000" dirty="0"/>
              <a:t>Tanabe, </a:t>
            </a:r>
            <a:endParaRPr lang="en-US" altLang="ja-JP" sz="2000" dirty="0" smtClean="0"/>
          </a:p>
          <a:p>
            <a:pPr>
              <a:lnSpc>
                <a:spcPct val="130000"/>
              </a:lnSpc>
            </a:pPr>
            <a:r>
              <a:rPr lang="en-US" altLang="ja-JP" sz="2000" dirty="0" smtClean="0"/>
              <a:t>    </a:t>
            </a:r>
            <a:r>
              <a:rPr lang="en-US" altLang="ja-JP" sz="2000" dirty="0" err="1" smtClean="0"/>
              <a:t>Akinori</a:t>
            </a:r>
            <a:r>
              <a:rPr lang="en-US" altLang="ja-JP" sz="2000" dirty="0" smtClean="0"/>
              <a:t> </a:t>
            </a:r>
            <a:r>
              <a:rPr lang="en-US" altLang="ja-JP" sz="2000" dirty="0" err="1"/>
              <a:t>Takami</a:t>
            </a:r>
            <a:r>
              <a:rPr lang="en-US" altLang="ja-JP" sz="2000" dirty="0"/>
              <a:t>, </a:t>
            </a:r>
            <a:r>
              <a:rPr lang="en-US" altLang="ja-JP" sz="2000" dirty="0" smtClean="0"/>
              <a:t>Hiroshi </a:t>
            </a:r>
            <a:r>
              <a:rPr lang="en-US" altLang="ja-JP" sz="2000" dirty="0" err="1"/>
              <a:t>Tanimoto</a:t>
            </a:r>
            <a:r>
              <a:rPr lang="en-US" altLang="ja-JP" sz="2000" dirty="0"/>
              <a:t>, and </a:t>
            </a:r>
            <a:r>
              <a:rPr lang="en-US" altLang="ja-JP" sz="2000" dirty="0" err="1" smtClean="0"/>
              <a:t>Toshimasa</a:t>
            </a:r>
            <a:r>
              <a:rPr lang="en-US" altLang="ja-JP" sz="2000" dirty="0" smtClean="0"/>
              <a:t> </a:t>
            </a:r>
            <a:r>
              <a:rPr lang="en-US" altLang="ja-JP" sz="2000" dirty="0" err="1"/>
              <a:t>Ohara</a:t>
            </a:r>
            <a:r>
              <a:rPr lang="en-US" altLang="ja-JP" sz="2000" dirty="0"/>
              <a:t> </a:t>
            </a:r>
          </a:p>
          <a:p>
            <a:pPr>
              <a:lnSpc>
                <a:spcPct val="130000"/>
              </a:lnSpc>
            </a:pPr>
            <a:r>
              <a:rPr lang="en-US" altLang="ja-JP" b="1" dirty="0"/>
              <a:t> </a:t>
            </a:r>
            <a:r>
              <a:rPr lang="en-US" altLang="ja-JP" b="1" dirty="0" smtClean="0"/>
              <a:t>       National </a:t>
            </a:r>
            <a:r>
              <a:rPr lang="en-US" altLang="ja-JP" b="1" dirty="0"/>
              <a:t>Institute for Environmental Studies, </a:t>
            </a:r>
            <a:r>
              <a:rPr lang="en-US" altLang="ja-JP" b="1" dirty="0" smtClean="0"/>
              <a:t>Japan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42016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393657"/>
              </p:ext>
            </p:extLst>
          </p:nvPr>
        </p:nvGraphicFramePr>
        <p:xfrm>
          <a:off x="2496452" y="1413088"/>
          <a:ext cx="1067436" cy="5029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38518"/>
                <a:gridCol w="228918"/>
              </a:tblGrid>
              <a:tr h="489048">
                <a:tc>
                  <a:txBody>
                    <a:bodyPr/>
                    <a:lstStyle/>
                    <a:p>
                      <a:r>
                        <a:rPr kumimoji="1" lang="en-US" altLang="ja-JP" sz="2400" b="0" dirty="0" smtClean="0"/>
                        <a:t>SO</a:t>
                      </a:r>
                      <a:r>
                        <a:rPr kumimoji="1" lang="en-US" altLang="ja-JP" sz="2400" b="0" baseline="-25000" dirty="0" smtClean="0"/>
                        <a:t>4</a:t>
                      </a:r>
                      <a:r>
                        <a:rPr kumimoji="1" lang="en-US" altLang="ja-JP" sz="2400" b="0" baseline="30000" dirty="0" smtClean="0"/>
                        <a:t>2</a:t>
                      </a:r>
                      <a:r>
                        <a:rPr kumimoji="1" lang="en-US" altLang="ja-JP" sz="2400" baseline="30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endParaRPr kumimoji="1" lang="ja-JP" altLang="en-US" sz="2400" b="0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</a:tr>
              <a:tr h="522199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NO</a:t>
                      </a:r>
                      <a:r>
                        <a:rPr kumimoji="1" lang="en-US" altLang="ja-JP" sz="2400" baseline="-25000" dirty="0" smtClean="0"/>
                        <a:t>3</a:t>
                      </a:r>
                      <a:r>
                        <a:rPr kumimoji="1" lang="en-US" altLang="ja-JP" sz="2400" baseline="30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endParaRPr kumimoji="1" lang="ja-JP" altLang="en-US" sz="2400" baseline="300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sz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FF">
                        <a:alpha val="20000"/>
                      </a:srgbClr>
                    </a:solidFill>
                  </a:tcPr>
                </a:tc>
              </a:tr>
              <a:tr h="489048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NH</a:t>
                      </a:r>
                      <a:r>
                        <a:rPr kumimoji="1" lang="en-US" altLang="ja-JP" sz="2400" baseline="-25000" dirty="0" smtClean="0"/>
                        <a:t>4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endParaRPr kumimoji="1" lang="ja-JP" altLang="en-US" sz="2400" baseline="30000" dirty="0"/>
                    </a:p>
                  </a:txBody>
                  <a:tcPr>
                    <a:solidFill>
                      <a:srgbClr val="FF9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00">
                        <a:alpha val="20000"/>
                      </a:srgbClr>
                    </a:solidFill>
                  </a:tcPr>
                </a:tc>
              </a:tr>
              <a:tr h="522199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EC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F5F5F">
                        <a:alpha val="20000"/>
                      </a:srgbClr>
                    </a:solidFill>
                  </a:tcPr>
                </a:tc>
              </a:tr>
              <a:tr h="489048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OA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3" name="グループ化 2"/>
          <p:cNvGrpSpPr>
            <a:grpSpLocks noChangeAspect="1"/>
          </p:cNvGrpSpPr>
          <p:nvPr/>
        </p:nvGrpSpPr>
        <p:grpSpPr>
          <a:xfrm>
            <a:off x="-108520" y="1916414"/>
            <a:ext cx="3435604" cy="3456803"/>
            <a:chOff x="169859" y="2016305"/>
            <a:chExt cx="3134114" cy="315345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59" y="2016305"/>
              <a:ext cx="3134114" cy="3153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</p:pic>
        <p:sp>
          <p:nvSpPr>
            <p:cNvPr id="2" name="正方形/長方形 1"/>
            <p:cNvSpPr/>
            <p:nvPr/>
          </p:nvSpPr>
          <p:spPr>
            <a:xfrm>
              <a:off x="1352260" y="4269711"/>
              <a:ext cx="923668" cy="3088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FF0000"/>
                  </a:solidFill>
                </a:rPr>
                <a:t>#6: Osaka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004278" y="4023313"/>
              <a:ext cx="864238" cy="3088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FF0000"/>
                  </a:solidFill>
                </a:rPr>
                <a:t>#7: Shiga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826749" y="3284377"/>
              <a:ext cx="1177529" cy="3088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66FF"/>
                  </a:solidFill>
                </a:rPr>
                <a:t>#5: </a:t>
              </a:r>
              <a:r>
                <a:rPr lang="en-US" altLang="ja-JP" sz="1600" b="1" dirty="0" err="1" smtClean="0">
                  <a:solidFill>
                    <a:srgbClr val="0066FF"/>
                  </a:solidFill>
                </a:rPr>
                <a:t>Kyotango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  <p:cxnSp>
          <p:nvCxnSpPr>
            <p:cNvPr id="4" name="直線矢印コネクタ 3"/>
            <p:cNvCxnSpPr>
              <a:stCxn id="15" idx="2"/>
            </p:cNvCxnSpPr>
            <p:nvPr/>
          </p:nvCxnSpPr>
          <p:spPr>
            <a:xfrm>
              <a:off x="1415514" y="3593222"/>
              <a:ext cx="165584" cy="269236"/>
            </a:xfrm>
            <a:prstGeom prst="straightConnector1">
              <a:avLst/>
            </a:prstGeom>
            <a:ln w="19050">
              <a:solidFill>
                <a:srgbClr val="0066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H="1" flipV="1">
              <a:off x="1710980" y="4118614"/>
              <a:ext cx="103114" cy="17073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 flipH="1" flipV="1">
              <a:off x="1770323" y="4023313"/>
              <a:ext cx="248680" cy="15442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my\Documents\WORK\Analysis\3D_model\KntWCM\CMAQv5.0.2\Settings\140609_初期計算\Igor_140410\sugata\Figures\2012\Figures_Sugata_17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260000"/>
            <a:ext cx="188072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y\Documents\WORK\Analysis\3D_model\KntWCM\CMAQv5.0.2\Settings\140609_初期計算\Igor_140410\sugata\Figures\2012\Figures_Sugata_4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00" y="1260000"/>
            <a:ext cx="188072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y\Documents\WORK\Analysis\3D_model\KntWCM\CMAQv5.0.2\Settings\140609_初期計算\Igor_140410\sugata\Figures\2012\Figures_Sugata_6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00" y="1260000"/>
            <a:ext cx="188072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3707904" y="857756"/>
            <a:ext cx="159428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#6 Urban</a:t>
            </a:r>
            <a:r>
              <a:rPr lang="en-US" altLang="ja-JP" sz="1200" dirty="0" smtClean="0"/>
              <a:t> ( Osaka)</a:t>
            </a:r>
            <a:endParaRPr lang="ja-JP" altLang="en-US" sz="1200" dirty="0"/>
          </a:p>
        </p:txBody>
      </p:sp>
      <p:sp>
        <p:nvSpPr>
          <p:cNvPr id="9" name="正方形/長方形 8"/>
          <p:cNvSpPr/>
          <p:nvPr/>
        </p:nvSpPr>
        <p:spPr>
          <a:xfrm>
            <a:off x="5580112" y="852753"/>
            <a:ext cx="150906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#7 Urban</a:t>
            </a:r>
            <a:r>
              <a:rPr lang="en-US" altLang="ja-JP" sz="1200" dirty="0" smtClean="0"/>
              <a:t> (Shiga)</a:t>
            </a:r>
            <a:endParaRPr lang="ja-JP" altLang="en-US" sz="1200" dirty="0"/>
          </a:p>
        </p:txBody>
      </p:sp>
      <p:sp>
        <p:nvSpPr>
          <p:cNvPr id="10" name="正方形/長方形 9"/>
          <p:cNvSpPr/>
          <p:nvPr/>
        </p:nvSpPr>
        <p:spPr>
          <a:xfrm>
            <a:off x="7380312" y="852753"/>
            <a:ext cx="166763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/>
              <a:t>#</a:t>
            </a:r>
            <a:r>
              <a:rPr lang="en-US" altLang="ja-JP" dirty="0" smtClean="0"/>
              <a:t>5 Rural</a:t>
            </a:r>
            <a:r>
              <a:rPr lang="en-US" altLang="ja-JP" sz="1200" dirty="0" smtClean="0"/>
              <a:t> (</a:t>
            </a:r>
            <a:r>
              <a:rPr lang="en-US" altLang="ja-JP" sz="1200" dirty="0" err="1" smtClean="0"/>
              <a:t>Kyotango</a:t>
            </a:r>
            <a:r>
              <a:rPr lang="en-US" altLang="ja-JP" sz="1200" dirty="0" smtClean="0"/>
              <a:t>)</a:t>
            </a:r>
            <a:endParaRPr lang="ja-JP" altLang="en-US" sz="1200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457200" y="4462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/>
              <a:t>Temporal variations of PM</a:t>
            </a:r>
            <a:r>
              <a:rPr lang="en-US" altLang="ja-JP" sz="2800" baseline="-25000" dirty="0" smtClean="0"/>
              <a:t>2.5</a:t>
            </a:r>
            <a:r>
              <a:rPr lang="en-US" altLang="ja-JP" sz="2800" dirty="0" smtClean="0"/>
              <a:t> species (winter)</a:t>
            </a:r>
            <a:endParaRPr lang="ja-JP" altLang="en-US" sz="2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71109" y="54888"/>
            <a:ext cx="883640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3. Results</a:t>
            </a:r>
            <a:endParaRPr lang="en-US" altLang="ja-JP" sz="1400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4" t="11120" r="7680" b="60371"/>
          <a:stretch/>
        </p:blipFill>
        <p:spPr bwMode="auto">
          <a:xfrm>
            <a:off x="1187624" y="721571"/>
            <a:ext cx="2139459" cy="6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7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y\Documents\WORK\Analysis\3D_model\KntWCM\CMAQv5.0.2\Settings\140609_初期計算\Igor_140410\sugata\Figures\2012\Figures_Sugata_17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260000"/>
            <a:ext cx="188072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y\Documents\WORK\Analysis\3D_model\KntWCM\CMAQv5.0.2\Settings\140609_初期計算\Igor_140410\sugata\Figures\2012\Figures_Sugata_4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00" y="1260000"/>
            <a:ext cx="188072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y\Documents\WORK\Analysis\3D_model\KntWCM\CMAQv5.0.2\Settings\140609_初期計算\Igor_140410\sugata\Figures\2012\Figures_Sugata_6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00" y="1260000"/>
            <a:ext cx="188072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925502"/>
              </p:ext>
            </p:extLst>
          </p:nvPr>
        </p:nvGraphicFramePr>
        <p:xfrm>
          <a:off x="179512" y="1413088"/>
          <a:ext cx="3240360" cy="5029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38518"/>
                <a:gridCol w="2401842"/>
              </a:tblGrid>
              <a:tr h="489048">
                <a:tc>
                  <a:txBody>
                    <a:bodyPr/>
                    <a:lstStyle/>
                    <a:p>
                      <a:r>
                        <a:rPr kumimoji="1" lang="en-US" altLang="ja-JP" sz="2400" b="0" dirty="0" smtClean="0"/>
                        <a:t>SO</a:t>
                      </a:r>
                      <a:r>
                        <a:rPr kumimoji="1" lang="en-US" altLang="ja-JP" sz="2400" b="0" baseline="-25000" dirty="0" smtClean="0"/>
                        <a:t>4</a:t>
                      </a:r>
                      <a:r>
                        <a:rPr kumimoji="1" lang="en-US" altLang="ja-JP" sz="2400" b="0" baseline="30000" dirty="0" smtClean="0"/>
                        <a:t>2</a:t>
                      </a:r>
                      <a:r>
                        <a:rPr kumimoji="1" lang="en-US" altLang="ja-JP" sz="2400" baseline="30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endParaRPr kumimoji="1" lang="ja-JP" altLang="en-US" sz="2400" b="0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Largely underestimated both in urban and remote </a:t>
                      </a:r>
                      <a:r>
                        <a:rPr kumimoji="1" lang="en-US" altLang="ja-JP" sz="1600" b="0" baseline="0" dirty="0" smtClean="0">
                          <a:solidFill>
                            <a:schemeClr val="tx1"/>
                          </a:solidFill>
                        </a:rPr>
                        <a:t>areas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</a:tr>
              <a:tr h="522199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NO</a:t>
                      </a:r>
                      <a:r>
                        <a:rPr kumimoji="1" lang="en-US" altLang="ja-JP" sz="2400" baseline="-25000" dirty="0" smtClean="0"/>
                        <a:t>3</a:t>
                      </a:r>
                      <a:r>
                        <a:rPr kumimoji="1" lang="en-US" altLang="ja-JP" sz="2400" baseline="30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endParaRPr kumimoji="1" lang="ja-JP" altLang="en-US" sz="2400" baseline="300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Overestimated at all sites.</a:t>
                      </a:r>
                    </a:p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Better reproduced when </a:t>
                      </a:r>
                      <a:r>
                        <a:rPr kumimoji="1" lang="en-US" altLang="ja-JP" sz="1600" i="1" baseline="0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kumimoji="1" lang="en-US" altLang="ja-JP" sz="1600" i="1" baseline="-25000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 of HNO</a:t>
                      </a:r>
                      <a:r>
                        <a:rPr kumimoji="1" lang="en-US" altLang="ja-JP" sz="16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&amp;NH</a:t>
                      </a:r>
                      <a:r>
                        <a:rPr kumimoji="1" lang="en-US" altLang="ja-JP" sz="16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 were </a:t>
                      </a:r>
                      <a:r>
                        <a:rPr kumimoji="1" lang="en-US" altLang="ja-JP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enhanced </a:t>
                      </a:r>
                      <a:r>
                        <a:rPr kumimoji="1" lang="en-US" altLang="ja-JP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(×5)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en-US" altLang="ja-JP" sz="1200" i="1" baseline="0" dirty="0" err="1" smtClean="0">
                          <a:solidFill>
                            <a:schemeClr val="tx1"/>
                          </a:solidFill>
                        </a:rPr>
                        <a:t>Neuman</a:t>
                      </a:r>
                      <a:r>
                        <a:rPr kumimoji="1" lang="ja-JP" altLang="en-US" sz="12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200" i="1" baseline="0" dirty="0" smtClean="0">
                          <a:solidFill>
                            <a:schemeClr val="tx1"/>
                          </a:solidFill>
                        </a:rPr>
                        <a:t>et al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</a:rPr>
                        <a:t>., 2004; </a:t>
                      </a:r>
                      <a:r>
                        <a:rPr kumimoji="1" lang="en-US" altLang="ja-JP" sz="12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Shimadera</a:t>
                      </a:r>
                      <a:r>
                        <a:rPr kumimoji="1" lang="en-US" altLang="ja-JP" sz="12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et al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</a:rPr>
                        <a:t>., 2014)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FF">
                        <a:alpha val="20000"/>
                      </a:srgbClr>
                    </a:solidFill>
                  </a:tcPr>
                </a:tc>
              </a:tr>
              <a:tr h="489048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NH</a:t>
                      </a:r>
                      <a:r>
                        <a:rPr kumimoji="1" lang="en-US" altLang="ja-JP" sz="2400" baseline="-25000" dirty="0" smtClean="0"/>
                        <a:t>4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endParaRPr kumimoji="1" lang="ja-JP" altLang="en-US" sz="2400" baseline="30000" dirty="0"/>
                    </a:p>
                  </a:txBody>
                  <a:tcPr>
                    <a:solidFill>
                      <a:srgbClr val="FF9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Combined trends of SO</a:t>
                      </a:r>
                      <a:r>
                        <a:rPr kumimoji="1" lang="en-US" altLang="ja-JP" sz="160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kumimoji="1" lang="en-US" altLang="ja-JP" sz="16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en-US" altLang="ja-JP" sz="1600" baseline="30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 and NO</a:t>
                      </a:r>
                      <a:r>
                        <a:rPr kumimoji="1" lang="en-US" altLang="ja-JP" sz="16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en-US" altLang="ja-JP" sz="1600" baseline="30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00">
                        <a:alpha val="20000"/>
                      </a:srgbClr>
                    </a:solidFill>
                  </a:tcPr>
                </a:tc>
              </a:tr>
              <a:tr h="522199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EC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Well reproduced at the urban site and underestimated at the rural site.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F5F5F">
                        <a:alpha val="20000"/>
                      </a:srgbClr>
                    </a:solidFill>
                  </a:tcPr>
                </a:tc>
              </a:tr>
              <a:tr h="489048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OA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Large underestimation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Similar results by the all three models.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4" t="11120" r="7680" b="60371"/>
          <a:stretch/>
        </p:blipFill>
        <p:spPr bwMode="auto">
          <a:xfrm>
            <a:off x="1187624" y="721571"/>
            <a:ext cx="2139459" cy="6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71109" y="54888"/>
            <a:ext cx="883640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3. Results</a:t>
            </a:r>
            <a:endParaRPr lang="en-US" altLang="ja-JP" sz="1400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457200" y="4462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/>
              <a:t>Temporal variations of PM</a:t>
            </a:r>
            <a:r>
              <a:rPr lang="en-US" altLang="ja-JP" sz="2800" baseline="-25000" dirty="0" smtClean="0"/>
              <a:t>2.5</a:t>
            </a:r>
            <a:r>
              <a:rPr lang="en-US" altLang="ja-JP" sz="2800" dirty="0" smtClean="0"/>
              <a:t> species (winter)</a:t>
            </a:r>
            <a:endParaRPr lang="ja-JP" altLang="en-US" sz="2800" dirty="0"/>
          </a:p>
        </p:txBody>
      </p:sp>
      <p:sp>
        <p:nvSpPr>
          <p:cNvPr id="17" name="正方形/長方形 16"/>
          <p:cNvSpPr/>
          <p:nvPr/>
        </p:nvSpPr>
        <p:spPr>
          <a:xfrm>
            <a:off x="3707904" y="857756"/>
            <a:ext cx="159428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#6 Urban</a:t>
            </a:r>
            <a:r>
              <a:rPr lang="en-US" altLang="ja-JP" sz="1200" dirty="0" smtClean="0"/>
              <a:t> ( Osaka)</a:t>
            </a:r>
            <a:endParaRPr lang="ja-JP" altLang="en-US" sz="1200" dirty="0"/>
          </a:p>
        </p:txBody>
      </p:sp>
      <p:sp>
        <p:nvSpPr>
          <p:cNvPr id="18" name="正方形/長方形 17"/>
          <p:cNvSpPr/>
          <p:nvPr/>
        </p:nvSpPr>
        <p:spPr>
          <a:xfrm>
            <a:off x="5580112" y="852753"/>
            <a:ext cx="150906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#7 Urban</a:t>
            </a:r>
            <a:r>
              <a:rPr lang="en-US" altLang="ja-JP" sz="1200" dirty="0" smtClean="0"/>
              <a:t> (Shiga)</a:t>
            </a:r>
            <a:endParaRPr lang="ja-JP" altLang="en-US" sz="1200" dirty="0"/>
          </a:p>
        </p:txBody>
      </p:sp>
      <p:sp>
        <p:nvSpPr>
          <p:cNvPr id="19" name="正方形/長方形 18"/>
          <p:cNvSpPr/>
          <p:nvPr/>
        </p:nvSpPr>
        <p:spPr>
          <a:xfrm>
            <a:off x="7380312" y="852753"/>
            <a:ext cx="166763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/>
              <a:t>#</a:t>
            </a:r>
            <a:r>
              <a:rPr lang="en-US" altLang="ja-JP" dirty="0" smtClean="0"/>
              <a:t>5 Rural</a:t>
            </a:r>
            <a:r>
              <a:rPr lang="en-US" altLang="ja-JP" sz="1200" dirty="0" smtClean="0"/>
              <a:t> (</a:t>
            </a:r>
            <a:r>
              <a:rPr lang="en-US" altLang="ja-JP" sz="1200" dirty="0" err="1" smtClean="0"/>
              <a:t>Kyotango</a:t>
            </a:r>
            <a:r>
              <a:rPr lang="en-US" altLang="ja-JP" sz="1200" dirty="0" smtClean="0"/>
              <a:t>)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748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\Documents\WORK\Analysis\3D_model\KntWCM\CMAQv5.0.2\Settings\140609_初期計算\Igor_140410\sugata\Figures\2012\Figures_Sugata_17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260000"/>
            <a:ext cx="188072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y\Documents\WORK\Analysis\3D_model\KntWCM\CMAQv5.0.2\Settings\140609_初期計算\Igor_140410\sugata\Figures\2012\Figures_Sugata_4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00" y="1260000"/>
            <a:ext cx="188072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y\Documents\WORK\Analysis\3D_model\KntWCM\CMAQv5.0.2\Settings\140609_初期計算\Igor_140410\sugata\Figures\2012\Figures_Sugata_6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00" y="1260000"/>
            <a:ext cx="188072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71109" y="54888"/>
            <a:ext cx="883640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3. Results</a:t>
            </a:r>
            <a:endParaRPr lang="en-US" altLang="ja-JP" sz="1400" dirty="0"/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905321"/>
              </p:ext>
            </p:extLst>
          </p:nvPr>
        </p:nvGraphicFramePr>
        <p:xfrm>
          <a:off x="179512" y="1413088"/>
          <a:ext cx="3240360" cy="5029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38518"/>
                <a:gridCol w="2401842"/>
              </a:tblGrid>
              <a:tr h="489048">
                <a:tc>
                  <a:txBody>
                    <a:bodyPr/>
                    <a:lstStyle/>
                    <a:p>
                      <a:r>
                        <a:rPr kumimoji="1" lang="en-US" altLang="ja-JP" sz="2400" b="0" dirty="0" smtClean="0"/>
                        <a:t>SO</a:t>
                      </a:r>
                      <a:r>
                        <a:rPr kumimoji="1" lang="en-US" altLang="ja-JP" sz="2400" b="0" baseline="-25000" dirty="0" smtClean="0"/>
                        <a:t>4</a:t>
                      </a:r>
                      <a:r>
                        <a:rPr kumimoji="1" lang="en-US" altLang="ja-JP" sz="2400" b="0" baseline="30000" dirty="0" smtClean="0"/>
                        <a:t>2</a:t>
                      </a:r>
                      <a:r>
                        <a:rPr kumimoji="1" lang="en-US" altLang="ja-JP" sz="2400" baseline="30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endParaRPr kumimoji="1" lang="ja-JP" altLang="en-US" sz="2400" b="0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Generally reproduced, though some peaks were underestimated.</a:t>
                      </a:r>
                    </a:p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</a:tr>
              <a:tr h="522199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NO</a:t>
                      </a:r>
                      <a:r>
                        <a:rPr kumimoji="1" lang="en-US" altLang="ja-JP" sz="2400" baseline="-25000" dirty="0" smtClean="0"/>
                        <a:t>3</a:t>
                      </a:r>
                      <a:r>
                        <a:rPr kumimoji="1" lang="en-US" altLang="ja-JP" sz="2400" baseline="30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endParaRPr kumimoji="1" lang="ja-JP" altLang="en-US" sz="2400" baseline="300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Low NO</a:t>
                      </a:r>
                      <a:r>
                        <a:rPr kumimoji="1" lang="en-US" altLang="ja-JP" sz="16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en-US" altLang="ja-JP" sz="1600" baseline="30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 was reproduced.</a:t>
                      </a:r>
                    </a:p>
                    <a:p>
                      <a:endParaRPr kumimoji="1" lang="en-US" altLang="ja-JP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FF">
                        <a:alpha val="20000"/>
                      </a:srgbClr>
                    </a:solidFill>
                  </a:tcPr>
                </a:tc>
              </a:tr>
              <a:tr h="489048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NH</a:t>
                      </a:r>
                      <a:r>
                        <a:rPr kumimoji="1" lang="en-US" altLang="ja-JP" sz="2400" baseline="-25000" dirty="0" smtClean="0"/>
                        <a:t>4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endParaRPr kumimoji="1" lang="ja-JP" altLang="en-US" sz="2400" baseline="30000" dirty="0"/>
                    </a:p>
                  </a:txBody>
                  <a:tcPr>
                    <a:solidFill>
                      <a:srgbClr val="FF9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Combined trends of SO</a:t>
                      </a:r>
                      <a:r>
                        <a:rPr kumimoji="1" lang="en-US" altLang="ja-JP" sz="160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kumimoji="1" lang="en-US" altLang="ja-JP" sz="16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en-US" altLang="ja-JP" sz="1600" baseline="30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 and NO</a:t>
                      </a:r>
                      <a:r>
                        <a:rPr kumimoji="1" lang="en-US" altLang="ja-JP" sz="16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en-US" altLang="ja-JP" sz="1600" baseline="30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00">
                        <a:alpha val="20000"/>
                      </a:srgbClr>
                    </a:solidFill>
                  </a:tcPr>
                </a:tc>
              </a:tr>
              <a:tr h="522199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EC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kumimoji="1" lang="en-US" altLang="ja-JP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eproduced at the urban site and underestimated at the rural site.</a:t>
                      </a:r>
                    </a:p>
                    <a:p>
                      <a:endParaRPr kumimoji="1" lang="en-US" altLang="ja-JP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>
                        <a:alpha val="20000"/>
                      </a:srgbClr>
                    </a:solidFill>
                  </a:tcPr>
                </a:tc>
              </a:tr>
              <a:tr h="489048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OA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Underestimated by the yield models.</a:t>
                      </a:r>
                    </a:p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VBS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 better reproduced the observation.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4" t="11120" r="7680" b="60371"/>
          <a:stretch/>
        </p:blipFill>
        <p:spPr bwMode="auto">
          <a:xfrm>
            <a:off x="1187624" y="721571"/>
            <a:ext cx="2139459" cy="6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タイトル 1"/>
          <p:cNvSpPr txBox="1">
            <a:spLocks/>
          </p:cNvSpPr>
          <p:nvPr/>
        </p:nvSpPr>
        <p:spPr>
          <a:xfrm>
            <a:off x="457200" y="4462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/>
              <a:t>Temporal variations of PM</a:t>
            </a:r>
            <a:r>
              <a:rPr lang="en-US" altLang="ja-JP" sz="2800" baseline="-25000" dirty="0" smtClean="0"/>
              <a:t>2.5</a:t>
            </a:r>
            <a:r>
              <a:rPr lang="en-US" altLang="ja-JP" sz="2800" dirty="0" smtClean="0"/>
              <a:t> species (summer)</a:t>
            </a:r>
            <a:endParaRPr lang="ja-JP" altLang="en-US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823213" y="5767439"/>
            <a:ext cx="738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VBS  </a:t>
            </a:r>
            <a:r>
              <a:rPr kumimoji="1" lang="en-US" altLang="ja-JP" sz="1200" dirty="0" err="1" smtClean="0"/>
              <a:t>Obs</a:t>
            </a:r>
            <a:endParaRPr kumimoji="1" lang="ja-JP" altLang="en-US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55583" y="5839989"/>
            <a:ext cx="612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B050"/>
                </a:solidFill>
              </a:rPr>
              <a:t>AERO5</a:t>
            </a:r>
          </a:p>
          <a:p>
            <a:r>
              <a:rPr lang="en-US" altLang="ja-JP" sz="1200" dirty="0" smtClean="0">
                <a:solidFill>
                  <a:srgbClr val="0070C0"/>
                </a:solidFill>
              </a:rPr>
              <a:t>AERO6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707904" y="857756"/>
            <a:ext cx="159428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#6 Urban</a:t>
            </a:r>
            <a:r>
              <a:rPr lang="en-US" altLang="ja-JP" sz="1200" dirty="0" smtClean="0"/>
              <a:t> ( Osaka)</a:t>
            </a:r>
            <a:endParaRPr lang="ja-JP" altLang="en-US" sz="1200" dirty="0"/>
          </a:p>
        </p:txBody>
      </p:sp>
      <p:sp>
        <p:nvSpPr>
          <p:cNvPr id="22" name="正方形/長方形 21"/>
          <p:cNvSpPr/>
          <p:nvPr/>
        </p:nvSpPr>
        <p:spPr>
          <a:xfrm>
            <a:off x="5580112" y="852753"/>
            <a:ext cx="150906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#7 Urban</a:t>
            </a:r>
            <a:r>
              <a:rPr lang="en-US" altLang="ja-JP" sz="1200" dirty="0" smtClean="0"/>
              <a:t> (Shiga)</a:t>
            </a:r>
            <a:endParaRPr lang="ja-JP" altLang="en-US" sz="1200" dirty="0"/>
          </a:p>
        </p:txBody>
      </p:sp>
      <p:sp>
        <p:nvSpPr>
          <p:cNvPr id="23" name="正方形/長方形 22"/>
          <p:cNvSpPr/>
          <p:nvPr/>
        </p:nvSpPr>
        <p:spPr>
          <a:xfrm>
            <a:off x="7380312" y="852753"/>
            <a:ext cx="166763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/>
              <a:t>#</a:t>
            </a:r>
            <a:r>
              <a:rPr lang="en-US" altLang="ja-JP" dirty="0" smtClean="0"/>
              <a:t>5 Rural</a:t>
            </a:r>
            <a:r>
              <a:rPr lang="en-US" altLang="ja-JP" sz="1200" dirty="0" smtClean="0"/>
              <a:t> (</a:t>
            </a:r>
            <a:r>
              <a:rPr lang="en-US" altLang="ja-JP" sz="1200" dirty="0" err="1" smtClean="0"/>
              <a:t>Kyotango</a:t>
            </a:r>
            <a:r>
              <a:rPr lang="en-US" altLang="ja-JP" sz="1200" dirty="0" smtClean="0"/>
              <a:t>)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047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71109" y="54888"/>
            <a:ext cx="883640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3. Results</a:t>
            </a:r>
            <a:endParaRPr lang="en-US" altLang="ja-JP" sz="1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96" y="692696"/>
            <a:ext cx="13102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44" y="692696"/>
            <a:ext cx="13102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692696"/>
            <a:ext cx="13102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4818820" y="606684"/>
            <a:ext cx="83247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Winter</a:t>
            </a:r>
            <a:endParaRPr lang="ja-JP" altLang="en-US" sz="1200" dirty="0"/>
          </a:p>
        </p:txBody>
      </p:sp>
      <p:sp>
        <p:nvSpPr>
          <p:cNvPr id="19" name="正方形/長方形 18"/>
          <p:cNvSpPr/>
          <p:nvPr/>
        </p:nvSpPr>
        <p:spPr>
          <a:xfrm>
            <a:off x="6228184" y="611396"/>
            <a:ext cx="77617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Spring</a:t>
            </a:r>
            <a:endParaRPr lang="ja-JP" altLang="en-US" sz="1200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5" t="25716" r="6949" b="59132"/>
          <a:stretch/>
        </p:blipFill>
        <p:spPr bwMode="auto">
          <a:xfrm>
            <a:off x="1907704" y="548680"/>
            <a:ext cx="2304256" cy="55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882051"/>
              </p:ext>
            </p:extLst>
          </p:nvPr>
        </p:nvGraphicFramePr>
        <p:xfrm>
          <a:off x="3588951" y="1104787"/>
          <a:ext cx="1093382" cy="5334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85102"/>
                <a:gridCol w="208280"/>
              </a:tblGrid>
              <a:tr h="489048">
                <a:tc>
                  <a:txBody>
                    <a:bodyPr/>
                    <a:lstStyle/>
                    <a:p>
                      <a:r>
                        <a:rPr kumimoji="1" lang="en-US" altLang="ja-JP" sz="2400" b="0" dirty="0" smtClean="0"/>
                        <a:t>SO</a:t>
                      </a:r>
                      <a:r>
                        <a:rPr kumimoji="1" lang="en-US" altLang="ja-JP" sz="2400" b="0" baseline="-25000" dirty="0" smtClean="0"/>
                        <a:t>4</a:t>
                      </a:r>
                      <a:r>
                        <a:rPr kumimoji="1" lang="en-US" altLang="ja-JP" sz="2400" b="0" baseline="30000" dirty="0" smtClean="0"/>
                        <a:t>2</a:t>
                      </a:r>
                      <a:r>
                        <a:rPr kumimoji="1" lang="en-US" altLang="ja-JP" sz="2400" baseline="30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endParaRPr kumimoji="1" lang="ja-JP" altLang="en-US" sz="2400" b="0" baseline="30000" dirty="0"/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199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NO</a:t>
                      </a:r>
                      <a:r>
                        <a:rPr kumimoji="1" lang="en-US" altLang="ja-JP" sz="2400" baseline="-25000" dirty="0" smtClean="0"/>
                        <a:t>3</a:t>
                      </a:r>
                      <a:r>
                        <a:rPr kumimoji="1" lang="en-US" altLang="ja-JP" sz="2400" baseline="30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endParaRPr kumimoji="1" lang="ja-JP" altLang="en-US" sz="2400" baseline="30000" dirty="0"/>
                    </a:p>
                  </a:txBody>
                  <a:tcPr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sz="2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sz="2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sz="2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9048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NH</a:t>
                      </a:r>
                      <a:r>
                        <a:rPr kumimoji="1" lang="en-US" altLang="ja-JP" sz="2400" baseline="-25000" dirty="0" smtClean="0"/>
                        <a:t>4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endParaRPr kumimoji="1" lang="ja-JP" altLang="en-US" sz="2400" baseline="30000" dirty="0"/>
                    </a:p>
                  </a:txBody>
                  <a:tcPr>
                    <a:lnR>
                      <a:noFill/>
                    </a:lnR>
                    <a:solidFill>
                      <a:srgbClr val="FF9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199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EC</a:t>
                      </a:r>
                      <a:endParaRPr kumimoji="1" lang="ja-JP" altLang="en-US" sz="2400" dirty="0"/>
                    </a:p>
                  </a:txBody>
                  <a:tcPr>
                    <a:lnR>
                      <a:noFill/>
                    </a:ln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9048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OA</a:t>
                      </a:r>
                      <a:endParaRPr kumimoji="1" lang="ja-JP" altLang="en-US" sz="2400" dirty="0"/>
                    </a:p>
                  </a:txBody>
                  <a:tcPr>
                    <a:lnR>
                      <a:noFill/>
                    </a:ln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タイトル 1"/>
          <p:cNvSpPr txBox="1">
            <a:spLocks/>
          </p:cNvSpPr>
          <p:nvPr/>
        </p:nvSpPr>
        <p:spPr>
          <a:xfrm>
            <a:off x="457200" y="-2738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600" dirty="0"/>
              <a:t>Comparison of observed and simulated PM</a:t>
            </a:r>
            <a:r>
              <a:rPr lang="en-US" altLang="ja-JP" sz="2600" baseline="-25000" dirty="0"/>
              <a:t>2.5</a:t>
            </a:r>
            <a:r>
              <a:rPr lang="en-US" altLang="ja-JP" sz="2600" dirty="0"/>
              <a:t> species</a:t>
            </a:r>
            <a:endParaRPr lang="ja-JP" altLang="en-US" sz="26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-108520" y="1700809"/>
            <a:ext cx="4007721" cy="4032448"/>
            <a:chOff x="989209" y="1737624"/>
            <a:chExt cx="4007721" cy="403244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209" y="1737624"/>
              <a:ext cx="4007721" cy="403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正方形/長方形 22"/>
            <p:cNvSpPr/>
            <p:nvPr/>
          </p:nvSpPr>
          <p:spPr>
            <a:xfrm>
              <a:off x="1979712" y="3286725"/>
              <a:ext cx="132895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Urban/rural</a:t>
              </a:r>
            </a:p>
            <a:p>
              <a:r>
                <a:rPr lang="en-US" altLang="ja-JP" b="1" dirty="0" smtClean="0">
                  <a:solidFill>
                    <a:srgbClr val="0066FF"/>
                  </a:solidFill>
                </a:rPr>
                <a:t>Remote</a:t>
              </a:r>
              <a:endParaRPr lang="ja-JP" altLang="en-US" b="1" dirty="0">
                <a:solidFill>
                  <a:srgbClr val="0066FF"/>
                </a:solidFill>
              </a:endParaRP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8425562" y="5712664"/>
            <a:ext cx="754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VBS </a:t>
            </a:r>
            <a:endParaRPr lang="en-US" altLang="ja-JP" sz="1600" dirty="0" smtClean="0">
              <a:solidFill>
                <a:srgbClr val="FF0000"/>
              </a:solidFill>
            </a:endParaRPr>
          </a:p>
          <a:p>
            <a:r>
              <a:rPr kumimoji="1" lang="en-US" altLang="ja-JP" sz="1600" dirty="0" smtClean="0">
                <a:solidFill>
                  <a:srgbClr val="00B050"/>
                </a:solidFill>
              </a:rPr>
              <a:t>AERO5</a:t>
            </a:r>
          </a:p>
          <a:p>
            <a:r>
              <a:rPr lang="en-US" altLang="ja-JP" sz="1600" dirty="0" smtClean="0">
                <a:solidFill>
                  <a:srgbClr val="0070C0"/>
                </a:solidFill>
              </a:rPr>
              <a:t>AERO6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 rot="16200000">
            <a:off x="4071731" y="3135462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</a:t>
            </a: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364088" y="6553335"/>
            <a:ext cx="108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Observed</a:t>
            </a: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483883" y="600702"/>
            <a:ext cx="97654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Summer</a:t>
            </a:r>
            <a:endParaRPr lang="ja-JP" altLang="en-US" sz="1200" dirty="0"/>
          </a:p>
        </p:txBody>
      </p:sp>
      <p:sp>
        <p:nvSpPr>
          <p:cNvPr id="3" name="正方形/長方形 2"/>
          <p:cNvSpPr/>
          <p:nvPr/>
        </p:nvSpPr>
        <p:spPr>
          <a:xfrm>
            <a:off x="5061798" y="2862066"/>
            <a:ext cx="613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FF00FF"/>
                </a:solidFill>
              </a:rPr>
              <a:t>V</a:t>
            </a:r>
            <a:r>
              <a:rPr lang="en-US" altLang="ja-JP" sz="1400" baseline="-25000" dirty="0">
                <a:solidFill>
                  <a:srgbClr val="FF00FF"/>
                </a:solidFill>
              </a:rPr>
              <a:t>d</a:t>
            </a:r>
            <a:r>
              <a:rPr lang="en-US" altLang="ja-JP" sz="1400" dirty="0">
                <a:solidFill>
                  <a:srgbClr val="FF00FF"/>
                </a:solidFill>
              </a:rPr>
              <a:t>×5</a:t>
            </a:r>
            <a:endParaRPr lang="ja-JP" altLang="en-US" sz="1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5" t="25716" r="6949" b="59132"/>
          <a:stretch/>
        </p:blipFill>
        <p:spPr bwMode="auto">
          <a:xfrm>
            <a:off x="1907704" y="548680"/>
            <a:ext cx="2304256" cy="55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457200" y="-2738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600" dirty="0"/>
              <a:t>Comparison of observed and simulated PM</a:t>
            </a:r>
            <a:r>
              <a:rPr lang="en-US" altLang="ja-JP" sz="2600" baseline="-25000" dirty="0"/>
              <a:t>2.5</a:t>
            </a:r>
            <a:r>
              <a:rPr lang="en-US" altLang="ja-JP" sz="2600" dirty="0"/>
              <a:t> species</a:t>
            </a:r>
            <a:endParaRPr lang="ja-JP" altLang="en-US" sz="2600" dirty="0"/>
          </a:p>
        </p:txBody>
      </p:sp>
      <p:sp>
        <p:nvSpPr>
          <p:cNvPr id="13" name="正方形/長方形 12"/>
          <p:cNvSpPr/>
          <p:nvPr/>
        </p:nvSpPr>
        <p:spPr>
          <a:xfrm>
            <a:off x="71109" y="54888"/>
            <a:ext cx="883640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3. Results</a:t>
            </a:r>
            <a:endParaRPr lang="en-US" altLang="ja-JP" sz="1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96" y="692696"/>
            <a:ext cx="13102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44" y="692696"/>
            <a:ext cx="13102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692696"/>
            <a:ext cx="13102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4818820" y="606684"/>
            <a:ext cx="83247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Winter</a:t>
            </a:r>
            <a:endParaRPr lang="ja-JP" altLang="en-US" sz="1200" dirty="0"/>
          </a:p>
        </p:txBody>
      </p:sp>
      <p:sp>
        <p:nvSpPr>
          <p:cNvPr id="18" name="正方形/長方形 17"/>
          <p:cNvSpPr/>
          <p:nvPr/>
        </p:nvSpPr>
        <p:spPr>
          <a:xfrm>
            <a:off x="6228184" y="611396"/>
            <a:ext cx="77617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Spring</a:t>
            </a:r>
            <a:endParaRPr lang="ja-JP" altLang="en-US" sz="1200" dirty="0"/>
          </a:p>
        </p:txBody>
      </p:sp>
      <p:sp>
        <p:nvSpPr>
          <p:cNvPr id="19" name="正方形/長方形 18"/>
          <p:cNvSpPr/>
          <p:nvPr/>
        </p:nvSpPr>
        <p:spPr>
          <a:xfrm>
            <a:off x="7483883" y="600702"/>
            <a:ext cx="97654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Summer</a:t>
            </a:r>
            <a:endParaRPr lang="ja-JP" altLang="en-US" sz="1200" dirty="0"/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404811"/>
              </p:ext>
            </p:extLst>
          </p:nvPr>
        </p:nvGraphicFramePr>
        <p:xfrm>
          <a:off x="107504" y="1124744"/>
          <a:ext cx="4320480" cy="5334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85102"/>
                <a:gridCol w="3435378"/>
              </a:tblGrid>
              <a:tr h="489048">
                <a:tc>
                  <a:txBody>
                    <a:bodyPr/>
                    <a:lstStyle/>
                    <a:p>
                      <a:r>
                        <a:rPr kumimoji="1" lang="en-US" altLang="ja-JP" sz="2400" b="0" dirty="0" smtClean="0"/>
                        <a:t>SO</a:t>
                      </a:r>
                      <a:r>
                        <a:rPr kumimoji="1" lang="en-US" altLang="ja-JP" sz="2400" b="0" baseline="-25000" dirty="0" smtClean="0"/>
                        <a:t>4</a:t>
                      </a:r>
                      <a:r>
                        <a:rPr kumimoji="1" lang="en-US" altLang="ja-JP" sz="2400" b="0" baseline="30000" dirty="0" smtClean="0"/>
                        <a:t>2</a:t>
                      </a:r>
                      <a:r>
                        <a:rPr kumimoji="1" lang="en-US" altLang="ja-JP" sz="2400" baseline="30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endParaRPr kumimoji="1" lang="ja-JP" altLang="en-US" sz="2400" b="0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Underestimated in winter and spring.</a:t>
                      </a:r>
                    </a:p>
                    <a:p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Well reproduced in summer.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</a:tr>
              <a:tr h="522199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NO</a:t>
                      </a:r>
                      <a:r>
                        <a:rPr kumimoji="1" lang="en-US" altLang="ja-JP" sz="2400" baseline="-25000" dirty="0" smtClean="0"/>
                        <a:t>3</a:t>
                      </a:r>
                      <a:r>
                        <a:rPr kumimoji="1" lang="en-US" altLang="ja-JP" sz="2400" baseline="30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endParaRPr kumimoji="1" lang="ja-JP" altLang="en-US" sz="2400" baseline="300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Overestimated in winter and spring.</a:t>
                      </a:r>
                    </a:p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Better reproduced when we enhance </a:t>
                      </a:r>
                      <a:r>
                        <a:rPr kumimoji="1" lang="en-US" altLang="ja-JP" sz="2000" i="1" baseline="0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kumimoji="1" lang="en-US" altLang="ja-JP" sz="2000" i="1" baseline="-25000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(×5)</a:t>
                      </a:r>
                      <a:r>
                        <a:rPr kumimoji="1" lang="en-US" altLang="ja-JP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of HNO</a:t>
                      </a:r>
                      <a:r>
                        <a:rPr kumimoji="1" lang="en-US" altLang="ja-JP" sz="20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&amp;NH</a:t>
                      </a:r>
                      <a:r>
                        <a:rPr kumimoji="1" lang="en-US" altLang="ja-JP" sz="20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FF">
                        <a:alpha val="20000"/>
                      </a:srgbClr>
                    </a:solidFill>
                  </a:tcPr>
                </a:tc>
              </a:tr>
              <a:tr h="489048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NH</a:t>
                      </a:r>
                      <a:r>
                        <a:rPr kumimoji="1" lang="en-US" altLang="ja-JP" sz="2400" baseline="-25000" dirty="0" smtClean="0"/>
                        <a:t>4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endParaRPr kumimoji="1" lang="ja-JP" altLang="en-US" sz="2400" baseline="30000" dirty="0"/>
                    </a:p>
                  </a:txBody>
                  <a:tcPr>
                    <a:solidFill>
                      <a:srgbClr val="FF9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Combined characteristics of </a:t>
                      </a:r>
                      <a:r>
                        <a:rPr kumimoji="1" lang="en-US" altLang="ja-JP" sz="2000" b="0" dirty="0" smtClean="0"/>
                        <a:t>SO</a:t>
                      </a:r>
                      <a:r>
                        <a:rPr kumimoji="1" lang="en-US" altLang="ja-JP" sz="2000" b="0" baseline="-25000" dirty="0" smtClean="0"/>
                        <a:t>4</a:t>
                      </a:r>
                      <a:r>
                        <a:rPr kumimoji="1" lang="en-US" altLang="ja-JP" sz="2000" b="0" baseline="30000" dirty="0" smtClean="0"/>
                        <a:t>2</a:t>
                      </a:r>
                      <a:r>
                        <a:rPr kumimoji="1" lang="en-US" altLang="ja-JP" sz="2000" baseline="30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kumimoji="1" lang="en-US" altLang="ja-JP" sz="2000" b="0" dirty="0" smtClean="0"/>
                        <a:t>NO</a:t>
                      </a:r>
                      <a:r>
                        <a:rPr kumimoji="1" lang="en-US" altLang="ja-JP" sz="2000" b="0" baseline="-25000" dirty="0" smtClean="0"/>
                        <a:t>3</a:t>
                      </a:r>
                      <a:r>
                        <a:rPr kumimoji="1" lang="en-US" altLang="ja-JP" sz="2000" baseline="30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00">
                        <a:alpha val="20000"/>
                      </a:srgbClr>
                    </a:solidFill>
                  </a:tcPr>
                </a:tc>
              </a:tr>
              <a:tr h="522199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EC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Well reproduced (with some variability).</a:t>
                      </a:r>
                    </a:p>
                    <a:p>
                      <a:endParaRPr kumimoji="1" lang="en-US" altLang="ja-JP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F5F5F">
                        <a:alpha val="20000"/>
                      </a:srgbClr>
                    </a:solidFill>
                  </a:tcPr>
                </a:tc>
              </a:tr>
              <a:tr h="489048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OA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Underestimated over the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 three seasons</a:t>
                      </a:r>
                      <a:endParaRPr kumimoji="1"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Better reproduced by the 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VBS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kumimoji="1" lang="en-US" altLang="ja-JP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正方形/長方形 22"/>
          <p:cNvSpPr/>
          <p:nvPr/>
        </p:nvSpPr>
        <p:spPr>
          <a:xfrm rot="16200000">
            <a:off x="4071731" y="3135462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</a:t>
            </a: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364088" y="6553335"/>
            <a:ext cx="108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Observed</a:t>
            </a: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425562" y="5712664"/>
            <a:ext cx="754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VBS </a:t>
            </a:r>
            <a:endParaRPr lang="en-US" altLang="ja-JP" sz="1600" dirty="0" smtClean="0">
              <a:solidFill>
                <a:srgbClr val="FF0000"/>
              </a:solidFill>
            </a:endParaRPr>
          </a:p>
          <a:p>
            <a:r>
              <a:rPr kumimoji="1" lang="en-US" altLang="ja-JP" sz="1600" dirty="0" smtClean="0">
                <a:solidFill>
                  <a:srgbClr val="00B050"/>
                </a:solidFill>
              </a:rPr>
              <a:t>AERO5</a:t>
            </a:r>
          </a:p>
          <a:p>
            <a:r>
              <a:rPr lang="en-US" altLang="ja-JP" sz="1600" dirty="0" smtClean="0">
                <a:solidFill>
                  <a:srgbClr val="0070C0"/>
                </a:solidFill>
              </a:rPr>
              <a:t>AERO6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35496" y="980728"/>
            <a:ext cx="173310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chemeClr val="bg1">
                    <a:lumMod val="50000"/>
                  </a:schemeClr>
                </a:solidFill>
              </a:rPr>
              <a:t>CMAQ v4.7.1</a:t>
            </a:r>
            <a:endParaRPr lang="en-US" altLang="ja-JP" sz="16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sz="1600" b="1" dirty="0" smtClean="0">
                <a:solidFill>
                  <a:schemeClr val="bg1">
                    <a:lumMod val="50000"/>
                  </a:schemeClr>
                </a:solidFill>
              </a:rPr>
              <a:t>SAPRC99-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AERO5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7377" y="2708920"/>
            <a:ext cx="140525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</a:rPr>
              <a:t>CMAQ v5.0.2</a:t>
            </a:r>
          </a:p>
          <a:p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</a:rPr>
              <a:t>CB05-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AERO6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560" y="6400578"/>
            <a:ext cx="8064896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000" dirty="0" smtClean="0"/>
              <a:t>In spring and summer,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AERO6VBS</a:t>
            </a:r>
            <a:r>
              <a:rPr kumimoji="1" lang="en-US" altLang="ja-JP" sz="2000" dirty="0" smtClean="0"/>
              <a:t> simulated the highest OA over Japan.</a:t>
            </a:r>
            <a:endParaRPr kumimoji="1" lang="ja-JP" altLang="en-US" sz="2000" dirty="0"/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457200" y="-2738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600" dirty="0" smtClean="0"/>
              <a:t>Simulated </a:t>
            </a:r>
            <a:r>
              <a:rPr lang="en-US" altLang="ja-JP" sz="2600" dirty="0"/>
              <a:t>spatial distributions of organic aerosol</a:t>
            </a:r>
            <a:endParaRPr lang="ja-JP" altLang="en-US" sz="2600" dirty="0"/>
          </a:p>
        </p:txBody>
      </p:sp>
      <p:sp>
        <p:nvSpPr>
          <p:cNvPr id="22" name="正方形/長方形 21"/>
          <p:cNvSpPr/>
          <p:nvPr/>
        </p:nvSpPr>
        <p:spPr>
          <a:xfrm>
            <a:off x="71109" y="54888"/>
            <a:ext cx="883640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3. Results</a:t>
            </a:r>
            <a:endParaRPr lang="en-US" altLang="ja-JP" sz="14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803443" y="852099"/>
            <a:ext cx="5605092" cy="5601237"/>
            <a:chOff x="1803443" y="852099"/>
            <a:chExt cx="5605092" cy="5601237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7" t="18814" r="24119" b="19303"/>
            <a:stretch/>
          </p:blipFill>
          <p:spPr bwMode="auto">
            <a:xfrm>
              <a:off x="1803443" y="874742"/>
              <a:ext cx="1953181" cy="197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68" t="18508" r="24274" b="21147"/>
            <a:stretch/>
          </p:blipFill>
          <p:spPr bwMode="auto">
            <a:xfrm>
              <a:off x="3633643" y="852099"/>
              <a:ext cx="1913921" cy="192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62" t="18202" r="24943" b="19991"/>
            <a:stretch/>
          </p:blipFill>
          <p:spPr bwMode="auto">
            <a:xfrm>
              <a:off x="5439913" y="867354"/>
              <a:ext cx="1894290" cy="1970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83" t="18108" r="24734" b="20316"/>
            <a:stretch/>
          </p:blipFill>
          <p:spPr bwMode="auto">
            <a:xfrm>
              <a:off x="1814043" y="2646325"/>
              <a:ext cx="1906547" cy="1962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4" t="18727" r="23725" b="19697"/>
            <a:stretch/>
          </p:blipFill>
          <p:spPr bwMode="auto">
            <a:xfrm>
              <a:off x="3625642" y="2655950"/>
              <a:ext cx="1933553" cy="1962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6" t="17750" r="23542" b="19751"/>
            <a:stretch/>
          </p:blipFill>
          <p:spPr bwMode="auto">
            <a:xfrm>
              <a:off x="5406279" y="2622137"/>
              <a:ext cx="2002256" cy="19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54" t="19137" r="24014" b="20024"/>
            <a:stretch/>
          </p:blipFill>
          <p:spPr bwMode="auto">
            <a:xfrm>
              <a:off x="1817916" y="4481576"/>
              <a:ext cx="1912693" cy="192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91" t="18272" r="23920" b="20282"/>
            <a:stretch/>
          </p:blipFill>
          <p:spPr bwMode="auto">
            <a:xfrm>
              <a:off x="3616018" y="4494334"/>
              <a:ext cx="1931913" cy="19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36" t="19137" r="23687" b="20024"/>
            <a:stretch/>
          </p:blipFill>
          <p:spPr bwMode="auto">
            <a:xfrm>
              <a:off x="5435534" y="4531031"/>
              <a:ext cx="1960748" cy="1922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正方形/長方形 22"/>
          <p:cNvSpPr/>
          <p:nvPr/>
        </p:nvSpPr>
        <p:spPr>
          <a:xfrm rot="5400000">
            <a:off x="6876810" y="5158933"/>
            <a:ext cx="1612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OA (</a:t>
            </a:r>
            <a:r>
              <a:rPr lang="el-GR" altLang="ja-JP" sz="2400" dirty="0" smtClean="0"/>
              <a:t>μ</a:t>
            </a:r>
            <a:r>
              <a:rPr lang="en-US" altLang="ja-JP" sz="2400" dirty="0" smtClean="0"/>
              <a:t>g m</a:t>
            </a:r>
            <a:r>
              <a:rPr lang="en-US" altLang="ja-JP" sz="2400" baseline="30000" dirty="0" smtClean="0"/>
              <a:t>-3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sp>
        <p:nvSpPr>
          <p:cNvPr id="24" name="正方形/長方形 23"/>
          <p:cNvSpPr/>
          <p:nvPr/>
        </p:nvSpPr>
        <p:spPr>
          <a:xfrm rot="5400000">
            <a:off x="6876810" y="3356439"/>
            <a:ext cx="1612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OA (</a:t>
            </a:r>
            <a:r>
              <a:rPr lang="el-GR" altLang="ja-JP" sz="2400" dirty="0" smtClean="0"/>
              <a:t>μ</a:t>
            </a:r>
            <a:r>
              <a:rPr lang="en-US" altLang="ja-JP" sz="2400" dirty="0" smtClean="0"/>
              <a:t>g m</a:t>
            </a:r>
            <a:r>
              <a:rPr lang="en-US" altLang="ja-JP" sz="2400" baseline="30000" dirty="0" smtClean="0"/>
              <a:t>-3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sp>
        <p:nvSpPr>
          <p:cNvPr id="25" name="正方形/長方形 24"/>
          <p:cNvSpPr/>
          <p:nvPr/>
        </p:nvSpPr>
        <p:spPr>
          <a:xfrm rot="5400000">
            <a:off x="6876810" y="1671744"/>
            <a:ext cx="1612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OA (</a:t>
            </a:r>
            <a:r>
              <a:rPr lang="el-GR" altLang="ja-JP" sz="2400" dirty="0" smtClean="0"/>
              <a:t>μ</a:t>
            </a:r>
            <a:r>
              <a:rPr lang="en-US" altLang="ja-JP" sz="2400" dirty="0" smtClean="0"/>
              <a:t>g m</a:t>
            </a:r>
            <a:r>
              <a:rPr lang="en-US" altLang="ja-JP" sz="2400" baseline="30000" dirty="0" smtClean="0"/>
              <a:t>-3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3789537" y="533375"/>
            <a:ext cx="125688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Spring 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(May)</a:t>
            </a:r>
            <a:endParaRPr lang="ja-JP" altLang="en-US" sz="1200" dirty="0"/>
          </a:p>
        </p:txBody>
      </p:sp>
      <p:sp>
        <p:nvSpPr>
          <p:cNvPr id="14" name="正方形/長方形 13"/>
          <p:cNvSpPr/>
          <p:nvPr/>
        </p:nvSpPr>
        <p:spPr>
          <a:xfrm>
            <a:off x="2027837" y="554775"/>
            <a:ext cx="126528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Winter</a:t>
            </a:r>
            <a:r>
              <a:rPr lang="en-US" altLang="ja-JP" sz="1400" dirty="0" smtClean="0"/>
              <a:t> (Jan.)</a:t>
            </a:r>
            <a:endParaRPr lang="ja-JP" altLang="en-US" sz="1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5560862" y="553593"/>
            <a:ext cx="136127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Summer </a:t>
            </a:r>
            <a:r>
              <a:rPr lang="en-US" altLang="ja-JP" sz="1200" dirty="0"/>
              <a:t> (</a:t>
            </a:r>
            <a:r>
              <a:rPr lang="en-US" altLang="ja-JP" sz="1200" dirty="0" smtClean="0"/>
              <a:t>Jul.)</a:t>
            </a:r>
            <a:endParaRPr lang="ja-JP" altLang="en-US" sz="1200" dirty="0"/>
          </a:p>
        </p:txBody>
      </p:sp>
      <p:sp>
        <p:nvSpPr>
          <p:cNvPr id="19" name="正方形/長方形 18"/>
          <p:cNvSpPr/>
          <p:nvPr/>
        </p:nvSpPr>
        <p:spPr>
          <a:xfrm>
            <a:off x="44642" y="4513911"/>
            <a:ext cx="182364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</a:rPr>
              <a:t>CMAQ v5.0.2</a:t>
            </a:r>
          </a:p>
          <a:p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</a:rPr>
              <a:t>CB05-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AERO6VBS</a:t>
            </a:r>
          </a:p>
        </p:txBody>
      </p:sp>
    </p:spTree>
    <p:extLst>
      <p:ext uri="{BB962C8B-B14F-4D97-AF65-F5344CB8AC3E}">
        <p14:creationId xmlns:p14="http://schemas.microsoft.com/office/powerpoint/2010/main" val="2995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1808054" y="865616"/>
            <a:ext cx="5651029" cy="5587720"/>
            <a:chOff x="1808054" y="865616"/>
            <a:chExt cx="5651029" cy="558772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49" t="18621" r="21373" b="19932"/>
            <a:stretch/>
          </p:blipFill>
          <p:spPr bwMode="auto">
            <a:xfrm>
              <a:off x="1827476" y="2654847"/>
              <a:ext cx="1983829" cy="189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67" t="17490" r="22190" b="18933"/>
            <a:stretch/>
          </p:blipFill>
          <p:spPr bwMode="auto">
            <a:xfrm>
              <a:off x="3615993" y="2613338"/>
              <a:ext cx="1965624" cy="196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6" t="18239" r="21214" b="18490"/>
            <a:stretch/>
          </p:blipFill>
          <p:spPr bwMode="auto">
            <a:xfrm>
              <a:off x="5410733" y="2635036"/>
              <a:ext cx="2048350" cy="1966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6" t="18932" r="21497" b="19926"/>
            <a:stretch/>
          </p:blipFill>
          <p:spPr bwMode="auto">
            <a:xfrm>
              <a:off x="1808054" y="878493"/>
              <a:ext cx="2004219" cy="190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98" t="18568" r="21882" b="19681"/>
            <a:stretch/>
          </p:blipFill>
          <p:spPr bwMode="auto">
            <a:xfrm>
              <a:off x="3620620" y="865616"/>
              <a:ext cx="1975628" cy="1918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82" t="18439" r="21283" b="19201"/>
            <a:stretch/>
          </p:blipFill>
          <p:spPr bwMode="auto">
            <a:xfrm>
              <a:off x="5434616" y="876443"/>
              <a:ext cx="1992771" cy="191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54" t="19137" r="24014" b="20024"/>
            <a:stretch/>
          </p:blipFill>
          <p:spPr bwMode="auto">
            <a:xfrm>
              <a:off x="1817916" y="4481576"/>
              <a:ext cx="1912693" cy="192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91" t="18272" r="23920" b="20282"/>
            <a:stretch/>
          </p:blipFill>
          <p:spPr bwMode="auto">
            <a:xfrm>
              <a:off x="3616018" y="4494334"/>
              <a:ext cx="1931913" cy="19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36" t="19137" r="23687" b="20024"/>
            <a:stretch/>
          </p:blipFill>
          <p:spPr bwMode="auto">
            <a:xfrm>
              <a:off x="5435534" y="4531031"/>
              <a:ext cx="1960748" cy="1922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4" t="18439" r="21283" b="19201"/>
          <a:stretch/>
        </p:blipFill>
        <p:spPr bwMode="auto">
          <a:xfrm>
            <a:off x="6997122" y="959423"/>
            <a:ext cx="881720" cy="350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11560" y="6400578"/>
            <a:ext cx="8064896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000" dirty="0" smtClean="0"/>
              <a:t>In spring and summer,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AERO6VBS</a:t>
            </a:r>
            <a:r>
              <a:rPr kumimoji="1" lang="en-US" altLang="ja-JP" sz="2000" dirty="0" smtClean="0"/>
              <a:t> simulated the highest OA over Japan.</a:t>
            </a:r>
            <a:endParaRPr kumimoji="1" lang="ja-JP" altLang="en-US" sz="2000" dirty="0"/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457200" y="-2738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600" dirty="0" smtClean="0"/>
              <a:t>Simulated </a:t>
            </a:r>
            <a:r>
              <a:rPr lang="en-US" altLang="ja-JP" sz="2600" dirty="0"/>
              <a:t>spatial distributions of organic aerosol</a:t>
            </a:r>
            <a:endParaRPr lang="ja-JP" altLang="en-US" sz="2600" dirty="0"/>
          </a:p>
        </p:txBody>
      </p:sp>
      <p:sp>
        <p:nvSpPr>
          <p:cNvPr id="22" name="正方形/長方形 21"/>
          <p:cNvSpPr/>
          <p:nvPr/>
        </p:nvSpPr>
        <p:spPr>
          <a:xfrm>
            <a:off x="71109" y="54888"/>
            <a:ext cx="883640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3. Results</a:t>
            </a:r>
            <a:endParaRPr lang="en-US" altLang="ja-JP" sz="1400" dirty="0"/>
          </a:p>
        </p:txBody>
      </p:sp>
      <p:sp>
        <p:nvSpPr>
          <p:cNvPr id="29" name="正方形/長方形 28"/>
          <p:cNvSpPr/>
          <p:nvPr/>
        </p:nvSpPr>
        <p:spPr>
          <a:xfrm>
            <a:off x="27237" y="980633"/>
            <a:ext cx="178529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rgbClr val="FF0000"/>
                </a:solidFill>
              </a:rPr>
              <a:t>AERO6VBS</a:t>
            </a:r>
            <a:r>
              <a:rPr lang="en-US" altLang="ja-JP" sz="1600" dirty="0" smtClean="0"/>
              <a:t>–</a:t>
            </a:r>
            <a:r>
              <a:rPr lang="en-US" altLang="ja-JP" sz="1600" b="1" dirty="0" smtClean="0">
                <a:solidFill>
                  <a:srgbClr val="00B050"/>
                </a:solidFill>
              </a:rPr>
              <a:t>AERO5</a:t>
            </a:r>
            <a:endParaRPr lang="en-US" altLang="ja-JP" sz="1600" b="1" dirty="0">
              <a:solidFill>
                <a:srgbClr val="00B050"/>
              </a:solidFill>
            </a:endParaRPr>
          </a:p>
          <a:p>
            <a:pPr algn="ctr"/>
            <a:r>
              <a:rPr lang="en-US" altLang="ja-JP" sz="1600" b="1" dirty="0">
                <a:solidFill>
                  <a:srgbClr val="FF0000"/>
                </a:solidFill>
              </a:rPr>
              <a:t>AERO6VBS</a:t>
            </a:r>
          </a:p>
        </p:txBody>
      </p:sp>
      <p:cxnSp>
        <p:nvCxnSpPr>
          <p:cNvPr id="30" name="直線コネクタ 29"/>
          <p:cNvCxnSpPr>
            <a:stCxn id="29" idx="1"/>
            <a:endCxn id="29" idx="3"/>
          </p:cNvCxnSpPr>
          <p:nvPr/>
        </p:nvCxnSpPr>
        <p:spPr>
          <a:xfrm>
            <a:off x="27237" y="1273021"/>
            <a:ext cx="17852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15934" y="2743342"/>
            <a:ext cx="178529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rgbClr val="FF0000"/>
                </a:solidFill>
              </a:rPr>
              <a:t>AERO6VBS</a:t>
            </a:r>
            <a:r>
              <a:rPr lang="en-US" altLang="ja-JP" sz="1600" dirty="0" smtClean="0"/>
              <a:t>–</a:t>
            </a:r>
            <a:r>
              <a:rPr lang="en-US" altLang="ja-JP" sz="1600" b="1" dirty="0" smtClean="0">
                <a:solidFill>
                  <a:srgbClr val="0070C0"/>
                </a:solidFill>
              </a:rPr>
              <a:t>AERO6</a:t>
            </a:r>
            <a:endParaRPr lang="en-US" altLang="ja-JP" sz="1600" b="1" dirty="0">
              <a:solidFill>
                <a:srgbClr val="0070C0"/>
              </a:solidFill>
            </a:endParaRPr>
          </a:p>
          <a:p>
            <a:pPr algn="ctr"/>
            <a:r>
              <a:rPr lang="en-US" altLang="ja-JP" sz="1600" b="1" dirty="0">
                <a:solidFill>
                  <a:srgbClr val="FF0000"/>
                </a:solidFill>
              </a:rPr>
              <a:t>AERO6VBS</a:t>
            </a:r>
          </a:p>
        </p:txBody>
      </p:sp>
      <p:cxnSp>
        <p:nvCxnSpPr>
          <p:cNvPr id="32" name="直線コネクタ 31"/>
          <p:cNvCxnSpPr>
            <a:stCxn id="31" idx="1"/>
            <a:endCxn id="31" idx="3"/>
          </p:cNvCxnSpPr>
          <p:nvPr/>
        </p:nvCxnSpPr>
        <p:spPr>
          <a:xfrm>
            <a:off x="15934" y="3035730"/>
            <a:ext cx="17852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2027837" y="554775"/>
            <a:ext cx="126528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Winter</a:t>
            </a:r>
            <a:r>
              <a:rPr lang="en-US" altLang="ja-JP" sz="1400" dirty="0" smtClean="0"/>
              <a:t> (Jan.)</a:t>
            </a:r>
            <a:endParaRPr lang="ja-JP" altLang="en-US" sz="1400" dirty="0"/>
          </a:p>
        </p:txBody>
      </p:sp>
      <p:sp>
        <p:nvSpPr>
          <p:cNvPr id="34" name="正方形/長方形 33"/>
          <p:cNvSpPr/>
          <p:nvPr/>
        </p:nvSpPr>
        <p:spPr>
          <a:xfrm>
            <a:off x="3789537" y="533375"/>
            <a:ext cx="125688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Spring 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(May)</a:t>
            </a:r>
            <a:endParaRPr lang="ja-JP" altLang="en-US" sz="1200" dirty="0"/>
          </a:p>
        </p:txBody>
      </p:sp>
      <p:sp>
        <p:nvSpPr>
          <p:cNvPr id="35" name="正方形/長方形 34"/>
          <p:cNvSpPr/>
          <p:nvPr/>
        </p:nvSpPr>
        <p:spPr>
          <a:xfrm>
            <a:off x="5560862" y="553593"/>
            <a:ext cx="136127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Summer </a:t>
            </a:r>
            <a:r>
              <a:rPr lang="en-US" altLang="ja-JP" sz="1200" dirty="0"/>
              <a:t> (</a:t>
            </a:r>
            <a:r>
              <a:rPr lang="en-US" altLang="ja-JP" sz="1200" dirty="0" smtClean="0"/>
              <a:t>Jul.)</a:t>
            </a:r>
            <a:endParaRPr lang="ja-JP" altLang="en-US" sz="1200" dirty="0"/>
          </a:p>
        </p:txBody>
      </p:sp>
      <p:sp>
        <p:nvSpPr>
          <p:cNvPr id="4" name="正方形/長方形 3"/>
          <p:cNvSpPr/>
          <p:nvPr/>
        </p:nvSpPr>
        <p:spPr>
          <a:xfrm rot="5400000">
            <a:off x="7627694" y="2710661"/>
            <a:ext cx="830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Ratio</a:t>
            </a:r>
            <a:endParaRPr lang="ja-JP" altLang="en-US" sz="2400" dirty="0"/>
          </a:p>
        </p:txBody>
      </p:sp>
      <p:sp>
        <p:nvSpPr>
          <p:cNvPr id="36" name="正方形/長方形 35"/>
          <p:cNvSpPr/>
          <p:nvPr/>
        </p:nvSpPr>
        <p:spPr>
          <a:xfrm rot="5400000">
            <a:off x="6919201" y="5158933"/>
            <a:ext cx="1612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OA (</a:t>
            </a:r>
            <a:r>
              <a:rPr lang="el-GR" altLang="ja-JP" sz="2400" dirty="0" smtClean="0"/>
              <a:t>μ</a:t>
            </a:r>
            <a:r>
              <a:rPr lang="en-US" altLang="ja-JP" sz="2400" dirty="0" smtClean="0"/>
              <a:t>g m</a:t>
            </a:r>
            <a:r>
              <a:rPr lang="en-US" altLang="ja-JP" sz="2400" baseline="30000" dirty="0" smtClean="0"/>
              <a:t>-3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sp>
        <p:nvSpPr>
          <p:cNvPr id="37" name="正方形/長方形 36"/>
          <p:cNvSpPr/>
          <p:nvPr/>
        </p:nvSpPr>
        <p:spPr>
          <a:xfrm>
            <a:off x="44642" y="4513911"/>
            <a:ext cx="182364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</a:rPr>
              <a:t>CMAQ v5.0.2</a:t>
            </a:r>
          </a:p>
          <a:p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</a:rPr>
              <a:t>CB05-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AERO6VBS</a:t>
            </a:r>
          </a:p>
        </p:txBody>
      </p:sp>
    </p:spTree>
    <p:extLst>
      <p:ext uri="{BB962C8B-B14F-4D97-AF65-F5344CB8AC3E}">
        <p14:creationId xmlns:p14="http://schemas.microsoft.com/office/powerpoint/2010/main" val="4088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621185" y="5733256"/>
            <a:ext cx="7920880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ja-JP" sz="2300" dirty="0" smtClean="0"/>
              <a:t>High OA concentrations by the </a:t>
            </a:r>
            <a:r>
              <a:rPr lang="en-US" altLang="ja-JP" sz="2300" dirty="0" smtClean="0">
                <a:solidFill>
                  <a:srgbClr val="FF0000"/>
                </a:solidFill>
              </a:rPr>
              <a:t>AERO6VBS </a:t>
            </a:r>
            <a:r>
              <a:rPr lang="en-US" altLang="ja-JP" sz="2300" dirty="0" smtClean="0"/>
              <a:t>model are due to high ASOA concentrations.</a:t>
            </a:r>
            <a:endParaRPr lang="ja-JP" altLang="en-US" sz="2300" dirty="0"/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457200" y="-2738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/>
              <a:t>Simulated average OA over Japan</a:t>
            </a:r>
            <a:endParaRPr lang="ja-JP" altLang="en-US" sz="2800" dirty="0"/>
          </a:p>
        </p:txBody>
      </p:sp>
      <p:sp>
        <p:nvSpPr>
          <p:cNvPr id="18" name="正方形/長方形 17"/>
          <p:cNvSpPr/>
          <p:nvPr/>
        </p:nvSpPr>
        <p:spPr>
          <a:xfrm>
            <a:off x="71109" y="54888"/>
            <a:ext cx="883640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3. Results</a:t>
            </a:r>
            <a:endParaRPr lang="en-US" altLang="ja-JP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04" y="620688"/>
            <a:ext cx="67928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正方形/長方形 10"/>
          <p:cNvSpPr/>
          <p:nvPr/>
        </p:nvSpPr>
        <p:spPr>
          <a:xfrm rot="16200000">
            <a:off x="-1047319" y="2562209"/>
            <a:ext cx="3576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OA concentrations (</a:t>
            </a:r>
            <a:r>
              <a:rPr lang="el-GR" altLang="ja-JP" sz="2400" dirty="0" smtClean="0">
                <a:latin typeface="Times New Roman"/>
                <a:cs typeface="Times New Roman"/>
              </a:rPr>
              <a:t>μ</a:t>
            </a:r>
            <a:r>
              <a:rPr lang="en-US" altLang="ja-JP" sz="2400" dirty="0" smtClean="0"/>
              <a:t>g m</a:t>
            </a:r>
            <a:r>
              <a:rPr lang="en-US" altLang="ja-JP" sz="2400" baseline="30000" dirty="0" smtClean="0">
                <a:latin typeface="Times New Roman"/>
                <a:cs typeface="Times New Roman"/>
              </a:rPr>
              <a:t>–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763688" y="5179505"/>
            <a:ext cx="152445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Winter (Jan.)</a:t>
            </a:r>
            <a:endParaRPr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3799162" y="5167730"/>
            <a:ext cx="15681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Spring 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(May)</a:t>
            </a:r>
            <a:endParaRPr lang="ja-JP" altLang="en-US" sz="2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5805761" y="5178323"/>
            <a:ext cx="167866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Summer </a:t>
            </a:r>
            <a:r>
              <a:rPr lang="en-US" altLang="ja-JP" sz="2000" dirty="0"/>
              <a:t> (</a:t>
            </a:r>
            <a:r>
              <a:rPr lang="en-US" altLang="ja-JP" sz="2000" dirty="0" smtClean="0"/>
              <a:t>Jul.)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594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08721"/>
            <a:ext cx="8686800" cy="55446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Performance </a:t>
            </a:r>
            <a:r>
              <a:rPr lang="en-US" altLang="ja-JP" sz="2400" dirty="0"/>
              <a:t>of three simulation models </a:t>
            </a:r>
            <a:r>
              <a:rPr lang="en-US" altLang="ja-JP" sz="2400" dirty="0" smtClean="0"/>
              <a:t>on PM</a:t>
            </a:r>
            <a:r>
              <a:rPr lang="en-US" altLang="ja-JP" sz="2400" baseline="-25000" dirty="0" smtClean="0"/>
              <a:t>2.5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species were evaluated </a:t>
            </a:r>
            <a:r>
              <a:rPr lang="en-US" altLang="ja-JP" sz="2400" dirty="0" smtClean="0"/>
              <a:t>over Japan in 2012. </a:t>
            </a:r>
            <a:endParaRPr lang="en-US" altLang="ja-JP" sz="24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Concentrations </a:t>
            </a:r>
            <a:r>
              <a:rPr lang="en-US" altLang="ja-JP" sz="2400" dirty="0"/>
              <a:t>of </a:t>
            </a:r>
            <a:r>
              <a:rPr lang="en-US" altLang="ja-JP" sz="2400" dirty="0" smtClean="0"/>
              <a:t>SO</a:t>
            </a:r>
            <a:r>
              <a:rPr lang="en-US" altLang="ja-JP" sz="2400" baseline="-25000" dirty="0" smtClean="0"/>
              <a:t>4</a:t>
            </a:r>
            <a:r>
              <a:rPr lang="en-US" altLang="ja-JP" sz="2400" baseline="30000" dirty="0" smtClean="0"/>
              <a:t>2</a:t>
            </a:r>
            <a:r>
              <a:rPr lang="en-US" altLang="ja-JP" sz="2400" baseline="30000" dirty="0" smtClean="0">
                <a:latin typeface="Times New Roman"/>
                <a:cs typeface="Times New Roman"/>
              </a:rPr>
              <a:t>–</a:t>
            </a:r>
            <a:r>
              <a:rPr lang="en-US" altLang="ja-JP" sz="2400" dirty="0" smtClean="0"/>
              <a:t> , NO</a:t>
            </a:r>
            <a:r>
              <a:rPr lang="en-US" altLang="ja-JP" sz="2400" baseline="-25000" dirty="0" smtClean="0"/>
              <a:t>3</a:t>
            </a:r>
            <a:r>
              <a:rPr lang="en-US" altLang="ja-JP" sz="2400" baseline="30000" dirty="0" smtClean="0">
                <a:latin typeface="Times New Roman"/>
                <a:cs typeface="Times New Roman"/>
              </a:rPr>
              <a:t>–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and NH</a:t>
            </a:r>
            <a:r>
              <a:rPr lang="en-US" altLang="ja-JP" sz="2400" baseline="-25000" dirty="0"/>
              <a:t>4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were well reproduced by the all models in summer, while SO</a:t>
            </a:r>
            <a:r>
              <a:rPr lang="en-US" altLang="ja-JP" sz="2400" baseline="-25000" dirty="0"/>
              <a:t>4</a:t>
            </a:r>
            <a:r>
              <a:rPr lang="en-US" altLang="ja-JP" sz="2400" baseline="30000" dirty="0"/>
              <a:t>2</a:t>
            </a:r>
            <a:r>
              <a:rPr lang="en-US" altLang="ja-JP" sz="2400" baseline="30000" dirty="0">
                <a:latin typeface="Times New Roman"/>
                <a:cs typeface="Times New Roman"/>
              </a:rPr>
              <a:t>–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was underestimated NO</a:t>
            </a:r>
            <a:r>
              <a:rPr lang="en-US" altLang="ja-JP" sz="2400" baseline="-25000" dirty="0"/>
              <a:t>3</a:t>
            </a:r>
            <a:r>
              <a:rPr lang="en-US" altLang="ja-JP" sz="2400" baseline="30000" dirty="0">
                <a:latin typeface="Times New Roman"/>
                <a:cs typeface="Times New Roman"/>
              </a:rPr>
              <a:t>–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was overestimated in </a:t>
            </a:r>
            <a:r>
              <a:rPr lang="en-US" altLang="ja-JP" sz="2400" dirty="0" smtClean="0"/>
              <a:t>winter and spring. </a:t>
            </a:r>
            <a:endParaRPr lang="en-US" altLang="ja-JP" sz="24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ja-JP" sz="2400" dirty="0"/>
              <a:t>OA concentrations were </a:t>
            </a:r>
            <a:r>
              <a:rPr lang="en-US" altLang="ja-JP" sz="2400" dirty="0" smtClean="0"/>
              <a:t>underestimated </a:t>
            </a:r>
            <a:r>
              <a:rPr lang="en-US" altLang="ja-JP" sz="2400" dirty="0"/>
              <a:t>by all the models in winter and spring.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OA concentrations were </a:t>
            </a:r>
            <a:r>
              <a:rPr lang="en-US" altLang="ja-JP" sz="2400" dirty="0"/>
              <a:t>largely underestimated by </a:t>
            </a:r>
            <a:r>
              <a:rPr lang="en-US" altLang="ja-JP" sz="2400" dirty="0">
                <a:solidFill>
                  <a:srgbClr val="00B050"/>
                </a:solidFill>
              </a:rPr>
              <a:t>AERO5</a:t>
            </a:r>
            <a:r>
              <a:rPr lang="en-US" altLang="ja-JP" sz="2400" dirty="0"/>
              <a:t> and </a:t>
            </a:r>
            <a:r>
              <a:rPr lang="en-US" altLang="ja-JP" sz="2400" dirty="0">
                <a:solidFill>
                  <a:srgbClr val="0066FF"/>
                </a:solidFill>
              </a:rPr>
              <a:t>AERO6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summer, and better reproduced by </a:t>
            </a:r>
            <a:r>
              <a:rPr lang="en-US" altLang="ja-JP" sz="2400" dirty="0" smtClean="0">
                <a:solidFill>
                  <a:srgbClr val="FF0000"/>
                </a:solidFill>
              </a:rPr>
              <a:t>AERO6-VBS</a:t>
            </a:r>
            <a:r>
              <a:rPr lang="en-US" altLang="ja-JP" sz="2400" dirty="0" smtClean="0"/>
              <a:t> because higher ASOA was simulated by </a:t>
            </a:r>
            <a:r>
              <a:rPr lang="en-US" altLang="ja-JP" sz="2400" dirty="0" smtClean="0">
                <a:solidFill>
                  <a:srgbClr val="FF0000"/>
                </a:solidFill>
              </a:rPr>
              <a:t>AERO6-VBS</a:t>
            </a:r>
            <a:r>
              <a:rPr lang="en-US" altLang="ja-JP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01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2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298608" cy="22788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2916289" y="1777392"/>
            <a:ext cx="1583703" cy="8912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1600" b="1" dirty="0" smtClean="0">
                <a:solidFill>
                  <a:srgbClr val="FF0000"/>
                </a:solidFill>
              </a:rPr>
              <a:t>Urban (N=12)</a:t>
            </a:r>
          </a:p>
          <a:p>
            <a:pPr>
              <a:lnSpc>
                <a:spcPct val="110000"/>
              </a:lnSpc>
            </a:pPr>
            <a:r>
              <a:rPr lang="en-US" altLang="ja-JP" sz="1600" b="1" dirty="0" smtClean="0">
                <a:solidFill>
                  <a:srgbClr val="0070C0"/>
                </a:solidFill>
              </a:rPr>
              <a:t>Rural   (N=5)</a:t>
            </a:r>
          </a:p>
          <a:p>
            <a:pPr>
              <a:lnSpc>
                <a:spcPct val="110000"/>
              </a:lnSpc>
            </a:pPr>
            <a:r>
              <a:rPr kumimoji="1" lang="en-US" altLang="ja-JP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Roadside (N=16)</a:t>
            </a:r>
            <a:endParaRPr kumimoji="1"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PM</a:t>
            </a:r>
            <a:r>
              <a:rPr kumimoji="1" lang="en-US" altLang="ja-JP" sz="2800" baseline="-25000" dirty="0" smtClean="0"/>
              <a:t>2.5</a:t>
            </a:r>
            <a:r>
              <a:rPr kumimoji="1" lang="en-US" altLang="ja-JP" sz="2800" dirty="0" smtClean="0"/>
              <a:t> in Japan</a:t>
            </a:r>
            <a:endParaRPr kumimoji="1" lang="ja-JP" altLang="en-US" sz="2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480881" y="3736082"/>
            <a:ext cx="4025461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000" b="1" dirty="0" smtClean="0"/>
              <a:t>2001     2002     2003     2004    2005     2006     2007    2008     2009    2010</a:t>
            </a:r>
            <a:endParaRPr lang="ja-JP" altLang="en-US" sz="1000" b="1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395536" y="3009127"/>
            <a:ext cx="4104456" cy="3365119"/>
            <a:chOff x="-168722" y="3009127"/>
            <a:chExt cx="4375815" cy="3365119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-21954" y="3009127"/>
              <a:ext cx="4229047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-168722" y="4509120"/>
              <a:ext cx="4275947" cy="18651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en-US" altLang="ja-JP" sz="2400" dirty="0" smtClean="0"/>
                <a:t>PM</a:t>
              </a:r>
              <a:r>
                <a:rPr kumimoji="1" lang="en-US" altLang="ja-JP" sz="2400" baseline="-25000" dirty="0" smtClean="0"/>
                <a:t>2.5</a:t>
              </a:r>
              <a:r>
                <a:rPr kumimoji="1" lang="en-US" altLang="ja-JP" sz="2400" dirty="0" smtClean="0"/>
                <a:t> environmental standard</a:t>
              </a:r>
              <a:r>
                <a:rPr lang="ja-JP" altLang="en-US" sz="2400" dirty="0" smtClean="0"/>
                <a:t> </a:t>
              </a:r>
              <a:endParaRPr lang="en-US" altLang="ja-JP" sz="2400" dirty="0" smtClean="0"/>
            </a:p>
            <a:p>
              <a:pPr>
                <a:lnSpc>
                  <a:spcPct val="120000"/>
                </a:lnSpc>
              </a:pPr>
              <a:r>
                <a:rPr lang="ja-JP" altLang="en-US" sz="2400" dirty="0"/>
                <a:t> </a:t>
              </a:r>
              <a:r>
                <a:rPr lang="ja-JP" altLang="en-US" sz="2400" dirty="0" smtClean="0"/>
                <a:t>   </a:t>
              </a:r>
              <a:r>
                <a:rPr lang="en-US" altLang="ja-JP" sz="2400" dirty="0" smtClean="0"/>
                <a:t>in </a:t>
              </a:r>
              <a:r>
                <a:rPr lang="en-US" altLang="ja-JP" sz="2400" dirty="0"/>
                <a:t>Japan (Sept. 2009 ‒)</a:t>
              </a:r>
            </a:p>
            <a:p>
              <a:pPr>
                <a:lnSpc>
                  <a:spcPct val="120000"/>
                </a:lnSpc>
              </a:pPr>
              <a:endParaRPr kumimoji="1" lang="en-US" altLang="ja-JP" sz="800" dirty="0" smtClean="0"/>
            </a:p>
            <a:p>
              <a:pPr marL="342900" indent="-34290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en-US" altLang="ja-JP" sz="2000" dirty="0" smtClean="0"/>
                <a:t>Annual mean: 15 </a:t>
              </a:r>
              <a:r>
                <a:rPr lang="el-GR" altLang="ja-JP" sz="2000" dirty="0"/>
                <a:t>μ</a:t>
              </a:r>
              <a:r>
                <a:rPr lang="en-US" altLang="ja-JP" sz="2000" dirty="0" smtClean="0"/>
                <a:t>g m</a:t>
              </a:r>
              <a:r>
                <a:rPr lang="en-US" altLang="ja-JP" sz="2000" baseline="30000" dirty="0" smtClean="0"/>
                <a:t>-3</a:t>
              </a:r>
              <a:endParaRPr lang="en-US" altLang="ja-JP" sz="2000" dirty="0" smtClean="0"/>
            </a:p>
            <a:p>
              <a:pPr marL="342900" indent="-34290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en-US" altLang="ja-JP" sz="2000" dirty="0" smtClean="0"/>
                <a:t>Daily mean:     35 </a:t>
              </a:r>
              <a:r>
                <a:rPr lang="el-GR" altLang="ja-JP" sz="2000" dirty="0" smtClean="0"/>
                <a:t>μ</a:t>
              </a:r>
              <a:r>
                <a:rPr lang="en-US" altLang="ja-JP" sz="2000" dirty="0" smtClean="0"/>
                <a:t>g m</a:t>
              </a:r>
              <a:r>
                <a:rPr lang="en-US" altLang="ja-JP" sz="2000" baseline="30000" dirty="0" smtClean="0"/>
                <a:t>-3</a:t>
              </a:r>
            </a:p>
          </p:txBody>
        </p:sp>
        <p:cxnSp>
          <p:nvCxnSpPr>
            <p:cNvPr id="10" name="カギ線コネクタ 9"/>
            <p:cNvCxnSpPr/>
            <p:nvPr/>
          </p:nvCxnSpPr>
          <p:spPr>
            <a:xfrm rot="5400000" flipH="1" flipV="1">
              <a:off x="-354678" y="3771824"/>
              <a:ext cx="1487293" cy="0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正方形/長方形 2"/>
          <p:cNvSpPr/>
          <p:nvPr/>
        </p:nvSpPr>
        <p:spPr>
          <a:xfrm>
            <a:off x="82822" y="868650"/>
            <a:ext cx="4489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2000" u="sng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Osaka"/>
              </a:rPr>
              <a:t>Temporal variations during 2001-2010</a:t>
            </a:r>
            <a:endParaRPr lang="ja-JP" altLang="en-US" sz="2000" u="sng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Osaka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704355" y="6525344"/>
            <a:ext cx="27956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Ministry of Environment (2012)</a:t>
            </a:r>
            <a:endParaRPr lang="ja-JP" altLang="en-US" sz="1600" dirty="0"/>
          </a:p>
        </p:txBody>
      </p:sp>
      <p:sp>
        <p:nvSpPr>
          <p:cNvPr id="25" name="角丸四角形 24"/>
          <p:cNvSpPr/>
          <p:nvPr/>
        </p:nvSpPr>
        <p:spPr>
          <a:xfrm>
            <a:off x="25871" y="764704"/>
            <a:ext cx="4608512" cy="5760640"/>
          </a:xfrm>
          <a:prstGeom prst="roundRect">
            <a:avLst>
              <a:gd name="adj" fmla="val 7410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 rot="16200000">
            <a:off x="-726832" y="2738294"/>
            <a:ext cx="1770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PM</a:t>
            </a:r>
            <a:r>
              <a:rPr kumimoji="1" lang="en-US" altLang="ja-JP" sz="1400" baseline="-25000" dirty="0" smtClean="0"/>
              <a:t>2.5</a:t>
            </a:r>
            <a:r>
              <a:rPr kumimoji="1" lang="en-US" altLang="ja-JP" sz="1400" dirty="0" smtClean="0"/>
              <a:t> concentrations</a:t>
            </a:r>
            <a:endParaRPr kumimoji="1" lang="ja-JP" altLang="en-US" sz="14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4512692" y="764704"/>
            <a:ext cx="5340242" cy="6101630"/>
            <a:chOff x="4512692" y="764704"/>
            <a:chExt cx="5340242" cy="6101630"/>
          </a:xfrm>
        </p:grpSpPr>
        <p:sp>
          <p:nvSpPr>
            <p:cNvPr id="2" name="正方形/長方形 1"/>
            <p:cNvSpPr/>
            <p:nvPr/>
          </p:nvSpPr>
          <p:spPr>
            <a:xfrm>
              <a:off x="6228184" y="6527780"/>
              <a:ext cx="27956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smtClean="0"/>
                <a:t>Ministry of Environment (2013)</a:t>
              </a:r>
              <a:endParaRPr lang="ja-JP" altLang="en-US" sz="1600" dirty="0"/>
            </a:p>
          </p:txBody>
        </p:sp>
        <p:sp>
          <p:nvSpPr>
            <p:cNvPr id="32" name="テキスト ボックス 16"/>
            <p:cNvSpPr txBox="1">
              <a:spLocks noChangeArrowheads="1"/>
            </p:cNvSpPr>
            <p:nvPr/>
          </p:nvSpPr>
          <p:spPr bwMode="auto">
            <a:xfrm>
              <a:off x="4644008" y="5157192"/>
              <a:ext cx="4320480" cy="1200329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9pPr>
            </a:lstStyle>
            <a:p>
              <a:pPr marL="342900" indent="-342900"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en-US" altLang="ja-JP" sz="2400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PM</a:t>
              </a:r>
              <a:r>
                <a:rPr lang="en-US" altLang="ja-JP" sz="2400" baseline="-25000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2.5</a:t>
              </a:r>
              <a:r>
                <a:rPr lang="en-US" altLang="ja-JP" sz="2400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 standard was not </a:t>
              </a:r>
              <a:r>
                <a:rPr lang="en-US" altLang="ja-JP" sz="2400" dirty="0" smtClean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attained in </a:t>
              </a:r>
              <a:r>
                <a:rPr lang="en-US" altLang="ja-JP" sz="2400" b="1" u="sng" dirty="0" smtClean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western Japan </a:t>
              </a:r>
              <a:r>
                <a:rPr lang="en-US" altLang="ja-JP" sz="2400" dirty="0" smtClean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and </a:t>
              </a:r>
              <a:r>
                <a:rPr lang="en-US" altLang="ja-JP" sz="2400" b="1" u="sng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Tokyo Metropolitan Area</a:t>
              </a:r>
              <a:r>
                <a:rPr lang="en-US" altLang="ja-JP" sz="2400" dirty="0" smtClean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. </a:t>
              </a:r>
              <a:endParaRPr lang="ja-JP" altLang="en-US" sz="2400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692" y="1208184"/>
              <a:ext cx="5340242" cy="3733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正方形/長方形 13"/>
            <p:cNvSpPr/>
            <p:nvPr/>
          </p:nvSpPr>
          <p:spPr>
            <a:xfrm>
              <a:off x="7670884" y="3213495"/>
              <a:ext cx="2171890" cy="144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662772" y="4066016"/>
              <a:ext cx="2395621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PM</a:t>
              </a:r>
              <a:r>
                <a:rPr kumimoji="1" lang="en-US" altLang="ja-JP" baseline="-25000" dirty="0" smtClean="0"/>
                <a:t>2.5</a:t>
              </a:r>
              <a:r>
                <a:rPr kumimoji="1" lang="en-US" altLang="ja-JP" dirty="0" smtClean="0"/>
                <a:t> </a:t>
              </a:r>
              <a:r>
                <a:rPr kumimoji="1" lang="en-US" altLang="ja-JP" dirty="0" err="1" smtClean="0"/>
                <a:t>env</a:t>
              </a:r>
              <a:r>
                <a:rPr kumimoji="1" lang="en-US" altLang="ja-JP" dirty="0" smtClean="0"/>
                <a:t>. standard</a:t>
              </a:r>
            </a:p>
            <a:p>
              <a:r>
                <a:rPr kumimoji="1" lang="ja-JP" altLang="en-US" dirty="0" smtClean="0"/>
                <a:t>○</a:t>
              </a:r>
              <a:r>
                <a:rPr lang="ja-JP" altLang="en-US" dirty="0" smtClean="0"/>
                <a:t>：</a:t>
              </a:r>
              <a:r>
                <a:rPr lang="en-US" altLang="ja-JP" dirty="0" smtClean="0"/>
                <a:t>Attained</a:t>
              </a:r>
            </a:p>
            <a:p>
              <a:r>
                <a:rPr kumimoji="1" lang="ja-JP" altLang="en-US" dirty="0" smtClean="0"/>
                <a:t>■▲：</a:t>
              </a:r>
              <a:r>
                <a:rPr kumimoji="1" lang="en-US" altLang="ja-JP" dirty="0" smtClean="0"/>
                <a:t>Not-attained</a:t>
              </a:r>
              <a:endParaRPr kumimoji="1" lang="ja-JP" altLang="en-US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6143746" y="1269279"/>
              <a:ext cx="939499" cy="432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4623131" y="764704"/>
              <a:ext cx="4485373" cy="5760640"/>
            </a:xfrm>
            <a:prstGeom prst="roundRect">
              <a:avLst>
                <a:gd name="adj" fmla="val 741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5364088" y="857075"/>
              <a:ext cx="30508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sz="2000" u="sng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Osaka"/>
                </a:rPr>
                <a:t>Spatial variations in 2012</a:t>
              </a:r>
              <a:endParaRPr lang="ja-JP" altLang="en-US" sz="2000" u="sng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Osaka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6084168" y="1679056"/>
            <a:ext cx="1700600" cy="2254519"/>
            <a:chOff x="6084168" y="1679056"/>
            <a:chExt cx="1700600" cy="2254519"/>
          </a:xfrm>
        </p:grpSpPr>
        <p:sp>
          <p:nvSpPr>
            <p:cNvPr id="24" name="フリーフォーム 23"/>
            <p:cNvSpPr/>
            <p:nvPr/>
          </p:nvSpPr>
          <p:spPr>
            <a:xfrm>
              <a:off x="6262567" y="1679056"/>
              <a:ext cx="1522201" cy="2254519"/>
            </a:xfrm>
            <a:custGeom>
              <a:avLst/>
              <a:gdLst>
                <a:gd name="connsiteX0" fmla="*/ 1859518 w 2174746"/>
                <a:gd name="connsiteY0" fmla="*/ 23337 h 3220998"/>
                <a:gd name="connsiteX1" fmla="*/ 1491218 w 2174746"/>
                <a:gd name="connsiteY1" fmla="*/ 245587 h 3220998"/>
                <a:gd name="connsiteX2" fmla="*/ 1332468 w 2174746"/>
                <a:gd name="connsiteY2" fmla="*/ 1750537 h 3220998"/>
                <a:gd name="connsiteX3" fmla="*/ 672068 w 2174746"/>
                <a:gd name="connsiteY3" fmla="*/ 2207737 h 3220998"/>
                <a:gd name="connsiteX4" fmla="*/ 424418 w 2174746"/>
                <a:gd name="connsiteY4" fmla="*/ 2588737 h 3220998"/>
                <a:gd name="connsiteX5" fmla="*/ 62468 w 2174746"/>
                <a:gd name="connsiteY5" fmla="*/ 2722087 h 3220998"/>
                <a:gd name="connsiteX6" fmla="*/ 49768 w 2174746"/>
                <a:gd name="connsiteY6" fmla="*/ 2849087 h 3220998"/>
                <a:gd name="connsiteX7" fmla="*/ 564118 w 2174746"/>
                <a:gd name="connsiteY7" fmla="*/ 2925287 h 3220998"/>
                <a:gd name="connsiteX8" fmla="*/ 697468 w 2174746"/>
                <a:gd name="connsiteY8" fmla="*/ 2849087 h 3220998"/>
                <a:gd name="connsiteX9" fmla="*/ 767318 w 2174746"/>
                <a:gd name="connsiteY9" fmla="*/ 3077687 h 3220998"/>
                <a:gd name="connsiteX10" fmla="*/ 849868 w 2174746"/>
                <a:gd name="connsiteY10" fmla="*/ 3211037 h 3220998"/>
                <a:gd name="connsiteX11" fmla="*/ 1110218 w 2174746"/>
                <a:gd name="connsiteY11" fmla="*/ 3179287 h 3220998"/>
                <a:gd name="connsiteX12" fmla="*/ 1389618 w 2174746"/>
                <a:gd name="connsiteY12" fmla="*/ 2925287 h 3220998"/>
                <a:gd name="connsiteX13" fmla="*/ 1364218 w 2174746"/>
                <a:gd name="connsiteY13" fmla="*/ 2664937 h 3220998"/>
                <a:gd name="connsiteX14" fmla="*/ 1230868 w 2174746"/>
                <a:gd name="connsiteY14" fmla="*/ 2468087 h 3220998"/>
                <a:gd name="connsiteX15" fmla="*/ 1522968 w 2174746"/>
                <a:gd name="connsiteY15" fmla="*/ 2423637 h 3220998"/>
                <a:gd name="connsiteX16" fmla="*/ 1707118 w 2174746"/>
                <a:gd name="connsiteY16" fmla="*/ 2588737 h 3220998"/>
                <a:gd name="connsiteX17" fmla="*/ 1846818 w 2174746"/>
                <a:gd name="connsiteY17" fmla="*/ 2353787 h 3220998"/>
                <a:gd name="connsiteX18" fmla="*/ 2170668 w 2174746"/>
                <a:gd name="connsiteY18" fmla="*/ 1325087 h 3220998"/>
                <a:gd name="connsiteX19" fmla="*/ 2018268 w 2174746"/>
                <a:gd name="connsiteY19" fmla="*/ 474187 h 3220998"/>
                <a:gd name="connsiteX20" fmla="*/ 1859518 w 2174746"/>
                <a:gd name="connsiteY20" fmla="*/ 23337 h 322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74746" h="3220998">
                  <a:moveTo>
                    <a:pt x="1859518" y="23337"/>
                  </a:moveTo>
                  <a:cubicBezTo>
                    <a:pt x="1771676" y="-14763"/>
                    <a:pt x="1579060" y="-42280"/>
                    <a:pt x="1491218" y="245587"/>
                  </a:cubicBezTo>
                  <a:cubicBezTo>
                    <a:pt x="1403376" y="533454"/>
                    <a:pt x="1468993" y="1423512"/>
                    <a:pt x="1332468" y="1750537"/>
                  </a:cubicBezTo>
                  <a:cubicBezTo>
                    <a:pt x="1195943" y="2077562"/>
                    <a:pt x="823410" y="2068037"/>
                    <a:pt x="672068" y="2207737"/>
                  </a:cubicBezTo>
                  <a:cubicBezTo>
                    <a:pt x="520726" y="2347437"/>
                    <a:pt x="526018" y="2503012"/>
                    <a:pt x="424418" y="2588737"/>
                  </a:cubicBezTo>
                  <a:cubicBezTo>
                    <a:pt x="322818" y="2674462"/>
                    <a:pt x="124910" y="2678695"/>
                    <a:pt x="62468" y="2722087"/>
                  </a:cubicBezTo>
                  <a:cubicBezTo>
                    <a:pt x="26" y="2765479"/>
                    <a:pt x="-33840" y="2815220"/>
                    <a:pt x="49768" y="2849087"/>
                  </a:cubicBezTo>
                  <a:cubicBezTo>
                    <a:pt x="133376" y="2882954"/>
                    <a:pt x="456168" y="2925287"/>
                    <a:pt x="564118" y="2925287"/>
                  </a:cubicBezTo>
                  <a:cubicBezTo>
                    <a:pt x="672068" y="2925287"/>
                    <a:pt x="663601" y="2823687"/>
                    <a:pt x="697468" y="2849087"/>
                  </a:cubicBezTo>
                  <a:cubicBezTo>
                    <a:pt x="731335" y="2874487"/>
                    <a:pt x="741918" y="3017362"/>
                    <a:pt x="767318" y="3077687"/>
                  </a:cubicBezTo>
                  <a:cubicBezTo>
                    <a:pt x="792718" y="3138012"/>
                    <a:pt x="792718" y="3194104"/>
                    <a:pt x="849868" y="3211037"/>
                  </a:cubicBezTo>
                  <a:cubicBezTo>
                    <a:pt x="907018" y="3227970"/>
                    <a:pt x="1020260" y="3226912"/>
                    <a:pt x="1110218" y="3179287"/>
                  </a:cubicBezTo>
                  <a:cubicBezTo>
                    <a:pt x="1200176" y="3131662"/>
                    <a:pt x="1347285" y="3011012"/>
                    <a:pt x="1389618" y="2925287"/>
                  </a:cubicBezTo>
                  <a:cubicBezTo>
                    <a:pt x="1431951" y="2839562"/>
                    <a:pt x="1390676" y="2741137"/>
                    <a:pt x="1364218" y="2664937"/>
                  </a:cubicBezTo>
                  <a:cubicBezTo>
                    <a:pt x="1337760" y="2588737"/>
                    <a:pt x="1204410" y="2508304"/>
                    <a:pt x="1230868" y="2468087"/>
                  </a:cubicBezTo>
                  <a:cubicBezTo>
                    <a:pt x="1257326" y="2427870"/>
                    <a:pt x="1443593" y="2403529"/>
                    <a:pt x="1522968" y="2423637"/>
                  </a:cubicBezTo>
                  <a:cubicBezTo>
                    <a:pt x="1602343" y="2443745"/>
                    <a:pt x="1653143" y="2600379"/>
                    <a:pt x="1707118" y="2588737"/>
                  </a:cubicBezTo>
                  <a:cubicBezTo>
                    <a:pt x="1761093" y="2577095"/>
                    <a:pt x="1769560" y="2564395"/>
                    <a:pt x="1846818" y="2353787"/>
                  </a:cubicBezTo>
                  <a:cubicBezTo>
                    <a:pt x="1924076" y="2143179"/>
                    <a:pt x="2142093" y="1638354"/>
                    <a:pt x="2170668" y="1325087"/>
                  </a:cubicBezTo>
                  <a:cubicBezTo>
                    <a:pt x="2199243" y="1011820"/>
                    <a:pt x="2070126" y="693262"/>
                    <a:pt x="2018268" y="474187"/>
                  </a:cubicBezTo>
                  <a:cubicBezTo>
                    <a:pt x="1966410" y="255112"/>
                    <a:pt x="1947360" y="61437"/>
                    <a:pt x="1859518" y="23337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17"/>
            <p:cNvSpPr txBox="1">
              <a:spLocks noChangeArrowheads="1"/>
            </p:cNvSpPr>
            <p:nvPr/>
          </p:nvSpPr>
          <p:spPr bwMode="auto">
            <a:xfrm>
              <a:off x="6084168" y="2596842"/>
              <a:ext cx="14401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dirty="0" smtClean="0">
                  <a:solidFill>
                    <a:srgbClr val="0070C0"/>
                  </a:solidFill>
                  <a:latin typeface="Arial" pitchFamily="34" charset="0"/>
                  <a:ea typeface="ＭＳ Ｐゴシック" pitchFamily="50" charset="-128"/>
                </a:rPr>
                <a:t>Attained</a:t>
              </a:r>
              <a:endParaRPr lang="ja-JP" altLang="en-US" sz="2000" dirty="0">
                <a:solidFill>
                  <a:srgbClr val="0070C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572000" y="3293092"/>
            <a:ext cx="3005411" cy="1438176"/>
            <a:chOff x="4572000" y="3293092"/>
            <a:chExt cx="3005411" cy="1438176"/>
          </a:xfrm>
        </p:grpSpPr>
        <p:sp>
          <p:nvSpPr>
            <p:cNvPr id="21" name="テキスト ボックス 17"/>
            <p:cNvSpPr txBox="1">
              <a:spLocks noChangeArrowheads="1"/>
            </p:cNvSpPr>
            <p:nvPr/>
          </p:nvSpPr>
          <p:spPr bwMode="auto">
            <a:xfrm>
              <a:off x="4572000" y="3293092"/>
              <a:ext cx="14401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/>
                  <a:cs typeface="Osaka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dirty="0" smtClean="0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rPr>
                <a:t>Unattained</a:t>
              </a:r>
              <a:endParaRPr lang="ja-JP" altLang="en-US" sz="2000" dirty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5209093" y="3625413"/>
              <a:ext cx="1579651" cy="1105855"/>
            </a:xfrm>
            <a:custGeom>
              <a:avLst/>
              <a:gdLst>
                <a:gd name="connsiteX0" fmla="*/ 991047 w 1579651"/>
                <a:gd name="connsiteY0" fmla="*/ 14407 h 1105855"/>
                <a:gd name="connsiteX1" fmla="*/ 714187 w 1579651"/>
                <a:gd name="connsiteY1" fmla="*/ 34727 h 1105855"/>
                <a:gd name="connsiteX2" fmla="*/ 302707 w 1579651"/>
                <a:gd name="connsiteY2" fmla="*/ 316667 h 1105855"/>
                <a:gd name="connsiteX3" fmla="*/ 279847 w 1579651"/>
                <a:gd name="connsiteY3" fmla="*/ 375087 h 1105855"/>
                <a:gd name="connsiteX4" fmla="*/ 23307 w 1579651"/>
                <a:gd name="connsiteY4" fmla="*/ 456367 h 1105855"/>
                <a:gd name="connsiteX5" fmla="*/ 18227 w 1579651"/>
                <a:gd name="connsiteY5" fmla="*/ 649407 h 1105855"/>
                <a:gd name="connsiteX6" fmla="*/ 79187 w 1579651"/>
                <a:gd name="connsiteY6" fmla="*/ 778947 h 1105855"/>
                <a:gd name="connsiteX7" fmla="*/ 145227 w 1579651"/>
                <a:gd name="connsiteY7" fmla="*/ 979607 h 1105855"/>
                <a:gd name="connsiteX8" fmla="*/ 155387 w 1579651"/>
                <a:gd name="connsiteY8" fmla="*/ 1083747 h 1105855"/>
                <a:gd name="connsiteX9" fmla="*/ 371287 w 1579651"/>
                <a:gd name="connsiteY9" fmla="*/ 1098987 h 1105855"/>
                <a:gd name="connsiteX10" fmla="*/ 450027 w 1579651"/>
                <a:gd name="connsiteY10" fmla="*/ 997387 h 1105855"/>
                <a:gd name="connsiteX11" fmla="*/ 526227 w 1579651"/>
                <a:gd name="connsiteY11" fmla="*/ 781487 h 1105855"/>
                <a:gd name="connsiteX12" fmla="*/ 571947 w 1579651"/>
                <a:gd name="connsiteY12" fmla="*/ 684967 h 1105855"/>
                <a:gd name="connsiteX13" fmla="*/ 693867 w 1579651"/>
                <a:gd name="connsiteY13" fmla="*/ 636707 h 1105855"/>
                <a:gd name="connsiteX14" fmla="*/ 848807 w 1579651"/>
                <a:gd name="connsiteY14" fmla="*/ 598607 h 1105855"/>
                <a:gd name="connsiteX15" fmla="*/ 960567 w 1579651"/>
                <a:gd name="connsiteY15" fmla="*/ 555427 h 1105855"/>
                <a:gd name="connsiteX16" fmla="*/ 1085027 w 1579651"/>
                <a:gd name="connsiteY16" fmla="*/ 504627 h 1105855"/>
                <a:gd name="connsiteX17" fmla="*/ 1128207 w 1579651"/>
                <a:gd name="connsiteY17" fmla="*/ 448747 h 1105855"/>
                <a:gd name="connsiteX18" fmla="*/ 1313627 w 1579651"/>
                <a:gd name="connsiteY18" fmla="*/ 364927 h 1105855"/>
                <a:gd name="connsiteX19" fmla="*/ 1440627 w 1579651"/>
                <a:gd name="connsiteY19" fmla="*/ 349687 h 1105855"/>
                <a:gd name="connsiteX20" fmla="*/ 1575247 w 1579651"/>
                <a:gd name="connsiteY20" fmla="*/ 283647 h 1105855"/>
                <a:gd name="connsiteX21" fmla="*/ 1542227 w 1579651"/>
                <a:gd name="connsiteY21" fmla="*/ 126167 h 1105855"/>
                <a:gd name="connsiteX22" fmla="*/ 1493967 w 1579651"/>
                <a:gd name="connsiteY22" fmla="*/ 62667 h 1105855"/>
                <a:gd name="connsiteX23" fmla="*/ 1443167 w 1579651"/>
                <a:gd name="connsiteY23" fmla="*/ 131247 h 1105855"/>
                <a:gd name="connsiteX24" fmla="*/ 1303467 w 1579651"/>
                <a:gd name="connsiteY24" fmla="*/ 123627 h 1105855"/>
                <a:gd name="connsiteX25" fmla="*/ 1209487 w 1579651"/>
                <a:gd name="connsiteY25" fmla="*/ 88067 h 1105855"/>
                <a:gd name="connsiteX26" fmla="*/ 991047 w 1579651"/>
                <a:gd name="connsiteY26" fmla="*/ 14407 h 110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79651" h="1105855">
                  <a:moveTo>
                    <a:pt x="991047" y="14407"/>
                  </a:moveTo>
                  <a:cubicBezTo>
                    <a:pt x="909978" y="-622"/>
                    <a:pt x="828910" y="-15650"/>
                    <a:pt x="714187" y="34727"/>
                  </a:cubicBezTo>
                  <a:cubicBezTo>
                    <a:pt x="599464" y="85104"/>
                    <a:pt x="375097" y="259940"/>
                    <a:pt x="302707" y="316667"/>
                  </a:cubicBezTo>
                  <a:cubicBezTo>
                    <a:pt x="230317" y="373394"/>
                    <a:pt x="326414" y="351804"/>
                    <a:pt x="279847" y="375087"/>
                  </a:cubicBezTo>
                  <a:cubicBezTo>
                    <a:pt x="233280" y="398370"/>
                    <a:pt x="66910" y="410647"/>
                    <a:pt x="23307" y="456367"/>
                  </a:cubicBezTo>
                  <a:cubicBezTo>
                    <a:pt x="-20296" y="502087"/>
                    <a:pt x="8914" y="595644"/>
                    <a:pt x="18227" y="649407"/>
                  </a:cubicBezTo>
                  <a:cubicBezTo>
                    <a:pt x="27540" y="703170"/>
                    <a:pt x="58020" y="723914"/>
                    <a:pt x="79187" y="778947"/>
                  </a:cubicBezTo>
                  <a:cubicBezTo>
                    <a:pt x="100354" y="833980"/>
                    <a:pt x="132527" y="928807"/>
                    <a:pt x="145227" y="979607"/>
                  </a:cubicBezTo>
                  <a:cubicBezTo>
                    <a:pt x="157927" y="1030407"/>
                    <a:pt x="117710" y="1063850"/>
                    <a:pt x="155387" y="1083747"/>
                  </a:cubicBezTo>
                  <a:cubicBezTo>
                    <a:pt x="193064" y="1103644"/>
                    <a:pt x="322180" y="1113380"/>
                    <a:pt x="371287" y="1098987"/>
                  </a:cubicBezTo>
                  <a:cubicBezTo>
                    <a:pt x="420394" y="1084594"/>
                    <a:pt x="424204" y="1050304"/>
                    <a:pt x="450027" y="997387"/>
                  </a:cubicBezTo>
                  <a:cubicBezTo>
                    <a:pt x="475850" y="944470"/>
                    <a:pt x="505907" y="833557"/>
                    <a:pt x="526227" y="781487"/>
                  </a:cubicBezTo>
                  <a:cubicBezTo>
                    <a:pt x="546547" y="729417"/>
                    <a:pt x="544007" y="709097"/>
                    <a:pt x="571947" y="684967"/>
                  </a:cubicBezTo>
                  <a:cubicBezTo>
                    <a:pt x="599887" y="660837"/>
                    <a:pt x="647724" y="651100"/>
                    <a:pt x="693867" y="636707"/>
                  </a:cubicBezTo>
                  <a:cubicBezTo>
                    <a:pt x="740010" y="622314"/>
                    <a:pt x="804357" y="612154"/>
                    <a:pt x="848807" y="598607"/>
                  </a:cubicBezTo>
                  <a:cubicBezTo>
                    <a:pt x="893257" y="585060"/>
                    <a:pt x="921197" y="571090"/>
                    <a:pt x="960567" y="555427"/>
                  </a:cubicBezTo>
                  <a:cubicBezTo>
                    <a:pt x="999937" y="539764"/>
                    <a:pt x="1057087" y="522407"/>
                    <a:pt x="1085027" y="504627"/>
                  </a:cubicBezTo>
                  <a:cubicBezTo>
                    <a:pt x="1112967" y="486847"/>
                    <a:pt x="1090107" y="472030"/>
                    <a:pt x="1128207" y="448747"/>
                  </a:cubicBezTo>
                  <a:cubicBezTo>
                    <a:pt x="1166307" y="425464"/>
                    <a:pt x="1261557" y="381437"/>
                    <a:pt x="1313627" y="364927"/>
                  </a:cubicBezTo>
                  <a:cubicBezTo>
                    <a:pt x="1365697" y="348417"/>
                    <a:pt x="1397024" y="363234"/>
                    <a:pt x="1440627" y="349687"/>
                  </a:cubicBezTo>
                  <a:cubicBezTo>
                    <a:pt x="1484230" y="336140"/>
                    <a:pt x="1558314" y="320900"/>
                    <a:pt x="1575247" y="283647"/>
                  </a:cubicBezTo>
                  <a:cubicBezTo>
                    <a:pt x="1592180" y="246394"/>
                    <a:pt x="1555774" y="162997"/>
                    <a:pt x="1542227" y="126167"/>
                  </a:cubicBezTo>
                  <a:cubicBezTo>
                    <a:pt x="1528680" y="89337"/>
                    <a:pt x="1510477" y="61820"/>
                    <a:pt x="1493967" y="62667"/>
                  </a:cubicBezTo>
                  <a:cubicBezTo>
                    <a:pt x="1477457" y="63514"/>
                    <a:pt x="1474917" y="121087"/>
                    <a:pt x="1443167" y="131247"/>
                  </a:cubicBezTo>
                  <a:cubicBezTo>
                    <a:pt x="1411417" y="141407"/>
                    <a:pt x="1342414" y="130824"/>
                    <a:pt x="1303467" y="123627"/>
                  </a:cubicBezTo>
                  <a:cubicBezTo>
                    <a:pt x="1264520" y="116430"/>
                    <a:pt x="1209487" y="88067"/>
                    <a:pt x="1209487" y="88067"/>
                  </a:cubicBezTo>
                  <a:lnTo>
                    <a:pt x="991047" y="14407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7146788" y="3417327"/>
              <a:ext cx="430623" cy="380840"/>
            </a:xfrm>
            <a:custGeom>
              <a:avLst/>
              <a:gdLst>
                <a:gd name="connsiteX0" fmla="*/ 127772 w 430623"/>
                <a:gd name="connsiteY0" fmla="*/ 311393 h 380840"/>
                <a:gd name="connsiteX1" fmla="*/ 76972 w 430623"/>
                <a:gd name="connsiteY1" fmla="*/ 148833 h 380840"/>
                <a:gd name="connsiteX2" fmla="*/ 772 w 430623"/>
                <a:gd name="connsiteY2" fmla="*/ 31993 h 380840"/>
                <a:gd name="connsiteX3" fmla="*/ 127772 w 430623"/>
                <a:gd name="connsiteY3" fmla="*/ 1513 h 380840"/>
                <a:gd name="connsiteX4" fmla="*/ 264932 w 430623"/>
                <a:gd name="connsiteY4" fmla="*/ 16753 h 380840"/>
                <a:gd name="connsiteX5" fmla="*/ 417332 w 430623"/>
                <a:gd name="connsiteY5" fmla="*/ 118353 h 380840"/>
                <a:gd name="connsiteX6" fmla="*/ 402092 w 430623"/>
                <a:gd name="connsiteY6" fmla="*/ 255513 h 380840"/>
                <a:gd name="connsiteX7" fmla="*/ 234452 w 430623"/>
                <a:gd name="connsiteY7" fmla="*/ 377433 h 380840"/>
                <a:gd name="connsiteX8" fmla="*/ 127772 w 430623"/>
                <a:gd name="connsiteY8" fmla="*/ 311393 h 38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623" h="380840">
                  <a:moveTo>
                    <a:pt x="127772" y="311393"/>
                  </a:moveTo>
                  <a:cubicBezTo>
                    <a:pt x="101525" y="273293"/>
                    <a:pt x="98139" y="195400"/>
                    <a:pt x="76972" y="148833"/>
                  </a:cubicBezTo>
                  <a:cubicBezTo>
                    <a:pt x="55805" y="102266"/>
                    <a:pt x="-7695" y="56546"/>
                    <a:pt x="772" y="31993"/>
                  </a:cubicBezTo>
                  <a:cubicBezTo>
                    <a:pt x="9239" y="7440"/>
                    <a:pt x="83745" y="4053"/>
                    <a:pt x="127772" y="1513"/>
                  </a:cubicBezTo>
                  <a:cubicBezTo>
                    <a:pt x="171799" y="-1027"/>
                    <a:pt x="216672" y="-2720"/>
                    <a:pt x="264932" y="16753"/>
                  </a:cubicBezTo>
                  <a:cubicBezTo>
                    <a:pt x="313192" y="36226"/>
                    <a:pt x="394472" y="78560"/>
                    <a:pt x="417332" y="118353"/>
                  </a:cubicBezTo>
                  <a:cubicBezTo>
                    <a:pt x="440192" y="158146"/>
                    <a:pt x="432572" y="212333"/>
                    <a:pt x="402092" y="255513"/>
                  </a:cubicBezTo>
                  <a:cubicBezTo>
                    <a:pt x="371612" y="298693"/>
                    <a:pt x="275938" y="361346"/>
                    <a:pt x="234452" y="377433"/>
                  </a:cubicBezTo>
                  <a:cubicBezTo>
                    <a:pt x="192966" y="393520"/>
                    <a:pt x="154019" y="349493"/>
                    <a:pt x="127772" y="311393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71109" y="54888"/>
            <a:ext cx="1270156" cy="349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1. Introduction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30178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633477"/>
              </p:ext>
            </p:extLst>
          </p:nvPr>
        </p:nvGraphicFramePr>
        <p:xfrm>
          <a:off x="611560" y="1300728"/>
          <a:ext cx="3382693" cy="256032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024255"/>
                <a:gridCol w="786146"/>
                <a:gridCol w="786146"/>
                <a:gridCol w="786146"/>
              </a:tblGrid>
              <a:tr h="176747">
                <a:tc>
                  <a:txBody>
                    <a:bodyPr/>
                    <a:lstStyle/>
                    <a:p>
                      <a:endParaRPr lang="ja-JP" sz="1400" kern="100" dirty="0">
                        <a:effectLst/>
                        <a:latin typeface="Century"/>
                      </a:endParaRPr>
                    </a:p>
                  </a:txBody>
                  <a:tcPr marL="62865" marR="6286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AERO6VBS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lang="ja-JP" sz="1050" kern="100" dirty="0">
                        <a:effectLst/>
                        <a:latin typeface="Century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effectLst/>
                        </a:rPr>
                        <a:t>Tsimpidi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176747">
                <a:tc>
                  <a:txBody>
                    <a:bodyPr/>
                    <a:lstStyle/>
                    <a:p>
                      <a:endParaRPr lang="ja-JP" sz="1400" kern="100" dirty="0">
                        <a:effectLst/>
                        <a:latin typeface="Century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 err="1" smtClean="0">
                          <a:effectLst/>
                        </a:rPr>
                        <a:t>Anthro</a:t>
                      </a:r>
                      <a:r>
                        <a:rPr lang="en-US" sz="1400" kern="0" dirty="0" smtClean="0">
                          <a:effectLst/>
                        </a:rPr>
                        <a:t>.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BB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400" kern="0" dirty="0" err="1" smtClean="0">
                          <a:effectLst/>
                        </a:rPr>
                        <a:t>Anthro</a:t>
                      </a:r>
                      <a:r>
                        <a:rPr lang="en-US" altLang="ja-JP" sz="1400" kern="0" dirty="0" smtClean="0">
                          <a:effectLst/>
                        </a:rPr>
                        <a:t>.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17674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1" lang="en-US" altLang="ja-JP" sz="1400" kern="0" dirty="0" smtClean="0">
                          <a:effectLst/>
                        </a:rPr>
                        <a:t>Nonvolatile</a:t>
                      </a:r>
                      <a:endParaRPr kumimoji="1" lang="ja-JP" sz="14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0.4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0.27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17674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C*=10^(-2)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endParaRPr lang="ja-JP" sz="1400" kern="100" dirty="0">
                        <a:effectLst/>
                        <a:latin typeface="Century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endParaRPr lang="ja-JP" sz="1400" kern="100">
                        <a:effectLst/>
                        <a:latin typeface="Century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0.03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17674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400" kern="0" dirty="0" smtClean="0">
                          <a:effectLst/>
                        </a:rPr>
                        <a:t>C*=10^(</a:t>
                      </a:r>
                      <a:r>
                        <a:rPr lang="en-US" sz="1400" kern="0" dirty="0" smtClean="0">
                          <a:effectLst/>
                        </a:rPr>
                        <a:t>-1</a:t>
                      </a:r>
                      <a:r>
                        <a:rPr lang="en-US" altLang="ja-JP" sz="1400" kern="0" dirty="0" smtClean="0">
                          <a:effectLst/>
                        </a:rPr>
                        <a:t>)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0.06</a:t>
                      </a:r>
                      <a:endParaRPr lang="ja-JP" sz="1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17674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400" kern="0" dirty="0" smtClean="0">
                          <a:effectLst/>
                        </a:rPr>
                        <a:t>C*=10^(</a:t>
                      </a:r>
                      <a:r>
                        <a:rPr lang="en-US" sz="1400" kern="0" dirty="0" smtClean="0">
                          <a:effectLst/>
                        </a:rPr>
                        <a:t>0</a:t>
                      </a:r>
                      <a:r>
                        <a:rPr lang="en-US" altLang="ja-JP" sz="1400" kern="0" dirty="0" smtClean="0">
                          <a:effectLst/>
                        </a:rPr>
                        <a:t>)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0.26</a:t>
                      </a:r>
                      <a:endParaRPr lang="ja-JP" sz="1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0.27</a:t>
                      </a:r>
                      <a:endParaRPr lang="ja-JP" sz="1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0.09</a:t>
                      </a:r>
                      <a:endParaRPr lang="ja-JP" sz="1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17674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400" kern="0" dirty="0" smtClean="0">
                          <a:effectLst/>
                        </a:rPr>
                        <a:t>C*=10^(</a:t>
                      </a:r>
                      <a:r>
                        <a:rPr lang="en-US" sz="1400" kern="0" dirty="0" smtClean="0">
                          <a:effectLst/>
                        </a:rPr>
                        <a:t>1</a:t>
                      </a:r>
                      <a:r>
                        <a:rPr lang="en-US" altLang="ja-JP" sz="1400" kern="0" dirty="0" smtClean="0">
                          <a:effectLst/>
                        </a:rPr>
                        <a:t>)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0.40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0.42</a:t>
                      </a:r>
                      <a:endParaRPr lang="ja-JP" sz="1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0.14</a:t>
                      </a:r>
                      <a:endParaRPr lang="ja-JP" sz="1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17674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400" kern="0" dirty="0" smtClean="0">
                          <a:effectLst/>
                        </a:rPr>
                        <a:t>C*=10^(</a:t>
                      </a:r>
                      <a:r>
                        <a:rPr lang="en-US" sz="1400" kern="0" dirty="0" smtClean="0">
                          <a:effectLst/>
                        </a:rPr>
                        <a:t>2</a:t>
                      </a:r>
                      <a:r>
                        <a:rPr lang="en-US" altLang="ja-JP" sz="1400" kern="0" dirty="0" smtClean="0">
                          <a:effectLst/>
                        </a:rPr>
                        <a:t>)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0.51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0.54</a:t>
                      </a:r>
                      <a:endParaRPr lang="ja-JP" sz="1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0.18</a:t>
                      </a:r>
                      <a:endParaRPr lang="ja-JP" sz="1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17674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400" kern="0" dirty="0" smtClean="0">
                          <a:effectLst/>
                        </a:rPr>
                        <a:t>C*=10^(</a:t>
                      </a:r>
                      <a:r>
                        <a:rPr lang="en-US" sz="1400" kern="0" dirty="0" smtClean="0">
                          <a:effectLst/>
                        </a:rPr>
                        <a:t>3</a:t>
                      </a:r>
                      <a:r>
                        <a:rPr lang="en-US" altLang="ja-JP" sz="1400" kern="0" dirty="0" smtClean="0">
                          <a:effectLst/>
                        </a:rPr>
                        <a:t>)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1.43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1.50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0.30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17674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400" kern="0" dirty="0" smtClean="0">
                          <a:effectLst/>
                        </a:rPr>
                        <a:t>C*=10^(</a:t>
                      </a:r>
                      <a:r>
                        <a:rPr lang="en-US" sz="1400" kern="0" dirty="0" smtClean="0">
                          <a:effectLst/>
                        </a:rPr>
                        <a:t>4</a:t>
                      </a:r>
                      <a:r>
                        <a:rPr lang="en-US" altLang="ja-JP" sz="1400" kern="0" dirty="0" smtClean="0">
                          <a:effectLst/>
                        </a:rPr>
                        <a:t>)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endParaRPr lang="ja-JP" sz="1400" kern="100">
                        <a:effectLst/>
                        <a:latin typeface="Century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endParaRPr lang="ja-JP" sz="1400" kern="100">
                        <a:effectLst/>
                        <a:latin typeface="Century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0.40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17674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400" kern="0" dirty="0" smtClean="0">
                          <a:effectLst/>
                        </a:rPr>
                        <a:t>C*=10^(</a:t>
                      </a:r>
                      <a:r>
                        <a:rPr lang="en-US" sz="1400" kern="0" dirty="0" smtClean="0">
                          <a:effectLst/>
                        </a:rPr>
                        <a:t>5)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endParaRPr lang="ja-JP" sz="1400" kern="100" dirty="0">
                        <a:effectLst/>
                        <a:latin typeface="Century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endParaRPr lang="ja-JP" sz="1400" kern="100" dirty="0">
                        <a:effectLst/>
                        <a:latin typeface="Century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0.50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17674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400" kern="0" dirty="0" smtClean="0">
                          <a:effectLst/>
                        </a:rPr>
                        <a:t>C*=10^(6)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endParaRPr lang="ja-JP" sz="1400" kern="100" dirty="0">
                        <a:effectLst/>
                        <a:latin typeface="Century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endParaRPr lang="ja-JP" sz="1400" kern="100" dirty="0">
                        <a:effectLst/>
                        <a:latin typeface="Century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400" kern="0" dirty="0" smtClean="0">
                          <a:effectLst/>
                        </a:rPr>
                        <a:t>0.80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433103"/>
              </p:ext>
            </p:extLst>
          </p:nvPr>
        </p:nvGraphicFramePr>
        <p:xfrm>
          <a:off x="683568" y="4788576"/>
          <a:ext cx="3565051" cy="108869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60793"/>
                <a:gridCol w="1152129"/>
                <a:gridCol w="1152129"/>
              </a:tblGrid>
              <a:tr h="173068">
                <a:tc>
                  <a:txBody>
                    <a:bodyPr/>
                    <a:lstStyle/>
                    <a:p>
                      <a:endParaRPr lang="ja-JP" sz="1400" kern="100" dirty="0">
                        <a:effectLst/>
                        <a:latin typeface="Century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400" kern="0" dirty="0" smtClean="0">
                          <a:effectLst/>
                        </a:rPr>
                        <a:t>AERO6VBS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Tsimpidi</a:t>
                      </a:r>
                      <a:endParaRPr lang="ja-JP" sz="1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330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k(AVOC +OH)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2×10^(-11)</a:t>
                      </a:r>
                      <a:endParaRPr kumimoji="1" lang="ja-JP" sz="140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400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en-US" altLang="ja-JP" sz="1400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×10^(-11)</a:t>
                      </a:r>
                      <a:endParaRPr kumimoji="1" lang="ja-JP" altLang="ja-JP" sz="1400" kern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 anchor="ctr"/>
                </a:tc>
              </a:tr>
              <a:tr h="1730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400" kern="0" dirty="0" smtClean="0">
                          <a:effectLst/>
                        </a:rPr>
                        <a:t>k(BVOC +OH)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1" lang="ja-JP" sz="140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1" lang="ja-JP" sz="140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 anchor="ctr"/>
                </a:tc>
              </a:tr>
              <a:tr h="330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400" kern="0" dirty="0" smtClean="0">
                          <a:effectLst/>
                        </a:rPr>
                        <a:t>k(S/IVOC +OH)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400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1" lang="en-US" altLang="ja-JP" sz="1400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×10^(-11)</a:t>
                      </a:r>
                      <a:endParaRPr kumimoji="1" lang="ja-JP" altLang="ja-JP" sz="1400" kern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400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1" lang="en-US" altLang="ja-JP" sz="1400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×10^(-11)</a:t>
                      </a:r>
                      <a:endParaRPr kumimoji="1" lang="ja-JP" altLang="ja-JP" sz="1400" kern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 anchor="ctr"/>
                </a:tc>
              </a:tr>
            </a:tbl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0066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Uncertainty analysis of VBS</a:t>
            </a:r>
            <a:endParaRPr kumimoji="1" lang="ja-JP" altLang="en-US" sz="3200" dirty="0"/>
          </a:p>
        </p:txBody>
      </p:sp>
      <p:sp>
        <p:nvSpPr>
          <p:cNvPr id="8" name="正方形/長方形 7"/>
          <p:cNvSpPr/>
          <p:nvPr/>
        </p:nvSpPr>
        <p:spPr>
          <a:xfrm>
            <a:off x="5537193" y="836712"/>
            <a:ext cx="1502543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ja-JP" sz="1600" dirty="0" smtClean="0"/>
              <a:t>SOA yields</a:t>
            </a:r>
            <a:endParaRPr lang="ja-JP" altLang="en-US" sz="1600" dirty="0"/>
          </a:p>
        </p:txBody>
      </p:sp>
      <p:sp>
        <p:nvSpPr>
          <p:cNvPr id="9" name="正方形/長方形 8"/>
          <p:cNvSpPr/>
          <p:nvPr/>
        </p:nvSpPr>
        <p:spPr>
          <a:xfrm>
            <a:off x="827583" y="908720"/>
            <a:ext cx="2592289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ja-JP" sz="1600" dirty="0" smtClean="0"/>
              <a:t>SVOC emission profiles</a:t>
            </a:r>
            <a:endParaRPr lang="ja-JP" altLang="en-US" sz="1600" dirty="0"/>
          </a:p>
        </p:txBody>
      </p:sp>
      <p:sp>
        <p:nvSpPr>
          <p:cNvPr id="10" name="正方形/長方形 9"/>
          <p:cNvSpPr/>
          <p:nvPr/>
        </p:nvSpPr>
        <p:spPr>
          <a:xfrm>
            <a:off x="683568" y="4140504"/>
            <a:ext cx="25922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1600" dirty="0" smtClean="0"/>
              <a:t>SVOC aging reaction rates </a:t>
            </a:r>
            <a:r>
              <a:rPr lang="en-US" altLang="ja-JP" sz="1400" dirty="0" smtClean="0"/>
              <a:t>(cm</a:t>
            </a:r>
            <a:r>
              <a:rPr lang="en-US" altLang="ja-JP" sz="1400" baseline="-25000" dirty="0" smtClean="0"/>
              <a:t>3</a:t>
            </a:r>
            <a:r>
              <a:rPr lang="en-US" altLang="ja-JP" sz="1400" dirty="0" smtClean="0"/>
              <a:t>/</a:t>
            </a:r>
            <a:r>
              <a:rPr lang="en-US" altLang="ja-JP" sz="1400" dirty="0" err="1" smtClean="0"/>
              <a:t>molec</a:t>
            </a:r>
            <a:r>
              <a:rPr lang="en-US" altLang="ja-JP" sz="1400" dirty="0" smtClean="0"/>
              <a:t>/sec)</a:t>
            </a:r>
            <a:endParaRPr lang="ja-JP" alt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14930"/>
            <a:ext cx="3024336" cy="569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0066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Uncertainty analysis of VBS</a:t>
            </a:r>
            <a:endParaRPr kumimoji="1" lang="ja-JP" altLang="en-US" sz="32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370682"/>
              </p:ext>
            </p:extLst>
          </p:nvPr>
        </p:nvGraphicFramePr>
        <p:xfrm>
          <a:off x="251520" y="1412776"/>
          <a:ext cx="8464679" cy="518061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266504"/>
                <a:gridCol w="1387153"/>
                <a:gridCol w="1387153"/>
                <a:gridCol w="1495806"/>
                <a:gridCol w="928063"/>
              </a:tblGrid>
              <a:tr h="3100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Simulation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[SOA]/[O</a:t>
                      </a:r>
                      <a:r>
                        <a:rPr lang="en-US" sz="1800" kern="100" baseline="-25000" dirty="0">
                          <a:effectLst/>
                        </a:rPr>
                        <a:t>x</a:t>
                      </a:r>
                      <a:r>
                        <a:rPr lang="en-US" sz="1800" kern="100" dirty="0">
                          <a:effectLst/>
                        </a:rPr>
                        <a:t>]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[V-SOA]/[O</a:t>
                      </a:r>
                      <a:r>
                        <a:rPr lang="en-US" sz="1800" kern="100" baseline="-25000" dirty="0">
                          <a:effectLst/>
                        </a:rPr>
                        <a:t>x</a:t>
                      </a:r>
                      <a:r>
                        <a:rPr lang="en-US" sz="1800" kern="100" dirty="0">
                          <a:effectLst/>
                        </a:rPr>
                        <a:t>]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[SI-SOA]/ [O</a:t>
                      </a:r>
                      <a:r>
                        <a:rPr lang="en-US" sz="1800" kern="100" baseline="-25000" dirty="0">
                          <a:effectLst/>
                        </a:rPr>
                        <a:t>x</a:t>
                      </a:r>
                      <a:r>
                        <a:rPr lang="en-US" sz="1800" kern="100" dirty="0">
                          <a:effectLst/>
                        </a:rPr>
                        <a:t>]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POA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 </a:t>
                      </a:r>
                      <a:endParaRPr lang="ja-JP" sz="1800" b="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en-US" sz="1600" kern="100" dirty="0" err="1">
                          <a:effectLst/>
                        </a:rPr>
                        <a:t>μg</a:t>
                      </a:r>
                      <a:r>
                        <a:rPr lang="en-US" sz="1600" kern="100" dirty="0">
                          <a:effectLst/>
                        </a:rPr>
                        <a:t> m</a:t>
                      </a:r>
                      <a:r>
                        <a:rPr lang="en-US" sz="1600" kern="100" baseline="30000" dirty="0">
                          <a:effectLst/>
                        </a:rPr>
                        <a:t>-3</a:t>
                      </a:r>
                      <a:r>
                        <a:rPr lang="en-US" sz="1600" kern="100" dirty="0">
                          <a:effectLst/>
                        </a:rPr>
                        <a:t>/</a:t>
                      </a:r>
                      <a:r>
                        <a:rPr lang="en-US" sz="1600" kern="100" dirty="0" err="1">
                          <a:effectLst/>
                        </a:rPr>
                        <a:t>ppmv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en-US" sz="1600" kern="100" dirty="0" err="1">
                          <a:effectLst/>
                        </a:rPr>
                        <a:t>μg</a:t>
                      </a:r>
                      <a:r>
                        <a:rPr lang="en-US" sz="1600" kern="100" dirty="0">
                          <a:effectLst/>
                        </a:rPr>
                        <a:t> m</a:t>
                      </a:r>
                      <a:r>
                        <a:rPr lang="en-US" sz="1600" kern="100" baseline="30000" dirty="0">
                          <a:effectLst/>
                        </a:rPr>
                        <a:t>-3</a:t>
                      </a:r>
                      <a:r>
                        <a:rPr lang="en-US" sz="1600" kern="100" dirty="0">
                          <a:effectLst/>
                        </a:rPr>
                        <a:t>/</a:t>
                      </a:r>
                      <a:r>
                        <a:rPr lang="en-US" sz="1600" kern="100" dirty="0" err="1">
                          <a:effectLst/>
                        </a:rPr>
                        <a:t>ppmv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en-US" sz="1600" kern="100" dirty="0" err="1">
                          <a:effectLst/>
                        </a:rPr>
                        <a:t>μg</a:t>
                      </a:r>
                      <a:r>
                        <a:rPr lang="en-US" sz="1600" kern="100" dirty="0">
                          <a:effectLst/>
                        </a:rPr>
                        <a:t> m</a:t>
                      </a:r>
                      <a:r>
                        <a:rPr lang="en-US" sz="1600" kern="100" baseline="30000" dirty="0">
                          <a:effectLst/>
                        </a:rPr>
                        <a:t>-3</a:t>
                      </a:r>
                      <a:r>
                        <a:rPr lang="en-US" sz="1600" kern="100" dirty="0">
                          <a:effectLst/>
                        </a:rPr>
                        <a:t>/</a:t>
                      </a:r>
                      <a:r>
                        <a:rPr lang="en-US" sz="1600" kern="100" dirty="0" err="1">
                          <a:effectLst/>
                        </a:rPr>
                        <a:t>ppmv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en-US" sz="1600" kern="100" dirty="0" err="1">
                          <a:effectLst/>
                        </a:rPr>
                        <a:t>μg</a:t>
                      </a:r>
                      <a:r>
                        <a:rPr lang="en-US" sz="1600" kern="100" dirty="0">
                          <a:effectLst/>
                        </a:rPr>
                        <a:t> m</a:t>
                      </a:r>
                      <a:r>
                        <a:rPr lang="en-US" sz="1600" kern="100" baseline="30000" dirty="0">
                          <a:effectLst/>
                        </a:rPr>
                        <a:t>-3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Standard</a:t>
                      </a:r>
                      <a:endParaRPr lang="ja-JP" sz="2400" b="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151.3 </a:t>
                      </a:r>
                      <a:endParaRPr lang="ja-JP" sz="2400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93.7 </a:t>
                      </a:r>
                      <a:endParaRPr lang="ja-JP" sz="24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57.6 </a:t>
                      </a:r>
                      <a:endParaRPr lang="ja-JP" sz="24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0.27 </a:t>
                      </a:r>
                      <a:endParaRPr lang="ja-JP" sz="24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8111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No aging</a:t>
                      </a:r>
                      <a:endParaRPr lang="ja-JP" sz="1800" b="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1.3 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1.3 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–</a:t>
                      </a:r>
                      <a:endParaRPr lang="ja-JP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0.19 </a:t>
                      </a:r>
                      <a:endParaRPr lang="ja-JP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</a:tr>
              <a:tr h="328111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Aging of BVOC</a:t>
                      </a:r>
                      <a:endParaRPr lang="ja-JP" sz="1800" b="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152.6 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95.0 </a:t>
                      </a:r>
                      <a:endParaRPr lang="ja-JP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57.6 </a:t>
                      </a:r>
                      <a:endParaRPr lang="ja-JP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0.27 </a:t>
                      </a:r>
                      <a:endParaRPr lang="ja-JP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</a:tr>
              <a:tr h="328111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Aging rate × 10</a:t>
                      </a:r>
                      <a:endParaRPr lang="ja-JP" sz="1800" b="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503.4 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343.9 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159.5 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0.29 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</a:tr>
              <a:tr h="328111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Aging rate ÷ 10</a:t>
                      </a:r>
                      <a:endParaRPr lang="ja-JP" sz="1800" b="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6.4 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4.3 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2.1 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0.20 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</a:tr>
              <a:tr h="328111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SVOC of </a:t>
                      </a:r>
                      <a:r>
                        <a:rPr lang="en-US" sz="1800" b="0" kern="1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Shrivastava</a:t>
                      </a:r>
                      <a:r>
                        <a:rPr lang="en-US" sz="1800" b="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et al. [2011]</a:t>
                      </a:r>
                      <a:endParaRPr lang="ja-JP" sz="1800" b="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290.4 </a:t>
                      </a:r>
                      <a:endParaRPr lang="ja-JP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117.7 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172.8 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1.45 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</a:tr>
              <a:tr h="590600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SVOC of </a:t>
                      </a:r>
                      <a:r>
                        <a:rPr lang="en-US" sz="1800" b="0" kern="1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Tsimpidi</a:t>
                      </a:r>
                      <a:r>
                        <a:rPr lang="en-US" sz="1800" b="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et al. [2010] </a:t>
                      </a:r>
                      <a:endParaRPr lang="en-US" sz="1800" b="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800" b="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low volatility case)</a:t>
                      </a:r>
                      <a:endParaRPr lang="ja-JP" sz="1800" b="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115.8 </a:t>
                      </a:r>
                      <a:endParaRPr lang="ja-JP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86.0 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29.7 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0.60 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</a:tr>
              <a:tr h="590600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SVOC of </a:t>
                      </a:r>
                      <a:r>
                        <a:rPr lang="en-US" sz="1800" b="0" kern="1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Tsimpidi</a:t>
                      </a:r>
                      <a:r>
                        <a:rPr lang="en-US" sz="1800" b="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et al. [2010</a:t>
                      </a:r>
                      <a:r>
                        <a:rPr lang="en-US" sz="1800" b="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b="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(high volatility case)</a:t>
                      </a:r>
                      <a:endParaRPr lang="ja-JP" sz="1800" b="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188.3 </a:t>
                      </a:r>
                      <a:endParaRPr lang="ja-JP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101.0 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87.3 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0.28 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</a:tr>
              <a:tr h="328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Nonvolatile POA</a:t>
                      </a:r>
                      <a:endParaRPr lang="ja-JP" sz="1800" b="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89.1 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89.1 </a:t>
                      </a:r>
                      <a:endParaRPr lang="ja-JP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–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2.36</a:t>
                      </a:r>
                      <a:endParaRPr lang="ja-JP" sz="20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</a:tr>
              <a:tr h="328111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Nonvolatile POA/no aging</a:t>
                      </a:r>
                      <a:endParaRPr lang="ja-JP" sz="1800" b="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15.5 </a:t>
                      </a:r>
                      <a:endParaRPr lang="ja-JP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15.5 </a:t>
                      </a:r>
                      <a:endParaRPr lang="ja-JP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–</a:t>
                      </a:r>
                      <a:endParaRPr lang="ja-JP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2.36</a:t>
                      </a:r>
                      <a:endParaRPr lang="ja-JP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</a:tr>
              <a:tr h="328111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kumimoji="1" lang="en-US" altLang="ja-JP" sz="2400" b="0" kern="100" dirty="0" smtClean="0">
                          <a:solidFill>
                            <a:srgbClr val="FF0000"/>
                          </a:solidFill>
                          <a:effectLst/>
                        </a:rPr>
                        <a:t>AERO6VBS</a:t>
                      </a:r>
                      <a:endParaRPr kumimoji="1" lang="ja-JP" sz="2400" b="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1" lang="en-US" altLang="ja-JP" sz="2400" kern="100" dirty="0" smtClean="0">
                          <a:solidFill>
                            <a:srgbClr val="FF0000"/>
                          </a:solidFill>
                          <a:effectLst/>
                        </a:rPr>
                        <a:t>178.0</a:t>
                      </a:r>
                      <a:endParaRPr kumimoji="1" lang="ja-JP" sz="2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1" lang="en-US" altLang="ja-JP" sz="2400" kern="100" dirty="0" smtClean="0">
                          <a:solidFill>
                            <a:srgbClr val="FF0000"/>
                          </a:solidFill>
                          <a:effectLst/>
                        </a:rPr>
                        <a:t>94.6</a:t>
                      </a:r>
                      <a:endParaRPr kumimoji="1" lang="ja-JP" sz="2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1" lang="en-US" altLang="ja-JP" sz="2400" kern="100" dirty="0" smtClean="0">
                          <a:solidFill>
                            <a:srgbClr val="FF0000"/>
                          </a:solidFill>
                          <a:effectLst/>
                        </a:rPr>
                        <a:t>83.4</a:t>
                      </a:r>
                      <a:endParaRPr kumimoji="1" lang="ja-JP" sz="2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kumimoji="1" lang="ja-JP" sz="2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 anchor="b"/>
                </a:tc>
              </a:tr>
              <a:tr h="328111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effectLst/>
                        </a:rPr>
                        <a:t>Obs</a:t>
                      </a:r>
                      <a:endParaRPr lang="ja-JP" sz="2400" b="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192.6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2.36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17650" y="2547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05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5"/>
          <p:cNvSpPr txBox="1">
            <a:spLocks noGrp="1"/>
          </p:cNvSpPr>
          <p:nvPr>
            <p:ph type="title"/>
          </p:nvPr>
        </p:nvSpPr>
        <p:spPr>
          <a:xfrm>
            <a:off x="179512" y="260648"/>
            <a:ext cx="8647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PM</a:t>
            </a:r>
            <a:r>
              <a:rPr lang="en-US" altLang="ja-JP" sz="2200" baseline="-25000" dirty="0" smtClean="0"/>
              <a:t>2.5</a:t>
            </a:r>
            <a:r>
              <a:rPr lang="en-US" altLang="ja-JP" sz="2200" dirty="0" smtClean="0"/>
              <a:t> modelling in Tokyo Metropolitan Area </a:t>
            </a:r>
            <a:r>
              <a:rPr lang="en-US" altLang="ja-JP" sz="2000" dirty="0" smtClean="0"/>
              <a:t>(in summer </a:t>
            </a:r>
            <a:r>
              <a:rPr lang="en-US" altLang="ja-JP" sz="2000" dirty="0"/>
              <a:t>2007)</a:t>
            </a:r>
            <a:endParaRPr lang="ja-JP" altLang="en-US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179512" y="836712"/>
            <a:ext cx="4078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Model </a:t>
            </a:r>
            <a:r>
              <a:rPr lang="en-US" altLang="ja-JP" dirty="0" err="1" smtClean="0"/>
              <a:t>intercomparison</a:t>
            </a:r>
            <a:r>
              <a:rPr lang="en-US" altLang="ja-JP" dirty="0" smtClean="0"/>
              <a:t> of PM</a:t>
            </a:r>
            <a:r>
              <a:rPr lang="en-US" altLang="ja-JP" baseline="-25000" dirty="0" smtClean="0"/>
              <a:t>2.5</a:t>
            </a:r>
            <a:r>
              <a:rPr lang="en-US" altLang="ja-JP" dirty="0" smtClean="0"/>
              <a:t> species </a:t>
            </a:r>
            <a:r>
              <a:rPr lang="en-US" altLang="ja-JP" sz="1400" dirty="0" smtClean="0"/>
              <a:t>(</a:t>
            </a:r>
            <a:r>
              <a:rPr lang="en-US" altLang="ja-JP" sz="1400" i="1" dirty="0" err="1" smtClean="0"/>
              <a:t>Morino</a:t>
            </a:r>
            <a:r>
              <a:rPr lang="en-US" altLang="ja-JP" sz="1400" i="1" dirty="0" smtClean="0"/>
              <a:t> et al</a:t>
            </a:r>
            <a:r>
              <a:rPr lang="en-US" altLang="ja-JP" sz="1400" dirty="0" smtClean="0"/>
              <a:t>., </a:t>
            </a:r>
            <a:r>
              <a:rPr lang="en-US" altLang="ja-JP" sz="1400" b="1" dirty="0" smtClean="0"/>
              <a:t>JSAE</a:t>
            </a:r>
            <a:r>
              <a:rPr lang="en-US" altLang="ja-JP" sz="1400" dirty="0" smtClean="0"/>
              <a:t>, 2010)</a:t>
            </a:r>
          </a:p>
          <a:p>
            <a:r>
              <a:rPr lang="en-US" altLang="ja-JP" sz="1600" b="1" i="1" dirty="0" smtClean="0">
                <a:solidFill>
                  <a:schemeClr val="bg1">
                    <a:lumMod val="50000"/>
                  </a:schemeClr>
                </a:solidFill>
              </a:rPr>
              <a:t>(CMAQ v4.7.1 and CMAQ 4.6 were used.)</a:t>
            </a:r>
            <a:endParaRPr lang="ja-JP" alt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テキスト ボックス 13"/>
          <p:cNvSpPr txBox="1">
            <a:spLocks noChangeArrowheads="1"/>
          </p:cNvSpPr>
          <p:nvPr/>
        </p:nvSpPr>
        <p:spPr bwMode="auto">
          <a:xfrm>
            <a:off x="179510" y="6258798"/>
            <a:ext cx="41044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Calibri" pitchFamily="34" charset="0"/>
              </a:rPr>
              <a:t>All models significantly underestimated OA.</a:t>
            </a:r>
            <a:endParaRPr lang="ja-JP" altLang="en-US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r="53332" b="51302"/>
          <a:stretch/>
        </p:blipFill>
        <p:spPr bwMode="auto">
          <a:xfrm>
            <a:off x="179510" y="1628800"/>
            <a:ext cx="3709045" cy="215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l="45891" r="900" b="51302"/>
          <a:stretch/>
        </p:blipFill>
        <p:spPr bwMode="auto">
          <a:xfrm>
            <a:off x="70651" y="3645024"/>
            <a:ext cx="4288094" cy="218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395536" y="5857527"/>
            <a:ext cx="3672408" cy="30777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/>
              <a:t>S1</a:t>
            </a:r>
            <a:r>
              <a:rPr lang="en-US" altLang="ja-JP" sz="1400" dirty="0"/>
              <a:t>: </a:t>
            </a:r>
            <a:r>
              <a:rPr lang="en-US" altLang="ja-JP" sz="1400" dirty="0" err="1" smtClean="0"/>
              <a:t>Komae</a:t>
            </a:r>
            <a:r>
              <a:rPr lang="en-US" altLang="ja-JP" sz="1400" dirty="0" smtClean="0"/>
              <a:t>, S2</a:t>
            </a:r>
            <a:r>
              <a:rPr lang="en-US" altLang="ja-JP" sz="1400" dirty="0"/>
              <a:t>: </a:t>
            </a:r>
            <a:r>
              <a:rPr lang="en-US" altLang="ja-JP" sz="1400" dirty="0" err="1" smtClean="0"/>
              <a:t>Kisai</a:t>
            </a:r>
            <a:r>
              <a:rPr lang="en-US" altLang="ja-JP" sz="1400" dirty="0" smtClean="0"/>
              <a:t>, S3</a:t>
            </a:r>
            <a:r>
              <a:rPr lang="en-US" altLang="ja-JP" sz="1400" dirty="0"/>
              <a:t>: </a:t>
            </a:r>
            <a:r>
              <a:rPr lang="en-US" altLang="ja-JP" sz="1400" dirty="0" smtClean="0"/>
              <a:t>Maebashi, S4</a:t>
            </a:r>
            <a:r>
              <a:rPr lang="en-US" altLang="ja-JP" sz="1400" dirty="0"/>
              <a:t>: </a:t>
            </a:r>
            <a:r>
              <a:rPr lang="en-US" altLang="ja-JP" sz="1400" dirty="0" smtClean="0"/>
              <a:t>Tsukuba</a:t>
            </a:r>
            <a:endParaRPr lang="ja-JP" altLang="en-US" sz="1400" dirty="0"/>
          </a:p>
        </p:txBody>
      </p:sp>
      <p:sp>
        <p:nvSpPr>
          <p:cNvPr id="3" name="正方形/長方形 2"/>
          <p:cNvSpPr/>
          <p:nvPr/>
        </p:nvSpPr>
        <p:spPr>
          <a:xfrm rot="16200000">
            <a:off x="1645040" y="4599391"/>
            <a:ext cx="1344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chemeClr val="bg1">
                    <a:lumMod val="50000"/>
                  </a:schemeClr>
                </a:solidFill>
              </a:rPr>
              <a:t>Organic aerosol</a:t>
            </a:r>
            <a:endParaRPr lang="ja-JP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l="66228" t="42830" r="30992" b="53149"/>
          <a:stretch/>
        </p:blipFill>
        <p:spPr bwMode="auto">
          <a:xfrm>
            <a:off x="3552938" y="5560596"/>
            <a:ext cx="224095" cy="1801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1" name="正方形/長方形 20"/>
          <p:cNvSpPr/>
          <p:nvPr/>
        </p:nvSpPr>
        <p:spPr>
          <a:xfrm>
            <a:off x="71109" y="54888"/>
            <a:ext cx="1270156" cy="349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1. Introduction</a:t>
            </a:r>
            <a:endParaRPr lang="en-US" altLang="ja-JP" sz="14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4283967" y="764704"/>
            <a:ext cx="4661216" cy="5976664"/>
            <a:chOff x="4283967" y="764704"/>
            <a:chExt cx="4661216" cy="5976664"/>
          </a:xfrm>
        </p:grpSpPr>
        <p:pic>
          <p:nvPicPr>
            <p:cNvPr id="164" name="図 163" descr="Morino_10EST.pdf - Adobe Acrobat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2319" y="2420888"/>
              <a:ext cx="4497069" cy="3672408"/>
            </a:xfrm>
            <a:prstGeom prst="rect">
              <a:avLst/>
            </a:prstGeom>
          </p:spPr>
        </p:pic>
        <p:sp>
          <p:nvSpPr>
            <p:cNvPr id="22" name="テキスト ボックス 13"/>
            <p:cNvSpPr txBox="1">
              <a:spLocks noChangeArrowheads="1"/>
            </p:cNvSpPr>
            <p:nvPr/>
          </p:nvSpPr>
          <p:spPr bwMode="auto">
            <a:xfrm>
              <a:off x="4644008" y="1938318"/>
              <a:ext cx="40175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FF0000"/>
                  </a:solidFill>
                  <a:latin typeface="Calibri" pitchFamily="34" charset="0"/>
                </a:rPr>
                <a:t>Fossil-SOA: Underestimation by a factor of 6-8</a:t>
              </a:r>
              <a:endParaRPr lang="ja-JP" altLang="en-US" sz="16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427984" y="836712"/>
              <a:ext cx="4248472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/>
                <a:t>Model evaluation of fossil- and biogenic </a:t>
              </a:r>
              <a:r>
                <a:rPr lang="en-US" altLang="ja-JP" dirty="0"/>
                <a:t>SOA</a:t>
              </a:r>
              <a:r>
                <a:rPr lang="ja-JP" altLang="en-US" dirty="0"/>
                <a:t> </a:t>
              </a:r>
              <a:r>
                <a:rPr lang="en-US" altLang="ja-JP" sz="1400" dirty="0"/>
                <a:t>(</a:t>
              </a:r>
              <a:r>
                <a:rPr lang="en-US" altLang="ja-JP" sz="1400" i="1" dirty="0" err="1"/>
                <a:t>Morino</a:t>
              </a:r>
              <a:r>
                <a:rPr lang="en-US" altLang="ja-JP" sz="1400" i="1" dirty="0"/>
                <a:t> et al</a:t>
              </a:r>
              <a:r>
                <a:rPr lang="en-US" altLang="ja-JP" sz="1400" dirty="0"/>
                <a:t>., </a:t>
              </a:r>
              <a:r>
                <a:rPr lang="en-US" altLang="ja-JP" sz="1400" b="1" dirty="0"/>
                <a:t>ES&amp;T</a:t>
              </a:r>
              <a:r>
                <a:rPr lang="en-US" altLang="ja-JP" sz="1400" dirty="0"/>
                <a:t>, 2010)</a:t>
              </a:r>
            </a:p>
            <a:p>
              <a:r>
                <a:rPr lang="en-US" altLang="ja-JP" sz="1600" b="1" i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altLang="ja-JP" sz="1600" b="1" i="1" dirty="0" smtClean="0">
                  <a:solidFill>
                    <a:schemeClr val="bg1">
                      <a:lumMod val="50000"/>
                    </a:schemeClr>
                  </a:solidFill>
                </a:rPr>
                <a:t>CMAQ–MADRID </a:t>
              </a:r>
              <a:r>
                <a:rPr lang="en-US" altLang="ja-JP" sz="1600" b="1" i="1" dirty="0">
                  <a:solidFill>
                    <a:schemeClr val="bg1">
                      <a:lumMod val="50000"/>
                    </a:schemeClr>
                  </a:solidFill>
                </a:rPr>
                <a:t>was </a:t>
              </a:r>
              <a:r>
                <a:rPr lang="en-US" altLang="ja-JP" sz="1600" b="1" i="1" dirty="0" smtClean="0">
                  <a:solidFill>
                    <a:schemeClr val="bg1">
                      <a:lumMod val="50000"/>
                    </a:schemeClr>
                  </a:solidFill>
                </a:rPr>
                <a:t>used.)</a:t>
              </a:r>
              <a:endParaRPr lang="ja-JP" altLang="en-US" sz="16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テキスト ボックス 13"/>
            <p:cNvSpPr txBox="1">
              <a:spLocks noChangeArrowheads="1"/>
            </p:cNvSpPr>
            <p:nvPr/>
          </p:nvSpPr>
          <p:spPr bwMode="auto">
            <a:xfrm>
              <a:off x="4427984" y="6237312"/>
              <a:ext cx="45171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FF0000"/>
                  </a:solidFill>
                  <a:latin typeface="Calibri" pitchFamily="34" charset="0"/>
                </a:rPr>
                <a:t>Biogenic-SOA: Underestimation by a factor of 1.5 - 2</a:t>
              </a:r>
              <a:endParaRPr lang="ja-JP" altLang="en-US" sz="16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4283967" y="764704"/>
              <a:ext cx="4661215" cy="5976664"/>
            </a:xfrm>
            <a:prstGeom prst="roundRect">
              <a:avLst>
                <a:gd name="adj" fmla="val 741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角丸四角形 23"/>
          <p:cNvSpPr/>
          <p:nvPr/>
        </p:nvSpPr>
        <p:spPr>
          <a:xfrm>
            <a:off x="70851" y="764704"/>
            <a:ext cx="4213117" cy="5976664"/>
          </a:xfrm>
          <a:prstGeom prst="roundRect">
            <a:avLst>
              <a:gd name="adj" fmla="val 7410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97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331171"/>
              </p:ext>
            </p:extLst>
          </p:nvPr>
        </p:nvGraphicFramePr>
        <p:xfrm>
          <a:off x="190890" y="3385303"/>
          <a:ext cx="4038168" cy="309921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075373"/>
                <a:gridCol w="614018"/>
                <a:gridCol w="1169226"/>
                <a:gridCol w="1179551"/>
              </a:tblGrid>
              <a:tr h="327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ja-JP" sz="16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#Gas</a:t>
                      </a:r>
                      <a:endParaRPr lang="ja-JP" sz="16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#</a:t>
                      </a:r>
                      <a:r>
                        <a:rPr lang="ja-JP" altLang="en-US" sz="1600" kern="100" dirty="0" smtClean="0">
                          <a:effectLst/>
                        </a:rPr>
                        <a:t>　</a:t>
                      </a:r>
                      <a:r>
                        <a:rPr lang="en-US" altLang="ja-JP" sz="1600" kern="100" dirty="0" smtClean="0">
                          <a:effectLst/>
                        </a:rPr>
                        <a:t>Reaction</a:t>
                      </a:r>
                      <a:endParaRPr lang="ja-JP" sz="16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Aerosol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models</a:t>
                      </a:r>
                      <a:endParaRPr kumimoji="1" lang="ja-JP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MCM v3.2</a:t>
                      </a:r>
                      <a:endParaRPr lang="ja-JP" sz="1600" b="1" kern="100" dirty="0">
                        <a:solidFill>
                          <a:srgbClr val="FF0000"/>
                        </a:solidFill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5731</a:t>
                      </a:r>
                      <a:endParaRPr lang="ja-JP" sz="16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16933</a:t>
                      </a:r>
                      <a:endParaRPr lang="ja-JP" sz="1600" kern="10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</a:rPr>
                        <a:t>Pankow</a:t>
                      </a:r>
                      <a:endParaRPr lang="ja-JP" sz="16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6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1600" b="1" kern="1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CACM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1600" b="1" kern="1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-MADRID2</a:t>
                      </a:r>
                      <a:endParaRPr kumimoji="1" lang="ja-JP" sz="1600" b="1" kern="1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366</a:t>
                      </a:r>
                      <a:endParaRPr lang="ja-JP" sz="16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366</a:t>
                      </a:r>
                      <a:endParaRPr lang="ja-JP" sz="16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MADRID2</a:t>
                      </a:r>
                      <a:endParaRPr lang="ja-JP" sz="16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1600" b="1" kern="1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SAPRC99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1600" b="1" kern="1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-AERO4</a:t>
                      </a:r>
                      <a:endParaRPr kumimoji="1" lang="ja-JP" sz="1600" b="1" kern="1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79</a:t>
                      </a:r>
                      <a:endParaRPr lang="ja-JP" sz="16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214</a:t>
                      </a:r>
                      <a:endParaRPr lang="ja-JP" sz="16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AERO4</a:t>
                      </a:r>
                      <a:endParaRPr lang="ja-JP" sz="16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3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7030A0"/>
                          </a:solidFill>
                          <a:effectLst/>
                        </a:rPr>
                        <a:t>SAPRC99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7030A0"/>
                          </a:solidFill>
                          <a:effectLst/>
                        </a:rPr>
                        <a:t>-AERO5</a:t>
                      </a:r>
                      <a:endParaRPr lang="ja-JP" sz="1600" b="1" kern="100" dirty="0">
                        <a:solidFill>
                          <a:srgbClr val="7030A0"/>
                        </a:solidFill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88</a:t>
                      </a:r>
                      <a:endParaRPr lang="ja-JP" sz="16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224</a:t>
                      </a:r>
                      <a:endParaRPr lang="ja-JP" sz="16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AERO5</a:t>
                      </a:r>
                      <a:endParaRPr lang="ja-JP" sz="16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3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1600" b="1" kern="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SAPRC99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1600" b="1" kern="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1" lang="en-US" sz="1600" b="1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VBS</a:t>
                      </a:r>
                      <a:endParaRPr kumimoji="1" lang="ja-JP" sz="16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92</a:t>
                      </a:r>
                      <a:endParaRPr lang="ja-JP" sz="16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214</a:t>
                      </a:r>
                      <a:r>
                        <a:rPr lang="en-US" sz="1600" kern="100" baseline="30000" dirty="0" smtClean="0">
                          <a:effectLst/>
                        </a:rPr>
                        <a:t>#1</a:t>
                      </a:r>
                      <a:endParaRPr lang="ja-JP" sz="16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VBS</a:t>
                      </a:r>
                      <a:endParaRPr lang="ja-JP" sz="1600" kern="100" dirty="0">
                        <a:effectLst/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28">
                <a:tc gridSpan="4">
                  <a:txBody>
                    <a:bodyPr/>
                    <a:lstStyle/>
                    <a:p>
                      <a:r>
                        <a:rPr lang="en-US" altLang="ja-JP" sz="1300" b="0" kern="100" dirty="0" smtClean="0"/>
                        <a:t>#1: exclude aging reactions</a:t>
                      </a:r>
                      <a:endParaRPr lang="ja-JP" altLang="ja-JP" sz="1300" b="0" kern="100" dirty="0" smtClean="0">
                        <a:latin typeface="Century"/>
                        <a:ea typeface="ＭＳ Ｐ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50637" y="1052736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ja-JP" sz="2000" kern="100" dirty="0">
                <a:solidFill>
                  <a:srgbClr val="FF0000"/>
                </a:solidFill>
              </a:rPr>
              <a:t>MCM, </a:t>
            </a:r>
            <a:r>
              <a:rPr lang="en-US" altLang="ja-JP" sz="2000" kern="100" dirty="0">
                <a:solidFill>
                  <a:srgbClr val="00B050"/>
                </a:solidFill>
              </a:rPr>
              <a:t>CACM-MADRID</a:t>
            </a:r>
            <a:r>
              <a:rPr lang="en-US" altLang="ja-JP" sz="2000" kern="100" dirty="0" smtClean="0"/>
              <a:t>: Explicitly </a:t>
            </a:r>
            <a:r>
              <a:rPr lang="en-US" altLang="ja-JP" sz="2000" kern="100" dirty="0"/>
              <a:t>simulate </a:t>
            </a:r>
            <a:r>
              <a:rPr lang="en-US" altLang="ja-JP" sz="2000" b="1" u="sng" kern="100" dirty="0"/>
              <a:t>multi-generation </a:t>
            </a:r>
            <a:r>
              <a:rPr lang="en-US" altLang="ja-JP" sz="2000" b="1" u="sng" kern="100" dirty="0" smtClean="0"/>
              <a:t>oxidation</a:t>
            </a:r>
            <a:endParaRPr lang="en-US" altLang="ja-JP" sz="2000" kern="100" dirty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ja-JP" sz="2000" kern="100" dirty="0" smtClean="0">
                <a:solidFill>
                  <a:srgbClr val="0070C0"/>
                </a:solidFill>
              </a:rPr>
              <a:t>AERO4</a:t>
            </a:r>
            <a:r>
              <a:rPr lang="en-US" altLang="ja-JP" sz="2000" kern="100" dirty="0">
                <a:solidFill>
                  <a:srgbClr val="0070C0"/>
                </a:solidFill>
              </a:rPr>
              <a:t>, </a:t>
            </a:r>
            <a:r>
              <a:rPr lang="en-US" altLang="ja-JP" sz="2000" kern="100" dirty="0">
                <a:solidFill>
                  <a:srgbClr val="7030A0"/>
                </a:solidFill>
              </a:rPr>
              <a:t>AERO5</a:t>
            </a:r>
            <a:r>
              <a:rPr lang="en-US" altLang="ja-JP" sz="2000" kern="100" dirty="0"/>
              <a:t>: </a:t>
            </a:r>
            <a:r>
              <a:rPr lang="en-US" altLang="ja-JP" sz="2000" b="1" u="sng" kern="100" dirty="0"/>
              <a:t>Yield models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ja-JP" sz="2000" kern="100" dirty="0">
                <a:solidFill>
                  <a:schemeClr val="accent6">
                    <a:lumMod val="75000"/>
                  </a:schemeClr>
                </a:solidFill>
              </a:rPr>
              <a:t>Volatility Basis </a:t>
            </a:r>
            <a:r>
              <a:rPr lang="en-US" altLang="ja-JP" sz="2000" kern="100" dirty="0" smtClean="0">
                <a:solidFill>
                  <a:schemeClr val="accent6">
                    <a:lumMod val="75000"/>
                  </a:schemeClr>
                </a:solidFill>
              </a:rPr>
              <a:t>Set (VBS)</a:t>
            </a:r>
            <a:r>
              <a:rPr lang="en-US" altLang="ja-JP" sz="2000" kern="100" dirty="0" smtClean="0"/>
              <a:t>: Grouping </a:t>
            </a:r>
            <a:r>
              <a:rPr lang="en-US" altLang="ja-JP" sz="2000" kern="100" dirty="0"/>
              <a:t>of SVOC and IVOC </a:t>
            </a:r>
            <a:r>
              <a:rPr lang="en-US" altLang="ja-JP" sz="2000" b="1" u="sng" kern="100" dirty="0"/>
              <a:t>based on volatility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184598" y="4244562"/>
            <a:ext cx="1333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　　　</a:t>
            </a:r>
            <a:r>
              <a:rPr lang="en-US" altLang="ja-JP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  </a:t>
            </a:r>
          </a:p>
          <a:p>
            <a:pPr algn="ctr"/>
            <a:r>
              <a:rPr lang="en-US" altLang="ja-JP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CMAQ-MADRID</a:t>
            </a:r>
            <a:endParaRPr lang="ja-JP" altLang="en-US" sz="1400" kern="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246981" y="4931543"/>
            <a:ext cx="1142877" cy="811338"/>
            <a:chOff x="4049983" y="2579456"/>
            <a:chExt cx="1142877" cy="811338"/>
          </a:xfrm>
        </p:grpSpPr>
        <p:sp>
          <p:nvSpPr>
            <p:cNvPr id="11" name="正方形/長方形 10"/>
            <p:cNvSpPr/>
            <p:nvPr/>
          </p:nvSpPr>
          <p:spPr>
            <a:xfrm>
              <a:off x="4085381" y="2579456"/>
              <a:ext cx="10066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kern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CMAQ v4.6</a:t>
              </a:r>
              <a:endParaRPr lang="ja-JP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049983" y="3083017"/>
              <a:ext cx="11428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kern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CMAQ v4.7.1</a:t>
              </a:r>
              <a:endParaRPr lang="ja-JP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6" name="タイトル 5"/>
          <p:cNvSpPr txBox="1">
            <a:spLocks/>
          </p:cNvSpPr>
          <p:nvPr/>
        </p:nvSpPr>
        <p:spPr>
          <a:xfrm>
            <a:off x="179512" y="260648"/>
            <a:ext cx="8647868" cy="43088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200" dirty="0" err="1" smtClean="0"/>
              <a:t>Intercomparison</a:t>
            </a:r>
            <a:r>
              <a:rPr lang="en-US" altLang="ja-JP" sz="2200" dirty="0" smtClean="0"/>
              <a:t> of SOA models in TMA</a:t>
            </a:r>
            <a:r>
              <a:rPr lang="en-US" altLang="ja-JP" sz="2000" dirty="0"/>
              <a:t> (in summer 2004)</a:t>
            </a:r>
            <a:endParaRPr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6597849" y="6507419"/>
            <a:ext cx="24951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(</a:t>
            </a:r>
            <a:r>
              <a:rPr lang="en-US" altLang="ja-JP" sz="1400" i="1" dirty="0" err="1"/>
              <a:t>Morino</a:t>
            </a:r>
            <a:r>
              <a:rPr lang="en-US" altLang="ja-JP" sz="1400" i="1" dirty="0"/>
              <a:t> et al</a:t>
            </a:r>
            <a:r>
              <a:rPr lang="en-US" altLang="ja-JP" sz="1400" dirty="0"/>
              <a:t>., </a:t>
            </a:r>
            <a:r>
              <a:rPr lang="en-US" altLang="ja-JP" sz="1400" b="1" dirty="0" smtClean="0"/>
              <a:t>JGR</a:t>
            </a:r>
            <a:r>
              <a:rPr lang="en-US" altLang="ja-JP" sz="1400" dirty="0" smtClean="0"/>
              <a:t>, in revisions)</a:t>
            </a:r>
            <a:endParaRPr lang="en-US" altLang="ja-JP" sz="1400" dirty="0"/>
          </a:p>
        </p:txBody>
      </p:sp>
      <p:grpSp>
        <p:nvGrpSpPr>
          <p:cNvPr id="2" name="グループ化 1"/>
          <p:cNvGrpSpPr>
            <a:grpSpLocks noChangeAspect="1"/>
          </p:cNvGrpSpPr>
          <p:nvPr/>
        </p:nvGrpSpPr>
        <p:grpSpPr>
          <a:xfrm>
            <a:off x="4409106" y="1291960"/>
            <a:ext cx="4771406" cy="4507043"/>
            <a:chOff x="4377922" y="723115"/>
            <a:chExt cx="4704208" cy="4443567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90" b="46357"/>
            <a:stretch/>
          </p:blipFill>
          <p:spPr bwMode="auto">
            <a:xfrm>
              <a:off x="4377922" y="723115"/>
              <a:ext cx="4704208" cy="4443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正方形/長方形 2"/>
            <p:cNvSpPr/>
            <p:nvPr/>
          </p:nvSpPr>
          <p:spPr>
            <a:xfrm>
              <a:off x="5508104" y="2049125"/>
              <a:ext cx="1548377" cy="5765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kern="100" dirty="0" err="1" smtClean="0">
                  <a:solidFill>
                    <a:schemeClr val="bg1">
                      <a:lumMod val="50000"/>
                    </a:schemeClr>
                  </a:solidFill>
                </a:rPr>
                <a:t>Obs</a:t>
              </a:r>
              <a:endParaRPr lang="en-US" altLang="ja-JP" b="1" kern="1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altLang="ja-JP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S=0.193 </a:t>
              </a:r>
              <a:r>
                <a:rPr lang="en-US" altLang="ja-JP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m</a:t>
              </a:r>
              <a:r>
                <a:rPr lang="en-US" altLang="ja-JP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gm</a:t>
              </a:r>
              <a:r>
                <a:rPr lang="en-US" altLang="ja-JP" sz="1200" b="1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-3</a:t>
              </a:r>
              <a:r>
                <a:rPr lang="en-US" altLang="ja-JP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</a:t>
              </a:r>
              <a:r>
                <a:rPr lang="en-US" altLang="ja-JP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ppbv</a:t>
              </a:r>
              <a:endParaRPr lang="ja-JP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5319323" y="3062768"/>
              <a:ext cx="762083" cy="5765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ja-JP" b="1" kern="100" dirty="0" smtClean="0">
                  <a:solidFill>
                    <a:schemeClr val="accent6">
                      <a:lumMod val="75000"/>
                    </a:schemeClr>
                  </a:solidFill>
                </a:rPr>
                <a:t>VBS</a:t>
              </a:r>
            </a:p>
            <a:p>
              <a:pPr algn="r"/>
              <a:r>
                <a:rPr lang="en-US" altLang="ja-JP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S=0.130</a:t>
              </a:r>
              <a:endParaRPr lang="ja-JP" alt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536935" y="2026146"/>
              <a:ext cx="762082" cy="5765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ja-JP" b="1" kern="100" dirty="0" smtClean="0">
                  <a:solidFill>
                    <a:srgbClr val="00B050"/>
                  </a:solidFill>
                </a:rPr>
                <a:t>CACM</a:t>
              </a:r>
            </a:p>
            <a:p>
              <a:pPr algn="r"/>
              <a:r>
                <a:rPr lang="en-US" altLang="ja-JP" sz="1400" b="1" dirty="0" smtClean="0">
                  <a:solidFill>
                    <a:srgbClr val="00B050"/>
                  </a:solidFill>
                </a:rPr>
                <a:t>S=0.016</a:t>
              </a:r>
              <a:endParaRPr lang="ja-JP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7723755" y="4451558"/>
              <a:ext cx="1223567" cy="5765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ja-JP" b="1" kern="100" dirty="0" smtClean="0">
                  <a:solidFill>
                    <a:srgbClr val="FF0000"/>
                  </a:solidFill>
                </a:rPr>
                <a:t>Others</a:t>
              </a:r>
            </a:p>
            <a:p>
              <a:pPr algn="r"/>
              <a:r>
                <a:rPr lang="en-US" altLang="ja-JP" sz="1400" b="1" dirty="0" smtClean="0">
                  <a:solidFill>
                    <a:srgbClr val="FF0000"/>
                  </a:solidFill>
                </a:rPr>
                <a:t>S=0.003-0.011</a:t>
              </a:r>
              <a:endParaRPr lang="ja-JP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71109" y="867160"/>
            <a:ext cx="4327999" cy="5794147"/>
          </a:xfrm>
          <a:prstGeom prst="roundRect">
            <a:avLst>
              <a:gd name="adj" fmla="val 7410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71109" y="54888"/>
            <a:ext cx="1270156" cy="349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1. Introduction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1453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2148"/>
            <a:ext cx="8229600" cy="562074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Background of PM</a:t>
            </a:r>
            <a:r>
              <a:rPr kumimoji="1" lang="en-US" altLang="ja-JP" sz="2800" baseline="-25000" dirty="0" smtClean="0"/>
              <a:t>2.5</a:t>
            </a:r>
            <a:r>
              <a:rPr kumimoji="1" lang="en-US" altLang="ja-JP" sz="2800" dirty="0" smtClean="0"/>
              <a:t> modelling in Japan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3246" y="764704"/>
            <a:ext cx="8924000" cy="33193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ja-JP" sz="2400" dirty="0"/>
              <a:t>SOA models: </a:t>
            </a:r>
          </a:p>
          <a:p>
            <a:pPr lvl="1">
              <a:lnSpc>
                <a:spcPct val="120000"/>
              </a:lnSpc>
            </a:pPr>
            <a:r>
              <a:rPr lang="en-US" altLang="ja-JP" sz="1900" dirty="0" smtClean="0"/>
              <a:t>OA conce</a:t>
            </a:r>
            <a:r>
              <a:rPr lang="en-US" altLang="ja-JP" sz="1900" dirty="0"/>
              <a:t>n</a:t>
            </a:r>
            <a:r>
              <a:rPr lang="en-US" altLang="ja-JP" sz="1900" dirty="0" smtClean="0"/>
              <a:t>trations were largely underestimated by yield and mechanical models in TMA, Japan.</a:t>
            </a:r>
          </a:p>
          <a:p>
            <a:pPr lvl="1">
              <a:lnSpc>
                <a:spcPct val="120000"/>
              </a:lnSpc>
            </a:pPr>
            <a:r>
              <a:rPr lang="en-US" altLang="ja-JP" sz="1900" dirty="0"/>
              <a:t>VBS </a:t>
            </a:r>
            <a:r>
              <a:rPr lang="en-US" altLang="ja-JP" sz="1900" dirty="0" smtClean="0"/>
              <a:t>model </a:t>
            </a:r>
            <a:r>
              <a:rPr lang="en-US" altLang="ja-JP" sz="1900" dirty="0"/>
              <a:t>better </a:t>
            </a:r>
            <a:r>
              <a:rPr lang="en-US" altLang="ja-JP" sz="1900" dirty="0" smtClean="0"/>
              <a:t>reproduced SOA in TMA.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ja-JP" sz="2400" dirty="0"/>
              <a:t>Limitation of observational data:</a:t>
            </a:r>
          </a:p>
          <a:p>
            <a:pPr lvl="1">
              <a:lnSpc>
                <a:spcPct val="120000"/>
              </a:lnSpc>
            </a:pPr>
            <a:r>
              <a:rPr lang="en-US" altLang="ja-JP" sz="1900" dirty="0"/>
              <a:t>Simultaneous measurement of PM</a:t>
            </a:r>
            <a:r>
              <a:rPr lang="en-US" altLang="ja-JP" sz="1900" baseline="-25000" dirty="0"/>
              <a:t>2.5</a:t>
            </a:r>
            <a:r>
              <a:rPr lang="en-US" altLang="ja-JP" sz="1900" dirty="0"/>
              <a:t> </a:t>
            </a:r>
            <a:r>
              <a:rPr lang="en-US" altLang="ja-JP" sz="1900" dirty="0" smtClean="0"/>
              <a:t>chemical composition were </a:t>
            </a:r>
            <a:r>
              <a:rPr lang="en-US" altLang="ja-JP" sz="1900" dirty="0"/>
              <a:t>limited in </a:t>
            </a:r>
            <a:r>
              <a:rPr lang="en-US" altLang="ja-JP" sz="1900" dirty="0" smtClean="0"/>
              <a:t>Japan.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ja-JP" altLang="en-US" sz="1900" dirty="0"/>
              <a:t>→ </a:t>
            </a:r>
            <a:r>
              <a:rPr lang="en-US" altLang="ja-JP" sz="1900" dirty="0"/>
              <a:t>Model evaluation of PM</a:t>
            </a:r>
            <a:r>
              <a:rPr lang="en-US" altLang="ja-JP" sz="1900" baseline="-25000" dirty="0"/>
              <a:t>2.5</a:t>
            </a:r>
            <a:r>
              <a:rPr lang="en-US" altLang="ja-JP" sz="1900" dirty="0"/>
              <a:t> </a:t>
            </a:r>
            <a:r>
              <a:rPr lang="en-US" altLang="ja-JP" sz="1900" dirty="0" smtClean="0"/>
              <a:t>species</a:t>
            </a:r>
            <a:r>
              <a:rPr lang="ja-JP" altLang="en-US" sz="1900" dirty="0"/>
              <a:t> </a:t>
            </a:r>
            <a:r>
              <a:rPr lang="en-US" altLang="ja-JP" sz="1900" dirty="0" smtClean="0"/>
              <a:t>were </a:t>
            </a:r>
            <a:r>
              <a:rPr lang="en-US" altLang="ja-JP" sz="1900" dirty="0"/>
              <a:t>spatially and temporally limited.</a:t>
            </a:r>
          </a:p>
          <a:p>
            <a:pPr lvl="1">
              <a:lnSpc>
                <a:spcPct val="120000"/>
              </a:lnSpc>
            </a:pPr>
            <a:r>
              <a:rPr lang="en-US" altLang="ja-JP" sz="1900" dirty="0" smtClean="0"/>
              <a:t>Simultaneous </a:t>
            </a:r>
            <a:r>
              <a:rPr lang="en-US" altLang="ja-JP" sz="1900" dirty="0"/>
              <a:t>measurements of PM</a:t>
            </a:r>
            <a:r>
              <a:rPr lang="en-US" altLang="ja-JP" sz="1900" baseline="-25000" dirty="0"/>
              <a:t>2.5</a:t>
            </a:r>
            <a:r>
              <a:rPr lang="en-US" altLang="ja-JP" sz="1900" dirty="0"/>
              <a:t> species </a:t>
            </a:r>
            <a:r>
              <a:rPr lang="en-US" altLang="ja-JP" sz="1900" dirty="0" smtClean="0"/>
              <a:t>over Japan were conducted in 2012.</a:t>
            </a:r>
            <a:endParaRPr lang="en-US" altLang="ja-JP" sz="1900" dirty="0"/>
          </a:p>
        </p:txBody>
      </p:sp>
      <p:sp>
        <p:nvSpPr>
          <p:cNvPr id="4" name="正方形/長方形 3"/>
          <p:cNvSpPr/>
          <p:nvPr/>
        </p:nvSpPr>
        <p:spPr>
          <a:xfrm>
            <a:off x="71109" y="54888"/>
            <a:ext cx="1270156" cy="349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1. Introduction</a:t>
            </a:r>
            <a:endParaRPr lang="en-US" altLang="ja-JP" sz="1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42450" y="4293096"/>
            <a:ext cx="8855546" cy="2448272"/>
            <a:chOff x="501052" y="4293096"/>
            <a:chExt cx="8855546" cy="2448272"/>
          </a:xfrm>
        </p:grpSpPr>
        <p:sp>
          <p:nvSpPr>
            <p:cNvPr id="5" name="タイトル 1"/>
            <p:cNvSpPr txBox="1">
              <a:spLocks/>
            </p:cNvSpPr>
            <p:nvPr/>
          </p:nvSpPr>
          <p:spPr>
            <a:xfrm>
              <a:off x="815083" y="4293096"/>
              <a:ext cx="8229600" cy="5620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ja-JP" sz="2800" dirty="0"/>
                <a:t>Objectives of this study</a:t>
              </a:r>
              <a:endParaRPr lang="ja-JP" altLang="en-US" sz="2800" dirty="0"/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501052" y="4293096"/>
              <a:ext cx="8855546" cy="2448272"/>
            </a:xfrm>
            <a:prstGeom prst="roundRect">
              <a:avLst>
                <a:gd name="adj" fmla="val 741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251520" y="4859535"/>
            <a:ext cx="864096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Model </a:t>
            </a:r>
            <a:r>
              <a:rPr lang="en-US" altLang="ja-JP" sz="2400" dirty="0"/>
              <a:t>performance of PM</a:t>
            </a:r>
            <a:r>
              <a:rPr lang="en-US" altLang="ja-JP" sz="2400" baseline="-25000" dirty="0"/>
              <a:t>2.5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chemical composition were evaluated using </a:t>
            </a:r>
            <a:r>
              <a:rPr lang="en-US" altLang="ja-JP" sz="2400" dirty="0"/>
              <a:t>the observational </a:t>
            </a:r>
            <a:r>
              <a:rPr lang="en-US" altLang="ja-JP" sz="2400" dirty="0" smtClean="0"/>
              <a:t>data over Japan in 2012. </a:t>
            </a:r>
            <a:endParaRPr lang="en-US" altLang="ja-JP" sz="24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ja-JP" sz="2400" dirty="0"/>
              <a:t>Results of three simulation models, including the VBS model, were compared. </a:t>
            </a:r>
          </a:p>
        </p:txBody>
      </p:sp>
    </p:spTree>
    <p:extLst>
      <p:ext uri="{BB962C8B-B14F-4D97-AF65-F5344CB8AC3E}">
        <p14:creationId xmlns:p14="http://schemas.microsoft.com/office/powerpoint/2010/main" val="25555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>
          <a:xfrm>
            <a:off x="5699581" y="1196752"/>
            <a:ext cx="3419872" cy="5400600"/>
            <a:chOff x="-380382" y="2911455"/>
            <a:chExt cx="2679974" cy="423216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0382" y="5650800"/>
              <a:ext cx="2679974" cy="1181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429" y="3532173"/>
              <a:ext cx="1185313" cy="1184429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-3859" y="2911455"/>
              <a:ext cx="1880907" cy="602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b="1" dirty="0" smtClean="0">
                  <a:latin typeface="Calibri" panose="020F0502020204030204" pitchFamily="34" charset="0"/>
                  <a:ea typeface="HGPｺﾞｼｯｸM" panose="020B0600000000000000" pitchFamily="50" charset="-128"/>
                </a:rPr>
                <a:t>Global-scale </a:t>
              </a:r>
              <a:r>
                <a:rPr kumimoji="1" lang="en-US" altLang="ja-JP" sz="2200" b="1" dirty="0" smtClean="0">
                  <a:latin typeface="Calibri" panose="020F0502020204030204" pitchFamily="34" charset="0"/>
                  <a:ea typeface="HGPｺﾞｼｯｸM" panose="020B0600000000000000" pitchFamily="50" charset="-128"/>
                </a:rPr>
                <a:t>CTM</a:t>
              </a:r>
            </a:p>
            <a:p>
              <a:r>
                <a:rPr lang="en-US" altLang="ja-JP" sz="22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MIROC-ESM-CHEM</a:t>
              </a:r>
              <a:endParaRPr lang="ja-JP" altLang="en-US" sz="2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00372" y="4766327"/>
              <a:ext cx="1040377" cy="28942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latin typeface="Calibri" pitchFamily="34" charset="0"/>
                </a:rPr>
                <a:t>Δx</a:t>
              </a:r>
              <a:r>
                <a:rPr lang="en-US" altLang="ja-JP" dirty="0" smtClean="0">
                  <a:latin typeface="Calibri" pitchFamily="34" charset="0"/>
                </a:rPr>
                <a:t> = </a:t>
              </a:r>
              <a:r>
                <a:rPr lang="en-US" altLang="ja-JP" dirty="0">
                  <a:latin typeface="Calibri" pitchFamily="34" charset="0"/>
                </a:rPr>
                <a:t>30</a:t>
              </a:r>
              <a:r>
                <a:rPr lang="en-US" altLang="ja-JP" dirty="0" smtClean="0">
                  <a:latin typeface="Calibri" pitchFamily="34" charset="0"/>
                </a:rPr>
                <a:t>0 km</a:t>
              </a: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59572" y="5124879"/>
              <a:ext cx="1609117" cy="502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b="1" dirty="0" smtClean="0">
                  <a:latin typeface="Calibri" panose="020F0502020204030204" pitchFamily="34" charset="0"/>
                  <a:ea typeface="HGPｺﾞｼｯｸM" panose="020B0600000000000000" pitchFamily="50" charset="-128"/>
                </a:rPr>
                <a:t>Regional-scale CTM</a:t>
              </a:r>
            </a:p>
            <a:p>
              <a:pPr algn="ctr"/>
              <a:r>
                <a:rPr lang="en-US" altLang="ja-JP" sz="2200" b="1" dirty="0" smtClean="0">
                  <a:solidFill>
                    <a:srgbClr val="FF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WRF/CMAQ</a:t>
              </a:r>
              <a:endParaRPr lang="ja-JP" altLang="en-US" sz="22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1" name="右矢印 10"/>
            <p:cNvSpPr/>
            <p:nvPr/>
          </p:nvSpPr>
          <p:spPr>
            <a:xfrm rot="6683399">
              <a:off x="-303211" y="4958854"/>
              <a:ext cx="1203786" cy="292923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20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-22573" y="6854196"/>
              <a:ext cx="907221" cy="28942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err="1">
                  <a:latin typeface="Calibri" pitchFamily="34" charset="0"/>
                </a:rPr>
                <a:t>Δx</a:t>
              </a:r>
              <a:r>
                <a:rPr lang="en-US" altLang="ja-JP" dirty="0">
                  <a:latin typeface="Calibri" pitchFamily="34" charset="0"/>
                </a:rPr>
                <a:t> = 60km</a:t>
              </a:r>
              <a:endParaRPr lang="ja-JP" altLang="en-US" dirty="0">
                <a:latin typeface="Calibri" pitchFamily="34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272507" y="6832261"/>
              <a:ext cx="907220" cy="28942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latin typeface="Calibri" pitchFamily="34" charset="0"/>
                </a:rPr>
                <a:t>Δx</a:t>
              </a:r>
              <a:r>
                <a:rPr kumimoji="1" lang="en-US" altLang="ja-JP" dirty="0" smtClean="0">
                  <a:latin typeface="Calibri" pitchFamily="34" charset="0"/>
                </a:rPr>
                <a:t> = </a:t>
              </a:r>
              <a:r>
                <a:rPr lang="en-US" altLang="ja-JP" dirty="0">
                  <a:latin typeface="Calibri" pitchFamily="34" charset="0"/>
                </a:rPr>
                <a:t>15</a:t>
              </a:r>
              <a:r>
                <a:rPr kumimoji="1" lang="en-US" altLang="ja-JP" dirty="0" smtClean="0">
                  <a:latin typeface="Calibri" pitchFamily="34" charset="0"/>
                </a:rPr>
                <a:t>km</a:t>
              </a:r>
              <a:endParaRPr kumimoji="1" lang="ja-JP" altLang="en-US" dirty="0">
                <a:latin typeface="Calibri" pitchFamily="34" charset="0"/>
              </a:endParaRPr>
            </a:p>
          </p:txBody>
        </p:sp>
      </p:grpSp>
      <p:sp>
        <p:nvSpPr>
          <p:cNvPr id="14" name="タイトル 1"/>
          <p:cNvSpPr txBox="1">
            <a:spLocks/>
          </p:cNvSpPr>
          <p:nvPr/>
        </p:nvSpPr>
        <p:spPr>
          <a:xfrm>
            <a:off x="457200" y="188640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/>
              <a:t>Chemical transport models</a:t>
            </a:r>
            <a:endParaRPr lang="ja-JP" altLang="en-US" sz="2800" dirty="0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380061"/>
              </p:ext>
            </p:extLst>
          </p:nvPr>
        </p:nvGraphicFramePr>
        <p:xfrm>
          <a:off x="207720" y="1249510"/>
          <a:ext cx="5300384" cy="1965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97803"/>
                <a:gridCol w="1809668"/>
                <a:gridCol w="1392053"/>
                <a:gridCol w="1600860"/>
              </a:tblGrid>
              <a:tr h="592641">
                <a:tc>
                  <a:txBody>
                    <a:bodyPr/>
                    <a:lstStyle/>
                    <a:p>
                      <a:endParaRPr kumimoji="1" lang="ja-JP" altLang="en-US" sz="2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sz="2000" dirty="0" smtClean="0"/>
                        <a:t>Models</a:t>
                      </a:r>
                      <a:endParaRPr kumimoji="1" lang="ja-JP" alt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sz="2000" dirty="0" smtClean="0"/>
                        <a:t>Chemical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sz="2000" dirty="0" smtClean="0"/>
                        <a:t>Modules</a:t>
                      </a:r>
                      <a:endParaRPr kumimoji="1" lang="ja-JP" alt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sz="2000" dirty="0" smtClean="0"/>
                        <a:t>Aerosol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sz="2000" dirty="0" smtClean="0"/>
                        <a:t>modules</a:t>
                      </a:r>
                      <a:endParaRPr kumimoji="1" lang="ja-JP" alt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0512">
                <a:tc>
                  <a:txBody>
                    <a:bodyPr/>
                    <a:lstStyle/>
                    <a:p>
                      <a:r>
                        <a:rPr kumimoji="1" lang="ja-JP" altLang="en-US" sz="2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endParaRPr kumimoji="1" lang="ja-JP" altLang="en-US" sz="2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3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CMAQ v4.7.1</a:t>
                      </a:r>
                      <a:endParaRPr kumimoji="1" lang="ja-JP" altLang="en-US" sz="2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3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SAPRC99</a:t>
                      </a:r>
                      <a:endParaRPr kumimoji="1" lang="ja-JP" altLang="en-US" sz="2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3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AERO5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0512">
                <a:tc>
                  <a:txBody>
                    <a:bodyPr/>
                    <a:lstStyle/>
                    <a:p>
                      <a:r>
                        <a:rPr kumimoji="1" lang="ja-JP" altLang="en-US" sz="2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endParaRPr kumimoji="1" lang="ja-JP" altLang="en-US" sz="2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3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CMAQ v5.0.2</a:t>
                      </a:r>
                      <a:endParaRPr kumimoji="1" lang="ja-JP" altLang="en-US" sz="23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3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CB05</a:t>
                      </a:r>
                      <a:endParaRPr kumimoji="1" lang="ja-JP" altLang="en-US" sz="23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3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AERO6</a:t>
                      </a:r>
                      <a:endParaRPr kumimoji="1" lang="ja-JP" altLang="en-US" sz="23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0512">
                <a:tc>
                  <a:txBody>
                    <a:bodyPr/>
                    <a:lstStyle/>
                    <a:p>
                      <a:r>
                        <a:rPr kumimoji="1" lang="ja-JP" altLang="en-US" sz="2300" dirty="0" smtClean="0"/>
                        <a:t>③</a:t>
                      </a:r>
                      <a:endParaRPr kumimoji="1" lang="ja-JP" altLang="en-US" sz="2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CMAQ v5.0.2</a:t>
                      </a:r>
                      <a:endParaRPr kumimoji="1" lang="ja-JP" altLang="en-US" sz="23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CB05</a:t>
                      </a:r>
                      <a:endParaRPr kumimoji="1" lang="ja-JP" altLang="en-US" sz="23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AERO6VBS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99979"/>
              </p:ext>
            </p:extLst>
          </p:nvPr>
        </p:nvGraphicFramePr>
        <p:xfrm>
          <a:off x="264616" y="4058130"/>
          <a:ext cx="5034344" cy="2682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76730"/>
                <a:gridCol w="1754061"/>
                <a:gridCol w="1503553"/>
              </a:tblGrid>
              <a:tr h="278654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Target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Emission data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Spatial </a:t>
                      </a:r>
                      <a:r>
                        <a:rPr kumimoji="1" lang="en-US" altLang="ja-JP" sz="1800" dirty="0" err="1" smtClean="0"/>
                        <a:t>resol</a:t>
                      </a:r>
                      <a:r>
                        <a:rPr kumimoji="1" lang="en-US" altLang="ja-JP" sz="1800" dirty="0" smtClean="0"/>
                        <a:t>.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Anthropogenic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(Japan)</a:t>
                      </a:r>
                      <a:endParaRPr kumimoji="1" lang="ja-JP" alt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JATOP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~1km</a:t>
                      </a:r>
                      <a:r>
                        <a:rPr kumimoji="1" lang="en-US" altLang="ja-JP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(vehicles)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~10km</a:t>
                      </a:r>
                      <a:r>
                        <a:rPr kumimoji="1" lang="en-US" altLang="ja-JP" sz="1400" dirty="0" smtClean="0"/>
                        <a:t> </a:t>
                      </a:r>
                      <a:r>
                        <a:rPr kumimoji="1" lang="en-US" altLang="ja-JP" sz="1400" kern="1200" dirty="0" smtClean="0"/>
                        <a:t>(others)</a:t>
                      </a:r>
                      <a:endParaRPr kumimoji="1" lang="en-US" altLang="ja-JP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Anthropogenic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1" lang="en-US" altLang="ja-JP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Easi</a:t>
                      </a:r>
                      <a:r>
                        <a:rPr kumimoji="1" lang="en-US" altLang="ja-JP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Asia)</a:t>
                      </a:r>
                      <a:endParaRPr kumimoji="1" lang="ja-JP" alt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/>
                        <a:t>REAS</a:t>
                      </a:r>
                      <a:r>
                        <a:rPr kumimoji="1" lang="ja-JP" altLang="en-US" sz="1800" kern="1200" dirty="0" smtClean="0"/>
                        <a:t> </a:t>
                      </a:r>
                      <a:r>
                        <a:rPr kumimoji="1" lang="en-US" altLang="ja-JP" sz="1800" kern="1200" dirty="0" smtClean="0"/>
                        <a:t>v2.1</a:t>
                      </a:r>
                      <a:endParaRPr kumimoji="1" lang="ja-JP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0.25°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8654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Biomass burning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GFED v3.1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0.5°</a:t>
                      </a:r>
                      <a:endParaRPr kumimoji="1" lang="ja-JP" altLang="en-US" sz="18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8654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Volcano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AEROCOM/JMA</a:t>
                      </a:r>
                      <a:r>
                        <a:rPr kumimoji="1" lang="en-US" altLang="ja-JP" sz="1800" kern="1200" dirty="0" smtClean="0"/>
                        <a:t> </a:t>
                      </a:r>
                      <a:endParaRPr kumimoji="1" lang="ja-JP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Points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8654">
                <a:tc>
                  <a:txBody>
                    <a:bodyPr/>
                    <a:lstStyle/>
                    <a:p>
                      <a:r>
                        <a:rPr kumimoji="1" lang="en-US" altLang="ja-JP" sz="1800" smtClean="0"/>
                        <a:t>Biogenic VOC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MEGAN v2.10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~0.04°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" name="角丸四角形 16"/>
          <p:cNvSpPr/>
          <p:nvPr/>
        </p:nvSpPr>
        <p:spPr>
          <a:xfrm>
            <a:off x="5714206" y="1159685"/>
            <a:ext cx="3384376" cy="5544616"/>
          </a:xfrm>
          <a:prstGeom prst="roundRect">
            <a:avLst>
              <a:gd name="adj" fmla="val 7410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7390993" y="5259541"/>
            <a:ext cx="466318" cy="373794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3" name="正方形/長方形 2"/>
          <p:cNvSpPr/>
          <p:nvPr/>
        </p:nvSpPr>
        <p:spPr>
          <a:xfrm>
            <a:off x="206046" y="822484"/>
            <a:ext cx="342985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300" b="1" dirty="0"/>
              <a:t>Three </a:t>
            </a:r>
            <a:r>
              <a:rPr lang="en-US" altLang="ja-JP" sz="2300" b="1" dirty="0" smtClean="0"/>
              <a:t>versions of CMAQ</a:t>
            </a:r>
            <a:endParaRPr lang="ja-JP" altLang="en-US" sz="2300" b="1" dirty="0"/>
          </a:p>
        </p:txBody>
      </p:sp>
      <p:sp>
        <p:nvSpPr>
          <p:cNvPr id="20" name="正方形/長方形 19"/>
          <p:cNvSpPr/>
          <p:nvPr/>
        </p:nvSpPr>
        <p:spPr>
          <a:xfrm>
            <a:off x="179512" y="3587663"/>
            <a:ext cx="338163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300" b="1" dirty="0" smtClean="0"/>
              <a:t>Setups of emission data</a:t>
            </a:r>
            <a:endParaRPr lang="ja-JP" altLang="en-US" sz="2300" b="1" dirty="0"/>
          </a:p>
        </p:txBody>
      </p:sp>
      <p:sp>
        <p:nvSpPr>
          <p:cNvPr id="22" name="正方形/長方形 21"/>
          <p:cNvSpPr/>
          <p:nvPr/>
        </p:nvSpPr>
        <p:spPr>
          <a:xfrm>
            <a:off x="71109" y="54888"/>
            <a:ext cx="1345881" cy="349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2</a:t>
            </a:r>
            <a:r>
              <a:rPr lang="en-US" altLang="ja-JP" sz="1400" dirty="0"/>
              <a:t>. </a:t>
            </a:r>
            <a:r>
              <a:rPr lang="en-US" altLang="ja-JP" sz="1400" dirty="0" smtClean="0"/>
              <a:t>Methodology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31663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457200" y="188640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/>
              <a:t>SOA models </a:t>
            </a:r>
            <a:r>
              <a:rPr lang="ja-JP" altLang="en-US" sz="2800" dirty="0" err="1" smtClean="0"/>
              <a:t>ー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yield models</a:t>
            </a:r>
            <a:endParaRPr lang="ja-JP" altLang="en-US" sz="2800" dirty="0"/>
          </a:p>
        </p:txBody>
      </p:sp>
      <p:sp>
        <p:nvSpPr>
          <p:cNvPr id="4" name="正方形/長方形 3"/>
          <p:cNvSpPr/>
          <p:nvPr/>
        </p:nvSpPr>
        <p:spPr>
          <a:xfrm>
            <a:off x="683568" y="529630"/>
            <a:ext cx="1055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AERO5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983387" y="5271591"/>
            <a:ext cx="1055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0070C0"/>
                </a:solidFill>
              </a:rPr>
              <a:t>AERO6</a:t>
            </a:r>
            <a:endParaRPr lang="ja-JP" altLang="en-US" sz="2400" b="1" dirty="0">
              <a:solidFill>
                <a:srgbClr val="0070C0"/>
              </a:solidFill>
            </a:endParaRPr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323528" y="922861"/>
            <a:ext cx="8424936" cy="5602483"/>
            <a:chOff x="323528" y="1268759"/>
            <a:chExt cx="7920880" cy="52672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1" y="1484785"/>
              <a:ext cx="7002241" cy="496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角丸四角形 6"/>
            <p:cNvSpPr/>
            <p:nvPr/>
          </p:nvSpPr>
          <p:spPr>
            <a:xfrm>
              <a:off x="323528" y="1268759"/>
              <a:ext cx="7920880" cy="5267292"/>
            </a:xfrm>
            <a:prstGeom prst="roundRect">
              <a:avLst>
                <a:gd name="adj" fmla="val 7410"/>
              </a:avLst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4996509" y="2996952"/>
            <a:ext cx="1910322" cy="2736304"/>
            <a:chOff x="4996509" y="2996952"/>
            <a:chExt cx="1910322" cy="2736304"/>
          </a:xfrm>
        </p:grpSpPr>
        <p:sp>
          <p:nvSpPr>
            <p:cNvPr id="20" name="正方形/長方形 19"/>
            <p:cNvSpPr/>
            <p:nvPr/>
          </p:nvSpPr>
          <p:spPr>
            <a:xfrm>
              <a:off x="6038675" y="2996952"/>
              <a:ext cx="868155" cy="2736304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/>
            <p:cNvGrpSpPr/>
            <p:nvPr/>
          </p:nvGrpSpPr>
          <p:grpSpPr>
            <a:xfrm>
              <a:off x="5950136" y="3068960"/>
              <a:ext cx="956695" cy="2549897"/>
              <a:chOff x="5950136" y="2924944"/>
              <a:chExt cx="956695" cy="2549897"/>
            </a:xfrm>
          </p:grpSpPr>
          <p:sp>
            <p:nvSpPr>
              <p:cNvPr id="9" name="テキスト ボックス 8"/>
              <p:cNvSpPr txBox="1"/>
              <p:nvPr/>
            </p:nvSpPr>
            <p:spPr>
              <a:xfrm>
                <a:off x="6228184" y="2924944"/>
                <a:ext cx="678647" cy="27699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/>
                  <a:t>PNCOM</a:t>
                </a:r>
                <a:endParaRPr kumimoji="1" lang="ja-JP" altLang="en-US" sz="1200" dirty="0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6038676" y="3442315"/>
                <a:ext cx="449162" cy="27699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/>
                  <a:t>POC</a:t>
                </a:r>
                <a:endParaRPr kumimoji="1" lang="ja-JP" altLang="en-US" sz="1200" dirty="0"/>
              </a:p>
            </p:txBody>
          </p:sp>
          <p:cxnSp>
            <p:nvCxnSpPr>
              <p:cNvPr id="11" name="直線矢印コネクタ 10"/>
              <p:cNvCxnSpPr>
                <a:stCxn id="10" idx="0"/>
                <a:endCxn id="9" idx="2"/>
              </p:cNvCxnSpPr>
              <p:nvPr/>
            </p:nvCxnSpPr>
            <p:spPr>
              <a:xfrm flipV="1">
                <a:off x="6263257" y="3201943"/>
                <a:ext cx="304251" cy="240372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矢印コネクタ 12"/>
              <p:cNvCxnSpPr/>
              <p:nvPr/>
            </p:nvCxnSpPr>
            <p:spPr>
              <a:xfrm flipV="1">
                <a:off x="6591165" y="3201944"/>
                <a:ext cx="0" cy="2272897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矢印コネクタ 15"/>
              <p:cNvCxnSpPr/>
              <p:nvPr/>
            </p:nvCxnSpPr>
            <p:spPr>
              <a:xfrm flipV="1">
                <a:off x="6300192" y="3719314"/>
                <a:ext cx="0" cy="1755527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正方形/長方形 17"/>
              <p:cNvSpPr/>
              <p:nvPr/>
            </p:nvSpPr>
            <p:spPr>
              <a:xfrm>
                <a:off x="5950136" y="3140968"/>
                <a:ext cx="6415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600" b="1" dirty="0" smtClean="0">
                    <a:solidFill>
                      <a:srgbClr val="0070C0"/>
                    </a:solidFill>
                  </a:rPr>
                  <a:t>aging</a:t>
                </a:r>
                <a:endParaRPr lang="ja-JP" altLang="en-US" sz="16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5" name="正方形/長方形 24"/>
            <p:cNvSpPr/>
            <p:nvPr/>
          </p:nvSpPr>
          <p:spPr>
            <a:xfrm>
              <a:off x="4996509" y="5157192"/>
              <a:ext cx="10552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0070C0"/>
                  </a:solidFill>
                </a:rPr>
                <a:t>AERO6</a:t>
              </a:r>
              <a:endParaRPr lang="en-US" altLang="ja-JP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7125130" y="6469866"/>
            <a:ext cx="1966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Carlton et al., 2010</a:t>
            </a:r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71109" y="54888"/>
            <a:ext cx="1345881" cy="349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2</a:t>
            </a:r>
            <a:r>
              <a:rPr lang="en-US" altLang="ja-JP" sz="1400" dirty="0"/>
              <a:t>. </a:t>
            </a:r>
            <a:r>
              <a:rPr lang="en-US" altLang="ja-JP" sz="1400" dirty="0" smtClean="0"/>
              <a:t>Methodology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29385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フリーフォーム 1015"/>
          <p:cNvSpPr/>
          <p:nvPr/>
        </p:nvSpPr>
        <p:spPr>
          <a:xfrm>
            <a:off x="1054122" y="1565302"/>
            <a:ext cx="5996257" cy="2940050"/>
          </a:xfrm>
          <a:custGeom>
            <a:avLst/>
            <a:gdLst>
              <a:gd name="connsiteX0" fmla="*/ 0 w 6051550"/>
              <a:gd name="connsiteY0" fmla="*/ 0 h 2940050"/>
              <a:gd name="connsiteX1" fmla="*/ 2559050 w 6051550"/>
              <a:gd name="connsiteY1" fmla="*/ 0 h 2940050"/>
              <a:gd name="connsiteX2" fmla="*/ 2552700 w 6051550"/>
              <a:gd name="connsiteY2" fmla="*/ 1670050 h 2940050"/>
              <a:gd name="connsiteX3" fmla="*/ 3810000 w 6051550"/>
              <a:gd name="connsiteY3" fmla="*/ 1663700 h 2940050"/>
              <a:gd name="connsiteX4" fmla="*/ 3816350 w 6051550"/>
              <a:gd name="connsiteY4" fmla="*/ 2216150 h 2940050"/>
              <a:gd name="connsiteX5" fmla="*/ 4622800 w 6051550"/>
              <a:gd name="connsiteY5" fmla="*/ 2419350 h 2940050"/>
              <a:gd name="connsiteX6" fmla="*/ 6051550 w 6051550"/>
              <a:gd name="connsiteY6" fmla="*/ 2400300 h 2940050"/>
              <a:gd name="connsiteX7" fmla="*/ 6051550 w 6051550"/>
              <a:gd name="connsiteY7" fmla="*/ 2921000 h 2940050"/>
              <a:gd name="connsiteX8" fmla="*/ 0 w 6051550"/>
              <a:gd name="connsiteY8" fmla="*/ 2940050 h 2940050"/>
              <a:gd name="connsiteX9" fmla="*/ 0 w 6051550"/>
              <a:gd name="connsiteY9" fmla="*/ 0 h 29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51550" h="2940050">
                <a:moveTo>
                  <a:pt x="0" y="0"/>
                </a:moveTo>
                <a:lnTo>
                  <a:pt x="2559050" y="0"/>
                </a:lnTo>
                <a:cubicBezTo>
                  <a:pt x="2556933" y="556683"/>
                  <a:pt x="2554817" y="1113367"/>
                  <a:pt x="2552700" y="1670050"/>
                </a:cubicBezTo>
                <a:lnTo>
                  <a:pt x="3810000" y="1663700"/>
                </a:lnTo>
                <a:cubicBezTo>
                  <a:pt x="3812117" y="1847850"/>
                  <a:pt x="3814233" y="2032000"/>
                  <a:pt x="3816350" y="2216150"/>
                </a:cubicBezTo>
                <a:lnTo>
                  <a:pt x="4622800" y="2419350"/>
                </a:lnTo>
                <a:lnTo>
                  <a:pt x="6051550" y="2400300"/>
                </a:lnTo>
                <a:lnTo>
                  <a:pt x="6051550" y="2921000"/>
                </a:lnTo>
                <a:lnTo>
                  <a:pt x="0" y="294005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32272" y="4953201"/>
            <a:ext cx="8712968" cy="1529010"/>
            <a:chOff x="450172" y="4665168"/>
            <a:chExt cx="7863384" cy="1529010"/>
          </a:xfrm>
        </p:grpSpPr>
        <p:sp>
          <p:nvSpPr>
            <p:cNvPr id="13" name="角丸四角形 12"/>
            <p:cNvSpPr/>
            <p:nvPr/>
          </p:nvSpPr>
          <p:spPr>
            <a:xfrm>
              <a:off x="450172" y="4665168"/>
              <a:ext cx="7863384" cy="152901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2" name="正方形/長方形 1011"/>
            <p:cNvSpPr/>
            <p:nvPr/>
          </p:nvSpPr>
          <p:spPr>
            <a:xfrm>
              <a:off x="539552" y="4725144"/>
              <a:ext cx="1656184" cy="138499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2400" dirty="0" smtClean="0"/>
                <a:t>Merit 1</a:t>
              </a:r>
              <a:r>
                <a:rPr lang="ja-JP" altLang="en-US" sz="2400" dirty="0" smtClean="0"/>
                <a:t>：</a:t>
              </a:r>
              <a:endParaRPr lang="en-US" altLang="ja-JP" sz="2400" dirty="0" smtClean="0"/>
            </a:p>
            <a:p>
              <a:endParaRPr lang="en-US" altLang="ja-JP" sz="2400" dirty="0" smtClean="0"/>
            </a:p>
            <a:p>
              <a:endParaRPr lang="en-US" altLang="ja-JP" sz="1200" dirty="0"/>
            </a:p>
            <a:p>
              <a:r>
                <a:rPr lang="en-US" altLang="ja-JP" sz="2400" dirty="0" smtClean="0"/>
                <a:t>Merit 2</a:t>
              </a:r>
              <a:r>
                <a:rPr lang="ja-JP" altLang="en-US" sz="2400" dirty="0" smtClean="0"/>
                <a:t>：</a:t>
              </a:r>
              <a:endParaRPr lang="en-US" altLang="ja-JP" sz="2400" dirty="0" smtClean="0"/>
            </a:p>
          </p:txBody>
        </p:sp>
      </p:grpSp>
      <p:grpSp>
        <p:nvGrpSpPr>
          <p:cNvPr id="12" name="グループ化 313"/>
          <p:cNvGrpSpPr>
            <a:grpSpLocks noChangeAspect="1"/>
          </p:cNvGrpSpPr>
          <p:nvPr/>
        </p:nvGrpSpPr>
        <p:grpSpPr>
          <a:xfrm>
            <a:off x="3162299" y="3574880"/>
            <a:ext cx="545605" cy="504000"/>
            <a:chOff x="7928655" y="1285860"/>
            <a:chExt cx="1237363" cy="1143008"/>
          </a:xfrm>
        </p:grpSpPr>
        <p:sp>
          <p:nvSpPr>
            <p:cNvPr id="235" name="Oval 33"/>
            <p:cNvSpPr>
              <a:spLocks noChangeAspect="1" noChangeArrowheads="1"/>
            </p:cNvSpPr>
            <p:nvPr/>
          </p:nvSpPr>
          <p:spPr bwMode="auto">
            <a:xfrm>
              <a:off x="8797683" y="2364889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36" name="Oval 21"/>
            <p:cNvSpPr>
              <a:spLocks noChangeAspect="1" noChangeArrowheads="1"/>
            </p:cNvSpPr>
            <p:nvPr/>
          </p:nvSpPr>
          <p:spPr bwMode="auto">
            <a:xfrm>
              <a:off x="7928655" y="1705620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37" name="Oval 22"/>
            <p:cNvSpPr>
              <a:spLocks noChangeAspect="1" noChangeArrowheads="1"/>
            </p:cNvSpPr>
            <p:nvPr/>
          </p:nvSpPr>
          <p:spPr bwMode="auto">
            <a:xfrm>
              <a:off x="8554809" y="2060811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38" name="Oval 23"/>
            <p:cNvSpPr>
              <a:spLocks noChangeAspect="1" noChangeArrowheads="1"/>
            </p:cNvSpPr>
            <p:nvPr/>
          </p:nvSpPr>
          <p:spPr bwMode="auto">
            <a:xfrm>
              <a:off x="8434503" y="2106181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39" name="Oval 24"/>
            <p:cNvSpPr>
              <a:spLocks noChangeAspect="1" noChangeArrowheads="1"/>
            </p:cNvSpPr>
            <p:nvPr/>
          </p:nvSpPr>
          <p:spPr bwMode="auto">
            <a:xfrm>
              <a:off x="8665440" y="2138685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40" name="Oval 28"/>
            <p:cNvSpPr>
              <a:spLocks noChangeAspect="1" noChangeArrowheads="1"/>
            </p:cNvSpPr>
            <p:nvPr/>
          </p:nvSpPr>
          <p:spPr bwMode="auto">
            <a:xfrm>
              <a:off x="8055117" y="2106181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41" name="Oval 32"/>
            <p:cNvSpPr>
              <a:spLocks noChangeAspect="1" noChangeArrowheads="1"/>
            </p:cNvSpPr>
            <p:nvPr/>
          </p:nvSpPr>
          <p:spPr bwMode="auto">
            <a:xfrm>
              <a:off x="8856766" y="2150575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42" name="Oval 33"/>
            <p:cNvSpPr>
              <a:spLocks noChangeAspect="1" noChangeArrowheads="1"/>
            </p:cNvSpPr>
            <p:nvPr/>
          </p:nvSpPr>
          <p:spPr bwMode="auto">
            <a:xfrm>
              <a:off x="8758143" y="1851029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43" name="Oval 34"/>
            <p:cNvSpPr>
              <a:spLocks noChangeAspect="1" noChangeArrowheads="1"/>
            </p:cNvSpPr>
            <p:nvPr/>
          </p:nvSpPr>
          <p:spPr bwMode="auto">
            <a:xfrm>
              <a:off x="8840935" y="1427328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44" name="Oval 35"/>
            <p:cNvSpPr>
              <a:spLocks noChangeAspect="1" noChangeArrowheads="1"/>
            </p:cNvSpPr>
            <p:nvPr/>
          </p:nvSpPr>
          <p:spPr bwMode="auto">
            <a:xfrm>
              <a:off x="9093859" y="1827889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45" name="Oval 36"/>
            <p:cNvSpPr>
              <a:spLocks noChangeAspect="1" noChangeArrowheads="1"/>
            </p:cNvSpPr>
            <p:nvPr/>
          </p:nvSpPr>
          <p:spPr bwMode="auto">
            <a:xfrm>
              <a:off x="8263276" y="1830808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46" name="Oval 37"/>
            <p:cNvSpPr>
              <a:spLocks noChangeAspect="1" noChangeArrowheads="1"/>
            </p:cNvSpPr>
            <p:nvPr/>
          </p:nvSpPr>
          <p:spPr bwMode="auto">
            <a:xfrm>
              <a:off x="8176839" y="2293451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47" name="Oval 38"/>
            <p:cNvSpPr>
              <a:spLocks noChangeAspect="1" noChangeArrowheads="1"/>
            </p:cNvSpPr>
            <p:nvPr/>
          </p:nvSpPr>
          <p:spPr bwMode="auto">
            <a:xfrm>
              <a:off x="8407776" y="2325956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48" name="Oval 39"/>
            <p:cNvSpPr>
              <a:spLocks noChangeAspect="1" noChangeArrowheads="1"/>
            </p:cNvSpPr>
            <p:nvPr/>
          </p:nvSpPr>
          <p:spPr bwMode="auto">
            <a:xfrm>
              <a:off x="8286055" y="1471084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49" name="Oval 43"/>
            <p:cNvSpPr>
              <a:spLocks noChangeAspect="1" noChangeArrowheads="1"/>
            </p:cNvSpPr>
            <p:nvPr/>
          </p:nvSpPr>
          <p:spPr bwMode="auto">
            <a:xfrm>
              <a:off x="8154741" y="2116175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50" name="Oval 44"/>
            <p:cNvSpPr>
              <a:spLocks noChangeAspect="1" noChangeArrowheads="1"/>
            </p:cNvSpPr>
            <p:nvPr/>
          </p:nvSpPr>
          <p:spPr bwMode="auto">
            <a:xfrm>
              <a:off x="8369055" y="1285860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51" name="Oval 45"/>
            <p:cNvSpPr>
              <a:spLocks noChangeAspect="1" noChangeArrowheads="1"/>
            </p:cNvSpPr>
            <p:nvPr/>
          </p:nvSpPr>
          <p:spPr bwMode="auto">
            <a:xfrm>
              <a:off x="8501090" y="1788956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52" name="Oval 47"/>
            <p:cNvSpPr>
              <a:spLocks noChangeAspect="1" noChangeArrowheads="1"/>
            </p:cNvSpPr>
            <p:nvPr/>
          </p:nvSpPr>
          <p:spPr bwMode="auto">
            <a:xfrm>
              <a:off x="8386190" y="1896690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53" name="Oval 51"/>
            <p:cNvSpPr>
              <a:spLocks noChangeAspect="1" noChangeArrowheads="1"/>
            </p:cNvSpPr>
            <p:nvPr/>
          </p:nvSpPr>
          <p:spPr bwMode="auto">
            <a:xfrm>
              <a:off x="8648607" y="1891866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54" name="Oval 52"/>
            <p:cNvSpPr>
              <a:spLocks noChangeAspect="1" noChangeArrowheads="1"/>
            </p:cNvSpPr>
            <p:nvPr/>
          </p:nvSpPr>
          <p:spPr bwMode="auto">
            <a:xfrm>
              <a:off x="9105421" y="2069143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55" name="Oval 58"/>
            <p:cNvSpPr>
              <a:spLocks noChangeAspect="1" noChangeArrowheads="1"/>
            </p:cNvSpPr>
            <p:nvPr/>
          </p:nvSpPr>
          <p:spPr bwMode="auto">
            <a:xfrm>
              <a:off x="8011865" y="1936261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56" name="Oval 59"/>
            <p:cNvSpPr>
              <a:spLocks noChangeAspect="1" noChangeArrowheads="1"/>
            </p:cNvSpPr>
            <p:nvPr/>
          </p:nvSpPr>
          <p:spPr bwMode="auto">
            <a:xfrm>
              <a:off x="8094657" y="1666687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57" name="Oval 60"/>
            <p:cNvSpPr>
              <a:spLocks noChangeAspect="1" noChangeArrowheads="1"/>
            </p:cNvSpPr>
            <p:nvPr/>
          </p:nvSpPr>
          <p:spPr bwMode="auto">
            <a:xfrm>
              <a:off x="8578518" y="1699192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58" name="Oval 33"/>
            <p:cNvSpPr>
              <a:spLocks noChangeAspect="1" noChangeArrowheads="1"/>
            </p:cNvSpPr>
            <p:nvPr/>
          </p:nvSpPr>
          <p:spPr bwMode="auto">
            <a:xfrm>
              <a:off x="8806693" y="1794510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59" name="Oval 22"/>
            <p:cNvSpPr>
              <a:spLocks noChangeAspect="1" noChangeArrowheads="1"/>
            </p:cNvSpPr>
            <p:nvPr/>
          </p:nvSpPr>
          <p:spPr bwMode="auto">
            <a:xfrm>
              <a:off x="8603843" y="1418994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60" name="Oval 23"/>
            <p:cNvSpPr>
              <a:spLocks noChangeAspect="1" noChangeArrowheads="1"/>
            </p:cNvSpPr>
            <p:nvPr/>
          </p:nvSpPr>
          <p:spPr bwMode="auto">
            <a:xfrm>
              <a:off x="8858280" y="2007699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61" name="Oval 24"/>
            <p:cNvSpPr>
              <a:spLocks noChangeAspect="1" noChangeArrowheads="1"/>
            </p:cNvSpPr>
            <p:nvPr/>
          </p:nvSpPr>
          <p:spPr bwMode="auto">
            <a:xfrm>
              <a:off x="8714474" y="1496869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62" name="Oval 28"/>
            <p:cNvSpPr>
              <a:spLocks noChangeAspect="1" noChangeArrowheads="1"/>
            </p:cNvSpPr>
            <p:nvPr/>
          </p:nvSpPr>
          <p:spPr bwMode="auto">
            <a:xfrm>
              <a:off x="8252296" y="1920570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63" name="Oval 36"/>
            <p:cNvSpPr>
              <a:spLocks noChangeAspect="1" noChangeArrowheads="1"/>
            </p:cNvSpPr>
            <p:nvPr/>
          </p:nvSpPr>
          <p:spPr bwMode="auto">
            <a:xfrm>
              <a:off x="8460455" y="1645198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64" name="Oval 37"/>
            <p:cNvSpPr>
              <a:spLocks noChangeAspect="1" noChangeArrowheads="1"/>
            </p:cNvSpPr>
            <p:nvPr/>
          </p:nvSpPr>
          <p:spPr bwMode="auto">
            <a:xfrm>
              <a:off x="8389738" y="1499789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65" name="Oval 38"/>
            <p:cNvSpPr>
              <a:spLocks noChangeAspect="1" noChangeArrowheads="1"/>
            </p:cNvSpPr>
            <p:nvPr/>
          </p:nvSpPr>
          <p:spPr bwMode="auto">
            <a:xfrm>
              <a:off x="8620676" y="1532293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66" name="Oval 47"/>
            <p:cNvSpPr>
              <a:spLocks noChangeAspect="1" noChangeArrowheads="1"/>
            </p:cNvSpPr>
            <p:nvPr/>
          </p:nvSpPr>
          <p:spPr bwMode="auto">
            <a:xfrm>
              <a:off x="8940559" y="1748117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267" name="Oval 58"/>
            <p:cNvSpPr>
              <a:spLocks noChangeAspect="1" noChangeArrowheads="1"/>
            </p:cNvSpPr>
            <p:nvPr/>
          </p:nvSpPr>
          <p:spPr bwMode="auto">
            <a:xfrm>
              <a:off x="8126765" y="1785155"/>
              <a:ext cx="60597" cy="63979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26" name="グループ化 193"/>
          <p:cNvGrpSpPr>
            <a:grpSpLocks noChangeAspect="1"/>
          </p:cNvGrpSpPr>
          <p:nvPr/>
        </p:nvGrpSpPr>
        <p:grpSpPr>
          <a:xfrm>
            <a:off x="3204767" y="1745375"/>
            <a:ext cx="353468" cy="360000"/>
            <a:chOff x="7712596" y="4564935"/>
            <a:chExt cx="729751" cy="727075"/>
          </a:xfrm>
          <a:solidFill>
            <a:srgbClr val="0070C0"/>
          </a:solidFill>
        </p:grpSpPr>
        <p:sp>
          <p:nvSpPr>
            <p:cNvPr id="30" name="Oval 18"/>
            <p:cNvSpPr>
              <a:spLocks noChangeAspect="1" noChangeArrowheads="1"/>
            </p:cNvSpPr>
            <p:nvPr/>
          </p:nvSpPr>
          <p:spPr bwMode="auto">
            <a:xfrm>
              <a:off x="7782438" y="4645465"/>
              <a:ext cx="571500" cy="5715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" name="Oval 19"/>
            <p:cNvSpPr>
              <a:spLocks noChangeAspect="1" noChangeArrowheads="1"/>
            </p:cNvSpPr>
            <p:nvPr/>
          </p:nvSpPr>
          <p:spPr bwMode="auto">
            <a:xfrm>
              <a:off x="7712596" y="4564935"/>
              <a:ext cx="727076" cy="72707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" name="Oval 61"/>
            <p:cNvSpPr>
              <a:spLocks noChangeAspect="1" noChangeArrowheads="1"/>
            </p:cNvSpPr>
            <p:nvPr/>
          </p:nvSpPr>
          <p:spPr bwMode="auto">
            <a:xfrm>
              <a:off x="8301059" y="50942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" name="Oval 62"/>
            <p:cNvSpPr>
              <a:spLocks noChangeAspect="1" noChangeArrowheads="1"/>
            </p:cNvSpPr>
            <p:nvPr/>
          </p:nvSpPr>
          <p:spPr bwMode="auto">
            <a:xfrm>
              <a:off x="8348684" y="50180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Oval 63"/>
            <p:cNvSpPr>
              <a:spLocks noChangeAspect="1" noChangeArrowheads="1"/>
            </p:cNvSpPr>
            <p:nvPr/>
          </p:nvSpPr>
          <p:spPr bwMode="auto">
            <a:xfrm>
              <a:off x="8196284" y="51704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" name="Oval 64"/>
            <p:cNvSpPr>
              <a:spLocks noChangeAspect="1" noChangeArrowheads="1"/>
            </p:cNvSpPr>
            <p:nvPr/>
          </p:nvSpPr>
          <p:spPr bwMode="auto">
            <a:xfrm>
              <a:off x="8253434" y="518478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Oval 65"/>
            <p:cNvSpPr>
              <a:spLocks noChangeAspect="1" noChangeArrowheads="1"/>
            </p:cNvSpPr>
            <p:nvPr/>
          </p:nvSpPr>
          <p:spPr bwMode="auto">
            <a:xfrm>
              <a:off x="8253434" y="51308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" name="Oval 66"/>
            <p:cNvSpPr>
              <a:spLocks noChangeAspect="1" noChangeArrowheads="1"/>
            </p:cNvSpPr>
            <p:nvPr/>
          </p:nvSpPr>
          <p:spPr bwMode="auto">
            <a:xfrm>
              <a:off x="8210572" y="520065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" name="Oval 67"/>
            <p:cNvSpPr>
              <a:spLocks noChangeAspect="1" noChangeArrowheads="1"/>
            </p:cNvSpPr>
            <p:nvPr/>
          </p:nvSpPr>
          <p:spPr bwMode="auto">
            <a:xfrm>
              <a:off x="8129609" y="520383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" name="Oval 68"/>
            <p:cNvSpPr>
              <a:spLocks noChangeAspect="1" noChangeArrowheads="1"/>
            </p:cNvSpPr>
            <p:nvPr/>
          </p:nvSpPr>
          <p:spPr bwMode="auto">
            <a:xfrm>
              <a:off x="8086747" y="52197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" name="Oval 69"/>
            <p:cNvSpPr>
              <a:spLocks noChangeAspect="1" noChangeArrowheads="1"/>
            </p:cNvSpPr>
            <p:nvPr/>
          </p:nvSpPr>
          <p:spPr bwMode="auto">
            <a:xfrm>
              <a:off x="8024834" y="521812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" name="Oval 70"/>
            <p:cNvSpPr>
              <a:spLocks noChangeAspect="1" noChangeArrowheads="1"/>
            </p:cNvSpPr>
            <p:nvPr/>
          </p:nvSpPr>
          <p:spPr bwMode="auto">
            <a:xfrm>
              <a:off x="7923234" y="519113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" name="Oval 71"/>
            <p:cNvSpPr>
              <a:spLocks noChangeAspect="1" noChangeArrowheads="1"/>
            </p:cNvSpPr>
            <p:nvPr/>
          </p:nvSpPr>
          <p:spPr bwMode="auto">
            <a:xfrm>
              <a:off x="7981972" y="52339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3" name="Oval 72"/>
            <p:cNvSpPr>
              <a:spLocks noChangeAspect="1" noChangeArrowheads="1"/>
            </p:cNvSpPr>
            <p:nvPr/>
          </p:nvSpPr>
          <p:spPr bwMode="auto">
            <a:xfrm>
              <a:off x="7837509" y="513557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Oval 73"/>
            <p:cNvSpPr>
              <a:spLocks noChangeAspect="1" noChangeArrowheads="1"/>
            </p:cNvSpPr>
            <p:nvPr/>
          </p:nvSpPr>
          <p:spPr bwMode="auto">
            <a:xfrm>
              <a:off x="7854972" y="51704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" name="Oval 74"/>
            <p:cNvSpPr>
              <a:spLocks noChangeAspect="1" noChangeArrowheads="1"/>
            </p:cNvSpPr>
            <p:nvPr/>
          </p:nvSpPr>
          <p:spPr bwMode="auto">
            <a:xfrm>
              <a:off x="7797822" y="513398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" name="Oval 75"/>
            <p:cNvSpPr>
              <a:spLocks noChangeAspect="1" noChangeArrowheads="1"/>
            </p:cNvSpPr>
            <p:nvPr/>
          </p:nvSpPr>
          <p:spPr bwMode="auto">
            <a:xfrm>
              <a:off x="7812109" y="518637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" name="Oval 76"/>
            <p:cNvSpPr>
              <a:spLocks noChangeAspect="1" noChangeArrowheads="1"/>
            </p:cNvSpPr>
            <p:nvPr/>
          </p:nvSpPr>
          <p:spPr bwMode="auto">
            <a:xfrm>
              <a:off x="7948634" y="52070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" name="Oval 77"/>
            <p:cNvSpPr>
              <a:spLocks noChangeAspect="1" noChangeArrowheads="1"/>
            </p:cNvSpPr>
            <p:nvPr/>
          </p:nvSpPr>
          <p:spPr bwMode="auto">
            <a:xfrm>
              <a:off x="7891484" y="51704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" name="Oval 78"/>
            <p:cNvSpPr>
              <a:spLocks noChangeAspect="1" noChangeArrowheads="1"/>
            </p:cNvSpPr>
            <p:nvPr/>
          </p:nvSpPr>
          <p:spPr bwMode="auto">
            <a:xfrm>
              <a:off x="7905772" y="522288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" name="Oval 79"/>
            <p:cNvSpPr>
              <a:spLocks noChangeAspect="1" noChangeArrowheads="1"/>
            </p:cNvSpPr>
            <p:nvPr/>
          </p:nvSpPr>
          <p:spPr bwMode="auto">
            <a:xfrm>
              <a:off x="7739084" y="50180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Oval 80"/>
            <p:cNvSpPr>
              <a:spLocks noChangeAspect="1" noChangeArrowheads="1"/>
            </p:cNvSpPr>
            <p:nvPr/>
          </p:nvSpPr>
          <p:spPr bwMode="auto">
            <a:xfrm>
              <a:off x="7778772" y="50942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" name="Oval 81"/>
            <p:cNvSpPr>
              <a:spLocks noChangeAspect="1" noChangeArrowheads="1"/>
            </p:cNvSpPr>
            <p:nvPr/>
          </p:nvSpPr>
          <p:spPr bwMode="auto">
            <a:xfrm>
              <a:off x="7778772" y="504032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" name="Oval 82"/>
            <p:cNvSpPr>
              <a:spLocks noChangeAspect="1" noChangeArrowheads="1"/>
            </p:cNvSpPr>
            <p:nvPr/>
          </p:nvSpPr>
          <p:spPr bwMode="auto">
            <a:xfrm>
              <a:off x="7721622" y="505778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" name="Oval 83"/>
            <p:cNvSpPr>
              <a:spLocks noChangeAspect="1" noChangeArrowheads="1"/>
            </p:cNvSpPr>
            <p:nvPr/>
          </p:nvSpPr>
          <p:spPr bwMode="auto">
            <a:xfrm>
              <a:off x="7735909" y="511017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" name="Oval 84"/>
            <p:cNvSpPr>
              <a:spLocks noChangeAspect="1" noChangeArrowheads="1"/>
            </p:cNvSpPr>
            <p:nvPr/>
          </p:nvSpPr>
          <p:spPr bwMode="auto">
            <a:xfrm>
              <a:off x="7737497" y="489585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" name="Oval 85"/>
            <p:cNvSpPr>
              <a:spLocks noChangeAspect="1" noChangeArrowheads="1"/>
            </p:cNvSpPr>
            <p:nvPr/>
          </p:nvSpPr>
          <p:spPr bwMode="auto">
            <a:xfrm>
              <a:off x="7720034" y="493554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" name="Oval 86"/>
            <p:cNvSpPr>
              <a:spLocks noChangeAspect="1" noChangeArrowheads="1"/>
            </p:cNvSpPr>
            <p:nvPr/>
          </p:nvSpPr>
          <p:spPr bwMode="auto">
            <a:xfrm>
              <a:off x="7734322" y="498793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8" name="Oval 87"/>
            <p:cNvSpPr>
              <a:spLocks noChangeAspect="1" noChangeArrowheads="1"/>
            </p:cNvSpPr>
            <p:nvPr/>
          </p:nvSpPr>
          <p:spPr bwMode="auto">
            <a:xfrm>
              <a:off x="7756547" y="47498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" name="Oval 88"/>
            <p:cNvSpPr>
              <a:spLocks noChangeAspect="1" noChangeArrowheads="1"/>
            </p:cNvSpPr>
            <p:nvPr/>
          </p:nvSpPr>
          <p:spPr bwMode="auto">
            <a:xfrm>
              <a:off x="7739084" y="47894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0" name="Oval 89"/>
            <p:cNvSpPr>
              <a:spLocks noChangeAspect="1" noChangeArrowheads="1"/>
            </p:cNvSpPr>
            <p:nvPr/>
          </p:nvSpPr>
          <p:spPr bwMode="auto">
            <a:xfrm>
              <a:off x="7753372" y="484188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" name="Oval 90"/>
            <p:cNvSpPr>
              <a:spLocks noChangeAspect="1" noChangeArrowheads="1"/>
            </p:cNvSpPr>
            <p:nvPr/>
          </p:nvSpPr>
          <p:spPr bwMode="auto">
            <a:xfrm>
              <a:off x="7832747" y="46736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" name="Oval 91"/>
            <p:cNvSpPr>
              <a:spLocks noChangeAspect="1" noChangeArrowheads="1"/>
            </p:cNvSpPr>
            <p:nvPr/>
          </p:nvSpPr>
          <p:spPr bwMode="auto">
            <a:xfrm>
              <a:off x="7815284" y="47132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3" name="Oval 92"/>
            <p:cNvSpPr>
              <a:spLocks noChangeAspect="1" noChangeArrowheads="1"/>
            </p:cNvSpPr>
            <p:nvPr/>
          </p:nvSpPr>
          <p:spPr bwMode="auto">
            <a:xfrm>
              <a:off x="8351859" y="484982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" name="Oval 93"/>
            <p:cNvSpPr>
              <a:spLocks noChangeAspect="1" noChangeArrowheads="1"/>
            </p:cNvSpPr>
            <p:nvPr/>
          </p:nvSpPr>
          <p:spPr bwMode="auto">
            <a:xfrm>
              <a:off x="8391547" y="492602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" name="Oval 94"/>
            <p:cNvSpPr>
              <a:spLocks noChangeAspect="1" noChangeArrowheads="1"/>
            </p:cNvSpPr>
            <p:nvPr/>
          </p:nvSpPr>
          <p:spPr bwMode="auto">
            <a:xfrm>
              <a:off x="8391547" y="487204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" name="Oval 95"/>
            <p:cNvSpPr>
              <a:spLocks noChangeAspect="1" noChangeArrowheads="1"/>
            </p:cNvSpPr>
            <p:nvPr/>
          </p:nvSpPr>
          <p:spPr bwMode="auto">
            <a:xfrm>
              <a:off x="8315347" y="47371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" name="Oval 96"/>
            <p:cNvSpPr>
              <a:spLocks noChangeAspect="1" noChangeArrowheads="1"/>
            </p:cNvSpPr>
            <p:nvPr/>
          </p:nvSpPr>
          <p:spPr bwMode="auto">
            <a:xfrm>
              <a:off x="8348684" y="49418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" name="Oval 97"/>
            <p:cNvSpPr>
              <a:spLocks noChangeAspect="1" noChangeArrowheads="1"/>
            </p:cNvSpPr>
            <p:nvPr/>
          </p:nvSpPr>
          <p:spPr bwMode="auto">
            <a:xfrm>
              <a:off x="8323284" y="50561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" name="Oval 98"/>
            <p:cNvSpPr>
              <a:spLocks noChangeAspect="1" noChangeArrowheads="1"/>
            </p:cNvSpPr>
            <p:nvPr/>
          </p:nvSpPr>
          <p:spPr bwMode="auto">
            <a:xfrm>
              <a:off x="8348684" y="50942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" name="Oval 99"/>
            <p:cNvSpPr>
              <a:spLocks noChangeAspect="1" noChangeArrowheads="1"/>
            </p:cNvSpPr>
            <p:nvPr/>
          </p:nvSpPr>
          <p:spPr bwMode="auto">
            <a:xfrm>
              <a:off x="8348684" y="504032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" name="Oval 100"/>
            <p:cNvSpPr>
              <a:spLocks noChangeAspect="1" noChangeArrowheads="1"/>
            </p:cNvSpPr>
            <p:nvPr/>
          </p:nvSpPr>
          <p:spPr bwMode="auto">
            <a:xfrm>
              <a:off x="8364559" y="498158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" name="Oval 101"/>
            <p:cNvSpPr>
              <a:spLocks noChangeAspect="1" noChangeArrowheads="1"/>
            </p:cNvSpPr>
            <p:nvPr/>
          </p:nvSpPr>
          <p:spPr bwMode="auto">
            <a:xfrm>
              <a:off x="8305822" y="511017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" name="Oval 102"/>
            <p:cNvSpPr>
              <a:spLocks noChangeAspect="1" noChangeArrowheads="1"/>
            </p:cNvSpPr>
            <p:nvPr/>
          </p:nvSpPr>
          <p:spPr bwMode="auto">
            <a:xfrm>
              <a:off x="8366147" y="47498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" name="Oval 103"/>
            <p:cNvSpPr>
              <a:spLocks noChangeAspect="1" noChangeArrowheads="1"/>
            </p:cNvSpPr>
            <p:nvPr/>
          </p:nvSpPr>
          <p:spPr bwMode="auto">
            <a:xfrm>
              <a:off x="8405834" y="48260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5" name="Oval 104"/>
            <p:cNvSpPr>
              <a:spLocks noChangeAspect="1" noChangeArrowheads="1"/>
            </p:cNvSpPr>
            <p:nvPr/>
          </p:nvSpPr>
          <p:spPr bwMode="auto">
            <a:xfrm>
              <a:off x="8405834" y="477203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" name="Oval 105"/>
            <p:cNvSpPr>
              <a:spLocks noChangeAspect="1" noChangeArrowheads="1"/>
            </p:cNvSpPr>
            <p:nvPr/>
          </p:nvSpPr>
          <p:spPr bwMode="auto">
            <a:xfrm>
              <a:off x="8348684" y="47894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7" name="Oval 106"/>
            <p:cNvSpPr>
              <a:spLocks noChangeAspect="1" noChangeArrowheads="1"/>
            </p:cNvSpPr>
            <p:nvPr/>
          </p:nvSpPr>
          <p:spPr bwMode="auto">
            <a:xfrm>
              <a:off x="8362972" y="484188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" name="Oval 107"/>
            <p:cNvSpPr>
              <a:spLocks noChangeAspect="1" noChangeArrowheads="1"/>
            </p:cNvSpPr>
            <p:nvPr/>
          </p:nvSpPr>
          <p:spPr bwMode="auto">
            <a:xfrm>
              <a:off x="8289947" y="46736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" name="Oval 108"/>
            <p:cNvSpPr>
              <a:spLocks noChangeAspect="1" noChangeArrowheads="1"/>
            </p:cNvSpPr>
            <p:nvPr/>
          </p:nvSpPr>
          <p:spPr bwMode="auto">
            <a:xfrm>
              <a:off x="8329634" y="47498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0" name="Oval 109"/>
            <p:cNvSpPr>
              <a:spLocks noChangeAspect="1" noChangeArrowheads="1"/>
            </p:cNvSpPr>
            <p:nvPr/>
          </p:nvSpPr>
          <p:spPr bwMode="auto">
            <a:xfrm>
              <a:off x="8329634" y="469583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" name="Oval 110"/>
            <p:cNvSpPr>
              <a:spLocks noChangeAspect="1" noChangeArrowheads="1"/>
            </p:cNvSpPr>
            <p:nvPr/>
          </p:nvSpPr>
          <p:spPr bwMode="auto">
            <a:xfrm>
              <a:off x="8272484" y="47132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" name="Oval 111"/>
            <p:cNvSpPr>
              <a:spLocks noChangeAspect="1" noChangeArrowheads="1"/>
            </p:cNvSpPr>
            <p:nvPr/>
          </p:nvSpPr>
          <p:spPr bwMode="auto">
            <a:xfrm>
              <a:off x="8199459" y="462122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3" name="Oval 112"/>
            <p:cNvSpPr>
              <a:spLocks noChangeAspect="1" noChangeArrowheads="1"/>
            </p:cNvSpPr>
            <p:nvPr/>
          </p:nvSpPr>
          <p:spPr bwMode="auto">
            <a:xfrm>
              <a:off x="8255022" y="467202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4" name="Oval 113"/>
            <p:cNvSpPr>
              <a:spLocks noChangeAspect="1" noChangeArrowheads="1"/>
            </p:cNvSpPr>
            <p:nvPr/>
          </p:nvSpPr>
          <p:spPr bwMode="auto">
            <a:xfrm>
              <a:off x="8239147" y="464344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5" name="Oval 114"/>
            <p:cNvSpPr>
              <a:spLocks noChangeAspect="1" noChangeArrowheads="1"/>
            </p:cNvSpPr>
            <p:nvPr/>
          </p:nvSpPr>
          <p:spPr bwMode="auto">
            <a:xfrm>
              <a:off x="8137547" y="45974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6" name="Oval 115"/>
            <p:cNvSpPr>
              <a:spLocks noChangeAspect="1" noChangeArrowheads="1"/>
            </p:cNvSpPr>
            <p:nvPr/>
          </p:nvSpPr>
          <p:spPr bwMode="auto">
            <a:xfrm>
              <a:off x="8177234" y="461963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7" name="Oval 116"/>
            <p:cNvSpPr>
              <a:spLocks noChangeAspect="1" noChangeArrowheads="1"/>
            </p:cNvSpPr>
            <p:nvPr/>
          </p:nvSpPr>
          <p:spPr bwMode="auto">
            <a:xfrm>
              <a:off x="7908947" y="45974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8" name="Oval 117"/>
            <p:cNvSpPr>
              <a:spLocks noChangeAspect="1" noChangeArrowheads="1"/>
            </p:cNvSpPr>
            <p:nvPr/>
          </p:nvSpPr>
          <p:spPr bwMode="auto">
            <a:xfrm>
              <a:off x="7948634" y="461963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9" name="Oval 118"/>
            <p:cNvSpPr>
              <a:spLocks noChangeAspect="1" noChangeArrowheads="1"/>
            </p:cNvSpPr>
            <p:nvPr/>
          </p:nvSpPr>
          <p:spPr bwMode="auto">
            <a:xfrm>
              <a:off x="7891484" y="46370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0" name="Oval 119"/>
            <p:cNvSpPr>
              <a:spLocks noChangeAspect="1" noChangeArrowheads="1"/>
            </p:cNvSpPr>
            <p:nvPr/>
          </p:nvSpPr>
          <p:spPr bwMode="auto">
            <a:xfrm>
              <a:off x="8002609" y="459264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1" name="Oval 120"/>
            <p:cNvSpPr>
              <a:spLocks noChangeAspect="1" noChangeArrowheads="1"/>
            </p:cNvSpPr>
            <p:nvPr/>
          </p:nvSpPr>
          <p:spPr bwMode="auto">
            <a:xfrm>
              <a:off x="8042297" y="461487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" name="Oval 121"/>
            <p:cNvSpPr>
              <a:spLocks noChangeAspect="1" noChangeArrowheads="1"/>
            </p:cNvSpPr>
            <p:nvPr/>
          </p:nvSpPr>
          <p:spPr bwMode="auto">
            <a:xfrm>
              <a:off x="8058172" y="4587882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" name="Oval 122"/>
            <p:cNvSpPr>
              <a:spLocks noChangeAspect="1" noChangeArrowheads="1"/>
            </p:cNvSpPr>
            <p:nvPr/>
          </p:nvSpPr>
          <p:spPr bwMode="auto">
            <a:xfrm>
              <a:off x="8097859" y="4610107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4" name="Oval 123"/>
            <p:cNvSpPr>
              <a:spLocks noChangeAspect="1" noChangeArrowheads="1"/>
            </p:cNvSpPr>
            <p:nvPr/>
          </p:nvSpPr>
          <p:spPr bwMode="auto">
            <a:xfrm>
              <a:off x="8043884" y="524669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" name="Oval 124"/>
            <p:cNvSpPr>
              <a:spLocks noChangeAspect="1" noChangeArrowheads="1"/>
            </p:cNvSpPr>
            <p:nvPr/>
          </p:nvSpPr>
          <p:spPr bwMode="auto">
            <a:xfrm>
              <a:off x="8170884" y="5214945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6" name="Oval 125"/>
            <p:cNvSpPr>
              <a:spLocks noChangeAspect="1" noChangeArrowheads="1"/>
            </p:cNvSpPr>
            <p:nvPr/>
          </p:nvSpPr>
          <p:spPr bwMode="auto">
            <a:xfrm>
              <a:off x="8297884" y="514192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7" name="Oval 126"/>
            <p:cNvSpPr>
              <a:spLocks noChangeAspect="1" noChangeArrowheads="1"/>
            </p:cNvSpPr>
            <p:nvPr/>
          </p:nvSpPr>
          <p:spPr bwMode="auto">
            <a:xfrm>
              <a:off x="8128022" y="5230820"/>
              <a:ext cx="36513" cy="365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32" name="正方形/長方形 531"/>
          <p:cNvSpPr/>
          <p:nvPr/>
        </p:nvSpPr>
        <p:spPr>
          <a:xfrm>
            <a:off x="6273604" y="4122664"/>
            <a:ext cx="8406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</a:rPr>
              <a:t>SOA (V)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533" name="正方形/長方形 532"/>
          <p:cNvSpPr/>
          <p:nvPr/>
        </p:nvSpPr>
        <p:spPr>
          <a:xfrm>
            <a:off x="2671655" y="1611364"/>
            <a:ext cx="5553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0070C0"/>
                </a:solidFill>
              </a:rPr>
              <a:t>POA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535" name="下矢印 534"/>
          <p:cNvSpPr/>
          <p:nvPr/>
        </p:nvSpPr>
        <p:spPr>
          <a:xfrm rot="15291074">
            <a:off x="3924261" y="3484354"/>
            <a:ext cx="181898" cy="507620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" name="正方形/長方形 637"/>
          <p:cNvSpPr/>
          <p:nvPr/>
        </p:nvSpPr>
        <p:spPr>
          <a:xfrm>
            <a:off x="2633878" y="3810865"/>
            <a:ext cx="550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0070C0"/>
                </a:solidFill>
              </a:rPr>
              <a:t>VOC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grpSp>
        <p:nvGrpSpPr>
          <p:cNvPr id="639" name="グループ化 193"/>
          <p:cNvGrpSpPr>
            <a:grpSpLocks noChangeAspect="1"/>
          </p:cNvGrpSpPr>
          <p:nvPr/>
        </p:nvGrpSpPr>
        <p:grpSpPr>
          <a:xfrm>
            <a:off x="5699039" y="3928412"/>
            <a:ext cx="530202" cy="540000"/>
            <a:chOff x="7712596" y="4564935"/>
            <a:chExt cx="729751" cy="727075"/>
          </a:xfrm>
        </p:grpSpPr>
        <p:sp>
          <p:nvSpPr>
            <p:cNvPr id="640" name="Oval 18"/>
            <p:cNvSpPr>
              <a:spLocks noChangeAspect="1" noChangeArrowheads="1"/>
            </p:cNvSpPr>
            <p:nvPr/>
          </p:nvSpPr>
          <p:spPr bwMode="auto">
            <a:xfrm>
              <a:off x="7782438" y="4645465"/>
              <a:ext cx="571500" cy="5715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1" name="Oval 19"/>
            <p:cNvSpPr>
              <a:spLocks noChangeAspect="1" noChangeArrowheads="1"/>
            </p:cNvSpPr>
            <p:nvPr/>
          </p:nvSpPr>
          <p:spPr bwMode="auto">
            <a:xfrm>
              <a:off x="7712596" y="4564935"/>
              <a:ext cx="727076" cy="7270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2" name="Oval 61"/>
            <p:cNvSpPr>
              <a:spLocks noChangeAspect="1" noChangeArrowheads="1"/>
            </p:cNvSpPr>
            <p:nvPr/>
          </p:nvSpPr>
          <p:spPr bwMode="auto">
            <a:xfrm>
              <a:off x="8301059" y="50942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3" name="Oval 62"/>
            <p:cNvSpPr>
              <a:spLocks noChangeAspect="1" noChangeArrowheads="1"/>
            </p:cNvSpPr>
            <p:nvPr/>
          </p:nvSpPr>
          <p:spPr bwMode="auto">
            <a:xfrm>
              <a:off x="8348684" y="50180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4" name="Oval 63"/>
            <p:cNvSpPr>
              <a:spLocks noChangeAspect="1" noChangeArrowheads="1"/>
            </p:cNvSpPr>
            <p:nvPr/>
          </p:nvSpPr>
          <p:spPr bwMode="auto">
            <a:xfrm>
              <a:off x="8196284" y="51704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5" name="Oval 64"/>
            <p:cNvSpPr>
              <a:spLocks noChangeAspect="1" noChangeArrowheads="1"/>
            </p:cNvSpPr>
            <p:nvPr/>
          </p:nvSpPr>
          <p:spPr bwMode="auto">
            <a:xfrm>
              <a:off x="8253434" y="518478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6" name="Oval 65"/>
            <p:cNvSpPr>
              <a:spLocks noChangeAspect="1" noChangeArrowheads="1"/>
            </p:cNvSpPr>
            <p:nvPr/>
          </p:nvSpPr>
          <p:spPr bwMode="auto">
            <a:xfrm>
              <a:off x="8253434" y="51308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7" name="Oval 66"/>
            <p:cNvSpPr>
              <a:spLocks noChangeAspect="1" noChangeArrowheads="1"/>
            </p:cNvSpPr>
            <p:nvPr/>
          </p:nvSpPr>
          <p:spPr bwMode="auto">
            <a:xfrm>
              <a:off x="8210572" y="520065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8" name="Oval 67"/>
            <p:cNvSpPr>
              <a:spLocks noChangeAspect="1" noChangeArrowheads="1"/>
            </p:cNvSpPr>
            <p:nvPr/>
          </p:nvSpPr>
          <p:spPr bwMode="auto">
            <a:xfrm>
              <a:off x="8129609" y="520383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9" name="Oval 68"/>
            <p:cNvSpPr>
              <a:spLocks noChangeAspect="1" noChangeArrowheads="1"/>
            </p:cNvSpPr>
            <p:nvPr/>
          </p:nvSpPr>
          <p:spPr bwMode="auto">
            <a:xfrm>
              <a:off x="8086747" y="52197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0" name="Oval 69"/>
            <p:cNvSpPr>
              <a:spLocks noChangeAspect="1" noChangeArrowheads="1"/>
            </p:cNvSpPr>
            <p:nvPr/>
          </p:nvSpPr>
          <p:spPr bwMode="auto">
            <a:xfrm>
              <a:off x="8024834" y="521812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1" name="Oval 70"/>
            <p:cNvSpPr>
              <a:spLocks noChangeAspect="1" noChangeArrowheads="1"/>
            </p:cNvSpPr>
            <p:nvPr/>
          </p:nvSpPr>
          <p:spPr bwMode="auto">
            <a:xfrm>
              <a:off x="7923234" y="519113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2" name="Oval 71"/>
            <p:cNvSpPr>
              <a:spLocks noChangeAspect="1" noChangeArrowheads="1"/>
            </p:cNvSpPr>
            <p:nvPr/>
          </p:nvSpPr>
          <p:spPr bwMode="auto">
            <a:xfrm>
              <a:off x="7981972" y="52339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3" name="Oval 72"/>
            <p:cNvSpPr>
              <a:spLocks noChangeAspect="1" noChangeArrowheads="1"/>
            </p:cNvSpPr>
            <p:nvPr/>
          </p:nvSpPr>
          <p:spPr bwMode="auto">
            <a:xfrm>
              <a:off x="7837509" y="513557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4" name="Oval 73"/>
            <p:cNvSpPr>
              <a:spLocks noChangeAspect="1" noChangeArrowheads="1"/>
            </p:cNvSpPr>
            <p:nvPr/>
          </p:nvSpPr>
          <p:spPr bwMode="auto">
            <a:xfrm>
              <a:off x="7854972" y="51704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5" name="Oval 74"/>
            <p:cNvSpPr>
              <a:spLocks noChangeAspect="1" noChangeArrowheads="1"/>
            </p:cNvSpPr>
            <p:nvPr/>
          </p:nvSpPr>
          <p:spPr bwMode="auto">
            <a:xfrm>
              <a:off x="7797822" y="513398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6" name="Oval 75"/>
            <p:cNvSpPr>
              <a:spLocks noChangeAspect="1" noChangeArrowheads="1"/>
            </p:cNvSpPr>
            <p:nvPr/>
          </p:nvSpPr>
          <p:spPr bwMode="auto">
            <a:xfrm>
              <a:off x="7812109" y="518637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7" name="Oval 76"/>
            <p:cNvSpPr>
              <a:spLocks noChangeAspect="1" noChangeArrowheads="1"/>
            </p:cNvSpPr>
            <p:nvPr/>
          </p:nvSpPr>
          <p:spPr bwMode="auto">
            <a:xfrm>
              <a:off x="7948634" y="52070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8" name="Oval 77"/>
            <p:cNvSpPr>
              <a:spLocks noChangeAspect="1" noChangeArrowheads="1"/>
            </p:cNvSpPr>
            <p:nvPr/>
          </p:nvSpPr>
          <p:spPr bwMode="auto">
            <a:xfrm>
              <a:off x="7891484" y="51704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9" name="Oval 78"/>
            <p:cNvSpPr>
              <a:spLocks noChangeAspect="1" noChangeArrowheads="1"/>
            </p:cNvSpPr>
            <p:nvPr/>
          </p:nvSpPr>
          <p:spPr bwMode="auto">
            <a:xfrm>
              <a:off x="7905772" y="522288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0" name="Oval 79"/>
            <p:cNvSpPr>
              <a:spLocks noChangeAspect="1" noChangeArrowheads="1"/>
            </p:cNvSpPr>
            <p:nvPr/>
          </p:nvSpPr>
          <p:spPr bwMode="auto">
            <a:xfrm>
              <a:off x="7739084" y="50180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1" name="Oval 80"/>
            <p:cNvSpPr>
              <a:spLocks noChangeAspect="1" noChangeArrowheads="1"/>
            </p:cNvSpPr>
            <p:nvPr/>
          </p:nvSpPr>
          <p:spPr bwMode="auto">
            <a:xfrm>
              <a:off x="7778772" y="50942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2" name="Oval 81"/>
            <p:cNvSpPr>
              <a:spLocks noChangeAspect="1" noChangeArrowheads="1"/>
            </p:cNvSpPr>
            <p:nvPr/>
          </p:nvSpPr>
          <p:spPr bwMode="auto">
            <a:xfrm>
              <a:off x="7778772" y="504032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3" name="Oval 82"/>
            <p:cNvSpPr>
              <a:spLocks noChangeAspect="1" noChangeArrowheads="1"/>
            </p:cNvSpPr>
            <p:nvPr/>
          </p:nvSpPr>
          <p:spPr bwMode="auto">
            <a:xfrm>
              <a:off x="7721622" y="505778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4" name="Oval 83"/>
            <p:cNvSpPr>
              <a:spLocks noChangeAspect="1" noChangeArrowheads="1"/>
            </p:cNvSpPr>
            <p:nvPr/>
          </p:nvSpPr>
          <p:spPr bwMode="auto">
            <a:xfrm>
              <a:off x="7735909" y="511017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5" name="Oval 84"/>
            <p:cNvSpPr>
              <a:spLocks noChangeAspect="1" noChangeArrowheads="1"/>
            </p:cNvSpPr>
            <p:nvPr/>
          </p:nvSpPr>
          <p:spPr bwMode="auto">
            <a:xfrm>
              <a:off x="7737497" y="489585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6" name="Oval 85"/>
            <p:cNvSpPr>
              <a:spLocks noChangeAspect="1" noChangeArrowheads="1"/>
            </p:cNvSpPr>
            <p:nvPr/>
          </p:nvSpPr>
          <p:spPr bwMode="auto">
            <a:xfrm>
              <a:off x="7720034" y="493554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7" name="Oval 86"/>
            <p:cNvSpPr>
              <a:spLocks noChangeAspect="1" noChangeArrowheads="1"/>
            </p:cNvSpPr>
            <p:nvPr/>
          </p:nvSpPr>
          <p:spPr bwMode="auto">
            <a:xfrm>
              <a:off x="7734322" y="498793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8" name="Oval 87"/>
            <p:cNvSpPr>
              <a:spLocks noChangeAspect="1" noChangeArrowheads="1"/>
            </p:cNvSpPr>
            <p:nvPr/>
          </p:nvSpPr>
          <p:spPr bwMode="auto">
            <a:xfrm>
              <a:off x="7756547" y="47498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9" name="Oval 88"/>
            <p:cNvSpPr>
              <a:spLocks noChangeAspect="1" noChangeArrowheads="1"/>
            </p:cNvSpPr>
            <p:nvPr/>
          </p:nvSpPr>
          <p:spPr bwMode="auto">
            <a:xfrm>
              <a:off x="7739084" y="47894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0" name="Oval 89"/>
            <p:cNvSpPr>
              <a:spLocks noChangeAspect="1" noChangeArrowheads="1"/>
            </p:cNvSpPr>
            <p:nvPr/>
          </p:nvSpPr>
          <p:spPr bwMode="auto">
            <a:xfrm>
              <a:off x="7753372" y="484188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1" name="Oval 90"/>
            <p:cNvSpPr>
              <a:spLocks noChangeAspect="1" noChangeArrowheads="1"/>
            </p:cNvSpPr>
            <p:nvPr/>
          </p:nvSpPr>
          <p:spPr bwMode="auto">
            <a:xfrm>
              <a:off x="7832747" y="46736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2" name="Oval 91"/>
            <p:cNvSpPr>
              <a:spLocks noChangeAspect="1" noChangeArrowheads="1"/>
            </p:cNvSpPr>
            <p:nvPr/>
          </p:nvSpPr>
          <p:spPr bwMode="auto">
            <a:xfrm>
              <a:off x="7815284" y="47132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3" name="Oval 92"/>
            <p:cNvSpPr>
              <a:spLocks noChangeAspect="1" noChangeArrowheads="1"/>
            </p:cNvSpPr>
            <p:nvPr/>
          </p:nvSpPr>
          <p:spPr bwMode="auto">
            <a:xfrm>
              <a:off x="8351859" y="484982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4" name="Oval 93"/>
            <p:cNvSpPr>
              <a:spLocks noChangeAspect="1" noChangeArrowheads="1"/>
            </p:cNvSpPr>
            <p:nvPr/>
          </p:nvSpPr>
          <p:spPr bwMode="auto">
            <a:xfrm>
              <a:off x="8391547" y="492602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5" name="Oval 94"/>
            <p:cNvSpPr>
              <a:spLocks noChangeAspect="1" noChangeArrowheads="1"/>
            </p:cNvSpPr>
            <p:nvPr/>
          </p:nvSpPr>
          <p:spPr bwMode="auto">
            <a:xfrm>
              <a:off x="8391547" y="487204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6" name="Oval 95"/>
            <p:cNvSpPr>
              <a:spLocks noChangeAspect="1" noChangeArrowheads="1"/>
            </p:cNvSpPr>
            <p:nvPr/>
          </p:nvSpPr>
          <p:spPr bwMode="auto">
            <a:xfrm>
              <a:off x="8315347" y="47371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7" name="Oval 96"/>
            <p:cNvSpPr>
              <a:spLocks noChangeAspect="1" noChangeArrowheads="1"/>
            </p:cNvSpPr>
            <p:nvPr/>
          </p:nvSpPr>
          <p:spPr bwMode="auto">
            <a:xfrm>
              <a:off x="8348684" y="49418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8" name="Oval 97"/>
            <p:cNvSpPr>
              <a:spLocks noChangeAspect="1" noChangeArrowheads="1"/>
            </p:cNvSpPr>
            <p:nvPr/>
          </p:nvSpPr>
          <p:spPr bwMode="auto">
            <a:xfrm>
              <a:off x="8323284" y="50561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9" name="Oval 98"/>
            <p:cNvSpPr>
              <a:spLocks noChangeAspect="1" noChangeArrowheads="1"/>
            </p:cNvSpPr>
            <p:nvPr/>
          </p:nvSpPr>
          <p:spPr bwMode="auto">
            <a:xfrm>
              <a:off x="8348684" y="50942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0" name="Oval 99"/>
            <p:cNvSpPr>
              <a:spLocks noChangeAspect="1" noChangeArrowheads="1"/>
            </p:cNvSpPr>
            <p:nvPr/>
          </p:nvSpPr>
          <p:spPr bwMode="auto">
            <a:xfrm>
              <a:off x="8348684" y="504032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1" name="Oval 100"/>
            <p:cNvSpPr>
              <a:spLocks noChangeAspect="1" noChangeArrowheads="1"/>
            </p:cNvSpPr>
            <p:nvPr/>
          </p:nvSpPr>
          <p:spPr bwMode="auto">
            <a:xfrm>
              <a:off x="8364559" y="498158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2" name="Oval 101"/>
            <p:cNvSpPr>
              <a:spLocks noChangeAspect="1" noChangeArrowheads="1"/>
            </p:cNvSpPr>
            <p:nvPr/>
          </p:nvSpPr>
          <p:spPr bwMode="auto">
            <a:xfrm>
              <a:off x="8305822" y="511017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3" name="Oval 102"/>
            <p:cNvSpPr>
              <a:spLocks noChangeAspect="1" noChangeArrowheads="1"/>
            </p:cNvSpPr>
            <p:nvPr/>
          </p:nvSpPr>
          <p:spPr bwMode="auto">
            <a:xfrm>
              <a:off x="8366147" y="47498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4" name="Oval 103"/>
            <p:cNvSpPr>
              <a:spLocks noChangeAspect="1" noChangeArrowheads="1"/>
            </p:cNvSpPr>
            <p:nvPr/>
          </p:nvSpPr>
          <p:spPr bwMode="auto">
            <a:xfrm>
              <a:off x="8405834" y="48260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5" name="Oval 104"/>
            <p:cNvSpPr>
              <a:spLocks noChangeAspect="1" noChangeArrowheads="1"/>
            </p:cNvSpPr>
            <p:nvPr/>
          </p:nvSpPr>
          <p:spPr bwMode="auto">
            <a:xfrm>
              <a:off x="8405834" y="477203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" name="Oval 105"/>
            <p:cNvSpPr>
              <a:spLocks noChangeAspect="1" noChangeArrowheads="1"/>
            </p:cNvSpPr>
            <p:nvPr/>
          </p:nvSpPr>
          <p:spPr bwMode="auto">
            <a:xfrm>
              <a:off x="8348684" y="47894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7" name="Oval 106"/>
            <p:cNvSpPr>
              <a:spLocks noChangeAspect="1" noChangeArrowheads="1"/>
            </p:cNvSpPr>
            <p:nvPr/>
          </p:nvSpPr>
          <p:spPr bwMode="auto">
            <a:xfrm>
              <a:off x="8362972" y="484188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8" name="Oval 107"/>
            <p:cNvSpPr>
              <a:spLocks noChangeAspect="1" noChangeArrowheads="1"/>
            </p:cNvSpPr>
            <p:nvPr/>
          </p:nvSpPr>
          <p:spPr bwMode="auto">
            <a:xfrm>
              <a:off x="8289947" y="46736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9" name="Oval 108"/>
            <p:cNvSpPr>
              <a:spLocks noChangeAspect="1" noChangeArrowheads="1"/>
            </p:cNvSpPr>
            <p:nvPr/>
          </p:nvSpPr>
          <p:spPr bwMode="auto">
            <a:xfrm>
              <a:off x="8329634" y="47498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0" name="Oval 109"/>
            <p:cNvSpPr>
              <a:spLocks noChangeAspect="1" noChangeArrowheads="1"/>
            </p:cNvSpPr>
            <p:nvPr/>
          </p:nvSpPr>
          <p:spPr bwMode="auto">
            <a:xfrm>
              <a:off x="8329634" y="469583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1" name="Oval 110"/>
            <p:cNvSpPr>
              <a:spLocks noChangeAspect="1" noChangeArrowheads="1"/>
            </p:cNvSpPr>
            <p:nvPr/>
          </p:nvSpPr>
          <p:spPr bwMode="auto">
            <a:xfrm>
              <a:off x="8272484" y="47132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2" name="Oval 111"/>
            <p:cNvSpPr>
              <a:spLocks noChangeAspect="1" noChangeArrowheads="1"/>
            </p:cNvSpPr>
            <p:nvPr/>
          </p:nvSpPr>
          <p:spPr bwMode="auto">
            <a:xfrm>
              <a:off x="8199459" y="462122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3" name="Oval 112"/>
            <p:cNvSpPr>
              <a:spLocks noChangeAspect="1" noChangeArrowheads="1"/>
            </p:cNvSpPr>
            <p:nvPr/>
          </p:nvSpPr>
          <p:spPr bwMode="auto">
            <a:xfrm>
              <a:off x="8255022" y="467202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4" name="Oval 113"/>
            <p:cNvSpPr>
              <a:spLocks noChangeAspect="1" noChangeArrowheads="1"/>
            </p:cNvSpPr>
            <p:nvPr/>
          </p:nvSpPr>
          <p:spPr bwMode="auto">
            <a:xfrm>
              <a:off x="8239147" y="464344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5" name="Oval 114"/>
            <p:cNvSpPr>
              <a:spLocks noChangeAspect="1" noChangeArrowheads="1"/>
            </p:cNvSpPr>
            <p:nvPr/>
          </p:nvSpPr>
          <p:spPr bwMode="auto">
            <a:xfrm>
              <a:off x="8137547" y="45974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6" name="Oval 115"/>
            <p:cNvSpPr>
              <a:spLocks noChangeAspect="1" noChangeArrowheads="1"/>
            </p:cNvSpPr>
            <p:nvPr/>
          </p:nvSpPr>
          <p:spPr bwMode="auto">
            <a:xfrm>
              <a:off x="8177234" y="461963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7" name="Oval 116"/>
            <p:cNvSpPr>
              <a:spLocks noChangeAspect="1" noChangeArrowheads="1"/>
            </p:cNvSpPr>
            <p:nvPr/>
          </p:nvSpPr>
          <p:spPr bwMode="auto">
            <a:xfrm>
              <a:off x="7908947" y="45974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8" name="Oval 117"/>
            <p:cNvSpPr>
              <a:spLocks noChangeAspect="1" noChangeArrowheads="1"/>
            </p:cNvSpPr>
            <p:nvPr/>
          </p:nvSpPr>
          <p:spPr bwMode="auto">
            <a:xfrm>
              <a:off x="7948634" y="461963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9" name="Oval 118"/>
            <p:cNvSpPr>
              <a:spLocks noChangeAspect="1" noChangeArrowheads="1"/>
            </p:cNvSpPr>
            <p:nvPr/>
          </p:nvSpPr>
          <p:spPr bwMode="auto">
            <a:xfrm>
              <a:off x="7891484" y="46370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0" name="Oval 119"/>
            <p:cNvSpPr>
              <a:spLocks noChangeAspect="1" noChangeArrowheads="1"/>
            </p:cNvSpPr>
            <p:nvPr/>
          </p:nvSpPr>
          <p:spPr bwMode="auto">
            <a:xfrm>
              <a:off x="8002609" y="459264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1" name="Oval 120"/>
            <p:cNvSpPr>
              <a:spLocks noChangeAspect="1" noChangeArrowheads="1"/>
            </p:cNvSpPr>
            <p:nvPr/>
          </p:nvSpPr>
          <p:spPr bwMode="auto">
            <a:xfrm>
              <a:off x="8042297" y="461487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2" name="Oval 121"/>
            <p:cNvSpPr>
              <a:spLocks noChangeAspect="1" noChangeArrowheads="1"/>
            </p:cNvSpPr>
            <p:nvPr/>
          </p:nvSpPr>
          <p:spPr bwMode="auto">
            <a:xfrm>
              <a:off x="8058172" y="4587882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3" name="Oval 122"/>
            <p:cNvSpPr>
              <a:spLocks noChangeAspect="1" noChangeArrowheads="1"/>
            </p:cNvSpPr>
            <p:nvPr/>
          </p:nvSpPr>
          <p:spPr bwMode="auto">
            <a:xfrm>
              <a:off x="8097859" y="4610107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4" name="Oval 123"/>
            <p:cNvSpPr>
              <a:spLocks noChangeAspect="1" noChangeArrowheads="1"/>
            </p:cNvSpPr>
            <p:nvPr/>
          </p:nvSpPr>
          <p:spPr bwMode="auto">
            <a:xfrm>
              <a:off x="8043884" y="524669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5" name="Oval 124"/>
            <p:cNvSpPr>
              <a:spLocks noChangeAspect="1" noChangeArrowheads="1"/>
            </p:cNvSpPr>
            <p:nvPr/>
          </p:nvSpPr>
          <p:spPr bwMode="auto">
            <a:xfrm>
              <a:off x="8170884" y="5214945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6" name="Oval 125"/>
            <p:cNvSpPr>
              <a:spLocks noChangeAspect="1" noChangeArrowheads="1"/>
            </p:cNvSpPr>
            <p:nvPr/>
          </p:nvSpPr>
          <p:spPr bwMode="auto">
            <a:xfrm>
              <a:off x="8297884" y="514192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7" name="Oval 126"/>
            <p:cNvSpPr>
              <a:spLocks noChangeAspect="1" noChangeArrowheads="1"/>
            </p:cNvSpPr>
            <p:nvPr/>
          </p:nvSpPr>
          <p:spPr bwMode="auto">
            <a:xfrm>
              <a:off x="8128022" y="5230820"/>
              <a:ext cx="36513" cy="3651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777" name="グループ化 313"/>
          <p:cNvGrpSpPr>
            <a:grpSpLocks noChangeAspect="1"/>
          </p:cNvGrpSpPr>
          <p:nvPr/>
        </p:nvGrpSpPr>
        <p:grpSpPr>
          <a:xfrm>
            <a:off x="4265297" y="3312385"/>
            <a:ext cx="545605" cy="504000"/>
            <a:chOff x="7928655" y="1285860"/>
            <a:chExt cx="1237363" cy="1143008"/>
          </a:xfrm>
          <a:solidFill>
            <a:srgbClr val="FF0000"/>
          </a:solidFill>
        </p:grpSpPr>
        <p:sp>
          <p:nvSpPr>
            <p:cNvPr id="778" name="Oval 33"/>
            <p:cNvSpPr>
              <a:spLocks noChangeAspect="1" noChangeArrowheads="1"/>
            </p:cNvSpPr>
            <p:nvPr/>
          </p:nvSpPr>
          <p:spPr bwMode="auto">
            <a:xfrm>
              <a:off x="8797683" y="2364889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79" name="Oval 21"/>
            <p:cNvSpPr>
              <a:spLocks noChangeAspect="1" noChangeArrowheads="1"/>
            </p:cNvSpPr>
            <p:nvPr/>
          </p:nvSpPr>
          <p:spPr bwMode="auto">
            <a:xfrm>
              <a:off x="7928655" y="1705620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80" name="Oval 22"/>
            <p:cNvSpPr>
              <a:spLocks noChangeAspect="1" noChangeArrowheads="1"/>
            </p:cNvSpPr>
            <p:nvPr/>
          </p:nvSpPr>
          <p:spPr bwMode="auto">
            <a:xfrm>
              <a:off x="8554809" y="2060811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81" name="Oval 23"/>
            <p:cNvSpPr>
              <a:spLocks noChangeAspect="1" noChangeArrowheads="1"/>
            </p:cNvSpPr>
            <p:nvPr/>
          </p:nvSpPr>
          <p:spPr bwMode="auto">
            <a:xfrm>
              <a:off x="8434503" y="2106181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82" name="Oval 24"/>
            <p:cNvSpPr>
              <a:spLocks noChangeAspect="1" noChangeArrowheads="1"/>
            </p:cNvSpPr>
            <p:nvPr/>
          </p:nvSpPr>
          <p:spPr bwMode="auto">
            <a:xfrm>
              <a:off x="8665440" y="2138685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83" name="Oval 28"/>
            <p:cNvSpPr>
              <a:spLocks noChangeAspect="1" noChangeArrowheads="1"/>
            </p:cNvSpPr>
            <p:nvPr/>
          </p:nvSpPr>
          <p:spPr bwMode="auto">
            <a:xfrm>
              <a:off x="8055117" y="2106181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84" name="Oval 32"/>
            <p:cNvSpPr>
              <a:spLocks noChangeAspect="1" noChangeArrowheads="1"/>
            </p:cNvSpPr>
            <p:nvPr/>
          </p:nvSpPr>
          <p:spPr bwMode="auto">
            <a:xfrm>
              <a:off x="8856766" y="2150575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85" name="Oval 33"/>
            <p:cNvSpPr>
              <a:spLocks noChangeAspect="1" noChangeArrowheads="1"/>
            </p:cNvSpPr>
            <p:nvPr/>
          </p:nvSpPr>
          <p:spPr bwMode="auto">
            <a:xfrm>
              <a:off x="8758143" y="1851029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86" name="Oval 34"/>
            <p:cNvSpPr>
              <a:spLocks noChangeAspect="1" noChangeArrowheads="1"/>
            </p:cNvSpPr>
            <p:nvPr/>
          </p:nvSpPr>
          <p:spPr bwMode="auto">
            <a:xfrm>
              <a:off x="8840935" y="1427328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87" name="Oval 35"/>
            <p:cNvSpPr>
              <a:spLocks noChangeAspect="1" noChangeArrowheads="1"/>
            </p:cNvSpPr>
            <p:nvPr/>
          </p:nvSpPr>
          <p:spPr bwMode="auto">
            <a:xfrm>
              <a:off x="9093859" y="1827889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88" name="Oval 36"/>
            <p:cNvSpPr>
              <a:spLocks noChangeAspect="1" noChangeArrowheads="1"/>
            </p:cNvSpPr>
            <p:nvPr/>
          </p:nvSpPr>
          <p:spPr bwMode="auto">
            <a:xfrm>
              <a:off x="8263276" y="1830808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89" name="Oval 37"/>
            <p:cNvSpPr>
              <a:spLocks noChangeAspect="1" noChangeArrowheads="1"/>
            </p:cNvSpPr>
            <p:nvPr/>
          </p:nvSpPr>
          <p:spPr bwMode="auto">
            <a:xfrm>
              <a:off x="8176839" y="2293451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90" name="Oval 38"/>
            <p:cNvSpPr>
              <a:spLocks noChangeAspect="1" noChangeArrowheads="1"/>
            </p:cNvSpPr>
            <p:nvPr/>
          </p:nvSpPr>
          <p:spPr bwMode="auto">
            <a:xfrm>
              <a:off x="8407776" y="2325956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91" name="Oval 39"/>
            <p:cNvSpPr>
              <a:spLocks noChangeAspect="1" noChangeArrowheads="1"/>
            </p:cNvSpPr>
            <p:nvPr/>
          </p:nvSpPr>
          <p:spPr bwMode="auto">
            <a:xfrm>
              <a:off x="8286055" y="1471084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92" name="Oval 43"/>
            <p:cNvSpPr>
              <a:spLocks noChangeAspect="1" noChangeArrowheads="1"/>
            </p:cNvSpPr>
            <p:nvPr/>
          </p:nvSpPr>
          <p:spPr bwMode="auto">
            <a:xfrm>
              <a:off x="8154741" y="2116175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93" name="Oval 44"/>
            <p:cNvSpPr>
              <a:spLocks noChangeAspect="1" noChangeArrowheads="1"/>
            </p:cNvSpPr>
            <p:nvPr/>
          </p:nvSpPr>
          <p:spPr bwMode="auto">
            <a:xfrm>
              <a:off x="8369055" y="1285860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94" name="Oval 45"/>
            <p:cNvSpPr>
              <a:spLocks noChangeAspect="1" noChangeArrowheads="1"/>
            </p:cNvSpPr>
            <p:nvPr/>
          </p:nvSpPr>
          <p:spPr bwMode="auto">
            <a:xfrm>
              <a:off x="8501090" y="1788956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95" name="Oval 47"/>
            <p:cNvSpPr>
              <a:spLocks noChangeAspect="1" noChangeArrowheads="1"/>
            </p:cNvSpPr>
            <p:nvPr/>
          </p:nvSpPr>
          <p:spPr bwMode="auto">
            <a:xfrm>
              <a:off x="8386190" y="1896690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96" name="Oval 51"/>
            <p:cNvSpPr>
              <a:spLocks noChangeAspect="1" noChangeArrowheads="1"/>
            </p:cNvSpPr>
            <p:nvPr/>
          </p:nvSpPr>
          <p:spPr bwMode="auto">
            <a:xfrm>
              <a:off x="8648607" y="1891866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97" name="Oval 52"/>
            <p:cNvSpPr>
              <a:spLocks noChangeAspect="1" noChangeArrowheads="1"/>
            </p:cNvSpPr>
            <p:nvPr/>
          </p:nvSpPr>
          <p:spPr bwMode="auto">
            <a:xfrm>
              <a:off x="9105421" y="2069143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98" name="Oval 58"/>
            <p:cNvSpPr>
              <a:spLocks noChangeAspect="1" noChangeArrowheads="1"/>
            </p:cNvSpPr>
            <p:nvPr/>
          </p:nvSpPr>
          <p:spPr bwMode="auto">
            <a:xfrm>
              <a:off x="8011865" y="1936261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799" name="Oval 59"/>
            <p:cNvSpPr>
              <a:spLocks noChangeAspect="1" noChangeArrowheads="1"/>
            </p:cNvSpPr>
            <p:nvPr/>
          </p:nvSpPr>
          <p:spPr bwMode="auto">
            <a:xfrm>
              <a:off x="8094657" y="1666687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00" name="Oval 60"/>
            <p:cNvSpPr>
              <a:spLocks noChangeAspect="1" noChangeArrowheads="1"/>
            </p:cNvSpPr>
            <p:nvPr/>
          </p:nvSpPr>
          <p:spPr bwMode="auto">
            <a:xfrm>
              <a:off x="8578518" y="1699192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01" name="Oval 33"/>
            <p:cNvSpPr>
              <a:spLocks noChangeAspect="1" noChangeArrowheads="1"/>
            </p:cNvSpPr>
            <p:nvPr/>
          </p:nvSpPr>
          <p:spPr bwMode="auto">
            <a:xfrm>
              <a:off x="8806693" y="1794510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02" name="Oval 22"/>
            <p:cNvSpPr>
              <a:spLocks noChangeAspect="1" noChangeArrowheads="1"/>
            </p:cNvSpPr>
            <p:nvPr/>
          </p:nvSpPr>
          <p:spPr bwMode="auto">
            <a:xfrm>
              <a:off x="8603843" y="1418994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03" name="Oval 23"/>
            <p:cNvSpPr>
              <a:spLocks noChangeAspect="1" noChangeArrowheads="1"/>
            </p:cNvSpPr>
            <p:nvPr/>
          </p:nvSpPr>
          <p:spPr bwMode="auto">
            <a:xfrm>
              <a:off x="8858280" y="2007699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04" name="Oval 24"/>
            <p:cNvSpPr>
              <a:spLocks noChangeAspect="1" noChangeArrowheads="1"/>
            </p:cNvSpPr>
            <p:nvPr/>
          </p:nvSpPr>
          <p:spPr bwMode="auto">
            <a:xfrm>
              <a:off x="8714474" y="1496869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05" name="Oval 28"/>
            <p:cNvSpPr>
              <a:spLocks noChangeAspect="1" noChangeArrowheads="1"/>
            </p:cNvSpPr>
            <p:nvPr/>
          </p:nvSpPr>
          <p:spPr bwMode="auto">
            <a:xfrm>
              <a:off x="8252296" y="1920570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06" name="Oval 36"/>
            <p:cNvSpPr>
              <a:spLocks noChangeAspect="1" noChangeArrowheads="1"/>
            </p:cNvSpPr>
            <p:nvPr/>
          </p:nvSpPr>
          <p:spPr bwMode="auto">
            <a:xfrm>
              <a:off x="8460455" y="1645198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07" name="Oval 37"/>
            <p:cNvSpPr>
              <a:spLocks noChangeAspect="1" noChangeArrowheads="1"/>
            </p:cNvSpPr>
            <p:nvPr/>
          </p:nvSpPr>
          <p:spPr bwMode="auto">
            <a:xfrm>
              <a:off x="8389738" y="1499789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08" name="Oval 38"/>
            <p:cNvSpPr>
              <a:spLocks noChangeAspect="1" noChangeArrowheads="1"/>
            </p:cNvSpPr>
            <p:nvPr/>
          </p:nvSpPr>
          <p:spPr bwMode="auto">
            <a:xfrm>
              <a:off x="8620676" y="1532293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09" name="Oval 47"/>
            <p:cNvSpPr>
              <a:spLocks noChangeAspect="1" noChangeArrowheads="1"/>
            </p:cNvSpPr>
            <p:nvPr/>
          </p:nvSpPr>
          <p:spPr bwMode="auto">
            <a:xfrm>
              <a:off x="8940559" y="1748117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810" name="Oval 58"/>
            <p:cNvSpPr>
              <a:spLocks noChangeAspect="1" noChangeArrowheads="1"/>
            </p:cNvSpPr>
            <p:nvPr/>
          </p:nvSpPr>
          <p:spPr bwMode="auto">
            <a:xfrm>
              <a:off x="8126765" y="1785155"/>
              <a:ext cx="60597" cy="6397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813" name="下矢印 812"/>
          <p:cNvSpPr/>
          <p:nvPr/>
        </p:nvSpPr>
        <p:spPr>
          <a:xfrm rot="13460638">
            <a:off x="2862368" y="1959370"/>
            <a:ext cx="148818" cy="674477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11" name="グループ化 1010"/>
          <p:cNvGrpSpPr/>
          <p:nvPr/>
        </p:nvGrpSpPr>
        <p:grpSpPr>
          <a:xfrm>
            <a:off x="1135513" y="2448726"/>
            <a:ext cx="1678474" cy="1237634"/>
            <a:chOff x="487441" y="1778829"/>
            <a:chExt cx="1678474" cy="1237634"/>
          </a:xfrm>
        </p:grpSpPr>
        <p:sp>
          <p:nvSpPr>
            <p:cNvPr id="819" name="正方形/長方形 818"/>
            <p:cNvSpPr/>
            <p:nvPr/>
          </p:nvSpPr>
          <p:spPr>
            <a:xfrm>
              <a:off x="520400" y="1778829"/>
              <a:ext cx="16260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70C0"/>
                  </a:solidFill>
                </a:rPr>
                <a:t>Emission sources</a:t>
              </a:r>
              <a:endParaRPr lang="ja-JP" altLang="en-US" sz="1600" b="1" dirty="0">
                <a:solidFill>
                  <a:srgbClr val="0070C0"/>
                </a:solidFill>
              </a:endParaRPr>
            </a:p>
          </p:txBody>
        </p:sp>
        <p:pic>
          <p:nvPicPr>
            <p:cNvPr id="82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2103860"/>
              <a:ext cx="517961" cy="389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1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245" y="2105331"/>
              <a:ext cx="569621" cy="351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" name="図 3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73" y="2601291"/>
              <a:ext cx="494251" cy="326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4" name="グループ化 133"/>
            <p:cNvGrpSpPr>
              <a:grpSpLocks noChangeAspect="1"/>
            </p:cNvGrpSpPr>
            <p:nvPr/>
          </p:nvGrpSpPr>
          <p:grpSpPr bwMode="auto">
            <a:xfrm>
              <a:off x="1501020" y="2558554"/>
              <a:ext cx="472342" cy="396000"/>
              <a:chOff x="2101850" y="5062538"/>
              <a:chExt cx="1501775" cy="1258887"/>
            </a:xfrm>
          </p:grpSpPr>
          <p:sp>
            <p:nvSpPr>
              <p:cNvPr id="826" name="Freeform 5"/>
              <p:cNvSpPr>
                <a:spLocks/>
              </p:cNvSpPr>
              <p:nvPr/>
            </p:nvSpPr>
            <p:spPr bwMode="auto">
              <a:xfrm>
                <a:off x="2119313" y="5614988"/>
                <a:ext cx="1292225" cy="706437"/>
              </a:xfrm>
              <a:custGeom>
                <a:avLst/>
                <a:gdLst>
                  <a:gd name="T0" fmla="*/ 14288 w 814"/>
                  <a:gd name="T1" fmla="*/ 247650 h 445"/>
                  <a:gd name="T2" fmla="*/ 66675 w 814"/>
                  <a:gd name="T3" fmla="*/ 209550 h 445"/>
                  <a:gd name="T4" fmla="*/ 114300 w 814"/>
                  <a:gd name="T5" fmla="*/ 185737 h 445"/>
                  <a:gd name="T6" fmla="*/ 157163 w 814"/>
                  <a:gd name="T7" fmla="*/ 180975 h 445"/>
                  <a:gd name="T8" fmla="*/ 204788 w 814"/>
                  <a:gd name="T9" fmla="*/ 180975 h 445"/>
                  <a:gd name="T10" fmla="*/ 252413 w 814"/>
                  <a:gd name="T11" fmla="*/ 176212 h 445"/>
                  <a:gd name="T12" fmla="*/ 295275 w 814"/>
                  <a:gd name="T13" fmla="*/ 152400 h 445"/>
                  <a:gd name="T14" fmla="*/ 342900 w 814"/>
                  <a:gd name="T15" fmla="*/ 123825 h 445"/>
                  <a:gd name="T16" fmla="*/ 385762 w 814"/>
                  <a:gd name="T17" fmla="*/ 114300 h 445"/>
                  <a:gd name="T18" fmla="*/ 428625 w 814"/>
                  <a:gd name="T19" fmla="*/ 85725 h 445"/>
                  <a:gd name="T20" fmla="*/ 476250 w 814"/>
                  <a:gd name="T21" fmla="*/ 71437 h 445"/>
                  <a:gd name="T22" fmla="*/ 523875 w 814"/>
                  <a:gd name="T23" fmla="*/ 52387 h 445"/>
                  <a:gd name="T24" fmla="*/ 576263 w 814"/>
                  <a:gd name="T25" fmla="*/ 42862 h 445"/>
                  <a:gd name="T26" fmla="*/ 623888 w 814"/>
                  <a:gd name="T27" fmla="*/ 42862 h 445"/>
                  <a:gd name="T28" fmla="*/ 681037 w 814"/>
                  <a:gd name="T29" fmla="*/ 38100 h 445"/>
                  <a:gd name="T30" fmla="*/ 747712 w 814"/>
                  <a:gd name="T31" fmla="*/ 38100 h 445"/>
                  <a:gd name="T32" fmla="*/ 809625 w 814"/>
                  <a:gd name="T33" fmla="*/ 33337 h 445"/>
                  <a:gd name="T34" fmla="*/ 862013 w 814"/>
                  <a:gd name="T35" fmla="*/ 28575 h 445"/>
                  <a:gd name="T36" fmla="*/ 919163 w 814"/>
                  <a:gd name="T37" fmla="*/ 28575 h 445"/>
                  <a:gd name="T38" fmla="*/ 981075 w 814"/>
                  <a:gd name="T39" fmla="*/ 23812 h 445"/>
                  <a:gd name="T40" fmla="*/ 1038225 w 814"/>
                  <a:gd name="T41" fmla="*/ 9525 h 445"/>
                  <a:gd name="T42" fmla="*/ 1090613 w 814"/>
                  <a:gd name="T43" fmla="*/ 0 h 445"/>
                  <a:gd name="T44" fmla="*/ 1133475 w 814"/>
                  <a:gd name="T45" fmla="*/ 0 h 445"/>
                  <a:gd name="T46" fmla="*/ 1181100 w 814"/>
                  <a:gd name="T47" fmla="*/ 0 h 445"/>
                  <a:gd name="T48" fmla="*/ 1233488 w 814"/>
                  <a:gd name="T49" fmla="*/ 14287 h 445"/>
                  <a:gd name="T50" fmla="*/ 1271588 w 814"/>
                  <a:gd name="T51" fmla="*/ 42862 h 445"/>
                  <a:gd name="T52" fmla="*/ 1285875 w 814"/>
                  <a:gd name="T53" fmla="*/ 90487 h 445"/>
                  <a:gd name="T54" fmla="*/ 1285875 w 814"/>
                  <a:gd name="T55" fmla="*/ 133350 h 445"/>
                  <a:gd name="T56" fmla="*/ 1266825 w 814"/>
                  <a:gd name="T57" fmla="*/ 185737 h 445"/>
                  <a:gd name="T58" fmla="*/ 1228725 w 814"/>
                  <a:gd name="T59" fmla="*/ 219075 h 445"/>
                  <a:gd name="T60" fmla="*/ 1185863 w 814"/>
                  <a:gd name="T61" fmla="*/ 266700 h 445"/>
                  <a:gd name="T62" fmla="*/ 1133475 w 814"/>
                  <a:gd name="T63" fmla="*/ 319087 h 445"/>
                  <a:gd name="T64" fmla="*/ 1095375 w 814"/>
                  <a:gd name="T65" fmla="*/ 366712 h 445"/>
                  <a:gd name="T66" fmla="*/ 1066800 w 814"/>
                  <a:gd name="T67" fmla="*/ 409575 h 445"/>
                  <a:gd name="T68" fmla="*/ 1062038 w 814"/>
                  <a:gd name="T69" fmla="*/ 466725 h 445"/>
                  <a:gd name="T70" fmla="*/ 1052513 w 814"/>
                  <a:gd name="T71" fmla="*/ 509587 h 445"/>
                  <a:gd name="T72" fmla="*/ 1028700 w 814"/>
                  <a:gd name="T73" fmla="*/ 557212 h 445"/>
                  <a:gd name="T74" fmla="*/ 985838 w 814"/>
                  <a:gd name="T75" fmla="*/ 590550 h 445"/>
                  <a:gd name="T76" fmla="*/ 933450 w 814"/>
                  <a:gd name="T77" fmla="*/ 619125 h 445"/>
                  <a:gd name="T78" fmla="*/ 881063 w 814"/>
                  <a:gd name="T79" fmla="*/ 642937 h 445"/>
                  <a:gd name="T80" fmla="*/ 823913 w 814"/>
                  <a:gd name="T81" fmla="*/ 652462 h 445"/>
                  <a:gd name="T82" fmla="*/ 781050 w 814"/>
                  <a:gd name="T83" fmla="*/ 657225 h 445"/>
                  <a:gd name="T84" fmla="*/ 719137 w 814"/>
                  <a:gd name="T85" fmla="*/ 657225 h 445"/>
                  <a:gd name="T86" fmla="*/ 666750 w 814"/>
                  <a:gd name="T87" fmla="*/ 657225 h 445"/>
                  <a:gd name="T88" fmla="*/ 619125 w 814"/>
                  <a:gd name="T89" fmla="*/ 666750 h 445"/>
                  <a:gd name="T90" fmla="*/ 566738 w 814"/>
                  <a:gd name="T91" fmla="*/ 671512 h 445"/>
                  <a:gd name="T92" fmla="*/ 514350 w 814"/>
                  <a:gd name="T93" fmla="*/ 681037 h 445"/>
                  <a:gd name="T94" fmla="*/ 471488 w 814"/>
                  <a:gd name="T95" fmla="*/ 690562 h 445"/>
                  <a:gd name="T96" fmla="*/ 404812 w 814"/>
                  <a:gd name="T97" fmla="*/ 695325 h 445"/>
                  <a:gd name="T98" fmla="*/ 338137 w 814"/>
                  <a:gd name="T99" fmla="*/ 700087 h 445"/>
                  <a:gd name="T100" fmla="*/ 295275 w 814"/>
                  <a:gd name="T101" fmla="*/ 704850 h 445"/>
                  <a:gd name="T102" fmla="*/ 247650 w 814"/>
                  <a:gd name="T103" fmla="*/ 704850 h 445"/>
                  <a:gd name="T104" fmla="*/ 204788 w 814"/>
                  <a:gd name="T105" fmla="*/ 690562 h 445"/>
                  <a:gd name="T106" fmla="*/ 176212 w 814"/>
                  <a:gd name="T107" fmla="*/ 647700 h 445"/>
                  <a:gd name="T108" fmla="*/ 161925 w 814"/>
                  <a:gd name="T109" fmla="*/ 604837 h 445"/>
                  <a:gd name="T110" fmla="*/ 133350 w 814"/>
                  <a:gd name="T111" fmla="*/ 552450 h 445"/>
                  <a:gd name="T112" fmla="*/ 90487 w 814"/>
                  <a:gd name="T113" fmla="*/ 509587 h 445"/>
                  <a:gd name="T114" fmla="*/ 47625 w 814"/>
                  <a:gd name="T115" fmla="*/ 476250 h 445"/>
                  <a:gd name="T116" fmla="*/ 33338 w 814"/>
                  <a:gd name="T117" fmla="*/ 419100 h 445"/>
                  <a:gd name="T118" fmla="*/ 28575 w 814"/>
                  <a:gd name="T119" fmla="*/ 371475 h 445"/>
                  <a:gd name="T120" fmla="*/ 19050 w 814"/>
                  <a:gd name="T121" fmla="*/ 328612 h 445"/>
                  <a:gd name="T122" fmla="*/ 9525 w 814"/>
                  <a:gd name="T123" fmla="*/ 285750 h 445"/>
                  <a:gd name="T124" fmla="*/ 14288 w 814"/>
                  <a:gd name="T125" fmla="*/ 252412 h 44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14"/>
                  <a:gd name="T190" fmla="*/ 0 h 445"/>
                  <a:gd name="T191" fmla="*/ 814 w 814"/>
                  <a:gd name="T192" fmla="*/ 445 h 44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14" h="445">
                    <a:moveTo>
                      <a:pt x="9" y="159"/>
                    </a:moveTo>
                    <a:lnTo>
                      <a:pt x="0" y="162"/>
                    </a:lnTo>
                    <a:lnTo>
                      <a:pt x="9" y="156"/>
                    </a:lnTo>
                    <a:lnTo>
                      <a:pt x="18" y="147"/>
                    </a:lnTo>
                    <a:lnTo>
                      <a:pt x="30" y="141"/>
                    </a:lnTo>
                    <a:lnTo>
                      <a:pt x="42" y="132"/>
                    </a:lnTo>
                    <a:lnTo>
                      <a:pt x="51" y="129"/>
                    </a:lnTo>
                    <a:lnTo>
                      <a:pt x="63" y="123"/>
                    </a:lnTo>
                    <a:lnTo>
                      <a:pt x="72" y="117"/>
                    </a:lnTo>
                    <a:lnTo>
                      <a:pt x="81" y="114"/>
                    </a:lnTo>
                    <a:lnTo>
                      <a:pt x="90" y="114"/>
                    </a:lnTo>
                    <a:lnTo>
                      <a:pt x="99" y="114"/>
                    </a:lnTo>
                    <a:lnTo>
                      <a:pt x="108" y="114"/>
                    </a:lnTo>
                    <a:lnTo>
                      <a:pt x="120" y="114"/>
                    </a:lnTo>
                    <a:lnTo>
                      <a:pt x="129" y="114"/>
                    </a:lnTo>
                    <a:lnTo>
                      <a:pt x="138" y="114"/>
                    </a:lnTo>
                    <a:lnTo>
                      <a:pt x="150" y="114"/>
                    </a:lnTo>
                    <a:lnTo>
                      <a:pt x="159" y="111"/>
                    </a:lnTo>
                    <a:lnTo>
                      <a:pt x="168" y="105"/>
                    </a:lnTo>
                    <a:lnTo>
                      <a:pt x="177" y="102"/>
                    </a:lnTo>
                    <a:lnTo>
                      <a:pt x="186" y="96"/>
                    </a:lnTo>
                    <a:lnTo>
                      <a:pt x="195" y="90"/>
                    </a:lnTo>
                    <a:lnTo>
                      <a:pt x="204" y="87"/>
                    </a:lnTo>
                    <a:lnTo>
                      <a:pt x="216" y="78"/>
                    </a:lnTo>
                    <a:lnTo>
                      <a:pt x="225" y="78"/>
                    </a:lnTo>
                    <a:lnTo>
                      <a:pt x="234" y="75"/>
                    </a:lnTo>
                    <a:lnTo>
                      <a:pt x="243" y="72"/>
                    </a:lnTo>
                    <a:lnTo>
                      <a:pt x="252" y="66"/>
                    </a:lnTo>
                    <a:lnTo>
                      <a:pt x="261" y="60"/>
                    </a:lnTo>
                    <a:lnTo>
                      <a:pt x="270" y="54"/>
                    </a:lnTo>
                    <a:lnTo>
                      <a:pt x="279" y="54"/>
                    </a:lnTo>
                    <a:lnTo>
                      <a:pt x="288" y="48"/>
                    </a:lnTo>
                    <a:lnTo>
                      <a:pt x="300" y="45"/>
                    </a:lnTo>
                    <a:lnTo>
                      <a:pt x="309" y="42"/>
                    </a:lnTo>
                    <a:lnTo>
                      <a:pt x="318" y="39"/>
                    </a:lnTo>
                    <a:lnTo>
                      <a:pt x="330" y="33"/>
                    </a:lnTo>
                    <a:lnTo>
                      <a:pt x="342" y="30"/>
                    </a:lnTo>
                    <a:lnTo>
                      <a:pt x="351" y="30"/>
                    </a:lnTo>
                    <a:lnTo>
                      <a:pt x="363" y="27"/>
                    </a:lnTo>
                    <a:lnTo>
                      <a:pt x="375" y="27"/>
                    </a:lnTo>
                    <a:lnTo>
                      <a:pt x="384" y="27"/>
                    </a:lnTo>
                    <a:lnTo>
                      <a:pt x="393" y="27"/>
                    </a:lnTo>
                    <a:lnTo>
                      <a:pt x="402" y="24"/>
                    </a:lnTo>
                    <a:lnTo>
                      <a:pt x="414" y="24"/>
                    </a:lnTo>
                    <a:lnTo>
                      <a:pt x="429" y="24"/>
                    </a:lnTo>
                    <a:lnTo>
                      <a:pt x="444" y="24"/>
                    </a:lnTo>
                    <a:lnTo>
                      <a:pt x="459" y="24"/>
                    </a:lnTo>
                    <a:lnTo>
                      <a:pt x="471" y="24"/>
                    </a:lnTo>
                    <a:lnTo>
                      <a:pt x="483" y="24"/>
                    </a:lnTo>
                    <a:lnTo>
                      <a:pt x="495" y="24"/>
                    </a:lnTo>
                    <a:lnTo>
                      <a:pt x="510" y="21"/>
                    </a:lnTo>
                    <a:lnTo>
                      <a:pt x="519" y="21"/>
                    </a:lnTo>
                    <a:lnTo>
                      <a:pt x="528" y="21"/>
                    </a:lnTo>
                    <a:lnTo>
                      <a:pt x="543" y="18"/>
                    </a:lnTo>
                    <a:lnTo>
                      <a:pt x="552" y="18"/>
                    </a:lnTo>
                    <a:lnTo>
                      <a:pt x="567" y="18"/>
                    </a:lnTo>
                    <a:lnTo>
                      <a:pt x="579" y="18"/>
                    </a:lnTo>
                    <a:lnTo>
                      <a:pt x="597" y="18"/>
                    </a:lnTo>
                    <a:lnTo>
                      <a:pt x="606" y="18"/>
                    </a:lnTo>
                    <a:lnTo>
                      <a:pt x="618" y="15"/>
                    </a:lnTo>
                    <a:lnTo>
                      <a:pt x="627" y="12"/>
                    </a:lnTo>
                    <a:lnTo>
                      <a:pt x="639" y="9"/>
                    </a:lnTo>
                    <a:lnTo>
                      <a:pt x="654" y="6"/>
                    </a:lnTo>
                    <a:lnTo>
                      <a:pt x="663" y="3"/>
                    </a:lnTo>
                    <a:lnTo>
                      <a:pt x="678" y="0"/>
                    </a:lnTo>
                    <a:lnTo>
                      <a:pt x="687" y="0"/>
                    </a:lnTo>
                    <a:lnTo>
                      <a:pt x="696" y="0"/>
                    </a:lnTo>
                    <a:lnTo>
                      <a:pt x="705" y="0"/>
                    </a:lnTo>
                    <a:lnTo>
                      <a:pt x="714" y="0"/>
                    </a:lnTo>
                    <a:lnTo>
                      <a:pt x="723" y="0"/>
                    </a:lnTo>
                    <a:lnTo>
                      <a:pt x="732" y="0"/>
                    </a:lnTo>
                    <a:lnTo>
                      <a:pt x="744" y="0"/>
                    </a:lnTo>
                    <a:lnTo>
                      <a:pt x="756" y="3"/>
                    </a:lnTo>
                    <a:lnTo>
                      <a:pt x="765" y="3"/>
                    </a:lnTo>
                    <a:lnTo>
                      <a:pt x="777" y="9"/>
                    </a:lnTo>
                    <a:lnTo>
                      <a:pt x="789" y="15"/>
                    </a:lnTo>
                    <a:lnTo>
                      <a:pt x="798" y="18"/>
                    </a:lnTo>
                    <a:lnTo>
                      <a:pt x="801" y="27"/>
                    </a:lnTo>
                    <a:lnTo>
                      <a:pt x="804" y="36"/>
                    </a:lnTo>
                    <a:lnTo>
                      <a:pt x="807" y="45"/>
                    </a:lnTo>
                    <a:lnTo>
                      <a:pt x="810" y="57"/>
                    </a:lnTo>
                    <a:lnTo>
                      <a:pt x="810" y="66"/>
                    </a:lnTo>
                    <a:lnTo>
                      <a:pt x="813" y="75"/>
                    </a:lnTo>
                    <a:lnTo>
                      <a:pt x="810" y="84"/>
                    </a:lnTo>
                    <a:lnTo>
                      <a:pt x="810" y="96"/>
                    </a:lnTo>
                    <a:lnTo>
                      <a:pt x="801" y="105"/>
                    </a:lnTo>
                    <a:lnTo>
                      <a:pt x="798" y="117"/>
                    </a:lnTo>
                    <a:lnTo>
                      <a:pt x="789" y="123"/>
                    </a:lnTo>
                    <a:lnTo>
                      <a:pt x="780" y="129"/>
                    </a:lnTo>
                    <a:lnTo>
                      <a:pt x="774" y="138"/>
                    </a:lnTo>
                    <a:lnTo>
                      <a:pt x="762" y="147"/>
                    </a:lnTo>
                    <a:lnTo>
                      <a:pt x="753" y="159"/>
                    </a:lnTo>
                    <a:lnTo>
                      <a:pt x="747" y="168"/>
                    </a:lnTo>
                    <a:lnTo>
                      <a:pt x="732" y="177"/>
                    </a:lnTo>
                    <a:lnTo>
                      <a:pt x="726" y="189"/>
                    </a:lnTo>
                    <a:lnTo>
                      <a:pt x="714" y="201"/>
                    </a:lnTo>
                    <a:lnTo>
                      <a:pt x="705" y="213"/>
                    </a:lnTo>
                    <a:lnTo>
                      <a:pt x="699" y="222"/>
                    </a:lnTo>
                    <a:lnTo>
                      <a:pt x="690" y="231"/>
                    </a:lnTo>
                    <a:lnTo>
                      <a:pt x="681" y="240"/>
                    </a:lnTo>
                    <a:lnTo>
                      <a:pt x="675" y="249"/>
                    </a:lnTo>
                    <a:lnTo>
                      <a:pt x="672" y="258"/>
                    </a:lnTo>
                    <a:lnTo>
                      <a:pt x="672" y="273"/>
                    </a:lnTo>
                    <a:lnTo>
                      <a:pt x="669" y="285"/>
                    </a:lnTo>
                    <a:lnTo>
                      <a:pt x="669" y="294"/>
                    </a:lnTo>
                    <a:lnTo>
                      <a:pt x="666" y="303"/>
                    </a:lnTo>
                    <a:lnTo>
                      <a:pt x="663" y="312"/>
                    </a:lnTo>
                    <a:lnTo>
                      <a:pt x="663" y="321"/>
                    </a:lnTo>
                    <a:lnTo>
                      <a:pt x="660" y="330"/>
                    </a:lnTo>
                    <a:lnTo>
                      <a:pt x="651" y="342"/>
                    </a:lnTo>
                    <a:lnTo>
                      <a:pt x="648" y="351"/>
                    </a:lnTo>
                    <a:lnTo>
                      <a:pt x="636" y="360"/>
                    </a:lnTo>
                    <a:lnTo>
                      <a:pt x="630" y="369"/>
                    </a:lnTo>
                    <a:lnTo>
                      <a:pt x="621" y="372"/>
                    </a:lnTo>
                    <a:lnTo>
                      <a:pt x="612" y="378"/>
                    </a:lnTo>
                    <a:lnTo>
                      <a:pt x="600" y="384"/>
                    </a:lnTo>
                    <a:lnTo>
                      <a:pt x="588" y="390"/>
                    </a:lnTo>
                    <a:lnTo>
                      <a:pt x="579" y="396"/>
                    </a:lnTo>
                    <a:lnTo>
                      <a:pt x="567" y="399"/>
                    </a:lnTo>
                    <a:lnTo>
                      <a:pt x="555" y="405"/>
                    </a:lnTo>
                    <a:lnTo>
                      <a:pt x="537" y="408"/>
                    </a:lnTo>
                    <a:lnTo>
                      <a:pt x="528" y="411"/>
                    </a:lnTo>
                    <a:lnTo>
                      <a:pt x="519" y="411"/>
                    </a:lnTo>
                    <a:lnTo>
                      <a:pt x="510" y="411"/>
                    </a:lnTo>
                    <a:lnTo>
                      <a:pt x="501" y="414"/>
                    </a:lnTo>
                    <a:lnTo>
                      <a:pt x="492" y="414"/>
                    </a:lnTo>
                    <a:lnTo>
                      <a:pt x="477" y="414"/>
                    </a:lnTo>
                    <a:lnTo>
                      <a:pt x="468" y="414"/>
                    </a:lnTo>
                    <a:lnTo>
                      <a:pt x="453" y="414"/>
                    </a:lnTo>
                    <a:lnTo>
                      <a:pt x="444" y="414"/>
                    </a:lnTo>
                    <a:lnTo>
                      <a:pt x="432" y="414"/>
                    </a:lnTo>
                    <a:lnTo>
                      <a:pt x="420" y="414"/>
                    </a:lnTo>
                    <a:lnTo>
                      <a:pt x="408" y="417"/>
                    </a:lnTo>
                    <a:lnTo>
                      <a:pt x="399" y="417"/>
                    </a:lnTo>
                    <a:lnTo>
                      <a:pt x="390" y="420"/>
                    </a:lnTo>
                    <a:lnTo>
                      <a:pt x="378" y="423"/>
                    </a:lnTo>
                    <a:lnTo>
                      <a:pt x="369" y="423"/>
                    </a:lnTo>
                    <a:lnTo>
                      <a:pt x="357" y="423"/>
                    </a:lnTo>
                    <a:lnTo>
                      <a:pt x="348" y="426"/>
                    </a:lnTo>
                    <a:lnTo>
                      <a:pt x="339" y="426"/>
                    </a:lnTo>
                    <a:lnTo>
                      <a:pt x="324" y="429"/>
                    </a:lnTo>
                    <a:lnTo>
                      <a:pt x="315" y="432"/>
                    </a:lnTo>
                    <a:lnTo>
                      <a:pt x="306" y="432"/>
                    </a:lnTo>
                    <a:lnTo>
                      <a:pt x="297" y="435"/>
                    </a:lnTo>
                    <a:lnTo>
                      <a:pt x="282" y="435"/>
                    </a:lnTo>
                    <a:lnTo>
                      <a:pt x="264" y="435"/>
                    </a:lnTo>
                    <a:lnTo>
                      <a:pt x="255" y="438"/>
                    </a:lnTo>
                    <a:lnTo>
                      <a:pt x="243" y="441"/>
                    </a:lnTo>
                    <a:lnTo>
                      <a:pt x="228" y="441"/>
                    </a:lnTo>
                    <a:lnTo>
                      <a:pt x="213" y="441"/>
                    </a:lnTo>
                    <a:lnTo>
                      <a:pt x="204" y="441"/>
                    </a:lnTo>
                    <a:lnTo>
                      <a:pt x="195" y="444"/>
                    </a:lnTo>
                    <a:lnTo>
                      <a:pt x="186" y="444"/>
                    </a:lnTo>
                    <a:lnTo>
                      <a:pt x="177" y="444"/>
                    </a:lnTo>
                    <a:lnTo>
                      <a:pt x="165" y="444"/>
                    </a:lnTo>
                    <a:lnTo>
                      <a:pt x="156" y="444"/>
                    </a:lnTo>
                    <a:lnTo>
                      <a:pt x="147" y="444"/>
                    </a:lnTo>
                    <a:lnTo>
                      <a:pt x="138" y="441"/>
                    </a:lnTo>
                    <a:lnTo>
                      <a:pt x="129" y="435"/>
                    </a:lnTo>
                    <a:lnTo>
                      <a:pt x="123" y="426"/>
                    </a:lnTo>
                    <a:lnTo>
                      <a:pt x="117" y="417"/>
                    </a:lnTo>
                    <a:lnTo>
                      <a:pt x="111" y="408"/>
                    </a:lnTo>
                    <a:lnTo>
                      <a:pt x="111" y="399"/>
                    </a:lnTo>
                    <a:lnTo>
                      <a:pt x="105" y="390"/>
                    </a:lnTo>
                    <a:lnTo>
                      <a:pt x="102" y="381"/>
                    </a:lnTo>
                    <a:lnTo>
                      <a:pt x="96" y="366"/>
                    </a:lnTo>
                    <a:lnTo>
                      <a:pt x="90" y="357"/>
                    </a:lnTo>
                    <a:lnTo>
                      <a:pt x="84" y="348"/>
                    </a:lnTo>
                    <a:lnTo>
                      <a:pt x="75" y="339"/>
                    </a:lnTo>
                    <a:lnTo>
                      <a:pt x="66" y="327"/>
                    </a:lnTo>
                    <a:lnTo>
                      <a:pt x="57" y="321"/>
                    </a:lnTo>
                    <a:lnTo>
                      <a:pt x="48" y="315"/>
                    </a:lnTo>
                    <a:lnTo>
                      <a:pt x="39" y="309"/>
                    </a:lnTo>
                    <a:lnTo>
                      <a:pt x="30" y="300"/>
                    </a:lnTo>
                    <a:lnTo>
                      <a:pt x="24" y="291"/>
                    </a:lnTo>
                    <a:lnTo>
                      <a:pt x="24" y="279"/>
                    </a:lnTo>
                    <a:lnTo>
                      <a:pt x="21" y="264"/>
                    </a:lnTo>
                    <a:lnTo>
                      <a:pt x="18" y="252"/>
                    </a:lnTo>
                    <a:lnTo>
                      <a:pt x="18" y="243"/>
                    </a:lnTo>
                    <a:lnTo>
                      <a:pt x="18" y="234"/>
                    </a:lnTo>
                    <a:lnTo>
                      <a:pt x="15" y="225"/>
                    </a:lnTo>
                    <a:lnTo>
                      <a:pt x="15" y="216"/>
                    </a:lnTo>
                    <a:lnTo>
                      <a:pt x="12" y="207"/>
                    </a:lnTo>
                    <a:lnTo>
                      <a:pt x="12" y="198"/>
                    </a:lnTo>
                    <a:lnTo>
                      <a:pt x="9" y="189"/>
                    </a:lnTo>
                    <a:lnTo>
                      <a:pt x="6" y="180"/>
                    </a:lnTo>
                    <a:lnTo>
                      <a:pt x="3" y="171"/>
                    </a:lnTo>
                    <a:lnTo>
                      <a:pt x="0" y="162"/>
                    </a:lnTo>
                    <a:lnTo>
                      <a:pt x="9" y="159"/>
                    </a:lnTo>
                  </a:path>
                </a:pathLst>
              </a:custGeom>
              <a:solidFill>
                <a:srgbClr val="37E6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pic>
            <p:nvPicPr>
              <p:cNvPr id="827" name="Picture 6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01850" y="5138738"/>
                <a:ext cx="815975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28" name="Group 115"/>
              <p:cNvGrpSpPr>
                <a:grpSpLocks/>
              </p:cNvGrpSpPr>
              <p:nvPr/>
            </p:nvGrpSpPr>
            <p:grpSpPr bwMode="auto">
              <a:xfrm>
                <a:off x="2449532" y="5626146"/>
                <a:ext cx="728670" cy="627069"/>
                <a:chOff x="1543" y="3544"/>
                <a:chExt cx="459" cy="395"/>
              </a:xfrm>
            </p:grpSpPr>
            <p:grpSp>
              <p:nvGrpSpPr>
                <p:cNvPr id="830" name="Group 116"/>
                <p:cNvGrpSpPr>
                  <a:grpSpLocks/>
                </p:cNvGrpSpPr>
                <p:nvPr/>
              </p:nvGrpSpPr>
              <p:grpSpPr bwMode="auto">
                <a:xfrm>
                  <a:off x="1972" y="3577"/>
                  <a:ext cx="30" cy="33"/>
                  <a:chOff x="1972" y="3577"/>
                  <a:chExt cx="30" cy="33"/>
                </a:xfrm>
              </p:grpSpPr>
              <p:sp>
                <p:nvSpPr>
                  <p:cNvPr id="859" name="Freeform 117"/>
                  <p:cNvSpPr>
                    <a:spLocks/>
                  </p:cNvSpPr>
                  <p:nvPr/>
                </p:nvSpPr>
                <p:spPr bwMode="auto">
                  <a:xfrm>
                    <a:off x="1972" y="3577"/>
                    <a:ext cx="30" cy="33"/>
                  </a:xfrm>
                  <a:custGeom>
                    <a:avLst/>
                    <a:gdLst>
                      <a:gd name="T0" fmla="*/ 5 w 30"/>
                      <a:gd name="T1" fmla="*/ 32 h 33"/>
                      <a:gd name="T2" fmla="*/ 12 w 30"/>
                      <a:gd name="T3" fmla="*/ 32 h 33"/>
                      <a:gd name="T4" fmla="*/ 19 w 30"/>
                      <a:gd name="T5" fmla="*/ 30 h 33"/>
                      <a:gd name="T6" fmla="*/ 24 w 30"/>
                      <a:gd name="T7" fmla="*/ 26 h 33"/>
                      <a:gd name="T8" fmla="*/ 28 w 30"/>
                      <a:gd name="T9" fmla="*/ 18 h 33"/>
                      <a:gd name="T10" fmla="*/ 29 w 30"/>
                      <a:gd name="T11" fmla="*/ 11 h 33"/>
                      <a:gd name="T12" fmla="*/ 29 w 30"/>
                      <a:gd name="T13" fmla="*/ 5 h 33"/>
                      <a:gd name="T14" fmla="*/ 29 w 30"/>
                      <a:gd name="T15" fmla="*/ 0 h 33"/>
                      <a:gd name="T16" fmla="*/ 21 w 30"/>
                      <a:gd name="T17" fmla="*/ 2 h 33"/>
                      <a:gd name="T18" fmla="*/ 12 w 30"/>
                      <a:gd name="T19" fmla="*/ 5 h 33"/>
                      <a:gd name="T20" fmla="*/ 3 w 30"/>
                      <a:gd name="T21" fmla="*/ 11 h 33"/>
                      <a:gd name="T22" fmla="*/ 0 w 30"/>
                      <a:gd name="T23" fmla="*/ 15 h 33"/>
                      <a:gd name="T24" fmla="*/ 5 w 30"/>
                      <a:gd name="T25" fmla="*/ 32 h 3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0"/>
                      <a:gd name="T40" fmla="*/ 0 h 33"/>
                      <a:gd name="T41" fmla="*/ 30 w 30"/>
                      <a:gd name="T42" fmla="*/ 33 h 3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0" h="33">
                        <a:moveTo>
                          <a:pt x="5" y="32"/>
                        </a:moveTo>
                        <a:lnTo>
                          <a:pt x="12" y="32"/>
                        </a:lnTo>
                        <a:lnTo>
                          <a:pt x="19" y="30"/>
                        </a:lnTo>
                        <a:lnTo>
                          <a:pt x="24" y="26"/>
                        </a:lnTo>
                        <a:lnTo>
                          <a:pt x="28" y="18"/>
                        </a:lnTo>
                        <a:lnTo>
                          <a:pt x="29" y="11"/>
                        </a:lnTo>
                        <a:lnTo>
                          <a:pt x="29" y="5"/>
                        </a:lnTo>
                        <a:lnTo>
                          <a:pt x="29" y="0"/>
                        </a:lnTo>
                        <a:lnTo>
                          <a:pt x="21" y="2"/>
                        </a:lnTo>
                        <a:lnTo>
                          <a:pt x="12" y="5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5" y="32"/>
                        </a:lnTo>
                      </a:path>
                    </a:pathLst>
                  </a:custGeom>
                  <a:solidFill>
                    <a:srgbClr val="BF7F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860" name="Freeform 118"/>
                  <p:cNvSpPr>
                    <a:spLocks/>
                  </p:cNvSpPr>
                  <p:nvPr/>
                </p:nvSpPr>
                <p:spPr bwMode="auto">
                  <a:xfrm>
                    <a:off x="1979" y="3583"/>
                    <a:ext cx="17" cy="18"/>
                  </a:xfrm>
                  <a:custGeom>
                    <a:avLst/>
                    <a:gdLst>
                      <a:gd name="T0" fmla="*/ 2 w 17"/>
                      <a:gd name="T1" fmla="*/ 17 h 18"/>
                      <a:gd name="T2" fmla="*/ 6 w 17"/>
                      <a:gd name="T3" fmla="*/ 17 h 18"/>
                      <a:gd name="T4" fmla="*/ 9 w 17"/>
                      <a:gd name="T5" fmla="*/ 16 h 18"/>
                      <a:gd name="T6" fmla="*/ 13 w 17"/>
                      <a:gd name="T7" fmla="*/ 13 h 18"/>
                      <a:gd name="T8" fmla="*/ 14 w 17"/>
                      <a:gd name="T9" fmla="*/ 10 h 18"/>
                      <a:gd name="T10" fmla="*/ 16 w 17"/>
                      <a:gd name="T11" fmla="*/ 6 h 18"/>
                      <a:gd name="T12" fmla="*/ 16 w 17"/>
                      <a:gd name="T13" fmla="*/ 2 h 18"/>
                      <a:gd name="T14" fmla="*/ 16 w 17"/>
                      <a:gd name="T15" fmla="*/ 0 h 18"/>
                      <a:gd name="T16" fmla="*/ 11 w 17"/>
                      <a:gd name="T17" fmla="*/ 1 h 18"/>
                      <a:gd name="T18" fmla="*/ 6 w 17"/>
                      <a:gd name="T19" fmla="*/ 2 h 18"/>
                      <a:gd name="T20" fmla="*/ 1 w 17"/>
                      <a:gd name="T21" fmla="*/ 6 h 18"/>
                      <a:gd name="T22" fmla="*/ 0 w 17"/>
                      <a:gd name="T23" fmla="*/ 8 h 18"/>
                      <a:gd name="T24" fmla="*/ 2 w 17"/>
                      <a:gd name="T25" fmla="*/ 17 h 1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8"/>
                      <a:gd name="T41" fmla="*/ 17 w 17"/>
                      <a:gd name="T42" fmla="*/ 18 h 1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8">
                        <a:moveTo>
                          <a:pt x="2" y="17"/>
                        </a:moveTo>
                        <a:lnTo>
                          <a:pt x="6" y="17"/>
                        </a:lnTo>
                        <a:lnTo>
                          <a:pt x="9" y="16"/>
                        </a:lnTo>
                        <a:lnTo>
                          <a:pt x="13" y="13"/>
                        </a:lnTo>
                        <a:lnTo>
                          <a:pt x="14" y="10"/>
                        </a:lnTo>
                        <a:lnTo>
                          <a:pt x="16" y="6"/>
                        </a:lnTo>
                        <a:lnTo>
                          <a:pt x="16" y="2"/>
                        </a:lnTo>
                        <a:lnTo>
                          <a:pt x="16" y="0"/>
                        </a:lnTo>
                        <a:lnTo>
                          <a:pt x="11" y="1"/>
                        </a:lnTo>
                        <a:lnTo>
                          <a:pt x="6" y="2"/>
                        </a:lnTo>
                        <a:lnTo>
                          <a:pt x="1" y="6"/>
                        </a:lnTo>
                        <a:lnTo>
                          <a:pt x="0" y="8"/>
                        </a:lnTo>
                        <a:lnTo>
                          <a:pt x="2" y="17"/>
                        </a:lnTo>
                      </a:path>
                    </a:pathLst>
                  </a:custGeom>
                  <a:solidFill>
                    <a:srgbClr val="7F5F3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831" name="Freeform 119"/>
                <p:cNvSpPr>
                  <a:spLocks/>
                </p:cNvSpPr>
                <p:nvPr/>
              </p:nvSpPr>
              <p:spPr bwMode="auto">
                <a:xfrm>
                  <a:off x="1971" y="3618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4 w 17"/>
                    <a:gd name="T3" fmla="*/ 0 h 17"/>
                    <a:gd name="T4" fmla="*/ 10 w 17"/>
                    <a:gd name="T5" fmla="*/ 0 h 17"/>
                    <a:gd name="T6" fmla="*/ 6 w 17"/>
                    <a:gd name="T7" fmla="*/ 0 h 17"/>
                    <a:gd name="T8" fmla="*/ 4 w 17"/>
                    <a:gd name="T9" fmla="*/ 8 h 17"/>
                    <a:gd name="T10" fmla="*/ 2 w 17"/>
                    <a:gd name="T11" fmla="*/ 8 h 17"/>
                    <a:gd name="T12" fmla="*/ 0 w 17"/>
                    <a:gd name="T13" fmla="*/ 16 h 17"/>
                    <a:gd name="T14" fmla="*/ 0 w 17"/>
                    <a:gd name="T15" fmla="*/ 16 h 17"/>
                    <a:gd name="T16" fmla="*/ 4 w 17"/>
                    <a:gd name="T17" fmla="*/ 16 h 17"/>
                    <a:gd name="T18" fmla="*/ 8 w 17"/>
                    <a:gd name="T19" fmla="*/ 16 h 17"/>
                    <a:gd name="T20" fmla="*/ 12 w 17"/>
                    <a:gd name="T21" fmla="*/ 16 h 17"/>
                    <a:gd name="T22" fmla="*/ 14 w 17"/>
                    <a:gd name="T23" fmla="*/ 8 h 17"/>
                    <a:gd name="T24" fmla="*/ 16 w 17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16" y="0"/>
                      </a:move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4" y="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7F5F3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832" name="Freeform 120"/>
                <p:cNvSpPr>
                  <a:spLocks/>
                </p:cNvSpPr>
                <p:nvPr/>
              </p:nvSpPr>
              <p:spPr bwMode="auto">
                <a:xfrm>
                  <a:off x="1543" y="3570"/>
                  <a:ext cx="457" cy="369"/>
                </a:xfrm>
                <a:custGeom>
                  <a:avLst/>
                  <a:gdLst>
                    <a:gd name="T0" fmla="*/ 285 w 457"/>
                    <a:gd name="T1" fmla="*/ 29 h 369"/>
                    <a:gd name="T2" fmla="*/ 216 w 457"/>
                    <a:gd name="T3" fmla="*/ 43 h 369"/>
                    <a:gd name="T4" fmla="*/ 173 w 457"/>
                    <a:gd name="T5" fmla="*/ 52 h 369"/>
                    <a:gd name="T6" fmla="*/ 109 w 457"/>
                    <a:gd name="T7" fmla="*/ 43 h 369"/>
                    <a:gd name="T8" fmla="*/ 73 w 457"/>
                    <a:gd name="T9" fmla="*/ 35 h 369"/>
                    <a:gd name="T10" fmla="*/ 53 w 457"/>
                    <a:gd name="T11" fmla="*/ 35 h 369"/>
                    <a:gd name="T12" fmla="*/ 28 w 457"/>
                    <a:gd name="T13" fmla="*/ 45 h 369"/>
                    <a:gd name="T14" fmla="*/ 10 w 457"/>
                    <a:gd name="T15" fmla="*/ 61 h 369"/>
                    <a:gd name="T16" fmla="*/ 0 w 457"/>
                    <a:gd name="T17" fmla="*/ 101 h 369"/>
                    <a:gd name="T18" fmla="*/ 21 w 457"/>
                    <a:gd name="T19" fmla="*/ 182 h 369"/>
                    <a:gd name="T20" fmla="*/ 30 w 457"/>
                    <a:gd name="T21" fmla="*/ 308 h 369"/>
                    <a:gd name="T22" fmla="*/ 26 w 457"/>
                    <a:gd name="T23" fmla="*/ 362 h 369"/>
                    <a:gd name="T24" fmla="*/ 59 w 457"/>
                    <a:gd name="T25" fmla="*/ 332 h 369"/>
                    <a:gd name="T26" fmla="*/ 85 w 457"/>
                    <a:gd name="T27" fmla="*/ 368 h 369"/>
                    <a:gd name="T28" fmla="*/ 89 w 457"/>
                    <a:gd name="T29" fmla="*/ 332 h 369"/>
                    <a:gd name="T30" fmla="*/ 98 w 457"/>
                    <a:gd name="T31" fmla="*/ 272 h 369"/>
                    <a:gd name="T32" fmla="*/ 135 w 457"/>
                    <a:gd name="T33" fmla="*/ 212 h 369"/>
                    <a:gd name="T34" fmla="*/ 196 w 457"/>
                    <a:gd name="T35" fmla="*/ 217 h 369"/>
                    <a:gd name="T36" fmla="*/ 250 w 457"/>
                    <a:gd name="T37" fmla="*/ 202 h 369"/>
                    <a:gd name="T38" fmla="*/ 269 w 457"/>
                    <a:gd name="T39" fmla="*/ 212 h 369"/>
                    <a:gd name="T40" fmla="*/ 252 w 457"/>
                    <a:gd name="T41" fmla="*/ 277 h 369"/>
                    <a:gd name="T42" fmla="*/ 249 w 457"/>
                    <a:gd name="T43" fmla="*/ 325 h 369"/>
                    <a:gd name="T44" fmla="*/ 268 w 457"/>
                    <a:gd name="T45" fmla="*/ 342 h 369"/>
                    <a:gd name="T46" fmla="*/ 288 w 457"/>
                    <a:gd name="T47" fmla="*/ 334 h 369"/>
                    <a:gd name="T48" fmla="*/ 276 w 457"/>
                    <a:gd name="T49" fmla="*/ 309 h 369"/>
                    <a:gd name="T50" fmla="*/ 276 w 457"/>
                    <a:gd name="T51" fmla="*/ 272 h 369"/>
                    <a:gd name="T52" fmla="*/ 302 w 457"/>
                    <a:gd name="T53" fmla="*/ 208 h 369"/>
                    <a:gd name="T54" fmla="*/ 337 w 457"/>
                    <a:gd name="T55" fmla="*/ 131 h 369"/>
                    <a:gd name="T56" fmla="*/ 377 w 457"/>
                    <a:gd name="T57" fmla="*/ 99 h 369"/>
                    <a:gd name="T58" fmla="*/ 402 w 457"/>
                    <a:gd name="T59" fmla="*/ 103 h 369"/>
                    <a:gd name="T60" fmla="*/ 430 w 457"/>
                    <a:gd name="T61" fmla="*/ 115 h 369"/>
                    <a:gd name="T62" fmla="*/ 446 w 457"/>
                    <a:gd name="T63" fmla="*/ 109 h 369"/>
                    <a:gd name="T64" fmla="*/ 455 w 457"/>
                    <a:gd name="T65" fmla="*/ 95 h 369"/>
                    <a:gd name="T66" fmla="*/ 451 w 457"/>
                    <a:gd name="T67" fmla="*/ 77 h 369"/>
                    <a:gd name="T68" fmla="*/ 442 w 457"/>
                    <a:gd name="T69" fmla="*/ 62 h 369"/>
                    <a:gd name="T70" fmla="*/ 442 w 457"/>
                    <a:gd name="T71" fmla="*/ 52 h 369"/>
                    <a:gd name="T72" fmla="*/ 438 w 457"/>
                    <a:gd name="T73" fmla="*/ 40 h 369"/>
                    <a:gd name="T74" fmla="*/ 442 w 457"/>
                    <a:gd name="T75" fmla="*/ 22 h 369"/>
                    <a:gd name="T76" fmla="*/ 426 w 457"/>
                    <a:gd name="T77" fmla="*/ 6 h 369"/>
                    <a:gd name="T78" fmla="*/ 397 w 457"/>
                    <a:gd name="T79" fmla="*/ 0 h 369"/>
                    <a:gd name="T80" fmla="*/ 372 w 457"/>
                    <a:gd name="T81" fmla="*/ 9 h 369"/>
                    <a:gd name="T82" fmla="*/ 349 w 457"/>
                    <a:gd name="T83" fmla="*/ 8 h 369"/>
                    <a:gd name="T84" fmla="*/ 325 w 457"/>
                    <a:gd name="T85" fmla="*/ 2 h 369"/>
                    <a:gd name="T86" fmla="*/ 320 w 457"/>
                    <a:gd name="T87" fmla="*/ 12 h 36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57"/>
                    <a:gd name="T133" fmla="*/ 0 h 369"/>
                    <a:gd name="T134" fmla="*/ 457 w 457"/>
                    <a:gd name="T135" fmla="*/ 369 h 36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57" h="369">
                      <a:moveTo>
                        <a:pt x="329" y="26"/>
                      </a:moveTo>
                      <a:lnTo>
                        <a:pt x="310" y="26"/>
                      </a:lnTo>
                      <a:lnTo>
                        <a:pt x="285" y="29"/>
                      </a:lnTo>
                      <a:lnTo>
                        <a:pt x="252" y="35"/>
                      </a:lnTo>
                      <a:lnTo>
                        <a:pt x="234" y="39"/>
                      </a:lnTo>
                      <a:lnTo>
                        <a:pt x="216" y="43"/>
                      </a:lnTo>
                      <a:lnTo>
                        <a:pt x="201" y="47"/>
                      </a:lnTo>
                      <a:lnTo>
                        <a:pt x="187" y="51"/>
                      </a:lnTo>
                      <a:lnTo>
                        <a:pt x="173" y="52"/>
                      </a:lnTo>
                      <a:lnTo>
                        <a:pt x="156" y="52"/>
                      </a:lnTo>
                      <a:lnTo>
                        <a:pt x="128" y="50"/>
                      </a:lnTo>
                      <a:lnTo>
                        <a:pt x="109" y="43"/>
                      </a:lnTo>
                      <a:lnTo>
                        <a:pt x="94" y="40"/>
                      </a:lnTo>
                      <a:lnTo>
                        <a:pt x="83" y="38"/>
                      </a:lnTo>
                      <a:lnTo>
                        <a:pt x="73" y="35"/>
                      </a:lnTo>
                      <a:lnTo>
                        <a:pt x="66" y="34"/>
                      </a:lnTo>
                      <a:lnTo>
                        <a:pt x="60" y="34"/>
                      </a:lnTo>
                      <a:lnTo>
                        <a:pt x="53" y="35"/>
                      </a:lnTo>
                      <a:lnTo>
                        <a:pt x="46" y="37"/>
                      </a:lnTo>
                      <a:lnTo>
                        <a:pt x="37" y="41"/>
                      </a:lnTo>
                      <a:lnTo>
                        <a:pt x="28" y="45"/>
                      </a:lnTo>
                      <a:lnTo>
                        <a:pt x="22" y="50"/>
                      </a:lnTo>
                      <a:lnTo>
                        <a:pt x="16" y="55"/>
                      </a:lnTo>
                      <a:lnTo>
                        <a:pt x="10" y="61"/>
                      </a:lnTo>
                      <a:lnTo>
                        <a:pt x="5" y="70"/>
                      </a:lnTo>
                      <a:lnTo>
                        <a:pt x="1" y="84"/>
                      </a:lnTo>
                      <a:lnTo>
                        <a:pt x="0" y="101"/>
                      </a:lnTo>
                      <a:lnTo>
                        <a:pt x="4" y="121"/>
                      </a:lnTo>
                      <a:lnTo>
                        <a:pt x="11" y="147"/>
                      </a:lnTo>
                      <a:lnTo>
                        <a:pt x="21" y="182"/>
                      </a:lnTo>
                      <a:lnTo>
                        <a:pt x="22" y="235"/>
                      </a:lnTo>
                      <a:lnTo>
                        <a:pt x="18" y="272"/>
                      </a:lnTo>
                      <a:lnTo>
                        <a:pt x="30" y="308"/>
                      </a:lnTo>
                      <a:lnTo>
                        <a:pt x="33" y="323"/>
                      </a:lnTo>
                      <a:lnTo>
                        <a:pt x="34" y="346"/>
                      </a:lnTo>
                      <a:lnTo>
                        <a:pt x="26" y="362"/>
                      </a:lnTo>
                      <a:lnTo>
                        <a:pt x="38" y="366"/>
                      </a:lnTo>
                      <a:lnTo>
                        <a:pt x="57" y="363"/>
                      </a:lnTo>
                      <a:lnTo>
                        <a:pt x="59" y="332"/>
                      </a:lnTo>
                      <a:lnTo>
                        <a:pt x="63" y="362"/>
                      </a:lnTo>
                      <a:lnTo>
                        <a:pt x="71" y="368"/>
                      </a:lnTo>
                      <a:lnTo>
                        <a:pt x="85" y="368"/>
                      </a:lnTo>
                      <a:lnTo>
                        <a:pt x="96" y="365"/>
                      </a:lnTo>
                      <a:lnTo>
                        <a:pt x="100" y="359"/>
                      </a:lnTo>
                      <a:lnTo>
                        <a:pt x="89" y="332"/>
                      </a:lnTo>
                      <a:lnTo>
                        <a:pt x="87" y="309"/>
                      </a:lnTo>
                      <a:lnTo>
                        <a:pt x="92" y="290"/>
                      </a:lnTo>
                      <a:lnTo>
                        <a:pt x="98" y="272"/>
                      </a:lnTo>
                      <a:lnTo>
                        <a:pt x="106" y="251"/>
                      </a:lnTo>
                      <a:lnTo>
                        <a:pt x="123" y="228"/>
                      </a:lnTo>
                      <a:lnTo>
                        <a:pt x="135" y="212"/>
                      </a:lnTo>
                      <a:lnTo>
                        <a:pt x="157" y="207"/>
                      </a:lnTo>
                      <a:lnTo>
                        <a:pt x="176" y="212"/>
                      </a:lnTo>
                      <a:lnTo>
                        <a:pt x="196" y="217"/>
                      </a:lnTo>
                      <a:lnTo>
                        <a:pt x="212" y="217"/>
                      </a:lnTo>
                      <a:lnTo>
                        <a:pt x="230" y="212"/>
                      </a:lnTo>
                      <a:lnTo>
                        <a:pt x="250" y="202"/>
                      </a:lnTo>
                      <a:lnTo>
                        <a:pt x="261" y="197"/>
                      </a:lnTo>
                      <a:lnTo>
                        <a:pt x="264" y="202"/>
                      </a:lnTo>
                      <a:lnTo>
                        <a:pt x="269" y="212"/>
                      </a:lnTo>
                      <a:lnTo>
                        <a:pt x="260" y="233"/>
                      </a:lnTo>
                      <a:lnTo>
                        <a:pt x="254" y="248"/>
                      </a:lnTo>
                      <a:lnTo>
                        <a:pt x="252" y="277"/>
                      </a:lnTo>
                      <a:lnTo>
                        <a:pt x="248" y="293"/>
                      </a:lnTo>
                      <a:lnTo>
                        <a:pt x="248" y="305"/>
                      </a:lnTo>
                      <a:lnTo>
                        <a:pt x="249" y="325"/>
                      </a:lnTo>
                      <a:lnTo>
                        <a:pt x="252" y="342"/>
                      </a:lnTo>
                      <a:lnTo>
                        <a:pt x="260" y="342"/>
                      </a:lnTo>
                      <a:lnTo>
                        <a:pt x="268" y="342"/>
                      </a:lnTo>
                      <a:lnTo>
                        <a:pt x="277" y="341"/>
                      </a:lnTo>
                      <a:lnTo>
                        <a:pt x="284" y="338"/>
                      </a:lnTo>
                      <a:lnTo>
                        <a:pt x="288" y="334"/>
                      </a:lnTo>
                      <a:lnTo>
                        <a:pt x="290" y="330"/>
                      </a:lnTo>
                      <a:lnTo>
                        <a:pt x="280" y="316"/>
                      </a:lnTo>
                      <a:lnTo>
                        <a:pt x="276" y="309"/>
                      </a:lnTo>
                      <a:lnTo>
                        <a:pt x="275" y="301"/>
                      </a:lnTo>
                      <a:lnTo>
                        <a:pt x="274" y="285"/>
                      </a:lnTo>
                      <a:lnTo>
                        <a:pt x="276" y="272"/>
                      </a:lnTo>
                      <a:lnTo>
                        <a:pt x="282" y="253"/>
                      </a:lnTo>
                      <a:lnTo>
                        <a:pt x="289" y="237"/>
                      </a:lnTo>
                      <a:lnTo>
                        <a:pt x="302" y="208"/>
                      </a:lnTo>
                      <a:lnTo>
                        <a:pt x="314" y="175"/>
                      </a:lnTo>
                      <a:lnTo>
                        <a:pt x="325" y="144"/>
                      </a:lnTo>
                      <a:lnTo>
                        <a:pt x="337" y="131"/>
                      </a:lnTo>
                      <a:lnTo>
                        <a:pt x="353" y="118"/>
                      </a:lnTo>
                      <a:lnTo>
                        <a:pt x="366" y="105"/>
                      </a:lnTo>
                      <a:lnTo>
                        <a:pt x="377" y="99"/>
                      </a:lnTo>
                      <a:lnTo>
                        <a:pt x="388" y="94"/>
                      </a:lnTo>
                      <a:lnTo>
                        <a:pt x="396" y="95"/>
                      </a:lnTo>
                      <a:lnTo>
                        <a:pt x="402" y="103"/>
                      </a:lnTo>
                      <a:lnTo>
                        <a:pt x="410" y="109"/>
                      </a:lnTo>
                      <a:lnTo>
                        <a:pt x="421" y="114"/>
                      </a:lnTo>
                      <a:lnTo>
                        <a:pt x="430" y="115"/>
                      </a:lnTo>
                      <a:lnTo>
                        <a:pt x="434" y="114"/>
                      </a:lnTo>
                      <a:lnTo>
                        <a:pt x="442" y="112"/>
                      </a:lnTo>
                      <a:lnTo>
                        <a:pt x="446" y="109"/>
                      </a:lnTo>
                      <a:lnTo>
                        <a:pt x="452" y="105"/>
                      </a:lnTo>
                      <a:lnTo>
                        <a:pt x="454" y="101"/>
                      </a:lnTo>
                      <a:lnTo>
                        <a:pt x="455" y="95"/>
                      </a:lnTo>
                      <a:lnTo>
                        <a:pt x="456" y="89"/>
                      </a:lnTo>
                      <a:lnTo>
                        <a:pt x="454" y="82"/>
                      </a:lnTo>
                      <a:lnTo>
                        <a:pt x="451" y="77"/>
                      </a:lnTo>
                      <a:lnTo>
                        <a:pt x="447" y="72"/>
                      </a:lnTo>
                      <a:lnTo>
                        <a:pt x="443" y="67"/>
                      </a:lnTo>
                      <a:lnTo>
                        <a:pt x="442" y="62"/>
                      </a:lnTo>
                      <a:lnTo>
                        <a:pt x="441" y="59"/>
                      </a:lnTo>
                      <a:lnTo>
                        <a:pt x="438" y="56"/>
                      </a:lnTo>
                      <a:lnTo>
                        <a:pt x="442" y="52"/>
                      </a:lnTo>
                      <a:lnTo>
                        <a:pt x="442" y="48"/>
                      </a:lnTo>
                      <a:lnTo>
                        <a:pt x="440" y="43"/>
                      </a:lnTo>
                      <a:lnTo>
                        <a:pt x="438" y="40"/>
                      </a:lnTo>
                      <a:lnTo>
                        <a:pt x="439" y="35"/>
                      </a:lnTo>
                      <a:lnTo>
                        <a:pt x="441" y="30"/>
                      </a:lnTo>
                      <a:lnTo>
                        <a:pt x="442" y="22"/>
                      </a:lnTo>
                      <a:lnTo>
                        <a:pt x="439" y="14"/>
                      </a:lnTo>
                      <a:lnTo>
                        <a:pt x="433" y="7"/>
                      </a:lnTo>
                      <a:lnTo>
                        <a:pt x="426" y="6"/>
                      </a:lnTo>
                      <a:lnTo>
                        <a:pt x="414" y="2"/>
                      </a:lnTo>
                      <a:lnTo>
                        <a:pt x="405" y="1"/>
                      </a:lnTo>
                      <a:lnTo>
                        <a:pt x="397" y="0"/>
                      </a:lnTo>
                      <a:lnTo>
                        <a:pt x="389" y="2"/>
                      </a:lnTo>
                      <a:lnTo>
                        <a:pt x="376" y="8"/>
                      </a:lnTo>
                      <a:lnTo>
                        <a:pt x="372" y="9"/>
                      </a:lnTo>
                      <a:lnTo>
                        <a:pt x="365" y="10"/>
                      </a:lnTo>
                      <a:lnTo>
                        <a:pt x="354" y="9"/>
                      </a:lnTo>
                      <a:lnTo>
                        <a:pt x="349" y="8"/>
                      </a:lnTo>
                      <a:lnTo>
                        <a:pt x="341" y="5"/>
                      </a:lnTo>
                      <a:lnTo>
                        <a:pt x="331" y="2"/>
                      </a:lnTo>
                      <a:lnTo>
                        <a:pt x="325" y="2"/>
                      </a:lnTo>
                      <a:lnTo>
                        <a:pt x="322" y="4"/>
                      </a:lnTo>
                      <a:lnTo>
                        <a:pt x="320" y="7"/>
                      </a:lnTo>
                      <a:lnTo>
                        <a:pt x="320" y="12"/>
                      </a:lnTo>
                      <a:lnTo>
                        <a:pt x="322" y="17"/>
                      </a:lnTo>
                      <a:lnTo>
                        <a:pt x="329" y="26"/>
                      </a:lnTo>
                    </a:path>
                  </a:pathLst>
                </a:custGeom>
                <a:solidFill>
                  <a:srgbClr val="BF7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833" name="Freeform 121"/>
                <p:cNvSpPr>
                  <a:spLocks/>
                </p:cNvSpPr>
                <p:nvPr/>
              </p:nvSpPr>
              <p:spPr bwMode="auto">
                <a:xfrm>
                  <a:off x="1719" y="3781"/>
                  <a:ext cx="54" cy="117"/>
                </a:xfrm>
                <a:custGeom>
                  <a:avLst/>
                  <a:gdLst>
                    <a:gd name="T0" fmla="*/ 18 w 54"/>
                    <a:gd name="T1" fmla="*/ 4 h 117"/>
                    <a:gd name="T2" fmla="*/ 14 w 54"/>
                    <a:gd name="T3" fmla="*/ 30 h 117"/>
                    <a:gd name="T4" fmla="*/ 10 w 54"/>
                    <a:gd name="T5" fmla="*/ 42 h 117"/>
                    <a:gd name="T6" fmla="*/ 6 w 54"/>
                    <a:gd name="T7" fmla="*/ 53 h 117"/>
                    <a:gd name="T8" fmla="*/ 2 w 54"/>
                    <a:gd name="T9" fmla="*/ 63 h 117"/>
                    <a:gd name="T10" fmla="*/ 0 w 54"/>
                    <a:gd name="T11" fmla="*/ 78 h 117"/>
                    <a:gd name="T12" fmla="*/ 0 w 54"/>
                    <a:gd name="T13" fmla="*/ 87 h 117"/>
                    <a:gd name="T14" fmla="*/ 3 w 54"/>
                    <a:gd name="T15" fmla="*/ 103 h 117"/>
                    <a:gd name="T16" fmla="*/ 4 w 54"/>
                    <a:gd name="T17" fmla="*/ 113 h 117"/>
                    <a:gd name="T18" fmla="*/ 10 w 54"/>
                    <a:gd name="T19" fmla="*/ 114 h 117"/>
                    <a:gd name="T20" fmla="*/ 18 w 54"/>
                    <a:gd name="T21" fmla="*/ 116 h 117"/>
                    <a:gd name="T22" fmla="*/ 26 w 54"/>
                    <a:gd name="T23" fmla="*/ 114 h 117"/>
                    <a:gd name="T24" fmla="*/ 32 w 54"/>
                    <a:gd name="T25" fmla="*/ 112 h 117"/>
                    <a:gd name="T26" fmla="*/ 34 w 54"/>
                    <a:gd name="T27" fmla="*/ 108 h 117"/>
                    <a:gd name="T28" fmla="*/ 29 w 54"/>
                    <a:gd name="T29" fmla="*/ 96 h 117"/>
                    <a:gd name="T30" fmla="*/ 26 w 54"/>
                    <a:gd name="T31" fmla="*/ 80 h 117"/>
                    <a:gd name="T32" fmla="*/ 25 w 54"/>
                    <a:gd name="T33" fmla="*/ 66 h 117"/>
                    <a:gd name="T34" fmla="*/ 26 w 54"/>
                    <a:gd name="T35" fmla="*/ 53 h 117"/>
                    <a:gd name="T36" fmla="*/ 36 w 54"/>
                    <a:gd name="T37" fmla="*/ 36 h 117"/>
                    <a:gd name="T38" fmla="*/ 47 w 54"/>
                    <a:gd name="T39" fmla="*/ 14 h 117"/>
                    <a:gd name="T40" fmla="*/ 53 w 54"/>
                    <a:gd name="T41" fmla="*/ 0 h 117"/>
                    <a:gd name="T42" fmla="*/ 18 w 54"/>
                    <a:gd name="T43" fmla="*/ 4 h 1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4"/>
                    <a:gd name="T67" fmla="*/ 0 h 117"/>
                    <a:gd name="T68" fmla="*/ 54 w 54"/>
                    <a:gd name="T69" fmla="*/ 117 h 1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4" h="117">
                      <a:moveTo>
                        <a:pt x="18" y="4"/>
                      </a:moveTo>
                      <a:lnTo>
                        <a:pt x="14" y="30"/>
                      </a:lnTo>
                      <a:lnTo>
                        <a:pt x="10" y="42"/>
                      </a:lnTo>
                      <a:lnTo>
                        <a:pt x="6" y="53"/>
                      </a:lnTo>
                      <a:lnTo>
                        <a:pt x="2" y="63"/>
                      </a:lnTo>
                      <a:lnTo>
                        <a:pt x="0" y="78"/>
                      </a:lnTo>
                      <a:lnTo>
                        <a:pt x="0" y="87"/>
                      </a:lnTo>
                      <a:lnTo>
                        <a:pt x="3" y="103"/>
                      </a:lnTo>
                      <a:lnTo>
                        <a:pt x="4" y="113"/>
                      </a:lnTo>
                      <a:lnTo>
                        <a:pt x="10" y="114"/>
                      </a:lnTo>
                      <a:lnTo>
                        <a:pt x="18" y="116"/>
                      </a:lnTo>
                      <a:lnTo>
                        <a:pt x="26" y="114"/>
                      </a:lnTo>
                      <a:lnTo>
                        <a:pt x="32" y="112"/>
                      </a:lnTo>
                      <a:lnTo>
                        <a:pt x="34" y="108"/>
                      </a:lnTo>
                      <a:lnTo>
                        <a:pt x="29" y="96"/>
                      </a:lnTo>
                      <a:lnTo>
                        <a:pt x="26" y="80"/>
                      </a:lnTo>
                      <a:lnTo>
                        <a:pt x="25" y="66"/>
                      </a:lnTo>
                      <a:lnTo>
                        <a:pt x="26" y="53"/>
                      </a:lnTo>
                      <a:lnTo>
                        <a:pt x="36" y="36"/>
                      </a:lnTo>
                      <a:lnTo>
                        <a:pt x="47" y="14"/>
                      </a:lnTo>
                      <a:lnTo>
                        <a:pt x="53" y="0"/>
                      </a:lnTo>
                      <a:lnTo>
                        <a:pt x="18" y="4"/>
                      </a:lnTo>
                    </a:path>
                  </a:pathLst>
                </a:custGeom>
                <a:solidFill>
                  <a:srgbClr val="9F7F5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834" name="Freeform 122"/>
                <p:cNvSpPr>
                  <a:spLocks/>
                </p:cNvSpPr>
                <p:nvPr/>
              </p:nvSpPr>
              <p:spPr bwMode="auto">
                <a:xfrm>
                  <a:off x="1649" y="3743"/>
                  <a:ext cx="181" cy="86"/>
                </a:xfrm>
                <a:custGeom>
                  <a:avLst/>
                  <a:gdLst>
                    <a:gd name="T0" fmla="*/ 0 w 181"/>
                    <a:gd name="T1" fmla="*/ 77 h 86"/>
                    <a:gd name="T2" fmla="*/ 4 w 181"/>
                    <a:gd name="T3" fmla="*/ 79 h 86"/>
                    <a:gd name="T4" fmla="*/ 8 w 181"/>
                    <a:gd name="T5" fmla="*/ 79 h 86"/>
                    <a:gd name="T6" fmla="*/ 10 w 181"/>
                    <a:gd name="T7" fmla="*/ 83 h 86"/>
                    <a:gd name="T8" fmla="*/ 13 w 181"/>
                    <a:gd name="T9" fmla="*/ 85 h 86"/>
                    <a:gd name="T10" fmla="*/ 15 w 181"/>
                    <a:gd name="T11" fmla="*/ 84 h 86"/>
                    <a:gd name="T12" fmla="*/ 15 w 181"/>
                    <a:gd name="T13" fmla="*/ 80 h 86"/>
                    <a:gd name="T14" fmla="*/ 15 w 181"/>
                    <a:gd name="T15" fmla="*/ 77 h 86"/>
                    <a:gd name="T16" fmla="*/ 22 w 181"/>
                    <a:gd name="T17" fmla="*/ 76 h 86"/>
                    <a:gd name="T18" fmla="*/ 25 w 181"/>
                    <a:gd name="T19" fmla="*/ 78 h 86"/>
                    <a:gd name="T20" fmla="*/ 29 w 181"/>
                    <a:gd name="T21" fmla="*/ 82 h 86"/>
                    <a:gd name="T22" fmla="*/ 32 w 181"/>
                    <a:gd name="T23" fmla="*/ 83 h 86"/>
                    <a:gd name="T24" fmla="*/ 35 w 181"/>
                    <a:gd name="T25" fmla="*/ 81 h 86"/>
                    <a:gd name="T26" fmla="*/ 33 w 181"/>
                    <a:gd name="T27" fmla="*/ 77 h 86"/>
                    <a:gd name="T28" fmla="*/ 32 w 181"/>
                    <a:gd name="T29" fmla="*/ 71 h 86"/>
                    <a:gd name="T30" fmla="*/ 37 w 181"/>
                    <a:gd name="T31" fmla="*/ 69 h 86"/>
                    <a:gd name="T32" fmla="*/ 41 w 181"/>
                    <a:gd name="T33" fmla="*/ 67 h 86"/>
                    <a:gd name="T34" fmla="*/ 45 w 181"/>
                    <a:gd name="T35" fmla="*/ 64 h 86"/>
                    <a:gd name="T36" fmla="*/ 49 w 181"/>
                    <a:gd name="T37" fmla="*/ 60 h 86"/>
                    <a:gd name="T38" fmla="*/ 53 w 181"/>
                    <a:gd name="T39" fmla="*/ 55 h 86"/>
                    <a:gd name="T40" fmla="*/ 53 w 181"/>
                    <a:gd name="T41" fmla="*/ 52 h 86"/>
                    <a:gd name="T42" fmla="*/ 64 w 181"/>
                    <a:gd name="T43" fmla="*/ 55 h 86"/>
                    <a:gd name="T44" fmla="*/ 72 w 181"/>
                    <a:gd name="T45" fmla="*/ 56 h 86"/>
                    <a:gd name="T46" fmla="*/ 80 w 181"/>
                    <a:gd name="T47" fmla="*/ 57 h 86"/>
                    <a:gd name="T48" fmla="*/ 90 w 181"/>
                    <a:gd name="T49" fmla="*/ 58 h 86"/>
                    <a:gd name="T50" fmla="*/ 101 w 181"/>
                    <a:gd name="T51" fmla="*/ 57 h 86"/>
                    <a:gd name="T52" fmla="*/ 115 w 181"/>
                    <a:gd name="T53" fmla="*/ 56 h 86"/>
                    <a:gd name="T54" fmla="*/ 141 w 181"/>
                    <a:gd name="T55" fmla="*/ 49 h 86"/>
                    <a:gd name="T56" fmla="*/ 154 w 181"/>
                    <a:gd name="T57" fmla="*/ 44 h 86"/>
                    <a:gd name="T58" fmla="*/ 167 w 181"/>
                    <a:gd name="T59" fmla="*/ 38 h 86"/>
                    <a:gd name="T60" fmla="*/ 180 w 181"/>
                    <a:gd name="T61" fmla="*/ 31 h 86"/>
                    <a:gd name="T62" fmla="*/ 180 w 181"/>
                    <a:gd name="T63" fmla="*/ 0 h 86"/>
                    <a:gd name="T64" fmla="*/ 2 w 181"/>
                    <a:gd name="T65" fmla="*/ 0 h 86"/>
                    <a:gd name="T66" fmla="*/ 0 w 181"/>
                    <a:gd name="T67" fmla="*/ 77 h 8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1"/>
                    <a:gd name="T103" fmla="*/ 0 h 86"/>
                    <a:gd name="T104" fmla="*/ 181 w 181"/>
                    <a:gd name="T105" fmla="*/ 86 h 8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1" h="86">
                      <a:moveTo>
                        <a:pt x="0" y="77"/>
                      </a:moveTo>
                      <a:lnTo>
                        <a:pt x="4" y="79"/>
                      </a:lnTo>
                      <a:lnTo>
                        <a:pt x="8" y="79"/>
                      </a:lnTo>
                      <a:lnTo>
                        <a:pt x="10" y="83"/>
                      </a:lnTo>
                      <a:lnTo>
                        <a:pt x="13" y="85"/>
                      </a:lnTo>
                      <a:lnTo>
                        <a:pt x="15" y="84"/>
                      </a:lnTo>
                      <a:lnTo>
                        <a:pt x="15" y="80"/>
                      </a:lnTo>
                      <a:lnTo>
                        <a:pt x="15" y="77"/>
                      </a:lnTo>
                      <a:lnTo>
                        <a:pt x="22" y="76"/>
                      </a:lnTo>
                      <a:lnTo>
                        <a:pt x="25" y="78"/>
                      </a:lnTo>
                      <a:lnTo>
                        <a:pt x="29" y="82"/>
                      </a:lnTo>
                      <a:lnTo>
                        <a:pt x="32" y="83"/>
                      </a:lnTo>
                      <a:lnTo>
                        <a:pt x="35" y="81"/>
                      </a:lnTo>
                      <a:lnTo>
                        <a:pt x="33" y="77"/>
                      </a:lnTo>
                      <a:lnTo>
                        <a:pt x="32" y="71"/>
                      </a:lnTo>
                      <a:lnTo>
                        <a:pt x="37" y="69"/>
                      </a:lnTo>
                      <a:lnTo>
                        <a:pt x="41" y="67"/>
                      </a:lnTo>
                      <a:lnTo>
                        <a:pt x="45" y="64"/>
                      </a:lnTo>
                      <a:lnTo>
                        <a:pt x="49" y="60"/>
                      </a:lnTo>
                      <a:lnTo>
                        <a:pt x="53" y="55"/>
                      </a:lnTo>
                      <a:lnTo>
                        <a:pt x="53" y="52"/>
                      </a:lnTo>
                      <a:lnTo>
                        <a:pt x="64" y="55"/>
                      </a:lnTo>
                      <a:lnTo>
                        <a:pt x="72" y="56"/>
                      </a:lnTo>
                      <a:lnTo>
                        <a:pt x="80" y="57"/>
                      </a:lnTo>
                      <a:lnTo>
                        <a:pt x="90" y="58"/>
                      </a:lnTo>
                      <a:lnTo>
                        <a:pt x="101" y="57"/>
                      </a:lnTo>
                      <a:lnTo>
                        <a:pt x="115" y="56"/>
                      </a:lnTo>
                      <a:lnTo>
                        <a:pt x="141" y="49"/>
                      </a:lnTo>
                      <a:lnTo>
                        <a:pt x="154" y="44"/>
                      </a:lnTo>
                      <a:lnTo>
                        <a:pt x="167" y="38"/>
                      </a:lnTo>
                      <a:lnTo>
                        <a:pt x="180" y="31"/>
                      </a:lnTo>
                      <a:lnTo>
                        <a:pt x="180" y="0"/>
                      </a:lnTo>
                      <a:lnTo>
                        <a:pt x="2" y="0"/>
                      </a:lnTo>
                      <a:lnTo>
                        <a:pt x="0" y="77"/>
                      </a:lnTo>
                    </a:path>
                  </a:pathLst>
                </a:custGeom>
                <a:solidFill>
                  <a:srgbClr val="9F7F5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835" name="Freeform 123"/>
                <p:cNvSpPr>
                  <a:spLocks/>
                </p:cNvSpPr>
                <p:nvPr/>
              </p:nvSpPr>
              <p:spPr bwMode="auto">
                <a:xfrm>
                  <a:off x="1616" y="3598"/>
                  <a:ext cx="250" cy="331"/>
                </a:xfrm>
                <a:custGeom>
                  <a:avLst/>
                  <a:gdLst>
                    <a:gd name="T0" fmla="*/ 3 w 250"/>
                    <a:gd name="T1" fmla="*/ 330 h 331"/>
                    <a:gd name="T2" fmla="*/ 25 w 250"/>
                    <a:gd name="T3" fmla="*/ 328 h 331"/>
                    <a:gd name="T4" fmla="*/ 15 w 250"/>
                    <a:gd name="T5" fmla="*/ 279 h 331"/>
                    <a:gd name="T6" fmla="*/ 24 w 250"/>
                    <a:gd name="T7" fmla="*/ 247 h 331"/>
                    <a:gd name="T8" fmla="*/ 46 w 250"/>
                    <a:gd name="T9" fmla="*/ 199 h 331"/>
                    <a:gd name="T10" fmla="*/ 77 w 250"/>
                    <a:gd name="T11" fmla="*/ 177 h 331"/>
                    <a:gd name="T12" fmla="*/ 100 w 250"/>
                    <a:gd name="T13" fmla="*/ 183 h 331"/>
                    <a:gd name="T14" fmla="*/ 120 w 250"/>
                    <a:gd name="T15" fmla="*/ 190 h 331"/>
                    <a:gd name="T16" fmla="*/ 142 w 250"/>
                    <a:gd name="T17" fmla="*/ 188 h 331"/>
                    <a:gd name="T18" fmla="*/ 167 w 250"/>
                    <a:gd name="T19" fmla="*/ 175 h 331"/>
                    <a:gd name="T20" fmla="*/ 188 w 250"/>
                    <a:gd name="T21" fmla="*/ 163 h 331"/>
                    <a:gd name="T22" fmla="*/ 196 w 250"/>
                    <a:gd name="T23" fmla="*/ 185 h 331"/>
                    <a:gd name="T24" fmla="*/ 192 w 250"/>
                    <a:gd name="T25" fmla="*/ 206 h 331"/>
                    <a:gd name="T26" fmla="*/ 186 w 250"/>
                    <a:gd name="T27" fmla="*/ 221 h 331"/>
                    <a:gd name="T28" fmla="*/ 183 w 250"/>
                    <a:gd name="T29" fmla="*/ 252 h 331"/>
                    <a:gd name="T30" fmla="*/ 184 w 250"/>
                    <a:gd name="T31" fmla="*/ 295 h 331"/>
                    <a:gd name="T32" fmla="*/ 188 w 250"/>
                    <a:gd name="T33" fmla="*/ 309 h 331"/>
                    <a:gd name="T34" fmla="*/ 200 w 250"/>
                    <a:gd name="T35" fmla="*/ 308 h 331"/>
                    <a:gd name="T36" fmla="*/ 192 w 250"/>
                    <a:gd name="T37" fmla="*/ 272 h 331"/>
                    <a:gd name="T38" fmla="*/ 191 w 250"/>
                    <a:gd name="T39" fmla="*/ 256 h 331"/>
                    <a:gd name="T40" fmla="*/ 208 w 250"/>
                    <a:gd name="T41" fmla="*/ 219 h 331"/>
                    <a:gd name="T42" fmla="*/ 231 w 250"/>
                    <a:gd name="T43" fmla="*/ 163 h 331"/>
                    <a:gd name="T44" fmla="*/ 249 w 250"/>
                    <a:gd name="T45" fmla="*/ 103 h 331"/>
                    <a:gd name="T46" fmla="*/ 243 w 250"/>
                    <a:gd name="T47" fmla="*/ 83 h 331"/>
                    <a:gd name="T48" fmla="*/ 249 w 250"/>
                    <a:gd name="T49" fmla="*/ 67 h 331"/>
                    <a:gd name="T50" fmla="*/ 243 w 250"/>
                    <a:gd name="T51" fmla="*/ 52 h 331"/>
                    <a:gd name="T52" fmla="*/ 231 w 250"/>
                    <a:gd name="T53" fmla="*/ 53 h 331"/>
                    <a:gd name="T54" fmla="*/ 223 w 250"/>
                    <a:gd name="T55" fmla="*/ 45 h 331"/>
                    <a:gd name="T56" fmla="*/ 217 w 250"/>
                    <a:gd name="T57" fmla="*/ 36 h 331"/>
                    <a:gd name="T58" fmla="*/ 220 w 250"/>
                    <a:gd name="T59" fmla="*/ 19 h 331"/>
                    <a:gd name="T60" fmla="*/ 224 w 250"/>
                    <a:gd name="T61" fmla="*/ 0 h 331"/>
                    <a:gd name="T62" fmla="*/ 184 w 250"/>
                    <a:gd name="T63" fmla="*/ 7 h 331"/>
                    <a:gd name="T64" fmla="*/ 179 w 250"/>
                    <a:gd name="T65" fmla="*/ 18 h 331"/>
                    <a:gd name="T66" fmla="*/ 188 w 250"/>
                    <a:gd name="T67" fmla="*/ 40 h 331"/>
                    <a:gd name="T68" fmla="*/ 188 w 250"/>
                    <a:gd name="T69" fmla="*/ 70 h 331"/>
                    <a:gd name="T70" fmla="*/ 185 w 250"/>
                    <a:gd name="T71" fmla="*/ 90 h 331"/>
                    <a:gd name="T72" fmla="*/ 170 w 250"/>
                    <a:gd name="T73" fmla="*/ 112 h 331"/>
                    <a:gd name="T74" fmla="*/ 161 w 250"/>
                    <a:gd name="T75" fmla="*/ 135 h 331"/>
                    <a:gd name="T76" fmla="*/ 140 w 250"/>
                    <a:gd name="T77" fmla="*/ 140 h 331"/>
                    <a:gd name="T78" fmla="*/ 119 w 250"/>
                    <a:gd name="T79" fmla="*/ 126 h 331"/>
                    <a:gd name="T80" fmla="*/ 116 w 250"/>
                    <a:gd name="T81" fmla="*/ 102 h 331"/>
                    <a:gd name="T82" fmla="*/ 107 w 250"/>
                    <a:gd name="T83" fmla="*/ 84 h 331"/>
                    <a:gd name="T84" fmla="*/ 101 w 250"/>
                    <a:gd name="T85" fmla="*/ 54 h 331"/>
                    <a:gd name="T86" fmla="*/ 91 w 250"/>
                    <a:gd name="T87" fmla="*/ 39 h 331"/>
                    <a:gd name="T88" fmla="*/ 70 w 250"/>
                    <a:gd name="T89" fmla="*/ 31 h 331"/>
                    <a:gd name="T90" fmla="*/ 57 w 250"/>
                    <a:gd name="T91" fmla="*/ 33 h 331"/>
                    <a:gd name="T92" fmla="*/ 58 w 250"/>
                    <a:gd name="T93" fmla="*/ 44 h 331"/>
                    <a:gd name="T94" fmla="*/ 73 w 250"/>
                    <a:gd name="T95" fmla="*/ 54 h 331"/>
                    <a:gd name="T96" fmla="*/ 59 w 250"/>
                    <a:gd name="T97" fmla="*/ 60 h 331"/>
                    <a:gd name="T98" fmla="*/ 46 w 250"/>
                    <a:gd name="T99" fmla="*/ 67 h 331"/>
                    <a:gd name="T100" fmla="*/ 45 w 250"/>
                    <a:gd name="T101" fmla="*/ 87 h 331"/>
                    <a:gd name="T102" fmla="*/ 25 w 250"/>
                    <a:gd name="T103" fmla="*/ 108 h 331"/>
                    <a:gd name="T104" fmla="*/ 14 w 250"/>
                    <a:gd name="T105" fmla="*/ 128 h 331"/>
                    <a:gd name="T106" fmla="*/ 17 w 250"/>
                    <a:gd name="T107" fmla="*/ 161 h 331"/>
                    <a:gd name="T108" fmla="*/ 0 w 250"/>
                    <a:gd name="T109" fmla="*/ 299 h 33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50"/>
                    <a:gd name="T166" fmla="*/ 0 h 331"/>
                    <a:gd name="T167" fmla="*/ 250 w 250"/>
                    <a:gd name="T168" fmla="*/ 331 h 33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50" h="331">
                      <a:moveTo>
                        <a:pt x="0" y="299"/>
                      </a:moveTo>
                      <a:lnTo>
                        <a:pt x="3" y="330"/>
                      </a:lnTo>
                      <a:lnTo>
                        <a:pt x="21" y="330"/>
                      </a:lnTo>
                      <a:lnTo>
                        <a:pt x="25" y="328"/>
                      </a:lnTo>
                      <a:lnTo>
                        <a:pt x="16" y="307"/>
                      </a:lnTo>
                      <a:lnTo>
                        <a:pt x="15" y="279"/>
                      </a:lnTo>
                      <a:lnTo>
                        <a:pt x="19" y="262"/>
                      </a:lnTo>
                      <a:lnTo>
                        <a:pt x="24" y="247"/>
                      </a:lnTo>
                      <a:lnTo>
                        <a:pt x="38" y="212"/>
                      </a:lnTo>
                      <a:lnTo>
                        <a:pt x="46" y="199"/>
                      </a:lnTo>
                      <a:lnTo>
                        <a:pt x="61" y="189"/>
                      </a:lnTo>
                      <a:lnTo>
                        <a:pt x="77" y="177"/>
                      </a:lnTo>
                      <a:lnTo>
                        <a:pt x="85" y="176"/>
                      </a:lnTo>
                      <a:lnTo>
                        <a:pt x="100" y="183"/>
                      </a:lnTo>
                      <a:lnTo>
                        <a:pt x="109" y="187"/>
                      </a:lnTo>
                      <a:lnTo>
                        <a:pt x="120" y="190"/>
                      </a:lnTo>
                      <a:lnTo>
                        <a:pt x="132" y="191"/>
                      </a:lnTo>
                      <a:lnTo>
                        <a:pt x="142" y="188"/>
                      </a:lnTo>
                      <a:lnTo>
                        <a:pt x="155" y="183"/>
                      </a:lnTo>
                      <a:lnTo>
                        <a:pt x="167" y="175"/>
                      </a:lnTo>
                      <a:lnTo>
                        <a:pt x="180" y="167"/>
                      </a:lnTo>
                      <a:lnTo>
                        <a:pt x="188" y="163"/>
                      </a:lnTo>
                      <a:lnTo>
                        <a:pt x="196" y="181"/>
                      </a:lnTo>
                      <a:lnTo>
                        <a:pt x="196" y="185"/>
                      </a:lnTo>
                      <a:lnTo>
                        <a:pt x="194" y="198"/>
                      </a:lnTo>
                      <a:lnTo>
                        <a:pt x="192" y="206"/>
                      </a:lnTo>
                      <a:lnTo>
                        <a:pt x="188" y="214"/>
                      </a:lnTo>
                      <a:lnTo>
                        <a:pt x="186" y="221"/>
                      </a:lnTo>
                      <a:lnTo>
                        <a:pt x="185" y="231"/>
                      </a:lnTo>
                      <a:lnTo>
                        <a:pt x="183" y="252"/>
                      </a:lnTo>
                      <a:lnTo>
                        <a:pt x="184" y="274"/>
                      </a:lnTo>
                      <a:lnTo>
                        <a:pt x="184" y="295"/>
                      </a:lnTo>
                      <a:lnTo>
                        <a:pt x="185" y="299"/>
                      </a:lnTo>
                      <a:lnTo>
                        <a:pt x="188" y="309"/>
                      </a:lnTo>
                      <a:lnTo>
                        <a:pt x="194" y="309"/>
                      </a:lnTo>
                      <a:lnTo>
                        <a:pt x="200" y="308"/>
                      </a:lnTo>
                      <a:lnTo>
                        <a:pt x="207" y="304"/>
                      </a:lnTo>
                      <a:lnTo>
                        <a:pt x="192" y="272"/>
                      </a:lnTo>
                      <a:lnTo>
                        <a:pt x="190" y="264"/>
                      </a:lnTo>
                      <a:lnTo>
                        <a:pt x="191" y="256"/>
                      </a:lnTo>
                      <a:lnTo>
                        <a:pt x="197" y="235"/>
                      </a:lnTo>
                      <a:lnTo>
                        <a:pt x="208" y="219"/>
                      </a:lnTo>
                      <a:lnTo>
                        <a:pt x="217" y="200"/>
                      </a:lnTo>
                      <a:lnTo>
                        <a:pt x="231" y="163"/>
                      </a:lnTo>
                      <a:lnTo>
                        <a:pt x="247" y="118"/>
                      </a:lnTo>
                      <a:lnTo>
                        <a:pt x="249" y="103"/>
                      </a:lnTo>
                      <a:lnTo>
                        <a:pt x="247" y="89"/>
                      </a:lnTo>
                      <a:lnTo>
                        <a:pt x="243" y="83"/>
                      </a:lnTo>
                      <a:lnTo>
                        <a:pt x="247" y="76"/>
                      </a:lnTo>
                      <a:lnTo>
                        <a:pt x="249" y="67"/>
                      </a:lnTo>
                      <a:lnTo>
                        <a:pt x="248" y="59"/>
                      </a:lnTo>
                      <a:lnTo>
                        <a:pt x="243" y="52"/>
                      </a:lnTo>
                      <a:lnTo>
                        <a:pt x="237" y="50"/>
                      </a:lnTo>
                      <a:lnTo>
                        <a:pt x="231" y="53"/>
                      </a:lnTo>
                      <a:lnTo>
                        <a:pt x="227" y="49"/>
                      </a:lnTo>
                      <a:lnTo>
                        <a:pt x="223" y="45"/>
                      </a:lnTo>
                      <a:lnTo>
                        <a:pt x="220" y="42"/>
                      </a:lnTo>
                      <a:lnTo>
                        <a:pt x="217" y="36"/>
                      </a:lnTo>
                      <a:lnTo>
                        <a:pt x="216" y="29"/>
                      </a:lnTo>
                      <a:lnTo>
                        <a:pt x="220" y="19"/>
                      </a:lnTo>
                      <a:lnTo>
                        <a:pt x="224" y="9"/>
                      </a:lnTo>
                      <a:lnTo>
                        <a:pt x="224" y="0"/>
                      </a:lnTo>
                      <a:lnTo>
                        <a:pt x="203" y="3"/>
                      </a:lnTo>
                      <a:lnTo>
                        <a:pt x="184" y="7"/>
                      </a:lnTo>
                      <a:lnTo>
                        <a:pt x="175" y="9"/>
                      </a:lnTo>
                      <a:lnTo>
                        <a:pt x="179" y="18"/>
                      </a:lnTo>
                      <a:lnTo>
                        <a:pt x="188" y="28"/>
                      </a:lnTo>
                      <a:lnTo>
                        <a:pt x="188" y="40"/>
                      </a:lnTo>
                      <a:lnTo>
                        <a:pt x="185" y="51"/>
                      </a:lnTo>
                      <a:lnTo>
                        <a:pt x="188" y="70"/>
                      </a:lnTo>
                      <a:lnTo>
                        <a:pt x="188" y="80"/>
                      </a:lnTo>
                      <a:lnTo>
                        <a:pt x="185" y="90"/>
                      </a:lnTo>
                      <a:lnTo>
                        <a:pt x="176" y="99"/>
                      </a:lnTo>
                      <a:lnTo>
                        <a:pt x="170" y="112"/>
                      </a:lnTo>
                      <a:lnTo>
                        <a:pt x="165" y="124"/>
                      </a:lnTo>
                      <a:lnTo>
                        <a:pt x="161" y="135"/>
                      </a:lnTo>
                      <a:lnTo>
                        <a:pt x="154" y="142"/>
                      </a:lnTo>
                      <a:lnTo>
                        <a:pt x="140" y="140"/>
                      </a:lnTo>
                      <a:lnTo>
                        <a:pt x="128" y="135"/>
                      </a:lnTo>
                      <a:lnTo>
                        <a:pt x="119" y="126"/>
                      </a:lnTo>
                      <a:lnTo>
                        <a:pt x="114" y="114"/>
                      </a:lnTo>
                      <a:lnTo>
                        <a:pt x="116" y="102"/>
                      </a:lnTo>
                      <a:lnTo>
                        <a:pt x="117" y="94"/>
                      </a:lnTo>
                      <a:lnTo>
                        <a:pt x="107" y="84"/>
                      </a:lnTo>
                      <a:lnTo>
                        <a:pt x="101" y="66"/>
                      </a:lnTo>
                      <a:lnTo>
                        <a:pt x="101" y="54"/>
                      </a:lnTo>
                      <a:lnTo>
                        <a:pt x="98" y="45"/>
                      </a:lnTo>
                      <a:lnTo>
                        <a:pt x="91" y="39"/>
                      </a:lnTo>
                      <a:lnTo>
                        <a:pt x="81" y="35"/>
                      </a:lnTo>
                      <a:lnTo>
                        <a:pt x="70" y="31"/>
                      </a:lnTo>
                      <a:lnTo>
                        <a:pt x="63" y="30"/>
                      </a:lnTo>
                      <a:lnTo>
                        <a:pt x="57" y="33"/>
                      </a:lnTo>
                      <a:lnTo>
                        <a:pt x="56" y="38"/>
                      </a:lnTo>
                      <a:lnTo>
                        <a:pt x="58" y="44"/>
                      </a:lnTo>
                      <a:lnTo>
                        <a:pt x="65" y="48"/>
                      </a:lnTo>
                      <a:lnTo>
                        <a:pt x="73" y="54"/>
                      </a:lnTo>
                      <a:lnTo>
                        <a:pt x="66" y="58"/>
                      </a:lnTo>
                      <a:lnTo>
                        <a:pt x="59" y="60"/>
                      </a:lnTo>
                      <a:lnTo>
                        <a:pt x="50" y="62"/>
                      </a:lnTo>
                      <a:lnTo>
                        <a:pt x="46" y="67"/>
                      </a:lnTo>
                      <a:lnTo>
                        <a:pt x="45" y="74"/>
                      </a:lnTo>
                      <a:lnTo>
                        <a:pt x="45" y="87"/>
                      </a:lnTo>
                      <a:lnTo>
                        <a:pt x="38" y="96"/>
                      </a:lnTo>
                      <a:lnTo>
                        <a:pt x="25" y="108"/>
                      </a:lnTo>
                      <a:lnTo>
                        <a:pt x="18" y="118"/>
                      </a:lnTo>
                      <a:lnTo>
                        <a:pt x="14" y="128"/>
                      </a:lnTo>
                      <a:lnTo>
                        <a:pt x="14" y="143"/>
                      </a:lnTo>
                      <a:lnTo>
                        <a:pt x="17" y="161"/>
                      </a:lnTo>
                      <a:lnTo>
                        <a:pt x="10" y="200"/>
                      </a:lnTo>
                      <a:lnTo>
                        <a:pt x="0" y="299"/>
                      </a:lnTo>
                    </a:path>
                  </a:pathLst>
                </a:custGeom>
                <a:solidFill>
                  <a:srgbClr val="FFBF5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grpSp>
              <p:nvGrpSpPr>
                <p:cNvPr id="836" name="Group 124"/>
                <p:cNvGrpSpPr>
                  <a:grpSpLocks/>
                </p:cNvGrpSpPr>
                <p:nvPr/>
              </p:nvGrpSpPr>
              <p:grpSpPr bwMode="auto">
                <a:xfrm>
                  <a:off x="1915" y="3614"/>
                  <a:ext cx="21" cy="21"/>
                  <a:chOff x="1915" y="3614"/>
                  <a:chExt cx="21" cy="21"/>
                </a:xfrm>
              </p:grpSpPr>
              <p:sp>
                <p:nvSpPr>
                  <p:cNvPr id="856" name="Freeform 125"/>
                  <p:cNvSpPr>
                    <a:spLocks/>
                  </p:cNvSpPr>
                  <p:nvPr/>
                </p:nvSpPr>
                <p:spPr bwMode="auto">
                  <a:xfrm>
                    <a:off x="1915" y="3614"/>
                    <a:ext cx="21" cy="17"/>
                  </a:xfrm>
                  <a:custGeom>
                    <a:avLst/>
                    <a:gdLst>
                      <a:gd name="T0" fmla="*/ 0 w 21"/>
                      <a:gd name="T1" fmla="*/ 3 h 17"/>
                      <a:gd name="T2" fmla="*/ 3 w 21"/>
                      <a:gd name="T3" fmla="*/ 1 h 17"/>
                      <a:gd name="T4" fmla="*/ 8 w 21"/>
                      <a:gd name="T5" fmla="*/ 0 h 17"/>
                      <a:gd name="T6" fmla="*/ 13 w 21"/>
                      <a:gd name="T7" fmla="*/ 1 h 17"/>
                      <a:gd name="T8" fmla="*/ 15 w 21"/>
                      <a:gd name="T9" fmla="*/ 4 h 17"/>
                      <a:gd name="T10" fmla="*/ 17 w 21"/>
                      <a:gd name="T11" fmla="*/ 6 h 17"/>
                      <a:gd name="T12" fmla="*/ 19 w 21"/>
                      <a:gd name="T13" fmla="*/ 11 h 17"/>
                      <a:gd name="T14" fmla="*/ 20 w 21"/>
                      <a:gd name="T15" fmla="*/ 14 h 17"/>
                      <a:gd name="T16" fmla="*/ 15 w 21"/>
                      <a:gd name="T17" fmla="*/ 16 h 17"/>
                      <a:gd name="T18" fmla="*/ 10 w 21"/>
                      <a:gd name="T19" fmla="*/ 14 h 17"/>
                      <a:gd name="T20" fmla="*/ 5 w 21"/>
                      <a:gd name="T21" fmla="*/ 12 h 17"/>
                      <a:gd name="T22" fmla="*/ 1 w 21"/>
                      <a:gd name="T23" fmla="*/ 8 h 17"/>
                      <a:gd name="T24" fmla="*/ 0 w 21"/>
                      <a:gd name="T25" fmla="*/ 3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1"/>
                      <a:gd name="T40" fmla="*/ 0 h 17"/>
                      <a:gd name="T41" fmla="*/ 21 w 21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1" h="17">
                        <a:moveTo>
                          <a:pt x="0" y="3"/>
                        </a:moveTo>
                        <a:lnTo>
                          <a:pt x="3" y="1"/>
                        </a:lnTo>
                        <a:lnTo>
                          <a:pt x="8" y="0"/>
                        </a:lnTo>
                        <a:lnTo>
                          <a:pt x="13" y="1"/>
                        </a:lnTo>
                        <a:lnTo>
                          <a:pt x="15" y="4"/>
                        </a:lnTo>
                        <a:lnTo>
                          <a:pt x="17" y="6"/>
                        </a:lnTo>
                        <a:lnTo>
                          <a:pt x="19" y="11"/>
                        </a:lnTo>
                        <a:lnTo>
                          <a:pt x="20" y="14"/>
                        </a:lnTo>
                        <a:lnTo>
                          <a:pt x="15" y="16"/>
                        </a:lnTo>
                        <a:lnTo>
                          <a:pt x="10" y="14"/>
                        </a:lnTo>
                        <a:lnTo>
                          <a:pt x="5" y="12"/>
                        </a:lnTo>
                        <a:lnTo>
                          <a:pt x="1" y="8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7F5F3F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857" name="Freeform 126"/>
                  <p:cNvSpPr>
                    <a:spLocks/>
                  </p:cNvSpPr>
                  <p:nvPr/>
                </p:nvSpPr>
                <p:spPr bwMode="auto">
                  <a:xfrm>
                    <a:off x="1919" y="3618"/>
                    <a:ext cx="17" cy="17"/>
                  </a:xfrm>
                  <a:custGeom>
                    <a:avLst/>
                    <a:gdLst>
                      <a:gd name="T0" fmla="*/ 0 w 17"/>
                      <a:gd name="T1" fmla="*/ 2 h 17"/>
                      <a:gd name="T2" fmla="*/ 3 w 17"/>
                      <a:gd name="T3" fmla="*/ 2 h 17"/>
                      <a:gd name="T4" fmla="*/ 6 w 17"/>
                      <a:gd name="T5" fmla="*/ 0 h 17"/>
                      <a:gd name="T6" fmla="*/ 10 w 17"/>
                      <a:gd name="T7" fmla="*/ 2 h 17"/>
                      <a:gd name="T8" fmla="*/ 13 w 17"/>
                      <a:gd name="T9" fmla="*/ 4 h 17"/>
                      <a:gd name="T10" fmla="*/ 13 w 17"/>
                      <a:gd name="T11" fmla="*/ 8 h 17"/>
                      <a:gd name="T12" fmla="*/ 15 w 17"/>
                      <a:gd name="T13" fmla="*/ 12 h 17"/>
                      <a:gd name="T14" fmla="*/ 16 w 17"/>
                      <a:gd name="T15" fmla="*/ 16 h 17"/>
                      <a:gd name="T16" fmla="*/ 12 w 17"/>
                      <a:gd name="T17" fmla="*/ 16 h 17"/>
                      <a:gd name="T18" fmla="*/ 8 w 17"/>
                      <a:gd name="T19" fmla="*/ 14 h 17"/>
                      <a:gd name="T20" fmla="*/ 3 w 17"/>
                      <a:gd name="T21" fmla="*/ 14 h 17"/>
                      <a:gd name="T22" fmla="*/ 1 w 17"/>
                      <a:gd name="T23" fmla="*/ 8 h 17"/>
                      <a:gd name="T24" fmla="*/ 0 w 17"/>
                      <a:gd name="T25" fmla="*/ 2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0" y="2"/>
                        </a:moveTo>
                        <a:lnTo>
                          <a:pt x="3" y="2"/>
                        </a:lnTo>
                        <a:lnTo>
                          <a:pt x="6" y="0"/>
                        </a:lnTo>
                        <a:lnTo>
                          <a:pt x="10" y="2"/>
                        </a:lnTo>
                        <a:lnTo>
                          <a:pt x="13" y="4"/>
                        </a:lnTo>
                        <a:lnTo>
                          <a:pt x="13" y="8"/>
                        </a:lnTo>
                        <a:lnTo>
                          <a:pt x="15" y="12"/>
                        </a:lnTo>
                        <a:lnTo>
                          <a:pt x="16" y="16"/>
                        </a:lnTo>
                        <a:lnTo>
                          <a:pt x="12" y="16"/>
                        </a:lnTo>
                        <a:lnTo>
                          <a:pt x="8" y="14"/>
                        </a:lnTo>
                        <a:lnTo>
                          <a:pt x="3" y="14"/>
                        </a:lnTo>
                        <a:lnTo>
                          <a:pt x="1" y="8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FFFFD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858" name="Oval 12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921" y="3617"/>
                    <a:ext cx="6" cy="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837" name="Freeform 128"/>
                <p:cNvSpPr>
                  <a:spLocks/>
                </p:cNvSpPr>
                <p:nvPr/>
              </p:nvSpPr>
              <p:spPr bwMode="auto">
                <a:xfrm>
                  <a:off x="1937" y="3581"/>
                  <a:ext cx="59" cy="83"/>
                </a:xfrm>
                <a:custGeom>
                  <a:avLst/>
                  <a:gdLst>
                    <a:gd name="T0" fmla="*/ 6 w 59"/>
                    <a:gd name="T1" fmla="*/ 2 h 83"/>
                    <a:gd name="T2" fmla="*/ 10 w 59"/>
                    <a:gd name="T3" fmla="*/ 0 h 83"/>
                    <a:gd name="T4" fmla="*/ 15 w 59"/>
                    <a:gd name="T5" fmla="*/ 2 h 83"/>
                    <a:gd name="T6" fmla="*/ 21 w 59"/>
                    <a:gd name="T7" fmla="*/ 5 h 83"/>
                    <a:gd name="T8" fmla="*/ 25 w 59"/>
                    <a:gd name="T9" fmla="*/ 10 h 83"/>
                    <a:gd name="T10" fmla="*/ 28 w 59"/>
                    <a:gd name="T11" fmla="*/ 15 h 83"/>
                    <a:gd name="T12" fmla="*/ 31 w 59"/>
                    <a:gd name="T13" fmla="*/ 16 h 83"/>
                    <a:gd name="T14" fmla="*/ 35 w 59"/>
                    <a:gd name="T15" fmla="*/ 20 h 83"/>
                    <a:gd name="T16" fmla="*/ 37 w 59"/>
                    <a:gd name="T17" fmla="*/ 22 h 83"/>
                    <a:gd name="T18" fmla="*/ 38 w 59"/>
                    <a:gd name="T19" fmla="*/ 25 h 83"/>
                    <a:gd name="T20" fmla="*/ 38 w 59"/>
                    <a:gd name="T21" fmla="*/ 31 h 83"/>
                    <a:gd name="T22" fmla="*/ 33 w 59"/>
                    <a:gd name="T23" fmla="*/ 35 h 83"/>
                    <a:gd name="T24" fmla="*/ 37 w 59"/>
                    <a:gd name="T25" fmla="*/ 39 h 83"/>
                    <a:gd name="T26" fmla="*/ 38 w 59"/>
                    <a:gd name="T27" fmla="*/ 46 h 83"/>
                    <a:gd name="T28" fmla="*/ 48 w 59"/>
                    <a:gd name="T29" fmla="*/ 61 h 83"/>
                    <a:gd name="T30" fmla="*/ 53 w 59"/>
                    <a:gd name="T31" fmla="*/ 68 h 83"/>
                    <a:gd name="T32" fmla="*/ 56 w 59"/>
                    <a:gd name="T33" fmla="*/ 75 h 83"/>
                    <a:gd name="T34" fmla="*/ 58 w 59"/>
                    <a:gd name="T35" fmla="*/ 82 h 83"/>
                    <a:gd name="T36" fmla="*/ 53 w 59"/>
                    <a:gd name="T37" fmla="*/ 80 h 83"/>
                    <a:gd name="T38" fmla="*/ 47 w 59"/>
                    <a:gd name="T39" fmla="*/ 81 h 83"/>
                    <a:gd name="T40" fmla="*/ 38 w 59"/>
                    <a:gd name="T41" fmla="*/ 82 h 83"/>
                    <a:gd name="T42" fmla="*/ 33 w 59"/>
                    <a:gd name="T43" fmla="*/ 81 h 83"/>
                    <a:gd name="T44" fmla="*/ 19 w 59"/>
                    <a:gd name="T45" fmla="*/ 71 h 83"/>
                    <a:gd name="T46" fmla="*/ 8 w 59"/>
                    <a:gd name="T47" fmla="*/ 59 h 83"/>
                    <a:gd name="T48" fmla="*/ 7 w 59"/>
                    <a:gd name="T49" fmla="*/ 50 h 83"/>
                    <a:gd name="T50" fmla="*/ 8 w 59"/>
                    <a:gd name="T51" fmla="*/ 39 h 83"/>
                    <a:gd name="T52" fmla="*/ 10 w 59"/>
                    <a:gd name="T53" fmla="*/ 32 h 83"/>
                    <a:gd name="T54" fmla="*/ 8 w 59"/>
                    <a:gd name="T55" fmla="*/ 27 h 83"/>
                    <a:gd name="T56" fmla="*/ 4 w 59"/>
                    <a:gd name="T57" fmla="*/ 25 h 83"/>
                    <a:gd name="T58" fmla="*/ 2 w 59"/>
                    <a:gd name="T59" fmla="*/ 20 h 83"/>
                    <a:gd name="T60" fmla="*/ 0 w 59"/>
                    <a:gd name="T61" fmla="*/ 13 h 83"/>
                    <a:gd name="T62" fmla="*/ 1 w 59"/>
                    <a:gd name="T63" fmla="*/ 7 h 83"/>
                    <a:gd name="T64" fmla="*/ 2 w 59"/>
                    <a:gd name="T65" fmla="*/ 3 h 83"/>
                    <a:gd name="T66" fmla="*/ 6 w 59"/>
                    <a:gd name="T67" fmla="*/ 2 h 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9"/>
                    <a:gd name="T103" fmla="*/ 0 h 83"/>
                    <a:gd name="T104" fmla="*/ 59 w 59"/>
                    <a:gd name="T105" fmla="*/ 83 h 8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9" h="83">
                      <a:moveTo>
                        <a:pt x="6" y="2"/>
                      </a:moveTo>
                      <a:lnTo>
                        <a:pt x="10" y="0"/>
                      </a:lnTo>
                      <a:lnTo>
                        <a:pt x="15" y="2"/>
                      </a:lnTo>
                      <a:lnTo>
                        <a:pt x="21" y="5"/>
                      </a:lnTo>
                      <a:lnTo>
                        <a:pt x="25" y="10"/>
                      </a:lnTo>
                      <a:lnTo>
                        <a:pt x="28" y="15"/>
                      </a:lnTo>
                      <a:lnTo>
                        <a:pt x="31" y="16"/>
                      </a:lnTo>
                      <a:lnTo>
                        <a:pt x="35" y="20"/>
                      </a:lnTo>
                      <a:lnTo>
                        <a:pt x="37" y="22"/>
                      </a:lnTo>
                      <a:lnTo>
                        <a:pt x="38" y="25"/>
                      </a:lnTo>
                      <a:lnTo>
                        <a:pt x="38" y="31"/>
                      </a:lnTo>
                      <a:lnTo>
                        <a:pt x="33" y="35"/>
                      </a:lnTo>
                      <a:lnTo>
                        <a:pt x="37" y="39"/>
                      </a:lnTo>
                      <a:lnTo>
                        <a:pt x="38" y="46"/>
                      </a:lnTo>
                      <a:lnTo>
                        <a:pt x="48" y="61"/>
                      </a:lnTo>
                      <a:lnTo>
                        <a:pt x="53" y="68"/>
                      </a:lnTo>
                      <a:lnTo>
                        <a:pt x="56" y="75"/>
                      </a:lnTo>
                      <a:lnTo>
                        <a:pt x="58" y="82"/>
                      </a:lnTo>
                      <a:lnTo>
                        <a:pt x="53" y="80"/>
                      </a:lnTo>
                      <a:lnTo>
                        <a:pt x="47" y="81"/>
                      </a:lnTo>
                      <a:lnTo>
                        <a:pt x="38" y="82"/>
                      </a:lnTo>
                      <a:lnTo>
                        <a:pt x="33" y="81"/>
                      </a:lnTo>
                      <a:lnTo>
                        <a:pt x="19" y="71"/>
                      </a:lnTo>
                      <a:lnTo>
                        <a:pt x="8" y="59"/>
                      </a:lnTo>
                      <a:lnTo>
                        <a:pt x="7" y="50"/>
                      </a:lnTo>
                      <a:lnTo>
                        <a:pt x="8" y="39"/>
                      </a:lnTo>
                      <a:lnTo>
                        <a:pt x="10" y="32"/>
                      </a:lnTo>
                      <a:lnTo>
                        <a:pt x="8" y="27"/>
                      </a:lnTo>
                      <a:lnTo>
                        <a:pt x="4" y="25"/>
                      </a:lnTo>
                      <a:lnTo>
                        <a:pt x="2" y="20"/>
                      </a:lnTo>
                      <a:lnTo>
                        <a:pt x="0" y="13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FFBF1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838" name="Freeform 129"/>
                <p:cNvSpPr>
                  <a:spLocks/>
                </p:cNvSpPr>
                <p:nvPr/>
              </p:nvSpPr>
              <p:spPr bwMode="auto">
                <a:xfrm>
                  <a:off x="1868" y="3579"/>
                  <a:ext cx="29" cy="17"/>
                </a:xfrm>
                <a:custGeom>
                  <a:avLst/>
                  <a:gdLst>
                    <a:gd name="T0" fmla="*/ 21 w 29"/>
                    <a:gd name="T1" fmla="*/ 6 h 17"/>
                    <a:gd name="T2" fmla="*/ 11 w 29"/>
                    <a:gd name="T3" fmla="*/ 2 h 17"/>
                    <a:gd name="T4" fmla="*/ 2 w 29"/>
                    <a:gd name="T5" fmla="*/ 0 h 17"/>
                    <a:gd name="T6" fmla="*/ 0 w 29"/>
                    <a:gd name="T7" fmla="*/ 2 h 17"/>
                    <a:gd name="T8" fmla="*/ 1 w 29"/>
                    <a:gd name="T9" fmla="*/ 6 h 17"/>
                    <a:gd name="T10" fmla="*/ 7 w 29"/>
                    <a:gd name="T11" fmla="*/ 13 h 17"/>
                    <a:gd name="T12" fmla="*/ 13 w 29"/>
                    <a:gd name="T13" fmla="*/ 16 h 17"/>
                    <a:gd name="T14" fmla="*/ 19 w 29"/>
                    <a:gd name="T15" fmla="*/ 13 h 17"/>
                    <a:gd name="T16" fmla="*/ 25 w 29"/>
                    <a:gd name="T17" fmla="*/ 9 h 17"/>
                    <a:gd name="T18" fmla="*/ 28 w 29"/>
                    <a:gd name="T19" fmla="*/ 9 h 17"/>
                    <a:gd name="T20" fmla="*/ 21 w 29"/>
                    <a:gd name="T21" fmla="*/ 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9"/>
                    <a:gd name="T34" fmla="*/ 0 h 17"/>
                    <a:gd name="T35" fmla="*/ 29 w 2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9" h="17">
                      <a:moveTo>
                        <a:pt x="21" y="6"/>
                      </a:moveTo>
                      <a:lnTo>
                        <a:pt x="11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1" y="6"/>
                      </a:lnTo>
                      <a:lnTo>
                        <a:pt x="7" y="13"/>
                      </a:lnTo>
                      <a:lnTo>
                        <a:pt x="13" y="16"/>
                      </a:lnTo>
                      <a:lnTo>
                        <a:pt x="19" y="13"/>
                      </a:lnTo>
                      <a:lnTo>
                        <a:pt x="25" y="9"/>
                      </a:lnTo>
                      <a:lnTo>
                        <a:pt x="28" y="9"/>
                      </a:lnTo>
                      <a:lnTo>
                        <a:pt x="21" y="6"/>
                      </a:lnTo>
                    </a:path>
                  </a:pathLst>
                </a:custGeom>
                <a:solidFill>
                  <a:srgbClr val="7F5F3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839" name="Freeform 130"/>
                <p:cNvSpPr>
                  <a:spLocks/>
                </p:cNvSpPr>
                <p:nvPr/>
              </p:nvSpPr>
              <p:spPr bwMode="auto">
                <a:xfrm>
                  <a:off x="1699" y="3718"/>
                  <a:ext cx="63" cy="56"/>
                </a:xfrm>
                <a:custGeom>
                  <a:avLst/>
                  <a:gdLst>
                    <a:gd name="T0" fmla="*/ 38 w 63"/>
                    <a:gd name="T1" fmla="*/ 25 h 56"/>
                    <a:gd name="T2" fmla="*/ 32 w 63"/>
                    <a:gd name="T3" fmla="*/ 19 h 56"/>
                    <a:gd name="T4" fmla="*/ 27 w 63"/>
                    <a:gd name="T5" fmla="*/ 10 h 56"/>
                    <a:gd name="T6" fmla="*/ 21 w 63"/>
                    <a:gd name="T7" fmla="*/ 3 h 56"/>
                    <a:gd name="T8" fmla="*/ 13 w 63"/>
                    <a:gd name="T9" fmla="*/ 0 h 56"/>
                    <a:gd name="T10" fmla="*/ 7 w 63"/>
                    <a:gd name="T11" fmla="*/ 1 h 56"/>
                    <a:gd name="T12" fmla="*/ 2 w 63"/>
                    <a:gd name="T13" fmla="*/ 4 h 56"/>
                    <a:gd name="T14" fmla="*/ 0 w 63"/>
                    <a:gd name="T15" fmla="*/ 8 h 56"/>
                    <a:gd name="T16" fmla="*/ 1 w 63"/>
                    <a:gd name="T17" fmla="*/ 14 h 56"/>
                    <a:gd name="T18" fmla="*/ 2 w 63"/>
                    <a:gd name="T19" fmla="*/ 20 h 56"/>
                    <a:gd name="T20" fmla="*/ 5 w 63"/>
                    <a:gd name="T21" fmla="*/ 27 h 56"/>
                    <a:gd name="T22" fmla="*/ 10 w 63"/>
                    <a:gd name="T23" fmla="*/ 36 h 56"/>
                    <a:gd name="T24" fmla="*/ 15 w 63"/>
                    <a:gd name="T25" fmla="*/ 44 h 56"/>
                    <a:gd name="T26" fmla="*/ 24 w 63"/>
                    <a:gd name="T27" fmla="*/ 51 h 56"/>
                    <a:gd name="T28" fmla="*/ 31 w 63"/>
                    <a:gd name="T29" fmla="*/ 53 h 56"/>
                    <a:gd name="T30" fmla="*/ 41 w 63"/>
                    <a:gd name="T31" fmla="*/ 54 h 56"/>
                    <a:gd name="T32" fmla="*/ 46 w 63"/>
                    <a:gd name="T33" fmla="*/ 55 h 56"/>
                    <a:gd name="T34" fmla="*/ 54 w 63"/>
                    <a:gd name="T35" fmla="*/ 54 h 56"/>
                    <a:gd name="T36" fmla="*/ 59 w 63"/>
                    <a:gd name="T37" fmla="*/ 51 h 56"/>
                    <a:gd name="T38" fmla="*/ 61 w 63"/>
                    <a:gd name="T39" fmla="*/ 48 h 56"/>
                    <a:gd name="T40" fmla="*/ 62 w 63"/>
                    <a:gd name="T41" fmla="*/ 45 h 56"/>
                    <a:gd name="T42" fmla="*/ 60 w 63"/>
                    <a:gd name="T43" fmla="*/ 39 h 56"/>
                    <a:gd name="T44" fmla="*/ 54 w 63"/>
                    <a:gd name="T45" fmla="*/ 33 h 56"/>
                    <a:gd name="T46" fmla="*/ 47 w 63"/>
                    <a:gd name="T47" fmla="*/ 29 h 56"/>
                    <a:gd name="T48" fmla="*/ 38 w 63"/>
                    <a:gd name="T49" fmla="*/ 25 h 5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56"/>
                    <a:gd name="T77" fmla="*/ 63 w 63"/>
                    <a:gd name="T78" fmla="*/ 56 h 5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56">
                      <a:moveTo>
                        <a:pt x="38" y="25"/>
                      </a:moveTo>
                      <a:lnTo>
                        <a:pt x="32" y="19"/>
                      </a:lnTo>
                      <a:lnTo>
                        <a:pt x="27" y="10"/>
                      </a:lnTo>
                      <a:lnTo>
                        <a:pt x="21" y="3"/>
                      </a:lnTo>
                      <a:lnTo>
                        <a:pt x="13" y="0"/>
                      </a:lnTo>
                      <a:lnTo>
                        <a:pt x="7" y="1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1" y="14"/>
                      </a:lnTo>
                      <a:lnTo>
                        <a:pt x="2" y="20"/>
                      </a:lnTo>
                      <a:lnTo>
                        <a:pt x="5" y="27"/>
                      </a:lnTo>
                      <a:lnTo>
                        <a:pt x="10" y="36"/>
                      </a:lnTo>
                      <a:lnTo>
                        <a:pt x="15" y="44"/>
                      </a:lnTo>
                      <a:lnTo>
                        <a:pt x="24" y="51"/>
                      </a:lnTo>
                      <a:lnTo>
                        <a:pt x="31" y="53"/>
                      </a:lnTo>
                      <a:lnTo>
                        <a:pt x="41" y="54"/>
                      </a:lnTo>
                      <a:lnTo>
                        <a:pt x="46" y="55"/>
                      </a:lnTo>
                      <a:lnTo>
                        <a:pt x="54" y="54"/>
                      </a:lnTo>
                      <a:lnTo>
                        <a:pt x="59" y="51"/>
                      </a:lnTo>
                      <a:lnTo>
                        <a:pt x="61" y="48"/>
                      </a:lnTo>
                      <a:lnTo>
                        <a:pt x="62" y="45"/>
                      </a:lnTo>
                      <a:lnTo>
                        <a:pt x="60" y="39"/>
                      </a:lnTo>
                      <a:lnTo>
                        <a:pt x="54" y="33"/>
                      </a:lnTo>
                      <a:lnTo>
                        <a:pt x="47" y="29"/>
                      </a:lnTo>
                      <a:lnTo>
                        <a:pt x="38" y="25"/>
                      </a:lnTo>
                    </a:path>
                  </a:pathLst>
                </a:custGeom>
                <a:solidFill>
                  <a:srgbClr val="BF7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grpSp>
              <p:nvGrpSpPr>
                <p:cNvPr id="840" name="Group 131"/>
                <p:cNvGrpSpPr>
                  <a:grpSpLocks/>
                </p:cNvGrpSpPr>
                <p:nvPr/>
              </p:nvGrpSpPr>
              <p:grpSpPr bwMode="auto">
                <a:xfrm>
                  <a:off x="1963" y="3663"/>
                  <a:ext cx="25" cy="26"/>
                  <a:chOff x="1963" y="3663"/>
                  <a:chExt cx="25" cy="26"/>
                </a:xfrm>
              </p:grpSpPr>
              <p:sp>
                <p:nvSpPr>
                  <p:cNvPr id="853" name="Freeform 132"/>
                  <p:cNvSpPr>
                    <a:spLocks/>
                  </p:cNvSpPr>
                  <p:nvPr/>
                </p:nvSpPr>
                <p:spPr bwMode="auto">
                  <a:xfrm>
                    <a:off x="1963" y="3672"/>
                    <a:ext cx="25" cy="17"/>
                  </a:xfrm>
                  <a:custGeom>
                    <a:avLst/>
                    <a:gdLst>
                      <a:gd name="T0" fmla="*/ 24 w 25"/>
                      <a:gd name="T1" fmla="*/ 8 h 17"/>
                      <a:gd name="T2" fmla="*/ 16 w 25"/>
                      <a:gd name="T3" fmla="*/ 0 h 17"/>
                      <a:gd name="T4" fmla="*/ 11 w 25"/>
                      <a:gd name="T5" fmla="*/ 8 h 17"/>
                      <a:gd name="T6" fmla="*/ 7 w 25"/>
                      <a:gd name="T7" fmla="*/ 8 h 17"/>
                      <a:gd name="T8" fmla="*/ 2 w 25"/>
                      <a:gd name="T9" fmla="*/ 8 h 17"/>
                      <a:gd name="T10" fmla="*/ 0 w 25"/>
                      <a:gd name="T11" fmla="*/ 16 h 17"/>
                      <a:gd name="T12" fmla="*/ 7 w 25"/>
                      <a:gd name="T13" fmla="*/ 16 h 17"/>
                      <a:gd name="T14" fmla="*/ 13 w 25"/>
                      <a:gd name="T15" fmla="*/ 16 h 17"/>
                      <a:gd name="T16" fmla="*/ 19 w 25"/>
                      <a:gd name="T17" fmla="*/ 16 h 17"/>
                      <a:gd name="T18" fmla="*/ 24 w 25"/>
                      <a:gd name="T19" fmla="*/ 8 h 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5"/>
                      <a:gd name="T31" fmla="*/ 0 h 17"/>
                      <a:gd name="T32" fmla="*/ 25 w 25"/>
                      <a:gd name="T33" fmla="*/ 17 h 1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5" h="17">
                        <a:moveTo>
                          <a:pt x="24" y="8"/>
                        </a:moveTo>
                        <a:lnTo>
                          <a:pt x="16" y="0"/>
                        </a:lnTo>
                        <a:lnTo>
                          <a:pt x="11" y="8"/>
                        </a:lnTo>
                        <a:lnTo>
                          <a:pt x="7" y="8"/>
                        </a:lnTo>
                        <a:lnTo>
                          <a:pt x="2" y="8"/>
                        </a:lnTo>
                        <a:lnTo>
                          <a:pt x="0" y="16"/>
                        </a:lnTo>
                        <a:lnTo>
                          <a:pt x="7" y="16"/>
                        </a:lnTo>
                        <a:lnTo>
                          <a:pt x="13" y="16"/>
                        </a:lnTo>
                        <a:lnTo>
                          <a:pt x="19" y="16"/>
                        </a:lnTo>
                        <a:lnTo>
                          <a:pt x="24" y="8"/>
                        </a:lnTo>
                      </a:path>
                    </a:pathLst>
                  </a:custGeom>
                  <a:solidFill>
                    <a:srgbClr val="7F5F3F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854" name="Freeform 133"/>
                  <p:cNvSpPr>
                    <a:spLocks/>
                  </p:cNvSpPr>
                  <p:nvPr/>
                </p:nvSpPr>
                <p:spPr bwMode="auto">
                  <a:xfrm>
                    <a:off x="1967" y="3663"/>
                    <a:ext cx="17" cy="17"/>
                  </a:xfrm>
                  <a:custGeom>
                    <a:avLst/>
                    <a:gdLst>
                      <a:gd name="T0" fmla="*/ 12 w 17"/>
                      <a:gd name="T1" fmla="*/ 16 h 17"/>
                      <a:gd name="T2" fmla="*/ 4 w 17"/>
                      <a:gd name="T3" fmla="*/ 16 h 17"/>
                      <a:gd name="T4" fmla="*/ 0 w 17"/>
                      <a:gd name="T5" fmla="*/ 16 h 17"/>
                      <a:gd name="T6" fmla="*/ 0 w 17"/>
                      <a:gd name="T7" fmla="*/ 0 h 17"/>
                      <a:gd name="T8" fmla="*/ 8 w 17"/>
                      <a:gd name="T9" fmla="*/ 0 h 17"/>
                      <a:gd name="T10" fmla="*/ 16 w 17"/>
                      <a:gd name="T11" fmla="*/ 0 h 17"/>
                      <a:gd name="T12" fmla="*/ 12 w 17"/>
                      <a:gd name="T13" fmla="*/ 16 h 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"/>
                      <a:gd name="T22" fmla="*/ 0 h 17"/>
                      <a:gd name="T23" fmla="*/ 17 w 17"/>
                      <a:gd name="T24" fmla="*/ 17 h 1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" h="17">
                        <a:moveTo>
                          <a:pt x="12" y="16"/>
                        </a:moveTo>
                        <a:lnTo>
                          <a:pt x="4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16" y="0"/>
                        </a:lnTo>
                        <a:lnTo>
                          <a:pt x="12" y="16"/>
                        </a:lnTo>
                      </a:path>
                    </a:pathLst>
                  </a:custGeom>
                  <a:solidFill>
                    <a:srgbClr val="3F1F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855" name="Freeform 134"/>
                  <p:cNvSpPr>
                    <a:spLocks/>
                  </p:cNvSpPr>
                  <p:nvPr/>
                </p:nvSpPr>
                <p:spPr bwMode="auto">
                  <a:xfrm>
                    <a:off x="1987" y="3663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  <a:gd name="T4" fmla="*/ 0 w 1"/>
                      <a:gd name="T5" fmla="*/ 0 h 1"/>
                      <a:gd name="T6" fmla="*/ 0 w 1"/>
                      <a:gd name="T7" fmla="*/ 0 h 1"/>
                      <a:gd name="T8" fmla="*/ 0 w 1"/>
                      <a:gd name="T9" fmla="*/ 0 h 1"/>
                      <a:gd name="T10" fmla="*/ 0 w 1"/>
                      <a:gd name="T11" fmla="*/ 0 h 1"/>
                      <a:gd name="T12" fmla="*/ 0 w 1"/>
                      <a:gd name="T13" fmla="*/ 0 h 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"/>
                      <a:gd name="T22" fmla="*/ 0 h 1"/>
                      <a:gd name="T23" fmla="*/ 1 w 1"/>
                      <a:gd name="T24" fmla="*/ 1 h 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F1F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841" name="Group 135"/>
                <p:cNvGrpSpPr>
                  <a:grpSpLocks/>
                </p:cNvGrpSpPr>
                <p:nvPr/>
              </p:nvGrpSpPr>
              <p:grpSpPr bwMode="auto">
                <a:xfrm>
                  <a:off x="1897" y="3544"/>
                  <a:ext cx="44" cy="46"/>
                  <a:chOff x="1897" y="3544"/>
                  <a:chExt cx="44" cy="46"/>
                </a:xfrm>
              </p:grpSpPr>
              <p:sp>
                <p:nvSpPr>
                  <p:cNvPr id="851" name="Freeform 136"/>
                  <p:cNvSpPr>
                    <a:spLocks/>
                  </p:cNvSpPr>
                  <p:nvPr/>
                </p:nvSpPr>
                <p:spPr bwMode="auto">
                  <a:xfrm>
                    <a:off x="1897" y="3544"/>
                    <a:ext cx="44" cy="46"/>
                  </a:xfrm>
                  <a:custGeom>
                    <a:avLst/>
                    <a:gdLst>
                      <a:gd name="T0" fmla="*/ 6 w 44"/>
                      <a:gd name="T1" fmla="*/ 40 h 46"/>
                      <a:gd name="T2" fmla="*/ 3 w 44"/>
                      <a:gd name="T3" fmla="*/ 31 h 46"/>
                      <a:gd name="T4" fmla="*/ 1 w 44"/>
                      <a:gd name="T5" fmla="*/ 24 h 46"/>
                      <a:gd name="T6" fmla="*/ 0 w 44"/>
                      <a:gd name="T7" fmla="*/ 19 h 46"/>
                      <a:gd name="T8" fmla="*/ 2 w 44"/>
                      <a:gd name="T9" fmla="*/ 15 h 46"/>
                      <a:gd name="T10" fmla="*/ 6 w 44"/>
                      <a:gd name="T11" fmla="*/ 12 h 46"/>
                      <a:gd name="T12" fmla="*/ 9 w 44"/>
                      <a:gd name="T13" fmla="*/ 10 h 46"/>
                      <a:gd name="T14" fmla="*/ 12 w 44"/>
                      <a:gd name="T15" fmla="*/ 10 h 46"/>
                      <a:gd name="T16" fmla="*/ 22 w 44"/>
                      <a:gd name="T17" fmla="*/ 10 h 46"/>
                      <a:gd name="T18" fmla="*/ 27 w 44"/>
                      <a:gd name="T19" fmla="*/ 8 h 46"/>
                      <a:gd name="T20" fmla="*/ 35 w 44"/>
                      <a:gd name="T21" fmla="*/ 5 h 46"/>
                      <a:gd name="T22" fmla="*/ 43 w 44"/>
                      <a:gd name="T23" fmla="*/ 0 h 46"/>
                      <a:gd name="T24" fmla="*/ 40 w 44"/>
                      <a:gd name="T25" fmla="*/ 6 h 46"/>
                      <a:gd name="T26" fmla="*/ 37 w 44"/>
                      <a:gd name="T27" fmla="*/ 10 h 46"/>
                      <a:gd name="T28" fmla="*/ 34 w 44"/>
                      <a:gd name="T29" fmla="*/ 12 h 46"/>
                      <a:gd name="T30" fmla="*/ 32 w 44"/>
                      <a:gd name="T31" fmla="*/ 14 h 46"/>
                      <a:gd name="T32" fmla="*/ 28 w 44"/>
                      <a:gd name="T33" fmla="*/ 16 h 46"/>
                      <a:gd name="T34" fmla="*/ 23 w 44"/>
                      <a:gd name="T35" fmla="*/ 20 h 46"/>
                      <a:gd name="T36" fmla="*/ 22 w 44"/>
                      <a:gd name="T37" fmla="*/ 23 h 46"/>
                      <a:gd name="T38" fmla="*/ 21 w 44"/>
                      <a:gd name="T39" fmla="*/ 26 h 46"/>
                      <a:gd name="T40" fmla="*/ 20 w 44"/>
                      <a:gd name="T41" fmla="*/ 28 h 46"/>
                      <a:gd name="T42" fmla="*/ 21 w 44"/>
                      <a:gd name="T43" fmla="*/ 31 h 46"/>
                      <a:gd name="T44" fmla="*/ 22 w 44"/>
                      <a:gd name="T45" fmla="*/ 34 h 46"/>
                      <a:gd name="T46" fmla="*/ 27 w 44"/>
                      <a:gd name="T47" fmla="*/ 35 h 46"/>
                      <a:gd name="T48" fmla="*/ 25 w 44"/>
                      <a:gd name="T49" fmla="*/ 40 h 46"/>
                      <a:gd name="T50" fmla="*/ 20 w 44"/>
                      <a:gd name="T51" fmla="*/ 43 h 46"/>
                      <a:gd name="T52" fmla="*/ 17 w 44"/>
                      <a:gd name="T53" fmla="*/ 45 h 46"/>
                      <a:gd name="T54" fmla="*/ 12 w 44"/>
                      <a:gd name="T55" fmla="*/ 44 h 46"/>
                      <a:gd name="T56" fmla="*/ 6 w 44"/>
                      <a:gd name="T57" fmla="*/ 40 h 4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44"/>
                      <a:gd name="T88" fmla="*/ 0 h 46"/>
                      <a:gd name="T89" fmla="*/ 44 w 44"/>
                      <a:gd name="T90" fmla="*/ 46 h 4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44" h="46">
                        <a:moveTo>
                          <a:pt x="6" y="40"/>
                        </a:moveTo>
                        <a:lnTo>
                          <a:pt x="3" y="31"/>
                        </a:lnTo>
                        <a:lnTo>
                          <a:pt x="1" y="24"/>
                        </a:lnTo>
                        <a:lnTo>
                          <a:pt x="0" y="19"/>
                        </a:lnTo>
                        <a:lnTo>
                          <a:pt x="2" y="15"/>
                        </a:lnTo>
                        <a:lnTo>
                          <a:pt x="6" y="12"/>
                        </a:lnTo>
                        <a:lnTo>
                          <a:pt x="9" y="10"/>
                        </a:lnTo>
                        <a:lnTo>
                          <a:pt x="12" y="10"/>
                        </a:lnTo>
                        <a:lnTo>
                          <a:pt x="22" y="10"/>
                        </a:lnTo>
                        <a:lnTo>
                          <a:pt x="27" y="8"/>
                        </a:lnTo>
                        <a:lnTo>
                          <a:pt x="35" y="5"/>
                        </a:lnTo>
                        <a:lnTo>
                          <a:pt x="43" y="0"/>
                        </a:lnTo>
                        <a:lnTo>
                          <a:pt x="40" y="6"/>
                        </a:lnTo>
                        <a:lnTo>
                          <a:pt x="37" y="10"/>
                        </a:lnTo>
                        <a:lnTo>
                          <a:pt x="34" y="12"/>
                        </a:lnTo>
                        <a:lnTo>
                          <a:pt x="32" y="14"/>
                        </a:lnTo>
                        <a:lnTo>
                          <a:pt x="28" y="16"/>
                        </a:lnTo>
                        <a:lnTo>
                          <a:pt x="23" y="20"/>
                        </a:lnTo>
                        <a:lnTo>
                          <a:pt x="22" y="23"/>
                        </a:lnTo>
                        <a:lnTo>
                          <a:pt x="21" y="26"/>
                        </a:lnTo>
                        <a:lnTo>
                          <a:pt x="20" y="28"/>
                        </a:lnTo>
                        <a:lnTo>
                          <a:pt x="21" y="31"/>
                        </a:lnTo>
                        <a:lnTo>
                          <a:pt x="22" y="34"/>
                        </a:lnTo>
                        <a:lnTo>
                          <a:pt x="27" y="35"/>
                        </a:lnTo>
                        <a:lnTo>
                          <a:pt x="25" y="40"/>
                        </a:lnTo>
                        <a:lnTo>
                          <a:pt x="20" y="43"/>
                        </a:lnTo>
                        <a:lnTo>
                          <a:pt x="17" y="45"/>
                        </a:lnTo>
                        <a:lnTo>
                          <a:pt x="12" y="44"/>
                        </a:lnTo>
                        <a:lnTo>
                          <a:pt x="6" y="40"/>
                        </a:lnTo>
                      </a:path>
                    </a:pathLst>
                  </a:custGeom>
                  <a:solidFill>
                    <a:srgbClr val="BF7F1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852" name="Freeform 137"/>
                  <p:cNvSpPr>
                    <a:spLocks/>
                  </p:cNvSpPr>
                  <p:nvPr/>
                </p:nvSpPr>
                <p:spPr bwMode="auto">
                  <a:xfrm>
                    <a:off x="1903" y="3555"/>
                    <a:ext cx="29" cy="32"/>
                  </a:xfrm>
                  <a:custGeom>
                    <a:avLst/>
                    <a:gdLst>
                      <a:gd name="T0" fmla="*/ 4 w 29"/>
                      <a:gd name="T1" fmla="*/ 25 h 32"/>
                      <a:gd name="T2" fmla="*/ 2 w 29"/>
                      <a:gd name="T3" fmla="*/ 21 h 32"/>
                      <a:gd name="T4" fmla="*/ 0 w 29"/>
                      <a:gd name="T5" fmla="*/ 15 h 32"/>
                      <a:gd name="T6" fmla="*/ 0 w 29"/>
                      <a:gd name="T7" fmla="*/ 12 h 32"/>
                      <a:gd name="T8" fmla="*/ 1 w 29"/>
                      <a:gd name="T9" fmla="*/ 10 h 32"/>
                      <a:gd name="T10" fmla="*/ 3 w 29"/>
                      <a:gd name="T11" fmla="*/ 7 h 32"/>
                      <a:gd name="T12" fmla="*/ 6 w 29"/>
                      <a:gd name="T13" fmla="*/ 6 h 32"/>
                      <a:gd name="T14" fmla="*/ 8 w 29"/>
                      <a:gd name="T15" fmla="*/ 6 h 32"/>
                      <a:gd name="T16" fmla="*/ 14 w 29"/>
                      <a:gd name="T17" fmla="*/ 6 h 32"/>
                      <a:gd name="T18" fmla="*/ 18 w 29"/>
                      <a:gd name="T19" fmla="*/ 5 h 32"/>
                      <a:gd name="T20" fmla="*/ 22 w 29"/>
                      <a:gd name="T21" fmla="*/ 2 h 32"/>
                      <a:gd name="T22" fmla="*/ 28 w 29"/>
                      <a:gd name="T23" fmla="*/ 0 h 32"/>
                      <a:gd name="T24" fmla="*/ 26 w 29"/>
                      <a:gd name="T25" fmla="*/ 2 h 32"/>
                      <a:gd name="T26" fmla="*/ 22 w 29"/>
                      <a:gd name="T27" fmla="*/ 5 h 32"/>
                      <a:gd name="T28" fmla="*/ 21 w 29"/>
                      <a:gd name="T29" fmla="*/ 6 h 32"/>
                      <a:gd name="T30" fmla="*/ 18 w 29"/>
                      <a:gd name="T31" fmla="*/ 8 h 32"/>
                      <a:gd name="T32" fmla="*/ 17 w 29"/>
                      <a:gd name="T33" fmla="*/ 10 h 32"/>
                      <a:gd name="T34" fmla="*/ 15 w 29"/>
                      <a:gd name="T35" fmla="*/ 13 h 32"/>
                      <a:gd name="T36" fmla="*/ 14 w 29"/>
                      <a:gd name="T37" fmla="*/ 14 h 32"/>
                      <a:gd name="T38" fmla="*/ 14 w 29"/>
                      <a:gd name="T39" fmla="*/ 17 h 32"/>
                      <a:gd name="T40" fmla="*/ 14 w 29"/>
                      <a:gd name="T41" fmla="*/ 18 h 32"/>
                      <a:gd name="T42" fmla="*/ 14 w 29"/>
                      <a:gd name="T43" fmla="*/ 19 h 32"/>
                      <a:gd name="T44" fmla="*/ 15 w 29"/>
                      <a:gd name="T45" fmla="*/ 21 h 32"/>
                      <a:gd name="T46" fmla="*/ 21 w 29"/>
                      <a:gd name="T47" fmla="*/ 25 h 32"/>
                      <a:gd name="T48" fmla="*/ 19 w 29"/>
                      <a:gd name="T49" fmla="*/ 28 h 32"/>
                      <a:gd name="T50" fmla="*/ 15 w 29"/>
                      <a:gd name="T51" fmla="*/ 30 h 32"/>
                      <a:gd name="T52" fmla="*/ 12 w 29"/>
                      <a:gd name="T53" fmla="*/ 31 h 32"/>
                      <a:gd name="T54" fmla="*/ 8 w 29"/>
                      <a:gd name="T55" fmla="*/ 28 h 32"/>
                      <a:gd name="T56" fmla="*/ 4 w 29"/>
                      <a:gd name="T57" fmla="*/ 25 h 3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"/>
                      <a:gd name="T88" fmla="*/ 0 h 32"/>
                      <a:gd name="T89" fmla="*/ 29 w 29"/>
                      <a:gd name="T90" fmla="*/ 32 h 32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" h="32">
                        <a:moveTo>
                          <a:pt x="4" y="25"/>
                        </a:moveTo>
                        <a:lnTo>
                          <a:pt x="2" y="21"/>
                        </a:lnTo>
                        <a:lnTo>
                          <a:pt x="0" y="15"/>
                        </a:lnTo>
                        <a:lnTo>
                          <a:pt x="0" y="12"/>
                        </a:lnTo>
                        <a:lnTo>
                          <a:pt x="1" y="10"/>
                        </a:lnTo>
                        <a:lnTo>
                          <a:pt x="3" y="7"/>
                        </a:lnTo>
                        <a:lnTo>
                          <a:pt x="6" y="6"/>
                        </a:lnTo>
                        <a:lnTo>
                          <a:pt x="8" y="6"/>
                        </a:lnTo>
                        <a:lnTo>
                          <a:pt x="14" y="6"/>
                        </a:lnTo>
                        <a:lnTo>
                          <a:pt x="18" y="5"/>
                        </a:lnTo>
                        <a:lnTo>
                          <a:pt x="22" y="2"/>
                        </a:lnTo>
                        <a:lnTo>
                          <a:pt x="28" y="0"/>
                        </a:lnTo>
                        <a:lnTo>
                          <a:pt x="26" y="2"/>
                        </a:lnTo>
                        <a:lnTo>
                          <a:pt x="22" y="5"/>
                        </a:lnTo>
                        <a:lnTo>
                          <a:pt x="21" y="6"/>
                        </a:lnTo>
                        <a:lnTo>
                          <a:pt x="18" y="8"/>
                        </a:lnTo>
                        <a:lnTo>
                          <a:pt x="17" y="10"/>
                        </a:lnTo>
                        <a:lnTo>
                          <a:pt x="15" y="13"/>
                        </a:lnTo>
                        <a:lnTo>
                          <a:pt x="14" y="14"/>
                        </a:lnTo>
                        <a:lnTo>
                          <a:pt x="14" y="17"/>
                        </a:lnTo>
                        <a:lnTo>
                          <a:pt x="14" y="18"/>
                        </a:lnTo>
                        <a:lnTo>
                          <a:pt x="14" y="19"/>
                        </a:lnTo>
                        <a:lnTo>
                          <a:pt x="15" y="21"/>
                        </a:lnTo>
                        <a:lnTo>
                          <a:pt x="21" y="25"/>
                        </a:lnTo>
                        <a:lnTo>
                          <a:pt x="19" y="28"/>
                        </a:lnTo>
                        <a:lnTo>
                          <a:pt x="15" y="30"/>
                        </a:lnTo>
                        <a:lnTo>
                          <a:pt x="12" y="31"/>
                        </a:lnTo>
                        <a:lnTo>
                          <a:pt x="8" y="28"/>
                        </a:lnTo>
                        <a:lnTo>
                          <a:pt x="4" y="25"/>
                        </a:lnTo>
                      </a:path>
                    </a:pathLst>
                  </a:custGeom>
                  <a:solidFill>
                    <a:srgbClr val="7F5F3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842" name="Group 138"/>
                <p:cNvGrpSpPr>
                  <a:grpSpLocks/>
                </p:cNvGrpSpPr>
                <p:nvPr/>
              </p:nvGrpSpPr>
              <p:grpSpPr bwMode="auto">
                <a:xfrm>
                  <a:off x="1961" y="3546"/>
                  <a:ext cx="35" cy="41"/>
                  <a:chOff x="1961" y="3546"/>
                  <a:chExt cx="35" cy="41"/>
                </a:xfrm>
              </p:grpSpPr>
              <p:sp>
                <p:nvSpPr>
                  <p:cNvPr id="849" name="Freeform 139"/>
                  <p:cNvSpPr>
                    <a:spLocks/>
                  </p:cNvSpPr>
                  <p:nvPr/>
                </p:nvSpPr>
                <p:spPr bwMode="auto">
                  <a:xfrm>
                    <a:off x="1961" y="3546"/>
                    <a:ext cx="35" cy="41"/>
                  </a:xfrm>
                  <a:custGeom>
                    <a:avLst/>
                    <a:gdLst>
                      <a:gd name="T0" fmla="*/ 17 w 35"/>
                      <a:gd name="T1" fmla="*/ 0 h 41"/>
                      <a:gd name="T2" fmla="*/ 22 w 35"/>
                      <a:gd name="T3" fmla="*/ 3 h 41"/>
                      <a:gd name="T4" fmla="*/ 27 w 35"/>
                      <a:gd name="T5" fmla="*/ 6 h 41"/>
                      <a:gd name="T6" fmla="*/ 32 w 35"/>
                      <a:gd name="T7" fmla="*/ 10 h 41"/>
                      <a:gd name="T8" fmla="*/ 34 w 35"/>
                      <a:gd name="T9" fmla="*/ 15 h 41"/>
                      <a:gd name="T10" fmla="*/ 34 w 35"/>
                      <a:gd name="T11" fmla="*/ 19 h 41"/>
                      <a:gd name="T12" fmla="*/ 32 w 35"/>
                      <a:gd name="T13" fmla="*/ 23 h 41"/>
                      <a:gd name="T14" fmla="*/ 30 w 35"/>
                      <a:gd name="T15" fmla="*/ 27 h 41"/>
                      <a:gd name="T16" fmla="*/ 24 w 35"/>
                      <a:gd name="T17" fmla="*/ 31 h 41"/>
                      <a:gd name="T18" fmla="*/ 19 w 35"/>
                      <a:gd name="T19" fmla="*/ 37 h 41"/>
                      <a:gd name="T20" fmla="*/ 17 w 35"/>
                      <a:gd name="T21" fmla="*/ 40 h 41"/>
                      <a:gd name="T22" fmla="*/ 13 w 35"/>
                      <a:gd name="T23" fmla="*/ 40 h 41"/>
                      <a:gd name="T24" fmla="*/ 7 w 35"/>
                      <a:gd name="T25" fmla="*/ 38 h 41"/>
                      <a:gd name="T26" fmla="*/ 2 w 35"/>
                      <a:gd name="T27" fmla="*/ 34 h 41"/>
                      <a:gd name="T28" fmla="*/ 0 w 35"/>
                      <a:gd name="T29" fmla="*/ 29 h 41"/>
                      <a:gd name="T30" fmla="*/ 2 w 35"/>
                      <a:gd name="T31" fmla="*/ 27 h 41"/>
                      <a:gd name="T32" fmla="*/ 11 w 35"/>
                      <a:gd name="T33" fmla="*/ 26 h 41"/>
                      <a:gd name="T34" fmla="*/ 15 w 35"/>
                      <a:gd name="T35" fmla="*/ 23 h 41"/>
                      <a:gd name="T36" fmla="*/ 19 w 35"/>
                      <a:gd name="T37" fmla="*/ 19 h 41"/>
                      <a:gd name="T38" fmla="*/ 19 w 35"/>
                      <a:gd name="T39" fmla="*/ 14 h 41"/>
                      <a:gd name="T40" fmla="*/ 19 w 35"/>
                      <a:gd name="T41" fmla="*/ 7 h 41"/>
                      <a:gd name="T42" fmla="*/ 17 w 35"/>
                      <a:gd name="T43" fmla="*/ 0 h 4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5"/>
                      <a:gd name="T67" fmla="*/ 0 h 41"/>
                      <a:gd name="T68" fmla="*/ 35 w 35"/>
                      <a:gd name="T69" fmla="*/ 41 h 4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5" h="41">
                        <a:moveTo>
                          <a:pt x="17" y="0"/>
                        </a:moveTo>
                        <a:lnTo>
                          <a:pt x="22" y="3"/>
                        </a:lnTo>
                        <a:lnTo>
                          <a:pt x="27" y="6"/>
                        </a:lnTo>
                        <a:lnTo>
                          <a:pt x="32" y="10"/>
                        </a:lnTo>
                        <a:lnTo>
                          <a:pt x="34" y="15"/>
                        </a:lnTo>
                        <a:lnTo>
                          <a:pt x="34" y="19"/>
                        </a:lnTo>
                        <a:lnTo>
                          <a:pt x="32" y="23"/>
                        </a:lnTo>
                        <a:lnTo>
                          <a:pt x="30" y="27"/>
                        </a:lnTo>
                        <a:lnTo>
                          <a:pt x="24" y="31"/>
                        </a:lnTo>
                        <a:lnTo>
                          <a:pt x="19" y="37"/>
                        </a:lnTo>
                        <a:lnTo>
                          <a:pt x="17" y="40"/>
                        </a:lnTo>
                        <a:lnTo>
                          <a:pt x="13" y="40"/>
                        </a:lnTo>
                        <a:lnTo>
                          <a:pt x="7" y="38"/>
                        </a:lnTo>
                        <a:lnTo>
                          <a:pt x="2" y="34"/>
                        </a:lnTo>
                        <a:lnTo>
                          <a:pt x="0" y="29"/>
                        </a:lnTo>
                        <a:lnTo>
                          <a:pt x="2" y="27"/>
                        </a:lnTo>
                        <a:lnTo>
                          <a:pt x="11" y="26"/>
                        </a:lnTo>
                        <a:lnTo>
                          <a:pt x="15" y="23"/>
                        </a:lnTo>
                        <a:lnTo>
                          <a:pt x="19" y="19"/>
                        </a:lnTo>
                        <a:lnTo>
                          <a:pt x="19" y="14"/>
                        </a:lnTo>
                        <a:lnTo>
                          <a:pt x="19" y="7"/>
                        </a:lnTo>
                        <a:lnTo>
                          <a:pt x="17" y="0"/>
                        </a:lnTo>
                      </a:path>
                    </a:pathLst>
                  </a:custGeom>
                  <a:solidFill>
                    <a:srgbClr val="BF7F1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850" name="Freeform 140"/>
                  <p:cNvSpPr>
                    <a:spLocks/>
                  </p:cNvSpPr>
                  <p:nvPr/>
                </p:nvSpPr>
                <p:spPr bwMode="auto">
                  <a:xfrm>
                    <a:off x="1967" y="3554"/>
                    <a:ext cx="29" cy="33"/>
                  </a:xfrm>
                  <a:custGeom>
                    <a:avLst/>
                    <a:gdLst>
                      <a:gd name="T0" fmla="*/ 19 w 29"/>
                      <a:gd name="T1" fmla="*/ 0 h 33"/>
                      <a:gd name="T2" fmla="*/ 23 w 29"/>
                      <a:gd name="T3" fmla="*/ 3 h 33"/>
                      <a:gd name="T4" fmla="*/ 26 w 29"/>
                      <a:gd name="T5" fmla="*/ 5 h 33"/>
                      <a:gd name="T6" fmla="*/ 28 w 29"/>
                      <a:gd name="T7" fmla="*/ 9 h 33"/>
                      <a:gd name="T8" fmla="*/ 28 w 29"/>
                      <a:gd name="T9" fmla="*/ 13 h 33"/>
                      <a:gd name="T10" fmla="*/ 25 w 29"/>
                      <a:gd name="T11" fmla="*/ 17 h 33"/>
                      <a:gd name="T12" fmla="*/ 21 w 29"/>
                      <a:gd name="T13" fmla="*/ 21 h 33"/>
                      <a:gd name="T14" fmla="*/ 17 w 29"/>
                      <a:gd name="T15" fmla="*/ 25 h 33"/>
                      <a:gd name="T16" fmla="*/ 14 w 29"/>
                      <a:gd name="T17" fmla="*/ 28 h 33"/>
                      <a:gd name="T18" fmla="*/ 11 w 29"/>
                      <a:gd name="T19" fmla="*/ 31 h 33"/>
                      <a:gd name="T20" fmla="*/ 7 w 29"/>
                      <a:gd name="T21" fmla="*/ 32 h 33"/>
                      <a:gd name="T22" fmla="*/ 3 w 29"/>
                      <a:gd name="T23" fmla="*/ 30 h 33"/>
                      <a:gd name="T24" fmla="*/ 1 w 29"/>
                      <a:gd name="T25" fmla="*/ 28 h 33"/>
                      <a:gd name="T26" fmla="*/ 0 w 29"/>
                      <a:gd name="T27" fmla="*/ 25 h 33"/>
                      <a:gd name="T28" fmla="*/ 3 w 29"/>
                      <a:gd name="T29" fmla="*/ 23 h 33"/>
                      <a:gd name="T30" fmla="*/ 8 w 29"/>
                      <a:gd name="T31" fmla="*/ 22 h 33"/>
                      <a:gd name="T32" fmla="*/ 12 w 29"/>
                      <a:gd name="T33" fmla="*/ 20 h 33"/>
                      <a:gd name="T34" fmla="*/ 16 w 29"/>
                      <a:gd name="T35" fmla="*/ 17 h 33"/>
                      <a:gd name="T36" fmla="*/ 20 w 29"/>
                      <a:gd name="T37" fmla="*/ 13 h 33"/>
                      <a:gd name="T38" fmla="*/ 21 w 29"/>
                      <a:gd name="T39" fmla="*/ 8 h 33"/>
                      <a:gd name="T40" fmla="*/ 20 w 29"/>
                      <a:gd name="T41" fmla="*/ 4 h 33"/>
                      <a:gd name="T42" fmla="*/ 19 w 29"/>
                      <a:gd name="T43" fmla="*/ 0 h 3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9"/>
                      <a:gd name="T67" fmla="*/ 0 h 33"/>
                      <a:gd name="T68" fmla="*/ 29 w 29"/>
                      <a:gd name="T69" fmla="*/ 33 h 3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9" h="33">
                        <a:moveTo>
                          <a:pt x="19" y="0"/>
                        </a:moveTo>
                        <a:lnTo>
                          <a:pt x="23" y="3"/>
                        </a:lnTo>
                        <a:lnTo>
                          <a:pt x="26" y="5"/>
                        </a:lnTo>
                        <a:lnTo>
                          <a:pt x="28" y="9"/>
                        </a:lnTo>
                        <a:lnTo>
                          <a:pt x="28" y="13"/>
                        </a:lnTo>
                        <a:lnTo>
                          <a:pt x="25" y="17"/>
                        </a:lnTo>
                        <a:lnTo>
                          <a:pt x="21" y="21"/>
                        </a:lnTo>
                        <a:lnTo>
                          <a:pt x="17" y="25"/>
                        </a:lnTo>
                        <a:lnTo>
                          <a:pt x="14" y="28"/>
                        </a:lnTo>
                        <a:lnTo>
                          <a:pt x="11" y="31"/>
                        </a:lnTo>
                        <a:lnTo>
                          <a:pt x="7" y="32"/>
                        </a:lnTo>
                        <a:lnTo>
                          <a:pt x="3" y="30"/>
                        </a:lnTo>
                        <a:lnTo>
                          <a:pt x="1" y="28"/>
                        </a:lnTo>
                        <a:lnTo>
                          <a:pt x="0" y="25"/>
                        </a:lnTo>
                        <a:lnTo>
                          <a:pt x="3" y="23"/>
                        </a:lnTo>
                        <a:lnTo>
                          <a:pt x="8" y="22"/>
                        </a:lnTo>
                        <a:lnTo>
                          <a:pt x="12" y="20"/>
                        </a:lnTo>
                        <a:lnTo>
                          <a:pt x="16" y="17"/>
                        </a:lnTo>
                        <a:lnTo>
                          <a:pt x="20" y="13"/>
                        </a:lnTo>
                        <a:lnTo>
                          <a:pt x="21" y="8"/>
                        </a:lnTo>
                        <a:lnTo>
                          <a:pt x="20" y="4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7F5F3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843" name="Freeform 141"/>
                <p:cNvSpPr>
                  <a:spLocks/>
                </p:cNvSpPr>
                <p:nvPr/>
              </p:nvSpPr>
              <p:spPr bwMode="auto">
                <a:xfrm>
                  <a:off x="1923" y="3644"/>
                  <a:ext cx="17" cy="22"/>
                </a:xfrm>
                <a:custGeom>
                  <a:avLst/>
                  <a:gdLst>
                    <a:gd name="T0" fmla="*/ 16 w 17"/>
                    <a:gd name="T1" fmla="*/ 21 h 22"/>
                    <a:gd name="T2" fmla="*/ 8 w 17"/>
                    <a:gd name="T3" fmla="*/ 13 h 22"/>
                    <a:gd name="T4" fmla="*/ 3 w 17"/>
                    <a:gd name="T5" fmla="*/ 6 h 22"/>
                    <a:gd name="T6" fmla="*/ 0 w 17"/>
                    <a:gd name="T7" fmla="*/ 0 h 22"/>
                    <a:gd name="T8" fmla="*/ 16 w 17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2"/>
                    <a:gd name="T17" fmla="*/ 17 w 1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2">
                      <a:moveTo>
                        <a:pt x="16" y="21"/>
                      </a:moveTo>
                      <a:lnTo>
                        <a:pt x="8" y="13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16" y="21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844" name="Freeform 142"/>
                <p:cNvSpPr>
                  <a:spLocks/>
                </p:cNvSpPr>
                <p:nvPr/>
              </p:nvSpPr>
              <p:spPr bwMode="auto">
                <a:xfrm>
                  <a:off x="1591" y="3750"/>
                  <a:ext cx="17" cy="155"/>
                </a:xfrm>
                <a:custGeom>
                  <a:avLst/>
                  <a:gdLst>
                    <a:gd name="T0" fmla="*/ 16 w 17"/>
                    <a:gd name="T1" fmla="*/ 154 h 155"/>
                    <a:gd name="T2" fmla="*/ 12 w 17"/>
                    <a:gd name="T3" fmla="*/ 125 h 155"/>
                    <a:gd name="T4" fmla="*/ 8 w 17"/>
                    <a:gd name="T5" fmla="*/ 105 h 155"/>
                    <a:gd name="T6" fmla="*/ 0 w 17"/>
                    <a:gd name="T7" fmla="*/ 85 h 155"/>
                    <a:gd name="T8" fmla="*/ 11 w 17"/>
                    <a:gd name="T9" fmla="*/ 59 h 155"/>
                    <a:gd name="T10" fmla="*/ 9 w 17"/>
                    <a:gd name="T11" fmla="*/ 19 h 155"/>
                    <a:gd name="T12" fmla="*/ 8 w 17"/>
                    <a:gd name="T13" fmla="*/ 0 h 1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55"/>
                    <a:gd name="T23" fmla="*/ 17 w 17"/>
                    <a:gd name="T24" fmla="*/ 155 h 1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55">
                      <a:moveTo>
                        <a:pt x="16" y="154"/>
                      </a:moveTo>
                      <a:lnTo>
                        <a:pt x="12" y="125"/>
                      </a:lnTo>
                      <a:lnTo>
                        <a:pt x="8" y="105"/>
                      </a:lnTo>
                      <a:lnTo>
                        <a:pt x="0" y="85"/>
                      </a:lnTo>
                      <a:lnTo>
                        <a:pt x="11" y="59"/>
                      </a:lnTo>
                      <a:lnTo>
                        <a:pt x="9" y="19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grpSp>
              <p:nvGrpSpPr>
                <p:cNvPr id="845" name="Group 143"/>
                <p:cNvGrpSpPr>
                  <a:grpSpLocks/>
                </p:cNvGrpSpPr>
                <p:nvPr/>
              </p:nvGrpSpPr>
              <p:grpSpPr bwMode="auto">
                <a:xfrm>
                  <a:off x="1561" y="3610"/>
                  <a:ext cx="59" cy="239"/>
                  <a:chOff x="1561" y="3610"/>
                  <a:chExt cx="59" cy="239"/>
                </a:xfrm>
              </p:grpSpPr>
              <p:sp>
                <p:nvSpPr>
                  <p:cNvPr id="846" name="Freeform 144"/>
                  <p:cNvSpPr>
                    <a:spLocks/>
                  </p:cNvSpPr>
                  <p:nvPr/>
                </p:nvSpPr>
                <p:spPr bwMode="auto">
                  <a:xfrm>
                    <a:off x="1561" y="3610"/>
                    <a:ext cx="59" cy="198"/>
                  </a:xfrm>
                  <a:custGeom>
                    <a:avLst/>
                    <a:gdLst>
                      <a:gd name="T0" fmla="*/ 58 w 59"/>
                      <a:gd name="T1" fmla="*/ 2 h 198"/>
                      <a:gd name="T2" fmla="*/ 47 w 59"/>
                      <a:gd name="T3" fmla="*/ 1 h 198"/>
                      <a:gd name="T4" fmla="*/ 39 w 59"/>
                      <a:gd name="T5" fmla="*/ 0 h 198"/>
                      <a:gd name="T6" fmla="*/ 33 w 59"/>
                      <a:gd name="T7" fmla="*/ 2 h 198"/>
                      <a:gd name="T8" fmla="*/ 28 w 59"/>
                      <a:gd name="T9" fmla="*/ 2 h 198"/>
                      <a:gd name="T10" fmla="*/ 22 w 59"/>
                      <a:gd name="T11" fmla="*/ 6 h 198"/>
                      <a:gd name="T12" fmla="*/ 16 w 59"/>
                      <a:gd name="T13" fmla="*/ 10 h 198"/>
                      <a:gd name="T14" fmla="*/ 12 w 59"/>
                      <a:gd name="T15" fmla="*/ 15 h 198"/>
                      <a:gd name="T16" fmla="*/ 9 w 59"/>
                      <a:gd name="T17" fmla="*/ 20 h 198"/>
                      <a:gd name="T18" fmla="*/ 6 w 59"/>
                      <a:gd name="T19" fmla="*/ 26 h 198"/>
                      <a:gd name="T20" fmla="*/ 3 w 59"/>
                      <a:gd name="T21" fmla="*/ 34 h 198"/>
                      <a:gd name="T22" fmla="*/ 2 w 59"/>
                      <a:gd name="T23" fmla="*/ 42 h 198"/>
                      <a:gd name="T24" fmla="*/ 0 w 59"/>
                      <a:gd name="T25" fmla="*/ 50 h 198"/>
                      <a:gd name="T26" fmla="*/ 0 w 59"/>
                      <a:gd name="T27" fmla="*/ 66 h 198"/>
                      <a:gd name="T28" fmla="*/ 4 w 59"/>
                      <a:gd name="T29" fmla="*/ 97 h 198"/>
                      <a:gd name="T30" fmla="*/ 14 w 59"/>
                      <a:gd name="T31" fmla="*/ 127 h 198"/>
                      <a:gd name="T32" fmla="*/ 20 w 59"/>
                      <a:gd name="T33" fmla="*/ 161 h 198"/>
                      <a:gd name="T34" fmla="*/ 21 w 59"/>
                      <a:gd name="T35" fmla="*/ 176 h 198"/>
                      <a:gd name="T36" fmla="*/ 19 w 59"/>
                      <a:gd name="T37" fmla="*/ 187 h 198"/>
                      <a:gd name="T38" fmla="*/ 15 w 59"/>
                      <a:gd name="T39" fmla="*/ 197 h 198"/>
                      <a:gd name="T40" fmla="*/ 25 w 59"/>
                      <a:gd name="T41" fmla="*/ 189 h 198"/>
                      <a:gd name="T42" fmla="*/ 32 w 59"/>
                      <a:gd name="T43" fmla="*/ 195 h 198"/>
                      <a:gd name="T44" fmla="*/ 25 w 59"/>
                      <a:gd name="T45" fmla="*/ 159 h 198"/>
                      <a:gd name="T46" fmla="*/ 18 w 59"/>
                      <a:gd name="T47" fmla="*/ 122 h 198"/>
                      <a:gd name="T48" fmla="*/ 11 w 59"/>
                      <a:gd name="T49" fmla="*/ 90 h 198"/>
                      <a:gd name="T50" fmla="*/ 9 w 59"/>
                      <a:gd name="T51" fmla="*/ 61 h 198"/>
                      <a:gd name="T52" fmla="*/ 12 w 59"/>
                      <a:gd name="T53" fmla="*/ 43 h 198"/>
                      <a:gd name="T54" fmla="*/ 16 w 59"/>
                      <a:gd name="T55" fmla="*/ 23 h 198"/>
                      <a:gd name="T56" fmla="*/ 22 w 59"/>
                      <a:gd name="T57" fmla="*/ 13 h 198"/>
                      <a:gd name="T58" fmla="*/ 30 w 59"/>
                      <a:gd name="T59" fmla="*/ 7 h 198"/>
                      <a:gd name="T60" fmla="*/ 43 w 59"/>
                      <a:gd name="T61" fmla="*/ 5 h 198"/>
                      <a:gd name="T62" fmla="*/ 58 w 59"/>
                      <a:gd name="T63" fmla="*/ 2 h 19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59"/>
                      <a:gd name="T97" fmla="*/ 0 h 198"/>
                      <a:gd name="T98" fmla="*/ 59 w 59"/>
                      <a:gd name="T99" fmla="*/ 198 h 198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59" h="198">
                        <a:moveTo>
                          <a:pt x="58" y="2"/>
                        </a:moveTo>
                        <a:lnTo>
                          <a:pt x="47" y="1"/>
                        </a:lnTo>
                        <a:lnTo>
                          <a:pt x="39" y="0"/>
                        </a:lnTo>
                        <a:lnTo>
                          <a:pt x="33" y="2"/>
                        </a:lnTo>
                        <a:lnTo>
                          <a:pt x="28" y="2"/>
                        </a:lnTo>
                        <a:lnTo>
                          <a:pt x="22" y="6"/>
                        </a:lnTo>
                        <a:lnTo>
                          <a:pt x="16" y="10"/>
                        </a:lnTo>
                        <a:lnTo>
                          <a:pt x="12" y="15"/>
                        </a:lnTo>
                        <a:lnTo>
                          <a:pt x="9" y="20"/>
                        </a:lnTo>
                        <a:lnTo>
                          <a:pt x="6" y="26"/>
                        </a:lnTo>
                        <a:lnTo>
                          <a:pt x="3" y="34"/>
                        </a:lnTo>
                        <a:lnTo>
                          <a:pt x="2" y="42"/>
                        </a:lnTo>
                        <a:lnTo>
                          <a:pt x="0" y="50"/>
                        </a:lnTo>
                        <a:lnTo>
                          <a:pt x="0" y="66"/>
                        </a:lnTo>
                        <a:lnTo>
                          <a:pt x="4" y="97"/>
                        </a:lnTo>
                        <a:lnTo>
                          <a:pt x="14" y="127"/>
                        </a:lnTo>
                        <a:lnTo>
                          <a:pt x="20" y="161"/>
                        </a:lnTo>
                        <a:lnTo>
                          <a:pt x="21" y="176"/>
                        </a:lnTo>
                        <a:lnTo>
                          <a:pt x="19" y="187"/>
                        </a:lnTo>
                        <a:lnTo>
                          <a:pt x="15" y="197"/>
                        </a:lnTo>
                        <a:lnTo>
                          <a:pt x="25" y="189"/>
                        </a:lnTo>
                        <a:lnTo>
                          <a:pt x="32" y="195"/>
                        </a:lnTo>
                        <a:lnTo>
                          <a:pt x="25" y="159"/>
                        </a:lnTo>
                        <a:lnTo>
                          <a:pt x="18" y="122"/>
                        </a:lnTo>
                        <a:lnTo>
                          <a:pt x="11" y="90"/>
                        </a:lnTo>
                        <a:lnTo>
                          <a:pt x="9" y="61"/>
                        </a:lnTo>
                        <a:lnTo>
                          <a:pt x="12" y="43"/>
                        </a:lnTo>
                        <a:lnTo>
                          <a:pt x="16" y="23"/>
                        </a:lnTo>
                        <a:lnTo>
                          <a:pt x="22" y="13"/>
                        </a:lnTo>
                        <a:lnTo>
                          <a:pt x="30" y="7"/>
                        </a:lnTo>
                        <a:lnTo>
                          <a:pt x="43" y="5"/>
                        </a:lnTo>
                        <a:lnTo>
                          <a:pt x="58" y="2"/>
                        </a:lnTo>
                      </a:path>
                    </a:pathLst>
                  </a:custGeom>
                  <a:solidFill>
                    <a:srgbClr val="FFBF5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847" name="Freeform 145"/>
                  <p:cNvSpPr>
                    <a:spLocks/>
                  </p:cNvSpPr>
                  <p:nvPr/>
                </p:nvSpPr>
                <p:spPr bwMode="auto">
                  <a:xfrm>
                    <a:off x="1573" y="3799"/>
                    <a:ext cx="23" cy="50"/>
                  </a:xfrm>
                  <a:custGeom>
                    <a:avLst/>
                    <a:gdLst>
                      <a:gd name="T0" fmla="*/ 13 w 23"/>
                      <a:gd name="T1" fmla="*/ 0 h 50"/>
                      <a:gd name="T2" fmla="*/ 3 w 23"/>
                      <a:gd name="T3" fmla="*/ 9 h 50"/>
                      <a:gd name="T4" fmla="*/ 0 w 23"/>
                      <a:gd name="T5" fmla="*/ 14 h 50"/>
                      <a:gd name="T6" fmla="*/ 4 w 23"/>
                      <a:gd name="T7" fmla="*/ 11 h 50"/>
                      <a:gd name="T8" fmla="*/ 0 w 23"/>
                      <a:gd name="T9" fmla="*/ 24 h 50"/>
                      <a:gd name="T10" fmla="*/ 5 w 23"/>
                      <a:gd name="T11" fmla="*/ 20 h 50"/>
                      <a:gd name="T12" fmla="*/ 2 w 23"/>
                      <a:gd name="T13" fmla="*/ 37 h 50"/>
                      <a:gd name="T14" fmla="*/ 8 w 23"/>
                      <a:gd name="T15" fmla="*/ 31 h 50"/>
                      <a:gd name="T16" fmla="*/ 10 w 23"/>
                      <a:gd name="T17" fmla="*/ 41 h 50"/>
                      <a:gd name="T18" fmla="*/ 18 w 23"/>
                      <a:gd name="T19" fmla="*/ 49 h 50"/>
                      <a:gd name="T20" fmla="*/ 18 w 23"/>
                      <a:gd name="T21" fmla="*/ 37 h 50"/>
                      <a:gd name="T22" fmla="*/ 22 w 23"/>
                      <a:gd name="T23" fmla="*/ 22 h 50"/>
                      <a:gd name="T24" fmla="*/ 19 w 23"/>
                      <a:gd name="T25" fmla="*/ 6 h 50"/>
                      <a:gd name="T26" fmla="*/ 13 w 23"/>
                      <a:gd name="T27" fmla="*/ 0 h 5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3"/>
                      <a:gd name="T43" fmla="*/ 0 h 50"/>
                      <a:gd name="T44" fmla="*/ 23 w 23"/>
                      <a:gd name="T45" fmla="*/ 50 h 5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3" h="50">
                        <a:moveTo>
                          <a:pt x="13" y="0"/>
                        </a:moveTo>
                        <a:lnTo>
                          <a:pt x="3" y="9"/>
                        </a:lnTo>
                        <a:lnTo>
                          <a:pt x="0" y="14"/>
                        </a:lnTo>
                        <a:lnTo>
                          <a:pt x="4" y="11"/>
                        </a:lnTo>
                        <a:lnTo>
                          <a:pt x="0" y="24"/>
                        </a:lnTo>
                        <a:lnTo>
                          <a:pt x="5" y="20"/>
                        </a:lnTo>
                        <a:lnTo>
                          <a:pt x="2" y="37"/>
                        </a:lnTo>
                        <a:lnTo>
                          <a:pt x="8" y="31"/>
                        </a:lnTo>
                        <a:lnTo>
                          <a:pt x="10" y="41"/>
                        </a:lnTo>
                        <a:lnTo>
                          <a:pt x="18" y="49"/>
                        </a:lnTo>
                        <a:lnTo>
                          <a:pt x="18" y="37"/>
                        </a:lnTo>
                        <a:lnTo>
                          <a:pt x="22" y="22"/>
                        </a:lnTo>
                        <a:lnTo>
                          <a:pt x="19" y="6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FFBF7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848" name="Freeform 146"/>
                  <p:cNvSpPr>
                    <a:spLocks/>
                  </p:cNvSpPr>
                  <p:nvPr/>
                </p:nvSpPr>
                <p:spPr bwMode="auto">
                  <a:xfrm>
                    <a:off x="1571" y="3614"/>
                    <a:ext cx="47" cy="189"/>
                  </a:xfrm>
                  <a:custGeom>
                    <a:avLst/>
                    <a:gdLst>
                      <a:gd name="T0" fmla="*/ 21 w 47"/>
                      <a:gd name="T1" fmla="*/ 188 h 189"/>
                      <a:gd name="T2" fmla="*/ 20 w 47"/>
                      <a:gd name="T3" fmla="*/ 150 h 189"/>
                      <a:gd name="T4" fmla="*/ 13 w 47"/>
                      <a:gd name="T5" fmla="*/ 115 h 189"/>
                      <a:gd name="T6" fmla="*/ 10 w 47"/>
                      <a:gd name="T7" fmla="*/ 95 h 189"/>
                      <a:gd name="T8" fmla="*/ 9 w 47"/>
                      <a:gd name="T9" fmla="*/ 78 h 189"/>
                      <a:gd name="T10" fmla="*/ 8 w 47"/>
                      <a:gd name="T11" fmla="*/ 60 h 189"/>
                      <a:gd name="T12" fmla="*/ 10 w 47"/>
                      <a:gd name="T13" fmla="*/ 45 h 189"/>
                      <a:gd name="T14" fmla="*/ 12 w 47"/>
                      <a:gd name="T15" fmla="*/ 31 h 189"/>
                      <a:gd name="T16" fmla="*/ 15 w 47"/>
                      <a:gd name="T17" fmla="*/ 21 h 189"/>
                      <a:gd name="T18" fmla="*/ 19 w 47"/>
                      <a:gd name="T19" fmla="*/ 14 h 189"/>
                      <a:gd name="T20" fmla="*/ 24 w 47"/>
                      <a:gd name="T21" fmla="*/ 10 h 189"/>
                      <a:gd name="T22" fmla="*/ 29 w 47"/>
                      <a:gd name="T23" fmla="*/ 6 h 189"/>
                      <a:gd name="T24" fmla="*/ 37 w 47"/>
                      <a:gd name="T25" fmla="*/ 3 h 189"/>
                      <a:gd name="T26" fmla="*/ 46 w 47"/>
                      <a:gd name="T27" fmla="*/ 0 h 189"/>
                      <a:gd name="T28" fmla="*/ 36 w 47"/>
                      <a:gd name="T29" fmla="*/ 0 h 189"/>
                      <a:gd name="T30" fmla="*/ 29 w 47"/>
                      <a:gd name="T31" fmla="*/ 1 h 189"/>
                      <a:gd name="T32" fmla="*/ 21 w 47"/>
                      <a:gd name="T33" fmla="*/ 3 h 189"/>
                      <a:gd name="T34" fmla="*/ 14 w 47"/>
                      <a:gd name="T35" fmla="*/ 7 h 189"/>
                      <a:gd name="T36" fmla="*/ 10 w 47"/>
                      <a:gd name="T37" fmla="*/ 12 h 189"/>
                      <a:gd name="T38" fmla="*/ 7 w 47"/>
                      <a:gd name="T39" fmla="*/ 18 h 189"/>
                      <a:gd name="T40" fmla="*/ 4 w 47"/>
                      <a:gd name="T41" fmla="*/ 31 h 189"/>
                      <a:gd name="T42" fmla="*/ 2 w 47"/>
                      <a:gd name="T43" fmla="*/ 43 h 189"/>
                      <a:gd name="T44" fmla="*/ 0 w 47"/>
                      <a:gd name="T45" fmla="*/ 54 h 189"/>
                      <a:gd name="T46" fmla="*/ 0 w 47"/>
                      <a:gd name="T47" fmla="*/ 67 h 189"/>
                      <a:gd name="T48" fmla="*/ 1 w 47"/>
                      <a:gd name="T49" fmla="*/ 79 h 189"/>
                      <a:gd name="T50" fmla="*/ 4 w 47"/>
                      <a:gd name="T51" fmla="*/ 95 h 189"/>
                      <a:gd name="T52" fmla="*/ 9 w 47"/>
                      <a:gd name="T53" fmla="*/ 118 h 189"/>
                      <a:gd name="T54" fmla="*/ 15 w 47"/>
                      <a:gd name="T55" fmla="*/ 155 h 189"/>
                      <a:gd name="T56" fmla="*/ 21 w 47"/>
                      <a:gd name="T57" fmla="*/ 188 h 18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47"/>
                      <a:gd name="T88" fmla="*/ 0 h 189"/>
                      <a:gd name="T89" fmla="*/ 47 w 47"/>
                      <a:gd name="T90" fmla="*/ 189 h 18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47" h="189">
                        <a:moveTo>
                          <a:pt x="21" y="188"/>
                        </a:moveTo>
                        <a:lnTo>
                          <a:pt x="20" y="150"/>
                        </a:lnTo>
                        <a:lnTo>
                          <a:pt x="13" y="115"/>
                        </a:lnTo>
                        <a:lnTo>
                          <a:pt x="10" y="95"/>
                        </a:lnTo>
                        <a:lnTo>
                          <a:pt x="9" y="78"/>
                        </a:lnTo>
                        <a:lnTo>
                          <a:pt x="8" y="60"/>
                        </a:lnTo>
                        <a:lnTo>
                          <a:pt x="10" y="45"/>
                        </a:lnTo>
                        <a:lnTo>
                          <a:pt x="12" y="31"/>
                        </a:lnTo>
                        <a:lnTo>
                          <a:pt x="15" y="21"/>
                        </a:lnTo>
                        <a:lnTo>
                          <a:pt x="19" y="14"/>
                        </a:lnTo>
                        <a:lnTo>
                          <a:pt x="24" y="10"/>
                        </a:lnTo>
                        <a:lnTo>
                          <a:pt x="29" y="6"/>
                        </a:lnTo>
                        <a:lnTo>
                          <a:pt x="37" y="3"/>
                        </a:lnTo>
                        <a:lnTo>
                          <a:pt x="46" y="0"/>
                        </a:lnTo>
                        <a:lnTo>
                          <a:pt x="36" y="0"/>
                        </a:lnTo>
                        <a:lnTo>
                          <a:pt x="29" y="1"/>
                        </a:lnTo>
                        <a:lnTo>
                          <a:pt x="21" y="3"/>
                        </a:lnTo>
                        <a:lnTo>
                          <a:pt x="14" y="7"/>
                        </a:lnTo>
                        <a:lnTo>
                          <a:pt x="10" y="12"/>
                        </a:lnTo>
                        <a:lnTo>
                          <a:pt x="7" y="18"/>
                        </a:lnTo>
                        <a:lnTo>
                          <a:pt x="4" y="31"/>
                        </a:lnTo>
                        <a:lnTo>
                          <a:pt x="2" y="43"/>
                        </a:lnTo>
                        <a:lnTo>
                          <a:pt x="0" y="54"/>
                        </a:lnTo>
                        <a:lnTo>
                          <a:pt x="0" y="67"/>
                        </a:lnTo>
                        <a:lnTo>
                          <a:pt x="1" y="79"/>
                        </a:lnTo>
                        <a:lnTo>
                          <a:pt x="4" y="95"/>
                        </a:lnTo>
                        <a:lnTo>
                          <a:pt x="9" y="118"/>
                        </a:lnTo>
                        <a:lnTo>
                          <a:pt x="15" y="155"/>
                        </a:lnTo>
                        <a:lnTo>
                          <a:pt x="21" y="188"/>
                        </a:lnTo>
                      </a:path>
                    </a:pathLst>
                  </a:custGeom>
                  <a:solidFill>
                    <a:srgbClr val="7F5F3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</p:grpSp>
          </p:grpSp>
          <p:pic>
            <p:nvPicPr>
              <p:cNvPr id="829" name="Picture 147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87650" y="5062538"/>
                <a:ext cx="815975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61" name="角丸四角形 860"/>
            <p:cNvSpPr/>
            <p:nvPr/>
          </p:nvSpPr>
          <p:spPr>
            <a:xfrm>
              <a:off x="487441" y="1817809"/>
              <a:ext cx="1678474" cy="1198654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76" name="正方形/長方形 875"/>
          <p:cNvSpPr/>
          <p:nvPr/>
        </p:nvSpPr>
        <p:spPr>
          <a:xfrm>
            <a:off x="4109249" y="3738857"/>
            <a:ext cx="7507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</a:rPr>
              <a:t>SVOC1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878" name="左右矢印 877"/>
          <p:cNvSpPr/>
          <p:nvPr/>
        </p:nvSpPr>
        <p:spPr>
          <a:xfrm rot="11997671">
            <a:off x="4782546" y="3942348"/>
            <a:ext cx="887602" cy="92546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4" name="正方形/長方形 883"/>
          <p:cNvSpPr/>
          <p:nvPr/>
        </p:nvSpPr>
        <p:spPr>
          <a:xfrm>
            <a:off x="4837631" y="4082655"/>
            <a:ext cx="601640" cy="326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ja-JP" sz="1200" dirty="0" smtClean="0"/>
              <a:t>cond./</a:t>
            </a:r>
          </a:p>
          <a:p>
            <a:pPr>
              <a:lnSpc>
                <a:spcPct val="60000"/>
              </a:lnSpc>
            </a:pPr>
            <a:r>
              <a:rPr lang="en-US" altLang="ja-JP" sz="1200" dirty="0" err="1" smtClean="0"/>
              <a:t>evapo</a:t>
            </a:r>
            <a:r>
              <a:rPr lang="en-US" altLang="ja-JP" sz="1200" dirty="0" smtClean="0"/>
              <a:t>.</a:t>
            </a:r>
            <a:endParaRPr lang="ja-JP" altLang="en-US" sz="1200" dirty="0"/>
          </a:p>
        </p:txBody>
      </p:sp>
      <p:sp>
        <p:nvSpPr>
          <p:cNvPr id="886" name="正方形/長方形 885"/>
          <p:cNvSpPr/>
          <p:nvPr/>
        </p:nvSpPr>
        <p:spPr>
          <a:xfrm>
            <a:off x="3541888" y="3369475"/>
            <a:ext cx="766941" cy="216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ja-JP" sz="1200" dirty="0" smtClean="0"/>
              <a:t>oxidation</a:t>
            </a:r>
            <a:endParaRPr lang="ja-JP" altLang="en-US" sz="1200" dirty="0"/>
          </a:p>
        </p:txBody>
      </p:sp>
      <p:sp>
        <p:nvSpPr>
          <p:cNvPr id="881" name="下矢印 880"/>
          <p:cNvSpPr/>
          <p:nvPr/>
        </p:nvSpPr>
        <p:spPr>
          <a:xfrm rot="17808704">
            <a:off x="2898730" y="3420062"/>
            <a:ext cx="194400" cy="47852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899592" y="1118395"/>
            <a:ext cx="6624736" cy="3484557"/>
            <a:chOff x="968425" y="968796"/>
            <a:chExt cx="6624736" cy="3484557"/>
          </a:xfrm>
        </p:grpSpPr>
        <p:sp>
          <p:nvSpPr>
            <p:cNvPr id="1010" name="正方形/長方形 1009"/>
            <p:cNvSpPr/>
            <p:nvPr/>
          </p:nvSpPr>
          <p:spPr>
            <a:xfrm>
              <a:off x="968425" y="968796"/>
              <a:ext cx="6624736" cy="348455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4" name="正方形/長方形 1013"/>
            <p:cNvSpPr/>
            <p:nvPr/>
          </p:nvSpPr>
          <p:spPr>
            <a:xfrm>
              <a:off x="1130331" y="968797"/>
              <a:ext cx="1218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u="sng" dirty="0" smtClean="0"/>
                <a:t>VBS</a:t>
              </a:r>
              <a:r>
                <a:rPr lang="ja-JP" altLang="en-US" b="1" u="sng" dirty="0" smtClean="0"/>
                <a:t> </a:t>
              </a:r>
              <a:r>
                <a:rPr lang="en-US" altLang="ja-JP" b="1" u="sng" dirty="0" smtClean="0"/>
                <a:t>model</a:t>
              </a:r>
              <a:endParaRPr lang="ja-JP" altLang="en-US" b="1" u="sng" dirty="0"/>
            </a:p>
          </p:txBody>
        </p:sp>
      </p:grpSp>
      <p:sp>
        <p:nvSpPr>
          <p:cNvPr id="1015" name="正方形/長方形 1014"/>
          <p:cNvSpPr/>
          <p:nvPr/>
        </p:nvSpPr>
        <p:spPr>
          <a:xfrm>
            <a:off x="1061498" y="1619509"/>
            <a:ext cx="1311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u="sng" dirty="0" smtClean="0">
                <a:solidFill>
                  <a:schemeClr val="bg1">
                    <a:lumMod val="50000"/>
                  </a:schemeClr>
                </a:solidFill>
              </a:rPr>
              <a:t>Yield model</a:t>
            </a:r>
            <a:endParaRPr lang="ja-JP" altLang="en-US" sz="16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0" name="正方形/長方形 709"/>
          <p:cNvSpPr/>
          <p:nvPr/>
        </p:nvSpPr>
        <p:spPr>
          <a:xfrm>
            <a:off x="2809390" y="3374377"/>
            <a:ext cx="519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err="1"/>
              <a:t>emis</a:t>
            </a:r>
            <a:r>
              <a:rPr lang="en-US" altLang="ja-JP" sz="1200" dirty="0"/>
              <a:t>.</a:t>
            </a:r>
            <a:endParaRPr lang="ja-JP" altLang="en-US" sz="1200" dirty="0"/>
          </a:p>
        </p:txBody>
      </p:sp>
      <p:sp>
        <p:nvSpPr>
          <p:cNvPr id="711" name="正方形/長方形 710"/>
          <p:cNvSpPr/>
          <p:nvPr/>
        </p:nvSpPr>
        <p:spPr>
          <a:xfrm>
            <a:off x="2511224" y="2067200"/>
            <a:ext cx="519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err="1" smtClean="0"/>
              <a:t>emis</a:t>
            </a:r>
            <a:r>
              <a:rPr lang="en-US" altLang="ja-JP" sz="1200" dirty="0" smtClean="0"/>
              <a:t>.</a:t>
            </a:r>
            <a:endParaRPr lang="ja-JP" altLang="en-US" sz="12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813987" y="1175011"/>
            <a:ext cx="4599083" cy="1984030"/>
            <a:chOff x="2882820" y="1025412"/>
            <a:chExt cx="4599083" cy="1984030"/>
          </a:xfrm>
        </p:grpSpPr>
        <p:sp>
          <p:nvSpPr>
            <p:cNvPr id="2" name="角丸四角形 1"/>
            <p:cNvSpPr/>
            <p:nvPr/>
          </p:nvSpPr>
          <p:spPr>
            <a:xfrm>
              <a:off x="3704042" y="1025412"/>
              <a:ext cx="3777861" cy="1715117"/>
            </a:xfrm>
            <a:prstGeom prst="roundRect">
              <a:avLst>
                <a:gd name="adj" fmla="val 93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63" name="グループ化 193"/>
            <p:cNvGrpSpPr>
              <a:grpSpLocks noChangeAspect="1"/>
            </p:cNvGrpSpPr>
            <p:nvPr/>
          </p:nvGrpSpPr>
          <p:grpSpPr>
            <a:xfrm>
              <a:off x="5769355" y="1121969"/>
              <a:ext cx="530202" cy="540000"/>
              <a:chOff x="7712596" y="4564935"/>
              <a:chExt cx="729751" cy="727075"/>
            </a:xfrm>
          </p:grpSpPr>
          <p:sp>
            <p:nvSpPr>
              <p:cNvPr id="464" name="Oval 18"/>
              <p:cNvSpPr>
                <a:spLocks noChangeAspect="1" noChangeArrowheads="1"/>
              </p:cNvSpPr>
              <p:nvPr/>
            </p:nvSpPr>
            <p:spPr bwMode="auto">
              <a:xfrm>
                <a:off x="7782438" y="4645465"/>
                <a:ext cx="571500" cy="5715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5" name="Oval 19"/>
              <p:cNvSpPr>
                <a:spLocks noChangeAspect="1" noChangeArrowheads="1"/>
              </p:cNvSpPr>
              <p:nvPr/>
            </p:nvSpPr>
            <p:spPr bwMode="auto">
              <a:xfrm>
                <a:off x="7712596" y="4564935"/>
                <a:ext cx="727076" cy="7270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6" name="Oval 61"/>
              <p:cNvSpPr>
                <a:spLocks noChangeAspect="1" noChangeArrowheads="1"/>
              </p:cNvSpPr>
              <p:nvPr/>
            </p:nvSpPr>
            <p:spPr bwMode="auto">
              <a:xfrm>
                <a:off x="8301059" y="50942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7" name="Oval 62"/>
              <p:cNvSpPr>
                <a:spLocks noChangeAspect="1" noChangeArrowheads="1"/>
              </p:cNvSpPr>
              <p:nvPr/>
            </p:nvSpPr>
            <p:spPr bwMode="auto">
              <a:xfrm>
                <a:off x="8348684" y="50180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8" name="Oval 63"/>
              <p:cNvSpPr>
                <a:spLocks noChangeAspect="1" noChangeArrowheads="1"/>
              </p:cNvSpPr>
              <p:nvPr/>
            </p:nvSpPr>
            <p:spPr bwMode="auto">
              <a:xfrm>
                <a:off x="8196284" y="51704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9" name="Oval 64"/>
              <p:cNvSpPr>
                <a:spLocks noChangeAspect="1" noChangeArrowheads="1"/>
              </p:cNvSpPr>
              <p:nvPr/>
            </p:nvSpPr>
            <p:spPr bwMode="auto">
              <a:xfrm>
                <a:off x="8253434" y="518478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0" name="Oval 65"/>
              <p:cNvSpPr>
                <a:spLocks noChangeAspect="1" noChangeArrowheads="1"/>
              </p:cNvSpPr>
              <p:nvPr/>
            </p:nvSpPr>
            <p:spPr bwMode="auto">
              <a:xfrm>
                <a:off x="8253434" y="51308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1" name="Oval 66"/>
              <p:cNvSpPr>
                <a:spLocks noChangeAspect="1" noChangeArrowheads="1"/>
              </p:cNvSpPr>
              <p:nvPr/>
            </p:nvSpPr>
            <p:spPr bwMode="auto">
              <a:xfrm>
                <a:off x="8210572" y="520065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2" name="Oval 67"/>
              <p:cNvSpPr>
                <a:spLocks noChangeAspect="1" noChangeArrowheads="1"/>
              </p:cNvSpPr>
              <p:nvPr/>
            </p:nvSpPr>
            <p:spPr bwMode="auto">
              <a:xfrm>
                <a:off x="8129609" y="520383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3" name="Oval 68"/>
              <p:cNvSpPr>
                <a:spLocks noChangeAspect="1" noChangeArrowheads="1"/>
              </p:cNvSpPr>
              <p:nvPr/>
            </p:nvSpPr>
            <p:spPr bwMode="auto">
              <a:xfrm>
                <a:off x="8086747" y="52197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4" name="Oval 69"/>
              <p:cNvSpPr>
                <a:spLocks noChangeAspect="1" noChangeArrowheads="1"/>
              </p:cNvSpPr>
              <p:nvPr/>
            </p:nvSpPr>
            <p:spPr bwMode="auto">
              <a:xfrm>
                <a:off x="8024834" y="521812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5" name="Oval 70"/>
              <p:cNvSpPr>
                <a:spLocks noChangeAspect="1" noChangeArrowheads="1"/>
              </p:cNvSpPr>
              <p:nvPr/>
            </p:nvSpPr>
            <p:spPr bwMode="auto">
              <a:xfrm>
                <a:off x="7923234" y="519113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6" name="Oval 71"/>
              <p:cNvSpPr>
                <a:spLocks noChangeAspect="1" noChangeArrowheads="1"/>
              </p:cNvSpPr>
              <p:nvPr/>
            </p:nvSpPr>
            <p:spPr bwMode="auto">
              <a:xfrm>
                <a:off x="7981972" y="52339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7" name="Oval 72"/>
              <p:cNvSpPr>
                <a:spLocks noChangeAspect="1" noChangeArrowheads="1"/>
              </p:cNvSpPr>
              <p:nvPr/>
            </p:nvSpPr>
            <p:spPr bwMode="auto">
              <a:xfrm>
                <a:off x="7837509" y="513557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8" name="Oval 73"/>
              <p:cNvSpPr>
                <a:spLocks noChangeAspect="1" noChangeArrowheads="1"/>
              </p:cNvSpPr>
              <p:nvPr/>
            </p:nvSpPr>
            <p:spPr bwMode="auto">
              <a:xfrm>
                <a:off x="7854972" y="51704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9" name="Oval 74"/>
              <p:cNvSpPr>
                <a:spLocks noChangeAspect="1" noChangeArrowheads="1"/>
              </p:cNvSpPr>
              <p:nvPr/>
            </p:nvSpPr>
            <p:spPr bwMode="auto">
              <a:xfrm>
                <a:off x="7797822" y="513398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0" name="Oval 75"/>
              <p:cNvSpPr>
                <a:spLocks noChangeAspect="1" noChangeArrowheads="1"/>
              </p:cNvSpPr>
              <p:nvPr/>
            </p:nvSpPr>
            <p:spPr bwMode="auto">
              <a:xfrm>
                <a:off x="7812109" y="518637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1" name="Oval 76"/>
              <p:cNvSpPr>
                <a:spLocks noChangeAspect="1" noChangeArrowheads="1"/>
              </p:cNvSpPr>
              <p:nvPr/>
            </p:nvSpPr>
            <p:spPr bwMode="auto">
              <a:xfrm>
                <a:off x="7948634" y="52070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2" name="Oval 77"/>
              <p:cNvSpPr>
                <a:spLocks noChangeAspect="1" noChangeArrowheads="1"/>
              </p:cNvSpPr>
              <p:nvPr/>
            </p:nvSpPr>
            <p:spPr bwMode="auto">
              <a:xfrm>
                <a:off x="7891484" y="51704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3" name="Oval 78"/>
              <p:cNvSpPr>
                <a:spLocks noChangeAspect="1" noChangeArrowheads="1"/>
              </p:cNvSpPr>
              <p:nvPr/>
            </p:nvSpPr>
            <p:spPr bwMode="auto">
              <a:xfrm>
                <a:off x="7905772" y="522288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4" name="Oval 79"/>
              <p:cNvSpPr>
                <a:spLocks noChangeAspect="1" noChangeArrowheads="1"/>
              </p:cNvSpPr>
              <p:nvPr/>
            </p:nvSpPr>
            <p:spPr bwMode="auto">
              <a:xfrm>
                <a:off x="7739084" y="50180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5" name="Oval 80"/>
              <p:cNvSpPr>
                <a:spLocks noChangeAspect="1" noChangeArrowheads="1"/>
              </p:cNvSpPr>
              <p:nvPr/>
            </p:nvSpPr>
            <p:spPr bwMode="auto">
              <a:xfrm>
                <a:off x="7778772" y="50942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6" name="Oval 81"/>
              <p:cNvSpPr>
                <a:spLocks noChangeAspect="1" noChangeArrowheads="1"/>
              </p:cNvSpPr>
              <p:nvPr/>
            </p:nvSpPr>
            <p:spPr bwMode="auto">
              <a:xfrm>
                <a:off x="7778772" y="504032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7" name="Oval 82"/>
              <p:cNvSpPr>
                <a:spLocks noChangeAspect="1" noChangeArrowheads="1"/>
              </p:cNvSpPr>
              <p:nvPr/>
            </p:nvSpPr>
            <p:spPr bwMode="auto">
              <a:xfrm>
                <a:off x="7721622" y="505778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8" name="Oval 83"/>
              <p:cNvSpPr>
                <a:spLocks noChangeAspect="1" noChangeArrowheads="1"/>
              </p:cNvSpPr>
              <p:nvPr/>
            </p:nvSpPr>
            <p:spPr bwMode="auto">
              <a:xfrm>
                <a:off x="7735909" y="511017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9" name="Oval 84"/>
              <p:cNvSpPr>
                <a:spLocks noChangeAspect="1" noChangeArrowheads="1"/>
              </p:cNvSpPr>
              <p:nvPr/>
            </p:nvSpPr>
            <p:spPr bwMode="auto">
              <a:xfrm>
                <a:off x="7737497" y="489585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0" name="Oval 85"/>
              <p:cNvSpPr>
                <a:spLocks noChangeAspect="1" noChangeArrowheads="1"/>
              </p:cNvSpPr>
              <p:nvPr/>
            </p:nvSpPr>
            <p:spPr bwMode="auto">
              <a:xfrm>
                <a:off x="7720034" y="493554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1" name="Oval 86"/>
              <p:cNvSpPr>
                <a:spLocks noChangeAspect="1" noChangeArrowheads="1"/>
              </p:cNvSpPr>
              <p:nvPr/>
            </p:nvSpPr>
            <p:spPr bwMode="auto">
              <a:xfrm>
                <a:off x="7734322" y="498793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2" name="Oval 87"/>
              <p:cNvSpPr>
                <a:spLocks noChangeAspect="1" noChangeArrowheads="1"/>
              </p:cNvSpPr>
              <p:nvPr/>
            </p:nvSpPr>
            <p:spPr bwMode="auto">
              <a:xfrm>
                <a:off x="7756547" y="47498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3" name="Oval 88"/>
              <p:cNvSpPr>
                <a:spLocks noChangeAspect="1" noChangeArrowheads="1"/>
              </p:cNvSpPr>
              <p:nvPr/>
            </p:nvSpPr>
            <p:spPr bwMode="auto">
              <a:xfrm>
                <a:off x="7739084" y="47894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4" name="Oval 89"/>
              <p:cNvSpPr>
                <a:spLocks noChangeAspect="1" noChangeArrowheads="1"/>
              </p:cNvSpPr>
              <p:nvPr/>
            </p:nvSpPr>
            <p:spPr bwMode="auto">
              <a:xfrm>
                <a:off x="7753372" y="484188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5" name="Oval 90"/>
              <p:cNvSpPr>
                <a:spLocks noChangeAspect="1" noChangeArrowheads="1"/>
              </p:cNvSpPr>
              <p:nvPr/>
            </p:nvSpPr>
            <p:spPr bwMode="auto">
              <a:xfrm>
                <a:off x="7832747" y="46736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6" name="Oval 91"/>
              <p:cNvSpPr>
                <a:spLocks noChangeAspect="1" noChangeArrowheads="1"/>
              </p:cNvSpPr>
              <p:nvPr/>
            </p:nvSpPr>
            <p:spPr bwMode="auto">
              <a:xfrm>
                <a:off x="7815284" y="47132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7" name="Oval 92"/>
              <p:cNvSpPr>
                <a:spLocks noChangeAspect="1" noChangeArrowheads="1"/>
              </p:cNvSpPr>
              <p:nvPr/>
            </p:nvSpPr>
            <p:spPr bwMode="auto">
              <a:xfrm>
                <a:off x="8351859" y="484982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8" name="Oval 93"/>
              <p:cNvSpPr>
                <a:spLocks noChangeAspect="1" noChangeArrowheads="1"/>
              </p:cNvSpPr>
              <p:nvPr/>
            </p:nvSpPr>
            <p:spPr bwMode="auto">
              <a:xfrm>
                <a:off x="8391547" y="492602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9" name="Oval 94"/>
              <p:cNvSpPr>
                <a:spLocks noChangeAspect="1" noChangeArrowheads="1"/>
              </p:cNvSpPr>
              <p:nvPr/>
            </p:nvSpPr>
            <p:spPr bwMode="auto">
              <a:xfrm>
                <a:off x="8391547" y="487204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0" name="Oval 95"/>
              <p:cNvSpPr>
                <a:spLocks noChangeAspect="1" noChangeArrowheads="1"/>
              </p:cNvSpPr>
              <p:nvPr/>
            </p:nvSpPr>
            <p:spPr bwMode="auto">
              <a:xfrm>
                <a:off x="8315347" y="47371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" name="Oval 96"/>
              <p:cNvSpPr>
                <a:spLocks noChangeAspect="1" noChangeArrowheads="1"/>
              </p:cNvSpPr>
              <p:nvPr/>
            </p:nvSpPr>
            <p:spPr bwMode="auto">
              <a:xfrm>
                <a:off x="8348684" y="49418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" name="Oval 97"/>
              <p:cNvSpPr>
                <a:spLocks noChangeAspect="1" noChangeArrowheads="1"/>
              </p:cNvSpPr>
              <p:nvPr/>
            </p:nvSpPr>
            <p:spPr bwMode="auto">
              <a:xfrm>
                <a:off x="8323284" y="50561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" name="Oval 98"/>
              <p:cNvSpPr>
                <a:spLocks noChangeAspect="1" noChangeArrowheads="1"/>
              </p:cNvSpPr>
              <p:nvPr/>
            </p:nvSpPr>
            <p:spPr bwMode="auto">
              <a:xfrm>
                <a:off x="8348684" y="50942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4" name="Oval 99"/>
              <p:cNvSpPr>
                <a:spLocks noChangeAspect="1" noChangeArrowheads="1"/>
              </p:cNvSpPr>
              <p:nvPr/>
            </p:nvSpPr>
            <p:spPr bwMode="auto">
              <a:xfrm>
                <a:off x="8348684" y="504032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5" name="Oval 100"/>
              <p:cNvSpPr>
                <a:spLocks noChangeAspect="1" noChangeArrowheads="1"/>
              </p:cNvSpPr>
              <p:nvPr/>
            </p:nvSpPr>
            <p:spPr bwMode="auto">
              <a:xfrm>
                <a:off x="8364559" y="498158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6" name="Oval 101"/>
              <p:cNvSpPr>
                <a:spLocks noChangeAspect="1" noChangeArrowheads="1"/>
              </p:cNvSpPr>
              <p:nvPr/>
            </p:nvSpPr>
            <p:spPr bwMode="auto">
              <a:xfrm>
                <a:off x="8305822" y="511017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7" name="Oval 102"/>
              <p:cNvSpPr>
                <a:spLocks noChangeAspect="1" noChangeArrowheads="1"/>
              </p:cNvSpPr>
              <p:nvPr/>
            </p:nvSpPr>
            <p:spPr bwMode="auto">
              <a:xfrm>
                <a:off x="8366147" y="47498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8" name="Oval 103"/>
              <p:cNvSpPr>
                <a:spLocks noChangeAspect="1" noChangeArrowheads="1"/>
              </p:cNvSpPr>
              <p:nvPr/>
            </p:nvSpPr>
            <p:spPr bwMode="auto">
              <a:xfrm>
                <a:off x="8405834" y="48260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9" name="Oval 104"/>
              <p:cNvSpPr>
                <a:spLocks noChangeAspect="1" noChangeArrowheads="1"/>
              </p:cNvSpPr>
              <p:nvPr/>
            </p:nvSpPr>
            <p:spPr bwMode="auto">
              <a:xfrm>
                <a:off x="8405834" y="477203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0" name="Oval 105"/>
              <p:cNvSpPr>
                <a:spLocks noChangeAspect="1" noChangeArrowheads="1"/>
              </p:cNvSpPr>
              <p:nvPr/>
            </p:nvSpPr>
            <p:spPr bwMode="auto">
              <a:xfrm>
                <a:off x="8348684" y="47894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1" name="Oval 106"/>
              <p:cNvSpPr>
                <a:spLocks noChangeAspect="1" noChangeArrowheads="1"/>
              </p:cNvSpPr>
              <p:nvPr/>
            </p:nvSpPr>
            <p:spPr bwMode="auto">
              <a:xfrm>
                <a:off x="8362972" y="484188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2" name="Oval 107"/>
              <p:cNvSpPr>
                <a:spLocks noChangeAspect="1" noChangeArrowheads="1"/>
              </p:cNvSpPr>
              <p:nvPr/>
            </p:nvSpPr>
            <p:spPr bwMode="auto">
              <a:xfrm>
                <a:off x="8289947" y="46736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3" name="Oval 108"/>
              <p:cNvSpPr>
                <a:spLocks noChangeAspect="1" noChangeArrowheads="1"/>
              </p:cNvSpPr>
              <p:nvPr/>
            </p:nvSpPr>
            <p:spPr bwMode="auto">
              <a:xfrm>
                <a:off x="8329634" y="47498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4" name="Oval 109"/>
              <p:cNvSpPr>
                <a:spLocks noChangeAspect="1" noChangeArrowheads="1"/>
              </p:cNvSpPr>
              <p:nvPr/>
            </p:nvSpPr>
            <p:spPr bwMode="auto">
              <a:xfrm>
                <a:off x="8329634" y="469583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5" name="Oval 110"/>
              <p:cNvSpPr>
                <a:spLocks noChangeAspect="1" noChangeArrowheads="1"/>
              </p:cNvSpPr>
              <p:nvPr/>
            </p:nvSpPr>
            <p:spPr bwMode="auto">
              <a:xfrm>
                <a:off x="8272484" y="47132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" name="Oval 111"/>
              <p:cNvSpPr>
                <a:spLocks noChangeAspect="1" noChangeArrowheads="1"/>
              </p:cNvSpPr>
              <p:nvPr/>
            </p:nvSpPr>
            <p:spPr bwMode="auto">
              <a:xfrm>
                <a:off x="8199459" y="462122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7" name="Oval 112"/>
              <p:cNvSpPr>
                <a:spLocks noChangeAspect="1" noChangeArrowheads="1"/>
              </p:cNvSpPr>
              <p:nvPr/>
            </p:nvSpPr>
            <p:spPr bwMode="auto">
              <a:xfrm>
                <a:off x="8255022" y="467202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8" name="Oval 113"/>
              <p:cNvSpPr>
                <a:spLocks noChangeAspect="1" noChangeArrowheads="1"/>
              </p:cNvSpPr>
              <p:nvPr/>
            </p:nvSpPr>
            <p:spPr bwMode="auto">
              <a:xfrm>
                <a:off x="8239147" y="464344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9" name="Oval 114"/>
              <p:cNvSpPr>
                <a:spLocks noChangeAspect="1" noChangeArrowheads="1"/>
              </p:cNvSpPr>
              <p:nvPr/>
            </p:nvSpPr>
            <p:spPr bwMode="auto">
              <a:xfrm>
                <a:off x="8137547" y="45974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0" name="Oval 115"/>
              <p:cNvSpPr>
                <a:spLocks noChangeAspect="1" noChangeArrowheads="1"/>
              </p:cNvSpPr>
              <p:nvPr/>
            </p:nvSpPr>
            <p:spPr bwMode="auto">
              <a:xfrm>
                <a:off x="8177234" y="461963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1" name="Oval 116"/>
              <p:cNvSpPr>
                <a:spLocks noChangeAspect="1" noChangeArrowheads="1"/>
              </p:cNvSpPr>
              <p:nvPr/>
            </p:nvSpPr>
            <p:spPr bwMode="auto">
              <a:xfrm>
                <a:off x="7908947" y="45974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2" name="Oval 117"/>
              <p:cNvSpPr>
                <a:spLocks noChangeAspect="1" noChangeArrowheads="1"/>
              </p:cNvSpPr>
              <p:nvPr/>
            </p:nvSpPr>
            <p:spPr bwMode="auto">
              <a:xfrm>
                <a:off x="7948634" y="461963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3" name="Oval 118"/>
              <p:cNvSpPr>
                <a:spLocks noChangeAspect="1" noChangeArrowheads="1"/>
              </p:cNvSpPr>
              <p:nvPr/>
            </p:nvSpPr>
            <p:spPr bwMode="auto">
              <a:xfrm>
                <a:off x="7891484" y="46370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4" name="Oval 119"/>
              <p:cNvSpPr>
                <a:spLocks noChangeAspect="1" noChangeArrowheads="1"/>
              </p:cNvSpPr>
              <p:nvPr/>
            </p:nvSpPr>
            <p:spPr bwMode="auto">
              <a:xfrm>
                <a:off x="8002609" y="459264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5" name="Oval 120"/>
              <p:cNvSpPr>
                <a:spLocks noChangeAspect="1" noChangeArrowheads="1"/>
              </p:cNvSpPr>
              <p:nvPr/>
            </p:nvSpPr>
            <p:spPr bwMode="auto">
              <a:xfrm>
                <a:off x="8042297" y="461487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6" name="Oval 121"/>
              <p:cNvSpPr>
                <a:spLocks noChangeAspect="1" noChangeArrowheads="1"/>
              </p:cNvSpPr>
              <p:nvPr/>
            </p:nvSpPr>
            <p:spPr bwMode="auto">
              <a:xfrm>
                <a:off x="8058172" y="4587882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7" name="Oval 122"/>
              <p:cNvSpPr>
                <a:spLocks noChangeAspect="1" noChangeArrowheads="1"/>
              </p:cNvSpPr>
              <p:nvPr/>
            </p:nvSpPr>
            <p:spPr bwMode="auto">
              <a:xfrm>
                <a:off x="8097859" y="4610107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8" name="Oval 123"/>
              <p:cNvSpPr>
                <a:spLocks noChangeAspect="1" noChangeArrowheads="1"/>
              </p:cNvSpPr>
              <p:nvPr/>
            </p:nvSpPr>
            <p:spPr bwMode="auto">
              <a:xfrm>
                <a:off x="8043884" y="524669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9" name="Oval 124"/>
              <p:cNvSpPr>
                <a:spLocks noChangeAspect="1" noChangeArrowheads="1"/>
              </p:cNvSpPr>
              <p:nvPr/>
            </p:nvSpPr>
            <p:spPr bwMode="auto">
              <a:xfrm>
                <a:off x="8170884" y="5214945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0" name="Oval 125"/>
              <p:cNvSpPr>
                <a:spLocks noChangeAspect="1" noChangeArrowheads="1"/>
              </p:cNvSpPr>
              <p:nvPr/>
            </p:nvSpPr>
            <p:spPr bwMode="auto">
              <a:xfrm>
                <a:off x="8297884" y="514192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1" name="Oval 126"/>
              <p:cNvSpPr>
                <a:spLocks noChangeAspect="1" noChangeArrowheads="1"/>
              </p:cNvSpPr>
              <p:nvPr/>
            </p:nvSpPr>
            <p:spPr bwMode="auto">
              <a:xfrm>
                <a:off x="8128022" y="5230820"/>
                <a:ext cx="36513" cy="3651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536" name="グループ化 313"/>
            <p:cNvGrpSpPr>
              <a:grpSpLocks noChangeAspect="1"/>
            </p:cNvGrpSpPr>
            <p:nvPr/>
          </p:nvGrpSpPr>
          <p:grpSpPr>
            <a:xfrm>
              <a:off x="5216897" y="1945432"/>
              <a:ext cx="545605" cy="504000"/>
              <a:chOff x="7928655" y="1285860"/>
              <a:chExt cx="1237363" cy="1143008"/>
            </a:xfrm>
            <a:solidFill>
              <a:srgbClr val="FF0000"/>
            </a:solidFill>
          </p:grpSpPr>
          <p:sp>
            <p:nvSpPr>
              <p:cNvPr id="537" name="Oval 33"/>
              <p:cNvSpPr>
                <a:spLocks noChangeAspect="1" noChangeArrowheads="1"/>
              </p:cNvSpPr>
              <p:nvPr/>
            </p:nvSpPr>
            <p:spPr bwMode="auto">
              <a:xfrm>
                <a:off x="8797683" y="23648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38" name="Oval 21"/>
              <p:cNvSpPr>
                <a:spLocks noChangeAspect="1" noChangeArrowheads="1"/>
              </p:cNvSpPr>
              <p:nvPr/>
            </p:nvSpPr>
            <p:spPr bwMode="auto">
              <a:xfrm>
                <a:off x="7928655" y="170562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39" name="Oval 22"/>
              <p:cNvSpPr>
                <a:spLocks noChangeAspect="1" noChangeArrowheads="1"/>
              </p:cNvSpPr>
              <p:nvPr/>
            </p:nvSpPr>
            <p:spPr bwMode="auto">
              <a:xfrm>
                <a:off x="8554809" y="206081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40" name="Oval 23"/>
              <p:cNvSpPr>
                <a:spLocks noChangeAspect="1" noChangeArrowheads="1"/>
              </p:cNvSpPr>
              <p:nvPr/>
            </p:nvSpPr>
            <p:spPr bwMode="auto">
              <a:xfrm>
                <a:off x="8434503" y="2106181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41" name="Oval 24"/>
              <p:cNvSpPr>
                <a:spLocks noChangeAspect="1" noChangeArrowheads="1"/>
              </p:cNvSpPr>
              <p:nvPr/>
            </p:nvSpPr>
            <p:spPr bwMode="auto">
              <a:xfrm>
                <a:off x="8665440" y="213868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42" name="Oval 28"/>
              <p:cNvSpPr>
                <a:spLocks noChangeAspect="1" noChangeArrowheads="1"/>
              </p:cNvSpPr>
              <p:nvPr/>
            </p:nvSpPr>
            <p:spPr bwMode="auto">
              <a:xfrm>
                <a:off x="8055117" y="210618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43" name="Oval 32"/>
              <p:cNvSpPr>
                <a:spLocks noChangeAspect="1" noChangeArrowheads="1"/>
              </p:cNvSpPr>
              <p:nvPr/>
            </p:nvSpPr>
            <p:spPr bwMode="auto">
              <a:xfrm>
                <a:off x="8856766" y="2150575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44" name="Oval 33"/>
              <p:cNvSpPr>
                <a:spLocks noChangeAspect="1" noChangeArrowheads="1"/>
              </p:cNvSpPr>
              <p:nvPr/>
            </p:nvSpPr>
            <p:spPr bwMode="auto">
              <a:xfrm>
                <a:off x="8758143" y="1851029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45" name="Oval 34"/>
              <p:cNvSpPr>
                <a:spLocks noChangeAspect="1" noChangeArrowheads="1"/>
              </p:cNvSpPr>
              <p:nvPr/>
            </p:nvSpPr>
            <p:spPr bwMode="auto">
              <a:xfrm>
                <a:off x="8840935" y="1427328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46" name="Oval 35"/>
              <p:cNvSpPr>
                <a:spLocks noChangeAspect="1" noChangeArrowheads="1"/>
              </p:cNvSpPr>
              <p:nvPr/>
            </p:nvSpPr>
            <p:spPr bwMode="auto">
              <a:xfrm>
                <a:off x="9093859" y="18278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47" name="Oval 36"/>
              <p:cNvSpPr>
                <a:spLocks noChangeAspect="1" noChangeArrowheads="1"/>
              </p:cNvSpPr>
              <p:nvPr/>
            </p:nvSpPr>
            <p:spPr bwMode="auto">
              <a:xfrm>
                <a:off x="8263276" y="1830808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48" name="Oval 37"/>
              <p:cNvSpPr>
                <a:spLocks noChangeAspect="1" noChangeArrowheads="1"/>
              </p:cNvSpPr>
              <p:nvPr/>
            </p:nvSpPr>
            <p:spPr bwMode="auto">
              <a:xfrm>
                <a:off x="8176839" y="229345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49" name="Oval 38"/>
              <p:cNvSpPr>
                <a:spLocks noChangeAspect="1" noChangeArrowheads="1"/>
              </p:cNvSpPr>
              <p:nvPr/>
            </p:nvSpPr>
            <p:spPr bwMode="auto">
              <a:xfrm>
                <a:off x="8407776" y="232595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50" name="Oval 39"/>
              <p:cNvSpPr>
                <a:spLocks noChangeAspect="1" noChangeArrowheads="1"/>
              </p:cNvSpPr>
              <p:nvPr/>
            </p:nvSpPr>
            <p:spPr bwMode="auto">
              <a:xfrm>
                <a:off x="8286055" y="1471084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51" name="Oval 43"/>
              <p:cNvSpPr>
                <a:spLocks noChangeAspect="1" noChangeArrowheads="1"/>
              </p:cNvSpPr>
              <p:nvPr/>
            </p:nvSpPr>
            <p:spPr bwMode="auto">
              <a:xfrm>
                <a:off x="8154741" y="2116175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52" name="Oval 44"/>
              <p:cNvSpPr>
                <a:spLocks noChangeAspect="1" noChangeArrowheads="1"/>
              </p:cNvSpPr>
              <p:nvPr/>
            </p:nvSpPr>
            <p:spPr bwMode="auto">
              <a:xfrm>
                <a:off x="8369055" y="1285860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53" name="Oval 45"/>
              <p:cNvSpPr>
                <a:spLocks noChangeAspect="1" noChangeArrowheads="1"/>
              </p:cNvSpPr>
              <p:nvPr/>
            </p:nvSpPr>
            <p:spPr bwMode="auto">
              <a:xfrm>
                <a:off x="8501090" y="178895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54" name="Oval 47"/>
              <p:cNvSpPr>
                <a:spLocks noChangeAspect="1" noChangeArrowheads="1"/>
              </p:cNvSpPr>
              <p:nvPr/>
            </p:nvSpPr>
            <p:spPr bwMode="auto">
              <a:xfrm>
                <a:off x="8386190" y="189669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55" name="Oval 51"/>
              <p:cNvSpPr>
                <a:spLocks noChangeAspect="1" noChangeArrowheads="1"/>
              </p:cNvSpPr>
              <p:nvPr/>
            </p:nvSpPr>
            <p:spPr bwMode="auto">
              <a:xfrm>
                <a:off x="8648607" y="189186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56" name="Oval 52"/>
              <p:cNvSpPr>
                <a:spLocks noChangeAspect="1" noChangeArrowheads="1"/>
              </p:cNvSpPr>
              <p:nvPr/>
            </p:nvSpPr>
            <p:spPr bwMode="auto">
              <a:xfrm>
                <a:off x="9105421" y="2069143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57" name="Oval 58"/>
              <p:cNvSpPr>
                <a:spLocks noChangeAspect="1" noChangeArrowheads="1"/>
              </p:cNvSpPr>
              <p:nvPr/>
            </p:nvSpPr>
            <p:spPr bwMode="auto">
              <a:xfrm>
                <a:off x="8011865" y="1936261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58" name="Oval 59"/>
              <p:cNvSpPr>
                <a:spLocks noChangeAspect="1" noChangeArrowheads="1"/>
              </p:cNvSpPr>
              <p:nvPr/>
            </p:nvSpPr>
            <p:spPr bwMode="auto">
              <a:xfrm>
                <a:off x="8094657" y="1666687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59" name="Oval 60"/>
              <p:cNvSpPr>
                <a:spLocks noChangeAspect="1" noChangeArrowheads="1"/>
              </p:cNvSpPr>
              <p:nvPr/>
            </p:nvSpPr>
            <p:spPr bwMode="auto">
              <a:xfrm>
                <a:off x="8578518" y="1699192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0" name="Oval 33"/>
              <p:cNvSpPr>
                <a:spLocks noChangeAspect="1" noChangeArrowheads="1"/>
              </p:cNvSpPr>
              <p:nvPr/>
            </p:nvSpPr>
            <p:spPr bwMode="auto">
              <a:xfrm>
                <a:off x="8806693" y="179451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1" name="Oval 22"/>
              <p:cNvSpPr>
                <a:spLocks noChangeAspect="1" noChangeArrowheads="1"/>
              </p:cNvSpPr>
              <p:nvPr/>
            </p:nvSpPr>
            <p:spPr bwMode="auto">
              <a:xfrm>
                <a:off x="8603843" y="1418994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2" name="Oval 23"/>
              <p:cNvSpPr>
                <a:spLocks noChangeAspect="1" noChangeArrowheads="1"/>
              </p:cNvSpPr>
              <p:nvPr/>
            </p:nvSpPr>
            <p:spPr bwMode="auto">
              <a:xfrm>
                <a:off x="8858280" y="200769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3" name="Oval 24"/>
              <p:cNvSpPr>
                <a:spLocks noChangeAspect="1" noChangeArrowheads="1"/>
              </p:cNvSpPr>
              <p:nvPr/>
            </p:nvSpPr>
            <p:spPr bwMode="auto">
              <a:xfrm>
                <a:off x="8714474" y="149686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4" name="Oval 28"/>
              <p:cNvSpPr>
                <a:spLocks noChangeAspect="1" noChangeArrowheads="1"/>
              </p:cNvSpPr>
              <p:nvPr/>
            </p:nvSpPr>
            <p:spPr bwMode="auto">
              <a:xfrm>
                <a:off x="8252296" y="192057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5" name="Oval 36"/>
              <p:cNvSpPr>
                <a:spLocks noChangeAspect="1" noChangeArrowheads="1"/>
              </p:cNvSpPr>
              <p:nvPr/>
            </p:nvSpPr>
            <p:spPr bwMode="auto">
              <a:xfrm>
                <a:off x="8460455" y="164519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6" name="Oval 37"/>
              <p:cNvSpPr>
                <a:spLocks noChangeAspect="1" noChangeArrowheads="1"/>
              </p:cNvSpPr>
              <p:nvPr/>
            </p:nvSpPr>
            <p:spPr bwMode="auto">
              <a:xfrm>
                <a:off x="8389738" y="1499789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7" name="Oval 38"/>
              <p:cNvSpPr>
                <a:spLocks noChangeAspect="1" noChangeArrowheads="1"/>
              </p:cNvSpPr>
              <p:nvPr/>
            </p:nvSpPr>
            <p:spPr bwMode="auto">
              <a:xfrm>
                <a:off x="8620676" y="1532293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8" name="Oval 47"/>
              <p:cNvSpPr>
                <a:spLocks noChangeAspect="1" noChangeArrowheads="1"/>
              </p:cNvSpPr>
              <p:nvPr/>
            </p:nvSpPr>
            <p:spPr bwMode="auto">
              <a:xfrm>
                <a:off x="8940559" y="1748117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9" name="Oval 58"/>
              <p:cNvSpPr>
                <a:spLocks noChangeAspect="1" noChangeArrowheads="1"/>
              </p:cNvSpPr>
              <p:nvPr/>
            </p:nvSpPr>
            <p:spPr bwMode="auto">
              <a:xfrm>
                <a:off x="8126765" y="178515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570" name="グループ化 313"/>
            <p:cNvGrpSpPr>
              <a:grpSpLocks noChangeAspect="1"/>
            </p:cNvGrpSpPr>
            <p:nvPr/>
          </p:nvGrpSpPr>
          <p:grpSpPr>
            <a:xfrm>
              <a:off x="4105664" y="1797329"/>
              <a:ext cx="545605" cy="504000"/>
              <a:chOff x="7928655" y="1285860"/>
              <a:chExt cx="1237363" cy="1143008"/>
            </a:xfrm>
            <a:solidFill>
              <a:srgbClr val="0070C0"/>
            </a:solidFill>
          </p:grpSpPr>
          <p:sp>
            <p:nvSpPr>
              <p:cNvPr id="571" name="Oval 33"/>
              <p:cNvSpPr>
                <a:spLocks noChangeAspect="1" noChangeArrowheads="1"/>
              </p:cNvSpPr>
              <p:nvPr/>
            </p:nvSpPr>
            <p:spPr bwMode="auto">
              <a:xfrm>
                <a:off x="8797683" y="23648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72" name="Oval 21"/>
              <p:cNvSpPr>
                <a:spLocks noChangeAspect="1" noChangeArrowheads="1"/>
              </p:cNvSpPr>
              <p:nvPr/>
            </p:nvSpPr>
            <p:spPr bwMode="auto">
              <a:xfrm>
                <a:off x="7928655" y="170562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73" name="Oval 22"/>
              <p:cNvSpPr>
                <a:spLocks noChangeAspect="1" noChangeArrowheads="1"/>
              </p:cNvSpPr>
              <p:nvPr/>
            </p:nvSpPr>
            <p:spPr bwMode="auto">
              <a:xfrm>
                <a:off x="8554809" y="206081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74" name="Oval 23"/>
              <p:cNvSpPr>
                <a:spLocks noChangeAspect="1" noChangeArrowheads="1"/>
              </p:cNvSpPr>
              <p:nvPr/>
            </p:nvSpPr>
            <p:spPr bwMode="auto">
              <a:xfrm>
                <a:off x="8434503" y="210618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75" name="Oval 24"/>
              <p:cNvSpPr>
                <a:spLocks noChangeAspect="1" noChangeArrowheads="1"/>
              </p:cNvSpPr>
              <p:nvPr/>
            </p:nvSpPr>
            <p:spPr bwMode="auto">
              <a:xfrm>
                <a:off x="8665440" y="213868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76" name="Oval 28"/>
              <p:cNvSpPr>
                <a:spLocks noChangeAspect="1" noChangeArrowheads="1"/>
              </p:cNvSpPr>
              <p:nvPr/>
            </p:nvSpPr>
            <p:spPr bwMode="auto">
              <a:xfrm>
                <a:off x="8055117" y="210618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77" name="Oval 32"/>
              <p:cNvSpPr>
                <a:spLocks noChangeAspect="1" noChangeArrowheads="1"/>
              </p:cNvSpPr>
              <p:nvPr/>
            </p:nvSpPr>
            <p:spPr bwMode="auto">
              <a:xfrm>
                <a:off x="8856766" y="215057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78" name="Oval 33"/>
              <p:cNvSpPr>
                <a:spLocks noChangeAspect="1" noChangeArrowheads="1"/>
              </p:cNvSpPr>
              <p:nvPr/>
            </p:nvSpPr>
            <p:spPr bwMode="auto">
              <a:xfrm>
                <a:off x="8758143" y="185102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79" name="Oval 34"/>
              <p:cNvSpPr>
                <a:spLocks noChangeAspect="1" noChangeArrowheads="1"/>
              </p:cNvSpPr>
              <p:nvPr/>
            </p:nvSpPr>
            <p:spPr bwMode="auto">
              <a:xfrm>
                <a:off x="8840935" y="142732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0" name="Oval 35"/>
              <p:cNvSpPr>
                <a:spLocks noChangeAspect="1" noChangeArrowheads="1"/>
              </p:cNvSpPr>
              <p:nvPr/>
            </p:nvSpPr>
            <p:spPr bwMode="auto">
              <a:xfrm>
                <a:off x="9093859" y="18278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1" name="Oval 36"/>
              <p:cNvSpPr>
                <a:spLocks noChangeAspect="1" noChangeArrowheads="1"/>
              </p:cNvSpPr>
              <p:nvPr/>
            </p:nvSpPr>
            <p:spPr bwMode="auto">
              <a:xfrm>
                <a:off x="8263276" y="183080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2" name="Oval 37"/>
              <p:cNvSpPr>
                <a:spLocks noChangeAspect="1" noChangeArrowheads="1"/>
              </p:cNvSpPr>
              <p:nvPr/>
            </p:nvSpPr>
            <p:spPr bwMode="auto">
              <a:xfrm>
                <a:off x="8176839" y="229345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3" name="Oval 38"/>
              <p:cNvSpPr>
                <a:spLocks noChangeAspect="1" noChangeArrowheads="1"/>
              </p:cNvSpPr>
              <p:nvPr/>
            </p:nvSpPr>
            <p:spPr bwMode="auto">
              <a:xfrm>
                <a:off x="8407776" y="232595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4" name="Oval 39"/>
              <p:cNvSpPr>
                <a:spLocks noChangeAspect="1" noChangeArrowheads="1"/>
              </p:cNvSpPr>
              <p:nvPr/>
            </p:nvSpPr>
            <p:spPr bwMode="auto">
              <a:xfrm>
                <a:off x="8286055" y="1471084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5" name="Oval 43"/>
              <p:cNvSpPr>
                <a:spLocks noChangeAspect="1" noChangeArrowheads="1"/>
              </p:cNvSpPr>
              <p:nvPr/>
            </p:nvSpPr>
            <p:spPr bwMode="auto">
              <a:xfrm>
                <a:off x="8154741" y="211617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6" name="Oval 44"/>
              <p:cNvSpPr>
                <a:spLocks noChangeAspect="1" noChangeArrowheads="1"/>
              </p:cNvSpPr>
              <p:nvPr/>
            </p:nvSpPr>
            <p:spPr bwMode="auto">
              <a:xfrm>
                <a:off x="8369055" y="128586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7" name="Oval 45"/>
              <p:cNvSpPr>
                <a:spLocks noChangeAspect="1" noChangeArrowheads="1"/>
              </p:cNvSpPr>
              <p:nvPr/>
            </p:nvSpPr>
            <p:spPr bwMode="auto">
              <a:xfrm>
                <a:off x="8501090" y="178895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8" name="Oval 47"/>
              <p:cNvSpPr>
                <a:spLocks noChangeAspect="1" noChangeArrowheads="1"/>
              </p:cNvSpPr>
              <p:nvPr/>
            </p:nvSpPr>
            <p:spPr bwMode="auto">
              <a:xfrm>
                <a:off x="8386190" y="189669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9" name="Oval 51"/>
              <p:cNvSpPr>
                <a:spLocks noChangeAspect="1" noChangeArrowheads="1"/>
              </p:cNvSpPr>
              <p:nvPr/>
            </p:nvSpPr>
            <p:spPr bwMode="auto">
              <a:xfrm>
                <a:off x="8648607" y="189186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90" name="Oval 52"/>
              <p:cNvSpPr>
                <a:spLocks noChangeAspect="1" noChangeArrowheads="1"/>
              </p:cNvSpPr>
              <p:nvPr/>
            </p:nvSpPr>
            <p:spPr bwMode="auto">
              <a:xfrm>
                <a:off x="9105421" y="2069143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91" name="Oval 58"/>
              <p:cNvSpPr>
                <a:spLocks noChangeAspect="1" noChangeArrowheads="1"/>
              </p:cNvSpPr>
              <p:nvPr/>
            </p:nvSpPr>
            <p:spPr bwMode="auto">
              <a:xfrm>
                <a:off x="8011865" y="193626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92" name="Oval 59"/>
              <p:cNvSpPr>
                <a:spLocks noChangeAspect="1" noChangeArrowheads="1"/>
              </p:cNvSpPr>
              <p:nvPr/>
            </p:nvSpPr>
            <p:spPr bwMode="auto">
              <a:xfrm>
                <a:off x="8094657" y="1666687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93" name="Oval 60"/>
              <p:cNvSpPr>
                <a:spLocks noChangeAspect="1" noChangeArrowheads="1"/>
              </p:cNvSpPr>
              <p:nvPr/>
            </p:nvSpPr>
            <p:spPr bwMode="auto">
              <a:xfrm>
                <a:off x="8578518" y="1699192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94" name="Oval 33"/>
              <p:cNvSpPr>
                <a:spLocks noChangeAspect="1" noChangeArrowheads="1"/>
              </p:cNvSpPr>
              <p:nvPr/>
            </p:nvSpPr>
            <p:spPr bwMode="auto">
              <a:xfrm>
                <a:off x="8806693" y="179451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95" name="Oval 22"/>
              <p:cNvSpPr>
                <a:spLocks noChangeAspect="1" noChangeArrowheads="1"/>
              </p:cNvSpPr>
              <p:nvPr/>
            </p:nvSpPr>
            <p:spPr bwMode="auto">
              <a:xfrm>
                <a:off x="8603843" y="1418994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96" name="Oval 23"/>
              <p:cNvSpPr>
                <a:spLocks noChangeAspect="1" noChangeArrowheads="1"/>
              </p:cNvSpPr>
              <p:nvPr/>
            </p:nvSpPr>
            <p:spPr bwMode="auto">
              <a:xfrm>
                <a:off x="8858280" y="200769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97" name="Oval 24"/>
              <p:cNvSpPr>
                <a:spLocks noChangeAspect="1" noChangeArrowheads="1"/>
              </p:cNvSpPr>
              <p:nvPr/>
            </p:nvSpPr>
            <p:spPr bwMode="auto">
              <a:xfrm>
                <a:off x="8714474" y="149686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98" name="Oval 28"/>
              <p:cNvSpPr>
                <a:spLocks noChangeAspect="1" noChangeArrowheads="1"/>
              </p:cNvSpPr>
              <p:nvPr/>
            </p:nvSpPr>
            <p:spPr bwMode="auto">
              <a:xfrm>
                <a:off x="8252296" y="192057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99" name="Oval 36"/>
              <p:cNvSpPr>
                <a:spLocks noChangeAspect="1" noChangeArrowheads="1"/>
              </p:cNvSpPr>
              <p:nvPr/>
            </p:nvSpPr>
            <p:spPr bwMode="auto">
              <a:xfrm>
                <a:off x="8460455" y="164519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00" name="Oval 37"/>
              <p:cNvSpPr>
                <a:spLocks noChangeAspect="1" noChangeArrowheads="1"/>
              </p:cNvSpPr>
              <p:nvPr/>
            </p:nvSpPr>
            <p:spPr bwMode="auto">
              <a:xfrm>
                <a:off x="8389738" y="14997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01" name="Oval 38"/>
              <p:cNvSpPr>
                <a:spLocks noChangeAspect="1" noChangeArrowheads="1"/>
              </p:cNvSpPr>
              <p:nvPr/>
            </p:nvSpPr>
            <p:spPr bwMode="auto">
              <a:xfrm>
                <a:off x="8620676" y="1532293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02" name="Oval 47"/>
              <p:cNvSpPr>
                <a:spLocks noChangeAspect="1" noChangeArrowheads="1"/>
              </p:cNvSpPr>
              <p:nvPr/>
            </p:nvSpPr>
            <p:spPr bwMode="auto">
              <a:xfrm>
                <a:off x="8940559" y="1748117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03" name="Oval 58"/>
              <p:cNvSpPr>
                <a:spLocks noChangeAspect="1" noChangeArrowheads="1"/>
              </p:cNvSpPr>
              <p:nvPr/>
            </p:nvSpPr>
            <p:spPr bwMode="auto">
              <a:xfrm>
                <a:off x="8126765" y="178515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08" name="正方形/長方形 707"/>
            <p:cNvSpPr/>
            <p:nvPr/>
          </p:nvSpPr>
          <p:spPr>
            <a:xfrm>
              <a:off x="4693302" y="1294130"/>
              <a:ext cx="95930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</a:rPr>
                <a:t>SOA (I/S)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15" name="左右矢印 814"/>
            <p:cNvSpPr/>
            <p:nvPr/>
          </p:nvSpPr>
          <p:spPr>
            <a:xfrm rot="12595394">
              <a:off x="3618245" y="1859526"/>
              <a:ext cx="440933" cy="101897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6" name="左右矢印 815"/>
            <p:cNvSpPr/>
            <p:nvPr/>
          </p:nvSpPr>
          <p:spPr>
            <a:xfrm rot="18527398">
              <a:off x="5491963" y="1726127"/>
              <a:ext cx="431808" cy="164625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7" name="左右矢印 816"/>
            <p:cNvSpPr/>
            <p:nvPr/>
          </p:nvSpPr>
          <p:spPr>
            <a:xfrm rot="14384042">
              <a:off x="6125704" y="1743619"/>
              <a:ext cx="445088" cy="263962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8" name="下矢印 817"/>
            <p:cNvSpPr/>
            <p:nvPr/>
          </p:nvSpPr>
          <p:spPr>
            <a:xfrm rot="16382433">
              <a:off x="4817828" y="1977033"/>
              <a:ext cx="153514" cy="375276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3" name="正方形/長方形 862"/>
            <p:cNvSpPr/>
            <p:nvPr/>
          </p:nvSpPr>
          <p:spPr>
            <a:xfrm>
              <a:off x="4615490" y="2147431"/>
              <a:ext cx="5180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 smtClean="0"/>
                <a:t>aging</a:t>
              </a:r>
              <a:endParaRPr lang="ja-JP" altLang="en-US" sz="1200" dirty="0"/>
            </a:p>
          </p:txBody>
        </p:sp>
        <p:sp>
          <p:nvSpPr>
            <p:cNvPr id="864" name="下矢印 863"/>
            <p:cNvSpPr/>
            <p:nvPr/>
          </p:nvSpPr>
          <p:spPr>
            <a:xfrm rot="16800000">
              <a:off x="5922727" y="2122268"/>
              <a:ext cx="153514" cy="375276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5" name="正方形/長方形 864"/>
            <p:cNvSpPr/>
            <p:nvPr/>
          </p:nvSpPr>
          <p:spPr>
            <a:xfrm>
              <a:off x="5780982" y="2295024"/>
              <a:ext cx="5180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/>
                <a:t>aging</a:t>
              </a:r>
              <a:endParaRPr lang="ja-JP" altLang="en-US" sz="1200" dirty="0"/>
            </a:p>
          </p:txBody>
        </p:sp>
        <p:sp>
          <p:nvSpPr>
            <p:cNvPr id="871" name="正方形/長方形 870"/>
            <p:cNvSpPr/>
            <p:nvPr/>
          </p:nvSpPr>
          <p:spPr>
            <a:xfrm>
              <a:off x="3897320" y="2212067"/>
              <a:ext cx="7507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FF0000"/>
                  </a:solidFill>
                </a:rPr>
                <a:t>SVOC1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72" name="正方形/長方形 871"/>
            <p:cNvSpPr/>
            <p:nvPr/>
          </p:nvSpPr>
          <p:spPr>
            <a:xfrm>
              <a:off x="5134245" y="2374880"/>
              <a:ext cx="7507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</a:rPr>
                <a:t>SVOC2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73" name="正方形/長方形 872"/>
            <p:cNvSpPr/>
            <p:nvPr/>
          </p:nvSpPr>
          <p:spPr>
            <a:xfrm>
              <a:off x="6687932" y="2052580"/>
              <a:ext cx="7507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</a:rPr>
                <a:t>SVOC3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85" name="正方形/長方形 884"/>
            <p:cNvSpPr/>
            <p:nvPr/>
          </p:nvSpPr>
          <p:spPr>
            <a:xfrm>
              <a:off x="3651771" y="1579384"/>
              <a:ext cx="601640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ja-JP" sz="1200" dirty="0" smtClean="0"/>
                <a:t>cond./</a:t>
              </a:r>
            </a:p>
            <a:p>
              <a:pPr>
                <a:lnSpc>
                  <a:spcPct val="60000"/>
                </a:lnSpc>
              </a:pPr>
              <a:r>
                <a:rPr lang="en-US" altLang="ja-JP" sz="1200" dirty="0" err="1" smtClean="0"/>
                <a:t>evapo</a:t>
              </a:r>
              <a:r>
                <a:rPr lang="en-US" altLang="ja-JP" sz="1200" dirty="0" smtClean="0"/>
                <a:t>.</a:t>
              </a:r>
              <a:endParaRPr lang="ja-JP" altLang="en-US" sz="1200" dirty="0"/>
            </a:p>
          </p:txBody>
        </p:sp>
        <p:cxnSp>
          <p:nvCxnSpPr>
            <p:cNvPr id="994" name="直線矢印コネクタ 993"/>
            <p:cNvCxnSpPr>
              <a:stCxn id="861" idx="3"/>
              <a:endCxn id="725" idx="1"/>
            </p:cNvCxnSpPr>
            <p:nvPr/>
          </p:nvCxnSpPr>
          <p:spPr>
            <a:xfrm flipV="1">
              <a:off x="2882820" y="2565627"/>
              <a:ext cx="3602581" cy="443815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直線矢印コネクタ 995"/>
            <p:cNvCxnSpPr>
              <a:stCxn id="861" idx="3"/>
              <a:endCxn id="551" idx="3"/>
            </p:cNvCxnSpPr>
            <p:nvPr/>
          </p:nvCxnSpPr>
          <p:spPr>
            <a:xfrm flipV="1">
              <a:off x="2882820" y="2335633"/>
              <a:ext cx="2437681" cy="673809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9" name="直線矢印コネクタ 998"/>
            <p:cNvCxnSpPr>
              <a:stCxn id="861" idx="3"/>
              <a:endCxn id="591" idx="3"/>
            </p:cNvCxnSpPr>
            <p:nvPr/>
          </p:nvCxnSpPr>
          <p:spPr>
            <a:xfrm flipV="1">
              <a:off x="2882820" y="2108198"/>
              <a:ext cx="1263448" cy="901244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2" name="正方形/長方形 1001"/>
            <p:cNvSpPr/>
            <p:nvPr/>
          </p:nvSpPr>
          <p:spPr>
            <a:xfrm>
              <a:off x="5684909" y="1748185"/>
              <a:ext cx="601640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ja-JP" sz="1200" dirty="0" smtClean="0"/>
                <a:t>cond./</a:t>
              </a:r>
            </a:p>
            <a:p>
              <a:pPr>
                <a:lnSpc>
                  <a:spcPct val="60000"/>
                </a:lnSpc>
              </a:pPr>
              <a:r>
                <a:rPr lang="en-US" altLang="ja-JP" sz="1200" dirty="0" err="1" smtClean="0"/>
                <a:t>evapo</a:t>
              </a:r>
              <a:r>
                <a:rPr lang="en-US" altLang="ja-JP" sz="1200" dirty="0" smtClean="0"/>
                <a:t>.</a:t>
              </a:r>
              <a:endParaRPr lang="ja-JP" altLang="en-US" sz="1200" dirty="0"/>
            </a:p>
          </p:txBody>
        </p:sp>
        <p:sp>
          <p:nvSpPr>
            <p:cNvPr id="709" name="正方形/長方形 708"/>
            <p:cNvSpPr/>
            <p:nvPr/>
          </p:nvSpPr>
          <p:spPr>
            <a:xfrm>
              <a:off x="3196379" y="2565668"/>
              <a:ext cx="5196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 err="1"/>
                <a:t>emis</a:t>
              </a:r>
              <a:r>
                <a:rPr lang="en-US" altLang="ja-JP" sz="1200" dirty="0"/>
                <a:t>.</a:t>
              </a:r>
              <a:endParaRPr lang="ja-JP" altLang="en-US" sz="1200" dirty="0"/>
            </a:p>
          </p:txBody>
        </p:sp>
        <p:grpSp>
          <p:nvGrpSpPr>
            <p:cNvPr id="712" name="グループ化 313"/>
            <p:cNvGrpSpPr>
              <a:grpSpLocks noChangeAspect="1"/>
            </p:cNvGrpSpPr>
            <p:nvPr/>
          </p:nvGrpSpPr>
          <p:grpSpPr>
            <a:xfrm>
              <a:off x="6270224" y="2102874"/>
              <a:ext cx="545605" cy="504000"/>
              <a:chOff x="7928655" y="1285860"/>
              <a:chExt cx="1237363" cy="1143008"/>
            </a:xfrm>
            <a:solidFill>
              <a:srgbClr val="FF0000"/>
            </a:solidFill>
          </p:grpSpPr>
          <p:sp>
            <p:nvSpPr>
              <p:cNvPr id="713" name="Oval 33"/>
              <p:cNvSpPr>
                <a:spLocks noChangeAspect="1" noChangeArrowheads="1"/>
              </p:cNvSpPr>
              <p:nvPr/>
            </p:nvSpPr>
            <p:spPr bwMode="auto">
              <a:xfrm>
                <a:off x="8797683" y="23648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14" name="Oval 21"/>
              <p:cNvSpPr>
                <a:spLocks noChangeAspect="1" noChangeArrowheads="1"/>
              </p:cNvSpPr>
              <p:nvPr/>
            </p:nvSpPr>
            <p:spPr bwMode="auto">
              <a:xfrm>
                <a:off x="7928655" y="170562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15" name="Oval 22"/>
              <p:cNvSpPr>
                <a:spLocks noChangeAspect="1" noChangeArrowheads="1"/>
              </p:cNvSpPr>
              <p:nvPr/>
            </p:nvSpPr>
            <p:spPr bwMode="auto">
              <a:xfrm>
                <a:off x="8554809" y="206081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16" name="Oval 23"/>
              <p:cNvSpPr>
                <a:spLocks noChangeAspect="1" noChangeArrowheads="1"/>
              </p:cNvSpPr>
              <p:nvPr/>
            </p:nvSpPr>
            <p:spPr bwMode="auto">
              <a:xfrm>
                <a:off x="8434503" y="2106181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17" name="Oval 24"/>
              <p:cNvSpPr>
                <a:spLocks noChangeAspect="1" noChangeArrowheads="1"/>
              </p:cNvSpPr>
              <p:nvPr/>
            </p:nvSpPr>
            <p:spPr bwMode="auto">
              <a:xfrm>
                <a:off x="8665440" y="213868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18" name="Oval 28"/>
              <p:cNvSpPr>
                <a:spLocks noChangeAspect="1" noChangeArrowheads="1"/>
              </p:cNvSpPr>
              <p:nvPr/>
            </p:nvSpPr>
            <p:spPr bwMode="auto">
              <a:xfrm>
                <a:off x="8055117" y="210618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19" name="Oval 32"/>
              <p:cNvSpPr>
                <a:spLocks noChangeAspect="1" noChangeArrowheads="1"/>
              </p:cNvSpPr>
              <p:nvPr/>
            </p:nvSpPr>
            <p:spPr bwMode="auto">
              <a:xfrm>
                <a:off x="8856766" y="2150575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20" name="Oval 33"/>
              <p:cNvSpPr>
                <a:spLocks noChangeAspect="1" noChangeArrowheads="1"/>
              </p:cNvSpPr>
              <p:nvPr/>
            </p:nvSpPr>
            <p:spPr bwMode="auto">
              <a:xfrm>
                <a:off x="8758143" y="1851029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21" name="Oval 34"/>
              <p:cNvSpPr>
                <a:spLocks noChangeAspect="1" noChangeArrowheads="1"/>
              </p:cNvSpPr>
              <p:nvPr/>
            </p:nvSpPr>
            <p:spPr bwMode="auto">
              <a:xfrm>
                <a:off x="8840935" y="1427328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22" name="Oval 35"/>
              <p:cNvSpPr>
                <a:spLocks noChangeAspect="1" noChangeArrowheads="1"/>
              </p:cNvSpPr>
              <p:nvPr/>
            </p:nvSpPr>
            <p:spPr bwMode="auto">
              <a:xfrm>
                <a:off x="9093859" y="18278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23" name="Oval 36"/>
              <p:cNvSpPr>
                <a:spLocks noChangeAspect="1" noChangeArrowheads="1"/>
              </p:cNvSpPr>
              <p:nvPr/>
            </p:nvSpPr>
            <p:spPr bwMode="auto">
              <a:xfrm>
                <a:off x="8263276" y="1830808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24" name="Oval 37"/>
              <p:cNvSpPr>
                <a:spLocks noChangeAspect="1" noChangeArrowheads="1"/>
              </p:cNvSpPr>
              <p:nvPr/>
            </p:nvSpPr>
            <p:spPr bwMode="auto">
              <a:xfrm>
                <a:off x="8176839" y="229345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25" name="Oval 38"/>
              <p:cNvSpPr>
                <a:spLocks noChangeAspect="1" noChangeArrowheads="1"/>
              </p:cNvSpPr>
              <p:nvPr/>
            </p:nvSpPr>
            <p:spPr bwMode="auto">
              <a:xfrm>
                <a:off x="8407776" y="232595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26" name="Oval 39"/>
              <p:cNvSpPr>
                <a:spLocks noChangeAspect="1" noChangeArrowheads="1"/>
              </p:cNvSpPr>
              <p:nvPr/>
            </p:nvSpPr>
            <p:spPr bwMode="auto">
              <a:xfrm>
                <a:off x="8286055" y="1471084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27" name="Oval 43"/>
              <p:cNvSpPr>
                <a:spLocks noChangeAspect="1" noChangeArrowheads="1"/>
              </p:cNvSpPr>
              <p:nvPr/>
            </p:nvSpPr>
            <p:spPr bwMode="auto">
              <a:xfrm>
                <a:off x="8154741" y="2116175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28" name="Oval 44"/>
              <p:cNvSpPr>
                <a:spLocks noChangeAspect="1" noChangeArrowheads="1"/>
              </p:cNvSpPr>
              <p:nvPr/>
            </p:nvSpPr>
            <p:spPr bwMode="auto">
              <a:xfrm>
                <a:off x="8369055" y="1285860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29" name="Oval 45"/>
              <p:cNvSpPr>
                <a:spLocks noChangeAspect="1" noChangeArrowheads="1"/>
              </p:cNvSpPr>
              <p:nvPr/>
            </p:nvSpPr>
            <p:spPr bwMode="auto">
              <a:xfrm>
                <a:off x="8501090" y="178895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30" name="Oval 47"/>
              <p:cNvSpPr>
                <a:spLocks noChangeAspect="1" noChangeArrowheads="1"/>
              </p:cNvSpPr>
              <p:nvPr/>
            </p:nvSpPr>
            <p:spPr bwMode="auto">
              <a:xfrm>
                <a:off x="8386190" y="189669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31" name="Oval 51"/>
              <p:cNvSpPr>
                <a:spLocks noChangeAspect="1" noChangeArrowheads="1"/>
              </p:cNvSpPr>
              <p:nvPr/>
            </p:nvSpPr>
            <p:spPr bwMode="auto">
              <a:xfrm>
                <a:off x="8648607" y="189186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32" name="Oval 52"/>
              <p:cNvSpPr>
                <a:spLocks noChangeAspect="1" noChangeArrowheads="1"/>
              </p:cNvSpPr>
              <p:nvPr/>
            </p:nvSpPr>
            <p:spPr bwMode="auto">
              <a:xfrm>
                <a:off x="9105421" y="2069143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33" name="Oval 58"/>
              <p:cNvSpPr>
                <a:spLocks noChangeAspect="1" noChangeArrowheads="1"/>
              </p:cNvSpPr>
              <p:nvPr/>
            </p:nvSpPr>
            <p:spPr bwMode="auto">
              <a:xfrm>
                <a:off x="8011865" y="1936261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34" name="Oval 59"/>
              <p:cNvSpPr>
                <a:spLocks noChangeAspect="1" noChangeArrowheads="1"/>
              </p:cNvSpPr>
              <p:nvPr/>
            </p:nvSpPr>
            <p:spPr bwMode="auto">
              <a:xfrm>
                <a:off x="8094657" y="1666687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35" name="Oval 60"/>
              <p:cNvSpPr>
                <a:spLocks noChangeAspect="1" noChangeArrowheads="1"/>
              </p:cNvSpPr>
              <p:nvPr/>
            </p:nvSpPr>
            <p:spPr bwMode="auto">
              <a:xfrm>
                <a:off x="8578518" y="1699192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36" name="Oval 33"/>
              <p:cNvSpPr>
                <a:spLocks noChangeAspect="1" noChangeArrowheads="1"/>
              </p:cNvSpPr>
              <p:nvPr/>
            </p:nvSpPr>
            <p:spPr bwMode="auto">
              <a:xfrm>
                <a:off x="8806693" y="179451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37" name="Oval 22"/>
              <p:cNvSpPr>
                <a:spLocks noChangeAspect="1" noChangeArrowheads="1"/>
              </p:cNvSpPr>
              <p:nvPr/>
            </p:nvSpPr>
            <p:spPr bwMode="auto">
              <a:xfrm>
                <a:off x="8603843" y="1418994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38" name="Oval 23"/>
              <p:cNvSpPr>
                <a:spLocks noChangeAspect="1" noChangeArrowheads="1"/>
              </p:cNvSpPr>
              <p:nvPr/>
            </p:nvSpPr>
            <p:spPr bwMode="auto">
              <a:xfrm>
                <a:off x="8858280" y="200769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39" name="Oval 24"/>
              <p:cNvSpPr>
                <a:spLocks noChangeAspect="1" noChangeArrowheads="1"/>
              </p:cNvSpPr>
              <p:nvPr/>
            </p:nvSpPr>
            <p:spPr bwMode="auto">
              <a:xfrm>
                <a:off x="8714474" y="149686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40" name="Oval 28"/>
              <p:cNvSpPr>
                <a:spLocks noChangeAspect="1" noChangeArrowheads="1"/>
              </p:cNvSpPr>
              <p:nvPr/>
            </p:nvSpPr>
            <p:spPr bwMode="auto">
              <a:xfrm>
                <a:off x="8252296" y="192057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41" name="Oval 36"/>
              <p:cNvSpPr>
                <a:spLocks noChangeAspect="1" noChangeArrowheads="1"/>
              </p:cNvSpPr>
              <p:nvPr/>
            </p:nvSpPr>
            <p:spPr bwMode="auto">
              <a:xfrm>
                <a:off x="8460455" y="164519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42" name="Oval 37"/>
              <p:cNvSpPr>
                <a:spLocks noChangeAspect="1" noChangeArrowheads="1"/>
              </p:cNvSpPr>
              <p:nvPr/>
            </p:nvSpPr>
            <p:spPr bwMode="auto">
              <a:xfrm>
                <a:off x="8389738" y="1499789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43" name="Oval 38"/>
              <p:cNvSpPr>
                <a:spLocks noChangeAspect="1" noChangeArrowheads="1"/>
              </p:cNvSpPr>
              <p:nvPr/>
            </p:nvSpPr>
            <p:spPr bwMode="auto">
              <a:xfrm>
                <a:off x="8620676" y="1532293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44" name="Oval 47"/>
              <p:cNvSpPr>
                <a:spLocks noChangeAspect="1" noChangeArrowheads="1"/>
              </p:cNvSpPr>
              <p:nvPr/>
            </p:nvSpPr>
            <p:spPr bwMode="auto">
              <a:xfrm>
                <a:off x="8940559" y="1748117"/>
                <a:ext cx="60597" cy="6397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45" name="Oval 58"/>
              <p:cNvSpPr>
                <a:spLocks noChangeAspect="1" noChangeArrowheads="1"/>
              </p:cNvSpPr>
              <p:nvPr/>
            </p:nvSpPr>
            <p:spPr bwMode="auto">
              <a:xfrm>
                <a:off x="8126765" y="178515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6" name="グループ化 5"/>
          <p:cNvGrpSpPr/>
          <p:nvPr/>
        </p:nvGrpSpPr>
        <p:grpSpPr>
          <a:xfrm>
            <a:off x="4773989" y="2846588"/>
            <a:ext cx="2639082" cy="1658764"/>
            <a:chOff x="4842822" y="2696989"/>
            <a:chExt cx="2639082" cy="1658764"/>
          </a:xfrm>
        </p:grpSpPr>
        <p:sp>
          <p:nvSpPr>
            <p:cNvPr id="825" name="角丸四角形 824"/>
            <p:cNvSpPr/>
            <p:nvPr/>
          </p:nvSpPr>
          <p:spPr>
            <a:xfrm>
              <a:off x="4879735" y="2773632"/>
              <a:ext cx="2602169" cy="1582121"/>
            </a:xfrm>
            <a:prstGeom prst="roundRect">
              <a:avLst>
                <a:gd name="adj" fmla="val 93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4" name="正方形/長方形 873"/>
            <p:cNvSpPr/>
            <p:nvPr/>
          </p:nvSpPr>
          <p:spPr>
            <a:xfrm>
              <a:off x="6731121" y="2696989"/>
              <a:ext cx="7507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</a:rPr>
                <a:t>SVOC3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69" name="正方形/長方形 868"/>
            <p:cNvSpPr/>
            <p:nvPr/>
          </p:nvSpPr>
          <p:spPr>
            <a:xfrm>
              <a:off x="4842822" y="3321866"/>
              <a:ext cx="5180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/>
                <a:t>aging</a:t>
              </a:r>
              <a:endParaRPr lang="ja-JP" altLang="en-US" sz="1200" dirty="0"/>
            </a:p>
          </p:txBody>
        </p:sp>
        <p:sp>
          <p:nvSpPr>
            <p:cNvPr id="870" name="下矢印 869"/>
            <p:cNvSpPr/>
            <p:nvPr/>
          </p:nvSpPr>
          <p:spPr>
            <a:xfrm rot="4609446" flipH="1" flipV="1">
              <a:off x="5008677" y="3140552"/>
              <a:ext cx="156573" cy="409853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9" name="左右矢印 878"/>
            <p:cNvSpPr/>
            <p:nvPr/>
          </p:nvSpPr>
          <p:spPr>
            <a:xfrm rot="13998276">
              <a:off x="5604803" y="3602496"/>
              <a:ext cx="337713" cy="157200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0" name="左右矢印 879"/>
            <p:cNvSpPr/>
            <p:nvPr/>
          </p:nvSpPr>
          <p:spPr>
            <a:xfrm rot="17760001">
              <a:off x="6150718" y="3473923"/>
              <a:ext cx="576697" cy="296705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23" name="グループ化 313"/>
            <p:cNvGrpSpPr>
              <a:grpSpLocks noChangeAspect="1"/>
            </p:cNvGrpSpPr>
            <p:nvPr/>
          </p:nvGrpSpPr>
          <p:grpSpPr>
            <a:xfrm>
              <a:off x="5356619" y="2991196"/>
              <a:ext cx="545605" cy="504000"/>
              <a:chOff x="7928655" y="1285860"/>
              <a:chExt cx="1237363" cy="1143008"/>
            </a:xfrm>
            <a:solidFill>
              <a:srgbClr val="FF0000"/>
            </a:solidFill>
          </p:grpSpPr>
          <p:sp>
            <p:nvSpPr>
              <p:cNvPr id="924" name="Oval 33"/>
              <p:cNvSpPr>
                <a:spLocks noChangeAspect="1" noChangeArrowheads="1"/>
              </p:cNvSpPr>
              <p:nvPr/>
            </p:nvSpPr>
            <p:spPr bwMode="auto">
              <a:xfrm>
                <a:off x="8797683" y="23648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25" name="Oval 21"/>
              <p:cNvSpPr>
                <a:spLocks noChangeAspect="1" noChangeArrowheads="1"/>
              </p:cNvSpPr>
              <p:nvPr/>
            </p:nvSpPr>
            <p:spPr bwMode="auto">
              <a:xfrm>
                <a:off x="7928655" y="170562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26" name="Oval 22"/>
              <p:cNvSpPr>
                <a:spLocks noChangeAspect="1" noChangeArrowheads="1"/>
              </p:cNvSpPr>
              <p:nvPr/>
            </p:nvSpPr>
            <p:spPr bwMode="auto">
              <a:xfrm>
                <a:off x="8554809" y="206081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27" name="Oval 23"/>
              <p:cNvSpPr>
                <a:spLocks noChangeAspect="1" noChangeArrowheads="1"/>
              </p:cNvSpPr>
              <p:nvPr/>
            </p:nvSpPr>
            <p:spPr bwMode="auto">
              <a:xfrm>
                <a:off x="8434503" y="210618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28" name="Oval 24"/>
              <p:cNvSpPr>
                <a:spLocks noChangeAspect="1" noChangeArrowheads="1"/>
              </p:cNvSpPr>
              <p:nvPr/>
            </p:nvSpPr>
            <p:spPr bwMode="auto">
              <a:xfrm>
                <a:off x="8665440" y="213868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29" name="Oval 28"/>
              <p:cNvSpPr>
                <a:spLocks noChangeAspect="1" noChangeArrowheads="1"/>
              </p:cNvSpPr>
              <p:nvPr/>
            </p:nvSpPr>
            <p:spPr bwMode="auto">
              <a:xfrm>
                <a:off x="8055117" y="210618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30" name="Oval 32"/>
              <p:cNvSpPr>
                <a:spLocks noChangeAspect="1" noChangeArrowheads="1"/>
              </p:cNvSpPr>
              <p:nvPr/>
            </p:nvSpPr>
            <p:spPr bwMode="auto">
              <a:xfrm>
                <a:off x="8856766" y="215057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31" name="Oval 33"/>
              <p:cNvSpPr>
                <a:spLocks noChangeAspect="1" noChangeArrowheads="1"/>
              </p:cNvSpPr>
              <p:nvPr/>
            </p:nvSpPr>
            <p:spPr bwMode="auto">
              <a:xfrm>
                <a:off x="8758143" y="185102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32" name="Oval 34"/>
              <p:cNvSpPr>
                <a:spLocks noChangeAspect="1" noChangeArrowheads="1"/>
              </p:cNvSpPr>
              <p:nvPr/>
            </p:nvSpPr>
            <p:spPr bwMode="auto">
              <a:xfrm>
                <a:off x="8840935" y="142732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33" name="Oval 35"/>
              <p:cNvSpPr>
                <a:spLocks noChangeAspect="1" noChangeArrowheads="1"/>
              </p:cNvSpPr>
              <p:nvPr/>
            </p:nvSpPr>
            <p:spPr bwMode="auto">
              <a:xfrm>
                <a:off x="9093859" y="18278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34" name="Oval 36"/>
              <p:cNvSpPr>
                <a:spLocks noChangeAspect="1" noChangeArrowheads="1"/>
              </p:cNvSpPr>
              <p:nvPr/>
            </p:nvSpPr>
            <p:spPr bwMode="auto">
              <a:xfrm>
                <a:off x="8263276" y="183080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35" name="Oval 37"/>
              <p:cNvSpPr>
                <a:spLocks noChangeAspect="1" noChangeArrowheads="1"/>
              </p:cNvSpPr>
              <p:nvPr/>
            </p:nvSpPr>
            <p:spPr bwMode="auto">
              <a:xfrm>
                <a:off x="8176839" y="229345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36" name="Oval 38"/>
              <p:cNvSpPr>
                <a:spLocks noChangeAspect="1" noChangeArrowheads="1"/>
              </p:cNvSpPr>
              <p:nvPr/>
            </p:nvSpPr>
            <p:spPr bwMode="auto">
              <a:xfrm>
                <a:off x="8407776" y="232595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37" name="Oval 39"/>
              <p:cNvSpPr>
                <a:spLocks noChangeAspect="1" noChangeArrowheads="1"/>
              </p:cNvSpPr>
              <p:nvPr/>
            </p:nvSpPr>
            <p:spPr bwMode="auto">
              <a:xfrm>
                <a:off x="8286055" y="1471084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38" name="Oval 43"/>
              <p:cNvSpPr>
                <a:spLocks noChangeAspect="1" noChangeArrowheads="1"/>
              </p:cNvSpPr>
              <p:nvPr/>
            </p:nvSpPr>
            <p:spPr bwMode="auto">
              <a:xfrm>
                <a:off x="8154741" y="211617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39" name="Oval 44"/>
              <p:cNvSpPr>
                <a:spLocks noChangeAspect="1" noChangeArrowheads="1"/>
              </p:cNvSpPr>
              <p:nvPr/>
            </p:nvSpPr>
            <p:spPr bwMode="auto">
              <a:xfrm>
                <a:off x="8369055" y="128586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40" name="Oval 45"/>
              <p:cNvSpPr>
                <a:spLocks noChangeAspect="1" noChangeArrowheads="1"/>
              </p:cNvSpPr>
              <p:nvPr/>
            </p:nvSpPr>
            <p:spPr bwMode="auto">
              <a:xfrm>
                <a:off x="8501090" y="178895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41" name="Oval 47"/>
              <p:cNvSpPr>
                <a:spLocks noChangeAspect="1" noChangeArrowheads="1"/>
              </p:cNvSpPr>
              <p:nvPr/>
            </p:nvSpPr>
            <p:spPr bwMode="auto">
              <a:xfrm>
                <a:off x="8386190" y="189669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42" name="Oval 51"/>
              <p:cNvSpPr>
                <a:spLocks noChangeAspect="1" noChangeArrowheads="1"/>
              </p:cNvSpPr>
              <p:nvPr/>
            </p:nvSpPr>
            <p:spPr bwMode="auto">
              <a:xfrm>
                <a:off x="8648607" y="189186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43" name="Oval 52"/>
              <p:cNvSpPr>
                <a:spLocks noChangeAspect="1" noChangeArrowheads="1"/>
              </p:cNvSpPr>
              <p:nvPr/>
            </p:nvSpPr>
            <p:spPr bwMode="auto">
              <a:xfrm>
                <a:off x="9105421" y="2069143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44" name="Oval 58"/>
              <p:cNvSpPr>
                <a:spLocks noChangeAspect="1" noChangeArrowheads="1"/>
              </p:cNvSpPr>
              <p:nvPr/>
            </p:nvSpPr>
            <p:spPr bwMode="auto">
              <a:xfrm>
                <a:off x="8011865" y="193626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45" name="Oval 59"/>
              <p:cNvSpPr>
                <a:spLocks noChangeAspect="1" noChangeArrowheads="1"/>
              </p:cNvSpPr>
              <p:nvPr/>
            </p:nvSpPr>
            <p:spPr bwMode="auto">
              <a:xfrm>
                <a:off x="8094657" y="1666687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46" name="Oval 60"/>
              <p:cNvSpPr>
                <a:spLocks noChangeAspect="1" noChangeArrowheads="1"/>
              </p:cNvSpPr>
              <p:nvPr/>
            </p:nvSpPr>
            <p:spPr bwMode="auto">
              <a:xfrm>
                <a:off x="8578518" y="1699192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47" name="Oval 33"/>
              <p:cNvSpPr>
                <a:spLocks noChangeAspect="1" noChangeArrowheads="1"/>
              </p:cNvSpPr>
              <p:nvPr/>
            </p:nvSpPr>
            <p:spPr bwMode="auto">
              <a:xfrm>
                <a:off x="8806693" y="179451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48" name="Oval 22"/>
              <p:cNvSpPr>
                <a:spLocks noChangeAspect="1" noChangeArrowheads="1"/>
              </p:cNvSpPr>
              <p:nvPr/>
            </p:nvSpPr>
            <p:spPr bwMode="auto">
              <a:xfrm>
                <a:off x="8603843" y="1418994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49" name="Oval 23"/>
              <p:cNvSpPr>
                <a:spLocks noChangeAspect="1" noChangeArrowheads="1"/>
              </p:cNvSpPr>
              <p:nvPr/>
            </p:nvSpPr>
            <p:spPr bwMode="auto">
              <a:xfrm>
                <a:off x="8858280" y="200769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50" name="Oval 24"/>
              <p:cNvSpPr>
                <a:spLocks noChangeAspect="1" noChangeArrowheads="1"/>
              </p:cNvSpPr>
              <p:nvPr/>
            </p:nvSpPr>
            <p:spPr bwMode="auto">
              <a:xfrm>
                <a:off x="8714474" y="149686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51" name="Oval 28"/>
              <p:cNvSpPr>
                <a:spLocks noChangeAspect="1" noChangeArrowheads="1"/>
              </p:cNvSpPr>
              <p:nvPr/>
            </p:nvSpPr>
            <p:spPr bwMode="auto">
              <a:xfrm>
                <a:off x="8252296" y="192057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52" name="Oval 36"/>
              <p:cNvSpPr>
                <a:spLocks noChangeAspect="1" noChangeArrowheads="1"/>
              </p:cNvSpPr>
              <p:nvPr/>
            </p:nvSpPr>
            <p:spPr bwMode="auto">
              <a:xfrm>
                <a:off x="8460455" y="164519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53" name="Oval 37"/>
              <p:cNvSpPr>
                <a:spLocks noChangeAspect="1" noChangeArrowheads="1"/>
              </p:cNvSpPr>
              <p:nvPr/>
            </p:nvSpPr>
            <p:spPr bwMode="auto">
              <a:xfrm>
                <a:off x="8389738" y="14997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54" name="Oval 38"/>
              <p:cNvSpPr>
                <a:spLocks noChangeAspect="1" noChangeArrowheads="1"/>
              </p:cNvSpPr>
              <p:nvPr/>
            </p:nvSpPr>
            <p:spPr bwMode="auto">
              <a:xfrm>
                <a:off x="8620676" y="1532293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55" name="Oval 47"/>
              <p:cNvSpPr>
                <a:spLocks noChangeAspect="1" noChangeArrowheads="1"/>
              </p:cNvSpPr>
              <p:nvPr/>
            </p:nvSpPr>
            <p:spPr bwMode="auto">
              <a:xfrm>
                <a:off x="8940559" y="1748117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56" name="Oval 58"/>
              <p:cNvSpPr>
                <a:spLocks noChangeAspect="1" noChangeArrowheads="1"/>
              </p:cNvSpPr>
              <p:nvPr/>
            </p:nvSpPr>
            <p:spPr bwMode="auto">
              <a:xfrm>
                <a:off x="8126765" y="178515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957" name="下矢印 956"/>
            <p:cNvSpPr/>
            <p:nvPr/>
          </p:nvSpPr>
          <p:spPr>
            <a:xfrm rot="4609446" flipH="1" flipV="1">
              <a:off x="6050030" y="2950443"/>
              <a:ext cx="156573" cy="409853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8" name="正方形/長方形 957"/>
            <p:cNvSpPr/>
            <p:nvPr/>
          </p:nvSpPr>
          <p:spPr>
            <a:xfrm>
              <a:off x="5277663" y="2740529"/>
              <a:ext cx="7507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</a:rPr>
                <a:t>SVOC2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959" name="グループ化 313"/>
            <p:cNvGrpSpPr>
              <a:grpSpLocks noChangeAspect="1"/>
            </p:cNvGrpSpPr>
            <p:nvPr/>
          </p:nvGrpSpPr>
          <p:grpSpPr>
            <a:xfrm>
              <a:off x="6404754" y="2847355"/>
              <a:ext cx="545605" cy="504000"/>
              <a:chOff x="7928655" y="1285860"/>
              <a:chExt cx="1237363" cy="1143008"/>
            </a:xfrm>
            <a:solidFill>
              <a:srgbClr val="FF0000"/>
            </a:solidFill>
          </p:grpSpPr>
          <p:sp>
            <p:nvSpPr>
              <p:cNvPr id="960" name="Oval 33"/>
              <p:cNvSpPr>
                <a:spLocks noChangeAspect="1" noChangeArrowheads="1"/>
              </p:cNvSpPr>
              <p:nvPr/>
            </p:nvSpPr>
            <p:spPr bwMode="auto">
              <a:xfrm>
                <a:off x="8797683" y="23648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61" name="Oval 21"/>
              <p:cNvSpPr>
                <a:spLocks noChangeAspect="1" noChangeArrowheads="1"/>
              </p:cNvSpPr>
              <p:nvPr/>
            </p:nvSpPr>
            <p:spPr bwMode="auto">
              <a:xfrm>
                <a:off x="7928655" y="170562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62" name="Oval 22"/>
              <p:cNvSpPr>
                <a:spLocks noChangeAspect="1" noChangeArrowheads="1"/>
              </p:cNvSpPr>
              <p:nvPr/>
            </p:nvSpPr>
            <p:spPr bwMode="auto">
              <a:xfrm>
                <a:off x="8554809" y="206081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63" name="Oval 23"/>
              <p:cNvSpPr>
                <a:spLocks noChangeAspect="1" noChangeArrowheads="1"/>
              </p:cNvSpPr>
              <p:nvPr/>
            </p:nvSpPr>
            <p:spPr bwMode="auto">
              <a:xfrm>
                <a:off x="8434503" y="210618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64" name="Oval 24"/>
              <p:cNvSpPr>
                <a:spLocks noChangeAspect="1" noChangeArrowheads="1"/>
              </p:cNvSpPr>
              <p:nvPr/>
            </p:nvSpPr>
            <p:spPr bwMode="auto">
              <a:xfrm>
                <a:off x="8665440" y="213868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65" name="Oval 28"/>
              <p:cNvSpPr>
                <a:spLocks noChangeAspect="1" noChangeArrowheads="1"/>
              </p:cNvSpPr>
              <p:nvPr/>
            </p:nvSpPr>
            <p:spPr bwMode="auto">
              <a:xfrm>
                <a:off x="8055117" y="210618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66" name="Oval 32"/>
              <p:cNvSpPr>
                <a:spLocks noChangeAspect="1" noChangeArrowheads="1"/>
              </p:cNvSpPr>
              <p:nvPr/>
            </p:nvSpPr>
            <p:spPr bwMode="auto">
              <a:xfrm>
                <a:off x="8856766" y="215057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67" name="Oval 33"/>
              <p:cNvSpPr>
                <a:spLocks noChangeAspect="1" noChangeArrowheads="1"/>
              </p:cNvSpPr>
              <p:nvPr/>
            </p:nvSpPr>
            <p:spPr bwMode="auto">
              <a:xfrm>
                <a:off x="8758143" y="185102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68" name="Oval 34"/>
              <p:cNvSpPr>
                <a:spLocks noChangeAspect="1" noChangeArrowheads="1"/>
              </p:cNvSpPr>
              <p:nvPr/>
            </p:nvSpPr>
            <p:spPr bwMode="auto">
              <a:xfrm>
                <a:off x="8840935" y="142732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69" name="Oval 35"/>
              <p:cNvSpPr>
                <a:spLocks noChangeAspect="1" noChangeArrowheads="1"/>
              </p:cNvSpPr>
              <p:nvPr/>
            </p:nvSpPr>
            <p:spPr bwMode="auto">
              <a:xfrm>
                <a:off x="9093859" y="18278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70" name="Oval 36"/>
              <p:cNvSpPr>
                <a:spLocks noChangeAspect="1" noChangeArrowheads="1"/>
              </p:cNvSpPr>
              <p:nvPr/>
            </p:nvSpPr>
            <p:spPr bwMode="auto">
              <a:xfrm>
                <a:off x="8263276" y="183080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71" name="Oval 37"/>
              <p:cNvSpPr>
                <a:spLocks noChangeAspect="1" noChangeArrowheads="1"/>
              </p:cNvSpPr>
              <p:nvPr/>
            </p:nvSpPr>
            <p:spPr bwMode="auto">
              <a:xfrm>
                <a:off x="8176839" y="229345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72" name="Oval 38"/>
              <p:cNvSpPr>
                <a:spLocks noChangeAspect="1" noChangeArrowheads="1"/>
              </p:cNvSpPr>
              <p:nvPr/>
            </p:nvSpPr>
            <p:spPr bwMode="auto">
              <a:xfrm>
                <a:off x="8407776" y="232595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73" name="Oval 39"/>
              <p:cNvSpPr>
                <a:spLocks noChangeAspect="1" noChangeArrowheads="1"/>
              </p:cNvSpPr>
              <p:nvPr/>
            </p:nvSpPr>
            <p:spPr bwMode="auto">
              <a:xfrm>
                <a:off x="8286055" y="1471084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74" name="Oval 43"/>
              <p:cNvSpPr>
                <a:spLocks noChangeAspect="1" noChangeArrowheads="1"/>
              </p:cNvSpPr>
              <p:nvPr/>
            </p:nvSpPr>
            <p:spPr bwMode="auto">
              <a:xfrm>
                <a:off x="8154741" y="211617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75" name="Oval 44"/>
              <p:cNvSpPr>
                <a:spLocks noChangeAspect="1" noChangeArrowheads="1"/>
              </p:cNvSpPr>
              <p:nvPr/>
            </p:nvSpPr>
            <p:spPr bwMode="auto">
              <a:xfrm>
                <a:off x="8369055" y="128586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76" name="Oval 45"/>
              <p:cNvSpPr>
                <a:spLocks noChangeAspect="1" noChangeArrowheads="1"/>
              </p:cNvSpPr>
              <p:nvPr/>
            </p:nvSpPr>
            <p:spPr bwMode="auto">
              <a:xfrm>
                <a:off x="8501090" y="178895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77" name="Oval 47"/>
              <p:cNvSpPr>
                <a:spLocks noChangeAspect="1" noChangeArrowheads="1"/>
              </p:cNvSpPr>
              <p:nvPr/>
            </p:nvSpPr>
            <p:spPr bwMode="auto">
              <a:xfrm>
                <a:off x="8386190" y="189669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78" name="Oval 51"/>
              <p:cNvSpPr>
                <a:spLocks noChangeAspect="1" noChangeArrowheads="1"/>
              </p:cNvSpPr>
              <p:nvPr/>
            </p:nvSpPr>
            <p:spPr bwMode="auto">
              <a:xfrm>
                <a:off x="8648607" y="1891866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79" name="Oval 52"/>
              <p:cNvSpPr>
                <a:spLocks noChangeAspect="1" noChangeArrowheads="1"/>
              </p:cNvSpPr>
              <p:nvPr/>
            </p:nvSpPr>
            <p:spPr bwMode="auto">
              <a:xfrm>
                <a:off x="9105421" y="2069143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0" name="Oval 58"/>
              <p:cNvSpPr>
                <a:spLocks noChangeAspect="1" noChangeArrowheads="1"/>
              </p:cNvSpPr>
              <p:nvPr/>
            </p:nvSpPr>
            <p:spPr bwMode="auto">
              <a:xfrm>
                <a:off x="8011865" y="1936261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1" name="Oval 59"/>
              <p:cNvSpPr>
                <a:spLocks noChangeAspect="1" noChangeArrowheads="1"/>
              </p:cNvSpPr>
              <p:nvPr/>
            </p:nvSpPr>
            <p:spPr bwMode="auto">
              <a:xfrm>
                <a:off x="8094657" y="1666687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2" name="Oval 60"/>
              <p:cNvSpPr>
                <a:spLocks noChangeAspect="1" noChangeArrowheads="1"/>
              </p:cNvSpPr>
              <p:nvPr/>
            </p:nvSpPr>
            <p:spPr bwMode="auto">
              <a:xfrm>
                <a:off x="8578518" y="1699192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3" name="Oval 33"/>
              <p:cNvSpPr>
                <a:spLocks noChangeAspect="1" noChangeArrowheads="1"/>
              </p:cNvSpPr>
              <p:nvPr/>
            </p:nvSpPr>
            <p:spPr bwMode="auto">
              <a:xfrm>
                <a:off x="8806693" y="179451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4" name="Oval 22"/>
              <p:cNvSpPr>
                <a:spLocks noChangeAspect="1" noChangeArrowheads="1"/>
              </p:cNvSpPr>
              <p:nvPr/>
            </p:nvSpPr>
            <p:spPr bwMode="auto">
              <a:xfrm>
                <a:off x="8603843" y="1418994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5" name="Oval 23"/>
              <p:cNvSpPr>
                <a:spLocks noChangeAspect="1" noChangeArrowheads="1"/>
              </p:cNvSpPr>
              <p:nvPr/>
            </p:nvSpPr>
            <p:spPr bwMode="auto">
              <a:xfrm>
                <a:off x="8858280" y="200769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6" name="Oval 24"/>
              <p:cNvSpPr>
                <a:spLocks noChangeAspect="1" noChangeArrowheads="1"/>
              </p:cNvSpPr>
              <p:nvPr/>
            </p:nvSpPr>
            <p:spPr bwMode="auto">
              <a:xfrm>
                <a:off x="8714474" y="149686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7" name="Oval 28"/>
              <p:cNvSpPr>
                <a:spLocks noChangeAspect="1" noChangeArrowheads="1"/>
              </p:cNvSpPr>
              <p:nvPr/>
            </p:nvSpPr>
            <p:spPr bwMode="auto">
              <a:xfrm>
                <a:off x="8252296" y="1920570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8" name="Oval 36"/>
              <p:cNvSpPr>
                <a:spLocks noChangeAspect="1" noChangeArrowheads="1"/>
              </p:cNvSpPr>
              <p:nvPr/>
            </p:nvSpPr>
            <p:spPr bwMode="auto">
              <a:xfrm>
                <a:off x="8460455" y="1645198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9" name="Oval 37"/>
              <p:cNvSpPr>
                <a:spLocks noChangeAspect="1" noChangeArrowheads="1"/>
              </p:cNvSpPr>
              <p:nvPr/>
            </p:nvSpPr>
            <p:spPr bwMode="auto">
              <a:xfrm>
                <a:off x="8389738" y="1499789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90" name="Oval 38"/>
              <p:cNvSpPr>
                <a:spLocks noChangeAspect="1" noChangeArrowheads="1"/>
              </p:cNvSpPr>
              <p:nvPr/>
            </p:nvSpPr>
            <p:spPr bwMode="auto">
              <a:xfrm>
                <a:off x="8620676" y="1532293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91" name="Oval 47"/>
              <p:cNvSpPr>
                <a:spLocks noChangeAspect="1" noChangeArrowheads="1"/>
              </p:cNvSpPr>
              <p:nvPr/>
            </p:nvSpPr>
            <p:spPr bwMode="auto">
              <a:xfrm>
                <a:off x="8940559" y="1748117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92" name="Oval 58"/>
              <p:cNvSpPr>
                <a:spLocks noChangeAspect="1" noChangeArrowheads="1"/>
              </p:cNvSpPr>
              <p:nvPr/>
            </p:nvSpPr>
            <p:spPr bwMode="auto">
              <a:xfrm>
                <a:off x="8126765" y="1785155"/>
                <a:ext cx="60597" cy="639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993" name="正方形/長方形 992"/>
            <p:cNvSpPr/>
            <p:nvPr/>
          </p:nvSpPr>
          <p:spPr>
            <a:xfrm>
              <a:off x="5922281" y="3169254"/>
              <a:ext cx="5180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/>
                <a:t>aging</a:t>
              </a:r>
              <a:endParaRPr lang="ja-JP" altLang="en-US" sz="1200" dirty="0"/>
            </a:p>
          </p:txBody>
        </p:sp>
        <p:sp>
          <p:nvSpPr>
            <p:cNvPr id="1003" name="正方形/長方形 1002"/>
            <p:cNvSpPr/>
            <p:nvPr/>
          </p:nvSpPr>
          <p:spPr>
            <a:xfrm>
              <a:off x="6561529" y="3523100"/>
              <a:ext cx="601640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ja-JP" sz="1200" dirty="0" smtClean="0"/>
                <a:t>cond./</a:t>
              </a:r>
            </a:p>
            <a:p>
              <a:pPr>
                <a:lnSpc>
                  <a:spcPct val="60000"/>
                </a:lnSpc>
              </a:pPr>
              <a:r>
                <a:rPr lang="en-US" altLang="ja-JP" sz="1200" dirty="0" err="1" smtClean="0"/>
                <a:t>evapo</a:t>
              </a:r>
              <a:r>
                <a:rPr lang="en-US" altLang="ja-JP" sz="1200" dirty="0" smtClean="0"/>
                <a:t>.</a:t>
              </a:r>
              <a:endParaRPr lang="ja-JP" altLang="en-US" sz="1200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7413070" y="1811316"/>
            <a:ext cx="1287898" cy="430887"/>
            <a:chOff x="7481903" y="1661717"/>
            <a:chExt cx="1287898" cy="430887"/>
          </a:xfrm>
        </p:grpSpPr>
        <p:sp>
          <p:nvSpPr>
            <p:cNvPr id="7" name="正方形/長方形 6"/>
            <p:cNvSpPr/>
            <p:nvPr/>
          </p:nvSpPr>
          <p:spPr>
            <a:xfrm>
              <a:off x="7740352" y="1661717"/>
              <a:ext cx="10294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200" dirty="0"/>
                <a:t>Merit 1</a:t>
              </a:r>
              <a:endParaRPr lang="ja-JP" altLang="en-US" sz="2200" dirty="0"/>
            </a:p>
          </p:txBody>
        </p:sp>
        <p:cxnSp>
          <p:nvCxnSpPr>
            <p:cNvPr id="9" name="直線矢印コネクタ 8"/>
            <p:cNvCxnSpPr>
              <a:stCxn id="7" idx="1"/>
              <a:endCxn id="2" idx="3"/>
            </p:cNvCxnSpPr>
            <p:nvPr/>
          </p:nvCxnSpPr>
          <p:spPr>
            <a:xfrm flipH="1">
              <a:off x="7481903" y="1877161"/>
              <a:ext cx="258449" cy="581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" name="グループ化 603"/>
          <p:cNvGrpSpPr/>
          <p:nvPr/>
        </p:nvGrpSpPr>
        <p:grpSpPr>
          <a:xfrm>
            <a:off x="7413071" y="3501008"/>
            <a:ext cx="1287897" cy="430887"/>
            <a:chOff x="7493980" y="1687406"/>
            <a:chExt cx="1287897" cy="430887"/>
          </a:xfrm>
        </p:grpSpPr>
        <p:sp>
          <p:nvSpPr>
            <p:cNvPr id="605" name="正方形/長方形 604"/>
            <p:cNvSpPr/>
            <p:nvPr/>
          </p:nvSpPr>
          <p:spPr>
            <a:xfrm>
              <a:off x="7752428" y="1687406"/>
              <a:ext cx="10294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200" dirty="0" smtClean="0"/>
                <a:t>Merit 2</a:t>
              </a:r>
              <a:endParaRPr lang="ja-JP" altLang="en-US" sz="2200" dirty="0"/>
            </a:p>
          </p:txBody>
        </p:sp>
        <p:cxnSp>
          <p:nvCxnSpPr>
            <p:cNvPr id="606" name="直線矢印コネクタ 605"/>
            <p:cNvCxnSpPr>
              <a:stCxn id="605" idx="1"/>
              <a:endCxn id="825" idx="3"/>
            </p:cNvCxnSpPr>
            <p:nvPr/>
          </p:nvCxnSpPr>
          <p:spPr>
            <a:xfrm flipH="1" flipV="1">
              <a:off x="7493980" y="1900690"/>
              <a:ext cx="258448" cy="216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7" name="正方形/長方形 606"/>
          <p:cNvSpPr/>
          <p:nvPr/>
        </p:nvSpPr>
        <p:spPr>
          <a:xfrm>
            <a:off x="1475656" y="5013177"/>
            <a:ext cx="7704856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Simulate primary emissions and oxidation (aging) of SVOC/IVOC (semi-/intermediate- VOC)</a:t>
            </a:r>
          </a:p>
          <a:p>
            <a:endParaRPr lang="ja-JP" altLang="en-US" sz="1200" dirty="0"/>
          </a:p>
          <a:p>
            <a:r>
              <a:rPr lang="en-US" altLang="ja-JP" sz="2400" dirty="0" smtClean="0"/>
              <a:t>Simulate aging processes of oxidation products from VOCs</a:t>
            </a:r>
          </a:p>
        </p:txBody>
      </p:sp>
      <p:sp>
        <p:nvSpPr>
          <p:cNvPr id="608" name="正方形/長方形 607"/>
          <p:cNvSpPr/>
          <p:nvPr/>
        </p:nvSpPr>
        <p:spPr>
          <a:xfrm>
            <a:off x="71109" y="54888"/>
            <a:ext cx="1345881" cy="349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2</a:t>
            </a:r>
            <a:r>
              <a:rPr lang="en-US" altLang="ja-JP" sz="1400" dirty="0"/>
              <a:t>. </a:t>
            </a:r>
            <a:r>
              <a:rPr lang="en-US" altLang="ja-JP" sz="1400" dirty="0" smtClean="0"/>
              <a:t>Methodology</a:t>
            </a:r>
            <a:endParaRPr lang="en-US" altLang="ja-JP" sz="1400" dirty="0"/>
          </a:p>
        </p:txBody>
      </p:sp>
      <p:sp>
        <p:nvSpPr>
          <p:cNvPr id="609" name="タイトル 1"/>
          <p:cNvSpPr txBox="1">
            <a:spLocks/>
          </p:cNvSpPr>
          <p:nvPr/>
        </p:nvSpPr>
        <p:spPr>
          <a:xfrm>
            <a:off x="448294" y="260648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/>
              <a:t>SOA models </a:t>
            </a:r>
            <a:r>
              <a:rPr lang="ja-JP" altLang="en-US" sz="2800" dirty="0" err="1" smtClean="0"/>
              <a:t>ー</a:t>
            </a:r>
            <a:r>
              <a:rPr lang="ja-JP" altLang="en-US" sz="2800" dirty="0"/>
              <a:t> </a:t>
            </a:r>
            <a:r>
              <a:rPr lang="en-US" altLang="ja-JP" sz="2800" dirty="0"/>
              <a:t>Volatility basis-set (VBS) model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2003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38693"/>
            <a:ext cx="4248472" cy="427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450121"/>
              </p:ext>
            </p:extLst>
          </p:nvPr>
        </p:nvGraphicFramePr>
        <p:xfrm>
          <a:off x="297717" y="3195792"/>
          <a:ext cx="4423774" cy="28254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69657"/>
                <a:gridCol w="1556352"/>
                <a:gridCol w="1597765"/>
              </a:tblGrid>
              <a:tr h="192162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Remote</a:t>
                      </a:r>
                      <a:endParaRPr kumimoji="1" lang="ja-JP" altLang="en-US" sz="1800" b="1" kern="1200" dirty="0">
                        <a:solidFill>
                          <a:srgbClr val="0066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kern="1200" dirty="0" smtClean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Urban/rural</a:t>
                      </a:r>
                      <a:endParaRPr kumimoji="1" lang="ja-JP" altLang="en-US" sz="1800" b="1" kern="1200" dirty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162"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Kyusyu</a:t>
                      </a:r>
                      <a:endParaRPr kumimoji="1" lang="ja-JP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zh-TW" sz="18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#1:Tsushima</a:t>
                      </a:r>
                      <a:r>
                        <a:rPr kumimoji="1" lang="zh-TW" altLang="en-US" sz="18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ja-JP" altLang="en-US" sz="1800" b="1" kern="1200" dirty="0">
                        <a:solidFill>
                          <a:srgbClr val="0066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zh-TW" sz="1800" b="1" kern="1200" dirty="0" smtClean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#2:Dazaifu</a:t>
                      </a:r>
                      <a:endParaRPr kumimoji="1" lang="ja-JP" altLang="en-US" sz="1800" b="1" kern="1200" dirty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162"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Chugoku</a:t>
                      </a:r>
                      <a:endParaRPr kumimoji="1" lang="ja-JP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zh-TW" sz="18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#3:Oki</a:t>
                      </a:r>
                      <a:endParaRPr kumimoji="1" lang="ja-JP" altLang="en-US" sz="1800" b="1" kern="1200" dirty="0">
                        <a:solidFill>
                          <a:srgbClr val="0066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1" kern="1200" dirty="0" smtClean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#4:Matsue</a:t>
                      </a:r>
                      <a:endParaRPr kumimoji="1" lang="zh-TW" altLang="en-US" sz="1800" b="1" kern="1200" dirty="0" smtClean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162"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Kinki</a:t>
                      </a:r>
                      <a:endParaRPr kumimoji="1" lang="ja-JP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zh-TW" sz="18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#5:Kyotango</a:t>
                      </a:r>
                      <a:endParaRPr kumimoji="1" lang="ja-JP" altLang="en-US" sz="1800" b="1" kern="1200" dirty="0">
                        <a:solidFill>
                          <a:srgbClr val="0066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1" kern="1200" dirty="0" smtClean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#6: Osaka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1" kern="1200" dirty="0" smtClean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#7:Otsu</a:t>
                      </a:r>
                      <a:endParaRPr kumimoji="1" lang="zh-TW" altLang="en-US" sz="1800" b="1" kern="1200" dirty="0" smtClean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891"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Chubu</a:t>
                      </a:r>
                      <a:endParaRPr kumimoji="1" lang="ja-JP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#8:Tateyama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#11:Sadoseki</a:t>
                      </a:r>
                      <a:endParaRPr kumimoji="1" lang="ja-JP" altLang="en-US" sz="1800" b="1" kern="1200" dirty="0" smtClean="0">
                        <a:solidFill>
                          <a:srgbClr val="0066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en-US" altLang="zh-TW" sz="1800" b="1" kern="1200" dirty="0" smtClean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#9:Toyama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en-US" altLang="zh-TW" sz="1800" b="1" kern="1200" dirty="0" smtClean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#10:Niigata</a:t>
                      </a:r>
                      <a:endParaRPr kumimoji="1" lang="zh-TW" altLang="en-US" sz="1800" b="1" kern="1200" dirty="0" smtClean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4972"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Hokkaido</a:t>
                      </a:r>
                      <a:endParaRPr kumimoji="1" lang="ja-JP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#13:Rishiri</a:t>
                      </a:r>
                      <a:endParaRPr kumimoji="1" lang="ja-JP" altLang="en-US" sz="1800" b="1" kern="1200" dirty="0" smtClean="0">
                        <a:solidFill>
                          <a:srgbClr val="0066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en-US" altLang="zh-TW" sz="1800" b="1" kern="1200" dirty="0" smtClean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#12:Sapporo</a:t>
                      </a:r>
                      <a:endParaRPr kumimoji="1" lang="zh-TW" altLang="en-US" sz="1800" b="1" kern="1200" dirty="0" smtClean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251520" y="822511"/>
            <a:ext cx="3528392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000" dirty="0" smtClean="0"/>
              <a:t>■</a:t>
            </a:r>
            <a:r>
              <a:rPr lang="en-US" altLang="ja-JP" sz="2000" dirty="0" smtClean="0"/>
              <a:t>Periods: </a:t>
            </a:r>
          </a:p>
          <a:p>
            <a:pPr>
              <a:lnSpc>
                <a:spcPct val="110000"/>
              </a:lnSpc>
            </a:pPr>
            <a:r>
              <a:rPr lang="ja-JP" altLang="en-US" sz="2000" dirty="0" smtClean="0"/>
              <a:t>　－</a:t>
            </a:r>
            <a:r>
              <a:rPr lang="en-US" altLang="ja-JP" sz="2000" dirty="0" smtClean="0"/>
              <a:t>Winter: Jan </a:t>
            </a:r>
            <a:r>
              <a:rPr lang="en-US" altLang="ja-JP" sz="2000" dirty="0"/>
              <a:t>9 – 20</a:t>
            </a:r>
            <a:endParaRPr lang="en-US" altLang="ja-JP" sz="2000" dirty="0" smtClean="0"/>
          </a:p>
          <a:p>
            <a:pPr>
              <a:lnSpc>
                <a:spcPct val="110000"/>
              </a:lnSpc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－</a:t>
            </a:r>
            <a:r>
              <a:rPr lang="en-US" altLang="ja-JP" sz="2000" dirty="0" smtClean="0"/>
              <a:t>Spring: May </a:t>
            </a:r>
            <a:r>
              <a:rPr lang="en-US" altLang="ja-JP" sz="2000" dirty="0"/>
              <a:t>6 – 12</a:t>
            </a:r>
            <a:endParaRPr lang="en-US" altLang="ja-JP" sz="2000" dirty="0" smtClean="0"/>
          </a:p>
          <a:p>
            <a:pPr>
              <a:lnSpc>
                <a:spcPct val="110000"/>
              </a:lnSpc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－</a:t>
            </a:r>
            <a:r>
              <a:rPr lang="en-US" altLang="ja-JP" sz="2000" dirty="0" smtClean="0"/>
              <a:t>Summer: Jul 24 – Aug 1</a:t>
            </a:r>
          </a:p>
          <a:p>
            <a:pPr>
              <a:lnSpc>
                <a:spcPct val="110000"/>
              </a:lnSpc>
            </a:pPr>
            <a:endParaRPr lang="en-US" altLang="ja-JP" sz="1400" dirty="0" smtClean="0"/>
          </a:p>
          <a:p>
            <a:pPr>
              <a:lnSpc>
                <a:spcPct val="110000"/>
              </a:lnSpc>
            </a:pPr>
            <a:endParaRPr lang="en-US" altLang="ja-JP" sz="1400" dirty="0" smtClean="0"/>
          </a:p>
          <a:p>
            <a:pPr>
              <a:lnSpc>
                <a:spcPct val="110000"/>
              </a:lnSpc>
            </a:pPr>
            <a:r>
              <a:rPr lang="ja-JP" altLang="en-US" sz="2000" dirty="0" smtClean="0"/>
              <a:t>■</a:t>
            </a:r>
            <a:r>
              <a:rPr lang="en-US" altLang="ja-JP" sz="2000" dirty="0" smtClean="0"/>
              <a:t>Points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207890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/>
              <a:t>Observations of PM</a:t>
            </a:r>
            <a:r>
              <a:rPr lang="en-US" altLang="ja-JP" sz="2800" baseline="-25000" dirty="0" smtClean="0"/>
              <a:t>2.5</a:t>
            </a:r>
            <a:r>
              <a:rPr lang="en-US" altLang="ja-JP" sz="2800" dirty="0" smtClean="0"/>
              <a:t> species in 2012</a:t>
            </a:r>
            <a:endParaRPr lang="ja-JP" altLang="en-US" sz="2800" dirty="0"/>
          </a:p>
        </p:txBody>
      </p:sp>
      <p:sp>
        <p:nvSpPr>
          <p:cNvPr id="6" name="正方形/長方形 5"/>
          <p:cNvSpPr/>
          <p:nvPr/>
        </p:nvSpPr>
        <p:spPr>
          <a:xfrm>
            <a:off x="71109" y="54888"/>
            <a:ext cx="1345881" cy="349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 smtClean="0"/>
              <a:t>2</a:t>
            </a:r>
            <a:r>
              <a:rPr lang="en-US" altLang="ja-JP" sz="1400" dirty="0"/>
              <a:t>. </a:t>
            </a:r>
            <a:r>
              <a:rPr lang="en-US" altLang="ja-JP" sz="1400" dirty="0" smtClean="0"/>
              <a:t>Methodology</a:t>
            </a:r>
            <a:endParaRPr lang="en-US" altLang="ja-JP" sz="1400" dirty="0"/>
          </a:p>
        </p:txBody>
      </p:sp>
      <p:sp>
        <p:nvSpPr>
          <p:cNvPr id="7" name="正方形/長方形 6"/>
          <p:cNvSpPr/>
          <p:nvPr/>
        </p:nvSpPr>
        <p:spPr>
          <a:xfrm>
            <a:off x="4644008" y="915222"/>
            <a:ext cx="432048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000" dirty="0" smtClean="0"/>
              <a:t>■</a:t>
            </a:r>
            <a:r>
              <a:rPr lang="en-US" altLang="ja-JP" sz="2000" dirty="0" smtClean="0"/>
              <a:t>Sampling duration: 6 h or 12 h</a:t>
            </a:r>
          </a:p>
          <a:p>
            <a:pPr>
              <a:lnSpc>
                <a:spcPct val="110000"/>
              </a:lnSpc>
            </a:pPr>
            <a:endParaRPr lang="en-US" altLang="ja-JP" sz="1200" dirty="0" smtClean="0"/>
          </a:p>
          <a:p>
            <a:pPr>
              <a:lnSpc>
                <a:spcPct val="110000"/>
              </a:lnSpc>
            </a:pPr>
            <a:r>
              <a:rPr lang="ja-JP" altLang="en-US" sz="2000" dirty="0" smtClean="0"/>
              <a:t>■</a:t>
            </a:r>
            <a:r>
              <a:rPr lang="en-US" altLang="ja-JP" sz="2000" dirty="0" smtClean="0"/>
              <a:t>Target species</a:t>
            </a:r>
          </a:p>
          <a:p>
            <a:pPr>
              <a:lnSpc>
                <a:spcPct val="110000"/>
              </a:lnSpc>
            </a:pPr>
            <a:r>
              <a:rPr lang="ja-JP" altLang="en-US" sz="2000" dirty="0" smtClean="0"/>
              <a:t>　－</a:t>
            </a:r>
            <a:r>
              <a:rPr lang="en-US" altLang="ja-JP" sz="2000" dirty="0"/>
              <a:t>Ion </a:t>
            </a:r>
            <a:r>
              <a:rPr lang="en-US" altLang="ja-JP" sz="1400" dirty="0"/>
              <a:t>(SO</a:t>
            </a:r>
            <a:r>
              <a:rPr lang="en-US" altLang="ja-JP" sz="1400" baseline="-25000" dirty="0"/>
              <a:t>4</a:t>
            </a:r>
            <a:r>
              <a:rPr lang="en-US" altLang="ja-JP" sz="1400" baseline="30000" dirty="0"/>
              <a:t>2</a:t>
            </a:r>
            <a:r>
              <a:rPr lang="en-US" altLang="ja-JP" sz="1400" baseline="30000" dirty="0" smtClean="0"/>
              <a:t>–</a:t>
            </a:r>
            <a:r>
              <a:rPr lang="en-US" altLang="ja-JP" sz="1400" dirty="0" smtClean="0"/>
              <a:t>,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NO</a:t>
            </a:r>
            <a:r>
              <a:rPr lang="en-US" altLang="ja-JP" sz="1400" baseline="-25000" dirty="0" smtClean="0"/>
              <a:t>3</a:t>
            </a:r>
            <a:r>
              <a:rPr lang="en-US" altLang="ja-JP" sz="1400" baseline="30000" dirty="0" smtClean="0"/>
              <a:t>–</a:t>
            </a:r>
            <a:r>
              <a:rPr lang="en-US" altLang="ja-JP" sz="1400" dirty="0" smtClean="0"/>
              <a:t>, NH</a:t>
            </a:r>
            <a:r>
              <a:rPr lang="en-US" altLang="ja-JP" sz="1400" baseline="-25000" dirty="0" smtClean="0"/>
              <a:t>4</a:t>
            </a:r>
            <a:r>
              <a:rPr lang="en-US" altLang="ja-JP" sz="1400" baseline="30000" dirty="0" smtClean="0"/>
              <a:t>+</a:t>
            </a:r>
            <a:r>
              <a:rPr lang="en-US" altLang="ja-JP" sz="1400" dirty="0" smtClean="0"/>
              <a:t>)</a:t>
            </a:r>
            <a:r>
              <a:rPr lang="en-US" altLang="ja-JP" sz="2000" dirty="0" smtClean="0"/>
              <a:t>: IC</a:t>
            </a:r>
          </a:p>
          <a:p>
            <a:pPr>
              <a:lnSpc>
                <a:spcPct val="110000"/>
              </a:lnSpc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－</a:t>
            </a:r>
            <a:r>
              <a:rPr lang="en-US" altLang="ja-JP" sz="2000" dirty="0" smtClean="0"/>
              <a:t>Carbon</a:t>
            </a:r>
            <a:r>
              <a:rPr lang="en-US" altLang="ja-JP" sz="1200" dirty="0" smtClean="0"/>
              <a:t> </a:t>
            </a:r>
            <a:r>
              <a:rPr lang="en-US" altLang="ja-JP" sz="1400" dirty="0" smtClean="0"/>
              <a:t>(EC and </a:t>
            </a:r>
            <a:r>
              <a:rPr lang="en-US" altLang="ja-JP" sz="1400" dirty="0"/>
              <a:t>OC</a:t>
            </a:r>
            <a:r>
              <a:rPr lang="en-US" altLang="ja-JP" sz="1400" dirty="0" smtClean="0"/>
              <a:t>)</a:t>
            </a:r>
            <a:r>
              <a:rPr lang="en-US" altLang="ja-JP" sz="2000" dirty="0" smtClean="0"/>
              <a:t>  : TOT</a:t>
            </a:r>
            <a:r>
              <a:rPr lang="en-US" altLang="ja-JP" sz="1200" dirty="0"/>
              <a:t> (IMPROVE protocol)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179512" y="2564903"/>
            <a:ext cx="8784976" cy="4139397"/>
          </a:xfrm>
          <a:prstGeom prst="roundRect">
            <a:avLst>
              <a:gd name="adj" fmla="val 7410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8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3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1671</Words>
  <Application>Microsoft Office PowerPoint</Application>
  <PresentationFormat>画面に合わせる (4:3)</PresentationFormat>
  <Paragraphs>512</Paragraphs>
  <Slides>21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Office テーマ</vt:lpstr>
      <vt:lpstr>PowerPoint プレゼンテーション</vt:lpstr>
      <vt:lpstr>PM2.5 in Japan</vt:lpstr>
      <vt:lpstr>PM2.5 modelling in Tokyo Metropolitan Area (in summer 2007)</vt:lpstr>
      <vt:lpstr>PowerPoint プレゼンテーション</vt:lpstr>
      <vt:lpstr>Background of PM2.5 modelling in Japan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</vt:lpstr>
      <vt:lpstr>PowerPoint プレゼンテーション</vt:lpstr>
      <vt:lpstr>Uncertainty analysis of VBS</vt:lpstr>
      <vt:lpstr>Uncertainty analysis of VBS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my</dc:creator>
  <cp:lastModifiedBy>MY</cp:lastModifiedBy>
  <cp:revision>47</cp:revision>
  <dcterms:created xsi:type="dcterms:W3CDTF">2014-10-23T04:36:36Z</dcterms:created>
  <dcterms:modified xsi:type="dcterms:W3CDTF">2014-10-28T09:52:14Z</dcterms:modified>
</cp:coreProperties>
</file>