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5"/>
  </p:handoutMasterIdLst>
  <p:sldIdLst>
    <p:sldId id="256" r:id="rId2"/>
    <p:sldId id="278" r:id="rId3"/>
    <p:sldId id="260" r:id="rId4"/>
    <p:sldId id="257" r:id="rId5"/>
    <p:sldId id="264" r:id="rId6"/>
    <p:sldId id="287" r:id="rId7"/>
    <p:sldId id="286" r:id="rId8"/>
    <p:sldId id="288" r:id="rId9"/>
    <p:sldId id="290" r:id="rId10"/>
    <p:sldId id="265" r:id="rId11"/>
    <p:sldId id="266" r:id="rId12"/>
    <p:sldId id="283" r:id="rId13"/>
    <p:sldId id="267" r:id="rId14"/>
    <p:sldId id="293" r:id="rId15"/>
    <p:sldId id="277" r:id="rId16"/>
    <p:sldId id="276" r:id="rId17"/>
    <p:sldId id="271" r:id="rId18"/>
    <p:sldId id="273" r:id="rId19"/>
    <p:sldId id="279" r:id="rId20"/>
    <p:sldId id="280" r:id="rId21"/>
    <p:sldId id="281" r:id="rId22"/>
    <p:sldId id="274" r:id="rId23"/>
    <p:sldId id="284" r:id="rId24"/>
    <p:sldId id="291" r:id="rId25"/>
    <p:sldId id="285" r:id="rId26"/>
    <p:sldId id="272" r:id="rId27"/>
    <p:sldId id="269" r:id="rId28"/>
    <p:sldId id="282" r:id="rId29"/>
    <p:sldId id="258" r:id="rId30"/>
    <p:sldId id="292" r:id="rId31"/>
    <p:sldId id="294" r:id="rId32"/>
    <p:sldId id="295" r:id="rId33"/>
    <p:sldId id="296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19D0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68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157CC-A3E5-4684-989C-FB61E6854115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9D86C-F3DE-45B9-BBEC-C45364268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96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A0AF-6448-446D-80D4-94BBA6D2E78C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83BC-8C2A-42F8-B0F6-E19BE644E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2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A0AF-6448-446D-80D4-94BBA6D2E78C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83BC-8C2A-42F8-B0F6-E19BE644E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6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A0AF-6448-446D-80D4-94BBA6D2E78C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83BC-8C2A-42F8-B0F6-E19BE644E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A0AF-6448-446D-80D4-94BBA6D2E78C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83BC-8C2A-42F8-B0F6-E19BE644E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7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A0AF-6448-446D-80D4-94BBA6D2E78C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83BC-8C2A-42F8-B0F6-E19BE644E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6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A0AF-6448-446D-80D4-94BBA6D2E78C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83BC-8C2A-42F8-B0F6-E19BE644E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7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A0AF-6448-446D-80D4-94BBA6D2E78C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83BC-8C2A-42F8-B0F6-E19BE644E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4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A0AF-6448-446D-80D4-94BBA6D2E78C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83BC-8C2A-42F8-B0F6-E19BE644E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4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A0AF-6448-446D-80D4-94BBA6D2E78C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83BC-8C2A-42F8-B0F6-E19BE644E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2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A0AF-6448-446D-80D4-94BBA6D2E78C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83BC-8C2A-42F8-B0F6-E19BE644E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4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A0AF-6448-446D-80D4-94BBA6D2E78C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83BC-8C2A-42F8-B0F6-E19BE644E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5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2A0AF-6448-446D-80D4-94BBA6D2E78C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683BC-8C2A-42F8-B0F6-E19BE644E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2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-air.larc.nasa.gov/cgi-bin/ArcView/discover-aq.ca-2013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26804"/>
          <a:stretch/>
        </p:blipFill>
        <p:spPr>
          <a:xfrm>
            <a:off x="0" y="1"/>
            <a:ext cx="9190748" cy="69012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6929"/>
            <a:ext cx="7772400" cy="1623288"/>
          </a:xfrm>
          <a:noFill/>
        </p:spPr>
        <p:txBody>
          <a:bodyPr>
            <a:normAutofit/>
          </a:bodyPr>
          <a:lstStyle/>
          <a:p>
            <a:pPr marL="0" indent="0"/>
            <a:r>
              <a:rPr lang="en-US" sz="3200" b="1" dirty="0"/>
              <a:t>DISCOVER-AQ SJV surface measurements and initial comparisons with photochemical model simulations</a:t>
            </a:r>
            <a:endParaRPr lang="en-US" sz="32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600" b="1" u="sng" dirty="0"/>
              <a:t>Melinda Beaver</a:t>
            </a:r>
            <a:r>
              <a:rPr lang="en-US" sz="1600" b="1" u="sng" baseline="30000" dirty="0"/>
              <a:t>1</a:t>
            </a:r>
            <a:r>
              <a:rPr lang="en-US" sz="1600" b="1" dirty="0"/>
              <a:t>, Russell Long</a:t>
            </a:r>
            <a:r>
              <a:rPr lang="en-US" sz="1600" b="1" baseline="30000" dirty="0"/>
              <a:t>1</a:t>
            </a:r>
            <a:r>
              <a:rPr lang="en-US" sz="1600" b="1" dirty="0"/>
              <a:t>, Jim Szykman</a:t>
            </a:r>
            <a:r>
              <a:rPr lang="en-US" sz="1600" b="1" baseline="30000" dirty="0"/>
              <a:t>1</a:t>
            </a:r>
            <a:r>
              <a:rPr lang="en-US" sz="1600" b="1" dirty="0"/>
              <a:t>, Rachelle Duvall</a:t>
            </a:r>
            <a:r>
              <a:rPr lang="en-US" sz="1600" b="1" baseline="30000" dirty="0"/>
              <a:t>1</a:t>
            </a:r>
            <a:r>
              <a:rPr lang="en-US" sz="1600" b="1" dirty="0"/>
              <a:t>, Kirk Baker</a:t>
            </a:r>
            <a:r>
              <a:rPr lang="en-US" sz="1600" b="1" baseline="30000" dirty="0"/>
              <a:t>1</a:t>
            </a:r>
            <a:r>
              <a:rPr lang="en-US" sz="1600" b="1" dirty="0"/>
              <a:t>, James Kelly</a:t>
            </a:r>
            <a:r>
              <a:rPr lang="en-US" sz="1600" b="1" baseline="30000" dirty="0"/>
              <a:t>1</a:t>
            </a:r>
            <a:r>
              <a:rPr lang="en-US" sz="1600" b="1" dirty="0"/>
              <a:t>,  Andy Weinheimer</a:t>
            </a:r>
            <a:r>
              <a:rPr lang="en-US" sz="1600" b="1" baseline="30000" dirty="0"/>
              <a:t>2</a:t>
            </a:r>
            <a:r>
              <a:rPr lang="en-US" sz="1600" b="1" dirty="0"/>
              <a:t>, David Knapp</a:t>
            </a:r>
            <a:r>
              <a:rPr lang="en-US" sz="1600" b="1" baseline="30000" dirty="0"/>
              <a:t>2</a:t>
            </a:r>
            <a:r>
              <a:rPr lang="en-US" sz="1600" b="1" dirty="0"/>
              <a:t>, Denise Montzka</a:t>
            </a:r>
            <a:r>
              <a:rPr lang="en-US" sz="1600" b="1" baseline="30000" dirty="0"/>
              <a:t>2</a:t>
            </a:r>
            <a:r>
              <a:rPr lang="en-US" sz="1600" b="1" dirty="0"/>
              <a:t>, Sally Pusede</a:t>
            </a:r>
            <a:r>
              <a:rPr lang="en-US" sz="1600" b="1" baseline="30000" dirty="0"/>
              <a:t>3</a:t>
            </a:r>
            <a:r>
              <a:rPr lang="en-US" sz="1600" b="1" dirty="0"/>
              <a:t>, and Ron Cohen</a:t>
            </a:r>
            <a:r>
              <a:rPr lang="en-US" sz="1600" b="1" baseline="30000" dirty="0"/>
              <a:t>3</a:t>
            </a:r>
          </a:p>
          <a:p>
            <a:pPr>
              <a:lnSpc>
                <a:spcPct val="50000"/>
              </a:lnSpc>
            </a:pPr>
            <a:r>
              <a:rPr lang="en-US" sz="1600" b="1" dirty="0"/>
              <a:t>1- US EPA; RTP, </a:t>
            </a:r>
            <a:r>
              <a:rPr lang="en-US" sz="1600" b="1" dirty="0" smtClean="0"/>
              <a:t>NC</a:t>
            </a:r>
          </a:p>
          <a:p>
            <a:pPr>
              <a:lnSpc>
                <a:spcPct val="50000"/>
              </a:lnSpc>
            </a:pPr>
            <a:r>
              <a:rPr lang="en-US" sz="1600" b="1" dirty="0" smtClean="0"/>
              <a:t>2 </a:t>
            </a:r>
            <a:r>
              <a:rPr lang="en-US" sz="1600" b="1" dirty="0"/>
              <a:t>– National Center for Atmospheric Research; Boulder, CO</a:t>
            </a:r>
          </a:p>
          <a:p>
            <a:pPr>
              <a:lnSpc>
                <a:spcPct val="50000"/>
              </a:lnSpc>
            </a:pPr>
            <a:r>
              <a:rPr lang="en-US" sz="1600" b="1" dirty="0"/>
              <a:t>3- University of California; Berkeley, </a:t>
            </a:r>
            <a:r>
              <a:rPr lang="en-US" sz="1600" b="1" dirty="0" smtClean="0"/>
              <a:t>CA</a:t>
            </a:r>
            <a:endParaRPr lang="en-US" sz="1600" b="1" dirty="0"/>
          </a:p>
          <a:p>
            <a:endParaRPr lang="en-US" sz="1600" b="1" dirty="0"/>
          </a:p>
          <a:p>
            <a:pPr>
              <a:lnSpc>
                <a:spcPct val="50000"/>
              </a:lnSpc>
            </a:pPr>
            <a:r>
              <a:rPr lang="en-US" sz="1600" b="1" dirty="0"/>
              <a:t>CMAS </a:t>
            </a:r>
            <a:r>
              <a:rPr lang="en-US" sz="1600" b="1" dirty="0" smtClean="0"/>
              <a:t>Conference</a:t>
            </a:r>
          </a:p>
          <a:p>
            <a:pPr>
              <a:lnSpc>
                <a:spcPct val="50000"/>
              </a:lnSpc>
            </a:pPr>
            <a:r>
              <a:rPr lang="en-US" sz="1600" b="1" dirty="0" smtClean="0"/>
              <a:t>October </a:t>
            </a:r>
            <a:r>
              <a:rPr lang="en-US" sz="1600" b="1" dirty="0"/>
              <a:t>29, 2014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9184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8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062899"/>
            <a:ext cx="3352800" cy="25146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419599" y="2011955"/>
            <a:ext cx="454529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 Visalia Municipal Airport (SJVAPCD site)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sym typeface="Wingdings" pitchFamily="2" charset="2"/>
              </a:rPr>
              <a:t> inlets ~35m from CA-99 (60,000 AADT); 17% heavy duty truck traffic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sym typeface="Wingdings" pitchFamily="2" charset="2"/>
              </a:rPr>
              <a:t> Thermal conversion, Photolytic 	conversion, and CRDS 	analyzers compared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latin typeface="+mn-lt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latin typeface="+mn-lt"/>
              <a:sym typeface="Wingdings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1" y="1642623"/>
            <a:ext cx="117206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Visalia, CA</a:t>
            </a:r>
            <a:endParaRPr lang="en-US" b="1" dirty="0">
              <a:latin typeface="+mn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EPA’s NO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 Methods Development</a:t>
            </a:r>
          </a:p>
        </p:txBody>
      </p:sp>
    </p:spTree>
    <p:extLst>
      <p:ext uri="{BB962C8B-B14F-4D97-AF65-F5344CB8AC3E}">
        <p14:creationId xmlns:p14="http://schemas.microsoft.com/office/powerpoint/2010/main" val="307598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Visalia Municipal Airport Results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1" y="1180624"/>
            <a:ext cx="5385817" cy="2834640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89348" y="4070505"/>
            <a:ext cx="4267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cs typeface="Arial" pitchFamily="34" charset="0"/>
                <a:sym typeface="Wingdings" pitchFamily="2" charset="2"/>
              </a:rPr>
              <a:t> 21 </a:t>
            </a:r>
            <a:r>
              <a:rPr lang="en-US" sz="2000" dirty="0">
                <a:cs typeface="Arial" pitchFamily="34" charset="0"/>
                <a:sym typeface="Wingdings" pitchFamily="2" charset="2"/>
              </a:rPr>
              <a:t>days, 1 minute data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cs typeface="Arial" pitchFamily="34" charset="0"/>
                <a:sym typeface="Wingdings" pitchFamily="2" charset="2"/>
              </a:rPr>
              <a:t> Overall, good agreement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cs typeface="Arial" pitchFamily="34" charset="0"/>
                <a:sym typeface="Wingdings" pitchFamily="2" charset="2"/>
              </a:rPr>
              <a:t> More scatter between indirect methods than between direct and </a:t>
            </a:r>
            <a:r>
              <a:rPr lang="en-US" sz="2000" dirty="0" smtClean="0">
                <a:cs typeface="Arial" pitchFamily="34" charset="0"/>
                <a:sym typeface="Wingdings" pitchFamily="2" charset="2"/>
              </a:rPr>
              <a:t>indirect. Why?</a:t>
            </a:r>
            <a:endParaRPr lang="en-US" sz="2000" dirty="0">
              <a:cs typeface="Arial" pitchFamily="34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sym typeface="Wingdings" pitchFamily="2" charset="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43599" y="3505199"/>
            <a:ext cx="3302753" cy="3302753"/>
            <a:chOff x="5943599" y="3505199"/>
            <a:chExt cx="3302753" cy="3302753"/>
          </a:xfrm>
        </p:grpSpPr>
        <p:pic>
          <p:nvPicPr>
            <p:cNvPr id="6" name="Picture 5" descr="plot.Visalia_scatterCRD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3599" y="3505199"/>
              <a:ext cx="3302753" cy="330275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533744" y="4090879"/>
              <a:ext cx="1178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y = 1.03x-1.22</a:t>
              </a:r>
            </a:p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sz="1200" b="1" baseline="30000" dirty="0" smtClean="0">
                  <a:latin typeface="Arial" pitchFamily="34" charset="0"/>
                  <a:cs typeface="Arial" pitchFamily="34" charset="0"/>
                </a:rPr>
                <a:t>2 </a:t>
              </a:r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= 0.88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943599" y="608904"/>
            <a:ext cx="3302753" cy="3302753"/>
            <a:chOff x="5943599" y="608904"/>
            <a:chExt cx="3302753" cy="3302753"/>
          </a:xfrm>
        </p:grpSpPr>
        <p:pic>
          <p:nvPicPr>
            <p:cNvPr id="7" name="Picture 6" descr="plot.Visalia_scatterphot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3599" y="608904"/>
              <a:ext cx="3302753" cy="330275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535368" y="1199744"/>
              <a:ext cx="12170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y = 1.02x+0.95</a:t>
              </a:r>
            </a:p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sz="1200" b="1" baseline="30000" dirty="0" smtClean="0">
                  <a:latin typeface="Arial" pitchFamily="34" charset="0"/>
                  <a:cs typeface="Arial" pitchFamily="34" charset="0"/>
                </a:rPr>
                <a:t>2 </a:t>
              </a:r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= 0.79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037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86" y="3911657"/>
            <a:ext cx="5385817" cy="283464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Visalia Municipal Airport Results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0" y="1184588"/>
            <a:ext cx="5385817" cy="2834640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486399" y="1477733"/>
            <a:ext cx="352562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cs typeface="Arial" pitchFamily="34" charset="0"/>
                <a:sym typeface="Wingdings" pitchFamily="2" charset="2"/>
              </a:rPr>
              <a:t> Could the scatter be related to the NO mixing ratios?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cs typeface="Arial" pitchFamily="34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cs typeface="Arial" pitchFamily="34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cs typeface="Arial" pitchFamily="34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cs typeface="Arial" pitchFamily="34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cs typeface="Arial" pitchFamily="34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cs typeface="Arial" pitchFamily="34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cs typeface="Arial" pitchFamily="34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cs typeface="Arial" pitchFamily="34" charset="0"/>
                <a:sym typeface="Wingdings" pitchFamily="2" charset="2"/>
              </a:rPr>
              <a:t> |</a:t>
            </a:r>
            <a:r>
              <a:rPr lang="en-US" sz="2000" dirty="0" err="1" smtClean="0">
                <a:cs typeface="Arial" pitchFamily="34" charset="0"/>
                <a:sym typeface="Wingdings" pitchFamily="2" charset="2"/>
              </a:rPr>
              <a:t>deltaNO</a:t>
            </a:r>
            <a:r>
              <a:rPr lang="en-US" sz="2000" dirty="0" smtClean="0">
                <a:cs typeface="Arial" pitchFamily="34" charset="0"/>
                <a:sym typeface="Wingdings" pitchFamily="2" charset="2"/>
              </a:rPr>
              <a:t>|= absolute value of the difference between adjacent NO data points.</a:t>
            </a:r>
            <a:endParaRPr lang="en-US" sz="2000" dirty="0">
              <a:cs typeface="Arial" pitchFamily="34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1663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lot.Visalia_scatterphoto_delNO.png"/>
          <p:cNvPicPr>
            <a:picLocks noChangeAspect="1"/>
          </p:cNvPicPr>
          <p:nvPr/>
        </p:nvPicPr>
        <p:blipFill rotWithShape="1">
          <a:blip r:embed="rId2" cstate="print"/>
          <a:srcRect t="15036"/>
          <a:stretch/>
        </p:blipFill>
        <p:spPr>
          <a:xfrm>
            <a:off x="628650" y="1589211"/>
            <a:ext cx="3302753" cy="280614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243317"/>
              </p:ext>
            </p:extLst>
          </p:nvPr>
        </p:nvGraphicFramePr>
        <p:xfrm>
          <a:off x="4121085" y="1624665"/>
          <a:ext cx="4191000" cy="232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/>
                <a:gridCol w="1371600"/>
                <a:gridCol w="685800"/>
                <a:gridCol w="838200"/>
              </a:tblGrid>
              <a:tr h="426746">
                <a:tc>
                  <a:txBody>
                    <a:bodyPr/>
                    <a:lstStyle/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fit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1600" b="1" baseline="30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b="1" baseline="300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674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All points</a:t>
                      </a:r>
                      <a:endParaRPr lang="en-US" sz="16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y=1.0x+1.0</a:t>
                      </a:r>
                      <a:endParaRPr lang="en-US" sz="16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0.79</a:t>
                      </a:r>
                      <a:endParaRPr lang="en-US" sz="16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24,468</a:t>
                      </a:r>
                      <a:endParaRPr lang="en-US" sz="16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3657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|</a:t>
                      </a:r>
                      <a:r>
                        <a:rPr lang="el-GR" sz="1600" dirty="0" smtClean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Δ</a:t>
                      </a:r>
                      <a:r>
                        <a:rPr lang="en-US" sz="1600" dirty="0" smtClean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NO| &lt; 5ppb/min</a:t>
                      </a:r>
                      <a:endParaRPr lang="en-US" sz="1600" dirty="0">
                        <a:solidFill>
                          <a:srgbClr val="00B0F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y=1.0x+1.3</a:t>
                      </a:r>
                      <a:endParaRPr lang="en-US" sz="1600" dirty="0">
                        <a:solidFill>
                          <a:srgbClr val="00B0F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0.85</a:t>
                      </a:r>
                      <a:endParaRPr lang="en-US" sz="1600" dirty="0">
                        <a:solidFill>
                          <a:srgbClr val="00B0F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15,954</a:t>
                      </a:r>
                      <a:endParaRPr lang="en-US" sz="1600" dirty="0">
                        <a:solidFill>
                          <a:srgbClr val="00B0F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365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|</a:t>
                      </a:r>
                      <a:r>
                        <a:rPr lang="el-GR" sz="1600" dirty="0" smtClean="0">
                          <a:latin typeface="Arial" pitchFamily="34" charset="0"/>
                          <a:cs typeface="Arial" pitchFamily="34" charset="0"/>
                        </a:rPr>
                        <a:t>Δ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NO| &lt; 0.4ppb/min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y=0.99x+1.4</a:t>
                      </a:r>
                    </a:p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0.90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7,900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Visalia Municipal Airport Results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35290" y="4685772"/>
            <a:ext cx="801278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cs typeface="Arial" pitchFamily="34" charset="0"/>
                <a:sym typeface="Wingdings" pitchFamily="2" charset="2"/>
              </a:rPr>
              <a:t> Under conditions with slowly changing NO, less scatter between the two indirect methods.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itchFamily="34" charset="0"/>
                <a:sym typeface="Wingdings" pitchFamily="2" charset="2"/>
              </a:rPr>
              <a:t> 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The comparison between the direct and FRM analyzers doesn’t depend on the NO concentrations.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itchFamily="34" charset="0"/>
                <a:sym typeface="Wingdings" pitchFamily="2" charset="2"/>
              </a:rPr>
              <a:t> 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Hypothesis: the NO</a:t>
            </a:r>
            <a:r>
              <a:rPr lang="en-US" baseline="-25000" dirty="0" smtClean="0">
                <a:cs typeface="Arial" pitchFamily="34" charset="0"/>
                <a:sym typeface="Wingdings" pitchFamily="2" charset="2"/>
              </a:rPr>
              <a:t>2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 concentrations are affected by the switching between the NO and </a:t>
            </a:r>
            <a:r>
              <a:rPr lang="en-US" dirty="0" err="1" smtClean="0">
                <a:cs typeface="Arial" pitchFamily="34" charset="0"/>
                <a:sym typeface="Wingdings" pitchFamily="2" charset="2"/>
              </a:rPr>
              <a:t>NOx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 channels during quickly changing NO</a:t>
            </a:r>
            <a:r>
              <a:rPr lang="en-US" baseline="-25000" dirty="0">
                <a:cs typeface="Arial" pitchFamily="34" charset="0"/>
                <a:sym typeface="Wingdings" pitchFamily="2" charset="2"/>
              </a:rPr>
              <a:t> 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distributions.</a:t>
            </a:r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7317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9427"/>
            <a:ext cx="4318222" cy="28766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023" y="1120636"/>
            <a:ext cx="4318222" cy="287669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Visalia Municipal Airport Results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00105" y="4666690"/>
            <a:ext cx="37059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itchFamily="34" charset="0"/>
                <a:sym typeface="Wingdings" pitchFamily="2" charset="2"/>
              </a:rPr>
              <a:t> 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Did we see any interference in the FRM NO</a:t>
            </a:r>
            <a:r>
              <a:rPr lang="en-US" baseline="-25000" dirty="0" smtClean="0">
                <a:cs typeface="Arial" pitchFamily="34" charset="0"/>
                <a:sym typeface="Wingdings" pitchFamily="2" charset="2"/>
              </a:rPr>
              <a:t>2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 measurement from higher oxides of nitrogen during the SJV deployment?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cs typeface="Arial" pitchFamily="34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cs typeface="Arial" pitchFamily="34" charset="0"/>
                <a:sym typeface="Wingdings" pitchFamily="2" charset="2"/>
              </a:rPr>
              <a:t> ~ 5% during midday hours</a:t>
            </a:r>
            <a:endParaRPr lang="en-US" dirty="0">
              <a:cs typeface="Arial" pitchFamily="34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ym typeface="Wingdings" pitchFamily="2" charset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023" y="3706329"/>
            <a:ext cx="4318222" cy="287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3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Ground site data compared with P3B Missed Approaches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3" y="1751415"/>
            <a:ext cx="5484786" cy="4937760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501704" y="1659540"/>
            <a:ext cx="351811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itchFamily="34" charset="0"/>
                <a:sym typeface="Wingdings" pitchFamily="2" charset="2"/>
              </a:rPr>
              <a:t> 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Radar altitude during missed approaches between 30-40 m AGL.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cs typeface="Arial" pitchFamily="34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itchFamily="34" charset="0"/>
                <a:sym typeface="Wingdings" pitchFamily="2" charset="2"/>
              </a:rPr>
              <a:t> 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On January 22, 2013, surface and P3B NO</a:t>
            </a:r>
            <a:r>
              <a:rPr lang="en-US" baseline="-25000" dirty="0" smtClean="0">
                <a:cs typeface="Arial" pitchFamily="34" charset="0"/>
                <a:sym typeface="Wingdings" pitchFamily="2" charset="2"/>
              </a:rPr>
              <a:t>2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 and O</a:t>
            </a:r>
            <a:r>
              <a:rPr lang="en-US" baseline="-25000" dirty="0" smtClean="0">
                <a:cs typeface="Arial" pitchFamily="34" charset="0"/>
                <a:sym typeface="Wingdings" pitchFamily="2" charset="2"/>
              </a:rPr>
              <a:t>3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 were in good agreement.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cs typeface="Arial" pitchFamily="34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cs typeface="Arial" pitchFamily="34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cs typeface="Arial" pitchFamily="34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cs typeface="Arial" pitchFamily="34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cs typeface="Arial" pitchFamily="34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cs typeface="Arial" pitchFamily="34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675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5648"/>
            <a:ext cx="5484788" cy="493776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Ground site data compared with P3B Missed Approaches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501704" y="1659540"/>
            <a:ext cx="351811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itchFamily="34" charset="0"/>
                <a:sym typeface="Wingdings" pitchFamily="2" charset="2"/>
              </a:rPr>
              <a:t> 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Radar altitude during missed approaches ~35 m AGL.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cs typeface="Arial" pitchFamily="34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itchFamily="34" charset="0"/>
                <a:sym typeface="Wingdings" pitchFamily="2" charset="2"/>
              </a:rPr>
              <a:t> 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On February 1, 2013, surface and P3B NO</a:t>
            </a:r>
            <a:r>
              <a:rPr lang="en-US" baseline="-25000" dirty="0" smtClean="0">
                <a:cs typeface="Arial" pitchFamily="34" charset="0"/>
                <a:sym typeface="Wingdings" pitchFamily="2" charset="2"/>
              </a:rPr>
              <a:t>2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 and O</a:t>
            </a:r>
            <a:r>
              <a:rPr lang="en-US" baseline="-25000" dirty="0" smtClean="0">
                <a:cs typeface="Arial" pitchFamily="34" charset="0"/>
                <a:sym typeface="Wingdings" pitchFamily="2" charset="2"/>
              </a:rPr>
              <a:t>3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 were in good agreement during 2 of 3 missed approaches.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cs typeface="Arial" pitchFamily="34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itchFamily="34" charset="0"/>
                <a:sym typeface="Wingdings" pitchFamily="2" charset="2"/>
              </a:rPr>
              <a:t> 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Elevated surface NO</a:t>
            </a:r>
            <a:r>
              <a:rPr lang="en-US" baseline="-25000" dirty="0" smtClean="0">
                <a:cs typeface="Arial" pitchFamily="34" charset="0"/>
                <a:sym typeface="Wingdings" pitchFamily="2" charset="2"/>
              </a:rPr>
              <a:t>2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 was observed on the first missed approach of the day (~10:00 local time)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cs typeface="Arial" pitchFamily="34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itchFamily="34" charset="0"/>
                <a:sym typeface="Wingdings" pitchFamily="2" charset="2"/>
              </a:rPr>
              <a:t> 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The sum of NO</a:t>
            </a:r>
            <a:r>
              <a:rPr lang="en-US" baseline="-25000" dirty="0" smtClean="0">
                <a:cs typeface="Arial" pitchFamily="34" charset="0"/>
                <a:sym typeface="Wingdings" pitchFamily="2" charset="2"/>
              </a:rPr>
              <a:t>2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 and O</a:t>
            </a:r>
            <a:r>
              <a:rPr lang="en-US" baseline="-25000" dirty="0" smtClean="0">
                <a:cs typeface="Arial" pitchFamily="34" charset="0"/>
                <a:sym typeface="Wingdings" pitchFamily="2" charset="2"/>
              </a:rPr>
              <a:t>3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 were in good agreement during all 3 missed approaches.</a:t>
            </a:r>
            <a:endParaRPr lang="en-US" dirty="0">
              <a:cs typeface="Arial" pitchFamily="34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1538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752600"/>
            <a:ext cx="320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 21 Missed Approaches with concurrent surface and P3 data </a:t>
            </a:r>
          </a:p>
          <a:p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Median altitude of missed approaches = 35 m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Surface monitors observed higher NO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than P3 on Feb04, Feb01, Jan30, and Jan18</a:t>
            </a:r>
            <a:endParaRPr lang="en-US" sz="1800" dirty="0"/>
          </a:p>
        </p:txBody>
      </p:sp>
      <p:pic>
        <p:nvPicPr>
          <p:cNvPr id="5" name="Picture 4" descr="plot.visalia_missedapproaches_flightd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6474" y="1140289"/>
            <a:ext cx="5577840" cy="557784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Ground site data compared with P3B Missed Approaches</a:t>
            </a:r>
          </a:p>
        </p:txBody>
      </p:sp>
    </p:spTree>
    <p:extLst>
      <p:ext uri="{BB962C8B-B14F-4D97-AF65-F5344CB8AC3E}">
        <p14:creationId xmlns:p14="http://schemas.microsoft.com/office/powerpoint/2010/main" val="147451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lot.visalia_missedapproaches_flightdayO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4641" y="1517229"/>
            <a:ext cx="4663440" cy="4663440"/>
          </a:xfrm>
          <a:prstGeom prst="rect">
            <a:avLst/>
          </a:prstGeom>
        </p:spPr>
      </p:pic>
      <p:pic>
        <p:nvPicPr>
          <p:cNvPr id="5" name="Picture 4" descr="plot.visalia_missedapproaches_flightdayO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036" y="1517229"/>
            <a:ext cx="4663440" cy="466344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Ground site data compared with P3B Missed Approaches</a:t>
            </a:r>
          </a:p>
        </p:txBody>
      </p:sp>
    </p:spTree>
    <p:extLst>
      <p:ext uri="{BB962C8B-B14F-4D97-AF65-F5344CB8AC3E}">
        <p14:creationId xmlns:p14="http://schemas.microsoft.com/office/powerpoint/2010/main" val="427592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Model/Observation Comparison at Visalia: </a:t>
            </a:r>
            <a:r>
              <a:rPr lang="en-US" sz="3200" b="1" dirty="0" err="1" smtClean="0"/>
              <a:t>NOx</a:t>
            </a:r>
            <a:endParaRPr lang="en-US" sz="32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49" y="4114813"/>
            <a:ext cx="75438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79" y="1342680"/>
            <a:ext cx="7543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8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115750" y="1345672"/>
            <a:ext cx="415145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California currently has many counties violating the PM</a:t>
            </a:r>
            <a:r>
              <a:rPr lang="en-US" sz="1800" baseline="-25000" dirty="0" smtClean="0"/>
              <a:t>2.5</a:t>
            </a:r>
            <a:r>
              <a:rPr lang="en-US" sz="1800" dirty="0" smtClean="0"/>
              <a:t> NAAQS</a:t>
            </a:r>
          </a:p>
          <a:p>
            <a:r>
              <a:rPr lang="en-US" sz="1800" dirty="0" smtClean="0"/>
              <a:t>Many counties still projected to be nonattainment in the future</a:t>
            </a:r>
          </a:p>
          <a:p>
            <a:r>
              <a:rPr lang="en-US" sz="1800" dirty="0" smtClean="0"/>
              <a:t>Challenges </a:t>
            </a:r>
            <a:r>
              <a:rPr lang="en-US" sz="1800" dirty="0"/>
              <a:t>in California: complex terrain, </a:t>
            </a:r>
            <a:r>
              <a:rPr lang="en-US" sz="1800" dirty="0" smtClean="0"/>
              <a:t>large and diverse emissions </a:t>
            </a:r>
            <a:r>
              <a:rPr lang="en-US" sz="1800" dirty="0"/>
              <a:t>sources</a:t>
            </a:r>
          </a:p>
          <a:p>
            <a:endParaRPr lang="en-US" sz="1800" dirty="0" smtClean="0"/>
          </a:p>
          <a:p>
            <a:endParaRPr lang="en-US" sz="1800" dirty="0" smtClean="0"/>
          </a:p>
        </p:txBody>
      </p:sp>
      <p:pic>
        <p:nvPicPr>
          <p:cNvPr id="5" name="Picture 1" descr="C:\Documents and Settings\kbaker\Desktop\ca25b.jpg"/>
          <p:cNvPicPr>
            <a:picLocks noChangeAspect="1" noChangeArrowheads="1"/>
          </p:cNvPicPr>
          <p:nvPr/>
        </p:nvPicPr>
        <p:blipFill rotWithShape="1">
          <a:blip r:embed="rId2" cstate="print"/>
          <a:srcRect l="7112" t="11711" r="25639" b="4607"/>
          <a:stretch/>
        </p:blipFill>
        <p:spPr bwMode="auto">
          <a:xfrm>
            <a:off x="4220065" y="1420607"/>
            <a:ext cx="4754880" cy="45720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7754330" y="2944607"/>
            <a:ext cx="12954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Motivation to study the San Joaquin Valley, CA</a:t>
            </a:r>
            <a:endParaRPr lang="en-US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6804"/>
          <a:stretch/>
        </p:blipFill>
        <p:spPr>
          <a:xfrm>
            <a:off x="115750" y="3559476"/>
            <a:ext cx="4140337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6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Model/Observation Comparison at Fresno: PM components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83" y="1594611"/>
            <a:ext cx="7543800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4" y="4149528"/>
            <a:ext cx="7543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3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77240" y="521208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Source Apportionment of PM</a:t>
            </a:r>
            <a:r>
              <a:rPr lang="en-US" sz="3200" b="1" baseline="-25000" dirty="0" smtClean="0"/>
              <a:t>2.5</a:t>
            </a:r>
            <a:r>
              <a:rPr lang="en-US" sz="3200" b="1" dirty="0" smtClean="0"/>
              <a:t> Ammonium Nitrate using CMAQ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5" r="19689" b="-6425"/>
          <a:stretch/>
        </p:blipFill>
        <p:spPr>
          <a:xfrm>
            <a:off x="481818" y="2398544"/>
            <a:ext cx="4114800" cy="4193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9" r="19689" b="-5109"/>
          <a:stretch/>
        </p:blipFill>
        <p:spPr>
          <a:xfrm>
            <a:off x="4614203" y="2307104"/>
            <a:ext cx="4114800" cy="41930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5926" y="1690689"/>
            <a:ext cx="378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Contribution of </a:t>
            </a:r>
            <a:r>
              <a:rPr lang="en-US" dirty="0" err="1" smtClean="0"/>
              <a:t>onroad</a:t>
            </a:r>
            <a:r>
              <a:rPr lang="en-US" dirty="0" smtClean="0"/>
              <a:t> NOX emissions to modeled NOX mixing ratios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22877" y="1688341"/>
            <a:ext cx="378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Contribution of </a:t>
            </a:r>
            <a:r>
              <a:rPr lang="en-US" dirty="0" err="1" smtClean="0"/>
              <a:t>onroad</a:t>
            </a:r>
            <a:r>
              <a:rPr lang="en-US" dirty="0" smtClean="0"/>
              <a:t> NOX emissions to modeled PM</a:t>
            </a:r>
            <a:r>
              <a:rPr lang="en-US" baseline="-25000" dirty="0" smtClean="0"/>
              <a:t>2.5</a:t>
            </a:r>
            <a:r>
              <a:rPr lang="en-US" dirty="0" smtClean="0"/>
              <a:t> nitrate ion conc.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5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Differences amongst NO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monitoring methods were observed at the near-roadway, and these differences are the most pronounced under conditions with rapidly changing </a:t>
            </a:r>
            <a:r>
              <a:rPr lang="en-US" sz="1800" dirty="0" err="1" smtClean="0"/>
              <a:t>NO</a:t>
            </a:r>
            <a:r>
              <a:rPr lang="en-US" sz="1800" baseline="-25000" dirty="0" err="1" smtClean="0"/>
              <a:t>x</a:t>
            </a:r>
            <a:r>
              <a:rPr lang="en-US" sz="1800" dirty="0" smtClean="0"/>
              <a:t> distributions.</a:t>
            </a:r>
          </a:p>
          <a:p>
            <a:r>
              <a:rPr lang="en-US" sz="1800" dirty="0" smtClean="0"/>
              <a:t>Direct optical methods are preferable to the indirect methods in these locations.</a:t>
            </a:r>
          </a:p>
          <a:p>
            <a:r>
              <a:rPr lang="en-US" sz="1800" dirty="0" smtClean="0"/>
              <a:t>NOz Interferences in the FRM were &lt;10% at the Visalia site.</a:t>
            </a:r>
          </a:p>
          <a:p>
            <a:r>
              <a:rPr lang="en-US" sz="1800" dirty="0" smtClean="0"/>
              <a:t>Good agreement between (NO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+O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)</a:t>
            </a:r>
            <a:r>
              <a:rPr lang="en-US" sz="1800" baseline="-25000" dirty="0" smtClean="0"/>
              <a:t>surface</a:t>
            </a:r>
            <a:r>
              <a:rPr lang="en-US" sz="1800" dirty="0" smtClean="0"/>
              <a:t> and (NO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+O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)</a:t>
            </a:r>
            <a:r>
              <a:rPr lang="en-US" sz="1800" baseline="-25000" dirty="0" smtClean="0"/>
              <a:t>P3B</a:t>
            </a:r>
            <a:r>
              <a:rPr lang="en-US" sz="1800" dirty="0" smtClean="0"/>
              <a:t> at all missed approaches over the Visalia Airport.</a:t>
            </a:r>
          </a:p>
          <a:p>
            <a:r>
              <a:rPr lang="en-US" sz="1800" dirty="0" smtClean="0"/>
              <a:t>Despite the low altitudes of these missed approaches (~35m), ozone titration events were observed during ~20% of the missed approaches.</a:t>
            </a:r>
          </a:p>
          <a:p>
            <a:r>
              <a:rPr lang="en-US" sz="1800" dirty="0" smtClean="0"/>
              <a:t>We are conducting model evaluations using the DISCOVER-AQ dataset along with CMAQ source apportionment tools to better understand PM formation and improve emissions in California’s San Joaquin Valley.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411208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Acknowledgements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182880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NASA (Jim Crawford, Ken Pickering, Mary Kleb, </a:t>
            </a:r>
            <a:r>
              <a:rPr lang="en-US" sz="1800" dirty="0" err="1" smtClean="0"/>
              <a:t>Luci</a:t>
            </a:r>
            <a:r>
              <a:rPr lang="en-US" sz="1800" dirty="0" smtClean="0"/>
              <a:t> Crittenden)</a:t>
            </a:r>
            <a:endParaRPr lang="en-US" sz="1800" dirty="0"/>
          </a:p>
          <a:p>
            <a:r>
              <a:rPr lang="en-US" sz="1800" dirty="0" smtClean="0"/>
              <a:t>SJVAPCD (Nathan Trevino)</a:t>
            </a:r>
          </a:p>
          <a:p>
            <a:r>
              <a:rPr lang="en-US" sz="1800" dirty="0" smtClean="0"/>
              <a:t>City of Visalia (Mark Bettencourt)</a:t>
            </a:r>
          </a:p>
          <a:p>
            <a:r>
              <a:rPr lang="en-US" sz="1800" dirty="0" smtClean="0"/>
              <a:t>MDE (Jennifer </a:t>
            </a:r>
            <a:r>
              <a:rPr lang="en-US" sz="1800" dirty="0" err="1" smtClean="0"/>
              <a:t>Hains</a:t>
            </a:r>
            <a:r>
              <a:rPr lang="en-US" sz="1800" dirty="0" smtClean="0"/>
              <a:t>, Ryan Auvil)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DISCLAIMER – Although this work was reviewed by EPA and approved for presentation, it may not necessarily reflect official Agency policy. </a:t>
            </a:r>
          </a:p>
        </p:txBody>
      </p:sp>
    </p:spTree>
    <p:extLst>
      <p:ext uri="{BB962C8B-B14F-4D97-AF65-F5344CB8AC3E}">
        <p14:creationId xmlns:p14="http://schemas.microsoft.com/office/powerpoint/2010/main" val="273511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5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kbaker\Desktop\ammoniumnitrate.png"/>
          <p:cNvPicPr>
            <a:picLocks noChangeAspect="1" noChangeArrowheads="1"/>
          </p:cNvPicPr>
          <p:nvPr/>
        </p:nvPicPr>
        <p:blipFill>
          <a:blip r:embed="rId2" cstate="print"/>
          <a:srcRect r="37527"/>
          <a:stretch>
            <a:fillRect/>
          </a:stretch>
        </p:blipFill>
        <p:spPr bwMode="auto">
          <a:xfrm>
            <a:off x="4419600" y="1447800"/>
            <a:ext cx="4687193" cy="5257800"/>
          </a:xfrm>
          <a:prstGeom prst="rect">
            <a:avLst/>
          </a:prstGeom>
          <a:noFill/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1600200"/>
            <a:ext cx="388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Modeled Jan and Feb 2013 to match DISCOVER-AQ field intensive in San Joaquin Valley</a:t>
            </a:r>
          </a:p>
          <a:p>
            <a:r>
              <a:rPr lang="en-US" sz="2400" dirty="0" smtClean="0"/>
              <a:t>CMAQ v5.0.2</a:t>
            </a:r>
          </a:p>
          <a:p>
            <a:r>
              <a:rPr lang="en-US" sz="2400" dirty="0" smtClean="0"/>
              <a:t>SAPRC07 gas-phase chemistry</a:t>
            </a:r>
          </a:p>
          <a:p>
            <a:r>
              <a:rPr lang="en-US" sz="2400" dirty="0" smtClean="0"/>
              <a:t>ISORROPIA2 inorganic chemistry</a:t>
            </a:r>
          </a:p>
          <a:p>
            <a:r>
              <a:rPr lang="en-US" sz="2400" dirty="0" smtClean="0"/>
              <a:t>4 km resolution domain (right)</a:t>
            </a:r>
          </a:p>
          <a:p>
            <a:r>
              <a:rPr lang="en-US" sz="2400" dirty="0" smtClean="0"/>
              <a:t>35 vertical layers</a:t>
            </a:r>
          </a:p>
          <a:p>
            <a:endParaRPr lang="en-US" sz="2400" dirty="0" smtClean="0"/>
          </a:p>
          <a:p>
            <a:r>
              <a:rPr lang="en-US" sz="2400" dirty="0" smtClean="0"/>
              <a:t>2013 EGU (and fires)</a:t>
            </a:r>
          </a:p>
          <a:p>
            <a:r>
              <a:rPr lang="en-US" sz="2400" dirty="0" smtClean="0"/>
              <a:t>2011 NEI v1 based emissions for all other sectors</a:t>
            </a:r>
          </a:p>
          <a:p>
            <a:r>
              <a:rPr lang="en-US" sz="2400" dirty="0" smtClean="0"/>
              <a:t>BEIS v3.14 biogenic emissions</a:t>
            </a:r>
          </a:p>
          <a:p>
            <a:r>
              <a:rPr lang="en-US" sz="2400" dirty="0" smtClean="0"/>
              <a:t>WRF v3.5.1 meteorology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712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lot.visalia_missedapproaches_flightd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074" y="1517229"/>
            <a:ext cx="4663440" cy="4663440"/>
          </a:xfrm>
          <a:prstGeom prst="rect">
            <a:avLst/>
          </a:prstGeom>
        </p:spPr>
      </p:pic>
      <p:pic>
        <p:nvPicPr>
          <p:cNvPr id="5" name="Picture 4" descr="plot.visalia_missedapproaches_flightdayO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517229"/>
            <a:ext cx="4663440" cy="466344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Ground site data compared with P3B Missed Approaches</a:t>
            </a:r>
          </a:p>
        </p:txBody>
      </p:sp>
    </p:spTree>
    <p:extLst>
      <p:ext uri="{BB962C8B-B14F-4D97-AF65-F5344CB8AC3E}">
        <p14:creationId xmlns:p14="http://schemas.microsoft.com/office/powerpoint/2010/main" val="207403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Bakersfield Municipal Airport Results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80" y="1576649"/>
            <a:ext cx="3321477" cy="3108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65990" y="2045263"/>
            <a:ext cx="109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y = 1.05x-1.4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200" b="1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= 0.86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560" y="1809667"/>
            <a:ext cx="6153466" cy="323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9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miss_spatial_2010ec4_10c.v1b.ALL.L1_NH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675185" y="1834026"/>
            <a:ext cx="5108203" cy="3046167"/>
          </a:xfrm>
          <a:prstGeom prst="rect">
            <a:avLst/>
          </a:prstGeom>
        </p:spPr>
      </p:pic>
      <p:pic>
        <p:nvPicPr>
          <p:cNvPr id="6" name="Picture 5" descr="hist_basin_2010ec3_10c.v1b.ALL.L1_NH3.png"/>
          <p:cNvPicPr>
            <a:picLocks noChangeAspect="1"/>
          </p:cNvPicPr>
          <p:nvPr/>
        </p:nvPicPr>
        <p:blipFill rotWithShape="1">
          <a:blip r:embed="rId3" cstate="print"/>
          <a:srcRect t="12884" r="57776"/>
          <a:stretch/>
        </p:blipFill>
        <p:spPr>
          <a:xfrm>
            <a:off x="1046376" y="1842818"/>
            <a:ext cx="2102177" cy="302704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79231" y="4702074"/>
            <a:ext cx="7367953" cy="1925516"/>
          </a:xfrm>
          <a:prstGeom prst="rect">
            <a:avLst/>
          </a:prstGeom>
        </p:spPr>
        <p:txBody>
          <a:bodyPr/>
          <a:lstStyle/>
          <a:p>
            <a:pPr marL="176213" indent="-176213">
              <a:spcBef>
                <a:spcPts val="2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dirty="0" smtClean="0"/>
              <a:t>Average daily total NH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emissions in SJV are similar for CARB and EPA inventories (left)</a:t>
            </a:r>
          </a:p>
          <a:p>
            <a:pPr marL="176213" indent="-176213"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dirty="0" smtClean="0"/>
              <a:t>Spatial allocation of NH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emissions differs in SJV: CARB’s emissions are more concentrated in major source regions than EPA’s (right)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521208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Working towards improved NH</a:t>
            </a:r>
            <a:r>
              <a:rPr lang="en-US" sz="3200" b="1" baseline="-25000" dirty="0" smtClean="0"/>
              <a:t>3</a:t>
            </a:r>
            <a:r>
              <a:rPr lang="en-US" sz="3200" b="1" dirty="0" smtClean="0"/>
              <a:t> emissions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0221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DISCOVER-AQ 2013 – San Joaquin Valley, CA</a:t>
            </a:r>
            <a:endParaRPr lang="en-US" sz="32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752600" y="1524000"/>
            <a:ext cx="2918558" cy="4981771"/>
            <a:chOff x="6248391" y="2104829"/>
            <a:chExt cx="2918558" cy="498177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69"/>
            <a:stretch/>
          </p:blipFill>
          <p:spPr>
            <a:xfrm>
              <a:off x="6254242" y="5321050"/>
              <a:ext cx="2606040" cy="1765550"/>
            </a:xfrm>
            <a:prstGeom prst="rect">
              <a:avLst/>
            </a:prstGeom>
          </p:spPr>
        </p:pic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6248391" y="2104829"/>
              <a:ext cx="2918558" cy="3848704"/>
              <a:chOff x="6751890" y="2971800"/>
              <a:chExt cx="2499199" cy="3196746"/>
            </a:xfrm>
          </p:grpSpPr>
          <p:grpSp>
            <p:nvGrpSpPr>
              <p:cNvPr id="9" name="Group 16"/>
              <p:cNvGrpSpPr>
                <a:grpSpLocks/>
              </p:cNvGrpSpPr>
              <p:nvPr/>
            </p:nvGrpSpPr>
            <p:grpSpPr bwMode="auto">
              <a:xfrm>
                <a:off x="6751890" y="2971800"/>
                <a:ext cx="2239710" cy="2671405"/>
                <a:chOff x="6634584" y="3657600"/>
                <a:chExt cx="2239710" cy="2671405"/>
              </a:xfrm>
            </p:grpSpPr>
            <p:pic>
              <p:nvPicPr>
                <p:cNvPr id="13" name="Picture 24" descr="B200 99L02436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37346" y="4374515"/>
                  <a:ext cx="2233974" cy="1069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" name="Picture 26" descr="NASA's P-3B on TRACE-P mission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38858" y="5410200"/>
                  <a:ext cx="2232312" cy="918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" name="Picture 30" descr="112931main_a-train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34584" y="3657600"/>
                  <a:ext cx="2239710" cy="8776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0" name="Text Box 36"/>
              <p:cNvSpPr txBox="1">
                <a:spLocks noChangeArrowheads="1"/>
              </p:cNvSpPr>
              <p:nvPr/>
            </p:nvSpPr>
            <p:spPr bwMode="auto">
              <a:xfrm>
                <a:off x="7772400" y="4724400"/>
                <a:ext cx="11430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 b="1">
                    <a:solidFill>
                      <a:srgbClr val="FFFFFF"/>
                    </a:solidFill>
                  </a:rPr>
                  <a:t>NASA P-3B</a:t>
                </a:r>
              </a:p>
            </p:txBody>
          </p:sp>
          <p:sp>
            <p:nvSpPr>
              <p:cNvPr id="11" name="Text Box 37"/>
              <p:cNvSpPr txBox="1">
                <a:spLocks noChangeArrowheads="1"/>
              </p:cNvSpPr>
              <p:nvPr/>
            </p:nvSpPr>
            <p:spPr bwMode="auto">
              <a:xfrm>
                <a:off x="7513645" y="3886200"/>
                <a:ext cx="1427634" cy="307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 b="1">
                    <a:solidFill>
                      <a:srgbClr val="FFFFFF"/>
                    </a:solidFill>
                  </a:rPr>
                  <a:t>NASA King Air</a:t>
                </a:r>
              </a:p>
            </p:txBody>
          </p:sp>
          <p:sp>
            <p:nvSpPr>
              <p:cNvPr id="12" name="Text Box 36"/>
              <p:cNvSpPr txBox="1">
                <a:spLocks noChangeArrowheads="1"/>
              </p:cNvSpPr>
              <p:nvPr/>
            </p:nvSpPr>
            <p:spPr bwMode="auto">
              <a:xfrm>
                <a:off x="7041288" y="5733958"/>
                <a:ext cx="2209801" cy="434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 b="1" dirty="0" smtClean="0">
                    <a:solidFill>
                      <a:srgbClr val="FFFFFF"/>
                    </a:solidFill>
                  </a:rPr>
                  <a:t>EPA, State, Local, and  Temporary Ground </a:t>
                </a:r>
                <a:r>
                  <a:rPr lang="en-US" sz="1400" b="1" dirty="0">
                    <a:solidFill>
                      <a:srgbClr val="FFFFFF"/>
                    </a:solidFill>
                  </a:rPr>
                  <a:t>sites</a:t>
                </a:r>
              </a:p>
            </p:txBody>
          </p:sp>
        </p:grpSp>
      </p:grpSp>
      <p:sp>
        <p:nvSpPr>
          <p:cNvPr id="16" name="Text Placeholder 1"/>
          <p:cNvSpPr txBox="1">
            <a:spLocks/>
          </p:cNvSpPr>
          <p:nvPr/>
        </p:nvSpPr>
        <p:spPr>
          <a:xfrm>
            <a:off x="5351330" y="1385524"/>
            <a:ext cx="3868870" cy="4663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u="sng" dirty="0" smtClean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600" u="sng" dirty="0" smtClean="0"/>
              <a:t>D</a:t>
            </a:r>
            <a:r>
              <a:rPr lang="en-US" sz="1600" dirty="0" smtClean="0"/>
              <a:t>eriving </a:t>
            </a:r>
            <a:r>
              <a:rPr lang="en-US" sz="1600" u="sng" dirty="0" smtClean="0"/>
              <a:t>I</a:t>
            </a:r>
            <a:r>
              <a:rPr lang="en-US" sz="1600" dirty="0" smtClean="0"/>
              <a:t>nformation on </a:t>
            </a:r>
            <a:r>
              <a:rPr lang="en-US" sz="1600" u="sng" dirty="0" smtClean="0"/>
              <a:t>S</a:t>
            </a:r>
            <a:r>
              <a:rPr lang="en-US" sz="1600" dirty="0" smtClean="0"/>
              <a:t>urface Conditions from </a:t>
            </a:r>
            <a:r>
              <a:rPr lang="en-US" sz="1600" u="sng" dirty="0" smtClean="0"/>
              <a:t>Co</a:t>
            </a:r>
            <a:r>
              <a:rPr lang="en-US" sz="1600" dirty="0" smtClean="0"/>
              <a:t>lumn and </a:t>
            </a:r>
            <a:r>
              <a:rPr lang="en-US" sz="1600" u="sng" dirty="0" smtClean="0"/>
              <a:t>Ver</a:t>
            </a:r>
            <a:r>
              <a:rPr lang="en-US" sz="1600" dirty="0" smtClean="0"/>
              <a:t>tically Resolved Observations Relevant to </a:t>
            </a:r>
            <a:r>
              <a:rPr lang="en-US" sz="1600" u="sng" dirty="0" smtClean="0"/>
              <a:t>A</a:t>
            </a:r>
            <a:r>
              <a:rPr lang="en-US" sz="1600" dirty="0" smtClean="0"/>
              <a:t>ir </a:t>
            </a:r>
            <a:r>
              <a:rPr lang="en-US" sz="1600" u="sng" dirty="0" smtClean="0"/>
              <a:t>Q</a:t>
            </a:r>
            <a:r>
              <a:rPr lang="en-US" sz="1600" dirty="0" smtClean="0"/>
              <a:t>uality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600" dirty="0" smtClean="0"/>
              <a:t>Success of study relies on quality measurements of gas and particle species (and properties) aloft and at the surface</a:t>
            </a:r>
          </a:p>
          <a:p>
            <a:pPr algn="l"/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endParaRPr lang="en-US" sz="1600" dirty="0"/>
          </a:p>
          <a:p>
            <a:pPr algn="l"/>
            <a:endParaRPr lang="en-US" sz="1600" dirty="0" smtClean="0"/>
          </a:p>
          <a:p>
            <a:pPr algn="l"/>
            <a:endParaRPr lang="en-US" sz="1600" dirty="0"/>
          </a:p>
          <a:p>
            <a:pPr algn="l"/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394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iscover-aq.larc.nasa.gov/images/CA2013/daq_california_map_22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057" y="1569720"/>
            <a:ext cx="5104460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DISCOVER-AQ 2013 – San Joaquin Valley, CA</a:t>
            </a:r>
            <a:endParaRPr lang="en-US" sz="3200" b="1" dirty="0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5351330" y="1385524"/>
            <a:ext cx="3868870" cy="4663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u="sng" dirty="0" smtClean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600" u="sng" dirty="0" smtClean="0">
                <a:solidFill>
                  <a:schemeClr val="tx1"/>
                </a:solidFill>
              </a:rPr>
              <a:t>D</a:t>
            </a:r>
            <a:r>
              <a:rPr lang="en-US" sz="1600" dirty="0" smtClean="0">
                <a:solidFill>
                  <a:schemeClr val="tx1"/>
                </a:solidFill>
              </a:rPr>
              <a:t>eriving </a:t>
            </a:r>
            <a:r>
              <a:rPr lang="en-US" sz="1600" u="sng" dirty="0" smtClean="0">
                <a:solidFill>
                  <a:schemeClr val="tx1"/>
                </a:solidFill>
              </a:rPr>
              <a:t>I</a:t>
            </a:r>
            <a:r>
              <a:rPr lang="en-US" sz="1600" dirty="0" smtClean="0">
                <a:solidFill>
                  <a:schemeClr val="tx1"/>
                </a:solidFill>
              </a:rPr>
              <a:t>nformation on </a:t>
            </a:r>
            <a:r>
              <a:rPr lang="en-US" sz="1600" u="sng" dirty="0" smtClean="0">
                <a:solidFill>
                  <a:schemeClr val="tx1"/>
                </a:solidFill>
              </a:rPr>
              <a:t>S</a:t>
            </a:r>
            <a:r>
              <a:rPr lang="en-US" sz="1600" dirty="0" smtClean="0">
                <a:solidFill>
                  <a:schemeClr val="tx1"/>
                </a:solidFill>
              </a:rPr>
              <a:t>urface Conditions from </a:t>
            </a:r>
            <a:r>
              <a:rPr lang="en-US" sz="1600" u="sng" dirty="0" smtClean="0">
                <a:solidFill>
                  <a:schemeClr val="tx1"/>
                </a:solidFill>
              </a:rPr>
              <a:t>Co</a:t>
            </a:r>
            <a:r>
              <a:rPr lang="en-US" sz="1600" dirty="0" smtClean="0">
                <a:solidFill>
                  <a:schemeClr val="tx1"/>
                </a:solidFill>
              </a:rPr>
              <a:t>lumn and </a:t>
            </a:r>
            <a:r>
              <a:rPr lang="en-US" sz="1600" u="sng" dirty="0" smtClean="0">
                <a:solidFill>
                  <a:schemeClr val="tx1"/>
                </a:solidFill>
              </a:rPr>
              <a:t>Ver</a:t>
            </a:r>
            <a:r>
              <a:rPr lang="en-US" sz="1600" dirty="0" smtClean="0">
                <a:solidFill>
                  <a:schemeClr val="tx1"/>
                </a:solidFill>
              </a:rPr>
              <a:t>tically Resolved Observations Relevant to </a:t>
            </a:r>
            <a:r>
              <a:rPr lang="en-US" sz="1600" u="sng" dirty="0" smtClean="0">
                <a:solidFill>
                  <a:schemeClr val="tx1"/>
                </a:solidFill>
              </a:rPr>
              <a:t>A</a:t>
            </a:r>
            <a:r>
              <a:rPr lang="en-US" sz="1600" dirty="0" smtClean="0">
                <a:solidFill>
                  <a:schemeClr val="tx1"/>
                </a:solidFill>
              </a:rPr>
              <a:t>ir </a:t>
            </a:r>
            <a:r>
              <a:rPr lang="en-US" sz="1600" u="sng" dirty="0" smtClean="0">
                <a:solidFill>
                  <a:schemeClr val="tx1"/>
                </a:solidFill>
              </a:rPr>
              <a:t>Q</a:t>
            </a:r>
            <a:r>
              <a:rPr lang="en-US" sz="1600" dirty="0" smtClean="0">
                <a:solidFill>
                  <a:schemeClr val="tx1"/>
                </a:solidFill>
              </a:rPr>
              <a:t>uality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Success of study relies on quality measurements of gas and particle species (and properties) aloft and at the surface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 San Joaquin Valley study from 16 Jan – 06 Feb 2013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10 flight days/~170 spirals/~150 missed approaches = Huge database!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All data publically available at: </a:t>
            </a:r>
            <a:r>
              <a:rPr lang="en-US" sz="1600" dirty="0" smtClean="0">
                <a:solidFill>
                  <a:schemeClr val="tx1"/>
                </a:solidFill>
                <a:hlinkClick r:id="rId3"/>
              </a:rPr>
              <a:t>http://www-air.larc.nasa.gov/cgi-bin/ArcView/discover-aq.ca-2013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18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8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3352800" cy="25146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2400" y="4287322"/>
            <a:ext cx="4267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 Visalia Municipal Airport (SJVAPCD site)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sym typeface="Wingdings" pitchFamily="2" charset="2"/>
              </a:rPr>
              <a:t> inlets ~35m from I-99 (60,000 AADT); 17% heavy duty truck traffic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sym typeface="Wingdings" pitchFamily="2" charset="2"/>
              </a:rPr>
              <a:t> Thermal conversion, Photolytic 	conversion, and CRDS 	analyzers compared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latin typeface="+mn-lt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latin typeface="+mn-lt"/>
              <a:sym typeface="Wingdings" pitchFamily="2" charset="2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081792" y="4290298"/>
            <a:ext cx="429370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 Bakersfield Municipal Airport (SJVAPCD site)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sym typeface="Wingdings" pitchFamily="2" charset="2"/>
              </a:rPr>
              <a:t> SE of downtown Bakersfield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sym typeface="Wingdings" pitchFamily="2" charset="2"/>
              </a:rPr>
              <a:t> Thermal conversion and Photolytic 	conversion analyzers 	compared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latin typeface="+mn-lt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latin typeface="+mn-lt"/>
              <a:sym typeface="Wingdings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1" y="1256124"/>
            <a:ext cx="117206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Visalia, CA</a:t>
            </a:r>
            <a:endParaRPr lang="en-US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00031" y="1256124"/>
            <a:ext cx="1601667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Bakersfield, CA</a:t>
            </a:r>
            <a:endParaRPr lang="en-US" b="1" dirty="0">
              <a:latin typeface="+mn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EPA’s NO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 Methods Development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482" y="1676400"/>
            <a:ext cx="3385567" cy="25146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31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plot.Visalia_scatterphoto_delNO.png"/>
          <p:cNvPicPr>
            <a:picLocks noChangeAspect="1"/>
          </p:cNvPicPr>
          <p:nvPr/>
        </p:nvPicPr>
        <p:blipFill rotWithShape="1">
          <a:blip r:embed="rId2" cstate="print"/>
          <a:srcRect t="15036"/>
          <a:stretch/>
        </p:blipFill>
        <p:spPr>
          <a:xfrm>
            <a:off x="685800" y="1537252"/>
            <a:ext cx="3302753" cy="280614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4419600"/>
          <a:ext cx="4191000" cy="232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/>
                <a:gridCol w="1371600"/>
                <a:gridCol w="685800"/>
                <a:gridCol w="838200"/>
              </a:tblGrid>
              <a:tr h="426746">
                <a:tc>
                  <a:txBody>
                    <a:bodyPr/>
                    <a:lstStyle/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fit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1600" b="1" baseline="30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b="1" baseline="300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674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All points</a:t>
                      </a:r>
                      <a:endParaRPr lang="en-US" sz="16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y=1.0x+1.0</a:t>
                      </a:r>
                      <a:endParaRPr lang="en-US" sz="16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0.79</a:t>
                      </a:r>
                      <a:endParaRPr lang="en-US" sz="16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24,468</a:t>
                      </a:r>
                      <a:endParaRPr lang="en-US" sz="16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3657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|</a:t>
                      </a:r>
                      <a:r>
                        <a:rPr lang="el-GR" sz="1600" dirty="0" smtClean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Δ</a:t>
                      </a:r>
                      <a:r>
                        <a:rPr lang="en-US" sz="1600" dirty="0" smtClean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NO| &lt; 5ppb/min</a:t>
                      </a:r>
                      <a:endParaRPr lang="en-US" sz="1600" dirty="0">
                        <a:solidFill>
                          <a:srgbClr val="00B0F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y=1.0x+1.3</a:t>
                      </a:r>
                      <a:endParaRPr lang="en-US" sz="1600" dirty="0">
                        <a:solidFill>
                          <a:srgbClr val="00B0F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0.85</a:t>
                      </a:r>
                      <a:endParaRPr lang="en-US" sz="1600" dirty="0">
                        <a:solidFill>
                          <a:srgbClr val="00B0F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15,954</a:t>
                      </a:r>
                      <a:endParaRPr lang="en-US" sz="1600" dirty="0">
                        <a:solidFill>
                          <a:srgbClr val="00B0F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365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|</a:t>
                      </a:r>
                      <a:r>
                        <a:rPr lang="el-GR" sz="1600" dirty="0" smtClean="0">
                          <a:latin typeface="Arial" pitchFamily="34" charset="0"/>
                          <a:cs typeface="Arial" pitchFamily="34" charset="0"/>
                        </a:rPr>
                        <a:t>Δ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NO| &lt; 0.4ppb/min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y=0.99x+1.4</a:t>
                      </a:r>
                    </a:p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0.90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7,900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plot.Visalia_scatterCRDS_delNO.png"/>
          <p:cNvPicPr>
            <a:picLocks noChangeAspect="1"/>
          </p:cNvPicPr>
          <p:nvPr/>
        </p:nvPicPr>
        <p:blipFill rotWithShape="1">
          <a:blip r:embed="rId3" cstate="print"/>
          <a:srcRect t="14736"/>
          <a:stretch/>
        </p:blipFill>
        <p:spPr>
          <a:xfrm>
            <a:off x="5181600" y="1524000"/>
            <a:ext cx="3302753" cy="2816057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648200" y="4419288"/>
          <a:ext cx="4191000" cy="232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/>
                <a:gridCol w="1371600"/>
                <a:gridCol w="685800"/>
                <a:gridCol w="838200"/>
              </a:tblGrid>
              <a:tr h="426746">
                <a:tc>
                  <a:txBody>
                    <a:bodyPr/>
                    <a:lstStyle/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fit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1600" b="1" baseline="30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b="1" baseline="300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674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33CC"/>
                          </a:solidFill>
                          <a:latin typeface="Arial" pitchFamily="34" charset="0"/>
                          <a:cs typeface="Arial" pitchFamily="34" charset="0"/>
                        </a:rPr>
                        <a:t>All points</a:t>
                      </a:r>
                      <a:endParaRPr lang="en-US" sz="1600" dirty="0">
                        <a:solidFill>
                          <a:srgbClr val="FF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33CC"/>
                          </a:solidFill>
                          <a:latin typeface="Arial" pitchFamily="34" charset="0"/>
                          <a:cs typeface="Arial" pitchFamily="34" charset="0"/>
                        </a:rPr>
                        <a:t>y=1.0x-1.2</a:t>
                      </a:r>
                      <a:endParaRPr lang="en-US" sz="1600" dirty="0">
                        <a:solidFill>
                          <a:srgbClr val="FF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33CC"/>
                          </a:solidFill>
                          <a:latin typeface="Arial" pitchFamily="34" charset="0"/>
                          <a:cs typeface="Arial" pitchFamily="34" charset="0"/>
                        </a:rPr>
                        <a:t>0.88</a:t>
                      </a:r>
                      <a:endParaRPr lang="en-US" sz="1600" dirty="0">
                        <a:solidFill>
                          <a:srgbClr val="FF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33CC"/>
                          </a:solidFill>
                          <a:latin typeface="Arial" pitchFamily="34" charset="0"/>
                          <a:cs typeface="Arial" pitchFamily="34" charset="0"/>
                        </a:rPr>
                        <a:t>19,000</a:t>
                      </a:r>
                      <a:endParaRPr lang="en-US" sz="1600" dirty="0">
                        <a:solidFill>
                          <a:srgbClr val="FF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3657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C000"/>
                          </a:solidFill>
                          <a:latin typeface="Arial" pitchFamily="34" charset="0"/>
                          <a:cs typeface="Arial" pitchFamily="34" charset="0"/>
                        </a:rPr>
                        <a:t>|</a:t>
                      </a:r>
                      <a:r>
                        <a:rPr lang="el-GR" sz="1600" dirty="0" smtClean="0">
                          <a:solidFill>
                            <a:srgbClr val="FFC000"/>
                          </a:solidFill>
                          <a:latin typeface="Arial" pitchFamily="34" charset="0"/>
                          <a:cs typeface="Arial" pitchFamily="34" charset="0"/>
                        </a:rPr>
                        <a:t>Δ</a:t>
                      </a:r>
                      <a:r>
                        <a:rPr lang="en-US" sz="1600" dirty="0" smtClean="0">
                          <a:solidFill>
                            <a:srgbClr val="FFC000"/>
                          </a:solidFill>
                          <a:latin typeface="Arial" pitchFamily="34" charset="0"/>
                          <a:cs typeface="Arial" pitchFamily="34" charset="0"/>
                        </a:rPr>
                        <a:t>NO| &lt; 5ppb/min</a:t>
                      </a:r>
                      <a:endParaRPr lang="en-US" sz="1600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C000"/>
                          </a:solidFill>
                          <a:latin typeface="Arial" pitchFamily="34" charset="0"/>
                          <a:cs typeface="Arial" pitchFamily="34" charset="0"/>
                        </a:rPr>
                        <a:t>y=1.0x-1.5</a:t>
                      </a:r>
                      <a:endParaRPr lang="en-US" sz="1600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C000"/>
                          </a:solidFill>
                          <a:latin typeface="Arial" pitchFamily="34" charset="0"/>
                          <a:cs typeface="Arial" pitchFamily="34" charset="0"/>
                        </a:rPr>
                        <a:t>0.88</a:t>
                      </a:r>
                      <a:endParaRPr lang="en-US" sz="1600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C000"/>
                          </a:solidFill>
                          <a:latin typeface="Arial" pitchFamily="34" charset="0"/>
                          <a:cs typeface="Arial" pitchFamily="34" charset="0"/>
                        </a:rPr>
                        <a:t>13,821</a:t>
                      </a:r>
                      <a:endParaRPr lang="en-US" sz="1600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365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|</a:t>
                      </a:r>
                      <a:r>
                        <a:rPr lang="el-GR" sz="1600" dirty="0" smtClean="0">
                          <a:latin typeface="Arial" pitchFamily="34" charset="0"/>
                          <a:cs typeface="Arial" pitchFamily="34" charset="0"/>
                        </a:rPr>
                        <a:t>Δ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NO| &lt; 0.4ppb/min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y=1.05x-1.7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0.88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6,851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Visalia Municipal Airport Results</a:t>
            </a:r>
          </a:p>
        </p:txBody>
      </p:sp>
    </p:spTree>
    <p:extLst>
      <p:ext uri="{BB962C8B-B14F-4D97-AF65-F5344CB8AC3E}">
        <p14:creationId xmlns:p14="http://schemas.microsoft.com/office/powerpoint/2010/main" val="394824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918401"/>
              </p:ext>
            </p:extLst>
          </p:nvPr>
        </p:nvGraphicFramePr>
        <p:xfrm>
          <a:off x="1524000" y="1502224"/>
          <a:ext cx="6096000" cy="4798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41365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FRM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Photo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EF19D0"/>
                          </a:solidFill>
                        </a:rPr>
                        <a:t>CRDS</a:t>
                      </a:r>
                      <a:endParaRPr lang="en-US" sz="1600" b="1" dirty="0">
                        <a:solidFill>
                          <a:srgbClr val="EF19D0"/>
                        </a:solidFill>
                      </a:endParaRPr>
                    </a:p>
                  </a:txBody>
                  <a:tcPr/>
                </a:tc>
              </a:tr>
              <a:tr h="13389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Measurement approach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Thermal conversion-chemiluminescence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Photolytic conversion-chemiluminescence</a:t>
                      </a:r>
                    </a:p>
                    <a:p>
                      <a:endParaRPr 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EF19D0"/>
                          </a:solidFill>
                        </a:rPr>
                        <a:t>Direct, optical technique (cavity</a:t>
                      </a:r>
                      <a:r>
                        <a:rPr lang="en-US" sz="1600" baseline="0" dirty="0" smtClean="0">
                          <a:solidFill>
                            <a:srgbClr val="EF19D0"/>
                          </a:solidFill>
                        </a:rPr>
                        <a:t> ring down spectroscopy)</a:t>
                      </a:r>
                      <a:endParaRPr lang="en-US" sz="1600" dirty="0" smtClean="0">
                        <a:solidFill>
                          <a:srgbClr val="EF19D0"/>
                        </a:solidFill>
                      </a:endParaRPr>
                    </a:p>
                  </a:txBody>
                  <a:tcPr/>
                </a:tc>
              </a:tr>
              <a:tr h="42454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Designation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FEM</a:t>
                      </a:r>
                      <a:endParaRPr 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EF19D0"/>
                          </a:solidFill>
                        </a:rPr>
                        <a:t>FEM*</a:t>
                      </a:r>
                      <a:endParaRPr lang="en-US" sz="1600" dirty="0">
                        <a:solidFill>
                          <a:srgbClr val="EF19D0"/>
                        </a:solidFill>
                      </a:endParaRPr>
                    </a:p>
                  </a:txBody>
                  <a:tcPr/>
                </a:tc>
              </a:tr>
              <a:tr h="88537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Advantages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Long term record; provides an NO measurement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More specific; provides an NO measurement</a:t>
                      </a:r>
                      <a:endParaRPr 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EF19D0"/>
                          </a:solidFill>
                        </a:rPr>
                        <a:t>Direct; fast response</a:t>
                      </a:r>
                      <a:endParaRPr lang="en-US" sz="1600" dirty="0">
                        <a:solidFill>
                          <a:srgbClr val="EF19D0"/>
                        </a:solidFill>
                      </a:endParaRPr>
                    </a:p>
                  </a:txBody>
                  <a:tcPr/>
                </a:tc>
              </a:tr>
              <a:tr h="88537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Disadvantages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Interference from higher oxides of nitrogen (NOz</a:t>
                      </a:r>
                      <a:r>
                        <a:rPr lang="en-US" sz="1600" baseline="0" dirty="0" smtClean="0"/>
                        <a:t> species); indirect method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Non-unity conversion efficiency; indirect method</a:t>
                      </a:r>
                      <a:endParaRPr 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EF19D0"/>
                          </a:solidFill>
                        </a:rPr>
                        <a:t>Other</a:t>
                      </a:r>
                      <a:r>
                        <a:rPr lang="en-US" sz="1600" baseline="0" dirty="0" smtClean="0">
                          <a:solidFill>
                            <a:srgbClr val="EF19D0"/>
                          </a:solidFill>
                        </a:rPr>
                        <a:t> absorbers at 405 or 450 nm (rare!); no </a:t>
                      </a:r>
                      <a:r>
                        <a:rPr lang="en-US" sz="1600" baseline="0" dirty="0" err="1" smtClean="0">
                          <a:solidFill>
                            <a:srgbClr val="EF19D0"/>
                          </a:solidFill>
                        </a:rPr>
                        <a:t>NO</a:t>
                      </a:r>
                      <a:r>
                        <a:rPr lang="en-US" sz="1600" baseline="0" dirty="0" smtClean="0">
                          <a:solidFill>
                            <a:srgbClr val="EF19D0"/>
                          </a:solidFill>
                        </a:rPr>
                        <a:t> measurement</a:t>
                      </a:r>
                      <a:endParaRPr lang="en-US" sz="1600" dirty="0">
                        <a:solidFill>
                          <a:srgbClr val="EF19D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28650" y="34197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Evaluation of EPA’s NO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 Method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93370" y="6368138"/>
            <a:ext cx="6616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FRM = Federal Reference Method; FEM = Federal Equivalent Method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82885" y="1338942"/>
            <a:ext cx="3438054" cy="5519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7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24000" y="1502224"/>
          <a:ext cx="6096000" cy="4798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41365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FRM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Photo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EF19D0"/>
                          </a:solidFill>
                        </a:rPr>
                        <a:t>CRDS</a:t>
                      </a:r>
                      <a:endParaRPr lang="en-US" sz="1600" b="1" dirty="0">
                        <a:solidFill>
                          <a:srgbClr val="EF19D0"/>
                        </a:solidFill>
                      </a:endParaRPr>
                    </a:p>
                  </a:txBody>
                  <a:tcPr/>
                </a:tc>
              </a:tr>
              <a:tr h="13389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Measurement approach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Thermal conversion-chemiluminescence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Photolytic conversion-chemiluminescence</a:t>
                      </a:r>
                    </a:p>
                    <a:p>
                      <a:endParaRPr 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EF19D0"/>
                          </a:solidFill>
                        </a:rPr>
                        <a:t>Direct, optical technique (cavity</a:t>
                      </a:r>
                      <a:r>
                        <a:rPr lang="en-US" sz="1600" baseline="0" dirty="0" smtClean="0">
                          <a:solidFill>
                            <a:srgbClr val="EF19D0"/>
                          </a:solidFill>
                        </a:rPr>
                        <a:t> ring down spectroscopy)</a:t>
                      </a:r>
                      <a:endParaRPr lang="en-US" sz="1600" dirty="0" smtClean="0">
                        <a:solidFill>
                          <a:srgbClr val="EF19D0"/>
                        </a:solidFill>
                      </a:endParaRPr>
                    </a:p>
                  </a:txBody>
                  <a:tcPr/>
                </a:tc>
              </a:tr>
              <a:tr h="42454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Designation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FEM</a:t>
                      </a:r>
                      <a:endParaRPr 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EF19D0"/>
                          </a:solidFill>
                        </a:rPr>
                        <a:t>FEM*</a:t>
                      </a:r>
                      <a:endParaRPr lang="en-US" sz="1600" dirty="0">
                        <a:solidFill>
                          <a:srgbClr val="EF19D0"/>
                        </a:solidFill>
                      </a:endParaRPr>
                    </a:p>
                  </a:txBody>
                  <a:tcPr/>
                </a:tc>
              </a:tr>
              <a:tr h="88537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Advantages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Long term record; provides an NO measurement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More specific; provides an NO measurement</a:t>
                      </a:r>
                      <a:endParaRPr 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EF19D0"/>
                          </a:solidFill>
                        </a:rPr>
                        <a:t>Direct; fast response</a:t>
                      </a:r>
                      <a:endParaRPr lang="en-US" sz="1600" dirty="0">
                        <a:solidFill>
                          <a:srgbClr val="EF19D0"/>
                        </a:solidFill>
                      </a:endParaRPr>
                    </a:p>
                  </a:txBody>
                  <a:tcPr/>
                </a:tc>
              </a:tr>
              <a:tr h="88537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Disadvantages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Interference from higher oxides of nitrogen (NOz</a:t>
                      </a:r>
                      <a:r>
                        <a:rPr lang="en-US" sz="1600" baseline="0" dirty="0" smtClean="0"/>
                        <a:t> species); indirect method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Non-unity conversion efficiency; indirect method</a:t>
                      </a:r>
                      <a:endParaRPr 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EF19D0"/>
                          </a:solidFill>
                        </a:rPr>
                        <a:t>Other</a:t>
                      </a:r>
                      <a:r>
                        <a:rPr lang="en-US" sz="1600" baseline="0" dirty="0" smtClean="0">
                          <a:solidFill>
                            <a:srgbClr val="EF19D0"/>
                          </a:solidFill>
                        </a:rPr>
                        <a:t> absorbers at 405 or 450 nm (rare!); no </a:t>
                      </a:r>
                      <a:r>
                        <a:rPr lang="en-US" sz="1600" baseline="0" dirty="0" err="1" smtClean="0">
                          <a:solidFill>
                            <a:srgbClr val="EF19D0"/>
                          </a:solidFill>
                        </a:rPr>
                        <a:t>NO</a:t>
                      </a:r>
                      <a:r>
                        <a:rPr lang="en-US" sz="1600" baseline="0" dirty="0" smtClean="0">
                          <a:solidFill>
                            <a:srgbClr val="EF19D0"/>
                          </a:solidFill>
                        </a:rPr>
                        <a:t> measurement</a:t>
                      </a:r>
                      <a:endParaRPr lang="en-US" sz="1600" dirty="0">
                        <a:solidFill>
                          <a:srgbClr val="EF19D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28650" y="34197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Evaluation of EPA’s NO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 Method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93370" y="6368138"/>
            <a:ext cx="6616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FRM = Federal Reference Method; FEM = Federal Equivalent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33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A brief look at PM</a:t>
            </a:r>
            <a:r>
              <a:rPr lang="en-US" sz="3200" b="1" baseline="-25000" dirty="0" smtClean="0"/>
              <a:t>2.5</a:t>
            </a:r>
            <a:r>
              <a:rPr lang="en-US" sz="3200" b="1" dirty="0" smtClean="0"/>
              <a:t> episodes during the DISCOVER-AQ San Joaquin Valley, CA study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15926" y="1690689"/>
            <a:ext cx="378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PM</a:t>
            </a:r>
            <a:r>
              <a:rPr lang="en-US" baseline="-25000" dirty="0" smtClean="0"/>
              <a:t>2.5</a:t>
            </a:r>
            <a:r>
              <a:rPr lang="en-US" dirty="0" smtClean="0"/>
              <a:t> concentrations valley-wide: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82107" y="1701684"/>
            <a:ext cx="3780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NH</a:t>
            </a:r>
            <a:r>
              <a:rPr lang="en-US" baseline="-25000" dirty="0" smtClean="0"/>
              <a:t>4</a:t>
            </a:r>
            <a:r>
              <a:rPr lang="en-US" dirty="0" smtClean="0"/>
              <a:t>NO</a:t>
            </a:r>
            <a:r>
              <a:rPr lang="en-US" baseline="-25000" dirty="0" smtClean="0"/>
              <a:t>3</a:t>
            </a:r>
            <a:r>
              <a:rPr lang="en-US" dirty="0" smtClean="0"/>
              <a:t> was observed to account for ~half the PM</a:t>
            </a:r>
            <a:r>
              <a:rPr lang="en-US" baseline="-25000" dirty="0" smtClean="0"/>
              <a:t>2.5</a:t>
            </a:r>
            <a:r>
              <a:rPr lang="en-US" dirty="0" smtClean="0"/>
              <a:t> mass in Fresno: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2" t="12542"/>
          <a:stretch/>
        </p:blipFill>
        <p:spPr>
          <a:xfrm>
            <a:off x="447407" y="2371478"/>
            <a:ext cx="4517730" cy="283248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558498" y="2737242"/>
            <a:ext cx="3090915" cy="2377440"/>
            <a:chOff x="5558498" y="2737242"/>
            <a:chExt cx="3090915" cy="2377440"/>
          </a:xfrm>
        </p:grpSpPr>
        <p:grpSp>
          <p:nvGrpSpPr>
            <p:cNvPr id="6" name="Group 5"/>
            <p:cNvGrpSpPr/>
            <p:nvPr/>
          </p:nvGrpSpPr>
          <p:grpSpPr>
            <a:xfrm>
              <a:off x="5558498" y="2737242"/>
              <a:ext cx="3090915" cy="2377440"/>
              <a:chOff x="5558498" y="2737242"/>
              <a:chExt cx="3090915" cy="237744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083" t="24587" r="31635" b="29339"/>
              <a:stretch/>
            </p:blipFill>
            <p:spPr>
              <a:xfrm>
                <a:off x="5958172" y="2737242"/>
                <a:ext cx="2303142" cy="2377440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8222863" y="3958542"/>
                <a:ext cx="426550" cy="7681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558498" y="3684067"/>
                <a:ext cx="426550" cy="7681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7109743" y="3616254"/>
              <a:ext cx="9364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NH</a:t>
              </a:r>
              <a:r>
                <a:rPr lang="en-US" baseline="-25000" dirty="0" smtClean="0">
                  <a:solidFill>
                    <a:schemeClr val="bg1"/>
                  </a:solidFill>
                </a:rPr>
                <a:t>4</a:t>
              </a:r>
              <a:r>
                <a:rPr lang="en-US" dirty="0" smtClean="0">
                  <a:solidFill>
                    <a:schemeClr val="bg1"/>
                  </a:solidFill>
                </a:rPr>
                <a:t>NO</a:t>
              </a:r>
              <a:r>
                <a:rPr lang="en-US" baseline="-25000" dirty="0" smtClean="0">
                  <a:solidFill>
                    <a:schemeClr val="bg1"/>
                  </a:solidFill>
                </a:rPr>
                <a:t>3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16986" y="3741296"/>
              <a:ext cx="9610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organics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542849" y="5430664"/>
            <a:ext cx="3419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*(data from Zhang group, UC Davis)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296865" y="5432589"/>
            <a:ext cx="3419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*Grey lines indicate flight days</a:t>
            </a:r>
          </a:p>
          <a:p>
            <a:r>
              <a:rPr lang="en-US" sz="1600" dirty="0" smtClean="0"/>
              <a:t>*(data from CARB and SJVAPCD sites)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3962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521" y="1825625"/>
            <a:ext cx="4790328" cy="4351338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AutoNum type="romanUcPeriod"/>
            </a:pPr>
            <a:r>
              <a:rPr lang="en-US" sz="2000" dirty="0" smtClean="0"/>
              <a:t>Supplemented surface monitoring sites in </a:t>
            </a:r>
            <a:r>
              <a:rPr lang="en-US" sz="2000" b="1" i="1" dirty="0" smtClean="0">
                <a:solidFill>
                  <a:srgbClr val="C00000"/>
                </a:solidFill>
              </a:rPr>
              <a:t>Visalia</a:t>
            </a:r>
            <a:r>
              <a:rPr lang="en-US" sz="2000" dirty="0" smtClean="0"/>
              <a:t> and </a:t>
            </a:r>
            <a:r>
              <a:rPr lang="en-US" sz="2000" b="1" i="1" dirty="0" smtClean="0"/>
              <a:t>Bakersfield</a:t>
            </a:r>
            <a:r>
              <a:rPr lang="en-US" sz="2000" dirty="0" smtClean="0"/>
              <a:t> with direct and more specific NO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measurements</a:t>
            </a:r>
          </a:p>
          <a:p>
            <a:pPr lvl="1">
              <a:buFontTx/>
              <a:buChar char="-"/>
            </a:pPr>
            <a:r>
              <a:rPr lang="en-US" sz="1600" dirty="0" smtClean="0"/>
              <a:t>How do direct and indirect NO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measurement methods compare in near-roadway setting?</a:t>
            </a:r>
          </a:p>
          <a:p>
            <a:pPr lvl="1">
              <a:buFontTx/>
              <a:buChar char="-"/>
            </a:pPr>
            <a:r>
              <a:rPr lang="en-US" sz="1600" dirty="0" smtClean="0"/>
              <a:t>How do the surface site measurements compare with the P3B missed approaches conducted at the airport?</a:t>
            </a:r>
          </a:p>
          <a:p>
            <a:pPr marL="571500" indent="-571500">
              <a:buAutoNum type="romanUcPeriod"/>
            </a:pPr>
            <a:endParaRPr lang="en-US" sz="2000" dirty="0" smtClean="0"/>
          </a:p>
          <a:p>
            <a:pPr marL="571500" indent="-571500">
              <a:buAutoNum type="romanUcPeriod"/>
            </a:pPr>
            <a:r>
              <a:rPr lang="en-US" sz="2000" dirty="0" smtClean="0"/>
              <a:t>An Evaluation of CMAQ’s ability to predict PM</a:t>
            </a:r>
            <a:r>
              <a:rPr lang="en-US" sz="2000" baseline="-25000" dirty="0" smtClean="0"/>
              <a:t>2.5</a:t>
            </a:r>
            <a:r>
              <a:rPr lang="en-US" sz="2000" dirty="0" smtClean="0"/>
              <a:t> concentrations and precursor species.</a:t>
            </a:r>
            <a:endParaRPr lang="en-US" sz="2000" dirty="0"/>
          </a:p>
          <a:p>
            <a:pPr lvl="1">
              <a:buFontTx/>
              <a:buChar char="-"/>
            </a:pPr>
            <a:r>
              <a:rPr lang="en-US" sz="1600" dirty="0" smtClean="0"/>
              <a:t>Objective </a:t>
            </a:r>
            <a:r>
              <a:rPr lang="en-US" sz="1600" dirty="0"/>
              <a:t>is to combine routine observation data with non-routine measurements from field campaigns like DISCOVER-AQ to evaluate meteorological and photochemical model performance for periods of elevated PM2.5 in California.</a:t>
            </a:r>
          </a:p>
          <a:p>
            <a:pPr lvl="1">
              <a:buFontTx/>
              <a:buChar char="-"/>
            </a:pPr>
            <a:endParaRPr lang="en-US" sz="1600" dirty="0"/>
          </a:p>
          <a:p>
            <a:pPr lvl="1">
              <a:buFontTx/>
              <a:buChar char="-"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81050" y="36576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EPA’s efforts in DISCOVER-AQ SJV: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07385" y="1569720"/>
            <a:ext cx="3782375" cy="4297680"/>
            <a:chOff x="1527141" y="1569720"/>
            <a:chExt cx="3782375" cy="4297680"/>
          </a:xfrm>
        </p:grpSpPr>
        <p:pic>
          <p:nvPicPr>
            <p:cNvPr id="6" name="Picture 2" descr="http://discover-aq.larc.nasa.gov/images/CA2013/daq_california_map_22FULL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01"/>
            <a:stretch/>
          </p:blipFill>
          <p:spPr bwMode="auto">
            <a:xfrm>
              <a:off x="1527141" y="1569720"/>
              <a:ext cx="3782375" cy="4297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6170" y="3882706"/>
              <a:ext cx="228600" cy="2286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970" y="2352869"/>
              <a:ext cx="228600" cy="2286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551730" y="2075559"/>
              <a:ext cx="6692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Visalia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987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34197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EPA’s NO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 Methods Development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8600" y="1245780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+mn-lt"/>
              </a:rPr>
              <a:t>EPA’s current </a:t>
            </a:r>
            <a:r>
              <a:rPr lang="en-US" sz="1600" b="1" dirty="0" smtClean="0">
                <a:latin typeface="+mn-lt"/>
              </a:rPr>
              <a:t>F</a:t>
            </a:r>
            <a:r>
              <a:rPr lang="en-US" sz="1600" dirty="0" smtClean="0">
                <a:latin typeface="+mn-lt"/>
              </a:rPr>
              <a:t>ederal </a:t>
            </a:r>
            <a:r>
              <a:rPr lang="en-US" sz="1600" b="1" dirty="0" smtClean="0">
                <a:latin typeface="+mn-lt"/>
              </a:rPr>
              <a:t>R</a:t>
            </a:r>
            <a:r>
              <a:rPr lang="en-US" sz="1600" dirty="0" smtClean="0">
                <a:latin typeface="+mn-lt"/>
              </a:rPr>
              <a:t>eference </a:t>
            </a:r>
            <a:r>
              <a:rPr lang="en-US" sz="1600" b="1" dirty="0" smtClean="0">
                <a:latin typeface="+mn-lt"/>
              </a:rPr>
              <a:t>M</a:t>
            </a:r>
            <a:r>
              <a:rPr lang="en-US" sz="1600" dirty="0" smtClean="0">
                <a:latin typeface="+mn-lt"/>
              </a:rPr>
              <a:t>ethod (FRM) determines NO</a:t>
            </a:r>
            <a:r>
              <a:rPr lang="en-US" sz="1600" baseline="-25000" dirty="0" smtClean="0">
                <a:latin typeface="+mn-lt"/>
              </a:rPr>
              <a:t>2</a:t>
            </a:r>
            <a:r>
              <a:rPr lang="en-US" sz="1600" dirty="0" smtClean="0">
                <a:latin typeface="+mn-lt"/>
              </a:rPr>
              <a:t> indirectly by catalytically (thermally) converting NO</a:t>
            </a:r>
            <a:r>
              <a:rPr lang="en-US" sz="1600" baseline="-25000" dirty="0" smtClean="0">
                <a:latin typeface="+mn-lt"/>
              </a:rPr>
              <a:t>2</a:t>
            </a:r>
            <a:r>
              <a:rPr lang="en-US" sz="1600" dirty="0" smtClean="0">
                <a:latin typeface="+mn-lt"/>
              </a:rPr>
              <a:t> to NO, and determining NO by chemiluminescence.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7728" y="2018817"/>
            <a:ext cx="7772400" cy="3124200"/>
            <a:chOff x="609600" y="2819400"/>
            <a:chExt cx="7772400" cy="31242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 rot="5400000" flipH="1" flipV="1">
              <a:off x="4689171" y="434260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" name="Group 33"/>
            <p:cNvGrpSpPr/>
            <p:nvPr/>
          </p:nvGrpSpPr>
          <p:grpSpPr>
            <a:xfrm>
              <a:off x="609600" y="2819400"/>
              <a:ext cx="7772400" cy="3124200"/>
              <a:chOff x="609600" y="2819400"/>
              <a:chExt cx="7772400" cy="3124200"/>
            </a:xfrm>
          </p:grpSpPr>
          <p:sp>
            <p:nvSpPr>
              <p:cNvPr id="10" name="Oval 9"/>
              <p:cNvSpPr/>
              <p:nvPr/>
            </p:nvSpPr>
            <p:spPr bwMode="auto">
              <a:xfrm>
                <a:off x="4728717" y="3733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cxnSp>
            <p:nvCxnSpPr>
              <p:cNvPr id="11" name="Straight Connector 10"/>
              <p:cNvCxnSpPr>
                <a:stCxn id="10" idx="1"/>
                <a:endCxn id="10" idx="5"/>
              </p:cNvCxnSpPr>
              <p:nvPr/>
            </p:nvCxnSpPr>
            <p:spPr bwMode="auto">
              <a:xfrm rot="16200000" flipH="1">
                <a:off x="4784513" y="3789596"/>
                <a:ext cx="269408" cy="26940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2" name="Group 32"/>
              <p:cNvGrpSpPr/>
              <p:nvPr/>
            </p:nvGrpSpPr>
            <p:grpSpPr>
              <a:xfrm>
                <a:off x="609600" y="2819400"/>
                <a:ext cx="7772400" cy="3124200"/>
                <a:chOff x="609600" y="2819400"/>
                <a:chExt cx="7772400" cy="3124200"/>
              </a:xfrm>
            </p:grpSpPr>
            <p:sp>
              <p:nvSpPr>
                <p:cNvPr id="13" name="Rectangle 12"/>
                <p:cNvSpPr/>
                <p:nvPr/>
              </p:nvSpPr>
              <p:spPr bwMode="auto">
                <a:xfrm>
                  <a:off x="3429000" y="3581400"/>
                  <a:ext cx="1066800" cy="6858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thermal</a:t>
                  </a: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converter</a:t>
                  </a:r>
                </a:p>
              </p:txBody>
            </p:sp>
            <p:cxnSp>
              <p:nvCxnSpPr>
                <p:cNvPr id="14" name="Straight Arrow Connector 13"/>
                <p:cNvCxnSpPr/>
                <p:nvPr/>
              </p:nvCxnSpPr>
              <p:spPr bwMode="auto">
                <a:xfrm>
                  <a:off x="2747517" y="3962400"/>
                  <a:ext cx="685800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" name="Straight Arrow Connector 14"/>
                <p:cNvCxnSpPr/>
                <p:nvPr/>
              </p:nvCxnSpPr>
              <p:spPr bwMode="auto">
                <a:xfrm>
                  <a:off x="2747517" y="4570412"/>
                  <a:ext cx="2167128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" name="Straight Arrow Connector 15"/>
                <p:cNvCxnSpPr/>
                <p:nvPr/>
              </p:nvCxnSpPr>
              <p:spPr bwMode="auto">
                <a:xfrm>
                  <a:off x="4500117" y="3962400"/>
                  <a:ext cx="228600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" name="Straight Connector 16"/>
                <p:cNvCxnSpPr/>
                <p:nvPr/>
              </p:nvCxnSpPr>
              <p:spPr bwMode="auto">
                <a:xfrm>
                  <a:off x="2137917" y="4267200"/>
                  <a:ext cx="457200" cy="158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" name="Straight Connector 17"/>
                <p:cNvCxnSpPr/>
                <p:nvPr/>
              </p:nvCxnSpPr>
              <p:spPr bwMode="auto">
                <a:xfrm rot="5400000" flipH="1" flipV="1">
                  <a:off x="2518917" y="4038600"/>
                  <a:ext cx="304800" cy="1524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" name="Straight Connector 18"/>
                <p:cNvCxnSpPr/>
                <p:nvPr/>
              </p:nvCxnSpPr>
              <p:spPr bwMode="auto">
                <a:xfrm rot="16200000" flipH="1">
                  <a:off x="2518917" y="4343400"/>
                  <a:ext cx="304800" cy="1524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" name="Straight Connector 19"/>
                <p:cNvCxnSpPr/>
                <p:nvPr/>
              </p:nvCxnSpPr>
              <p:spPr bwMode="auto">
                <a:xfrm rot="5400000" flipH="1" flipV="1">
                  <a:off x="4782507" y="3932636"/>
                  <a:ext cx="146304" cy="14630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1" name="Straight Connector 20"/>
                <p:cNvCxnSpPr/>
                <p:nvPr/>
              </p:nvCxnSpPr>
              <p:spPr bwMode="auto">
                <a:xfrm>
                  <a:off x="5109717" y="3962400"/>
                  <a:ext cx="457200" cy="158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22" name="Rectangle 21"/>
                <p:cNvSpPr/>
                <p:nvPr/>
              </p:nvSpPr>
              <p:spPr bwMode="auto">
                <a:xfrm>
                  <a:off x="5566917" y="3276600"/>
                  <a:ext cx="1066800" cy="12954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NO + O</a:t>
                  </a:r>
                  <a:r>
                    <a:rPr kumimoji="0" lang="en-US" sz="1600" b="0" i="0" u="none" strike="noStrike" cap="none" normalizeH="0" baseline="-25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3</a:t>
                  </a: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 rxn chamber</a:t>
                  </a:r>
                </a:p>
              </p:txBody>
            </p:sp>
            <p:cxnSp>
              <p:nvCxnSpPr>
                <p:cNvPr id="23" name="Straight Arrow Connector 22"/>
                <p:cNvCxnSpPr/>
                <p:nvPr/>
              </p:nvCxnSpPr>
              <p:spPr bwMode="auto">
                <a:xfrm rot="5400000" flipH="1" flipV="1">
                  <a:off x="5872511" y="4799806"/>
                  <a:ext cx="457200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24" name="Rectangle 23"/>
                <p:cNvSpPr/>
                <p:nvPr/>
              </p:nvSpPr>
              <p:spPr bwMode="auto">
                <a:xfrm>
                  <a:off x="5414517" y="5029200"/>
                  <a:ext cx="1447800" cy="6858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O</a:t>
                  </a:r>
                  <a:r>
                    <a:rPr kumimoji="0" lang="en-US" sz="1600" b="0" i="0" u="none" strike="noStrike" cap="none" normalizeH="0" baseline="-25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3</a:t>
                  </a: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 generator</a:t>
                  </a:r>
                </a:p>
              </p:txBody>
            </p:sp>
            <p:sp>
              <p:nvSpPr>
                <p:cNvPr id="25" name="Trapezoid 24"/>
                <p:cNvSpPr/>
                <p:nvPr/>
              </p:nvSpPr>
              <p:spPr bwMode="auto">
                <a:xfrm rot="16200000">
                  <a:off x="6091352" y="3738280"/>
                  <a:ext cx="1465730" cy="381000"/>
                </a:xfrm>
                <a:prstGeom prst="trapezoid">
                  <a:avLst/>
                </a:prstGeom>
                <a:solidFill>
                  <a:srgbClr val="FFFF6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 bwMode="auto">
                <a:xfrm>
                  <a:off x="7014717" y="3200400"/>
                  <a:ext cx="152400" cy="1447800"/>
                </a:xfrm>
                <a:prstGeom prst="rect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7167117" y="3733800"/>
                  <a:ext cx="8338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PMT</a:t>
                  </a:r>
                  <a:endParaRPr lang="en-US" dirty="0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3445879" y="4572000"/>
                  <a:ext cx="113043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00B050"/>
                      </a:solidFill>
                    </a:rPr>
                    <a:t>NO channel</a:t>
                  </a:r>
                  <a:endParaRPr lang="en-US" sz="1400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3356111" y="3276600"/>
                  <a:ext cx="122020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err="1" smtClean="0">
                      <a:solidFill>
                        <a:srgbClr val="00B050"/>
                      </a:solidFill>
                    </a:rPr>
                    <a:t>NO</a:t>
                  </a:r>
                  <a:r>
                    <a:rPr lang="en-US" sz="1400" baseline="-25000" dirty="0" err="1" smtClean="0">
                      <a:solidFill>
                        <a:srgbClr val="00B050"/>
                      </a:solidFill>
                    </a:rPr>
                    <a:t>x</a:t>
                  </a:r>
                  <a:r>
                    <a:rPr lang="en-US" sz="1400" dirty="0" smtClean="0">
                      <a:solidFill>
                        <a:srgbClr val="00B050"/>
                      </a:solidFill>
                    </a:rPr>
                    <a:t> channel</a:t>
                  </a:r>
                  <a:endParaRPr lang="en-US" sz="1400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924384" y="4065495"/>
                  <a:ext cx="12854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>
                      <a:latin typeface="Calibri" pitchFamily="34" charset="0"/>
                    </a:rPr>
                    <a:t>Ambient air</a:t>
                  </a:r>
                  <a:endParaRPr lang="en-US" sz="1800" dirty="0">
                    <a:latin typeface="Calibri" pitchFamily="34" charset="0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762000" y="2895600"/>
                  <a:ext cx="2438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u="sng" dirty="0" smtClean="0">
                      <a:latin typeface="Calibri" pitchFamily="34" charset="0"/>
                    </a:rPr>
                    <a:t>Heated bed -</a:t>
                  </a:r>
                  <a:r>
                    <a:rPr lang="en-US" sz="1800" b="1" u="sng" dirty="0" err="1" smtClean="0">
                      <a:latin typeface="Calibri" pitchFamily="34" charset="0"/>
                    </a:rPr>
                    <a:t>chemiluminescence</a:t>
                  </a:r>
                  <a:endParaRPr lang="en-US" sz="1800" b="1" u="sng" dirty="0">
                    <a:latin typeface="Calibri" pitchFamily="34" charset="0"/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1752600" y="5105400"/>
                  <a:ext cx="238347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latin typeface="Calibri" pitchFamily="34" charset="0"/>
                    </a:rPr>
                    <a:t>“NO</a:t>
                  </a:r>
                  <a:r>
                    <a:rPr lang="en-US" b="1" baseline="-25000" dirty="0" smtClean="0">
                      <a:latin typeface="Calibri" pitchFamily="34" charset="0"/>
                    </a:rPr>
                    <a:t>2</a:t>
                  </a:r>
                  <a:r>
                    <a:rPr lang="en-US" b="1" dirty="0" smtClean="0">
                      <a:latin typeface="Calibri" pitchFamily="34" charset="0"/>
                    </a:rPr>
                    <a:t>” = </a:t>
                  </a:r>
                  <a:r>
                    <a:rPr lang="en-US" b="1" dirty="0" err="1" smtClean="0">
                      <a:latin typeface="Calibri" pitchFamily="34" charset="0"/>
                    </a:rPr>
                    <a:t>NO</a:t>
                  </a:r>
                  <a:r>
                    <a:rPr lang="en-US" b="1" baseline="-25000" dirty="0" err="1" smtClean="0">
                      <a:latin typeface="Calibri" pitchFamily="34" charset="0"/>
                    </a:rPr>
                    <a:t>x</a:t>
                  </a:r>
                  <a:r>
                    <a:rPr lang="en-US" b="1" baseline="-25000" dirty="0" smtClean="0">
                      <a:latin typeface="Calibri" pitchFamily="34" charset="0"/>
                    </a:rPr>
                    <a:t> </a:t>
                  </a:r>
                  <a:r>
                    <a:rPr lang="en-US" b="1" dirty="0" smtClean="0">
                      <a:latin typeface="Calibri" pitchFamily="34" charset="0"/>
                    </a:rPr>
                    <a:t>- NO</a:t>
                  </a:r>
                  <a:endParaRPr lang="en-US" b="1" dirty="0">
                    <a:latin typeface="Calibri" pitchFamily="34" charset="0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 bwMode="auto">
                <a:xfrm>
                  <a:off x="609600" y="2819400"/>
                  <a:ext cx="7772400" cy="31242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</p:grpSp>
        </p:grpSp>
      </p:grp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230526" y="5773411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+mn-lt"/>
              </a:rPr>
              <a:t>Advantages: long term data record exists; provides an NO measurement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Disadvantages: Interferences from higher oxides of nitrogen (more on next slide); indirect method</a:t>
            </a:r>
          </a:p>
        </p:txBody>
      </p:sp>
    </p:spTree>
    <p:extLst>
      <p:ext uri="{BB962C8B-B14F-4D97-AF65-F5344CB8AC3E}">
        <p14:creationId xmlns:p14="http://schemas.microsoft.com/office/powerpoint/2010/main" val="350805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2987" y="2201124"/>
            <a:ext cx="406560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FRM is subject to interferences from higher oxides of nitrogen (PANs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or ANs).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cs typeface="Arial" pitchFamily="34" charset="0"/>
              </a:rPr>
              <a:t> During summer of 2011, in Baltimore, we observed the interference in the FRM monitor </a:t>
            </a:r>
            <a:r>
              <a:rPr lang="en-US" dirty="0" err="1" smtClean="0">
                <a:cs typeface="Arial" pitchFamily="34" charset="0"/>
              </a:rPr>
              <a:t>overpredicts</a:t>
            </a:r>
            <a:r>
              <a:rPr lang="en-US" dirty="0" smtClean="0">
                <a:cs typeface="Arial" pitchFamily="34" charset="0"/>
              </a:rPr>
              <a:t> by ~50% during the hours surrounding noon.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cs typeface="Arial" pitchFamily="34" charset="0"/>
              </a:rPr>
              <a:t> Difference is correlated with ozone </a:t>
            </a:r>
            <a:r>
              <a:rPr lang="en-US" dirty="0" smtClean="0">
                <a:cs typeface="Arial" pitchFamily="34" charset="0"/>
                <a:sym typeface="Wingdings" pitchFamily="2" charset="2"/>
              </a:rPr>
              <a:t> implies interference is related to photochemical activity</a:t>
            </a:r>
            <a:r>
              <a:rPr lang="en-US" dirty="0">
                <a:cs typeface="Arial" pitchFamily="34" charset="0"/>
                <a:sym typeface="Wingdings" pitchFamily="2" charset="2"/>
              </a:rPr>
              <a:t>.</a:t>
            </a:r>
            <a:endParaRPr lang="en-US" dirty="0" smtClean="0"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28594" y="2173152"/>
            <a:ext cx="4267200" cy="3276600"/>
            <a:chOff x="2667000" y="1143000"/>
            <a:chExt cx="4267200" cy="32766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67000" y="1143000"/>
              <a:ext cx="4267200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5168461" y="1875100"/>
              <a:ext cx="85134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FRM (ppb)</a:t>
              </a:r>
              <a:endParaRPr lang="en-US" sz="1100" dirty="0"/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5170025" y="2045825"/>
              <a:ext cx="70630" cy="15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" name="TextBox 8"/>
          <p:cNvSpPr txBox="1"/>
          <p:nvPr/>
        </p:nvSpPr>
        <p:spPr>
          <a:xfrm>
            <a:off x="4783901" y="5373552"/>
            <a:ext cx="3935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Δ</a:t>
            </a:r>
            <a:r>
              <a:rPr lang="en-US" sz="2000" b="1" dirty="0" smtClean="0"/>
              <a:t>NO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= FRM_NO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– photo_NO</a:t>
            </a:r>
            <a:r>
              <a:rPr lang="en-US" sz="2000" b="1" baseline="-25000" dirty="0" smtClean="0"/>
              <a:t>2</a:t>
            </a:r>
            <a:endParaRPr lang="en-US" sz="2000" b="1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5113890" y="1849242"/>
            <a:ext cx="3286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Baltimore, MD (July 2011)</a:t>
            </a:r>
            <a:endParaRPr lang="en-US" sz="2000" b="1" baseline="-250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Why evaluate EPA’s Method for NO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026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34197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EPA’s NO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 Methods Development</a:t>
            </a:r>
          </a:p>
        </p:txBody>
      </p:sp>
      <p:grpSp>
        <p:nvGrpSpPr>
          <p:cNvPr id="26" name="Group 46"/>
          <p:cNvGrpSpPr/>
          <p:nvPr/>
        </p:nvGrpSpPr>
        <p:grpSpPr>
          <a:xfrm>
            <a:off x="924384" y="2713296"/>
            <a:ext cx="7076616" cy="2519085"/>
            <a:chOff x="924384" y="3195915"/>
            <a:chExt cx="7076616" cy="2519085"/>
          </a:xfrm>
        </p:grpSpPr>
        <p:sp>
          <p:nvSpPr>
            <p:cNvPr id="27" name="Rectangle 26"/>
            <p:cNvSpPr/>
            <p:nvPr/>
          </p:nvSpPr>
          <p:spPr bwMode="auto">
            <a:xfrm>
              <a:off x="3433317" y="3581400"/>
              <a:ext cx="1066800" cy="83820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Photolysis cell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l-GR" sz="1600" dirty="0" smtClean="0">
                  <a:latin typeface="Calibri" pitchFamily="34" charset="0"/>
                </a:rPr>
                <a:t>λ</a:t>
              </a:r>
              <a:r>
                <a:rPr lang="en-US" sz="1600" dirty="0" smtClean="0">
                  <a:latin typeface="Calibri" pitchFamily="34" charset="0"/>
                </a:rPr>
                <a:t>~ 400 nm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>
              <a:off x="2747517" y="3962400"/>
              <a:ext cx="685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2747517" y="4570412"/>
              <a:ext cx="2167128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Arrow Connector 29"/>
            <p:cNvCxnSpPr/>
            <p:nvPr/>
          </p:nvCxnSpPr>
          <p:spPr bwMode="auto">
            <a:xfrm rot="5400000" flipH="1" flipV="1">
              <a:off x="4689171" y="434260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Arrow Connector 30"/>
            <p:cNvCxnSpPr/>
            <p:nvPr/>
          </p:nvCxnSpPr>
          <p:spPr bwMode="auto">
            <a:xfrm>
              <a:off x="4500117" y="3962400"/>
              <a:ext cx="228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2137917" y="4267200"/>
              <a:ext cx="457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 rot="5400000" flipH="1" flipV="1">
              <a:off x="2518917" y="4038600"/>
              <a:ext cx="3048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 rot="16200000" flipH="1">
              <a:off x="2518917" y="4343400"/>
              <a:ext cx="3048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Oval 34"/>
            <p:cNvSpPr/>
            <p:nvPr/>
          </p:nvSpPr>
          <p:spPr bwMode="auto">
            <a:xfrm>
              <a:off x="4728717" y="3733800"/>
              <a:ext cx="3810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cxnSp>
          <p:nvCxnSpPr>
            <p:cNvPr id="36" name="Straight Connector 35"/>
            <p:cNvCxnSpPr>
              <a:stCxn id="35" idx="1"/>
              <a:endCxn id="35" idx="5"/>
            </p:cNvCxnSpPr>
            <p:nvPr/>
          </p:nvCxnSpPr>
          <p:spPr bwMode="auto">
            <a:xfrm rot="16200000" flipH="1">
              <a:off x="4784513" y="3789596"/>
              <a:ext cx="269408" cy="2694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/>
            <p:nvPr/>
          </p:nvCxnSpPr>
          <p:spPr bwMode="auto">
            <a:xfrm rot="5400000" flipH="1" flipV="1">
              <a:off x="4782507" y="3932636"/>
              <a:ext cx="146304" cy="14630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5109717" y="3962400"/>
              <a:ext cx="457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Rectangle 38"/>
            <p:cNvSpPr/>
            <p:nvPr/>
          </p:nvSpPr>
          <p:spPr bwMode="auto">
            <a:xfrm>
              <a:off x="5566917" y="3276600"/>
              <a:ext cx="1066800" cy="1295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NO + O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3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rxn chamber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rot="5400000" flipH="1" flipV="1">
              <a:off x="5872511" y="479980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" name="Rectangle 40"/>
            <p:cNvSpPr/>
            <p:nvPr/>
          </p:nvSpPr>
          <p:spPr bwMode="auto">
            <a:xfrm>
              <a:off x="5414517" y="5029200"/>
              <a:ext cx="1447800" cy="685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O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3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generator</a:t>
              </a:r>
            </a:p>
          </p:txBody>
        </p:sp>
        <p:sp>
          <p:nvSpPr>
            <p:cNvPr id="42" name="Trapezoid 41"/>
            <p:cNvSpPr/>
            <p:nvPr/>
          </p:nvSpPr>
          <p:spPr bwMode="auto">
            <a:xfrm rot="16200000">
              <a:off x="6091352" y="3738280"/>
              <a:ext cx="1465730" cy="381000"/>
            </a:xfrm>
            <a:prstGeom prst="trapezoid">
              <a:avLst/>
            </a:prstGeom>
            <a:solidFill>
              <a:srgbClr val="FFFF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7014717" y="3200400"/>
              <a:ext cx="152400" cy="1447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167117" y="3733800"/>
              <a:ext cx="8338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PMT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45879" y="4572000"/>
              <a:ext cx="1130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</a:rPr>
                <a:t>NO channel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56111" y="3276600"/>
              <a:ext cx="1220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rgbClr val="00B050"/>
                  </a:solidFill>
                </a:rPr>
                <a:t>NO</a:t>
              </a:r>
              <a:r>
                <a:rPr lang="en-US" sz="1400" baseline="-25000" dirty="0" err="1" smtClean="0">
                  <a:solidFill>
                    <a:srgbClr val="00B050"/>
                  </a:solidFill>
                </a:rPr>
                <a:t>x</a:t>
              </a:r>
              <a:r>
                <a:rPr lang="en-US" sz="1400" dirty="0" smtClean="0">
                  <a:solidFill>
                    <a:srgbClr val="00B050"/>
                  </a:solidFill>
                </a:rPr>
                <a:t> channel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24384" y="4065495"/>
              <a:ext cx="1285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Calibri" pitchFamily="34" charset="0"/>
                </a:rPr>
                <a:t>Ambient air</a:t>
              </a:r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85800" y="2403675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latin typeface="Calibri" pitchFamily="34" charset="0"/>
              </a:rPr>
              <a:t>photolytic-</a:t>
            </a:r>
          </a:p>
          <a:p>
            <a:r>
              <a:rPr lang="en-US" sz="1800" b="1" u="sng" dirty="0" smtClean="0">
                <a:latin typeface="Calibri" pitchFamily="34" charset="0"/>
              </a:rPr>
              <a:t>chemiluminescence</a:t>
            </a:r>
            <a:endParaRPr lang="en-US" sz="1800" b="1" u="sng" dirty="0">
              <a:latin typeface="Calibri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609600" y="2345802"/>
            <a:ext cx="7772400" cy="31242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228600" y="1303655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+mn-lt"/>
              </a:rPr>
              <a:t>A recently designated </a:t>
            </a:r>
            <a:r>
              <a:rPr lang="en-US" sz="1600" b="1" dirty="0" smtClean="0">
                <a:latin typeface="+mn-lt"/>
              </a:rPr>
              <a:t>F</a:t>
            </a:r>
            <a:r>
              <a:rPr lang="en-US" sz="1600" dirty="0" smtClean="0">
                <a:latin typeface="+mn-lt"/>
              </a:rPr>
              <a:t>ederal </a:t>
            </a:r>
            <a:r>
              <a:rPr lang="en-US" sz="1600" b="1" dirty="0" smtClean="0">
                <a:latin typeface="+mn-lt"/>
              </a:rPr>
              <a:t>E</a:t>
            </a:r>
            <a:r>
              <a:rPr lang="en-US" sz="1600" dirty="0" smtClean="0">
                <a:latin typeface="+mn-lt"/>
              </a:rPr>
              <a:t>quivalent </a:t>
            </a:r>
            <a:r>
              <a:rPr lang="en-US" sz="1600" b="1" dirty="0" smtClean="0">
                <a:latin typeface="+mn-lt"/>
              </a:rPr>
              <a:t>M</a:t>
            </a:r>
            <a:r>
              <a:rPr lang="en-US" sz="1600" dirty="0" smtClean="0">
                <a:latin typeface="+mn-lt"/>
              </a:rPr>
              <a:t>ethod (FEM) replaces the headed bed conversion cell with a photolysis cell. (NO</a:t>
            </a:r>
            <a:r>
              <a:rPr lang="en-US" sz="1600" baseline="-25000" dirty="0" smtClean="0">
                <a:latin typeface="+mn-lt"/>
              </a:rPr>
              <a:t>2</a:t>
            </a:r>
            <a:r>
              <a:rPr lang="en-US" sz="1600" dirty="0" smtClean="0">
                <a:latin typeface="+mn-lt"/>
              </a:rPr>
              <a:t> + </a:t>
            </a:r>
            <a:r>
              <a:rPr lang="en-US" sz="1600" dirty="0" err="1" smtClean="0">
                <a:latin typeface="+mn-lt"/>
              </a:rPr>
              <a:t>hv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  <a:sym typeface="Wingdings" panose="05000000000000000000" pitchFamily="2" charset="2"/>
              </a:rPr>
              <a:t> NO + O; </a:t>
            </a:r>
            <a:r>
              <a:rPr lang="en-US" sz="1600" dirty="0" err="1" smtClean="0">
                <a:latin typeface="+mn-lt"/>
                <a:sym typeface="Wingdings" panose="05000000000000000000" pitchFamily="2" charset="2"/>
              </a:rPr>
              <a:t>hv</a:t>
            </a:r>
            <a:r>
              <a:rPr lang="en-US" sz="1600" dirty="0" smtClean="0">
                <a:latin typeface="+mn-lt"/>
                <a:sym typeface="Wingdings" panose="05000000000000000000" pitchFamily="2" charset="2"/>
              </a:rPr>
              <a:t> = 350-420 nm)</a:t>
            </a:r>
            <a:endParaRPr lang="en-US" sz="1600" dirty="0" smtClean="0">
              <a:latin typeface="+mn-lt"/>
            </a:endParaRP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230526" y="5773411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+mn-lt"/>
              </a:rPr>
              <a:t>Advantages: more specific to NO</a:t>
            </a:r>
            <a:r>
              <a:rPr lang="en-US" sz="1600" baseline="-25000" dirty="0" smtClean="0">
                <a:latin typeface="+mn-lt"/>
              </a:rPr>
              <a:t>2</a:t>
            </a:r>
            <a:r>
              <a:rPr lang="en-US" sz="1600" dirty="0" smtClean="0">
                <a:latin typeface="+mn-lt"/>
              </a:rPr>
              <a:t>; provides an NO measurement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Disadvantages: non-unity conversion efficiency; still an indirect technique</a:t>
            </a:r>
          </a:p>
        </p:txBody>
      </p:sp>
    </p:spTree>
    <p:extLst>
      <p:ext uri="{BB962C8B-B14F-4D97-AF65-F5344CB8AC3E}">
        <p14:creationId xmlns:p14="http://schemas.microsoft.com/office/powerpoint/2010/main" val="88251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34197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EPA’s NO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 Methods Development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509" y="236895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Calibri" pitchFamily="34" charset="0"/>
              </a:rPr>
              <a:t>Cavity Ring-Down Spectroscopy:</a:t>
            </a:r>
            <a:endParaRPr lang="en-US" sz="1800" b="1" u="sng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38896" y="2345802"/>
            <a:ext cx="8797142" cy="31242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1303655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+mn-lt"/>
              </a:rPr>
              <a:t>Commercial, direct, optical methods have recently become available and are being investigated.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Measurement based on light absorption at 405 or 450 nm.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+mn-lt"/>
              </a:rPr>
              <a:t>Two methods based on a cavity-enhanced method have been designated as FEMs.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dirty="0" smtClean="0">
              <a:latin typeface="+mn-lt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30526" y="5773411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+mn-lt"/>
              </a:rPr>
              <a:t>Advantages: direct method, fast (10 seconds)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Disadvantages: measures light absorption at 405 or 450 nm as NO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; no </a:t>
            </a:r>
            <a:r>
              <a:rPr lang="en-US" sz="1600" dirty="0" err="1" smtClean="0"/>
              <a:t>NO</a:t>
            </a:r>
            <a:r>
              <a:rPr lang="en-US" sz="1600" dirty="0" smtClean="0"/>
              <a:t> measurement</a:t>
            </a:r>
            <a:endParaRPr lang="en-US" sz="1600" baseline="-2500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304800" y="2720055"/>
            <a:ext cx="8631238" cy="2667000"/>
            <a:chOff x="304800" y="2362200"/>
            <a:chExt cx="8631238" cy="2667000"/>
          </a:xfrm>
        </p:grpSpPr>
        <p:sp>
          <p:nvSpPr>
            <p:cNvPr id="10" name="Freeform 9"/>
            <p:cNvSpPr/>
            <p:nvPr/>
          </p:nvSpPr>
          <p:spPr bwMode="auto">
            <a:xfrm>
              <a:off x="1934901" y="2362200"/>
              <a:ext cx="327949" cy="1219200"/>
            </a:xfrm>
            <a:custGeom>
              <a:avLst/>
              <a:gdLst>
                <a:gd name="connsiteX0" fmla="*/ 304800 w 327949"/>
                <a:gd name="connsiteY0" fmla="*/ 0 h 1342664"/>
                <a:gd name="connsiteX1" fmla="*/ 3858 w 327949"/>
                <a:gd name="connsiteY1" fmla="*/ 671332 h 1342664"/>
                <a:gd name="connsiteX2" fmla="*/ 327949 w 327949"/>
                <a:gd name="connsiteY2" fmla="*/ 1342664 h 134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949" h="1342664">
                  <a:moveTo>
                    <a:pt x="304800" y="0"/>
                  </a:moveTo>
                  <a:cubicBezTo>
                    <a:pt x="152400" y="223777"/>
                    <a:pt x="0" y="447555"/>
                    <a:pt x="3858" y="671332"/>
                  </a:cubicBezTo>
                  <a:cubicBezTo>
                    <a:pt x="7716" y="895109"/>
                    <a:pt x="167832" y="1118886"/>
                    <a:pt x="327949" y="1342664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 flipH="1" flipV="1">
              <a:off x="3810001" y="2362200"/>
              <a:ext cx="327949" cy="1219200"/>
            </a:xfrm>
            <a:custGeom>
              <a:avLst/>
              <a:gdLst>
                <a:gd name="connsiteX0" fmla="*/ 304800 w 327949"/>
                <a:gd name="connsiteY0" fmla="*/ 0 h 1342664"/>
                <a:gd name="connsiteX1" fmla="*/ 3858 w 327949"/>
                <a:gd name="connsiteY1" fmla="*/ 671332 h 1342664"/>
                <a:gd name="connsiteX2" fmla="*/ 327949 w 327949"/>
                <a:gd name="connsiteY2" fmla="*/ 1342664 h 134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949" h="1342664">
                  <a:moveTo>
                    <a:pt x="304800" y="0"/>
                  </a:moveTo>
                  <a:cubicBezTo>
                    <a:pt x="152400" y="223777"/>
                    <a:pt x="0" y="447555"/>
                    <a:pt x="3858" y="671332"/>
                  </a:cubicBezTo>
                  <a:cubicBezTo>
                    <a:pt x="7716" y="895109"/>
                    <a:pt x="167832" y="1118886"/>
                    <a:pt x="327949" y="1342664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2" name="Isosceles Triangle 11"/>
            <p:cNvSpPr/>
            <p:nvPr/>
          </p:nvSpPr>
          <p:spPr bwMode="auto">
            <a:xfrm rot="5400000">
              <a:off x="2411585" y="2423160"/>
              <a:ext cx="152400" cy="1097280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3" name="Isosceles Triangle 12"/>
            <p:cNvSpPr/>
            <p:nvPr/>
          </p:nvSpPr>
          <p:spPr bwMode="auto">
            <a:xfrm rot="16200000" flipH="1">
              <a:off x="3489960" y="2423161"/>
              <a:ext cx="152400" cy="1097280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38400" y="2514600"/>
              <a:ext cx="11512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bri" pitchFamily="34" charset="0"/>
                </a:rPr>
                <a:t>Gas Sample</a:t>
              </a:r>
              <a:endParaRPr lang="en-US" sz="1600" dirty="0">
                <a:latin typeface="Calibri" pitchFamily="34" charset="0"/>
              </a:endParaRPr>
            </a:p>
          </p:txBody>
        </p:sp>
        <p:grpSp>
          <p:nvGrpSpPr>
            <p:cNvPr id="15" name="Group 33"/>
            <p:cNvGrpSpPr/>
            <p:nvPr/>
          </p:nvGrpSpPr>
          <p:grpSpPr>
            <a:xfrm>
              <a:off x="304800" y="2362200"/>
              <a:ext cx="8631238" cy="2667000"/>
              <a:chOff x="304800" y="2362200"/>
              <a:chExt cx="8631238" cy="2667000"/>
            </a:xfrm>
          </p:grpSpPr>
          <p:graphicFrame>
            <p:nvGraphicFramePr>
              <p:cNvPr id="16" name="Object 15"/>
              <p:cNvGraphicFramePr>
                <a:graphicFrameLocks noChangeAspect="1"/>
              </p:cNvGraphicFramePr>
              <p:nvPr/>
            </p:nvGraphicFramePr>
            <p:xfrm>
              <a:off x="2330450" y="3886200"/>
              <a:ext cx="3281363" cy="1066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55" name="Equation" r:id="rId3" imgW="1485720" imgH="482400" progId="Equation.3">
                      <p:embed/>
                    </p:oleObj>
                  </mc:Choice>
                  <mc:Fallback>
                    <p:oleObj name="Equation" r:id="rId3" imgW="1485720" imgH="4824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30450" y="3886200"/>
                            <a:ext cx="3281363" cy="1066800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 w="158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7" name="Group 16"/>
              <p:cNvGrpSpPr>
                <a:grpSpLocks/>
              </p:cNvGrpSpPr>
              <p:nvPr/>
            </p:nvGrpSpPr>
            <p:grpSpPr bwMode="auto">
              <a:xfrm>
                <a:off x="5986463" y="2438400"/>
                <a:ext cx="2471737" cy="2590800"/>
                <a:chOff x="3771" y="1440"/>
                <a:chExt cx="1117" cy="1382"/>
              </a:xfrm>
            </p:grpSpPr>
            <p:pic>
              <p:nvPicPr>
                <p:cNvPr id="27" name="Picture 6"/>
                <p:cNvPicPr>
                  <a:picLocks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771" y="1440"/>
                  <a:ext cx="1117" cy="13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tangle 7"/>
                <p:cNvSpPr>
                  <a:spLocks noChangeArrowheads="1"/>
                </p:cNvSpPr>
                <p:nvPr/>
              </p:nvSpPr>
              <p:spPr bwMode="auto">
                <a:xfrm>
                  <a:off x="3771" y="1440"/>
                  <a:ext cx="1117" cy="1376"/>
                </a:xfrm>
                <a:prstGeom prst="rect">
                  <a:avLst/>
                </a:prstGeom>
                <a:noFill/>
                <a:ln w="158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" name="Line 10"/>
              <p:cNvSpPr>
                <a:spLocks noChangeShapeType="1"/>
              </p:cNvSpPr>
              <p:nvPr/>
            </p:nvSpPr>
            <p:spPr bwMode="auto">
              <a:xfrm flipH="1">
                <a:off x="8229600" y="3733800"/>
                <a:ext cx="30480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Rectangle 11"/>
              <p:cNvSpPr>
                <a:spLocks noChangeArrowheads="1"/>
              </p:cNvSpPr>
              <p:nvPr/>
            </p:nvSpPr>
            <p:spPr bwMode="auto">
              <a:xfrm>
                <a:off x="8458200" y="3382963"/>
                <a:ext cx="477838" cy="579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i="1" dirty="0">
                    <a:solidFill>
                      <a:srgbClr val="FF0000"/>
                    </a:solidFill>
                  </a:rPr>
                  <a:t>τ</a:t>
                </a:r>
                <a:r>
                  <a:rPr lang="en-US" sz="3200" baseline="-250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20" name="Rectangle 12"/>
              <p:cNvSpPr>
                <a:spLocks noChangeArrowheads="1"/>
              </p:cNvSpPr>
              <p:nvPr/>
            </p:nvSpPr>
            <p:spPr bwMode="auto">
              <a:xfrm>
                <a:off x="8458200" y="3687763"/>
                <a:ext cx="330200" cy="579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i="1">
                    <a:solidFill>
                      <a:srgbClr val="000099"/>
                    </a:solidFill>
                  </a:rPr>
                  <a:t>τ</a:t>
                </a:r>
                <a:endParaRPr lang="en-US" sz="3200" i="1" baseline="-2500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Line 13"/>
              <p:cNvSpPr>
                <a:spLocks noChangeShapeType="1"/>
              </p:cNvSpPr>
              <p:nvPr/>
            </p:nvSpPr>
            <p:spPr bwMode="auto">
              <a:xfrm flipH="1">
                <a:off x="8229600" y="4038600"/>
                <a:ext cx="304800" cy="0"/>
              </a:xfrm>
              <a:prstGeom prst="line">
                <a:avLst/>
              </a:prstGeom>
              <a:noFill/>
              <a:ln w="9525">
                <a:solidFill>
                  <a:srgbClr val="333399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04800" y="2784768"/>
                <a:ext cx="133882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Calibri" pitchFamily="34" charset="0"/>
                  </a:rPr>
                  <a:t>Laser or LED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1828800" y="2362200"/>
                <a:ext cx="2438400" cy="1219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495800" y="2796250"/>
                <a:ext cx="61266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Calibri" pitchFamily="34" charset="0"/>
                  </a:rPr>
                  <a:t>PMT</a:t>
                </a:r>
                <a:endParaRPr lang="en-US" sz="1800" dirty="0">
                  <a:latin typeface="Calibri" pitchFamily="34" charset="0"/>
                </a:endParaRPr>
              </a:p>
            </p:txBody>
          </p:sp>
          <p:cxnSp>
            <p:nvCxnSpPr>
              <p:cNvPr id="25" name="Straight Arrow Connector 24"/>
              <p:cNvCxnSpPr>
                <a:stCxn id="22" idx="3"/>
                <a:endCxn id="23" idx="1"/>
              </p:cNvCxnSpPr>
              <p:nvPr/>
            </p:nvCxnSpPr>
            <p:spPr bwMode="auto">
              <a:xfrm>
                <a:off x="1643628" y="2969434"/>
                <a:ext cx="185172" cy="236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Straight Arrow Connector 25"/>
              <p:cNvCxnSpPr/>
              <p:nvPr/>
            </p:nvCxnSpPr>
            <p:spPr bwMode="auto">
              <a:xfrm>
                <a:off x="4267200" y="2971800"/>
                <a:ext cx="228600" cy="236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104888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11402</TotalTime>
  <Words>1773</Words>
  <Application>Microsoft Office PowerPoint</Application>
  <PresentationFormat>On-screen Show (4:3)</PresentationFormat>
  <Paragraphs>293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ＭＳ Ｐゴシック</vt:lpstr>
      <vt:lpstr>Arial</vt:lpstr>
      <vt:lpstr>Calibri</vt:lpstr>
      <vt:lpstr>Calibri Light</vt:lpstr>
      <vt:lpstr>Gill Sans MT</vt:lpstr>
      <vt:lpstr>Wingdings</vt:lpstr>
      <vt:lpstr>Office Theme</vt:lpstr>
      <vt:lpstr>Equation</vt:lpstr>
      <vt:lpstr>DISCOVER-AQ SJV surface measurements and initial comparisons with photochemical model simulations</vt:lpstr>
      <vt:lpstr>PowerPoint Presentation</vt:lpstr>
      <vt:lpstr>DISCOVER-AQ 2013 – San Joaquin Valley, 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Source Apportionment of PM2.5 Ammonium Nitrate using CMAQ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Working towards improved NH3 emissions</vt:lpstr>
      <vt:lpstr>DISCOVER-AQ 2013 – San Joaquin Valley, CA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Beaver, Melinda</dc:creator>
  <cp:lastModifiedBy>Beaver, Melinda</cp:lastModifiedBy>
  <cp:revision>188</cp:revision>
  <cp:lastPrinted>2014-10-21T16:49:27Z</cp:lastPrinted>
  <dcterms:created xsi:type="dcterms:W3CDTF">2014-09-23T12:50:54Z</dcterms:created>
  <dcterms:modified xsi:type="dcterms:W3CDTF">2014-10-29T11:12:17Z</dcterms:modified>
</cp:coreProperties>
</file>