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95" r:id="rId4"/>
    <p:sldId id="277" r:id="rId5"/>
    <p:sldId id="276" r:id="rId6"/>
    <p:sldId id="262" r:id="rId7"/>
    <p:sldId id="293" r:id="rId8"/>
    <p:sldId id="294" r:id="rId9"/>
    <p:sldId id="261" r:id="rId10"/>
    <p:sldId id="270" r:id="rId11"/>
    <p:sldId id="287" r:id="rId12"/>
    <p:sldId id="289" r:id="rId13"/>
    <p:sldId id="290" r:id="rId14"/>
    <p:sldId id="272" r:id="rId15"/>
    <p:sldId id="257" r:id="rId16"/>
    <p:sldId id="280" r:id="rId17"/>
    <p:sldId id="281" r:id="rId18"/>
    <p:sldId id="298" r:id="rId19"/>
    <p:sldId id="296" r:id="rId20"/>
    <p:sldId id="297" r:id="rId21"/>
    <p:sldId id="282" r:id="rId22"/>
    <p:sldId id="285" r:id="rId23"/>
    <p:sldId id="265" r:id="rId24"/>
    <p:sldId id="291" r:id="rId25"/>
    <p:sldId id="263" r:id="rId26"/>
    <p:sldId id="275" r:id="rId27"/>
    <p:sldId id="260" r:id="rId28"/>
    <p:sldId id="264" r:id="rId29"/>
    <p:sldId id="283" r:id="rId30"/>
    <p:sldId id="284" r:id="rId31"/>
    <p:sldId id="269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han\Documents\Publications\JAWMA%20Pegues%20SIPs\Figure%2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40361690156547E-2"/>
          <c:y val="2.7425116650131302E-2"/>
          <c:w val="0.57739605884826217"/>
          <c:h val="0.8316357611111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'[1]Clean Table'!$D$2</c:f>
              <c:strCache>
                <c:ptCount val="1"/>
                <c:pt idx="0">
                  <c:v>Atlanta, GA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Table'!$P$2:$P$8</c:f>
              <c:numCache>
                <c:formatCode>General</c:formatCode>
                <c:ptCount val="7"/>
                <c:pt idx="0">
                  <c:v>80</c:v>
                </c:pt>
                <c:pt idx="1">
                  <c:v>77</c:v>
                </c:pt>
                <c:pt idx="2">
                  <c:v>86</c:v>
                </c:pt>
                <c:pt idx="3">
                  <c:v>79</c:v>
                </c:pt>
                <c:pt idx="4">
                  <c:v>86</c:v>
                </c:pt>
                <c:pt idx="5">
                  <c:v>87</c:v>
                </c:pt>
                <c:pt idx="6">
                  <c:v>85</c:v>
                </c:pt>
              </c:numCache>
            </c:numRef>
          </c:xVal>
          <c:yVal>
            <c:numRef>
              <c:f>'[1]Clean Table'!$Q$2:$Q$8</c:f>
              <c:numCache>
                <c:formatCode>General</c:formatCode>
                <c:ptCount val="7"/>
                <c:pt idx="0">
                  <c:v>81</c:v>
                </c:pt>
                <c:pt idx="1">
                  <c:v>77</c:v>
                </c:pt>
                <c:pt idx="2">
                  <c:v>82</c:v>
                </c:pt>
                <c:pt idx="3">
                  <c:v>80</c:v>
                </c:pt>
                <c:pt idx="4">
                  <c:v>86</c:v>
                </c:pt>
                <c:pt idx="5">
                  <c:v>80</c:v>
                </c:pt>
                <c:pt idx="6">
                  <c:v>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'[1]Clean Table'!$D$9</c:f>
              <c:strCache>
                <c:ptCount val="1"/>
                <c:pt idx="0">
                  <c:v>Baltimore, MD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Table'!$P$9:$P$14</c:f>
              <c:numCache>
                <c:formatCode>General</c:formatCode>
                <c:ptCount val="6"/>
                <c:pt idx="0">
                  <c:v>80</c:v>
                </c:pt>
                <c:pt idx="1">
                  <c:v>75</c:v>
                </c:pt>
                <c:pt idx="2">
                  <c:v>78</c:v>
                </c:pt>
                <c:pt idx="3">
                  <c:v>78</c:v>
                </c:pt>
                <c:pt idx="4">
                  <c:v>87</c:v>
                </c:pt>
                <c:pt idx="5">
                  <c:v>82</c:v>
                </c:pt>
              </c:numCache>
            </c:numRef>
          </c:xVal>
          <c:yVal>
            <c:numRef>
              <c:f>'[1]Clean Table'!$Q$9:$Q$14</c:f>
              <c:numCache>
                <c:formatCode>General</c:formatCode>
                <c:ptCount val="6"/>
                <c:pt idx="0">
                  <c:v>84</c:v>
                </c:pt>
                <c:pt idx="1">
                  <c:v>77</c:v>
                </c:pt>
                <c:pt idx="2">
                  <c:v>80</c:v>
                </c:pt>
                <c:pt idx="3">
                  <c:v>75</c:v>
                </c:pt>
                <c:pt idx="4">
                  <c:v>85</c:v>
                </c:pt>
                <c:pt idx="5">
                  <c:v>82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'[1]Clean Table'!$D$15</c:f>
              <c:strCache>
                <c:ptCount val="1"/>
                <c:pt idx="0">
                  <c:v>Boston-Lawrence-Worcester (E. Mass), MA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Table'!$P$15:$P$21</c:f>
              <c:numCache>
                <c:formatCode>General</c:formatCode>
                <c:ptCount val="7"/>
                <c:pt idx="0">
                  <c:v>76</c:v>
                </c:pt>
                <c:pt idx="1">
                  <c:v>74</c:v>
                </c:pt>
                <c:pt idx="2">
                  <c:v>79</c:v>
                </c:pt>
                <c:pt idx="3">
                  <c:v>77</c:v>
                </c:pt>
                <c:pt idx="4">
                  <c:v>78</c:v>
                </c:pt>
                <c:pt idx="5">
                  <c:v>65</c:v>
                </c:pt>
                <c:pt idx="6">
                  <c:v>81</c:v>
                </c:pt>
              </c:numCache>
            </c:numRef>
          </c:xVal>
          <c:yVal>
            <c:numRef>
              <c:f>'[1]Clean Table'!$Q$15:$Q$21</c:f>
              <c:numCache>
                <c:formatCode>General</c:formatCode>
                <c:ptCount val="7"/>
                <c:pt idx="0">
                  <c:v>80</c:v>
                </c:pt>
                <c:pt idx="1">
                  <c:v>79</c:v>
                </c:pt>
                <c:pt idx="2">
                  <c:v>82</c:v>
                </c:pt>
                <c:pt idx="3">
                  <c:v>74</c:v>
                </c:pt>
                <c:pt idx="4">
                  <c:v>82</c:v>
                </c:pt>
                <c:pt idx="5">
                  <c:v>66</c:v>
                </c:pt>
                <c:pt idx="6">
                  <c:v>72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'[1]Clean Table'!$D$22</c:f>
              <c:strCache>
                <c:ptCount val="1"/>
                <c:pt idx="0">
                  <c:v>Charlotte-Gastonia-Rock Hill, NC-SC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Table'!$P$22:$P$28</c:f>
              <c:numCache>
                <c:formatCode>General</c:formatCode>
                <c:ptCount val="7"/>
                <c:pt idx="0">
                  <c:v>76</c:v>
                </c:pt>
                <c:pt idx="1">
                  <c:v>82</c:v>
                </c:pt>
                <c:pt idx="2">
                  <c:v>76</c:v>
                </c:pt>
                <c:pt idx="3">
                  <c:v>86</c:v>
                </c:pt>
                <c:pt idx="4">
                  <c:v>83</c:v>
                </c:pt>
                <c:pt idx="5">
                  <c:v>83</c:v>
                </c:pt>
                <c:pt idx="6">
                  <c:v>76</c:v>
                </c:pt>
              </c:numCache>
            </c:numRef>
          </c:xVal>
          <c:yVal>
            <c:numRef>
              <c:f>'[1]Clean Table'!$Q$22:$Q$28</c:f>
              <c:numCache>
                <c:formatCode>General</c:formatCode>
                <c:ptCount val="7"/>
                <c:pt idx="0">
                  <c:v>78</c:v>
                </c:pt>
                <c:pt idx="1">
                  <c:v>84</c:v>
                </c:pt>
                <c:pt idx="2">
                  <c:v>75</c:v>
                </c:pt>
                <c:pt idx="3">
                  <c:v>85</c:v>
                </c:pt>
                <c:pt idx="4">
                  <c:v>83</c:v>
                </c:pt>
                <c:pt idx="5">
                  <c:v>84</c:v>
                </c:pt>
                <c:pt idx="6">
                  <c:v>76</c:v>
                </c:pt>
              </c:numCache>
            </c:numRef>
          </c:yVal>
          <c:smooth val="0"/>
        </c:ser>
        <c:ser>
          <c:idx val="13"/>
          <c:order val="4"/>
          <c:tx>
            <c:strRef>
              <c:f>'[1]Clean Table'!$D$29</c:f>
              <c:strCache>
                <c:ptCount val="1"/>
                <c:pt idx="0">
                  <c:v>Cleveland-Akron-Lorain, OH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Table'!$P$29:$P$32</c:f>
              <c:numCache>
                <c:formatCode>General</c:formatCode>
                <c:ptCount val="4"/>
                <c:pt idx="0">
                  <c:v>80</c:v>
                </c:pt>
                <c:pt idx="1">
                  <c:v>72</c:v>
                </c:pt>
                <c:pt idx="2">
                  <c:v>74</c:v>
                </c:pt>
                <c:pt idx="3">
                  <c:v>72</c:v>
                </c:pt>
              </c:numCache>
            </c:numRef>
          </c:xVal>
          <c:yVal>
            <c:numRef>
              <c:f>'[1]Clean Table'!$Q$29:$Q$32</c:f>
              <c:numCache>
                <c:formatCode>General</c:formatCode>
                <c:ptCount val="4"/>
                <c:pt idx="0">
                  <c:v>82.8</c:v>
                </c:pt>
                <c:pt idx="1">
                  <c:v>88.8</c:v>
                </c:pt>
                <c:pt idx="2">
                  <c:v>82.9</c:v>
                </c:pt>
                <c:pt idx="3">
                  <c:v>79.400000000000006</c:v>
                </c:pt>
              </c:numCache>
            </c:numRef>
          </c:yVal>
          <c:smooth val="0"/>
        </c:ser>
        <c:ser>
          <c:idx val="4"/>
          <c:order val="5"/>
          <c:tx>
            <c:strRef>
              <c:f>'[1]Clean Table'!$D$33</c:f>
              <c:strCache>
                <c:ptCount val="1"/>
                <c:pt idx="0">
                  <c:v>Dallas-Fort Worth, TX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</c:spPr>
          </c:marker>
          <c:xVal>
            <c:numRef>
              <c:f>'[1]Clean Table'!$P$33:$P$40</c:f>
              <c:numCache>
                <c:formatCode>General</c:formatCode>
                <c:ptCount val="8"/>
                <c:pt idx="0">
                  <c:v>78</c:v>
                </c:pt>
                <c:pt idx="1">
                  <c:v>81</c:v>
                </c:pt>
                <c:pt idx="2">
                  <c:v>78</c:v>
                </c:pt>
                <c:pt idx="3">
                  <c:v>85</c:v>
                </c:pt>
                <c:pt idx="4">
                  <c:v>73</c:v>
                </c:pt>
                <c:pt idx="5">
                  <c:v>79</c:v>
                </c:pt>
                <c:pt idx="6">
                  <c:v>86</c:v>
                </c:pt>
                <c:pt idx="7">
                  <c:v>77</c:v>
                </c:pt>
              </c:numCache>
            </c:numRef>
          </c:xVal>
          <c:yVal>
            <c:numRef>
              <c:f>'[1]Clean Table'!$Q$33:$Q$40</c:f>
              <c:numCache>
                <c:formatCode>General</c:formatCode>
                <c:ptCount val="8"/>
                <c:pt idx="0">
                  <c:v>88.7</c:v>
                </c:pt>
                <c:pt idx="1">
                  <c:v>84.8</c:v>
                </c:pt>
                <c:pt idx="2">
                  <c:v>78.8</c:v>
                </c:pt>
                <c:pt idx="3">
                  <c:v>88.6</c:v>
                </c:pt>
                <c:pt idx="4">
                  <c:v>83.9</c:v>
                </c:pt>
                <c:pt idx="5">
                  <c:v>85.6</c:v>
                </c:pt>
                <c:pt idx="6">
                  <c:v>84.8</c:v>
                </c:pt>
                <c:pt idx="7">
                  <c:v>80.900000000000006</c:v>
                </c:pt>
              </c:numCache>
            </c:numRef>
          </c:yVal>
          <c:smooth val="0"/>
        </c:ser>
        <c:ser>
          <c:idx val="5"/>
          <c:order val="6"/>
          <c:tx>
            <c:strRef>
              <c:f>'[1]Clean Table'!$D$41</c:f>
              <c:strCache>
                <c:ptCount val="1"/>
                <c:pt idx="0">
                  <c:v>New York-N. New Jersey-Long Island,NY-NJ-CT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Table'!$P$41:$P$58</c:f>
              <c:numCache>
                <c:formatCode>General</c:formatCode>
                <c:ptCount val="18"/>
                <c:pt idx="0">
                  <c:v>80</c:v>
                </c:pt>
                <c:pt idx="1">
                  <c:v>81</c:v>
                </c:pt>
                <c:pt idx="2">
                  <c:v>80</c:v>
                </c:pt>
                <c:pt idx="3">
                  <c:v>81</c:v>
                </c:pt>
                <c:pt idx="4">
                  <c:v>79</c:v>
                </c:pt>
                <c:pt idx="5">
                  <c:v>76</c:v>
                </c:pt>
                <c:pt idx="6">
                  <c:v>79</c:v>
                </c:pt>
                <c:pt idx="7">
                  <c:v>84</c:v>
                </c:pt>
                <c:pt idx="8">
                  <c:v>81</c:v>
                </c:pt>
                <c:pt idx="9">
                  <c:v>82</c:v>
                </c:pt>
                <c:pt idx="10">
                  <c:v>81</c:v>
                </c:pt>
                <c:pt idx="11">
                  <c:v>81</c:v>
                </c:pt>
                <c:pt idx="12">
                  <c:v>72</c:v>
                </c:pt>
                <c:pt idx="13">
                  <c:v>74</c:v>
                </c:pt>
                <c:pt idx="14">
                  <c:v>74</c:v>
                </c:pt>
                <c:pt idx="15">
                  <c:v>81</c:v>
                </c:pt>
                <c:pt idx="16">
                  <c:v>79</c:v>
                </c:pt>
                <c:pt idx="17">
                  <c:v>83</c:v>
                </c:pt>
              </c:numCache>
            </c:numRef>
          </c:xVal>
          <c:yVal>
            <c:numRef>
              <c:f>'[1]Clean Table'!$Q$41:$Q$58</c:f>
              <c:numCache>
                <c:formatCode>General</c:formatCode>
                <c:ptCount val="18"/>
                <c:pt idx="0">
                  <c:v>77</c:v>
                </c:pt>
                <c:pt idx="1">
                  <c:v>83</c:v>
                </c:pt>
                <c:pt idx="2">
                  <c:v>83</c:v>
                </c:pt>
                <c:pt idx="3">
                  <c:v>84</c:v>
                </c:pt>
                <c:pt idx="4">
                  <c:v>84</c:v>
                </c:pt>
                <c:pt idx="5">
                  <c:v>77</c:v>
                </c:pt>
                <c:pt idx="6">
                  <c:v>87</c:v>
                </c:pt>
                <c:pt idx="7">
                  <c:v>85</c:v>
                </c:pt>
                <c:pt idx="8">
                  <c:v>90</c:v>
                </c:pt>
                <c:pt idx="9">
                  <c:v>85</c:v>
                </c:pt>
                <c:pt idx="10">
                  <c:v>84</c:v>
                </c:pt>
                <c:pt idx="11">
                  <c:v>88</c:v>
                </c:pt>
                <c:pt idx="12">
                  <c:v>69</c:v>
                </c:pt>
                <c:pt idx="13">
                  <c:v>74</c:v>
                </c:pt>
                <c:pt idx="14">
                  <c:v>84</c:v>
                </c:pt>
                <c:pt idx="15">
                  <c:v>85</c:v>
                </c:pt>
                <c:pt idx="16">
                  <c:v>74</c:v>
                </c:pt>
                <c:pt idx="17">
                  <c:v>85</c:v>
                </c:pt>
              </c:numCache>
            </c:numRef>
          </c:yVal>
          <c:smooth val="0"/>
        </c:ser>
        <c:ser>
          <c:idx val="6"/>
          <c:order val="7"/>
          <c:tx>
            <c:strRef>
              <c:f>'[1]Clean Table'!$D$59</c:f>
              <c:strCache>
                <c:ptCount val="1"/>
                <c:pt idx="0">
                  <c:v>Philadelphia-Wilmin-Atlantic Ci,PA-NJ-MD-DE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Table'!$P$59:$P$73</c:f>
              <c:numCache>
                <c:formatCode>General</c:formatCode>
                <c:ptCount val="15"/>
                <c:pt idx="0">
                  <c:v>74</c:v>
                </c:pt>
                <c:pt idx="1">
                  <c:v>75</c:v>
                </c:pt>
                <c:pt idx="2">
                  <c:v>74</c:v>
                </c:pt>
                <c:pt idx="3">
                  <c:v>76</c:v>
                </c:pt>
                <c:pt idx="4">
                  <c:v>84</c:v>
                </c:pt>
                <c:pt idx="5">
                  <c:v>88</c:v>
                </c:pt>
                <c:pt idx="6">
                  <c:v>77</c:v>
                </c:pt>
                <c:pt idx="7">
                  <c:v>77</c:v>
                </c:pt>
                <c:pt idx="8">
                  <c:v>79</c:v>
                </c:pt>
                <c:pt idx="9">
                  <c:v>64</c:v>
                </c:pt>
                <c:pt idx="10">
                  <c:v>84</c:v>
                </c:pt>
                <c:pt idx="11">
                  <c:v>81</c:v>
                </c:pt>
                <c:pt idx="12">
                  <c:v>78</c:v>
                </c:pt>
                <c:pt idx="13">
                  <c:v>81</c:v>
                </c:pt>
                <c:pt idx="14">
                  <c:v>80</c:v>
                </c:pt>
              </c:numCache>
            </c:numRef>
          </c:xVal>
          <c:yVal>
            <c:numRef>
              <c:f>'[1]Clean Table'!$Q$59:$Q$73</c:f>
              <c:numCache>
                <c:formatCode>General</c:formatCode>
                <c:ptCount val="15"/>
                <c:pt idx="0">
                  <c:v>78</c:v>
                </c:pt>
                <c:pt idx="1">
                  <c:v>77</c:v>
                </c:pt>
                <c:pt idx="2">
                  <c:v>77</c:v>
                </c:pt>
                <c:pt idx="3">
                  <c:v>76</c:v>
                </c:pt>
                <c:pt idx="4">
                  <c:v>81</c:v>
                </c:pt>
                <c:pt idx="5">
                  <c:v>88</c:v>
                </c:pt>
                <c:pt idx="6">
                  <c:v>79</c:v>
                </c:pt>
                <c:pt idx="7">
                  <c:v>79</c:v>
                </c:pt>
                <c:pt idx="8">
                  <c:v>81</c:v>
                </c:pt>
                <c:pt idx="9">
                  <c:v>65</c:v>
                </c:pt>
                <c:pt idx="10">
                  <c:v>87</c:v>
                </c:pt>
                <c:pt idx="11">
                  <c:v>87</c:v>
                </c:pt>
                <c:pt idx="12">
                  <c:v>81</c:v>
                </c:pt>
                <c:pt idx="13">
                  <c:v>86</c:v>
                </c:pt>
                <c:pt idx="14">
                  <c:v>92</c:v>
                </c:pt>
              </c:numCache>
            </c:numRef>
          </c:yVal>
          <c:smooth val="0"/>
        </c:ser>
        <c:ser>
          <c:idx val="7"/>
          <c:order val="8"/>
          <c:tx>
            <c:strRef>
              <c:f>'[1]Clean Table'!$D$74</c:f>
              <c:strCache>
                <c:ptCount val="1"/>
                <c:pt idx="0">
                  <c:v>Poughkeepsie, NY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</c:spPr>
          </c:marker>
          <c:xVal>
            <c:numRef>
              <c:f>'[1]Clean Table'!$P$74:$P$76</c:f>
              <c:numCache>
                <c:formatCode>General</c:formatCode>
                <c:ptCount val="3"/>
                <c:pt idx="0">
                  <c:v>75</c:v>
                </c:pt>
                <c:pt idx="1">
                  <c:v>76</c:v>
                </c:pt>
                <c:pt idx="2">
                  <c:v>78</c:v>
                </c:pt>
              </c:numCache>
            </c:numRef>
          </c:xVal>
          <c:yVal>
            <c:numRef>
              <c:f>'[1]Clean Table'!$Q$74:$Q$76</c:f>
              <c:numCache>
                <c:formatCode>General</c:formatCode>
                <c:ptCount val="3"/>
                <c:pt idx="0">
                  <c:v>80</c:v>
                </c:pt>
                <c:pt idx="1">
                  <c:v>73</c:v>
                </c:pt>
                <c:pt idx="2">
                  <c:v>81</c:v>
                </c:pt>
              </c:numCache>
            </c:numRef>
          </c:yVal>
          <c:smooth val="0"/>
        </c:ser>
        <c:ser>
          <c:idx val="8"/>
          <c:order val="9"/>
          <c:tx>
            <c:strRef>
              <c:f>'[1]Clean Table'!$D$77</c:f>
              <c:strCache>
                <c:ptCount val="1"/>
                <c:pt idx="0">
                  <c:v>Providence (All RI), RI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Table'!$P$77:$P$79</c:f>
              <c:numCache>
                <c:formatCode>General</c:formatCode>
                <c:ptCount val="3"/>
                <c:pt idx="0">
                  <c:v>77</c:v>
                </c:pt>
                <c:pt idx="1">
                  <c:v>77</c:v>
                </c:pt>
                <c:pt idx="2">
                  <c:v>77</c:v>
                </c:pt>
              </c:numCache>
            </c:numRef>
          </c:xVal>
          <c:yVal>
            <c:numRef>
              <c:f>'[1]Clean Table'!$Q$77:$Q$79</c:f>
              <c:numCache>
                <c:formatCode>General</c:formatCode>
                <c:ptCount val="3"/>
                <c:pt idx="0">
                  <c:v>80</c:v>
                </c:pt>
                <c:pt idx="1">
                  <c:v>77</c:v>
                </c:pt>
                <c:pt idx="2">
                  <c:v>81</c:v>
                </c:pt>
              </c:numCache>
            </c:numRef>
          </c:yVal>
          <c:smooth val="0"/>
        </c:ser>
        <c:ser>
          <c:idx val="9"/>
          <c:order val="10"/>
          <c:tx>
            <c:strRef>
              <c:f>'[1]Clean Table'!$D$80</c:f>
              <c:strCache>
                <c:ptCount val="1"/>
                <c:pt idx="0">
                  <c:v>Springfield (Western MA), MA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Table'!$P$80:$P$81</c:f>
              <c:numCache>
                <c:formatCode>General</c:formatCode>
                <c:ptCount val="2"/>
                <c:pt idx="0">
                  <c:v>74</c:v>
                </c:pt>
                <c:pt idx="1">
                  <c:v>80</c:v>
                </c:pt>
              </c:numCache>
            </c:numRef>
          </c:xVal>
          <c:yVal>
            <c:numRef>
              <c:f>'[1]Clean Table'!$Q$80:$Q$81</c:f>
              <c:numCache>
                <c:formatCode>General</c:formatCode>
                <c:ptCount val="2"/>
                <c:pt idx="0">
                  <c:v>65</c:v>
                </c:pt>
                <c:pt idx="1">
                  <c:v>75</c:v>
                </c:pt>
              </c:numCache>
            </c:numRef>
          </c:yVal>
          <c:smooth val="0"/>
        </c:ser>
        <c:ser>
          <c:idx val="10"/>
          <c:order val="11"/>
          <c:tx>
            <c:strRef>
              <c:f>'[1]Clean Table'!$D$82</c:f>
              <c:strCache>
                <c:ptCount val="1"/>
                <c:pt idx="0">
                  <c:v>Washington, DC-MD-VA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Table'!$P$82:$P$96</c:f>
              <c:numCache>
                <c:formatCode>General</c:formatCode>
                <c:ptCount val="15"/>
                <c:pt idx="0">
                  <c:v>77</c:v>
                </c:pt>
                <c:pt idx="1">
                  <c:v>78</c:v>
                </c:pt>
                <c:pt idx="2">
                  <c:v>80</c:v>
                </c:pt>
                <c:pt idx="3">
                  <c:v>75</c:v>
                </c:pt>
                <c:pt idx="4">
                  <c:v>76</c:v>
                </c:pt>
                <c:pt idx="5">
                  <c:v>78</c:v>
                </c:pt>
                <c:pt idx="6">
                  <c:v>79</c:v>
                </c:pt>
                <c:pt idx="7">
                  <c:v>73</c:v>
                </c:pt>
                <c:pt idx="8">
                  <c:v>80</c:v>
                </c:pt>
                <c:pt idx="9">
                  <c:v>80</c:v>
                </c:pt>
                <c:pt idx="10">
                  <c:v>78</c:v>
                </c:pt>
                <c:pt idx="11">
                  <c:v>77</c:v>
                </c:pt>
                <c:pt idx="12">
                  <c:v>77</c:v>
                </c:pt>
                <c:pt idx="13">
                  <c:v>71</c:v>
                </c:pt>
                <c:pt idx="14">
                  <c:v>75</c:v>
                </c:pt>
              </c:numCache>
            </c:numRef>
          </c:xVal>
          <c:yVal>
            <c:numRef>
              <c:f>'[1]Clean Table'!$Q$82:$Q$96</c:f>
              <c:numCache>
                <c:formatCode>General</c:formatCode>
                <c:ptCount val="15"/>
                <c:pt idx="0">
                  <c:v>79</c:v>
                </c:pt>
                <c:pt idx="1">
                  <c:v>78</c:v>
                </c:pt>
                <c:pt idx="2">
                  <c:v>81</c:v>
                </c:pt>
                <c:pt idx="3">
                  <c:v>75</c:v>
                </c:pt>
                <c:pt idx="4">
                  <c:v>73</c:v>
                </c:pt>
                <c:pt idx="5">
                  <c:v>81</c:v>
                </c:pt>
                <c:pt idx="6">
                  <c:v>86</c:v>
                </c:pt>
                <c:pt idx="7">
                  <c:v>75</c:v>
                </c:pt>
                <c:pt idx="8">
                  <c:v>85</c:v>
                </c:pt>
                <c:pt idx="9">
                  <c:v>83</c:v>
                </c:pt>
                <c:pt idx="10">
                  <c:v>82</c:v>
                </c:pt>
                <c:pt idx="11">
                  <c:v>77</c:v>
                </c:pt>
                <c:pt idx="12">
                  <c:v>78</c:v>
                </c:pt>
                <c:pt idx="13">
                  <c:v>74</c:v>
                </c:pt>
                <c:pt idx="14">
                  <c:v>79</c:v>
                </c:pt>
              </c:numCache>
            </c:numRef>
          </c:yVal>
          <c:smooth val="0"/>
        </c:ser>
        <c:ser>
          <c:idx val="11"/>
          <c:order val="12"/>
          <c:spPr>
            <a:ln w="127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'[1]Clean Table'!$S$2:$S$3</c:f>
              <c:numCache>
                <c:formatCode>General</c:formatCode>
                <c:ptCount val="2"/>
                <c:pt idx="0">
                  <c:v>60</c:v>
                </c:pt>
                <c:pt idx="1">
                  <c:v>95</c:v>
                </c:pt>
              </c:numCache>
            </c:numRef>
          </c:xVal>
          <c:yVal>
            <c:numRef>
              <c:f>'[1]Clean Table'!$T$2:$T$3</c:f>
              <c:numCache>
                <c:formatCode>General</c:formatCode>
                <c:ptCount val="2"/>
                <c:pt idx="0">
                  <c:v>84.5</c:v>
                </c:pt>
                <c:pt idx="1">
                  <c:v>84.5</c:v>
                </c:pt>
              </c:numCache>
            </c:numRef>
          </c:yVal>
          <c:smooth val="0"/>
        </c:ser>
        <c:ser>
          <c:idx val="12"/>
          <c:order val="13"/>
          <c:spPr>
            <a:ln w="127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'[1]Clean Table'!$S$5:$S$6</c:f>
              <c:numCache>
                <c:formatCode>General</c:formatCode>
                <c:ptCount val="2"/>
                <c:pt idx="0">
                  <c:v>84.5</c:v>
                </c:pt>
                <c:pt idx="1">
                  <c:v>84.5</c:v>
                </c:pt>
              </c:numCache>
            </c:numRef>
          </c:xVal>
          <c:yVal>
            <c:numRef>
              <c:f>'[1]Clean Table'!$T$5:$T$6</c:f>
              <c:numCache>
                <c:formatCode>General</c:formatCode>
                <c:ptCount val="2"/>
                <c:pt idx="0">
                  <c:v>60</c:v>
                </c:pt>
                <c:pt idx="1">
                  <c:v>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90144"/>
        <c:axId val="182404608"/>
      </c:scatterChart>
      <c:valAx>
        <c:axId val="182390144"/>
        <c:scaling>
          <c:orientation val="minMax"/>
          <c:max val="95"/>
          <c:min val="6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2009 Observed Ozone DV (ppb)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404608"/>
        <c:crosses val="autoZero"/>
        <c:crossBetween val="midCat"/>
      </c:valAx>
      <c:valAx>
        <c:axId val="182404608"/>
        <c:scaling>
          <c:orientation val="minMax"/>
          <c:max val="95"/>
          <c:min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2009 Predicted Ozone DVF (ppb)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390144"/>
        <c:crosses val="autoZero"/>
        <c:crossBetween val="midCat"/>
      </c:valAx>
    </c:plotArea>
    <c:legend>
      <c:legendPos val="r"/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62996197389836961"/>
          <c:y val="0.29541439473859182"/>
          <c:w val="0.35241975507597617"/>
          <c:h val="0.5488785851770354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0947748255849"/>
          <c:y val="2.1898131453160229E-2"/>
          <c:w val="0.86458666082848967"/>
          <c:h val="0.90251396959957642"/>
        </c:manualLayout>
      </c:layout>
      <c:scatterChart>
        <c:scatterStyle val="lineMarker"/>
        <c:varyColors val="0"/>
        <c:ser>
          <c:idx val="0"/>
          <c:order val="0"/>
          <c:tx>
            <c:v>MO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'DVF vs. DV'!$I$2:$I$14</c:f>
              <c:numCache>
                <c:formatCode>General</c:formatCode>
                <c:ptCount val="13"/>
                <c:pt idx="0">
                  <c:v>14.1</c:v>
                </c:pt>
                <c:pt idx="1">
                  <c:v>13.3</c:v>
                </c:pt>
                <c:pt idx="2">
                  <c:v>12.8</c:v>
                </c:pt>
                <c:pt idx="3">
                  <c:v>12.7</c:v>
                </c:pt>
                <c:pt idx="4">
                  <c:v>12.5</c:v>
                </c:pt>
                <c:pt idx="5">
                  <c:v>12.1</c:v>
                </c:pt>
                <c:pt idx="6">
                  <c:v>12.5</c:v>
                </c:pt>
                <c:pt idx="7">
                  <c:v>12.5</c:v>
                </c:pt>
                <c:pt idx="8">
                  <c:v>12.8</c:v>
                </c:pt>
                <c:pt idx="9">
                  <c:v>12.9</c:v>
                </c:pt>
                <c:pt idx="10">
                  <c:v>12.7</c:v>
                </c:pt>
                <c:pt idx="11">
                  <c:v>11.4</c:v>
                </c:pt>
                <c:pt idx="12">
                  <c:v>13.1</c:v>
                </c:pt>
              </c:numCache>
            </c:numRef>
          </c:xVal>
          <c:yVal>
            <c:numRef>
              <c:f>'DVF vs. DV'!$H$2:$H$14</c:f>
              <c:numCache>
                <c:formatCode>General</c:formatCode>
                <c:ptCount val="13"/>
                <c:pt idx="0">
                  <c:v>15.53</c:v>
                </c:pt>
                <c:pt idx="1">
                  <c:v>14.54</c:v>
                </c:pt>
                <c:pt idx="2">
                  <c:v>13.62</c:v>
                </c:pt>
                <c:pt idx="3">
                  <c:v>13.42</c:v>
                </c:pt>
                <c:pt idx="4">
                  <c:v>13.1</c:v>
                </c:pt>
                <c:pt idx="5">
                  <c:v>12.7</c:v>
                </c:pt>
                <c:pt idx="6">
                  <c:v>13.09</c:v>
                </c:pt>
                <c:pt idx="7">
                  <c:v>12.99</c:v>
                </c:pt>
                <c:pt idx="8">
                  <c:v>13.29</c:v>
                </c:pt>
                <c:pt idx="9">
                  <c:v>12.91</c:v>
                </c:pt>
                <c:pt idx="10">
                  <c:v>12.54</c:v>
                </c:pt>
                <c:pt idx="11">
                  <c:v>10.94</c:v>
                </c:pt>
                <c:pt idx="12">
                  <c:v>12.59</c:v>
                </c:pt>
              </c:numCache>
            </c:numRef>
          </c:yVal>
          <c:smooth val="0"/>
        </c:ser>
        <c:ser>
          <c:idx val="1"/>
          <c:order val="1"/>
          <c:tx>
            <c:v>IN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'DVF vs. DV'!$I$15:$I$40</c:f>
              <c:numCache>
                <c:formatCode>General</c:formatCode>
                <c:ptCount val="26"/>
                <c:pt idx="0">
                  <c:v>15</c:v>
                </c:pt>
                <c:pt idx="1">
                  <c:v>14.8</c:v>
                </c:pt>
                <c:pt idx="2">
                  <c:v>14.8</c:v>
                </c:pt>
                <c:pt idx="3">
                  <c:v>14.7</c:v>
                </c:pt>
                <c:pt idx="4">
                  <c:v>14.7</c:v>
                </c:pt>
                <c:pt idx="5">
                  <c:v>14.6</c:v>
                </c:pt>
                <c:pt idx="6">
                  <c:v>14.6</c:v>
                </c:pt>
                <c:pt idx="7">
                  <c:v>14.6</c:v>
                </c:pt>
                <c:pt idx="8">
                  <c:v>14.2</c:v>
                </c:pt>
                <c:pt idx="9">
                  <c:v>14.1</c:v>
                </c:pt>
                <c:pt idx="10">
                  <c:v>14</c:v>
                </c:pt>
                <c:pt idx="11">
                  <c:v>13.9</c:v>
                </c:pt>
                <c:pt idx="12">
                  <c:v>13.9</c:v>
                </c:pt>
                <c:pt idx="13">
                  <c:v>13.8</c:v>
                </c:pt>
                <c:pt idx="14">
                  <c:v>13.6</c:v>
                </c:pt>
                <c:pt idx="15">
                  <c:v>13.6</c:v>
                </c:pt>
                <c:pt idx="16">
                  <c:v>13.5</c:v>
                </c:pt>
                <c:pt idx="17">
                  <c:v>13.5</c:v>
                </c:pt>
                <c:pt idx="18">
                  <c:v>13.3</c:v>
                </c:pt>
                <c:pt idx="19">
                  <c:v>13.2</c:v>
                </c:pt>
                <c:pt idx="20">
                  <c:v>13.1</c:v>
                </c:pt>
                <c:pt idx="21">
                  <c:v>13.1</c:v>
                </c:pt>
                <c:pt idx="22">
                  <c:v>12.5</c:v>
                </c:pt>
                <c:pt idx="23">
                  <c:v>12.5</c:v>
                </c:pt>
                <c:pt idx="24">
                  <c:v>12.3</c:v>
                </c:pt>
                <c:pt idx="25">
                  <c:v>12.3</c:v>
                </c:pt>
              </c:numCache>
            </c:numRef>
          </c:xVal>
          <c:yVal>
            <c:numRef>
              <c:f>'DVF vs. DV'!$H$15:$H$40</c:f>
              <c:numCache>
                <c:formatCode>General</c:formatCode>
                <c:ptCount val="26"/>
                <c:pt idx="0">
                  <c:v>14.4</c:v>
                </c:pt>
                <c:pt idx="1">
                  <c:v>12.2</c:v>
                </c:pt>
                <c:pt idx="2">
                  <c:v>13.2</c:v>
                </c:pt>
                <c:pt idx="3">
                  <c:v>13.9</c:v>
                </c:pt>
                <c:pt idx="4">
                  <c:v>13.6</c:v>
                </c:pt>
                <c:pt idx="5">
                  <c:v>12.4</c:v>
                </c:pt>
                <c:pt idx="6">
                  <c:v>14.6</c:v>
                </c:pt>
                <c:pt idx="7">
                  <c:v>11.7</c:v>
                </c:pt>
                <c:pt idx="8">
                  <c:v>12.5</c:v>
                </c:pt>
                <c:pt idx="9">
                  <c:v>12.9</c:v>
                </c:pt>
                <c:pt idx="10">
                  <c:v>13.3</c:v>
                </c:pt>
                <c:pt idx="11">
                  <c:v>13</c:v>
                </c:pt>
                <c:pt idx="12">
                  <c:v>13.3</c:v>
                </c:pt>
                <c:pt idx="13">
                  <c:v>13.2</c:v>
                </c:pt>
                <c:pt idx="14">
                  <c:v>12.7</c:v>
                </c:pt>
                <c:pt idx="15">
                  <c:v>12.8</c:v>
                </c:pt>
                <c:pt idx="16">
                  <c:v>12.7</c:v>
                </c:pt>
                <c:pt idx="17">
                  <c:v>12.8</c:v>
                </c:pt>
                <c:pt idx="18">
                  <c:v>12.4</c:v>
                </c:pt>
                <c:pt idx="19">
                  <c:v>12.1</c:v>
                </c:pt>
                <c:pt idx="20">
                  <c:v>12.7</c:v>
                </c:pt>
                <c:pt idx="21">
                  <c:v>12.1</c:v>
                </c:pt>
                <c:pt idx="22">
                  <c:v>11.6</c:v>
                </c:pt>
                <c:pt idx="23">
                  <c:v>11.2</c:v>
                </c:pt>
                <c:pt idx="24">
                  <c:v>11.8</c:v>
                </c:pt>
                <c:pt idx="25">
                  <c:v>11.8</c:v>
                </c:pt>
              </c:numCache>
            </c:numRef>
          </c:yVal>
          <c:smooth val="0"/>
        </c:ser>
        <c:ser>
          <c:idx val="2"/>
          <c:order val="2"/>
          <c:tx>
            <c:v>NJ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'DVF vs. DV'!$I$41:$I$87</c:f>
              <c:numCache>
                <c:formatCode>General</c:formatCode>
                <c:ptCount val="47"/>
                <c:pt idx="0">
                  <c:v>16</c:v>
                </c:pt>
                <c:pt idx="1">
                  <c:v>15.8</c:v>
                </c:pt>
                <c:pt idx="2">
                  <c:v>13.9</c:v>
                </c:pt>
                <c:pt idx="3">
                  <c:v>13.9</c:v>
                </c:pt>
                <c:pt idx="4">
                  <c:v>13.7</c:v>
                </c:pt>
                <c:pt idx="5">
                  <c:v>13.5</c:v>
                </c:pt>
                <c:pt idx="6">
                  <c:v>13.5</c:v>
                </c:pt>
                <c:pt idx="7">
                  <c:v>13.3</c:v>
                </c:pt>
                <c:pt idx="8">
                  <c:v>13.3</c:v>
                </c:pt>
                <c:pt idx="9">
                  <c:v>13.2</c:v>
                </c:pt>
                <c:pt idx="10">
                  <c:v>13.1</c:v>
                </c:pt>
                <c:pt idx="11">
                  <c:v>13</c:v>
                </c:pt>
                <c:pt idx="12">
                  <c:v>13</c:v>
                </c:pt>
                <c:pt idx="13">
                  <c:v>12.6</c:v>
                </c:pt>
                <c:pt idx="14">
                  <c:v>12.5</c:v>
                </c:pt>
                <c:pt idx="15">
                  <c:v>12.2</c:v>
                </c:pt>
                <c:pt idx="16">
                  <c:v>12.2</c:v>
                </c:pt>
                <c:pt idx="17">
                  <c:v>12.2</c:v>
                </c:pt>
                <c:pt idx="18">
                  <c:v>12.2</c:v>
                </c:pt>
                <c:pt idx="19">
                  <c:v>12.1</c:v>
                </c:pt>
                <c:pt idx="20">
                  <c:v>11.9</c:v>
                </c:pt>
                <c:pt idx="21">
                  <c:v>11.8</c:v>
                </c:pt>
                <c:pt idx="22">
                  <c:v>11.7</c:v>
                </c:pt>
                <c:pt idx="23">
                  <c:v>11.7</c:v>
                </c:pt>
                <c:pt idx="24">
                  <c:v>11.6</c:v>
                </c:pt>
                <c:pt idx="25">
                  <c:v>11.6</c:v>
                </c:pt>
                <c:pt idx="26">
                  <c:v>11.6</c:v>
                </c:pt>
                <c:pt idx="27">
                  <c:v>11.5</c:v>
                </c:pt>
                <c:pt idx="28">
                  <c:v>11.4</c:v>
                </c:pt>
                <c:pt idx="29">
                  <c:v>11.3</c:v>
                </c:pt>
                <c:pt idx="30">
                  <c:v>11.3</c:v>
                </c:pt>
                <c:pt idx="31">
                  <c:v>11.3</c:v>
                </c:pt>
                <c:pt idx="32">
                  <c:v>11.3</c:v>
                </c:pt>
                <c:pt idx="33">
                  <c:v>11.1</c:v>
                </c:pt>
                <c:pt idx="34">
                  <c:v>11</c:v>
                </c:pt>
                <c:pt idx="35">
                  <c:v>11</c:v>
                </c:pt>
                <c:pt idx="36">
                  <c:v>10.8</c:v>
                </c:pt>
                <c:pt idx="37">
                  <c:v>10.6</c:v>
                </c:pt>
                <c:pt idx="38">
                  <c:v>10.6</c:v>
                </c:pt>
                <c:pt idx="39">
                  <c:v>10.4</c:v>
                </c:pt>
                <c:pt idx="40">
                  <c:v>10.200000000000001</c:v>
                </c:pt>
                <c:pt idx="41">
                  <c:v>10</c:v>
                </c:pt>
                <c:pt idx="42">
                  <c:v>9.6</c:v>
                </c:pt>
                <c:pt idx="43">
                  <c:v>9.4</c:v>
                </c:pt>
                <c:pt idx="44">
                  <c:v>9.3000000000000007</c:v>
                </c:pt>
                <c:pt idx="45">
                  <c:v>8.8000000000000007</c:v>
                </c:pt>
                <c:pt idx="46">
                  <c:v>5.8</c:v>
                </c:pt>
              </c:numCache>
            </c:numRef>
          </c:xVal>
          <c:yVal>
            <c:numRef>
              <c:f>'DVF vs. DV'!$H$41:$H$87</c:f>
              <c:numCache>
                <c:formatCode>General</c:formatCode>
                <c:ptCount val="47"/>
                <c:pt idx="0">
                  <c:v>15.3</c:v>
                </c:pt>
                <c:pt idx="1">
                  <c:v>14.1</c:v>
                </c:pt>
                <c:pt idx="2">
                  <c:v>14.2</c:v>
                </c:pt>
                <c:pt idx="3">
                  <c:v>12.5</c:v>
                </c:pt>
                <c:pt idx="4">
                  <c:v>13.3</c:v>
                </c:pt>
                <c:pt idx="5">
                  <c:v>14</c:v>
                </c:pt>
                <c:pt idx="6">
                  <c:v>11.8</c:v>
                </c:pt>
                <c:pt idx="7">
                  <c:v>12.6</c:v>
                </c:pt>
                <c:pt idx="8">
                  <c:v>12.3</c:v>
                </c:pt>
                <c:pt idx="9">
                  <c:v>12.4</c:v>
                </c:pt>
                <c:pt idx="10">
                  <c:v>14.3</c:v>
                </c:pt>
                <c:pt idx="11">
                  <c:v>13.9</c:v>
                </c:pt>
                <c:pt idx="12">
                  <c:v>13.7</c:v>
                </c:pt>
                <c:pt idx="13">
                  <c:v>13.5</c:v>
                </c:pt>
                <c:pt idx="14">
                  <c:v>12.9</c:v>
                </c:pt>
                <c:pt idx="15">
                  <c:v>13</c:v>
                </c:pt>
                <c:pt idx="16">
                  <c:v>12.8</c:v>
                </c:pt>
                <c:pt idx="17">
                  <c:v>12.6</c:v>
                </c:pt>
                <c:pt idx="18">
                  <c:v>12</c:v>
                </c:pt>
                <c:pt idx="19">
                  <c:v>12.9</c:v>
                </c:pt>
                <c:pt idx="20">
                  <c:v>13.3</c:v>
                </c:pt>
                <c:pt idx="21">
                  <c:v>13.3</c:v>
                </c:pt>
                <c:pt idx="22">
                  <c:v>12.4</c:v>
                </c:pt>
                <c:pt idx="23">
                  <c:v>11.9</c:v>
                </c:pt>
                <c:pt idx="24">
                  <c:v>12</c:v>
                </c:pt>
                <c:pt idx="25">
                  <c:v>11.8</c:v>
                </c:pt>
                <c:pt idx="26">
                  <c:v>11.8</c:v>
                </c:pt>
                <c:pt idx="27">
                  <c:v>11.4</c:v>
                </c:pt>
                <c:pt idx="28">
                  <c:v>11.7</c:v>
                </c:pt>
                <c:pt idx="29">
                  <c:v>12.1</c:v>
                </c:pt>
                <c:pt idx="30">
                  <c:v>11.5</c:v>
                </c:pt>
                <c:pt idx="31">
                  <c:v>11.4</c:v>
                </c:pt>
                <c:pt idx="32">
                  <c:v>11.4</c:v>
                </c:pt>
                <c:pt idx="33">
                  <c:v>11.3</c:v>
                </c:pt>
                <c:pt idx="34">
                  <c:v>11.2</c:v>
                </c:pt>
                <c:pt idx="35">
                  <c:v>11.2</c:v>
                </c:pt>
                <c:pt idx="36">
                  <c:v>11.8</c:v>
                </c:pt>
                <c:pt idx="37">
                  <c:v>11.8</c:v>
                </c:pt>
                <c:pt idx="38">
                  <c:v>10.8</c:v>
                </c:pt>
                <c:pt idx="39">
                  <c:v>10.4</c:v>
                </c:pt>
                <c:pt idx="40">
                  <c:v>10.4</c:v>
                </c:pt>
                <c:pt idx="41">
                  <c:v>10.4</c:v>
                </c:pt>
                <c:pt idx="42">
                  <c:v>10.4</c:v>
                </c:pt>
                <c:pt idx="43">
                  <c:v>10.1</c:v>
                </c:pt>
                <c:pt idx="44">
                  <c:v>10.200000000000001</c:v>
                </c:pt>
                <c:pt idx="45">
                  <c:v>9.3000000000000007</c:v>
                </c:pt>
                <c:pt idx="46">
                  <c:v>10.6</c:v>
                </c:pt>
              </c:numCache>
            </c:numRef>
          </c:yVal>
          <c:smooth val="0"/>
        </c:ser>
        <c:ser>
          <c:idx val="3"/>
          <c:order val="3"/>
          <c:tx>
            <c:v>KY</c:v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'DVF vs. DV'!$I$88:$I$93</c:f>
              <c:numCache>
                <c:formatCode>General</c:formatCode>
                <c:ptCount val="6"/>
                <c:pt idx="0">
                  <c:v>13.6</c:v>
                </c:pt>
                <c:pt idx="1">
                  <c:v>14.2</c:v>
                </c:pt>
                <c:pt idx="2">
                  <c:v>13.2</c:v>
                </c:pt>
                <c:pt idx="3">
                  <c:v>14</c:v>
                </c:pt>
                <c:pt idx="4">
                  <c:v>12.4</c:v>
                </c:pt>
                <c:pt idx="5">
                  <c:v>12.3</c:v>
                </c:pt>
              </c:numCache>
            </c:numRef>
          </c:xVal>
          <c:yVal>
            <c:numRef>
              <c:f>'DVF vs. DV'!$H$88:$H$93</c:f>
              <c:numCache>
                <c:formatCode>General</c:formatCode>
                <c:ptCount val="6"/>
                <c:pt idx="0">
                  <c:v>14.8</c:v>
                </c:pt>
                <c:pt idx="1">
                  <c:v>14.2</c:v>
                </c:pt>
                <c:pt idx="2">
                  <c:v>13.6</c:v>
                </c:pt>
                <c:pt idx="3">
                  <c:v>13.1</c:v>
                </c:pt>
                <c:pt idx="4">
                  <c:v>12.8</c:v>
                </c:pt>
                <c:pt idx="5">
                  <c:v>12.7</c:v>
                </c:pt>
              </c:numCache>
            </c:numRef>
          </c:yVal>
          <c:smooth val="0"/>
        </c:ser>
        <c:ser>
          <c:idx val="4"/>
          <c:order val="4"/>
          <c:tx>
            <c:v>CT</c:v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'DVF vs. DV'!$I$94:$I$126</c:f>
              <c:numCache>
                <c:formatCode>General</c:formatCode>
                <c:ptCount val="33"/>
                <c:pt idx="0">
                  <c:v>16</c:v>
                </c:pt>
                <c:pt idx="1">
                  <c:v>15.8</c:v>
                </c:pt>
                <c:pt idx="2">
                  <c:v>13.9</c:v>
                </c:pt>
                <c:pt idx="3">
                  <c:v>13.5</c:v>
                </c:pt>
                <c:pt idx="4">
                  <c:v>13.2</c:v>
                </c:pt>
                <c:pt idx="5">
                  <c:v>13.1</c:v>
                </c:pt>
                <c:pt idx="6">
                  <c:v>12.6</c:v>
                </c:pt>
                <c:pt idx="7">
                  <c:v>12.2</c:v>
                </c:pt>
                <c:pt idx="8">
                  <c:v>12.1</c:v>
                </c:pt>
                <c:pt idx="9">
                  <c:v>11.9</c:v>
                </c:pt>
                <c:pt idx="10">
                  <c:v>11.8</c:v>
                </c:pt>
                <c:pt idx="11">
                  <c:v>11.6</c:v>
                </c:pt>
                <c:pt idx="12">
                  <c:v>11.6</c:v>
                </c:pt>
                <c:pt idx="13">
                  <c:v>11.5</c:v>
                </c:pt>
                <c:pt idx="14">
                  <c:v>11.4</c:v>
                </c:pt>
                <c:pt idx="15">
                  <c:v>11.3</c:v>
                </c:pt>
                <c:pt idx="16">
                  <c:v>11.3</c:v>
                </c:pt>
                <c:pt idx="17">
                  <c:v>11.3</c:v>
                </c:pt>
                <c:pt idx="18">
                  <c:v>11.1</c:v>
                </c:pt>
                <c:pt idx="19">
                  <c:v>11</c:v>
                </c:pt>
                <c:pt idx="20">
                  <c:v>11</c:v>
                </c:pt>
                <c:pt idx="21">
                  <c:v>10.8</c:v>
                </c:pt>
                <c:pt idx="22">
                  <c:v>10.6</c:v>
                </c:pt>
                <c:pt idx="23">
                  <c:v>10.6</c:v>
                </c:pt>
                <c:pt idx="24">
                  <c:v>10.4</c:v>
                </c:pt>
                <c:pt idx="25">
                  <c:v>10.3</c:v>
                </c:pt>
                <c:pt idx="26">
                  <c:v>10.200000000000001</c:v>
                </c:pt>
                <c:pt idx="27">
                  <c:v>10</c:v>
                </c:pt>
                <c:pt idx="28">
                  <c:v>9.6</c:v>
                </c:pt>
                <c:pt idx="29">
                  <c:v>9.4</c:v>
                </c:pt>
                <c:pt idx="30">
                  <c:v>9.3000000000000007</c:v>
                </c:pt>
                <c:pt idx="31">
                  <c:v>8.8000000000000007</c:v>
                </c:pt>
                <c:pt idx="32">
                  <c:v>5.8</c:v>
                </c:pt>
              </c:numCache>
            </c:numRef>
          </c:xVal>
          <c:yVal>
            <c:numRef>
              <c:f>'DVF vs. DV'!$H$94:$H$126</c:f>
              <c:numCache>
                <c:formatCode>General</c:formatCode>
                <c:ptCount val="33"/>
                <c:pt idx="0">
                  <c:v>15.3</c:v>
                </c:pt>
                <c:pt idx="1">
                  <c:v>14.4</c:v>
                </c:pt>
                <c:pt idx="2">
                  <c:v>14.2</c:v>
                </c:pt>
                <c:pt idx="3">
                  <c:v>14.3</c:v>
                </c:pt>
                <c:pt idx="4">
                  <c:v>12.4</c:v>
                </c:pt>
                <c:pt idx="5">
                  <c:v>14.3</c:v>
                </c:pt>
                <c:pt idx="6">
                  <c:v>13.5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12.3</c:v>
                </c:pt>
                <c:pt idx="12">
                  <c:v>11.8</c:v>
                </c:pt>
                <c:pt idx="13">
                  <c:v>11.4</c:v>
                </c:pt>
                <c:pt idx="14">
                  <c:v>11.7</c:v>
                </c:pt>
                <c:pt idx="15">
                  <c:v>12.1</c:v>
                </c:pt>
                <c:pt idx="16">
                  <c:v>11.5</c:v>
                </c:pt>
                <c:pt idx="17">
                  <c:v>11.4</c:v>
                </c:pt>
                <c:pt idx="18">
                  <c:v>11.3</c:v>
                </c:pt>
                <c:pt idx="19">
                  <c:v>11.2</c:v>
                </c:pt>
                <c:pt idx="20">
                  <c:v>11.2</c:v>
                </c:pt>
                <c:pt idx="21">
                  <c:v>11.8</c:v>
                </c:pt>
                <c:pt idx="22">
                  <c:v>12.1</c:v>
                </c:pt>
                <c:pt idx="23">
                  <c:v>10.9</c:v>
                </c:pt>
                <c:pt idx="24">
                  <c:v>10.4</c:v>
                </c:pt>
                <c:pt idx="25">
                  <c:v>11</c:v>
                </c:pt>
                <c:pt idx="26">
                  <c:v>10.6</c:v>
                </c:pt>
                <c:pt idx="27">
                  <c:v>10.4</c:v>
                </c:pt>
                <c:pt idx="28">
                  <c:v>10.4</c:v>
                </c:pt>
                <c:pt idx="29">
                  <c:v>10.1</c:v>
                </c:pt>
                <c:pt idx="30">
                  <c:v>10.3</c:v>
                </c:pt>
                <c:pt idx="31">
                  <c:v>9.3000000000000007</c:v>
                </c:pt>
                <c:pt idx="32">
                  <c:v>10.7</c:v>
                </c:pt>
              </c:numCache>
            </c:numRef>
          </c:yVal>
          <c:smooth val="0"/>
        </c:ser>
        <c:ser>
          <c:idx val="5"/>
          <c:order val="5"/>
          <c:tx>
            <c:v>GA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'DVF vs. DV'!$I$127:$I$133</c:f>
              <c:numCache>
                <c:formatCode>General</c:formatCode>
                <c:ptCount val="7"/>
                <c:pt idx="0">
                  <c:v>11.6</c:v>
                </c:pt>
                <c:pt idx="1">
                  <c:v>11.6</c:v>
                </c:pt>
                <c:pt idx="2">
                  <c:v>11.4</c:v>
                </c:pt>
                <c:pt idx="3">
                  <c:v>10.6</c:v>
                </c:pt>
                <c:pt idx="4" formatCode="0.0">
                  <c:v>13.5</c:v>
                </c:pt>
                <c:pt idx="5" formatCode="0.0">
                  <c:v>11.8</c:v>
                </c:pt>
                <c:pt idx="6">
                  <c:v>13.3</c:v>
                </c:pt>
              </c:numCache>
            </c:numRef>
          </c:xVal>
          <c:yVal>
            <c:numRef>
              <c:f>'DVF vs. DV'!$H$127:$H$133</c:f>
              <c:numCache>
                <c:formatCode>General</c:formatCode>
                <c:ptCount val="7"/>
                <c:pt idx="0">
                  <c:v>14.4</c:v>
                </c:pt>
                <c:pt idx="1">
                  <c:v>13.6</c:v>
                </c:pt>
                <c:pt idx="2">
                  <c:v>12.3</c:v>
                </c:pt>
                <c:pt idx="3">
                  <c:v>13.9</c:v>
                </c:pt>
                <c:pt idx="4">
                  <c:v>14.3</c:v>
                </c:pt>
                <c:pt idx="5">
                  <c:v>12.5</c:v>
                </c:pt>
                <c:pt idx="6">
                  <c:v>14</c:v>
                </c:pt>
              </c:numCache>
            </c:numRef>
          </c:yVal>
          <c:smooth val="0"/>
        </c:ser>
        <c:ser>
          <c:idx val="6"/>
          <c:order val="6"/>
          <c:tx>
            <c:v>NC</c:v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'DVF vs. DV'!$I$134:$I$136</c:f>
              <c:numCache>
                <c:formatCode>General</c:formatCode>
                <c:ptCount val="3"/>
                <c:pt idx="0">
                  <c:v>12.5</c:v>
                </c:pt>
                <c:pt idx="1">
                  <c:v>13</c:v>
                </c:pt>
                <c:pt idx="2">
                  <c:v>11.3</c:v>
                </c:pt>
              </c:numCache>
            </c:numRef>
          </c:xVal>
          <c:yVal>
            <c:numRef>
              <c:f>'DVF vs. DV'!$H$134:$H$136</c:f>
              <c:numCache>
                <c:formatCode>General</c:formatCode>
                <c:ptCount val="3"/>
                <c:pt idx="0">
                  <c:v>13.1</c:v>
                </c:pt>
                <c:pt idx="1">
                  <c:v>13.4</c:v>
                </c:pt>
                <c:pt idx="2">
                  <c:v>11.5</c:v>
                </c:pt>
              </c:numCache>
            </c:numRef>
          </c:yVal>
          <c:smooth val="0"/>
        </c:ser>
        <c:ser>
          <c:idx val="7"/>
          <c:order val="7"/>
          <c:tx>
            <c:v>MD</c:v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'DVF vs. DV'!$I$137:$I$156</c:f>
              <c:numCache>
                <c:formatCode>General</c:formatCode>
                <c:ptCount val="20"/>
                <c:pt idx="0">
                  <c:v>14.3</c:v>
                </c:pt>
                <c:pt idx="1">
                  <c:v>12.9</c:v>
                </c:pt>
                <c:pt idx="2">
                  <c:v>12.7</c:v>
                </c:pt>
                <c:pt idx="3">
                  <c:v>12.6</c:v>
                </c:pt>
                <c:pt idx="4">
                  <c:v>12.3</c:v>
                </c:pt>
                <c:pt idx="5" formatCode="0.0">
                  <c:v>12.1</c:v>
                </c:pt>
                <c:pt idx="6">
                  <c:v>12</c:v>
                </c:pt>
                <c:pt idx="7" formatCode="0.0">
                  <c:v>12</c:v>
                </c:pt>
                <c:pt idx="8">
                  <c:v>11.9</c:v>
                </c:pt>
                <c:pt idx="9">
                  <c:v>11.8</c:v>
                </c:pt>
                <c:pt idx="10">
                  <c:v>11.7</c:v>
                </c:pt>
                <c:pt idx="11" formatCode="0.0">
                  <c:v>11.6</c:v>
                </c:pt>
                <c:pt idx="12">
                  <c:v>11.5</c:v>
                </c:pt>
                <c:pt idx="13">
                  <c:v>11.3</c:v>
                </c:pt>
                <c:pt idx="14">
                  <c:v>11.2</c:v>
                </c:pt>
                <c:pt idx="15">
                  <c:v>11.1</c:v>
                </c:pt>
                <c:pt idx="16">
                  <c:v>11</c:v>
                </c:pt>
                <c:pt idx="17">
                  <c:v>10.8</c:v>
                </c:pt>
                <c:pt idx="18">
                  <c:v>10.7</c:v>
                </c:pt>
                <c:pt idx="19">
                  <c:v>10.5</c:v>
                </c:pt>
              </c:numCache>
            </c:numRef>
          </c:xVal>
          <c:yVal>
            <c:numRef>
              <c:f>'DVF vs. DV'!$H$137:$H$156</c:f>
              <c:numCache>
                <c:formatCode>General</c:formatCode>
                <c:ptCount val="20"/>
                <c:pt idx="0">
                  <c:v>13.8</c:v>
                </c:pt>
                <c:pt idx="1">
                  <c:v>13.8</c:v>
                </c:pt>
                <c:pt idx="2">
                  <c:v>14.4</c:v>
                </c:pt>
                <c:pt idx="3">
                  <c:v>13</c:v>
                </c:pt>
                <c:pt idx="4">
                  <c:v>13.2</c:v>
                </c:pt>
                <c:pt idx="5">
                  <c:v>11.9</c:v>
                </c:pt>
                <c:pt idx="6">
                  <c:v>12.9</c:v>
                </c:pt>
                <c:pt idx="7">
                  <c:v>12.6</c:v>
                </c:pt>
                <c:pt idx="8">
                  <c:v>11.5</c:v>
                </c:pt>
                <c:pt idx="9">
                  <c:v>12.4</c:v>
                </c:pt>
                <c:pt idx="10">
                  <c:v>10.7</c:v>
                </c:pt>
                <c:pt idx="11">
                  <c:v>12.1</c:v>
                </c:pt>
                <c:pt idx="12">
                  <c:v>11.8</c:v>
                </c:pt>
                <c:pt idx="13">
                  <c:v>10.5</c:v>
                </c:pt>
                <c:pt idx="14">
                  <c:v>10.1</c:v>
                </c:pt>
                <c:pt idx="15">
                  <c:v>10.4</c:v>
                </c:pt>
                <c:pt idx="16">
                  <c:v>11.2</c:v>
                </c:pt>
                <c:pt idx="17">
                  <c:v>11.3</c:v>
                </c:pt>
                <c:pt idx="18">
                  <c:v>10.4</c:v>
                </c:pt>
                <c:pt idx="19">
                  <c:v>10.4</c:v>
                </c:pt>
              </c:numCache>
            </c:numRef>
          </c:yVal>
          <c:smooth val="0"/>
        </c:ser>
        <c:ser>
          <c:idx val="8"/>
          <c:order val="8"/>
          <c:tx>
            <c:v>LADCO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'DVF vs. DV'!$I$157:$I$199</c:f>
              <c:numCache>
                <c:formatCode>General</c:formatCode>
                <c:ptCount val="43"/>
                <c:pt idx="0">
                  <c:v>13.3</c:v>
                </c:pt>
                <c:pt idx="1">
                  <c:v>13.5</c:v>
                </c:pt>
                <c:pt idx="2">
                  <c:v>12.8</c:v>
                </c:pt>
                <c:pt idx="3">
                  <c:v>12.4</c:v>
                </c:pt>
                <c:pt idx="4">
                  <c:v>12.8</c:v>
                </c:pt>
                <c:pt idx="5">
                  <c:v>12.8</c:v>
                </c:pt>
                <c:pt idx="6">
                  <c:v>13.3</c:v>
                </c:pt>
                <c:pt idx="7">
                  <c:v>14.1</c:v>
                </c:pt>
                <c:pt idx="8">
                  <c:v>13.3</c:v>
                </c:pt>
                <c:pt idx="9">
                  <c:v>14.7</c:v>
                </c:pt>
                <c:pt idx="10">
                  <c:v>13.3</c:v>
                </c:pt>
                <c:pt idx="11">
                  <c:v>13.6</c:v>
                </c:pt>
                <c:pt idx="12">
                  <c:v>13.8</c:v>
                </c:pt>
                <c:pt idx="13">
                  <c:v>11.9</c:v>
                </c:pt>
                <c:pt idx="14">
                  <c:v>12.8</c:v>
                </c:pt>
                <c:pt idx="15">
                  <c:v>12.1</c:v>
                </c:pt>
                <c:pt idx="16">
                  <c:v>14.1</c:v>
                </c:pt>
                <c:pt idx="17">
                  <c:v>11.6</c:v>
                </c:pt>
                <c:pt idx="18">
                  <c:v>14</c:v>
                </c:pt>
                <c:pt idx="19">
                  <c:v>13.9</c:v>
                </c:pt>
                <c:pt idx="20">
                  <c:v>12.8</c:v>
                </c:pt>
                <c:pt idx="21">
                  <c:v>14.4</c:v>
                </c:pt>
                <c:pt idx="22">
                  <c:v>13.6</c:v>
                </c:pt>
                <c:pt idx="23">
                  <c:v>14.1</c:v>
                </c:pt>
                <c:pt idx="24">
                  <c:v>14.3</c:v>
                </c:pt>
                <c:pt idx="25">
                  <c:v>13</c:v>
                </c:pt>
                <c:pt idx="26">
                  <c:v>12.9</c:v>
                </c:pt>
                <c:pt idx="27">
                  <c:v>11.7</c:v>
                </c:pt>
                <c:pt idx="28">
                  <c:v>15</c:v>
                </c:pt>
                <c:pt idx="29">
                  <c:v>13.5</c:v>
                </c:pt>
                <c:pt idx="30">
                  <c:v>14.7</c:v>
                </c:pt>
                <c:pt idx="31">
                  <c:v>14.1</c:v>
                </c:pt>
                <c:pt idx="32">
                  <c:v>13.9</c:v>
                </c:pt>
                <c:pt idx="33">
                  <c:v>14.6</c:v>
                </c:pt>
                <c:pt idx="34">
                  <c:v>14.2</c:v>
                </c:pt>
                <c:pt idx="35">
                  <c:v>13.6</c:v>
                </c:pt>
                <c:pt idx="36">
                  <c:v>12.9</c:v>
                </c:pt>
                <c:pt idx="37">
                  <c:v>13.8</c:v>
                </c:pt>
                <c:pt idx="38">
                  <c:v>12.3</c:v>
                </c:pt>
                <c:pt idx="39">
                  <c:v>14.3</c:v>
                </c:pt>
                <c:pt idx="40">
                  <c:v>12.9</c:v>
                </c:pt>
                <c:pt idx="41">
                  <c:v>13.7</c:v>
                </c:pt>
                <c:pt idx="42">
                  <c:v>12.7</c:v>
                </c:pt>
              </c:numCache>
            </c:numRef>
          </c:xVal>
          <c:yVal>
            <c:numRef>
              <c:f>'DVF vs. DV'!$H$157:$H$199</c:f>
              <c:numCache>
                <c:formatCode>General</c:formatCode>
                <c:ptCount val="43"/>
                <c:pt idx="0">
                  <c:v>14.1</c:v>
                </c:pt>
                <c:pt idx="1">
                  <c:v>14.4</c:v>
                </c:pt>
                <c:pt idx="2">
                  <c:v>13.9</c:v>
                </c:pt>
                <c:pt idx="3">
                  <c:v>13.8</c:v>
                </c:pt>
                <c:pt idx="4">
                  <c:v>13.7</c:v>
                </c:pt>
                <c:pt idx="5">
                  <c:v>14.2</c:v>
                </c:pt>
                <c:pt idx="6">
                  <c:v>14.4</c:v>
                </c:pt>
                <c:pt idx="7">
                  <c:v>15.1</c:v>
                </c:pt>
                <c:pt idx="8">
                  <c:v>14.1</c:v>
                </c:pt>
                <c:pt idx="9">
                  <c:v>13.8</c:v>
                </c:pt>
                <c:pt idx="10">
                  <c:v>12.4</c:v>
                </c:pt>
                <c:pt idx="11">
                  <c:v>12.8</c:v>
                </c:pt>
                <c:pt idx="12">
                  <c:v>13.4</c:v>
                </c:pt>
                <c:pt idx="13">
                  <c:v>13</c:v>
                </c:pt>
                <c:pt idx="14">
                  <c:v>14.2</c:v>
                </c:pt>
                <c:pt idx="15">
                  <c:v>13.1</c:v>
                </c:pt>
                <c:pt idx="16">
                  <c:v>15.8</c:v>
                </c:pt>
                <c:pt idx="17">
                  <c:v>13.1</c:v>
                </c:pt>
                <c:pt idx="18">
                  <c:v>13.5</c:v>
                </c:pt>
                <c:pt idx="19">
                  <c:v>13.1</c:v>
                </c:pt>
                <c:pt idx="20">
                  <c:v>13.5</c:v>
                </c:pt>
                <c:pt idx="21">
                  <c:v>15.2</c:v>
                </c:pt>
                <c:pt idx="22">
                  <c:v>14.4</c:v>
                </c:pt>
                <c:pt idx="23">
                  <c:v>15</c:v>
                </c:pt>
                <c:pt idx="24">
                  <c:v>14</c:v>
                </c:pt>
                <c:pt idx="25">
                  <c:v>12.9</c:v>
                </c:pt>
                <c:pt idx="26">
                  <c:v>12.7</c:v>
                </c:pt>
                <c:pt idx="27">
                  <c:v>11.7</c:v>
                </c:pt>
                <c:pt idx="28">
                  <c:v>14.5</c:v>
                </c:pt>
                <c:pt idx="29">
                  <c:v>12.8</c:v>
                </c:pt>
                <c:pt idx="30">
                  <c:v>14</c:v>
                </c:pt>
                <c:pt idx="31">
                  <c:v>12.9</c:v>
                </c:pt>
                <c:pt idx="32">
                  <c:v>13.4</c:v>
                </c:pt>
                <c:pt idx="33">
                  <c:v>14.7</c:v>
                </c:pt>
                <c:pt idx="34">
                  <c:v>12.8</c:v>
                </c:pt>
                <c:pt idx="35">
                  <c:v>13.5</c:v>
                </c:pt>
                <c:pt idx="36">
                  <c:v>12.8</c:v>
                </c:pt>
                <c:pt idx="37">
                  <c:v>13.2</c:v>
                </c:pt>
                <c:pt idx="38">
                  <c:v>12.1</c:v>
                </c:pt>
                <c:pt idx="39">
                  <c:v>14</c:v>
                </c:pt>
                <c:pt idx="40">
                  <c:v>12.6</c:v>
                </c:pt>
                <c:pt idx="41">
                  <c:v>13</c:v>
                </c:pt>
                <c:pt idx="42">
                  <c:v>12.3</c:v>
                </c:pt>
              </c:numCache>
            </c:numRef>
          </c:yVal>
          <c:smooth val="0"/>
        </c:ser>
        <c:ser>
          <c:idx val="9"/>
          <c:order val="9"/>
          <c:tx>
            <c:v>PA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'DVF vs. DV'!$I$200:$I$224</c:f>
              <c:numCache>
                <c:formatCode>General</c:formatCode>
                <c:ptCount val="25"/>
                <c:pt idx="0">
                  <c:v>12.2</c:v>
                </c:pt>
                <c:pt idx="1">
                  <c:v>11.3</c:v>
                </c:pt>
                <c:pt idx="2">
                  <c:v>12.2</c:v>
                </c:pt>
                <c:pt idx="3">
                  <c:v>13</c:v>
                </c:pt>
                <c:pt idx="4">
                  <c:v>13.3</c:v>
                </c:pt>
                <c:pt idx="5">
                  <c:v>11.7</c:v>
                </c:pt>
                <c:pt idx="6">
                  <c:v>12.2</c:v>
                </c:pt>
                <c:pt idx="7">
                  <c:v>13.9</c:v>
                </c:pt>
                <c:pt idx="8">
                  <c:v>13.7</c:v>
                </c:pt>
                <c:pt idx="9">
                  <c:v>11.7</c:v>
                </c:pt>
                <c:pt idx="10">
                  <c:v>12.5</c:v>
                </c:pt>
                <c:pt idx="11">
                  <c:v>11.6</c:v>
                </c:pt>
                <c:pt idx="12">
                  <c:v>13</c:v>
                </c:pt>
                <c:pt idx="13">
                  <c:v>13.3</c:v>
                </c:pt>
                <c:pt idx="14">
                  <c:v>13.1</c:v>
                </c:pt>
                <c:pt idx="15">
                  <c:v>11.7</c:v>
                </c:pt>
                <c:pt idx="16">
                  <c:v>11.3</c:v>
                </c:pt>
                <c:pt idx="17">
                  <c:v>11.5</c:v>
                </c:pt>
                <c:pt idx="18">
                  <c:v>13.7</c:v>
                </c:pt>
                <c:pt idx="19">
                  <c:v>14.3</c:v>
                </c:pt>
                <c:pt idx="20">
                  <c:v>14.2</c:v>
                </c:pt>
                <c:pt idx="21">
                  <c:v>13.7</c:v>
                </c:pt>
                <c:pt idx="22">
                  <c:v>12.7</c:v>
                </c:pt>
                <c:pt idx="23">
                  <c:v>12.4</c:v>
                </c:pt>
                <c:pt idx="24">
                  <c:v>13.8</c:v>
                </c:pt>
              </c:numCache>
            </c:numRef>
          </c:xVal>
          <c:yVal>
            <c:numRef>
              <c:f>'DVF vs. DV'!$H$200:$H$224</c:f>
              <c:numCache>
                <c:formatCode>General</c:formatCode>
                <c:ptCount val="25"/>
                <c:pt idx="0">
                  <c:v>12.6</c:v>
                </c:pt>
                <c:pt idx="1">
                  <c:v>11.3</c:v>
                </c:pt>
                <c:pt idx="2">
                  <c:v>12.6</c:v>
                </c:pt>
                <c:pt idx="3">
                  <c:v>13.3</c:v>
                </c:pt>
                <c:pt idx="4">
                  <c:v>12.3</c:v>
                </c:pt>
                <c:pt idx="5">
                  <c:v>12.3</c:v>
                </c:pt>
                <c:pt idx="6">
                  <c:v>12.1</c:v>
                </c:pt>
                <c:pt idx="7">
                  <c:v>12.4</c:v>
                </c:pt>
                <c:pt idx="8">
                  <c:v>13.3</c:v>
                </c:pt>
                <c:pt idx="9">
                  <c:v>11.3</c:v>
                </c:pt>
                <c:pt idx="10">
                  <c:v>12.9</c:v>
                </c:pt>
                <c:pt idx="11">
                  <c:v>11.9</c:v>
                </c:pt>
                <c:pt idx="12">
                  <c:v>13.5</c:v>
                </c:pt>
                <c:pt idx="13">
                  <c:v>12.7</c:v>
                </c:pt>
                <c:pt idx="14">
                  <c:v>13.3</c:v>
                </c:pt>
                <c:pt idx="15">
                  <c:v>11.3</c:v>
                </c:pt>
                <c:pt idx="16">
                  <c:v>11.8</c:v>
                </c:pt>
                <c:pt idx="17">
                  <c:v>12.2</c:v>
                </c:pt>
                <c:pt idx="18">
                  <c:v>13.5</c:v>
                </c:pt>
                <c:pt idx="19">
                  <c:v>14.3</c:v>
                </c:pt>
                <c:pt idx="20">
                  <c:v>13.6</c:v>
                </c:pt>
                <c:pt idx="21">
                  <c:v>13</c:v>
                </c:pt>
                <c:pt idx="22">
                  <c:v>12.7</c:v>
                </c:pt>
                <c:pt idx="23">
                  <c:v>11.6</c:v>
                </c:pt>
                <c:pt idx="24">
                  <c:v>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501760"/>
        <c:axId val="182504064"/>
      </c:scatterChart>
      <c:valAx>
        <c:axId val="182501760"/>
        <c:scaling>
          <c:orientation val="minMax"/>
          <c:max val="17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OBSERVED</a:t>
                </a:r>
                <a:r>
                  <a:rPr lang="en-US" sz="1400" baseline="0"/>
                  <a:t> pm2.5 dV, 2009 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04064"/>
        <c:crosses val="autoZero"/>
        <c:crossBetween val="midCat"/>
      </c:valAx>
      <c:valAx>
        <c:axId val="182504064"/>
        <c:scaling>
          <c:orientation val="minMax"/>
          <c:max val="17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Predicted PM DVF</a:t>
                </a:r>
                <a:r>
                  <a:rPr lang="en-US" sz="1400" baseline="0"/>
                  <a:t> 2009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01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974368944622661"/>
          <c:y val="0.7011835395575553"/>
          <c:w val="0.38585723080911183"/>
          <c:h val="0.177977877765279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0.09898</cdr:x>
      <cdr:y>0.17119</cdr:y>
    </cdr:from>
    <cdr:to>
      <cdr:x>0.96354</cdr:x>
      <cdr:y>0.17215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43044" y="828675"/>
          <a:ext cx="4743331" cy="46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0.82082</cdr:x>
      <cdr:y>0.01971</cdr:y>
    </cdr:from>
    <cdr:to>
      <cdr:x>0.82174</cdr:x>
      <cdr:y>0.92456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4503347" y="95416"/>
          <a:ext cx="5043" cy="43800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0.09898</cdr:x>
      <cdr:y>0.02361</cdr:y>
    </cdr:from>
    <cdr:to>
      <cdr:x>0.96354</cdr:x>
      <cdr:y>0.92263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543044" y="114300"/>
          <a:ext cx="4743331" cy="43517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E102-389A-4AA1-88D8-B6D77B1B6B3A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072BC-7BF1-4126-926F-80768ED4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F20ED-6F24-4B54-B7B0-DE4C0E4CA43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708B-332F-4A6F-ACBD-175FDBACE6BA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4F8-1649-428E-A203-C6502EF1F1C3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C77-2821-45C9-AC7E-CDE9AF2A762B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5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9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CA8-8BDE-4408-B865-E2237F4D48B2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2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0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3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16DE9-7582-4899-A19E-8ED406FA2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3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200A-CCF9-4CE9-9E54-48265BFAB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77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B04B-5C03-4DB4-AC54-47012C803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DE00B-3B33-454E-A03B-40861A690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67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FE7E-E6EA-42EF-B045-4147DE7A1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8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33D7-9F57-4B05-868D-1B825EE7F0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41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CD578-E96C-4587-A99A-190830BCE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B8CA-B2FC-4928-8FCF-481B6AD0683A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8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5B78-ED1E-40E5-BC59-9084CA55F1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43DD3-A7BE-4EF0-A89C-BC733145D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3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228DD-9F77-4EF1-83AD-B9B7AFDE7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5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75336-FA74-4715-9BE9-90A479F22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E87B-0DC5-4514-8346-245E5CAFD238}" type="datetime1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5563-E77D-422F-8884-4F6B387FE9D4}" type="datetime1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1A1B-C4F1-42EA-B38F-38026DCE2C68}" type="datetime1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734-3CEE-4EA0-97FB-9EA2F1FEA64C}" type="datetime1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29C4-AEC2-425D-AB4A-DCF1351F62DA}" type="datetime1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310E-0ED3-4C51-B951-7D5DE8755720}" type="datetime1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4621-8AA7-4D39-8B75-755851232C9B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6A70-146E-4CB4-B49B-FEE69343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9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cePP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BB4170-2375-4646-AAA0-65CA0824FE59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229600" cy="1470025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Toward the integration of air quality and climate strategies at the state level</a:t>
            </a:r>
            <a:endParaRPr lang="en-US" sz="3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0104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Daniel Cohan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CMAS Conference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October 29,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EPA projections of how states might meet Clean Power Plan standards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66" y="1411772"/>
            <a:ext cx="65532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61760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Brattle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0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Implications of state Clean Power Plan choices for air quality and health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EPA projects 2700-6600 premature deaths, 140-150k asthma attacks averted </a:t>
            </a:r>
            <a:r>
              <a:rPr lang="en-US" dirty="0" smtClean="0"/>
              <a:t>annually</a:t>
            </a:r>
          </a:p>
          <a:p>
            <a:r>
              <a:rPr lang="en-US" dirty="0" smtClean="0"/>
              <a:t>Actual impacts depend on how targets are met</a:t>
            </a:r>
          </a:p>
          <a:p>
            <a:pPr lvl="1"/>
            <a:r>
              <a:rPr lang="en-US" dirty="0" smtClean="0"/>
              <a:t>Nuclear, renewables, and reduced demand would nearly eliminate offset coal emissions </a:t>
            </a:r>
          </a:p>
          <a:p>
            <a:pPr lvl="1"/>
            <a:r>
              <a:rPr lang="en-US" dirty="0" smtClean="0"/>
              <a:t>Natural gas would avert SO</a:t>
            </a:r>
            <a:r>
              <a:rPr lang="en-US" baseline="-25000" dirty="0" smtClean="0"/>
              <a:t>2</a:t>
            </a:r>
            <a:r>
              <a:rPr lang="en-US" dirty="0" smtClean="0"/>
              <a:t>, reduce NO</a:t>
            </a:r>
            <a:r>
              <a:rPr lang="en-US" baseline="-25000" dirty="0"/>
              <a:t>x</a:t>
            </a:r>
            <a:endParaRPr lang="en-US" dirty="0" smtClean="0"/>
          </a:p>
          <a:p>
            <a:pPr lvl="1"/>
            <a:r>
              <a:rPr lang="en-US" dirty="0" smtClean="0"/>
              <a:t>Heat rate improvements or carbon capture at coal plants might yield little air quality benefit</a:t>
            </a:r>
          </a:p>
          <a:p>
            <a:pPr lvl="1"/>
            <a:r>
              <a:rPr lang="en-US" dirty="0" smtClean="0"/>
              <a:t>Location of the averted coal emissions matters for attainment and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002060"/>
                </a:solidFill>
              </a:rPr>
              <a:t>Challenges to integrating Clean Power Plan with ozone and PM SIPs</a:t>
            </a:r>
            <a:endParaRPr lang="en-US" sz="3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than a dozen states have sued</a:t>
            </a:r>
          </a:p>
          <a:p>
            <a:r>
              <a:rPr lang="en-US" dirty="0" smtClean="0"/>
              <a:t>Additional agencies involved: public utility commissions, energy agencies, grid operators</a:t>
            </a:r>
          </a:p>
          <a:p>
            <a:r>
              <a:rPr lang="en-US" dirty="0" smtClean="0"/>
              <a:t>Different timelines and geographic scope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controls likely to occur after NAAQS deadlines</a:t>
            </a:r>
          </a:p>
          <a:p>
            <a:r>
              <a:rPr lang="en-US" dirty="0"/>
              <a:t>Separate policy structures for control</a:t>
            </a:r>
          </a:p>
          <a:p>
            <a:pPr lvl="1"/>
            <a:r>
              <a:rPr lang="en-US" dirty="0"/>
              <a:t>Ambient standards for criteria pollutants</a:t>
            </a:r>
          </a:p>
          <a:p>
            <a:pPr lvl="1"/>
            <a:r>
              <a:rPr lang="en-US" dirty="0"/>
              <a:t>Emissions reduction targets for CO</a:t>
            </a:r>
            <a:r>
              <a:rPr lang="en-US" baseline="-25000" dirty="0"/>
              <a:t>2</a:t>
            </a:r>
          </a:p>
          <a:p>
            <a:r>
              <a:rPr lang="en-US" dirty="0" smtClean="0"/>
              <a:t>Lack of experience integrating AQ and </a:t>
            </a:r>
            <a:r>
              <a:rPr lang="en-US" dirty="0" err="1" smtClean="0"/>
              <a:t>ghg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Air quality co-benefits uncertain, can be comparable to climate benefits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" y="1491916"/>
            <a:ext cx="615070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34" y="647379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Nemet</a:t>
            </a:r>
            <a:r>
              <a:rPr lang="en-US" dirty="0" smtClean="0"/>
              <a:t> et al.,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4384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quality co-benefits*: </a:t>
            </a:r>
            <a:r>
              <a:rPr lang="en-US" sz="2000" b="1" dirty="0" smtClean="0"/>
              <a:t>$49/tCO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dirty="0" smtClean="0"/>
              <a:t>($2-$196 depending on study)</a:t>
            </a:r>
            <a:endParaRPr lang="en-US" sz="2000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Climate impact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reductions**: </a:t>
            </a:r>
            <a:r>
              <a:rPr lang="en-US" sz="2000" b="1" dirty="0" smtClean="0"/>
              <a:t>$43/tCO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dirty="0" smtClean="0"/>
              <a:t>($12-64 depending on discount rate)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82437" y="623483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**From US Interagency Working Group, for 2020 with 3% discount rate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(PM) is expected to dominate health impact of Clean Power Plan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943599" cy="491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59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EPA Regulatory Impact Analysis of Clean Power Plan,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0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and SO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emission rates of coal-fired power plants not well correlated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3709"/>
            <a:ext cx="7022515" cy="50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06" y="6488668"/>
            <a:ext cx="303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EGRID data for 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Health impacts of SO</a:t>
            </a:r>
            <a:r>
              <a:rPr lang="en-US" sz="4000" baseline="-25000" dirty="0" smtClean="0">
                <a:solidFill>
                  <a:srgbClr val="002060"/>
                </a:solidFill>
              </a:rPr>
              <a:t>2</a:t>
            </a:r>
            <a:r>
              <a:rPr lang="en-US" sz="4000" dirty="0" smtClean="0">
                <a:solidFill>
                  <a:srgbClr val="002060"/>
                </a:solidFill>
              </a:rPr>
              <a:t> control depend on location </a:t>
            </a: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</a:rPr>
              <a:t>adjoint</a:t>
            </a:r>
            <a:r>
              <a:rPr lang="en-US" sz="3200" dirty="0" smtClean="0">
                <a:solidFill>
                  <a:srgbClr val="002060"/>
                </a:solidFill>
              </a:rPr>
              <a:t> modeling by D. </a:t>
            </a:r>
            <a:r>
              <a:rPr lang="en-US" sz="3200" dirty="0" err="1" smtClean="0">
                <a:solidFill>
                  <a:srgbClr val="002060"/>
                </a:solidFill>
              </a:rPr>
              <a:t>Henze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7892"/>
            <a:ext cx="6222580" cy="42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021" y="647557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Daven Henze presentation to AQAST4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7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Separate approaches to attainment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1891" y="17145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r>
              <a:rPr lang="en-US" b="1" baseline="-25000" dirty="0" smtClean="0"/>
              <a:t>x</a:t>
            </a:r>
            <a:r>
              <a:rPr lang="en-US" b="1" dirty="0" smtClean="0"/>
              <a:t> and VOC control options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68036" y="3581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Ozone Attainment Modeling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81891" y="5334000"/>
            <a:ext cx="1828800" cy="1295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Health Benefits Assessment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768438" y="17145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r>
              <a:rPr lang="en-US" b="1" baseline="-25000" dirty="0" smtClean="0"/>
              <a:t>x</a:t>
            </a:r>
            <a:r>
              <a:rPr lang="en-US" b="1" dirty="0" smtClean="0"/>
              <a:t>, VOC, SO</a:t>
            </a:r>
            <a:r>
              <a:rPr lang="en-US" b="1" baseline="-25000" dirty="0" smtClean="0"/>
              <a:t>2</a:t>
            </a:r>
            <a:r>
              <a:rPr lang="en-US" b="1" dirty="0" smtClean="0"/>
              <a:t>, NH</a:t>
            </a:r>
            <a:r>
              <a:rPr lang="en-US" b="1" baseline="-25000" dirty="0" smtClean="0"/>
              <a:t>3</a:t>
            </a:r>
            <a:r>
              <a:rPr lang="en-US" b="1" dirty="0" smtClean="0"/>
              <a:t>, and PM control options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747655" y="3581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PM</a:t>
            </a:r>
          </a:p>
          <a:p>
            <a:pPr algn="ctr"/>
            <a:r>
              <a:rPr lang="en-US" b="1" dirty="0" smtClean="0"/>
              <a:t>Attainment Modeling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17145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Power sector CO</a:t>
            </a:r>
            <a:r>
              <a:rPr lang="en-US" b="1" baseline="-25000" dirty="0" smtClean="0"/>
              <a:t>2</a:t>
            </a:r>
            <a:r>
              <a:rPr lang="en-US" b="1" dirty="0" smtClean="0"/>
              <a:t> control options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657109" y="3581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Power</a:t>
            </a:r>
          </a:p>
          <a:p>
            <a:pPr algn="ctr"/>
            <a:r>
              <a:rPr lang="en-US" b="1" dirty="0" smtClean="0"/>
              <a:t>Sector</a:t>
            </a:r>
          </a:p>
          <a:p>
            <a:pPr algn="ctr"/>
            <a:r>
              <a:rPr lang="en-US" b="1" dirty="0" smtClean="0"/>
              <a:t>modeling</a:t>
            </a:r>
            <a:endParaRPr lang="en-US" b="1" dirty="0"/>
          </a:p>
        </p:txBody>
      </p:sp>
      <p:cxnSp>
        <p:nvCxnSpPr>
          <p:cNvPr id="16" name="Straight Arrow Connector 15"/>
          <p:cNvCxnSpPr>
            <a:endCxn id="5" idx="0"/>
          </p:cNvCxnSpPr>
          <p:nvPr/>
        </p:nvCxnSpPr>
        <p:spPr>
          <a:xfrm flipH="1">
            <a:off x="1482436" y="3009900"/>
            <a:ext cx="1385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1468582" y="4876800"/>
            <a:ext cx="13854" cy="50222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4668983" y="3009900"/>
            <a:ext cx="1385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78437" y="3009900"/>
            <a:ext cx="20784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>
            <a:off x="4662055" y="4876800"/>
            <a:ext cx="20783" cy="49529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68437" y="5379027"/>
            <a:ext cx="1828800" cy="1295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Health Benefits Assessment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592292" y="4876800"/>
            <a:ext cx="6929" cy="45027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643256" y="5327073"/>
            <a:ext cx="1828800" cy="1295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Co-Benefits Assessment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2530" y="1249371"/>
            <a:ext cx="194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Ozone NAAQS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95731" y="1273616"/>
            <a:ext cx="157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PM NAAQS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424284" y="1277079"/>
            <a:ext cx="234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Clean Power Plan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69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782"/>
            <a:ext cx="85344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Joint Attainment of NAAQS &amp; Clean Power Plan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88756A70-146E-4CB4-B49B-FEE69343B246}" type="slidenum">
              <a:rPr lang="en-US" smtClean="0"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37312" y="1364673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Jointly consider ozone, PM, and CO</a:t>
            </a:r>
            <a:r>
              <a:rPr lang="en-US" b="1" baseline="-25000" dirty="0" smtClean="0"/>
              <a:t>2</a:t>
            </a:r>
            <a:r>
              <a:rPr lang="en-US" b="1" dirty="0" smtClean="0"/>
              <a:t> control options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932709" y="32766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AQ modeling of ozone and PM attainment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32709" y="53340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Health Benefits Assessment</a:t>
            </a:r>
            <a:endParaRPr lang="en-US" b="1" dirty="0"/>
          </a:p>
        </p:txBody>
      </p:sp>
      <p:sp>
        <p:nvSpPr>
          <p:cNvPr id="7" name="Curved Left Arrow 6"/>
          <p:cNvSpPr/>
          <p:nvPr/>
        </p:nvSpPr>
        <p:spPr>
          <a:xfrm flipH="1" flipV="1">
            <a:off x="1447799" y="3924300"/>
            <a:ext cx="484909" cy="2095500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" y="3958936"/>
            <a:ext cx="1420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Impacts inform strategy selection </a:t>
            </a:r>
            <a:r>
              <a:rPr lang="en-US" sz="1600" dirty="0" smtClean="0">
                <a:solidFill>
                  <a:srgbClr val="FF0000"/>
                </a:solidFill>
              </a:rPr>
              <a:t>(Wesson et al 2010; </a:t>
            </a:r>
            <a:r>
              <a:rPr lang="en-US" sz="1600" dirty="0" err="1" smtClean="0">
                <a:solidFill>
                  <a:srgbClr val="FF0000"/>
                </a:solidFill>
              </a:rPr>
              <a:t>Fann</a:t>
            </a:r>
            <a:r>
              <a:rPr lang="en-US" sz="1600" dirty="0" smtClean="0">
                <a:solidFill>
                  <a:srgbClr val="FF0000"/>
                </a:solidFill>
              </a:rPr>
              <a:t> et al 2011)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>
            <a:off x="2819399" y="4572000"/>
            <a:ext cx="27710" cy="807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742709" y="33528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Power sector modeling to inform strategy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35781" y="5340927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Co-Benefits Assessment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64036" y="4655127"/>
            <a:ext cx="13855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urved Left Arrow 17"/>
          <p:cNvSpPr/>
          <p:nvPr/>
        </p:nvSpPr>
        <p:spPr>
          <a:xfrm flipV="1">
            <a:off x="7564582" y="3865418"/>
            <a:ext cx="415635" cy="2095500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0217" y="4005781"/>
            <a:ext cx="1198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Co-benefits inform strategy selection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68436" y="4343400"/>
            <a:ext cx="1946564" cy="10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36021" y="3449412"/>
            <a:ext cx="1878980" cy="9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Location-specific impacts influence strategies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657600" y="4495800"/>
            <a:ext cx="2094657" cy="146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5" idx="0"/>
          </p:cNvCxnSpPr>
          <p:nvPr/>
        </p:nvCxnSpPr>
        <p:spPr>
          <a:xfrm flipH="1">
            <a:off x="2847109" y="2097232"/>
            <a:ext cx="1090204" cy="1179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3"/>
            <a:endCxn id="14" idx="0"/>
          </p:cNvCxnSpPr>
          <p:nvPr/>
        </p:nvCxnSpPr>
        <p:spPr>
          <a:xfrm>
            <a:off x="5766112" y="2012373"/>
            <a:ext cx="890997" cy="13404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8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Integrating Clean Power Plan with NAAQS Attainment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4038600"/>
            <a:ext cx="3352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Atmospheric Modeling</a:t>
            </a:r>
          </a:p>
          <a:p>
            <a:r>
              <a:rPr lang="en-US" sz="2000" dirty="0" smtClean="0"/>
              <a:t>Simulate impacts on ozone and PM via: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Scenario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Decoupled direct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Adjoint method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0" y="4038601"/>
            <a:ext cx="3276600" cy="2667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Energy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Heat rate, new source, and control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Capacity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Dispatch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Energy supply, demand, and prices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38400" y="1600200"/>
            <a:ext cx="4152900" cy="152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Problem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Goals and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Policy options to consider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7" idx="0"/>
          </p:cNvCxnSpPr>
          <p:nvPr/>
        </p:nvCxnSpPr>
        <p:spPr>
          <a:xfrm>
            <a:off x="4514850" y="3124200"/>
            <a:ext cx="2076450" cy="914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6" idx="0"/>
          </p:cNvCxnSpPr>
          <p:nvPr/>
        </p:nvCxnSpPr>
        <p:spPr>
          <a:xfrm flipH="1">
            <a:off x="2286000" y="3124200"/>
            <a:ext cx="222885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3962400" y="5372100"/>
            <a:ext cx="9906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1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Air quality and greenhouse gas challenges at the state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evel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Ozone attainment</a:t>
            </a:r>
          </a:p>
          <a:p>
            <a:pPr lvl="1"/>
            <a:r>
              <a:rPr lang="en-US" dirty="0" smtClean="0"/>
              <a:t>Possible tighter NAAQS in December</a:t>
            </a:r>
          </a:p>
          <a:p>
            <a:r>
              <a:rPr lang="en-US" dirty="0" smtClean="0"/>
              <a:t>PM attainment</a:t>
            </a:r>
          </a:p>
          <a:p>
            <a:r>
              <a:rPr lang="en-US" dirty="0" smtClean="0"/>
              <a:t>Clean Power Plan would require states to meet power plant CO</a:t>
            </a:r>
            <a:r>
              <a:rPr lang="en-US" baseline="-25000" dirty="0" smtClean="0"/>
              <a:t>2</a:t>
            </a:r>
            <a:r>
              <a:rPr lang="en-US" dirty="0" smtClean="0"/>
              <a:t> targets for first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Opportunities to integrate across these challenges?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Defining the challenge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Objectives and constraints</a:t>
            </a:r>
          </a:p>
          <a:p>
            <a:pPr lvl="1"/>
            <a:r>
              <a:rPr lang="en-US" dirty="0"/>
              <a:t>Attain Clean Power Plan at minimal </a:t>
            </a:r>
            <a:r>
              <a:rPr lang="en-US" dirty="0" smtClean="0"/>
              <a:t>cost?</a:t>
            </a:r>
          </a:p>
          <a:p>
            <a:pPr lvl="2"/>
            <a:r>
              <a:rPr lang="en-US" dirty="0" smtClean="0"/>
              <a:t>Quantify AQ and health co-benefits of chosen strategy</a:t>
            </a:r>
          </a:p>
          <a:p>
            <a:pPr lvl="1"/>
            <a:r>
              <a:rPr lang="en-US" dirty="0" smtClean="0"/>
              <a:t>Attain CO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 and PM rules at minimal cost?</a:t>
            </a:r>
          </a:p>
          <a:p>
            <a:pPr lvl="1"/>
            <a:r>
              <a:rPr lang="en-US" dirty="0"/>
              <a:t>Attain CO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3</a:t>
            </a:r>
            <a:r>
              <a:rPr lang="en-US" dirty="0"/>
              <a:t>, and PM rules at </a:t>
            </a:r>
            <a:r>
              <a:rPr lang="en-US" dirty="0" smtClean="0"/>
              <a:t>optimal net benefits?</a:t>
            </a:r>
          </a:p>
          <a:p>
            <a:pPr lvl="2"/>
            <a:r>
              <a:rPr lang="en-US" dirty="0" smtClean="0"/>
              <a:t>Requires valuation of health benefits and CO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Consider upstream emissions?</a:t>
            </a:r>
          </a:p>
          <a:p>
            <a:r>
              <a:rPr lang="en-US" dirty="0" smtClean="0"/>
              <a:t>Clean Power Plan policy scenarios</a:t>
            </a:r>
          </a:p>
          <a:p>
            <a:pPr lvl="1"/>
            <a:r>
              <a:rPr lang="en-US" dirty="0" smtClean="0"/>
              <a:t>Renewable portfolio standards?</a:t>
            </a:r>
          </a:p>
          <a:p>
            <a:pPr lvl="1"/>
            <a:r>
              <a:rPr lang="en-US" dirty="0" smtClean="0"/>
              <a:t>Efficiency programs?</a:t>
            </a:r>
          </a:p>
          <a:p>
            <a:pPr lvl="1"/>
            <a:r>
              <a:rPr lang="en-US" dirty="0" smtClean="0"/>
              <a:t>Cap-and-trade or emissions fees?</a:t>
            </a:r>
          </a:p>
          <a:p>
            <a:pPr lvl="1"/>
            <a:r>
              <a:rPr lang="en-US" dirty="0" smtClean="0"/>
              <a:t>Facility-by-facility approaches?</a:t>
            </a:r>
          </a:p>
          <a:p>
            <a:pPr lvl="1"/>
            <a:r>
              <a:rPr lang="en-US" dirty="0" smtClean="0"/>
              <a:t>State-by-state or multi-state?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8455" y="525779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Informed by location-specific impacts??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867400" y="5172161"/>
            <a:ext cx="457200" cy="137160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Photochemical modeling approaches for simulating benefits of controls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dirty="0" smtClean="0"/>
              <a:t>Scenario modeling</a:t>
            </a:r>
            <a:r>
              <a:rPr lang="en-US" dirty="0" smtClean="0"/>
              <a:t>: Impact of set of scenarios</a:t>
            </a:r>
            <a:endParaRPr lang="en-US" b="1" dirty="0" smtClean="0"/>
          </a:p>
          <a:p>
            <a:r>
              <a:rPr lang="en-US" b="1" dirty="0" smtClean="0"/>
              <a:t>Decoupled direct method</a:t>
            </a:r>
            <a:r>
              <a:rPr lang="en-US" dirty="0" smtClean="0"/>
              <a:t>: Simulate impact of defined sources on all pollutants</a:t>
            </a:r>
          </a:p>
          <a:p>
            <a:r>
              <a:rPr lang="en-US" b="1" dirty="0" smtClean="0"/>
              <a:t>Adjoint modeling</a:t>
            </a:r>
            <a:r>
              <a:rPr lang="en-US" dirty="0" smtClean="0"/>
              <a:t>: Simulate response of aggregate impact metric to all sources</a:t>
            </a:r>
          </a:p>
          <a:p>
            <a:r>
              <a:rPr lang="en-US" b="1" dirty="0" smtClean="0"/>
              <a:t>Health benefits model</a:t>
            </a:r>
            <a:r>
              <a:rPr lang="en-US" dirty="0" smtClean="0"/>
              <a:t>: Link </a:t>
            </a:r>
            <a:r>
              <a:rPr lang="en-US" dirty="0" err="1" smtClean="0"/>
              <a:t>BenMAP</a:t>
            </a:r>
            <a:r>
              <a:rPr lang="en-US" dirty="0" smtClean="0"/>
              <a:t> or other tool to each of above to quantify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Energy modeling options: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Integrated Planning Model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EPA for RIA of Clean Power Plan</a:t>
            </a:r>
          </a:p>
          <a:p>
            <a:pPr lvl="1"/>
            <a:r>
              <a:rPr lang="en-US" dirty="0" smtClean="0"/>
              <a:t>Identified expected approach to compliance, with co-benefits quantified later</a:t>
            </a:r>
          </a:p>
          <a:p>
            <a:r>
              <a:rPr lang="en-US" dirty="0"/>
              <a:t>Multi-region, dynamic linear programming electric sector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Proprietary model not readily available to states and others</a:t>
            </a:r>
          </a:p>
          <a:p>
            <a:pPr lvl="1"/>
            <a:r>
              <a:rPr lang="en-US" dirty="0" smtClean="0"/>
              <a:t>Efforts to develop alternative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ecisionwaregroup.com/assets/mar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76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NESCAUM approach to integrating GHG and air quality co-benefits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(Applied with NYSERDA to New York)</a:t>
            </a:r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137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63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Integration of energy, photochemical, and health models to compute co-benefits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(Thompson et al., Nature Climate Change 2014)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648101" y="2125061"/>
            <a:ext cx="2209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MIT US Regional Energy Policy Model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9383" y="4811329"/>
            <a:ext cx="2209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CAMx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791200"/>
            <a:ext cx="2209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BenMAP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8101" y="3837527"/>
            <a:ext cx="2209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SMOKE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1753001" y="3325390"/>
            <a:ext cx="0" cy="51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7012" y="4299192"/>
            <a:ext cx="0" cy="51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84283" y="5272994"/>
            <a:ext cx="0" cy="512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76" y="1752600"/>
            <a:ext cx="4343400" cy="412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5777481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Economy-wide cap and trade (CAT) achieved lower costs (and thus higher co-benefits per cost) than electricity (CES) or transportation (TRN) sector policies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2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Linking </a:t>
            </a:r>
            <a:r>
              <a:rPr lang="en-US" dirty="0" err="1" smtClean="0">
                <a:solidFill>
                  <a:srgbClr val="002060"/>
                </a:solidFill>
              </a:rPr>
              <a:t>ReEDS</a:t>
            </a:r>
            <a:r>
              <a:rPr lang="en-US" dirty="0" smtClean="0">
                <a:solidFill>
                  <a:srgbClr val="002060"/>
                </a:solidFill>
              </a:rPr>
              <a:t> and RWGTM to simulate electricity sector scenarios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Regional Energy Development System </a:t>
            </a:r>
          </a:p>
          <a:p>
            <a:pPr lvl="1"/>
            <a:r>
              <a:rPr lang="en-US" dirty="0" smtClean="0"/>
              <a:t>Capacity expansion model developed by NREL</a:t>
            </a:r>
          </a:p>
          <a:p>
            <a:pPr lvl="1"/>
            <a:r>
              <a:rPr lang="en-US" dirty="0" smtClean="0"/>
              <a:t>Detailed representation of electricity generation, transmission, and renewable resources</a:t>
            </a:r>
          </a:p>
          <a:p>
            <a:pPr lvl="1"/>
            <a:r>
              <a:rPr lang="en-US" dirty="0" smtClean="0"/>
              <a:t>Projects cost-optimized electricity technologies to meet constraints every two years through 2050</a:t>
            </a:r>
          </a:p>
          <a:p>
            <a:r>
              <a:rPr lang="en-US" dirty="0" smtClean="0"/>
              <a:t>Rice World Gas Trade Model </a:t>
            </a:r>
          </a:p>
          <a:p>
            <a:pPr lvl="1"/>
            <a:r>
              <a:rPr lang="en-US" dirty="0" smtClean="0"/>
              <a:t>Dynamic spatial general equilibrium model</a:t>
            </a:r>
          </a:p>
          <a:p>
            <a:pPr lvl="1"/>
            <a:r>
              <a:rPr lang="en-US" dirty="0" smtClean="0"/>
              <a:t>Optimizes resource extraction and capacity expansion</a:t>
            </a:r>
          </a:p>
          <a:p>
            <a:pPr lvl="1"/>
            <a:r>
              <a:rPr lang="en-US" dirty="0" smtClean="0"/>
              <a:t>Adapting to provide natural gas price supply curves to </a:t>
            </a:r>
            <a:r>
              <a:rPr lang="en-US" dirty="0" err="1" smtClean="0"/>
              <a:t>ReEDS</a:t>
            </a:r>
            <a:r>
              <a:rPr lang="en-US" dirty="0" smtClean="0"/>
              <a:t> for each region of United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9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Electricity modeling regions in </a:t>
            </a:r>
            <a:r>
              <a:rPr lang="en-US" dirty="0" err="1" smtClean="0">
                <a:solidFill>
                  <a:srgbClr val="002060"/>
                </a:solidFill>
              </a:rPr>
              <a:t>ReEDS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067425" cy="55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8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Previous applications of </a:t>
            </a:r>
            <a:r>
              <a:rPr lang="en-US" dirty="0" err="1" smtClean="0">
                <a:solidFill>
                  <a:srgbClr val="002060"/>
                </a:solidFill>
              </a:rPr>
              <a:t>ReEDS</a:t>
            </a:r>
            <a:r>
              <a:rPr lang="en-US" dirty="0" smtClean="0">
                <a:solidFill>
                  <a:srgbClr val="002060"/>
                </a:solidFill>
              </a:rPr>
              <a:t> to analyze impacts of RPS and 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cap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9554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486262"/>
            <a:ext cx="124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NREL,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64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Plan for </a:t>
            </a:r>
            <a:r>
              <a:rPr lang="en-US" sz="4000" dirty="0" err="1" smtClean="0">
                <a:solidFill>
                  <a:srgbClr val="002060"/>
                </a:solidFill>
              </a:rPr>
              <a:t>ReEDS</a:t>
            </a:r>
            <a:r>
              <a:rPr lang="en-US" sz="4000" dirty="0" smtClean="0">
                <a:solidFill>
                  <a:srgbClr val="002060"/>
                </a:solidFill>
              </a:rPr>
              <a:t>-RWGTM modeling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Simulate state-by-state and regional options under Clean Power Plan</a:t>
            </a:r>
          </a:p>
          <a:p>
            <a:pPr lvl="1"/>
            <a:r>
              <a:rPr lang="en-US" dirty="0" smtClean="0"/>
              <a:t>Cap-and-trade</a:t>
            </a:r>
          </a:p>
          <a:p>
            <a:pPr lvl="1"/>
            <a:r>
              <a:rPr lang="en-US" dirty="0" smtClean="0"/>
              <a:t>Renewable portfolio standard</a:t>
            </a:r>
          </a:p>
          <a:p>
            <a:pPr lvl="1"/>
            <a:r>
              <a:rPr lang="en-US" dirty="0" smtClean="0"/>
              <a:t>Demand-side measures</a:t>
            </a:r>
          </a:p>
          <a:p>
            <a:r>
              <a:rPr lang="en-US" dirty="0" smtClean="0"/>
              <a:t>Simulate interactions between natural gas supply, prices, and exports and electric sector capacity expansions and deployment</a:t>
            </a:r>
          </a:p>
          <a:p>
            <a:r>
              <a:rPr lang="en-US" dirty="0" smtClean="0"/>
              <a:t>Subsequent work to consider dispatch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Ozone and PM Non-attainment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Area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-96" r="-4459" b="50096"/>
          <a:stretch/>
        </p:blipFill>
        <p:spPr bwMode="auto">
          <a:xfrm>
            <a:off x="0" y="2138039"/>
            <a:ext cx="508294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ea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6873" b="30521"/>
          <a:stretch/>
        </p:blipFill>
        <p:spPr bwMode="auto">
          <a:xfrm>
            <a:off x="4685097" y="2166915"/>
            <a:ext cx="4446871" cy="46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1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Clean Power Plan provides opportunities and challenges for achieving air quality co-benefits from CO</a:t>
            </a:r>
            <a:r>
              <a:rPr lang="en-US" baseline="-25000" dirty="0" smtClean="0"/>
              <a:t>2</a:t>
            </a:r>
            <a:r>
              <a:rPr lang="en-US" dirty="0" smtClean="0"/>
              <a:t> reductions</a:t>
            </a:r>
          </a:p>
          <a:p>
            <a:r>
              <a:rPr lang="en-US" dirty="0" smtClean="0"/>
              <a:t>Atmospheric models and energy systems models can inform strategy development</a:t>
            </a:r>
          </a:p>
          <a:p>
            <a:r>
              <a:rPr lang="en-US" dirty="0" smtClean="0"/>
              <a:t>Choices for how to consider AQ co-benefits in state plans for Clean Power Plan</a:t>
            </a:r>
          </a:p>
          <a:p>
            <a:pPr lvl="1"/>
            <a:r>
              <a:rPr lang="en-US" dirty="0" smtClean="0"/>
              <a:t>Quantify impacts of Clean Power Plan approach?</a:t>
            </a:r>
          </a:p>
          <a:p>
            <a:pPr lvl="1"/>
            <a:r>
              <a:rPr lang="en-US" dirty="0" smtClean="0"/>
              <a:t>Inform selection of Clean Power Plan approach?</a:t>
            </a:r>
          </a:p>
          <a:p>
            <a:pPr lvl="1"/>
            <a:r>
              <a:rPr lang="en-US" dirty="0" smtClean="0"/>
              <a:t>Influence design of options?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7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rgbClr val="002060"/>
                </a:solidFill>
              </a:rPr>
              <a:t>Lessons learned from ozone and PM SIPs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(Pegues et al., 2012; Cohan and Chen, 2014)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Modeled attainment test performed well</a:t>
            </a:r>
          </a:p>
          <a:p>
            <a:r>
              <a:rPr lang="en-US" dirty="0" smtClean="0"/>
              <a:t>Lack of integration across ozone and PM SIPs</a:t>
            </a:r>
          </a:p>
          <a:p>
            <a:pPr lvl="1"/>
            <a:r>
              <a:rPr lang="en-US" dirty="0" smtClean="0"/>
              <a:t>Different regional boundaries and deadlines</a:t>
            </a:r>
          </a:p>
          <a:p>
            <a:pPr lvl="1"/>
            <a:r>
              <a:rPr lang="en-US" dirty="0" smtClean="0"/>
              <a:t>Most ozone plans did not consider impact of their NO</a:t>
            </a:r>
            <a:r>
              <a:rPr lang="en-US" baseline="-25000" dirty="0" smtClean="0"/>
              <a:t>x</a:t>
            </a:r>
            <a:r>
              <a:rPr lang="en-US" dirty="0" smtClean="0"/>
              <a:t> and VOC controls on PM </a:t>
            </a:r>
          </a:p>
          <a:p>
            <a:r>
              <a:rPr lang="en-US" dirty="0" smtClean="0"/>
              <a:t>Health benefits not quantified</a:t>
            </a:r>
          </a:p>
          <a:p>
            <a:r>
              <a:rPr lang="en-US" dirty="0" smtClean="0"/>
              <a:t>Costs and emissions reductions not always quantified on measure-by-measure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002060"/>
                </a:solidFill>
                <a:cs typeface="Arial" pitchFamily="34" charset="0"/>
              </a:rPr>
              <a:t>Performance of Ozone SIP Model Predictions</a:t>
            </a:r>
            <a:endParaRPr lang="en-US" sz="3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46944" y="762000"/>
          <a:ext cx="8650111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8668"/>
            <a:ext cx="289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Pegues et al., JA&amp;WMA 2012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9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002060"/>
                </a:solidFill>
                <a:cs typeface="Arial" pitchFamily="34" charset="0"/>
              </a:rPr>
              <a:t>Performance of PM</a:t>
            </a:r>
            <a:r>
              <a:rPr lang="en-US" sz="3500" baseline="-25000" dirty="0" smtClean="0">
                <a:solidFill>
                  <a:srgbClr val="002060"/>
                </a:solidFill>
                <a:cs typeface="Arial" pitchFamily="34" charset="0"/>
              </a:rPr>
              <a:t>2.5</a:t>
            </a:r>
            <a:r>
              <a:rPr lang="en-US" sz="3500" dirty="0" smtClean="0">
                <a:solidFill>
                  <a:srgbClr val="002060"/>
                </a:solidFill>
                <a:cs typeface="Arial" pitchFamily="34" charset="0"/>
              </a:rPr>
              <a:t> SIP model predictions</a:t>
            </a:r>
            <a:endParaRPr lang="en-US" sz="3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96549597"/>
              </p:ext>
            </p:extLst>
          </p:nvPr>
        </p:nvGraphicFramePr>
        <p:xfrm>
          <a:off x="1905000" y="1371600"/>
          <a:ext cx="6172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6527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Cohan and Chen, JA&amp;WMA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4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Cost and benefit quantification in ozone SIPs</a:t>
            </a: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723"/>
            <a:ext cx="6019800" cy="560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9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Pegues et al.,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US EPA Proposed Clean Power Plan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30% reduction in power plant CO</a:t>
            </a:r>
            <a:r>
              <a:rPr lang="en-US" baseline="-25000" dirty="0" smtClean="0"/>
              <a:t>2</a:t>
            </a:r>
            <a:r>
              <a:rPr lang="en-US" dirty="0" smtClean="0"/>
              <a:t> nationally by 2030 from 2005 levels</a:t>
            </a:r>
          </a:p>
          <a:p>
            <a:pPr lvl="1"/>
            <a:r>
              <a:rPr lang="en-US" dirty="0" smtClean="0"/>
              <a:t>Interim standard for 2020-2029</a:t>
            </a:r>
          </a:p>
          <a:p>
            <a:r>
              <a:rPr lang="en-US" dirty="0" smtClean="0"/>
              <a:t>Target for each state, or share across states</a:t>
            </a:r>
          </a:p>
          <a:p>
            <a:r>
              <a:rPr lang="en-US" dirty="0" smtClean="0"/>
              <a:t>Flexibility for efficiency, demand reduction, renewables, fuel switching, carbon capture</a:t>
            </a:r>
          </a:p>
          <a:p>
            <a:r>
              <a:rPr lang="en-US" dirty="0" smtClean="0"/>
              <a:t>State plans would be due June 30, 2016</a:t>
            </a:r>
          </a:p>
          <a:p>
            <a:pPr lvl="1"/>
            <a:r>
              <a:rPr lang="en-US" dirty="0" smtClean="0"/>
              <a:t>Can add 1-2 years to finalize commitments</a:t>
            </a:r>
          </a:p>
          <a:p>
            <a:pPr lvl="1"/>
            <a:r>
              <a:rPr lang="en-US" dirty="0" smtClean="0"/>
              <a:t>Ozone SIPs due in 2015; later if new NAAQS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7318E-5273-45CB-9C0A-833DCC2B6E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91" y="68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Projected impact of Clean Power Plan on 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and Electricity Generation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A70-146E-4CB4-B49B-FEE69343B246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32078"/>
            <a:ext cx="6776382" cy="52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61760"/>
            <a:ext cx="43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Brattle Group based on EPA RIA and EIA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1193</Words>
  <Application>Microsoft Office PowerPoint</Application>
  <PresentationFormat>On-screen Show (4:3)</PresentationFormat>
  <Paragraphs>197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Blank Presentation</vt:lpstr>
      <vt:lpstr>Toward the integration of air quality and climate strategies at the state level</vt:lpstr>
      <vt:lpstr>Air quality and greenhouse gas challenges at the state level</vt:lpstr>
      <vt:lpstr>Ozone and PM Non-attainment</vt:lpstr>
      <vt:lpstr>Lessons learned from ozone and PM SIPs (Pegues et al., 2012; Cohan and Chen, 2014)</vt:lpstr>
      <vt:lpstr>Performance of Ozone SIP Model Predictions</vt:lpstr>
      <vt:lpstr>Performance of PM2.5 SIP model predictions</vt:lpstr>
      <vt:lpstr>Cost and benefit quantification in ozone SIPs</vt:lpstr>
      <vt:lpstr>US EPA Proposed Clean Power Plan</vt:lpstr>
      <vt:lpstr>Projected impact of Clean Power Plan on CO2 and Electricity Generation</vt:lpstr>
      <vt:lpstr>EPA projections of how states might meet Clean Power Plan standards</vt:lpstr>
      <vt:lpstr>Implications of state Clean Power Plan choices for air quality and health</vt:lpstr>
      <vt:lpstr>Challenges to integrating Clean Power Plan with ozone and PM SIPs</vt:lpstr>
      <vt:lpstr>Air quality co-benefits uncertain, can be comparable to climate benefits</vt:lpstr>
      <vt:lpstr>SO2 (PM) is expected to dominate health impact of Clean Power Plan</vt:lpstr>
      <vt:lpstr>CO2 and SO2 emission rates of coal-fired power plants not well correlated</vt:lpstr>
      <vt:lpstr>Health impacts of SO2 control depend on location (adjoint modeling by D. Henze)</vt:lpstr>
      <vt:lpstr>Separate approaches to attainment</vt:lpstr>
      <vt:lpstr>Joint Attainment of NAAQS &amp; Clean Power Plan</vt:lpstr>
      <vt:lpstr>Integrating Clean Power Plan with NAAQS Attainment</vt:lpstr>
      <vt:lpstr>Defining the challenge</vt:lpstr>
      <vt:lpstr>Photochemical modeling approaches for simulating benefits of controls</vt:lpstr>
      <vt:lpstr>Energy modeling options: Integrated Planning Model</vt:lpstr>
      <vt:lpstr>PowerPoint Presentation</vt:lpstr>
      <vt:lpstr>NESCAUM approach to integrating GHG and air quality co-benefits (Applied with NYSERDA to New York)</vt:lpstr>
      <vt:lpstr>Integration of energy, photochemical, and health models to compute co-benefits (Thompson et al., Nature Climate Change 2014)</vt:lpstr>
      <vt:lpstr>Linking ReEDS and RWGTM to simulate electricity sector scenarios </vt:lpstr>
      <vt:lpstr>Electricity modeling regions in ReEDS</vt:lpstr>
      <vt:lpstr>Previous applications of ReEDS to analyze impacts of RPS and CO2 cap</vt:lpstr>
      <vt:lpstr>Plan for ReEDS-RWGTM modeling</vt:lpstr>
      <vt:lpstr>Conclusions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Cohan</dc:creator>
  <cp:lastModifiedBy>Lenovo User</cp:lastModifiedBy>
  <cp:revision>68</cp:revision>
  <dcterms:created xsi:type="dcterms:W3CDTF">2014-10-20T16:50:10Z</dcterms:created>
  <dcterms:modified xsi:type="dcterms:W3CDTF">2014-10-29T16:26:24Z</dcterms:modified>
</cp:coreProperties>
</file>