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9" r:id="rId2"/>
    <p:sldId id="281" r:id="rId3"/>
    <p:sldId id="261" r:id="rId4"/>
    <p:sldId id="262" r:id="rId5"/>
    <p:sldId id="263" r:id="rId6"/>
    <p:sldId id="264" r:id="rId7"/>
    <p:sldId id="265" r:id="rId8"/>
    <p:sldId id="266" r:id="rId9"/>
    <p:sldId id="267" r:id="rId10"/>
    <p:sldId id="268" r:id="rId11"/>
    <p:sldId id="270" r:id="rId12"/>
    <p:sldId id="271" r:id="rId13"/>
    <p:sldId id="272" r:id="rId14"/>
    <p:sldId id="277" r:id="rId15"/>
    <p:sldId id="275" r:id="rId16"/>
    <p:sldId id="276" r:id="rId17"/>
    <p:sldId id="269" r:id="rId18"/>
    <p:sldId id="279" r:id="rId19"/>
    <p:sldId id="280" r:id="rId20"/>
    <p:sldId id="283" r:id="rId21"/>
    <p:sldId id="284" r:id="rId22"/>
    <p:sldId id="285" r:id="rId23"/>
    <p:sldId id="286" r:id="rId24"/>
    <p:sldId id="287" r:id="rId25"/>
    <p:sldId id="288" r:id="rId26"/>
    <p:sldId id="289" r:id="rId2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767" autoAdjust="0"/>
  </p:normalViewPr>
  <p:slideViewPr>
    <p:cSldViewPr snapToGrid="0" snapToObjects="1">
      <p:cViewPr>
        <p:scale>
          <a:sx n="66" d="100"/>
          <a:sy n="66" d="100"/>
        </p:scale>
        <p:origin x="-2104" y="-5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hangsy5:Downloads:national_tier1_caps%2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sz="2400"/>
            </a:pPr>
            <a:r>
              <a:rPr lang="en-US" sz="2400" dirty="0" smtClean="0"/>
              <a:t>Health Risk </a:t>
            </a:r>
            <a:r>
              <a:rPr lang="en-US" sz="2400" dirty="0"/>
              <a:t>by source </a:t>
            </a:r>
            <a:r>
              <a:rPr lang="en-US" sz="2400" dirty="0" smtClean="0"/>
              <a:t>category in U.S.</a:t>
            </a:r>
            <a:endParaRPr lang="en-US" sz="2400" dirty="0"/>
          </a:p>
        </c:rich>
      </c:tx>
      <c:layout/>
      <c:overlay val="0"/>
    </c:title>
    <c:autoTitleDeleted val="0"/>
    <c:plotArea>
      <c:layout/>
      <c:barChart>
        <c:barDir val="col"/>
        <c:grouping val="percentStacked"/>
        <c:varyColors val="0"/>
        <c:ser>
          <c:idx val="0"/>
          <c:order val="0"/>
          <c:tx>
            <c:strRef>
              <c:f>Sheet2!$A$2</c:f>
              <c:strCache>
                <c:ptCount val="1"/>
                <c:pt idx="0">
                  <c:v>point</c:v>
                </c:pt>
              </c:strCache>
            </c:strRef>
          </c:tx>
          <c:invertIfNegative val="0"/>
          <c:cat>
            <c:strRef>
              <c:f>Sheet2!$B$1:$D$1</c:f>
              <c:strCache>
                <c:ptCount val="3"/>
                <c:pt idx="0">
                  <c:v>Cancer Risk</c:v>
                </c:pt>
                <c:pt idx="1">
                  <c:v>Respiratory Risk</c:v>
                </c:pt>
                <c:pt idx="2">
                  <c:v>Neurological Risk</c:v>
                </c:pt>
              </c:strCache>
            </c:strRef>
          </c:cat>
          <c:val>
            <c:numRef>
              <c:f>Sheet2!$B$2:$D$2</c:f>
              <c:numCache>
                <c:formatCode>0.00</c:formatCode>
                <c:ptCount val="3"/>
                <c:pt idx="0">
                  <c:v>0.0269407373129846</c:v>
                </c:pt>
                <c:pt idx="1">
                  <c:v>0.0121314165214669</c:v>
                </c:pt>
                <c:pt idx="2">
                  <c:v>0.166977040173938</c:v>
                </c:pt>
              </c:numCache>
            </c:numRef>
          </c:val>
        </c:ser>
        <c:ser>
          <c:idx val="1"/>
          <c:order val="1"/>
          <c:tx>
            <c:strRef>
              <c:f>Sheet2!$A$3</c:f>
              <c:strCache>
                <c:ptCount val="1"/>
                <c:pt idx="0">
                  <c:v>Non-point</c:v>
                </c:pt>
              </c:strCache>
            </c:strRef>
          </c:tx>
          <c:invertIfNegative val="0"/>
          <c:cat>
            <c:strRef>
              <c:f>Sheet2!$B$1:$D$1</c:f>
              <c:strCache>
                <c:ptCount val="3"/>
                <c:pt idx="0">
                  <c:v>Cancer Risk</c:v>
                </c:pt>
                <c:pt idx="1">
                  <c:v>Respiratory Risk</c:v>
                </c:pt>
                <c:pt idx="2">
                  <c:v>Neurological Risk</c:v>
                </c:pt>
              </c:strCache>
            </c:strRef>
          </c:cat>
          <c:val>
            <c:numRef>
              <c:f>Sheet2!$B$3:$D$3</c:f>
              <c:numCache>
                <c:formatCode>0.00</c:formatCode>
                <c:ptCount val="3"/>
                <c:pt idx="0">
                  <c:v>0.133024101921354</c:v>
                </c:pt>
                <c:pt idx="1">
                  <c:v>0.26551749217993</c:v>
                </c:pt>
                <c:pt idx="2">
                  <c:v>0.310959569902354</c:v>
                </c:pt>
              </c:numCache>
            </c:numRef>
          </c:val>
        </c:ser>
        <c:ser>
          <c:idx val="2"/>
          <c:order val="2"/>
          <c:tx>
            <c:strRef>
              <c:f>Sheet2!$A$4</c:f>
              <c:strCache>
                <c:ptCount val="1"/>
                <c:pt idx="0">
                  <c:v>On-road</c:v>
                </c:pt>
              </c:strCache>
            </c:strRef>
          </c:tx>
          <c:invertIfNegative val="0"/>
          <c:cat>
            <c:strRef>
              <c:f>Sheet2!$B$1:$D$1</c:f>
              <c:strCache>
                <c:ptCount val="3"/>
                <c:pt idx="0">
                  <c:v>Cancer Risk</c:v>
                </c:pt>
                <c:pt idx="1">
                  <c:v>Respiratory Risk</c:v>
                </c:pt>
                <c:pt idx="2">
                  <c:v>Neurological Risk</c:v>
                </c:pt>
              </c:strCache>
            </c:strRef>
          </c:cat>
          <c:val>
            <c:numRef>
              <c:f>Sheet2!$B$4:$D$4</c:f>
              <c:numCache>
                <c:formatCode>0.00</c:formatCode>
                <c:ptCount val="3"/>
                <c:pt idx="0">
                  <c:v>0.152984373489206</c:v>
                </c:pt>
                <c:pt idx="1">
                  <c:v>0.219490886737414</c:v>
                </c:pt>
                <c:pt idx="2">
                  <c:v>0.112994125345323</c:v>
                </c:pt>
              </c:numCache>
            </c:numRef>
          </c:val>
        </c:ser>
        <c:ser>
          <c:idx val="3"/>
          <c:order val="3"/>
          <c:tx>
            <c:strRef>
              <c:f>Sheet2!$A$5</c:f>
              <c:strCache>
                <c:ptCount val="1"/>
                <c:pt idx="0">
                  <c:v>Non-road</c:v>
                </c:pt>
              </c:strCache>
            </c:strRef>
          </c:tx>
          <c:invertIfNegative val="0"/>
          <c:cat>
            <c:strRef>
              <c:f>Sheet2!$B$1:$D$1</c:f>
              <c:strCache>
                <c:ptCount val="3"/>
                <c:pt idx="0">
                  <c:v>Cancer Risk</c:v>
                </c:pt>
                <c:pt idx="1">
                  <c:v>Respiratory Risk</c:v>
                </c:pt>
                <c:pt idx="2">
                  <c:v>Neurological Risk</c:v>
                </c:pt>
              </c:strCache>
            </c:strRef>
          </c:cat>
          <c:val>
            <c:numRef>
              <c:f>Sheet2!$B$5:$D$5</c:f>
              <c:numCache>
                <c:formatCode>0.00</c:formatCode>
                <c:ptCount val="3"/>
                <c:pt idx="0">
                  <c:v>0.0591773972444028</c:v>
                </c:pt>
                <c:pt idx="1">
                  <c:v>0.110283984197624</c:v>
                </c:pt>
                <c:pt idx="2">
                  <c:v>0.0695905848281161</c:v>
                </c:pt>
              </c:numCache>
            </c:numRef>
          </c:val>
        </c:ser>
        <c:ser>
          <c:idx val="4"/>
          <c:order val="4"/>
          <c:tx>
            <c:strRef>
              <c:f>Sheet2!$A$6</c:f>
              <c:strCache>
                <c:ptCount val="1"/>
                <c:pt idx="0">
                  <c:v>Background</c:v>
                </c:pt>
              </c:strCache>
            </c:strRef>
          </c:tx>
          <c:invertIfNegative val="0"/>
          <c:cat>
            <c:strRef>
              <c:f>Sheet2!$B$1:$D$1</c:f>
              <c:strCache>
                <c:ptCount val="3"/>
                <c:pt idx="0">
                  <c:v>Cancer Risk</c:v>
                </c:pt>
                <c:pt idx="1">
                  <c:v>Respiratory Risk</c:v>
                </c:pt>
                <c:pt idx="2">
                  <c:v>Neurological Risk</c:v>
                </c:pt>
              </c:strCache>
            </c:strRef>
          </c:cat>
          <c:val>
            <c:numRef>
              <c:f>Sheet2!$B$6:$D$6</c:f>
              <c:numCache>
                <c:formatCode>0.00</c:formatCode>
                <c:ptCount val="3"/>
                <c:pt idx="0">
                  <c:v>0.21365988837666</c:v>
                </c:pt>
                <c:pt idx="1">
                  <c:v>0.0065777199914364</c:v>
                </c:pt>
                <c:pt idx="2">
                  <c:v>0.339478679750271</c:v>
                </c:pt>
              </c:numCache>
            </c:numRef>
          </c:val>
        </c:ser>
        <c:ser>
          <c:idx val="5"/>
          <c:order val="5"/>
          <c:tx>
            <c:strRef>
              <c:f>Sheet2!$A$7</c:f>
              <c:strCache>
                <c:ptCount val="1"/>
                <c:pt idx="0">
                  <c:v>Secondary Pollutant</c:v>
                </c:pt>
              </c:strCache>
            </c:strRef>
          </c:tx>
          <c:invertIfNegative val="0"/>
          <c:cat>
            <c:strRef>
              <c:f>Sheet2!$B$1:$D$1</c:f>
              <c:strCache>
                <c:ptCount val="3"/>
                <c:pt idx="0">
                  <c:v>Cancer Risk</c:v>
                </c:pt>
                <c:pt idx="1">
                  <c:v>Respiratory Risk</c:v>
                </c:pt>
                <c:pt idx="2">
                  <c:v>Neurological Risk</c:v>
                </c:pt>
              </c:strCache>
            </c:strRef>
          </c:cat>
          <c:val>
            <c:numRef>
              <c:f>Sheet2!$B$7:$D$7</c:f>
              <c:numCache>
                <c:formatCode>0.00</c:formatCode>
                <c:ptCount val="3"/>
                <c:pt idx="0">
                  <c:v>0.414213501675461</c:v>
                </c:pt>
                <c:pt idx="1">
                  <c:v>0.385998500372141</c:v>
                </c:pt>
                <c:pt idx="2">
                  <c:v>0.0</c:v>
                </c:pt>
              </c:numCache>
            </c:numRef>
          </c:val>
        </c:ser>
        <c:dLbls>
          <c:showLegendKey val="0"/>
          <c:showVal val="0"/>
          <c:showCatName val="0"/>
          <c:showSerName val="0"/>
          <c:showPercent val="0"/>
          <c:showBubbleSize val="0"/>
        </c:dLbls>
        <c:gapWidth val="55"/>
        <c:overlap val="100"/>
        <c:axId val="2053531880"/>
        <c:axId val="2053535048"/>
      </c:barChart>
      <c:catAx>
        <c:axId val="2053531880"/>
        <c:scaling>
          <c:orientation val="minMax"/>
        </c:scaling>
        <c:delete val="0"/>
        <c:axPos val="b"/>
        <c:majorTickMark val="none"/>
        <c:minorTickMark val="none"/>
        <c:tickLblPos val="nextTo"/>
        <c:txPr>
          <a:bodyPr/>
          <a:lstStyle/>
          <a:p>
            <a:pPr>
              <a:defRPr sz="2000"/>
            </a:pPr>
            <a:endParaRPr lang="en-US"/>
          </a:p>
        </c:txPr>
        <c:crossAx val="2053535048"/>
        <c:crosses val="autoZero"/>
        <c:auto val="1"/>
        <c:lblAlgn val="ctr"/>
        <c:lblOffset val="100"/>
        <c:noMultiLvlLbl val="0"/>
      </c:catAx>
      <c:valAx>
        <c:axId val="2053535048"/>
        <c:scaling>
          <c:orientation val="minMax"/>
        </c:scaling>
        <c:delete val="0"/>
        <c:axPos val="l"/>
        <c:majorGridlines/>
        <c:numFmt formatCode="0%" sourceLinked="1"/>
        <c:majorTickMark val="none"/>
        <c:minorTickMark val="none"/>
        <c:tickLblPos val="nextTo"/>
        <c:txPr>
          <a:bodyPr/>
          <a:lstStyle/>
          <a:p>
            <a:pPr>
              <a:defRPr sz="2000"/>
            </a:pPr>
            <a:endParaRPr lang="en-US"/>
          </a:p>
        </c:txPr>
        <c:crossAx val="2053531880"/>
        <c:crosses val="autoZero"/>
        <c:crossBetween val="between"/>
      </c:valAx>
    </c:plotArea>
    <c:legend>
      <c:legendPos val="r"/>
      <c:layout/>
      <c:overlay val="0"/>
      <c:txPr>
        <a:bodyPr/>
        <a:lstStyle/>
        <a:p>
          <a:pPr>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title>
      <c:tx>
        <c:rich>
          <a:bodyPr/>
          <a:lstStyle/>
          <a:p>
            <a:pPr>
              <a:defRPr/>
            </a:pPr>
            <a:r>
              <a:rPr lang="en-US" dirty="0"/>
              <a:t>on-road</a:t>
            </a:r>
            <a:r>
              <a:rPr lang="en-US" baseline="0" dirty="0"/>
              <a:t> </a:t>
            </a:r>
            <a:r>
              <a:rPr lang="en-US" baseline="0" dirty="0" smtClean="0"/>
              <a:t>emission  </a:t>
            </a:r>
            <a:r>
              <a:rPr lang="en-US" baseline="0" dirty="0"/>
              <a:t>% </a:t>
            </a:r>
            <a:r>
              <a:rPr lang="en-US" baseline="0" dirty="0" smtClean="0"/>
              <a:t>in U.S. 2012</a:t>
            </a:r>
            <a:endParaRPr lang="en-US" dirty="0"/>
          </a:p>
        </c:rich>
      </c:tx>
      <c:layout>
        <c:manualLayout>
          <c:xMode val="edge"/>
          <c:yMode val="edge"/>
          <c:x val="0.246192762172085"/>
          <c:y val="0.027885359335516"/>
        </c:manualLayout>
      </c:layout>
      <c:overlay val="0"/>
    </c:title>
    <c:autoTitleDeleted val="0"/>
    <c:plotArea>
      <c:layout/>
      <c:barChart>
        <c:barDir val="col"/>
        <c:grouping val="percentStacked"/>
        <c:varyColors val="0"/>
        <c:ser>
          <c:idx val="0"/>
          <c:order val="0"/>
          <c:tx>
            <c:strRef>
              <c:f>Sheet1!$C$20</c:f>
              <c:strCache>
                <c:ptCount val="1"/>
                <c:pt idx="0">
                  <c:v>other</c:v>
                </c:pt>
              </c:strCache>
            </c:strRef>
          </c:tx>
          <c:invertIfNegative val="0"/>
          <c:cat>
            <c:strRef>
              <c:f>Sheet1!$B$21:$B$23</c:f>
              <c:strCache>
                <c:ptCount val="3"/>
                <c:pt idx="0">
                  <c:v>NOx</c:v>
                </c:pt>
                <c:pt idx="1">
                  <c:v>PM2.5</c:v>
                </c:pt>
                <c:pt idx="2">
                  <c:v>BENZENE</c:v>
                </c:pt>
              </c:strCache>
            </c:strRef>
          </c:cat>
          <c:val>
            <c:numRef>
              <c:f>Sheet1!$C$21:$C$23</c:f>
              <c:numCache>
                <c:formatCode>0.0</c:formatCode>
                <c:ptCount val="3"/>
                <c:pt idx="0">
                  <c:v>45.21505376344086</c:v>
                </c:pt>
                <c:pt idx="1">
                  <c:v>94.45721564038906</c:v>
                </c:pt>
                <c:pt idx="2">
                  <c:v>61.0</c:v>
                </c:pt>
              </c:numCache>
            </c:numRef>
          </c:val>
        </c:ser>
        <c:ser>
          <c:idx val="1"/>
          <c:order val="1"/>
          <c:tx>
            <c:strRef>
              <c:f>Sheet1!$D$20</c:f>
              <c:strCache>
                <c:ptCount val="1"/>
                <c:pt idx="0">
                  <c:v>onroad</c:v>
                </c:pt>
              </c:strCache>
            </c:strRef>
          </c:tx>
          <c:invertIfNegative val="0"/>
          <c:cat>
            <c:strRef>
              <c:f>Sheet1!$B$21:$B$23</c:f>
              <c:strCache>
                <c:ptCount val="3"/>
                <c:pt idx="0">
                  <c:v>NOx</c:v>
                </c:pt>
                <c:pt idx="1">
                  <c:v>PM2.5</c:v>
                </c:pt>
                <c:pt idx="2">
                  <c:v>BENZENE</c:v>
                </c:pt>
              </c:strCache>
            </c:strRef>
          </c:cat>
          <c:val>
            <c:numRef>
              <c:f>Sheet1!$D$21:$D$23</c:f>
              <c:numCache>
                <c:formatCode>0.0</c:formatCode>
                <c:ptCount val="3"/>
                <c:pt idx="0">
                  <c:v>54.78494623655922</c:v>
                </c:pt>
                <c:pt idx="1">
                  <c:v>5.542784359611254</c:v>
                </c:pt>
                <c:pt idx="2">
                  <c:v>39.0</c:v>
                </c:pt>
              </c:numCache>
            </c:numRef>
          </c:val>
        </c:ser>
        <c:dLbls>
          <c:showLegendKey val="0"/>
          <c:showVal val="1"/>
          <c:showCatName val="0"/>
          <c:showSerName val="0"/>
          <c:showPercent val="0"/>
          <c:showBubbleSize val="0"/>
        </c:dLbls>
        <c:gapWidth val="95"/>
        <c:overlap val="100"/>
        <c:axId val="2028893800"/>
        <c:axId val="2028895928"/>
      </c:barChart>
      <c:catAx>
        <c:axId val="2028893800"/>
        <c:scaling>
          <c:orientation val="minMax"/>
        </c:scaling>
        <c:delete val="0"/>
        <c:axPos val="b"/>
        <c:majorTickMark val="none"/>
        <c:minorTickMark val="none"/>
        <c:tickLblPos val="nextTo"/>
        <c:txPr>
          <a:bodyPr/>
          <a:lstStyle/>
          <a:p>
            <a:pPr>
              <a:defRPr sz="2000"/>
            </a:pPr>
            <a:endParaRPr lang="en-US"/>
          </a:p>
        </c:txPr>
        <c:crossAx val="2028895928"/>
        <c:crosses val="autoZero"/>
        <c:auto val="1"/>
        <c:lblAlgn val="ctr"/>
        <c:lblOffset val="100"/>
        <c:noMultiLvlLbl val="0"/>
      </c:catAx>
      <c:valAx>
        <c:axId val="2028895928"/>
        <c:scaling>
          <c:orientation val="minMax"/>
        </c:scaling>
        <c:delete val="1"/>
        <c:axPos val="l"/>
        <c:numFmt formatCode="0%" sourceLinked="1"/>
        <c:majorTickMark val="out"/>
        <c:minorTickMark val="none"/>
        <c:tickLblPos val="none"/>
        <c:crossAx val="2028893800"/>
        <c:crosses val="autoZero"/>
        <c:crossBetween val="between"/>
      </c:valAx>
    </c:plotArea>
    <c:legend>
      <c:legendPos val="t"/>
      <c:layout/>
      <c:overlay val="0"/>
      <c:txPr>
        <a:bodyPr/>
        <a:lstStyle/>
        <a:p>
          <a:pPr>
            <a:defRPr sz="20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weight</c:v>
                </c:pt>
              </c:strCache>
            </c:strRef>
          </c:tx>
          <c:invertIfNegative val="0"/>
          <c:val>
            <c:numRef>
              <c:f>Sheet1!$B$2:$B$11</c:f>
              <c:numCache>
                <c:formatCode>General</c:formatCode>
                <c:ptCount val="10"/>
                <c:pt idx="0">
                  <c:v>200.0</c:v>
                </c:pt>
                <c:pt idx="1">
                  <c:v>210.0</c:v>
                </c:pt>
                <c:pt idx="2">
                  <c:v>350.0</c:v>
                </c:pt>
                <c:pt idx="3">
                  <c:v>87.0</c:v>
                </c:pt>
                <c:pt idx="4">
                  <c:v>20.0</c:v>
                </c:pt>
                <c:pt idx="5">
                  <c:v>420.0</c:v>
                </c:pt>
                <c:pt idx="6">
                  <c:v>59.0</c:v>
                </c:pt>
                <c:pt idx="7">
                  <c:v>61.0</c:v>
                </c:pt>
                <c:pt idx="8">
                  <c:v>351.0</c:v>
                </c:pt>
                <c:pt idx="9">
                  <c:v>90.0</c:v>
                </c:pt>
              </c:numCache>
            </c:numRef>
          </c:val>
        </c:ser>
        <c:dLbls>
          <c:showLegendKey val="0"/>
          <c:showVal val="0"/>
          <c:showCatName val="0"/>
          <c:showSerName val="0"/>
          <c:showPercent val="0"/>
          <c:showBubbleSize val="0"/>
        </c:dLbls>
        <c:gapWidth val="150"/>
        <c:axId val="2108819400"/>
        <c:axId val="2108787368"/>
      </c:barChart>
      <c:catAx>
        <c:axId val="2108819400"/>
        <c:scaling>
          <c:orientation val="minMax"/>
        </c:scaling>
        <c:delete val="0"/>
        <c:axPos val="b"/>
        <c:title>
          <c:tx>
            <c:rich>
              <a:bodyPr/>
              <a:lstStyle/>
              <a:p>
                <a:pPr>
                  <a:defRPr/>
                </a:pPr>
                <a:r>
                  <a:rPr lang="en-US"/>
                  <a:t>Representative Hour</a:t>
                </a:r>
              </a:p>
            </c:rich>
          </c:tx>
          <c:layout/>
          <c:overlay val="0"/>
        </c:title>
        <c:majorTickMark val="out"/>
        <c:minorTickMark val="none"/>
        <c:tickLblPos val="nextTo"/>
        <c:crossAx val="2108787368"/>
        <c:crosses val="autoZero"/>
        <c:auto val="1"/>
        <c:lblAlgn val="ctr"/>
        <c:lblOffset val="100"/>
        <c:noMultiLvlLbl val="0"/>
      </c:catAx>
      <c:valAx>
        <c:axId val="2108787368"/>
        <c:scaling>
          <c:orientation val="minMax"/>
        </c:scaling>
        <c:delete val="0"/>
        <c:axPos val="l"/>
        <c:majorGridlines/>
        <c:title>
          <c:tx>
            <c:rich>
              <a:bodyPr rot="-5400000" vert="horz"/>
              <a:lstStyle/>
              <a:p>
                <a:pPr>
                  <a:defRPr/>
                </a:pPr>
                <a:r>
                  <a:rPr lang="en-US"/>
                  <a:t>Weight</a:t>
                </a:r>
              </a:p>
            </c:rich>
          </c:tx>
          <c:layout/>
          <c:overlay val="0"/>
        </c:title>
        <c:numFmt formatCode="General" sourceLinked="1"/>
        <c:majorTickMark val="out"/>
        <c:minorTickMark val="none"/>
        <c:tickLblPos val="nextTo"/>
        <c:crossAx val="2108819400"/>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6E9210-9428-0540-8A0E-2C53C33E6707}" type="datetime1">
              <a:rPr lang="en-US" smtClean="0"/>
              <a:pPr/>
              <a:t>10/28/14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1023C5-D6B8-7742-99F2-051D7F9343FB}" type="slidenum">
              <a:rPr lang="en-US" smtClean="0"/>
              <a:pPr/>
              <a:t>‹#›</a:t>
            </a:fld>
            <a:endParaRPr lang="en-US"/>
          </a:p>
        </p:txBody>
      </p:sp>
    </p:spTree>
    <p:extLst>
      <p:ext uri="{BB962C8B-B14F-4D97-AF65-F5344CB8AC3E}">
        <p14:creationId xmlns:p14="http://schemas.microsoft.com/office/powerpoint/2010/main" val="33484019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02BAC3-E2C8-CD4C-8F99-47D5158A5642}" type="datetime1">
              <a:rPr lang="en-US" smtClean="0"/>
              <a:pPr/>
              <a:t>10/28/14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365D9-9BCE-0842-A067-5BC84898F58D}" type="slidenum">
              <a:rPr lang="en-US" smtClean="0"/>
              <a:pPr/>
              <a:t>‹#›</a:t>
            </a:fld>
            <a:endParaRPr lang="en-US"/>
          </a:p>
        </p:txBody>
      </p:sp>
    </p:spTree>
    <p:extLst>
      <p:ext uri="{BB962C8B-B14F-4D97-AF65-F5344CB8AC3E}">
        <p14:creationId xmlns:p14="http://schemas.microsoft.com/office/powerpoint/2010/main" val="16786499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Good afternoon everybody. Thanks for coming</a:t>
            </a:r>
            <a:r>
              <a:rPr lang="en-US" baseline="0" dirty="0" smtClean="0"/>
              <a:t>. I am </a:t>
            </a:r>
            <a:r>
              <a:rPr lang="en-US" baseline="0" dirty="0" err="1" smtClean="0"/>
              <a:t>Changsy</a:t>
            </a:r>
            <a:r>
              <a:rPr lang="en-US" baseline="0" dirty="0" smtClean="0"/>
              <a:t>, a PhD student here in UNC. Today I’d like to talk about a method we developed that allows rapidly modeling traffic-related air pollutant at census block level and it’s possible application with EPA’s </a:t>
            </a:r>
            <a:r>
              <a:rPr lang="en-US" baseline="0" dirty="0" err="1" smtClean="0"/>
              <a:t>EnviroAtlas</a:t>
            </a:r>
            <a:endParaRPr lang="en-US" dirty="0" smtClean="0"/>
          </a:p>
          <a:p>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pPr/>
              <a:t>1</a:t>
            </a:fld>
            <a:endParaRPr lang="en-US"/>
          </a:p>
        </p:txBody>
      </p:sp>
    </p:spTree>
    <p:extLst>
      <p:ext uri="{BB962C8B-B14F-4D97-AF65-F5344CB8AC3E}">
        <p14:creationId xmlns:p14="http://schemas.microsoft.com/office/powerpoint/2010/main" val="3406841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AF2365D9-9BCE-0842-A067-5BC84898F58D}"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AF2365D9-9BCE-0842-A067-5BC84898F58D}"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365D9-9BCE-0842-A067-5BC84898F58D}" type="slidenum">
              <a:rPr lang="en-US" smtClean="0"/>
              <a:pPr/>
              <a:t>14</a:t>
            </a:fld>
            <a:endParaRPr lang="en-US"/>
          </a:p>
        </p:txBody>
      </p:sp>
    </p:spTree>
    <p:extLst>
      <p:ext uri="{BB962C8B-B14F-4D97-AF65-F5344CB8AC3E}">
        <p14:creationId xmlns:p14="http://schemas.microsoft.com/office/powerpoint/2010/main" val="3285600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Blue box</a:t>
            </a:r>
            <a:r>
              <a:rPr lang="en-US" baseline="0" dirty="0" smtClean="0"/>
              <a:t> is key to mention….  </a:t>
            </a:r>
            <a:r>
              <a:rPr lang="en-US" baseline="0" dirty="0" err="1" smtClean="0"/>
              <a:t>Enviroatlas</a:t>
            </a:r>
            <a:r>
              <a:rPr lang="en-US" baseline="0" dirty="0" smtClean="0"/>
              <a:t> is developing metrics of the natural resources providing the services, the benefits derived, and the drivers of change.  </a:t>
            </a:r>
            <a:endParaRPr lang="en-US" dirty="0"/>
          </a:p>
        </p:txBody>
      </p:sp>
      <p:sp>
        <p:nvSpPr>
          <p:cNvPr id="4" name="Slide Number Placeholder 3"/>
          <p:cNvSpPr>
            <a:spLocks noGrp="1"/>
          </p:cNvSpPr>
          <p:nvPr>
            <p:ph type="sldNum" sz="quarter" idx="10"/>
          </p:nvPr>
        </p:nvSpPr>
        <p:spPr/>
        <p:txBody>
          <a:bodyPr/>
          <a:lstStyle/>
          <a:p>
            <a:pPr>
              <a:defRPr/>
            </a:pPr>
            <a:fld id="{C09BC415-B79C-4671-9E0E-B442959245D3}" type="slidenum">
              <a:rPr lang="en-US" smtClean="0">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2112373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Explaining some differences in the i-Tree vs. BenMAP maps: Even if there’s some tree cover downtown, there may not be a high residential population to benefit from the local air pollutant removal effects.</a:t>
            </a:r>
          </a:p>
        </p:txBody>
      </p:sp>
      <p:sp>
        <p:nvSpPr>
          <p:cNvPr id="4" name="Slide Number Placeholder 3"/>
          <p:cNvSpPr>
            <a:spLocks noGrp="1"/>
          </p:cNvSpPr>
          <p:nvPr>
            <p:ph type="sldNum" sz="quarter" idx="10"/>
          </p:nvPr>
        </p:nvSpPr>
        <p:spPr/>
        <p:txBody>
          <a:bodyPr/>
          <a:lstStyle/>
          <a:p>
            <a:fld id="{10A6AD6B-FBC0-47CE-8D19-F5DA2F63A2B7}" type="slidenum">
              <a:rPr lang="en-US" smtClean="0"/>
              <a:pPr/>
              <a:t>16</a:t>
            </a:fld>
            <a:endParaRPr lang="en-US"/>
          </a:p>
        </p:txBody>
      </p:sp>
    </p:spTree>
    <p:extLst>
      <p:ext uri="{BB962C8B-B14F-4D97-AF65-F5344CB8AC3E}">
        <p14:creationId xmlns:p14="http://schemas.microsoft.com/office/powerpoint/2010/main" val="3345647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365D9-9BCE-0842-A067-5BC84898F58D}" type="slidenum">
              <a:rPr lang="en-US" smtClean="0"/>
              <a:pPr/>
              <a:t>17</a:t>
            </a:fld>
            <a:endParaRPr lang="en-US"/>
          </a:p>
        </p:txBody>
      </p:sp>
    </p:spTree>
    <p:extLst>
      <p:ext uri="{BB962C8B-B14F-4D97-AF65-F5344CB8AC3E}">
        <p14:creationId xmlns:p14="http://schemas.microsoft.com/office/powerpoint/2010/main" val="1406563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try to quantify</a:t>
            </a:r>
            <a:r>
              <a:rPr lang="en-US" baseline="0" dirty="0" smtClean="0"/>
              <a:t> the concentration change with respect to distance from the road. In this figure, the x-axis represents the distance from the road with interval of 20 meters. For example, 200 represents the distance between 180 to 200 meters to the road. The y-axis represents the percentage to the maximum annual concentration. You can see that the concentrations drop dramatically after 100 meters from the road. In Portland, the concentration drops by 40 to 60% after 100 meters from the road. And in NC Piedmont, the concentration drop is 20 to 40%. This tells us that it is dangerous to live close to the roads. </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pPr/>
              <a:t>24</a:t>
            </a:fld>
            <a:endParaRPr lang="en-US"/>
          </a:p>
        </p:txBody>
      </p:sp>
    </p:spTree>
    <p:extLst>
      <p:ext uri="{BB962C8B-B14F-4D97-AF65-F5344CB8AC3E}">
        <p14:creationId xmlns:p14="http://schemas.microsoft.com/office/powerpoint/2010/main" val="176674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Difference between LAST</a:t>
            </a:r>
            <a:r>
              <a:rPr lang="en-US" altLang="zh-TW" baseline="0" dirty="0" smtClean="0"/>
              <a:t> YEAR’s talk. </a:t>
            </a:r>
            <a:endParaRPr lang="zh-TW" altLang="en-US" dirty="0"/>
          </a:p>
        </p:txBody>
      </p:sp>
      <p:sp>
        <p:nvSpPr>
          <p:cNvPr id="4" name="投影片編號版面配置區 3"/>
          <p:cNvSpPr>
            <a:spLocks noGrp="1"/>
          </p:cNvSpPr>
          <p:nvPr>
            <p:ph type="sldNum" sz="quarter" idx="10"/>
          </p:nvPr>
        </p:nvSpPr>
        <p:spPr/>
        <p:txBody>
          <a:bodyPr/>
          <a:lstStyle/>
          <a:p>
            <a:fld id="{AF2365D9-9BCE-0842-A067-5BC84898F58D}"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Why do we care about near-road</a:t>
            </a:r>
            <a:r>
              <a:rPr lang="en-US" baseline="0" dirty="0" smtClean="0"/>
              <a:t> air quality? On average, 19% of the population in US lives close to the roads. However, if we look at the distribution map, some counties have up to 79% of population living close to the roads. But why is that important? It turns out that </a:t>
            </a:r>
            <a:r>
              <a:rPr lang="en-US" baseline="0" dirty="0" err="1" smtClean="0"/>
              <a:t>onroad</a:t>
            </a:r>
            <a:r>
              <a:rPr lang="en-US" baseline="0" dirty="0" smtClean="0"/>
              <a:t> traffic is a big pollution source. For example, </a:t>
            </a:r>
            <a:r>
              <a:rPr lang="en-US" baseline="0" dirty="0" err="1" smtClean="0"/>
              <a:t>onroad</a:t>
            </a:r>
            <a:r>
              <a:rPr lang="en-US" baseline="0" dirty="0" smtClean="0"/>
              <a:t> traffic accounts for more than 50% of </a:t>
            </a:r>
            <a:r>
              <a:rPr lang="en-US" baseline="0" dirty="0" err="1" smtClean="0"/>
              <a:t>NOx</a:t>
            </a:r>
            <a:r>
              <a:rPr lang="en-US" baseline="0" dirty="0" smtClean="0"/>
              <a:t> emission and ~39% of Benzene emission nationwide. As for PM2.5, although </a:t>
            </a:r>
            <a:r>
              <a:rPr lang="en-US" baseline="0" dirty="0" err="1" smtClean="0"/>
              <a:t>onroad</a:t>
            </a:r>
            <a:r>
              <a:rPr lang="en-US" baseline="0" dirty="0" smtClean="0"/>
              <a:t> source accounts for only 5% of emission, it is currently the most harmful pollutant that can affect human health. That is to say, the population living close to the roads is living close to a major pollution source. And from NATA 2005, we see that </a:t>
            </a:r>
            <a:r>
              <a:rPr lang="en-US" baseline="0" dirty="0" err="1" smtClean="0"/>
              <a:t>onroad</a:t>
            </a:r>
            <a:r>
              <a:rPr lang="en-US" baseline="0" dirty="0" smtClean="0"/>
              <a:t> emission is responsible for 15% of cancer risk, 22% of respiratory risk, and 11% of neurological risk. Benzene is an example for MSATs </a:t>
            </a:r>
            <a:endParaRPr lang="en-US" dirty="0" smtClean="0"/>
          </a:p>
          <a:p>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pPr/>
              <a:t>3</a:t>
            </a:fld>
            <a:endParaRPr lang="en-US"/>
          </a:p>
        </p:txBody>
      </p:sp>
    </p:spTree>
    <p:extLst>
      <p:ext uri="{BB962C8B-B14F-4D97-AF65-F5344CB8AC3E}">
        <p14:creationId xmlns:p14="http://schemas.microsoft.com/office/powerpoint/2010/main" val="2749157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NATA: top down</a:t>
            </a:r>
          </a:p>
          <a:p>
            <a:endParaRPr lang="en-US" dirty="0"/>
          </a:p>
        </p:txBody>
      </p:sp>
      <p:sp>
        <p:nvSpPr>
          <p:cNvPr id="4" name="Slide Number Placeholder 3"/>
          <p:cNvSpPr>
            <a:spLocks noGrp="1"/>
          </p:cNvSpPr>
          <p:nvPr>
            <p:ph type="sldNum" sz="quarter" idx="10"/>
          </p:nvPr>
        </p:nvSpPr>
        <p:spPr/>
        <p:txBody>
          <a:bodyPr/>
          <a:lstStyle/>
          <a:p>
            <a:fld id="{AF2365D9-9BCE-0842-A067-5BC84898F58D}" type="slidenum">
              <a:rPr lang="en-US" smtClean="0"/>
              <a:pPr/>
              <a:t>4</a:t>
            </a:fld>
            <a:endParaRPr lang="en-US"/>
          </a:p>
        </p:txBody>
      </p:sp>
    </p:spTree>
    <p:extLst>
      <p:ext uri="{BB962C8B-B14F-4D97-AF65-F5344CB8AC3E}">
        <p14:creationId xmlns:p14="http://schemas.microsoft.com/office/powerpoint/2010/main" val="1356924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support ongoing Health </a:t>
            </a:r>
            <a:r>
              <a:rPr lang="en-US" dirty="0" smtClean="0"/>
              <a:t>Studies in these domains.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pPr/>
              <a:t>5</a:t>
            </a:fld>
            <a:endParaRPr lang="en-US"/>
          </a:p>
        </p:txBody>
      </p:sp>
    </p:spTree>
    <p:extLst>
      <p:ext uri="{BB962C8B-B14F-4D97-AF65-F5344CB8AC3E}">
        <p14:creationId xmlns:p14="http://schemas.microsoft.com/office/powerpoint/2010/main" val="4050142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comes the methodology. We have a three-step approach in this study. The first</a:t>
            </a:r>
            <a:r>
              <a:rPr lang="en-US" baseline="0" dirty="0" smtClean="0"/>
              <a:t> step is to use RLINE with Annual Average Daily traffic combining with stability array method to provide on-road concentration. The second step is to use the </a:t>
            </a:r>
            <a:r>
              <a:rPr lang="en-US" baseline="0" dirty="0" err="1" smtClean="0"/>
              <a:t>Spatio</a:t>
            </a:r>
            <a:r>
              <a:rPr lang="en-US" baseline="0" dirty="0" smtClean="0"/>
              <a:t>-Temporal </a:t>
            </a:r>
            <a:r>
              <a:rPr lang="en-US" baseline="0" dirty="0" err="1" smtClean="0"/>
              <a:t>Kriging</a:t>
            </a:r>
            <a:r>
              <a:rPr lang="en-US" baseline="0" dirty="0" smtClean="0"/>
              <a:t> to provide a background concentration. And the last step is to simply combine these two to provide a total concentration.</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pPr/>
              <a:t>6</a:t>
            </a:fld>
            <a:endParaRPr lang="en-US"/>
          </a:p>
        </p:txBody>
      </p:sp>
    </p:spTree>
    <p:extLst>
      <p:ext uri="{BB962C8B-B14F-4D97-AF65-F5344CB8AC3E}">
        <p14:creationId xmlns:p14="http://schemas.microsoft.com/office/powerpoint/2010/main" val="2446274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run RLINE, one important thing is to</a:t>
            </a:r>
            <a:r>
              <a:rPr lang="en-US" baseline="0" dirty="0" smtClean="0"/>
              <a:t> get the emission right. Luckily, EPA provides emission factors from MOVES. MOVES categorizes the emission factor based on Vehicle type, Speed, Temperature, and road type at county level. It does not provide the emission for a specific road. Instead, it tells you that at a specific county, if you have a vehicle, for example, a heavy duty diesel truck, running at 70 m/h on an interstate freeway when the temperature is 100 degree, the emission factor of that vehicle would be a specific value. So, to use this MOVES output, we need to have the information about the actual roads. So here I show the data source in this study, for vehicle speed, I took the MOVES input data, and for vehicle type, I use Table VM-4 from the federal highway administration statistics series and convert that with EPA Emission inventory improvement program. For road type and traffic count, we gather the information from Freight Analysis framework provided by federal highway administration and we get the temperature from AERMET output from 824 NWS sites in the U.S. </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pPr/>
              <a:t>7</a:t>
            </a:fld>
            <a:endParaRPr lang="en-US"/>
          </a:p>
        </p:txBody>
      </p:sp>
    </p:spTree>
    <p:extLst>
      <p:ext uri="{BB962C8B-B14F-4D97-AF65-F5344CB8AC3E}">
        <p14:creationId xmlns:p14="http://schemas.microsoft.com/office/powerpoint/2010/main" val="850749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where the stability array comes into play. In an explicit</a:t>
            </a:r>
            <a:r>
              <a:rPr lang="en-US" baseline="0" dirty="0" smtClean="0"/>
              <a:t> model run, we have to run the model with 8760 hours of meteorological data to obtain hourly concentration for a whole year. With the STAR approach, we use representative hours instead of actual hourly meteorological data. So how does this work. Basically we group the met data based on 3 parameters, </a:t>
            </a:r>
            <a:r>
              <a:rPr lang="en-US" baseline="0" dirty="0" err="1" smtClean="0"/>
              <a:t>Monin-Obukhov</a:t>
            </a:r>
            <a:r>
              <a:rPr lang="en-US" baseline="0" dirty="0" smtClean="0"/>
              <a:t> length 5 categories, wind direction 4 categories, and wind speed 5 categories so that’s a total of 100 groups. Within each group, we use one hour of met data to present all the others that fall in that group. Also, we calculate the hour count for each group. For example, how many hours fall in the first group, and so on. Then we calculate the weight, which is the hour count in each group divided by 8760. </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pPr/>
              <a:t>9</a:t>
            </a:fld>
            <a:endParaRPr lang="en-US"/>
          </a:p>
        </p:txBody>
      </p:sp>
    </p:spTree>
    <p:extLst>
      <p:ext uri="{BB962C8B-B14F-4D97-AF65-F5344CB8AC3E}">
        <p14:creationId xmlns:p14="http://schemas.microsoft.com/office/powerpoint/2010/main" val="81714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where the STOK comes into play. Basically we use the </a:t>
            </a:r>
            <a:r>
              <a:rPr lang="en-US" dirty="0" err="1" smtClean="0"/>
              <a:t>kriging</a:t>
            </a:r>
            <a:r>
              <a:rPr lang="en-US" baseline="0" dirty="0" smtClean="0"/>
              <a:t> to interpolate the concentration at census block level with AQS observational data. In this study, if AQS observations are available, we use STOK. And that will give us Hourly variation for PM2.5, </a:t>
            </a:r>
            <a:r>
              <a:rPr lang="en-US" baseline="0" dirty="0" err="1" smtClean="0"/>
              <a:t>Nox</a:t>
            </a:r>
            <a:r>
              <a:rPr lang="en-US" baseline="0" dirty="0" smtClean="0"/>
              <a:t>, and CO and Daily variation for Acetaldehyde, Benzene, Formaldehyde, PM2.5 OC, EC, and SO4. if observational data are not available, we use the estimates from NATA-2008 which gives the annual background concentration at county level. And in the last step, we combine the output from step 1 and step 2 to obtain total concentration. Note that with this approach, we </a:t>
            </a:r>
            <a:r>
              <a:rPr lang="en-US" baseline="0" dirty="0" err="1" smtClean="0"/>
              <a:t>obtian</a:t>
            </a:r>
            <a:r>
              <a:rPr lang="en-US" baseline="0" dirty="0" smtClean="0"/>
              <a:t> </a:t>
            </a:r>
            <a:r>
              <a:rPr lang="en-US" baseline="0" dirty="0" err="1" smtClean="0"/>
              <a:t>spatio</a:t>
            </a:r>
            <a:r>
              <a:rPr lang="en-US" baseline="0" dirty="0" smtClean="0"/>
              <a:t>-Temporal variability in background concentration but the spatial variability specific to on-road emission comes from RLINE.</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pPr/>
              <a:t>10</a:t>
            </a:fld>
            <a:endParaRPr lang="en-US"/>
          </a:p>
        </p:txBody>
      </p:sp>
    </p:spTree>
    <p:extLst>
      <p:ext uri="{BB962C8B-B14F-4D97-AF65-F5344CB8AC3E}">
        <p14:creationId xmlns:p14="http://schemas.microsoft.com/office/powerpoint/2010/main" val="767610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descr="ppt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03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a:lvl1pPr>
          </a:lstStyle>
          <a:p>
            <a:r>
              <a:rPr lang="en-US" altLang="zh-TW" smtClean="0"/>
              <a:t>Click to edit Master title style</a:t>
            </a:r>
            <a:endParaRPr lang="en-US" dirty="0"/>
          </a:p>
        </p:txBody>
      </p:sp>
      <p:sp>
        <p:nvSpPr>
          <p:cNvPr id="3" name="Content Placeholder 2"/>
          <p:cNvSpPr>
            <a:spLocks noGrp="1"/>
          </p:cNvSpPr>
          <p:nvPr>
            <p:ph idx="1"/>
          </p:nvPr>
        </p:nvSpPr>
        <p:spPr>
          <a:xfrm>
            <a:off x="457200" y="1600201"/>
            <a:ext cx="8229600" cy="4082066"/>
          </a:xfrm>
          <a:prstGeom prst="rect">
            <a:avLst/>
          </a:prstGeo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7B25569-FD8A-4162-80CD-D20A2B27CACF}" type="slidenum">
              <a:rPr lang="en-US" smtClean="0"/>
              <a:pPr/>
              <a:t>‹#›</a:t>
            </a:fld>
            <a:endParaRPr lang="en-US"/>
          </a:p>
        </p:txBody>
      </p:sp>
    </p:spTree>
    <p:extLst>
      <p:ext uri="{BB962C8B-B14F-4D97-AF65-F5344CB8AC3E}">
        <p14:creationId xmlns:p14="http://schemas.microsoft.com/office/powerpoint/2010/main" val="3771554093"/>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7B25569-FD8A-4162-80CD-D20A2B27CACF}" type="slidenum">
              <a:rPr lang="en-US" smtClean="0"/>
              <a:pPr/>
              <a:t>‹#›</a:t>
            </a:fld>
            <a:endParaRPr lang="en-US"/>
          </a:p>
        </p:txBody>
      </p:sp>
    </p:spTree>
    <p:extLst>
      <p:ext uri="{BB962C8B-B14F-4D97-AF65-F5344CB8AC3E}">
        <p14:creationId xmlns:p14="http://schemas.microsoft.com/office/powerpoint/2010/main" val="2653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7B25569-FD8A-4162-80CD-D20A2B27CACF}" type="slidenum">
              <a:rPr lang="en-US" smtClean="0"/>
              <a:pPr/>
              <a:t>‹#›</a:t>
            </a:fld>
            <a:endParaRPr lang="en-US"/>
          </a:p>
        </p:txBody>
      </p:sp>
    </p:spTree>
    <p:extLst>
      <p:ext uri="{BB962C8B-B14F-4D97-AF65-F5344CB8AC3E}">
        <p14:creationId xmlns:p14="http://schemas.microsoft.com/office/powerpoint/2010/main" val="27991023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8" descr="ppt_b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clrChange>
              <a:clrFrom>
                <a:srgbClr val="FFFFFF"/>
              </a:clrFrom>
              <a:clrTo>
                <a:srgbClr val="FFFFFF">
                  <a:alpha val="0"/>
                </a:srgbClr>
              </a:clrTo>
            </a:clrChange>
          </a:blip>
          <a:stretch>
            <a:fillRect/>
          </a:stretch>
        </p:blipFill>
        <p:spPr>
          <a:xfrm>
            <a:off x="7142890" y="0"/>
            <a:ext cx="2001110" cy="597647"/>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2" r:id="rId2"/>
    <p:sldLayoutId id="2147483654" r:id="rId3"/>
    <p:sldLayoutId id="2147483655" r:id="rId4"/>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tiff"/><Relationship Id="rId5" Type="http://schemas.openxmlformats.org/officeDocument/2006/relationships/image" Target="../media/image10.tiff"/><Relationship Id="rId6" Type="http://schemas.openxmlformats.org/officeDocument/2006/relationships/image" Target="../media/image11.tiff"/><Relationship Id="rId7"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4.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30.tiff"/><Relationship Id="rId13" Type="http://schemas.openxmlformats.org/officeDocument/2006/relationships/image" Target="../media/image31.tiff"/><Relationship Id="rId14" Type="http://schemas.openxmlformats.org/officeDocument/2006/relationships/image" Target="../media/image32.tiff"/><Relationship Id="rId15"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tiff"/><Relationship Id="rId4" Type="http://schemas.openxmlformats.org/officeDocument/2006/relationships/image" Target="../media/image23.tiff"/><Relationship Id="rId5" Type="http://schemas.openxmlformats.org/officeDocument/2006/relationships/image" Target="../media/image24.tiff"/><Relationship Id="rId6" Type="http://schemas.openxmlformats.org/officeDocument/2006/relationships/image" Target="../media/image25.tiff"/><Relationship Id="rId7" Type="http://schemas.openxmlformats.org/officeDocument/2006/relationships/image" Target="../media/image26.tiff"/><Relationship Id="rId8" Type="http://schemas.openxmlformats.org/officeDocument/2006/relationships/image" Target="../media/image27.tiff"/><Relationship Id="rId9" Type="http://schemas.openxmlformats.org/officeDocument/2006/relationships/image" Target="../media/image28.tiff"/><Relationship Id="rId10" Type="http://schemas.openxmlformats.org/officeDocument/2006/relationships/image" Target="../media/image29.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7" Type="http://schemas.openxmlformats.org/officeDocument/2006/relationships/image" Target="../media/image47.emf"/><Relationship Id="rId8"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emf"/><Relationship Id="rId6"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pa.gov/airtoxics/nata2005/tables.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tiff"/><Relationship Id="rId4" Type="http://schemas.openxmlformats.org/officeDocument/2006/relationships/image" Target="../media/image55.tiff"/><Relationship Id="rId5" Type="http://schemas.openxmlformats.org/officeDocument/2006/relationships/image" Target="../media/image56.tiff"/><Relationship Id="rId6"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6" Type="http://schemas.openxmlformats.org/officeDocument/2006/relationships/image" Target="../media/image62.emf"/><Relationship Id="rId7" Type="http://schemas.openxmlformats.org/officeDocument/2006/relationships/image" Target="../media/image63.emf"/><Relationship Id="rId8" Type="http://schemas.openxmlformats.org/officeDocument/2006/relationships/image" Target="../media/image64.tiff"/><Relationship Id="rId9" Type="http://schemas.openxmlformats.org/officeDocument/2006/relationships/image" Target="../media/image65.tiff"/><Relationship Id="rId10" Type="http://schemas.openxmlformats.org/officeDocument/2006/relationships/image" Target="../media/image66.tiff"/><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chart" Target="../charts/chart1.xml"/><Relationship Id="rId5"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3"/>
          <p:cNvSpPr>
            <a:spLocks noChangeArrowheads="1"/>
          </p:cNvSpPr>
          <p:nvPr/>
        </p:nvSpPr>
        <p:spPr bwMode="auto">
          <a:xfrm>
            <a:off x="229961" y="4241352"/>
            <a:ext cx="8914039"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smtClean="0"/>
              <a:t>Shih Ying Chang</a:t>
            </a:r>
            <a:r>
              <a:rPr lang="en-US" sz="2400" baseline="30000" dirty="0" smtClean="0"/>
              <a:t>1,2</a:t>
            </a:r>
            <a:r>
              <a:rPr lang="en-US" sz="2400" dirty="0" smtClean="0"/>
              <a:t> (</a:t>
            </a:r>
            <a:r>
              <a:rPr lang="en-US" sz="2400" dirty="0" err="1" smtClean="0"/>
              <a:t>Changsy</a:t>
            </a:r>
            <a:r>
              <a:rPr lang="en-US" sz="2400" dirty="0" smtClean="0"/>
              <a:t>, Presenter)</a:t>
            </a:r>
          </a:p>
          <a:p>
            <a:r>
              <a:rPr lang="en-US" sz="2400" dirty="0" err="1" smtClean="0"/>
              <a:t>Sarav</a:t>
            </a:r>
            <a:r>
              <a:rPr lang="en-US" sz="2400" dirty="0" smtClean="0"/>
              <a:t> Arunachalam</a:t>
            </a:r>
            <a:r>
              <a:rPr lang="en-US" sz="2400" baseline="30000" dirty="0" smtClean="0"/>
              <a:t>1</a:t>
            </a:r>
            <a:r>
              <a:rPr lang="en-US" sz="2400" dirty="0" smtClean="0"/>
              <a:t>, Brian Naess</a:t>
            </a:r>
            <a:r>
              <a:rPr lang="en-US" sz="2400" baseline="30000" dirty="0" smtClean="0"/>
              <a:t>1</a:t>
            </a:r>
            <a:r>
              <a:rPr lang="en-US" sz="2400" dirty="0" smtClean="0"/>
              <a:t>, Kevin Talgo</a:t>
            </a:r>
            <a:r>
              <a:rPr lang="en-US" sz="2400" baseline="30000" dirty="0" smtClean="0"/>
              <a:t>1</a:t>
            </a:r>
            <a:r>
              <a:rPr lang="en-US" sz="2400" dirty="0" smtClean="0"/>
              <a:t>, Alejandro Valencia</a:t>
            </a:r>
            <a:r>
              <a:rPr lang="en-US" sz="2400" baseline="30000" dirty="0" smtClean="0"/>
              <a:t>1</a:t>
            </a:r>
            <a:r>
              <a:rPr lang="en-US" sz="2400" dirty="0" smtClean="0"/>
              <a:t>, </a:t>
            </a:r>
          </a:p>
          <a:p>
            <a:r>
              <a:rPr lang="en-US" sz="2400" dirty="0" err="1" smtClean="0"/>
              <a:t>Vlad</a:t>
            </a:r>
            <a:r>
              <a:rPr lang="en-US" sz="2400" dirty="0" smtClean="0"/>
              <a:t> Isakov</a:t>
            </a:r>
            <a:r>
              <a:rPr lang="en-US" sz="2400" baseline="30000" dirty="0"/>
              <a:t>3</a:t>
            </a:r>
            <a:r>
              <a:rPr lang="en-US" sz="2400" dirty="0" smtClean="0"/>
              <a:t>, Ted Palma</a:t>
            </a:r>
            <a:r>
              <a:rPr lang="en-US" sz="2400" baseline="30000" dirty="0"/>
              <a:t>4</a:t>
            </a:r>
            <a:r>
              <a:rPr lang="en-US" sz="2400" dirty="0" smtClean="0"/>
              <a:t>, Laura Jackson</a:t>
            </a:r>
            <a:r>
              <a:rPr lang="en-US" sz="2400" baseline="30000" dirty="0"/>
              <a:t>3</a:t>
            </a:r>
            <a:r>
              <a:rPr lang="en-US" sz="2400" dirty="0" smtClean="0"/>
              <a:t>, Michael Breen</a:t>
            </a:r>
            <a:r>
              <a:rPr lang="en-US" sz="2400" baseline="30000" dirty="0" smtClean="0"/>
              <a:t>3</a:t>
            </a:r>
            <a:endParaRPr lang="en-US" sz="2400" baseline="30000" dirty="0"/>
          </a:p>
        </p:txBody>
      </p:sp>
      <p:sp>
        <p:nvSpPr>
          <p:cNvPr id="3074" name="Rectangle 4"/>
          <p:cNvSpPr>
            <a:spLocks noChangeArrowheads="1"/>
          </p:cNvSpPr>
          <p:nvPr/>
        </p:nvSpPr>
        <p:spPr bwMode="auto">
          <a:xfrm>
            <a:off x="229961" y="2487025"/>
            <a:ext cx="8533039"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600" dirty="0"/>
              <a:t>Connecting Fine-scale Air Quality Modeling of Traffic-Related Pollutants with EPA’s EnviroAtlas</a:t>
            </a:r>
          </a:p>
        </p:txBody>
      </p:sp>
      <p:sp>
        <p:nvSpPr>
          <p:cNvPr id="4" name="Rectangle 3"/>
          <p:cNvSpPr>
            <a:spLocks noChangeArrowheads="1"/>
          </p:cNvSpPr>
          <p:nvPr/>
        </p:nvSpPr>
        <p:spPr bwMode="auto">
          <a:xfrm>
            <a:off x="229961" y="5658118"/>
            <a:ext cx="75841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buAutoNum type="arabicPeriod"/>
            </a:pPr>
            <a:r>
              <a:rPr lang="en-US" sz="1600" dirty="0" smtClean="0"/>
              <a:t>Institute for </a:t>
            </a:r>
            <a:r>
              <a:rPr lang="en-US" sz="1600" dirty="0"/>
              <a:t>t</a:t>
            </a:r>
            <a:r>
              <a:rPr lang="en-US" sz="1600" dirty="0" smtClean="0"/>
              <a:t>he Environment, University of North Carolina</a:t>
            </a:r>
          </a:p>
          <a:p>
            <a:pPr marL="342900" indent="-342900">
              <a:buAutoNum type="arabicPeriod"/>
            </a:pPr>
            <a:r>
              <a:rPr lang="en-US" sz="1600" dirty="0" smtClean="0"/>
              <a:t>Department of Environmental Sciences and Engineering, University of North Carolina</a:t>
            </a:r>
          </a:p>
          <a:p>
            <a:pPr marL="342900" indent="-342900">
              <a:buAutoNum type="arabicPeriod"/>
            </a:pPr>
            <a:r>
              <a:rPr lang="en-US" sz="1600" dirty="0" smtClean="0"/>
              <a:t>Office of Research and Development, U.S. Environmental Protection Agency</a:t>
            </a:r>
          </a:p>
          <a:p>
            <a:pPr marL="342900" indent="-342900">
              <a:buAutoNum type="arabicPeriod"/>
            </a:pPr>
            <a:r>
              <a:rPr lang="en-US" sz="1600" dirty="0" smtClean="0"/>
              <a:t>Office of Air Quality Planning &amp; Standards, U.S. Environmental Protection Agency</a:t>
            </a:r>
            <a:endParaRPr lang="en-US" sz="1600" dirty="0"/>
          </a:p>
        </p:txBody>
      </p:sp>
    </p:spTree>
    <p:extLst>
      <p:ext uri="{BB962C8B-B14F-4D97-AF65-F5344CB8AC3E}">
        <p14:creationId xmlns:p14="http://schemas.microsoft.com/office/powerpoint/2010/main" val="30562404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80998"/>
            <a:ext cx="8042276" cy="889333"/>
          </a:xfrm>
        </p:spPr>
        <p:txBody>
          <a:bodyPr/>
          <a:lstStyle/>
          <a:p>
            <a:r>
              <a:rPr lang="en-US" dirty="0" smtClean="0"/>
              <a:t>Steps 2 &amp; 3</a:t>
            </a:r>
            <a:endParaRPr lang="en-US" dirty="0"/>
          </a:p>
        </p:txBody>
      </p:sp>
      <p:sp>
        <p:nvSpPr>
          <p:cNvPr id="3" name="Content Placeholder 2"/>
          <p:cNvSpPr>
            <a:spLocks noGrp="1"/>
          </p:cNvSpPr>
          <p:nvPr>
            <p:ph idx="1"/>
          </p:nvPr>
        </p:nvSpPr>
        <p:spPr>
          <a:xfrm>
            <a:off x="457200" y="1600201"/>
            <a:ext cx="8229600" cy="4555564"/>
          </a:xfrm>
        </p:spPr>
        <p:txBody>
          <a:bodyPr>
            <a:normAutofit fontScale="70000" lnSpcReduction="20000"/>
          </a:bodyPr>
          <a:lstStyle/>
          <a:p>
            <a:r>
              <a:rPr lang="en-US" dirty="0" smtClean="0"/>
              <a:t>Step 2: Estimate Background concentrations from other sources</a:t>
            </a:r>
          </a:p>
          <a:p>
            <a:pPr lvl="1"/>
            <a:r>
              <a:rPr lang="en-US" dirty="0" err="1" smtClean="0"/>
              <a:t>Spatio</a:t>
            </a:r>
            <a:r>
              <a:rPr lang="en-US" dirty="0" smtClean="0"/>
              <a:t>-Temporal Ordinary </a:t>
            </a:r>
            <a:r>
              <a:rPr lang="en-US" dirty="0" err="1" smtClean="0"/>
              <a:t>Kriging</a:t>
            </a:r>
            <a:r>
              <a:rPr lang="en-US" dirty="0" smtClean="0"/>
              <a:t> (STOK)</a:t>
            </a:r>
          </a:p>
          <a:p>
            <a:pPr lvl="1"/>
            <a:r>
              <a:rPr lang="en-US" dirty="0" smtClean="0"/>
              <a:t>Use </a:t>
            </a:r>
            <a:r>
              <a:rPr lang="en-US" dirty="0" smtClean="0">
                <a:solidFill>
                  <a:srgbClr val="FF0000"/>
                </a:solidFill>
              </a:rPr>
              <a:t>AQS observations as inputs to estimate field of background </a:t>
            </a:r>
            <a:r>
              <a:rPr lang="en-US" dirty="0" smtClean="0"/>
              <a:t>concentrations at census block resolution</a:t>
            </a:r>
          </a:p>
          <a:p>
            <a:pPr lvl="1"/>
            <a:r>
              <a:rPr lang="en-US" dirty="0">
                <a:solidFill>
                  <a:srgbClr val="FF0000"/>
                </a:solidFill>
              </a:rPr>
              <a:t>If</a:t>
            </a:r>
            <a:r>
              <a:rPr lang="en-US" dirty="0"/>
              <a:t> AQS observations available, </a:t>
            </a:r>
            <a:r>
              <a:rPr lang="en-US" dirty="0">
                <a:solidFill>
                  <a:srgbClr val="FF0000"/>
                </a:solidFill>
              </a:rPr>
              <a:t>use </a:t>
            </a:r>
            <a:r>
              <a:rPr lang="en-US" dirty="0" smtClean="0">
                <a:solidFill>
                  <a:srgbClr val="FF0000"/>
                </a:solidFill>
              </a:rPr>
              <a:t>STOK</a:t>
            </a:r>
            <a:endParaRPr lang="en-US" dirty="0">
              <a:solidFill>
                <a:srgbClr val="FF0000"/>
              </a:solidFill>
            </a:endParaRPr>
          </a:p>
          <a:p>
            <a:pPr lvl="2"/>
            <a:r>
              <a:rPr lang="en-US" dirty="0" smtClean="0"/>
              <a:t>Hourly: PM</a:t>
            </a:r>
            <a:r>
              <a:rPr lang="en-US" baseline="-25000" dirty="0" smtClean="0"/>
              <a:t>2.5</a:t>
            </a:r>
            <a:r>
              <a:rPr lang="en-US" dirty="0" smtClean="0"/>
              <a:t>, </a:t>
            </a:r>
            <a:r>
              <a:rPr lang="en-US" dirty="0" err="1" smtClean="0"/>
              <a:t>NOx</a:t>
            </a:r>
            <a:r>
              <a:rPr lang="en-US" dirty="0" smtClean="0"/>
              <a:t>, CO</a:t>
            </a:r>
          </a:p>
          <a:p>
            <a:pPr lvl="2"/>
            <a:r>
              <a:rPr lang="en-US" dirty="0" smtClean="0"/>
              <a:t>Daily: Acetaldehyde</a:t>
            </a:r>
            <a:r>
              <a:rPr lang="en-US" dirty="0"/>
              <a:t>, Benzene, </a:t>
            </a:r>
            <a:r>
              <a:rPr lang="en-US" dirty="0" smtClean="0"/>
              <a:t>Formaldehyde, PM</a:t>
            </a:r>
            <a:r>
              <a:rPr lang="en-US" baseline="-25000" dirty="0" smtClean="0"/>
              <a:t>2.5</a:t>
            </a:r>
            <a:r>
              <a:rPr lang="en-US" dirty="0" smtClean="0"/>
              <a:t> OC, PM</a:t>
            </a:r>
            <a:r>
              <a:rPr lang="en-US" baseline="-25000" dirty="0" smtClean="0"/>
              <a:t>2.5</a:t>
            </a:r>
            <a:r>
              <a:rPr lang="en-US" dirty="0" smtClean="0"/>
              <a:t> EC, </a:t>
            </a:r>
            <a:r>
              <a:rPr lang="en-US" dirty="0"/>
              <a:t>PM</a:t>
            </a:r>
            <a:r>
              <a:rPr lang="en-US" baseline="-25000" dirty="0"/>
              <a:t>2.5</a:t>
            </a:r>
            <a:r>
              <a:rPr lang="en-US" dirty="0"/>
              <a:t> </a:t>
            </a:r>
            <a:r>
              <a:rPr lang="en-US" dirty="0" smtClean="0"/>
              <a:t>SO4</a:t>
            </a:r>
            <a:endParaRPr lang="en-US" baseline="-25000" dirty="0"/>
          </a:p>
          <a:p>
            <a:pPr lvl="1"/>
            <a:r>
              <a:rPr lang="en-US" dirty="0">
                <a:solidFill>
                  <a:srgbClr val="FF0000"/>
                </a:solidFill>
              </a:rPr>
              <a:t>Else</a:t>
            </a:r>
            <a:r>
              <a:rPr lang="en-US" dirty="0"/>
              <a:t>, use estimates from </a:t>
            </a:r>
            <a:r>
              <a:rPr lang="en-US" dirty="0" smtClean="0">
                <a:solidFill>
                  <a:srgbClr val="FF0000"/>
                </a:solidFill>
              </a:rPr>
              <a:t>NATA</a:t>
            </a:r>
            <a:r>
              <a:rPr lang="en-US" dirty="0">
                <a:solidFill>
                  <a:srgbClr val="FF0000"/>
                </a:solidFill>
              </a:rPr>
              <a:t>-</a:t>
            </a:r>
            <a:r>
              <a:rPr lang="en-US" dirty="0" smtClean="0">
                <a:solidFill>
                  <a:srgbClr val="FF0000"/>
                </a:solidFill>
              </a:rPr>
              <a:t>2008</a:t>
            </a:r>
            <a:endParaRPr lang="en-US" dirty="0">
              <a:solidFill>
                <a:srgbClr val="FF0000"/>
              </a:solidFill>
            </a:endParaRPr>
          </a:p>
          <a:p>
            <a:pPr lvl="2"/>
            <a:r>
              <a:rPr lang="en-US" dirty="0" smtClean="0"/>
              <a:t>Annual: 1,3</a:t>
            </a:r>
            <a:r>
              <a:rPr lang="en-US" dirty="0"/>
              <a:t>-Butadiene, </a:t>
            </a:r>
            <a:r>
              <a:rPr lang="en-US" dirty="0" err="1" smtClean="0"/>
              <a:t>Acrolein</a:t>
            </a:r>
            <a:endParaRPr lang="en-US" dirty="0" smtClean="0"/>
          </a:p>
          <a:p>
            <a:endParaRPr lang="en-US" dirty="0" smtClean="0"/>
          </a:p>
          <a:p>
            <a:r>
              <a:rPr lang="en-US" dirty="0" smtClean="0"/>
              <a:t>Step 3: Estimate total concentrations (Hybrid)</a:t>
            </a:r>
          </a:p>
          <a:p>
            <a:pPr lvl="1"/>
            <a:r>
              <a:rPr lang="en-US" dirty="0" smtClean="0"/>
              <a:t>Add </a:t>
            </a:r>
            <a:r>
              <a:rPr lang="en-US" dirty="0" err="1" smtClean="0"/>
              <a:t>onroad</a:t>
            </a:r>
            <a:r>
              <a:rPr lang="en-US" dirty="0" smtClean="0"/>
              <a:t> estimates to background concentrations at each census block centroid</a:t>
            </a:r>
          </a:p>
          <a:p>
            <a:pPr lvl="1"/>
            <a:r>
              <a:rPr lang="en-US" dirty="0" err="1" smtClean="0"/>
              <a:t>Spatio</a:t>
            </a:r>
            <a:r>
              <a:rPr lang="en-US" dirty="0" smtClean="0"/>
              <a:t>-Temporal variability provided in background concentration</a:t>
            </a:r>
          </a:p>
          <a:p>
            <a:pPr lvl="1"/>
            <a:r>
              <a:rPr lang="en-US" dirty="0" smtClean="0"/>
              <a:t>Spatial variability provided in </a:t>
            </a:r>
            <a:r>
              <a:rPr lang="en-US" dirty="0" err="1" smtClean="0"/>
              <a:t>onroad</a:t>
            </a:r>
            <a:r>
              <a:rPr lang="en-US" dirty="0" smtClean="0"/>
              <a:t> estimates</a:t>
            </a:r>
            <a:endParaRPr lang="en-US" dirty="0"/>
          </a:p>
        </p:txBody>
      </p:sp>
      <p:sp>
        <p:nvSpPr>
          <p:cNvPr id="4" name="Slide Number Placeholder 3"/>
          <p:cNvSpPr>
            <a:spLocks noGrp="1"/>
          </p:cNvSpPr>
          <p:nvPr>
            <p:ph type="sldNum" sz="quarter" idx="12"/>
          </p:nvPr>
        </p:nvSpPr>
        <p:spPr>
          <a:xfrm>
            <a:off x="7897906" y="6275668"/>
            <a:ext cx="990600" cy="365125"/>
          </a:xfrm>
          <a:prstGeom prst="rect">
            <a:avLst/>
          </a:prstGeom>
        </p:spPr>
        <p:txBody>
          <a:bodyPr/>
          <a:lstStyle/>
          <a:p>
            <a:fld id="{7F5CE407-6216-4202-80E4-A30DC2F709B2}" type="slidenum">
              <a:rPr lang="en-US" smtClean="0"/>
              <a:pPr/>
              <a:t>10</a:t>
            </a:fld>
            <a:endParaRPr lang="en-US"/>
          </a:p>
        </p:txBody>
      </p:sp>
      <p:sp>
        <p:nvSpPr>
          <p:cNvPr id="7" name="Rectangle 6"/>
          <p:cNvSpPr/>
          <p:nvPr/>
        </p:nvSpPr>
        <p:spPr>
          <a:xfrm>
            <a:off x="2275014" y="0"/>
            <a:ext cx="4601331" cy="276999"/>
          </a:xfrm>
          <a:prstGeom prst="rect">
            <a:avLst/>
          </a:prstGeom>
        </p:spPr>
        <p:txBody>
          <a:bodyPr wrap="square">
            <a:spAutoFit/>
          </a:bodyPr>
          <a:lstStyle/>
          <a:p>
            <a:r>
              <a:rPr lang="en-US" sz="1200" dirty="0" smtClean="0">
                <a:solidFill>
                  <a:srgbClr val="3F8DE2"/>
                </a:solidFill>
              </a:rPr>
              <a:t>Step 1</a:t>
            </a:r>
            <a:r>
              <a:rPr lang="en-US" sz="1200" dirty="0">
                <a:solidFill>
                  <a:srgbClr val="3F8DE2"/>
                </a:solidFill>
              </a:rPr>
              <a:t>: </a:t>
            </a:r>
            <a:r>
              <a:rPr lang="en-US" sz="1200" dirty="0" smtClean="0">
                <a:solidFill>
                  <a:srgbClr val="3F8DE2"/>
                </a:solidFill>
              </a:rPr>
              <a:t>RLINE-AADT-STAR     </a:t>
            </a:r>
            <a:r>
              <a:rPr lang="en-US" sz="1200" dirty="0" smtClean="0">
                <a:solidFill>
                  <a:srgbClr val="0000FF"/>
                </a:solidFill>
              </a:rPr>
              <a:t>Step </a:t>
            </a:r>
            <a:r>
              <a:rPr lang="en-US" sz="1200" dirty="0">
                <a:solidFill>
                  <a:srgbClr val="0000FF"/>
                </a:solidFill>
              </a:rPr>
              <a:t>2</a:t>
            </a:r>
            <a:r>
              <a:rPr lang="en-US" sz="1200" dirty="0" smtClean="0">
                <a:solidFill>
                  <a:srgbClr val="0000FF"/>
                </a:solidFill>
              </a:rPr>
              <a:t>: STOK     Step 3: Hybrid</a:t>
            </a:r>
            <a:endParaRPr lang="en-US" sz="1200" dirty="0">
              <a:solidFill>
                <a:srgbClr val="0000FF"/>
              </a:solidFill>
            </a:endParaRPr>
          </a:p>
        </p:txBody>
      </p:sp>
    </p:spTree>
    <p:extLst>
      <p:ext uri="{BB962C8B-B14F-4D97-AF65-F5344CB8AC3E}">
        <p14:creationId xmlns:p14="http://schemas.microsoft.com/office/powerpoint/2010/main" val="18167861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193120" y="813780"/>
            <a:ext cx="8697995" cy="5670064"/>
          </a:xfrm>
          <a:prstGeom prst="rect">
            <a:avLst/>
          </a:prstGeom>
          <a:noFill/>
          <a:ln w="9525">
            <a:noFill/>
            <a:miter lim="800000"/>
            <a:headEnd/>
            <a:tailEnd/>
          </a:ln>
        </p:spPr>
      </p:pic>
      <p:grpSp>
        <p:nvGrpSpPr>
          <p:cNvPr id="25" name="群組 24"/>
          <p:cNvGrpSpPr/>
          <p:nvPr/>
        </p:nvGrpSpPr>
        <p:grpSpPr>
          <a:xfrm>
            <a:off x="2593333" y="150998"/>
            <a:ext cx="5631785" cy="3224296"/>
            <a:chOff x="2593333" y="150998"/>
            <a:chExt cx="5631785" cy="3224296"/>
          </a:xfrm>
        </p:grpSpPr>
        <p:grpSp>
          <p:nvGrpSpPr>
            <p:cNvPr id="21" name="群組 20"/>
            <p:cNvGrpSpPr/>
            <p:nvPr/>
          </p:nvGrpSpPr>
          <p:grpSpPr>
            <a:xfrm>
              <a:off x="2593333" y="150998"/>
              <a:ext cx="5631785" cy="3224296"/>
              <a:chOff x="2593333" y="150998"/>
              <a:chExt cx="5631785" cy="3224296"/>
            </a:xfrm>
          </p:grpSpPr>
          <p:pic>
            <p:nvPicPr>
              <p:cNvPr id="6" name="Picture 5" descr="county_road_censusblock.tif"/>
              <p:cNvPicPr>
                <a:picLocks noChangeAspect="1"/>
              </p:cNvPicPr>
              <p:nvPr/>
            </p:nvPicPr>
            <p:blipFill rotWithShape="1">
              <a:blip r:embed="rId4" cstate="print">
                <a:extLst>
                  <a:ext uri="{28A0092B-C50C-407E-A947-70E740481C1C}">
                    <a14:useLocalDpi xmlns:a14="http://schemas.microsoft.com/office/drawing/2010/main" val="0"/>
                  </a:ext>
                </a:extLst>
              </a:blip>
              <a:srcRect l="12156" t="6543" r="8782" b="9696"/>
              <a:stretch/>
            </p:blipFill>
            <p:spPr>
              <a:xfrm>
                <a:off x="2593333" y="150998"/>
                <a:ext cx="4057786" cy="3224296"/>
              </a:xfrm>
              <a:prstGeom prst="rect">
                <a:avLst/>
              </a:prstGeom>
            </p:spPr>
          </p:pic>
          <p:cxnSp>
            <p:nvCxnSpPr>
              <p:cNvPr id="9" name="Straight Arrow Connector 8"/>
              <p:cNvCxnSpPr/>
              <p:nvPr/>
            </p:nvCxnSpPr>
            <p:spPr bwMode="auto">
              <a:xfrm flipH="1" flipV="1">
                <a:off x="6651119" y="150998"/>
                <a:ext cx="1319999" cy="1786086"/>
              </a:xfrm>
              <a:prstGeom prst="straightConnector1">
                <a:avLst/>
              </a:prstGeom>
              <a:solidFill>
                <a:schemeClr val="accent1"/>
              </a:solidFill>
              <a:ln w="38100" cap="flat" cmpd="sng" algn="ctr">
                <a:solidFill>
                  <a:schemeClr val="accent2"/>
                </a:solidFill>
                <a:prstDash val="solid"/>
                <a:round/>
                <a:headEnd type="none" w="med" len="med"/>
                <a:tailEnd type="arrow"/>
              </a:ln>
              <a:effectLst/>
            </p:spPr>
          </p:cxnSp>
          <p:cxnSp>
            <p:nvCxnSpPr>
              <p:cNvPr id="12" name="Straight Arrow Connector 11"/>
              <p:cNvCxnSpPr/>
              <p:nvPr/>
            </p:nvCxnSpPr>
            <p:spPr bwMode="auto">
              <a:xfrm flipH="1">
                <a:off x="6651119" y="2165684"/>
                <a:ext cx="1319999" cy="1209610"/>
              </a:xfrm>
              <a:prstGeom prst="straightConnector1">
                <a:avLst/>
              </a:prstGeom>
              <a:solidFill>
                <a:schemeClr val="accent1"/>
              </a:solidFill>
              <a:ln w="38100" cap="flat" cmpd="sng" algn="ctr">
                <a:solidFill>
                  <a:schemeClr val="accent2"/>
                </a:solidFill>
                <a:prstDash val="solid"/>
                <a:round/>
                <a:headEnd type="none" w="med" len="med"/>
                <a:tailEnd type="arrow"/>
              </a:ln>
              <a:effectLst/>
            </p:spPr>
          </p:cxnSp>
          <p:sp>
            <p:nvSpPr>
              <p:cNvPr id="13" name="Rectangle 12"/>
              <p:cNvSpPr/>
              <p:nvPr/>
            </p:nvSpPr>
            <p:spPr bwMode="auto">
              <a:xfrm>
                <a:off x="7971118" y="1937084"/>
                <a:ext cx="254000" cy="228600"/>
              </a:xfrm>
              <a:prstGeom prst="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chemeClr val="tx1"/>
                  </a:solidFill>
                  <a:effectLst/>
                  <a:latin typeface="Arial" charset="0"/>
                </a:endParaRPr>
              </a:p>
            </p:txBody>
          </p:sp>
        </p:grpSp>
        <p:sp>
          <p:nvSpPr>
            <p:cNvPr id="23" name="文字方塊 22"/>
            <p:cNvSpPr txBox="1"/>
            <p:nvPr/>
          </p:nvSpPr>
          <p:spPr>
            <a:xfrm>
              <a:off x="3878981" y="200347"/>
              <a:ext cx="1790299" cy="369332"/>
            </a:xfrm>
            <a:prstGeom prst="rect">
              <a:avLst/>
            </a:prstGeom>
            <a:noFill/>
          </p:spPr>
          <p:txBody>
            <a:bodyPr wrap="square" rtlCol="0">
              <a:spAutoFit/>
            </a:bodyPr>
            <a:lstStyle/>
            <a:p>
              <a:r>
                <a:rPr lang="en-US" altLang="zh-TW" dirty="0" smtClean="0"/>
                <a:t>Portland, ME</a:t>
              </a:r>
              <a:endParaRPr lang="zh-TW" altLang="en-US" dirty="0"/>
            </a:p>
          </p:txBody>
        </p:sp>
      </p:grpSp>
      <p:grpSp>
        <p:nvGrpSpPr>
          <p:cNvPr id="26" name="群組 25"/>
          <p:cNvGrpSpPr/>
          <p:nvPr/>
        </p:nvGrpSpPr>
        <p:grpSpPr>
          <a:xfrm>
            <a:off x="2593333" y="3647755"/>
            <a:ext cx="4914371" cy="3210245"/>
            <a:chOff x="2593333" y="3647755"/>
            <a:chExt cx="4914371" cy="3210245"/>
          </a:xfrm>
        </p:grpSpPr>
        <p:grpSp>
          <p:nvGrpSpPr>
            <p:cNvPr id="22" name="群組 21"/>
            <p:cNvGrpSpPr/>
            <p:nvPr/>
          </p:nvGrpSpPr>
          <p:grpSpPr>
            <a:xfrm>
              <a:off x="2593333" y="3647755"/>
              <a:ext cx="4914371" cy="3210245"/>
              <a:chOff x="2593333" y="3647755"/>
              <a:chExt cx="4914371" cy="3210245"/>
            </a:xfrm>
          </p:grpSpPr>
          <p:pic>
            <p:nvPicPr>
              <p:cNvPr id="7" name="Picture 6" descr="block_road_county.tif"/>
              <p:cNvPicPr>
                <a:picLocks noChangeAspect="1"/>
              </p:cNvPicPr>
              <p:nvPr/>
            </p:nvPicPr>
            <p:blipFill rotWithShape="1">
              <a:blip r:embed="rId5">
                <a:extLst>
                  <a:ext uri="{28A0092B-C50C-407E-A947-70E740481C1C}">
                    <a14:useLocalDpi xmlns:a14="http://schemas.microsoft.com/office/drawing/2010/main" val="0"/>
                  </a:ext>
                </a:extLst>
              </a:blip>
              <a:srcRect l="12563" t="7019" r="8769" b="10000"/>
              <a:stretch/>
            </p:blipFill>
            <p:spPr>
              <a:xfrm>
                <a:off x="2593333" y="3647755"/>
                <a:ext cx="4057786" cy="3210245"/>
              </a:xfrm>
              <a:prstGeom prst="rect">
                <a:avLst/>
              </a:prstGeom>
            </p:spPr>
          </p:pic>
          <p:sp>
            <p:nvSpPr>
              <p:cNvPr id="8" name="Rectangle 7"/>
              <p:cNvSpPr/>
              <p:nvPr/>
            </p:nvSpPr>
            <p:spPr bwMode="auto">
              <a:xfrm>
                <a:off x="6805123" y="3736242"/>
                <a:ext cx="702581" cy="587140"/>
              </a:xfrm>
              <a:prstGeom prst="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chemeClr val="tx1"/>
                  </a:solidFill>
                  <a:effectLst/>
                  <a:latin typeface="Arial" charset="0"/>
                </a:endParaRPr>
              </a:p>
            </p:txBody>
          </p:sp>
          <p:cxnSp>
            <p:nvCxnSpPr>
              <p:cNvPr id="10" name="Straight Arrow Connector 9"/>
              <p:cNvCxnSpPr/>
              <p:nvPr/>
            </p:nvCxnSpPr>
            <p:spPr bwMode="auto">
              <a:xfrm flipH="1" flipV="1">
                <a:off x="6651119" y="3647755"/>
                <a:ext cx="154004" cy="88487"/>
              </a:xfrm>
              <a:prstGeom prst="straightConnector1">
                <a:avLst/>
              </a:prstGeom>
              <a:solidFill>
                <a:schemeClr val="accent1"/>
              </a:solidFill>
              <a:ln w="38100" cap="flat" cmpd="sng" algn="ctr">
                <a:solidFill>
                  <a:schemeClr val="accent2"/>
                </a:solidFill>
                <a:prstDash val="solid"/>
                <a:round/>
                <a:headEnd type="none" w="med" len="med"/>
                <a:tailEnd type="arrow"/>
              </a:ln>
              <a:effectLst/>
            </p:spPr>
          </p:cxnSp>
          <p:cxnSp>
            <p:nvCxnSpPr>
              <p:cNvPr id="11" name="Straight Arrow Connector 10"/>
              <p:cNvCxnSpPr/>
              <p:nvPr/>
            </p:nvCxnSpPr>
            <p:spPr bwMode="auto">
              <a:xfrm flipH="1">
                <a:off x="6651119" y="4323382"/>
                <a:ext cx="154004" cy="2534618"/>
              </a:xfrm>
              <a:prstGeom prst="straightConnector1">
                <a:avLst/>
              </a:prstGeom>
              <a:solidFill>
                <a:schemeClr val="accent1"/>
              </a:solidFill>
              <a:ln w="38100" cap="flat" cmpd="sng" algn="ctr">
                <a:solidFill>
                  <a:schemeClr val="accent2"/>
                </a:solidFill>
                <a:prstDash val="solid"/>
                <a:round/>
                <a:headEnd type="none" w="med" len="med"/>
                <a:tailEnd type="arrow"/>
              </a:ln>
              <a:effectLst/>
            </p:spPr>
          </p:cxnSp>
        </p:grpSp>
        <p:sp>
          <p:nvSpPr>
            <p:cNvPr id="24" name="文字方塊 23"/>
            <p:cNvSpPr txBox="1"/>
            <p:nvPr/>
          </p:nvSpPr>
          <p:spPr>
            <a:xfrm>
              <a:off x="3925498" y="6445344"/>
              <a:ext cx="1790299" cy="369332"/>
            </a:xfrm>
            <a:prstGeom prst="rect">
              <a:avLst/>
            </a:prstGeom>
            <a:noFill/>
          </p:spPr>
          <p:txBody>
            <a:bodyPr wrap="square" rtlCol="0">
              <a:spAutoFit/>
            </a:bodyPr>
            <a:lstStyle/>
            <a:p>
              <a:r>
                <a:rPr lang="en-US" altLang="zh-TW" dirty="0" smtClean="0"/>
                <a:t>NC Piedmont</a:t>
              </a:r>
              <a:endParaRPr lang="zh-TW" altLang="en-US" dirty="0"/>
            </a:p>
          </p:txBody>
        </p:sp>
      </p:grpSp>
      <p:grpSp>
        <p:nvGrpSpPr>
          <p:cNvPr id="34" name="群組 33"/>
          <p:cNvGrpSpPr/>
          <p:nvPr/>
        </p:nvGrpSpPr>
        <p:grpSpPr>
          <a:xfrm>
            <a:off x="1029902" y="200347"/>
            <a:ext cx="5621217" cy="6657653"/>
            <a:chOff x="1029902" y="200347"/>
            <a:chExt cx="5621217" cy="6657653"/>
          </a:xfrm>
        </p:grpSpPr>
        <p:grpSp>
          <p:nvGrpSpPr>
            <p:cNvPr id="30" name="群組 29"/>
            <p:cNvGrpSpPr/>
            <p:nvPr/>
          </p:nvGrpSpPr>
          <p:grpSpPr>
            <a:xfrm>
              <a:off x="1029902" y="200347"/>
              <a:ext cx="5621217" cy="6657653"/>
              <a:chOff x="1029903" y="200347"/>
              <a:chExt cx="5621217" cy="6657653"/>
            </a:xfrm>
          </p:grpSpPr>
          <p:sp>
            <p:nvSpPr>
              <p:cNvPr id="17" name="Rectangle 7"/>
              <p:cNvSpPr/>
              <p:nvPr/>
            </p:nvSpPr>
            <p:spPr bwMode="auto">
              <a:xfrm>
                <a:off x="1029903" y="1078030"/>
                <a:ext cx="625642" cy="683393"/>
              </a:xfrm>
              <a:prstGeom prst="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chemeClr val="tx1"/>
                  </a:solidFill>
                  <a:effectLst/>
                  <a:latin typeface="Arial" charset="0"/>
                </a:endParaRPr>
              </a:p>
            </p:txBody>
          </p:sp>
          <p:pic>
            <p:nvPicPr>
              <p:cNvPr id="1026" name="Picture 2" descr="C:\Users\changsy\Google Drive\monthly report\EPA-EMAQ_WA208\CMAS2014\Tacoma_domain.tif"/>
              <p:cNvPicPr>
                <a:picLocks noChangeAspect="1" noChangeArrowheads="1"/>
              </p:cNvPicPr>
              <p:nvPr/>
            </p:nvPicPr>
            <p:blipFill>
              <a:blip r:embed="rId6"/>
              <a:srcRect l="12632" t="7014" r="8750" b="10706"/>
              <a:stretch>
                <a:fillRect/>
              </a:stretch>
            </p:blipFill>
            <p:spPr bwMode="auto">
              <a:xfrm>
                <a:off x="2593334" y="200347"/>
                <a:ext cx="4057786" cy="3185118"/>
              </a:xfrm>
              <a:prstGeom prst="rect">
                <a:avLst/>
              </a:prstGeom>
              <a:noFill/>
            </p:spPr>
          </p:pic>
          <p:pic>
            <p:nvPicPr>
              <p:cNvPr id="2" name="Picture 3" descr="C:\Users\changsy\Google Drive\monthly report\EPA-EMAQ_WA208\CMAS2014\Portland_domain.tif"/>
              <p:cNvPicPr>
                <a:picLocks noChangeAspect="1" noChangeArrowheads="1"/>
              </p:cNvPicPr>
              <p:nvPr/>
            </p:nvPicPr>
            <p:blipFill>
              <a:blip r:embed="rId7"/>
              <a:srcRect l="12897" t="6505" r="8945" b="10622"/>
              <a:stretch>
                <a:fillRect/>
              </a:stretch>
            </p:blipFill>
            <p:spPr bwMode="auto">
              <a:xfrm>
                <a:off x="2593334" y="3599630"/>
                <a:ext cx="4057785" cy="3226948"/>
              </a:xfrm>
              <a:prstGeom prst="rect">
                <a:avLst/>
              </a:prstGeom>
              <a:noFill/>
            </p:spPr>
          </p:pic>
          <p:cxnSp>
            <p:nvCxnSpPr>
              <p:cNvPr id="27" name="Straight Arrow Connector 8"/>
              <p:cNvCxnSpPr/>
              <p:nvPr/>
            </p:nvCxnSpPr>
            <p:spPr bwMode="auto">
              <a:xfrm>
                <a:off x="1655545" y="1761424"/>
                <a:ext cx="937788" cy="5096576"/>
              </a:xfrm>
              <a:prstGeom prst="straightConnector1">
                <a:avLst/>
              </a:prstGeom>
              <a:solidFill>
                <a:schemeClr val="accent1"/>
              </a:solidFill>
              <a:ln w="38100" cap="flat" cmpd="sng" algn="ctr">
                <a:solidFill>
                  <a:schemeClr val="accent2"/>
                </a:solidFill>
                <a:prstDash val="solid"/>
                <a:round/>
                <a:headEnd type="none" w="med" len="med"/>
                <a:tailEnd type="arrow"/>
              </a:ln>
              <a:effectLst/>
            </p:spPr>
          </p:cxnSp>
          <p:cxnSp>
            <p:nvCxnSpPr>
              <p:cNvPr id="18" name="Straight Arrow Connector 8"/>
              <p:cNvCxnSpPr/>
              <p:nvPr/>
            </p:nvCxnSpPr>
            <p:spPr bwMode="auto">
              <a:xfrm flipV="1">
                <a:off x="1655545" y="200347"/>
                <a:ext cx="937788" cy="877683"/>
              </a:xfrm>
              <a:prstGeom prst="straightConnector1">
                <a:avLst/>
              </a:prstGeom>
              <a:solidFill>
                <a:schemeClr val="accent1"/>
              </a:solidFill>
              <a:ln w="38100" cap="flat" cmpd="sng" algn="ctr">
                <a:solidFill>
                  <a:schemeClr val="accent2"/>
                </a:solidFill>
                <a:prstDash val="solid"/>
                <a:round/>
                <a:headEnd type="none" w="med" len="med"/>
                <a:tailEnd type="arrow"/>
              </a:ln>
              <a:effectLst/>
            </p:spPr>
          </p:cxnSp>
        </p:grpSp>
        <p:grpSp>
          <p:nvGrpSpPr>
            <p:cNvPr id="33" name="群組 32"/>
            <p:cNvGrpSpPr/>
            <p:nvPr/>
          </p:nvGrpSpPr>
          <p:grpSpPr>
            <a:xfrm>
              <a:off x="3878981" y="200347"/>
              <a:ext cx="1790299" cy="3905227"/>
              <a:chOff x="3878981" y="200347"/>
              <a:chExt cx="1790299" cy="3905227"/>
            </a:xfrm>
          </p:grpSpPr>
          <p:sp>
            <p:nvSpPr>
              <p:cNvPr id="31" name="文字方塊 30"/>
              <p:cNvSpPr txBox="1"/>
              <p:nvPr/>
            </p:nvSpPr>
            <p:spPr>
              <a:xfrm>
                <a:off x="3878981" y="3736242"/>
                <a:ext cx="1790299" cy="369332"/>
              </a:xfrm>
              <a:prstGeom prst="rect">
                <a:avLst/>
              </a:prstGeom>
              <a:noFill/>
            </p:spPr>
            <p:txBody>
              <a:bodyPr wrap="square" rtlCol="0">
                <a:spAutoFit/>
              </a:bodyPr>
              <a:lstStyle/>
              <a:p>
                <a:r>
                  <a:rPr lang="en-US" altLang="zh-TW" dirty="0" smtClean="0"/>
                  <a:t>Portland, OR</a:t>
                </a:r>
                <a:endParaRPr lang="zh-TW" altLang="en-US" dirty="0"/>
              </a:p>
            </p:txBody>
          </p:sp>
          <p:sp>
            <p:nvSpPr>
              <p:cNvPr id="32" name="文字方塊 31"/>
              <p:cNvSpPr txBox="1"/>
              <p:nvPr/>
            </p:nvSpPr>
            <p:spPr>
              <a:xfrm>
                <a:off x="3925498" y="200347"/>
                <a:ext cx="1406893" cy="369332"/>
              </a:xfrm>
              <a:prstGeom prst="rect">
                <a:avLst/>
              </a:prstGeom>
              <a:noFill/>
            </p:spPr>
            <p:txBody>
              <a:bodyPr wrap="square" rtlCol="0">
                <a:spAutoFit/>
              </a:bodyPr>
              <a:lstStyle/>
              <a:p>
                <a:r>
                  <a:rPr lang="en-US" altLang="zh-TW" dirty="0" smtClean="0"/>
                  <a:t>Tacoma, WA</a:t>
                </a:r>
                <a:endParaRPr lang="zh-TW" altLang="en-US" dirty="0"/>
              </a:p>
            </p:txBody>
          </p:sp>
        </p:grpSp>
      </p:grpSp>
      <p:sp>
        <p:nvSpPr>
          <p:cNvPr id="3" name="Slide Number Placeholder 2"/>
          <p:cNvSpPr>
            <a:spLocks noGrp="1"/>
          </p:cNvSpPr>
          <p:nvPr>
            <p:ph type="sldNum" sz="quarter" idx="12"/>
          </p:nvPr>
        </p:nvSpPr>
        <p:spPr>
          <a:xfrm>
            <a:off x="8614873" y="6477495"/>
            <a:ext cx="501650" cy="365125"/>
          </a:xfrm>
        </p:spPr>
        <p:txBody>
          <a:bodyPr/>
          <a:lstStyle/>
          <a:p>
            <a:fld id="{67B25569-FD8A-4162-80CD-D20A2B27CACF}" type="slidenum">
              <a:rPr lang="en-US" smtClean="0"/>
              <a:pPr/>
              <a:t>11</a:t>
            </a:fld>
            <a:endParaRPr lang="en-US" dirty="0"/>
          </a:p>
        </p:txBody>
      </p:sp>
    </p:spTree>
    <p:extLst>
      <p:ext uri="{BB962C8B-B14F-4D97-AF65-F5344CB8AC3E}">
        <p14:creationId xmlns:p14="http://schemas.microsoft.com/office/powerpoint/2010/main" val="3040271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8" presetClass="exit" presetSubtype="16" fill="hold" nodeType="clickEffect">
                                  <p:stCondLst>
                                    <p:cond delay="0"/>
                                  </p:stCondLst>
                                  <p:childTnLst>
                                    <p:animEffect transition="out" filter="diamond(in)">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par>
                                <p:cTn id="14" presetID="8" presetClass="exit" presetSubtype="16" fill="hold" nodeType="withEffect">
                                  <p:stCondLst>
                                    <p:cond delay="0"/>
                                  </p:stCondLst>
                                  <p:childTnLst>
                                    <p:animEffect transition="out" filter="diamond(in)">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5002"/>
            <a:ext cx="8229600" cy="696538"/>
          </a:xfrm>
        </p:spPr>
        <p:txBody>
          <a:bodyPr/>
          <a:lstStyle/>
          <a:p>
            <a:r>
              <a:rPr lang="en-US" sz="3600" dirty="0" smtClean="0"/>
              <a:t>METARE evaluation (Explicit VS. METARE)</a:t>
            </a:r>
            <a:endParaRPr lang="en-US" sz="3600" dirty="0"/>
          </a:p>
        </p:txBody>
      </p:sp>
      <p:grpSp>
        <p:nvGrpSpPr>
          <p:cNvPr id="7" name="Group 6"/>
          <p:cNvGrpSpPr/>
          <p:nvPr/>
        </p:nvGrpSpPr>
        <p:grpSpPr>
          <a:xfrm>
            <a:off x="115503" y="1209256"/>
            <a:ext cx="2969015" cy="2480874"/>
            <a:chOff x="115503" y="1209256"/>
            <a:chExt cx="2969015" cy="2480874"/>
          </a:xfrm>
        </p:grpSpPr>
        <p:pic>
          <p:nvPicPr>
            <p:cNvPr id="44" name="Picture 94" descr="Macintosh HD:Users:changsy5:Google Drive:paper_near_road:new figures:zoomed_unit_METARE.pdf"/>
            <p:cNvPicPr/>
            <p:nvPr/>
          </p:nvPicPr>
          <p:blipFill>
            <a:blip r:embed="rId3">
              <a:extLst>
                <a:ext uri="{28A0092B-C50C-407E-A947-70E740481C1C}">
                  <a14:useLocalDpi xmlns:a14="http://schemas.microsoft.com/office/drawing/2010/main" val="0"/>
                </a:ext>
              </a:extLst>
            </a:blip>
            <a:srcRect/>
            <a:stretch>
              <a:fillRect/>
            </a:stretch>
          </p:blipFill>
          <p:spPr bwMode="auto">
            <a:xfrm>
              <a:off x="115503" y="1209256"/>
              <a:ext cx="2969015" cy="2480874"/>
            </a:xfrm>
            <a:prstGeom prst="rect">
              <a:avLst/>
            </a:prstGeom>
            <a:noFill/>
            <a:ln>
              <a:noFill/>
            </a:ln>
          </p:spPr>
        </p:pic>
        <p:sp>
          <p:nvSpPr>
            <p:cNvPr id="45" name="Rectangle 60"/>
            <p:cNvSpPr/>
            <p:nvPr/>
          </p:nvSpPr>
          <p:spPr>
            <a:xfrm>
              <a:off x="1746646" y="2924755"/>
              <a:ext cx="1171401" cy="420600"/>
            </a:xfrm>
            <a:prstGeom prst="rect">
              <a:avLst/>
            </a:prstGeom>
          </p:spPr>
          <p:txBody>
            <a:bodyPr wrap="none">
              <a:spAutoFit/>
            </a:bodyPr>
            <a:lstStyle/>
            <a:p>
              <a:r>
                <a:rPr lang="en-US" sz="2400" b="1" i="1" dirty="0" smtClean="0">
                  <a:solidFill>
                    <a:srgbClr val="00B050"/>
                  </a:solidFill>
                </a:rPr>
                <a:t>R</a:t>
              </a:r>
              <a:r>
                <a:rPr lang="en-US" sz="2400" b="1" i="1" baseline="30000" dirty="0" smtClean="0">
                  <a:solidFill>
                    <a:srgbClr val="00B050"/>
                  </a:solidFill>
                </a:rPr>
                <a:t>2</a:t>
              </a:r>
              <a:r>
                <a:rPr lang="en-US" sz="2400" b="1" i="1" dirty="0" smtClean="0">
                  <a:solidFill>
                    <a:srgbClr val="00B050"/>
                  </a:solidFill>
                </a:rPr>
                <a:t>=0.99</a:t>
              </a:r>
              <a:endParaRPr lang="en-US" sz="2400" baseline="30000" dirty="0">
                <a:solidFill>
                  <a:srgbClr val="00B050"/>
                </a:solidFill>
              </a:endParaRPr>
            </a:p>
          </p:txBody>
        </p:sp>
        <p:sp>
          <p:nvSpPr>
            <p:cNvPr id="39" name="Rectangle 60"/>
            <p:cNvSpPr/>
            <p:nvPr/>
          </p:nvSpPr>
          <p:spPr>
            <a:xfrm>
              <a:off x="602590" y="1304907"/>
              <a:ext cx="1223386" cy="280400"/>
            </a:xfrm>
            <a:prstGeom prst="rect">
              <a:avLst/>
            </a:prstGeom>
            <a:solidFill>
              <a:schemeClr val="bg1"/>
            </a:solidFill>
          </p:spPr>
          <p:txBody>
            <a:bodyPr wrap="none">
              <a:spAutoFit/>
            </a:bodyPr>
            <a:lstStyle/>
            <a:p>
              <a:r>
                <a:rPr lang="en-US" sz="1400" b="1" i="1" dirty="0" smtClean="0">
                  <a:solidFill>
                    <a:schemeClr val="accent1">
                      <a:lumMod val="75000"/>
                    </a:schemeClr>
                  </a:solidFill>
                </a:rPr>
                <a:t>Unit emission</a:t>
              </a:r>
              <a:endParaRPr lang="en-US" sz="1400" baseline="30000" dirty="0">
                <a:solidFill>
                  <a:schemeClr val="accent1">
                    <a:lumMod val="75000"/>
                  </a:schemeClr>
                </a:solidFill>
              </a:endParaRPr>
            </a:p>
          </p:txBody>
        </p:sp>
      </p:grpSp>
      <p:grpSp>
        <p:nvGrpSpPr>
          <p:cNvPr id="6" name="Group 5"/>
          <p:cNvGrpSpPr/>
          <p:nvPr/>
        </p:nvGrpSpPr>
        <p:grpSpPr>
          <a:xfrm>
            <a:off x="2977740" y="1221790"/>
            <a:ext cx="3188100" cy="2476054"/>
            <a:chOff x="2977740" y="1221790"/>
            <a:chExt cx="3188100" cy="2476054"/>
          </a:xfrm>
        </p:grpSpPr>
        <p:pic>
          <p:nvPicPr>
            <p:cNvPr id="46" name="Picture 95" descr="Macintosh HD:Users:changsy5:Google Drive:paper_near_road:new figures:zoomed_explicit_METWARE_CO.pdf"/>
            <p:cNvPicPr/>
            <p:nvPr/>
          </p:nvPicPr>
          <p:blipFill>
            <a:blip r:embed="rId4">
              <a:extLst>
                <a:ext uri="{28A0092B-C50C-407E-A947-70E740481C1C}">
                  <a14:useLocalDpi xmlns:a14="http://schemas.microsoft.com/office/drawing/2010/main" val="0"/>
                </a:ext>
              </a:extLst>
            </a:blip>
            <a:srcRect/>
            <a:stretch>
              <a:fillRect/>
            </a:stretch>
          </p:blipFill>
          <p:spPr bwMode="auto">
            <a:xfrm>
              <a:off x="2977740" y="1221790"/>
              <a:ext cx="3188100" cy="2476054"/>
            </a:xfrm>
            <a:prstGeom prst="rect">
              <a:avLst/>
            </a:prstGeom>
            <a:noFill/>
            <a:ln>
              <a:noFill/>
            </a:ln>
          </p:spPr>
        </p:pic>
        <p:sp>
          <p:nvSpPr>
            <p:cNvPr id="47" name="Rectangle 60"/>
            <p:cNvSpPr/>
            <p:nvPr/>
          </p:nvSpPr>
          <p:spPr>
            <a:xfrm>
              <a:off x="4789833" y="2947896"/>
              <a:ext cx="1171401" cy="420600"/>
            </a:xfrm>
            <a:prstGeom prst="rect">
              <a:avLst/>
            </a:prstGeom>
          </p:spPr>
          <p:txBody>
            <a:bodyPr wrap="none">
              <a:spAutoFit/>
            </a:bodyPr>
            <a:lstStyle/>
            <a:p>
              <a:r>
                <a:rPr lang="en-US" sz="2400" b="1" i="1" dirty="0" smtClean="0">
                  <a:solidFill>
                    <a:srgbClr val="00B050"/>
                  </a:solidFill>
                </a:rPr>
                <a:t>R</a:t>
              </a:r>
              <a:r>
                <a:rPr lang="en-US" sz="2400" b="1" i="1" baseline="30000" dirty="0" smtClean="0">
                  <a:solidFill>
                    <a:srgbClr val="00B050"/>
                  </a:solidFill>
                </a:rPr>
                <a:t>2</a:t>
              </a:r>
              <a:r>
                <a:rPr lang="en-US" sz="2400" b="1" i="1" dirty="0" smtClean="0">
                  <a:solidFill>
                    <a:srgbClr val="00B050"/>
                  </a:solidFill>
                </a:rPr>
                <a:t>=0.95</a:t>
              </a:r>
              <a:endParaRPr lang="en-US" sz="2400" baseline="30000" dirty="0">
                <a:solidFill>
                  <a:srgbClr val="00B050"/>
                </a:solidFill>
              </a:endParaRPr>
            </a:p>
          </p:txBody>
        </p:sp>
        <p:sp>
          <p:nvSpPr>
            <p:cNvPr id="40" name="Rectangle 60"/>
            <p:cNvSpPr/>
            <p:nvPr/>
          </p:nvSpPr>
          <p:spPr>
            <a:xfrm>
              <a:off x="3519932" y="1328048"/>
              <a:ext cx="478265" cy="336480"/>
            </a:xfrm>
            <a:prstGeom prst="rect">
              <a:avLst/>
            </a:prstGeom>
            <a:solidFill>
              <a:schemeClr val="bg1"/>
            </a:solidFill>
          </p:spPr>
          <p:txBody>
            <a:bodyPr wrap="none">
              <a:spAutoFit/>
            </a:bodyPr>
            <a:lstStyle/>
            <a:p>
              <a:r>
                <a:rPr lang="en-US" sz="1800" b="1" i="1" dirty="0" smtClean="0">
                  <a:solidFill>
                    <a:schemeClr val="accent1">
                      <a:lumMod val="75000"/>
                    </a:schemeClr>
                  </a:solidFill>
                </a:rPr>
                <a:t>CO</a:t>
              </a:r>
              <a:endParaRPr lang="en-US" sz="1800" baseline="30000" dirty="0">
                <a:solidFill>
                  <a:schemeClr val="accent1">
                    <a:lumMod val="75000"/>
                  </a:schemeClr>
                </a:solidFill>
              </a:endParaRPr>
            </a:p>
          </p:txBody>
        </p:sp>
      </p:grpSp>
      <p:grpSp>
        <p:nvGrpSpPr>
          <p:cNvPr id="5" name="Group 4"/>
          <p:cNvGrpSpPr/>
          <p:nvPr/>
        </p:nvGrpSpPr>
        <p:grpSpPr>
          <a:xfrm>
            <a:off x="6044570" y="1201541"/>
            <a:ext cx="3011917" cy="2465449"/>
            <a:chOff x="6044570" y="1201541"/>
            <a:chExt cx="3011917" cy="2465449"/>
          </a:xfrm>
        </p:grpSpPr>
        <p:pic>
          <p:nvPicPr>
            <p:cNvPr id="48" name="Picture 96" descr="Macintosh HD:Users:changsy5:Google Drive:paper_near_road:new figures:zoomed_explicit_METWARE_benzene.pdf"/>
            <p:cNvPicPr/>
            <p:nvPr/>
          </p:nvPicPr>
          <p:blipFill>
            <a:blip r:embed="rId5">
              <a:extLst>
                <a:ext uri="{28A0092B-C50C-407E-A947-70E740481C1C}">
                  <a14:useLocalDpi xmlns:a14="http://schemas.microsoft.com/office/drawing/2010/main" val="0"/>
                </a:ext>
              </a:extLst>
            </a:blip>
            <a:srcRect/>
            <a:stretch>
              <a:fillRect/>
            </a:stretch>
          </p:blipFill>
          <p:spPr bwMode="auto">
            <a:xfrm>
              <a:off x="6044570" y="1201541"/>
              <a:ext cx="3011917" cy="2465449"/>
            </a:xfrm>
            <a:prstGeom prst="rect">
              <a:avLst/>
            </a:prstGeom>
            <a:noFill/>
            <a:ln>
              <a:noFill/>
            </a:ln>
          </p:spPr>
        </p:pic>
        <p:sp>
          <p:nvSpPr>
            <p:cNvPr id="49" name="Rectangle 60"/>
            <p:cNvSpPr/>
            <p:nvPr/>
          </p:nvSpPr>
          <p:spPr>
            <a:xfrm>
              <a:off x="7855902" y="2947896"/>
              <a:ext cx="1171401" cy="420600"/>
            </a:xfrm>
            <a:prstGeom prst="rect">
              <a:avLst/>
            </a:prstGeom>
          </p:spPr>
          <p:txBody>
            <a:bodyPr wrap="none">
              <a:spAutoFit/>
            </a:bodyPr>
            <a:lstStyle/>
            <a:p>
              <a:r>
                <a:rPr lang="en-US" sz="2400" b="1" i="1" dirty="0" smtClean="0">
                  <a:solidFill>
                    <a:srgbClr val="00B050"/>
                  </a:solidFill>
                </a:rPr>
                <a:t>R</a:t>
              </a:r>
              <a:r>
                <a:rPr lang="en-US" sz="2400" b="1" i="1" baseline="30000" dirty="0" smtClean="0">
                  <a:solidFill>
                    <a:srgbClr val="00B050"/>
                  </a:solidFill>
                </a:rPr>
                <a:t>2</a:t>
              </a:r>
              <a:r>
                <a:rPr lang="en-US" sz="2400" b="1" i="1" dirty="0" smtClean="0">
                  <a:solidFill>
                    <a:srgbClr val="00B050"/>
                  </a:solidFill>
                </a:rPr>
                <a:t>=0.85</a:t>
              </a:r>
              <a:endParaRPr lang="en-US" sz="2400" baseline="30000" dirty="0">
                <a:solidFill>
                  <a:srgbClr val="00B050"/>
                </a:solidFill>
              </a:endParaRPr>
            </a:p>
          </p:txBody>
        </p:sp>
        <p:sp>
          <p:nvSpPr>
            <p:cNvPr id="41" name="Rectangle 60"/>
            <p:cNvSpPr/>
            <p:nvPr/>
          </p:nvSpPr>
          <p:spPr>
            <a:xfrm>
              <a:off x="6437273" y="1304907"/>
              <a:ext cx="1021222" cy="336480"/>
            </a:xfrm>
            <a:prstGeom prst="rect">
              <a:avLst/>
            </a:prstGeom>
            <a:solidFill>
              <a:schemeClr val="bg1"/>
            </a:solidFill>
          </p:spPr>
          <p:txBody>
            <a:bodyPr wrap="none">
              <a:spAutoFit/>
            </a:bodyPr>
            <a:lstStyle/>
            <a:p>
              <a:r>
                <a:rPr lang="en-US" sz="1800" b="1" i="1" dirty="0" smtClean="0">
                  <a:solidFill>
                    <a:schemeClr val="accent1">
                      <a:lumMod val="75000"/>
                    </a:schemeClr>
                  </a:solidFill>
                </a:rPr>
                <a:t>Benzene</a:t>
              </a:r>
              <a:endParaRPr lang="en-US" sz="1800" baseline="30000" dirty="0">
                <a:solidFill>
                  <a:schemeClr val="accent1">
                    <a:lumMod val="75000"/>
                  </a:schemeClr>
                </a:solidFill>
              </a:endParaRPr>
            </a:p>
          </p:txBody>
        </p:sp>
      </p:grpSp>
      <p:grpSp>
        <p:nvGrpSpPr>
          <p:cNvPr id="4" name="Group 3"/>
          <p:cNvGrpSpPr/>
          <p:nvPr/>
        </p:nvGrpSpPr>
        <p:grpSpPr>
          <a:xfrm>
            <a:off x="1553025" y="3725793"/>
            <a:ext cx="3154828" cy="2581151"/>
            <a:chOff x="1416960" y="3970710"/>
            <a:chExt cx="3154828" cy="2581151"/>
          </a:xfrm>
        </p:grpSpPr>
        <p:pic>
          <p:nvPicPr>
            <p:cNvPr id="50" name="Picture 97" descr="Macintosh HD:Users:changsy5:Google Drive:paper_near_road:new figures:zoomed_explicit_METWARE_NOx.pdf"/>
            <p:cNvPicPr/>
            <p:nvPr/>
          </p:nvPicPr>
          <p:blipFill>
            <a:blip r:embed="rId6">
              <a:extLst>
                <a:ext uri="{28A0092B-C50C-407E-A947-70E740481C1C}">
                  <a14:useLocalDpi xmlns:a14="http://schemas.microsoft.com/office/drawing/2010/main" val="0"/>
                </a:ext>
              </a:extLst>
            </a:blip>
            <a:srcRect/>
            <a:stretch>
              <a:fillRect/>
            </a:stretch>
          </p:blipFill>
          <p:spPr bwMode="auto">
            <a:xfrm>
              <a:off x="1416960" y="3970710"/>
              <a:ext cx="3154828" cy="2581151"/>
            </a:xfrm>
            <a:prstGeom prst="rect">
              <a:avLst/>
            </a:prstGeom>
            <a:noFill/>
            <a:ln>
              <a:noFill/>
            </a:ln>
          </p:spPr>
        </p:pic>
        <p:sp>
          <p:nvSpPr>
            <p:cNvPr id="38" name="Rectangle 60"/>
            <p:cNvSpPr/>
            <p:nvPr/>
          </p:nvSpPr>
          <p:spPr>
            <a:xfrm>
              <a:off x="3256799" y="5655356"/>
              <a:ext cx="1171401" cy="420600"/>
            </a:xfrm>
            <a:prstGeom prst="rect">
              <a:avLst/>
            </a:prstGeom>
          </p:spPr>
          <p:txBody>
            <a:bodyPr wrap="none">
              <a:spAutoFit/>
            </a:bodyPr>
            <a:lstStyle/>
            <a:p>
              <a:r>
                <a:rPr lang="en-US" sz="2400" b="1" i="1" dirty="0" smtClean="0">
                  <a:solidFill>
                    <a:srgbClr val="00B050"/>
                  </a:solidFill>
                </a:rPr>
                <a:t>R</a:t>
              </a:r>
              <a:r>
                <a:rPr lang="en-US" sz="2400" b="1" i="1" baseline="30000" dirty="0" smtClean="0">
                  <a:solidFill>
                    <a:srgbClr val="00B050"/>
                  </a:solidFill>
                </a:rPr>
                <a:t>2</a:t>
              </a:r>
              <a:r>
                <a:rPr lang="en-US" sz="2400" b="1" i="1" dirty="0" smtClean="0">
                  <a:solidFill>
                    <a:srgbClr val="00B050"/>
                  </a:solidFill>
                </a:rPr>
                <a:t>=0.97</a:t>
              </a:r>
              <a:endParaRPr lang="en-US" sz="2400" baseline="30000" dirty="0">
                <a:solidFill>
                  <a:srgbClr val="00B050"/>
                </a:solidFill>
              </a:endParaRPr>
            </a:p>
          </p:txBody>
        </p:sp>
        <p:sp>
          <p:nvSpPr>
            <p:cNvPr id="42" name="Rectangle 60"/>
            <p:cNvSpPr/>
            <p:nvPr/>
          </p:nvSpPr>
          <p:spPr>
            <a:xfrm>
              <a:off x="1872492" y="4058648"/>
              <a:ext cx="554798" cy="336480"/>
            </a:xfrm>
            <a:prstGeom prst="rect">
              <a:avLst/>
            </a:prstGeom>
            <a:solidFill>
              <a:schemeClr val="bg1"/>
            </a:solidFill>
          </p:spPr>
          <p:txBody>
            <a:bodyPr wrap="none">
              <a:spAutoFit/>
            </a:bodyPr>
            <a:lstStyle/>
            <a:p>
              <a:r>
                <a:rPr lang="en-US" sz="1800" b="1" i="1" dirty="0" err="1" smtClean="0">
                  <a:solidFill>
                    <a:schemeClr val="accent1">
                      <a:lumMod val="75000"/>
                    </a:schemeClr>
                  </a:solidFill>
                </a:rPr>
                <a:t>NO</a:t>
              </a:r>
              <a:r>
                <a:rPr lang="en-US" sz="1800" b="1" i="1" baseline="-25000" dirty="0" err="1" smtClean="0">
                  <a:solidFill>
                    <a:schemeClr val="accent1">
                      <a:lumMod val="75000"/>
                    </a:schemeClr>
                  </a:solidFill>
                </a:rPr>
                <a:t>x</a:t>
              </a:r>
              <a:endParaRPr lang="en-US" sz="1800" baseline="-25000" dirty="0">
                <a:solidFill>
                  <a:schemeClr val="accent1">
                    <a:lumMod val="75000"/>
                  </a:schemeClr>
                </a:solidFill>
              </a:endParaRPr>
            </a:p>
          </p:txBody>
        </p:sp>
      </p:grpSp>
      <p:grpSp>
        <p:nvGrpSpPr>
          <p:cNvPr id="3" name="Group 2"/>
          <p:cNvGrpSpPr/>
          <p:nvPr/>
        </p:nvGrpSpPr>
        <p:grpSpPr>
          <a:xfrm>
            <a:off x="4617379" y="3764362"/>
            <a:ext cx="3138686" cy="2542584"/>
            <a:chOff x="4481314" y="4009279"/>
            <a:chExt cx="3362474" cy="2542584"/>
          </a:xfrm>
        </p:grpSpPr>
        <p:pic>
          <p:nvPicPr>
            <p:cNvPr id="51" name="Picture 99" descr="Macintosh HD:Users:changsy5:Google Drive:paper_near_road:new figures:zoomed_explicit_METWARE_PM25.pdf"/>
            <p:cNvPicPr/>
            <p:nvPr/>
          </p:nvPicPr>
          <p:blipFill>
            <a:blip r:embed="rId7">
              <a:extLst>
                <a:ext uri="{28A0092B-C50C-407E-A947-70E740481C1C}">
                  <a14:useLocalDpi xmlns:a14="http://schemas.microsoft.com/office/drawing/2010/main" val="0"/>
                </a:ext>
              </a:extLst>
            </a:blip>
            <a:srcRect/>
            <a:stretch>
              <a:fillRect/>
            </a:stretch>
          </p:blipFill>
          <p:spPr bwMode="auto">
            <a:xfrm>
              <a:off x="4481314" y="4009279"/>
              <a:ext cx="3362474" cy="2542584"/>
            </a:xfrm>
            <a:prstGeom prst="rect">
              <a:avLst/>
            </a:prstGeom>
            <a:noFill/>
            <a:ln>
              <a:noFill/>
            </a:ln>
          </p:spPr>
        </p:pic>
        <p:sp>
          <p:nvSpPr>
            <p:cNvPr id="52" name="Rectangle 60"/>
            <p:cNvSpPr/>
            <p:nvPr/>
          </p:nvSpPr>
          <p:spPr>
            <a:xfrm>
              <a:off x="6597441" y="5678496"/>
              <a:ext cx="1171401" cy="420600"/>
            </a:xfrm>
            <a:prstGeom prst="rect">
              <a:avLst/>
            </a:prstGeom>
          </p:spPr>
          <p:txBody>
            <a:bodyPr wrap="none">
              <a:spAutoFit/>
            </a:bodyPr>
            <a:lstStyle/>
            <a:p>
              <a:r>
                <a:rPr lang="en-US" sz="2400" b="1" i="1" dirty="0" smtClean="0">
                  <a:solidFill>
                    <a:srgbClr val="00B050"/>
                  </a:solidFill>
                </a:rPr>
                <a:t>R</a:t>
              </a:r>
              <a:r>
                <a:rPr lang="en-US" sz="2400" b="1" i="1" baseline="30000" dirty="0" smtClean="0">
                  <a:solidFill>
                    <a:srgbClr val="00B050"/>
                  </a:solidFill>
                </a:rPr>
                <a:t>2</a:t>
              </a:r>
              <a:r>
                <a:rPr lang="en-US" sz="2400" b="1" i="1" dirty="0" smtClean="0">
                  <a:solidFill>
                    <a:srgbClr val="00B050"/>
                  </a:solidFill>
                </a:rPr>
                <a:t>=0.92</a:t>
              </a:r>
              <a:endParaRPr lang="en-US" sz="2400" baseline="30000" dirty="0">
                <a:solidFill>
                  <a:srgbClr val="00B050"/>
                </a:solidFill>
              </a:endParaRPr>
            </a:p>
          </p:txBody>
        </p:sp>
        <p:sp>
          <p:nvSpPr>
            <p:cNvPr id="43" name="Rectangle 60"/>
            <p:cNvSpPr/>
            <p:nvPr/>
          </p:nvSpPr>
          <p:spPr>
            <a:xfrm>
              <a:off x="4927120" y="4070219"/>
              <a:ext cx="670321" cy="336480"/>
            </a:xfrm>
            <a:prstGeom prst="rect">
              <a:avLst/>
            </a:prstGeom>
            <a:solidFill>
              <a:schemeClr val="bg1"/>
            </a:solidFill>
          </p:spPr>
          <p:txBody>
            <a:bodyPr wrap="none">
              <a:spAutoFit/>
            </a:bodyPr>
            <a:lstStyle/>
            <a:p>
              <a:r>
                <a:rPr lang="en-US" sz="1800" b="1" i="1" dirty="0" smtClean="0">
                  <a:solidFill>
                    <a:schemeClr val="accent1">
                      <a:lumMod val="75000"/>
                    </a:schemeClr>
                  </a:solidFill>
                </a:rPr>
                <a:t>PM</a:t>
              </a:r>
              <a:r>
                <a:rPr lang="en-US" sz="1800" b="1" i="1" baseline="-25000" dirty="0" smtClean="0">
                  <a:solidFill>
                    <a:schemeClr val="accent1">
                      <a:lumMod val="75000"/>
                    </a:schemeClr>
                  </a:solidFill>
                </a:rPr>
                <a:t>2.5</a:t>
              </a:r>
              <a:endParaRPr lang="en-US" sz="1800" baseline="-25000" dirty="0">
                <a:solidFill>
                  <a:schemeClr val="accent1">
                    <a:lumMod val="75000"/>
                  </a:schemeClr>
                </a:solidFill>
              </a:endParaRPr>
            </a:p>
          </p:txBody>
        </p:sp>
      </p:grpSp>
      <p:sp>
        <p:nvSpPr>
          <p:cNvPr id="25" name="Content Placeholder 2"/>
          <p:cNvSpPr txBox="1">
            <a:spLocks/>
          </p:cNvSpPr>
          <p:nvPr/>
        </p:nvSpPr>
        <p:spPr>
          <a:xfrm>
            <a:off x="0" y="6252378"/>
            <a:ext cx="8799286" cy="497773"/>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smtClean="0"/>
              <a:t>METARE demonstrates high R</a:t>
            </a:r>
            <a:r>
              <a:rPr lang="en-US" baseline="30000" dirty="0" smtClean="0"/>
              <a:t>2</a:t>
            </a:r>
            <a:r>
              <a:rPr lang="en-US" dirty="0" smtClean="0"/>
              <a:t> when comparing to explicit approach</a:t>
            </a:r>
            <a:endParaRPr lang="en-US" i="1" u="sng" baseline="30000" dirty="0"/>
          </a:p>
        </p:txBody>
      </p:sp>
      <p:sp>
        <p:nvSpPr>
          <p:cNvPr id="8" name="Slide Number Placeholder 7"/>
          <p:cNvSpPr>
            <a:spLocks noGrp="1"/>
          </p:cNvSpPr>
          <p:nvPr>
            <p:ph type="sldNum" sz="quarter" idx="12"/>
          </p:nvPr>
        </p:nvSpPr>
        <p:spPr>
          <a:xfrm>
            <a:off x="8680450" y="6486526"/>
            <a:ext cx="463550" cy="365125"/>
          </a:xfrm>
        </p:spPr>
        <p:txBody>
          <a:bodyPr/>
          <a:lstStyle/>
          <a:p>
            <a:fld id="{67B25569-FD8A-4162-80CD-D20A2B27CACF}" type="slidenum">
              <a:rPr lang="en-US" smtClean="0"/>
              <a:pPr/>
              <a:t>12</a:t>
            </a:fld>
            <a:endParaRPr lang="en-US" dirty="0"/>
          </a:p>
        </p:txBody>
      </p:sp>
    </p:spTree>
    <p:extLst>
      <p:ext uri="{BB962C8B-B14F-4D97-AF65-F5344CB8AC3E}">
        <p14:creationId xmlns:p14="http://schemas.microsoft.com/office/powerpoint/2010/main" val="1721408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11933"/>
            <a:ext cx="6473371" cy="696538"/>
          </a:xfrm>
        </p:spPr>
        <p:txBody>
          <a:bodyPr/>
          <a:lstStyle/>
          <a:p>
            <a:r>
              <a:rPr lang="en-US" sz="2800" dirty="0" smtClean="0"/>
              <a:t>R-LINE evaluation (observation VS. model)</a:t>
            </a:r>
            <a:endParaRPr lang="en-US" sz="2800" dirty="0"/>
          </a:p>
        </p:txBody>
      </p:sp>
      <p:pic>
        <p:nvPicPr>
          <p:cNvPr id="5" name="Picture 4" descr="Macintosh HD:Users:changsy5:Google Drive:paper_near_road:new figures:CO.pdf"/>
          <p:cNvPicPr/>
          <p:nvPr/>
        </p:nvPicPr>
        <p:blipFill rotWithShape="1">
          <a:blip r:embed="rId2">
            <a:extLst>
              <a:ext uri="{28A0092B-C50C-407E-A947-70E740481C1C}">
                <a14:useLocalDpi xmlns:a14="http://schemas.microsoft.com/office/drawing/2010/main" val="0"/>
              </a:ext>
            </a:extLst>
          </a:blip>
          <a:srcRect t="7129" b="-931"/>
          <a:stretch/>
        </p:blipFill>
        <p:spPr bwMode="auto">
          <a:xfrm>
            <a:off x="772778" y="926206"/>
            <a:ext cx="3657600" cy="2744683"/>
          </a:xfrm>
          <a:prstGeom prst="rect">
            <a:avLst/>
          </a:prstGeom>
          <a:noFill/>
          <a:ln>
            <a:noFill/>
          </a:ln>
        </p:spPr>
      </p:pic>
      <p:pic>
        <p:nvPicPr>
          <p:cNvPr id="6" name="Picture 5" descr="Macintosh HD:Users:changsy5:Google Drive:paper_near_road:new figures:NOx.pdf"/>
          <p:cNvPicPr/>
          <p:nvPr/>
        </p:nvPicPr>
        <p:blipFill rotWithShape="1">
          <a:blip r:embed="rId3">
            <a:extLst>
              <a:ext uri="{28A0092B-C50C-407E-A947-70E740481C1C}">
                <a14:useLocalDpi xmlns:a14="http://schemas.microsoft.com/office/drawing/2010/main" val="0"/>
              </a:ext>
            </a:extLst>
          </a:blip>
          <a:srcRect t="7129" b="-2170"/>
          <a:stretch/>
        </p:blipFill>
        <p:spPr bwMode="auto">
          <a:xfrm>
            <a:off x="4430378" y="926206"/>
            <a:ext cx="3657600" cy="2780972"/>
          </a:xfrm>
          <a:prstGeom prst="rect">
            <a:avLst/>
          </a:prstGeom>
          <a:noFill/>
          <a:ln>
            <a:noFill/>
          </a:ln>
        </p:spPr>
      </p:pic>
      <p:pic>
        <p:nvPicPr>
          <p:cNvPr id="7" name="Picture 6" descr="Macintosh HD:Users:changsy5:Google Drive:paper_near_road:new figures:CO_sense.pdf"/>
          <p:cNvPicPr/>
          <p:nvPr/>
        </p:nvPicPr>
        <p:blipFill rotWithShape="1">
          <a:blip r:embed="rId4">
            <a:extLst>
              <a:ext uri="{28A0092B-C50C-407E-A947-70E740481C1C}">
                <a14:useLocalDpi xmlns:a14="http://schemas.microsoft.com/office/drawing/2010/main" val="0"/>
              </a:ext>
            </a:extLst>
          </a:blip>
          <a:srcRect t="6901" b="-10"/>
          <a:stretch/>
        </p:blipFill>
        <p:spPr bwMode="auto">
          <a:xfrm>
            <a:off x="765614" y="3670890"/>
            <a:ext cx="3657600" cy="2724467"/>
          </a:xfrm>
          <a:prstGeom prst="rect">
            <a:avLst/>
          </a:prstGeom>
          <a:noFill/>
          <a:ln>
            <a:noFill/>
          </a:ln>
        </p:spPr>
      </p:pic>
      <p:pic>
        <p:nvPicPr>
          <p:cNvPr id="8" name="Picture 7" descr="Macintosh HD:Users:changsy5:Google Drive:paper_near_road:new figures:NOX_sense.pdf"/>
          <p:cNvPicPr/>
          <p:nvPr/>
        </p:nvPicPr>
        <p:blipFill rotWithShape="1">
          <a:blip r:embed="rId5">
            <a:extLst>
              <a:ext uri="{28A0092B-C50C-407E-A947-70E740481C1C}">
                <a14:useLocalDpi xmlns:a14="http://schemas.microsoft.com/office/drawing/2010/main" val="0"/>
              </a:ext>
            </a:extLst>
          </a:blip>
          <a:srcRect t="6523" b="-3663"/>
          <a:stretch/>
        </p:blipFill>
        <p:spPr bwMode="auto">
          <a:xfrm>
            <a:off x="4421307" y="3670890"/>
            <a:ext cx="3657600" cy="2842395"/>
          </a:xfrm>
          <a:prstGeom prst="rect">
            <a:avLst/>
          </a:prstGeom>
          <a:noFill/>
          <a:ln>
            <a:noFill/>
          </a:ln>
        </p:spPr>
      </p:pic>
      <p:sp>
        <p:nvSpPr>
          <p:cNvPr id="9" name="Content Placeholder 5"/>
          <p:cNvSpPr txBox="1">
            <a:spLocks/>
          </p:cNvSpPr>
          <p:nvPr/>
        </p:nvSpPr>
        <p:spPr>
          <a:xfrm rot="16200000">
            <a:off x="-221316" y="2014740"/>
            <a:ext cx="1457613"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dirty="0" smtClean="0">
                <a:solidFill>
                  <a:srgbClr val="3366FF"/>
                </a:solidFill>
              </a:rPr>
              <a:t>Base fleet</a:t>
            </a:r>
            <a:endParaRPr lang="en-US" dirty="0">
              <a:solidFill>
                <a:srgbClr val="3366FF"/>
              </a:solidFill>
            </a:endParaRPr>
          </a:p>
        </p:txBody>
      </p:sp>
      <p:sp>
        <p:nvSpPr>
          <p:cNvPr id="10" name="Content Placeholder 5"/>
          <p:cNvSpPr txBox="1">
            <a:spLocks/>
          </p:cNvSpPr>
          <p:nvPr/>
        </p:nvSpPr>
        <p:spPr>
          <a:xfrm rot="16200000">
            <a:off x="-507080" y="4460074"/>
            <a:ext cx="2036369"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dirty="0" smtClean="0">
                <a:solidFill>
                  <a:srgbClr val="3366FF"/>
                </a:solidFill>
              </a:rPr>
              <a:t>Sensitive fleet</a:t>
            </a:r>
            <a:endParaRPr lang="en-US" dirty="0">
              <a:solidFill>
                <a:srgbClr val="3366FF"/>
              </a:solidFill>
            </a:endParaRPr>
          </a:p>
        </p:txBody>
      </p:sp>
      <p:sp>
        <p:nvSpPr>
          <p:cNvPr id="11" name="Content Placeholder 5"/>
          <p:cNvSpPr txBox="1">
            <a:spLocks/>
          </p:cNvSpPr>
          <p:nvPr/>
        </p:nvSpPr>
        <p:spPr>
          <a:xfrm>
            <a:off x="2670655" y="538046"/>
            <a:ext cx="576917"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dirty="0" smtClean="0">
                <a:solidFill>
                  <a:srgbClr val="3366FF"/>
                </a:solidFill>
              </a:rPr>
              <a:t>CO</a:t>
            </a:r>
            <a:endParaRPr lang="en-US" dirty="0">
              <a:solidFill>
                <a:srgbClr val="3366FF"/>
              </a:solidFill>
            </a:endParaRPr>
          </a:p>
        </p:txBody>
      </p:sp>
      <p:sp>
        <p:nvSpPr>
          <p:cNvPr id="12" name="Content Placeholder 5"/>
          <p:cNvSpPr txBox="1">
            <a:spLocks/>
          </p:cNvSpPr>
          <p:nvPr/>
        </p:nvSpPr>
        <p:spPr>
          <a:xfrm>
            <a:off x="6143197" y="538046"/>
            <a:ext cx="787374"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dirty="0" err="1" smtClean="0">
                <a:solidFill>
                  <a:srgbClr val="3366FF"/>
                </a:solidFill>
              </a:rPr>
              <a:t>NO</a:t>
            </a:r>
            <a:r>
              <a:rPr lang="en-US" baseline="-25000" dirty="0" err="1" smtClean="0">
                <a:solidFill>
                  <a:srgbClr val="3366FF"/>
                </a:solidFill>
              </a:rPr>
              <a:t>x</a:t>
            </a:r>
            <a:endParaRPr lang="en-US" baseline="-25000" dirty="0">
              <a:solidFill>
                <a:srgbClr val="3366FF"/>
              </a:solidFill>
            </a:endParaRPr>
          </a:p>
        </p:txBody>
      </p:sp>
      <p:sp>
        <p:nvSpPr>
          <p:cNvPr id="13" name="Content Placeholder 2"/>
          <p:cNvSpPr txBox="1">
            <a:spLocks/>
          </p:cNvSpPr>
          <p:nvPr/>
        </p:nvSpPr>
        <p:spPr>
          <a:xfrm>
            <a:off x="1632857" y="6383482"/>
            <a:ext cx="6143197" cy="497773"/>
          </a:xfrm>
          <a:prstGeom prst="rect">
            <a:avLst/>
          </a:prstGeom>
        </p:spPr>
        <p:txBody>
          <a:bodyPr vert="horz" lIns="91440" tIns="45720" rIns="91440" bIns="45720" rtlCol="0">
            <a:normAutofit fontScale="85000"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smtClean="0"/>
              <a:t>Using proper fleet data can improve the results for </a:t>
            </a:r>
            <a:r>
              <a:rPr lang="en-US" dirty="0" err="1" smtClean="0"/>
              <a:t>NO</a:t>
            </a:r>
            <a:r>
              <a:rPr lang="en-US" baseline="-25000" dirty="0" err="1" smtClean="0"/>
              <a:t>x</a:t>
            </a:r>
            <a:r>
              <a:rPr lang="en-US" dirty="0" smtClean="0"/>
              <a:t> </a:t>
            </a:r>
            <a:endParaRPr lang="en-US" i="1" u="sng" baseline="-25000" dirty="0"/>
          </a:p>
        </p:txBody>
      </p:sp>
      <p:sp>
        <p:nvSpPr>
          <p:cNvPr id="2" name="Slide Number Placeholder 1"/>
          <p:cNvSpPr>
            <a:spLocks noGrp="1"/>
          </p:cNvSpPr>
          <p:nvPr>
            <p:ph type="sldNum" sz="quarter" idx="12"/>
          </p:nvPr>
        </p:nvSpPr>
        <p:spPr>
          <a:xfrm>
            <a:off x="8671379" y="6488257"/>
            <a:ext cx="472621" cy="365125"/>
          </a:xfrm>
        </p:spPr>
        <p:txBody>
          <a:bodyPr/>
          <a:lstStyle/>
          <a:p>
            <a:fld id="{67B25569-FD8A-4162-80CD-D20A2B27CACF}" type="slidenum">
              <a:rPr lang="en-US" smtClean="0"/>
              <a:pPr/>
              <a:t>13</a:t>
            </a:fld>
            <a:endParaRPr lang="en-US" dirty="0"/>
          </a:p>
        </p:txBody>
      </p:sp>
    </p:spTree>
    <p:extLst>
      <p:ext uri="{BB962C8B-B14F-4D97-AF65-F5344CB8AC3E}">
        <p14:creationId xmlns:p14="http://schemas.microsoft.com/office/powerpoint/2010/main" val="2611357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a:spLocks/>
          </p:cNvSpPr>
          <p:nvPr/>
        </p:nvSpPr>
        <p:spPr>
          <a:xfrm>
            <a:off x="3269746" y="55037"/>
            <a:ext cx="1386769"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solidFill>
                  <a:srgbClr val="3366FF"/>
                </a:solidFill>
              </a:rPr>
              <a:t>PM</a:t>
            </a:r>
            <a:r>
              <a:rPr lang="en-US" baseline="-25000" dirty="0" smtClean="0">
                <a:solidFill>
                  <a:srgbClr val="3366FF"/>
                </a:solidFill>
              </a:rPr>
              <a:t>2.5</a:t>
            </a:r>
            <a:endParaRPr lang="en-US" baseline="-25000" dirty="0">
              <a:solidFill>
                <a:srgbClr val="3366FF"/>
              </a:solidFill>
            </a:endParaRPr>
          </a:p>
        </p:txBody>
      </p:sp>
      <p:sp>
        <p:nvSpPr>
          <p:cNvPr id="5" name="Content Placeholder 5"/>
          <p:cNvSpPr txBox="1">
            <a:spLocks/>
          </p:cNvSpPr>
          <p:nvPr/>
        </p:nvSpPr>
        <p:spPr>
          <a:xfrm>
            <a:off x="5484622" y="39365"/>
            <a:ext cx="1745308"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solidFill>
                  <a:srgbClr val="3366FF"/>
                </a:solidFill>
              </a:rPr>
              <a:t>BENZENE</a:t>
            </a:r>
            <a:endParaRPr lang="en-US" dirty="0">
              <a:solidFill>
                <a:srgbClr val="3366FF"/>
              </a:solidFill>
            </a:endParaRPr>
          </a:p>
        </p:txBody>
      </p:sp>
      <p:sp>
        <p:nvSpPr>
          <p:cNvPr id="6" name="Content Placeholder 5"/>
          <p:cNvSpPr txBox="1">
            <a:spLocks/>
          </p:cNvSpPr>
          <p:nvPr/>
        </p:nvSpPr>
        <p:spPr>
          <a:xfrm>
            <a:off x="756556" y="55037"/>
            <a:ext cx="1386769"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err="1" smtClean="0">
                <a:solidFill>
                  <a:srgbClr val="3366FF"/>
                </a:solidFill>
              </a:rPr>
              <a:t>NO</a:t>
            </a:r>
            <a:r>
              <a:rPr lang="en-US" baseline="-25000" dirty="0" err="1" smtClean="0">
                <a:solidFill>
                  <a:srgbClr val="3366FF"/>
                </a:solidFill>
              </a:rPr>
              <a:t>x</a:t>
            </a:r>
            <a:endParaRPr lang="en-US" baseline="-25000" dirty="0">
              <a:solidFill>
                <a:srgbClr val="3366FF"/>
              </a:solidFill>
            </a:endParaRPr>
          </a:p>
        </p:txBody>
      </p:sp>
      <p:sp>
        <p:nvSpPr>
          <p:cNvPr id="21" name="Content Placeholder 2"/>
          <p:cNvSpPr txBox="1">
            <a:spLocks/>
          </p:cNvSpPr>
          <p:nvPr/>
        </p:nvSpPr>
        <p:spPr>
          <a:xfrm>
            <a:off x="1440518" y="6441232"/>
            <a:ext cx="6143197" cy="497773"/>
          </a:xfrm>
          <a:prstGeom prst="rect">
            <a:avLst/>
          </a:prstGeom>
        </p:spPr>
        <p:txBody>
          <a:bodyPr vert="horz" lIns="91440" tIns="45720" rIns="91440" bIns="45720" rtlCol="0">
            <a:normAutofit fontScale="85000"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smtClean="0"/>
              <a:t>The framework can capture the gradients from the roads</a:t>
            </a:r>
            <a:endParaRPr lang="en-US" i="1" u="sng" baseline="-25000" dirty="0"/>
          </a:p>
        </p:txBody>
      </p:sp>
      <p:sp>
        <p:nvSpPr>
          <p:cNvPr id="2" name="Slide Number Placeholder 1"/>
          <p:cNvSpPr>
            <a:spLocks noGrp="1"/>
          </p:cNvSpPr>
          <p:nvPr>
            <p:ph type="sldNum" sz="quarter" idx="12"/>
          </p:nvPr>
        </p:nvSpPr>
        <p:spPr>
          <a:xfrm>
            <a:off x="8667750" y="6486526"/>
            <a:ext cx="476250" cy="365125"/>
          </a:xfrm>
        </p:spPr>
        <p:txBody>
          <a:bodyPr/>
          <a:lstStyle/>
          <a:p>
            <a:fld id="{67B25569-FD8A-4162-80CD-D20A2B27CACF}" type="slidenum">
              <a:rPr lang="en-US" smtClean="0"/>
              <a:pPr/>
              <a:t>14</a:t>
            </a:fld>
            <a:endParaRPr lang="en-US" dirty="0"/>
          </a:p>
        </p:txBody>
      </p:sp>
      <p:pic>
        <p:nvPicPr>
          <p:cNvPr id="23" name="Picture 2" descr="C:\Users\changsy\Google Drive\monthly report\EPA-EMAQ_WA208\CMAS2014\Portland_NOx.tif"/>
          <p:cNvPicPr>
            <a:picLocks noChangeAspect="1" noChangeArrowheads="1"/>
          </p:cNvPicPr>
          <p:nvPr/>
        </p:nvPicPr>
        <p:blipFill rotWithShape="1">
          <a:blip r:embed="rId3"/>
          <a:srcRect l="82506" t="3754" r="6340" b="9521"/>
          <a:stretch/>
        </p:blipFill>
        <p:spPr bwMode="auto">
          <a:xfrm>
            <a:off x="2502707" y="503975"/>
            <a:ext cx="767039" cy="5918937"/>
          </a:xfrm>
          <a:prstGeom prst="rect">
            <a:avLst/>
          </a:prstGeom>
          <a:noFill/>
        </p:spPr>
      </p:pic>
      <p:pic>
        <p:nvPicPr>
          <p:cNvPr id="25" name="Picture 6" descr="C:\Users\changsy\Google Drive\monthly report\EPA-EMAQ_WA208\CMAS2014\Tacoma_PM25.tif"/>
          <p:cNvPicPr>
            <a:picLocks noChangeAspect="1" noChangeArrowheads="1"/>
          </p:cNvPicPr>
          <p:nvPr/>
        </p:nvPicPr>
        <p:blipFill rotWithShape="1">
          <a:blip r:embed="rId4"/>
          <a:srcRect l="83770" t="5105" r="7615" b="9509"/>
          <a:stretch/>
        </p:blipFill>
        <p:spPr bwMode="auto">
          <a:xfrm>
            <a:off x="5041900" y="503975"/>
            <a:ext cx="627705" cy="5918937"/>
          </a:xfrm>
          <a:prstGeom prst="rect">
            <a:avLst/>
          </a:prstGeom>
          <a:noFill/>
        </p:spPr>
      </p:pic>
      <p:grpSp>
        <p:nvGrpSpPr>
          <p:cNvPr id="33" name="群組 32"/>
          <p:cNvGrpSpPr/>
          <p:nvPr/>
        </p:nvGrpSpPr>
        <p:grpSpPr>
          <a:xfrm>
            <a:off x="223114" y="506606"/>
            <a:ext cx="8866801" cy="2885270"/>
            <a:chOff x="246749" y="3563455"/>
            <a:chExt cx="8866801" cy="2885270"/>
          </a:xfrm>
        </p:grpSpPr>
        <p:pic>
          <p:nvPicPr>
            <p:cNvPr id="11" name="Picture 2" descr="NOx_Spatial.tif"/>
            <p:cNvPicPr>
              <a:picLocks noChangeAspect="1"/>
            </p:cNvPicPr>
            <p:nvPr/>
          </p:nvPicPr>
          <p:blipFill rotWithShape="1">
            <a:blip r:embed="rId5">
              <a:extLst>
                <a:ext uri="{28A0092B-C50C-407E-A947-70E740481C1C}">
                  <a14:useLocalDpi xmlns:a14="http://schemas.microsoft.com/office/drawing/2010/main" val="0"/>
                </a:ext>
              </a:extLst>
            </a:blip>
            <a:srcRect l="8412" t="6391" r="16539" b="4888"/>
            <a:stretch/>
          </p:blipFill>
          <p:spPr>
            <a:xfrm>
              <a:off x="828032" y="3565072"/>
              <a:ext cx="1686569" cy="1377825"/>
            </a:xfrm>
            <a:prstGeom prst="rect">
              <a:avLst/>
            </a:prstGeom>
          </p:spPr>
        </p:pic>
        <p:pic>
          <p:nvPicPr>
            <p:cNvPr id="12" name="Picture 10" descr="PM25_Spatial.tif"/>
            <p:cNvPicPr>
              <a:picLocks noChangeAspect="1"/>
            </p:cNvPicPr>
            <p:nvPr/>
          </p:nvPicPr>
          <p:blipFill rotWithShape="1">
            <a:blip r:embed="rId6">
              <a:extLst>
                <a:ext uri="{28A0092B-C50C-407E-A947-70E740481C1C}">
                  <a14:useLocalDpi xmlns:a14="http://schemas.microsoft.com/office/drawing/2010/main" val="0"/>
                </a:ext>
              </a:extLst>
            </a:blip>
            <a:srcRect l="8621" t="6298" r="17227" b="4977"/>
            <a:stretch/>
          </p:blipFill>
          <p:spPr>
            <a:xfrm>
              <a:off x="3297503" y="3565072"/>
              <a:ext cx="1744397" cy="1377825"/>
            </a:xfrm>
            <a:prstGeom prst="rect">
              <a:avLst/>
            </a:prstGeom>
          </p:spPr>
        </p:pic>
        <p:pic>
          <p:nvPicPr>
            <p:cNvPr id="13" name="Picture 11" descr="BENZENE_Spatial.tif"/>
            <p:cNvPicPr>
              <a:picLocks noChangeAspect="1"/>
            </p:cNvPicPr>
            <p:nvPr/>
          </p:nvPicPr>
          <p:blipFill rotWithShape="1">
            <a:blip r:embed="rId7">
              <a:extLst>
                <a:ext uri="{28A0092B-C50C-407E-A947-70E740481C1C}">
                  <a14:useLocalDpi xmlns:a14="http://schemas.microsoft.com/office/drawing/2010/main" val="0"/>
                </a:ext>
              </a:extLst>
            </a:blip>
            <a:srcRect l="8394" t="6298" r="18293" b="4981"/>
            <a:stretch/>
          </p:blipFill>
          <p:spPr>
            <a:xfrm>
              <a:off x="5695005" y="3565072"/>
              <a:ext cx="1709540" cy="1377825"/>
            </a:xfrm>
            <a:prstGeom prst="rect">
              <a:avLst/>
            </a:prstGeom>
          </p:spPr>
        </p:pic>
        <p:pic>
          <p:nvPicPr>
            <p:cNvPr id="14" name="Picture 2" descr="NOxNC_Piedmont_Spatial.tif"/>
            <p:cNvPicPr>
              <a:picLocks noChangeAspect="1"/>
            </p:cNvPicPr>
            <p:nvPr/>
          </p:nvPicPr>
          <p:blipFill rotWithShape="1">
            <a:blip r:embed="rId8">
              <a:extLst>
                <a:ext uri="{28A0092B-C50C-407E-A947-70E740481C1C}">
                  <a14:useLocalDpi xmlns:a14="http://schemas.microsoft.com/office/drawing/2010/main" val="0"/>
                </a:ext>
              </a:extLst>
            </a:blip>
            <a:srcRect l="8459" t="6391" r="16492" b="4886"/>
            <a:stretch/>
          </p:blipFill>
          <p:spPr>
            <a:xfrm>
              <a:off x="828032" y="4953360"/>
              <a:ext cx="1686569" cy="1495365"/>
            </a:xfrm>
            <a:prstGeom prst="rect">
              <a:avLst/>
            </a:prstGeom>
          </p:spPr>
        </p:pic>
        <p:pic>
          <p:nvPicPr>
            <p:cNvPr id="15" name="Picture 4" descr="PM25NC_Piedmont_Spatial.tif"/>
            <p:cNvPicPr>
              <a:picLocks noChangeAspect="1"/>
            </p:cNvPicPr>
            <p:nvPr/>
          </p:nvPicPr>
          <p:blipFill rotWithShape="1">
            <a:blip r:embed="rId9">
              <a:extLst>
                <a:ext uri="{28A0092B-C50C-407E-A947-70E740481C1C}">
                  <a14:useLocalDpi xmlns:a14="http://schemas.microsoft.com/office/drawing/2010/main" val="0"/>
                </a:ext>
              </a:extLst>
            </a:blip>
            <a:srcRect l="8411" t="6390" r="17366" b="4889"/>
            <a:stretch/>
          </p:blipFill>
          <p:spPr>
            <a:xfrm>
              <a:off x="3297503" y="4942897"/>
              <a:ext cx="1744397" cy="1505828"/>
            </a:xfrm>
            <a:prstGeom prst="rect">
              <a:avLst/>
            </a:prstGeom>
          </p:spPr>
        </p:pic>
        <p:pic>
          <p:nvPicPr>
            <p:cNvPr id="16" name="Picture 15" descr="BENZENENC_Piedmont_Spatial.tif"/>
            <p:cNvPicPr>
              <a:picLocks noChangeAspect="1"/>
            </p:cNvPicPr>
            <p:nvPr/>
          </p:nvPicPr>
          <p:blipFill rotWithShape="1">
            <a:blip r:embed="rId10">
              <a:extLst>
                <a:ext uri="{28A0092B-C50C-407E-A947-70E740481C1C}">
                  <a14:useLocalDpi xmlns:a14="http://schemas.microsoft.com/office/drawing/2010/main" val="0"/>
                </a:ext>
              </a:extLst>
            </a:blip>
            <a:srcRect l="8366" t="6014" r="17931" b="5265"/>
            <a:stretch/>
          </p:blipFill>
          <p:spPr>
            <a:xfrm>
              <a:off x="5685936" y="4942897"/>
              <a:ext cx="1718610" cy="1480016"/>
            </a:xfrm>
            <a:prstGeom prst="rect">
              <a:avLst/>
            </a:prstGeom>
          </p:spPr>
        </p:pic>
        <p:sp>
          <p:nvSpPr>
            <p:cNvPr id="17" name="內容版面配置區 2"/>
            <p:cNvSpPr txBox="1">
              <a:spLocks/>
            </p:cNvSpPr>
            <p:nvPr/>
          </p:nvSpPr>
          <p:spPr>
            <a:xfrm rot="16200000">
              <a:off x="-217821" y="5417930"/>
              <a:ext cx="1322811" cy="393671"/>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altLang="zh-TW" sz="1600" dirty="0" smtClean="0"/>
                <a:t>NC Piedmont</a:t>
              </a:r>
              <a:endParaRPr lang="zh-TW" altLang="en-US" sz="1600" dirty="0"/>
            </a:p>
          </p:txBody>
        </p:sp>
        <p:sp>
          <p:nvSpPr>
            <p:cNvPr id="18" name="內容版面配置區 2"/>
            <p:cNvSpPr txBox="1">
              <a:spLocks/>
            </p:cNvSpPr>
            <p:nvPr/>
          </p:nvSpPr>
          <p:spPr>
            <a:xfrm rot="16200000">
              <a:off x="-168704" y="4026911"/>
              <a:ext cx="1261881" cy="334970"/>
            </a:xfrm>
            <a:prstGeom prst="rect">
              <a:avLst/>
            </a:prstGeom>
          </p:spPr>
          <p:txBody>
            <a:bodyPr vert="horz" lIns="91440" tIns="45720" rIns="91440" bIns="45720" rtlCol="0">
              <a:normAutofit fontScale="775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altLang="zh-TW" sz="2000" dirty="0" smtClean="0"/>
                <a:t>Portland, ME</a:t>
              </a:r>
              <a:endParaRPr lang="zh-TW" altLang="en-US" sz="2000" dirty="0"/>
            </a:p>
          </p:txBody>
        </p:sp>
        <p:pic>
          <p:nvPicPr>
            <p:cNvPr id="29" name="Picture 11" descr="BENZENE_Spatial.tif"/>
            <p:cNvPicPr>
              <a:picLocks noChangeAspect="1"/>
            </p:cNvPicPr>
            <p:nvPr/>
          </p:nvPicPr>
          <p:blipFill rotWithShape="1">
            <a:blip r:embed="rId7">
              <a:extLst>
                <a:ext uri="{28A0092B-C50C-407E-A947-70E740481C1C}">
                  <a14:useLocalDpi xmlns:a14="http://schemas.microsoft.com/office/drawing/2010/main" val="0"/>
                </a:ext>
              </a:extLst>
            </a:blip>
            <a:srcRect l="83224" t="6298" r="8431" b="9296"/>
            <a:stretch/>
          </p:blipFill>
          <p:spPr>
            <a:xfrm>
              <a:off x="7404545" y="3563455"/>
              <a:ext cx="418655" cy="2820027"/>
            </a:xfrm>
            <a:prstGeom prst="rect">
              <a:avLst/>
            </a:prstGeom>
          </p:spPr>
        </p:pic>
        <p:pic>
          <p:nvPicPr>
            <p:cNvPr id="30" name="Picture 3"/>
            <p:cNvPicPr>
              <a:picLocks noChangeAspect="1" noChangeArrowheads="1"/>
            </p:cNvPicPr>
            <p:nvPr/>
          </p:nvPicPr>
          <p:blipFill rotWithShape="1">
            <a:blip r:embed="rId11"/>
            <a:srcRect l="88019" t="7300" r="4004" b="73886"/>
            <a:stretch/>
          </p:blipFill>
          <p:spPr bwMode="auto">
            <a:xfrm>
              <a:off x="7861745" y="3758536"/>
              <a:ext cx="693822" cy="1066801"/>
            </a:xfrm>
            <a:prstGeom prst="rect">
              <a:avLst/>
            </a:prstGeom>
            <a:noFill/>
            <a:ln w="9525">
              <a:noFill/>
              <a:miter lim="800000"/>
              <a:headEnd/>
              <a:tailEnd/>
            </a:ln>
          </p:spPr>
        </p:pic>
        <p:pic>
          <p:nvPicPr>
            <p:cNvPr id="31" name="Picture 3"/>
            <p:cNvPicPr>
              <a:picLocks noChangeAspect="1" noChangeArrowheads="1"/>
            </p:cNvPicPr>
            <p:nvPr/>
          </p:nvPicPr>
          <p:blipFill rotWithShape="1">
            <a:blip r:embed="rId11"/>
            <a:srcRect l="71758" t="51051" r="11981" b="37139"/>
            <a:stretch/>
          </p:blipFill>
          <p:spPr bwMode="auto">
            <a:xfrm>
              <a:off x="7861745" y="5291668"/>
              <a:ext cx="1251805" cy="592666"/>
            </a:xfrm>
            <a:prstGeom prst="rect">
              <a:avLst/>
            </a:prstGeom>
            <a:noFill/>
            <a:ln w="9525">
              <a:noFill/>
              <a:miter lim="800000"/>
              <a:headEnd/>
              <a:tailEnd/>
            </a:ln>
          </p:spPr>
        </p:pic>
      </p:grpSp>
      <p:grpSp>
        <p:nvGrpSpPr>
          <p:cNvPr id="34" name="群組 33"/>
          <p:cNvGrpSpPr/>
          <p:nvPr/>
        </p:nvGrpSpPr>
        <p:grpSpPr>
          <a:xfrm>
            <a:off x="241941" y="3334120"/>
            <a:ext cx="8776189" cy="3061098"/>
            <a:chOff x="246748" y="503975"/>
            <a:chExt cx="8776189" cy="3061098"/>
          </a:xfrm>
        </p:grpSpPr>
        <p:pic>
          <p:nvPicPr>
            <p:cNvPr id="1026" name="Picture 2" descr="C:\Users\changsy\Google Drive\monthly report\EPA-EMAQ_WA208\CMAS2014\Portland_NOx.tif"/>
            <p:cNvPicPr>
              <a:picLocks noChangeAspect="1" noChangeArrowheads="1"/>
            </p:cNvPicPr>
            <p:nvPr/>
          </p:nvPicPr>
          <p:blipFill rotWithShape="1">
            <a:blip r:embed="rId3"/>
            <a:srcRect l="7334" r="17183"/>
            <a:stretch/>
          </p:blipFill>
          <p:spPr bwMode="auto">
            <a:xfrm>
              <a:off x="756557" y="503975"/>
              <a:ext cx="1758044" cy="1631861"/>
            </a:xfrm>
            <a:prstGeom prst="rect">
              <a:avLst/>
            </a:prstGeom>
            <a:noFill/>
          </p:spPr>
        </p:pic>
        <p:pic>
          <p:nvPicPr>
            <p:cNvPr id="1027" name="Picture 3" descr="C:\Users\changsy\Google Drive\monthly report\EPA-EMAQ_WA208\CMAS2014\Portland_BENZENE.tif"/>
            <p:cNvPicPr>
              <a:picLocks noChangeAspect="1" noChangeArrowheads="1"/>
            </p:cNvPicPr>
            <p:nvPr/>
          </p:nvPicPr>
          <p:blipFill rotWithShape="1">
            <a:blip r:embed="rId12"/>
            <a:srcRect l="8799" r="17800"/>
            <a:stretch/>
          </p:blipFill>
          <p:spPr bwMode="auto">
            <a:xfrm>
              <a:off x="5695004" y="503976"/>
              <a:ext cx="1709542" cy="1631860"/>
            </a:xfrm>
            <a:prstGeom prst="rect">
              <a:avLst/>
            </a:prstGeom>
            <a:noFill/>
          </p:spPr>
        </p:pic>
        <p:pic>
          <p:nvPicPr>
            <p:cNvPr id="1028" name="Picture 4" descr="C:\Users\changsy\Google Drive\monthly report\EPA-EMAQ_WA208\CMAS2014\Portland_PM25.tif"/>
            <p:cNvPicPr>
              <a:picLocks noChangeAspect="1" noChangeArrowheads="1"/>
            </p:cNvPicPr>
            <p:nvPr/>
          </p:nvPicPr>
          <p:blipFill rotWithShape="1">
            <a:blip r:embed="rId13"/>
            <a:srcRect l="7434" r="16477"/>
            <a:stretch/>
          </p:blipFill>
          <p:spPr bwMode="auto">
            <a:xfrm>
              <a:off x="3269746" y="503975"/>
              <a:ext cx="1772154" cy="1631861"/>
            </a:xfrm>
            <a:prstGeom prst="rect">
              <a:avLst/>
            </a:prstGeom>
            <a:noFill/>
          </p:spPr>
        </p:pic>
        <p:pic>
          <p:nvPicPr>
            <p:cNvPr id="1029" name="Picture 5" descr="C:\Users\changsy\Google Drive\monthly report\EPA-EMAQ_WA208\CMAS2014\Tacoma_NOx.tif"/>
            <p:cNvPicPr>
              <a:picLocks noChangeAspect="1" noChangeArrowheads="1"/>
            </p:cNvPicPr>
            <p:nvPr/>
          </p:nvPicPr>
          <p:blipFill rotWithShape="1">
            <a:blip r:embed="rId14"/>
            <a:srcRect l="7334" r="17183"/>
            <a:stretch/>
          </p:blipFill>
          <p:spPr bwMode="auto">
            <a:xfrm>
              <a:off x="756556" y="2026979"/>
              <a:ext cx="1758045" cy="1538093"/>
            </a:xfrm>
            <a:prstGeom prst="rect">
              <a:avLst/>
            </a:prstGeom>
            <a:noFill/>
          </p:spPr>
        </p:pic>
        <p:pic>
          <p:nvPicPr>
            <p:cNvPr id="1030" name="Picture 6" descr="C:\Users\changsy\Google Drive\monthly report\EPA-EMAQ_WA208\CMAS2014\Tacoma_PM25.tif"/>
            <p:cNvPicPr>
              <a:picLocks noChangeAspect="1" noChangeArrowheads="1"/>
            </p:cNvPicPr>
            <p:nvPr/>
          </p:nvPicPr>
          <p:blipFill rotWithShape="1">
            <a:blip r:embed="rId4"/>
            <a:srcRect l="7434" r="16477"/>
            <a:stretch/>
          </p:blipFill>
          <p:spPr bwMode="auto">
            <a:xfrm>
              <a:off x="3269746" y="2026979"/>
              <a:ext cx="1772154" cy="1538093"/>
            </a:xfrm>
            <a:prstGeom prst="rect">
              <a:avLst/>
            </a:prstGeom>
            <a:noFill/>
          </p:spPr>
        </p:pic>
        <p:pic>
          <p:nvPicPr>
            <p:cNvPr id="1031" name="Picture 7" descr="C:\Users\changsy\Google Drive\monthly report\EPA-EMAQ_WA208\CMAS2014\Tacoma_BENZENE.tif"/>
            <p:cNvPicPr>
              <a:picLocks noChangeAspect="1" noChangeArrowheads="1"/>
            </p:cNvPicPr>
            <p:nvPr/>
          </p:nvPicPr>
          <p:blipFill rotWithShape="1">
            <a:blip r:embed="rId15"/>
            <a:srcRect l="7880" r="17215"/>
            <a:stretch/>
          </p:blipFill>
          <p:spPr bwMode="auto">
            <a:xfrm>
              <a:off x="5659967" y="2026980"/>
              <a:ext cx="1744579" cy="1538092"/>
            </a:xfrm>
            <a:prstGeom prst="rect">
              <a:avLst/>
            </a:prstGeom>
            <a:noFill/>
          </p:spPr>
        </p:pic>
        <p:sp>
          <p:nvSpPr>
            <p:cNvPr id="19" name="內容版面配置區 2"/>
            <p:cNvSpPr txBox="1">
              <a:spLocks/>
            </p:cNvSpPr>
            <p:nvPr/>
          </p:nvSpPr>
          <p:spPr>
            <a:xfrm rot="16200000">
              <a:off x="-269670" y="1020394"/>
              <a:ext cx="1378682" cy="34584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altLang="zh-TW" sz="1600" dirty="0" smtClean="0"/>
                <a:t>Portland, OR</a:t>
              </a:r>
              <a:endParaRPr lang="zh-TW" altLang="en-US" sz="1600" dirty="0"/>
            </a:p>
          </p:txBody>
        </p:sp>
        <p:sp>
          <p:nvSpPr>
            <p:cNvPr id="20" name="內容版面配置區 2"/>
            <p:cNvSpPr txBox="1">
              <a:spLocks/>
            </p:cNvSpPr>
            <p:nvPr/>
          </p:nvSpPr>
          <p:spPr>
            <a:xfrm rot="16200000">
              <a:off x="-150125" y="2580535"/>
              <a:ext cx="1235244" cy="345846"/>
            </a:xfrm>
            <a:prstGeom prst="rect">
              <a:avLst/>
            </a:prstGeom>
          </p:spPr>
          <p:txBody>
            <a:bodyPr vert="horz" lIns="91440" tIns="45720" rIns="91440" bIns="45720" rtlCol="0">
              <a:normAutofit fontScale="775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altLang="zh-TW" sz="2000" dirty="0" smtClean="0"/>
                <a:t>Tacoma, WA</a:t>
              </a:r>
              <a:endParaRPr lang="zh-TW" altLang="en-US" sz="2000" dirty="0"/>
            </a:p>
          </p:txBody>
        </p:sp>
        <p:pic>
          <p:nvPicPr>
            <p:cNvPr id="28" name="Picture 3" descr="C:\Users\changsy\Google Drive\monthly report\EPA-EMAQ_WA208\CMAS2014\Portland_BENZENE.tif"/>
            <p:cNvPicPr>
              <a:picLocks noChangeAspect="1" noChangeArrowheads="1"/>
            </p:cNvPicPr>
            <p:nvPr/>
          </p:nvPicPr>
          <p:blipFill rotWithShape="1">
            <a:blip r:embed="rId12"/>
            <a:srcRect l="83455" t="4447" r="7102" b="7369"/>
            <a:stretch/>
          </p:blipFill>
          <p:spPr bwMode="auto">
            <a:xfrm>
              <a:off x="7404545" y="503977"/>
              <a:ext cx="444500" cy="3061096"/>
            </a:xfrm>
            <a:prstGeom prst="rect">
              <a:avLst/>
            </a:prstGeom>
            <a:noFill/>
          </p:spPr>
        </p:pic>
        <p:pic>
          <p:nvPicPr>
            <p:cNvPr id="32" name="Picture 3"/>
            <p:cNvPicPr>
              <a:picLocks noChangeAspect="1" noChangeArrowheads="1"/>
            </p:cNvPicPr>
            <p:nvPr/>
          </p:nvPicPr>
          <p:blipFill rotWithShape="1">
            <a:blip r:embed="rId11"/>
            <a:srcRect l="9071" t="1476" r="77579" b="82397"/>
            <a:stretch/>
          </p:blipFill>
          <p:spPr bwMode="auto">
            <a:xfrm>
              <a:off x="7861745" y="1425458"/>
              <a:ext cx="1161192" cy="914400"/>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cstate="print">
            <a:extLst>
              <a:ext uri="{28A0092B-C50C-407E-A947-70E740481C1C}">
                <a14:useLocalDpi xmlns:a14="http://schemas.microsoft.com/office/drawing/2010/main" val="0"/>
              </a:ext>
            </a:extLst>
          </a:blip>
          <a:srcRect l="4660" t="3963" r="4511" b="3039"/>
          <a:stretch/>
        </p:blipFill>
        <p:spPr>
          <a:xfrm>
            <a:off x="5486400" y="1780672"/>
            <a:ext cx="3657600" cy="3657600"/>
          </a:xfrm>
          <a:prstGeom prst="rect">
            <a:avLst/>
          </a:prstGeom>
          <a:ln w="19050">
            <a:noFill/>
          </a:ln>
        </p:spPr>
      </p:pic>
      <p:sp>
        <p:nvSpPr>
          <p:cNvPr id="2" name="Rectangle 3"/>
          <p:cNvSpPr txBox="1">
            <a:spLocks noChangeArrowheads="1"/>
          </p:cNvSpPr>
          <p:nvPr/>
        </p:nvSpPr>
        <p:spPr>
          <a:xfrm>
            <a:off x="161560" y="707886"/>
            <a:ext cx="7009261" cy="1164173"/>
          </a:xfrm>
          <a:prstGeom prst="rect">
            <a:avLst/>
          </a:prstGeom>
        </p:spPr>
        <p:txBody>
          <a:bodyPr/>
          <a:lstStyle/>
          <a:p>
            <a:pPr marL="63500" indent="-9525" defTabSz="120650" fontAlgn="base">
              <a:lnSpc>
                <a:spcPct val="105000"/>
              </a:lnSpc>
              <a:spcBef>
                <a:spcPct val="20000"/>
              </a:spcBef>
              <a:spcAft>
                <a:spcPct val="0"/>
              </a:spcAft>
              <a:tabLst>
                <a:tab pos="739775" algn="l"/>
              </a:tabLst>
              <a:defRPr/>
            </a:pPr>
            <a:r>
              <a:rPr lang="en-GB" sz="2400" kern="0" dirty="0">
                <a:solidFill>
                  <a:srgbClr val="333399"/>
                </a:solidFill>
              </a:rPr>
              <a:t>	</a:t>
            </a:r>
            <a:r>
              <a:rPr lang="en-GB" sz="2400" kern="0" dirty="0">
                <a:solidFill>
                  <a:srgbClr val="2D2D8A"/>
                </a:solidFill>
              </a:rPr>
              <a:t>An online decision support tool giving users ability to view, analyze, and download geospatial data related to ecosystem services (nature’s benefits)</a:t>
            </a:r>
          </a:p>
          <a:p>
            <a:pPr marL="533400" indent="-479425" defTabSz="120650" fontAlgn="base">
              <a:lnSpc>
                <a:spcPct val="105000"/>
              </a:lnSpc>
              <a:spcBef>
                <a:spcPct val="20000"/>
              </a:spcBef>
              <a:spcAft>
                <a:spcPct val="0"/>
              </a:spcAft>
              <a:tabLst>
                <a:tab pos="739775" algn="l"/>
              </a:tabLst>
              <a:defRPr/>
            </a:pPr>
            <a:endParaRPr lang="en-GB" kern="0" dirty="0">
              <a:solidFill>
                <a:srgbClr val="2D2D8A"/>
              </a:solidFill>
            </a:endParaRPr>
          </a:p>
          <a:p>
            <a:pPr marL="533400" indent="-479425" defTabSz="120650" fontAlgn="base">
              <a:lnSpc>
                <a:spcPct val="105000"/>
              </a:lnSpc>
              <a:spcBef>
                <a:spcPct val="20000"/>
              </a:spcBef>
              <a:spcAft>
                <a:spcPct val="0"/>
              </a:spcAft>
              <a:tabLst>
                <a:tab pos="739775" algn="l"/>
              </a:tabLst>
              <a:defRPr/>
            </a:pPr>
            <a:endParaRPr lang="en-GB" kern="0" dirty="0">
              <a:solidFill>
                <a:srgbClr val="333399"/>
              </a:solidFill>
            </a:endParaRPr>
          </a:p>
          <a:p>
            <a:pPr marL="533400" indent="-479425" defTabSz="120650" fontAlgn="base">
              <a:lnSpc>
                <a:spcPct val="105000"/>
              </a:lnSpc>
              <a:spcBef>
                <a:spcPct val="20000"/>
              </a:spcBef>
              <a:spcAft>
                <a:spcPct val="0"/>
              </a:spcAft>
              <a:tabLst>
                <a:tab pos="739775" algn="l"/>
              </a:tabLst>
              <a:defRPr/>
            </a:pPr>
            <a:r>
              <a:rPr lang="en-GB" kern="0" dirty="0">
                <a:solidFill>
                  <a:srgbClr val="333399"/>
                </a:solidFill>
              </a:rPr>
              <a:t>	</a:t>
            </a:r>
          </a:p>
          <a:p>
            <a:pPr marL="533400" indent="-479425" defTabSz="120650" fontAlgn="base">
              <a:lnSpc>
                <a:spcPct val="105000"/>
              </a:lnSpc>
              <a:spcBef>
                <a:spcPct val="20000"/>
              </a:spcBef>
              <a:spcAft>
                <a:spcPct val="0"/>
              </a:spcAft>
              <a:tabLst>
                <a:tab pos="739775" algn="l"/>
              </a:tabLst>
              <a:defRPr/>
            </a:pPr>
            <a:r>
              <a:rPr lang="en-GB" kern="0" dirty="0">
                <a:solidFill>
                  <a:srgbClr val="333399"/>
                </a:solidFill>
              </a:rPr>
              <a:t>	</a:t>
            </a:r>
          </a:p>
          <a:p>
            <a:pPr marL="533400" indent="-479425" defTabSz="120650" fontAlgn="base">
              <a:lnSpc>
                <a:spcPct val="105000"/>
              </a:lnSpc>
              <a:spcBef>
                <a:spcPct val="20000"/>
              </a:spcBef>
              <a:spcAft>
                <a:spcPct val="0"/>
              </a:spcAft>
              <a:tabLst>
                <a:tab pos="739775" algn="l"/>
              </a:tabLst>
              <a:defRPr/>
            </a:pPr>
            <a:r>
              <a:rPr lang="en-GB" kern="0" dirty="0">
                <a:solidFill>
                  <a:srgbClr val="333399"/>
                </a:solidFill>
              </a:rPr>
              <a:t>	</a:t>
            </a:r>
          </a:p>
          <a:p>
            <a:pPr marL="533400" indent="-479425" defTabSz="120650" fontAlgn="base">
              <a:lnSpc>
                <a:spcPct val="105000"/>
              </a:lnSpc>
              <a:spcBef>
                <a:spcPct val="20000"/>
              </a:spcBef>
              <a:spcAft>
                <a:spcPct val="0"/>
              </a:spcAft>
              <a:tabLst>
                <a:tab pos="739775" algn="l"/>
              </a:tabLst>
              <a:defRPr/>
            </a:pPr>
            <a:endParaRPr lang="en-GB" kern="0" dirty="0">
              <a:solidFill>
                <a:srgbClr val="333399"/>
              </a:solidFill>
            </a:endParaRPr>
          </a:p>
          <a:p>
            <a:pPr marL="533400" indent="-479425" defTabSz="120650" fontAlgn="base">
              <a:lnSpc>
                <a:spcPct val="105000"/>
              </a:lnSpc>
              <a:spcBef>
                <a:spcPct val="20000"/>
              </a:spcBef>
              <a:spcAft>
                <a:spcPct val="0"/>
              </a:spcAft>
              <a:tabLst>
                <a:tab pos="739775" algn="l"/>
              </a:tabLst>
              <a:defRPr/>
            </a:pPr>
            <a:r>
              <a:rPr lang="en-GB" kern="0" dirty="0">
                <a:solidFill>
                  <a:srgbClr val="333399"/>
                </a:solidFill>
              </a:rPr>
              <a:t>	</a:t>
            </a:r>
          </a:p>
          <a:p>
            <a:pPr marL="533400" indent="-479425" defTabSz="120650" fontAlgn="base">
              <a:lnSpc>
                <a:spcPct val="105000"/>
              </a:lnSpc>
              <a:spcBef>
                <a:spcPct val="20000"/>
              </a:spcBef>
              <a:spcAft>
                <a:spcPct val="0"/>
              </a:spcAft>
              <a:tabLst>
                <a:tab pos="739775" algn="l"/>
              </a:tabLst>
              <a:defRPr/>
            </a:pPr>
            <a:endParaRPr lang="en-GB" kern="0" dirty="0">
              <a:solidFill>
                <a:srgbClr val="333399"/>
              </a:solidFill>
            </a:endParaRPr>
          </a:p>
          <a:p>
            <a:pPr marL="533400" indent="-479425" defTabSz="120650" fontAlgn="base">
              <a:lnSpc>
                <a:spcPct val="105000"/>
              </a:lnSpc>
              <a:spcBef>
                <a:spcPct val="20000"/>
              </a:spcBef>
              <a:spcAft>
                <a:spcPct val="0"/>
              </a:spcAft>
              <a:tabLst>
                <a:tab pos="739775" algn="l"/>
              </a:tabLst>
              <a:defRPr/>
            </a:pPr>
            <a:r>
              <a:rPr lang="en-GB" kern="0" dirty="0">
                <a:solidFill>
                  <a:srgbClr val="333399"/>
                </a:solidFill>
              </a:rPr>
              <a:t>	</a:t>
            </a:r>
          </a:p>
          <a:p>
            <a:pPr marL="533400" indent="-479425" defTabSz="120650" fontAlgn="base">
              <a:lnSpc>
                <a:spcPct val="105000"/>
              </a:lnSpc>
              <a:spcBef>
                <a:spcPct val="20000"/>
              </a:spcBef>
              <a:spcAft>
                <a:spcPct val="0"/>
              </a:spcAft>
              <a:tabLst>
                <a:tab pos="739775" algn="l"/>
              </a:tabLst>
              <a:defRPr/>
            </a:pPr>
            <a:endParaRPr lang="en-GB" b="1" kern="0" dirty="0">
              <a:solidFill>
                <a:srgbClr val="333399"/>
              </a:solidFill>
            </a:endParaRPr>
          </a:p>
          <a:p>
            <a:pPr marL="533400" indent="-479425" defTabSz="120650" fontAlgn="base">
              <a:lnSpc>
                <a:spcPct val="105000"/>
              </a:lnSpc>
              <a:spcBef>
                <a:spcPct val="20000"/>
              </a:spcBef>
              <a:spcAft>
                <a:spcPct val="0"/>
              </a:spcAft>
              <a:tabLst>
                <a:tab pos="739775" algn="l"/>
              </a:tabLst>
              <a:defRPr/>
            </a:pPr>
            <a:endParaRPr lang="en-US" b="1" kern="0" dirty="0">
              <a:solidFill>
                <a:srgbClr val="333399"/>
              </a:solidFill>
            </a:endParaRPr>
          </a:p>
          <a:p>
            <a:pPr marL="533400" indent="-479425" defTabSz="120650" fontAlgn="base">
              <a:lnSpc>
                <a:spcPct val="105000"/>
              </a:lnSpc>
              <a:spcBef>
                <a:spcPct val="20000"/>
              </a:spcBef>
              <a:spcAft>
                <a:spcPct val="0"/>
              </a:spcAft>
              <a:tabLst>
                <a:tab pos="739775" algn="l"/>
              </a:tabLst>
              <a:defRPr/>
            </a:pPr>
            <a:endParaRPr lang="en-US" b="1" kern="0" dirty="0">
              <a:solidFill>
                <a:srgbClr val="333399"/>
              </a:solidFill>
            </a:endParaRPr>
          </a:p>
          <a:p>
            <a:pPr marL="533400" indent="-479425" defTabSz="120650" fontAlgn="base">
              <a:lnSpc>
                <a:spcPct val="105000"/>
              </a:lnSpc>
              <a:spcBef>
                <a:spcPct val="20000"/>
              </a:spcBef>
              <a:spcAft>
                <a:spcPct val="0"/>
              </a:spcAft>
              <a:tabLst>
                <a:tab pos="739775" algn="l"/>
              </a:tabLst>
              <a:defRPr/>
            </a:pPr>
            <a:endParaRPr lang="en-US" b="1" kern="0" dirty="0">
              <a:solidFill>
                <a:srgbClr val="333399"/>
              </a:solidFill>
            </a:endParaRPr>
          </a:p>
          <a:p>
            <a:pPr marL="533400" indent="-479425" defTabSz="120650" fontAlgn="base">
              <a:lnSpc>
                <a:spcPct val="105000"/>
              </a:lnSpc>
              <a:spcBef>
                <a:spcPct val="20000"/>
              </a:spcBef>
              <a:spcAft>
                <a:spcPct val="0"/>
              </a:spcAft>
              <a:tabLst>
                <a:tab pos="739775" algn="l"/>
              </a:tabLst>
              <a:defRPr/>
            </a:pPr>
            <a:endParaRPr lang="en-US" b="1" kern="0" dirty="0">
              <a:solidFill>
                <a:srgbClr val="333399"/>
              </a:solidFill>
            </a:endParaRPr>
          </a:p>
          <a:p>
            <a:pPr marL="533400" indent="-479425" defTabSz="120650" fontAlgn="base">
              <a:lnSpc>
                <a:spcPct val="105000"/>
              </a:lnSpc>
              <a:spcBef>
                <a:spcPct val="20000"/>
              </a:spcBef>
              <a:spcAft>
                <a:spcPct val="0"/>
              </a:spcAft>
              <a:tabLst>
                <a:tab pos="739775" algn="l"/>
              </a:tabLst>
              <a:defRPr/>
            </a:pPr>
            <a:endParaRPr lang="en-US" b="1" kern="0" dirty="0">
              <a:solidFill>
                <a:srgbClr val="333399"/>
              </a:solidFill>
            </a:endParaRPr>
          </a:p>
          <a:p>
            <a:pPr marL="533400" indent="-479425" defTabSz="120650" fontAlgn="base">
              <a:lnSpc>
                <a:spcPct val="105000"/>
              </a:lnSpc>
              <a:spcBef>
                <a:spcPct val="20000"/>
              </a:spcBef>
              <a:spcAft>
                <a:spcPct val="0"/>
              </a:spcAft>
              <a:tabLst>
                <a:tab pos="739775" algn="l"/>
              </a:tabLst>
              <a:defRPr/>
            </a:pPr>
            <a:endParaRPr lang="en-US" b="1" kern="0" dirty="0">
              <a:solidFill>
                <a:srgbClr val="333399"/>
              </a:solidFill>
            </a:endParaRPr>
          </a:p>
        </p:txBody>
      </p:sp>
      <p:sp>
        <p:nvSpPr>
          <p:cNvPr id="3" name="Text Box 5"/>
          <p:cNvSpPr txBox="1">
            <a:spLocks noChangeArrowheads="1"/>
          </p:cNvSpPr>
          <p:nvPr/>
        </p:nvSpPr>
        <p:spPr bwMode="auto">
          <a:xfrm>
            <a:off x="1313166" y="0"/>
            <a:ext cx="6403369" cy="707886"/>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4000" b="1" dirty="0" smtClean="0">
                <a:solidFill>
                  <a:srgbClr val="006600"/>
                </a:solidFill>
              </a:rPr>
              <a:t>What is EnviroAtlas?</a:t>
            </a:r>
            <a:endParaRPr lang="en-US" sz="4000" b="1" dirty="0">
              <a:solidFill>
                <a:srgbClr val="006600"/>
              </a:solidFill>
            </a:endParaRPr>
          </a:p>
        </p:txBody>
      </p:sp>
      <p:sp>
        <p:nvSpPr>
          <p:cNvPr id="5" name="TextBox 4"/>
          <p:cNvSpPr txBox="1"/>
          <p:nvPr/>
        </p:nvSpPr>
        <p:spPr>
          <a:xfrm>
            <a:off x="0" y="1655544"/>
            <a:ext cx="5852160" cy="4932119"/>
          </a:xfrm>
          <a:prstGeom prst="rect">
            <a:avLst/>
          </a:prstGeom>
          <a:noFill/>
        </p:spPr>
        <p:txBody>
          <a:bodyPr wrap="square" rtlCol="0">
            <a:spAutoFit/>
          </a:bodyPr>
          <a:lstStyle/>
          <a:p>
            <a:pPr marL="403225" indent="225425" defTabSz="133350" fontAlgn="base">
              <a:lnSpc>
                <a:spcPct val="105000"/>
              </a:lnSpc>
              <a:spcBef>
                <a:spcPct val="20000"/>
              </a:spcBef>
              <a:spcAft>
                <a:spcPct val="0"/>
              </a:spcAft>
              <a:buFontTx/>
              <a:buChar char="•"/>
              <a:defRPr/>
            </a:pPr>
            <a:endParaRPr lang="en-GB" sz="2200" b="1" kern="0" dirty="0" smtClean="0">
              <a:solidFill>
                <a:srgbClr val="2D2D8A"/>
              </a:solidFill>
            </a:endParaRPr>
          </a:p>
          <a:p>
            <a:pPr marL="685800" indent="-279400" defTabSz="133350" fontAlgn="base">
              <a:lnSpc>
                <a:spcPct val="105000"/>
              </a:lnSpc>
              <a:spcBef>
                <a:spcPct val="20000"/>
              </a:spcBef>
              <a:spcAft>
                <a:spcPct val="0"/>
              </a:spcAft>
              <a:buFontTx/>
              <a:buChar char="•"/>
              <a:defRPr/>
            </a:pPr>
            <a:r>
              <a:rPr lang="en-GB" sz="2200" b="1" kern="0" dirty="0" smtClean="0">
                <a:solidFill>
                  <a:srgbClr val="2D2D8A"/>
                </a:solidFill>
              </a:rPr>
              <a:t>Geospatial indicators and indices of the supply, demand, and benefits of ecosystem services</a:t>
            </a:r>
          </a:p>
          <a:p>
            <a:pPr marL="685800" indent="-279400" defTabSz="133350" fontAlgn="base">
              <a:lnSpc>
                <a:spcPct val="105000"/>
              </a:lnSpc>
              <a:spcBef>
                <a:spcPct val="20000"/>
              </a:spcBef>
              <a:spcAft>
                <a:spcPct val="0"/>
              </a:spcAft>
              <a:buFontTx/>
              <a:buChar char="•"/>
              <a:defRPr/>
            </a:pPr>
            <a:r>
              <a:rPr lang="en-GB" sz="2200" b="1" kern="0" dirty="0" smtClean="0">
                <a:solidFill>
                  <a:srgbClr val="2D2D8A"/>
                </a:solidFill>
              </a:rPr>
              <a:t>Indicators of drivers of change </a:t>
            </a:r>
          </a:p>
          <a:p>
            <a:pPr marL="685800" indent="-279400" defTabSz="133350" fontAlgn="base">
              <a:lnSpc>
                <a:spcPct val="105000"/>
              </a:lnSpc>
              <a:spcBef>
                <a:spcPct val="20000"/>
              </a:spcBef>
              <a:spcAft>
                <a:spcPct val="0"/>
              </a:spcAft>
              <a:buFontTx/>
              <a:buChar char="•"/>
              <a:defRPr/>
            </a:pPr>
            <a:r>
              <a:rPr lang="en-GB" sz="2200" b="1" kern="0" dirty="0" smtClean="0">
                <a:solidFill>
                  <a:srgbClr val="2D2D8A"/>
                </a:solidFill>
              </a:rPr>
              <a:t>Reference data (e.g., boundaries, land cover, soils, hydrography, impaired water bodies, wetlands, demographics)</a:t>
            </a:r>
          </a:p>
          <a:p>
            <a:pPr marL="685800" indent="-279400" defTabSz="133350" fontAlgn="base">
              <a:lnSpc>
                <a:spcPct val="105000"/>
              </a:lnSpc>
              <a:spcBef>
                <a:spcPct val="20000"/>
              </a:spcBef>
              <a:spcAft>
                <a:spcPct val="0"/>
              </a:spcAft>
              <a:buFontTx/>
              <a:buChar char="•"/>
              <a:defRPr/>
            </a:pPr>
            <a:r>
              <a:rPr lang="en-GB" sz="2200" b="1" kern="0" dirty="0" smtClean="0">
                <a:solidFill>
                  <a:srgbClr val="2D2D8A"/>
                </a:solidFill>
              </a:rPr>
              <a:t>Analytic and interpretive tools</a:t>
            </a:r>
          </a:p>
          <a:p>
            <a:pPr marL="403225" indent="-3175" defTabSz="133350" fontAlgn="base">
              <a:lnSpc>
                <a:spcPct val="105000"/>
              </a:lnSpc>
              <a:spcBef>
                <a:spcPct val="20000"/>
              </a:spcBef>
              <a:spcAft>
                <a:spcPct val="0"/>
              </a:spcAft>
              <a:defRPr/>
            </a:pPr>
            <a:endParaRPr lang="en-GB" sz="2000" kern="0" dirty="0" smtClean="0">
              <a:solidFill>
                <a:srgbClr val="2D2D8A"/>
              </a:solidFill>
            </a:endParaRPr>
          </a:p>
          <a:p>
            <a:pPr marL="403225" indent="-3175" defTabSz="133350" fontAlgn="base">
              <a:lnSpc>
                <a:spcPct val="105000"/>
              </a:lnSpc>
              <a:spcBef>
                <a:spcPct val="20000"/>
              </a:spcBef>
              <a:spcAft>
                <a:spcPct val="0"/>
              </a:spcAft>
              <a:defRPr/>
            </a:pPr>
            <a:r>
              <a:rPr lang="en-GB" sz="2000" kern="0" dirty="0" smtClean="0">
                <a:solidFill>
                  <a:srgbClr val="2D2D8A"/>
                </a:solidFill>
              </a:rPr>
              <a:t>Developed </a:t>
            </a:r>
            <a:r>
              <a:rPr lang="en-GB" sz="2000" kern="0" dirty="0">
                <a:solidFill>
                  <a:srgbClr val="2D2D8A"/>
                </a:solidFill>
              </a:rPr>
              <a:t>through cooperative effort </a:t>
            </a:r>
            <a:r>
              <a:rPr lang="en-GB" sz="2000" kern="0" dirty="0" smtClean="0">
                <a:solidFill>
                  <a:srgbClr val="2D2D8A"/>
                </a:solidFill>
              </a:rPr>
              <a:t>among </a:t>
            </a:r>
            <a:r>
              <a:rPr lang="en-GB" sz="2000" kern="0" dirty="0">
                <a:solidFill>
                  <a:srgbClr val="2D2D8A"/>
                </a:solidFill>
              </a:rPr>
              <a:t>multiple federal agencies and other </a:t>
            </a:r>
            <a:r>
              <a:rPr lang="en-GB" sz="2000" kern="0" dirty="0" smtClean="0">
                <a:solidFill>
                  <a:srgbClr val="2D2D8A"/>
                </a:solidFill>
              </a:rPr>
              <a:t>organizations</a:t>
            </a:r>
          </a:p>
          <a:p>
            <a:pPr fontAlgn="base">
              <a:spcBef>
                <a:spcPct val="0"/>
              </a:spcBef>
              <a:spcAft>
                <a:spcPct val="0"/>
              </a:spcAft>
            </a:pPr>
            <a:endParaRPr lang="en-US" dirty="0">
              <a:solidFill>
                <a:srgbClr val="000000"/>
              </a:solidFill>
            </a:endParaRPr>
          </a:p>
        </p:txBody>
      </p:sp>
      <p:sp>
        <p:nvSpPr>
          <p:cNvPr id="1026" name="Rectangle 2"/>
          <p:cNvSpPr>
            <a:spLocks noChangeArrowheads="1"/>
          </p:cNvSpPr>
          <p:nvPr/>
        </p:nvSpPr>
        <p:spPr bwMode="auto">
          <a:xfrm>
            <a:off x="5076461" y="6331824"/>
            <a:ext cx="491728" cy="2682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endParaRPr>
          </a:p>
        </p:txBody>
      </p:sp>
      <p:sp>
        <p:nvSpPr>
          <p:cNvPr id="9" name="Rectangle 8"/>
          <p:cNvSpPr/>
          <p:nvPr/>
        </p:nvSpPr>
        <p:spPr>
          <a:xfrm>
            <a:off x="400050" y="5438272"/>
            <a:ext cx="5336607" cy="990600"/>
          </a:xfrm>
          <a:prstGeom prst="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4" name="Slide Number Placeholder 3"/>
          <p:cNvSpPr>
            <a:spLocks noGrp="1"/>
          </p:cNvSpPr>
          <p:nvPr>
            <p:ph type="sldNum" sz="quarter" idx="12"/>
          </p:nvPr>
        </p:nvSpPr>
        <p:spPr/>
        <p:txBody>
          <a:bodyPr/>
          <a:lstStyle/>
          <a:p>
            <a:fld id="{67B25569-FD8A-4162-80CD-D20A2B27CACF}" type="slidenum">
              <a:rPr lang="en-US" smtClean="0"/>
              <a:pPr/>
              <a:t>15</a:t>
            </a:fld>
            <a:endParaRPr lang="en-US"/>
          </a:p>
        </p:txBody>
      </p:sp>
    </p:spTree>
    <p:extLst>
      <p:ext uri="{BB962C8B-B14F-4D97-AF65-F5344CB8AC3E}">
        <p14:creationId xmlns:p14="http://schemas.microsoft.com/office/powerpoint/2010/main" val="7936075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p:cNvGrpSpPr/>
          <p:nvPr/>
        </p:nvGrpSpPr>
        <p:grpSpPr>
          <a:xfrm>
            <a:off x="1374946" y="1569660"/>
            <a:ext cx="6422125" cy="5042896"/>
            <a:chOff x="1297335" y="1046384"/>
            <a:chExt cx="6546210" cy="5637954"/>
          </a:xfrm>
        </p:grpSpPr>
        <p:grpSp>
          <p:nvGrpSpPr>
            <p:cNvPr id="2" name="Group 15"/>
            <p:cNvGrpSpPr/>
            <p:nvPr/>
          </p:nvGrpSpPr>
          <p:grpSpPr>
            <a:xfrm>
              <a:off x="4163636" y="1046384"/>
              <a:ext cx="3679909" cy="2740057"/>
              <a:chOff x="4027513" y="641023"/>
              <a:chExt cx="4906545" cy="2740057"/>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06761" y="641023"/>
                <a:ext cx="4327297" cy="2740057"/>
              </a:xfrm>
              <a:prstGeom prst="rect">
                <a:avLst/>
              </a:prstGeom>
              <a:ln w="12700">
                <a:solidFill>
                  <a:schemeClr val="tx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27513" y="1868190"/>
                <a:ext cx="1684615" cy="1222735"/>
              </a:xfrm>
              <a:prstGeom prst="rect">
                <a:avLst/>
              </a:prstGeom>
              <a:ln w="12700">
                <a:noFill/>
              </a:ln>
            </p:spPr>
          </p:pic>
        </p:grpSp>
        <p:grpSp>
          <p:nvGrpSpPr>
            <p:cNvPr id="3" name="Group 16"/>
            <p:cNvGrpSpPr/>
            <p:nvPr/>
          </p:nvGrpSpPr>
          <p:grpSpPr>
            <a:xfrm>
              <a:off x="1297335" y="3844571"/>
              <a:ext cx="3280888" cy="2839767"/>
              <a:chOff x="205779" y="3439208"/>
              <a:chExt cx="4374517" cy="2839767"/>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7389" y="3439208"/>
                <a:ext cx="4372907" cy="2839767"/>
              </a:xfrm>
              <a:prstGeom prst="rect">
                <a:avLst/>
              </a:prstGeom>
              <a:ln>
                <a:solidFill>
                  <a:schemeClr val="tx1"/>
                </a:solid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5779" y="4656295"/>
                <a:ext cx="1583705" cy="1589302"/>
              </a:xfrm>
              <a:prstGeom prst="rect">
                <a:avLst/>
              </a:prstGeom>
            </p:spPr>
          </p:pic>
        </p:grpSp>
        <p:grpSp>
          <p:nvGrpSpPr>
            <p:cNvPr id="7" name="Group 17"/>
            <p:cNvGrpSpPr/>
            <p:nvPr/>
          </p:nvGrpSpPr>
          <p:grpSpPr>
            <a:xfrm>
              <a:off x="4605141" y="3844571"/>
              <a:ext cx="3238403" cy="2839767"/>
              <a:chOff x="4616188" y="3439208"/>
              <a:chExt cx="4317870" cy="2839767"/>
            </a:xfrm>
          </p:grpSpPr>
          <p:pic>
            <p:nvPicPr>
              <p:cNvPr id="11" name="Picture 1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16188" y="3439208"/>
                <a:ext cx="4317870" cy="2839767"/>
              </a:xfrm>
              <a:prstGeom prst="rect">
                <a:avLst/>
              </a:prstGeom>
              <a:ln>
                <a:solidFill>
                  <a:schemeClr val="tx1"/>
                </a:solidFill>
              </a:ln>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16188" y="4656295"/>
                <a:ext cx="1558416" cy="1622680"/>
              </a:xfrm>
              <a:prstGeom prst="rect">
                <a:avLst/>
              </a:prstGeom>
            </p:spPr>
          </p:pic>
        </p:grpSp>
        <p:grpSp>
          <p:nvGrpSpPr>
            <p:cNvPr id="9" name="Group 14"/>
            <p:cNvGrpSpPr/>
            <p:nvPr/>
          </p:nvGrpSpPr>
          <p:grpSpPr>
            <a:xfrm>
              <a:off x="1297336" y="1046385"/>
              <a:ext cx="3279680" cy="2740057"/>
              <a:chOff x="205779" y="641022"/>
              <a:chExt cx="4372907" cy="2740057"/>
            </a:xfrm>
          </p:grpSpPr>
          <p:pic>
            <p:nvPicPr>
              <p:cNvPr id="6" name="Picture 5"/>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05779" y="641022"/>
                <a:ext cx="4372907" cy="2740057"/>
              </a:xfrm>
              <a:prstGeom prst="rect">
                <a:avLst/>
              </a:prstGeom>
              <a:ln w="12700">
                <a:solidFill>
                  <a:schemeClr val="tx1"/>
                </a:solidFill>
              </a:ln>
            </p:spPr>
          </p:pic>
          <p:pic>
            <p:nvPicPr>
              <p:cNvPr id="8" name="Picture 7"/>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05779" y="2090886"/>
                <a:ext cx="1583705" cy="1290193"/>
              </a:xfrm>
              <a:prstGeom prst="rect">
                <a:avLst/>
              </a:prstGeom>
              <a:ln w="12700">
                <a:noFill/>
              </a:ln>
            </p:spPr>
          </p:pic>
          <p:sp>
            <p:nvSpPr>
              <p:cNvPr id="14" name="TextBox 13"/>
              <p:cNvSpPr txBox="1"/>
              <p:nvPr/>
            </p:nvSpPr>
            <p:spPr>
              <a:xfrm>
                <a:off x="1263191" y="2066935"/>
                <a:ext cx="789105" cy="246221"/>
              </a:xfrm>
              <a:prstGeom prst="rect">
                <a:avLst/>
              </a:prstGeom>
              <a:noFill/>
            </p:spPr>
            <p:txBody>
              <a:bodyPr wrap="none" rtlCol="0">
                <a:spAutoFit/>
              </a:bodyPr>
              <a:lstStyle/>
              <a:p>
                <a:r>
                  <a:rPr lang="en-US" sz="1000" dirty="0">
                    <a:solidFill>
                      <a:schemeClr val="tx1">
                        <a:lumMod val="65000"/>
                        <a:lumOff val="35000"/>
                      </a:schemeClr>
                    </a:solidFill>
                    <a:latin typeface="Arial Narrow" panose="020B0606020202030204" pitchFamily="34" charset="0"/>
                  </a:rPr>
                  <a:t>removed</a:t>
                </a:r>
              </a:p>
            </p:txBody>
          </p:sp>
        </p:grpSp>
      </p:grpSp>
      <p:sp>
        <p:nvSpPr>
          <p:cNvPr id="19" name="TextBox 18"/>
          <p:cNvSpPr txBox="1"/>
          <p:nvPr/>
        </p:nvSpPr>
        <p:spPr>
          <a:xfrm>
            <a:off x="0" y="0"/>
            <a:ext cx="7122695" cy="1569660"/>
          </a:xfrm>
          <a:prstGeom prst="rect">
            <a:avLst/>
          </a:prstGeom>
          <a:noFill/>
        </p:spPr>
        <p:txBody>
          <a:bodyPr wrap="square" rtlCol="0">
            <a:spAutoFit/>
          </a:bodyPr>
          <a:lstStyle/>
          <a:p>
            <a:pPr algn="ctr"/>
            <a:r>
              <a:rPr lang="en-US" sz="3200" b="1" dirty="0">
                <a:solidFill>
                  <a:srgbClr val="006600"/>
                </a:solidFill>
                <a:latin typeface="+mj-lt"/>
              </a:rPr>
              <a:t>EnviroAtlas includes ~100 fine-scaled maps for featured communities,</a:t>
            </a:r>
          </a:p>
          <a:p>
            <a:pPr algn="ctr"/>
            <a:r>
              <a:rPr lang="en-US" sz="3200" b="1" dirty="0">
                <a:solidFill>
                  <a:srgbClr val="006600"/>
                </a:solidFill>
                <a:latin typeface="+mj-lt"/>
              </a:rPr>
              <a:t>including demographic overlays</a:t>
            </a:r>
          </a:p>
        </p:txBody>
      </p:sp>
      <p:sp>
        <p:nvSpPr>
          <p:cNvPr id="15" name="Slide Number Placeholder 14"/>
          <p:cNvSpPr>
            <a:spLocks noGrp="1"/>
          </p:cNvSpPr>
          <p:nvPr>
            <p:ph type="sldNum" sz="quarter" idx="12"/>
          </p:nvPr>
        </p:nvSpPr>
        <p:spPr>
          <a:xfrm>
            <a:off x="8705850" y="6473826"/>
            <a:ext cx="438150" cy="365125"/>
          </a:xfrm>
        </p:spPr>
        <p:txBody>
          <a:bodyPr/>
          <a:lstStyle/>
          <a:p>
            <a:fld id="{67B25569-FD8A-4162-80CD-D20A2B27CACF}" type="slidenum">
              <a:rPr lang="en-US" smtClean="0"/>
              <a:pPr/>
              <a:t>16</a:t>
            </a:fld>
            <a:endParaRPr lang="en-US" dirty="0"/>
          </a:p>
        </p:txBody>
      </p:sp>
    </p:spTree>
    <p:extLst>
      <p:ext uri="{BB962C8B-B14F-4D97-AF65-F5344CB8AC3E}">
        <p14:creationId xmlns:p14="http://schemas.microsoft.com/office/powerpoint/2010/main" val="40601074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71" y="0"/>
            <a:ext cx="7081157" cy="578076"/>
          </a:xfrm>
        </p:spPr>
        <p:txBody>
          <a:bodyPr/>
          <a:lstStyle/>
          <a:p>
            <a:r>
              <a:rPr lang="en-US" sz="2400" dirty="0" smtClean="0"/>
              <a:t>Connecting with EnviroAtlas (Durham County, NC)</a:t>
            </a:r>
            <a:endParaRPr lang="en-US" sz="2400"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95" y="664597"/>
            <a:ext cx="1938946" cy="268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8616950" y="6451197"/>
            <a:ext cx="459317" cy="365125"/>
          </a:xfrm>
        </p:spPr>
        <p:txBody>
          <a:bodyPr/>
          <a:lstStyle/>
          <a:p>
            <a:fld id="{67B25569-FD8A-4162-80CD-D20A2B27CACF}" type="slidenum">
              <a:rPr lang="en-US" smtClean="0"/>
              <a:pPr/>
              <a:t>17</a:t>
            </a:fld>
            <a:endParaRPr lang="en-US" dirty="0"/>
          </a:p>
        </p:txBody>
      </p:sp>
      <p:grpSp>
        <p:nvGrpSpPr>
          <p:cNvPr id="8" name="Group 7"/>
          <p:cNvGrpSpPr/>
          <p:nvPr/>
        </p:nvGrpSpPr>
        <p:grpSpPr>
          <a:xfrm>
            <a:off x="4863487" y="664597"/>
            <a:ext cx="3391513" cy="2688203"/>
            <a:chOff x="4863487" y="664597"/>
            <a:chExt cx="3391513" cy="2688203"/>
          </a:xfrm>
        </p:grpSpPr>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487" y="664597"/>
              <a:ext cx="1938946" cy="268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2433" y="664597"/>
              <a:ext cx="1452567" cy="199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73933" y="898052"/>
              <a:ext cx="869950" cy="338554"/>
            </a:xfrm>
            <a:prstGeom prst="rect">
              <a:avLst/>
            </a:prstGeom>
            <a:solidFill>
              <a:schemeClr val="bg1"/>
            </a:solidFill>
          </p:spPr>
          <p:txBody>
            <a:bodyPr wrap="square" rtlCol="0">
              <a:spAutoFit/>
            </a:bodyPr>
            <a:lstStyle/>
            <a:p>
              <a:r>
                <a:rPr lang="en-US" sz="1600" dirty="0" smtClean="0"/>
                <a:t>(μg/m</a:t>
              </a:r>
              <a:r>
                <a:rPr lang="en-US" sz="1600" baseline="30000" dirty="0" smtClean="0"/>
                <a:t>3</a:t>
              </a:r>
              <a:r>
                <a:rPr lang="en-US" sz="1600" dirty="0" smtClean="0"/>
                <a:t>)</a:t>
              </a:r>
              <a:endParaRPr lang="en-US" sz="1600" dirty="0"/>
            </a:p>
          </p:txBody>
        </p:sp>
      </p:grpSp>
      <p:grpSp>
        <p:nvGrpSpPr>
          <p:cNvPr id="9" name="Group 8"/>
          <p:cNvGrpSpPr/>
          <p:nvPr/>
        </p:nvGrpSpPr>
        <p:grpSpPr>
          <a:xfrm>
            <a:off x="2357195" y="3722133"/>
            <a:ext cx="5816838" cy="3097329"/>
            <a:chOff x="2357195" y="3722133"/>
            <a:chExt cx="5816838" cy="3097329"/>
          </a:xfrm>
        </p:grpSpPr>
        <p:pic>
          <p:nvPicPr>
            <p:cNvPr id="1035" name="Picture 11"/>
            <p:cNvPicPr>
              <a:picLocks noChangeAspect="1" noChangeArrowheads="1"/>
            </p:cNvPicPr>
            <p:nvPr/>
          </p:nvPicPr>
          <p:blipFill>
            <a:blip r:embed="rId6"/>
            <a:srcRect/>
            <a:stretch>
              <a:fillRect/>
            </a:stretch>
          </p:blipFill>
          <p:spPr bwMode="auto">
            <a:xfrm>
              <a:off x="2357195" y="3722133"/>
              <a:ext cx="2028039" cy="3097329"/>
            </a:xfrm>
            <a:prstGeom prst="rect">
              <a:avLst/>
            </a:prstGeom>
            <a:noFill/>
            <a:ln w="9525">
              <a:noFill/>
              <a:miter lim="800000"/>
              <a:headEnd/>
              <a:tailEnd/>
            </a:ln>
            <a:effectLst/>
          </p:spPr>
        </p:pic>
        <p:sp>
          <p:nvSpPr>
            <p:cNvPr id="19" name="Text Box 5"/>
            <p:cNvSpPr txBox="1">
              <a:spLocks noChangeArrowheads="1"/>
            </p:cNvSpPr>
            <p:nvPr/>
          </p:nvSpPr>
          <p:spPr bwMode="auto">
            <a:xfrm>
              <a:off x="4385234" y="4665135"/>
              <a:ext cx="3788799"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b="1" dirty="0" smtClean="0">
                  <a:solidFill>
                    <a:srgbClr val="006600"/>
                  </a:solidFill>
                </a:rPr>
                <a:t>PM</a:t>
              </a:r>
              <a:r>
                <a:rPr lang="en-US" sz="2800" b="1" baseline="-25000" dirty="0" smtClean="0">
                  <a:solidFill>
                    <a:srgbClr val="006600"/>
                  </a:solidFill>
                </a:rPr>
                <a:t>2.5</a:t>
              </a:r>
              <a:r>
                <a:rPr lang="en-US" sz="2800" b="1" dirty="0" smtClean="0">
                  <a:solidFill>
                    <a:srgbClr val="006600"/>
                  </a:solidFill>
                </a:rPr>
                <a:t> reduction: 0.19%</a:t>
              </a:r>
              <a:endParaRPr lang="en-US" sz="2800" b="1" dirty="0">
                <a:solidFill>
                  <a:srgbClr val="006600"/>
                </a:solidFill>
              </a:endParaRPr>
            </a:p>
          </p:txBody>
        </p:sp>
        <p:sp>
          <p:nvSpPr>
            <p:cNvPr id="15" name="Rectangle 14"/>
            <p:cNvSpPr/>
            <p:nvPr/>
          </p:nvSpPr>
          <p:spPr>
            <a:xfrm>
              <a:off x="3559480" y="3914076"/>
              <a:ext cx="869337" cy="101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491744" y="3832793"/>
              <a:ext cx="1207178" cy="200055"/>
            </a:xfrm>
            <a:prstGeom prst="rect">
              <a:avLst/>
            </a:prstGeom>
            <a:noFill/>
          </p:spPr>
          <p:txBody>
            <a:bodyPr wrap="square" rtlCol="0">
              <a:spAutoFit/>
            </a:bodyPr>
            <a:lstStyle/>
            <a:p>
              <a:r>
                <a:rPr lang="en-US" sz="700" b="1" dirty="0" smtClean="0"/>
                <a:t>PM</a:t>
              </a:r>
              <a:r>
                <a:rPr lang="en-US" sz="700" b="1" baseline="-25000" dirty="0" smtClean="0"/>
                <a:t>2..5</a:t>
              </a:r>
              <a:r>
                <a:rPr lang="en-US" sz="700" b="1" dirty="0" smtClean="0"/>
                <a:t> reduction (%) </a:t>
              </a:r>
              <a:endParaRPr lang="en-US" sz="700" b="1" dirty="0"/>
            </a:p>
          </p:txBody>
        </p:sp>
      </p:grpSp>
      <p:grpSp>
        <p:nvGrpSpPr>
          <p:cNvPr id="12" name="Group 11"/>
          <p:cNvGrpSpPr/>
          <p:nvPr/>
        </p:nvGrpSpPr>
        <p:grpSpPr>
          <a:xfrm>
            <a:off x="2189312" y="664597"/>
            <a:ext cx="3530600" cy="3057536"/>
            <a:chOff x="2189312" y="664597"/>
            <a:chExt cx="3530600" cy="3057536"/>
          </a:xfrm>
        </p:grpSpPr>
        <p:sp>
          <p:nvSpPr>
            <p:cNvPr id="11" name="Text Box 5"/>
            <p:cNvSpPr txBox="1">
              <a:spLocks noChangeArrowheads="1"/>
            </p:cNvSpPr>
            <p:nvPr/>
          </p:nvSpPr>
          <p:spPr bwMode="auto">
            <a:xfrm>
              <a:off x="2189312" y="3352801"/>
              <a:ext cx="3530600"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dirty="0" err="1" smtClean="0">
                  <a:solidFill>
                    <a:srgbClr val="006600"/>
                  </a:solidFill>
                </a:rPr>
                <a:t>iTree</a:t>
              </a:r>
              <a:r>
                <a:rPr lang="en-US" dirty="0" smtClean="0">
                  <a:solidFill>
                    <a:srgbClr val="006600"/>
                  </a:solidFill>
                </a:rPr>
                <a:t> tool (Nowak et al. </a:t>
              </a:r>
              <a:r>
                <a:rPr lang="en-US" i="1" dirty="0" smtClean="0">
                  <a:solidFill>
                    <a:srgbClr val="006600"/>
                  </a:solidFill>
                </a:rPr>
                <a:t>UFUG</a:t>
              </a:r>
              <a:r>
                <a:rPr lang="en-US" dirty="0" smtClean="0">
                  <a:solidFill>
                    <a:srgbClr val="006600"/>
                  </a:solidFill>
                </a:rPr>
                <a:t> 2006) </a:t>
              </a:r>
              <a:endParaRPr lang="en-US" dirty="0">
                <a:solidFill>
                  <a:srgbClr val="006600"/>
                </a:solidFill>
              </a:endParaRPr>
            </a:p>
          </p:txBody>
        </p:sp>
        <p:grpSp>
          <p:nvGrpSpPr>
            <p:cNvPr id="7" name="Group 6"/>
            <p:cNvGrpSpPr/>
            <p:nvPr/>
          </p:nvGrpSpPr>
          <p:grpSpPr>
            <a:xfrm>
              <a:off x="2924541" y="664597"/>
              <a:ext cx="1938946" cy="2688203"/>
              <a:chOff x="2924541" y="664597"/>
              <a:chExt cx="1938946" cy="2688203"/>
            </a:xfrm>
          </p:grpSpPr>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8530" y="676119"/>
                <a:ext cx="824209" cy="80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4541" y="664597"/>
                <a:ext cx="1938946" cy="268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3994149" y="796226"/>
              <a:ext cx="869337" cy="101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00183" y="736957"/>
              <a:ext cx="1207178" cy="200055"/>
            </a:xfrm>
            <a:prstGeom prst="rect">
              <a:avLst/>
            </a:prstGeom>
            <a:noFill/>
          </p:spPr>
          <p:txBody>
            <a:bodyPr wrap="square" rtlCol="0">
              <a:spAutoFit/>
            </a:bodyPr>
            <a:lstStyle/>
            <a:p>
              <a:r>
                <a:rPr lang="en-US" sz="700" b="1" dirty="0" smtClean="0"/>
                <a:t>PM</a:t>
              </a:r>
              <a:r>
                <a:rPr lang="en-US" sz="700" b="1" baseline="-25000" dirty="0" smtClean="0"/>
                <a:t>2.5</a:t>
              </a:r>
              <a:r>
                <a:rPr lang="en-US" sz="700" b="1" dirty="0" smtClean="0"/>
                <a:t> removal (</a:t>
              </a:r>
              <a:r>
                <a:rPr lang="en-US" sz="700" b="1" dirty="0"/>
                <a:t>μg/m</a:t>
              </a:r>
              <a:r>
                <a:rPr lang="en-US" sz="700" b="1" baseline="30000" dirty="0"/>
                <a:t>3</a:t>
              </a:r>
              <a:r>
                <a:rPr lang="en-US" sz="700" b="1" dirty="0" smtClean="0"/>
                <a:t>) </a:t>
              </a:r>
              <a:endParaRPr lang="en-US" sz="700" b="1" dirty="0"/>
            </a:p>
          </p:txBody>
        </p:sp>
      </p:grpSp>
    </p:spTree>
    <p:extLst>
      <p:ext uri="{BB962C8B-B14F-4D97-AF65-F5344CB8AC3E}">
        <p14:creationId xmlns:p14="http://schemas.microsoft.com/office/powerpoint/2010/main" val="2307931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5271" y="0"/>
            <a:ext cx="7081157" cy="578076"/>
          </a:xfrm>
        </p:spPr>
        <p:txBody>
          <a:bodyPr/>
          <a:lstStyle/>
          <a:p>
            <a:r>
              <a:rPr lang="en-US" sz="2400" dirty="0" smtClean="0"/>
              <a:t>Connecting with EnviroAtlas (Cumberland County, ME)</a:t>
            </a:r>
            <a:endParaRPr lang="en-US" sz="2400" dirty="0"/>
          </a:p>
        </p:txBody>
      </p:sp>
      <p:pic>
        <p:nvPicPr>
          <p:cNvPr id="2050" name="Picture 2"/>
          <p:cNvPicPr>
            <a:picLocks noChangeAspect="1" noChangeArrowheads="1"/>
          </p:cNvPicPr>
          <p:nvPr/>
        </p:nvPicPr>
        <p:blipFill>
          <a:blip r:embed="rId2"/>
          <a:srcRect/>
          <a:stretch>
            <a:fillRect/>
          </a:stretch>
        </p:blipFill>
        <p:spPr bwMode="auto">
          <a:xfrm>
            <a:off x="466726" y="854075"/>
            <a:ext cx="2417554" cy="2257425"/>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2884280" y="854075"/>
            <a:ext cx="2417554" cy="2257425"/>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5301834" y="854075"/>
            <a:ext cx="2417554" cy="2257425"/>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7719388" y="854075"/>
            <a:ext cx="1246812" cy="1536628"/>
          </a:xfrm>
          <a:prstGeom prst="rect">
            <a:avLst/>
          </a:prstGeom>
          <a:noFill/>
          <a:ln w="9525">
            <a:noFill/>
            <a:miter lim="800000"/>
            <a:headEnd/>
            <a:tailEnd/>
          </a:ln>
          <a:effectLst/>
        </p:spPr>
      </p:pic>
      <p:sp>
        <p:nvSpPr>
          <p:cNvPr id="10" name="Text Box 5"/>
          <p:cNvSpPr txBox="1">
            <a:spLocks noChangeArrowheads="1"/>
          </p:cNvSpPr>
          <p:nvPr/>
        </p:nvSpPr>
        <p:spPr bwMode="auto">
          <a:xfrm>
            <a:off x="4039278" y="4038600"/>
            <a:ext cx="4861757"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b="1" dirty="0" smtClean="0">
                <a:solidFill>
                  <a:srgbClr val="006600"/>
                </a:solidFill>
              </a:rPr>
              <a:t>PM</a:t>
            </a:r>
            <a:r>
              <a:rPr lang="en-US" sz="2800" b="1" baseline="-25000" dirty="0" smtClean="0">
                <a:solidFill>
                  <a:srgbClr val="006600"/>
                </a:solidFill>
              </a:rPr>
              <a:t>2.5</a:t>
            </a:r>
            <a:r>
              <a:rPr lang="en-US" sz="2800" b="1" dirty="0" smtClean="0">
                <a:solidFill>
                  <a:srgbClr val="006600"/>
                </a:solidFill>
              </a:rPr>
              <a:t> reduction: 0.14%</a:t>
            </a:r>
            <a:endParaRPr lang="en-US" sz="2800" b="1" dirty="0">
              <a:solidFill>
                <a:srgbClr val="006600"/>
              </a:solidFill>
            </a:endParaRPr>
          </a:p>
        </p:txBody>
      </p:sp>
      <p:pic>
        <p:nvPicPr>
          <p:cNvPr id="2054" name="Picture 6"/>
          <p:cNvPicPr>
            <a:picLocks noChangeAspect="1" noChangeArrowheads="1"/>
          </p:cNvPicPr>
          <p:nvPr/>
        </p:nvPicPr>
        <p:blipFill>
          <a:blip r:embed="rId6"/>
          <a:srcRect/>
          <a:stretch>
            <a:fillRect/>
          </a:stretch>
        </p:blipFill>
        <p:spPr bwMode="auto">
          <a:xfrm>
            <a:off x="644526" y="3111500"/>
            <a:ext cx="3769841" cy="3520143"/>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67B25569-FD8A-4162-80CD-D20A2B27CACF}" type="slidenum">
              <a:rPr lang="en-US" smtClean="0"/>
              <a:pPr/>
              <a:t>18</a:t>
            </a:fld>
            <a:endParaRPr lang="en-US"/>
          </a:p>
        </p:txBody>
      </p:sp>
      <p:sp>
        <p:nvSpPr>
          <p:cNvPr id="11" name="Rectangle 10"/>
          <p:cNvSpPr/>
          <p:nvPr/>
        </p:nvSpPr>
        <p:spPr>
          <a:xfrm>
            <a:off x="4787899" y="956733"/>
            <a:ext cx="513935" cy="71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720170" y="889818"/>
            <a:ext cx="833963" cy="169277"/>
          </a:xfrm>
          <a:prstGeom prst="rect">
            <a:avLst/>
          </a:prstGeom>
          <a:noFill/>
        </p:spPr>
        <p:txBody>
          <a:bodyPr wrap="square" rtlCol="0">
            <a:spAutoFit/>
          </a:bodyPr>
          <a:lstStyle/>
          <a:p>
            <a:r>
              <a:rPr lang="en-US" sz="500" b="1" dirty="0" smtClean="0"/>
              <a:t>PM</a:t>
            </a:r>
            <a:r>
              <a:rPr lang="en-US" sz="500" b="1" baseline="-25000" dirty="0" smtClean="0"/>
              <a:t>2.5</a:t>
            </a:r>
            <a:r>
              <a:rPr lang="en-US" sz="500" b="1" dirty="0" smtClean="0"/>
              <a:t> removal (</a:t>
            </a:r>
            <a:r>
              <a:rPr lang="en-US" sz="500" b="1" dirty="0"/>
              <a:t>μg/m</a:t>
            </a:r>
            <a:r>
              <a:rPr lang="en-US" sz="500" b="1" baseline="30000" dirty="0"/>
              <a:t>3</a:t>
            </a:r>
            <a:r>
              <a:rPr lang="en-US" sz="500" b="1" dirty="0" smtClean="0"/>
              <a:t>) </a:t>
            </a:r>
            <a:endParaRPr lang="en-US" sz="500" b="1" dirty="0"/>
          </a:p>
        </p:txBody>
      </p:sp>
      <p:sp>
        <p:nvSpPr>
          <p:cNvPr id="14" name="TextBox 13"/>
          <p:cNvSpPr txBox="1"/>
          <p:nvPr/>
        </p:nvSpPr>
        <p:spPr>
          <a:xfrm>
            <a:off x="8176149" y="1012105"/>
            <a:ext cx="869950" cy="307777"/>
          </a:xfrm>
          <a:prstGeom prst="rect">
            <a:avLst/>
          </a:prstGeom>
          <a:solidFill>
            <a:schemeClr val="bg1"/>
          </a:solidFill>
        </p:spPr>
        <p:txBody>
          <a:bodyPr wrap="square" rtlCol="0">
            <a:spAutoFit/>
          </a:bodyPr>
          <a:lstStyle/>
          <a:p>
            <a:r>
              <a:rPr lang="en-US" sz="1400" dirty="0" smtClean="0"/>
              <a:t>(μg/m</a:t>
            </a:r>
            <a:r>
              <a:rPr lang="en-US" sz="1400" baseline="30000" dirty="0" smtClean="0"/>
              <a:t>3</a:t>
            </a:r>
            <a:r>
              <a:rPr lang="en-US" sz="1400" dirty="0" smtClean="0"/>
              <a:t>)</a:t>
            </a:r>
            <a:endParaRPr lang="en-US" sz="1400" dirty="0"/>
          </a:p>
        </p:txBody>
      </p:sp>
      <p:sp>
        <p:nvSpPr>
          <p:cNvPr id="16" name="Rectangle 15"/>
          <p:cNvSpPr/>
          <p:nvPr/>
        </p:nvSpPr>
        <p:spPr>
          <a:xfrm>
            <a:off x="3495980" y="5683609"/>
            <a:ext cx="869337" cy="101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435689" y="5585380"/>
            <a:ext cx="1207178" cy="215444"/>
          </a:xfrm>
          <a:prstGeom prst="rect">
            <a:avLst/>
          </a:prstGeom>
          <a:noFill/>
        </p:spPr>
        <p:txBody>
          <a:bodyPr wrap="square" rtlCol="0">
            <a:spAutoFit/>
          </a:bodyPr>
          <a:lstStyle/>
          <a:p>
            <a:r>
              <a:rPr lang="en-US" sz="800" b="1" dirty="0" smtClean="0"/>
              <a:t>PM</a:t>
            </a:r>
            <a:r>
              <a:rPr lang="en-US" sz="800" b="1" baseline="-25000" dirty="0" smtClean="0"/>
              <a:t>2..5</a:t>
            </a:r>
            <a:r>
              <a:rPr lang="en-US" sz="800" b="1" dirty="0" smtClean="0"/>
              <a:t> reduction (%) </a:t>
            </a:r>
            <a:endParaRPr lang="en-US" sz="800" b="1" dirty="0"/>
          </a:p>
        </p:txBody>
      </p:sp>
    </p:spTree>
    <p:extLst>
      <p:ext uri="{BB962C8B-B14F-4D97-AF65-F5344CB8AC3E}">
        <p14:creationId xmlns:p14="http://schemas.microsoft.com/office/powerpoint/2010/main" val="31761111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3138"/>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57200" y="2235200"/>
            <a:ext cx="8229600" cy="3424767"/>
          </a:xfrm>
        </p:spPr>
        <p:txBody>
          <a:bodyPr/>
          <a:lstStyle/>
          <a:p>
            <a:r>
              <a:rPr lang="en-US" sz="2400" dirty="0" smtClean="0"/>
              <a:t>Developed a framework that can rapidly estimate annual average concentration at </a:t>
            </a:r>
            <a:r>
              <a:rPr lang="en-US" sz="2400" dirty="0" smtClean="0">
                <a:solidFill>
                  <a:srgbClr val="FF0000"/>
                </a:solidFill>
              </a:rPr>
              <a:t>census block level </a:t>
            </a:r>
            <a:r>
              <a:rPr lang="en-US" sz="2400" dirty="0" smtClean="0"/>
              <a:t>due to traffic emissions in near-road environment</a:t>
            </a:r>
            <a:endParaRPr lang="en-US" sz="2400" dirty="0" smtClean="0">
              <a:solidFill>
                <a:srgbClr val="FF0000"/>
              </a:solidFill>
            </a:endParaRPr>
          </a:p>
          <a:p>
            <a:r>
              <a:rPr lang="en-US" sz="2400" dirty="0" smtClean="0"/>
              <a:t>Comparing with Explicit method, METARE performs well (</a:t>
            </a:r>
            <a:r>
              <a:rPr lang="en-US" sz="2400" dirty="0" smtClean="0">
                <a:solidFill>
                  <a:srgbClr val="FF0000"/>
                </a:solidFill>
              </a:rPr>
              <a:t>R</a:t>
            </a:r>
            <a:r>
              <a:rPr lang="en-US" sz="2400" baseline="30000" dirty="0" smtClean="0">
                <a:solidFill>
                  <a:srgbClr val="FF0000"/>
                </a:solidFill>
              </a:rPr>
              <a:t>2</a:t>
            </a:r>
            <a:r>
              <a:rPr lang="en-US" sz="2400" dirty="0" smtClean="0">
                <a:solidFill>
                  <a:srgbClr val="FF0000"/>
                </a:solidFill>
              </a:rPr>
              <a:t> &gt; 0.85</a:t>
            </a:r>
            <a:r>
              <a:rPr lang="en-US" sz="2400" dirty="0" smtClean="0"/>
              <a:t>)</a:t>
            </a:r>
          </a:p>
          <a:p>
            <a:r>
              <a:rPr lang="en-US" sz="2400" dirty="0" smtClean="0"/>
              <a:t>Comparing with observational data, using </a:t>
            </a:r>
            <a:r>
              <a:rPr lang="en-US" sz="2400" dirty="0" smtClean="0">
                <a:solidFill>
                  <a:srgbClr val="FF0000"/>
                </a:solidFill>
              </a:rPr>
              <a:t>proper fleet distribution </a:t>
            </a:r>
            <a:r>
              <a:rPr lang="en-US" sz="2400" dirty="0" smtClean="0"/>
              <a:t>can improve the performance </a:t>
            </a:r>
          </a:p>
          <a:p>
            <a:r>
              <a:rPr lang="en-US" altLang="zh-TW" sz="2400" dirty="0" smtClean="0"/>
              <a:t>Fine resolution modeling with EnviroAtlas can provide useful information for communities or city planning authorities</a:t>
            </a:r>
          </a:p>
          <a:p>
            <a:endParaRPr lang="en-US" sz="2400" dirty="0"/>
          </a:p>
        </p:txBody>
      </p:sp>
      <p:sp>
        <p:nvSpPr>
          <p:cNvPr id="4" name="Slide Number Placeholder 3"/>
          <p:cNvSpPr>
            <a:spLocks noGrp="1"/>
          </p:cNvSpPr>
          <p:nvPr>
            <p:ph type="sldNum" sz="quarter" idx="12"/>
          </p:nvPr>
        </p:nvSpPr>
        <p:spPr>
          <a:xfrm>
            <a:off x="8686800" y="6492875"/>
            <a:ext cx="450850" cy="365125"/>
          </a:xfrm>
        </p:spPr>
        <p:txBody>
          <a:bodyPr/>
          <a:lstStyle/>
          <a:p>
            <a:fld id="{67B25569-FD8A-4162-80CD-D20A2B27CACF}" type="slidenum">
              <a:rPr lang="en-US" smtClean="0"/>
              <a:pPr/>
              <a:t>19</a:t>
            </a:fld>
            <a:endParaRPr lang="en-US" dirty="0"/>
          </a:p>
        </p:txBody>
      </p:sp>
    </p:spTree>
    <p:extLst>
      <p:ext uri="{BB962C8B-B14F-4D97-AF65-F5344CB8AC3E}">
        <p14:creationId xmlns:p14="http://schemas.microsoft.com/office/powerpoint/2010/main" val="19333237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Outline</a:t>
            </a:r>
            <a:endParaRPr lang="zh-TW" altLang="en-US" dirty="0"/>
          </a:p>
        </p:txBody>
      </p:sp>
      <p:sp>
        <p:nvSpPr>
          <p:cNvPr id="3" name="內容版面配置區 2"/>
          <p:cNvSpPr>
            <a:spLocks noGrp="1"/>
          </p:cNvSpPr>
          <p:nvPr>
            <p:ph idx="1"/>
          </p:nvPr>
        </p:nvSpPr>
        <p:spPr/>
        <p:txBody>
          <a:bodyPr/>
          <a:lstStyle/>
          <a:p>
            <a:r>
              <a:rPr lang="en-US" altLang="zh-TW" dirty="0" smtClean="0"/>
              <a:t>Introduction</a:t>
            </a:r>
          </a:p>
          <a:p>
            <a:r>
              <a:rPr lang="en-US" altLang="zh-TW" dirty="0" smtClean="0"/>
              <a:t>Objective</a:t>
            </a:r>
          </a:p>
          <a:p>
            <a:r>
              <a:rPr lang="en-US" altLang="zh-TW" dirty="0" smtClean="0"/>
              <a:t>Methodology</a:t>
            </a:r>
          </a:p>
          <a:p>
            <a:r>
              <a:rPr lang="en-US" altLang="zh-TW" dirty="0" smtClean="0"/>
              <a:t>Results</a:t>
            </a:r>
          </a:p>
          <a:p>
            <a:r>
              <a:rPr lang="en-US" altLang="zh-TW" dirty="0" smtClean="0"/>
              <a:t>Application with EnviroAtlas</a:t>
            </a:r>
          </a:p>
          <a:p>
            <a:r>
              <a:rPr lang="en-US" altLang="zh-TW" dirty="0" smtClean="0"/>
              <a:t>Summary</a:t>
            </a:r>
          </a:p>
          <a:p>
            <a:r>
              <a:rPr lang="en-US" altLang="zh-TW" dirty="0" smtClean="0"/>
              <a:t>Future work</a:t>
            </a:r>
            <a:endParaRPr lang="zh-TW" altLang="en-US" dirty="0"/>
          </a:p>
        </p:txBody>
      </p:sp>
      <p:sp>
        <p:nvSpPr>
          <p:cNvPr id="4" name="Slide Number Placeholder 3"/>
          <p:cNvSpPr>
            <a:spLocks noGrp="1"/>
          </p:cNvSpPr>
          <p:nvPr>
            <p:ph type="sldNum" sz="quarter" idx="12"/>
          </p:nvPr>
        </p:nvSpPr>
        <p:spPr/>
        <p:txBody>
          <a:bodyPr/>
          <a:lstStyle/>
          <a:p>
            <a:fld id="{67B25569-FD8A-4162-80CD-D20A2B27CACF}" type="slidenum">
              <a:rPr lang="en-US" smtClean="0"/>
              <a:pPr/>
              <a:t>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normAutofit fontScale="92500"/>
          </a:bodyPr>
          <a:lstStyle/>
          <a:p>
            <a:r>
              <a:rPr lang="en-US" dirty="0" smtClean="0"/>
              <a:t>Continue QA’ing the result</a:t>
            </a:r>
          </a:p>
          <a:p>
            <a:pPr lvl="1"/>
            <a:r>
              <a:rPr lang="en-US" dirty="0" smtClean="0"/>
              <a:t>Evaluate model predictions against near-road measurements</a:t>
            </a:r>
          </a:p>
          <a:p>
            <a:r>
              <a:rPr lang="en-US" dirty="0" smtClean="0"/>
              <a:t>Extend methodology to apply to the whole nation</a:t>
            </a:r>
          </a:p>
          <a:p>
            <a:r>
              <a:rPr lang="en-US" dirty="0" smtClean="0"/>
              <a:t>Evaluating the ability of the framework as an exposure metric</a:t>
            </a:r>
          </a:p>
          <a:p>
            <a:r>
              <a:rPr lang="en-US" dirty="0" smtClean="0"/>
              <a:t>Perform health-based risk assessment using these fine-scale outputs</a:t>
            </a:r>
          </a:p>
        </p:txBody>
      </p:sp>
      <p:sp>
        <p:nvSpPr>
          <p:cNvPr id="4" name="Slide Number Placeholder 3"/>
          <p:cNvSpPr>
            <a:spLocks noGrp="1"/>
          </p:cNvSpPr>
          <p:nvPr>
            <p:ph type="sldNum" sz="quarter" idx="12"/>
          </p:nvPr>
        </p:nvSpPr>
        <p:spPr>
          <a:xfrm>
            <a:off x="7897906" y="6275668"/>
            <a:ext cx="990600" cy="365125"/>
          </a:xfrm>
          <a:prstGeom prst="rect">
            <a:avLst/>
          </a:prstGeom>
        </p:spPr>
        <p:txBody>
          <a:bodyPr/>
          <a:lstStyle/>
          <a:p>
            <a:fld id="{7F5CE407-6216-4202-80E4-A30DC2F709B2}" type="slidenum">
              <a:rPr lang="en-US" smtClean="0"/>
              <a:pPr/>
              <a:t>20</a:t>
            </a:fld>
            <a:endParaRPr lang="en-US"/>
          </a:p>
        </p:txBody>
      </p:sp>
    </p:spTree>
    <p:extLst>
      <p:ext uri="{BB962C8B-B14F-4D97-AF65-F5344CB8AC3E}">
        <p14:creationId xmlns:p14="http://schemas.microsoft.com/office/powerpoint/2010/main" val="24600759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3219"/>
          </a:xfrm>
        </p:spPr>
        <p:txBody>
          <a:bodyPr/>
          <a:lstStyle/>
          <a:p>
            <a:r>
              <a:rPr lang="en-US" dirty="0" smtClean="0"/>
              <a:t>Acknowledge</a:t>
            </a:r>
            <a:endParaRPr lang="en-US" dirty="0"/>
          </a:p>
        </p:txBody>
      </p:sp>
      <p:sp>
        <p:nvSpPr>
          <p:cNvPr id="3" name="Content Placeholder 2"/>
          <p:cNvSpPr>
            <a:spLocks noGrp="1"/>
          </p:cNvSpPr>
          <p:nvPr>
            <p:ph idx="1"/>
          </p:nvPr>
        </p:nvSpPr>
        <p:spPr>
          <a:xfrm>
            <a:off x="3289300" y="2900166"/>
            <a:ext cx="2329275" cy="1605189"/>
          </a:xfrm>
        </p:spPr>
        <p:txBody>
          <a:bodyPr>
            <a:normAutofit/>
          </a:bodyPr>
          <a:lstStyle/>
          <a:p>
            <a:pPr marL="0" indent="0" defTabSz="914400">
              <a:spcBef>
                <a:spcPts val="2000"/>
              </a:spcBef>
              <a:buClr>
                <a:schemeClr val="accent1">
                  <a:lumMod val="60000"/>
                  <a:lumOff val="40000"/>
                </a:schemeClr>
              </a:buClr>
              <a:buSzPct val="110000"/>
              <a:buNone/>
            </a:pPr>
            <a:r>
              <a:rPr lang="en-US" sz="2400" b="1" dirty="0">
                <a:solidFill>
                  <a:schemeClr val="tx1">
                    <a:lumMod val="65000"/>
                    <a:lumOff val="35000"/>
                  </a:schemeClr>
                </a:solidFill>
                <a:ea typeface="+mn-ea"/>
                <a:cs typeface="+mn-cs"/>
              </a:rPr>
              <a:t>UNC-IE</a:t>
            </a:r>
          </a:p>
          <a:p>
            <a:pPr marL="0" indent="0" defTabSz="914400">
              <a:spcBef>
                <a:spcPts val="0"/>
              </a:spcBef>
              <a:buClr>
                <a:schemeClr val="accent1">
                  <a:lumMod val="60000"/>
                  <a:lumOff val="40000"/>
                </a:schemeClr>
              </a:buClr>
              <a:buSzPct val="110000"/>
              <a:buNone/>
            </a:pPr>
            <a:r>
              <a:rPr lang="en-US" sz="2400" i="1" u="sng" dirty="0" smtClean="0">
                <a:solidFill>
                  <a:schemeClr val="tx1">
                    <a:lumMod val="65000"/>
                    <a:lumOff val="35000"/>
                  </a:schemeClr>
                </a:solidFill>
                <a:ea typeface="+mn-ea"/>
                <a:cs typeface="+mn-cs"/>
              </a:rPr>
              <a:t>B</a:t>
            </a:r>
            <a:r>
              <a:rPr lang="en-US" sz="2400" i="1" u="sng" dirty="0">
                <a:solidFill>
                  <a:schemeClr val="tx1">
                    <a:lumMod val="65000"/>
                    <a:lumOff val="35000"/>
                  </a:schemeClr>
                </a:solidFill>
                <a:ea typeface="+mn-ea"/>
                <a:cs typeface="+mn-cs"/>
              </a:rPr>
              <a:t>. H. </a:t>
            </a:r>
            <a:r>
              <a:rPr lang="en-US" sz="2400" i="1" u="sng" dirty="0" smtClean="0">
                <a:solidFill>
                  <a:schemeClr val="tx1">
                    <a:lumMod val="65000"/>
                    <a:lumOff val="35000"/>
                  </a:schemeClr>
                </a:solidFill>
                <a:ea typeface="+mn-ea"/>
                <a:cs typeface="+mn-cs"/>
              </a:rPr>
              <a:t>Baek</a:t>
            </a:r>
          </a:p>
          <a:p>
            <a:pPr marL="0" indent="0" defTabSz="914400">
              <a:spcBef>
                <a:spcPts val="0"/>
              </a:spcBef>
              <a:buClr>
                <a:schemeClr val="accent1">
                  <a:lumMod val="60000"/>
                  <a:lumOff val="40000"/>
                </a:schemeClr>
              </a:buClr>
              <a:buSzPct val="110000"/>
              <a:buNone/>
            </a:pPr>
            <a:r>
              <a:rPr lang="en-US" altLang="zh-TW" sz="2400" i="1" u="sng" dirty="0" smtClean="0">
                <a:solidFill>
                  <a:schemeClr val="tx1">
                    <a:lumMod val="65000"/>
                    <a:lumOff val="35000"/>
                  </a:schemeClr>
                </a:solidFill>
              </a:rPr>
              <a:t>Michelle Snyder</a:t>
            </a:r>
          </a:p>
          <a:p>
            <a:pPr marL="0" indent="0" defTabSz="914400">
              <a:spcBef>
                <a:spcPts val="0"/>
              </a:spcBef>
              <a:buClr>
                <a:schemeClr val="accent1">
                  <a:lumMod val="60000"/>
                  <a:lumOff val="40000"/>
                </a:schemeClr>
              </a:buClr>
              <a:buSzPct val="110000"/>
              <a:buNone/>
            </a:pPr>
            <a:endParaRPr lang="en-US" sz="2400" i="1" u="sng" dirty="0">
              <a:solidFill>
                <a:schemeClr val="tx1">
                  <a:lumMod val="65000"/>
                  <a:lumOff val="35000"/>
                </a:schemeClr>
              </a:solidFill>
              <a:ea typeface="+mn-ea"/>
              <a:cs typeface="+mn-cs"/>
            </a:endParaRPr>
          </a:p>
        </p:txBody>
      </p:sp>
      <p:sp>
        <p:nvSpPr>
          <p:cNvPr id="4" name="Slide Number Placeholder 3"/>
          <p:cNvSpPr>
            <a:spLocks noGrp="1"/>
          </p:cNvSpPr>
          <p:nvPr>
            <p:ph type="sldNum" sz="quarter" idx="12"/>
          </p:nvPr>
        </p:nvSpPr>
        <p:spPr>
          <a:xfrm>
            <a:off x="7897906" y="6275668"/>
            <a:ext cx="990600" cy="365125"/>
          </a:xfrm>
          <a:prstGeom prst="rect">
            <a:avLst/>
          </a:prstGeom>
        </p:spPr>
        <p:txBody>
          <a:bodyPr/>
          <a:lstStyle/>
          <a:p>
            <a:fld id="{7F5CE407-6216-4202-80E4-A30DC2F709B2}" type="slidenum">
              <a:rPr lang="en-US" smtClean="0"/>
              <a:pPr/>
              <a:t>21</a:t>
            </a:fld>
            <a:endParaRPr lang="en-US"/>
          </a:p>
        </p:txBody>
      </p:sp>
      <p:sp>
        <p:nvSpPr>
          <p:cNvPr id="5" name="Content Placeholder 2"/>
          <p:cNvSpPr txBox="1">
            <a:spLocks/>
          </p:cNvSpPr>
          <p:nvPr/>
        </p:nvSpPr>
        <p:spPr>
          <a:xfrm>
            <a:off x="1240767" y="2900166"/>
            <a:ext cx="2276920" cy="2129034"/>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b="1" dirty="0" smtClean="0"/>
              <a:t>EPA</a:t>
            </a:r>
          </a:p>
          <a:p>
            <a:pPr marL="0" indent="0">
              <a:spcBef>
                <a:spcPts val="0"/>
              </a:spcBef>
              <a:buFont typeface="Wingdings 2" pitchFamily="18" charset="2"/>
              <a:buNone/>
            </a:pPr>
            <a:r>
              <a:rPr lang="en-US" i="1" u="sng" dirty="0" smtClean="0"/>
              <a:t>David Heist</a:t>
            </a:r>
          </a:p>
          <a:p>
            <a:pPr marL="0" indent="0">
              <a:spcBef>
                <a:spcPts val="0"/>
              </a:spcBef>
              <a:buFont typeface="Wingdings 2" pitchFamily="18" charset="2"/>
              <a:buNone/>
            </a:pPr>
            <a:r>
              <a:rPr lang="en-US" i="1" u="sng" dirty="0" smtClean="0"/>
              <a:t>Alexis </a:t>
            </a:r>
            <a:r>
              <a:rPr lang="en-US" i="1" u="sng" dirty="0" err="1" smtClean="0"/>
              <a:t>Zubrow</a:t>
            </a:r>
            <a:endParaRPr lang="en-US" i="1" u="sng" dirty="0" smtClean="0"/>
          </a:p>
          <a:p>
            <a:pPr marL="0" indent="0">
              <a:spcBef>
                <a:spcPts val="0"/>
              </a:spcBef>
              <a:buFont typeface="Wingdings 2" pitchFamily="18" charset="2"/>
              <a:buNone/>
            </a:pPr>
            <a:r>
              <a:rPr lang="en-US" i="1" u="sng" dirty="0" smtClean="0"/>
              <a:t>Alison </a:t>
            </a:r>
            <a:r>
              <a:rPr lang="en-US" i="1" u="sng" dirty="0" err="1" smtClean="0"/>
              <a:t>Eyth</a:t>
            </a:r>
            <a:endParaRPr lang="en-US" i="1" u="sng" dirty="0"/>
          </a:p>
        </p:txBody>
      </p:sp>
      <p:sp>
        <p:nvSpPr>
          <p:cNvPr id="7" name="Content Placeholder 2"/>
          <p:cNvSpPr txBox="1">
            <a:spLocks/>
          </p:cNvSpPr>
          <p:nvPr/>
        </p:nvSpPr>
        <p:spPr>
          <a:xfrm>
            <a:off x="5618574" y="2873012"/>
            <a:ext cx="3269931" cy="1632343"/>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b="1" dirty="0" smtClean="0"/>
              <a:t>Lab mates</a:t>
            </a:r>
          </a:p>
          <a:p>
            <a:pPr marL="0" indent="0">
              <a:spcBef>
                <a:spcPts val="0"/>
              </a:spcBef>
              <a:buFont typeface="Wingdings 2" pitchFamily="18" charset="2"/>
              <a:buNone/>
            </a:pPr>
            <a:r>
              <a:rPr lang="en-US" i="1" u="sng" dirty="0" smtClean="0"/>
              <a:t>Matt Woody</a:t>
            </a:r>
          </a:p>
          <a:p>
            <a:pPr marL="0" indent="0">
              <a:spcBef>
                <a:spcPts val="0"/>
              </a:spcBef>
              <a:buFont typeface="Wingdings 2" pitchFamily="18" charset="2"/>
              <a:buNone/>
            </a:pPr>
            <a:r>
              <a:rPr lang="en-US" i="1" u="sng" dirty="0" err="1" smtClean="0"/>
              <a:t>Pradeepa</a:t>
            </a:r>
            <a:r>
              <a:rPr lang="en-US" i="1" u="sng" dirty="0" smtClean="0"/>
              <a:t> </a:t>
            </a:r>
            <a:r>
              <a:rPr lang="en-US" i="1" u="sng" dirty="0" err="1" smtClean="0"/>
              <a:t>Vennam</a:t>
            </a:r>
            <a:endParaRPr lang="en-US" i="1" u="sng" dirty="0" smtClean="0"/>
          </a:p>
          <a:p>
            <a:pPr marL="0" indent="0">
              <a:spcBef>
                <a:spcPts val="0"/>
              </a:spcBef>
              <a:buFont typeface="Wingdings 2" pitchFamily="18" charset="2"/>
              <a:buNone/>
            </a:pPr>
            <a:r>
              <a:rPr lang="en-US" i="1" u="sng" dirty="0" smtClean="0"/>
              <a:t>Scott Boone </a:t>
            </a:r>
          </a:p>
        </p:txBody>
      </p:sp>
      <p:sp>
        <p:nvSpPr>
          <p:cNvPr id="10" name="Content Placeholder 2"/>
          <p:cNvSpPr txBox="1">
            <a:spLocks/>
          </p:cNvSpPr>
          <p:nvPr/>
        </p:nvSpPr>
        <p:spPr>
          <a:xfrm>
            <a:off x="1185658" y="1729947"/>
            <a:ext cx="5094112" cy="86660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b="1" dirty="0" smtClean="0"/>
              <a:t>Funding</a:t>
            </a:r>
          </a:p>
          <a:p>
            <a:pPr marL="0" indent="0">
              <a:spcBef>
                <a:spcPts val="0"/>
              </a:spcBef>
              <a:buFont typeface="Wingdings 2" pitchFamily="18" charset="2"/>
              <a:buNone/>
            </a:pPr>
            <a:r>
              <a:rPr lang="en-US" i="1" u="sng" dirty="0" smtClean="0"/>
              <a:t>EPA Contract EPD 12044 WA 2-08</a:t>
            </a:r>
          </a:p>
        </p:txBody>
      </p:sp>
    </p:spTree>
    <p:extLst>
      <p:ext uri="{BB962C8B-B14F-4D97-AF65-F5344CB8AC3E}">
        <p14:creationId xmlns:p14="http://schemas.microsoft.com/office/powerpoint/2010/main" val="14780222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600201"/>
            <a:ext cx="8229600" cy="4082066"/>
          </a:xfrm>
        </p:spPr>
        <p:txBody>
          <a:bodyPr/>
          <a:lstStyle/>
          <a:p>
            <a:r>
              <a:rPr lang="en-US" sz="1400" dirty="0"/>
              <a:t>2005 National-Scale Air Toxics Assessment (</a:t>
            </a:r>
            <a:r>
              <a:rPr lang="en-US" sz="1400" dirty="0">
                <a:hlinkClick r:id="rId2"/>
              </a:rPr>
              <a:t>http://www.epa.gov/airtoxics/nata2005/tables.html</a:t>
            </a:r>
            <a:r>
              <a:rPr lang="en-US" sz="1400" dirty="0" smtClean="0"/>
              <a:t>)</a:t>
            </a:r>
          </a:p>
          <a:p>
            <a:r>
              <a:rPr lang="en-US" sz="1400" dirty="0" err="1" smtClean="0"/>
              <a:t>Batterman</a:t>
            </a:r>
            <a:r>
              <a:rPr lang="en-US" sz="1400" dirty="0" smtClean="0"/>
              <a:t> </a:t>
            </a:r>
            <a:r>
              <a:rPr lang="en-US" sz="1400" dirty="0"/>
              <a:t>S, Chambliss S, </a:t>
            </a:r>
            <a:r>
              <a:rPr lang="en-US" sz="1400" dirty="0" err="1"/>
              <a:t>Isakov</a:t>
            </a:r>
            <a:r>
              <a:rPr lang="en-US" sz="1400" dirty="0"/>
              <a:t> V. Spatial Resolution Requirements for Traffic-Related Air Pollutant Exposure Evaluations. </a:t>
            </a:r>
            <a:r>
              <a:rPr lang="en-US" sz="1400" i="1" dirty="0" err="1"/>
              <a:t>Atmos</a:t>
            </a:r>
            <a:r>
              <a:rPr lang="en-US" sz="1400" i="1" dirty="0"/>
              <a:t> Environ</a:t>
            </a:r>
            <a:r>
              <a:rPr lang="en-US" sz="1400" dirty="0"/>
              <a:t>. 2014;94:518–28</a:t>
            </a:r>
            <a:r>
              <a:rPr lang="en-US" sz="1400" dirty="0" smtClean="0"/>
              <a:t>.</a:t>
            </a:r>
          </a:p>
          <a:p>
            <a:r>
              <a:rPr lang="en-US" sz="1400" dirty="0" err="1"/>
              <a:t>Caiazzo</a:t>
            </a:r>
            <a:r>
              <a:rPr lang="en-US" sz="1400" dirty="0"/>
              <a:t> F, Ashok A, </a:t>
            </a:r>
            <a:r>
              <a:rPr lang="en-US" sz="1400" dirty="0" err="1"/>
              <a:t>Waitz</a:t>
            </a:r>
            <a:r>
              <a:rPr lang="en-US" sz="1400" dirty="0"/>
              <a:t> IA, </a:t>
            </a:r>
            <a:r>
              <a:rPr lang="en-US" sz="1400" dirty="0" err="1"/>
              <a:t>Yim</a:t>
            </a:r>
            <a:r>
              <a:rPr lang="en-US" sz="1400" dirty="0"/>
              <a:t> SHL, Barrett SRH. Air pollution and early deaths in the United States. Part I: Quantifying the impact of major sectors in 2005. </a:t>
            </a:r>
            <a:r>
              <a:rPr lang="en-US" sz="1400" i="1" dirty="0" err="1"/>
              <a:t>Atmos</a:t>
            </a:r>
            <a:r>
              <a:rPr lang="en-US" sz="1400" i="1" dirty="0"/>
              <a:t> Environ</a:t>
            </a:r>
            <a:r>
              <a:rPr lang="en-US" sz="1400" dirty="0"/>
              <a:t>. 2013;79:198–208.</a:t>
            </a:r>
            <a:endParaRPr lang="en-US" sz="1400" dirty="0" smtClean="0"/>
          </a:p>
          <a:p>
            <a:r>
              <a:rPr lang="en-US" altLang="zh-TW" sz="1400" dirty="0"/>
              <a:t>Cook R, </a:t>
            </a:r>
            <a:r>
              <a:rPr lang="en-US" altLang="zh-TW" sz="1400" dirty="0" err="1"/>
              <a:t>Isakov</a:t>
            </a:r>
            <a:r>
              <a:rPr lang="en-US" altLang="zh-TW" sz="1400" dirty="0"/>
              <a:t> V, </a:t>
            </a:r>
            <a:r>
              <a:rPr lang="en-US" altLang="zh-TW" sz="1400" dirty="0" err="1"/>
              <a:t>Touma</a:t>
            </a:r>
            <a:r>
              <a:rPr lang="en-US" altLang="zh-TW" sz="1400" dirty="0"/>
              <a:t> J. Resolving local-scale emissions for modeling air quality near roadways. </a:t>
            </a:r>
            <a:r>
              <a:rPr lang="en-US" altLang="zh-TW" sz="1400" i="1" dirty="0"/>
              <a:t>J Air Waste Manage Assoc</a:t>
            </a:r>
            <a:r>
              <a:rPr lang="en-US" altLang="zh-TW" sz="1400" dirty="0"/>
              <a:t>. 2008;58(3):451–61. </a:t>
            </a:r>
            <a:endParaRPr lang="en-US" altLang="zh-TW" sz="1400" dirty="0" smtClean="0"/>
          </a:p>
          <a:p>
            <a:r>
              <a:rPr lang="en-US" altLang="zh-TW" sz="1400" dirty="0" err="1"/>
              <a:t>Karner</a:t>
            </a:r>
            <a:r>
              <a:rPr lang="en-US" altLang="zh-TW" sz="1400" dirty="0"/>
              <a:t> AA, </a:t>
            </a:r>
            <a:r>
              <a:rPr lang="en-US" altLang="zh-TW" sz="1400" dirty="0" err="1"/>
              <a:t>Eisinger</a:t>
            </a:r>
            <a:r>
              <a:rPr lang="en-US" altLang="zh-TW" sz="1400" dirty="0"/>
              <a:t> DS, </a:t>
            </a:r>
            <a:r>
              <a:rPr lang="en-US" altLang="zh-TW" sz="1400" dirty="0" err="1"/>
              <a:t>Niemeier</a:t>
            </a:r>
            <a:r>
              <a:rPr lang="en-US" altLang="zh-TW" sz="1400" dirty="0"/>
              <a:t> DA. Near-roadway air quality: synthesizing the findings from real-world data. </a:t>
            </a:r>
            <a:r>
              <a:rPr lang="en-US" altLang="zh-TW" sz="1400" i="1" dirty="0"/>
              <a:t>Environ </a:t>
            </a:r>
            <a:r>
              <a:rPr lang="en-US" altLang="zh-TW" sz="1400" i="1" dirty="0" err="1"/>
              <a:t>Sci</a:t>
            </a:r>
            <a:r>
              <a:rPr lang="en-US" altLang="zh-TW" sz="1400" i="1" dirty="0"/>
              <a:t> Technol</a:t>
            </a:r>
            <a:r>
              <a:rPr lang="en-US" altLang="zh-TW" sz="1400" dirty="0"/>
              <a:t>. 2010;44(14):5334–44. </a:t>
            </a:r>
            <a:endParaRPr lang="en-US" sz="1400" dirty="0" smtClean="0"/>
          </a:p>
          <a:p>
            <a:r>
              <a:rPr lang="en-US" sz="1400" dirty="0" err="1" smtClean="0"/>
              <a:t>Rowangould</a:t>
            </a:r>
            <a:r>
              <a:rPr lang="en-US" sz="1400" dirty="0" smtClean="0"/>
              <a:t> </a:t>
            </a:r>
            <a:r>
              <a:rPr lang="en-US" sz="1400" dirty="0"/>
              <a:t>GM. A census of the US near-roadway population: Public health and environmental justice considerations. </a:t>
            </a:r>
            <a:r>
              <a:rPr lang="en-US" sz="1400" i="1" dirty="0" err="1"/>
              <a:t>Transp</a:t>
            </a:r>
            <a:r>
              <a:rPr lang="en-US" sz="1400" i="1" dirty="0"/>
              <a:t> Res Part D </a:t>
            </a:r>
            <a:r>
              <a:rPr lang="en-US" sz="1400" i="1" dirty="0" err="1"/>
              <a:t>Transp</a:t>
            </a:r>
            <a:r>
              <a:rPr lang="en-US" sz="1400" i="1" dirty="0"/>
              <a:t> Environ</a:t>
            </a:r>
            <a:r>
              <a:rPr lang="en-US" sz="1400" dirty="0"/>
              <a:t>. 2013;25:59–67</a:t>
            </a:r>
            <a:r>
              <a:rPr lang="en-US" sz="1400" dirty="0" smtClean="0"/>
              <a:t>.</a:t>
            </a:r>
          </a:p>
          <a:p>
            <a:r>
              <a:rPr lang="en-US" sz="1400" dirty="0"/>
              <a:t>Snyder MG, </a:t>
            </a:r>
            <a:r>
              <a:rPr lang="en-US" sz="1400" dirty="0" err="1"/>
              <a:t>Venkatram</a:t>
            </a:r>
            <a:r>
              <a:rPr lang="en-US" sz="1400" dirty="0"/>
              <a:t> A, Heist DK, Perry SG, Petersen WB, </a:t>
            </a:r>
            <a:r>
              <a:rPr lang="en-US" sz="1400" dirty="0" err="1"/>
              <a:t>Isakov</a:t>
            </a:r>
            <a:r>
              <a:rPr lang="en-US" sz="1400" dirty="0"/>
              <a:t> V. RLINE: A line source dispersion model for near-surface releases. </a:t>
            </a:r>
            <a:r>
              <a:rPr lang="en-US" sz="1400" i="1" dirty="0" err="1"/>
              <a:t>Atmos</a:t>
            </a:r>
            <a:r>
              <a:rPr lang="en-US" sz="1400" i="1" dirty="0"/>
              <a:t> Environ</a:t>
            </a:r>
            <a:r>
              <a:rPr lang="en-US" sz="1400" dirty="0"/>
              <a:t>. 2013;77:748–56</a:t>
            </a:r>
            <a:r>
              <a:rPr lang="en-US" sz="1400" dirty="0" smtClean="0"/>
              <a:t>.</a:t>
            </a:r>
          </a:p>
          <a:p>
            <a:r>
              <a:rPr lang="en-US" sz="1400" dirty="0" smtClean="0"/>
              <a:t>Nowak DJ, Crane DE, Stevens, JC. Air pollution removal by urban trees and shrubs in the United States. </a:t>
            </a:r>
            <a:r>
              <a:rPr lang="en-US" sz="1400" i="1" dirty="0" smtClean="0"/>
              <a:t>Urban forestry and urban greening</a:t>
            </a:r>
            <a:r>
              <a:rPr lang="en-US" sz="1400" dirty="0" smtClean="0"/>
              <a:t>. 2006;4:115-23</a:t>
            </a:r>
            <a:endParaRPr lang="en-US" sz="1400" i="1" dirty="0"/>
          </a:p>
        </p:txBody>
      </p:sp>
      <p:sp>
        <p:nvSpPr>
          <p:cNvPr id="4" name="Slide Number Placeholder 3"/>
          <p:cNvSpPr>
            <a:spLocks noGrp="1"/>
          </p:cNvSpPr>
          <p:nvPr>
            <p:ph type="sldNum" sz="quarter" idx="12"/>
          </p:nvPr>
        </p:nvSpPr>
        <p:spPr>
          <a:xfrm>
            <a:off x="7897906" y="6275668"/>
            <a:ext cx="990600" cy="365125"/>
          </a:xfrm>
          <a:prstGeom prst="rect">
            <a:avLst/>
          </a:prstGeom>
        </p:spPr>
        <p:txBody>
          <a:bodyPr/>
          <a:lstStyle/>
          <a:p>
            <a:fld id="{7F5CE407-6216-4202-80E4-A30DC2F709B2}" type="slidenum">
              <a:rPr lang="en-US" smtClean="0"/>
              <a:pPr/>
              <a:t>22</a:t>
            </a:fld>
            <a:endParaRPr lang="en-US"/>
          </a:p>
        </p:txBody>
      </p:sp>
    </p:spTree>
    <p:extLst>
      <p:ext uri="{BB962C8B-B14F-4D97-AF65-F5344CB8AC3E}">
        <p14:creationId xmlns:p14="http://schemas.microsoft.com/office/powerpoint/2010/main" val="34132599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314700" y="2990850"/>
            <a:ext cx="2451100" cy="673100"/>
          </a:xfrm>
        </p:spPr>
        <p:txBody>
          <a:bodyPr/>
          <a:lstStyle/>
          <a:p>
            <a:r>
              <a:rPr lang="en-US" altLang="zh-TW" dirty="0" smtClean="0"/>
              <a:t>Thank you</a:t>
            </a:r>
            <a:endParaRPr lang="zh-TW" altLang="en-US" dirty="0"/>
          </a:p>
        </p:txBody>
      </p:sp>
      <p:sp>
        <p:nvSpPr>
          <p:cNvPr id="3" name="Slide Number Placeholder 2"/>
          <p:cNvSpPr>
            <a:spLocks noGrp="1"/>
          </p:cNvSpPr>
          <p:nvPr>
            <p:ph type="sldNum" sz="quarter" idx="12"/>
          </p:nvPr>
        </p:nvSpPr>
        <p:spPr/>
        <p:txBody>
          <a:bodyPr/>
          <a:lstStyle/>
          <a:p>
            <a:fld id="{67B25569-FD8A-4162-80CD-D20A2B27CACF}" type="slidenum">
              <a:rPr lang="en-US" smtClean="0"/>
              <a:pPr/>
              <a:t>23</a:t>
            </a:fld>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9275" y="107576"/>
            <a:ext cx="8042276" cy="620557"/>
          </a:xfrm>
        </p:spPr>
        <p:txBody>
          <a:bodyPr/>
          <a:lstStyle/>
          <a:p>
            <a:r>
              <a:rPr lang="en-US" altLang="zh-TW" dirty="0" smtClean="0"/>
              <a:t>Near-road analysis: by Distance</a:t>
            </a:r>
            <a:endParaRPr lang="zh-TW" altLang="en-US" dirty="0"/>
          </a:p>
        </p:txBody>
      </p:sp>
      <p:sp>
        <p:nvSpPr>
          <p:cNvPr id="4" name="投影片編號版面配置區 3"/>
          <p:cNvSpPr>
            <a:spLocks noGrp="1"/>
          </p:cNvSpPr>
          <p:nvPr>
            <p:ph type="sldNum" sz="quarter" idx="12"/>
          </p:nvPr>
        </p:nvSpPr>
        <p:spPr>
          <a:xfrm>
            <a:off x="8672322" y="6490607"/>
            <a:ext cx="471678" cy="365125"/>
          </a:xfrm>
          <a:prstGeom prst="rect">
            <a:avLst/>
          </a:prstGeom>
        </p:spPr>
        <p:txBody>
          <a:bodyPr/>
          <a:lstStyle/>
          <a:p>
            <a:fld id="{7F5CE407-6216-4202-80E4-A30DC2F709B2}" type="slidenum">
              <a:rPr lang="en-US" smtClean="0"/>
              <a:pPr/>
              <a:t>24</a:t>
            </a:fld>
            <a:endParaRPr lang="en-US" dirty="0"/>
          </a:p>
        </p:txBody>
      </p:sp>
      <p:pic>
        <p:nvPicPr>
          <p:cNvPr id="17" name="Picture 16" descr="2010_BENZENE_NC_DistVSConc.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06335"/>
            <a:ext cx="2987040" cy="2240280"/>
          </a:xfrm>
          <a:prstGeom prst="rect">
            <a:avLst/>
          </a:prstGeom>
        </p:spPr>
      </p:pic>
      <p:pic>
        <p:nvPicPr>
          <p:cNvPr id="18" name="Picture 17" descr="2010_NOx_NC_DistVSConc.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20" y="1306335"/>
            <a:ext cx="2987040" cy="2240280"/>
          </a:xfrm>
          <a:prstGeom prst="rect">
            <a:avLst/>
          </a:prstGeom>
        </p:spPr>
      </p:pic>
      <p:pic>
        <p:nvPicPr>
          <p:cNvPr id="19" name="Picture 18" descr="2010_PM25_NC_DistVSConc.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1446" y="1306335"/>
            <a:ext cx="2987040" cy="2240280"/>
          </a:xfrm>
          <a:prstGeom prst="rect">
            <a:avLst/>
          </a:prstGeom>
        </p:spPr>
      </p:pic>
      <p:sp>
        <p:nvSpPr>
          <p:cNvPr id="14" name="Content Placeholder 2"/>
          <p:cNvSpPr txBox="1">
            <a:spLocks/>
          </p:cNvSpPr>
          <p:nvPr/>
        </p:nvSpPr>
        <p:spPr>
          <a:xfrm>
            <a:off x="0" y="6252378"/>
            <a:ext cx="8427357" cy="497773"/>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smtClean="0"/>
              <a:t>The concentrations drop pattern matches the observational study</a:t>
            </a:r>
            <a:endParaRPr lang="en-US" i="1" u="sng" dirty="0"/>
          </a:p>
        </p:txBody>
      </p:sp>
      <p:sp>
        <p:nvSpPr>
          <p:cNvPr id="21" name="內容版面配置區 2"/>
          <p:cNvSpPr txBox="1">
            <a:spLocks/>
          </p:cNvSpPr>
          <p:nvPr/>
        </p:nvSpPr>
        <p:spPr>
          <a:xfrm rot="16200000">
            <a:off x="-575914" y="2276743"/>
            <a:ext cx="1545499" cy="393671"/>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altLang="zh-TW" sz="2000" dirty="0" smtClean="0"/>
              <a:t>NC Piedmont</a:t>
            </a:r>
            <a:endParaRPr lang="zh-TW" altLang="en-US" sz="2000" dirty="0"/>
          </a:p>
        </p:txBody>
      </p:sp>
      <p:sp>
        <p:nvSpPr>
          <p:cNvPr id="22" name="Content Placeholder 5"/>
          <p:cNvSpPr txBox="1">
            <a:spLocks/>
          </p:cNvSpPr>
          <p:nvPr/>
        </p:nvSpPr>
        <p:spPr>
          <a:xfrm>
            <a:off x="3958586" y="817266"/>
            <a:ext cx="1386769"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solidFill>
                  <a:srgbClr val="3366FF"/>
                </a:solidFill>
              </a:rPr>
              <a:t>PM</a:t>
            </a:r>
            <a:r>
              <a:rPr lang="en-US" baseline="-25000" dirty="0" smtClean="0">
                <a:solidFill>
                  <a:srgbClr val="3366FF"/>
                </a:solidFill>
              </a:rPr>
              <a:t>2.5</a:t>
            </a:r>
            <a:endParaRPr lang="en-US" baseline="-25000" dirty="0">
              <a:solidFill>
                <a:srgbClr val="3366FF"/>
              </a:solidFill>
            </a:endParaRPr>
          </a:p>
        </p:txBody>
      </p:sp>
      <p:sp>
        <p:nvSpPr>
          <p:cNvPr id="23" name="Content Placeholder 5"/>
          <p:cNvSpPr txBox="1">
            <a:spLocks/>
          </p:cNvSpPr>
          <p:nvPr/>
        </p:nvSpPr>
        <p:spPr>
          <a:xfrm>
            <a:off x="6559114" y="817266"/>
            <a:ext cx="2216503"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solidFill>
                  <a:srgbClr val="3366FF"/>
                </a:solidFill>
              </a:rPr>
              <a:t>BENZENE</a:t>
            </a:r>
            <a:endParaRPr lang="en-US" dirty="0">
              <a:solidFill>
                <a:srgbClr val="3366FF"/>
              </a:solidFill>
            </a:endParaRPr>
          </a:p>
        </p:txBody>
      </p:sp>
      <p:sp>
        <p:nvSpPr>
          <p:cNvPr id="24" name="Content Placeholder 5"/>
          <p:cNvSpPr txBox="1">
            <a:spLocks/>
          </p:cNvSpPr>
          <p:nvPr/>
        </p:nvSpPr>
        <p:spPr>
          <a:xfrm>
            <a:off x="909396" y="817266"/>
            <a:ext cx="1386769"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err="1" smtClean="0">
                <a:solidFill>
                  <a:srgbClr val="3366FF"/>
                </a:solidFill>
              </a:rPr>
              <a:t>NO</a:t>
            </a:r>
            <a:r>
              <a:rPr lang="en-US" baseline="-25000" dirty="0" err="1" smtClean="0">
                <a:solidFill>
                  <a:srgbClr val="3366FF"/>
                </a:solidFill>
              </a:rPr>
              <a:t>x</a:t>
            </a:r>
            <a:endParaRPr lang="en-US" baseline="-25000" dirty="0">
              <a:solidFill>
                <a:srgbClr val="3366FF"/>
              </a:solidFill>
            </a:endParaRPr>
          </a:p>
        </p:txBody>
      </p:sp>
      <p:pic>
        <p:nvPicPr>
          <p:cNvPr id="3" name="Picture 2"/>
          <p:cNvPicPr>
            <a:picLocks noChangeAspect="1"/>
          </p:cNvPicPr>
          <p:nvPr/>
        </p:nvPicPr>
        <p:blipFill>
          <a:blip r:embed="rId6"/>
          <a:stretch>
            <a:fillRect/>
          </a:stretch>
        </p:blipFill>
        <p:spPr>
          <a:xfrm>
            <a:off x="499660" y="3546615"/>
            <a:ext cx="6427837" cy="2705763"/>
          </a:xfrm>
          <a:prstGeom prst="rect">
            <a:avLst/>
          </a:prstGeom>
        </p:spPr>
      </p:pic>
      <p:sp>
        <p:nvSpPr>
          <p:cNvPr id="25" name="Content Placeholder 5"/>
          <p:cNvSpPr txBox="1">
            <a:spLocks/>
          </p:cNvSpPr>
          <p:nvPr/>
        </p:nvSpPr>
        <p:spPr>
          <a:xfrm>
            <a:off x="6927497" y="4545204"/>
            <a:ext cx="2216503" cy="530577"/>
          </a:xfrm>
          <a:prstGeom prst="rect">
            <a:avLst/>
          </a:prstGeom>
        </p:spPr>
        <p:txBody>
          <a:bodyPr vert="horz" lIns="91440" tIns="45720" rIns="91440" bIns="45720" rtlCol="0">
            <a:normAutofit fontScale="925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dirty="0" err="1" smtClean="0">
                <a:solidFill>
                  <a:srgbClr val="3366FF"/>
                </a:solidFill>
              </a:rPr>
              <a:t>Karner</a:t>
            </a:r>
            <a:r>
              <a:rPr lang="en-US" dirty="0" smtClean="0">
                <a:solidFill>
                  <a:srgbClr val="3366FF"/>
                </a:solidFill>
              </a:rPr>
              <a:t> et al, 2010</a:t>
            </a:r>
            <a:endParaRPr lang="en-US" dirty="0">
              <a:solidFill>
                <a:srgbClr val="3366FF"/>
              </a:solidFill>
            </a:endParaRPr>
          </a:p>
        </p:txBody>
      </p:sp>
      <p:sp>
        <p:nvSpPr>
          <p:cNvPr id="15" name="Rectangle 7"/>
          <p:cNvSpPr/>
          <p:nvPr/>
        </p:nvSpPr>
        <p:spPr bwMode="auto">
          <a:xfrm>
            <a:off x="3873500" y="4159250"/>
            <a:ext cx="931333" cy="20108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chemeClr val="tx1"/>
              </a:solidFill>
              <a:effectLst/>
              <a:latin typeface="Arial" charset="0"/>
            </a:endParaRPr>
          </a:p>
        </p:txBody>
      </p:sp>
      <p:sp>
        <p:nvSpPr>
          <p:cNvPr id="16" name="Rectangle 7"/>
          <p:cNvSpPr/>
          <p:nvPr/>
        </p:nvSpPr>
        <p:spPr bwMode="auto">
          <a:xfrm>
            <a:off x="1612901" y="4273551"/>
            <a:ext cx="931333" cy="20108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79545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txBox="1">
            <a:spLocks/>
          </p:cNvSpPr>
          <p:nvPr/>
        </p:nvSpPr>
        <p:spPr>
          <a:xfrm>
            <a:off x="3175561" y="343366"/>
            <a:ext cx="1386769"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solidFill>
                  <a:srgbClr val="3366FF"/>
                </a:solidFill>
              </a:rPr>
              <a:t>PM</a:t>
            </a:r>
            <a:r>
              <a:rPr lang="en-US" baseline="-25000" dirty="0" smtClean="0">
                <a:solidFill>
                  <a:srgbClr val="3366FF"/>
                </a:solidFill>
              </a:rPr>
              <a:t>2.5</a:t>
            </a:r>
            <a:endParaRPr lang="en-US" baseline="-25000" dirty="0">
              <a:solidFill>
                <a:srgbClr val="3366FF"/>
              </a:solidFill>
            </a:endParaRPr>
          </a:p>
        </p:txBody>
      </p:sp>
      <p:sp>
        <p:nvSpPr>
          <p:cNvPr id="8" name="Content Placeholder 5"/>
          <p:cNvSpPr txBox="1">
            <a:spLocks/>
          </p:cNvSpPr>
          <p:nvPr/>
        </p:nvSpPr>
        <p:spPr>
          <a:xfrm>
            <a:off x="5838396" y="343366"/>
            <a:ext cx="2216503"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solidFill>
                  <a:srgbClr val="3366FF"/>
                </a:solidFill>
              </a:rPr>
              <a:t>BENZENE</a:t>
            </a:r>
            <a:endParaRPr lang="en-US" dirty="0">
              <a:solidFill>
                <a:srgbClr val="3366FF"/>
              </a:solidFill>
            </a:endParaRPr>
          </a:p>
        </p:txBody>
      </p:sp>
      <p:sp>
        <p:nvSpPr>
          <p:cNvPr id="9" name="Content Placeholder 5"/>
          <p:cNvSpPr txBox="1">
            <a:spLocks/>
          </p:cNvSpPr>
          <p:nvPr/>
        </p:nvSpPr>
        <p:spPr>
          <a:xfrm>
            <a:off x="164851" y="343366"/>
            <a:ext cx="1386769"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err="1" smtClean="0">
                <a:solidFill>
                  <a:srgbClr val="3366FF"/>
                </a:solidFill>
              </a:rPr>
              <a:t>NO</a:t>
            </a:r>
            <a:r>
              <a:rPr lang="en-US" baseline="-25000" dirty="0" err="1" smtClean="0">
                <a:solidFill>
                  <a:srgbClr val="3366FF"/>
                </a:solidFill>
              </a:rPr>
              <a:t>x</a:t>
            </a:r>
            <a:endParaRPr lang="en-US" baseline="-25000" dirty="0">
              <a:solidFill>
                <a:srgbClr val="3366FF"/>
              </a:solidFill>
            </a:endParaRPr>
          </a:p>
        </p:txBody>
      </p:sp>
      <p:grpSp>
        <p:nvGrpSpPr>
          <p:cNvPr id="13" name="Group 20"/>
          <p:cNvGrpSpPr/>
          <p:nvPr/>
        </p:nvGrpSpPr>
        <p:grpSpPr>
          <a:xfrm>
            <a:off x="80154" y="4626490"/>
            <a:ext cx="7842554" cy="1953325"/>
            <a:chOff x="499868" y="982795"/>
            <a:chExt cx="7842554" cy="2051934"/>
          </a:xfrm>
        </p:grpSpPr>
        <p:pic>
          <p:nvPicPr>
            <p:cNvPr id="4" name="Picture 3" descr="notitle_NOx_OR_DistVSCon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122" y="982795"/>
              <a:ext cx="2456810" cy="2051934"/>
            </a:xfrm>
            <a:prstGeom prst="rect">
              <a:avLst/>
            </a:prstGeom>
          </p:spPr>
        </p:pic>
        <p:pic>
          <p:nvPicPr>
            <p:cNvPr id="5" name="Picture 4" descr="notitle_PM25_OR_DistVSCon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098" y="982795"/>
              <a:ext cx="2456816" cy="2051934"/>
            </a:xfrm>
            <a:prstGeom prst="rect">
              <a:avLst/>
            </a:prstGeom>
          </p:spPr>
        </p:pic>
        <p:pic>
          <p:nvPicPr>
            <p:cNvPr id="6" name="Picture 5" descr="notitle_BENZENE_OR_DistVSConc.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5606" y="982795"/>
              <a:ext cx="2456816" cy="2051934"/>
            </a:xfrm>
            <a:prstGeom prst="rect">
              <a:avLst/>
            </a:prstGeom>
          </p:spPr>
        </p:pic>
        <p:sp>
          <p:nvSpPr>
            <p:cNvPr id="11" name="內容版面配置區 2"/>
            <p:cNvSpPr txBox="1">
              <a:spLocks/>
            </p:cNvSpPr>
            <p:nvPr/>
          </p:nvSpPr>
          <p:spPr>
            <a:xfrm rot="16200000">
              <a:off x="30544" y="1697383"/>
              <a:ext cx="1284494" cy="345846"/>
            </a:xfrm>
            <a:prstGeom prst="rect">
              <a:avLst/>
            </a:prstGeom>
          </p:spPr>
          <p:txBody>
            <a:bodyPr vert="horz" lIns="91440" tIns="45720" rIns="91440" bIns="45720" rtlCol="0">
              <a:normAutofit fontScale="70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altLang="zh-TW" sz="2000" dirty="0" smtClean="0"/>
                <a:t>Portland, OR</a:t>
              </a:r>
              <a:endParaRPr lang="zh-TW" altLang="en-US" sz="2000" dirty="0"/>
            </a:p>
          </p:txBody>
        </p:sp>
      </p:grpSp>
      <p:grpSp>
        <p:nvGrpSpPr>
          <p:cNvPr id="14" name="Group 21"/>
          <p:cNvGrpSpPr/>
          <p:nvPr/>
        </p:nvGrpSpPr>
        <p:grpSpPr>
          <a:xfrm>
            <a:off x="93086" y="2574556"/>
            <a:ext cx="7829622" cy="1973259"/>
            <a:chOff x="499867" y="3029253"/>
            <a:chExt cx="7829622" cy="2051934"/>
          </a:xfrm>
        </p:grpSpPr>
        <p:pic>
          <p:nvPicPr>
            <p:cNvPr id="2" name="Picture 1" descr="notitle_BENZENE_WA_DistVSConc.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2674" y="3029253"/>
              <a:ext cx="2456815" cy="2051934"/>
            </a:xfrm>
            <a:prstGeom prst="rect">
              <a:avLst/>
            </a:prstGeom>
          </p:spPr>
        </p:pic>
        <p:pic>
          <p:nvPicPr>
            <p:cNvPr id="3" name="Picture 2" descr="notitle_NOx_WA_DistVSConc.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038" y="3029253"/>
              <a:ext cx="2456815" cy="2051934"/>
            </a:xfrm>
            <a:prstGeom prst="rect">
              <a:avLst/>
            </a:prstGeom>
          </p:spPr>
        </p:pic>
        <p:pic>
          <p:nvPicPr>
            <p:cNvPr id="10" name="Picture 9" descr="notitle_PM25_WA_DistVSConc.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3001" y="3029253"/>
              <a:ext cx="2456815" cy="2051934"/>
            </a:xfrm>
            <a:prstGeom prst="rect">
              <a:avLst/>
            </a:prstGeom>
          </p:spPr>
        </p:pic>
        <p:sp>
          <p:nvSpPr>
            <p:cNvPr id="12" name="內容版面配置區 2"/>
            <p:cNvSpPr txBox="1">
              <a:spLocks/>
            </p:cNvSpPr>
            <p:nvPr/>
          </p:nvSpPr>
          <p:spPr>
            <a:xfrm rot="16200000">
              <a:off x="30543" y="3801171"/>
              <a:ext cx="1284494" cy="345846"/>
            </a:xfrm>
            <a:prstGeom prst="rect">
              <a:avLst/>
            </a:prstGeom>
          </p:spPr>
          <p:txBody>
            <a:bodyPr vert="horz" lIns="91440" tIns="45720" rIns="91440" bIns="45720" rtlCol="0">
              <a:normAutofit fontScale="775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altLang="zh-TW" sz="2000" dirty="0" smtClean="0"/>
                <a:t>Tacoma, WA</a:t>
              </a:r>
              <a:endParaRPr lang="zh-TW" altLang="en-US" sz="2000" dirty="0"/>
            </a:p>
          </p:txBody>
        </p:sp>
      </p:grpSp>
      <p:grpSp>
        <p:nvGrpSpPr>
          <p:cNvPr id="15" name="Group 22"/>
          <p:cNvGrpSpPr/>
          <p:nvPr/>
        </p:nvGrpSpPr>
        <p:grpSpPr>
          <a:xfrm>
            <a:off x="97118" y="797743"/>
            <a:ext cx="7825590" cy="1776813"/>
            <a:chOff x="520069" y="5081186"/>
            <a:chExt cx="7825590" cy="1776813"/>
          </a:xfrm>
        </p:grpSpPr>
        <p:pic>
          <p:nvPicPr>
            <p:cNvPr id="16" name="Picture 15" descr="BENZENE_ME_DistVSConc.tif"/>
            <p:cNvPicPr>
              <a:picLocks noChangeAspect="1"/>
            </p:cNvPicPr>
            <p:nvPr/>
          </p:nvPicPr>
          <p:blipFill rotWithShape="1">
            <a:blip r:embed="rId8">
              <a:extLst>
                <a:ext uri="{28A0092B-C50C-407E-A947-70E740481C1C}">
                  <a14:useLocalDpi xmlns:a14="http://schemas.microsoft.com/office/drawing/2010/main" val="0"/>
                </a:ext>
              </a:extLst>
            </a:blip>
            <a:srcRect t="5921" r="4631"/>
            <a:stretch/>
          </p:blipFill>
          <p:spPr>
            <a:xfrm>
              <a:off x="5842914" y="5081186"/>
              <a:ext cx="2502745" cy="1776813"/>
            </a:xfrm>
            <a:prstGeom prst="rect">
              <a:avLst/>
            </a:prstGeom>
          </p:spPr>
        </p:pic>
        <p:pic>
          <p:nvPicPr>
            <p:cNvPr id="17" name="Picture 16" descr="NOx_ME_DistVSConc.tif"/>
            <p:cNvPicPr>
              <a:picLocks noChangeAspect="1"/>
            </p:cNvPicPr>
            <p:nvPr/>
          </p:nvPicPr>
          <p:blipFill rotWithShape="1">
            <a:blip r:embed="rId9">
              <a:extLst>
                <a:ext uri="{28A0092B-C50C-407E-A947-70E740481C1C}">
                  <a14:useLocalDpi xmlns:a14="http://schemas.microsoft.com/office/drawing/2010/main" val="0"/>
                </a:ext>
              </a:extLst>
            </a:blip>
            <a:srcRect l="1" t="5921" r="5354"/>
            <a:stretch/>
          </p:blipFill>
          <p:spPr>
            <a:xfrm>
              <a:off x="828078" y="5081187"/>
              <a:ext cx="2483775" cy="1776812"/>
            </a:xfrm>
            <a:prstGeom prst="rect">
              <a:avLst/>
            </a:prstGeom>
          </p:spPr>
        </p:pic>
        <p:pic>
          <p:nvPicPr>
            <p:cNvPr id="18" name="Picture 17" descr="PM25_ME_DistVSConc.tif"/>
            <p:cNvPicPr>
              <a:picLocks noChangeAspect="1"/>
            </p:cNvPicPr>
            <p:nvPr/>
          </p:nvPicPr>
          <p:blipFill rotWithShape="1">
            <a:blip r:embed="rId10">
              <a:extLst>
                <a:ext uri="{28A0092B-C50C-407E-A947-70E740481C1C}">
                  <a14:useLocalDpi xmlns:a14="http://schemas.microsoft.com/office/drawing/2010/main" val="0"/>
                </a:ext>
              </a:extLst>
            </a:blip>
            <a:srcRect l="-1" t="5921" r="5321"/>
            <a:stretch/>
          </p:blipFill>
          <p:spPr>
            <a:xfrm>
              <a:off x="3375174" y="5081186"/>
              <a:ext cx="2484642" cy="1776813"/>
            </a:xfrm>
            <a:prstGeom prst="rect">
              <a:avLst/>
            </a:prstGeom>
          </p:spPr>
        </p:pic>
        <p:sp>
          <p:nvSpPr>
            <p:cNvPr id="19" name="內容版面配置區 2"/>
            <p:cNvSpPr txBox="1">
              <a:spLocks/>
            </p:cNvSpPr>
            <p:nvPr/>
          </p:nvSpPr>
          <p:spPr>
            <a:xfrm rot="16200000">
              <a:off x="56613" y="5713465"/>
              <a:ext cx="1261881" cy="334970"/>
            </a:xfrm>
            <a:prstGeom prst="rect">
              <a:avLst/>
            </a:prstGeom>
          </p:spPr>
          <p:txBody>
            <a:bodyPr vert="horz" lIns="91440" tIns="45720" rIns="91440" bIns="45720" rtlCol="0">
              <a:normAutofit fontScale="775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altLang="zh-TW" sz="2000" dirty="0" smtClean="0"/>
                <a:t>Portland, ME</a:t>
              </a:r>
              <a:endParaRPr lang="zh-TW" altLang="en-US" sz="2000" dirty="0"/>
            </a:p>
          </p:txBody>
        </p:sp>
      </p:grpSp>
      <p:sp>
        <p:nvSpPr>
          <p:cNvPr id="24" name="Content Placeholder 2"/>
          <p:cNvSpPr txBox="1">
            <a:spLocks/>
          </p:cNvSpPr>
          <p:nvPr/>
        </p:nvSpPr>
        <p:spPr>
          <a:xfrm>
            <a:off x="520050" y="6579815"/>
            <a:ext cx="7785601" cy="355659"/>
          </a:xfrm>
          <a:prstGeom prst="rect">
            <a:avLst/>
          </a:prstGeom>
        </p:spPr>
        <p:txBody>
          <a:bodyPr vert="horz" lIns="91440" tIns="45720" rIns="91440" bIns="45720" rtlCol="0">
            <a:normAutofit fontScale="625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smtClean="0"/>
              <a:t>On-road contribution becomes more important when looking at smaller regions with dense traffic</a:t>
            </a:r>
            <a:endParaRPr lang="en-US" i="1" u="sng" dirty="0"/>
          </a:p>
        </p:txBody>
      </p:sp>
      <p:sp>
        <p:nvSpPr>
          <p:cNvPr id="20" name="Slide Number Placeholder 19"/>
          <p:cNvSpPr>
            <a:spLocks noGrp="1"/>
          </p:cNvSpPr>
          <p:nvPr>
            <p:ph type="sldNum" sz="quarter" idx="12"/>
          </p:nvPr>
        </p:nvSpPr>
        <p:spPr>
          <a:xfrm>
            <a:off x="8667750" y="6492875"/>
            <a:ext cx="476250" cy="365125"/>
          </a:xfrm>
        </p:spPr>
        <p:txBody>
          <a:bodyPr/>
          <a:lstStyle/>
          <a:p>
            <a:fld id="{67B25569-FD8A-4162-80CD-D20A2B27CACF}" type="slidenum">
              <a:rPr lang="en-US" smtClean="0"/>
              <a:pPr/>
              <a:t>25</a:t>
            </a:fld>
            <a:endParaRPr lang="en-US" dirty="0"/>
          </a:p>
        </p:txBody>
      </p:sp>
    </p:spTree>
    <p:extLst>
      <p:ext uri="{BB962C8B-B14F-4D97-AF65-F5344CB8AC3E}">
        <p14:creationId xmlns:p14="http://schemas.microsoft.com/office/powerpoint/2010/main" val="12265333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392238"/>
            <a:ext cx="8229600" cy="5041900"/>
          </a:xfrm>
        </p:spPr>
        <p:txBody>
          <a:bodyPr/>
          <a:lstStyle/>
          <a:p>
            <a:r>
              <a:rPr lang="en-US" sz="2400" dirty="0" smtClean="0"/>
              <a:t>Developed a framework that can rapidly estimate annual average concentration at </a:t>
            </a:r>
            <a:r>
              <a:rPr lang="en-US" sz="2400" dirty="0" smtClean="0">
                <a:solidFill>
                  <a:srgbClr val="FF0000"/>
                </a:solidFill>
              </a:rPr>
              <a:t>census block level</a:t>
            </a:r>
          </a:p>
          <a:p>
            <a:r>
              <a:rPr lang="en-US" sz="2400" dirty="0" smtClean="0"/>
              <a:t>Comparing with Explicit method, METARE performs well (</a:t>
            </a:r>
            <a:r>
              <a:rPr lang="en-US" sz="2400" dirty="0" smtClean="0">
                <a:solidFill>
                  <a:srgbClr val="FF0000"/>
                </a:solidFill>
              </a:rPr>
              <a:t>R</a:t>
            </a:r>
            <a:r>
              <a:rPr lang="en-US" sz="2400" baseline="30000" dirty="0" smtClean="0">
                <a:solidFill>
                  <a:srgbClr val="FF0000"/>
                </a:solidFill>
              </a:rPr>
              <a:t>2</a:t>
            </a:r>
            <a:r>
              <a:rPr lang="en-US" sz="2400" dirty="0" smtClean="0">
                <a:solidFill>
                  <a:srgbClr val="FF0000"/>
                </a:solidFill>
              </a:rPr>
              <a:t> &gt; 0.85</a:t>
            </a:r>
            <a:r>
              <a:rPr lang="en-US" sz="2400" dirty="0" smtClean="0"/>
              <a:t>)</a:t>
            </a:r>
          </a:p>
          <a:p>
            <a:r>
              <a:rPr lang="en-US" sz="2400" dirty="0" smtClean="0"/>
              <a:t>Comparing with observational data, using </a:t>
            </a:r>
            <a:r>
              <a:rPr lang="en-US" sz="2400" dirty="0" smtClean="0">
                <a:solidFill>
                  <a:srgbClr val="FF0000"/>
                </a:solidFill>
              </a:rPr>
              <a:t>proper fleet distribution </a:t>
            </a:r>
            <a:r>
              <a:rPr lang="en-US" sz="2400" dirty="0" smtClean="0"/>
              <a:t>can improve the performance </a:t>
            </a:r>
          </a:p>
          <a:p>
            <a:r>
              <a:rPr lang="en-US" sz="2400" dirty="0" smtClean="0"/>
              <a:t>Concentration reduction as a function of distance from the road in NC agrees with the pattern observed in </a:t>
            </a:r>
            <a:r>
              <a:rPr lang="en-US" sz="2400" dirty="0" err="1" smtClean="0"/>
              <a:t>Karner</a:t>
            </a:r>
            <a:r>
              <a:rPr lang="en-US" sz="2400" dirty="0" smtClean="0"/>
              <a:t> et al</a:t>
            </a:r>
          </a:p>
          <a:p>
            <a:r>
              <a:rPr lang="en-US" altLang="zh-TW" sz="2400" dirty="0" smtClean="0"/>
              <a:t>Near road impact in urban areas show sharper decreases with distance from the road than rural areas</a:t>
            </a:r>
          </a:p>
          <a:p>
            <a:r>
              <a:rPr lang="en-US" altLang="zh-TW" sz="2400" dirty="0" smtClean="0"/>
              <a:t>Fine resolution modeling with EnviroAtlas can provide useful information for communities or city planning authorities</a:t>
            </a:r>
          </a:p>
          <a:p>
            <a:endParaRPr lang="en-US" sz="2400" dirty="0"/>
          </a:p>
        </p:txBody>
      </p:sp>
      <p:sp>
        <p:nvSpPr>
          <p:cNvPr id="4" name="Slide Number Placeholder 3"/>
          <p:cNvSpPr>
            <a:spLocks noGrp="1"/>
          </p:cNvSpPr>
          <p:nvPr>
            <p:ph type="sldNum" sz="quarter" idx="12"/>
          </p:nvPr>
        </p:nvSpPr>
        <p:spPr>
          <a:xfrm>
            <a:off x="8655050" y="6480175"/>
            <a:ext cx="488950" cy="365125"/>
          </a:xfrm>
        </p:spPr>
        <p:txBody>
          <a:bodyPr/>
          <a:lstStyle/>
          <a:p>
            <a:fld id="{67B25569-FD8A-4162-80CD-D20A2B27CACF}" type="slidenum">
              <a:rPr lang="en-US" smtClean="0"/>
              <a:pPr/>
              <a:t>26</a:t>
            </a:fld>
            <a:endParaRPr lang="en-US" dirty="0"/>
          </a:p>
        </p:txBody>
      </p:sp>
    </p:spTree>
    <p:extLst>
      <p:ext uri="{BB962C8B-B14F-4D97-AF65-F5344CB8AC3E}">
        <p14:creationId xmlns:p14="http://schemas.microsoft.com/office/powerpoint/2010/main" val="19333237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08011" y="1530933"/>
            <a:ext cx="6689895" cy="4731940"/>
            <a:chOff x="1227309" y="1527215"/>
            <a:chExt cx="6689895" cy="4731940"/>
          </a:xfrm>
        </p:grpSpPr>
        <p:pic>
          <p:nvPicPr>
            <p:cNvPr id="6" name="Picture 5"/>
            <p:cNvPicPr>
              <a:picLocks noChangeAspect="1"/>
            </p:cNvPicPr>
            <p:nvPr/>
          </p:nvPicPr>
          <p:blipFill>
            <a:blip r:embed="rId3"/>
            <a:stretch>
              <a:fillRect/>
            </a:stretch>
          </p:blipFill>
          <p:spPr>
            <a:xfrm>
              <a:off x="1227309" y="1527215"/>
              <a:ext cx="6689895" cy="4391165"/>
            </a:xfrm>
            <a:prstGeom prst="rect">
              <a:avLst/>
            </a:prstGeom>
          </p:spPr>
        </p:pic>
        <p:sp>
          <p:nvSpPr>
            <p:cNvPr id="14" name="TextBox 13"/>
            <p:cNvSpPr txBox="1"/>
            <p:nvPr/>
          </p:nvSpPr>
          <p:spPr>
            <a:xfrm>
              <a:off x="2312985" y="5951378"/>
              <a:ext cx="4096996" cy="307777"/>
            </a:xfrm>
            <a:prstGeom prst="rect">
              <a:avLst/>
            </a:prstGeom>
            <a:noFill/>
            <a:ln>
              <a:noFill/>
            </a:ln>
          </p:spPr>
          <p:txBody>
            <a:bodyPr wrap="square" rtlCol="0">
              <a:spAutoFit/>
            </a:bodyPr>
            <a:lstStyle/>
            <a:p>
              <a:r>
                <a:rPr lang="en-US" sz="1400" dirty="0" smtClean="0"/>
                <a:t>Source: </a:t>
              </a:r>
              <a:r>
                <a:rPr lang="en-US" sz="1400" dirty="0" err="1" smtClean="0"/>
                <a:t>Rowangould</a:t>
              </a:r>
              <a:r>
                <a:rPr lang="en-US" sz="1400" dirty="0" smtClean="0"/>
                <a:t>, </a:t>
              </a:r>
              <a:r>
                <a:rPr lang="en-US" sz="1400" i="1" dirty="0" smtClean="0"/>
                <a:t>Transport Research Part D</a:t>
              </a:r>
              <a:r>
                <a:rPr lang="en-US" sz="1400" dirty="0" smtClean="0"/>
                <a:t>, 2013</a:t>
              </a:r>
              <a:endParaRPr lang="en-US" sz="1400" dirty="0"/>
            </a:p>
          </p:txBody>
        </p:sp>
      </p:grpSp>
      <p:sp>
        <p:nvSpPr>
          <p:cNvPr id="2" name="Title 1"/>
          <p:cNvSpPr>
            <a:spLocks noGrp="1"/>
          </p:cNvSpPr>
          <p:nvPr>
            <p:ph type="title"/>
          </p:nvPr>
        </p:nvSpPr>
        <p:spPr>
          <a:xfrm>
            <a:off x="457200" y="29253"/>
            <a:ext cx="8229600" cy="705076"/>
          </a:xfrm>
        </p:spPr>
        <p:txBody>
          <a:bodyPr/>
          <a:lstStyle/>
          <a:p>
            <a:r>
              <a:rPr lang="en-US" dirty="0" smtClean="0"/>
              <a:t>Introduction</a:t>
            </a:r>
            <a:endParaRPr lang="en-US" dirty="0"/>
          </a:p>
        </p:txBody>
      </p:sp>
      <p:sp>
        <p:nvSpPr>
          <p:cNvPr id="3" name="Content Placeholder 2"/>
          <p:cNvSpPr>
            <a:spLocks noGrp="1"/>
          </p:cNvSpPr>
          <p:nvPr>
            <p:ph idx="1"/>
          </p:nvPr>
        </p:nvSpPr>
        <p:spPr>
          <a:xfrm>
            <a:off x="549275" y="731834"/>
            <a:ext cx="8042276" cy="516255"/>
          </a:xfrm>
        </p:spPr>
        <p:txBody>
          <a:bodyPr/>
          <a:lstStyle/>
          <a:p>
            <a:r>
              <a:rPr lang="en-US" dirty="0" smtClean="0"/>
              <a:t>The importance of on-road emission source</a:t>
            </a:r>
            <a:endParaRPr lang="en-US" dirty="0"/>
          </a:p>
        </p:txBody>
      </p:sp>
      <p:grpSp>
        <p:nvGrpSpPr>
          <p:cNvPr id="7" name="Group 6"/>
          <p:cNvGrpSpPr/>
          <p:nvPr/>
        </p:nvGrpSpPr>
        <p:grpSpPr>
          <a:xfrm>
            <a:off x="1208011" y="1865683"/>
            <a:ext cx="6689895" cy="4397190"/>
            <a:chOff x="1328909" y="2050492"/>
            <a:chExt cx="6689895" cy="4397190"/>
          </a:xfrm>
        </p:grpSpPr>
        <p:grpSp>
          <p:nvGrpSpPr>
            <p:cNvPr id="12" name="Group 11"/>
            <p:cNvGrpSpPr/>
            <p:nvPr/>
          </p:nvGrpSpPr>
          <p:grpSpPr>
            <a:xfrm>
              <a:off x="1328909" y="2050492"/>
              <a:ext cx="6689895" cy="4079493"/>
              <a:chOff x="1378448" y="2879149"/>
              <a:chExt cx="6689895" cy="4079493"/>
            </a:xfrm>
          </p:grpSpPr>
          <p:graphicFrame>
            <p:nvGraphicFramePr>
              <p:cNvPr id="8" name="Chart 7"/>
              <p:cNvGraphicFramePr>
                <a:graphicFrameLocks/>
              </p:cNvGraphicFramePr>
              <p:nvPr>
                <p:extLst>
                  <p:ext uri="{D42A27DB-BD31-4B8C-83A1-F6EECF244321}">
                    <p14:modId xmlns:p14="http://schemas.microsoft.com/office/powerpoint/2010/main" val="1368662936"/>
                  </p:ext>
                </p:extLst>
              </p:nvPr>
            </p:nvGraphicFramePr>
            <p:xfrm>
              <a:off x="1378448" y="2879149"/>
              <a:ext cx="6689895" cy="407949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806780" y="4818456"/>
                <a:ext cx="942016" cy="584776"/>
              </a:xfrm>
              <a:prstGeom prst="rect">
                <a:avLst/>
              </a:prstGeom>
              <a:noFill/>
              <a:ln>
                <a:noFill/>
              </a:ln>
            </p:spPr>
            <p:txBody>
              <a:bodyPr wrap="square" rtlCol="0">
                <a:spAutoFit/>
              </a:bodyPr>
              <a:lstStyle/>
              <a:p>
                <a:r>
                  <a:rPr lang="en-US" sz="3200" dirty="0" smtClean="0">
                    <a:solidFill>
                      <a:srgbClr val="0000FF"/>
                    </a:solidFill>
                  </a:rPr>
                  <a:t>22%</a:t>
                </a:r>
                <a:endParaRPr lang="en-US" sz="3200" dirty="0">
                  <a:solidFill>
                    <a:srgbClr val="0000FF"/>
                  </a:solidFill>
                </a:endParaRPr>
              </a:p>
            </p:txBody>
          </p:sp>
          <p:sp>
            <p:nvSpPr>
              <p:cNvPr id="10" name="TextBox 9"/>
              <p:cNvSpPr txBox="1"/>
              <p:nvPr/>
            </p:nvSpPr>
            <p:spPr>
              <a:xfrm>
                <a:off x="2481057" y="5195333"/>
                <a:ext cx="900372" cy="584776"/>
              </a:xfrm>
              <a:prstGeom prst="rect">
                <a:avLst/>
              </a:prstGeom>
              <a:noFill/>
              <a:ln>
                <a:noFill/>
              </a:ln>
            </p:spPr>
            <p:txBody>
              <a:bodyPr wrap="square" rtlCol="0">
                <a:spAutoFit/>
              </a:bodyPr>
              <a:lstStyle/>
              <a:p>
                <a:r>
                  <a:rPr lang="en-US" sz="3200" dirty="0" smtClean="0">
                    <a:solidFill>
                      <a:srgbClr val="0000FF"/>
                    </a:solidFill>
                  </a:rPr>
                  <a:t>15%</a:t>
                </a:r>
                <a:endParaRPr lang="en-US" sz="3200" dirty="0">
                  <a:solidFill>
                    <a:srgbClr val="0000FF"/>
                  </a:solidFill>
                </a:endParaRPr>
              </a:p>
            </p:txBody>
          </p:sp>
          <p:sp>
            <p:nvSpPr>
              <p:cNvPr id="11" name="TextBox 10"/>
              <p:cNvSpPr txBox="1"/>
              <p:nvPr/>
            </p:nvSpPr>
            <p:spPr>
              <a:xfrm>
                <a:off x="5108622" y="4436579"/>
                <a:ext cx="943580" cy="584776"/>
              </a:xfrm>
              <a:prstGeom prst="rect">
                <a:avLst/>
              </a:prstGeom>
              <a:noFill/>
              <a:ln>
                <a:noFill/>
              </a:ln>
            </p:spPr>
            <p:txBody>
              <a:bodyPr wrap="square" rtlCol="0">
                <a:spAutoFit/>
              </a:bodyPr>
              <a:lstStyle/>
              <a:p>
                <a:r>
                  <a:rPr lang="en-US" sz="3200" dirty="0" smtClean="0">
                    <a:solidFill>
                      <a:srgbClr val="0000FF"/>
                    </a:solidFill>
                  </a:rPr>
                  <a:t>11%</a:t>
                </a:r>
                <a:endParaRPr lang="en-US" sz="3200" dirty="0">
                  <a:solidFill>
                    <a:srgbClr val="0000FF"/>
                  </a:solidFill>
                </a:endParaRPr>
              </a:p>
            </p:txBody>
          </p:sp>
        </p:grpSp>
        <p:sp>
          <p:nvSpPr>
            <p:cNvPr id="13" name="TextBox 12"/>
            <p:cNvSpPr txBox="1"/>
            <p:nvPr/>
          </p:nvSpPr>
          <p:spPr>
            <a:xfrm>
              <a:off x="1745263" y="6139905"/>
              <a:ext cx="5780987" cy="307777"/>
            </a:xfrm>
            <a:prstGeom prst="rect">
              <a:avLst/>
            </a:prstGeom>
            <a:noFill/>
            <a:ln>
              <a:noFill/>
            </a:ln>
          </p:spPr>
          <p:txBody>
            <a:bodyPr wrap="square" rtlCol="0">
              <a:spAutoFit/>
            </a:bodyPr>
            <a:lstStyle/>
            <a:p>
              <a:r>
                <a:rPr lang="en-US" sz="1400" dirty="0" smtClean="0"/>
                <a:t>Source: EPA National Air Toxics Assessments (NATA) 2005</a:t>
              </a:r>
              <a:endParaRPr lang="en-US" sz="1400" dirty="0"/>
            </a:p>
          </p:txBody>
        </p:sp>
      </p:grpSp>
      <p:sp>
        <p:nvSpPr>
          <p:cNvPr id="4" name="Slide Number Placeholder 3"/>
          <p:cNvSpPr>
            <a:spLocks noGrp="1"/>
          </p:cNvSpPr>
          <p:nvPr>
            <p:ph type="sldNum" sz="quarter" idx="12"/>
          </p:nvPr>
        </p:nvSpPr>
        <p:spPr>
          <a:xfrm>
            <a:off x="7897906" y="6203091"/>
            <a:ext cx="990600" cy="365125"/>
          </a:xfrm>
          <a:prstGeom prst="rect">
            <a:avLst/>
          </a:prstGeom>
        </p:spPr>
        <p:txBody>
          <a:bodyPr/>
          <a:lstStyle/>
          <a:p>
            <a:fld id="{7F5CE407-6216-4202-80E4-A30DC2F709B2}" type="slidenum">
              <a:rPr lang="en-US" smtClean="0"/>
              <a:pPr/>
              <a:t>3</a:t>
            </a:fld>
            <a:endParaRPr lang="en-US" dirty="0"/>
          </a:p>
        </p:txBody>
      </p:sp>
      <p:grpSp>
        <p:nvGrpSpPr>
          <p:cNvPr id="5" name="Group 4"/>
          <p:cNvGrpSpPr/>
          <p:nvPr/>
        </p:nvGrpSpPr>
        <p:grpSpPr>
          <a:xfrm>
            <a:off x="1178287" y="1569625"/>
            <a:ext cx="6689895" cy="4876527"/>
            <a:chOff x="1182611" y="1681483"/>
            <a:chExt cx="6689895" cy="4876527"/>
          </a:xfrm>
        </p:grpSpPr>
        <p:graphicFrame>
          <p:nvGraphicFramePr>
            <p:cNvPr id="16" name="Chart 15"/>
            <p:cNvGraphicFramePr>
              <a:graphicFrameLocks/>
            </p:cNvGraphicFramePr>
            <p:nvPr>
              <p:extLst>
                <p:ext uri="{D42A27DB-BD31-4B8C-83A1-F6EECF244321}">
                  <p14:modId xmlns:p14="http://schemas.microsoft.com/office/powerpoint/2010/main" val="308417101"/>
                </p:ext>
              </p:extLst>
            </p:nvPr>
          </p:nvGraphicFramePr>
          <p:xfrm>
            <a:off x="1182611" y="1681483"/>
            <a:ext cx="6689895" cy="404553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p:cNvSpPr txBox="1"/>
            <p:nvPr/>
          </p:nvSpPr>
          <p:spPr>
            <a:xfrm>
              <a:off x="3141275" y="6250233"/>
              <a:ext cx="3196025" cy="307777"/>
            </a:xfrm>
            <a:prstGeom prst="rect">
              <a:avLst/>
            </a:prstGeom>
            <a:noFill/>
            <a:ln>
              <a:noFill/>
            </a:ln>
          </p:spPr>
          <p:txBody>
            <a:bodyPr wrap="square" rtlCol="0">
              <a:spAutoFit/>
            </a:bodyPr>
            <a:lstStyle/>
            <a:p>
              <a:r>
                <a:rPr lang="en-US" sz="1400" dirty="0" smtClean="0"/>
                <a:t>Source: EPA National Emission Inventory</a:t>
              </a:r>
              <a:endParaRPr lang="en-US" sz="1400" dirty="0"/>
            </a:p>
          </p:txBody>
        </p:sp>
        <p:sp>
          <p:nvSpPr>
            <p:cNvPr id="19" name="TextBox 18"/>
            <p:cNvSpPr txBox="1"/>
            <p:nvPr/>
          </p:nvSpPr>
          <p:spPr>
            <a:xfrm>
              <a:off x="1955800" y="5727013"/>
              <a:ext cx="5783168" cy="523220"/>
            </a:xfrm>
            <a:prstGeom prst="rect">
              <a:avLst/>
            </a:prstGeom>
            <a:noFill/>
            <a:ln>
              <a:noFill/>
            </a:ln>
          </p:spPr>
          <p:txBody>
            <a:bodyPr wrap="square" rtlCol="0">
              <a:spAutoFit/>
            </a:bodyPr>
            <a:lstStyle/>
            <a:p>
              <a:r>
                <a:rPr lang="en-US" sz="1400" dirty="0" smtClean="0"/>
                <a:t>PM</a:t>
              </a:r>
              <a:r>
                <a:rPr lang="en-US" sz="1400" baseline="-25000" dirty="0" smtClean="0"/>
                <a:t>2.5</a:t>
              </a:r>
              <a:r>
                <a:rPr lang="en-US" sz="1400" dirty="0" smtClean="0"/>
                <a:t> from road transportation causes 53,000 premature death per year</a:t>
              </a:r>
            </a:p>
            <a:p>
              <a:pPr algn="ctr"/>
              <a:r>
                <a:rPr lang="en-US" sz="1400" dirty="0" smtClean="0"/>
                <a:t>(</a:t>
              </a:r>
              <a:r>
                <a:rPr lang="en-US" sz="1400" dirty="0" err="1" smtClean="0"/>
                <a:t>Caiazzo</a:t>
              </a:r>
              <a:r>
                <a:rPr lang="en-US" sz="1400" dirty="0" smtClean="0"/>
                <a:t> et al. </a:t>
              </a:r>
              <a:r>
                <a:rPr lang="en-US" sz="1400" i="1" dirty="0" smtClean="0"/>
                <a:t>Atmos. Environ.</a:t>
              </a:r>
              <a:r>
                <a:rPr lang="en-US" sz="1400" dirty="0" smtClean="0"/>
                <a:t> 2013)  </a:t>
              </a:r>
              <a:endParaRPr lang="en-US" sz="1400" dirty="0"/>
            </a:p>
          </p:txBody>
        </p:sp>
      </p:grpSp>
    </p:spTree>
    <p:extLst>
      <p:ext uri="{BB962C8B-B14F-4D97-AF65-F5344CB8AC3E}">
        <p14:creationId xmlns:p14="http://schemas.microsoft.com/office/powerpoint/2010/main" val="1923842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6474"/>
            <a:ext cx="8229600" cy="1143000"/>
          </a:xfrm>
        </p:spPr>
        <p:txBody>
          <a:bodyPr/>
          <a:lstStyle/>
          <a:p>
            <a:r>
              <a:rPr lang="en-US" dirty="0" smtClean="0"/>
              <a:t>Previous approaches treating sources</a:t>
            </a:r>
            <a:endParaRPr lang="en-US" dirty="0"/>
          </a:p>
        </p:txBody>
      </p:sp>
      <p:sp>
        <p:nvSpPr>
          <p:cNvPr id="3" name="Content Placeholder 2"/>
          <p:cNvSpPr>
            <a:spLocks noGrp="1"/>
          </p:cNvSpPr>
          <p:nvPr>
            <p:ph idx="1"/>
          </p:nvPr>
        </p:nvSpPr>
        <p:spPr>
          <a:xfrm>
            <a:off x="457200" y="1067268"/>
            <a:ext cx="8229600" cy="700740"/>
          </a:xfrm>
        </p:spPr>
        <p:txBody>
          <a:bodyPr/>
          <a:lstStyle/>
          <a:p>
            <a:r>
              <a:rPr lang="en-US" dirty="0" smtClean="0"/>
              <a:t>National Air Toxics Assessments (NATA)</a:t>
            </a:r>
          </a:p>
        </p:txBody>
      </p:sp>
      <p:pic>
        <p:nvPicPr>
          <p:cNvPr id="4" name="Picture 3" descr="Macintosh HD:Users:changsy5:Google Drive:paper_near_road:new figures:Cumberland_domain.tif"/>
          <p:cNvPicPr/>
          <p:nvPr/>
        </p:nvPicPr>
        <p:blipFill rotWithShape="1">
          <a:blip r:embed="rId3">
            <a:extLst>
              <a:ext uri="{28A0092B-C50C-407E-A947-70E740481C1C}">
                <a14:useLocalDpi xmlns:a14="http://schemas.microsoft.com/office/drawing/2010/main" val="0"/>
              </a:ext>
            </a:extLst>
          </a:blip>
          <a:srcRect l="53812" t="23097" r="5847" b="48149"/>
          <a:stretch/>
        </p:blipFill>
        <p:spPr bwMode="auto">
          <a:xfrm>
            <a:off x="1688352" y="1768008"/>
            <a:ext cx="2106707" cy="1942352"/>
          </a:xfrm>
          <a:prstGeom prst="rect">
            <a:avLst/>
          </a:prstGeom>
          <a:noFill/>
          <a:ln>
            <a:noFill/>
          </a:ln>
          <a:extLst>
            <a:ext uri="{53640926-AAD7-44d8-BBD7-CCE9431645EC}">
              <a14:shadowObscured xmlns:a14="http://schemas.microsoft.com/office/drawing/2010/main"/>
            </a:ext>
          </a:extLst>
        </p:spPr>
      </p:pic>
      <p:pic>
        <p:nvPicPr>
          <p:cNvPr id="5" name="Picture 4" descr="Cumberland_ME_red.pdf"/>
          <p:cNvPicPr>
            <a:picLocks/>
          </p:cNvPicPr>
          <p:nvPr/>
        </p:nvPicPr>
        <p:blipFill rotWithShape="1">
          <a:blip r:embed="rId4">
            <a:extLst>
              <a:ext uri="{28A0092B-C50C-407E-A947-70E740481C1C}">
                <a14:useLocalDpi xmlns:a14="http://schemas.microsoft.com/office/drawing/2010/main" val="0"/>
              </a:ext>
            </a:extLst>
          </a:blip>
          <a:srcRect l="23779" t="33551" r="29418" b="40959"/>
          <a:stretch/>
        </p:blipFill>
        <p:spPr>
          <a:xfrm>
            <a:off x="5408704" y="1768008"/>
            <a:ext cx="2106707" cy="1942353"/>
          </a:xfrm>
          <a:prstGeom prst="rect">
            <a:avLst/>
          </a:prstGeom>
        </p:spPr>
      </p:pic>
      <p:cxnSp>
        <p:nvCxnSpPr>
          <p:cNvPr id="7" name="Straight Arrow Connector 6"/>
          <p:cNvCxnSpPr>
            <a:stCxn id="4" idx="3"/>
            <a:endCxn id="5" idx="1"/>
          </p:cNvCxnSpPr>
          <p:nvPr/>
        </p:nvCxnSpPr>
        <p:spPr>
          <a:xfrm>
            <a:off x="3795059" y="2739184"/>
            <a:ext cx="1613645"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Content Placeholder 2"/>
          <p:cNvSpPr txBox="1">
            <a:spLocks/>
          </p:cNvSpPr>
          <p:nvPr/>
        </p:nvSpPr>
        <p:spPr>
          <a:xfrm>
            <a:off x="3795059" y="2187857"/>
            <a:ext cx="1613645" cy="70074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allocate</a:t>
            </a:r>
          </a:p>
        </p:txBody>
      </p:sp>
      <p:sp>
        <p:nvSpPr>
          <p:cNvPr id="10" name="Content Placeholder 2"/>
          <p:cNvSpPr txBox="1">
            <a:spLocks/>
          </p:cNvSpPr>
          <p:nvPr/>
        </p:nvSpPr>
        <p:spPr>
          <a:xfrm>
            <a:off x="1269999" y="3689911"/>
            <a:ext cx="6606988" cy="70074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t>Lose the ability to capture gradients from roadways</a:t>
            </a:r>
          </a:p>
        </p:txBody>
      </p:sp>
      <p:sp>
        <p:nvSpPr>
          <p:cNvPr id="11" name="Content Placeholder 2"/>
          <p:cNvSpPr txBox="1">
            <a:spLocks/>
          </p:cNvSpPr>
          <p:nvPr/>
        </p:nvSpPr>
        <p:spPr>
          <a:xfrm>
            <a:off x="457200" y="4065497"/>
            <a:ext cx="8585200" cy="70074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“Bottom up” (Explicit) approach </a:t>
            </a:r>
            <a:r>
              <a:rPr lang="en-US" sz="2800" dirty="0" smtClean="0"/>
              <a:t>(Cook et al. </a:t>
            </a:r>
            <a:r>
              <a:rPr lang="en-US" sz="2800" i="1" dirty="0" smtClean="0"/>
              <a:t>J A&amp;WMA</a:t>
            </a:r>
            <a:r>
              <a:rPr lang="en-US" sz="2800" dirty="0" smtClean="0"/>
              <a:t> 2008)</a:t>
            </a:r>
          </a:p>
        </p:txBody>
      </p:sp>
      <p:pic>
        <p:nvPicPr>
          <p:cNvPr id="12" name="Picture 11" descr="Macintosh HD:Users:changsy5:Google Drive:paper_near_road:new figures:Cumberland_domain.tif"/>
          <p:cNvPicPr/>
          <p:nvPr/>
        </p:nvPicPr>
        <p:blipFill rotWithShape="1">
          <a:blip r:embed="rId3">
            <a:extLst>
              <a:ext uri="{28A0092B-C50C-407E-A947-70E740481C1C}">
                <a14:useLocalDpi xmlns:a14="http://schemas.microsoft.com/office/drawing/2010/main" val="0"/>
              </a:ext>
            </a:extLst>
          </a:blip>
          <a:srcRect l="53812" t="23097" r="5847" b="48149"/>
          <a:stretch/>
        </p:blipFill>
        <p:spPr bwMode="auto">
          <a:xfrm>
            <a:off x="3645647" y="4586943"/>
            <a:ext cx="1987175" cy="1807882"/>
          </a:xfrm>
          <a:prstGeom prst="rect">
            <a:avLst/>
          </a:prstGeom>
          <a:noFill/>
          <a:ln>
            <a:noFill/>
          </a:ln>
          <a:extLst>
            <a:ext uri="{53640926-AAD7-44d8-BBD7-CCE9431645EC}">
              <a14:shadowObscured xmlns:a14="http://schemas.microsoft.com/office/drawing/2010/main"/>
            </a:ext>
          </a:extLst>
        </p:spPr>
      </p:pic>
      <p:sp>
        <p:nvSpPr>
          <p:cNvPr id="13" name="Content Placeholder 2"/>
          <p:cNvSpPr txBox="1">
            <a:spLocks/>
          </p:cNvSpPr>
          <p:nvPr/>
        </p:nvSpPr>
        <p:spPr>
          <a:xfrm>
            <a:off x="1355912" y="6351495"/>
            <a:ext cx="6606988" cy="506505"/>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t>Time consuming when applied to a large domain</a:t>
            </a:r>
          </a:p>
        </p:txBody>
      </p:sp>
      <p:sp>
        <p:nvSpPr>
          <p:cNvPr id="6" name="Slide Number Placeholder 5"/>
          <p:cNvSpPr>
            <a:spLocks noGrp="1"/>
          </p:cNvSpPr>
          <p:nvPr>
            <p:ph type="sldNum" sz="quarter" idx="12"/>
          </p:nvPr>
        </p:nvSpPr>
        <p:spPr>
          <a:xfrm>
            <a:off x="8458200" y="6356351"/>
            <a:ext cx="457200" cy="365125"/>
          </a:xfrm>
        </p:spPr>
        <p:txBody>
          <a:bodyPr/>
          <a:lstStyle/>
          <a:p>
            <a:fld id="{67B25569-FD8A-4162-80CD-D20A2B27CACF}" type="slidenum">
              <a:rPr lang="en-US" smtClean="0"/>
              <a:pPr/>
              <a:t>4</a:t>
            </a:fld>
            <a:endParaRPr lang="en-US" dirty="0"/>
          </a:p>
        </p:txBody>
      </p:sp>
    </p:spTree>
    <p:extLst>
      <p:ext uri="{BB962C8B-B14F-4D97-AF65-F5344CB8AC3E}">
        <p14:creationId xmlns:p14="http://schemas.microsoft.com/office/powerpoint/2010/main" val="386853171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a:xfrm>
            <a:off x="457200" y="961999"/>
            <a:ext cx="8229600" cy="5678794"/>
          </a:xfrm>
        </p:spPr>
        <p:txBody>
          <a:bodyPr/>
          <a:lstStyle/>
          <a:p>
            <a:r>
              <a:rPr lang="en-US" sz="2600" dirty="0" smtClean="0"/>
              <a:t>Provide traffic-related air quality fields in fine resolution </a:t>
            </a:r>
            <a:r>
              <a:rPr lang="en-US" sz="2600" dirty="0"/>
              <a:t>to </a:t>
            </a:r>
            <a:r>
              <a:rPr lang="en-US" sz="2600" dirty="0" smtClean="0"/>
              <a:t>support exposure assessment </a:t>
            </a:r>
            <a:r>
              <a:rPr lang="en-US" sz="2600" dirty="0"/>
              <a:t>study </a:t>
            </a:r>
            <a:r>
              <a:rPr lang="en-US" sz="2600" dirty="0" smtClean="0"/>
              <a:t>nationwide </a:t>
            </a:r>
          </a:p>
          <a:p>
            <a:pPr lvl="1"/>
            <a:r>
              <a:rPr lang="en-US" sz="2200" dirty="0" smtClean="0"/>
              <a:t>8.2 million census blocks to avoid exposure misclassification (</a:t>
            </a:r>
            <a:r>
              <a:rPr lang="en-US" sz="2000" dirty="0" err="1"/>
              <a:t>Batterman</a:t>
            </a:r>
            <a:r>
              <a:rPr lang="en-US" sz="2000" dirty="0"/>
              <a:t> et al. </a:t>
            </a:r>
            <a:r>
              <a:rPr lang="en-US" sz="2000" i="1" dirty="0" smtClean="0"/>
              <a:t>Atmos. Environ.</a:t>
            </a:r>
            <a:r>
              <a:rPr lang="en-US" sz="2000" dirty="0" smtClean="0"/>
              <a:t> 2014</a:t>
            </a:r>
            <a:r>
              <a:rPr lang="en-US" sz="2200" dirty="0"/>
              <a:t>)</a:t>
            </a:r>
            <a:endParaRPr lang="en-US" sz="2200" dirty="0" smtClean="0"/>
          </a:p>
          <a:p>
            <a:r>
              <a:rPr lang="en-US" sz="2600" dirty="0" smtClean="0"/>
              <a:t>Develop approach to speed up the modeling process without sacrificing too much accuracy</a:t>
            </a:r>
          </a:p>
          <a:p>
            <a:r>
              <a:rPr lang="en-US" sz="2600" dirty="0" smtClean="0"/>
              <a:t>Evaluate the approach at Cumberland County, Maine and Detroit, Michigan</a:t>
            </a:r>
          </a:p>
          <a:p>
            <a:r>
              <a:rPr lang="en-US" sz="2600" dirty="0" smtClean="0"/>
              <a:t>Examples in North Carolina Piedmont region; Tacoma, Washington; Portland, Oregon</a:t>
            </a:r>
          </a:p>
          <a:p>
            <a:r>
              <a:rPr lang="en-US" sz="2600" dirty="0"/>
              <a:t>P</a:t>
            </a:r>
            <a:r>
              <a:rPr lang="en-US" sz="2600" dirty="0" smtClean="0"/>
              <a:t>ossible </a:t>
            </a:r>
            <a:r>
              <a:rPr lang="en-US" sz="2600" dirty="0" smtClean="0"/>
              <a:t>application connecting EPA’s EnviroAtlas</a:t>
            </a:r>
            <a:endParaRPr lang="en-US" sz="2600" dirty="0"/>
          </a:p>
          <a:p>
            <a:endParaRPr lang="en-US" sz="2400" dirty="0" smtClean="0"/>
          </a:p>
          <a:p>
            <a:endParaRPr lang="en-US" sz="2400" dirty="0"/>
          </a:p>
          <a:p>
            <a:endParaRPr lang="en-US" dirty="0"/>
          </a:p>
        </p:txBody>
      </p:sp>
      <p:sp>
        <p:nvSpPr>
          <p:cNvPr id="4" name="Slide Number Placeholder 3"/>
          <p:cNvSpPr>
            <a:spLocks noGrp="1"/>
          </p:cNvSpPr>
          <p:nvPr>
            <p:ph type="sldNum" sz="quarter" idx="12"/>
          </p:nvPr>
        </p:nvSpPr>
        <p:spPr>
          <a:xfrm>
            <a:off x="7897906" y="6275668"/>
            <a:ext cx="990600" cy="365125"/>
          </a:xfrm>
          <a:prstGeom prst="rect">
            <a:avLst/>
          </a:prstGeom>
        </p:spPr>
        <p:txBody>
          <a:bodyPr/>
          <a:lstStyle/>
          <a:p>
            <a:fld id="{7F5CE407-6216-4202-80E4-A30DC2F709B2}" type="slidenum">
              <a:rPr lang="en-US" smtClean="0"/>
              <a:pPr/>
              <a:t>5</a:t>
            </a:fld>
            <a:endParaRPr lang="en-US"/>
          </a:p>
        </p:txBody>
      </p:sp>
    </p:spTree>
    <p:extLst>
      <p:ext uri="{BB962C8B-B14F-4D97-AF65-F5344CB8AC3E}">
        <p14:creationId xmlns:p14="http://schemas.microsoft.com/office/powerpoint/2010/main" val="23283135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1823410"/>
            <a:ext cx="8042276" cy="3615178"/>
          </a:xfrm>
        </p:spPr>
        <p:txBody>
          <a:bodyPr>
            <a:normAutofit fontScale="85000" lnSpcReduction="20000"/>
          </a:bodyPr>
          <a:lstStyle/>
          <a:p>
            <a:r>
              <a:rPr lang="en-US" dirty="0" smtClean="0"/>
              <a:t>Step </a:t>
            </a:r>
            <a:r>
              <a:rPr lang="en-US" dirty="0"/>
              <a:t>1</a:t>
            </a:r>
            <a:r>
              <a:rPr lang="en-US" dirty="0" smtClean="0"/>
              <a:t>: RLINE (</a:t>
            </a:r>
            <a:r>
              <a:rPr lang="en-US" sz="2800" dirty="0" smtClean="0"/>
              <a:t>Snyder et al. </a:t>
            </a:r>
            <a:r>
              <a:rPr lang="en-US" sz="2800" i="1" dirty="0" smtClean="0"/>
              <a:t>Atmos. Environ.</a:t>
            </a:r>
            <a:r>
              <a:rPr lang="en-US" sz="2800" dirty="0" smtClean="0"/>
              <a:t> 2013</a:t>
            </a:r>
            <a:r>
              <a:rPr lang="en-US" dirty="0" smtClean="0"/>
              <a:t>) </a:t>
            </a:r>
            <a:r>
              <a:rPr lang="en-US" dirty="0" err="1" smtClean="0"/>
              <a:t>METeorologically</a:t>
            </a:r>
            <a:r>
              <a:rPr lang="en-US" dirty="0" smtClean="0"/>
              <a:t> </a:t>
            </a:r>
            <a:r>
              <a:rPr lang="en-US" dirty="0" smtClean="0"/>
              <a:t>weighted Averaging for Risk and Exposure (METARE)</a:t>
            </a:r>
          </a:p>
          <a:p>
            <a:endParaRPr lang="en-US" dirty="0" smtClean="0"/>
          </a:p>
          <a:p>
            <a:r>
              <a:rPr lang="en-US" dirty="0" smtClean="0"/>
              <a:t>Step 2: </a:t>
            </a:r>
            <a:r>
              <a:rPr lang="en-US" dirty="0" err="1" smtClean="0"/>
              <a:t>Spatio</a:t>
            </a:r>
            <a:r>
              <a:rPr lang="en-US" dirty="0" smtClean="0"/>
              <a:t>-Temporal Ordinary </a:t>
            </a:r>
            <a:r>
              <a:rPr lang="en-US" dirty="0" err="1" smtClean="0"/>
              <a:t>Kriging</a:t>
            </a:r>
            <a:r>
              <a:rPr lang="en-US" dirty="0" smtClean="0"/>
              <a:t> (STOK </a:t>
            </a:r>
            <a:r>
              <a:rPr lang="en-US" sz="2300" dirty="0" err="1" smtClean="0"/>
              <a:t>Arunachalam</a:t>
            </a:r>
            <a:r>
              <a:rPr lang="en-US" sz="2300" dirty="0" smtClean="0"/>
              <a:t> et al. </a:t>
            </a:r>
            <a:r>
              <a:rPr lang="en-US" sz="2300" i="1" dirty="0"/>
              <a:t>Int. J. Environ. Res. Public </a:t>
            </a:r>
            <a:r>
              <a:rPr lang="en-US" sz="2300" i="1" dirty="0" smtClean="0"/>
              <a:t>Health, 2014</a:t>
            </a:r>
            <a:r>
              <a:rPr lang="en-US" dirty="0" smtClean="0"/>
              <a:t>)</a:t>
            </a:r>
          </a:p>
          <a:p>
            <a:endParaRPr lang="en-US" dirty="0"/>
          </a:p>
          <a:p>
            <a:endParaRPr lang="en-US" dirty="0" smtClean="0"/>
          </a:p>
          <a:p>
            <a:r>
              <a:rPr lang="en-US" dirty="0" smtClean="0"/>
              <a:t>Step 3: Hybrid for total concentration</a:t>
            </a:r>
            <a:endParaRPr lang="en-US" dirty="0"/>
          </a:p>
        </p:txBody>
      </p:sp>
      <p:sp>
        <p:nvSpPr>
          <p:cNvPr id="4" name="Slide Number Placeholder 3"/>
          <p:cNvSpPr>
            <a:spLocks noGrp="1"/>
          </p:cNvSpPr>
          <p:nvPr>
            <p:ph type="sldNum" sz="quarter" idx="12"/>
          </p:nvPr>
        </p:nvSpPr>
        <p:spPr>
          <a:xfrm>
            <a:off x="7897906" y="6275668"/>
            <a:ext cx="990600" cy="365125"/>
          </a:xfrm>
          <a:prstGeom prst="rect">
            <a:avLst/>
          </a:prstGeom>
        </p:spPr>
        <p:txBody>
          <a:bodyPr/>
          <a:lstStyle/>
          <a:p>
            <a:fld id="{7F5CE407-6216-4202-80E4-A30DC2F709B2}" type="slidenum">
              <a:rPr lang="en-US" smtClean="0"/>
              <a:pPr/>
              <a:t>6</a:t>
            </a:fld>
            <a:endParaRPr lang="en-US"/>
          </a:p>
        </p:txBody>
      </p:sp>
      <p:sp>
        <p:nvSpPr>
          <p:cNvPr id="11" name="Title 10"/>
          <p:cNvSpPr>
            <a:spLocks noGrp="1"/>
          </p:cNvSpPr>
          <p:nvPr>
            <p:ph type="title"/>
          </p:nvPr>
        </p:nvSpPr>
        <p:spPr>
          <a:xfrm>
            <a:off x="549275" y="540686"/>
            <a:ext cx="8042276" cy="751921"/>
          </a:xfrm>
        </p:spPr>
        <p:txBody>
          <a:bodyPr/>
          <a:lstStyle/>
          <a:p>
            <a:r>
              <a:rPr lang="en-US" dirty="0" smtClean="0"/>
              <a:t>Methodology</a:t>
            </a:r>
            <a:endParaRPr lang="en-US" dirty="0"/>
          </a:p>
        </p:txBody>
      </p:sp>
      <p:sp>
        <p:nvSpPr>
          <p:cNvPr id="12" name="Rectangle 11"/>
          <p:cNvSpPr/>
          <p:nvPr/>
        </p:nvSpPr>
        <p:spPr>
          <a:xfrm>
            <a:off x="549275" y="1823410"/>
            <a:ext cx="8042276" cy="109759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817482" y="1163473"/>
            <a:ext cx="1774069" cy="646331"/>
          </a:xfrm>
          <a:prstGeom prst="rect">
            <a:avLst/>
          </a:prstGeom>
        </p:spPr>
        <p:txBody>
          <a:bodyPr wrap="square">
            <a:spAutoFit/>
          </a:bodyPr>
          <a:lstStyle/>
          <a:p>
            <a:r>
              <a:rPr lang="en-US" sz="3600" b="1" u="sng" dirty="0">
                <a:solidFill>
                  <a:srgbClr val="FF0000"/>
                </a:solidFill>
              </a:rPr>
              <a:t>on-</a:t>
            </a:r>
            <a:r>
              <a:rPr lang="en-US" sz="3600" b="1" u="sng" dirty="0" smtClean="0">
                <a:solidFill>
                  <a:srgbClr val="FF0000"/>
                </a:solidFill>
              </a:rPr>
              <a:t>road</a:t>
            </a:r>
            <a:endParaRPr lang="en-US" sz="3600" b="1" u="sng" dirty="0"/>
          </a:p>
        </p:txBody>
      </p:sp>
      <p:sp>
        <p:nvSpPr>
          <p:cNvPr id="14" name="Rectangle 13"/>
          <p:cNvSpPr/>
          <p:nvPr/>
        </p:nvSpPr>
        <p:spPr>
          <a:xfrm>
            <a:off x="549275" y="3308792"/>
            <a:ext cx="8042276" cy="78216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107669" y="3937000"/>
            <a:ext cx="2483882" cy="646331"/>
          </a:xfrm>
          <a:prstGeom prst="rect">
            <a:avLst/>
          </a:prstGeom>
        </p:spPr>
        <p:txBody>
          <a:bodyPr wrap="square">
            <a:spAutoFit/>
          </a:bodyPr>
          <a:lstStyle/>
          <a:p>
            <a:r>
              <a:rPr lang="en-US" sz="3600" b="1" u="sng" dirty="0" smtClean="0">
                <a:solidFill>
                  <a:srgbClr val="0000FF"/>
                </a:solidFill>
              </a:rPr>
              <a:t>background</a:t>
            </a:r>
            <a:endParaRPr lang="en-US" sz="3600" b="1" u="sng" dirty="0">
              <a:solidFill>
                <a:srgbClr val="0000FF"/>
              </a:solidFill>
            </a:endParaRPr>
          </a:p>
        </p:txBody>
      </p:sp>
    </p:spTree>
    <p:extLst>
      <p:ext uri="{BB962C8B-B14F-4D97-AF65-F5344CB8AC3E}">
        <p14:creationId xmlns:p14="http://schemas.microsoft.com/office/powerpoint/2010/main" val="2703132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2270"/>
            <a:ext cx="8229600" cy="930193"/>
          </a:xfrm>
        </p:spPr>
        <p:txBody>
          <a:bodyPr/>
          <a:lstStyle/>
          <a:p>
            <a:r>
              <a:rPr lang="en-US" dirty="0" smtClean="0"/>
              <a:t>Develop emission inputs</a:t>
            </a:r>
            <a:endParaRPr lang="en-US" dirty="0"/>
          </a:p>
        </p:txBody>
      </p:sp>
      <p:sp>
        <p:nvSpPr>
          <p:cNvPr id="3" name="Content Placeholder 2"/>
          <p:cNvSpPr>
            <a:spLocks noGrp="1"/>
          </p:cNvSpPr>
          <p:nvPr>
            <p:ph idx="1"/>
          </p:nvPr>
        </p:nvSpPr>
        <p:spPr>
          <a:xfrm>
            <a:off x="338667" y="1469572"/>
            <a:ext cx="8252884" cy="4807994"/>
          </a:xfrm>
        </p:spPr>
        <p:txBody>
          <a:bodyPr>
            <a:normAutofit fontScale="62500" lnSpcReduction="20000"/>
          </a:bodyPr>
          <a:lstStyle/>
          <a:p>
            <a:r>
              <a:rPr lang="en-US" b="1" dirty="0" smtClean="0"/>
              <a:t>Speed</a:t>
            </a:r>
          </a:p>
          <a:p>
            <a:pPr lvl="1"/>
            <a:r>
              <a:rPr lang="en-US" dirty="0" smtClean="0"/>
              <a:t>MOVES input data</a:t>
            </a:r>
          </a:p>
          <a:p>
            <a:r>
              <a:rPr lang="en-US" b="1" dirty="0" smtClean="0"/>
              <a:t>Vehicle Type</a:t>
            </a:r>
            <a:r>
              <a:rPr lang="en-US" dirty="0" smtClean="0"/>
              <a:t> </a:t>
            </a:r>
          </a:p>
          <a:p>
            <a:pPr lvl="1"/>
            <a:r>
              <a:rPr lang="en-US" dirty="0" smtClean="0"/>
              <a:t>8 types: </a:t>
            </a:r>
          </a:p>
          <a:p>
            <a:pPr lvl="2"/>
            <a:r>
              <a:rPr lang="en-US" sz="2200" dirty="0" smtClean="0"/>
              <a:t>LDGV, LDGT 1, LDGT 2, HDGV, LDDV, LDDT, HDDV, MC</a:t>
            </a:r>
          </a:p>
          <a:p>
            <a:pPr lvl="2"/>
            <a:r>
              <a:rPr lang="en-US" sz="2200" dirty="0" smtClean="0"/>
              <a:t>Table VM-4 from the FHWA Statistics Series convert with EPA Emission Inventory Improvement Program</a:t>
            </a:r>
          </a:p>
          <a:p>
            <a:r>
              <a:rPr lang="en-US" dirty="0">
                <a:solidFill>
                  <a:srgbClr val="FF0000"/>
                </a:solidFill>
              </a:rPr>
              <a:t>*</a:t>
            </a:r>
            <a:r>
              <a:rPr lang="en-US" b="1" dirty="0" smtClean="0"/>
              <a:t>Road Type</a:t>
            </a:r>
          </a:p>
          <a:p>
            <a:pPr lvl="1"/>
            <a:r>
              <a:rPr lang="en-US" dirty="0" smtClean="0"/>
              <a:t>12 national function class (NFC) types:</a:t>
            </a:r>
          </a:p>
          <a:p>
            <a:pPr lvl="2"/>
            <a:r>
              <a:rPr lang="en-US" sz="2200" dirty="0" smtClean="0"/>
              <a:t>Rural Interstate, Rural Principal Arterial, Rural Minor Arterial, Rural Major Collector, Rural Minor Collector, Rural Local, Urban Interstate, Urban Freeway, Urban Principal Arterial, Urban Minor Arterial, Urban Collector, Urban Local</a:t>
            </a:r>
          </a:p>
          <a:p>
            <a:r>
              <a:rPr lang="en-US" dirty="0" smtClean="0">
                <a:solidFill>
                  <a:srgbClr val="FF0000"/>
                </a:solidFill>
              </a:rPr>
              <a:t>*</a:t>
            </a:r>
            <a:r>
              <a:rPr lang="en-US" b="1" dirty="0" smtClean="0"/>
              <a:t>Traffic Count </a:t>
            </a:r>
            <a:endParaRPr lang="en-US" b="1" dirty="0"/>
          </a:p>
          <a:p>
            <a:pPr lvl="1"/>
            <a:r>
              <a:rPr lang="en-US" dirty="0" smtClean="0"/>
              <a:t>Annual Average Daily Traffic</a:t>
            </a:r>
            <a:r>
              <a:rPr lang="en-US" dirty="0"/>
              <a:t> </a:t>
            </a:r>
            <a:r>
              <a:rPr lang="en-US" dirty="0" smtClean="0"/>
              <a:t>(AADT)</a:t>
            </a:r>
          </a:p>
          <a:p>
            <a:r>
              <a:rPr lang="en-US" b="1" dirty="0" smtClean="0"/>
              <a:t>Temperature</a:t>
            </a:r>
            <a:endParaRPr lang="en-US" b="1" dirty="0"/>
          </a:p>
          <a:p>
            <a:pPr lvl="1"/>
            <a:r>
              <a:rPr lang="en-US" dirty="0"/>
              <a:t>Temperature bins in Summer and Winter</a:t>
            </a:r>
          </a:p>
          <a:p>
            <a:pPr lvl="1"/>
            <a:r>
              <a:rPr lang="en-US" dirty="0" smtClean="0"/>
              <a:t>Map with AERMET </a:t>
            </a:r>
            <a:r>
              <a:rPr lang="en-US" dirty="0"/>
              <a:t>output from 824 National Weather Service (NWS) sites in the U.S.</a:t>
            </a:r>
          </a:p>
        </p:txBody>
      </p:sp>
      <p:sp>
        <p:nvSpPr>
          <p:cNvPr id="4" name="Slide Number Placeholder 3"/>
          <p:cNvSpPr>
            <a:spLocks noGrp="1"/>
          </p:cNvSpPr>
          <p:nvPr>
            <p:ph type="sldNum" sz="quarter" idx="12"/>
          </p:nvPr>
        </p:nvSpPr>
        <p:spPr>
          <a:xfrm>
            <a:off x="8096251" y="6279109"/>
            <a:ext cx="990600" cy="365125"/>
          </a:xfrm>
          <a:prstGeom prst="rect">
            <a:avLst/>
          </a:prstGeom>
        </p:spPr>
        <p:txBody>
          <a:bodyPr/>
          <a:lstStyle/>
          <a:p>
            <a:fld id="{7F5CE407-6216-4202-80E4-A30DC2F709B2}" type="slidenum">
              <a:rPr lang="en-US" smtClean="0"/>
              <a:pPr/>
              <a:t>7</a:t>
            </a:fld>
            <a:endParaRPr lang="en-US" dirty="0"/>
          </a:p>
        </p:txBody>
      </p:sp>
      <p:sp>
        <p:nvSpPr>
          <p:cNvPr id="5" name="Rectangle 4"/>
          <p:cNvSpPr/>
          <p:nvPr/>
        </p:nvSpPr>
        <p:spPr>
          <a:xfrm>
            <a:off x="0" y="6277566"/>
            <a:ext cx="9102725" cy="338554"/>
          </a:xfrm>
          <a:prstGeom prst="rect">
            <a:avLst/>
          </a:prstGeom>
        </p:spPr>
        <p:txBody>
          <a:bodyPr wrap="square">
            <a:spAutoFit/>
          </a:bodyPr>
          <a:lstStyle/>
          <a:p>
            <a:pPr lvl="1"/>
            <a:r>
              <a:rPr lang="en-US" sz="1600" dirty="0" smtClean="0">
                <a:solidFill>
                  <a:srgbClr val="FF0000"/>
                </a:solidFill>
              </a:rPr>
              <a:t>* from Freight </a:t>
            </a:r>
            <a:r>
              <a:rPr lang="en-US" sz="1600" dirty="0">
                <a:solidFill>
                  <a:srgbClr val="FF0000"/>
                </a:solidFill>
              </a:rPr>
              <a:t>Analysis Framework (FAF3), Federal </a:t>
            </a:r>
            <a:r>
              <a:rPr lang="en-US" sz="1600" dirty="0" err="1">
                <a:solidFill>
                  <a:srgbClr val="FF0000"/>
                </a:solidFill>
              </a:rPr>
              <a:t>HighWay</a:t>
            </a:r>
            <a:r>
              <a:rPr lang="en-US" sz="1600" dirty="0">
                <a:solidFill>
                  <a:srgbClr val="FF0000"/>
                </a:solidFill>
              </a:rPr>
              <a:t> Administration (FHWA)</a:t>
            </a:r>
          </a:p>
        </p:txBody>
      </p:sp>
      <p:sp>
        <p:nvSpPr>
          <p:cNvPr id="13" name="Rectangle 12"/>
          <p:cNvSpPr/>
          <p:nvPr/>
        </p:nvSpPr>
        <p:spPr>
          <a:xfrm>
            <a:off x="2275014" y="0"/>
            <a:ext cx="4601331" cy="276999"/>
          </a:xfrm>
          <a:prstGeom prst="rect">
            <a:avLst/>
          </a:prstGeom>
        </p:spPr>
        <p:txBody>
          <a:bodyPr wrap="square">
            <a:spAutoFit/>
          </a:bodyPr>
          <a:lstStyle/>
          <a:p>
            <a:r>
              <a:rPr lang="en-US" sz="1200" dirty="0" smtClean="0">
                <a:solidFill>
                  <a:srgbClr val="0000FF"/>
                </a:solidFill>
              </a:rPr>
              <a:t>Step 1</a:t>
            </a:r>
            <a:r>
              <a:rPr lang="en-US" sz="1200" dirty="0">
                <a:solidFill>
                  <a:srgbClr val="0000FF"/>
                </a:solidFill>
              </a:rPr>
              <a:t>: </a:t>
            </a:r>
            <a:r>
              <a:rPr lang="en-US" sz="1200" dirty="0" smtClean="0">
                <a:solidFill>
                  <a:srgbClr val="0000FF"/>
                </a:solidFill>
              </a:rPr>
              <a:t>METARE     </a:t>
            </a:r>
            <a:r>
              <a:rPr lang="en-US" sz="1200" dirty="0" smtClean="0">
                <a:solidFill>
                  <a:srgbClr val="2F97B5"/>
                </a:solidFill>
              </a:rPr>
              <a:t>Step </a:t>
            </a:r>
            <a:r>
              <a:rPr lang="en-US" sz="1200" dirty="0">
                <a:solidFill>
                  <a:srgbClr val="2F97B5"/>
                </a:solidFill>
              </a:rPr>
              <a:t>2</a:t>
            </a:r>
            <a:r>
              <a:rPr lang="en-US" sz="1200" dirty="0" smtClean="0">
                <a:solidFill>
                  <a:srgbClr val="2F97B5"/>
                </a:solidFill>
              </a:rPr>
              <a:t>: STOK     Step 3: Hybrid</a:t>
            </a:r>
            <a:endParaRPr lang="en-US" sz="1200" dirty="0">
              <a:solidFill>
                <a:srgbClr val="2F97B5"/>
              </a:solidFill>
            </a:endParaRPr>
          </a:p>
        </p:txBody>
      </p:sp>
      <p:grpSp>
        <p:nvGrpSpPr>
          <p:cNvPr id="27" name="Group 26"/>
          <p:cNvGrpSpPr/>
          <p:nvPr/>
        </p:nvGrpSpPr>
        <p:grpSpPr>
          <a:xfrm>
            <a:off x="4372421" y="1329526"/>
            <a:ext cx="4559913" cy="1240575"/>
            <a:chOff x="4372421" y="1329526"/>
            <a:chExt cx="4559913" cy="1240575"/>
          </a:xfrm>
        </p:grpSpPr>
        <p:sp>
          <p:nvSpPr>
            <p:cNvPr id="6" name="Rectangle 5"/>
            <p:cNvSpPr/>
            <p:nvPr/>
          </p:nvSpPr>
          <p:spPr>
            <a:xfrm>
              <a:off x="5668679" y="1329526"/>
              <a:ext cx="2156367"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MOVES emission factor</a:t>
              </a:r>
              <a:endParaRPr lang="en-US" sz="1600" dirty="0">
                <a:solidFill>
                  <a:srgbClr val="FFFF00"/>
                </a:solidFill>
              </a:endParaRPr>
            </a:p>
          </p:txBody>
        </p:sp>
        <p:sp>
          <p:nvSpPr>
            <p:cNvPr id="7" name="Rectangle 6"/>
            <p:cNvSpPr/>
            <p:nvPr/>
          </p:nvSpPr>
          <p:spPr>
            <a:xfrm>
              <a:off x="8323530" y="2229159"/>
              <a:ext cx="608804"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NFC</a:t>
              </a:r>
              <a:endParaRPr lang="en-US" sz="1600" dirty="0">
                <a:solidFill>
                  <a:srgbClr val="FFFF00"/>
                </a:solidFill>
              </a:endParaRPr>
            </a:p>
          </p:txBody>
        </p:sp>
        <p:sp>
          <p:nvSpPr>
            <p:cNvPr id="8" name="Rectangle 7"/>
            <p:cNvSpPr/>
            <p:nvPr/>
          </p:nvSpPr>
          <p:spPr>
            <a:xfrm>
              <a:off x="4372421" y="2231547"/>
              <a:ext cx="1202880"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Vehicle type</a:t>
              </a:r>
              <a:endParaRPr lang="en-US" sz="1600" dirty="0">
                <a:solidFill>
                  <a:srgbClr val="FFFF00"/>
                </a:solidFill>
              </a:endParaRPr>
            </a:p>
          </p:txBody>
        </p:sp>
        <p:sp>
          <p:nvSpPr>
            <p:cNvPr id="9" name="Rectangle 8"/>
            <p:cNvSpPr/>
            <p:nvPr/>
          </p:nvSpPr>
          <p:spPr>
            <a:xfrm>
              <a:off x="6746863" y="2229159"/>
              <a:ext cx="1349388"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Temperature</a:t>
              </a:r>
              <a:endParaRPr lang="en-US" sz="1600" dirty="0">
                <a:solidFill>
                  <a:srgbClr val="FFFF00"/>
                </a:solidFill>
              </a:endParaRPr>
            </a:p>
          </p:txBody>
        </p:sp>
        <p:sp>
          <p:nvSpPr>
            <p:cNvPr id="12" name="Rectangle 11"/>
            <p:cNvSpPr/>
            <p:nvPr/>
          </p:nvSpPr>
          <p:spPr>
            <a:xfrm>
              <a:off x="5826445" y="2229159"/>
              <a:ext cx="701355"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Speed</a:t>
              </a:r>
              <a:endParaRPr lang="en-US" sz="1600" dirty="0">
                <a:solidFill>
                  <a:srgbClr val="FFFF00"/>
                </a:solidFill>
              </a:endParaRPr>
            </a:p>
          </p:txBody>
        </p:sp>
        <p:cxnSp>
          <p:nvCxnSpPr>
            <p:cNvPr id="14" name="Straight Connector 13"/>
            <p:cNvCxnSpPr/>
            <p:nvPr/>
          </p:nvCxnSpPr>
          <p:spPr>
            <a:xfrm>
              <a:off x="4968548" y="1930400"/>
              <a:ext cx="0" cy="2945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162348" y="1930400"/>
              <a:ext cx="0" cy="2945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533948" y="1926771"/>
              <a:ext cx="0" cy="2945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616298" y="1930400"/>
              <a:ext cx="0" cy="2945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968548" y="1934208"/>
              <a:ext cx="36477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749711" y="1648750"/>
              <a:ext cx="0" cy="294529"/>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093154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1244"/>
          </a:xfrm>
        </p:spPr>
        <p:txBody>
          <a:bodyPr/>
          <a:lstStyle/>
          <a:p>
            <a:r>
              <a:rPr lang="en-US" dirty="0" smtClean="0"/>
              <a:t>Explicit VS. METARE</a:t>
            </a:r>
            <a:endParaRPr lang="en-US" dirty="0"/>
          </a:p>
        </p:txBody>
      </p:sp>
      <p:sp>
        <p:nvSpPr>
          <p:cNvPr id="5" name="Rectangle 4"/>
          <p:cNvSpPr/>
          <p:nvPr/>
        </p:nvSpPr>
        <p:spPr>
          <a:xfrm>
            <a:off x="2275014" y="0"/>
            <a:ext cx="4601331" cy="276999"/>
          </a:xfrm>
          <a:prstGeom prst="rect">
            <a:avLst/>
          </a:prstGeom>
        </p:spPr>
        <p:txBody>
          <a:bodyPr wrap="square">
            <a:spAutoFit/>
          </a:bodyPr>
          <a:lstStyle/>
          <a:p>
            <a:r>
              <a:rPr lang="en-US" sz="1200" dirty="0" smtClean="0">
                <a:solidFill>
                  <a:srgbClr val="0000FF"/>
                </a:solidFill>
              </a:rPr>
              <a:t>Step 1</a:t>
            </a:r>
            <a:r>
              <a:rPr lang="en-US" sz="1200" dirty="0">
                <a:solidFill>
                  <a:srgbClr val="0000FF"/>
                </a:solidFill>
              </a:rPr>
              <a:t>: </a:t>
            </a:r>
            <a:r>
              <a:rPr lang="en-US" sz="1200" dirty="0" smtClean="0">
                <a:solidFill>
                  <a:srgbClr val="0000FF"/>
                </a:solidFill>
              </a:rPr>
              <a:t>METARE     </a:t>
            </a:r>
            <a:r>
              <a:rPr lang="en-US" sz="1200" dirty="0" smtClean="0">
                <a:solidFill>
                  <a:srgbClr val="2F97B5"/>
                </a:solidFill>
              </a:rPr>
              <a:t>Step </a:t>
            </a:r>
            <a:r>
              <a:rPr lang="en-US" sz="1200" dirty="0">
                <a:solidFill>
                  <a:srgbClr val="2F97B5"/>
                </a:solidFill>
              </a:rPr>
              <a:t>2</a:t>
            </a:r>
            <a:r>
              <a:rPr lang="en-US" sz="1200" dirty="0" smtClean="0">
                <a:solidFill>
                  <a:srgbClr val="2F97B5"/>
                </a:solidFill>
              </a:rPr>
              <a:t>: STOK     Step 3: Hybrid</a:t>
            </a:r>
            <a:endParaRPr lang="en-US" sz="1200" dirty="0">
              <a:solidFill>
                <a:srgbClr val="2F97B5"/>
              </a:solidFill>
            </a:endParaRPr>
          </a:p>
        </p:txBody>
      </p:sp>
      <p:sp>
        <p:nvSpPr>
          <p:cNvPr id="6" name="Rectangle 5"/>
          <p:cNvSpPr/>
          <p:nvPr/>
        </p:nvSpPr>
        <p:spPr>
          <a:xfrm>
            <a:off x="2424426" y="5904113"/>
            <a:ext cx="852479" cy="369332"/>
          </a:xfrm>
          <a:prstGeom prst="rect">
            <a:avLst/>
          </a:prstGeom>
        </p:spPr>
        <p:txBody>
          <a:bodyPr wrap="none">
            <a:spAutoFit/>
          </a:bodyPr>
          <a:lstStyle/>
          <a:p>
            <a:r>
              <a:rPr lang="en-US" dirty="0" smtClean="0"/>
              <a:t>Explicit</a:t>
            </a:r>
            <a:endParaRPr lang="en-US" dirty="0"/>
          </a:p>
        </p:txBody>
      </p:sp>
      <p:sp>
        <p:nvSpPr>
          <p:cNvPr id="7" name="Rectangle 6"/>
          <p:cNvSpPr/>
          <p:nvPr/>
        </p:nvSpPr>
        <p:spPr>
          <a:xfrm>
            <a:off x="6539752" y="5912508"/>
            <a:ext cx="978829" cy="369332"/>
          </a:xfrm>
          <a:prstGeom prst="rect">
            <a:avLst/>
          </a:prstGeom>
        </p:spPr>
        <p:txBody>
          <a:bodyPr wrap="none">
            <a:spAutoFit/>
          </a:bodyPr>
          <a:lstStyle/>
          <a:p>
            <a:r>
              <a:rPr lang="en-US" dirty="0" smtClean="0"/>
              <a:t>METARE</a:t>
            </a:r>
            <a:endParaRPr lang="en-US" dirty="0"/>
          </a:p>
        </p:txBody>
      </p:sp>
      <p:pic>
        <p:nvPicPr>
          <p:cNvPr id="8" name="Picture 7" descr="explicit_METARE_flow.pdf"/>
          <p:cNvPicPr>
            <a:picLocks noChangeAspect="1"/>
          </p:cNvPicPr>
          <p:nvPr/>
        </p:nvPicPr>
        <p:blipFill rotWithShape="1">
          <a:blip r:embed="rId2">
            <a:extLst>
              <a:ext uri="{28A0092B-C50C-407E-A947-70E740481C1C}">
                <a14:useLocalDpi xmlns:a14="http://schemas.microsoft.com/office/drawing/2010/main" val="0"/>
              </a:ext>
            </a:extLst>
          </a:blip>
          <a:srcRect l="4888" t="8061" r="4326" b="50763"/>
          <a:stretch/>
        </p:blipFill>
        <p:spPr>
          <a:xfrm>
            <a:off x="567765" y="1101449"/>
            <a:ext cx="8196619" cy="4811059"/>
          </a:xfrm>
          <a:prstGeom prst="rect">
            <a:avLst/>
          </a:prstGeom>
        </p:spPr>
      </p:pic>
      <p:sp>
        <p:nvSpPr>
          <p:cNvPr id="9" name="Rectangle 7"/>
          <p:cNvSpPr/>
          <p:nvPr/>
        </p:nvSpPr>
        <p:spPr bwMode="auto">
          <a:xfrm>
            <a:off x="1029901" y="1141528"/>
            <a:ext cx="1658265" cy="68339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chemeClr val="tx1"/>
              </a:solidFill>
              <a:effectLst/>
              <a:latin typeface="Arial" charset="0"/>
            </a:endParaRPr>
          </a:p>
        </p:txBody>
      </p:sp>
      <p:sp>
        <p:nvSpPr>
          <p:cNvPr id="10" name="Rectangle 7"/>
          <p:cNvSpPr/>
          <p:nvPr/>
        </p:nvSpPr>
        <p:spPr bwMode="auto">
          <a:xfrm>
            <a:off x="5243479" y="1934989"/>
            <a:ext cx="1658265" cy="68339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chemeClr val="tx1"/>
              </a:solidFill>
              <a:effectLst/>
              <a:latin typeface="Arial" charset="0"/>
            </a:endParaRPr>
          </a:p>
        </p:txBody>
      </p:sp>
      <p:sp>
        <p:nvSpPr>
          <p:cNvPr id="11" name="Rectangle 7"/>
          <p:cNvSpPr/>
          <p:nvPr/>
        </p:nvSpPr>
        <p:spPr bwMode="auto">
          <a:xfrm>
            <a:off x="7111763" y="1934989"/>
            <a:ext cx="1658265" cy="68339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chemeClr val="tx1"/>
              </a:solidFill>
              <a:effectLst/>
              <a:latin typeface="Arial" charset="0"/>
            </a:endParaRPr>
          </a:p>
        </p:txBody>
      </p:sp>
      <p:sp>
        <p:nvSpPr>
          <p:cNvPr id="12" name="Rectangle 7"/>
          <p:cNvSpPr/>
          <p:nvPr/>
        </p:nvSpPr>
        <p:spPr bwMode="auto">
          <a:xfrm>
            <a:off x="457200" y="2736981"/>
            <a:ext cx="1658265" cy="68339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a:ln>
                <a:noFill/>
              </a:ln>
              <a:solidFill>
                <a:schemeClr val="tx1"/>
              </a:solidFill>
              <a:effectLst/>
              <a:latin typeface="Arial" charset="0"/>
            </a:endParaRPr>
          </a:p>
        </p:txBody>
      </p:sp>
      <p:sp>
        <p:nvSpPr>
          <p:cNvPr id="3" name="Slide Number Placeholder 2"/>
          <p:cNvSpPr>
            <a:spLocks noGrp="1"/>
          </p:cNvSpPr>
          <p:nvPr>
            <p:ph type="sldNum" sz="quarter" idx="12"/>
          </p:nvPr>
        </p:nvSpPr>
        <p:spPr/>
        <p:txBody>
          <a:bodyPr/>
          <a:lstStyle/>
          <a:p>
            <a:fld id="{67B25569-FD8A-4162-80CD-D20A2B27CACF}" type="slidenum">
              <a:rPr lang="en-US" smtClean="0"/>
              <a:pPr/>
              <a:t>8</a:t>
            </a:fld>
            <a:endParaRPr lang="en-US"/>
          </a:p>
        </p:txBody>
      </p:sp>
    </p:spTree>
    <p:extLst>
      <p:ext uri="{BB962C8B-B14F-4D97-AF65-F5344CB8AC3E}">
        <p14:creationId xmlns:p14="http://schemas.microsoft.com/office/powerpoint/2010/main" val="1683400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553"/>
            <a:ext cx="8229600" cy="777648"/>
          </a:xfrm>
        </p:spPr>
        <p:txBody>
          <a:bodyPr/>
          <a:lstStyle/>
          <a:p>
            <a:r>
              <a:rPr lang="en-US" sz="2800" dirty="0" smtClean="0">
                <a:latin typeface="Times New Roman"/>
                <a:cs typeface="Times New Roman"/>
              </a:rPr>
              <a:t>METeorologically weighted Averaging for Risk and Exposure (METARE)</a:t>
            </a:r>
            <a:endParaRPr lang="en-US" sz="2800" dirty="0">
              <a:latin typeface="Times New Roman"/>
              <a:cs typeface="Times New Roman"/>
            </a:endParaRPr>
          </a:p>
        </p:txBody>
      </p:sp>
      <p:sp>
        <p:nvSpPr>
          <p:cNvPr id="3" name="Content Placeholder 2"/>
          <p:cNvSpPr>
            <a:spLocks noGrp="1"/>
          </p:cNvSpPr>
          <p:nvPr>
            <p:ph idx="1"/>
          </p:nvPr>
        </p:nvSpPr>
        <p:spPr>
          <a:xfrm>
            <a:off x="161138" y="1973731"/>
            <a:ext cx="8855862" cy="924858"/>
          </a:xfrm>
        </p:spPr>
        <p:txBody>
          <a:bodyPr>
            <a:normAutofit fontScale="70000" lnSpcReduction="20000"/>
          </a:bodyPr>
          <a:lstStyle/>
          <a:p>
            <a:r>
              <a:rPr lang="en-US" dirty="0" smtClean="0"/>
              <a:t>Use representative hours instead of actual hourly meteorological data</a:t>
            </a:r>
          </a:p>
          <a:p>
            <a:r>
              <a:rPr lang="en-US" dirty="0" smtClean="0"/>
              <a:t>Scale model output to annual average concentration </a:t>
            </a:r>
            <a:r>
              <a:rPr lang="en-US" dirty="0"/>
              <a:t>u</a:t>
            </a:r>
            <a:r>
              <a:rPr lang="en-US" dirty="0" smtClean="0"/>
              <a:t>sing weights</a:t>
            </a:r>
          </a:p>
          <a:p>
            <a:pPr lvl="2"/>
            <a:endParaRPr lang="en-US" dirty="0"/>
          </a:p>
        </p:txBody>
      </p:sp>
      <p:sp>
        <p:nvSpPr>
          <p:cNvPr id="4" name="Slide Number Placeholder 3"/>
          <p:cNvSpPr>
            <a:spLocks noGrp="1"/>
          </p:cNvSpPr>
          <p:nvPr>
            <p:ph type="sldNum" sz="quarter" idx="12"/>
          </p:nvPr>
        </p:nvSpPr>
        <p:spPr>
          <a:xfrm>
            <a:off x="7897906" y="6275668"/>
            <a:ext cx="990600" cy="365125"/>
          </a:xfrm>
          <a:prstGeom prst="rect">
            <a:avLst/>
          </a:prstGeom>
        </p:spPr>
        <p:txBody>
          <a:bodyPr/>
          <a:lstStyle/>
          <a:p>
            <a:fld id="{7F5CE407-6216-4202-80E4-A30DC2F709B2}" type="slidenum">
              <a:rPr lang="en-US" smtClean="0"/>
              <a:pPr/>
              <a:t>9</a:t>
            </a:fld>
            <a:endParaRPr lang="en-US"/>
          </a:p>
        </p:txBody>
      </p:sp>
      <p:sp>
        <p:nvSpPr>
          <p:cNvPr id="5" name="TextBox 4"/>
          <p:cNvSpPr txBox="1"/>
          <p:nvPr/>
        </p:nvSpPr>
        <p:spPr>
          <a:xfrm>
            <a:off x="1061488" y="3195910"/>
            <a:ext cx="2988138" cy="461665"/>
          </a:xfrm>
          <a:prstGeom prst="rect">
            <a:avLst/>
          </a:prstGeom>
          <a:solidFill>
            <a:schemeClr val="tx2">
              <a:lumMod val="50000"/>
              <a:lumOff val="50000"/>
            </a:schemeClr>
          </a:solidFill>
          <a:ln>
            <a:solidFill>
              <a:schemeClr val="tx1"/>
            </a:solidFill>
          </a:ln>
        </p:spPr>
        <p:txBody>
          <a:bodyPr wrap="square" rtlCol="0">
            <a:spAutoFit/>
          </a:bodyPr>
          <a:lstStyle/>
          <a:p>
            <a:r>
              <a:rPr lang="en-US" sz="2400" dirty="0" smtClean="0">
                <a:solidFill>
                  <a:srgbClr val="FFFF00"/>
                </a:solidFill>
              </a:rPr>
              <a:t>1 year: 8760 hours </a:t>
            </a:r>
            <a:endParaRPr lang="en-US" sz="2400" dirty="0">
              <a:solidFill>
                <a:srgbClr val="FFFF00"/>
              </a:solidFill>
            </a:endParaRPr>
          </a:p>
        </p:txBody>
      </p:sp>
      <p:sp>
        <p:nvSpPr>
          <p:cNvPr id="6" name="TextBox 5"/>
          <p:cNvSpPr txBox="1"/>
          <p:nvPr/>
        </p:nvSpPr>
        <p:spPr>
          <a:xfrm>
            <a:off x="161137" y="4163086"/>
            <a:ext cx="4573585" cy="461665"/>
          </a:xfrm>
          <a:prstGeom prst="rect">
            <a:avLst/>
          </a:prstGeom>
          <a:solidFill>
            <a:schemeClr val="tx2">
              <a:lumMod val="50000"/>
              <a:lumOff val="50000"/>
            </a:schemeClr>
          </a:solidFill>
          <a:ln>
            <a:solidFill>
              <a:schemeClr val="tx1"/>
            </a:solidFill>
          </a:ln>
        </p:spPr>
        <p:txBody>
          <a:bodyPr wrap="square" rtlCol="0">
            <a:spAutoFit/>
          </a:bodyPr>
          <a:lstStyle/>
          <a:p>
            <a:pPr algn="ctr"/>
            <a:r>
              <a:rPr lang="en-US" sz="1200" dirty="0" err="1" smtClean="0">
                <a:solidFill>
                  <a:srgbClr val="FFFF00"/>
                </a:solidFill>
              </a:rPr>
              <a:t>Monin-Obukhov</a:t>
            </a:r>
            <a:r>
              <a:rPr lang="en-US" sz="1200" dirty="0" smtClean="0">
                <a:solidFill>
                  <a:srgbClr val="FFFF00"/>
                </a:solidFill>
              </a:rPr>
              <a:t> length: 5 categories</a:t>
            </a:r>
          </a:p>
          <a:p>
            <a:pPr algn="ctr"/>
            <a:r>
              <a:rPr lang="en-US" sz="1200" dirty="0" smtClean="0">
                <a:solidFill>
                  <a:srgbClr val="FFFF00"/>
                </a:solidFill>
              </a:rPr>
              <a:t>Unstable, Slightly Unstable, Neutral, Slightly Stable, Stable</a:t>
            </a:r>
            <a:endParaRPr lang="en-US" sz="1200" dirty="0">
              <a:solidFill>
                <a:srgbClr val="FFFF00"/>
              </a:solidFill>
            </a:endParaRPr>
          </a:p>
        </p:txBody>
      </p:sp>
      <p:sp>
        <p:nvSpPr>
          <p:cNvPr id="7" name="TextBox 6"/>
          <p:cNvSpPr txBox="1"/>
          <p:nvPr/>
        </p:nvSpPr>
        <p:spPr>
          <a:xfrm>
            <a:off x="918108" y="4680554"/>
            <a:ext cx="2916920" cy="461665"/>
          </a:xfrm>
          <a:prstGeom prst="rect">
            <a:avLst/>
          </a:prstGeom>
          <a:solidFill>
            <a:schemeClr val="tx2">
              <a:lumMod val="50000"/>
              <a:lumOff val="50000"/>
            </a:schemeClr>
          </a:solidFill>
          <a:ln>
            <a:solidFill>
              <a:schemeClr val="tx1"/>
            </a:solidFill>
          </a:ln>
        </p:spPr>
        <p:txBody>
          <a:bodyPr wrap="square" rtlCol="0">
            <a:spAutoFit/>
          </a:bodyPr>
          <a:lstStyle/>
          <a:p>
            <a:pPr algn="ctr"/>
            <a:r>
              <a:rPr lang="en-US" sz="1200" dirty="0" smtClean="0">
                <a:solidFill>
                  <a:srgbClr val="FFFF00"/>
                </a:solidFill>
              </a:rPr>
              <a:t>Wind Direction: 4 categories</a:t>
            </a:r>
          </a:p>
          <a:p>
            <a:pPr algn="ctr"/>
            <a:r>
              <a:rPr lang="en-US" sz="1200" dirty="0" smtClean="0">
                <a:solidFill>
                  <a:srgbClr val="FFFF00"/>
                </a:solidFill>
              </a:rPr>
              <a:t>North, East, South, West</a:t>
            </a:r>
            <a:endParaRPr lang="en-US" sz="1200" dirty="0">
              <a:solidFill>
                <a:srgbClr val="FFFF00"/>
              </a:solidFill>
            </a:endParaRPr>
          </a:p>
        </p:txBody>
      </p:sp>
      <p:sp>
        <p:nvSpPr>
          <p:cNvPr id="8" name="TextBox 7"/>
          <p:cNvSpPr txBox="1"/>
          <p:nvPr/>
        </p:nvSpPr>
        <p:spPr>
          <a:xfrm>
            <a:off x="1516217" y="5212363"/>
            <a:ext cx="2078679" cy="461665"/>
          </a:xfrm>
          <a:prstGeom prst="rect">
            <a:avLst/>
          </a:prstGeom>
          <a:solidFill>
            <a:schemeClr val="tx2">
              <a:lumMod val="50000"/>
              <a:lumOff val="50000"/>
            </a:schemeClr>
          </a:solidFill>
          <a:ln>
            <a:solidFill>
              <a:schemeClr val="tx1"/>
            </a:solidFill>
          </a:ln>
        </p:spPr>
        <p:txBody>
          <a:bodyPr wrap="square" rtlCol="0">
            <a:spAutoFit/>
          </a:bodyPr>
          <a:lstStyle/>
          <a:p>
            <a:r>
              <a:rPr lang="en-US" sz="1200" dirty="0" smtClean="0">
                <a:solidFill>
                  <a:srgbClr val="FFFF00"/>
                </a:solidFill>
              </a:rPr>
              <a:t>Wind Speed: 5 categories</a:t>
            </a:r>
          </a:p>
          <a:p>
            <a:r>
              <a:rPr lang="en-US" sz="1200" dirty="0" smtClean="0">
                <a:solidFill>
                  <a:srgbClr val="FFFF00"/>
                </a:solidFill>
              </a:rPr>
              <a:t> 0~1, 1~2, 2~4, 4~7, &gt;7</a:t>
            </a:r>
            <a:endParaRPr lang="en-US" sz="1200" dirty="0">
              <a:solidFill>
                <a:srgbClr val="FFFF00"/>
              </a:solidFill>
            </a:endParaRPr>
          </a:p>
        </p:txBody>
      </p:sp>
      <p:sp>
        <p:nvSpPr>
          <p:cNvPr id="9" name="Rectangle 8"/>
          <p:cNvSpPr/>
          <p:nvPr/>
        </p:nvSpPr>
        <p:spPr>
          <a:xfrm>
            <a:off x="49832" y="4029043"/>
            <a:ext cx="4804389" cy="178473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stCxn id="5" idx="2"/>
          </p:cNvCxnSpPr>
          <p:nvPr/>
        </p:nvCxnSpPr>
        <p:spPr>
          <a:xfrm>
            <a:off x="2555557" y="3657575"/>
            <a:ext cx="0" cy="371468"/>
          </a:xfrm>
          <a:prstGeom prst="straightConnector1">
            <a:avLst/>
          </a:prstGeom>
          <a:ln w="60325">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555557" y="5813774"/>
            <a:ext cx="0" cy="366301"/>
          </a:xfrm>
          <a:prstGeom prst="straightConnector1">
            <a:avLst/>
          </a:prstGeom>
          <a:ln w="60325">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0112" y="6176162"/>
            <a:ext cx="2870890" cy="461665"/>
          </a:xfrm>
          <a:prstGeom prst="rect">
            <a:avLst/>
          </a:prstGeom>
          <a:solidFill>
            <a:schemeClr val="tx2">
              <a:lumMod val="50000"/>
              <a:lumOff val="50000"/>
            </a:schemeClr>
          </a:solidFill>
          <a:ln>
            <a:solidFill>
              <a:schemeClr val="tx1"/>
            </a:solidFill>
          </a:ln>
        </p:spPr>
        <p:txBody>
          <a:bodyPr wrap="square" rtlCol="0">
            <a:spAutoFit/>
          </a:bodyPr>
          <a:lstStyle/>
          <a:p>
            <a:r>
              <a:rPr lang="en-US" sz="2400" dirty="0" smtClean="0">
                <a:solidFill>
                  <a:srgbClr val="FFFF00"/>
                </a:solidFill>
              </a:rPr>
              <a:t>1 year: 100 hours </a:t>
            </a:r>
            <a:endParaRPr lang="en-US" sz="2400" dirty="0">
              <a:solidFill>
                <a:srgbClr val="FFFF00"/>
              </a:solidFill>
            </a:endParaRPr>
          </a:p>
        </p:txBody>
      </p:sp>
      <p:graphicFrame>
        <p:nvGraphicFramePr>
          <p:cNvPr id="23" name="Chart 22"/>
          <p:cNvGraphicFramePr>
            <a:graphicFrameLocks/>
          </p:cNvGraphicFramePr>
          <p:nvPr>
            <p:extLst>
              <p:ext uri="{D42A27DB-BD31-4B8C-83A1-F6EECF244321}">
                <p14:modId xmlns:p14="http://schemas.microsoft.com/office/powerpoint/2010/main" val="3771642537"/>
              </p:ext>
            </p:extLst>
          </p:nvPr>
        </p:nvGraphicFramePr>
        <p:xfrm>
          <a:off x="5545666" y="4029043"/>
          <a:ext cx="3160888" cy="1784732"/>
        </p:xfrm>
        <a:graphic>
          <a:graphicData uri="http://schemas.openxmlformats.org/drawingml/2006/chart">
            <c:chart xmlns:c="http://schemas.openxmlformats.org/drawingml/2006/chart" xmlns:r="http://schemas.openxmlformats.org/officeDocument/2006/relationships" r:id="rId3"/>
          </a:graphicData>
        </a:graphic>
      </p:graphicFrame>
      <p:cxnSp>
        <p:nvCxnSpPr>
          <p:cNvPr id="24" name="Straight Arrow Connector 23"/>
          <p:cNvCxnSpPr>
            <a:stCxn id="9" idx="3"/>
            <a:endCxn id="23" idx="1"/>
          </p:cNvCxnSpPr>
          <p:nvPr/>
        </p:nvCxnSpPr>
        <p:spPr>
          <a:xfrm>
            <a:off x="4854221" y="4921409"/>
            <a:ext cx="691445" cy="0"/>
          </a:xfrm>
          <a:prstGeom prst="straightConnector1">
            <a:avLst/>
          </a:prstGeom>
          <a:ln w="60325">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2275014" y="0"/>
            <a:ext cx="4601331" cy="276999"/>
          </a:xfrm>
          <a:prstGeom prst="rect">
            <a:avLst/>
          </a:prstGeom>
        </p:spPr>
        <p:txBody>
          <a:bodyPr wrap="square">
            <a:spAutoFit/>
          </a:bodyPr>
          <a:lstStyle/>
          <a:p>
            <a:r>
              <a:rPr lang="en-US" sz="1200" dirty="0" smtClean="0">
                <a:solidFill>
                  <a:srgbClr val="0000FF"/>
                </a:solidFill>
              </a:rPr>
              <a:t>Step 1</a:t>
            </a:r>
            <a:r>
              <a:rPr lang="en-US" sz="1200" dirty="0">
                <a:solidFill>
                  <a:srgbClr val="0000FF"/>
                </a:solidFill>
              </a:rPr>
              <a:t>: </a:t>
            </a:r>
            <a:r>
              <a:rPr lang="en-US" sz="1200" dirty="0" smtClean="0">
                <a:solidFill>
                  <a:srgbClr val="0000FF"/>
                </a:solidFill>
              </a:rPr>
              <a:t>METARE     </a:t>
            </a:r>
            <a:r>
              <a:rPr lang="en-US" sz="1200" dirty="0" smtClean="0">
                <a:solidFill>
                  <a:srgbClr val="2F97B5"/>
                </a:solidFill>
              </a:rPr>
              <a:t>Step </a:t>
            </a:r>
            <a:r>
              <a:rPr lang="en-US" sz="1200" dirty="0">
                <a:solidFill>
                  <a:srgbClr val="2F97B5"/>
                </a:solidFill>
              </a:rPr>
              <a:t>2</a:t>
            </a:r>
            <a:r>
              <a:rPr lang="en-US" sz="1200" dirty="0" smtClean="0">
                <a:solidFill>
                  <a:srgbClr val="2F97B5"/>
                </a:solidFill>
              </a:rPr>
              <a:t>: STOK     Step 3: Hybrid</a:t>
            </a:r>
            <a:endParaRPr lang="en-US" sz="1200" dirty="0">
              <a:solidFill>
                <a:srgbClr val="2F97B5"/>
              </a:solidFill>
            </a:endParaRPr>
          </a:p>
        </p:txBody>
      </p:sp>
    </p:spTree>
    <p:extLst>
      <p:ext uri="{BB962C8B-B14F-4D97-AF65-F5344CB8AC3E}">
        <p14:creationId xmlns:p14="http://schemas.microsoft.com/office/powerpoint/2010/main" val="239249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NC_template_re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UNC_template_rev.potx</Template>
  <TotalTime>2820</TotalTime>
  <Words>2699</Words>
  <Application>Microsoft Macintosh PowerPoint</Application>
  <PresentationFormat>On-screen Show (4:3)</PresentationFormat>
  <Paragraphs>282</Paragraphs>
  <Slides>26</Slides>
  <Notes>16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UNC_template_rev</vt:lpstr>
      <vt:lpstr>PowerPoint Presentation</vt:lpstr>
      <vt:lpstr>Outline</vt:lpstr>
      <vt:lpstr>Introduction</vt:lpstr>
      <vt:lpstr>Previous approaches treating sources</vt:lpstr>
      <vt:lpstr>Objective</vt:lpstr>
      <vt:lpstr>Methodology</vt:lpstr>
      <vt:lpstr>Develop emission inputs</vt:lpstr>
      <vt:lpstr>Explicit VS. METARE</vt:lpstr>
      <vt:lpstr>METeorologically weighted Averaging for Risk and Exposure (METARE)</vt:lpstr>
      <vt:lpstr>Steps 2 &amp; 3</vt:lpstr>
      <vt:lpstr>PowerPoint Presentation</vt:lpstr>
      <vt:lpstr>METARE evaluation (Explicit VS. METARE)</vt:lpstr>
      <vt:lpstr>R-LINE evaluation (observation VS. model)</vt:lpstr>
      <vt:lpstr>PowerPoint Presentation</vt:lpstr>
      <vt:lpstr>PowerPoint Presentation</vt:lpstr>
      <vt:lpstr>PowerPoint Presentation</vt:lpstr>
      <vt:lpstr>Connecting with EnviroAtlas (Durham County, NC)</vt:lpstr>
      <vt:lpstr>Connecting with EnviroAtlas (Cumberland County, ME)</vt:lpstr>
      <vt:lpstr>Summary</vt:lpstr>
      <vt:lpstr>Future work</vt:lpstr>
      <vt:lpstr>Acknowledge</vt:lpstr>
      <vt:lpstr>references</vt:lpstr>
      <vt:lpstr>Thank you</vt:lpstr>
      <vt:lpstr>Near-road analysis: by Distance</vt:lpstr>
      <vt:lpstr>PowerPoint Presentation</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Broeils-Norwood</dc:creator>
  <cp:lastModifiedBy>Shih Ying Chang</cp:lastModifiedBy>
  <cp:revision>199</cp:revision>
  <dcterms:created xsi:type="dcterms:W3CDTF">2011-01-11T16:24:29Z</dcterms:created>
  <dcterms:modified xsi:type="dcterms:W3CDTF">2014-10-28T18:52:04Z</dcterms:modified>
</cp:coreProperties>
</file>