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7"/>
  </p:notesMasterIdLst>
  <p:sldIdLst>
    <p:sldId id="256" r:id="rId2"/>
    <p:sldId id="294" r:id="rId3"/>
    <p:sldId id="289" r:id="rId4"/>
    <p:sldId id="270" r:id="rId5"/>
    <p:sldId id="278" r:id="rId6"/>
    <p:sldId id="287" r:id="rId7"/>
    <p:sldId id="281" r:id="rId8"/>
    <p:sldId id="283" r:id="rId9"/>
    <p:sldId id="263" r:id="rId10"/>
    <p:sldId id="282" r:id="rId11"/>
    <p:sldId id="290" r:id="rId12"/>
    <p:sldId id="258" r:id="rId13"/>
    <p:sldId id="276" r:id="rId14"/>
    <p:sldId id="295" r:id="rId15"/>
    <p:sldId id="264" r:id="rId16"/>
    <p:sldId id="266" r:id="rId17"/>
    <p:sldId id="274" r:id="rId18"/>
    <p:sldId id="260" r:id="rId19"/>
    <p:sldId id="261" r:id="rId20"/>
    <p:sldId id="257" r:id="rId21"/>
    <p:sldId id="269" r:id="rId22"/>
    <p:sldId id="267" r:id="rId23"/>
    <p:sldId id="280" r:id="rId24"/>
    <p:sldId id="293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01A068-87AD-4DC8-A0CC-82500A533673}">
          <p14:sldIdLst>
            <p14:sldId id="256"/>
            <p14:sldId id="294"/>
            <p14:sldId id="289"/>
            <p14:sldId id="270"/>
            <p14:sldId id="278"/>
            <p14:sldId id="287"/>
            <p14:sldId id="281"/>
            <p14:sldId id="283"/>
            <p14:sldId id="263"/>
            <p14:sldId id="282"/>
            <p14:sldId id="290"/>
            <p14:sldId id="258"/>
            <p14:sldId id="276"/>
            <p14:sldId id="295"/>
            <p14:sldId id="264"/>
            <p14:sldId id="266"/>
            <p14:sldId id="274"/>
            <p14:sldId id="260"/>
            <p14:sldId id="261"/>
            <p14:sldId id="257"/>
            <p14:sldId id="269"/>
            <p14:sldId id="267"/>
            <p14:sldId id="280"/>
            <p14:sldId id="293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 Tan" initials="ST" lastIdx="7" clrIdx="0">
    <p:extLst>
      <p:ext uri="{19B8F6BF-5375-455C-9EA6-DF929625EA0E}">
        <p15:presenceInfo xmlns:p15="http://schemas.microsoft.com/office/powerpoint/2012/main" userId="5e4e1647a63f2a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86833" autoAdjust="0"/>
  </p:normalViewPr>
  <p:slideViewPr>
    <p:cSldViewPr snapToGrid="0">
      <p:cViewPr varScale="1">
        <p:scale>
          <a:sx n="56" d="100"/>
          <a:sy n="56" d="100"/>
        </p:scale>
        <p:origin x="156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80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EE472-63F9-47AA-BF5A-D60B2E875A7D}" type="datetimeFigureOut">
              <a:rPr lang="en-US" smtClean="0"/>
              <a:t>10/28/2013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F3A8B-6EF0-436F-8CB8-ECD739145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5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(1)No</a:t>
            </a:r>
            <a:r>
              <a:rPr lang="en-US" baseline="0" dirty="0" smtClean="0"/>
              <a:t> fresh emission-A increases by </a:t>
            </a:r>
            <a:r>
              <a:rPr lang="en-US" baseline="0" dirty="0" err="1" smtClean="0"/>
              <a:t>dt</a:t>
            </a:r>
            <a:endParaRPr lang="en-US" baseline="0" dirty="0" smtClean="0"/>
          </a:p>
          <a:p>
            <a:r>
              <a:rPr lang="en-US" baseline="0" dirty="0" smtClean="0"/>
              <a:t>(2) Fresh emission tend too decrease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1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GRS-7</a:t>
            </a:r>
            <a:r>
              <a:rPr lang="en-US" baseline="0" dirty="0" smtClean="0"/>
              <a:t> empirically determined equation to approximate O3 formation-include VOC</a:t>
            </a:r>
            <a:endParaRPr lang="en-US" dirty="0" smtClean="0"/>
          </a:p>
          <a:p>
            <a:r>
              <a:rPr lang="en-US" dirty="0" smtClean="0"/>
              <a:t>(2)</a:t>
            </a:r>
            <a:r>
              <a:rPr lang="en-US" baseline="0" dirty="0" smtClean="0"/>
              <a:t> LBM not tied to GRS-can use chemistry scheme of preference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44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 smtClean="0"/>
              <a:t>input:</a:t>
            </a:r>
            <a:r>
              <a:rPr lang="en-US" baseline="0" dirty="0" smtClean="0"/>
              <a:t> hourly NOx emission, wind speed, wind direction, and mix layer height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Output: hourly NOx, NO2, and O3 concentration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71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No hourly NOx emission available</a:t>
            </a:r>
          </a:p>
          <a:p>
            <a:r>
              <a:rPr lang="en-US" dirty="0" smtClean="0"/>
              <a:t>(1) </a:t>
            </a:r>
            <a:r>
              <a:rPr lang="en-US" baseline="0" dirty="0" smtClean="0"/>
              <a:t>two peaks corresponding to the rush hours.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6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Hourly Data ran for</a:t>
            </a:r>
            <a:r>
              <a:rPr lang="en-US" baseline="0" dirty="0" smtClean="0"/>
              <a:t> a whole year at 21 sites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(2)</a:t>
            </a:r>
            <a:r>
              <a:rPr lang="en-US" baseline="0" dirty="0" smtClean="0"/>
              <a:t> LBM implemented in </a:t>
            </a:r>
            <a:r>
              <a:rPr lang="en-US" baseline="0" dirty="0" err="1" smtClean="0"/>
              <a:t>MatLab</a:t>
            </a:r>
            <a:r>
              <a:rPr lang="en-US" baseline="0" dirty="0" smtClean="0"/>
              <a:t>—took 2 ½ hours to run</a:t>
            </a:r>
          </a:p>
          <a:p>
            <a:r>
              <a:rPr lang="en-US" baseline="0" dirty="0" smtClean="0"/>
              <a:t>(3) Model performs adequately—most data within factor of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9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West LA and San Bernardino has different</a:t>
            </a:r>
            <a:r>
              <a:rPr lang="en-US" baseline="0" dirty="0" smtClean="0"/>
              <a:t> trajectory</a:t>
            </a:r>
            <a:endParaRPr lang="en-US" dirty="0" smtClean="0"/>
          </a:p>
          <a:p>
            <a:r>
              <a:rPr lang="en-US" dirty="0" smtClean="0"/>
              <a:t>(2)</a:t>
            </a:r>
            <a:r>
              <a:rPr lang="en-US" baseline="0" dirty="0" smtClean="0"/>
              <a:t> LBM is able  to capture seasonal variation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77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 smtClean="0"/>
              <a:t>Long narrow bowl shape-trap pollution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Majority of Emission from large cities and roads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54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89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 smtClean="0"/>
              <a:t>Shafter - 16miles (26 kilometers) northwest of Bakersfield, and is surrounded by rural areas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LBM is able to capture the seasonal variation of NOx, NO2, and O3 at both locations.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75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Through</a:t>
            </a:r>
            <a:r>
              <a:rPr lang="en-US" baseline="0" dirty="0" smtClean="0"/>
              <a:t> the evaluation of LBM model performance in the two air basin, we can conclude that LBM indeed produces good result.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 lets look at some of the applications of LBM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8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1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kumimoji="0" lang="en-US" sz="12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episodes during September 1 - 4, 2007 in Azusa in the SoCAB (upper panel) and July 14 - 17, 2005 in Fresno in the SJVAB (lower panel)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shows that for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episode in the SoCAB, the modeled concentrations are in good agreement with the observed concentrations. In Fresno,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model overestimated the maximum O3 concentration on July 14, and the model predicted a faster O3 destruction rate at nighttime, which could be related to the uncertainties in estimating the nighttime boundary height and the emission.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33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="0" baseline="0" dirty="0" smtClean="0"/>
              <a:t>Kriging is commonly used </a:t>
            </a:r>
          </a:p>
          <a:p>
            <a:pPr marL="228600" indent="-228600">
              <a:buAutoNum type="arabicParenBoth"/>
            </a:pPr>
            <a:r>
              <a:rPr lang="en-US" b="0" baseline="0" dirty="0" smtClean="0"/>
              <a:t>LBM improves the concentration map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18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0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 smtClean="0"/>
              <a:t>Part of Hybrid Model Project-impact of DG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Human exposure need concentration at small scale—total concentration are affected by multiple scales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Pioneered by </a:t>
            </a:r>
            <a:r>
              <a:rPr lang="en-US" baseline="0" dirty="0" err="1" smtClean="0"/>
              <a:t>Isakov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5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aseline="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(1) UBM does not account for the effect of VOCs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38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Comprehensive model solve transport and chemistry separately-computationally expensive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We separate transport and chemistry through species age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Dimension of Box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Uniform concentration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Chemistry calculated after Transport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baseline="0" dirty="0" smtClean="0"/>
              <a:t>The concept is not new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3 major step involved in the LBM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79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</a:t>
            </a:r>
            <a:r>
              <a:rPr lang="en-US" baseline="0" dirty="0" smtClean="0"/>
              <a:t>The trajectory is calculated for the past 24 hours in1-hr time steps.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0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</a:t>
            </a:r>
            <a:r>
              <a:rPr lang="en-US" baseline="0" dirty="0" smtClean="0"/>
              <a:t> Last Hour-account for incomplete vertical mixing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F3A8B-6EF0-436F-8CB8-ECD7391456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3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4050836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E104A-CEDF-40BA-ACBA-2431FFB583A0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8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5166-1234-4951-83D4-831073F5551F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35F5-7C89-4682-9D41-42C7966177B4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51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BA7B-AB45-458F-9F35-F166099D1AF1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6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82389-1C18-4B99-9285-0685F2C60EF1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75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0BCB-4BA6-4545-A762-B5AC78B4B22E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43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5389-B64B-4D32-AD46-B215D61A3E48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9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2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2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E222-FEAF-4A23-9BC7-D5A484B51F97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5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071B0-199E-4207-B9A3-F9DE6C61C087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5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0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DEF49-66DC-41A6-B162-77FB8EA10C1C}" type="datetime1">
              <a:rPr lang="en-US" smtClean="0"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AFEF-CEA5-4A8A-8556-607259912541}" type="datetime1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429C2-577B-4862-8DC0-90B19A12942A}" type="datetime1">
              <a:rPr lang="en-US" smtClean="0"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2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8ED72-CF0C-4F13-B321-151A7AA78169}" type="datetime1">
              <a:rPr lang="en-US" smtClean="0"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B38A8-AAD4-4483-9CC4-A008BA2874DC}" type="datetime1">
              <a:rPr lang="en-US" smtClean="0"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4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6" y="514927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6EEE-F621-4CF1-BE91-A263A7B86ECA}" type="datetime1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71BBD-3D26-48D0-8D1B-11D58AADB606}" type="datetime1">
              <a:rPr lang="en-US" smtClean="0"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8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6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5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9A04-C5A8-4D9F-B5A2-B1DD6790DE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5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7" y="6041365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A0A6B1-BEA0-4F72-81C1-DD483041B7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0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7787" y="2123042"/>
            <a:ext cx="5826719" cy="1646302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A Computationally Efficient Model For Estimating Background Concentrations of NO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x</a:t>
            </a:r>
            <a:r>
              <a:rPr lang="en-US" sz="4000" dirty="0" smtClean="0">
                <a:latin typeface="Comic Sans MS" panose="030F0702030302020204" pitchFamily="66" charset="0"/>
              </a:rPr>
              <a:t>, NO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2</a:t>
            </a:r>
            <a:r>
              <a:rPr lang="en-US" sz="4000" dirty="0" smtClean="0">
                <a:latin typeface="Comic Sans MS" panose="030F0702030302020204" pitchFamily="66" charset="0"/>
              </a:rPr>
              <a:t>, and O</a:t>
            </a:r>
            <a:r>
              <a:rPr lang="en-US" sz="4000" baseline="-25000" dirty="0" smtClean="0">
                <a:latin typeface="Comic Sans MS" panose="030F0702030302020204" pitchFamily="66" charset="0"/>
              </a:rPr>
              <a:t>3</a:t>
            </a:r>
            <a:endParaRPr lang="en-US" sz="4000" baseline="-250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870" y="3966532"/>
            <a:ext cx="7864259" cy="935481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Sam Pournazeri, Si Tan, Nico Schulte, Qiguo Jing, Akula Venkatram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Department of Mechanical Engineering </a:t>
            </a:r>
          </a:p>
          <a:p>
            <a:r>
              <a:rPr lang="en-US" dirty="0">
                <a:latin typeface="Comic Sans MS" panose="030F0702030302020204" pitchFamily="66" charset="0"/>
              </a:rPr>
              <a:t>University of California, Riverside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12</a:t>
            </a:r>
            <a:r>
              <a:rPr lang="en-US" baseline="30000" dirty="0" smtClean="0">
                <a:latin typeface="Comic Sans MS" panose="030F0702030302020204" pitchFamily="66" charset="0"/>
              </a:rPr>
              <a:t>th</a:t>
            </a:r>
            <a:r>
              <a:rPr lang="en-US" dirty="0" smtClean="0">
                <a:latin typeface="Comic Sans MS" panose="030F0702030302020204" pitchFamily="66" charset="0"/>
              </a:rPr>
              <a:t> Annual CMAS Conference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Oct 28</a:t>
            </a:r>
            <a:r>
              <a:rPr lang="en-US" baseline="30000" dirty="0">
                <a:latin typeface="Comic Sans MS" panose="030F0702030302020204" pitchFamily="66" charset="0"/>
              </a:rPr>
              <a:t>th</a:t>
            </a:r>
            <a:r>
              <a:rPr lang="en-US" dirty="0">
                <a:latin typeface="Comic Sans MS" panose="030F0702030302020204" pitchFamily="66" charset="0"/>
              </a:rPr>
              <a:t> – 30</a:t>
            </a:r>
            <a:r>
              <a:rPr lang="en-US" baseline="30000" dirty="0">
                <a:latin typeface="Comic Sans MS" panose="030F0702030302020204" pitchFamily="66" charset="0"/>
              </a:rPr>
              <a:t>th</a:t>
            </a:r>
            <a:r>
              <a:rPr lang="en-US" dirty="0">
                <a:latin typeface="Comic Sans MS" panose="030F0702030302020204" pitchFamily="66" charset="0"/>
              </a:rPr>
              <a:t>, 2013, Chapel </a:t>
            </a:r>
            <a:r>
              <a:rPr lang="en-US" dirty="0" smtClean="0">
                <a:latin typeface="Comic Sans MS" panose="030F0702030302020204" pitchFamily="66" charset="0"/>
              </a:rPr>
              <a:t>Hill, </a:t>
            </a:r>
            <a:r>
              <a:rPr lang="en-US" dirty="0">
                <a:latin typeface="Comic Sans MS" panose="030F0702030302020204" pitchFamily="66" charset="0"/>
              </a:rPr>
              <a:t>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1868" y="6110377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z="1800" smtClean="0"/>
              <a:t>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56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Average Species </a:t>
            </a:r>
            <a:r>
              <a:rPr lang="en-US" dirty="0">
                <a:latin typeface="Comic Sans MS" panose="030F0702030302020204" pitchFamily="66" charset="0"/>
              </a:rPr>
              <a:t>Age</a:t>
            </a:r>
            <a:r>
              <a:rPr lang="en-US" dirty="0" smtClean="0">
                <a:latin typeface="Comic Sans MS" panose="030F0702030302020204" pitchFamily="66" charset="0"/>
              </a:rPr>
              <a:t>: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sz="2025" dirty="0">
                <a:latin typeface="Comic Sans MS" panose="030F0702030302020204" pitchFamily="66" charset="0"/>
              </a:rPr>
              <a:t>The average time that the species undergo chemical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6840" y="2443624"/>
                <a:ext cx="7751855" cy="7668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1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1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1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>
                          <m:f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21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100" dirty="0"/>
                  <a:t>	</a:t>
                </a:r>
                <a:r>
                  <a:rPr lang="en-US" sz="3300" dirty="0"/>
                  <a:t>  </a:t>
                </a:r>
                <a:r>
                  <a:rPr lang="en-US" sz="2400" dirty="0"/>
                  <a:t>(3)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840" y="2443624"/>
                <a:ext cx="7751855" cy="76688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07537" y="3504891"/>
            <a:ext cx="4818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>
                <a:latin typeface="Comic Sans MS" panose="030F0702030302020204" pitchFamily="66" charset="0"/>
              </a:rPr>
              <a:t>Where A</a:t>
            </a:r>
            <a:r>
              <a:rPr lang="en-US" sz="1350" i="1" baseline="-25000" dirty="0">
                <a:latin typeface="Comic Sans MS" panose="030F0702030302020204" pitchFamily="66" charset="0"/>
              </a:rPr>
              <a:t>i</a:t>
            </a:r>
            <a:r>
              <a:rPr lang="en-US" sz="1350" i="1" dirty="0">
                <a:latin typeface="Comic Sans MS" panose="030F0702030302020204" pitchFamily="66" charset="0"/>
              </a:rPr>
              <a:t> = average species age at the current hour</a:t>
            </a:r>
          </a:p>
          <a:p>
            <a:r>
              <a:rPr lang="en-US" sz="1350" i="1" dirty="0">
                <a:latin typeface="Comic Sans MS" panose="030F0702030302020204" pitchFamily="66" charset="0"/>
              </a:rPr>
              <a:t>           A</a:t>
            </a:r>
            <a:r>
              <a:rPr lang="en-US" sz="1350" i="1" baseline="-25000" dirty="0">
                <a:latin typeface="Comic Sans MS" panose="030F0702030302020204" pitchFamily="66" charset="0"/>
              </a:rPr>
              <a:t>i-1</a:t>
            </a:r>
            <a:r>
              <a:rPr lang="en-US" sz="1350" i="1" dirty="0">
                <a:latin typeface="Comic Sans MS" panose="030F0702030302020204" pitchFamily="66" charset="0"/>
              </a:rPr>
              <a:t> = average species age at previous hour</a:t>
            </a:r>
          </a:p>
          <a:p>
            <a:r>
              <a:rPr lang="en-US" sz="1350" i="1" dirty="0">
                <a:latin typeface="Comic Sans MS" panose="030F0702030302020204" pitchFamily="66" charset="0"/>
              </a:rPr>
              <a:t>          ∆m</a:t>
            </a:r>
            <a:r>
              <a:rPr lang="en-US" sz="1350" i="1" baseline="-25000" dirty="0">
                <a:latin typeface="Comic Sans MS" panose="030F0702030302020204" pitchFamily="66" charset="0"/>
              </a:rPr>
              <a:t>i</a:t>
            </a:r>
            <a:r>
              <a:rPr lang="en-US" sz="1350" i="1" dirty="0">
                <a:latin typeface="Comic Sans MS" panose="030F0702030302020204" pitchFamily="66" charset="0"/>
              </a:rPr>
              <a:t> = mass of pollutant injected into the air parcel</a:t>
            </a:r>
          </a:p>
          <a:p>
            <a:r>
              <a:rPr lang="en-US" sz="1350" i="1" dirty="0">
                <a:latin typeface="Comic Sans MS" panose="030F0702030302020204" pitchFamily="66" charset="0"/>
              </a:rPr>
              <a:t>            m</a:t>
            </a:r>
            <a:r>
              <a:rPr lang="en-US" sz="1350" i="1" baseline="-25000" dirty="0">
                <a:latin typeface="Comic Sans MS" panose="030F0702030302020204" pitchFamily="66" charset="0"/>
              </a:rPr>
              <a:t>i</a:t>
            </a:r>
            <a:r>
              <a:rPr lang="en-US" sz="1350" i="1" dirty="0">
                <a:latin typeface="Comic Sans MS" panose="030F0702030302020204" pitchFamily="66" charset="0"/>
              </a:rPr>
              <a:t> = total mass of pollutant in the air parcel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545" y="5645935"/>
            <a:ext cx="3310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(Venkatram, 1988)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18" y="3218804"/>
            <a:ext cx="3806190" cy="28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97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73" y="277090"/>
            <a:ext cx="6347713" cy="78971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Chemistry Scheme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9" y="1127645"/>
            <a:ext cx="6347714" cy="162941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Carbon Bond IV (CB-IV)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Generic Reaction Set (GRS)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   (</a:t>
            </a:r>
            <a:r>
              <a:rPr lang="en-US" dirty="0" err="1" smtClean="0">
                <a:latin typeface="Comic Sans MS" panose="030F0702030302020204" pitchFamily="66" charset="0"/>
              </a:rPr>
              <a:t>Azzi</a:t>
            </a:r>
            <a:r>
              <a:rPr lang="en-US" dirty="0" smtClean="0">
                <a:latin typeface="Comic Sans MS" panose="030F0702030302020204" pitchFamily="66" charset="0"/>
              </a:rPr>
              <a:t>, 1992)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213" y="2283149"/>
            <a:ext cx="3468925" cy="2834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4539" y="5118035"/>
            <a:ext cx="4284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Comparison of GRS and CB-IV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</a:rPr>
              <a:t>Annual Averaged Hourly </a:t>
            </a:r>
            <a:r>
              <a:rPr lang="en-US" i="1" dirty="0" smtClean="0">
                <a:latin typeface="Comic Sans MS" panose="030F0702030302020204" pitchFamily="66" charset="0"/>
              </a:rPr>
              <a:t>O</a:t>
            </a:r>
            <a:r>
              <a:rPr lang="en-US" i="1" baseline="-25000" dirty="0" smtClean="0">
                <a:latin typeface="Comic Sans MS" panose="030F0702030302020204" pitchFamily="66" charset="0"/>
              </a:rPr>
              <a:t>3</a:t>
            </a:r>
            <a:r>
              <a:rPr lang="en-US" dirty="0" smtClean="0">
                <a:latin typeface="Comic Sans MS" panose="030F0702030302020204" pitchFamily="66" charset="0"/>
              </a:rPr>
              <a:t> Concentration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86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857251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Model Overview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C:\SiTan\SiTan\TRAJECTORY BACKGROUND MODEL\AE PAPER\LBM Final Manuscript\Revised\LBM 2nd Revision\schematic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4800" y="1566348"/>
            <a:ext cx="6686999" cy="349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40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979" y="2867587"/>
            <a:ext cx="4902602" cy="1549775"/>
          </a:xfrm>
        </p:spPr>
        <p:txBody>
          <a:bodyPr>
            <a:normAutofit/>
          </a:bodyPr>
          <a:lstStyle/>
          <a:p>
            <a:r>
              <a:rPr lang="en-US" sz="4050" dirty="0" smtClean="0">
                <a:latin typeface="Comic Sans MS" panose="030F0702030302020204" pitchFamily="66" charset="0"/>
              </a:rPr>
              <a:t>Evaluations </a:t>
            </a:r>
            <a:r>
              <a:rPr lang="en-US" sz="4050" dirty="0">
                <a:latin typeface="Comic Sans MS" panose="030F0702030302020204" pitchFamily="66" charset="0"/>
              </a:rPr>
              <a:t>of LBM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39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36700" y="6385563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z="1800" smtClean="0"/>
              <a:t>14</a:t>
            </a:fld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t="29962" r="39850" b="10636"/>
          <a:stretch/>
        </p:blipFill>
        <p:spPr bwMode="auto">
          <a:xfrm>
            <a:off x="244795" y="1497633"/>
            <a:ext cx="4220431" cy="488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2419541"/>
            <a:ext cx="2667000" cy="2609659"/>
            <a:chOff x="1904999" y="3829076"/>
            <a:chExt cx="2667000" cy="2609659"/>
          </a:xfrm>
        </p:grpSpPr>
        <p:sp>
          <p:nvSpPr>
            <p:cNvPr id="7" name="Rectangle 6"/>
            <p:cNvSpPr/>
            <p:nvPr/>
          </p:nvSpPr>
          <p:spPr>
            <a:xfrm>
              <a:off x="1904999" y="5067135"/>
              <a:ext cx="1203176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9" idx="2"/>
            </p:cNvCxnSpPr>
            <p:nvPr/>
          </p:nvCxnSpPr>
          <p:spPr>
            <a:xfrm flipH="1">
              <a:off x="3108176" y="4660073"/>
              <a:ext cx="633890" cy="40050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12132" y="3829076"/>
              <a:ext cx="1659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San Joaquin Valley Air Basin</a:t>
              </a:r>
              <a:endParaRPr lang="en-US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3400" y="5067635"/>
            <a:ext cx="3184378" cy="957908"/>
            <a:chOff x="-288777" y="3772235"/>
            <a:chExt cx="3184378" cy="957908"/>
          </a:xfrm>
        </p:grpSpPr>
        <p:sp>
          <p:nvSpPr>
            <p:cNvPr id="11" name="Rectangle 10"/>
            <p:cNvSpPr/>
            <p:nvPr/>
          </p:nvSpPr>
          <p:spPr>
            <a:xfrm>
              <a:off x="1904999" y="3772235"/>
              <a:ext cx="990602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/>
            <p:cNvCxnSpPr>
              <a:endCxn id="11" idx="1"/>
            </p:cNvCxnSpPr>
            <p:nvPr/>
          </p:nvCxnSpPr>
          <p:spPr>
            <a:xfrm flipV="1">
              <a:off x="778023" y="4077035"/>
              <a:ext cx="1126976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-288777" y="3899146"/>
              <a:ext cx="11899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South Coast Air Basin</a:t>
              </a:r>
              <a:endParaRPr lang="en-US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69102" y="4148689"/>
            <a:ext cx="4304581" cy="1923690"/>
            <a:chOff x="4648200" y="4648200"/>
            <a:chExt cx="4304581" cy="192369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6" t="35388" r="28868" b="27212"/>
            <a:stretch/>
          </p:blipFill>
          <p:spPr bwMode="auto">
            <a:xfrm>
              <a:off x="4648200" y="4648200"/>
              <a:ext cx="4304581" cy="192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038381" y="4706034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Comic Sans MS" panose="030F0702030302020204" pitchFamily="66" charset="0"/>
                </a:rPr>
                <a:t>South Coast</a:t>
              </a:r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69102" y="673491"/>
            <a:ext cx="2705675" cy="2968284"/>
            <a:chOff x="5081808" y="851301"/>
            <a:chExt cx="3183147" cy="3492099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1" t="24822" r="26036" b="7925"/>
            <a:stretch/>
          </p:blipFill>
          <p:spPr bwMode="auto">
            <a:xfrm>
              <a:off x="5081808" y="884207"/>
              <a:ext cx="3183147" cy="3459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374256" y="851301"/>
              <a:ext cx="1948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Comic Sans MS" panose="030F0702030302020204" pitchFamily="66" charset="0"/>
                </a:rPr>
                <a:t>San Joaquin Valley</a:t>
              </a:r>
              <a:endParaRPr lang="en-US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-1098163" y="158725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Observation</a:t>
            </a:r>
            <a:r>
              <a:rPr lang="en-US" sz="33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27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Database</a:t>
            </a:r>
            <a:endParaRPr lang="en-US" sz="27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21302" y="1497633"/>
            <a:ext cx="1622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Contains 21 </a:t>
            </a:r>
            <a:r>
              <a:rPr lang="en-US" dirty="0">
                <a:latin typeface="Comic Sans MS" panose="030F0702030302020204" pitchFamily="66" charset="0"/>
              </a:rPr>
              <a:t>monitoring stations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45944" y="6048637"/>
            <a:ext cx="226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Contains 21 </a:t>
            </a:r>
            <a:r>
              <a:rPr lang="en-US" dirty="0">
                <a:latin typeface="Comic Sans MS" panose="030F0702030302020204" pitchFamily="66" charset="0"/>
              </a:rPr>
              <a:t>monitoring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8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The South Coast Air Basin (SoCAB)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100" name="Picture 7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3" r="3512" b="12131"/>
          <a:stretch/>
        </p:blipFill>
        <p:spPr bwMode="auto">
          <a:xfrm>
            <a:off x="375748" y="2448161"/>
            <a:ext cx="4856618" cy="264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72" descr="EmissionProfi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r="5912"/>
          <a:stretch/>
        </p:blipFill>
        <p:spPr bwMode="auto">
          <a:xfrm>
            <a:off x="5628764" y="2448159"/>
            <a:ext cx="3103251" cy="239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250" y="2026040"/>
            <a:ext cx="414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Gridded Daily Average NOx Emission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11564" y="2004613"/>
            <a:ext cx="308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Temporal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4557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841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Annual Average Concentration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6" y="2246783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69" y="2246783"/>
            <a:ext cx="384048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32263" y="185839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32263" y="538264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3303945" y="3153094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4425" y="3153094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83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95" y="786610"/>
            <a:ext cx="6447501" cy="9906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Seasonal Variation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148" name="Picture 28" descr="NO2_Monthly_West 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"/>
          <a:stretch>
            <a:fillRect/>
          </a:stretch>
        </p:blipFill>
        <p:spPr bwMode="auto">
          <a:xfrm>
            <a:off x="4343915" y="2432445"/>
            <a:ext cx="2705378" cy="21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3" descr="NO2_Monthly_San Bernardi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3"/>
          <a:stretch>
            <a:fillRect/>
          </a:stretch>
        </p:blipFill>
        <p:spPr bwMode="auto">
          <a:xfrm>
            <a:off x="4312962" y="4656242"/>
            <a:ext cx="2691366" cy="21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9" descr="NOX_Monthly_West 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/>
          <a:stretch>
            <a:fillRect/>
          </a:stretch>
        </p:blipFill>
        <p:spPr bwMode="auto">
          <a:xfrm>
            <a:off x="1379646" y="2433565"/>
            <a:ext cx="2689928" cy="21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31" descr="NOX_Monthly_San Bernardi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7"/>
          <a:stretch>
            <a:fillRect/>
          </a:stretch>
        </p:blipFill>
        <p:spPr bwMode="auto">
          <a:xfrm>
            <a:off x="1379649" y="4620393"/>
            <a:ext cx="2711831" cy="21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" y="89293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" y="1227257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605251" y="2628671"/>
            <a:ext cx="507831" cy="1490771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West LA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179" y="4645581"/>
            <a:ext cx="830997" cy="1814398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pPr algn="ctr"/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San Bernardino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3513" y="2586813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5558" y="4786631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2507" y="2630919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7271" y="4825749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92058" y="6277416"/>
            <a:ext cx="512638" cy="365125"/>
          </a:xfrm>
        </p:spPr>
        <p:txBody>
          <a:bodyPr/>
          <a:lstStyle/>
          <a:p>
            <a:pPr algn="ctr"/>
            <a:fld id="{CBC36321-9582-4EFD-8C21-429E0BB787D4}" type="slidenum">
              <a:rPr lang="en-US" sz="1800" smtClean="0">
                <a:solidFill>
                  <a:schemeClr val="bg1"/>
                </a:solidFill>
              </a:rPr>
              <a:pPr algn="ctr"/>
              <a:t>17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Grp="1"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47464" r="39811" b="22012"/>
          <a:stretch/>
        </p:blipFill>
        <p:spPr bwMode="auto">
          <a:xfrm>
            <a:off x="5765439" y="-26374"/>
            <a:ext cx="3386782" cy="204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221964" y="193510"/>
            <a:ext cx="1928776" cy="593100"/>
            <a:chOff x="4221964" y="193510"/>
            <a:chExt cx="1928776" cy="5931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4899188" y="520208"/>
              <a:ext cx="1120302" cy="1776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221964" y="193510"/>
              <a:ext cx="1659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West LA</a:t>
              </a:r>
              <a:endParaRPr lang="en-US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034107" y="669636"/>
              <a:ext cx="116633" cy="11697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53134" y="517281"/>
            <a:ext cx="1659867" cy="2072960"/>
            <a:chOff x="7453134" y="517281"/>
            <a:chExt cx="1659867" cy="2072960"/>
          </a:xfrm>
        </p:grpSpPr>
        <p:sp>
          <p:nvSpPr>
            <p:cNvPr id="23" name="TextBox 22"/>
            <p:cNvSpPr txBox="1"/>
            <p:nvPr/>
          </p:nvSpPr>
          <p:spPr>
            <a:xfrm>
              <a:off x="7453134" y="2251687"/>
              <a:ext cx="1659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San Bernardino</a:t>
              </a:r>
              <a:endParaRPr lang="en-US" sz="16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4" name="Straight Arrow Connector 23"/>
            <p:cNvCxnSpPr>
              <a:stCxn id="23" idx="0"/>
            </p:cNvCxnSpPr>
            <p:nvPr/>
          </p:nvCxnSpPr>
          <p:spPr>
            <a:xfrm flipH="1" flipV="1">
              <a:off x="8249798" y="669637"/>
              <a:ext cx="33270" cy="15820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8182404" y="517281"/>
              <a:ext cx="109654" cy="11786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38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The San Joaquin Valley Air Basin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 descr="C:\SiTan\SiTan\San Joaquin\PLOTS\SJV_Grid_NOx_Emission_wMountains 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2" y="1090356"/>
            <a:ext cx="6308095" cy="54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18</a:t>
            </a:fld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193846" y="905690"/>
            <a:ext cx="407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Gridded Daily Average NOx Emission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3296"/>
            <a:ext cx="6262052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Annual Average Concentration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075" name="Picture 8" descr="Annual_Averaged_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5493"/>
          <a:stretch/>
        </p:blipFill>
        <p:spPr bwMode="auto">
          <a:xfrm>
            <a:off x="53790" y="1589447"/>
            <a:ext cx="2985247" cy="24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" descr="Annual_Averaged_NO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r="5632"/>
          <a:stretch/>
        </p:blipFill>
        <p:spPr bwMode="auto">
          <a:xfrm>
            <a:off x="3028950" y="2274703"/>
            <a:ext cx="2944906" cy="24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5" descr="Annual_Averaged_O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5831"/>
          <a:stretch/>
        </p:blipFill>
        <p:spPr bwMode="auto">
          <a:xfrm>
            <a:off x="5950324" y="3452429"/>
            <a:ext cx="2944907" cy="24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21023" y="181531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21023" y="519669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21023" y="765890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035214" y="2181929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9608" y="2863807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NO</a:t>
            </a:r>
            <a:r>
              <a:rPr lang="en-US" sz="2100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7233" y="3867821"/>
            <a:ext cx="740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anose="030F0702030302020204" pitchFamily="66" charset="0"/>
              </a:rPr>
              <a:t>O</a:t>
            </a:r>
            <a:r>
              <a:rPr lang="en-US" sz="2100" baseline="-250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93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8651"/>
            <a:ext cx="6347713" cy="13208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Acknowledgements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" t="29848" r="1058" b="28627"/>
          <a:stretch/>
        </p:blipFill>
        <p:spPr>
          <a:xfrm>
            <a:off x="242434" y="1201241"/>
            <a:ext cx="4429894" cy="12575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47713" y="6150783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z="1800" smtClean="0"/>
              <a:t>2</a:t>
            </a:fld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926414" y="3787483"/>
            <a:ext cx="449488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Comic Sans MS" panose="030F0702030302020204" pitchFamily="66" charset="0"/>
              </a:rPr>
              <a:t>Vlad</a:t>
            </a:r>
            <a:r>
              <a:rPr lang="en-US" sz="2200" dirty="0" smtClean="0">
                <a:latin typeface="Comic Sans MS" panose="030F0702030302020204" pitchFamily="66" charset="0"/>
              </a:rPr>
              <a:t> </a:t>
            </a:r>
            <a:r>
              <a:rPr lang="en-US" sz="2200" dirty="0" err="1" smtClean="0">
                <a:latin typeface="Comic Sans MS" panose="030F0702030302020204" pitchFamily="66" charset="0"/>
              </a:rPr>
              <a:t>Isakov</a:t>
            </a:r>
            <a:r>
              <a:rPr lang="en-US" sz="2200" dirty="0" smtClean="0">
                <a:latin typeface="Comic Sans MS" panose="030F0702030302020204" pitchFamily="66" charset="0"/>
              </a:rPr>
              <a:t> (US EPA)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omic Sans MS" panose="030F0702030302020204" pitchFamily="66" charset="0"/>
              </a:rPr>
              <a:t>Marla Mueller (CEC)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omic Sans MS" panose="030F0702030302020204" pitchFamily="66" charset="0"/>
              </a:rPr>
              <a:t>CMAS Conference Committee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6414" y="2458801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CEC 500-08-055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05" y="737437"/>
            <a:ext cx="4737086" cy="994172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Seasonal Variation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35854"/>
            <a:ext cx="6347714" cy="38807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4" name="Picture 6" descr="Monthly_Avg_1hr_NOx_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>
            <a:fillRect/>
          </a:stretch>
        </p:blipFill>
        <p:spPr bwMode="auto">
          <a:xfrm>
            <a:off x="459487" y="2211458"/>
            <a:ext cx="2814872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" descr="Monthly_Avg_1hr_NOx_S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7"/>
          <a:stretch>
            <a:fillRect/>
          </a:stretch>
        </p:blipFill>
        <p:spPr bwMode="auto">
          <a:xfrm>
            <a:off x="452480" y="4406913"/>
            <a:ext cx="2796195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nthly_Avg_1hr_NO2_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7"/>
          <a:stretch>
            <a:fillRect/>
          </a:stretch>
        </p:blipFill>
        <p:spPr bwMode="auto">
          <a:xfrm>
            <a:off x="3247997" y="2208235"/>
            <a:ext cx="2796195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5" descr="Monthly_Avg_1hr_NO2_S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"/>
          <a:stretch>
            <a:fillRect/>
          </a:stretch>
        </p:blipFill>
        <p:spPr bwMode="auto">
          <a:xfrm>
            <a:off x="3254911" y="4434421"/>
            <a:ext cx="2818613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8" descr="Monthly_Avg_1hr_O3_S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>
            <a:fillRect/>
          </a:stretch>
        </p:blipFill>
        <p:spPr bwMode="auto">
          <a:xfrm>
            <a:off x="6103348" y="2215935"/>
            <a:ext cx="2786841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 descr="Monthly_Avg_1hr_O3_S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7"/>
          <a:stretch>
            <a:fillRect/>
          </a:stretch>
        </p:blipFill>
        <p:spPr bwMode="auto">
          <a:xfrm>
            <a:off x="6103348" y="4434421"/>
            <a:ext cx="2786841" cy="22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" y="1565467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56023" y="2421286"/>
            <a:ext cx="507831" cy="1600445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Bakersfield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023" y="4543264"/>
            <a:ext cx="507831" cy="1377170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Shafter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5082" y="2386511"/>
            <a:ext cx="74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NO</a:t>
            </a:r>
            <a:r>
              <a:rPr lang="en-US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13337" y="4638257"/>
            <a:ext cx="76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NO</a:t>
            </a:r>
            <a:r>
              <a:rPr lang="en-US" baseline="-25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8757" y="2421284"/>
            <a:ext cx="58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O</a:t>
            </a:r>
            <a:r>
              <a:rPr lang="en-US" baseline="-250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0600" y="2421284"/>
            <a:ext cx="66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NO</a:t>
            </a:r>
            <a:r>
              <a:rPr lang="en-US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41143" y="4635906"/>
            <a:ext cx="83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NO</a:t>
            </a:r>
            <a:r>
              <a:rPr lang="en-US" baseline="-250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72478" y="4635906"/>
            <a:ext cx="58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O</a:t>
            </a:r>
            <a:r>
              <a:rPr lang="en-US" baseline="-250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44677" y="6716629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mtClean="0"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737087" y="12849"/>
            <a:ext cx="4076447" cy="2094626"/>
            <a:chOff x="4737087" y="12849"/>
            <a:chExt cx="4076447" cy="209462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28344" r="31416" b="15136"/>
            <a:stretch/>
          </p:blipFill>
          <p:spPr bwMode="auto">
            <a:xfrm>
              <a:off x="6180001" y="12849"/>
              <a:ext cx="2633533" cy="209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805084" y="1336679"/>
              <a:ext cx="16598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Bakersfield</a:t>
              </a:r>
              <a:endParaRPr lang="en-US" sz="16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737087" y="320096"/>
              <a:ext cx="1728164" cy="715958"/>
              <a:chOff x="4422576" y="669636"/>
              <a:chExt cx="1728164" cy="715958"/>
            </a:xfrm>
          </p:grpSpPr>
          <p:cxnSp>
            <p:nvCxnSpPr>
              <p:cNvPr id="39" name="Straight Arrow Connector 38"/>
              <p:cNvCxnSpPr>
                <a:stCxn id="40" idx="0"/>
              </p:cNvCxnSpPr>
              <p:nvPr/>
            </p:nvCxnSpPr>
            <p:spPr>
              <a:xfrm flipV="1">
                <a:off x="5252510" y="697809"/>
                <a:ext cx="766980" cy="34923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422576" y="1047040"/>
                <a:ext cx="16598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Shafter</a:t>
                </a:r>
                <a:endParaRPr lang="en-US" sz="16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034107" y="669636"/>
                <a:ext cx="116633" cy="11697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23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149" y="2855681"/>
            <a:ext cx="5523379" cy="1944921"/>
          </a:xfrm>
        </p:spPr>
        <p:txBody>
          <a:bodyPr>
            <a:noAutofit/>
          </a:bodyPr>
          <a:lstStyle/>
          <a:p>
            <a:r>
              <a:rPr lang="en-US" sz="4500" dirty="0">
                <a:latin typeface="Comic Sans MS" panose="030F0702030302020204" pitchFamily="66" charset="0"/>
              </a:rPr>
              <a:t>Applications </a:t>
            </a:r>
            <a:r>
              <a:rPr lang="en-US" sz="4050" dirty="0">
                <a:latin typeface="Comic Sans MS" panose="030F0702030302020204" pitchFamily="66" charset="0"/>
              </a:rPr>
              <a:t>of</a:t>
            </a:r>
            <a:r>
              <a:rPr lang="en-US" sz="4500" dirty="0">
                <a:latin typeface="Comic Sans MS" panose="030F0702030302020204" pitchFamily="66" charset="0"/>
              </a:rPr>
              <a:t> LBM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21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47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10" y="2291180"/>
            <a:ext cx="2440640" cy="133024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Estimate </a:t>
            </a:r>
            <a:r>
              <a:rPr lang="en-US" dirty="0">
                <a:latin typeface="Comic Sans MS" panose="030F0702030302020204" pitchFamily="66" charset="0"/>
              </a:rPr>
              <a:t>O</a:t>
            </a:r>
            <a:r>
              <a:rPr lang="en-US" baseline="-25000" dirty="0">
                <a:latin typeface="Comic Sans MS" panose="030F0702030302020204" pitchFamily="66" charset="0"/>
              </a:rPr>
              <a:t>3</a:t>
            </a:r>
            <a:r>
              <a:rPr lang="en-US" dirty="0">
                <a:latin typeface="Comic Sans MS" panose="030F0702030302020204" pitchFamily="66" charset="0"/>
              </a:rPr>
              <a:t> Episode</a:t>
            </a:r>
          </a:p>
        </p:txBody>
      </p:sp>
      <p:pic>
        <p:nvPicPr>
          <p:cNvPr id="2054" name="Picture 59" descr="Azusa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r="7340"/>
          <a:stretch/>
        </p:blipFill>
        <p:spPr bwMode="auto">
          <a:xfrm>
            <a:off x="3367396" y="1139131"/>
            <a:ext cx="5471277" cy="23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4" descr="Fresno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r="7340"/>
          <a:stretch/>
        </p:blipFill>
        <p:spPr bwMode="auto">
          <a:xfrm>
            <a:off x="3291702" y="3519992"/>
            <a:ext cx="5546971" cy="23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" y="89020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859565" y="1270096"/>
            <a:ext cx="507831" cy="1992756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SoCAB-Azusa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9565" y="3262852"/>
            <a:ext cx="507831" cy="1992756"/>
          </a:xfrm>
          <a:prstGeom prst="rect">
            <a:avLst/>
          </a:prstGeom>
          <a:noFill/>
        </p:spPr>
        <p:txBody>
          <a:bodyPr vert="vert270" wrap="square" rtlCol="0" anchor="b" anchorCtr="0"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Comic Sans MS" panose="030F0702030302020204" pitchFamily="66" charset="0"/>
              </a:rPr>
              <a:t>SJVAB-Fresno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22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1960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19" y="273709"/>
            <a:ext cx="9144000" cy="660181"/>
          </a:xfrm>
        </p:spPr>
        <p:txBody>
          <a:bodyPr>
            <a:noAutofit/>
          </a:bodyPr>
          <a:lstStyle/>
          <a:p>
            <a:pPr lvl="1"/>
            <a:r>
              <a:rPr lang="en-US" sz="2700" dirty="0">
                <a:solidFill>
                  <a:srgbClr val="00B0F0"/>
                </a:solidFill>
                <a:latin typeface="Comic Sans MS" panose="030F0702030302020204" pitchFamily="66" charset="0"/>
              </a:rPr>
              <a:t>Improving Kriging Interpolation Using LBM for Exposure Studies</a:t>
            </a:r>
          </a:p>
        </p:txBody>
      </p:sp>
      <p:pic>
        <p:nvPicPr>
          <p:cNvPr id="5" name="Picture 4" descr="C:\SiTan\SiTan\San Joaquin\PLOTS\Kriging\SoCAB\4-day_avg_conc_map_NO2_Simple.png"/>
          <p:cNvPicPr>
            <a:picLocks noChangeAspect="1"/>
          </p:cNvPicPr>
          <p:nvPr/>
        </p:nvPicPr>
        <p:blipFill rotWithShape="1">
          <a:blip r:embed="rId3" cstate="print"/>
          <a:srcRect l="6035" r="7813"/>
          <a:stretch/>
        </p:blipFill>
        <p:spPr bwMode="auto">
          <a:xfrm>
            <a:off x="120719" y="2465383"/>
            <a:ext cx="4359291" cy="24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C:\SiTan\SiTan\San Joaquin\PLOTS\Kriging\SoCAB\4-day_avg_conc_map_NO2_Residual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6094" r="7565"/>
          <a:stretch/>
        </p:blipFill>
        <p:spPr bwMode="auto">
          <a:xfrm>
            <a:off x="4692719" y="2465383"/>
            <a:ext cx="4368855" cy="24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10146" y="1939636"/>
            <a:ext cx="26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 Kriging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15891" y="1939636"/>
            <a:ext cx="263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Kriging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7186" y="5300597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Kriging: residuals between model estimate and observation are interpolated using residuals at the observation sites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23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64805"/>
            <a:ext cx="6347714" cy="3880773"/>
          </a:xfrm>
        </p:spPr>
        <p:txBody>
          <a:bodyPr/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Computational time is greatly reduced 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The </a:t>
            </a:r>
            <a:r>
              <a:rPr lang="en-US" sz="2000" dirty="0">
                <a:latin typeface="Comic Sans MS" panose="030F0702030302020204" pitchFamily="66" charset="0"/>
              </a:rPr>
              <a:t>model can reasonably estimate maximum </a:t>
            </a:r>
            <a:r>
              <a:rPr lang="en-US" sz="2000" i="1" dirty="0">
                <a:latin typeface="Comic Sans MS" panose="030F0702030302020204" pitchFamily="66" charset="0"/>
              </a:rPr>
              <a:t>O</a:t>
            </a:r>
            <a:r>
              <a:rPr lang="en-US" sz="2000" i="1" baseline="-25000" dirty="0">
                <a:latin typeface="Comic Sans MS" panose="030F0702030302020204" pitchFamily="66" charset="0"/>
              </a:rPr>
              <a:t>3</a:t>
            </a:r>
            <a:r>
              <a:rPr lang="en-US" sz="2000" dirty="0">
                <a:latin typeface="Comic Sans MS" panose="030F0702030302020204" pitchFamily="66" charset="0"/>
              </a:rPr>
              <a:t> concentrations.</a:t>
            </a:r>
          </a:p>
          <a:p>
            <a:pPr lvl="0"/>
            <a:r>
              <a:rPr lang="en-GB" sz="2000" dirty="0" smtClean="0">
                <a:latin typeface="Comic Sans MS" pitchFamily="66" charset="0"/>
              </a:rPr>
              <a:t>Model </a:t>
            </a:r>
            <a:r>
              <a:rPr lang="en-GB" sz="2000" dirty="0">
                <a:latin typeface="Comic Sans MS" pitchFamily="66" charset="0"/>
              </a:rPr>
              <a:t>provides adequate descriptions of the spatial and temporal behaviour of NO</a:t>
            </a:r>
            <a:r>
              <a:rPr lang="en-GB" sz="2000" baseline="-25000" dirty="0">
                <a:latin typeface="Comic Sans MS" pitchFamily="66" charset="0"/>
              </a:rPr>
              <a:t>x</a:t>
            </a:r>
            <a:r>
              <a:rPr lang="en-GB" sz="2000" dirty="0">
                <a:latin typeface="Comic Sans MS" pitchFamily="66" charset="0"/>
              </a:rPr>
              <a:t> and NO</a:t>
            </a:r>
            <a:r>
              <a:rPr lang="en-GB" sz="2000" baseline="-25000" dirty="0">
                <a:latin typeface="Comic Sans MS" pitchFamily="66" charset="0"/>
              </a:rPr>
              <a:t>2</a:t>
            </a:r>
            <a:r>
              <a:rPr lang="en-GB" sz="2000" dirty="0">
                <a:latin typeface="Comic Sans MS" pitchFamily="66" charset="0"/>
              </a:rPr>
              <a:t> measurements made in </a:t>
            </a:r>
            <a:r>
              <a:rPr lang="en-GB" sz="2000" dirty="0" err="1">
                <a:latin typeface="Comic Sans MS" pitchFamily="66" charset="0"/>
              </a:rPr>
              <a:t>SoCAB</a:t>
            </a:r>
            <a:r>
              <a:rPr lang="en-GB" sz="2000" dirty="0">
                <a:latin typeface="Comic Sans MS" pitchFamily="66" charset="0"/>
              </a:rPr>
              <a:t> during 2007, and in SJVAB during 2005</a:t>
            </a:r>
          </a:p>
          <a:p>
            <a:pPr lvl="0"/>
            <a:r>
              <a:rPr lang="en-US" sz="2000" dirty="0">
                <a:latin typeface="Comic Sans MS" panose="030F0702030302020204" pitchFamily="66" charset="0"/>
              </a:rPr>
              <a:t>Model is good for exposure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24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04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750" y="263255"/>
            <a:ext cx="5604062" cy="1924750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latin typeface="Comic Sans MS" panose="030F0702030302020204" pitchFamily="66" charset="0"/>
              </a:rPr>
              <a:t>Thank </a:t>
            </a:r>
            <a:r>
              <a:rPr lang="en-US" sz="4050" dirty="0" smtClean="0">
                <a:latin typeface="Comic Sans MS" panose="030F0702030302020204" pitchFamily="66" charset="0"/>
              </a:rPr>
              <a:t>You! </a:t>
            </a:r>
            <a:r>
              <a:rPr lang="en-US" sz="4050" dirty="0">
                <a:latin typeface="Comic Sans MS" panose="030F0702030302020204" pitchFamily="66" charset="0"/>
              </a:rPr>
              <a:t/>
            </a:r>
            <a:br>
              <a:rPr lang="en-US" sz="4050" dirty="0">
                <a:latin typeface="Comic Sans MS" panose="030F0702030302020204" pitchFamily="66" charset="0"/>
              </a:rPr>
            </a:br>
            <a:r>
              <a:rPr lang="en-US" sz="4050" dirty="0">
                <a:latin typeface="Comic Sans MS" panose="030F0702030302020204" pitchFamily="66" charset="0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275" y="1733519"/>
            <a:ext cx="912674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mic Sans MS" panose="030F0702030302020204" pitchFamily="66" charset="0"/>
              </a:rPr>
              <a:t>References:</a:t>
            </a:r>
          </a:p>
          <a:p>
            <a:r>
              <a:rPr lang="en-US" sz="1100" dirty="0" err="1">
                <a:latin typeface="Comic Sans MS" panose="030F0702030302020204" pitchFamily="66" charset="0"/>
              </a:rPr>
              <a:t>Azzi</a:t>
            </a:r>
            <a:r>
              <a:rPr lang="en-US" sz="1100" dirty="0">
                <a:latin typeface="Comic Sans MS" panose="030F0702030302020204" pitchFamily="66" charset="0"/>
              </a:rPr>
              <a:t>, M., Johnson, G.M., Cope, M., 1992. An introduction to the generic reaction set photochemical smog mechanism. Proceedings of the 11th International Conference of Clean Air Soc. of Aust. and N.Z., Brisbane. 451-462. </a:t>
            </a:r>
          </a:p>
          <a:p>
            <a:endParaRPr lang="en-US" sz="1100" dirty="0">
              <a:latin typeface="Comic Sans MS" panose="030F0702030302020204" pitchFamily="66" charset="0"/>
            </a:endParaRPr>
          </a:p>
          <a:p>
            <a:r>
              <a:rPr lang="en-US" sz="1100" dirty="0" err="1">
                <a:latin typeface="Comic Sans MS" panose="030F0702030302020204" pitchFamily="66" charset="0"/>
              </a:rPr>
              <a:t>Berkowicz</a:t>
            </a:r>
            <a:r>
              <a:rPr lang="en-US" sz="1100" dirty="0">
                <a:latin typeface="Comic Sans MS" panose="030F0702030302020204" pitchFamily="66" charset="0"/>
              </a:rPr>
              <a:t>, R., 2000. A Simple Model for Urban Background Pollution. </a:t>
            </a:r>
            <a:r>
              <a:rPr lang="en-US" sz="1100" i="1" dirty="0">
                <a:latin typeface="Comic Sans MS" panose="030F0702030302020204" pitchFamily="66" charset="0"/>
              </a:rPr>
              <a:t>Environmental Monitoring and Assessment.</a:t>
            </a:r>
            <a:r>
              <a:rPr lang="en-US" sz="1100" dirty="0">
                <a:latin typeface="Comic Sans MS" panose="030F0702030302020204" pitchFamily="66" charset="0"/>
              </a:rPr>
              <a:t> 65, 259-267.</a:t>
            </a:r>
          </a:p>
          <a:p>
            <a:endParaRPr lang="en-US" sz="1100" dirty="0"/>
          </a:p>
          <a:p>
            <a:r>
              <a:rPr lang="en-US" sz="1100" dirty="0" err="1"/>
              <a:t>Isakov</a:t>
            </a:r>
            <a:r>
              <a:rPr lang="en-US" sz="1100" dirty="0"/>
              <a:t>, V., </a:t>
            </a:r>
            <a:r>
              <a:rPr lang="en-US" sz="1100" dirty="0" err="1"/>
              <a:t>Touma</a:t>
            </a:r>
            <a:r>
              <a:rPr lang="en-US" sz="1100" dirty="0"/>
              <a:t>, J.S., Burke, J., </a:t>
            </a:r>
            <a:r>
              <a:rPr lang="en-US" sz="1100" dirty="0" err="1"/>
              <a:t>Lobdell</a:t>
            </a:r>
            <a:r>
              <a:rPr lang="en-US" sz="1100" dirty="0"/>
              <a:t>, D.T., Palma, T., Rosenbaum, A., </a:t>
            </a:r>
            <a:r>
              <a:rPr lang="en-US" sz="1100" dirty="0" err="1"/>
              <a:t>kÖzkaynak</a:t>
            </a:r>
            <a:r>
              <a:rPr lang="en-US" sz="1100" dirty="0"/>
              <a:t>, H., 2009. Combining Regional- and Local-Scale Air Quality Models with Exposure Models for Use in Environmental Health Studies. Journal of the Air &amp; Waste Management Association 59, 461-472.</a:t>
            </a:r>
          </a:p>
          <a:p>
            <a:endParaRPr lang="en-US" sz="1100" dirty="0"/>
          </a:p>
          <a:p>
            <a:r>
              <a:rPr lang="en-US" sz="1100" dirty="0" err="1"/>
              <a:t>Isakov</a:t>
            </a:r>
            <a:r>
              <a:rPr lang="en-US" sz="1100" dirty="0"/>
              <a:t>, V., Irwin, J.S., </a:t>
            </a:r>
            <a:r>
              <a:rPr lang="en-US" sz="1100" dirty="0" err="1"/>
              <a:t>Ching</a:t>
            </a:r>
            <a:r>
              <a:rPr lang="en-US" sz="1100" dirty="0"/>
              <a:t>, J., 2007. Using CMAQ for Exposure Modeling and Characterizing the </a:t>
            </a:r>
            <a:r>
              <a:rPr lang="en-US" sz="1100" dirty="0" err="1"/>
              <a:t>Subgrid</a:t>
            </a:r>
            <a:r>
              <a:rPr lang="en-US" sz="1100" dirty="0"/>
              <a:t> Variability for Exposure Estimates. Journal of Applied Meteorology and Climatology 46, 1354-1371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  <a:p>
            <a:r>
              <a:rPr lang="de-DE" sz="1100" dirty="0"/>
              <a:t>Jensen, S. S., Larson, T., Deepti, K. C., Kaufman, J. D., 2009. </a:t>
            </a:r>
            <a:r>
              <a:rPr lang="en-US" sz="1100" dirty="0"/>
              <a:t>Modeling traffic air pollution in street canyons in New York City for intra-urban exposure assessment in the US Multi-Ethnic Study of atherosclerosis and air pollution. </a:t>
            </a:r>
            <a:r>
              <a:rPr lang="en-US" sz="1100" i="1" dirty="0"/>
              <a:t>Atmospheric Environment</a:t>
            </a:r>
            <a:r>
              <a:rPr lang="en-US" sz="1100" dirty="0"/>
              <a:t>. 43(30), 4544-4556.</a:t>
            </a:r>
          </a:p>
          <a:p>
            <a:endParaRPr lang="en-US" sz="1100" dirty="0"/>
          </a:p>
          <a:p>
            <a:endParaRPr lang="en-US" sz="1100" dirty="0" smtClean="0"/>
          </a:p>
          <a:p>
            <a:r>
              <a:rPr lang="en-US" sz="1100" dirty="0" smtClean="0"/>
              <a:t>Stein</a:t>
            </a:r>
            <a:r>
              <a:rPr lang="en-US" sz="1100" dirty="0"/>
              <a:t>, A.F., </a:t>
            </a:r>
            <a:r>
              <a:rPr lang="en-US" sz="1100" dirty="0" err="1"/>
              <a:t>Isakov</a:t>
            </a:r>
            <a:r>
              <a:rPr lang="en-US" sz="1100" dirty="0"/>
              <a:t>, V., </a:t>
            </a:r>
            <a:r>
              <a:rPr lang="en-US" sz="1100" dirty="0" err="1"/>
              <a:t>Godowitch</a:t>
            </a:r>
            <a:r>
              <a:rPr lang="en-US" sz="1100" dirty="0"/>
              <a:t>, J., </a:t>
            </a:r>
            <a:r>
              <a:rPr lang="en-US" sz="1100" dirty="0" err="1"/>
              <a:t>Draxler</a:t>
            </a:r>
            <a:r>
              <a:rPr lang="en-US" sz="1100" dirty="0"/>
              <a:t>, R.R., 2007. A hybrid modeling approach to resolve pollutant concentrations in an urban area. Atmospheric Environment 41, 9410-9426</a:t>
            </a:r>
            <a:r>
              <a:rPr lang="en-US" sz="1100" dirty="0" smtClean="0"/>
              <a:t>.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1100" dirty="0">
                <a:latin typeface="Comic Sans MS" panose="030F0702030302020204" pitchFamily="66" charset="0"/>
              </a:rPr>
              <a:t>Venkatram, A., Du, S., </a:t>
            </a:r>
            <a:r>
              <a:rPr lang="en-US" sz="1100" dirty="0" err="1">
                <a:latin typeface="Comic Sans MS" panose="030F0702030302020204" pitchFamily="66" charset="0"/>
              </a:rPr>
              <a:t>Hariharan</a:t>
            </a:r>
            <a:r>
              <a:rPr lang="en-US" sz="1100" dirty="0">
                <a:latin typeface="Comic Sans MS" panose="030F0702030302020204" pitchFamily="66" charset="0"/>
              </a:rPr>
              <a:t>, R., Carter, W., Goldstein, R., 1998. The concept of species age in photochemical modeling. </a:t>
            </a:r>
            <a:r>
              <a:rPr lang="en-US" sz="1100" i="1" dirty="0">
                <a:latin typeface="Comic Sans MS" panose="030F0702030302020204" pitchFamily="66" charset="0"/>
              </a:rPr>
              <a:t>Atmospheric Environment.</a:t>
            </a:r>
            <a:r>
              <a:rPr lang="en-US" sz="1100" dirty="0">
                <a:latin typeface="Comic Sans MS" panose="030F0702030302020204" pitchFamily="66" charset="0"/>
              </a:rPr>
              <a:t> 32, 3403-3413.</a:t>
            </a:r>
            <a:r>
              <a:rPr lang="en-US" sz="1100" dirty="0"/>
              <a:t> </a:t>
            </a:r>
            <a:endParaRPr lang="en-US" sz="1100" dirty="0" smtClean="0"/>
          </a:p>
          <a:p>
            <a:endParaRPr lang="en-US" sz="1100" dirty="0" smtClean="0"/>
          </a:p>
          <a:p>
            <a:r>
              <a:rPr lang="en-US" sz="1100" dirty="0"/>
              <a:t>Venkatram, A., </a:t>
            </a:r>
            <a:r>
              <a:rPr lang="en-US" sz="1100" dirty="0" err="1"/>
              <a:t>Karamchandani</a:t>
            </a:r>
            <a:r>
              <a:rPr lang="en-US" sz="1100" dirty="0"/>
              <a:t>, P., </a:t>
            </a:r>
            <a:r>
              <a:rPr lang="en-US" sz="1100" dirty="0" err="1"/>
              <a:t>Pai</a:t>
            </a:r>
            <a:r>
              <a:rPr lang="en-US" sz="1100" dirty="0"/>
              <a:t>, P., Goldstein, R., 1994. The development and application of a simplified ozone modeling system (SOMS). Atmospheric Environment 28, 3665-3678</a:t>
            </a:r>
            <a:r>
              <a:rPr lang="en-US" sz="1100" dirty="0" smtClean="0"/>
              <a:t>.</a:t>
            </a:r>
          </a:p>
          <a:p>
            <a:endParaRPr lang="en-US" sz="1100" dirty="0" smtClean="0"/>
          </a:p>
          <a:p>
            <a:r>
              <a:rPr lang="en-US" sz="1100" dirty="0"/>
              <a:t>Venkatram, A., Du, S., </a:t>
            </a:r>
            <a:r>
              <a:rPr lang="en-US" sz="1100" dirty="0" err="1"/>
              <a:t>Hariharan</a:t>
            </a:r>
            <a:r>
              <a:rPr lang="en-US" sz="1100" dirty="0"/>
              <a:t>, R., Carter, W., Goldstein, R., 1998. The concept of species age in photochemical modeling. Atmospheric Environment 32, 3403-3413.</a:t>
            </a:r>
            <a:endParaRPr lang="en-US" sz="1100" dirty="0" smtClean="0"/>
          </a:p>
          <a:p>
            <a:endParaRPr lang="en-US" sz="110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821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18" y="4503981"/>
            <a:ext cx="6347714" cy="17675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Hybrid Modeling:</a:t>
            </a:r>
          </a:p>
          <a:p>
            <a:pPr marL="0" indent="0">
              <a:buNone/>
            </a:pPr>
            <a:r>
              <a:rPr lang="en-US" dirty="0" smtClean="0">
                <a:latin typeface="Comic Sans MS" panose="030F0702030302020204" pitchFamily="66" charset="0"/>
              </a:rPr>
              <a:t>Combine </a:t>
            </a:r>
            <a:r>
              <a:rPr lang="en-US" dirty="0">
                <a:latin typeface="Comic Sans MS" panose="030F0702030302020204" pitchFamily="66" charset="0"/>
              </a:rPr>
              <a:t>regional long-range transport model with short-range transport </a:t>
            </a:r>
            <a:r>
              <a:rPr lang="en-US" dirty="0" smtClean="0">
                <a:latin typeface="Comic Sans MS" panose="030F0702030302020204" pitchFamily="66" charset="0"/>
              </a:rPr>
              <a:t>model</a:t>
            </a:r>
          </a:p>
          <a:p>
            <a:pPr marL="0" indent="0">
              <a:buNone/>
            </a:pPr>
            <a:r>
              <a:rPr lang="en-US" sz="1600" dirty="0">
                <a:latin typeface="Comic Sans MS" panose="030F0702030302020204" pitchFamily="66" charset="0"/>
              </a:rPr>
              <a:t>(</a:t>
            </a:r>
            <a:r>
              <a:rPr lang="en-US" sz="1600" dirty="0" err="1">
                <a:latin typeface="Comic Sans MS" panose="030F0702030302020204" pitchFamily="66" charset="0"/>
              </a:rPr>
              <a:t>Isakov</a:t>
            </a:r>
            <a:r>
              <a:rPr lang="en-US" sz="1600" dirty="0">
                <a:latin typeface="Comic Sans MS" panose="030F0702030302020204" pitchFamily="66" charset="0"/>
              </a:rPr>
              <a:t> et al, 2007) (</a:t>
            </a:r>
            <a:r>
              <a:rPr lang="en-US" sz="1400" dirty="0" smtClean="0">
                <a:latin typeface="Comic Sans MS" panose="030F0702030302020204" pitchFamily="66" charset="0"/>
              </a:rPr>
              <a:t>Stein et al, 2007) (</a:t>
            </a:r>
            <a:r>
              <a:rPr lang="en-US" sz="1400" dirty="0" err="1" smtClean="0">
                <a:latin typeface="Comic Sans MS" panose="030F0702030302020204" pitchFamily="66" charset="0"/>
              </a:rPr>
              <a:t>Isakov</a:t>
            </a:r>
            <a:r>
              <a:rPr lang="en-US" sz="1400" dirty="0" smtClean="0">
                <a:latin typeface="Comic Sans MS" panose="030F0702030302020204" pitchFamily="66" charset="0"/>
              </a:rPr>
              <a:t> et al, 2009) and etc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33828" y="6271553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z="1800" smtClean="0"/>
              <a:t>3</a:t>
            </a:fld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81" y="1196569"/>
            <a:ext cx="3874248" cy="32900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5633" y="4458505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sz="1600" dirty="0" smtClean="0"/>
              <a:t>Stein et </a:t>
            </a:r>
            <a:r>
              <a:rPr lang="en-US" sz="1600" dirty="0"/>
              <a:t>al, 2007) </a:t>
            </a:r>
          </a:p>
        </p:txBody>
      </p:sp>
      <p:sp>
        <p:nvSpPr>
          <p:cNvPr id="10" name="Oval 9"/>
          <p:cNvSpPr/>
          <p:nvPr/>
        </p:nvSpPr>
        <p:spPr>
          <a:xfrm>
            <a:off x="4440179" y="2801174"/>
            <a:ext cx="564776" cy="29659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434" y="199624"/>
            <a:ext cx="6347713" cy="13208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Motivation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Introduction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45" y="1270000"/>
            <a:ext cx="78867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5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Exposure Studies: (1) need high resolution concentration map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                          </a:t>
            </a:r>
            <a:r>
              <a:rPr lang="en-US" dirty="0" smtClean="0">
                <a:latin typeface="Comic Sans MS" panose="030F0702030302020204" pitchFamily="66" charset="0"/>
              </a:rPr>
              <a:t>(</a:t>
            </a:r>
            <a:r>
              <a:rPr lang="en-US" dirty="0">
                <a:latin typeface="Comic Sans MS" panose="030F0702030302020204" pitchFamily="66" charset="0"/>
              </a:rPr>
              <a:t>2) long averaging periods</a:t>
            </a:r>
          </a:p>
          <a:p>
            <a:pPr marL="0" indent="0"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Comprehensive Models:</a:t>
            </a:r>
          </a:p>
          <a:p>
            <a:r>
              <a:rPr lang="en-US" dirty="0">
                <a:latin typeface="Comic Sans MS" panose="030F0702030302020204" pitchFamily="66" charset="0"/>
              </a:rPr>
              <a:t>computationally cumbersome 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Land Use Regression (LUR) Model:</a:t>
            </a:r>
          </a:p>
          <a:p>
            <a:r>
              <a:rPr lang="en-US" dirty="0">
                <a:latin typeface="Comic Sans MS" panose="030F0702030302020204" pitchFamily="66" charset="0"/>
              </a:rPr>
              <a:t>cannot be used to estimate the impact of changes in emissions on concentrations </a:t>
            </a:r>
          </a:p>
          <a:p>
            <a:r>
              <a:rPr lang="en-US" dirty="0">
                <a:latin typeface="Comic Sans MS" panose="030F0702030302020204" pitchFamily="66" charset="0"/>
              </a:rPr>
              <a:t>performance is highly dependent on the measured </a:t>
            </a:r>
            <a:r>
              <a:rPr lang="en-US" dirty="0" smtClean="0">
                <a:latin typeface="Comic Sans MS" panose="030F0702030302020204" pitchFamily="66" charset="0"/>
              </a:rPr>
              <a:t>data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           </a:t>
            </a:r>
            <a:r>
              <a:rPr lang="en-US" sz="1600" dirty="0"/>
              <a:t>(Jensen et al., 2009</a:t>
            </a:r>
            <a:r>
              <a:rPr lang="en-US" sz="1600" dirty="0" smtClean="0"/>
              <a:t>)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919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966" y="857250"/>
            <a:ext cx="6447501" cy="9906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Introduction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350" y="1493294"/>
            <a:ext cx="64517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 need a model that:</a:t>
            </a:r>
          </a:p>
          <a:p>
            <a:endParaRPr lang="en-US" dirty="0">
              <a:latin typeface="Comic Sans MS" panose="030F0702030302020204" pitchFamily="66" charset="0"/>
            </a:endParaRPr>
          </a:p>
          <a:p>
            <a:pPr marL="342900" indent="-342900">
              <a:buAutoNum type="arabicParenBoth"/>
            </a:pPr>
            <a:r>
              <a:rPr lang="en-US" dirty="0">
                <a:latin typeface="Comic Sans MS" panose="030F0702030302020204" pitchFamily="66" charset="0"/>
              </a:rPr>
              <a:t>Connects concentrations explicitly to emissions and meteorology</a:t>
            </a:r>
          </a:p>
          <a:p>
            <a:pPr marL="342900" indent="-342900">
              <a:buAutoNum type="arabicParenBoth"/>
            </a:pP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(2) Computationally convenient for long-term exposure studies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350" y="3914312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Urban Background Model (UBM)</a:t>
            </a:r>
            <a:r>
              <a:rPr lang="en-US" dirty="0"/>
              <a:t> </a:t>
            </a:r>
            <a:br>
              <a:rPr lang="en-US" dirty="0"/>
            </a:br>
            <a:r>
              <a:rPr lang="en-US" sz="1350" dirty="0"/>
              <a:t>(</a:t>
            </a:r>
            <a:r>
              <a:rPr lang="en-US" sz="1350" dirty="0" err="1"/>
              <a:t>Berkowicz</a:t>
            </a:r>
            <a:r>
              <a:rPr lang="en-US" sz="1350" dirty="0"/>
              <a:t>, 2000)</a:t>
            </a:r>
            <a:endParaRPr lang="en-US" dirty="0"/>
          </a:p>
          <a:p>
            <a:endParaRPr lang="en-US" dirty="0">
              <a:latin typeface="Comic Sans MS" panose="030F0702030302020204" pitchFamily="66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 straight-line steady dispersion model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latin typeface="Comic Sans MS" panose="030F0702030302020204" pitchFamily="66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 Photo-stationary ozone chemistry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0418" y="5955101"/>
            <a:ext cx="512638" cy="365125"/>
          </a:xfrm>
        </p:spPr>
        <p:txBody>
          <a:bodyPr/>
          <a:lstStyle/>
          <a:p>
            <a:fld id="{CBC36321-9582-4EFD-8C21-429E0BB787D4}" type="slidenum">
              <a:rPr lang="en-US" sz="1800" smtClean="0"/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78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74"/>
          <p:cNvGrpSpPr>
            <a:grpSpLocks/>
          </p:cNvGrpSpPr>
          <p:nvPr/>
        </p:nvGrpSpPr>
        <p:grpSpPr bwMode="auto">
          <a:xfrm>
            <a:off x="722991" y="4772176"/>
            <a:ext cx="1783412" cy="1514458"/>
            <a:chOff x="0" y="3725"/>
            <a:chExt cx="15240" cy="12956"/>
          </a:xfrm>
        </p:grpSpPr>
        <p:grpSp>
          <p:nvGrpSpPr>
            <p:cNvPr id="26" name="Group 3375"/>
            <p:cNvGrpSpPr>
              <a:grpSpLocks/>
            </p:cNvGrpSpPr>
            <p:nvPr/>
          </p:nvGrpSpPr>
          <p:grpSpPr bwMode="auto">
            <a:xfrm>
              <a:off x="0" y="3725"/>
              <a:ext cx="15240" cy="12956"/>
              <a:chOff x="0" y="3725"/>
              <a:chExt cx="15240" cy="12956"/>
            </a:xfrm>
          </p:grpSpPr>
          <p:grpSp>
            <p:nvGrpSpPr>
              <p:cNvPr id="28" name="Group 62"/>
              <p:cNvGrpSpPr>
                <a:grpSpLocks/>
              </p:cNvGrpSpPr>
              <p:nvPr/>
            </p:nvGrpSpPr>
            <p:grpSpPr bwMode="auto">
              <a:xfrm>
                <a:off x="0" y="4148"/>
                <a:ext cx="15240" cy="12533"/>
                <a:chOff x="0" y="4148"/>
                <a:chExt cx="15240" cy="12532"/>
              </a:xfrm>
            </p:grpSpPr>
            <p:sp>
              <p:nvSpPr>
                <p:cNvPr id="30" name="Text Box 397406"/>
                <p:cNvSpPr txBox="1">
                  <a:spLocks noChangeArrowheads="1"/>
                </p:cNvSpPr>
                <p:nvPr/>
              </p:nvSpPr>
              <p:spPr bwMode="auto">
                <a:xfrm>
                  <a:off x="10915" y="7214"/>
                  <a:ext cx="4325" cy="2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ts val="750"/>
                    </a:spcAft>
                  </a:pPr>
                  <a:r>
                    <a:rPr lang="en-US" altLang="zh-CN" sz="1350" i="1" dirty="0" smtClean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z</a:t>
                  </a:r>
                  <a:r>
                    <a:rPr lang="en-US" altLang="zh-CN" sz="1350" i="1" baseline="-25000" dirty="0" smtClean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i</a:t>
                  </a:r>
                  <a:endParaRPr lang="en-US" sz="1350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1" name="Group 3396"/>
                <p:cNvGrpSpPr>
                  <a:grpSpLocks/>
                </p:cNvGrpSpPr>
                <p:nvPr/>
              </p:nvGrpSpPr>
              <p:grpSpPr bwMode="auto">
                <a:xfrm>
                  <a:off x="0" y="4148"/>
                  <a:ext cx="14475" cy="12532"/>
                  <a:chOff x="0" y="4148"/>
                  <a:chExt cx="14475" cy="12531"/>
                </a:xfrm>
              </p:grpSpPr>
              <p:sp>
                <p:nvSpPr>
                  <p:cNvPr id="3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54" y="13970"/>
                    <a:ext cx="5165" cy="27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ts val="750"/>
                      </a:spcAft>
                    </a:pPr>
                    <a:r>
                      <a:rPr lang="en-US" altLang="zh-CN" sz="1350" dirty="0">
                        <a:latin typeface="Calibri" panose="020F0502020204030204" pitchFamily="34" charset="0"/>
                        <a:ea typeface="SimSun" panose="02010600030101010101" pitchFamily="2" charset="-122"/>
                      </a:rPr>
                      <a:t>5 km</a:t>
                    </a:r>
                    <a:endParaRPr lang="en-US" sz="2400" dirty="0"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3" name="Group 3398"/>
                  <p:cNvGrpSpPr>
                    <a:grpSpLocks/>
                  </p:cNvGrpSpPr>
                  <p:nvPr/>
                </p:nvGrpSpPr>
                <p:grpSpPr bwMode="auto">
                  <a:xfrm>
                    <a:off x="0" y="4148"/>
                    <a:ext cx="14475" cy="10411"/>
                    <a:chOff x="0" y="4148"/>
                    <a:chExt cx="14475" cy="10410"/>
                  </a:xfrm>
                </p:grpSpPr>
                <p:sp>
                  <p:nvSpPr>
                    <p:cNvPr id="34" name="Text Box 39740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313" y="11853"/>
                      <a:ext cx="5162" cy="27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63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ts val="750"/>
                        </a:spcAft>
                      </a:pPr>
                      <a:r>
                        <a:rPr lang="en-US" altLang="zh-CN" sz="1350" dirty="0"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 km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35" name="Group 34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4148"/>
                      <a:ext cx="11430" cy="9483"/>
                      <a:chOff x="0" y="4148"/>
                      <a:chExt cx="11430" cy="9482"/>
                    </a:xfrm>
                  </p:grpSpPr>
                  <p:sp>
                    <p:nvSpPr>
                      <p:cNvPr id="37" name="Cube 3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8" y="4148"/>
                        <a:ext cx="9990" cy="8721"/>
                      </a:xfrm>
                      <a:prstGeom prst="cube">
                        <a:avLst>
                          <a:gd name="adj" fmla="val 25000"/>
                        </a:avLst>
                      </a:prstGeom>
                      <a:solidFill>
                        <a:srgbClr val="FFFFFF"/>
                      </a:solidFill>
                      <a:ln w="25400">
                        <a:solidFill>
                          <a:srgbClr val="243F6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68580" tIns="34290" rIns="68580" bIns="3429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350"/>
                      </a:p>
                    </p:txBody>
                  </p:sp>
                  <p:cxnSp>
                    <p:nvCxnSpPr>
                      <p:cNvPr id="38" name="Straight Arrow Connector 340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0" y="13631"/>
                        <a:ext cx="8636" cy="0"/>
                      </a:xfrm>
                      <a:prstGeom prst="straightConnector1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arrow" w="med" len="med"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9" name="Straight Arrow Connector 340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8636" y="10752"/>
                        <a:ext cx="2794" cy="2877"/>
                      </a:xfrm>
                      <a:prstGeom prst="straightConnector1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arrow" w="med" len="med"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0" name="Straight Arrow Connector 340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1176" y="4148"/>
                        <a:ext cx="0" cy="6433"/>
                      </a:xfrm>
                      <a:prstGeom prst="straightConnector1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 type="arrow" w="med" len="med"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1" name="Straight Connector 34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709" y="4148"/>
                        <a:ext cx="165" cy="660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4579B8"/>
                        </a:solidFill>
                        <a:prstDash val="sys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68580" tIns="34290" rIns="68580" bIns="3429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350"/>
                      </a:p>
                    </p:txBody>
                  </p:sp>
                  <p:sp>
                    <p:nvSpPr>
                      <p:cNvPr id="42" name="Straight Connector 340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677" y="10752"/>
                        <a:ext cx="2197" cy="2108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4579B8"/>
                        </a:solidFill>
                        <a:prstDash val="sys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68580" tIns="34290" rIns="68580" bIns="3429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350"/>
                      </a:p>
                    </p:txBody>
                  </p:sp>
                  <p:sp>
                    <p:nvSpPr>
                      <p:cNvPr id="43" name="Straight Connector 340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878" y="10752"/>
                        <a:ext cx="762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4579B8"/>
                        </a:solidFill>
                        <a:prstDash val="sys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68580" tIns="34290" rIns="68580" bIns="3429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sz="1350"/>
                      </a:p>
                    </p:txBody>
                  </p:sp>
                </p:grpSp>
                <p:cxnSp>
                  <p:nvCxnSpPr>
                    <p:cNvPr id="36" name="Straight Arrow Connector 340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471" y="9313"/>
                      <a:ext cx="0" cy="287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4579B8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sp>
            <p:nvSpPr>
              <p:cNvPr id="29" name="Text Box 397410"/>
              <p:cNvSpPr txBox="1">
                <a:spLocks noChangeArrowheads="1"/>
              </p:cNvSpPr>
              <p:nvPr/>
            </p:nvSpPr>
            <p:spPr bwMode="auto">
              <a:xfrm>
                <a:off x="3979" y="3725"/>
                <a:ext cx="4657" cy="27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ts val="750"/>
                  </a:spcAft>
                </a:pPr>
                <a:r>
                  <a:rPr lang="en-US" altLang="zh-CN" sz="1350" i="1" dirty="0" smtClean="0">
                    <a:latin typeface="Calibri" panose="020F0502020204030204" pitchFamily="34" charset="0"/>
                    <a:ea typeface="SimSun" panose="02010600030101010101" pitchFamily="2" charset="-122"/>
                  </a:rPr>
                  <a:t>C</a:t>
                </a:r>
                <a:endParaRPr lang="en-US" sz="135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Text Box 63"/>
            <p:cNvSpPr txBox="1">
              <a:spLocks noChangeArrowheads="1"/>
            </p:cNvSpPr>
            <p:nvPr/>
          </p:nvSpPr>
          <p:spPr bwMode="auto">
            <a:xfrm>
              <a:off x="3203" y="10181"/>
              <a:ext cx="2388" cy="27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ts val="750"/>
                </a:spcAft>
              </a:pPr>
              <a:r>
                <a:rPr lang="en-US" altLang="zh-CN" sz="1350" i="1" dirty="0" smtClean="0">
                  <a:latin typeface="Calibri" panose="020F0502020204030204" pitchFamily="34" charset="0"/>
                  <a:ea typeface="SimSun" panose="02010600030101010101" pitchFamily="2" charset="-122"/>
                </a:rPr>
                <a:t>q</a:t>
              </a:r>
              <a:endParaRPr lang="en-US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4661" y="206245"/>
            <a:ext cx="607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omic Sans MS" panose="030F0702030302020204" pitchFamily="66" charset="0"/>
              </a:rPr>
              <a:t>Lagrangian Background Model (LBM)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2361" y="1573808"/>
            <a:ext cx="3966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Transport and Chemistry are separated to reduce computational time using average species age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28924" y="3289854"/>
            <a:ext cx="5132651" cy="2239552"/>
            <a:chOff x="2936853" y="2796448"/>
            <a:chExt cx="6843534" cy="2986069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936853" y="3432761"/>
              <a:ext cx="2626233" cy="23497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3086" y="3433073"/>
              <a:ext cx="2154966" cy="78999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718052" y="2796448"/>
              <a:ext cx="2062335" cy="14266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81438" y="6421575"/>
            <a:ext cx="76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323030" y="2819348"/>
            <a:ext cx="126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 of Interest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6</a:t>
            </a:fld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581075" y="5980086"/>
            <a:ext cx="311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(Venkatram et al, 1994)</a:t>
            </a:r>
          </a:p>
          <a:p>
            <a:r>
              <a:rPr lang="en-US" dirty="0" smtClean="0"/>
              <a:t>(Venkatram et al, 1998)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14757 -0.306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-0.30671 L 0.32795 -0.178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5 -0.17801 L 0.55052 -0.447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8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21" y="1233767"/>
            <a:ext cx="6447501" cy="990600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Model Formulation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259" y="1993599"/>
            <a:ext cx="6447501" cy="2910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(1) Transport Calculation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Back Trajectory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Concentration calculation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(2) Average Species Age</a:t>
            </a:r>
          </a:p>
          <a:p>
            <a:pPr>
              <a:buAutoNum type="arabicParenBoth"/>
            </a:pPr>
            <a:endParaRPr lang="en-US" sz="2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</a:rPr>
              <a:t>(3) Chemistry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73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Transport-Back Trajectory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sz="2025" dirty="0">
                <a:latin typeface="Comic Sans MS" panose="030F0702030302020204" pitchFamily="66" charset="0"/>
              </a:rPr>
              <a:t>calculated using surface wind speed and direction</a:t>
            </a:r>
          </a:p>
        </p:txBody>
      </p:sp>
      <p:pic>
        <p:nvPicPr>
          <p:cNvPr id="1026" name="Picture 3974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b="10399"/>
          <a:stretch>
            <a:fillRect/>
          </a:stretch>
        </p:blipFill>
        <p:spPr bwMode="auto">
          <a:xfrm>
            <a:off x="1034209" y="2126263"/>
            <a:ext cx="5923104" cy="37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13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4" y="164056"/>
            <a:ext cx="6447501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Transport-Concentration Calculation</a:t>
            </a:r>
            <a:endParaRPr lang="en-US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6907" y="1563364"/>
                <a:ext cx="6965202" cy="27108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100" dirty="0">
                    <a:latin typeface="Comic Sans MS" panose="030F0702030302020204" pitchFamily="66" charset="0"/>
                  </a:rPr>
                  <a:t>Concentration:</a:t>
                </a:r>
              </a:p>
              <a:p>
                <a:pPr marL="0" indent="0">
                  <a:buNone/>
                </a:pPr>
                <a:r>
                  <a:rPr lang="en-US" sz="1425" i="1" dirty="0">
                    <a:latin typeface="Comic Sans MS" panose="030F0702030302020204" pitchFamily="66" charset="0"/>
                  </a:rPr>
                  <a:t>Hour 1-23: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               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5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 ,1</m:t>
                            </m:r>
                          </m:e>
                        </m:d>
                      </m:e>
                    </m:func>
                    <m:r>
                      <a:rPr lang="en-US" sz="15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500" dirty="0"/>
                  <a:t>	                (1)</a:t>
                </a:r>
                <a:endParaRPr lang="en-US" sz="1425" dirty="0">
                  <a:latin typeface="Comic Sans MS" panose="030F0702030302020204" pitchFamily="66" charset="0"/>
                </a:endParaRPr>
              </a:p>
              <a:p>
                <a:pPr marL="0" indent="0">
                  <a:buNone/>
                </a:pPr>
                <a:r>
                  <a:rPr lang="en-US" sz="1425" dirty="0">
                    <a:latin typeface="Comic Sans MS" panose="030F0702030302020204" pitchFamily="66" charset="0"/>
                  </a:rPr>
                  <a:t>Last Hour: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sz="1500">
                        <a:latin typeface="Cambria Math" panose="02040503050406030204" pitchFamily="18" charset="0"/>
                      </a:rPr>
                      <m:t>     </m:t>
                    </m:r>
                    <m:r>
                      <m:rPr>
                        <m:sty m:val="p"/>
                      </m:rPr>
                      <a:rPr lang="en-US" sz="15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rad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func>
                      <m:func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5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500" dirty="0"/>
                  <a:t>	                      (2)</a:t>
                </a:r>
              </a:p>
              <a:p>
                <a:pPr marL="0" indent="0">
                  <a:buNone/>
                </a:pPr>
                <a:r>
                  <a:rPr lang="en-US" sz="1200" dirty="0"/>
                  <a:t>                (Venkatram and </a:t>
                </a:r>
                <a:r>
                  <a:rPr lang="en-US" sz="1200" dirty="0" err="1"/>
                  <a:t>Cimorelli</a:t>
                </a:r>
                <a:r>
                  <a:rPr lang="en-US" sz="1200" dirty="0"/>
                  <a:t>, 2007)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907" y="1563364"/>
                <a:ext cx="6965202" cy="2710802"/>
              </a:xfrm>
              <a:blipFill rotWithShape="0">
                <a:blip r:embed="rId3"/>
                <a:stretch>
                  <a:fillRect l="-1051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373"/>
          <p:cNvGrpSpPr>
            <a:grpSpLocks noChangeAspect="1"/>
          </p:cNvGrpSpPr>
          <p:nvPr/>
        </p:nvGrpSpPr>
        <p:grpSpPr bwMode="auto">
          <a:xfrm>
            <a:off x="4850282" y="2391367"/>
            <a:ext cx="4210443" cy="1949765"/>
            <a:chOff x="0" y="0"/>
            <a:chExt cx="35980" cy="16680"/>
          </a:xfrm>
        </p:grpSpPr>
        <p:grpSp>
          <p:nvGrpSpPr>
            <p:cNvPr id="5" name="Group 3374"/>
            <p:cNvGrpSpPr>
              <a:grpSpLocks/>
            </p:cNvGrpSpPr>
            <p:nvPr/>
          </p:nvGrpSpPr>
          <p:grpSpPr bwMode="auto">
            <a:xfrm>
              <a:off x="0" y="3725"/>
              <a:ext cx="15240" cy="12955"/>
              <a:chOff x="0" y="3725"/>
              <a:chExt cx="15240" cy="12955"/>
            </a:xfrm>
          </p:grpSpPr>
          <p:grpSp>
            <p:nvGrpSpPr>
              <p:cNvPr id="26" name="Group 3375"/>
              <p:cNvGrpSpPr>
                <a:grpSpLocks/>
              </p:cNvGrpSpPr>
              <p:nvPr/>
            </p:nvGrpSpPr>
            <p:grpSpPr bwMode="auto">
              <a:xfrm>
                <a:off x="0" y="3725"/>
                <a:ext cx="15240" cy="12955"/>
                <a:chOff x="0" y="3725"/>
                <a:chExt cx="15240" cy="12955"/>
              </a:xfrm>
            </p:grpSpPr>
            <p:grpSp>
              <p:nvGrpSpPr>
                <p:cNvPr id="28" name="Group 62"/>
                <p:cNvGrpSpPr>
                  <a:grpSpLocks/>
                </p:cNvGrpSpPr>
                <p:nvPr/>
              </p:nvGrpSpPr>
              <p:grpSpPr bwMode="auto">
                <a:xfrm>
                  <a:off x="0" y="4148"/>
                  <a:ext cx="15240" cy="12532"/>
                  <a:chOff x="0" y="4148"/>
                  <a:chExt cx="15240" cy="12531"/>
                </a:xfrm>
              </p:grpSpPr>
              <p:sp>
                <p:nvSpPr>
                  <p:cNvPr id="30" name="Text Box 3974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915" y="7214"/>
                    <a:ext cx="4325" cy="270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ts val="750"/>
                      </a:spcAft>
                    </a:pPr>
                    <a:r>
                      <a:rPr lang="en-US" altLang="zh-CN" sz="1350" i="1" dirty="0">
                        <a:latin typeface="Calibri" panose="020F0502020204030204" pitchFamily="34" charset="0"/>
                        <a:ea typeface="SimSun" panose="02010600030101010101" pitchFamily="2" charset="-122"/>
                      </a:rPr>
                      <a:t>z</a:t>
                    </a:r>
                    <a:r>
                      <a:rPr lang="en-US" altLang="zh-CN" sz="1350" i="1" baseline="-25000" dirty="0">
                        <a:latin typeface="Calibri" panose="020F0502020204030204" pitchFamily="34" charset="0"/>
                        <a:ea typeface="SimSun" panose="02010600030101010101" pitchFamily="2" charset="-122"/>
                      </a:rPr>
                      <a:t>i-1</a:t>
                    </a:r>
                    <a:endParaRPr lang="en-US" sz="1350" dirty="0"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31" name="Group 3396"/>
                  <p:cNvGrpSpPr>
                    <a:grpSpLocks/>
                  </p:cNvGrpSpPr>
                  <p:nvPr/>
                </p:nvGrpSpPr>
                <p:grpSpPr bwMode="auto">
                  <a:xfrm>
                    <a:off x="0" y="4148"/>
                    <a:ext cx="14475" cy="12531"/>
                    <a:chOff x="0" y="4148"/>
                    <a:chExt cx="14475" cy="12530"/>
                  </a:xfrm>
                </p:grpSpPr>
                <p:sp>
                  <p:nvSpPr>
                    <p:cNvPr id="32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54" y="13970"/>
                      <a:ext cx="5165" cy="270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63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ts val="750"/>
                        </a:spcAft>
                      </a:pPr>
                      <a:r>
                        <a:rPr lang="en-US" altLang="zh-CN" sz="1350" dirty="0"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 km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33" name="Group 3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4148"/>
                      <a:ext cx="14475" cy="10410"/>
                      <a:chOff x="0" y="4148"/>
                      <a:chExt cx="14475" cy="10409"/>
                    </a:xfrm>
                  </p:grpSpPr>
                  <p:sp>
                    <p:nvSpPr>
                      <p:cNvPr id="34" name="Text Box 39740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313" y="11853"/>
                        <a:ext cx="5162" cy="270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68580" tIns="34290" rIns="68580" bIns="3429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685800" eaLnBrk="0" fontAlgn="base" hangingPunct="0">
                          <a:spcBef>
                            <a:spcPct val="0"/>
                          </a:spcBef>
                          <a:spcAft>
                            <a:spcPts val="750"/>
                          </a:spcAft>
                        </a:pPr>
                        <a:r>
                          <a:rPr lang="en-US" altLang="zh-CN" sz="1350" dirty="0">
                            <a:latin typeface="Calibri" panose="020F0502020204030204" pitchFamily="34" charset="0"/>
                            <a:ea typeface="SimSun" panose="02010600030101010101" pitchFamily="2" charset="-122"/>
                          </a:rPr>
                          <a:t>5 km</a:t>
                        </a:r>
                        <a:endParaRPr lang="en-US" sz="2400" dirty="0"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35" name="Group 34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4148"/>
                        <a:ext cx="11430" cy="9483"/>
                        <a:chOff x="0" y="4148"/>
                        <a:chExt cx="11430" cy="9482"/>
                      </a:xfrm>
                    </p:grpSpPr>
                    <p:sp>
                      <p:nvSpPr>
                        <p:cNvPr id="37" name="Cube 34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8" y="4148"/>
                          <a:ext cx="9990" cy="8721"/>
                        </a:xfrm>
                        <a:prstGeom prst="cube">
                          <a:avLst>
                            <a:gd name="adj" fmla="val 25000"/>
                          </a:avLst>
                        </a:prstGeom>
                        <a:solidFill>
                          <a:srgbClr val="FFFFFF"/>
                        </a:solidFill>
                        <a:ln w="25400">
                          <a:solidFill>
                            <a:srgbClr val="243F6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68580" tIns="34290" rIns="68580" bIns="34290" numCol="1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cxnSp>
                      <p:nvCxnSpPr>
                        <p:cNvPr id="38" name="Straight Arrow Connector 3402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13631"/>
                          <a:ext cx="8636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39" name="Straight Arrow Connector 340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8636" y="10752"/>
                          <a:ext cx="2794" cy="2877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40" name="Straight Arrow Connector 340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11176" y="4148"/>
                          <a:ext cx="0" cy="6433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sp>
                      <p:nvSpPr>
                        <p:cNvPr id="41" name="Straight Connector 34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709" y="4148"/>
                          <a:ext cx="165" cy="660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sp>
                      <p:nvSpPr>
                        <p:cNvPr id="42" name="Straight Connector 34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77" y="10752"/>
                          <a:ext cx="2197" cy="210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sp>
                      <p:nvSpPr>
                        <p:cNvPr id="43" name="Straight Connector 34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78" y="10752"/>
                          <a:ext cx="762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</p:grpSp>
                  <p:cxnSp>
                    <p:nvCxnSpPr>
                      <p:cNvPr id="36" name="Straight Arrow Connector 340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471" y="9313"/>
                        <a:ext cx="0" cy="287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4579B8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  <p:sp>
              <p:nvSpPr>
                <p:cNvPr id="29" name="Text Box 397410"/>
                <p:cNvSpPr txBox="1">
                  <a:spLocks noChangeArrowheads="1"/>
                </p:cNvSpPr>
                <p:nvPr/>
              </p:nvSpPr>
              <p:spPr bwMode="auto">
                <a:xfrm>
                  <a:off x="3979" y="3725"/>
                  <a:ext cx="4657" cy="2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ts val="750"/>
                    </a:spcAft>
                  </a:pPr>
                  <a:r>
                    <a:rPr lang="en-US" altLang="zh-CN" sz="1350" i="1" dirty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C</a:t>
                  </a:r>
                  <a:r>
                    <a:rPr lang="en-US" altLang="zh-CN" sz="1350" i="1" baseline="-25000" dirty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i-1</a:t>
                  </a:r>
                  <a:endParaRPr 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Text Box 63"/>
              <p:cNvSpPr txBox="1">
                <a:spLocks noChangeArrowheads="1"/>
              </p:cNvSpPr>
              <p:nvPr/>
            </p:nvSpPr>
            <p:spPr bwMode="auto">
              <a:xfrm>
                <a:off x="3636" y="8130"/>
                <a:ext cx="4233" cy="27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ts val="750"/>
                  </a:spcAft>
                </a:pPr>
                <a:r>
                  <a:rPr lang="en-US" altLang="zh-CN" sz="1350" i="1" dirty="0">
                    <a:latin typeface="Calibri" panose="020F0502020204030204" pitchFamily="34" charset="0"/>
                    <a:ea typeface="SimSun" panose="02010600030101010101" pitchFamily="2" charset="-122"/>
                  </a:rPr>
                  <a:t>q</a:t>
                </a:r>
                <a:r>
                  <a:rPr lang="en-US" altLang="zh-CN" sz="1350" i="1" baseline="-25000" dirty="0">
                    <a:latin typeface="Calibri" panose="020F0502020204030204" pitchFamily="34" charset="0"/>
                    <a:ea typeface="SimSun" panose="02010600030101010101" pitchFamily="2" charset="-122"/>
                  </a:rPr>
                  <a:t>i-1</a:t>
                </a:r>
                <a:endParaRPr lang="en-US" sz="1350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" name="Group 3411"/>
            <p:cNvGrpSpPr>
              <a:grpSpLocks/>
            </p:cNvGrpSpPr>
            <p:nvPr/>
          </p:nvGrpSpPr>
          <p:grpSpPr bwMode="auto">
            <a:xfrm>
              <a:off x="21505" y="0"/>
              <a:ext cx="14475" cy="12955"/>
              <a:chOff x="21505" y="0"/>
              <a:chExt cx="14479" cy="12956"/>
            </a:xfrm>
          </p:grpSpPr>
          <p:grpSp>
            <p:nvGrpSpPr>
              <p:cNvPr id="8" name="Group 3412"/>
              <p:cNvGrpSpPr>
                <a:grpSpLocks/>
              </p:cNvGrpSpPr>
              <p:nvPr/>
            </p:nvGrpSpPr>
            <p:grpSpPr bwMode="auto">
              <a:xfrm>
                <a:off x="21505" y="0"/>
                <a:ext cx="14479" cy="12956"/>
                <a:chOff x="21505" y="0"/>
                <a:chExt cx="14478" cy="12956"/>
              </a:xfrm>
            </p:grpSpPr>
            <p:grpSp>
              <p:nvGrpSpPr>
                <p:cNvPr id="10" name="Group 3413"/>
                <p:cNvGrpSpPr>
                  <a:grpSpLocks/>
                </p:cNvGrpSpPr>
                <p:nvPr/>
              </p:nvGrpSpPr>
              <p:grpSpPr bwMode="auto">
                <a:xfrm>
                  <a:off x="21505" y="423"/>
                  <a:ext cx="14478" cy="12533"/>
                  <a:chOff x="21505" y="423"/>
                  <a:chExt cx="14477" cy="12532"/>
                </a:xfrm>
              </p:grpSpPr>
              <p:sp>
                <p:nvSpPr>
                  <p:cNvPr id="12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427" y="2370"/>
                    <a:ext cx="2879" cy="27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00" eaLnBrk="0" fontAlgn="base" hangingPunct="0">
                      <a:spcBef>
                        <a:spcPct val="0"/>
                      </a:spcBef>
                      <a:spcAft>
                        <a:spcPts val="750"/>
                      </a:spcAft>
                    </a:pPr>
                    <a:r>
                      <a:rPr lang="en-US" altLang="zh-CN" sz="1350" i="1" dirty="0">
                        <a:latin typeface="Calibri" panose="020F0502020204030204" pitchFamily="34" charset="0"/>
                        <a:ea typeface="SimSun" panose="02010600030101010101" pitchFamily="2" charset="-122"/>
                      </a:rPr>
                      <a:t>z</a:t>
                    </a:r>
                    <a:r>
                      <a:rPr lang="en-US" altLang="zh-CN" sz="1350" i="1" baseline="-25000" dirty="0">
                        <a:latin typeface="Calibri" panose="020F0502020204030204" pitchFamily="34" charset="0"/>
                        <a:ea typeface="SimSun" panose="02010600030101010101" pitchFamily="2" charset="-122"/>
                      </a:rPr>
                      <a:t>i</a:t>
                    </a:r>
                    <a:endParaRPr lang="en-US" sz="1350" dirty="0">
                      <a:latin typeface="Arial" panose="020B0604020202020204" pitchFamily="34" charset="0"/>
                    </a:endParaRPr>
                  </a:p>
                </p:txBody>
              </p:sp>
              <p:grpSp>
                <p:nvGrpSpPr>
                  <p:cNvPr id="13" name="Group 3415"/>
                  <p:cNvGrpSpPr>
                    <a:grpSpLocks/>
                  </p:cNvGrpSpPr>
                  <p:nvPr/>
                </p:nvGrpSpPr>
                <p:grpSpPr bwMode="auto">
                  <a:xfrm>
                    <a:off x="21505" y="423"/>
                    <a:ext cx="14477" cy="12532"/>
                    <a:chOff x="21505" y="423"/>
                    <a:chExt cx="14476" cy="12531"/>
                  </a:xfrm>
                </p:grpSpPr>
                <p:sp>
                  <p:nvSpPr>
                    <p:cNvPr id="14" name="Text Box 8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860" y="10244"/>
                      <a:ext cx="5164" cy="27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635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800" eaLnBrk="0" fontAlgn="base" hangingPunct="0">
                        <a:spcBef>
                          <a:spcPct val="0"/>
                        </a:spcBef>
                        <a:spcAft>
                          <a:spcPts val="750"/>
                        </a:spcAft>
                      </a:pPr>
                      <a:r>
                        <a:rPr lang="en-US" altLang="zh-CN" sz="1350" dirty="0"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 km</a:t>
                      </a:r>
                      <a:endParaRPr lang="en-US" sz="1350" dirty="0">
                        <a:latin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5" name="Group 34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505" y="423"/>
                      <a:ext cx="14476" cy="10410"/>
                      <a:chOff x="21505" y="423"/>
                      <a:chExt cx="14475" cy="10409"/>
                    </a:xfrm>
                  </p:grpSpPr>
                  <p:sp>
                    <p:nvSpPr>
                      <p:cNvPr id="16" name="Text Box 8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0818" y="8128"/>
                        <a:ext cx="5163" cy="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68580" tIns="34290" rIns="68580" bIns="3429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685800" eaLnBrk="0" fontAlgn="base" hangingPunct="0">
                          <a:spcBef>
                            <a:spcPct val="0"/>
                          </a:spcBef>
                          <a:spcAft>
                            <a:spcPts val="750"/>
                          </a:spcAft>
                        </a:pPr>
                        <a:r>
                          <a:rPr lang="en-US" altLang="zh-CN" sz="1350" dirty="0">
                            <a:latin typeface="Calibri" panose="020F0502020204030204" pitchFamily="34" charset="0"/>
                            <a:ea typeface="SimSun" panose="02010600030101010101" pitchFamily="2" charset="-122"/>
                          </a:rPr>
                          <a:t>5 km</a:t>
                        </a:r>
                        <a:endParaRPr lang="en-US" sz="1350" dirty="0">
                          <a:latin typeface="Arial" panose="020B0604020202020204" pitchFamily="34" charset="0"/>
                        </a:endParaRPr>
                      </a:p>
                    </p:txBody>
                  </p:sp>
                  <p:grpSp>
                    <p:nvGrpSpPr>
                      <p:cNvPr id="17" name="Group 34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505" y="423"/>
                        <a:ext cx="11430" cy="9483"/>
                        <a:chOff x="21505" y="423"/>
                        <a:chExt cx="11430" cy="9482"/>
                      </a:xfrm>
                    </p:grpSpPr>
                    <p:sp>
                      <p:nvSpPr>
                        <p:cNvPr id="19" name="Cube 34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013" y="423"/>
                          <a:ext cx="9990" cy="8721"/>
                        </a:xfrm>
                        <a:prstGeom prst="cube">
                          <a:avLst>
                            <a:gd name="adj" fmla="val 25000"/>
                          </a:avLst>
                        </a:prstGeom>
                        <a:solidFill>
                          <a:srgbClr val="FFFFFF"/>
                        </a:solidFill>
                        <a:ln w="25400">
                          <a:solidFill>
                            <a:srgbClr val="243F6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68580" tIns="34290" rIns="68580" bIns="34290" numCol="1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cxnSp>
                      <p:nvCxnSpPr>
                        <p:cNvPr id="20" name="Straight Arrow Connector 342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21505" y="9906"/>
                          <a:ext cx="8636" cy="0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1" name="Straight Arrow Connector 3422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30141" y="7027"/>
                          <a:ext cx="2794" cy="2876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2" name="Straight Arrow Connector 342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V="1">
                          <a:off x="32681" y="423"/>
                          <a:ext cx="0" cy="6432"/>
                        </a:xfrm>
                        <a:prstGeom prst="straightConnector1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arrow" w="med" len="med"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sp>
                      <p:nvSpPr>
                        <p:cNvPr id="23" name="Straight Connector 3974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214" y="423"/>
                          <a:ext cx="165" cy="660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sp>
                      <p:nvSpPr>
                        <p:cNvPr id="24" name="Straight Connector 3974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182" y="7027"/>
                          <a:ext cx="2197" cy="2108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  <p:sp>
                      <p:nvSpPr>
                        <p:cNvPr id="25" name="Straight Connector 3974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383" y="7027"/>
                          <a:ext cx="762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4579B8"/>
                          </a:solidFill>
                          <a:prstDash val="sys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vert="horz" wrap="square" lIns="68580" tIns="34290" rIns="68580" bIns="3429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 sz="1350"/>
                        </a:p>
                      </p:txBody>
                    </p:sp>
                  </p:grpSp>
                  <p:cxnSp>
                    <p:nvCxnSpPr>
                      <p:cNvPr id="18" name="Straight Arrow Connector 3974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4976" y="5588"/>
                        <a:ext cx="0" cy="287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4579B8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  <p:sp>
              <p:nvSpPr>
                <p:cNvPr id="11" name="Text Box 397446"/>
                <p:cNvSpPr txBox="1">
                  <a:spLocks noChangeArrowheads="1"/>
                </p:cNvSpPr>
                <p:nvPr/>
              </p:nvSpPr>
              <p:spPr bwMode="auto">
                <a:xfrm>
                  <a:off x="25484" y="0"/>
                  <a:ext cx="3302" cy="2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eaLnBrk="0" fontAlgn="base" hangingPunct="0">
                    <a:spcBef>
                      <a:spcPct val="0"/>
                    </a:spcBef>
                    <a:spcAft>
                      <a:spcPts val="750"/>
                    </a:spcAft>
                  </a:pPr>
                  <a:r>
                    <a:rPr lang="en-US" altLang="zh-CN" sz="1350" i="1" dirty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C</a:t>
                  </a:r>
                  <a:r>
                    <a:rPr lang="en-US" altLang="zh-CN" sz="1350" i="1" baseline="-25000" dirty="0">
                      <a:latin typeface="Calibri" panose="020F0502020204030204" pitchFamily="34" charset="0"/>
                      <a:ea typeface="SimSun" panose="02010600030101010101" pitchFamily="2" charset="-122"/>
                    </a:rPr>
                    <a:t>i</a:t>
                  </a:r>
                  <a:endParaRPr lang="en-US" sz="135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 Box 397447"/>
              <p:cNvSpPr txBox="1">
                <a:spLocks noChangeArrowheads="1"/>
              </p:cNvSpPr>
              <p:nvPr/>
            </p:nvSpPr>
            <p:spPr bwMode="auto">
              <a:xfrm>
                <a:off x="25484" y="3979"/>
                <a:ext cx="3302" cy="27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ts val="750"/>
                  </a:spcAft>
                </a:pPr>
                <a:r>
                  <a:rPr lang="en-US" altLang="zh-CN" sz="1350" i="1" dirty="0">
                    <a:latin typeface="Calibri" panose="020F0502020204030204" pitchFamily="34" charset="0"/>
                    <a:ea typeface="SimSun" panose="02010600030101010101" pitchFamily="2" charset="-122"/>
                  </a:rPr>
                  <a:t>q</a:t>
                </a:r>
                <a:r>
                  <a:rPr lang="en-US" altLang="zh-CN" sz="1350" i="1" baseline="-25000" dirty="0">
                    <a:latin typeface="Calibri" panose="020F0502020204030204" pitchFamily="34" charset="0"/>
                    <a:ea typeface="SimSun" panose="02010600030101010101" pitchFamily="2" charset="-122"/>
                  </a:rPr>
                  <a:t>i</a:t>
                </a:r>
                <a:endParaRPr lang="en-US" sz="1350" dirty="0">
                  <a:latin typeface="Arial" panose="020B0604020202020204" pitchFamily="34" charset="0"/>
                </a:endParaRPr>
              </a:p>
            </p:txBody>
          </p:sp>
        </p:grpSp>
        <p:cxnSp>
          <p:nvCxnSpPr>
            <p:cNvPr id="7" name="Curved Connector 397446"/>
            <p:cNvCxnSpPr>
              <a:cxnSpLocks noChangeShapeType="1"/>
            </p:cNvCxnSpPr>
            <p:nvPr/>
          </p:nvCxnSpPr>
          <p:spPr bwMode="auto">
            <a:xfrm flipV="1">
              <a:off x="5588" y="5080"/>
              <a:ext cx="19894" cy="3048"/>
            </a:xfrm>
            <a:prstGeom prst="curvedConnector3">
              <a:avLst>
                <a:gd name="adj1" fmla="val 32977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6321-9582-4EFD-8C21-429E0BB787D4}" type="slidenum">
              <a:rPr lang="en-US" sz="1800" smtClean="0"/>
              <a:t>9</a:t>
            </a:fld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62434" y="4158884"/>
                <a:ext cx="1018805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>
                    <a:latin typeface="Comic Sans MS" panose="030F0702030302020204" pitchFamily="66" charset="0"/>
                  </a:rPr>
                  <a:t>Where C</a:t>
                </a:r>
                <a:r>
                  <a:rPr lang="en-US" sz="1200" i="1" baseline="-25000" dirty="0">
                    <a:latin typeface="Comic Sans MS" panose="030F0702030302020204" pitchFamily="66" charset="0"/>
                  </a:rPr>
                  <a:t>i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 = concentration at the current hour</a:t>
                </a:r>
              </a:p>
              <a:p>
                <a:r>
                  <a:rPr lang="en-US" sz="1200" i="1" dirty="0">
                    <a:latin typeface="Comic Sans MS" panose="030F0702030302020204" pitchFamily="66" charset="0"/>
                  </a:rPr>
                  <a:t>           C</a:t>
                </a:r>
                <a:r>
                  <a:rPr lang="en-US" sz="1200" i="1" baseline="-25000" dirty="0">
                    <a:latin typeface="Comic Sans MS" panose="030F0702030302020204" pitchFamily="66" charset="0"/>
                  </a:rPr>
                  <a:t>i-1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 = concentration at previous hour</a:t>
                </a:r>
              </a:p>
              <a:p>
                <a:r>
                  <a:rPr lang="en-US" sz="1200" i="1" dirty="0">
                    <a:latin typeface="Comic Sans MS" panose="030F0702030302020204" pitchFamily="66" charset="0"/>
                  </a:rPr>
                  <a:t>           z</a:t>
                </a:r>
                <a:r>
                  <a:rPr lang="en-US" sz="1200" i="1" baseline="-25000" dirty="0">
                    <a:latin typeface="Comic Sans MS" panose="030F0702030302020204" pitchFamily="66" charset="0"/>
                  </a:rPr>
                  <a:t>i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 = Boundary layer height at the current hour</a:t>
                </a:r>
              </a:p>
              <a:p>
                <a:r>
                  <a:rPr lang="en-US" sz="1200" i="1" dirty="0">
                    <a:latin typeface="Comic Sans MS" panose="030F0702030302020204" pitchFamily="66" charset="0"/>
                  </a:rPr>
                  <a:t>           z</a:t>
                </a:r>
                <a:r>
                  <a:rPr lang="en-US" sz="1200" i="1" baseline="-25000" dirty="0">
                    <a:latin typeface="Comic Sans MS" panose="030F0702030302020204" pitchFamily="66" charset="0"/>
                  </a:rPr>
                  <a:t>i-1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 = Boundary layer height at the current hour </a:t>
                </a:r>
              </a:p>
              <a:p>
                <a:r>
                  <a:rPr lang="en-US" sz="1200" i="1" dirty="0">
                    <a:latin typeface="Comic Sans MS" panose="030F0702030302020204" pitchFamily="66" charset="0"/>
                  </a:rPr>
                  <a:t>           ∆m</a:t>
                </a:r>
                <a:r>
                  <a:rPr lang="en-US" sz="1200" i="1" baseline="-25000" dirty="0">
                    <a:latin typeface="Comic Sans MS" panose="030F0702030302020204" pitchFamily="66" charset="0"/>
                  </a:rPr>
                  <a:t>i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 = mass of pollutant injected into the air parcel</a:t>
                </a:r>
              </a:p>
              <a:p>
                <a:r>
                  <a:rPr lang="en-US" sz="1200" i="1" dirty="0"/>
                  <a:t>           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h</a:t>
                </a:r>
                <a:r>
                  <a:rPr lang="en-US" sz="1200" dirty="0">
                    <a:latin typeface="Comic Sans MS" panose="030F0702030302020204" pitchFamily="66" charset="0"/>
                  </a:rPr>
                  <a:t> =initial </a:t>
                </a:r>
                <a:r>
                  <a:rPr lang="en-US" sz="1200" dirty="0" smtClean="0">
                    <a:latin typeface="Comic Sans MS" panose="030F0702030302020204" pitchFamily="66" charset="0"/>
                  </a:rPr>
                  <a:t>vertical </a:t>
                </a:r>
                <a:r>
                  <a:rPr lang="en-US" sz="1200" dirty="0">
                    <a:latin typeface="Comic Sans MS" panose="030F0702030302020204" pitchFamily="66" charset="0"/>
                  </a:rPr>
                  <a:t>spread of surface emissions ~ 1 m</a:t>
                </a:r>
              </a:p>
              <a:p>
                <a:r>
                  <a:rPr lang="en-US" sz="1200" i="1" dirty="0">
                    <a:latin typeface="Comic Sans MS" panose="030F0702030302020204" pitchFamily="66" charset="0"/>
                  </a:rPr>
                  <a:t>           q = emission [g/s∙m</a:t>
                </a:r>
                <a:r>
                  <a:rPr lang="en-US" sz="1200" i="1" baseline="30000" dirty="0">
                    <a:latin typeface="Comic Sans MS" panose="030F0702030302020204" pitchFamily="66" charset="0"/>
                  </a:rPr>
                  <a:t>2</a:t>
                </a:r>
                <a:r>
                  <a:rPr lang="en-US" sz="1200" i="1" dirty="0">
                    <a:latin typeface="Comic Sans MS" panose="030F0702030302020204" pitchFamily="66" charset="0"/>
                  </a:rPr>
                  <a:t>]</a:t>
                </a:r>
              </a:p>
              <a:p>
                <a14:m>
                  <m:oMath xmlns:m="http://schemas.openxmlformats.org/officeDocument/2006/math">
                    <m:r>
                      <a:rPr lang="en-US" sz="1200">
                        <a:latin typeface="Cambria Math" panose="02040503050406030204" pitchFamily="18" charset="0"/>
                      </a:rPr>
                      <m:t>               </m:t>
                    </m:r>
                    <m:r>
                      <m:rPr>
                        <m:sty m:val="p"/>
                      </m:rPr>
                      <a:rPr lang="en-US" sz="12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200" i="1" dirty="0">
                    <a:latin typeface="Comic Sans MS" panose="030F0702030302020204" pitchFamily="66" charset="0"/>
                  </a:rPr>
                  <a:t> = time interval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              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1200" i="1" dirty="0">
                    <a:latin typeface="Comic Sans MS" panose="030F0702030302020204" pitchFamily="66" charset="0"/>
                  </a:rPr>
                  <a:t>= vertical plume spread</a:t>
                </a:r>
              </a:p>
              <a:p>
                <a:endParaRPr lang="en-US" sz="1200" i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78" y="4402179"/>
                <a:ext cx="13584077" cy="2616101"/>
              </a:xfrm>
              <a:prstGeom prst="rect">
                <a:avLst/>
              </a:prstGeom>
              <a:blipFill rotWithShape="0">
                <a:blip r:embed="rId4"/>
                <a:stretch>
                  <a:fillRect l="-269" t="-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05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12203</TotalTime>
  <Words>1482</Words>
  <Application>Microsoft Office PowerPoint</Application>
  <PresentationFormat>On-screen Show (4:3)</PresentationFormat>
  <Paragraphs>257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SimSun</vt:lpstr>
      <vt:lpstr>Arial</vt:lpstr>
      <vt:lpstr>Calibri</vt:lpstr>
      <vt:lpstr>Cambria Math</vt:lpstr>
      <vt:lpstr>Comic Sans MS</vt:lpstr>
      <vt:lpstr>Times New Roman</vt:lpstr>
      <vt:lpstr>Trebuchet MS</vt:lpstr>
      <vt:lpstr>Wingdings 3</vt:lpstr>
      <vt:lpstr>Facet</vt:lpstr>
      <vt:lpstr>A Computationally Efficient Model For Estimating Background Concentrations of NOx, NO2, and O3</vt:lpstr>
      <vt:lpstr>Acknowledgements </vt:lpstr>
      <vt:lpstr>Motivation</vt:lpstr>
      <vt:lpstr>Introduction</vt:lpstr>
      <vt:lpstr>Introduction</vt:lpstr>
      <vt:lpstr>PowerPoint Presentation</vt:lpstr>
      <vt:lpstr>Model Formulation</vt:lpstr>
      <vt:lpstr>Transport-Back Trajectory calculated using surface wind speed and direction</vt:lpstr>
      <vt:lpstr>Transport-Concentration Calculation</vt:lpstr>
      <vt:lpstr>Average Species Age:  The average time that the species undergo chemical reactions</vt:lpstr>
      <vt:lpstr>Chemistry Scheme</vt:lpstr>
      <vt:lpstr>Model Overview</vt:lpstr>
      <vt:lpstr>Evaluations of LBM</vt:lpstr>
      <vt:lpstr>PowerPoint Presentation</vt:lpstr>
      <vt:lpstr>The South Coast Air Basin (SoCAB)</vt:lpstr>
      <vt:lpstr>Annual Average Concentration</vt:lpstr>
      <vt:lpstr>Seasonal Variation</vt:lpstr>
      <vt:lpstr>The San Joaquin Valley Air Basin</vt:lpstr>
      <vt:lpstr>Annual Average Concentration</vt:lpstr>
      <vt:lpstr>Seasonal Variation </vt:lpstr>
      <vt:lpstr>Applications of LBM </vt:lpstr>
      <vt:lpstr> Estimate O3 Episode</vt:lpstr>
      <vt:lpstr>Improving Kriging Interpolation Using LBM for Exposure Studies</vt:lpstr>
      <vt:lpstr>Conclusions</vt:lpstr>
      <vt:lpstr>Thank You!  Questions?</vt:lpstr>
    </vt:vector>
  </TitlesOfParts>
  <Company>COE Riverside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Computationally Efficient Model For Estimating Background Concentrtion of NOx, NO2, and O3</dc:title>
  <dc:creator>Si Tan</dc:creator>
  <cp:lastModifiedBy>Si Tan</cp:lastModifiedBy>
  <cp:revision>547</cp:revision>
  <dcterms:created xsi:type="dcterms:W3CDTF">2013-10-13T19:12:09Z</dcterms:created>
  <dcterms:modified xsi:type="dcterms:W3CDTF">2013-10-28T14:00:15Z</dcterms:modified>
</cp:coreProperties>
</file>