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0"/>
  </p:notesMasterIdLst>
  <p:sldIdLst>
    <p:sldId id="258" r:id="rId2"/>
    <p:sldId id="263" r:id="rId3"/>
    <p:sldId id="283" r:id="rId4"/>
    <p:sldId id="264" r:id="rId5"/>
    <p:sldId id="265" r:id="rId6"/>
    <p:sldId id="266" r:id="rId7"/>
    <p:sldId id="267" r:id="rId8"/>
    <p:sldId id="274" r:id="rId9"/>
    <p:sldId id="268" r:id="rId10"/>
    <p:sldId id="269" r:id="rId11"/>
    <p:sldId id="275" r:id="rId12"/>
    <p:sldId id="276" r:id="rId13"/>
    <p:sldId id="277" r:id="rId14"/>
    <p:sldId id="279" r:id="rId15"/>
    <p:sldId id="278" r:id="rId16"/>
    <p:sldId id="281" r:id="rId17"/>
    <p:sldId id="282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070"/>
    <a:srgbClr val="F1FF6D"/>
    <a:srgbClr val="BADDE1"/>
    <a:srgbClr val="003F69"/>
    <a:srgbClr val="0070B9"/>
    <a:srgbClr val="0B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3669" autoAdjust="0"/>
  </p:normalViewPr>
  <p:slideViewPr>
    <p:cSldViewPr>
      <p:cViewPr>
        <p:scale>
          <a:sx n="260" d="100"/>
          <a:sy n="260" d="100"/>
        </p:scale>
        <p:origin x="2220" y="3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45784E1-2D1B-483D-8087-AAA8F4F9F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6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EFFEC-EA08-4F57-B1F4-AEF696EB9A11}" type="slidenum">
              <a:rPr lang="en-US" smtClean="0">
                <a:ea typeface="ＭＳ Ｐゴシック" pitchFamily="34" charset="-128"/>
              </a:rPr>
              <a:pPr/>
              <a:t>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784E1-2D1B-483D-8087-AAA8F4F9F3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PA_Master Template_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900" b="1">
                <a:solidFill>
                  <a:schemeClr val="bg1"/>
                </a:solidFill>
              </a:rPr>
              <a:t>OAQPS</a:t>
            </a:r>
            <a:endParaRPr lang="en-US" sz="900" b="1"/>
          </a:p>
          <a:p>
            <a:pPr eaLnBrk="0" hangingPunct="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Air Quality Modeling Group</a:t>
            </a: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2895600" y="3581400"/>
            <a:ext cx="6248400" cy="16764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charset="0"/>
              <a:buNone/>
              <a:defRPr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6CA793E-B563-40B2-92ED-9622ED1CB9B5}" type="datetime1">
              <a:rPr lang="en-US"/>
              <a:pPr>
                <a:defRPr/>
              </a:pPr>
              <a:t>10/29/2013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D157E-9247-477B-B2C9-4358CE4A5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2CB19-5D4B-411C-9113-2B5B3274D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7238" y="2165350"/>
            <a:ext cx="7772400" cy="377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84C60-7A5D-412D-87AA-A4592E4F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7238" y="1708150"/>
            <a:ext cx="7772400" cy="423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FDAF-44DD-457D-A0E4-D31F87F5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DAA7-52B8-4C51-B85A-619C05738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7A556-D32C-40A3-8F57-A83F898C4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D97AF-2F02-48A2-AA0C-0EB21ADC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48C25-AFFE-4F0C-8EBF-5C273C54B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95A55-997E-437B-A622-BC3CB006B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6EF9-B1C0-475D-9BD2-8806B9759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676F-DB47-4CC8-A2CD-3637B606A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62F2A-86FC-4C98-A0BA-61071E052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EPA_Master Template_B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E5ADC23-27F6-4CE2-A096-641C70E22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Fine-scale Meteorological Simulation of Cold Pools in Salt Lake City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654675" cy="255588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en-US" smtClean="0"/>
              <a:t>Chris Misenis, Kirk Baker, Pat Dolwick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October 29, 2013</a:t>
            </a:r>
          </a:p>
        </p:txBody>
      </p:sp>
      <p:pic>
        <p:nvPicPr>
          <p:cNvPr id="4101" name="Picture 13" descr="http://cdn.physorg.com/newman/gfx/news/hires/bigstudyof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52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0" y="66294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i="1">
                <a:solidFill>
                  <a:schemeClr val="bg1"/>
                </a:solidFill>
              </a:rPr>
              <a:t>Image courtesy of Erik Crosman, University of Utah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5FE03C-327B-454A-8D33-A58CF423854E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7238" y="12954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400" b="1" kern="0" dirty="0">
              <a:solidFill>
                <a:srgbClr val="0070B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Shortwave Radiation – 4km</a:t>
            </a:r>
          </a:p>
        </p:txBody>
      </p:sp>
      <p:pic>
        <p:nvPicPr>
          <p:cNvPr id="13317" name="Picture 6"/>
          <p:cNvPicPr>
            <a:picLocks noChangeAspect="1"/>
          </p:cNvPicPr>
          <p:nvPr/>
        </p:nvPicPr>
        <p:blipFill>
          <a:blip r:embed="rId2" cstate="print"/>
          <a:srcRect t="4893" b="9850"/>
          <a:stretch>
            <a:fillRect/>
          </a:stretch>
        </p:blipFill>
        <p:spPr bwMode="auto">
          <a:xfrm>
            <a:off x="928688" y="3949700"/>
            <a:ext cx="74295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3" cstate="print"/>
          <a:srcRect t="3607"/>
          <a:stretch>
            <a:fillRect/>
          </a:stretch>
        </p:blipFill>
        <p:spPr bwMode="auto">
          <a:xfrm>
            <a:off x="928688" y="1189038"/>
            <a:ext cx="74295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1371600" y="1676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Playa</a:t>
            </a:r>
          </a:p>
        </p:txBody>
      </p:sp>
      <p:pic>
        <p:nvPicPr>
          <p:cNvPr id="13320" name="Picture 9"/>
          <p:cNvPicPr>
            <a:picLocks noChangeAspect="1"/>
          </p:cNvPicPr>
          <p:nvPr/>
        </p:nvPicPr>
        <p:blipFill>
          <a:blip r:embed="rId4" cstate="print"/>
          <a:srcRect l="37965" t="8192" r="32623" b="84695"/>
          <a:stretch>
            <a:fillRect/>
          </a:stretch>
        </p:blipFill>
        <p:spPr bwMode="auto">
          <a:xfrm>
            <a:off x="2241550" y="1066800"/>
            <a:ext cx="4803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5105400" y="16002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 cstate="print"/>
          <a:srcRect t="16348"/>
          <a:stretch>
            <a:fillRect/>
          </a:stretch>
        </p:blipFill>
        <p:spPr bwMode="auto">
          <a:xfrm>
            <a:off x="1066800" y="1524000"/>
            <a:ext cx="68580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 cstate="print"/>
          <a:srcRect t="15498"/>
          <a:stretch>
            <a:fillRect/>
          </a:stretch>
        </p:blipFill>
        <p:spPr bwMode="auto">
          <a:xfrm>
            <a:off x="1066800" y="4114800"/>
            <a:ext cx="68580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C7F334-0755-47BB-AFA2-04F302C4CC55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371600" y="1676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Playa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1371600" y="426243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River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Temperature – 1km</a:t>
            </a:r>
          </a:p>
        </p:txBody>
      </p:sp>
      <p:pic>
        <p:nvPicPr>
          <p:cNvPr id="14344" name="Picture 3"/>
          <p:cNvPicPr>
            <a:picLocks noChangeAspect="1"/>
          </p:cNvPicPr>
          <p:nvPr/>
        </p:nvPicPr>
        <p:blipFill>
          <a:blip r:embed="rId2" cstate="print"/>
          <a:srcRect l="38554" t="8258" r="34097" b="83914"/>
          <a:stretch>
            <a:fillRect/>
          </a:stretch>
        </p:blipFill>
        <p:spPr bwMode="auto">
          <a:xfrm>
            <a:off x="2708275" y="1066800"/>
            <a:ext cx="3575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4953000" y="16002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 cstate="print"/>
          <a:srcRect t="14519"/>
          <a:stretch>
            <a:fillRect/>
          </a:stretch>
        </p:blipFill>
        <p:spPr bwMode="auto">
          <a:xfrm>
            <a:off x="1066800" y="1490663"/>
            <a:ext cx="68580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/>
          </p:cNvPicPr>
          <p:nvPr/>
        </p:nvPicPr>
        <p:blipFill>
          <a:blip r:embed="rId3" cstate="print"/>
          <a:srcRect t="15594"/>
          <a:stretch>
            <a:fillRect/>
          </a:stretch>
        </p:blipFill>
        <p:spPr bwMode="auto">
          <a:xfrm>
            <a:off x="1066800" y="4114800"/>
            <a:ext cx="6858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3FD942-1E80-4966-9ED0-87C4CFB3FE77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1371600" y="426243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River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Wind Speed – 1km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371600" y="1676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Playa</a:t>
            </a:r>
          </a:p>
        </p:txBody>
      </p:sp>
      <p:pic>
        <p:nvPicPr>
          <p:cNvPr id="15368" name="Picture 12"/>
          <p:cNvPicPr>
            <a:picLocks noChangeAspect="1"/>
          </p:cNvPicPr>
          <p:nvPr/>
        </p:nvPicPr>
        <p:blipFill>
          <a:blip r:embed="rId4" cstate="print"/>
          <a:srcRect l="38554" t="8258" r="34097" b="83914"/>
          <a:stretch>
            <a:fillRect/>
          </a:stretch>
        </p:blipFill>
        <p:spPr bwMode="auto">
          <a:xfrm>
            <a:off x="2708275" y="1066800"/>
            <a:ext cx="3575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4953000" y="16002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/>
          </p:cNvPicPr>
          <p:nvPr/>
        </p:nvPicPr>
        <p:blipFill>
          <a:blip r:embed="rId2" cstate="print"/>
          <a:srcRect t="4877" r="826" b="10107"/>
          <a:stretch>
            <a:fillRect/>
          </a:stretch>
        </p:blipFill>
        <p:spPr bwMode="auto">
          <a:xfrm>
            <a:off x="4343400" y="990600"/>
            <a:ext cx="4800600" cy="286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152BB0-4018-4181-B38A-4A6078DBFFB7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Biases – 1km</a:t>
            </a:r>
          </a:p>
        </p:txBody>
      </p:sp>
      <p:pic>
        <p:nvPicPr>
          <p:cNvPr id="16388" name="Picture 1"/>
          <p:cNvPicPr>
            <a:picLocks/>
          </p:cNvPicPr>
          <p:nvPr/>
        </p:nvPicPr>
        <p:blipFill>
          <a:blip r:embed="rId3" cstate="print"/>
          <a:srcRect t="5618" r="3175" b="11236"/>
          <a:stretch>
            <a:fillRect/>
          </a:stretch>
        </p:blipFill>
        <p:spPr bwMode="auto">
          <a:xfrm>
            <a:off x="0" y="990600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/>
          </p:cNvPicPr>
          <p:nvPr/>
        </p:nvPicPr>
        <p:blipFill>
          <a:blip r:embed="rId4" cstate="print"/>
          <a:srcRect t="4955" r="1587" b="8655"/>
          <a:stretch>
            <a:fillRect/>
          </a:stretch>
        </p:blipFill>
        <p:spPr bwMode="auto">
          <a:xfrm>
            <a:off x="4343400" y="3810000"/>
            <a:ext cx="47244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/>
          </p:cNvPicPr>
          <p:nvPr/>
        </p:nvPicPr>
        <p:blipFill>
          <a:blip r:embed="rId5" cstate="print"/>
          <a:srcRect t="5380" r="3175" b="7420"/>
          <a:stretch>
            <a:fillRect/>
          </a:stretch>
        </p:blipFill>
        <p:spPr bwMode="auto">
          <a:xfrm>
            <a:off x="0" y="3836988"/>
            <a:ext cx="464820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61D358-4581-4A71-B510-2D7D6F0B7CE3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Summary Statistics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4774"/>
              </p:ext>
            </p:extLst>
          </p:nvPr>
        </p:nvGraphicFramePr>
        <p:xfrm>
          <a:off x="1524000" y="1143000"/>
          <a:ext cx="6095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751114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WS10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NAM4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.74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4.28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.98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1.80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-2.72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13.08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NARR4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.90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1.41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2.32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-12.84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22.60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PX4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.34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4.25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.70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1.53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-3.23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10.85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.13</a:t>
                      </a:r>
                      <a:endParaRPr lang="en-US" dirty="0"/>
                    </a:p>
                  </a:txBody>
                  <a:tcPr anchor="ctr">
                    <a:solidFill>
                      <a:srgbClr val="EDF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2.69</a:t>
                      </a:r>
                      <a:endParaRPr lang="en-US" dirty="0"/>
                    </a:p>
                  </a:txBody>
                  <a:tcPr anchor="ctr">
                    <a:solidFill>
                      <a:srgbClr val="EDF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.85</a:t>
                      </a:r>
                      <a:endParaRPr lang="en-US" dirty="0"/>
                    </a:p>
                  </a:txBody>
                  <a:tcPr anchor="ctr"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1.51</a:t>
                      </a:r>
                      <a:endParaRPr lang="en-US" dirty="0"/>
                    </a:p>
                  </a:txBody>
                  <a:tcPr anchor="ctr"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1.38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11.78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PX1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.22</a:t>
                      </a:r>
                      <a:endParaRPr lang="en-US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2.89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 anchor="ctr">
                    <a:solidFill>
                      <a:srgbClr val="EDF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1.36</a:t>
                      </a:r>
                      <a:endParaRPr lang="en-US" dirty="0"/>
                    </a:p>
                  </a:txBody>
                  <a:tcPr anchor="ctr">
                    <a:solidFill>
                      <a:srgbClr val="EDF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-.55</a:t>
                      </a:r>
                      <a:endParaRPr lang="en-US" dirty="0"/>
                    </a:p>
                  </a:txBody>
                  <a:tcPr anchor="ctr">
                    <a:solidFill>
                      <a:srgbClr val="EDF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10.77</a:t>
                      </a:r>
                      <a:endParaRPr lang="en-US" dirty="0"/>
                    </a:p>
                  </a:txBody>
                  <a:tcPr anchor="ctr">
                    <a:solidFill>
                      <a:srgbClr val="EDF070"/>
                    </a:solidFill>
                  </a:tcPr>
                </a:tc>
              </a:tr>
            </a:tbl>
          </a:graphicData>
        </a:graphic>
      </p:graphicFrame>
      <p:sp>
        <p:nvSpPr>
          <p:cNvPr id="18501" name="TextBox 2"/>
          <p:cNvSpPr txBox="1">
            <a:spLocks noChangeArrowheads="1"/>
          </p:cNvSpPr>
          <p:nvPr/>
        </p:nvSpPr>
        <p:spPr bwMode="auto">
          <a:xfrm>
            <a:off x="1066800" y="3962400"/>
            <a:ext cx="7086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/>
              <a:t>While having overall low biases, simulations using NARR initialization had worse model performance per RMSE.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In terms of model error, performance improves when increasing resolution from 1 to 4-km.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Initialization dataset has greater impact than model physics.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0BD50C-07F8-443B-8B63-3A00EF446963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7238" y="12954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400" b="1" kern="0" dirty="0">
              <a:solidFill>
                <a:srgbClr val="0070B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 smtClean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Vertical Profile</a:t>
            </a:r>
            <a:endParaRPr lang="en-US" sz="3400" b="1" kern="0" dirty="0">
              <a:solidFill>
                <a:srgbClr val="0070B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686425" cy="484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kewT_Jan04_1km_NAM-60.png"/>
          <p:cNvPicPr>
            <a:picLocks noChangeAspect="1"/>
          </p:cNvPicPr>
          <p:nvPr/>
        </p:nvPicPr>
        <p:blipFill>
          <a:blip r:embed="rId3" cstate="print"/>
          <a:srcRect l="11176" t="23333" r="19804" b="21111"/>
          <a:stretch>
            <a:fillRect/>
          </a:stretch>
        </p:blipFill>
        <p:spPr>
          <a:xfrm>
            <a:off x="5791200" y="685800"/>
            <a:ext cx="2816368" cy="2933724"/>
          </a:xfrm>
          <a:prstGeom prst="rect">
            <a:avLst/>
          </a:prstGeom>
        </p:spPr>
      </p:pic>
      <p:pic>
        <p:nvPicPr>
          <p:cNvPr id="12" name="Picture 11" descr="SkewT_Jan04_1km_PX-60.png"/>
          <p:cNvPicPr>
            <a:picLocks noChangeAspect="1"/>
          </p:cNvPicPr>
          <p:nvPr/>
        </p:nvPicPr>
        <p:blipFill>
          <a:blip r:embed="rId4" cstate="print"/>
          <a:srcRect l="10849" t="23333" r="20131" b="18889"/>
          <a:stretch>
            <a:fillRect/>
          </a:stretch>
        </p:blipFill>
        <p:spPr>
          <a:xfrm>
            <a:off x="5791200" y="3654540"/>
            <a:ext cx="2816368" cy="30510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62800" y="762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NAM1KM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37308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PX1KM</a:t>
            </a:r>
            <a:endParaRPr lang="en-US" sz="1400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3657600" y="4953000"/>
            <a:ext cx="228600" cy="457200"/>
          </a:xfrm>
          <a:prstGeom prst="righ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0BD50C-07F8-443B-8B63-3A00EF446963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7238" y="12954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400" b="1" kern="0" dirty="0">
              <a:solidFill>
                <a:srgbClr val="0070B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 smtClean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Vertical Profile</a:t>
            </a:r>
            <a:endParaRPr lang="en-US" sz="3400" b="1" kern="0" dirty="0">
              <a:solidFill>
                <a:srgbClr val="0070B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305"/>
          <a:stretch>
            <a:fillRect/>
          </a:stretch>
        </p:blipFill>
        <p:spPr bwMode="auto">
          <a:xfrm>
            <a:off x="0" y="1221105"/>
            <a:ext cx="5764530" cy="487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kewT_Jan04_1km_NAM-84.png"/>
          <p:cNvPicPr>
            <a:picLocks noChangeAspect="1"/>
          </p:cNvPicPr>
          <p:nvPr/>
        </p:nvPicPr>
        <p:blipFill>
          <a:blip r:embed="rId3" cstate="print"/>
          <a:srcRect l="11176" t="23333" r="19804" b="18889"/>
          <a:stretch>
            <a:fillRect/>
          </a:stretch>
        </p:blipFill>
        <p:spPr>
          <a:xfrm>
            <a:off x="5791200" y="682740"/>
            <a:ext cx="2816368" cy="3051060"/>
          </a:xfrm>
          <a:prstGeom prst="rect">
            <a:avLst/>
          </a:prstGeom>
        </p:spPr>
      </p:pic>
      <p:pic>
        <p:nvPicPr>
          <p:cNvPr id="16" name="Picture 15" descr="SkewT_Jan04_1km_PX-84.png"/>
          <p:cNvPicPr>
            <a:picLocks noChangeAspect="1"/>
          </p:cNvPicPr>
          <p:nvPr/>
        </p:nvPicPr>
        <p:blipFill>
          <a:blip r:embed="rId4" cstate="print"/>
          <a:srcRect l="11176" t="23333" r="19804" b="18889"/>
          <a:stretch>
            <a:fillRect/>
          </a:stretch>
        </p:blipFill>
        <p:spPr>
          <a:xfrm>
            <a:off x="5791200" y="3657600"/>
            <a:ext cx="2816368" cy="30510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62800" y="762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NAM1KM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37308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PX1KM</a:t>
            </a:r>
            <a:endParaRPr lang="en-US" sz="1400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3657600" y="4953000"/>
            <a:ext cx="228600" cy="457200"/>
          </a:xfrm>
          <a:prstGeom prst="righ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0BD50C-07F8-443B-8B63-3A00EF446963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7238" y="12954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400" b="1" kern="0" dirty="0">
              <a:solidFill>
                <a:srgbClr val="0070B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 smtClean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Vertical Profile</a:t>
            </a:r>
            <a:endParaRPr lang="en-US" sz="3400" b="1" kern="0" dirty="0">
              <a:solidFill>
                <a:srgbClr val="0070B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680"/>
          <a:stretch>
            <a:fillRect/>
          </a:stretch>
        </p:blipFill>
        <p:spPr bwMode="auto">
          <a:xfrm>
            <a:off x="0" y="1219200"/>
            <a:ext cx="5562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kewT_Jan04_1km_PX-108.png"/>
          <p:cNvPicPr>
            <a:picLocks noChangeAspect="1"/>
          </p:cNvPicPr>
          <p:nvPr/>
        </p:nvPicPr>
        <p:blipFill>
          <a:blip r:embed="rId3" cstate="print"/>
          <a:srcRect l="11503" t="23333" r="19477" b="18889"/>
          <a:stretch>
            <a:fillRect/>
          </a:stretch>
        </p:blipFill>
        <p:spPr>
          <a:xfrm>
            <a:off x="5791200" y="3657600"/>
            <a:ext cx="2816368" cy="3051060"/>
          </a:xfrm>
          <a:prstGeom prst="rect">
            <a:avLst/>
          </a:prstGeom>
        </p:spPr>
      </p:pic>
      <p:pic>
        <p:nvPicPr>
          <p:cNvPr id="16" name="Picture 15" descr="SkewT_Jan04_1km_PX-108.png"/>
          <p:cNvPicPr>
            <a:picLocks noChangeAspect="1"/>
          </p:cNvPicPr>
          <p:nvPr/>
        </p:nvPicPr>
        <p:blipFill>
          <a:blip r:embed="rId3" cstate="print"/>
          <a:srcRect l="11176" t="23333" r="19804" b="20000"/>
          <a:stretch>
            <a:fillRect/>
          </a:stretch>
        </p:blipFill>
        <p:spPr>
          <a:xfrm>
            <a:off x="5791200" y="685800"/>
            <a:ext cx="2816368" cy="29923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62800" y="762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NAM1KM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37308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PX1KM</a:t>
            </a:r>
            <a:endParaRPr lang="en-US" sz="1400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3657600" y="4953000"/>
            <a:ext cx="228600" cy="457200"/>
          </a:xfrm>
          <a:prstGeom prst="righ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ACC27F-7007-401D-978F-401788DB930F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Thoughts and Future Work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1065213" y="1703388"/>
            <a:ext cx="7086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/>
              <a:t>During periods of cold pool formation, WRF: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/>
              <a:t>tends to overestimate surface temperature and wind speeds, with slight improvements as resolution is increased.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/>
              <a:t>overestimates incoming shortwave radiation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/>
              <a:t>typically erodes the deeply stable layers too soon, per vertical </a:t>
            </a:r>
            <a:r>
              <a:rPr lang="en-US" sz="2200" dirty="0" smtClean="0"/>
              <a:t>profiles.</a:t>
            </a:r>
            <a:endParaRPr lang="en-US" sz="2200" dirty="0"/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Further analysis of initialization datasets required to better understand biases and possible </a:t>
            </a:r>
            <a:r>
              <a:rPr lang="en-US" sz="2200" dirty="0" smtClean="0"/>
              <a:t>corrections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Broad community working to better understand current issues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err="1" smtClean="0"/>
              <a:t>Lareau</a:t>
            </a:r>
            <a:r>
              <a:rPr lang="en-US" sz="2200" dirty="0" smtClean="0"/>
              <a:t> et al., 2013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 err="1" smtClean="0"/>
              <a:t>Silcox</a:t>
            </a:r>
            <a:r>
              <a:rPr lang="en-US" sz="2200" dirty="0" smtClean="0"/>
              <a:t> et al., 2012</a:t>
            </a:r>
          </a:p>
          <a:p>
            <a:pPr marL="800100" lvl="1" indent="-342900">
              <a:buFont typeface="Arial" charset="0"/>
              <a:buChar char="•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A82331-B14A-443A-A458-D352ABC96344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1295400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Overview &amp; Air Quality Implications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57238" y="2012950"/>
            <a:ext cx="7772400" cy="3778250"/>
          </a:xfrm>
        </p:spPr>
        <p:txBody>
          <a:bodyPr/>
          <a:lstStyle/>
          <a:p>
            <a:pPr eaLnBrk="1" hangingPunct="1"/>
            <a:r>
              <a:rPr lang="en-US" sz="2300" dirty="0" smtClean="0"/>
              <a:t>Cold-air pool (CAP) formation occurs due to strong inversions within topographical deformations.</a:t>
            </a:r>
          </a:p>
          <a:p>
            <a:pPr eaLnBrk="1" hangingPunct="1"/>
            <a:r>
              <a:rPr lang="en-US" sz="2300" dirty="0" smtClean="0"/>
              <a:t>Persistent CAPs are due to restricted ventilation (deeply stable) and lack of horizontal displacement (</a:t>
            </a:r>
            <a:r>
              <a:rPr lang="en-US" sz="2300" dirty="0" err="1" smtClean="0"/>
              <a:t>orographic</a:t>
            </a:r>
            <a:r>
              <a:rPr lang="en-US" sz="2300" dirty="0" smtClean="0"/>
              <a:t> forcing).</a:t>
            </a:r>
          </a:p>
          <a:p>
            <a:pPr eaLnBrk="1" hangingPunct="1"/>
            <a:r>
              <a:rPr lang="en-US" sz="2300" dirty="0" smtClean="0"/>
              <a:t>CAPs in dense urban locations can lead to significant stagnation and a build-up of local emissions (vehicles, industrial, home heating).</a:t>
            </a:r>
          </a:p>
          <a:p>
            <a:pPr eaLnBrk="1" hangingPunct="1"/>
            <a:r>
              <a:rPr lang="en-US" sz="2300" dirty="0" smtClean="0"/>
              <a:t>Current meteorological models tend to be too diffusive, leading to chemical models failing to capture pollution (PM2.5 in SLV, O3 in Upper Green River Basin) buildup.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A82331-B14A-443A-A458-D352ABC96344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147" name="Picture 7" descr="slc_1-6-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54150"/>
            <a:ext cx="65024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1295400" y="5802313"/>
            <a:ext cx="647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Salt Lake City, 1/6/2011 – Image by Tim Brown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A8EA31-FBC6-484B-823E-7BBC8B43BA28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7238" y="12192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PCAPS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31857"/>
            <a:ext cx="7098030" cy="319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7238" y="1600200"/>
            <a:ext cx="7772400" cy="3778250"/>
          </a:xfrm>
          <a:prstGeom prst="rect">
            <a:avLst/>
          </a:prstGeom>
        </p:spPr>
        <p:txBody>
          <a:bodyPr/>
          <a:lstStyle/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P</a:t>
            </a:r>
            <a:r>
              <a:rPr lang="en-US" sz="2000" kern="0" dirty="0">
                <a:latin typeface="+mn-lt"/>
                <a:ea typeface="+mn-ea"/>
                <a:cs typeface="+mn-cs"/>
              </a:rPr>
              <a:t>ersistent </a:t>
            </a:r>
            <a:r>
              <a:rPr lang="en-US" sz="2000" b="1" kern="0" dirty="0">
                <a:latin typeface="+mn-lt"/>
                <a:ea typeface="+mn-ea"/>
                <a:cs typeface="+mn-cs"/>
              </a:rPr>
              <a:t>C</a:t>
            </a:r>
            <a:r>
              <a:rPr lang="en-US" sz="2000" kern="0" dirty="0">
                <a:latin typeface="+mn-lt"/>
                <a:ea typeface="+mn-ea"/>
                <a:cs typeface="+mn-cs"/>
              </a:rPr>
              <a:t>old-</a:t>
            </a:r>
            <a:r>
              <a:rPr lang="en-US" sz="2000" b="1" kern="0" dirty="0">
                <a:latin typeface="+mn-lt"/>
                <a:ea typeface="+mn-ea"/>
                <a:cs typeface="+mn-cs"/>
              </a:rPr>
              <a:t>A</a:t>
            </a:r>
            <a:r>
              <a:rPr lang="en-US" sz="2000" kern="0" dirty="0">
                <a:latin typeface="+mn-lt"/>
                <a:ea typeface="+mn-ea"/>
                <a:cs typeface="+mn-cs"/>
              </a:rPr>
              <a:t>ir </a:t>
            </a:r>
            <a:r>
              <a:rPr lang="en-US" sz="2000" b="1" kern="0" dirty="0">
                <a:latin typeface="+mn-lt"/>
                <a:ea typeface="+mn-ea"/>
                <a:cs typeface="+mn-cs"/>
              </a:rPr>
              <a:t>P</a:t>
            </a:r>
            <a:r>
              <a:rPr lang="en-US" sz="2000" kern="0" dirty="0">
                <a:latin typeface="+mn-lt"/>
                <a:ea typeface="+mn-ea"/>
                <a:cs typeface="+mn-cs"/>
              </a:rPr>
              <a:t>ool </a:t>
            </a:r>
            <a:r>
              <a:rPr lang="en-US" sz="2000" b="1" kern="0" dirty="0">
                <a:latin typeface="+mn-lt"/>
                <a:ea typeface="+mn-ea"/>
                <a:cs typeface="+mn-cs"/>
              </a:rPr>
              <a:t>S</a:t>
            </a:r>
            <a:r>
              <a:rPr lang="en-US" sz="2000" kern="0" dirty="0">
                <a:latin typeface="+mn-lt"/>
                <a:ea typeface="+mn-ea"/>
                <a:cs typeface="+mn-cs"/>
              </a:rPr>
              <a:t>tudy</a:t>
            </a:r>
          </a:p>
          <a:p>
            <a:pPr marL="625475" lvl="1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Intensive field campaign ran from December 2010 through early February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2011, centered </a:t>
            </a:r>
            <a:r>
              <a:rPr lang="en-US" sz="2000" kern="0" dirty="0">
                <a:latin typeface="+mn-lt"/>
                <a:ea typeface="+mn-ea"/>
                <a:cs typeface="+mn-cs"/>
              </a:rPr>
              <a:t>over the Salt Lake Valley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2000" kern="0" dirty="0">
                <a:latin typeface="+mn-lt"/>
                <a:ea typeface="+mn-ea"/>
                <a:cs typeface="+mn-cs"/>
              </a:rPr>
              <a:t>Will focus on early January 2011 period.</a:t>
            </a:r>
          </a:p>
          <a:p>
            <a:pPr marL="625475" lvl="1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2000" kern="0" dirty="0" smtClean="0">
                <a:latin typeface="+mn-lt"/>
                <a:ea typeface="+mn-ea"/>
                <a:cs typeface="+mn-cs"/>
              </a:rPr>
              <a:t>Strongest, most polluted period </a:t>
            </a:r>
            <a:r>
              <a:rPr lang="en-US" sz="2000" kern="0" dirty="0">
                <a:latin typeface="+mn-lt"/>
                <a:ea typeface="+mn-ea"/>
                <a:cs typeface="+mn-cs"/>
              </a:rPr>
              <a:t>during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PCAPS (1/1-1/9)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Logo2-Main Content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19800"/>
            <a:ext cx="1524000" cy="70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F37949-37EF-4C3D-9542-44ED132EBE38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38400" y="6858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 smtClean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Modeling </a:t>
            </a:r>
            <a:r>
              <a:rPr lang="en-US" sz="3400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Setup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7238" y="1295400"/>
            <a:ext cx="7772400" cy="3581400"/>
          </a:xfrm>
          <a:prstGeom prst="rect">
            <a:avLst/>
          </a:prstGeom>
        </p:spPr>
        <p:txBody>
          <a:bodyPr/>
          <a:lstStyle/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1600" kern="0" dirty="0">
                <a:latin typeface="+mn-lt"/>
                <a:ea typeface="+mn-ea"/>
                <a:cs typeface="+mn-cs"/>
              </a:rPr>
              <a:t>WRF v3.3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1600" kern="0" dirty="0">
                <a:ea typeface="ＭＳ Ｐゴシック" pitchFamily="1" charset="-128"/>
                <a:cs typeface="+mn-cs"/>
              </a:rPr>
              <a:t>12/4/1km (only 4 &amp; 1km shown)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1600" kern="0" dirty="0">
                <a:ea typeface="ＭＳ Ｐゴシック" pitchFamily="1" charset="-128"/>
                <a:cs typeface="+mn-cs"/>
              </a:rPr>
              <a:t>12/6/2010 – 3/15/2011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1600" kern="0" dirty="0">
                <a:latin typeface="+mn-lt"/>
                <a:ea typeface="+mn-ea"/>
                <a:cs typeface="+mn-cs"/>
              </a:rPr>
              <a:t>NAM-12 Initialization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1600" kern="0" dirty="0">
                <a:latin typeface="+mn-lt"/>
                <a:ea typeface="+mn-ea"/>
                <a:cs typeface="+mn-cs"/>
              </a:rPr>
              <a:t>USGS landuse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1600" kern="0" dirty="0">
                <a:latin typeface="+mn-lt"/>
                <a:ea typeface="+mn-ea"/>
                <a:cs typeface="+mn-cs"/>
              </a:rPr>
              <a:t>Noah land-surface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1600" kern="0" dirty="0">
                <a:latin typeface="+mn-lt"/>
                <a:ea typeface="+mn-ea"/>
                <a:cs typeface="+mn-cs"/>
              </a:rPr>
              <a:t>Mellor-Yamada-</a:t>
            </a:r>
            <a:r>
              <a:rPr lang="en-US" sz="1600" kern="0" dirty="0" err="1">
                <a:latin typeface="+mn-lt"/>
                <a:ea typeface="+mn-ea"/>
                <a:cs typeface="+mn-cs"/>
              </a:rPr>
              <a:t>Janjic</a:t>
            </a:r>
            <a:r>
              <a:rPr lang="en-US" sz="1600" kern="0" dirty="0">
                <a:latin typeface="+mn-lt"/>
                <a:ea typeface="+mn-ea"/>
                <a:cs typeface="+mn-cs"/>
              </a:rPr>
              <a:t> PBL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1600" kern="0" dirty="0">
                <a:latin typeface="+mn-lt"/>
                <a:ea typeface="+mn-ea"/>
                <a:cs typeface="+mn-cs"/>
              </a:rPr>
              <a:t>Goddard SW, RRTM LW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1600" kern="0" dirty="0">
                <a:latin typeface="+mn-lt"/>
                <a:ea typeface="+mn-ea"/>
                <a:cs typeface="+mn-cs"/>
              </a:rPr>
              <a:t>Thompson microphysics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1600" kern="0" dirty="0">
                <a:latin typeface="+mn-lt"/>
                <a:ea typeface="+mn-ea"/>
                <a:cs typeface="+mn-cs"/>
              </a:rPr>
              <a:t>35 layers up to 50 </a:t>
            </a:r>
            <a:r>
              <a:rPr lang="en-US" sz="1600" kern="0" dirty="0" err="1">
                <a:latin typeface="+mn-lt"/>
                <a:ea typeface="+mn-ea"/>
                <a:cs typeface="+mn-cs"/>
              </a:rPr>
              <a:t>mb</a:t>
            </a:r>
            <a:r>
              <a:rPr lang="en-US" sz="1600" kern="0" dirty="0">
                <a:latin typeface="+mn-lt"/>
                <a:ea typeface="+mn-ea"/>
                <a:cs typeface="+mn-cs"/>
              </a:rPr>
              <a:t>, 20-m lowest </a:t>
            </a:r>
            <a:r>
              <a:rPr lang="en-US" sz="1600" kern="0" dirty="0" smtClean="0">
                <a:latin typeface="+mn-lt"/>
                <a:ea typeface="+mn-ea"/>
                <a:cs typeface="+mn-cs"/>
              </a:rPr>
              <a:t>layer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</a:rPr>
              <a:t>Nudging of T, Q and winds above PBL</a:t>
            </a:r>
            <a:endParaRPr lang="en-US" sz="1600" kern="0" dirty="0">
              <a:latin typeface="+mn-lt"/>
              <a:ea typeface="+mn-ea"/>
              <a:cs typeface="+mn-cs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14450"/>
            <a:ext cx="3261836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4689476"/>
          <a:ext cx="7848600" cy="148272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67000"/>
                <a:gridCol w="1905000"/>
                <a:gridCol w="1314450"/>
                <a:gridCol w="196215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Sensitivity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Initialization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PBL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LSM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 (NAM) (1</a:t>
                      </a:r>
                      <a:r>
                        <a:rPr lang="en-US" sz="1600" baseline="0" dirty="0" smtClean="0"/>
                        <a:t> &amp; 4km)</a:t>
                      </a:r>
                      <a:endParaRPr lang="en-US" sz="1600" dirty="0"/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</a:t>
                      </a:r>
                      <a:endParaRPr lang="en-US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MYJ</a:t>
                      </a:r>
                      <a:endParaRPr lang="en-US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Noah</a:t>
                      </a:r>
                      <a:endParaRPr lang="en-US" sz="1600" dirty="0"/>
                    </a:p>
                  </a:txBody>
                  <a:tcPr marT="45700" marB="45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NARR (4km)</a:t>
                      </a:r>
                      <a:endParaRPr lang="en-US" sz="1600" dirty="0"/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NARR</a:t>
                      </a:r>
                      <a:endParaRPr lang="en-US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MYJ</a:t>
                      </a:r>
                      <a:endParaRPr lang="en-US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Noah</a:t>
                      </a:r>
                      <a:endParaRPr lang="en-US" sz="1600" dirty="0"/>
                    </a:p>
                  </a:txBody>
                  <a:tcPr marT="45700" marB="45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PX (1 &amp; 4km)</a:t>
                      </a:r>
                      <a:endParaRPr lang="en-US" sz="1600" dirty="0"/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</a:t>
                      </a:r>
                      <a:endParaRPr lang="en-US" sz="1600" dirty="0"/>
                    </a:p>
                  </a:txBody>
                  <a:tcPr marT="45700" marB="457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ACM2</a:t>
                      </a:r>
                      <a:endParaRPr lang="en-US" sz="1600" dirty="0"/>
                    </a:p>
                  </a:txBody>
                  <a:tcPr marT="45700" marB="457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PX</a:t>
                      </a:r>
                      <a:endParaRPr lang="en-US" sz="1600" dirty="0"/>
                    </a:p>
                  </a:txBody>
                  <a:tcPr marT="45700" marB="45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isfs_pcaps.jpg"/>
          <p:cNvPicPr>
            <a:picLocks noChangeAspect="1"/>
          </p:cNvPicPr>
          <p:nvPr/>
        </p:nvPicPr>
        <p:blipFill>
          <a:blip r:embed="rId2" cstate="print"/>
          <a:srcRect t="10718"/>
          <a:stretch>
            <a:fillRect/>
          </a:stretch>
        </p:blipFill>
        <p:spPr bwMode="auto">
          <a:xfrm>
            <a:off x="990600" y="1204461"/>
            <a:ext cx="6894576" cy="550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054198-9B23-41E1-B93A-722B2BDED790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1752600"/>
            <a:ext cx="7772400" cy="3778250"/>
          </a:xfrm>
          <a:prstGeom prst="rect">
            <a:avLst/>
          </a:prstGeom>
        </p:spPr>
        <p:txBody>
          <a:bodyPr/>
          <a:lstStyle/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15000" y="533400"/>
            <a:ext cx="3429000" cy="144780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/>
          <a:lstStyle/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r>
              <a:rPr lang="en-US" sz="2200" kern="0" dirty="0">
                <a:latin typeface="+mn-lt"/>
                <a:ea typeface="+mn-ea"/>
                <a:cs typeface="+mn-cs"/>
              </a:rPr>
              <a:t>Runs to be evaluated against 7 ISFS stations (temperature, </a:t>
            </a:r>
            <a:r>
              <a:rPr lang="en-US" sz="2200" kern="0" dirty="0" smtClean="0">
                <a:latin typeface="+mn-lt"/>
                <a:ea typeface="+mn-ea"/>
                <a:cs typeface="+mn-cs"/>
              </a:rPr>
              <a:t>winds, </a:t>
            </a:r>
            <a:r>
              <a:rPr lang="en-US" sz="2200" kern="0" dirty="0">
                <a:latin typeface="+mn-lt"/>
                <a:ea typeface="+mn-ea"/>
                <a:cs typeface="+mn-cs"/>
              </a:rPr>
              <a:t>shortwave radiation)</a:t>
            </a:r>
          </a:p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buFont typeface="Times" charset="0"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</a:endParaRPr>
          </a:p>
        </p:txBody>
      </p:sp>
      <p:sp>
        <p:nvSpPr>
          <p:cNvPr id="9245" name="Oval 8"/>
          <p:cNvSpPr>
            <a:spLocks noChangeArrowheads="1"/>
          </p:cNvSpPr>
          <p:nvPr/>
        </p:nvSpPr>
        <p:spPr bwMode="auto">
          <a:xfrm>
            <a:off x="4514088" y="5334000"/>
            <a:ext cx="438912" cy="381000"/>
          </a:xfrm>
          <a:prstGeom prst="ellipse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429000" y="2438400"/>
            <a:ext cx="438912" cy="381000"/>
          </a:xfrm>
          <a:prstGeom prst="ellipse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32200"/>
            <a:ext cx="6858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/>
          <p:cNvPicPr>
            <a:picLocks noChangeAspect="1"/>
          </p:cNvPicPr>
          <p:nvPr/>
        </p:nvPicPr>
        <p:blipFill>
          <a:blip r:embed="rId3" cstate="print"/>
          <a:srcRect t="16937"/>
          <a:stretch>
            <a:fillRect/>
          </a:stretch>
        </p:blipFill>
        <p:spPr bwMode="auto">
          <a:xfrm>
            <a:off x="1066800" y="1574800"/>
            <a:ext cx="6858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6D5CBB-4C5C-4110-96D1-943CCEA17F8E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1371600" y="1676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Playa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371600" y="426243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River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Temperature – 4km</a:t>
            </a:r>
          </a:p>
        </p:txBody>
      </p:sp>
      <p:pic>
        <p:nvPicPr>
          <p:cNvPr id="10248" name="Picture 9"/>
          <p:cNvPicPr>
            <a:picLocks noChangeAspect="1"/>
          </p:cNvPicPr>
          <p:nvPr/>
        </p:nvPicPr>
        <p:blipFill>
          <a:blip r:embed="rId3" cstate="print"/>
          <a:srcRect l="37965" t="8192" r="32623" b="84695"/>
          <a:stretch>
            <a:fillRect/>
          </a:stretch>
        </p:blipFill>
        <p:spPr bwMode="auto">
          <a:xfrm>
            <a:off x="2093913" y="957263"/>
            <a:ext cx="4803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4953000" y="16002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029200" y="1752600"/>
            <a:ext cx="533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562600" y="1600200"/>
            <a:ext cx="1376362" cy="457200"/>
          </a:xfrm>
          <a:prstGeom prst="rect">
            <a:avLst/>
          </a:prstGeom>
        </p:spPr>
        <p:txBody>
          <a:bodyPr/>
          <a:lstStyle/>
          <a:p>
            <a:pPr marL="168275" indent="-168275">
              <a:spcBef>
                <a:spcPct val="20000"/>
              </a:spcBef>
              <a:buClr>
                <a:srgbClr val="0070B9"/>
              </a:buClr>
              <a:buSzPct val="90000"/>
              <a:defRPr/>
            </a:pPr>
            <a:r>
              <a:rPr lang="en-US" sz="1600" b="1" kern="0" dirty="0" smtClean="0">
                <a:latin typeface="+mn-lt"/>
                <a:ea typeface="+mn-ea"/>
                <a:cs typeface="+mn-cs"/>
              </a:rPr>
              <a:t>CAP ends</a:t>
            </a:r>
            <a:endParaRPr lang="en-US" sz="16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32200"/>
            <a:ext cx="6858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CC13BDF-AA84-48C7-947B-316E69B5FD02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371600" y="426243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River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Wind Speed – 4km</a:t>
            </a:r>
          </a:p>
        </p:txBody>
      </p:sp>
      <p:pic>
        <p:nvPicPr>
          <p:cNvPr id="11270" name="Picture 9"/>
          <p:cNvPicPr>
            <a:picLocks noChangeAspect="1"/>
          </p:cNvPicPr>
          <p:nvPr/>
        </p:nvPicPr>
        <p:blipFill>
          <a:blip r:embed="rId3" cstate="print"/>
          <a:srcRect l="37965" t="8192" r="32623" b="84695"/>
          <a:stretch>
            <a:fillRect/>
          </a:stretch>
        </p:blipFill>
        <p:spPr bwMode="auto">
          <a:xfrm>
            <a:off x="2093913" y="957263"/>
            <a:ext cx="4803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"/>
          <p:cNvPicPr>
            <a:picLocks noChangeAspect="1"/>
          </p:cNvPicPr>
          <p:nvPr/>
        </p:nvPicPr>
        <p:blipFill>
          <a:blip r:embed="rId4" cstate="print"/>
          <a:srcRect t="15500"/>
          <a:stretch>
            <a:fillRect/>
          </a:stretch>
        </p:blipFill>
        <p:spPr bwMode="auto">
          <a:xfrm>
            <a:off x="1066800" y="1524000"/>
            <a:ext cx="68580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6"/>
          <p:cNvSpPr txBox="1">
            <a:spLocks noChangeArrowheads="1"/>
          </p:cNvSpPr>
          <p:nvPr/>
        </p:nvSpPr>
        <p:spPr bwMode="auto">
          <a:xfrm>
            <a:off x="1371600" y="1676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Playa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4953000" y="16002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D253C9-DAB5-4C29-B24D-48110FB2EB04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2291" name="Picture 1"/>
          <p:cNvPicPr>
            <a:picLocks/>
          </p:cNvPicPr>
          <p:nvPr/>
        </p:nvPicPr>
        <p:blipFill>
          <a:blip r:embed="rId2" cstate="print"/>
          <a:srcRect t="4877" b="10107"/>
          <a:stretch>
            <a:fillRect/>
          </a:stretch>
        </p:blipFill>
        <p:spPr bwMode="auto">
          <a:xfrm>
            <a:off x="1485900" y="990600"/>
            <a:ext cx="60579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/>
          </p:cNvPicPr>
          <p:nvPr/>
        </p:nvPicPr>
        <p:blipFill>
          <a:blip r:embed="rId3" cstate="print"/>
          <a:srcRect t="4955" b="8655"/>
          <a:stretch>
            <a:fillRect/>
          </a:stretch>
        </p:blipFill>
        <p:spPr bwMode="auto">
          <a:xfrm>
            <a:off x="1463675" y="3711575"/>
            <a:ext cx="61023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Biases – 4km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519</Words>
  <Application>Microsoft Office PowerPoint</Application>
  <PresentationFormat>On-screen Show (4:3)</PresentationFormat>
  <Paragraphs>146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Fine-scale Meteorological Simulation of Cold Pools in Salt Lake City</vt:lpstr>
      <vt:lpstr>Overview &amp; Air Quality Implications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Design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76</cp:revision>
  <cp:lastPrinted>2006-09-22T17:41:18Z</cp:lastPrinted>
  <dcterms:modified xsi:type="dcterms:W3CDTF">2013-10-29T14:08:16Z</dcterms:modified>
</cp:coreProperties>
</file>