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60" r:id="rId3"/>
    <p:sldId id="398" r:id="rId4"/>
    <p:sldId id="318" r:id="rId5"/>
    <p:sldId id="401" r:id="rId6"/>
    <p:sldId id="400" r:id="rId7"/>
    <p:sldId id="389" r:id="rId8"/>
    <p:sldId id="390" r:id="rId9"/>
    <p:sldId id="399" r:id="rId10"/>
    <p:sldId id="391" r:id="rId11"/>
    <p:sldId id="392" r:id="rId12"/>
    <p:sldId id="393" r:id="rId13"/>
    <p:sldId id="394" r:id="rId14"/>
    <p:sldId id="395" r:id="rId15"/>
    <p:sldId id="396" r:id="rId16"/>
    <p:sldId id="383" r:id="rId17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3333CC"/>
    <a:srgbClr val="666699"/>
    <a:srgbClr val="000099"/>
    <a:srgbClr val="00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71" autoAdjust="0"/>
  </p:normalViewPr>
  <p:slideViewPr>
    <p:cSldViewPr snapToGrid="0">
      <p:cViewPr varScale="1">
        <p:scale>
          <a:sx n="108" d="100"/>
          <a:sy n="108" d="100"/>
        </p:scale>
        <p:origin x="-162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1968" cy="465296"/>
          </a:xfrm>
          <a:prstGeom prst="rect">
            <a:avLst/>
          </a:prstGeom>
        </p:spPr>
        <p:txBody>
          <a:bodyPr vert="horz" lIns="93281" tIns="46641" rIns="93281" bIns="4664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1"/>
            <a:ext cx="3041968" cy="465296"/>
          </a:xfrm>
          <a:prstGeom prst="rect">
            <a:avLst/>
          </a:prstGeom>
        </p:spPr>
        <p:txBody>
          <a:bodyPr vert="horz" lIns="93281" tIns="46641" rIns="93281" bIns="46641" rtlCol="0"/>
          <a:lstStyle>
            <a:lvl1pPr algn="r">
              <a:defRPr sz="1300"/>
            </a:lvl1pPr>
          </a:lstStyle>
          <a:p>
            <a:fld id="{04AD8A4C-4C5F-4B7A-BDD7-0ABAF8ED3FC4}" type="datetimeFigureOut">
              <a:rPr lang="en-US" smtClean="0"/>
              <a:pPr/>
              <a:t>10/26/2013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1" tIns="46641" rIns="93281" bIns="4664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81" tIns="46641" rIns="93281" bIns="4664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5"/>
            <a:ext cx="3041968" cy="465296"/>
          </a:xfrm>
          <a:prstGeom prst="rect">
            <a:avLst/>
          </a:prstGeom>
        </p:spPr>
        <p:txBody>
          <a:bodyPr vert="horz" lIns="93281" tIns="46641" rIns="93281" bIns="4664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5"/>
            <a:ext cx="3041968" cy="465296"/>
          </a:xfrm>
          <a:prstGeom prst="rect">
            <a:avLst/>
          </a:prstGeom>
        </p:spPr>
        <p:txBody>
          <a:bodyPr vert="horz" lIns="93281" tIns="46641" rIns="93281" bIns="46641" rtlCol="0" anchor="b"/>
          <a:lstStyle>
            <a:lvl1pPr algn="r">
              <a:defRPr sz="1300"/>
            </a:lvl1pPr>
          </a:lstStyle>
          <a:p>
            <a:fld id="{D7BED1E4-93CA-4113-8FBB-4B8B6C81B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C578-1E86-4E6D-AF79-CF0F99B09DE6}" type="datetime1">
              <a:rPr lang="en-US" smtClean="0"/>
              <a:pPr/>
              <a:t>10/26/2013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81D5-6D04-4093-AB96-870F8F554F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17E1-8B35-4D36-AF58-A5680CB9EE7A}" type="datetime1">
              <a:rPr lang="en-US" smtClean="0"/>
              <a:pPr/>
              <a:t>10/26/2013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81D5-6D04-4093-AB96-870F8F554F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9AE74-1B51-42EC-A6CF-5F091055095E}" type="datetime1">
              <a:rPr lang="en-US" smtClean="0"/>
              <a:pPr/>
              <a:t>10/26/2013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81D5-6D04-4093-AB96-870F8F554F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30F5-3DBC-40BC-A21C-BD252FDACF7A}" type="datetime1">
              <a:rPr lang="en-US" smtClean="0"/>
              <a:pPr/>
              <a:t>10/26/2013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81D5-6D04-4093-AB96-870F8F554F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CF30-A16B-447F-ABA1-8A6845D35054}" type="datetime1">
              <a:rPr lang="en-US" smtClean="0"/>
              <a:pPr/>
              <a:t>10/26/2013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81D5-6D04-4093-AB96-870F8F554F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19B6-5E12-45B6-9B79-586968524A8F}" type="datetime1">
              <a:rPr lang="en-US" smtClean="0"/>
              <a:pPr/>
              <a:t>10/26/2013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81D5-6D04-4093-AB96-870F8F554F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FD65F-C101-4BC7-AA14-289CD183073A}" type="datetime1">
              <a:rPr lang="en-US" smtClean="0"/>
              <a:pPr/>
              <a:t>10/26/2013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81D5-6D04-4093-AB96-870F8F554F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799A9-EE29-47A5-B684-1B8AD4C8BD2F}" type="datetime1">
              <a:rPr lang="en-US" smtClean="0"/>
              <a:pPr/>
              <a:t>10/26/2013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81D5-6D04-4093-AB96-870F8F554F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2C783-C0B1-4455-8C51-3FD45D6F0899}" type="datetime1">
              <a:rPr lang="en-US" smtClean="0"/>
              <a:pPr/>
              <a:t>10/26/2013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81D5-6D04-4093-AB96-870F8F554F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FC74-90F4-4FB5-B7B4-F93CD901D7F0}" type="datetime1">
              <a:rPr lang="en-US" smtClean="0"/>
              <a:pPr/>
              <a:t>10/26/2013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81D5-6D04-4093-AB96-870F8F554F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5C27-2453-443D-A5B6-95BADCEFFF2C}" type="datetime1">
              <a:rPr lang="en-US" smtClean="0"/>
              <a:pPr/>
              <a:t>10/26/2013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81D5-6D04-4093-AB96-870F8F554F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C2189-D0D5-40DD-B273-A0EABC0866F5}" type="datetime1">
              <a:rPr lang="en-US" smtClean="0"/>
              <a:pPr/>
              <a:t>10/26/2013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881D5-6D04-4093-AB96-870F8F554F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qmd.gov/aqmp/2012aqmp/Final-February2013/AppII.pdf" TargetMode="External"/><Relationship Id="rId2" Type="http://schemas.openxmlformats.org/officeDocument/2006/relationships/hyperlink" Target="http://www.epa.gov/airtrends/values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valleyair.org/Air_Quality_Plans/PM25Plans2012.ht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73152" y="2162906"/>
            <a:ext cx="3543300" cy="4018085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James Kelly, Kirk Baker, and Chris Misenis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Aft>
                <a:spcPts val="8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EPA Office of Air Quality Planning &amp; Standards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5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Observations</a:t>
            </a:r>
          </a:p>
          <a:p>
            <a:pPr marL="519113" lvl="0" indent="-519113">
              <a:spcBef>
                <a:spcPct val="20000"/>
              </a:spcBef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John Nowak, Andy </a:t>
            </a:r>
            <a:r>
              <a:rPr lang="en-US" sz="15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Neuman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James Roberts, </a:t>
            </a:r>
          </a:p>
          <a:p>
            <a:pPr marL="519113" lvl="0" indent="-519113">
              <a:spcBef>
                <a:spcPct val="20000"/>
              </a:spcBef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Patrick Veres, and Joost de Gouw</a:t>
            </a:r>
          </a:p>
          <a:p>
            <a:pPr>
              <a:spcBef>
                <a:spcPct val="20000"/>
              </a:spcBef>
            </a:pPr>
            <a:r>
              <a:rPr lang="en-US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National Oceanic &amp; Atmospheric Administration</a:t>
            </a:r>
          </a:p>
          <a:p>
            <a:pPr>
              <a:spcBef>
                <a:spcPts val="600"/>
              </a:spcBef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Jennifer Murphy, Milos Markovic, and </a:t>
            </a:r>
          </a:p>
          <a:p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Trevor </a:t>
            </a:r>
            <a:r>
              <a:rPr lang="en-US" sz="15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VandenBoer</a:t>
            </a:r>
            <a:endParaRPr lang="en-US" sz="15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ct val="20000"/>
              </a:spcBef>
            </a:pPr>
            <a:r>
              <a:rPr lang="en-US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University of Toronto</a:t>
            </a:r>
          </a:p>
          <a:p>
            <a:pPr>
              <a:spcBef>
                <a:spcPts val="600"/>
              </a:spcBef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Rodney Weber</a:t>
            </a:r>
          </a:p>
          <a:p>
            <a:pPr>
              <a:spcBef>
                <a:spcPct val="20000"/>
              </a:spcBef>
            </a:pPr>
            <a:r>
              <a:rPr lang="en-US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Georgia Institute of Technology</a:t>
            </a:r>
          </a:p>
          <a:p>
            <a:pPr>
              <a:spcBef>
                <a:spcPts val="600"/>
              </a:spcBef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Barry </a:t>
            </a:r>
            <a:r>
              <a:rPr lang="en-US" sz="15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Lefer</a:t>
            </a:r>
            <a:endParaRPr lang="en-US" sz="15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ct val="20000"/>
              </a:spcBef>
              <a:spcAft>
                <a:spcPts val="800"/>
              </a:spcAft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University of Houston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15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Emissions Development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Alison Eyth, Rich Mason, and Alexis Zubrow</a:t>
            </a:r>
          </a:p>
          <a:p>
            <a:pPr lvl="0">
              <a:spcBef>
                <a:spcPct val="20000"/>
              </a:spcBef>
              <a:spcAft>
                <a:spcPts val="800"/>
              </a:spcAft>
            </a:pPr>
            <a:r>
              <a:rPr lang="en-US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EPA Office of Air Quality Planning &amp; Standards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15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CMAQ Model Developers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Rob Gilliam, Jon Pleim, Golam Sarwar, 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Donna Schwede</a:t>
            </a:r>
          </a:p>
          <a:p>
            <a:pPr lvl="0">
              <a:spcBef>
                <a:spcPct val="20000"/>
              </a:spcBef>
            </a:pPr>
            <a:r>
              <a:rPr lang="en-US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EPA Office of Research &amp; Development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677" y="1"/>
            <a:ext cx="9003324" cy="2215662"/>
          </a:xfrm>
          <a:noFill/>
        </p:spPr>
        <p:txBody>
          <a:bodyPr>
            <a:noAutofit/>
          </a:bodyPr>
          <a:lstStyle/>
          <a:p>
            <a:pPr algn="l"/>
            <a:r>
              <a:rPr lang="en-US" sz="3400" b="1" dirty="0" smtClean="0">
                <a:solidFill>
                  <a:schemeClr val="accent1"/>
                </a:solidFill>
              </a:rPr>
              <a:t>Fine-Scale Simulation of Ammonium and Nitrate over the South Coast Air Basin and San Joaquin Valley of California during CalNex-2010</a:t>
            </a:r>
            <a:endParaRPr lang="en-US" sz="3400" b="1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309360"/>
            <a:ext cx="6022731" cy="451338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accent1"/>
                </a:solidFill>
              </a:rPr>
              <a:t>12</a:t>
            </a:r>
            <a:r>
              <a:rPr lang="en-US" sz="1400" b="1" baseline="30000" dirty="0" smtClean="0">
                <a:solidFill>
                  <a:schemeClr val="accent1"/>
                </a:solidFill>
              </a:rPr>
              <a:t>th</a:t>
            </a:r>
            <a:r>
              <a:rPr lang="en-US" sz="1400" b="1" dirty="0" smtClean="0">
                <a:solidFill>
                  <a:schemeClr val="accent1"/>
                </a:solidFill>
              </a:rPr>
              <a:t> Annual Community Modeling and Analysis System (CMAS) Conference </a:t>
            </a:r>
          </a:p>
          <a:p>
            <a:pPr algn="l"/>
            <a:r>
              <a:rPr lang="en-US" sz="1400" b="1" dirty="0" smtClean="0">
                <a:solidFill>
                  <a:schemeClr val="accent1"/>
                </a:solidFill>
              </a:rPr>
              <a:t>28-30 October 2013, Chapel Hill, NC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81D5-6D04-4093-AB96-870F8F554F96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8" name="Picture 7" descr="ggmap_avg_ANO3IJ_All_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685032" y="2144715"/>
            <a:ext cx="5368203" cy="4029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81D5-6D04-4093-AB96-870F8F554F96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 descr="Fig4_layout_NH3_transect_ggmap_2010ec3_CB05_10f_obs_P3flt08May19May.png"/>
          <p:cNvPicPr>
            <a:picLocks noChangeAspect="1"/>
          </p:cNvPicPr>
          <p:nvPr/>
        </p:nvPicPr>
        <p:blipFill>
          <a:blip r:embed="rId2" cstate="print"/>
          <a:srcRect t="3718" b="24872"/>
          <a:stretch>
            <a:fillRect/>
          </a:stretch>
        </p:blipFill>
        <p:spPr>
          <a:xfrm>
            <a:off x="1705707" y="1248509"/>
            <a:ext cx="5600700" cy="399946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92990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noProof="0" dirty="0" smtClean="0">
                <a:solidFill>
                  <a:schemeClr val="tx2"/>
                </a:solidFill>
              </a:rPr>
              <a:t>NH</a:t>
            </a:r>
            <a:r>
              <a:rPr lang="en-US" sz="4400" baseline="-25000" noProof="0" dirty="0" smtClean="0">
                <a:solidFill>
                  <a:schemeClr val="tx2"/>
                </a:solidFill>
              </a:rPr>
              <a:t>3</a:t>
            </a:r>
            <a:r>
              <a:rPr lang="en-US" sz="4400" noProof="0" dirty="0" smtClean="0">
                <a:solidFill>
                  <a:schemeClr val="tx2"/>
                </a:solidFill>
              </a:rPr>
              <a:t> on 8 and 19 May 2010 </a:t>
            </a:r>
            <a:endParaRPr kumimoji="0" lang="en-US" sz="4400" b="0" i="0" u="none" strike="noStrike" kern="1200" cap="none" spc="0" normalizeH="0" baseline="3000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90247" y="5222631"/>
            <a:ext cx="7297615" cy="1318846"/>
          </a:xfrm>
          <a:prstGeom prst="rect">
            <a:avLst/>
          </a:prstGeom>
        </p:spPr>
        <p:txBody>
          <a:bodyPr/>
          <a:lstStyle/>
          <a:p>
            <a:pPr marL="176213" indent="-176213">
              <a:spcBef>
                <a:spcPts val="2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dirty="0" smtClean="0"/>
              <a:t>Under-predictions downwind of Chino dairy facilities, e.g., (1) and (4)</a:t>
            </a:r>
          </a:p>
          <a:p>
            <a:pPr marL="176213" indent="-176213">
              <a:spcBef>
                <a:spcPts val="2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dirty="0" smtClean="0"/>
              <a:t>Over-predictions along San Gabriel Mountains near Pasadena, e.g., (3)</a:t>
            </a:r>
          </a:p>
          <a:p>
            <a:pPr marL="176213" indent="-176213">
              <a:spcBef>
                <a:spcPts val="2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dirty="0" smtClean="0"/>
              <a:t>Note: NH</a:t>
            </a:r>
            <a:r>
              <a:rPr lang="en-US" baseline="-25000" dirty="0" smtClean="0"/>
              <a:t>3</a:t>
            </a:r>
            <a:r>
              <a:rPr lang="en-US" dirty="0" smtClean="0"/>
              <a:t> emissions are quite variable from dairy facilities and aircraft transects provide only short snapshots of concentration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81D5-6D04-4093-AB96-870F8F554F9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 descr="Fig5_layout_HNO3_transect_ggmap_2010ec3_CB05_10f_obs_P3flt08May19May.png"/>
          <p:cNvPicPr>
            <a:picLocks noChangeAspect="1"/>
          </p:cNvPicPr>
          <p:nvPr/>
        </p:nvPicPr>
        <p:blipFill>
          <a:blip r:embed="rId2" cstate="print"/>
          <a:srcRect t="3726" b="24869"/>
          <a:stretch>
            <a:fillRect/>
          </a:stretch>
        </p:blipFill>
        <p:spPr>
          <a:xfrm>
            <a:off x="1709928" y="1252728"/>
            <a:ext cx="5600700" cy="399918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92990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noProof="0" dirty="0" smtClean="0">
                <a:solidFill>
                  <a:schemeClr val="tx2"/>
                </a:solidFill>
              </a:rPr>
              <a:t>HNO</a:t>
            </a:r>
            <a:r>
              <a:rPr lang="en-US" sz="4400" baseline="-25000" noProof="0" dirty="0" smtClean="0">
                <a:solidFill>
                  <a:schemeClr val="tx2"/>
                </a:solidFill>
              </a:rPr>
              <a:t>3</a:t>
            </a:r>
            <a:r>
              <a:rPr lang="en-US" sz="4400" noProof="0" dirty="0" smtClean="0">
                <a:solidFill>
                  <a:schemeClr val="tx2"/>
                </a:solidFill>
              </a:rPr>
              <a:t> on 8 and 19 May 2010 </a:t>
            </a:r>
            <a:endParaRPr kumimoji="0" lang="en-US" sz="4400" b="0" i="0" u="none" strike="noStrike" kern="1200" cap="none" spc="0" normalizeH="0" baseline="3000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88135" y="5328138"/>
            <a:ext cx="7115087" cy="923193"/>
          </a:xfrm>
          <a:prstGeom prst="rect">
            <a:avLst/>
          </a:prstGeom>
        </p:spPr>
        <p:txBody>
          <a:bodyPr/>
          <a:lstStyle/>
          <a:p>
            <a:pPr marL="176213" indent="-176213">
              <a:spcBef>
                <a:spcPts val="2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dirty="0" smtClean="0"/>
              <a:t>Over-predictions downwind of Chino dairy facilities, e.g., (1) and (4)</a:t>
            </a:r>
          </a:p>
          <a:p>
            <a:pPr marL="176213" indent="-176213">
              <a:spcBef>
                <a:spcPts val="2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dirty="0" smtClean="0"/>
              <a:t>Under-predictions along San Gabriel Mountains near Pasadena, e.g., (3)</a:t>
            </a:r>
          </a:p>
          <a:p>
            <a:pPr marL="176213" indent="-176213">
              <a:spcBef>
                <a:spcPts val="2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dirty="0" smtClean="0"/>
              <a:t>Note: aircraft transects provide only short snapshots of concentration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81D5-6D04-4093-AB96-870F8F554F96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46184" y="1274885"/>
            <a:ext cx="8379900" cy="4838700"/>
            <a:chOff x="246184" y="1169378"/>
            <a:chExt cx="8379900" cy="4838700"/>
          </a:xfrm>
        </p:grpSpPr>
        <p:grpSp>
          <p:nvGrpSpPr>
            <p:cNvPr id="16" name="Group 15"/>
            <p:cNvGrpSpPr/>
            <p:nvPr/>
          </p:nvGrpSpPr>
          <p:grpSpPr>
            <a:xfrm>
              <a:off x="2083777" y="1169378"/>
              <a:ext cx="6542307" cy="4838700"/>
              <a:chOff x="1521069" y="1178171"/>
              <a:chExt cx="6542307" cy="4838700"/>
            </a:xfrm>
          </p:grpSpPr>
          <p:pic>
            <p:nvPicPr>
              <p:cNvPr id="4" name="Picture 3" descr="HNO3_par_tseries_modobs_CMAS_2010ec3_CB05_10f_la_grd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662576" y="1178171"/>
                <a:ext cx="6400800" cy="4838700"/>
              </a:xfrm>
              <a:prstGeom prst="rect">
                <a:avLst/>
              </a:prstGeom>
            </p:spPr>
          </p:pic>
          <p:grpSp>
            <p:nvGrpSpPr>
              <p:cNvPr id="15" name="Group 14"/>
              <p:cNvGrpSpPr/>
              <p:nvPr/>
            </p:nvGrpSpPr>
            <p:grpSpPr>
              <a:xfrm>
                <a:off x="1547446" y="2892669"/>
                <a:ext cx="1670539" cy="562708"/>
                <a:chOff x="1547446" y="2892669"/>
                <a:chExt cx="1670539" cy="562708"/>
              </a:xfrm>
            </p:grpSpPr>
            <p:sp>
              <p:nvSpPr>
                <p:cNvPr id="5" name="Oval 4"/>
                <p:cNvSpPr/>
                <p:nvPr/>
              </p:nvSpPr>
              <p:spPr>
                <a:xfrm>
                  <a:off x="2927838" y="2971800"/>
                  <a:ext cx="290147" cy="483577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" name="Straight Connector 6"/>
                <p:cNvCxnSpPr>
                  <a:stCxn id="5" idx="2"/>
                </p:cNvCxnSpPr>
                <p:nvPr/>
              </p:nvCxnSpPr>
              <p:spPr>
                <a:xfrm flipH="1" flipV="1">
                  <a:off x="1547446" y="2892669"/>
                  <a:ext cx="1380392" cy="32092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13"/>
              <p:cNvGrpSpPr/>
              <p:nvPr/>
            </p:nvGrpSpPr>
            <p:grpSpPr>
              <a:xfrm>
                <a:off x="1521069" y="4592516"/>
                <a:ext cx="1714501" cy="973015"/>
                <a:chOff x="1521069" y="4592516"/>
                <a:chExt cx="1714501" cy="973015"/>
              </a:xfrm>
            </p:grpSpPr>
            <p:sp>
              <p:nvSpPr>
                <p:cNvPr id="8" name="Oval 7"/>
                <p:cNvSpPr/>
                <p:nvPr/>
              </p:nvSpPr>
              <p:spPr>
                <a:xfrm>
                  <a:off x="2790092" y="4592516"/>
                  <a:ext cx="445478" cy="973015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" name="Straight Connector 8"/>
                <p:cNvCxnSpPr>
                  <a:stCxn id="8" idx="2"/>
                </p:cNvCxnSpPr>
                <p:nvPr/>
              </p:nvCxnSpPr>
              <p:spPr>
                <a:xfrm flipH="1" flipV="1">
                  <a:off x="1521069" y="4774223"/>
                  <a:ext cx="1269023" cy="30480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" name="TextBox 11"/>
            <p:cNvSpPr txBox="1"/>
            <p:nvPr/>
          </p:nvSpPr>
          <p:spPr>
            <a:xfrm>
              <a:off x="756138" y="2537431"/>
              <a:ext cx="1521070" cy="748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n-US" sz="1600" b="1" dirty="0" smtClean="0">
                  <a:solidFill>
                    <a:schemeClr val="tx2"/>
                  </a:solidFill>
                </a:rPr>
                <a:t>NO</a:t>
              </a:r>
              <a:r>
                <a:rPr lang="en-US" sz="1600" b="1" baseline="-25000" dirty="0" smtClean="0">
                  <a:solidFill>
                    <a:schemeClr val="tx2"/>
                  </a:solidFill>
                </a:rPr>
                <a:t>3</a:t>
              </a:r>
              <a:r>
                <a:rPr lang="en-US" sz="1600" b="1" baseline="30000" dirty="0" smtClean="0">
                  <a:solidFill>
                    <a:schemeClr val="tx2"/>
                  </a:solidFill>
                </a:rPr>
                <a:t>-</a:t>
              </a:r>
              <a:r>
                <a:rPr lang="en-US" sz="1600" b="1" dirty="0" smtClean="0">
                  <a:solidFill>
                    <a:schemeClr val="tx2"/>
                  </a:solidFill>
                </a:rPr>
                <a:t> peaks are out of phase</a:t>
              </a:r>
            </a:p>
            <a:p>
              <a:pPr>
                <a:buClr>
                  <a:schemeClr val="tx2"/>
                </a:buClr>
              </a:pPr>
              <a:endParaRPr lang="en-US" sz="1600" b="1" baseline="30000" dirty="0">
                <a:solidFill>
                  <a:schemeClr val="tx2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6184" y="4325200"/>
              <a:ext cx="18756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n-US" sz="1600" b="1" dirty="0" smtClean="0">
                  <a:solidFill>
                    <a:schemeClr val="tx2"/>
                  </a:solidFill>
                </a:rPr>
                <a:t>Gas-phase fraction </a:t>
              </a:r>
            </a:p>
            <a:p>
              <a:pPr marL="61913" indent="114300">
                <a:buClr>
                  <a:schemeClr val="tx2"/>
                </a:buClr>
                <a:buFont typeface="Arial" pitchFamily="34" charset="0"/>
                <a:buChar char="•"/>
              </a:pPr>
              <a:r>
                <a:rPr lang="en-US" sz="1400" b="1" dirty="0" smtClean="0">
                  <a:solidFill>
                    <a:schemeClr val="tx2"/>
                  </a:solidFill>
                </a:rPr>
                <a:t>Too high during day</a:t>
              </a:r>
            </a:p>
            <a:p>
              <a:pPr marL="61913" indent="114300">
                <a:buClr>
                  <a:schemeClr val="tx2"/>
                </a:buClr>
                <a:buFont typeface="Arial" pitchFamily="34" charset="0"/>
                <a:buChar char="•"/>
              </a:pPr>
              <a:r>
                <a:rPr lang="en-US" sz="1400" b="1" dirty="0" smtClean="0">
                  <a:solidFill>
                    <a:schemeClr val="tx2"/>
                  </a:solidFill>
                </a:rPr>
                <a:t>Too low during night </a:t>
              </a:r>
              <a:endParaRPr lang="en-US" sz="1400" b="1" baseline="30000" dirty="0">
                <a:solidFill>
                  <a:schemeClr val="tx2"/>
                </a:solidFill>
              </a:endParaRPr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914400" y="248261"/>
            <a:ext cx="8229600" cy="92990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Nitrate System at Pasadena</a:t>
            </a:r>
            <a:endParaRPr kumimoji="0" lang="en-US" sz="4000" b="0" i="0" u="none" strike="noStrike" kern="1200" cap="none" spc="0" normalizeH="0" baseline="3000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14300" y="114300"/>
            <a:ext cx="1837592" cy="1413392"/>
            <a:chOff x="0" y="0"/>
            <a:chExt cx="1837592" cy="1413392"/>
          </a:xfrm>
        </p:grpSpPr>
        <p:pic>
          <p:nvPicPr>
            <p:cNvPr id="21" name="Picture 20" descr="ggmap_Pasadena_map.png"/>
            <p:cNvPicPr>
              <a:picLocks noChangeAspect="1"/>
            </p:cNvPicPr>
            <p:nvPr/>
          </p:nvPicPr>
          <p:blipFill>
            <a:blip r:embed="rId3" cstate="print"/>
            <a:srcRect r="15726"/>
            <a:stretch>
              <a:fillRect/>
            </a:stretch>
          </p:blipFill>
          <p:spPr>
            <a:xfrm>
              <a:off x="0" y="0"/>
              <a:ext cx="1837592" cy="138039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0" y="1213337"/>
              <a:ext cx="4443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>
                  <a:solidFill>
                    <a:schemeClr val="bg1"/>
                  </a:solidFill>
                </a:rPr>
                <a:t>Google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y24-25_tseries_mod_0600LAGrd_2010ec3_CB05_10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054" y="931985"/>
            <a:ext cx="5486400" cy="54864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81D5-6D04-4093-AB96-870F8F554F9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07037" y="1408176"/>
            <a:ext cx="3675185" cy="2998179"/>
          </a:xfrm>
          <a:prstGeom prst="rect">
            <a:avLst/>
          </a:prstGeom>
        </p:spPr>
        <p:txBody>
          <a:bodyPr/>
          <a:lstStyle/>
          <a:p>
            <a:pPr marL="176213" indent="-176213">
              <a:spcBef>
                <a:spcPts val="2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n-US" dirty="0" smtClean="0"/>
              <a:t>PBL collapses too early in the evening on 24 May 2010 and leads to NH</a:t>
            </a:r>
            <a:r>
              <a:rPr lang="en-US" baseline="-25000" dirty="0" smtClean="0"/>
              <a:t>3</a:t>
            </a:r>
            <a:r>
              <a:rPr lang="en-US" dirty="0" smtClean="0"/>
              <a:t> and NO over-prediction</a:t>
            </a:r>
          </a:p>
          <a:p>
            <a:pPr marL="176213" indent="-176213">
              <a:spcBef>
                <a:spcPts val="2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n-US" dirty="0" smtClean="0"/>
              <a:t>NO over-prediction leads to excessive titration of O</a:t>
            </a:r>
            <a:r>
              <a:rPr lang="en-US" baseline="-25000" dirty="0" smtClean="0"/>
              <a:t>3</a:t>
            </a:r>
            <a:r>
              <a:rPr lang="en-US" dirty="0" smtClean="0"/>
              <a:t> and production of HNO</a:t>
            </a:r>
            <a:r>
              <a:rPr lang="en-US" baseline="-25000" dirty="0" smtClean="0"/>
              <a:t>3</a:t>
            </a:r>
            <a:r>
              <a:rPr lang="en-US" dirty="0" smtClean="0"/>
              <a:t> via N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5</a:t>
            </a:r>
            <a:r>
              <a:rPr lang="en-US" dirty="0" smtClean="0"/>
              <a:t> </a:t>
            </a:r>
          </a:p>
          <a:p>
            <a:pPr marL="176213" indent="-176213">
              <a:spcBef>
                <a:spcPts val="2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n-US" dirty="0" smtClean="0"/>
              <a:t>Total nitrate partitions too much to the particle phase during night causing nighttime NO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-</a:t>
            </a:r>
            <a:r>
              <a:rPr lang="en-US" dirty="0" smtClean="0"/>
              <a:t> peak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60338"/>
            <a:ext cx="8229600" cy="92990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Timing of NO</a:t>
            </a:r>
            <a:r>
              <a:rPr lang="en-US" sz="4000" baseline="-250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4000" baseline="300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</a:t>
            </a:r>
            <a:r>
              <a:rPr lang="en-US" sz="40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Peak on 24-25 May</a:t>
            </a:r>
            <a:endParaRPr kumimoji="0" lang="en-US" sz="4000" b="0" i="0" u="none" strike="noStrike" kern="1200" cap="none" spc="0" normalizeH="0" baseline="3000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FN_LA_base_metastable_gri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40777"/>
            <a:ext cx="5200650" cy="52006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81D5-6D04-4093-AB96-870F8F554F9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92990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Gas Fraction of Nitrate (GFN) at Pasadena</a:t>
            </a:r>
            <a:endParaRPr kumimoji="0" lang="en-US" sz="4000" b="0" i="0" u="none" strike="noStrike" kern="1200" cap="none" spc="0" normalizeH="0" baseline="3000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800600" y="1406768"/>
            <a:ext cx="4106008" cy="3763110"/>
          </a:xfrm>
          <a:prstGeom prst="rect">
            <a:avLst/>
          </a:prstGeom>
        </p:spPr>
        <p:txBody>
          <a:bodyPr/>
          <a:lstStyle/>
          <a:p>
            <a:pPr marL="176213" indent="-176213">
              <a:spcBef>
                <a:spcPts val="2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n-US" dirty="0" smtClean="0"/>
              <a:t>ISORROPIA II calculations of GFN constrained by average modeled values (left) and observed values (right)</a:t>
            </a:r>
          </a:p>
          <a:p>
            <a:pPr marL="176213" indent="-176213">
              <a:spcBef>
                <a:spcPts val="2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n-US" dirty="0" smtClean="0"/>
              <a:t>During morning and night, GFN gradients based on modeled and observed conditions are similar but total ammonia is over-predicted (top and bottom)</a:t>
            </a:r>
            <a:endParaRPr lang="en-US" baseline="-25000" dirty="0" smtClean="0"/>
          </a:p>
          <a:p>
            <a:pPr marL="176213" indent="-176213">
              <a:spcBef>
                <a:spcPts val="2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n-US" dirty="0" smtClean="0"/>
              <a:t>During the day, ISORROPIA II predicts higher GFN for average modeled conditions than for average observed conditions (middle)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6497515"/>
            <a:ext cx="3979984" cy="360485"/>
          </a:xfrm>
          <a:prstGeom prst="rect">
            <a:avLst/>
          </a:prstGeom>
        </p:spPr>
        <p:txBody>
          <a:bodyPr/>
          <a:lstStyle/>
          <a:p>
            <a:pPr marL="176213" indent="-176213">
              <a:buClr>
                <a:schemeClr val="tx2"/>
              </a:buClr>
            </a:pPr>
            <a:r>
              <a:rPr lang="en-US" sz="1400" b="1" dirty="0" smtClean="0">
                <a:solidFill>
                  <a:schemeClr val="tx2"/>
                </a:solidFill>
              </a:rPr>
              <a:t>Gas Fraction of Nitrate (GFN):</a:t>
            </a:r>
            <a:r>
              <a:rPr lang="en-US" sz="1400" dirty="0" smtClean="0"/>
              <a:t> HNO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 / (HNO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 + NO</a:t>
            </a:r>
            <a:r>
              <a:rPr lang="en-US" sz="1400" baseline="-25000" dirty="0" smtClean="0"/>
              <a:t>3</a:t>
            </a:r>
            <a:r>
              <a:rPr lang="en-US" sz="1400" baseline="30000" dirty="0" smtClean="0"/>
              <a:t>-</a:t>
            </a:r>
            <a:r>
              <a:rPr lang="en-US" sz="1400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81D5-6D04-4093-AB96-870F8F554F96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717670" y="1222131"/>
            <a:ext cx="7701203" cy="2488800"/>
            <a:chOff x="427524" y="1626578"/>
            <a:chExt cx="7701203" cy="2488800"/>
          </a:xfrm>
        </p:grpSpPr>
        <p:sp>
          <p:nvSpPr>
            <p:cNvPr id="5" name="TextBox 4"/>
            <p:cNvSpPr txBox="1"/>
            <p:nvPr/>
          </p:nvSpPr>
          <p:spPr>
            <a:xfrm>
              <a:off x="826478" y="1865376"/>
              <a:ext cx="17145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Modeled Conditions</a:t>
              </a:r>
              <a:endParaRPr lang="en-US" sz="1400" dirty="0"/>
            </a:p>
          </p:txBody>
        </p:sp>
        <p:grpSp>
          <p:nvGrpSpPr>
            <p:cNvPr id="14" name="Group 13"/>
            <p:cNvGrpSpPr>
              <a:grpSpLocks noChangeAspect="1"/>
            </p:cNvGrpSpPr>
            <p:nvPr/>
          </p:nvGrpSpPr>
          <p:grpSpPr>
            <a:xfrm>
              <a:off x="427524" y="2093301"/>
              <a:ext cx="7701203" cy="2022077"/>
              <a:chOff x="1843088" y="923925"/>
              <a:chExt cx="5834245" cy="1531877"/>
            </a:xfrm>
          </p:grpSpPr>
          <p:pic>
            <p:nvPicPr>
              <p:cNvPr id="8" name="Picture 7" descr="Fig10_GFN_LA_base_metastable_grid.png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>
              <a:xfrm>
                <a:off x="1843088" y="923925"/>
                <a:ext cx="1528763" cy="1181100"/>
              </a:xfrm>
              <a:prstGeom prst="rect">
                <a:avLst/>
              </a:prstGeom>
            </p:spPr>
          </p:pic>
          <p:pic>
            <p:nvPicPr>
              <p:cNvPr id="9" name="Picture 8" descr="GFN_LA_m.obs.na_metastable_grid.png"/>
              <p:cNvPicPr>
                <a:picLocks noChangeAspect="1"/>
              </p:cNvPicPr>
              <p:nvPr/>
            </p:nvPicPr>
            <p:blipFill>
              <a:blip r:embed="rId3" cstate="print"/>
              <a:srcRect l="1224"/>
              <a:stretch>
                <a:fillRect/>
              </a:stretch>
            </p:blipFill>
            <p:spPr>
              <a:xfrm>
                <a:off x="3386137" y="928687"/>
                <a:ext cx="1152526" cy="1176338"/>
              </a:xfrm>
              <a:prstGeom prst="rect">
                <a:avLst/>
              </a:prstGeom>
            </p:spPr>
          </p:pic>
          <p:pic>
            <p:nvPicPr>
              <p:cNvPr id="10" name="Picture 9" descr="GFN_LA_m.obs.rh.na_metastable_grid.png"/>
              <p:cNvPicPr>
                <a:picLocks noChangeAspect="1"/>
              </p:cNvPicPr>
              <p:nvPr/>
            </p:nvPicPr>
            <p:blipFill>
              <a:blip r:embed="rId4" cstate="print"/>
              <a:srcRect l="608"/>
              <a:stretch>
                <a:fillRect/>
              </a:stretch>
            </p:blipFill>
            <p:spPr>
              <a:xfrm>
                <a:off x="4562659" y="928687"/>
                <a:ext cx="3114674" cy="1185863"/>
              </a:xfrm>
              <a:prstGeom prst="rect">
                <a:avLst/>
              </a:prstGeom>
            </p:spPr>
          </p:pic>
          <p:pic>
            <p:nvPicPr>
              <p:cNvPr id="11" name="Picture 10" descr="GFN_LA_m.obs.rh.na_metastable_grid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>
              <a:xfrm>
                <a:off x="2175913" y="2095317"/>
                <a:ext cx="2355606" cy="171633"/>
              </a:xfrm>
              <a:prstGeom prst="rect">
                <a:avLst/>
              </a:prstGeom>
            </p:spPr>
          </p:pic>
          <p:pic>
            <p:nvPicPr>
              <p:cNvPr id="12" name="Picture 11" descr="GFN_LA_m.obs.rh.na_metastable_grid.png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>
              <a:xfrm>
                <a:off x="4526391" y="2100080"/>
                <a:ext cx="2355606" cy="166870"/>
              </a:xfrm>
              <a:prstGeom prst="rect">
                <a:avLst/>
              </a:prstGeom>
            </p:spPr>
          </p:pic>
          <p:pic>
            <p:nvPicPr>
              <p:cNvPr id="13" name="Picture 12" descr="GFN_LA_m.obs.rh.na_metastable_grid.png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>
              <a:xfrm>
                <a:off x="4187886" y="2272629"/>
                <a:ext cx="928687" cy="183173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2620109" y="1626578"/>
              <a:ext cx="155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Model w/</a:t>
              </a:r>
            </a:p>
            <a:p>
              <a:r>
                <a:rPr lang="en-US" sz="1400" dirty="0" smtClean="0"/>
                <a:t>Observed Na</a:t>
              </a:r>
              <a:r>
                <a:rPr lang="en-US" sz="1400" baseline="30000" dirty="0" smtClean="0"/>
                <a:t>+</a:t>
              </a:r>
              <a:endParaRPr lang="en-US" sz="1400" baseline="30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00500" y="1670539"/>
              <a:ext cx="156503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/>
                <a:t>Model w/</a:t>
              </a:r>
            </a:p>
            <a:p>
              <a:r>
                <a:rPr lang="en-US" sz="1300" dirty="0" smtClean="0"/>
                <a:t>Observed Na</a:t>
              </a:r>
              <a:r>
                <a:rPr lang="en-US" sz="1300" baseline="30000" dirty="0" smtClean="0"/>
                <a:t>+</a:t>
              </a:r>
              <a:r>
                <a:rPr lang="en-US" sz="1300" dirty="0" smtClean="0"/>
                <a:t> &amp; RH</a:t>
              </a:r>
              <a:endParaRPr lang="en-US" sz="13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30362" y="1863971"/>
              <a:ext cx="17057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Observed Conditions</a:t>
              </a:r>
              <a:endParaRPr lang="en-US" sz="1400" dirty="0"/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457200" y="274638"/>
            <a:ext cx="8229600" cy="92990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Daytime GFN Sensitivity at Pasadena</a:t>
            </a:r>
            <a:endParaRPr kumimoji="0" lang="en-US" sz="4000" b="0" i="0" u="none" strike="noStrike" kern="1200" cap="none" spc="0" normalizeH="0" baseline="3000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 descr="CMAS_scatter_iso.GFN_LA_metastable.png"/>
          <p:cNvPicPr>
            <a:picLocks noChangeAspect="1"/>
          </p:cNvPicPr>
          <p:nvPr/>
        </p:nvPicPr>
        <p:blipFill>
          <a:blip r:embed="rId8" cstate="print"/>
          <a:srcRect t="6672" r="9978"/>
          <a:stretch>
            <a:fillRect/>
          </a:stretch>
        </p:blipFill>
        <p:spPr>
          <a:xfrm>
            <a:off x="615460" y="3833446"/>
            <a:ext cx="3087016" cy="2286000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4053252" y="4009292"/>
            <a:ext cx="4290648" cy="1573824"/>
          </a:xfrm>
          <a:prstGeom prst="rect">
            <a:avLst/>
          </a:prstGeom>
        </p:spPr>
        <p:txBody>
          <a:bodyPr/>
          <a:lstStyle/>
          <a:p>
            <a:pPr marL="176213" indent="-176213">
              <a:spcBef>
                <a:spcPts val="2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n-US" sz="1900" dirty="0" smtClean="0"/>
              <a:t>Daytime gas fraction of nitrate is sensitive to Na</a:t>
            </a:r>
            <a:r>
              <a:rPr lang="en-US" sz="1900" baseline="30000" dirty="0" smtClean="0"/>
              <a:t>+</a:t>
            </a:r>
            <a:r>
              <a:rPr lang="en-US" sz="1900" dirty="0" smtClean="0"/>
              <a:t> and RH</a:t>
            </a:r>
          </a:p>
          <a:p>
            <a:pPr marL="176213" indent="-176213">
              <a:spcBef>
                <a:spcPts val="2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n-US" sz="1900" dirty="0" smtClean="0"/>
              <a:t>Under-predictions of Na</a:t>
            </a:r>
            <a:r>
              <a:rPr lang="en-US" sz="1900" baseline="30000" dirty="0" smtClean="0"/>
              <a:t>+</a:t>
            </a:r>
            <a:r>
              <a:rPr lang="en-US" sz="1900" dirty="0" smtClean="0"/>
              <a:t> and, to a lesser degree, RH could explain daytime over-predictions of GFN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990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Conclusion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81D5-6D04-4093-AB96-870F8F554F9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6669" y="1257300"/>
            <a:ext cx="7948246" cy="4826977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400" dirty="0" smtClean="0"/>
              <a:t>Good correlation for predictions and observations of 24-h NO</a:t>
            </a:r>
            <a:r>
              <a:rPr lang="en-US" sz="2400" baseline="-25000" dirty="0" smtClean="0"/>
              <a:t>3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at key CSN sites suggests basic processes are captured</a:t>
            </a:r>
          </a:p>
          <a:p>
            <a:pPr marL="228600" indent="-228600"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400" dirty="0" smtClean="0"/>
              <a:t>Over-predictions of NH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in Pasadena and under-predictions near Riverside appear to influence gas-particle partitioning of total nitrate</a:t>
            </a:r>
          </a:p>
          <a:p>
            <a:pPr marL="228600" indent="-228600"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400" noProof="0" dirty="0" smtClean="0"/>
              <a:t>Meteorology also influences gas-particle partitioning, and early PBL collapse can lead to NO</a:t>
            </a:r>
            <a:r>
              <a:rPr lang="en-US" sz="2400" baseline="-25000" noProof="0" dirty="0" smtClean="0"/>
              <a:t>3</a:t>
            </a:r>
            <a:r>
              <a:rPr lang="en-US" sz="2400" baseline="30000" noProof="0" dirty="0" smtClean="0"/>
              <a:t>-</a:t>
            </a:r>
            <a:r>
              <a:rPr lang="en-US" sz="2400" noProof="0" dirty="0" smtClean="0"/>
              <a:t> over-predictions at night</a:t>
            </a:r>
          </a:p>
          <a:p>
            <a:pPr marL="228600" indent="-228600"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400" dirty="0" smtClean="0"/>
              <a:t>During the daytime, under-predictions of Na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concentration may cause too much partitioning of total nitrate to gas phase</a:t>
            </a:r>
          </a:p>
          <a:p>
            <a:pPr marL="228600" indent="-228600"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400" noProof="0" dirty="0" smtClean="0"/>
              <a:t>Future work will focus on model development </a:t>
            </a:r>
            <a:r>
              <a:rPr lang="en-US" sz="2400" dirty="0" smtClean="0"/>
              <a:t>for meteorology, emissions, and chemistry </a:t>
            </a:r>
            <a:r>
              <a:rPr lang="en-US" sz="2400" noProof="0" dirty="0" smtClean="0"/>
              <a:t>to </a:t>
            </a:r>
            <a:r>
              <a:rPr lang="en-US" sz="2400" noProof="0" dirty="0" smtClean="0"/>
              <a:t>improve </a:t>
            </a:r>
            <a:r>
              <a:rPr lang="en-US" sz="2400" noProof="0" dirty="0" smtClean="0"/>
              <a:t>simulations of NH</a:t>
            </a:r>
            <a:r>
              <a:rPr lang="en-US" sz="2400" baseline="-25000" noProof="0" dirty="0" smtClean="0"/>
              <a:t>4</a:t>
            </a:r>
            <a:r>
              <a:rPr lang="en-US" sz="2400" baseline="30000" noProof="0" dirty="0" smtClean="0"/>
              <a:t>+</a:t>
            </a:r>
            <a:r>
              <a:rPr lang="en-US" sz="2400" noProof="0" dirty="0" smtClean="0"/>
              <a:t> and </a:t>
            </a:r>
            <a:r>
              <a:rPr lang="en-US" sz="2400" noProof="0" dirty="0" smtClean="0"/>
              <a:t>NO</a:t>
            </a:r>
            <a:r>
              <a:rPr lang="en-US" sz="2400" baseline="-25000" noProof="0" dirty="0" smtClean="0"/>
              <a:t>3</a:t>
            </a:r>
            <a:r>
              <a:rPr lang="en-US" sz="2400" baseline="30000" noProof="0" dirty="0" smtClean="0"/>
              <a:t>-</a:t>
            </a:r>
            <a:endParaRPr lang="en-US" sz="2400" noProof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69130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PM</a:t>
            </a:r>
            <a:r>
              <a:rPr lang="en-US" sz="4400" baseline="-250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2.5</a:t>
            </a:r>
            <a:r>
              <a:rPr lang="en-US" sz="44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in South Coast and SJV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07730" y="1090245"/>
            <a:ext cx="8528539" cy="5231423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400" dirty="0" smtClean="0"/>
              <a:t>Primary PM</a:t>
            </a:r>
            <a:r>
              <a:rPr lang="en-US" sz="2400" baseline="-25000" dirty="0" smtClean="0"/>
              <a:t>2.5</a:t>
            </a:r>
            <a:r>
              <a:rPr lang="en-US" sz="2400" dirty="0" smtClean="0"/>
              <a:t> NAAQS levels are set to protect human health</a:t>
            </a:r>
          </a:p>
          <a:p>
            <a:pPr marL="685800" lvl="1" indent="-228600">
              <a:spcBef>
                <a:spcPts val="300"/>
              </a:spcBef>
              <a:buSzPct val="87000"/>
              <a:buFont typeface="Wingdings" pitchFamily="2" charset="2"/>
              <a:buChar char="Ø"/>
            </a:pPr>
            <a:r>
              <a:rPr kumimoji="0" lang="en-US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Annual NAAQS Level</a:t>
            </a:r>
            <a:r>
              <a:rPr lang="en-US" dirty="0" smtClean="0"/>
              <a:t>: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12 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Symbol" pitchFamily="18" charset="2"/>
              </a:rPr>
              <a:t>m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g m</a:t>
            </a:r>
            <a:r>
              <a:rPr kumimoji="0" lang="en-US" i="0" u="none" strike="noStrike" kern="120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-3</a:t>
            </a:r>
          </a:p>
          <a:p>
            <a:pPr marL="685800" lvl="1" indent="-228600">
              <a:spcBef>
                <a:spcPts val="600"/>
              </a:spcBef>
              <a:spcAft>
                <a:spcPts val="400"/>
              </a:spcAft>
              <a:buSzPct val="87000"/>
              <a:buFont typeface="Wingdings" pitchFamily="2" charset="2"/>
              <a:buChar char="Ø"/>
            </a:pPr>
            <a:r>
              <a:rPr lang="en-US" dirty="0" smtClean="0"/>
              <a:t>24-h NAAQS Level: 35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g m</a:t>
            </a:r>
            <a:r>
              <a:rPr lang="en-US" baseline="30000" dirty="0" smtClean="0"/>
              <a:t>-3</a:t>
            </a:r>
            <a:endParaRPr kumimoji="0" lang="en-US" i="0" u="none" strike="noStrike" kern="1200" cap="none" spc="0" normalizeH="0" baseline="3000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400" dirty="0" smtClean="0"/>
              <a:t>2010-2012 PM</a:t>
            </a:r>
            <a:r>
              <a:rPr lang="en-US" sz="2400" baseline="-25000" dirty="0" smtClean="0"/>
              <a:t>2.5</a:t>
            </a:r>
            <a:r>
              <a:rPr lang="en-US" sz="2400" dirty="0" smtClean="0"/>
              <a:t> Design Values exceed NAAQS levels in SC &amp; SJV </a:t>
            </a:r>
          </a:p>
          <a:p>
            <a:pPr marL="342900" indent="-342900"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>
              <a:spcBef>
                <a:spcPts val="800"/>
              </a:spcBef>
              <a:buClr>
                <a:schemeClr val="tx2"/>
              </a:buClr>
            </a:pPr>
            <a:endParaRPr lang="en-US" sz="1400" dirty="0" smtClean="0"/>
          </a:p>
          <a:p>
            <a:pPr marL="342900" indent="-342900">
              <a:spcBef>
                <a:spcPts val="800"/>
              </a:spcBef>
              <a:buClr>
                <a:schemeClr val="tx2"/>
              </a:buClr>
            </a:pPr>
            <a:endParaRPr lang="en-US" sz="800" dirty="0" smtClean="0"/>
          </a:p>
          <a:p>
            <a:pPr marL="342900" indent="-342900">
              <a:spcBef>
                <a:spcPts val="16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400" dirty="0" smtClean="0"/>
              <a:t>NH</a:t>
            </a:r>
            <a:r>
              <a:rPr lang="en-US" sz="2400" baseline="-25000" dirty="0" smtClean="0"/>
              <a:t>4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and NO</a:t>
            </a:r>
            <a:r>
              <a:rPr lang="en-US" sz="2400" baseline="-25000" dirty="0" smtClean="0"/>
              <a:t>3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make up &gt;50% of PM</a:t>
            </a:r>
            <a:r>
              <a:rPr lang="en-US" sz="2400" baseline="-25000" dirty="0" smtClean="0"/>
              <a:t>2.5</a:t>
            </a:r>
            <a:r>
              <a:rPr lang="en-US" sz="2400" dirty="0" smtClean="0"/>
              <a:t> mass on polluted days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81D5-6D04-4093-AB96-870F8F554F96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80491" y="2751017"/>
          <a:ext cx="4448912" cy="96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5369"/>
                <a:gridCol w="1415561"/>
                <a:gridCol w="1397982"/>
              </a:tblGrid>
              <a:tr h="305125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Area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Highest</a:t>
                      </a:r>
                      <a:r>
                        <a:rPr lang="en-US" sz="1500" b="1" baseline="0" dirty="0" smtClean="0">
                          <a:solidFill>
                            <a:schemeClr val="bg1"/>
                          </a:solidFill>
                        </a:rPr>
                        <a:t> Annual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Highest</a:t>
                      </a:r>
                      <a:r>
                        <a:rPr lang="en-US" sz="1500" b="1" baseline="0" dirty="0" smtClean="0">
                          <a:solidFill>
                            <a:schemeClr val="bg1"/>
                          </a:solidFill>
                        </a:rPr>
                        <a:t> 24-h</a:t>
                      </a:r>
                    </a:p>
                  </a:txBody>
                  <a:tcPr/>
                </a:tc>
              </a:tr>
              <a:tr h="305125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2"/>
                          </a:solidFill>
                        </a:rPr>
                        <a:t>South</a:t>
                      </a:r>
                      <a:r>
                        <a:rPr lang="en-US" sz="1500" b="0" baseline="0" dirty="0" smtClean="0">
                          <a:solidFill>
                            <a:schemeClr val="tx2"/>
                          </a:solidFill>
                        </a:rPr>
                        <a:t> Coast</a:t>
                      </a:r>
                      <a:endParaRPr lang="en-US" sz="1500" b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2"/>
                          </a:solidFill>
                        </a:rPr>
                        <a:t>15.6</a:t>
                      </a:r>
                      <a:endParaRPr lang="en-US" sz="1500" b="0" baseline="30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2"/>
                          </a:solidFill>
                        </a:rPr>
                        <a:t>37</a:t>
                      </a:r>
                      <a:endParaRPr lang="en-US" sz="1500" b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05125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2"/>
                          </a:solidFill>
                        </a:rPr>
                        <a:t>San</a:t>
                      </a:r>
                      <a:r>
                        <a:rPr lang="en-US" sz="1500" b="0" baseline="0" dirty="0" smtClean="0">
                          <a:solidFill>
                            <a:schemeClr val="tx2"/>
                          </a:solidFill>
                        </a:rPr>
                        <a:t> Joaquin Valley</a:t>
                      </a:r>
                      <a:endParaRPr lang="en-US" sz="1500" b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2"/>
                          </a:solidFill>
                        </a:rPr>
                        <a:t>19</a:t>
                      </a:r>
                      <a:endParaRPr lang="en-US" sz="1500" b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2"/>
                          </a:solidFill>
                        </a:rPr>
                        <a:t>59</a:t>
                      </a:r>
                      <a:endParaRPr lang="en-US" sz="1500" b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6295292"/>
            <a:ext cx="73855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en-US" sz="800" dirty="0" smtClean="0"/>
              <a:t>Sources:</a:t>
            </a:r>
            <a:r>
              <a:rPr lang="en-US" sz="800" dirty="0" smtClean="0">
                <a:hlinkClick r:id="rId2"/>
              </a:rPr>
              <a:t> </a:t>
            </a:r>
            <a:endParaRPr lang="en-US" sz="800" dirty="0" smtClean="0"/>
          </a:p>
          <a:p>
            <a:pPr>
              <a:buClr>
                <a:schemeClr val="tx2"/>
              </a:buClr>
            </a:pPr>
            <a:r>
              <a:rPr lang="en-US" sz="800" dirty="0" smtClean="0">
                <a:hlinkClick r:id="rId2"/>
              </a:rPr>
              <a:t>http://www.epa.gov/airtrends/values.html</a:t>
            </a:r>
            <a:r>
              <a:rPr lang="en-US" sz="800" dirty="0" smtClean="0"/>
              <a:t> </a:t>
            </a:r>
          </a:p>
          <a:p>
            <a:pPr>
              <a:buClr>
                <a:schemeClr val="tx2"/>
              </a:buClr>
            </a:pPr>
            <a:r>
              <a:rPr lang="en-US" sz="800" dirty="0" smtClean="0">
                <a:hlinkClick r:id="rId3"/>
              </a:rPr>
              <a:t>http://www.aqmd.gov/aqmp/2012aqmp/Final-February2013/AppII.pdf</a:t>
            </a:r>
            <a:r>
              <a:rPr lang="en-US" sz="800" dirty="0" smtClean="0"/>
              <a:t> </a:t>
            </a:r>
          </a:p>
          <a:p>
            <a:pPr>
              <a:buClr>
                <a:schemeClr val="tx2"/>
              </a:buClr>
            </a:pPr>
            <a:r>
              <a:rPr lang="en-US" sz="800" dirty="0" smtClean="0">
                <a:hlinkClick r:id="rId4"/>
              </a:rPr>
              <a:t>http://www.valleyair.org/Air_Quality_Plans/PM25Plans2012.htm</a:t>
            </a:r>
            <a:r>
              <a:rPr lang="en-US" sz="800" dirty="0" smtClean="0"/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1" y="4404360"/>
            <a:ext cx="401009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 b="1282"/>
          <a:stretch>
            <a:fillRect/>
          </a:stretch>
        </p:blipFill>
        <p:spPr bwMode="auto">
          <a:xfrm>
            <a:off x="5176837" y="4410808"/>
            <a:ext cx="2812093" cy="180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40677"/>
            <a:ext cx="8229600" cy="1276961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Motivation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1" y="993531"/>
            <a:ext cx="8229600" cy="5574323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200" dirty="0" smtClean="0"/>
              <a:t>Accurate NH</a:t>
            </a:r>
            <a:r>
              <a:rPr lang="en-US" sz="2200" baseline="-25000" dirty="0" smtClean="0"/>
              <a:t>4</a:t>
            </a:r>
            <a:r>
              <a:rPr lang="en-US" sz="2200" baseline="30000" dirty="0" smtClean="0"/>
              <a:t>+</a:t>
            </a:r>
            <a:r>
              <a:rPr lang="en-US" sz="2200" dirty="0" smtClean="0"/>
              <a:t> and NO</a:t>
            </a:r>
            <a:r>
              <a:rPr lang="en-US" sz="2200" baseline="-25000" dirty="0" smtClean="0"/>
              <a:t>3</a:t>
            </a:r>
            <a:r>
              <a:rPr lang="en-US" sz="2200" baseline="30000" dirty="0" smtClean="0"/>
              <a:t>-</a:t>
            </a:r>
            <a:r>
              <a:rPr lang="en-US" sz="2200" dirty="0" smtClean="0"/>
              <a:t> modeling is useful for developing control plans, health and exposure studies, and single-source </a:t>
            </a:r>
            <a:r>
              <a:rPr lang="en-US" sz="2200" dirty="0" smtClean="0"/>
              <a:t>applications</a:t>
            </a:r>
            <a:endParaRPr lang="en-US" sz="2200" dirty="0" smtClean="0"/>
          </a:p>
          <a:p>
            <a:pPr marL="342900" indent="-342900"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300" dirty="0" smtClean="0"/>
              <a:t>Modeling </a:t>
            </a:r>
            <a:r>
              <a:rPr lang="en-US" sz="2300" dirty="0" smtClean="0"/>
              <a:t>NH</a:t>
            </a:r>
            <a:r>
              <a:rPr lang="en-US" sz="2300" baseline="-25000" dirty="0" smtClean="0"/>
              <a:t>4</a:t>
            </a:r>
            <a:r>
              <a:rPr lang="en-US" sz="2300" baseline="30000" dirty="0" smtClean="0"/>
              <a:t>+</a:t>
            </a:r>
            <a:r>
              <a:rPr lang="en-US" sz="2300" dirty="0" smtClean="0"/>
              <a:t> and NO</a:t>
            </a:r>
            <a:r>
              <a:rPr lang="en-US" sz="2300" baseline="-25000" dirty="0" smtClean="0"/>
              <a:t>3</a:t>
            </a:r>
            <a:r>
              <a:rPr lang="en-US" sz="2300" baseline="30000" dirty="0" smtClean="0"/>
              <a:t>-</a:t>
            </a:r>
            <a:r>
              <a:rPr lang="en-US" sz="2300" dirty="0" smtClean="0"/>
              <a:t> is challenging in California due to complex emissions, terrain, meteorology, and chemistry, e.g.,</a:t>
            </a:r>
          </a:p>
          <a:p>
            <a:pPr marL="342900" indent="-342900"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>
              <a:spcBef>
                <a:spcPts val="800"/>
              </a:spcBef>
              <a:buClr>
                <a:schemeClr val="tx2"/>
              </a:buClr>
            </a:pPr>
            <a:endParaRPr lang="en-US" sz="2400" dirty="0" smtClean="0"/>
          </a:p>
          <a:p>
            <a:pPr marL="342900" indent="-342900"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400" dirty="0" smtClean="0"/>
              <a:t>CalNex-2010 </a:t>
            </a:r>
            <a:r>
              <a:rPr lang="en-US" sz="2400" dirty="0" smtClean="0"/>
              <a:t>provides a rich dataset for model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81D5-6D04-4093-AB96-870F8F554F9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048" y="2646484"/>
            <a:ext cx="4898231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6611779"/>
            <a:ext cx="84757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chemeClr val="tx2"/>
                </a:solidFill>
              </a:rPr>
              <a:t>Figure:</a:t>
            </a:r>
            <a:r>
              <a:rPr lang="en-US" sz="1000" dirty="0" smtClean="0"/>
              <a:t> Nowak et al. (2012) Ammonia sources in the California South Coast Air Basin and their impact on ammonium nitrate formation, </a:t>
            </a:r>
            <a:r>
              <a:rPr lang="en-US" sz="1000" dirty="0" err="1" smtClean="0"/>
              <a:t>Geophys</a:t>
            </a:r>
            <a:r>
              <a:rPr lang="en-US" sz="1000" dirty="0" smtClean="0"/>
              <a:t>. Res. Letters</a:t>
            </a:r>
            <a:endParaRPr lang="en-US" sz="1000" dirty="0"/>
          </a:p>
        </p:txBody>
      </p:sp>
      <p:sp>
        <p:nvSpPr>
          <p:cNvPr id="10" name="Rectangle 9"/>
          <p:cNvSpPr/>
          <p:nvPr/>
        </p:nvSpPr>
        <p:spPr>
          <a:xfrm>
            <a:off x="750276" y="5355074"/>
            <a:ext cx="190500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/>
              <a:t>Nowak et al. (2012)</a:t>
            </a:r>
            <a:endParaRPr lang="en-US" sz="1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495192" y="3209192"/>
            <a:ext cx="3086100" cy="2162907"/>
          </a:xfrm>
          <a:prstGeom prst="rect">
            <a:avLst/>
          </a:prstGeom>
        </p:spPr>
        <p:txBody>
          <a:bodyPr/>
          <a:lstStyle/>
          <a:p>
            <a:pPr marL="176213" indent="-176213">
              <a:spcBef>
                <a:spcPts val="2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1400" u="sng" dirty="0" smtClean="0">
                <a:solidFill>
                  <a:schemeClr val="tx2"/>
                </a:solidFill>
              </a:rPr>
              <a:t>Emissions</a:t>
            </a:r>
            <a:r>
              <a:rPr lang="en-US" sz="1400" dirty="0" smtClean="0">
                <a:solidFill>
                  <a:schemeClr val="tx2"/>
                </a:solidFill>
              </a:rPr>
              <a:t>:</a:t>
            </a:r>
            <a:r>
              <a:rPr lang="en-US" sz="1400" dirty="0" smtClean="0"/>
              <a:t> ports, LA, dairy facilities</a:t>
            </a:r>
          </a:p>
          <a:p>
            <a:pPr marL="176213" indent="-176213">
              <a:spcBef>
                <a:spcPts val="2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1400" u="sng" dirty="0" smtClean="0">
                <a:solidFill>
                  <a:schemeClr val="tx2"/>
                </a:solidFill>
              </a:rPr>
              <a:t>Terrain</a:t>
            </a:r>
            <a:r>
              <a:rPr lang="en-US" sz="1400" dirty="0" smtClean="0">
                <a:solidFill>
                  <a:schemeClr val="tx2"/>
                </a:solidFill>
              </a:rPr>
              <a:t>:</a:t>
            </a:r>
            <a:r>
              <a:rPr lang="en-US" sz="1400" dirty="0" smtClean="0"/>
              <a:t> San Gabriel, San Bernardino, and San Jacinto Mtns.</a:t>
            </a:r>
          </a:p>
          <a:p>
            <a:pPr marL="176213" indent="-176213">
              <a:spcBef>
                <a:spcPts val="2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1400" u="sng" dirty="0" smtClean="0">
                <a:solidFill>
                  <a:schemeClr val="tx2"/>
                </a:solidFill>
              </a:rPr>
              <a:t>Meteorology</a:t>
            </a:r>
            <a:r>
              <a:rPr lang="en-US" sz="1400" dirty="0" smtClean="0">
                <a:solidFill>
                  <a:schemeClr val="tx2"/>
                </a:solidFill>
              </a:rPr>
              <a:t>:</a:t>
            </a:r>
            <a:r>
              <a:rPr lang="en-US" sz="1400" dirty="0" smtClean="0"/>
              <a:t> land-sea breeze, upslope-</a:t>
            </a:r>
            <a:r>
              <a:rPr lang="en-US" sz="1400" dirty="0" err="1" smtClean="0"/>
              <a:t>downslope</a:t>
            </a:r>
            <a:r>
              <a:rPr lang="en-US" sz="1400" dirty="0" smtClean="0"/>
              <a:t> flow, Temp. inversions, Bight recirculation</a:t>
            </a:r>
          </a:p>
          <a:p>
            <a:pPr marL="176213" indent="-176213">
              <a:spcBef>
                <a:spcPts val="2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1400" u="sng" dirty="0" smtClean="0">
                <a:solidFill>
                  <a:schemeClr val="tx2"/>
                </a:solidFill>
              </a:rPr>
              <a:t>Chemistry</a:t>
            </a:r>
            <a:r>
              <a:rPr lang="en-US" sz="1400" dirty="0" smtClean="0">
                <a:solidFill>
                  <a:schemeClr val="tx2"/>
                </a:solidFill>
              </a:rPr>
              <a:t>:</a:t>
            </a:r>
            <a:r>
              <a:rPr lang="en-US" sz="1400" dirty="0" smtClean="0"/>
              <a:t> aging of LA and port emissions and mixing w/ dairy </a:t>
            </a:r>
            <a:r>
              <a:rPr lang="en-US" sz="1400" dirty="0" err="1" smtClean="0"/>
              <a:t>emiss</a:t>
            </a:r>
            <a:r>
              <a:rPr lang="en-US" sz="1400" dirty="0" smtClean="0"/>
              <a:t>.</a:t>
            </a:r>
          </a:p>
          <a:p>
            <a:pPr marL="228600" indent="-228600"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</a:pPr>
            <a:endParaRPr lang="en-US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81D5-6D04-4093-AB96-870F8F554F9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Model Configuration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485900" y="1449757"/>
          <a:ext cx="6224954" cy="3937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2715"/>
                <a:gridCol w="3842239"/>
              </a:tblGrid>
              <a:tr h="339267">
                <a:tc>
                  <a:txBody>
                    <a:bodyPr/>
                    <a:lstStyle/>
                    <a:p>
                      <a:r>
                        <a:rPr lang="en-US" dirty="0" smtClean="0"/>
                        <a:t>Category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</a:tr>
              <a:tr h="296858">
                <a:tc>
                  <a:txBody>
                    <a:bodyPr/>
                    <a:lstStyle/>
                    <a:p>
                      <a:r>
                        <a:rPr lang="en-US" sz="1500" b="1" dirty="0" smtClean="0"/>
                        <a:t>Simulation period</a:t>
                      </a:r>
                      <a:endParaRPr 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1" dirty="0" smtClean="0"/>
                        <a:t>4 May – 30</a:t>
                      </a:r>
                      <a:r>
                        <a:rPr lang="en-US" sz="1500" b="1" baseline="0" dirty="0" smtClean="0"/>
                        <a:t> June 2010</a:t>
                      </a:r>
                      <a:endParaRPr lang="en-US" sz="1500" b="1" dirty="0"/>
                    </a:p>
                  </a:txBody>
                  <a:tcPr/>
                </a:tc>
              </a:tr>
              <a:tr h="296858">
                <a:tc>
                  <a:txBody>
                    <a:bodyPr/>
                    <a:lstStyle/>
                    <a:p>
                      <a:r>
                        <a:rPr lang="en-US" sz="1500" b="1" dirty="0" smtClean="0"/>
                        <a:t>AQ model</a:t>
                      </a:r>
                      <a:endParaRPr 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solidFill>
                            <a:schemeClr val="tx1"/>
                          </a:solidFill>
                        </a:rPr>
                        <a:t>CMAQv5.0.1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96858">
                <a:tc>
                  <a:txBody>
                    <a:bodyPr/>
                    <a:lstStyle/>
                    <a:p>
                      <a:r>
                        <a:rPr lang="en-US" sz="1500" b="1" dirty="0" smtClean="0"/>
                        <a:t>Resolution</a:t>
                      </a:r>
                      <a:endParaRPr 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solidFill>
                            <a:schemeClr val="tx1"/>
                          </a:solidFill>
                        </a:rPr>
                        <a:t>4-km horizontal,</a:t>
                      </a:r>
                      <a:r>
                        <a:rPr lang="en-US" sz="1500" b="1" baseline="0" dirty="0" smtClean="0">
                          <a:solidFill>
                            <a:schemeClr val="tx1"/>
                          </a:solidFill>
                        </a:rPr>
                        <a:t> 34 vertical layers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96858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Gas-Phase</a:t>
                      </a:r>
                      <a:r>
                        <a:rPr lang="en-US" sz="1500" baseline="0" dirty="0" smtClean="0"/>
                        <a:t> chemistry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CB05TU</a:t>
                      </a:r>
                      <a:endParaRPr lang="en-US" sz="1500" dirty="0"/>
                    </a:p>
                  </a:txBody>
                  <a:tcPr/>
                </a:tc>
              </a:tr>
              <a:tr h="296858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Aerosol chemistry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AERO6</a:t>
                      </a:r>
                      <a:endParaRPr lang="en-US" sz="1500" dirty="0"/>
                    </a:p>
                  </a:txBody>
                  <a:tcPr/>
                </a:tc>
              </a:tr>
              <a:tr h="296858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Meteorology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WRFv3.4 with ACM2</a:t>
                      </a:r>
                      <a:r>
                        <a:rPr lang="en-US" sz="1500" baseline="0" dirty="0" smtClean="0"/>
                        <a:t> PBL and PX LSM</a:t>
                      </a:r>
                      <a:endParaRPr lang="en-US" sz="1500" dirty="0"/>
                    </a:p>
                  </a:txBody>
                  <a:tcPr/>
                </a:tc>
              </a:tr>
              <a:tr h="296858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Boundary</a:t>
                      </a:r>
                      <a:r>
                        <a:rPr lang="en-US" sz="1500" baseline="0" dirty="0" smtClean="0"/>
                        <a:t> conditions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GEOS-Chem v8-03-02</a:t>
                      </a:r>
                      <a:endParaRPr lang="en-US" sz="1500" dirty="0"/>
                    </a:p>
                  </a:txBody>
                  <a:tcPr/>
                </a:tc>
              </a:tr>
              <a:tr h="345773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Onroad/nonroad emissions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Interpolated</a:t>
                      </a:r>
                      <a:r>
                        <a:rPr lang="en-US" sz="1500" baseline="0" dirty="0" smtClean="0"/>
                        <a:t> from CARB’s 2007 and 2011 totals</a:t>
                      </a:r>
                      <a:endParaRPr lang="en-US" sz="1500" dirty="0"/>
                    </a:p>
                  </a:txBody>
                  <a:tcPr/>
                </a:tc>
              </a:tr>
              <a:tr h="345773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Point source emissions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2010 data</a:t>
                      </a:r>
                      <a:endParaRPr lang="en-US" sz="1500" dirty="0"/>
                    </a:p>
                  </a:txBody>
                  <a:tcPr/>
                </a:tc>
              </a:tr>
              <a:tr h="296858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Other US </a:t>
                      </a:r>
                      <a:r>
                        <a:rPr lang="en-US" sz="1500" dirty="0" err="1" smtClean="0"/>
                        <a:t>anthro</a:t>
                      </a:r>
                      <a:r>
                        <a:rPr lang="en-US" sz="1500" dirty="0" smtClean="0"/>
                        <a:t>.</a:t>
                      </a:r>
                      <a:r>
                        <a:rPr lang="en-US" sz="1500" baseline="0" dirty="0" smtClean="0"/>
                        <a:t> </a:t>
                      </a:r>
                      <a:r>
                        <a:rPr lang="en-US" sz="1500" dirty="0" smtClean="0"/>
                        <a:t>emissions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2008 NEIv2</a:t>
                      </a:r>
                      <a:endParaRPr lang="en-US" sz="1500" dirty="0"/>
                    </a:p>
                  </a:txBody>
                  <a:tcPr/>
                </a:tc>
              </a:tr>
              <a:tr h="296858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Biogenic emissions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BEISv3.14, offline,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w/ BELD3 land-use</a:t>
                      </a:r>
                      <a:r>
                        <a:rPr lang="en-US" sz="1400" baseline="0" dirty="0" smtClean="0"/>
                        <a:t> data (USGS)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990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Precursor Gases: NH</a:t>
            </a:r>
            <a:r>
              <a:rPr lang="en-US" baseline="-25000" dirty="0" smtClean="0">
                <a:solidFill>
                  <a:schemeClr val="tx2"/>
                </a:solidFill>
              </a:rPr>
              <a:t>3</a:t>
            </a:r>
            <a:r>
              <a:rPr lang="en-US" dirty="0" smtClean="0">
                <a:solidFill>
                  <a:schemeClr val="tx2"/>
                </a:solidFill>
              </a:rPr>
              <a:t> and HNO</a:t>
            </a:r>
            <a:r>
              <a:rPr lang="en-US" baseline="-25000" dirty="0" smtClean="0">
                <a:solidFill>
                  <a:schemeClr val="tx2"/>
                </a:solidFill>
              </a:rPr>
              <a:t>3</a:t>
            </a:r>
            <a:endParaRPr lang="en-US" baseline="-25000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81D5-6D04-4093-AB96-870F8F554F9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30824" y="1230924"/>
            <a:ext cx="8212016" cy="5345722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600" dirty="0" smtClean="0"/>
              <a:t>NH</a:t>
            </a:r>
            <a:r>
              <a:rPr lang="en-US" sz="2600" baseline="-25000" dirty="0" smtClean="0"/>
              <a:t>3</a:t>
            </a:r>
            <a:r>
              <a:rPr lang="en-US" sz="2600" dirty="0" smtClean="0"/>
              <a:t> is directly emitted</a:t>
            </a:r>
          </a:p>
          <a:p>
            <a:pPr marL="747713" lvl="1" indent="-290513">
              <a:spcBef>
                <a:spcPts val="400"/>
              </a:spcBef>
              <a:buClr>
                <a:schemeClr val="tx2"/>
              </a:buClr>
              <a:buSzPct val="87000"/>
              <a:buFont typeface="Wingdings" pitchFamily="2" charset="2"/>
              <a:buChar char="Ø"/>
            </a:pPr>
            <a:r>
              <a:rPr lang="en-US" sz="2200" dirty="0" smtClean="0"/>
              <a:t>Livestock and agriculture</a:t>
            </a:r>
          </a:p>
          <a:p>
            <a:pPr marL="747713" lvl="1" indent="-290513">
              <a:spcBef>
                <a:spcPts val="400"/>
              </a:spcBef>
              <a:buClr>
                <a:schemeClr val="tx2"/>
              </a:buClr>
              <a:buSzPct val="87000"/>
              <a:buFont typeface="Wingdings" pitchFamily="2" charset="2"/>
              <a:buChar char="Ø"/>
            </a:pPr>
            <a:r>
              <a:rPr lang="en-US" sz="2200" dirty="0" smtClean="0"/>
              <a:t>Automobiles</a:t>
            </a:r>
          </a:p>
          <a:p>
            <a:pPr marL="747713" lvl="1" indent="-290513">
              <a:spcBef>
                <a:spcPts val="400"/>
              </a:spcBef>
              <a:buClr>
                <a:schemeClr val="tx2"/>
              </a:buClr>
              <a:buSzPct val="87000"/>
              <a:buFont typeface="Wingdings" pitchFamily="2" charset="2"/>
              <a:buChar char="Ø"/>
            </a:pPr>
            <a:r>
              <a:rPr lang="en-US" sz="2200" dirty="0" smtClean="0"/>
              <a:t>Waste disposal</a:t>
            </a:r>
          </a:p>
          <a:p>
            <a:pPr marL="228600" indent="-228600">
              <a:spcBef>
                <a:spcPts val="2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600" noProof="0" dirty="0" smtClean="0"/>
              <a:t>HNO</a:t>
            </a:r>
            <a:r>
              <a:rPr lang="en-US" sz="2600" baseline="-25000" noProof="0" dirty="0" smtClean="0"/>
              <a:t>3</a:t>
            </a:r>
            <a:r>
              <a:rPr lang="en-US" sz="2600" noProof="0" dirty="0" smtClean="0"/>
              <a:t> forms via </a:t>
            </a:r>
            <a:r>
              <a:rPr lang="en-US" sz="2600" noProof="0" dirty="0" err="1" smtClean="0"/>
              <a:t>NOx</a:t>
            </a:r>
            <a:r>
              <a:rPr lang="en-US" sz="2600" noProof="0" dirty="0" smtClean="0"/>
              <a:t> oxidation in atmosphere</a:t>
            </a:r>
          </a:p>
          <a:p>
            <a:pPr marL="747713" lvl="1" indent="-290513">
              <a:spcBef>
                <a:spcPts val="400"/>
              </a:spcBef>
              <a:buClr>
                <a:schemeClr val="tx2"/>
              </a:buClr>
              <a:buSzPct val="87000"/>
              <a:buFont typeface="Wingdings" pitchFamily="2" charset="2"/>
              <a:buChar char="Ø"/>
            </a:pPr>
            <a:r>
              <a:rPr lang="en-US" sz="2200" dirty="0" smtClean="0"/>
              <a:t>Daytime: </a:t>
            </a:r>
          </a:p>
          <a:p>
            <a:pPr marL="1028700" lvl="2" indent="-166688">
              <a:spcBef>
                <a:spcPts val="400"/>
              </a:spcBef>
              <a:buClr>
                <a:schemeClr val="tx2"/>
              </a:buClr>
              <a:buSzPct val="90000"/>
              <a:buFont typeface="Courier New" pitchFamily="49" charset="0"/>
              <a:buChar char="o"/>
            </a:pPr>
            <a:r>
              <a:rPr lang="en-US" sz="1600" dirty="0" smtClean="0"/>
              <a:t>NO + O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  → NO</a:t>
            </a:r>
            <a:r>
              <a:rPr lang="en-US" sz="1600" baseline="-25000" dirty="0" smtClean="0"/>
              <a:t>2</a:t>
            </a:r>
          </a:p>
          <a:p>
            <a:pPr marL="1028700" lvl="2" indent="-166688">
              <a:spcBef>
                <a:spcPts val="400"/>
              </a:spcBef>
              <a:buClr>
                <a:schemeClr val="tx2"/>
              </a:buClr>
              <a:buSzPct val="90000"/>
              <a:buFont typeface="Courier New" pitchFamily="49" charset="0"/>
              <a:buChar char="o"/>
            </a:pPr>
            <a:r>
              <a:rPr lang="en-US" sz="1600" dirty="0" smtClean="0"/>
              <a:t>NO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+ OH</a:t>
            </a:r>
            <a:r>
              <a:rPr lang="en-US" sz="1600" baseline="30000" dirty="0" smtClean="0"/>
              <a:t> </a:t>
            </a:r>
            <a:r>
              <a:rPr lang="en-US" sz="1600" dirty="0" smtClean="0"/>
              <a:t>→ </a:t>
            </a:r>
            <a:r>
              <a:rPr lang="en-US" sz="1600" dirty="0" smtClean="0">
                <a:solidFill>
                  <a:srgbClr val="C00000"/>
                </a:solidFill>
              </a:rPr>
              <a:t>HNO</a:t>
            </a:r>
            <a:r>
              <a:rPr lang="en-US" sz="1600" baseline="-25000" dirty="0" smtClean="0">
                <a:solidFill>
                  <a:srgbClr val="C00000"/>
                </a:solidFill>
              </a:rPr>
              <a:t>3</a:t>
            </a:r>
            <a:endParaRPr kumimoji="0" lang="en-US" sz="1600" b="0" i="0" u="none" strike="noStrike" kern="1200" cap="none" spc="0" normalizeH="0" baseline="-2500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7713" lvl="1" indent="-290513">
              <a:spcBef>
                <a:spcPts val="400"/>
              </a:spcBef>
              <a:buClr>
                <a:schemeClr val="tx2"/>
              </a:buClr>
              <a:buSzPct val="87000"/>
              <a:buFont typeface="Wingdings" pitchFamily="2" charset="2"/>
              <a:buChar char="Ø"/>
            </a:pPr>
            <a:r>
              <a:rPr lang="en-US" sz="2200" dirty="0" smtClean="0"/>
              <a:t>Nighttime:</a:t>
            </a:r>
          </a:p>
          <a:p>
            <a:pPr marL="1028700" lvl="2" indent="-166688">
              <a:spcBef>
                <a:spcPts val="400"/>
              </a:spcBef>
              <a:buClr>
                <a:schemeClr val="tx2"/>
              </a:buClr>
              <a:buSzPct val="90000"/>
              <a:buFont typeface="Courier New" pitchFamily="49" charset="0"/>
              <a:buChar char="o"/>
            </a:pPr>
            <a:r>
              <a:rPr lang="en-US" sz="1600" dirty="0" smtClean="0"/>
              <a:t>NO + O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 → NO</a:t>
            </a:r>
            <a:r>
              <a:rPr lang="en-US" sz="1600" baseline="-25000" dirty="0" smtClean="0"/>
              <a:t>2</a:t>
            </a:r>
          </a:p>
          <a:p>
            <a:pPr marL="1028700" lvl="2" indent="-166688">
              <a:spcBef>
                <a:spcPts val="400"/>
              </a:spcBef>
              <a:buClr>
                <a:schemeClr val="tx2"/>
              </a:buClr>
              <a:buSzPct val="90000"/>
              <a:buFont typeface="Courier New" pitchFamily="49" charset="0"/>
              <a:buChar char="o"/>
            </a:pPr>
            <a:r>
              <a:rPr lang="en-US" sz="1600" dirty="0" smtClean="0"/>
              <a:t>NO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+ O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 → NO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(g)</a:t>
            </a:r>
          </a:p>
          <a:p>
            <a:pPr marL="1028700" lvl="2" indent="-166688">
              <a:spcBef>
                <a:spcPts val="400"/>
              </a:spcBef>
              <a:buClr>
                <a:schemeClr val="tx2"/>
              </a:buClr>
              <a:buSzPct val="90000"/>
              <a:buFont typeface="Courier New" pitchFamily="49" charset="0"/>
              <a:buChar char="o"/>
            </a:pPr>
            <a:r>
              <a:rPr lang="en-US" sz="1600" dirty="0" smtClean="0"/>
              <a:t>NO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+ NO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(g)</a:t>
            </a:r>
            <a:r>
              <a:rPr lang="en-US" sz="1600" baseline="30000" dirty="0" smtClean="0"/>
              <a:t> </a:t>
            </a:r>
            <a:r>
              <a:rPr lang="en-US" sz="1600" dirty="0" smtClean="0"/>
              <a:t>↔ N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O</a:t>
            </a:r>
            <a:r>
              <a:rPr lang="en-US" sz="1600" baseline="-25000" dirty="0" smtClean="0"/>
              <a:t>5</a:t>
            </a:r>
          </a:p>
          <a:p>
            <a:pPr marL="1028700" lvl="2" indent="-166688">
              <a:spcBef>
                <a:spcPts val="400"/>
              </a:spcBef>
              <a:buClr>
                <a:schemeClr val="tx2"/>
              </a:buClr>
              <a:buSzPct val="90000"/>
              <a:buFont typeface="Courier New" pitchFamily="49" charset="0"/>
              <a:buChar char="o"/>
            </a:pPr>
            <a:r>
              <a:rPr lang="en-US" sz="1600" dirty="0" smtClean="0"/>
              <a:t>N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O</a:t>
            </a:r>
            <a:r>
              <a:rPr lang="en-US" sz="1600" baseline="-25000" dirty="0" smtClean="0"/>
              <a:t>5</a:t>
            </a:r>
            <a:r>
              <a:rPr lang="en-US" sz="1600" dirty="0" smtClean="0"/>
              <a:t>+ H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O(p) → </a:t>
            </a:r>
            <a:r>
              <a:rPr lang="en-US" sz="1600" dirty="0" smtClean="0">
                <a:solidFill>
                  <a:srgbClr val="C00000"/>
                </a:solidFill>
              </a:rPr>
              <a:t>2HNO</a:t>
            </a:r>
            <a:r>
              <a:rPr lang="en-US" sz="1600" baseline="-25000" dirty="0" smtClean="0">
                <a:solidFill>
                  <a:srgbClr val="C00000"/>
                </a:solidFill>
              </a:rPr>
              <a:t>3</a:t>
            </a:r>
          </a:p>
        </p:txBody>
      </p:sp>
      <p:pic>
        <p:nvPicPr>
          <p:cNvPr id="4098" name="Picture 2" descr="http://ucce.ucdavis.edu/files/repository/calag/img6303p149.jpg"/>
          <p:cNvPicPr>
            <a:picLocks noChangeAspect="1" noChangeArrowheads="1"/>
          </p:cNvPicPr>
          <p:nvPr/>
        </p:nvPicPr>
        <p:blipFill>
          <a:blip r:embed="rId2" cstate="print"/>
          <a:srcRect l="39797"/>
          <a:stretch>
            <a:fillRect/>
          </a:stretch>
        </p:blipFill>
        <p:spPr bwMode="auto">
          <a:xfrm>
            <a:off x="7015009" y="1216637"/>
            <a:ext cx="1830946" cy="18288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6295292"/>
            <a:ext cx="26728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dirty="0" smtClean="0"/>
              <a:t>Photos: </a:t>
            </a:r>
          </a:p>
          <a:p>
            <a:r>
              <a:rPr lang="it-IT" sz="800" dirty="0" smtClean="0"/>
              <a:t>Castillo (2009) </a:t>
            </a:r>
            <a:r>
              <a:rPr lang="it-IT" sz="800" i="1" dirty="0" smtClean="0"/>
              <a:t>California Agriculture </a:t>
            </a:r>
            <a:r>
              <a:rPr lang="it-IT" sz="800" dirty="0" smtClean="0"/>
              <a:t>63(3):149-151.</a:t>
            </a:r>
          </a:p>
          <a:p>
            <a:r>
              <a:rPr lang="fr-FR" sz="800" dirty="0" smtClean="0"/>
              <a:t>Bishop et al. (2012) Environ. </a:t>
            </a:r>
            <a:r>
              <a:rPr lang="fr-FR" sz="800" dirty="0" err="1" smtClean="0"/>
              <a:t>Sci</a:t>
            </a:r>
            <a:r>
              <a:rPr lang="fr-FR" sz="800" dirty="0" smtClean="0"/>
              <a:t> &amp; </a:t>
            </a:r>
            <a:r>
              <a:rPr lang="fr-FR" sz="800" dirty="0" err="1" smtClean="0"/>
              <a:t>Technol</a:t>
            </a:r>
            <a:r>
              <a:rPr lang="fr-FR" sz="800" dirty="0" smtClean="0"/>
              <a:t>. 46(1):551-558</a:t>
            </a:r>
            <a:endParaRPr lang="en-US" sz="800" dirty="0"/>
          </a:p>
        </p:txBody>
      </p:sp>
      <p:pic>
        <p:nvPicPr>
          <p:cNvPr id="4101" name="Picture 5" descr="http://upload.wikimedia.org/wikipedia/commons/d/de/Traffic_in_Southern_Californ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2031" y="3128354"/>
            <a:ext cx="1989734" cy="1492301"/>
          </a:xfrm>
          <a:prstGeom prst="rect">
            <a:avLst/>
          </a:prstGeom>
          <a:noFill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/>
          <a:srcRect l="11962" t="4833" r="12782" b="15796"/>
          <a:stretch>
            <a:fillRect/>
          </a:stretch>
        </p:blipFill>
        <p:spPr bwMode="auto">
          <a:xfrm>
            <a:off x="6937131" y="4747846"/>
            <a:ext cx="2086954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4638" y="274638"/>
            <a:ext cx="8748347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Gas-Particle Partitioning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78069" y="1125415"/>
            <a:ext cx="8449408" cy="4932484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ts val="8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300" dirty="0" smtClean="0"/>
              <a:t>Total </a:t>
            </a:r>
            <a:r>
              <a:rPr lang="en-US" sz="2300" dirty="0" err="1" smtClean="0"/>
              <a:t>NHx</a:t>
            </a:r>
            <a:r>
              <a:rPr lang="en-US" sz="2300" dirty="0" smtClean="0"/>
              <a:t> (NH</a:t>
            </a:r>
            <a:r>
              <a:rPr lang="en-US" sz="2300" baseline="-25000" dirty="0" smtClean="0"/>
              <a:t>3</a:t>
            </a:r>
            <a:r>
              <a:rPr lang="en-US" sz="2300" dirty="0" smtClean="0"/>
              <a:t>+NH</a:t>
            </a:r>
            <a:r>
              <a:rPr lang="en-US" sz="2300" baseline="-25000" dirty="0" smtClean="0"/>
              <a:t>4</a:t>
            </a:r>
            <a:r>
              <a:rPr lang="en-US" sz="2300" baseline="30000" dirty="0" smtClean="0"/>
              <a:t>+</a:t>
            </a:r>
            <a:r>
              <a:rPr lang="en-US" sz="2300" dirty="0" smtClean="0"/>
              <a:t>) and total nitrate (HNO</a:t>
            </a:r>
            <a:r>
              <a:rPr lang="en-US" sz="2300" baseline="-25000" dirty="0" smtClean="0"/>
              <a:t>3</a:t>
            </a:r>
            <a:r>
              <a:rPr lang="en-US" sz="2300" dirty="0" smtClean="0"/>
              <a:t>+NO</a:t>
            </a:r>
            <a:r>
              <a:rPr lang="en-US" sz="2300" baseline="-25000" dirty="0" smtClean="0"/>
              <a:t>3</a:t>
            </a:r>
            <a:r>
              <a:rPr lang="en-US" sz="2300" baseline="30000" dirty="0" smtClean="0"/>
              <a:t>-</a:t>
            </a:r>
            <a:r>
              <a:rPr lang="en-US" sz="2300" dirty="0" smtClean="0"/>
              <a:t>) partition between the gas phase and fine particles according to equilibrium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81D5-6D04-4093-AB96-870F8F554F96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59" name="Group 58"/>
          <p:cNvGrpSpPr/>
          <p:nvPr/>
        </p:nvGrpSpPr>
        <p:grpSpPr>
          <a:xfrm>
            <a:off x="4862146" y="2795954"/>
            <a:ext cx="3675185" cy="2883877"/>
            <a:chOff x="4607169" y="2356338"/>
            <a:chExt cx="3675185" cy="2883877"/>
          </a:xfrm>
        </p:grpSpPr>
        <p:sp>
          <p:nvSpPr>
            <p:cNvPr id="24" name="TextBox 23"/>
            <p:cNvSpPr txBox="1"/>
            <p:nvPr/>
          </p:nvSpPr>
          <p:spPr>
            <a:xfrm>
              <a:off x="4706816" y="2473566"/>
              <a:ext cx="35755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176213">
                <a:buClr>
                  <a:schemeClr val="tx2"/>
                </a:buClr>
                <a:buFont typeface="Arial" pitchFamily="34" charset="0"/>
                <a:buChar char="•"/>
              </a:pPr>
              <a:r>
                <a:rPr lang="en-US" sz="2200" dirty="0" smtClean="0"/>
                <a:t>HNO</a:t>
              </a:r>
              <a:r>
                <a:rPr lang="en-US" sz="2200" baseline="-25000" dirty="0" smtClean="0"/>
                <a:t>3</a:t>
              </a:r>
              <a:r>
                <a:rPr lang="en-US" sz="2200" dirty="0" smtClean="0"/>
                <a:t>(g)</a:t>
              </a:r>
              <a:r>
                <a:rPr lang="en-US" sz="2200" baseline="-25000" dirty="0" smtClean="0"/>
                <a:t> </a:t>
              </a:r>
              <a:r>
                <a:rPr lang="en-US" sz="2200" dirty="0" smtClean="0"/>
                <a:t>↔ H</a:t>
              </a:r>
              <a:r>
                <a:rPr lang="en-US" sz="2200" baseline="30000" dirty="0" smtClean="0"/>
                <a:t>+</a:t>
              </a:r>
              <a:r>
                <a:rPr lang="en-US" sz="2200" dirty="0" smtClean="0"/>
                <a:t>(p) + NO</a:t>
              </a:r>
              <a:r>
                <a:rPr lang="en-US" sz="2200" baseline="-25000" dirty="0" smtClean="0"/>
                <a:t>3</a:t>
              </a:r>
              <a:r>
                <a:rPr lang="en-US" sz="2200" baseline="30000" dirty="0" smtClean="0"/>
                <a:t>-</a:t>
              </a:r>
              <a:r>
                <a:rPr lang="en-US" sz="2200" dirty="0" smtClean="0"/>
                <a:t>(p)</a:t>
              </a:r>
              <a:endParaRPr lang="en-US" sz="2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27333" y="3918436"/>
              <a:ext cx="353743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176213">
                <a:buClr>
                  <a:schemeClr val="tx2"/>
                </a:buClr>
                <a:buFont typeface="Arial" pitchFamily="34" charset="0"/>
                <a:buChar char="•"/>
              </a:pPr>
              <a:r>
                <a:rPr lang="en-US" sz="2200" dirty="0" smtClean="0"/>
                <a:t>NH</a:t>
              </a:r>
              <a:r>
                <a:rPr lang="en-US" sz="2200" baseline="-25000" dirty="0" smtClean="0"/>
                <a:t>3</a:t>
              </a:r>
              <a:r>
                <a:rPr lang="en-US" sz="2200" dirty="0" smtClean="0"/>
                <a:t>(g)</a:t>
              </a:r>
              <a:r>
                <a:rPr lang="en-US" sz="2200" baseline="-25000" dirty="0" smtClean="0"/>
                <a:t> </a:t>
              </a:r>
              <a:r>
                <a:rPr lang="en-US" sz="2200" dirty="0" smtClean="0"/>
                <a:t>+ H</a:t>
              </a:r>
              <a:r>
                <a:rPr lang="en-US" sz="2200" baseline="30000" dirty="0" smtClean="0"/>
                <a:t>+</a:t>
              </a:r>
              <a:r>
                <a:rPr lang="en-US" sz="2200" dirty="0" smtClean="0"/>
                <a:t>(p) ↔ NH</a:t>
              </a:r>
              <a:r>
                <a:rPr lang="en-US" sz="2200" baseline="-25000" dirty="0" smtClean="0"/>
                <a:t>4</a:t>
              </a:r>
              <a:r>
                <a:rPr lang="en-US" sz="2200" baseline="30000" dirty="0" smtClean="0"/>
                <a:t>+</a:t>
              </a:r>
              <a:r>
                <a:rPr lang="en-US" sz="2200" dirty="0" smtClean="0"/>
                <a:t>(p)</a:t>
              </a:r>
              <a:endParaRPr lang="en-US" sz="2200" baseline="30000" dirty="0"/>
            </a:p>
          </p:txBody>
        </p:sp>
        <p:graphicFrame>
          <p:nvGraphicFramePr>
            <p:cNvPr id="28" name="Object 27"/>
            <p:cNvGraphicFramePr>
              <a:graphicFrameLocks noChangeAspect="1"/>
            </p:cNvGraphicFramePr>
            <p:nvPr/>
          </p:nvGraphicFramePr>
          <p:xfrm>
            <a:off x="5203337" y="2958855"/>
            <a:ext cx="2193925" cy="696913"/>
          </p:xfrm>
          <a:graphic>
            <a:graphicData uri="http://schemas.openxmlformats.org/presentationml/2006/ole">
              <p:oleObj spid="_x0000_s1026" name="Equation" r:id="rId3" imgW="1358640" imgH="431640" progId="Equation.3">
                <p:embed/>
              </p:oleObj>
            </a:graphicData>
          </a:graphic>
        </p:graphicFrame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5311775" y="4456478"/>
            <a:ext cx="1882775" cy="695325"/>
          </p:xfrm>
          <a:graphic>
            <a:graphicData uri="http://schemas.openxmlformats.org/presentationml/2006/ole">
              <p:oleObj spid="_x0000_s1027" name="Equation" r:id="rId4" imgW="1168200" imgH="431640" progId="Equation.3">
                <p:embed/>
              </p:oleObj>
            </a:graphicData>
          </a:graphic>
        </p:graphicFrame>
        <p:sp>
          <p:nvSpPr>
            <p:cNvPr id="42" name="Rectangle 41"/>
            <p:cNvSpPr/>
            <p:nvPr/>
          </p:nvSpPr>
          <p:spPr>
            <a:xfrm>
              <a:off x="4607169" y="2356338"/>
              <a:ext cx="3604846" cy="288387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2145322" y="2092569"/>
            <a:ext cx="592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Inorganic Fine Aerosol Equilibrium</a:t>
            </a:r>
            <a:endParaRPr lang="en-US" sz="2400" b="1" dirty="0">
              <a:solidFill>
                <a:schemeClr val="tx2"/>
              </a:solidFill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78071" y="2831123"/>
            <a:ext cx="4328748" cy="2744783"/>
            <a:chOff x="298940" y="2145324"/>
            <a:chExt cx="4328748" cy="2744783"/>
          </a:xfrm>
        </p:grpSpPr>
        <p:sp>
          <p:nvSpPr>
            <p:cNvPr id="62" name="Oval 61"/>
            <p:cNvSpPr>
              <a:spLocks noChangeAspect="1"/>
            </p:cNvSpPr>
            <p:nvPr/>
          </p:nvSpPr>
          <p:spPr>
            <a:xfrm>
              <a:off x="879229" y="2145324"/>
              <a:ext cx="2770316" cy="274478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037492" y="2963006"/>
              <a:ext cx="7913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Ca</a:t>
              </a:r>
              <a:r>
                <a:rPr lang="en-US" sz="2000" baseline="30000" dirty="0" smtClean="0"/>
                <a:t>2+</a:t>
              </a:r>
              <a:endParaRPr lang="en-US" sz="2000" baseline="300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961293" y="3273668"/>
              <a:ext cx="7913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Mg</a:t>
              </a:r>
              <a:r>
                <a:rPr lang="en-US" sz="2000" baseline="30000" dirty="0" smtClean="0"/>
                <a:t>2+</a:t>
              </a:r>
              <a:endParaRPr lang="en-US" sz="2000" baseline="30000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251440" y="2640622"/>
              <a:ext cx="4718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K</a:t>
              </a:r>
              <a:r>
                <a:rPr lang="en-US" sz="2000" baseline="30000" dirty="0" smtClean="0"/>
                <a:t>+</a:t>
              </a:r>
              <a:endParaRPr lang="en-US" sz="2000" baseline="300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625972" y="2634759"/>
              <a:ext cx="7913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2"/>
                  </a:solidFill>
                </a:rPr>
                <a:t>NO</a:t>
              </a:r>
              <a:r>
                <a:rPr lang="en-US" sz="2000" b="1" baseline="-25000" dirty="0" smtClean="0">
                  <a:solidFill>
                    <a:schemeClr val="accent2"/>
                  </a:solidFill>
                </a:rPr>
                <a:t>3</a:t>
              </a:r>
              <a:r>
                <a:rPr lang="en-US" sz="2000" b="1" baseline="30000" dirty="0" smtClean="0">
                  <a:solidFill>
                    <a:schemeClr val="accent2"/>
                  </a:solidFill>
                </a:rPr>
                <a:t>-</a:t>
              </a:r>
              <a:endParaRPr lang="en-US" sz="2000" b="1" baseline="30000" dirty="0">
                <a:solidFill>
                  <a:schemeClr val="accent2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672861" y="3270739"/>
              <a:ext cx="7913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2"/>
                  </a:solidFill>
                </a:rPr>
                <a:t>NH</a:t>
              </a:r>
              <a:r>
                <a:rPr lang="en-US" sz="2000" b="1" baseline="-25000" dirty="0" smtClean="0">
                  <a:solidFill>
                    <a:schemeClr val="accent2"/>
                  </a:solidFill>
                </a:rPr>
                <a:t>4</a:t>
              </a:r>
              <a:r>
                <a:rPr lang="en-US" sz="2000" b="1" baseline="30000" dirty="0" smtClean="0">
                  <a:solidFill>
                    <a:schemeClr val="accent2"/>
                  </a:solidFill>
                </a:rPr>
                <a:t>+</a:t>
              </a:r>
              <a:endParaRPr lang="en-US" sz="2000" b="1" baseline="30000" dirty="0">
                <a:solidFill>
                  <a:schemeClr val="accent2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26324" y="4117732"/>
              <a:ext cx="7913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SO</a:t>
              </a:r>
              <a:r>
                <a:rPr lang="en-US" sz="2000" baseline="-25000" dirty="0" smtClean="0"/>
                <a:t>4</a:t>
              </a:r>
              <a:r>
                <a:rPr lang="en-US" sz="2000" baseline="30000" dirty="0" smtClean="0"/>
                <a:t>2-</a:t>
              </a:r>
              <a:endParaRPr lang="en-US" sz="2000" baseline="300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104901" y="3610707"/>
              <a:ext cx="7913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Na</a:t>
              </a:r>
              <a:r>
                <a:rPr lang="en-US" sz="2000" baseline="30000" dirty="0" smtClean="0"/>
                <a:t>+</a:t>
              </a:r>
              <a:endParaRPr lang="en-US" sz="2000" baseline="30000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675186" y="2426675"/>
              <a:ext cx="7913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2"/>
                  </a:solidFill>
                </a:rPr>
                <a:t>HNO</a:t>
              </a:r>
              <a:r>
                <a:rPr lang="en-US" sz="2000" b="1" baseline="-25000" dirty="0" smtClean="0">
                  <a:solidFill>
                    <a:schemeClr val="accent2"/>
                  </a:solidFill>
                </a:rPr>
                <a:t>3</a:t>
              </a:r>
              <a:endParaRPr lang="en-US" sz="2000" b="1" baseline="30000" dirty="0">
                <a:solidFill>
                  <a:schemeClr val="accent2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836380" y="3352796"/>
              <a:ext cx="7913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2"/>
                  </a:solidFill>
                </a:rPr>
                <a:t>NH</a:t>
              </a:r>
              <a:r>
                <a:rPr lang="en-US" sz="2000" b="1" baseline="-25000" dirty="0" smtClean="0">
                  <a:solidFill>
                    <a:schemeClr val="accent2"/>
                  </a:solidFill>
                </a:rPr>
                <a:t>3</a:t>
              </a:r>
              <a:endParaRPr lang="en-US" sz="2000" b="1" baseline="30000" dirty="0">
                <a:solidFill>
                  <a:schemeClr val="accent2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232639" y="4463560"/>
              <a:ext cx="9173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H</a:t>
              </a:r>
              <a:r>
                <a:rPr lang="en-US" sz="2000" baseline="-25000" dirty="0" smtClean="0"/>
                <a:t>2</a:t>
              </a:r>
              <a:r>
                <a:rPr lang="en-US" sz="2000" dirty="0" smtClean="0"/>
                <a:t>SO</a:t>
              </a:r>
              <a:r>
                <a:rPr lang="en-US" sz="2000" baseline="-25000" dirty="0" smtClean="0"/>
                <a:t>4</a:t>
              </a:r>
              <a:endParaRPr lang="en-US" sz="2000" baseline="30000" dirty="0"/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>
              <a:off x="3288323" y="3499339"/>
              <a:ext cx="562708" cy="43961"/>
            </a:xfrm>
            <a:prstGeom prst="straightConnector1">
              <a:avLst/>
            </a:prstGeom>
            <a:ln w="22225">
              <a:solidFill>
                <a:schemeClr val="accent2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flipV="1">
              <a:off x="3270738" y="2655277"/>
              <a:ext cx="465993" cy="158262"/>
            </a:xfrm>
            <a:prstGeom prst="straightConnector1">
              <a:avLst/>
            </a:prstGeom>
            <a:ln w="22225">
              <a:solidFill>
                <a:schemeClr val="accent2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72" idx="1"/>
            </p:cNvCxnSpPr>
            <p:nvPr/>
          </p:nvCxnSpPr>
          <p:spPr>
            <a:xfrm flipH="1" flipV="1">
              <a:off x="2992317" y="4456298"/>
              <a:ext cx="240322" cy="207317"/>
            </a:xfrm>
            <a:prstGeom prst="straightConnector1">
              <a:avLst/>
            </a:prstGeom>
            <a:ln w="222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1230926" y="3930158"/>
              <a:ext cx="7913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/>
                <a:t>Cl</a:t>
              </a:r>
              <a:r>
                <a:rPr lang="en-US" sz="2000" baseline="30000" dirty="0" smtClean="0"/>
                <a:t>-</a:t>
              </a:r>
              <a:endParaRPr lang="en-US" sz="2000" baseline="300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98940" y="4232029"/>
              <a:ext cx="55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HCl</a:t>
              </a:r>
              <a:endParaRPr lang="en-US" sz="2000" baseline="30000" dirty="0"/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V="1">
              <a:off x="808892" y="4182967"/>
              <a:ext cx="465995" cy="239564"/>
            </a:xfrm>
            <a:prstGeom prst="straightConnector1">
              <a:avLst/>
            </a:prstGeom>
            <a:ln w="2222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2294796" y="2631714"/>
              <a:ext cx="5627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H</a:t>
              </a:r>
              <a:r>
                <a:rPr lang="en-US" sz="2000" baseline="30000" dirty="0" smtClean="0"/>
                <a:t>+</a:t>
              </a:r>
              <a:endParaRPr lang="en-US" sz="2000" baseline="300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130673" y="4003429"/>
              <a:ext cx="4806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H</a:t>
              </a:r>
              <a:r>
                <a:rPr lang="en-US" sz="2000" baseline="30000" dirty="0" smtClean="0"/>
                <a:t>+</a:t>
              </a:r>
              <a:endParaRPr lang="en-US" sz="2000" baseline="300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476504" y="3821722"/>
              <a:ext cx="5627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H</a:t>
              </a:r>
              <a:r>
                <a:rPr lang="en-US" sz="2000" baseline="30000" dirty="0" smtClean="0"/>
                <a:t>+</a:t>
              </a:r>
              <a:endParaRPr lang="en-US" sz="2000" baseline="30000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224456" y="3271794"/>
              <a:ext cx="589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OH</a:t>
              </a:r>
              <a:r>
                <a:rPr lang="en-US" sz="2000" baseline="30000" dirty="0" smtClean="0"/>
                <a:t>-</a:t>
              </a:r>
              <a:endParaRPr lang="en-US" sz="2000" baseline="300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553309" y="2942492"/>
              <a:ext cx="7913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CO</a:t>
              </a:r>
              <a:r>
                <a:rPr lang="en-US" sz="2000" baseline="-25000" dirty="0" smtClean="0"/>
                <a:t>3</a:t>
              </a:r>
              <a:r>
                <a:rPr lang="en-US" sz="2000" baseline="30000" dirty="0" smtClean="0"/>
                <a:t>2-</a:t>
              </a:r>
              <a:endParaRPr lang="en-US" sz="2000" baseline="30000" dirty="0"/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1825873" y="2995243"/>
            <a:ext cx="706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</a:t>
            </a:r>
            <a:endParaRPr lang="en-US" sz="2000" baseline="30000" dirty="0"/>
          </a:p>
        </p:txBody>
      </p:sp>
      <p:sp>
        <p:nvSpPr>
          <p:cNvPr id="36" name="Oval 35"/>
          <p:cNvSpPr/>
          <p:nvPr/>
        </p:nvSpPr>
        <p:spPr>
          <a:xfrm>
            <a:off x="6180992" y="3341076"/>
            <a:ext cx="597877" cy="44840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201508" y="5207976"/>
            <a:ext cx="597877" cy="44840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81D5-6D04-4093-AB96-870F8F554F9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 descr="Fig1_NO3_tseries_modobs_2010ec3_CB05_10f.png"/>
          <p:cNvPicPr>
            <a:picLocks noChangeAspect="1"/>
          </p:cNvPicPr>
          <p:nvPr/>
        </p:nvPicPr>
        <p:blipFill>
          <a:blip r:embed="rId2" cstate="print"/>
          <a:srcRect r="4710"/>
          <a:stretch>
            <a:fillRect/>
          </a:stretch>
        </p:blipFill>
        <p:spPr>
          <a:xfrm>
            <a:off x="3692769" y="1145009"/>
            <a:ext cx="5336931" cy="3756470"/>
          </a:xfrm>
          <a:prstGeom prst="rect">
            <a:avLst/>
          </a:prstGeom>
        </p:spPr>
      </p:pic>
      <p:pic>
        <p:nvPicPr>
          <p:cNvPr id="5" name="Picture 4" descr="ggmap_CARB_EPA_domain_map.png"/>
          <p:cNvPicPr>
            <a:picLocks noChangeAspect="1"/>
          </p:cNvPicPr>
          <p:nvPr/>
        </p:nvPicPr>
        <p:blipFill>
          <a:blip r:embed="rId3" cstate="print"/>
          <a:srcRect l="50769" t="11202" b="13221"/>
          <a:stretch>
            <a:fillRect/>
          </a:stretch>
        </p:blipFill>
        <p:spPr>
          <a:xfrm>
            <a:off x="202222" y="1213339"/>
            <a:ext cx="3376262" cy="345538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92990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Nitrate </a:t>
            </a:r>
            <a:r>
              <a:rPr lang="en-US" sz="40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Evaluation with CSN Data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035669" y="4914901"/>
            <a:ext cx="4721469" cy="1186962"/>
          </a:xfrm>
          <a:prstGeom prst="rect">
            <a:avLst/>
          </a:prstGeom>
        </p:spPr>
        <p:txBody>
          <a:bodyPr/>
          <a:lstStyle/>
          <a:p>
            <a:pPr marL="176213" indent="-176213">
              <a:spcBef>
                <a:spcPts val="2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n-US" dirty="0" smtClean="0"/>
              <a:t>Good correlation in Bakersfield and Riverside</a:t>
            </a:r>
          </a:p>
          <a:p>
            <a:pPr marL="176213" indent="-176213">
              <a:spcBef>
                <a:spcPts val="2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n-US" dirty="0" smtClean="0"/>
              <a:t>Under-prediction of high values in Riverside</a:t>
            </a:r>
          </a:p>
          <a:p>
            <a:pPr marL="176213" indent="-176213">
              <a:spcBef>
                <a:spcPts val="2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n-US" dirty="0" smtClean="0"/>
              <a:t>Over-prediction on May 26</a:t>
            </a:r>
            <a:r>
              <a:rPr lang="en-US" baseline="30000" dirty="0" smtClean="0"/>
              <a:t>th</a:t>
            </a:r>
            <a:r>
              <a:rPr lang="en-US" dirty="0" smtClean="0"/>
              <a:t> in Los Angeles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34817" y="4913494"/>
            <a:ext cx="3760176" cy="1330570"/>
          </a:xfrm>
          <a:prstGeom prst="rect">
            <a:avLst/>
          </a:prstGeom>
        </p:spPr>
        <p:txBody>
          <a:bodyPr/>
          <a:lstStyle/>
          <a:p>
            <a:pPr marL="176213" indent="-176213">
              <a:spcBef>
                <a:spcPts val="2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dirty="0" smtClean="0"/>
              <a:t>4-km domain and CSN Sites</a:t>
            </a:r>
          </a:p>
          <a:p>
            <a:pPr marL="342900" lvl="1" indent="-166688">
              <a:buClr>
                <a:schemeClr val="tx2"/>
              </a:buClr>
              <a:buSzPct val="90000"/>
              <a:buFont typeface="Courier New" pitchFamily="49" charset="0"/>
              <a:buChar char="o"/>
            </a:pPr>
            <a:r>
              <a:rPr lang="en-US" sz="1400" dirty="0" err="1" smtClean="0"/>
              <a:t>Ls_Ang-NMain</a:t>
            </a:r>
            <a:r>
              <a:rPr lang="en-US" sz="1400" dirty="0" smtClean="0"/>
              <a:t> (Los Angeles)</a:t>
            </a:r>
          </a:p>
          <a:p>
            <a:pPr marL="342900" lvl="1" indent="-166688">
              <a:buClr>
                <a:schemeClr val="tx2"/>
              </a:buClr>
              <a:buSzPct val="90000"/>
              <a:buFont typeface="Courier New" pitchFamily="49" charset="0"/>
              <a:buChar char="o"/>
            </a:pPr>
            <a:r>
              <a:rPr lang="en-US" sz="1400" dirty="0" err="1" smtClean="0"/>
              <a:t>Rvrside</a:t>
            </a:r>
            <a:r>
              <a:rPr lang="en-US" sz="1400" dirty="0" smtClean="0"/>
              <a:t>-</a:t>
            </a:r>
            <a:r>
              <a:rPr lang="en-US" sz="1400" dirty="0" err="1" smtClean="0"/>
              <a:t>Rubi</a:t>
            </a:r>
            <a:r>
              <a:rPr lang="en-US" sz="1400" dirty="0" smtClean="0"/>
              <a:t> (Riverside-Rubidoux)</a:t>
            </a:r>
          </a:p>
          <a:p>
            <a:pPr marL="342900" lvl="1" indent="-166688">
              <a:buClr>
                <a:schemeClr val="tx2"/>
              </a:buClr>
              <a:buSzPct val="90000"/>
              <a:buFont typeface="Courier New" pitchFamily="49" charset="0"/>
              <a:buChar char="o"/>
            </a:pPr>
            <a:r>
              <a:rPr lang="en-US" sz="1400" dirty="0" smtClean="0"/>
              <a:t>Baker-5558Ca (Bakersfield)</a:t>
            </a:r>
          </a:p>
          <a:p>
            <a:pPr marL="342900" lvl="1" indent="-166688">
              <a:buClr>
                <a:schemeClr val="tx2"/>
              </a:buClr>
              <a:buSzPct val="90000"/>
              <a:buFont typeface="Courier New" pitchFamily="49" charset="0"/>
              <a:buChar char="o"/>
            </a:pPr>
            <a:r>
              <a:rPr lang="en-US" sz="1400" dirty="0" smtClean="0"/>
              <a:t>Fresno-1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(Fresno)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gmap_avg_ANO3IJ_20May_7Ju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4447" y="1217150"/>
            <a:ext cx="8572500" cy="385048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81D5-6D04-4093-AB96-870F8F554F9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92990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 smtClean="0">
                <a:solidFill>
                  <a:schemeClr val="tx2"/>
                </a:solidFill>
              </a:rPr>
              <a:t>Daily Average </a:t>
            </a: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Nitrate w/ CSN Data</a:t>
            </a:r>
            <a:endParaRPr kumimoji="0" lang="en-US" sz="4000" b="0" i="0" u="none" strike="noStrike" kern="1200" cap="none" spc="0" normalizeH="0" baseline="3000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000" y="4743390"/>
            <a:ext cx="1274885" cy="1046440"/>
          </a:xfrm>
          <a:prstGeom prst="rect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</a:rPr>
              <a:t>CSN Sites</a:t>
            </a:r>
          </a:p>
          <a:p>
            <a:r>
              <a:rPr lang="en-US" sz="1200" dirty="0" smtClean="0"/>
              <a:t>L: </a:t>
            </a:r>
            <a:r>
              <a:rPr lang="en-US" sz="1200" dirty="0" err="1" smtClean="0"/>
              <a:t>Ls_Ang-Nmain</a:t>
            </a:r>
            <a:endParaRPr lang="en-US" sz="1200" dirty="0" smtClean="0"/>
          </a:p>
          <a:p>
            <a:r>
              <a:rPr lang="en-US" sz="1200" dirty="0" smtClean="0"/>
              <a:t>R: </a:t>
            </a:r>
            <a:r>
              <a:rPr lang="en-US" sz="1200" dirty="0" err="1" smtClean="0"/>
              <a:t>Rvrside</a:t>
            </a:r>
            <a:r>
              <a:rPr lang="en-US" sz="1200" dirty="0" smtClean="0"/>
              <a:t>-</a:t>
            </a:r>
            <a:r>
              <a:rPr lang="en-US" sz="1200" dirty="0" err="1" smtClean="0"/>
              <a:t>Rubi</a:t>
            </a:r>
            <a:endParaRPr lang="en-US" sz="1200" dirty="0" smtClean="0"/>
          </a:p>
          <a:p>
            <a:r>
              <a:rPr lang="en-US" sz="1200" dirty="0" smtClean="0"/>
              <a:t>B: Baker-5558Ca</a:t>
            </a:r>
          </a:p>
          <a:p>
            <a:r>
              <a:rPr lang="en-US" sz="1200" dirty="0" smtClean="0"/>
              <a:t>F: Fresno-1</a:t>
            </a:r>
            <a:r>
              <a:rPr lang="en-US" sz="1200" baseline="30000" dirty="0" smtClean="0"/>
              <a:t>st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81D5-6D04-4093-AB96-870F8F554F96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 descr="ggmap_sc_sjv_flightpath_lay1-17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139382" y="123092"/>
            <a:ext cx="1894060" cy="16459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89184" y="283430"/>
            <a:ext cx="6374421" cy="92990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 smtClean="0">
                <a:solidFill>
                  <a:schemeClr val="tx2"/>
                </a:solidFill>
              </a:rPr>
              <a:t>NH</a:t>
            </a:r>
            <a:r>
              <a:rPr lang="en-US" sz="4000" baseline="-25000" dirty="0" smtClean="0">
                <a:solidFill>
                  <a:schemeClr val="tx2"/>
                </a:solidFill>
              </a:rPr>
              <a:t>3</a:t>
            </a:r>
            <a:r>
              <a:rPr lang="en-US" sz="4000" dirty="0" smtClean="0">
                <a:solidFill>
                  <a:schemeClr val="tx2"/>
                </a:solidFill>
              </a:rPr>
              <a:t> from NOAA </a:t>
            </a:r>
            <a:r>
              <a:rPr lang="en-US" sz="4000" noProof="0" dirty="0" smtClean="0">
                <a:solidFill>
                  <a:schemeClr val="tx2"/>
                </a:solidFill>
              </a:rPr>
              <a:t>WP-3</a:t>
            </a:r>
            <a:endParaRPr kumimoji="0" lang="en-US" sz="4000" b="0" i="0" u="none" strike="noStrike" kern="1200" cap="none" spc="0" normalizeH="0" baseline="3000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60585" y="1960686"/>
            <a:ext cx="6603022" cy="3226777"/>
            <a:chOff x="1160585" y="2083778"/>
            <a:chExt cx="6603022" cy="3226777"/>
          </a:xfrm>
        </p:grpSpPr>
        <p:pic>
          <p:nvPicPr>
            <p:cNvPr id="3" name="Picture 2" descr="p3_avgemis_compare.NH3.png"/>
            <p:cNvPicPr>
              <a:picLocks noChangeAspect="1"/>
            </p:cNvPicPr>
            <p:nvPr/>
          </p:nvPicPr>
          <p:blipFill>
            <a:blip r:embed="rId3" cstate="print"/>
            <a:srcRect t="7494"/>
            <a:stretch>
              <a:fillRect/>
            </a:stretch>
          </p:blipFill>
          <p:spPr>
            <a:xfrm>
              <a:off x="1362498" y="2622471"/>
              <a:ext cx="6401109" cy="241702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379516" y="2191295"/>
              <a:ext cx="286677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n-US" sz="2000" b="1" dirty="0" smtClean="0">
                  <a:solidFill>
                    <a:schemeClr val="tx2"/>
                  </a:solidFill>
                </a:rPr>
                <a:t>Peak</a:t>
              </a:r>
              <a:r>
                <a:rPr lang="en-US" sz="2000" b="1" baseline="30000" dirty="0" smtClean="0">
                  <a:solidFill>
                    <a:schemeClr val="tx2"/>
                  </a:solidFill>
                </a:rPr>
                <a:t>*</a:t>
              </a:r>
              <a:r>
                <a:rPr lang="en-US" sz="2000" b="1" dirty="0" smtClean="0">
                  <a:solidFill>
                    <a:schemeClr val="tx2"/>
                  </a:solidFill>
                </a:rPr>
                <a:t> NH</a:t>
              </a:r>
              <a:r>
                <a:rPr lang="en-US" sz="2000" b="1" baseline="-25000" dirty="0" smtClean="0">
                  <a:solidFill>
                    <a:schemeClr val="tx2"/>
                  </a:solidFill>
                </a:rPr>
                <a:t>3</a:t>
              </a:r>
              <a:r>
                <a:rPr lang="en-US" sz="2000" b="1" dirty="0" smtClean="0">
                  <a:solidFill>
                    <a:schemeClr val="tx2"/>
                  </a:solidFill>
                </a:rPr>
                <a:t> Concentration</a:t>
              </a:r>
              <a:endParaRPr lang="en-US" sz="2000" b="1" dirty="0">
                <a:solidFill>
                  <a:schemeClr val="tx2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08045" y="2204987"/>
              <a:ext cx="26142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n-US" sz="2000" b="1" dirty="0" smtClean="0">
                  <a:solidFill>
                    <a:schemeClr val="tx2"/>
                  </a:solidFill>
                </a:rPr>
                <a:t>Peak</a:t>
              </a:r>
              <a:r>
                <a:rPr lang="en-US" sz="2000" b="1" baseline="30000" dirty="0" smtClean="0">
                  <a:solidFill>
                    <a:schemeClr val="tx2"/>
                  </a:solidFill>
                </a:rPr>
                <a:t>§</a:t>
              </a:r>
              <a:r>
                <a:rPr lang="en-US" sz="2000" b="1" dirty="0" smtClean="0">
                  <a:solidFill>
                    <a:schemeClr val="tx2"/>
                  </a:solidFill>
                </a:rPr>
                <a:t> NH</a:t>
              </a:r>
              <a:r>
                <a:rPr lang="en-US" sz="2000" b="1" baseline="-25000" dirty="0" smtClean="0">
                  <a:solidFill>
                    <a:schemeClr val="tx2"/>
                  </a:solidFill>
                </a:rPr>
                <a:t>3</a:t>
              </a:r>
              <a:r>
                <a:rPr lang="en-US" sz="2000" b="1" dirty="0" smtClean="0">
                  <a:solidFill>
                    <a:schemeClr val="tx2"/>
                  </a:solidFill>
                </a:rPr>
                <a:t> Emissions</a:t>
              </a:r>
              <a:endParaRPr lang="en-US" sz="2000" b="1" dirty="0">
                <a:solidFill>
                  <a:schemeClr val="tx2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160585" y="2083778"/>
              <a:ext cx="6576646" cy="3226777"/>
            </a:xfrm>
            <a:prstGeom prst="rect">
              <a:avLst/>
            </a:prstGeom>
            <a:noFill/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58087" y="4964109"/>
              <a:ext cx="23344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n-US" sz="1200" b="1" baseline="30000" dirty="0" smtClean="0">
                  <a:solidFill>
                    <a:schemeClr val="tx2"/>
                  </a:solidFill>
                </a:rPr>
                <a:t>§</a:t>
              </a:r>
              <a:r>
                <a:rPr lang="en-US" sz="1200" b="1" dirty="0" smtClean="0">
                  <a:solidFill>
                    <a:schemeClr val="tx2"/>
                  </a:solidFill>
                </a:rPr>
                <a:t>NH</a:t>
              </a:r>
              <a:r>
                <a:rPr lang="en-US" sz="1200" b="1" baseline="-25000" dirty="0" smtClean="0">
                  <a:solidFill>
                    <a:schemeClr val="tx2"/>
                  </a:solidFill>
                </a:rPr>
                <a:t>3</a:t>
              </a:r>
              <a:r>
                <a:rPr lang="en-US" sz="1200" b="1" dirty="0" smtClean="0">
                  <a:solidFill>
                    <a:schemeClr val="tx2"/>
                  </a:solidFill>
                </a:rPr>
                <a:t> Emissions &gt; 0.66 tons day</a:t>
              </a:r>
              <a:r>
                <a:rPr lang="en-US" sz="1200" b="1" baseline="30000" dirty="0" smtClean="0">
                  <a:solidFill>
                    <a:schemeClr val="tx2"/>
                  </a:solidFill>
                </a:rPr>
                <a:t>-1</a:t>
              </a:r>
              <a:endParaRPr lang="en-US" sz="1200" b="1" baseline="30000" dirty="0">
                <a:solidFill>
                  <a:schemeClr val="tx2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53138" y="4973207"/>
              <a:ext cx="22980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n-US" sz="1200" b="1" baseline="30000" dirty="0" smtClean="0">
                  <a:solidFill>
                    <a:schemeClr val="tx2"/>
                  </a:solidFill>
                </a:rPr>
                <a:t>*</a:t>
              </a:r>
              <a:r>
                <a:rPr lang="en-US" sz="1200" b="1" dirty="0" smtClean="0">
                  <a:solidFill>
                    <a:schemeClr val="tx2"/>
                  </a:solidFill>
                </a:rPr>
                <a:t>NH</a:t>
              </a:r>
              <a:r>
                <a:rPr lang="en-US" sz="1200" b="1" baseline="-25000" dirty="0" smtClean="0">
                  <a:solidFill>
                    <a:schemeClr val="tx2"/>
                  </a:solidFill>
                </a:rPr>
                <a:t>3</a:t>
              </a:r>
              <a:r>
                <a:rPr lang="en-US" sz="1200" b="1" dirty="0" smtClean="0">
                  <a:solidFill>
                    <a:schemeClr val="tx2"/>
                  </a:solidFill>
                </a:rPr>
                <a:t> Concentration &gt; 150 ppb</a:t>
              </a:r>
              <a:endParaRPr lang="en-US" sz="1200" b="1" dirty="0">
                <a:solidFill>
                  <a:schemeClr val="tx2"/>
                </a:solidFill>
              </a:endParaRPr>
            </a:p>
          </p:txBody>
        </p:sp>
      </p:grpSp>
      <p:pic>
        <p:nvPicPr>
          <p:cNvPr id="5122" name="Picture 2" descr="http://www.esrl.noaa.gov/csd/news/2013/images/140_0514P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884" y="149469"/>
            <a:ext cx="1912337" cy="128016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0" y="6550223"/>
            <a:ext cx="20518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Photo: J. Nowak, NOAA/CIRES</a:t>
            </a:r>
            <a:endParaRPr lang="en-US" sz="12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143000" y="5328139"/>
            <a:ext cx="6787661" cy="914400"/>
          </a:xfrm>
          <a:prstGeom prst="rect">
            <a:avLst/>
          </a:prstGeom>
        </p:spPr>
        <p:txBody>
          <a:bodyPr/>
          <a:lstStyle/>
          <a:p>
            <a:pPr marL="176213" indent="-176213">
              <a:spcBef>
                <a:spcPts val="2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n-US" dirty="0" smtClean="0"/>
              <a:t>In South Coast, the location of peak concentrations and emissions agrees reasonably well</a:t>
            </a:r>
          </a:p>
          <a:p>
            <a:pPr marL="176213" indent="-176213">
              <a:spcBef>
                <a:spcPts val="2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n-US" dirty="0" smtClean="0"/>
              <a:t>In SJV, spatial allocation of emissions warrants further investigation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35001</TotalTime>
  <Words>1155</Words>
  <Application>Microsoft Office PowerPoint</Application>
  <PresentationFormat>On-screen Show (4:3)</PresentationFormat>
  <Paragraphs>204</Paragraphs>
  <Slides>16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Equation</vt:lpstr>
      <vt:lpstr>Fine-Scale Simulation of Ammonium and Nitrate over the South Coast Air Basin and San Joaquin Valley of California during CalNex-2010</vt:lpstr>
      <vt:lpstr>Slide 2</vt:lpstr>
      <vt:lpstr>Slide 3</vt:lpstr>
      <vt:lpstr>Slide 4</vt:lpstr>
      <vt:lpstr>Precursor Gases: NH3 and HNO3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Conclusion</vt:lpstr>
    </vt:vector>
  </TitlesOfParts>
  <Company>US-EPA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CalNex Model Evaluation Platform</dc:title>
  <dc:creator>James Kelly</dc:creator>
  <cp:lastModifiedBy>James Kelly</cp:lastModifiedBy>
  <cp:revision>221</cp:revision>
  <dcterms:created xsi:type="dcterms:W3CDTF">2013-02-05T17:44:55Z</dcterms:created>
  <dcterms:modified xsi:type="dcterms:W3CDTF">2013-10-26T15:39:18Z</dcterms:modified>
</cp:coreProperties>
</file>