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288" r:id="rId4"/>
    <p:sldId id="285" r:id="rId5"/>
    <p:sldId id="286" r:id="rId6"/>
    <p:sldId id="261" r:id="rId7"/>
    <p:sldId id="283" r:id="rId8"/>
    <p:sldId id="295" r:id="rId9"/>
    <p:sldId id="258" r:id="rId10"/>
    <p:sldId id="296" r:id="rId11"/>
    <p:sldId id="270" r:id="rId12"/>
    <p:sldId id="262" r:id="rId13"/>
    <p:sldId id="263" r:id="rId14"/>
    <p:sldId id="289" r:id="rId15"/>
    <p:sldId id="291" r:id="rId16"/>
    <p:sldId id="279" r:id="rId17"/>
    <p:sldId id="281" r:id="rId18"/>
    <p:sldId id="294" r:id="rId19"/>
    <p:sldId id="290" r:id="rId20"/>
    <p:sldId id="284" r:id="rId21"/>
    <p:sldId id="274" r:id="rId22"/>
    <p:sldId id="269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m VanReken" initials="tmv" lastIdx="23" clrIdx="0"/>
  <p:cmAuthor id="1" name="Serena Chung" initials="SC" lastIdx="44" clrIdx="1"/>
  <p:cmAuthor id="2" name="RUI ZHANG" initials="RZ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217D7"/>
    <a:srgbClr val="00FF00"/>
    <a:srgbClr val="FFCC00"/>
    <a:srgbClr val="FFFF00"/>
    <a:srgbClr val="008000"/>
    <a:srgbClr val="8A36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>
        <p:scale>
          <a:sx n="70" d="100"/>
          <a:sy n="70" d="100"/>
        </p:scale>
        <p:origin x="-11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4966E-01AA-497D-B898-59A57C2DEB6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652D6-A480-4B24-9CD1-88EB6EC350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the talk will focus on the oak and olive. Busy slide. Too much information. Consider delete this slide. As a backup slide.  Allergenic, different size. Focus on the campaign have the detail pollen. Zoom in the California.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choose oak and olive</a:t>
            </a:r>
            <a:r>
              <a:rPr lang="en-US" baseline="0" dirty="0" smtClean="0"/>
              <a:t> as the simulation species. High allergic. Too much information. Cut off the right side, canopy height, settling velocity, friction velocity.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652D6-A480-4B24-9CD1-88EB6EC350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326A-B84D-4460-AEC0-34EC43ACFDC7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01599-52A3-4BF4-9EA9-968BE76E998E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D41A-EBBD-4006-BFBA-95099B962F3D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70F3-7ED4-466C-9E26-29BFAEBD7C89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63D3A-71B9-4442-9061-B21517B9569C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7F28-A828-4862-9E2A-DD50CDB26044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25429-C65E-455B-90D5-F18D4D555F2E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C909-9FE7-4F05-8950-D191D9D7771C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D03-5430-4551-BD93-906941DC2B66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8BD3-92A7-4510-A027-6A9DE087BC49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A8FF-CFA0-43A0-AB74-12A956CA541A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561D-F15F-4605-9F5A-08957FAC8D73}" type="datetime1">
              <a:rPr lang="en-US" smtClean="0"/>
              <a:pPr/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Pollen Project Presentation for EPA visit @ Caltech, May 9th,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7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1"/>
            <a:ext cx="8763000" cy="16763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A363E"/>
                </a:solidFill>
              </a:rPr>
              <a:t>Development of a regional-scale pollen emission and transport modeling framework for investigating the impact of climate change on allergenic airway disease (AAD)</a:t>
            </a:r>
            <a:endParaRPr lang="en-US" sz="2400" b="1" dirty="0">
              <a:solidFill>
                <a:srgbClr val="8A363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077200" cy="3048000"/>
          </a:xfrm>
        </p:spPr>
        <p:txBody>
          <a:bodyPr>
            <a:normAutofit fontScale="32500" lnSpcReduction="20000"/>
          </a:bodyPr>
          <a:lstStyle/>
          <a:p>
            <a:r>
              <a:rPr lang="en-US" sz="4300" b="1" dirty="0" err="1" smtClean="0">
                <a:solidFill>
                  <a:schemeClr val="tx1"/>
                </a:solidFill>
              </a:rPr>
              <a:t>Rui</a:t>
            </a:r>
            <a:r>
              <a:rPr lang="en-US" sz="4300" b="1" dirty="0" smtClean="0">
                <a:solidFill>
                  <a:schemeClr val="tx1"/>
                </a:solidFill>
              </a:rPr>
              <a:t> Zhang</a:t>
            </a:r>
            <a:r>
              <a:rPr lang="en-US" sz="4300" dirty="0" smtClean="0">
                <a:solidFill>
                  <a:schemeClr val="tx1"/>
                </a:solidFill>
              </a:rPr>
              <a:t>, </a:t>
            </a:r>
            <a:r>
              <a:rPr lang="en-US" sz="4300" b="1" dirty="0" smtClean="0">
                <a:solidFill>
                  <a:schemeClr val="tx1"/>
                </a:solidFill>
              </a:rPr>
              <a:t>Serena H. Chung,</a:t>
            </a:r>
            <a:r>
              <a:rPr lang="en-US" sz="4300" dirty="0" smtClean="0">
                <a:solidFill>
                  <a:schemeClr val="tx1"/>
                </a:solidFill>
              </a:rPr>
              <a:t> </a:t>
            </a:r>
            <a:r>
              <a:rPr lang="en-US" sz="4300" b="1" dirty="0" smtClean="0">
                <a:solidFill>
                  <a:schemeClr val="tx1"/>
                </a:solidFill>
              </a:rPr>
              <a:t>Timothy M. </a:t>
            </a:r>
            <a:r>
              <a:rPr lang="en-US" sz="4300" b="1" dirty="0" err="1" smtClean="0">
                <a:solidFill>
                  <a:schemeClr val="tx1"/>
                </a:solidFill>
              </a:rPr>
              <a:t>VanReken</a:t>
            </a:r>
            <a:r>
              <a:rPr lang="en-US" sz="4300" b="1" dirty="0" smtClean="0">
                <a:solidFill>
                  <a:schemeClr val="tx1"/>
                </a:solidFill>
              </a:rPr>
              <a:t> </a:t>
            </a:r>
            <a:r>
              <a:rPr lang="en-US" sz="4300" dirty="0" smtClean="0">
                <a:solidFill>
                  <a:schemeClr val="tx1"/>
                </a:solidFill>
              </a:rPr>
              <a:t>and</a:t>
            </a:r>
            <a:r>
              <a:rPr lang="en-US" sz="4300" b="1" dirty="0" smtClean="0">
                <a:solidFill>
                  <a:schemeClr val="tx1"/>
                </a:solidFill>
              </a:rPr>
              <a:t> Brian K. Lamb </a:t>
            </a:r>
            <a:endParaRPr lang="en-US" sz="4300" dirty="0" smtClean="0">
              <a:solidFill>
                <a:schemeClr val="tx1"/>
              </a:solidFill>
            </a:endParaRPr>
          </a:p>
          <a:p>
            <a:r>
              <a:rPr lang="en-US" sz="4300" dirty="0" smtClean="0">
                <a:solidFill>
                  <a:schemeClr val="tx1"/>
                </a:solidFill>
              </a:rPr>
              <a:t>Laboratory for Atmospheric Research, Washington State University</a:t>
            </a:r>
          </a:p>
          <a:p>
            <a:endParaRPr lang="en-US" sz="4300" dirty="0" smtClean="0">
              <a:solidFill>
                <a:schemeClr val="tx1"/>
              </a:solidFill>
            </a:endParaRPr>
          </a:p>
          <a:p>
            <a:r>
              <a:rPr lang="en-US" sz="4300" b="1" dirty="0" smtClean="0">
                <a:solidFill>
                  <a:schemeClr val="tx1"/>
                </a:solidFill>
              </a:rPr>
              <a:t>Tiffany </a:t>
            </a:r>
            <a:r>
              <a:rPr lang="en-US" sz="4300" b="1" dirty="0" err="1" smtClean="0">
                <a:solidFill>
                  <a:schemeClr val="tx1"/>
                </a:solidFill>
              </a:rPr>
              <a:t>Duhl</a:t>
            </a:r>
            <a:r>
              <a:rPr lang="en-US" sz="4300" b="1" dirty="0" smtClean="0">
                <a:solidFill>
                  <a:schemeClr val="tx1"/>
                </a:solidFill>
              </a:rPr>
              <a:t> </a:t>
            </a:r>
            <a:r>
              <a:rPr lang="en-US" sz="4300" dirty="0" smtClean="0">
                <a:solidFill>
                  <a:schemeClr val="tx1"/>
                </a:solidFill>
              </a:rPr>
              <a:t>and </a:t>
            </a:r>
            <a:r>
              <a:rPr lang="en-US" sz="4300" b="1" dirty="0" smtClean="0">
                <a:solidFill>
                  <a:schemeClr val="tx1"/>
                </a:solidFill>
              </a:rPr>
              <a:t>Alex Guenther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National Center for Atmospheric Research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4300" b="1" dirty="0" smtClean="0">
                <a:solidFill>
                  <a:schemeClr val="tx1"/>
                </a:solidFill>
              </a:rPr>
              <a:t>Muhammad T. Salam</a:t>
            </a:r>
            <a:r>
              <a:rPr lang="en-US" sz="4300" dirty="0" smtClean="0">
                <a:solidFill>
                  <a:schemeClr val="tx1"/>
                </a:solidFill>
              </a:rPr>
              <a:t>, </a:t>
            </a:r>
            <a:r>
              <a:rPr lang="en-US" sz="4300" b="1" dirty="0" smtClean="0">
                <a:solidFill>
                  <a:schemeClr val="tx1"/>
                </a:solidFill>
              </a:rPr>
              <a:t>Edward L. </a:t>
            </a:r>
            <a:r>
              <a:rPr lang="en-US" sz="4300" b="1" dirty="0" err="1" smtClean="0">
                <a:solidFill>
                  <a:schemeClr val="tx1"/>
                </a:solidFill>
              </a:rPr>
              <a:t>Avol</a:t>
            </a:r>
            <a:r>
              <a:rPr lang="en-US" sz="4300" b="1" dirty="0" smtClean="0">
                <a:solidFill>
                  <a:schemeClr val="tx1"/>
                </a:solidFill>
              </a:rPr>
              <a:t> </a:t>
            </a:r>
            <a:r>
              <a:rPr lang="en-US" sz="4300" dirty="0" smtClean="0">
                <a:solidFill>
                  <a:schemeClr val="tx1"/>
                </a:solidFill>
              </a:rPr>
              <a:t>and </a:t>
            </a:r>
            <a:r>
              <a:rPr lang="en-US" sz="4300" b="1" dirty="0" smtClean="0">
                <a:solidFill>
                  <a:schemeClr val="tx1"/>
                </a:solidFill>
              </a:rPr>
              <a:t>Frank D. Gilliland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University of Southern California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4300" b="1" dirty="0" smtClean="0">
                <a:solidFill>
                  <a:schemeClr val="tx1"/>
                </a:solidFill>
              </a:rPr>
              <a:t>James M. House </a:t>
            </a:r>
            <a:r>
              <a:rPr lang="en-US" sz="4300" dirty="0" smtClean="0">
                <a:solidFill>
                  <a:schemeClr val="tx1"/>
                </a:solidFill>
              </a:rPr>
              <a:t>and </a:t>
            </a:r>
            <a:r>
              <a:rPr lang="en-US" sz="4300" b="1" dirty="0" smtClean="0">
                <a:solidFill>
                  <a:schemeClr val="tx1"/>
                </a:solidFill>
              </a:rPr>
              <a:t>Richard C. </a:t>
            </a:r>
            <a:r>
              <a:rPr lang="en-US" sz="4300" b="1" dirty="0" err="1" smtClean="0">
                <a:solidFill>
                  <a:schemeClr val="tx1"/>
                </a:solidFill>
              </a:rPr>
              <a:t>Flagan</a:t>
            </a:r>
            <a:endParaRPr lang="en-US" sz="4300" b="1" dirty="0" smtClean="0">
              <a:solidFill>
                <a:schemeClr val="tx1"/>
              </a:solidFill>
            </a:endParaRPr>
          </a:p>
          <a:p>
            <a:r>
              <a:rPr lang="en-US" sz="4300" dirty="0" smtClean="0">
                <a:solidFill>
                  <a:schemeClr val="tx1"/>
                </a:solidFill>
              </a:rPr>
              <a:t>Department of Chemical Engineering, California Institute of Technology</a:t>
            </a:r>
          </a:p>
          <a:p>
            <a:r>
              <a:rPr lang="en-US" sz="43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en-US" sz="4300" b="1" dirty="0" smtClean="0">
                <a:solidFill>
                  <a:schemeClr val="tx1"/>
                </a:solidFill>
              </a:rPr>
              <a:t>Jeremy </a:t>
            </a:r>
            <a:r>
              <a:rPr lang="en-US" sz="4300" b="1" dirty="0" err="1" smtClean="0">
                <a:solidFill>
                  <a:schemeClr val="tx1"/>
                </a:solidFill>
              </a:rPr>
              <a:t>Avise</a:t>
            </a:r>
            <a:endParaRPr lang="en-US" sz="4300" b="1" dirty="0" smtClean="0">
              <a:solidFill>
                <a:schemeClr val="tx1"/>
              </a:solidFill>
            </a:endParaRPr>
          </a:p>
          <a:p>
            <a:r>
              <a:rPr lang="en-US" sz="4300" dirty="0" smtClean="0">
                <a:solidFill>
                  <a:schemeClr val="tx1"/>
                </a:solidFill>
              </a:rPr>
              <a:t>California Air Resource Board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/>
            <a:r>
              <a:rPr lang="en-US" i="1" dirty="0" smtClean="0"/>
              <a:t>Presented at the 11</a:t>
            </a:r>
            <a:r>
              <a:rPr lang="en-US" i="1" baseline="30000" dirty="0" smtClean="0"/>
              <a:t>h</a:t>
            </a:r>
            <a:r>
              <a:rPr lang="en-US" i="1" dirty="0" smtClean="0"/>
              <a:t> Annual CMAS Conference, Chapel Hill, NC, October 15-17, 2012</a:t>
            </a:r>
            <a:endParaRPr lang="en-US" b="1" dirty="0"/>
          </a:p>
        </p:txBody>
      </p:sp>
      <p:pic>
        <p:nvPicPr>
          <p:cNvPr id="6" name="Picture 5" descr="ncar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"/>
            <a:ext cx="992622" cy="609600"/>
          </a:xfrm>
          <a:prstGeom prst="rect">
            <a:avLst/>
          </a:prstGeom>
        </p:spPr>
      </p:pic>
      <p:pic>
        <p:nvPicPr>
          <p:cNvPr id="8" name="Picture 7" descr="california-institute-of-technology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52400"/>
            <a:ext cx="756093" cy="762000"/>
          </a:xfrm>
          <a:prstGeom prst="rect">
            <a:avLst/>
          </a:prstGeom>
        </p:spPr>
      </p:pic>
      <p:pic>
        <p:nvPicPr>
          <p:cNvPr id="9" name="Picture 8" descr="carb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152400"/>
            <a:ext cx="1066800" cy="711200"/>
          </a:xfrm>
          <a:prstGeom prst="rect">
            <a:avLst/>
          </a:prstGeom>
        </p:spPr>
      </p:pic>
      <p:pic>
        <p:nvPicPr>
          <p:cNvPr id="12290" name="Picture 2" descr="http://www.pentagram.com/en/USC_Logo_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"/>
            <a:ext cx="914399" cy="442976"/>
          </a:xfrm>
          <a:prstGeom prst="rect">
            <a:avLst/>
          </a:prstGeom>
          <a:noFill/>
        </p:spPr>
      </p:pic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76200"/>
            <a:ext cx="236219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762000"/>
            <a:ext cx="264355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0"/>
            <a:ext cx="2856522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Wind Fields by WRF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10</a:t>
            </a:fld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90553" y="685800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Observation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1494" y="3657600"/>
            <a:ext cx="129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Simulation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3340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Analysis nudging </a:t>
            </a:r>
            <a:r>
              <a:rPr lang="en-US" dirty="0" smtClean="0"/>
              <a:t>@ D1 on top of PBL with NARR</a:t>
            </a:r>
          </a:p>
          <a:p>
            <a:r>
              <a:rPr lang="en-US" b="1" dirty="0" smtClean="0"/>
              <a:t>Observational nudging </a:t>
            </a:r>
            <a:r>
              <a:rPr lang="en-US" dirty="0" smtClean="0"/>
              <a:t>@ D2  T2 and U10 on the surface with CARB data</a:t>
            </a:r>
            <a:endParaRPr lang="en-US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438400"/>
            <a:ext cx="533400" cy="19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8200"/>
            <a:ext cx="53244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olive_2010102_23UT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1" y="3886200"/>
            <a:ext cx="3733800" cy="2762251"/>
          </a:xfrm>
          <a:prstGeom prst="rect">
            <a:avLst/>
          </a:prstGeom>
        </p:spPr>
      </p:pic>
      <p:pic>
        <p:nvPicPr>
          <p:cNvPr id="18" name="Picture 17" descr="olive_2010102_08UT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990600"/>
            <a:ext cx="3753374" cy="27721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990600"/>
            <a:ext cx="3505199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886200"/>
            <a:ext cx="3505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Simulated Pollen Emission &amp; Concentration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11</a:t>
            </a:fld>
            <a:endParaRPr lang="en-US" sz="16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8200" y="1828800"/>
            <a:ext cx="457200" cy="3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29200" y="990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2464" y="533400"/>
            <a:ext cx="2746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Simulated pollen emission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00600" y="533400"/>
            <a:ext cx="3174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Simulated pollen concentration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2133600"/>
            <a:ext cx="176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12 am local 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4724400"/>
            <a:ext cx="160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3pm local time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905000"/>
            <a:ext cx="53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6324600" y="1752600"/>
            <a:ext cx="838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Evaluation of Simulated Pollen Concentration 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12</a:t>
            </a:fld>
            <a:endParaRPr lang="en-US" sz="1600" b="1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8616846" cy="339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524000" y="685800"/>
            <a:ext cx="230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Olive tree pollen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685800"/>
            <a:ext cx="215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Oak tree pollen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5638800" y="1524000"/>
            <a:ext cx="304800" cy="3733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5562600"/>
            <a:ext cx="5687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Measured @ Caltech Campus, Pasadena, CA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213367" y="3038446"/>
            <a:ext cx="3124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grains/m</a:t>
            </a:r>
            <a:r>
              <a:rPr lang="en-US" sz="2000" baseline="300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371600"/>
            <a:ext cx="4709184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Sensitivity study: influence from outside modeling domain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3429000" y="36576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396240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D2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24200" y="3886200"/>
            <a:ext cx="304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4800" y="5791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Including the outer domain (BCON) improve the model performance during peak time, the underestimation indicating that the impact is mainly from nearby sources.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8153400" y="1676400"/>
            <a:ext cx="381000" cy="2438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424695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943600" y="2209800"/>
            <a:ext cx="17583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</a:t>
            </a:r>
            <a:r>
              <a:rPr lang="en-US" dirty="0" smtClean="0"/>
              <a:t>:    381 #/m3</a:t>
            </a:r>
          </a:p>
          <a:p>
            <a:r>
              <a:rPr lang="en-US" dirty="0" smtClean="0"/>
              <a:t>BASE:  131 #/m3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BCON</a:t>
            </a:r>
            <a:r>
              <a:rPr lang="en-US" dirty="0" smtClean="0"/>
              <a:t>: 164 #/m3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Sensitivity Study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096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BASE</a:t>
            </a:r>
            <a:r>
              <a:rPr lang="en-US" sz="1600" dirty="0" smtClean="0"/>
              <a:t> :    Base case</a:t>
            </a:r>
          </a:p>
          <a:p>
            <a:r>
              <a:rPr lang="en-US" sz="1600" b="1" dirty="0" smtClean="0">
                <a:solidFill>
                  <a:srgbClr val="0000CC"/>
                </a:solidFill>
              </a:rPr>
              <a:t>BCON</a:t>
            </a:r>
            <a:r>
              <a:rPr lang="en-US" sz="1600" dirty="0" smtClean="0"/>
              <a:t> :  Sensitivity of boundary Condition </a:t>
            </a:r>
          </a:p>
          <a:p>
            <a:r>
              <a:rPr lang="en-US" sz="1600" b="1" dirty="0" smtClean="0">
                <a:solidFill>
                  <a:srgbClr val="FFC000"/>
                </a:solidFill>
              </a:rPr>
              <a:t>PAHI  &amp; PALO </a:t>
            </a:r>
            <a:r>
              <a:rPr lang="en-US" sz="1600" dirty="0" smtClean="0"/>
              <a:t>: Sensitivity of poll production pool </a:t>
            </a:r>
          </a:p>
          <a:p>
            <a:r>
              <a:rPr lang="en-US" sz="1600" b="1" dirty="0" smtClean="0">
                <a:solidFill>
                  <a:srgbClr val="00FF00"/>
                </a:solidFill>
              </a:rPr>
              <a:t>UTHI  &amp; UTLO</a:t>
            </a:r>
            <a:r>
              <a:rPr lang="en-US" sz="1600" dirty="0" smtClean="0"/>
              <a:t>:  Sensitivity of empirical friction velocity setting</a:t>
            </a:r>
          </a:p>
          <a:p>
            <a:r>
              <a:rPr lang="en-US" sz="1600" dirty="0" smtClean="0">
                <a:solidFill>
                  <a:srgbClr val="9217D7"/>
                </a:solidFill>
              </a:rPr>
              <a:t>DVHI  &amp; DVLO:  </a:t>
            </a:r>
            <a:r>
              <a:rPr lang="en-US" sz="1600" dirty="0" smtClean="0"/>
              <a:t>Sensitivity of settling velocity </a:t>
            </a:r>
            <a:endParaRPr lang="en-US" sz="16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14</a:t>
            </a:fld>
            <a:endParaRPr lang="en-US" sz="1600" b="1" dirty="0"/>
          </a:p>
        </p:txBody>
      </p:sp>
      <p:pic>
        <p:nvPicPr>
          <p:cNvPr id="13" name="Picture 12" descr="SB_comb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1905000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Mean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1828800"/>
            <a:ext cx="55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Max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6" name="Picture 15" descr="location_flash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663931"/>
            <a:ext cx="2209800" cy="1393469"/>
          </a:xfrm>
          <a:prstGeom prst="rect">
            <a:avLst/>
          </a:prstGeom>
        </p:spPr>
      </p:pic>
      <p:pic>
        <p:nvPicPr>
          <p:cNvPr id="17" name="Picture 16" descr="LA_combi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9800"/>
            <a:ext cx="9144000" cy="4800600"/>
          </a:xfrm>
          <a:prstGeom prst="rect">
            <a:avLst/>
          </a:prstGeom>
        </p:spPr>
      </p:pic>
      <p:pic>
        <p:nvPicPr>
          <p:cNvPr id="18" name="Picture 17" descr="Orange_combine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286000"/>
            <a:ext cx="9144000" cy="4800600"/>
          </a:xfrm>
          <a:prstGeom prst="rect">
            <a:avLst/>
          </a:prstGeom>
        </p:spPr>
      </p:pic>
      <p:pic>
        <p:nvPicPr>
          <p:cNvPr id="19" name="Picture 18" descr="location_flash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609600"/>
            <a:ext cx="2209800" cy="1447800"/>
          </a:xfrm>
          <a:prstGeom prst="rect">
            <a:avLst/>
          </a:prstGeom>
        </p:spPr>
      </p:pic>
      <p:pic>
        <p:nvPicPr>
          <p:cNvPr id="20" name="Picture 19" descr="location_flash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34200" y="609600"/>
            <a:ext cx="2209800" cy="1447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71600" y="3810000"/>
            <a:ext cx="646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Emission pool &gt; deposition rate &gt; empirical friction velocity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4200" y="3886200"/>
            <a:ext cx="533400" cy="297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772400" y="3810000"/>
            <a:ext cx="5334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urrent_pre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33400"/>
            <a:ext cx="4134427" cy="2819400"/>
          </a:xfrm>
          <a:prstGeom prst="rect">
            <a:avLst/>
          </a:prstGeom>
        </p:spPr>
      </p:pic>
      <p:pic>
        <p:nvPicPr>
          <p:cNvPr id="21" name="Picture 20" descr="future_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57600"/>
            <a:ext cx="3996070" cy="2971800"/>
          </a:xfrm>
          <a:prstGeom prst="rect">
            <a:avLst/>
          </a:prstGeom>
        </p:spPr>
      </p:pic>
      <p:pic>
        <p:nvPicPr>
          <p:cNvPr id="19" name="Picture 18" descr="current_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533400"/>
            <a:ext cx="3976077" cy="2819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Pollen Emission Potential with Climate Change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15</a:t>
            </a:fld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1944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Current Decades</a:t>
            </a:r>
          </a:p>
          <a:p>
            <a:pPr algn="ctr"/>
            <a:r>
              <a:rPr lang="en-US" sz="2000" b="1" dirty="0" smtClean="0"/>
              <a:t>1995-2004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657600"/>
            <a:ext cx="1836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Future Decades</a:t>
            </a:r>
          </a:p>
          <a:p>
            <a:pPr algn="ctr"/>
            <a:r>
              <a:rPr lang="en-US" sz="2000" b="1" dirty="0" smtClean="0"/>
              <a:t>2045-2054</a:t>
            </a:r>
            <a:endParaRPr lang="en-US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133600"/>
            <a:ext cx="44750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65124" y="1905000"/>
            <a:ext cx="478876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0" y="533400"/>
            <a:ext cx="1944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Current Decades</a:t>
            </a:r>
          </a:p>
          <a:p>
            <a:pPr algn="ctr"/>
            <a:r>
              <a:rPr lang="en-US" sz="2000" b="1" dirty="0" smtClean="0"/>
              <a:t>1995-2004</a:t>
            </a:r>
            <a:endParaRPr lang="en-US" sz="2000" b="1" dirty="0"/>
          </a:p>
        </p:txBody>
      </p:sp>
      <p:pic>
        <p:nvPicPr>
          <p:cNvPr id="25" name="Picture 24" descr="future_prep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0" y="3657600"/>
            <a:ext cx="4134427" cy="2971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95800" y="3657600"/>
            <a:ext cx="1836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Future Decades</a:t>
            </a:r>
          </a:p>
          <a:p>
            <a:pPr algn="ctr"/>
            <a:r>
              <a:rPr lang="en-US" sz="2000" b="1" dirty="0" smtClean="0"/>
              <a:t>2045-2054</a:t>
            </a:r>
            <a:endParaRPr lang="en-US" sz="2000" b="1" dirty="0"/>
          </a:p>
        </p:txBody>
      </p:sp>
      <p:sp>
        <p:nvSpPr>
          <p:cNvPr id="27" name="Rectangle 26"/>
          <p:cNvSpPr/>
          <p:nvPr/>
        </p:nvSpPr>
        <p:spPr>
          <a:xfrm>
            <a:off x="609600" y="1295400"/>
            <a:ext cx="914400" cy="1219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pollen_future_cur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448594"/>
            <a:ext cx="9144000" cy="3409406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rot="10800000">
            <a:off x="1676400" y="4495800"/>
            <a:ext cx="9906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6629400" y="4495800"/>
            <a:ext cx="9906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4724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STAMPS model was developed to predict daily pollen emission potential.</a:t>
            </a:r>
          </a:p>
          <a:p>
            <a:pPr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The hourly pollen emission flux was parameterized by applying wind factor to the pollen emission potential.</a:t>
            </a:r>
          </a:p>
          <a:p>
            <a:pPr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Consistency of temporal pattern between emission potential and the observed count is the key for successful pollen concentration simulations.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Current model tends to underestimate peaks in oak pollen concentrations, but showed reasonable agreement with observed olive tree pollen concentrations. </a:t>
            </a:r>
          </a:p>
          <a:p>
            <a:pPr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Pollen emission potential estimation is crucial to model performance.</a:t>
            </a:r>
            <a:endParaRPr lang="en-US" sz="2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8A363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Summary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16</a:t>
            </a:fld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88392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We would like to thank the funding of US EPA STAR Grant R834358 (“Projecting Pollen Allergens and Their Health Implications in a Changing World”) for this project.</a:t>
            </a:r>
            <a:endParaRPr lang="en-US" sz="2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/>
            <a:r>
              <a:rPr lang="en-US" i="1" dirty="0" smtClean="0"/>
              <a:t>Presented at the 11</a:t>
            </a:r>
            <a:r>
              <a:rPr lang="en-US" i="1" baseline="30000" dirty="0" smtClean="0"/>
              <a:t>h</a:t>
            </a:r>
            <a:r>
              <a:rPr lang="en-US" i="1" dirty="0" smtClean="0"/>
              <a:t> Annual CMAS Conference, Chapel Hill, NC, October 15-17, 2012</a:t>
            </a:r>
            <a:endParaRPr lang="en-US" b="1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17</a:t>
            </a:fld>
            <a:endParaRPr lang="en-US" sz="16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8A363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Acknowledgement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895600"/>
            <a:ext cx="9144000" cy="533400"/>
          </a:xfrm>
          <a:prstGeom prst="rect">
            <a:avLst/>
          </a:prstGeom>
          <a:solidFill>
            <a:srgbClr val="8A363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noProof="0" dirty="0" smtClean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rPr>
              <a:t>Support Slides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Model configuration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19</a:t>
            </a:fld>
            <a:endParaRPr lang="en-US" sz="1600" b="1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/>
            <a:r>
              <a:rPr lang="en-US" i="1" dirty="0" smtClean="0"/>
              <a:t>Presented at the 11</a:t>
            </a:r>
            <a:r>
              <a:rPr lang="en-US" i="1" baseline="30000" dirty="0" smtClean="0"/>
              <a:t>h</a:t>
            </a:r>
            <a:r>
              <a:rPr lang="en-US" i="1" dirty="0" smtClean="0"/>
              <a:t> Annual CMAS Conference, Chapel Hill, NC, October 15-17, 2012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09600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WRF configuration: V3.2.1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BCON:                           NARR(32 km)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PBL Simulation:            YSU scheme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Microphysics:               Thompson scheme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Land-surface Model:   Thermal diffusion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CC"/>
                </a:solidFill>
              </a:rPr>
              <a:t>Data Assimilation:         U10, T2 observation nudging @ D2;       NARR analysis nudging  @ D1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6670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Emission configuration:    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Standard:       ARCTAS2008+ NEI2002+ MEGAN(8-day LAI)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CC"/>
                </a:solidFill>
              </a:rPr>
              <a:t>Pollen:            Hourly emission flux of different pollen are released into the first model layer.</a:t>
            </a:r>
            <a:r>
              <a:rPr lang="en-US" sz="1600" dirty="0" smtClean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4114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CMAQ configuration: V4.7.1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BCON:                  MOZART-4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Chemistry:          SAPRC99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Aerosol:               AE5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Advection:          </a:t>
            </a:r>
            <a:r>
              <a:rPr lang="en-US" sz="1600" dirty="0" err="1" smtClean="0"/>
              <a:t>Yamartino</a:t>
            </a:r>
            <a:r>
              <a:rPr lang="en-US" sz="1600" dirty="0" smtClean="0"/>
              <a:t> scheme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Diffusion:            ACM2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0000CC"/>
                </a:solidFill>
              </a:rPr>
              <a:t>Dry deposition:  Add off-line calculated pollen settling velocity in MCIP METCRO2D 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Background &amp; Motivation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2</a:t>
            </a:fld>
            <a:endParaRPr lang="en-US" sz="1600" b="1" dirty="0"/>
          </a:p>
        </p:txBody>
      </p:sp>
      <p:pic>
        <p:nvPicPr>
          <p:cNvPr id="7" name="Picture 10" descr="http://www.ochsner.org/content/misc_files/pollen-gallery-olive%20(olea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758" y="838200"/>
            <a:ext cx="1481665" cy="1066800"/>
          </a:xfrm>
          <a:prstGeom prst="rect">
            <a:avLst/>
          </a:prstGeom>
          <a:noFill/>
        </p:spPr>
      </p:pic>
      <p:pic>
        <p:nvPicPr>
          <p:cNvPr id="8" name="Picture 8" descr="http://www.ochsner.org/content/misc_files/pollen-gallery-oak(quercus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758" y="2667000"/>
            <a:ext cx="1450291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239000" y="2057400"/>
            <a:ext cx="1822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Olive pollen grain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71163" y="3810000"/>
            <a:ext cx="171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Oak pollen grain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609600"/>
            <a:ext cx="7086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200" dirty="0" smtClean="0"/>
              <a:t>Allergenic Pollen and AAD: impact 10%~15% total population in US and Europe</a:t>
            </a:r>
          </a:p>
          <a:p>
            <a:pPr marL="236538" indent="-2365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/>
              <a:t> Pollen Emission during Flowering Season: driven by meteorological conditions</a:t>
            </a:r>
          </a:p>
          <a:p>
            <a:pPr marL="236538" indent="-2365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/>
              <a:t>Pollen Transport: wind, deposition, long distance dispersion (LDD)</a:t>
            </a:r>
          </a:p>
          <a:p>
            <a:pPr marL="236538" indent="-2365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/>
              <a:t> Pollen Observation Network: count and species identification</a:t>
            </a:r>
          </a:p>
          <a:p>
            <a:pPr marL="236538" indent="-23653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b="1" dirty="0" smtClean="0"/>
              <a:t> </a:t>
            </a:r>
            <a:r>
              <a:rPr lang="en-US" sz="2200" dirty="0" smtClean="0"/>
              <a:t>Human allergenic repose to pollen exposure: </a:t>
            </a:r>
            <a:r>
              <a:rPr lang="en-US" sz="2200" dirty="0" err="1" smtClean="0"/>
              <a:t>FeNO</a:t>
            </a:r>
            <a:r>
              <a:rPr lang="en-US" sz="2200" dirty="0" smtClean="0"/>
              <a:t> level, dose response function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200" dirty="0" smtClean="0"/>
              <a:t> Adjuvant effect of pollen </a:t>
            </a:r>
            <a:r>
              <a:rPr lang="en-US" sz="2200" dirty="0" err="1" smtClean="0"/>
              <a:t>allergenicity</a:t>
            </a:r>
            <a:r>
              <a:rPr lang="en-US" sz="2200" dirty="0" smtClean="0"/>
              <a:t> and air pollutants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5334000"/>
            <a:ext cx="876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Ultimate Goal: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Develop quantitative model for pollen observation, concentration and health impact with climate change</a:t>
            </a:r>
            <a:endParaRPr lang="en-US" sz="2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Pollen observation network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/>
            <a:r>
              <a:rPr lang="en-US" i="1" dirty="0" smtClean="0"/>
              <a:t>Presented at the 11</a:t>
            </a:r>
            <a:r>
              <a:rPr lang="en-US" i="1" baseline="30000" dirty="0" smtClean="0"/>
              <a:t>h</a:t>
            </a:r>
            <a:r>
              <a:rPr lang="en-US" i="1" dirty="0" smtClean="0"/>
              <a:t> Annual CMAS Conference, Chapel Hill, NC, October 15-17, 2012</a:t>
            </a:r>
            <a:endParaRPr lang="en-US" b="1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20</a:t>
            </a:fld>
            <a:endParaRPr lang="en-US" sz="16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7162800" cy="526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oak pollen catk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762000"/>
            <a:ext cx="1905000" cy="1371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308509" y="5791200"/>
            <a:ext cx="4835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color represents different pollen species</a:t>
            </a:r>
            <a:endParaRPr lang="en-US" dirty="0"/>
          </a:p>
        </p:txBody>
      </p:sp>
      <p:pic>
        <p:nvPicPr>
          <p:cNvPr id="31752" name="Picture 8" descr="http://www.ochsner.org/content/misc_files/pollen-gallery-oak(quercus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7465" y="3810000"/>
            <a:ext cx="1896535" cy="1295401"/>
          </a:xfrm>
          <a:prstGeom prst="rect">
            <a:avLst/>
          </a:prstGeom>
          <a:noFill/>
        </p:spPr>
      </p:pic>
      <p:pic>
        <p:nvPicPr>
          <p:cNvPr id="20482" name="Picture 2" descr="51809SPr-7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133600"/>
            <a:ext cx="1905000" cy="164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location_bla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219200"/>
            <a:ext cx="2667000" cy="16817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BASE case evaluation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21</a:t>
            </a:fld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419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The pollen transport model tends to underestimate oak but performs relatively fair for olive.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/>
            <a:r>
              <a:rPr lang="en-US" i="1" dirty="0" smtClean="0"/>
              <a:t>Presented at the 11</a:t>
            </a:r>
            <a:r>
              <a:rPr lang="en-US" i="1" baseline="30000" dirty="0" smtClean="0"/>
              <a:t>h</a:t>
            </a:r>
            <a:r>
              <a:rPr lang="en-US" i="1" dirty="0" smtClean="0"/>
              <a:t> Annual CMAS Conference, Chapel Hill, NC, October 15-17, 2012</a:t>
            </a:r>
            <a:endParaRPr lang="en-US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62484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828800"/>
            <a:ext cx="1768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Olive tree pollen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14800"/>
            <a:ext cx="165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Oak tree pollen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28800" y="2438400"/>
            <a:ext cx="838200" cy="12192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1000" y="2819400"/>
            <a:ext cx="3810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876800" y="2514600"/>
            <a:ext cx="685800" cy="1066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95400" y="2819400"/>
            <a:ext cx="304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67200" y="2438400"/>
            <a:ext cx="381000" cy="1143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location_spati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1219200"/>
            <a:ext cx="2667000" cy="168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Model limitation &amp; future work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22</a:t>
            </a:fld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0960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 Limitation: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High uncertainties for modeling emission potential , e.g. pollen pool size, choice of species    	composition and fractional vegetation cover database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Immature pollen release parameterization scheme, e.g., u</a:t>
            </a:r>
            <a:r>
              <a:rPr lang="en-US" baseline="-25000" dirty="0" smtClean="0"/>
              <a:t>*</a:t>
            </a:r>
            <a:r>
              <a:rPr lang="en-US" baseline="-25000" dirty="0" err="1" smtClean="0"/>
              <a:t>te</a:t>
            </a:r>
            <a:r>
              <a:rPr lang="en-US" dirty="0" smtClean="0"/>
              <a:t> tuning parameter, empirical  	relationship between meteorological condition and pollen flux  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 Sparseness of pollen count data and measurement uncertainties (location, time resolution, 	automatic identification tool )</a:t>
            </a:r>
          </a:p>
          <a:p>
            <a:endParaRPr lang="en-US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/>
            <a:r>
              <a:rPr lang="en-US" i="1" dirty="0" smtClean="0"/>
              <a:t>Presented at the 11</a:t>
            </a:r>
            <a:r>
              <a:rPr lang="en-US" i="1" baseline="30000" dirty="0" smtClean="0"/>
              <a:t>h</a:t>
            </a:r>
            <a:r>
              <a:rPr lang="en-US" i="1" dirty="0" smtClean="0"/>
              <a:t> Annual CMAS Conference, Chapel Hill, NC, October 15-17, 2012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0" y="3886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Future work: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Assess the impact of emission uncertainty on predicted concentrations and health impacts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Conduct  CMAQ run to assess the impact of climate change on pollen levels in the future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Add more important physical processes for pollen dispersion, i.e., pollen rupture parameterization, re-suspension, viability change during transport into the modeling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23</a:t>
            </a:fld>
            <a:endParaRPr lang="en-US" sz="16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Pollen genera considered in case study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/>
            <a:r>
              <a:rPr lang="en-US" i="1" dirty="0" smtClean="0"/>
              <a:t>Presented at the 11</a:t>
            </a:r>
            <a:r>
              <a:rPr lang="en-US" i="1" baseline="30000" dirty="0" smtClean="0"/>
              <a:t>h</a:t>
            </a:r>
            <a:r>
              <a:rPr lang="en-US" i="1" dirty="0" smtClean="0"/>
              <a:t> Annual CMAS Conference, Chapel Hill, NC, October 15-17, 2012</a:t>
            </a:r>
            <a:endParaRPr lang="en-US" b="1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4038600"/>
            <a:ext cx="8610600" cy="1828800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Modeling Framework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3</a:t>
            </a:fld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657600"/>
            <a:ext cx="2590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Pollen-Health Linkages </a:t>
            </a:r>
            <a:r>
              <a:rPr lang="en-US" dirty="0" smtClean="0"/>
              <a:t>(USC)</a:t>
            </a:r>
          </a:p>
          <a:p>
            <a:endParaRPr lang="en-US" dirty="0" smtClean="0"/>
          </a:p>
          <a:p>
            <a:r>
              <a:rPr lang="en-US" dirty="0" smtClean="0"/>
              <a:t>Dose Response Function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762000"/>
            <a:ext cx="2590800" cy="1754327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Pollen Emission Potential Modeling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STAMPS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(NCAR)</a:t>
            </a:r>
          </a:p>
          <a:p>
            <a:endParaRPr lang="en-US" dirty="0" smtClean="0"/>
          </a:p>
          <a:p>
            <a:r>
              <a:rPr lang="en-US" dirty="0" smtClean="0"/>
              <a:t>Daily Pollen Pool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1524000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Regional Meteorological Model: </a:t>
            </a:r>
          </a:p>
          <a:p>
            <a:r>
              <a:rPr lang="en-US" b="1" dirty="0" smtClean="0"/>
              <a:t>WRF V3.2.1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4495800"/>
            <a:ext cx="31242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Regional Transport Model: </a:t>
            </a:r>
            <a:r>
              <a:rPr lang="en-US" b="1" dirty="0" smtClean="0"/>
              <a:t>CMAQ V4.7.1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1371600"/>
            <a:ext cx="1219200" cy="4572000"/>
          </a:xfrm>
          <a:prstGeom prst="rect">
            <a:avLst/>
          </a:prstGeom>
          <a:noFill/>
          <a:ln>
            <a:solidFill>
              <a:srgbClr val="0000CC"/>
            </a:solidFill>
            <a:prstDash val="solid"/>
          </a:ln>
        </p:spPr>
        <p:txBody>
          <a:bodyPr wrap="none" rtlCol="0">
            <a:noAutofit/>
          </a:bodyPr>
          <a:lstStyle/>
          <a:p>
            <a:r>
              <a:rPr lang="en-US" dirty="0" smtClean="0"/>
              <a:t>Climate </a:t>
            </a:r>
          </a:p>
          <a:p>
            <a:r>
              <a:rPr lang="en-US" dirty="0" smtClean="0"/>
              <a:t>Projection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ECHAM5,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A1B</a:t>
            </a:r>
          </a:p>
          <a:p>
            <a:endParaRPr lang="en-US" b="1" dirty="0" smtClean="0"/>
          </a:p>
          <a:p>
            <a:endParaRPr lang="en-US" dirty="0" smtClean="0"/>
          </a:p>
          <a:p>
            <a:r>
              <a:rPr lang="en-US" sz="1600" dirty="0" smtClean="0"/>
              <a:t>Current </a:t>
            </a:r>
          </a:p>
          <a:p>
            <a:r>
              <a:rPr lang="en-US" sz="1600" dirty="0" smtClean="0"/>
              <a:t>Decade</a:t>
            </a:r>
          </a:p>
          <a:p>
            <a:r>
              <a:rPr lang="en-US" sz="1600" dirty="0" smtClean="0"/>
              <a:t> (1995-2004)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Future </a:t>
            </a:r>
          </a:p>
          <a:p>
            <a:r>
              <a:rPr lang="en-US" sz="1600" dirty="0" smtClean="0"/>
              <a:t>Decade</a:t>
            </a:r>
          </a:p>
          <a:p>
            <a:r>
              <a:rPr lang="en-US" sz="1600" dirty="0" smtClean="0"/>
              <a:t>(2045-2054</a:t>
            </a:r>
            <a:r>
              <a:rPr lang="en-US" dirty="0" smtClean="0"/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17125" y="1524000"/>
            <a:ext cx="1273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Temperature</a:t>
            </a:r>
          </a:p>
          <a:p>
            <a:r>
              <a:rPr lang="en-US" sz="1600" b="1" dirty="0" smtClean="0">
                <a:solidFill>
                  <a:srgbClr val="0000CC"/>
                </a:solidFill>
              </a:rPr>
              <a:t>Precipitation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2971801"/>
            <a:ext cx="3124200" cy="923330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Pollen Release Module: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Hourly pollen emission flux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Dry deposition velocity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7692" y="2438400"/>
            <a:ext cx="95470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Emission</a:t>
            </a:r>
          </a:p>
          <a:p>
            <a:pPr algn="ctr"/>
            <a:r>
              <a:rPr lang="en-US" sz="1600" b="1" dirty="0" smtClean="0">
                <a:solidFill>
                  <a:srgbClr val="0000CC"/>
                </a:solidFill>
              </a:rPr>
              <a:t>Potential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19400" y="4419600"/>
            <a:ext cx="1447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CC"/>
                </a:solidFill>
              </a:rPr>
              <a:t>Pollen </a:t>
            </a:r>
          </a:p>
          <a:p>
            <a:pPr algn="ctr"/>
            <a:r>
              <a:rPr lang="en-US" sz="1600" b="1" dirty="0" smtClean="0">
                <a:solidFill>
                  <a:srgbClr val="0000CC"/>
                </a:solidFill>
              </a:rPr>
              <a:t>Conc.</a:t>
            </a:r>
          </a:p>
        </p:txBody>
      </p:sp>
      <p:sp>
        <p:nvSpPr>
          <p:cNvPr id="25" name="Right Arrow 24"/>
          <p:cNvSpPr/>
          <p:nvPr/>
        </p:nvSpPr>
        <p:spPr>
          <a:xfrm rot="10800000">
            <a:off x="7315200" y="3276600"/>
            <a:ext cx="381000" cy="228600"/>
          </a:xfrm>
          <a:prstGeom prst="rightArrow">
            <a:avLst/>
          </a:prstGeom>
          <a:noFill/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0800000">
            <a:off x="7315200" y="5257800"/>
            <a:ext cx="381000" cy="228600"/>
          </a:xfrm>
          <a:prstGeom prst="rightArrow">
            <a:avLst/>
          </a:prstGeom>
          <a:noFill/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0366" y="5105400"/>
            <a:ext cx="262283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Pollen Observation</a:t>
            </a:r>
          </a:p>
          <a:p>
            <a:r>
              <a:rPr lang="en-US" dirty="0" smtClean="0"/>
              <a:t>(Caltech)</a:t>
            </a:r>
          </a:p>
          <a:p>
            <a:endParaRPr lang="en-US" dirty="0" smtClean="0"/>
          </a:p>
          <a:p>
            <a:r>
              <a:rPr lang="en-US" dirty="0" smtClean="0"/>
              <a:t>Daily Mean Pollen Count 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7" idx="3"/>
          </p:cNvCxnSpPr>
          <p:nvPr/>
        </p:nvCxnSpPr>
        <p:spPr>
          <a:xfrm>
            <a:off x="2743200" y="5705565"/>
            <a:ext cx="1491966" cy="943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8" idx="2"/>
          </p:cNvCxnSpPr>
          <p:nvPr/>
        </p:nvCxnSpPr>
        <p:spPr>
          <a:xfrm rot="16200000" flipH="1">
            <a:off x="3544164" y="419963"/>
            <a:ext cx="226873" cy="44196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0" idx="1"/>
          </p:cNvCxnSpPr>
          <p:nvPr/>
        </p:nvCxnSpPr>
        <p:spPr>
          <a:xfrm flipH="1" flipV="1">
            <a:off x="2743200" y="1828800"/>
            <a:ext cx="1447800" cy="183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61462" y="5334000"/>
            <a:ext cx="1077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Evaluation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867400" y="2170331"/>
            <a:ext cx="0" cy="8014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867400" y="3886200"/>
            <a:ext cx="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2743200" y="4724400"/>
            <a:ext cx="1447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10800000">
            <a:off x="7391400" y="1752600"/>
            <a:ext cx="304800" cy="228600"/>
          </a:xfrm>
          <a:prstGeom prst="rightArrow">
            <a:avLst/>
          </a:prstGeom>
          <a:noFill/>
          <a:ln w="12700">
            <a:solidFill>
              <a:srgbClr val="00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67400" y="2438400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wind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14800" y="838200"/>
            <a:ext cx="4953000" cy="5486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Pollen Transport Modeling </a:t>
            </a:r>
            <a:r>
              <a:rPr lang="en-US" dirty="0" smtClean="0"/>
              <a:t>(WSU)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267200" y="5257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Added pollen as non-reactive tracers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(DIFF+ADV+EMIS+DDEP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/>
      <p:bldP spid="18" grpId="0" animBg="1"/>
      <p:bldP spid="21" grpId="0"/>
      <p:bldP spid="24" grpId="0"/>
      <p:bldP spid="25" grpId="0" animBg="1"/>
      <p:bldP spid="26" grpId="0" animBg="1"/>
      <p:bldP spid="53" grpId="0"/>
      <p:bldP spid="28" grpId="0" animBg="1"/>
      <p:bldP spid="29" grpId="0"/>
      <p:bldP spid="32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Pollen Emission Potential Modeling</a:t>
            </a:r>
            <a:endParaRPr lang="en-U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2895600"/>
            <a:ext cx="2590800" cy="584775"/>
          </a:xfrm>
          <a:prstGeom prst="rect">
            <a:avLst/>
          </a:prstGeom>
          <a:ln w="28575" cmpd="dbl">
            <a:noFill/>
          </a:ln>
        </p:spPr>
        <p:txBody>
          <a:bodyPr wrap="square">
            <a:spAutoFit/>
          </a:bodyPr>
          <a:lstStyle/>
          <a:p>
            <a:r>
              <a:rPr lang="en-US" sz="3200" i="1" dirty="0" smtClean="0">
                <a:latin typeface="Times"/>
                <a:cs typeface="Times"/>
              </a:rPr>
              <a:t>P</a:t>
            </a:r>
            <a:r>
              <a:rPr lang="en-US" sz="3200" baseline="-25000" dirty="0" smtClean="0">
                <a:latin typeface="Times"/>
                <a:cs typeface="Times"/>
              </a:rPr>
              <a:t>a</a:t>
            </a:r>
            <a:r>
              <a:rPr lang="en-US" sz="3200" dirty="0" smtClean="0"/>
              <a:t>= </a:t>
            </a:r>
            <a:r>
              <a:rPr lang="en-US" sz="3200" dirty="0" err="1" smtClean="0"/>
              <a:t>ε</a:t>
            </a:r>
            <a:r>
              <a:rPr lang="en-US" sz="3200" baseline="-25000" dirty="0" err="1" smtClean="0"/>
              <a:t>sp</a:t>
            </a:r>
            <a:r>
              <a:rPr lang="en-US" sz="3200" dirty="0" smtClean="0"/>
              <a:t>*</a:t>
            </a:r>
            <a:r>
              <a:rPr lang="en-US" sz="3200" dirty="0" err="1" smtClean="0"/>
              <a:t>λ</a:t>
            </a:r>
            <a:r>
              <a:rPr lang="en-US" sz="3200" baseline="-25000" dirty="0" err="1" smtClean="0"/>
              <a:t>T,TP</a:t>
            </a:r>
            <a:r>
              <a:rPr lang="en-US" sz="3200" dirty="0" smtClean="0"/>
              <a:t>*γ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"/>
            <a:ext cx="8102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latin typeface="Arial Black" pitchFamily="34" charset="0"/>
              </a:rPr>
              <a:t>S</a:t>
            </a:r>
            <a:r>
              <a:rPr lang="en-US" sz="2000" dirty="0" smtClean="0">
                <a:latin typeface="Arial Black" pitchFamily="34" charset="0"/>
              </a:rPr>
              <a:t>imulator of the </a:t>
            </a:r>
            <a:r>
              <a:rPr lang="en-US" sz="2000" u="sng" dirty="0" smtClean="0">
                <a:latin typeface="Arial Black" pitchFamily="34" charset="0"/>
              </a:rPr>
              <a:t>T</a:t>
            </a:r>
            <a:r>
              <a:rPr lang="en-US" sz="2000" dirty="0" smtClean="0">
                <a:latin typeface="Arial Black" pitchFamily="34" charset="0"/>
              </a:rPr>
              <a:t>iming </a:t>
            </a:r>
            <a:r>
              <a:rPr lang="en-US" sz="2000" u="sng" dirty="0" smtClean="0">
                <a:latin typeface="Arial Black" pitchFamily="34" charset="0"/>
              </a:rPr>
              <a:t>A</a:t>
            </a:r>
            <a:r>
              <a:rPr lang="en-US" sz="2000" dirty="0" smtClean="0">
                <a:latin typeface="Arial Black" pitchFamily="34" charset="0"/>
              </a:rPr>
              <a:t>nd </a:t>
            </a:r>
            <a:r>
              <a:rPr lang="en-US" sz="2000" u="sng" dirty="0" smtClean="0">
                <a:latin typeface="Arial Black" pitchFamily="34" charset="0"/>
              </a:rPr>
              <a:t>M</a:t>
            </a:r>
            <a:r>
              <a:rPr lang="en-US" sz="2000" dirty="0" smtClean="0">
                <a:latin typeface="Arial Black" pitchFamily="34" charset="0"/>
              </a:rPr>
              <a:t>agnitude of </a:t>
            </a:r>
            <a:r>
              <a:rPr lang="en-US" sz="2000" u="sng" dirty="0" smtClean="0">
                <a:latin typeface="Arial Black" pitchFamily="34" charset="0"/>
              </a:rPr>
              <a:t>P</a:t>
            </a:r>
            <a:r>
              <a:rPr lang="en-US" sz="2000" dirty="0" smtClean="0">
                <a:latin typeface="Arial Black" pitchFamily="34" charset="0"/>
              </a:rPr>
              <a:t>ollen </a:t>
            </a:r>
            <a:r>
              <a:rPr lang="en-US" sz="2000" u="sng" dirty="0" smtClean="0">
                <a:latin typeface="Arial Black" pitchFamily="34" charset="0"/>
              </a:rPr>
              <a:t>S</a:t>
            </a:r>
            <a:r>
              <a:rPr lang="en-US" sz="2000" dirty="0" smtClean="0">
                <a:latin typeface="Arial Black" pitchFamily="34" charset="0"/>
              </a:rPr>
              <a:t>eason </a:t>
            </a:r>
          </a:p>
          <a:p>
            <a:pPr algn="ctr"/>
            <a:r>
              <a:rPr lang="en-US" sz="2000" dirty="0" smtClean="0">
                <a:latin typeface="Arial Black" pitchFamily="34" charset="0"/>
              </a:rPr>
              <a:t>(STAMPS) Model 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53340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Thermal time approach (GDD – Growing Degree Day) </a:t>
            </a:r>
            <a:r>
              <a:rPr lang="en-US" sz="2000" dirty="0" smtClean="0"/>
              <a:t>to predict the onset and duration of pollen season.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Chilling module </a:t>
            </a:r>
            <a:r>
              <a:rPr lang="en-US" sz="2000" dirty="0" smtClean="0"/>
              <a:t>for species require vernalization base on De </a:t>
            </a:r>
            <a:r>
              <a:rPr lang="en-US" sz="2000" dirty="0" err="1" smtClean="0"/>
              <a:t>Melo-Abreu</a:t>
            </a:r>
            <a:r>
              <a:rPr lang="en-US" sz="2000" dirty="0" smtClean="0"/>
              <a:t> et al. 2004).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4</a:t>
            </a:fld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2547557" cy="70788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Pollen Production Pool</a:t>
            </a:r>
          </a:p>
          <a:p>
            <a:r>
              <a:rPr lang="en-US" sz="2000" dirty="0" smtClean="0"/>
              <a:t>(sp: species spefic)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971800" y="25146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1752600"/>
            <a:ext cx="26670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Daily Pollen Emission Potential</a:t>
            </a:r>
            <a:endParaRPr lang="en-US" sz="20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743200" y="35052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43400" y="25146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48200" y="1752600"/>
            <a:ext cx="345376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Meteorological Coefficient</a:t>
            </a:r>
          </a:p>
          <a:p>
            <a:r>
              <a:rPr lang="en-US" sz="2000" dirty="0" smtClean="0"/>
              <a:t>T: temperature, P: precipitation</a:t>
            </a:r>
            <a:endParaRPr lang="en-US" sz="2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105400" y="35052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00600" y="3886200"/>
            <a:ext cx="2603149" cy="101566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Area Coverage Fraction</a:t>
            </a:r>
          </a:p>
          <a:p>
            <a:r>
              <a:rPr lang="en-US" sz="2000" dirty="0" smtClean="0"/>
              <a:t>(USDA/FIA;  USDA/CLD</a:t>
            </a:r>
          </a:p>
          <a:p>
            <a:r>
              <a:rPr lang="en-US" sz="2000" dirty="0" smtClean="0"/>
              <a:t>  USGS/NLCD)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685800"/>
            <a:ext cx="419099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52400" y="48768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Vertical label is the exponent with base 10</a:t>
            </a:r>
            <a:endParaRPr lang="en-US" sz="16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chemeClr val="bg1"/>
                </a:solidFill>
                <a:latin typeface="Arial Black" pitchFamily="34" charset="0"/>
              </a:rPr>
              <a:t>Spatial Distribution of Pollen Emission Potential</a:t>
            </a:r>
            <a:endParaRPr lang="en-U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5</a:t>
            </a:fld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85799"/>
            <a:ext cx="4343400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838200"/>
            <a:ext cx="35918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95400" y="838200"/>
            <a:ext cx="2305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Olive tree pollen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838200"/>
            <a:ext cx="215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Oak tree pollen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1000" y="4343400"/>
            <a:ext cx="1524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4038600"/>
            <a:ext cx="1053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grains/m2</a:t>
            </a:r>
            <a:endParaRPr lang="en-US" sz="1600" b="1" dirty="0"/>
          </a:p>
        </p:txBody>
      </p:sp>
      <p:pic>
        <p:nvPicPr>
          <p:cNvPr id="27650" name="Picture 2" descr="Map showing the extent of the 2000 Southern California land cover/land use da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495800"/>
            <a:ext cx="3352800" cy="23622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590800" y="6488668"/>
            <a:ext cx="298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30m </a:t>
            </a:r>
            <a:r>
              <a:rPr lang="en-US" dirty="0" err="1" smtClean="0">
                <a:solidFill>
                  <a:srgbClr val="0000CC"/>
                </a:solidFill>
              </a:rPr>
              <a:t>Landsat</a:t>
            </a:r>
            <a:r>
              <a:rPr lang="en-US" dirty="0" smtClean="0">
                <a:solidFill>
                  <a:srgbClr val="0000CC"/>
                </a:solidFill>
              </a:rPr>
              <a:t> satellite imagery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6495"/>
          <a:stretch>
            <a:fillRect/>
          </a:stretch>
        </p:blipFill>
        <p:spPr bwMode="auto">
          <a:xfrm>
            <a:off x="4840562" y="652272"/>
            <a:ext cx="3998638" cy="58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898" y="655574"/>
            <a:ext cx="4092702" cy="582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Temporal Variation of Pollen Emission Potential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6</a:t>
            </a:fld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533400" y="6367046"/>
            <a:ext cx="845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After regrouping oak into earlier and later-blooming category, the synchronization was improved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0" y="533400"/>
            <a:ext cx="1658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Oak tree pollen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511758" y="533400"/>
            <a:ext cx="1764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Olive tree pollen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828800" y="990600"/>
            <a:ext cx="76200" cy="5181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914400"/>
            <a:ext cx="0" cy="5410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589867" y="4515536"/>
            <a:ext cx="2667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Pollen Count (grains m</a:t>
            </a:r>
            <a:r>
              <a:rPr lang="en-US" baseline="30000" dirty="0"/>
              <a:t>-3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780367" y="1658036"/>
            <a:ext cx="28956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Modeled </a:t>
            </a:r>
            <a:r>
              <a:rPr lang="en-US" dirty="0"/>
              <a:t>Pollen Potential </a:t>
            </a:r>
            <a:r>
              <a:rPr lang="en-US" i="1" dirty="0"/>
              <a:t>P</a:t>
            </a:r>
            <a:r>
              <a:rPr lang="en-US" baseline="-25000" dirty="0"/>
              <a:t>a</a:t>
            </a:r>
          </a:p>
          <a:p>
            <a:pPr algn="ctr"/>
            <a:r>
              <a:rPr lang="en-US" dirty="0"/>
              <a:t> (grains </a:t>
            </a:r>
            <a:r>
              <a:rPr lang="en-US" dirty="0" smtClean="0"/>
              <a:t>m</a:t>
            </a:r>
            <a:r>
              <a:rPr lang="en-US" baseline="30000" dirty="0" smtClean="0"/>
              <a:t>-2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Pollen Emission Flux </a:t>
            </a:r>
            <a:r>
              <a:rPr lang="en-US" sz="2000" i="1" dirty="0" smtClean="0">
                <a:solidFill>
                  <a:schemeClr val="bg1"/>
                </a:solidFill>
                <a:latin typeface="Times"/>
                <a:cs typeface="Times"/>
              </a:rPr>
              <a:t>E</a:t>
            </a:r>
            <a:r>
              <a:rPr lang="en-US" sz="2000" baseline="-25000" dirty="0" smtClean="0">
                <a:solidFill>
                  <a:schemeClr val="bg1"/>
                </a:solidFill>
                <a:latin typeface="Times"/>
                <a:cs typeface="Times"/>
              </a:rPr>
              <a:t>p</a:t>
            </a:r>
            <a:endParaRPr lang="en-US" sz="2000" baseline="-250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7</a:t>
            </a:fld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80563" y="3556337"/>
            <a:ext cx="1219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9" idx="2"/>
          </p:cNvCxnSpPr>
          <p:nvPr/>
        </p:nvCxnSpPr>
        <p:spPr>
          <a:xfrm rot="16200000" flipV="1">
            <a:off x="3876787" y="2352787"/>
            <a:ext cx="923092" cy="101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95600" y="1219200"/>
            <a:ext cx="2875331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Pollen emission potential </a:t>
            </a:r>
          </a:p>
          <a:p>
            <a:pPr algn="ctr"/>
            <a:r>
              <a:rPr lang="en-US" b="1" dirty="0" smtClean="0"/>
              <a:t>(grain/m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27" name="Straight Arrow Connector 26"/>
          <p:cNvCxnSpPr>
            <a:endCxn id="28" idx="0"/>
          </p:cNvCxnSpPr>
          <p:nvPr/>
        </p:nvCxnSpPr>
        <p:spPr>
          <a:xfrm rot="10800000" flipV="1">
            <a:off x="2595140" y="3657600"/>
            <a:ext cx="1367261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52600" y="4343400"/>
            <a:ext cx="168507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canopy height </a:t>
            </a:r>
          </a:p>
          <a:p>
            <a:pPr algn="ctr"/>
            <a:r>
              <a:rPr lang="en-US" sz="2000" b="1" dirty="0" smtClean="0"/>
              <a:t>(m)</a:t>
            </a:r>
            <a:endParaRPr lang="en-US" sz="2000" b="1" dirty="0"/>
          </a:p>
        </p:txBody>
      </p:sp>
      <p:cxnSp>
        <p:nvCxnSpPr>
          <p:cNvPr id="31" name="Straight Arrow Connector 30"/>
          <p:cNvCxnSpPr/>
          <p:nvPr/>
        </p:nvCxnSpPr>
        <p:spPr>
          <a:xfrm rot="16200000" flipH="1">
            <a:off x="3849350" y="4382749"/>
            <a:ext cx="1396663" cy="486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62400" y="5181600"/>
            <a:ext cx="133957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Time </a:t>
            </a:r>
          </a:p>
          <a:p>
            <a:pPr algn="ctr"/>
            <a:r>
              <a:rPr lang="en-US" sz="2000" b="1" dirty="0" smtClean="0"/>
              <a:t>conversion </a:t>
            </a:r>
          </a:p>
          <a:p>
            <a:pPr algn="ctr"/>
            <a:r>
              <a:rPr lang="en-US" sz="2000" b="1" dirty="0" smtClean="0"/>
              <a:t>factor</a:t>
            </a:r>
            <a:endParaRPr lang="en-US" sz="2000" b="1" dirty="0"/>
          </a:p>
        </p:txBody>
      </p:sp>
      <p:cxnSp>
        <p:nvCxnSpPr>
          <p:cNvPr id="35" name="Straight Arrow Connector 34"/>
          <p:cNvCxnSpPr>
            <a:endCxn id="37" idx="1"/>
          </p:cNvCxnSpPr>
          <p:nvPr/>
        </p:nvCxnSpPr>
        <p:spPr>
          <a:xfrm flipV="1">
            <a:off x="5715000" y="3234154"/>
            <a:ext cx="1143000" cy="424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858000" y="2895600"/>
            <a:ext cx="1877437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Friction velocity </a:t>
            </a:r>
          </a:p>
          <a:p>
            <a:pPr algn="ctr"/>
            <a:r>
              <a:rPr lang="en-US" b="1" dirty="0" smtClean="0"/>
              <a:t>(m/s)</a:t>
            </a:r>
            <a:endParaRPr lang="en-US" b="1" dirty="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3329563" y="2946737"/>
          <a:ext cx="2298700" cy="762000"/>
        </p:xfrm>
        <a:graphic>
          <a:graphicData uri="http://schemas.openxmlformats.org/presentationml/2006/ole">
            <p:oleObj spid="_x0000_s23554" name="Equation" r:id="rId4" imgW="2298700" imgH="762000" progId="Equation.3">
              <p:embed/>
            </p:oleObj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6097" y="2971800"/>
            <a:ext cx="2620333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cs typeface="Times"/>
              </a:rPr>
              <a:t>Hourly Pollen emission</a:t>
            </a:r>
            <a:endParaRPr lang="en-US" sz="2000" b="1" baseline="-25000" dirty="0" smtClean="0">
              <a:cs typeface="Times"/>
            </a:endParaRPr>
          </a:p>
          <a:p>
            <a:pPr algn="ctr"/>
            <a:r>
              <a:rPr lang="en-US" b="1" dirty="0" smtClean="0"/>
              <a:t>(grains/m</a:t>
            </a:r>
            <a:r>
              <a:rPr lang="en-US" b="1" baseline="30000" dirty="0" smtClean="0"/>
              <a:t>2</a:t>
            </a:r>
            <a:r>
              <a:rPr lang="en-US" b="1" dirty="0" smtClean="0"/>
              <a:t>/hr)</a:t>
            </a:r>
            <a:endParaRPr lang="en-US" b="1" dirty="0"/>
          </a:p>
        </p:txBody>
      </p:sp>
      <p:cxnSp>
        <p:nvCxnSpPr>
          <p:cNvPr id="52" name="Straight Arrow Connector 51"/>
          <p:cNvCxnSpPr>
            <a:stCxn id="51" idx="3"/>
          </p:cNvCxnSpPr>
          <p:nvPr/>
        </p:nvCxnSpPr>
        <p:spPr>
          <a:xfrm flipV="1">
            <a:off x="2646430" y="3276600"/>
            <a:ext cx="726940" cy="337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91200" y="4419600"/>
            <a:ext cx="2667000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Wind effect scale factor [0 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Pollen Emission Flux Wind Factor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8</a:t>
            </a:fld>
            <a:endParaRPr lang="en-US" sz="16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1828800"/>
            <a:ext cx="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14800" y="5638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wind tunnel studies for sand erosion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2" name="Picture 21" descr="ut_ute_comparison.PNG"/>
          <p:cNvPicPr>
            <a:picLocks noChangeAspect="1"/>
          </p:cNvPicPr>
          <p:nvPr/>
        </p:nvPicPr>
        <p:blipFill>
          <a:blip r:embed="rId4" cstate="print"/>
          <a:srcRect l="6817" t="8829" r="9090" b="2943"/>
          <a:stretch>
            <a:fillRect/>
          </a:stretch>
        </p:blipFill>
        <p:spPr>
          <a:xfrm>
            <a:off x="4761830" y="685800"/>
            <a:ext cx="4229770" cy="342648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600200" y="5105400"/>
            <a:ext cx="609600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676400" y="5943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04800" y="6172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empirical  threshold wind speed</a:t>
            </a:r>
            <a:endParaRPr lang="en-US" sz="2000" b="1" dirty="0"/>
          </a:p>
        </p:txBody>
      </p:sp>
      <p:cxnSp>
        <p:nvCxnSpPr>
          <p:cNvPr id="29" name="Straight Arrow Connector 28"/>
          <p:cNvCxnSpPr>
            <a:endCxn id="41" idx="0"/>
          </p:cNvCxnSpPr>
          <p:nvPr/>
        </p:nvCxnSpPr>
        <p:spPr>
          <a:xfrm>
            <a:off x="3886200" y="4800600"/>
            <a:ext cx="19050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57200" y="914400"/>
          <a:ext cx="2298700" cy="762000"/>
        </p:xfrm>
        <a:graphic>
          <a:graphicData uri="http://schemas.openxmlformats.org/presentationml/2006/ole">
            <p:oleObj spid="_x0000_s55298" name="Equation" r:id="rId5" imgW="2298700" imgH="762000" progId="Equation.3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81000" y="2590800"/>
          <a:ext cx="2678113" cy="1035050"/>
        </p:xfrm>
        <a:graphic>
          <a:graphicData uri="http://schemas.openxmlformats.org/presentationml/2006/ole">
            <p:oleObj spid="_x0000_s55300" name="Equation" r:id="rId6" imgW="2959100" imgH="1143000" progId="Equation.3">
              <p:embed/>
            </p:oleObj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381000" y="3886200"/>
          <a:ext cx="5000625" cy="958850"/>
        </p:xfrm>
        <a:graphic>
          <a:graphicData uri="http://schemas.openxmlformats.org/presentationml/2006/ole">
            <p:oleObj spid="_x0000_s55301" name="Equation" r:id="rId7" imgW="5562600" imgH="1066800" progId="Equation.3">
              <p:embed/>
            </p:oleObj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1219200" y="5132387"/>
          <a:ext cx="1490663" cy="582613"/>
        </p:xfrm>
        <a:graphic>
          <a:graphicData uri="http://schemas.openxmlformats.org/presentationml/2006/ole">
            <p:oleObj spid="_x0000_s55303" name="Equation" r:id="rId8" imgW="1625600" imgH="635000" progId="Equation.3">
              <p:embed/>
            </p:oleObj>
          </a:graphicData>
        </a:graphic>
      </p:graphicFrame>
      <p:sp>
        <p:nvSpPr>
          <p:cNvPr id="15" name="Oval 14"/>
          <p:cNvSpPr/>
          <p:nvPr/>
        </p:nvSpPr>
        <p:spPr>
          <a:xfrm>
            <a:off x="2895600" y="3962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81400" y="4191000"/>
            <a:ext cx="304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4200" y="3124200"/>
            <a:ext cx="1839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dirty="0" err="1" smtClean="0">
                <a:solidFill>
                  <a:srgbClr val="FF0000"/>
                </a:solidFill>
              </a:rPr>
              <a:t>Helbig</a:t>
            </a:r>
            <a:r>
              <a:rPr lang="en-US" sz="1600" b="1" dirty="0" smtClean="0">
                <a:solidFill>
                  <a:srgbClr val="FF0000"/>
                </a:solidFill>
              </a:rPr>
              <a:t> et al., 2004)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6" grpId="0" animBg="1"/>
      <p:bldP spid="40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igure2_lates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8534400" cy="51206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1600" b="1" smtClean="0"/>
              <a:pPr/>
              <a:t>9</a:t>
            </a:fld>
            <a:endParaRPr lang="en-US" sz="16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rgbClr val="8A363E"/>
          </a:solidFill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Case study in Southern California</a:t>
            </a:r>
            <a:endParaRPr lang="en-US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899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Time:                   </a:t>
            </a:r>
            <a:r>
              <a:rPr lang="en-US" sz="2000" dirty="0" smtClean="0"/>
              <a:t>Mar – Jun 2010 (USC Children Health Study)</a:t>
            </a:r>
          </a:p>
          <a:p>
            <a:r>
              <a:rPr lang="en-US" sz="2000" b="1" dirty="0" smtClean="0"/>
              <a:t>Pollen Genera:  </a:t>
            </a:r>
            <a:r>
              <a:rPr lang="en-US" sz="2000" dirty="0" err="1" smtClean="0"/>
              <a:t>Bromus</a:t>
            </a:r>
            <a:r>
              <a:rPr lang="en-US" sz="2000" dirty="0" smtClean="0"/>
              <a:t>, Birch, Walnut, Mulberry, </a:t>
            </a:r>
            <a:r>
              <a:rPr lang="en-US" sz="2000" b="1" dirty="0" smtClean="0">
                <a:solidFill>
                  <a:srgbClr val="0000CC"/>
                </a:solidFill>
              </a:rPr>
              <a:t>Olive, Oak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1255</Words>
  <Application>Microsoft Office PowerPoint</Application>
  <PresentationFormat>On-screen Show (4:3)</PresentationFormat>
  <Paragraphs>280</Paragraphs>
  <Slides>23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Development of a regional-scale pollen emission and transport modeling framework for investigating the impact of climate change on allergenic airway disease (AAD)</vt:lpstr>
      <vt:lpstr>Background &amp; Motivation</vt:lpstr>
      <vt:lpstr>Modeling Framework</vt:lpstr>
      <vt:lpstr>Pollen Emission Potential Modeling</vt:lpstr>
      <vt:lpstr>Spatial Distribution of Pollen Emission Potential</vt:lpstr>
      <vt:lpstr>Temporal Variation of Pollen Emission Potential</vt:lpstr>
      <vt:lpstr>Pollen Emission Flux Ep</vt:lpstr>
      <vt:lpstr>Pollen Emission Flux Wind Factor</vt:lpstr>
      <vt:lpstr>Case study in Southern California</vt:lpstr>
      <vt:lpstr>Wind Fields by WRF</vt:lpstr>
      <vt:lpstr>Simulated Pollen Emission &amp; Concentration</vt:lpstr>
      <vt:lpstr>Evaluation of Simulated Pollen Concentration </vt:lpstr>
      <vt:lpstr>Sensitivity study: influence from outside modeling domain</vt:lpstr>
      <vt:lpstr>Sensitivity Study</vt:lpstr>
      <vt:lpstr>Pollen Emission Potential with Climate Change</vt:lpstr>
      <vt:lpstr>Slide 16</vt:lpstr>
      <vt:lpstr>Slide 17</vt:lpstr>
      <vt:lpstr>Slide 18</vt:lpstr>
      <vt:lpstr>Model configuration</vt:lpstr>
      <vt:lpstr>Pollen observation network</vt:lpstr>
      <vt:lpstr>BASE case evaluation</vt:lpstr>
      <vt:lpstr>Model limitation &amp; future work</vt:lpstr>
      <vt:lpstr>Pollen genera considered in case study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Projection Pollen Allergens and Their Health Implications in a Changing World  Part III. Pollen Transport Modeling</dc:title>
  <dc:subject/>
  <dc:creator>Rui Zhang</dc:creator>
  <cp:keywords/>
  <dc:description/>
  <cp:lastModifiedBy>ZHANGRUI</cp:lastModifiedBy>
  <cp:revision>494</cp:revision>
  <dcterms:created xsi:type="dcterms:W3CDTF">2012-10-16T06:01:41Z</dcterms:created>
  <dcterms:modified xsi:type="dcterms:W3CDTF">2012-10-17T11:21:01Z</dcterms:modified>
  <cp:category/>
</cp:coreProperties>
</file>