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3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6.xml" ContentType="application/vnd.openxmlformats-officedocument.drawingml.chart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1"/>
  </p:notesMasterIdLst>
  <p:handoutMasterIdLst>
    <p:handoutMasterId r:id="rId32"/>
  </p:handoutMasterIdLst>
  <p:sldIdLst>
    <p:sldId id="256" r:id="rId2"/>
    <p:sldId id="257" r:id="rId3"/>
    <p:sldId id="290" r:id="rId4"/>
    <p:sldId id="291" r:id="rId5"/>
    <p:sldId id="292" r:id="rId6"/>
    <p:sldId id="258" r:id="rId7"/>
    <p:sldId id="259" r:id="rId8"/>
    <p:sldId id="260" r:id="rId9"/>
    <p:sldId id="261" r:id="rId10"/>
    <p:sldId id="262" r:id="rId11"/>
    <p:sldId id="293" r:id="rId12"/>
    <p:sldId id="265" r:id="rId13"/>
    <p:sldId id="267" r:id="rId14"/>
    <p:sldId id="268" r:id="rId15"/>
    <p:sldId id="270" r:id="rId16"/>
    <p:sldId id="271" r:id="rId17"/>
    <p:sldId id="272" r:id="rId18"/>
    <p:sldId id="277" r:id="rId19"/>
    <p:sldId id="294" r:id="rId20"/>
    <p:sldId id="279" r:id="rId21"/>
    <p:sldId id="295" r:id="rId22"/>
    <p:sldId id="284" r:id="rId23"/>
    <p:sldId id="285" r:id="rId24"/>
    <p:sldId id="286" r:id="rId25"/>
    <p:sldId id="287" r:id="rId26"/>
    <p:sldId id="288" r:id="rId27"/>
    <p:sldId id="266" r:id="rId28"/>
    <p:sldId id="275" r:id="rId29"/>
    <p:sldId id="289" r:id="rId30"/>
  </p:sldIdLst>
  <p:sldSz cx="9144000" cy="6858000" type="screen4x3"/>
  <p:notesSz cx="69977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FFFFFF"/>
        </a:solidFill>
        <a:latin typeface="Garamond" pitchFamily="18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rgbClr val="FFFFFF"/>
        </a:solidFill>
        <a:latin typeface="Garamond" pitchFamily="18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rgbClr val="FFFFFF"/>
        </a:solidFill>
        <a:latin typeface="Garamond" pitchFamily="18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rgbClr val="FFFFFF"/>
        </a:solidFill>
        <a:latin typeface="Garamond" pitchFamily="18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rgbClr val="FFFFFF"/>
        </a:solidFill>
        <a:latin typeface="Garamond" pitchFamily="18" charset="0"/>
        <a:ea typeface="+mn-ea"/>
        <a:cs typeface="Arial" pitchFamily="34" charset="0"/>
      </a:defRPr>
    </a:lvl5pPr>
    <a:lvl6pPr marL="2286000" algn="l" defTabSz="914400" rtl="0" eaLnBrk="1" latinLnBrk="0" hangingPunct="1">
      <a:defRPr sz="1400" kern="1200">
        <a:solidFill>
          <a:srgbClr val="FFFFFF"/>
        </a:solidFill>
        <a:latin typeface="Garamond" pitchFamily="18" charset="0"/>
        <a:ea typeface="+mn-ea"/>
        <a:cs typeface="Arial" pitchFamily="34" charset="0"/>
      </a:defRPr>
    </a:lvl6pPr>
    <a:lvl7pPr marL="2743200" algn="l" defTabSz="914400" rtl="0" eaLnBrk="1" latinLnBrk="0" hangingPunct="1">
      <a:defRPr sz="1400" kern="1200">
        <a:solidFill>
          <a:srgbClr val="FFFFFF"/>
        </a:solidFill>
        <a:latin typeface="Garamond" pitchFamily="18" charset="0"/>
        <a:ea typeface="+mn-ea"/>
        <a:cs typeface="Arial" pitchFamily="34" charset="0"/>
      </a:defRPr>
    </a:lvl7pPr>
    <a:lvl8pPr marL="3200400" algn="l" defTabSz="914400" rtl="0" eaLnBrk="1" latinLnBrk="0" hangingPunct="1">
      <a:defRPr sz="1400" kern="1200">
        <a:solidFill>
          <a:srgbClr val="FFFFFF"/>
        </a:solidFill>
        <a:latin typeface="Garamond" pitchFamily="18" charset="0"/>
        <a:ea typeface="+mn-ea"/>
        <a:cs typeface="Arial" pitchFamily="34" charset="0"/>
      </a:defRPr>
    </a:lvl8pPr>
    <a:lvl9pPr marL="3657600" algn="l" defTabSz="914400" rtl="0" eaLnBrk="1" latinLnBrk="0" hangingPunct="1">
      <a:defRPr sz="1400" kern="1200">
        <a:solidFill>
          <a:srgbClr val="FFFFFF"/>
        </a:solidFill>
        <a:latin typeface="Garamond" pitchFamily="18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33CC"/>
    <a:srgbClr val="FF3300"/>
    <a:srgbClr val="FFFFFF"/>
    <a:srgbClr val="FFFFCC"/>
    <a:srgbClr val="99FF33"/>
    <a:srgbClr val="66FF33"/>
    <a:srgbClr val="00A0F0"/>
    <a:srgbClr val="0084C6"/>
    <a:srgbClr val="004162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20432" autoAdjust="0"/>
    <p:restoredTop sz="99760" autoAdjust="0"/>
  </p:normalViewPr>
  <p:slideViewPr>
    <p:cSldViewPr snapToGrid="0">
      <p:cViewPr varScale="1">
        <p:scale>
          <a:sx n="68" d="100"/>
          <a:sy n="68" d="100"/>
        </p:scale>
        <p:origin x="-1158" y="-90"/>
      </p:cViewPr>
      <p:guideLst>
        <p:guide orient="horz" pos="225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704"/>
    </p:cViewPr>
  </p:sorterViewPr>
  <p:notesViewPr>
    <p:cSldViewPr snapToGrid="0">
      <p:cViewPr>
        <p:scale>
          <a:sx n="150" d="100"/>
          <a:sy n="150" d="100"/>
        </p:scale>
        <p:origin x="-72" y="2388"/>
      </p:cViewPr>
      <p:guideLst>
        <p:guide orient="horz" pos="2926"/>
        <p:guide pos="220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Documents%20and%20Settings\m29226\Local%20Settings\Temporary%20Internet%20Files\Content.Outlook\INLWLS1U\Max8hr_cum%20from%20Oct%202007%20thru%20Aug%2010.xls" TargetMode="External"/><Relationship Id="rId1" Type="http://schemas.openxmlformats.org/officeDocument/2006/relationships/themeOverride" Target="../theme/themeOverride2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m29226\Local%20Settings\Temporary%20Internet%20Files\Content.Outlook\INLWLS1U\Max8hr_cum%20from%20Oct%202007%20thru%20Aug%2010.xls" TargetMode="External"/><Relationship Id="rId1" Type="http://schemas.openxmlformats.org/officeDocument/2006/relationships/themeOverride" Target="../theme/themeOverride3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D:\Users\Ivanka.Stajner\Desktop\H_Ivanka_20120529\Air%20Quality\Verification%20statistics\Ozone%20stats%202012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\\orbit361a\home\jzeng\DUST\FMS\FMS_2011_images.xlsx" TargetMode="External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5885154039115504E-2"/>
          <c:y val="0.16053888355433954"/>
          <c:w val="0.90986470113924056"/>
          <c:h val="0.74291497975708498"/>
        </c:manualLayout>
      </c:layout>
      <c:lineChart>
        <c:grouping val="standard"/>
        <c:varyColors val="0"/>
        <c:ser>
          <c:idx val="3"/>
          <c:order val="0"/>
          <c:tx>
            <c:v>Fraction Correct 75ppb</c:v>
          </c:tx>
          <c:cat>
            <c:numRef>
              <c:f>'From April 2009'!$B$16:$GC$16</c:f>
              <c:numCache>
                <c:formatCode>d\-mmm</c:formatCode>
                <c:ptCount val="184"/>
                <c:pt idx="0">
                  <c:v>39904</c:v>
                </c:pt>
                <c:pt idx="1">
                  <c:v>39905</c:v>
                </c:pt>
                <c:pt idx="2">
                  <c:v>39906</c:v>
                </c:pt>
                <c:pt idx="3">
                  <c:v>39907</c:v>
                </c:pt>
                <c:pt idx="4">
                  <c:v>39908</c:v>
                </c:pt>
                <c:pt idx="5">
                  <c:v>39909</c:v>
                </c:pt>
                <c:pt idx="6">
                  <c:v>39910</c:v>
                </c:pt>
                <c:pt idx="7">
                  <c:v>39911</c:v>
                </c:pt>
                <c:pt idx="8">
                  <c:v>39912</c:v>
                </c:pt>
                <c:pt idx="9">
                  <c:v>39913</c:v>
                </c:pt>
                <c:pt idx="10">
                  <c:v>39914</c:v>
                </c:pt>
                <c:pt idx="11">
                  <c:v>39915</c:v>
                </c:pt>
                <c:pt idx="12">
                  <c:v>39916</c:v>
                </c:pt>
                <c:pt idx="13">
                  <c:v>39917</c:v>
                </c:pt>
                <c:pt idx="14">
                  <c:v>39918</c:v>
                </c:pt>
                <c:pt idx="15">
                  <c:v>39919</c:v>
                </c:pt>
                <c:pt idx="16">
                  <c:v>39920</c:v>
                </c:pt>
                <c:pt idx="17">
                  <c:v>39921</c:v>
                </c:pt>
                <c:pt idx="18">
                  <c:v>39922</c:v>
                </c:pt>
                <c:pt idx="19">
                  <c:v>39923</c:v>
                </c:pt>
                <c:pt idx="20">
                  <c:v>39924</c:v>
                </c:pt>
                <c:pt idx="21">
                  <c:v>39925</c:v>
                </c:pt>
                <c:pt idx="22">
                  <c:v>39926</c:v>
                </c:pt>
                <c:pt idx="23">
                  <c:v>39927</c:v>
                </c:pt>
                <c:pt idx="24">
                  <c:v>39928</c:v>
                </c:pt>
                <c:pt idx="25">
                  <c:v>39929</c:v>
                </c:pt>
                <c:pt idx="26">
                  <c:v>39930</c:v>
                </c:pt>
                <c:pt idx="27">
                  <c:v>39931</c:v>
                </c:pt>
                <c:pt idx="28">
                  <c:v>39932</c:v>
                </c:pt>
                <c:pt idx="29">
                  <c:v>39933</c:v>
                </c:pt>
                <c:pt idx="30">
                  <c:v>39934</c:v>
                </c:pt>
                <c:pt idx="31">
                  <c:v>39935</c:v>
                </c:pt>
                <c:pt idx="32">
                  <c:v>39936</c:v>
                </c:pt>
                <c:pt idx="33">
                  <c:v>39937</c:v>
                </c:pt>
                <c:pt idx="34">
                  <c:v>39938</c:v>
                </c:pt>
                <c:pt idx="35">
                  <c:v>39939</c:v>
                </c:pt>
                <c:pt idx="36">
                  <c:v>39940</c:v>
                </c:pt>
                <c:pt idx="37">
                  <c:v>39941</c:v>
                </c:pt>
                <c:pt idx="38">
                  <c:v>39942</c:v>
                </c:pt>
                <c:pt idx="39">
                  <c:v>39943</c:v>
                </c:pt>
                <c:pt idx="40">
                  <c:v>39944</c:v>
                </c:pt>
                <c:pt idx="41">
                  <c:v>39945</c:v>
                </c:pt>
                <c:pt idx="42">
                  <c:v>39946</c:v>
                </c:pt>
                <c:pt idx="43">
                  <c:v>39947</c:v>
                </c:pt>
                <c:pt idx="44">
                  <c:v>39948</c:v>
                </c:pt>
                <c:pt idx="45">
                  <c:v>39949</c:v>
                </c:pt>
                <c:pt idx="46">
                  <c:v>39950</c:v>
                </c:pt>
                <c:pt idx="47">
                  <c:v>39951</c:v>
                </c:pt>
                <c:pt idx="48">
                  <c:v>39952</c:v>
                </c:pt>
                <c:pt idx="49">
                  <c:v>39953</c:v>
                </c:pt>
                <c:pt idx="50">
                  <c:v>39954</c:v>
                </c:pt>
                <c:pt idx="51">
                  <c:v>39955</c:v>
                </c:pt>
                <c:pt idx="52">
                  <c:v>39956</c:v>
                </c:pt>
                <c:pt idx="53">
                  <c:v>39957</c:v>
                </c:pt>
                <c:pt idx="54">
                  <c:v>39958</c:v>
                </c:pt>
                <c:pt idx="55">
                  <c:v>39959</c:v>
                </c:pt>
                <c:pt idx="56">
                  <c:v>39960</c:v>
                </c:pt>
                <c:pt idx="57">
                  <c:v>39961</c:v>
                </c:pt>
                <c:pt idx="58">
                  <c:v>39962</c:v>
                </c:pt>
                <c:pt idx="59">
                  <c:v>39963</c:v>
                </c:pt>
                <c:pt idx="60">
                  <c:v>39964</c:v>
                </c:pt>
                <c:pt idx="61">
                  <c:v>39965</c:v>
                </c:pt>
                <c:pt idx="62">
                  <c:v>39966</c:v>
                </c:pt>
                <c:pt idx="63">
                  <c:v>39967</c:v>
                </c:pt>
                <c:pt idx="64">
                  <c:v>39968</c:v>
                </c:pt>
                <c:pt idx="65">
                  <c:v>39969</c:v>
                </c:pt>
                <c:pt idx="66">
                  <c:v>39970</c:v>
                </c:pt>
                <c:pt idx="67">
                  <c:v>39971</c:v>
                </c:pt>
                <c:pt idx="68">
                  <c:v>39972</c:v>
                </c:pt>
                <c:pt idx="69">
                  <c:v>39973</c:v>
                </c:pt>
                <c:pt idx="70">
                  <c:v>39974</c:v>
                </c:pt>
                <c:pt idx="71">
                  <c:v>39975</c:v>
                </c:pt>
                <c:pt idx="72">
                  <c:v>39976</c:v>
                </c:pt>
                <c:pt idx="73">
                  <c:v>39977</c:v>
                </c:pt>
                <c:pt idx="74">
                  <c:v>39978</c:v>
                </c:pt>
                <c:pt idx="75">
                  <c:v>39979</c:v>
                </c:pt>
                <c:pt idx="76">
                  <c:v>39980</c:v>
                </c:pt>
                <c:pt idx="77">
                  <c:v>39981</c:v>
                </c:pt>
                <c:pt idx="78">
                  <c:v>39982</c:v>
                </c:pt>
                <c:pt idx="79">
                  <c:v>39983</c:v>
                </c:pt>
                <c:pt idx="80">
                  <c:v>39984</c:v>
                </c:pt>
                <c:pt idx="81">
                  <c:v>39985</c:v>
                </c:pt>
                <c:pt idx="82">
                  <c:v>39986</c:v>
                </c:pt>
                <c:pt idx="83">
                  <c:v>39987</c:v>
                </c:pt>
                <c:pt idx="84">
                  <c:v>39988</c:v>
                </c:pt>
                <c:pt idx="85">
                  <c:v>39989</c:v>
                </c:pt>
                <c:pt idx="86">
                  <c:v>39990</c:v>
                </c:pt>
                <c:pt idx="87">
                  <c:v>39991</c:v>
                </c:pt>
                <c:pt idx="88">
                  <c:v>39992</c:v>
                </c:pt>
                <c:pt idx="89">
                  <c:v>39993</c:v>
                </c:pt>
                <c:pt idx="90">
                  <c:v>39994</c:v>
                </c:pt>
                <c:pt idx="91">
                  <c:v>39995</c:v>
                </c:pt>
                <c:pt idx="92">
                  <c:v>39996</c:v>
                </c:pt>
                <c:pt idx="93">
                  <c:v>39997</c:v>
                </c:pt>
                <c:pt idx="94">
                  <c:v>39998</c:v>
                </c:pt>
                <c:pt idx="95">
                  <c:v>39999</c:v>
                </c:pt>
                <c:pt idx="96">
                  <c:v>40000</c:v>
                </c:pt>
                <c:pt idx="97">
                  <c:v>40001</c:v>
                </c:pt>
                <c:pt idx="98">
                  <c:v>40002</c:v>
                </c:pt>
                <c:pt idx="99">
                  <c:v>40003</c:v>
                </c:pt>
                <c:pt idx="100">
                  <c:v>40004</c:v>
                </c:pt>
                <c:pt idx="101">
                  <c:v>40005</c:v>
                </c:pt>
                <c:pt idx="102">
                  <c:v>40006</c:v>
                </c:pt>
                <c:pt idx="103">
                  <c:v>40007</c:v>
                </c:pt>
                <c:pt idx="104">
                  <c:v>40008</c:v>
                </c:pt>
                <c:pt idx="105">
                  <c:v>40009</c:v>
                </c:pt>
                <c:pt idx="106">
                  <c:v>40010</c:v>
                </c:pt>
                <c:pt idx="107">
                  <c:v>40011</c:v>
                </c:pt>
                <c:pt idx="108">
                  <c:v>40012</c:v>
                </c:pt>
                <c:pt idx="109">
                  <c:v>40013</c:v>
                </c:pt>
                <c:pt idx="110">
                  <c:v>40014</c:v>
                </c:pt>
                <c:pt idx="111">
                  <c:v>40015</c:v>
                </c:pt>
                <c:pt idx="112">
                  <c:v>40016</c:v>
                </c:pt>
                <c:pt idx="113">
                  <c:v>40017</c:v>
                </c:pt>
                <c:pt idx="114">
                  <c:v>40018</c:v>
                </c:pt>
                <c:pt idx="115">
                  <c:v>40019</c:v>
                </c:pt>
                <c:pt idx="116">
                  <c:v>40020</c:v>
                </c:pt>
                <c:pt idx="117">
                  <c:v>40021</c:v>
                </c:pt>
                <c:pt idx="118">
                  <c:v>40022</c:v>
                </c:pt>
                <c:pt idx="119">
                  <c:v>40023</c:v>
                </c:pt>
                <c:pt idx="120">
                  <c:v>40024</c:v>
                </c:pt>
                <c:pt idx="121">
                  <c:v>40025</c:v>
                </c:pt>
                <c:pt idx="122">
                  <c:v>40026</c:v>
                </c:pt>
                <c:pt idx="123">
                  <c:v>40027</c:v>
                </c:pt>
                <c:pt idx="124">
                  <c:v>40028</c:v>
                </c:pt>
                <c:pt idx="125">
                  <c:v>40029</c:v>
                </c:pt>
                <c:pt idx="126">
                  <c:v>40030</c:v>
                </c:pt>
                <c:pt idx="127">
                  <c:v>40031</c:v>
                </c:pt>
                <c:pt idx="128">
                  <c:v>40032</c:v>
                </c:pt>
                <c:pt idx="129">
                  <c:v>40033</c:v>
                </c:pt>
                <c:pt idx="130">
                  <c:v>40034</c:v>
                </c:pt>
                <c:pt idx="131">
                  <c:v>40035</c:v>
                </c:pt>
                <c:pt idx="132">
                  <c:v>40036</c:v>
                </c:pt>
                <c:pt idx="133">
                  <c:v>40037</c:v>
                </c:pt>
                <c:pt idx="134">
                  <c:v>40038</c:v>
                </c:pt>
                <c:pt idx="135">
                  <c:v>40039</c:v>
                </c:pt>
                <c:pt idx="136">
                  <c:v>40040</c:v>
                </c:pt>
                <c:pt idx="137">
                  <c:v>40041</c:v>
                </c:pt>
                <c:pt idx="138">
                  <c:v>40042</c:v>
                </c:pt>
                <c:pt idx="139">
                  <c:v>40043</c:v>
                </c:pt>
                <c:pt idx="140">
                  <c:v>40044</c:v>
                </c:pt>
                <c:pt idx="141">
                  <c:v>40045</c:v>
                </c:pt>
                <c:pt idx="142">
                  <c:v>40046</c:v>
                </c:pt>
                <c:pt idx="143">
                  <c:v>40047</c:v>
                </c:pt>
                <c:pt idx="144">
                  <c:v>40048</c:v>
                </c:pt>
                <c:pt idx="145">
                  <c:v>40049</c:v>
                </c:pt>
                <c:pt idx="146">
                  <c:v>40050</c:v>
                </c:pt>
                <c:pt idx="147">
                  <c:v>40051</c:v>
                </c:pt>
                <c:pt idx="148">
                  <c:v>40052</c:v>
                </c:pt>
                <c:pt idx="149">
                  <c:v>40053</c:v>
                </c:pt>
                <c:pt idx="150">
                  <c:v>40054</c:v>
                </c:pt>
                <c:pt idx="151">
                  <c:v>40055</c:v>
                </c:pt>
                <c:pt idx="152">
                  <c:v>40056</c:v>
                </c:pt>
                <c:pt idx="153">
                  <c:v>40057</c:v>
                </c:pt>
                <c:pt idx="154">
                  <c:v>40058</c:v>
                </c:pt>
                <c:pt idx="155">
                  <c:v>40059</c:v>
                </c:pt>
                <c:pt idx="156">
                  <c:v>40060</c:v>
                </c:pt>
                <c:pt idx="157">
                  <c:v>40061</c:v>
                </c:pt>
                <c:pt idx="158">
                  <c:v>40062</c:v>
                </c:pt>
                <c:pt idx="159">
                  <c:v>40063</c:v>
                </c:pt>
                <c:pt idx="160">
                  <c:v>40064</c:v>
                </c:pt>
                <c:pt idx="161">
                  <c:v>40065</c:v>
                </c:pt>
                <c:pt idx="162">
                  <c:v>40066</c:v>
                </c:pt>
                <c:pt idx="163">
                  <c:v>40067</c:v>
                </c:pt>
                <c:pt idx="164">
                  <c:v>40068</c:v>
                </c:pt>
                <c:pt idx="165">
                  <c:v>40069</c:v>
                </c:pt>
                <c:pt idx="166">
                  <c:v>40070</c:v>
                </c:pt>
                <c:pt idx="167">
                  <c:v>40071</c:v>
                </c:pt>
                <c:pt idx="168">
                  <c:v>40072</c:v>
                </c:pt>
                <c:pt idx="169">
                  <c:v>40073</c:v>
                </c:pt>
                <c:pt idx="170">
                  <c:v>40074</c:v>
                </c:pt>
                <c:pt idx="171">
                  <c:v>40075</c:v>
                </c:pt>
                <c:pt idx="172">
                  <c:v>40076</c:v>
                </c:pt>
                <c:pt idx="173">
                  <c:v>40077</c:v>
                </c:pt>
                <c:pt idx="174">
                  <c:v>40078</c:v>
                </c:pt>
                <c:pt idx="175">
                  <c:v>40079</c:v>
                </c:pt>
                <c:pt idx="176">
                  <c:v>40080</c:v>
                </c:pt>
                <c:pt idx="177">
                  <c:v>40081</c:v>
                </c:pt>
                <c:pt idx="178">
                  <c:v>40082</c:v>
                </c:pt>
                <c:pt idx="179">
                  <c:v>40083</c:v>
                </c:pt>
                <c:pt idx="180">
                  <c:v>40084</c:v>
                </c:pt>
                <c:pt idx="181">
                  <c:v>40085</c:v>
                </c:pt>
                <c:pt idx="182">
                  <c:v>40086</c:v>
                </c:pt>
                <c:pt idx="183">
                  <c:v>40087</c:v>
                </c:pt>
              </c:numCache>
            </c:numRef>
          </c:cat>
          <c:val>
            <c:numRef>
              <c:f>'From April 2009'!$B$55:$GC$55</c:f>
              <c:numCache>
                <c:formatCode>General</c:formatCode>
                <c:ptCount val="184"/>
                <c:pt idx="0">
                  <c:v>1</c:v>
                </c:pt>
                <c:pt idx="1">
                  <c:v>1</c:v>
                </c:pt>
                <c:pt idx="2">
                  <c:v>0.998</c:v>
                </c:pt>
                <c:pt idx="3">
                  <c:v>0.996</c:v>
                </c:pt>
                <c:pt idx="4">
                  <c:v>0.999</c:v>
                </c:pt>
                <c:pt idx="5">
                  <c:v>1</c:v>
                </c:pt>
                <c:pt idx="6">
                  <c:v>0.998</c:v>
                </c:pt>
                <c:pt idx="7">
                  <c:v>0.996</c:v>
                </c:pt>
                <c:pt idx="8">
                  <c:v>0.999</c:v>
                </c:pt>
                <c:pt idx="9">
                  <c:v>1</c:v>
                </c:pt>
                <c:pt idx="10">
                  <c:v>1</c:v>
                </c:pt>
                <c:pt idx="11">
                  <c:v>0.997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0.99099999999999999</c:v>
                </c:pt>
                <c:pt idx="16">
                  <c:v>1</c:v>
                </c:pt>
                <c:pt idx="17">
                  <c:v>0.99199999999999999</c:v>
                </c:pt>
                <c:pt idx="18">
                  <c:v>0.996</c:v>
                </c:pt>
                <c:pt idx="19">
                  <c:v>0.97800000000000054</c:v>
                </c:pt>
                <c:pt idx="20">
                  <c:v>0.95300000000000062</c:v>
                </c:pt>
                <c:pt idx="21">
                  <c:v>0.97400000000000053</c:v>
                </c:pt>
                <c:pt idx="22">
                  <c:v>0.997</c:v>
                </c:pt>
                <c:pt idx="23">
                  <c:v>0.995</c:v>
                </c:pt>
                <c:pt idx="24">
                  <c:v>0.99299999999999999</c:v>
                </c:pt>
                <c:pt idx="25">
                  <c:v>0.99</c:v>
                </c:pt>
                <c:pt idx="26">
                  <c:v>0.98299999999999998</c:v>
                </c:pt>
                <c:pt idx="27">
                  <c:v>0.99</c:v>
                </c:pt>
                <c:pt idx="28">
                  <c:v>0.999</c:v>
                </c:pt>
                <c:pt idx="29">
                  <c:v>0.99099999999999999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0.999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0.999</c:v>
                </c:pt>
                <c:pt idx="42">
                  <c:v>1</c:v>
                </c:pt>
                <c:pt idx="43">
                  <c:v>1</c:v>
                </c:pt>
                <c:pt idx="44">
                  <c:v>0.995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0.998</c:v>
                </c:pt>
                <c:pt idx="49">
                  <c:v>0.95400000000000063</c:v>
                </c:pt>
                <c:pt idx="50">
                  <c:v>0.92400000000000004</c:v>
                </c:pt>
                <c:pt idx="51">
                  <c:v>0.96500000000000064</c:v>
                </c:pt>
                <c:pt idx="52">
                  <c:v>0.99199999999999999</c:v>
                </c:pt>
                <c:pt idx="53">
                  <c:v>0.998</c:v>
                </c:pt>
                <c:pt idx="54">
                  <c:v>1</c:v>
                </c:pt>
                <c:pt idx="55">
                  <c:v>1</c:v>
                </c:pt>
                <c:pt idx="56">
                  <c:v>1</c:v>
                </c:pt>
                <c:pt idx="57">
                  <c:v>0.995</c:v>
                </c:pt>
                <c:pt idx="58">
                  <c:v>0.97900000000000054</c:v>
                </c:pt>
                <c:pt idx="59">
                  <c:v>0.96100000000000063</c:v>
                </c:pt>
                <c:pt idx="60">
                  <c:v>0.98199999999999998</c:v>
                </c:pt>
                <c:pt idx="61">
                  <c:v>0.97700000000000053</c:v>
                </c:pt>
                <c:pt idx="62">
                  <c:v>0.98199999999999998</c:v>
                </c:pt>
                <c:pt idx="63">
                  <c:v>0.996</c:v>
                </c:pt>
                <c:pt idx="67">
                  <c:v>0.95800000000000063</c:v>
                </c:pt>
                <c:pt idx="68">
                  <c:v>0.98399999999999999</c:v>
                </c:pt>
                <c:pt idx="69">
                  <c:v>0.998</c:v>
                </c:pt>
                <c:pt idx="70">
                  <c:v>0.97900000000000054</c:v>
                </c:pt>
                <c:pt idx="71">
                  <c:v>0.998</c:v>
                </c:pt>
                <c:pt idx="72">
                  <c:v>0.999</c:v>
                </c:pt>
                <c:pt idx="73">
                  <c:v>0.999</c:v>
                </c:pt>
                <c:pt idx="74">
                  <c:v>0.999</c:v>
                </c:pt>
                <c:pt idx="75">
                  <c:v>0.998</c:v>
                </c:pt>
                <c:pt idx="76">
                  <c:v>0.996</c:v>
                </c:pt>
                <c:pt idx="77">
                  <c:v>0.99</c:v>
                </c:pt>
                <c:pt idx="78">
                  <c:v>0.98499999999999999</c:v>
                </c:pt>
                <c:pt idx="79">
                  <c:v>0.98799999999999999</c:v>
                </c:pt>
                <c:pt idx="80">
                  <c:v>1</c:v>
                </c:pt>
                <c:pt idx="81">
                  <c:v>0.997</c:v>
                </c:pt>
                <c:pt idx="82">
                  <c:v>0.97700000000000053</c:v>
                </c:pt>
                <c:pt idx="83">
                  <c:v>0.94699999999999995</c:v>
                </c:pt>
                <c:pt idx="84">
                  <c:v>0.90600000000000003</c:v>
                </c:pt>
                <c:pt idx="85">
                  <c:v>0.88200000000000078</c:v>
                </c:pt>
                <c:pt idx="86">
                  <c:v>0.8930000000000009</c:v>
                </c:pt>
                <c:pt idx="87">
                  <c:v>0.92400000000000004</c:v>
                </c:pt>
                <c:pt idx="88">
                  <c:v>0.94899999999999995</c:v>
                </c:pt>
                <c:pt idx="91">
                  <c:v>0.94099999999999995</c:v>
                </c:pt>
                <c:pt idx="92">
                  <c:v>0.93899999999999995</c:v>
                </c:pt>
                <c:pt idx="93">
                  <c:v>0.97400000000000053</c:v>
                </c:pt>
                <c:pt idx="94">
                  <c:v>0.997</c:v>
                </c:pt>
                <c:pt idx="95">
                  <c:v>1</c:v>
                </c:pt>
                <c:pt idx="96">
                  <c:v>0.997</c:v>
                </c:pt>
                <c:pt idx="99">
                  <c:v>0.98399999999999999</c:v>
                </c:pt>
                <c:pt idx="100">
                  <c:v>0.95300000000000062</c:v>
                </c:pt>
                <c:pt idx="101">
                  <c:v>0.96300000000000063</c:v>
                </c:pt>
                <c:pt idx="102">
                  <c:v>0.97800000000000054</c:v>
                </c:pt>
                <c:pt idx="103">
                  <c:v>0.997</c:v>
                </c:pt>
                <c:pt idx="104">
                  <c:v>0.97300000000000053</c:v>
                </c:pt>
                <c:pt idx="105">
                  <c:v>0.95300000000000062</c:v>
                </c:pt>
                <c:pt idx="107">
                  <c:v>0.95200000000000062</c:v>
                </c:pt>
                <c:pt idx="108">
                  <c:v>0.94499999999999995</c:v>
                </c:pt>
                <c:pt idx="109">
                  <c:v>0.96300000000000063</c:v>
                </c:pt>
                <c:pt idx="112">
                  <c:v>0.97000000000000053</c:v>
                </c:pt>
                <c:pt idx="113">
                  <c:v>0.99199999999999999</c:v>
                </c:pt>
                <c:pt idx="114">
                  <c:v>0.97500000000000053</c:v>
                </c:pt>
                <c:pt idx="115">
                  <c:v>0.94599999999999995</c:v>
                </c:pt>
                <c:pt idx="116">
                  <c:v>0.97500000000000053</c:v>
                </c:pt>
                <c:pt idx="117">
                  <c:v>0.96200000000000063</c:v>
                </c:pt>
                <c:pt idx="118">
                  <c:v>0.92100000000000004</c:v>
                </c:pt>
                <c:pt idx="119">
                  <c:v>0.97000000000000053</c:v>
                </c:pt>
                <c:pt idx="122">
                  <c:v>0.95000000000000062</c:v>
                </c:pt>
                <c:pt idx="123">
                  <c:v>0.98099999999999998</c:v>
                </c:pt>
                <c:pt idx="124">
                  <c:v>0.97800000000000054</c:v>
                </c:pt>
                <c:pt idx="125">
                  <c:v>0.94699999999999995</c:v>
                </c:pt>
                <c:pt idx="126">
                  <c:v>0.98799999999999999</c:v>
                </c:pt>
                <c:pt idx="127">
                  <c:v>0.997</c:v>
                </c:pt>
                <c:pt idx="128">
                  <c:v>0.98499999999999999</c:v>
                </c:pt>
                <c:pt idx="129">
                  <c:v>0.97200000000000053</c:v>
                </c:pt>
                <c:pt idx="130">
                  <c:v>0.94799999999999995</c:v>
                </c:pt>
                <c:pt idx="131">
                  <c:v>0.96000000000000063</c:v>
                </c:pt>
                <c:pt idx="132">
                  <c:v>0.96100000000000063</c:v>
                </c:pt>
                <c:pt idx="133">
                  <c:v>0.96500000000000064</c:v>
                </c:pt>
                <c:pt idx="134">
                  <c:v>0.96800000000000064</c:v>
                </c:pt>
                <c:pt idx="135">
                  <c:v>0.91400000000000003</c:v>
                </c:pt>
                <c:pt idx="136">
                  <c:v>0.8890000000000009</c:v>
                </c:pt>
                <c:pt idx="137">
                  <c:v>0.90900000000000003</c:v>
                </c:pt>
                <c:pt idx="138">
                  <c:v>0.90600000000000003</c:v>
                </c:pt>
                <c:pt idx="139">
                  <c:v>0.91500000000000004</c:v>
                </c:pt>
                <c:pt idx="140">
                  <c:v>0.94499999999999995</c:v>
                </c:pt>
                <c:pt idx="141">
                  <c:v>0.96700000000000064</c:v>
                </c:pt>
                <c:pt idx="142">
                  <c:v>0.97400000000000053</c:v>
                </c:pt>
                <c:pt idx="143">
                  <c:v>0.98</c:v>
                </c:pt>
                <c:pt idx="144">
                  <c:v>0.97900000000000054</c:v>
                </c:pt>
                <c:pt idx="145">
                  <c:v>0.97800000000000054</c:v>
                </c:pt>
                <c:pt idx="146">
                  <c:v>0.93500000000000005</c:v>
                </c:pt>
                <c:pt idx="147">
                  <c:v>0.93600000000000005</c:v>
                </c:pt>
                <c:pt idx="148">
                  <c:v>0.92400000000000004</c:v>
                </c:pt>
                <c:pt idx="149">
                  <c:v>0.92800000000000005</c:v>
                </c:pt>
                <c:pt idx="150">
                  <c:v>0.94299999999999995</c:v>
                </c:pt>
                <c:pt idx="151">
                  <c:v>0.97600000000000053</c:v>
                </c:pt>
                <c:pt idx="152">
                  <c:v>0.98099999999999998</c:v>
                </c:pt>
                <c:pt idx="153">
                  <c:v>0.96800000000000064</c:v>
                </c:pt>
                <c:pt idx="154">
                  <c:v>0.96400000000000063</c:v>
                </c:pt>
                <c:pt idx="155">
                  <c:v>0.94599999999999995</c:v>
                </c:pt>
                <c:pt idx="156">
                  <c:v>0.96100000000000063</c:v>
                </c:pt>
                <c:pt idx="157">
                  <c:v>0.96800000000000064</c:v>
                </c:pt>
                <c:pt idx="158">
                  <c:v>0.97100000000000053</c:v>
                </c:pt>
                <c:pt idx="159">
                  <c:v>0.98</c:v>
                </c:pt>
                <c:pt idx="160">
                  <c:v>0.97700000000000053</c:v>
                </c:pt>
                <c:pt idx="161">
                  <c:v>0.98299999999999998</c:v>
                </c:pt>
                <c:pt idx="162">
                  <c:v>0.97600000000000053</c:v>
                </c:pt>
                <c:pt idx="163">
                  <c:v>0.97100000000000053</c:v>
                </c:pt>
                <c:pt idx="164">
                  <c:v>0.97400000000000053</c:v>
                </c:pt>
                <c:pt idx="165">
                  <c:v>0.997</c:v>
                </c:pt>
                <c:pt idx="166">
                  <c:v>0.99299999999999999</c:v>
                </c:pt>
                <c:pt idx="167">
                  <c:v>0.997</c:v>
                </c:pt>
                <c:pt idx="168">
                  <c:v>0.99</c:v>
                </c:pt>
                <c:pt idx="169">
                  <c:v>0.97400000000000053</c:v>
                </c:pt>
                <c:pt idx="170">
                  <c:v>0.96200000000000063</c:v>
                </c:pt>
                <c:pt idx="171">
                  <c:v>0.97600000000000053</c:v>
                </c:pt>
                <c:pt idx="172">
                  <c:v>0.996</c:v>
                </c:pt>
                <c:pt idx="173">
                  <c:v>0.98299999999999998</c:v>
                </c:pt>
                <c:pt idx="174">
                  <c:v>0.99099999999999999</c:v>
                </c:pt>
                <c:pt idx="175">
                  <c:v>0.97200000000000053</c:v>
                </c:pt>
                <c:pt idx="176">
                  <c:v>0.95800000000000063</c:v>
                </c:pt>
                <c:pt idx="177">
                  <c:v>0.97100000000000053</c:v>
                </c:pt>
                <c:pt idx="178">
                  <c:v>0.95700000000000063</c:v>
                </c:pt>
                <c:pt idx="179">
                  <c:v>0.95500000000000063</c:v>
                </c:pt>
                <c:pt idx="180">
                  <c:v>0.98799999999999999</c:v>
                </c:pt>
                <c:pt idx="181">
                  <c:v>1</c:v>
                </c:pt>
              </c:numCache>
            </c:numRef>
          </c:val>
          <c:smooth val="0"/>
        </c:ser>
        <c:ser>
          <c:idx val="2"/>
          <c:order val="1"/>
          <c:tx>
            <c:v>Monthly Cum 75-Threshold</c:v>
          </c:tx>
          <c:spPr>
            <a:ln w="28575">
              <a:noFill/>
            </a:ln>
          </c:spPr>
          <c:dLbls>
            <c:dLbl>
              <c:idx val="29"/>
              <c:layout>
                <c:manualLayout>
                  <c:x val="-6.8966251392746952E-2"/>
                  <c:y val="0.1316148639314822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9"/>
              <c:layout>
                <c:manualLayout>
                  <c:x val="-2.4652236264744692E-2"/>
                  <c:y val="-8.112361460890261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8"/>
              <c:layout>
                <c:manualLayout>
                  <c:x val="-2.903762533787229E-2"/>
                  <c:y val="-1.53710138459413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2"/>
              <c:layout>
                <c:manualLayout>
                  <c:x val="-1.9518110070182771E-2"/>
                  <c:y val="6.47773279352230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3"/>
              <c:layout>
                <c:manualLayout>
                  <c:x val="-2.0042183381533886E-2"/>
                  <c:y val="1.01214574898785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3"/>
              <c:layout>
                <c:manualLayout>
                  <c:x val="-0.2593134331731799"/>
                  <c:y val="-0.2380430786232692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42"/>
              <c:layout>
                <c:manualLayout>
                  <c:xMode val="edge"/>
                  <c:yMode val="edge"/>
                  <c:x val="0.3605445170869524"/>
                  <c:y val="0.1700404858299599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0.00" sourceLinked="0"/>
            <c:spPr>
              <a:solidFill>
                <a:srgbClr val="99FF33"/>
              </a:solidFill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'From April 2009'!$B$16:$GC$16</c:f>
              <c:numCache>
                <c:formatCode>d\-mmm</c:formatCode>
                <c:ptCount val="184"/>
                <c:pt idx="0">
                  <c:v>39904</c:v>
                </c:pt>
                <c:pt idx="1">
                  <c:v>39905</c:v>
                </c:pt>
                <c:pt idx="2">
                  <c:v>39906</c:v>
                </c:pt>
                <c:pt idx="3">
                  <c:v>39907</c:v>
                </c:pt>
                <c:pt idx="4">
                  <c:v>39908</c:v>
                </c:pt>
                <c:pt idx="5">
                  <c:v>39909</c:v>
                </c:pt>
                <c:pt idx="6">
                  <c:v>39910</c:v>
                </c:pt>
                <c:pt idx="7">
                  <c:v>39911</c:v>
                </c:pt>
                <c:pt idx="8">
                  <c:v>39912</c:v>
                </c:pt>
                <c:pt idx="9">
                  <c:v>39913</c:v>
                </c:pt>
                <c:pt idx="10">
                  <c:v>39914</c:v>
                </c:pt>
                <c:pt idx="11">
                  <c:v>39915</c:v>
                </c:pt>
                <c:pt idx="12">
                  <c:v>39916</c:v>
                </c:pt>
                <c:pt idx="13">
                  <c:v>39917</c:v>
                </c:pt>
                <c:pt idx="14">
                  <c:v>39918</c:v>
                </c:pt>
                <c:pt idx="15">
                  <c:v>39919</c:v>
                </c:pt>
                <c:pt idx="16">
                  <c:v>39920</c:v>
                </c:pt>
                <c:pt idx="17">
                  <c:v>39921</c:v>
                </c:pt>
                <c:pt idx="18">
                  <c:v>39922</c:v>
                </c:pt>
                <c:pt idx="19">
                  <c:v>39923</c:v>
                </c:pt>
                <c:pt idx="20">
                  <c:v>39924</c:v>
                </c:pt>
                <c:pt idx="21">
                  <c:v>39925</c:v>
                </c:pt>
                <c:pt idx="22">
                  <c:v>39926</c:v>
                </c:pt>
                <c:pt idx="23">
                  <c:v>39927</c:v>
                </c:pt>
                <c:pt idx="24">
                  <c:v>39928</c:v>
                </c:pt>
                <c:pt idx="25">
                  <c:v>39929</c:v>
                </c:pt>
                <c:pt idx="26">
                  <c:v>39930</c:v>
                </c:pt>
                <c:pt idx="27">
                  <c:v>39931</c:v>
                </c:pt>
                <c:pt idx="28">
                  <c:v>39932</c:v>
                </c:pt>
                <c:pt idx="29">
                  <c:v>39933</c:v>
                </c:pt>
                <c:pt idx="30">
                  <c:v>39934</c:v>
                </c:pt>
                <c:pt idx="31">
                  <c:v>39935</c:v>
                </c:pt>
                <c:pt idx="32">
                  <c:v>39936</c:v>
                </c:pt>
                <c:pt idx="33">
                  <c:v>39937</c:v>
                </c:pt>
                <c:pt idx="34">
                  <c:v>39938</c:v>
                </c:pt>
                <c:pt idx="35">
                  <c:v>39939</c:v>
                </c:pt>
                <c:pt idx="36">
                  <c:v>39940</c:v>
                </c:pt>
                <c:pt idx="37">
                  <c:v>39941</c:v>
                </c:pt>
                <c:pt idx="38">
                  <c:v>39942</c:v>
                </c:pt>
                <c:pt idx="39">
                  <c:v>39943</c:v>
                </c:pt>
                <c:pt idx="40">
                  <c:v>39944</c:v>
                </c:pt>
                <c:pt idx="41">
                  <c:v>39945</c:v>
                </c:pt>
                <c:pt idx="42">
                  <c:v>39946</c:v>
                </c:pt>
                <c:pt idx="43">
                  <c:v>39947</c:v>
                </c:pt>
                <c:pt idx="44">
                  <c:v>39948</c:v>
                </c:pt>
                <c:pt idx="45">
                  <c:v>39949</c:v>
                </c:pt>
                <c:pt idx="46">
                  <c:v>39950</c:v>
                </c:pt>
                <c:pt idx="47">
                  <c:v>39951</c:v>
                </c:pt>
                <c:pt idx="48">
                  <c:v>39952</c:v>
                </c:pt>
                <c:pt idx="49">
                  <c:v>39953</c:v>
                </c:pt>
                <c:pt idx="50">
                  <c:v>39954</c:v>
                </c:pt>
                <c:pt idx="51">
                  <c:v>39955</c:v>
                </c:pt>
                <c:pt idx="52">
                  <c:v>39956</c:v>
                </c:pt>
                <c:pt idx="53">
                  <c:v>39957</c:v>
                </c:pt>
                <c:pt idx="54">
                  <c:v>39958</c:v>
                </c:pt>
                <c:pt idx="55">
                  <c:v>39959</c:v>
                </c:pt>
                <c:pt idx="56">
                  <c:v>39960</c:v>
                </c:pt>
                <c:pt idx="57">
                  <c:v>39961</c:v>
                </c:pt>
                <c:pt idx="58">
                  <c:v>39962</c:v>
                </c:pt>
                <c:pt idx="59">
                  <c:v>39963</c:v>
                </c:pt>
                <c:pt idx="60">
                  <c:v>39964</c:v>
                </c:pt>
                <c:pt idx="61">
                  <c:v>39965</c:v>
                </c:pt>
                <c:pt idx="62">
                  <c:v>39966</c:v>
                </c:pt>
                <c:pt idx="63">
                  <c:v>39967</c:v>
                </c:pt>
                <c:pt idx="64">
                  <c:v>39968</c:v>
                </c:pt>
                <c:pt idx="65">
                  <c:v>39969</c:v>
                </c:pt>
                <c:pt idx="66">
                  <c:v>39970</c:v>
                </c:pt>
                <c:pt idx="67">
                  <c:v>39971</c:v>
                </c:pt>
                <c:pt idx="68">
                  <c:v>39972</c:v>
                </c:pt>
                <c:pt idx="69">
                  <c:v>39973</c:v>
                </c:pt>
                <c:pt idx="70">
                  <c:v>39974</c:v>
                </c:pt>
                <c:pt idx="71">
                  <c:v>39975</c:v>
                </c:pt>
                <c:pt idx="72">
                  <c:v>39976</c:v>
                </c:pt>
                <c:pt idx="73">
                  <c:v>39977</c:v>
                </c:pt>
                <c:pt idx="74">
                  <c:v>39978</c:v>
                </c:pt>
                <c:pt idx="75">
                  <c:v>39979</c:v>
                </c:pt>
                <c:pt idx="76">
                  <c:v>39980</c:v>
                </c:pt>
                <c:pt idx="77">
                  <c:v>39981</c:v>
                </c:pt>
                <c:pt idx="78">
                  <c:v>39982</c:v>
                </c:pt>
                <c:pt idx="79">
                  <c:v>39983</c:v>
                </c:pt>
                <c:pt idx="80">
                  <c:v>39984</c:v>
                </c:pt>
                <c:pt idx="81">
                  <c:v>39985</c:v>
                </c:pt>
                <c:pt idx="82">
                  <c:v>39986</c:v>
                </c:pt>
                <c:pt idx="83">
                  <c:v>39987</c:v>
                </c:pt>
                <c:pt idx="84">
                  <c:v>39988</c:v>
                </c:pt>
                <c:pt idx="85">
                  <c:v>39989</c:v>
                </c:pt>
                <c:pt idx="86">
                  <c:v>39990</c:v>
                </c:pt>
                <c:pt idx="87">
                  <c:v>39991</c:v>
                </c:pt>
                <c:pt idx="88">
                  <c:v>39992</c:v>
                </c:pt>
                <c:pt idx="89">
                  <c:v>39993</c:v>
                </c:pt>
                <c:pt idx="90">
                  <c:v>39994</c:v>
                </c:pt>
                <c:pt idx="91">
                  <c:v>39995</c:v>
                </c:pt>
                <c:pt idx="92">
                  <c:v>39996</c:v>
                </c:pt>
                <c:pt idx="93">
                  <c:v>39997</c:v>
                </c:pt>
                <c:pt idx="94">
                  <c:v>39998</c:v>
                </c:pt>
                <c:pt idx="95">
                  <c:v>39999</c:v>
                </c:pt>
                <c:pt idx="96">
                  <c:v>40000</c:v>
                </c:pt>
                <c:pt idx="97">
                  <c:v>40001</c:v>
                </c:pt>
                <c:pt idx="98">
                  <c:v>40002</c:v>
                </c:pt>
                <c:pt idx="99">
                  <c:v>40003</c:v>
                </c:pt>
                <c:pt idx="100">
                  <c:v>40004</c:v>
                </c:pt>
                <c:pt idx="101">
                  <c:v>40005</c:v>
                </c:pt>
                <c:pt idx="102">
                  <c:v>40006</c:v>
                </c:pt>
                <c:pt idx="103">
                  <c:v>40007</c:v>
                </c:pt>
                <c:pt idx="104">
                  <c:v>40008</c:v>
                </c:pt>
                <c:pt idx="105">
                  <c:v>40009</c:v>
                </c:pt>
                <c:pt idx="106">
                  <c:v>40010</c:v>
                </c:pt>
                <c:pt idx="107">
                  <c:v>40011</c:v>
                </c:pt>
                <c:pt idx="108">
                  <c:v>40012</c:v>
                </c:pt>
                <c:pt idx="109">
                  <c:v>40013</c:v>
                </c:pt>
                <c:pt idx="110">
                  <c:v>40014</c:v>
                </c:pt>
                <c:pt idx="111">
                  <c:v>40015</c:v>
                </c:pt>
                <c:pt idx="112">
                  <c:v>40016</c:v>
                </c:pt>
                <c:pt idx="113">
                  <c:v>40017</c:v>
                </c:pt>
                <c:pt idx="114">
                  <c:v>40018</c:v>
                </c:pt>
                <c:pt idx="115">
                  <c:v>40019</c:v>
                </c:pt>
                <c:pt idx="116">
                  <c:v>40020</c:v>
                </c:pt>
                <c:pt idx="117">
                  <c:v>40021</c:v>
                </c:pt>
                <c:pt idx="118">
                  <c:v>40022</c:v>
                </c:pt>
                <c:pt idx="119">
                  <c:v>40023</c:v>
                </c:pt>
                <c:pt idx="120">
                  <c:v>40024</c:v>
                </c:pt>
                <c:pt idx="121">
                  <c:v>40025</c:v>
                </c:pt>
                <c:pt idx="122">
                  <c:v>40026</c:v>
                </c:pt>
                <c:pt idx="123">
                  <c:v>40027</c:v>
                </c:pt>
                <c:pt idx="124">
                  <c:v>40028</c:v>
                </c:pt>
                <c:pt idx="125">
                  <c:v>40029</c:v>
                </c:pt>
                <c:pt idx="126">
                  <c:v>40030</c:v>
                </c:pt>
                <c:pt idx="127">
                  <c:v>40031</c:v>
                </c:pt>
                <c:pt idx="128">
                  <c:v>40032</c:v>
                </c:pt>
                <c:pt idx="129">
                  <c:v>40033</c:v>
                </c:pt>
                <c:pt idx="130">
                  <c:v>40034</c:v>
                </c:pt>
                <c:pt idx="131">
                  <c:v>40035</c:v>
                </c:pt>
                <c:pt idx="132">
                  <c:v>40036</c:v>
                </c:pt>
                <c:pt idx="133">
                  <c:v>40037</c:v>
                </c:pt>
                <c:pt idx="134">
                  <c:v>40038</c:v>
                </c:pt>
                <c:pt idx="135">
                  <c:v>40039</c:v>
                </c:pt>
                <c:pt idx="136">
                  <c:v>40040</c:v>
                </c:pt>
                <c:pt idx="137">
                  <c:v>40041</c:v>
                </c:pt>
                <c:pt idx="138">
                  <c:v>40042</c:v>
                </c:pt>
                <c:pt idx="139">
                  <c:v>40043</c:v>
                </c:pt>
                <c:pt idx="140">
                  <c:v>40044</c:v>
                </c:pt>
                <c:pt idx="141">
                  <c:v>40045</c:v>
                </c:pt>
                <c:pt idx="142">
                  <c:v>40046</c:v>
                </c:pt>
                <c:pt idx="143">
                  <c:v>40047</c:v>
                </c:pt>
                <c:pt idx="144">
                  <c:v>40048</c:v>
                </c:pt>
                <c:pt idx="145">
                  <c:v>40049</c:v>
                </c:pt>
                <c:pt idx="146">
                  <c:v>40050</c:v>
                </c:pt>
                <c:pt idx="147">
                  <c:v>40051</c:v>
                </c:pt>
                <c:pt idx="148">
                  <c:v>40052</c:v>
                </c:pt>
                <c:pt idx="149">
                  <c:v>40053</c:v>
                </c:pt>
                <c:pt idx="150">
                  <c:v>40054</c:v>
                </c:pt>
                <c:pt idx="151">
                  <c:v>40055</c:v>
                </c:pt>
                <c:pt idx="152">
                  <c:v>40056</c:v>
                </c:pt>
                <c:pt idx="153">
                  <c:v>40057</c:v>
                </c:pt>
                <c:pt idx="154">
                  <c:v>40058</c:v>
                </c:pt>
                <c:pt idx="155">
                  <c:v>40059</c:v>
                </c:pt>
                <c:pt idx="156">
                  <c:v>40060</c:v>
                </c:pt>
                <c:pt idx="157">
                  <c:v>40061</c:v>
                </c:pt>
                <c:pt idx="158">
                  <c:v>40062</c:v>
                </c:pt>
                <c:pt idx="159">
                  <c:v>40063</c:v>
                </c:pt>
                <c:pt idx="160">
                  <c:v>40064</c:v>
                </c:pt>
                <c:pt idx="161">
                  <c:v>40065</c:v>
                </c:pt>
                <c:pt idx="162">
                  <c:v>40066</c:v>
                </c:pt>
                <c:pt idx="163">
                  <c:v>40067</c:v>
                </c:pt>
                <c:pt idx="164">
                  <c:v>40068</c:v>
                </c:pt>
                <c:pt idx="165">
                  <c:v>40069</c:v>
                </c:pt>
                <c:pt idx="166">
                  <c:v>40070</c:v>
                </c:pt>
                <c:pt idx="167">
                  <c:v>40071</c:v>
                </c:pt>
                <c:pt idx="168">
                  <c:v>40072</c:v>
                </c:pt>
                <c:pt idx="169">
                  <c:v>40073</c:v>
                </c:pt>
                <c:pt idx="170">
                  <c:v>40074</c:v>
                </c:pt>
                <c:pt idx="171">
                  <c:v>40075</c:v>
                </c:pt>
                <c:pt idx="172">
                  <c:v>40076</c:v>
                </c:pt>
                <c:pt idx="173">
                  <c:v>40077</c:v>
                </c:pt>
                <c:pt idx="174">
                  <c:v>40078</c:v>
                </c:pt>
                <c:pt idx="175">
                  <c:v>40079</c:v>
                </c:pt>
                <c:pt idx="176">
                  <c:v>40080</c:v>
                </c:pt>
                <c:pt idx="177">
                  <c:v>40081</c:v>
                </c:pt>
                <c:pt idx="178">
                  <c:v>40082</c:v>
                </c:pt>
                <c:pt idx="179">
                  <c:v>40083</c:v>
                </c:pt>
                <c:pt idx="180">
                  <c:v>40084</c:v>
                </c:pt>
                <c:pt idx="181">
                  <c:v>40085</c:v>
                </c:pt>
                <c:pt idx="182">
                  <c:v>40086</c:v>
                </c:pt>
                <c:pt idx="183">
                  <c:v>40087</c:v>
                </c:pt>
              </c:numCache>
            </c:numRef>
          </c:cat>
          <c:val>
            <c:numRef>
              <c:f>'From April 2009'!$B$56:$GC$56</c:f>
              <c:numCache>
                <c:formatCode>General</c:formatCode>
                <c:ptCount val="18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-1.0000000000000028E-3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-2.0000000000000052E-3</c:v>
                </c:pt>
                <c:pt idx="16">
                  <c:v>0</c:v>
                </c:pt>
                <c:pt idx="17">
                  <c:v>-1.0000000000000028E-3</c:v>
                </c:pt>
                <c:pt idx="18">
                  <c:v>-1.0000000000000028E-3</c:v>
                </c:pt>
                <c:pt idx="19">
                  <c:v>7.1000000000000021E-2</c:v>
                </c:pt>
                <c:pt idx="20">
                  <c:v>2.6000000000000051E-2</c:v>
                </c:pt>
                <c:pt idx="21">
                  <c:v>0.11300000000000009</c:v>
                </c:pt>
                <c:pt idx="22">
                  <c:v>-1.0000000000000028E-3</c:v>
                </c:pt>
                <c:pt idx="23">
                  <c:v>-1.0000000000000028E-3</c:v>
                </c:pt>
                <c:pt idx="24">
                  <c:v>-2.0000000000000052E-3</c:v>
                </c:pt>
                <c:pt idx="25">
                  <c:v>-2.0000000000000052E-3</c:v>
                </c:pt>
                <c:pt idx="26">
                  <c:v>9.1000000000000025E-2</c:v>
                </c:pt>
                <c:pt idx="27">
                  <c:v>0.14000000000000001</c:v>
                </c:pt>
                <c:pt idx="28">
                  <c:v>0</c:v>
                </c:pt>
                <c:pt idx="29">
                  <c:v>0.99349999999999949</c:v>
                </c:pt>
                <c:pt idx="58">
                  <c:v>0</c:v>
                </c:pt>
                <c:pt idx="59">
                  <c:v>0.99164516129032254</c:v>
                </c:pt>
                <c:pt idx="61">
                  <c:v>9.3000000000000277E-2</c:v>
                </c:pt>
                <c:pt idx="62">
                  <c:v>8.2000000000000003E-2</c:v>
                </c:pt>
                <c:pt idx="63">
                  <c:v>0</c:v>
                </c:pt>
                <c:pt idx="88">
                  <c:v>0</c:v>
                </c:pt>
                <c:pt idx="89">
                  <c:v>0.97204000000000101</c:v>
                </c:pt>
                <c:pt idx="120">
                  <c:v>0</c:v>
                </c:pt>
                <c:pt idx="121">
                  <c:v>0.96750000000000014</c:v>
                </c:pt>
                <c:pt idx="151">
                  <c:v>0</c:v>
                </c:pt>
                <c:pt idx="152">
                  <c:v>0.95416129032258212</c:v>
                </c:pt>
                <c:pt idx="153">
                  <c:v>4.4000000000000115E-2</c:v>
                </c:pt>
                <c:pt idx="154">
                  <c:v>9.5000000000000182E-2</c:v>
                </c:pt>
                <c:pt idx="155">
                  <c:v>0.18100000000000024</c:v>
                </c:pt>
                <c:pt idx="156">
                  <c:v>6.7000000000000143E-2</c:v>
                </c:pt>
                <c:pt idx="157">
                  <c:v>-6.0000000000000131E-3</c:v>
                </c:pt>
                <c:pt idx="158">
                  <c:v>-6.0000000000000131E-3</c:v>
                </c:pt>
                <c:pt idx="159">
                  <c:v>-4.0000000000000105E-3</c:v>
                </c:pt>
                <c:pt idx="160">
                  <c:v>-2.0000000000000052E-3</c:v>
                </c:pt>
                <c:pt idx="161">
                  <c:v>4.6000000000000013E-2</c:v>
                </c:pt>
                <c:pt idx="162">
                  <c:v>9.0000000000000066E-2</c:v>
                </c:pt>
                <c:pt idx="163">
                  <c:v>0.31600000000000072</c:v>
                </c:pt>
                <c:pt idx="164">
                  <c:v>5.2000000000000116E-2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7.4000000000000135E-2</c:v>
                </c:pt>
                <c:pt idx="169">
                  <c:v>2.300000000000001E-2</c:v>
                </c:pt>
                <c:pt idx="170">
                  <c:v>0.13400000000000001</c:v>
                </c:pt>
                <c:pt idx="171">
                  <c:v>5.9000000000000143E-2</c:v>
                </c:pt>
                <c:pt idx="172">
                  <c:v>-1.0000000000000028E-3</c:v>
                </c:pt>
                <c:pt idx="173">
                  <c:v>4.1000000000000002E-2</c:v>
                </c:pt>
                <c:pt idx="174">
                  <c:v>0.55500000000000005</c:v>
                </c:pt>
                <c:pt idx="175">
                  <c:v>0.17100000000000001</c:v>
                </c:pt>
                <c:pt idx="176">
                  <c:v>3.0000000000000054E-2</c:v>
                </c:pt>
                <c:pt idx="177">
                  <c:v>0.20300000000000001</c:v>
                </c:pt>
                <c:pt idx="178">
                  <c:v>0.38800000000000073</c:v>
                </c:pt>
                <c:pt idx="179">
                  <c:v>0.30000000000000032</c:v>
                </c:pt>
                <c:pt idx="180">
                  <c:v>0.12300000000000012</c:v>
                </c:pt>
                <c:pt idx="181">
                  <c:v>0</c:v>
                </c:pt>
                <c:pt idx="182">
                  <c:v>0</c:v>
                </c:pt>
                <c:pt idx="183">
                  <c:v>0.97582758620689747</c:v>
                </c:pt>
              </c:numCache>
            </c:numRef>
          </c:val>
          <c:smooth val="0"/>
        </c:ser>
        <c:ser>
          <c:idx val="1"/>
          <c:order val="2"/>
          <c:tx>
            <c:v>Target</c:v>
          </c:tx>
          <c:cat>
            <c:numRef>
              <c:f>'From April 2009'!$B$16:$GC$16</c:f>
              <c:numCache>
                <c:formatCode>d\-mmm</c:formatCode>
                <c:ptCount val="184"/>
                <c:pt idx="0">
                  <c:v>39904</c:v>
                </c:pt>
                <c:pt idx="1">
                  <c:v>39905</c:v>
                </c:pt>
                <c:pt idx="2">
                  <c:v>39906</c:v>
                </c:pt>
                <c:pt idx="3">
                  <c:v>39907</c:v>
                </c:pt>
                <c:pt idx="4">
                  <c:v>39908</c:v>
                </c:pt>
                <c:pt idx="5">
                  <c:v>39909</c:v>
                </c:pt>
                <c:pt idx="6">
                  <c:v>39910</c:v>
                </c:pt>
                <c:pt idx="7">
                  <c:v>39911</c:v>
                </c:pt>
                <c:pt idx="8">
                  <c:v>39912</c:v>
                </c:pt>
                <c:pt idx="9">
                  <c:v>39913</c:v>
                </c:pt>
                <c:pt idx="10">
                  <c:v>39914</c:v>
                </c:pt>
                <c:pt idx="11">
                  <c:v>39915</c:v>
                </c:pt>
                <c:pt idx="12">
                  <c:v>39916</c:v>
                </c:pt>
                <c:pt idx="13">
                  <c:v>39917</c:v>
                </c:pt>
                <c:pt idx="14">
                  <c:v>39918</c:v>
                </c:pt>
                <c:pt idx="15">
                  <c:v>39919</c:v>
                </c:pt>
                <c:pt idx="16">
                  <c:v>39920</c:v>
                </c:pt>
                <c:pt idx="17">
                  <c:v>39921</c:v>
                </c:pt>
                <c:pt idx="18">
                  <c:v>39922</c:v>
                </c:pt>
                <c:pt idx="19">
                  <c:v>39923</c:v>
                </c:pt>
                <c:pt idx="20">
                  <c:v>39924</c:v>
                </c:pt>
                <c:pt idx="21">
                  <c:v>39925</c:v>
                </c:pt>
                <c:pt idx="22">
                  <c:v>39926</c:v>
                </c:pt>
                <c:pt idx="23">
                  <c:v>39927</c:v>
                </c:pt>
                <c:pt idx="24">
                  <c:v>39928</c:v>
                </c:pt>
                <c:pt idx="25">
                  <c:v>39929</c:v>
                </c:pt>
                <c:pt idx="26">
                  <c:v>39930</c:v>
                </c:pt>
                <c:pt idx="27">
                  <c:v>39931</c:v>
                </c:pt>
                <c:pt idx="28">
                  <c:v>39932</c:v>
                </c:pt>
                <c:pt idx="29">
                  <c:v>39933</c:v>
                </c:pt>
                <c:pt idx="30">
                  <c:v>39934</c:v>
                </c:pt>
                <c:pt idx="31">
                  <c:v>39935</c:v>
                </c:pt>
                <c:pt idx="32">
                  <c:v>39936</c:v>
                </c:pt>
                <c:pt idx="33">
                  <c:v>39937</c:v>
                </c:pt>
                <c:pt idx="34">
                  <c:v>39938</c:v>
                </c:pt>
                <c:pt idx="35">
                  <c:v>39939</c:v>
                </c:pt>
                <c:pt idx="36">
                  <c:v>39940</c:v>
                </c:pt>
                <c:pt idx="37">
                  <c:v>39941</c:v>
                </c:pt>
                <c:pt idx="38">
                  <c:v>39942</c:v>
                </c:pt>
                <c:pt idx="39">
                  <c:v>39943</c:v>
                </c:pt>
                <c:pt idx="40">
                  <c:v>39944</c:v>
                </c:pt>
                <c:pt idx="41">
                  <c:v>39945</c:v>
                </c:pt>
                <c:pt idx="42">
                  <c:v>39946</c:v>
                </c:pt>
                <c:pt idx="43">
                  <c:v>39947</c:v>
                </c:pt>
                <c:pt idx="44">
                  <c:v>39948</c:v>
                </c:pt>
                <c:pt idx="45">
                  <c:v>39949</c:v>
                </c:pt>
                <c:pt idx="46">
                  <c:v>39950</c:v>
                </c:pt>
                <c:pt idx="47">
                  <c:v>39951</c:v>
                </c:pt>
                <c:pt idx="48">
                  <c:v>39952</c:v>
                </c:pt>
                <c:pt idx="49">
                  <c:v>39953</c:v>
                </c:pt>
                <c:pt idx="50">
                  <c:v>39954</c:v>
                </c:pt>
                <c:pt idx="51">
                  <c:v>39955</c:v>
                </c:pt>
                <c:pt idx="52">
                  <c:v>39956</c:v>
                </c:pt>
                <c:pt idx="53">
                  <c:v>39957</c:v>
                </c:pt>
                <c:pt idx="54">
                  <c:v>39958</c:v>
                </c:pt>
                <c:pt idx="55">
                  <c:v>39959</c:v>
                </c:pt>
                <c:pt idx="56">
                  <c:v>39960</c:v>
                </c:pt>
                <c:pt idx="57">
                  <c:v>39961</c:v>
                </c:pt>
                <c:pt idx="58">
                  <c:v>39962</c:v>
                </c:pt>
                <c:pt idx="59">
                  <c:v>39963</c:v>
                </c:pt>
                <c:pt idx="60">
                  <c:v>39964</c:v>
                </c:pt>
                <c:pt idx="61">
                  <c:v>39965</c:v>
                </c:pt>
                <c:pt idx="62">
                  <c:v>39966</c:v>
                </c:pt>
                <c:pt idx="63">
                  <c:v>39967</c:v>
                </c:pt>
                <c:pt idx="64">
                  <c:v>39968</c:v>
                </c:pt>
                <c:pt idx="65">
                  <c:v>39969</c:v>
                </c:pt>
                <c:pt idx="66">
                  <c:v>39970</c:v>
                </c:pt>
                <c:pt idx="67">
                  <c:v>39971</c:v>
                </c:pt>
                <c:pt idx="68">
                  <c:v>39972</c:v>
                </c:pt>
                <c:pt idx="69">
                  <c:v>39973</c:v>
                </c:pt>
                <c:pt idx="70">
                  <c:v>39974</c:v>
                </c:pt>
                <c:pt idx="71">
                  <c:v>39975</c:v>
                </c:pt>
                <c:pt idx="72">
                  <c:v>39976</c:v>
                </c:pt>
                <c:pt idx="73">
                  <c:v>39977</c:v>
                </c:pt>
                <c:pt idx="74">
                  <c:v>39978</c:v>
                </c:pt>
                <c:pt idx="75">
                  <c:v>39979</c:v>
                </c:pt>
                <c:pt idx="76">
                  <c:v>39980</c:v>
                </c:pt>
                <c:pt idx="77">
                  <c:v>39981</c:v>
                </c:pt>
                <c:pt idx="78">
                  <c:v>39982</c:v>
                </c:pt>
                <c:pt idx="79">
                  <c:v>39983</c:v>
                </c:pt>
                <c:pt idx="80">
                  <c:v>39984</c:v>
                </c:pt>
                <c:pt idx="81">
                  <c:v>39985</c:v>
                </c:pt>
                <c:pt idx="82">
                  <c:v>39986</c:v>
                </c:pt>
                <c:pt idx="83">
                  <c:v>39987</c:v>
                </c:pt>
                <c:pt idx="84">
                  <c:v>39988</c:v>
                </c:pt>
                <c:pt idx="85">
                  <c:v>39989</c:v>
                </c:pt>
                <c:pt idx="86">
                  <c:v>39990</c:v>
                </c:pt>
                <c:pt idx="87">
                  <c:v>39991</c:v>
                </c:pt>
                <c:pt idx="88">
                  <c:v>39992</c:v>
                </c:pt>
                <c:pt idx="89">
                  <c:v>39993</c:v>
                </c:pt>
                <c:pt idx="90">
                  <c:v>39994</c:v>
                </c:pt>
                <c:pt idx="91">
                  <c:v>39995</c:v>
                </c:pt>
                <c:pt idx="92">
                  <c:v>39996</c:v>
                </c:pt>
                <c:pt idx="93">
                  <c:v>39997</c:v>
                </c:pt>
                <c:pt idx="94">
                  <c:v>39998</c:v>
                </c:pt>
                <c:pt idx="95">
                  <c:v>39999</c:v>
                </c:pt>
                <c:pt idx="96">
                  <c:v>40000</c:v>
                </c:pt>
                <c:pt idx="97">
                  <c:v>40001</c:v>
                </c:pt>
                <c:pt idx="98">
                  <c:v>40002</c:v>
                </c:pt>
                <c:pt idx="99">
                  <c:v>40003</c:v>
                </c:pt>
                <c:pt idx="100">
                  <c:v>40004</c:v>
                </c:pt>
                <c:pt idx="101">
                  <c:v>40005</c:v>
                </c:pt>
                <c:pt idx="102">
                  <c:v>40006</c:v>
                </c:pt>
                <c:pt idx="103">
                  <c:v>40007</c:v>
                </c:pt>
                <c:pt idx="104">
                  <c:v>40008</c:v>
                </c:pt>
                <c:pt idx="105">
                  <c:v>40009</c:v>
                </c:pt>
                <c:pt idx="106">
                  <c:v>40010</c:v>
                </c:pt>
                <c:pt idx="107">
                  <c:v>40011</c:v>
                </c:pt>
                <c:pt idx="108">
                  <c:v>40012</c:v>
                </c:pt>
                <c:pt idx="109">
                  <c:v>40013</c:v>
                </c:pt>
                <c:pt idx="110">
                  <c:v>40014</c:v>
                </c:pt>
                <c:pt idx="111">
                  <c:v>40015</c:v>
                </c:pt>
                <c:pt idx="112">
                  <c:v>40016</c:v>
                </c:pt>
                <c:pt idx="113">
                  <c:v>40017</c:v>
                </c:pt>
                <c:pt idx="114">
                  <c:v>40018</c:v>
                </c:pt>
                <c:pt idx="115">
                  <c:v>40019</c:v>
                </c:pt>
                <c:pt idx="116">
                  <c:v>40020</c:v>
                </c:pt>
                <c:pt idx="117">
                  <c:v>40021</c:v>
                </c:pt>
                <c:pt idx="118">
                  <c:v>40022</c:v>
                </c:pt>
                <c:pt idx="119">
                  <c:v>40023</c:v>
                </c:pt>
                <c:pt idx="120">
                  <c:v>40024</c:v>
                </c:pt>
                <c:pt idx="121">
                  <c:v>40025</c:v>
                </c:pt>
                <c:pt idx="122">
                  <c:v>40026</c:v>
                </c:pt>
                <c:pt idx="123">
                  <c:v>40027</c:v>
                </c:pt>
                <c:pt idx="124">
                  <c:v>40028</c:v>
                </c:pt>
                <c:pt idx="125">
                  <c:v>40029</c:v>
                </c:pt>
                <c:pt idx="126">
                  <c:v>40030</c:v>
                </c:pt>
                <c:pt idx="127">
                  <c:v>40031</c:v>
                </c:pt>
                <c:pt idx="128">
                  <c:v>40032</c:v>
                </c:pt>
                <c:pt idx="129">
                  <c:v>40033</c:v>
                </c:pt>
                <c:pt idx="130">
                  <c:v>40034</c:v>
                </c:pt>
                <c:pt idx="131">
                  <c:v>40035</c:v>
                </c:pt>
                <c:pt idx="132">
                  <c:v>40036</c:v>
                </c:pt>
                <c:pt idx="133">
                  <c:v>40037</c:v>
                </c:pt>
                <c:pt idx="134">
                  <c:v>40038</c:v>
                </c:pt>
                <c:pt idx="135">
                  <c:v>40039</c:v>
                </c:pt>
                <c:pt idx="136">
                  <c:v>40040</c:v>
                </c:pt>
                <c:pt idx="137">
                  <c:v>40041</c:v>
                </c:pt>
                <c:pt idx="138">
                  <c:v>40042</c:v>
                </c:pt>
                <c:pt idx="139">
                  <c:v>40043</c:v>
                </c:pt>
                <c:pt idx="140">
                  <c:v>40044</c:v>
                </c:pt>
                <c:pt idx="141">
                  <c:v>40045</c:v>
                </c:pt>
                <c:pt idx="142">
                  <c:v>40046</c:v>
                </c:pt>
                <c:pt idx="143">
                  <c:v>40047</c:v>
                </c:pt>
                <c:pt idx="144">
                  <c:v>40048</c:v>
                </c:pt>
                <c:pt idx="145">
                  <c:v>40049</c:v>
                </c:pt>
                <c:pt idx="146">
                  <c:v>40050</c:v>
                </c:pt>
                <c:pt idx="147">
                  <c:v>40051</c:v>
                </c:pt>
                <c:pt idx="148">
                  <c:v>40052</c:v>
                </c:pt>
                <c:pt idx="149">
                  <c:v>40053</c:v>
                </c:pt>
                <c:pt idx="150">
                  <c:v>40054</c:v>
                </c:pt>
                <c:pt idx="151">
                  <c:v>40055</c:v>
                </c:pt>
                <c:pt idx="152">
                  <c:v>40056</c:v>
                </c:pt>
                <c:pt idx="153">
                  <c:v>40057</c:v>
                </c:pt>
                <c:pt idx="154">
                  <c:v>40058</c:v>
                </c:pt>
                <c:pt idx="155">
                  <c:v>40059</c:v>
                </c:pt>
                <c:pt idx="156">
                  <c:v>40060</c:v>
                </c:pt>
                <c:pt idx="157">
                  <c:v>40061</c:v>
                </c:pt>
                <c:pt idx="158">
                  <c:v>40062</c:v>
                </c:pt>
                <c:pt idx="159">
                  <c:v>40063</c:v>
                </c:pt>
                <c:pt idx="160">
                  <c:v>40064</c:v>
                </c:pt>
                <c:pt idx="161">
                  <c:v>40065</c:v>
                </c:pt>
                <c:pt idx="162">
                  <c:v>40066</c:v>
                </c:pt>
                <c:pt idx="163">
                  <c:v>40067</c:v>
                </c:pt>
                <c:pt idx="164">
                  <c:v>40068</c:v>
                </c:pt>
                <c:pt idx="165">
                  <c:v>40069</c:v>
                </c:pt>
                <c:pt idx="166">
                  <c:v>40070</c:v>
                </c:pt>
                <c:pt idx="167">
                  <c:v>40071</c:v>
                </c:pt>
                <c:pt idx="168">
                  <c:v>40072</c:v>
                </c:pt>
                <c:pt idx="169">
                  <c:v>40073</c:v>
                </c:pt>
                <c:pt idx="170">
                  <c:v>40074</c:v>
                </c:pt>
                <c:pt idx="171">
                  <c:v>40075</c:v>
                </c:pt>
                <c:pt idx="172">
                  <c:v>40076</c:v>
                </c:pt>
                <c:pt idx="173">
                  <c:v>40077</c:v>
                </c:pt>
                <c:pt idx="174">
                  <c:v>40078</c:v>
                </c:pt>
                <c:pt idx="175">
                  <c:v>40079</c:v>
                </c:pt>
                <c:pt idx="176">
                  <c:v>40080</c:v>
                </c:pt>
                <c:pt idx="177">
                  <c:v>40081</c:v>
                </c:pt>
                <c:pt idx="178">
                  <c:v>40082</c:v>
                </c:pt>
                <c:pt idx="179">
                  <c:v>40083</c:v>
                </c:pt>
                <c:pt idx="180">
                  <c:v>40084</c:v>
                </c:pt>
                <c:pt idx="181">
                  <c:v>40085</c:v>
                </c:pt>
                <c:pt idx="182">
                  <c:v>40086</c:v>
                </c:pt>
                <c:pt idx="183">
                  <c:v>40087</c:v>
                </c:pt>
              </c:numCache>
            </c:numRef>
          </c:cat>
          <c:val>
            <c:numRef>
              <c:f>'From April 2009'!$B$27:$GC$27</c:f>
              <c:numCache>
                <c:formatCode>General</c:formatCode>
                <c:ptCount val="184"/>
                <c:pt idx="0">
                  <c:v>0.9</c:v>
                </c:pt>
                <c:pt idx="1">
                  <c:v>0.9</c:v>
                </c:pt>
                <c:pt idx="2">
                  <c:v>0.9</c:v>
                </c:pt>
                <c:pt idx="3">
                  <c:v>0.9</c:v>
                </c:pt>
                <c:pt idx="4">
                  <c:v>0.9</c:v>
                </c:pt>
                <c:pt idx="5">
                  <c:v>0.9</c:v>
                </c:pt>
                <c:pt idx="6">
                  <c:v>0.9</c:v>
                </c:pt>
                <c:pt idx="7">
                  <c:v>0.9</c:v>
                </c:pt>
                <c:pt idx="8">
                  <c:v>0.9</c:v>
                </c:pt>
                <c:pt idx="9">
                  <c:v>0.9</c:v>
                </c:pt>
                <c:pt idx="10">
                  <c:v>0.9</c:v>
                </c:pt>
                <c:pt idx="11">
                  <c:v>0.9</c:v>
                </c:pt>
                <c:pt idx="12">
                  <c:v>0.9</c:v>
                </c:pt>
                <c:pt idx="13">
                  <c:v>0.9</c:v>
                </c:pt>
                <c:pt idx="14">
                  <c:v>0.9</c:v>
                </c:pt>
                <c:pt idx="15">
                  <c:v>0.9</c:v>
                </c:pt>
                <c:pt idx="16">
                  <c:v>0.9</c:v>
                </c:pt>
                <c:pt idx="17">
                  <c:v>0.9</c:v>
                </c:pt>
                <c:pt idx="18">
                  <c:v>0.9</c:v>
                </c:pt>
                <c:pt idx="19">
                  <c:v>0.9</c:v>
                </c:pt>
                <c:pt idx="20">
                  <c:v>0.9</c:v>
                </c:pt>
                <c:pt idx="21">
                  <c:v>0.9</c:v>
                </c:pt>
                <c:pt idx="22">
                  <c:v>0.9</c:v>
                </c:pt>
                <c:pt idx="23">
                  <c:v>0.9</c:v>
                </c:pt>
                <c:pt idx="24">
                  <c:v>0.9</c:v>
                </c:pt>
                <c:pt idx="25">
                  <c:v>0.9</c:v>
                </c:pt>
                <c:pt idx="26">
                  <c:v>0.9</c:v>
                </c:pt>
                <c:pt idx="27">
                  <c:v>0.9</c:v>
                </c:pt>
                <c:pt idx="28">
                  <c:v>0.9</c:v>
                </c:pt>
                <c:pt idx="29">
                  <c:v>0.9</c:v>
                </c:pt>
                <c:pt idx="30">
                  <c:v>0.9</c:v>
                </c:pt>
                <c:pt idx="31">
                  <c:v>0.9</c:v>
                </c:pt>
                <c:pt idx="32">
                  <c:v>0.9</c:v>
                </c:pt>
                <c:pt idx="33">
                  <c:v>0.9</c:v>
                </c:pt>
                <c:pt idx="34">
                  <c:v>0.9</c:v>
                </c:pt>
                <c:pt idx="35">
                  <c:v>0.9</c:v>
                </c:pt>
                <c:pt idx="36">
                  <c:v>0.9</c:v>
                </c:pt>
                <c:pt idx="37">
                  <c:v>0.9</c:v>
                </c:pt>
                <c:pt idx="38">
                  <c:v>0.9</c:v>
                </c:pt>
                <c:pt idx="39">
                  <c:v>0.9</c:v>
                </c:pt>
                <c:pt idx="40">
                  <c:v>0.9</c:v>
                </c:pt>
                <c:pt idx="41">
                  <c:v>0.9</c:v>
                </c:pt>
                <c:pt idx="42">
                  <c:v>0.9</c:v>
                </c:pt>
                <c:pt idx="43">
                  <c:v>0.9</c:v>
                </c:pt>
                <c:pt idx="44">
                  <c:v>0.9</c:v>
                </c:pt>
                <c:pt idx="45">
                  <c:v>0.9</c:v>
                </c:pt>
                <c:pt idx="46">
                  <c:v>0.9</c:v>
                </c:pt>
                <c:pt idx="47">
                  <c:v>0.9</c:v>
                </c:pt>
                <c:pt idx="48">
                  <c:v>0.9</c:v>
                </c:pt>
                <c:pt idx="49">
                  <c:v>0.9</c:v>
                </c:pt>
                <c:pt idx="50">
                  <c:v>0.9</c:v>
                </c:pt>
                <c:pt idx="51">
                  <c:v>0.9</c:v>
                </c:pt>
                <c:pt idx="52">
                  <c:v>0.9</c:v>
                </c:pt>
                <c:pt idx="53">
                  <c:v>0.9</c:v>
                </c:pt>
                <c:pt idx="54">
                  <c:v>0.9</c:v>
                </c:pt>
                <c:pt idx="55">
                  <c:v>0.9</c:v>
                </c:pt>
                <c:pt idx="56">
                  <c:v>0.9</c:v>
                </c:pt>
                <c:pt idx="57">
                  <c:v>0.9</c:v>
                </c:pt>
                <c:pt idx="58">
                  <c:v>0.9</c:v>
                </c:pt>
                <c:pt idx="59">
                  <c:v>0.9</c:v>
                </c:pt>
                <c:pt idx="60">
                  <c:v>0.9</c:v>
                </c:pt>
                <c:pt idx="61">
                  <c:v>0.9</c:v>
                </c:pt>
                <c:pt idx="62">
                  <c:v>0.9</c:v>
                </c:pt>
                <c:pt idx="63">
                  <c:v>0.9</c:v>
                </c:pt>
                <c:pt idx="64">
                  <c:v>0.9</c:v>
                </c:pt>
                <c:pt idx="65">
                  <c:v>0.9</c:v>
                </c:pt>
                <c:pt idx="66">
                  <c:v>0.9</c:v>
                </c:pt>
                <c:pt idx="67">
                  <c:v>0.9</c:v>
                </c:pt>
                <c:pt idx="68">
                  <c:v>0.9</c:v>
                </c:pt>
                <c:pt idx="69">
                  <c:v>0.9</c:v>
                </c:pt>
                <c:pt idx="70">
                  <c:v>0.9</c:v>
                </c:pt>
                <c:pt idx="71">
                  <c:v>0.9</c:v>
                </c:pt>
                <c:pt idx="72">
                  <c:v>0.9</c:v>
                </c:pt>
                <c:pt idx="73">
                  <c:v>0.9</c:v>
                </c:pt>
                <c:pt idx="74">
                  <c:v>0.9</c:v>
                </c:pt>
                <c:pt idx="75">
                  <c:v>0.9</c:v>
                </c:pt>
                <c:pt idx="76">
                  <c:v>0.9</c:v>
                </c:pt>
                <c:pt idx="77">
                  <c:v>0.9</c:v>
                </c:pt>
                <c:pt idx="78">
                  <c:v>0.9</c:v>
                </c:pt>
                <c:pt idx="79">
                  <c:v>0.9</c:v>
                </c:pt>
                <c:pt idx="80">
                  <c:v>0.9</c:v>
                </c:pt>
                <c:pt idx="81">
                  <c:v>0.9</c:v>
                </c:pt>
                <c:pt idx="82">
                  <c:v>0.9</c:v>
                </c:pt>
                <c:pt idx="83">
                  <c:v>0.9</c:v>
                </c:pt>
                <c:pt idx="84">
                  <c:v>0.9</c:v>
                </c:pt>
                <c:pt idx="85">
                  <c:v>0.9</c:v>
                </c:pt>
                <c:pt idx="86">
                  <c:v>0.9</c:v>
                </c:pt>
                <c:pt idx="87">
                  <c:v>0.9</c:v>
                </c:pt>
                <c:pt idx="88">
                  <c:v>0.9</c:v>
                </c:pt>
                <c:pt idx="89">
                  <c:v>0.9</c:v>
                </c:pt>
                <c:pt idx="90">
                  <c:v>0.9</c:v>
                </c:pt>
                <c:pt idx="91">
                  <c:v>0.9</c:v>
                </c:pt>
                <c:pt idx="92">
                  <c:v>0.9</c:v>
                </c:pt>
                <c:pt idx="93">
                  <c:v>0.9</c:v>
                </c:pt>
                <c:pt idx="94">
                  <c:v>0.9</c:v>
                </c:pt>
                <c:pt idx="95">
                  <c:v>0.9</c:v>
                </c:pt>
                <c:pt idx="96">
                  <c:v>0.9</c:v>
                </c:pt>
                <c:pt idx="97">
                  <c:v>0.9</c:v>
                </c:pt>
                <c:pt idx="98">
                  <c:v>0.9</c:v>
                </c:pt>
                <c:pt idx="99">
                  <c:v>0.9</c:v>
                </c:pt>
                <c:pt idx="100">
                  <c:v>0.9</c:v>
                </c:pt>
                <c:pt idx="101">
                  <c:v>0.9</c:v>
                </c:pt>
                <c:pt idx="102">
                  <c:v>0.9</c:v>
                </c:pt>
                <c:pt idx="103">
                  <c:v>0.9</c:v>
                </c:pt>
                <c:pt idx="104">
                  <c:v>0.9</c:v>
                </c:pt>
                <c:pt idx="105">
                  <c:v>0.9</c:v>
                </c:pt>
                <c:pt idx="106">
                  <c:v>0.9</c:v>
                </c:pt>
                <c:pt idx="107">
                  <c:v>0.9</c:v>
                </c:pt>
                <c:pt idx="108">
                  <c:v>0.9</c:v>
                </c:pt>
                <c:pt idx="109">
                  <c:v>0.9</c:v>
                </c:pt>
                <c:pt idx="110">
                  <c:v>0.9</c:v>
                </c:pt>
                <c:pt idx="111">
                  <c:v>0.9</c:v>
                </c:pt>
                <c:pt idx="112">
                  <c:v>0.9</c:v>
                </c:pt>
                <c:pt idx="113">
                  <c:v>0.9</c:v>
                </c:pt>
                <c:pt idx="114">
                  <c:v>0.9</c:v>
                </c:pt>
                <c:pt idx="115">
                  <c:v>0.9</c:v>
                </c:pt>
                <c:pt idx="116">
                  <c:v>0.9</c:v>
                </c:pt>
                <c:pt idx="117">
                  <c:v>0.9</c:v>
                </c:pt>
                <c:pt idx="118">
                  <c:v>0.9</c:v>
                </c:pt>
                <c:pt idx="119">
                  <c:v>0.9</c:v>
                </c:pt>
                <c:pt idx="120">
                  <c:v>0.9</c:v>
                </c:pt>
                <c:pt idx="121">
                  <c:v>0.9</c:v>
                </c:pt>
                <c:pt idx="122">
                  <c:v>0.9</c:v>
                </c:pt>
                <c:pt idx="123">
                  <c:v>0.9</c:v>
                </c:pt>
                <c:pt idx="124">
                  <c:v>0.9</c:v>
                </c:pt>
                <c:pt idx="125">
                  <c:v>0.9</c:v>
                </c:pt>
                <c:pt idx="126">
                  <c:v>0.9</c:v>
                </c:pt>
                <c:pt idx="127">
                  <c:v>0.9</c:v>
                </c:pt>
                <c:pt idx="128">
                  <c:v>0.9</c:v>
                </c:pt>
                <c:pt idx="129">
                  <c:v>0.9</c:v>
                </c:pt>
                <c:pt idx="130">
                  <c:v>0.9</c:v>
                </c:pt>
                <c:pt idx="131">
                  <c:v>0.9</c:v>
                </c:pt>
                <c:pt idx="132">
                  <c:v>0.9</c:v>
                </c:pt>
                <c:pt idx="133">
                  <c:v>0.9</c:v>
                </c:pt>
                <c:pt idx="134">
                  <c:v>0.9</c:v>
                </c:pt>
                <c:pt idx="135">
                  <c:v>0.9</c:v>
                </c:pt>
                <c:pt idx="136">
                  <c:v>0.9</c:v>
                </c:pt>
                <c:pt idx="137">
                  <c:v>0.9</c:v>
                </c:pt>
                <c:pt idx="138">
                  <c:v>0.9</c:v>
                </c:pt>
                <c:pt idx="139">
                  <c:v>0.9</c:v>
                </c:pt>
                <c:pt idx="140">
                  <c:v>0.9</c:v>
                </c:pt>
                <c:pt idx="141">
                  <c:v>0.9</c:v>
                </c:pt>
                <c:pt idx="142">
                  <c:v>0.9</c:v>
                </c:pt>
                <c:pt idx="143">
                  <c:v>0.9</c:v>
                </c:pt>
                <c:pt idx="144">
                  <c:v>0.9</c:v>
                </c:pt>
                <c:pt idx="145">
                  <c:v>0.9</c:v>
                </c:pt>
                <c:pt idx="146">
                  <c:v>0.9</c:v>
                </c:pt>
                <c:pt idx="147">
                  <c:v>0.9</c:v>
                </c:pt>
                <c:pt idx="148">
                  <c:v>0.9</c:v>
                </c:pt>
                <c:pt idx="149">
                  <c:v>0.9</c:v>
                </c:pt>
                <c:pt idx="150">
                  <c:v>0.9</c:v>
                </c:pt>
                <c:pt idx="151">
                  <c:v>0.9</c:v>
                </c:pt>
                <c:pt idx="152">
                  <c:v>0.9</c:v>
                </c:pt>
                <c:pt idx="153">
                  <c:v>0.9</c:v>
                </c:pt>
                <c:pt idx="154">
                  <c:v>0.9</c:v>
                </c:pt>
                <c:pt idx="155">
                  <c:v>0.9</c:v>
                </c:pt>
                <c:pt idx="156">
                  <c:v>0.9</c:v>
                </c:pt>
                <c:pt idx="157">
                  <c:v>0.9</c:v>
                </c:pt>
                <c:pt idx="158">
                  <c:v>0.9</c:v>
                </c:pt>
                <c:pt idx="159">
                  <c:v>0.9</c:v>
                </c:pt>
                <c:pt idx="160">
                  <c:v>0.9</c:v>
                </c:pt>
                <c:pt idx="161">
                  <c:v>0.9</c:v>
                </c:pt>
                <c:pt idx="162">
                  <c:v>0.9</c:v>
                </c:pt>
                <c:pt idx="163">
                  <c:v>0.9</c:v>
                </c:pt>
                <c:pt idx="164">
                  <c:v>0.9</c:v>
                </c:pt>
                <c:pt idx="165">
                  <c:v>0.9</c:v>
                </c:pt>
                <c:pt idx="166">
                  <c:v>0.9</c:v>
                </c:pt>
                <c:pt idx="167">
                  <c:v>0.9</c:v>
                </c:pt>
                <c:pt idx="168">
                  <c:v>0.9</c:v>
                </c:pt>
                <c:pt idx="169">
                  <c:v>0.9</c:v>
                </c:pt>
                <c:pt idx="170">
                  <c:v>0.9</c:v>
                </c:pt>
                <c:pt idx="171">
                  <c:v>0.9</c:v>
                </c:pt>
                <c:pt idx="172">
                  <c:v>0.9</c:v>
                </c:pt>
                <c:pt idx="173">
                  <c:v>0.9</c:v>
                </c:pt>
                <c:pt idx="174">
                  <c:v>0.9</c:v>
                </c:pt>
                <c:pt idx="175">
                  <c:v>0.9</c:v>
                </c:pt>
                <c:pt idx="176">
                  <c:v>0.9</c:v>
                </c:pt>
                <c:pt idx="177">
                  <c:v>0.9</c:v>
                </c:pt>
                <c:pt idx="178">
                  <c:v>0.9</c:v>
                </c:pt>
                <c:pt idx="179">
                  <c:v>0.9</c:v>
                </c:pt>
                <c:pt idx="180">
                  <c:v>0.9</c:v>
                </c:pt>
                <c:pt idx="181">
                  <c:v>0.9</c:v>
                </c:pt>
                <c:pt idx="182">
                  <c:v>0.9</c:v>
                </c:pt>
                <c:pt idx="183">
                  <c:v>0.9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8257152"/>
        <c:axId val="98271232"/>
      </c:lineChart>
      <c:dateAx>
        <c:axId val="98257152"/>
        <c:scaling>
          <c:orientation val="minMax"/>
          <c:max val="40062"/>
          <c:min val="39904"/>
        </c:scaling>
        <c:delete val="0"/>
        <c:axPos val="b"/>
        <c:numFmt formatCode="m/d/yy;@" sourceLinked="0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98271232"/>
        <c:crossesAt val="0.8"/>
        <c:auto val="1"/>
        <c:lblOffset val="100"/>
        <c:baseTimeUnit val="days"/>
        <c:majorUnit val="30"/>
        <c:majorTimeUnit val="days"/>
        <c:minorUnit val="1"/>
        <c:minorTimeUnit val="days"/>
      </c:dateAx>
      <c:valAx>
        <c:axId val="98271232"/>
        <c:scaling>
          <c:orientation val="minMax"/>
          <c:max val="1.02"/>
          <c:min val="0.8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98257152"/>
        <c:crossesAt val="39904"/>
        <c:crossBetween val="between"/>
        <c:minorUnit val="5.0000000000000093E-2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4217723793682731E-2"/>
          <c:y val="0.17611336032388664"/>
          <c:w val="0.90986470113924056"/>
          <c:h val="0.74291497975708498"/>
        </c:manualLayout>
      </c:layout>
      <c:lineChart>
        <c:grouping val="standard"/>
        <c:varyColors val="0"/>
        <c:ser>
          <c:idx val="3"/>
          <c:order val="0"/>
          <c:tx>
            <c:v>Fraction Correct 76ppb</c:v>
          </c:tx>
          <c:cat>
            <c:numRef>
              <c:f>'From April 2010'!$B$16:$GC$16</c:f>
              <c:numCache>
                <c:formatCode>d\-mmm</c:formatCode>
                <c:ptCount val="184"/>
                <c:pt idx="0">
                  <c:v>40269</c:v>
                </c:pt>
                <c:pt idx="1">
                  <c:v>40270</c:v>
                </c:pt>
                <c:pt idx="2">
                  <c:v>40271</c:v>
                </c:pt>
                <c:pt idx="3">
                  <c:v>40272</c:v>
                </c:pt>
                <c:pt idx="4">
                  <c:v>40273</c:v>
                </c:pt>
                <c:pt idx="5">
                  <c:v>40274</c:v>
                </c:pt>
                <c:pt idx="6">
                  <c:v>40275</c:v>
                </c:pt>
                <c:pt idx="7">
                  <c:v>40276</c:v>
                </c:pt>
                <c:pt idx="8">
                  <c:v>40277</c:v>
                </c:pt>
                <c:pt idx="9">
                  <c:v>40278</c:v>
                </c:pt>
                <c:pt idx="10">
                  <c:v>40279</c:v>
                </c:pt>
                <c:pt idx="11">
                  <c:v>40280</c:v>
                </c:pt>
                <c:pt idx="12">
                  <c:v>40281</c:v>
                </c:pt>
                <c:pt idx="13">
                  <c:v>40282</c:v>
                </c:pt>
                <c:pt idx="14">
                  <c:v>40283</c:v>
                </c:pt>
                <c:pt idx="15">
                  <c:v>40284</c:v>
                </c:pt>
                <c:pt idx="16">
                  <c:v>40285</c:v>
                </c:pt>
                <c:pt idx="17">
                  <c:v>40286</c:v>
                </c:pt>
                <c:pt idx="18">
                  <c:v>40287</c:v>
                </c:pt>
                <c:pt idx="19">
                  <c:v>40288</c:v>
                </c:pt>
                <c:pt idx="20">
                  <c:v>40289</c:v>
                </c:pt>
                <c:pt idx="21">
                  <c:v>40290</c:v>
                </c:pt>
                <c:pt idx="22">
                  <c:v>40291</c:v>
                </c:pt>
                <c:pt idx="23">
                  <c:v>40292</c:v>
                </c:pt>
                <c:pt idx="24">
                  <c:v>40293</c:v>
                </c:pt>
                <c:pt idx="25">
                  <c:v>40294</c:v>
                </c:pt>
                <c:pt idx="26">
                  <c:v>40295</c:v>
                </c:pt>
                <c:pt idx="27">
                  <c:v>40296</c:v>
                </c:pt>
                <c:pt idx="28">
                  <c:v>40297</c:v>
                </c:pt>
                <c:pt idx="29">
                  <c:v>40298</c:v>
                </c:pt>
                <c:pt idx="30">
                  <c:v>40299</c:v>
                </c:pt>
                <c:pt idx="31">
                  <c:v>40300</c:v>
                </c:pt>
                <c:pt idx="32">
                  <c:v>40301</c:v>
                </c:pt>
                <c:pt idx="33">
                  <c:v>40302</c:v>
                </c:pt>
                <c:pt idx="34">
                  <c:v>40303</c:v>
                </c:pt>
                <c:pt idx="35">
                  <c:v>40304</c:v>
                </c:pt>
                <c:pt idx="36">
                  <c:v>40305</c:v>
                </c:pt>
                <c:pt idx="37">
                  <c:v>40306</c:v>
                </c:pt>
                <c:pt idx="38">
                  <c:v>40307</c:v>
                </c:pt>
                <c:pt idx="39">
                  <c:v>40308</c:v>
                </c:pt>
                <c:pt idx="40">
                  <c:v>40309</c:v>
                </c:pt>
                <c:pt idx="41">
                  <c:v>40310</c:v>
                </c:pt>
                <c:pt idx="42">
                  <c:v>40311</c:v>
                </c:pt>
                <c:pt idx="43">
                  <c:v>40312</c:v>
                </c:pt>
                <c:pt idx="44">
                  <c:v>40313</c:v>
                </c:pt>
                <c:pt idx="45">
                  <c:v>40314</c:v>
                </c:pt>
                <c:pt idx="46">
                  <c:v>40315</c:v>
                </c:pt>
                <c:pt idx="47">
                  <c:v>40316</c:v>
                </c:pt>
                <c:pt idx="48">
                  <c:v>40317</c:v>
                </c:pt>
                <c:pt idx="49">
                  <c:v>40318</c:v>
                </c:pt>
                <c:pt idx="50">
                  <c:v>40319</c:v>
                </c:pt>
                <c:pt idx="51">
                  <c:v>40320</c:v>
                </c:pt>
                <c:pt idx="52">
                  <c:v>40321</c:v>
                </c:pt>
                <c:pt idx="53">
                  <c:v>40322</c:v>
                </c:pt>
                <c:pt idx="54">
                  <c:v>40323</c:v>
                </c:pt>
                <c:pt idx="55">
                  <c:v>40324</c:v>
                </c:pt>
                <c:pt idx="56">
                  <c:v>40325</c:v>
                </c:pt>
                <c:pt idx="57">
                  <c:v>40326</c:v>
                </c:pt>
                <c:pt idx="58">
                  <c:v>40327</c:v>
                </c:pt>
                <c:pt idx="59">
                  <c:v>40328</c:v>
                </c:pt>
                <c:pt idx="60">
                  <c:v>40329</c:v>
                </c:pt>
                <c:pt idx="61">
                  <c:v>40330</c:v>
                </c:pt>
                <c:pt idx="62">
                  <c:v>40331</c:v>
                </c:pt>
                <c:pt idx="63">
                  <c:v>40332</c:v>
                </c:pt>
                <c:pt idx="64">
                  <c:v>40333</c:v>
                </c:pt>
                <c:pt idx="65">
                  <c:v>40334</c:v>
                </c:pt>
                <c:pt idx="66">
                  <c:v>40335</c:v>
                </c:pt>
                <c:pt idx="67">
                  <c:v>40336</c:v>
                </c:pt>
                <c:pt idx="68">
                  <c:v>40337</c:v>
                </c:pt>
                <c:pt idx="69">
                  <c:v>40338</c:v>
                </c:pt>
                <c:pt idx="70">
                  <c:v>40339</c:v>
                </c:pt>
                <c:pt idx="71">
                  <c:v>40340</c:v>
                </c:pt>
                <c:pt idx="72">
                  <c:v>40341</c:v>
                </c:pt>
                <c:pt idx="73">
                  <c:v>40342</c:v>
                </c:pt>
                <c:pt idx="74">
                  <c:v>40343</c:v>
                </c:pt>
                <c:pt idx="75">
                  <c:v>40344</c:v>
                </c:pt>
                <c:pt idx="76">
                  <c:v>40345</c:v>
                </c:pt>
                <c:pt idx="77">
                  <c:v>40346</c:v>
                </c:pt>
                <c:pt idx="78">
                  <c:v>40347</c:v>
                </c:pt>
                <c:pt idx="79">
                  <c:v>40348</c:v>
                </c:pt>
                <c:pt idx="80">
                  <c:v>40349</c:v>
                </c:pt>
                <c:pt idx="81">
                  <c:v>40350</c:v>
                </c:pt>
                <c:pt idx="82">
                  <c:v>40351</c:v>
                </c:pt>
                <c:pt idx="83">
                  <c:v>40352</c:v>
                </c:pt>
                <c:pt idx="84">
                  <c:v>40353</c:v>
                </c:pt>
                <c:pt idx="85">
                  <c:v>40354</c:v>
                </c:pt>
                <c:pt idx="86">
                  <c:v>40355</c:v>
                </c:pt>
                <c:pt idx="87">
                  <c:v>40356</c:v>
                </c:pt>
                <c:pt idx="88">
                  <c:v>40357</c:v>
                </c:pt>
                <c:pt idx="89">
                  <c:v>40358</c:v>
                </c:pt>
                <c:pt idx="90">
                  <c:v>40359</c:v>
                </c:pt>
                <c:pt idx="91">
                  <c:v>40360</c:v>
                </c:pt>
                <c:pt idx="92">
                  <c:v>40361</c:v>
                </c:pt>
                <c:pt idx="93">
                  <c:v>40362</c:v>
                </c:pt>
                <c:pt idx="94">
                  <c:v>40363</c:v>
                </c:pt>
                <c:pt idx="95">
                  <c:v>40364</c:v>
                </c:pt>
                <c:pt idx="96">
                  <c:v>40365</c:v>
                </c:pt>
                <c:pt idx="97">
                  <c:v>40366</c:v>
                </c:pt>
                <c:pt idx="98">
                  <c:v>40367</c:v>
                </c:pt>
                <c:pt idx="99">
                  <c:v>40368</c:v>
                </c:pt>
                <c:pt idx="100">
                  <c:v>40369</c:v>
                </c:pt>
                <c:pt idx="101">
                  <c:v>40370</c:v>
                </c:pt>
                <c:pt idx="102">
                  <c:v>40371</c:v>
                </c:pt>
                <c:pt idx="103">
                  <c:v>40372</c:v>
                </c:pt>
                <c:pt idx="104">
                  <c:v>40373</c:v>
                </c:pt>
                <c:pt idx="105">
                  <c:v>40374</c:v>
                </c:pt>
                <c:pt idx="106">
                  <c:v>40375</c:v>
                </c:pt>
                <c:pt idx="107">
                  <c:v>40376</c:v>
                </c:pt>
                <c:pt idx="108">
                  <c:v>40377</c:v>
                </c:pt>
                <c:pt idx="109">
                  <c:v>40378</c:v>
                </c:pt>
                <c:pt idx="110">
                  <c:v>40379</c:v>
                </c:pt>
                <c:pt idx="111">
                  <c:v>40380</c:v>
                </c:pt>
                <c:pt idx="112">
                  <c:v>40381</c:v>
                </c:pt>
                <c:pt idx="113">
                  <c:v>40382</c:v>
                </c:pt>
                <c:pt idx="114">
                  <c:v>40383</c:v>
                </c:pt>
                <c:pt idx="115">
                  <c:v>40384</c:v>
                </c:pt>
                <c:pt idx="116">
                  <c:v>40385</c:v>
                </c:pt>
                <c:pt idx="117">
                  <c:v>40386</c:v>
                </c:pt>
                <c:pt idx="118">
                  <c:v>40387</c:v>
                </c:pt>
                <c:pt idx="119">
                  <c:v>40388</c:v>
                </c:pt>
                <c:pt idx="120">
                  <c:v>40389</c:v>
                </c:pt>
                <c:pt idx="121">
                  <c:v>40390</c:v>
                </c:pt>
                <c:pt idx="122">
                  <c:v>40391</c:v>
                </c:pt>
                <c:pt idx="123">
                  <c:v>40392</c:v>
                </c:pt>
                <c:pt idx="124">
                  <c:v>40393</c:v>
                </c:pt>
                <c:pt idx="125">
                  <c:v>40394</c:v>
                </c:pt>
                <c:pt idx="126">
                  <c:v>40395</c:v>
                </c:pt>
                <c:pt idx="127">
                  <c:v>40396</c:v>
                </c:pt>
                <c:pt idx="128">
                  <c:v>40397</c:v>
                </c:pt>
                <c:pt idx="129">
                  <c:v>40398</c:v>
                </c:pt>
                <c:pt idx="130">
                  <c:v>40399</c:v>
                </c:pt>
                <c:pt idx="131">
                  <c:v>40400</c:v>
                </c:pt>
                <c:pt idx="132">
                  <c:v>40401</c:v>
                </c:pt>
                <c:pt idx="133">
                  <c:v>40402</c:v>
                </c:pt>
                <c:pt idx="134">
                  <c:v>40403</c:v>
                </c:pt>
                <c:pt idx="135">
                  <c:v>40404</c:v>
                </c:pt>
                <c:pt idx="136">
                  <c:v>40405</c:v>
                </c:pt>
                <c:pt idx="137">
                  <c:v>40406</c:v>
                </c:pt>
                <c:pt idx="138">
                  <c:v>40407</c:v>
                </c:pt>
                <c:pt idx="139">
                  <c:v>40408</c:v>
                </c:pt>
                <c:pt idx="140">
                  <c:v>40409</c:v>
                </c:pt>
                <c:pt idx="141">
                  <c:v>40410</c:v>
                </c:pt>
                <c:pt idx="142">
                  <c:v>40411</c:v>
                </c:pt>
                <c:pt idx="143">
                  <c:v>40412</c:v>
                </c:pt>
                <c:pt idx="144">
                  <c:v>40413</c:v>
                </c:pt>
                <c:pt idx="145">
                  <c:v>40414</c:v>
                </c:pt>
                <c:pt idx="146">
                  <c:v>40415</c:v>
                </c:pt>
                <c:pt idx="147">
                  <c:v>40416</c:v>
                </c:pt>
                <c:pt idx="148">
                  <c:v>40417</c:v>
                </c:pt>
                <c:pt idx="149">
                  <c:v>40418</c:v>
                </c:pt>
                <c:pt idx="150">
                  <c:v>40419</c:v>
                </c:pt>
                <c:pt idx="151">
                  <c:v>40420</c:v>
                </c:pt>
                <c:pt idx="152">
                  <c:v>40421</c:v>
                </c:pt>
                <c:pt idx="153">
                  <c:v>40422</c:v>
                </c:pt>
                <c:pt idx="154">
                  <c:v>40423</c:v>
                </c:pt>
                <c:pt idx="155">
                  <c:v>40424</c:v>
                </c:pt>
                <c:pt idx="156">
                  <c:v>40425</c:v>
                </c:pt>
                <c:pt idx="157">
                  <c:v>40426</c:v>
                </c:pt>
                <c:pt idx="158">
                  <c:v>40427</c:v>
                </c:pt>
                <c:pt idx="159">
                  <c:v>40428</c:v>
                </c:pt>
                <c:pt idx="160">
                  <c:v>40429</c:v>
                </c:pt>
                <c:pt idx="161">
                  <c:v>40430</c:v>
                </c:pt>
                <c:pt idx="162">
                  <c:v>40431</c:v>
                </c:pt>
                <c:pt idx="163">
                  <c:v>40432</c:v>
                </c:pt>
                <c:pt idx="164">
                  <c:v>40433</c:v>
                </c:pt>
                <c:pt idx="165">
                  <c:v>40434</c:v>
                </c:pt>
                <c:pt idx="166">
                  <c:v>40435</c:v>
                </c:pt>
                <c:pt idx="167">
                  <c:v>40436</c:v>
                </c:pt>
                <c:pt idx="168">
                  <c:v>40437</c:v>
                </c:pt>
                <c:pt idx="169">
                  <c:v>40438</c:v>
                </c:pt>
                <c:pt idx="170">
                  <c:v>40439</c:v>
                </c:pt>
                <c:pt idx="171">
                  <c:v>40440</c:v>
                </c:pt>
                <c:pt idx="172">
                  <c:v>40441</c:v>
                </c:pt>
                <c:pt idx="173">
                  <c:v>40442</c:v>
                </c:pt>
                <c:pt idx="174">
                  <c:v>40443</c:v>
                </c:pt>
                <c:pt idx="175">
                  <c:v>40444</c:v>
                </c:pt>
                <c:pt idx="176">
                  <c:v>40445</c:v>
                </c:pt>
                <c:pt idx="177">
                  <c:v>40446</c:v>
                </c:pt>
                <c:pt idx="178">
                  <c:v>40447</c:v>
                </c:pt>
                <c:pt idx="179">
                  <c:v>40448</c:v>
                </c:pt>
                <c:pt idx="180">
                  <c:v>40449</c:v>
                </c:pt>
                <c:pt idx="181">
                  <c:v>40450</c:v>
                </c:pt>
                <c:pt idx="182">
                  <c:v>40451</c:v>
                </c:pt>
                <c:pt idx="183">
                  <c:v>40452</c:v>
                </c:pt>
              </c:numCache>
            </c:numRef>
          </c:cat>
          <c:val>
            <c:numRef>
              <c:f>'From April 2010'!$B$57:$GC$57</c:f>
              <c:numCache>
                <c:formatCode>General</c:formatCode>
                <c:ptCount val="184"/>
                <c:pt idx="0">
                  <c:v>0.98299999999999998</c:v>
                </c:pt>
                <c:pt idx="1">
                  <c:v>0.96400000000000063</c:v>
                </c:pt>
                <c:pt idx="2">
                  <c:v>0.98199999999999998</c:v>
                </c:pt>
                <c:pt idx="3">
                  <c:v>1</c:v>
                </c:pt>
                <c:pt idx="4">
                  <c:v>1</c:v>
                </c:pt>
                <c:pt idx="5">
                  <c:v>0.998</c:v>
                </c:pt>
                <c:pt idx="6">
                  <c:v>0.995</c:v>
                </c:pt>
                <c:pt idx="7">
                  <c:v>1</c:v>
                </c:pt>
                <c:pt idx="8">
                  <c:v>0.997</c:v>
                </c:pt>
                <c:pt idx="9">
                  <c:v>0.999</c:v>
                </c:pt>
                <c:pt idx="10">
                  <c:v>0.99</c:v>
                </c:pt>
                <c:pt idx="11">
                  <c:v>0.99</c:v>
                </c:pt>
                <c:pt idx="12">
                  <c:v>0.97400000000000064</c:v>
                </c:pt>
                <c:pt idx="13">
                  <c:v>0.97200000000000064</c:v>
                </c:pt>
                <c:pt idx="14">
                  <c:v>0.95200000000000062</c:v>
                </c:pt>
                <c:pt idx="15">
                  <c:v>0.99099999999999999</c:v>
                </c:pt>
                <c:pt idx="16">
                  <c:v>0.995</c:v>
                </c:pt>
                <c:pt idx="17">
                  <c:v>0.99</c:v>
                </c:pt>
                <c:pt idx="18">
                  <c:v>0.999</c:v>
                </c:pt>
                <c:pt idx="19">
                  <c:v>1</c:v>
                </c:pt>
                <c:pt idx="20">
                  <c:v>0.99399999999999999</c:v>
                </c:pt>
                <c:pt idx="21">
                  <c:v>0.999</c:v>
                </c:pt>
                <c:pt idx="22">
                  <c:v>0.997</c:v>
                </c:pt>
                <c:pt idx="23">
                  <c:v>0.999</c:v>
                </c:pt>
                <c:pt idx="24">
                  <c:v>0.99</c:v>
                </c:pt>
                <c:pt idx="25">
                  <c:v>0.996</c:v>
                </c:pt>
                <c:pt idx="26">
                  <c:v>1</c:v>
                </c:pt>
                <c:pt idx="27">
                  <c:v>0.995</c:v>
                </c:pt>
                <c:pt idx="29">
                  <c:v>0.997</c:v>
                </c:pt>
                <c:pt idx="30">
                  <c:v>0.98099999999999998</c:v>
                </c:pt>
                <c:pt idx="31">
                  <c:v>0.99299999999999999</c:v>
                </c:pt>
                <c:pt idx="32">
                  <c:v>0.98599999999999999</c:v>
                </c:pt>
                <c:pt idx="33">
                  <c:v>0.98299999999999998</c:v>
                </c:pt>
                <c:pt idx="34">
                  <c:v>0.97100000000000064</c:v>
                </c:pt>
                <c:pt idx="35">
                  <c:v>0.96900000000000064</c:v>
                </c:pt>
                <c:pt idx="36">
                  <c:v>0.97600000000000064</c:v>
                </c:pt>
                <c:pt idx="37">
                  <c:v>0.98499999999999999</c:v>
                </c:pt>
                <c:pt idx="38">
                  <c:v>0.99199999999999999</c:v>
                </c:pt>
                <c:pt idx="39">
                  <c:v>0.999</c:v>
                </c:pt>
                <c:pt idx="40">
                  <c:v>1</c:v>
                </c:pt>
                <c:pt idx="41">
                  <c:v>0.997</c:v>
                </c:pt>
                <c:pt idx="42">
                  <c:v>0.999</c:v>
                </c:pt>
                <c:pt idx="43">
                  <c:v>0.997</c:v>
                </c:pt>
                <c:pt idx="44">
                  <c:v>0.98199999999999998</c:v>
                </c:pt>
                <c:pt idx="45">
                  <c:v>0.99199999999999999</c:v>
                </c:pt>
                <c:pt idx="46">
                  <c:v>0.999</c:v>
                </c:pt>
                <c:pt idx="47">
                  <c:v>0.998</c:v>
                </c:pt>
                <c:pt idx="48">
                  <c:v>1</c:v>
                </c:pt>
                <c:pt idx="49">
                  <c:v>0.98899999999999999</c:v>
                </c:pt>
                <c:pt idx="50">
                  <c:v>0.997</c:v>
                </c:pt>
                <c:pt idx="51">
                  <c:v>1</c:v>
                </c:pt>
                <c:pt idx="52">
                  <c:v>0.996</c:v>
                </c:pt>
                <c:pt idx="53">
                  <c:v>0.98499999999999999</c:v>
                </c:pt>
                <c:pt idx="54">
                  <c:v>0.98699999999999999</c:v>
                </c:pt>
                <c:pt idx="55">
                  <c:v>0.96900000000000064</c:v>
                </c:pt>
                <c:pt idx="56">
                  <c:v>0.96500000000000064</c:v>
                </c:pt>
                <c:pt idx="57">
                  <c:v>0.98</c:v>
                </c:pt>
                <c:pt idx="58">
                  <c:v>0.96600000000000064</c:v>
                </c:pt>
                <c:pt idx="59">
                  <c:v>0.93899999999999995</c:v>
                </c:pt>
                <c:pt idx="60">
                  <c:v>0.98599999999999999</c:v>
                </c:pt>
                <c:pt idx="61">
                  <c:v>0.996</c:v>
                </c:pt>
                <c:pt idx="62">
                  <c:v>0.98599999999999999</c:v>
                </c:pt>
                <c:pt idx="63">
                  <c:v>0.98199999999999998</c:v>
                </c:pt>
                <c:pt idx="64">
                  <c:v>0.95600000000000063</c:v>
                </c:pt>
                <c:pt idx="65">
                  <c:v>0.97600000000000064</c:v>
                </c:pt>
                <c:pt idx="66">
                  <c:v>0.98299999999999998</c:v>
                </c:pt>
                <c:pt idx="67">
                  <c:v>0.99399999999999999</c:v>
                </c:pt>
                <c:pt idx="68">
                  <c:v>0.97200000000000064</c:v>
                </c:pt>
                <c:pt idx="69">
                  <c:v>0.98899999999999999</c:v>
                </c:pt>
                <c:pt idx="70">
                  <c:v>0.99399999999999999</c:v>
                </c:pt>
                <c:pt idx="71">
                  <c:v>0.98799999999999999</c:v>
                </c:pt>
                <c:pt idx="72">
                  <c:v>0.97900000000000065</c:v>
                </c:pt>
                <c:pt idx="73">
                  <c:v>0.99</c:v>
                </c:pt>
                <c:pt idx="74">
                  <c:v>0.97800000000000065</c:v>
                </c:pt>
                <c:pt idx="75">
                  <c:v>0.99</c:v>
                </c:pt>
                <c:pt idx="76">
                  <c:v>0.998</c:v>
                </c:pt>
                <c:pt idx="77">
                  <c:v>0.97500000000000064</c:v>
                </c:pt>
                <c:pt idx="78">
                  <c:v>0.95800000000000063</c:v>
                </c:pt>
                <c:pt idx="79">
                  <c:v>0.97900000000000065</c:v>
                </c:pt>
                <c:pt idx="80">
                  <c:v>0.96800000000000064</c:v>
                </c:pt>
                <c:pt idx="81">
                  <c:v>0.95800000000000063</c:v>
                </c:pt>
                <c:pt idx="82">
                  <c:v>0.89600000000000002</c:v>
                </c:pt>
                <c:pt idx="83">
                  <c:v>0.93500000000000005</c:v>
                </c:pt>
                <c:pt idx="84">
                  <c:v>0.95400000000000063</c:v>
                </c:pt>
                <c:pt idx="85">
                  <c:v>0.95200000000000062</c:v>
                </c:pt>
                <c:pt idx="86">
                  <c:v>0.95400000000000063</c:v>
                </c:pt>
                <c:pt idx="87">
                  <c:v>0.93700000000000061</c:v>
                </c:pt>
                <c:pt idx="88">
                  <c:v>0.95900000000000063</c:v>
                </c:pt>
                <c:pt idx="89">
                  <c:v>0.97800000000000065</c:v>
                </c:pt>
                <c:pt idx="90">
                  <c:v>0.97800000000000065</c:v>
                </c:pt>
                <c:pt idx="91">
                  <c:v>0.97300000000000064</c:v>
                </c:pt>
                <c:pt idx="92">
                  <c:v>0.97900000000000065</c:v>
                </c:pt>
                <c:pt idx="93">
                  <c:v>0.94000000000000061</c:v>
                </c:pt>
                <c:pt idx="94">
                  <c:v>0.91100000000000003</c:v>
                </c:pt>
                <c:pt idx="95">
                  <c:v>0.91700000000000004</c:v>
                </c:pt>
                <c:pt idx="97">
                  <c:v>0.88</c:v>
                </c:pt>
                <c:pt idx="98">
                  <c:v>0.88700000000000001</c:v>
                </c:pt>
                <c:pt idx="99">
                  <c:v>0.95100000000000062</c:v>
                </c:pt>
                <c:pt idx="100">
                  <c:v>0.95500000000000063</c:v>
                </c:pt>
                <c:pt idx="101">
                  <c:v>0.96700000000000064</c:v>
                </c:pt>
                <c:pt idx="102">
                  <c:v>0.97400000000000064</c:v>
                </c:pt>
                <c:pt idx="103">
                  <c:v>0.98799999999999999</c:v>
                </c:pt>
                <c:pt idx="104">
                  <c:v>0.97500000000000064</c:v>
                </c:pt>
                <c:pt idx="105">
                  <c:v>0.92100000000000004</c:v>
                </c:pt>
                <c:pt idx="106">
                  <c:v>0.93200000000000005</c:v>
                </c:pt>
                <c:pt idx="107">
                  <c:v>0.96400000000000063</c:v>
                </c:pt>
                <c:pt idx="108">
                  <c:v>0.97800000000000065</c:v>
                </c:pt>
                <c:pt idx="109">
                  <c:v>0.97500000000000064</c:v>
                </c:pt>
                <c:pt idx="110">
                  <c:v>0.96800000000000064</c:v>
                </c:pt>
                <c:pt idx="111">
                  <c:v>0.97800000000000065</c:v>
                </c:pt>
                <c:pt idx="112">
                  <c:v>0.98</c:v>
                </c:pt>
                <c:pt idx="113">
                  <c:v>0.93200000000000005</c:v>
                </c:pt>
                <c:pt idx="114">
                  <c:v>0.94799999999999995</c:v>
                </c:pt>
                <c:pt idx="115">
                  <c:v>0.96400000000000063</c:v>
                </c:pt>
                <c:pt idx="116">
                  <c:v>0.98499999999999999</c:v>
                </c:pt>
                <c:pt idx="117">
                  <c:v>0.96500000000000064</c:v>
                </c:pt>
                <c:pt idx="118">
                  <c:v>0.94599999999999995</c:v>
                </c:pt>
                <c:pt idx="119">
                  <c:v>0.97400000000000064</c:v>
                </c:pt>
                <c:pt idx="120">
                  <c:v>0.97800000000000065</c:v>
                </c:pt>
                <c:pt idx="121">
                  <c:v>0.96700000000000064</c:v>
                </c:pt>
                <c:pt idx="122">
                  <c:v>0.96700000000000064</c:v>
                </c:pt>
                <c:pt idx="123">
                  <c:v>0.91200000000000003</c:v>
                </c:pt>
                <c:pt idx="124">
                  <c:v>0.94499999999999995</c:v>
                </c:pt>
                <c:pt idx="125">
                  <c:v>0.95700000000000063</c:v>
                </c:pt>
                <c:pt idx="126">
                  <c:v>0.97500000000000064</c:v>
                </c:pt>
                <c:pt idx="127">
                  <c:v>0.98099999999999998</c:v>
                </c:pt>
                <c:pt idx="128">
                  <c:v>0.97100000000000064</c:v>
                </c:pt>
                <c:pt idx="129">
                  <c:v>0.96700000000000064</c:v>
                </c:pt>
                <c:pt idx="130">
                  <c:v>0.9</c:v>
                </c:pt>
                <c:pt idx="131">
                  <c:v>0.91900000000000004</c:v>
                </c:pt>
                <c:pt idx="132">
                  <c:v>0.93200000000000005</c:v>
                </c:pt>
                <c:pt idx="133">
                  <c:v>0.96100000000000063</c:v>
                </c:pt>
                <c:pt idx="134">
                  <c:v>0.92600000000000005</c:v>
                </c:pt>
                <c:pt idx="135">
                  <c:v>0.97000000000000064</c:v>
                </c:pt>
                <c:pt idx="136">
                  <c:v>0.97200000000000064</c:v>
                </c:pt>
                <c:pt idx="137">
                  <c:v>0.97900000000000065</c:v>
                </c:pt>
                <c:pt idx="138">
                  <c:v>0.93700000000000061</c:v>
                </c:pt>
                <c:pt idx="139">
                  <c:v>0.99099999999999999</c:v>
                </c:pt>
                <c:pt idx="140">
                  <c:v>0.92600000000000005</c:v>
                </c:pt>
                <c:pt idx="141">
                  <c:v>0.94899999999999995</c:v>
                </c:pt>
                <c:pt idx="142">
                  <c:v>0.96200000000000063</c:v>
                </c:pt>
                <c:pt idx="143">
                  <c:v>0.997</c:v>
                </c:pt>
                <c:pt idx="144">
                  <c:v>0.98099999999999998</c:v>
                </c:pt>
                <c:pt idx="145">
                  <c:v>0.96000000000000063</c:v>
                </c:pt>
                <c:pt idx="146">
                  <c:v>0.95600000000000063</c:v>
                </c:pt>
                <c:pt idx="147">
                  <c:v>0.95600000000000063</c:v>
                </c:pt>
                <c:pt idx="148">
                  <c:v>0.96700000000000064</c:v>
                </c:pt>
                <c:pt idx="149">
                  <c:v>0.92900000000000005</c:v>
                </c:pt>
                <c:pt idx="150">
                  <c:v>0.91900000000000004</c:v>
                </c:pt>
                <c:pt idx="151">
                  <c:v>0.92700000000000005</c:v>
                </c:pt>
                <c:pt idx="152">
                  <c:v>0.90300000000000002</c:v>
                </c:pt>
              </c:numCache>
            </c:numRef>
          </c:val>
          <c:smooth val="0"/>
        </c:ser>
        <c:ser>
          <c:idx val="2"/>
          <c:order val="1"/>
          <c:tx>
            <c:v>Monthly Cum 76-Threshold</c:v>
          </c:tx>
          <c:spPr>
            <a:ln w="28575">
              <a:noFill/>
            </a:ln>
          </c:spPr>
          <c:dLbls>
            <c:dLbl>
              <c:idx val="29"/>
              <c:layout>
                <c:manualLayout>
                  <c:x val="-6.8966251392746952E-2"/>
                  <c:y val="0.13161486393148225"/>
                </c:manualLayout>
              </c:layout>
              <c:numFmt formatCode="0.00" sourceLinked="0"/>
              <c:spPr>
                <a:solidFill>
                  <a:srgbClr val="99FF33"/>
                </a:solidFill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9"/>
              <c:layout>
                <c:manualLayout>
                  <c:x val="3.8965034208154592E-3"/>
                  <c:y val="-8.2491206817771109E-3"/>
                </c:manualLayout>
              </c:layout>
              <c:numFmt formatCode="0.00" sourceLinked="0"/>
              <c:spPr>
                <a:solidFill>
                  <a:srgbClr val="99FF33"/>
                </a:solidFill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8"/>
              <c:layout>
                <c:manualLayout>
                  <c:x val="-2.9037625337872266E-2"/>
                  <c:y val="-1.537101384594133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0"/>
              <c:numFmt formatCode="0.00" sourceLinked="0"/>
              <c:spPr>
                <a:solidFill>
                  <a:srgbClr val="99FF33"/>
                </a:solidFill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1"/>
              <c:numFmt formatCode="0.00" sourceLinked="0"/>
              <c:spPr>
                <a:solidFill>
                  <a:srgbClr val="99FF33"/>
                </a:solidFill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2"/>
              <c:layout>
                <c:manualLayout>
                  <c:x val="-1.9518110070182771E-2"/>
                  <c:y val="6.47773279352230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2"/>
              <c:numFmt formatCode="0.00" sourceLinked="0"/>
              <c:spPr>
                <a:solidFill>
                  <a:srgbClr val="99FF33"/>
                </a:solidFill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3"/>
              <c:layout>
                <c:manualLayout>
                  <c:x val="-2.0042183381533886E-2"/>
                  <c:y val="1.01214574898785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3"/>
              <c:layout>
                <c:manualLayout>
                  <c:x val="-0.2593134331731799"/>
                  <c:y val="-0.2380430786232692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42"/>
              <c:layout>
                <c:manualLayout>
                  <c:xMode val="edge"/>
                  <c:yMode val="edge"/>
                  <c:x val="0.36054451708695251"/>
                  <c:y val="0.1700404858299600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0.000" sourceLinked="0"/>
            <c:spPr>
              <a:solidFill>
                <a:srgbClr val="99FF33"/>
              </a:solidFill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'From April 2010'!$B$16:$GC$16</c:f>
              <c:numCache>
                <c:formatCode>d\-mmm</c:formatCode>
                <c:ptCount val="184"/>
                <c:pt idx="0">
                  <c:v>40269</c:v>
                </c:pt>
                <c:pt idx="1">
                  <c:v>40270</c:v>
                </c:pt>
                <c:pt idx="2">
                  <c:v>40271</c:v>
                </c:pt>
                <c:pt idx="3">
                  <c:v>40272</c:v>
                </c:pt>
                <c:pt idx="4">
                  <c:v>40273</c:v>
                </c:pt>
                <c:pt idx="5">
                  <c:v>40274</c:v>
                </c:pt>
                <c:pt idx="6">
                  <c:v>40275</c:v>
                </c:pt>
                <c:pt idx="7">
                  <c:v>40276</c:v>
                </c:pt>
                <c:pt idx="8">
                  <c:v>40277</c:v>
                </c:pt>
                <c:pt idx="9">
                  <c:v>40278</c:v>
                </c:pt>
                <c:pt idx="10">
                  <c:v>40279</c:v>
                </c:pt>
                <c:pt idx="11">
                  <c:v>40280</c:v>
                </c:pt>
                <c:pt idx="12">
                  <c:v>40281</c:v>
                </c:pt>
                <c:pt idx="13">
                  <c:v>40282</c:v>
                </c:pt>
                <c:pt idx="14">
                  <c:v>40283</c:v>
                </c:pt>
                <c:pt idx="15">
                  <c:v>40284</c:v>
                </c:pt>
                <c:pt idx="16">
                  <c:v>40285</c:v>
                </c:pt>
                <c:pt idx="17">
                  <c:v>40286</c:v>
                </c:pt>
                <c:pt idx="18">
                  <c:v>40287</c:v>
                </c:pt>
                <c:pt idx="19">
                  <c:v>40288</c:v>
                </c:pt>
                <c:pt idx="20">
                  <c:v>40289</c:v>
                </c:pt>
                <c:pt idx="21">
                  <c:v>40290</c:v>
                </c:pt>
                <c:pt idx="22">
                  <c:v>40291</c:v>
                </c:pt>
                <c:pt idx="23">
                  <c:v>40292</c:v>
                </c:pt>
                <c:pt idx="24">
                  <c:v>40293</c:v>
                </c:pt>
                <c:pt idx="25">
                  <c:v>40294</c:v>
                </c:pt>
                <c:pt idx="26">
                  <c:v>40295</c:v>
                </c:pt>
                <c:pt idx="27">
                  <c:v>40296</c:v>
                </c:pt>
                <c:pt idx="28">
                  <c:v>40297</c:v>
                </c:pt>
                <c:pt idx="29">
                  <c:v>40298</c:v>
                </c:pt>
                <c:pt idx="30">
                  <c:v>40299</c:v>
                </c:pt>
                <c:pt idx="31">
                  <c:v>40300</c:v>
                </c:pt>
                <c:pt idx="32">
                  <c:v>40301</c:v>
                </c:pt>
                <c:pt idx="33">
                  <c:v>40302</c:v>
                </c:pt>
                <c:pt idx="34">
                  <c:v>40303</c:v>
                </c:pt>
                <c:pt idx="35">
                  <c:v>40304</c:v>
                </c:pt>
                <c:pt idx="36">
                  <c:v>40305</c:v>
                </c:pt>
                <c:pt idx="37">
                  <c:v>40306</c:v>
                </c:pt>
                <c:pt idx="38">
                  <c:v>40307</c:v>
                </c:pt>
                <c:pt idx="39">
                  <c:v>40308</c:v>
                </c:pt>
                <c:pt idx="40">
                  <c:v>40309</c:v>
                </c:pt>
                <c:pt idx="41">
                  <c:v>40310</c:v>
                </c:pt>
                <c:pt idx="42">
                  <c:v>40311</c:v>
                </c:pt>
                <c:pt idx="43">
                  <c:v>40312</c:v>
                </c:pt>
                <c:pt idx="44">
                  <c:v>40313</c:v>
                </c:pt>
                <c:pt idx="45">
                  <c:v>40314</c:v>
                </c:pt>
                <c:pt idx="46">
                  <c:v>40315</c:v>
                </c:pt>
                <c:pt idx="47">
                  <c:v>40316</c:v>
                </c:pt>
                <c:pt idx="48">
                  <c:v>40317</c:v>
                </c:pt>
                <c:pt idx="49">
                  <c:v>40318</c:v>
                </c:pt>
                <c:pt idx="50">
                  <c:v>40319</c:v>
                </c:pt>
                <c:pt idx="51">
                  <c:v>40320</c:v>
                </c:pt>
                <c:pt idx="52">
                  <c:v>40321</c:v>
                </c:pt>
                <c:pt idx="53">
                  <c:v>40322</c:v>
                </c:pt>
                <c:pt idx="54">
                  <c:v>40323</c:v>
                </c:pt>
                <c:pt idx="55">
                  <c:v>40324</c:v>
                </c:pt>
                <c:pt idx="56">
                  <c:v>40325</c:v>
                </c:pt>
                <c:pt idx="57">
                  <c:v>40326</c:v>
                </c:pt>
                <c:pt idx="58">
                  <c:v>40327</c:v>
                </c:pt>
                <c:pt idx="59">
                  <c:v>40328</c:v>
                </c:pt>
                <c:pt idx="60">
                  <c:v>40329</c:v>
                </c:pt>
                <c:pt idx="61">
                  <c:v>40330</c:v>
                </c:pt>
                <c:pt idx="62">
                  <c:v>40331</c:v>
                </c:pt>
                <c:pt idx="63">
                  <c:v>40332</c:v>
                </c:pt>
                <c:pt idx="64">
                  <c:v>40333</c:v>
                </c:pt>
                <c:pt idx="65">
                  <c:v>40334</c:v>
                </c:pt>
                <c:pt idx="66">
                  <c:v>40335</c:v>
                </c:pt>
                <c:pt idx="67">
                  <c:v>40336</c:v>
                </c:pt>
                <c:pt idx="68">
                  <c:v>40337</c:v>
                </c:pt>
                <c:pt idx="69">
                  <c:v>40338</c:v>
                </c:pt>
                <c:pt idx="70">
                  <c:v>40339</c:v>
                </c:pt>
                <c:pt idx="71">
                  <c:v>40340</c:v>
                </c:pt>
                <c:pt idx="72">
                  <c:v>40341</c:v>
                </c:pt>
                <c:pt idx="73">
                  <c:v>40342</c:v>
                </c:pt>
                <c:pt idx="74">
                  <c:v>40343</c:v>
                </c:pt>
                <c:pt idx="75">
                  <c:v>40344</c:v>
                </c:pt>
                <c:pt idx="76">
                  <c:v>40345</c:v>
                </c:pt>
                <c:pt idx="77">
                  <c:v>40346</c:v>
                </c:pt>
                <c:pt idx="78">
                  <c:v>40347</c:v>
                </c:pt>
                <c:pt idx="79">
                  <c:v>40348</c:v>
                </c:pt>
                <c:pt idx="80">
                  <c:v>40349</c:v>
                </c:pt>
                <c:pt idx="81">
                  <c:v>40350</c:v>
                </c:pt>
                <c:pt idx="82">
                  <c:v>40351</c:v>
                </c:pt>
                <c:pt idx="83">
                  <c:v>40352</c:v>
                </c:pt>
                <c:pt idx="84">
                  <c:v>40353</c:v>
                </c:pt>
                <c:pt idx="85">
                  <c:v>40354</c:v>
                </c:pt>
                <c:pt idx="86">
                  <c:v>40355</c:v>
                </c:pt>
                <c:pt idx="87">
                  <c:v>40356</c:v>
                </c:pt>
                <c:pt idx="88">
                  <c:v>40357</c:v>
                </c:pt>
                <c:pt idx="89">
                  <c:v>40358</c:v>
                </c:pt>
                <c:pt idx="90">
                  <c:v>40359</c:v>
                </c:pt>
                <c:pt idx="91">
                  <c:v>40360</c:v>
                </c:pt>
                <c:pt idx="92">
                  <c:v>40361</c:v>
                </c:pt>
                <c:pt idx="93">
                  <c:v>40362</c:v>
                </c:pt>
                <c:pt idx="94">
                  <c:v>40363</c:v>
                </c:pt>
                <c:pt idx="95">
                  <c:v>40364</c:v>
                </c:pt>
                <c:pt idx="96">
                  <c:v>40365</c:v>
                </c:pt>
                <c:pt idx="97">
                  <c:v>40366</c:v>
                </c:pt>
                <c:pt idx="98">
                  <c:v>40367</c:v>
                </c:pt>
                <c:pt idx="99">
                  <c:v>40368</c:v>
                </c:pt>
                <c:pt idx="100">
                  <c:v>40369</c:v>
                </c:pt>
                <c:pt idx="101">
                  <c:v>40370</c:v>
                </c:pt>
                <c:pt idx="102">
                  <c:v>40371</c:v>
                </c:pt>
                <c:pt idx="103">
                  <c:v>40372</c:v>
                </c:pt>
                <c:pt idx="104">
                  <c:v>40373</c:v>
                </c:pt>
                <c:pt idx="105">
                  <c:v>40374</c:v>
                </c:pt>
                <c:pt idx="106">
                  <c:v>40375</c:v>
                </c:pt>
                <c:pt idx="107">
                  <c:v>40376</c:v>
                </c:pt>
                <c:pt idx="108">
                  <c:v>40377</c:v>
                </c:pt>
                <c:pt idx="109">
                  <c:v>40378</c:v>
                </c:pt>
                <c:pt idx="110">
                  <c:v>40379</c:v>
                </c:pt>
                <c:pt idx="111">
                  <c:v>40380</c:v>
                </c:pt>
                <c:pt idx="112">
                  <c:v>40381</c:v>
                </c:pt>
                <c:pt idx="113">
                  <c:v>40382</c:v>
                </c:pt>
                <c:pt idx="114">
                  <c:v>40383</c:v>
                </c:pt>
                <c:pt idx="115">
                  <c:v>40384</c:v>
                </c:pt>
                <c:pt idx="116">
                  <c:v>40385</c:v>
                </c:pt>
                <c:pt idx="117">
                  <c:v>40386</c:v>
                </c:pt>
                <c:pt idx="118">
                  <c:v>40387</c:v>
                </c:pt>
                <c:pt idx="119">
                  <c:v>40388</c:v>
                </c:pt>
                <c:pt idx="120">
                  <c:v>40389</c:v>
                </c:pt>
                <c:pt idx="121">
                  <c:v>40390</c:v>
                </c:pt>
                <c:pt idx="122">
                  <c:v>40391</c:v>
                </c:pt>
                <c:pt idx="123">
                  <c:v>40392</c:v>
                </c:pt>
                <c:pt idx="124">
                  <c:v>40393</c:v>
                </c:pt>
                <c:pt idx="125">
                  <c:v>40394</c:v>
                </c:pt>
                <c:pt idx="126">
                  <c:v>40395</c:v>
                </c:pt>
                <c:pt idx="127">
                  <c:v>40396</c:v>
                </c:pt>
                <c:pt idx="128">
                  <c:v>40397</c:v>
                </c:pt>
                <c:pt idx="129">
                  <c:v>40398</c:v>
                </c:pt>
                <c:pt idx="130">
                  <c:v>40399</c:v>
                </c:pt>
                <c:pt idx="131">
                  <c:v>40400</c:v>
                </c:pt>
                <c:pt idx="132">
                  <c:v>40401</c:v>
                </c:pt>
                <c:pt idx="133">
                  <c:v>40402</c:v>
                </c:pt>
                <c:pt idx="134">
                  <c:v>40403</c:v>
                </c:pt>
                <c:pt idx="135">
                  <c:v>40404</c:v>
                </c:pt>
                <c:pt idx="136">
                  <c:v>40405</c:v>
                </c:pt>
                <c:pt idx="137">
                  <c:v>40406</c:v>
                </c:pt>
                <c:pt idx="138">
                  <c:v>40407</c:v>
                </c:pt>
                <c:pt idx="139">
                  <c:v>40408</c:v>
                </c:pt>
                <c:pt idx="140">
                  <c:v>40409</c:v>
                </c:pt>
                <c:pt idx="141">
                  <c:v>40410</c:v>
                </c:pt>
                <c:pt idx="142">
                  <c:v>40411</c:v>
                </c:pt>
                <c:pt idx="143">
                  <c:v>40412</c:v>
                </c:pt>
                <c:pt idx="144">
                  <c:v>40413</c:v>
                </c:pt>
                <c:pt idx="145">
                  <c:v>40414</c:v>
                </c:pt>
                <c:pt idx="146">
                  <c:v>40415</c:v>
                </c:pt>
                <c:pt idx="147">
                  <c:v>40416</c:v>
                </c:pt>
                <c:pt idx="148">
                  <c:v>40417</c:v>
                </c:pt>
                <c:pt idx="149">
                  <c:v>40418</c:v>
                </c:pt>
                <c:pt idx="150">
                  <c:v>40419</c:v>
                </c:pt>
                <c:pt idx="151">
                  <c:v>40420</c:v>
                </c:pt>
                <c:pt idx="152">
                  <c:v>40421</c:v>
                </c:pt>
                <c:pt idx="153">
                  <c:v>40422</c:v>
                </c:pt>
                <c:pt idx="154">
                  <c:v>40423</c:v>
                </c:pt>
                <c:pt idx="155">
                  <c:v>40424</c:v>
                </c:pt>
                <c:pt idx="156">
                  <c:v>40425</c:v>
                </c:pt>
                <c:pt idx="157">
                  <c:v>40426</c:v>
                </c:pt>
                <c:pt idx="158">
                  <c:v>40427</c:v>
                </c:pt>
                <c:pt idx="159">
                  <c:v>40428</c:v>
                </c:pt>
                <c:pt idx="160">
                  <c:v>40429</c:v>
                </c:pt>
                <c:pt idx="161">
                  <c:v>40430</c:v>
                </c:pt>
                <c:pt idx="162">
                  <c:v>40431</c:v>
                </c:pt>
                <c:pt idx="163">
                  <c:v>40432</c:v>
                </c:pt>
                <c:pt idx="164">
                  <c:v>40433</c:v>
                </c:pt>
                <c:pt idx="165">
                  <c:v>40434</c:v>
                </c:pt>
                <c:pt idx="166">
                  <c:v>40435</c:v>
                </c:pt>
                <c:pt idx="167">
                  <c:v>40436</c:v>
                </c:pt>
                <c:pt idx="168">
                  <c:v>40437</c:v>
                </c:pt>
                <c:pt idx="169">
                  <c:v>40438</c:v>
                </c:pt>
                <c:pt idx="170">
                  <c:v>40439</c:v>
                </c:pt>
                <c:pt idx="171">
                  <c:v>40440</c:v>
                </c:pt>
                <c:pt idx="172">
                  <c:v>40441</c:v>
                </c:pt>
                <c:pt idx="173">
                  <c:v>40442</c:v>
                </c:pt>
                <c:pt idx="174">
                  <c:v>40443</c:v>
                </c:pt>
                <c:pt idx="175">
                  <c:v>40444</c:v>
                </c:pt>
                <c:pt idx="176">
                  <c:v>40445</c:v>
                </c:pt>
                <c:pt idx="177">
                  <c:v>40446</c:v>
                </c:pt>
                <c:pt idx="178">
                  <c:v>40447</c:v>
                </c:pt>
                <c:pt idx="179">
                  <c:v>40448</c:v>
                </c:pt>
                <c:pt idx="180">
                  <c:v>40449</c:v>
                </c:pt>
                <c:pt idx="181">
                  <c:v>40450</c:v>
                </c:pt>
                <c:pt idx="182">
                  <c:v>40451</c:v>
                </c:pt>
                <c:pt idx="183">
                  <c:v>40452</c:v>
                </c:pt>
              </c:numCache>
            </c:numRef>
          </c:cat>
          <c:val>
            <c:numRef>
              <c:f>'From April 2010'!$B$61:$GC$61</c:f>
              <c:numCache>
                <c:formatCode>General</c:formatCode>
                <c:ptCount val="184"/>
                <c:pt idx="28">
                  <c:v>0</c:v>
                </c:pt>
                <c:pt idx="29">
                  <c:v>0.99096551724137905</c:v>
                </c:pt>
                <c:pt idx="58">
                  <c:v>0</c:v>
                </c:pt>
                <c:pt idx="59">
                  <c:v>0.9857419354838739</c:v>
                </c:pt>
                <c:pt idx="89">
                  <c:v>0</c:v>
                </c:pt>
                <c:pt idx="90">
                  <c:v>0.97106666666666652</c:v>
                </c:pt>
                <c:pt idx="120">
                  <c:v>0</c:v>
                </c:pt>
                <c:pt idx="121">
                  <c:v>0.95506666666666651</c:v>
                </c:pt>
                <c:pt idx="151">
                  <c:v>0</c:v>
                </c:pt>
                <c:pt idx="152">
                  <c:v>0.95141935483870954</c:v>
                </c:pt>
                <c:pt idx="181">
                  <c:v>0</c:v>
                </c:pt>
                <c:pt idx="182">
                  <c:v>0</c:v>
                </c:pt>
              </c:numCache>
            </c:numRef>
          </c:val>
          <c:smooth val="0"/>
        </c:ser>
        <c:ser>
          <c:idx val="1"/>
          <c:order val="2"/>
          <c:tx>
            <c:v>Target</c:v>
          </c:tx>
          <c:cat>
            <c:numRef>
              <c:f>'From April 2010'!$B$16:$GC$16</c:f>
              <c:numCache>
                <c:formatCode>d\-mmm</c:formatCode>
                <c:ptCount val="184"/>
                <c:pt idx="0">
                  <c:v>40269</c:v>
                </c:pt>
                <c:pt idx="1">
                  <c:v>40270</c:v>
                </c:pt>
                <c:pt idx="2">
                  <c:v>40271</c:v>
                </c:pt>
                <c:pt idx="3">
                  <c:v>40272</c:v>
                </c:pt>
                <c:pt idx="4">
                  <c:v>40273</c:v>
                </c:pt>
                <c:pt idx="5">
                  <c:v>40274</c:v>
                </c:pt>
                <c:pt idx="6">
                  <c:v>40275</c:v>
                </c:pt>
                <c:pt idx="7">
                  <c:v>40276</c:v>
                </c:pt>
                <c:pt idx="8">
                  <c:v>40277</c:v>
                </c:pt>
                <c:pt idx="9">
                  <c:v>40278</c:v>
                </c:pt>
                <c:pt idx="10">
                  <c:v>40279</c:v>
                </c:pt>
                <c:pt idx="11">
                  <c:v>40280</c:v>
                </c:pt>
                <c:pt idx="12">
                  <c:v>40281</c:v>
                </c:pt>
                <c:pt idx="13">
                  <c:v>40282</c:v>
                </c:pt>
                <c:pt idx="14">
                  <c:v>40283</c:v>
                </c:pt>
                <c:pt idx="15">
                  <c:v>40284</c:v>
                </c:pt>
                <c:pt idx="16">
                  <c:v>40285</c:v>
                </c:pt>
                <c:pt idx="17">
                  <c:v>40286</c:v>
                </c:pt>
                <c:pt idx="18">
                  <c:v>40287</c:v>
                </c:pt>
                <c:pt idx="19">
                  <c:v>40288</c:v>
                </c:pt>
                <c:pt idx="20">
                  <c:v>40289</c:v>
                </c:pt>
                <c:pt idx="21">
                  <c:v>40290</c:v>
                </c:pt>
                <c:pt idx="22">
                  <c:v>40291</c:v>
                </c:pt>
                <c:pt idx="23">
                  <c:v>40292</c:v>
                </c:pt>
                <c:pt idx="24">
                  <c:v>40293</c:v>
                </c:pt>
                <c:pt idx="25">
                  <c:v>40294</c:v>
                </c:pt>
                <c:pt idx="26">
                  <c:v>40295</c:v>
                </c:pt>
                <c:pt idx="27">
                  <c:v>40296</c:v>
                </c:pt>
                <c:pt idx="28">
                  <c:v>40297</c:v>
                </c:pt>
                <c:pt idx="29">
                  <c:v>40298</c:v>
                </c:pt>
                <c:pt idx="30">
                  <c:v>40299</c:v>
                </c:pt>
                <c:pt idx="31">
                  <c:v>40300</c:v>
                </c:pt>
                <c:pt idx="32">
                  <c:v>40301</c:v>
                </c:pt>
                <c:pt idx="33">
                  <c:v>40302</c:v>
                </c:pt>
                <c:pt idx="34">
                  <c:v>40303</c:v>
                </c:pt>
                <c:pt idx="35">
                  <c:v>40304</c:v>
                </c:pt>
                <c:pt idx="36">
                  <c:v>40305</c:v>
                </c:pt>
                <c:pt idx="37">
                  <c:v>40306</c:v>
                </c:pt>
                <c:pt idx="38">
                  <c:v>40307</c:v>
                </c:pt>
                <c:pt idx="39">
                  <c:v>40308</c:v>
                </c:pt>
                <c:pt idx="40">
                  <c:v>40309</c:v>
                </c:pt>
                <c:pt idx="41">
                  <c:v>40310</c:v>
                </c:pt>
                <c:pt idx="42">
                  <c:v>40311</c:v>
                </c:pt>
                <c:pt idx="43">
                  <c:v>40312</c:v>
                </c:pt>
                <c:pt idx="44">
                  <c:v>40313</c:v>
                </c:pt>
                <c:pt idx="45">
                  <c:v>40314</c:v>
                </c:pt>
                <c:pt idx="46">
                  <c:v>40315</c:v>
                </c:pt>
                <c:pt idx="47">
                  <c:v>40316</c:v>
                </c:pt>
                <c:pt idx="48">
                  <c:v>40317</c:v>
                </c:pt>
                <c:pt idx="49">
                  <c:v>40318</c:v>
                </c:pt>
                <c:pt idx="50">
                  <c:v>40319</c:v>
                </c:pt>
                <c:pt idx="51">
                  <c:v>40320</c:v>
                </c:pt>
                <c:pt idx="52">
                  <c:v>40321</c:v>
                </c:pt>
                <c:pt idx="53">
                  <c:v>40322</c:v>
                </c:pt>
                <c:pt idx="54">
                  <c:v>40323</c:v>
                </c:pt>
                <c:pt idx="55">
                  <c:v>40324</c:v>
                </c:pt>
                <c:pt idx="56">
                  <c:v>40325</c:v>
                </c:pt>
                <c:pt idx="57">
                  <c:v>40326</c:v>
                </c:pt>
                <c:pt idx="58">
                  <c:v>40327</c:v>
                </c:pt>
                <c:pt idx="59">
                  <c:v>40328</c:v>
                </c:pt>
                <c:pt idx="60">
                  <c:v>40329</c:v>
                </c:pt>
                <c:pt idx="61">
                  <c:v>40330</c:v>
                </c:pt>
                <c:pt idx="62">
                  <c:v>40331</c:v>
                </c:pt>
                <c:pt idx="63">
                  <c:v>40332</c:v>
                </c:pt>
                <c:pt idx="64">
                  <c:v>40333</c:v>
                </c:pt>
                <c:pt idx="65">
                  <c:v>40334</c:v>
                </c:pt>
                <c:pt idx="66">
                  <c:v>40335</c:v>
                </c:pt>
                <c:pt idx="67">
                  <c:v>40336</c:v>
                </c:pt>
                <c:pt idx="68">
                  <c:v>40337</c:v>
                </c:pt>
                <c:pt idx="69">
                  <c:v>40338</c:v>
                </c:pt>
                <c:pt idx="70">
                  <c:v>40339</c:v>
                </c:pt>
                <c:pt idx="71">
                  <c:v>40340</c:v>
                </c:pt>
                <c:pt idx="72">
                  <c:v>40341</c:v>
                </c:pt>
                <c:pt idx="73">
                  <c:v>40342</c:v>
                </c:pt>
                <c:pt idx="74">
                  <c:v>40343</c:v>
                </c:pt>
                <c:pt idx="75">
                  <c:v>40344</c:v>
                </c:pt>
                <c:pt idx="76">
                  <c:v>40345</c:v>
                </c:pt>
                <c:pt idx="77">
                  <c:v>40346</c:v>
                </c:pt>
                <c:pt idx="78">
                  <c:v>40347</c:v>
                </c:pt>
                <c:pt idx="79">
                  <c:v>40348</c:v>
                </c:pt>
                <c:pt idx="80">
                  <c:v>40349</c:v>
                </c:pt>
                <c:pt idx="81">
                  <c:v>40350</c:v>
                </c:pt>
                <c:pt idx="82">
                  <c:v>40351</c:v>
                </c:pt>
                <c:pt idx="83">
                  <c:v>40352</c:v>
                </c:pt>
                <c:pt idx="84">
                  <c:v>40353</c:v>
                </c:pt>
                <c:pt idx="85">
                  <c:v>40354</c:v>
                </c:pt>
                <c:pt idx="86">
                  <c:v>40355</c:v>
                </c:pt>
                <c:pt idx="87">
                  <c:v>40356</c:v>
                </c:pt>
                <c:pt idx="88">
                  <c:v>40357</c:v>
                </c:pt>
                <c:pt idx="89">
                  <c:v>40358</c:v>
                </c:pt>
                <c:pt idx="90">
                  <c:v>40359</c:v>
                </c:pt>
                <c:pt idx="91">
                  <c:v>40360</c:v>
                </c:pt>
                <c:pt idx="92">
                  <c:v>40361</c:v>
                </c:pt>
                <c:pt idx="93">
                  <c:v>40362</c:v>
                </c:pt>
                <c:pt idx="94">
                  <c:v>40363</c:v>
                </c:pt>
                <c:pt idx="95">
                  <c:v>40364</c:v>
                </c:pt>
                <c:pt idx="96">
                  <c:v>40365</c:v>
                </c:pt>
                <c:pt idx="97">
                  <c:v>40366</c:v>
                </c:pt>
                <c:pt idx="98">
                  <c:v>40367</c:v>
                </c:pt>
                <c:pt idx="99">
                  <c:v>40368</c:v>
                </c:pt>
                <c:pt idx="100">
                  <c:v>40369</c:v>
                </c:pt>
                <c:pt idx="101">
                  <c:v>40370</c:v>
                </c:pt>
                <c:pt idx="102">
                  <c:v>40371</c:v>
                </c:pt>
                <c:pt idx="103">
                  <c:v>40372</c:v>
                </c:pt>
                <c:pt idx="104">
                  <c:v>40373</c:v>
                </c:pt>
                <c:pt idx="105">
                  <c:v>40374</c:v>
                </c:pt>
                <c:pt idx="106">
                  <c:v>40375</c:v>
                </c:pt>
                <c:pt idx="107">
                  <c:v>40376</c:v>
                </c:pt>
                <c:pt idx="108">
                  <c:v>40377</c:v>
                </c:pt>
                <c:pt idx="109">
                  <c:v>40378</c:v>
                </c:pt>
                <c:pt idx="110">
                  <c:v>40379</c:v>
                </c:pt>
                <c:pt idx="111">
                  <c:v>40380</c:v>
                </c:pt>
                <c:pt idx="112">
                  <c:v>40381</c:v>
                </c:pt>
                <c:pt idx="113">
                  <c:v>40382</c:v>
                </c:pt>
                <c:pt idx="114">
                  <c:v>40383</c:v>
                </c:pt>
                <c:pt idx="115">
                  <c:v>40384</c:v>
                </c:pt>
                <c:pt idx="116">
                  <c:v>40385</c:v>
                </c:pt>
                <c:pt idx="117">
                  <c:v>40386</c:v>
                </c:pt>
                <c:pt idx="118">
                  <c:v>40387</c:v>
                </c:pt>
                <c:pt idx="119">
                  <c:v>40388</c:v>
                </c:pt>
                <c:pt idx="120">
                  <c:v>40389</c:v>
                </c:pt>
                <c:pt idx="121">
                  <c:v>40390</c:v>
                </c:pt>
                <c:pt idx="122">
                  <c:v>40391</c:v>
                </c:pt>
                <c:pt idx="123">
                  <c:v>40392</c:v>
                </c:pt>
                <c:pt idx="124">
                  <c:v>40393</c:v>
                </c:pt>
                <c:pt idx="125">
                  <c:v>40394</c:v>
                </c:pt>
                <c:pt idx="126">
                  <c:v>40395</c:v>
                </c:pt>
                <c:pt idx="127">
                  <c:v>40396</c:v>
                </c:pt>
                <c:pt idx="128">
                  <c:v>40397</c:v>
                </c:pt>
                <c:pt idx="129">
                  <c:v>40398</c:v>
                </c:pt>
                <c:pt idx="130">
                  <c:v>40399</c:v>
                </c:pt>
                <c:pt idx="131">
                  <c:v>40400</c:v>
                </c:pt>
                <c:pt idx="132">
                  <c:v>40401</c:v>
                </c:pt>
                <c:pt idx="133">
                  <c:v>40402</c:v>
                </c:pt>
                <c:pt idx="134">
                  <c:v>40403</c:v>
                </c:pt>
                <c:pt idx="135">
                  <c:v>40404</c:v>
                </c:pt>
                <c:pt idx="136">
                  <c:v>40405</c:v>
                </c:pt>
                <c:pt idx="137">
                  <c:v>40406</c:v>
                </c:pt>
                <c:pt idx="138">
                  <c:v>40407</c:v>
                </c:pt>
                <c:pt idx="139">
                  <c:v>40408</c:v>
                </c:pt>
                <c:pt idx="140">
                  <c:v>40409</c:v>
                </c:pt>
                <c:pt idx="141">
                  <c:v>40410</c:v>
                </c:pt>
                <c:pt idx="142">
                  <c:v>40411</c:v>
                </c:pt>
                <c:pt idx="143">
                  <c:v>40412</c:v>
                </c:pt>
                <c:pt idx="144">
                  <c:v>40413</c:v>
                </c:pt>
                <c:pt idx="145">
                  <c:v>40414</c:v>
                </c:pt>
                <c:pt idx="146">
                  <c:v>40415</c:v>
                </c:pt>
                <c:pt idx="147">
                  <c:v>40416</c:v>
                </c:pt>
                <c:pt idx="148">
                  <c:v>40417</c:v>
                </c:pt>
                <c:pt idx="149">
                  <c:v>40418</c:v>
                </c:pt>
                <c:pt idx="150">
                  <c:v>40419</c:v>
                </c:pt>
                <c:pt idx="151">
                  <c:v>40420</c:v>
                </c:pt>
                <c:pt idx="152">
                  <c:v>40421</c:v>
                </c:pt>
                <c:pt idx="153">
                  <c:v>40422</c:v>
                </c:pt>
                <c:pt idx="154">
                  <c:v>40423</c:v>
                </c:pt>
                <c:pt idx="155">
                  <c:v>40424</c:v>
                </c:pt>
                <c:pt idx="156">
                  <c:v>40425</c:v>
                </c:pt>
                <c:pt idx="157">
                  <c:v>40426</c:v>
                </c:pt>
                <c:pt idx="158">
                  <c:v>40427</c:v>
                </c:pt>
                <c:pt idx="159">
                  <c:v>40428</c:v>
                </c:pt>
                <c:pt idx="160">
                  <c:v>40429</c:v>
                </c:pt>
                <c:pt idx="161">
                  <c:v>40430</c:v>
                </c:pt>
                <c:pt idx="162">
                  <c:v>40431</c:v>
                </c:pt>
                <c:pt idx="163">
                  <c:v>40432</c:v>
                </c:pt>
                <c:pt idx="164">
                  <c:v>40433</c:v>
                </c:pt>
                <c:pt idx="165">
                  <c:v>40434</c:v>
                </c:pt>
                <c:pt idx="166">
                  <c:v>40435</c:v>
                </c:pt>
                <c:pt idx="167">
                  <c:v>40436</c:v>
                </c:pt>
                <c:pt idx="168">
                  <c:v>40437</c:v>
                </c:pt>
                <c:pt idx="169">
                  <c:v>40438</c:v>
                </c:pt>
                <c:pt idx="170">
                  <c:v>40439</c:v>
                </c:pt>
                <c:pt idx="171">
                  <c:v>40440</c:v>
                </c:pt>
                <c:pt idx="172">
                  <c:v>40441</c:v>
                </c:pt>
                <c:pt idx="173">
                  <c:v>40442</c:v>
                </c:pt>
                <c:pt idx="174">
                  <c:v>40443</c:v>
                </c:pt>
                <c:pt idx="175">
                  <c:v>40444</c:v>
                </c:pt>
                <c:pt idx="176">
                  <c:v>40445</c:v>
                </c:pt>
                <c:pt idx="177">
                  <c:v>40446</c:v>
                </c:pt>
                <c:pt idx="178">
                  <c:v>40447</c:v>
                </c:pt>
                <c:pt idx="179">
                  <c:v>40448</c:v>
                </c:pt>
                <c:pt idx="180">
                  <c:v>40449</c:v>
                </c:pt>
                <c:pt idx="181">
                  <c:v>40450</c:v>
                </c:pt>
                <c:pt idx="182">
                  <c:v>40451</c:v>
                </c:pt>
                <c:pt idx="183">
                  <c:v>40452</c:v>
                </c:pt>
              </c:numCache>
            </c:numRef>
          </c:cat>
          <c:val>
            <c:numRef>
              <c:f>'From April 2010'!$B$29:$GC$29</c:f>
              <c:numCache>
                <c:formatCode>General</c:formatCode>
                <c:ptCount val="184"/>
                <c:pt idx="0">
                  <c:v>0.9</c:v>
                </c:pt>
                <c:pt idx="1">
                  <c:v>0.9</c:v>
                </c:pt>
                <c:pt idx="2">
                  <c:v>0.9</c:v>
                </c:pt>
                <c:pt idx="3">
                  <c:v>0.9</c:v>
                </c:pt>
                <c:pt idx="4">
                  <c:v>0.9</c:v>
                </c:pt>
                <c:pt idx="5">
                  <c:v>0.9</c:v>
                </c:pt>
                <c:pt idx="6">
                  <c:v>0.9</c:v>
                </c:pt>
                <c:pt idx="7">
                  <c:v>0.9</c:v>
                </c:pt>
                <c:pt idx="8">
                  <c:v>0.9</c:v>
                </c:pt>
                <c:pt idx="9">
                  <c:v>0.9</c:v>
                </c:pt>
                <c:pt idx="10">
                  <c:v>0.9</c:v>
                </c:pt>
                <c:pt idx="11">
                  <c:v>0.9</c:v>
                </c:pt>
                <c:pt idx="12">
                  <c:v>0.9</c:v>
                </c:pt>
                <c:pt idx="13">
                  <c:v>0.9</c:v>
                </c:pt>
                <c:pt idx="14">
                  <c:v>0.9</c:v>
                </c:pt>
                <c:pt idx="15">
                  <c:v>0.9</c:v>
                </c:pt>
                <c:pt idx="16">
                  <c:v>0.9</c:v>
                </c:pt>
                <c:pt idx="17">
                  <c:v>0.9</c:v>
                </c:pt>
                <c:pt idx="18">
                  <c:v>0.9</c:v>
                </c:pt>
                <c:pt idx="19">
                  <c:v>0.9</c:v>
                </c:pt>
                <c:pt idx="20">
                  <c:v>0.9</c:v>
                </c:pt>
                <c:pt idx="21">
                  <c:v>0.9</c:v>
                </c:pt>
                <c:pt idx="22">
                  <c:v>0.9</c:v>
                </c:pt>
                <c:pt idx="23">
                  <c:v>0.9</c:v>
                </c:pt>
                <c:pt idx="24">
                  <c:v>0.9</c:v>
                </c:pt>
                <c:pt idx="25">
                  <c:v>0.9</c:v>
                </c:pt>
                <c:pt idx="26">
                  <c:v>0.9</c:v>
                </c:pt>
                <c:pt idx="27">
                  <c:v>0.9</c:v>
                </c:pt>
                <c:pt idx="28">
                  <c:v>0.9</c:v>
                </c:pt>
                <c:pt idx="29">
                  <c:v>0.9</c:v>
                </c:pt>
                <c:pt idx="30">
                  <c:v>0.9</c:v>
                </c:pt>
                <c:pt idx="31">
                  <c:v>0.9</c:v>
                </c:pt>
                <c:pt idx="32">
                  <c:v>0.9</c:v>
                </c:pt>
                <c:pt idx="33">
                  <c:v>0.9</c:v>
                </c:pt>
                <c:pt idx="34">
                  <c:v>0.9</c:v>
                </c:pt>
                <c:pt idx="35">
                  <c:v>0.9</c:v>
                </c:pt>
                <c:pt idx="36">
                  <c:v>0.9</c:v>
                </c:pt>
                <c:pt idx="37">
                  <c:v>0.9</c:v>
                </c:pt>
                <c:pt idx="38">
                  <c:v>0.9</c:v>
                </c:pt>
                <c:pt idx="39">
                  <c:v>0.9</c:v>
                </c:pt>
                <c:pt idx="40">
                  <c:v>0.9</c:v>
                </c:pt>
                <c:pt idx="41">
                  <c:v>0.9</c:v>
                </c:pt>
                <c:pt idx="42">
                  <c:v>0.9</c:v>
                </c:pt>
                <c:pt idx="43">
                  <c:v>0.9</c:v>
                </c:pt>
                <c:pt idx="44">
                  <c:v>0.9</c:v>
                </c:pt>
                <c:pt idx="45">
                  <c:v>0.9</c:v>
                </c:pt>
                <c:pt idx="46">
                  <c:v>0.9</c:v>
                </c:pt>
                <c:pt idx="47">
                  <c:v>0.9</c:v>
                </c:pt>
                <c:pt idx="48">
                  <c:v>0.9</c:v>
                </c:pt>
                <c:pt idx="49">
                  <c:v>0.9</c:v>
                </c:pt>
                <c:pt idx="50">
                  <c:v>0.9</c:v>
                </c:pt>
                <c:pt idx="51">
                  <c:v>0.9</c:v>
                </c:pt>
                <c:pt idx="52">
                  <c:v>0.9</c:v>
                </c:pt>
                <c:pt idx="53">
                  <c:v>0.9</c:v>
                </c:pt>
                <c:pt idx="54">
                  <c:v>0.9</c:v>
                </c:pt>
                <c:pt idx="55">
                  <c:v>0.9</c:v>
                </c:pt>
                <c:pt idx="56">
                  <c:v>0.9</c:v>
                </c:pt>
                <c:pt idx="57">
                  <c:v>0.9</c:v>
                </c:pt>
                <c:pt idx="58">
                  <c:v>0.9</c:v>
                </c:pt>
                <c:pt idx="59">
                  <c:v>0.9</c:v>
                </c:pt>
                <c:pt idx="60">
                  <c:v>0.9</c:v>
                </c:pt>
                <c:pt idx="61">
                  <c:v>0.9</c:v>
                </c:pt>
                <c:pt idx="62">
                  <c:v>0.9</c:v>
                </c:pt>
                <c:pt idx="63">
                  <c:v>0.9</c:v>
                </c:pt>
                <c:pt idx="64">
                  <c:v>0.9</c:v>
                </c:pt>
                <c:pt idx="65">
                  <c:v>0.9</c:v>
                </c:pt>
                <c:pt idx="66">
                  <c:v>0.9</c:v>
                </c:pt>
                <c:pt idx="67">
                  <c:v>0.9</c:v>
                </c:pt>
                <c:pt idx="68">
                  <c:v>0.9</c:v>
                </c:pt>
                <c:pt idx="69">
                  <c:v>0.9</c:v>
                </c:pt>
                <c:pt idx="70">
                  <c:v>0.9</c:v>
                </c:pt>
                <c:pt idx="71">
                  <c:v>0.9</c:v>
                </c:pt>
                <c:pt idx="72">
                  <c:v>0.9</c:v>
                </c:pt>
                <c:pt idx="73">
                  <c:v>0.9</c:v>
                </c:pt>
                <c:pt idx="74">
                  <c:v>0.9</c:v>
                </c:pt>
                <c:pt idx="75">
                  <c:v>0.9</c:v>
                </c:pt>
                <c:pt idx="76">
                  <c:v>0.9</c:v>
                </c:pt>
                <c:pt idx="77">
                  <c:v>0.9</c:v>
                </c:pt>
                <c:pt idx="78">
                  <c:v>0.9</c:v>
                </c:pt>
                <c:pt idx="79">
                  <c:v>0.9</c:v>
                </c:pt>
                <c:pt idx="80">
                  <c:v>0.9</c:v>
                </c:pt>
                <c:pt idx="81">
                  <c:v>0.9</c:v>
                </c:pt>
                <c:pt idx="82">
                  <c:v>0.9</c:v>
                </c:pt>
                <c:pt idx="83">
                  <c:v>0.9</c:v>
                </c:pt>
                <c:pt idx="84">
                  <c:v>0.9</c:v>
                </c:pt>
                <c:pt idx="85">
                  <c:v>0.9</c:v>
                </c:pt>
                <c:pt idx="86">
                  <c:v>0.9</c:v>
                </c:pt>
                <c:pt idx="87">
                  <c:v>0.9</c:v>
                </c:pt>
                <c:pt idx="88">
                  <c:v>0.9</c:v>
                </c:pt>
                <c:pt idx="89">
                  <c:v>0.9</c:v>
                </c:pt>
                <c:pt idx="90">
                  <c:v>0.9</c:v>
                </c:pt>
                <c:pt idx="91">
                  <c:v>0.9</c:v>
                </c:pt>
                <c:pt idx="92">
                  <c:v>0.9</c:v>
                </c:pt>
                <c:pt idx="93">
                  <c:v>0.9</c:v>
                </c:pt>
                <c:pt idx="94">
                  <c:v>0.9</c:v>
                </c:pt>
                <c:pt idx="95">
                  <c:v>0.9</c:v>
                </c:pt>
                <c:pt idx="96">
                  <c:v>0.9</c:v>
                </c:pt>
                <c:pt idx="97">
                  <c:v>0.9</c:v>
                </c:pt>
                <c:pt idx="98">
                  <c:v>0.9</c:v>
                </c:pt>
                <c:pt idx="99">
                  <c:v>0.9</c:v>
                </c:pt>
                <c:pt idx="100">
                  <c:v>0.9</c:v>
                </c:pt>
                <c:pt idx="101">
                  <c:v>0.9</c:v>
                </c:pt>
                <c:pt idx="102">
                  <c:v>0.9</c:v>
                </c:pt>
                <c:pt idx="103">
                  <c:v>0.9</c:v>
                </c:pt>
                <c:pt idx="104">
                  <c:v>0.9</c:v>
                </c:pt>
                <c:pt idx="105">
                  <c:v>0.9</c:v>
                </c:pt>
                <c:pt idx="106">
                  <c:v>0.9</c:v>
                </c:pt>
                <c:pt idx="107">
                  <c:v>0.9</c:v>
                </c:pt>
                <c:pt idx="108">
                  <c:v>0.9</c:v>
                </c:pt>
                <c:pt idx="109">
                  <c:v>0.9</c:v>
                </c:pt>
                <c:pt idx="110">
                  <c:v>0.9</c:v>
                </c:pt>
                <c:pt idx="111">
                  <c:v>0.9</c:v>
                </c:pt>
                <c:pt idx="112">
                  <c:v>0.9</c:v>
                </c:pt>
                <c:pt idx="113">
                  <c:v>0.9</c:v>
                </c:pt>
                <c:pt idx="114">
                  <c:v>0.9</c:v>
                </c:pt>
                <c:pt idx="115">
                  <c:v>0.9</c:v>
                </c:pt>
                <c:pt idx="116">
                  <c:v>0.9</c:v>
                </c:pt>
                <c:pt idx="117">
                  <c:v>0.9</c:v>
                </c:pt>
                <c:pt idx="118">
                  <c:v>0.9</c:v>
                </c:pt>
                <c:pt idx="119">
                  <c:v>0.9</c:v>
                </c:pt>
                <c:pt idx="120">
                  <c:v>0.9</c:v>
                </c:pt>
                <c:pt idx="121">
                  <c:v>0.9</c:v>
                </c:pt>
                <c:pt idx="122">
                  <c:v>0.9</c:v>
                </c:pt>
                <c:pt idx="123">
                  <c:v>0.9</c:v>
                </c:pt>
                <c:pt idx="124">
                  <c:v>0.9</c:v>
                </c:pt>
                <c:pt idx="125">
                  <c:v>0.9</c:v>
                </c:pt>
                <c:pt idx="126">
                  <c:v>0.9</c:v>
                </c:pt>
                <c:pt idx="127">
                  <c:v>0.9</c:v>
                </c:pt>
                <c:pt idx="128">
                  <c:v>0.9</c:v>
                </c:pt>
                <c:pt idx="129">
                  <c:v>0.9</c:v>
                </c:pt>
                <c:pt idx="130">
                  <c:v>0.9</c:v>
                </c:pt>
                <c:pt idx="131">
                  <c:v>0.9</c:v>
                </c:pt>
                <c:pt idx="132">
                  <c:v>0.9</c:v>
                </c:pt>
                <c:pt idx="133">
                  <c:v>0.9</c:v>
                </c:pt>
                <c:pt idx="134">
                  <c:v>0.9</c:v>
                </c:pt>
                <c:pt idx="135">
                  <c:v>0.9</c:v>
                </c:pt>
                <c:pt idx="136">
                  <c:v>0.9</c:v>
                </c:pt>
                <c:pt idx="137">
                  <c:v>0.9</c:v>
                </c:pt>
                <c:pt idx="138">
                  <c:v>0.9</c:v>
                </c:pt>
                <c:pt idx="139">
                  <c:v>0.9</c:v>
                </c:pt>
                <c:pt idx="140">
                  <c:v>0.9</c:v>
                </c:pt>
                <c:pt idx="141">
                  <c:v>0.9</c:v>
                </c:pt>
                <c:pt idx="142">
                  <c:v>0.9</c:v>
                </c:pt>
                <c:pt idx="143">
                  <c:v>0.9</c:v>
                </c:pt>
                <c:pt idx="144">
                  <c:v>0.9</c:v>
                </c:pt>
                <c:pt idx="145">
                  <c:v>0.9</c:v>
                </c:pt>
                <c:pt idx="146">
                  <c:v>0.9</c:v>
                </c:pt>
                <c:pt idx="147">
                  <c:v>0.9</c:v>
                </c:pt>
                <c:pt idx="148">
                  <c:v>0.9</c:v>
                </c:pt>
                <c:pt idx="149">
                  <c:v>0.9</c:v>
                </c:pt>
                <c:pt idx="150">
                  <c:v>0.9</c:v>
                </c:pt>
                <c:pt idx="151">
                  <c:v>0.9</c:v>
                </c:pt>
                <c:pt idx="152">
                  <c:v>0.9</c:v>
                </c:pt>
                <c:pt idx="153">
                  <c:v>0.9</c:v>
                </c:pt>
                <c:pt idx="154">
                  <c:v>0.9</c:v>
                </c:pt>
                <c:pt idx="155">
                  <c:v>0.9</c:v>
                </c:pt>
                <c:pt idx="156">
                  <c:v>0.9</c:v>
                </c:pt>
                <c:pt idx="157">
                  <c:v>0.9</c:v>
                </c:pt>
                <c:pt idx="158">
                  <c:v>0.9</c:v>
                </c:pt>
                <c:pt idx="159">
                  <c:v>0.9</c:v>
                </c:pt>
                <c:pt idx="160">
                  <c:v>0.9</c:v>
                </c:pt>
                <c:pt idx="161">
                  <c:v>0.9</c:v>
                </c:pt>
                <c:pt idx="162">
                  <c:v>0.9</c:v>
                </c:pt>
                <c:pt idx="163">
                  <c:v>0.9</c:v>
                </c:pt>
                <c:pt idx="164">
                  <c:v>0.9</c:v>
                </c:pt>
                <c:pt idx="165">
                  <c:v>0.9</c:v>
                </c:pt>
                <c:pt idx="166">
                  <c:v>0.9</c:v>
                </c:pt>
                <c:pt idx="167">
                  <c:v>0.9</c:v>
                </c:pt>
                <c:pt idx="168">
                  <c:v>0.9</c:v>
                </c:pt>
                <c:pt idx="169">
                  <c:v>0.9</c:v>
                </c:pt>
                <c:pt idx="170">
                  <c:v>0.9</c:v>
                </c:pt>
                <c:pt idx="171">
                  <c:v>0.9</c:v>
                </c:pt>
                <c:pt idx="172">
                  <c:v>0.9</c:v>
                </c:pt>
                <c:pt idx="173">
                  <c:v>0.9</c:v>
                </c:pt>
                <c:pt idx="174">
                  <c:v>0.9</c:v>
                </c:pt>
                <c:pt idx="175">
                  <c:v>0.9</c:v>
                </c:pt>
                <c:pt idx="176">
                  <c:v>0.9</c:v>
                </c:pt>
                <c:pt idx="177">
                  <c:v>0.9</c:v>
                </c:pt>
                <c:pt idx="178">
                  <c:v>0.9</c:v>
                </c:pt>
                <c:pt idx="179">
                  <c:v>0.9</c:v>
                </c:pt>
                <c:pt idx="180">
                  <c:v>0.9</c:v>
                </c:pt>
                <c:pt idx="181">
                  <c:v>0.9</c:v>
                </c:pt>
                <c:pt idx="182">
                  <c:v>0.9</c:v>
                </c:pt>
                <c:pt idx="183">
                  <c:v>0.9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8397568"/>
        <c:axId val="98411648"/>
      </c:lineChart>
      <c:dateAx>
        <c:axId val="98397568"/>
        <c:scaling>
          <c:orientation val="minMax"/>
          <c:max val="40422"/>
          <c:min val="40269"/>
        </c:scaling>
        <c:delete val="0"/>
        <c:axPos val="b"/>
        <c:numFmt formatCode="m/d/yy;@" sourceLinked="0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98411648"/>
        <c:crossesAt val="0.8"/>
        <c:auto val="1"/>
        <c:lblOffset val="100"/>
        <c:baseTimeUnit val="days"/>
        <c:majorUnit val="30"/>
        <c:majorTimeUnit val="days"/>
        <c:minorUnit val="1"/>
        <c:minorTimeUnit val="days"/>
      </c:dateAx>
      <c:valAx>
        <c:axId val="98411648"/>
        <c:scaling>
          <c:orientation val="minMax"/>
          <c:max val="1.02"/>
          <c:min val="0.8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98397568"/>
        <c:crossesAt val="39904"/>
        <c:crossBetween val="between"/>
        <c:minorUnit val="0.05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'From April 2011'!$A$51</c:f>
              <c:strCache>
                <c:ptCount val="1"/>
                <c:pt idx="0">
                  <c:v>Hits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x"/>
            <c:size val="7"/>
            <c:spPr>
              <a:ln>
                <a:solidFill>
                  <a:schemeClr val="tx1"/>
                </a:solidFill>
              </a:ln>
            </c:spPr>
          </c:marker>
          <c:dPt>
            <c:idx val="36"/>
            <c:marker>
              <c:spPr>
                <a:noFill/>
                <a:ln>
                  <a:solidFill>
                    <a:schemeClr val="tx1"/>
                  </a:solidFill>
                </a:ln>
              </c:spPr>
            </c:marker>
            <c:bubble3D val="0"/>
          </c:dPt>
          <c:cat>
            <c:numRef>
              <c:f>'From April 2011'!$B$45:$EV$45</c:f>
              <c:numCache>
                <c:formatCode>d\-mmm</c:formatCode>
                <c:ptCount val="151"/>
                <c:pt idx="0">
                  <c:v>40634</c:v>
                </c:pt>
                <c:pt idx="1">
                  <c:v>40635</c:v>
                </c:pt>
                <c:pt idx="2">
                  <c:v>40636</c:v>
                </c:pt>
                <c:pt idx="3">
                  <c:v>40637</c:v>
                </c:pt>
                <c:pt idx="4">
                  <c:v>40638</c:v>
                </c:pt>
                <c:pt idx="5">
                  <c:v>40639</c:v>
                </c:pt>
                <c:pt idx="6">
                  <c:v>40640</c:v>
                </c:pt>
                <c:pt idx="7">
                  <c:v>40641</c:v>
                </c:pt>
                <c:pt idx="8">
                  <c:v>40642</c:v>
                </c:pt>
                <c:pt idx="9">
                  <c:v>40643</c:v>
                </c:pt>
                <c:pt idx="10">
                  <c:v>40644</c:v>
                </c:pt>
                <c:pt idx="11">
                  <c:v>40645</c:v>
                </c:pt>
                <c:pt idx="12">
                  <c:v>40646</c:v>
                </c:pt>
                <c:pt idx="13">
                  <c:v>40647</c:v>
                </c:pt>
                <c:pt idx="14">
                  <c:v>40648</c:v>
                </c:pt>
                <c:pt idx="15">
                  <c:v>40649</c:v>
                </c:pt>
                <c:pt idx="16">
                  <c:v>40650</c:v>
                </c:pt>
                <c:pt idx="17">
                  <c:v>40651</c:v>
                </c:pt>
                <c:pt idx="18">
                  <c:v>40652</c:v>
                </c:pt>
                <c:pt idx="19">
                  <c:v>40653</c:v>
                </c:pt>
                <c:pt idx="20">
                  <c:v>40654</c:v>
                </c:pt>
                <c:pt idx="21">
                  <c:v>40655</c:v>
                </c:pt>
                <c:pt idx="22">
                  <c:v>40656</c:v>
                </c:pt>
                <c:pt idx="23">
                  <c:v>40657</c:v>
                </c:pt>
                <c:pt idx="24">
                  <c:v>40658</c:v>
                </c:pt>
                <c:pt idx="25">
                  <c:v>40659</c:v>
                </c:pt>
                <c:pt idx="26">
                  <c:v>40660</c:v>
                </c:pt>
                <c:pt idx="27">
                  <c:v>40661</c:v>
                </c:pt>
                <c:pt idx="28">
                  <c:v>40662</c:v>
                </c:pt>
                <c:pt idx="29">
                  <c:v>40663</c:v>
                </c:pt>
                <c:pt idx="30">
                  <c:v>40664</c:v>
                </c:pt>
                <c:pt idx="31">
                  <c:v>40665</c:v>
                </c:pt>
                <c:pt idx="32">
                  <c:v>40666</c:v>
                </c:pt>
                <c:pt idx="33">
                  <c:v>40667</c:v>
                </c:pt>
                <c:pt idx="34">
                  <c:v>40668</c:v>
                </c:pt>
                <c:pt idx="35">
                  <c:v>40669</c:v>
                </c:pt>
                <c:pt idx="36">
                  <c:v>40670</c:v>
                </c:pt>
                <c:pt idx="37">
                  <c:v>40671</c:v>
                </c:pt>
                <c:pt idx="38">
                  <c:v>40672</c:v>
                </c:pt>
                <c:pt idx="39">
                  <c:v>40673</c:v>
                </c:pt>
                <c:pt idx="40">
                  <c:v>40674</c:v>
                </c:pt>
                <c:pt idx="41">
                  <c:v>40675</c:v>
                </c:pt>
                <c:pt idx="42">
                  <c:v>40676</c:v>
                </c:pt>
                <c:pt idx="43">
                  <c:v>40677</c:v>
                </c:pt>
                <c:pt idx="44">
                  <c:v>40678</c:v>
                </c:pt>
                <c:pt idx="45">
                  <c:v>40679</c:v>
                </c:pt>
                <c:pt idx="46">
                  <c:v>40680</c:v>
                </c:pt>
                <c:pt idx="47">
                  <c:v>40681</c:v>
                </c:pt>
                <c:pt idx="48">
                  <c:v>40682</c:v>
                </c:pt>
                <c:pt idx="49">
                  <c:v>40683</c:v>
                </c:pt>
                <c:pt idx="50">
                  <c:v>40684</c:v>
                </c:pt>
                <c:pt idx="51">
                  <c:v>40685</c:v>
                </c:pt>
                <c:pt idx="52">
                  <c:v>40686</c:v>
                </c:pt>
                <c:pt idx="53">
                  <c:v>40687</c:v>
                </c:pt>
                <c:pt idx="54">
                  <c:v>40688</c:v>
                </c:pt>
                <c:pt idx="55">
                  <c:v>40689</c:v>
                </c:pt>
                <c:pt idx="56">
                  <c:v>40690</c:v>
                </c:pt>
                <c:pt idx="57">
                  <c:v>40691</c:v>
                </c:pt>
                <c:pt idx="58">
                  <c:v>40692</c:v>
                </c:pt>
                <c:pt idx="59">
                  <c:v>40693</c:v>
                </c:pt>
                <c:pt idx="60">
                  <c:v>40694</c:v>
                </c:pt>
                <c:pt idx="61">
                  <c:v>40695</c:v>
                </c:pt>
                <c:pt idx="62">
                  <c:v>40696</c:v>
                </c:pt>
                <c:pt idx="63">
                  <c:v>40697</c:v>
                </c:pt>
                <c:pt idx="64">
                  <c:v>40698</c:v>
                </c:pt>
                <c:pt idx="65">
                  <c:v>40699</c:v>
                </c:pt>
                <c:pt idx="66">
                  <c:v>40700</c:v>
                </c:pt>
                <c:pt idx="67">
                  <c:v>40701</c:v>
                </c:pt>
                <c:pt idx="68">
                  <c:v>40702</c:v>
                </c:pt>
                <c:pt idx="69">
                  <c:v>40703</c:v>
                </c:pt>
                <c:pt idx="70">
                  <c:v>40704</c:v>
                </c:pt>
                <c:pt idx="71">
                  <c:v>40705</c:v>
                </c:pt>
                <c:pt idx="72">
                  <c:v>40706</c:v>
                </c:pt>
                <c:pt idx="73">
                  <c:v>40707</c:v>
                </c:pt>
                <c:pt idx="74">
                  <c:v>40708</c:v>
                </c:pt>
                <c:pt idx="75">
                  <c:v>40709</c:v>
                </c:pt>
                <c:pt idx="76">
                  <c:v>40710</c:v>
                </c:pt>
                <c:pt idx="77">
                  <c:v>40711</c:v>
                </c:pt>
                <c:pt idx="78">
                  <c:v>40712</c:v>
                </c:pt>
                <c:pt idx="79">
                  <c:v>40713</c:v>
                </c:pt>
                <c:pt idx="80">
                  <c:v>40714</c:v>
                </c:pt>
                <c:pt idx="81">
                  <c:v>40715</c:v>
                </c:pt>
                <c:pt idx="82">
                  <c:v>40716</c:v>
                </c:pt>
                <c:pt idx="83">
                  <c:v>40717</c:v>
                </c:pt>
                <c:pt idx="84">
                  <c:v>40718</c:v>
                </c:pt>
                <c:pt idx="85">
                  <c:v>40719</c:v>
                </c:pt>
                <c:pt idx="86">
                  <c:v>40720</c:v>
                </c:pt>
                <c:pt idx="87">
                  <c:v>40721</c:v>
                </c:pt>
                <c:pt idx="88">
                  <c:v>40722</c:v>
                </c:pt>
                <c:pt idx="89">
                  <c:v>40723</c:v>
                </c:pt>
                <c:pt idx="90">
                  <c:v>40724</c:v>
                </c:pt>
                <c:pt idx="91">
                  <c:v>40726</c:v>
                </c:pt>
                <c:pt idx="92">
                  <c:v>40727</c:v>
                </c:pt>
                <c:pt idx="93">
                  <c:v>40728</c:v>
                </c:pt>
                <c:pt idx="94">
                  <c:v>40729</c:v>
                </c:pt>
                <c:pt idx="95">
                  <c:v>40730</c:v>
                </c:pt>
                <c:pt idx="96">
                  <c:v>40731</c:v>
                </c:pt>
                <c:pt idx="97">
                  <c:v>40732</c:v>
                </c:pt>
                <c:pt idx="98">
                  <c:v>40733</c:v>
                </c:pt>
                <c:pt idx="99">
                  <c:v>40734</c:v>
                </c:pt>
                <c:pt idx="100">
                  <c:v>40735</c:v>
                </c:pt>
                <c:pt idx="101">
                  <c:v>40736</c:v>
                </c:pt>
                <c:pt idx="102">
                  <c:v>40737</c:v>
                </c:pt>
                <c:pt idx="103">
                  <c:v>40738</c:v>
                </c:pt>
                <c:pt idx="104">
                  <c:v>40739</c:v>
                </c:pt>
                <c:pt idx="105">
                  <c:v>40740</c:v>
                </c:pt>
                <c:pt idx="106">
                  <c:v>40741</c:v>
                </c:pt>
                <c:pt idx="107">
                  <c:v>40742</c:v>
                </c:pt>
                <c:pt idx="108">
                  <c:v>40743</c:v>
                </c:pt>
                <c:pt idx="109">
                  <c:v>40744</c:v>
                </c:pt>
                <c:pt idx="110">
                  <c:v>40745</c:v>
                </c:pt>
                <c:pt idx="111">
                  <c:v>40746</c:v>
                </c:pt>
                <c:pt idx="112">
                  <c:v>40747</c:v>
                </c:pt>
                <c:pt idx="113">
                  <c:v>40748</c:v>
                </c:pt>
                <c:pt idx="114">
                  <c:v>40749</c:v>
                </c:pt>
                <c:pt idx="115">
                  <c:v>40750</c:v>
                </c:pt>
                <c:pt idx="116">
                  <c:v>40751</c:v>
                </c:pt>
                <c:pt idx="117">
                  <c:v>40752</c:v>
                </c:pt>
                <c:pt idx="118">
                  <c:v>40753</c:v>
                </c:pt>
                <c:pt idx="119">
                  <c:v>40754</c:v>
                </c:pt>
                <c:pt idx="120">
                  <c:v>40755</c:v>
                </c:pt>
                <c:pt idx="121">
                  <c:v>40756</c:v>
                </c:pt>
                <c:pt idx="122">
                  <c:v>40757</c:v>
                </c:pt>
                <c:pt idx="123">
                  <c:v>40758</c:v>
                </c:pt>
                <c:pt idx="124">
                  <c:v>40759</c:v>
                </c:pt>
                <c:pt idx="125">
                  <c:v>40760</c:v>
                </c:pt>
                <c:pt idx="126">
                  <c:v>40761</c:v>
                </c:pt>
                <c:pt idx="127">
                  <c:v>40762</c:v>
                </c:pt>
                <c:pt idx="128">
                  <c:v>40763</c:v>
                </c:pt>
                <c:pt idx="129">
                  <c:v>40764</c:v>
                </c:pt>
                <c:pt idx="130">
                  <c:v>40765</c:v>
                </c:pt>
                <c:pt idx="131">
                  <c:v>40766</c:v>
                </c:pt>
                <c:pt idx="132">
                  <c:v>40767</c:v>
                </c:pt>
                <c:pt idx="133">
                  <c:v>40768</c:v>
                </c:pt>
                <c:pt idx="134">
                  <c:v>40769</c:v>
                </c:pt>
                <c:pt idx="135">
                  <c:v>40770</c:v>
                </c:pt>
                <c:pt idx="136">
                  <c:v>40771</c:v>
                </c:pt>
                <c:pt idx="137">
                  <c:v>40772</c:v>
                </c:pt>
                <c:pt idx="138">
                  <c:v>40773</c:v>
                </c:pt>
                <c:pt idx="139">
                  <c:v>40774</c:v>
                </c:pt>
                <c:pt idx="140">
                  <c:v>40775</c:v>
                </c:pt>
                <c:pt idx="141">
                  <c:v>40777</c:v>
                </c:pt>
                <c:pt idx="142">
                  <c:v>40778</c:v>
                </c:pt>
                <c:pt idx="143">
                  <c:v>40779</c:v>
                </c:pt>
                <c:pt idx="144">
                  <c:v>40780</c:v>
                </c:pt>
                <c:pt idx="145">
                  <c:v>40781</c:v>
                </c:pt>
                <c:pt idx="146">
                  <c:v>40782</c:v>
                </c:pt>
                <c:pt idx="147">
                  <c:v>40783</c:v>
                </c:pt>
                <c:pt idx="148">
                  <c:v>40784</c:v>
                </c:pt>
                <c:pt idx="149">
                  <c:v>40785</c:v>
                </c:pt>
                <c:pt idx="150">
                  <c:v>40786</c:v>
                </c:pt>
              </c:numCache>
            </c:numRef>
          </c:cat>
          <c:val>
            <c:numRef>
              <c:f>'From April 2011'!$B$51:$EV$51</c:f>
              <c:numCache>
                <c:formatCode>General</c:formatCode>
                <c:ptCount val="151"/>
                <c:pt idx="0">
                  <c:v>0.995</c:v>
                </c:pt>
                <c:pt idx="1">
                  <c:v>0.995</c:v>
                </c:pt>
                <c:pt idx="2">
                  <c:v>0.996</c:v>
                </c:pt>
                <c:pt idx="3">
                  <c:v>1</c:v>
                </c:pt>
                <c:pt idx="4">
                  <c:v>0.999</c:v>
                </c:pt>
                <c:pt idx="5">
                  <c:v>0.997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0.997</c:v>
                </c:pt>
                <c:pt idx="11">
                  <c:v>0.98599999999999999</c:v>
                </c:pt>
                <c:pt idx="12">
                  <c:v>0.98399999999999999</c:v>
                </c:pt>
                <c:pt idx="13">
                  <c:v>0.999</c:v>
                </c:pt>
                <c:pt idx="14">
                  <c:v>1</c:v>
                </c:pt>
                <c:pt idx="15">
                  <c:v>0.98699999999999999</c:v>
                </c:pt>
                <c:pt idx="16">
                  <c:v>0.98799999999999999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0.999</c:v>
                </c:pt>
                <c:pt idx="26">
                  <c:v>0.999</c:v>
                </c:pt>
                <c:pt idx="27">
                  <c:v>0.99399999999999999</c:v>
                </c:pt>
                <c:pt idx="28">
                  <c:v>0.98899999999999999</c:v>
                </c:pt>
                <c:pt idx="29">
                  <c:v>0.997</c:v>
                </c:pt>
                <c:pt idx="30">
                  <c:v>0.999</c:v>
                </c:pt>
                <c:pt idx="31">
                  <c:v>0.997</c:v>
                </c:pt>
                <c:pt idx="32">
                  <c:v>0.999</c:v>
                </c:pt>
                <c:pt idx="33">
                  <c:v>0.96899999999999997</c:v>
                </c:pt>
                <c:pt idx="34">
                  <c:v>0.94299999999999995</c:v>
                </c:pt>
                <c:pt idx="35">
                  <c:v>0.97</c:v>
                </c:pt>
                <c:pt idx="36">
                  <c:v>0.99099999999999999</c:v>
                </c:pt>
                <c:pt idx="37">
                  <c:v>0.999</c:v>
                </c:pt>
                <c:pt idx="38">
                  <c:v>0.995</c:v>
                </c:pt>
                <c:pt idx="39">
                  <c:v>0.99199999999999999</c:v>
                </c:pt>
                <c:pt idx="40">
                  <c:v>0.995</c:v>
                </c:pt>
                <c:pt idx="41">
                  <c:v>0.99099999999999999</c:v>
                </c:pt>
                <c:pt idx="42">
                  <c:v>0.98899999999999999</c:v>
                </c:pt>
                <c:pt idx="43">
                  <c:v>1</c:v>
                </c:pt>
                <c:pt idx="44">
                  <c:v>0.999</c:v>
                </c:pt>
                <c:pt idx="45">
                  <c:v>0.999</c:v>
                </c:pt>
                <c:pt idx="46">
                  <c:v>0.995</c:v>
                </c:pt>
                <c:pt idx="47">
                  <c:v>0.999</c:v>
                </c:pt>
                <c:pt idx="48">
                  <c:v>0.99299999999999999</c:v>
                </c:pt>
                <c:pt idx="49">
                  <c:v>0.99199999999999999</c:v>
                </c:pt>
                <c:pt idx="50">
                  <c:v>0.99099999999999999</c:v>
                </c:pt>
                <c:pt idx="51">
                  <c:v>1</c:v>
                </c:pt>
                <c:pt idx="52">
                  <c:v>0.999</c:v>
                </c:pt>
                <c:pt idx="53">
                  <c:v>0.98799999999999999</c:v>
                </c:pt>
                <c:pt idx="54">
                  <c:v>0.97</c:v>
                </c:pt>
                <c:pt idx="55">
                  <c:v>0.96899999999999997</c:v>
                </c:pt>
                <c:pt idx="56">
                  <c:v>0.99</c:v>
                </c:pt>
                <c:pt idx="57">
                  <c:v>0.997</c:v>
                </c:pt>
                <c:pt idx="58">
                  <c:v>0.996</c:v>
                </c:pt>
                <c:pt idx="59">
                  <c:v>0.97</c:v>
                </c:pt>
                <c:pt idx="60">
                  <c:v>0.94799999999999995</c:v>
                </c:pt>
                <c:pt idx="61">
                  <c:v>0.96799999999999997</c:v>
                </c:pt>
                <c:pt idx="62">
                  <c:v>0.95599999999999996</c:v>
                </c:pt>
                <c:pt idx="63">
                  <c:v>0.96199999999999997</c:v>
                </c:pt>
                <c:pt idx="64">
                  <c:v>0.96</c:v>
                </c:pt>
                <c:pt idx="65">
                  <c:v>0.98399999999999999</c:v>
                </c:pt>
                <c:pt idx="66">
                  <c:v>0.92600000000000005</c:v>
                </c:pt>
                <c:pt idx="67">
                  <c:v>0.86299999999999999</c:v>
                </c:pt>
                <c:pt idx="68">
                  <c:v>0.879</c:v>
                </c:pt>
                <c:pt idx="69">
                  <c:v>0.91900000000000004</c:v>
                </c:pt>
                <c:pt idx="70">
                  <c:v>0.94099999999999995</c:v>
                </c:pt>
                <c:pt idx="71">
                  <c:v>0.97199999999999998</c:v>
                </c:pt>
                <c:pt idx="72">
                  <c:v>0.98399999999999999</c:v>
                </c:pt>
                <c:pt idx="73">
                  <c:v>0.99399999999999999</c:v>
                </c:pt>
                <c:pt idx="74">
                  <c:v>0.97699999999999998</c:v>
                </c:pt>
                <c:pt idx="75">
                  <c:v>0.97899999999999998</c:v>
                </c:pt>
                <c:pt idx="76">
                  <c:v>0.98099999999999998</c:v>
                </c:pt>
                <c:pt idx="77">
                  <c:v>0.98399999999999999</c:v>
                </c:pt>
                <c:pt idx="78">
                  <c:v>0.97699999999999998</c:v>
                </c:pt>
                <c:pt idx="79">
                  <c:v>0.99099999999999999</c:v>
                </c:pt>
                <c:pt idx="80">
                  <c:v>0.98199999999999998</c:v>
                </c:pt>
                <c:pt idx="81">
                  <c:v>0.95599999999999996</c:v>
                </c:pt>
                <c:pt idx="82">
                  <c:v>0.93500000000000005</c:v>
                </c:pt>
                <c:pt idx="83">
                  <c:v>0.97</c:v>
                </c:pt>
                <c:pt idx="84">
                  <c:v>0.98399999999999999</c:v>
                </c:pt>
                <c:pt idx="85">
                  <c:v>0.98</c:v>
                </c:pt>
                <c:pt idx="86">
                  <c:v>0.98099999999999998</c:v>
                </c:pt>
                <c:pt idx="87">
                  <c:v>0.96799999999999997</c:v>
                </c:pt>
                <c:pt idx="88">
                  <c:v>0.99</c:v>
                </c:pt>
                <c:pt idx="89">
                  <c:v>0.99099999999999999</c:v>
                </c:pt>
                <c:pt idx="90">
                  <c:v>0.93799999999999994</c:v>
                </c:pt>
                <c:pt idx="91">
                  <c:v>0.86699999999999999</c:v>
                </c:pt>
                <c:pt idx="92">
                  <c:v>0.94599999999999995</c:v>
                </c:pt>
                <c:pt idx="93">
                  <c:v>0.97199999999999998</c:v>
                </c:pt>
                <c:pt idx="94">
                  <c:v>0.93</c:v>
                </c:pt>
                <c:pt idx="95">
                  <c:v>0.90100000000000002</c:v>
                </c:pt>
                <c:pt idx="96">
                  <c:v>0.91400000000000003</c:v>
                </c:pt>
                <c:pt idx="97">
                  <c:v>0.97099999999999997</c:v>
                </c:pt>
                <c:pt idx="98">
                  <c:v>0.96599999999999997</c:v>
                </c:pt>
                <c:pt idx="99">
                  <c:v>0.94399999999999995</c:v>
                </c:pt>
                <c:pt idx="100">
                  <c:v>0.91600000000000004</c:v>
                </c:pt>
                <c:pt idx="101">
                  <c:v>0.97</c:v>
                </c:pt>
                <c:pt idx="102">
                  <c:v>0.99</c:v>
                </c:pt>
                <c:pt idx="103">
                  <c:v>0.997</c:v>
                </c:pt>
                <c:pt idx="104">
                  <c:v>0.98599999999999999</c:v>
                </c:pt>
                <c:pt idx="105">
                  <c:v>0.94199999999999995</c:v>
                </c:pt>
                <c:pt idx="106">
                  <c:v>0.90600000000000003</c:v>
                </c:pt>
                <c:pt idx="107">
                  <c:v>0.91600000000000004</c:v>
                </c:pt>
                <c:pt idx="108">
                  <c:v>0.95399999999999996</c:v>
                </c:pt>
                <c:pt idx="109">
                  <c:v>0.89400000000000002</c:v>
                </c:pt>
                <c:pt idx="110">
                  <c:v>0.88800000000000001</c:v>
                </c:pt>
                <c:pt idx="111">
                  <c:v>0.90200000000000002</c:v>
                </c:pt>
                <c:pt idx="112">
                  <c:v>0.95599999999999996</c:v>
                </c:pt>
                <c:pt idx="113">
                  <c:v>0.98299999999999998</c:v>
                </c:pt>
                <c:pt idx="114">
                  <c:v>0.98299999999999998</c:v>
                </c:pt>
                <c:pt idx="115">
                  <c:v>0.97699999999999998</c:v>
                </c:pt>
                <c:pt idx="116">
                  <c:v>0.95899999999999996</c:v>
                </c:pt>
                <c:pt idx="117">
                  <c:v>0.94399999999999995</c:v>
                </c:pt>
                <c:pt idx="118">
                  <c:v>0.93600000000000005</c:v>
                </c:pt>
                <c:pt idx="119">
                  <c:v>0.96899999999999997</c:v>
                </c:pt>
                <c:pt idx="120">
                  <c:v>0.93899999999999995</c:v>
                </c:pt>
                <c:pt idx="121">
                  <c:v>0.90800000000000003</c:v>
                </c:pt>
                <c:pt idx="122">
                  <c:v>0.92600000000000005</c:v>
                </c:pt>
                <c:pt idx="123">
                  <c:v>0.95099999999999996</c:v>
                </c:pt>
                <c:pt idx="124">
                  <c:v>0.96499999999999997</c:v>
                </c:pt>
                <c:pt idx="125">
                  <c:v>0.97</c:v>
                </c:pt>
                <c:pt idx="126">
                  <c:v>0.96399999999999997</c:v>
                </c:pt>
                <c:pt idx="127">
                  <c:v>0.97</c:v>
                </c:pt>
                <c:pt idx="128">
                  <c:v>0.98199999999999998</c:v>
                </c:pt>
                <c:pt idx="129">
                  <c:v>0.97699999999999998</c:v>
                </c:pt>
                <c:pt idx="130">
                  <c:v>0.98</c:v>
                </c:pt>
                <c:pt idx="131">
                  <c:v>0.97699999999999998</c:v>
                </c:pt>
                <c:pt idx="132">
                  <c:v>0.96</c:v>
                </c:pt>
                <c:pt idx="133">
                  <c:v>0.94</c:v>
                </c:pt>
                <c:pt idx="134">
                  <c:v>0.97899999999999998</c:v>
                </c:pt>
                <c:pt idx="135">
                  <c:v>0.97299999999999998</c:v>
                </c:pt>
                <c:pt idx="136">
                  <c:v>0.97199999999999998</c:v>
                </c:pt>
                <c:pt idx="137">
                  <c:v>0.94599999999999995</c:v>
                </c:pt>
                <c:pt idx="138">
                  <c:v>0.93200000000000005</c:v>
                </c:pt>
                <c:pt idx="139">
                  <c:v>0.95699999999999996</c:v>
                </c:pt>
                <c:pt idx="140">
                  <c:v>0.92100000000000004</c:v>
                </c:pt>
                <c:pt idx="141">
                  <c:v>0.98299999999999998</c:v>
                </c:pt>
                <c:pt idx="142">
                  <c:v>0.94899999999999995</c:v>
                </c:pt>
                <c:pt idx="143">
                  <c:v>0.93</c:v>
                </c:pt>
                <c:pt idx="144">
                  <c:v>0.93400000000000005</c:v>
                </c:pt>
                <c:pt idx="145">
                  <c:v>0.90900000000000003</c:v>
                </c:pt>
                <c:pt idx="146">
                  <c:v>0.89600000000000002</c:v>
                </c:pt>
                <c:pt idx="147">
                  <c:v>0.91200000000000003</c:v>
                </c:pt>
                <c:pt idx="148">
                  <c:v>0.93400000000000005</c:v>
                </c:pt>
                <c:pt idx="149">
                  <c:v>0.94499999999999995</c:v>
                </c:pt>
                <c:pt idx="150">
                  <c:v>0.94399999999999995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'From April 2011'!$A$55</c:f>
              <c:strCache>
                <c:ptCount val="1"/>
                <c:pt idx="0">
                  <c:v>Monthly Average hits</c:v>
                </c:pt>
              </c:strCache>
            </c:strRef>
          </c:tx>
          <c:dPt>
            <c:idx val="29"/>
            <c:marker>
              <c:symbol val="triangle"/>
              <c:size val="10"/>
              <c:spPr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</c:spPr>
            </c:marker>
            <c:bubble3D val="0"/>
            <c:spPr>
              <a:ln>
                <a:noFill/>
              </a:ln>
            </c:spPr>
          </c:dPt>
          <c:dPt>
            <c:idx val="60"/>
            <c:marker>
              <c:symbol val="triangle"/>
              <c:size val="10"/>
              <c:spPr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</c:spPr>
            </c:marker>
            <c:bubble3D val="0"/>
            <c:spPr>
              <a:ln>
                <a:noFill/>
              </a:ln>
            </c:spPr>
          </c:dPt>
          <c:dPt>
            <c:idx val="90"/>
            <c:marker>
              <c:symbol val="triangle"/>
              <c:size val="10"/>
              <c:spPr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</c:spPr>
            </c:marker>
            <c:bubble3D val="0"/>
            <c:spPr>
              <a:ln>
                <a:noFill/>
              </a:ln>
            </c:spPr>
          </c:dPt>
          <c:dPt>
            <c:idx val="120"/>
            <c:marker>
              <c:symbol val="triangle"/>
              <c:size val="10"/>
              <c:spPr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</c:spPr>
            </c:marker>
            <c:bubble3D val="0"/>
            <c:spPr>
              <a:ln>
                <a:noFill/>
              </a:ln>
            </c:spPr>
          </c:dPt>
          <c:dPt>
            <c:idx val="150"/>
            <c:marker>
              <c:symbol val="triangle"/>
              <c:size val="10"/>
              <c:spPr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</c:spPr>
            </c:marker>
            <c:bubble3D val="0"/>
            <c:spPr>
              <a:ln>
                <a:noFill/>
              </a:ln>
            </c:spPr>
          </c:dPt>
          <c:val>
            <c:numRef>
              <c:f>'From April 2011'!$B$55:$EV$55</c:f>
              <c:numCache>
                <c:formatCode>General</c:formatCode>
                <c:ptCount val="151"/>
                <c:pt idx="28">
                  <c:v>0</c:v>
                </c:pt>
                <c:pt idx="29">
                  <c:v>0.99670000000000003</c:v>
                </c:pt>
                <c:pt idx="59">
                  <c:v>0</c:v>
                </c:pt>
                <c:pt idx="60">
                  <c:v>0.98787096774193517</c:v>
                </c:pt>
                <c:pt idx="89">
                  <c:v>0</c:v>
                </c:pt>
                <c:pt idx="90">
                  <c:v>0.96239999999999981</c:v>
                </c:pt>
                <c:pt idx="119">
                  <c:v>0</c:v>
                </c:pt>
                <c:pt idx="120">
                  <c:v>0.94393333333333351</c:v>
                </c:pt>
                <c:pt idx="149">
                  <c:v>0</c:v>
                </c:pt>
                <c:pt idx="150">
                  <c:v>0.94953333333333334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'From April 2011'!$A$42</c:f>
              <c:strCache>
                <c:ptCount val="1"/>
                <c:pt idx="0">
                  <c:v>Target</c:v>
                </c:pt>
              </c:strCache>
            </c:strRef>
          </c:tx>
          <c:spPr>
            <a:ln w="88900">
              <a:solidFill>
                <a:srgbClr val="2E04C6"/>
              </a:solidFill>
            </a:ln>
          </c:spPr>
          <c:marker>
            <c:symbol val="dash"/>
            <c:size val="9"/>
            <c:spPr>
              <a:solidFill>
                <a:srgbClr val="2E04C6"/>
              </a:solidFill>
              <a:ln>
                <a:solidFill>
                  <a:srgbClr val="2E04C6"/>
                </a:solidFill>
              </a:ln>
            </c:spPr>
          </c:marker>
          <c:val>
            <c:numRef>
              <c:f>'From April 2011'!$B$42:$EV$42</c:f>
              <c:numCache>
                <c:formatCode>General</c:formatCode>
                <c:ptCount val="151"/>
                <c:pt idx="0">
                  <c:v>0.9</c:v>
                </c:pt>
                <c:pt idx="1">
                  <c:v>0.9</c:v>
                </c:pt>
                <c:pt idx="2">
                  <c:v>0.9</c:v>
                </c:pt>
                <c:pt idx="3">
                  <c:v>0.9</c:v>
                </c:pt>
                <c:pt idx="4">
                  <c:v>0.9</c:v>
                </c:pt>
                <c:pt idx="5">
                  <c:v>0.9</c:v>
                </c:pt>
                <c:pt idx="6">
                  <c:v>0.9</c:v>
                </c:pt>
                <c:pt idx="7">
                  <c:v>0.9</c:v>
                </c:pt>
                <c:pt idx="8">
                  <c:v>0.9</c:v>
                </c:pt>
                <c:pt idx="9">
                  <c:v>0.9</c:v>
                </c:pt>
                <c:pt idx="10">
                  <c:v>0.9</c:v>
                </c:pt>
                <c:pt idx="11">
                  <c:v>0.9</c:v>
                </c:pt>
                <c:pt idx="12">
                  <c:v>0.9</c:v>
                </c:pt>
                <c:pt idx="13">
                  <c:v>0.9</c:v>
                </c:pt>
                <c:pt idx="14">
                  <c:v>0.9</c:v>
                </c:pt>
                <c:pt idx="15">
                  <c:v>0.9</c:v>
                </c:pt>
                <c:pt idx="16">
                  <c:v>0.9</c:v>
                </c:pt>
                <c:pt idx="17">
                  <c:v>0.9</c:v>
                </c:pt>
                <c:pt idx="18">
                  <c:v>0.9</c:v>
                </c:pt>
                <c:pt idx="19">
                  <c:v>0.9</c:v>
                </c:pt>
                <c:pt idx="20">
                  <c:v>0.9</c:v>
                </c:pt>
                <c:pt idx="21">
                  <c:v>0.9</c:v>
                </c:pt>
                <c:pt idx="22">
                  <c:v>0.9</c:v>
                </c:pt>
                <c:pt idx="23">
                  <c:v>0.9</c:v>
                </c:pt>
                <c:pt idx="24">
                  <c:v>0.9</c:v>
                </c:pt>
                <c:pt idx="25">
                  <c:v>0.9</c:v>
                </c:pt>
                <c:pt idx="26">
                  <c:v>0.9</c:v>
                </c:pt>
                <c:pt idx="27">
                  <c:v>0.9</c:v>
                </c:pt>
                <c:pt idx="28">
                  <c:v>0.9</c:v>
                </c:pt>
                <c:pt idx="29">
                  <c:v>0.9</c:v>
                </c:pt>
                <c:pt idx="30">
                  <c:v>0.9</c:v>
                </c:pt>
                <c:pt idx="31">
                  <c:v>0.9</c:v>
                </c:pt>
                <c:pt idx="32">
                  <c:v>0.9</c:v>
                </c:pt>
                <c:pt idx="33">
                  <c:v>0.9</c:v>
                </c:pt>
                <c:pt idx="34">
                  <c:v>0.9</c:v>
                </c:pt>
                <c:pt idx="35">
                  <c:v>0.9</c:v>
                </c:pt>
                <c:pt idx="36">
                  <c:v>0.9</c:v>
                </c:pt>
                <c:pt idx="37">
                  <c:v>0.9</c:v>
                </c:pt>
                <c:pt idx="38">
                  <c:v>0.9</c:v>
                </c:pt>
                <c:pt idx="39">
                  <c:v>0.9</c:v>
                </c:pt>
                <c:pt idx="40">
                  <c:v>0.9</c:v>
                </c:pt>
                <c:pt idx="41">
                  <c:v>0.9</c:v>
                </c:pt>
                <c:pt idx="42">
                  <c:v>0.9</c:v>
                </c:pt>
                <c:pt idx="43">
                  <c:v>0.9</c:v>
                </c:pt>
                <c:pt idx="44">
                  <c:v>0.9</c:v>
                </c:pt>
                <c:pt idx="45">
                  <c:v>0.9</c:v>
                </c:pt>
                <c:pt idx="46">
                  <c:v>0.9</c:v>
                </c:pt>
                <c:pt idx="47">
                  <c:v>0.9</c:v>
                </c:pt>
                <c:pt idx="48">
                  <c:v>0.9</c:v>
                </c:pt>
                <c:pt idx="49">
                  <c:v>0.9</c:v>
                </c:pt>
                <c:pt idx="50">
                  <c:v>0.9</c:v>
                </c:pt>
                <c:pt idx="51">
                  <c:v>0.9</c:v>
                </c:pt>
                <c:pt idx="52">
                  <c:v>0.9</c:v>
                </c:pt>
                <c:pt idx="53">
                  <c:v>0.9</c:v>
                </c:pt>
                <c:pt idx="54">
                  <c:v>0.9</c:v>
                </c:pt>
                <c:pt idx="55">
                  <c:v>0.9</c:v>
                </c:pt>
                <c:pt idx="56">
                  <c:v>0.9</c:v>
                </c:pt>
                <c:pt idx="57">
                  <c:v>0.9</c:v>
                </c:pt>
                <c:pt idx="58">
                  <c:v>0.9</c:v>
                </c:pt>
                <c:pt idx="59">
                  <c:v>0.9</c:v>
                </c:pt>
                <c:pt idx="60">
                  <c:v>0.9</c:v>
                </c:pt>
                <c:pt idx="61">
                  <c:v>0.9</c:v>
                </c:pt>
                <c:pt idx="62">
                  <c:v>0.9</c:v>
                </c:pt>
                <c:pt idx="63">
                  <c:v>0.9</c:v>
                </c:pt>
                <c:pt idx="64">
                  <c:v>0.9</c:v>
                </c:pt>
                <c:pt idx="65">
                  <c:v>0.9</c:v>
                </c:pt>
                <c:pt idx="66">
                  <c:v>0.9</c:v>
                </c:pt>
                <c:pt idx="67">
                  <c:v>0.9</c:v>
                </c:pt>
                <c:pt idx="68">
                  <c:v>0.9</c:v>
                </c:pt>
                <c:pt idx="69">
                  <c:v>0.9</c:v>
                </c:pt>
                <c:pt idx="70">
                  <c:v>0.9</c:v>
                </c:pt>
                <c:pt idx="71">
                  <c:v>0.9</c:v>
                </c:pt>
                <c:pt idx="72">
                  <c:v>0.9</c:v>
                </c:pt>
                <c:pt idx="73">
                  <c:v>0.9</c:v>
                </c:pt>
                <c:pt idx="74">
                  <c:v>0.9</c:v>
                </c:pt>
                <c:pt idx="75">
                  <c:v>0.9</c:v>
                </c:pt>
                <c:pt idx="76">
                  <c:v>0.9</c:v>
                </c:pt>
                <c:pt idx="77">
                  <c:v>0.9</c:v>
                </c:pt>
                <c:pt idx="78">
                  <c:v>0.9</c:v>
                </c:pt>
                <c:pt idx="79">
                  <c:v>0.9</c:v>
                </c:pt>
                <c:pt idx="80">
                  <c:v>0.9</c:v>
                </c:pt>
                <c:pt idx="81">
                  <c:v>0.9</c:v>
                </c:pt>
                <c:pt idx="82">
                  <c:v>0.9</c:v>
                </c:pt>
                <c:pt idx="83">
                  <c:v>0.9</c:v>
                </c:pt>
                <c:pt idx="84">
                  <c:v>0.9</c:v>
                </c:pt>
                <c:pt idx="85">
                  <c:v>0.9</c:v>
                </c:pt>
                <c:pt idx="86">
                  <c:v>0.9</c:v>
                </c:pt>
                <c:pt idx="87">
                  <c:v>0.9</c:v>
                </c:pt>
                <c:pt idx="88">
                  <c:v>0.9</c:v>
                </c:pt>
                <c:pt idx="89">
                  <c:v>0.9</c:v>
                </c:pt>
                <c:pt idx="90">
                  <c:v>0.9</c:v>
                </c:pt>
                <c:pt idx="91">
                  <c:v>0.9</c:v>
                </c:pt>
                <c:pt idx="92">
                  <c:v>0.9</c:v>
                </c:pt>
                <c:pt idx="93">
                  <c:v>0.9</c:v>
                </c:pt>
                <c:pt idx="94">
                  <c:v>0.9</c:v>
                </c:pt>
                <c:pt idx="95">
                  <c:v>0.9</c:v>
                </c:pt>
                <c:pt idx="96">
                  <c:v>0.9</c:v>
                </c:pt>
                <c:pt idx="97">
                  <c:v>0.9</c:v>
                </c:pt>
                <c:pt idx="98">
                  <c:v>0.9</c:v>
                </c:pt>
                <c:pt idx="99">
                  <c:v>0.9</c:v>
                </c:pt>
                <c:pt idx="100">
                  <c:v>0.9</c:v>
                </c:pt>
                <c:pt idx="101">
                  <c:v>0.9</c:v>
                </c:pt>
                <c:pt idx="102">
                  <c:v>0.9</c:v>
                </c:pt>
                <c:pt idx="103">
                  <c:v>0.9</c:v>
                </c:pt>
                <c:pt idx="104">
                  <c:v>0.9</c:v>
                </c:pt>
                <c:pt idx="105">
                  <c:v>0.9</c:v>
                </c:pt>
                <c:pt idx="106">
                  <c:v>0.9</c:v>
                </c:pt>
                <c:pt idx="107">
                  <c:v>0.9</c:v>
                </c:pt>
                <c:pt idx="108">
                  <c:v>0.9</c:v>
                </c:pt>
                <c:pt idx="109">
                  <c:v>0.9</c:v>
                </c:pt>
                <c:pt idx="110">
                  <c:v>0.9</c:v>
                </c:pt>
                <c:pt idx="111">
                  <c:v>0.9</c:v>
                </c:pt>
                <c:pt idx="112">
                  <c:v>0.9</c:v>
                </c:pt>
                <c:pt idx="113">
                  <c:v>0.9</c:v>
                </c:pt>
                <c:pt idx="114">
                  <c:v>0.9</c:v>
                </c:pt>
                <c:pt idx="115">
                  <c:v>0.9</c:v>
                </c:pt>
                <c:pt idx="116">
                  <c:v>0.9</c:v>
                </c:pt>
                <c:pt idx="117">
                  <c:v>0.9</c:v>
                </c:pt>
                <c:pt idx="118">
                  <c:v>0.9</c:v>
                </c:pt>
                <c:pt idx="119">
                  <c:v>0.9</c:v>
                </c:pt>
                <c:pt idx="120">
                  <c:v>0.9</c:v>
                </c:pt>
                <c:pt idx="121">
                  <c:v>0.9</c:v>
                </c:pt>
                <c:pt idx="122">
                  <c:v>0.9</c:v>
                </c:pt>
                <c:pt idx="123">
                  <c:v>0.9</c:v>
                </c:pt>
                <c:pt idx="124">
                  <c:v>0.9</c:v>
                </c:pt>
                <c:pt idx="125">
                  <c:v>0.9</c:v>
                </c:pt>
                <c:pt idx="126">
                  <c:v>0.9</c:v>
                </c:pt>
                <c:pt idx="127">
                  <c:v>0.9</c:v>
                </c:pt>
                <c:pt idx="128">
                  <c:v>0.9</c:v>
                </c:pt>
                <c:pt idx="129">
                  <c:v>0.9</c:v>
                </c:pt>
                <c:pt idx="130">
                  <c:v>0.9</c:v>
                </c:pt>
                <c:pt idx="131">
                  <c:v>0.9</c:v>
                </c:pt>
                <c:pt idx="132">
                  <c:v>0.9</c:v>
                </c:pt>
                <c:pt idx="133">
                  <c:v>0.9</c:v>
                </c:pt>
                <c:pt idx="134">
                  <c:v>0.9</c:v>
                </c:pt>
                <c:pt idx="135">
                  <c:v>0.9</c:v>
                </c:pt>
                <c:pt idx="136">
                  <c:v>0.9</c:v>
                </c:pt>
                <c:pt idx="137">
                  <c:v>0.9</c:v>
                </c:pt>
                <c:pt idx="138">
                  <c:v>0.9</c:v>
                </c:pt>
                <c:pt idx="139">
                  <c:v>0.9</c:v>
                </c:pt>
                <c:pt idx="140">
                  <c:v>0.9</c:v>
                </c:pt>
                <c:pt idx="141">
                  <c:v>0.9</c:v>
                </c:pt>
                <c:pt idx="142">
                  <c:v>0.9</c:v>
                </c:pt>
                <c:pt idx="143">
                  <c:v>0.9</c:v>
                </c:pt>
                <c:pt idx="144">
                  <c:v>0.9</c:v>
                </c:pt>
                <c:pt idx="145">
                  <c:v>0.9</c:v>
                </c:pt>
                <c:pt idx="146">
                  <c:v>0.9</c:v>
                </c:pt>
                <c:pt idx="147">
                  <c:v>0.9</c:v>
                </c:pt>
                <c:pt idx="148">
                  <c:v>0.9</c:v>
                </c:pt>
                <c:pt idx="149">
                  <c:v>0.9</c:v>
                </c:pt>
                <c:pt idx="150">
                  <c:v>0.9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3619712"/>
        <c:axId val="93621632"/>
      </c:lineChart>
      <c:dateAx>
        <c:axId val="93619712"/>
        <c:scaling>
          <c:orientation val="minMax"/>
          <c:max val="40787"/>
          <c:min val="40634"/>
        </c:scaling>
        <c:delete val="0"/>
        <c:axPos val="b"/>
        <c:numFmt formatCode="m/d/yy;@" sourceLinked="0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93621632"/>
        <c:crosses val="autoZero"/>
        <c:auto val="1"/>
        <c:lblOffset val="100"/>
        <c:baseTimeUnit val="days"/>
        <c:majorUnit val="30"/>
        <c:majorTimeUnit val="days"/>
        <c:minorUnit val="1"/>
        <c:minorTimeUnit val="months"/>
      </c:dateAx>
      <c:valAx>
        <c:axId val="93621632"/>
        <c:scaling>
          <c:orientation val="minMax"/>
          <c:max val="1"/>
          <c:min val="0.8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93619712"/>
        <c:crossesAt val="40634"/>
        <c:crossBetween val="between"/>
        <c:majorUnit val="0.1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7463699486516375E-2"/>
          <c:y val="8.0583337996053314E-2"/>
          <c:w val="0.8295417051823909"/>
          <c:h val="0.69532172479492205"/>
        </c:manualLayout>
      </c:layout>
      <c:scatterChart>
        <c:scatterStyle val="smoothMarker"/>
        <c:varyColors val="0"/>
        <c:ser>
          <c:idx val="0"/>
          <c:order val="0"/>
          <c:spPr>
            <a:ln>
              <a:solidFill>
                <a:schemeClr val="tx1"/>
              </a:solidFill>
            </a:ln>
          </c:spPr>
          <c:marker>
            <c:symbol val="x"/>
            <c:size val="7"/>
            <c:spPr>
              <a:noFill/>
              <a:ln>
                <a:solidFill>
                  <a:schemeClr val="tx1"/>
                </a:solidFill>
              </a:ln>
            </c:spPr>
          </c:marker>
          <c:xVal>
            <c:numRef>
              <c:f>Sheet1!$A$1:$EU$1</c:f>
              <c:numCache>
                <c:formatCode>m/d/yyyy</c:formatCode>
                <c:ptCount val="151"/>
                <c:pt idx="0">
                  <c:v>41000</c:v>
                </c:pt>
                <c:pt idx="1">
                  <c:v>41001</c:v>
                </c:pt>
                <c:pt idx="2">
                  <c:v>41002</c:v>
                </c:pt>
                <c:pt idx="3">
                  <c:v>41003</c:v>
                </c:pt>
                <c:pt idx="4">
                  <c:v>41004</c:v>
                </c:pt>
                <c:pt idx="5">
                  <c:v>41005</c:v>
                </c:pt>
                <c:pt idx="6">
                  <c:v>41006</c:v>
                </c:pt>
                <c:pt idx="7">
                  <c:v>41007</c:v>
                </c:pt>
                <c:pt idx="8">
                  <c:v>41008</c:v>
                </c:pt>
                <c:pt idx="9">
                  <c:v>41009</c:v>
                </c:pt>
                <c:pt idx="10">
                  <c:v>41010</c:v>
                </c:pt>
                <c:pt idx="11">
                  <c:v>41011</c:v>
                </c:pt>
                <c:pt idx="12">
                  <c:v>41012</c:v>
                </c:pt>
                <c:pt idx="13">
                  <c:v>41013</c:v>
                </c:pt>
                <c:pt idx="14">
                  <c:v>41014</c:v>
                </c:pt>
                <c:pt idx="15">
                  <c:v>41015</c:v>
                </c:pt>
                <c:pt idx="16">
                  <c:v>41016</c:v>
                </c:pt>
                <c:pt idx="17">
                  <c:v>41017</c:v>
                </c:pt>
                <c:pt idx="18">
                  <c:v>41018</c:v>
                </c:pt>
                <c:pt idx="19">
                  <c:v>41019</c:v>
                </c:pt>
                <c:pt idx="20">
                  <c:v>41020</c:v>
                </c:pt>
                <c:pt idx="21">
                  <c:v>41021</c:v>
                </c:pt>
                <c:pt idx="22">
                  <c:v>41022</c:v>
                </c:pt>
                <c:pt idx="23">
                  <c:v>41023</c:v>
                </c:pt>
                <c:pt idx="24">
                  <c:v>41024</c:v>
                </c:pt>
                <c:pt idx="25">
                  <c:v>41025</c:v>
                </c:pt>
                <c:pt idx="26">
                  <c:v>41026</c:v>
                </c:pt>
                <c:pt idx="27">
                  <c:v>41027</c:v>
                </c:pt>
                <c:pt idx="28">
                  <c:v>41028</c:v>
                </c:pt>
                <c:pt idx="29">
                  <c:v>41029</c:v>
                </c:pt>
                <c:pt idx="30" formatCode="m/d/yy;@">
                  <c:v>41030</c:v>
                </c:pt>
                <c:pt idx="31" formatCode="m/d/yy;@">
                  <c:v>41031</c:v>
                </c:pt>
                <c:pt idx="32" formatCode="m/d/yy;@">
                  <c:v>41032</c:v>
                </c:pt>
                <c:pt idx="33" formatCode="m/d/yy;@">
                  <c:v>41033</c:v>
                </c:pt>
                <c:pt idx="34" formatCode="m/d/yy;@">
                  <c:v>41034</c:v>
                </c:pt>
                <c:pt idx="35" formatCode="m/d/yy;@">
                  <c:v>41035</c:v>
                </c:pt>
                <c:pt idx="36" formatCode="m/d/yy;@">
                  <c:v>41036</c:v>
                </c:pt>
                <c:pt idx="37" formatCode="m/d/yy;@">
                  <c:v>41037</c:v>
                </c:pt>
                <c:pt idx="38" formatCode="m/d/yy;@">
                  <c:v>41038</c:v>
                </c:pt>
                <c:pt idx="39" formatCode="m/d/yy;@">
                  <c:v>41039</c:v>
                </c:pt>
                <c:pt idx="40" formatCode="m/d/yy;@">
                  <c:v>41040</c:v>
                </c:pt>
                <c:pt idx="41" formatCode="m/d/yy;@">
                  <c:v>41041</c:v>
                </c:pt>
                <c:pt idx="42" formatCode="m/d/yy;@">
                  <c:v>41042</c:v>
                </c:pt>
                <c:pt idx="43" formatCode="m/d/yy;@">
                  <c:v>41043</c:v>
                </c:pt>
                <c:pt idx="44" formatCode="m/d/yy;@">
                  <c:v>41044</c:v>
                </c:pt>
                <c:pt idx="45" formatCode="m/d/yy;@">
                  <c:v>41045</c:v>
                </c:pt>
                <c:pt idx="46" formatCode="m/d/yy;@">
                  <c:v>41046</c:v>
                </c:pt>
                <c:pt idx="47" formatCode="m/d/yy;@">
                  <c:v>41047</c:v>
                </c:pt>
                <c:pt idx="48" formatCode="m/d/yy;@">
                  <c:v>41048</c:v>
                </c:pt>
                <c:pt idx="49" formatCode="m/d/yy;@">
                  <c:v>41049</c:v>
                </c:pt>
                <c:pt idx="50" formatCode="m/d/yy;@">
                  <c:v>41050</c:v>
                </c:pt>
                <c:pt idx="51" formatCode="m/d/yy;@">
                  <c:v>41051</c:v>
                </c:pt>
                <c:pt idx="52" formatCode="m/d/yy;@">
                  <c:v>41052</c:v>
                </c:pt>
                <c:pt idx="53" formatCode="m/d/yy;@">
                  <c:v>41053</c:v>
                </c:pt>
                <c:pt idx="54" formatCode="m/d/yy;@">
                  <c:v>41054</c:v>
                </c:pt>
                <c:pt idx="55" formatCode="m/d/yy;@">
                  <c:v>41055</c:v>
                </c:pt>
                <c:pt idx="56" formatCode="m/d/yy;@">
                  <c:v>41056</c:v>
                </c:pt>
                <c:pt idx="57" formatCode="m/d/yy;@">
                  <c:v>41057</c:v>
                </c:pt>
                <c:pt idx="58" formatCode="m/d/yy;@">
                  <c:v>41058</c:v>
                </c:pt>
                <c:pt idx="59" formatCode="m/d/yy;@">
                  <c:v>41059</c:v>
                </c:pt>
                <c:pt idx="60" formatCode="m/d/yy;@">
                  <c:v>41060</c:v>
                </c:pt>
                <c:pt idx="61" formatCode="m/d/yy;@">
                  <c:v>41061</c:v>
                </c:pt>
                <c:pt idx="62" formatCode="m/d/yy;@">
                  <c:v>41062</c:v>
                </c:pt>
                <c:pt idx="63" formatCode="m/d/yy;@">
                  <c:v>41063</c:v>
                </c:pt>
                <c:pt idx="64" formatCode="m/d/yy;@">
                  <c:v>41064</c:v>
                </c:pt>
                <c:pt idx="65" formatCode="m/d/yy;@">
                  <c:v>41065</c:v>
                </c:pt>
                <c:pt idx="66" formatCode="m/d/yy;@">
                  <c:v>41066</c:v>
                </c:pt>
                <c:pt idx="67" formatCode="m/d/yy;@">
                  <c:v>41067</c:v>
                </c:pt>
                <c:pt idx="68" formatCode="m/d/yy;@">
                  <c:v>41068</c:v>
                </c:pt>
                <c:pt idx="69" formatCode="m/d/yy;@">
                  <c:v>41069</c:v>
                </c:pt>
                <c:pt idx="70" formatCode="m/d/yy;@">
                  <c:v>41070</c:v>
                </c:pt>
                <c:pt idx="71" formatCode="m/d/yy;@">
                  <c:v>41071</c:v>
                </c:pt>
                <c:pt idx="72" formatCode="m/d/yy;@">
                  <c:v>41072</c:v>
                </c:pt>
                <c:pt idx="73" formatCode="m/d/yy;@">
                  <c:v>41073</c:v>
                </c:pt>
                <c:pt idx="74" formatCode="m/d/yy;@">
                  <c:v>41074</c:v>
                </c:pt>
                <c:pt idx="75" formatCode="m/d/yy;@">
                  <c:v>41075</c:v>
                </c:pt>
                <c:pt idx="76" formatCode="m/d/yy;@">
                  <c:v>41076</c:v>
                </c:pt>
                <c:pt idx="77" formatCode="m/d/yy;@">
                  <c:v>41077</c:v>
                </c:pt>
                <c:pt idx="78" formatCode="m/d/yy;@">
                  <c:v>41078</c:v>
                </c:pt>
                <c:pt idx="79" formatCode="m/d/yy;@">
                  <c:v>41079</c:v>
                </c:pt>
                <c:pt idx="80" formatCode="m/d/yy;@">
                  <c:v>41080</c:v>
                </c:pt>
                <c:pt idx="81" formatCode="m/d/yy;@">
                  <c:v>41081</c:v>
                </c:pt>
                <c:pt idx="82" formatCode="m/d/yy;@">
                  <c:v>41082</c:v>
                </c:pt>
                <c:pt idx="83" formatCode="m/d/yy;@">
                  <c:v>41083</c:v>
                </c:pt>
                <c:pt idx="84" formatCode="m/d/yy;@">
                  <c:v>41084</c:v>
                </c:pt>
                <c:pt idx="85" formatCode="m/d/yy;@">
                  <c:v>41085</c:v>
                </c:pt>
                <c:pt idx="86" formatCode="m/d/yy;@">
                  <c:v>41086</c:v>
                </c:pt>
                <c:pt idx="87" formatCode="m/d/yy;@">
                  <c:v>41087</c:v>
                </c:pt>
                <c:pt idx="88" formatCode="m/d/yy;@">
                  <c:v>41088</c:v>
                </c:pt>
                <c:pt idx="89" formatCode="m/d/yy;@">
                  <c:v>41089</c:v>
                </c:pt>
                <c:pt idx="90" formatCode="m/d/yy;@">
                  <c:v>41090</c:v>
                </c:pt>
                <c:pt idx="91" formatCode="m/d/yy;@">
                  <c:v>41091</c:v>
                </c:pt>
                <c:pt idx="92" formatCode="m/d/yy;@">
                  <c:v>41092</c:v>
                </c:pt>
                <c:pt idx="93" formatCode="m/d/yy;@">
                  <c:v>41093</c:v>
                </c:pt>
                <c:pt idx="94" formatCode="m/d/yy;@">
                  <c:v>41094</c:v>
                </c:pt>
                <c:pt idx="95" formatCode="m/d/yy;@">
                  <c:v>41095</c:v>
                </c:pt>
                <c:pt idx="96" formatCode="m/d/yy;@">
                  <c:v>41096</c:v>
                </c:pt>
                <c:pt idx="97" formatCode="m/d/yy;@">
                  <c:v>41097</c:v>
                </c:pt>
                <c:pt idx="98" formatCode="m/d/yy;@">
                  <c:v>41098</c:v>
                </c:pt>
                <c:pt idx="99" formatCode="m/d/yy;@">
                  <c:v>41099</c:v>
                </c:pt>
                <c:pt idx="100" formatCode="m/d/yy;@">
                  <c:v>41100</c:v>
                </c:pt>
                <c:pt idx="101" formatCode="m/d/yy;@">
                  <c:v>41101</c:v>
                </c:pt>
                <c:pt idx="102" formatCode="m/d/yy;@">
                  <c:v>41102</c:v>
                </c:pt>
                <c:pt idx="103" formatCode="m/d/yy;@">
                  <c:v>41103</c:v>
                </c:pt>
                <c:pt idx="104" formatCode="m/d/yy;@">
                  <c:v>41104</c:v>
                </c:pt>
                <c:pt idx="105" formatCode="m/d/yy;@">
                  <c:v>41106</c:v>
                </c:pt>
                <c:pt idx="106" formatCode="m/d/yy;@">
                  <c:v>41107</c:v>
                </c:pt>
                <c:pt idx="107" formatCode="m/d/yy;@">
                  <c:v>41108</c:v>
                </c:pt>
                <c:pt idx="108" formatCode="m/d/yy;@">
                  <c:v>41109</c:v>
                </c:pt>
                <c:pt idx="109" formatCode="m/d/yy;@">
                  <c:v>41110</c:v>
                </c:pt>
                <c:pt idx="110" formatCode="m/d/yy;@">
                  <c:v>41111</c:v>
                </c:pt>
                <c:pt idx="111" formatCode="m/d/yy;@">
                  <c:v>41112</c:v>
                </c:pt>
                <c:pt idx="112" formatCode="m/d/yy;@">
                  <c:v>41113</c:v>
                </c:pt>
                <c:pt idx="113" formatCode="m/d/yy;@">
                  <c:v>41114</c:v>
                </c:pt>
                <c:pt idx="114" formatCode="m/d/yy;@">
                  <c:v>41115</c:v>
                </c:pt>
                <c:pt idx="115" formatCode="m/d/yy;@">
                  <c:v>41116</c:v>
                </c:pt>
                <c:pt idx="116" formatCode="m/d/yy;@">
                  <c:v>41117</c:v>
                </c:pt>
                <c:pt idx="117" formatCode="m/d/yy;@">
                  <c:v>41118</c:v>
                </c:pt>
                <c:pt idx="118" formatCode="m/d/yy;@">
                  <c:v>41119</c:v>
                </c:pt>
                <c:pt idx="119" formatCode="m/d/yy;@">
                  <c:v>41120</c:v>
                </c:pt>
                <c:pt idx="120" formatCode="m/d/yy;@">
                  <c:v>41121</c:v>
                </c:pt>
                <c:pt idx="121" formatCode="m/d/yy;@">
                  <c:v>41122</c:v>
                </c:pt>
                <c:pt idx="122" formatCode="m/d/yy;@">
                  <c:v>41123</c:v>
                </c:pt>
                <c:pt idx="123" formatCode="m/d/yy;@">
                  <c:v>41124</c:v>
                </c:pt>
                <c:pt idx="124" formatCode="m/d/yy;@">
                  <c:v>41125</c:v>
                </c:pt>
                <c:pt idx="125" formatCode="m/d/yy;@">
                  <c:v>41126</c:v>
                </c:pt>
                <c:pt idx="126" formatCode="m/d/yy;@">
                  <c:v>41127</c:v>
                </c:pt>
                <c:pt idx="127" formatCode="m/d/yy;@">
                  <c:v>41128</c:v>
                </c:pt>
                <c:pt idx="128" formatCode="m/d/yy;@">
                  <c:v>41129</c:v>
                </c:pt>
                <c:pt idx="129" formatCode="m/d/yy;@">
                  <c:v>41130</c:v>
                </c:pt>
                <c:pt idx="130" formatCode="m/d/yy;@">
                  <c:v>41131</c:v>
                </c:pt>
                <c:pt idx="131" formatCode="m/d/yy;@">
                  <c:v>41132</c:v>
                </c:pt>
                <c:pt idx="132" formatCode="m/d/yy;@">
                  <c:v>41133</c:v>
                </c:pt>
                <c:pt idx="133" formatCode="m/d/yy;@">
                  <c:v>41134</c:v>
                </c:pt>
                <c:pt idx="134" formatCode="m/d/yy;@">
                  <c:v>41135</c:v>
                </c:pt>
                <c:pt idx="135" formatCode="m/d/yy;@">
                  <c:v>41136</c:v>
                </c:pt>
                <c:pt idx="136" formatCode="m/d/yy;@">
                  <c:v>41137</c:v>
                </c:pt>
                <c:pt idx="137" formatCode="m/d/yy;@">
                  <c:v>41138</c:v>
                </c:pt>
                <c:pt idx="138" formatCode="m/d/yy;@">
                  <c:v>41140</c:v>
                </c:pt>
                <c:pt idx="139" formatCode="m/d/yy;@">
                  <c:v>41141</c:v>
                </c:pt>
                <c:pt idx="140" formatCode="m/d/yy;@">
                  <c:v>41142</c:v>
                </c:pt>
                <c:pt idx="141" formatCode="m/d/yy;@">
                  <c:v>41143</c:v>
                </c:pt>
                <c:pt idx="142" formatCode="m/d/yy;@">
                  <c:v>41144</c:v>
                </c:pt>
                <c:pt idx="143" formatCode="m/d/yy;@">
                  <c:v>41145</c:v>
                </c:pt>
                <c:pt idx="144" formatCode="m/d/yy;@">
                  <c:v>41146</c:v>
                </c:pt>
                <c:pt idx="145" formatCode="m/d/yy;@">
                  <c:v>41147</c:v>
                </c:pt>
                <c:pt idx="146" formatCode="m/d/yy;@">
                  <c:v>41148</c:v>
                </c:pt>
                <c:pt idx="147" formatCode="m/d/yy;@">
                  <c:v>41149</c:v>
                </c:pt>
                <c:pt idx="148" formatCode="m/d/yy;@">
                  <c:v>41150</c:v>
                </c:pt>
                <c:pt idx="149" formatCode="m/d/yy;@">
                  <c:v>41151</c:v>
                </c:pt>
                <c:pt idx="150" formatCode="m/d/yy;@">
                  <c:v>41152</c:v>
                </c:pt>
              </c:numCache>
            </c:numRef>
          </c:xVal>
          <c:yVal>
            <c:numRef>
              <c:f>Sheet1!$A$2:$EU$2</c:f>
              <c:numCache>
                <c:formatCode>General</c:formatCode>
                <c:ptCount val="15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0.999</c:v>
                </c:pt>
                <c:pt idx="4">
                  <c:v>1</c:v>
                </c:pt>
                <c:pt idx="5">
                  <c:v>0.99199999999999999</c:v>
                </c:pt>
                <c:pt idx="6">
                  <c:v>1</c:v>
                </c:pt>
                <c:pt idx="7">
                  <c:v>0.998</c:v>
                </c:pt>
                <c:pt idx="8">
                  <c:v>0.996</c:v>
                </c:pt>
                <c:pt idx="9">
                  <c:v>0.99399999999999999</c:v>
                </c:pt>
                <c:pt idx="17">
                  <c:v>0.998</c:v>
                </c:pt>
                <c:pt idx="18">
                  <c:v>0.999</c:v>
                </c:pt>
                <c:pt idx="19">
                  <c:v>0.999</c:v>
                </c:pt>
                <c:pt idx="20">
                  <c:v>0.98799999999999999</c:v>
                </c:pt>
                <c:pt idx="21">
                  <c:v>0.98899999999999999</c:v>
                </c:pt>
                <c:pt idx="22">
                  <c:v>1</c:v>
                </c:pt>
                <c:pt idx="23">
                  <c:v>0.999</c:v>
                </c:pt>
                <c:pt idx="24">
                  <c:v>0.996</c:v>
                </c:pt>
                <c:pt idx="25">
                  <c:v>1</c:v>
                </c:pt>
                <c:pt idx="26">
                  <c:v>0.997</c:v>
                </c:pt>
                <c:pt idx="27">
                  <c:v>0.997</c:v>
                </c:pt>
                <c:pt idx="28">
                  <c:v>0.999</c:v>
                </c:pt>
                <c:pt idx="29">
                  <c:v>0.999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0.999</c:v>
                </c:pt>
                <c:pt idx="37">
                  <c:v>0.998</c:v>
                </c:pt>
                <c:pt idx="38">
                  <c:v>0.97599999999999998</c:v>
                </c:pt>
                <c:pt idx="39">
                  <c:v>0.98299999999999998</c:v>
                </c:pt>
                <c:pt idx="40">
                  <c:v>0.99199999999999999</c:v>
                </c:pt>
                <c:pt idx="41">
                  <c:v>0.97799999999999998</c:v>
                </c:pt>
                <c:pt idx="42">
                  <c:v>0.97399999999999998</c:v>
                </c:pt>
                <c:pt idx="43">
                  <c:v>0.97199999999999998</c:v>
                </c:pt>
                <c:pt idx="44">
                  <c:v>0.97899999999999998</c:v>
                </c:pt>
                <c:pt idx="45">
                  <c:v>0.96699999999999997</c:v>
                </c:pt>
                <c:pt idx="46">
                  <c:v>0.96199999999999997</c:v>
                </c:pt>
                <c:pt idx="47">
                  <c:v>0.95199999999999996</c:v>
                </c:pt>
                <c:pt idx="48">
                  <c:v>0.89900000000000002</c:v>
                </c:pt>
                <c:pt idx="49">
                  <c:v>0.94099999999999995</c:v>
                </c:pt>
                <c:pt idx="50">
                  <c:v>0.95599999999999996</c:v>
                </c:pt>
                <c:pt idx="51">
                  <c:v>0.97599999999999998</c:v>
                </c:pt>
                <c:pt idx="52">
                  <c:v>0.98</c:v>
                </c:pt>
                <c:pt idx="53">
                  <c:v>0.96799999999999997</c:v>
                </c:pt>
                <c:pt idx="54">
                  <c:v>0.98699999999999999</c:v>
                </c:pt>
                <c:pt idx="55">
                  <c:v>0.99</c:v>
                </c:pt>
                <c:pt idx="56">
                  <c:v>0.96099999999999997</c:v>
                </c:pt>
                <c:pt idx="57">
                  <c:v>0.96799999999999997</c:v>
                </c:pt>
                <c:pt idx="58">
                  <c:v>0.96899999999999997</c:v>
                </c:pt>
                <c:pt idx="59">
                  <c:v>0.98399999999999999</c:v>
                </c:pt>
                <c:pt idx="60">
                  <c:v>0.97</c:v>
                </c:pt>
                <c:pt idx="61">
                  <c:v>0.94299999999999995</c:v>
                </c:pt>
                <c:pt idx="62">
                  <c:v>0.97199999999999998</c:v>
                </c:pt>
                <c:pt idx="63">
                  <c:v>0.99099999999999999</c:v>
                </c:pt>
                <c:pt idx="64">
                  <c:v>1</c:v>
                </c:pt>
                <c:pt idx="65">
                  <c:v>0.997</c:v>
                </c:pt>
                <c:pt idx="66">
                  <c:v>0.995</c:v>
                </c:pt>
                <c:pt idx="67">
                  <c:v>0.98299999999999998</c:v>
                </c:pt>
                <c:pt idx="68">
                  <c:v>0.97399999999999998</c:v>
                </c:pt>
                <c:pt idx="69">
                  <c:v>0.93300000000000005</c:v>
                </c:pt>
                <c:pt idx="70">
                  <c:v>0.91700000000000004</c:v>
                </c:pt>
                <c:pt idx="71">
                  <c:v>0.97099999999999997</c:v>
                </c:pt>
                <c:pt idx="72">
                  <c:v>0.96899999999999997</c:v>
                </c:pt>
                <c:pt idx="73">
                  <c:v>0.98299999999999998</c:v>
                </c:pt>
                <c:pt idx="74">
                  <c:v>0.96899999999999997</c:v>
                </c:pt>
                <c:pt idx="75">
                  <c:v>0.90900000000000003</c:v>
                </c:pt>
                <c:pt idx="76">
                  <c:v>0.96299999999999997</c:v>
                </c:pt>
                <c:pt idx="77">
                  <c:v>0.99</c:v>
                </c:pt>
                <c:pt idx="78">
                  <c:v>0.997</c:v>
                </c:pt>
                <c:pt idx="79">
                  <c:v>0.98</c:v>
                </c:pt>
                <c:pt idx="80">
                  <c:v>0.92200000000000004</c:v>
                </c:pt>
                <c:pt idx="81">
                  <c:v>0.93200000000000005</c:v>
                </c:pt>
                <c:pt idx="82">
                  <c:v>0.96599999999999997</c:v>
                </c:pt>
                <c:pt idx="83">
                  <c:v>0.995</c:v>
                </c:pt>
                <c:pt idx="84">
                  <c:v>0.94199999999999995</c:v>
                </c:pt>
                <c:pt idx="85">
                  <c:v>0.95</c:v>
                </c:pt>
                <c:pt idx="86">
                  <c:v>0.92200000000000004</c:v>
                </c:pt>
                <c:pt idx="87">
                  <c:v>0.85099999999999998</c:v>
                </c:pt>
                <c:pt idx="88">
                  <c:v>0.75900000000000001</c:v>
                </c:pt>
                <c:pt idx="89">
                  <c:v>0.80500000000000005</c:v>
                </c:pt>
                <c:pt idx="90">
                  <c:v>0.876</c:v>
                </c:pt>
                <c:pt idx="91">
                  <c:v>0.95199999999999996</c:v>
                </c:pt>
                <c:pt idx="92">
                  <c:v>0.93100000000000005</c:v>
                </c:pt>
                <c:pt idx="93">
                  <c:v>0.94699999999999995</c:v>
                </c:pt>
                <c:pt idx="94">
                  <c:v>0.94799999999999995</c:v>
                </c:pt>
                <c:pt idx="95">
                  <c:v>0.96299999999999997</c:v>
                </c:pt>
                <c:pt idx="96">
                  <c:v>0.89600000000000002</c:v>
                </c:pt>
                <c:pt idx="97">
                  <c:v>0.92700000000000005</c:v>
                </c:pt>
                <c:pt idx="98">
                  <c:v>0.96199999999999997</c:v>
                </c:pt>
                <c:pt idx="99">
                  <c:v>0.96099999999999997</c:v>
                </c:pt>
                <c:pt idx="100">
                  <c:v>0.93899999999999995</c:v>
                </c:pt>
                <c:pt idx="101">
                  <c:v>0.91100000000000003</c:v>
                </c:pt>
                <c:pt idx="102">
                  <c:v>0.878</c:v>
                </c:pt>
                <c:pt idx="103">
                  <c:v>0.88400000000000001</c:v>
                </c:pt>
                <c:pt idx="104">
                  <c:v>0.94899999999999995</c:v>
                </c:pt>
                <c:pt idx="105">
                  <c:v>0.98699999999999999</c:v>
                </c:pt>
                <c:pt idx="106">
                  <c:v>0.93200000000000005</c:v>
                </c:pt>
                <c:pt idx="107">
                  <c:v>0.98199999999999998</c:v>
                </c:pt>
                <c:pt idx="108">
                  <c:v>0.99299999999999999</c:v>
                </c:pt>
                <c:pt idx="109">
                  <c:v>0.98899999999999999</c:v>
                </c:pt>
                <c:pt idx="110">
                  <c:v>0.95399999999999996</c:v>
                </c:pt>
                <c:pt idx="111">
                  <c:v>0.94699999999999995</c:v>
                </c:pt>
                <c:pt idx="112">
                  <c:v>0.95699999999999996</c:v>
                </c:pt>
                <c:pt idx="113">
                  <c:v>0.98899999999999999</c:v>
                </c:pt>
                <c:pt idx="114">
                  <c:v>0.98399999999999999</c:v>
                </c:pt>
                <c:pt idx="115">
                  <c:v>0.96799999999999997</c:v>
                </c:pt>
                <c:pt idx="116">
                  <c:v>0.98</c:v>
                </c:pt>
                <c:pt idx="117">
                  <c:v>0.97399999999999998</c:v>
                </c:pt>
                <c:pt idx="118">
                  <c:v>0.98099999999999998</c:v>
                </c:pt>
                <c:pt idx="119">
                  <c:v>0.96199999999999997</c:v>
                </c:pt>
                <c:pt idx="120">
                  <c:v>0.94599999999999995</c:v>
                </c:pt>
                <c:pt idx="121">
                  <c:v>0.95099999999999996</c:v>
                </c:pt>
                <c:pt idx="122">
                  <c:v>0.88400000000000001</c:v>
                </c:pt>
                <c:pt idx="123">
                  <c:v>0.89</c:v>
                </c:pt>
                <c:pt idx="124">
                  <c:v>0.94099999999999995</c:v>
                </c:pt>
                <c:pt idx="125">
                  <c:v>0.98199999999999998</c:v>
                </c:pt>
                <c:pt idx="126">
                  <c:v>0.95799999999999996</c:v>
                </c:pt>
                <c:pt idx="127">
                  <c:v>0.90800000000000003</c:v>
                </c:pt>
                <c:pt idx="128">
                  <c:v>0.875</c:v>
                </c:pt>
                <c:pt idx="129">
                  <c:v>0.88500000000000001</c:v>
                </c:pt>
                <c:pt idx="130">
                  <c:v>0.95</c:v>
                </c:pt>
                <c:pt idx="131">
                  <c:v>0.94599999999999995</c:v>
                </c:pt>
                <c:pt idx="132">
                  <c:v>0.95899999999999996</c:v>
                </c:pt>
                <c:pt idx="133">
                  <c:v>0.96499999999999997</c:v>
                </c:pt>
                <c:pt idx="134">
                  <c:v>0.97199999999999998</c:v>
                </c:pt>
                <c:pt idx="135">
                  <c:v>0.97399999999999998</c:v>
                </c:pt>
                <c:pt idx="136">
                  <c:v>0.98499999999999999</c:v>
                </c:pt>
                <c:pt idx="137">
                  <c:v>0.97599999999999998</c:v>
                </c:pt>
                <c:pt idx="138">
                  <c:v>0.98899999999999999</c:v>
                </c:pt>
                <c:pt idx="139">
                  <c:v>0.97499999999999998</c:v>
                </c:pt>
                <c:pt idx="140">
                  <c:v>0.96899999999999997</c:v>
                </c:pt>
                <c:pt idx="141">
                  <c:v>0.97299999999999998</c:v>
                </c:pt>
                <c:pt idx="142">
                  <c:v>0.91900000000000004</c:v>
                </c:pt>
                <c:pt idx="143">
                  <c:v>0.89</c:v>
                </c:pt>
                <c:pt idx="144">
                  <c:v>0.93100000000000005</c:v>
                </c:pt>
                <c:pt idx="145">
                  <c:v>0.97899999999999998</c:v>
                </c:pt>
                <c:pt idx="146">
                  <c:v>0.98699999999999999</c:v>
                </c:pt>
                <c:pt idx="147">
                  <c:v>0.99299999999999999</c:v>
                </c:pt>
                <c:pt idx="148">
                  <c:v>0.97499999999999998</c:v>
                </c:pt>
                <c:pt idx="149">
                  <c:v>0.95399999999999996</c:v>
                </c:pt>
                <c:pt idx="150">
                  <c:v>0.94499999999999995</c:v>
                </c:pt>
              </c:numCache>
            </c:numRef>
          </c:yVal>
          <c:smooth val="1"/>
        </c:ser>
        <c:ser>
          <c:idx val="1"/>
          <c:order val="1"/>
          <c:spPr>
            <a:ln>
              <a:noFill/>
            </a:ln>
          </c:spPr>
          <c:marker>
            <c:spPr>
              <a:solidFill>
                <a:schemeClr val="bg2">
                  <a:lumMod val="60000"/>
                  <a:lumOff val="40000"/>
                </a:schemeClr>
              </a:solidFill>
            </c:spPr>
          </c:marker>
          <c:dPt>
            <c:idx val="0"/>
            <c:marker>
              <c:symbol val="triangle"/>
              <c:size val="7"/>
              <c:spPr>
                <a:solidFill>
                  <a:schemeClr val="bg2">
                    <a:lumMod val="60000"/>
                    <a:lumOff val="40000"/>
                  </a:schemeClr>
                </a:solidFill>
                <a:ln>
                  <a:noFill/>
                </a:ln>
              </c:spPr>
            </c:marker>
            <c:bubble3D val="0"/>
          </c:dPt>
          <c:dPt>
            <c:idx val="1"/>
            <c:marker>
              <c:symbol val="triangle"/>
              <c:size val="7"/>
              <c:spPr>
                <a:solidFill>
                  <a:schemeClr val="bg2">
                    <a:lumMod val="60000"/>
                    <a:lumOff val="40000"/>
                  </a:schemeClr>
                </a:solidFill>
                <a:ln>
                  <a:noFill/>
                </a:ln>
              </c:spPr>
            </c:marker>
            <c:bubble3D val="0"/>
          </c:dPt>
          <c:dPt>
            <c:idx val="2"/>
            <c:marker>
              <c:symbol val="triangle"/>
              <c:size val="7"/>
              <c:spPr>
                <a:solidFill>
                  <a:schemeClr val="bg2">
                    <a:lumMod val="60000"/>
                    <a:lumOff val="40000"/>
                  </a:schemeClr>
                </a:solidFill>
                <a:ln>
                  <a:noFill/>
                </a:ln>
              </c:spPr>
            </c:marker>
            <c:bubble3D val="0"/>
          </c:dPt>
          <c:dPt>
            <c:idx val="3"/>
            <c:marker>
              <c:symbol val="triangle"/>
              <c:size val="7"/>
              <c:spPr>
                <a:solidFill>
                  <a:schemeClr val="bg2">
                    <a:lumMod val="60000"/>
                    <a:lumOff val="40000"/>
                  </a:schemeClr>
                </a:solidFill>
                <a:ln>
                  <a:noFill/>
                </a:ln>
              </c:spPr>
            </c:marker>
            <c:bubble3D val="0"/>
          </c:dPt>
          <c:xVal>
            <c:numRef>
              <c:f>(Sheet1!$AD$4,Sheet1!$BI$4,Sheet1!$CM$4,Sheet1!$DQ$4,Sheet1!$EU$4)</c:f>
              <c:numCache>
                <c:formatCode>m/d/yy;@</c:formatCode>
                <c:ptCount val="5"/>
                <c:pt idx="0" formatCode="m/d/yyyy">
                  <c:v>41029</c:v>
                </c:pt>
                <c:pt idx="1">
                  <c:v>41060</c:v>
                </c:pt>
                <c:pt idx="2">
                  <c:v>41090</c:v>
                </c:pt>
                <c:pt idx="3">
                  <c:v>41121</c:v>
                </c:pt>
                <c:pt idx="4">
                  <c:v>41152</c:v>
                </c:pt>
              </c:numCache>
            </c:numRef>
          </c:xVal>
          <c:yVal>
            <c:numRef>
              <c:f>(Sheet1!$AD$3,Sheet1!$BI$3,Sheet1!$CM$3,Sheet1!$DQ$3)</c:f>
              <c:numCache>
                <c:formatCode>General</c:formatCode>
                <c:ptCount val="4"/>
                <c:pt idx="0">
                  <c:v>0.99734782608695638</c:v>
                </c:pt>
                <c:pt idx="1">
                  <c:v>0.97680645161290292</c:v>
                </c:pt>
                <c:pt idx="2">
                  <c:v>0.94520000000000004</c:v>
                </c:pt>
                <c:pt idx="3">
                  <c:v>0.95243333333333347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3553792"/>
        <c:axId val="93555328"/>
      </c:scatterChart>
      <c:valAx>
        <c:axId val="93553792"/>
        <c:scaling>
          <c:orientation val="minMax"/>
          <c:max val="41152"/>
          <c:min val="41000"/>
        </c:scaling>
        <c:delete val="0"/>
        <c:axPos val="b"/>
        <c:numFmt formatCode="m/d/yyyy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93555328"/>
        <c:crosses val="autoZero"/>
        <c:crossBetween val="midCat"/>
        <c:majorUnit val="30"/>
      </c:valAx>
      <c:valAx>
        <c:axId val="93555328"/>
        <c:scaling>
          <c:orientation val="minMax"/>
          <c:max val="1"/>
          <c:min val="0.8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93553792"/>
        <c:crosses val="autoZero"/>
        <c:crossBetween val="midCat"/>
        <c:majorUnit val="0.1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637762702114399"/>
          <c:y val="0.10008250957700447"/>
          <c:w val="0.66120815009063749"/>
          <c:h val="0.604885059153412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Acres burned in Alaska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</c:numCache>
            </c:numRef>
          </c:cat>
          <c:val>
            <c:numRef>
              <c:f>Sheet1!$B$2:$B$12</c:f>
              <c:numCache>
                <c:formatCode>#,##0</c:formatCode>
                <c:ptCount val="11"/>
                <c:pt idx="0">
                  <c:v>2176665</c:v>
                </c:pt>
                <c:pt idx="1">
                  <c:v>559332</c:v>
                </c:pt>
                <c:pt idx="2">
                  <c:v>6645978</c:v>
                </c:pt>
                <c:pt idx="3">
                  <c:v>4440149</c:v>
                </c:pt>
                <c:pt idx="4">
                  <c:v>266266</c:v>
                </c:pt>
                <c:pt idx="5">
                  <c:v>525017</c:v>
                </c:pt>
                <c:pt idx="6">
                  <c:v>62648</c:v>
                </c:pt>
                <c:pt idx="7">
                  <c:v>2951597</c:v>
                </c:pt>
                <c:pt idx="8">
                  <c:v>1129421</c:v>
                </c:pt>
                <c:pt idx="9">
                  <c:v>293019</c:v>
                </c:pt>
                <c:pt idx="10">
                  <c:v>249021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060736"/>
        <c:axId val="9062272"/>
      </c:barChart>
      <c:catAx>
        <c:axId val="90607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062272"/>
        <c:crosses val="autoZero"/>
        <c:auto val="1"/>
        <c:lblAlgn val="ctr"/>
        <c:lblOffset val="100"/>
        <c:noMultiLvlLbl val="0"/>
      </c:catAx>
      <c:valAx>
        <c:axId val="9062272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90607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486259682937612"/>
          <c:y val="0.14702295802191326"/>
          <c:w val="0.35654959847878231"/>
          <c:h val="0.15763668997294328"/>
        </c:manualLayout>
      </c:layout>
      <c:overlay val="0"/>
      <c:spPr>
        <a:solidFill>
          <a:srgbClr val="FFFFFF"/>
        </a:solidFill>
      </c:spPr>
    </c:legend>
    <c:plotVisOnly val="1"/>
    <c:dispBlanksAs val="gap"/>
    <c:showDLblsOverMax val="0"/>
  </c:chart>
  <c:txPr>
    <a:bodyPr/>
    <a:lstStyle/>
    <a:p>
      <a:pPr>
        <a:defRPr sz="11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 baseline="0"/>
            </a:pPr>
            <a:r>
              <a:rPr lang="en-US" sz="1400" dirty="0" smtClean="0"/>
              <a:t>V6.3.4 </a:t>
            </a:r>
            <a:r>
              <a:rPr lang="en-US" sz="1400" baseline="0" dirty="0" smtClean="0"/>
              <a:t> </a:t>
            </a:r>
            <a:r>
              <a:rPr lang="en-US" sz="1400" baseline="0" dirty="0"/>
              <a:t>(</a:t>
            </a:r>
            <a:r>
              <a:rPr lang="en-US" sz="1400" dirty="0"/>
              <a:t>1µg/m</a:t>
            </a:r>
            <a:r>
              <a:rPr lang="en-US" sz="1400" baseline="30000" dirty="0"/>
              <a:t>3</a:t>
            </a:r>
            <a:r>
              <a:rPr lang="en-US" sz="1400" dirty="0"/>
              <a:t>)</a:t>
            </a:r>
          </a:p>
        </c:rich>
      </c:tx>
      <c:layout/>
      <c:overlay val="0"/>
    </c:title>
    <c:autoTitleDeleted val="0"/>
    <c:view3D>
      <c:rotX val="2"/>
      <c:rotY val="2"/>
      <c:depthPercent val="100"/>
      <c:rAngAx val="0"/>
      <c:perspective val="20"/>
    </c:view3D>
    <c:floor>
      <c:thickness val="0"/>
      <c:spPr>
        <a:solidFill>
          <a:schemeClr val="bg1">
            <a:lumMod val="75000"/>
          </a:schemeClr>
        </a:solidFill>
      </c:spPr>
    </c:floor>
    <c:sideWall>
      <c:thickness val="0"/>
      <c:spPr>
        <a:effectLst/>
      </c:spPr>
    </c:sideWall>
    <c:backWall>
      <c:thickness val="0"/>
      <c:spPr>
        <a:solidFill>
          <a:sysClr val="window" lastClr="FFFFFF"/>
        </a:solidFill>
        <a:effectLst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'2011_all_New0.5_altered'!$E$1</c:f>
              <c:strCache>
                <c:ptCount val="1"/>
                <c:pt idx="0">
                  <c:v>V6.3.4_1µg/m3</c:v>
                </c:pt>
              </c:strCache>
            </c:strRef>
          </c:tx>
          <c:invertIfNegative val="0"/>
          <c:cat>
            <c:strRef>
              <c:f>'2011_all_New0.5_altered'!$A$2:$A$45</c:f>
              <c:strCache>
                <c:ptCount val="44"/>
                <c:pt idx="0">
                  <c:v>MYD.A2011134.2030</c:v>
                </c:pt>
                <c:pt idx="1">
                  <c:v>MYD.A2011134.2035</c:v>
                </c:pt>
                <c:pt idx="2">
                  <c:v>MYD.A2011135.2115</c:v>
                </c:pt>
                <c:pt idx="3">
                  <c:v>MYD.A2011137.2100</c:v>
                </c:pt>
                <c:pt idx="4">
                  <c:v>MYD.A2011137.2105</c:v>
                </c:pt>
                <c:pt idx="5">
                  <c:v>MYD.A2011143.2025</c:v>
                </c:pt>
                <c:pt idx="6">
                  <c:v>MYD.A2011144.1930</c:v>
                </c:pt>
                <c:pt idx="7">
                  <c:v>MYD.A2011148.2045</c:v>
                </c:pt>
                <c:pt idx="8">
                  <c:v>MYD.A2011152.2020</c:v>
                </c:pt>
                <c:pt idx="9">
                  <c:v>MYD.A2011167.2115</c:v>
                </c:pt>
                <c:pt idx="10">
                  <c:v>MYD.A2011171.1910</c:v>
                </c:pt>
                <c:pt idx="11">
                  <c:v>MYD.A2011171.2050</c:v>
                </c:pt>
                <c:pt idx="12">
                  <c:v>MYD.A2011175.2025</c:v>
                </c:pt>
                <c:pt idx="13">
                  <c:v>MYD.A2011187.2050</c:v>
                </c:pt>
                <c:pt idx="14">
                  <c:v>MYD.A2011190.2120</c:v>
                </c:pt>
                <c:pt idx="15">
                  <c:v>MYD.A2011193.2015</c:v>
                </c:pt>
                <c:pt idx="16">
                  <c:v>MYD.A2011198.2035</c:v>
                </c:pt>
                <c:pt idx="17">
                  <c:v>MYD.A2011199.2115</c:v>
                </c:pt>
                <c:pt idx="18">
                  <c:v>MYD.A2011205.2040</c:v>
                </c:pt>
                <c:pt idx="19">
                  <c:v>MYD.A2011206.2120</c:v>
                </c:pt>
                <c:pt idx="20">
                  <c:v>MYD.A2011206.2125</c:v>
                </c:pt>
                <c:pt idx="21">
                  <c:v>MYD.A2011213.2130</c:v>
                </c:pt>
                <c:pt idx="22">
                  <c:v>MYD.A2011214.2035</c:v>
                </c:pt>
                <c:pt idx="23">
                  <c:v>MYD.A2011226.2100</c:v>
                </c:pt>
                <c:pt idx="24">
                  <c:v>MYD.A2011230.2030</c:v>
                </c:pt>
                <c:pt idx="25">
                  <c:v>MYD.A2011231.2115</c:v>
                </c:pt>
                <c:pt idx="26">
                  <c:v>MYD.A2011241.2015</c:v>
                </c:pt>
                <c:pt idx="27">
                  <c:v>MYD.A2011243.2005</c:v>
                </c:pt>
                <c:pt idx="28">
                  <c:v>MYD.A2011269.2040</c:v>
                </c:pt>
                <c:pt idx="29">
                  <c:v>MYD.A2011270.2120</c:v>
                </c:pt>
                <c:pt idx="30">
                  <c:v>MYD.A2011277.1950</c:v>
                </c:pt>
                <c:pt idx="31">
                  <c:v>MYD.A2011277.2125</c:v>
                </c:pt>
                <c:pt idx="32">
                  <c:v>MYD.A2011279.1935</c:v>
                </c:pt>
                <c:pt idx="33">
                  <c:v>MYD.A2011290.1920</c:v>
                </c:pt>
                <c:pt idx="34">
                  <c:v>MYD.A2011290.2055</c:v>
                </c:pt>
                <c:pt idx="35">
                  <c:v>MYD.A2011306.1915</c:v>
                </c:pt>
                <c:pt idx="36">
                  <c:v>MYD.A2011306.1920</c:v>
                </c:pt>
                <c:pt idx="37">
                  <c:v>MYD.A2011306.2055</c:v>
                </c:pt>
                <c:pt idx="38">
                  <c:v>MYD.A2011330.2005</c:v>
                </c:pt>
                <c:pt idx="39">
                  <c:v>MYD.A2011330.2010</c:v>
                </c:pt>
                <c:pt idx="40">
                  <c:v>MYD.A2011334.2120</c:v>
                </c:pt>
                <c:pt idx="41">
                  <c:v>MYD.A2011335.2025</c:v>
                </c:pt>
                <c:pt idx="42">
                  <c:v>MYD.A2011335.2030</c:v>
                </c:pt>
                <c:pt idx="43">
                  <c:v>MYD.A2011365.1900</c:v>
                </c:pt>
              </c:strCache>
            </c:strRef>
          </c:cat>
          <c:val>
            <c:numRef>
              <c:f>'2011_all_New0.5_altered'!$E$2:$E$45</c:f>
              <c:numCache>
                <c:formatCode>General</c:formatCode>
                <c:ptCount val="44"/>
                <c:pt idx="0">
                  <c:v>16.27999999999999</c:v>
                </c:pt>
                <c:pt idx="1">
                  <c:v>14.26</c:v>
                </c:pt>
                <c:pt idx="2">
                  <c:v>11.18</c:v>
                </c:pt>
                <c:pt idx="3">
                  <c:v>13.32</c:v>
                </c:pt>
                <c:pt idx="4">
                  <c:v>27.86</c:v>
                </c:pt>
                <c:pt idx="5">
                  <c:v>19.510000000000005</c:v>
                </c:pt>
                <c:pt idx="6">
                  <c:v>5.91</c:v>
                </c:pt>
                <c:pt idx="7">
                  <c:v>23.57</c:v>
                </c:pt>
                <c:pt idx="8">
                  <c:v>38.24</c:v>
                </c:pt>
                <c:pt idx="9">
                  <c:v>12.02</c:v>
                </c:pt>
                <c:pt idx="10">
                  <c:v>5.0000000000000017E-2</c:v>
                </c:pt>
                <c:pt idx="11">
                  <c:v>12.49</c:v>
                </c:pt>
                <c:pt idx="12">
                  <c:v>24.13000000000001</c:v>
                </c:pt>
                <c:pt idx="13">
                  <c:v>26.35</c:v>
                </c:pt>
                <c:pt idx="14">
                  <c:v>10.130000000000001</c:v>
                </c:pt>
                <c:pt idx="15">
                  <c:v>12</c:v>
                </c:pt>
                <c:pt idx="16">
                  <c:v>8.33</c:v>
                </c:pt>
                <c:pt idx="17">
                  <c:v>13.12</c:v>
                </c:pt>
                <c:pt idx="18">
                  <c:v>8.01</c:v>
                </c:pt>
                <c:pt idx="19">
                  <c:v>12.34</c:v>
                </c:pt>
                <c:pt idx="20">
                  <c:v>6.49</c:v>
                </c:pt>
                <c:pt idx="21">
                  <c:v>0</c:v>
                </c:pt>
                <c:pt idx="22">
                  <c:v>0.28000000000000008</c:v>
                </c:pt>
                <c:pt idx="23">
                  <c:v>3.88</c:v>
                </c:pt>
                <c:pt idx="24">
                  <c:v>13.12</c:v>
                </c:pt>
                <c:pt idx="25">
                  <c:v>14.02</c:v>
                </c:pt>
                <c:pt idx="26">
                  <c:v>3.8299999999999987</c:v>
                </c:pt>
                <c:pt idx="27">
                  <c:v>6.7700000000000014</c:v>
                </c:pt>
                <c:pt idx="28">
                  <c:v>11.8</c:v>
                </c:pt>
                <c:pt idx="29">
                  <c:v>10.719999999999999</c:v>
                </c:pt>
                <c:pt idx="30">
                  <c:v>7.87</c:v>
                </c:pt>
                <c:pt idx="31">
                  <c:v>3.96</c:v>
                </c:pt>
                <c:pt idx="32">
                  <c:v>13.62</c:v>
                </c:pt>
                <c:pt idx="33">
                  <c:v>0</c:v>
                </c:pt>
                <c:pt idx="34">
                  <c:v>2.94</c:v>
                </c:pt>
                <c:pt idx="35">
                  <c:v>0</c:v>
                </c:pt>
                <c:pt idx="36">
                  <c:v>0</c:v>
                </c:pt>
                <c:pt idx="37">
                  <c:v>18.63000000000001</c:v>
                </c:pt>
                <c:pt idx="38">
                  <c:v>12.209999999999999</c:v>
                </c:pt>
                <c:pt idx="39">
                  <c:v>2.92</c:v>
                </c:pt>
                <c:pt idx="40">
                  <c:v>0.88000000000000012</c:v>
                </c:pt>
                <c:pt idx="41">
                  <c:v>14.7</c:v>
                </c:pt>
                <c:pt idx="42">
                  <c:v>2.52</c:v>
                </c:pt>
                <c:pt idx="4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93028736"/>
        <c:axId val="93030272"/>
        <c:axId val="0"/>
      </c:bar3DChart>
      <c:catAx>
        <c:axId val="93028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2700000" vert="horz"/>
          <a:lstStyle/>
          <a:p>
            <a:pPr>
              <a:defRPr sz="700"/>
            </a:pPr>
            <a:endParaRPr lang="en-US"/>
          </a:p>
        </c:txPr>
        <c:crossAx val="93030272"/>
        <c:crosses val="autoZero"/>
        <c:auto val="1"/>
        <c:lblAlgn val="ctr"/>
        <c:lblOffset val="100"/>
        <c:noMultiLvlLbl val="0"/>
      </c:catAx>
      <c:valAx>
        <c:axId val="9303027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 algn="ctr" rtl="0">
                  <a:defRPr lang="en-US" sz="14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rPr>
                  <a:t>FMS (%)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 algn="ctr" rtl="0">
              <a:defRPr lang="en-US" sz="14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028736"/>
        <c:crosses val="autoZero"/>
        <c:crossBetween val="between"/>
      </c:valAx>
    </c:plotArea>
    <c:plotVisOnly val="1"/>
    <c:dispBlanksAs val="gap"/>
    <c:showDLblsOverMax val="0"/>
  </c:chart>
  <c:spPr>
    <a:gradFill rotWithShape="1">
      <a:gsLst>
        <a:gs pos="0">
          <a:srgbClr val="4F81BD">
            <a:tint val="50000"/>
            <a:satMod val="300000"/>
          </a:srgbClr>
        </a:gs>
        <a:gs pos="35000">
          <a:srgbClr val="4F81BD">
            <a:tint val="37000"/>
            <a:satMod val="300000"/>
          </a:srgbClr>
        </a:gs>
        <a:gs pos="100000">
          <a:srgbClr val="4F81BD">
            <a:tint val="15000"/>
            <a:satMod val="350000"/>
          </a:srgbClr>
        </a:gs>
      </a:gsLst>
      <a:lin ang="16200000" scaled="1"/>
    </a:gradFill>
    <a:ln w="25400" cap="flat" cmpd="sng" algn="ctr">
      <a:solidFill>
        <a:srgbClr val="4F81BD">
          <a:shade val="95000"/>
          <a:satMod val="105000"/>
        </a:srgbClr>
      </a:solidFill>
      <a:prstDash val="solid"/>
    </a:ln>
    <a:effectLst>
      <a:outerShdw blurRad="127000" sx="101000" sy="101000" algn="ctr" rotWithShape="0">
        <a:prstClr val="black">
          <a:alpha val="30000"/>
        </a:prstClr>
      </a:outerShdw>
    </a:effectLst>
    <a:scene3d>
      <a:camera prst="orthographicFront"/>
      <a:lightRig rig="threePt" dir="t"/>
    </a:scene3d>
    <a:sp3d prstMaterial="matte"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0.17004</cdr:x>
      <cdr:y>0.53191</cdr:y>
    </cdr:from>
    <cdr:to>
      <cdr:x>0.47166</cdr:x>
      <cdr:y>0.70213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97527" y="1187532"/>
          <a:ext cx="1769424" cy="3800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0.30784</cdr:x>
      <cdr:y>0.17414</cdr:y>
    </cdr:from>
    <cdr:to>
      <cdr:x>0.38889</cdr:x>
      <cdr:y>0.31172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34339" y="298100"/>
          <a:ext cx="509265" cy="235512"/>
        </a:xfrm>
        <a:prstGeom xmlns:a="http://schemas.openxmlformats.org/drawingml/2006/main" prst="rect">
          <a:avLst/>
        </a:prstGeom>
        <a:solidFill xmlns:a="http://schemas.openxmlformats.org/drawingml/2006/main">
          <a:srgbClr val="66FF33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100" b="1" dirty="0"/>
            <a:t>0.98</a:t>
          </a:r>
        </a:p>
      </cdr:txBody>
    </cdr:sp>
  </cdr:relSizeAnchor>
  <cdr:relSizeAnchor xmlns:cdr="http://schemas.openxmlformats.org/drawingml/2006/chartDrawing">
    <cdr:from>
      <cdr:x>0.46837</cdr:x>
      <cdr:y>0.20181</cdr:y>
    </cdr:from>
    <cdr:to>
      <cdr:x>0.55582</cdr:x>
      <cdr:y>0.3444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805045" y="345467"/>
          <a:ext cx="523695" cy="244086"/>
        </a:xfrm>
        <a:prstGeom xmlns:a="http://schemas.openxmlformats.org/drawingml/2006/main" prst="rect">
          <a:avLst/>
        </a:prstGeom>
        <a:solidFill xmlns:a="http://schemas.openxmlformats.org/drawingml/2006/main">
          <a:srgbClr val="66FF33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100" b="1" dirty="0"/>
            <a:t>0.95</a:t>
          </a:r>
        </a:p>
      </cdr:txBody>
    </cdr:sp>
  </cdr:relSizeAnchor>
  <cdr:relSizeAnchor xmlns:cdr="http://schemas.openxmlformats.org/drawingml/2006/chartDrawing">
    <cdr:from>
      <cdr:x>0.64634</cdr:x>
      <cdr:y>0.22354</cdr:y>
    </cdr:from>
    <cdr:to>
      <cdr:x>0.73202</cdr:x>
      <cdr:y>0.3444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870848" y="382665"/>
          <a:ext cx="513115" cy="206888"/>
        </a:xfrm>
        <a:prstGeom xmlns:a="http://schemas.openxmlformats.org/drawingml/2006/main" prst="rect">
          <a:avLst/>
        </a:prstGeom>
        <a:solidFill xmlns:a="http://schemas.openxmlformats.org/drawingml/2006/main">
          <a:srgbClr val="66FF33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100" b="1" dirty="0"/>
            <a:t>0.95</a:t>
          </a:r>
        </a:p>
      </cdr:txBody>
    </cdr:sp>
  </cdr:relSizeAnchor>
  <cdr:relSizeAnchor xmlns:cdr="http://schemas.openxmlformats.org/drawingml/2006/chartDrawing">
    <cdr:from>
      <cdr:x>0.82244</cdr:x>
      <cdr:y>0.22343</cdr:y>
    </cdr:from>
    <cdr:to>
      <cdr:x>0.90186</cdr:x>
      <cdr:y>0.3444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925484" y="382477"/>
          <a:ext cx="475658" cy="207076"/>
        </a:xfrm>
        <a:prstGeom xmlns:a="http://schemas.openxmlformats.org/drawingml/2006/main" prst="rect">
          <a:avLst/>
        </a:prstGeom>
        <a:solidFill xmlns:a="http://schemas.openxmlformats.org/drawingml/2006/main">
          <a:srgbClr val="66FF33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100" b="1" dirty="0"/>
            <a:t>0.95</a:t>
          </a:r>
        </a:p>
      </cdr:txBody>
    </cdr:sp>
  </cdr:relSizeAnchor>
  <cdr:relSizeAnchor xmlns:cdr="http://schemas.openxmlformats.org/drawingml/2006/chartDrawing">
    <cdr:from>
      <cdr:x>0.12324</cdr:x>
      <cdr:y>0.08503</cdr:y>
    </cdr:from>
    <cdr:to>
      <cdr:x>0.21639</cdr:x>
      <cdr:y>0.25259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774371" y="145557"/>
          <a:ext cx="585293" cy="286834"/>
        </a:xfrm>
        <a:prstGeom xmlns:a="http://schemas.openxmlformats.org/drawingml/2006/main" prst="rect">
          <a:avLst/>
        </a:prstGeom>
        <a:solidFill xmlns:a="http://schemas.openxmlformats.org/drawingml/2006/main">
          <a:srgbClr val="66FF33"/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100" b="1" dirty="0"/>
            <a:t>0.99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89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6" tIns="46496" rIns="92986" bIns="46496" numCol="1" anchor="t" anchorCtr="0" compatLnSpc="1">
            <a:prstTxWarp prst="textNoShape">
              <a:avLst/>
            </a:prstTxWarp>
          </a:bodyPr>
          <a:lstStyle>
            <a:lvl1pPr algn="l" defTabSz="930275">
              <a:defRPr sz="1200">
                <a:latin typeface="ACaslon RegularSC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8750" y="0"/>
            <a:ext cx="30289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6" tIns="46496" rIns="92986" bIns="46496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>
                <a:latin typeface="ACaslon RegularSC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6975"/>
            <a:ext cx="30289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6" tIns="46496" rIns="92986" bIns="46496" numCol="1" anchor="b" anchorCtr="0" compatLnSpc="1">
            <a:prstTxWarp prst="textNoShape">
              <a:avLst/>
            </a:prstTxWarp>
          </a:bodyPr>
          <a:lstStyle>
            <a:lvl1pPr algn="l" defTabSz="930275">
              <a:defRPr sz="1200">
                <a:latin typeface="ACaslon RegularSC" pitchFamily="18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2012 CMAS Conference</a:t>
            </a:r>
            <a:endParaRPr lang="en-US"/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8750" y="8816975"/>
            <a:ext cx="30289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6" tIns="46496" rIns="92986" bIns="46496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>
                <a:latin typeface="ACaslon RegularSC" pitchFamily="18" charset="0"/>
                <a:cs typeface="Arial" charset="0"/>
              </a:defRPr>
            </a:lvl1pPr>
          </a:lstStyle>
          <a:p>
            <a:pPr>
              <a:defRPr/>
            </a:pPr>
            <a:fld id="{A1BFAFCD-483E-49CB-A247-08423879C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997719"/>
      </p:ext>
    </p:extLst>
  </p:cSld>
  <p:clrMap bg1="lt1" tx1="dk1" bg2="lt2" tx2="dk2" accent1="accent1" accent2="accent2" accent3="accent3" accent4="accent4" accent5="accent5" accent6="accent6" hlink="hlink" folHlink="folHlink"/>
  <p:hf sldNum="0"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972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08" tIns="46056" rIns="92108" bIns="46056" numCol="1" anchor="t" anchorCtr="0" compatLnSpc="1">
            <a:prstTxWarp prst="textNoShape">
              <a:avLst/>
            </a:prstTxWarp>
          </a:bodyPr>
          <a:lstStyle>
            <a:lvl1pPr algn="l" defTabSz="920750">
              <a:defRPr sz="1200">
                <a:latin typeface="CaslonOpnface BT" pitchFamily="8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8913" y="0"/>
            <a:ext cx="29972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08" tIns="46056" rIns="92108" bIns="46056" numCol="1" anchor="t" anchorCtr="0" compatLnSpc="1">
            <a:prstTxWarp prst="textNoShape">
              <a:avLst/>
            </a:prstTxWarp>
          </a:bodyPr>
          <a:lstStyle>
            <a:lvl1pPr algn="r" defTabSz="920750">
              <a:defRPr sz="1200">
                <a:latin typeface="CaslonOpnface BT" pitchFamily="8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6975" y="690563"/>
            <a:ext cx="4602163" cy="3451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5513" y="4370388"/>
            <a:ext cx="5145087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08" tIns="46056" rIns="92108" bIns="4605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98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8563"/>
            <a:ext cx="29972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08" tIns="46056" rIns="92108" bIns="46056" numCol="1" anchor="b" anchorCtr="0" compatLnSpc="1">
            <a:prstTxWarp prst="textNoShape">
              <a:avLst/>
            </a:prstTxWarp>
          </a:bodyPr>
          <a:lstStyle>
            <a:lvl1pPr algn="l" defTabSz="920750">
              <a:defRPr sz="1200">
                <a:latin typeface="CaslonOpnface BT" pitchFamily="82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2012 CMAS Conference</a:t>
            </a:r>
            <a:endParaRPr lang="en-US"/>
          </a:p>
        </p:txBody>
      </p:sp>
      <p:sp>
        <p:nvSpPr>
          <p:cNvPr id="1198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8913" y="8818563"/>
            <a:ext cx="29972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08" tIns="46056" rIns="92108" bIns="46056" numCol="1" anchor="b" anchorCtr="0" compatLnSpc="1">
            <a:prstTxWarp prst="textNoShape">
              <a:avLst/>
            </a:prstTxWarp>
          </a:bodyPr>
          <a:lstStyle>
            <a:lvl1pPr algn="r" defTabSz="920750">
              <a:defRPr sz="1200">
                <a:latin typeface="CaslonOpnface BT" pitchFamily="82" charset="0"/>
                <a:cs typeface="Arial" charset="0"/>
              </a:defRPr>
            </a:lvl1pPr>
          </a:lstStyle>
          <a:p>
            <a:pPr>
              <a:defRPr/>
            </a:pPr>
            <a:fld id="{4CBB29B4-8B3F-4DF6-B140-98723E311A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495196"/>
      </p:ext>
    </p:extLst>
  </p:cSld>
  <p:clrMap bg1="lt1" tx1="dk1" bg2="lt2" tx2="dk2" accent1="accent1" accent2="accent2" accent3="accent3" accent4="accent4" accent5="accent5" accent6="accent6" hlink="hlink" folHlink="folHlink"/>
  <p:hf sldNum="0" hd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696913"/>
            <a:ext cx="4641850" cy="3481387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450" y="4410075"/>
            <a:ext cx="5130800" cy="41767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2012 CMAS Conference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defTabSz="92075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defTabSz="92075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defTabSz="92075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defTabSz="92075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eaLnBrk="1" hangingPunct="1"/>
            <a:fld id="{5D5ECAA4-31BC-40E0-A950-FA5A4E2FC61A}" type="slidenum">
              <a:rPr lang="en-US" sz="1200" smtClean="0">
                <a:latin typeface="CaslonOpnface BT"/>
              </a:rPr>
              <a:pPr eaLnBrk="1" hangingPunct="1"/>
              <a:t>11</a:t>
            </a:fld>
            <a:endParaRPr lang="en-US" sz="1200" smtClean="0">
              <a:latin typeface="CaslonOpnface BT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2012 CMAS Conference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 txBox="1">
            <a:spLocks noGrp="1" noChangeArrowheads="1"/>
          </p:cNvSpPr>
          <p:nvPr/>
        </p:nvSpPr>
        <p:spPr bwMode="auto">
          <a:xfrm>
            <a:off x="3998913" y="8818563"/>
            <a:ext cx="29972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08" tIns="46056" rIns="92108" bIns="46056" anchor="b"/>
          <a:lstStyle>
            <a:lvl1pPr defTabSz="92075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defTabSz="92075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defTabSz="92075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defTabSz="92075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defTabSz="92075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algn="r" eaLnBrk="1" hangingPunct="1"/>
            <a:fld id="{90434116-E0D1-475D-8847-40014C79C8A5}" type="slidenum">
              <a:rPr lang="en-US" sz="1200">
                <a:latin typeface="CaslonOpnface BT" charset="0"/>
              </a:rPr>
              <a:pPr algn="r" eaLnBrk="1" hangingPunct="1"/>
              <a:t>26</a:t>
            </a:fld>
            <a:endParaRPr lang="en-US" sz="1200">
              <a:latin typeface="CaslonOpnface BT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58800" y="176213"/>
            <a:ext cx="5829300" cy="4371975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8688" y="4692650"/>
            <a:ext cx="5140325" cy="41306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w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39" descr="NO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70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40" descr="NW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7334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152400" y="304800"/>
            <a:ext cx="8839200" cy="533400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6" name="Rectangle 103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52400" y="1524000"/>
            <a:ext cx="8763000" cy="533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104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10600" y="6534150"/>
            <a:ext cx="381000" cy="323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37123-E828-45EA-8B83-FF48D93C37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5536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646B0-C064-433A-9AB4-C5132DD164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903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533400"/>
            <a:ext cx="20764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769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6D6BB-5D01-4457-8210-17B77E0969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317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4120A-5039-4805-A600-44EC4D05C3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1532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63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16C29-B611-4DB9-A606-82F3982A91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5744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922F3-E3BC-4EFD-8322-B746755816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782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9D451-1B60-4B32-99BC-17F3F193E8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844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AA771-12E1-4FED-8D25-75B8AAA341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13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92718-9AB5-44AD-AD39-C3C573D90A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1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C91AB-A394-4F8C-A0A5-3887385B84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801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2EAF5-11D6-4F00-9516-846280B8E4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404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823C2-C7AE-4EF9-B030-8D961EE0BA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37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4F917-100E-4EE5-9931-9B6B7AD08B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61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61AE8-4948-491E-80A5-4E8A925858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452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305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138" name="Rectangle 66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533400"/>
            <a:ext cx="7543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</a:t>
            </a:r>
          </a:p>
        </p:txBody>
      </p:sp>
      <p:sp>
        <p:nvSpPr>
          <p:cNvPr id="3139" name="Rectangle 6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86800" y="6613525"/>
            <a:ext cx="45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FC53C0E7-3EEF-4963-838E-E70028E3D3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053" name="Picture 68" descr="NOAA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0" descr="NWS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7334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defRPr sz="2800" b="1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339725" indent="-225425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•"/>
        <a:defRPr sz="24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692150" indent="-238125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–"/>
        <a:defRPr sz="2000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030288" indent="-223838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•"/>
        <a:defRPr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1370013" indent="-222250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18272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2844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27416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1988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ciweb.org/incident/2929/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hyperlink" Target="http://www.csmonitor.com/USA/Latest-News-Wires/2012/0627/Waldo-Canyon-fire-reaches-epic-proportions-video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rh.noaa.gov/psr/pns/2011/July/DustStorm.php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huffingtonpost.com/2011/07/06/phoenix-dust-storm-photos-video_n_891157.html" TargetMode="Externa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4.png"/><Relationship Id="rId5" Type="http://schemas.openxmlformats.org/officeDocument/2006/relationships/image" Target="../media/image43.emf"/><Relationship Id="rId4" Type="http://schemas.openxmlformats.org/officeDocument/2006/relationships/oleObject" Target="../embeddings/oleObject2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0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976563" y="3530600"/>
            <a:ext cx="5521325" cy="952500"/>
          </a:xfrm>
        </p:spPr>
        <p:txBody>
          <a:bodyPr anchor="b">
            <a:spAutoFit/>
          </a:bodyPr>
          <a:lstStyle/>
          <a:p>
            <a:pPr marL="0" indent="0" eaLnBrk="1" hangingPunct="1">
              <a:defRPr/>
            </a:pPr>
            <a:endParaRPr lang="en-US" sz="2600" b="0"/>
          </a:p>
          <a:p>
            <a:pPr marL="0" indent="0" eaLnBrk="1" hangingPunct="1">
              <a:defRPr/>
            </a:pPr>
            <a:endParaRPr lang="en-US" b="0"/>
          </a:p>
        </p:txBody>
      </p:sp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1203325" y="5057775"/>
            <a:ext cx="60896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endParaRPr lang="en-US" sz="28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685800" y="5334000"/>
            <a:ext cx="7696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Times New Roman" pitchFamily="18" charset="0"/>
              <a:buNone/>
            </a:pPr>
            <a:endParaRPr lang="en-US" sz="2000">
              <a:solidFill>
                <a:schemeClr val="tx1"/>
              </a:solidFill>
              <a:latin typeface="Arial" pitchFamily="34" charset="0"/>
            </a:endParaRPr>
          </a:p>
          <a:p>
            <a:pPr eaLnBrk="1" hangingPunct="1">
              <a:spcBef>
                <a:spcPct val="20000"/>
              </a:spcBef>
              <a:buFont typeface="Times New Roman" pitchFamily="18" charset="0"/>
              <a:buNone/>
            </a:pPr>
            <a:endParaRPr lang="en-US" sz="20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04800" y="1117600"/>
            <a:ext cx="8580408" cy="5496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Font typeface="Times New Roman" pitchFamily="18" charset="0"/>
              <a:buNone/>
            </a:pPr>
            <a:r>
              <a:rPr lang="en-US" sz="32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  </a:t>
            </a:r>
          </a:p>
          <a:p>
            <a:pPr algn="ctr">
              <a:spcBef>
                <a:spcPct val="20000"/>
              </a:spcBef>
            </a:pPr>
            <a:r>
              <a:rPr lang="en-US" sz="32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Recent performance of the National Air Quality Forecast </a:t>
            </a:r>
            <a:r>
              <a:rPr lang="en-US" sz="3200" b="1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Capability</a:t>
            </a:r>
          </a:p>
          <a:p>
            <a:pPr algn="ctr">
              <a:spcBef>
                <a:spcPct val="20000"/>
              </a:spcBef>
            </a:pPr>
            <a:endParaRPr lang="en-US" sz="2400" b="0" dirty="0">
              <a:solidFill>
                <a:schemeClr val="tx1"/>
              </a:solidFill>
              <a:latin typeface="+mn-lt"/>
              <a:cs typeface="Times New Roman" pitchFamily="18" charset="0"/>
            </a:endParaRPr>
          </a:p>
          <a:p>
            <a:pPr algn="ctr">
              <a:spcBef>
                <a:spcPct val="20000"/>
              </a:spcBef>
              <a:buFont typeface="Times New Roman" pitchFamily="18" charset="0"/>
              <a:buNone/>
            </a:pPr>
            <a:endParaRPr lang="en-US" sz="2400" b="0" dirty="0">
              <a:solidFill>
                <a:schemeClr val="tx1"/>
              </a:solidFill>
              <a:latin typeface="+mn-lt"/>
              <a:cs typeface="Times New Roman" pitchFamily="18" charset="0"/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Ivanka Stajner (1), Jeff McQueen(2), Pius Lee(3), Roland </a:t>
            </a:r>
            <a:r>
              <a:rPr lang="en-US" dirty="0" err="1">
                <a:solidFill>
                  <a:schemeClr val="tx1"/>
                </a:solidFill>
                <a:latin typeface="+mn-lt"/>
                <a:cs typeface="Times New Roman" pitchFamily="18" charset="0"/>
              </a:rPr>
              <a:t>Draxler</a:t>
            </a:r>
            <a:r>
              <a:rPr lang="en-US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(3), </a:t>
            </a:r>
            <a:endParaRPr lang="en-US" dirty="0" smtClean="0">
              <a:solidFill>
                <a:schemeClr val="tx1"/>
              </a:solidFill>
              <a:latin typeface="+mn-lt"/>
              <a:cs typeface="Times New Roman" pitchFamily="18" charset="0"/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Phil </a:t>
            </a:r>
            <a:r>
              <a:rPr lang="en-US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Dickerson(4), Kyle Wedmark(1,5</a:t>
            </a:r>
            <a:r>
              <a:rPr lang="en-US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)</a:t>
            </a:r>
          </a:p>
          <a:p>
            <a:pPr algn="ctr"/>
            <a:endParaRPr lang="en-US" dirty="0">
              <a:solidFill>
                <a:schemeClr val="tx1"/>
              </a:solidFill>
              <a:latin typeface="+mn-lt"/>
              <a:cs typeface="Times New Roman" pitchFamily="18" charset="0"/>
            </a:endParaRPr>
          </a:p>
          <a:p>
            <a:pPr lvl="7"/>
            <a:r>
              <a:rPr lang="en-US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(1) NOAA </a:t>
            </a:r>
            <a:r>
              <a:rPr lang="en-US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NWS/OST</a:t>
            </a:r>
          </a:p>
          <a:p>
            <a:pPr lvl="7"/>
            <a:r>
              <a:rPr lang="en-US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(2) NOAA </a:t>
            </a:r>
            <a:r>
              <a:rPr lang="en-US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NWS/NCEP</a:t>
            </a:r>
          </a:p>
          <a:p>
            <a:pPr lvl="7"/>
            <a:r>
              <a:rPr lang="en-US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(3) NOAA </a:t>
            </a:r>
            <a:r>
              <a:rPr lang="en-US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ARL</a:t>
            </a:r>
          </a:p>
          <a:p>
            <a:pPr lvl="7"/>
            <a:r>
              <a:rPr lang="en-US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(4) EPA</a:t>
            </a:r>
            <a:endParaRPr lang="en-US" dirty="0">
              <a:solidFill>
                <a:schemeClr val="tx1"/>
              </a:solidFill>
              <a:latin typeface="+mn-lt"/>
              <a:cs typeface="Times New Roman" pitchFamily="18" charset="0"/>
            </a:endParaRPr>
          </a:p>
          <a:p>
            <a:pPr lvl="7"/>
            <a:r>
              <a:rPr lang="en-US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(5) Noblis</a:t>
            </a:r>
            <a:r>
              <a:rPr lang="en-US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+mn-lt"/>
                <a:cs typeface="Times New Roman" pitchFamily="18" charset="0"/>
              </a:rPr>
              <a:t>Inc</a:t>
            </a:r>
            <a:endParaRPr lang="en-US" dirty="0">
              <a:solidFill>
                <a:schemeClr val="tx1"/>
              </a:solidFill>
              <a:latin typeface="+mn-lt"/>
              <a:cs typeface="Times New Roman" pitchFamily="18" charset="0"/>
            </a:endParaRPr>
          </a:p>
          <a:p>
            <a:pPr algn="ctr">
              <a:spcBef>
                <a:spcPct val="20000"/>
              </a:spcBef>
              <a:buFont typeface="Times New Roman" pitchFamily="18" charset="0"/>
              <a:buNone/>
            </a:pPr>
            <a:endParaRPr lang="en-US" sz="2400" b="0" dirty="0" smtClean="0">
              <a:solidFill>
                <a:schemeClr val="tx1"/>
              </a:solidFill>
              <a:latin typeface="+mn-lt"/>
              <a:cs typeface="Times New Roman" pitchFamily="18" charset="0"/>
            </a:endParaRPr>
          </a:p>
          <a:p>
            <a:pPr algn="ctr">
              <a:spcBef>
                <a:spcPct val="20000"/>
              </a:spcBef>
              <a:buFont typeface="Times New Roman" pitchFamily="18" charset="0"/>
              <a:buNone/>
            </a:pPr>
            <a:endParaRPr lang="en-US" sz="2400" dirty="0">
              <a:solidFill>
                <a:schemeClr val="tx1"/>
              </a:solidFill>
              <a:latin typeface="+mn-lt"/>
              <a:cs typeface="Times New Roman" pitchFamily="18" charset="0"/>
            </a:endParaRPr>
          </a:p>
          <a:p>
            <a:pPr algn="ctr">
              <a:spcBef>
                <a:spcPct val="20000"/>
              </a:spcBef>
              <a:buFont typeface="Times New Roman" pitchFamily="18" charset="0"/>
              <a:buNone/>
            </a:pPr>
            <a:r>
              <a:rPr lang="en-US" sz="1800" b="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CMAS meeting, Chapel Hill, NC                                                     October 16, 2012</a:t>
            </a:r>
            <a:endParaRPr lang="en-US" sz="1600" b="0" dirty="0">
              <a:solidFill>
                <a:schemeClr val="tx1"/>
              </a:solidFill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22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888" y="87351"/>
            <a:ext cx="7543800" cy="533400"/>
          </a:xfrm>
        </p:spPr>
        <p:txBody>
          <a:bodyPr/>
          <a:lstStyle/>
          <a:p>
            <a:r>
              <a:rPr lang="en-US" sz="2800" dirty="0"/>
              <a:t>Colorado Springs – Waldo Canyon Fire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200399"/>
            <a:ext cx="4516245" cy="3552341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1400" i="0" dirty="0" smtClean="0">
                <a:effectLst/>
              </a:rPr>
              <a:t>Began on June 23, west of Colorado Springs</a:t>
            </a:r>
            <a:r>
              <a:rPr lang="en-US" sz="1400" i="0" baseline="30000" dirty="0" smtClean="0">
                <a:effectLst/>
              </a:rPr>
              <a:t>1</a:t>
            </a:r>
            <a:endParaRPr lang="en-US" sz="1400" i="0" dirty="0" smtClean="0">
              <a:effectLst/>
            </a:endParaRP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1400" i="0" dirty="0" smtClean="0">
                <a:effectLst/>
              </a:rPr>
              <a:t>Moved eastward, burning over 18,000 acres and destroying 346 homes</a:t>
            </a:r>
            <a:endParaRPr lang="en-US" sz="1400" i="0" dirty="0">
              <a:effectLst/>
            </a:endParaRP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1400" i="0" dirty="0" smtClean="0">
                <a:effectLst/>
              </a:rPr>
              <a:t>Peak of fire June 26-27</a:t>
            </a:r>
            <a:endParaRPr lang="en-US" sz="1400" i="0" dirty="0">
              <a:effectLst/>
            </a:endParaRP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1400" i="0" dirty="0">
                <a:effectLst/>
              </a:rPr>
              <a:t>Evacuations </a:t>
            </a:r>
            <a:r>
              <a:rPr lang="en-US" sz="1400" i="0" dirty="0" smtClean="0">
                <a:effectLst/>
              </a:rPr>
              <a:t>reached 32,000 on </a:t>
            </a:r>
            <a:r>
              <a:rPr lang="en-US" sz="1400" i="0" dirty="0">
                <a:effectLst/>
              </a:rPr>
              <a:t>June </a:t>
            </a:r>
            <a:r>
              <a:rPr lang="en-US" sz="1400" i="0" dirty="0" smtClean="0">
                <a:effectLst/>
              </a:rPr>
              <a:t>27</a:t>
            </a:r>
            <a:endParaRPr lang="en-US" sz="1400" i="0" dirty="0">
              <a:effectLst/>
            </a:endParaRP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1400" i="0" dirty="0" smtClean="0">
                <a:effectLst/>
              </a:rPr>
              <a:t>The </a:t>
            </a:r>
            <a:r>
              <a:rPr lang="en-US" sz="1400" i="0" dirty="0">
                <a:effectLst/>
              </a:rPr>
              <a:t>cause </a:t>
            </a:r>
            <a:r>
              <a:rPr lang="en-US" sz="1400" i="0" dirty="0" smtClean="0">
                <a:effectLst/>
              </a:rPr>
              <a:t>is under investigation</a:t>
            </a: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1400" i="0" dirty="0" smtClean="0">
                <a:effectLst/>
              </a:rPr>
              <a:t>Smoke plume reached 20,000 feet</a:t>
            </a:r>
            <a:r>
              <a:rPr lang="en-US" sz="1400" i="0" baseline="30000" dirty="0" smtClean="0">
                <a:effectLst/>
              </a:rPr>
              <a:t>2</a:t>
            </a: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1400" i="0" dirty="0" smtClean="0">
                <a:effectLst/>
              </a:rPr>
              <a:t>High winds in region have fueled rapid spread of fire; dry conditions persistent; consecutive Red Flag Warning days</a:t>
            </a:r>
          </a:p>
          <a:p>
            <a:pPr marL="0" indent="0"/>
            <a:endParaRPr lang="en-US" dirty="0">
              <a:effectLst/>
            </a:endParaRPr>
          </a:p>
        </p:txBody>
      </p:sp>
      <p:pic>
        <p:nvPicPr>
          <p:cNvPr id="2050" name="Picture 2" descr="http://www.csmonitor.com/var/ezflow_site/storage/images/media/content/2012/6-27-12-waldo-canyon-fire/12977948-1-eng-US/6-27-12-Waldo-Canyon-fire_full_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36" y="593397"/>
            <a:ext cx="3937280" cy="262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3912" y="2898534"/>
            <a:ext cx="3750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Waldo Canyon fire on June 26 in Colorado Springs</a:t>
            </a:r>
            <a:r>
              <a:rPr lang="en-US" baseline="30000" dirty="0" smtClean="0">
                <a:solidFill>
                  <a:srgbClr val="FFFF00"/>
                </a:solidFill>
              </a:rPr>
              <a:t>2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6463" y="6292828"/>
            <a:ext cx="4809893" cy="58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339725" indent="-225425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•"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692150" indent="-238125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–"/>
              <a:defRPr sz="20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030288" indent="-223838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•"/>
              <a:defRPr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1370013" indent="-22225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18272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2844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27416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1988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sz="800" dirty="0" err="1" smtClean="0"/>
              <a:t>Inciweb</a:t>
            </a:r>
            <a:r>
              <a:rPr lang="en-US" sz="800" dirty="0" smtClean="0"/>
              <a:t> Reports, </a:t>
            </a:r>
            <a:r>
              <a:rPr lang="en-US" sz="800" dirty="0" smtClean="0">
                <a:hlinkClick r:id="rId3"/>
              </a:rPr>
              <a:t>http://www.inciweb.org/incident/2929/</a:t>
            </a:r>
            <a:endParaRPr lang="en-US" sz="8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800" dirty="0" smtClean="0"/>
              <a:t>Waldo Canyon fire reaches 'epic proportions‘, </a:t>
            </a:r>
            <a:r>
              <a:rPr lang="en-US" sz="800" dirty="0" smtClean="0">
                <a:hlinkClick r:id="rId4"/>
              </a:rPr>
              <a:t>http://www.csmonitor.com/USA/Latest-News-Wires/2012/0627/Waldo-Canyon-fire-reaches-epic-proportions-video</a:t>
            </a:r>
            <a:endParaRPr lang="en-US" sz="800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B9D451-1B60-4B32-99BC-17F3F193E8F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126" y="3286409"/>
            <a:ext cx="3355002" cy="3341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http://appserv.sonomatechdata.com/projects/GraphServer/images/1207020627431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816" y="1152369"/>
            <a:ext cx="4885925" cy="195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/>
          <p:cNvSpPr/>
          <p:nvPr/>
        </p:nvSpPr>
        <p:spPr>
          <a:xfrm>
            <a:off x="7102441" y="4899060"/>
            <a:ext cx="251714" cy="20772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7229580" y="1739585"/>
            <a:ext cx="19737" cy="3159475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438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065"/>
            <a:ext cx="7543800" cy="5334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Smoke from wildfires in Alaska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407" y="5239843"/>
            <a:ext cx="4258969" cy="1165973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400" b="0" i="0" dirty="0" smtClean="0">
                <a:solidFill>
                  <a:srgbClr val="000000"/>
                </a:solidFill>
                <a:effectLst/>
              </a:rPr>
              <a:t>In year 2009:</a:t>
            </a:r>
          </a:p>
          <a:p>
            <a:pPr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1400" b="0" i="0" dirty="0" smtClean="0">
                <a:solidFill>
                  <a:srgbClr val="000000"/>
                </a:solidFill>
                <a:effectLst/>
              </a:rPr>
              <a:t>Large Alaskan fires began in early July</a:t>
            </a:r>
          </a:p>
          <a:p>
            <a:pPr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1400" b="0" i="0" dirty="0" smtClean="0">
                <a:solidFill>
                  <a:srgbClr val="000000"/>
                </a:solidFill>
                <a:effectLst/>
              </a:rPr>
              <a:t>Driest July ever recorded in Fairbanks and second warmest July ever (</a:t>
            </a:r>
            <a:r>
              <a:rPr lang="en-US" sz="1400" b="0" i="0" dirty="0" err="1" smtClean="0">
                <a:solidFill>
                  <a:srgbClr val="000000"/>
                </a:solidFill>
                <a:effectLst/>
              </a:rPr>
              <a:t>avg</a:t>
            </a:r>
            <a:r>
              <a:rPr lang="en-US" sz="1400" b="0" i="0" dirty="0" smtClean="0">
                <a:solidFill>
                  <a:srgbClr val="000000"/>
                </a:solidFill>
                <a:effectLst/>
              </a:rPr>
              <a:t> 66.5°).</a:t>
            </a:r>
          </a:p>
          <a:p>
            <a:pPr marL="0" inden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n-US" sz="1800" b="0" i="0" dirty="0" smtClean="0">
              <a:solidFill>
                <a:srgbClr val="000000"/>
              </a:solidFill>
              <a:effectLst/>
            </a:endParaRPr>
          </a:p>
          <a:p>
            <a:pPr>
              <a:defRPr/>
            </a:pPr>
            <a:endParaRPr lang="en-US" dirty="0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eaLnBrk="1" hangingPunct="1"/>
            <a:fld id="{FB44BD97-E851-43AA-A3D0-926E4FF6566A}" type="slidenum">
              <a:rPr lang="en-US" smtClean="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11</a:t>
            </a:fld>
            <a:endParaRPr lang="en-US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07" y="914400"/>
            <a:ext cx="4787339" cy="4071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9" t="9740" r="3958" b="14609"/>
          <a:stretch>
            <a:fillRect/>
          </a:stretch>
        </p:blipFill>
        <p:spPr bwMode="auto">
          <a:xfrm>
            <a:off x="5181600" y="1509713"/>
            <a:ext cx="3892550" cy="298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5291138" y="914400"/>
            <a:ext cx="3733800" cy="92392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C00000"/>
                </a:solidFill>
                <a:latin typeface="Calibri" pitchFamily="34" charset="0"/>
              </a:rPr>
              <a:t>86 active wildfires on August 4, 2009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C00000"/>
                </a:solidFill>
                <a:latin typeface="Calibri" pitchFamily="34" charset="0"/>
              </a:rPr>
              <a:t>4 temporary flight restrictions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 smtClean="0">
                <a:solidFill>
                  <a:srgbClr val="C00000"/>
                </a:solidFill>
                <a:latin typeface="Calibri" pitchFamily="34" charset="0"/>
              </a:rPr>
              <a:t>~</a:t>
            </a:r>
            <a:r>
              <a:rPr lang="en-US" sz="1800" kern="0" dirty="0">
                <a:solidFill>
                  <a:srgbClr val="C00000"/>
                </a:solidFill>
                <a:latin typeface="Calibri" pitchFamily="34" charset="0"/>
              </a:rPr>
              <a:t>3</a:t>
            </a:r>
            <a:r>
              <a:rPr lang="en-US" sz="1800" kern="0" dirty="0" smtClean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en-US" sz="1800" kern="0" dirty="0">
                <a:solidFill>
                  <a:srgbClr val="C00000"/>
                </a:solidFill>
                <a:latin typeface="Calibri" pitchFamily="34" charset="0"/>
              </a:rPr>
              <a:t>million acres burned </a:t>
            </a:r>
            <a:r>
              <a:rPr lang="en-US" sz="1800" kern="0" dirty="0" smtClean="0">
                <a:solidFill>
                  <a:srgbClr val="C00000"/>
                </a:solidFill>
                <a:latin typeface="Calibri" pitchFamily="34" charset="0"/>
              </a:rPr>
              <a:t>in 2009</a:t>
            </a:r>
            <a:endParaRPr lang="en-US" sz="1800" kern="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422812" y="3880796"/>
            <a:ext cx="3217533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3333E6"/>
                </a:solidFill>
                <a:latin typeface="+mn-lt"/>
              </a:rPr>
              <a:t>From experimental testing; </a:t>
            </a:r>
            <a:endParaRPr lang="en-US" sz="1200" dirty="0" smtClean="0">
              <a:solidFill>
                <a:srgbClr val="3333E6"/>
              </a:solidFill>
              <a:latin typeface="+mn-lt"/>
            </a:endParaRPr>
          </a:p>
          <a:p>
            <a:pPr>
              <a:defRPr/>
            </a:pPr>
            <a:r>
              <a:rPr lang="en-US" sz="1200" dirty="0" smtClean="0">
                <a:solidFill>
                  <a:srgbClr val="3333E6"/>
                </a:solidFill>
                <a:latin typeface="+mn-lt"/>
              </a:rPr>
              <a:t>operational </a:t>
            </a:r>
            <a:r>
              <a:rPr lang="en-US" sz="1200" dirty="0">
                <a:solidFill>
                  <a:srgbClr val="3333E6"/>
                </a:solidFill>
                <a:latin typeface="+mn-lt"/>
              </a:rPr>
              <a:t>since September 2009 </a:t>
            </a:r>
          </a:p>
          <a:p>
            <a:pPr>
              <a:defRPr/>
            </a:pPr>
            <a:endParaRPr lang="en-US" dirty="0">
              <a:solidFill>
                <a:srgbClr val="3333E6"/>
              </a:solidFill>
              <a:latin typeface="+mn-lt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100758619"/>
              </p:ext>
            </p:extLst>
          </p:nvPr>
        </p:nvGraphicFramePr>
        <p:xfrm>
          <a:off x="4431102" y="4796287"/>
          <a:ext cx="4505864" cy="1866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Oval 4"/>
          <p:cNvSpPr/>
          <p:nvPr/>
        </p:nvSpPr>
        <p:spPr bwMode="auto">
          <a:xfrm>
            <a:off x="7556740" y="5408762"/>
            <a:ext cx="327803" cy="828136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Garamond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56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1"/>
          <p:cNvSpPr txBox="1">
            <a:spLocks noGrp="1"/>
          </p:cNvSpPr>
          <p:nvPr/>
        </p:nvSpPr>
        <p:spPr bwMode="auto">
          <a:xfrm>
            <a:off x="8686800" y="6613525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algn="r" eaLnBrk="1" hangingPunct="1"/>
            <a:fld id="{0683EC28-49BC-4E06-A333-11E295748FCF}" type="slidenum">
              <a:rPr lang="en-US">
                <a:solidFill>
                  <a:schemeClr val="tx1"/>
                </a:solidFill>
                <a:latin typeface="Times New Roman" pitchFamily="18" charset="0"/>
              </a:rPr>
              <a:pPr algn="r" eaLnBrk="1" hangingPunct="1"/>
              <a:t>12</a:t>
            </a:fld>
            <a:endParaRPr lang="en-US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444500" y="1079500"/>
            <a:ext cx="3517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Arial" pitchFamily="34" charset="0"/>
              </a:rPr>
              <a:t>7/13/09, 17-18Z, Prediction:</a:t>
            </a:r>
          </a:p>
        </p:txBody>
      </p:sp>
      <p:sp>
        <p:nvSpPr>
          <p:cNvPr id="1541131" name="Text Box 11"/>
          <p:cNvSpPr txBox="1">
            <a:spLocks noChangeArrowheads="1"/>
          </p:cNvSpPr>
          <p:nvPr/>
        </p:nvSpPr>
        <p:spPr bwMode="auto">
          <a:xfrm>
            <a:off x="1524000" y="0"/>
            <a:ext cx="533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Smoke 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Verification: </a:t>
            </a:r>
            <a:endParaRPr lang="en-US" sz="2800" b="1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 algn="ctr">
              <a:spcBef>
                <a:spcPts val="0"/>
              </a:spcBef>
              <a:defRPr/>
            </a:pPr>
            <a:r>
              <a:rPr lang="en-US" sz="2800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July </a:t>
            </a:r>
            <a:r>
              <a:rPr lang="en-US" sz="28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13, 2009</a:t>
            </a:r>
          </a:p>
        </p:txBody>
      </p:sp>
      <p:pic>
        <p:nvPicPr>
          <p:cNvPr id="14341" name="Picture 5" descr="G11AK_hysplit_FMS_24h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8" y="2511425"/>
            <a:ext cx="7142162" cy="393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 Box 2"/>
          <p:cNvSpPr txBox="1">
            <a:spLocks noChangeArrowheads="1"/>
          </p:cNvSpPr>
          <p:nvPr/>
        </p:nvSpPr>
        <p:spPr bwMode="auto">
          <a:xfrm>
            <a:off x="4457700" y="1092200"/>
            <a:ext cx="402590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Arial" pitchFamily="34" charset="0"/>
              </a:rPr>
              <a:t>7/13/09, 17-18Z, Observation: 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Arial" pitchFamily="34" charset="0"/>
              </a:rPr>
              <a:t>GOES smoke product:  Confirms areal extent of peak concentrations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Arial" pitchFamily="34" charset="0"/>
              </a:rPr>
              <a:t>FMS = 30%, for column-averaged 	smoke &gt; 1 ug/m</a:t>
            </a:r>
            <a:r>
              <a:rPr lang="en-US" sz="1600" b="1" baseline="30000">
                <a:solidFill>
                  <a:schemeClr val="tx1"/>
                </a:solidFill>
                <a:latin typeface="Arial" pitchFamily="34" charset="0"/>
              </a:rPr>
              <a:t>3</a:t>
            </a:r>
            <a:r>
              <a:rPr lang="en-US" sz="1600" b="1">
                <a:solidFill>
                  <a:schemeClr val="tx1"/>
                </a:solidFill>
                <a:latin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27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714375" y="219075"/>
            <a:ext cx="7543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5pPr>
            <a:lvl6pPr marL="4572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6pPr>
            <a:lvl7pPr marL="9144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7pPr>
            <a:lvl8pPr marL="13716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8pPr>
            <a:lvl9pPr marL="18288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dirty="0" smtClean="0">
                <a:latin typeface="+mn-lt"/>
              </a:rPr>
              <a:t>Dust Predictions</a:t>
            </a:r>
            <a:endParaRPr lang="en-US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68287" y="5156001"/>
            <a:ext cx="14287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</a:rPr>
              <a:t>Surface Dust</a:t>
            </a:r>
            <a:endParaRPr lang="en-US" b="1" dirty="0">
              <a:solidFill>
                <a:schemeClr val="tx2">
                  <a:lumMod val="95000"/>
                  <a:lumOff val="5000"/>
                </a:schemeClr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43360" y="5156001"/>
            <a:ext cx="14287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</a:rPr>
              <a:t>Vertical Dust</a:t>
            </a:r>
            <a:endParaRPr lang="en-US" b="1" dirty="0">
              <a:solidFill>
                <a:schemeClr val="tx2">
                  <a:lumMod val="95000"/>
                  <a:lumOff val="5000"/>
                </a:schemeClr>
              </a:solidFill>
              <a:latin typeface="+mn-lt"/>
            </a:endParaRPr>
          </a:p>
        </p:txBody>
      </p:sp>
      <p:sp>
        <p:nvSpPr>
          <p:cNvPr id="12" name="Text Placeholder 2"/>
          <p:cNvSpPr txBox="1">
            <a:spLocks/>
          </p:cNvSpPr>
          <p:nvPr/>
        </p:nvSpPr>
        <p:spPr bwMode="auto">
          <a:xfrm>
            <a:off x="800100" y="5767015"/>
            <a:ext cx="7772400" cy="323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339725" indent="-225425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•"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692150" indent="-238125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–"/>
              <a:defRPr sz="20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030288" indent="-223838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•"/>
              <a:defRPr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1370013" indent="-22225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18272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2844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27416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1988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algn="ctr"/>
            <a:r>
              <a:rPr lang="en-US" sz="1600" dirty="0" smtClean="0">
                <a:effectLst/>
              </a:rPr>
              <a:t>Operational predictions at http://airquality.weather.gov</a:t>
            </a:r>
            <a:endParaRPr lang="en-US" sz="1600" dirty="0">
              <a:effectLst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32" b="54471"/>
          <a:stretch/>
        </p:blipFill>
        <p:spPr bwMode="auto">
          <a:xfrm>
            <a:off x="0" y="1414189"/>
            <a:ext cx="4380769" cy="3476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78" b="54471"/>
          <a:stretch/>
        </p:blipFill>
        <p:spPr bwMode="auto">
          <a:xfrm>
            <a:off x="4686300" y="1414188"/>
            <a:ext cx="4360902" cy="3476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B9D451-1B60-4B32-99BC-17F3F193E8F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81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8"/>
          <p:cNvSpPr>
            <a:spLocks noChangeArrowheads="1"/>
          </p:cNvSpPr>
          <p:nvPr/>
        </p:nvSpPr>
        <p:spPr bwMode="auto">
          <a:xfrm>
            <a:off x="7048500" y="1173163"/>
            <a:ext cx="2095500" cy="4934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indent="0" defTabSz="912813">
              <a:spcAft>
                <a:spcPts val="100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Standalone prediction of airborne dust from dust storms:</a:t>
            </a:r>
          </a:p>
          <a:p>
            <a:pPr marL="0" lvl="1" indent="0" defTabSz="912813">
              <a:spcAft>
                <a:spcPts val="1000"/>
              </a:spcAft>
              <a:buFont typeface="Arial" charset="0"/>
              <a:buChar char="•"/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Wind-driven dust emitted where surface winds exceed thresholds over source regions</a:t>
            </a:r>
          </a:p>
          <a:p>
            <a:pPr marL="90488" indent="-90488" defTabSz="912813">
              <a:spcAft>
                <a:spcPts val="1000"/>
              </a:spcAft>
              <a:buFont typeface="Arial" charset="0"/>
              <a:buChar char="•"/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Source regions with emission potential estimated </a:t>
            </a:r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from MODIS </a:t>
            </a:r>
            <a:r>
              <a:rPr lang="en-US" sz="1300" dirty="0">
                <a:solidFill>
                  <a:srgbClr val="000000"/>
                </a:solidFill>
                <a:latin typeface="Arial" charset="0"/>
              </a:rPr>
              <a:t>deep blue climatology (2003-2006).  </a:t>
            </a:r>
          </a:p>
          <a:p>
            <a:pPr marL="0" lvl="1" indent="0" defTabSz="912813">
              <a:spcAft>
                <a:spcPts val="1000"/>
              </a:spcAft>
              <a:buFont typeface="Arial" charset="0"/>
              <a:buChar char="•"/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HYSPLIT model for transport, dispersion and deposition (</a:t>
            </a:r>
            <a:r>
              <a:rPr lang="en-US" sz="1300" dirty="0" err="1">
                <a:solidFill>
                  <a:srgbClr val="000000"/>
                </a:solidFill>
                <a:latin typeface="Arial" charset="0"/>
              </a:rPr>
              <a:t>Draxler</a:t>
            </a:r>
            <a:r>
              <a:rPr lang="en-US" sz="1300" dirty="0">
                <a:solidFill>
                  <a:srgbClr val="000000"/>
                </a:solidFill>
                <a:latin typeface="Arial" charset="0"/>
              </a:rPr>
              <a:t> et al., JGR, 2010)</a:t>
            </a:r>
          </a:p>
          <a:p>
            <a:pPr marL="0" lvl="1" indent="0" defTabSz="912813">
              <a:spcAft>
                <a:spcPts val="1000"/>
              </a:spcAft>
              <a:buFont typeface="Arial" charset="0"/>
              <a:buChar char="•"/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Emissions </a:t>
            </a:r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modulated </a:t>
            </a:r>
            <a:r>
              <a:rPr lang="en-US" sz="1300" dirty="0">
                <a:solidFill>
                  <a:srgbClr val="000000"/>
                </a:solidFill>
                <a:latin typeface="Arial" charset="0"/>
              </a:rPr>
              <a:t>by </a:t>
            </a:r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real-time soil moisture.</a:t>
            </a:r>
            <a:endParaRPr lang="en-US" sz="1300" dirty="0">
              <a:solidFill>
                <a:srgbClr val="000000"/>
              </a:solidFill>
              <a:latin typeface="Arial" charset="0"/>
            </a:endParaRPr>
          </a:p>
          <a:p>
            <a:pPr marL="0" lvl="1" indent="0" defTabSz="912813">
              <a:spcAft>
                <a:spcPts val="1000"/>
              </a:spcAft>
              <a:buFont typeface="Arial" charset="0"/>
              <a:buChar char="•"/>
            </a:pPr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Developed </a:t>
            </a:r>
            <a:r>
              <a:rPr lang="en-US" sz="1300" dirty="0">
                <a:solidFill>
                  <a:srgbClr val="000000"/>
                </a:solidFill>
                <a:latin typeface="Arial" charset="0"/>
              </a:rPr>
              <a:t>satellite product for verification (</a:t>
            </a:r>
            <a:r>
              <a:rPr lang="en-US" sz="1300" dirty="0" err="1">
                <a:solidFill>
                  <a:srgbClr val="000000"/>
                </a:solidFill>
                <a:latin typeface="Arial" charset="0"/>
              </a:rPr>
              <a:t>Zeng</a:t>
            </a:r>
            <a:r>
              <a:rPr lang="en-US" sz="1300" dirty="0">
                <a:solidFill>
                  <a:srgbClr val="000000"/>
                </a:solidFill>
                <a:latin typeface="Arial" charset="0"/>
              </a:rPr>
              <a:t> and </a:t>
            </a:r>
            <a:r>
              <a:rPr lang="en-US" sz="1300" dirty="0" err="1">
                <a:solidFill>
                  <a:srgbClr val="000000"/>
                </a:solidFill>
                <a:latin typeface="Arial" charset="0"/>
              </a:rPr>
              <a:t>Kondragunta</a:t>
            </a:r>
            <a:r>
              <a:rPr lang="en-US" sz="1300" dirty="0">
                <a:solidFill>
                  <a:srgbClr val="000000"/>
                </a:solidFill>
                <a:latin typeface="Arial" charset="0"/>
              </a:rPr>
              <a:t>)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723900" y="279400"/>
            <a:ext cx="7543800" cy="533400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85000"/>
              </a:lnSpc>
              <a:defRPr/>
            </a:pPr>
            <a:r>
              <a:rPr lang="en-US" sz="2400" b="1" kern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CONUS Dust </a:t>
            </a:r>
            <a:r>
              <a:rPr lang="en-US" sz="2400" b="1" kern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Predictions</a:t>
            </a:r>
            <a:endParaRPr lang="en-US" sz="2400" b="1" i="1" kern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3799" name="Rectangle 8"/>
          <p:cNvSpPr>
            <a:spLocks noChangeArrowheads="1"/>
          </p:cNvSpPr>
          <p:nvPr/>
        </p:nvSpPr>
        <p:spPr bwMode="auto">
          <a:xfrm>
            <a:off x="1574800" y="708025"/>
            <a:ext cx="5448300" cy="280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 eaLnBrk="0" hangingPunct="0">
              <a:lnSpc>
                <a:spcPct val="85000"/>
              </a:lnSpc>
              <a:spcAft>
                <a:spcPct val="40000"/>
              </a:spcAft>
            </a:pPr>
            <a:r>
              <a:rPr lang="en-US" b="1" dirty="0" smtClean="0">
                <a:solidFill>
                  <a:schemeClr val="tx1"/>
                </a:solidFill>
              </a:rPr>
              <a:t>Operational Predictions at </a:t>
            </a:r>
            <a:r>
              <a:rPr lang="en-US" b="1" dirty="0">
                <a:solidFill>
                  <a:schemeClr val="tx1"/>
                </a:solidFill>
              </a:rPr>
              <a:t>http://</a:t>
            </a:r>
            <a:r>
              <a:rPr lang="en-US" b="1" dirty="0" smtClean="0">
                <a:solidFill>
                  <a:schemeClr val="tx1"/>
                </a:solidFill>
              </a:rPr>
              <a:t>airquality.weather.gov/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B9D451-1B60-4B32-99BC-17F3F193E8F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8" name="Picture 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99" y="1173163"/>
            <a:ext cx="6273861" cy="4994724"/>
          </a:xfrm>
          <a:prstGeom prst="rect">
            <a:avLst/>
          </a:prstGeom>
          <a:noFill/>
          <a:ln w="254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76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ust storm entering Phoenix, as seen from the NWS Phoenix off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5" y="992458"/>
            <a:ext cx="39703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04900" y="228600"/>
            <a:ext cx="701833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tx1"/>
                </a:solidFill>
                <a:latin typeface="+mn-lt"/>
              </a:rPr>
              <a:t>Phoenix, AZ dust event on July </a:t>
            </a:r>
            <a:r>
              <a:rPr lang="en-US" sz="2800" b="1" dirty="0" smtClean="0">
                <a:solidFill>
                  <a:schemeClr val="tx1"/>
                </a:solidFill>
                <a:latin typeface="+mn-lt"/>
              </a:rPr>
              <a:t>5, 2011</a:t>
            </a:r>
            <a:endParaRPr lang="en-US" sz="28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91050" y="3808668"/>
            <a:ext cx="43434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rgbClr val="CCECFF"/>
                </a:solidFill>
                <a:latin typeface="+mn-lt"/>
              </a:rPr>
              <a:t>Source:  </a:t>
            </a:r>
            <a:r>
              <a:rPr lang="en-US" sz="1000" u="sng" dirty="0">
                <a:solidFill>
                  <a:srgbClr val="CCECFF"/>
                </a:solidFill>
                <a:latin typeface="+mn-lt"/>
                <a:hlinkClick r:id="rId3"/>
              </a:rPr>
              <a:t>http://www.wrh.noaa.gov/psr/pns/2011/July/DustStorm.php</a:t>
            </a:r>
            <a:endParaRPr lang="en-US" sz="1000" dirty="0">
              <a:solidFill>
                <a:srgbClr val="CCECFF"/>
              </a:solidFill>
              <a:latin typeface="+mn-lt"/>
            </a:endParaRPr>
          </a:p>
          <a:p>
            <a:pPr>
              <a:defRPr/>
            </a:pPr>
            <a:endParaRPr lang="en-US" sz="1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875" y="1273127"/>
            <a:ext cx="384331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Massive dust storm hit Phoenix, AZ in the evening on July 5, 2011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Cloud was reported to be 5,000 feet when it hit, radar shows heights from 8,000-10,000 feet tall and 50 miles wide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4342" name="Picture 4" descr="http://i.huffpost.com/gen/302596/PHOENIX-ARIZONA-DUST-STORM-PHOTOS-VIDE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3715644"/>
            <a:ext cx="41084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3338" y="6384318"/>
            <a:ext cx="43434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rgbClr val="CCECFF"/>
                </a:solidFill>
                <a:latin typeface="+mn-lt"/>
              </a:rPr>
              <a:t>Source: </a:t>
            </a:r>
            <a:r>
              <a:rPr lang="en-US" sz="1000" dirty="0">
                <a:solidFill>
                  <a:srgbClr val="CCECFF"/>
                </a:solidFill>
                <a:latin typeface="+mn-lt"/>
                <a:hlinkClick r:id="rId5"/>
              </a:rPr>
              <a:t>http://</a:t>
            </a:r>
            <a:r>
              <a:rPr lang="en-US" sz="1000" dirty="0" smtClean="0">
                <a:solidFill>
                  <a:srgbClr val="CCECFF"/>
                </a:solidFill>
                <a:latin typeface="+mn-lt"/>
                <a:hlinkClick r:id="rId5"/>
              </a:rPr>
              <a:t>www.huffingtonpost.com/2011/07/06/phoenix-dust-storm-photos-video_n_891157.html</a:t>
            </a:r>
            <a:endParaRPr lang="en-US" sz="1000" dirty="0">
              <a:solidFill>
                <a:srgbClr val="CCECFF"/>
              </a:solidFill>
              <a:latin typeface="+mn-lt"/>
            </a:endParaRPr>
          </a:p>
        </p:txBody>
      </p:sp>
      <p:sp>
        <p:nvSpPr>
          <p:cNvPr id="14344" name="Slide Number Placeholder 3"/>
          <p:cNvSpPr txBox="1">
            <a:spLocks noGrp="1"/>
          </p:cNvSpPr>
          <p:nvPr/>
        </p:nvSpPr>
        <p:spPr bwMode="auto">
          <a:xfrm>
            <a:off x="8686800" y="6613525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algn="r" eaLnBrk="1" hangingPunct="1"/>
            <a:fld id="{F8016126-1D97-4766-940E-C80E57934BF1}" type="slidenum">
              <a:rPr lang="en-US">
                <a:solidFill>
                  <a:schemeClr val="tx1"/>
                </a:solidFill>
                <a:latin typeface="Times New Roman" pitchFamily="18" charset="0"/>
              </a:rPr>
              <a:pPr algn="r" eaLnBrk="1" hangingPunct="1"/>
              <a:t>15</a:t>
            </a:fld>
            <a:endParaRPr lang="en-US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14069" y="4256318"/>
            <a:ext cx="409575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chemeClr val="tx1"/>
                </a:solidFill>
                <a:latin typeface="+mn-lt"/>
              </a:rPr>
              <a:t>Originated 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from convection near Tucson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Stopped air traffic for over an hour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Arizona DEQ reported a PM10 concentration of 6,348 ug/m</a:t>
            </a:r>
            <a:r>
              <a:rPr lang="en-US" sz="1600" baseline="30000" dirty="0">
                <a:solidFill>
                  <a:schemeClr val="tx1"/>
                </a:solidFill>
                <a:latin typeface="+mn-lt"/>
              </a:rPr>
              <a:t>3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during peak of storm at site in downtown Phoenix 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Storm moved through Phoenix at 30-40 mph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445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Air Quality\Arizona Dust Storm 07042011\South Rockies Surface Dust\dusts_2011070603_southrocki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0145"/>
            <a:ext cx="3276600" cy="292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Air Quality\Arizona Dust Storm 07042011\South Rockies Surface Dust\dusts_2011070605_southrocki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914401"/>
            <a:ext cx="3200399" cy="285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20594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Phoenix Observed PM 2.5 Observations</a:t>
            </a:r>
            <a:endParaRPr lang="en-US" sz="3200" b="1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051300" y="1069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781425" y="1600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74650" y="15335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ttp://appserv.sonomatechdata.com/projects/GraphServer/images/1107081056540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18061"/>
            <a:ext cx="5105400" cy="239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819400" y="914400"/>
            <a:ext cx="3200400" cy="738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+mn-lt"/>
              </a:rPr>
              <a:t>Based on observations, height of impact on Phoenix was between 8 PM and 10 PM LST</a:t>
            </a:r>
            <a:endParaRPr lang="en-US" dirty="0">
              <a:latin typeface="+mn-lt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990600" y="1371600"/>
            <a:ext cx="2061052" cy="1219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943600" y="2114729"/>
            <a:ext cx="685800" cy="47607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477000" y="3764145"/>
            <a:ext cx="2438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*Note* AZ three hours behind in summer</a:t>
            </a:r>
            <a:endParaRPr lang="en-US" sz="1050" dirty="0"/>
          </a:p>
        </p:txBody>
      </p:sp>
      <p:sp>
        <p:nvSpPr>
          <p:cNvPr id="20" name="TextBox 19"/>
          <p:cNvSpPr txBox="1"/>
          <p:nvPr/>
        </p:nvSpPr>
        <p:spPr>
          <a:xfrm>
            <a:off x="3505200" y="2340598"/>
            <a:ext cx="2209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Predicted surface dust concentrations:</a:t>
            </a:r>
          </a:p>
          <a:p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- 8PM 158 ug/m</a:t>
            </a:r>
            <a:r>
              <a:rPr lang="en-US" baseline="30000" dirty="0" smtClean="0">
                <a:solidFill>
                  <a:schemeClr val="tx1"/>
                </a:solidFill>
                <a:latin typeface="+mn-lt"/>
              </a:rPr>
              <a:t>3</a:t>
            </a:r>
          </a:p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- 10PM 631 ug/m</a:t>
            </a:r>
            <a:r>
              <a:rPr lang="en-US" baseline="30000" dirty="0" smtClean="0">
                <a:solidFill>
                  <a:schemeClr val="tx1"/>
                </a:solidFill>
                <a:latin typeface="+mn-lt"/>
              </a:rPr>
              <a:t>3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21126" y="4419600"/>
            <a:ext cx="609600" cy="1539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6200" y="6411217"/>
            <a:ext cx="5257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Peak values: 996 ug/m</a:t>
            </a:r>
            <a:r>
              <a:rPr lang="en-US" sz="1100" b="1" baseline="30000" dirty="0" smtClean="0"/>
              <a:t>3</a:t>
            </a:r>
            <a:r>
              <a:rPr lang="en-US" sz="1100" b="1" dirty="0" smtClean="0"/>
              <a:t> at South Phoenix station at 8PM and 506 ug/m</a:t>
            </a:r>
            <a:r>
              <a:rPr lang="en-US" sz="1100" b="1" baseline="30000" dirty="0" smtClean="0"/>
              <a:t>3</a:t>
            </a:r>
            <a:r>
              <a:rPr lang="en-US" sz="1100" b="1" dirty="0" smtClean="0"/>
              <a:t>  at West Phoenix station at 8 PM (AIRNow Tech)</a:t>
            </a:r>
            <a:endParaRPr lang="en-US" sz="11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715000" y="4191000"/>
            <a:ext cx="29083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  <a:latin typeface="+mn-lt"/>
              </a:rPr>
              <a:t>Timing of storm based on comparing predictions to observations looks accurate (albeit perhaps early – 63 ug/m</a:t>
            </a:r>
            <a:r>
              <a:rPr lang="en-US" sz="1400" baseline="30000" dirty="0" smtClean="0">
                <a:solidFill>
                  <a:schemeClr val="tx1"/>
                </a:solidFill>
                <a:latin typeface="+mn-lt"/>
              </a:rPr>
              <a:t>3</a:t>
            </a:r>
            <a:r>
              <a:rPr lang="en-US" sz="1400" dirty="0" smtClean="0">
                <a:solidFill>
                  <a:schemeClr val="tx1"/>
                </a:solidFill>
                <a:latin typeface="+mn-lt"/>
              </a:rPr>
              <a:t> predicted at 7 PM for Phoenix), however, the predictions keep the high levels seen at 10 PM LST for the next four to five hours, not seen in the observations </a:t>
            </a:r>
            <a:endParaRPr lang="en-US" sz="14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5377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00885" y="1370315"/>
            <a:ext cx="7543800" cy="53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2000" dirty="0" smtClean="0">
                <a:solidFill>
                  <a:srgbClr val="3333CC"/>
                </a:solidFill>
                <a:effectLst/>
              </a:rPr>
              <a:t>Texas dust event on November 2, 2011</a:t>
            </a:r>
          </a:p>
        </p:txBody>
      </p:sp>
      <p:pic>
        <p:nvPicPr>
          <p:cNvPr id="12291" name="Content Placeholder 8" descr="BLDUST_2011110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50" r="28125" b="6250"/>
          <a:stretch>
            <a:fillRect/>
          </a:stretch>
        </p:blipFill>
        <p:spPr bwMode="auto">
          <a:xfrm>
            <a:off x="339725" y="1743360"/>
            <a:ext cx="3881438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Rectangle 5"/>
          <p:cNvSpPr>
            <a:spLocks noChangeArrowheads="1"/>
          </p:cNvSpPr>
          <p:nvPr/>
        </p:nvSpPr>
        <p:spPr bwMode="auto">
          <a:xfrm>
            <a:off x="253464" y="4461507"/>
            <a:ext cx="404177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Arial" pitchFamily="34" charset="0"/>
              </a:rPr>
              <a:t>A widespread dust event occurred on Nov 2 beginning around 18Z in west central Texas. This event was the result of ~25kt synoptic scale winds ahead of a cold front. Through 0Z (Nov 3) the dust blew south covering all of west Texas and parts of southeast New Mexico.</a:t>
            </a:r>
          </a:p>
        </p:txBody>
      </p:sp>
      <p:pic>
        <p:nvPicPr>
          <p:cNvPr id="1229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18" t="25200" r="33882" b="52800"/>
          <a:stretch>
            <a:fillRect/>
          </a:stretch>
        </p:blipFill>
        <p:spPr bwMode="auto">
          <a:xfrm>
            <a:off x="4605338" y="4178243"/>
            <a:ext cx="1878012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18" t="76199" r="33882" b="2400"/>
          <a:stretch>
            <a:fillRect/>
          </a:stretch>
        </p:blipFill>
        <p:spPr bwMode="auto">
          <a:xfrm>
            <a:off x="4700588" y="1980683"/>
            <a:ext cx="1878012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6" r="15813" b="93600"/>
          <a:stretch>
            <a:fillRect/>
          </a:stretch>
        </p:blipFill>
        <p:spPr bwMode="auto">
          <a:xfrm>
            <a:off x="4457020" y="3593947"/>
            <a:ext cx="4294188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TextBox 9"/>
          <p:cNvSpPr txBox="1">
            <a:spLocks noChangeArrowheads="1"/>
          </p:cNvSpPr>
          <p:nvPr/>
        </p:nvSpPr>
        <p:spPr bwMode="auto">
          <a:xfrm>
            <a:off x="6748235" y="4469883"/>
            <a:ext cx="17081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b="1" dirty="0">
                <a:solidFill>
                  <a:schemeClr val="tx1"/>
                </a:solidFill>
                <a:latin typeface="Arial" pitchFamily="34" charset="0"/>
              </a:rPr>
              <a:t>Previous model: </a:t>
            </a:r>
          </a:p>
          <a:p>
            <a:pPr eaLnBrk="1" hangingPunct="1"/>
            <a:r>
              <a:rPr lang="en-US" b="1" dirty="0">
                <a:solidFill>
                  <a:schemeClr val="tx1"/>
                </a:solidFill>
                <a:latin typeface="Arial" pitchFamily="34" charset="0"/>
              </a:rPr>
              <a:t>emissions </a:t>
            </a:r>
          </a:p>
          <a:p>
            <a:pPr eaLnBrk="1" hangingPunct="1"/>
            <a:r>
              <a:rPr lang="en-US" b="1" dirty="0">
                <a:solidFill>
                  <a:schemeClr val="tx1"/>
                </a:solidFill>
                <a:latin typeface="Arial" pitchFamily="34" charset="0"/>
              </a:rPr>
              <a:t>not modulated by </a:t>
            </a:r>
          </a:p>
          <a:p>
            <a:pPr eaLnBrk="1" hangingPunct="1"/>
            <a:r>
              <a:rPr lang="en-US" b="1" dirty="0">
                <a:solidFill>
                  <a:schemeClr val="tx1"/>
                </a:solidFill>
                <a:latin typeface="Arial" pitchFamily="34" charset="0"/>
              </a:rPr>
              <a:t>soil moisture </a:t>
            </a:r>
          </a:p>
        </p:txBody>
      </p:sp>
      <p:sp>
        <p:nvSpPr>
          <p:cNvPr id="12297" name="TextBox 10"/>
          <p:cNvSpPr txBox="1">
            <a:spLocks noChangeArrowheads="1"/>
          </p:cNvSpPr>
          <p:nvPr/>
        </p:nvSpPr>
        <p:spPr bwMode="auto">
          <a:xfrm>
            <a:off x="6780252" y="2198245"/>
            <a:ext cx="177323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b="1" dirty="0">
                <a:solidFill>
                  <a:schemeClr val="tx1"/>
                </a:solidFill>
                <a:latin typeface="Arial" pitchFamily="34" charset="0"/>
              </a:rPr>
              <a:t>Current model: emissions </a:t>
            </a:r>
          </a:p>
          <a:p>
            <a:pPr eaLnBrk="1" hangingPunct="1"/>
            <a:r>
              <a:rPr lang="en-US" b="1" dirty="0">
                <a:solidFill>
                  <a:schemeClr val="tx1"/>
                </a:solidFill>
                <a:latin typeface="Arial" pitchFamily="34" charset="0"/>
              </a:rPr>
              <a:t>modulated by </a:t>
            </a:r>
          </a:p>
          <a:p>
            <a:pPr eaLnBrk="1" hangingPunct="1"/>
            <a:r>
              <a:rPr lang="en-US" b="1" dirty="0">
                <a:solidFill>
                  <a:schemeClr val="tx1"/>
                </a:solidFill>
                <a:latin typeface="Arial" pitchFamily="34" charset="0"/>
              </a:rPr>
              <a:t>soil moisture </a:t>
            </a:r>
          </a:p>
          <a:p>
            <a:pPr eaLnBrk="1" hangingPunct="1"/>
            <a:endParaRPr lang="en-US" b="1" dirty="0">
              <a:solidFill>
                <a:schemeClr val="tx1"/>
              </a:solidFill>
              <a:latin typeface="Arial" pitchFamily="34" charset="0"/>
            </a:endParaRPr>
          </a:p>
          <a:p>
            <a:pPr eaLnBrk="1" hangingPunct="1"/>
            <a:endParaRPr lang="en-US" b="1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2298" name="TextBox 9"/>
          <p:cNvSpPr txBox="1">
            <a:spLocks noChangeArrowheads="1"/>
          </p:cNvSpPr>
          <p:nvPr/>
        </p:nvSpPr>
        <p:spPr bwMode="auto">
          <a:xfrm>
            <a:off x="4299639" y="1682307"/>
            <a:ext cx="45227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b="1" dirty="0">
                <a:solidFill>
                  <a:schemeClr val="tx1"/>
                </a:solidFill>
                <a:latin typeface="Arial" pitchFamily="34" charset="0"/>
              </a:rPr>
              <a:t>Predicted dust concentration (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</a:rPr>
              <a:t>ug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</a:rPr>
              <a:t>/m3) at the surface</a:t>
            </a:r>
          </a:p>
        </p:txBody>
      </p:sp>
      <p:sp>
        <p:nvSpPr>
          <p:cNvPr id="12299" name="Oval 1"/>
          <p:cNvSpPr>
            <a:spLocks noChangeArrowheads="1"/>
          </p:cNvSpPr>
          <p:nvPr/>
        </p:nvSpPr>
        <p:spPr bwMode="auto">
          <a:xfrm>
            <a:off x="1833563" y="2329148"/>
            <a:ext cx="871537" cy="128905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B9D451-1B60-4B32-99BC-17F3F193E8F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9595" y="6130049"/>
            <a:ext cx="8731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tx1"/>
                </a:solidFill>
                <a:latin typeface="+mn-lt"/>
              </a:rPr>
              <a:t>Longer time step </a:t>
            </a:r>
            <a:r>
              <a:rPr lang="en-US" sz="1600" dirty="0" smtClean="0">
                <a:solidFill>
                  <a:schemeClr val="tx1"/>
                </a:solidFill>
                <a:latin typeface="+mn-lt"/>
              </a:rPr>
              <a:t>(10 min vs. 6 min) provides comparable predictions, but reduces prediction run time by over 30% (currently in testing)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833438" y="163303"/>
            <a:ext cx="7543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n-US" dirty="0">
                <a:effectLst/>
              </a:rPr>
              <a:t>D</a:t>
            </a:r>
            <a:r>
              <a:rPr lang="en-US" dirty="0" smtClean="0">
                <a:effectLst/>
              </a:rPr>
              <a:t>ust prediction updates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100" y="949279"/>
            <a:ext cx="88056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tx1"/>
                </a:solidFill>
                <a:latin typeface="+mn-lt"/>
              </a:rPr>
              <a:t>Modulating dust emissions using real-time soil moisture information </a:t>
            </a:r>
            <a:r>
              <a:rPr lang="en-US" sz="1600" dirty="0" smtClean="0">
                <a:solidFill>
                  <a:schemeClr val="tx1"/>
                </a:solidFill>
                <a:latin typeface="+mn-lt"/>
              </a:rPr>
              <a:t>(now operational)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476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845388" y="168275"/>
            <a:ext cx="7543800" cy="533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/>
              <a:t>Developmental predictions, Summer 2012</a:t>
            </a:r>
            <a:br>
              <a:rPr lang="en-US" sz="2800" dirty="0" smtClean="0"/>
            </a:br>
            <a:endParaRPr lang="en-US" sz="2800" dirty="0" smtClean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1016000"/>
            <a:ext cx="2894013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339725" indent="-225425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•"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692150" indent="-238125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–"/>
              <a:defRPr sz="20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030288" indent="-223838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•"/>
              <a:defRPr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1370013" indent="-22225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18272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2844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27416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1988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lvl="1" eaLnBrk="1" hangingPunct="1">
              <a:lnSpc>
                <a:spcPct val="100000"/>
              </a:lnSpc>
              <a:spcAft>
                <a:spcPct val="0"/>
              </a:spcAft>
              <a:buFont typeface="Symbol" pitchFamily="18" charset="2"/>
              <a:buNone/>
            </a:pPr>
            <a:r>
              <a:rPr lang="en-US" sz="1800" i="1" dirty="0" smtClean="0">
                <a:effectLst/>
              </a:rPr>
              <a:t>Focus group access only, real-time as resources permit</a:t>
            </a:r>
          </a:p>
          <a:p>
            <a:pPr lvl="1" eaLnBrk="1" hangingPunct="1">
              <a:lnSpc>
                <a:spcPct val="100000"/>
              </a:lnSpc>
              <a:spcAft>
                <a:spcPct val="0"/>
              </a:spcAft>
              <a:buFont typeface="Symbol" pitchFamily="18" charset="2"/>
              <a:buNone/>
            </a:pPr>
            <a:endParaRPr lang="en-US" sz="2000" dirty="0" smtClean="0">
              <a:effectLst/>
            </a:endParaRPr>
          </a:p>
          <a:p>
            <a:pPr lvl="1" eaLnBrk="1" hangingPunct="1">
              <a:lnSpc>
                <a:spcPct val="100000"/>
              </a:lnSpc>
              <a:spcAft>
                <a:spcPct val="0"/>
              </a:spcAft>
              <a:buFont typeface="Symbol" pitchFamily="18" charset="2"/>
              <a:buNone/>
            </a:pPr>
            <a:r>
              <a:rPr lang="en-US" sz="2000" dirty="0" smtClean="0">
                <a:effectLst/>
              </a:rPr>
              <a:t>Aerosols over CONUS </a:t>
            </a:r>
          </a:p>
          <a:p>
            <a:pPr lvl="2" eaLnBrk="1" hangingPunct="1">
              <a:lnSpc>
                <a:spcPct val="100000"/>
              </a:lnSpc>
              <a:spcAft>
                <a:spcPct val="0"/>
              </a:spcAft>
              <a:buFont typeface="Symbol" pitchFamily="18" charset="2"/>
              <a:buNone/>
            </a:pPr>
            <a:r>
              <a:rPr lang="en-US" sz="1800" dirty="0" smtClean="0">
                <a:effectLst/>
              </a:rPr>
              <a:t>From NEI sources only</a:t>
            </a:r>
          </a:p>
          <a:p>
            <a:pPr lvl="2" eaLnBrk="1" hangingPunct="1">
              <a:lnSpc>
                <a:spcPct val="100000"/>
              </a:lnSpc>
              <a:spcAft>
                <a:spcPct val="0"/>
              </a:spcAft>
              <a:buFont typeface="Symbol" pitchFamily="18" charset="2"/>
              <a:buChar char="·"/>
            </a:pPr>
            <a:r>
              <a:rPr lang="en-US" i="0" dirty="0" smtClean="0">
                <a:effectLst/>
              </a:rPr>
              <a:t>CMAQ: </a:t>
            </a:r>
          </a:p>
          <a:p>
            <a:pPr lvl="2"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i="0" dirty="0" smtClean="0">
                <a:effectLst/>
              </a:rPr>
              <a:t>	CB05 gases,                AERO-4 aerosols</a:t>
            </a:r>
          </a:p>
          <a:p>
            <a:pPr lvl="2" eaLnBrk="1" hangingPunct="1">
              <a:lnSpc>
                <a:spcPct val="100000"/>
              </a:lnSpc>
              <a:spcAft>
                <a:spcPct val="0"/>
              </a:spcAft>
              <a:buFont typeface="Symbol" pitchFamily="18" charset="2"/>
              <a:buChar char="·"/>
            </a:pPr>
            <a:r>
              <a:rPr lang="en-US" i="0" dirty="0">
                <a:effectLst/>
              </a:rPr>
              <a:t>S</a:t>
            </a:r>
            <a:r>
              <a:rPr lang="en-US" i="0" dirty="0" smtClean="0">
                <a:effectLst/>
              </a:rPr>
              <a:t>ea salt emissions</a:t>
            </a:r>
          </a:p>
          <a:p>
            <a:pPr lvl="2" eaLnBrk="1" hangingPunct="1">
              <a:lnSpc>
                <a:spcPct val="100000"/>
              </a:lnSpc>
              <a:spcAft>
                <a:spcPct val="0"/>
              </a:spcAft>
              <a:buFont typeface="Symbol" pitchFamily="18" charset="2"/>
              <a:buChar char="·"/>
            </a:pPr>
            <a:endParaRPr lang="en-US" i="0" dirty="0" smtClean="0">
              <a:effectLst/>
            </a:endParaRPr>
          </a:p>
          <a:p>
            <a:pPr lvl="1"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sz="2000" dirty="0">
                <a:effectLst/>
              </a:rPr>
              <a:t>W</a:t>
            </a:r>
            <a:r>
              <a:rPr lang="en-US" sz="2000" dirty="0" smtClean="0">
                <a:effectLst/>
              </a:rPr>
              <a:t>ildfire smoke emissions not included</a:t>
            </a:r>
            <a:endParaRPr lang="en-US" sz="2000" b="0" dirty="0" smtClean="0">
              <a:effectLst/>
            </a:endParaRPr>
          </a:p>
          <a:p>
            <a:pPr lvl="2"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en-US" i="0" dirty="0" smtClean="0">
              <a:effectLst/>
            </a:endParaRPr>
          </a:p>
        </p:txBody>
      </p:sp>
      <p:sp>
        <p:nvSpPr>
          <p:cNvPr id="7" name="AutoShape 2" descr="http://slosh.nws.noaa.gov/aqverif/mapspm/5x0620110806pm1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http://slosh.nws.noaa.gov/aqverif/mapspm/5x0620110806pm1.pn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6" descr="http://slosh.nws.noaa.gov/aqverif/mapspm/5x0620110806pm1.png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 descr="http://slosh.nws.noaa.gov/aqverif/mapspm/5x0620120419pm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013" y="1424763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B9D451-1B60-4B32-99BC-17F3F193E8F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31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B9D451-1B60-4B32-99BC-17F3F193E8F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1139825"/>
            <a:ext cx="9144000" cy="571817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kern="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1100138"/>
            <a:ext cx="9144000" cy="0"/>
          </a:xfrm>
          <a:prstGeom prst="line">
            <a:avLst/>
          </a:prstGeom>
          <a:ln w="63500" cmpd="tri"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15"/>
          <p:cNvSpPr txBox="1">
            <a:spLocks/>
          </p:cNvSpPr>
          <p:nvPr/>
        </p:nvSpPr>
        <p:spPr bwMode="auto">
          <a:xfrm>
            <a:off x="0" y="1676400"/>
            <a:ext cx="367485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Aft>
                <a:spcPct val="40000"/>
              </a:spcAft>
              <a:buFont typeface="Arial" pitchFamily="34" charset="0"/>
              <a:buChar char="•"/>
              <a:defRPr/>
            </a:pPr>
            <a:r>
              <a:rPr lang="en-US" sz="2400" b="0" i="1" kern="0" dirty="0">
                <a:solidFill>
                  <a:schemeClr val="tx1"/>
                </a:solidFill>
                <a:latin typeface="+mn-lt"/>
              </a:rPr>
              <a:t>Aerosol simulation using emission  inventories:</a:t>
            </a:r>
          </a:p>
          <a:p>
            <a:pPr marL="339725" lvl="1" indent="-225425" eaLnBrk="0" hangingPunct="0">
              <a:lnSpc>
                <a:spcPct val="90000"/>
              </a:lnSpc>
              <a:spcAft>
                <a:spcPct val="40000"/>
              </a:spcAft>
              <a:buFontTx/>
              <a:buChar char="•"/>
              <a:defRPr/>
            </a:pPr>
            <a:r>
              <a:rPr lang="en-US" sz="2000" b="0" kern="0" dirty="0">
                <a:solidFill>
                  <a:schemeClr val="tx1"/>
                </a:solidFill>
                <a:latin typeface="+mn-lt"/>
              </a:rPr>
              <a:t>Show seasonal bias-- winter, </a:t>
            </a:r>
            <a:r>
              <a:rPr lang="en-US" sz="2000" b="0" kern="0" dirty="0" err="1">
                <a:solidFill>
                  <a:schemeClr val="tx1"/>
                </a:solidFill>
                <a:latin typeface="+mn-lt"/>
              </a:rPr>
              <a:t>overprediction</a:t>
            </a:r>
            <a:r>
              <a:rPr lang="en-US" sz="2000" b="0" kern="0" dirty="0">
                <a:solidFill>
                  <a:schemeClr val="tx1"/>
                </a:solidFill>
                <a:latin typeface="+mn-lt"/>
              </a:rPr>
              <a:t>;  summer, </a:t>
            </a:r>
            <a:r>
              <a:rPr lang="en-US" sz="2000" b="0" kern="0" dirty="0" err="1">
                <a:solidFill>
                  <a:schemeClr val="tx1"/>
                </a:solidFill>
                <a:latin typeface="+mn-lt"/>
              </a:rPr>
              <a:t>underprediction</a:t>
            </a:r>
            <a:endParaRPr lang="en-US" sz="2000" b="0" kern="0" dirty="0">
              <a:solidFill>
                <a:schemeClr val="tx1"/>
              </a:solidFill>
              <a:latin typeface="+mn-lt"/>
            </a:endParaRPr>
          </a:p>
          <a:p>
            <a:pPr marL="342900" indent="-342900" eaLnBrk="0" hangingPunct="0">
              <a:lnSpc>
                <a:spcPct val="90000"/>
              </a:lnSpc>
              <a:spcAft>
                <a:spcPct val="40000"/>
              </a:spcAft>
              <a:buFont typeface="Arial" pitchFamily="34" charset="0"/>
              <a:buChar char="•"/>
              <a:defRPr/>
            </a:pPr>
            <a:r>
              <a:rPr lang="en-US" sz="2400" b="0" i="1" kern="0" dirty="0">
                <a:solidFill>
                  <a:schemeClr val="tx1"/>
                </a:solidFill>
                <a:latin typeface="+mn-lt"/>
              </a:rPr>
              <a:t>Intermittent sources </a:t>
            </a:r>
          </a:p>
          <a:p>
            <a:pPr marL="342900" indent="-342900" eaLnBrk="0" hangingPunct="0">
              <a:lnSpc>
                <a:spcPct val="90000"/>
              </a:lnSpc>
              <a:spcAft>
                <a:spcPct val="40000"/>
              </a:spcAft>
              <a:buFont typeface="Arial" pitchFamily="34" charset="0"/>
              <a:buChar char="•"/>
              <a:defRPr/>
            </a:pPr>
            <a:r>
              <a:rPr lang="en-US" sz="2400" b="0" i="1" kern="0" dirty="0">
                <a:solidFill>
                  <a:schemeClr val="tx1"/>
                </a:solidFill>
                <a:latin typeface="+mn-lt"/>
              </a:rPr>
              <a:t>Chemical boundary conditions/trans-boundary inputs</a:t>
            </a:r>
          </a:p>
          <a:p>
            <a:pPr marL="342900" indent="-342900" eaLnBrk="0" hangingPunct="0">
              <a:lnSpc>
                <a:spcPct val="85000"/>
              </a:lnSpc>
              <a:spcAft>
                <a:spcPct val="40000"/>
              </a:spcAft>
              <a:buFont typeface="Arial" pitchFamily="34" charset="0"/>
              <a:buNone/>
              <a:defRPr/>
            </a:pPr>
            <a:endParaRPr lang="en-US" sz="2800" i="1" kern="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914400" y="295275"/>
            <a:ext cx="7543800" cy="5334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latin typeface="+mn-lt"/>
              </a:rPr>
              <a:t>Quantitative PM performance</a:t>
            </a:r>
          </a:p>
        </p:txBody>
      </p:sp>
      <p:pic>
        <p:nvPicPr>
          <p:cNvPr id="1026" name="Picture 2" descr="C:\Users\M29226\AppData\Local\Microsoft\Windows\Temporary Internet Files\Content.Outlook\0HOH3JO2\BIAregion_p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313" y="1283699"/>
            <a:ext cx="5710688" cy="430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/>
          <p:cNvPicPr preferRelativeResize="0"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03561" y="5745163"/>
            <a:ext cx="1463675" cy="914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8" name="TextBox 14"/>
          <p:cNvSpPr txBox="1">
            <a:spLocks noChangeArrowheads="1"/>
          </p:cNvSpPr>
          <p:nvPr/>
        </p:nvSpPr>
        <p:spPr bwMode="auto">
          <a:xfrm>
            <a:off x="100644" y="1169988"/>
            <a:ext cx="39624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>
              <a:defRPr/>
            </a:pPr>
            <a:r>
              <a:rPr lang="en-US" sz="2800" b="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Forecast</a:t>
            </a:r>
            <a:r>
              <a:rPr lang="en-US" sz="3200" b="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challenges</a:t>
            </a:r>
          </a:p>
        </p:txBody>
      </p:sp>
    </p:spTree>
    <p:extLst>
      <p:ext uri="{BB962C8B-B14F-4D97-AF65-F5344CB8AC3E}">
        <p14:creationId xmlns:p14="http://schemas.microsoft.com/office/powerpoint/2010/main" val="267544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861206" y="220696"/>
            <a:ext cx="7543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dirty="0" smtClean="0"/>
              <a:t>Outline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09600" y="1676400"/>
            <a:ext cx="8305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339725" indent="-225425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•"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692150" indent="-238125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–"/>
              <a:defRPr sz="20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030288" indent="-223838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•"/>
              <a:defRPr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1370013" indent="-22225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18272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2844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27416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1988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marL="0" indent="0" eaLnBrk="1" hangingPunct="1">
              <a:defRPr/>
            </a:pPr>
            <a:r>
              <a:rPr lang="en-US" dirty="0" smtClean="0"/>
              <a:t>Background on NAQFC</a:t>
            </a:r>
          </a:p>
          <a:p>
            <a:pPr marL="0" indent="0" eaLnBrk="1" hangingPunct="1">
              <a:defRPr/>
            </a:pPr>
            <a:r>
              <a:rPr lang="en-US" dirty="0" smtClean="0"/>
              <a:t>Progress in 2012</a:t>
            </a:r>
          </a:p>
          <a:p>
            <a:pPr lvl="2" eaLnBrk="1" hangingPunct="1">
              <a:buFontTx/>
              <a:buChar char="-"/>
              <a:defRPr/>
            </a:pPr>
            <a:r>
              <a:rPr lang="en-US" dirty="0" smtClean="0"/>
              <a:t>Ozone predictions</a:t>
            </a:r>
          </a:p>
          <a:p>
            <a:pPr lvl="2" eaLnBrk="1" hangingPunct="1">
              <a:buFontTx/>
              <a:buChar char="-"/>
              <a:defRPr/>
            </a:pPr>
            <a:r>
              <a:rPr lang="en-US" dirty="0" smtClean="0"/>
              <a:t>Smoke predictions</a:t>
            </a:r>
          </a:p>
          <a:p>
            <a:pPr lvl="2" eaLnBrk="1" hangingPunct="1">
              <a:buFontTx/>
              <a:buChar char="-"/>
              <a:defRPr/>
            </a:pPr>
            <a:r>
              <a:rPr lang="en-US" dirty="0" smtClean="0"/>
              <a:t>Dust predictions</a:t>
            </a:r>
          </a:p>
          <a:p>
            <a:pPr lvl="2" eaLnBrk="1" hangingPunct="1">
              <a:buFontTx/>
              <a:buChar char="-"/>
              <a:defRPr/>
            </a:pPr>
            <a:r>
              <a:rPr lang="en-US" dirty="0" smtClean="0"/>
              <a:t>Prototype PM2.5 predictions</a:t>
            </a:r>
          </a:p>
          <a:p>
            <a:pPr lvl="2" eaLnBrk="1" hangingPunct="1">
              <a:buFontTx/>
              <a:buChar char="-"/>
              <a:defRPr/>
            </a:pPr>
            <a:r>
              <a:rPr lang="en-US" dirty="0" smtClean="0"/>
              <a:t>Outreach and feedback</a:t>
            </a:r>
          </a:p>
          <a:p>
            <a:pPr marL="0" indent="0" eaLnBrk="1" hangingPunct="1">
              <a:defRPr/>
            </a:pPr>
            <a:r>
              <a:rPr lang="en-US" dirty="0" smtClean="0"/>
              <a:t>Summary</a:t>
            </a:r>
          </a:p>
          <a:p>
            <a:pPr lvl="3" eaLnBrk="1" hangingPunct="1">
              <a:buFontTx/>
              <a:buNone/>
              <a:defRPr/>
            </a:pPr>
            <a:endParaRPr lang="en-US" dirty="0" smtClean="0"/>
          </a:p>
          <a:p>
            <a:pPr lvl="2" eaLnBrk="1" hangingPunct="1">
              <a:defRPr/>
            </a:pPr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B9D451-1B60-4B32-99BC-17F3F193E8F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88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869447" y="232014"/>
            <a:ext cx="7543800" cy="533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latin typeface="+mn-lt"/>
              </a:rPr>
              <a:t>Partnering with AQ Forecasters</a:t>
            </a:r>
          </a:p>
        </p:txBody>
      </p:sp>
      <p:sp>
        <p:nvSpPr>
          <p:cNvPr id="194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5099" y="1238250"/>
            <a:ext cx="4397375" cy="5302250"/>
          </a:xfrm>
        </p:spPr>
        <p:txBody>
          <a:bodyPr/>
          <a:lstStyle/>
          <a:p>
            <a:pPr marL="0" indent="0" eaLnBrk="1" hangingPunct="1">
              <a:defRPr/>
            </a:pPr>
            <a:r>
              <a:rPr lang="en-US" sz="2400" dirty="0" smtClean="0"/>
              <a:t>Focus group, State/local AQ forecasters:</a:t>
            </a:r>
          </a:p>
          <a:p>
            <a:pPr lvl="1" eaLnBrk="1" hangingPunct="1">
              <a:lnSpc>
                <a:spcPct val="100000"/>
              </a:lnSpc>
              <a:spcBef>
                <a:spcPct val="15000"/>
              </a:spcBef>
              <a:defRPr/>
            </a:pPr>
            <a:r>
              <a:rPr lang="en-US" sz="1600" b="0" dirty="0" smtClean="0">
                <a:effectLst/>
              </a:rPr>
              <a:t>Participate in real-time developmental testing of new capabilities, e.g. aerosol predictions</a:t>
            </a:r>
          </a:p>
          <a:p>
            <a:pPr lvl="1" eaLnBrk="1" hangingPunct="1">
              <a:lnSpc>
                <a:spcPct val="100000"/>
              </a:lnSpc>
              <a:spcBef>
                <a:spcPct val="15000"/>
              </a:spcBef>
              <a:defRPr/>
            </a:pPr>
            <a:r>
              <a:rPr lang="en-US" sz="1600" b="0" dirty="0" smtClean="0">
                <a:effectLst/>
              </a:rPr>
              <a:t>Provide feedback on reliability, utility of test products</a:t>
            </a:r>
          </a:p>
          <a:p>
            <a:pPr lvl="1" eaLnBrk="1" hangingPunct="1">
              <a:lnSpc>
                <a:spcPct val="100000"/>
              </a:lnSpc>
              <a:spcBef>
                <a:spcPct val="15000"/>
              </a:spcBef>
              <a:defRPr/>
            </a:pPr>
            <a:r>
              <a:rPr lang="en-US" sz="1600" b="0" dirty="0" smtClean="0">
                <a:effectLst/>
              </a:rPr>
              <a:t>Local episodes/case studies emphasis</a:t>
            </a:r>
          </a:p>
          <a:p>
            <a:pPr lvl="1" eaLnBrk="1" hangingPunct="1">
              <a:lnSpc>
                <a:spcPct val="100000"/>
              </a:lnSpc>
              <a:spcBef>
                <a:spcPct val="15000"/>
              </a:spcBef>
              <a:defRPr/>
            </a:pPr>
            <a:r>
              <a:rPr lang="en-US" sz="1600" b="0" dirty="0" smtClean="0">
                <a:effectLst/>
              </a:rPr>
              <a:t>Regular meetings; working together with EPA’s AIRNow and NOAA</a:t>
            </a:r>
            <a:endParaRPr lang="en-US" sz="1400" b="0" dirty="0">
              <a:effectLst/>
            </a:endParaRPr>
          </a:p>
          <a:p>
            <a:pPr lvl="1" eaLnBrk="1" hangingPunct="1">
              <a:lnSpc>
                <a:spcPct val="100000"/>
              </a:lnSpc>
              <a:spcBef>
                <a:spcPct val="15000"/>
              </a:spcBef>
              <a:defRPr/>
            </a:pPr>
            <a:r>
              <a:rPr lang="en-US" sz="1400" i="1" dirty="0" smtClean="0">
                <a:effectLst/>
              </a:rPr>
              <a:t>Feedback is essential for refining/improving coordination </a:t>
            </a:r>
            <a:endParaRPr lang="en-US" sz="1600" i="1" dirty="0" smtClean="0">
              <a:effectLst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53050" y="867357"/>
            <a:ext cx="3060197" cy="2646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Aft>
                <a:spcPct val="40000"/>
              </a:spcAft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http://www.epa.gov/airnow/airaware/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026" b="11053"/>
          <a:stretch/>
        </p:blipFill>
        <p:spPr>
          <a:xfrm>
            <a:off x="5096455" y="1120012"/>
            <a:ext cx="3542157" cy="562969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94120A-5039-4805-A600-44EC4D05C302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69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268" y="283234"/>
            <a:ext cx="7543800" cy="533400"/>
          </a:xfrm>
        </p:spPr>
        <p:txBody>
          <a:bodyPr/>
          <a:lstStyle/>
          <a:p>
            <a:r>
              <a:rPr lang="en-US" dirty="0" smtClean="0"/>
              <a:t>Feedback from state and local AQ forecasters </a:t>
            </a:r>
            <a:br>
              <a:rPr lang="en-US" dirty="0" smtClean="0"/>
            </a:br>
            <a:r>
              <a:rPr lang="en-US" sz="2800" dirty="0" smtClean="0">
                <a:solidFill>
                  <a:srgbClr val="3333CC"/>
                </a:solidFill>
              </a:rPr>
              <a:t>Examples provided in September 2012</a:t>
            </a:r>
            <a:endParaRPr lang="en-US" sz="2800" dirty="0">
              <a:solidFill>
                <a:srgbClr val="3333CC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32913" y="2027208"/>
            <a:ext cx="8522898" cy="4386532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sz="1800" b="0" i="0" dirty="0" smtClean="0">
                <a:effectLst/>
              </a:rPr>
              <a:t>Good performance by NAQFC ozone </a:t>
            </a:r>
            <a:r>
              <a:rPr lang="en-US" sz="1800" b="0" i="0" dirty="0">
                <a:effectLst/>
              </a:rPr>
              <a:t>forecast in 2012 in the Philadelphia metropolitan area</a:t>
            </a:r>
            <a:r>
              <a:rPr lang="en-US" sz="1800" b="0" i="0" dirty="0" smtClean="0">
                <a:effectLst/>
              </a:rPr>
              <a:t>.  </a:t>
            </a:r>
            <a:r>
              <a:rPr lang="en-US" sz="1800" b="0" i="0" dirty="0">
                <a:effectLst/>
              </a:rPr>
              <a:t>Sunday false alarms not an issue in 2012</a:t>
            </a:r>
            <a:r>
              <a:rPr lang="en-US" sz="1800" b="0" i="0" dirty="0" smtClean="0">
                <a:effectLst/>
              </a:rPr>
              <a:t>.  </a:t>
            </a:r>
            <a:r>
              <a:rPr lang="en-US" sz="1800" b="0" dirty="0" smtClean="0">
                <a:effectLst/>
              </a:rPr>
              <a:t>(William Ryan, Penn State)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1800" b="0" i="0" dirty="0" smtClean="0">
                <a:effectLst/>
              </a:rPr>
              <a:t>In Connecticut, </a:t>
            </a:r>
            <a:r>
              <a:rPr lang="en-US" sz="1800" b="0" i="0" dirty="0">
                <a:effectLst/>
              </a:rPr>
              <a:t>NOAA model outperformed </a:t>
            </a:r>
            <a:r>
              <a:rPr lang="en-US" sz="1800" b="0" i="0" dirty="0" smtClean="0">
                <a:effectLst/>
              </a:rPr>
              <a:t>[human] forecasts- </a:t>
            </a:r>
            <a:r>
              <a:rPr lang="en-US" sz="1800" b="0" i="0" dirty="0">
                <a:effectLst/>
              </a:rPr>
              <a:t>73% vs. </a:t>
            </a:r>
            <a:r>
              <a:rPr lang="en-US" sz="1800" b="0" i="0" dirty="0" smtClean="0">
                <a:effectLst/>
              </a:rPr>
              <a:t>54%. The </a:t>
            </a:r>
            <a:r>
              <a:rPr lang="en-US" sz="1800" b="0" i="0" dirty="0">
                <a:effectLst/>
              </a:rPr>
              <a:t>NOAA model past record of over-predicting during July-August didn’t occur this </a:t>
            </a:r>
            <a:r>
              <a:rPr lang="en-US" sz="1800" b="0" i="0" dirty="0" smtClean="0">
                <a:effectLst/>
              </a:rPr>
              <a:t>year</a:t>
            </a:r>
            <a:r>
              <a:rPr lang="en-US" sz="1800" b="0" dirty="0" smtClean="0">
                <a:effectLst/>
              </a:rPr>
              <a:t>. (</a:t>
            </a:r>
            <a:r>
              <a:rPr lang="en-US" sz="1800" b="0" dirty="0">
                <a:effectLst/>
              </a:rPr>
              <a:t>Michael </a:t>
            </a:r>
            <a:r>
              <a:rPr lang="en-US" sz="1800" b="0" dirty="0" err="1">
                <a:effectLst/>
              </a:rPr>
              <a:t>Geigert</a:t>
            </a:r>
            <a:r>
              <a:rPr lang="en-US" sz="1800" b="0" dirty="0">
                <a:effectLst/>
              </a:rPr>
              <a:t>, Connecticut </a:t>
            </a:r>
            <a:r>
              <a:rPr lang="en-US" sz="1800" b="0" dirty="0" err="1" smtClean="0">
                <a:effectLst/>
              </a:rPr>
              <a:t>Dept</a:t>
            </a:r>
            <a:r>
              <a:rPr lang="en-US" sz="1800" b="0" dirty="0" err="1">
                <a:effectLst/>
              </a:rPr>
              <a:t>.</a:t>
            </a:r>
            <a:r>
              <a:rPr lang="en-US" sz="1800" b="0" dirty="0" err="1" smtClean="0">
                <a:effectLst/>
              </a:rPr>
              <a:t>of</a:t>
            </a:r>
            <a:r>
              <a:rPr lang="en-US" sz="1800" b="0" dirty="0" smtClean="0">
                <a:effectLst/>
              </a:rPr>
              <a:t> </a:t>
            </a:r>
            <a:r>
              <a:rPr lang="en-US" sz="1800" b="0" dirty="0">
                <a:effectLst/>
              </a:rPr>
              <a:t>Energy and Environmental </a:t>
            </a:r>
            <a:r>
              <a:rPr lang="en-US" sz="1800" b="0" dirty="0" smtClean="0">
                <a:effectLst/>
              </a:rPr>
              <a:t>Protection)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1800" b="0" i="0" dirty="0">
                <a:effectLst/>
              </a:rPr>
              <a:t>I</a:t>
            </a:r>
            <a:r>
              <a:rPr lang="en-US" sz="1800" b="0" i="0" dirty="0" smtClean="0">
                <a:effectLst/>
              </a:rPr>
              <a:t>n </a:t>
            </a:r>
            <a:r>
              <a:rPr lang="en-US" sz="1800" b="0" i="0" dirty="0">
                <a:effectLst/>
              </a:rPr>
              <a:t>Maryland, NOAA ozone predictions have improved since 2011: significant improvement in false alarm ratio (FAR) with some decrease in probability of detection (</a:t>
            </a:r>
            <a:r>
              <a:rPr lang="en-US" sz="1800" b="0" i="0" dirty="0" smtClean="0">
                <a:effectLst/>
              </a:rPr>
              <a:t>POD). </a:t>
            </a:r>
            <a:r>
              <a:rPr lang="en-US" sz="1800" b="0" dirty="0" smtClean="0">
                <a:effectLst/>
              </a:rPr>
              <a:t>(Laura </a:t>
            </a:r>
            <a:r>
              <a:rPr lang="en-US" sz="1800" b="0" dirty="0">
                <a:effectLst/>
              </a:rPr>
              <a:t>Landry, Maryland Department of the </a:t>
            </a:r>
            <a:r>
              <a:rPr lang="en-US" sz="1800" b="0" dirty="0" smtClean="0">
                <a:effectLst/>
              </a:rPr>
              <a:t>Environment)</a:t>
            </a:r>
            <a:endParaRPr lang="en-US" sz="1800" b="0" i="0" dirty="0" smtClean="0">
              <a:effectLst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1800" b="0" dirty="0" smtClean="0">
                <a:effectLst/>
              </a:rPr>
              <a:t>Bias and accuracy statistics for NAQFC ozone predictions improved in 2012 compared to 2011. (Cary Gentry, Forsyth </a:t>
            </a:r>
            <a:r>
              <a:rPr lang="en-US" sz="1800" b="0" dirty="0">
                <a:effectLst/>
              </a:rPr>
              <a:t>County Office of Environmental Assistance and </a:t>
            </a:r>
            <a:r>
              <a:rPr lang="en-US" sz="1800" b="0" dirty="0" smtClean="0">
                <a:effectLst/>
              </a:rPr>
              <a:t>Protection, Winston-Salem</a:t>
            </a:r>
            <a:r>
              <a:rPr lang="en-US" sz="1800" b="0" dirty="0">
                <a:effectLst/>
              </a:rPr>
              <a:t>, </a:t>
            </a:r>
            <a:r>
              <a:rPr lang="en-US" sz="1800" b="0" dirty="0" smtClean="0">
                <a:effectLst/>
              </a:rPr>
              <a:t>NC)</a:t>
            </a:r>
            <a:endParaRPr lang="en-US" sz="1800" b="0" dirty="0">
              <a:effectLst/>
            </a:endParaRPr>
          </a:p>
          <a:p>
            <a:pPr marL="457200" indent="-457200">
              <a:buFont typeface="Arial" pitchFamily="34" charset="0"/>
              <a:buChar char="•"/>
            </a:pPr>
            <a:endParaRPr lang="en-US" sz="1800" b="0" i="0" dirty="0" smtClean="0">
              <a:effectLst/>
            </a:endParaRPr>
          </a:p>
          <a:p>
            <a:pPr marL="457200" indent="-457200">
              <a:buFont typeface="Arial" pitchFamily="34" charset="0"/>
              <a:buChar char="•"/>
            </a:pPr>
            <a:endParaRPr lang="en-US" sz="1800" b="0" dirty="0" smtClean="0">
              <a:effectLst/>
            </a:endParaRPr>
          </a:p>
          <a:p>
            <a:pPr marL="457200" indent="-457200">
              <a:buFont typeface="Arial" pitchFamily="34" charset="0"/>
              <a:buChar char="•"/>
            </a:pPr>
            <a:endParaRPr lang="en-US" sz="1800" b="0" dirty="0">
              <a:effectLst/>
            </a:endParaRPr>
          </a:p>
          <a:p>
            <a:pPr marL="457200" indent="-457200">
              <a:buFont typeface="Arial" pitchFamily="34" charset="0"/>
              <a:buChar char="•"/>
            </a:pPr>
            <a:endParaRPr lang="en-US" sz="1800" b="0" dirty="0">
              <a:effectLst/>
            </a:endParaRPr>
          </a:p>
          <a:p>
            <a:pPr marL="457200" indent="-457200">
              <a:buFont typeface="Arial" pitchFamily="34" charset="0"/>
              <a:buChar char="•"/>
            </a:pPr>
            <a:endParaRPr lang="en-US" sz="1800" b="0" i="0" dirty="0">
              <a:effectLst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94120A-5039-4805-A600-44EC4D05C302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24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433755" y="1562310"/>
            <a:ext cx="8569568" cy="2718917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defRPr/>
            </a:pPr>
            <a:r>
              <a:rPr lang="en-US" sz="1800" dirty="0" smtClean="0">
                <a:solidFill>
                  <a:schemeClr val="tx2"/>
                </a:solidFill>
              </a:rPr>
              <a:t>US national AQ forecasting capability: </a:t>
            </a:r>
          </a:p>
          <a:p>
            <a:pPr marL="0" indent="0" eaLnBrk="1" hangingPunct="1">
              <a:lnSpc>
                <a:spcPct val="90000"/>
              </a:lnSpc>
              <a:defRPr/>
            </a:pPr>
            <a:endParaRPr lang="en-US" sz="1800" dirty="0" smtClean="0">
              <a:solidFill>
                <a:schemeClr val="tx2"/>
              </a:solidFill>
            </a:endParaRPr>
          </a:p>
          <a:p>
            <a:pPr marL="0" indent="0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1800" i="0" dirty="0" smtClean="0">
                <a:solidFill>
                  <a:schemeClr val="tx2"/>
                </a:solidFill>
                <a:effectLst/>
              </a:rPr>
              <a:t> </a:t>
            </a:r>
            <a:r>
              <a:rPr lang="en-US" sz="1800" i="0" dirty="0">
                <a:solidFill>
                  <a:schemeClr val="tx2"/>
                </a:solidFill>
                <a:effectLst/>
              </a:rPr>
              <a:t>Ozone</a:t>
            </a:r>
            <a:r>
              <a:rPr lang="en-US" sz="1800" b="0" i="0" dirty="0">
                <a:solidFill>
                  <a:schemeClr val="tx2"/>
                </a:solidFill>
                <a:effectLst/>
              </a:rPr>
              <a:t> prediction nationwide (AK and HI since September 2010)</a:t>
            </a:r>
          </a:p>
          <a:p>
            <a:pPr marL="0" indent="0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1800" i="0" dirty="0" smtClean="0">
                <a:solidFill>
                  <a:schemeClr val="tx2"/>
                </a:solidFill>
                <a:effectLst/>
              </a:rPr>
              <a:t> Smoke</a:t>
            </a:r>
            <a:r>
              <a:rPr lang="en-US" sz="1800" b="0" i="0" dirty="0" smtClean="0">
                <a:solidFill>
                  <a:schemeClr val="tx2"/>
                </a:solidFill>
                <a:effectLst/>
              </a:rPr>
              <a:t> </a:t>
            </a:r>
            <a:r>
              <a:rPr lang="en-US" sz="1800" b="0" i="0" dirty="0" smtClean="0">
                <a:solidFill>
                  <a:schemeClr val="tx2"/>
                </a:solidFill>
                <a:effectLst/>
              </a:rPr>
              <a:t>prediction nationwide (HI since February 2010)</a:t>
            </a:r>
          </a:p>
          <a:p>
            <a:pPr marL="0" indent="0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1800" i="0" dirty="0" smtClean="0">
                <a:solidFill>
                  <a:schemeClr val="tx2"/>
                </a:solidFill>
                <a:effectLst/>
              </a:rPr>
              <a:t> Dust</a:t>
            </a:r>
            <a:r>
              <a:rPr lang="en-US" sz="1800" b="0" i="0" dirty="0" smtClean="0">
                <a:solidFill>
                  <a:schemeClr val="tx2"/>
                </a:solidFill>
                <a:effectLst/>
              </a:rPr>
              <a:t> prediction for CONUS sources (operational since March 2012</a:t>
            </a:r>
            <a:r>
              <a:rPr lang="en-US" sz="1800" b="0" i="0" dirty="0" smtClean="0">
                <a:solidFill>
                  <a:schemeClr val="tx2"/>
                </a:solidFill>
                <a:effectLst/>
              </a:rPr>
              <a:t>)</a:t>
            </a:r>
            <a:endParaRPr lang="en-US" sz="1800" b="0" i="0" dirty="0">
              <a:solidFill>
                <a:schemeClr val="tx2"/>
              </a:solidFill>
              <a:effectLst/>
            </a:endParaRPr>
          </a:p>
          <a:p>
            <a:pPr marL="0" indent="0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1800" b="0" i="0" dirty="0">
                <a:solidFill>
                  <a:schemeClr val="tx2"/>
                </a:solidFill>
                <a:effectLst/>
              </a:rPr>
              <a:t> </a:t>
            </a:r>
            <a:r>
              <a:rPr lang="en-US" sz="1800" b="0" i="0" dirty="0" smtClean="0">
                <a:solidFill>
                  <a:schemeClr val="tx2"/>
                </a:solidFill>
                <a:effectLst/>
              </a:rPr>
              <a:t>Prototype </a:t>
            </a:r>
            <a:r>
              <a:rPr lang="en-US" sz="1800" b="0" i="0" dirty="0">
                <a:solidFill>
                  <a:schemeClr val="tx2"/>
                </a:solidFill>
                <a:effectLst/>
              </a:rPr>
              <a:t>CMAQ </a:t>
            </a:r>
            <a:r>
              <a:rPr lang="en-US" sz="1800" i="0" dirty="0">
                <a:solidFill>
                  <a:schemeClr val="tx2"/>
                </a:solidFill>
                <a:effectLst/>
              </a:rPr>
              <a:t>aerosol</a:t>
            </a:r>
            <a:r>
              <a:rPr lang="en-US" sz="1800" b="0" i="0" dirty="0">
                <a:solidFill>
                  <a:schemeClr val="tx2"/>
                </a:solidFill>
                <a:effectLst/>
              </a:rPr>
              <a:t> predictions with NEI </a:t>
            </a:r>
            <a:r>
              <a:rPr lang="en-US" sz="1800" b="0" i="0" dirty="0" smtClean="0">
                <a:solidFill>
                  <a:schemeClr val="tx2"/>
                </a:solidFill>
                <a:effectLst/>
              </a:rPr>
              <a:t>sources</a:t>
            </a:r>
            <a:endParaRPr lang="en-US" sz="1800" b="0" i="0" dirty="0">
              <a:solidFill>
                <a:schemeClr val="tx2"/>
              </a:solidFill>
              <a:effectLst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94120A-5039-4805-A600-44EC4D05C302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15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4032" y="152400"/>
            <a:ext cx="7645400" cy="685800"/>
          </a:xfrm>
        </p:spPr>
        <p:txBody>
          <a:bodyPr/>
          <a:lstStyle/>
          <a:p>
            <a:pPr>
              <a:defRPr/>
            </a:pPr>
            <a:r>
              <a:rPr lang="en-US" sz="2800" dirty="0" smtClean="0"/>
              <a:t>Acknowledgments: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i="1" dirty="0">
                <a:solidFill>
                  <a:schemeClr val="accent2"/>
                </a:solidFill>
              </a:rPr>
              <a:t>  </a:t>
            </a:r>
            <a:r>
              <a:rPr lang="en-US" sz="2800" i="1" dirty="0" smtClean="0">
                <a:solidFill>
                  <a:schemeClr val="accent2"/>
                </a:solidFill>
              </a:rPr>
              <a:t>AQF Implementation </a:t>
            </a:r>
            <a:r>
              <a:rPr lang="en-US" sz="2800" i="1" dirty="0">
                <a:solidFill>
                  <a:schemeClr val="accent2"/>
                </a:solidFill>
              </a:rPr>
              <a:t>Team Members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039504"/>
            <a:ext cx="9144000" cy="5659438"/>
          </a:xfr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ct val="25000"/>
              </a:spcBef>
              <a:spcAft>
                <a:spcPct val="15000"/>
              </a:spcAft>
              <a:defRPr/>
            </a:pPr>
            <a:r>
              <a:rPr lang="en-US" sz="1050" dirty="0" smtClean="0"/>
              <a:t>Special thanks to Paula Davidson, </a:t>
            </a:r>
            <a:r>
              <a:rPr lang="en-US" sz="1050" dirty="0"/>
              <a:t>OST chief scientist and former NAQFC Manager and to Jim Meager former NOAA AQ Matrix </a:t>
            </a:r>
            <a:r>
              <a:rPr lang="en-US" sz="1050" dirty="0" smtClean="0"/>
              <a:t>Manager</a:t>
            </a:r>
          </a:p>
          <a:p>
            <a:pPr marL="0" indent="0">
              <a:lnSpc>
                <a:spcPct val="150000"/>
              </a:lnSpc>
              <a:spcBef>
                <a:spcPct val="25000"/>
              </a:spcBef>
              <a:spcAft>
                <a:spcPct val="15000"/>
              </a:spcAft>
              <a:defRPr/>
            </a:pPr>
            <a:r>
              <a:rPr lang="en-US" sz="1050" u="sng" dirty="0" smtClean="0"/>
              <a:t>NOAA/NWS/OST</a:t>
            </a:r>
            <a:r>
              <a:rPr lang="en-US" sz="1050" dirty="0" smtClean="0"/>
              <a:t>	Ivanka Stajner		         NAQFC Manager</a:t>
            </a:r>
          </a:p>
          <a:p>
            <a:pPr marL="0" indent="0">
              <a:lnSpc>
                <a:spcPct val="75000"/>
              </a:lnSpc>
              <a:spcBef>
                <a:spcPct val="25000"/>
              </a:spcBef>
              <a:spcAft>
                <a:spcPct val="15000"/>
              </a:spcAft>
              <a:defRPr/>
            </a:pPr>
            <a:r>
              <a:rPr lang="en-US" sz="1050" u="sng" dirty="0" smtClean="0"/>
              <a:t>NWS/OCWWS</a:t>
            </a:r>
            <a:r>
              <a:rPr lang="en-US" sz="1050" dirty="0" smtClean="0"/>
              <a:t>	                         Jannie Ferrell 		         Outreach, Feedback</a:t>
            </a:r>
          </a:p>
          <a:p>
            <a:pPr marL="0" indent="0">
              <a:lnSpc>
                <a:spcPct val="75000"/>
              </a:lnSpc>
              <a:spcBef>
                <a:spcPct val="25000"/>
              </a:spcBef>
              <a:spcAft>
                <a:spcPct val="15000"/>
              </a:spcAft>
              <a:defRPr/>
            </a:pPr>
            <a:r>
              <a:rPr lang="en-US" sz="1050" u="sng" dirty="0" smtClean="0"/>
              <a:t>NWS/OPS/TOC </a:t>
            </a:r>
            <a:r>
              <a:rPr lang="en-US" sz="1050" dirty="0" smtClean="0"/>
              <a:t>                       Cynthia Jones      	         Data Communications</a:t>
            </a:r>
          </a:p>
          <a:p>
            <a:pPr marL="0" indent="0">
              <a:lnSpc>
                <a:spcPct val="70000"/>
              </a:lnSpc>
              <a:spcBef>
                <a:spcPct val="25000"/>
              </a:spcBef>
              <a:defRPr/>
            </a:pPr>
            <a:r>
              <a:rPr lang="en-US" sz="1050" u="sng" dirty="0" smtClean="0"/>
              <a:t>NWS/OST/MDL </a:t>
            </a:r>
            <a:r>
              <a:rPr lang="en-US" sz="1050" dirty="0" smtClean="0"/>
              <a:t>	Jerry Gorline, Marc Saccucci,       Dev. Verification, NDGD Product Development</a:t>
            </a:r>
          </a:p>
          <a:p>
            <a:pPr marL="0" indent="0">
              <a:lnSpc>
                <a:spcPct val="70000"/>
              </a:lnSpc>
              <a:spcBef>
                <a:spcPct val="25000"/>
              </a:spcBef>
              <a:defRPr/>
            </a:pPr>
            <a:r>
              <a:rPr lang="en-US" sz="1050" dirty="0" smtClean="0"/>
              <a:t>		Dave Ruth		</a:t>
            </a:r>
          </a:p>
          <a:p>
            <a:pPr marL="0" indent="0">
              <a:lnSpc>
                <a:spcPct val="75000"/>
              </a:lnSpc>
              <a:spcBef>
                <a:spcPct val="25000"/>
              </a:spcBef>
              <a:spcAft>
                <a:spcPct val="15000"/>
              </a:spcAft>
              <a:defRPr/>
            </a:pPr>
            <a:r>
              <a:rPr lang="en-US" sz="1050" u="sng" dirty="0" smtClean="0"/>
              <a:t>NWS/OST</a:t>
            </a:r>
            <a:r>
              <a:rPr lang="en-US" sz="1050" dirty="0" smtClean="0"/>
              <a:t>	</a:t>
            </a:r>
            <a:r>
              <a:rPr lang="en-US" sz="1050" dirty="0"/>
              <a:t>	</a:t>
            </a:r>
            <a:r>
              <a:rPr lang="en-US" sz="1050" dirty="0" smtClean="0"/>
              <a:t>Kyle Wedmark 	         Program Support</a:t>
            </a:r>
          </a:p>
          <a:p>
            <a:pPr marL="0" indent="0">
              <a:lnSpc>
                <a:spcPct val="75000"/>
              </a:lnSpc>
              <a:spcBef>
                <a:spcPct val="25000"/>
              </a:spcBef>
              <a:spcAft>
                <a:spcPct val="15000"/>
              </a:spcAft>
              <a:defRPr/>
            </a:pPr>
            <a:r>
              <a:rPr lang="en-US" sz="1050" u="sng" dirty="0" smtClean="0"/>
              <a:t>NESDIS/NCDC</a:t>
            </a:r>
            <a:r>
              <a:rPr lang="en-US" sz="1050" dirty="0" smtClean="0"/>
              <a:t>	Alan Hall		         Product Archiving</a:t>
            </a:r>
          </a:p>
          <a:p>
            <a:pPr marL="0" indent="0">
              <a:lnSpc>
                <a:spcPct val="75000"/>
              </a:lnSpc>
              <a:spcBef>
                <a:spcPct val="40000"/>
              </a:spcBef>
              <a:defRPr/>
            </a:pPr>
            <a:r>
              <a:rPr lang="en-US" sz="1050" u="sng" dirty="0" smtClean="0"/>
              <a:t>NWS/NCEP</a:t>
            </a:r>
          </a:p>
          <a:p>
            <a:pPr lvl="1">
              <a:lnSpc>
                <a:spcPct val="7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1050" dirty="0" smtClean="0"/>
              <a:t>Jeff McQueen, </a:t>
            </a:r>
            <a:r>
              <a:rPr lang="en-US" sz="1050" dirty="0" err="1"/>
              <a:t>Jianping</a:t>
            </a:r>
            <a:r>
              <a:rPr lang="en-US" sz="1050" dirty="0"/>
              <a:t> Huang </a:t>
            </a:r>
            <a:r>
              <a:rPr lang="en-US" sz="1050" dirty="0" smtClean="0"/>
              <a:t>		        AQF model interface development, testing, &amp; integration	 </a:t>
            </a:r>
          </a:p>
          <a:p>
            <a:pPr lvl="1">
              <a:lnSpc>
                <a:spcPct val="75000"/>
              </a:lnSpc>
              <a:spcBef>
                <a:spcPct val="25000"/>
              </a:spcBef>
              <a:spcAft>
                <a:spcPct val="5000"/>
              </a:spcAft>
              <a:buFontTx/>
              <a:buNone/>
              <a:defRPr/>
            </a:pPr>
            <a:r>
              <a:rPr lang="en-US" sz="1050" dirty="0" smtClean="0"/>
              <a:t>*Sarah Lu </a:t>
            </a:r>
            <a:r>
              <a:rPr lang="en-US" sz="1050" dirty="0"/>
              <a:t>	</a:t>
            </a:r>
            <a:r>
              <a:rPr lang="en-US" sz="1050" dirty="0" smtClean="0"/>
              <a:t>			        Global dust aerosol and  feedback testing </a:t>
            </a:r>
          </a:p>
          <a:p>
            <a:pPr lvl="1">
              <a:lnSpc>
                <a:spcPct val="75000"/>
              </a:lnSpc>
              <a:spcBef>
                <a:spcPct val="25000"/>
              </a:spcBef>
              <a:spcAft>
                <a:spcPct val="5000"/>
              </a:spcAft>
              <a:buFontTx/>
              <a:buNone/>
              <a:defRPr/>
            </a:pPr>
            <a:r>
              <a:rPr lang="en-US" sz="1050" dirty="0" smtClean="0"/>
              <a:t>*Brad Ferrier, *Eric Rogers, 	                                 NAM  coordination	</a:t>
            </a:r>
          </a:p>
          <a:p>
            <a:pPr lvl="1">
              <a:lnSpc>
                <a:spcPct val="75000"/>
              </a:lnSpc>
              <a:spcBef>
                <a:spcPct val="25000"/>
              </a:spcBef>
              <a:spcAft>
                <a:spcPct val="5000"/>
              </a:spcAft>
              <a:buFontTx/>
              <a:buNone/>
              <a:defRPr/>
            </a:pPr>
            <a:r>
              <a:rPr lang="en-US" sz="1050" dirty="0" smtClean="0"/>
              <a:t>*</a:t>
            </a:r>
            <a:r>
              <a:rPr lang="en-US" sz="1050" dirty="0" err="1" smtClean="0"/>
              <a:t>Hui-Ya</a:t>
            </a:r>
            <a:r>
              <a:rPr lang="en-US" sz="1050" dirty="0" smtClean="0"/>
              <a:t> Chuang</a:t>
            </a:r>
          </a:p>
          <a:p>
            <a:pPr lvl="1">
              <a:lnSpc>
                <a:spcPct val="75000"/>
              </a:lnSpc>
              <a:spcBef>
                <a:spcPct val="25000"/>
              </a:spcBef>
              <a:spcAft>
                <a:spcPct val="5000"/>
              </a:spcAft>
              <a:buFontTx/>
              <a:buNone/>
              <a:defRPr/>
            </a:pPr>
            <a:r>
              <a:rPr lang="en-US" sz="1050" dirty="0" smtClean="0"/>
              <a:t>Geoff Manikin			         Smoke and dust product testing and integration</a:t>
            </a:r>
          </a:p>
          <a:p>
            <a:pPr lvl="1">
              <a:lnSpc>
                <a:spcPct val="75000"/>
              </a:lnSpc>
              <a:spcBef>
                <a:spcPct val="25000"/>
              </a:spcBef>
              <a:spcAft>
                <a:spcPct val="5000"/>
              </a:spcAft>
              <a:buFontTx/>
              <a:buNone/>
              <a:defRPr/>
            </a:pPr>
            <a:r>
              <a:rPr lang="en-US" sz="1050" dirty="0" smtClean="0"/>
              <a:t>Dan Starosta, Chris Magee		   	         NCO transition and systems testing</a:t>
            </a:r>
          </a:p>
          <a:p>
            <a:pPr lvl="1">
              <a:lnSpc>
                <a:spcPct val="75000"/>
              </a:lnSpc>
              <a:spcBef>
                <a:spcPct val="25000"/>
              </a:spcBef>
              <a:spcAft>
                <a:spcPct val="5000"/>
              </a:spcAft>
              <a:buFontTx/>
              <a:buNone/>
              <a:defRPr/>
            </a:pPr>
            <a:r>
              <a:rPr lang="en-US" sz="1050" dirty="0" smtClean="0"/>
              <a:t>Mike </a:t>
            </a:r>
            <a:r>
              <a:rPr lang="en-US" sz="1050" dirty="0" err="1" smtClean="0"/>
              <a:t>Bodner</a:t>
            </a:r>
            <a:r>
              <a:rPr lang="en-US" sz="1050" dirty="0" smtClean="0"/>
              <a:t>, Andrew Orrison	  	         HPC coordination and AQF </a:t>
            </a:r>
            <a:r>
              <a:rPr lang="en-US" sz="1050" dirty="0" err="1" smtClean="0"/>
              <a:t>webdrawer</a:t>
            </a:r>
            <a:endParaRPr lang="en-US" sz="1050" dirty="0" smtClean="0"/>
          </a:p>
          <a:p>
            <a:pPr marL="0" indent="0">
              <a:lnSpc>
                <a:spcPct val="70000"/>
              </a:lnSpc>
              <a:spcBef>
                <a:spcPct val="25000"/>
              </a:spcBef>
              <a:defRPr/>
            </a:pPr>
            <a:r>
              <a:rPr lang="en-US" sz="1050" u="sng" dirty="0" smtClean="0"/>
              <a:t>NOAA/OAR/ARL</a:t>
            </a:r>
          </a:p>
          <a:p>
            <a:pPr lvl="1">
              <a:lnSpc>
                <a:spcPct val="70000"/>
              </a:lnSpc>
              <a:spcBef>
                <a:spcPct val="25000"/>
              </a:spcBef>
              <a:buFontTx/>
              <a:buNone/>
              <a:defRPr/>
            </a:pPr>
            <a:r>
              <a:rPr lang="en-US" sz="1050" dirty="0" smtClean="0"/>
              <a:t>Pius Lee, Daniel Tong, </a:t>
            </a:r>
            <a:r>
              <a:rPr lang="en-US" sz="1050" dirty="0" err="1"/>
              <a:t>Tianfeng</a:t>
            </a:r>
            <a:r>
              <a:rPr lang="en-US" sz="1050" dirty="0"/>
              <a:t> Chai </a:t>
            </a:r>
            <a:r>
              <a:rPr lang="en-US" sz="1050" dirty="0" smtClean="0"/>
              <a:t>	         	         CMAQ development, adaptation of AQ simulations for AQF</a:t>
            </a:r>
          </a:p>
          <a:p>
            <a:pPr lvl="1">
              <a:lnSpc>
                <a:spcPct val="70000"/>
              </a:lnSpc>
              <a:spcBef>
                <a:spcPct val="25000"/>
              </a:spcBef>
              <a:buFontTx/>
              <a:buNone/>
              <a:defRPr/>
            </a:pPr>
            <a:r>
              <a:rPr lang="en-US" sz="1050" dirty="0" smtClean="0"/>
              <a:t>Hyun-</a:t>
            </a:r>
            <a:r>
              <a:rPr lang="en-US" sz="1050" dirty="0" err="1" smtClean="0"/>
              <a:t>Cheol</a:t>
            </a:r>
            <a:r>
              <a:rPr lang="en-US" sz="1050" dirty="0" smtClean="0"/>
              <a:t> Kim 			</a:t>
            </a:r>
          </a:p>
          <a:p>
            <a:pPr lvl="1">
              <a:lnSpc>
                <a:spcPct val="75000"/>
              </a:lnSpc>
              <a:spcBef>
                <a:spcPct val="25000"/>
              </a:spcBef>
              <a:spcAft>
                <a:spcPct val="15000"/>
              </a:spcAft>
              <a:buFontTx/>
              <a:buNone/>
              <a:defRPr/>
            </a:pPr>
            <a:r>
              <a:rPr lang="en-US" sz="1050" dirty="0" smtClean="0"/>
              <a:t>Roland </a:t>
            </a:r>
            <a:r>
              <a:rPr lang="en-US" sz="1050" dirty="0" err="1" smtClean="0"/>
              <a:t>Draxler</a:t>
            </a:r>
            <a:r>
              <a:rPr lang="en-US" sz="1050" dirty="0" smtClean="0"/>
              <a:t>, Glenn </a:t>
            </a:r>
            <a:r>
              <a:rPr lang="en-US" sz="1050" dirty="0" err="1" smtClean="0"/>
              <a:t>Rolph</a:t>
            </a:r>
            <a:r>
              <a:rPr lang="en-US" sz="1050" dirty="0" smtClean="0"/>
              <a:t>, Ariel Stein		         HYSPLIT adaptations</a:t>
            </a:r>
            <a:endParaRPr lang="en-US" sz="1050" u="sng" dirty="0" smtClean="0"/>
          </a:p>
          <a:p>
            <a:pPr marL="0" indent="0">
              <a:lnSpc>
                <a:spcPct val="75000"/>
              </a:lnSpc>
              <a:spcBef>
                <a:spcPct val="40000"/>
              </a:spcBef>
              <a:defRPr/>
            </a:pPr>
            <a:r>
              <a:rPr lang="en-US" sz="1050" u="sng" dirty="0" smtClean="0"/>
              <a:t>NESDIS/STAR</a:t>
            </a:r>
            <a:r>
              <a:rPr lang="en-US" sz="1050" dirty="0" smtClean="0"/>
              <a:t>   </a:t>
            </a:r>
            <a:r>
              <a:rPr lang="en-US" sz="1050" dirty="0" err="1" smtClean="0"/>
              <a:t>Shobha</a:t>
            </a:r>
            <a:r>
              <a:rPr lang="en-US" sz="1050" dirty="0" smtClean="0"/>
              <a:t> </a:t>
            </a:r>
            <a:r>
              <a:rPr lang="en-US" sz="1050" dirty="0" err="1" smtClean="0"/>
              <a:t>Kondragunta</a:t>
            </a:r>
            <a:r>
              <a:rPr lang="en-US" sz="1050" dirty="0" smtClean="0"/>
              <a:t>, </a:t>
            </a:r>
            <a:r>
              <a:rPr lang="en-US" sz="1050" dirty="0" err="1" smtClean="0"/>
              <a:t>Jian</a:t>
            </a:r>
            <a:r>
              <a:rPr lang="en-US" sz="1050" dirty="0" smtClean="0"/>
              <a:t> </a:t>
            </a:r>
            <a:r>
              <a:rPr lang="en-US" sz="1050" dirty="0" err="1" smtClean="0"/>
              <a:t>Zeng</a:t>
            </a:r>
            <a:r>
              <a:rPr lang="en-US" sz="1050" dirty="0" smtClean="0"/>
              <a:t> 	         Smoke and dust verification product development</a:t>
            </a:r>
          </a:p>
          <a:p>
            <a:pPr marL="0" indent="0">
              <a:lnSpc>
                <a:spcPct val="75000"/>
              </a:lnSpc>
              <a:spcBef>
                <a:spcPct val="40000"/>
              </a:spcBef>
              <a:defRPr/>
            </a:pPr>
            <a:r>
              <a:rPr lang="en-US" sz="1050" u="sng" dirty="0" smtClean="0"/>
              <a:t>NESDIS/OSDPD</a:t>
            </a:r>
            <a:r>
              <a:rPr lang="en-US" sz="1050" dirty="0" smtClean="0"/>
              <a:t>     </a:t>
            </a:r>
            <a:r>
              <a:rPr lang="en-US" sz="1050" dirty="0" err="1" smtClean="0"/>
              <a:t>Liqun</a:t>
            </a:r>
            <a:r>
              <a:rPr lang="en-US" sz="1050" dirty="0" smtClean="0"/>
              <a:t> Ma, Mark </a:t>
            </a:r>
            <a:r>
              <a:rPr lang="en-US" sz="1050" dirty="0" err="1" smtClean="0"/>
              <a:t>Ruminski</a:t>
            </a:r>
            <a:r>
              <a:rPr lang="en-US" sz="1050" dirty="0" smtClean="0"/>
              <a:t>	         Production of smoke and dust verification products, </a:t>
            </a:r>
          </a:p>
          <a:p>
            <a:pPr marL="0" indent="0">
              <a:lnSpc>
                <a:spcPct val="75000"/>
              </a:lnSpc>
              <a:spcBef>
                <a:spcPct val="40000"/>
              </a:spcBef>
              <a:defRPr/>
            </a:pPr>
            <a:r>
              <a:rPr lang="en-US" sz="1050" dirty="0"/>
              <a:t>	</a:t>
            </a:r>
            <a:r>
              <a:rPr lang="en-US" sz="1050" dirty="0" smtClean="0"/>
              <a:t>			         HMS product integration with smoke forecast tool</a:t>
            </a:r>
          </a:p>
          <a:p>
            <a:pPr marL="0" indent="0">
              <a:lnSpc>
                <a:spcPct val="75000"/>
              </a:lnSpc>
              <a:spcBef>
                <a:spcPct val="40000"/>
              </a:spcBef>
              <a:defRPr/>
            </a:pPr>
            <a:r>
              <a:rPr lang="en-US" sz="1050" u="sng" dirty="0" smtClean="0"/>
              <a:t>EPA/OAQPS</a:t>
            </a:r>
            <a:r>
              <a:rPr lang="en-US" sz="1050" dirty="0" smtClean="0"/>
              <a:t>  partners:</a:t>
            </a:r>
            <a:endParaRPr lang="en-US" sz="1050" u="sng" dirty="0" smtClean="0"/>
          </a:p>
          <a:p>
            <a:pPr marL="0" indent="0">
              <a:lnSpc>
                <a:spcPct val="75000"/>
              </a:lnSpc>
              <a:spcBef>
                <a:spcPct val="40000"/>
              </a:spcBef>
              <a:defRPr/>
            </a:pPr>
            <a:r>
              <a:rPr lang="en-US" sz="1050" dirty="0" smtClean="0"/>
              <a:t>Chet Wayland, Phil Dickerson, Brad Johns, John White              </a:t>
            </a:r>
            <a:r>
              <a:rPr lang="en-US" sz="1050" dirty="0" err="1" smtClean="0"/>
              <a:t>AIRNow</a:t>
            </a:r>
            <a:r>
              <a:rPr lang="en-US" sz="1050" dirty="0" smtClean="0"/>
              <a:t> development, coordination with NAQFC</a:t>
            </a:r>
          </a:p>
          <a:p>
            <a:pPr marL="0" indent="0">
              <a:defRPr/>
            </a:pPr>
            <a:endParaRPr lang="en-US" sz="1050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6478832"/>
            <a:ext cx="1802096" cy="22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 eaLnBrk="0" hangingPunct="0">
              <a:lnSpc>
                <a:spcPct val="85000"/>
              </a:lnSpc>
              <a:spcBef>
                <a:spcPct val="40000"/>
              </a:spcBef>
              <a:spcAft>
                <a:spcPct val="40000"/>
              </a:spcAft>
              <a:buClr>
                <a:srgbClr val="000099"/>
              </a:buClr>
              <a:defRPr/>
            </a:pPr>
            <a:r>
              <a:rPr lang="en-US" sz="1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* 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Guest</a:t>
            </a:r>
            <a:r>
              <a:rPr lang="en-US" sz="1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Contributors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94120A-5039-4805-A600-44EC4D05C302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02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304800"/>
            <a:ext cx="6400800" cy="533400"/>
          </a:xfrm>
        </p:spPr>
        <p:txBody>
          <a:bodyPr/>
          <a:lstStyle/>
          <a:p>
            <a:pPr eaLnBrk="1" hangingPunct="1">
              <a:lnSpc>
                <a:spcPct val="55000"/>
              </a:lnSpc>
              <a:defRPr/>
            </a:pPr>
            <a:r>
              <a:rPr lang="en-US" sz="2800" dirty="0" smtClean="0">
                <a:latin typeface="+mn-lt"/>
              </a:rPr>
              <a:t>Operational AQ forecast guidance</a:t>
            </a:r>
            <a:br>
              <a:rPr lang="en-US" sz="2800" dirty="0" smtClean="0">
                <a:latin typeface="+mn-lt"/>
              </a:rPr>
            </a:br>
            <a:r>
              <a:rPr lang="en-US" sz="2800" dirty="0" smtClean="0">
                <a:latin typeface="+mn-lt"/>
              </a:rPr>
              <a:t/>
            </a:r>
            <a:br>
              <a:rPr lang="en-US" sz="2800" dirty="0" smtClean="0">
                <a:latin typeface="+mn-lt"/>
              </a:rPr>
            </a:br>
            <a:r>
              <a:rPr lang="en-US" sz="2800" u="sng" dirty="0" smtClean="0">
                <a:solidFill>
                  <a:srgbClr val="0033CC"/>
                </a:solidFill>
                <a:latin typeface="+mn-lt"/>
              </a:rPr>
              <a:t>airquality.weather.gov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57200" y="6324600"/>
            <a:ext cx="838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55000"/>
              </a:lnSpc>
              <a:defRPr/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pitchFamily="34" charset="0"/>
              </a:rPr>
              <a:t>Further information: </a:t>
            </a:r>
            <a:r>
              <a:rPr lang="en-US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pitchFamily="34" charset="0"/>
              </a:rPr>
              <a:t>www.nws.noaa.gov/ost/air_quality</a:t>
            </a:r>
          </a:p>
        </p:txBody>
      </p:sp>
      <p:pic>
        <p:nvPicPr>
          <p:cNvPr id="43014" name="Picture 6" descr="ozone01_20070920_Loop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" y="1344613"/>
            <a:ext cx="3933825" cy="313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Picture 7" descr="smokes_20070920_Loop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475" y="3508375"/>
            <a:ext cx="3490913" cy="277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4667250" y="1981200"/>
            <a:ext cx="447675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95000"/>
              </a:lnSpc>
              <a:defRPr/>
            </a:pPr>
            <a:r>
              <a:rPr lang="en-US" sz="2000" b="1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>Ozone products</a:t>
            </a:r>
            <a:r>
              <a:rPr lang="en-US" sz="2000" b="1" dirty="0">
                <a:solidFill>
                  <a:schemeClr val="tx1"/>
                </a:solidFill>
                <a:latin typeface="+mn-lt"/>
                <a:cs typeface="Arial" pitchFamily="34" charset="0"/>
              </a:rPr>
              <a:t/>
            </a:r>
            <a:br>
              <a:rPr lang="en-US" sz="2000" b="1" dirty="0">
                <a:solidFill>
                  <a:schemeClr val="tx1"/>
                </a:solidFill>
                <a:latin typeface="+mn-lt"/>
                <a:cs typeface="Arial" pitchFamily="34" charset="0"/>
              </a:rPr>
            </a:br>
            <a:r>
              <a:rPr lang="en-US" sz="1600" b="1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>Nationwide since 2010</a:t>
            </a:r>
            <a:r>
              <a:rPr lang="en-US" sz="1800" b="1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> </a:t>
            </a:r>
            <a:r>
              <a:rPr lang="en-US" sz="1800" b="1" dirty="0">
                <a:solidFill>
                  <a:schemeClr val="tx1"/>
                </a:solidFill>
                <a:latin typeface="+mn-lt"/>
                <a:cs typeface="Arial" pitchFamily="34" charset="0"/>
              </a:rPr>
              <a:t/>
            </a:r>
            <a:br>
              <a:rPr lang="en-US" sz="1800" b="1" dirty="0">
                <a:solidFill>
                  <a:schemeClr val="tx1"/>
                </a:solidFill>
                <a:latin typeface="+mn-lt"/>
                <a:cs typeface="Arial" pitchFamily="34" charset="0"/>
              </a:rPr>
            </a:br>
            <a:r>
              <a:rPr lang="en-US" sz="2000" b="1" dirty="0">
                <a:solidFill>
                  <a:schemeClr val="tx1"/>
                </a:solidFill>
                <a:latin typeface="+mn-lt"/>
                <a:cs typeface="Arial" pitchFamily="34" charset="0"/>
              </a:rPr>
              <a:t/>
            </a:r>
            <a:br>
              <a:rPr lang="en-US" sz="2000" b="1" dirty="0">
                <a:solidFill>
                  <a:schemeClr val="tx1"/>
                </a:solidFill>
                <a:latin typeface="+mn-lt"/>
                <a:cs typeface="Arial" pitchFamily="34" charset="0"/>
              </a:rPr>
            </a:br>
            <a:r>
              <a:rPr lang="en-US" sz="2000" b="1" dirty="0">
                <a:solidFill>
                  <a:schemeClr val="tx1"/>
                </a:solidFill>
                <a:latin typeface="+mn-lt"/>
                <a:cs typeface="Arial" pitchFamily="34" charset="0"/>
              </a:rPr>
              <a:t/>
            </a:r>
            <a:br>
              <a:rPr lang="en-US" sz="2000" b="1" dirty="0">
                <a:solidFill>
                  <a:schemeClr val="tx1"/>
                </a:solidFill>
                <a:latin typeface="+mn-lt"/>
                <a:cs typeface="Arial" pitchFamily="34" charset="0"/>
              </a:rPr>
            </a:br>
            <a:endParaRPr lang="en-US" sz="2000" b="1" dirty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981075" y="4940812"/>
            <a:ext cx="3657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95000"/>
              </a:lnSpc>
              <a:defRPr/>
            </a:pPr>
            <a:r>
              <a:rPr lang="en-US" sz="2000" b="1" dirty="0">
                <a:solidFill>
                  <a:schemeClr val="tx1"/>
                </a:solidFill>
                <a:latin typeface="+mn-lt"/>
                <a:cs typeface="Arial" pitchFamily="34" charset="0"/>
              </a:rPr>
              <a:t>Smoke Products</a:t>
            </a:r>
            <a:br>
              <a:rPr lang="en-US" sz="2000" b="1" dirty="0">
                <a:solidFill>
                  <a:schemeClr val="tx1"/>
                </a:solidFill>
                <a:latin typeface="+mn-lt"/>
                <a:cs typeface="Arial" pitchFamily="34" charset="0"/>
              </a:rPr>
            </a:br>
            <a:r>
              <a:rPr lang="en-US" sz="1600" b="1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>Nationwide since 2010</a:t>
            </a:r>
          </a:p>
          <a:p>
            <a:pPr>
              <a:lnSpc>
                <a:spcPct val="95000"/>
              </a:lnSpc>
              <a:defRPr/>
            </a:pPr>
            <a:r>
              <a:rPr lang="en-US" sz="2000" b="1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>Dust Products</a:t>
            </a:r>
          </a:p>
          <a:p>
            <a:pPr>
              <a:lnSpc>
                <a:spcPct val="95000"/>
              </a:lnSpc>
              <a:defRPr/>
            </a:pPr>
            <a:r>
              <a:rPr lang="en-US" sz="1600" b="1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>Implemented 2012</a:t>
            </a:r>
            <a:endParaRPr lang="en-US" sz="1600" b="1" dirty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94120A-5039-4805-A600-44EC4D05C302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75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2502" y="3085214"/>
            <a:ext cx="7543800" cy="533400"/>
          </a:xfrm>
        </p:spPr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94120A-5039-4805-A600-44EC4D05C302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58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Slide Number Placeholder 4"/>
          <p:cNvSpPr txBox="1">
            <a:spLocks noGrp="1"/>
          </p:cNvSpPr>
          <p:nvPr/>
        </p:nvSpPr>
        <p:spPr bwMode="auto">
          <a:xfrm>
            <a:off x="8686800" y="6613525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algn="r" eaLnBrk="1" hangingPunct="1"/>
            <a:fld id="{257CA79C-FA83-4D10-83C9-0C236EBF6B2B}" type="slidenum">
              <a:rPr lang="en-US">
                <a:solidFill>
                  <a:schemeClr val="tx1"/>
                </a:solidFill>
                <a:latin typeface="Times New Roman" pitchFamily="18" charset="0"/>
              </a:rPr>
              <a:pPr algn="r" eaLnBrk="1" hangingPunct="1"/>
              <a:t>26</a:t>
            </a:fld>
            <a:endParaRPr lang="en-US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28" name="Line 2"/>
          <p:cNvSpPr>
            <a:spLocks noChangeShapeType="1"/>
          </p:cNvSpPr>
          <p:nvPr/>
        </p:nvSpPr>
        <p:spPr bwMode="auto">
          <a:xfrm>
            <a:off x="2209800" y="2590800"/>
            <a:ext cx="0" cy="304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9" name="Line 3"/>
          <p:cNvSpPr>
            <a:spLocks noChangeShapeType="1"/>
          </p:cNvSpPr>
          <p:nvPr/>
        </p:nvSpPr>
        <p:spPr bwMode="auto">
          <a:xfrm flipH="1">
            <a:off x="2209800" y="4800600"/>
            <a:ext cx="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251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228600"/>
            <a:ext cx="8001000" cy="533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/>
              <a:t>Smoke Forecast </a:t>
            </a:r>
            <a:r>
              <a:rPr lang="en-US" sz="2800" dirty="0" smtClean="0"/>
              <a:t>Tool</a:t>
            </a:r>
            <a:br>
              <a:rPr lang="en-US" sz="2800" dirty="0" smtClean="0"/>
            </a:br>
            <a:r>
              <a:rPr lang="en-US" sz="2800" i="1" dirty="0" smtClean="0">
                <a:solidFill>
                  <a:schemeClr val="accent2"/>
                </a:solidFill>
              </a:rPr>
              <a:t>Major </a:t>
            </a:r>
            <a:r>
              <a:rPr lang="en-US" sz="2800" i="1" dirty="0">
                <a:solidFill>
                  <a:schemeClr val="accent2"/>
                </a:solidFill>
              </a:rPr>
              <a:t>Components</a:t>
            </a:r>
          </a:p>
        </p:txBody>
      </p:sp>
      <p:graphicFrame>
        <p:nvGraphicFramePr>
          <p:cNvPr id="1026" name="Object 5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691063" y="1905000"/>
          <a:ext cx="3738562" cy="426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2" name="Chart" r:id="rId4" imgW="3810000" imgH="4114800" progId="MSGraph.Chart.8">
                  <p:embed followColorScheme="full"/>
                </p:oleObj>
              </mc:Choice>
              <mc:Fallback>
                <p:oleObj name="Chart" r:id="rId4" imgW="3810000" imgH="41148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1063" y="1905000"/>
                        <a:ext cx="3738562" cy="426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72518" name="AutoShape 6"/>
          <p:cNvSpPr>
            <a:spLocks noChangeArrowheads="1"/>
          </p:cNvSpPr>
          <p:nvPr/>
        </p:nvSpPr>
        <p:spPr bwMode="auto">
          <a:xfrm>
            <a:off x="882650" y="1524000"/>
            <a:ext cx="2697163" cy="1082675"/>
          </a:xfrm>
          <a:prstGeom prst="flowChartProcess">
            <a:avLst/>
          </a:prstGeom>
          <a:solidFill>
            <a:srgbClr val="FFFF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609600" indent="-609600" algn="ctr" eaLnBrk="0" hangingPunct="0">
              <a:lnSpc>
                <a:spcPct val="90000"/>
              </a:lnSpc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defRPr/>
            </a:pP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NWP Model</a:t>
            </a:r>
          </a:p>
          <a:p>
            <a:pPr marL="609600" indent="-609600" algn="ctr" eaLnBrk="0" hangingPunct="0">
              <a:lnSpc>
                <a:spcPct val="90000"/>
              </a:lnSpc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defRPr/>
            </a:pPr>
            <a:r>
              <a:rPr lang="en-US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NAM/NMMB</a:t>
            </a:r>
            <a:endParaRPr lang="en-US" sz="16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  <a:cs typeface="Arial" charset="0"/>
            </a:endParaRPr>
          </a:p>
          <a:p>
            <a:pPr marL="609600" indent="-609600" algn="ctr" eaLnBrk="0" hangingPunct="0">
              <a:lnSpc>
                <a:spcPct val="90000"/>
              </a:lnSpc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defRPr/>
            </a:pPr>
            <a:r>
              <a:rPr lang="en-US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NOAA/NWS</a:t>
            </a:r>
          </a:p>
        </p:txBody>
      </p:sp>
      <p:sp>
        <p:nvSpPr>
          <p:cNvPr id="1472519" name="AutoShape 7"/>
          <p:cNvSpPr>
            <a:spLocks noChangeArrowheads="1"/>
          </p:cNvSpPr>
          <p:nvPr/>
        </p:nvSpPr>
        <p:spPr bwMode="auto">
          <a:xfrm>
            <a:off x="685800" y="3962400"/>
            <a:ext cx="3155950" cy="838200"/>
          </a:xfrm>
          <a:prstGeom prst="flowChartProcess">
            <a:avLst/>
          </a:prstGeom>
          <a:solidFill>
            <a:srgbClr val="FFFF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609600" indent="-609600" algn="ctr" eaLnBrk="0" hangingPunct="0">
              <a:lnSpc>
                <a:spcPct val="90000"/>
              </a:lnSpc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defRPr/>
            </a:pPr>
            <a:endParaRPr lang="en-US" sz="2400" b="1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472520" name="Text Box 8"/>
          <p:cNvSpPr txBox="1">
            <a:spLocks noChangeArrowheads="1"/>
          </p:cNvSpPr>
          <p:nvPr/>
        </p:nvSpPr>
        <p:spPr bwMode="auto">
          <a:xfrm>
            <a:off x="990600" y="3962400"/>
            <a:ext cx="2667000" cy="728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609600" indent="-609600" algn="ctr" eaLnBrk="0" hangingPunct="0">
              <a:lnSpc>
                <a:spcPct val="20000"/>
              </a:lnSpc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defRPr/>
            </a:pPr>
            <a:endParaRPr lang="en-US" sz="16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cs typeface="Arial" charset="0"/>
            </a:endParaRPr>
          </a:p>
          <a:p>
            <a:pPr marL="609600" indent="-609600" algn="ctr" eaLnBrk="0" hangingPunct="0">
              <a:lnSpc>
                <a:spcPct val="50000"/>
              </a:lnSpc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defRPr/>
            </a:pP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Arial" charset="0"/>
              </a:rPr>
              <a:t>HYSPLIT Module: </a:t>
            </a:r>
          </a:p>
          <a:p>
            <a:pPr marL="609600" indent="-609600" algn="ctr" eaLnBrk="0" hangingPunct="0">
              <a:lnSpc>
                <a:spcPct val="50000"/>
              </a:lnSpc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defRPr/>
            </a:pPr>
            <a:r>
              <a:rPr lang="en-US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Arial" charset="0"/>
              </a:rPr>
              <a:t>NOAA/OAR</a:t>
            </a:r>
            <a:endParaRPr lang="en-US" sz="1600" b="1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472522" name="Oval 10"/>
          <p:cNvSpPr>
            <a:spLocks noChangeArrowheads="1"/>
          </p:cNvSpPr>
          <p:nvPr/>
        </p:nvSpPr>
        <p:spPr bwMode="auto">
          <a:xfrm>
            <a:off x="4770438" y="1479550"/>
            <a:ext cx="2470150" cy="1020763"/>
          </a:xfrm>
          <a:prstGeom prst="ellipse">
            <a:avLst/>
          </a:prstGeom>
          <a:solidFill>
            <a:srgbClr val="FFFFCC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609600" indent="-609600" algn="ctr" eaLnBrk="0" hangingPunct="0">
              <a:lnSpc>
                <a:spcPct val="50000"/>
              </a:lnSpc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defRPr/>
            </a:pPr>
            <a:r>
              <a:rPr lang="en-US"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Weather </a:t>
            </a:r>
          </a:p>
          <a:p>
            <a:pPr marL="609600" indent="-609600" algn="ctr" eaLnBrk="0" hangingPunct="0">
              <a:lnSpc>
                <a:spcPct val="50000"/>
              </a:lnSpc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defRPr/>
            </a:pPr>
            <a:r>
              <a:rPr lang="en-US"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Observations</a:t>
            </a:r>
          </a:p>
        </p:txBody>
      </p:sp>
      <p:sp>
        <p:nvSpPr>
          <p:cNvPr id="1472523" name="AutoShape 11"/>
          <p:cNvSpPr>
            <a:spLocks noChangeArrowheads="1"/>
          </p:cNvSpPr>
          <p:nvPr/>
        </p:nvSpPr>
        <p:spPr bwMode="auto">
          <a:xfrm>
            <a:off x="4800600" y="3886200"/>
            <a:ext cx="2470150" cy="1081088"/>
          </a:xfrm>
          <a:prstGeom prst="flowChartPunchedCard">
            <a:avLst/>
          </a:prstGeom>
          <a:solidFill>
            <a:srgbClr val="FFFF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609600" indent="-609600" algn="ctr" eaLnBrk="0" hangingPunct="0">
              <a:lnSpc>
                <a:spcPct val="80000"/>
              </a:lnSpc>
              <a:spcAft>
                <a:spcPct val="50000"/>
              </a:spcAft>
              <a:buClr>
                <a:srgbClr val="FF0066"/>
              </a:buClr>
              <a:defRPr/>
            </a:pPr>
            <a:r>
              <a:rPr lang="en-US" sz="16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USFS’s BlueSky </a:t>
            </a:r>
          </a:p>
          <a:p>
            <a:pPr marL="609600" indent="-609600" algn="ctr" eaLnBrk="0" hangingPunct="0">
              <a:lnSpc>
                <a:spcPct val="80000"/>
              </a:lnSpc>
              <a:spcAft>
                <a:spcPct val="50000"/>
              </a:spcAft>
              <a:buClr>
                <a:srgbClr val="FF0066"/>
              </a:buClr>
              <a:defRPr/>
            </a:pPr>
            <a:r>
              <a:rPr lang="en-US" sz="16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Emissions Inventory:</a:t>
            </a:r>
            <a:endParaRPr lang="en-US" sz="1600" b="1" i="1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  <a:cs typeface="Arial" charset="0"/>
            </a:endParaRPr>
          </a:p>
          <a:p>
            <a:pPr marL="609600" indent="-609600" algn="ctr" eaLnBrk="0" hangingPunct="0">
              <a:lnSpc>
                <a:spcPct val="80000"/>
              </a:lnSpc>
              <a:spcAft>
                <a:spcPct val="50000"/>
              </a:spcAft>
              <a:buClr>
                <a:srgbClr val="FF0066"/>
              </a:buClr>
              <a:defRPr/>
            </a:pPr>
            <a:r>
              <a:rPr lang="en-US" sz="18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USFS   </a:t>
            </a:r>
          </a:p>
        </p:txBody>
      </p:sp>
      <p:sp>
        <p:nvSpPr>
          <p:cNvPr id="1472524" name="Oval 12"/>
          <p:cNvSpPr>
            <a:spLocks noChangeArrowheads="1"/>
          </p:cNvSpPr>
          <p:nvPr/>
        </p:nvSpPr>
        <p:spPr bwMode="auto">
          <a:xfrm>
            <a:off x="1143000" y="5334000"/>
            <a:ext cx="2211388" cy="1219200"/>
          </a:xfrm>
          <a:prstGeom prst="ellipse">
            <a:avLst/>
          </a:prstGeom>
          <a:solidFill>
            <a:srgbClr val="FFFFCC"/>
          </a:solidFill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609600" indent="-609600" algn="ctr" eaLnBrk="0" hangingPunct="0">
              <a:lnSpc>
                <a:spcPct val="90000"/>
              </a:lnSpc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buFontTx/>
              <a:buAutoNum type="arabicPeriod"/>
              <a:defRPr/>
            </a:pPr>
            <a:endParaRPr lang="en-US" sz="2400" b="1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 flipH="1" flipV="1">
            <a:off x="3657600" y="1995488"/>
            <a:ext cx="1096963" cy="15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8" name="Line 14"/>
          <p:cNvSpPr>
            <a:spLocks noChangeShapeType="1"/>
          </p:cNvSpPr>
          <p:nvPr/>
        </p:nvSpPr>
        <p:spPr bwMode="auto">
          <a:xfrm flipH="1">
            <a:off x="3886200" y="4191000"/>
            <a:ext cx="914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9" name="Line 19"/>
          <p:cNvSpPr>
            <a:spLocks noChangeShapeType="1"/>
          </p:cNvSpPr>
          <p:nvPr/>
        </p:nvSpPr>
        <p:spPr bwMode="auto">
          <a:xfrm>
            <a:off x="2209800" y="3505200"/>
            <a:ext cx="0" cy="457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2532" name="AutoShape 20"/>
          <p:cNvSpPr>
            <a:spLocks noChangeArrowheads="1"/>
          </p:cNvSpPr>
          <p:nvPr/>
        </p:nvSpPr>
        <p:spPr bwMode="auto">
          <a:xfrm>
            <a:off x="990600" y="2895600"/>
            <a:ext cx="2514600" cy="625475"/>
          </a:xfrm>
          <a:prstGeom prst="flowChartProcess">
            <a:avLst/>
          </a:prstGeom>
          <a:solidFill>
            <a:srgbClr val="FFFF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609600" indent="-609600" algn="ctr" eaLnBrk="0" hangingPunct="0">
              <a:lnSpc>
                <a:spcPct val="60000"/>
              </a:lnSpc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defRPr/>
            </a:pPr>
            <a:r>
              <a:rPr lang="en-US" sz="16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NWP Post-processors</a:t>
            </a:r>
          </a:p>
          <a:p>
            <a:pPr marL="609600" indent="-609600" algn="ctr" eaLnBrk="0" hangingPunct="0">
              <a:lnSpc>
                <a:spcPct val="60000"/>
              </a:lnSpc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defRPr/>
            </a:pPr>
            <a:r>
              <a:rPr lang="en-US" sz="16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 for AQ Modules</a:t>
            </a:r>
            <a:endParaRPr lang="en-US" sz="16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472533" name="Oval 21"/>
          <p:cNvSpPr>
            <a:spLocks noChangeArrowheads="1"/>
          </p:cNvSpPr>
          <p:nvPr/>
        </p:nvSpPr>
        <p:spPr bwMode="auto">
          <a:xfrm>
            <a:off x="6400800" y="2590800"/>
            <a:ext cx="2470150" cy="1020763"/>
          </a:xfrm>
          <a:prstGeom prst="ellipse">
            <a:avLst/>
          </a:prstGeom>
          <a:solidFill>
            <a:srgbClr val="FFFFCC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609600" indent="-609600" algn="ctr" eaLnBrk="0" hangingPunct="0">
              <a:lnSpc>
                <a:spcPct val="50000"/>
              </a:lnSpc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defRPr/>
            </a:pPr>
            <a:r>
              <a:rPr lang="en-US"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NESDIS HMS</a:t>
            </a:r>
          </a:p>
          <a:p>
            <a:pPr marL="609600" indent="-609600" algn="ctr" eaLnBrk="0" hangingPunct="0">
              <a:lnSpc>
                <a:spcPct val="50000"/>
              </a:lnSpc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defRPr/>
            </a:pPr>
            <a:r>
              <a:rPr lang="en-US"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Fire Locations</a:t>
            </a:r>
          </a:p>
        </p:txBody>
      </p:sp>
      <p:cxnSp>
        <p:nvCxnSpPr>
          <p:cNvPr id="1042" name="AutoShape 24"/>
          <p:cNvCxnSpPr>
            <a:cxnSpLocks noChangeShapeType="1"/>
            <a:endCxn id="1472523" idx="3"/>
          </p:cNvCxnSpPr>
          <p:nvPr/>
        </p:nvCxnSpPr>
        <p:spPr bwMode="auto">
          <a:xfrm rot="-5400000" flipH="1" flipV="1">
            <a:off x="7136606" y="3715544"/>
            <a:ext cx="846138" cy="577850"/>
          </a:xfrm>
          <a:prstGeom prst="bentConnector4">
            <a:avLst>
              <a:gd name="adj1" fmla="val 101125"/>
              <a:gd name="adj2" fmla="val 82968"/>
            </a:avLst>
          </a:prstGeom>
          <a:noFill/>
          <a:ln w="12700">
            <a:solidFill>
              <a:srgbClr val="FF33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72539" name="Oval 27"/>
          <p:cNvSpPr>
            <a:spLocks noChangeArrowheads="1"/>
          </p:cNvSpPr>
          <p:nvPr/>
        </p:nvSpPr>
        <p:spPr bwMode="auto">
          <a:xfrm>
            <a:off x="4572000" y="5410200"/>
            <a:ext cx="2470150" cy="944563"/>
          </a:xfrm>
          <a:prstGeom prst="ellipse">
            <a:avLst/>
          </a:prstGeom>
          <a:solidFill>
            <a:srgbClr val="FFFFCC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609600" indent="-609600" algn="ctr" eaLnBrk="0" hangingPunct="0">
              <a:lnSpc>
                <a:spcPct val="50000"/>
              </a:lnSpc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defRPr/>
            </a:pP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Verification: </a:t>
            </a:r>
          </a:p>
          <a:p>
            <a:pPr marL="609600" indent="-609600" algn="ctr" eaLnBrk="0" hangingPunct="0">
              <a:lnSpc>
                <a:spcPct val="50000"/>
              </a:lnSpc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defRPr/>
            </a:pP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NESDIS/GASP Smoke</a:t>
            </a:r>
          </a:p>
        </p:txBody>
      </p:sp>
      <p:sp>
        <p:nvSpPr>
          <p:cNvPr id="1044" name="Line 28"/>
          <p:cNvSpPr>
            <a:spLocks noChangeShapeType="1"/>
          </p:cNvSpPr>
          <p:nvPr/>
        </p:nvSpPr>
        <p:spPr bwMode="auto">
          <a:xfrm>
            <a:off x="3352800" y="5867400"/>
            <a:ext cx="1219200" cy="0"/>
          </a:xfrm>
          <a:prstGeom prst="line">
            <a:avLst/>
          </a:prstGeom>
          <a:noFill/>
          <a:ln w="12700">
            <a:solidFill>
              <a:srgbClr val="FF0000"/>
            </a:solidFill>
            <a:prstDash val="lg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5" name="Line 29"/>
          <p:cNvSpPr>
            <a:spLocks noChangeShapeType="1"/>
          </p:cNvSpPr>
          <p:nvPr/>
        </p:nvSpPr>
        <p:spPr bwMode="auto">
          <a:xfrm>
            <a:off x="7086600" y="5867400"/>
            <a:ext cx="381000" cy="0"/>
          </a:xfrm>
          <a:prstGeom prst="line">
            <a:avLst/>
          </a:prstGeom>
          <a:noFill/>
          <a:ln w="12700">
            <a:solidFill>
              <a:srgbClr val="FF0000"/>
            </a:solidFill>
            <a:prstDash val="lg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480050"/>
            <a:ext cx="10668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7" name="Picture 4" descr="FMS_24hr"/>
          <p:cNvPicPr>
            <a:picLocks noGrp="1" noChangeAspect="1" noChangeArrowheads="1"/>
          </p:cNvPicPr>
          <p:nvPr>
            <p:ph idx="429496729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54900" y="5219700"/>
            <a:ext cx="1446213" cy="1201738"/>
          </a:xfrm>
        </p:spPr>
      </p:pic>
    </p:spTree>
    <p:extLst>
      <p:ext uri="{BB962C8B-B14F-4D97-AF65-F5344CB8AC3E}">
        <p14:creationId xmlns:p14="http://schemas.microsoft.com/office/powerpoint/2010/main" val="270883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9388" y="1125538"/>
            <a:ext cx="8785225" cy="4067175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052" name="Picture 4" descr="http://www.emc.ncep.noaa.gov/mmb/jhuang/201206/SMOKECONC_tscrMON01_srm3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178" y="1610741"/>
            <a:ext cx="4555864" cy="352044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142875" y="5337175"/>
            <a:ext cx="8605838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lnSpc>
                <a:spcPct val="120000"/>
              </a:lnSpc>
              <a:spcBef>
                <a:spcPct val="20000"/>
              </a:spcBef>
              <a:buClr>
                <a:srgbClr val="B58B80"/>
              </a:buClr>
              <a:buSzPct val="95000"/>
              <a:buFont typeface="Wingdings 2" pitchFamily="18" charset="2"/>
              <a:buChar char=""/>
            </a:pPr>
            <a:r>
              <a:rPr lang="en-US" b="1" dirty="0">
                <a:solidFill>
                  <a:schemeClr val="tx1"/>
                </a:solidFill>
                <a:latin typeface="+mn-lt"/>
              </a:rPr>
              <a:t>Figure of merit in space (FMS), which is a fraction of overlap between predicted and observed smoke </a:t>
            </a:r>
            <a:r>
              <a:rPr lang="en-US" b="1" dirty="0" smtClean="0">
                <a:solidFill>
                  <a:schemeClr val="tx1"/>
                </a:solidFill>
                <a:latin typeface="+mn-lt"/>
              </a:rPr>
              <a:t>plumes, threshold is 0.08 marked by green line </a:t>
            </a:r>
            <a:endParaRPr lang="en-US" b="1" dirty="0">
              <a:solidFill>
                <a:schemeClr val="tx1"/>
              </a:solidFill>
              <a:latin typeface="+mn-lt"/>
            </a:endParaRPr>
          </a:p>
          <a:p>
            <a:pPr marL="273050" indent="-273050">
              <a:lnSpc>
                <a:spcPct val="120000"/>
              </a:lnSpc>
              <a:spcBef>
                <a:spcPct val="20000"/>
              </a:spcBef>
              <a:buClr>
                <a:srgbClr val="B58B80"/>
              </a:buClr>
              <a:buSzPct val="95000"/>
              <a:buFont typeface="Wingdings 2" pitchFamily="18" charset="2"/>
              <a:buChar char=""/>
            </a:pPr>
            <a:r>
              <a:rPr lang="en-US" b="1" dirty="0">
                <a:solidFill>
                  <a:schemeClr val="tx1"/>
                </a:solidFill>
                <a:latin typeface="+mn-lt"/>
              </a:rPr>
              <a:t>NESDIS GOES Aerosol/Smoke Product is used for verification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204536"/>
            <a:ext cx="9036496" cy="772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5000" lnSpcReduction="20000"/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en-US" dirty="0" smtClean="0">
                <a:latin typeface="+mn-lt"/>
              </a:rPr>
              <a:t>Verification of smoke predictions</a:t>
            </a:r>
          </a:p>
          <a:p>
            <a:pPr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en-US" dirty="0" smtClean="0">
                <a:latin typeface="+mn-lt"/>
              </a:rPr>
              <a:t>for CONUS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16013" y="1160463"/>
            <a:ext cx="7067550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tx1"/>
                </a:solidFill>
                <a:latin typeface="+mn-lt"/>
              </a:rPr>
              <a:t>Daily time series of FMS for smoke concentrations larger than 1um/m3</a:t>
            </a: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6653803" y="2470651"/>
            <a:ext cx="10198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+mn-lt"/>
              </a:rPr>
              <a:t>June 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2012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050" name="Picture 2" descr="http://www.emc.ncep.noaa.gov/mmb/jhuang/201205/SMOKECONC_tscrMON01_srm3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96" y="1610741"/>
            <a:ext cx="4553316" cy="351847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3121764" y="2470651"/>
            <a:ext cx="9701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+mn-lt"/>
              </a:rPr>
              <a:t>May 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2012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5568" y="4297843"/>
            <a:ext cx="7848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B9D451-1B60-4B32-99BC-17F3F193E8F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26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819149" y="55563"/>
            <a:ext cx="75916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Real time verification examples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260683" y="2631522"/>
          <a:ext cx="8798444" cy="42264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7414" name="Picture 14" descr="MYD.A2011330.2005_fms_EMC_fct_conc_v6.3.4_thresh0.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030" y="1828800"/>
            <a:ext cx="4551729" cy="2898866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5" name="Line 8"/>
          <p:cNvSpPr>
            <a:spLocks noChangeShapeType="1"/>
          </p:cNvSpPr>
          <p:nvPr/>
        </p:nvSpPr>
        <p:spPr bwMode="auto">
          <a:xfrm flipV="1">
            <a:off x="1227138" y="5667375"/>
            <a:ext cx="7470775" cy="1588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2" name="Slide Number Placeholder 3"/>
          <p:cNvSpPr txBox="1">
            <a:spLocks noGrp="1"/>
          </p:cNvSpPr>
          <p:nvPr/>
        </p:nvSpPr>
        <p:spPr bwMode="auto">
          <a:xfrm>
            <a:off x="8600536" y="6601964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algn="r" eaLnBrk="1" hangingPunct="1"/>
            <a:fld id="{0CDCFF19-904F-4218-8269-03A4E90ABAA5}" type="slidenum">
              <a:rPr lang="en-US">
                <a:solidFill>
                  <a:schemeClr val="tx1"/>
                </a:solidFill>
                <a:latin typeface="Times New Roman" pitchFamily="18" charset="0"/>
              </a:rPr>
              <a:pPr algn="r" eaLnBrk="1" hangingPunct="1"/>
              <a:t>28</a:t>
            </a:fld>
            <a:endParaRPr lang="en-US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31296" y="578783"/>
            <a:ext cx="660819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+mn-lt"/>
              </a:rPr>
              <a:t>Using </a:t>
            </a:r>
            <a:r>
              <a:rPr lang="en-US" b="1" dirty="0">
                <a:solidFill>
                  <a:schemeClr val="tx1"/>
                </a:solidFill>
                <a:latin typeface="+mn-lt"/>
              </a:rPr>
              <a:t>MODIS Dust Mask </a:t>
            </a:r>
            <a:r>
              <a:rPr lang="en-US" b="1" dirty="0" smtClean="0">
                <a:solidFill>
                  <a:schemeClr val="tx1"/>
                </a:solidFill>
                <a:latin typeface="+mn-lt"/>
              </a:rPr>
              <a:t>Algorithm from NOAA/NESDIS </a:t>
            </a:r>
            <a:r>
              <a:rPr lang="en-US" b="1" dirty="0">
                <a:solidFill>
                  <a:schemeClr val="tx1"/>
                </a:solidFill>
                <a:latin typeface="+mn-lt"/>
              </a:rPr>
              <a:t>satellite </a:t>
            </a:r>
            <a:r>
              <a:rPr lang="en-US" b="1" dirty="0" smtClean="0">
                <a:solidFill>
                  <a:schemeClr val="tx1"/>
                </a:solidFill>
                <a:latin typeface="+mn-lt"/>
              </a:rPr>
              <a:t>imagery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 </a:t>
            </a:r>
            <a:endParaRPr lang="en-US" dirty="0">
              <a:solidFill>
                <a:schemeClr val="tx1"/>
              </a:solidFill>
              <a:latin typeface="+mn-lt"/>
            </a:endParaRPr>
          </a:p>
          <a:p>
            <a:r>
              <a:rPr lang="en-US" b="1" dirty="0" smtClean="0">
                <a:solidFill>
                  <a:schemeClr val="tx1"/>
                </a:solidFill>
                <a:latin typeface="+mn-lt"/>
              </a:rPr>
              <a:t>“</a:t>
            </a:r>
            <a:r>
              <a:rPr lang="en-US" b="1" dirty="0">
                <a:solidFill>
                  <a:schemeClr val="tx1"/>
                </a:solidFill>
                <a:latin typeface="+mn-lt"/>
              </a:rPr>
              <a:t>Footprint” comparison: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</a:rPr>
              <a:t>Threshold concentration 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 &gt;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1 µg/m</a:t>
            </a:r>
            <a:r>
              <a:rPr lang="en-US" baseline="30000" dirty="0">
                <a:solidFill>
                  <a:schemeClr val="tx1"/>
                </a:solidFill>
                <a:latin typeface="+mn-lt"/>
              </a:rPr>
              <a:t>3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, for average dust in the column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</a:rPr>
              <a:t>Tracking threat scores, or figure-of-merit statistics:  </a:t>
            </a:r>
          </a:p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                   (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Area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Pred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∩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Area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Obs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) / (Area </a:t>
            </a:r>
            <a:r>
              <a:rPr lang="en-US" dirty="0" err="1" smtClean="0">
                <a:solidFill>
                  <a:schemeClr val="tx1"/>
                </a:solidFill>
                <a:latin typeface="+mn-lt"/>
              </a:rPr>
              <a:t>Pred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U Area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Obs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</a:rPr>
              <a:t>Initial skill target 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0.05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1429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494" y="88232"/>
            <a:ext cx="7543800" cy="533400"/>
          </a:xfrm>
        </p:spPr>
        <p:txBody>
          <a:bodyPr/>
          <a:lstStyle/>
          <a:p>
            <a:r>
              <a:rPr lang="en-US" dirty="0" smtClean="0"/>
              <a:t>Verification of dust predictions</a:t>
            </a:r>
            <a:br>
              <a:rPr lang="en-US" dirty="0" smtClean="0"/>
            </a:br>
            <a:r>
              <a:rPr lang="en-US" sz="2400" b="0" dirty="0" smtClean="0">
                <a:effectLst/>
              </a:rPr>
              <a:t>with 10 min and 6 min time step</a:t>
            </a:r>
            <a:endParaRPr lang="en-US" sz="2400" b="0" dirty="0">
              <a:effectLst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8299"/>
            <a:ext cx="4485854" cy="3092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574" y="878300"/>
            <a:ext cx="4291672" cy="3092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186" y="3826041"/>
            <a:ext cx="4198345" cy="3019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7" y="3826042"/>
            <a:ext cx="4434127" cy="302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B9D451-1B60-4B32-99BC-17F3F193E8FB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81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3721881" y="2300288"/>
            <a:ext cx="5399413" cy="347684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Garamond" pitchFamily="18" charset="0"/>
              <a:cs typeface="Arial" charset="0"/>
            </a:endParaRPr>
          </a:p>
        </p:txBody>
      </p:sp>
      <p:pic>
        <p:nvPicPr>
          <p:cNvPr id="6" name="Picture 4" descr="D:\Users\Ivanka.Stajner\Pictures\conu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916" y="2452422"/>
            <a:ext cx="5141345" cy="318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092200" y="152400"/>
            <a:ext cx="6915150" cy="838200"/>
          </a:xfrm>
        </p:spPr>
        <p:txBody>
          <a:bodyPr/>
          <a:lstStyle/>
          <a:p>
            <a:pPr defTabSz="912813" eaLnBrk="1" hangingPunct="1">
              <a:lnSpc>
                <a:spcPct val="75000"/>
              </a:lnSpc>
              <a:defRPr/>
            </a:pPr>
            <a:r>
              <a:rPr lang="en-US" sz="2800" dirty="0" smtClean="0"/>
              <a:t>National Air Quality Forecast Capability</a:t>
            </a:r>
            <a:br>
              <a:rPr lang="en-US" sz="2800" dirty="0" smtClean="0"/>
            </a:br>
            <a:r>
              <a:rPr lang="en-US" sz="2800" i="1" dirty="0" smtClean="0"/>
              <a:t> Capabilities as of 9/2012</a:t>
            </a:r>
            <a:r>
              <a:rPr lang="en-US" sz="3600" dirty="0" smtClean="0"/>
              <a:t> </a:t>
            </a:r>
            <a:br>
              <a:rPr lang="en-US" sz="3600" dirty="0" smtClean="0"/>
            </a:br>
            <a:endParaRPr lang="en-US" sz="3600" dirty="0" smtClean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477926" y="1120924"/>
            <a:ext cx="6400800" cy="839787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339725" indent="-225425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•"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692150" indent="-238125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–"/>
              <a:defRPr sz="20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030288" indent="-223838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•"/>
              <a:defRPr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1370013" indent="-22225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18272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2844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27416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1988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marL="457200" indent="-457200" eaLnBrk="1" hangingPunct="1">
              <a:lnSpc>
                <a:spcPct val="80000"/>
              </a:lnSpc>
              <a:defRPr/>
            </a:pPr>
            <a:endParaRPr lang="en-US" sz="700" i="0" dirty="0" smtClean="0">
              <a:effectLst/>
            </a:endParaRPr>
          </a:p>
          <a:p>
            <a:pPr marL="457200" indent="-457200" eaLnBrk="1" hangingPunct="1">
              <a:lnSpc>
                <a:spcPct val="50000"/>
              </a:lnSpc>
              <a:buFontTx/>
              <a:buChar char="•"/>
              <a:defRPr/>
            </a:pPr>
            <a:r>
              <a:rPr lang="en-US" sz="2000" b="0" i="0" dirty="0" smtClean="0">
                <a:effectLst/>
              </a:rPr>
              <a:t>Improving the basis for air quality alerts</a:t>
            </a:r>
          </a:p>
          <a:p>
            <a:pPr marL="457200" indent="-457200" eaLnBrk="1" hangingPunct="1">
              <a:lnSpc>
                <a:spcPct val="50000"/>
              </a:lnSpc>
              <a:buFontTx/>
              <a:buChar char="•"/>
              <a:defRPr/>
            </a:pPr>
            <a:r>
              <a:rPr lang="en-US" sz="2000" b="0" i="0" dirty="0" smtClean="0">
                <a:effectLst/>
              </a:rPr>
              <a:t>Providing air quality information for people at risk</a:t>
            </a:r>
            <a:r>
              <a:rPr lang="en-US" b="0" dirty="0" smtClean="0">
                <a:effectLst/>
              </a:rPr>
              <a:t> </a:t>
            </a:r>
            <a:endParaRPr lang="en-US" sz="2400" b="0" dirty="0" smtClean="0">
              <a:effectLst/>
            </a:endParaRPr>
          </a:p>
          <a:p>
            <a:pPr marL="457200" indent="-457200" eaLnBrk="1" hangingPunct="1">
              <a:lnSpc>
                <a:spcPct val="80000"/>
              </a:lnSpc>
              <a:defRPr/>
            </a:pPr>
            <a:endParaRPr lang="en-US" sz="2400" b="0" dirty="0" smtClean="0"/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-18093" y="2024043"/>
            <a:ext cx="3765852" cy="462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>
              <a:spcAft>
                <a:spcPct val="25000"/>
              </a:spcAft>
              <a:defRPr/>
            </a:pPr>
            <a:r>
              <a:rPr lang="en-US" sz="20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pitchFamily="34" charset="0"/>
              </a:rPr>
              <a:t>Prediction </a:t>
            </a:r>
            <a:r>
              <a:rPr lang="en-US" sz="2000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pitchFamily="34" charset="0"/>
              </a:rPr>
              <a:t>Capabilities:  </a:t>
            </a:r>
          </a:p>
          <a:p>
            <a:pPr marL="457200" indent="-457200">
              <a:spcAft>
                <a:spcPct val="25000"/>
              </a:spcAft>
              <a:buFontTx/>
              <a:buChar char="•"/>
              <a:defRPr/>
            </a:pP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pitchFamily="34" charset="0"/>
              </a:rPr>
              <a:t>Operations:  </a:t>
            </a:r>
          </a:p>
          <a:p>
            <a:pPr marL="457200">
              <a:spcAft>
                <a:spcPct val="25000"/>
              </a:spcAft>
              <a:defRPr/>
            </a:pPr>
            <a:r>
              <a:rPr lang="en-US" sz="1600" b="1" i="1" u="sng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>Ozone </a:t>
            </a:r>
            <a:r>
              <a:rPr lang="en-US" sz="1600" b="1" i="1" u="sng" dirty="0">
                <a:solidFill>
                  <a:schemeClr val="tx1"/>
                </a:solidFill>
                <a:latin typeface="+mn-lt"/>
                <a:cs typeface="Arial" pitchFamily="34" charset="0"/>
              </a:rPr>
              <a:t>nationwide</a:t>
            </a:r>
            <a:r>
              <a:rPr lang="en-US" sz="1600" i="1" dirty="0">
                <a:solidFill>
                  <a:schemeClr val="tx1"/>
                </a:solidFill>
                <a:latin typeface="+mn-lt"/>
                <a:cs typeface="Arial" pitchFamily="34" charset="0"/>
              </a:rPr>
              <a:t>: expanded from EUS to </a:t>
            </a:r>
            <a:r>
              <a:rPr lang="en-US" sz="1600" i="1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>CONUS </a:t>
            </a:r>
            <a:r>
              <a:rPr lang="en-US" sz="1600" i="1" dirty="0">
                <a:solidFill>
                  <a:schemeClr val="tx1"/>
                </a:solidFill>
                <a:latin typeface="+mn-lt"/>
                <a:cs typeface="Arial" pitchFamily="34" charset="0"/>
              </a:rPr>
              <a:t>(9/07), AK (9/10) and HI (9/10</a:t>
            </a:r>
            <a:r>
              <a:rPr lang="en-US" sz="1600" i="1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>)</a:t>
            </a:r>
            <a:endParaRPr lang="en-US" sz="1600" i="1" dirty="0">
              <a:solidFill>
                <a:schemeClr val="tx1"/>
              </a:solidFill>
              <a:latin typeface="+mn-lt"/>
              <a:cs typeface="Arial" pitchFamily="34" charset="0"/>
            </a:endParaRPr>
          </a:p>
          <a:p>
            <a:pPr marL="457200">
              <a:spcAft>
                <a:spcPct val="25000"/>
              </a:spcAft>
              <a:defRPr/>
            </a:pPr>
            <a:r>
              <a:rPr lang="en-US" sz="1600" b="1" i="1" u="sng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>Smoke </a:t>
            </a:r>
            <a:r>
              <a:rPr lang="en-US" sz="1600" b="1" i="1" u="sng" dirty="0">
                <a:solidFill>
                  <a:schemeClr val="tx1"/>
                </a:solidFill>
                <a:latin typeface="+mn-lt"/>
                <a:cs typeface="Arial" pitchFamily="34" charset="0"/>
              </a:rPr>
              <a:t>nationwide</a:t>
            </a:r>
            <a:r>
              <a:rPr lang="en-US" sz="1600" i="1" dirty="0">
                <a:solidFill>
                  <a:schemeClr val="tx1"/>
                </a:solidFill>
                <a:latin typeface="+mn-lt"/>
                <a:cs typeface="Arial" pitchFamily="34" charset="0"/>
              </a:rPr>
              <a:t>: implemented over CONUS </a:t>
            </a:r>
            <a:r>
              <a:rPr lang="en-US" sz="1600" i="1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>(</a:t>
            </a:r>
            <a:r>
              <a:rPr lang="en-US" sz="1600" i="1" dirty="0">
                <a:solidFill>
                  <a:schemeClr val="tx1"/>
                </a:solidFill>
                <a:latin typeface="+mn-lt"/>
                <a:cs typeface="Arial" pitchFamily="34" charset="0"/>
              </a:rPr>
              <a:t>3/07), AK (9/09), and HI (2/10</a:t>
            </a:r>
            <a:r>
              <a:rPr lang="en-US" sz="1600" i="1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>)</a:t>
            </a:r>
          </a:p>
          <a:p>
            <a:pPr>
              <a:spcAft>
                <a:spcPct val="25000"/>
              </a:spcAft>
              <a:defRPr/>
            </a:pPr>
            <a:r>
              <a:rPr lang="en-US" sz="1600" i="1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>        </a:t>
            </a:r>
            <a:r>
              <a:rPr lang="en-US" sz="1600" b="1" i="1" u="sng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>Dust over CONUS</a:t>
            </a:r>
            <a:r>
              <a:rPr lang="en-US" sz="1600" b="1" i="1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>: </a:t>
            </a:r>
            <a:r>
              <a:rPr lang="en-US" sz="1600" i="1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>(3/12)</a:t>
            </a:r>
          </a:p>
          <a:p>
            <a:pPr>
              <a:spcAft>
                <a:spcPct val="25000"/>
              </a:spcAft>
              <a:defRPr/>
            </a:pPr>
            <a:endParaRPr lang="en-US" sz="800" dirty="0" smtClean="0">
              <a:solidFill>
                <a:schemeClr val="tx1"/>
              </a:solidFill>
              <a:latin typeface="+mn-lt"/>
              <a:cs typeface="Arial" pitchFamily="34" charset="0"/>
            </a:endParaRPr>
          </a:p>
          <a:p>
            <a:pPr>
              <a:spcAft>
                <a:spcPct val="25000"/>
              </a:spcAft>
              <a:defRPr/>
            </a:pPr>
            <a:endParaRPr lang="en-US" sz="800" dirty="0">
              <a:solidFill>
                <a:schemeClr val="tx1"/>
              </a:solidFill>
              <a:latin typeface="+mn-lt"/>
              <a:cs typeface="Arial" pitchFamily="34" charset="0"/>
            </a:endParaRPr>
          </a:p>
          <a:p>
            <a:pPr marL="457200" indent="-457200">
              <a:spcAft>
                <a:spcPct val="25000"/>
              </a:spcAft>
              <a:buFontTx/>
              <a:buChar char="•"/>
              <a:defRPr/>
            </a:pP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pitchFamily="34" charset="0"/>
              </a:rPr>
              <a:t>Experimental testing:</a:t>
            </a:r>
          </a:p>
          <a:p>
            <a:pPr marL="457200" lvl="1" indent="-457200">
              <a:spcAft>
                <a:spcPct val="25000"/>
              </a:spcAft>
              <a:defRPr/>
            </a:pPr>
            <a:r>
              <a:rPr lang="en-US" sz="1600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pitchFamily="34" charset="0"/>
              </a:rPr>
              <a:t>	Ozone </a:t>
            </a:r>
            <a:r>
              <a:rPr lang="en-US" sz="16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pitchFamily="34" charset="0"/>
              </a:rPr>
              <a:t>predictions</a:t>
            </a:r>
          </a:p>
          <a:p>
            <a:pPr marL="457200" lvl="1" indent="-457200">
              <a:spcAft>
                <a:spcPct val="25000"/>
              </a:spcAft>
              <a:defRPr/>
            </a:pPr>
            <a:endParaRPr lang="en-US" sz="800" i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Arial" pitchFamily="34" charset="0"/>
            </a:endParaRPr>
          </a:p>
          <a:p>
            <a:pPr marL="457200" lvl="1" indent="-457200">
              <a:spcAft>
                <a:spcPct val="25000"/>
              </a:spcAft>
              <a:buFont typeface="Arial" pitchFamily="34" charset="0"/>
              <a:buChar char="•"/>
              <a:defRPr/>
            </a:pPr>
            <a:r>
              <a:rPr lang="en-US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pitchFamily="34" charset="0"/>
              </a:rPr>
              <a:t>Developmental testing: </a:t>
            </a:r>
            <a:endParaRPr lang="en-US" sz="1800" i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Arial" pitchFamily="34" charset="0"/>
            </a:endParaRPr>
          </a:p>
          <a:p>
            <a:pPr marL="457200" indent="-457200">
              <a:spcAft>
                <a:spcPct val="25000"/>
              </a:spcAft>
              <a:defRPr/>
            </a:pPr>
            <a:r>
              <a:rPr lang="en-US" sz="1600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pitchFamily="34" charset="0"/>
              </a:rPr>
              <a:t>	Components for particulate matter (PM) forecasts</a:t>
            </a:r>
          </a:p>
          <a:p>
            <a:pPr marL="457200" indent="-457200">
              <a:lnSpc>
                <a:spcPct val="70000"/>
              </a:lnSpc>
              <a:spcAft>
                <a:spcPct val="25000"/>
              </a:spcAft>
              <a:defRPr/>
            </a:pPr>
            <a:r>
              <a:rPr lang="en-US" sz="1600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pitchFamily="34" charset="0"/>
              </a:rPr>
              <a:t>	</a:t>
            </a:r>
            <a:endParaRPr lang="en-US" sz="1800" i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7102552" y="2626248"/>
            <a:ext cx="1733107" cy="1786269"/>
          </a:xfrm>
          <a:prstGeom prst="rect">
            <a:avLst/>
          </a:prstGeom>
          <a:solidFill>
            <a:srgbClr val="00B0F0">
              <a:alpha val="21961"/>
            </a:srgbClr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b="1" dirty="0" smtClean="0">
                <a:solidFill>
                  <a:schemeClr val="tx1"/>
                </a:solidFill>
              </a:rPr>
              <a:t>2004: ozone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943604" y="2551820"/>
            <a:ext cx="2966483" cy="2998381"/>
          </a:xfrm>
          <a:prstGeom prst="rect">
            <a:avLst/>
          </a:prstGeom>
          <a:noFill/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Garamond" pitchFamily="18" charset="0"/>
              <a:cs typeface="Arial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3892489" y="4274293"/>
            <a:ext cx="2560520" cy="132944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flipV="1">
            <a:off x="3892489" y="2484320"/>
            <a:ext cx="0" cy="178997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3892489" y="2484320"/>
            <a:ext cx="507562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8968113" y="2488022"/>
            <a:ext cx="2883" cy="310508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6410477" y="5593103"/>
            <a:ext cx="2560519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6295995" y="4510484"/>
            <a:ext cx="1320426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tx1"/>
                </a:solidFill>
              </a:rPr>
              <a:t>2005: ozone</a:t>
            </a: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27787" y="3519381"/>
            <a:ext cx="2443361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tx1"/>
                </a:solidFill>
              </a:rPr>
              <a:t>2007: ozone and smoke</a:t>
            </a:r>
          </a:p>
          <a:p>
            <a:r>
              <a:rPr lang="en-US" sz="1800" b="1" u="sng" dirty="0" smtClean="0">
                <a:solidFill>
                  <a:schemeClr val="tx1"/>
                </a:solidFill>
              </a:rPr>
              <a:t>2012: dust</a:t>
            </a:r>
            <a:endParaRPr lang="en-US" sz="1800" b="1" u="sng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86159" y="4871507"/>
            <a:ext cx="1114536" cy="523220"/>
          </a:xfrm>
          <a:prstGeom prst="rect">
            <a:avLst/>
          </a:prstGeom>
          <a:solidFill>
            <a:srgbClr val="CC9900">
              <a:alpha val="34118"/>
            </a:srgb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2009: smoke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2010: ozone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90562" y="5188296"/>
            <a:ext cx="1113419" cy="523220"/>
          </a:xfrm>
          <a:prstGeom prst="rect">
            <a:avLst/>
          </a:prstGeom>
          <a:solidFill>
            <a:srgbClr val="00A0F0">
              <a:alpha val="3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2010: ozone and smoke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B9D451-1B60-4B32-99BC-17F3F193E8F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61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93256" y="1068388"/>
            <a:ext cx="5781675" cy="2478087"/>
          </a:xfrm>
          <a:prstGeom prst="rect">
            <a:avLst/>
          </a:prstGeom>
          <a:solidFill>
            <a:schemeClr val="hlink">
              <a:alpha val="48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5613" indent="-455613" defTabSz="912813">
              <a:lnSpc>
                <a:spcPct val="80000"/>
              </a:lnSpc>
              <a:spcAft>
                <a:spcPct val="40000"/>
              </a:spcAft>
              <a:defRPr/>
            </a:pPr>
            <a:r>
              <a:rPr lang="en-US" sz="2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Model: </a:t>
            </a:r>
            <a:r>
              <a:rPr lang="en-US" sz="2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Linked numerical prediction system</a:t>
            </a:r>
          </a:p>
          <a:p>
            <a:pPr marL="455613" indent="-455613" defTabSz="912813">
              <a:lnSpc>
                <a:spcPct val="80000"/>
              </a:lnSpc>
              <a:spcAft>
                <a:spcPct val="40000"/>
              </a:spcAft>
              <a:defRPr/>
            </a:pP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	Operationally integrated on NCEP’s supercomputer</a:t>
            </a:r>
          </a:p>
          <a:p>
            <a:pPr marL="836613" lvl="1" indent="-379413" defTabSz="912813">
              <a:lnSpc>
                <a:spcPct val="80000"/>
              </a:lnSpc>
              <a:spcAft>
                <a:spcPct val="40000"/>
              </a:spcAft>
              <a:buFontTx/>
              <a:buChar char="•"/>
              <a:defRPr/>
            </a:pPr>
            <a:r>
              <a:rPr lang="en-US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NOAA NCEP </a:t>
            </a:r>
            <a:r>
              <a:rPr lang="en-US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mesoscale</a:t>
            </a:r>
            <a:r>
              <a:rPr 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numerical weather prediction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  <a:p>
            <a:pPr marL="836613" lvl="1" indent="-379413" defTabSz="912813">
              <a:lnSpc>
                <a:spcPct val="80000"/>
              </a:lnSpc>
              <a:spcAft>
                <a:spcPct val="40000"/>
              </a:spcAft>
              <a:buFontTx/>
              <a:buChar char="•"/>
              <a:defRPr/>
            </a:pPr>
            <a:r>
              <a:rPr 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NOAA/EPA community model for </a:t>
            </a:r>
            <a:r>
              <a:rPr lang="en-US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air quality: </a:t>
            </a:r>
            <a:r>
              <a:rPr 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CMAQ </a:t>
            </a:r>
          </a:p>
          <a:p>
            <a:pPr marL="836613" lvl="1" indent="-379413" defTabSz="912813">
              <a:lnSpc>
                <a:spcPct val="80000"/>
              </a:lnSpc>
              <a:spcAft>
                <a:spcPct val="40000"/>
              </a:spcAft>
              <a:buFontTx/>
              <a:buChar char="•"/>
              <a:defRPr/>
            </a:pPr>
            <a:r>
              <a:rPr 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NOAA HYSPLIT model for smoke </a:t>
            </a:r>
            <a:r>
              <a:rPr lang="en-US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and dust prediction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  <a:p>
            <a:pPr marL="455613" indent="-455613" defTabSz="912813">
              <a:lnSpc>
                <a:spcPct val="80000"/>
              </a:lnSpc>
              <a:spcAft>
                <a:spcPct val="40000"/>
              </a:spcAft>
              <a:defRPr/>
            </a:pP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	Observational Input:  </a:t>
            </a:r>
          </a:p>
          <a:p>
            <a:pPr marL="836613" lvl="1" indent="-379413" defTabSz="912813">
              <a:lnSpc>
                <a:spcPct val="80000"/>
              </a:lnSpc>
              <a:spcAft>
                <a:spcPct val="40000"/>
              </a:spcAft>
              <a:buFontTx/>
              <a:buChar char="•"/>
              <a:defRPr/>
            </a:pPr>
            <a:r>
              <a:rPr 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NWS weather observations; NESDIS fire </a:t>
            </a:r>
            <a:r>
              <a:rPr lang="en-US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locations; climatology of regions with dust emission potential </a:t>
            </a:r>
            <a:endParaRPr lang="en-US" b="1" i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  <a:p>
            <a:pPr marL="836613" lvl="1" indent="-379413" defTabSz="912813">
              <a:lnSpc>
                <a:spcPct val="80000"/>
              </a:lnSpc>
              <a:spcAft>
                <a:spcPct val="40000"/>
              </a:spcAft>
              <a:buFontTx/>
              <a:buChar char="•"/>
              <a:defRPr/>
            </a:pPr>
            <a:r>
              <a:rPr 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EPA emissions inventory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title" sz="quarter"/>
          </p:nvPr>
        </p:nvSpPr>
        <p:spPr>
          <a:xfrm>
            <a:off x="762000" y="177800"/>
            <a:ext cx="75438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/>
              <a:t>National Air Quality Forecast Capability</a:t>
            </a:r>
            <a:br>
              <a:rPr lang="en-US" sz="2800" dirty="0" smtClean="0"/>
            </a:br>
            <a:r>
              <a:rPr lang="en-US" sz="2800" i="1" dirty="0" smtClean="0">
                <a:solidFill>
                  <a:schemeClr val="accent2"/>
                </a:solidFill>
              </a:rPr>
              <a:t> End-to-End Operational Capability</a:t>
            </a:r>
            <a:endParaRPr lang="en-US" sz="1800" b="0" dirty="0" smtClean="0">
              <a:solidFill>
                <a:schemeClr val="accent2"/>
              </a:solidFill>
              <a:latin typeface="TradeGothicLHBoldExtended" pitchFamily="2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93256" y="3552313"/>
            <a:ext cx="5364126" cy="3294321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>
              <a:lnSpc>
                <a:spcPct val="80000"/>
              </a:lnSpc>
              <a:spcAft>
                <a:spcPct val="40000"/>
              </a:spcAft>
              <a:defRPr/>
            </a:pPr>
            <a:r>
              <a:rPr lang="en-US" sz="2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Arial" pitchFamily="34" charset="0"/>
              </a:rPr>
              <a:t>Gridded forecast guidance products</a:t>
            </a:r>
          </a:p>
          <a:p>
            <a:pPr marL="838200" lvl="1" indent="-381000">
              <a:lnSpc>
                <a:spcPct val="80000"/>
              </a:lnSpc>
              <a:spcAft>
                <a:spcPct val="40000"/>
              </a:spcAft>
              <a:buFontTx/>
              <a:buChar char="•"/>
              <a:defRPr/>
            </a:pPr>
            <a:r>
              <a:rPr 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Arial" pitchFamily="34" charset="0"/>
              </a:rPr>
              <a:t>On NWS servers: </a:t>
            </a:r>
            <a:r>
              <a:rPr lang="en-US" b="1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Arial" pitchFamily="34" charset="0"/>
              </a:rPr>
              <a:t>airquality.weather.gov</a:t>
            </a:r>
            <a:r>
              <a:rPr 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Arial" pitchFamily="34" charset="0"/>
              </a:rPr>
              <a:t> 	</a:t>
            </a:r>
            <a:r>
              <a:rPr lang="en-US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Arial" pitchFamily="34" charset="0"/>
              </a:rPr>
              <a:t>	and </a:t>
            </a:r>
            <a:r>
              <a:rPr 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Arial" pitchFamily="34" charset="0"/>
              </a:rPr>
              <a:t>ftp-servers</a:t>
            </a:r>
          </a:p>
          <a:p>
            <a:pPr marL="838200" lvl="1" indent="-381000">
              <a:lnSpc>
                <a:spcPct val="80000"/>
              </a:lnSpc>
              <a:spcAft>
                <a:spcPct val="40000"/>
              </a:spcAft>
              <a:buFontTx/>
              <a:buChar char="•"/>
              <a:defRPr/>
            </a:pPr>
            <a:r>
              <a:rPr 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Arial" pitchFamily="34" charset="0"/>
              </a:rPr>
              <a:t>On EPA servers</a:t>
            </a:r>
          </a:p>
          <a:p>
            <a:pPr marL="838200" lvl="1" indent="-381000">
              <a:lnSpc>
                <a:spcPct val="80000"/>
              </a:lnSpc>
              <a:spcAft>
                <a:spcPct val="40000"/>
              </a:spcAft>
              <a:buFontTx/>
              <a:buChar char="•"/>
              <a:defRPr/>
            </a:pPr>
            <a:r>
              <a:rPr 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Arial" pitchFamily="34" charset="0"/>
              </a:rPr>
              <a:t>Updated 2x daily</a:t>
            </a:r>
            <a:endParaRPr lang="en-US" sz="1200" b="1" i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n-lt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ct val="40000"/>
              </a:spcAft>
              <a:defRPr/>
            </a:pPr>
            <a:r>
              <a:rPr lang="en-US" sz="2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Arial" pitchFamily="34" charset="0"/>
              </a:rPr>
              <a:t>Verification basis, near-real time:</a:t>
            </a:r>
            <a:r>
              <a:rPr lang="en-US" sz="1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Arial" pitchFamily="34" charset="0"/>
              </a:rPr>
              <a:t>  	</a:t>
            </a:r>
            <a:endParaRPr lang="en-US" sz="16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n-lt"/>
              <a:cs typeface="Arial" pitchFamily="34" charset="0"/>
            </a:endParaRPr>
          </a:p>
          <a:p>
            <a:pPr marL="838200" lvl="1" indent="-381000">
              <a:lnSpc>
                <a:spcPct val="80000"/>
              </a:lnSpc>
              <a:spcAft>
                <a:spcPct val="40000"/>
              </a:spcAft>
              <a:buFontTx/>
              <a:buChar char="•"/>
              <a:defRPr/>
            </a:pPr>
            <a:r>
              <a:rPr 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Arial" pitchFamily="34" charset="0"/>
              </a:rPr>
              <a:t>Ground-level AIRNow observations </a:t>
            </a:r>
            <a:r>
              <a:rPr lang="en-US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Arial" pitchFamily="34" charset="0"/>
              </a:rPr>
              <a:t>		of surface ozone</a:t>
            </a:r>
            <a:endParaRPr lang="en-US" b="1" i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n-lt"/>
              <a:cs typeface="Arial" pitchFamily="34" charset="0"/>
            </a:endParaRPr>
          </a:p>
          <a:p>
            <a:pPr marL="838200" lvl="1" indent="-381000">
              <a:lnSpc>
                <a:spcPct val="80000"/>
              </a:lnSpc>
              <a:spcAft>
                <a:spcPct val="40000"/>
              </a:spcAft>
              <a:buFontTx/>
              <a:buChar char="•"/>
              <a:defRPr/>
            </a:pPr>
            <a:r>
              <a:rPr 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Arial" pitchFamily="34" charset="0"/>
              </a:rPr>
              <a:t>Satellite </a:t>
            </a:r>
            <a:r>
              <a:rPr lang="en-US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Arial" pitchFamily="34" charset="0"/>
              </a:rPr>
              <a:t>observations of smoke and dust</a:t>
            </a:r>
            <a:endParaRPr lang="en-US" b="1" i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n-lt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Aft>
                <a:spcPct val="40000"/>
              </a:spcAft>
              <a:defRPr/>
            </a:pPr>
            <a:r>
              <a:rPr lang="en-US" sz="2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Arial" pitchFamily="34" charset="0"/>
              </a:rPr>
              <a:t>Customer outreach/feedback</a:t>
            </a:r>
          </a:p>
          <a:p>
            <a:pPr marL="838200" lvl="1" indent="-381000">
              <a:lnSpc>
                <a:spcPct val="80000"/>
              </a:lnSpc>
              <a:spcAft>
                <a:spcPct val="40000"/>
              </a:spcAft>
              <a:buFontTx/>
              <a:buChar char="•"/>
              <a:defRPr/>
            </a:pPr>
            <a:r>
              <a:rPr 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Arial" pitchFamily="34" charset="0"/>
              </a:rPr>
              <a:t>State &amp; Local AQ forecasters coordinated with EPA</a:t>
            </a:r>
          </a:p>
          <a:p>
            <a:pPr marL="838200" lvl="1" indent="-381000">
              <a:lnSpc>
                <a:spcPct val="80000"/>
              </a:lnSpc>
              <a:spcAft>
                <a:spcPct val="40000"/>
              </a:spcAft>
              <a:buFontTx/>
              <a:buChar char="•"/>
              <a:defRPr/>
            </a:pPr>
            <a:r>
              <a:rPr 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Arial" pitchFamily="34" charset="0"/>
              </a:rPr>
              <a:t>Public and Private Sector AQ constituents</a:t>
            </a:r>
          </a:p>
        </p:txBody>
      </p:sp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0225" y="2878248"/>
            <a:ext cx="2263775" cy="1724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7392758" y="3080042"/>
            <a:ext cx="873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en-US" dirty="0" err="1"/>
              <a:t>AIRNow</a:t>
            </a:r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2051" y="941498"/>
            <a:ext cx="2432050" cy="19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074" y="3879156"/>
            <a:ext cx="2493002" cy="198093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75438" y="4732337"/>
            <a:ext cx="2468562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6675438" y="1026892"/>
            <a:ext cx="6368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ozone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73904" y="3927699"/>
            <a:ext cx="5148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dust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31416" y="4869623"/>
            <a:ext cx="683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smoke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B9D451-1B60-4B32-99BC-17F3F193E8F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68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733425" y="153988"/>
            <a:ext cx="7543800" cy="938212"/>
          </a:xfrm>
        </p:spPr>
        <p:txBody>
          <a:bodyPr/>
          <a:lstStyle/>
          <a:p>
            <a:pPr eaLnBrk="1" hangingPunct="1">
              <a:lnSpc>
                <a:spcPct val="100000"/>
              </a:lnSpc>
              <a:defRPr/>
            </a:pPr>
            <a:r>
              <a:rPr lang="en-US" sz="2800" dirty="0" smtClean="0"/>
              <a:t>Progress in 2012</a:t>
            </a:r>
            <a:br>
              <a:rPr lang="en-US" sz="2800" dirty="0" smtClean="0"/>
            </a:br>
            <a:endParaRPr lang="en-US" sz="2600" dirty="0" smtClean="0">
              <a:solidFill>
                <a:srgbClr val="3333E6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8305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339725" indent="-225425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•"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692150" indent="-238125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–"/>
              <a:defRPr sz="20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030288" indent="-223838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•"/>
              <a:defRPr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1370013" indent="-22225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18272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2844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27416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1988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marL="0" indent="0" algn="ctr" eaLnBrk="1" hangingPunct="1">
              <a:defRPr/>
            </a:pPr>
            <a:endParaRPr lang="en-US" i="0" smtClean="0"/>
          </a:p>
          <a:p>
            <a:pPr marL="0" indent="0" algn="ctr" eaLnBrk="1" hangingPunct="1">
              <a:defRPr/>
            </a:pPr>
            <a:endParaRPr lang="en-US" i="0" smtClean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330200" y="883475"/>
            <a:ext cx="8432800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33400" indent="-533400">
              <a:lnSpc>
                <a:spcPct val="90000"/>
              </a:lnSpc>
              <a:spcAft>
                <a:spcPct val="40000"/>
              </a:spcAft>
              <a:defRPr/>
            </a:pPr>
            <a:r>
              <a:rPr lang="en-US" sz="1800" b="1" i="1" dirty="0" smtClean="0">
                <a:solidFill>
                  <a:schemeClr val="tx1"/>
                </a:solidFill>
                <a:latin typeface="+mn-lt"/>
              </a:rPr>
              <a:t>North American Meteorological model was upgraded to Non-hydrostatic Multi-scale Model (NMMB)</a:t>
            </a:r>
          </a:p>
          <a:p>
            <a:pPr marL="990600" lvl="1" indent="-533400">
              <a:lnSpc>
                <a:spcPct val="90000"/>
              </a:lnSpc>
              <a:spcAft>
                <a:spcPct val="40000"/>
              </a:spcAft>
              <a:buFont typeface="Arial" pitchFamily="34" charset="0"/>
              <a:buChar char="•"/>
              <a:defRPr/>
            </a:pPr>
            <a:r>
              <a:rPr lang="en-US" sz="1800" i="1" dirty="0" smtClean="0">
                <a:solidFill>
                  <a:schemeClr val="tx1"/>
                </a:solidFill>
                <a:latin typeface="+mn-lt"/>
              </a:rPr>
              <a:t>These meteorological predictions are used for all air quality predictions (October 2011)</a:t>
            </a:r>
            <a:endParaRPr lang="en-US" sz="1800" i="1" dirty="0">
              <a:solidFill>
                <a:schemeClr val="tx1"/>
              </a:solidFill>
              <a:latin typeface="+mn-lt"/>
            </a:endParaRPr>
          </a:p>
          <a:p>
            <a:pPr marL="990600" lvl="1" indent="-533400">
              <a:lnSpc>
                <a:spcPct val="90000"/>
              </a:lnSpc>
              <a:spcAft>
                <a:spcPct val="40000"/>
              </a:spcAft>
              <a:buFont typeface="Arial" pitchFamily="34" charset="0"/>
              <a:buChar char="•"/>
              <a:defRPr/>
            </a:pPr>
            <a:endParaRPr lang="en-US" sz="800" b="1" i="1" dirty="0">
              <a:solidFill>
                <a:schemeClr val="tx1"/>
              </a:solidFill>
              <a:latin typeface="+mn-lt"/>
            </a:endParaRPr>
          </a:p>
          <a:p>
            <a:pPr marL="533400" indent="-533400">
              <a:lnSpc>
                <a:spcPct val="90000"/>
              </a:lnSpc>
              <a:spcAft>
                <a:spcPct val="40000"/>
              </a:spcAft>
              <a:defRPr/>
            </a:pPr>
            <a:r>
              <a:rPr lang="en-US" sz="1800" b="1" i="1" dirty="0" smtClean="0">
                <a:solidFill>
                  <a:schemeClr val="tx1"/>
                </a:solidFill>
                <a:latin typeface="+mn-lt"/>
              </a:rPr>
              <a:t>Ozone Updates: </a:t>
            </a:r>
          </a:p>
          <a:p>
            <a:pPr marL="990600" lvl="1" indent="-533400">
              <a:lnSpc>
                <a:spcPct val="90000"/>
              </a:lnSpc>
              <a:spcAft>
                <a:spcPct val="40000"/>
              </a:spcAft>
              <a:buFont typeface="Arial" pitchFamily="34" charset="0"/>
              <a:buChar char="•"/>
              <a:defRPr/>
            </a:pPr>
            <a:r>
              <a:rPr lang="en-US" sz="1800" i="1" dirty="0" smtClean="0">
                <a:solidFill>
                  <a:schemeClr val="tx1"/>
                </a:solidFill>
                <a:latin typeface="+mn-lt"/>
              </a:rPr>
              <a:t>Substantial emission updates: </a:t>
            </a:r>
          </a:p>
          <a:p>
            <a:pPr marL="1447800" lvl="2" indent="-533400">
              <a:lnSpc>
                <a:spcPct val="90000"/>
              </a:lnSpc>
              <a:spcAft>
                <a:spcPct val="40000"/>
              </a:spcAft>
              <a:buFont typeface="Arial" pitchFamily="34" charset="0"/>
              <a:buChar char="•"/>
              <a:defRPr/>
            </a:pPr>
            <a:r>
              <a:rPr lang="en-US" sz="1800" i="1" dirty="0" smtClean="0">
                <a:solidFill>
                  <a:schemeClr val="tx1"/>
                </a:solidFill>
                <a:latin typeface="+mn-lt"/>
              </a:rPr>
              <a:t>Mobile6 used for mobile emissions, but with emissions scaled by growth/reduction rate from 2005 to 2012</a:t>
            </a:r>
          </a:p>
          <a:p>
            <a:pPr marL="1447800" lvl="2" indent="-533400">
              <a:lnSpc>
                <a:spcPct val="90000"/>
              </a:lnSpc>
              <a:spcAft>
                <a:spcPct val="40000"/>
              </a:spcAft>
              <a:buFont typeface="Arial" pitchFamily="34" charset="0"/>
              <a:buChar char="•"/>
              <a:defRPr/>
            </a:pPr>
            <a:r>
              <a:rPr lang="en-US" sz="1800" i="1" dirty="0" smtClean="0">
                <a:solidFill>
                  <a:schemeClr val="tx1"/>
                </a:solidFill>
                <a:latin typeface="+mn-lt"/>
              </a:rPr>
              <a:t>Non-road area sources use Cross State Rule Inventory</a:t>
            </a:r>
          </a:p>
          <a:p>
            <a:pPr marL="1447800" lvl="2" indent="-533400">
              <a:lnSpc>
                <a:spcPct val="90000"/>
              </a:lnSpc>
              <a:spcAft>
                <a:spcPct val="40000"/>
              </a:spcAft>
              <a:buFont typeface="Arial" pitchFamily="34" charset="0"/>
              <a:buChar char="•"/>
              <a:defRPr/>
            </a:pPr>
            <a:r>
              <a:rPr lang="en-US" sz="1800" i="1" dirty="0" smtClean="0">
                <a:solidFill>
                  <a:schemeClr val="tx1"/>
                </a:solidFill>
                <a:latin typeface="+mn-lt"/>
              </a:rPr>
              <a:t>Canadian emissions  use 2006 inventory</a:t>
            </a:r>
          </a:p>
          <a:p>
            <a:pPr marL="1447800" lvl="2" indent="-533400">
              <a:lnSpc>
                <a:spcPct val="90000"/>
              </a:lnSpc>
              <a:spcAft>
                <a:spcPct val="40000"/>
              </a:spcAft>
              <a:buFont typeface="Arial" pitchFamily="34" charset="0"/>
              <a:buChar char="•"/>
              <a:defRPr/>
            </a:pPr>
            <a:endParaRPr lang="en-US" sz="800" i="1" dirty="0" smtClean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90000"/>
              </a:lnSpc>
              <a:spcAft>
                <a:spcPct val="40000"/>
              </a:spcAft>
              <a:defRPr/>
            </a:pPr>
            <a:r>
              <a:rPr lang="en-US" sz="1800" b="1" i="1" dirty="0" smtClean="0">
                <a:solidFill>
                  <a:schemeClr val="tx1"/>
                </a:solidFill>
                <a:latin typeface="+mn-lt"/>
              </a:rPr>
              <a:t>Dust updates:</a:t>
            </a:r>
          </a:p>
          <a:p>
            <a:pPr marL="742950" lvl="1" indent="-285750">
              <a:lnSpc>
                <a:spcPct val="90000"/>
              </a:lnSpc>
              <a:spcAft>
                <a:spcPct val="40000"/>
              </a:spcAft>
              <a:buFont typeface="Arial" pitchFamily="34" charset="0"/>
              <a:buChar char="•"/>
              <a:defRPr/>
            </a:pPr>
            <a:r>
              <a:rPr lang="en-US" sz="1800" b="1" i="1" dirty="0" smtClean="0">
                <a:solidFill>
                  <a:schemeClr val="tx1"/>
                </a:solidFill>
                <a:latin typeface="+mn-lt"/>
              </a:rPr>
              <a:t>Dust predictions implemented operationally in March 2012</a:t>
            </a:r>
          </a:p>
          <a:p>
            <a:pPr marL="742950" lvl="1" indent="-285750">
              <a:lnSpc>
                <a:spcPct val="90000"/>
              </a:lnSpc>
              <a:spcAft>
                <a:spcPct val="40000"/>
              </a:spcAft>
              <a:buFont typeface="Arial" pitchFamily="34" charset="0"/>
              <a:buChar char="•"/>
              <a:defRPr/>
            </a:pPr>
            <a:r>
              <a:rPr lang="en-US" sz="1800" i="1" dirty="0" smtClean="0">
                <a:solidFill>
                  <a:schemeClr val="tx1"/>
                </a:solidFill>
                <a:latin typeface="+mn-lt"/>
              </a:rPr>
              <a:t>Dust emissions are modulated by real-time soil moisture</a:t>
            </a:r>
          </a:p>
          <a:p>
            <a:pPr marL="742950" lvl="1" indent="-285750">
              <a:lnSpc>
                <a:spcPct val="90000"/>
              </a:lnSpc>
              <a:spcAft>
                <a:spcPct val="40000"/>
              </a:spcAft>
              <a:buFont typeface="Arial" pitchFamily="34" charset="0"/>
              <a:buChar char="•"/>
              <a:defRPr/>
            </a:pPr>
            <a:r>
              <a:rPr lang="en-US" sz="1800" i="1" dirty="0" smtClean="0">
                <a:solidFill>
                  <a:schemeClr val="tx1"/>
                </a:solidFill>
                <a:latin typeface="+mn-lt"/>
              </a:rPr>
              <a:t>Testing use of a longer time step to speed up dust predictions</a:t>
            </a:r>
          </a:p>
          <a:p>
            <a:pPr marL="742950" lvl="1" indent="-285750">
              <a:lnSpc>
                <a:spcPct val="90000"/>
              </a:lnSpc>
              <a:spcAft>
                <a:spcPct val="40000"/>
              </a:spcAft>
              <a:buFont typeface="Arial" pitchFamily="34" charset="0"/>
              <a:buChar char="•"/>
              <a:defRPr/>
            </a:pPr>
            <a:endParaRPr lang="en-US" sz="800" i="1" dirty="0" smtClean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90000"/>
              </a:lnSpc>
              <a:spcAft>
                <a:spcPct val="40000"/>
              </a:spcAft>
              <a:defRPr/>
            </a:pPr>
            <a:r>
              <a:rPr lang="en-US" sz="1800" b="1" i="1" dirty="0" smtClean="0">
                <a:solidFill>
                  <a:schemeClr val="tx1"/>
                </a:solidFill>
                <a:latin typeface="+mn-lt"/>
              </a:rPr>
              <a:t>Smoke updates: </a:t>
            </a:r>
          </a:p>
          <a:p>
            <a:pPr marL="742950" lvl="1" indent="-285750">
              <a:lnSpc>
                <a:spcPct val="90000"/>
              </a:lnSpc>
              <a:spcAft>
                <a:spcPct val="40000"/>
              </a:spcAft>
              <a:buFont typeface="Arial" pitchFamily="34" charset="0"/>
              <a:buChar char="•"/>
              <a:defRPr/>
            </a:pPr>
            <a:r>
              <a:rPr lang="en-US" sz="1800" i="1" dirty="0" smtClean="0">
                <a:solidFill>
                  <a:schemeClr val="tx1"/>
                </a:solidFill>
                <a:latin typeface="+mn-lt"/>
              </a:rPr>
              <a:t>Testing of updates to plume rise and deposition parameters</a:t>
            </a:r>
          </a:p>
          <a:p>
            <a:pPr marL="742950" lvl="1" indent="-285750">
              <a:lnSpc>
                <a:spcPct val="90000"/>
              </a:lnSpc>
              <a:spcAft>
                <a:spcPct val="40000"/>
              </a:spcAft>
              <a:buFont typeface="Arial" pitchFamily="34" charset="0"/>
              <a:buChar char="•"/>
              <a:defRPr/>
            </a:pPr>
            <a:endParaRPr lang="en-US" sz="1800" b="1" i="1" dirty="0">
              <a:solidFill>
                <a:srgbClr val="FF0000"/>
              </a:solidFill>
              <a:latin typeface="+mn-lt"/>
            </a:endParaRPr>
          </a:p>
          <a:p>
            <a:pPr marL="1447800" lvl="2" indent="-533400">
              <a:lnSpc>
                <a:spcPct val="90000"/>
              </a:lnSpc>
              <a:spcAft>
                <a:spcPct val="40000"/>
              </a:spcAft>
              <a:buFont typeface="Arial" pitchFamily="34" charset="0"/>
              <a:buChar char="•"/>
              <a:defRPr/>
            </a:pPr>
            <a:endParaRPr lang="en-US" sz="1800" i="1" dirty="0" smtClean="0">
              <a:solidFill>
                <a:srgbClr val="FF0000"/>
              </a:solidFill>
              <a:latin typeface="+mn-lt"/>
            </a:endParaRPr>
          </a:p>
          <a:p>
            <a:pPr marL="533400" indent="-533400">
              <a:lnSpc>
                <a:spcPct val="90000"/>
              </a:lnSpc>
              <a:spcAft>
                <a:spcPct val="40000"/>
              </a:spcAft>
              <a:defRPr/>
            </a:pPr>
            <a:endParaRPr lang="en-US" sz="1800" i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B9D451-1B60-4B32-99BC-17F3F193E8F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07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14400" y="219075"/>
            <a:ext cx="7543800" cy="5334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</a:rPr>
              <a:t>Ozone predictions</a:t>
            </a:r>
            <a:endParaRPr lang="en-US" dirty="0">
              <a:latin typeface="+mn-lt"/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992220" y="723900"/>
            <a:ext cx="5502468" cy="28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spcAft>
                <a:spcPct val="40000"/>
              </a:spcAft>
            </a:pPr>
            <a:r>
              <a:rPr lang="en-US" sz="1600" b="1" dirty="0" smtClean="0">
                <a:solidFill>
                  <a:schemeClr val="tx1"/>
                </a:solidFill>
                <a:latin typeface="+mn-lt"/>
              </a:rPr>
              <a:t>Operational predictions at http://airquality.weather.gov</a:t>
            </a:r>
            <a:endParaRPr lang="en-US" sz="16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8" name="Picture 2" descr="C:\Users\m29226\Desktop\ozo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6" y="1285602"/>
            <a:ext cx="2883745" cy="229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89043" y="3656614"/>
            <a:ext cx="2533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+mn-lt"/>
              </a:rPr>
              <a:t>1-Hr Average Ozone</a:t>
            </a:r>
            <a:endParaRPr lang="en-US" sz="12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0" name="Picture 3" descr="C:\Users\m29226\Desktop\8hrozo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" y="4354412"/>
            <a:ext cx="2883745" cy="226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89043" y="3947513"/>
            <a:ext cx="2533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+mn-lt"/>
              </a:rPr>
              <a:t>8-Hr Average Ozone</a:t>
            </a:r>
            <a:endParaRPr lang="en-US" sz="12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2" name="Picture 4" descr="C:\Users\m29226\Desktop\1hrozonea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735" y="1285602"/>
            <a:ext cx="2418364" cy="229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600449" y="3670514"/>
            <a:ext cx="2533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+mn-lt"/>
              </a:rPr>
              <a:t>1-Hr Average Ozone</a:t>
            </a:r>
            <a:endParaRPr lang="en-US" sz="12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00449" y="3947513"/>
            <a:ext cx="2533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+mn-lt"/>
              </a:rPr>
              <a:t>8-Hr Average Ozone</a:t>
            </a:r>
            <a:endParaRPr lang="en-US" sz="12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5" name="Picture 5" descr="C:\Users\m29226\Desktop\8hrozonea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735" y="4354413"/>
            <a:ext cx="2418364" cy="229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C:\Users\m29226\Desktop\1hrozoneh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564" y="1262063"/>
            <a:ext cx="2614988" cy="231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446233" y="3656613"/>
            <a:ext cx="2533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+mn-lt"/>
              </a:rPr>
              <a:t>1-Hr Average Ozone</a:t>
            </a:r>
            <a:endParaRPr lang="en-US" sz="12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46233" y="3961413"/>
            <a:ext cx="2533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+mn-lt"/>
              </a:rPr>
              <a:t>8-Hr Average Ozone</a:t>
            </a:r>
            <a:endParaRPr lang="en-US" sz="12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9" name="Picture 7" descr="C:\Users\m29226\Desktop\8hrozoneH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564" y="4287897"/>
            <a:ext cx="2574319" cy="228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B9D451-1B60-4B32-99BC-17F3F193E8F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87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/>
          </p:cNvSpPr>
          <p:nvPr/>
        </p:nvSpPr>
        <p:spPr bwMode="auto">
          <a:xfrm>
            <a:off x="8686800" y="6613525"/>
            <a:ext cx="45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FFFFFF"/>
                </a:solidFill>
                <a:latin typeface="Garamond" pitchFamily="18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FFFFFF"/>
                </a:solidFill>
                <a:latin typeface="Garamond" pitchFamily="18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FFFFFF"/>
                </a:solidFill>
                <a:latin typeface="Garamond" pitchFamily="18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FFFFFF"/>
                </a:solidFill>
                <a:latin typeface="Garamond" pitchFamily="18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1400" kern="1200">
                <a:solidFill>
                  <a:srgbClr val="FFFFFF"/>
                </a:solidFill>
                <a:latin typeface="Garamond" pitchFamily="18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1400" kern="1200">
                <a:solidFill>
                  <a:srgbClr val="FFFFFF"/>
                </a:solidFill>
                <a:latin typeface="Garamond" pitchFamily="18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1400" kern="1200">
                <a:solidFill>
                  <a:srgbClr val="FFFFFF"/>
                </a:solidFill>
                <a:latin typeface="Garamond" pitchFamily="18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1400" kern="1200">
                <a:solidFill>
                  <a:srgbClr val="FFFFFF"/>
                </a:solidFill>
                <a:latin typeface="Garamond" pitchFamily="18" charset="0"/>
                <a:ea typeface="+mn-ea"/>
                <a:cs typeface="Arial" pitchFamily="34" charset="0"/>
              </a:defRPr>
            </a:lvl9pPr>
          </a:lstStyle>
          <a:p>
            <a:fld id="{0C320B3E-E4A5-4E4D-ADA3-83754BB552DA}" type="slidenum">
              <a:rPr lang="en-US" smtClean="0">
                <a:latin typeface="+mn-lt"/>
              </a:rPr>
              <a:pPr/>
              <a:t>7</a:t>
            </a:fld>
            <a:endParaRPr lang="en-US" smtClean="0">
              <a:latin typeface="+mn-lt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19100" y="94890"/>
            <a:ext cx="8267700" cy="711200"/>
          </a:xfrm>
        </p:spPr>
        <p:txBody>
          <a:bodyPr/>
          <a:lstStyle/>
          <a:p>
            <a:pPr defTabSz="449263" eaLnBrk="1" hangingPunct="1">
              <a:lnSpc>
                <a:spcPct val="100000"/>
              </a:lnSpc>
              <a:defRPr/>
            </a:pPr>
            <a:r>
              <a:rPr lang="en-US" sz="2800" i="1" dirty="0" smtClean="0">
                <a:solidFill>
                  <a:srgbClr val="3333CC"/>
                </a:solidFill>
              </a:rPr>
              <a:t>Summary of ozone Verification over CONUS</a:t>
            </a:r>
            <a:r>
              <a:rPr lang="en-US" sz="1200" dirty="0" smtClean="0">
                <a:latin typeface="+mn-lt"/>
              </a:rPr>
              <a:t/>
            </a:r>
            <a:br>
              <a:rPr lang="en-US" sz="1200" dirty="0" smtClean="0">
                <a:latin typeface="+mn-lt"/>
              </a:rPr>
            </a:br>
            <a:endParaRPr lang="en-US" sz="2800" b="0" dirty="0" smtClean="0">
              <a:effectLst/>
              <a:latin typeface="+mn-lt"/>
            </a:endParaRPr>
          </a:p>
        </p:txBody>
      </p:sp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6102201" y="1109877"/>
            <a:ext cx="3009900" cy="665162"/>
            <a:chOff x="3654" y="2432"/>
            <a:chExt cx="1944" cy="419"/>
          </a:xfrm>
        </p:grpSpPr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3654" y="2432"/>
              <a:ext cx="1944" cy="41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>
                  <a:solidFill>
                    <a:schemeClr val="tx1"/>
                  </a:solidFill>
                  <a:latin typeface="+mn-lt"/>
                  <a:cs typeface="Arial" pitchFamily="34" charset="0"/>
                </a:rPr>
                <a:t>2009</a:t>
              </a:r>
            </a:p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chemeClr val="tx1"/>
                  </a:solidFill>
                  <a:latin typeface="+mn-lt"/>
                  <a:cs typeface="Arial" pitchFamily="34" charset="0"/>
                </a:rPr>
                <a:t>CONUS, </a:t>
              </a:r>
              <a:r>
                <a:rPr lang="en-US" dirty="0" err="1">
                  <a:solidFill>
                    <a:schemeClr val="tx1"/>
                  </a:solidFill>
                  <a:latin typeface="+mn-lt"/>
                  <a:cs typeface="Arial" pitchFamily="34" charset="0"/>
                </a:rPr>
                <a:t>wrt</a:t>
              </a:r>
              <a:r>
                <a:rPr lang="en-US" dirty="0">
                  <a:solidFill>
                    <a:schemeClr val="tx1"/>
                  </a:solidFill>
                  <a:latin typeface="+mn-lt"/>
                  <a:cs typeface="Arial" pitchFamily="34" charset="0"/>
                </a:rPr>
                <a:t>  </a:t>
              </a:r>
              <a:r>
                <a:rPr lang="en-US" dirty="0" smtClean="0">
                  <a:solidFill>
                    <a:schemeClr val="tx1"/>
                  </a:solidFill>
                  <a:latin typeface="+mn-lt"/>
                  <a:cs typeface="Arial" pitchFamily="34" charset="0"/>
                </a:rPr>
                <a:t>76ppb </a:t>
              </a:r>
              <a:r>
                <a:rPr lang="en-US" dirty="0">
                  <a:solidFill>
                    <a:schemeClr val="tx1"/>
                  </a:solidFill>
                  <a:latin typeface="+mn-lt"/>
                  <a:cs typeface="Arial" pitchFamily="34" charset="0"/>
                </a:rPr>
                <a:t>Threshold</a:t>
              </a:r>
            </a:p>
          </p:txBody>
        </p:sp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>
              <a:off x="4290" y="2482"/>
              <a:ext cx="864" cy="198"/>
            </a:xfrm>
            <a:prstGeom prst="rect">
              <a:avLst/>
            </a:prstGeom>
            <a:gradFill rotWithShape="1">
              <a:gsLst>
                <a:gs pos="0">
                  <a:srgbClr val="EAEAEA">
                    <a:alpha val="0"/>
                  </a:srgbClr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 dirty="0">
                  <a:solidFill>
                    <a:schemeClr val="tx1"/>
                  </a:solidFill>
                  <a:latin typeface="+mn-lt"/>
                  <a:cs typeface="Arial" pitchFamily="34" charset="0"/>
                </a:rPr>
                <a:t>Operational</a:t>
              </a:r>
            </a:p>
          </p:txBody>
        </p:sp>
      </p:grp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751301"/>
              </p:ext>
            </p:extLst>
          </p:nvPr>
        </p:nvGraphicFramePr>
        <p:xfrm>
          <a:off x="0" y="882816"/>
          <a:ext cx="5973288" cy="1562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5673527"/>
              </p:ext>
            </p:extLst>
          </p:nvPr>
        </p:nvGraphicFramePr>
        <p:xfrm>
          <a:off x="71253" y="2297639"/>
          <a:ext cx="5961413" cy="15938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6112834" y="2556513"/>
            <a:ext cx="3009900" cy="665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tx1"/>
                </a:solidFill>
                <a:latin typeface="+mn-lt"/>
                <a:cs typeface="Arial" pitchFamily="34" charset="0"/>
              </a:rPr>
              <a:t>2010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chemeClr val="tx1"/>
                </a:solidFill>
                <a:latin typeface="+mn-lt"/>
                <a:cs typeface="Arial" pitchFamily="34" charset="0"/>
              </a:rPr>
              <a:t>CONUS, </a:t>
            </a:r>
            <a:r>
              <a:rPr lang="en-US" dirty="0" err="1">
                <a:solidFill>
                  <a:schemeClr val="tx1"/>
                </a:solidFill>
                <a:latin typeface="+mn-lt"/>
                <a:cs typeface="Arial" pitchFamily="34" charset="0"/>
              </a:rPr>
              <a:t>wrt</a:t>
            </a:r>
            <a:r>
              <a:rPr lang="en-US" dirty="0">
                <a:solidFill>
                  <a:schemeClr val="tx1"/>
                </a:solidFill>
                <a:latin typeface="+mn-lt"/>
                <a:cs typeface="Arial" pitchFamily="34" charset="0"/>
              </a:rPr>
              <a:t>  </a:t>
            </a:r>
            <a:r>
              <a:rPr lang="en-US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>76ppb </a:t>
            </a:r>
            <a:r>
              <a:rPr lang="en-US" dirty="0">
                <a:solidFill>
                  <a:schemeClr val="tx1"/>
                </a:solidFill>
                <a:latin typeface="+mn-lt"/>
                <a:cs typeface="Arial" pitchFamily="34" charset="0"/>
              </a:rPr>
              <a:t>Threshold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7081838" y="2625980"/>
            <a:ext cx="1336675" cy="314325"/>
          </a:xfrm>
          <a:prstGeom prst="rect">
            <a:avLst/>
          </a:prstGeom>
          <a:gradFill rotWithShape="1">
            <a:gsLst>
              <a:gs pos="0">
                <a:srgbClr val="EAEAEA">
                  <a:alpha val="0"/>
                </a:srgbClr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tx1"/>
                </a:solidFill>
                <a:latin typeface="+mn-lt"/>
                <a:cs typeface="Arial" pitchFamily="34" charset="0"/>
              </a:rPr>
              <a:t>Operational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6112833" y="3987647"/>
            <a:ext cx="2999267" cy="661720"/>
            <a:chOff x="6164380" y="1270000"/>
            <a:chExt cx="3030336" cy="661720"/>
          </a:xfrm>
        </p:grpSpPr>
        <p:sp>
          <p:nvSpPr>
            <p:cNvPr id="29" name="Text Box 4"/>
            <p:cNvSpPr txBox="1">
              <a:spLocks noChangeArrowheads="1"/>
            </p:cNvSpPr>
            <p:nvPr/>
          </p:nvSpPr>
          <p:spPr bwMode="auto">
            <a:xfrm>
              <a:off x="6164380" y="1270000"/>
              <a:ext cx="3030336" cy="66172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 dirty="0" smtClean="0">
                  <a:solidFill>
                    <a:schemeClr val="tx1"/>
                  </a:solidFill>
                  <a:latin typeface="+mn-lt"/>
                  <a:cs typeface="Arial" pitchFamily="34" charset="0"/>
                </a:rPr>
                <a:t>2011</a:t>
              </a:r>
              <a:endParaRPr lang="en-US" sz="1600" b="1" dirty="0">
                <a:solidFill>
                  <a:schemeClr val="tx1"/>
                </a:solidFill>
                <a:latin typeface="+mn-lt"/>
                <a:cs typeface="Arial" pitchFamily="34" charset="0"/>
              </a:endParaRPr>
            </a:p>
            <a:p>
              <a:pPr>
                <a:spcBef>
                  <a:spcPct val="50000"/>
                </a:spcBef>
              </a:pPr>
              <a:r>
                <a:rPr lang="en-US" b="1" dirty="0">
                  <a:solidFill>
                    <a:schemeClr val="tx1"/>
                  </a:solidFill>
                  <a:latin typeface="+mn-lt"/>
                  <a:cs typeface="Arial" pitchFamily="34" charset="0"/>
                </a:rPr>
                <a:t>CONUS, </a:t>
              </a:r>
              <a:r>
                <a:rPr lang="en-US" b="1" dirty="0" err="1">
                  <a:solidFill>
                    <a:schemeClr val="tx1"/>
                  </a:solidFill>
                  <a:latin typeface="+mn-lt"/>
                  <a:cs typeface="Arial" pitchFamily="34" charset="0"/>
                </a:rPr>
                <a:t>wrt</a:t>
              </a:r>
              <a:r>
                <a:rPr lang="en-US" b="1" dirty="0">
                  <a:solidFill>
                    <a:schemeClr val="tx1"/>
                  </a:solidFill>
                  <a:latin typeface="+mn-lt"/>
                  <a:cs typeface="Arial" pitchFamily="34" charset="0"/>
                </a:rPr>
                <a:t>  </a:t>
              </a:r>
              <a:r>
                <a:rPr lang="en-US" b="1" dirty="0" smtClean="0">
                  <a:solidFill>
                    <a:schemeClr val="tx1"/>
                  </a:solidFill>
                  <a:latin typeface="+mn-lt"/>
                  <a:cs typeface="Arial" pitchFamily="34" charset="0"/>
                </a:rPr>
                <a:t>76 ppb </a:t>
              </a:r>
              <a:r>
                <a:rPr lang="en-US" b="1" dirty="0">
                  <a:solidFill>
                    <a:schemeClr val="tx1"/>
                  </a:solidFill>
                  <a:latin typeface="+mn-lt"/>
                  <a:cs typeface="Arial" pitchFamily="34" charset="0"/>
                </a:rPr>
                <a:t>Threshold</a:t>
              </a:r>
            </a:p>
          </p:txBody>
        </p:sp>
        <p:sp>
          <p:nvSpPr>
            <p:cNvPr id="30" name="Text Box 5"/>
            <p:cNvSpPr txBox="1">
              <a:spLocks noChangeArrowheads="1"/>
            </p:cNvSpPr>
            <p:nvPr/>
          </p:nvSpPr>
          <p:spPr bwMode="auto">
            <a:xfrm>
              <a:off x="6970712" y="1286535"/>
              <a:ext cx="1336675" cy="314325"/>
            </a:xfrm>
            <a:prstGeom prst="rect">
              <a:avLst/>
            </a:prstGeom>
            <a:gradFill rotWithShape="1">
              <a:gsLst>
                <a:gs pos="0">
                  <a:srgbClr val="EAEAEA">
                    <a:alpha val="0"/>
                  </a:srgbClr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 dirty="0">
                  <a:solidFill>
                    <a:schemeClr val="tx1"/>
                  </a:solidFill>
                  <a:latin typeface="+mn-lt"/>
                  <a:cs typeface="Arial" pitchFamily="34" charset="0"/>
                </a:rPr>
                <a:t>Operational</a:t>
              </a:r>
            </a:p>
          </p:txBody>
        </p:sp>
      </p:grpSp>
      <p:graphicFrame>
        <p:nvGraphicFramePr>
          <p:cNvPr id="27" name="Chart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8887460"/>
              </p:ext>
            </p:extLst>
          </p:nvPr>
        </p:nvGraphicFramePr>
        <p:xfrm>
          <a:off x="152647" y="3757354"/>
          <a:ext cx="6045249" cy="15948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32" name="Straight Connector 31"/>
          <p:cNvCxnSpPr/>
          <p:nvPr/>
        </p:nvCxnSpPr>
        <p:spPr>
          <a:xfrm>
            <a:off x="614474" y="5884678"/>
            <a:ext cx="5481968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4"/>
          <p:cNvSpPr txBox="1"/>
          <p:nvPr/>
        </p:nvSpPr>
        <p:spPr>
          <a:xfrm>
            <a:off x="979392" y="3998891"/>
            <a:ext cx="623455" cy="312739"/>
          </a:xfrm>
          <a:prstGeom prst="rect">
            <a:avLst/>
          </a:prstGeom>
          <a:solidFill>
            <a:srgbClr val="90FC24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Arial" pitchFamily="34" charset="0"/>
                <a:cs typeface="Arial" pitchFamily="34" charset="0"/>
              </a:rPr>
              <a:t>0.99</a:t>
            </a:r>
          </a:p>
        </p:txBody>
      </p:sp>
      <p:sp>
        <p:nvSpPr>
          <p:cNvPr id="34" name="TextBox 5"/>
          <p:cNvSpPr txBox="1"/>
          <p:nvPr/>
        </p:nvSpPr>
        <p:spPr>
          <a:xfrm>
            <a:off x="5269972" y="3992640"/>
            <a:ext cx="623455" cy="330203"/>
          </a:xfrm>
          <a:prstGeom prst="rect">
            <a:avLst/>
          </a:prstGeom>
          <a:solidFill>
            <a:srgbClr val="90FC24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latin typeface="Arial" pitchFamily="34" charset="0"/>
                <a:cs typeface="Arial" pitchFamily="34" charset="0"/>
              </a:rPr>
              <a:t>0.95</a:t>
            </a:r>
          </a:p>
        </p:txBody>
      </p:sp>
      <p:sp>
        <p:nvSpPr>
          <p:cNvPr id="35" name="TextBox 6"/>
          <p:cNvSpPr txBox="1"/>
          <p:nvPr/>
        </p:nvSpPr>
        <p:spPr>
          <a:xfrm>
            <a:off x="4178895" y="4001306"/>
            <a:ext cx="623455" cy="319449"/>
          </a:xfrm>
          <a:prstGeom prst="rect">
            <a:avLst/>
          </a:prstGeom>
          <a:solidFill>
            <a:srgbClr val="90FC24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Arial" pitchFamily="34" charset="0"/>
                <a:cs typeface="Arial" pitchFamily="34" charset="0"/>
              </a:rPr>
              <a:t>0.94</a:t>
            </a:r>
          </a:p>
        </p:txBody>
      </p:sp>
      <p:sp>
        <p:nvSpPr>
          <p:cNvPr id="36" name="TextBox 7"/>
          <p:cNvSpPr txBox="1"/>
          <p:nvPr/>
        </p:nvSpPr>
        <p:spPr>
          <a:xfrm>
            <a:off x="3123672" y="4056438"/>
            <a:ext cx="623455" cy="285353"/>
          </a:xfrm>
          <a:prstGeom prst="rect">
            <a:avLst/>
          </a:prstGeom>
          <a:solidFill>
            <a:srgbClr val="90FC24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Arial" pitchFamily="34" charset="0"/>
                <a:cs typeface="Arial" pitchFamily="34" charset="0"/>
              </a:rPr>
              <a:t>0.96</a:t>
            </a:r>
          </a:p>
        </p:txBody>
      </p:sp>
      <p:sp>
        <p:nvSpPr>
          <p:cNvPr id="37" name="TextBox 8"/>
          <p:cNvSpPr txBox="1"/>
          <p:nvPr/>
        </p:nvSpPr>
        <p:spPr>
          <a:xfrm>
            <a:off x="2040997" y="4009929"/>
            <a:ext cx="597428" cy="301701"/>
          </a:xfrm>
          <a:prstGeom prst="rect">
            <a:avLst/>
          </a:prstGeom>
          <a:solidFill>
            <a:srgbClr val="90FC24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Arial" pitchFamily="34" charset="0"/>
                <a:cs typeface="Arial" pitchFamily="34" charset="0"/>
              </a:rPr>
              <a:t>0.98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6124866" y="5213086"/>
            <a:ext cx="2982875" cy="661720"/>
            <a:chOff x="6164380" y="1270000"/>
            <a:chExt cx="3030336" cy="661720"/>
          </a:xfrm>
        </p:grpSpPr>
        <p:sp>
          <p:nvSpPr>
            <p:cNvPr id="39" name="Text Box 4"/>
            <p:cNvSpPr txBox="1">
              <a:spLocks noChangeArrowheads="1"/>
            </p:cNvSpPr>
            <p:nvPr/>
          </p:nvSpPr>
          <p:spPr bwMode="auto">
            <a:xfrm>
              <a:off x="6164380" y="1270000"/>
              <a:ext cx="3030336" cy="66172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 dirty="0" smtClean="0">
                  <a:solidFill>
                    <a:schemeClr val="tx1"/>
                  </a:solidFill>
                  <a:latin typeface="+mn-lt"/>
                  <a:cs typeface="Arial" pitchFamily="34" charset="0"/>
                </a:rPr>
                <a:t>2012</a:t>
              </a:r>
              <a:endParaRPr lang="en-US" sz="1600" b="1" dirty="0">
                <a:solidFill>
                  <a:schemeClr val="tx1"/>
                </a:solidFill>
                <a:latin typeface="+mn-lt"/>
                <a:cs typeface="Arial" pitchFamily="34" charset="0"/>
              </a:endParaRPr>
            </a:p>
            <a:p>
              <a:pPr>
                <a:spcBef>
                  <a:spcPct val="50000"/>
                </a:spcBef>
              </a:pPr>
              <a:r>
                <a:rPr lang="en-US" b="1" dirty="0">
                  <a:solidFill>
                    <a:schemeClr val="tx1"/>
                  </a:solidFill>
                  <a:latin typeface="+mn-lt"/>
                  <a:cs typeface="Arial" pitchFamily="34" charset="0"/>
                </a:rPr>
                <a:t>CONUS, </a:t>
              </a:r>
              <a:r>
                <a:rPr lang="en-US" b="1" dirty="0" err="1">
                  <a:solidFill>
                    <a:schemeClr val="tx1"/>
                  </a:solidFill>
                  <a:latin typeface="+mn-lt"/>
                  <a:cs typeface="Arial" pitchFamily="34" charset="0"/>
                </a:rPr>
                <a:t>wrt</a:t>
              </a:r>
              <a:r>
                <a:rPr lang="en-US" b="1" dirty="0">
                  <a:solidFill>
                    <a:schemeClr val="tx1"/>
                  </a:solidFill>
                  <a:latin typeface="+mn-lt"/>
                  <a:cs typeface="Arial" pitchFamily="34" charset="0"/>
                </a:rPr>
                <a:t>  </a:t>
              </a:r>
              <a:r>
                <a:rPr lang="en-US" b="1" dirty="0" smtClean="0">
                  <a:solidFill>
                    <a:schemeClr val="tx1"/>
                  </a:solidFill>
                  <a:latin typeface="+mn-lt"/>
                  <a:cs typeface="Arial" pitchFamily="34" charset="0"/>
                </a:rPr>
                <a:t>76 ppb </a:t>
              </a:r>
              <a:r>
                <a:rPr lang="en-US" b="1" dirty="0">
                  <a:solidFill>
                    <a:schemeClr val="tx1"/>
                  </a:solidFill>
                  <a:latin typeface="+mn-lt"/>
                  <a:cs typeface="Arial" pitchFamily="34" charset="0"/>
                </a:rPr>
                <a:t>Threshold</a:t>
              </a:r>
            </a:p>
          </p:txBody>
        </p:sp>
        <p:sp>
          <p:nvSpPr>
            <p:cNvPr id="40" name="Text Box 5"/>
            <p:cNvSpPr txBox="1">
              <a:spLocks noChangeArrowheads="1"/>
            </p:cNvSpPr>
            <p:nvPr/>
          </p:nvSpPr>
          <p:spPr bwMode="auto">
            <a:xfrm>
              <a:off x="6970712" y="1286535"/>
              <a:ext cx="1336675" cy="314325"/>
            </a:xfrm>
            <a:prstGeom prst="rect">
              <a:avLst/>
            </a:prstGeom>
            <a:gradFill rotWithShape="1">
              <a:gsLst>
                <a:gs pos="0">
                  <a:srgbClr val="EAEAEA">
                    <a:alpha val="0"/>
                  </a:srgbClr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 dirty="0">
                  <a:solidFill>
                    <a:schemeClr val="tx1"/>
                  </a:solidFill>
                  <a:latin typeface="+mn-lt"/>
                  <a:cs typeface="Arial" pitchFamily="34" charset="0"/>
                </a:rPr>
                <a:t>Operational</a:t>
              </a:r>
            </a:p>
          </p:txBody>
        </p:sp>
      </p:grpSp>
      <p:graphicFrame>
        <p:nvGraphicFramePr>
          <p:cNvPr id="41" name="Chart 4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2602409"/>
              </p:ext>
            </p:extLst>
          </p:nvPr>
        </p:nvGraphicFramePr>
        <p:xfrm>
          <a:off x="106658" y="5146158"/>
          <a:ext cx="6283509" cy="1711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6196278" y="5888312"/>
            <a:ext cx="2911642" cy="95410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Maintaining prediction accuracy as the warning threshold was lowered and emissions of pollutants are changing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B9D451-1B60-4B32-99BC-17F3F193E8F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05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37714"/>
            <a:ext cx="7543800" cy="533400"/>
          </a:xfrm>
        </p:spPr>
        <p:txBody>
          <a:bodyPr/>
          <a:lstStyle/>
          <a:p>
            <a:r>
              <a:rPr lang="en-US" dirty="0" smtClean="0"/>
              <a:t>Operational and experimental predictions: fraction correct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581" y="1158715"/>
            <a:ext cx="7099173" cy="2059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B9D451-1B60-4B32-99BC-17F3F193E8F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2050" name="Picture 2" descr="C:\Users\M29226\Desktop\Picture3.png"/>
          <p:cNvPicPr>
            <a:picLocks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317" y="3206166"/>
            <a:ext cx="7185437" cy="20574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00995" y="1224951"/>
            <a:ext cx="819510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+mn-lt"/>
              </a:rPr>
              <a:t>2012</a:t>
            </a:r>
            <a:endParaRPr lang="en-US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00995" y="3258821"/>
            <a:ext cx="819510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+mn-lt"/>
              </a:rPr>
              <a:t>2011</a:t>
            </a:r>
            <a:endParaRPr lang="en-US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01060" y="2503046"/>
            <a:ext cx="5734262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+mn-lt"/>
              </a:rPr>
              <a:t>Similar performance of operational and experimental predictions </a:t>
            </a:r>
            <a:endParaRPr lang="en-US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75706" y="4633839"/>
            <a:ext cx="5211683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+mn-lt"/>
              </a:rPr>
              <a:t>O</a:t>
            </a:r>
            <a:r>
              <a:rPr lang="en-US" b="1" dirty="0" smtClean="0">
                <a:solidFill>
                  <a:schemeClr val="tx1"/>
                </a:solidFill>
                <a:latin typeface="+mn-lt"/>
              </a:rPr>
              <a:t>perational predictions used to be better than experimental</a:t>
            </a:r>
            <a:endParaRPr lang="en-US" b="1" dirty="0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7955757"/>
              </p:ext>
            </p:extLst>
          </p:nvPr>
        </p:nvGraphicFramePr>
        <p:xfrm>
          <a:off x="1225315" y="5331124"/>
          <a:ext cx="7185438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88489"/>
                <a:gridCol w="1352005"/>
                <a:gridCol w="2443617"/>
                <a:gridCol w="2001327"/>
              </a:tblGrid>
              <a:tr h="356588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00"/>
                          </a:solidFill>
                        </a:rPr>
                        <a:t>2011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00"/>
                          </a:solidFill>
                        </a:rPr>
                        <a:t>2012 updates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Operational</a:t>
                      </a:r>
                      <a:r>
                        <a:rPr lang="en-US" sz="1400" b="1" baseline="0" dirty="0" smtClean="0"/>
                        <a:t> </a:t>
                      </a:r>
                      <a:r>
                        <a:rPr lang="en-US" sz="1400" b="1" baseline="0" dirty="0" smtClean="0">
                          <a:solidFill>
                            <a:srgbClr val="3333CC"/>
                          </a:solidFill>
                        </a:rPr>
                        <a:t>CB-IV</a:t>
                      </a:r>
                      <a:endParaRPr lang="en-US" sz="1400" b="1" dirty="0">
                        <a:solidFill>
                          <a:srgbClr val="33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WRF-NMM,</a:t>
                      </a:r>
                    </a:p>
                    <a:p>
                      <a:r>
                        <a:rPr lang="en-US" sz="1400" dirty="0" smtClean="0"/>
                        <a:t>2005</a:t>
                      </a:r>
                      <a:r>
                        <a:rPr lang="en-US" sz="1400" baseline="0" dirty="0" smtClean="0"/>
                        <a:t> NEI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NMM-B, </a:t>
                      </a:r>
                    </a:p>
                    <a:p>
                      <a:r>
                        <a:rPr lang="en-US" sz="1400" dirty="0" smtClean="0"/>
                        <a:t>2012 emission projections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Experimental </a:t>
                      </a:r>
                      <a:r>
                        <a:rPr lang="en-US" sz="1400" b="1" dirty="0" smtClean="0">
                          <a:solidFill>
                            <a:srgbClr val="FF3300"/>
                          </a:solidFill>
                        </a:rPr>
                        <a:t>CB05</a:t>
                      </a:r>
                      <a:endParaRPr lang="en-US" sz="1400" b="1" dirty="0">
                        <a:solidFill>
                          <a:srgbClr val="FF33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WRF-NMM,</a:t>
                      </a:r>
                    </a:p>
                    <a:p>
                      <a:r>
                        <a:rPr lang="en-US" sz="1400" dirty="0" smtClean="0"/>
                        <a:t>2005</a:t>
                      </a:r>
                      <a:r>
                        <a:rPr lang="en-US" sz="1400" baseline="0" dirty="0" smtClean="0"/>
                        <a:t> NEI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NMM-B,</a:t>
                      </a:r>
                    </a:p>
                    <a:p>
                      <a:r>
                        <a:rPr lang="en-US" sz="1400" dirty="0" smtClean="0"/>
                        <a:t>2012 emission projections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LBC,</a:t>
                      </a:r>
                      <a:r>
                        <a:rPr lang="en-US" sz="1400" baseline="0" dirty="0" smtClean="0"/>
                        <a:t> dry deposition, minimum PBL height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421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914400" y="219075"/>
            <a:ext cx="7543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5pPr>
            <a:lvl6pPr marL="4572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6pPr>
            <a:lvl7pPr marL="9144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7pPr>
            <a:lvl8pPr marL="13716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8pPr>
            <a:lvl9pPr marL="18288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dirty="0" smtClean="0">
                <a:latin typeface="+mn-lt"/>
              </a:rPr>
              <a:t>Smoke predictions</a:t>
            </a:r>
            <a:endParaRPr lang="en-US" dirty="0">
              <a:latin typeface="+mn-lt"/>
            </a:endParaRPr>
          </a:p>
        </p:txBody>
      </p:sp>
      <p:pic>
        <p:nvPicPr>
          <p:cNvPr id="7" name="Picture 2" descr="C:\Users\m29226\Desktop\CONUSsurfac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34" y="1034886"/>
            <a:ext cx="3036579" cy="243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m29226\Desktop\AKsurfac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951" y="1034886"/>
            <a:ext cx="2562698" cy="2432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m29226\Desktop\HIsurface.pn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567" y="1034887"/>
            <a:ext cx="2742931" cy="2432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81634" y="3490348"/>
            <a:ext cx="8780864" cy="310754"/>
            <a:chOff x="181634" y="3490348"/>
            <a:chExt cx="8780864" cy="310754"/>
          </a:xfrm>
        </p:grpSpPr>
        <p:sp>
          <p:nvSpPr>
            <p:cNvPr id="11" name="TextBox 10"/>
            <p:cNvSpPr txBox="1"/>
            <p:nvPr/>
          </p:nvSpPr>
          <p:spPr>
            <a:xfrm>
              <a:off x="181634" y="3493325"/>
              <a:ext cx="30365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  <a:latin typeface="+mn-lt"/>
                </a:rPr>
                <a:t>Surface Smoke</a:t>
              </a:r>
              <a:endParaRPr lang="en-US" b="1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925919" y="3491836"/>
              <a:ext cx="30365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  <a:latin typeface="+mn-lt"/>
                </a:rPr>
                <a:t>Surface Smoke</a:t>
              </a:r>
              <a:endParaRPr lang="en-US" b="1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168010" y="3490348"/>
              <a:ext cx="30365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  <a:latin typeface="+mn-lt"/>
                </a:rPr>
                <a:t>Surface Smoke</a:t>
              </a:r>
              <a:endParaRPr lang="en-US" b="1" dirty="0">
                <a:solidFill>
                  <a:schemeClr val="tx1"/>
                </a:solidFill>
                <a:latin typeface="+mn-lt"/>
              </a:endParaRPr>
            </a:p>
          </p:txBody>
        </p:sp>
      </p:grpSp>
      <p:pic>
        <p:nvPicPr>
          <p:cNvPr id="14" name="Picture 5" descr="C:\Users\m29226\Desktop\HIvertica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567" y="4234424"/>
            <a:ext cx="2742932" cy="2432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m29226\Desktop\AKvertica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951" y="4274037"/>
            <a:ext cx="2541833" cy="239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181634" y="3896105"/>
            <a:ext cx="8780864" cy="310754"/>
            <a:chOff x="181634" y="3490348"/>
            <a:chExt cx="8780864" cy="310754"/>
          </a:xfrm>
        </p:grpSpPr>
        <p:sp>
          <p:nvSpPr>
            <p:cNvPr id="17" name="TextBox 16"/>
            <p:cNvSpPr txBox="1"/>
            <p:nvPr/>
          </p:nvSpPr>
          <p:spPr>
            <a:xfrm>
              <a:off x="181634" y="3493325"/>
              <a:ext cx="30365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  <a:latin typeface="+mn-lt"/>
                </a:rPr>
                <a:t>Vertical Smoke</a:t>
              </a:r>
              <a:endParaRPr lang="en-US" b="1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925919" y="3491836"/>
              <a:ext cx="30365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  <a:latin typeface="+mn-lt"/>
                </a:rPr>
                <a:t>Vertical Smoke</a:t>
              </a:r>
              <a:endParaRPr lang="en-US" b="1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168010" y="3490348"/>
              <a:ext cx="30365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  <a:latin typeface="+mn-lt"/>
                </a:rPr>
                <a:t>Vertical Smoke</a:t>
              </a:r>
              <a:endParaRPr lang="en-US" b="1" dirty="0">
                <a:solidFill>
                  <a:schemeClr val="tx1"/>
                </a:solidFill>
                <a:latin typeface="+mn-lt"/>
              </a:endParaRPr>
            </a:p>
          </p:txBody>
        </p:sp>
      </p:grpSp>
      <p:pic>
        <p:nvPicPr>
          <p:cNvPr id="20" name="Picture 7" descr="C:\Users\m29226\Desktop\CONUSvertical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35" y="4274643"/>
            <a:ext cx="2986376" cy="239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4"/>
          <p:cNvSpPr txBox="1">
            <a:spLocks noChangeArrowheads="1"/>
          </p:cNvSpPr>
          <p:nvPr/>
        </p:nvSpPr>
        <p:spPr bwMode="auto">
          <a:xfrm>
            <a:off x="1992219" y="723900"/>
            <a:ext cx="5502468" cy="28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spcAft>
                <a:spcPct val="40000"/>
              </a:spcAft>
            </a:pPr>
            <a:r>
              <a:rPr lang="en-US" sz="1600" b="1" dirty="0" smtClean="0">
                <a:solidFill>
                  <a:schemeClr val="tx1"/>
                </a:solidFill>
                <a:latin typeface="+mn-lt"/>
              </a:rPr>
              <a:t>Operational predictions at http://airquality.weather.gov</a:t>
            </a:r>
            <a:endParaRPr lang="en-US" sz="16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B9D451-1B60-4B32-99BC-17F3F193E8F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07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oaa">
  <a:themeElements>
    <a:clrScheme name="">
      <a:dk1>
        <a:srgbClr val="000000"/>
      </a:dk1>
      <a:lt1>
        <a:srgbClr val="009999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CACA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oa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  <a:cs typeface="Arial" charset="0"/>
          </a:defRPr>
        </a:defPPr>
      </a:lstStyle>
    </a:lnDef>
  </a:objectDefaults>
  <a:extraClrSchemeLst>
    <a:extraClrScheme>
      <a:clrScheme name="noa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a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008080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AAC0C0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009999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AACACA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noaa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009999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AACACA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noaa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D:\Program Files\Microsoft Office\Templates\Presentation Designs\noaa.pot</Template>
  <TotalTime>64510</TotalTime>
  <Words>1658</Words>
  <Application>Microsoft Office PowerPoint</Application>
  <PresentationFormat>On-screen Show (4:3)</PresentationFormat>
  <Paragraphs>365</Paragraphs>
  <Slides>29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noaa</vt:lpstr>
      <vt:lpstr>Chart</vt:lpstr>
      <vt:lpstr>PowerPoint Presentation</vt:lpstr>
      <vt:lpstr>PowerPoint Presentation</vt:lpstr>
      <vt:lpstr>National Air Quality Forecast Capability  Capabilities as of 9/2012  </vt:lpstr>
      <vt:lpstr>National Air Quality Forecast Capability  End-to-End Operational Capability</vt:lpstr>
      <vt:lpstr>Progress in 2012 </vt:lpstr>
      <vt:lpstr>Ozone predictions</vt:lpstr>
      <vt:lpstr>Summary of ozone Verification over CONUS </vt:lpstr>
      <vt:lpstr>Operational and experimental predictions: fraction correct</vt:lpstr>
      <vt:lpstr>PowerPoint Presentation</vt:lpstr>
      <vt:lpstr>Colorado Springs – Waldo Canyon Fire</vt:lpstr>
      <vt:lpstr>Smoke from wildfires in Alaska</vt:lpstr>
      <vt:lpstr>PowerPoint Presentation</vt:lpstr>
      <vt:lpstr>PowerPoint Presentation</vt:lpstr>
      <vt:lpstr>PowerPoint Presentation</vt:lpstr>
      <vt:lpstr>PowerPoint Presentation</vt:lpstr>
      <vt:lpstr>Phoenix Observed PM 2.5 Observations</vt:lpstr>
      <vt:lpstr>Texas dust event on November 2, 2011</vt:lpstr>
      <vt:lpstr>Developmental predictions, Summer 2012 </vt:lpstr>
      <vt:lpstr>Quantitative PM performance</vt:lpstr>
      <vt:lpstr>Partnering with AQ Forecasters</vt:lpstr>
      <vt:lpstr>Feedback from state and local AQ forecasters  Examples provided in September 2012</vt:lpstr>
      <vt:lpstr>Summary</vt:lpstr>
      <vt:lpstr>Acknowledgments:   AQF Implementation Team Members</vt:lpstr>
      <vt:lpstr>Operational AQ forecast guidance  airquality.weather.gov</vt:lpstr>
      <vt:lpstr>Backup</vt:lpstr>
      <vt:lpstr>Smoke Forecast Tool Major Components</vt:lpstr>
      <vt:lpstr>PowerPoint Presentation</vt:lpstr>
      <vt:lpstr>PowerPoint Presentation</vt:lpstr>
      <vt:lpstr>Verification of dust predictions with 10 min and 6 min time step</vt:lpstr>
    </vt:vector>
  </TitlesOfParts>
  <Company>National Weather Service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Weather Service 3rd Quarter Review 2001</dc:title>
  <dc:creator>David Pascual</dc:creator>
  <cp:lastModifiedBy>Ivanka Stajner</cp:lastModifiedBy>
  <cp:revision>2303</cp:revision>
  <dcterms:created xsi:type="dcterms:W3CDTF">2001-08-02T19:44:25Z</dcterms:created>
  <dcterms:modified xsi:type="dcterms:W3CDTF">2012-10-16T03:42:13Z</dcterms:modified>
</cp:coreProperties>
</file>