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43" r:id="rId3"/>
    <p:sldId id="285" r:id="rId4"/>
    <p:sldId id="286" r:id="rId5"/>
    <p:sldId id="288" r:id="rId6"/>
    <p:sldId id="295" r:id="rId7"/>
    <p:sldId id="303" r:id="rId8"/>
    <p:sldId id="290" r:id="rId9"/>
    <p:sldId id="291" r:id="rId10"/>
    <p:sldId id="297" r:id="rId11"/>
    <p:sldId id="301" r:id="rId12"/>
    <p:sldId id="302" r:id="rId13"/>
    <p:sldId id="304" r:id="rId14"/>
    <p:sldId id="314" r:id="rId15"/>
    <p:sldId id="315" r:id="rId16"/>
    <p:sldId id="340" r:id="rId17"/>
    <p:sldId id="342" r:id="rId18"/>
    <p:sldId id="317" r:id="rId19"/>
    <p:sldId id="307" r:id="rId20"/>
    <p:sldId id="308" r:id="rId21"/>
    <p:sldId id="309" r:id="rId22"/>
    <p:sldId id="323" r:id="rId23"/>
    <p:sldId id="324" r:id="rId24"/>
    <p:sldId id="325" r:id="rId25"/>
    <p:sldId id="326" r:id="rId26"/>
    <p:sldId id="327" r:id="rId27"/>
    <p:sldId id="310" r:id="rId28"/>
    <p:sldId id="329" r:id="rId29"/>
    <p:sldId id="332" r:id="rId30"/>
    <p:sldId id="33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F0"/>
    <a:srgbClr val="800000"/>
    <a:srgbClr val="BC0000"/>
    <a:srgbClr val="A0000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7E3C5-2E2B-4F24-9584-FE6854F5467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830F-9689-48E0-A46C-089CA162B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F3DF-1B0E-4843-8D4C-F194D144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DDFD-CD2B-4BC0-950A-22E860C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774E-1622-4C6F-910A-C2646CCB9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9B88-A45D-4E6E-8505-385A30ED7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6E75-72D5-46C6-9707-28FDC5E4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8AA2-AB3D-4495-9282-8215E717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65E9-2BA5-461C-863B-4C41EC6BE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1666-795F-4D0F-9812-5F411CE0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DDD5-E64E-4976-9ABE-6E19E29F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31AF-E885-427C-89AF-9150E3F8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BBA9-CD06-493E-A4CC-A7DBFB9DB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280E61-8B3C-49D4-8B38-86A3B3E0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" t="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71600" y="4754880"/>
            <a:ext cx="6400800" cy="1828800"/>
          </a:xfrm>
          <a:prstGeom prst="rect">
            <a:avLst/>
          </a:prstGeom>
          <a:solidFill>
            <a:srgbClr val="E1E1F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 anchorCtr="1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Russ Bullock</a:t>
            </a:r>
            <a:endParaRPr lang="en-US" sz="3200" dirty="0"/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11</a:t>
            </a:r>
            <a:r>
              <a:rPr lang="en-US" sz="32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200" dirty="0" smtClean="0">
                <a:solidFill>
                  <a:schemeClr val="accent2"/>
                </a:solidFill>
              </a:rPr>
              <a:t> Annual CMAS Conference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October 17, 2012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2011680"/>
          </a:xfrm>
          <a:solidFill>
            <a:srgbClr val="E1E1F0">
              <a:alpha val="60000"/>
            </a:srgbClr>
          </a:solidFill>
          <a:effectLst>
            <a:softEdge rad="127000"/>
          </a:effectLst>
        </p:spPr>
        <p:txBody>
          <a:bodyPr anchor="ctr" anchorCtr="1"/>
          <a:lstStyle/>
          <a:p>
            <a:pPr eaLnBrk="1" hangingPunct="1"/>
            <a:r>
              <a:rPr lang="en-US" sz="3600" b="1" i="1" dirty="0">
                <a:solidFill>
                  <a:srgbClr val="CC0000"/>
                </a:solidFill>
              </a:rPr>
              <a:t>Development of Methodology to Downscale Global Climate Fields to 12km Resolution</a:t>
            </a:r>
            <a:endParaRPr lang="en-US" sz="3600" b="1" i="1" dirty="0" smtClean="0">
              <a:solidFill>
                <a:srgbClr val="CC0000"/>
              </a:solidFill>
            </a:endParaRP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  <p:pic>
        <p:nvPicPr>
          <p:cNvPr id="5" name="Picture 4" descr="OR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3380153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 cover prob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731520"/>
            <a:ext cx="7148572" cy="597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Unrealistic winter freeze-up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635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Solution for lake temperatures?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400" dirty="0" smtClean="0"/>
              <a:t>Megan Mallard is incorporating an internal lake temperature model into WRF, the FLake model.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One-dimensional analytical thermal energy model using the WRF simulation of wind, temperature, humidity and radiation.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Preliminary results look very good.</a:t>
            </a: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763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How can we evaluate these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12-km WRF downscaling results?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400" dirty="0" smtClean="0"/>
              <a:t>Previous work at 36-km resolution compared WRF results to North American Regional Reanalysis (NARR) which provides 32-km resolution.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No similar product is available for 12-km resolution, so let’s throw caution to the wind and compare WRF simulations to REAL OBSERVATIONS!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Simulation period is calendar year 2006.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11,000,000+ observations from the Meteorological Assimilation Data Ingest System (MADIS) are used for evaluation.</a:t>
            </a: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 36vs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3368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Seasonal analysis of temperature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36-km parent vs. 12-km downscale (all 3 options)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 36vs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3999" cy="3368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Seasonal water vapor mixing ratio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36-km parent vs. 12-km downscale (all 3 options)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 36vs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3999" cy="3368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Seasonal analysis of wind speed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36-km parent vs. 12-km downscale (all 3 options)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880"/>
            <a:ext cx="8229600" cy="4572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Monthly Precipitation Statistics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960"/>
            <a:ext cx="5486400" cy="5943600"/>
          </a:xfrm>
          <a:prstGeom prst="rect">
            <a:avLst/>
          </a:prstGeom>
        </p:spPr>
      </p:pic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880"/>
            <a:ext cx="8229600" cy="4572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July Precipitation Bias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914398"/>
            <a:ext cx="7942886" cy="5695972"/>
          </a:xfrm>
          <a:prstGeom prst="rect">
            <a:avLst/>
          </a:prstGeom>
        </p:spPr>
      </p:pic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144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How might changes to the nudging strength affect accuracy?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000" dirty="0" smtClean="0"/>
              <a:t>The inventors of analysis nudging (Stauffer and Seaman, PSU) warned that nudging a fine-scale model simulation towards coarse</a:t>
            </a:r>
            <a:r>
              <a:rPr lang="en-US" sz="2000" dirty="0"/>
              <a:t>-</a:t>
            </a:r>
            <a:r>
              <a:rPr lang="en-US" sz="2000" dirty="0" smtClean="0"/>
              <a:t>scale data is destructive to the simulation details and recommended weaker nudging in these cases.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Spectral nudging was designed to avoid this destruction of simulation details by spectral decomposition of the difference field and only nudging towards the longer-wave spectra.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 nudging for this 12-km modeling was weakened compared to the previous 36-km work, but is it optimal?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Nudging strength was increased and decreased by a factor of 2 for both analysis and spectral nudging to test model sensitivity.</a:t>
            </a: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dge strength temperature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274320"/>
            <a:ext cx="6120001" cy="6300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280" y="2743200"/>
            <a:ext cx="6884129" cy="101566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6000" dirty="0" smtClean="0"/>
              <a:t>No significant effect</a:t>
            </a:r>
            <a:endParaRPr lang="en-US" sz="6000" dirty="0"/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Kiran</a:t>
            </a:r>
            <a:r>
              <a:rPr lang="en-US" dirty="0" smtClean="0"/>
              <a:t> </a:t>
            </a:r>
            <a:r>
              <a:rPr lang="en-US" dirty="0" err="1" smtClean="0"/>
              <a:t>Alapaty</a:t>
            </a:r>
            <a:r>
              <a:rPr lang="en-US" dirty="0" smtClean="0"/>
              <a:t>, Jerry </a:t>
            </a:r>
            <a:r>
              <a:rPr lang="en-US" dirty="0" err="1" smtClean="0"/>
              <a:t>Herwehe</a:t>
            </a:r>
            <a:r>
              <a:rPr lang="en-US" dirty="0" smtClean="0"/>
              <a:t>, Megan Mallard, and Tanya </a:t>
            </a:r>
            <a:r>
              <a:rPr lang="en-US" dirty="0" err="1" smtClean="0"/>
              <a:t>Otte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-19050" y="533400"/>
            <a:ext cx="914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1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Acknowledgements</a:t>
            </a:r>
            <a:endParaRPr lang="en-US" sz="2800" b="1" i="1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ge strength WVMR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74320"/>
            <a:ext cx="6120001" cy="630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2743200"/>
            <a:ext cx="6884129" cy="101566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6000" dirty="0" smtClean="0"/>
              <a:t>No significant effect</a:t>
            </a:r>
            <a:endParaRPr lang="en-US" sz="6000" dirty="0"/>
          </a:p>
        </p:txBody>
      </p:sp>
      <p:pic>
        <p:nvPicPr>
          <p:cNvPr id="5" name="Picture 4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ge strength wind speed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74320"/>
            <a:ext cx="6120001" cy="630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2743200"/>
            <a:ext cx="6884129" cy="101566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6000" dirty="0" smtClean="0"/>
              <a:t>No significant effect</a:t>
            </a:r>
            <a:endParaRPr lang="en-US" sz="6000" dirty="0"/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dge strength temperature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74320"/>
            <a:ext cx="6120000" cy="6300001"/>
          </a:xfrm>
          <a:prstGeom prst="rect">
            <a:avLst/>
          </a:prstGeom>
        </p:spPr>
      </p:pic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ge strength WVMR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74320"/>
            <a:ext cx="6120000" cy="6300001"/>
          </a:xfrm>
          <a:prstGeom prst="rect">
            <a:avLst/>
          </a:prstGeom>
        </p:spPr>
      </p:pic>
      <p:pic>
        <p:nvPicPr>
          <p:cNvPr id="3" name="Picture 2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dge strength wind speed M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74320"/>
            <a:ext cx="6120000" cy="6300001"/>
          </a:xfrm>
          <a:prstGeom prst="rect">
            <a:avLst/>
          </a:prstGeom>
        </p:spPr>
      </p:pic>
      <p:pic>
        <p:nvPicPr>
          <p:cNvPr id="3" name="Picture 2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Effect of Nudging Strength:  Conclusions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000" dirty="0" smtClean="0"/>
              <a:t>The effect on mean absolute error is quite small.</a:t>
            </a:r>
          </a:p>
          <a:p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There is generally too much water vapor and stronger nudging reduces the high bias, even with spectral nudging where water vapor is not nudged.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 link between stronger spectral nudging (of temperature, wind and </a:t>
            </a:r>
            <a:r>
              <a:rPr lang="en-US" sz="2000" dirty="0" err="1" smtClean="0"/>
              <a:t>geopotential</a:t>
            </a:r>
            <a:r>
              <a:rPr lang="en-US" sz="2000" dirty="0" smtClean="0"/>
              <a:t> height only) and reduced bias in water vapor is not direct and suggests complex interactions of model physics.</a:t>
            </a: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14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Investigating the high moisture bias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000" dirty="0"/>
              <a:t>S</a:t>
            </a:r>
            <a:r>
              <a:rPr lang="en-US" sz="2000" dirty="0" smtClean="0"/>
              <a:t>ub-grid </a:t>
            </a:r>
            <a:r>
              <a:rPr lang="en-US" sz="2000" dirty="0"/>
              <a:t>convective </a:t>
            </a:r>
            <a:r>
              <a:rPr lang="en-US" sz="2000" dirty="0" smtClean="0"/>
              <a:t>parameterization:  The </a:t>
            </a:r>
            <a:r>
              <a:rPr lang="en-US" sz="2000" dirty="0" smtClean="0">
                <a:solidFill>
                  <a:srgbClr val="000000"/>
                </a:solidFill>
              </a:rPr>
              <a:t>Grell-3 </a:t>
            </a:r>
            <a:r>
              <a:rPr lang="en-US" sz="2000" dirty="0">
                <a:solidFill>
                  <a:srgbClr val="000000"/>
                </a:solidFill>
              </a:rPr>
              <a:t>cumulus parameterization was replaced with the Modified </a:t>
            </a:r>
            <a:r>
              <a:rPr lang="en-US" sz="2000" dirty="0" err="1">
                <a:solidFill>
                  <a:srgbClr val="000000"/>
                </a:solidFill>
              </a:rPr>
              <a:t>Kain</a:t>
            </a:r>
            <a:r>
              <a:rPr lang="en-US" sz="2000" dirty="0">
                <a:solidFill>
                  <a:srgbClr val="000000"/>
                </a:solidFill>
              </a:rPr>
              <a:t>-Fritsch </a:t>
            </a:r>
            <a:r>
              <a:rPr lang="en-US" sz="2000" dirty="0" smtClean="0">
                <a:solidFill>
                  <a:srgbClr val="000000"/>
                </a:solidFill>
              </a:rPr>
              <a:t>scheme.</a:t>
            </a:r>
            <a:endParaRPr lang="en-US" sz="2000" dirty="0" smtClean="0"/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Cloud microphysics:  The WRF Single-Moment 6-Class microphysics scheme was replaced with the Morrison Double-Moment scheme.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Both of these tests were conducted without any interior nudging to better show their effects on the basic WRF model behavior.</a:t>
            </a: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389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714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Bias from Convective Parameterization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4802" cy="4386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714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Bias from Microphysics Scheme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14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General Findings for Microphysics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000" dirty="0" smtClean="0"/>
              <a:t>Morrison Double-Moment scheme reduces the high bias for water vapor mixing ratio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It also has a very strong effect on temperature by turning a weak positive bias (annual mean) into a rather strong negative one, with the effect especially strong in the warm seasons.</a:t>
            </a:r>
          </a:p>
          <a:p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Small effect on reducing positive wind speed bias also.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Could be that the primary effect is more opaque cloud cover leading to lower temperatures and lower evaporation at the surface.  Also lower wind speeds.</a:t>
            </a:r>
          </a:p>
        </p:txBody>
      </p:sp>
      <p:pic>
        <p:nvPicPr>
          <p:cNvPr id="5" name="Picture 4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175" y="609600"/>
            <a:ext cx="914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1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Background</a:t>
            </a:r>
            <a:endParaRPr lang="en-US" sz="2800" b="1" i="1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676400"/>
            <a:ext cx="75739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AMAD/AMB has previously demonstrated successful dynamical downscaling from 2.5-degree (~250 km) to 108- and 36-km resolution in a nested WRF configuration with feedback (i.e., two-way nesting).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Watershed ecology managers and urban air quality planners require meteorology/climate information on even finer scales.</a:t>
            </a:r>
            <a:endParaRPr lang="en-US" sz="2000" i="1" dirty="0" smtClean="0"/>
          </a:p>
          <a:p>
            <a:pPr marL="457200" indent="-457200">
              <a:buFont typeface="+mj-lt"/>
              <a:buAutoNum type="arabicParenR"/>
            </a:pP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 the interest of time and efficiency, could we work from existing 36-km results and just add another nest to 12-km?</a:t>
            </a:r>
          </a:p>
          <a:p>
            <a:endParaRPr lang="en-US" sz="2000" dirty="0" smtClean="0"/>
          </a:p>
          <a:p>
            <a:pPr marL="457200" indent="-457200"/>
            <a:r>
              <a:rPr lang="en-US" sz="2000" dirty="0" smtClean="0"/>
              <a:t>4)	The real questions:  Would it really be practical on our computing systems?  How would the results be tested?  Would the results be more accurate?</a:t>
            </a: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4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Overall Conclusions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848600" cy="532453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74320" indent="-274320">
              <a:buFontTx/>
              <a:buChar char="-"/>
            </a:pPr>
            <a:r>
              <a:rPr lang="en-US" sz="2000" dirty="0" smtClean="0"/>
              <a:t>Dynamical downscaling to 12-km should be practical on our computing and data storage systems, but will demand a significant fraction of available resources.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 finer horizontal resolution does appear to provide better accuracy overall, but only when nudging is applied.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Whether analysis nudging or spectral nudging is best depends on the meteorological variable of most interest.  Precipitation needs to be investigated further.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 base nudging strength for analysis nudging was reduced to ½ of that used at 36-km resolution.  This seems to be generally appropriate.</a:t>
            </a:r>
          </a:p>
          <a:p>
            <a:pPr marL="274320" indent="-274320">
              <a:buFontTx/>
              <a:buChar char="-"/>
            </a:pPr>
            <a:endParaRPr lang="en-US" sz="2000" dirty="0" smtClean="0"/>
          </a:p>
          <a:p>
            <a:pPr marL="274320" indent="-274320">
              <a:buFontTx/>
              <a:buChar char="-"/>
            </a:pPr>
            <a:r>
              <a:rPr lang="en-US" sz="2000" dirty="0" smtClean="0"/>
              <a:t>The base nudging strength for spectral nudging was also reduced from the 36-km value.  This may not be necessary.  Separate work to include nudging of moisture in the spectral method may help to reduce the high biases seen here.</a:t>
            </a:r>
          </a:p>
        </p:txBody>
      </p:sp>
      <p:pic>
        <p:nvPicPr>
          <p:cNvPr id="5" name="Picture 4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_domains_r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914400"/>
            <a:ext cx="8479149" cy="5652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46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108-36-12 Nesting Configuration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642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12-km Simulation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192 processors – 60 hours CPU time per year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20-year climate run will take 50 days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20-year climate run will write 33 TB of output</a:t>
            </a:r>
          </a:p>
        </p:txBody>
      </p:sp>
      <p:pic>
        <p:nvPicPr>
          <p:cNvPr id="5" name="Picture 4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04800"/>
            <a:ext cx="5491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To nudge, or not to nudge?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Tx/>
              <a:buChar char="-"/>
            </a:pPr>
            <a:r>
              <a:rPr lang="en-US" sz="2400" dirty="0" smtClean="0"/>
              <a:t>Nudging, a.k.a. Four-Dimensional Data Assimilation or FDDA, applies an artificial term to the governing equations to force the value of a variable towards its corresponding value in a target field (climate model).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WRF can be run with no nudging, analysis nudging, or spectral nudging.</a:t>
            </a:r>
          </a:p>
          <a:p>
            <a:pPr marL="274320" indent="-274320">
              <a:buFontTx/>
              <a:buChar char="-"/>
            </a:pPr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Do we really want to nudge our 12-km WRF simulation towards the relatively smooth fields of the global data?  </a:t>
            </a:r>
          </a:p>
          <a:p>
            <a:endParaRPr lang="en-US" sz="2400" dirty="0" smtClean="0"/>
          </a:p>
          <a:p>
            <a:pPr marL="274320" indent="-274320">
              <a:buFontTx/>
              <a:buChar char="-"/>
            </a:pPr>
            <a:r>
              <a:rPr lang="en-US" sz="2400" dirty="0" smtClean="0"/>
              <a:t>Can spectral nudging keep the larger scales of the WRF simulation in check while allowing the model to simulate fine-scale phenomena?</a:t>
            </a:r>
          </a:p>
        </p:txBody>
      </p:sp>
      <p:pic>
        <p:nvPicPr>
          <p:cNvPr id="5" name="Picture 4" descr="EP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8838" cy="6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178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What the heck?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Let’s just run WRF all three ways.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178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What the heck?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Let’s just run WRF all three ways.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What could go wrong?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ke temp prob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" y="1188720"/>
            <a:ext cx="7878213" cy="553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39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Inland lake temperatures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 at 12-km resolution</a:t>
            </a:r>
          </a:p>
        </p:txBody>
      </p:sp>
      <p:pic>
        <p:nvPicPr>
          <p:cNvPr id="7" name="Picture 6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38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949</Words>
  <Application>Microsoft Office PowerPoint</Application>
  <PresentationFormat>On-screen Show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Development of Methodology to Downscale Global Climate Fields to 12km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Hemispheric Regions with CMAQ</dc:title>
  <dc:creator>russell bullock</dc:creator>
  <cp:lastModifiedBy>Russ</cp:lastModifiedBy>
  <cp:revision>402</cp:revision>
  <dcterms:created xsi:type="dcterms:W3CDTF">2009-05-01T15:22:53Z</dcterms:created>
  <dcterms:modified xsi:type="dcterms:W3CDTF">2012-10-17T11:08:56Z</dcterms:modified>
</cp:coreProperties>
</file>