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2.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1"/>
    <p:sldMasterId id="2147483672" r:id="rId2"/>
  </p:sldMasterIdLst>
  <p:notesMasterIdLst>
    <p:notesMasterId r:id="rId28"/>
  </p:notesMasterIdLst>
  <p:sldIdLst>
    <p:sldId id="256" r:id="rId3"/>
    <p:sldId id="258" r:id="rId4"/>
    <p:sldId id="273" r:id="rId5"/>
    <p:sldId id="279" r:id="rId6"/>
    <p:sldId id="304" r:id="rId7"/>
    <p:sldId id="303" r:id="rId8"/>
    <p:sldId id="280" r:id="rId9"/>
    <p:sldId id="263" r:id="rId10"/>
    <p:sldId id="291" r:id="rId11"/>
    <p:sldId id="265" r:id="rId12"/>
    <p:sldId id="261" r:id="rId13"/>
    <p:sldId id="285" r:id="rId14"/>
    <p:sldId id="262" r:id="rId15"/>
    <p:sldId id="286" r:id="rId16"/>
    <p:sldId id="294" r:id="rId17"/>
    <p:sldId id="292" r:id="rId18"/>
    <p:sldId id="302" r:id="rId19"/>
    <p:sldId id="293" r:id="rId20"/>
    <p:sldId id="282" r:id="rId21"/>
    <p:sldId id="270" r:id="rId22"/>
    <p:sldId id="313" r:id="rId23"/>
    <p:sldId id="314" r:id="rId24"/>
    <p:sldId id="316" r:id="rId25"/>
    <p:sldId id="269" r:id="rId26"/>
    <p:sldId id="272"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497" autoAdjust="0"/>
  </p:normalViewPr>
  <p:slideViewPr>
    <p:cSldViewPr>
      <p:cViewPr>
        <p:scale>
          <a:sx n="86" d="100"/>
          <a:sy n="86" d="100"/>
        </p:scale>
        <p:origin x="-660" y="45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179E4B-04B8-47C3-8DDF-277914496179}" type="datetimeFigureOut">
              <a:rPr lang="en-GB" smtClean="0"/>
              <a:pPr/>
              <a:t>24/10/2011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891EA0-9EF5-4A39-943D-F8E524790DBC}"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CAAC19-64A4-4E8D-ACA7-8A3971CC881F}" type="slidenum">
              <a:rPr lang="en-US"/>
              <a:pPr/>
              <a:t>4</a:t>
            </a:fld>
            <a:endParaRPr lang="en-US"/>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p:txBody>
          <a:bodyPr/>
          <a:lstStyle/>
          <a:p>
            <a:r>
              <a:rPr lang="en-GB" dirty="0" smtClean="0"/>
              <a:t>GFS – global forecast system – a US model available through NCAR</a:t>
            </a:r>
            <a:endParaRPr lang="en-GB"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p:nvSpPr>
        <p:spPr bwMode="auto">
          <a:xfrm>
            <a:off x="0" y="0"/>
            <a:ext cx="9144000" cy="6858000"/>
          </a:xfrm>
          <a:prstGeom prst="rect">
            <a:avLst/>
          </a:prstGeom>
          <a:solidFill>
            <a:schemeClr val="tx1"/>
          </a:solidFill>
          <a:ln w="9525">
            <a:noFill/>
            <a:miter lim="800000"/>
            <a:headEnd/>
            <a:tailEnd/>
          </a:ln>
          <a:effectLst/>
        </p:spPr>
        <p:txBody>
          <a:bodyPr wrap="none" anchor="ctr"/>
          <a:lstStyle/>
          <a:p>
            <a:endParaRPr lang="en-US"/>
          </a:p>
        </p:txBody>
      </p:sp>
      <p:grpSp>
        <p:nvGrpSpPr>
          <p:cNvPr id="2" name="Group 6"/>
          <p:cNvGrpSpPr>
            <a:grpSpLocks/>
          </p:cNvGrpSpPr>
          <p:nvPr/>
        </p:nvGrpSpPr>
        <p:grpSpPr bwMode="auto">
          <a:xfrm>
            <a:off x="0" y="2205038"/>
            <a:ext cx="9144000" cy="1801812"/>
            <a:chOff x="0" y="1392"/>
            <a:chExt cx="5760" cy="1135"/>
          </a:xfrm>
        </p:grpSpPr>
        <p:pic>
          <p:nvPicPr>
            <p:cNvPr id="6" name="Picture 7" descr="shutterstock_427191_small"/>
            <p:cNvPicPr>
              <a:picLocks noChangeAspect="1" noChangeArrowheads="1"/>
            </p:cNvPicPr>
            <p:nvPr/>
          </p:nvPicPr>
          <p:blipFill>
            <a:blip r:embed="rId2" cstate="print"/>
            <a:srcRect/>
            <a:stretch>
              <a:fillRect/>
            </a:stretch>
          </p:blipFill>
          <p:spPr bwMode="auto">
            <a:xfrm>
              <a:off x="0" y="1392"/>
              <a:ext cx="1135" cy="1135"/>
            </a:xfrm>
            <a:prstGeom prst="rect">
              <a:avLst/>
            </a:prstGeom>
            <a:noFill/>
            <a:ln w="9525">
              <a:noFill/>
              <a:miter lim="800000"/>
              <a:headEnd/>
              <a:tailEnd/>
            </a:ln>
          </p:spPr>
        </p:pic>
        <p:pic>
          <p:nvPicPr>
            <p:cNvPr id="7" name="Picture 8" descr="shutterstock_2975339_small"/>
            <p:cNvPicPr>
              <a:picLocks noChangeAspect="1" noChangeArrowheads="1"/>
            </p:cNvPicPr>
            <p:nvPr/>
          </p:nvPicPr>
          <p:blipFill>
            <a:blip r:embed="rId3" cstate="print"/>
            <a:srcRect/>
            <a:stretch>
              <a:fillRect/>
            </a:stretch>
          </p:blipFill>
          <p:spPr bwMode="auto">
            <a:xfrm>
              <a:off x="1156" y="1392"/>
              <a:ext cx="1135" cy="1135"/>
            </a:xfrm>
            <a:prstGeom prst="rect">
              <a:avLst/>
            </a:prstGeom>
            <a:noFill/>
            <a:ln w="9525">
              <a:noFill/>
              <a:miter lim="800000"/>
              <a:headEnd/>
              <a:tailEnd/>
            </a:ln>
          </p:spPr>
        </p:pic>
        <p:pic>
          <p:nvPicPr>
            <p:cNvPr id="8" name="Picture 9" descr="shutterstock_6749344_small"/>
            <p:cNvPicPr>
              <a:picLocks noChangeAspect="1" noChangeArrowheads="1"/>
            </p:cNvPicPr>
            <p:nvPr/>
          </p:nvPicPr>
          <p:blipFill>
            <a:blip r:embed="rId4" cstate="print"/>
            <a:srcRect/>
            <a:stretch>
              <a:fillRect/>
            </a:stretch>
          </p:blipFill>
          <p:spPr bwMode="auto">
            <a:xfrm>
              <a:off x="2312" y="1392"/>
              <a:ext cx="1135" cy="1135"/>
            </a:xfrm>
            <a:prstGeom prst="rect">
              <a:avLst/>
            </a:prstGeom>
            <a:noFill/>
            <a:ln w="9525">
              <a:noFill/>
              <a:miter lim="800000"/>
              <a:headEnd/>
              <a:tailEnd/>
            </a:ln>
          </p:spPr>
        </p:pic>
        <p:pic>
          <p:nvPicPr>
            <p:cNvPr id="9" name="Picture 10" descr="shutterstock_9134818_small"/>
            <p:cNvPicPr>
              <a:picLocks noChangeAspect="1" noChangeArrowheads="1"/>
            </p:cNvPicPr>
            <p:nvPr/>
          </p:nvPicPr>
          <p:blipFill>
            <a:blip r:embed="rId5" cstate="print"/>
            <a:srcRect/>
            <a:stretch>
              <a:fillRect/>
            </a:stretch>
          </p:blipFill>
          <p:spPr bwMode="auto">
            <a:xfrm>
              <a:off x="3468" y="1392"/>
              <a:ext cx="1135" cy="1135"/>
            </a:xfrm>
            <a:prstGeom prst="rect">
              <a:avLst/>
            </a:prstGeom>
            <a:noFill/>
            <a:ln w="9525">
              <a:noFill/>
              <a:miter lim="800000"/>
              <a:headEnd/>
              <a:tailEnd/>
            </a:ln>
          </p:spPr>
        </p:pic>
        <p:pic>
          <p:nvPicPr>
            <p:cNvPr id="10" name="Picture 11" descr="shutterstock_11521111_small"/>
            <p:cNvPicPr>
              <a:picLocks noChangeAspect="1" noChangeArrowheads="1"/>
            </p:cNvPicPr>
            <p:nvPr/>
          </p:nvPicPr>
          <p:blipFill>
            <a:blip r:embed="rId6" cstate="print"/>
            <a:srcRect/>
            <a:stretch>
              <a:fillRect/>
            </a:stretch>
          </p:blipFill>
          <p:spPr bwMode="auto">
            <a:xfrm>
              <a:off x="4625" y="1392"/>
              <a:ext cx="1135" cy="1135"/>
            </a:xfrm>
            <a:prstGeom prst="rect">
              <a:avLst/>
            </a:prstGeom>
            <a:noFill/>
            <a:ln w="9525">
              <a:noFill/>
              <a:miter lim="800000"/>
              <a:headEnd/>
              <a:tailEnd/>
            </a:ln>
          </p:spPr>
        </p:pic>
      </p:grpSp>
      <p:pic>
        <p:nvPicPr>
          <p:cNvPr id="11" name="Picture 12" descr="AEA_onblack"/>
          <p:cNvPicPr>
            <a:picLocks noChangeAspect="1" noChangeArrowheads="1"/>
          </p:cNvPicPr>
          <p:nvPr/>
        </p:nvPicPr>
        <p:blipFill>
          <a:blip r:embed="rId7" cstate="print"/>
          <a:srcRect/>
          <a:stretch>
            <a:fillRect/>
          </a:stretch>
        </p:blipFill>
        <p:spPr bwMode="auto">
          <a:xfrm>
            <a:off x="6376988" y="533400"/>
            <a:ext cx="2157412" cy="1228725"/>
          </a:xfrm>
          <a:prstGeom prst="rect">
            <a:avLst/>
          </a:prstGeom>
          <a:noFill/>
          <a:ln w="9525">
            <a:noFill/>
            <a:miter lim="800000"/>
            <a:headEnd/>
            <a:tailEnd/>
          </a:ln>
        </p:spPr>
      </p:pic>
      <p:sp>
        <p:nvSpPr>
          <p:cNvPr id="12" name="Text Box 23"/>
          <p:cNvSpPr txBox="1">
            <a:spLocks noChangeArrowheads="1"/>
          </p:cNvSpPr>
          <p:nvPr/>
        </p:nvSpPr>
        <p:spPr bwMode="auto">
          <a:xfrm>
            <a:off x="647700" y="5943600"/>
            <a:ext cx="2596673" cy="307777"/>
          </a:xfrm>
          <a:prstGeom prst="rect">
            <a:avLst/>
          </a:prstGeom>
          <a:noFill/>
          <a:ln w="9525">
            <a:noFill/>
            <a:miter lim="800000"/>
            <a:headEnd/>
            <a:tailEnd/>
          </a:ln>
          <a:effectLst/>
        </p:spPr>
        <p:txBody>
          <a:bodyPr wrap="none">
            <a:spAutoFit/>
          </a:bodyPr>
          <a:lstStyle/>
          <a:p>
            <a:r>
              <a:rPr lang="en-US" sz="1400" dirty="0" smtClean="0">
                <a:solidFill>
                  <a:schemeClr val="bg1"/>
                </a:solidFill>
              </a:rPr>
              <a:t>Andrea Fraser –</a:t>
            </a:r>
            <a:r>
              <a:rPr lang="en-US" sz="1400" dirty="0" smtClean="0">
                <a:solidFill>
                  <a:schemeClr val="bg2"/>
                </a:solidFill>
              </a:rPr>
              <a:t> October 2011</a:t>
            </a:r>
          </a:p>
        </p:txBody>
      </p:sp>
      <p:sp>
        <p:nvSpPr>
          <p:cNvPr id="82964" name="Rectangle 20"/>
          <p:cNvSpPr>
            <a:spLocks noGrp="1" noChangeArrowheads="1"/>
          </p:cNvSpPr>
          <p:nvPr>
            <p:ph type="subTitle" sz="quarter" idx="1"/>
          </p:nvPr>
        </p:nvSpPr>
        <p:spPr>
          <a:xfrm>
            <a:off x="611188" y="981075"/>
            <a:ext cx="6400800" cy="628650"/>
          </a:xfrm>
        </p:spPr>
        <p:txBody>
          <a:bodyPr/>
          <a:lstStyle>
            <a:lvl1pPr>
              <a:defRPr sz="2600">
                <a:solidFill>
                  <a:schemeClr val="bg2"/>
                </a:solidFill>
              </a:defRPr>
            </a:lvl1pPr>
          </a:lstStyle>
          <a:p>
            <a:r>
              <a:rPr lang="en-US" smtClean="0"/>
              <a:t>Click to edit Master subtitle style</a:t>
            </a:r>
            <a:endParaRPr lang="en-GB"/>
          </a:p>
        </p:txBody>
      </p:sp>
      <p:sp>
        <p:nvSpPr>
          <p:cNvPr id="82965" name="Rectangle 21"/>
          <p:cNvSpPr>
            <a:spLocks noGrp="1" noChangeArrowheads="1"/>
          </p:cNvSpPr>
          <p:nvPr>
            <p:ph type="ctrTitle" sz="quarter"/>
          </p:nvPr>
        </p:nvSpPr>
        <p:spPr>
          <a:xfrm>
            <a:off x="611188" y="620713"/>
            <a:ext cx="5616575" cy="576262"/>
          </a:xfrm>
        </p:spPr>
        <p:txBody>
          <a:bodyPr anchor="t"/>
          <a:lstStyle>
            <a:lvl1pPr>
              <a:defRPr b="0">
                <a:solidFill>
                  <a:srgbClr val="499D22"/>
                </a:solidFill>
              </a:defRPr>
            </a:lvl1pPr>
          </a:lstStyle>
          <a:p>
            <a:r>
              <a:rPr lang="en-US" smtClean="0"/>
              <a:t>Click to edit Master title style</a:t>
            </a:r>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51638" y="304800"/>
            <a:ext cx="2087562" cy="61483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84188" y="304800"/>
            <a:ext cx="6115050" cy="61483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p:nvSpPr>
        <p:spPr bwMode="auto">
          <a:xfrm>
            <a:off x="0" y="0"/>
            <a:ext cx="9144000" cy="6858000"/>
          </a:xfrm>
          <a:prstGeom prst="rect">
            <a:avLst/>
          </a:prstGeom>
          <a:solidFill>
            <a:schemeClr val="tx1"/>
          </a:solidFill>
          <a:ln w="9525">
            <a:noFill/>
            <a:miter lim="800000"/>
            <a:headEnd/>
            <a:tailEnd/>
          </a:ln>
          <a:effectLst/>
        </p:spPr>
        <p:txBody>
          <a:bodyPr wrap="none" anchor="ctr"/>
          <a:lstStyle/>
          <a:p>
            <a:endParaRPr lang="en-US"/>
          </a:p>
        </p:txBody>
      </p:sp>
      <p:grpSp>
        <p:nvGrpSpPr>
          <p:cNvPr id="2" name="Group 6"/>
          <p:cNvGrpSpPr>
            <a:grpSpLocks/>
          </p:cNvGrpSpPr>
          <p:nvPr/>
        </p:nvGrpSpPr>
        <p:grpSpPr bwMode="auto">
          <a:xfrm>
            <a:off x="0" y="2205038"/>
            <a:ext cx="9144000" cy="1801812"/>
            <a:chOff x="0" y="1392"/>
            <a:chExt cx="5760" cy="1135"/>
          </a:xfrm>
        </p:grpSpPr>
        <p:pic>
          <p:nvPicPr>
            <p:cNvPr id="6" name="Picture 7" descr="shutterstock_427191_small"/>
            <p:cNvPicPr>
              <a:picLocks noChangeAspect="1" noChangeArrowheads="1"/>
            </p:cNvPicPr>
            <p:nvPr/>
          </p:nvPicPr>
          <p:blipFill>
            <a:blip r:embed="rId2" cstate="print"/>
            <a:srcRect/>
            <a:stretch>
              <a:fillRect/>
            </a:stretch>
          </p:blipFill>
          <p:spPr bwMode="auto">
            <a:xfrm>
              <a:off x="0" y="1392"/>
              <a:ext cx="1135" cy="1135"/>
            </a:xfrm>
            <a:prstGeom prst="rect">
              <a:avLst/>
            </a:prstGeom>
            <a:noFill/>
            <a:ln w="9525">
              <a:noFill/>
              <a:miter lim="800000"/>
              <a:headEnd/>
              <a:tailEnd/>
            </a:ln>
          </p:spPr>
        </p:pic>
        <p:pic>
          <p:nvPicPr>
            <p:cNvPr id="7" name="Picture 8" descr="shutterstock_2975339_small"/>
            <p:cNvPicPr>
              <a:picLocks noChangeAspect="1" noChangeArrowheads="1"/>
            </p:cNvPicPr>
            <p:nvPr/>
          </p:nvPicPr>
          <p:blipFill>
            <a:blip r:embed="rId3" cstate="print"/>
            <a:srcRect/>
            <a:stretch>
              <a:fillRect/>
            </a:stretch>
          </p:blipFill>
          <p:spPr bwMode="auto">
            <a:xfrm>
              <a:off x="1156" y="1392"/>
              <a:ext cx="1135" cy="1135"/>
            </a:xfrm>
            <a:prstGeom prst="rect">
              <a:avLst/>
            </a:prstGeom>
            <a:noFill/>
            <a:ln w="9525">
              <a:noFill/>
              <a:miter lim="800000"/>
              <a:headEnd/>
              <a:tailEnd/>
            </a:ln>
          </p:spPr>
        </p:pic>
        <p:pic>
          <p:nvPicPr>
            <p:cNvPr id="8" name="Picture 9" descr="shutterstock_6749344_small"/>
            <p:cNvPicPr>
              <a:picLocks noChangeAspect="1" noChangeArrowheads="1"/>
            </p:cNvPicPr>
            <p:nvPr/>
          </p:nvPicPr>
          <p:blipFill>
            <a:blip r:embed="rId4" cstate="print"/>
            <a:srcRect/>
            <a:stretch>
              <a:fillRect/>
            </a:stretch>
          </p:blipFill>
          <p:spPr bwMode="auto">
            <a:xfrm>
              <a:off x="2312" y="1392"/>
              <a:ext cx="1135" cy="1135"/>
            </a:xfrm>
            <a:prstGeom prst="rect">
              <a:avLst/>
            </a:prstGeom>
            <a:noFill/>
            <a:ln w="9525">
              <a:noFill/>
              <a:miter lim="800000"/>
              <a:headEnd/>
              <a:tailEnd/>
            </a:ln>
          </p:spPr>
        </p:pic>
        <p:pic>
          <p:nvPicPr>
            <p:cNvPr id="9" name="Picture 10" descr="shutterstock_9134818_small"/>
            <p:cNvPicPr>
              <a:picLocks noChangeAspect="1" noChangeArrowheads="1"/>
            </p:cNvPicPr>
            <p:nvPr/>
          </p:nvPicPr>
          <p:blipFill>
            <a:blip r:embed="rId5" cstate="print"/>
            <a:srcRect/>
            <a:stretch>
              <a:fillRect/>
            </a:stretch>
          </p:blipFill>
          <p:spPr bwMode="auto">
            <a:xfrm>
              <a:off x="3468" y="1392"/>
              <a:ext cx="1135" cy="1135"/>
            </a:xfrm>
            <a:prstGeom prst="rect">
              <a:avLst/>
            </a:prstGeom>
            <a:noFill/>
            <a:ln w="9525">
              <a:noFill/>
              <a:miter lim="800000"/>
              <a:headEnd/>
              <a:tailEnd/>
            </a:ln>
          </p:spPr>
        </p:pic>
        <p:pic>
          <p:nvPicPr>
            <p:cNvPr id="10" name="Picture 11" descr="shutterstock_11521111_small"/>
            <p:cNvPicPr>
              <a:picLocks noChangeAspect="1" noChangeArrowheads="1"/>
            </p:cNvPicPr>
            <p:nvPr/>
          </p:nvPicPr>
          <p:blipFill>
            <a:blip r:embed="rId6" cstate="print"/>
            <a:srcRect/>
            <a:stretch>
              <a:fillRect/>
            </a:stretch>
          </p:blipFill>
          <p:spPr bwMode="auto">
            <a:xfrm>
              <a:off x="4625" y="1392"/>
              <a:ext cx="1135" cy="1135"/>
            </a:xfrm>
            <a:prstGeom prst="rect">
              <a:avLst/>
            </a:prstGeom>
            <a:noFill/>
            <a:ln w="9525">
              <a:noFill/>
              <a:miter lim="800000"/>
              <a:headEnd/>
              <a:tailEnd/>
            </a:ln>
          </p:spPr>
        </p:pic>
      </p:grpSp>
      <p:pic>
        <p:nvPicPr>
          <p:cNvPr id="11" name="Picture 12" descr="AEA_onblack"/>
          <p:cNvPicPr>
            <a:picLocks noChangeAspect="1" noChangeArrowheads="1"/>
          </p:cNvPicPr>
          <p:nvPr/>
        </p:nvPicPr>
        <p:blipFill>
          <a:blip r:embed="rId7" cstate="print"/>
          <a:srcRect/>
          <a:stretch>
            <a:fillRect/>
          </a:stretch>
        </p:blipFill>
        <p:spPr bwMode="auto">
          <a:xfrm>
            <a:off x="6376988" y="533400"/>
            <a:ext cx="2157412" cy="1228725"/>
          </a:xfrm>
          <a:prstGeom prst="rect">
            <a:avLst/>
          </a:prstGeom>
          <a:noFill/>
          <a:ln w="9525">
            <a:noFill/>
            <a:miter lim="800000"/>
            <a:headEnd/>
            <a:tailEnd/>
          </a:ln>
        </p:spPr>
      </p:pic>
      <p:sp>
        <p:nvSpPr>
          <p:cNvPr id="12" name="Text Box 23"/>
          <p:cNvSpPr txBox="1">
            <a:spLocks noChangeArrowheads="1"/>
          </p:cNvSpPr>
          <p:nvPr/>
        </p:nvSpPr>
        <p:spPr bwMode="auto">
          <a:xfrm>
            <a:off x="647700" y="5943600"/>
            <a:ext cx="4443413" cy="304800"/>
          </a:xfrm>
          <a:prstGeom prst="rect">
            <a:avLst/>
          </a:prstGeom>
          <a:noFill/>
          <a:ln w="9525">
            <a:noFill/>
            <a:miter lim="800000"/>
            <a:headEnd/>
            <a:tailEnd/>
          </a:ln>
          <a:effectLst/>
        </p:spPr>
        <p:txBody>
          <a:bodyPr wrap="none">
            <a:spAutoFit/>
          </a:bodyPr>
          <a:lstStyle/>
          <a:p>
            <a:r>
              <a:rPr lang="en-US" sz="1400">
                <a:solidFill>
                  <a:schemeClr val="bg1"/>
                </a:solidFill>
              </a:rPr>
              <a:t>Name Name -</a:t>
            </a:r>
            <a:r>
              <a:rPr lang="en-US" sz="1400">
                <a:solidFill>
                  <a:schemeClr val="bg2"/>
                </a:solidFill>
              </a:rPr>
              <a:t> Date year (click your master to change)</a:t>
            </a:r>
            <a:endParaRPr lang="en-US" sz="1400"/>
          </a:p>
        </p:txBody>
      </p:sp>
      <p:sp>
        <p:nvSpPr>
          <p:cNvPr id="82964" name="Rectangle 20"/>
          <p:cNvSpPr>
            <a:spLocks noGrp="1" noChangeArrowheads="1"/>
          </p:cNvSpPr>
          <p:nvPr>
            <p:ph type="subTitle" sz="quarter" idx="1"/>
          </p:nvPr>
        </p:nvSpPr>
        <p:spPr>
          <a:xfrm>
            <a:off x="611188" y="981075"/>
            <a:ext cx="6400800" cy="628650"/>
          </a:xfrm>
        </p:spPr>
        <p:txBody>
          <a:bodyPr/>
          <a:lstStyle>
            <a:lvl1pPr>
              <a:defRPr sz="2600">
                <a:solidFill>
                  <a:schemeClr val="bg2"/>
                </a:solidFill>
              </a:defRPr>
            </a:lvl1pPr>
          </a:lstStyle>
          <a:p>
            <a:r>
              <a:rPr lang="en-US" smtClean="0"/>
              <a:t>Click to edit Master subtitle style</a:t>
            </a:r>
            <a:endParaRPr lang="en-GB"/>
          </a:p>
        </p:txBody>
      </p:sp>
      <p:sp>
        <p:nvSpPr>
          <p:cNvPr id="82965" name="Rectangle 21"/>
          <p:cNvSpPr>
            <a:spLocks noGrp="1" noChangeArrowheads="1"/>
          </p:cNvSpPr>
          <p:nvPr>
            <p:ph type="ctrTitle" sz="quarter"/>
          </p:nvPr>
        </p:nvSpPr>
        <p:spPr>
          <a:xfrm>
            <a:off x="611188" y="620713"/>
            <a:ext cx="5616575" cy="576262"/>
          </a:xfrm>
        </p:spPr>
        <p:txBody>
          <a:bodyPr anchor="t"/>
          <a:lstStyle>
            <a:lvl1pPr>
              <a:defRPr b="0">
                <a:solidFill>
                  <a:srgbClr val="499D22"/>
                </a:solidFill>
              </a:defRPr>
            </a:lvl1pPr>
          </a:lstStyle>
          <a:p>
            <a:r>
              <a:rPr lang="en-US" smtClean="0"/>
              <a:t>Click to edit Master title style</a:t>
            </a:r>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84188" y="1412875"/>
            <a:ext cx="4038600" cy="5040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5188" y="1412875"/>
            <a:ext cx="4038600" cy="5040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51638" y="304800"/>
            <a:ext cx="2087562" cy="61483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84188" y="304800"/>
            <a:ext cx="6115050" cy="61483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84188" y="1412875"/>
            <a:ext cx="4038600" cy="5040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5188" y="1412875"/>
            <a:ext cx="4038600" cy="5040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3" descr="Header"/>
          <p:cNvPicPr>
            <a:picLocks noChangeAspect="1" noChangeArrowheads="1"/>
          </p:cNvPicPr>
          <p:nvPr/>
        </p:nvPicPr>
        <p:blipFill>
          <a:blip r:embed="rId13" cstate="print"/>
          <a:srcRect/>
          <a:stretch>
            <a:fillRect/>
          </a:stretch>
        </p:blipFill>
        <p:spPr bwMode="auto">
          <a:xfrm>
            <a:off x="-3175" y="0"/>
            <a:ext cx="9151938" cy="1060450"/>
          </a:xfrm>
          <a:prstGeom prst="rect">
            <a:avLst/>
          </a:prstGeom>
          <a:noFill/>
          <a:ln w="9525">
            <a:noFill/>
            <a:miter lim="800000"/>
            <a:headEnd/>
            <a:tailEnd/>
          </a:ln>
        </p:spPr>
      </p:pic>
      <p:sp>
        <p:nvSpPr>
          <p:cNvPr id="1027" name="Rectangle 7"/>
          <p:cNvSpPr>
            <a:spLocks noGrp="1" noChangeArrowheads="1"/>
          </p:cNvSpPr>
          <p:nvPr>
            <p:ph type="title"/>
          </p:nvPr>
        </p:nvSpPr>
        <p:spPr bwMode="auto">
          <a:xfrm>
            <a:off x="504825" y="304800"/>
            <a:ext cx="8334375"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14"/>
          <p:cNvSpPr>
            <a:spLocks noGrp="1" noChangeArrowheads="1"/>
          </p:cNvSpPr>
          <p:nvPr>
            <p:ph type="body" idx="1"/>
          </p:nvPr>
        </p:nvSpPr>
        <p:spPr bwMode="auto">
          <a:xfrm>
            <a:off x="484188" y="1412875"/>
            <a:ext cx="8229600" cy="50403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header (put to grey)</a:t>
            </a:r>
          </a:p>
          <a:p>
            <a:pPr lvl="0"/>
            <a:r>
              <a:rPr lang="en-GB" smtClean="0"/>
              <a:t>Click to edit text </a:t>
            </a:r>
          </a:p>
          <a:p>
            <a:pPr lvl="1"/>
            <a:r>
              <a:rPr lang="en-GB" smtClean="0"/>
              <a:t>Second level</a:t>
            </a:r>
          </a:p>
          <a:p>
            <a:pPr lvl="2"/>
            <a:r>
              <a:rPr lang="en-GB" smtClean="0"/>
              <a:t>Third level</a:t>
            </a:r>
          </a:p>
          <a:p>
            <a:pPr lvl="3"/>
            <a:r>
              <a:rPr lang="en-GB" smtClean="0"/>
              <a:t>Fourth level</a:t>
            </a:r>
          </a:p>
          <a:p>
            <a:pPr lvl="4"/>
            <a:r>
              <a:rPr lang="en-GB" smtClean="0"/>
              <a:t>Fifth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fontAlgn="base" hangingPunct="1">
        <a:spcBef>
          <a:spcPct val="0"/>
        </a:spcBef>
        <a:spcAft>
          <a:spcPct val="0"/>
        </a:spcAft>
        <a:defRPr sz="2600" b="1">
          <a:solidFill>
            <a:schemeClr val="bg1"/>
          </a:solidFill>
          <a:latin typeface="+mj-lt"/>
          <a:ea typeface="+mj-ea"/>
          <a:cs typeface="+mj-cs"/>
        </a:defRPr>
      </a:lvl1pPr>
      <a:lvl2pPr algn="l" rtl="0" eaLnBrk="1" fontAlgn="base" hangingPunct="1">
        <a:spcBef>
          <a:spcPct val="0"/>
        </a:spcBef>
        <a:spcAft>
          <a:spcPct val="0"/>
        </a:spcAft>
        <a:defRPr sz="2600" b="1">
          <a:solidFill>
            <a:schemeClr val="bg1"/>
          </a:solidFill>
          <a:latin typeface="Arial" pitchFamily="-112" charset="-52"/>
          <a:ea typeface="ＭＳ Ｐゴシック" pitchFamily="-112" charset="-128"/>
          <a:cs typeface="ＭＳ Ｐゴシック" pitchFamily="-112" charset="-128"/>
        </a:defRPr>
      </a:lvl2pPr>
      <a:lvl3pPr algn="l" rtl="0" eaLnBrk="1" fontAlgn="base" hangingPunct="1">
        <a:spcBef>
          <a:spcPct val="0"/>
        </a:spcBef>
        <a:spcAft>
          <a:spcPct val="0"/>
        </a:spcAft>
        <a:defRPr sz="2600" b="1">
          <a:solidFill>
            <a:schemeClr val="bg1"/>
          </a:solidFill>
          <a:latin typeface="Arial" pitchFamily="-112" charset="-52"/>
          <a:ea typeface="ＭＳ Ｐゴシック" pitchFamily="-112" charset="-128"/>
          <a:cs typeface="ＭＳ Ｐゴシック" pitchFamily="-112" charset="-128"/>
        </a:defRPr>
      </a:lvl3pPr>
      <a:lvl4pPr algn="l" rtl="0" eaLnBrk="1" fontAlgn="base" hangingPunct="1">
        <a:spcBef>
          <a:spcPct val="0"/>
        </a:spcBef>
        <a:spcAft>
          <a:spcPct val="0"/>
        </a:spcAft>
        <a:defRPr sz="2600" b="1">
          <a:solidFill>
            <a:schemeClr val="bg1"/>
          </a:solidFill>
          <a:latin typeface="Arial" pitchFamily="-112" charset="-52"/>
          <a:ea typeface="ＭＳ Ｐゴシック" pitchFamily="-112" charset="-128"/>
          <a:cs typeface="ＭＳ Ｐゴシック" pitchFamily="-112" charset="-128"/>
        </a:defRPr>
      </a:lvl4pPr>
      <a:lvl5pPr algn="l" rtl="0" eaLnBrk="1" fontAlgn="base" hangingPunct="1">
        <a:spcBef>
          <a:spcPct val="0"/>
        </a:spcBef>
        <a:spcAft>
          <a:spcPct val="0"/>
        </a:spcAft>
        <a:defRPr sz="2600" b="1">
          <a:solidFill>
            <a:schemeClr val="bg1"/>
          </a:solidFill>
          <a:latin typeface="Arial" pitchFamily="-112" charset="-52"/>
          <a:ea typeface="ＭＳ Ｐゴシック" pitchFamily="-112" charset="-128"/>
          <a:cs typeface="ＭＳ Ｐゴシック" pitchFamily="-112" charset="-128"/>
        </a:defRPr>
      </a:lvl5pPr>
      <a:lvl6pPr marL="457200" algn="l" rtl="0" eaLnBrk="1" fontAlgn="base" hangingPunct="1">
        <a:spcBef>
          <a:spcPct val="0"/>
        </a:spcBef>
        <a:spcAft>
          <a:spcPct val="0"/>
        </a:spcAft>
        <a:defRPr sz="2600" b="1">
          <a:solidFill>
            <a:schemeClr val="bg1"/>
          </a:solidFill>
          <a:latin typeface="Arial" pitchFamily="-112" charset="-52"/>
          <a:ea typeface="ＭＳ Ｐゴシック" pitchFamily="-112" charset="-128"/>
          <a:cs typeface="ＭＳ Ｐゴシック" pitchFamily="-112" charset="-128"/>
        </a:defRPr>
      </a:lvl6pPr>
      <a:lvl7pPr marL="914400" algn="l" rtl="0" eaLnBrk="1" fontAlgn="base" hangingPunct="1">
        <a:spcBef>
          <a:spcPct val="0"/>
        </a:spcBef>
        <a:spcAft>
          <a:spcPct val="0"/>
        </a:spcAft>
        <a:defRPr sz="2600" b="1">
          <a:solidFill>
            <a:schemeClr val="bg1"/>
          </a:solidFill>
          <a:latin typeface="Arial" pitchFamily="-112" charset="-52"/>
          <a:ea typeface="ＭＳ Ｐゴシック" pitchFamily="-112" charset="-128"/>
          <a:cs typeface="ＭＳ Ｐゴシック" pitchFamily="-112" charset="-128"/>
        </a:defRPr>
      </a:lvl7pPr>
      <a:lvl8pPr marL="1371600" algn="l" rtl="0" eaLnBrk="1" fontAlgn="base" hangingPunct="1">
        <a:spcBef>
          <a:spcPct val="0"/>
        </a:spcBef>
        <a:spcAft>
          <a:spcPct val="0"/>
        </a:spcAft>
        <a:defRPr sz="2600" b="1">
          <a:solidFill>
            <a:schemeClr val="bg1"/>
          </a:solidFill>
          <a:latin typeface="Arial" pitchFamily="-112" charset="-52"/>
          <a:ea typeface="ＭＳ Ｐゴシック" pitchFamily="-112" charset="-128"/>
          <a:cs typeface="ＭＳ Ｐゴシック" pitchFamily="-112" charset="-128"/>
        </a:defRPr>
      </a:lvl8pPr>
      <a:lvl9pPr marL="1828800" algn="l" rtl="0" eaLnBrk="1" fontAlgn="base" hangingPunct="1">
        <a:spcBef>
          <a:spcPct val="0"/>
        </a:spcBef>
        <a:spcAft>
          <a:spcPct val="0"/>
        </a:spcAft>
        <a:defRPr sz="2600" b="1">
          <a:solidFill>
            <a:schemeClr val="bg1"/>
          </a:solidFill>
          <a:latin typeface="Arial" pitchFamily="-112" charset="-52"/>
          <a:ea typeface="ＭＳ Ｐゴシック" pitchFamily="-112" charset="-128"/>
          <a:cs typeface="ＭＳ Ｐゴシック" pitchFamily="-112" charset="-128"/>
        </a:defRPr>
      </a:lvl9pPr>
    </p:titleStyle>
    <p:bodyStyle>
      <a:lvl1pPr marL="342900" indent="-342900" algn="l" rtl="0" eaLnBrk="1" fontAlgn="base" hangingPunct="1">
        <a:spcBef>
          <a:spcPct val="20000"/>
        </a:spcBef>
        <a:spcAft>
          <a:spcPct val="0"/>
        </a:spcAft>
        <a:buClr>
          <a:srgbClr val="499D22"/>
        </a:buClr>
        <a:buFont typeface="Arial" charset="0"/>
        <a:tabLst>
          <a:tab pos="352425" algn="l"/>
          <a:tab pos="4043363" algn="l"/>
        </a:tabLst>
        <a:defRPr sz="2000">
          <a:solidFill>
            <a:schemeClr val="tx1"/>
          </a:solidFill>
          <a:latin typeface="+mn-lt"/>
          <a:ea typeface="+mn-ea"/>
          <a:cs typeface="+mn-cs"/>
        </a:defRPr>
      </a:lvl1pPr>
      <a:lvl2pPr marL="352425" indent="-173038" algn="l" rtl="0" eaLnBrk="1" fontAlgn="base" hangingPunct="1">
        <a:spcBef>
          <a:spcPct val="20000"/>
        </a:spcBef>
        <a:spcAft>
          <a:spcPct val="0"/>
        </a:spcAft>
        <a:buClr>
          <a:srgbClr val="499D22"/>
        </a:buClr>
        <a:buFont typeface="Arial" charset="0"/>
        <a:buChar char="•"/>
        <a:tabLst>
          <a:tab pos="352425" algn="l"/>
          <a:tab pos="4043363" algn="l"/>
        </a:tabLst>
        <a:defRPr>
          <a:solidFill>
            <a:schemeClr val="tx1"/>
          </a:solidFill>
          <a:latin typeface="+mn-lt"/>
          <a:ea typeface="+mn-ea"/>
        </a:defRPr>
      </a:lvl2pPr>
      <a:lvl3pPr marL="722313" indent="-190500" algn="l" rtl="0" eaLnBrk="1" fontAlgn="base" hangingPunct="1">
        <a:spcBef>
          <a:spcPct val="20000"/>
        </a:spcBef>
        <a:spcAft>
          <a:spcPct val="0"/>
        </a:spcAft>
        <a:buClr>
          <a:srgbClr val="499D22"/>
        </a:buClr>
        <a:buFont typeface="Arial" charset="0"/>
        <a:buChar char="•"/>
        <a:tabLst>
          <a:tab pos="352425" algn="l"/>
          <a:tab pos="4043363" algn="l"/>
        </a:tabLst>
        <a:defRPr sz="1600">
          <a:solidFill>
            <a:schemeClr val="tx1"/>
          </a:solidFill>
          <a:latin typeface="+mn-lt"/>
          <a:ea typeface="+mn-ea"/>
        </a:defRPr>
      </a:lvl3pPr>
      <a:lvl4pPr marL="1074738" indent="-173038" algn="l" rtl="0" eaLnBrk="1" fontAlgn="base" hangingPunct="1">
        <a:spcBef>
          <a:spcPct val="20000"/>
        </a:spcBef>
        <a:spcAft>
          <a:spcPct val="0"/>
        </a:spcAft>
        <a:buClr>
          <a:srgbClr val="499D22"/>
        </a:buClr>
        <a:buFont typeface="Arial" charset="0"/>
        <a:buChar char="•"/>
        <a:tabLst>
          <a:tab pos="352425" algn="l"/>
          <a:tab pos="4043363" algn="l"/>
        </a:tabLst>
        <a:defRPr sz="1400">
          <a:solidFill>
            <a:schemeClr val="tx1"/>
          </a:solidFill>
          <a:latin typeface="+mn-lt"/>
          <a:ea typeface="+mn-ea"/>
        </a:defRPr>
      </a:lvl4pPr>
      <a:lvl5pPr marL="1254125" indent="173038" algn="l" rtl="0" eaLnBrk="1" fontAlgn="base" hangingPunct="1">
        <a:spcBef>
          <a:spcPct val="20000"/>
        </a:spcBef>
        <a:spcAft>
          <a:spcPct val="0"/>
        </a:spcAft>
        <a:buClr>
          <a:srgbClr val="499D22"/>
        </a:buClr>
        <a:buFont typeface="Arial" charset="0"/>
        <a:buChar char="•"/>
        <a:tabLst>
          <a:tab pos="352425" algn="l"/>
          <a:tab pos="4043363" algn="l"/>
        </a:tabLst>
        <a:defRPr sz="1200">
          <a:solidFill>
            <a:schemeClr val="tx1"/>
          </a:solidFill>
          <a:latin typeface="+mn-lt"/>
          <a:ea typeface="+mn-ea"/>
        </a:defRPr>
      </a:lvl5pPr>
      <a:lvl6pPr marL="1711325" indent="173038" algn="l" rtl="0" eaLnBrk="1" fontAlgn="base" hangingPunct="1">
        <a:spcBef>
          <a:spcPct val="20000"/>
        </a:spcBef>
        <a:spcAft>
          <a:spcPct val="0"/>
        </a:spcAft>
        <a:buClr>
          <a:srgbClr val="499D22"/>
        </a:buClr>
        <a:buFont typeface="Arial" pitchFamily="-112" charset="-52"/>
        <a:buChar char="•"/>
        <a:tabLst>
          <a:tab pos="352425" algn="l"/>
          <a:tab pos="4043363" algn="l"/>
        </a:tabLst>
        <a:defRPr sz="1200">
          <a:solidFill>
            <a:schemeClr val="tx1"/>
          </a:solidFill>
          <a:latin typeface="+mn-lt"/>
          <a:ea typeface="+mn-ea"/>
        </a:defRPr>
      </a:lvl6pPr>
      <a:lvl7pPr marL="2168525" indent="173038" algn="l" rtl="0" eaLnBrk="1" fontAlgn="base" hangingPunct="1">
        <a:spcBef>
          <a:spcPct val="20000"/>
        </a:spcBef>
        <a:spcAft>
          <a:spcPct val="0"/>
        </a:spcAft>
        <a:buClr>
          <a:srgbClr val="499D22"/>
        </a:buClr>
        <a:buFont typeface="Arial" pitchFamily="-112" charset="-52"/>
        <a:buChar char="•"/>
        <a:tabLst>
          <a:tab pos="352425" algn="l"/>
          <a:tab pos="4043363" algn="l"/>
        </a:tabLst>
        <a:defRPr sz="1200">
          <a:solidFill>
            <a:schemeClr val="tx1"/>
          </a:solidFill>
          <a:latin typeface="+mn-lt"/>
          <a:ea typeface="+mn-ea"/>
        </a:defRPr>
      </a:lvl7pPr>
      <a:lvl8pPr marL="2625725" indent="173038" algn="l" rtl="0" eaLnBrk="1" fontAlgn="base" hangingPunct="1">
        <a:spcBef>
          <a:spcPct val="20000"/>
        </a:spcBef>
        <a:spcAft>
          <a:spcPct val="0"/>
        </a:spcAft>
        <a:buClr>
          <a:srgbClr val="499D22"/>
        </a:buClr>
        <a:buFont typeface="Arial" pitchFamily="-112" charset="-52"/>
        <a:buChar char="•"/>
        <a:tabLst>
          <a:tab pos="352425" algn="l"/>
          <a:tab pos="4043363" algn="l"/>
        </a:tabLst>
        <a:defRPr sz="1200">
          <a:solidFill>
            <a:schemeClr val="tx1"/>
          </a:solidFill>
          <a:latin typeface="+mn-lt"/>
          <a:ea typeface="+mn-ea"/>
        </a:defRPr>
      </a:lvl8pPr>
      <a:lvl9pPr marL="3082925" indent="173038" algn="l" rtl="0" eaLnBrk="1" fontAlgn="base" hangingPunct="1">
        <a:spcBef>
          <a:spcPct val="20000"/>
        </a:spcBef>
        <a:spcAft>
          <a:spcPct val="0"/>
        </a:spcAft>
        <a:buClr>
          <a:srgbClr val="499D22"/>
        </a:buClr>
        <a:buFont typeface="Arial" pitchFamily="-112" charset="-52"/>
        <a:buChar char="•"/>
        <a:tabLst>
          <a:tab pos="352425" algn="l"/>
          <a:tab pos="4043363" algn="l"/>
        </a:tabLst>
        <a:defRPr sz="12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3" descr="Header"/>
          <p:cNvPicPr>
            <a:picLocks noChangeAspect="1" noChangeArrowheads="1"/>
          </p:cNvPicPr>
          <p:nvPr/>
        </p:nvPicPr>
        <p:blipFill>
          <a:blip r:embed="rId13" cstate="print"/>
          <a:srcRect/>
          <a:stretch>
            <a:fillRect/>
          </a:stretch>
        </p:blipFill>
        <p:spPr bwMode="auto">
          <a:xfrm>
            <a:off x="-3175" y="0"/>
            <a:ext cx="9151938" cy="1060450"/>
          </a:xfrm>
          <a:prstGeom prst="rect">
            <a:avLst/>
          </a:prstGeom>
          <a:noFill/>
          <a:ln w="9525">
            <a:noFill/>
            <a:miter lim="800000"/>
            <a:headEnd/>
            <a:tailEnd/>
          </a:ln>
        </p:spPr>
      </p:pic>
      <p:sp>
        <p:nvSpPr>
          <p:cNvPr id="1027" name="Rectangle 7"/>
          <p:cNvSpPr>
            <a:spLocks noGrp="1" noChangeArrowheads="1"/>
          </p:cNvSpPr>
          <p:nvPr>
            <p:ph type="title"/>
          </p:nvPr>
        </p:nvSpPr>
        <p:spPr bwMode="auto">
          <a:xfrm>
            <a:off x="504825" y="304800"/>
            <a:ext cx="8334375"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14"/>
          <p:cNvSpPr>
            <a:spLocks noGrp="1" noChangeArrowheads="1"/>
          </p:cNvSpPr>
          <p:nvPr>
            <p:ph type="body" idx="1"/>
          </p:nvPr>
        </p:nvSpPr>
        <p:spPr bwMode="auto">
          <a:xfrm>
            <a:off x="484188" y="1412875"/>
            <a:ext cx="8229600" cy="50403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header (put to grey)</a:t>
            </a:r>
          </a:p>
          <a:p>
            <a:pPr lvl="0"/>
            <a:r>
              <a:rPr lang="en-GB" smtClean="0"/>
              <a:t>Click to edit text </a:t>
            </a:r>
          </a:p>
          <a:p>
            <a:pPr lvl="1"/>
            <a:r>
              <a:rPr lang="en-GB" smtClean="0"/>
              <a:t>Second level</a:t>
            </a:r>
          </a:p>
          <a:p>
            <a:pPr lvl="2"/>
            <a:r>
              <a:rPr lang="en-GB" smtClean="0"/>
              <a:t>Third level</a:t>
            </a:r>
          </a:p>
          <a:p>
            <a:pPr lvl="3"/>
            <a:r>
              <a:rPr lang="en-GB" smtClean="0"/>
              <a:t>Fourth level</a:t>
            </a:r>
          </a:p>
          <a:p>
            <a:pPr lvl="4"/>
            <a:r>
              <a:rPr lang="en-GB" smtClean="0"/>
              <a:t>Fifth level</a:t>
            </a: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fontAlgn="base" hangingPunct="1">
        <a:spcBef>
          <a:spcPct val="0"/>
        </a:spcBef>
        <a:spcAft>
          <a:spcPct val="0"/>
        </a:spcAft>
        <a:defRPr sz="2600" b="1">
          <a:solidFill>
            <a:schemeClr val="bg1"/>
          </a:solidFill>
          <a:latin typeface="+mj-lt"/>
          <a:ea typeface="+mj-ea"/>
          <a:cs typeface="+mj-cs"/>
        </a:defRPr>
      </a:lvl1pPr>
      <a:lvl2pPr algn="l" rtl="0" eaLnBrk="1" fontAlgn="base" hangingPunct="1">
        <a:spcBef>
          <a:spcPct val="0"/>
        </a:spcBef>
        <a:spcAft>
          <a:spcPct val="0"/>
        </a:spcAft>
        <a:defRPr sz="2600" b="1">
          <a:solidFill>
            <a:schemeClr val="bg1"/>
          </a:solidFill>
          <a:latin typeface="Arial" pitchFamily="-112" charset="-52"/>
          <a:ea typeface="ＭＳ Ｐゴシック" pitchFamily="-112" charset="-128"/>
          <a:cs typeface="ＭＳ Ｐゴシック" pitchFamily="-112" charset="-128"/>
        </a:defRPr>
      </a:lvl2pPr>
      <a:lvl3pPr algn="l" rtl="0" eaLnBrk="1" fontAlgn="base" hangingPunct="1">
        <a:spcBef>
          <a:spcPct val="0"/>
        </a:spcBef>
        <a:spcAft>
          <a:spcPct val="0"/>
        </a:spcAft>
        <a:defRPr sz="2600" b="1">
          <a:solidFill>
            <a:schemeClr val="bg1"/>
          </a:solidFill>
          <a:latin typeface="Arial" pitchFamily="-112" charset="-52"/>
          <a:ea typeface="ＭＳ Ｐゴシック" pitchFamily="-112" charset="-128"/>
          <a:cs typeface="ＭＳ Ｐゴシック" pitchFamily="-112" charset="-128"/>
        </a:defRPr>
      </a:lvl3pPr>
      <a:lvl4pPr algn="l" rtl="0" eaLnBrk="1" fontAlgn="base" hangingPunct="1">
        <a:spcBef>
          <a:spcPct val="0"/>
        </a:spcBef>
        <a:spcAft>
          <a:spcPct val="0"/>
        </a:spcAft>
        <a:defRPr sz="2600" b="1">
          <a:solidFill>
            <a:schemeClr val="bg1"/>
          </a:solidFill>
          <a:latin typeface="Arial" pitchFamily="-112" charset="-52"/>
          <a:ea typeface="ＭＳ Ｐゴシック" pitchFamily="-112" charset="-128"/>
          <a:cs typeface="ＭＳ Ｐゴシック" pitchFamily="-112" charset="-128"/>
        </a:defRPr>
      </a:lvl4pPr>
      <a:lvl5pPr algn="l" rtl="0" eaLnBrk="1" fontAlgn="base" hangingPunct="1">
        <a:spcBef>
          <a:spcPct val="0"/>
        </a:spcBef>
        <a:spcAft>
          <a:spcPct val="0"/>
        </a:spcAft>
        <a:defRPr sz="2600" b="1">
          <a:solidFill>
            <a:schemeClr val="bg1"/>
          </a:solidFill>
          <a:latin typeface="Arial" pitchFamily="-112" charset="-52"/>
          <a:ea typeface="ＭＳ Ｐゴシック" pitchFamily="-112" charset="-128"/>
          <a:cs typeface="ＭＳ Ｐゴシック" pitchFamily="-112" charset="-128"/>
        </a:defRPr>
      </a:lvl5pPr>
      <a:lvl6pPr marL="457200" algn="l" rtl="0" eaLnBrk="1" fontAlgn="base" hangingPunct="1">
        <a:spcBef>
          <a:spcPct val="0"/>
        </a:spcBef>
        <a:spcAft>
          <a:spcPct val="0"/>
        </a:spcAft>
        <a:defRPr sz="2600" b="1">
          <a:solidFill>
            <a:schemeClr val="bg1"/>
          </a:solidFill>
          <a:latin typeface="Arial" pitchFamily="-112" charset="-52"/>
          <a:ea typeface="ＭＳ Ｐゴシック" pitchFamily="-112" charset="-128"/>
          <a:cs typeface="ＭＳ Ｐゴシック" pitchFamily="-112" charset="-128"/>
        </a:defRPr>
      </a:lvl6pPr>
      <a:lvl7pPr marL="914400" algn="l" rtl="0" eaLnBrk="1" fontAlgn="base" hangingPunct="1">
        <a:spcBef>
          <a:spcPct val="0"/>
        </a:spcBef>
        <a:spcAft>
          <a:spcPct val="0"/>
        </a:spcAft>
        <a:defRPr sz="2600" b="1">
          <a:solidFill>
            <a:schemeClr val="bg1"/>
          </a:solidFill>
          <a:latin typeface="Arial" pitchFamily="-112" charset="-52"/>
          <a:ea typeface="ＭＳ Ｐゴシック" pitchFamily="-112" charset="-128"/>
          <a:cs typeface="ＭＳ Ｐゴシック" pitchFamily="-112" charset="-128"/>
        </a:defRPr>
      </a:lvl7pPr>
      <a:lvl8pPr marL="1371600" algn="l" rtl="0" eaLnBrk="1" fontAlgn="base" hangingPunct="1">
        <a:spcBef>
          <a:spcPct val="0"/>
        </a:spcBef>
        <a:spcAft>
          <a:spcPct val="0"/>
        </a:spcAft>
        <a:defRPr sz="2600" b="1">
          <a:solidFill>
            <a:schemeClr val="bg1"/>
          </a:solidFill>
          <a:latin typeface="Arial" pitchFamily="-112" charset="-52"/>
          <a:ea typeface="ＭＳ Ｐゴシック" pitchFamily="-112" charset="-128"/>
          <a:cs typeface="ＭＳ Ｐゴシック" pitchFamily="-112" charset="-128"/>
        </a:defRPr>
      </a:lvl8pPr>
      <a:lvl9pPr marL="1828800" algn="l" rtl="0" eaLnBrk="1" fontAlgn="base" hangingPunct="1">
        <a:spcBef>
          <a:spcPct val="0"/>
        </a:spcBef>
        <a:spcAft>
          <a:spcPct val="0"/>
        </a:spcAft>
        <a:defRPr sz="2600" b="1">
          <a:solidFill>
            <a:schemeClr val="bg1"/>
          </a:solidFill>
          <a:latin typeface="Arial" pitchFamily="-112" charset="-52"/>
          <a:ea typeface="ＭＳ Ｐゴシック" pitchFamily="-112" charset="-128"/>
          <a:cs typeface="ＭＳ Ｐゴシック" pitchFamily="-112" charset="-128"/>
        </a:defRPr>
      </a:lvl9pPr>
    </p:titleStyle>
    <p:bodyStyle>
      <a:lvl1pPr marL="342900" indent="-342900" algn="l" rtl="0" eaLnBrk="1" fontAlgn="base" hangingPunct="1">
        <a:spcBef>
          <a:spcPct val="20000"/>
        </a:spcBef>
        <a:spcAft>
          <a:spcPct val="0"/>
        </a:spcAft>
        <a:buClr>
          <a:srgbClr val="499D22"/>
        </a:buClr>
        <a:buFont typeface="Arial" charset="0"/>
        <a:tabLst>
          <a:tab pos="352425" algn="l"/>
          <a:tab pos="4043363" algn="l"/>
        </a:tabLst>
        <a:defRPr sz="2000">
          <a:solidFill>
            <a:schemeClr val="tx1"/>
          </a:solidFill>
          <a:latin typeface="+mn-lt"/>
          <a:ea typeface="+mn-ea"/>
          <a:cs typeface="+mn-cs"/>
        </a:defRPr>
      </a:lvl1pPr>
      <a:lvl2pPr marL="352425" indent="-173038" algn="l" rtl="0" eaLnBrk="1" fontAlgn="base" hangingPunct="1">
        <a:spcBef>
          <a:spcPct val="20000"/>
        </a:spcBef>
        <a:spcAft>
          <a:spcPct val="0"/>
        </a:spcAft>
        <a:buClr>
          <a:srgbClr val="499D22"/>
        </a:buClr>
        <a:buFont typeface="Arial" charset="0"/>
        <a:buChar char="•"/>
        <a:tabLst>
          <a:tab pos="352425" algn="l"/>
          <a:tab pos="4043363" algn="l"/>
        </a:tabLst>
        <a:defRPr>
          <a:solidFill>
            <a:schemeClr val="tx1"/>
          </a:solidFill>
          <a:latin typeface="+mn-lt"/>
          <a:ea typeface="+mn-ea"/>
        </a:defRPr>
      </a:lvl2pPr>
      <a:lvl3pPr marL="722313" indent="-190500" algn="l" rtl="0" eaLnBrk="1" fontAlgn="base" hangingPunct="1">
        <a:spcBef>
          <a:spcPct val="20000"/>
        </a:spcBef>
        <a:spcAft>
          <a:spcPct val="0"/>
        </a:spcAft>
        <a:buClr>
          <a:srgbClr val="499D22"/>
        </a:buClr>
        <a:buFont typeface="Arial" charset="0"/>
        <a:buChar char="•"/>
        <a:tabLst>
          <a:tab pos="352425" algn="l"/>
          <a:tab pos="4043363" algn="l"/>
        </a:tabLst>
        <a:defRPr sz="1600">
          <a:solidFill>
            <a:schemeClr val="tx1"/>
          </a:solidFill>
          <a:latin typeface="+mn-lt"/>
          <a:ea typeface="+mn-ea"/>
        </a:defRPr>
      </a:lvl3pPr>
      <a:lvl4pPr marL="1074738" indent="-173038" algn="l" rtl="0" eaLnBrk="1" fontAlgn="base" hangingPunct="1">
        <a:spcBef>
          <a:spcPct val="20000"/>
        </a:spcBef>
        <a:spcAft>
          <a:spcPct val="0"/>
        </a:spcAft>
        <a:buClr>
          <a:srgbClr val="499D22"/>
        </a:buClr>
        <a:buFont typeface="Arial" charset="0"/>
        <a:buChar char="•"/>
        <a:tabLst>
          <a:tab pos="352425" algn="l"/>
          <a:tab pos="4043363" algn="l"/>
        </a:tabLst>
        <a:defRPr sz="1400">
          <a:solidFill>
            <a:schemeClr val="tx1"/>
          </a:solidFill>
          <a:latin typeface="+mn-lt"/>
          <a:ea typeface="+mn-ea"/>
        </a:defRPr>
      </a:lvl4pPr>
      <a:lvl5pPr marL="1254125" indent="173038" algn="l" rtl="0" eaLnBrk="1" fontAlgn="base" hangingPunct="1">
        <a:spcBef>
          <a:spcPct val="20000"/>
        </a:spcBef>
        <a:spcAft>
          <a:spcPct val="0"/>
        </a:spcAft>
        <a:buClr>
          <a:srgbClr val="499D22"/>
        </a:buClr>
        <a:buFont typeface="Arial" charset="0"/>
        <a:buChar char="•"/>
        <a:tabLst>
          <a:tab pos="352425" algn="l"/>
          <a:tab pos="4043363" algn="l"/>
        </a:tabLst>
        <a:defRPr sz="1200">
          <a:solidFill>
            <a:schemeClr val="tx1"/>
          </a:solidFill>
          <a:latin typeface="+mn-lt"/>
          <a:ea typeface="+mn-ea"/>
        </a:defRPr>
      </a:lvl5pPr>
      <a:lvl6pPr marL="1711325" indent="173038" algn="l" rtl="0" eaLnBrk="1" fontAlgn="base" hangingPunct="1">
        <a:spcBef>
          <a:spcPct val="20000"/>
        </a:spcBef>
        <a:spcAft>
          <a:spcPct val="0"/>
        </a:spcAft>
        <a:buClr>
          <a:srgbClr val="499D22"/>
        </a:buClr>
        <a:buFont typeface="Arial" pitchFamily="-112" charset="-52"/>
        <a:buChar char="•"/>
        <a:tabLst>
          <a:tab pos="352425" algn="l"/>
          <a:tab pos="4043363" algn="l"/>
        </a:tabLst>
        <a:defRPr sz="1200">
          <a:solidFill>
            <a:schemeClr val="tx1"/>
          </a:solidFill>
          <a:latin typeface="+mn-lt"/>
          <a:ea typeface="+mn-ea"/>
        </a:defRPr>
      </a:lvl6pPr>
      <a:lvl7pPr marL="2168525" indent="173038" algn="l" rtl="0" eaLnBrk="1" fontAlgn="base" hangingPunct="1">
        <a:spcBef>
          <a:spcPct val="20000"/>
        </a:spcBef>
        <a:spcAft>
          <a:spcPct val="0"/>
        </a:spcAft>
        <a:buClr>
          <a:srgbClr val="499D22"/>
        </a:buClr>
        <a:buFont typeface="Arial" pitchFamily="-112" charset="-52"/>
        <a:buChar char="•"/>
        <a:tabLst>
          <a:tab pos="352425" algn="l"/>
          <a:tab pos="4043363" algn="l"/>
        </a:tabLst>
        <a:defRPr sz="1200">
          <a:solidFill>
            <a:schemeClr val="tx1"/>
          </a:solidFill>
          <a:latin typeface="+mn-lt"/>
          <a:ea typeface="+mn-ea"/>
        </a:defRPr>
      </a:lvl7pPr>
      <a:lvl8pPr marL="2625725" indent="173038" algn="l" rtl="0" eaLnBrk="1" fontAlgn="base" hangingPunct="1">
        <a:spcBef>
          <a:spcPct val="20000"/>
        </a:spcBef>
        <a:spcAft>
          <a:spcPct val="0"/>
        </a:spcAft>
        <a:buClr>
          <a:srgbClr val="499D22"/>
        </a:buClr>
        <a:buFont typeface="Arial" pitchFamily="-112" charset="-52"/>
        <a:buChar char="•"/>
        <a:tabLst>
          <a:tab pos="352425" algn="l"/>
          <a:tab pos="4043363" algn="l"/>
        </a:tabLst>
        <a:defRPr sz="1200">
          <a:solidFill>
            <a:schemeClr val="tx1"/>
          </a:solidFill>
          <a:latin typeface="+mn-lt"/>
          <a:ea typeface="+mn-ea"/>
        </a:defRPr>
      </a:lvl8pPr>
      <a:lvl9pPr marL="3082925" indent="173038" algn="l" rtl="0" eaLnBrk="1" fontAlgn="base" hangingPunct="1">
        <a:spcBef>
          <a:spcPct val="20000"/>
        </a:spcBef>
        <a:spcAft>
          <a:spcPct val="0"/>
        </a:spcAft>
        <a:buClr>
          <a:srgbClr val="499D22"/>
        </a:buClr>
        <a:buFont typeface="Arial" pitchFamily="-112" charset="-52"/>
        <a:buChar char="•"/>
        <a:tabLst>
          <a:tab pos="352425" algn="l"/>
          <a:tab pos="4043363" algn="l"/>
        </a:tabLst>
        <a:defRPr sz="12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modis.gsfc.nasa.gov/" TargetMode="External"/><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hyperlink" Target="http://earthobservatory.nasa.gov/NaturalHazards/view.php?id=50214&amp;src=nha" TargetMode="External"/><Relationship Id="rId4" Type="http://schemas.openxmlformats.org/officeDocument/2006/relationships/hyperlink" Target="http://aqua.nasa.gov/"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www.metoffice.gov.uk/climate/uk/2011/april.html"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4.gif"/><Relationship Id="rId7" Type="http://schemas.openxmlformats.org/officeDocument/2006/relationships/image" Target="../media/image38.gif"/><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gif"/><Relationship Id="rId5" Type="http://schemas.openxmlformats.org/officeDocument/2006/relationships/image" Target="../media/image36.gif"/><Relationship Id="rId4" Type="http://schemas.openxmlformats.org/officeDocument/2006/relationships/image" Target="../media/image35.gif"/></Relationships>
</file>

<file path=ppt/slides/_rels/slide17.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gif"/><Relationship Id="rId7" Type="http://schemas.openxmlformats.org/officeDocument/2006/relationships/image" Target="../media/image44.gif"/><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3.gif"/><Relationship Id="rId5" Type="http://schemas.openxmlformats.org/officeDocument/2006/relationships/image" Target="../media/image38.gif"/><Relationship Id="rId4" Type="http://schemas.openxmlformats.org/officeDocument/2006/relationships/image" Target="../media/image42.gif"/></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hyperlink" Target="http://www.londonair.org.uk/" TargetMode="External"/><Relationship Id="rId5" Type="http://schemas.openxmlformats.org/officeDocument/2006/relationships/hyperlink" Target="http://uk-air.defra.gov.uk/" TargetMode="Externa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sz="quarter" idx="1"/>
          </p:nvPr>
        </p:nvSpPr>
        <p:spPr>
          <a:xfrm>
            <a:off x="251520" y="1412776"/>
            <a:ext cx="5904656" cy="628650"/>
          </a:xfrm>
        </p:spPr>
        <p:txBody>
          <a:bodyPr/>
          <a:lstStyle/>
          <a:p>
            <a:r>
              <a:rPr lang="en-GB" sz="2000" b="1" u="sng" dirty="0" smtClean="0"/>
              <a:t>Andrea Fraser</a:t>
            </a:r>
            <a:r>
              <a:rPr lang="en-GB" sz="2000" b="1" dirty="0" smtClean="0"/>
              <a:t>, </a:t>
            </a:r>
            <a:r>
              <a:rPr lang="en-GB" sz="2000" dirty="0" smtClean="0"/>
              <a:t>Geoff Dollard, Paul Willis,</a:t>
            </a:r>
          </a:p>
          <a:p>
            <a:r>
              <a:rPr lang="en-GB" sz="2000" dirty="0" smtClean="0"/>
              <a:t> Trevor Davies, Justin Lingard    </a:t>
            </a:r>
            <a:r>
              <a:rPr lang="en-GB" sz="2000" b="1" dirty="0" smtClean="0">
                <a:solidFill>
                  <a:schemeClr val="tx1">
                    <a:lumMod val="50000"/>
                    <a:lumOff val="50000"/>
                  </a:schemeClr>
                </a:solidFill>
                <a:latin typeface="Arial (W1)" pitchFamily="34" charset="0"/>
              </a:rPr>
              <a:t>    </a:t>
            </a:r>
          </a:p>
          <a:p>
            <a:endParaRPr lang="en-GB" dirty="0"/>
          </a:p>
        </p:txBody>
      </p:sp>
      <p:sp>
        <p:nvSpPr>
          <p:cNvPr id="2" name="Title 1"/>
          <p:cNvSpPr>
            <a:spLocks noGrp="1"/>
          </p:cNvSpPr>
          <p:nvPr>
            <p:ph type="ctrTitle" sz="quarter"/>
          </p:nvPr>
        </p:nvSpPr>
        <p:spPr>
          <a:xfrm>
            <a:off x="395536" y="332656"/>
            <a:ext cx="5760219" cy="576262"/>
          </a:xfrm>
        </p:spPr>
        <p:txBody>
          <a:bodyPr/>
          <a:lstStyle/>
          <a:p>
            <a:r>
              <a:rPr lang="en-US" b="1" dirty="0" smtClean="0"/>
              <a:t>UK Air Quality Forecasting of Particulate Matter Spring 2011</a:t>
            </a:r>
            <a:r>
              <a:rPr lang="en-GB" b="1" dirty="0" smtClean="0"/>
              <a:t/>
            </a:r>
            <a:br>
              <a:rPr lang="en-GB" b="1" dirty="0" smtClean="0"/>
            </a:br>
            <a:endParaRPr lang="en-GB"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1026" name="Picture 2" descr="C:\Documents and Settings\Andrea_Fraser\My Documents\CMAQ\cmas_2011\presentation\case-studies\UnitedKingdom_amo_2011112_lrg.jpg"/>
          <p:cNvPicPr>
            <a:picLocks noGrp="1" noChangeAspect="1" noChangeArrowheads="1"/>
          </p:cNvPicPr>
          <p:nvPr>
            <p:ph idx="1"/>
          </p:nvPr>
        </p:nvPicPr>
        <p:blipFill>
          <a:blip r:embed="rId2" cstate="print"/>
          <a:srcRect/>
          <a:stretch>
            <a:fillRect/>
          </a:stretch>
        </p:blipFill>
        <p:spPr bwMode="auto">
          <a:xfrm>
            <a:off x="484188" y="1465236"/>
            <a:ext cx="4663876" cy="4935591"/>
          </a:xfrm>
          <a:prstGeom prst="rect">
            <a:avLst/>
          </a:prstGeom>
          <a:noFill/>
        </p:spPr>
      </p:pic>
      <p:sp>
        <p:nvSpPr>
          <p:cNvPr id="1027" name="Rectangle 3"/>
          <p:cNvSpPr>
            <a:spLocks noChangeArrowheads="1"/>
          </p:cNvSpPr>
          <p:nvPr/>
        </p:nvSpPr>
        <p:spPr bwMode="auto">
          <a:xfrm>
            <a:off x="5292080" y="1577698"/>
            <a:ext cx="3707904" cy="3359854"/>
          </a:xfrm>
          <a:prstGeom prst="rect">
            <a:avLst/>
          </a:prstGeom>
          <a:noFill/>
          <a:ln w="9525">
            <a:noFill/>
            <a:miter lim="800000"/>
            <a:headEnd/>
            <a:tailEnd/>
          </a:ln>
          <a:effectLst/>
        </p:spPr>
        <p:txBody>
          <a:bodyPr vert="horz" wrap="square" lIns="457056" tIns="12696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sz="1600" b="1" dirty="0" smtClean="0">
                <a:latin typeface="Times New Roman" pitchFamily="18" charset="0"/>
                <a:ea typeface="Calibri" pitchFamily="34" charset="0"/>
                <a:cs typeface="Times New Roman" pitchFamily="18" charset="0"/>
              </a:rPr>
              <a:t>Earth Observatory NASA</a:t>
            </a:r>
            <a:endParaRPr kumimoji="0" lang="en-GB"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Looking more like summer than spring, the United Kingdom was wreathed in smog on April 22, 2011, when the Moderate Resolution Imaging </a:t>
            </a:r>
            <a:r>
              <a:rPr kumimoji="0" lang="en-GB" sz="16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Spectroradiometer</a:t>
            </a:r>
            <a:r>
              <a:rPr kumimoji="0" lang="en-GB"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GB"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hlinkClick r:id="rId3"/>
              </a:rPr>
              <a:t>(MODIS)</a:t>
            </a:r>
            <a:r>
              <a:rPr kumimoji="0" lang="en-GB"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on NASA’s </a:t>
            </a:r>
            <a:r>
              <a:rPr kumimoji="0" lang="en-GB"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hlinkClick r:id="rId4"/>
              </a:rPr>
              <a:t>Aqua</a:t>
            </a:r>
            <a:r>
              <a:rPr kumimoji="0" lang="en-GB"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satellite acquired this image.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According to UK Air, much of the pollution is coming from continental Europe, and some of that transport is evident in the image.</a:t>
            </a:r>
            <a:endParaRPr kumimoji="0" lang="en-GB" sz="1600" b="1" i="1" u="none" strike="noStrike" cap="none" normalizeH="0" baseline="0" dirty="0" smtClean="0">
              <a:ln>
                <a:noFill/>
              </a:ln>
              <a:solidFill>
                <a:srgbClr val="4F81BD"/>
              </a:solidFill>
              <a:effectLst/>
              <a:latin typeface="Cambria" pitchFamily="18" charset="0"/>
              <a:ea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smtClean="0">
              <a:ln>
                <a:noFill/>
              </a:ln>
              <a:solidFill>
                <a:schemeClr val="tx1"/>
              </a:solidFill>
              <a:effectLst/>
              <a:latin typeface="Arial" pitchFamily="34" charset="0"/>
            </a:endParaRPr>
          </a:p>
        </p:txBody>
      </p:sp>
      <p:sp>
        <p:nvSpPr>
          <p:cNvPr id="6" name="Rectangle 3"/>
          <p:cNvSpPr>
            <a:spLocks noChangeArrowheads="1"/>
          </p:cNvSpPr>
          <p:nvPr/>
        </p:nvSpPr>
        <p:spPr bwMode="auto">
          <a:xfrm>
            <a:off x="251520" y="6422023"/>
            <a:ext cx="8136904" cy="374421"/>
          </a:xfrm>
          <a:prstGeom prst="rect">
            <a:avLst/>
          </a:prstGeom>
          <a:noFill/>
          <a:ln w="9525">
            <a:noFill/>
            <a:miter lim="800000"/>
            <a:headEnd/>
            <a:tailEnd/>
          </a:ln>
          <a:effectLst/>
        </p:spPr>
        <p:txBody>
          <a:bodyPr vert="horz" wrap="square" lIns="457056" tIns="12696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hlinkClick r:id="rId5"/>
              </a:rPr>
              <a:t>http://earthobservatory.nasa.gov/NaturalHazards/view.php?id=50214&amp;src=nha</a:t>
            </a:r>
            <a:endParaRPr kumimoji="0" lang="en-GB"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March 2011 – PM</a:t>
            </a:r>
            <a:r>
              <a:rPr lang="en-GB" baseline="-25000" dirty="0" smtClean="0"/>
              <a:t>10</a:t>
            </a:r>
            <a:r>
              <a:rPr lang="en-GB" dirty="0" smtClean="0"/>
              <a:t> (24hr running mean)</a:t>
            </a:r>
            <a:endParaRPr lang="en-GB" dirty="0"/>
          </a:p>
        </p:txBody>
      </p:sp>
      <p:pic>
        <p:nvPicPr>
          <p:cNvPr id="5" name="Picture 4"/>
          <p:cNvPicPr/>
          <p:nvPr/>
        </p:nvPicPr>
        <p:blipFill>
          <a:blip r:embed="rId2" cstate="print"/>
          <a:srcRect/>
          <a:stretch>
            <a:fillRect/>
          </a:stretch>
        </p:blipFill>
        <p:spPr bwMode="auto">
          <a:xfrm>
            <a:off x="2801599" y="3613060"/>
            <a:ext cx="6294776" cy="3244940"/>
          </a:xfrm>
          <a:prstGeom prst="rect">
            <a:avLst/>
          </a:prstGeom>
          <a:noFill/>
          <a:ln w="9525">
            <a:noFill/>
            <a:miter lim="800000"/>
            <a:headEnd/>
            <a:tailEnd/>
          </a:ln>
        </p:spPr>
      </p:pic>
      <p:pic>
        <p:nvPicPr>
          <p:cNvPr id="4" name="Content Placeholder 3"/>
          <p:cNvPicPr>
            <a:picLocks noGrp="1"/>
          </p:cNvPicPr>
          <p:nvPr>
            <p:ph idx="1"/>
          </p:nvPr>
        </p:nvPicPr>
        <p:blipFill>
          <a:blip r:embed="rId3" cstate="print"/>
          <a:srcRect/>
          <a:stretch>
            <a:fillRect/>
          </a:stretch>
        </p:blipFill>
        <p:spPr bwMode="auto">
          <a:xfrm>
            <a:off x="70545" y="1071787"/>
            <a:ext cx="6229647" cy="2861270"/>
          </a:xfrm>
          <a:prstGeom prst="rect">
            <a:avLst/>
          </a:prstGeom>
          <a:noFill/>
          <a:ln w="9525">
            <a:noFill/>
            <a:miter lim="800000"/>
            <a:headEnd/>
            <a:tailEnd/>
          </a:ln>
        </p:spPr>
      </p:pic>
      <p:sp>
        <p:nvSpPr>
          <p:cNvPr id="6" name="TextBox 5"/>
          <p:cNvSpPr txBox="1"/>
          <p:nvPr/>
        </p:nvSpPr>
        <p:spPr>
          <a:xfrm>
            <a:off x="6660232" y="1268760"/>
            <a:ext cx="1954381" cy="2092881"/>
          </a:xfrm>
          <a:prstGeom prst="rect">
            <a:avLst/>
          </a:prstGeom>
          <a:noFill/>
        </p:spPr>
        <p:txBody>
          <a:bodyPr wrap="none" rtlCol="0">
            <a:spAutoFit/>
          </a:bodyPr>
          <a:lstStyle/>
          <a:p>
            <a:r>
              <a:rPr lang="en-GB" sz="1600" b="1" dirty="0" smtClean="0"/>
              <a:t>Moderate</a:t>
            </a:r>
          </a:p>
          <a:p>
            <a:r>
              <a:rPr lang="en-GB" sz="1600" dirty="0" smtClean="0"/>
              <a:t>Index 4 – 65 </a:t>
            </a:r>
            <a:r>
              <a:rPr lang="el-GR" sz="1600" dirty="0" smtClean="0"/>
              <a:t>μ</a:t>
            </a:r>
            <a:r>
              <a:rPr lang="en-GB" sz="1600" dirty="0" smtClean="0"/>
              <a:t>gm</a:t>
            </a:r>
            <a:r>
              <a:rPr lang="en-GB" sz="1600" baseline="30000" dirty="0" smtClean="0"/>
              <a:t>-3</a:t>
            </a:r>
            <a:r>
              <a:rPr lang="en-GB" sz="1600" dirty="0" smtClean="0"/>
              <a:t> </a:t>
            </a:r>
          </a:p>
          <a:p>
            <a:r>
              <a:rPr lang="en-GB" sz="1600" dirty="0" smtClean="0"/>
              <a:t>Index 5 – 75 </a:t>
            </a:r>
            <a:r>
              <a:rPr lang="el-GR" sz="1600" dirty="0" smtClean="0"/>
              <a:t>μ</a:t>
            </a:r>
            <a:r>
              <a:rPr lang="en-GB" sz="1600" dirty="0" smtClean="0"/>
              <a:t>gm</a:t>
            </a:r>
            <a:r>
              <a:rPr lang="en-GB" sz="1600" baseline="30000" dirty="0" smtClean="0"/>
              <a:t>-3</a:t>
            </a:r>
            <a:r>
              <a:rPr lang="en-GB" sz="1600" dirty="0" smtClean="0"/>
              <a:t> </a:t>
            </a:r>
          </a:p>
          <a:p>
            <a:r>
              <a:rPr lang="en-GB" sz="1600" dirty="0" smtClean="0"/>
              <a:t>Index 6 – 87 </a:t>
            </a:r>
            <a:r>
              <a:rPr lang="el-GR" sz="1600" dirty="0" smtClean="0"/>
              <a:t>μ</a:t>
            </a:r>
            <a:r>
              <a:rPr lang="en-GB" sz="1600" dirty="0" smtClean="0"/>
              <a:t>gm</a:t>
            </a:r>
            <a:r>
              <a:rPr lang="en-GB" sz="1600" baseline="30000" dirty="0" smtClean="0"/>
              <a:t>-3</a:t>
            </a:r>
            <a:r>
              <a:rPr lang="en-GB" sz="1600" dirty="0" smtClean="0"/>
              <a:t> </a:t>
            </a:r>
          </a:p>
          <a:p>
            <a:endParaRPr lang="en-GB" sz="1600" dirty="0" smtClean="0"/>
          </a:p>
          <a:p>
            <a:r>
              <a:rPr lang="en-GB" sz="1600" b="1" dirty="0" smtClean="0"/>
              <a:t>High</a:t>
            </a:r>
          </a:p>
          <a:p>
            <a:r>
              <a:rPr lang="en-GB" sz="1600" dirty="0" smtClean="0"/>
              <a:t>Index 7 – 97 </a:t>
            </a:r>
            <a:r>
              <a:rPr lang="el-GR" sz="1600" dirty="0" smtClean="0"/>
              <a:t>μ</a:t>
            </a:r>
            <a:r>
              <a:rPr lang="en-GB" sz="1600" dirty="0" smtClean="0"/>
              <a:t>gm</a:t>
            </a:r>
            <a:r>
              <a:rPr lang="en-GB" sz="1600" baseline="30000" dirty="0" smtClean="0"/>
              <a:t>-3</a:t>
            </a:r>
            <a:r>
              <a:rPr lang="en-GB" sz="1600" dirty="0" smtClean="0"/>
              <a:t> </a:t>
            </a:r>
          </a:p>
          <a:p>
            <a:endParaRPr lang="en-GB"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March 2011</a:t>
            </a:r>
            <a:endParaRPr lang="en-GB" dirty="0"/>
          </a:p>
        </p:txBody>
      </p:sp>
      <p:pic>
        <p:nvPicPr>
          <p:cNvPr id="4" name="Content Placeholder 3" descr="20110301_U3_PM10_Rural_p_dayl.png"/>
          <p:cNvPicPr>
            <a:picLocks noGrp="1" noChangeAspect="1"/>
          </p:cNvPicPr>
          <p:nvPr>
            <p:ph idx="1"/>
          </p:nvPr>
        </p:nvPicPr>
        <p:blipFill>
          <a:blip r:embed="rId2" cstate="print"/>
          <a:stretch>
            <a:fillRect/>
          </a:stretch>
        </p:blipFill>
        <p:spPr>
          <a:xfrm>
            <a:off x="179512" y="2708920"/>
            <a:ext cx="4176464" cy="2894082"/>
          </a:xfrm>
        </p:spPr>
      </p:pic>
      <p:pic>
        <p:nvPicPr>
          <p:cNvPr id="5" name="Picture 4" descr="20110301_U3_PM10_UrbanBG_p_dayl.png"/>
          <p:cNvPicPr>
            <a:picLocks noChangeAspect="1"/>
          </p:cNvPicPr>
          <p:nvPr/>
        </p:nvPicPr>
        <p:blipFill>
          <a:blip r:embed="rId3" cstate="print"/>
          <a:stretch>
            <a:fillRect/>
          </a:stretch>
        </p:blipFill>
        <p:spPr>
          <a:xfrm>
            <a:off x="4355976" y="2708920"/>
            <a:ext cx="4392488" cy="2962662"/>
          </a:xfrm>
          <a:prstGeom prst="rect">
            <a:avLst/>
          </a:prstGeom>
        </p:spPr>
      </p:pic>
      <p:sp>
        <p:nvSpPr>
          <p:cNvPr id="6" name="TextBox 5"/>
          <p:cNvSpPr txBox="1"/>
          <p:nvPr/>
        </p:nvSpPr>
        <p:spPr>
          <a:xfrm>
            <a:off x="1259632" y="1988840"/>
            <a:ext cx="1620957" cy="369332"/>
          </a:xfrm>
          <a:prstGeom prst="rect">
            <a:avLst/>
          </a:prstGeom>
          <a:noFill/>
        </p:spPr>
        <p:txBody>
          <a:bodyPr wrap="none" rtlCol="0">
            <a:spAutoFit/>
          </a:bodyPr>
          <a:lstStyle/>
          <a:p>
            <a:r>
              <a:rPr lang="en-GB" dirty="0" smtClean="0"/>
              <a:t>Rural sites (4)</a:t>
            </a:r>
            <a:endParaRPr lang="en-GB" dirty="0"/>
          </a:p>
        </p:txBody>
      </p:sp>
      <p:sp>
        <p:nvSpPr>
          <p:cNvPr id="7" name="TextBox 6"/>
          <p:cNvSpPr txBox="1"/>
          <p:nvPr/>
        </p:nvSpPr>
        <p:spPr>
          <a:xfrm>
            <a:off x="5724128" y="2060848"/>
            <a:ext cx="2582758" cy="369332"/>
          </a:xfrm>
          <a:prstGeom prst="rect">
            <a:avLst/>
          </a:prstGeom>
          <a:noFill/>
        </p:spPr>
        <p:txBody>
          <a:bodyPr wrap="none" rtlCol="0">
            <a:spAutoFit/>
          </a:bodyPr>
          <a:lstStyle/>
          <a:p>
            <a:r>
              <a:rPr lang="en-GB" dirty="0" smtClean="0"/>
              <a:t>Urban Background (16)</a:t>
            </a:r>
            <a:endParaRPr lang="en-GB"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cstate="print"/>
          <a:srcRect/>
          <a:stretch>
            <a:fillRect/>
          </a:stretch>
        </p:blipFill>
        <p:spPr bwMode="auto">
          <a:xfrm>
            <a:off x="3203848" y="3573016"/>
            <a:ext cx="5843406" cy="3162442"/>
          </a:xfrm>
          <a:prstGeom prst="rect">
            <a:avLst/>
          </a:prstGeom>
          <a:noFill/>
          <a:ln w="9525">
            <a:noFill/>
            <a:miter lim="800000"/>
            <a:headEnd/>
            <a:tailEnd/>
          </a:ln>
        </p:spPr>
      </p:pic>
      <p:sp>
        <p:nvSpPr>
          <p:cNvPr id="2" name="Title 1"/>
          <p:cNvSpPr>
            <a:spLocks noGrp="1"/>
          </p:cNvSpPr>
          <p:nvPr>
            <p:ph type="title"/>
          </p:nvPr>
        </p:nvSpPr>
        <p:spPr/>
        <p:txBody>
          <a:bodyPr/>
          <a:lstStyle/>
          <a:p>
            <a:r>
              <a:rPr lang="en-GB" dirty="0" smtClean="0"/>
              <a:t>April 2011 – PM</a:t>
            </a:r>
            <a:r>
              <a:rPr lang="en-GB" baseline="-25000" dirty="0" smtClean="0"/>
              <a:t>10</a:t>
            </a:r>
            <a:r>
              <a:rPr lang="en-GB" dirty="0" smtClean="0"/>
              <a:t> (24hr running mean)</a:t>
            </a:r>
            <a:endParaRPr lang="en-GB" dirty="0"/>
          </a:p>
        </p:txBody>
      </p:sp>
      <p:pic>
        <p:nvPicPr>
          <p:cNvPr id="4" name="Content Placeholder 3"/>
          <p:cNvPicPr>
            <a:picLocks noGrp="1"/>
          </p:cNvPicPr>
          <p:nvPr>
            <p:ph idx="1"/>
          </p:nvPr>
        </p:nvPicPr>
        <p:blipFill>
          <a:blip r:embed="rId3" cstate="print"/>
          <a:srcRect/>
          <a:stretch>
            <a:fillRect/>
          </a:stretch>
        </p:blipFill>
        <p:spPr bwMode="auto">
          <a:xfrm>
            <a:off x="107504" y="1101503"/>
            <a:ext cx="5544616" cy="3240360"/>
          </a:xfrm>
          <a:prstGeom prst="rect">
            <a:avLst/>
          </a:prstGeom>
          <a:noFill/>
          <a:ln w="9525">
            <a:noFill/>
            <a:miter lim="800000"/>
            <a:headEnd/>
            <a:tailEnd/>
          </a:ln>
        </p:spPr>
      </p:pic>
      <p:sp>
        <p:nvSpPr>
          <p:cNvPr id="7" name="TextBox 6"/>
          <p:cNvSpPr txBox="1"/>
          <p:nvPr/>
        </p:nvSpPr>
        <p:spPr>
          <a:xfrm>
            <a:off x="6084168" y="1268760"/>
            <a:ext cx="1954381" cy="2092881"/>
          </a:xfrm>
          <a:prstGeom prst="rect">
            <a:avLst/>
          </a:prstGeom>
          <a:noFill/>
        </p:spPr>
        <p:txBody>
          <a:bodyPr wrap="none" rtlCol="0">
            <a:spAutoFit/>
          </a:bodyPr>
          <a:lstStyle/>
          <a:p>
            <a:r>
              <a:rPr lang="en-GB" sz="1600" b="1" dirty="0" smtClean="0"/>
              <a:t>Moderate</a:t>
            </a:r>
          </a:p>
          <a:p>
            <a:r>
              <a:rPr lang="en-GB" sz="1600" dirty="0" smtClean="0"/>
              <a:t>Index 4 – 65 </a:t>
            </a:r>
            <a:r>
              <a:rPr lang="el-GR" sz="1600" dirty="0" smtClean="0"/>
              <a:t>μ</a:t>
            </a:r>
            <a:r>
              <a:rPr lang="en-GB" sz="1600" dirty="0" smtClean="0"/>
              <a:t>gm</a:t>
            </a:r>
            <a:r>
              <a:rPr lang="en-GB" sz="1600" baseline="30000" dirty="0" smtClean="0"/>
              <a:t>-3</a:t>
            </a:r>
            <a:r>
              <a:rPr lang="en-GB" sz="1600" dirty="0" smtClean="0"/>
              <a:t> </a:t>
            </a:r>
          </a:p>
          <a:p>
            <a:r>
              <a:rPr lang="en-GB" sz="1600" dirty="0" smtClean="0"/>
              <a:t>Index 5 – 75 </a:t>
            </a:r>
            <a:r>
              <a:rPr lang="el-GR" sz="1600" dirty="0" smtClean="0"/>
              <a:t>μ</a:t>
            </a:r>
            <a:r>
              <a:rPr lang="en-GB" sz="1600" dirty="0" smtClean="0"/>
              <a:t>gm</a:t>
            </a:r>
            <a:r>
              <a:rPr lang="en-GB" sz="1600" baseline="30000" dirty="0" smtClean="0"/>
              <a:t>-3</a:t>
            </a:r>
            <a:r>
              <a:rPr lang="en-GB" sz="1600" dirty="0" smtClean="0"/>
              <a:t> </a:t>
            </a:r>
          </a:p>
          <a:p>
            <a:r>
              <a:rPr lang="en-GB" sz="1600" dirty="0" smtClean="0"/>
              <a:t>Index 6 – 87 </a:t>
            </a:r>
            <a:r>
              <a:rPr lang="el-GR" sz="1600" dirty="0" smtClean="0"/>
              <a:t>μ</a:t>
            </a:r>
            <a:r>
              <a:rPr lang="en-GB" sz="1600" dirty="0" smtClean="0"/>
              <a:t>gm</a:t>
            </a:r>
            <a:r>
              <a:rPr lang="en-GB" sz="1600" baseline="30000" dirty="0" smtClean="0"/>
              <a:t>-3</a:t>
            </a:r>
            <a:r>
              <a:rPr lang="en-GB" sz="1600" dirty="0" smtClean="0"/>
              <a:t> </a:t>
            </a:r>
          </a:p>
          <a:p>
            <a:endParaRPr lang="en-GB" sz="1600" dirty="0" smtClean="0"/>
          </a:p>
          <a:p>
            <a:r>
              <a:rPr lang="en-GB" sz="1600" b="1" dirty="0" smtClean="0"/>
              <a:t>High</a:t>
            </a:r>
          </a:p>
          <a:p>
            <a:r>
              <a:rPr lang="en-GB" sz="1600" dirty="0" smtClean="0"/>
              <a:t>Index 7 – 97 </a:t>
            </a:r>
            <a:r>
              <a:rPr lang="el-GR" sz="1600" dirty="0" smtClean="0"/>
              <a:t>μ</a:t>
            </a:r>
            <a:r>
              <a:rPr lang="en-GB" sz="1600" dirty="0" smtClean="0"/>
              <a:t>gm</a:t>
            </a:r>
            <a:r>
              <a:rPr lang="en-GB" sz="1600" baseline="30000" dirty="0" smtClean="0"/>
              <a:t>-3</a:t>
            </a:r>
            <a:r>
              <a:rPr lang="en-GB" sz="1600" dirty="0" smtClean="0"/>
              <a:t> </a:t>
            </a:r>
          </a:p>
          <a:p>
            <a:endParaRPr lang="en-GB"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UK Met. Office UK overview April 2011</a:t>
            </a:r>
            <a:endParaRPr lang="en-GB" dirty="0"/>
          </a:p>
        </p:txBody>
      </p:sp>
      <p:sp>
        <p:nvSpPr>
          <p:cNvPr id="5" name="Content Placeholder 4"/>
          <p:cNvSpPr>
            <a:spLocks noGrp="1"/>
          </p:cNvSpPr>
          <p:nvPr>
            <p:ph idx="1"/>
          </p:nvPr>
        </p:nvSpPr>
        <p:spPr>
          <a:xfrm>
            <a:off x="251520" y="1124745"/>
            <a:ext cx="8640960" cy="5733255"/>
          </a:xfrm>
        </p:spPr>
        <p:txBody>
          <a:bodyPr>
            <a:normAutofit fontScale="85000" lnSpcReduction="10000"/>
          </a:bodyPr>
          <a:lstStyle/>
          <a:p>
            <a:r>
              <a:rPr lang="en-US" dirty="0" smtClean="0"/>
              <a:t>With areas of high pressure over or near to the UK for much of the month, there was plenty of fine, warm weather. </a:t>
            </a:r>
          </a:p>
          <a:p>
            <a:endParaRPr lang="en-US" dirty="0" smtClean="0"/>
          </a:p>
          <a:p>
            <a:r>
              <a:rPr lang="en-US" b="1" dirty="0" smtClean="0"/>
              <a:t>Temperature</a:t>
            </a:r>
          </a:p>
          <a:p>
            <a:r>
              <a:rPr lang="en-US" dirty="0" smtClean="0"/>
              <a:t>The UK mean temperature was 3.7 °C above the 1971–2000 average and it was the warmest April in the series from 1910.</a:t>
            </a:r>
          </a:p>
          <a:p>
            <a:r>
              <a:rPr lang="en-US" dirty="0" smtClean="0"/>
              <a:t>The daily maximum temperatures in particular were well above average, by as much as 6 °C in south-east England. </a:t>
            </a:r>
          </a:p>
          <a:p>
            <a:r>
              <a:rPr lang="en-US" dirty="0" smtClean="0"/>
              <a:t>A maximum temperature of 27.8 °C was recorded at </a:t>
            </a:r>
            <a:r>
              <a:rPr lang="en-US" dirty="0" err="1" smtClean="0"/>
              <a:t>Wisley</a:t>
            </a:r>
            <a:r>
              <a:rPr lang="en-US" dirty="0" smtClean="0"/>
              <a:t>, Surrey on 23rd. </a:t>
            </a:r>
          </a:p>
          <a:p>
            <a:r>
              <a:rPr lang="en-US" dirty="0" smtClean="0"/>
              <a:t>In central England, it was the warmest April for over 350 years. </a:t>
            </a:r>
          </a:p>
          <a:p>
            <a:endParaRPr lang="en-US" dirty="0" smtClean="0"/>
          </a:p>
          <a:p>
            <a:r>
              <a:rPr lang="en-US" b="1" dirty="0" smtClean="0"/>
              <a:t>Sun</a:t>
            </a:r>
          </a:p>
          <a:p>
            <a:r>
              <a:rPr lang="en-US" dirty="0" smtClean="0"/>
              <a:t>It was a sunny month across all of the UK, with amounts generally close to 150% of normal, making it the sunniest April in the series from 1929.</a:t>
            </a:r>
          </a:p>
          <a:p>
            <a:endParaRPr lang="en-US" dirty="0" smtClean="0"/>
          </a:p>
          <a:p>
            <a:r>
              <a:rPr lang="en-US" b="1" dirty="0" smtClean="0"/>
              <a:t>Rainfall</a:t>
            </a:r>
          </a:p>
          <a:p>
            <a:r>
              <a:rPr lang="en-US" dirty="0" smtClean="0"/>
              <a:t>Rainfall was close to or above normal over much of western Scotland, but elsewhere it was dry — exceptionally so over much of southern, central and eastern England where less than 10% of normal rainfall was recorded </a:t>
            </a:r>
          </a:p>
          <a:p>
            <a:endParaRPr lang="en-GB" dirty="0" smtClean="0"/>
          </a:p>
          <a:p>
            <a:r>
              <a:rPr lang="en-GB" dirty="0" smtClean="0">
                <a:hlinkClick r:id="rId2"/>
              </a:rPr>
              <a:t>http://www.metoffice.gov.uk/climate/uk/2011/april.html</a:t>
            </a:r>
            <a:r>
              <a:rPr lang="en-GB" dirty="0" smtClean="0"/>
              <a:t> </a:t>
            </a:r>
            <a:endParaRPr lang="en-GB"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334375" cy="609600"/>
          </a:xfrm>
        </p:spPr>
        <p:txBody>
          <a:bodyPr/>
          <a:lstStyle/>
          <a:p>
            <a:r>
              <a:rPr lang="en-US" sz="2800" dirty="0" smtClean="0">
                <a:latin typeface="Calibri" pitchFamily="34" charset="0"/>
                <a:ea typeface="Calibri" pitchFamily="34" charset="0"/>
                <a:cs typeface="Times New Roman" pitchFamily="18" charset="0"/>
              </a:rPr>
              <a:t>WRF Forecast</a:t>
            </a:r>
            <a:br>
              <a:rPr lang="en-US" sz="2800" dirty="0" smtClean="0">
                <a:latin typeface="Calibri" pitchFamily="34" charset="0"/>
                <a:ea typeface="Calibri" pitchFamily="34" charset="0"/>
                <a:cs typeface="Times New Roman" pitchFamily="18" charset="0"/>
              </a:rPr>
            </a:br>
            <a:r>
              <a:rPr lang="en-US" sz="2800" dirty="0" smtClean="0">
                <a:latin typeface="Calibri" pitchFamily="34" charset="0"/>
                <a:ea typeface="Calibri" pitchFamily="34" charset="0"/>
                <a:cs typeface="Times New Roman" pitchFamily="18" charset="0"/>
              </a:rPr>
              <a:t>Surface Conditions 19</a:t>
            </a:r>
            <a:r>
              <a:rPr lang="en-US" sz="2800" baseline="30000" dirty="0" smtClean="0">
                <a:latin typeface="Calibri" pitchFamily="34" charset="0"/>
                <a:ea typeface="Calibri" pitchFamily="34" charset="0"/>
                <a:cs typeface="Times New Roman" pitchFamily="18" charset="0"/>
              </a:rPr>
              <a:t>th</a:t>
            </a:r>
            <a:r>
              <a:rPr lang="en-US" sz="2800" dirty="0" smtClean="0">
                <a:latin typeface="Calibri" pitchFamily="34" charset="0"/>
                <a:ea typeface="Calibri" pitchFamily="34" charset="0"/>
                <a:cs typeface="Times New Roman" pitchFamily="18" charset="0"/>
              </a:rPr>
              <a:t> to 24</a:t>
            </a:r>
            <a:r>
              <a:rPr lang="en-US" sz="2800" baseline="30000" dirty="0" smtClean="0">
                <a:latin typeface="Calibri" pitchFamily="34" charset="0"/>
                <a:ea typeface="Calibri" pitchFamily="34" charset="0"/>
                <a:cs typeface="Times New Roman" pitchFamily="18" charset="0"/>
              </a:rPr>
              <a:t>th</a:t>
            </a:r>
            <a:r>
              <a:rPr lang="en-US" sz="2800" dirty="0" smtClean="0">
                <a:latin typeface="Calibri" pitchFamily="34" charset="0"/>
                <a:ea typeface="Calibri" pitchFamily="34" charset="0"/>
                <a:cs typeface="Times New Roman" pitchFamily="18" charset="0"/>
              </a:rPr>
              <a:t> April at 12:00</a:t>
            </a:r>
            <a:endParaRPr lang="en-GB" dirty="0"/>
          </a:p>
        </p:txBody>
      </p:sp>
      <p:pic>
        <p:nvPicPr>
          <p:cNvPr id="1030" name="Picture 30" descr="20110325_12.PNG"/>
          <p:cNvPicPr>
            <a:picLocks noChangeAspect="1" noChangeArrowheads="1"/>
          </p:cNvPicPr>
          <p:nvPr/>
        </p:nvPicPr>
        <p:blipFill>
          <a:blip r:embed="rId2" cstate="print"/>
          <a:srcRect b="17445"/>
          <a:stretch>
            <a:fillRect/>
          </a:stretch>
        </p:blipFill>
        <p:spPr bwMode="auto">
          <a:xfrm>
            <a:off x="82699" y="1241673"/>
            <a:ext cx="2905125" cy="2619375"/>
          </a:xfrm>
          <a:prstGeom prst="rect">
            <a:avLst/>
          </a:prstGeom>
          <a:noFill/>
        </p:spPr>
      </p:pic>
      <p:pic>
        <p:nvPicPr>
          <p:cNvPr id="1029" name="Picture 26" descr="20110326_12.PNG"/>
          <p:cNvPicPr>
            <a:picLocks noChangeAspect="1" noChangeArrowheads="1"/>
          </p:cNvPicPr>
          <p:nvPr/>
        </p:nvPicPr>
        <p:blipFill>
          <a:blip r:embed="rId3" cstate="print"/>
          <a:srcRect b="17233"/>
          <a:stretch>
            <a:fillRect/>
          </a:stretch>
        </p:blipFill>
        <p:spPr bwMode="auto">
          <a:xfrm>
            <a:off x="3044552" y="1251198"/>
            <a:ext cx="2895600" cy="2609850"/>
          </a:xfrm>
          <a:prstGeom prst="rect">
            <a:avLst/>
          </a:prstGeom>
          <a:noFill/>
        </p:spPr>
      </p:pic>
      <p:pic>
        <p:nvPicPr>
          <p:cNvPr id="1028" name="Picture 31" descr="20110327_12.PNG"/>
          <p:cNvPicPr>
            <a:picLocks noChangeAspect="1" noChangeArrowheads="1"/>
          </p:cNvPicPr>
          <p:nvPr/>
        </p:nvPicPr>
        <p:blipFill>
          <a:blip r:embed="rId4" cstate="print"/>
          <a:srcRect b="17494"/>
          <a:stretch>
            <a:fillRect/>
          </a:stretch>
        </p:blipFill>
        <p:spPr bwMode="auto">
          <a:xfrm>
            <a:off x="5987355" y="1251198"/>
            <a:ext cx="2905125" cy="2609850"/>
          </a:xfrm>
          <a:prstGeom prst="rect">
            <a:avLst/>
          </a:prstGeom>
          <a:noFill/>
        </p:spPr>
      </p:pic>
      <p:pic>
        <p:nvPicPr>
          <p:cNvPr id="1027" name="Picture 27" descr="20110328_12.PNG"/>
          <p:cNvPicPr>
            <a:picLocks noChangeAspect="1" noChangeArrowheads="1"/>
          </p:cNvPicPr>
          <p:nvPr/>
        </p:nvPicPr>
        <p:blipFill>
          <a:blip r:embed="rId5" cstate="print"/>
          <a:srcRect b="17778"/>
          <a:stretch>
            <a:fillRect/>
          </a:stretch>
        </p:blipFill>
        <p:spPr bwMode="auto">
          <a:xfrm>
            <a:off x="82699" y="3895355"/>
            <a:ext cx="2905125" cy="2590800"/>
          </a:xfrm>
          <a:prstGeom prst="rect">
            <a:avLst/>
          </a:prstGeom>
          <a:noFill/>
        </p:spPr>
      </p:pic>
      <p:pic>
        <p:nvPicPr>
          <p:cNvPr id="1026" name="Picture 40" descr="20110423_12.PNG"/>
          <p:cNvPicPr>
            <a:picLocks noChangeAspect="1" noChangeArrowheads="1"/>
          </p:cNvPicPr>
          <p:nvPr/>
        </p:nvPicPr>
        <p:blipFill>
          <a:blip r:embed="rId6" cstate="print"/>
          <a:srcRect/>
          <a:stretch>
            <a:fillRect/>
          </a:stretch>
        </p:blipFill>
        <p:spPr bwMode="auto">
          <a:xfrm>
            <a:off x="3059832" y="3861048"/>
            <a:ext cx="2838450" cy="2562225"/>
          </a:xfrm>
          <a:prstGeom prst="rect">
            <a:avLst/>
          </a:prstGeom>
          <a:noFill/>
        </p:spPr>
      </p:pic>
      <p:pic>
        <p:nvPicPr>
          <p:cNvPr id="1025" name="Picture 59" descr="20110424_12.PNG"/>
          <p:cNvPicPr>
            <a:picLocks noChangeAspect="1" noChangeArrowheads="1"/>
          </p:cNvPicPr>
          <p:nvPr/>
        </p:nvPicPr>
        <p:blipFill>
          <a:blip r:embed="rId7" cstate="print"/>
          <a:srcRect/>
          <a:stretch>
            <a:fillRect/>
          </a:stretch>
        </p:blipFill>
        <p:spPr bwMode="auto">
          <a:xfrm>
            <a:off x="6012160" y="3861048"/>
            <a:ext cx="2876550" cy="2590800"/>
          </a:xfrm>
          <a:prstGeom prst="rect">
            <a:avLst/>
          </a:prstGeom>
          <a:noFill/>
        </p:spPr>
      </p:pic>
      <p:sp>
        <p:nvSpPr>
          <p:cNvPr id="11" name="TextBox 10"/>
          <p:cNvSpPr txBox="1"/>
          <p:nvPr/>
        </p:nvSpPr>
        <p:spPr>
          <a:xfrm>
            <a:off x="4858417" y="4299143"/>
            <a:ext cx="1090427" cy="369332"/>
          </a:xfrm>
          <a:prstGeom prst="rect">
            <a:avLst/>
          </a:prstGeom>
          <a:solidFill>
            <a:schemeClr val="bg1"/>
          </a:solidFill>
        </p:spPr>
        <p:txBody>
          <a:bodyPr wrap="none" rtlCol="0">
            <a:spAutoFit/>
          </a:bodyPr>
          <a:lstStyle/>
          <a:p>
            <a:r>
              <a:rPr lang="en-GB" dirty="0" smtClean="0"/>
              <a:t>23</a:t>
            </a:r>
            <a:r>
              <a:rPr lang="en-GB" baseline="30000" dirty="0" smtClean="0"/>
              <a:t>rd</a:t>
            </a:r>
            <a:r>
              <a:rPr lang="en-GB" dirty="0" smtClean="0"/>
              <a:t> April</a:t>
            </a:r>
            <a:endParaRPr lang="en-GB"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20110420_U3_PM10_UrbanBG_DAY_skill_HR.png"/>
          <p:cNvPicPr>
            <a:picLocks noChangeAspect="1"/>
          </p:cNvPicPr>
          <p:nvPr/>
        </p:nvPicPr>
        <p:blipFill>
          <a:blip r:embed="rId2" cstate="print"/>
          <a:stretch>
            <a:fillRect/>
          </a:stretch>
        </p:blipFill>
        <p:spPr>
          <a:xfrm>
            <a:off x="1331640" y="3645024"/>
            <a:ext cx="3675896" cy="2980950"/>
          </a:xfrm>
          <a:prstGeom prst="rect">
            <a:avLst/>
          </a:prstGeom>
        </p:spPr>
      </p:pic>
      <p:pic>
        <p:nvPicPr>
          <p:cNvPr id="21" name="Picture 20" descr="hysplit_fcast_ll_0-12-04-2011.gif"/>
          <p:cNvPicPr>
            <a:picLocks noChangeAspect="1"/>
          </p:cNvPicPr>
          <p:nvPr/>
        </p:nvPicPr>
        <p:blipFill>
          <a:blip r:embed="rId3" cstate="print"/>
          <a:stretch>
            <a:fillRect/>
          </a:stretch>
        </p:blipFill>
        <p:spPr>
          <a:xfrm>
            <a:off x="323528" y="1304256"/>
            <a:ext cx="2016224" cy="2016224"/>
          </a:xfrm>
          <a:prstGeom prst="rect">
            <a:avLst/>
          </a:prstGeom>
        </p:spPr>
      </p:pic>
      <p:sp>
        <p:nvSpPr>
          <p:cNvPr id="2" name="Title 1"/>
          <p:cNvSpPr>
            <a:spLocks noGrp="1"/>
          </p:cNvSpPr>
          <p:nvPr>
            <p:ph type="title"/>
          </p:nvPr>
        </p:nvSpPr>
        <p:spPr/>
        <p:txBody>
          <a:bodyPr/>
          <a:lstStyle/>
          <a:p>
            <a:r>
              <a:rPr lang="en-GB" dirty="0" smtClean="0"/>
              <a:t>Back Trajectories</a:t>
            </a:r>
            <a:endParaRPr lang="en-GB" dirty="0"/>
          </a:p>
        </p:txBody>
      </p:sp>
      <p:pic>
        <p:nvPicPr>
          <p:cNvPr id="9" name="Picture 8" descr="hysplit_fcast_ll_0-18-04-2011.gif"/>
          <p:cNvPicPr>
            <a:picLocks noChangeAspect="1"/>
          </p:cNvPicPr>
          <p:nvPr/>
        </p:nvPicPr>
        <p:blipFill>
          <a:blip r:embed="rId4" cstate="print"/>
          <a:stretch>
            <a:fillRect/>
          </a:stretch>
        </p:blipFill>
        <p:spPr>
          <a:xfrm>
            <a:off x="2411760" y="1338210"/>
            <a:ext cx="1993203" cy="1993203"/>
          </a:xfrm>
          <a:prstGeom prst="rect">
            <a:avLst/>
          </a:prstGeom>
        </p:spPr>
      </p:pic>
      <p:pic>
        <p:nvPicPr>
          <p:cNvPr id="10" name="Picture 9" descr="hysplit_fcast_ll_0-19-04-2011.gif"/>
          <p:cNvPicPr>
            <a:picLocks noChangeAspect="1"/>
          </p:cNvPicPr>
          <p:nvPr/>
        </p:nvPicPr>
        <p:blipFill>
          <a:blip r:embed="rId5" cstate="print"/>
          <a:stretch>
            <a:fillRect/>
          </a:stretch>
        </p:blipFill>
        <p:spPr>
          <a:xfrm>
            <a:off x="4494876" y="1333094"/>
            <a:ext cx="1993203" cy="1993203"/>
          </a:xfrm>
          <a:prstGeom prst="rect">
            <a:avLst/>
          </a:prstGeom>
        </p:spPr>
      </p:pic>
      <p:pic>
        <p:nvPicPr>
          <p:cNvPr id="11" name="Picture 10" descr="hysplit_fcast_ll_0-20-04-2011.gif"/>
          <p:cNvPicPr>
            <a:picLocks noChangeAspect="1"/>
          </p:cNvPicPr>
          <p:nvPr/>
        </p:nvPicPr>
        <p:blipFill>
          <a:blip r:embed="rId6" cstate="print"/>
          <a:stretch>
            <a:fillRect/>
          </a:stretch>
        </p:blipFill>
        <p:spPr>
          <a:xfrm>
            <a:off x="6588224" y="1280335"/>
            <a:ext cx="1993203" cy="1993203"/>
          </a:xfrm>
          <a:prstGeom prst="rect">
            <a:avLst/>
          </a:prstGeom>
        </p:spPr>
      </p:pic>
      <p:pic>
        <p:nvPicPr>
          <p:cNvPr id="12" name="Picture 11" descr="hysplit_fcast_ll_0-21-04-2011.gif"/>
          <p:cNvPicPr>
            <a:picLocks noChangeAspect="1"/>
          </p:cNvPicPr>
          <p:nvPr/>
        </p:nvPicPr>
        <p:blipFill>
          <a:blip r:embed="rId7" cstate="print"/>
          <a:stretch>
            <a:fillRect/>
          </a:stretch>
        </p:blipFill>
        <p:spPr>
          <a:xfrm>
            <a:off x="6660232" y="3861048"/>
            <a:ext cx="1993203" cy="1993203"/>
          </a:xfrm>
          <a:prstGeom prst="rect">
            <a:avLst/>
          </a:prstGeom>
        </p:spPr>
      </p:pic>
      <p:cxnSp>
        <p:nvCxnSpPr>
          <p:cNvPr id="36" name="Straight Arrow Connector 35"/>
          <p:cNvCxnSpPr/>
          <p:nvPr/>
        </p:nvCxnSpPr>
        <p:spPr bwMode="auto">
          <a:xfrm>
            <a:off x="3563888" y="3284984"/>
            <a:ext cx="648072" cy="158417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8" name="Straight Arrow Connector 37"/>
          <p:cNvCxnSpPr/>
          <p:nvPr/>
        </p:nvCxnSpPr>
        <p:spPr bwMode="auto">
          <a:xfrm>
            <a:off x="1691680" y="3284984"/>
            <a:ext cx="1535189" cy="227233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0" name="Straight Arrow Connector 19"/>
          <p:cNvCxnSpPr/>
          <p:nvPr/>
        </p:nvCxnSpPr>
        <p:spPr bwMode="auto">
          <a:xfrm flipH="1">
            <a:off x="4499992" y="3284984"/>
            <a:ext cx="648072" cy="144016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0" name="Straight Arrow Connector 39"/>
          <p:cNvCxnSpPr/>
          <p:nvPr/>
        </p:nvCxnSpPr>
        <p:spPr bwMode="auto">
          <a:xfrm flipH="1">
            <a:off x="4788024" y="3212976"/>
            <a:ext cx="2088232" cy="146318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3" name="TextBox 12"/>
          <p:cNvSpPr txBox="1"/>
          <p:nvPr/>
        </p:nvSpPr>
        <p:spPr>
          <a:xfrm>
            <a:off x="0" y="5661248"/>
            <a:ext cx="1403648" cy="646331"/>
          </a:xfrm>
          <a:prstGeom prst="rect">
            <a:avLst/>
          </a:prstGeom>
          <a:noFill/>
        </p:spPr>
        <p:txBody>
          <a:bodyPr wrap="square" rtlCol="0">
            <a:spAutoFit/>
          </a:bodyPr>
          <a:lstStyle/>
          <a:p>
            <a:r>
              <a:rPr lang="en-GB" dirty="0" smtClean="0"/>
              <a:t>Urban Background</a:t>
            </a:r>
            <a:endParaRPr lang="en-GB"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19</a:t>
            </a:r>
            <a:r>
              <a:rPr lang="en-GB" baseline="30000" dirty="0" smtClean="0"/>
              <a:t>th</a:t>
            </a:r>
            <a:r>
              <a:rPr lang="en-GB" dirty="0" smtClean="0"/>
              <a:t> – 26</a:t>
            </a:r>
            <a:r>
              <a:rPr lang="en-GB" baseline="30000" dirty="0" smtClean="0"/>
              <a:t>th</a:t>
            </a:r>
            <a:r>
              <a:rPr lang="en-GB" dirty="0" smtClean="0"/>
              <a:t> April 2011</a:t>
            </a:r>
            <a:endParaRPr lang="en-GB" dirty="0"/>
          </a:p>
        </p:txBody>
      </p:sp>
      <p:pic>
        <p:nvPicPr>
          <p:cNvPr id="10" name="Picture 9" descr="PM10u_anim_24hr_20042011.gif"/>
          <p:cNvPicPr>
            <a:picLocks noChangeAspect="1"/>
          </p:cNvPicPr>
          <p:nvPr/>
        </p:nvPicPr>
        <p:blipFill>
          <a:blip r:embed="rId2" cstate="print"/>
          <a:stretch>
            <a:fillRect/>
          </a:stretch>
        </p:blipFill>
        <p:spPr>
          <a:xfrm>
            <a:off x="2555776" y="1988840"/>
            <a:ext cx="5903640" cy="3929112"/>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20110426_U3_PM10_UrbanBG_day_skill_HR.png"/>
          <p:cNvPicPr>
            <a:picLocks noChangeAspect="1"/>
          </p:cNvPicPr>
          <p:nvPr/>
        </p:nvPicPr>
        <p:blipFill>
          <a:blip r:embed="rId2" cstate="print"/>
          <a:stretch>
            <a:fillRect/>
          </a:stretch>
        </p:blipFill>
        <p:spPr>
          <a:xfrm>
            <a:off x="2411760" y="3573016"/>
            <a:ext cx="3666752" cy="2953518"/>
          </a:xfrm>
          <a:prstGeom prst="rect">
            <a:avLst/>
          </a:prstGeom>
        </p:spPr>
      </p:pic>
      <p:pic>
        <p:nvPicPr>
          <p:cNvPr id="16" name="Picture 15" descr="hysplit_fcast_ll_0-25-04-2011.gif"/>
          <p:cNvPicPr>
            <a:picLocks noChangeAspect="1"/>
          </p:cNvPicPr>
          <p:nvPr/>
        </p:nvPicPr>
        <p:blipFill>
          <a:blip r:embed="rId3" cstate="print"/>
          <a:stretch>
            <a:fillRect/>
          </a:stretch>
        </p:blipFill>
        <p:spPr>
          <a:xfrm>
            <a:off x="6804248" y="3861048"/>
            <a:ext cx="1993203" cy="1993203"/>
          </a:xfrm>
          <a:prstGeom prst="rect">
            <a:avLst/>
          </a:prstGeom>
        </p:spPr>
      </p:pic>
      <p:pic>
        <p:nvPicPr>
          <p:cNvPr id="15" name="Picture 14" descr="hysplit_fcast_ll_0-24-04-2011.gif"/>
          <p:cNvPicPr>
            <a:picLocks noChangeAspect="1"/>
          </p:cNvPicPr>
          <p:nvPr/>
        </p:nvPicPr>
        <p:blipFill>
          <a:blip r:embed="rId4" cstate="print"/>
          <a:stretch>
            <a:fillRect/>
          </a:stretch>
        </p:blipFill>
        <p:spPr>
          <a:xfrm>
            <a:off x="6876256" y="1102166"/>
            <a:ext cx="1993203" cy="1993203"/>
          </a:xfrm>
          <a:prstGeom prst="rect">
            <a:avLst/>
          </a:prstGeom>
        </p:spPr>
      </p:pic>
      <p:sp>
        <p:nvSpPr>
          <p:cNvPr id="2" name="Title 1"/>
          <p:cNvSpPr>
            <a:spLocks noGrp="1"/>
          </p:cNvSpPr>
          <p:nvPr>
            <p:ph type="title"/>
          </p:nvPr>
        </p:nvSpPr>
        <p:spPr/>
        <p:txBody>
          <a:bodyPr/>
          <a:lstStyle/>
          <a:p>
            <a:r>
              <a:rPr lang="en-GB" dirty="0" smtClean="0"/>
              <a:t>Back Trajectories</a:t>
            </a:r>
            <a:endParaRPr lang="en-GB" dirty="0"/>
          </a:p>
        </p:txBody>
      </p:sp>
      <p:pic>
        <p:nvPicPr>
          <p:cNvPr id="12" name="Picture 11" descr="hysplit_fcast_ll_0-21-04-2011.gif"/>
          <p:cNvPicPr>
            <a:picLocks noChangeAspect="1"/>
          </p:cNvPicPr>
          <p:nvPr/>
        </p:nvPicPr>
        <p:blipFill>
          <a:blip r:embed="rId5" cstate="print"/>
          <a:stretch>
            <a:fillRect/>
          </a:stretch>
        </p:blipFill>
        <p:spPr>
          <a:xfrm>
            <a:off x="395536" y="1075314"/>
            <a:ext cx="1993203" cy="1993203"/>
          </a:xfrm>
          <a:prstGeom prst="rect">
            <a:avLst/>
          </a:prstGeom>
        </p:spPr>
      </p:pic>
      <p:pic>
        <p:nvPicPr>
          <p:cNvPr id="13" name="Picture 12" descr="hysplit_fcast_ll_0-22-04-2011.gif"/>
          <p:cNvPicPr>
            <a:picLocks noChangeAspect="1"/>
          </p:cNvPicPr>
          <p:nvPr/>
        </p:nvPicPr>
        <p:blipFill>
          <a:blip r:embed="rId6" cstate="print"/>
          <a:stretch>
            <a:fillRect/>
          </a:stretch>
        </p:blipFill>
        <p:spPr>
          <a:xfrm>
            <a:off x="2483768" y="1086603"/>
            <a:ext cx="1993203" cy="1993203"/>
          </a:xfrm>
          <a:prstGeom prst="rect">
            <a:avLst/>
          </a:prstGeom>
        </p:spPr>
      </p:pic>
      <p:pic>
        <p:nvPicPr>
          <p:cNvPr id="14" name="Picture 13" descr="hysplit_fcast_ll_0-23-04-2011.gif"/>
          <p:cNvPicPr>
            <a:picLocks noChangeAspect="1"/>
          </p:cNvPicPr>
          <p:nvPr/>
        </p:nvPicPr>
        <p:blipFill>
          <a:blip r:embed="rId7" cstate="print"/>
          <a:stretch>
            <a:fillRect/>
          </a:stretch>
        </p:blipFill>
        <p:spPr>
          <a:xfrm>
            <a:off x="4572000" y="1090877"/>
            <a:ext cx="1993203" cy="1993203"/>
          </a:xfrm>
          <a:prstGeom prst="rect">
            <a:avLst/>
          </a:prstGeom>
        </p:spPr>
      </p:pic>
      <p:cxnSp>
        <p:nvCxnSpPr>
          <p:cNvPr id="40" name="Straight Arrow Connector 39"/>
          <p:cNvCxnSpPr>
            <a:stCxn id="12" idx="2"/>
          </p:cNvCxnSpPr>
          <p:nvPr/>
        </p:nvCxnSpPr>
        <p:spPr bwMode="auto">
          <a:xfrm>
            <a:off x="1392138" y="3068517"/>
            <a:ext cx="3251870" cy="146318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2" name="Straight Arrow Connector 41"/>
          <p:cNvCxnSpPr>
            <a:stCxn id="13" idx="2"/>
          </p:cNvCxnSpPr>
          <p:nvPr/>
        </p:nvCxnSpPr>
        <p:spPr bwMode="auto">
          <a:xfrm>
            <a:off x="3480370" y="3079806"/>
            <a:ext cx="1379662" cy="131916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6" name="Straight Arrow Connector 45"/>
          <p:cNvCxnSpPr/>
          <p:nvPr/>
        </p:nvCxnSpPr>
        <p:spPr bwMode="auto">
          <a:xfrm flipH="1">
            <a:off x="5148064" y="3068960"/>
            <a:ext cx="288032" cy="136815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8" name="Straight Arrow Connector 47"/>
          <p:cNvCxnSpPr/>
          <p:nvPr/>
        </p:nvCxnSpPr>
        <p:spPr bwMode="auto">
          <a:xfrm flipH="1">
            <a:off x="5364088" y="3068960"/>
            <a:ext cx="1584176" cy="194421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0" name="Straight Arrow Connector 49"/>
          <p:cNvCxnSpPr/>
          <p:nvPr/>
        </p:nvCxnSpPr>
        <p:spPr bwMode="auto">
          <a:xfrm flipH="1">
            <a:off x="5652120" y="5301208"/>
            <a:ext cx="1224136" cy="21602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7" name="TextBox 16"/>
          <p:cNvSpPr txBox="1"/>
          <p:nvPr/>
        </p:nvSpPr>
        <p:spPr>
          <a:xfrm>
            <a:off x="179512" y="5661248"/>
            <a:ext cx="1403648" cy="646331"/>
          </a:xfrm>
          <a:prstGeom prst="rect">
            <a:avLst/>
          </a:prstGeom>
          <a:noFill/>
        </p:spPr>
        <p:txBody>
          <a:bodyPr wrap="square" rtlCol="0">
            <a:spAutoFit/>
          </a:bodyPr>
          <a:lstStyle/>
          <a:p>
            <a:r>
              <a:rPr lang="en-GB" dirty="0" smtClean="0"/>
              <a:t>Urban Background</a:t>
            </a:r>
            <a:endParaRPr lang="en-GB"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Elevated PM April 2011</a:t>
            </a:r>
            <a:endParaRPr lang="en-GB" dirty="0"/>
          </a:p>
        </p:txBody>
      </p:sp>
      <p:sp>
        <p:nvSpPr>
          <p:cNvPr id="5" name="Rectangle 4"/>
          <p:cNvSpPr/>
          <p:nvPr/>
        </p:nvSpPr>
        <p:spPr>
          <a:xfrm>
            <a:off x="4283968" y="1556792"/>
            <a:ext cx="3240360" cy="954107"/>
          </a:xfrm>
          <a:prstGeom prst="rect">
            <a:avLst/>
          </a:prstGeom>
        </p:spPr>
        <p:txBody>
          <a:bodyPr wrap="square">
            <a:spAutoFit/>
          </a:bodyPr>
          <a:lstStyle/>
          <a:p>
            <a:r>
              <a:rPr lang="en-GB" sz="1400" dirty="0" smtClean="0"/>
              <a:t>Evaluation of CMAQ forecast with hourly PM</a:t>
            </a:r>
            <a:r>
              <a:rPr lang="en-GB" sz="1400" baseline="-25000" dirty="0" smtClean="0"/>
              <a:t>10</a:t>
            </a:r>
            <a:r>
              <a:rPr lang="en-GB" sz="1400" dirty="0" smtClean="0"/>
              <a:t> provisional data from 16 AURN Urban Background sites 12-26</a:t>
            </a:r>
            <a:r>
              <a:rPr lang="en-GB" sz="1400" baseline="30000" dirty="0" smtClean="0"/>
              <a:t>th</a:t>
            </a:r>
            <a:r>
              <a:rPr lang="en-GB" sz="1400" dirty="0" smtClean="0"/>
              <a:t> April 2011 </a:t>
            </a:r>
            <a:endParaRPr lang="en-GB" sz="1400" dirty="0"/>
          </a:p>
        </p:txBody>
      </p:sp>
      <p:graphicFrame>
        <p:nvGraphicFramePr>
          <p:cNvPr id="6" name="Table 5"/>
          <p:cNvGraphicFramePr>
            <a:graphicFrameLocks noGrp="1"/>
          </p:cNvGraphicFramePr>
          <p:nvPr/>
        </p:nvGraphicFramePr>
        <p:xfrm>
          <a:off x="827584" y="4207396"/>
          <a:ext cx="7488832" cy="2471479"/>
        </p:xfrm>
        <a:graphic>
          <a:graphicData uri="http://schemas.openxmlformats.org/drawingml/2006/table">
            <a:tbl>
              <a:tblPr/>
              <a:tblGrid>
                <a:gridCol w="3312369"/>
                <a:gridCol w="1584176"/>
                <a:gridCol w="1440160"/>
                <a:gridCol w="1152127"/>
              </a:tblGrid>
              <a:tr h="163180">
                <a:tc>
                  <a:txBody>
                    <a:bodyPr/>
                    <a:lstStyle/>
                    <a:p>
                      <a:pPr>
                        <a:spcAft>
                          <a:spcPts val="0"/>
                        </a:spcAft>
                      </a:pPr>
                      <a:endParaRPr lang="en-GB" sz="1200" dirty="0">
                        <a:latin typeface="Arial"/>
                        <a:ea typeface="Times New Roman"/>
                        <a:cs typeface="Times New Roman"/>
                      </a:endParaRPr>
                    </a:p>
                  </a:txBody>
                  <a:tcPr marL="32084" marR="32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a:latin typeface="Arial"/>
                          <a:ea typeface="Times New Roman"/>
                          <a:cs typeface="Times New Roman"/>
                        </a:rPr>
                        <a:t>Rural and Remote</a:t>
                      </a:r>
                      <a:endParaRPr lang="en-GB" sz="1200">
                        <a:latin typeface="Bembo"/>
                        <a:ea typeface="Times New Roman"/>
                        <a:cs typeface="Times New Roman"/>
                      </a:endParaRPr>
                    </a:p>
                  </a:txBody>
                  <a:tcPr marL="32084" marR="32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a:latin typeface="Arial"/>
                          <a:ea typeface="Times New Roman"/>
                          <a:cs typeface="Times New Roman"/>
                        </a:rPr>
                        <a:t>Urban Background</a:t>
                      </a:r>
                      <a:endParaRPr lang="en-GB" sz="1200">
                        <a:latin typeface="Bembo"/>
                        <a:ea typeface="Times New Roman"/>
                        <a:cs typeface="Times New Roman"/>
                      </a:endParaRPr>
                    </a:p>
                  </a:txBody>
                  <a:tcPr marL="32084" marR="32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a:latin typeface="Arial"/>
                          <a:ea typeface="Times New Roman"/>
                          <a:cs typeface="Times New Roman"/>
                        </a:rPr>
                        <a:t>Urban</a:t>
                      </a:r>
                      <a:endParaRPr lang="en-GB" sz="1200">
                        <a:latin typeface="Bembo"/>
                        <a:ea typeface="Times New Roman"/>
                        <a:cs typeface="Times New Roman"/>
                      </a:endParaRPr>
                    </a:p>
                  </a:txBody>
                  <a:tcPr marL="32084" marR="32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3180">
                <a:tc>
                  <a:txBody>
                    <a:bodyPr/>
                    <a:lstStyle/>
                    <a:p>
                      <a:pPr>
                        <a:spcAft>
                          <a:spcPts val="0"/>
                        </a:spcAft>
                      </a:pPr>
                      <a:r>
                        <a:rPr lang="en-GB" sz="1200">
                          <a:latin typeface="Arial"/>
                          <a:ea typeface="Times New Roman"/>
                          <a:cs typeface="Times New Roman"/>
                        </a:rPr>
                        <a:t>No. of Sites</a:t>
                      </a:r>
                      <a:endParaRPr lang="en-GB" sz="1200">
                        <a:latin typeface="Bembo"/>
                        <a:ea typeface="Times New Roman"/>
                        <a:cs typeface="Times New Roman"/>
                      </a:endParaRPr>
                    </a:p>
                  </a:txBody>
                  <a:tcPr marL="32084" marR="32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a:latin typeface="Arial"/>
                          <a:ea typeface="Times New Roman"/>
                          <a:cs typeface="Times New Roman"/>
                        </a:rPr>
                        <a:t>4</a:t>
                      </a:r>
                      <a:endParaRPr lang="en-GB" sz="1200">
                        <a:latin typeface="Bembo"/>
                        <a:ea typeface="Times New Roman"/>
                        <a:cs typeface="Times New Roman"/>
                      </a:endParaRPr>
                    </a:p>
                  </a:txBody>
                  <a:tcPr marL="32084" marR="32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a:latin typeface="Arial"/>
                          <a:ea typeface="Times New Roman"/>
                          <a:cs typeface="Times New Roman"/>
                        </a:rPr>
                        <a:t>16</a:t>
                      </a:r>
                      <a:endParaRPr lang="en-GB" sz="1200">
                        <a:latin typeface="Bembo"/>
                        <a:ea typeface="Times New Roman"/>
                        <a:cs typeface="Times New Roman"/>
                      </a:endParaRPr>
                    </a:p>
                  </a:txBody>
                  <a:tcPr marL="32084" marR="32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a:latin typeface="Arial"/>
                          <a:ea typeface="Times New Roman"/>
                          <a:cs typeface="Times New Roman"/>
                        </a:rPr>
                        <a:t>12</a:t>
                      </a:r>
                      <a:endParaRPr lang="en-GB" sz="1200">
                        <a:latin typeface="Bembo"/>
                        <a:ea typeface="Times New Roman"/>
                        <a:cs typeface="Times New Roman"/>
                      </a:endParaRPr>
                    </a:p>
                  </a:txBody>
                  <a:tcPr marL="32084" marR="32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3180">
                <a:tc>
                  <a:txBody>
                    <a:bodyPr/>
                    <a:lstStyle/>
                    <a:p>
                      <a:pPr>
                        <a:spcAft>
                          <a:spcPts val="0"/>
                        </a:spcAft>
                      </a:pPr>
                      <a:endParaRPr lang="en-GB" sz="1200" dirty="0">
                        <a:latin typeface="Arial"/>
                        <a:ea typeface="Times New Roman"/>
                        <a:cs typeface="Times New Roman"/>
                      </a:endParaRPr>
                    </a:p>
                  </a:txBody>
                  <a:tcPr marL="32084" marR="32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GB" sz="1200">
                        <a:latin typeface="Arial"/>
                        <a:ea typeface="Times New Roman"/>
                        <a:cs typeface="Times New Roman"/>
                      </a:endParaRPr>
                    </a:p>
                  </a:txBody>
                  <a:tcPr marL="32084" marR="32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GB" sz="1200">
                        <a:latin typeface="Arial"/>
                        <a:ea typeface="Times New Roman"/>
                        <a:cs typeface="Times New Roman"/>
                      </a:endParaRPr>
                    </a:p>
                  </a:txBody>
                  <a:tcPr marL="32084" marR="32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GB" sz="1200">
                        <a:latin typeface="Arial"/>
                        <a:ea typeface="Times New Roman"/>
                        <a:cs typeface="Times New Roman"/>
                      </a:endParaRPr>
                    </a:p>
                  </a:txBody>
                  <a:tcPr marL="32084" marR="32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3973">
                <a:tc>
                  <a:txBody>
                    <a:bodyPr/>
                    <a:lstStyle/>
                    <a:p>
                      <a:pPr>
                        <a:spcAft>
                          <a:spcPts val="0"/>
                        </a:spcAft>
                      </a:pPr>
                      <a:r>
                        <a:rPr lang="en-GB" sz="1200">
                          <a:latin typeface="Arial"/>
                          <a:ea typeface="Times New Roman"/>
                          <a:cs typeface="Times New Roman"/>
                        </a:rPr>
                        <a:t>Normal Mean Bias (%)</a:t>
                      </a:r>
                      <a:endParaRPr lang="en-GB" sz="1200">
                        <a:latin typeface="Bembo"/>
                        <a:ea typeface="Times New Roman"/>
                        <a:cs typeface="Times New Roman"/>
                      </a:endParaRPr>
                    </a:p>
                  </a:txBody>
                  <a:tcPr marL="32084" marR="32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dirty="0">
                          <a:latin typeface="Arial"/>
                          <a:ea typeface="Times New Roman"/>
                          <a:cs typeface="Times New Roman"/>
                        </a:rPr>
                        <a:t>8</a:t>
                      </a:r>
                      <a:endParaRPr lang="en-GB" sz="1200" dirty="0">
                        <a:latin typeface="Bembo"/>
                        <a:ea typeface="Times New Roman"/>
                        <a:cs typeface="Times New Roman"/>
                      </a:endParaRPr>
                    </a:p>
                  </a:txBody>
                  <a:tcPr marL="32084" marR="32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a:latin typeface="Arial"/>
                          <a:ea typeface="Times New Roman"/>
                          <a:cs typeface="Times New Roman"/>
                        </a:rPr>
                        <a:t>-14</a:t>
                      </a:r>
                      <a:endParaRPr lang="en-GB" sz="1200">
                        <a:latin typeface="Bembo"/>
                        <a:ea typeface="Times New Roman"/>
                        <a:cs typeface="Times New Roman"/>
                      </a:endParaRPr>
                    </a:p>
                  </a:txBody>
                  <a:tcPr marL="32084" marR="32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a:latin typeface="Arial"/>
                          <a:ea typeface="Times New Roman"/>
                          <a:cs typeface="Times New Roman"/>
                        </a:rPr>
                        <a:t>-24</a:t>
                      </a:r>
                      <a:endParaRPr lang="en-GB" sz="1200">
                        <a:latin typeface="Bembo"/>
                        <a:ea typeface="Times New Roman"/>
                        <a:cs typeface="Times New Roman"/>
                      </a:endParaRPr>
                    </a:p>
                  </a:txBody>
                  <a:tcPr marL="32084" marR="32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3973">
                <a:tc>
                  <a:txBody>
                    <a:bodyPr/>
                    <a:lstStyle/>
                    <a:p>
                      <a:pPr>
                        <a:spcAft>
                          <a:spcPts val="0"/>
                        </a:spcAft>
                      </a:pPr>
                      <a:r>
                        <a:rPr lang="en-GB" sz="1200">
                          <a:latin typeface="Arial"/>
                          <a:ea typeface="Times New Roman"/>
                          <a:cs typeface="Times New Roman"/>
                        </a:rPr>
                        <a:t>Normal Mean Error (%)</a:t>
                      </a:r>
                      <a:endParaRPr lang="en-GB" sz="1200">
                        <a:latin typeface="Bembo"/>
                        <a:ea typeface="Times New Roman"/>
                        <a:cs typeface="Times New Roman"/>
                      </a:endParaRPr>
                    </a:p>
                  </a:txBody>
                  <a:tcPr marL="32084" marR="32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a:latin typeface="Arial"/>
                          <a:ea typeface="Times New Roman"/>
                          <a:cs typeface="Times New Roman"/>
                        </a:rPr>
                        <a:t>44</a:t>
                      </a:r>
                      <a:endParaRPr lang="en-GB" sz="1200">
                        <a:latin typeface="Bembo"/>
                        <a:ea typeface="Times New Roman"/>
                        <a:cs typeface="Times New Roman"/>
                      </a:endParaRPr>
                    </a:p>
                  </a:txBody>
                  <a:tcPr marL="32084" marR="32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a:latin typeface="Arial"/>
                          <a:ea typeface="Times New Roman"/>
                          <a:cs typeface="Times New Roman"/>
                        </a:rPr>
                        <a:t>37</a:t>
                      </a:r>
                      <a:endParaRPr lang="en-GB" sz="1200">
                        <a:latin typeface="Bembo"/>
                        <a:ea typeface="Times New Roman"/>
                        <a:cs typeface="Times New Roman"/>
                      </a:endParaRPr>
                    </a:p>
                  </a:txBody>
                  <a:tcPr marL="32084" marR="32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a:latin typeface="Arial"/>
                          <a:ea typeface="Times New Roman"/>
                          <a:cs typeface="Times New Roman"/>
                        </a:rPr>
                        <a:t>41</a:t>
                      </a:r>
                      <a:endParaRPr lang="en-GB" sz="1200">
                        <a:latin typeface="Bembo"/>
                        <a:ea typeface="Times New Roman"/>
                        <a:cs typeface="Times New Roman"/>
                      </a:endParaRPr>
                    </a:p>
                  </a:txBody>
                  <a:tcPr marL="32084" marR="32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8740">
                <a:tc>
                  <a:txBody>
                    <a:bodyPr/>
                    <a:lstStyle/>
                    <a:p>
                      <a:pPr>
                        <a:spcAft>
                          <a:spcPts val="0"/>
                        </a:spcAft>
                      </a:pPr>
                      <a:r>
                        <a:rPr lang="en-GB" sz="1200">
                          <a:latin typeface="Arial"/>
                          <a:ea typeface="Times New Roman"/>
                          <a:cs typeface="Times New Roman"/>
                        </a:rPr>
                        <a:t>% of pairs within a factor of 2 </a:t>
                      </a:r>
                      <a:endParaRPr lang="en-GB" sz="1200">
                        <a:latin typeface="Bembo"/>
                        <a:ea typeface="Times New Roman"/>
                        <a:cs typeface="Times New Roman"/>
                      </a:endParaRPr>
                    </a:p>
                  </a:txBody>
                  <a:tcPr marL="32084" marR="32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a:latin typeface="Arial"/>
                          <a:ea typeface="Times New Roman"/>
                          <a:cs typeface="Times New Roman"/>
                        </a:rPr>
                        <a:t>68</a:t>
                      </a:r>
                      <a:endParaRPr lang="en-GB" sz="1200">
                        <a:latin typeface="Bembo"/>
                        <a:ea typeface="Times New Roman"/>
                        <a:cs typeface="Times New Roman"/>
                      </a:endParaRPr>
                    </a:p>
                  </a:txBody>
                  <a:tcPr marL="32084" marR="32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a:latin typeface="Arial"/>
                          <a:ea typeface="Times New Roman"/>
                          <a:cs typeface="Times New Roman"/>
                        </a:rPr>
                        <a:t>73</a:t>
                      </a:r>
                      <a:endParaRPr lang="en-GB" sz="1200">
                        <a:latin typeface="Bembo"/>
                        <a:ea typeface="Times New Roman"/>
                        <a:cs typeface="Times New Roman"/>
                      </a:endParaRPr>
                    </a:p>
                  </a:txBody>
                  <a:tcPr marL="32084" marR="32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a:latin typeface="Arial"/>
                          <a:ea typeface="Times New Roman"/>
                          <a:cs typeface="Times New Roman"/>
                        </a:rPr>
                        <a:t>68</a:t>
                      </a:r>
                      <a:endParaRPr lang="en-GB" sz="1200">
                        <a:latin typeface="Bembo"/>
                        <a:ea typeface="Times New Roman"/>
                        <a:cs typeface="Times New Roman"/>
                      </a:endParaRPr>
                    </a:p>
                  </a:txBody>
                  <a:tcPr marL="32084" marR="32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3180">
                <a:tc>
                  <a:txBody>
                    <a:bodyPr/>
                    <a:lstStyle/>
                    <a:p>
                      <a:pPr>
                        <a:spcAft>
                          <a:spcPts val="0"/>
                        </a:spcAft>
                      </a:pPr>
                      <a:endParaRPr lang="en-GB" sz="1200">
                        <a:latin typeface="Arial"/>
                        <a:ea typeface="Times New Roman"/>
                        <a:cs typeface="Times New Roman"/>
                      </a:endParaRPr>
                    </a:p>
                  </a:txBody>
                  <a:tcPr marL="32084" marR="32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GB" sz="1200">
                        <a:latin typeface="Arial"/>
                        <a:ea typeface="Times New Roman"/>
                        <a:cs typeface="Times New Roman"/>
                      </a:endParaRPr>
                    </a:p>
                  </a:txBody>
                  <a:tcPr marL="32084" marR="32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GB" sz="1200">
                        <a:latin typeface="Arial"/>
                        <a:ea typeface="Times New Roman"/>
                        <a:cs typeface="Times New Roman"/>
                      </a:endParaRPr>
                    </a:p>
                  </a:txBody>
                  <a:tcPr marL="32084" marR="32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GB" sz="1200">
                        <a:latin typeface="Arial"/>
                        <a:ea typeface="Times New Roman"/>
                        <a:cs typeface="Times New Roman"/>
                      </a:endParaRPr>
                    </a:p>
                  </a:txBody>
                  <a:tcPr marL="32084" marR="32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0262">
                <a:tc>
                  <a:txBody>
                    <a:bodyPr/>
                    <a:lstStyle/>
                    <a:p>
                      <a:pPr>
                        <a:spcAft>
                          <a:spcPts val="0"/>
                        </a:spcAft>
                      </a:pPr>
                      <a:r>
                        <a:rPr lang="en-GB" sz="1200">
                          <a:latin typeface="Arial"/>
                          <a:ea typeface="Times New Roman"/>
                          <a:cs typeface="Times New Roman"/>
                        </a:rPr>
                        <a:t>Forecast the hourly PM</a:t>
                      </a:r>
                      <a:r>
                        <a:rPr lang="en-GB" sz="1200" baseline="-25000">
                          <a:latin typeface="Arial"/>
                          <a:ea typeface="Times New Roman"/>
                          <a:cs typeface="Times New Roman"/>
                        </a:rPr>
                        <a:t>10</a:t>
                      </a:r>
                      <a:r>
                        <a:rPr lang="en-GB" sz="1200">
                          <a:latin typeface="Arial"/>
                          <a:ea typeface="Times New Roman"/>
                          <a:cs typeface="Times New Roman"/>
                        </a:rPr>
                        <a:t> exceeding 65 μgm</a:t>
                      </a:r>
                      <a:r>
                        <a:rPr lang="en-GB" sz="1200" baseline="30000">
                          <a:latin typeface="Arial"/>
                          <a:ea typeface="Times New Roman"/>
                          <a:cs typeface="Times New Roman"/>
                        </a:rPr>
                        <a:t>-3</a:t>
                      </a:r>
                      <a:r>
                        <a:rPr lang="en-GB" sz="1200">
                          <a:latin typeface="Arial"/>
                          <a:ea typeface="Times New Roman"/>
                          <a:cs typeface="Times New Roman"/>
                        </a:rPr>
                        <a:t>  </a:t>
                      </a:r>
                      <a:endParaRPr lang="en-GB" sz="1200">
                        <a:latin typeface="Bembo"/>
                        <a:ea typeface="Times New Roman"/>
                        <a:cs typeface="Times New Roman"/>
                      </a:endParaRPr>
                    </a:p>
                  </a:txBody>
                  <a:tcPr marL="32084" marR="32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GB" sz="1200">
                        <a:latin typeface="Arial"/>
                        <a:ea typeface="Times New Roman"/>
                        <a:cs typeface="Times New Roman"/>
                      </a:endParaRPr>
                    </a:p>
                  </a:txBody>
                  <a:tcPr marL="32084" marR="32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GB" sz="1200">
                        <a:latin typeface="Arial"/>
                        <a:ea typeface="Times New Roman"/>
                        <a:cs typeface="Times New Roman"/>
                      </a:endParaRPr>
                    </a:p>
                  </a:txBody>
                  <a:tcPr marL="32084" marR="32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GB" sz="1200">
                        <a:latin typeface="Arial"/>
                        <a:ea typeface="Times New Roman"/>
                        <a:cs typeface="Times New Roman"/>
                      </a:endParaRPr>
                    </a:p>
                  </a:txBody>
                  <a:tcPr marL="32084" marR="32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982">
                <a:tc>
                  <a:txBody>
                    <a:bodyPr/>
                    <a:lstStyle/>
                    <a:p>
                      <a:pPr>
                        <a:spcAft>
                          <a:spcPts val="0"/>
                        </a:spcAft>
                      </a:pPr>
                      <a:r>
                        <a:rPr lang="en-GB" sz="1200">
                          <a:latin typeface="Arial"/>
                          <a:ea typeface="Times New Roman"/>
                          <a:cs typeface="Times New Roman"/>
                        </a:rPr>
                        <a:t>Proportion Correct</a:t>
                      </a:r>
                      <a:endParaRPr lang="en-GB" sz="1200">
                        <a:latin typeface="Bembo"/>
                        <a:ea typeface="Times New Roman"/>
                        <a:cs typeface="Times New Roman"/>
                      </a:endParaRPr>
                    </a:p>
                  </a:txBody>
                  <a:tcPr marL="32084" marR="32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a:latin typeface="Arial"/>
                          <a:ea typeface="Times New Roman"/>
                          <a:cs typeface="Times New Roman"/>
                        </a:rPr>
                        <a:t>0.96</a:t>
                      </a:r>
                      <a:endParaRPr lang="en-GB" sz="1200">
                        <a:latin typeface="Bembo"/>
                        <a:ea typeface="Times New Roman"/>
                        <a:cs typeface="Times New Roman"/>
                      </a:endParaRPr>
                    </a:p>
                  </a:txBody>
                  <a:tcPr marL="32084" marR="32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a:latin typeface="Arial"/>
                          <a:ea typeface="Times New Roman"/>
                          <a:cs typeface="Times New Roman"/>
                        </a:rPr>
                        <a:t>0.91</a:t>
                      </a:r>
                      <a:endParaRPr lang="en-GB" sz="1200">
                        <a:latin typeface="Bembo"/>
                        <a:ea typeface="Times New Roman"/>
                        <a:cs typeface="Times New Roman"/>
                      </a:endParaRPr>
                    </a:p>
                  </a:txBody>
                  <a:tcPr marL="32084" marR="32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a:latin typeface="Arial"/>
                          <a:ea typeface="Times New Roman"/>
                          <a:cs typeface="Times New Roman"/>
                        </a:rPr>
                        <a:t>0.97</a:t>
                      </a:r>
                      <a:endParaRPr lang="en-GB" sz="1200">
                        <a:latin typeface="Bembo"/>
                        <a:ea typeface="Times New Roman"/>
                        <a:cs typeface="Times New Roman"/>
                      </a:endParaRPr>
                    </a:p>
                  </a:txBody>
                  <a:tcPr marL="32084" marR="32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0131">
                <a:tc>
                  <a:txBody>
                    <a:bodyPr/>
                    <a:lstStyle/>
                    <a:p>
                      <a:pPr>
                        <a:spcAft>
                          <a:spcPts val="0"/>
                        </a:spcAft>
                      </a:pPr>
                      <a:r>
                        <a:rPr lang="en-GB" sz="1200">
                          <a:latin typeface="Arial"/>
                          <a:ea typeface="Times New Roman"/>
                          <a:cs typeface="Times New Roman"/>
                        </a:rPr>
                        <a:t>Odds Ratio Skill Score</a:t>
                      </a:r>
                      <a:endParaRPr lang="en-GB" sz="1200">
                        <a:latin typeface="Bembo"/>
                        <a:ea typeface="Times New Roman"/>
                        <a:cs typeface="Times New Roman"/>
                      </a:endParaRPr>
                    </a:p>
                  </a:txBody>
                  <a:tcPr marL="32084" marR="32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a:latin typeface="Arial"/>
                          <a:ea typeface="Times New Roman"/>
                          <a:cs typeface="Times New Roman"/>
                        </a:rPr>
                        <a:t>0.98</a:t>
                      </a:r>
                      <a:endParaRPr lang="en-GB" sz="1200">
                        <a:latin typeface="Bembo"/>
                        <a:ea typeface="Times New Roman"/>
                        <a:cs typeface="Times New Roman"/>
                      </a:endParaRPr>
                    </a:p>
                  </a:txBody>
                  <a:tcPr marL="32084" marR="32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a:latin typeface="Arial"/>
                          <a:ea typeface="Times New Roman"/>
                          <a:cs typeface="Times New Roman"/>
                        </a:rPr>
                        <a:t>0.90</a:t>
                      </a:r>
                      <a:endParaRPr lang="en-GB" sz="1200">
                        <a:latin typeface="Bembo"/>
                        <a:ea typeface="Times New Roman"/>
                        <a:cs typeface="Times New Roman"/>
                      </a:endParaRPr>
                    </a:p>
                  </a:txBody>
                  <a:tcPr marL="32084" marR="32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dirty="0">
                          <a:latin typeface="Arial"/>
                          <a:ea typeface="Times New Roman"/>
                          <a:cs typeface="Times New Roman"/>
                        </a:rPr>
                        <a:t>0.64</a:t>
                      </a:r>
                      <a:endParaRPr lang="en-GB" sz="1200" dirty="0">
                        <a:latin typeface="Bembo"/>
                        <a:ea typeface="Times New Roman"/>
                        <a:cs typeface="Times New Roman"/>
                      </a:endParaRPr>
                    </a:p>
                  </a:txBody>
                  <a:tcPr marL="32084" marR="320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7" name="Picture 6" descr="20110426_U3_PM10_UrbanBG_day_skill_HR.png"/>
          <p:cNvPicPr>
            <a:picLocks noChangeAspect="1"/>
          </p:cNvPicPr>
          <p:nvPr/>
        </p:nvPicPr>
        <p:blipFill>
          <a:blip r:embed="rId2" cstate="print"/>
          <a:stretch>
            <a:fillRect/>
          </a:stretch>
        </p:blipFill>
        <p:spPr>
          <a:xfrm>
            <a:off x="899592" y="1196752"/>
            <a:ext cx="3397084" cy="2736304"/>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Presentation outline</a:t>
            </a:r>
            <a:endParaRPr lang="en-GB" dirty="0"/>
          </a:p>
        </p:txBody>
      </p:sp>
      <p:sp>
        <p:nvSpPr>
          <p:cNvPr id="3" name="Content Placeholder 2"/>
          <p:cNvSpPr>
            <a:spLocks noGrp="1"/>
          </p:cNvSpPr>
          <p:nvPr>
            <p:ph idx="1"/>
          </p:nvPr>
        </p:nvSpPr>
        <p:spPr>
          <a:xfrm>
            <a:off x="611560" y="1700808"/>
            <a:ext cx="8229600" cy="5805263"/>
          </a:xfrm>
        </p:spPr>
        <p:txBody>
          <a:bodyPr>
            <a:normAutofit/>
          </a:bodyPr>
          <a:lstStyle/>
          <a:p>
            <a:r>
              <a:rPr lang="en-GB" dirty="0" smtClean="0"/>
              <a:t>Brief outline of the UK air quality forecast</a:t>
            </a:r>
          </a:p>
          <a:p>
            <a:endParaRPr lang="en-GB" dirty="0" smtClean="0"/>
          </a:p>
          <a:p>
            <a:r>
              <a:rPr lang="en-GB" dirty="0" smtClean="0"/>
              <a:t>Air Quality Forecast Spring 2011</a:t>
            </a:r>
          </a:p>
          <a:p>
            <a:pPr lvl="1"/>
            <a:endParaRPr lang="en-GB" dirty="0" smtClean="0"/>
          </a:p>
          <a:p>
            <a:r>
              <a:rPr lang="en-GB" dirty="0" smtClean="0"/>
              <a:t>PM </a:t>
            </a:r>
            <a:r>
              <a:rPr lang="en-GB" dirty="0" smtClean="0"/>
              <a:t>episodes</a:t>
            </a:r>
          </a:p>
          <a:p>
            <a:endParaRPr lang="en-GB" dirty="0" smtClean="0"/>
          </a:p>
          <a:p>
            <a:r>
              <a:rPr lang="en-GB" dirty="0" smtClean="0"/>
              <a:t>PM Speciation during the episodes</a:t>
            </a:r>
          </a:p>
          <a:p>
            <a:endParaRPr lang="en-GB" dirty="0" smtClean="0"/>
          </a:p>
          <a:p>
            <a:r>
              <a:rPr lang="en-GB" dirty="0" smtClean="0"/>
              <a:t>Summary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Typical Episodes result in higher nitrate </a:t>
            </a:r>
            <a:endParaRPr lang="en-GB" dirty="0"/>
          </a:p>
        </p:txBody>
      </p:sp>
      <p:pic>
        <p:nvPicPr>
          <p:cNvPr id="7" name="Picture 2"/>
          <p:cNvPicPr>
            <a:picLocks noChangeAspect="1" noChangeArrowheads="1"/>
          </p:cNvPicPr>
          <p:nvPr/>
        </p:nvPicPr>
        <p:blipFill>
          <a:blip r:embed="rId2" cstate="print"/>
          <a:srcRect/>
          <a:stretch>
            <a:fillRect/>
          </a:stretch>
        </p:blipFill>
        <p:spPr bwMode="auto">
          <a:xfrm>
            <a:off x="323528" y="1340768"/>
            <a:ext cx="4597400" cy="2768600"/>
          </a:xfrm>
          <a:prstGeom prst="rect">
            <a:avLst/>
          </a:prstGeom>
          <a:noFill/>
          <a:ln w="9525">
            <a:noFill/>
            <a:miter lim="800000"/>
            <a:headEnd/>
            <a:tailEnd/>
          </a:ln>
          <a:effectLst/>
        </p:spPr>
      </p:pic>
      <p:sp>
        <p:nvSpPr>
          <p:cNvPr id="8" name="Content Placeholder 2"/>
          <p:cNvSpPr txBox="1">
            <a:spLocks/>
          </p:cNvSpPr>
          <p:nvPr/>
        </p:nvSpPr>
        <p:spPr bwMode="auto">
          <a:xfrm>
            <a:off x="323528" y="4221088"/>
            <a:ext cx="3744416" cy="15841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70000" lnSpcReduction="20000"/>
          </a:bodyPr>
          <a:lstStyle/>
          <a:p>
            <a:pPr marL="342900" marR="0" lvl="0" indent="-342900" algn="l" defTabSz="914400" rtl="0" eaLnBrk="1" fontAlgn="base" latinLnBrk="0" hangingPunct="1">
              <a:lnSpc>
                <a:spcPct val="100000"/>
              </a:lnSpc>
              <a:spcBef>
                <a:spcPct val="20000"/>
              </a:spcBef>
              <a:spcAft>
                <a:spcPct val="0"/>
              </a:spcAft>
              <a:buClr>
                <a:srgbClr val="499D22"/>
              </a:buClr>
              <a:buSzTx/>
              <a:buFont typeface="Arial" charset="0"/>
              <a:buNone/>
              <a:tabLst>
                <a:tab pos="352425" algn="l"/>
                <a:tab pos="4043363" algn="l"/>
              </a:tabLst>
              <a:defRPr/>
            </a:pPr>
            <a:r>
              <a:rPr kumimoji="0" lang="en-GB" sz="2000" b="0" i="0" u="none" strike="noStrike" kern="0" cap="none" spc="0" normalizeH="0" baseline="0" noProof="0" dirty="0" smtClean="0">
                <a:ln>
                  <a:noFill/>
                </a:ln>
                <a:solidFill>
                  <a:schemeClr val="tx1"/>
                </a:solidFill>
                <a:effectLst/>
                <a:uLnTx/>
                <a:uFillTx/>
                <a:latin typeface="+mn-lt"/>
                <a:ea typeface="+mn-ea"/>
                <a:cs typeface="+mn-cs"/>
              </a:rPr>
              <a:t>Daily average (</a:t>
            </a:r>
            <a:r>
              <a:rPr kumimoji="0" lang="el-GR" sz="2000" b="0" i="0" u="none" strike="noStrike" kern="0" cap="none" spc="0" normalizeH="0" baseline="0" noProof="0" dirty="0" smtClean="0">
                <a:ln>
                  <a:noFill/>
                </a:ln>
                <a:solidFill>
                  <a:schemeClr val="tx1"/>
                </a:solidFill>
                <a:effectLst/>
                <a:uLnTx/>
                <a:uFillTx/>
                <a:latin typeface="+mn-lt"/>
                <a:ea typeface="+mn-ea"/>
                <a:cs typeface="+mn-cs"/>
              </a:rPr>
              <a:t>μ</a:t>
            </a:r>
            <a:r>
              <a:rPr kumimoji="0" lang="en-GB" sz="2000" b="0" i="0" u="none" strike="noStrike" kern="0" cap="none" spc="0" normalizeH="0" baseline="0" noProof="0" dirty="0" err="1" smtClean="0">
                <a:ln>
                  <a:noFill/>
                </a:ln>
                <a:solidFill>
                  <a:schemeClr val="tx1"/>
                </a:solidFill>
                <a:effectLst/>
                <a:uLnTx/>
                <a:uFillTx/>
                <a:latin typeface="+mn-lt"/>
                <a:ea typeface="+mn-ea"/>
                <a:cs typeface="+mn-cs"/>
              </a:rPr>
              <a:t>g</a:t>
            </a:r>
            <a:r>
              <a:rPr kumimoji="0" lang="en-GB" sz="2000" b="0" i="0" u="none" strike="noStrike" kern="0" cap="none" spc="0" normalizeH="0" baseline="0" noProof="0" dirty="0" smtClean="0">
                <a:ln>
                  <a:noFill/>
                </a:ln>
                <a:solidFill>
                  <a:schemeClr val="tx1"/>
                </a:solidFill>
                <a:effectLst/>
                <a:uLnTx/>
                <a:uFillTx/>
                <a:latin typeface="+mn-lt"/>
                <a:ea typeface="+mn-ea"/>
                <a:cs typeface="+mn-cs"/>
              </a:rPr>
              <a:t> m</a:t>
            </a:r>
            <a:r>
              <a:rPr kumimoji="0" lang="en-GB" sz="2000" b="0" i="0" u="none" strike="noStrike" kern="0" cap="none" spc="0" normalizeH="0" baseline="30000" noProof="0" dirty="0" smtClean="0">
                <a:ln>
                  <a:noFill/>
                </a:ln>
                <a:solidFill>
                  <a:schemeClr val="tx1"/>
                </a:solidFill>
                <a:effectLst/>
                <a:uLnTx/>
                <a:uFillTx/>
                <a:latin typeface="+mn-lt"/>
                <a:ea typeface="+mn-ea"/>
                <a:cs typeface="+mn-cs"/>
              </a:rPr>
              <a:t>-3</a:t>
            </a:r>
            <a:r>
              <a:rPr kumimoji="0" lang="en-GB" sz="2000" b="0" i="0" u="none" strike="noStrike" kern="0" cap="none" spc="0" normalizeH="0" baseline="0" noProof="0" dirty="0" smtClean="0">
                <a:ln>
                  <a:noFill/>
                </a:ln>
                <a:solidFill>
                  <a:schemeClr val="tx1"/>
                </a:solidFill>
                <a:effectLst/>
                <a:uLnTx/>
                <a:uFillTx/>
                <a:latin typeface="+mn-lt"/>
                <a:ea typeface="+mn-ea"/>
                <a:cs typeface="+mn-cs"/>
              </a:rPr>
              <a:t>) </a:t>
            </a:r>
          </a:p>
          <a:p>
            <a:pPr marL="342900" marR="0" lvl="0" indent="-342900" algn="l" defTabSz="914400" rtl="0" eaLnBrk="1" fontAlgn="base" latinLnBrk="0" hangingPunct="1">
              <a:lnSpc>
                <a:spcPct val="100000"/>
              </a:lnSpc>
              <a:spcBef>
                <a:spcPct val="20000"/>
              </a:spcBef>
              <a:spcAft>
                <a:spcPct val="0"/>
              </a:spcAft>
              <a:buClr>
                <a:srgbClr val="499D22"/>
              </a:buClr>
              <a:buSzTx/>
              <a:buFont typeface="Arial" charset="0"/>
              <a:buNone/>
              <a:tabLst>
                <a:tab pos="352425" algn="l"/>
                <a:tab pos="4043363" algn="l"/>
              </a:tabLst>
              <a:defRPr/>
            </a:pPr>
            <a:r>
              <a:rPr kumimoji="0" lang="en-GB" sz="2000" b="0" i="0" u="none" strike="noStrike" kern="0" cap="none" spc="0" normalizeH="0" baseline="0" noProof="0" dirty="0" smtClean="0">
                <a:ln>
                  <a:noFill/>
                </a:ln>
                <a:solidFill>
                  <a:schemeClr val="tx1"/>
                </a:solidFill>
                <a:effectLst/>
                <a:uLnTx/>
                <a:uFillTx/>
                <a:latin typeface="+mn-lt"/>
                <a:ea typeface="+mn-ea"/>
                <a:cs typeface="+mn-cs"/>
              </a:rPr>
              <a:t>Provisional </a:t>
            </a:r>
            <a:r>
              <a:rPr kumimoji="0" lang="en-GB" sz="2000" b="0" i="0" u="none" strike="noStrike" kern="0" cap="none" spc="0" normalizeH="0" baseline="0" noProof="0" dirty="0" smtClean="0">
                <a:ln>
                  <a:noFill/>
                </a:ln>
                <a:solidFill>
                  <a:schemeClr val="tx1"/>
                </a:solidFill>
                <a:effectLst/>
                <a:uLnTx/>
                <a:uFillTx/>
                <a:latin typeface="+mn-lt"/>
                <a:ea typeface="+mn-ea"/>
                <a:cs typeface="+mn-cs"/>
              </a:rPr>
              <a:t>anion measurement from </a:t>
            </a:r>
            <a:r>
              <a:rPr kumimoji="0" lang="en-GB" sz="2000" b="0" i="0" u="none" strike="noStrike" kern="0" cap="none" spc="0" normalizeH="0" baseline="0" noProof="0" dirty="0" smtClean="0">
                <a:ln>
                  <a:noFill/>
                </a:ln>
                <a:solidFill>
                  <a:schemeClr val="tx1"/>
                </a:solidFill>
                <a:effectLst/>
                <a:uLnTx/>
                <a:uFillTx/>
                <a:latin typeface="+mn-lt"/>
                <a:ea typeface="+mn-ea"/>
                <a:cs typeface="+mn-cs"/>
              </a:rPr>
              <a:t>NPL</a:t>
            </a:r>
          </a:p>
          <a:p>
            <a:pPr marL="342900" marR="0" lvl="0" indent="-342900" algn="l" defTabSz="914400" rtl="0" eaLnBrk="1" fontAlgn="base" latinLnBrk="0" hangingPunct="1">
              <a:lnSpc>
                <a:spcPct val="100000"/>
              </a:lnSpc>
              <a:spcBef>
                <a:spcPct val="20000"/>
              </a:spcBef>
              <a:spcAft>
                <a:spcPct val="0"/>
              </a:spcAft>
              <a:buClr>
                <a:srgbClr val="499D22"/>
              </a:buClr>
              <a:buSzTx/>
              <a:buFont typeface="Arial" charset="0"/>
              <a:buNone/>
              <a:tabLst>
                <a:tab pos="352425" algn="l"/>
                <a:tab pos="4043363" algn="l"/>
              </a:tabLst>
              <a:defRPr/>
            </a:pPr>
            <a:endParaRPr lang="en-GB" sz="2000" kern="0" dirty="0" smtClean="0"/>
          </a:p>
          <a:p>
            <a:r>
              <a:rPr lang="en-GB" sz="1600" dirty="0" err="1" smtClean="0"/>
              <a:t>Dharsheni</a:t>
            </a:r>
            <a:r>
              <a:rPr lang="en-GB" sz="1600" dirty="0" smtClean="0"/>
              <a:t> </a:t>
            </a:r>
            <a:r>
              <a:rPr lang="en-GB" sz="1600" dirty="0" err="1" smtClean="0"/>
              <a:t>Muhunthan</a:t>
            </a:r>
            <a:r>
              <a:rPr lang="en-GB" sz="1600" dirty="0" smtClean="0"/>
              <a:t> (NPL) </a:t>
            </a:r>
          </a:p>
          <a:p>
            <a:r>
              <a:rPr lang="en-US" sz="1600" dirty="0" smtClean="0"/>
              <a:t>Sonya </a:t>
            </a:r>
            <a:r>
              <a:rPr lang="en-US" sz="1600" dirty="0" err="1" smtClean="0"/>
              <a:t>Beccaceci</a:t>
            </a:r>
            <a:r>
              <a:rPr lang="en-US" sz="1600" dirty="0" smtClean="0"/>
              <a:t> (NPL) </a:t>
            </a:r>
          </a:p>
          <a:p>
            <a:r>
              <a:rPr lang="en-US" sz="1600" dirty="0" smtClean="0"/>
              <a:t>David Green (Kings College London)</a:t>
            </a:r>
            <a:endParaRPr lang="en-GB" sz="1600" dirty="0" smtClean="0"/>
          </a:p>
          <a:p>
            <a:pPr marL="342900" marR="0" lvl="0" indent="-342900" algn="l" defTabSz="914400" rtl="0" eaLnBrk="1" fontAlgn="base" latinLnBrk="0" hangingPunct="1">
              <a:lnSpc>
                <a:spcPct val="100000"/>
              </a:lnSpc>
              <a:spcBef>
                <a:spcPct val="20000"/>
              </a:spcBef>
              <a:spcAft>
                <a:spcPct val="0"/>
              </a:spcAft>
              <a:buClr>
                <a:srgbClr val="499D22"/>
              </a:buClr>
              <a:buSzTx/>
              <a:buFont typeface="Arial" charset="0"/>
              <a:buNone/>
              <a:tabLst>
                <a:tab pos="352425" algn="l"/>
                <a:tab pos="4043363" algn="l"/>
              </a:tabLst>
              <a:defRPr/>
            </a:pPr>
            <a:r>
              <a:rPr kumimoji="0" lang="en-GB" sz="2000" b="0" i="0" u="none" strike="noStrike" kern="0" cap="none" spc="0" normalizeH="0" baseline="0" noProof="0" dirty="0" smtClean="0">
                <a:ln>
                  <a:noFill/>
                </a:ln>
                <a:solidFill>
                  <a:schemeClr val="tx1"/>
                </a:solidFill>
                <a:effectLst/>
                <a:uLnTx/>
                <a:uFillTx/>
                <a:latin typeface="+mn-lt"/>
                <a:ea typeface="+mn-ea"/>
                <a:cs typeface="+mn-cs"/>
              </a:rPr>
              <a:t> </a:t>
            </a:r>
            <a:endParaRPr kumimoji="0" lang="en-GB" sz="2000" b="0" i="0" u="none" strike="noStrike" kern="0" cap="none" spc="0" normalizeH="0" baseline="0" noProof="0" dirty="0" smtClean="0">
              <a:ln>
                <a:noFill/>
              </a:ln>
              <a:solidFill>
                <a:schemeClr val="tx1"/>
              </a:solidFill>
              <a:effectLst/>
              <a:uLnTx/>
              <a:uFillTx/>
              <a:latin typeface="+mn-lt"/>
              <a:ea typeface="+mn-ea"/>
              <a:cs typeface="+mn-cs"/>
            </a:endParaRPr>
          </a:p>
        </p:txBody>
      </p:sp>
      <p:pic>
        <p:nvPicPr>
          <p:cNvPr id="1026" name="Picture 2"/>
          <p:cNvPicPr>
            <a:picLocks noChangeAspect="1" noChangeArrowheads="1"/>
          </p:cNvPicPr>
          <p:nvPr/>
        </p:nvPicPr>
        <p:blipFill>
          <a:blip r:embed="rId3" cstate="print"/>
          <a:srcRect/>
          <a:stretch>
            <a:fillRect/>
          </a:stretch>
        </p:blipFill>
        <p:spPr bwMode="auto">
          <a:xfrm>
            <a:off x="4427984" y="3789040"/>
            <a:ext cx="4597400" cy="2768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PM</a:t>
            </a:r>
            <a:r>
              <a:rPr lang="en-GB" baseline="-25000" dirty="0" smtClean="0"/>
              <a:t>2.5</a:t>
            </a:r>
            <a:r>
              <a:rPr lang="en-GB" dirty="0" smtClean="0"/>
              <a:t> Species </a:t>
            </a:r>
            <a:endParaRPr lang="en-GB" dirty="0"/>
          </a:p>
        </p:txBody>
      </p:sp>
      <p:pic>
        <p:nvPicPr>
          <p:cNvPr id="2051" name="Picture 3"/>
          <p:cNvPicPr>
            <a:picLocks noChangeAspect="1" noChangeArrowheads="1"/>
          </p:cNvPicPr>
          <p:nvPr/>
        </p:nvPicPr>
        <p:blipFill>
          <a:blip r:embed="rId2" cstate="print"/>
          <a:srcRect/>
          <a:stretch>
            <a:fillRect/>
          </a:stretch>
        </p:blipFill>
        <p:spPr bwMode="auto">
          <a:xfrm>
            <a:off x="44068" y="1091693"/>
            <a:ext cx="4291250" cy="3121601"/>
          </a:xfrm>
          <a:prstGeom prst="rect">
            <a:avLst/>
          </a:prstGeom>
          <a:noFill/>
          <a:ln w="9525">
            <a:noFill/>
            <a:miter lim="800000"/>
            <a:headEnd/>
            <a:tailEnd/>
          </a:ln>
          <a:effectLst/>
        </p:spPr>
      </p:pic>
      <p:sp>
        <p:nvSpPr>
          <p:cNvPr id="15" name="Content Placeholder 2"/>
          <p:cNvSpPr>
            <a:spLocks noGrp="1"/>
          </p:cNvSpPr>
          <p:nvPr>
            <p:ph idx="1"/>
          </p:nvPr>
        </p:nvSpPr>
        <p:spPr>
          <a:xfrm>
            <a:off x="251520" y="6165304"/>
            <a:ext cx="3727772" cy="503908"/>
          </a:xfrm>
        </p:spPr>
        <p:txBody>
          <a:bodyPr>
            <a:normAutofit fontScale="92500"/>
          </a:bodyPr>
          <a:lstStyle/>
          <a:p>
            <a:r>
              <a:rPr lang="en-GB" dirty="0" smtClean="0"/>
              <a:t>Provisional AURN measurement</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PM</a:t>
            </a:r>
            <a:r>
              <a:rPr lang="en-GB" baseline="-25000" dirty="0" smtClean="0"/>
              <a:t>2.5</a:t>
            </a:r>
            <a:r>
              <a:rPr lang="en-GB" dirty="0" smtClean="0"/>
              <a:t> Species </a:t>
            </a:r>
            <a:endParaRPr lang="en-GB" dirty="0"/>
          </a:p>
        </p:txBody>
      </p:sp>
      <p:pic>
        <p:nvPicPr>
          <p:cNvPr id="2051" name="Picture 3"/>
          <p:cNvPicPr>
            <a:picLocks noChangeAspect="1" noChangeArrowheads="1"/>
          </p:cNvPicPr>
          <p:nvPr/>
        </p:nvPicPr>
        <p:blipFill>
          <a:blip r:embed="rId2" cstate="print"/>
          <a:srcRect/>
          <a:stretch>
            <a:fillRect/>
          </a:stretch>
        </p:blipFill>
        <p:spPr bwMode="auto">
          <a:xfrm>
            <a:off x="44068" y="1091693"/>
            <a:ext cx="4291250" cy="3121601"/>
          </a:xfrm>
          <a:prstGeom prst="rect">
            <a:avLst/>
          </a:prstGeom>
          <a:noFill/>
          <a:ln w="9525">
            <a:noFill/>
            <a:miter lim="800000"/>
            <a:headEnd/>
            <a:tailEnd/>
          </a:ln>
          <a:effectLst/>
        </p:spPr>
      </p:pic>
      <p:sp>
        <p:nvSpPr>
          <p:cNvPr id="15" name="Content Placeholder 2"/>
          <p:cNvSpPr>
            <a:spLocks noGrp="1"/>
          </p:cNvSpPr>
          <p:nvPr>
            <p:ph idx="1"/>
          </p:nvPr>
        </p:nvSpPr>
        <p:spPr>
          <a:xfrm>
            <a:off x="251520" y="6165304"/>
            <a:ext cx="3727772" cy="503908"/>
          </a:xfrm>
        </p:spPr>
        <p:txBody>
          <a:bodyPr>
            <a:normAutofit fontScale="92500"/>
          </a:bodyPr>
          <a:lstStyle/>
          <a:p>
            <a:r>
              <a:rPr lang="en-GB" dirty="0" smtClean="0"/>
              <a:t>Provisional AURN measurement</a:t>
            </a:r>
          </a:p>
        </p:txBody>
      </p:sp>
      <p:pic>
        <p:nvPicPr>
          <p:cNvPr id="3074" name="Picture 2"/>
          <p:cNvPicPr>
            <a:picLocks noChangeAspect="1" noChangeArrowheads="1"/>
          </p:cNvPicPr>
          <p:nvPr/>
        </p:nvPicPr>
        <p:blipFill>
          <a:blip r:embed="rId3" cstate="print"/>
          <a:srcRect/>
          <a:stretch>
            <a:fillRect/>
          </a:stretch>
        </p:blipFill>
        <p:spPr bwMode="auto">
          <a:xfrm>
            <a:off x="2774784" y="2276872"/>
            <a:ext cx="3985396" cy="3272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PM</a:t>
            </a:r>
            <a:r>
              <a:rPr lang="en-GB" baseline="-25000" dirty="0" smtClean="0"/>
              <a:t>2.5</a:t>
            </a:r>
            <a:r>
              <a:rPr lang="en-GB" dirty="0" smtClean="0"/>
              <a:t> Species </a:t>
            </a:r>
            <a:endParaRPr lang="en-GB" dirty="0"/>
          </a:p>
        </p:txBody>
      </p:sp>
      <p:pic>
        <p:nvPicPr>
          <p:cNvPr id="2051" name="Picture 3"/>
          <p:cNvPicPr>
            <a:picLocks noChangeAspect="1" noChangeArrowheads="1"/>
          </p:cNvPicPr>
          <p:nvPr/>
        </p:nvPicPr>
        <p:blipFill>
          <a:blip r:embed="rId2" cstate="print"/>
          <a:srcRect/>
          <a:stretch>
            <a:fillRect/>
          </a:stretch>
        </p:blipFill>
        <p:spPr bwMode="auto">
          <a:xfrm>
            <a:off x="44068" y="1091693"/>
            <a:ext cx="4291250" cy="3121601"/>
          </a:xfrm>
          <a:prstGeom prst="rect">
            <a:avLst/>
          </a:prstGeom>
          <a:noFill/>
          <a:ln w="9525">
            <a:noFill/>
            <a:miter lim="800000"/>
            <a:headEnd/>
            <a:tailEnd/>
          </a:ln>
          <a:effectLst/>
        </p:spPr>
      </p:pic>
      <p:sp>
        <p:nvSpPr>
          <p:cNvPr id="15" name="Content Placeholder 2"/>
          <p:cNvSpPr>
            <a:spLocks noGrp="1"/>
          </p:cNvSpPr>
          <p:nvPr>
            <p:ph idx="1"/>
          </p:nvPr>
        </p:nvSpPr>
        <p:spPr>
          <a:xfrm>
            <a:off x="251520" y="6165304"/>
            <a:ext cx="3727772" cy="503908"/>
          </a:xfrm>
        </p:spPr>
        <p:txBody>
          <a:bodyPr>
            <a:normAutofit fontScale="92500"/>
          </a:bodyPr>
          <a:lstStyle/>
          <a:p>
            <a:r>
              <a:rPr lang="en-GB" dirty="0" smtClean="0"/>
              <a:t>Provisional AURN measurement</a:t>
            </a:r>
          </a:p>
        </p:txBody>
      </p:sp>
      <p:pic>
        <p:nvPicPr>
          <p:cNvPr id="3074" name="Picture 2"/>
          <p:cNvPicPr>
            <a:picLocks noChangeAspect="1" noChangeArrowheads="1"/>
          </p:cNvPicPr>
          <p:nvPr/>
        </p:nvPicPr>
        <p:blipFill>
          <a:blip r:embed="rId3" cstate="print"/>
          <a:srcRect/>
          <a:stretch>
            <a:fillRect/>
          </a:stretch>
        </p:blipFill>
        <p:spPr bwMode="auto">
          <a:xfrm>
            <a:off x="2774784" y="2276872"/>
            <a:ext cx="3985396" cy="3272600"/>
          </a:xfrm>
          <a:prstGeom prst="rect">
            <a:avLst/>
          </a:prstGeom>
          <a:noFill/>
          <a:ln w="9525">
            <a:noFill/>
            <a:miter lim="800000"/>
            <a:headEnd/>
            <a:tailEnd/>
          </a:ln>
          <a:effectLst/>
        </p:spPr>
      </p:pic>
      <p:pic>
        <p:nvPicPr>
          <p:cNvPr id="7" name="Picture 5"/>
          <p:cNvPicPr>
            <a:picLocks noChangeAspect="1" noChangeArrowheads="1"/>
          </p:cNvPicPr>
          <p:nvPr/>
        </p:nvPicPr>
        <p:blipFill>
          <a:blip r:embed="rId4" cstate="print"/>
          <a:srcRect/>
          <a:stretch>
            <a:fillRect/>
          </a:stretch>
        </p:blipFill>
        <p:spPr bwMode="auto">
          <a:xfrm>
            <a:off x="5329200" y="4177020"/>
            <a:ext cx="3770732" cy="26369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Summary</a:t>
            </a:r>
            <a:endParaRPr lang="en-GB" dirty="0"/>
          </a:p>
        </p:txBody>
      </p:sp>
      <p:sp>
        <p:nvSpPr>
          <p:cNvPr id="3" name="Content Placeholder 2"/>
          <p:cNvSpPr>
            <a:spLocks noGrp="1"/>
          </p:cNvSpPr>
          <p:nvPr>
            <p:ph idx="1"/>
          </p:nvPr>
        </p:nvSpPr>
        <p:spPr>
          <a:xfrm>
            <a:off x="539552" y="908720"/>
            <a:ext cx="8229600" cy="2448271"/>
          </a:xfrm>
        </p:spPr>
        <p:txBody>
          <a:bodyPr>
            <a:normAutofit fontScale="92500" lnSpcReduction="20000"/>
          </a:bodyPr>
          <a:lstStyle/>
          <a:p>
            <a:pPr lvl="1"/>
            <a:endParaRPr lang="en-GB" dirty="0" smtClean="0"/>
          </a:p>
          <a:p>
            <a:r>
              <a:rPr lang="en-GB" dirty="0" smtClean="0"/>
              <a:t>The UK CMAQ air quality forecast generally underestimates PM</a:t>
            </a:r>
            <a:r>
              <a:rPr lang="en-GB" baseline="-25000" dirty="0" smtClean="0"/>
              <a:t>10</a:t>
            </a:r>
            <a:r>
              <a:rPr lang="en-GB" dirty="0" smtClean="0"/>
              <a:t> pollution.</a:t>
            </a:r>
          </a:p>
          <a:p>
            <a:endParaRPr lang="en-GB" dirty="0" smtClean="0"/>
          </a:p>
          <a:p>
            <a:r>
              <a:rPr lang="en-GB" dirty="0" smtClean="0"/>
              <a:t>During the period of moderate to high pollution in April 2011 model performance was better than in previous years. </a:t>
            </a:r>
          </a:p>
          <a:p>
            <a:endParaRPr lang="en-GB" dirty="0" smtClean="0"/>
          </a:p>
          <a:p>
            <a:pPr lvl="0">
              <a:defRPr/>
            </a:pPr>
            <a:r>
              <a:rPr lang="en-GB" dirty="0" smtClean="0"/>
              <a:t>Can we identify </a:t>
            </a:r>
            <a:r>
              <a:rPr lang="en-GB" b="1" dirty="0" smtClean="0"/>
              <a:t>why</a:t>
            </a:r>
            <a:r>
              <a:rPr lang="en-GB" dirty="0" smtClean="0"/>
              <a:t> model performance was better during the ‘summer smog’ of April 2011?</a:t>
            </a:r>
          </a:p>
          <a:p>
            <a:endParaRPr lang="en-GB" dirty="0" smtClean="0"/>
          </a:p>
          <a:p>
            <a:endParaRPr lang="en-GB" dirty="0" smtClean="0"/>
          </a:p>
        </p:txBody>
      </p:sp>
      <p:pic>
        <p:nvPicPr>
          <p:cNvPr id="4" name="Picture 3" descr="bournmouth.jpg"/>
          <p:cNvPicPr>
            <a:picLocks noChangeAspect="1"/>
          </p:cNvPicPr>
          <p:nvPr/>
        </p:nvPicPr>
        <p:blipFill>
          <a:blip r:embed="rId2" cstate="print"/>
          <a:stretch>
            <a:fillRect/>
          </a:stretch>
        </p:blipFill>
        <p:spPr>
          <a:xfrm>
            <a:off x="179512" y="3933056"/>
            <a:ext cx="4529804" cy="2673712"/>
          </a:xfrm>
          <a:prstGeom prst="rect">
            <a:avLst/>
          </a:prstGeom>
        </p:spPr>
      </p:pic>
      <p:sp>
        <p:nvSpPr>
          <p:cNvPr id="5" name="Content Placeholder 2"/>
          <p:cNvSpPr txBox="1">
            <a:spLocks/>
          </p:cNvSpPr>
          <p:nvPr/>
        </p:nvSpPr>
        <p:spPr bwMode="auto">
          <a:xfrm>
            <a:off x="4679504" y="3140968"/>
            <a:ext cx="4464496" cy="42930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352425" marR="0" lvl="1" indent="-173038" algn="l" defTabSz="914400" rtl="0" eaLnBrk="1" fontAlgn="base" latinLnBrk="0" hangingPunct="1">
              <a:lnSpc>
                <a:spcPct val="100000"/>
              </a:lnSpc>
              <a:spcBef>
                <a:spcPct val="20000"/>
              </a:spcBef>
              <a:spcAft>
                <a:spcPct val="0"/>
              </a:spcAft>
              <a:buClr>
                <a:srgbClr val="499D22"/>
              </a:buClr>
              <a:buSzTx/>
              <a:tabLst>
                <a:tab pos="352425" algn="l"/>
                <a:tab pos="4043363" algn="l"/>
              </a:tabLst>
              <a:defRPr/>
            </a:pPr>
            <a:endParaRPr kumimoji="0" lang="en-GB" sz="1800" b="0" i="0" u="none" strike="noStrike" kern="0" cap="none" spc="0" normalizeH="0" baseline="0" noProof="0" dirty="0" smtClean="0">
              <a:ln>
                <a:noFill/>
              </a:ln>
              <a:solidFill>
                <a:schemeClr val="tx1"/>
              </a:solidFill>
              <a:effectLst/>
              <a:uLnTx/>
              <a:uFillTx/>
              <a:latin typeface="+mn-lt"/>
              <a:ea typeface="+mn-ea"/>
            </a:endParaRPr>
          </a:p>
          <a:p>
            <a:pPr marL="352425" marR="0" lvl="1" indent="-173038" algn="l" defTabSz="914400" rtl="0" eaLnBrk="1" fontAlgn="base" latinLnBrk="0" hangingPunct="1">
              <a:lnSpc>
                <a:spcPct val="100000"/>
              </a:lnSpc>
              <a:spcBef>
                <a:spcPct val="20000"/>
              </a:spcBef>
              <a:spcAft>
                <a:spcPct val="0"/>
              </a:spcAft>
              <a:buClr>
                <a:srgbClr val="499D22"/>
              </a:buClr>
              <a:buSzTx/>
              <a:tabLst>
                <a:tab pos="352425" algn="l"/>
                <a:tab pos="4043363" algn="l"/>
              </a:tabLst>
              <a:defRPr/>
            </a:pPr>
            <a:r>
              <a:rPr lang="en-GB" kern="0" dirty="0" smtClean="0"/>
              <a:t>It was an unusual period and was challenging for the air quality forecast.</a:t>
            </a:r>
          </a:p>
          <a:p>
            <a:pPr marL="352425" marR="0" lvl="1" indent="-173038" algn="l" defTabSz="914400" rtl="0" eaLnBrk="1" fontAlgn="base" latinLnBrk="0" hangingPunct="1">
              <a:lnSpc>
                <a:spcPct val="100000"/>
              </a:lnSpc>
              <a:spcBef>
                <a:spcPct val="20000"/>
              </a:spcBef>
              <a:spcAft>
                <a:spcPct val="0"/>
              </a:spcAft>
              <a:buClr>
                <a:srgbClr val="499D22"/>
              </a:buClr>
              <a:buSzTx/>
              <a:tabLst>
                <a:tab pos="352425" algn="l"/>
                <a:tab pos="4043363" algn="l"/>
              </a:tabLst>
              <a:defRPr/>
            </a:pPr>
            <a:endParaRPr lang="en-GB" sz="800" kern="0" dirty="0" smtClean="0"/>
          </a:p>
          <a:p>
            <a:pPr marL="352425" marR="0" lvl="1" indent="-173038" algn="l" defTabSz="914400" rtl="0" eaLnBrk="1" fontAlgn="base" latinLnBrk="0" hangingPunct="1">
              <a:lnSpc>
                <a:spcPct val="100000"/>
              </a:lnSpc>
              <a:spcBef>
                <a:spcPct val="20000"/>
              </a:spcBef>
              <a:spcAft>
                <a:spcPct val="0"/>
              </a:spcAft>
              <a:buClr>
                <a:srgbClr val="499D22"/>
              </a:buClr>
              <a:buSzTx/>
              <a:tabLst>
                <a:tab pos="352425" algn="l"/>
                <a:tab pos="4043363" algn="l"/>
              </a:tabLst>
              <a:defRPr/>
            </a:pPr>
            <a:r>
              <a:rPr lang="en-GB" kern="0" dirty="0" smtClean="0"/>
              <a:t>Weather – hot, dry and sunny. </a:t>
            </a:r>
          </a:p>
          <a:p>
            <a:pPr marL="352425" marR="0" lvl="1" indent="-173038" algn="l" defTabSz="914400" rtl="0" eaLnBrk="1" fontAlgn="base" latinLnBrk="0" hangingPunct="1">
              <a:lnSpc>
                <a:spcPct val="100000"/>
              </a:lnSpc>
              <a:spcBef>
                <a:spcPct val="20000"/>
              </a:spcBef>
              <a:spcAft>
                <a:spcPct val="0"/>
              </a:spcAft>
              <a:buClr>
                <a:srgbClr val="499D22"/>
              </a:buClr>
              <a:buSzTx/>
              <a:tabLst>
                <a:tab pos="352425" algn="l"/>
                <a:tab pos="4043363" algn="l"/>
              </a:tabLst>
              <a:defRPr/>
            </a:pPr>
            <a:endParaRPr lang="en-GB" sz="800" kern="0" dirty="0" smtClean="0"/>
          </a:p>
          <a:p>
            <a:pPr marL="352425" marR="0" lvl="1" indent="-173038" algn="l" defTabSz="914400" rtl="0" eaLnBrk="1" fontAlgn="base" latinLnBrk="0" hangingPunct="1">
              <a:lnSpc>
                <a:spcPct val="100000"/>
              </a:lnSpc>
              <a:spcBef>
                <a:spcPct val="20000"/>
              </a:spcBef>
              <a:spcAft>
                <a:spcPct val="0"/>
              </a:spcAft>
              <a:buClr>
                <a:srgbClr val="499D22"/>
              </a:buClr>
              <a:buSzTx/>
              <a:tabLst>
                <a:tab pos="352425" algn="l"/>
                <a:tab pos="4043363" algn="l"/>
              </a:tabLst>
              <a:defRPr/>
            </a:pPr>
            <a:r>
              <a:rPr lang="en-GB" kern="0" dirty="0" smtClean="0"/>
              <a:t>Emissions:</a:t>
            </a:r>
          </a:p>
          <a:p>
            <a:pPr marL="352425" marR="0" lvl="1" indent="-173038" algn="l" defTabSz="914400" rtl="0" eaLnBrk="1" fontAlgn="base" latinLnBrk="0" hangingPunct="1">
              <a:lnSpc>
                <a:spcPct val="100000"/>
              </a:lnSpc>
              <a:spcBef>
                <a:spcPct val="20000"/>
              </a:spcBef>
              <a:spcAft>
                <a:spcPct val="0"/>
              </a:spcAft>
              <a:buClr>
                <a:srgbClr val="499D22"/>
              </a:buClr>
              <a:buSzTx/>
              <a:buFont typeface="Arial" pitchFamily="34" charset="0"/>
              <a:buChar char="•"/>
              <a:tabLst>
                <a:tab pos="352425" algn="l"/>
                <a:tab pos="4043363" algn="l"/>
              </a:tabLst>
              <a:defRPr/>
            </a:pPr>
            <a:r>
              <a:rPr lang="en-GB" sz="1600" kern="0" dirty="0" smtClean="0"/>
              <a:t>Two four day holiday weekends with only 3 ‘normal’ working days</a:t>
            </a:r>
          </a:p>
          <a:p>
            <a:pPr marL="352425" marR="0" lvl="1" indent="-173038" algn="l" defTabSz="914400" rtl="0" eaLnBrk="1" fontAlgn="base" latinLnBrk="0" hangingPunct="1">
              <a:lnSpc>
                <a:spcPct val="100000"/>
              </a:lnSpc>
              <a:spcBef>
                <a:spcPct val="20000"/>
              </a:spcBef>
              <a:spcAft>
                <a:spcPct val="0"/>
              </a:spcAft>
              <a:buClr>
                <a:srgbClr val="499D22"/>
              </a:buClr>
              <a:buSzTx/>
              <a:buFont typeface="Arial" pitchFamily="34" charset="0"/>
              <a:buChar char="•"/>
              <a:tabLst>
                <a:tab pos="352425" algn="l"/>
                <a:tab pos="4043363" algn="l"/>
              </a:tabLst>
              <a:defRPr/>
            </a:pPr>
            <a:r>
              <a:rPr lang="en-GB" sz="1600" kern="0" dirty="0" smtClean="0"/>
              <a:t>Holidays and daytrips</a:t>
            </a:r>
          </a:p>
          <a:p>
            <a:pPr marL="352425" marR="0" lvl="1" indent="-173038" algn="l" defTabSz="914400" rtl="0" eaLnBrk="1" fontAlgn="base" latinLnBrk="0" hangingPunct="1">
              <a:lnSpc>
                <a:spcPct val="100000"/>
              </a:lnSpc>
              <a:spcBef>
                <a:spcPct val="20000"/>
              </a:spcBef>
              <a:spcAft>
                <a:spcPct val="0"/>
              </a:spcAft>
              <a:buClr>
                <a:srgbClr val="499D22"/>
              </a:buClr>
              <a:buSzTx/>
              <a:buFont typeface="Arial" pitchFamily="34" charset="0"/>
              <a:buChar char="•"/>
              <a:tabLst>
                <a:tab pos="352425" algn="l"/>
                <a:tab pos="4043363" algn="l"/>
              </a:tabLst>
              <a:defRPr/>
            </a:pPr>
            <a:r>
              <a:rPr lang="en-GB" sz="1600" kern="0" dirty="0" smtClean="0"/>
              <a:t>Biogenic emissions</a:t>
            </a:r>
            <a:endParaRPr kumimoji="0" lang="en-GB" sz="1600" b="0" i="0" u="none" strike="noStrike" kern="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Thank you</a:t>
            </a:r>
            <a:endParaRPr lang="en-GB" dirty="0" smtClean="0"/>
          </a:p>
        </p:txBody>
      </p:sp>
      <p:sp>
        <p:nvSpPr>
          <p:cNvPr id="3" name="Content Placeholder 2"/>
          <p:cNvSpPr>
            <a:spLocks noGrp="1"/>
          </p:cNvSpPr>
          <p:nvPr>
            <p:ph idx="1"/>
          </p:nvPr>
        </p:nvSpPr>
        <p:spPr>
          <a:xfrm>
            <a:off x="467544" y="2204864"/>
            <a:ext cx="8229600" cy="3933055"/>
          </a:xfrm>
        </p:spPr>
        <p:txBody>
          <a:bodyPr>
            <a:normAutofit/>
          </a:bodyPr>
          <a:lstStyle/>
          <a:p>
            <a:r>
              <a:rPr lang="en-GB" dirty="0" smtClean="0"/>
              <a:t>The air quality forecast is produce on behalf of the Department for the Environment, Food and Rural Affairs and the Devolved </a:t>
            </a:r>
            <a:r>
              <a:rPr lang="en-GB" dirty="0" smtClean="0"/>
              <a:t>Authorities.</a:t>
            </a:r>
            <a:endParaRPr lang="en-GB" dirty="0" smtClean="0"/>
          </a:p>
          <a:p>
            <a:endParaRPr lang="en-GB" dirty="0" smtClean="0"/>
          </a:p>
          <a:p>
            <a:endParaRPr lang="en-GB" dirty="0" smtClean="0"/>
          </a:p>
          <a:p>
            <a:endParaRPr lang="en-GB" dirty="0" smtClean="0"/>
          </a:p>
          <a:p>
            <a:endParaRPr lang="en-GB" dirty="0" smtClean="0"/>
          </a:p>
        </p:txBody>
      </p:sp>
      <p:pic>
        <p:nvPicPr>
          <p:cNvPr id="4" name="Picture 37" descr="http://tbn0.google.com/images?q=tbn:-Ed-KlEirr148M:http://www.ridingsmachineryring.co.uk/images/defra_logo-new.gif"/>
          <p:cNvPicPr>
            <a:picLocks noChangeAspect="1" noChangeArrowheads="1"/>
          </p:cNvPicPr>
          <p:nvPr/>
        </p:nvPicPr>
        <p:blipFill>
          <a:blip r:embed="rId2" cstate="print"/>
          <a:srcRect/>
          <a:stretch>
            <a:fillRect/>
          </a:stretch>
        </p:blipFill>
        <p:spPr bwMode="auto">
          <a:xfrm>
            <a:off x="683568" y="5589240"/>
            <a:ext cx="1336675" cy="83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ChangeArrowheads="1"/>
          </p:cNvSpPr>
          <p:nvPr/>
        </p:nvSpPr>
        <p:spPr bwMode="auto">
          <a:xfrm>
            <a:off x="457200" y="274638"/>
            <a:ext cx="8229600" cy="850900"/>
          </a:xfrm>
          <a:prstGeom prst="rect">
            <a:avLst/>
          </a:prstGeom>
          <a:noFill/>
          <a:ln w="9525">
            <a:noFill/>
            <a:miter lim="800000"/>
            <a:headEnd/>
            <a:tailEnd/>
          </a:ln>
          <a:effectLst/>
        </p:spPr>
        <p:txBody>
          <a:bodyPr anchor="ctr"/>
          <a:lstStyle/>
          <a:p>
            <a:r>
              <a:rPr lang="en-GB" sz="3000" b="1" dirty="0" smtClean="0">
                <a:solidFill>
                  <a:schemeClr val="bg1"/>
                </a:solidFill>
                <a:latin typeface="Arial (W1)" pitchFamily="34" charset="0"/>
              </a:rPr>
              <a:t>AEA – UK Air Quality Forecast</a:t>
            </a:r>
            <a:endParaRPr lang="en-GB" sz="3000" b="1" dirty="0">
              <a:solidFill>
                <a:schemeClr val="bg1"/>
              </a:solidFill>
              <a:latin typeface="Arial (W1)" pitchFamily="34" charset="0"/>
            </a:endParaRPr>
          </a:p>
        </p:txBody>
      </p:sp>
      <p:pic>
        <p:nvPicPr>
          <p:cNvPr id="25609" name="Picture 9" descr="C:\Documents and Settings\Paul_Willis\My Documents\My Pictures\ge_faked 2.jpg"/>
          <p:cNvPicPr>
            <a:picLocks noChangeAspect="1" noChangeArrowheads="1"/>
          </p:cNvPicPr>
          <p:nvPr/>
        </p:nvPicPr>
        <p:blipFill>
          <a:blip r:embed="rId2" cstate="print"/>
          <a:srcRect/>
          <a:stretch>
            <a:fillRect/>
          </a:stretch>
        </p:blipFill>
        <p:spPr bwMode="auto">
          <a:xfrm>
            <a:off x="6300192" y="4437112"/>
            <a:ext cx="2678634" cy="2328071"/>
          </a:xfrm>
          <a:prstGeom prst="rect">
            <a:avLst/>
          </a:prstGeom>
          <a:noFill/>
        </p:spPr>
      </p:pic>
      <p:pic>
        <p:nvPicPr>
          <p:cNvPr id="6" name="Picture 1033" descr="Forecast portal"/>
          <p:cNvPicPr>
            <a:picLocks noChangeAspect="1" noChangeArrowheads="1"/>
          </p:cNvPicPr>
          <p:nvPr/>
        </p:nvPicPr>
        <p:blipFill>
          <a:blip r:embed="rId3" cstate="print"/>
          <a:srcRect/>
          <a:stretch>
            <a:fillRect/>
          </a:stretch>
        </p:blipFill>
        <p:spPr bwMode="auto">
          <a:xfrm>
            <a:off x="5004048" y="1124744"/>
            <a:ext cx="2915816" cy="3859168"/>
          </a:xfrm>
          <a:prstGeom prst="rect">
            <a:avLst/>
          </a:prstGeom>
          <a:noFill/>
          <a:ln w="9525">
            <a:solidFill>
              <a:srgbClr val="C0C0C0"/>
            </a:solidFill>
            <a:miter lim="800000"/>
            <a:headEnd/>
            <a:tailEnd/>
          </a:ln>
        </p:spPr>
      </p:pic>
      <p:sp>
        <p:nvSpPr>
          <p:cNvPr id="7" name="Rectangle 4"/>
          <p:cNvSpPr txBox="1">
            <a:spLocks noChangeArrowheads="1"/>
          </p:cNvSpPr>
          <p:nvPr/>
        </p:nvSpPr>
        <p:spPr bwMode="auto">
          <a:xfrm>
            <a:off x="0" y="1268760"/>
            <a:ext cx="4968552" cy="5040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81000" marR="0" lvl="0" indent="-381000" algn="l" defTabSz="914400" rtl="0" eaLnBrk="1" fontAlgn="base" latinLnBrk="0" hangingPunct="1">
              <a:lnSpc>
                <a:spcPct val="90000"/>
              </a:lnSpc>
              <a:spcBef>
                <a:spcPct val="20000"/>
              </a:spcBef>
              <a:spcAft>
                <a:spcPct val="0"/>
              </a:spcAft>
              <a:buClr>
                <a:srgbClr val="499D22"/>
              </a:buClr>
              <a:buSzTx/>
              <a:buFont typeface="Wingdings" pitchFamily="2" charset="2"/>
              <a:buChar char="§"/>
              <a:tabLst>
                <a:tab pos="352425" algn="l"/>
                <a:tab pos="4043363" algn="l"/>
              </a:tabLst>
              <a:defRPr/>
            </a:pPr>
            <a:r>
              <a:rPr kumimoji="0" lang="en-GB" sz="1800" b="0" i="0" u="none" strike="noStrike" kern="0" cap="none" spc="0" normalizeH="0" baseline="0" noProof="0" dirty="0" smtClean="0">
                <a:ln>
                  <a:noFill/>
                </a:ln>
                <a:solidFill>
                  <a:schemeClr val="tx1"/>
                </a:solidFill>
                <a:effectLst/>
                <a:uLnTx/>
                <a:uFillTx/>
                <a:latin typeface="+mn-lt"/>
                <a:ea typeface="+mn-ea"/>
                <a:cs typeface="+mn-cs"/>
              </a:rPr>
              <a:t>AEA have been providing daily forecasts to protect public health and to meet specific EC Directive Requirements since 1990.</a:t>
            </a:r>
          </a:p>
          <a:p>
            <a:pPr marL="381000" marR="0" lvl="0" indent="-381000" algn="l" defTabSz="914400" rtl="0" eaLnBrk="1" fontAlgn="base" latinLnBrk="0" hangingPunct="1">
              <a:lnSpc>
                <a:spcPct val="90000"/>
              </a:lnSpc>
              <a:spcBef>
                <a:spcPct val="20000"/>
              </a:spcBef>
              <a:spcAft>
                <a:spcPct val="0"/>
              </a:spcAft>
              <a:buClr>
                <a:srgbClr val="499D22"/>
              </a:buClr>
              <a:buSzTx/>
              <a:buFont typeface="Wingdings" pitchFamily="2" charset="2"/>
              <a:buChar char="§"/>
              <a:tabLst>
                <a:tab pos="352425" algn="l"/>
                <a:tab pos="4043363" algn="l"/>
              </a:tabLst>
              <a:defRPr/>
            </a:pPr>
            <a:endParaRPr lang="en-GB" kern="0" dirty="0" smtClean="0"/>
          </a:p>
          <a:p>
            <a:pPr marL="381000" indent="-381000" fontAlgn="base">
              <a:lnSpc>
                <a:spcPct val="90000"/>
              </a:lnSpc>
              <a:spcBef>
                <a:spcPct val="20000"/>
              </a:spcBef>
              <a:spcAft>
                <a:spcPct val="0"/>
              </a:spcAft>
              <a:buClr>
                <a:srgbClr val="499D22"/>
              </a:buClr>
              <a:buFont typeface="Wingdings" pitchFamily="2" charset="2"/>
              <a:buChar char="§"/>
              <a:tabLst>
                <a:tab pos="352425" algn="l"/>
                <a:tab pos="4043363" algn="l"/>
              </a:tabLst>
            </a:pPr>
            <a:r>
              <a:rPr lang="en-GB" dirty="0" err="1" smtClean="0"/>
              <a:t>AEA’s</a:t>
            </a:r>
            <a:r>
              <a:rPr lang="en-GB" dirty="0" smtClean="0"/>
              <a:t> approach is to use a team of air quality experts to compile the forecasts based on a portfolio of inputs.</a:t>
            </a:r>
          </a:p>
          <a:p>
            <a:pPr marL="381000" marR="0" lvl="0" indent="-381000" algn="l" defTabSz="914400" rtl="0" eaLnBrk="1" fontAlgn="base" latinLnBrk="0" hangingPunct="1">
              <a:lnSpc>
                <a:spcPct val="90000"/>
              </a:lnSpc>
              <a:spcBef>
                <a:spcPct val="20000"/>
              </a:spcBef>
              <a:spcAft>
                <a:spcPct val="0"/>
              </a:spcAft>
              <a:buClr>
                <a:srgbClr val="499D22"/>
              </a:buClr>
              <a:buSzTx/>
              <a:buFont typeface="Wingdings" pitchFamily="2" charset="2"/>
              <a:buChar char="§"/>
              <a:tabLst>
                <a:tab pos="352425" algn="l"/>
                <a:tab pos="4043363" algn="l"/>
              </a:tabLst>
              <a:defRPr/>
            </a:pPr>
            <a:endParaRPr kumimoji="0" lang="en-GB" sz="1800" b="0" i="0" u="none" strike="noStrike" kern="0" cap="none" spc="0" normalizeH="0" baseline="0" noProof="0" dirty="0" smtClean="0">
              <a:ln>
                <a:noFill/>
              </a:ln>
              <a:solidFill>
                <a:schemeClr val="tx1"/>
              </a:solidFill>
              <a:effectLst/>
              <a:uLnTx/>
              <a:uFillTx/>
              <a:latin typeface="+mn-lt"/>
              <a:ea typeface="+mn-ea"/>
              <a:cs typeface="+mn-cs"/>
            </a:endParaRPr>
          </a:p>
          <a:p>
            <a:pPr marL="381000" indent="-381000" fontAlgn="base">
              <a:lnSpc>
                <a:spcPct val="90000"/>
              </a:lnSpc>
              <a:spcBef>
                <a:spcPct val="20000"/>
              </a:spcBef>
              <a:spcAft>
                <a:spcPct val="0"/>
              </a:spcAft>
              <a:buClr>
                <a:srgbClr val="499D22"/>
              </a:buClr>
              <a:buFont typeface="Wingdings" pitchFamily="2" charset="2"/>
              <a:buChar char="§"/>
              <a:tabLst>
                <a:tab pos="352425" algn="l"/>
                <a:tab pos="4043363" algn="l"/>
              </a:tabLst>
            </a:pPr>
            <a:r>
              <a:rPr kumimoji="0" lang="en-GB" sz="1800" b="0" i="0" u="none" strike="noStrike" kern="0" cap="none" spc="0" normalizeH="0" baseline="0" noProof="0" dirty="0" smtClean="0">
                <a:ln>
                  <a:noFill/>
                </a:ln>
                <a:solidFill>
                  <a:schemeClr val="tx1"/>
                </a:solidFill>
                <a:effectLst/>
                <a:uLnTx/>
                <a:uFillTx/>
                <a:latin typeface="+mn-lt"/>
                <a:ea typeface="+mn-ea"/>
                <a:cs typeface="+mn-cs"/>
              </a:rPr>
              <a:t> Inputs </a:t>
            </a:r>
            <a:r>
              <a:rPr lang="en-GB" dirty="0" smtClean="0"/>
              <a:t>Include:</a:t>
            </a:r>
          </a:p>
          <a:p>
            <a:pPr marL="381000" indent="-381000" fontAlgn="base">
              <a:lnSpc>
                <a:spcPct val="90000"/>
              </a:lnSpc>
              <a:spcBef>
                <a:spcPct val="20000"/>
              </a:spcBef>
              <a:spcAft>
                <a:spcPct val="0"/>
              </a:spcAft>
              <a:buClr>
                <a:srgbClr val="499D22"/>
              </a:buClr>
              <a:buFont typeface="Wingdings" pitchFamily="2" charset="2"/>
              <a:buChar char="§"/>
              <a:tabLst>
                <a:tab pos="352425" algn="l"/>
                <a:tab pos="4043363" algn="l"/>
              </a:tabLst>
            </a:pPr>
            <a:endParaRPr lang="en-GB" dirty="0" smtClean="0"/>
          </a:p>
          <a:p>
            <a:pPr marL="533400" lvl="1" indent="-342900">
              <a:lnSpc>
                <a:spcPct val="90000"/>
              </a:lnSpc>
              <a:buFont typeface="Arial" pitchFamily="34" charset="0"/>
              <a:buChar char="•"/>
            </a:pPr>
            <a:r>
              <a:rPr lang="en-GB" sz="1600" dirty="0" smtClean="0">
                <a:solidFill>
                  <a:srgbClr val="000000"/>
                </a:solidFill>
              </a:rPr>
              <a:t>WRF-CMAQ AQ forecasting models</a:t>
            </a:r>
            <a:r>
              <a:rPr lang="en-GB" sz="1600" dirty="0" smtClean="0">
                <a:solidFill>
                  <a:srgbClr val="000000"/>
                </a:solidFill>
              </a:rPr>
              <a:t>.</a:t>
            </a:r>
          </a:p>
          <a:p>
            <a:pPr marL="533400" lvl="1" indent="-342900">
              <a:lnSpc>
                <a:spcPct val="90000"/>
              </a:lnSpc>
              <a:buFont typeface="Arial" pitchFamily="34" charset="0"/>
              <a:buChar char="•"/>
            </a:pPr>
            <a:r>
              <a:rPr lang="en-GB" sz="1600" dirty="0" smtClean="0">
                <a:solidFill>
                  <a:srgbClr val="000000"/>
                </a:solidFill>
              </a:rPr>
              <a:t>Back Trajectories</a:t>
            </a:r>
            <a:endParaRPr lang="en-GB" sz="1600" dirty="0" smtClean="0">
              <a:solidFill>
                <a:srgbClr val="000000"/>
              </a:solidFill>
            </a:endParaRPr>
          </a:p>
          <a:p>
            <a:pPr marL="533400" lvl="1" indent="-342900">
              <a:lnSpc>
                <a:spcPct val="90000"/>
              </a:lnSpc>
              <a:buFont typeface="Arial" pitchFamily="34" charset="0"/>
              <a:buChar char="•"/>
            </a:pPr>
            <a:r>
              <a:rPr lang="en-GB" sz="1600" dirty="0" smtClean="0">
                <a:solidFill>
                  <a:srgbClr val="000000"/>
                </a:solidFill>
              </a:rPr>
              <a:t>Pan-European model results.</a:t>
            </a:r>
          </a:p>
          <a:p>
            <a:pPr marL="533400" lvl="1" indent="-342900">
              <a:lnSpc>
                <a:spcPct val="90000"/>
              </a:lnSpc>
              <a:buFont typeface="Arial" pitchFamily="34" charset="0"/>
              <a:buChar char="•"/>
            </a:pPr>
            <a:r>
              <a:rPr lang="en-GB" sz="1600" dirty="0" smtClean="0">
                <a:solidFill>
                  <a:srgbClr val="000000"/>
                </a:solidFill>
              </a:rPr>
              <a:t>Latest UK &amp; European monitoring data.</a:t>
            </a:r>
          </a:p>
          <a:p>
            <a:pPr marL="533400" lvl="1" indent="-342900">
              <a:lnSpc>
                <a:spcPct val="90000"/>
              </a:lnSpc>
              <a:buFont typeface="Arial" pitchFamily="34" charset="0"/>
              <a:buChar char="•"/>
            </a:pPr>
            <a:r>
              <a:rPr lang="en-GB" sz="1600" dirty="0" smtClean="0">
                <a:solidFill>
                  <a:srgbClr val="000000"/>
                </a:solidFill>
              </a:rPr>
              <a:t>Weather forecasts.</a:t>
            </a:r>
          </a:p>
          <a:p>
            <a:pPr marL="533400" lvl="1" indent="-342900">
              <a:lnSpc>
                <a:spcPct val="90000"/>
              </a:lnSpc>
              <a:buFont typeface="Arial" pitchFamily="34" charset="0"/>
              <a:buChar char="•"/>
            </a:pPr>
            <a:r>
              <a:rPr lang="en-GB" sz="1600" dirty="0" smtClean="0">
                <a:solidFill>
                  <a:srgbClr val="000000"/>
                </a:solidFill>
              </a:rPr>
              <a:t>Satellite imagery.</a:t>
            </a:r>
          </a:p>
          <a:p>
            <a:pPr marL="533400" lvl="1" indent="-342900">
              <a:lnSpc>
                <a:spcPct val="90000"/>
              </a:lnSpc>
              <a:buFont typeface="Arial" pitchFamily="34" charset="0"/>
              <a:buChar char="•"/>
            </a:pPr>
            <a:r>
              <a:rPr lang="en-GB" sz="1600" dirty="0" smtClean="0">
                <a:solidFill>
                  <a:srgbClr val="000000"/>
                </a:solidFill>
              </a:rPr>
              <a:t>Expert judgement based on analyses of historical air pollution episodes.</a:t>
            </a:r>
          </a:p>
          <a:p>
            <a:pPr marL="838200" lvl="1" indent="-381000" fontAlgn="base">
              <a:lnSpc>
                <a:spcPct val="90000"/>
              </a:lnSpc>
              <a:spcBef>
                <a:spcPct val="20000"/>
              </a:spcBef>
              <a:spcAft>
                <a:spcPct val="0"/>
              </a:spcAft>
              <a:buClr>
                <a:srgbClr val="499D22"/>
              </a:buClr>
              <a:buFont typeface="Wingdings" pitchFamily="2" charset="2"/>
              <a:buChar char="§"/>
              <a:tabLst>
                <a:tab pos="352425" algn="l"/>
                <a:tab pos="4043363" algn="l"/>
              </a:tabLst>
            </a:pPr>
            <a:endParaRPr lang="en-GB" dirty="0" smtClean="0"/>
          </a:p>
          <a:p>
            <a:pPr marL="381000" indent="-381000">
              <a:lnSpc>
                <a:spcPct val="90000"/>
              </a:lnSpc>
              <a:buFont typeface="Wingdings" pitchFamily="2" charset="2"/>
              <a:buChar char="§"/>
            </a:pPr>
            <a:endParaRPr lang="en-GB" dirty="0" smtClean="0"/>
          </a:p>
          <a:p>
            <a:pPr marL="381000" marR="0" lvl="0" indent="-381000" algn="l" defTabSz="914400" rtl="0" eaLnBrk="1" fontAlgn="base" latinLnBrk="0" hangingPunct="1">
              <a:lnSpc>
                <a:spcPct val="90000"/>
              </a:lnSpc>
              <a:spcBef>
                <a:spcPct val="20000"/>
              </a:spcBef>
              <a:spcAft>
                <a:spcPct val="0"/>
              </a:spcAft>
              <a:buClr>
                <a:srgbClr val="499D22"/>
              </a:buClr>
              <a:buSzTx/>
              <a:buFont typeface="Wingdings" pitchFamily="2" charset="2"/>
              <a:buChar char="§"/>
              <a:tabLst>
                <a:tab pos="352425" algn="l"/>
                <a:tab pos="4043363" algn="l"/>
              </a:tabLst>
              <a:defRPr/>
            </a:pPr>
            <a:endParaRPr kumimoji="0" lang="en-GB" sz="1800" b="0" i="0" u="none" strike="noStrike" kern="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AutoShape 13"/>
          <p:cNvSpPr>
            <a:spLocks noChangeArrowheads="1"/>
          </p:cNvSpPr>
          <p:nvPr/>
        </p:nvSpPr>
        <p:spPr bwMode="auto">
          <a:xfrm>
            <a:off x="251520" y="1204682"/>
            <a:ext cx="4608512" cy="1720261"/>
          </a:xfrm>
          <a:prstGeom prst="roundRect">
            <a:avLst>
              <a:gd name="adj" fmla="val 16500"/>
            </a:avLst>
          </a:prstGeom>
          <a:solidFill>
            <a:schemeClr val="bg2">
              <a:lumMod val="40000"/>
              <a:lumOff val="60000"/>
            </a:schemeClr>
          </a:solidFill>
          <a:ln w="3175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lvl="0"/>
            <a:r>
              <a:rPr lang="en-GB" sz="1400" b="1" dirty="0" smtClean="0">
                <a:solidFill>
                  <a:srgbClr val="000000"/>
                </a:solidFill>
              </a:rPr>
              <a:t>Meteorology Data produced using WRF </a:t>
            </a:r>
          </a:p>
          <a:p>
            <a:pPr lvl="0"/>
            <a:r>
              <a:rPr lang="en-GB" sz="1400" dirty="0" smtClean="0">
                <a:solidFill>
                  <a:srgbClr val="000000"/>
                </a:solidFill>
              </a:rPr>
              <a:t>(Weather Research and Forecasting) </a:t>
            </a:r>
            <a:r>
              <a:rPr lang="en-GB" sz="1400" b="1" dirty="0" smtClean="0">
                <a:solidFill>
                  <a:srgbClr val="000000"/>
                </a:solidFill>
              </a:rPr>
              <a:t>Model</a:t>
            </a:r>
          </a:p>
          <a:p>
            <a:pPr lvl="0">
              <a:spcBef>
                <a:spcPct val="50000"/>
              </a:spcBef>
              <a:buFont typeface="Arial" pitchFamily="34" charset="0"/>
              <a:buChar char="•"/>
            </a:pPr>
            <a:r>
              <a:rPr lang="en-GB" sz="1200" dirty="0" smtClean="0"/>
              <a:t>  50km and 10km resolution for Europe and the UK. </a:t>
            </a:r>
          </a:p>
          <a:p>
            <a:pPr lvl="0">
              <a:spcBef>
                <a:spcPct val="50000"/>
              </a:spcBef>
              <a:buFont typeface="Arial" pitchFamily="34" charset="0"/>
              <a:buChar char="•"/>
            </a:pPr>
            <a:r>
              <a:rPr lang="en-GB" sz="1200" dirty="0" smtClean="0"/>
              <a:t>  48 vertical layers.</a:t>
            </a:r>
            <a:endParaRPr lang="en-GB" sz="1200" dirty="0" smtClean="0">
              <a:solidFill>
                <a:srgbClr val="000000"/>
              </a:solidFill>
            </a:endParaRPr>
          </a:p>
          <a:p>
            <a:pPr lvl="0">
              <a:spcBef>
                <a:spcPct val="50000"/>
              </a:spcBef>
            </a:pPr>
            <a:r>
              <a:rPr lang="en-GB" sz="1400" dirty="0" smtClean="0">
                <a:solidFill>
                  <a:srgbClr val="000000"/>
                </a:solidFill>
              </a:rPr>
              <a:t>Using GFS initial and boundary conditions</a:t>
            </a:r>
            <a:endParaRPr lang="en-GB" sz="1400" dirty="0">
              <a:solidFill>
                <a:srgbClr val="000000"/>
              </a:solidFill>
            </a:endParaRPr>
          </a:p>
        </p:txBody>
      </p:sp>
      <p:sp>
        <p:nvSpPr>
          <p:cNvPr id="111618" name="Rectangle 2"/>
          <p:cNvSpPr>
            <a:spLocks noGrp="1" noChangeArrowheads="1"/>
          </p:cNvSpPr>
          <p:nvPr>
            <p:ph type="title"/>
          </p:nvPr>
        </p:nvSpPr>
        <p:spPr/>
        <p:txBody>
          <a:bodyPr/>
          <a:lstStyle/>
          <a:p>
            <a:r>
              <a:rPr lang="en-GB" dirty="0"/>
              <a:t>WRF-CMAQ </a:t>
            </a:r>
            <a:r>
              <a:rPr lang="en-GB" dirty="0" smtClean="0"/>
              <a:t>for UK Air </a:t>
            </a:r>
            <a:r>
              <a:rPr lang="en-GB" dirty="0"/>
              <a:t>Quality </a:t>
            </a:r>
            <a:r>
              <a:rPr lang="en-GB" dirty="0" smtClean="0"/>
              <a:t>Forecast</a:t>
            </a:r>
            <a:endParaRPr lang="en-US" dirty="0"/>
          </a:p>
        </p:txBody>
      </p:sp>
      <p:sp>
        <p:nvSpPr>
          <p:cNvPr id="2" name="AutoShape 13"/>
          <p:cNvSpPr>
            <a:spLocks noChangeArrowheads="1"/>
          </p:cNvSpPr>
          <p:nvPr/>
        </p:nvSpPr>
        <p:spPr bwMode="auto">
          <a:xfrm>
            <a:off x="5292080" y="1196752"/>
            <a:ext cx="3096344" cy="1655762"/>
          </a:xfrm>
          <a:prstGeom prst="roundRect">
            <a:avLst>
              <a:gd name="adj" fmla="val 16500"/>
            </a:avLst>
          </a:prstGeom>
          <a:solidFill>
            <a:schemeClr val="bg2">
              <a:lumMod val="40000"/>
              <a:lumOff val="60000"/>
            </a:schemeClr>
          </a:solidFill>
          <a:ln w="3175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lvl="0"/>
            <a:r>
              <a:rPr lang="en-GB" sz="1400" b="1" dirty="0" smtClean="0">
                <a:solidFill>
                  <a:srgbClr val="000000"/>
                </a:solidFill>
              </a:rPr>
              <a:t>Emissions data</a:t>
            </a:r>
            <a:r>
              <a:rPr lang="en-GB" sz="1400" dirty="0" smtClean="0">
                <a:solidFill>
                  <a:srgbClr val="000000"/>
                </a:solidFill>
              </a:rPr>
              <a:t> </a:t>
            </a:r>
          </a:p>
          <a:p>
            <a:pPr lvl="0"/>
            <a:endParaRPr lang="en-GB" sz="1400" dirty="0" smtClean="0">
              <a:solidFill>
                <a:srgbClr val="000000"/>
              </a:solidFill>
            </a:endParaRPr>
          </a:p>
          <a:p>
            <a:pPr lvl="0"/>
            <a:r>
              <a:rPr lang="en-GB" sz="1400" dirty="0" smtClean="0">
                <a:solidFill>
                  <a:srgbClr val="000000"/>
                </a:solidFill>
              </a:rPr>
              <a:t>Europe – EMEP  - 50km </a:t>
            </a:r>
          </a:p>
          <a:p>
            <a:pPr lvl="0"/>
            <a:r>
              <a:rPr lang="en-GB" sz="1400" dirty="0" smtClean="0">
                <a:solidFill>
                  <a:srgbClr val="000000"/>
                </a:solidFill>
              </a:rPr>
              <a:t>UK        - NAEI    -   1km </a:t>
            </a:r>
          </a:p>
          <a:p>
            <a:pPr lvl="0"/>
            <a:r>
              <a:rPr lang="en-GB" sz="1400" dirty="0" smtClean="0">
                <a:solidFill>
                  <a:srgbClr val="000000"/>
                </a:solidFill>
              </a:rPr>
              <a:t>Biogenic Potential Inventory - 50km</a:t>
            </a:r>
            <a:endParaRPr lang="en-GB" sz="1400" dirty="0">
              <a:solidFill>
                <a:srgbClr val="000000"/>
              </a:solidFill>
            </a:endParaRPr>
          </a:p>
        </p:txBody>
      </p:sp>
      <p:sp>
        <p:nvSpPr>
          <p:cNvPr id="5" name="AutoShape 13"/>
          <p:cNvSpPr>
            <a:spLocks noChangeArrowheads="1"/>
          </p:cNvSpPr>
          <p:nvPr/>
        </p:nvSpPr>
        <p:spPr bwMode="auto">
          <a:xfrm>
            <a:off x="179388" y="3067670"/>
            <a:ext cx="8856662" cy="1441450"/>
          </a:xfrm>
          <a:prstGeom prst="roundRect">
            <a:avLst>
              <a:gd name="adj" fmla="val 16500"/>
            </a:avLst>
          </a:prstGeom>
          <a:solidFill>
            <a:schemeClr val="accent2">
              <a:lumMod val="40000"/>
              <a:lumOff val="60000"/>
            </a:schemeClr>
          </a:solidFill>
          <a:ln w="3175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eaLnBrk="0" hangingPunct="0"/>
            <a:r>
              <a:rPr lang="en-GB" sz="1400" b="1" dirty="0" smtClean="0">
                <a:ea typeface="ＭＳ Ｐゴシック" pitchFamily="48" charset="-128"/>
              </a:rPr>
              <a:t>CMAQ</a:t>
            </a:r>
            <a:r>
              <a:rPr lang="en-GB" sz="1400" dirty="0" smtClean="0">
                <a:ea typeface="ＭＳ Ｐゴシック" pitchFamily="48" charset="-128"/>
              </a:rPr>
              <a:t> (Community Multiscalar Air Quality) </a:t>
            </a:r>
            <a:r>
              <a:rPr lang="en-GB" sz="1400" b="1" dirty="0" smtClean="0">
                <a:ea typeface="ＭＳ Ｐゴシック" pitchFamily="48" charset="-128"/>
              </a:rPr>
              <a:t>Model</a:t>
            </a:r>
          </a:p>
          <a:p>
            <a:pPr lvl="1">
              <a:lnSpc>
                <a:spcPct val="90000"/>
              </a:lnSpc>
            </a:pPr>
            <a:r>
              <a:rPr lang="en-GB" sz="1400" dirty="0" smtClean="0"/>
              <a:t>Version 4.7.1</a:t>
            </a:r>
          </a:p>
          <a:p>
            <a:pPr lvl="1">
              <a:lnSpc>
                <a:spcPct val="90000"/>
              </a:lnSpc>
            </a:pPr>
            <a:r>
              <a:rPr lang="en-GB" sz="1400" dirty="0" smtClean="0"/>
              <a:t>CB05 Chemistry with aerosol and aqueous extensions (AE5) </a:t>
            </a:r>
          </a:p>
          <a:p>
            <a:pPr lvl="1">
              <a:lnSpc>
                <a:spcPct val="90000"/>
              </a:lnSpc>
            </a:pPr>
            <a:r>
              <a:rPr lang="en-US" sz="1400" dirty="0" smtClean="0"/>
              <a:t>Boundary conditions are from the STOCHEM global model</a:t>
            </a:r>
          </a:p>
          <a:p>
            <a:pPr lvl="1">
              <a:lnSpc>
                <a:spcPct val="90000"/>
              </a:lnSpc>
            </a:pPr>
            <a:r>
              <a:rPr lang="en-GB" sz="1400" dirty="0" smtClean="0"/>
              <a:t>CMAQ uses the same resolution as WRF, with a slightly smaller grid </a:t>
            </a:r>
          </a:p>
          <a:p>
            <a:pPr lvl="1">
              <a:lnSpc>
                <a:spcPct val="90000"/>
              </a:lnSpc>
            </a:pPr>
            <a:r>
              <a:rPr lang="en-GB" sz="1400" dirty="0" smtClean="0"/>
              <a:t>and </a:t>
            </a:r>
            <a:r>
              <a:rPr lang="en-US" sz="1400" dirty="0" smtClean="0"/>
              <a:t>25 vertical layers, with 12 layer below 800M</a:t>
            </a:r>
            <a:endParaRPr lang="en-GB" sz="1400" dirty="0" smtClean="0"/>
          </a:p>
          <a:p>
            <a:pPr lvl="1">
              <a:lnSpc>
                <a:spcPct val="90000"/>
              </a:lnSpc>
            </a:pPr>
            <a:endParaRPr lang="en-US" sz="1600" dirty="0" smtClean="0"/>
          </a:p>
        </p:txBody>
      </p:sp>
      <p:sp>
        <p:nvSpPr>
          <p:cNvPr id="9" name="AutoShape 13"/>
          <p:cNvSpPr>
            <a:spLocks noChangeArrowheads="1"/>
          </p:cNvSpPr>
          <p:nvPr/>
        </p:nvSpPr>
        <p:spPr bwMode="auto">
          <a:xfrm>
            <a:off x="4644008" y="4725144"/>
            <a:ext cx="4176464" cy="548680"/>
          </a:xfrm>
          <a:prstGeom prst="roundRect">
            <a:avLst>
              <a:gd name="adj" fmla="val 16500"/>
            </a:avLst>
          </a:prstGeom>
          <a:solidFill>
            <a:srgbClr val="FFCCCC"/>
          </a:solidFill>
          <a:ln w="3175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eaLnBrk="0" hangingPunct="0"/>
            <a:endParaRPr lang="en-GB" sz="1400" b="1" dirty="0" smtClean="0">
              <a:ea typeface="ＭＳ Ｐゴシック" pitchFamily="48" charset="-128"/>
            </a:endParaRPr>
          </a:p>
          <a:p>
            <a:pPr algn="ctr" eaLnBrk="0" hangingPunct="0"/>
            <a:r>
              <a:rPr lang="en-GB" sz="1400" b="1" dirty="0" smtClean="0">
                <a:ea typeface="ＭＳ Ｐゴシック" pitchFamily="48" charset="-128"/>
              </a:rPr>
              <a:t>Extract values at monitoring stations</a:t>
            </a:r>
          </a:p>
          <a:p>
            <a:pPr eaLnBrk="0" hangingPunct="0"/>
            <a:r>
              <a:rPr lang="en-GB" sz="1400" dirty="0" smtClean="0">
                <a:ea typeface="ＭＳ Ｐゴシック" pitchFamily="48" charset="-128"/>
              </a:rPr>
              <a:t>Daily and Monthly evaluation with monitoring data </a:t>
            </a:r>
          </a:p>
          <a:p>
            <a:pPr lvl="1">
              <a:lnSpc>
                <a:spcPct val="90000"/>
              </a:lnSpc>
            </a:pPr>
            <a:endParaRPr lang="en-US" sz="1600" dirty="0" smtClean="0"/>
          </a:p>
        </p:txBody>
      </p:sp>
      <p:sp>
        <p:nvSpPr>
          <p:cNvPr id="10" name="AutoShape 13"/>
          <p:cNvSpPr>
            <a:spLocks noChangeArrowheads="1"/>
          </p:cNvSpPr>
          <p:nvPr/>
        </p:nvSpPr>
        <p:spPr bwMode="auto">
          <a:xfrm>
            <a:off x="179512" y="4581128"/>
            <a:ext cx="3888432" cy="792088"/>
          </a:xfrm>
          <a:prstGeom prst="roundRect">
            <a:avLst>
              <a:gd name="adj" fmla="val 16500"/>
            </a:avLst>
          </a:prstGeom>
          <a:solidFill>
            <a:srgbClr val="FFCCCC"/>
          </a:solidFill>
          <a:ln w="3175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eaLnBrk="0" hangingPunct="0"/>
            <a:r>
              <a:rPr lang="en-GB" sz="1400" b="1" dirty="0" smtClean="0">
                <a:ea typeface="ＭＳ Ｐゴシック" pitchFamily="48" charset="-128"/>
              </a:rPr>
              <a:t>Create Images</a:t>
            </a:r>
          </a:p>
          <a:p>
            <a:pPr eaLnBrk="0" hangingPunct="0"/>
            <a:r>
              <a:rPr lang="en-GB" sz="1400" dirty="0" smtClean="0">
                <a:ea typeface="ＭＳ Ｐゴシック" pitchFamily="48" charset="-128"/>
              </a:rPr>
              <a:t>Animations and plots of daily maximum</a:t>
            </a:r>
          </a:p>
          <a:p>
            <a:pPr eaLnBrk="0" hangingPunct="0"/>
            <a:r>
              <a:rPr lang="en-GB" sz="1400" dirty="0" smtClean="0">
                <a:ea typeface="ＭＳ Ｐゴシック" pitchFamily="48" charset="-128"/>
              </a:rPr>
              <a:t>         – O</a:t>
            </a:r>
            <a:r>
              <a:rPr lang="en-GB" sz="1400" baseline="-25000" dirty="0" smtClean="0">
                <a:ea typeface="ＭＳ Ｐゴシック" pitchFamily="48" charset="-128"/>
              </a:rPr>
              <a:t>3</a:t>
            </a:r>
            <a:r>
              <a:rPr lang="en-GB" sz="1400" dirty="0" smtClean="0">
                <a:ea typeface="ＭＳ Ｐゴシック" pitchFamily="48" charset="-128"/>
              </a:rPr>
              <a:t> NO</a:t>
            </a:r>
            <a:r>
              <a:rPr lang="en-GB" sz="1400" baseline="-25000" dirty="0" smtClean="0">
                <a:ea typeface="ＭＳ Ｐゴシック" pitchFamily="48" charset="-128"/>
              </a:rPr>
              <a:t>2</a:t>
            </a:r>
            <a:r>
              <a:rPr lang="en-GB" sz="1400" dirty="0" smtClean="0">
                <a:ea typeface="ＭＳ Ｐゴシック" pitchFamily="48" charset="-128"/>
              </a:rPr>
              <a:t> SO</a:t>
            </a:r>
            <a:r>
              <a:rPr lang="en-GB" sz="1400" baseline="-25000" dirty="0" smtClean="0">
                <a:ea typeface="ＭＳ Ｐゴシック" pitchFamily="48" charset="-128"/>
              </a:rPr>
              <a:t>2</a:t>
            </a:r>
            <a:r>
              <a:rPr lang="en-GB" sz="1400" dirty="0" smtClean="0">
                <a:ea typeface="ＭＳ Ｐゴシック" pitchFamily="48" charset="-128"/>
              </a:rPr>
              <a:t> CO PM</a:t>
            </a:r>
            <a:r>
              <a:rPr lang="en-GB" sz="1400" baseline="-25000" dirty="0" smtClean="0">
                <a:ea typeface="ＭＳ Ｐゴシック" pitchFamily="48" charset="-128"/>
              </a:rPr>
              <a:t>10</a:t>
            </a:r>
            <a:r>
              <a:rPr lang="en-GB" sz="1400" dirty="0" smtClean="0">
                <a:ea typeface="ＭＳ Ｐゴシック" pitchFamily="48" charset="-128"/>
              </a:rPr>
              <a:t> PM</a:t>
            </a:r>
            <a:r>
              <a:rPr lang="en-GB" sz="1400" baseline="-25000" dirty="0" smtClean="0">
                <a:ea typeface="ＭＳ Ｐゴシック" pitchFamily="48" charset="-128"/>
              </a:rPr>
              <a:t>2.5</a:t>
            </a:r>
            <a:endParaRPr lang="en-US" sz="1400" baseline="-25000" dirty="0" smtClean="0">
              <a:ea typeface="ＭＳ Ｐゴシック" pitchFamily="48" charset="-128"/>
            </a:endParaRPr>
          </a:p>
        </p:txBody>
      </p:sp>
      <p:grpSp>
        <p:nvGrpSpPr>
          <p:cNvPr id="3" name="Group 46"/>
          <p:cNvGrpSpPr/>
          <p:nvPr/>
        </p:nvGrpSpPr>
        <p:grpSpPr>
          <a:xfrm>
            <a:off x="323528" y="5517232"/>
            <a:ext cx="5473697" cy="1513883"/>
            <a:chOff x="2915816" y="5371501"/>
            <a:chExt cx="5473697" cy="1513883"/>
          </a:xfrm>
        </p:grpSpPr>
        <p:pic>
          <p:nvPicPr>
            <p:cNvPr id="32" name="Picture 20" descr="max_PM10_20090703_1"/>
            <p:cNvPicPr preferRelativeResize="0">
              <a:picLocks noChangeAspect="1" noChangeArrowheads="1"/>
            </p:cNvPicPr>
            <p:nvPr/>
          </p:nvPicPr>
          <p:blipFill>
            <a:blip r:embed="rId3" cstate="print"/>
            <a:srcRect t="3149"/>
            <a:stretch>
              <a:fillRect/>
            </a:stretch>
          </p:blipFill>
          <p:spPr bwMode="auto">
            <a:xfrm>
              <a:off x="4283968" y="5549900"/>
              <a:ext cx="1800225" cy="1308100"/>
            </a:xfrm>
            <a:prstGeom prst="rect">
              <a:avLst/>
            </a:prstGeom>
            <a:noFill/>
          </p:spPr>
        </p:pic>
        <p:sp>
          <p:nvSpPr>
            <p:cNvPr id="14" name="Rectangle 13"/>
            <p:cNvSpPr>
              <a:spLocks noChangeArrowheads="1"/>
            </p:cNvSpPr>
            <p:nvPr/>
          </p:nvSpPr>
          <p:spPr bwMode="auto">
            <a:xfrm>
              <a:off x="2988246" y="5384725"/>
              <a:ext cx="1223962" cy="204515"/>
            </a:xfrm>
            <a:prstGeom prst="rect">
              <a:avLst/>
            </a:prstGeom>
            <a:solidFill>
              <a:schemeClr val="bg1"/>
            </a:solidFill>
            <a:ln w="9525">
              <a:noFill/>
              <a:miter lim="800000"/>
              <a:headEnd/>
              <a:tailEnd/>
            </a:ln>
            <a:effectLst/>
          </p:spPr>
          <p:txBody>
            <a:bodyPr anchor="ctr"/>
            <a:lstStyle/>
            <a:p>
              <a:pPr>
                <a:lnSpc>
                  <a:spcPct val="60000"/>
                </a:lnSpc>
              </a:pPr>
              <a:r>
                <a:rPr lang="en-GB" sz="900" b="1" dirty="0">
                  <a:latin typeface="Arial (W1)" pitchFamily="34" charset="0"/>
                </a:rPr>
                <a:t>Ozone Daily max</a:t>
              </a:r>
              <a:endParaRPr lang="en-US" sz="900" b="1" dirty="0">
                <a:latin typeface="Arial (W1)" pitchFamily="34" charset="0"/>
              </a:endParaRPr>
            </a:p>
          </p:txBody>
        </p:sp>
        <p:sp>
          <p:nvSpPr>
            <p:cNvPr id="24" name="Rectangle 21"/>
            <p:cNvSpPr>
              <a:spLocks noChangeArrowheads="1"/>
            </p:cNvSpPr>
            <p:nvPr/>
          </p:nvSpPr>
          <p:spPr bwMode="auto">
            <a:xfrm>
              <a:off x="4355976" y="5405884"/>
              <a:ext cx="1944687" cy="287338"/>
            </a:xfrm>
            <a:prstGeom prst="rect">
              <a:avLst/>
            </a:prstGeom>
            <a:solidFill>
              <a:schemeClr val="bg1"/>
            </a:solidFill>
            <a:ln w="9525">
              <a:noFill/>
              <a:miter lim="800000"/>
              <a:headEnd/>
              <a:tailEnd/>
            </a:ln>
            <a:effectLst/>
          </p:spPr>
          <p:txBody>
            <a:bodyPr anchor="ctr"/>
            <a:lstStyle/>
            <a:p>
              <a:pPr algn="ctr"/>
              <a:r>
                <a:rPr lang="en-GB" sz="800" b="1" dirty="0">
                  <a:latin typeface="Arial (W1)" pitchFamily="34" charset="0"/>
                </a:rPr>
                <a:t>PM</a:t>
              </a:r>
              <a:r>
                <a:rPr lang="en-GB" sz="800" b="1" baseline="-25000" dirty="0">
                  <a:latin typeface="Arial (W1)" pitchFamily="34" charset="0"/>
                </a:rPr>
                <a:t>10 </a:t>
              </a:r>
              <a:r>
                <a:rPr lang="en-GB" sz="800" b="1" dirty="0">
                  <a:latin typeface="Arial (W1)" pitchFamily="34" charset="0"/>
                </a:rPr>
                <a:t>Daily Max</a:t>
              </a:r>
              <a:endParaRPr lang="en-US" sz="800" b="1" dirty="0">
                <a:latin typeface="Arial (W1)" pitchFamily="34" charset="0"/>
              </a:endParaRPr>
            </a:p>
          </p:txBody>
        </p:sp>
        <p:pic>
          <p:nvPicPr>
            <p:cNvPr id="25" name="Picture 24" descr="max_O3_20090702_1"/>
            <p:cNvPicPr>
              <a:picLocks noChangeAspect="1" noChangeArrowheads="1"/>
            </p:cNvPicPr>
            <p:nvPr/>
          </p:nvPicPr>
          <p:blipFill>
            <a:blip r:embed="rId4" cstate="print"/>
            <a:srcRect/>
            <a:stretch>
              <a:fillRect/>
            </a:stretch>
          </p:blipFill>
          <p:spPr bwMode="auto">
            <a:xfrm>
              <a:off x="2915816" y="5550296"/>
              <a:ext cx="1223962" cy="1335088"/>
            </a:xfrm>
            <a:prstGeom prst="rect">
              <a:avLst/>
            </a:prstGeom>
            <a:noFill/>
          </p:spPr>
        </p:pic>
        <p:grpSp>
          <p:nvGrpSpPr>
            <p:cNvPr id="4" name="Group 14"/>
            <p:cNvGrpSpPr>
              <a:grpSpLocks/>
            </p:cNvGrpSpPr>
            <p:nvPr/>
          </p:nvGrpSpPr>
          <p:grpSpPr bwMode="auto">
            <a:xfrm>
              <a:off x="6157489" y="5371501"/>
              <a:ext cx="2232024" cy="1412873"/>
              <a:chOff x="2154" y="2750"/>
              <a:chExt cx="1680" cy="1350"/>
            </a:xfrm>
          </p:grpSpPr>
          <p:pic>
            <p:nvPicPr>
              <p:cNvPr id="27" name="Picture 15" descr="max_SO2_20090702_1"/>
              <p:cNvPicPr>
                <a:picLocks noChangeAspect="1" noChangeArrowheads="1"/>
              </p:cNvPicPr>
              <p:nvPr/>
            </p:nvPicPr>
            <p:blipFill>
              <a:blip r:embed="rId5" cstate="print"/>
              <a:srcRect/>
              <a:stretch>
                <a:fillRect/>
              </a:stretch>
            </p:blipFill>
            <p:spPr bwMode="auto">
              <a:xfrm>
                <a:off x="2154" y="2840"/>
                <a:ext cx="1680" cy="1260"/>
              </a:xfrm>
              <a:prstGeom prst="rect">
                <a:avLst/>
              </a:prstGeom>
              <a:noFill/>
            </p:spPr>
          </p:pic>
          <p:sp>
            <p:nvSpPr>
              <p:cNvPr id="28" name="Rectangle 16"/>
              <p:cNvSpPr>
                <a:spLocks noChangeArrowheads="1"/>
              </p:cNvSpPr>
              <p:nvPr/>
            </p:nvSpPr>
            <p:spPr bwMode="auto">
              <a:xfrm>
                <a:off x="2426" y="2750"/>
                <a:ext cx="1089" cy="227"/>
              </a:xfrm>
              <a:prstGeom prst="rect">
                <a:avLst/>
              </a:prstGeom>
              <a:solidFill>
                <a:schemeClr val="bg1"/>
              </a:solidFill>
              <a:ln w="9525">
                <a:noFill/>
                <a:miter lim="800000"/>
                <a:headEnd/>
                <a:tailEnd/>
              </a:ln>
              <a:effectLst/>
            </p:spPr>
            <p:txBody>
              <a:bodyPr anchor="ctr"/>
              <a:lstStyle/>
              <a:p>
                <a:pPr algn="ctr"/>
                <a:r>
                  <a:rPr lang="en-GB" sz="800" b="1">
                    <a:latin typeface="Arial (W1)" pitchFamily="34" charset="0"/>
                  </a:rPr>
                  <a:t>SO</a:t>
                </a:r>
                <a:r>
                  <a:rPr lang="en-GB" sz="800" b="1" baseline="-25000">
                    <a:latin typeface="Arial (W1)" pitchFamily="34" charset="0"/>
                  </a:rPr>
                  <a:t>2</a:t>
                </a:r>
                <a:r>
                  <a:rPr lang="en-GB" sz="800" b="1">
                    <a:latin typeface="Arial (W1)" pitchFamily="34" charset="0"/>
                  </a:rPr>
                  <a:t> Daily Max</a:t>
                </a:r>
                <a:endParaRPr lang="en-US" sz="800" b="1">
                  <a:latin typeface="Arial (W1)" pitchFamily="34" charset="0"/>
                </a:endParaRPr>
              </a:p>
            </p:txBody>
          </p:sp>
        </p:grpSp>
      </p:grpSp>
      <p:pic>
        <p:nvPicPr>
          <p:cNvPr id="48" name="Picture 47" descr="20101008_U3_O3_Rural_7d_line.png"/>
          <p:cNvPicPr>
            <a:picLocks noChangeAspect="1"/>
          </p:cNvPicPr>
          <p:nvPr/>
        </p:nvPicPr>
        <p:blipFill>
          <a:blip r:embed="rId6" cstate="print"/>
          <a:stretch>
            <a:fillRect/>
          </a:stretch>
        </p:blipFill>
        <p:spPr>
          <a:xfrm>
            <a:off x="5940152" y="5517232"/>
            <a:ext cx="2987824" cy="1792695"/>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Air Quality Forecast</a:t>
            </a:r>
            <a:endParaRPr lang="en-GB" dirty="0"/>
          </a:p>
        </p:txBody>
      </p:sp>
      <p:sp>
        <p:nvSpPr>
          <p:cNvPr id="3" name="Content Placeholder 2"/>
          <p:cNvSpPr>
            <a:spLocks noGrp="1"/>
          </p:cNvSpPr>
          <p:nvPr>
            <p:ph idx="1"/>
          </p:nvPr>
        </p:nvSpPr>
        <p:spPr>
          <a:xfrm>
            <a:off x="395536" y="1124744"/>
            <a:ext cx="8229600" cy="5472608"/>
          </a:xfrm>
        </p:spPr>
        <p:txBody>
          <a:bodyPr>
            <a:normAutofit fontScale="92500" lnSpcReduction="10000"/>
          </a:bodyPr>
          <a:lstStyle/>
          <a:p>
            <a:pPr lvl="1">
              <a:buNone/>
            </a:pPr>
            <a:endParaRPr lang="en-GB" dirty="0" smtClean="0"/>
          </a:p>
          <a:p>
            <a:r>
              <a:rPr lang="en-GB" dirty="0" smtClean="0"/>
              <a:t>AQ forecasting has a few more challenges than a retrospective modelling study.</a:t>
            </a:r>
          </a:p>
          <a:p>
            <a:pPr fontAlgn="t"/>
            <a:endParaRPr lang="en-GB" b="1" dirty="0" smtClean="0"/>
          </a:p>
          <a:p>
            <a:pPr fontAlgn="t"/>
            <a:r>
              <a:rPr lang="en-GB" b="1" dirty="0" smtClean="0"/>
              <a:t>Retrospective model </a:t>
            </a:r>
          </a:p>
          <a:p>
            <a:pPr fontAlgn="t"/>
            <a:endParaRPr lang="en-GB" b="1" dirty="0" smtClean="0"/>
          </a:p>
          <a:p>
            <a:pPr lvl="1" fontAlgn="auto"/>
            <a:r>
              <a:rPr lang="en-GB" dirty="0" smtClean="0"/>
              <a:t>Weather is modelled using boundary conditions from models that have assimilated measurements.</a:t>
            </a:r>
          </a:p>
          <a:p>
            <a:pPr lvl="1" fontAlgn="auto"/>
            <a:r>
              <a:rPr lang="en-GB" dirty="0" smtClean="0"/>
              <a:t>Emissions from the inventory for the year being simulated.</a:t>
            </a:r>
          </a:p>
          <a:p>
            <a:pPr lvl="1" fontAlgn="t"/>
            <a:r>
              <a:rPr lang="en-GB" dirty="0" smtClean="0"/>
              <a:t>Boundary conditions may be taken from a variety of sources including models that have assimilated  measurement and satellite data.</a:t>
            </a:r>
          </a:p>
          <a:p>
            <a:pPr fontAlgn="t"/>
            <a:endParaRPr lang="en-GB" dirty="0" smtClean="0"/>
          </a:p>
          <a:p>
            <a:pPr fontAlgn="t"/>
            <a:r>
              <a:rPr lang="en-GB" b="1" dirty="0" smtClean="0"/>
              <a:t>Forecast model</a:t>
            </a:r>
          </a:p>
          <a:p>
            <a:pPr fontAlgn="t"/>
            <a:endParaRPr lang="en-GB" b="1" dirty="0" smtClean="0"/>
          </a:p>
          <a:p>
            <a:pPr lvl="1" fontAlgn="t"/>
            <a:r>
              <a:rPr lang="en-GB" dirty="0" smtClean="0"/>
              <a:t>The weather is modelled using boundary conditions from a weather model projecting into the future.</a:t>
            </a:r>
          </a:p>
          <a:p>
            <a:pPr lvl="1" fontAlgn="auto"/>
            <a:r>
              <a:rPr lang="en-GB" dirty="0" smtClean="0"/>
              <a:t>The emission are based on the last available year – 2009.</a:t>
            </a:r>
          </a:p>
          <a:p>
            <a:pPr lvl="1" fontAlgn="t"/>
            <a:r>
              <a:rPr lang="en-GB" dirty="0" smtClean="0"/>
              <a:t>Generic modelled boundary conditions.</a:t>
            </a:r>
          </a:p>
          <a:p>
            <a:endParaRPr lang="en-GB" dirty="0" smtClean="0"/>
          </a:p>
          <a:p>
            <a:endParaRPr lang="en-GB"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Air Quality Forecast</a:t>
            </a:r>
            <a:endParaRPr lang="en-GB" dirty="0"/>
          </a:p>
        </p:txBody>
      </p:sp>
      <p:sp>
        <p:nvSpPr>
          <p:cNvPr id="3" name="Content Placeholder 2"/>
          <p:cNvSpPr>
            <a:spLocks noGrp="1"/>
          </p:cNvSpPr>
          <p:nvPr>
            <p:ph idx="1"/>
          </p:nvPr>
        </p:nvSpPr>
        <p:spPr>
          <a:xfrm>
            <a:off x="539552" y="1124744"/>
            <a:ext cx="8229600" cy="5544616"/>
          </a:xfrm>
        </p:spPr>
        <p:txBody>
          <a:bodyPr>
            <a:normAutofit fontScale="92500" lnSpcReduction="10000"/>
          </a:bodyPr>
          <a:lstStyle/>
          <a:p>
            <a:r>
              <a:rPr lang="en-GB" dirty="0" smtClean="0"/>
              <a:t>When making an air quality forecast you need to use your experience of model performance to decide how reliable the forecast is.</a:t>
            </a:r>
          </a:p>
          <a:p>
            <a:endParaRPr lang="en-GB" dirty="0" smtClean="0"/>
          </a:p>
          <a:p>
            <a:pPr fontAlgn="t"/>
            <a:r>
              <a:rPr lang="en-GB" b="1" dirty="0" smtClean="0"/>
              <a:t>Retrospective model</a:t>
            </a:r>
            <a:endParaRPr lang="en-GB" dirty="0" smtClean="0"/>
          </a:p>
          <a:p>
            <a:pPr lvl="1" fontAlgn="auto"/>
            <a:r>
              <a:rPr lang="en-GB" dirty="0" smtClean="0"/>
              <a:t>Evaluate over long time periods - often months, years.</a:t>
            </a:r>
          </a:p>
          <a:p>
            <a:pPr lvl="1" fontAlgn="auto"/>
            <a:r>
              <a:rPr lang="en-GB" dirty="0" smtClean="0"/>
              <a:t>Detailed studies of specific time periods often associated with intensive measurement campaigns. </a:t>
            </a:r>
          </a:p>
          <a:p>
            <a:pPr lvl="1" fontAlgn="t"/>
            <a:r>
              <a:rPr lang="en-GB" dirty="0" smtClean="0"/>
              <a:t>Uses ratified measurements from automated  and specialised networks and campaigns.</a:t>
            </a:r>
          </a:p>
          <a:p>
            <a:endParaRPr lang="en-GB" dirty="0" smtClean="0"/>
          </a:p>
          <a:p>
            <a:pPr fontAlgn="t"/>
            <a:r>
              <a:rPr lang="en-GB" b="1" dirty="0" smtClean="0"/>
              <a:t>Forecast model</a:t>
            </a:r>
          </a:p>
          <a:p>
            <a:pPr lvl="1" fontAlgn="t"/>
            <a:r>
              <a:rPr lang="en-GB" dirty="0" smtClean="0"/>
              <a:t>Everyday for a over a 24 and 48 hour period.</a:t>
            </a:r>
          </a:p>
          <a:p>
            <a:pPr lvl="1" fontAlgn="t"/>
            <a:r>
              <a:rPr lang="en-GB" dirty="0" smtClean="0"/>
              <a:t>Need to know how well the model will perform over the next few days. </a:t>
            </a:r>
          </a:p>
          <a:p>
            <a:pPr lvl="1" fontAlgn="t"/>
            <a:r>
              <a:rPr lang="en-GB" dirty="0" smtClean="0"/>
              <a:t>Evaluated with provisional data from the Automated Urban and Rural Network (AURN).</a:t>
            </a:r>
          </a:p>
          <a:p>
            <a:pPr lvl="1" fontAlgn="t"/>
            <a:endParaRPr lang="en-GB" dirty="0" smtClean="0"/>
          </a:p>
          <a:p>
            <a:pPr lvl="1" fontAlgn="t"/>
            <a:r>
              <a:rPr lang="en-GB" dirty="0" smtClean="0"/>
              <a:t>We can learn about the seasonal performance from evaluation of the forecast over longer time scale. </a:t>
            </a:r>
          </a:p>
          <a:p>
            <a:pPr lvl="1" fontAlgn="t"/>
            <a:r>
              <a:rPr lang="en-GB" dirty="0" smtClean="0"/>
              <a:t>Use more specialised measurements for evaluation and model development</a:t>
            </a:r>
          </a:p>
          <a:p>
            <a:pPr lvl="1" fontAlgn="t"/>
            <a:endParaRPr lang="en-GB" dirty="0" smtClean="0"/>
          </a:p>
          <a:p>
            <a:pPr fontAlgn="t"/>
            <a:endParaRPr lang="en-GB" dirty="0" smtClean="0"/>
          </a:p>
          <a:p>
            <a:pPr lvl="1" fontAlgn="t"/>
            <a:endParaRPr lang="en-GB" dirty="0" smtClean="0"/>
          </a:p>
          <a:p>
            <a:endParaRPr lang="en-GB" dirty="0" smtClean="0"/>
          </a:p>
          <a:p>
            <a:endParaRPr lang="en-GB"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WRF-CMAQ Performance – 2010</a:t>
            </a:r>
            <a:endParaRPr lang="en-GB" dirty="0"/>
          </a:p>
        </p:txBody>
      </p:sp>
      <p:pic>
        <p:nvPicPr>
          <p:cNvPr id="1026" name="Picture 2"/>
          <p:cNvPicPr>
            <a:picLocks noGrp="1" noChangeAspect="1" noChangeArrowheads="1"/>
          </p:cNvPicPr>
          <p:nvPr>
            <p:ph idx="1"/>
          </p:nvPr>
        </p:nvPicPr>
        <p:blipFill>
          <a:blip r:embed="rId2" cstate="print"/>
          <a:srcRect t="2298" r="47824"/>
          <a:stretch>
            <a:fillRect/>
          </a:stretch>
        </p:blipFill>
        <p:spPr bwMode="auto">
          <a:xfrm>
            <a:off x="683568" y="1528845"/>
            <a:ext cx="2805673" cy="4924491"/>
          </a:xfrm>
          <a:prstGeom prst="rect">
            <a:avLst/>
          </a:prstGeom>
          <a:noFill/>
          <a:ln w="9525">
            <a:noFill/>
            <a:miter lim="800000"/>
            <a:headEnd/>
            <a:tailEnd/>
          </a:ln>
          <a:effectLst/>
        </p:spPr>
      </p:pic>
      <p:sp>
        <p:nvSpPr>
          <p:cNvPr id="13" name="TextBox 12"/>
          <p:cNvSpPr txBox="1"/>
          <p:nvPr/>
        </p:nvSpPr>
        <p:spPr>
          <a:xfrm>
            <a:off x="1187624" y="1110514"/>
            <a:ext cx="1863011" cy="461665"/>
          </a:xfrm>
          <a:prstGeom prst="rect">
            <a:avLst/>
          </a:prstGeom>
          <a:solidFill>
            <a:schemeClr val="bg1"/>
          </a:solidFill>
          <a:ln>
            <a:solidFill>
              <a:schemeClr val="bg1"/>
            </a:solidFill>
          </a:ln>
        </p:spPr>
        <p:txBody>
          <a:bodyPr wrap="none" rtlCol="0">
            <a:spAutoFit/>
          </a:bodyPr>
          <a:lstStyle/>
          <a:p>
            <a:r>
              <a:rPr lang="en-GB" dirty="0" smtClean="0"/>
              <a:t>Ozone 2010</a:t>
            </a:r>
            <a:endParaRPr lang="en-GB" dirty="0"/>
          </a:p>
        </p:txBody>
      </p:sp>
      <p:sp>
        <p:nvSpPr>
          <p:cNvPr id="14" name="TextBox 13"/>
          <p:cNvSpPr txBox="1"/>
          <p:nvPr/>
        </p:nvSpPr>
        <p:spPr>
          <a:xfrm>
            <a:off x="6732240" y="2060848"/>
            <a:ext cx="2304256" cy="1354217"/>
          </a:xfrm>
          <a:prstGeom prst="rect">
            <a:avLst/>
          </a:prstGeom>
          <a:noFill/>
        </p:spPr>
        <p:txBody>
          <a:bodyPr wrap="square" rtlCol="0">
            <a:spAutoFit/>
          </a:bodyPr>
          <a:lstStyle/>
          <a:p>
            <a:r>
              <a:rPr lang="en-GB" sz="1600" dirty="0" smtClean="0"/>
              <a:t>In 2010 Ozone had a positive bias and PM</a:t>
            </a:r>
            <a:r>
              <a:rPr lang="en-GB" sz="1600" baseline="-25000" dirty="0" smtClean="0"/>
              <a:t>10</a:t>
            </a:r>
            <a:r>
              <a:rPr lang="en-GB" sz="1600" dirty="0" smtClean="0"/>
              <a:t> negative. Particularly at the Urban and Urban Background sites</a:t>
            </a:r>
            <a:endParaRPr lang="en-GB" sz="1600" dirty="0"/>
          </a:p>
        </p:txBody>
      </p:sp>
      <p:pic>
        <p:nvPicPr>
          <p:cNvPr id="10" name="Picture 2"/>
          <p:cNvPicPr>
            <a:picLocks noChangeAspect="1" noChangeArrowheads="1"/>
          </p:cNvPicPr>
          <p:nvPr/>
        </p:nvPicPr>
        <p:blipFill>
          <a:blip r:embed="rId2" cstate="print"/>
          <a:srcRect l="52176"/>
          <a:stretch>
            <a:fillRect/>
          </a:stretch>
        </p:blipFill>
        <p:spPr bwMode="auto">
          <a:xfrm>
            <a:off x="3707904" y="1413023"/>
            <a:ext cx="2571616" cy="5040313"/>
          </a:xfrm>
          <a:prstGeom prst="rect">
            <a:avLst/>
          </a:prstGeom>
          <a:noFill/>
          <a:ln w="9525">
            <a:noFill/>
            <a:miter lim="800000"/>
            <a:headEnd/>
            <a:tailEnd/>
          </a:ln>
          <a:effectLst/>
        </p:spPr>
      </p:pic>
      <p:sp>
        <p:nvSpPr>
          <p:cNvPr id="11" name="TextBox 10"/>
          <p:cNvSpPr txBox="1"/>
          <p:nvPr/>
        </p:nvSpPr>
        <p:spPr>
          <a:xfrm>
            <a:off x="4197102" y="1111373"/>
            <a:ext cx="1645002" cy="461665"/>
          </a:xfrm>
          <a:prstGeom prst="rect">
            <a:avLst/>
          </a:prstGeom>
          <a:solidFill>
            <a:schemeClr val="bg1"/>
          </a:solidFill>
        </p:spPr>
        <p:txBody>
          <a:bodyPr wrap="none" rtlCol="0">
            <a:spAutoFit/>
          </a:bodyPr>
          <a:lstStyle/>
          <a:p>
            <a:r>
              <a:rPr lang="en-GB" dirty="0" smtClean="0"/>
              <a:t>PM</a:t>
            </a:r>
            <a:r>
              <a:rPr lang="en-GB" baseline="-25000" dirty="0" smtClean="0"/>
              <a:t>10</a:t>
            </a:r>
            <a:r>
              <a:rPr lang="en-GB" dirty="0" smtClean="0"/>
              <a:t> 2010</a:t>
            </a:r>
            <a:endParaRPr lang="en-GB"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“Summer-Smog” April 2011</a:t>
            </a:r>
            <a:endParaRPr lang="en-GB" dirty="0"/>
          </a:p>
        </p:txBody>
      </p:sp>
      <p:sp>
        <p:nvSpPr>
          <p:cNvPr id="10" name="Content Placeholder 9"/>
          <p:cNvSpPr>
            <a:spLocks noGrp="1"/>
          </p:cNvSpPr>
          <p:nvPr>
            <p:ph idx="1"/>
          </p:nvPr>
        </p:nvSpPr>
        <p:spPr>
          <a:xfrm>
            <a:off x="4716016" y="4365104"/>
            <a:ext cx="4283968" cy="1656184"/>
          </a:xfrm>
        </p:spPr>
        <p:txBody>
          <a:bodyPr/>
          <a:lstStyle/>
          <a:p>
            <a:r>
              <a:rPr lang="en-US" sz="1600" dirty="0" smtClean="0"/>
              <a:t>This was the first ‘smog warning’ for two years. The unusual weather caused by a high pressure system above the UK, and pollution drifting over from Europe, combined to breach European safety limits.</a:t>
            </a:r>
            <a:r>
              <a:rPr lang="en-US" dirty="0" smtClean="0"/>
              <a:t/>
            </a:r>
            <a:br>
              <a:rPr lang="en-US" dirty="0" smtClean="0"/>
            </a:br>
            <a:r>
              <a:rPr lang="en-US" dirty="0" smtClean="0"/>
              <a:t/>
            </a:r>
            <a:br>
              <a:rPr lang="en-US" dirty="0" smtClean="0"/>
            </a:br>
            <a:r>
              <a:rPr lang="en-US" dirty="0" smtClean="0"/>
              <a:t/>
            </a:r>
            <a:br>
              <a:rPr lang="en-US" dirty="0" smtClean="0"/>
            </a:br>
            <a:endParaRPr lang="en-GB" dirty="0"/>
          </a:p>
        </p:txBody>
      </p:sp>
      <p:pic>
        <p:nvPicPr>
          <p:cNvPr id="5" name="Picture 4" descr="manchester.jpg"/>
          <p:cNvPicPr>
            <a:picLocks noChangeAspect="1"/>
          </p:cNvPicPr>
          <p:nvPr/>
        </p:nvPicPr>
        <p:blipFill>
          <a:blip r:embed="rId2" cstate="print"/>
          <a:stretch>
            <a:fillRect/>
          </a:stretch>
        </p:blipFill>
        <p:spPr>
          <a:xfrm>
            <a:off x="4644008" y="1412776"/>
            <a:ext cx="4175448" cy="2111014"/>
          </a:xfrm>
          <a:prstGeom prst="rect">
            <a:avLst/>
          </a:prstGeom>
        </p:spPr>
      </p:pic>
      <p:pic>
        <p:nvPicPr>
          <p:cNvPr id="6" name="Picture 5" descr="image_skyline.jpg"/>
          <p:cNvPicPr>
            <a:picLocks noChangeAspect="1"/>
          </p:cNvPicPr>
          <p:nvPr/>
        </p:nvPicPr>
        <p:blipFill>
          <a:blip r:embed="rId3" cstate="print"/>
          <a:stretch>
            <a:fillRect/>
          </a:stretch>
        </p:blipFill>
        <p:spPr>
          <a:xfrm>
            <a:off x="179512" y="4293096"/>
            <a:ext cx="4396680" cy="1879791"/>
          </a:xfrm>
          <a:prstGeom prst="rect">
            <a:avLst/>
          </a:prstGeom>
        </p:spPr>
      </p:pic>
      <p:sp>
        <p:nvSpPr>
          <p:cNvPr id="7" name="Content Placeholder 9"/>
          <p:cNvSpPr txBox="1">
            <a:spLocks/>
          </p:cNvSpPr>
          <p:nvPr/>
        </p:nvSpPr>
        <p:spPr bwMode="auto">
          <a:xfrm>
            <a:off x="179512" y="1196752"/>
            <a:ext cx="4248472" cy="2880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499D22"/>
              </a:buClr>
              <a:buSzTx/>
              <a:buFont typeface="Arial" charset="0"/>
              <a:buNone/>
              <a:tabLst>
                <a:tab pos="352425" algn="l"/>
                <a:tab pos="4043363" algn="l"/>
              </a:tabLst>
              <a:defRPr/>
            </a:pPr>
            <a:r>
              <a:rPr kumimoji="0" lang="en-US" sz="1600" b="1" i="0" u="none" strike="noStrike" kern="0" cap="none" spc="0" normalizeH="0" baseline="0" noProof="0" dirty="0" smtClean="0">
                <a:ln>
                  <a:noFill/>
                </a:ln>
                <a:solidFill>
                  <a:schemeClr val="tx1"/>
                </a:solidFill>
                <a:effectLst/>
                <a:uLnTx/>
                <a:uFillTx/>
                <a:latin typeface="+mn-lt"/>
                <a:ea typeface="+mn-ea"/>
                <a:cs typeface="+mn-cs"/>
              </a:rPr>
              <a:t>High pollution episode warning: First “summer-smog” of 2011</a:t>
            </a:r>
          </a:p>
          <a:p>
            <a:pPr marL="342900" marR="0" lvl="0" indent="-342900" algn="l" defTabSz="914400" rtl="0" eaLnBrk="1" fontAlgn="base" latinLnBrk="0" hangingPunct="1">
              <a:lnSpc>
                <a:spcPct val="100000"/>
              </a:lnSpc>
              <a:spcBef>
                <a:spcPct val="20000"/>
              </a:spcBef>
              <a:spcAft>
                <a:spcPct val="0"/>
              </a:spcAft>
              <a:buClr>
                <a:srgbClr val="499D22"/>
              </a:buClr>
              <a:buSzTx/>
              <a:buFont typeface="Arial" charset="0"/>
              <a:buNone/>
              <a:tabLst>
                <a:tab pos="352425" algn="l"/>
                <a:tab pos="4043363" algn="l"/>
              </a:tabLst>
              <a:defRPr/>
            </a:pPr>
            <a:r>
              <a:rPr kumimoji="0" lang="en-US" sz="1600" b="0" i="0" u="none" strike="noStrike" kern="0" cap="none" spc="0" normalizeH="0" baseline="0" noProof="0" dirty="0" smtClean="0">
                <a:ln>
                  <a:noFill/>
                </a:ln>
                <a:solidFill>
                  <a:schemeClr val="tx1"/>
                </a:solidFill>
                <a:effectLst/>
                <a:uLnTx/>
                <a:uFillTx/>
                <a:latin typeface="+mn-lt"/>
                <a:ea typeface="+mn-ea"/>
                <a:cs typeface="+mn-cs"/>
              </a:rPr>
              <a:t>The high pressure system persisting over the UK is forecast to bring warm and still conditions to the UK over the Easter weekend. These conditions mean it is likely that the UK will experience a high pollution episode this weekend.</a:t>
            </a:r>
          </a:p>
          <a:p>
            <a:pPr marL="342900" lvl="0" indent="-342900" fontAlgn="base">
              <a:spcBef>
                <a:spcPct val="20000"/>
              </a:spcBef>
              <a:spcAft>
                <a:spcPct val="0"/>
              </a:spcAft>
              <a:buClr>
                <a:srgbClr val="499D22"/>
              </a:buClr>
              <a:tabLst>
                <a:tab pos="352425" algn="l"/>
                <a:tab pos="4043363" algn="l"/>
              </a:tabLst>
            </a:pPr>
            <a:r>
              <a:rPr lang="en-US" sz="1600" dirty="0" smtClean="0"/>
              <a:t>Elevated levels of PM</a:t>
            </a:r>
            <a:r>
              <a:rPr lang="en-US" sz="1600" baseline="-25000" dirty="0" smtClean="0"/>
              <a:t>10 </a:t>
            </a:r>
            <a:r>
              <a:rPr lang="en-US" sz="1600" dirty="0" smtClean="0"/>
              <a:t>and ozone reaching high or moderate are expected from now until at least Sunday.</a:t>
            </a:r>
            <a:endParaRPr kumimoji="0" lang="en-US" sz="16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499D22"/>
              </a:buClr>
              <a:buSzTx/>
              <a:buFont typeface="Arial" charset="0"/>
              <a:buNone/>
              <a:tabLst>
                <a:tab pos="352425" algn="l"/>
                <a:tab pos="4043363" algn="l"/>
              </a:tabLst>
              <a:defRPr/>
            </a:pPr>
            <a:endParaRPr kumimoji="0" lang="en-GB" sz="20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Friday 22</a:t>
            </a:r>
            <a:r>
              <a:rPr lang="en-GB" baseline="30000" dirty="0" smtClean="0"/>
              <a:t>nd</a:t>
            </a:r>
            <a:r>
              <a:rPr lang="en-GB" dirty="0" smtClean="0"/>
              <a:t> April 2011</a:t>
            </a:r>
            <a:endParaRPr lang="en-GB" dirty="0"/>
          </a:p>
        </p:txBody>
      </p:sp>
      <p:sp>
        <p:nvSpPr>
          <p:cNvPr id="3" name="Content Placeholder 2"/>
          <p:cNvSpPr>
            <a:spLocks noGrp="1"/>
          </p:cNvSpPr>
          <p:nvPr>
            <p:ph idx="1"/>
          </p:nvPr>
        </p:nvSpPr>
        <p:spPr/>
        <p:txBody>
          <a:bodyPr/>
          <a:lstStyle/>
          <a:p>
            <a:endParaRPr lang="en-US" dirty="0" smtClean="0"/>
          </a:p>
          <a:p>
            <a:endParaRPr lang="en-US" dirty="0" smtClean="0"/>
          </a:p>
        </p:txBody>
      </p:sp>
      <p:grpSp>
        <p:nvGrpSpPr>
          <p:cNvPr id="6" name="Group 5"/>
          <p:cNvGrpSpPr/>
          <p:nvPr/>
        </p:nvGrpSpPr>
        <p:grpSpPr>
          <a:xfrm>
            <a:off x="1619672" y="1632992"/>
            <a:ext cx="2925543" cy="3553993"/>
            <a:chOff x="3222414" y="1472156"/>
            <a:chExt cx="2709519" cy="3337969"/>
          </a:xfrm>
        </p:grpSpPr>
        <p:pic>
          <p:nvPicPr>
            <p:cNvPr id="4" name="Picture 3" descr="UK_London_110422.PNG"/>
            <p:cNvPicPr/>
            <p:nvPr/>
          </p:nvPicPr>
          <p:blipFill>
            <a:blip r:embed="rId2" cstate="print"/>
            <a:srcRect l="20639" t="13938" r="38436"/>
            <a:stretch>
              <a:fillRect/>
            </a:stretch>
          </p:blipFill>
          <p:spPr>
            <a:xfrm>
              <a:off x="3282477" y="2047875"/>
              <a:ext cx="2638425" cy="2762250"/>
            </a:xfrm>
            <a:prstGeom prst="rect">
              <a:avLst/>
            </a:prstGeom>
          </p:spPr>
        </p:pic>
        <p:pic>
          <p:nvPicPr>
            <p:cNvPr id="5" name="Picture 4"/>
            <p:cNvPicPr/>
            <p:nvPr/>
          </p:nvPicPr>
          <p:blipFill>
            <a:blip r:embed="rId3" cstate="print"/>
            <a:srcRect/>
            <a:stretch>
              <a:fillRect/>
            </a:stretch>
          </p:blipFill>
          <p:spPr bwMode="auto">
            <a:xfrm>
              <a:off x="3222414" y="1472156"/>
              <a:ext cx="2709519" cy="565883"/>
            </a:xfrm>
            <a:prstGeom prst="rect">
              <a:avLst/>
            </a:prstGeom>
            <a:noFill/>
            <a:ln w="9525">
              <a:noFill/>
              <a:miter lim="800000"/>
              <a:headEnd/>
              <a:tailEnd/>
            </a:ln>
          </p:spPr>
        </p:pic>
      </p:grpSp>
      <p:pic>
        <p:nvPicPr>
          <p:cNvPr id="7" name="Picture 6" descr="London_110422.PNG"/>
          <p:cNvPicPr/>
          <p:nvPr/>
        </p:nvPicPr>
        <p:blipFill>
          <a:blip r:embed="rId4" cstate="print"/>
          <a:stretch>
            <a:fillRect/>
          </a:stretch>
        </p:blipFill>
        <p:spPr>
          <a:xfrm>
            <a:off x="4716016" y="1844824"/>
            <a:ext cx="2709519" cy="3321263"/>
          </a:xfrm>
          <a:prstGeom prst="rect">
            <a:avLst/>
          </a:prstGeom>
        </p:spPr>
      </p:pic>
      <p:sp>
        <p:nvSpPr>
          <p:cNvPr id="8" name="Rectangle 7"/>
          <p:cNvSpPr/>
          <p:nvPr/>
        </p:nvSpPr>
        <p:spPr>
          <a:xfrm>
            <a:off x="1979712" y="5229200"/>
            <a:ext cx="5531066" cy="338554"/>
          </a:xfrm>
          <a:prstGeom prst="rect">
            <a:avLst/>
          </a:prstGeom>
        </p:spPr>
        <p:txBody>
          <a:bodyPr wrap="none">
            <a:spAutoFit/>
          </a:bodyPr>
          <a:lstStyle/>
          <a:p>
            <a:r>
              <a:rPr lang="en-US" sz="1600" dirty="0" smtClean="0">
                <a:hlinkClick r:id="rId5"/>
              </a:rPr>
              <a:t>http://uk-air.defra.gov.uk/</a:t>
            </a:r>
            <a:r>
              <a:rPr lang="en-US" sz="1600" dirty="0" smtClean="0"/>
              <a:t>          </a:t>
            </a:r>
            <a:r>
              <a:rPr lang="en-US" sz="1600" dirty="0" smtClean="0">
                <a:hlinkClick r:id="rId6"/>
              </a:rPr>
              <a:t>http://www.londonair.org.uk/</a:t>
            </a:r>
            <a:endParaRPr lang="en-GB" sz="1600" dirty="0" smtClean="0">
              <a:hlinkClick r:id="rId6"/>
            </a:endParaRPr>
          </a:p>
        </p:txBody>
      </p:sp>
    </p:spTree>
  </p:cSld>
  <p:clrMapOvr>
    <a:masterClrMapping/>
  </p:clrMapOvr>
</p:sld>
</file>

<file path=ppt/theme/theme1.xml><?xml version="1.0" encoding="utf-8"?>
<a:theme xmlns:a="http://schemas.openxmlformats.org/drawingml/2006/main" name="Blank Presentation">
  <a:themeElements>
    <a:clrScheme name="Blank Presentation 16">
      <a:dk1>
        <a:srgbClr val="000000"/>
      </a:dk1>
      <a:lt1>
        <a:srgbClr val="FFFFFF"/>
      </a:lt1>
      <a:dk2>
        <a:srgbClr val="000000"/>
      </a:dk2>
      <a:lt2>
        <a:srgbClr val="808080"/>
      </a:lt2>
      <a:accent1>
        <a:srgbClr val="99CC00"/>
      </a:accent1>
      <a:accent2>
        <a:srgbClr val="009999"/>
      </a:accent2>
      <a:accent3>
        <a:srgbClr val="FFFFFF"/>
      </a:accent3>
      <a:accent4>
        <a:srgbClr val="000000"/>
      </a:accent4>
      <a:accent5>
        <a:srgbClr val="CAE2AA"/>
      </a:accent5>
      <a:accent6>
        <a:srgbClr val="008A8A"/>
      </a:accent6>
      <a:hlink>
        <a:srgbClr val="969696"/>
      </a:hlink>
      <a:folHlink>
        <a:srgbClr val="FAAD43"/>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52"/>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52"/>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00"/>
        </a:dk1>
        <a:lt1>
          <a:srgbClr val="FFFFFF"/>
        </a:lt1>
        <a:dk2>
          <a:srgbClr val="000000"/>
        </a:dk2>
        <a:lt2>
          <a:srgbClr val="808080"/>
        </a:lt2>
        <a:accent1>
          <a:srgbClr val="99CC00"/>
        </a:accent1>
        <a:accent2>
          <a:srgbClr val="009999"/>
        </a:accent2>
        <a:accent3>
          <a:srgbClr val="FFFFFF"/>
        </a:accent3>
        <a:accent4>
          <a:srgbClr val="000000"/>
        </a:accent4>
        <a:accent5>
          <a:srgbClr val="CAE2AA"/>
        </a:accent5>
        <a:accent6>
          <a:srgbClr val="008A8A"/>
        </a:accent6>
        <a:hlink>
          <a:srgbClr val="808080"/>
        </a:hlink>
        <a:folHlink>
          <a:srgbClr val="009900"/>
        </a:folHlink>
      </a:clrScheme>
      <a:clrMap bg1="lt1" tx1="dk1" bg2="lt2" tx2="dk2" accent1="accent1" accent2="accent2" accent3="accent3" accent4="accent4" accent5="accent5" accent6="accent6" hlink="hlink" folHlink="folHlink"/>
    </a:extraClrScheme>
    <a:extraClrScheme>
      <a:clrScheme name="Blank Presentation 14">
        <a:dk1>
          <a:srgbClr val="000000"/>
        </a:dk1>
        <a:lt1>
          <a:srgbClr val="FFFFFF"/>
        </a:lt1>
        <a:dk2>
          <a:srgbClr val="000000"/>
        </a:dk2>
        <a:lt2>
          <a:srgbClr val="808080"/>
        </a:lt2>
        <a:accent1>
          <a:srgbClr val="99CC00"/>
        </a:accent1>
        <a:accent2>
          <a:srgbClr val="333399"/>
        </a:accent2>
        <a:accent3>
          <a:srgbClr val="FFFFFF"/>
        </a:accent3>
        <a:accent4>
          <a:srgbClr val="000000"/>
        </a:accent4>
        <a:accent5>
          <a:srgbClr val="CAE2AA"/>
        </a:accent5>
        <a:accent6>
          <a:srgbClr val="2D2D8A"/>
        </a:accent6>
        <a:hlink>
          <a:srgbClr val="808080"/>
        </a:hlink>
        <a:folHlink>
          <a:srgbClr val="009900"/>
        </a:folHlink>
      </a:clrScheme>
      <a:clrMap bg1="lt1" tx1="dk1" bg2="lt2" tx2="dk2" accent1="accent1" accent2="accent2" accent3="accent3" accent4="accent4" accent5="accent5" accent6="accent6" hlink="hlink" folHlink="folHlink"/>
    </a:extraClrScheme>
    <a:extraClrScheme>
      <a:clrScheme name="Blank Presentation 15">
        <a:dk1>
          <a:srgbClr val="000000"/>
        </a:dk1>
        <a:lt1>
          <a:srgbClr val="FFFFFF"/>
        </a:lt1>
        <a:dk2>
          <a:srgbClr val="000000"/>
        </a:dk2>
        <a:lt2>
          <a:srgbClr val="808080"/>
        </a:lt2>
        <a:accent1>
          <a:srgbClr val="99CC00"/>
        </a:accent1>
        <a:accent2>
          <a:srgbClr val="009999"/>
        </a:accent2>
        <a:accent3>
          <a:srgbClr val="FFFFFF"/>
        </a:accent3>
        <a:accent4>
          <a:srgbClr val="000000"/>
        </a:accent4>
        <a:accent5>
          <a:srgbClr val="CAE2AA"/>
        </a:accent5>
        <a:accent6>
          <a:srgbClr val="008A8A"/>
        </a:accent6>
        <a:hlink>
          <a:srgbClr val="969696"/>
        </a:hlink>
        <a:folHlink>
          <a:srgbClr val="009900"/>
        </a:folHlink>
      </a:clrScheme>
      <a:clrMap bg1="lt1" tx1="dk1" bg2="lt2" tx2="dk2" accent1="accent1" accent2="accent2" accent3="accent3" accent4="accent4" accent5="accent5" accent6="accent6" hlink="hlink" folHlink="folHlink"/>
    </a:extraClrScheme>
    <a:extraClrScheme>
      <a:clrScheme name="Blank Presentation 16">
        <a:dk1>
          <a:srgbClr val="000000"/>
        </a:dk1>
        <a:lt1>
          <a:srgbClr val="FFFFFF"/>
        </a:lt1>
        <a:dk2>
          <a:srgbClr val="000000"/>
        </a:dk2>
        <a:lt2>
          <a:srgbClr val="808080"/>
        </a:lt2>
        <a:accent1>
          <a:srgbClr val="99CC00"/>
        </a:accent1>
        <a:accent2>
          <a:srgbClr val="009999"/>
        </a:accent2>
        <a:accent3>
          <a:srgbClr val="FFFFFF"/>
        </a:accent3>
        <a:accent4>
          <a:srgbClr val="000000"/>
        </a:accent4>
        <a:accent5>
          <a:srgbClr val="CAE2AA"/>
        </a:accent5>
        <a:accent6>
          <a:srgbClr val="008A8A"/>
        </a:accent6>
        <a:hlink>
          <a:srgbClr val="969696"/>
        </a:hlink>
        <a:folHlink>
          <a:srgbClr val="FAAD4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6">
      <a:dk1>
        <a:srgbClr val="000000"/>
      </a:dk1>
      <a:lt1>
        <a:srgbClr val="FFFFFF"/>
      </a:lt1>
      <a:dk2>
        <a:srgbClr val="000000"/>
      </a:dk2>
      <a:lt2>
        <a:srgbClr val="808080"/>
      </a:lt2>
      <a:accent1>
        <a:srgbClr val="99CC00"/>
      </a:accent1>
      <a:accent2>
        <a:srgbClr val="009999"/>
      </a:accent2>
      <a:accent3>
        <a:srgbClr val="FFFFFF"/>
      </a:accent3>
      <a:accent4>
        <a:srgbClr val="000000"/>
      </a:accent4>
      <a:accent5>
        <a:srgbClr val="CAE2AA"/>
      </a:accent5>
      <a:accent6>
        <a:srgbClr val="008A8A"/>
      </a:accent6>
      <a:hlink>
        <a:srgbClr val="969696"/>
      </a:hlink>
      <a:folHlink>
        <a:srgbClr val="FAAD43"/>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52"/>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52"/>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00"/>
        </a:dk1>
        <a:lt1>
          <a:srgbClr val="FFFFFF"/>
        </a:lt1>
        <a:dk2>
          <a:srgbClr val="000000"/>
        </a:dk2>
        <a:lt2>
          <a:srgbClr val="808080"/>
        </a:lt2>
        <a:accent1>
          <a:srgbClr val="99CC00"/>
        </a:accent1>
        <a:accent2>
          <a:srgbClr val="009999"/>
        </a:accent2>
        <a:accent3>
          <a:srgbClr val="FFFFFF"/>
        </a:accent3>
        <a:accent4>
          <a:srgbClr val="000000"/>
        </a:accent4>
        <a:accent5>
          <a:srgbClr val="CAE2AA"/>
        </a:accent5>
        <a:accent6>
          <a:srgbClr val="008A8A"/>
        </a:accent6>
        <a:hlink>
          <a:srgbClr val="808080"/>
        </a:hlink>
        <a:folHlink>
          <a:srgbClr val="009900"/>
        </a:folHlink>
      </a:clrScheme>
      <a:clrMap bg1="lt1" tx1="dk1" bg2="lt2" tx2="dk2" accent1="accent1" accent2="accent2" accent3="accent3" accent4="accent4" accent5="accent5" accent6="accent6" hlink="hlink" folHlink="folHlink"/>
    </a:extraClrScheme>
    <a:extraClrScheme>
      <a:clrScheme name="Blank Presentation 14">
        <a:dk1>
          <a:srgbClr val="000000"/>
        </a:dk1>
        <a:lt1>
          <a:srgbClr val="FFFFFF"/>
        </a:lt1>
        <a:dk2>
          <a:srgbClr val="000000"/>
        </a:dk2>
        <a:lt2>
          <a:srgbClr val="808080"/>
        </a:lt2>
        <a:accent1>
          <a:srgbClr val="99CC00"/>
        </a:accent1>
        <a:accent2>
          <a:srgbClr val="333399"/>
        </a:accent2>
        <a:accent3>
          <a:srgbClr val="FFFFFF"/>
        </a:accent3>
        <a:accent4>
          <a:srgbClr val="000000"/>
        </a:accent4>
        <a:accent5>
          <a:srgbClr val="CAE2AA"/>
        </a:accent5>
        <a:accent6>
          <a:srgbClr val="2D2D8A"/>
        </a:accent6>
        <a:hlink>
          <a:srgbClr val="808080"/>
        </a:hlink>
        <a:folHlink>
          <a:srgbClr val="009900"/>
        </a:folHlink>
      </a:clrScheme>
      <a:clrMap bg1="lt1" tx1="dk1" bg2="lt2" tx2="dk2" accent1="accent1" accent2="accent2" accent3="accent3" accent4="accent4" accent5="accent5" accent6="accent6" hlink="hlink" folHlink="folHlink"/>
    </a:extraClrScheme>
    <a:extraClrScheme>
      <a:clrScheme name="Blank Presentation 15">
        <a:dk1>
          <a:srgbClr val="000000"/>
        </a:dk1>
        <a:lt1>
          <a:srgbClr val="FFFFFF"/>
        </a:lt1>
        <a:dk2>
          <a:srgbClr val="000000"/>
        </a:dk2>
        <a:lt2>
          <a:srgbClr val="808080"/>
        </a:lt2>
        <a:accent1>
          <a:srgbClr val="99CC00"/>
        </a:accent1>
        <a:accent2>
          <a:srgbClr val="009999"/>
        </a:accent2>
        <a:accent3>
          <a:srgbClr val="FFFFFF"/>
        </a:accent3>
        <a:accent4>
          <a:srgbClr val="000000"/>
        </a:accent4>
        <a:accent5>
          <a:srgbClr val="CAE2AA"/>
        </a:accent5>
        <a:accent6>
          <a:srgbClr val="008A8A"/>
        </a:accent6>
        <a:hlink>
          <a:srgbClr val="969696"/>
        </a:hlink>
        <a:folHlink>
          <a:srgbClr val="009900"/>
        </a:folHlink>
      </a:clrScheme>
      <a:clrMap bg1="lt1" tx1="dk1" bg2="lt2" tx2="dk2" accent1="accent1" accent2="accent2" accent3="accent3" accent4="accent4" accent5="accent5" accent6="accent6" hlink="hlink" folHlink="folHlink"/>
    </a:extraClrScheme>
    <a:extraClrScheme>
      <a:clrScheme name="Blank Presentation 16">
        <a:dk1>
          <a:srgbClr val="000000"/>
        </a:dk1>
        <a:lt1>
          <a:srgbClr val="FFFFFF"/>
        </a:lt1>
        <a:dk2>
          <a:srgbClr val="000000"/>
        </a:dk2>
        <a:lt2>
          <a:srgbClr val="808080"/>
        </a:lt2>
        <a:accent1>
          <a:srgbClr val="99CC00"/>
        </a:accent1>
        <a:accent2>
          <a:srgbClr val="009999"/>
        </a:accent2>
        <a:accent3>
          <a:srgbClr val="FFFFFF"/>
        </a:accent3>
        <a:accent4>
          <a:srgbClr val="000000"/>
        </a:accent4>
        <a:accent5>
          <a:srgbClr val="CAE2AA"/>
        </a:accent5>
        <a:accent6>
          <a:srgbClr val="008A8A"/>
        </a:accent6>
        <a:hlink>
          <a:srgbClr val="969696"/>
        </a:hlink>
        <a:folHlink>
          <a:srgbClr val="FAAD43"/>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AEA_generic_ppt template_arf</Template>
  <TotalTime>3031</TotalTime>
  <Words>1133</Words>
  <Application>Microsoft Office PowerPoint</Application>
  <PresentationFormat>On-screen Show (4:3)</PresentationFormat>
  <Paragraphs>210</Paragraphs>
  <Slides>25</Slides>
  <Notes>1</Notes>
  <HiddenSlides>0</HiddenSlides>
  <MMClips>0</MMClips>
  <ScaleCrop>false</ScaleCrop>
  <HeadingPairs>
    <vt:vector size="4" baseType="variant">
      <vt:variant>
        <vt:lpstr>Theme</vt:lpstr>
      </vt:variant>
      <vt:variant>
        <vt:i4>2</vt:i4>
      </vt:variant>
      <vt:variant>
        <vt:lpstr>Slide Titles</vt:lpstr>
      </vt:variant>
      <vt:variant>
        <vt:i4>25</vt:i4>
      </vt:variant>
    </vt:vector>
  </HeadingPairs>
  <TitlesOfParts>
    <vt:vector size="27" baseType="lpstr">
      <vt:lpstr>Blank Presentation</vt:lpstr>
      <vt:lpstr>1_Blank Presentation</vt:lpstr>
      <vt:lpstr>UK Air Quality Forecasting of Particulate Matter Spring 2011 </vt:lpstr>
      <vt:lpstr>Presentation outline</vt:lpstr>
      <vt:lpstr>Slide 3</vt:lpstr>
      <vt:lpstr>WRF-CMAQ for UK Air Quality Forecast</vt:lpstr>
      <vt:lpstr>Air Quality Forecast</vt:lpstr>
      <vt:lpstr>Air Quality Forecast</vt:lpstr>
      <vt:lpstr>WRF-CMAQ Performance – 2010</vt:lpstr>
      <vt:lpstr>“Summer-Smog” April 2011</vt:lpstr>
      <vt:lpstr>Friday 22nd April 2011</vt:lpstr>
      <vt:lpstr>Slide 10</vt:lpstr>
      <vt:lpstr>March 2011 – PM10 (24hr running mean)</vt:lpstr>
      <vt:lpstr>March 2011</vt:lpstr>
      <vt:lpstr>April 2011 – PM10 (24hr running mean)</vt:lpstr>
      <vt:lpstr>UK Met. Office UK overview April 2011</vt:lpstr>
      <vt:lpstr>WRF Forecast Surface Conditions 19th to 24th April at 12:00</vt:lpstr>
      <vt:lpstr>Back Trajectories</vt:lpstr>
      <vt:lpstr>19th – 26th April 2011</vt:lpstr>
      <vt:lpstr>Back Trajectories</vt:lpstr>
      <vt:lpstr>Elevated PM April 2011</vt:lpstr>
      <vt:lpstr>Typical Episodes result in higher nitrate </vt:lpstr>
      <vt:lpstr>PM2.5 Species </vt:lpstr>
      <vt:lpstr>PM2.5 Species </vt:lpstr>
      <vt:lpstr>PM2.5 Species </vt:lpstr>
      <vt:lpstr>Summary</vt:lpstr>
      <vt:lpstr>Thank you</vt:lpstr>
    </vt:vector>
  </TitlesOfParts>
  <Company>AEA Technology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Andrea Fraser</dc:creator>
  <cp:lastModifiedBy>Andrea Fraser</cp:lastModifiedBy>
  <cp:revision>16</cp:revision>
  <dcterms:created xsi:type="dcterms:W3CDTF">2011-10-07T09:26:21Z</dcterms:created>
  <dcterms:modified xsi:type="dcterms:W3CDTF">2011-10-24T11:12:11Z</dcterms:modified>
</cp:coreProperties>
</file>