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7"/>
  </p:sldMasterIdLst>
  <p:notesMasterIdLst>
    <p:notesMasterId r:id="rId65"/>
  </p:notesMasterIdLst>
  <p:sldIdLst>
    <p:sldId id="256" r:id="rId18"/>
    <p:sldId id="453" r:id="rId19"/>
    <p:sldId id="392" r:id="rId20"/>
    <p:sldId id="355" r:id="rId21"/>
    <p:sldId id="289" r:id="rId22"/>
    <p:sldId id="393" r:id="rId23"/>
    <p:sldId id="341" r:id="rId24"/>
    <p:sldId id="397" r:id="rId25"/>
    <p:sldId id="398" r:id="rId26"/>
    <p:sldId id="447" r:id="rId27"/>
    <p:sldId id="428" r:id="rId28"/>
    <p:sldId id="445" r:id="rId29"/>
    <p:sldId id="446" r:id="rId30"/>
    <p:sldId id="458" r:id="rId31"/>
    <p:sldId id="433" r:id="rId32"/>
    <p:sldId id="363" r:id="rId33"/>
    <p:sldId id="364" r:id="rId34"/>
    <p:sldId id="401" r:id="rId35"/>
    <p:sldId id="443" r:id="rId36"/>
    <p:sldId id="416" r:id="rId37"/>
    <p:sldId id="456" r:id="rId38"/>
    <p:sldId id="420" r:id="rId39"/>
    <p:sldId id="421" r:id="rId40"/>
    <p:sldId id="359" r:id="rId41"/>
    <p:sldId id="361" r:id="rId42"/>
    <p:sldId id="455" r:id="rId43"/>
    <p:sldId id="425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3" r:id="rId53"/>
    <p:sldId id="384" r:id="rId54"/>
    <p:sldId id="385" r:id="rId55"/>
    <p:sldId id="387" r:id="rId56"/>
    <p:sldId id="388" r:id="rId57"/>
    <p:sldId id="389" r:id="rId58"/>
    <p:sldId id="394" r:id="rId59"/>
    <p:sldId id="390" r:id="rId60"/>
    <p:sldId id="391" r:id="rId61"/>
    <p:sldId id="459" r:id="rId62"/>
    <p:sldId id="419" r:id="rId63"/>
    <p:sldId id="457" r:id="rId64"/>
  </p:sldIdLst>
  <p:sldSz cx="12192000" cy="6858000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7768"/>
    <a:srgbClr val="008000"/>
    <a:srgbClr val="C55A11"/>
    <a:srgbClr val="FF0000"/>
    <a:srgbClr val="7030A0"/>
    <a:srgbClr val="548235"/>
    <a:srgbClr val="FFFFFF"/>
    <a:srgbClr val="CACACA"/>
    <a:srgbClr val="FD271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9" autoAdjust="0"/>
    <p:restoredTop sz="95291" autoAdjust="0"/>
  </p:normalViewPr>
  <p:slideViewPr>
    <p:cSldViewPr snapToGrid="0">
      <p:cViewPr varScale="1">
        <p:scale>
          <a:sx n="64" d="100"/>
          <a:sy n="64" d="100"/>
        </p:scale>
        <p:origin x="42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3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47332B-D0EB-4792-8C53-AB14AAE40B95}" type="datetimeFigureOut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3E6B27-C493-4C6B-90F6-AB560E96B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1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3E6B27-C493-4C6B-90F6-AB560E96B49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0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3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4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09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78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61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14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70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70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4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3E6B27-C493-4C6B-90F6-AB560E96B4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5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8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91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83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3E6B27-C493-4C6B-90F6-AB560E96B4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3E6B27-C493-4C6B-90F6-AB560E96B49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44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Schematic of the mechanism of dust emission by saltation. The forces acting on a stationary sand particle include drag (F</a:t>
            </a:r>
            <a:r>
              <a:rPr lang="en-US" sz="9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lift (F</a:t>
            </a:r>
            <a:r>
              <a:rPr lang="en-US" sz="9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gravitational (</a:t>
            </a:r>
            <a:r>
              <a:rPr lang="en-US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900" kern="1200" baseline="-25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 cohesive (F</a:t>
            </a:r>
            <a:r>
              <a:rPr lang="en-US" sz="9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forces. The particle starts to move when the aerodynamic drag and lift exceed gravitational and inter-particle cohesive forces. The strike of the particle back to the surface results in the vertical emission of dust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3E6B27-C493-4C6B-90F6-AB560E96B49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2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V5.1</a:t>
            </a:r>
            <a:r>
              <a:rPr lang="en-US" baseline="0" dirty="0"/>
              <a:t> emissions: 2011 NEI v2 eh</a:t>
            </a:r>
          </a:p>
          <a:p>
            <a:r>
              <a:rPr lang="en-US" baseline="0" dirty="0"/>
              <a:t>V5.2 CB05e51 increment switched to 2011 NEI v2 </a:t>
            </a:r>
            <a:r>
              <a:rPr lang="en-US" baseline="0" dirty="0" err="1"/>
              <a:t>ek</a:t>
            </a:r>
            <a:r>
              <a:rPr lang="en-US" baseline="0" dirty="0"/>
              <a:t> platform:</a:t>
            </a:r>
          </a:p>
          <a:p>
            <a:r>
              <a:rPr lang="en-US" dirty="0"/>
              <a:t>	~ Updated from MOVES2014 to MOVES2014a for mobile emissions (updates for TX, OH, NJ, CA, AZ)</a:t>
            </a:r>
          </a:p>
          <a:p>
            <a:r>
              <a:rPr lang="en-US" dirty="0"/>
              <a:t>	~ Revised spatial surrogates for underway emissions from commercial marine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82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2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B617-1D9F-4DF9-975C-4F6A539C283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9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ord_blanc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16000" y="1600200"/>
            <a:ext cx="10058400" cy="4724400"/>
          </a:xfrm>
        </p:spPr>
        <p:txBody>
          <a:bodyPr rtlCol="0">
            <a:normAutofit/>
          </a:bodyPr>
          <a:lstStyle>
            <a:lvl1pPr>
              <a:buClrTx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938BC-0F9D-450E-A335-DBA3CB8EB127}" type="datetime1">
              <a:rPr lang="en-US" smtClean="0"/>
              <a:t>3/22/2017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3"/>
          </p:nvPr>
        </p:nvSpPr>
        <p:spPr>
          <a:xfrm>
            <a:off x="9144000" y="6356351"/>
            <a:ext cx="28448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982EA9DB-1AB2-4E45-B0AC-1182FB3079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/New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p_ord_blanc4.jpg"/>
          <p:cNvPicPr>
            <a:picLocks noChangeAspect="1"/>
          </p:cNvPicPr>
          <p:nvPr userDrawn="1"/>
        </p:nvPicPr>
        <p:blipFill rotWithShape="1">
          <a:blip r:embed="rId2"/>
          <a:srcRect r="34618"/>
          <a:stretch/>
        </p:blipFill>
        <p:spPr bwMode="auto">
          <a:xfrm>
            <a:off x="0" y="0"/>
            <a:ext cx="6581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625600" y="2590800"/>
            <a:ext cx="8940800" cy="2438400"/>
          </a:xfrm>
        </p:spPr>
        <p:txBody>
          <a:bodyPr>
            <a:normAutofit fontScale="92500"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F836B-959D-46DA-BDEF-9A6394A32E6F}" type="datetime1">
              <a:rPr lang="en-US" smtClean="0"/>
              <a:t>3/22/2017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5E5786F2-C5E9-407A-8AFB-EC65E0ADA4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8" name="Picture 5" descr="pp_ord_blanc4.jpg"/>
          <p:cNvPicPr>
            <a:picLocks noChangeAspect="1"/>
          </p:cNvPicPr>
          <p:nvPr userDrawn="1"/>
        </p:nvPicPr>
        <p:blipFill rotWithShape="1">
          <a:blip r:embed="rId2"/>
          <a:srcRect l="72627"/>
          <a:stretch/>
        </p:blipFill>
        <p:spPr bwMode="auto">
          <a:xfrm>
            <a:off x="9351035" y="0"/>
            <a:ext cx="2984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331200" y="1524000"/>
            <a:ext cx="3657600" cy="21336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331200" y="3886200"/>
            <a:ext cx="3657600" cy="22098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203200" y="1447800"/>
            <a:ext cx="7924800" cy="5257800"/>
          </a:xfrm>
        </p:spPr>
        <p:txBody>
          <a:bodyPr>
            <a:normAutofit/>
          </a:bodyPr>
          <a:lstStyle>
            <a:lvl1pPr marL="0"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 baseline="0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73B96-C19A-4CB4-AE99-BE6EA1E3DDBB}" type="datetime1">
              <a:rPr lang="en-US" smtClean="0"/>
              <a:t>3/22/2017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0F4CF190-6D2A-404C-A4C0-2C41565C97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l="55126" t="3533"/>
          <a:stretch/>
        </p:blipFill>
        <p:spPr bwMode="auto">
          <a:xfrm>
            <a:off x="7518400" y="0"/>
            <a:ext cx="4673600" cy="68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t="3533" r="19853"/>
          <a:stretch/>
        </p:blipFill>
        <p:spPr bwMode="auto">
          <a:xfrm>
            <a:off x="0" y="0"/>
            <a:ext cx="8331200" cy="68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137415"/>
            <a:ext cx="77216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03200" y="1447800"/>
            <a:ext cx="11785600" cy="487680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defRPr sz="1600" b="1">
                <a:latin typeface="Gill Sans MT" pitchFamily="34" charset="0"/>
              </a:defRPr>
            </a:lvl1pPr>
            <a:lvl2pPr>
              <a:defRPr sz="1600" b="1">
                <a:latin typeface="Gill Sans MT" pitchFamily="34" charset="0"/>
              </a:defRPr>
            </a:lvl2pPr>
            <a:lvl3pPr>
              <a:defRPr sz="1600" b="1">
                <a:latin typeface="Gill Sans MT" pitchFamily="34" charset="0"/>
              </a:defRPr>
            </a:lvl3pPr>
            <a:lvl4pPr>
              <a:defRPr sz="1600" b="1">
                <a:latin typeface="Gill Sans MT" pitchFamily="34" charset="0"/>
              </a:defRPr>
            </a:lvl4pPr>
            <a:lvl5pPr>
              <a:defRPr sz="16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B891C-4879-405A-9D28-3EF33F626975}" type="datetime1">
              <a:rPr lang="en-US" smtClean="0"/>
              <a:t>3/22/2017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8737600" y="6356351"/>
            <a:ext cx="3251200" cy="365125"/>
          </a:xfr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4061356-FD86-498D-A2F0-3ED06C7E4061}" type="datetimeFigureOut">
              <a:rPr lang="en-US"/>
              <a:pPr>
                <a:defRPr/>
              </a:pPr>
              <a:t>3/22/2017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6F3087D-1563-4959-99E0-D61ECF6F9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4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69B3-F360-42D1-A551-9D4125116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4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l="46857" r="1"/>
          <a:stretch/>
        </p:blipFill>
        <p:spPr bwMode="auto">
          <a:xfrm>
            <a:off x="6650966" y="0"/>
            <a:ext cx="56157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p_ord_blanc.jpg"/>
          <p:cNvPicPr>
            <a:picLocks noChangeAspect="1"/>
          </p:cNvPicPr>
          <p:nvPr userDrawn="1"/>
        </p:nvPicPr>
        <p:blipFill rotWithShape="1">
          <a:blip r:embed="rId2"/>
          <a:srcRect r="33018"/>
          <a:stretch/>
        </p:blipFill>
        <p:spPr bwMode="auto">
          <a:xfrm>
            <a:off x="0" y="0"/>
            <a:ext cx="67199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03200" y="1447800"/>
            <a:ext cx="11785600" cy="4876800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buClr>
                <a:schemeClr val="accent3">
                  <a:lumMod val="75000"/>
                </a:schemeClr>
              </a:buClr>
              <a:buSzPct val="150000"/>
              <a:defRPr sz="1200" b="1">
                <a:latin typeface="Gill Sans MT" pitchFamily="34" charset="0"/>
              </a:defRPr>
            </a:lvl1pPr>
            <a:lvl2pPr>
              <a:defRPr sz="1200" b="1">
                <a:latin typeface="Gill Sans MT" pitchFamily="34" charset="0"/>
              </a:defRPr>
            </a:lvl2pPr>
            <a:lvl3pPr>
              <a:defRPr sz="1200" b="1">
                <a:latin typeface="Gill Sans MT" pitchFamily="34" charset="0"/>
              </a:defRPr>
            </a:lvl3pPr>
            <a:lvl4pPr>
              <a:defRPr sz="1200" b="1">
                <a:latin typeface="Gill Sans MT" pitchFamily="34" charset="0"/>
              </a:defRPr>
            </a:lvl4pPr>
            <a:lvl5pPr>
              <a:defRPr sz="12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04CB7-6002-44DE-AF88-4FDE587C21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8737600" y="6356353"/>
            <a:ext cx="3251200" cy="365125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26755345-E417-4CE0-BE05-EA636690045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6A25C-EC1D-43AA-9119-F776F05E5BA3}" type="datetime1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6F5BE9-8663-43C7-A8B8-54117E1D0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 descr="pp_ord_blanc1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719" r:id="rId6"/>
    <p:sldLayoutId id="2147483720" r:id="rId7"/>
    <p:sldLayoutId id="2147483717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USEPA/CMAQ/tree/5.2Gamma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885217" y="1432173"/>
            <a:ext cx="10535055" cy="4495800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Enhancements to the 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Multiscale Air Quality Modeling System (CMAQ)</a:t>
            </a:r>
          </a:p>
          <a:p>
            <a:pPr marL="0" indent="0" algn="ctr" eaLnBrk="1" hangingPunct="1">
              <a:buNone/>
            </a:pPr>
            <a:endParaRPr lang="en-US" sz="2800" dirty="0">
              <a:solidFill>
                <a:srgbClr val="0070C0"/>
              </a:solidFill>
            </a:endParaRPr>
          </a:p>
          <a:p>
            <a:pPr marL="0" indent="0" algn="ctr" eaLnBrk="1" hangingPunct="1">
              <a:buNone/>
            </a:pPr>
            <a:endParaRPr lang="en-US" sz="2800" dirty="0">
              <a:solidFill>
                <a:srgbClr val="0070C0"/>
              </a:solidFill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CMAQ Team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Exposure Division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Exposure Research Laboratory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Research and Development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Environmental Protection Agency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5786F2-C5E9-407A-8AFB-EC65E0ADA476}" type="slidenum">
              <a:rPr lang="en-US" smtClean="0">
                <a:latin typeface="+mn-lt"/>
              </a:rPr>
              <a:pPr>
                <a:defRPr/>
              </a:pPr>
              <a:t>1</a:t>
            </a:fld>
            <a:endParaRPr 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26381" y="5847742"/>
            <a:ext cx="9861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March 30,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13515" y="114300"/>
            <a:ext cx="7721600" cy="685800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Recent updates to Planetary Boundary Layer (PBL) and Land Surface Model (LSM)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4113" y="1345474"/>
            <a:ext cx="8984487" cy="278239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Asymmetric Convective Model version 2 (ACM2) in WRF-CMAQ</a:t>
            </a:r>
          </a:p>
          <a:p>
            <a:pPr lvl="1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especially for AQ applications</a:t>
            </a:r>
          </a:p>
          <a:p>
            <a:pPr lvl="1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PBL transport of meteorology and chemistry</a:t>
            </a:r>
          </a:p>
          <a:p>
            <a:pPr lvl="1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local and non-local closure scheme for convective conditions</a:t>
            </a:r>
          </a:p>
          <a:p>
            <a:pPr lvl="1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Combines local scaling and boundary layer scaling for eddy diffusivities</a:t>
            </a:r>
          </a:p>
          <a:p>
            <a:pPr lvl="1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 to ACM2 in WRFv3.7 and WRF v3.8</a:t>
            </a:r>
          </a:p>
          <a:p>
            <a:pPr lvl="2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K</a:t>
            </a:r>
            <a:r>
              <a:rPr lang="EN-US" sz="2000" b="0" baseline="-2500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0" dirty="0" err="1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="0" baseline="-25000" dirty="0" err="1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 = K</a:t>
            </a:r>
            <a:r>
              <a:rPr lang="EN-US" sz="2000" b="0" baseline="-2500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b="0" dirty="0" err="1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="0" baseline="-25000" dirty="0" err="1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≠ 1) </a:t>
            </a:r>
          </a:p>
          <a:p>
            <a:pPr lvl="2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eddy diffusivities for stable conditions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600" y="1134739"/>
            <a:ext cx="3023804" cy="3242904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0" y="4127864"/>
            <a:ext cx="12008291" cy="273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3">
                  <a:lumMod val="75000"/>
                </a:schemeClr>
              </a:buClr>
              <a:buSzPct val="150000"/>
              <a:buFont typeface="Arial" charset="0"/>
              <a:buChar char="•"/>
              <a:defRPr sz="1600" b="1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b="1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1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b="1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b="1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 Land Surface Model in WRF-CMAQ</a:t>
            </a:r>
          </a:p>
          <a:p>
            <a:pPr lvl="1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 consistent treatment of heat, moisture, and momentum fluxes in WRF and chemical fluxes (dry dep, bi-directional) in CMAQ</a:t>
            </a:r>
          </a:p>
          <a:p>
            <a:pPr lvl="1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 to PX LSM:</a:t>
            </a:r>
          </a:p>
          <a:p>
            <a:pPr lvl="2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stomatal conductance function for PAR (F1) (WRFv3.8)</a:t>
            </a:r>
          </a:p>
          <a:p>
            <a:pPr lvl="2"/>
            <a:r>
              <a:rPr lang="EN-US" sz="2000" b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heat capacity of vegetation (WRFv3.7)</a:t>
            </a:r>
          </a:p>
          <a:p>
            <a:pPr marL="400050" lvl="1" indent="0">
              <a:buNone/>
            </a:pPr>
            <a:r>
              <a:rPr lang="EN-US" sz="2000" b="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updates to PBL and LSM reduce biases in meteorology (particularly T and Q) mostly at night</a:t>
            </a:r>
          </a:p>
          <a:p>
            <a:pPr marL="400050" lvl="1" indent="0">
              <a:buNone/>
            </a:pPr>
            <a:r>
              <a:rPr lang="EN-US" sz="2000" b="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 also reduce over-prediction of ground level emitted species (e.g. NOx, CO, EC)</a:t>
            </a:r>
          </a:p>
        </p:txBody>
      </p:sp>
    </p:spTree>
    <p:extLst>
      <p:ext uri="{BB962C8B-B14F-4D97-AF65-F5344CB8AC3E}">
        <p14:creationId xmlns:p14="http://schemas.microsoft.com/office/powerpoint/2010/main" val="373878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73854" y="288881"/>
            <a:ext cx="7721600" cy="68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Effects of PBL and LSM Updates on O</a:t>
            </a:r>
            <a:r>
              <a:rPr lang="EN-US" sz="2800" baseline="-25000" dirty="0">
                <a:solidFill>
                  <a:srgbClr val="0070C0"/>
                </a:solidFill>
              </a:rPr>
              <a:t>3</a:t>
            </a:r>
            <a:endParaRPr lang="EN-US" sz="2800" baseline="-2500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98" y="1751238"/>
            <a:ext cx="6380824" cy="3314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7061" y="5910831"/>
            <a:ext cx="8382079" cy="7023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to PBL and LSM tend to reduce ozone during mid-day hours, resulting in reductions in the MD8hr O</a:t>
            </a:r>
            <a:r>
              <a:rPr lang="EN-US" sz="20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2140" y="1338501"/>
            <a:ext cx="33554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Max 8-h bias difference </a:t>
            </a:r>
            <a:r>
              <a:rPr lang="en-US" sz="1600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02060"/>
                </a:solidFill>
              </a:rPr>
              <a:t> New - Base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8330" y="1779116"/>
            <a:ext cx="5265203" cy="4120735"/>
            <a:chOff x="128330" y="1779116"/>
            <a:chExt cx="5265203" cy="4120735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30" y="1779116"/>
              <a:ext cx="5265203" cy="412073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64000" y="1990882"/>
              <a:ext cx="1162467" cy="3616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700"/>
                </a:lnSpc>
              </a:pPr>
              <a:r>
                <a:rPr lang="en-US" sz="1000" dirty="0"/>
                <a:t>AQS</a:t>
              </a:r>
            </a:p>
            <a:p>
              <a:pPr>
                <a:lnSpc>
                  <a:spcPts val="700"/>
                </a:lnSpc>
              </a:pPr>
              <a:r>
                <a:rPr lang="en-US" sz="1000" dirty="0">
                  <a:solidFill>
                    <a:srgbClr val="FF0000"/>
                  </a:solidFill>
                </a:rPr>
                <a:t>New model</a:t>
              </a:r>
            </a:p>
            <a:p>
              <a:pPr>
                <a:lnSpc>
                  <a:spcPts val="700"/>
                </a:lnSpc>
              </a:pPr>
              <a:r>
                <a:rPr lang="en-US" sz="1000" dirty="0">
                  <a:solidFill>
                    <a:srgbClr val="0070C0"/>
                  </a:solidFill>
                </a:rPr>
                <a:t>Base model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925158" y="5211641"/>
            <a:ext cx="3184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Symbol" panose="05050102010706020507" pitchFamily="18" charset="2"/>
              </a:rPr>
              <a:t>D</a:t>
            </a:r>
            <a:r>
              <a:rPr lang="en-US" sz="1400" dirty="0" err="1"/>
              <a:t>x</a:t>
            </a:r>
            <a:r>
              <a:rPr lang="en-US" sz="1400" dirty="0"/>
              <a:t> = 12 km : Aug. 10 to Aug. 30, 2006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1614934" y="2776875"/>
            <a:ext cx="0" cy="685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 rot="16200000">
            <a:off x="11260454" y="2946650"/>
            <a:ext cx="9536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itchFamily="34" charset="0"/>
                <a:cs typeface="Arial" pitchFamily="34" charset="0"/>
              </a:rPr>
              <a:t>Higher bias 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1624078" y="3615075"/>
            <a:ext cx="0" cy="685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 rot="16200000">
            <a:off x="11299192" y="3898015"/>
            <a:ext cx="9536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itchFamily="34" charset="0"/>
                <a:cs typeface="Arial" pitchFamily="34" charset="0"/>
              </a:rPr>
              <a:t>Lower  bias </a:t>
            </a:r>
          </a:p>
        </p:txBody>
      </p:sp>
    </p:spTree>
    <p:extLst>
      <p:ext uri="{BB962C8B-B14F-4D97-AF65-F5344CB8AC3E}">
        <p14:creationId xmlns:p14="http://schemas.microsoft.com/office/powerpoint/2010/main" val="67238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79207" y="152400"/>
            <a:ext cx="6264117" cy="6858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Improvements in Clouds, Radiation, and  Precipitation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438" y="4069692"/>
            <a:ext cx="64358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WRF Lightning Assimilation in </a:t>
            </a:r>
            <a:r>
              <a:rPr lang="en-US" sz="2000" b="1" dirty="0" err="1"/>
              <a:t>Kain</a:t>
            </a:r>
            <a:r>
              <a:rPr lang="en-US" sz="2000" b="1" dirty="0"/>
              <a:t>-Fritsch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lightning data from the National Lightning Detection Network (NLDN)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Simple, computationally efficient approach: </a:t>
            </a:r>
            <a:r>
              <a:rPr lang="en-US" sz="1400" dirty="0"/>
              <a:t>(builds off of Mansell et al. 2007)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Force deep convection where lightning is observed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Only allow shallow clouds where it is not</a:t>
            </a:r>
          </a:p>
        </p:txBody>
      </p:sp>
      <p:sp>
        <p:nvSpPr>
          <p:cNvPr id="8" name="Rectangle 7"/>
          <p:cNvSpPr/>
          <p:nvPr/>
        </p:nvSpPr>
        <p:spPr>
          <a:xfrm>
            <a:off x="7564600" y="3972164"/>
            <a:ext cx="1481950" cy="77556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/>
          <p:cNvSpPr/>
          <p:nvPr/>
        </p:nvSpPr>
        <p:spPr>
          <a:xfrm>
            <a:off x="10110787" y="3884154"/>
            <a:ext cx="1481950" cy="95158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ectangle 9"/>
          <p:cNvSpPr/>
          <p:nvPr/>
        </p:nvSpPr>
        <p:spPr>
          <a:xfrm>
            <a:off x="7564600" y="5398669"/>
            <a:ext cx="1481950" cy="95158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1" name="Straight Arrow Connector 10"/>
          <p:cNvCxnSpPr>
            <a:cxnSpLocks/>
            <a:stCxn id="8" idx="3"/>
            <a:endCxn id="9" idx="1"/>
          </p:cNvCxnSpPr>
          <p:nvPr/>
        </p:nvCxnSpPr>
        <p:spPr>
          <a:xfrm>
            <a:off x="9046550" y="4359946"/>
            <a:ext cx="106423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>
            <a:off x="8305575" y="4747728"/>
            <a:ext cx="0" cy="65094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7736" y="4055608"/>
            <a:ext cx="148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Is lightning present?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55441" y="3972164"/>
            <a:ext cx="159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Force thunderstorm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3836" y="5398669"/>
            <a:ext cx="1481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Only allow shallow clouds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02039" y="4010095"/>
            <a:ext cx="104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24737" y="4890779"/>
            <a:ext cx="104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64769" y="6468577"/>
            <a:ext cx="36920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/>
              <a:t>Heath et </a:t>
            </a:r>
            <a:r>
              <a:rPr lang="en-US" sz="1050" i="1" dirty="0"/>
              <a:t>al., JAMES, DOI: 10.1002/2016MS000735, </a:t>
            </a:r>
            <a:r>
              <a:rPr lang="en-US" sz="1050" i="1"/>
              <a:t>2016</a:t>
            </a:r>
            <a:endParaRPr lang="en-US" sz="1050" i="1" dirty="0"/>
          </a:p>
        </p:txBody>
      </p:sp>
      <p:pic>
        <p:nvPicPr>
          <p:cNvPr id="19" name="Picture 18"/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r="50711" b="49926"/>
          <a:stretch/>
        </p:blipFill>
        <p:spPr>
          <a:xfrm>
            <a:off x="1758320" y="1374932"/>
            <a:ext cx="3591496" cy="2535917"/>
          </a:xfrm>
          <a:prstGeom prst="rect">
            <a:avLst/>
          </a:prstGeom>
        </p:spPr>
      </p:pic>
      <p:pic>
        <p:nvPicPr>
          <p:cNvPr id="20" name="Picture 19"/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4" t="6330" b="49778"/>
          <a:stretch/>
        </p:blipFill>
        <p:spPr>
          <a:xfrm>
            <a:off x="5942097" y="1378680"/>
            <a:ext cx="3669221" cy="25586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43201" y="1062402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0183" y="10506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Base Case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772400" y="1356201"/>
            <a:ext cx="609600" cy="422031"/>
          </a:xfrm>
          <a:prstGeom prst="rect">
            <a:avLst/>
          </a:prstGeom>
          <a:noFill/>
          <a:ln w="28575">
            <a:solidFill>
              <a:srgbClr val="FD2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71632" y="1367931"/>
            <a:ext cx="609600" cy="422031"/>
          </a:xfrm>
          <a:prstGeom prst="rect">
            <a:avLst/>
          </a:prstGeom>
          <a:noFill/>
          <a:ln w="28575">
            <a:solidFill>
              <a:srgbClr val="FD2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878100" y="2766070"/>
            <a:ext cx="398200" cy="5583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39855" y="2777799"/>
            <a:ext cx="398200" cy="5583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719342" y="1431734"/>
            <a:ext cx="2033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Predicting clouds and precipitation is challenging.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80588" y="2424323"/>
            <a:ext cx="202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Example on the left shows both over- and underestimation of precipitation.</a:t>
            </a:r>
          </a:p>
        </p:txBody>
      </p:sp>
    </p:spTree>
    <p:extLst>
      <p:ext uri="{BB962C8B-B14F-4D97-AF65-F5344CB8AC3E}">
        <p14:creationId xmlns:p14="http://schemas.microsoft.com/office/powerpoint/2010/main" val="14447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56741" y="95250"/>
            <a:ext cx="6911388" cy="449263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Improving Precipitation in WRF-CMAQ through Lightning Assimilation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64769" y="6468577"/>
            <a:ext cx="17155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Courtesy: Nicholas Heath</a:t>
            </a:r>
          </a:p>
        </p:txBody>
      </p:sp>
      <p:pic>
        <p:nvPicPr>
          <p:cNvPr id="6" name="Picture 5"/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r="50711" b="49926"/>
          <a:stretch/>
        </p:blipFill>
        <p:spPr>
          <a:xfrm>
            <a:off x="1758320" y="1374932"/>
            <a:ext cx="3591496" cy="2535917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4" t="6330" b="49778"/>
          <a:stretch/>
        </p:blipFill>
        <p:spPr>
          <a:xfrm>
            <a:off x="5942097" y="1378680"/>
            <a:ext cx="3669221" cy="2558604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13" r="51778"/>
          <a:stretch/>
        </p:blipFill>
        <p:spPr>
          <a:xfrm>
            <a:off x="1758320" y="4333998"/>
            <a:ext cx="3513772" cy="2517453"/>
          </a:xfrm>
          <a:prstGeom prst="rect">
            <a:avLst/>
          </a:prstGeom>
        </p:spPr>
      </p:pic>
      <p:pic>
        <p:nvPicPr>
          <p:cNvPr id="9" name="Picture 8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23391" r="9910" b="22853"/>
          <a:stretch/>
        </p:blipFill>
        <p:spPr>
          <a:xfrm>
            <a:off x="5321306" y="4363822"/>
            <a:ext cx="4978400" cy="23993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3201" y="1062402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0183" y="105068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Base Case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7846" y="3973625"/>
            <a:ext cx="266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Lightning Assimilation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2929" y="4033565"/>
            <a:ext cx="4311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Reduced O</a:t>
            </a:r>
            <a:r>
              <a:rPr lang="en-US" sz="1400" b="1" baseline="-25000" dirty="0"/>
              <a:t>3</a:t>
            </a:r>
            <a:r>
              <a:rPr lang="en-US" sz="1400" b="1" dirty="0"/>
              <a:t> Bias at 71% of AQS sites (July 2011)</a:t>
            </a:r>
          </a:p>
        </p:txBody>
      </p:sp>
      <p:sp>
        <p:nvSpPr>
          <p:cNvPr id="3" name="Rectangle 2"/>
          <p:cNvSpPr/>
          <p:nvPr/>
        </p:nvSpPr>
        <p:spPr>
          <a:xfrm>
            <a:off x="7772400" y="1356201"/>
            <a:ext cx="609600" cy="422031"/>
          </a:xfrm>
          <a:prstGeom prst="rect">
            <a:avLst/>
          </a:prstGeom>
          <a:noFill/>
          <a:ln w="28575">
            <a:solidFill>
              <a:srgbClr val="FD2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71632" y="1367931"/>
            <a:ext cx="609600" cy="422031"/>
          </a:xfrm>
          <a:prstGeom prst="rect">
            <a:avLst/>
          </a:prstGeom>
          <a:noFill/>
          <a:ln w="28575">
            <a:solidFill>
              <a:srgbClr val="FD2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878100" y="2766070"/>
            <a:ext cx="398200" cy="5583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39855" y="2777799"/>
            <a:ext cx="398200" cy="5583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32035" y="5708562"/>
            <a:ext cx="398200" cy="55830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75543" y="4318235"/>
            <a:ext cx="609600" cy="422031"/>
          </a:xfrm>
          <a:prstGeom prst="rect">
            <a:avLst/>
          </a:prstGeom>
          <a:noFill/>
          <a:ln w="28575">
            <a:solidFill>
              <a:srgbClr val="FD2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0066" y="4577061"/>
            <a:ext cx="16136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Lightning assimilation methodology improves clouds, precipitation, and O</a:t>
            </a:r>
            <a:r>
              <a:rPr lang="en-US" baseline="-25000" dirty="0"/>
              <a:t>3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5379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63559" y="328613"/>
            <a:ext cx="8656991" cy="685800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Improving Estimates of Lightning NO Generation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16970" y="6467475"/>
            <a:ext cx="16033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Courtesy: Daiwen Kang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33350" y="1285875"/>
            <a:ext cx="4705350" cy="2167916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1600" b="1" kern="1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CMAQv5.1: </a:t>
            </a:r>
            <a:r>
              <a:rPr lang="EN-US" sz="16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monthly climatological data from the National Lightning Detection Network (NLDN) were associated with WRF’s gridded convective rainfall rate to distribute lightning strikes per grid cell.</a:t>
            </a:r>
          </a:p>
          <a:p>
            <a:pPr marL="0" indent="0" algn="l" rtl="0">
              <a:buNone/>
            </a:pPr>
            <a:r>
              <a:rPr lang="EN-US" sz="1600" b="1" kern="1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CMAQv5.2: </a:t>
            </a:r>
            <a:r>
              <a:rPr lang="EN-US" sz="1600" b="0" kern="1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hourly raw NLDN data are now used to generate gridded hourly LNO, resulting overall in ~30% decrease in LNO.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13" y="1381125"/>
            <a:ext cx="6436617" cy="30478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9" y="4648200"/>
            <a:ext cx="5359204" cy="11197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9922" y="3721929"/>
            <a:ext cx="4180494" cy="2972263"/>
            <a:chOff x="924737" y="3566649"/>
            <a:chExt cx="4180494" cy="29722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6347" y="3566649"/>
              <a:ext cx="3918884" cy="29722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-299958" y="4979455"/>
              <a:ext cx="27109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Monthly Domain Total NO (moles x 10</a:t>
              </a:r>
              <a:r>
                <a:rPr lang="en-US" sz="1100" baseline="30000" dirty="0"/>
                <a:t>6</a:t>
              </a:r>
              <a:r>
                <a:rPr lang="en-US" sz="1100" dirty="0"/>
                <a:t> 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37129" y="3946142"/>
              <a:ext cx="9348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FF"/>
                  </a:solidFill>
                </a:rPr>
                <a:t>Monthly NLDN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96974" y="5356812"/>
              <a:ext cx="8643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Hourly NLDN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732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97663" y="201253"/>
            <a:ext cx="8803545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b="0" dirty="0">
                <a:solidFill>
                  <a:srgbClr val="0070C0"/>
                </a:solidFill>
              </a:rPr>
              <a:t>Impact of stratosphere-troposphere exchange on tropospheric O</a:t>
            </a:r>
            <a:r>
              <a:rPr lang="EN-US" sz="2000" b="0" baseline="-25000" dirty="0">
                <a:solidFill>
                  <a:srgbClr val="0070C0"/>
                </a:solidFill>
              </a:rPr>
              <a:t>3</a:t>
            </a:r>
            <a:r>
              <a:rPr lang="EN-US" sz="2000" b="0" dirty="0">
                <a:solidFill>
                  <a:srgbClr val="0070C0"/>
                </a:solidFill>
              </a:rPr>
              <a:t> </a:t>
            </a: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/>
              <a:pPr>
                <a:defRPr/>
              </a:pPr>
              <a:t>15</a:t>
            </a:fld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54301" y="1126405"/>
            <a:ext cx="987551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Modeled O</a:t>
            </a:r>
            <a:r>
              <a:rPr lang="en-US" altLang="en-US" sz="1600" baseline="-25000" dirty="0"/>
              <a:t>3</a:t>
            </a:r>
            <a:r>
              <a:rPr lang="en-US" altLang="en-US" sz="1600" dirty="0"/>
              <a:t> specified by enforcing the condition of proportionality to Potential Vorticity: </a:t>
            </a:r>
            <a:r>
              <a:rPr lang="en-US" altLang="en-US" sz="1600" b="1" i="1" dirty="0"/>
              <a:t>[O</a:t>
            </a:r>
            <a:r>
              <a:rPr lang="en-US" altLang="en-US" sz="1600" b="1" i="1" baseline="-25000" dirty="0"/>
              <a:t>3</a:t>
            </a:r>
            <a:r>
              <a:rPr lang="en-US" altLang="en-US" sz="1600" b="1" i="1" dirty="0"/>
              <a:t>] = </a:t>
            </a:r>
            <a:r>
              <a:rPr lang="en-US" altLang="en-US" sz="1600" b="1" i="1" dirty="0" err="1">
                <a:solidFill>
                  <a:srgbClr val="FF0000"/>
                </a:solidFill>
              </a:rPr>
              <a:t>c</a:t>
            </a:r>
            <a:r>
              <a:rPr lang="en-US" altLang="en-US" sz="1600" b="1" i="1" dirty="0" err="1">
                <a:cs typeface="Arial" panose="020B0604020202020204" pitchFamily="34" charset="0"/>
              </a:rPr>
              <a:t>•</a:t>
            </a:r>
            <a:r>
              <a:rPr lang="en-US" altLang="en-US" sz="1600" b="1" i="1" dirty="0" err="1"/>
              <a:t>PV</a:t>
            </a:r>
            <a:endParaRPr lang="en-US" altLang="en-US" sz="1600" b="1" i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Used recent CMAQ multi-decadal simulations to develop a robust relationship that varies spatially and temporally: O</a:t>
            </a:r>
            <a:r>
              <a:rPr lang="en-US" altLang="en-US" sz="1600" baseline="-25000" dirty="0"/>
              <a:t>3</a:t>
            </a:r>
            <a:r>
              <a:rPr lang="en-US" altLang="en-US" sz="1600" dirty="0"/>
              <a:t>/PV = F(</a:t>
            </a:r>
            <a:r>
              <a:rPr lang="en-US" altLang="en-US" sz="1600" i="1" dirty="0"/>
              <a:t>spatial</a:t>
            </a:r>
            <a:r>
              <a:rPr lang="en-US" altLang="en-US" sz="1600" dirty="0"/>
              <a:t>) X G(</a:t>
            </a:r>
            <a:r>
              <a:rPr lang="en-US" altLang="en-US" sz="1600" i="1" dirty="0"/>
              <a:t>temporal</a:t>
            </a:r>
            <a:r>
              <a:rPr lang="en-US" altLang="en-US" sz="16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en-US" sz="1600" dirty="0"/>
          </a:p>
        </p:txBody>
      </p:sp>
      <p:pic>
        <p:nvPicPr>
          <p:cNvPr id="8" name="Picture 7" descr="C:\Users\jxing\Desktop\si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1563" y="2755234"/>
            <a:ext cx="3510506" cy="33958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67411" y="2196914"/>
            <a:ext cx="358465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/>
              <a:t>Used observed O</a:t>
            </a:r>
            <a:r>
              <a:rPr lang="EN-US" sz="1400" baseline="-25000" dirty="0"/>
              <a:t>3</a:t>
            </a:r>
            <a:r>
              <a:rPr lang="EN-US" sz="1400" dirty="0"/>
              <a:t> data from 1990-2010 from 44 WOUDC sites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816" y="6416653"/>
            <a:ext cx="1918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Xing et al, ACP, 2016 </a:t>
            </a:r>
          </a:p>
        </p:txBody>
      </p:sp>
      <p:pic>
        <p:nvPicPr>
          <p:cNvPr id="11" name="Picture 10" descr="C:\Users\jxing\Desktop\compare_temporal_0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22" y="1938295"/>
            <a:ext cx="2770632" cy="150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jxing\Desktop\compare_temporal_1-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78" y="3513697"/>
            <a:ext cx="2770632" cy="153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jxing\Desktop\compare_temporal_2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78" y="5118485"/>
            <a:ext cx="2766434" cy="15574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657436" y="2375048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UTLS</a:t>
            </a:r>
          </a:p>
          <a:p>
            <a:pPr algn="ctr"/>
            <a:r>
              <a:rPr lang="en-US" sz="1400" b="1" dirty="0"/>
              <a:t>P&lt;100mb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28146" y="3974206"/>
            <a:ext cx="1635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Mid-Troposphere</a:t>
            </a:r>
          </a:p>
          <a:p>
            <a:pPr algn="ctr"/>
            <a:r>
              <a:rPr lang="en-US" sz="1400" b="1" dirty="0"/>
              <a:t>300mb&lt;P&lt;500mb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57436" y="557336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PBL</a:t>
            </a:r>
          </a:p>
          <a:p>
            <a:pPr algn="ctr"/>
            <a:r>
              <a:rPr lang="en-US" sz="1400" b="1" dirty="0"/>
              <a:t>P&gt;800mb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87831" y="3689095"/>
            <a:ext cx="1900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Comparison of </a:t>
            </a:r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</a:rPr>
              <a:t>Observed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 with </a:t>
            </a:r>
            <a:r>
              <a:rPr lang="en-US" sz="1400" b="1" u="sng" dirty="0">
                <a:solidFill>
                  <a:schemeClr val="accent5">
                    <a:lumMod val="75000"/>
                  </a:schemeClr>
                </a:solidFill>
              </a:rPr>
              <a:t>Reference</a:t>
            </a:r>
            <a:r>
              <a:rPr lang="en-US" sz="1400" dirty="0"/>
              <a:t> simulation and </a:t>
            </a:r>
            <a:r>
              <a:rPr lang="en-US" sz="1400" b="1" u="sng" dirty="0">
                <a:solidFill>
                  <a:srgbClr val="FD2711"/>
                </a:solidFill>
              </a:rPr>
              <a:t>New PV scaling</a:t>
            </a:r>
          </a:p>
        </p:txBody>
      </p:sp>
    </p:spTree>
    <p:extLst>
      <p:ext uri="{BB962C8B-B14F-4D97-AF65-F5344CB8AC3E}">
        <p14:creationId xmlns:p14="http://schemas.microsoft.com/office/powerpoint/2010/main" val="3008043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14335" y="193436"/>
            <a:ext cx="5791200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b="0" dirty="0">
                <a:solidFill>
                  <a:srgbClr val="0070C0"/>
                </a:solidFill>
              </a:rPr>
              <a:t>Gas-phase chemistry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39833" y="1311276"/>
            <a:ext cx="10648604" cy="5410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CMAQ includes different mechanisms so that mechanism can be matched to application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CMAQ v5.2 is CB6 (r3) mechanism: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Updated reaction rates and yields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matches current </a:t>
            </a:r>
            <a:r>
              <a:rPr 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recommendations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Updated nitrate yields in low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temperatures 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simulations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nitrates instead of 1 in CB05tucl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More high-emitted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longer-lived species, including acetone, benzene, propane,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carbonyls </a:t>
            </a:r>
            <a:r>
              <a:rPr 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(slower 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reacting, more transport)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CMAQ extensions to CB6r3: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Customized to interface with SOA improvements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modify for emerging issues/pollutants 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(respond faster to science updates and new research findings)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/>
              <a:pPr>
                <a:defRPr/>
              </a:pPr>
              <a:t>16</a:t>
            </a:fld>
            <a:endParaRPr lang="en-US" sz="120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628135" y="2251465"/>
            <a:ext cx="7772400" cy="25717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708573"/>
              </p:ext>
            </p:extLst>
          </p:nvPr>
        </p:nvGraphicFramePr>
        <p:xfrm>
          <a:off x="1766486" y="1968478"/>
          <a:ext cx="8128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078">
                  <a:extLst>
                    <a:ext uri="{9D8B030D-6E8A-4147-A177-3AD203B41FA5}">
                      <a16:colId xmlns:a16="http://schemas.microsoft.com/office/drawing/2014/main" val="3655850822"/>
                    </a:ext>
                  </a:extLst>
                </a:gridCol>
                <a:gridCol w="6042922">
                  <a:extLst>
                    <a:ext uri="{9D8B030D-6E8A-4147-A177-3AD203B41FA5}">
                      <a16:colId xmlns:a16="http://schemas.microsoft.com/office/drawing/2014/main" val="4139941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Mechanism</a:t>
                      </a:r>
                      <a:r>
                        <a:rPr lang="en-US" baseline="0" dirty="0"/>
                        <a:t> family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Specific mechanisms</a:t>
                      </a:r>
                      <a:r>
                        <a:rPr lang="en-US" baseline="0" dirty="0"/>
                        <a:t> in CMAQ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14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Carbon Bond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CB05tucl, CB05e51 (expanded nitrates),</a:t>
                      </a:r>
                      <a:r>
                        <a:rPr lang="en-US" baseline="0" dirty="0"/>
                        <a:t> CB05e51h (with halogens), CB6r3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21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SAPRC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SAPRC07T (explicit toxics), SAPRC07tic (expanded</a:t>
                      </a:r>
                      <a:r>
                        <a:rPr lang="en-US" baseline="0" dirty="0"/>
                        <a:t> isoprene)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20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RACM2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561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532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56063" y="201613"/>
            <a:ext cx="7296984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b="0" dirty="0">
                <a:solidFill>
                  <a:srgbClr val="0070C0"/>
                </a:solidFill>
              </a:rPr>
              <a:t>Improving representation of marine environments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4936" y="1211992"/>
            <a:ext cx="4990759" cy="838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Issue: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Halogen chemistry and deposition to water are key sinks for 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in marine environments; their accurate representation impacts predictions of both long-range transport and ambient levels in coastal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/>
              <a:pPr>
                <a:defRPr/>
              </a:pPr>
              <a:t>17</a:t>
            </a:fld>
            <a:endParaRPr lang="en-US" sz="12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7" y="2526663"/>
            <a:ext cx="4991069" cy="35610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936429" y="6202462"/>
            <a:ext cx="2239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Sarwar et al., ES&amp;T, 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3" b="50333"/>
          <a:stretch/>
        </p:blipFill>
        <p:spPr bwMode="auto">
          <a:xfrm>
            <a:off x="7196524" y="1398633"/>
            <a:ext cx="3358930" cy="237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" t="49723" r="49985"/>
          <a:stretch/>
        </p:blipFill>
        <p:spPr bwMode="auto">
          <a:xfrm>
            <a:off x="8663195" y="3961311"/>
            <a:ext cx="3400009" cy="23839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715686" y="3823863"/>
            <a:ext cx="334751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Impact of halogen chemistry on ozone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2696" y="1316655"/>
            <a:ext cx="290980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Mean O</a:t>
            </a:r>
            <a:r>
              <a:rPr lang="en-US" sz="1000" b="1" baseline="-25000" dirty="0"/>
              <a:t>3</a:t>
            </a:r>
            <a:r>
              <a:rPr lang="en-US" sz="1000" b="1" dirty="0"/>
              <a:t> without halogen chemistry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1" t="-481" r="-643" b="49901"/>
          <a:stretch/>
        </p:blipFill>
        <p:spPr bwMode="auto">
          <a:xfrm>
            <a:off x="5261576" y="3961311"/>
            <a:ext cx="3401309" cy="23982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219596" y="3852595"/>
            <a:ext cx="334751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Impact of enhanced deposition on ozone</a:t>
            </a:r>
          </a:p>
        </p:txBody>
      </p:sp>
    </p:spTree>
    <p:extLst>
      <p:ext uri="{BB962C8B-B14F-4D97-AF65-F5344CB8AC3E}">
        <p14:creationId xmlns:p14="http://schemas.microsoft.com/office/powerpoint/2010/main" val="1821028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0" y="193436"/>
            <a:ext cx="5791200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Gas-phase chemistry for HAPs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CB6r3 extended to predict concentrations of 41* Hazardous Air Pollutants (HAPs), used in 2014 National Air Toxics Assessment, to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those air toxics which are of greatest potential concern in terms of contribution to population risk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/>
              <a:pPr>
                <a:defRPr/>
              </a:pPr>
              <a:t>18</a:t>
            </a:fld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33548" y="2850917"/>
            <a:ext cx="570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Example:  Use of CMAQ to quantify the VOCs that contribute the most to ambient formaldehyde in the Southeast from all VOCs (left) and breakdown from anthropogenic sources (right)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9467" y="2850917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Example: Some of the important HAPs predicted by CMAQv5.2, including those which have been identified as national and regional cancer and noncancer hazard drivers. 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90" y="3886200"/>
            <a:ext cx="2340204" cy="274320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009812"/>
              </p:ext>
            </p:extLst>
          </p:nvPr>
        </p:nvGraphicFramePr>
        <p:xfrm>
          <a:off x="7079466" y="3528999"/>
          <a:ext cx="4762500" cy="204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9" name="Worksheet" r:id="rId4" imgW="4762552" imgH="2049840" progId="Excel.Sheet.12">
                  <p:embed/>
                </p:oleObj>
              </mc:Choice>
              <mc:Fallback>
                <p:oleObj name="Worksheet" r:id="rId4" imgW="4762552" imgH="2049840" progId="Excel.Sheet.12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79466" y="3528999"/>
                        <a:ext cx="4762500" cy="204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228261" y="5772304"/>
            <a:ext cx="40129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/>
            <a:r>
              <a:rPr lang="en-US" sz="1400" dirty="0"/>
              <a:t>* </a:t>
            </a:r>
            <a:r>
              <a:rPr lang="en-US" sz="1200" dirty="0"/>
              <a:t>users can now easily change model output to subset the 41 HAPs for their own applications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8" y="3886200"/>
            <a:ext cx="3230969" cy="25603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448096" y="5166360"/>
            <a:ext cx="339676" cy="150502"/>
          </a:xfrm>
          <a:prstGeom prst="rightArrow">
            <a:avLst/>
          </a:prstGeom>
          <a:solidFill>
            <a:srgbClr val="B28324"/>
          </a:solidFill>
          <a:ln>
            <a:solidFill>
              <a:srgbClr val="966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6207" y="377780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VOCs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4865" y="3789290"/>
            <a:ext cx="266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Anthropogenic portion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704289" y="4396902"/>
            <a:ext cx="1083483" cy="525294"/>
          </a:xfrm>
          <a:prstGeom prst="line">
            <a:avLst/>
          </a:prstGeom>
          <a:ln w="19050">
            <a:solidFill>
              <a:srgbClr val="9E7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75105" y="5529672"/>
            <a:ext cx="1141849" cy="622571"/>
          </a:xfrm>
          <a:prstGeom prst="line">
            <a:avLst/>
          </a:prstGeom>
          <a:ln w="19050">
            <a:solidFill>
              <a:srgbClr val="9E7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330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Straight Arrow Connector 133"/>
          <p:cNvCxnSpPr>
            <a:stCxn id="130" idx="3"/>
            <a:endCxn id="133" idx="1"/>
          </p:cNvCxnSpPr>
          <p:nvPr/>
        </p:nvCxnSpPr>
        <p:spPr bwMode="auto">
          <a:xfrm>
            <a:off x="2111850" y="485413"/>
            <a:ext cx="4611595" cy="109258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 b="0"/>
              <a:pPr>
                <a:defRPr/>
              </a:pPr>
              <a:t>19</a:t>
            </a:fld>
            <a:endParaRPr lang="en-US" sz="1200" b="0" dirty="0"/>
          </a:p>
        </p:txBody>
      </p:sp>
      <p:cxnSp>
        <p:nvCxnSpPr>
          <p:cNvPr id="4" name="Straight Arrow Connector 3"/>
          <p:cNvCxnSpPr>
            <a:stCxn id="16" idx="3"/>
            <a:endCxn id="33" idx="1"/>
          </p:cNvCxnSpPr>
          <p:nvPr/>
        </p:nvCxnSpPr>
        <p:spPr bwMode="auto">
          <a:xfrm>
            <a:off x="2106779" y="1699961"/>
            <a:ext cx="6339559" cy="140687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>
            <a:stCxn id="15" idx="3"/>
            <a:endCxn id="34" idx="1"/>
          </p:cNvCxnSpPr>
          <p:nvPr/>
        </p:nvCxnSpPr>
        <p:spPr bwMode="auto">
          <a:xfrm>
            <a:off x="2106779" y="2474199"/>
            <a:ext cx="5391723" cy="69753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>
            <a:stCxn id="14" idx="3"/>
            <a:endCxn id="35" idx="1"/>
          </p:cNvCxnSpPr>
          <p:nvPr/>
        </p:nvCxnSpPr>
        <p:spPr bwMode="auto">
          <a:xfrm>
            <a:off x="2106779" y="3168871"/>
            <a:ext cx="5207030" cy="41984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80" idx="0"/>
          </p:cNvCxnSpPr>
          <p:nvPr/>
        </p:nvCxnSpPr>
        <p:spPr bwMode="auto">
          <a:xfrm flipH="1" flipV="1">
            <a:off x="9558776" y="4368628"/>
            <a:ext cx="35992" cy="18073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 rot="16200000">
            <a:off x="39109" y="5599253"/>
            <a:ext cx="1970916" cy="28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BIOGENIC EMISSIONS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3354" y="5494670"/>
            <a:ext cx="9906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isoprene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3014" y="3475261"/>
            <a:ext cx="13992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sesquiterpenes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6370" y="4013762"/>
            <a:ext cx="1835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APIN monoterpenes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6179" y="3014982"/>
            <a:ext cx="9906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benzene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6179" y="2212589"/>
            <a:ext cx="990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low-yield aromatics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6179" y="1438351"/>
            <a:ext cx="990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high-yield aromatics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160676" y="4171078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1168019" y="3626025"/>
            <a:ext cx="2286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 rot="16200000">
            <a:off x="-914445" y="5179966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ANTHROPOGENIC EMISSIONS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4546" y="5584187"/>
            <a:ext cx="94346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SV_ISO1 SV_ISO2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394" y="3531989"/>
            <a:ext cx="9263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SV_SQT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0285" y="4107146"/>
            <a:ext cx="99060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SV_TRP1 SV_TRP2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4748" y="1456884"/>
            <a:ext cx="990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SV_TOL1 SV_TOL2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85978" y="1768963"/>
            <a:ext cx="762001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ATOL1 ATOL2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26874" y="2337426"/>
            <a:ext cx="762001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AXYL1 AXYL2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91326" y="2920444"/>
            <a:ext cx="7620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ABNZ1 ABNZ2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84661" y="4026229"/>
            <a:ext cx="7620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ATRP1 ATRP2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53536" y="3636747"/>
            <a:ext cx="714865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ASQT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69438" y="5625415"/>
            <a:ext cx="791064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AISO1 AISO2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56567" y="3516030"/>
            <a:ext cx="83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47BBE"/>
                </a:solidFill>
              </a:rPr>
              <a:t>AORGC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96309" y="2395696"/>
            <a:ext cx="83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AOLGA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46338" y="2952944"/>
            <a:ext cx="762001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ATOL3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98502" y="3017840"/>
            <a:ext cx="762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AXYL3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13809" y="3434831"/>
            <a:ext cx="762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ABNZ3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44174" y="3893114"/>
            <a:ext cx="83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AOLGB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10291847" y="4891848"/>
            <a:ext cx="0" cy="17738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10713985" y="4904698"/>
            <a:ext cx="1" cy="17730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10383950" y="5320197"/>
            <a:ext cx="685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VOCs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10771" y="4368624"/>
            <a:ext cx="762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GLY MGLY</a:t>
            </a:r>
          </a:p>
        </p:txBody>
      </p:sp>
      <p:cxnSp>
        <p:nvCxnSpPr>
          <p:cNvPr id="42" name="Straight Arrow Connector 41"/>
          <p:cNvCxnSpPr>
            <a:stCxn id="41" idx="0"/>
          </p:cNvCxnSpPr>
          <p:nvPr/>
        </p:nvCxnSpPr>
        <p:spPr bwMode="auto">
          <a:xfrm flipH="1" flipV="1">
            <a:off x="10467623" y="3944524"/>
            <a:ext cx="0" cy="424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>
            <a:endCxn id="31" idx="3"/>
          </p:cNvCxnSpPr>
          <p:nvPr/>
        </p:nvCxnSpPr>
        <p:spPr bwMode="auto">
          <a:xfrm flipH="1">
            <a:off x="9594767" y="3580682"/>
            <a:ext cx="592208" cy="89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10250611" y="3500668"/>
            <a:ext cx="580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cloud </a:t>
            </a:r>
          </a:p>
          <a:p>
            <a:r>
              <a:rPr lang="en-US" sz="1100" dirty="0">
                <a:solidFill>
                  <a:prstClr val="black"/>
                </a:solidFill>
              </a:rPr>
              <a:t>water</a:t>
            </a:r>
          </a:p>
        </p:txBody>
      </p:sp>
      <p:cxnSp>
        <p:nvCxnSpPr>
          <p:cNvPr id="45" name="Straight Arrow Connector 44"/>
          <p:cNvCxnSpPr>
            <a:stCxn id="16" idx="3"/>
            <a:endCxn id="23" idx="1"/>
          </p:cNvCxnSpPr>
          <p:nvPr/>
        </p:nvCxnSpPr>
        <p:spPr bwMode="auto">
          <a:xfrm>
            <a:off x="2106781" y="1699963"/>
            <a:ext cx="2467969" cy="185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>
            <a:stCxn id="15" idx="3"/>
            <a:endCxn id="106" idx="1"/>
          </p:cNvCxnSpPr>
          <p:nvPr/>
        </p:nvCxnSpPr>
        <p:spPr bwMode="auto">
          <a:xfrm>
            <a:off x="2106781" y="2474201"/>
            <a:ext cx="2315569" cy="6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>
            <a:stCxn id="14" idx="3"/>
            <a:endCxn id="105" idx="1"/>
          </p:cNvCxnSpPr>
          <p:nvPr/>
        </p:nvCxnSpPr>
        <p:spPr bwMode="auto">
          <a:xfrm flipV="1">
            <a:off x="2106781" y="3166296"/>
            <a:ext cx="2315569" cy="25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>
            <a:stCxn id="13" idx="3"/>
            <a:endCxn id="22" idx="1"/>
          </p:cNvCxnSpPr>
          <p:nvPr/>
        </p:nvCxnSpPr>
        <p:spPr bwMode="auto">
          <a:xfrm>
            <a:off x="3231998" y="4167651"/>
            <a:ext cx="1638287" cy="2011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>
            <a:stCxn id="12" idx="3"/>
            <a:endCxn id="21" idx="1"/>
          </p:cNvCxnSpPr>
          <p:nvPr/>
        </p:nvCxnSpPr>
        <p:spPr bwMode="auto">
          <a:xfrm>
            <a:off x="2782301" y="3629150"/>
            <a:ext cx="1964093" cy="567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>
            <a:stCxn id="11" idx="3"/>
            <a:endCxn id="20" idx="1"/>
          </p:cNvCxnSpPr>
          <p:nvPr/>
        </p:nvCxnSpPr>
        <p:spPr bwMode="auto">
          <a:xfrm>
            <a:off x="2373954" y="5648559"/>
            <a:ext cx="2200592" cy="1972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>
            <a:stCxn id="20" idx="3"/>
            <a:endCxn id="30" idx="1"/>
          </p:cNvCxnSpPr>
          <p:nvPr/>
        </p:nvCxnSpPr>
        <p:spPr bwMode="auto">
          <a:xfrm>
            <a:off x="5518010" y="5845797"/>
            <a:ext cx="1951428" cy="412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>
            <a:stCxn id="21" idx="3"/>
            <a:endCxn id="29" idx="1"/>
          </p:cNvCxnSpPr>
          <p:nvPr/>
        </p:nvCxnSpPr>
        <p:spPr bwMode="auto">
          <a:xfrm>
            <a:off x="5672778" y="3685878"/>
            <a:ext cx="680758" cy="1047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>
            <a:stCxn id="105" idx="3"/>
            <a:endCxn id="27" idx="1"/>
          </p:cNvCxnSpPr>
          <p:nvPr/>
        </p:nvCxnSpPr>
        <p:spPr bwMode="auto">
          <a:xfrm>
            <a:off x="5412948" y="3166294"/>
            <a:ext cx="978378" cy="157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/>
          <p:cNvCxnSpPr>
            <a:stCxn id="106" idx="3"/>
            <a:endCxn id="26" idx="1"/>
          </p:cNvCxnSpPr>
          <p:nvPr/>
        </p:nvCxnSpPr>
        <p:spPr bwMode="auto">
          <a:xfrm>
            <a:off x="5412948" y="2480494"/>
            <a:ext cx="1213926" cy="1185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/>
          <p:cNvCxnSpPr>
            <a:stCxn id="23" idx="3"/>
            <a:endCxn id="25" idx="1"/>
          </p:cNvCxnSpPr>
          <p:nvPr/>
        </p:nvCxnSpPr>
        <p:spPr bwMode="auto">
          <a:xfrm>
            <a:off x="5565348" y="1718494"/>
            <a:ext cx="1320630" cy="3120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/>
          <p:cNvCxnSpPr>
            <a:stCxn id="22" idx="3"/>
            <a:endCxn id="28" idx="1"/>
          </p:cNvCxnSpPr>
          <p:nvPr/>
        </p:nvCxnSpPr>
        <p:spPr bwMode="auto">
          <a:xfrm flipV="1">
            <a:off x="5860886" y="4287839"/>
            <a:ext cx="623775" cy="809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Arrow Connector 56"/>
          <p:cNvCxnSpPr>
            <a:stCxn id="28" idx="3"/>
            <a:endCxn id="36" idx="1"/>
          </p:cNvCxnSpPr>
          <p:nvPr/>
        </p:nvCxnSpPr>
        <p:spPr bwMode="auto">
          <a:xfrm flipV="1">
            <a:off x="7246661" y="4047003"/>
            <a:ext cx="297513" cy="240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>
            <a:stCxn id="29" idx="3"/>
            <a:endCxn id="36" idx="1"/>
          </p:cNvCxnSpPr>
          <p:nvPr/>
        </p:nvCxnSpPr>
        <p:spPr bwMode="auto">
          <a:xfrm>
            <a:off x="7068401" y="3790636"/>
            <a:ext cx="475773" cy="256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>
            <a:stCxn id="30" idx="3"/>
            <a:endCxn id="36" idx="2"/>
          </p:cNvCxnSpPr>
          <p:nvPr/>
        </p:nvCxnSpPr>
        <p:spPr bwMode="auto">
          <a:xfrm flipH="1" flipV="1">
            <a:off x="7963274" y="4200891"/>
            <a:ext cx="297228" cy="16861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>
            <a:stCxn id="27" idx="3"/>
            <a:endCxn id="32" idx="1"/>
          </p:cNvCxnSpPr>
          <p:nvPr/>
        </p:nvCxnSpPr>
        <p:spPr bwMode="auto">
          <a:xfrm flipV="1">
            <a:off x="7153326" y="2549585"/>
            <a:ext cx="642983" cy="6324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>
            <a:stCxn id="26" idx="3"/>
            <a:endCxn id="32" idx="1"/>
          </p:cNvCxnSpPr>
          <p:nvPr/>
        </p:nvCxnSpPr>
        <p:spPr bwMode="auto">
          <a:xfrm flipV="1">
            <a:off x="7388875" y="2549585"/>
            <a:ext cx="407434" cy="494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/>
          <p:cNvCxnSpPr>
            <a:stCxn id="25" idx="3"/>
            <a:endCxn id="32" idx="1"/>
          </p:cNvCxnSpPr>
          <p:nvPr/>
        </p:nvCxnSpPr>
        <p:spPr bwMode="auto">
          <a:xfrm>
            <a:off x="7647979" y="2030573"/>
            <a:ext cx="148330" cy="5190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 rot="16200000">
            <a:off x="9996522" y="5993019"/>
            <a:ext cx="1219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EMISSIONS</a:t>
            </a:r>
          </a:p>
        </p:txBody>
      </p:sp>
      <p:sp>
        <p:nvSpPr>
          <p:cNvPr id="65" name="TextBox 64"/>
          <p:cNvSpPr txBox="1"/>
          <p:nvPr/>
        </p:nvSpPr>
        <p:spPr>
          <a:xfrm rot="16200000">
            <a:off x="9586458" y="5993019"/>
            <a:ext cx="1219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EMISSIONS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flipV="1">
            <a:off x="667037" y="1667677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/>
          <p:nvPr/>
        </p:nvCxnSpPr>
        <p:spPr bwMode="auto">
          <a:xfrm flipV="1">
            <a:off x="667037" y="2430249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Arrow Connector 74"/>
          <p:cNvCxnSpPr/>
          <p:nvPr/>
        </p:nvCxnSpPr>
        <p:spPr bwMode="auto">
          <a:xfrm flipV="1">
            <a:off x="667037" y="3169591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ardrop 79"/>
          <p:cNvSpPr/>
          <p:nvPr/>
        </p:nvSpPr>
        <p:spPr>
          <a:xfrm rot="18900000">
            <a:off x="9296219" y="6150484"/>
            <a:ext cx="349779" cy="298324"/>
          </a:xfrm>
          <a:prstGeom prst="teardrop">
            <a:avLst>
              <a:gd name="adj" fmla="val 13964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720123" y="6470910"/>
            <a:ext cx="1212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aqueous aerosol</a:t>
            </a:r>
          </a:p>
        </p:txBody>
      </p:sp>
      <p:sp>
        <p:nvSpPr>
          <p:cNvPr id="86" name="TextBox 85"/>
          <p:cNvSpPr txBox="1"/>
          <p:nvPr/>
        </p:nvSpPr>
        <p:spPr>
          <a:xfrm rot="241078">
            <a:off x="4085745" y="5611652"/>
            <a:ext cx="1334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+OH</a:t>
            </a:r>
            <a:endParaRPr lang="en-US" sz="1400" strike="sngStrike" baseline="-25000" dirty="0">
              <a:solidFill>
                <a:srgbClr val="7030A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503696" y="1416827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OH/NO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499849" y="2186345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OH/NO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499849" y="2888724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OH/NO</a:t>
            </a:r>
          </a:p>
        </p:txBody>
      </p:sp>
      <p:sp>
        <p:nvSpPr>
          <p:cNvPr id="90" name="TextBox 89"/>
          <p:cNvSpPr txBox="1"/>
          <p:nvPr/>
        </p:nvSpPr>
        <p:spPr>
          <a:xfrm rot="734626">
            <a:off x="3510409" y="1859600"/>
            <a:ext cx="1039464" cy="31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OH/HO</a:t>
            </a:r>
            <a:r>
              <a:rPr lang="en-US" sz="1400" baseline="-25000" dirty="0"/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533712">
            <a:off x="3446764" y="2746350"/>
            <a:ext cx="1118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OH/HO</a:t>
            </a:r>
            <a:r>
              <a:rPr lang="en-US" sz="1400" baseline="-25000" dirty="0"/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 rot="531496">
            <a:off x="3449183" y="3325561"/>
            <a:ext cx="1136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OH/HO</a:t>
            </a:r>
            <a:r>
              <a:rPr lang="en-US" sz="1400" baseline="-25000" dirty="0"/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745725" y="3651119"/>
            <a:ext cx="2065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+OH, +O</a:t>
            </a:r>
            <a:r>
              <a:rPr lang="en-US" sz="1400" baseline="-25000" dirty="0"/>
              <a:t>3</a:t>
            </a:r>
            <a:r>
              <a:rPr lang="en-US" sz="1400" dirty="0"/>
              <a:t>, +NO</a:t>
            </a:r>
            <a:r>
              <a:rPr lang="en-US" sz="1400" baseline="-25000" dirty="0"/>
              <a:t>3</a:t>
            </a:r>
            <a:r>
              <a:rPr lang="en-US" sz="1400" dirty="0"/>
              <a:t>, +O</a:t>
            </a:r>
            <a:r>
              <a:rPr lang="en-US" sz="1400" baseline="30000" dirty="0"/>
              <a:t>3</a:t>
            </a:r>
            <a:r>
              <a:rPr lang="en-US" sz="1400" dirty="0"/>
              <a:t>P</a:t>
            </a:r>
          </a:p>
        </p:txBody>
      </p:sp>
      <p:sp>
        <p:nvSpPr>
          <p:cNvPr id="94" name="TextBox 93"/>
          <p:cNvSpPr txBox="1"/>
          <p:nvPr/>
        </p:nvSpPr>
        <p:spPr>
          <a:xfrm rot="326467">
            <a:off x="3321442" y="4012315"/>
            <a:ext cx="190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+OH, +O</a:t>
            </a:r>
            <a:r>
              <a:rPr lang="en-US" sz="1400" baseline="-25000" dirty="0"/>
              <a:t>3</a:t>
            </a:r>
            <a:r>
              <a:rPr lang="en-US" sz="1400" dirty="0"/>
              <a:t>, +O</a:t>
            </a:r>
            <a:r>
              <a:rPr lang="en-US" sz="1400" baseline="30000" dirty="0"/>
              <a:t>3</a:t>
            </a:r>
            <a:r>
              <a:rPr lang="en-US" sz="1400" dirty="0"/>
              <a:t>P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396370" y="4449472"/>
            <a:ext cx="1835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TERP monoterpenes</a:t>
            </a:r>
          </a:p>
        </p:txBody>
      </p:sp>
      <p:sp>
        <p:nvSpPr>
          <p:cNvPr id="96" name="TextBox 95"/>
          <p:cNvSpPr txBox="1"/>
          <p:nvPr/>
        </p:nvSpPr>
        <p:spPr>
          <a:xfrm rot="21134167">
            <a:off x="3092059" y="4526149"/>
            <a:ext cx="185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+OH, +O</a:t>
            </a:r>
            <a:r>
              <a:rPr lang="en-US" sz="1400" baseline="-25000" dirty="0"/>
              <a:t>3</a:t>
            </a:r>
            <a:r>
              <a:rPr lang="en-US" sz="1400" dirty="0"/>
              <a:t>, +O</a:t>
            </a:r>
            <a:r>
              <a:rPr lang="en-US" sz="1400" baseline="30000" dirty="0"/>
              <a:t>3</a:t>
            </a:r>
            <a:r>
              <a:rPr lang="en-US" sz="1400" dirty="0"/>
              <a:t>P</a:t>
            </a:r>
          </a:p>
        </p:txBody>
      </p:sp>
      <p:cxnSp>
        <p:nvCxnSpPr>
          <p:cNvPr id="97" name="Straight Arrow Connector 96"/>
          <p:cNvCxnSpPr>
            <a:stCxn id="95" idx="3"/>
            <a:endCxn id="22" idx="1"/>
          </p:cNvCxnSpPr>
          <p:nvPr/>
        </p:nvCxnSpPr>
        <p:spPr bwMode="auto">
          <a:xfrm flipV="1">
            <a:off x="3231998" y="4368756"/>
            <a:ext cx="1638287" cy="2346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TextBox 97"/>
          <p:cNvSpPr txBox="1"/>
          <p:nvPr/>
        </p:nvSpPr>
        <p:spPr>
          <a:xfrm>
            <a:off x="8930241" y="4058622"/>
            <a:ext cx="72897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47BBE"/>
                </a:solidFill>
              </a:rPr>
              <a:t>AGLY</a:t>
            </a:r>
          </a:p>
        </p:txBody>
      </p:sp>
      <p:cxnSp>
        <p:nvCxnSpPr>
          <p:cNvPr id="99" name="Straight Arrow Connector 98"/>
          <p:cNvCxnSpPr>
            <a:stCxn id="41" idx="1"/>
          </p:cNvCxnSpPr>
          <p:nvPr/>
        </p:nvCxnSpPr>
        <p:spPr bwMode="auto">
          <a:xfrm flipH="1">
            <a:off x="9630681" y="4630234"/>
            <a:ext cx="480090" cy="14402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4422348" y="2904684"/>
            <a:ext cx="990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SV_BNZ1 SV_BNZ2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422348" y="2218884"/>
            <a:ext cx="990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SV_XYL1 SV_XYL2</a:t>
            </a:r>
          </a:p>
        </p:txBody>
      </p:sp>
      <p:cxnSp>
        <p:nvCxnSpPr>
          <p:cNvPr id="115" name="Straight Arrow Connector 114"/>
          <p:cNvCxnSpPr/>
          <p:nvPr/>
        </p:nvCxnSpPr>
        <p:spPr bwMode="auto">
          <a:xfrm flipV="1">
            <a:off x="1170497" y="3626026"/>
            <a:ext cx="0" cy="30718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Straight Arrow Connector 115"/>
          <p:cNvCxnSpPr/>
          <p:nvPr/>
        </p:nvCxnSpPr>
        <p:spPr bwMode="auto">
          <a:xfrm>
            <a:off x="1153765" y="5637254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Straight Arrow Connector 116"/>
          <p:cNvCxnSpPr/>
          <p:nvPr/>
        </p:nvCxnSpPr>
        <p:spPr bwMode="auto">
          <a:xfrm>
            <a:off x="1181425" y="4601371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17"/>
          <p:cNvCxnSpPr/>
          <p:nvPr/>
        </p:nvCxnSpPr>
        <p:spPr bwMode="auto">
          <a:xfrm flipV="1">
            <a:off x="654695" y="484652"/>
            <a:ext cx="0" cy="62132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Box 118"/>
          <p:cNvSpPr txBox="1"/>
          <p:nvPr/>
        </p:nvSpPr>
        <p:spPr>
          <a:xfrm>
            <a:off x="1116179" y="782325"/>
            <a:ext cx="990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long</a:t>
            </a:r>
          </a:p>
          <a:p>
            <a:pPr algn="ctr"/>
            <a:r>
              <a:rPr lang="en-US" sz="1400" dirty="0"/>
              <a:t>alkanes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145838" y="809616"/>
            <a:ext cx="1066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SV_ALK1 SV_ALK2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868731" y="871299"/>
            <a:ext cx="762000" cy="5078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AALK1 AALK2</a:t>
            </a:r>
          </a:p>
        </p:txBody>
      </p:sp>
      <p:cxnSp>
        <p:nvCxnSpPr>
          <p:cNvPr id="122" name="Straight Arrow Connector 121"/>
          <p:cNvCxnSpPr>
            <a:stCxn id="119" idx="3"/>
            <a:endCxn id="120" idx="1"/>
          </p:cNvCxnSpPr>
          <p:nvPr/>
        </p:nvCxnSpPr>
        <p:spPr bwMode="auto">
          <a:xfrm>
            <a:off x="2106781" y="1043937"/>
            <a:ext cx="2039059" cy="272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Arrow Connector 122"/>
          <p:cNvCxnSpPr>
            <a:stCxn id="120" idx="3"/>
            <a:endCxn id="121" idx="1"/>
          </p:cNvCxnSpPr>
          <p:nvPr/>
        </p:nvCxnSpPr>
        <p:spPr bwMode="auto">
          <a:xfrm>
            <a:off x="5212638" y="1071226"/>
            <a:ext cx="1656093" cy="539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/>
          <p:cNvCxnSpPr>
            <a:stCxn id="121" idx="3"/>
            <a:endCxn id="32" idx="1"/>
          </p:cNvCxnSpPr>
          <p:nvPr/>
        </p:nvCxnSpPr>
        <p:spPr bwMode="auto">
          <a:xfrm>
            <a:off x="7630731" y="1125215"/>
            <a:ext cx="165578" cy="14243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/>
          <p:cNvCxnSpPr/>
          <p:nvPr/>
        </p:nvCxnSpPr>
        <p:spPr bwMode="auto">
          <a:xfrm flipV="1">
            <a:off x="667037" y="1011653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Box 125"/>
          <p:cNvSpPr txBox="1"/>
          <p:nvPr/>
        </p:nvSpPr>
        <p:spPr>
          <a:xfrm>
            <a:off x="7703467" y="552747"/>
            <a:ext cx="762000" cy="5078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APAH1 APAH2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031991" y="145589"/>
            <a:ext cx="1066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SV_PAH1 SV_PAH2</a:t>
            </a:r>
          </a:p>
        </p:txBody>
      </p:sp>
      <p:cxnSp>
        <p:nvCxnSpPr>
          <p:cNvPr id="128" name="Straight Arrow Connector 127"/>
          <p:cNvCxnSpPr>
            <a:stCxn id="130" idx="3"/>
            <a:endCxn id="127" idx="1"/>
          </p:cNvCxnSpPr>
          <p:nvPr/>
        </p:nvCxnSpPr>
        <p:spPr bwMode="auto">
          <a:xfrm flipV="1">
            <a:off x="2111852" y="407199"/>
            <a:ext cx="1920141" cy="782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Arrow Connector 128"/>
          <p:cNvCxnSpPr>
            <a:stCxn id="127" idx="3"/>
            <a:endCxn id="126" idx="1"/>
          </p:cNvCxnSpPr>
          <p:nvPr/>
        </p:nvCxnSpPr>
        <p:spPr bwMode="auto">
          <a:xfrm>
            <a:off x="5098791" y="407199"/>
            <a:ext cx="2604676" cy="3994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1121250" y="331524"/>
            <a:ext cx="9906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PAHs</a:t>
            </a:r>
          </a:p>
        </p:txBody>
      </p:sp>
      <p:cxnSp>
        <p:nvCxnSpPr>
          <p:cNvPr id="131" name="Straight Arrow Connector 130"/>
          <p:cNvCxnSpPr/>
          <p:nvPr/>
        </p:nvCxnSpPr>
        <p:spPr bwMode="auto">
          <a:xfrm flipV="1">
            <a:off x="669285" y="484646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Straight Arrow Connector 131"/>
          <p:cNvCxnSpPr>
            <a:stCxn id="126" idx="2"/>
            <a:endCxn id="32" idx="1"/>
          </p:cNvCxnSpPr>
          <p:nvPr/>
        </p:nvCxnSpPr>
        <p:spPr bwMode="auto">
          <a:xfrm flipH="1">
            <a:off x="7796309" y="1060578"/>
            <a:ext cx="288158" cy="14890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" name="TextBox 132"/>
          <p:cNvSpPr txBox="1"/>
          <p:nvPr/>
        </p:nvSpPr>
        <p:spPr>
          <a:xfrm>
            <a:off x="6723445" y="1424106"/>
            <a:ext cx="762001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APAH3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2782302" y="145473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OH/NO</a:t>
            </a:r>
          </a:p>
        </p:txBody>
      </p:sp>
      <p:sp>
        <p:nvSpPr>
          <p:cNvPr id="136" name="TextBox 135"/>
          <p:cNvSpPr txBox="1"/>
          <p:nvPr/>
        </p:nvSpPr>
        <p:spPr>
          <a:xfrm rot="734626">
            <a:off x="2907010" y="490508"/>
            <a:ext cx="1003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OH/HO</a:t>
            </a:r>
            <a:r>
              <a:rPr lang="en-US" sz="1400" baseline="-25000" dirty="0"/>
              <a:t>2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2284488" y="783244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</a:t>
            </a:r>
          </a:p>
        </p:txBody>
      </p:sp>
      <p:sp>
        <p:nvSpPr>
          <p:cNvPr id="174" name="Freeform 173"/>
          <p:cNvSpPr/>
          <p:nvPr/>
        </p:nvSpPr>
        <p:spPr>
          <a:xfrm>
            <a:off x="10075199" y="3412333"/>
            <a:ext cx="877323" cy="519222"/>
          </a:xfrm>
          <a:custGeom>
            <a:avLst/>
            <a:gdLst>
              <a:gd name="connsiteX0" fmla="*/ 792993 w 1009288"/>
              <a:gd name="connsiteY0" fmla="*/ 504 h 411474"/>
              <a:gd name="connsiteX1" fmla="*/ 828297 w 1009288"/>
              <a:gd name="connsiteY1" fmla="*/ 8559 h 411474"/>
              <a:gd name="connsiteX2" fmla="*/ 894911 w 1009288"/>
              <a:gd name="connsiteY2" fmla="*/ 84730 h 411474"/>
              <a:gd name="connsiteX3" fmla="*/ 895279 w 1009288"/>
              <a:gd name="connsiteY3" fmla="*/ 84918 h 411474"/>
              <a:gd name="connsiteX4" fmla="*/ 947876 w 1009288"/>
              <a:gd name="connsiteY4" fmla="*/ 111883 h 411474"/>
              <a:gd name="connsiteX5" fmla="*/ 980402 w 1009288"/>
              <a:gd name="connsiteY5" fmla="*/ 158655 h 411474"/>
              <a:gd name="connsiteX6" fmla="*/ 976575 w 1009288"/>
              <a:gd name="connsiteY6" fmla="*/ 238817 h 411474"/>
              <a:gd name="connsiteX7" fmla="*/ 1004528 w 1009288"/>
              <a:gd name="connsiteY7" fmla="*/ 361382 h 411474"/>
              <a:gd name="connsiteX8" fmla="*/ 986411 w 1009288"/>
              <a:gd name="connsiteY8" fmla="*/ 400871 h 411474"/>
              <a:gd name="connsiteX9" fmla="*/ 976762 w 1009288"/>
              <a:gd name="connsiteY9" fmla="*/ 411474 h 411474"/>
              <a:gd name="connsiteX10" fmla="*/ 41052 w 1009288"/>
              <a:gd name="connsiteY10" fmla="*/ 411474 h 411474"/>
              <a:gd name="connsiteX11" fmla="*/ 50155 w 1009288"/>
              <a:gd name="connsiteY11" fmla="*/ 396131 h 411474"/>
              <a:gd name="connsiteX12" fmla="*/ 736 w 1009288"/>
              <a:gd name="connsiteY12" fmla="*/ 304979 h 411474"/>
              <a:gd name="connsiteX13" fmla="*/ 90987 w 1009288"/>
              <a:gd name="connsiteY13" fmla="*/ 223960 h 411474"/>
              <a:gd name="connsiteX14" fmla="*/ 91850 w 1009288"/>
              <a:gd name="connsiteY14" fmla="*/ 221824 h 411474"/>
              <a:gd name="connsiteX15" fmla="*/ 132052 w 1009288"/>
              <a:gd name="connsiteY15" fmla="*/ 105479 h 411474"/>
              <a:gd name="connsiteX16" fmla="*/ 327626 w 1009288"/>
              <a:gd name="connsiteY16" fmla="*/ 78899 h 411474"/>
              <a:gd name="connsiteX17" fmla="*/ 327670 w 1009288"/>
              <a:gd name="connsiteY17" fmla="*/ 78854 h 411474"/>
              <a:gd name="connsiteX18" fmla="*/ 366563 w 1009288"/>
              <a:gd name="connsiteY18" fmla="*/ 38877 h 411474"/>
              <a:gd name="connsiteX19" fmla="*/ 524810 w 1009288"/>
              <a:gd name="connsiteY19" fmla="*/ 51306 h 411474"/>
              <a:gd name="connsiteX20" fmla="*/ 525512 w 1009288"/>
              <a:gd name="connsiteY20" fmla="*/ 50553 h 411474"/>
              <a:gd name="connsiteX21" fmla="*/ 556402 w 1009288"/>
              <a:gd name="connsiteY21" fmla="*/ 17490 h 411474"/>
              <a:gd name="connsiteX22" fmla="*/ 601644 w 1009288"/>
              <a:gd name="connsiteY22" fmla="*/ 920 h 411474"/>
              <a:gd name="connsiteX23" fmla="*/ 654591 w 1009288"/>
              <a:gd name="connsiteY23" fmla="*/ 6932 h 411474"/>
              <a:gd name="connsiteX24" fmla="*/ 695707 w 1009288"/>
              <a:gd name="connsiteY24" fmla="*/ 35623 h 411474"/>
              <a:gd name="connsiteX25" fmla="*/ 696934 w 1009288"/>
              <a:gd name="connsiteY25" fmla="*/ 36480 h 411474"/>
              <a:gd name="connsiteX26" fmla="*/ 792993 w 1009288"/>
              <a:gd name="connsiteY26" fmla="*/ 504 h 41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9288" h="411474">
                <a:moveTo>
                  <a:pt x="792993" y="504"/>
                </a:moveTo>
                <a:cubicBezTo>
                  <a:pt x="804935" y="1424"/>
                  <a:pt x="816852" y="4077"/>
                  <a:pt x="828297" y="8559"/>
                </a:cubicBezTo>
                <a:cubicBezTo>
                  <a:pt x="863179" y="22215"/>
                  <a:pt x="888191" y="50807"/>
                  <a:pt x="894911" y="84730"/>
                </a:cubicBezTo>
                <a:lnTo>
                  <a:pt x="895279" y="84918"/>
                </a:lnTo>
                <a:lnTo>
                  <a:pt x="947876" y="111883"/>
                </a:lnTo>
                <a:cubicBezTo>
                  <a:pt x="962576" y="124592"/>
                  <a:pt x="973869" y="140571"/>
                  <a:pt x="980402" y="158655"/>
                </a:cubicBezTo>
                <a:cubicBezTo>
                  <a:pt x="989898" y="184908"/>
                  <a:pt x="988545" y="213421"/>
                  <a:pt x="976575" y="238817"/>
                </a:cubicBezTo>
                <a:cubicBezTo>
                  <a:pt x="1005998" y="273644"/>
                  <a:pt x="1016287" y="318791"/>
                  <a:pt x="1004528" y="361382"/>
                </a:cubicBezTo>
                <a:cubicBezTo>
                  <a:pt x="1000620" y="375537"/>
                  <a:pt x="994454" y="388804"/>
                  <a:pt x="986411" y="400871"/>
                </a:cubicBezTo>
                <a:lnTo>
                  <a:pt x="976762" y="411474"/>
                </a:lnTo>
                <a:lnTo>
                  <a:pt x="41052" y="411474"/>
                </a:lnTo>
                <a:lnTo>
                  <a:pt x="50155" y="396131"/>
                </a:lnTo>
                <a:cubicBezTo>
                  <a:pt x="15296" y="377470"/>
                  <a:pt x="-4117" y="341661"/>
                  <a:pt x="736" y="304979"/>
                </a:cubicBezTo>
                <a:cubicBezTo>
                  <a:pt x="6430" y="262030"/>
                  <a:pt x="43902" y="228387"/>
                  <a:pt x="90987" y="223960"/>
                </a:cubicBezTo>
                <a:cubicBezTo>
                  <a:pt x="91267" y="223243"/>
                  <a:pt x="91570" y="222541"/>
                  <a:pt x="91850" y="221824"/>
                </a:cubicBezTo>
                <a:cubicBezTo>
                  <a:pt x="85527" y="179530"/>
                  <a:pt x="100273" y="136877"/>
                  <a:pt x="132052" y="105479"/>
                </a:cubicBezTo>
                <a:cubicBezTo>
                  <a:pt x="182264" y="55889"/>
                  <a:pt x="263671" y="44836"/>
                  <a:pt x="327626" y="78899"/>
                </a:cubicBezTo>
                <a:lnTo>
                  <a:pt x="327670" y="78854"/>
                </a:lnTo>
                <a:lnTo>
                  <a:pt x="366563" y="38877"/>
                </a:lnTo>
                <a:cubicBezTo>
                  <a:pt x="413609" y="9246"/>
                  <a:pt x="480326" y="11435"/>
                  <a:pt x="524810" y="51306"/>
                </a:cubicBezTo>
                <a:lnTo>
                  <a:pt x="525512" y="50553"/>
                </a:lnTo>
                <a:lnTo>
                  <a:pt x="556402" y="17490"/>
                </a:lnTo>
                <a:cubicBezTo>
                  <a:pt x="569597" y="8836"/>
                  <a:pt x="585066" y="3056"/>
                  <a:pt x="601644" y="920"/>
                </a:cubicBezTo>
                <a:cubicBezTo>
                  <a:pt x="619890" y="-1434"/>
                  <a:pt x="638124" y="788"/>
                  <a:pt x="654591" y="6932"/>
                </a:cubicBezTo>
                <a:lnTo>
                  <a:pt x="695707" y="35623"/>
                </a:lnTo>
                <a:lnTo>
                  <a:pt x="696934" y="36480"/>
                </a:lnTo>
                <a:cubicBezTo>
                  <a:pt x="721118" y="10593"/>
                  <a:pt x="757167" y="-2254"/>
                  <a:pt x="792993" y="504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255639" y="98254"/>
            <a:ext cx="11015714" cy="6623222"/>
            <a:chOff x="863826" y="-266871"/>
            <a:chExt cx="10461338" cy="6623222"/>
          </a:xfrm>
        </p:grpSpPr>
        <p:sp>
          <p:nvSpPr>
            <p:cNvPr id="3" name="Rectangle 2"/>
            <p:cNvSpPr/>
            <p:nvPr/>
          </p:nvSpPr>
          <p:spPr>
            <a:xfrm>
              <a:off x="863826" y="-266871"/>
              <a:ext cx="10461338" cy="662322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18865687">
              <a:off x="639381" y="1538257"/>
              <a:ext cx="2397035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VOC Precursors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 rot="18865687">
              <a:off x="2599957" y="2087697"/>
              <a:ext cx="1490795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Oxidants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 rot="18865687">
              <a:off x="7003006" y="1905559"/>
              <a:ext cx="2241177" cy="10156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Secondary Organic Aerosol Particles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 rot="18865687">
              <a:off x="4088842" y="1788954"/>
              <a:ext cx="2241177" cy="7078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Condensable Organic Vapors</a:t>
              </a:r>
            </a:p>
          </p:txBody>
        </p:sp>
        <p:sp>
          <p:nvSpPr>
            <p:cNvPr id="66" name="Cross 65"/>
            <p:cNvSpPr/>
            <p:nvPr/>
          </p:nvSpPr>
          <p:spPr>
            <a:xfrm>
              <a:off x="2336379" y="1819734"/>
              <a:ext cx="476815" cy="454462"/>
            </a:xfrm>
            <a:prstGeom prst="plus">
              <a:avLst>
                <a:gd name="adj" fmla="val 33562"/>
              </a:avLst>
            </a:prstGeom>
            <a:solidFill>
              <a:srgbClr val="FFC0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4267771" y="1585687"/>
              <a:ext cx="519729" cy="532601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Left-Right Arrow 67"/>
            <p:cNvSpPr/>
            <p:nvPr/>
          </p:nvSpPr>
          <p:spPr>
            <a:xfrm>
              <a:off x="5983528" y="2166543"/>
              <a:ext cx="736160" cy="449472"/>
            </a:xfrm>
            <a:prstGeom prst="leftRightArrow">
              <a:avLst/>
            </a:prstGeom>
            <a:solidFill>
              <a:srgbClr val="FFC0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752624" y="42489"/>
            <a:ext cx="6348856" cy="4937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Organic Aerosols in CMAQv5.2</a:t>
            </a:r>
            <a:endParaRPr lang="EN-US" sz="2400" b="1" dirty="0">
              <a:solidFill>
                <a:srgbClr val="0070C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993627" y="453249"/>
            <a:ext cx="3884121" cy="600194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638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24515" y="322472"/>
            <a:ext cx="7721600" cy="685800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Presentation Overview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Purpose:  </a:t>
            </a:r>
            <a:r>
              <a:rPr lang="EN-US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Provide Regions, States, and Tribes with summary of scientific updates included in new release of EPA’s Community Multiscale Air Quality (CMAQ) modeling system (v5.2)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Outline: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 CMAQ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Rohit Mathur</a:t>
            </a: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Relevance of scale interactions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Process updates</a:t>
            </a:r>
          </a:p>
          <a:p>
            <a:pPr lvl="2"/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Meteorology–chemistry linkages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Jon Pleim</a:t>
            </a: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PBL/LSM, clouds &amp; precipitation, stratosphere-troposphere exchange</a:t>
            </a:r>
          </a:p>
          <a:p>
            <a:pPr lvl="2"/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Ben Murphy</a:t>
            </a: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Aerosols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Wyat Appel</a:t>
            </a:r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02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 b="0"/>
              <a:pPr>
                <a:defRPr/>
              </a:pPr>
              <a:t>20</a:t>
            </a:fld>
            <a:endParaRPr lang="en-US" sz="1200" b="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2C54A5C6-1A67-402B-9D43-A5D8CAE25FA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404" y="1559042"/>
            <a:ext cx="5921899" cy="43779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95083" y="1201400"/>
            <a:ext cx="4662829" cy="4198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Particulate Organic Nitrate Aerosols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9129" y="6261914"/>
            <a:ext cx="191617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i="1" dirty="0"/>
              <a:t>Ng et al., accepted ACP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14503" y="5936992"/>
            <a:ext cx="287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(Percentage of total OA mass in </a:t>
            </a:r>
            <a:r>
              <a:rPr lang="en-US" sz="1200" b="1" dirty="0">
                <a:solidFill>
                  <a:srgbClr val="00CBCB"/>
                </a:solidFill>
              </a:rPr>
              <a:t>cyan</a:t>
            </a:r>
            <a:r>
              <a:rPr lang="en-US" sz="1200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92" y="2036053"/>
            <a:ext cx="5870077" cy="37951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073791" y="1233729"/>
            <a:ext cx="4101343" cy="35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rgbClr val="026CB6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Isoprene Epoxide (IEPOX) SOA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999" y="6261914"/>
            <a:ext cx="17405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i="1" dirty="0"/>
              <a:t>Hu et al., 2015 ACP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1614" y="176744"/>
            <a:ext cx="5791200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b="0" dirty="0">
                <a:solidFill>
                  <a:srgbClr val="0070C0"/>
                </a:solidFill>
              </a:rPr>
              <a:t>Biogenic Secondary Organic Aerosol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24435" y="5953221"/>
            <a:ext cx="2856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(Percentage of total OA mass in </a:t>
            </a:r>
            <a:r>
              <a:rPr lang="en-US" sz="1200" b="1" dirty="0">
                <a:solidFill>
                  <a:srgbClr val="309930"/>
                </a:solidFill>
              </a:rPr>
              <a:t>green</a:t>
            </a:r>
            <a:r>
              <a:rPr lang="en-US" sz="1200" dirty="0"/>
              <a:t>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094749" y="1258902"/>
            <a:ext cx="0" cy="5310174"/>
          </a:xfrm>
          <a:prstGeom prst="line">
            <a:avLst/>
          </a:prstGeom>
          <a:ln w="28575" cmpd="dbl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08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Straight Arrow Connector 133"/>
          <p:cNvCxnSpPr>
            <a:stCxn id="130" idx="3"/>
            <a:endCxn id="133" idx="1"/>
          </p:cNvCxnSpPr>
          <p:nvPr/>
        </p:nvCxnSpPr>
        <p:spPr bwMode="auto">
          <a:xfrm>
            <a:off x="2111850" y="485413"/>
            <a:ext cx="4611595" cy="109258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 b="0"/>
              <a:pPr>
                <a:defRPr/>
              </a:pPr>
              <a:t>21</a:t>
            </a:fld>
            <a:endParaRPr lang="en-US" sz="1200" b="0" dirty="0"/>
          </a:p>
        </p:txBody>
      </p:sp>
      <p:cxnSp>
        <p:nvCxnSpPr>
          <p:cNvPr id="4" name="Straight Arrow Connector 3"/>
          <p:cNvCxnSpPr>
            <a:stCxn id="16" idx="3"/>
            <a:endCxn id="33" idx="1"/>
          </p:cNvCxnSpPr>
          <p:nvPr/>
        </p:nvCxnSpPr>
        <p:spPr bwMode="auto">
          <a:xfrm>
            <a:off x="2106779" y="1699961"/>
            <a:ext cx="6339559" cy="140687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>
            <a:stCxn id="15" idx="3"/>
            <a:endCxn id="34" idx="1"/>
          </p:cNvCxnSpPr>
          <p:nvPr/>
        </p:nvCxnSpPr>
        <p:spPr bwMode="auto">
          <a:xfrm>
            <a:off x="2106779" y="2474199"/>
            <a:ext cx="5391723" cy="69753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>
            <a:stCxn id="14" idx="3"/>
            <a:endCxn id="35" idx="1"/>
          </p:cNvCxnSpPr>
          <p:nvPr/>
        </p:nvCxnSpPr>
        <p:spPr bwMode="auto">
          <a:xfrm>
            <a:off x="2106779" y="3168871"/>
            <a:ext cx="5207030" cy="41984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80" idx="0"/>
          </p:cNvCxnSpPr>
          <p:nvPr/>
        </p:nvCxnSpPr>
        <p:spPr bwMode="auto">
          <a:xfrm flipH="1" flipV="1">
            <a:off x="9558776" y="4368628"/>
            <a:ext cx="35992" cy="18073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383014" y="3475261"/>
            <a:ext cx="13992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sesquiterpenes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6370" y="4013762"/>
            <a:ext cx="1835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APIN monoterpenes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6179" y="3014982"/>
            <a:ext cx="9906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benzene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6179" y="2212589"/>
            <a:ext cx="990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low-yield aromatics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6179" y="1438351"/>
            <a:ext cx="990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high-yield aromatics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160676" y="4171078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1168019" y="3626025"/>
            <a:ext cx="2286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 rot="16200000">
            <a:off x="-914445" y="5179966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ANTHROPOGENIC EMISSIONS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4546" y="5584187"/>
            <a:ext cx="94346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SV_ISO1 SV_ISO2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394" y="3531989"/>
            <a:ext cx="9263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SV_SQT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0285" y="4107146"/>
            <a:ext cx="99060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SV_TRP1 SV_TRP2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4748" y="1456884"/>
            <a:ext cx="990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SV_TOL1 SV_TOL2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85978" y="1768963"/>
            <a:ext cx="762001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ATOL1 ATOL2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26874" y="2337426"/>
            <a:ext cx="762001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AXYL1 AXYL2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91326" y="2920444"/>
            <a:ext cx="7620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ABNZ1 ABNZ2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84661" y="4026229"/>
            <a:ext cx="7620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ATRP1 ATRP2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53536" y="3636747"/>
            <a:ext cx="714865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ASQT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69438" y="5625415"/>
            <a:ext cx="791064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AISO1 AISO2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56567" y="3516030"/>
            <a:ext cx="83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47BBE"/>
                </a:solidFill>
              </a:rPr>
              <a:t>AORGC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96309" y="2395696"/>
            <a:ext cx="83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AOLGA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46338" y="2952944"/>
            <a:ext cx="762001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ATOL3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98502" y="3017840"/>
            <a:ext cx="762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AXYL3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13809" y="3434831"/>
            <a:ext cx="762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ABNZ3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44174" y="3893114"/>
            <a:ext cx="83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AOLGB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10291847" y="4891848"/>
            <a:ext cx="0" cy="17738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10713985" y="4904698"/>
            <a:ext cx="1" cy="17730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10383950" y="5320197"/>
            <a:ext cx="685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VOCs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10771" y="4368624"/>
            <a:ext cx="762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GLY MGLY</a:t>
            </a:r>
          </a:p>
        </p:txBody>
      </p:sp>
      <p:cxnSp>
        <p:nvCxnSpPr>
          <p:cNvPr id="42" name="Straight Arrow Connector 41"/>
          <p:cNvCxnSpPr>
            <a:stCxn id="41" idx="0"/>
          </p:cNvCxnSpPr>
          <p:nvPr/>
        </p:nvCxnSpPr>
        <p:spPr bwMode="auto">
          <a:xfrm flipH="1" flipV="1">
            <a:off x="10467623" y="3944524"/>
            <a:ext cx="0" cy="424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>
            <a:endCxn id="31" idx="3"/>
          </p:cNvCxnSpPr>
          <p:nvPr/>
        </p:nvCxnSpPr>
        <p:spPr bwMode="auto">
          <a:xfrm flipH="1">
            <a:off x="9594767" y="3580682"/>
            <a:ext cx="592208" cy="89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10250611" y="3500668"/>
            <a:ext cx="580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cloud </a:t>
            </a:r>
          </a:p>
          <a:p>
            <a:r>
              <a:rPr lang="en-US" sz="1100" dirty="0">
                <a:solidFill>
                  <a:prstClr val="black"/>
                </a:solidFill>
              </a:rPr>
              <a:t>water</a:t>
            </a:r>
          </a:p>
        </p:txBody>
      </p:sp>
      <p:cxnSp>
        <p:nvCxnSpPr>
          <p:cNvPr id="45" name="Straight Arrow Connector 44"/>
          <p:cNvCxnSpPr>
            <a:stCxn id="16" idx="3"/>
            <a:endCxn id="23" idx="1"/>
          </p:cNvCxnSpPr>
          <p:nvPr/>
        </p:nvCxnSpPr>
        <p:spPr bwMode="auto">
          <a:xfrm>
            <a:off x="2106781" y="1699963"/>
            <a:ext cx="2467969" cy="185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>
            <a:stCxn id="15" idx="3"/>
            <a:endCxn id="106" idx="1"/>
          </p:cNvCxnSpPr>
          <p:nvPr/>
        </p:nvCxnSpPr>
        <p:spPr bwMode="auto">
          <a:xfrm>
            <a:off x="2106781" y="2474201"/>
            <a:ext cx="2315569" cy="6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>
            <a:stCxn id="14" idx="3"/>
            <a:endCxn id="105" idx="1"/>
          </p:cNvCxnSpPr>
          <p:nvPr/>
        </p:nvCxnSpPr>
        <p:spPr bwMode="auto">
          <a:xfrm flipV="1">
            <a:off x="2106781" y="3166296"/>
            <a:ext cx="2315569" cy="25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>
            <a:stCxn id="13" idx="3"/>
            <a:endCxn id="22" idx="1"/>
          </p:cNvCxnSpPr>
          <p:nvPr/>
        </p:nvCxnSpPr>
        <p:spPr bwMode="auto">
          <a:xfrm>
            <a:off x="3231998" y="4167651"/>
            <a:ext cx="1638287" cy="2011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>
            <a:stCxn id="12" idx="3"/>
            <a:endCxn id="21" idx="1"/>
          </p:cNvCxnSpPr>
          <p:nvPr/>
        </p:nvCxnSpPr>
        <p:spPr bwMode="auto">
          <a:xfrm>
            <a:off x="2782301" y="3629150"/>
            <a:ext cx="1964093" cy="567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/>
          <p:cNvCxnSpPr>
            <a:stCxn id="11" idx="3"/>
            <a:endCxn id="20" idx="1"/>
          </p:cNvCxnSpPr>
          <p:nvPr/>
        </p:nvCxnSpPr>
        <p:spPr bwMode="auto">
          <a:xfrm>
            <a:off x="2373954" y="5648559"/>
            <a:ext cx="2200592" cy="1972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>
            <a:stCxn id="20" idx="3"/>
            <a:endCxn id="30" idx="1"/>
          </p:cNvCxnSpPr>
          <p:nvPr/>
        </p:nvCxnSpPr>
        <p:spPr bwMode="auto">
          <a:xfrm>
            <a:off x="5518010" y="5845797"/>
            <a:ext cx="1951428" cy="412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>
            <a:stCxn id="21" idx="3"/>
            <a:endCxn id="29" idx="1"/>
          </p:cNvCxnSpPr>
          <p:nvPr/>
        </p:nvCxnSpPr>
        <p:spPr bwMode="auto">
          <a:xfrm>
            <a:off x="5672778" y="3685878"/>
            <a:ext cx="680758" cy="1047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>
            <a:stCxn id="105" idx="3"/>
            <a:endCxn id="27" idx="1"/>
          </p:cNvCxnSpPr>
          <p:nvPr/>
        </p:nvCxnSpPr>
        <p:spPr bwMode="auto">
          <a:xfrm>
            <a:off x="5412948" y="3166294"/>
            <a:ext cx="978378" cy="157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/>
          <p:cNvCxnSpPr>
            <a:stCxn id="106" idx="3"/>
            <a:endCxn id="26" idx="1"/>
          </p:cNvCxnSpPr>
          <p:nvPr/>
        </p:nvCxnSpPr>
        <p:spPr bwMode="auto">
          <a:xfrm>
            <a:off x="5412948" y="2480494"/>
            <a:ext cx="1213926" cy="1185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/>
          <p:cNvCxnSpPr>
            <a:stCxn id="23" idx="3"/>
            <a:endCxn id="25" idx="1"/>
          </p:cNvCxnSpPr>
          <p:nvPr/>
        </p:nvCxnSpPr>
        <p:spPr bwMode="auto">
          <a:xfrm>
            <a:off x="5565348" y="1718494"/>
            <a:ext cx="1320630" cy="3120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/>
          <p:cNvCxnSpPr>
            <a:stCxn id="22" idx="3"/>
            <a:endCxn id="28" idx="1"/>
          </p:cNvCxnSpPr>
          <p:nvPr/>
        </p:nvCxnSpPr>
        <p:spPr bwMode="auto">
          <a:xfrm flipV="1">
            <a:off x="5860886" y="4287839"/>
            <a:ext cx="623775" cy="809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Arrow Connector 56"/>
          <p:cNvCxnSpPr>
            <a:stCxn id="28" idx="3"/>
            <a:endCxn id="36" idx="1"/>
          </p:cNvCxnSpPr>
          <p:nvPr/>
        </p:nvCxnSpPr>
        <p:spPr bwMode="auto">
          <a:xfrm flipV="1">
            <a:off x="7246661" y="4047003"/>
            <a:ext cx="297513" cy="2408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>
            <a:stCxn id="29" idx="3"/>
            <a:endCxn id="36" idx="1"/>
          </p:cNvCxnSpPr>
          <p:nvPr/>
        </p:nvCxnSpPr>
        <p:spPr bwMode="auto">
          <a:xfrm>
            <a:off x="7068401" y="3790636"/>
            <a:ext cx="475773" cy="256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>
            <a:stCxn id="30" idx="3"/>
            <a:endCxn id="36" idx="2"/>
          </p:cNvCxnSpPr>
          <p:nvPr/>
        </p:nvCxnSpPr>
        <p:spPr bwMode="auto">
          <a:xfrm flipH="1" flipV="1">
            <a:off x="7963274" y="4200891"/>
            <a:ext cx="297228" cy="16861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>
            <a:stCxn id="27" idx="3"/>
            <a:endCxn id="32" idx="1"/>
          </p:cNvCxnSpPr>
          <p:nvPr/>
        </p:nvCxnSpPr>
        <p:spPr bwMode="auto">
          <a:xfrm flipV="1">
            <a:off x="7153326" y="2549585"/>
            <a:ext cx="642983" cy="6324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>
            <a:stCxn id="26" idx="3"/>
            <a:endCxn id="32" idx="1"/>
          </p:cNvCxnSpPr>
          <p:nvPr/>
        </p:nvCxnSpPr>
        <p:spPr bwMode="auto">
          <a:xfrm flipV="1">
            <a:off x="7388875" y="2549585"/>
            <a:ext cx="407434" cy="494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/>
          <p:cNvCxnSpPr>
            <a:stCxn id="25" idx="3"/>
            <a:endCxn id="32" idx="1"/>
          </p:cNvCxnSpPr>
          <p:nvPr/>
        </p:nvCxnSpPr>
        <p:spPr bwMode="auto">
          <a:xfrm>
            <a:off x="7647979" y="2030573"/>
            <a:ext cx="148330" cy="5190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 rot="16200000">
            <a:off x="9996522" y="5993019"/>
            <a:ext cx="1219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EMISSIONS</a:t>
            </a:r>
          </a:p>
        </p:txBody>
      </p:sp>
      <p:sp>
        <p:nvSpPr>
          <p:cNvPr id="65" name="TextBox 64"/>
          <p:cNvSpPr txBox="1"/>
          <p:nvPr/>
        </p:nvSpPr>
        <p:spPr>
          <a:xfrm rot="16200000">
            <a:off x="9586458" y="5993019"/>
            <a:ext cx="1219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EMISSIONS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flipV="1">
            <a:off x="667037" y="1667677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/>
          <p:nvPr/>
        </p:nvCxnSpPr>
        <p:spPr bwMode="auto">
          <a:xfrm flipV="1">
            <a:off x="667037" y="2430249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Arrow Connector 74"/>
          <p:cNvCxnSpPr/>
          <p:nvPr/>
        </p:nvCxnSpPr>
        <p:spPr bwMode="auto">
          <a:xfrm flipV="1">
            <a:off x="667037" y="3169591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TextBox 85"/>
          <p:cNvSpPr txBox="1"/>
          <p:nvPr/>
        </p:nvSpPr>
        <p:spPr>
          <a:xfrm rot="241078">
            <a:off x="4085745" y="5611652"/>
            <a:ext cx="1334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+OH</a:t>
            </a:r>
            <a:endParaRPr lang="en-US" sz="1400" strike="sngStrike" baseline="-25000" dirty="0">
              <a:solidFill>
                <a:srgbClr val="7030A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503696" y="1416827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OH/NO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499849" y="2186345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OH/NO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499849" y="2888724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OH/NO</a:t>
            </a:r>
          </a:p>
        </p:txBody>
      </p:sp>
      <p:sp>
        <p:nvSpPr>
          <p:cNvPr id="90" name="TextBox 89"/>
          <p:cNvSpPr txBox="1"/>
          <p:nvPr/>
        </p:nvSpPr>
        <p:spPr>
          <a:xfrm rot="734626">
            <a:off x="3510409" y="1859600"/>
            <a:ext cx="1039464" cy="31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OH/HO</a:t>
            </a:r>
            <a:r>
              <a:rPr lang="en-US" sz="1400" baseline="-25000" dirty="0"/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533712">
            <a:off x="3446764" y="2746350"/>
            <a:ext cx="1118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OH/HO</a:t>
            </a:r>
            <a:r>
              <a:rPr lang="en-US" sz="1400" baseline="-25000" dirty="0"/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 rot="531496">
            <a:off x="3449183" y="3325561"/>
            <a:ext cx="1136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OH/HO</a:t>
            </a:r>
            <a:r>
              <a:rPr lang="en-US" sz="1400" baseline="-25000" dirty="0"/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745725" y="3651119"/>
            <a:ext cx="2065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+OH, +O</a:t>
            </a:r>
            <a:r>
              <a:rPr lang="en-US" sz="1400" baseline="-25000" dirty="0"/>
              <a:t>3</a:t>
            </a:r>
            <a:r>
              <a:rPr lang="en-US" sz="1400" dirty="0"/>
              <a:t>, +NO</a:t>
            </a:r>
            <a:r>
              <a:rPr lang="en-US" sz="1400" baseline="-25000" dirty="0"/>
              <a:t>3</a:t>
            </a:r>
            <a:r>
              <a:rPr lang="en-US" sz="1400" dirty="0"/>
              <a:t>, +O</a:t>
            </a:r>
            <a:r>
              <a:rPr lang="en-US" sz="1400" baseline="30000" dirty="0"/>
              <a:t>3</a:t>
            </a:r>
            <a:r>
              <a:rPr lang="en-US" sz="1400" dirty="0"/>
              <a:t>P</a:t>
            </a:r>
          </a:p>
        </p:txBody>
      </p:sp>
      <p:sp>
        <p:nvSpPr>
          <p:cNvPr id="94" name="TextBox 93"/>
          <p:cNvSpPr txBox="1"/>
          <p:nvPr/>
        </p:nvSpPr>
        <p:spPr>
          <a:xfrm rot="326467">
            <a:off x="3321442" y="4012315"/>
            <a:ext cx="190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+OH, +O</a:t>
            </a:r>
            <a:r>
              <a:rPr lang="en-US" sz="1400" baseline="-25000" dirty="0"/>
              <a:t>3</a:t>
            </a:r>
            <a:r>
              <a:rPr lang="en-US" sz="1400" dirty="0"/>
              <a:t>, +O</a:t>
            </a:r>
            <a:r>
              <a:rPr lang="en-US" sz="1400" baseline="30000" dirty="0"/>
              <a:t>3</a:t>
            </a:r>
            <a:r>
              <a:rPr lang="en-US" sz="1400" dirty="0"/>
              <a:t>P</a:t>
            </a:r>
          </a:p>
        </p:txBody>
      </p:sp>
      <p:sp>
        <p:nvSpPr>
          <p:cNvPr id="96" name="TextBox 95"/>
          <p:cNvSpPr txBox="1"/>
          <p:nvPr/>
        </p:nvSpPr>
        <p:spPr>
          <a:xfrm rot="21134167">
            <a:off x="3092059" y="4526149"/>
            <a:ext cx="185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+OH, +O</a:t>
            </a:r>
            <a:r>
              <a:rPr lang="en-US" sz="1400" baseline="-25000" dirty="0"/>
              <a:t>3</a:t>
            </a:r>
            <a:r>
              <a:rPr lang="en-US" sz="1400" dirty="0"/>
              <a:t>, +O</a:t>
            </a:r>
            <a:r>
              <a:rPr lang="en-US" sz="1400" baseline="30000" dirty="0"/>
              <a:t>3</a:t>
            </a:r>
            <a:r>
              <a:rPr lang="en-US" sz="1400" dirty="0"/>
              <a:t>P</a:t>
            </a:r>
          </a:p>
        </p:txBody>
      </p:sp>
      <p:cxnSp>
        <p:nvCxnSpPr>
          <p:cNvPr id="97" name="Straight Arrow Connector 96"/>
          <p:cNvCxnSpPr>
            <a:stCxn id="95" idx="3"/>
            <a:endCxn id="22" idx="1"/>
          </p:cNvCxnSpPr>
          <p:nvPr/>
        </p:nvCxnSpPr>
        <p:spPr bwMode="auto">
          <a:xfrm flipV="1">
            <a:off x="3231998" y="4368756"/>
            <a:ext cx="1638287" cy="2346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TextBox 97"/>
          <p:cNvSpPr txBox="1"/>
          <p:nvPr/>
        </p:nvSpPr>
        <p:spPr>
          <a:xfrm>
            <a:off x="8930241" y="4058622"/>
            <a:ext cx="72897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47BBE"/>
                </a:solidFill>
              </a:rPr>
              <a:t>AGLY</a:t>
            </a:r>
          </a:p>
        </p:txBody>
      </p:sp>
      <p:cxnSp>
        <p:nvCxnSpPr>
          <p:cNvPr id="99" name="Straight Arrow Connector 98"/>
          <p:cNvCxnSpPr>
            <a:stCxn id="41" idx="1"/>
          </p:cNvCxnSpPr>
          <p:nvPr/>
        </p:nvCxnSpPr>
        <p:spPr bwMode="auto">
          <a:xfrm flipH="1">
            <a:off x="9630681" y="4630234"/>
            <a:ext cx="480090" cy="14402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4422348" y="2904684"/>
            <a:ext cx="990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SV_BNZ1 SV_BNZ2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422348" y="2218884"/>
            <a:ext cx="990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SV_XYL1 SV_XYL2</a:t>
            </a:r>
          </a:p>
        </p:txBody>
      </p:sp>
      <p:cxnSp>
        <p:nvCxnSpPr>
          <p:cNvPr id="118" name="Straight Arrow Connector 117"/>
          <p:cNvCxnSpPr/>
          <p:nvPr/>
        </p:nvCxnSpPr>
        <p:spPr bwMode="auto">
          <a:xfrm flipV="1">
            <a:off x="654695" y="484652"/>
            <a:ext cx="0" cy="62132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Box 118"/>
          <p:cNvSpPr txBox="1"/>
          <p:nvPr/>
        </p:nvSpPr>
        <p:spPr>
          <a:xfrm>
            <a:off x="1116179" y="782325"/>
            <a:ext cx="990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long</a:t>
            </a:r>
          </a:p>
          <a:p>
            <a:pPr algn="ctr"/>
            <a:r>
              <a:rPr lang="en-US" sz="1400" dirty="0"/>
              <a:t>alkanes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145838" y="809616"/>
            <a:ext cx="1066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SV_ALK1 SV_ALK2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868731" y="871299"/>
            <a:ext cx="762000" cy="5078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AALK1 AALK2</a:t>
            </a:r>
          </a:p>
        </p:txBody>
      </p:sp>
      <p:cxnSp>
        <p:nvCxnSpPr>
          <p:cNvPr id="122" name="Straight Arrow Connector 121"/>
          <p:cNvCxnSpPr>
            <a:stCxn id="119" idx="3"/>
            <a:endCxn id="120" idx="1"/>
          </p:cNvCxnSpPr>
          <p:nvPr/>
        </p:nvCxnSpPr>
        <p:spPr bwMode="auto">
          <a:xfrm>
            <a:off x="2106781" y="1043937"/>
            <a:ext cx="2039059" cy="272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Arrow Connector 122"/>
          <p:cNvCxnSpPr>
            <a:stCxn id="120" idx="3"/>
            <a:endCxn id="121" idx="1"/>
          </p:cNvCxnSpPr>
          <p:nvPr/>
        </p:nvCxnSpPr>
        <p:spPr bwMode="auto">
          <a:xfrm>
            <a:off x="5212638" y="1071226"/>
            <a:ext cx="1656093" cy="539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/>
          <p:cNvCxnSpPr>
            <a:stCxn id="121" idx="3"/>
            <a:endCxn id="32" idx="1"/>
          </p:cNvCxnSpPr>
          <p:nvPr/>
        </p:nvCxnSpPr>
        <p:spPr bwMode="auto">
          <a:xfrm>
            <a:off x="7630731" y="1125215"/>
            <a:ext cx="165578" cy="14243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/>
          <p:cNvCxnSpPr/>
          <p:nvPr/>
        </p:nvCxnSpPr>
        <p:spPr bwMode="auto">
          <a:xfrm flipV="1">
            <a:off x="667037" y="1011653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TextBox 125"/>
          <p:cNvSpPr txBox="1"/>
          <p:nvPr/>
        </p:nvSpPr>
        <p:spPr>
          <a:xfrm>
            <a:off x="7703467" y="552747"/>
            <a:ext cx="762000" cy="5078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APAH1 APAH2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031991" y="145589"/>
            <a:ext cx="1066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SV_PAH1 SV_PAH2</a:t>
            </a:r>
          </a:p>
        </p:txBody>
      </p:sp>
      <p:cxnSp>
        <p:nvCxnSpPr>
          <p:cNvPr id="128" name="Straight Arrow Connector 127"/>
          <p:cNvCxnSpPr>
            <a:stCxn id="130" idx="3"/>
            <a:endCxn id="127" idx="1"/>
          </p:cNvCxnSpPr>
          <p:nvPr/>
        </p:nvCxnSpPr>
        <p:spPr bwMode="auto">
          <a:xfrm flipV="1">
            <a:off x="2111852" y="407199"/>
            <a:ext cx="1920141" cy="782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Arrow Connector 128"/>
          <p:cNvCxnSpPr>
            <a:stCxn id="127" idx="3"/>
            <a:endCxn id="126" idx="1"/>
          </p:cNvCxnSpPr>
          <p:nvPr/>
        </p:nvCxnSpPr>
        <p:spPr bwMode="auto">
          <a:xfrm>
            <a:off x="5098791" y="407199"/>
            <a:ext cx="2604676" cy="3994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1121250" y="331524"/>
            <a:ext cx="9906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PAHs</a:t>
            </a:r>
          </a:p>
        </p:txBody>
      </p:sp>
      <p:cxnSp>
        <p:nvCxnSpPr>
          <p:cNvPr id="131" name="Straight Arrow Connector 130"/>
          <p:cNvCxnSpPr/>
          <p:nvPr/>
        </p:nvCxnSpPr>
        <p:spPr bwMode="auto">
          <a:xfrm flipV="1">
            <a:off x="669285" y="484646"/>
            <a:ext cx="457200" cy="1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Straight Arrow Connector 131"/>
          <p:cNvCxnSpPr>
            <a:stCxn id="126" idx="2"/>
            <a:endCxn id="32" idx="1"/>
          </p:cNvCxnSpPr>
          <p:nvPr/>
        </p:nvCxnSpPr>
        <p:spPr bwMode="auto">
          <a:xfrm flipH="1">
            <a:off x="7796309" y="1060578"/>
            <a:ext cx="288158" cy="14890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" name="TextBox 132"/>
          <p:cNvSpPr txBox="1"/>
          <p:nvPr/>
        </p:nvSpPr>
        <p:spPr>
          <a:xfrm>
            <a:off x="6723445" y="1424106"/>
            <a:ext cx="762001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APAH3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2782302" y="145473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OH/NO</a:t>
            </a:r>
          </a:p>
        </p:txBody>
      </p:sp>
      <p:sp>
        <p:nvSpPr>
          <p:cNvPr id="136" name="TextBox 135"/>
          <p:cNvSpPr txBox="1"/>
          <p:nvPr/>
        </p:nvSpPr>
        <p:spPr>
          <a:xfrm rot="734626">
            <a:off x="2907010" y="490508"/>
            <a:ext cx="1003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OH/HO</a:t>
            </a:r>
            <a:r>
              <a:rPr lang="en-US" sz="1400" baseline="-25000" dirty="0"/>
              <a:t>2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2284488" y="783244"/>
            <a:ext cx="951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</a:t>
            </a:r>
          </a:p>
        </p:txBody>
      </p:sp>
      <p:sp>
        <p:nvSpPr>
          <p:cNvPr id="174" name="Freeform 173"/>
          <p:cNvSpPr/>
          <p:nvPr/>
        </p:nvSpPr>
        <p:spPr>
          <a:xfrm>
            <a:off x="10075199" y="3412333"/>
            <a:ext cx="877323" cy="519222"/>
          </a:xfrm>
          <a:custGeom>
            <a:avLst/>
            <a:gdLst>
              <a:gd name="connsiteX0" fmla="*/ 792993 w 1009288"/>
              <a:gd name="connsiteY0" fmla="*/ 504 h 411474"/>
              <a:gd name="connsiteX1" fmla="*/ 828297 w 1009288"/>
              <a:gd name="connsiteY1" fmla="*/ 8559 h 411474"/>
              <a:gd name="connsiteX2" fmla="*/ 894911 w 1009288"/>
              <a:gd name="connsiteY2" fmla="*/ 84730 h 411474"/>
              <a:gd name="connsiteX3" fmla="*/ 895279 w 1009288"/>
              <a:gd name="connsiteY3" fmla="*/ 84918 h 411474"/>
              <a:gd name="connsiteX4" fmla="*/ 947876 w 1009288"/>
              <a:gd name="connsiteY4" fmla="*/ 111883 h 411474"/>
              <a:gd name="connsiteX5" fmla="*/ 980402 w 1009288"/>
              <a:gd name="connsiteY5" fmla="*/ 158655 h 411474"/>
              <a:gd name="connsiteX6" fmla="*/ 976575 w 1009288"/>
              <a:gd name="connsiteY6" fmla="*/ 238817 h 411474"/>
              <a:gd name="connsiteX7" fmla="*/ 1004528 w 1009288"/>
              <a:gd name="connsiteY7" fmla="*/ 361382 h 411474"/>
              <a:gd name="connsiteX8" fmla="*/ 986411 w 1009288"/>
              <a:gd name="connsiteY8" fmla="*/ 400871 h 411474"/>
              <a:gd name="connsiteX9" fmla="*/ 976762 w 1009288"/>
              <a:gd name="connsiteY9" fmla="*/ 411474 h 411474"/>
              <a:gd name="connsiteX10" fmla="*/ 41052 w 1009288"/>
              <a:gd name="connsiteY10" fmla="*/ 411474 h 411474"/>
              <a:gd name="connsiteX11" fmla="*/ 50155 w 1009288"/>
              <a:gd name="connsiteY11" fmla="*/ 396131 h 411474"/>
              <a:gd name="connsiteX12" fmla="*/ 736 w 1009288"/>
              <a:gd name="connsiteY12" fmla="*/ 304979 h 411474"/>
              <a:gd name="connsiteX13" fmla="*/ 90987 w 1009288"/>
              <a:gd name="connsiteY13" fmla="*/ 223960 h 411474"/>
              <a:gd name="connsiteX14" fmla="*/ 91850 w 1009288"/>
              <a:gd name="connsiteY14" fmla="*/ 221824 h 411474"/>
              <a:gd name="connsiteX15" fmla="*/ 132052 w 1009288"/>
              <a:gd name="connsiteY15" fmla="*/ 105479 h 411474"/>
              <a:gd name="connsiteX16" fmla="*/ 327626 w 1009288"/>
              <a:gd name="connsiteY16" fmla="*/ 78899 h 411474"/>
              <a:gd name="connsiteX17" fmla="*/ 327670 w 1009288"/>
              <a:gd name="connsiteY17" fmla="*/ 78854 h 411474"/>
              <a:gd name="connsiteX18" fmla="*/ 366563 w 1009288"/>
              <a:gd name="connsiteY18" fmla="*/ 38877 h 411474"/>
              <a:gd name="connsiteX19" fmla="*/ 524810 w 1009288"/>
              <a:gd name="connsiteY19" fmla="*/ 51306 h 411474"/>
              <a:gd name="connsiteX20" fmla="*/ 525512 w 1009288"/>
              <a:gd name="connsiteY20" fmla="*/ 50553 h 411474"/>
              <a:gd name="connsiteX21" fmla="*/ 556402 w 1009288"/>
              <a:gd name="connsiteY21" fmla="*/ 17490 h 411474"/>
              <a:gd name="connsiteX22" fmla="*/ 601644 w 1009288"/>
              <a:gd name="connsiteY22" fmla="*/ 920 h 411474"/>
              <a:gd name="connsiteX23" fmla="*/ 654591 w 1009288"/>
              <a:gd name="connsiteY23" fmla="*/ 6932 h 411474"/>
              <a:gd name="connsiteX24" fmla="*/ 695707 w 1009288"/>
              <a:gd name="connsiteY24" fmla="*/ 35623 h 411474"/>
              <a:gd name="connsiteX25" fmla="*/ 696934 w 1009288"/>
              <a:gd name="connsiteY25" fmla="*/ 36480 h 411474"/>
              <a:gd name="connsiteX26" fmla="*/ 792993 w 1009288"/>
              <a:gd name="connsiteY26" fmla="*/ 504 h 41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9288" h="411474">
                <a:moveTo>
                  <a:pt x="792993" y="504"/>
                </a:moveTo>
                <a:cubicBezTo>
                  <a:pt x="804935" y="1424"/>
                  <a:pt x="816852" y="4077"/>
                  <a:pt x="828297" y="8559"/>
                </a:cubicBezTo>
                <a:cubicBezTo>
                  <a:pt x="863179" y="22215"/>
                  <a:pt x="888191" y="50807"/>
                  <a:pt x="894911" y="84730"/>
                </a:cubicBezTo>
                <a:lnTo>
                  <a:pt x="895279" y="84918"/>
                </a:lnTo>
                <a:lnTo>
                  <a:pt x="947876" y="111883"/>
                </a:lnTo>
                <a:cubicBezTo>
                  <a:pt x="962576" y="124592"/>
                  <a:pt x="973869" y="140571"/>
                  <a:pt x="980402" y="158655"/>
                </a:cubicBezTo>
                <a:cubicBezTo>
                  <a:pt x="989898" y="184908"/>
                  <a:pt x="988545" y="213421"/>
                  <a:pt x="976575" y="238817"/>
                </a:cubicBezTo>
                <a:cubicBezTo>
                  <a:pt x="1005998" y="273644"/>
                  <a:pt x="1016287" y="318791"/>
                  <a:pt x="1004528" y="361382"/>
                </a:cubicBezTo>
                <a:cubicBezTo>
                  <a:pt x="1000620" y="375537"/>
                  <a:pt x="994454" y="388804"/>
                  <a:pt x="986411" y="400871"/>
                </a:cubicBezTo>
                <a:lnTo>
                  <a:pt x="976762" y="411474"/>
                </a:lnTo>
                <a:lnTo>
                  <a:pt x="41052" y="411474"/>
                </a:lnTo>
                <a:lnTo>
                  <a:pt x="50155" y="396131"/>
                </a:lnTo>
                <a:cubicBezTo>
                  <a:pt x="15296" y="377470"/>
                  <a:pt x="-4117" y="341661"/>
                  <a:pt x="736" y="304979"/>
                </a:cubicBezTo>
                <a:cubicBezTo>
                  <a:pt x="6430" y="262030"/>
                  <a:pt x="43902" y="228387"/>
                  <a:pt x="90987" y="223960"/>
                </a:cubicBezTo>
                <a:cubicBezTo>
                  <a:pt x="91267" y="223243"/>
                  <a:pt x="91570" y="222541"/>
                  <a:pt x="91850" y="221824"/>
                </a:cubicBezTo>
                <a:cubicBezTo>
                  <a:pt x="85527" y="179530"/>
                  <a:pt x="100273" y="136877"/>
                  <a:pt x="132052" y="105479"/>
                </a:cubicBezTo>
                <a:cubicBezTo>
                  <a:pt x="182264" y="55889"/>
                  <a:pt x="263671" y="44836"/>
                  <a:pt x="327626" y="78899"/>
                </a:cubicBezTo>
                <a:lnTo>
                  <a:pt x="327670" y="78854"/>
                </a:lnTo>
                <a:lnTo>
                  <a:pt x="366563" y="38877"/>
                </a:lnTo>
                <a:cubicBezTo>
                  <a:pt x="413609" y="9246"/>
                  <a:pt x="480326" y="11435"/>
                  <a:pt x="524810" y="51306"/>
                </a:cubicBezTo>
                <a:lnTo>
                  <a:pt x="525512" y="50553"/>
                </a:lnTo>
                <a:lnTo>
                  <a:pt x="556402" y="17490"/>
                </a:lnTo>
                <a:cubicBezTo>
                  <a:pt x="569597" y="8836"/>
                  <a:pt x="585066" y="3056"/>
                  <a:pt x="601644" y="920"/>
                </a:cubicBezTo>
                <a:cubicBezTo>
                  <a:pt x="619890" y="-1434"/>
                  <a:pt x="638124" y="788"/>
                  <a:pt x="654591" y="6932"/>
                </a:cubicBezTo>
                <a:lnTo>
                  <a:pt x="695707" y="35623"/>
                </a:lnTo>
                <a:lnTo>
                  <a:pt x="696934" y="36480"/>
                </a:lnTo>
                <a:cubicBezTo>
                  <a:pt x="721118" y="10593"/>
                  <a:pt x="757167" y="-2254"/>
                  <a:pt x="792993" y="504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245806" y="91451"/>
            <a:ext cx="11025547" cy="6623222"/>
            <a:chOff x="881113" y="42489"/>
            <a:chExt cx="10461338" cy="6623222"/>
          </a:xfrm>
        </p:grpSpPr>
        <p:sp>
          <p:nvSpPr>
            <p:cNvPr id="3" name="Rectangle 2"/>
            <p:cNvSpPr/>
            <p:nvPr/>
          </p:nvSpPr>
          <p:spPr>
            <a:xfrm>
              <a:off x="881113" y="42489"/>
              <a:ext cx="10461338" cy="662322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18865687">
              <a:off x="639381" y="1538257"/>
              <a:ext cx="2397035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VOC Precursors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 rot="18865687">
              <a:off x="2599957" y="2087697"/>
              <a:ext cx="1490795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Oxidants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 rot="18865687">
              <a:off x="7003006" y="1905559"/>
              <a:ext cx="2241177" cy="10156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Secondary Organic Aerosol Particles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 rot="18865687">
              <a:off x="4344479" y="1720130"/>
              <a:ext cx="2241177" cy="7078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Condensable Organic Vapors</a:t>
              </a:r>
            </a:p>
          </p:txBody>
        </p:sp>
        <p:sp>
          <p:nvSpPr>
            <p:cNvPr id="66" name="Cross 65"/>
            <p:cNvSpPr/>
            <p:nvPr/>
          </p:nvSpPr>
          <p:spPr>
            <a:xfrm>
              <a:off x="2336379" y="1819734"/>
              <a:ext cx="476815" cy="454462"/>
            </a:xfrm>
            <a:prstGeom prst="plus">
              <a:avLst>
                <a:gd name="adj" fmla="val 33562"/>
              </a:avLst>
            </a:prstGeom>
            <a:solidFill>
              <a:srgbClr val="FFC0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4267771" y="1585687"/>
              <a:ext cx="519729" cy="532601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Left-Right Arrow 67"/>
            <p:cNvSpPr/>
            <p:nvPr/>
          </p:nvSpPr>
          <p:spPr>
            <a:xfrm>
              <a:off x="6054851" y="2305447"/>
              <a:ext cx="736160" cy="449472"/>
            </a:xfrm>
            <a:prstGeom prst="leftRightArrow">
              <a:avLst/>
            </a:prstGeom>
            <a:solidFill>
              <a:srgbClr val="FFC0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752624" y="42489"/>
            <a:ext cx="6348856" cy="4937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Organic Aerosols in CMAQv5.2</a:t>
            </a:r>
            <a:endParaRPr lang="EN-US" sz="2400" b="1" dirty="0">
              <a:solidFill>
                <a:srgbClr val="0070C0"/>
              </a:solidFill>
              <a:latin typeface="Arial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878654" y="4512282"/>
            <a:ext cx="7430429" cy="2137489"/>
            <a:chOff x="1878654" y="4512282"/>
            <a:chExt cx="7430429" cy="2137489"/>
          </a:xfrm>
        </p:grpSpPr>
        <p:sp>
          <p:nvSpPr>
            <p:cNvPr id="146" name="TextBox 145"/>
            <p:cNvSpPr txBox="1"/>
            <p:nvPr/>
          </p:nvSpPr>
          <p:spPr>
            <a:xfrm>
              <a:off x="4266376" y="4945766"/>
              <a:ext cx="880010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786B"/>
                  </a:solidFill>
                </a:rPr>
                <a:t>MTNO</a:t>
              </a:r>
              <a:r>
                <a:rPr lang="en-US" sz="1400" baseline="-25000" dirty="0">
                  <a:solidFill>
                    <a:srgbClr val="F1786B"/>
                  </a:solidFill>
                </a:rPr>
                <a:t>3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878654" y="4512282"/>
              <a:ext cx="7430429" cy="2137489"/>
              <a:chOff x="1878654" y="4512282"/>
              <a:chExt cx="7430429" cy="2137489"/>
            </a:xfrm>
          </p:grpSpPr>
          <p:cxnSp>
            <p:nvCxnSpPr>
              <p:cNvPr id="138" name="Straight Arrow Connector 137"/>
              <p:cNvCxnSpPr>
                <a:endCxn id="139" idx="1"/>
              </p:cNvCxnSpPr>
              <p:nvPr/>
            </p:nvCxnSpPr>
            <p:spPr bwMode="auto">
              <a:xfrm>
                <a:off x="1878656" y="5802445"/>
                <a:ext cx="3678785" cy="46373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9" name="TextBox 138"/>
              <p:cNvSpPr txBox="1"/>
              <p:nvPr/>
            </p:nvSpPr>
            <p:spPr>
              <a:xfrm>
                <a:off x="5557439" y="6112288"/>
                <a:ext cx="872068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B050"/>
                    </a:solidFill>
                  </a:rPr>
                  <a:t>IEPOX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491889" y="4512282"/>
                <a:ext cx="745289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45720" rIns="0" bIns="45720"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008000"/>
                    </a:solidFill>
                  </a:rPr>
                  <a:t>AIETET, AIEOS, ADIM, AIMGA, AIMOS</a:t>
                </a:r>
              </a:p>
            </p:txBody>
          </p:sp>
          <p:cxnSp>
            <p:nvCxnSpPr>
              <p:cNvPr id="141" name="Straight Arrow Connector 140"/>
              <p:cNvCxnSpPr>
                <a:stCxn id="139" idx="3"/>
              </p:cNvCxnSpPr>
              <p:nvPr/>
            </p:nvCxnSpPr>
            <p:spPr bwMode="auto">
              <a:xfrm>
                <a:off x="6429507" y="6266177"/>
                <a:ext cx="2879576" cy="463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2" name="Straight Arrow Connector 141"/>
              <p:cNvCxnSpPr>
                <a:endCxn id="140" idx="2"/>
              </p:cNvCxnSpPr>
              <p:nvPr/>
            </p:nvCxnSpPr>
            <p:spPr bwMode="auto">
              <a:xfrm flipH="1" flipV="1">
                <a:off x="8864534" y="5527945"/>
                <a:ext cx="444549" cy="78456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3" name="TextBox 142"/>
              <p:cNvSpPr txBox="1"/>
              <p:nvPr/>
            </p:nvSpPr>
            <p:spPr>
              <a:xfrm>
                <a:off x="4156964" y="6341994"/>
                <a:ext cx="1292860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B050"/>
                    </a:solidFill>
                  </a:rPr>
                  <a:t>MAE+HMML</a:t>
                </a:r>
              </a:p>
            </p:txBody>
          </p:sp>
          <p:cxnSp>
            <p:nvCxnSpPr>
              <p:cNvPr id="144" name="Straight Arrow Connector 143"/>
              <p:cNvCxnSpPr>
                <a:endCxn id="143" idx="1"/>
              </p:cNvCxnSpPr>
              <p:nvPr/>
            </p:nvCxnSpPr>
            <p:spPr bwMode="auto">
              <a:xfrm>
                <a:off x="1878654" y="5802447"/>
                <a:ext cx="2278310" cy="69343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Straight Arrow Connector 144"/>
              <p:cNvCxnSpPr>
                <a:stCxn id="143" idx="3"/>
              </p:cNvCxnSpPr>
              <p:nvPr/>
            </p:nvCxnSpPr>
            <p:spPr bwMode="auto">
              <a:xfrm flipV="1">
                <a:off x="5449824" y="6386595"/>
                <a:ext cx="3859252" cy="1092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7" name="TextBox 146"/>
              <p:cNvSpPr txBox="1"/>
              <p:nvPr/>
            </p:nvSpPr>
            <p:spPr>
              <a:xfrm>
                <a:off x="6391326" y="4650349"/>
                <a:ext cx="944905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C00000"/>
                    </a:solidFill>
                  </a:rPr>
                  <a:t>AMTNO</a:t>
                </a:r>
                <a:r>
                  <a:rPr lang="en-US" sz="1400" baseline="-25000" dirty="0">
                    <a:solidFill>
                      <a:srgbClr val="C00000"/>
                    </a:solidFill>
                  </a:rPr>
                  <a:t>3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40465" y="5341936"/>
                <a:ext cx="869657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1786B"/>
                    </a:solidFill>
                  </a:rPr>
                  <a:t>ISOPNN</a:t>
                </a:r>
                <a:endParaRPr lang="en-US" sz="1400" baseline="-25000" dirty="0">
                  <a:solidFill>
                    <a:srgbClr val="F1786B"/>
                  </a:solidFill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6482110" y="5299425"/>
                <a:ext cx="1086536" cy="3102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C00000"/>
                    </a:solidFill>
                  </a:rPr>
                  <a:t>AISOPNN</a:t>
                </a:r>
                <a:endParaRPr lang="en-US" sz="1400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7429966" y="4935521"/>
                <a:ext cx="952408" cy="3077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C00000"/>
                    </a:solidFill>
                  </a:rPr>
                  <a:t>AMTHYD</a:t>
                </a:r>
              </a:p>
            </p:txBody>
          </p:sp>
          <p:cxnSp>
            <p:nvCxnSpPr>
              <p:cNvPr id="151" name="Straight Arrow Connector 150"/>
              <p:cNvCxnSpPr>
                <a:endCxn id="146" idx="1"/>
              </p:cNvCxnSpPr>
              <p:nvPr/>
            </p:nvCxnSpPr>
            <p:spPr bwMode="auto">
              <a:xfrm>
                <a:off x="2314184" y="4757249"/>
                <a:ext cx="1952192" cy="34240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2" name="TextBox 151"/>
              <p:cNvSpPr txBox="1"/>
              <p:nvPr/>
            </p:nvSpPr>
            <p:spPr>
              <a:xfrm rot="492744">
                <a:off x="2572783" y="4934611"/>
                <a:ext cx="143973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1786B"/>
                    </a:solidFill>
                  </a:rPr>
                  <a:t>+OH/NO, +NO</a:t>
                </a:r>
                <a:r>
                  <a:rPr lang="en-US" sz="1400" baseline="-25000" dirty="0">
                    <a:solidFill>
                      <a:srgbClr val="F1786B"/>
                    </a:solidFill>
                  </a:rPr>
                  <a:t>3</a:t>
                </a:r>
                <a:r>
                  <a:rPr lang="en-US" sz="1400" dirty="0">
                    <a:solidFill>
                      <a:srgbClr val="F1786B"/>
                    </a:solidFill>
                  </a:rPr>
                  <a:t> </a:t>
                </a:r>
              </a:p>
            </p:txBody>
          </p:sp>
          <p:cxnSp>
            <p:nvCxnSpPr>
              <p:cNvPr id="153" name="Straight Arrow Connector 152"/>
              <p:cNvCxnSpPr>
                <a:stCxn id="146" idx="3"/>
                <a:endCxn id="147" idx="1"/>
              </p:cNvCxnSpPr>
              <p:nvPr/>
            </p:nvCxnSpPr>
            <p:spPr bwMode="auto">
              <a:xfrm flipV="1">
                <a:off x="5146386" y="4804238"/>
                <a:ext cx="1244940" cy="2954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stealth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4" name="Straight Arrow Connector 153"/>
              <p:cNvCxnSpPr>
                <a:stCxn id="148" idx="3"/>
                <a:endCxn id="149" idx="1"/>
              </p:cNvCxnSpPr>
              <p:nvPr/>
            </p:nvCxnSpPr>
            <p:spPr bwMode="auto">
              <a:xfrm flipV="1">
                <a:off x="4110122" y="5454562"/>
                <a:ext cx="2371988" cy="4126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stealth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Straight Arrow Connector 154"/>
              <p:cNvCxnSpPr>
                <a:stCxn id="147" idx="3"/>
                <a:endCxn id="150" idx="0"/>
              </p:cNvCxnSpPr>
              <p:nvPr/>
            </p:nvCxnSpPr>
            <p:spPr bwMode="auto">
              <a:xfrm>
                <a:off x="7336231" y="4804238"/>
                <a:ext cx="569939" cy="13128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6" name="Straight Arrow Connector 155"/>
              <p:cNvCxnSpPr>
                <a:stCxn id="149" idx="3"/>
                <a:endCxn id="150" idx="2"/>
              </p:cNvCxnSpPr>
              <p:nvPr/>
            </p:nvCxnSpPr>
            <p:spPr bwMode="auto">
              <a:xfrm flipV="1">
                <a:off x="7568646" y="5243298"/>
                <a:ext cx="337524" cy="21126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Straight Arrow Connector 156"/>
              <p:cNvCxnSpPr>
                <a:endCxn id="148" idx="1"/>
              </p:cNvCxnSpPr>
              <p:nvPr/>
            </p:nvCxnSpPr>
            <p:spPr bwMode="auto">
              <a:xfrm flipV="1">
                <a:off x="2373956" y="5495823"/>
                <a:ext cx="866509" cy="15273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stealth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8" name="TextBox 157"/>
              <p:cNvSpPr txBox="1"/>
              <p:nvPr/>
            </p:nvSpPr>
            <p:spPr>
              <a:xfrm>
                <a:off x="2515485" y="5252268"/>
                <a:ext cx="81708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1786B"/>
                    </a:solidFill>
                  </a:rPr>
                  <a:t>+NO</a:t>
                </a:r>
                <a:r>
                  <a:rPr lang="en-US" sz="1400" baseline="-25000" dirty="0">
                    <a:solidFill>
                      <a:srgbClr val="F1786B"/>
                    </a:solidFill>
                  </a:rPr>
                  <a:t>3</a:t>
                </a:r>
                <a:r>
                  <a:rPr lang="en-US" sz="1400" dirty="0">
                    <a:solidFill>
                      <a:srgbClr val="F1786B"/>
                    </a:solidFill>
                  </a:rPr>
                  <a:t> 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 rot="854243">
                <a:off x="2561823" y="6158622"/>
                <a:ext cx="14966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+ OH/NO/NO</a:t>
                </a:r>
                <a:r>
                  <a:rPr lang="en-US" sz="1400" baseline="-25000" dirty="0">
                    <a:solidFill>
                      <a:srgbClr val="00B050"/>
                    </a:solidFill>
                  </a:rPr>
                  <a:t>2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 rot="448222">
                <a:off x="3448140" y="6025830"/>
                <a:ext cx="1221995" cy="310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+ OH/HO</a:t>
                </a:r>
                <a:r>
                  <a:rPr lang="en-US" sz="1400" baseline="-25000" dirty="0">
                    <a:solidFill>
                      <a:srgbClr val="00B050"/>
                    </a:solidFill>
                  </a:rPr>
                  <a:t>2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383354" y="5494670"/>
            <a:ext cx="9906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isoprene</a:t>
            </a:r>
          </a:p>
        </p:txBody>
      </p:sp>
      <p:cxnSp>
        <p:nvCxnSpPr>
          <p:cNvPr id="116" name="Straight Arrow Connector 115"/>
          <p:cNvCxnSpPr/>
          <p:nvPr/>
        </p:nvCxnSpPr>
        <p:spPr bwMode="auto">
          <a:xfrm>
            <a:off x="1153765" y="5637254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TextBox 94"/>
          <p:cNvSpPr txBox="1"/>
          <p:nvPr/>
        </p:nvSpPr>
        <p:spPr>
          <a:xfrm>
            <a:off x="1396370" y="4449472"/>
            <a:ext cx="183562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TERP monoterpenes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>
            <a:off x="1181425" y="4601371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 rot="16200000">
            <a:off x="39109" y="5599253"/>
            <a:ext cx="1970916" cy="28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BIOGENIC EMISSIONS</a:t>
            </a:r>
          </a:p>
        </p:txBody>
      </p:sp>
      <p:cxnSp>
        <p:nvCxnSpPr>
          <p:cNvPr id="115" name="Straight Arrow Connector 114"/>
          <p:cNvCxnSpPr/>
          <p:nvPr/>
        </p:nvCxnSpPr>
        <p:spPr bwMode="auto">
          <a:xfrm flipV="1">
            <a:off x="1170497" y="3626026"/>
            <a:ext cx="0" cy="30718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5993627" y="453249"/>
            <a:ext cx="3884121" cy="600194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80" name="Teardrop 79"/>
          <p:cNvSpPr/>
          <p:nvPr/>
        </p:nvSpPr>
        <p:spPr>
          <a:xfrm rot="18900000">
            <a:off x="9296219" y="6150484"/>
            <a:ext cx="349779" cy="298324"/>
          </a:xfrm>
          <a:prstGeom prst="teardrop">
            <a:avLst>
              <a:gd name="adj" fmla="val 13964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720123" y="6470910"/>
            <a:ext cx="1212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aqueous aerosol</a:t>
            </a:r>
          </a:p>
        </p:txBody>
      </p:sp>
    </p:spTree>
    <p:extLst>
      <p:ext uri="{BB962C8B-B14F-4D97-AF65-F5344CB8AC3E}">
        <p14:creationId xmlns:p14="http://schemas.microsoft.com/office/powerpoint/2010/main" val="36509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 b="0"/>
              <a:pPr>
                <a:defRPr/>
              </a:pPr>
              <a:t>22</a:t>
            </a:fld>
            <a:endParaRPr lang="en-US" sz="1200" b="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2C54A5C6-1A67-402B-9D43-A5D8CAE25FA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60169" y="201613"/>
            <a:ext cx="6703031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b="0" dirty="0">
                <a:solidFill>
                  <a:srgbClr val="0070C0"/>
                </a:solidFill>
              </a:rPr>
              <a:t>Organic aerosol co-benefits from </a:t>
            </a:r>
            <a:r>
              <a:rPr lang="EN-US" sz="2000" b="0" dirty="0" err="1">
                <a:solidFill>
                  <a:srgbClr val="0070C0"/>
                </a:solidFill>
              </a:rPr>
              <a:t>SO</a:t>
            </a:r>
            <a:r>
              <a:rPr lang="EN-US" sz="2000" b="0" baseline="-25000" dirty="0" err="1">
                <a:solidFill>
                  <a:srgbClr val="0070C0"/>
                </a:solidFill>
              </a:rPr>
              <a:t>x</a:t>
            </a:r>
            <a:r>
              <a:rPr lang="EN-US" sz="2000" b="0" dirty="0">
                <a:solidFill>
                  <a:srgbClr val="0070C0"/>
                </a:solidFill>
              </a:rPr>
              <a:t> and NO</a:t>
            </a:r>
            <a:r>
              <a:rPr lang="EN-US" sz="2000" b="0" baseline="-25000" dirty="0">
                <a:solidFill>
                  <a:srgbClr val="0070C0"/>
                </a:solidFill>
              </a:rPr>
              <a:t>x</a:t>
            </a:r>
            <a:r>
              <a:rPr lang="EN-US" sz="2000" b="0" dirty="0">
                <a:solidFill>
                  <a:srgbClr val="0070C0"/>
                </a:solidFill>
              </a:rPr>
              <a:t> reductions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4400" y="2204003"/>
            <a:ext cx="3380660" cy="3952938"/>
            <a:chOff x="1430777" y="2776355"/>
            <a:chExt cx="3061710" cy="35799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r="48245"/>
            <a:stretch/>
          </p:blipFill>
          <p:spPr>
            <a:xfrm>
              <a:off x="1430777" y="2776355"/>
              <a:ext cx="3061710" cy="357999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993454" y="3452195"/>
              <a:ext cx="562710" cy="209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</a:rPr>
                <a:t>Model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72341" y="6261913"/>
            <a:ext cx="3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(</a:t>
            </a:r>
            <a:r>
              <a:rPr lang="en-US" sz="1200" i="1" dirty="0"/>
              <a:t>Pye et al., 2017 ACP, Mao et al., in review ACPD</a:t>
            </a:r>
            <a:r>
              <a:rPr lang="en-US" sz="1200" dirty="0"/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96134" y="2247850"/>
            <a:ext cx="6253673" cy="3900684"/>
            <a:chOff x="7015489" y="2885301"/>
            <a:chExt cx="4473174" cy="2790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76626"/>
            <a:stretch/>
          </p:blipFill>
          <p:spPr>
            <a:xfrm>
              <a:off x="7015489" y="4532411"/>
              <a:ext cx="4473174" cy="1143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t="4546" b="61540"/>
            <a:stretch/>
          </p:blipFill>
          <p:spPr>
            <a:xfrm>
              <a:off x="7015489" y="2885301"/>
              <a:ext cx="4473174" cy="165841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467600" y="6400413"/>
            <a:ext cx="3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(</a:t>
            </a:r>
            <a:r>
              <a:rPr lang="en-US" sz="1200" i="1" dirty="0"/>
              <a:t>Pye et al., 2015 ES&amp;T)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410002"/>
            <a:ext cx="392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Better capture of Isoprene SOA dependence on aerosol sulfate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36544" y="1410001"/>
            <a:ext cx="5905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NO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reductions lead to substantial OA reductions via NO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participation in organic nitrate 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9006" y="6156941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Organic Nitrates!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624452" y="5787736"/>
            <a:ext cx="1163781" cy="3692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850579" y="4506511"/>
            <a:ext cx="332509" cy="136435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37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 b="0"/>
              <a:pPr>
                <a:defRPr/>
              </a:pPr>
              <a:t>23</a:t>
            </a:fld>
            <a:endParaRPr lang="en-US" sz="1200" b="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2C54A5C6-1A67-402B-9D43-A5D8CAE25FA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0" y="201253"/>
            <a:ext cx="5791200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b="0" dirty="0">
                <a:solidFill>
                  <a:srgbClr val="0070C0"/>
                </a:solidFill>
              </a:rPr>
              <a:t>Anthropogenic Organic Aerosol</a:t>
            </a:r>
          </a:p>
        </p:txBody>
      </p:sp>
      <p:sp>
        <p:nvSpPr>
          <p:cNvPr id="14" name="Content Placeholder 25"/>
          <p:cNvSpPr txBox="1">
            <a:spLocks/>
          </p:cNvSpPr>
          <p:nvPr/>
        </p:nvSpPr>
        <p:spPr>
          <a:xfrm>
            <a:off x="461845" y="1479551"/>
            <a:ext cx="7924773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-3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aerosol in the atmosphere:</a:t>
            </a:r>
          </a:p>
          <a:p>
            <a:pPr marL="341313" indent="-22542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a significant contribution to mass throughout the world</a:t>
            </a:r>
          </a:p>
          <a:p>
            <a:pPr marL="341313" indent="-22542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becoming relatively more important for PM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predictions as PM sulfate and nitrate concentrations fall</a:t>
            </a:r>
          </a:p>
          <a:p>
            <a:pPr marL="341313" indent="-22542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has been shown to evaporate with dilution from near-source to ambient conditions </a:t>
            </a:r>
          </a:p>
          <a:p>
            <a:pPr marL="801688" indent="0">
              <a:buFont typeface="Arial" charset="0"/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Lipsky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Environ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Technol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2006, Huffman et al., 2009, Grieshop et al.,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2009, May et al.,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Atmos. Environ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2013)</a:t>
            </a:r>
          </a:p>
          <a:p>
            <a:pPr marL="341313" indent="-22542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primarily comprised of oxygenated compounds </a:t>
            </a:r>
          </a:p>
          <a:p>
            <a:pPr marL="801688" indent="0">
              <a:buFont typeface="Arial" charset="0"/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(Ng et al.,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2010; Zhang et al.,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Anal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Bioanal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2011)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5888" indent="0">
              <a:buFont typeface="Arial" charset="0"/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spc="-3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aerosol in CMAQ</a:t>
            </a:r>
            <a:r>
              <a:rPr lang="en-US" sz="1800" b="1" u="sng" spc="-30" dirty="0">
                <a:latin typeface="Arial" panose="020B0604020202020204" pitchFamily="34" charset="0"/>
                <a:cs typeface="Arial" panose="020B0604020202020204" pitchFamily="34" charset="0"/>
              </a:rPr>
              <a:t>v5.1</a:t>
            </a:r>
            <a:r>
              <a:rPr lang="en-US" sz="1800" b="1" spc="-3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22542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dominated by primary, nonvolatile organic mass </a:t>
            </a:r>
          </a:p>
          <a:p>
            <a:pPr marL="341313" indent="-225425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underestimates the response of OA to photooxidation in urban areas </a:t>
            </a:r>
          </a:p>
          <a:p>
            <a:pPr marL="115888" indent="0" algn="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(Woody et al.,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2016)</a:t>
            </a:r>
          </a:p>
          <a:p>
            <a:pPr marL="341313" indent="-225425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estimates OA observations in winter (due to high POA concentrations)</a:t>
            </a:r>
          </a:p>
          <a:p>
            <a:pPr marL="341313" indent="-225425"/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estimates OA observations in summer (due to low SOA concentrations)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9275157" y="2217278"/>
            <a:ext cx="731520" cy="73152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9452087" y="2387632"/>
            <a:ext cx="365760" cy="36576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9969725" y="2473644"/>
            <a:ext cx="1280160" cy="1280160"/>
          </a:xfrm>
          <a:prstGeom prst="ellipse">
            <a:avLst/>
          </a:prstGeom>
          <a:solidFill>
            <a:srgbClr val="008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0244045" y="2747964"/>
            <a:ext cx="731520" cy="731520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44679" y="1339686"/>
            <a:ext cx="2440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14450" algn="l"/>
              </a:tabLst>
            </a:pPr>
            <a:r>
              <a:rPr lang="en-US" sz="1600" b="1" dirty="0"/>
              <a:t>     Primary   Secondary </a:t>
            </a:r>
          </a:p>
          <a:p>
            <a:pPr>
              <a:tabLst>
                <a:tab pos="1314450" algn="l"/>
              </a:tabLst>
            </a:pPr>
            <a:r>
              <a:rPr lang="en-US" sz="1600" b="1" dirty="0"/>
              <a:t>         OA	    OA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9332359" y="4989288"/>
            <a:ext cx="731520" cy="73152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0208449" y="5226030"/>
            <a:ext cx="822960" cy="822960"/>
          </a:xfrm>
          <a:prstGeom prst="ellipse">
            <a:avLst/>
          </a:prstGeom>
          <a:solidFill>
            <a:srgbClr val="008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482769" y="5500350"/>
            <a:ext cx="274320" cy="274320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9120461" y="1924460"/>
            <a:ext cx="197702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8717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3200" y="1123894"/>
            <a:ext cx="11785600" cy="5714441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Semi-volatile POA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 research community and our own models tell us a significant fraction of POA should be volatilized.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Distributed POA from inventory into separate species based on Volatility: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Anthropogenic SOA model species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Lump The uncertain processes into one NEW model surrogate: </a:t>
            </a:r>
            <a:r>
              <a:rPr lang="en-US" b="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SOA from Combustion Emissions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pcSOA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Nonvolatile POA is still available in CMAQv5.2 for backwards compatibility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/>
              <a:pPr>
                <a:defRPr/>
              </a:pPr>
              <a:t>24</a:t>
            </a:fld>
            <a:endParaRPr lang="en-US" sz="12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5199149" y="2405032"/>
            <a:ext cx="228600" cy="685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89749" y="2938432"/>
            <a:ext cx="228600" cy="1524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987309" y="3014632"/>
            <a:ext cx="228600" cy="762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866149" y="2938432"/>
            <a:ext cx="228600" cy="1524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724669" y="3014632"/>
            <a:ext cx="228600" cy="762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542549" y="3014632"/>
            <a:ext cx="228600" cy="762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987309" y="2938432"/>
            <a:ext cx="228600" cy="76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866149" y="2877472"/>
            <a:ext cx="228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724669" y="2857152"/>
            <a:ext cx="228600" cy="1981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542549" y="2786032"/>
            <a:ext cx="228600" cy="2971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5488709" y="2686054"/>
            <a:ext cx="802640" cy="186338"/>
          </a:xfrm>
          <a:custGeom>
            <a:avLst/>
            <a:gdLst>
              <a:gd name="connsiteX0" fmla="*/ 0 w 802640"/>
              <a:gd name="connsiteY0" fmla="*/ 23778 h 186338"/>
              <a:gd name="connsiteX1" fmla="*/ 457200 w 802640"/>
              <a:gd name="connsiteY1" fmla="*/ 13618 h 186338"/>
              <a:gd name="connsiteX2" fmla="*/ 802640 w 802640"/>
              <a:gd name="connsiteY2" fmla="*/ 186338 h 18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2640" h="186338">
                <a:moveTo>
                  <a:pt x="0" y="23778"/>
                </a:moveTo>
                <a:cubicBezTo>
                  <a:pt x="161713" y="5151"/>
                  <a:pt x="323427" y="-13475"/>
                  <a:pt x="457200" y="13618"/>
                </a:cubicBezTo>
                <a:cubicBezTo>
                  <a:pt x="590973" y="40711"/>
                  <a:pt x="696806" y="113524"/>
                  <a:pt x="802640" y="18633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5521729" y="2654763"/>
            <a:ext cx="1582420" cy="186338"/>
          </a:xfrm>
          <a:custGeom>
            <a:avLst/>
            <a:gdLst>
              <a:gd name="connsiteX0" fmla="*/ 0 w 802640"/>
              <a:gd name="connsiteY0" fmla="*/ 23778 h 186338"/>
              <a:gd name="connsiteX1" fmla="*/ 457200 w 802640"/>
              <a:gd name="connsiteY1" fmla="*/ 13618 h 186338"/>
              <a:gd name="connsiteX2" fmla="*/ 802640 w 802640"/>
              <a:gd name="connsiteY2" fmla="*/ 186338 h 18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2640" h="186338">
                <a:moveTo>
                  <a:pt x="0" y="23778"/>
                </a:moveTo>
                <a:cubicBezTo>
                  <a:pt x="161713" y="5151"/>
                  <a:pt x="323427" y="-13475"/>
                  <a:pt x="457200" y="13618"/>
                </a:cubicBezTo>
                <a:cubicBezTo>
                  <a:pt x="590973" y="40711"/>
                  <a:pt x="696806" y="113524"/>
                  <a:pt x="802640" y="18633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5533159" y="2654763"/>
            <a:ext cx="2332990" cy="186338"/>
          </a:xfrm>
          <a:custGeom>
            <a:avLst/>
            <a:gdLst>
              <a:gd name="connsiteX0" fmla="*/ 0 w 802640"/>
              <a:gd name="connsiteY0" fmla="*/ 23778 h 186338"/>
              <a:gd name="connsiteX1" fmla="*/ 457200 w 802640"/>
              <a:gd name="connsiteY1" fmla="*/ 13618 h 186338"/>
              <a:gd name="connsiteX2" fmla="*/ 802640 w 802640"/>
              <a:gd name="connsiteY2" fmla="*/ 186338 h 18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2640" h="186338">
                <a:moveTo>
                  <a:pt x="0" y="23778"/>
                </a:moveTo>
                <a:cubicBezTo>
                  <a:pt x="161713" y="5151"/>
                  <a:pt x="323427" y="-13475"/>
                  <a:pt x="457200" y="13618"/>
                </a:cubicBezTo>
                <a:cubicBezTo>
                  <a:pt x="590973" y="40711"/>
                  <a:pt x="696806" y="113524"/>
                  <a:pt x="802640" y="18633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5488709" y="2643080"/>
            <a:ext cx="3235960" cy="186338"/>
          </a:xfrm>
          <a:custGeom>
            <a:avLst/>
            <a:gdLst>
              <a:gd name="connsiteX0" fmla="*/ 0 w 802640"/>
              <a:gd name="connsiteY0" fmla="*/ 23778 h 186338"/>
              <a:gd name="connsiteX1" fmla="*/ 457200 w 802640"/>
              <a:gd name="connsiteY1" fmla="*/ 13618 h 186338"/>
              <a:gd name="connsiteX2" fmla="*/ 802640 w 802640"/>
              <a:gd name="connsiteY2" fmla="*/ 186338 h 18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2640" h="186338">
                <a:moveTo>
                  <a:pt x="0" y="23778"/>
                </a:moveTo>
                <a:cubicBezTo>
                  <a:pt x="161713" y="5151"/>
                  <a:pt x="323427" y="-13475"/>
                  <a:pt x="457200" y="13618"/>
                </a:cubicBezTo>
                <a:cubicBezTo>
                  <a:pt x="590973" y="40711"/>
                  <a:pt x="696806" y="113524"/>
                  <a:pt x="802640" y="18633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5511570" y="2632714"/>
            <a:ext cx="4030979" cy="186338"/>
          </a:xfrm>
          <a:custGeom>
            <a:avLst/>
            <a:gdLst>
              <a:gd name="connsiteX0" fmla="*/ 0 w 802640"/>
              <a:gd name="connsiteY0" fmla="*/ 23778 h 186338"/>
              <a:gd name="connsiteX1" fmla="*/ 457200 w 802640"/>
              <a:gd name="connsiteY1" fmla="*/ 13618 h 186338"/>
              <a:gd name="connsiteX2" fmla="*/ 802640 w 802640"/>
              <a:gd name="connsiteY2" fmla="*/ 186338 h 18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2640" h="186338">
                <a:moveTo>
                  <a:pt x="0" y="23778"/>
                </a:moveTo>
                <a:cubicBezTo>
                  <a:pt x="161713" y="5151"/>
                  <a:pt x="323427" y="-13475"/>
                  <a:pt x="457200" y="13618"/>
                </a:cubicBezTo>
                <a:cubicBezTo>
                  <a:pt x="590973" y="40711"/>
                  <a:pt x="696806" y="113524"/>
                  <a:pt x="802640" y="18633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0488" y="2406402"/>
            <a:ext cx="68640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POC</a:t>
            </a:r>
          </a:p>
          <a:p>
            <a:pPr algn="ctr"/>
            <a:r>
              <a:rPr lang="en-US" sz="1050" b="1" dirty="0"/>
              <a:t>+</a:t>
            </a:r>
          </a:p>
          <a:p>
            <a:pPr algn="ctr"/>
            <a:r>
              <a:rPr lang="en-US" sz="1050" b="1" dirty="0"/>
              <a:t>PNCOM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80082" y="3062016"/>
            <a:ext cx="647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LVPOA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29295" y="3062016"/>
            <a:ext cx="7761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SVPOA-1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92362" y="3062016"/>
            <a:ext cx="7761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SVPOA-2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68662" y="3062016"/>
            <a:ext cx="7761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SVPOA-3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76710" y="3062016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IVPOA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84749" y="3328881"/>
            <a:ext cx="140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Nonvolatile</a:t>
            </a:r>
          </a:p>
          <a:p>
            <a:pPr algn="ctr"/>
            <a:r>
              <a:rPr lang="en-US" sz="1600" dirty="0"/>
              <a:t>Configuration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41434" y="3322676"/>
            <a:ext cx="2563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Semivolatile Configuration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5790424" y="2175447"/>
            <a:ext cx="5933" cy="16827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9" name="Group 28"/>
          <p:cNvGrpSpPr/>
          <p:nvPr/>
        </p:nvGrpSpPr>
        <p:grpSpPr>
          <a:xfrm>
            <a:off x="2086304" y="2230863"/>
            <a:ext cx="2534478" cy="1246495"/>
            <a:chOff x="4856922" y="1066800"/>
            <a:chExt cx="2534478" cy="1246495"/>
          </a:xfrm>
        </p:grpSpPr>
        <p:sp>
          <p:nvSpPr>
            <p:cNvPr id="30" name="Rectangle 29"/>
            <p:cNvSpPr/>
            <p:nvPr/>
          </p:nvSpPr>
          <p:spPr bwMode="auto">
            <a:xfrm>
              <a:off x="4856922" y="1066800"/>
              <a:ext cx="2305878" cy="1246495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chemeClr val="bg1"/>
                </a:solidFill>
                <a:ea typeface="ＭＳ Ｐゴシック" pitchFamily="1" charset="-128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675245" y="1066800"/>
              <a:ext cx="0" cy="124649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4876800" y="1066800"/>
              <a:ext cx="2514600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tabLst>
                  <a:tab pos="796925" algn="l"/>
                </a:tabLst>
              </a:pPr>
              <a:r>
                <a:rPr lang="en-US" sz="1400" dirty="0">
                  <a:solidFill>
                    <a:schemeClr val="bg1"/>
                  </a:solidFill>
                </a:rPr>
                <a:t>Class 	C</a:t>
              </a:r>
              <a:r>
                <a:rPr lang="en-US" sz="1400" baseline="30000" dirty="0">
                  <a:solidFill>
                    <a:schemeClr val="bg1"/>
                  </a:solidFill>
                </a:rPr>
                <a:t>*</a:t>
              </a:r>
              <a:r>
                <a:rPr lang="en-US" sz="1400" dirty="0">
                  <a:solidFill>
                    <a:schemeClr val="bg1"/>
                  </a:solidFill>
                </a:rPr>
                <a:t> (µg m</a:t>
              </a:r>
              <a:r>
                <a:rPr lang="en-US" sz="1400" baseline="30000" dirty="0">
                  <a:solidFill>
                    <a:schemeClr val="bg1"/>
                  </a:solidFill>
                </a:rPr>
                <a:t>-3</a:t>
              </a:r>
              <a:r>
                <a:rPr lang="en-US" sz="1400" dirty="0">
                  <a:solidFill>
                    <a:schemeClr val="bg1"/>
                  </a:solidFill>
                </a:rPr>
                <a:t>)</a:t>
              </a:r>
            </a:p>
            <a:p>
              <a:pPr>
                <a:spcAft>
                  <a:spcPts val="0"/>
                </a:spcAft>
                <a:tabLst>
                  <a:tab pos="796925" algn="l"/>
                </a:tabLst>
              </a:pPr>
              <a:r>
                <a:rPr lang="en-US" sz="1400" dirty="0">
                  <a:solidFill>
                    <a:schemeClr val="bg1"/>
                  </a:solidFill>
                </a:rPr>
                <a:t>ELVOC	C</a:t>
              </a:r>
              <a:r>
                <a:rPr lang="en-US" sz="1400" baseline="30000" dirty="0">
                  <a:solidFill>
                    <a:schemeClr val="bg1"/>
                  </a:solidFill>
                </a:rPr>
                <a:t>* </a:t>
              </a:r>
              <a:r>
                <a:rPr lang="en-US" sz="1400" dirty="0">
                  <a:solidFill>
                    <a:schemeClr val="bg1"/>
                  </a:solidFill>
                </a:rPr>
                <a:t>&lt; 10</a:t>
              </a:r>
              <a:r>
                <a:rPr lang="en-US" sz="1400" baseline="30000" dirty="0">
                  <a:solidFill>
                    <a:schemeClr val="bg1"/>
                  </a:solidFill>
                </a:rPr>
                <a:t>-3</a:t>
              </a:r>
            </a:p>
            <a:p>
              <a:pPr>
                <a:tabLst>
                  <a:tab pos="796925" algn="l"/>
                </a:tabLst>
              </a:pPr>
              <a:r>
                <a:rPr lang="en-US" sz="1400" dirty="0">
                  <a:solidFill>
                    <a:schemeClr val="bg1"/>
                  </a:solidFill>
                </a:rPr>
                <a:t>LVOC	10</a:t>
              </a:r>
              <a:r>
                <a:rPr lang="en-US" sz="1400" baseline="30000" dirty="0">
                  <a:solidFill>
                    <a:schemeClr val="bg1"/>
                  </a:solidFill>
                </a:rPr>
                <a:t>-3</a:t>
              </a:r>
              <a:r>
                <a:rPr lang="en-US" sz="1400" dirty="0">
                  <a:solidFill>
                    <a:schemeClr val="bg1"/>
                  </a:solidFill>
                </a:rPr>
                <a:t> ≤ C</a:t>
              </a:r>
              <a:r>
                <a:rPr lang="en-US" sz="1400" baseline="30000" dirty="0">
                  <a:solidFill>
                    <a:schemeClr val="bg1"/>
                  </a:solidFill>
                </a:rPr>
                <a:t>*</a:t>
              </a:r>
              <a:r>
                <a:rPr lang="en-US" sz="1400" dirty="0">
                  <a:solidFill>
                    <a:schemeClr val="bg1"/>
                  </a:solidFill>
                </a:rPr>
                <a:t> &lt; 10</a:t>
              </a:r>
              <a:r>
                <a:rPr lang="en-US" sz="1400" baseline="30000" dirty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>
                <a:tabLst>
                  <a:tab pos="796925" algn="l"/>
                </a:tabLst>
              </a:pPr>
              <a:r>
                <a:rPr lang="en-US" sz="1400" dirty="0">
                  <a:solidFill>
                    <a:schemeClr val="bg1"/>
                  </a:solidFill>
                </a:rPr>
                <a:t>SVOC	10</a:t>
              </a:r>
              <a:r>
                <a:rPr lang="en-US" sz="1400" baseline="30000" dirty="0">
                  <a:solidFill>
                    <a:schemeClr val="bg1"/>
                  </a:solidFill>
                </a:rPr>
                <a:t>0</a:t>
              </a:r>
              <a:r>
                <a:rPr lang="en-US" sz="1400" dirty="0">
                  <a:solidFill>
                    <a:schemeClr val="bg1"/>
                  </a:solidFill>
                </a:rPr>
                <a:t> ≤ C</a:t>
              </a:r>
              <a:r>
                <a:rPr lang="en-US" sz="1400" baseline="30000" dirty="0">
                  <a:solidFill>
                    <a:schemeClr val="bg1"/>
                  </a:solidFill>
                </a:rPr>
                <a:t>*</a:t>
              </a:r>
              <a:r>
                <a:rPr lang="en-US" sz="1400" dirty="0">
                  <a:solidFill>
                    <a:schemeClr val="bg1"/>
                  </a:solidFill>
                </a:rPr>
                <a:t> &lt; 10</a:t>
              </a:r>
              <a:r>
                <a:rPr lang="en-US" sz="1400" baseline="30000" dirty="0">
                  <a:solidFill>
                    <a:schemeClr val="bg1"/>
                  </a:solidFill>
                </a:rPr>
                <a:t>3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>
                <a:tabLst>
                  <a:tab pos="796925" algn="l"/>
                </a:tabLst>
              </a:pPr>
              <a:r>
                <a:rPr lang="en-US" sz="1400" dirty="0">
                  <a:solidFill>
                    <a:schemeClr val="bg1"/>
                  </a:solidFill>
                </a:rPr>
                <a:t>IVOC	10</a:t>
              </a:r>
              <a:r>
                <a:rPr lang="en-US" sz="1400" baseline="30000" dirty="0">
                  <a:solidFill>
                    <a:schemeClr val="bg1"/>
                  </a:solidFill>
                </a:rPr>
                <a:t>3</a:t>
              </a:r>
              <a:r>
                <a:rPr lang="en-US" sz="1400" dirty="0">
                  <a:solidFill>
                    <a:schemeClr val="bg1"/>
                  </a:solidFill>
                </a:rPr>
                <a:t> ≤ C</a:t>
              </a:r>
              <a:r>
                <a:rPr lang="en-US" sz="1400" baseline="30000" dirty="0">
                  <a:solidFill>
                    <a:schemeClr val="bg1"/>
                  </a:solidFill>
                </a:rPr>
                <a:t>*</a:t>
              </a:r>
              <a:r>
                <a:rPr lang="en-US" sz="1400" dirty="0">
                  <a:solidFill>
                    <a:schemeClr val="bg1"/>
                  </a:solidFill>
                </a:rPr>
                <a:t> &lt; 10</a:t>
              </a:r>
              <a:r>
                <a:rPr lang="en-US" sz="1400" baseline="30000" dirty="0">
                  <a:solidFill>
                    <a:schemeClr val="bg1"/>
                  </a:solidFill>
                </a:rPr>
                <a:t>6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4856922" y="1388739"/>
              <a:ext cx="2305878" cy="55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TextBox 33"/>
          <p:cNvSpPr txBox="1"/>
          <p:nvPr/>
        </p:nvSpPr>
        <p:spPr>
          <a:xfrm>
            <a:off x="7889210" y="5483522"/>
            <a:ext cx="208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0000FF"/>
                </a:solidFill>
              </a:rPr>
              <a:t>pcSOA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24305" y="4909124"/>
            <a:ext cx="1954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0000FF"/>
                </a:solidFill>
              </a:rPr>
              <a:t>pcSOG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7625838" y="5176123"/>
            <a:ext cx="656799" cy="3842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8031825" y="5041780"/>
            <a:ext cx="1548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(C</a:t>
            </a:r>
            <a:r>
              <a:rPr lang="en-US" sz="1400" baseline="30000" dirty="0"/>
              <a:t>*</a:t>
            </a:r>
            <a:r>
              <a:rPr lang="en-US" sz="1400" dirty="0"/>
              <a:t> = 10</a:t>
            </a:r>
            <a:r>
              <a:rPr lang="en-US" sz="1400" baseline="30000" dirty="0"/>
              <a:t>-3</a:t>
            </a:r>
            <a:r>
              <a:rPr lang="en-US" sz="1400" dirty="0"/>
              <a:t> µg m</a:t>
            </a:r>
            <a:r>
              <a:rPr lang="en-US" sz="1400" baseline="30000" dirty="0"/>
              <a:t>-3</a:t>
            </a:r>
            <a:r>
              <a:rPr lang="en-US" sz="1400" dirty="0"/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49780" y="4911344"/>
            <a:ext cx="1954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2">
                    <a:lumMod val="75000"/>
                  </a:schemeClr>
                </a:solidFill>
              </a:rPr>
              <a:t>pcVOC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5464258" y="5063012"/>
            <a:ext cx="645725" cy="37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5427750" y="5150926"/>
            <a:ext cx="2525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k</a:t>
            </a:r>
            <a:r>
              <a:rPr lang="en-US" sz="1400" baseline="-25000" dirty="0" err="1"/>
              <a:t>OH</a:t>
            </a:r>
            <a:r>
              <a:rPr lang="en-US" sz="1400" dirty="0"/>
              <a:t> = </a:t>
            </a:r>
          </a:p>
          <a:p>
            <a:r>
              <a:rPr lang="en-US" sz="1400" dirty="0"/>
              <a:t>1.25 x 10</a:t>
            </a:r>
            <a:r>
              <a:rPr lang="en-US" sz="1400" baseline="30000" dirty="0"/>
              <a:t>-11</a:t>
            </a:r>
            <a:r>
              <a:rPr lang="en-US" sz="1400" dirty="0"/>
              <a:t> </a:t>
            </a:r>
          </a:p>
          <a:p>
            <a:r>
              <a:rPr lang="en-US" sz="1400" dirty="0"/>
              <a:t>cm</a:t>
            </a:r>
            <a:r>
              <a:rPr lang="en-US" sz="1400" baseline="30000" dirty="0"/>
              <a:t>3</a:t>
            </a:r>
            <a:r>
              <a:rPr lang="en-US" sz="1400" dirty="0"/>
              <a:t> molec</a:t>
            </a:r>
            <a:r>
              <a:rPr lang="en-US" sz="1400" baseline="30000" dirty="0"/>
              <a:t>-1</a:t>
            </a:r>
            <a:r>
              <a:rPr lang="en-US" sz="1400" dirty="0"/>
              <a:t> s</a:t>
            </a:r>
            <a:r>
              <a:rPr lang="en-US" sz="1400" baseline="30000" dirty="0"/>
              <a:t>-1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5427749" y="4716837"/>
            <a:ext cx="96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OH</a:t>
            </a:r>
          </a:p>
        </p:txBody>
      </p:sp>
      <p:sp>
        <p:nvSpPr>
          <p:cNvPr id="42" name="Round Single Corner Rectangle 41"/>
          <p:cNvSpPr/>
          <p:nvPr/>
        </p:nvSpPr>
        <p:spPr bwMode="auto">
          <a:xfrm>
            <a:off x="2017717" y="5495456"/>
            <a:ext cx="1506437" cy="793236"/>
          </a:xfrm>
          <a:prstGeom prst="round1Rect">
            <a:avLst/>
          </a:prstGeom>
          <a:solidFill>
            <a:srgbClr val="65B9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dirty="0"/>
              <a:t>emissions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338605" y="5113083"/>
            <a:ext cx="124628" cy="387250"/>
          </a:xfrm>
          <a:prstGeom prst="rect">
            <a:avLst/>
          </a:prstGeom>
          <a:solidFill>
            <a:srgbClr val="65B9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ヒラギノ角ゴ Pro W3" pitchFamily="1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2508442" y="4970239"/>
            <a:ext cx="244647" cy="525009"/>
          </a:xfrm>
          <a:prstGeom prst="rect">
            <a:avLst/>
          </a:prstGeom>
          <a:solidFill>
            <a:srgbClr val="65B9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ヒラギノ角ゴ Pro W3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746858" y="4879535"/>
            <a:ext cx="146310" cy="680830"/>
          </a:xfrm>
          <a:prstGeom prst="rect">
            <a:avLst/>
          </a:prstGeom>
          <a:solidFill>
            <a:srgbClr val="65B9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ヒラギノ角ゴ Pro W3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988819" y="5238723"/>
            <a:ext cx="96206" cy="260233"/>
          </a:xfrm>
          <a:prstGeom prst="rect">
            <a:avLst/>
          </a:prstGeom>
          <a:solidFill>
            <a:srgbClr val="65B9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ea typeface="ヒラギノ角ゴ Pro W3" pitchFamily="1" charset="-128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3337941" y="5063012"/>
            <a:ext cx="678516" cy="2653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3514961" y="5233846"/>
            <a:ext cx="157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EF = </a:t>
            </a:r>
          </a:p>
          <a:p>
            <a:r>
              <a:rPr lang="en-US" sz="1400" dirty="0"/>
              <a:t>6.5gVOC /</a:t>
            </a:r>
            <a:r>
              <a:rPr lang="en-US" sz="1400" dirty="0" err="1"/>
              <a:t>gPOA</a:t>
            </a:r>
            <a:endParaRPr lang="en-US" sz="1400" dirty="0"/>
          </a:p>
        </p:txBody>
      </p:sp>
      <p:sp>
        <p:nvSpPr>
          <p:cNvPr id="51" name="Text Placeholder 1"/>
          <p:cNvSpPr txBox="1">
            <a:spLocks/>
          </p:cNvSpPr>
          <p:nvPr/>
        </p:nvSpPr>
        <p:spPr bwMode="auto">
          <a:xfrm>
            <a:off x="4572000" y="201253"/>
            <a:ext cx="579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b="0" dirty="0">
                <a:solidFill>
                  <a:srgbClr val="0070C0"/>
                </a:solidFill>
              </a:rPr>
              <a:t>Anthropogenic Organic Aerosol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04149" y="6020359"/>
            <a:ext cx="4167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(Hayes et al., ACP, 2013; Woody et al, ACP, 2016)</a:t>
            </a:r>
          </a:p>
        </p:txBody>
      </p:sp>
    </p:spTree>
    <p:extLst>
      <p:ext uri="{BB962C8B-B14F-4D97-AF65-F5344CB8AC3E}">
        <p14:creationId xmlns:p14="http://schemas.microsoft.com/office/powerpoint/2010/main" val="267236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b="0" dirty="0">
                <a:solidFill>
                  <a:srgbClr val="0070C0"/>
                </a:solidFill>
              </a:rPr>
              <a:t>Anthropogenic Organic Aerosol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/>
              <a:pPr>
                <a:defRPr/>
              </a:pPr>
              <a:t>25</a:t>
            </a:fld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529" y="2177688"/>
            <a:ext cx="5283004" cy="3773417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7054461" y="1302380"/>
            <a:ext cx="5007071" cy="7980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400" b="1">
                <a:solidFill>
                  <a:schemeClr val="accent5">
                    <a:lumMod val="75000"/>
                  </a:schemeClr>
                </a:solidFill>
              </a:rPr>
              <a:t>Seasonal performance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indicators for CONUS 2011 simulation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32997" b="1020"/>
          <a:stretch/>
        </p:blipFill>
        <p:spPr>
          <a:xfrm>
            <a:off x="145040" y="2100401"/>
            <a:ext cx="6224662" cy="4331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595" t="959" b="50335"/>
          <a:stretch/>
        </p:blipFill>
        <p:spPr>
          <a:xfrm>
            <a:off x="3449782" y="4338889"/>
            <a:ext cx="2839251" cy="2074255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138269" y="1302379"/>
            <a:ext cx="6150764" cy="79802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OA Diurnal profiles for California 4-km simulation. May-June 2010.</a:t>
            </a:r>
          </a:p>
        </p:txBody>
      </p:sp>
      <p:sp>
        <p:nvSpPr>
          <p:cNvPr id="5" name="Rectangle 4"/>
          <p:cNvSpPr/>
          <p:nvPr/>
        </p:nvSpPr>
        <p:spPr>
          <a:xfrm>
            <a:off x="9996055" y="2473036"/>
            <a:ext cx="571500" cy="187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826334" y="2864429"/>
            <a:ext cx="571500" cy="187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36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18715" y="4344571"/>
            <a:ext cx="923605" cy="246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109006" y="6388583"/>
            <a:ext cx="3251200" cy="365125"/>
          </a:xfrm>
        </p:spPr>
        <p:txBody>
          <a:bodyPr/>
          <a:lstStyle/>
          <a:p>
            <a:pPr algn="l">
              <a:defRPr/>
            </a:pPr>
            <a:fld id="{982EA9DB-1AB2-4E45-B0AC-1182FB3079D0}" type="slidenum">
              <a:rPr lang="en-US" sz="1100" b="0" smtClean="0"/>
              <a:pPr algn="l">
                <a:defRPr/>
              </a:pPr>
              <a:t>26</a:t>
            </a:fld>
            <a:endParaRPr lang="en-US" sz="11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6230817" y="7007041"/>
            <a:ext cx="4578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Individual contributions of several emission sources to PM concentrations at a receptor for a hypothetical scenario.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548" y="3085978"/>
            <a:ext cx="5240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CMAQv5.1 windblown dust model Issue</a:t>
            </a:r>
          </a:p>
          <a:p>
            <a:r>
              <a:rPr lang="en-US" sz="1600" dirty="0"/>
              <a:t>Tendency to occasionally produce unrealistically high emissions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4549" y="4001218"/>
            <a:ext cx="4996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Extensive updates to the windblown dust module for CMAQv5.2 release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6" y="1194705"/>
            <a:ext cx="2679820" cy="17865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38456" y="1142586"/>
            <a:ext cx="205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Massive dust storm in Phoenix, AZ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780" y="1557086"/>
            <a:ext cx="6501837" cy="21945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221" t="23148" r="4447" b="25463"/>
          <a:stretch/>
        </p:blipFill>
        <p:spPr>
          <a:xfrm>
            <a:off x="5889260" y="4344571"/>
            <a:ext cx="5738477" cy="246888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17560" y="1263823"/>
            <a:ext cx="6000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chemeClr val="accent1">
                    <a:lumMod val="50000"/>
                  </a:schemeClr>
                </a:solidFill>
              </a:rPr>
              <a:t>Time series of fine particulate soil for all IMPROVE sites (CONUS, 2011)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14443" y="4051799"/>
            <a:ext cx="62029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solidFill>
                  <a:schemeClr val="accent1">
                    <a:lumMod val="50000"/>
                  </a:schemeClr>
                </a:solidFill>
              </a:rPr>
              <a:t>Difference in the soil error for entire year 2011 (CMAQv5.2 – CMAQv5.1)</a:t>
            </a:r>
          </a:p>
        </p:txBody>
      </p:sp>
      <p:grpSp>
        <p:nvGrpSpPr>
          <p:cNvPr id="25" name="Group 16"/>
          <p:cNvGrpSpPr>
            <a:grpSpLocks/>
          </p:cNvGrpSpPr>
          <p:nvPr/>
        </p:nvGrpSpPr>
        <p:grpSpPr bwMode="auto">
          <a:xfrm>
            <a:off x="11285646" y="4787903"/>
            <a:ext cx="494883" cy="1716042"/>
            <a:chOff x="3962400" y="4356775"/>
            <a:chExt cx="1196824" cy="1716042"/>
          </a:xfrm>
        </p:grpSpPr>
        <p:cxnSp>
          <p:nvCxnSpPr>
            <p:cNvPr id="26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TextBox 20"/>
            <p:cNvSpPr txBox="1">
              <a:spLocks noChangeArrowheads="1"/>
            </p:cNvSpPr>
            <p:nvPr/>
          </p:nvSpPr>
          <p:spPr bwMode="auto">
            <a:xfrm rot="16200000">
              <a:off x="4231192" y="4317184"/>
              <a:ext cx="888441" cy="96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/>
                <a:t>Increase in Error</a:t>
              </a:r>
            </a:p>
          </p:txBody>
        </p:sp>
        <p:sp>
          <p:nvSpPr>
            <p:cNvPr id="30" name="TextBox 21"/>
            <p:cNvSpPr txBox="1">
              <a:spLocks noChangeArrowheads="1"/>
            </p:cNvSpPr>
            <p:nvPr/>
          </p:nvSpPr>
          <p:spPr bwMode="auto">
            <a:xfrm rot="16200000">
              <a:off x="4223111" y="5138202"/>
              <a:ext cx="901608" cy="967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/>
                <a:t>Decrease in Error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 rot="16200000">
            <a:off x="11293683" y="6088758"/>
            <a:ext cx="116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(98% of sites)</a:t>
            </a:r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64000" y="137415"/>
            <a:ext cx="7721600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CMAQv5.2 Updates: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000" b="0" dirty="0">
                <a:solidFill>
                  <a:srgbClr val="0070C0"/>
                </a:solidFill>
              </a:rPr>
              <a:t>Evaluation of New physics-based windblown dust module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612521"/>
              </p:ext>
            </p:extLst>
          </p:nvPr>
        </p:nvGraphicFramePr>
        <p:xfrm>
          <a:off x="597178" y="4650588"/>
          <a:ext cx="4435624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4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Update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Implications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7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/>
                        <a:t>Threshold friction velocity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/>
                        <a:t>More realistic values of the</a:t>
                      </a:r>
                      <a:r>
                        <a:rPr lang="en-US" sz="1200" i="0" baseline="0" dirty="0"/>
                        <a:t> threshold velocity smoothly distributed</a:t>
                      </a:r>
                      <a:endParaRPr lang="en-US" sz="12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708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/>
                        <a:t>Roughness</a:t>
                      </a:r>
                      <a:r>
                        <a:rPr lang="en-US" sz="1200" b="1" i="0" baseline="0" dirty="0"/>
                        <a:t> factor</a:t>
                      </a:r>
                      <a:endParaRPr lang="en-US" sz="12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/>
                        <a:t>Include the effect of roughness elements</a:t>
                      </a:r>
                      <a:r>
                        <a:rPr lang="en-US" sz="1200" i="0" baseline="0" dirty="0"/>
                        <a:t> </a:t>
                      </a:r>
                    </a:p>
                    <a:p>
                      <a:pPr algn="ctr"/>
                      <a:r>
                        <a:rPr lang="en-US" sz="1200" i="0" baseline="0" dirty="0"/>
                        <a:t>(both solid and vegetation)</a:t>
                      </a:r>
                      <a:r>
                        <a:rPr lang="en-US" sz="1200" i="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708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/>
                        <a:t>Surface roughness</a:t>
                      </a:r>
                      <a:endParaRPr lang="en-US" sz="1200" b="1" i="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/>
                        <a:t>Develop a new relation for surface roughness</a:t>
                      </a:r>
                      <a:r>
                        <a:rPr lang="en-US" sz="1200" i="0" baseline="0" dirty="0"/>
                        <a:t> based on data from several different studies</a:t>
                      </a:r>
                      <a:endParaRPr lang="en-US" sz="12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708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/>
                        <a:t>Vegetation cover fraction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dirty="0"/>
                        <a:t>Spatially and temporally variable vegetation fraction based</a:t>
                      </a:r>
                      <a:r>
                        <a:rPr lang="en-US" sz="1200" i="0" baseline="0" dirty="0"/>
                        <a:t> on</a:t>
                      </a:r>
                      <a:r>
                        <a:rPr lang="en-US" sz="1200" i="0" dirty="0"/>
                        <a:t> satellite observations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972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55748" y="309245"/>
            <a:ext cx="7721600" cy="685800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CMAQv5.2 Instrumented Models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2EA9DB-1AB2-4E45-B0AC-1182FB3079D0}" type="slidenum">
              <a:rPr lang="en-US" sz="1100" b="0" smtClean="0"/>
              <a:pPr>
                <a:defRPr/>
              </a:pPr>
              <a:t>27</a:t>
            </a:fld>
            <a:endParaRPr lang="en-US" sz="1100" b="0" dirty="0"/>
          </a:p>
        </p:txBody>
      </p:sp>
      <p:sp>
        <p:nvSpPr>
          <p:cNvPr id="8" name="Rectangle 7"/>
          <p:cNvSpPr/>
          <p:nvPr/>
        </p:nvSpPr>
        <p:spPr>
          <a:xfrm>
            <a:off x="386310" y="1599195"/>
            <a:ext cx="637863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CMAQ-DDM-3D enables sensitivity calculations simultaneously with the standard concentrations and </a:t>
            </a:r>
            <a:r>
              <a:rPr lang="en-US" sz="1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deposition calculations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using the existing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core</a:t>
            </a:r>
            <a:r>
              <a:rPr lang="en-US" sz="1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algorithms. Sensitivities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 with </a:t>
            </a:r>
            <a:r>
              <a:rPr lang="en-US" sz="1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respect to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Emissions (gridded, point,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biogenic, lightning</a:t>
            </a:r>
            <a:r>
              <a:rPr lang="en-US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etc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Boundary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and/or </a:t>
            </a:r>
            <a:r>
              <a:rPr lang="en-US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Initial conditions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Reaction rates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Potential</a:t>
            </a:r>
            <a:r>
              <a:rPr lang="en-US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Vorticity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 or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</a:t>
            </a:r>
            <a:r>
              <a:rPr lang="en-US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emission</a:t>
            </a:r>
            <a:endParaRPr 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Second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order sensitivity calculation (sensitivity of sensitivity) is also available.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43" y="1346872"/>
            <a:ext cx="2508767" cy="2186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81842" y="6523645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Courtesy: Sergey Napelenok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319" y="1394593"/>
            <a:ext cx="27684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 hypothetical relationship between emissions of SO2 and sulfate concentrations.  The green tangent line illustrates the sensitivity of sulfate concentration to emissions of SO</a:t>
            </a:r>
            <a:r>
              <a:rPr lang="en-US" sz="1100" baseline="-25000" dirty="0"/>
              <a:t>2</a:t>
            </a:r>
            <a:r>
              <a:rPr lang="en-US" sz="11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818" y="1276030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Decoupled Direct Method in Three Dimensions (DDM-3D)</a:t>
            </a:r>
          </a:p>
          <a:p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392512" y="4164163"/>
            <a:ext cx="583830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CMAQ-ISAM allows for source attribution calculations for both gaseous (O</a:t>
            </a:r>
            <a:r>
              <a:rPr lang="en-US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VOC, and NO</a:t>
            </a:r>
            <a:r>
              <a:rPr lang="en-US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particulate species (SO</a:t>
            </a:r>
            <a:r>
              <a:rPr lang="en-US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</a:t>
            </a:r>
            <a:r>
              <a:rPr lang="en-US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EC, OC, etc.) in a single model run.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attribution is classified into VOC/NO</a:t>
            </a:r>
            <a:r>
              <a:rPr lang="en-US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limited regimes.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reactive VOCs are explicitly tracked.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attribution for user-defined combinations of emissions sectors and regions.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simulation tracks IC/BC contributions as well as an other category to reconstruct the full bulk concentration.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59" y="3943388"/>
            <a:ext cx="4193921" cy="25241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30817" y="7007041"/>
            <a:ext cx="4578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Individual contributions of several emission sources to PM concentrations at a receptor for a hypothetical scenario.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818" y="3773977"/>
            <a:ext cx="5536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Integrated Source Apportionment Method (ISAM)</a:t>
            </a:r>
          </a:p>
          <a:p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344925" y="3943043"/>
            <a:ext cx="180118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 example of source-resolved particulate concentrations. This scenario demonstrates the effect of a wildfire plume impacting the receptor on May 6.</a:t>
            </a:r>
          </a:p>
        </p:txBody>
      </p:sp>
    </p:spTree>
    <p:extLst>
      <p:ext uri="{BB962C8B-B14F-4D97-AF65-F5344CB8AC3E}">
        <p14:creationId xmlns:p14="http://schemas.microsoft.com/office/powerpoint/2010/main" val="2991467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84447" y="104775"/>
            <a:ext cx="8000143" cy="6858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Incremental Testing of the CMAQv5.2 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Modeling System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67169" y="1390208"/>
            <a:ext cx="2320300" cy="1918898"/>
          </a:xfrm>
          <a:prstGeom prst="roundRect">
            <a:avLst>
              <a:gd name="adj" fmla="val 6777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Heavy" panose="020B0903020102020204" pitchFamily="34" charset="0"/>
              </a:rPr>
              <a:t>V5.1 Base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8340" y="3375621"/>
            <a:ext cx="2286000" cy="3474720"/>
          </a:xfrm>
          <a:prstGeom prst="roundRect">
            <a:avLst>
              <a:gd name="adj" fmla="val 6777"/>
            </a:avLst>
          </a:prstGeom>
          <a:solidFill>
            <a:schemeClr val="accent5">
              <a:lumMod val="75000"/>
            </a:schemeClr>
          </a:solidFill>
          <a:ln>
            <a:solidFill>
              <a:srgbClr val="31859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Franklin Gothic Heavy" panose="020B0903020102020204" pitchFamily="34" charset="0"/>
              </a:rPr>
              <a:t>WRF3.8 with lightning assimilation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81419" y="3375621"/>
            <a:ext cx="2286000" cy="3474720"/>
          </a:xfrm>
          <a:prstGeom prst="roundRect">
            <a:avLst>
              <a:gd name="adj" fmla="val 6777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Heavy" panose="020B0903020102020204" pitchFamily="34" charset="0"/>
              </a:rPr>
              <a:t>V5.2 with CB05e51 chemical mechanism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435021" y="3375621"/>
            <a:ext cx="2286000" cy="3474720"/>
          </a:xfrm>
          <a:prstGeom prst="roundRect">
            <a:avLst>
              <a:gd name="adj" fmla="val 6777"/>
            </a:avLst>
          </a:prstGeom>
          <a:solidFill>
            <a:srgbClr val="6F2927"/>
          </a:solidFill>
          <a:ln>
            <a:solidFill>
              <a:srgbClr val="6F292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Franklin Gothic Heavy" panose="020B0903020102020204" pitchFamily="34" charset="0"/>
              </a:rPr>
              <a:t>Update to Calculation of NO from Lightning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51598" y="3375621"/>
            <a:ext cx="2286000" cy="3474720"/>
          </a:xfrm>
          <a:prstGeom prst="roundRect">
            <a:avLst>
              <a:gd name="adj" fmla="val 6777"/>
            </a:avLst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Franklin Gothic Heavy" panose="020B0903020102020204" pitchFamily="34" charset="0"/>
              </a:rPr>
              <a:t>Hemispheric CMAQ BCs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10200" y="3375621"/>
            <a:ext cx="2286000" cy="3474720"/>
          </a:xfrm>
          <a:prstGeom prst="roundRect">
            <a:avLst>
              <a:gd name="adj" fmla="val 6777"/>
            </a:avLst>
          </a:prstGeom>
          <a:solidFill>
            <a:srgbClr val="E46C0A"/>
          </a:solidFill>
          <a:ln>
            <a:solidFill>
              <a:srgbClr val="C55A1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Heavy" panose="020B0903020102020204" pitchFamily="34" charset="0"/>
              </a:rPr>
              <a:t>V5.2 with CB6r3 chemical mechanism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6167" y="1891653"/>
            <a:ext cx="1942304" cy="1143000"/>
          </a:xfrm>
          <a:prstGeom prst="roundRect">
            <a:avLst>
              <a:gd name="adj" fmla="val 677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WRF3.7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2011NEI v2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CB05e51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Geos-Chem BCs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0072" y="4382922"/>
            <a:ext cx="2002536" cy="2304288"/>
          </a:xfrm>
          <a:prstGeom prst="roundRect">
            <a:avLst>
              <a:gd name="adj" fmla="val 677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" rtlCol="0" anchor="ctr"/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</a:rPr>
              <a:t>Lightning assimilation: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</a:rPr>
              <a:t>Decreases summer O</a:t>
            </a:r>
            <a:r>
              <a:rPr lang="en-US" sz="1400" baseline="-250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</a:rPr>
              <a:t>3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  <a:sym typeface="Wingdings" panose="05000000000000000000" pitchFamily="2" charset="2"/>
              </a:rPr>
              <a:t>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</a:rPr>
              <a:t>mproves bias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</a:rPr>
              <a:t>Mostly increases sulfate in eastern US in summer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</a:rPr>
              <a:t>Increases nitrate in eastern US in winter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Franklin Gothic Demi Cond" panose="020B0706030402020204" pitchFamily="34" charset="0"/>
              </a:rPr>
              <a:t>Other changes in WRF3.8 have much smaller impact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23151" y="4347889"/>
            <a:ext cx="2002536" cy="2304288"/>
          </a:xfrm>
          <a:prstGeom prst="roundRect">
            <a:avLst>
              <a:gd name="adj" fmla="val 677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5C00"/>
                </a:solidFill>
                <a:latin typeface="Franklin Gothic Demi Cond" panose="020B0706030402020204" pitchFamily="34" charset="0"/>
              </a:rPr>
              <a:t>Increases PM</a:t>
            </a:r>
            <a:r>
              <a:rPr lang="en-US" sz="1400" baseline="-25000" dirty="0">
                <a:solidFill>
                  <a:srgbClr val="005C00"/>
                </a:solidFill>
                <a:latin typeface="Franklin Gothic Demi Cond" panose="020B0706030402020204" pitchFamily="34" charset="0"/>
              </a:rPr>
              <a:t>2.5</a:t>
            </a:r>
            <a:r>
              <a:rPr lang="en-US" sz="1400" dirty="0">
                <a:solidFill>
                  <a:srgbClr val="005C00"/>
                </a:solidFill>
                <a:latin typeface="Franklin Gothic Demi Cond" panose="020B0706030402020204" pitchFamily="34" charset="0"/>
              </a:rPr>
              <a:t> in summer due to SOA updates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5C00"/>
                </a:solidFill>
                <a:latin typeface="Franklin Gothic Demi Cond" panose="020B0706030402020204" pitchFamily="34" charset="0"/>
              </a:rPr>
              <a:t>Decreases PM</a:t>
            </a:r>
            <a:r>
              <a:rPr lang="en-US" sz="1400" baseline="-25000" dirty="0">
                <a:solidFill>
                  <a:srgbClr val="005C00"/>
                </a:solidFill>
                <a:latin typeface="Franklin Gothic Demi Cond" panose="020B0706030402020204" pitchFamily="34" charset="0"/>
              </a:rPr>
              <a:t>2.5</a:t>
            </a:r>
            <a:r>
              <a:rPr lang="en-US" sz="1400" dirty="0">
                <a:solidFill>
                  <a:srgbClr val="005C00"/>
                </a:solidFill>
                <a:latin typeface="Franklin Gothic Demi Cond" panose="020B0706030402020204" pitchFamily="34" charset="0"/>
              </a:rPr>
              <a:t> in winter due to addition of semivolatile POA </a:t>
            </a:r>
          </a:p>
          <a:p>
            <a:r>
              <a:rPr lang="en-US" sz="1400" dirty="0">
                <a:solidFill>
                  <a:srgbClr val="005C00"/>
                </a:solidFill>
                <a:latin typeface="Franklin Gothic Demi Cond" panose="020B0706030402020204" pitchFamily="34" charset="0"/>
                <a:sym typeface="Wingdings" panose="05000000000000000000" pitchFamily="2" charset="2"/>
              </a:rPr>
              <a:t> Improves bias in both seasons</a:t>
            </a:r>
            <a:endParaRPr lang="en-US" sz="1400" dirty="0">
              <a:solidFill>
                <a:srgbClr val="005C00"/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5C00"/>
                </a:solidFill>
                <a:latin typeface="Franklin Gothic Demi Cond" panose="020B0706030402020204" pitchFamily="34" charset="0"/>
              </a:rPr>
              <a:t>Impact on summer O</a:t>
            </a:r>
            <a:r>
              <a:rPr lang="en-US" sz="1400" baseline="-25000" dirty="0">
                <a:solidFill>
                  <a:srgbClr val="005C00"/>
                </a:solidFill>
                <a:latin typeface="Franklin Gothic Demi Cond" panose="020B0706030402020204" pitchFamily="34" charset="0"/>
              </a:rPr>
              <a:t>3</a:t>
            </a:r>
            <a:r>
              <a:rPr lang="en-US" sz="1400" dirty="0">
                <a:solidFill>
                  <a:srgbClr val="005C00"/>
                </a:solidFill>
                <a:latin typeface="Franklin Gothic Demi Cond" panose="020B0706030402020204" pitchFamily="34" charset="0"/>
              </a:rPr>
              <a:t> is mixed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51932" y="4347889"/>
            <a:ext cx="2002536" cy="2304288"/>
          </a:xfrm>
          <a:prstGeom prst="roundRect">
            <a:avLst>
              <a:gd name="adj" fmla="val 677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8E410C"/>
                </a:solidFill>
                <a:latin typeface="Franklin Gothic Demi Cond" panose="020B0706030402020204" pitchFamily="34" charset="0"/>
              </a:rPr>
              <a:t>Decreases summertime O</a:t>
            </a:r>
            <a:r>
              <a:rPr lang="en-US" sz="1400" baseline="-25000" dirty="0">
                <a:solidFill>
                  <a:srgbClr val="8E410C"/>
                </a:solidFill>
                <a:latin typeface="Franklin Gothic Demi Cond" panose="020B0706030402020204" pitchFamily="34" charset="0"/>
              </a:rPr>
              <a:t>3</a:t>
            </a:r>
            <a:r>
              <a:rPr lang="en-US" sz="1400" dirty="0">
                <a:solidFill>
                  <a:srgbClr val="8E410C"/>
                </a:solidFill>
                <a:latin typeface="Franklin Gothic Demi Cond" panose="020B0706030402020204" pitchFamily="34" charset="0"/>
              </a:rPr>
              <a:t> and NO</a:t>
            </a:r>
            <a:r>
              <a:rPr lang="en-US" sz="1400" baseline="-25000" dirty="0">
                <a:solidFill>
                  <a:srgbClr val="8E410C"/>
                </a:solidFill>
                <a:latin typeface="Franklin Gothic Demi Cond" panose="020B0706030402020204" pitchFamily="34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8E410C"/>
                </a:solidFill>
                <a:latin typeface="Franklin Gothic Demi Cond" panose="020B0706030402020204" pitchFamily="34" charset="0"/>
                <a:sym typeface="Wingdings" panose="05000000000000000000" pitchFamily="2" charset="2"/>
              </a:rPr>
              <a:t>Improves bias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400" baseline="-25000" dirty="0">
              <a:solidFill>
                <a:srgbClr val="8E410C"/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8E410C"/>
                </a:solidFill>
                <a:latin typeface="Franklin Gothic Demi Cond" panose="020B0706030402020204" pitchFamily="34" charset="0"/>
              </a:rPr>
              <a:t>Small decrease in summer SOA in the southeast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3539" y="1651110"/>
            <a:ext cx="8948122" cy="92333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Updates in CMAQv5.2 reduce high bias in summer O</a:t>
            </a:r>
            <a:r>
              <a:rPr lang="en-US" b="1" baseline="-25000" dirty="0">
                <a:solidFill>
                  <a:schemeClr val="bg1"/>
                </a:solidFill>
              </a:rPr>
              <a:t>3</a:t>
            </a:r>
            <a:r>
              <a:rPr lang="en-US" b="1" dirty="0">
                <a:solidFill>
                  <a:schemeClr val="bg1"/>
                </a:solidFill>
              </a:rPr>
              <a:t> and low bias in summer PM</a:t>
            </a:r>
            <a:r>
              <a:rPr lang="en-US" b="1" baseline="-25000" dirty="0">
                <a:solidFill>
                  <a:schemeClr val="bg1"/>
                </a:solidFill>
              </a:rPr>
              <a:t>2.5</a:t>
            </a:r>
            <a:r>
              <a:rPr lang="en-US" b="1" dirty="0">
                <a:solidFill>
                  <a:schemeClr val="bg1"/>
                </a:solidFill>
              </a:rPr>
              <a:t> across much of the US. Changes in high bias in winter PM</a:t>
            </a:r>
            <a:r>
              <a:rPr lang="en-US" b="1" baseline="-25000" dirty="0">
                <a:solidFill>
                  <a:schemeClr val="bg1"/>
                </a:solidFill>
              </a:rPr>
              <a:t>2.5</a:t>
            </a:r>
            <a:r>
              <a:rPr lang="en-US" b="1" dirty="0">
                <a:solidFill>
                  <a:schemeClr val="bg1"/>
                </a:solidFill>
              </a:rPr>
              <a:t> are more spatially heterogeneous.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76753" y="4347889"/>
            <a:ext cx="2002536" cy="2304288"/>
          </a:xfrm>
          <a:prstGeom prst="roundRect">
            <a:avLst>
              <a:gd name="adj" fmla="val 677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6F29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8E410C"/>
                </a:solidFill>
                <a:latin typeface="Franklin Gothic Demi Cond" panose="020B0706030402020204" pitchFamily="34" charset="0"/>
              </a:rPr>
              <a:t>Decrease in </a:t>
            </a:r>
            <a:r>
              <a:rPr lang="en-US" sz="1400" dirty="0">
                <a:solidFill>
                  <a:srgbClr val="8E410C"/>
                </a:solidFill>
                <a:latin typeface="Franklin Gothic Demi Cond" panose="020B0706030402020204" pitchFamily="34" charset="0"/>
              </a:rPr>
              <a:t>summertime O</a:t>
            </a:r>
            <a:r>
              <a:rPr lang="en-US" sz="1400" baseline="-25000" dirty="0">
                <a:solidFill>
                  <a:srgbClr val="8E410C"/>
                </a:solidFill>
                <a:latin typeface="Franklin Gothic Demi Cond" panose="020B0706030402020204" pitchFamily="34" charset="0"/>
              </a:rPr>
              <a:t>3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endParaRPr lang="en-US" sz="1400" baseline="-250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993330" y="4382922"/>
            <a:ext cx="2002536" cy="2304288"/>
          </a:xfrm>
          <a:prstGeom prst="roundRect">
            <a:avLst>
              <a:gd name="adj" fmla="val 677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52579"/>
                </a:solidFill>
                <a:latin typeface="Franklin Gothic Demi Cond" panose="020B0706030402020204" pitchFamily="34" charset="0"/>
              </a:rPr>
              <a:t>Decreases summertime O</a:t>
            </a:r>
            <a:r>
              <a:rPr lang="en-US" sz="1400" baseline="-25000" dirty="0">
                <a:solidFill>
                  <a:srgbClr val="552579"/>
                </a:solidFill>
                <a:latin typeface="Franklin Gothic Demi Cond" panose="020B0706030402020204" pitchFamily="34" charset="0"/>
              </a:rPr>
              <a:t>3</a:t>
            </a:r>
            <a:r>
              <a:rPr lang="en-US" sz="1400" dirty="0">
                <a:solidFill>
                  <a:srgbClr val="552579"/>
                </a:solidFill>
                <a:latin typeface="Franklin Gothic Demi Cond" panose="020B0706030402020204" pitchFamily="34" charset="0"/>
              </a:rPr>
              <a:t> across much of the domain.  Exception is over the Pacific.</a:t>
            </a:r>
            <a:endParaRPr lang="en-US" sz="1400" baseline="-25000" dirty="0">
              <a:solidFill>
                <a:srgbClr val="552579"/>
              </a:solidFill>
              <a:latin typeface="Franklin Gothic Demi Cond" panose="020B07060304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552579"/>
                </a:solidFill>
                <a:latin typeface="Franklin Gothic Demi Cond" panose="020B0706030402020204" pitchFamily="34" charset="0"/>
                <a:sym typeface="Wingdings" panose="05000000000000000000" pitchFamily="2" charset="2"/>
              </a:rPr>
              <a:t>Improves bias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800" dirty="0">
              <a:solidFill>
                <a:srgbClr val="552579"/>
              </a:solidFill>
              <a:latin typeface="Franklin Gothic Demi Cond" panose="020B0706030402020204" pitchFamily="34" charset="0"/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52579"/>
                </a:solidFill>
                <a:latin typeface="Franklin Gothic Demi Cond" panose="020B0706030402020204" pitchFamily="34" charset="0"/>
              </a:rPr>
              <a:t>Increases PM</a:t>
            </a:r>
            <a:r>
              <a:rPr lang="en-US" sz="1400" baseline="-25000" dirty="0">
                <a:solidFill>
                  <a:srgbClr val="552579"/>
                </a:solidFill>
                <a:latin typeface="Franklin Gothic Demi Cond" panose="020B0706030402020204" pitchFamily="34" charset="0"/>
              </a:rPr>
              <a:t>2.5</a:t>
            </a:r>
            <a:r>
              <a:rPr lang="en-US" sz="1400" dirty="0">
                <a:solidFill>
                  <a:srgbClr val="552579"/>
                </a:solidFill>
                <a:latin typeface="Franklin Gothic Demi Cond" panose="020B0706030402020204" pitchFamily="34" charset="0"/>
              </a:rPr>
              <a:t> in summer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52579"/>
                </a:solidFill>
                <a:latin typeface="Franklin Gothic Demi Cond" panose="020B0706030402020204" pitchFamily="34" charset="0"/>
              </a:rPr>
              <a:t>Decreases nitrate in winter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2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275678" y="3034653"/>
            <a:ext cx="0" cy="3736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wn Arrow 25"/>
          <p:cNvSpPr/>
          <p:nvPr/>
        </p:nvSpPr>
        <p:spPr>
          <a:xfrm rot="16200000">
            <a:off x="2302240" y="5201489"/>
            <a:ext cx="419101" cy="438151"/>
          </a:xfrm>
          <a:prstGeom prst="downArrow">
            <a:avLst>
              <a:gd name="adj1" fmla="val 50000"/>
              <a:gd name="adj2" fmla="val 3793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6200000">
            <a:off x="4735045" y="5201490"/>
            <a:ext cx="419101" cy="438151"/>
          </a:xfrm>
          <a:prstGeom prst="downArrow">
            <a:avLst>
              <a:gd name="adj1" fmla="val 50000"/>
              <a:gd name="adj2" fmla="val 3793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6200000">
            <a:off x="7143278" y="5201490"/>
            <a:ext cx="419101" cy="438151"/>
          </a:xfrm>
          <a:prstGeom prst="downArrow">
            <a:avLst>
              <a:gd name="adj1" fmla="val 50000"/>
              <a:gd name="adj2" fmla="val 3793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6200000">
            <a:off x="9595908" y="5187024"/>
            <a:ext cx="419101" cy="438151"/>
          </a:xfrm>
          <a:prstGeom prst="downArrow">
            <a:avLst>
              <a:gd name="adj1" fmla="val 50000"/>
              <a:gd name="adj2" fmla="val 3793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46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amad.rtpnc.epa.gov/wyat/AMET_AMAD/cache/CMAQ_v51_Release_Oct23_NoDust_New_network_PM_TOT_All_406370_bias_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32" y="0"/>
            <a:ext cx="8872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668152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066160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68152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066160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03432" y="3810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AQS Observations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v5.1 Base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79632" y="3524378"/>
            <a:ext cx="6324600" cy="20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96269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668152" y="16502"/>
            <a:ext cx="726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Concentration – January 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09775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Bias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24200" y="3534410"/>
            <a:ext cx="5943600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12238" y="96266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11533" y="3444117"/>
            <a:ext cx="7112132" cy="371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Bias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11533" y="16502"/>
            <a:ext cx="7269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Concentration – January 2011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582" y="358454"/>
            <a:ext cx="2603232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January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Incremental Testing for PM</a:t>
            </a:r>
            <a:r>
              <a:rPr lang="en-US" sz="2400" b="1" baseline="-25000" dirty="0">
                <a:solidFill>
                  <a:schemeClr val="bg1"/>
                </a:solidFill>
              </a:rPr>
              <a:t>2.5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909775" y="685800"/>
            <a:ext cx="1979856" cy="1508319"/>
          </a:xfrm>
          <a:prstGeom prst="straightConnector1">
            <a:avLst/>
          </a:prstGeom>
          <a:ln w="603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96154" y="965775"/>
            <a:ext cx="1008184" cy="67545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92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666973" y="6356351"/>
            <a:ext cx="2133600" cy="365125"/>
          </a:xfrm>
        </p:spPr>
        <p:txBody>
          <a:bodyPr/>
          <a:lstStyle/>
          <a:p>
            <a:fld id="{0D37FDDF-0AC3-4518-B6F0-0AC31BCFBECA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1743173" y="1867405"/>
            <a:ext cx="4232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b="1" i="1">
                <a:solidFill>
                  <a:srgbClr val="0070C0"/>
                </a:solidFill>
              </a:rPr>
              <a:t>Application </a:t>
            </a:r>
            <a:r>
              <a:rPr lang="en-US" b="1" i="1" dirty="0">
                <a:solidFill>
                  <a:srgbClr val="0070C0"/>
                </a:solidFill>
              </a:rPr>
              <a:t>Needs</a:t>
            </a: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1743174" y="5955268"/>
            <a:ext cx="4035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i="1">
                <a:solidFill>
                  <a:srgbClr val="FF9900"/>
                </a:solidFill>
              </a:rPr>
              <a:t>Model Development</a:t>
            </a:r>
            <a:endParaRPr lang="en-US" b="1" i="1" dirty="0">
              <a:solidFill>
                <a:srgbClr val="FF9900"/>
              </a:solidFill>
            </a:endParaRPr>
          </a:p>
        </p:txBody>
      </p:sp>
      <p:sp>
        <p:nvSpPr>
          <p:cNvPr id="229380" name="Line 4"/>
          <p:cNvSpPr>
            <a:spLocks noChangeShapeType="1"/>
          </p:cNvSpPr>
          <p:nvPr/>
        </p:nvSpPr>
        <p:spPr bwMode="auto">
          <a:xfrm flipV="1">
            <a:off x="1971771" y="3423425"/>
            <a:ext cx="9104059" cy="557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 type="triangle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82" name="Line 6"/>
          <p:cNvSpPr>
            <a:spLocks noChangeShapeType="1"/>
          </p:cNvSpPr>
          <p:nvPr/>
        </p:nvSpPr>
        <p:spPr bwMode="auto">
          <a:xfrm>
            <a:off x="-161827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83" name="Line 7"/>
          <p:cNvSpPr>
            <a:spLocks noChangeShapeType="1"/>
          </p:cNvSpPr>
          <p:nvPr/>
        </p:nvSpPr>
        <p:spPr bwMode="auto">
          <a:xfrm>
            <a:off x="19717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84" name="Line 8"/>
          <p:cNvSpPr>
            <a:spLocks noChangeShapeType="1"/>
          </p:cNvSpPr>
          <p:nvPr/>
        </p:nvSpPr>
        <p:spPr bwMode="auto">
          <a:xfrm>
            <a:off x="31909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85" name="Line 9"/>
          <p:cNvSpPr>
            <a:spLocks noChangeShapeType="1"/>
          </p:cNvSpPr>
          <p:nvPr/>
        </p:nvSpPr>
        <p:spPr bwMode="auto">
          <a:xfrm>
            <a:off x="47149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86" name="Line 10"/>
          <p:cNvSpPr>
            <a:spLocks noChangeShapeType="1"/>
          </p:cNvSpPr>
          <p:nvPr/>
        </p:nvSpPr>
        <p:spPr bwMode="auto">
          <a:xfrm flipH="1">
            <a:off x="26575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87" name="Line 11"/>
          <p:cNvSpPr>
            <a:spLocks noChangeShapeType="1"/>
          </p:cNvSpPr>
          <p:nvPr/>
        </p:nvSpPr>
        <p:spPr bwMode="auto">
          <a:xfrm>
            <a:off x="50197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88" name="Line 12"/>
          <p:cNvSpPr>
            <a:spLocks noChangeShapeType="1"/>
          </p:cNvSpPr>
          <p:nvPr/>
        </p:nvSpPr>
        <p:spPr bwMode="auto">
          <a:xfrm>
            <a:off x="57817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89" name="Line 13"/>
          <p:cNvSpPr>
            <a:spLocks noChangeShapeType="1"/>
          </p:cNvSpPr>
          <p:nvPr/>
        </p:nvSpPr>
        <p:spPr bwMode="auto">
          <a:xfrm>
            <a:off x="67723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90" name="Line 14"/>
          <p:cNvSpPr>
            <a:spLocks noChangeShapeType="1"/>
          </p:cNvSpPr>
          <p:nvPr/>
        </p:nvSpPr>
        <p:spPr bwMode="auto">
          <a:xfrm>
            <a:off x="80677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398" name="Text Box 22"/>
          <p:cNvSpPr txBox="1">
            <a:spLocks noChangeArrowheads="1"/>
          </p:cNvSpPr>
          <p:nvPr/>
        </p:nvSpPr>
        <p:spPr bwMode="auto">
          <a:xfrm flipH="1">
            <a:off x="1733648" y="2703514"/>
            <a:ext cx="127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-Standards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-Assessments</a:t>
            </a:r>
          </a:p>
        </p:txBody>
      </p:sp>
      <p:sp>
        <p:nvSpPr>
          <p:cNvPr id="229399" name="Text Box 23"/>
          <p:cNvSpPr txBox="1">
            <a:spLocks noChangeArrowheads="1"/>
          </p:cNvSpPr>
          <p:nvPr/>
        </p:nvSpPr>
        <p:spPr bwMode="auto">
          <a:xfrm>
            <a:off x="2657573" y="2514601"/>
            <a:ext cx="99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-PSD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-New Source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 Permitting</a:t>
            </a:r>
          </a:p>
        </p:txBody>
      </p:sp>
      <p:sp>
        <p:nvSpPr>
          <p:cNvPr id="229400" name="Text Box 24"/>
          <p:cNvSpPr txBox="1">
            <a:spLocks noChangeArrowheads="1"/>
          </p:cNvSpPr>
          <p:nvPr/>
        </p:nvSpPr>
        <p:spPr bwMode="auto">
          <a:xfrm>
            <a:off x="3648173" y="28956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latin typeface="Times New Roman" pitchFamily="18" charset="0"/>
              </a:rPr>
              <a:t>NAPAP</a:t>
            </a:r>
          </a:p>
        </p:txBody>
      </p:sp>
      <p:sp>
        <p:nvSpPr>
          <p:cNvPr id="229402" name="Text Box 26"/>
          <p:cNvSpPr txBox="1">
            <a:spLocks noChangeArrowheads="1"/>
          </p:cNvSpPr>
          <p:nvPr/>
        </p:nvSpPr>
        <p:spPr bwMode="auto">
          <a:xfrm>
            <a:off x="4860813" y="2895601"/>
            <a:ext cx="6671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1-hr O3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SIP</a:t>
            </a:r>
          </a:p>
        </p:txBody>
      </p:sp>
      <p:sp>
        <p:nvSpPr>
          <p:cNvPr id="229403" name="Text Box 27"/>
          <p:cNvSpPr txBox="1">
            <a:spLocks noChangeArrowheads="1"/>
          </p:cNvSpPr>
          <p:nvPr/>
        </p:nvSpPr>
        <p:spPr bwMode="auto">
          <a:xfrm>
            <a:off x="5553173" y="2514601"/>
            <a:ext cx="7120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NAAQS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8-hr O</a:t>
            </a:r>
            <a:r>
              <a:rPr lang="en-US" sz="1200" baseline="-25000" dirty="0">
                <a:latin typeface="Times New Roman" pitchFamily="18" charset="0"/>
              </a:rPr>
              <a:t>3</a:t>
            </a:r>
            <a:endParaRPr lang="en-US" sz="1200" dirty="0">
              <a:latin typeface="Times New Roman" pitchFamily="18" charset="0"/>
            </a:endParaRP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PM 2.5</a:t>
            </a:r>
          </a:p>
        </p:txBody>
      </p:sp>
      <p:sp>
        <p:nvSpPr>
          <p:cNvPr id="229404" name="Text Box 28"/>
          <p:cNvSpPr txBox="1">
            <a:spLocks noChangeArrowheads="1"/>
          </p:cNvSpPr>
          <p:nvPr/>
        </p:nvSpPr>
        <p:spPr bwMode="auto">
          <a:xfrm>
            <a:off x="1743173" y="40386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latin typeface="Times New Roman" pitchFamily="18" charset="0"/>
              </a:rPr>
              <a:t>AQDM</a:t>
            </a:r>
          </a:p>
        </p:txBody>
      </p:sp>
      <p:sp>
        <p:nvSpPr>
          <p:cNvPr id="229405" name="Text Box 29"/>
          <p:cNvSpPr txBox="1">
            <a:spLocks noChangeArrowheads="1"/>
          </p:cNvSpPr>
          <p:nvPr/>
        </p:nvSpPr>
        <p:spPr bwMode="auto">
          <a:xfrm>
            <a:off x="2276573" y="40386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UNAMAP</a:t>
            </a:r>
          </a:p>
        </p:txBody>
      </p:sp>
      <p:sp>
        <p:nvSpPr>
          <p:cNvPr id="229406" name="Text Box 30"/>
          <p:cNvSpPr txBox="1">
            <a:spLocks noChangeArrowheads="1"/>
          </p:cNvSpPr>
          <p:nvPr/>
        </p:nvSpPr>
        <p:spPr bwMode="auto">
          <a:xfrm>
            <a:off x="1895573" y="4953001"/>
            <a:ext cx="144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Single Pollutant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Non-reactive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Gaussian Dispersion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Local/urban Scales</a:t>
            </a:r>
          </a:p>
        </p:txBody>
      </p:sp>
      <p:sp>
        <p:nvSpPr>
          <p:cNvPr id="229407" name="Text Box 31"/>
          <p:cNvSpPr txBox="1">
            <a:spLocks noChangeArrowheads="1"/>
          </p:cNvSpPr>
          <p:nvPr/>
        </p:nvSpPr>
        <p:spPr bwMode="auto">
          <a:xfrm>
            <a:off x="3190973" y="4038601"/>
            <a:ext cx="1529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>
                <a:latin typeface="Times New Roman" pitchFamily="18" charset="0"/>
              </a:rPr>
              <a:t>RADM-ROM</a:t>
            </a:r>
          </a:p>
          <a:p>
            <a:pPr eaLnBrk="1" hangingPunct="1"/>
            <a:r>
              <a:rPr lang="en-US" sz="1200">
                <a:latin typeface="Times New Roman" pitchFamily="18" charset="0"/>
              </a:rPr>
              <a:t>Eulerian Grid Models</a:t>
            </a:r>
          </a:p>
          <a:p>
            <a:pPr eaLnBrk="1" hangingPunct="1"/>
            <a:r>
              <a:rPr lang="en-US" sz="1200">
                <a:latin typeface="Times New Roman" pitchFamily="18" charset="0"/>
              </a:rPr>
              <a:t> - Acid Deposition</a:t>
            </a:r>
          </a:p>
          <a:p>
            <a:pPr eaLnBrk="1" hangingPunct="1"/>
            <a:r>
              <a:rPr lang="en-US" sz="1200">
                <a:latin typeface="Times New Roman" pitchFamily="18" charset="0"/>
              </a:rPr>
              <a:t> - Ozone</a:t>
            </a:r>
          </a:p>
        </p:txBody>
      </p:sp>
      <p:sp>
        <p:nvSpPr>
          <p:cNvPr id="229408" name="Text Box 32"/>
          <p:cNvSpPr txBox="1">
            <a:spLocks noChangeArrowheads="1"/>
          </p:cNvSpPr>
          <p:nvPr/>
        </p:nvSpPr>
        <p:spPr bwMode="auto">
          <a:xfrm>
            <a:off x="4714974" y="4024314"/>
            <a:ext cx="8931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>
                <a:latin typeface="Times New Roman" pitchFamily="18" charset="0"/>
              </a:rPr>
              <a:t>MODELS3</a:t>
            </a:r>
          </a:p>
          <a:p>
            <a:pPr eaLnBrk="1" hangingPunct="1"/>
            <a:endParaRPr lang="en-US" sz="1200">
              <a:latin typeface="Times New Roman" pitchFamily="18" charset="0"/>
            </a:endParaRPr>
          </a:p>
          <a:p>
            <a:pPr eaLnBrk="1" hangingPunct="1"/>
            <a:endParaRPr lang="en-US" sz="1200">
              <a:latin typeface="Times New Roman" pitchFamily="18" charset="0"/>
            </a:endParaRPr>
          </a:p>
        </p:txBody>
      </p:sp>
      <p:sp>
        <p:nvSpPr>
          <p:cNvPr id="229409" name="Text Box 33"/>
          <p:cNvSpPr txBox="1">
            <a:spLocks noChangeArrowheads="1"/>
          </p:cNvSpPr>
          <p:nvPr/>
        </p:nvSpPr>
        <p:spPr bwMode="auto">
          <a:xfrm>
            <a:off x="5705574" y="4038600"/>
            <a:ext cx="652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>
                <a:latin typeface="Times New Roman" pitchFamily="18" charset="0"/>
              </a:rPr>
              <a:t>CMAQ</a:t>
            </a:r>
          </a:p>
          <a:p>
            <a:pPr eaLnBrk="1" hangingPunct="1"/>
            <a:r>
              <a:rPr lang="en-US" sz="1200">
                <a:latin typeface="Times New Roman" pitchFamily="18" charset="0"/>
              </a:rPr>
              <a:t>For PM</a:t>
            </a:r>
          </a:p>
        </p:txBody>
      </p:sp>
      <p:sp>
        <p:nvSpPr>
          <p:cNvPr id="229410" name="Text Box 34"/>
          <p:cNvSpPr txBox="1">
            <a:spLocks noChangeArrowheads="1"/>
          </p:cNvSpPr>
          <p:nvPr/>
        </p:nvSpPr>
        <p:spPr bwMode="auto">
          <a:xfrm>
            <a:off x="7682491" y="2571198"/>
            <a:ext cx="754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>
                <a:latin typeface="Times New Roman" pitchFamily="18" charset="0"/>
              </a:rPr>
              <a:t>- Hg</a:t>
            </a:r>
          </a:p>
          <a:p>
            <a:pPr eaLnBrk="1" hangingPunct="1">
              <a:buFontTx/>
              <a:buChar char="-"/>
            </a:pPr>
            <a:r>
              <a:rPr lang="en-US" sz="1200" dirty="0">
                <a:latin typeface="Times New Roman" pitchFamily="18" charset="0"/>
              </a:rPr>
              <a:t>Toxics</a:t>
            </a:r>
          </a:p>
        </p:txBody>
      </p:sp>
      <p:sp>
        <p:nvSpPr>
          <p:cNvPr id="229411" name="Text Box 35"/>
          <p:cNvSpPr txBox="1">
            <a:spLocks noChangeArrowheads="1"/>
          </p:cNvSpPr>
          <p:nvPr/>
        </p:nvSpPr>
        <p:spPr bwMode="auto">
          <a:xfrm>
            <a:off x="2667000" y="228600"/>
            <a:ext cx="7086600" cy="8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</a:rPr>
              <a:t>        </a:t>
            </a:r>
            <a:r>
              <a:rPr lang="EN-US" sz="2800" b="1" dirty="0">
                <a:solidFill>
                  <a:srgbClr val="0070C0"/>
                </a:solidFill>
              </a:rPr>
              <a:t>Evolution of Air Quality Models</a:t>
            </a:r>
            <a:endParaRPr lang="EN-US" sz="2800" b="1" dirty="0">
              <a:solidFill>
                <a:srgbClr val="0070C0"/>
              </a:solidFill>
              <a:latin typeface="Arial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1600" b="1" dirty="0">
                <a:solidFill>
                  <a:srgbClr val="0070C0"/>
                </a:solidFill>
              </a:rPr>
              <a:t>           </a:t>
            </a:r>
            <a:r>
              <a:rPr lang="EN-US" sz="1600" b="1" i="1" dirty="0">
                <a:solidFill>
                  <a:srgbClr val="0070C0"/>
                </a:solidFill>
              </a:rPr>
              <a:t>To address increasingly complex applications and assessments</a:t>
            </a:r>
          </a:p>
        </p:txBody>
      </p:sp>
      <p:sp>
        <p:nvSpPr>
          <p:cNvPr id="229412" name="Line 36"/>
          <p:cNvSpPr>
            <a:spLocks noChangeShapeType="1"/>
          </p:cNvSpPr>
          <p:nvPr/>
        </p:nvSpPr>
        <p:spPr bwMode="auto">
          <a:xfrm>
            <a:off x="73057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414" name="Text Box 38"/>
          <p:cNvSpPr txBox="1">
            <a:spLocks noChangeArrowheads="1"/>
          </p:cNvSpPr>
          <p:nvPr/>
        </p:nvSpPr>
        <p:spPr bwMode="auto">
          <a:xfrm>
            <a:off x="6619973" y="2286001"/>
            <a:ext cx="896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NATA 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    &amp;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Air Quality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Forecasting</a:t>
            </a:r>
          </a:p>
        </p:txBody>
      </p:sp>
      <p:sp>
        <p:nvSpPr>
          <p:cNvPr id="229415" name="Text Box 39"/>
          <p:cNvSpPr txBox="1">
            <a:spLocks noChangeArrowheads="1"/>
          </p:cNvSpPr>
          <p:nvPr/>
        </p:nvSpPr>
        <p:spPr bwMode="auto">
          <a:xfrm>
            <a:off x="6772373" y="3748457"/>
            <a:ext cx="1066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Neighbor Scale CMAQ</a:t>
            </a:r>
          </a:p>
          <a:p>
            <a:pPr marL="171450" indent="-171450" eaLnBrk="1" hangingPunct="1">
              <a:buFontTx/>
              <a:buChar char="-"/>
            </a:pPr>
            <a:r>
              <a:rPr lang="en-US" sz="1200" dirty="0">
                <a:latin typeface="Times New Roman" pitchFamily="18" charset="0"/>
              </a:rPr>
              <a:t>CFD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NAM-CMAQ</a:t>
            </a:r>
          </a:p>
        </p:txBody>
      </p:sp>
      <p:sp>
        <p:nvSpPr>
          <p:cNvPr id="229416" name="Line 40"/>
          <p:cNvSpPr>
            <a:spLocks noChangeShapeType="1"/>
          </p:cNvSpPr>
          <p:nvPr/>
        </p:nvSpPr>
        <p:spPr bwMode="auto">
          <a:xfrm>
            <a:off x="8753573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9418" name="Text Box 42"/>
          <p:cNvSpPr txBox="1">
            <a:spLocks noChangeArrowheads="1"/>
          </p:cNvSpPr>
          <p:nvPr/>
        </p:nvSpPr>
        <p:spPr bwMode="auto">
          <a:xfrm>
            <a:off x="8448774" y="1969473"/>
            <a:ext cx="10166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Meteorology- Air Quality Interactions</a:t>
            </a:r>
          </a:p>
          <a:p>
            <a:pPr eaLnBrk="1" hangingPunct="1"/>
            <a:endParaRPr lang="en-US" sz="1200" dirty="0">
              <a:latin typeface="Times New Roman" pitchFamily="18" charset="0"/>
            </a:endParaRP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Exposure</a:t>
            </a:r>
          </a:p>
        </p:txBody>
      </p:sp>
      <p:sp>
        <p:nvSpPr>
          <p:cNvPr id="229419" name="Text Box 43"/>
          <p:cNvSpPr txBox="1">
            <a:spLocks noChangeArrowheads="1"/>
          </p:cNvSpPr>
          <p:nvPr/>
        </p:nvSpPr>
        <p:spPr bwMode="auto">
          <a:xfrm>
            <a:off x="7785198" y="4056064"/>
            <a:ext cx="83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Multi-pollutant CMAQ</a:t>
            </a:r>
          </a:p>
        </p:txBody>
      </p:sp>
      <p:sp>
        <p:nvSpPr>
          <p:cNvPr id="229420" name="Text Box 44"/>
          <p:cNvSpPr txBox="1">
            <a:spLocks noChangeArrowheads="1"/>
          </p:cNvSpPr>
          <p:nvPr/>
        </p:nvSpPr>
        <p:spPr bwMode="auto">
          <a:xfrm>
            <a:off x="8410104" y="3810000"/>
            <a:ext cx="1101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Coupled 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WRF-CMAQ</a:t>
            </a:r>
          </a:p>
        </p:txBody>
      </p:sp>
      <p:sp>
        <p:nvSpPr>
          <p:cNvPr id="229421" name="Text Box 45"/>
          <p:cNvSpPr txBox="1">
            <a:spLocks noChangeArrowheads="1"/>
          </p:cNvSpPr>
          <p:nvPr/>
        </p:nvSpPr>
        <p:spPr bwMode="auto">
          <a:xfrm>
            <a:off x="5202022" y="4938714"/>
            <a:ext cx="1676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Multi-pollutant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Multi-scale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Reactive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Eulerian Grid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Regional/urban Scales</a:t>
            </a:r>
          </a:p>
        </p:txBody>
      </p:sp>
      <p:sp>
        <p:nvSpPr>
          <p:cNvPr id="229422" name="Text Box 46"/>
          <p:cNvSpPr txBox="1">
            <a:spLocks noChangeArrowheads="1"/>
          </p:cNvSpPr>
          <p:nvPr/>
        </p:nvSpPr>
        <p:spPr bwMode="auto">
          <a:xfrm>
            <a:off x="3419573" y="4953001"/>
            <a:ext cx="167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latin typeface="Times New Roman" pitchFamily="18" charset="0"/>
              </a:rPr>
              <a:t>Single Pollutant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Reactive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Eulerian Grid</a:t>
            </a:r>
          </a:p>
          <a:p>
            <a:pPr eaLnBrk="1" hangingPunct="1"/>
            <a:r>
              <a:rPr lang="en-US" sz="1200" dirty="0">
                <a:latin typeface="Times New Roman" pitchFamily="18" charset="0"/>
              </a:rPr>
              <a:t>Regional/urban Scales</a:t>
            </a:r>
          </a:p>
        </p:txBody>
      </p:sp>
      <p:sp>
        <p:nvSpPr>
          <p:cNvPr id="229423" name="Text Box 47"/>
          <p:cNvSpPr txBox="1">
            <a:spLocks noChangeArrowheads="1"/>
          </p:cNvSpPr>
          <p:nvPr/>
        </p:nvSpPr>
        <p:spPr bwMode="auto">
          <a:xfrm>
            <a:off x="6878422" y="4876801"/>
            <a:ext cx="236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5888" indent="-115888"/>
            <a:r>
              <a:rPr lang="en-US" sz="1200" dirty="0">
                <a:latin typeface="Times New Roman" pitchFamily="18" charset="0"/>
              </a:rPr>
              <a:t>Multi-pollutant</a:t>
            </a:r>
          </a:p>
          <a:p>
            <a:pPr marL="115888" indent="-115888"/>
            <a:r>
              <a:rPr lang="en-US" sz="1200" dirty="0">
                <a:latin typeface="Times New Roman" pitchFamily="18" charset="0"/>
              </a:rPr>
              <a:t>Multi-scale (</a:t>
            </a:r>
            <a:r>
              <a:rPr lang="en-US" sz="1200" b="1" i="1" dirty="0">
                <a:latin typeface="Times New Roman" pitchFamily="18" charset="0"/>
              </a:rPr>
              <a:t>local to hemispheric</a:t>
            </a:r>
            <a:r>
              <a:rPr lang="en-US" sz="1200" dirty="0">
                <a:latin typeface="Times New Roman" pitchFamily="18" charset="0"/>
              </a:rPr>
              <a:t>)</a:t>
            </a:r>
          </a:p>
          <a:p>
            <a:pPr marL="115888" indent="-115888"/>
            <a:r>
              <a:rPr lang="en-US" sz="1200" dirty="0">
                <a:latin typeface="Times New Roman" pitchFamily="18" charset="0"/>
              </a:rPr>
              <a:t>Interactions with Climate forcing                    and Air Quality changes </a:t>
            </a:r>
          </a:p>
          <a:p>
            <a:pPr marL="115888" indent="-115888"/>
            <a:r>
              <a:rPr lang="en-US" sz="1200" dirty="0">
                <a:latin typeface="Times New Roman" pitchFamily="18" charset="0"/>
              </a:rPr>
              <a:t>Eulerian Grid</a:t>
            </a:r>
          </a:p>
          <a:p>
            <a:pPr marL="115888" indent="-115888"/>
            <a:endParaRPr lang="en-US" sz="1200" dirty="0">
              <a:latin typeface="Times New Roman" pitchFamily="18" charset="0"/>
            </a:endParaRPr>
          </a:p>
        </p:txBody>
      </p:sp>
      <p:sp>
        <p:nvSpPr>
          <p:cNvPr id="49" name="Text Box 45"/>
          <p:cNvSpPr txBox="1">
            <a:spLocks noChangeArrowheads="1"/>
          </p:cNvSpPr>
          <p:nvPr/>
        </p:nvSpPr>
        <p:spPr bwMode="auto">
          <a:xfrm>
            <a:off x="9134573" y="4953001"/>
            <a:ext cx="1676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i="1" dirty="0">
                <a:latin typeface="Times New Roman" pitchFamily="18" charset="0"/>
              </a:rPr>
              <a:t>Multi-pollutant</a:t>
            </a:r>
          </a:p>
          <a:p>
            <a:pPr eaLnBrk="1" hangingPunct="1"/>
            <a:r>
              <a:rPr lang="en-US" sz="1200" i="1" dirty="0">
                <a:latin typeface="Times New Roman" pitchFamily="18" charset="0"/>
              </a:rPr>
              <a:t>Near-source to Global</a:t>
            </a:r>
          </a:p>
          <a:p>
            <a:pPr eaLnBrk="1" hangingPunct="1"/>
            <a:r>
              <a:rPr lang="en-US" sz="1200" i="1" dirty="0">
                <a:latin typeface="Times New Roman" pitchFamily="18" charset="0"/>
              </a:rPr>
              <a:t>Reactive</a:t>
            </a:r>
          </a:p>
          <a:p>
            <a:pPr eaLnBrk="1" hangingPunct="1"/>
            <a:r>
              <a:rPr lang="en-US" sz="1200" i="1" dirty="0">
                <a:latin typeface="Times New Roman" pitchFamily="18" charset="0"/>
              </a:rPr>
              <a:t>Multimedia:</a:t>
            </a:r>
          </a:p>
          <a:p>
            <a:pPr eaLnBrk="1" hangingPunct="1"/>
            <a:r>
              <a:rPr lang="en-US" sz="1200" i="1" dirty="0">
                <a:latin typeface="Times New Roman" pitchFamily="18" charset="0"/>
              </a:rPr>
              <a:t>    Atmospheric-</a:t>
            </a:r>
          </a:p>
          <a:p>
            <a:pPr eaLnBrk="1" hangingPunct="1"/>
            <a:r>
              <a:rPr lang="en-US" sz="1200" i="1" dirty="0">
                <a:latin typeface="Times New Roman" pitchFamily="18" charset="0"/>
              </a:rPr>
              <a:t>    Hydrologic</a:t>
            </a:r>
          </a:p>
          <a:p>
            <a:pPr eaLnBrk="1" hangingPunct="1"/>
            <a:endParaRPr lang="en-US" sz="1200" i="1" dirty="0">
              <a:latin typeface="Times New Roman" pitchFamily="18" charset="0"/>
            </a:endParaRPr>
          </a:p>
        </p:txBody>
      </p: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9465380" y="1219200"/>
            <a:ext cx="110817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1200" i="1" dirty="0">
                <a:latin typeface="Times New Roman" pitchFamily="18" charset="0"/>
              </a:rPr>
              <a:t>Background air pollution</a:t>
            </a:r>
          </a:p>
          <a:p>
            <a:pPr eaLnBrk="1" hangingPunct="1"/>
            <a:endParaRPr lang="en-US" sz="1200" i="1" dirty="0">
              <a:latin typeface="Times New Roman" pitchFamily="18" charset="0"/>
            </a:endParaRPr>
          </a:p>
          <a:p>
            <a:pPr eaLnBrk="1" hangingPunct="1"/>
            <a:r>
              <a:rPr lang="en-US" sz="1200" i="1" dirty="0">
                <a:latin typeface="Times New Roman" pitchFamily="18" charset="0"/>
              </a:rPr>
              <a:t>Met-AQ Interactions</a:t>
            </a:r>
          </a:p>
          <a:p>
            <a:pPr eaLnBrk="1" hangingPunct="1"/>
            <a:endParaRPr lang="en-US" sz="1200" i="1" dirty="0">
              <a:latin typeface="Times New Roman" pitchFamily="18" charset="0"/>
            </a:endParaRPr>
          </a:p>
          <a:p>
            <a:pPr eaLnBrk="1" hangingPunct="1"/>
            <a:r>
              <a:rPr lang="en-US" sz="1200" i="1" dirty="0">
                <a:latin typeface="Times New Roman" pitchFamily="18" charset="0"/>
              </a:rPr>
              <a:t>Exposure &amp; Health</a:t>
            </a:r>
          </a:p>
          <a:p>
            <a:pPr eaLnBrk="1" hangingPunct="1"/>
            <a:endParaRPr lang="en-US" sz="1200" i="1" dirty="0">
              <a:latin typeface="Times New Roman" pitchFamily="18" charset="0"/>
            </a:endParaRPr>
          </a:p>
          <a:p>
            <a:pPr eaLnBrk="1" hangingPunct="1"/>
            <a:r>
              <a:rPr lang="en-US" sz="1200" i="1" dirty="0">
                <a:latin typeface="Times New Roman" pitchFamily="18" charset="0"/>
              </a:rPr>
              <a:t>Multimedia</a:t>
            </a:r>
          </a:p>
          <a:p>
            <a:pPr eaLnBrk="1" hangingPunct="1"/>
            <a:endParaRPr lang="en-US" sz="1200" i="1" dirty="0">
              <a:latin typeface="Times New Roman" pitchFamily="18" charset="0"/>
            </a:endParaRPr>
          </a:p>
          <a:p>
            <a:pPr eaLnBrk="1" hangingPunct="1"/>
            <a:endParaRPr lang="en-US" sz="1200" i="1" dirty="0">
              <a:latin typeface="Times New Roman" pitchFamily="18" charset="0"/>
            </a:endParaRPr>
          </a:p>
        </p:txBody>
      </p:sp>
      <p:sp>
        <p:nvSpPr>
          <p:cNvPr id="52" name="Line 40"/>
          <p:cNvSpPr>
            <a:spLocks noChangeShapeType="1"/>
          </p:cNvSpPr>
          <p:nvPr/>
        </p:nvSpPr>
        <p:spPr bwMode="auto">
          <a:xfrm>
            <a:off x="9685296" y="348788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Text Box 44"/>
          <p:cNvSpPr txBox="1">
            <a:spLocks noChangeArrowheads="1"/>
          </p:cNvSpPr>
          <p:nvPr/>
        </p:nvSpPr>
        <p:spPr bwMode="auto">
          <a:xfrm>
            <a:off x="9286973" y="3796715"/>
            <a:ext cx="11017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</a:rPr>
              <a:t>CMAQv5.2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352949" y="3653218"/>
            <a:ext cx="1101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CMAQ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NextGen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9404" y="1735526"/>
            <a:ext cx="3801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O3, PM attainment demonstrations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Haze</a:t>
            </a:r>
          </a:p>
        </p:txBody>
      </p:sp>
    </p:spTree>
    <p:extLst>
      <p:ext uri="{BB962C8B-B14F-4D97-AF65-F5344CB8AC3E}">
        <p14:creationId xmlns:p14="http://schemas.microsoft.com/office/powerpoint/2010/main" val="724325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mad.rtpnc.epa.gov/wyat/AMET_AMAD/cache/CMAQ_v51_Release_Oct23_NoDust_New_network_PM_TOT_All_681973_bias_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26" y="0"/>
            <a:ext cx="8872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68845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66853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68845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66853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04125" y="3810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AQS Observations</a:t>
            </a:r>
          </a:p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v5.2 CB0</a:t>
            </a:r>
            <a:r>
              <a:rPr lang="en-US" sz="2000" b="1" dirty="0">
                <a:solidFill>
                  <a:srgbClr val="2C8E2C"/>
                </a:solidFill>
              </a:rPr>
              <a:t>5</a:t>
            </a:r>
            <a:r>
              <a:rPr lang="en-US" sz="2000" b="1" dirty="0">
                <a:solidFill>
                  <a:srgbClr val="008000"/>
                </a:solidFill>
              </a:rPr>
              <a:t>e51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1512" y="3534410"/>
            <a:ext cx="5943600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69550" y="96266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68845" y="3444117"/>
            <a:ext cx="7112132" cy="371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Bias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94912" y="6356351"/>
            <a:ext cx="2844800" cy="365125"/>
          </a:xfrm>
        </p:spPr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0582" y="358454"/>
            <a:ext cx="2603232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January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Incremental Testing for PM</a:t>
            </a:r>
            <a:r>
              <a:rPr lang="en-US" sz="2400" b="1" baseline="-25000" dirty="0">
                <a:solidFill>
                  <a:schemeClr val="bg1"/>
                </a:solidFill>
              </a:rPr>
              <a:t>2.5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576912" y="1356360"/>
            <a:ext cx="1333556" cy="400521"/>
          </a:xfrm>
          <a:prstGeom prst="straightConnector1">
            <a:avLst/>
          </a:prstGeom>
          <a:ln w="60325">
            <a:solidFill>
              <a:srgbClr val="008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1842" y="3925248"/>
            <a:ext cx="2325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860C"/>
                </a:solidFill>
              </a:rPr>
              <a:t>Improvements in bias due primarily to organic aerosol updates in v5.2 CB05e51.</a:t>
            </a:r>
          </a:p>
          <a:p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19394" y="5363110"/>
            <a:ext cx="1715217" cy="316464"/>
          </a:xfrm>
          <a:prstGeom prst="straightConnector1">
            <a:avLst/>
          </a:prstGeom>
          <a:ln w="60325">
            <a:solidFill>
              <a:srgbClr val="008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10468" y="612058"/>
            <a:ext cx="3558484" cy="1144823"/>
          </a:xfrm>
          <a:prstGeom prst="straightConnector1">
            <a:avLst/>
          </a:prstGeom>
          <a:ln w="603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11533" y="16502"/>
            <a:ext cx="7269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Concentration – January 2011</a:t>
            </a:r>
          </a:p>
        </p:txBody>
      </p:sp>
    </p:spTree>
    <p:extLst>
      <p:ext uri="{BB962C8B-B14F-4D97-AF65-F5344CB8AC3E}">
        <p14:creationId xmlns:p14="http://schemas.microsoft.com/office/powerpoint/2010/main" val="603651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amad.rtpnc.epa.gov/wyat/AMET_AMAD/cache/CMAQ_v51_Release_Oct23_NoDust_New_network_PM_TOT_All_489753_bias_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225" y="0"/>
            <a:ext cx="8872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63944" y="402336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61952" y="402336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63944" y="3840480"/>
            <a:ext cx="24688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61952" y="3840480"/>
            <a:ext cx="18714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99224" y="381000"/>
            <a:ext cx="2057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AQS Observations</a:t>
            </a:r>
          </a:p>
          <a:p>
            <a:r>
              <a:rPr lang="en-US" sz="12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2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200" dirty="0">
                <a:solidFill>
                  <a:srgbClr val="008000"/>
                </a:solidFill>
              </a:rPr>
              <a:t>v5.2 CB05e51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v5.2 CB05e51 (</a:t>
            </a:r>
            <a:r>
              <a:rPr lang="en-US" sz="1200" dirty="0" err="1">
                <a:solidFill>
                  <a:srgbClr val="FFFF00"/>
                </a:solidFill>
              </a:rPr>
              <a:t>ek</a:t>
            </a:r>
            <a:r>
              <a:rPr lang="en-US" sz="1200" dirty="0">
                <a:solidFill>
                  <a:srgbClr val="FFFF00"/>
                </a:solidFill>
              </a:rPr>
              <a:t> </a:t>
            </a:r>
            <a:r>
              <a:rPr lang="en-US" sz="1200" dirty="0" err="1">
                <a:solidFill>
                  <a:srgbClr val="FFFF00"/>
                </a:solidFill>
              </a:rPr>
              <a:t>emis</a:t>
            </a:r>
            <a:r>
              <a:rPr lang="en-US" sz="1200" dirty="0">
                <a:solidFill>
                  <a:srgbClr val="FFFF00"/>
                </a:solidFill>
              </a:rPr>
              <a:t>)</a:t>
            </a:r>
          </a:p>
          <a:p>
            <a:pPr lvl="0"/>
            <a:r>
              <a:rPr lang="en-US" sz="1200" dirty="0">
                <a:solidFill>
                  <a:srgbClr val="F79646">
                    <a:lumMod val="75000"/>
                  </a:srgbClr>
                </a:solidFill>
              </a:rPr>
              <a:t>v5.2 CB6r3</a:t>
            </a:r>
          </a:p>
          <a:p>
            <a:pPr lvl="0"/>
            <a:endParaRPr lang="en-US" sz="1200" dirty="0">
              <a:solidFill>
                <a:srgbClr val="C0504D">
                  <a:lumMod val="75000"/>
                </a:srgbClr>
              </a:solidFill>
            </a:endParaRPr>
          </a:p>
          <a:p>
            <a:pPr lvl="0"/>
            <a:endParaRPr lang="en-US" sz="1200" dirty="0">
              <a:solidFill>
                <a:srgbClr val="C0504D">
                  <a:lumMod val="75000"/>
                </a:srgbClr>
              </a:solidFill>
            </a:endParaRPr>
          </a:p>
          <a:p>
            <a:pPr lvl="0"/>
            <a:endParaRPr lang="en-US" sz="1200" dirty="0">
              <a:solidFill>
                <a:srgbClr val="C0504D">
                  <a:lumMod val="75000"/>
                </a:srgbClr>
              </a:solidFill>
            </a:endParaRPr>
          </a:p>
          <a:p>
            <a:pPr lvl="0"/>
            <a:r>
              <a:rPr lang="en-US" sz="1200" dirty="0">
                <a:solidFill>
                  <a:srgbClr val="C0504D">
                    <a:lumMod val="75000"/>
                  </a:srgbClr>
                </a:solidFill>
              </a:rPr>
              <a:t>Lightning NO Update</a:t>
            </a:r>
          </a:p>
          <a:p>
            <a:pPr lvl="0"/>
            <a:r>
              <a:rPr lang="en-US" sz="1200" dirty="0">
                <a:solidFill>
                  <a:srgbClr val="7030A0"/>
                </a:solidFill>
              </a:rPr>
              <a:t>Hemispheric CMAQ BCs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0" y="3524379"/>
            <a:ext cx="6079236" cy="205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12238" y="96266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63944" y="3368648"/>
            <a:ext cx="7269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Bias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70760" y="5227320"/>
            <a:ext cx="1974059" cy="443817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5576" y="4470808"/>
            <a:ext cx="2544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Other model updates have less impact on mean bias. </a:t>
            </a:r>
          </a:p>
          <a:p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0582" y="358454"/>
            <a:ext cx="260604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January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Incremental Testing for PM</a:t>
            </a:r>
            <a:r>
              <a:rPr lang="en-US" sz="2400" b="1" baseline="-25000" dirty="0">
                <a:solidFill>
                  <a:schemeClr val="bg1"/>
                </a:solidFill>
              </a:rPr>
              <a:t>2.5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11533" y="16502"/>
            <a:ext cx="7269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Concentration – January 2011</a:t>
            </a:r>
          </a:p>
        </p:txBody>
      </p:sp>
    </p:spTree>
    <p:extLst>
      <p:ext uri="{BB962C8B-B14F-4D97-AF65-F5344CB8AC3E}">
        <p14:creationId xmlns:p14="http://schemas.microsoft.com/office/powerpoint/2010/main" val="39909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amad.rtpnc.epa.gov/wyat/AMET_AMAD/cache/CMAQv52_Sep15_cb6_Hemi_New_LTGNO_PM_TOT_218158_spatial_plot_Error_Diff_His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0"/>
          <a:stretch/>
        </p:blipFill>
        <p:spPr bwMode="auto">
          <a:xfrm>
            <a:off x="2963236" y="4322084"/>
            <a:ext cx="3840488" cy="25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amad.rtpnc.epa.gov/wyat/AMET_AMAD/cache/CMAQv52_Sep15_cb6_Hemi_New_LTGNO_PM_TOT_218158_spatial_plot_Bias_Diff_His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5"/>
          <a:stretch/>
        </p:blipFill>
        <p:spPr bwMode="auto">
          <a:xfrm>
            <a:off x="7580948" y="4277999"/>
            <a:ext cx="3840488" cy="25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amad.rtpnc.epa.gov/wyat/AMET_AMAD/cache/CMAQv52_Sep15_cb6_Hemi_New_LTGNO_PM_TOT_218158_spatial_plot_Bias_Diff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23502" r="4781" b="20094"/>
          <a:stretch/>
        </p:blipFill>
        <p:spPr bwMode="auto">
          <a:xfrm>
            <a:off x="2963237" y="225552"/>
            <a:ext cx="8423105" cy="40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0866722" y="1014984"/>
            <a:ext cx="402315" cy="2677356"/>
            <a:chOff x="3962400" y="4405745"/>
            <a:chExt cx="804093" cy="1704664"/>
          </a:xfrm>
        </p:grpSpPr>
        <p:cxnSp>
          <p:nvCxnSpPr>
            <p:cNvPr id="7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Worse Bias</a:t>
              </a:r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Improved Bias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5400000">
            <a:off x="9353350" y="2990244"/>
            <a:ext cx="402315" cy="2956230"/>
            <a:chOff x="3962400" y="4405745"/>
            <a:chExt cx="804093" cy="1648594"/>
          </a:xfrm>
        </p:grpSpPr>
        <p:cxnSp>
          <p:nvCxnSpPr>
            <p:cNvPr id="13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 rot="16200000">
              <a:off x="4122273" y="4482998"/>
              <a:ext cx="645570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Worse Bias</a:t>
              </a: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 rot="16200000">
              <a:off x="4063263" y="5351108"/>
              <a:ext cx="791318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Improved Bias</a:t>
              </a:r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 rot="5400000">
            <a:off x="4724259" y="2916522"/>
            <a:ext cx="402316" cy="3061052"/>
            <a:chOff x="3962400" y="4405745"/>
            <a:chExt cx="804094" cy="1652925"/>
          </a:xfrm>
        </p:grpSpPr>
        <p:cxnSp>
          <p:nvCxnSpPr>
            <p:cNvPr id="19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 rot="16200000">
              <a:off x="4129493" y="4520845"/>
              <a:ext cx="6588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Worse Error</a:t>
              </a:r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 rot="16200000">
              <a:off x="4058927" y="5351106"/>
              <a:ext cx="799987" cy="61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Improved Error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15636" y="54864"/>
            <a:ext cx="74676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/>
              <a:t>CMAQv5.2 (Hemi) – CMAQv5.1 – Difference in PM</a:t>
            </a:r>
            <a:r>
              <a:rPr lang="en-US" sz="1400" b="1" baseline="-25000" dirty="0"/>
              <a:t>2.5</a:t>
            </a:r>
            <a:r>
              <a:rPr lang="en-US" sz="1400" b="1" dirty="0"/>
              <a:t> Absolute Bias January 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73184" y="196444"/>
            <a:ext cx="2729091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January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Improvement in PM</a:t>
            </a:r>
            <a:r>
              <a:rPr lang="en-US" sz="2400" b="1" baseline="-25000" dirty="0">
                <a:solidFill>
                  <a:schemeClr val="bg1"/>
                </a:solidFill>
              </a:rPr>
              <a:t>2.5</a:t>
            </a:r>
            <a:r>
              <a:rPr lang="en-US" sz="2400" b="1" dirty="0">
                <a:solidFill>
                  <a:schemeClr val="bg1"/>
                </a:solidFill>
              </a:rPr>
              <a:t> diurnal profile leads to decrease in bias at most locations</a:t>
            </a:r>
          </a:p>
        </p:txBody>
      </p:sp>
    </p:spTree>
    <p:extLst>
      <p:ext uri="{BB962C8B-B14F-4D97-AF65-F5344CB8AC3E}">
        <p14:creationId xmlns:p14="http://schemas.microsoft.com/office/powerpoint/2010/main" val="4255206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amad.rtpnc.epa.gov/wyat/AMET_AMAD/cache/CMAQ_v51_Release_Oct23_NoDust_New_network_PM_TOT_All_221860_bias_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15" y="0"/>
            <a:ext cx="8872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577755" y="6356350"/>
            <a:ext cx="2133600" cy="365125"/>
          </a:xfrm>
        </p:spPr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84675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034955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984675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034955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48555" y="3534410"/>
            <a:ext cx="6079236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777156" y="96266"/>
            <a:ext cx="5850636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226298" y="3429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Bias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79632" y="1990688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AQS Observations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v5.1 Base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79632" y="3524378"/>
            <a:ext cx="6324600" cy="20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96269" y="96265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24200" y="3534410"/>
            <a:ext cx="5943600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12238" y="96266"/>
            <a:ext cx="5714999" cy="19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320359" y="835022"/>
            <a:ext cx="1103887" cy="1155666"/>
          </a:xfrm>
          <a:prstGeom prst="straightConnector1">
            <a:avLst/>
          </a:prstGeom>
          <a:ln w="603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108332" y="2249557"/>
            <a:ext cx="1610458" cy="189057"/>
          </a:xfrm>
          <a:prstGeom prst="straightConnector1">
            <a:avLst/>
          </a:prstGeom>
          <a:ln w="60325">
            <a:solidFill>
              <a:srgbClr val="E2565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0581" y="358454"/>
            <a:ext cx="260604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July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Incremental Testing for PM</a:t>
            </a:r>
            <a:r>
              <a:rPr lang="en-US" sz="2400" b="1" baseline="-25000" dirty="0">
                <a:solidFill>
                  <a:schemeClr val="bg1"/>
                </a:solidFill>
              </a:rPr>
              <a:t>2.5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68389" y="17764"/>
            <a:ext cx="72359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Concentration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22865" y="3429000"/>
            <a:ext cx="6781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Bias</a:t>
            </a:r>
          </a:p>
        </p:txBody>
      </p:sp>
      <p:pic>
        <p:nvPicPr>
          <p:cNvPr id="43" name="Picture 2" descr="http://amad.rtpnc.epa.gov/wyat/AMET_AMAD/cache/CMAQ_v51_Release_Oct23_NoDust_New_network_PM_TOT_All_221860_bias_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55" y="0"/>
            <a:ext cx="8872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lide Number Placeholder 1"/>
          <p:cNvSpPr txBox="1">
            <a:spLocks/>
          </p:cNvSpPr>
          <p:nvPr/>
        </p:nvSpPr>
        <p:spPr>
          <a:xfrm>
            <a:off x="9495695" y="6356350"/>
            <a:ext cx="2133600" cy="36512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902615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952895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902615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952895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997572" y="1990688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AQS Observations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v5.1 Base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5238299" y="835022"/>
            <a:ext cx="1103887" cy="1155666"/>
          </a:xfrm>
          <a:prstGeom prst="straightConnector1">
            <a:avLst/>
          </a:prstGeom>
          <a:ln w="603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051672" y="2224157"/>
            <a:ext cx="1610458" cy="189057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873139" y="17764"/>
            <a:ext cx="72359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Concentration – July 2011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96205" y="3429000"/>
            <a:ext cx="72359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Bias</a:t>
            </a:r>
          </a:p>
        </p:txBody>
      </p:sp>
    </p:spTree>
    <p:extLst>
      <p:ext uri="{BB962C8B-B14F-4D97-AF65-F5344CB8AC3E}">
        <p14:creationId xmlns:p14="http://schemas.microsoft.com/office/powerpoint/2010/main" val="2570647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amad.rtpnc.epa.gov/wyat/AMET_AMAD/cache/CMAQ_v51_Release_Oct23_NoDust_New_network_PM_TOT_All_982379_bias_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46" y="0"/>
            <a:ext cx="8872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96205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46485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96205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46485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52016" y="3534410"/>
            <a:ext cx="6003036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28217" y="96266"/>
            <a:ext cx="5926836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96205" y="3429000"/>
            <a:ext cx="72359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Bias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70555" y="2667001"/>
            <a:ext cx="3904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AQS </a:t>
            </a:r>
            <a:r>
              <a:rPr lang="en-US" sz="1400" b="1" dirty="0" err="1">
                <a:solidFill>
                  <a:schemeClr val="bg1">
                    <a:lumMod val="65000"/>
                  </a:schemeClr>
                </a:solidFill>
              </a:rPr>
              <a:t>Obs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v5.1 Base</a:t>
            </a:r>
          </a:p>
          <a:p>
            <a:r>
              <a:rPr lang="en-US" sz="1400" dirty="0">
                <a:solidFill>
                  <a:srgbClr val="3366FF"/>
                </a:solidFill>
              </a:rPr>
              <a:t>v5.1 w/ WRF Updates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v5.2 CB05e51	</a:t>
            </a:r>
            <a:r>
              <a:rPr lang="en-US" sz="1200" dirty="0">
                <a:solidFill>
                  <a:srgbClr val="008000"/>
                </a:solidFill>
              </a:rPr>
              <a:t>	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65416" y="6356351"/>
            <a:ext cx="2844800" cy="365125"/>
          </a:xfrm>
        </p:spPr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0581" y="358454"/>
            <a:ext cx="260604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July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Incremental Testing for PM</a:t>
            </a:r>
            <a:r>
              <a:rPr lang="en-US" sz="2400" b="1" baseline="-25000" dirty="0">
                <a:solidFill>
                  <a:schemeClr val="bg1"/>
                </a:solidFill>
              </a:rPr>
              <a:t>2.5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109" y="3109913"/>
            <a:ext cx="237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860C"/>
                </a:solidFill>
              </a:rPr>
              <a:t>Improvements in bias due primarily to organic aerosol  updates in v5.2 CB05e51.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92857" y="4389208"/>
            <a:ext cx="2257824" cy="497424"/>
          </a:xfrm>
          <a:prstGeom prst="straightConnector1">
            <a:avLst/>
          </a:prstGeom>
          <a:ln w="60325">
            <a:solidFill>
              <a:srgbClr val="008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73139" y="17764"/>
            <a:ext cx="72359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Concentration – July 2011</a:t>
            </a:r>
          </a:p>
        </p:txBody>
      </p:sp>
    </p:spTree>
    <p:extLst>
      <p:ext uri="{BB962C8B-B14F-4D97-AF65-F5344CB8AC3E}">
        <p14:creationId xmlns:p14="http://schemas.microsoft.com/office/powerpoint/2010/main" val="3824260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mad.rtpnc.epa.gov/wyat/AMET_AMAD/cache/CMAQ_v51_Release_Oct23_NoDust_New_network_PM_TOT_All_339038_bias_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340" y="0"/>
            <a:ext cx="8872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1838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32114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81837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41948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42184" y="3534410"/>
            <a:ext cx="5943600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94585" y="96266"/>
            <a:ext cx="5850636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55584" y="6356351"/>
            <a:ext cx="2844800" cy="365125"/>
          </a:xfrm>
        </p:spPr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0581" y="358454"/>
            <a:ext cx="260604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July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Incremental Testing for PM</a:t>
            </a:r>
            <a:r>
              <a:rPr lang="en-US" sz="2400" b="1" baseline="-25000" dirty="0">
                <a:solidFill>
                  <a:schemeClr val="bg1"/>
                </a:solidFill>
              </a:rPr>
              <a:t>2.5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96205" y="3429000"/>
            <a:ext cx="72359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Bias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6837" y="3414713"/>
            <a:ext cx="2544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154B7"/>
                </a:solidFill>
              </a:rPr>
              <a:t>Switch to boundary conditions from Hemispheric CMAQ also decreases bias.</a:t>
            </a:r>
          </a:p>
          <a:p>
            <a:endParaRPr lang="en-US" b="1" dirty="0">
              <a:solidFill>
                <a:srgbClr val="9154B7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06621" y="4419600"/>
            <a:ext cx="2224975" cy="49658"/>
          </a:xfrm>
          <a:prstGeom prst="straightConnector1">
            <a:avLst/>
          </a:prstGeom>
          <a:ln w="60325">
            <a:solidFill>
              <a:srgbClr val="9E1AF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73139" y="17764"/>
            <a:ext cx="72359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Concentration – July 2011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6325" y="2598907"/>
            <a:ext cx="43156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AQS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Obs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v5.1 Base</a:t>
            </a:r>
          </a:p>
          <a:p>
            <a:pPr lvl="0"/>
            <a:r>
              <a:rPr lang="en-US" sz="1400" dirty="0">
                <a:solidFill>
                  <a:srgbClr val="3366FF"/>
                </a:solidFill>
              </a:rPr>
              <a:t>v5.1 w/ WRF Updates	     </a:t>
            </a:r>
            <a:r>
              <a:rPr lang="en-US" sz="1400" dirty="0">
                <a:solidFill>
                  <a:srgbClr val="F79646">
                    <a:lumMod val="75000"/>
                  </a:srgbClr>
                </a:solidFill>
              </a:rPr>
              <a:t>v5.2 CB6r3</a:t>
            </a:r>
            <a:endParaRPr lang="en-US" sz="1400" dirty="0">
              <a:solidFill>
                <a:srgbClr val="3366FF"/>
              </a:solidFill>
            </a:endParaRPr>
          </a:p>
          <a:p>
            <a:pPr lvl="0"/>
            <a:r>
              <a:rPr lang="en-US" sz="1400" dirty="0">
                <a:solidFill>
                  <a:srgbClr val="008000"/>
                </a:solidFill>
              </a:rPr>
              <a:t>v5.2 CB05e51	     </a:t>
            </a:r>
            <a:r>
              <a:rPr lang="en-US" sz="1400" dirty="0">
                <a:solidFill>
                  <a:srgbClr val="C0504D">
                    <a:lumMod val="75000"/>
                  </a:srgbClr>
                </a:solidFill>
              </a:rPr>
              <a:t>Lightning NO Update</a:t>
            </a:r>
            <a:endParaRPr lang="en-US" sz="1400" dirty="0">
              <a:solidFill>
                <a:srgbClr val="7030A0"/>
              </a:solidFill>
            </a:endParaRPr>
          </a:p>
          <a:p>
            <a:pPr lvl="0"/>
            <a:r>
              <a:rPr lang="en-US" sz="1400" dirty="0">
                <a:solidFill>
                  <a:srgbClr val="D7D200"/>
                </a:solidFill>
              </a:rPr>
              <a:t>v5.2 CB05e51 (</a:t>
            </a:r>
            <a:r>
              <a:rPr lang="en-US" sz="1400" dirty="0" err="1">
                <a:solidFill>
                  <a:srgbClr val="D7D200"/>
                </a:solidFill>
              </a:rPr>
              <a:t>ek</a:t>
            </a:r>
            <a:r>
              <a:rPr lang="en-US" sz="1400" dirty="0">
                <a:solidFill>
                  <a:srgbClr val="D7D200"/>
                </a:solidFill>
              </a:rPr>
              <a:t> </a:t>
            </a:r>
            <a:r>
              <a:rPr lang="en-US" sz="1400" dirty="0" err="1">
                <a:solidFill>
                  <a:srgbClr val="D7D200"/>
                </a:solidFill>
              </a:rPr>
              <a:t>emis</a:t>
            </a:r>
            <a:r>
              <a:rPr lang="en-US" sz="1400" dirty="0">
                <a:solidFill>
                  <a:srgbClr val="D7D200"/>
                </a:solidFill>
              </a:rPr>
              <a:t>)   </a:t>
            </a:r>
            <a:r>
              <a:rPr lang="en-US" sz="1400" dirty="0">
                <a:solidFill>
                  <a:srgbClr val="7030A0"/>
                </a:solidFill>
              </a:rPr>
              <a:t>Hemispheric CMAQ BCs </a:t>
            </a:r>
            <a:endParaRPr lang="en-US" sz="1400" dirty="0">
              <a:solidFill>
                <a:srgbClr val="D7D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21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amad.rtpnc.epa.gov/wyat/AMET_AMAD/cache/CMAQv52_Sep15_cb6_Hemi_New_LTGNO_PM_TOT_361746_spatial_plot_Error_Diff_His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4" r="6829"/>
          <a:stretch/>
        </p:blipFill>
        <p:spPr bwMode="auto">
          <a:xfrm>
            <a:off x="3324174" y="4284089"/>
            <a:ext cx="3578225" cy="258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amad.rtpnc.epa.gov/wyat/AMET_AMAD/cache/CMAQv52_Sep15_cb6_Hemi_New_LTGNO_PM_TOT_361746_spatial_plot_Bias_Diff_His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7" r="6191"/>
          <a:stretch/>
        </p:blipFill>
        <p:spPr bwMode="auto">
          <a:xfrm>
            <a:off x="7446285" y="4299141"/>
            <a:ext cx="3602715" cy="258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amad.rtpnc.epa.gov/wyat/AMET_AMAD/cache/CMAQv52_Sep15_cb6_Hemi_New_LTGNO_PM_TOT_361746_spatial_plot_Bias_Diff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t="20682" r="5253" b="17274"/>
          <a:stretch/>
        </p:blipFill>
        <p:spPr bwMode="auto">
          <a:xfrm>
            <a:off x="3303045" y="176163"/>
            <a:ext cx="7736041" cy="410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0951485" y="955679"/>
            <a:ext cx="402315" cy="2677356"/>
            <a:chOff x="3962400" y="4405745"/>
            <a:chExt cx="804093" cy="1704664"/>
          </a:xfrm>
        </p:grpSpPr>
        <p:cxnSp>
          <p:nvCxnSpPr>
            <p:cNvPr id="7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Worse Bias</a:t>
              </a:r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Improved Bias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31484" y="0"/>
            <a:ext cx="74676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/>
              <a:t>CMAQv5.2 (Hemi) – CMAQv5.1 – Difference in PM</a:t>
            </a:r>
            <a:r>
              <a:rPr lang="en-US" sz="1400" b="1" baseline="-25000" dirty="0"/>
              <a:t>2.5</a:t>
            </a:r>
            <a:r>
              <a:rPr lang="en-US" sz="1400" b="1" dirty="0"/>
              <a:t> Absolute Bias July 2011</a:t>
            </a:r>
          </a:p>
        </p:txBody>
      </p:sp>
      <p:grpSp>
        <p:nvGrpSpPr>
          <p:cNvPr id="26" name="Group 16"/>
          <p:cNvGrpSpPr>
            <a:grpSpLocks/>
          </p:cNvGrpSpPr>
          <p:nvPr/>
        </p:nvGrpSpPr>
        <p:grpSpPr bwMode="auto">
          <a:xfrm rot="5400000">
            <a:off x="9196013" y="3004091"/>
            <a:ext cx="402315" cy="2956230"/>
            <a:chOff x="3962400" y="4405745"/>
            <a:chExt cx="804093" cy="1648594"/>
          </a:xfrm>
        </p:grpSpPr>
        <p:cxnSp>
          <p:nvCxnSpPr>
            <p:cNvPr id="27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Box 20"/>
            <p:cNvSpPr txBox="1">
              <a:spLocks noChangeArrowheads="1"/>
            </p:cNvSpPr>
            <p:nvPr/>
          </p:nvSpPr>
          <p:spPr bwMode="auto">
            <a:xfrm rot="16200000">
              <a:off x="4122273" y="4482998"/>
              <a:ext cx="645570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Worse Bias</a:t>
              </a:r>
            </a:p>
          </p:txBody>
        </p:sp>
        <p:sp>
          <p:nvSpPr>
            <p:cNvPr id="31" name="TextBox 21"/>
            <p:cNvSpPr txBox="1">
              <a:spLocks noChangeArrowheads="1"/>
            </p:cNvSpPr>
            <p:nvPr/>
          </p:nvSpPr>
          <p:spPr bwMode="auto">
            <a:xfrm rot="16200000">
              <a:off x="4063263" y="5351108"/>
              <a:ext cx="791318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Improved Bias</a:t>
              </a:r>
            </a:p>
          </p:txBody>
        </p:sp>
      </p:grpSp>
      <p:grpSp>
        <p:nvGrpSpPr>
          <p:cNvPr id="32" name="Group 16"/>
          <p:cNvGrpSpPr>
            <a:grpSpLocks/>
          </p:cNvGrpSpPr>
          <p:nvPr/>
        </p:nvGrpSpPr>
        <p:grpSpPr bwMode="auto">
          <a:xfrm rot="5400000">
            <a:off x="5080023" y="2930364"/>
            <a:ext cx="402315" cy="3061053"/>
            <a:chOff x="3962400" y="4405745"/>
            <a:chExt cx="804094" cy="1652926"/>
          </a:xfrm>
        </p:grpSpPr>
        <p:cxnSp>
          <p:nvCxnSpPr>
            <p:cNvPr id="33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20"/>
            <p:cNvSpPr txBox="1">
              <a:spLocks noChangeArrowheads="1"/>
            </p:cNvSpPr>
            <p:nvPr/>
          </p:nvSpPr>
          <p:spPr bwMode="auto">
            <a:xfrm rot="16200000">
              <a:off x="4129492" y="4482998"/>
              <a:ext cx="658859" cy="61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Worse Error</a:t>
              </a:r>
            </a:p>
          </p:txBody>
        </p:sp>
        <p:sp>
          <p:nvSpPr>
            <p:cNvPr id="37" name="TextBox 21"/>
            <p:cNvSpPr txBox="1">
              <a:spLocks noChangeArrowheads="1"/>
            </p:cNvSpPr>
            <p:nvPr/>
          </p:nvSpPr>
          <p:spPr bwMode="auto">
            <a:xfrm rot="16200000">
              <a:off x="4058928" y="5351106"/>
              <a:ext cx="799987" cy="61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Improved Error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34145" y="196444"/>
            <a:ext cx="2779812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July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Bias in modeled PM</a:t>
            </a:r>
            <a:r>
              <a:rPr lang="en-US" sz="2400" b="1" baseline="-25000" dirty="0">
                <a:solidFill>
                  <a:schemeClr val="bg1"/>
                </a:solidFill>
              </a:rPr>
              <a:t>2.5</a:t>
            </a:r>
            <a:r>
              <a:rPr lang="en-US" sz="2400" b="1" dirty="0">
                <a:solidFill>
                  <a:schemeClr val="bg1"/>
                </a:solidFill>
              </a:rPr>
              <a:t> decreases at most locations from v5.1 to v5.2</a:t>
            </a:r>
          </a:p>
        </p:txBody>
      </p:sp>
    </p:spTree>
    <p:extLst>
      <p:ext uri="{BB962C8B-B14F-4D97-AF65-F5344CB8AC3E}">
        <p14:creationId xmlns:p14="http://schemas.microsoft.com/office/powerpoint/2010/main" val="315714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35002" y="452919"/>
            <a:ext cx="8711343" cy="685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PM</a:t>
            </a:r>
            <a:r>
              <a:rPr lang="EN-US" sz="2800" baseline="-25000" dirty="0">
                <a:solidFill>
                  <a:srgbClr val="0070C0"/>
                </a:solidFill>
              </a:rPr>
              <a:t>2.5</a:t>
            </a:r>
            <a:r>
              <a:rPr lang="EN-US" sz="2800" dirty="0">
                <a:solidFill>
                  <a:srgbClr val="0070C0"/>
                </a:solidFill>
              </a:rPr>
              <a:t> Speciated Stacked Bar Plot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4" descr="http://amad.rtpnc.epa.gov/wyat/AMET_AMAD/cache/CMAQ_v51_Release_Oct23_NoDust_New_487133_stacked_barplo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"/>
          <a:stretch/>
        </p:blipFill>
        <p:spPr bwMode="auto">
          <a:xfrm>
            <a:off x="-1" y="1722738"/>
            <a:ext cx="6114357" cy="46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6445" y="1720638"/>
            <a:ext cx="45446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January 2011</a:t>
            </a:r>
            <a:endParaRPr lang="en-US" sz="2800" baseline="-25000" dirty="0"/>
          </a:p>
        </p:txBody>
      </p:sp>
      <p:pic>
        <p:nvPicPr>
          <p:cNvPr id="9" name="Picture 2" descr="http://amad.rtpnc.epa.gov/wyat/AMET_AMAD/cache/CMAQ_v51_Release_Oct23_NoDust_New_801237_stacked_barplo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1"/>
          <a:stretch/>
        </p:blipFill>
        <p:spPr bwMode="auto">
          <a:xfrm>
            <a:off x="6050846" y="1722666"/>
            <a:ext cx="6141154" cy="463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71128" y="1714456"/>
            <a:ext cx="39064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July 2011</a:t>
            </a:r>
            <a:endParaRPr lang="en-US" sz="28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611250" y="5850470"/>
            <a:ext cx="11683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CMAQv5.1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8243" y="5850470"/>
            <a:ext cx="12554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CMAQv5.2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7738" y="5850470"/>
            <a:ext cx="990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CSN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8212" y="5850470"/>
            <a:ext cx="1210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CMAQv5.1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72646" y="5850470"/>
            <a:ext cx="11607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CMAQv5.2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82933" y="5850470"/>
            <a:ext cx="990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CSN</a:t>
            </a:r>
          </a:p>
        </p:txBody>
      </p:sp>
    </p:spTree>
    <p:extLst>
      <p:ext uri="{BB962C8B-B14F-4D97-AF65-F5344CB8AC3E}">
        <p14:creationId xmlns:p14="http://schemas.microsoft.com/office/powerpoint/2010/main" val="989660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amad.rtpnc.epa.gov/wyat/AMET_AMAD/cache/CMAQ_v51_Release_Oct23_NoDust_New_network_O3_All_64328_bias_times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07" y="0"/>
            <a:ext cx="8873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448801" y="6356350"/>
            <a:ext cx="2133600" cy="365125"/>
          </a:xfrm>
        </p:spPr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37433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939529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837433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939529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864915" y="3810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AQS Observations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v5.1 Base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24200" y="3534410"/>
            <a:ext cx="5943600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1" y="96266"/>
            <a:ext cx="5850636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0582" y="358454"/>
            <a:ext cx="2437135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July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Incremental Testing for O</a:t>
            </a:r>
            <a:r>
              <a:rPr lang="en-US" sz="2400" b="1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6033" y="17764"/>
            <a:ext cx="7254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Mixing Ratio – July 2011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66033" y="3429000"/>
            <a:ext cx="7254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Bias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909775" y="685800"/>
            <a:ext cx="1484447" cy="657578"/>
          </a:xfrm>
          <a:prstGeom prst="straightConnector1">
            <a:avLst/>
          </a:prstGeom>
          <a:ln w="603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96154" y="965775"/>
            <a:ext cx="1428913" cy="1201692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995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46" y="-480"/>
            <a:ext cx="8875059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4200" y="3534410"/>
            <a:ext cx="5943600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1" y="96266"/>
            <a:ext cx="5850636" cy="195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0582" y="358454"/>
            <a:ext cx="2437135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July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Incremental Testing for O</a:t>
            </a:r>
            <a:r>
              <a:rPr lang="en-US" sz="2400" b="1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66033" y="402336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168129" y="402336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66033" y="3840480"/>
            <a:ext cx="1859280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168129" y="3840480"/>
            <a:ext cx="1185672" cy="2209800"/>
          </a:xfrm>
          <a:prstGeom prst="rect">
            <a:avLst/>
          </a:pr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6033" y="17764"/>
            <a:ext cx="7254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Mixing Ratio – July 2011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66033" y="3429000"/>
            <a:ext cx="72542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Bias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93515" y="380762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AQS Observations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v5.1 Base</a:t>
            </a:r>
          </a:p>
          <a:p>
            <a:pPr lvl="0"/>
            <a:r>
              <a:rPr lang="en-US" sz="1400" b="1">
                <a:solidFill>
                  <a:srgbClr val="00B0F0"/>
                </a:solidFill>
              </a:rPr>
              <a:t>v5.2 Beta</a:t>
            </a:r>
            <a:endParaRPr lang="en-US" sz="1300" b="1" dirty="0">
              <a:solidFill>
                <a:srgbClr val="00B0F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19149" y="4239491"/>
            <a:ext cx="1943597" cy="716374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9982" y="3311044"/>
            <a:ext cx="2913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Consistent decrease in O</a:t>
            </a:r>
            <a:r>
              <a:rPr lang="en-US" b="1" baseline="-25000" dirty="0"/>
              <a:t>3</a:t>
            </a:r>
            <a:r>
              <a:rPr lang="en-US" b="1" dirty="0"/>
              <a:t> bias across all hours in v5.2 compared to v5.1.</a:t>
            </a:r>
          </a:p>
          <a:p>
            <a:endParaRPr lang="en-US" b="1" dirty="0">
              <a:solidFill>
                <a:srgbClr val="9154B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38147" y="3311044"/>
            <a:ext cx="3365497" cy="151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872578" y="6687397"/>
            <a:ext cx="3365497" cy="151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76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08651" y="152400"/>
            <a:ext cx="6981255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Community Multiscale Air Quality (CMAQ) Modeling System</a:t>
            </a:r>
            <a:endParaRPr lang="EN-US" sz="2800" dirty="0">
              <a:solidFill>
                <a:srgbClr val="0070C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76400" y="1155407"/>
            <a:ext cx="8839200" cy="52736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Comprehensive Eulerian Chemical Transport Model</a:t>
            </a:r>
          </a:p>
          <a:p>
            <a:pPr lvl="1">
              <a:spcBef>
                <a:spcPts val="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Emission, advection, diffusion, chemistry, deposition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Multi-scale: Hemispheric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Continental  Regional  Local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Multi-pollutant &amp; multi-phase: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Photochemistry</a:t>
            </a:r>
          </a:p>
          <a:p>
            <a:pPr lvl="2">
              <a:spcBef>
                <a:spcPts val="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+ VOC (biogenic &amp; anthropogenic)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Particulate Material (PM)</a:t>
            </a:r>
          </a:p>
          <a:p>
            <a:pPr lvl="2">
              <a:spcBef>
                <a:spcPts val="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Inorganic chemistry &amp; thermodynamics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Sulfate, Nitrate, Ammonium</a:t>
            </a:r>
          </a:p>
          <a:p>
            <a:pPr lvl="2">
              <a:spcBef>
                <a:spcPts val="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Organic aerosol  primary, secondary</a:t>
            </a:r>
          </a:p>
          <a:p>
            <a:pPr lvl="2">
              <a:spcBef>
                <a:spcPts val="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Geogenic aerosol  wind-blown and fugitive dust, sea salt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Acid deposition</a:t>
            </a:r>
          </a:p>
          <a:p>
            <a:pPr lvl="2">
              <a:spcBef>
                <a:spcPts val="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Aqueous chemistry, Wet deposition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Air Toxics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1027112" lvl="2" indent="-285750">
              <a:spcBef>
                <a:spcPts val="0"/>
              </a:spcBef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Benzene, Formaldehyde, Hg, etc</a:t>
            </a:r>
          </a:p>
          <a:p>
            <a:pPr>
              <a:spcAft>
                <a:spcPts val="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Coupled to the Weather Research &amp; Forecast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(WRF) Model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Off-line” – sequential operation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“On-line” – 2-way coupled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>
                <a:latin typeface="+mn-lt"/>
              </a:rPr>
              <a:pPr>
                <a:defRPr/>
              </a:pPr>
              <a:t>4</a:t>
            </a:fld>
            <a:endParaRPr lang="en-US" sz="1200" dirty="0">
              <a:latin typeface="+mn-lt"/>
            </a:endParaRPr>
          </a:p>
        </p:txBody>
      </p:sp>
      <p:pic>
        <p:nvPicPr>
          <p:cNvPr id="5" name="Picture 18" descr="IntegModel_flow"/>
          <p:cNvPicPr>
            <a:picLocks noChangeAspect="1" noChangeArrowheads="1"/>
          </p:cNvPicPr>
          <p:nvPr/>
        </p:nvPicPr>
        <p:blipFill>
          <a:blip r:embed="rId2" cstate="print"/>
          <a:srcRect l="2000" t="13333" r="3000" b="14667"/>
          <a:stretch>
            <a:fillRect/>
          </a:stretch>
        </p:blipFill>
        <p:spPr bwMode="auto">
          <a:xfrm>
            <a:off x="7146925" y="4360863"/>
            <a:ext cx="4132123" cy="23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1986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amad.rtpnc.epa.gov/wyat/AMET_AMAD/cache/CMAQv52_Sep15_cb6_Hemi_LTGNO_M3DRY_O3_8hrmax_872770_spatial_plot_Error_Diff_His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0" r="6783"/>
          <a:stretch/>
        </p:blipFill>
        <p:spPr bwMode="auto">
          <a:xfrm>
            <a:off x="3141616" y="3908072"/>
            <a:ext cx="4124868" cy="29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mad.rtpnc.epa.gov/wyat/AMET_AMAD/cache/CMAQv52_Sep15_cb6_Hemi_LTGNO_M3DRY_O3_8hrmax_872770_spatial_plot_Bias_Diff_His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5" r="7541"/>
          <a:stretch/>
        </p:blipFill>
        <p:spPr bwMode="auto">
          <a:xfrm>
            <a:off x="7292080" y="3935634"/>
            <a:ext cx="4039276" cy="292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amad.rtpnc.epa.gov/wyat/AMET_AMAD/cache/CMAQv52_Sep15_cb6_Hemi_LTGNO_M3DRY_O3_8hrmax_872770_spatial_plot_Bias_Diff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23801" r="4952" b="23862"/>
          <a:stretch/>
        </p:blipFill>
        <p:spPr bwMode="auto">
          <a:xfrm>
            <a:off x="3101081" y="217896"/>
            <a:ext cx="8251639" cy="369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0873483" y="941832"/>
            <a:ext cx="402315" cy="2677356"/>
            <a:chOff x="3962400" y="4405745"/>
            <a:chExt cx="804093" cy="1704664"/>
          </a:xfrm>
        </p:grpSpPr>
        <p:cxnSp>
          <p:nvCxnSpPr>
            <p:cNvPr id="7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Worse Bias</a:t>
              </a:r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Improved Bias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5400000">
            <a:off x="9294617" y="2699923"/>
            <a:ext cx="402315" cy="2677356"/>
            <a:chOff x="3962400" y="4405745"/>
            <a:chExt cx="804093" cy="1704664"/>
          </a:xfrm>
        </p:grpSpPr>
        <p:cxnSp>
          <p:nvCxnSpPr>
            <p:cNvPr id="13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 rot="16200000">
              <a:off x="4076529" y="4482998"/>
              <a:ext cx="737056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Worse Bias</a:t>
              </a: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 rot="16200000">
              <a:off x="4007192" y="5351108"/>
              <a:ext cx="903459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Improved Bias</a:t>
              </a:r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 rot="5400000">
            <a:off x="5146263" y="2681463"/>
            <a:ext cx="402314" cy="2714275"/>
            <a:chOff x="3962400" y="4402139"/>
            <a:chExt cx="804092" cy="1728171"/>
          </a:xfrm>
        </p:grpSpPr>
        <p:cxnSp>
          <p:nvCxnSpPr>
            <p:cNvPr id="19" name="Straight Connector 17"/>
            <p:cNvCxnSpPr>
              <a:cxnSpLocks noChangeShapeType="1"/>
            </p:cNvCxnSpPr>
            <p:nvPr/>
          </p:nvCxnSpPr>
          <p:spPr bwMode="auto">
            <a:xfrm>
              <a:off x="3962400" y="5200073"/>
              <a:ext cx="480291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4174836" y="4405745"/>
              <a:ext cx="0" cy="8035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19"/>
            <p:cNvCxnSpPr>
              <a:cxnSpLocks noChangeShapeType="1"/>
            </p:cNvCxnSpPr>
            <p:nvPr/>
          </p:nvCxnSpPr>
          <p:spPr bwMode="auto">
            <a:xfrm>
              <a:off x="4174836" y="5200073"/>
              <a:ext cx="0" cy="75738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 rot="16200000">
              <a:off x="4056628" y="4482998"/>
              <a:ext cx="776861" cy="615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Worse Error</a:t>
              </a:r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 rot="16200000">
              <a:off x="3987289" y="5351106"/>
              <a:ext cx="943264" cy="61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Improved Error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01081" y="1"/>
            <a:ext cx="7680962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b="1" dirty="0"/>
              <a:t>CMAQv5.2 (LTGNO) – CMAQv5.1 – Difference in MDA8 O</a:t>
            </a:r>
            <a:r>
              <a:rPr lang="en-US" sz="1400" b="1" baseline="-25000" dirty="0"/>
              <a:t>3</a:t>
            </a:r>
            <a:r>
              <a:rPr lang="en-US" sz="1400" b="1" dirty="0"/>
              <a:t> Absolute Bias July 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B369B3-F360-42D1-A551-9D412511656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34146" y="196444"/>
            <a:ext cx="2783076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July 2011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Bias in modeled O</a:t>
            </a:r>
            <a:r>
              <a:rPr lang="en-US" sz="2400" b="1" baseline="-25000" dirty="0">
                <a:solidFill>
                  <a:schemeClr val="bg1"/>
                </a:solidFill>
              </a:rPr>
              <a:t>3</a:t>
            </a:r>
            <a:r>
              <a:rPr lang="en-US" sz="2400" b="1" dirty="0">
                <a:solidFill>
                  <a:schemeClr val="bg1"/>
                </a:solidFill>
              </a:rPr>
              <a:t> decreases at most location from v5.1 to v5.2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0128" y="33866"/>
            <a:ext cx="1657223" cy="182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</a:rPr>
              <a:t>CMAQv5.2</a:t>
            </a:r>
          </a:p>
        </p:txBody>
      </p:sp>
    </p:spTree>
    <p:extLst>
      <p:ext uri="{BB962C8B-B14F-4D97-AF65-F5344CB8AC3E}">
        <p14:creationId xmlns:p14="http://schemas.microsoft.com/office/powerpoint/2010/main" val="391880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65525" y="328613"/>
            <a:ext cx="8184686" cy="685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CMAQ Evaluation Documentation and Tools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6998" y="1447800"/>
            <a:ext cx="10493744" cy="54102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 performance for v5.1 documented online: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Appel et al. (2017). Overview and evaluation of the Community Multiscale Air Quality (CMAQ) model version 5.1. </a:t>
            </a:r>
            <a:r>
              <a:rPr lang="en-US" sz="2000" b="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Geosci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Model Dev. Disc., 1-41.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release of  v5.2 in June will correspond to updates in several evaluation tools: 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version of AMET (easier installation)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Updates to programs and scripts for post-processing CMAQ output to prepare for evaluation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resources for users on CMAQ’s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new website: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www.epa.gov/cmaq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0" lvl="8" indent="0">
              <a:spcBef>
                <a:spcPts val="60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45527" y="4723064"/>
            <a:ext cx="8291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>
              <a:spcBef>
                <a:spcPts val="600"/>
              </a:spcBef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(available June 2017)</a:t>
            </a:r>
          </a:p>
        </p:txBody>
      </p:sp>
    </p:spTree>
    <p:extLst>
      <p:ext uri="{BB962C8B-B14F-4D97-AF65-F5344CB8AC3E}">
        <p14:creationId xmlns:p14="http://schemas.microsoft.com/office/powerpoint/2010/main" val="866068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t="3927" r="2282"/>
          <a:stretch/>
        </p:blipFill>
        <p:spPr>
          <a:xfrm>
            <a:off x="1578429" y="838201"/>
            <a:ext cx="5001768" cy="3882925"/>
          </a:xfrm>
          <a:prstGeom prst="rect">
            <a:avLst/>
          </a:prstGeom>
        </p:spPr>
      </p:pic>
      <p:sp>
        <p:nvSpPr>
          <p:cNvPr id="3" name="Text Placeholder 1"/>
          <p:cNvSpPr txBox="1">
            <a:spLocks/>
          </p:cNvSpPr>
          <p:nvPr/>
        </p:nvSpPr>
        <p:spPr>
          <a:xfrm>
            <a:off x="3505200" y="228600"/>
            <a:ext cx="5791200" cy="43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70C0"/>
                </a:solidFill>
                <a:latin typeface="Arial"/>
              </a:rPr>
              <a:t>Outreach &amp; Dissemination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5029200"/>
            <a:ext cx="7696200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Periodic scientific updates to the CMAQ model have led to the creation of :</a:t>
            </a:r>
          </a:p>
          <a:p>
            <a:pPr marL="457200" indent="-228600">
              <a:buFont typeface="Wingdings" pitchFamily="2" charset="2"/>
              <a:buChar char="Ø"/>
            </a:pPr>
            <a:r>
              <a:rPr lang="en-US" sz="1400" dirty="0"/>
              <a:t>Dynamic and diverse user community</a:t>
            </a:r>
          </a:p>
          <a:p>
            <a:pPr marL="457200" indent="-228600">
              <a:buFont typeface="Wingdings" pitchFamily="2" charset="2"/>
              <a:buChar char="Ø"/>
            </a:pPr>
            <a:r>
              <a:rPr lang="en-US" sz="1400" dirty="0"/>
              <a:t> More robust modeling system</a:t>
            </a:r>
          </a:p>
          <a:p>
            <a:pPr marL="457200" indent="-228600">
              <a:buFont typeface="Wingdings" pitchFamily="2" charset="2"/>
              <a:buChar char="Ø"/>
            </a:pPr>
            <a:r>
              <a:rPr lang="en-US" sz="1400" dirty="0"/>
              <a:t>Diverse applications supporting </a:t>
            </a:r>
          </a:p>
          <a:p>
            <a:pPr marL="914400" lvl="1" indent="-228600">
              <a:buFont typeface="Wingdings" pitchFamily="2" charset="2"/>
              <a:buChar char="Ø"/>
            </a:pPr>
            <a:r>
              <a:rPr lang="en-US" sz="1400" dirty="0"/>
              <a:t>Regulatory analysis by EPA &amp; States </a:t>
            </a:r>
            <a:r>
              <a:rPr lang="en-US" sz="1200" dirty="0"/>
              <a:t>(State implementation plans and rulemaking, Clean Air Interstate Rule, Clean Air Mercury Rule, Renewable Fuels Standard Act-2)</a:t>
            </a:r>
          </a:p>
          <a:p>
            <a:pPr marL="914400" lvl="1" indent="-228600">
              <a:buFont typeface="Wingdings" pitchFamily="2" charset="2"/>
              <a:buChar char="Ø"/>
            </a:pPr>
            <a:r>
              <a:rPr lang="en-US" sz="1400" dirty="0"/>
              <a:t>Air quality forecasting &amp; public health advisories (NOAA, internationally)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98" y="1348817"/>
            <a:ext cx="4951821" cy="28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90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08145" y="466725"/>
            <a:ext cx="8711343" cy="685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www.epa.gov/cmaq</a:t>
            </a:r>
            <a:r>
              <a:rPr lang="EN-US" dirty="0"/>
              <a:t>	</a:t>
            </a:r>
            <a:r>
              <a:rPr lang="EN-US" dirty="0">
                <a:solidFill>
                  <a:srgbClr val="FFC000"/>
                </a:solidFill>
              </a:rPr>
              <a:t>    [June 2017]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296"/>
          <a:stretch/>
        </p:blipFill>
        <p:spPr>
          <a:xfrm>
            <a:off x="6453050" y="1214845"/>
            <a:ext cx="4344528" cy="5577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84" y="1152525"/>
            <a:ext cx="4502623" cy="55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87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35002" y="452919"/>
            <a:ext cx="8711343" cy="685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www.epa.gov/cmaq	</a:t>
            </a:r>
            <a:r>
              <a:rPr lang="EN-US" sz="2800" dirty="0">
                <a:solidFill>
                  <a:srgbClr val="FFC000"/>
                </a:solidFill>
              </a:rPr>
              <a:t>   </a:t>
            </a:r>
            <a:r>
              <a:rPr lang="EN-US" dirty="0">
                <a:solidFill>
                  <a:srgbClr val="FFC000"/>
                </a:solidFill>
              </a:rPr>
              <a:t> [June 2017]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78" b="1984"/>
          <a:stretch/>
        </p:blipFill>
        <p:spPr>
          <a:xfrm>
            <a:off x="470177" y="1208924"/>
            <a:ext cx="5472106" cy="5368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089" y="1208923"/>
            <a:ext cx="4834327" cy="5477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151" y="3260734"/>
            <a:ext cx="3418220" cy="30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9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35003" y="366659"/>
            <a:ext cx="8193738" cy="685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CMAQ git Repository Now Available on GitHub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D3FAE4D-9488-4B48-8F4A-A56CB5A28AF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491" y="1154227"/>
            <a:ext cx="7486774" cy="559810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8669" y="1299418"/>
            <a:ext cx="4017818" cy="555858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1800" dirty="0"/>
              <a:t>A prerelease of CMAQv5.2 is now available via git repository at </a:t>
            </a:r>
            <a:r>
              <a:rPr lang="en-US" sz="1800" dirty="0">
                <a:solidFill>
                  <a:srgbClr val="00B050"/>
                </a:solidFill>
              </a:rPr>
              <a:t>github.com/</a:t>
            </a:r>
            <a:r>
              <a:rPr lang="en-US" sz="1800" dirty="0" err="1">
                <a:solidFill>
                  <a:srgbClr val="00B050"/>
                </a:solidFill>
              </a:rPr>
              <a:t>usepa</a:t>
            </a:r>
            <a:r>
              <a:rPr lang="en-US" sz="1800" dirty="0">
                <a:solidFill>
                  <a:srgbClr val="00B050"/>
                </a:solidFill>
              </a:rPr>
              <a:t>/</a:t>
            </a:r>
            <a:r>
              <a:rPr lang="en-US" sz="1800" dirty="0" err="1">
                <a:solidFill>
                  <a:srgbClr val="00B050"/>
                </a:solidFill>
              </a:rPr>
              <a:t>cmaq</a:t>
            </a:r>
            <a:endParaRPr lang="en-US" sz="1800" dirty="0">
              <a:solidFill>
                <a:srgbClr val="00B050"/>
              </a:solidFill>
            </a:endParaRPr>
          </a:p>
          <a:p>
            <a:pPr lvl="1">
              <a:defRPr/>
            </a:pPr>
            <a:r>
              <a:rPr lang="en-US" sz="1800" b="0" dirty="0"/>
              <a:t>Previous CMAQ model versions are also available on dedicated branches</a:t>
            </a:r>
          </a:p>
          <a:p>
            <a:pPr lvl="1">
              <a:spcAft>
                <a:spcPts val="1200"/>
              </a:spcAft>
              <a:defRPr/>
            </a:pPr>
            <a:r>
              <a:rPr lang="en-US" sz="1800" b="0" dirty="0"/>
              <a:t>CMAQv5.2 will be released officially June 2017 </a:t>
            </a:r>
          </a:p>
          <a:p>
            <a:pPr>
              <a:defRPr/>
            </a:pPr>
            <a:r>
              <a:rPr lang="en-US" sz="1800" dirty="0"/>
              <a:t>CMAQ development collaboration via GitHub is encouraged:</a:t>
            </a:r>
          </a:p>
          <a:p>
            <a:pPr lvl="1">
              <a:defRPr/>
            </a:pPr>
            <a:r>
              <a:rPr lang="en-US" sz="1800" b="0" dirty="0"/>
              <a:t>Issue tracking will allow users to raise and document specific model issues that need to be addressed, although we encourage users to first reach out to m3user </a:t>
            </a:r>
            <a:r>
              <a:rPr lang="en-US" sz="1800" b="0" dirty="0" err="1"/>
              <a:t>listserve</a:t>
            </a:r>
            <a:r>
              <a:rPr lang="en-US" sz="1800" b="0" dirty="0"/>
              <a:t> for support.</a:t>
            </a:r>
          </a:p>
          <a:p>
            <a:pPr lvl="1">
              <a:defRPr/>
            </a:pPr>
            <a:r>
              <a:rPr lang="en-US" sz="1800" b="0" dirty="0"/>
              <a:t>Pull Requests will be considered, reviewed and incorporated depending on the robustness, documentation and potential impact of the submission.</a:t>
            </a:r>
          </a:p>
        </p:txBody>
      </p:sp>
    </p:spTree>
    <p:extLst>
      <p:ext uri="{BB962C8B-B14F-4D97-AF65-F5344CB8AC3E}">
        <p14:creationId xmlns:p14="http://schemas.microsoft.com/office/powerpoint/2010/main" val="2403045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06552" y="352463"/>
            <a:ext cx="7721600" cy="685800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Vision for Next Generation Model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76400" y="1460939"/>
            <a:ext cx="6059214" cy="530772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1800" dirty="0"/>
              <a:t>The Next Generation model will be a 1-D AQ component coupled to meteorology models</a:t>
            </a:r>
          </a:p>
          <a:p>
            <a:pPr lvl="1">
              <a:defRPr/>
            </a:pPr>
            <a:r>
              <a:rPr lang="en-US" sz="1800" b="0" dirty="0"/>
              <a:t>Chemical tracers to be transported in meteorology model</a:t>
            </a:r>
          </a:p>
          <a:p>
            <a:pPr lvl="1">
              <a:defRPr/>
            </a:pPr>
            <a:r>
              <a:rPr lang="en-US" sz="1800" b="0" dirty="0"/>
              <a:t>Can couple to multiple Meteorology models </a:t>
            </a:r>
          </a:p>
          <a:p>
            <a:pPr>
              <a:defRPr/>
            </a:pPr>
            <a:r>
              <a:rPr lang="en-US" sz="1800" dirty="0"/>
              <a:t>Three configurations of flexible systems: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1800" b="0" dirty="0"/>
              <a:t>On-line global variable grid (e.g. MPAS, OLAM)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1800" b="0" dirty="0"/>
              <a:t>Online regional (WRF-AQ)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1800" b="0" dirty="0"/>
              <a:t>Offline regional (WRF-AQ with offline chem transport)</a:t>
            </a:r>
          </a:p>
          <a:p>
            <a:pPr>
              <a:defRPr/>
            </a:pPr>
            <a:r>
              <a:rPr lang="en-US" sz="1800" dirty="0"/>
              <a:t>One dimensional AQ component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1800" b="0" dirty="0"/>
              <a:t>Gas, aerosol, aqueous in modular box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1800" b="0" dirty="0"/>
              <a:t>Modules for biogenic emissions, dry dep/bidi, wind-blown dust, photolysis, etc </a:t>
            </a:r>
          </a:p>
          <a:p>
            <a:pPr>
              <a:defRPr/>
            </a:pPr>
            <a:r>
              <a:rPr lang="en-US" sz="1800" dirty="0"/>
              <a:t>Transport in met models for online systems (</a:t>
            </a:r>
            <a:r>
              <a:rPr lang="en-US" sz="1800" dirty="0" err="1"/>
              <a:t>adv</a:t>
            </a:r>
            <a:r>
              <a:rPr lang="en-US" sz="1800" dirty="0"/>
              <a:t>, diffusion)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1800" b="0" dirty="0"/>
              <a:t>Ensure mass conservation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1800" b="0" dirty="0"/>
              <a:t>Consistency with met parameters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1800" b="0" dirty="0"/>
              <a:t>Minimize numerical diffusion and dispersion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1321" y="1620491"/>
            <a:ext cx="2248611" cy="21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9597" y="3956594"/>
            <a:ext cx="1975072" cy="17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533237" y="5838602"/>
            <a:ext cx="722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itchFamily="34" charset="0"/>
                <a:cs typeface="+mn-cs"/>
              </a:rPr>
              <a:t>MPAS</a:t>
            </a:r>
          </a:p>
        </p:txBody>
      </p:sp>
    </p:spTree>
    <p:extLst>
      <p:ext uri="{BB962C8B-B14F-4D97-AF65-F5344CB8AC3E}">
        <p14:creationId xmlns:p14="http://schemas.microsoft.com/office/powerpoint/2010/main" val="1003311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35400" y="327025"/>
            <a:ext cx="7721600" cy="685800"/>
          </a:xfrm>
        </p:spPr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Download CMAQv5.2Gamma: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https://github.com/USEPA/CMAQ/tree/5.2Gamma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2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95800" y="169994"/>
            <a:ext cx="5791200" cy="6858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CMAQ Versions</a:t>
            </a:r>
            <a:endParaRPr lang="EN-US" sz="2800" dirty="0">
              <a:solidFill>
                <a:srgbClr val="0070C0"/>
              </a:solidFill>
              <a:latin typeface="Arial"/>
              <a:cs typeface="Arial" panose="020B0604020202020204" pitchFamily="34" charset="0"/>
            </a:endParaRPr>
          </a:p>
          <a:p>
            <a:pPr algn="ctr"/>
            <a:r>
              <a:rPr lang="EN-US" sz="1400" b="0" dirty="0">
                <a:solidFill>
                  <a:srgbClr val="0070C0"/>
                </a:solidFill>
              </a:rPr>
              <a:t>Periodic public release of improved versions of the modeling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76400" y="1182090"/>
            <a:ext cx="8839200" cy="5539385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CMAQv4.7</a:t>
            </a:r>
            <a:r>
              <a:rPr lang="en-US" sz="1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(Fall 2008) and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CMAQv4.7.1</a:t>
            </a:r>
            <a:r>
              <a:rPr lang="en-US" sz="1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(June 2010)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0" i="1" dirty="0">
                <a:latin typeface="Arial" panose="020B0604020202020204" pitchFamily="34" charset="0"/>
                <a:cs typeface="Arial" panose="020B0604020202020204" pitchFamily="34" charset="0"/>
              </a:rPr>
              <a:t>Supporting evaluation</a:t>
            </a:r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: Foley et al, Geoscientific Model Development, 2010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CMAQv5.0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(Feb. 2012)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Updates to gas-aqueous-aerosol chemistry and photolysis 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Improved advective and turbulent transport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Major structural upgrades that improve flexibility and maintainability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2-way coupling between WRF-CMAQ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Bi-directional exchange: NH</a:t>
            </a:r>
            <a:r>
              <a:rPr lang="en-US" sz="17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 and Hg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CMAQv5.0.2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(May 2014)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Instrumented Models (</a:t>
            </a:r>
            <a:r>
              <a:rPr lang="en-US" sz="1700" b="0" i="1" dirty="0">
                <a:latin typeface="Arial" panose="020B0604020202020204" pitchFamily="34" charset="0"/>
                <a:cs typeface="Arial" panose="020B0604020202020204" pitchFamily="34" charset="0"/>
              </a:rPr>
              <a:t>Direct Decoupled Method (DDM), Source Apportionment, Sulfur Tracking</a:t>
            </a:r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Community Contributions (</a:t>
            </a:r>
            <a:r>
              <a:rPr lang="en-US" sz="1700" b="0" i="1" dirty="0">
                <a:latin typeface="Arial" panose="020B0604020202020204" pitchFamily="34" charset="0"/>
                <a:cs typeface="Arial" panose="020B0604020202020204" pitchFamily="34" charset="0"/>
              </a:rPr>
              <a:t>Volatility Basis Set </a:t>
            </a:r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700" b="0" i="1" dirty="0">
                <a:latin typeface="Arial" panose="020B0604020202020204" pitchFamily="34" charset="0"/>
                <a:cs typeface="Arial" panose="020B0604020202020204" pitchFamily="34" charset="0"/>
              </a:rPr>
              <a:t>VBS</a:t>
            </a:r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CMAQv5.1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(October 2015)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Revised gas chem and Photolysis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Aerosol updates: New pathways for SOA production</a:t>
            </a:r>
          </a:p>
          <a:p>
            <a:pPr lvl="1"/>
            <a:r>
              <a:rPr lang="en-US" sz="1700" b="0" dirty="0">
                <a:latin typeface="Arial" panose="020B0604020202020204" pitchFamily="34" charset="0"/>
                <a:cs typeface="Arial" panose="020B0604020202020204" pitchFamily="34" charset="0"/>
              </a:rPr>
              <a:t>Improve computational performance</a:t>
            </a:r>
          </a:p>
          <a:p>
            <a:pPr lvl="1"/>
            <a:r>
              <a:rPr lang="en-US" sz="1700" b="0" i="1" dirty="0">
                <a:latin typeface="Arial" panose="020B0604020202020204" pitchFamily="34" charset="0"/>
                <a:cs typeface="Arial" panose="020B0604020202020204" pitchFamily="34" charset="0"/>
              </a:rPr>
              <a:t>Supporting Evaluation: Appel et al., GMDD, 2016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CMAQv5.2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-version in November 2016; final version in June 2017)</a:t>
            </a:r>
          </a:p>
          <a:p>
            <a:pPr lvl="1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New Organic aerosol treatment</a:t>
            </a:r>
          </a:p>
          <a:p>
            <a:pPr lvl="1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New wind-blown dust model</a:t>
            </a:r>
          </a:p>
          <a:p>
            <a:pPr lvl="1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CB6 chemical mechanism</a:t>
            </a:r>
          </a:p>
          <a:p>
            <a:pPr lvl="1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Lightning – NOx and assimilation</a:t>
            </a:r>
          </a:p>
          <a:p>
            <a:pPr lvl="1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Instrumented models compatible with process updates</a:t>
            </a:r>
          </a:p>
          <a:p>
            <a:pPr lvl="1"/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Process options for hemispheric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6755345-E417-4CE0-BE05-EA636690045F}" type="slidenum">
              <a:rPr lang="en-US" sz="1200">
                <a:latin typeface="+mj-lt"/>
              </a:rPr>
              <a:pPr>
                <a:defRPr/>
              </a:pPr>
              <a:t>5</a:t>
            </a:fld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045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80808" y="96982"/>
            <a:ext cx="5791200" cy="9144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CMAQ Modeling System</a:t>
            </a:r>
            <a:endParaRPr lang="EN-US" sz="2800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sz="1400" b="0" dirty="0">
                <a:solidFill>
                  <a:srgbClr val="0070C0"/>
                </a:solidFill>
              </a:rPr>
              <a:t>“Numerical Laboratory” to synthesize our evolving understanding of processes (&amp; interactions) regulating air pollution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1701" r="3333"/>
          <a:stretch/>
        </p:blipFill>
        <p:spPr>
          <a:xfrm>
            <a:off x="2307632" y="1218849"/>
            <a:ext cx="7667640" cy="548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1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572000" y="319480"/>
            <a:ext cx="5791200" cy="685800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Multi-scale Modeling</a:t>
            </a:r>
            <a:endParaRPr lang="EN-US" sz="2800" dirty="0">
              <a:solidFill>
                <a:srgbClr val="0070C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F4CF190-6D2A-404C-A4C0-2C41565C975E}" type="slidenum">
              <a:rPr lang="en-US" sz="1200">
                <a:latin typeface="+mj-lt"/>
              </a:rPr>
              <a:pPr>
                <a:defRPr/>
              </a:pPr>
              <a:t>7</a:t>
            </a:fld>
            <a:endParaRPr lang="en-US" sz="1200" dirty="0">
              <a:latin typeface="+mj-lt"/>
            </a:endParaRPr>
          </a:p>
        </p:txBody>
      </p:sp>
      <p:pic>
        <p:nvPicPr>
          <p:cNvPr id="9" name="Picture Placeholder 5"/>
          <p:cNvPicPr>
            <a:picLocks noChangeAspect="1"/>
          </p:cNvPicPr>
          <p:nvPr/>
        </p:nvPicPr>
        <p:blipFill>
          <a:blip r:embed="rId3"/>
          <a:srcRect t="12787" b="12787"/>
          <a:stretch>
            <a:fillRect/>
          </a:stretch>
        </p:blipFill>
        <p:spPr>
          <a:xfrm>
            <a:off x="7124700" y="3328192"/>
            <a:ext cx="3243262" cy="2613025"/>
          </a:xfrm>
          <a:prstGeom prst="rect">
            <a:avLst/>
          </a:prstGeom>
        </p:spPr>
      </p:pic>
      <p:sp>
        <p:nvSpPr>
          <p:cNvPr id="10" name="Text Placeholder 4"/>
          <p:cNvSpPr txBox="1">
            <a:spLocks/>
          </p:cNvSpPr>
          <p:nvPr/>
        </p:nvSpPr>
        <p:spPr>
          <a:xfrm>
            <a:off x="4726970" y="1297380"/>
            <a:ext cx="5788631" cy="2116138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 fontAlgn="auto">
              <a:defRPr/>
            </a:pPr>
            <a:r>
              <a:rPr lang="en-US" sz="1800" dirty="0"/>
              <a:t>Hemispheric model needed to provide lateral boundary conditions (LBCs) for US Domain</a:t>
            </a:r>
          </a:p>
          <a:p>
            <a:pPr marL="627063" lvl="1" indent="-227013" fontAlgn="auto">
              <a:defRPr/>
            </a:pPr>
            <a:r>
              <a:rPr lang="en-US" sz="1400" dirty="0"/>
              <a:t>Increasing importance of long range transport (LRT) contributions as NAAQS are reduced</a:t>
            </a:r>
          </a:p>
          <a:p>
            <a:pPr marL="227013" indent="-227013" fontAlgn="auto">
              <a:defRPr/>
            </a:pPr>
            <a:r>
              <a:rPr lang="en-US" sz="1800" dirty="0"/>
              <a:t>Fine scales: </a:t>
            </a:r>
          </a:p>
          <a:p>
            <a:pPr marL="627063" lvl="1" indent="-227013" fontAlgn="auto">
              <a:defRPr/>
            </a:pPr>
            <a:r>
              <a:rPr lang="en-US" sz="1400" dirty="0"/>
              <a:t>Urban Environments</a:t>
            </a:r>
          </a:p>
          <a:p>
            <a:pPr marL="627063" lvl="1" indent="-227013" fontAlgn="auto">
              <a:defRPr/>
            </a:pPr>
            <a:r>
              <a:rPr lang="en-US" sz="1400" dirty="0"/>
              <a:t>Linkage with human exposure &amp; health studies</a:t>
            </a:r>
          </a:p>
          <a:p>
            <a:pPr marL="627063" lvl="1" indent="-227013" fontAlgn="auto">
              <a:defRPr/>
            </a:pPr>
            <a:r>
              <a:rPr lang="en-US" sz="1400" dirty="0"/>
              <a:t>Residual non-attainment</a:t>
            </a:r>
          </a:p>
          <a:p>
            <a:pPr>
              <a:defRPr/>
            </a:pPr>
            <a:endParaRPr lang="en-US" sz="1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5212" y="4012405"/>
            <a:ext cx="1828800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8"/>
          <p:cNvGrpSpPr>
            <a:grpSpLocks noChangeAspect="1"/>
          </p:cNvGrpSpPr>
          <p:nvPr/>
        </p:nvGrpSpPr>
        <p:grpSpPr bwMode="auto">
          <a:xfrm>
            <a:off x="1674813" y="4055266"/>
            <a:ext cx="2836863" cy="1874838"/>
            <a:chOff x="17168" y="2133600"/>
            <a:chExt cx="4725442" cy="312420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68" y="2133600"/>
              <a:ext cx="4725442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2986766" y="3265825"/>
              <a:ext cx="1065669" cy="1068735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pic>
        <p:nvPicPr>
          <p:cNvPr id="15" name="Picture 2" descr="C:\Users\JerryW\Desktop\O32009_JJ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4813" y="1197766"/>
            <a:ext cx="283686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589212" y="2718591"/>
            <a:ext cx="685800" cy="45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674812" y="3175792"/>
            <a:ext cx="914400" cy="8794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275013" y="3175792"/>
            <a:ext cx="1236663" cy="8794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097338" y="4017166"/>
            <a:ext cx="777875" cy="7175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097338" y="5374480"/>
            <a:ext cx="777875" cy="5556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140450" y="3366291"/>
            <a:ext cx="984250" cy="12255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140450" y="5099842"/>
            <a:ext cx="984250" cy="8413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683250" y="4596605"/>
            <a:ext cx="457200" cy="5032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90443" y="6170592"/>
            <a:ext cx="8586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Hemispheric model at 108 km provides LBCs for 12 km CONUS with nests to 4 km and 1 km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2182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41957" y="285750"/>
            <a:ext cx="5791200" cy="685800"/>
          </a:xfrm>
        </p:spPr>
        <p:txBody>
          <a:bodyPr rtlCol="0">
            <a:normAutofit fontScale="92500" lnSpcReduction="10000"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</a:rPr>
              <a:t>Long-Range Pollutant Transport</a:t>
            </a:r>
            <a:br>
              <a:rPr sz="280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rgbClr val="0070C0"/>
                </a:solidFill>
              </a:rPr>
              <a:t>Example: Tracer transport at 850 </a:t>
            </a:r>
            <a:r>
              <a:rPr lang="EN-US" sz="1800" b="0" dirty="0" err="1">
                <a:solidFill>
                  <a:srgbClr val="0070C0"/>
                </a:solidFill>
              </a:rPr>
              <a:t>mb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6" name="Picture 2" descr="tracer_hemis_ani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1" y="1459230"/>
            <a:ext cx="4255389" cy="4171188"/>
          </a:xfrm>
          <a:prstGeom prst="rect">
            <a:avLst/>
          </a:prstGeom>
          <a:noFill/>
        </p:spPr>
      </p:pic>
      <p:pic>
        <p:nvPicPr>
          <p:cNvPr id="15" name="Picture 3" descr="useast_tracer_ani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62" y="1371600"/>
            <a:ext cx="4420838" cy="425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8696" y="5867401"/>
            <a:ext cx="7833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Tightening NAAQS and greater emphasis on characterizing “background” air pollution requires </a:t>
            </a:r>
            <a:r>
              <a:rPr lang="en-US" b="1" i="1" dirty="0"/>
              <a:t>improved representation of scale interactions</a:t>
            </a:r>
          </a:p>
        </p:txBody>
      </p:sp>
    </p:spTree>
    <p:extLst>
      <p:ext uri="{BB962C8B-B14F-4D97-AF65-F5344CB8AC3E}">
        <p14:creationId xmlns:p14="http://schemas.microsoft.com/office/powerpoint/2010/main" val="62641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st_july26-aug3_animate_2.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219200"/>
            <a:ext cx="4640580" cy="44805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85792" y="2176202"/>
            <a:ext cx="4001209" cy="2014423"/>
            <a:chOff x="5029200" y="4462577"/>
            <a:chExt cx="4001209" cy="2014423"/>
          </a:xfrm>
        </p:grpSpPr>
        <p:pic>
          <p:nvPicPr>
            <p:cNvPr id="4" name="Picture 3" descr="PM25_spatialplot_Bias_Diff_jul30-aug3.png"/>
            <p:cNvPicPr>
              <a:picLocks noChangeAspect="1"/>
            </p:cNvPicPr>
            <p:nvPr/>
          </p:nvPicPr>
          <p:blipFill>
            <a:blip r:embed="rId3" cstate="print"/>
            <a:srcRect l="4762" t="19714" r="8571" b="19714"/>
            <a:stretch>
              <a:fillRect/>
            </a:stretch>
          </p:blipFill>
          <p:spPr>
            <a:xfrm>
              <a:off x="5029200" y="4462577"/>
              <a:ext cx="3727011" cy="201442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 bwMode="auto">
            <a:xfrm>
              <a:off x="8763000" y="48006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 rot="16200000">
              <a:off x="8408519" y="4970375"/>
              <a:ext cx="9536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itchFamily="34" charset="0"/>
                  <a:cs typeface="Arial" pitchFamily="34" charset="0"/>
                </a:rPr>
                <a:t>Lower bias 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686800" y="5544312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8772144" y="5638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 rot="16200000">
              <a:off x="8438184" y="5826457"/>
              <a:ext cx="9536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itchFamily="34" charset="0"/>
                  <a:cs typeface="Arial" pitchFamily="34" charset="0"/>
                </a:rPr>
                <a:t>Higher  bias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00800" y="1828801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Reduction in bias in simulated surface PM</a:t>
            </a:r>
            <a:r>
              <a:rPr lang="en-US" sz="1400" baseline="-25000" dirty="0">
                <a:solidFill>
                  <a:srgbClr val="0000FF"/>
                </a:solidFill>
              </a:rPr>
              <a:t>2.5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4423" y="304800"/>
            <a:ext cx="7198253" cy="80021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Trans-Atlantic Transport of Saharan Dust</a:t>
            </a:r>
            <a:endParaRPr lang="EN-US" sz="2800" b="1" dirty="0">
              <a:solidFill>
                <a:srgbClr val="0070C0"/>
              </a:solidFill>
              <a:latin typeface="Arial"/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Impact on surface-level PM</a:t>
            </a:r>
            <a:r>
              <a:rPr lang="EN-US" baseline="-25000" dirty="0">
                <a:solidFill>
                  <a:srgbClr val="0070C0"/>
                </a:solidFill>
              </a:rPr>
              <a:t>2.5</a:t>
            </a:r>
            <a:r>
              <a:rPr lang="EN-US" dirty="0">
                <a:solidFill>
                  <a:srgbClr val="0070C0"/>
                </a:solidFill>
              </a:rPr>
              <a:t> in the Gulf States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63410" y="4343400"/>
            <a:ext cx="3847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and time varying LBCs from hemispheric CMAQ helped capture impacts of long-range transport on episodic Saharan dust intrusion events</a:t>
            </a:r>
          </a:p>
        </p:txBody>
      </p:sp>
    </p:spTree>
    <p:extLst>
      <p:ext uri="{BB962C8B-B14F-4D97-AF65-F5344CB8AC3E}">
        <p14:creationId xmlns:p14="http://schemas.microsoft.com/office/powerpoint/2010/main" val="2441512495"/>
      </p:ext>
    </p:extLst>
  </p:cSld>
  <p:clrMapOvr>
    <a:masterClrMapping/>
  </p:clrMapOvr>
</p:sld>
</file>

<file path=ppt/theme/theme1.xml><?xml version="1.0" encoding="utf-8"?>
<a:theme xmlns:a="http://schemas.openxmlformats.org/drawingml/2006/main" name="Completely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D_ppt_template.pptx" id="{1C3D6186-BC9E-4C93-9234-726073C89C11}" vid="{A1D93175-3F92-43AC-BB65-24D621E94C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3425864-5EA5-4F77-AC76-FCF4F4CF54FC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9B835B98-34CC-4F9D-B55F-C71AFA897097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B7FC2436-A6EE-4980-92CB-CC323021598E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9C79E81A-0BB1-4976-9665-2BB3AED0826B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E6B7CC75-E0E8-4C59-B39B-8BCCE52616B0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BA4FDDA1-8781-45D5-912A-BFD08ACA1342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7FF8536A-C43A-4A26-B9E7-E4314FF8E3F1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3EAB3B94-358E-4F55-9748-A73262ECB30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07F7A2BD-C963-4873-8F26-F4A81AEB4001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84C39E1A-E968-4A05-A64D-E387EDCE298E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D8D32C7-1B61-4CEA-AD38-7A7179F28807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CAF6BE1D-97C4-4BA6-910D-3F96C011B7A1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9D6F4122-416A-49B8-82D3-B22B5F88831A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3979C2B-97CF-44EF-AB11-417D2160A6FE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D528C9B1-B84E-4B1D-A02F-6A71727D8F9A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BDBE7AEB-FC6E-449D-97E9-0D8AAC24EAC8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7141</TotalTime>
  <Words>3635</Words>
  <Application>Microsoft Office PowerPoint</Application>
  <PresentationFormat>Widescreen</PresentationFormat>
  <Paragraphs>798</Paragraphs>
  <Slides>47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ＭＳ Ｐゴシック</vt:lpstr>
      <vt:lpstr>Arial</vt:lpstr>
      <vt:lpstr>Calibri</vt:lpstr>
      <vt:lpstr>Franklin Gothic Demi Cond</vt:lpstr>
      <vt:lpstr>Franklin Gothic Heavy</vt:lpstr>
      <vt:lpstr>Gill Sans MT</vt:lpstr>
      <vt:lpstr>Symbol</vt:lpstr>
      <vt:lpstr>Times New Roman</vt:lpstr>
      <vt:lpstr>Wingdings</vt:lpstr>
      <vt:lpstr>ヒラギノ角ゴ Pro W3</vt:lpstr>
      <vt:lpstr>Completely Blanc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mathur.rohit@epa.gov</dc:creator>
  <cp:lastModifiedBy>Foley, Kristen</cp:lastModifiedBy>
  <cp:revision>497</cp:revision>
  <cp:lastPrinted>2015-04-28T21:20:17Z</cp:lastPrinted>
  <dcterms:created xsi:type="dcterms:W3CDTF">2014-06-12T13:36:39Z</dcterms:created>
  <dcterms:modified xsi:type="dcterms:W3CDTF">2017-03-22T19:32:56Z</dcterms:modified>
</cp:coreProperties>
</file>