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2"/>
  </p:notesMasterIdLst>
  <p:sldIdLst>
    <p:sldId id="256" r:id="rId2"/>
    <p:sldId id="349" r:id="rId3"/>
    <p:sldId id="353" r:id="rId4"/>
    <p:sldId id="346" r:id="rId5"/>
    <p:sldId id="275" r:id="rId6"/>
    <p:sldId id="359" r:id="rId7"/>
    <p:sldId id="360" r:id="rId8"/>
    <p:sldId id="347" r:id="rId9"/>
    <p:sldId id="348" r:id="rId10"/>
    <p:sldId id="358" r:id="rId11"/>
    <p:sldId id="351" r:id="rId12"/>
    <p:sldId id="350" r:id="rId13"/>
    <p:sldId id="371" r:id="rId14"/>
    <p:sldId id="375" r:id="rId15"/>
    <p:sldId id="376" r:id="rId16"/>
    <p:sldId id="377" r:id="rId17"/>
    <p:sldId id="367" r:id="rId18"/>
    <p:sldId id="368" r:id="rId19"/>
    <p:sldId id="373" r:id="rId20"/>
    <p:sldId id="361" r:id="rId21"/>
    <p:sldId id="362" r:id="rId22"/>
    <p:sldId id="372" r:id="rId23"/>
    <p:sldId id="374" r:id="rId24"/>
    <p:sldId id="370" r:id="rId25"/>
    <p:sldId id="343" r:id="rId26"/>
    <p:sldId id="318" r:id="rId27"/>
    <p:sldId id="304" r:id="rId28"/>
    <p:sldId id="296" r:id="rId29"/>
    <p:sldId id="306" r:id="rId30"/>
    <p:sldId id="3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kovich, Jeffrey" initials="VJ" lastIdx="1" clrIdx="0">
    <p:extLst>
      <p:ext uri="{19B8F6BF-5375-455C-9EA6-DF929625EA0E}">
        <p15:presenceInfo xmlns:p15="http://schemas.microsoft.com/office/powerpoint/2012/main" userId="S::Vukovich.Jeffrey@epa.gov::bc2e2d75-1e07-49ce-a953-655aabcdbc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8DF38-18F5-4423-BF86-45B67122447B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2DBC-9F62-48FD-B69D-0069772CF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2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6600-CF4C-4764-AB88-C0620BBF258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8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7BFD-3FA8-48ED-A817-08E5E3882C9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D3C9-0726-4B1D-9E25-7F0C77CC238B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3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BB6A-A20D-4EEF-B507-2F961418F93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36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69CF-63B6-4715-92D5-468ACF4D8817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B742-5DE3-4326-B957-CD7E8523084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67C9-DDB5-40E6-8355-9F36624FA5E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1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B49F-582B-45BA-8750-89BC6EBCE0B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5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B408-1927-4CF4-BBC7-79B05F97681C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6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8B93-586E-4BB6-9B70-DDEA584C04B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2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2274-491A-49EF-A027-F382F191546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6E9-07AB-4E67-A14F-6458EBD0D93B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0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CB2-B8EB-431D-BC8C-387372CE033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4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8A6-D5DB-4CC2-8BC7-44561EB5A72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B8E1-3CCA-4708-A1D4-706492E8524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F985-0C79-46D9-867B-39E74A916AA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17A1-5DE6-4581-9211-A177DE45831B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7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099887-6DCA-4490-B836-99D83A66680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27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Vukovich.Jeffrey@epa.gov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maq/equates#emissions_modeling" TargetMode="External"/><Relationship Id="rId2" Type="http://schemas.openxmlformats.org/officeDocument/2006/relationships/hyperlink" Target="https://github.com/pnwairfire/bluesk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6603-CA6C-427E-B4B7-C437EB74C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 algn="ctr"/>
            <a:r>
              <a:rPr lang="en-US" sz="4000" dirty="0"/>
              <a:t>Impacts on a Wildland Emissions Inventory when using the Smoke Emissions Reference Application (SERA) emissions factors: Year 2021 Case Study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0F97B-F5FE-4C67-A80F-623742666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038" y="4921703"/>
            <a:ext cx="9854361" cy="1435554"/>
          </a:xfrm>
        </p:spPr>
        <p:txBody>
          <a:bodyPr>
            <a:normAutofit/>
          </a:bodyPr>
          <a:lstStyle/>
          <a:p>
            <a:r>
              <a:rPr lang="en-US" dirty="0"/>
              <a:t>J VUKOVICH, USEPA/OAQPS/EIAG						             OCT 18, 2023</a:t>
            </a:r>
          </a:p>
          <a:p>
            <a:r>
              <a:rPr lang="en-US" dirty="0"/>
              <a:t>2023 CMAS CONFERENCE									      ChaPEL HILL, NC</a:t>
            </a:r>
          </a:p>
          <a:p>
            <a:r>
              <a:rPr lang="en-US" sz="1700" dirty="0"/>
              <a:t>ACKNOWLEDGE:  JAMES BEIDLER (ORD), GEORGE POULIOT (ORD), Christine Allen (GDIT)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C1EDE-107D-4DD8-A3F7-CD96B989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6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561ABE-9C4A-47DD-88E5-39B777FBF71A}"/>
              </a:ext>
            </a:extLst>
          </p:cNvPr>
          <p:cNvSpPr/>
          <p:nvPr/>
        </p:nvSpPr>
        <p:spPr>
          <a:xfrm>
            <a:off x="3460825" y="1063416"/>
            <a:ext cx="8168900" cy="5277582"/>
          </a:xfrm>
          <a:prstGeom prst="rect">
            <a:avLst/>
          </a:prstGeom>
          <a:solidFill>
            <a:srgbClr val="ABFF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E2172-87D9-4D1C-BD0D-51B80FA6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13FD5-AB7F-4FEC-895E-B4D327B28747}"/>
              </a:ext>
            </a:extLst>
          </p:cNvPr>
          <p:cNvSpPr/>
          <p:nvPr/>
        </p:nvSpPr>
        <p:spPr>
          <a:xfrm>
            <a:off x="754742" y="1063416"/>
            <a:ext cx="2673272" cy="5277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9EB8C-BAE8-4C8D-8F7F-D4841DEA1759}"/>
              </a:ext>
            </a:extLst>
          </p:cNvPr>
          <p:cNvSpPr/>
          <p:nvPr/>
        </p:nvSpPr>
        <p:spPr>
          <a:xfrm>
            <a:off x="1168511" y="1581326"/>
            <a:ext cx="1845734" cy="832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Location</a:t>
            </a:r>
          </a:p>
          <a:p>
            <a:pPr algn="ctr"/>
            <a:r>
              <a:rPr lang="en-US" b="1" dirty="0"/>
              <a:t>(lat-lon and geoJSON)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28CCF-FC86-4E82-BC5D-FA9A36CDDE3E}"/>
              </a:ext>
            </a:extLst>
          </p:cNvPr>
          <p:cNvSpPr/>
          <p:nvPr/>
        </p:nvSpPr>
        <p:spPr>
          <a:xfrm>
            <a:off x="1168511" y="2596296"/>
            <a:ext cx="1845734" cy="832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4C64F-9FDF-411F-8256-A4D6B3C78240}"/>
              </a:ext>
            </a:extLst>
          </p:cNvPr>
          <p:cNvSpPr/>
          <p:nvPr/>
        </p:nvSpPr>
        <p:spPr>
          <a:xfrm>
            <a:off x="1168511" y="3641415"/>
            <a:ext cx="1845734" cy="83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88FC8-FB61-436D-90FF-B6D3607AE33F}"/>
              </a:ext>
            </a:extLst>
          </p:cNvPr>
          <p:cNvSpPr/>
          <p:nvPr/>
        </p:nvSpPr>
        <p:spPr>
          <a:xfrm>
            <a:off x="1168511" y="4686534"/>
            <a:ext cx="1845734" cy="832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A2DD2-AC7F-40A7-BB5D-CA32137EE679}"/>
              </a:ext>
            </a:extLst>
          </p:cNvPr>
          <p:cNvSpPr txBox="1"/>
          <p:nvPr/>
        </p:nvSpPr>
        <p:spPr>
          <a:xfrm>
            <a:off x="1343892" y="5694667"/>
            <a:ext cx="149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SmartFire2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EB998-39B7-4C74-BEA8-2FD2B719CE6F}"/>
              </a:ext>
            </a:extLst>
          </p:cNvPr>
          <p:cNvSpPr/>
          <p:nvPr/>
        </p:nvSpPr>
        <p:spPr>
          <a:xfrm>
            <a:off x="5833950" y="1061819"/>
            <a:ext cx="3252184" cy="83201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Fuels</a:t>
            </a:r>
          </a:p>
          <a:p>
            <a:pPr algn="ctr"/>
            <a:r>
              <a:rPr lang="en-US" b="1" dirty="0"/>
              <a:t>(FCCSv3: Landfire v2)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Proportional Fuels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19EC9-B6DF-4CE9-B06A-32C25D1E8EDB}"/>
              </a:ext>
            </a:extLst>
          </p:cNvPr>
          <p:cNvSpPr/>
          <p:nvPr/>
        </p:nvSpPr>
        <p:spPr>
          <a:xfrm>
            <a:off x="5869016" y="2308345"/>
            <a:ext cx="3275556" cy="68314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Consumption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(Consume v5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0BCC1A-4822-4B14-A8DB-A5820487A931}"/>
              </a:ext>
            </a:extLst>
          </p:cNvPr>
          <p:cNvSpPr/>
          <p:nvPr/>
        </p:nvSpPr>
        <p:spPr>
          <a:xfrm>
            <a:off x="5866761" y="3512922"/>
            <a:ext cx="3273681" cy="741859"/>
          </a:xfrm>
          <a:prstGeom prst="rect">
            <a:avLst/>
          </a:prstGeom>
          <a:solidFill>
            <a:srgbClr val="00B05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Emissions Factors (SERA)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424DB4-AA1A-4771-9BEC-C7B6E1532C97}"/>
              </a:ext>
            </a:extLst>
          </p:cNvPr>
          <p:cNvSpPr/>
          <p:nvPr/>
        </p:nvSpPr>
        <p:spPr>
          <a:xfrm>
            <a:off x="6459969" y="5098181"/>
            <a:ext cx="2039363" cy="686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Day-Specific Emissions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FBE2C5-ED45-4318-A24F-1D2083A6BC88}"/>
              </a:ext>
            </a:extLst>
          </p:cNvPr>
          <p:cNvCxnSpPr>
            <a:cxnSpLocks/>
          </p:cNvCxnSpPr>
          <p:nvPr/>
        </p:nvCxnSpPr>
        <p:spPr>
          <a:xfrm flipV="1">
            <a:off x="2974194" y="2699368"/>
            <a:ext cx="2854250" cy="1372399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541F22-36F0-4DD0-B405-B7440E96CD4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014245" y="3883852"/>
            <a:ext cx="2852516" cy="207954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D632F5-A281-4DD5-9061-FF15BF03410F}"/>
              </a:ext>
            </a:extLst>
          </p:cNvPr>
          <p:cNvCxnSpPr>
            <a:cxnSpLocks/>
          </p:cNvCxnSpPr>
          <p:nvPr/>
        </p:nvCxnSpPr>
        <p:spPr>
          <a:xfrm>
            <a:off x="7490559" y="1903677"/>
            <a:ext cx="0" cy="43994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952DD3-4EEC-45E4-93B4-8D2806B7831F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014245" y="1565583"/>
            <a:ext cx="2848653" cy="4320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B091061-1C51-4907-89C7-5466163FEE2F}"/>
              </a:ext>
            </a:extLst>
          </p:cNvPr>
          <p:cNvCxnSpPr>
            <a:cxnSpLocks/>
          </p:cNvCxnSpPr>
          <p:nvPr/>
        </p:nvCxnSpPr>
        <p:spPr>
          <a:xfrm flipH="1">
            <a:off x="7479651" y="4236419"/>
            <a:ext cx="1" cy="885788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5B3061-9482-4FC7-8299-6A8D39AF61D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14245" y="1997678"/>
            <a:ext cx="2814199" cy="555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5B9F1F-E912-40B9-A461-77F50C611419}"/>
              </a:ext>
            </a:extLst>
          </p:cNvPr>
          <p:cNvCxnSpPr>
            <a:cxnSpLocks/>
          </p:cNvCxnSpPr>
          <p:nvPr/>
        </p:nvCxnSpPr>
        <p:spPr>
          <a:xfrm>
            <a:off x="3042704" y="2015126"/>
            <a:ext cx="2782935" cy="168708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51BD80-41D2-419D-A611-6D645821A624}"/>
              </a:ext>
            </a:extLst>
          </p:cNvPr>
          <p:cNvCxnSpPr>
            <a:cxnSpLocks/>
          </p:cNvCxnSpPr>
          <p:nvPr/>
        </p:nvCxnSpPr>
        <p:spPr>
          <a:xfrm>
            <a:off x="7479651" y="3073033"/>
            <a:ext cx="0" cy="43994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12ECC36-4EA9-41B3-B22D-2ED3325E870A}"/>
              </a:ext>
            </a:extLst>
          </p:cNvPr>
          <p:cNvSpPr txBox="1"/>
          <p:nvPr/>
        </p:nvSpPr>
        <p:spPr>
          <a:xfrm>
            <a:off x="6459969" y="5917342"/>
            <a:ext cx="349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Bluesky Pipeline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F79430-B2A0-41DD-A365-54E178F240F9}"/>
              </a:ext>
            </a:extLst>
          </p:cNvPr>
          <p:cNvCxnSpPr>
            <a:cxnSpLocks/>
          </p:cNvCxnSpPr>
          <p:nvPr/>
        </p:nvCxnSpPr>
        <p:spPr>
          <a:xfrm flipV="1">
            <a:off x="2992486" y="1641156"/>
            <a:ext cx="2841464" cy="3445921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BC8A6BB-67CA-4058-882D-D66059725667}"/>
              </a:ext>
            </a:extLst>
          </p:cNvPr>
          <p:cNvCxnSpPr>
            <a:cxnSpLocks/>
          </p:cNvCxnSpPr>
          <p:nvPr/>
        </p:nvCxnSpPr>
        <p:spPr>
          <a:xfrm flipV="1">
            <a:off x="3042704" y="4601030"/>
            <a:ext cx="4436947" cy="497904"/>
          </a:xfrm>
          <a:prstGeom prst="bentConnector3">
            <a:avLst/>
          </a:prstGeom>
          <a:ln w="31750">
            <a:solidFill>
              <a:srgbClr val="00206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D8A9B3-26C4-408B-A4AA-BD3623553F49}"/>
              </a:ext>
            </a:extLst>
          </p:cNvPr>
          <p:cNvSpPr txBox="1"/>
          <p:nvPr/>
        </p:nvSpPr>
        <p:spPr>
          <a:xfrm>
            <a:off x="759253" y="6426518"/>
            <a:ext cx="114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FCCS =  Fuel Characteristic Classification System    SERA=Smoke Emissions Reference Application</a:t>
            </a:r>
          </a:p>
        </p:txBody>
      </p:sp>
    </p:spTree>
    <p:extLst>
      <p:ext uri="{BB962C8B-B14F-4D97-AF65-F5344CB8AC3E}">
        <p14:creationId xmlns:p14="http://schemas.microsoft.com/office/powerpoint/2010/main" val="36518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1B5F4-0417-40C4-81AA-7112A02C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5177A9-B843-4431-BDAF-4C7624382A2C}"/>
              </a:ext>
            </a:extLst>
          </p:cNvPr>
          <p:cNvSpPr txBox="1">
            <a:spLocks/>
          </p:cNvSpPr>
          <p:nvPr/>
        </p:nvSpPr>
        <p:spPr>
          <a:xfrm>
            <a:off x="1733409" y="476989"/>
            <a:ext cx="9167929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CONUS Wildland Criteria Air Pollutant Emissions Totals (tons)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F5880-8610-4B13-A6DD-D0BCB1DD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74" y="1894671"/>
            <a:ext cx="8352406" cy="480358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6937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7C10A-AE91-43E0-AD90-7529C69A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8BB07-31BD-4D94-B8F4-AA816853B82E}"/>
              </a:ext>
            </a:extLst>
          </p:cNvPr>
          <p:cNvSpPr txBox="1"/>
          <p:nvPr/>
        </p:nvSpPr>
        <p:spPr>
          <a:xfrm>
            <a:off x="3430387" y="59239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NIFC Wildfire acres burned = 7.125M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112CF5-F379-4E37-B601-BCDE18B4DB38}"/>
              </a:ext>
            </a:extLst>
          </p:cNvPr>
          <p:cNvSpPr txBox="1">
            <a:spLocks/>
          </p:cNvSpPr>
          <p:nvPr/>
        </p:nvSpPr>
        <p:spPr>
          <a:xfrm>
            <a:off x="246307" y="3398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CONUS Emissions Totals (tons) by fire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3742E-0765-42B2-80CF-DEF8017B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" y="1685804"/>
            <a:ext cx="12053390" cy="38485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8791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84984-6C39-4A28-9AFE-C12D476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9718C-3AB2-4167-BC33-44C882A4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" y="1063416"/>
            <a:ext cx="11870711" cy="27765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6939CE6-8C1E-4A6A-B026-826778B04815}"/>
              </a:ext>
            </a:extLst>
          </p:cNvPr>
          <p:cNvSpPr txBox="1">
            <a:spLocks/>
          </p:cNvSpPr>
          <p:nvPr/>
        </p:nvSpPr>
        <p:spPr>
          <a:xfrm>
            <a:off x="246307" y="3398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CONUS Emissions Totals (tons) by phase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84545-73F7-4DC5-AC3A-349FB76C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9928"/>
            <a:ext cx="11836402" cy="277653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8185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0F07A-4963-46A5-AEAB-84A333FF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292D1C8-4CB4-485B-B103-FE33DB02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95729"/>
            <a:ext cx="11671300" cy="63835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D695AF-F20B-48B2-A2FF-00F69FB1FF0C}"/>
              </a:ext>
            </a:extLst>
          </p:cNvPr>
          <p:cNvSpPr/>
          <p:nvPr/>
        </p:nvSpPr>
        <p:spPr>
          <a:xfrm>
            <a:off x="5018314" y="295729"/>
            <a:ext cx="348343" cy="237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5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9E096-7662-48CA-9778-99D8B486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Chart, map&#10;&#10;Description automatically generated">
            <a:extLst>
              <a:ext uri="{FF2B5EF4-FFF2-40B4-BE49-F238E27FC236}">
                <a16:creationId xmlns:a16="http://schemas.microsoft.com/office/drawing/2014/main" id="{F6A13BFF-D28A-4F5C-8CE3-23927C17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31" y="295729"/>
            <a:ext cx="11457303" cy="62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B9E25-076C-4005-88D0-9EC56D73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3B23F54-08B5-4B8D-A47C-27347CB3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8582"/>
            <a:ext cx="11849100" cy="64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500B2-259B-403D-9DD0-C0D6AF6A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08D90E1-78DF-4AFC-A7EB-7944A5EE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29" y="1245370"/>
            <a:ext cx="7589384" cy="5455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368FD-3EC4-4F9D-B689-D22758A1B429}"/>
              </a:ext>
            </a:extLst>
          </p:cNvPr>
          <p:cNvSpPr/>
          <p:nvPr/>
        </p:nvSpPr>
        <p:spPr>
          <a:xfrm>
            <a:off x="4767943" y="6259286"/>
            <a:ext cx="1752600" cy="239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EF7C88-4A3D-4720-86B1-6C4F4A5B5F80}"/>
              </a:ext>
            </a:extLst>
          </p:cNvPr>
          <p:cNvSpPr txBox="1">
            <a:spLocks/>
          </p:cNvSpPr>
          <p:nvPr/>
        </p:nvSpPr>
        <p:spPr>
          <a:xfrm>
            <a:off x="246307" y="3398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 </a:t>
            </a:r>
            <a:r>
              <a:rPr lang="en-US" sz="2800" dirty="0"/>
              <a:t>PM2.5 Wildfire emissions difference: SERA minus FEPS</a:t>
            </a:r>
          </a:p>
        </p:txBody>
      </p:sp>
    </p:spTree>
    <p:extLst>
      <p:ext uri="{BB962C8B-B14F-4D97-AF65-F5344CB8AC3E}">
        <p14:creationId xmlns:p14="http://schemas.microsoft.com/office/powerpoint/2010/main" val="407112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C7913-731A-4D24-8046-1165D2FA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74E3A91-C037-43B0-85B7-F786A5048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6" y="1248727"/>
            <a:ext cx="7500258" cy="5391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E9A6B7-A3E5-4A1E-AA4C-213541BA19D7}"/>
              </a:ext>
            </a:extLst>
          </p:cNvPr>
          <p:cNvSpPr/>
          <p:nvPr/>
        </p:nvSpPr>
        <p:spPr>
          <a:xfrm>
            <a:off x="5105400" y="6237514"/>
            <a:ext cx="1752600" cy="1741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4F9858-C005-4599-9E39-A31A95B7ED10}"/>
              </a:ext>
            </a:extLst>
          </p:cNvPr>
          <p:cNvSpPr txBox="1">
            <a:spLocks/>
          </p:cNvSpPr>
          <p:nvPr/>
        </p:nvSpPr>
        <p:spPr>
          <a:xfrm>
            <a:off x="659964" y="4100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 </a:t>
            </a:r>
            <a:r>
              <a:rPr lang="en-US" sz="2800" dirty="0"/>
              <a:t>NOx Wildfire emissions difference: SERA minus FEPS</a:t>
            </a:r>
          </a:p>
        </p:txBody>
      </p:sp>
    </p:spTree>
    <p:extLst>
      <p:ext uri="{BB962C8B-B14F-4D97-AF65-F5344CB8AC3E}">
        <p14:creationId xmlns:p14="http://schemas.microsoft.com/office/powerpoint/2010/main" val="107281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059FD-AD79-4970-88F4-DFF6FE95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0F9A0-5669-444E-8527-52942E05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4" y="852591"/>
            <a:ext cx="7302153" cy="29320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294E0-8D16-444E-814B-DDE566A2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8753"/>
            <a:ext cx="5790910" cy="24098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0F90D-B3AB-4098-ABC6-2901CBC2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42" y="3876674"/>
            <a:ext cx="6182358" cy="28339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C3ABF8-086B-4BE2-A327-1EF142649B5A}"/>
              </a:ext>
            </a:extLst>
          </p:cNvPr>
          <p:cNvSpPr txBox="1">
            <a:spLocks/>
          </p:cNvSpPr>
          <p:nvPr/>
        </p:nvSpPr>
        <p:spPr>
          <a:xfrm>
            <a:off x="297107" y="2957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Top Wildfires emissions changes (tons) by state</a:t>
            </a:r>
          </a:p>
        </p:txBody>
      </p:sp>
    </p:spTree>
    <p:extLst>
      <p:ext uri="{BB962C8B-B14F-4D97-AF65-F5344CB8AC3E}">
        <p14:creationId xmlns:p14="http://schemas.microsoft.com/office/powerpoint/2010/main" val="420587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F4186-5320-4E94-BA6C-3596F3C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19D650-F980-468B-B42D-4DAC3BA0FFAE}"/>
              </a:ext>
            </a:extLst>
          </p:cNvPr>
          <p:cNvSpPr txBox="1">
            <a:spLocks/>
          </p:cNvSpPr>
          <p:nvPr/>
        </p:nvSpPr>
        <p:spPr>
          <a:xfrm>
            <a:off x="852742" y="281691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2021 Wildfire season: 7.125M acres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BD03-C540-484C-8A17-EB7C83AA8CDC}"/>
              </a:ext>
            </a:extLst>
          </p:cNvPr>
          <p:cNvSpPr txBox="1"/>
          <p:nvPr/>
        </p:nvSpPr>
        <p:spPr>
          <a:xfrm>
            <a:off x="7359298" y="6302693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NIFC = National Interagency Fire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AF5B2-A528-47B2-96F5-9544B066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2" y="1253041"/>
            <a:ext cx="9701759" cy="4786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1CD88-C508-4F2B-9EF4-6A9B547FF6DE}"/>
              </a:ext>
            </a:extLst>
          </p:cNvPr>
          <p:cNvSpPr txBox="1"/>
          <p:nvPr/>
        </p:nvSpPr>
        <p:spPr>
          <a:xfrm>
            <a:off x="537644" y="631018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average for period = 7.11M acres</a:t>
            </a:r>
          </a:p>
        </p:txBody>
      </p:sp>
    </p:spTree>
    <p:extLst>
      <p:ext uri="{BB962C8B-B14F-4D97-AF65-F5344CB8AC3E}">
        <p14:creationId xmlns:p14="http://schemas.microsoft.com/office/powerpoint/2010/main" val="254209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2B631-4C37-4E85-A368-2A2FCB68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8E47546-6183-4413-B89A-BD3159F3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81" y="1271870"/>
            <a:ext cx="7595819" cy="54602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FE02E4-4697-44FC-8667-EF04FEDDD632}"/>
              </a:ext>
            </a:extLst>
          </p:cNvPr>
          <p:cNvSpPr/>
          <p:nvPr/>
        </p:nvSpPr>
        <p:spPr>
          <a:xfrm>
            <a:off x="4789714" y="6226629"/>
            <a:ext cx="1861457" cy="293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EA5E18-0F70-42C7-9890-2354F91B4BD0}"/>
              </a:ext>
            </a:extLst>
          </p:cNvPr>
          <p:cNvSpPr txBox="1">
            <a:spLocks/>
          </p:cNvSpPr>
          <p:nvPr/>
        </p:nvSpPr>
        <p:spPr>
          <a:xfrm>
            <a:off x="528087" y="105920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 </a:t>
            </a:r>
            <a:r>
              <a:rPr lang="en-US" sz="2800" dirty="0"/>
              <a:t>PM2.5  Prescribed burn emissions difference: </a:t>
            </a:r>
          </a:p>
          <a:p>
            <a:pPr algn="ctr"/>
            <a:r>
              <a:rPr lang="en-US" sz="2800" dirty="0"/>
              <a:t>SERA minus FEPS</a:t>
            </a:r>
          </a:p>
        </p:txBody>
      </p:sp>
    </p:spTree>
    <p:extLst>
      <p:ext uri="{BB962C8B-B14F-4D97-AF65-F5344CB8AC3E}">
        <p14:creationId xmlns:p14="http://schemas.microsoft.com/office/powerpoint/2010/main" val="328746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85EE1-BDD1-4174-8B22-EB8C4D56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C041ACF-AC20-42DB-8779-812AAE00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2226" cy="4165843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E357B92-0C55-4071-834B-E7D725C7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93" y="2257425"/>
            <a:ext cx="6574307" cy="47259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E3A95C-1E5E-4970-AE99-C1F3FFB4231A}"/>
              </a:ext>
            </a:extLst>
          </p:cNvPr>
          <p:cNvSpPr txBox="1">
            <a:spLocks/>
          </p:cNvSpPr>
          <p:nvPr/>
        </p:nvSpPr>
        <p:spPr>
          <a:xfrm>
            <a:off x="5143629" y="1068074"/>
            <a:ext cx="775594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 </a:t>
            </a:r>
            <a:r>
              <a:rPr lang="en-US" sz="2800" dirty="0"/>
              <a:t>Prescribed burn emissions </a:t>
            </a:r>
          </a:p>
          <a:p>
            <a:pPr algn="ctr"/>
            <a:r>
              <a:rPr lang="en-US" sz="2800" dirty="0"/>
              <a:t>difference:  SERA minus FEPS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95481-AB7A-4673-8913-317D2C9A6F87}"/>
              </a:ext>
            </a:extLst>
          </p:cNvPr>
          <p:cNvSpPr txBox="1"/>
          <p:nvPr/>
        </p:nvSpPr>
        <p:spPr>
          <a:xfrm>
            <a:off x="6559472" y="16470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B4787-3C93-4BFB-9098-FB9CFCE78EC8}"/>
              </a:ext>
            </a:extLst>
          </p:cNvPr>
          <p:cNvSpPr txBox="1"/>
          <p:nvPr/>
        </p:nvSpPr>
        <p:spPr>
          <a:xfrm>
            <a:off x="4643586" y="546604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86AE5-718F-416F-B4D2-E81C1F382E2C}"/>
              </a:ext>
            </a:extLst>
          </p:cNvPr>
          <p:cNvSpPr/>
          <p:nvPr/>
        </p:nvSpPr>
        <p:spPr>
          <a:xfrm>
            <a:off x="2569029" y="3864429"/>
            <a:ext cx="1273628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D70B0-25D1-4D7F-842A-70FA54412A67}"/>
              </a:ext>
            </a:extLst>
          </p:cNvPr>
          <p:cNvSpPr/>
          <p:nvPr/>
        </p:nvSpPr>
        <p:spPr>
          <a:xfrm>
            <a:off x="8118088" y="6634976"/>
            <a:ext cx="1550019" cy="144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CB956-2646-47D1-926A-E61BA737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E3173-5E0D-4AD4-AEE4-C718368D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6" y="988542"/>
            <a:ext cx="9758794" cy="24728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AA4EF-B8EA-48E7-86A5-96F8413B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0" y="3802776"/>
            <a:ext cx="5896772" cy="29274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E4B54-1C7E-4794-8734-C983C2D3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41" y="3802777"/>
            <a:ext cx="6189516" cy="29274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FD2B65-36B9-4759-903C-C04FB3414925}"/>
              </a:ext>
            </a:extLst>
          </p:cNvPr>
          <p:cNvSpPr txBox="1">
            <a:spLocks/>
          </p:cNvSpPr>
          <p:nvPr/>
        </p:nvSpPr>
        <p:spPr>
          <a:xfrm>
            <a:off x="297107" y="295729"/>
            <a:ext cx="10243552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Top Prescribed burn emissions changes (tons) by state</a:t>
            </a:r>
          </a:p>
        </p:txBody>
      </p:sp>
    </p:spTree>
    <p:extLst>
      <p:ext uri="{BB962C8B-B14F-4D97-AF65-F5344CB8AC3E}">
        <p14:creationId xmlns:p14="http://schemas.microsoft.com/office/powerpoint/2010/main" val="370694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CDB9A-804A-4791-9860-42D190F2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7C8C5-FFA7-4BF5-9FAB-FCF22D86B6DB}"/>
              </a:ext>
            </a:extLst>
          </p:cNvPr>
          <p:cNvSpPr txBox="1"/>
          <p:nvPr/>
        </p:nvSpPr>
        <p:spPr>
          <a:xfrm>
            <a:off x="10094754" y="4126488"/>
            <a:ext cx="20088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Top PM2_5</a:t>
            </a:r>
          </a:p>
          <a:p>
            <a:pPr algn="ctr"/>
            <a:r>
              <a:rPr lang="en-US" sz="2000" dirty="0"/>
              <a:t>Emitting Acres </a:t>
            </a:r>
          </a:p>
          <a:p>
            <a:pPr algn="ctr"/>
            <a:r>
              <a:rPr lang="en-US" sz="2000" dirty="0"/>
              <a:t>Burned-Fuels</a:t>
            </a:r>
          </a:p>
          <a:p>
            <a:pPr algn="ctr"/>
            <a:r>
              <a:rPr lang="en-US" sz="2000" dirty="0"/>
              <a:t>In 2021 for </a:t>
            </a:r>
          </a:p>
          <a:p>
            <a:pPr algn="ctr"/>
            <a:r>
              <a:rPr lang="en-US" sz="2000" dirty="0"/>
              <a:t>Prescribed </a:t>
            </a:r>
          </a:p>
          <a:p>
            <a:pPr algn="ctr"/>
            <a:r>
              <a:rPr lang="en-US" sz="2000" dirty="0"/>
              <a:t>burns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73F1B-A46C-4F2F-9848-D520CA7C90AA}"/>
              </a:ext>
            </a:extLst>
          </p:cNvPr>
          <p:cNvSpPr txBox="1"/>
          <p:nvPr/>
        </p:nvSpPr>
        <p:spPr>
          <a:xfrm>
            <a:off x="10094753" y="1292623"/>
            <a:ext cx="2008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Top PM2_5</a:t>
            </a:r>
          </a:p>
          <a:p>
            <a:pPr algn="ctr"/>
            <a:r>
              <a:rPr lang="en-US" sz="2000" dirty="0"/>
              <a:t>Emitting Acres </a:t>
            </a:r>
          </a:p>
          <a:p>
            <a:pPr algn="ctr"/>
            <a:r>
              <a:rPr lang="en-US" sz="2000" dirty="0"/>
              <a:t>Burned-Fuels</a:t>
            </a:r>
          </a:p>
          <a:p>
            <a:pPr algn="ctr"/>
            <a:r>
              <a:rPr lang="en-US" sz="2000" dirty="0"/>
              <a:t>In 2021 for </a:t>
            </a:r>
          </a:p>
          <a:p>
            <a:pPr algn="ctr"/>
            <a:r>
              <a:rPr lang="en-US" sz="2000" dirty="0"/>
              <a:t>Wildfires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D0205-A5A9-4241-BE13-03879086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2" y="3597276"/>
            <a:ext cx="9955277" cy="272640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A6CE1-7594-4FAE-A405-B63158C8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1" y="403990"/>
            <a:ext cx="9955277" cy="268292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3505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5E425-A309-4090-A02F-4ABDEEC6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162C8-FC6F-4E7A-AB6F-D893DA5D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2" y="1817560"/>
            <a:ext cx="11853624" cy="33762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C9D31-6648-4AA6-9FF8-0074E14B9E14}"/>
              </a:ext>
            </a:extLst>
          </p:cNvPr>
          <p:cNvSpPr txBox="1"/>
          <p:nvPr/>
        </p:nvSpPr>
        <p:spPr>
          <a:xfrm>
            <a:off x="1367021" y="262972"/>
            <a:ext cx="816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PM2.5 Emissions Budget: </a:t>
            </a:r>
          </a:p>
          <a:p>
            <a:pPr algn="ctr"/>
            <a:r>
              <a:rPr lang="en-US" sz="2400" dirty="0"/>
              <a:t>2020NEI Anthropogenic + 2021 CONUS Wildland fires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98453-A8A4-4CB5-94A4-52DA7276CB0D}"/>
              </a:ext>
            </a:extLst>
          </p:cNvPr>
          <p:cNvSpPr txBox="1"/>
          <p:nvPr/>
        </p:nvSpPr>
        <p:spPr>
          <a:xfrm>
            <a:off x="2459736" y="13125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8BF53-D8E1-4034-BE5F-A184C35D0F56}"/>
              </a:ext>
            </a:extLst>
          </p:cNvPr>
          <p:cNvSpPr txBox="1"/>
          <p:nvPr/>
        </p:nvSpPr>
        <p:spPr>
          <a:xfrm>
            <a:off x="8896779" y="131259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B9E29-2D1E-4204-8E6A-FB03B7DD5C0D}"/>
              </a:ext>
            </a:extLst>
          </p:cNvPr>
          <p:cNvSpPr txBox="1"/>
          <p:nvPr/>
        </p:nvSpPr>
        <p:spPr>
          <a:xfrm>
            <a:off x="2459736" y="5578604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Doesn’t include Flint Hills prescribed fires or Alaska wildfires</a:t>
            </a:r>
          </a:p>
        </p:txBody>
      </p:sp>
    </p:spTree>
    <p:extLst>
      <p:ext uri="{BB962C8B-B14F-4D97-AF65-F5344CB8AC3E}">
        <p14:creationId xmlns:p14="http://schemas.microsoft.com/office/powerpoint/2010/main" val="58030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0B9-378F-41A0-87DF-A193F4A8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37" y="295729"/>
            <a:ext cx="9404723" cy="1400530"/>
          </a:xfrm>
        </p:spPr>
        <p:txBody>
          <a:bodyPr/>
          <a:lstStyle/>
          <a:p>
            <a:pPr algn="ctr"/>
            <a:r>
              <a:rPr lang="en-US" sz="3200" dirty="0"/>
              <a:t>Conclusions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A0E-5662-4752-9EE0-38071977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70" y="1196675"/>
            <a:ext cx="10931059" cy="4633357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SERA database enables the analysis and summaries of existing EFs, and creation of average EFs now available in BSP</a:t>
            </a:r>
          </a:p>
          <a:p>
            <a:r>
              <a:rPr lang="en-US" sz="2800" dirty="0"/>
              <a:t>Unlike the FEPSv2 factors that only vary by phase the SERA factors can vary by phase, fire type, region, fuel type and more pollutants</a:t>
            </a:r>
          </a:p>
          <a:p>
            <a:r>
              <a:rPr lang="en-US" sz="2800" dirty="0"/>
              <a:t>In this year 2021 case, the CONUS PM2.5 wildland emissions doubled using the SERA EFs vs the old FEPSv2 EFs; NOX emissions dropped ~23%</a:t>
            </a:r>
          </a:p>
          <a:p>
            <a:r>
              <a:rPr lang="en-US" sz="2800" dirty="0"/>
              <a:t>EPA to conduct air quality model simulation with year 2021 emissions soon</a:t>
            </a:r>
          </a:p>
          <a:p>
            <a:r>
              <a:rPr lang="en-US" sz="2800" dirty="0"/>
              <a:t>EPA plans to use the SERA factors in BlueSky Pipeline in upcoming emissions inventory/modeling platforms including year 2022 Collaboration and the 2023NEI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9796-20C3-459B-BE6E-06A340A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D684D-A606-4200-B049-F7A6D9E8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18B42-F35A-4087-8C72-97928C886C63}"/>
              </a:ext>
            </a:extLst>
          </p:cNvPr>
          <p:cNvSpPr txBox="1"/>
          <p:nvPr/>
        </p:nvSpPr>
        <p:spPr>
          <a:xfrm>
            <a:off x="2443162" y="2736502"/>
            <a:ext cx="70323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Any questions about 2020 NEI fires please contact </a:t>
            </a:r>
            <a:r>
              <a:rPr lang="en-US" sz="2800" dirty="0">
                <a:hlinkClick r:id="rId2"/>
              </a:rPr>
              <a:t>Vukovich.Jeffrey@epa.gov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56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42B19-724D-4DA7-8EA4-11A029FC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096B-3C60-4AE2-8D5C-A20678F6774E}"/>
              </a:ext>
            </a:extLst>
          </p:cNvPr>
          <p:cNvSpPr txBox="1"/>
          <p:nvPr/>
        </p:nvSpPr>
        <p:spPr>
          <a:xfrm>
            <a:off x="1021849" y="2611586"/>
            <a:ext cx="95737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END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BUT </a:t>
            </a:r>
          </a:p>
          <a:p>
            <a:pPr algn="ctr"/>
            <a:r>
              <a:rPr lang="en-US" sz="3200" dirty="0"/>
              <a:t>EXTRA SLIDES:  FYI</a:t>
            </a:r>
          </a:p>
        </p:txBody>
      </p:sp>
    </p:spTree>
    <p:extLst>
      <p:ext uri="{BB962C8B-B14F-4D97-AF65-F5344CB8AC3E}">
        <p14:creationId xmlns:p14="http://schemas.microsoft.com/office/powerpoint/2010/main" val="146569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65F803A4-B221-4B9E-8415-63A722A0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02" y="353539"/>
            <a:ext cx="5597920" cy="61509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713E2-7646-4636-866E-304DC70C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D43BD3-584B-41B9-8281-704F4E6409E9}"/>
              </a:ext>
            </a:extLst>
          </p:cNvPr>
          <p:cNvSpPr txBox="1">
            <a:spLocks/>
          </p:cNvSpPr>
          <p:nvPr/>
        </p:nvSpPr>
        <p:spPr>
          <a:xfrm>
            <a:off x="350387" y="112462"/>
            <a:ext cx="5406189" cy="30638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Estimating Area Burned Flint Hills Prescribed Burning Spring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CAFF2-A308-414E-BA2D-1785F14CB47B}"/>
              </a:ext>
            </a:extLst>
          </p:cNvPr>
          <p:cNvSpPr txBox="1"/>
          <p:nvPr/>
        </p:nvSpPr>
        <p:spPr>
          <a:xfrm>
            <a:off x="350387" y="2076879"/>
            <a:ext cx="5136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all “Grass” HMS detects in these counties for the time of the prescribed 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SMOKE EMISSIONS REFERENCE APPLICATION (SERA) grass emission factors to estimate pollutants except PM2.5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PM2.5 from measurements in Flint Hills Amara Holder (EPA-ORD): 12.68 g/kg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2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C5103-7CCA-4919-9514-CA3E71A4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D946FD7-8B0F-40E6-97C1-FE7A2AC80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3" t="4077" r="-11906" b="13353"/>
          <a:stretch/>
        </p:blipFill>
        <p:spPr>
          <a:xfrm>
            <a:off x="134012" y="159745"/>
            <a:ext cx="10818061" cy="6402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7A4C0-B210-43CD-AFBD-9A7C128DE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7" t="7342" r="-1955" b="128"/>
          <a:stretch/>
        </p:blipFill>
        <p:spPr>
          <a:xfrm>
            <a:off x="8359096" y="3044282"/>
            <a:ext cx="2560320" cy="27432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6574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70637-2ACE-444C-A51E-18C6120E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375B0C-7B33-4412-B65E-DE30C7DE6460}"/>
              </a:ext>
            </a:extLst>
          </p:cNvPr>
          <p:cNvSpPr txBox="1">
            <a:spLocks/>
          </p:cNvSpPr>
          <p:nvPr/>
        </p:nvSpPr>
        <p:spPr>
          <a:xfrm>
            <a:off x="1001261" y="363151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2021 Wildfire season: Top fires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FD44D-AFD1-4B1B-A6CD-FD59EC084914}"/>
              </a:ext>
            </a:extLst>
          </p:cNvPr>
          <p:cNvSpPr txBox="1"/>
          <p:nvPr/>
        </p:nvSpPr>
        <p:spPr>
          <a:xfrm>
            <a:off x="4090535" y="641246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NIFC totals from  http://nifc.gov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9C46F-0973-4F31-B6C5-B800F0078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6"/>
          <a:stretch/>
        </p:blipFill>
        <p:spPr>
          <a:xfrm>
            <a:off x="2123259" y="1280160"/>
            <a:ext cx="7120494" cy="466344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34795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FD1B4-7C00-4191-AE6E-3661542E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0EA8-F5D6-412D-B913-818F2FAA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96" y="809264"/>
            <a:ext cx="8046004" cy="57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B59B99-CCDC-4104-B478-CCFCB21B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4970FB-113E-4964-A2FB-AF2AA3E00C53}"/>
              </a:ext>
            </a:extLst>
          </p:cNvPr>
          <p:cNvSpPr txBox="1">
            <a:spLocks/>
          </p:cNvSpPr>
          <p:nvPr/>
        </p:nvSpPr>
        <p:spPr>
          <a:xfrm>
            <a:off x="299694" y="115479"/>
            <a:ext cx="10052846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Key features of 2021 inventory compilation </a:t>
            </a:r>
          </a:p>
          <a:p>
            <a:pPr algn="ctr"/>
            <a:r>
              <a:rPr lang="en-US" sz="2800" dirty="0"/>
              <a:t>and comparison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95A171-871F-4BAC-916E-9C68B1B9CA2F}"/>
              </a:ext>
            </a:extLst>
          </p:cNvPr>
          <p:cNvSpPr txBox="1">
            <a:spLocks/>
          </p:cNvSpPr>
          <p:nvPr/>
        </p:nvSpPr>
        <p:spPr>
          <a:xfrm>
            <a:off x="748982" y="1063417"/>
            <a:ext cx="10619234" cy="52573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dirty="0"/>
              <a:t>Produced </a:t>
            </a:r>
            <a:r>
              <a:rPr lang="en-US" sz="2200" b="1" dirty="0">
                <a:solidFill>
                  <a:srgbClr val="FFFF00"/>
                </a:solidFill>
              </a:rPr>
              <a:t>day-specific</a:t>
            </a:r>
            <a:r>
              <a:rPr lang="en-US" sz="2200" dirty="0"/>
              <a:t> emissions for </a:t>
            </a:r>
            <a:r>
              <a:rPr lang="en-US" sz="2200" dirty="0">
                <a:solidFill>
                  <a:srgbClr val="FFFF00"/>
                </a:solidFill>
              </a:rPr>
              <a:t>prescribed burns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FF00"/>
                </a:solidFill>
              </a:rPr>
              <a:t>wildfires</a:t>
            </a:r>
          </a:p>
          <a:p>
            <a:r>
              <a:rPr lang="en-US" sz="2200" dirty="0"/>
              <a:t>Emissions include Criteria Air Pollutants (CAPs) and Hazard Air Pollutants (HAPs)</a:t>
            </a:r>
          </a:p>
          <a:p>
            <a:r>
              <a:rPr lang="en-US" sz="2200" dirty="0"/>
              <a:t>Used available national/federal </a:t>
            </a:r>
            <a:r>
              <a:rPr lang="en-US" sz="2200" b="1" dirty="0">
                <a:solidFill>
                  <a:srgbClr val="FFFF00"/>
                </a:solidFill>
              </a:rPr>
              <a:t>activity databases </a:t>
            </a:r>
            <a:r>
              <a:rPr lang="en-US" sz="2200" dirty="0"/>
              <a:t>with satellite detects from Hazard Mapping System (HMS) (from NOAA/NESDIS</a:t>
            </a:r>
            <a:r>
              <a:rPr lang="en-US" sz="2200" baseline="30000" dirty="0"/>
              <a:t>1</a:t>
            </a:r>
            <a:r>
              <a:rPr lang="en-US" sz="2200" dirty="0"/>
              <a:t>)</a:t>
            </a:r>
          </a:p>
          <a:p>
            <a:r>
              <a:rPr lang="en-US" sz="2200" dirty="0"/>
              <a:t>Used </a:t>
            </a:r>
            <a:r>
              <a:rPr lang="en-US" sz="2200" dirty="0">
                <a:solidFill>
                  <a:srgbClr val="FFFF00"/>
                </a:solidFill>
              </a:rPr>
              <a:t>Smartfire2</a:t>
            </a:r>
            <a:r>
              <a:rPr lang="en-US" sz="2200" dirty="0"/>
              <a:t> to reconcile detects with all activity databases to produce daily acres burn by fire type (wildfire and prescribed only)</a:t>
            </a:r>
          </a:p>
          <a:p>
            <a:r>
              <a:rPr lang="en-US" sz="2200" dirty="0"/>
              <a:t>Used US Forest Service’s </a:t>
            </a:r>
            <a:r>
              <a:rPr lang="en-US" sz="2200" dirty="0">
                <a:solidFill>
                  <a:srgbClr val="FFFF00"/>
                </a:solidFill>
              </a:rPr>
              <a:t>Bluesky Pipeline </a:t>
            </a:r>
            <a:r>
              <a:rPr lang="en-US" sz="2200" dirty="0"/>
              <a:t>to estimate emissions</a:t>
            </a:r>
          </a:p>
          <a:p>
            <a:pPr lvl="1"/>
            <a:r>
              <a:rPr lang="en-US" sz="2000" dirty="0"/>
              <a:t>One run </a:t>
            </a:r>
            <a:r>
              <a:rPr lang="en-US" sz="2000" dirty="0">
                <a:solidFill>
                  <a:srgbClr val="FFFF00"/>
                </a:solidFill>
              </a:rPr>
              <a:t>with Fire Emission Production Simulator (FEPSv2) </a:t>
            </a:r>
            <a:r>
              <a:rPr lang="en-US" sz="2000" dirty="0"/>
              <a:t>emissions factors (used in last 4 NEI cycles)</a:t>
            </a:r>
          </a:p>
          <a:p>
            <a:pPr lvl="1"/>
            <a:r>
              <a:rPr lang="en-US" sz="2000" dirty="0"/>
              <a:t>One run with </a:t>
            </a:r>
            <a:r>
              <a:rPr lang="en-US" sz="2000" dirty="0">
                <a:solidFill>
                  <a:srgbClr val="FFFF00"/>
                </a:solidFill>
              </a:rPr>
              <a:t>Smoke Emissions Reference Application (SERA)</a:t>
            </a:r>
            <a:r>
              <a:rPr lang="en-US" sz="2000" dirty="0"/>
              <a:t> emissions factors</a:t>
            </a:r>
            <a:endParaRPr lang="en-US" sz="1800" dirty="0"/>
          </a:p>
          <a:p>
            <a:r>
              <a:rPr lang="en-US" sz="2200" dirty="0"/>
              <a:t>Flint Hills grassland prescribed fires handled outside of Bluesky Pipeline</a:t>
            </a:r>
          </a:p>
          <a:p>
            <a:pPr lvl="1"/>
            <a:r>
              <a:rPr lang="en-US" sz="2000" dirty="0"/>
              <a:t>Not using FEPSv2 so not covered in this presentation</a:t>
            </a:r>
          </a:p>
          <a:p>
            <a:r>
              <a:rPr lang="en-US" sz="2200" dirty="0"/>
              <a:t>Emissions are provided for both flaming and smoldering combustion phases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533CB-FA83-477E-8AE0-47D687CE1D1A}"/>
              </a:ext>
            </a:extLst>
          </p:cNvPr>
          <p:cNvSpPr txBox="1"/>
          <p:nvPr/>
        </p:nvSpPr>
        <p:spPr>
          <a:xfrm>
            <a:off x="1371601" y="6434744"/>
            <a:ext cx="10221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National Oceanic and Atmospheric Administration/National Environmental Satellite, Data, and Information Service</a:t>
            </a:r>
          </a:p>
        </p:txBody>
      </p:sp>
    </p:spTree>
    <p:extLst>
      <p:ext uri="{BB962C8B-B14F-4D97-AF65-F5344CB8AC3E}">
        <p14:creationId xmlns:p14="http://schemas.microsoft.com/office/powerpoint/2010/main" val="41477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0B9-378F-41A0-87DF-A193F4A8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071" y="295729"/>
            <a:ext cx="9404723" cy="1400530"/>
          </a:xfrm>
        </p:spPr>
        <p:txBody>
          <a:bodyPr/>
          <a:lstStyle/>
          <a:p>
            <a:r>
              <a:rPr lang="en-US" dirty="0"/>
              <a:t>Bluesky Pipeline (BSP)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A0E-5662-4752-9EE0-38071977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15" y="1475895"/>
            <a:ext cx="10748774" cy="50863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 Forest Service has significantly updated the Bluesky Framework and named the new system “Bluesky Pipeline”</a:t>
            </a:r>
          </a:p>
          <a:p>
            <a:r>
              <a:rPr lang="en-US" sz="2400" dirty="0"/>
              <a:t>It is open source at </a:t>
            </a:r>
            <a:r>
              <a:rPr lang="en-US" sz="2400" u="sng" dirty="0">
                <a:hlinkClick r:id="rId2"/>
              </a:rPr>
              <a:t>https://github.com/pnwairfire/bluesky</a:t>
            </a:r>
            <a:r>
              <a:rPr lang="en-US" sz="2400" u="sng" dirty="0"/>
              <a:t> </a:t>
            </a:r>
          </a:p>
          <a:p>
            <a:r>
              <a:rPr lang="en-US" sz="2400" dirty="0"/>
              <a:t>Currently, BSP version 4.2.13 used at EPA </a:t>
            </a:r>
          </a:p>
          <a:p>
            <a:r>
              <a:rPr lang="en-US" sz="2400" dirty="0"/>
              <a:t>EPA has applied BSP for various other years and projects</a:t>
            </a:r>
          </a:p>
          <a:p>
            <a:pPr lvl="1"/>
            <a:r>
              <a:rPr lang="en-US" sz="2200" dirty="0"/>
              <a:t>2020 NEI Wildland fire emissions  (FEPSv2)</a:t>
            </a:r>
          </a:p>
          <a:p>
            <a:pPr lvl="1"/>
            <a:r>
              <a:rPr lang="en-US" sz="2200" dirty="0"/>
              <a:t>EQUATES time series (FEPSv2) (</a:t>
            </a:r>
            <a:r>
              <a:rPr lang="en-US" sz="2200" dirty="0">
                <a:hlinkClick r:id="rId3"/>
              </a:rPr>
              <a:t>https://www.epa.gov/cmaq/equates#emissions_modeling</a:t>
            </a:r>
            <a:r>
              <a:rPr lang="en-US" sz="2200" dirty="0"/>
              <a:t> )</a:t>
            </a:r>
          </a:p>
          <a:p>
            <a:r>
              <a:rPr lang="en-US" sz="2400" dirty="0"/>
              <a:t>BSP has both SERA and FEPSv2 emissions factors available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FEPSv2 factors vary by combustion phase only, limited pollutants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SERA factors can vary by phase, fire type, region, fuel type and more pollutants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9796-20C3-459B-BE6E-06A340A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9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0B9-378F-41A0-87DF-A193F4A8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15" y="363151"/>
            <a:ext cx="9404723" cy="1400530"/>
          </a:xfrm>
        </p:spPr>
        <p:txBody>
          <a:bodyPr/>
          <a:lstStyle/>
          <a:p>
            <a:r>
              <a:rPr lang="en-US" sz="3200" dirty="0"/>
              <a:t>Smoke Emissions Reference Application (SERA)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A0E-5662-4752-9EE0-38071977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15" y="956931"/>
            <a:ext cx="10748774" cy="5605340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/>
              <a:t>SERA is a searchable online database coordinated by the US Forest Service and University of Washington </a:t>
            </a:r>
          </a:p>
          <a:p>
            <a:r>
              <a:rPr lang="en-US" sz="2400" dirty="0"/>
              <a:t>Consists of existing peer-reviewed emission factors (EFs) of 276 known air pollutants</a:t>
            </a:r>
          </a:p>
          <a:p>
            <a:r>
              <a:rPr lang="en-US" sz="2400" dirty="0"/>
              <a:t>EF records include modified combustion efficiency, fuel type, study type, measurement platform (ground, tower or air-based), geographic location and source reference.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Database enables the analysis and summaries of existing EFs, and creation of average EFs to be used in decision support tools for smoke management, including BSP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SERA was designed to provide a synthesis of existing EFs </a:t>
            </a:r>
            <a:r>
              <a:rPr lang="en-US" sz="2400" dirty="0"/>
              <a:t>and summary values for emissions modelling that </a:t>
            </a:r>
            <a:r>
              <a:rPr lang="en-US" sz="2400" dirty="0">
                <a:solidFill>
                  <a:srgbClr val="FFFF00"/>
                </a:solidFill>
              </a:rPr>
              <a:t>can facilitate more rapid incorporation of EFs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9796-20C3-459B-BE6E-06A340A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7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877D0-FD52-47A4-928C-7A844272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B7804-4EC5-420A-98A8-964084CE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0" y="1063416"/>
            <a:ext cx="10542819" cy="5349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FE256-7687-40C8-A138-25F371C6D37D}"/>
              </a:ext>
            </a:extLst>
          </p:cNvPr>
          <p:cNvSpPr txBox="1"/>
          <p:nvPr/>
        </p:nvSpPr>
        <p:spPr>
          <a:xfrm>
            <a:off x="1687363" y="279966"/>
            <a:ext cx="812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https://depts.washington.edu/nwfire/sera/index.php</a:t>
            </a:r>
          </a:p>
        </p:txBody>
      </p:sp>
    </p:spTree>
    <p:extLst>
      <p:ext uri="{BB962C8B-B14F-4D97-AF65-F5344CB8AC3E}">
        <p14:creationId xmlns:p14="http://schemas.microsoft.com/office/powerpoint/2010/main" val="30308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EFD51D-9DFD-45C9-9642-2D20DA4FA826}"/>
              </a:ext>
            </a:extLst>
          </p:cNvPr>
          <p:cNvSpPr txBox="1">
            <a:spLocks/>
          </p:cNvSpPr>
          <p:nvPr/>
        </p:nvSpPr>
        <p:spPr>
          <a:xfrm>
            <a:off x="578350" y="135145"/>
            <a:ext cx="10005829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/>
              <a:t>Smartfire2 and Agriculture burn processing for 2021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AF7FFF-C766-4EB3-BF97-5A7FA6589D90}"/>
              </a:ext>
            </a:extLst>
          </p:cNvPr>
          <p:cNvSpPr/>
          <p:nvPr/>
        </p:nvSpPr>
        <p:spPr>
          <a:xfrm rot="1860116">
            <a:off x="4879406" y="1857536"/>
            <a:ext cx="1085731" cy="23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3E9867-9500-4ED2-9103-F3B74DF9F309}"/>
              </a:ext>
            </a:extLst>
          </p:cNvPr>
          <p:cNvSpPr/>
          <p:nvPr/>
        </p:nvSpPr>
        <p:spPr>
          <a:xfrm rot="8194229">
            <a:off x="3020663" y="1900046"/>
            <a:ext cx="753127" cy="30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6D37C-9C4E-453B-818C-D2E9A38BCE78}"/>
              </a:ext>
            </a:extLst>
          </p:cNvPr>
          <p:cNvSpPr/>
          <p:nvPr/>
        </p:nvSpPr>
        <p:spPr>
          <a:xfrm>
            <a:off x="5215574" y="2371068"/>
            <a:ext cx="2039363" cy="86905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Non-ag and grassland</a:t>
            </a:r>
            <a:r>
              <a:rPr lang="en-US" b="1" dirty="0"/>
              <a:t> </a:t>
            </a:r>
            <a:r>
              <a:rPr lang="en-US" dirty="0"/>
              <a:t>detects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94153C-F188-4322-B608-8AA563681CEB}"/>
              </a:ext>
            </a:extLst>
          </p:cNvPr>
          <p:cNvSpPr/>
          <p:nvPr/>
        </p:nvSpPr>
        <p:spPr>
          <a:xfrm>
            <a:off x="1844368" y="2371068"/>
            <a:ext cx="2039363" cy="86905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 land detects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2A55F83-0F5F-4DAF-9249-536D38D7985D}"/>
              </a:ext>
            </a:extLst>
          </p:cNvPr>
          <p:cNvSpPr/>
          <p:nvPr/>
        </p:nvSpPr>
        <p:spPr>
          <a:xfrm>
            <a:off x="2078532" y="1173704"/>
            <a:ext cx="959079" cy="405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32EBB57-8B17-4182-A7EE-E4E3BF7CABB1}"/>
              </a:ext>
            </a:extLst>
          </p:cNvPr>
          <p:cNvSpPr/>
          <p:nvPr/>
        </p:nvSpPr>
        <p:spPr>
          <a:xfrm rot="5400000">
            <a:off x="2641269" y="3263591"/>
            <a:ext cx="44555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E0D92-4EA8-4335-A523-257F305CA8CC}"/>
              </a:ext>
            </a:extLst>
          </p:cNvPr>
          <p:cNvSpPr/>
          <p:nvPr/>
        </p:nvSpPr>
        <p:spPr>
          <a:xfrm>
            <a:off x="225820" y="869031"/>
            <a:ext cx="1841317" cy="125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NOAA Hazard Mapping System (HMS) Detects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0CD22-5816-46A6-8105-1FF85696A8E4}"/>
              </a:ext>
            </a:extLst>
          </p:cNvPr>
          <p:cNvSpPr/>
          <p:nvPr/>
        </p:nvSpPr>
        <p:spPr>
          <a:xfrm>
            <a:off x="3074350" y="902274"/>
            <a:ext cx="2342194" cy="832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USDA Cropland Data Layer (CDL) + FCCS combined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2E4E7-C079-4621-AACE-812F625DB4FA}"/>
              </a:ext>
            </a:extLst>
          </p:cNvPr>
          <p:cNvSpPr/>
          <p:nvPr/>
        </p:nvSpPr>
        <p:spPr>
          <a:xfrm>
            <a:off x="7671644" y="722951"/>
            <a:ext cx="2054085" cy="2445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ICS-209(WF)</a:t>
            </a:r>
          </a:p>
          <a:p>
            <a:pPr algn="ctr"/>
            <a:r>
              <a:rPr lang="en-US" sz="2000" dirty="0"/>
              <a:t>NIFS (WF)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FACTS(WF/Rx)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5550E0-F821-4662-BE69-64BCA5899471}"/>
              </a:ext>
            </a:extLst>
          </p:cNvPr>
          <p:cNvSpPr/>
          <p:nvPr/>
        </p:nvSpPr>
        <p:spPr>
          <a:xfrm>
            <a:off x="1570813" y="3692102"/>
            <a:ext cx="2895558" cy="15003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Crop residue burning fire methodology (USEPA)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F98B69-B999-4E88-B230-EE0E961B4FC5}"/>
              </a:ext>
            </a:extLst>
          </p:cNvPr>
          <p:cNvSpPr/>
          <p:nvPr/>
        </p:nvSpPr>
        <p:spPr>
          <a:xfrm rot="5400000">
            <a:off x="6368358" y="3263591"/>
            <a:ext cx="44555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C9CD72-F927-485E-80E8-6D83AE7CC269}"/>
              </a:ext>
            </a:extLst>
          </p:cNvPr>
          <p:cNvSpPr/>
          <p:nvPr/>
        </p:nvSpPr>
        <p:spPr>
          <a:xfrm rot="5400000">
            <a:off x="8364000" y="3197282"/>
            <a:ext cx="44555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E8F61F-F2AF-4B2B-8989-527B11866A78}"/>
              </a:ext>
            </a:extLst>
          </p:cNvPr>
          <p:cNvSpPr/>
          <p:nvPr/>
        </p:nvSpPr>
        <p:spPr>
          <a:xfrm>
            <a:off x="5870820" y="3606950"/>
            <a:ext cx="3421626" cy="2001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SmartFire2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C7FDA0-EE3E-4956-A73D-0598104347E1}"/>
              </a:ext>
            </a:extLst>
          </p:cNvPr>
          <p:cNvSpPr/>
          <p:nvPr/>
        </p:nvSpPr>
        <p:spPr>
          <a:xfrm rot="5400000">
            <a:off x="7358853" y="5584356"/>
            <a:ext cx="44555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43043A-0030-4345-B948-B7A36A472C46}"/>
              </a:ext>
            </a:extLst>
          </p:cNvPr>
          <p:cNvSpPr/>
          <p:nvPr/>
        </p:nvSpPr>
        <p:spPr>
          <a:xfrm>
            <a:off x="5947565" y="6047376"/>
            <a:ext cx="3268134" cy="7656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Day-specific Fire </a:t>
            </a:r>
            <a:r>
              <a:rPr lang="en-US" b="1" dirty="0"/>
              <a:t>lat-lon</a:t>
            </a:r>
            <a:r>
              <a:rPr lang="en-US" dirty="0"/>
              <a:t>, Type and Acres Burned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A9359-B534-4FE9-80F3-503FCC949135}"/>
              </a:ext>
            </a:extLst>
          </p:cNvPr>
          <p:cNvSpPr/>
          <p:nvPr/>
        </p:nvSpPr>
        <p:spPr>
          <a:xfrm>
            <a:off x="1682330" y="5652355"/>
            <a:ext cx="2784041" cy="11304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Day-specific Ag burn Fire location, Acres Burned and Emissions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2E863E4-CECC-4944-A0F1-AB8C5726C2FC}"/>
              </a:ext>
            </a:extLst>
          </p:cNvPr>
          <p:cNvSpPr/>
          <p:nvPr/>
        </p:nvSpPr>
        <p:spPr>
          <a:xfrm rot="5400000">
            <a:off x="2745168" y="5169726"/>
            <a:ext cx="44555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A75CFD3-7146-4277-AF90-8FB5B209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5CB83-F877-4D76-BA2F-7D974F48738A}"/>
              </a:ext>
            </a:extLst>
          </p:cNvPr>
          <p:cNvSpPr txBox="1"/>
          <p:nvPr/>
        </p:nvSpPr>
        <p:spPr>
          <a:xfrm>
            <a:off x="7778942" y="722951"/>
            <a:ext cx="215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WF = Wildfire</a:t>
            </a:r>
          </a:p>
          <a:p>
            <a:r>
              <a:rPr lang="en-US" sz="1400" dirty="0"/>
              <a:t>Rx = Prescribed burn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3F04F0-3336-4CCF-A242-135C470F44DF}"/>
              </a:ext>
            </a:extLst>
          </p:cNvPr>
          <p:cNvSpPr/>
          <p:nvPr/>
        </p:nvSpPr>
        <p:spPr>
          <a:xfrm>
            <a:off x="10205172" y="5381676"/>
            <a:ext cx="1624674" cy="629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NATIONAL AND FEDERAL DATA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561ABE-9C4A-47DD-88E5-39B777FBF71A}"/>
              </a:ext>
            </a:extLst>
          </p:cNvPr>
          <p:cNvSpPr/>
          <p:nvPr/>
        </p:nvSpPr>
        <p:spPr>
          <a:xfrm>
            <a:off x="3460825" y="1063416"/>
            <a:ext cx="8168900" cy="5277582"/>
          </a:xfrm>
          <a:prstGeom prst="rect">
            <a:avLst/>
          </a:prstGeom>
          <a:solidFill>
            <a:srgbClr val="ABFF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E2172-87D9-4D1C-BD0D-51B80FA6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13FD5-AB7F-4FEC-895E-B4D327B28747}"/>
              </a:ext>
            </a:extLst>
          </p:cNvPr>
          <p:cNvSpPr/>
          <p:nvPr/>
        </p:nvSpPr>
        <p:spPr>
          <a:xfrm>
            <a:off x="754742" y="1063416"/>
            <a:ext cx="2673272" cy="5277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9EB8C-BAE8-4C8D-8F7F-D4841DEA1759}"/>
              </a:ext>
            </a:extLst>
          </p:cNvPr>
          <p:cNvSpPr/>
          <p:nvPr/>
        </p:nvSpPr>
        <p:spPr>
          <a:xfrm>
            <a:off x="1168511" y="1581326"/>
            <a:ext cx="1845734" cy="832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Location</a:t>
            </a:r>
          </a:p>
          <a:p>
            <a:pPr algn="ctr"/>
            <a:r>
              <a:rPr lang="en-US" b="1" dirty="0"/>
              <a:t>(lat-lon and geoJSON)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28CCF-FC86-4E82-BC5D-FA9A36CDDE3E}"/>
              </a:ext>
            </a:extLst>
          </p:cNvPr>
          <p:cNvSpPr/>
          <p:nvPr/>
        </p:nvSpPr>
        <p:spPr>
          <a:xfrm>
            <a:off x="1168511" y="2596296"/>
            <a:ext cx="1845734" cy="832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4C64F-9FDF-411F-8256-A4D6B3C78240}"/>
              </a:ext>
            </a:extLst>
          </p:cNvPr>
          <p:cNvSpPr/>
          <p:nvPr/>
        </p:nvSpPr>
        <p:spPr>
          <a:xfrm>
            <a:off x="1168511" y="3641415"/>
            <a:ext cx="1845734" cy="83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88FC8-FB61-436D-90FF-B6D3607AE33F}"/>
              </a:ext>
            </a:extLst>
          </p:cNvPr>
          <p:cNvSpPr/>
          <p:nvPr/>
        </p:nvSpPr>
        <p:spPr>
          <a:xfrm>
            <a:off x="1168511" y="4686534"/>
            <a:ext cx="1845734" cy="832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Fire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A2DD2-AC7F-40A7-BB5D-CA32137EE679}"/>
              </a:ext>
            </a:extLst>
          </p:cNvPr>
          <p:cNvSpPr txBox="1"/>
          <p:nvPr/>
        </p:nvSpPr>
        <p:spPr>
          <a:xfrm>
            <a:off x="1343892" y="5694667"/>
            <a:ext cx="149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SmartFire2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EB998-39B7-4C74-BEA8-2FD2B719CE6F}"/>
              </a:ext>
            </a:extLst>
          </p:cNvPr>
          <p:cNvSpPr/>
          <p:nvPr/>
        </p:nvSpPr>
        <p:spPr>
          <a:xfrm>
            <a:off x="5833950" y="1061819"/>
            <a:ext cx="3252184" cy="83201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Fuels</a:t>
            </a:r>
          </a:p>
          <a:p>
            <a:pPr algn="ctr"/>
            <a:r>
              <a:rPr lang="en-US" b="1" dirty="0"/>
              <a:t>(FCCSv3: Landfire v2)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Proportional Fuels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19EC9-B6DF-4CE9-B06A-32C25D1E8EDB}"/>
              </a:ext>
            </a:extLst>
          </p:cNvPr>
          <p:cNvSpPr/>
          <p:nvPr/>
        </p:nvSpPr>
        <p:spPr>
          <a:xfrm>
            <a:off x="5869016" y="2308345"/>
            <a:ext cx="3275556" cy="68314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Consumption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(Consume v5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0BCC1A-4822-4B14-A8DB-A5820487A931}"/>
              </a:ext>
            </a:extLst>
          </p:cNvPr>
          <p:cNvSpPr/>
          <p:nvPr/>
        </p:nvSpPr>
        <p:spPr>
          <a:xfrm>
            <a:off x="5866761" y="3512922"/>
            <a:ext cx="3273681" cy="74185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Emissions Factors (FEPSv2)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424DB4-AA1A-4771-9BEC-C7B6E1532C97}"/>
              </a:ext>
            </a:extLst>
          </p:cNvPr>
          <p:cNvSpPr/>
          <p:nvPr/>
        </p:nvSpPr>
        <p:spPr>
          <a:xfrm>
            <a:off x="6459969" y="5098181"/>
            <a:ext cx="2039363" cy="686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Day-Specific Emissions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FBE2C5-ED45-4318-A24F-1D2083A6BC88}"/>
              </a:ext>
            </a:extLst>
          </p:cNvPr>
          <p:cNvCxnSpPr>
            <a:cxnSpLocks/>
          </p:cNvCxnSpPr>
          <p:nvPr/>
        </p:nvCxnSpPr>
        <p:spPr>
          <a:xfrm flipV="1">
            <a:off x="2974194" y="2699368"/>
            <a:ext cx="2854250" cy="1372399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541F22-36F0-4DD0-B405-B7440E96CD4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014245" y="3883852"/>
            <a:ext cx="2852516" cy="207954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D632F5-A281-4DD5-9061-FF15BF03410F}"/>
              </a:ext>
            </a:extLst>
          </p:cNvPr>
          <p:cNvCxnSpPr>
            <a:cxnSpLocks/>
          </p:cNvCxnSpPr>
          <p:nvPr/>
        </p:nvCxnSpPr>
        <p:spPr>
          <a:xfrm>
            <a:off x="7490559" y="1903677"/>
            <a:ext cx="0" cy="43994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952DD3-4EEC-45E4-93B4-8D2806B7831F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014245" y="1565583"/>
            <a:ext cx="2848653" cy="4320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B091061-1C51-4907-89C7-5466163FEE2F}"/>
              </a:ext>
            </a:extLst>
          </p:cNvPr>
          <p:cNvCxnSpPr>
            <a:cxnSpLocks/>
          </p:cNvCxnSpPr>
          <p:nvPr/>
        </p:nvCxnSpPr>
        <p:spPr>
          <a:xfrm flipH="1">
            <a:off x="7479651" y="4236419"/>
            <a:ext cx="1" cy="885788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5B3061-9482-4FC7-8299-6A8D39AF61D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14245" y="1997678"/>
            <a:ext cx="2814199" cy="555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5B9F1F-E912-40B9-A461-77F50C611419}"/>
              </a:ext>
            </a:extLst>
          </p:cNvPr>
          <p:cNvCxnSpPr>
            <a:cxnSpLocks/>
          </p:cNvCxnSpPr>
          <p:nvPr/>
        </p:nvCxnSpPr>
        <p:spPr>
          <a:xfrm>
            <a:off x="3042704" y="2015126"/>
            <a:ext cx="2782935" cy="168708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51BD80-41D2-419D-A611-6D645821A624}"/>
              </a:ext>
            </a:extLst>
          </p:cNvPr>
          <p:cNvCxnSpPr>
            <a:cxnSpLocks/>
          </p:cNvCxnSpPr>
          <p:nvPr/>
        </p:nvCxnSpPr>
        <p:spPr>
          <a:xfrm>
            <a:off x="7479651" y="3073033"/>
            <a:ext cx="0" cy="43994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12ECC36-4EA9-41B3-B22D-2ED3325E870A}"/>
              </a:ext>
            </a:extLst>
          </p:cNvPr>
          <p:cNvSpPr txBox="1"/>
          <p:nvPr/>
        </p:nvSpPr>
        <p:spPr>
          <a:xfrm>
            <a:off x="6459969" y="5917342"/>
            <a:ext cx="349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Bluesky Pipeline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F79430-B2A0-41DD-A365-54E178F240F9}"/>
              </a:ext>
            </a:extLst>
          </p:cNvPr>
          <p:cNvCxnSpPr>
            <a:cxnSpLocks/>
          </p:cNvCxnSpPr>
          <p:nvPr/>
        </p:nvCxnSpPr>
        <p:spPr>
          <a:xfrm flipV="1">
            <a:off x="2992486" y="1641156"/>
            <a:ext cx="2841464" cy="3445921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BC8A6BB-67CA-4058-882D-D66059725667}"/>
              </a:ext>
            </a:extLst>
          </p:cNvPr>
          <p:cNvCxnSpPr>
            <a:cxnSpLocks/>
          </p:cNvCxnSpPr>
          <p:nvPr/>
        </p:nvCxnSpPr>
        <p:spPr>
          <a:xfrm flipV="1">
            <a:off x="3042704" y="4601030"/>
            <a:ext cx="4436947" cy="497904"/>
          </a:xfrm>
          <a:prstGeom prst="bentConnector3">
            <a:avLst/>
          </a:prstGeom>
          <a:ln w="31750">
            <a:solidFill>
              <a:srgbClr val="00206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D8A9B3-26C4-408B-A4AA-BD3623553F49}"/>
              </a:ext>
            </a:extLst>
          </p:cNvPr>
          <p:cNvSpPr txBox="1"/>
          <p:nvPr/>
        </p:nvSpPr>
        <p:spPr>
          <a:xfrm>
            <a:off x="1091824" y="6426518"/>
            <a:ext cx="1053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FCCS =  Fuel Characteristic Classification System    FEPS = Fire Emission Production Simulator </a:t>
            </a:r>
          </a:p>
        </p:txBody>
      </p:sp>
    </p:spTree>
    <p:extLst>
      <p:ext uri="{BB962C8B-B14F-4D97-AF65-F5344CB8AC3E}">
        <p14:creationId xmlns:p14="http://schemas.microsoft.com/office/powerpoint/2010/main" val="305420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15840</TotalTime>
  <Words>1067</Words>
  <Application>Microsoft Office PowerPoint</Application>
  <PresentationFormat>Widescreen</PresentationFormat>
  <Paragraphs>166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Impacts on a Wildland Emissions Inventory when using the Smoke Emissions Reference Application (SERA) emissions factors: Year 2021 Case Study </vt:lpstr>
      <vt:lpstr>PowerPoint Presentation</vt:lpstr>
      <vt:lpstr>PowerPoint Presentation</vt:lpstr>
      <vt:lpstr>PowerPoint Presentation</vt:lpstr>
      <vt:lpstr>Bluesky Pipeline (BSP)</vt:lpstr>
      <vt:lpstr>Smoke Emissions Reference Application (SERA)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Plans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uses of Georgia fire data in 2020NEI</dc:title>
  <dc:creator>Vukovich, Jeffrey</dc:creator>
  <cp:lastModifiedBy>Vukovich, Jeffrey</cp:lastModifiedBy>
  <cp:revision>308</cp:revision>
  <dcterms:created xsi:type="dcterms:W3CDTF">2020-12-02T16:12:05Z</dcterms:created>
  <dcterms:modified xsi:type="dcterms:W3CDTF">2023-10-18T12:19:44Z</dcterms:modified>
</cp:coreProperties>
</file>