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89" r:id="rId2"/>
    <p:sldId id="486" r:id="rId3"/>
    <p:sldId id="296" r:id="rId4"/>
    <p:sldId id="485" r:id="rId5"/>
    <p:sldId id="487" r:id="rId6"/>
    <p:sldId id="488" r:id="rId7"/>
    <p:sldId id="481" r:id="rId8"/>
    <p:sldId id="489" r:id="rId9"/>
    <p:sldId id="491" r:id="rId10"/>
    <p:sldId id="492" r:id="rId11"/>
    <p:sldId id="484" r:id="rId12"/>
    <p:sldId id="494" r:id="rId13"/>
    <p:sldId id="495" r:id="rId14"/>
    <p:sldId id="496" r:id="rId15"/>
    <p:sldId id="499" r:id="rId16"/>
    <p:sldId id="500" r:id="rId17"/>
    <p:sldId id="502" r:id="rId18"/>
    <p:sldId id="501" r:id="rId19"/>
    <p:sldId id="4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9D5A01-F0CD-FBFE-0D05-1A4FE3CB1516}" name="Pye, Havala" initials="PH" userId="S::pye.havala@epa.gov::9f81b1e5-bd31-4f40-9666-9c20bcecc9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e, Havala" initials="PH" lastIdx="3" clrIdx="0">
    <p:extLst>
      <p:ext uri="{19B8F6BF-5375-455C-9EA6-DF929625EA0E}">
        <p15:presenceInfo xmlns:p15="http://schemas.microsoft.com/office/powerpoint/2012/main" userId="S::Pye.Havala@epa.gov::9f81b1e5-bd31-4f40-9666-9c20bcecc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9AD"/>
    <a:srgbClr val="2CA02C"/>
    <a:srgbClr val="6A1BB4"/>
    <a:srgbClr val="0070C0"/>
    <a:srgbClr val="007C7B"/>
    <a:srgbClr val="7A007A"/>
    <a:srgbClr val="DAA520"/>
    <a:srgbClr val="008000"/>
    <a:srgbClr val="D01C8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3792" autoAdjust="0"/>
  </p:normalViewPr>
  <p:slideViewPr>
    <p:cSldViewPr snapToGrid="0">
      <p:cViewPr varScale="1">
        <p:scale>
          <a:sx n="113" d="100"/>
          <a:sy n="113" d="100"/>
        </p:scale>
        <p:origin x="4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C0A9-0012-45EF-867D-D116B0EFE0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57DC4-0C21-43C2-8CEB-BCEC61313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 science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B10A1-C77E-4CDA-9CFF-3A6BDDD4ED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4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5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1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5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96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6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27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18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9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05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F03E-CA1A-40A8-9173-917A2405DC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0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2512D5D-7C58-470C-9C8E-909355AAE1A9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6E6C43-939E-4C8D-922C-FAB6E8CAD319}"/>
              </a:ext>
            </a:extLst>
          </p:cNvPr>
          <p:cNvSpPr/>
          <p:nvPr userDrawn="1"/>
        </p:nvSpPr>
        <p:spPr>
          <a:xfrm>
            <a:off x="11786812" y="211667"/>
            <a:ext cx="43905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026A-DD3C-4D20-837D-8D14F006669B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88149-BCCD-49E6-B8F0-5C88E124D262}"/>
              </a:ext>
            </a:extLst>
          </p:cNvPr>
          <p:cNvSpPr txBox="1"/>
          <p:nvPr userDrawn="1"/>
        </p:nvSpPr>
        <p:spPr>
          <a:xfrm>
            <a:off x="11752949" y="174767"/>
            <a:ext cx="43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E4E5E2-EEC1-4776-A115-A037B703BB5E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">
            <a:extLst>
              <a:ext uri="{FF2B5EF4-FFF2-40B4-BE49-F238E27FC236}">
                <a16:creationId xmlns:a16="http://schemas.microsoft.com/office/drawing/2014/main" id="{B9FD721B-63E3-61FE-4EA5-5454974CD9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E6C43-939E-4C8D-922C-FAB6E8CAD319}"/>
              </a:ext>
            </a:extLst>
          </p:cNvPr>
          <p:cNvSpPr/>
          <p:nvPr userDrawn="1"/>
        </p:nvSpPr>
        <p:spPr>
          <a:xfrm>
            <a:off x="11786812" y="211667"/>
            <a:ext cx="439052" cy="20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026A-DD3C-4D20-837D-8D14F006669B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88149-BCCD-49E6-B8F0-5C88E124D262}"/>
              </a:ext>
            </a:extLst>
          </p:cNvPr>
          <p:cNvSpPr txBox="1"/>
          <p:nvPr userDrawn="1"/>
        </p:nvSpPr>
        <p:spPr>
          <a:xfrm>
            <a:off x="11752949" y="174767"/>
            <a:ext cx="43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E4E5E2-EEC1-4776-A115-A037B703BB5E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A7F0A-B328-9703-43F8-A7F5036ADE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>
            <a:extLst>
              <a:ext uri="{FF2B5EF4-FFF2-40B4-BE49-F238E27FC236}">
                <a16:creationId xmlns:a16="http://schemas.microsoft.com/office/drawing/2014/main" id="{3445A776-6253-08A7-30EF-05A753463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9202-52F0-40B9-BE72-B33CBED0A222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71BE-DF65-4F5B-98D5-D7E20343ECD6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mwf.int/sites/default/files/elibrary/2012/14043-global-nonhydrostatic-atmospheric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7155"/>
            <a:ext cx="10058400" cy="23211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73805" y="1631892"/>
            <a:ext cx="10021824" cy="7334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600" dirty="0"/>
              <a:t>David C. Wong</a:t>
            </a:r>
            <a:r>
              <a:rPr lang="en-US" sz="2600" baseline="30000" dirty="0"/>
              <a:t>1</a:t>
            </a:r>
            <a:r>
              <a:rPr lang="en-US" sz="2600" dirty="0"/>
              <a:t>, Jeff Willison</a:t>
            </a:r>
            <a:r>
              <a:rPr lang="en-US" sz="2600" baseline="30000" dirty="0"/>
              <a:t>1</a:t>
            </a:r>
            <a:r>
              <a:rPr lang="en-US" sz="2600" dirty="0"/>
              <a:t>, Jonathan E. Pleim</a:t>
            </a:r>
            <a:r>
              <a:rPr lang="en-US" sz="2600" baseline="30000" dirty="0"/>
              <a:t>1</a:t>
            </a:r>
            <a:r>
              <a:rPr lang="en-US" sz="2600" dirty="0"/>
              <a:t>, Russell Bullock Jr.</a:t>
            </a:r>
            <a:r>
              <a:rPr lang="en-US" sz="2600" baseline="30000" dirty="0"/>
              <a:t>1</a:t>
            </a:r>
            <a:r>
              <a:rPr lang="en-US" sz="2600" dirty="0"/>
              <a:t>, Robert C. Gilliam</a:t>
            </a:r>
            <a:r>
              <a:rPr lang="en-US" sz="2600" baseline="30000" dirty="0"/>
              <a:t>1</a:t>
            </a:r>
            <a:r>
              <a:rPr lang="en-US" sz="2600" dirty="0"/>
              <a:t>, Jerold A. Herwehe</a:t>
            </a:r>
            <a:r>
              <a:rPr lang="en-US" sz="2600" baseline="30000" dirty="0"/>
              <a:t>1</a:t>
            </a:r>
            <a:r>
              <a:rPr lang="en-US" sz="2600" dirty="0"/>
              <a:t>, George A. Pouliot</a:t>
            </a:r>
            <a:r>
              <a:rPr lang="en-US" sz="2600" baseline="30000" dirty="0"/>
              <a:t>1</a:t>
            </a:r>
            <a:r>
              <a:rPr lang="en-US" sz="2600" dirty="0"/>
              <a:t>, Christian Hogrefe</a:t>
            </a:r>
            <a:r>
              <a:rPr lang="en-US" sz="2600" baseline="30000" dirty="0"/>
              <a:t>1</a:t>
            </a:r>
            <a:r>
              <a:rPr lang="en-US" sz="2600" dirty="0"/>
              <a:t>, Daiwen Kang</a:t>
            </a:r>
            <a:r>
              <a:rPr lang="en-US" sz="2600" baseline="30000" dirty="0"/>
              <a:t>1</a:t>
            </a:r>
            <a:r>
              <a:rPr lang="en-US" sz="2600" dirty="0"/>
              <a:t>, and Hosein Foroutan</a:t>
            </a:r>
            <a:r>
              <a:rPr lang="en-US" sz="2600" baseline="30000" dirty="0"/>
              <a:t>2</a:t>
            </a:r>
          </a:p>
          <a:p>
            <a:pPr algn="l"/>
            <a:r>
              <a:rPr lang="en-US" sz="1800" i="1" baseline="30000" dirty="0"/>
              <a:t>1</a:t>
            </a:r>
            <a:r>
              <a:rPr lang="en-US" sz="1800" i="1" dirty="0"/>
              <a:t> Office of Research and Development, U.S. Environmental Protection Agency</a:t>
            </a:r>
          </a:p>
          <a:p>
            <a:pPr algn="l"/>
            <a:r>
              <a:rPr lang="en-US" sz="1800" i="1" baseline="30000" dirty="0"/>
              <a:t>2</a:t>
            </a:r>
            <a:r>
              <a:rPr lang="en-US" sz="1800" i="1" dirty="0"/>
              <a:t> Department of Civil &amp; Environmental Engineering, Virginia Tech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2027070" y="568042"/>
            <a:ext cx="10164930" cy="1063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200" b="1" dirty="0">
                <a:latin typeface="+mn-lt"/>
              </a:rPr>
              <a:t>Construction of the Advanced Air Quality Modeling System (AAQMS) and the MPAS-CMAQ Coupled Model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33438" y="6375196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Research and Development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 for Environmental Measurement and Modeling  •  Atmospheric and Environmental Systems Modeling Division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DE527-439C-4243-8A3D-B78A09435CDD}"/>
              </a:ext>
            </a:extLst>
          </p:cNvPr>
          <p:cNvSpPr txBox="1"/>
          <p:nvPr/>
        </p:nvSpPr>
        <p:spPr>
          <a:xfrm>
            <a:off x="8221133" y="6312417"/>
            <a:ext cx="38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Annual CMAS Conference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16–18 October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3B8F1-1418-3E0D-FE87-A968AD6A5F05}"/>
              </a:ext>
            </a:extLst>
          </p:cNvPr>
          <p:cNvSpPr txBox="1"/>
          <p:nvPr/>
        </p:nvSpPr>
        <p:spPr>
          <a:xfrm>
            <a:off x="2080335" y="5925093"/>
            <a:ext cx="991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views expressed in this presentation are those of the authors and do not necessarily reflect the views or policies of the U.S. EPA.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1916B-03DA-C979-1A76-3454137174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52" y="1136845"/>
            <a:ext cx="1480285" cy="14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4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MPAS Updates by EPA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Added US EPA physics routines to MPAS </a:t>
            </a:r>
          </a:p>
          <a:p>
            <a:pPr lvl="1"/>
            <a:r>
              <a:rPr lang="en-US" dirty="0"/>
              <a:t>ACM2 boundary layer model</a:t>
            </a:r>
          </a:p>
          <a:p>
            <a:pPr lvl="1"/>
            <a:r>
              <a:rPr lang="en-US" dirty="0"/>
              <a:t>Pleim-Xiu Land Surface Model (PX LSM) </a:t>
            </a:r>
          </a:p>
          <a:p>
            <a:pPr lvl="1"/>
            <a:r>
              <a:rPr lang="en-US" dirty="0"/>
              <a:t>Updated Kain-Fritsch convective cloud scheme</a:t>
            </a:r>
          </a:p>
          <a:p>
            <a:pPr lvl="2"/>
            <a:r>
              <a:rPr lang="en-US" dirty="0"/>
              <a:t>including radiation feedback and dynamic lifetime</a:t>
            </a:r>
          </a:p>
          <a:p>
            <a:pPr lvl="1"/>
            <a:r>
              <a:rPr lang="en-US" dirty="0"/>
              <a:t>All modified EPA physics is consistent between WRFv4.3 and MPAS7.1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Data Assimilation</a:t>
            </a:r>
          </a:p>
          <a:p>
            <a:pPr lvl="1"/>
            <a:r>
              <a:rPr lang="en-US" dirty="0"/>
              <a:t>Implemented analysis FDDA as in WRF (Bullock et al. 2018)</a:t>
            </a:r>
          </a:p>
          <a:p>
            <a:pPr lvl="1"/>
            <a:r>
              <a:rPr lang="en-US" dirty="0"/>
              <a:t>Implemented indirect soil moisture data assimilation in PX LSM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Meteorological Evaluation</a:t>
            </a:r>
          </a:p>
          <a:p>
            <a:pPr lvl="1"/>
            <a:r>
              <a:rPr lang="en-US" dirty="0"/>
              <a:t>Gilliam et al. (2021) showed that the EPA configuration of MPAS performs comparably well with the EPA configuration of WRF for air quality applications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1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340A-3BA2-4969-D777-C467339C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MPAS and MPAS-CMAQ Computational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25543-9B0E-3E4C-D029-333DEFD6F2F4}"/>
              </a:ext>
            </a:extLst>
          </p:cNvPr>
          <p:cNvSpPr txBox="1"/>
          <p:nvPr/>
        </p:nvSpPr>
        <p:spPr>
          <a:xfrm>
            <a:off x="2022763" y="6183312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120km uniform mesh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7335A-F861-BE6D-2C63-3380AE734563}"/>
              </a:ext>
            </a:extLst>
          </p:cNvPr>
          <p:cNvSpPr txBox="1"/>
          <p:nvPr/>
        </p:nvSpPr>
        <p:spPr>
          <a:xfrm>
            <a:off x="8063652" y="6183312"/>
            <a:ext cx="23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92-25km variable mesh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516E579C-D6BC-20EE-305E-9A71251A8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68" y="2525712"/>
            <a:ext cx="5759944" cy="3474720"/>
          </a:xfrm>
          <a:prstGeom prst="rect">
            <a:avLst/>
          </a:prstGeom>
        </p:spPr>
      </p:pic>
      <p:pic>
        <p:nvPicPr>
          <p:cNvPr id="18" name="Content Placeholder 17" descr="Chart, line chart&#10;&#10;Description automatically generated">
            <a:extLst>
              <a:ext uri="{FF2B5EF4-FFF2-40B4-BE49-F238E27FC236}">
                <a16:creationId xmlns:a16="http://schemas.microsoft.com/office/drawing/2014/main" id="{A6309D1A-A8ED-F967-94CC-74A3FF03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5712"/>
            <a:ext cx="6370767" cy="3474720"/>
          </a:xfrm>
        </p:spPr>
      </p:pic>
    </p:spTree>
    <p:extLst>
      <p:ext uri="{BB962C8B-B14F-4D97-AF65-F5344CB8AC3E}">
        <p14:creationId xmlns:p14="http://schemas.microsoft.com/office/powerpoint/2010/main" val="226287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 O</a:t>
            </a:r>
            <a:r>
              <a:rPr lang="en-US" baseline="-25000" dirty="0"/>
              <a:t>3</a:t>
            </a:r>
            <a:r>
              <a:rPr lang="en-US" dirty="0"/>
              <a:t> Over US (120km uniform mesh)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846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Comparison with AQS sites indicates a seasonally-varying bias for surface 8-hr max ozone concentration over the United States.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low bias in spring, average high bias in winter.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noticeable drift in first three years.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8848C-C781-6924-4212-8D8784A6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70" y="1825625"/>
            <a:ext cx="6273328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Surface PM</a:t>
            </a:r>
            <a:r>
              <a:rPr lang="en-US" baseline="-25000" dirty="0"/>
              <a:t>2.5</a:t>
            </a:r>
            <a:r>
              <a:rPr lang="en-US" dirty="0"/>
              <a:t> Over US (120km uniform mesh)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846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Comparison with AQS sites indicates general low bias but brief high bias in winter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Again, no noticeable drift in three years.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D5B12-2729-FA38-5032-828043E91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7" y="2053453"/>
            <a:ext cx="5895343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South Korea O</a:t>
            </a:r>
            <a:r>
              <a:rPr lang="en-US" sz="3800" baseline="-25000" dirty="0"/>
              <a:t>3</a:t>
            </a:r>
            <a:r>
              <a:rPr lang="en-US" sz="3800" dirty="0"/>
              <a:t> Performance (120km uniform mesh)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4960"/>
            <a:ext cx="11095182" cy="1855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Overall, max 8hr O</a:t>
            </a:r>
            <a:r>
              <a:rPr lang="en-US" sz="2400" baseline="-25000" dirty="0"/>
              <a:t>3</a:t>
            </a:r>
            <a:r>
              <a:rPr lang="en-US" sz="2400" dirty="0"/>
              <a:t> concentrations (ppb) have little bias for summer (JJA) in South Korea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coarse mesh is insufficient to resolve high O</a:t>
            </a:r>
            <a:r>
              <a:rPr lang="en-US" sz="2400" baseline="-25000" dirty="0"/>
              <a:t>3</a:t>
            </a:r>
            <a:r>
              <a:rPr lang="en-US" sz="2400" dirty="0"/>
              <a:t> on the outskirts of Seoul or the titration in the Port of </a:t>
            </a:r>
            <a:r>
              <a:rPr lang="en-US" sz="2400" dirty="0" err="1"/>
              <a:t>Gwangyang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733D6-1DB2-55B8-0130-EB381999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437" y="1463040"/>
            <a:ext cx="895512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Performance (92-25km variable mesh)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868B2-0568-A587-3D8F-DD1FE424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15760"/>
            <a:ext cx="9144000" cy="5242240"/>
          </a:xfrm>
          <a:prstGeom prst="rect">
            <a:avLst/>
          </a:prstGeo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6E20AD89-BCE9-0F57-EF6F-BCFBBC13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3223"/>
            <a:ext cx="11887200" cy="3442242"/>
          </a:xfrm>
        </p:spPr>
      </p:pic>
    </p:spTree>
    <p:extLst>
      <p:ext uri="{BB962C8B-B14F-4D97-AF65-F5344CB8AC3E}">
        <p14:creationId xmlns:p14="http://schemas.microsoft.com/office/powerpoint/2010/main" val="3589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25</a:t>
            </a:r>
            <a:r>
              <a:rPr lang="en-US" dirty="0"/>
              <a:t> Performance (92-25km variable mesh)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2DC01-116A-06FE-247D-353A7A4F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90688"/>
            <a:ext cx="9144000" cy="5129563"/>
          </a:xfrm>
          <a:prstGeom prst="rect">
            <a:avLst/>
          </a:prstGeom>
        </p:spPr>
      </p:pic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C244C06F-C5A5-DCC4-68C0-8719422A0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4349"/>
            <a:ext cx="11887200" cy="3442239"/>
          </a:xfrm>
        </p:spPr>
      </p:pic>
    </p:spTree>
    <p:extLst>
      <p:ext uri="{BB962C8B-B14F-4D97-AF65-F5344CB8AC3E}">
        <p14:creationId xmlns:p14="http://schemas.microsoft.com/office/powerpoint/2010/main" val="30565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Global O</a:t>
            </a:r>
            <a:r>
              <a:rPr lang="en-US" baseline="-25000" dirty="0"/>
              <a:t>3</a:t>
            </a:r>
            <a:r>
              <a:rPr lang="en-US" dirty="0"/>
              <a:t> Performance (92-25km variable mesh)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A025D4FB-94AC-34C0-281C-2DCAC9257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8189"/>
            <a:ext cx="11887200" cy="4944533"/>
          </a:xfrm>
        </p:spPr>
      </p:pic>
    </p:spTree>
    <p:extLst>
      <p:ext uri="{BB962C8B-B14F-4D97-AF65-F5344CB8AC3E}">
        <p14:creationId xmlns:p14="http://schemas.microsoft.com/office/powerpoint/2010/main" val="403941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Global PM</a:t>
            </a:r>
            <a:r>
              <a:rPr lang="en-US" sz="3800" baseline="-25000" dirty="0"/>
              <a:t>25</a:t>
            </a:r>
            <a:r>
              <a:rPr lang="en-US" sz="3800" dirty="0"/>
              <a:t> Performance (92-25km variable mesh)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B8323DF-92AF-3FD3-3C69-8A71901E2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3951"/>
            <a:ext cx="11887200" cy="4070680"/>
          </a:xfrm>
        </p:spPr>
      </p:pic>
    </p:spTree>
    <p:extLst>
      <p:ext uri="{BB962C8B-B14F-4D97-AF65-F5344CB8AC3E}">
        <p14:creationId xmlns:p14="http://schemas.microsoft.com/office/powerpoint/2010/main" val="256525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 Points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With AAQMS, configurating/constructing CMAQ offline mode, WRF-CMAQ coupled model, and MPAS-CMAQ coupled model can be done seamlessly.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Preliminary results show MPAS-CMAQ coupled model performs reasonably well.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Code is “available” on request.</a:t>
            </a:r>
          </a:p>
        </p:txBody>
      </p:sp>
    </p:spTree>
    <p:extLst>
      <p:ext uri="{BB962C8B-B14F-4D97-AF65-F5344CB8AC3E}">
        <p14:creationId xmlns:p14="http://schemas.microsoft.com/office/powerpoint/2010/main" val="166953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5B21-957B-A53D-12CE-EABC5A02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CMAQ Release History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0319C1-AD94-39FE-1BF9-1BF53524B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84" y="1825625"/>
            <a:ext cx="986303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C91A4-5795-FA9E-D3EC-94BD606D11C5}"/>
              </a:ext>
            </a:extLst>
          </p:cNvPr>
          <p:cNvSpPr txBox="1"/>
          <p:nvPr/>
        </p:nvSpPr>
        <p:spPr>
          <a:xfrm>
            <a:off x="609600" y="6176963"/>
            <a:ext cx="2001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Created by Sarah Simm</a:t>
            </a:r>
          </a:p>
        </p:txBody>
      </p:sp>
    </p:spTree>
    <p:extLst>
      <p:ext uri="{BB962C8B-B14F-4D97-AF65-F5344CB8AC3E}">
        <p14:creationId xmlns:p14="http://schemas.microsoft.com/office/powerpoint/2010/main" val="128086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Progression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CMAQ (offline mode)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Relies on Models-3 I/O API (aka IOAPI) for I/O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Utilizes MCIP to prepare meteorological inputs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Requires external model/data to produce IC/BC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Limitations</a:t>
            </a:r>
          </a:p>
          <a:p>
            <a:pPr lvl="1"/>
            <a:r>
              <a:rPr lang="en-US" dirty="0"/>
              <a:t>Regional simulation rely on LBCs from large scale models or other data sources</a:t>
            </a:r>
          </a:p>
          <a:p>
            <a:pPr lvl="1"/>
            <a:r>
              <a:rPr lang="en-US" dirty="0"/>
              <a:t>Lack of influence from outside the domain (long range transport, development/usage of Hemispheric CMAQ alleviate this)</a:t>
            </a:r>
          </a:p>
          <a:p>
            <a:pPr lvl="1"/>
            <a:r>
              <a:rPr lang="en-US" dirty="0"/>
              <a:t>Low frequency of meteorological information</a:t>
            </a:r>
          </a:p>
          <a:p>
            <a:pPr lvl="1"/>
            <a:r>
              <a:rPr lang="en-US" dirty="0"/>
              <a:t>Lack of interaction with meteorological model</a:t>
            </a:r>
          </a:p>
        </p:txBody>
      </p:sp>
    </p:spTree>
    <p:extLst>
      <p:ext uri="{BB962C8B-B14F-4D97-AF65-F5344CB8AC3E}">
        <p14:creationId xmlns:p14="http://schemas.microsoft.com/office/powerpoint/2010/main" val="9069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Progression (cont’d)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WRF-CMAQ coupled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Relies on Model-3 I/O API for I/O and BUFFERED file for coupling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User controls incoming meteorological information frequency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Aerosol information from CMAQ can feedback to WRF and affects SW radiation calculation (radiative aerosol direct effect *)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Requires external model/data to produce IC/BC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Limitations</a:t>
            </a:r>
          </a:p>
          <a:p>
            <a:pPr lvl="1"/>
            <a:r>
              <a:rPr lang="en-US" dirty="0"/>
              <a:t>Regional simulation rely on LBCs from large scale models or other data sources</a:t>
            </a:r>
          </a:p>
          <a:p>
            <a:pPr lvl="1"/>
            <a:r>
              <a:rPr lang="en-US" dirty="0"/>
              <a:t>Lack of influence from outside the domain (long range transport, development/usage of Hemispheric CMAQ alleviate this)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2B6EE-07BD-3B7E-00B2-9E8F94234E98}"/>
              </a:ext>
            </a:extLst>
          </p:cNvPr>
          <p:cNvSpPr txBox="1"/>
          <p:nvPr/>
        </p:nvSpPr>
        <p:spPr>
          <a:xfrm>
            <a:off x="512617" y="6050290"/>
            <a:ext cx="1159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D.C.Wong</a:t>
            </a:r>
            <a:r>
              <a:rPr lang="en-US" sz="1400" dirty="0"/>
              <a:t>, </a:t>
            </a:r>
            <a:r>
              <a:rPr lang="en-US" sz="1400" dirty="0" err="1"/>
              <a:t>J.Pleim</a:t>
            </a:r>
            <a:r>
              <a:rPr lang="en-US" sz="1400" dirty="0"/>
              <a:t>, </a:t>
            </a:r>
            <a:r>
              <a:rPr lang="en-US" sz="1400" dirty="0" err="1"/>
              <a:t>R.Mathur</a:t>
            </a:r>
            <a:r>
              <a:rPr lang="en-US" sz="1400" dirty="0"/>
              <a:t>, </a:t>
            </a:r>
            <a:r>
              <a:rPr lang="en-US" sz="1400" dirty="0" err="1"/>
              <a:t>F.Binkowski</a:t>
            </a:r>
            <a:r>
              <a:rPr lang="en-US" sz="1400" dirty="0"/>
              <a:t>, </a:t>
            </a:r>
            <a:r>
              <a:rPr lang="en-US" sz="1400" dirty="0" err="1"/>
              <a:t>T.Otte</a:t>
            </a:r>
            <a:r>
              <a:rPr lang="en-US" sz="1400" dirty="0"/>
              <a:t>, </a:t>
            </a:r>
            <a:r>
              <a:rPr lang="en-US" sz="1400" dirty="0" err="1"/>
              <a:t>R.Gilliam</a:t>
            </a:r>
            <a:r>
              <a:rPr lang="en-US" sz="1400" dirty="0"/>
              <a:t>, </a:t>
            </a:r>
            <a:r>
              <a:rPr lang="en-US" sz="1400" dirty="0" err="1"/>
              <a:t>G.Pouliot</a:t>
            </a:r>
            <a:r>
              <a:rPr lang="en-US" sz="1400" dirty="0"/>
              <a:t>, </a:t>
            </a:r>
            <a:r>
              <a:rPr lang="en-US" sz="1400" dirty="0" err="1"/>
              <a:t>A.Xiu</a:t>
            </a:r>
            <a:r>
              <a:rPr lang="en-US" sz="1400" dirty="0"/>
              <a:t>, </a:t>
            </a:r>
            <a:r>
              <a:rPr lang="en-US" sz="1400" dirty="0" err="1"/>
              <a:t>J.O.Young</a:t>
            </a:r>
            <a:r>
              <a:rPr lang="en-US" sz="1400" dirty="0"/>
              <a:t>, and </a:t>
            </a:r>
            <a:r>
              <a:rPr lang="en-US" sz="1400" dirty="0" err="1"/>
              <a:t>D.Kang</a:t>
            </a:r>
            <a:r>
              <a:rPr lang="en-US" sz="1400" dirty="0"/>
              <a:t>.: WRF-CMAQ two-way coupled system with aerosol feedback: software development and preliminary results, </a:t>
            </a:r>
            <a:r>
              <a:rPr lang="en-US" sz="1400" dirty="0" err="1"/>
              <a:t>Geosci.Model</a:t>
            </a:r>
            <a:r>
              <a:rPr lang="en-US" sz="1400" dirty="0"/>
              <a:t> Dev., 5, 299–312, 2012 www.geosci-model-dev.net/5/299/2012/ doi:10.5194/</a:t>
            </a:r>
          </a:p>
        </p:txBody>
      </p:sp>
    </p:spTree>
    <p:extLst>
      <p:ext uri="{BB962C8B-B14F-4D97-AF65-F5344CB8AC3E}">
        <p14:creationId xmlns:p14="http://schemas.microsoft.com/office/powerpoint/2010/main" val="3345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Progression (cont’d)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MPAS-CMAQ coupled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Relies on an ad hoc coupler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Utilizes an internal I/O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User controls incoming meteorological information frequency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Aerosol information from CMAQ can feedback to MPAS and affects SW radiation calculation (will be implemented soon)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Transport of chemical species is handled by MPAS for numerical consistency and mass conservation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4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594-4034-36C5-6BCC-10BFFF64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Model Configurations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36B76-4122-B052-FBF4-EEC89C1D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948" y="2379788"/>
            <a:ext cx="1767993" cy="1432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70ABA-991D-7E76-233F-BFEE619F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17" y="2379788"/>
            <a:ext cx="1993565" cy="137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34320-89E5-1C21-C516-0AAF6385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58" y="2379788"/>
            <a:ext cx="2085013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741B7-D6C6-B11A-4DD3-CEF7D49C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982" y="4612472"/>
            <a:ext cx="175580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3620-067E-FF07-3797-866C9850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Air Quality Modeling System</a:t>
            </a:r>
          </a:p>
        </p:txBody>
      </p:sp>
      <p:pic>
        <p:nvPicPr>
          <p:cNvPr id="19" name="Content Placeholder 18" descr="Diagram&#10;&#10;Description automatically generated">
            <a:extLst>
              <a:ext uri="{FF2B5EF4-FFF2-40B4-BE49-F238E27FC236}">
                <a16:creationId xmlns:a16="http://schemas.microsoft.com/office/drawing/2014/main" id="{983004E9-70F9-07E6-945D-F48755AAB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1" y="1832942"/>
            <a:ext cx="8994458" cy="4350370"/>
          </a:xfrm>
        </p:spPr>
      </p:pic>
    </p:spTree>
    <p:extLst>
      <p:ext uri="{BB962C8B-B14F-4D97-AF65-F5344CB8AC3E}">
        <p14:creationId xmlns:p14="http://schemas.microsoft.com/office/powerpoint/2010/main" val="84268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594-4034-36C5-6BCC-10BFFF64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Advanced Air Quality Modeling System 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36B76-4122-B052-FBF4-EEC89C1D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948" y="2379788"/>
            <a:ext cx="1767993" cy="1432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70ABA-991D-7E76-233F-BFEE619F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17" y="2379788"/>
            <a:ext cx="1993565" cy="137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34320-89E5-1C21-C516-0AAF6385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58" y="2379788"/>
            <a:ext cx="2085013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741B7-D6C6-B11A-4DD3-CEF7D49C7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805" y="4596308"/>
            <a:ext cx="1755800" cy="12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B79E4-7550-5CAA-799D-1B9231E51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097" y="4633766"/>
            <a:ext cx="203624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C97-7B79-0147-3A18-57820F91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MPAS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5843-747D-4896-99E9-99825FE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8467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 for Prediction Across Scales (MPAS)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Fully-compressible, non-hydrostatic dynamics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Finite volume discretization on centroidal Voronoi (nominally hexagonal) grids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Single global mesh with seamless refinement to local scales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Regional capability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2459E-F33A-B0EB-8A28-509052E4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1063"/>
            <a:ext cx="6084335" cy="3481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1CFC0-9C3C-FB7A-3787-9C20FFF34D01}"/>
              </a:ext>
            </a:extLst>
          </p:cNvPr>
          <p:cNvSpPr txBox="1"/>
          <p:nvPr/>
        </p:nvSpPr>
        <p:spPr>
          <a:xfrm>
            <a:off x="6096000" y="5715298"/>
            <a:ext cx="709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source: </a:t>
            </a:r>
            <a:r>
              <a:rPr lang="fr-FR" sz="1200" dirty="0">
                <a:hlinkClick r:id="rId4"/>
              </a:rPr>
              <a:t>https://www.ecmwf.int/sites/default/files/elibrary/2012/14043-global-nonhydrostatic-</a:t>
            </a:r>
          </a:p>
          <a:p>
            <a:r>
              <a:rPr lang="fr-FR" sz="1200" dirty="0">
                <a:hlinkClick r:id="rId4"/>
              </a:rPr>
              <a:t>atmospheric-</a:t>
            </a:r>
            <a:r>
              <a:rPr lang="fr-FR" sz="1200" dirty="0"/>
              <a:t>model-mpas-preliminary-results-uniform-and-variable.pdf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2174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871</Words>
  <Application>Microsoft Office PowerPoint</Application>
  <PresentationFormat>Widescreen</PresentationFormat>
  <Paragraphs>103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1_Office Theme</vt:lpstr>
      <vt:lpstr>Construction of the Advanced Air Quality Modeling System (AAQMS) and the MPAS-CMAQ Coupled Model</vt:lpstr>
      <vt:lpstr>CMAQ Release History</vt:lpstr>
      <vt:lpstr>Development Progression</vt:lpstr>
      <vt:lpstr>Development Progression (cont’d)</vt:lpstr>
      <vt:lpstr>Development Progression (cont’d)</vt:lpstr>
      <vt:lpstr>Various Model Configurations</vt:lpstr>
      <vt:lpstr>Advanced Air Quality Modeling System</vt:lpstr>
      <vt:lpstr>Advanced Air Quality Modeling System (cont’d)</vt:lpstr>
      <vt:lpstr>What is MPAS</vt:lpstr>
      <vt:lpstr>MPAS Updates by EPA</vt:lpstr>
      <vt:lpstr>MPAS and MPAS-CMAQ Computational Performance</vt:lpstr>
      <vt:lpstr>Surface O3 Over US (120km uniform mesh)</vt:lpstr>
      <vt:lpstr>Surface PM2.5 Over US (120km uniform mesh)</vt:lpstr>
      <vt:lpstr>South Korea O3 Performance (120km uniform mesh)</vt:lpstr>
      <vt:lpstr>O3 Performance (92-25km variable mesh)</vt:lpstr>
      <vt:lpstr>PM25 Performance (92-25km variable mesh)</vt:lpstr>
      <vt:lpstr> Global O3 Performance (92-25km variable mesh)</vt:lpstr>
      <vt:lpstr>Global PM25 Performance (92-25km variable mesh)</vt:lpstr>
      <vt:lpstr>Take Away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atmospheric chemistry to improve public health</dc:title>
  <dc:creator>Pye, Havala</dc:creator>
  <cp:lastModifiedBy>Wong, David (he/him/his)</cp:lastModifiedBy>
  <cp:revision>185</cp:revision>
  <dcterms:created xsi:type="dcterms:W3CDTF">2021-10-01T20:40:41Z</dcterms:created>
  <dcterms:modified xsi:type="dcterms:W3CDTF">2023-10-11T20:51:42Z</dcterms:modified>
</cp:coreProperties>
</file>