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286" r:id="rId4"/>
    <p:sldId id="284" r:id="rId5"/>
    <p:sldId id="335" r:id="rId6"/>
    <p:sldId id="257" r:id="rId7"/>
    <p:sldId id="261" r:id="rId8"/>
    <p:sldId id="334" r:id="rId9"/>
    <p:sldId id="262" r:id="rId10"/>
    <p:sldId id="320" r:id="rId11"/>
    <p:sldId id="321" r:id="rId12"/>
    <p:sldId id="316" r:id="rId13"/>
    <p:sldId id="297" r:id="rId14"/>
    <p:sldId id="329" r:id="rId15"/>
    <p:sldId id="336" r:id="rId16"/>
    <p:sldId id="274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033B-16F3-8DF7-843F-B70B63F1B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A9B91B-4BF0-D0C5-6365-78B141E7B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B8E00-BBB0-4B39-CCBD-8A6209403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4F7A0-5B05-4458-9297-72F119B8D93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0B2AA-532A-33CA-E82B-5E7B4E0B8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20E5-0469-E3D9-4B8C-B7693419B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F3444-01A9-43F9-89CE-D773EA66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94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9293-DDA7-37DC-6E4C-C2D98746D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E70A88-8B58-084C-E43B-66667AA7A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53A4C-0956-D3F5-CF74-F416C21E5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4F7A0-5B05-4458-9297-72F119B8D93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8227D-9246-F266-4BA5-AC9CA61B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62656-9981-CB09-178E-2760C1C89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F3444-01A9-43F9-89CE-D773EA66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10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DD5206-D96C-8C07-ED86-F0852E5B91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A1F00-2CA2-33D2-AB0F-C0AC3DB3F7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084D0-B17C-B66B-8D11-06D52016A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4F7A0-5B05-4458-9297-72F119B8D93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FC224-2373-1F83-2DE5-03FFF466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0BD0A-417C-D050-2688-0D3AD3DFA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F3444-01A9-43F9-89CE-D773EA66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44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173C-D7D1-1AAF-2BD4-463BF45A9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C8965-FD95-0F4D-6F1C-DEC1620FD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402B0-2F84-AA40-52E0-860F321CE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4F7A0-5B05-4458-9297-72F119B8D93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120C1-B43A-12DB-A128-2BDEC2DCD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89EB6-17F6-8DFA-5F09-3B882DC02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F3444-01A9-43F9-89CE-D773EA66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54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A82D3-A8C3-4EE6-31C5-1572221E5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FFD6E-7E4E-6151-1F6D-56DE53AEC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097C7-9CBD-0EEE-4AE5-84A69763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4F7A0-5B05-4458-9297-72F119B8D93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CB001-F117-46EB-3ABF-924F76E57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E1913-238B-3F74-2819-B61877E65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F3444-01A9-43F9-89CE-D773EA66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21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B1F23-6786-CA31-10CA-E6DD51C7A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67220-0D16-1D5B-3C2E-9E77A765DA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7C4360-CF66-3221-0359-B47AA45CA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3FF48-2D4D-DDD9-F041-52CB297C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4F7A0-5B05-4458-9297-72F119B8D93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76A28-32E8-96D4-7DAF-D520D29D6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AB1FD2-9D1B-1E6C-262C-6D33EDDEF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F3444-01A9-43F9-89CE-D773EA66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75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D3F21-AECE-22D0-1E3D-3F39AE381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3C35F-7393-97CC-46FE-7FFD4D566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D4F9E-356B-5663-FA39-9EF438691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447A11-7332-042F-223E-529CA908CF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77CCD2-58E1-08EA-1403-49CA24FFAE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4CF357-1A82-F744-4B10-D0A0ADA5E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4F7A0-5B05-4458-9297-72F119B8D93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5DF3D1-EEEA-757B-DE45-D9D5166D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1C7DDC-12DD-DF4C-B06A-1EEA7A7A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F3444-01A9-43F9-89CE-D773EA66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45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AC49C-CCE2-054F-BD26-A518C4E9C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081A32-43A6-AB67-A04C-E43934BB3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4F7A0-5B05-4458-9297-72F119B8D93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F0776-7857-FCBF-246F-19814BDBE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32E70-E64D-0B6D-67F4-F2BCBF42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F3444-01A9-43F9-89CE-D773EA66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10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2A7B51-03D6-0CA2-F4BA-C62AC3736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4F7A0-5B05-4458-9297-72F119B8D93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014398-3FCB-A4D9-2897-FE7A2EDEE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8565D-6713-9E09-0828-0E92364C7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F3444-01A9-43F9-89CE-D773EA66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4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ABB25-7BBB-E045-AC4F-0029BB07E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766F1-9D7E-41FE-2918-EC409F28B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F5299-2D75-5763-85C5-87F66E56E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880B1-869A-2C60-5344-F037AE7F7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4F7A0-5B05-4458-9297-72F119B8D93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DBFC73-A7DA-D481-FC7B-4D4D4B43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BDAB68-85BF-4D39-8B35-08B06AF8A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F3444-01A9-43F9-89CE-D773EA66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33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B1395-FD9C-609C-AA6C-2FFA1329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CC44FF-CFBC-755C-EE35-5C94CF2B5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5EB27F-FB67-4BC0-E527-76DDD7EC1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7E28E5-C974-E0F4-F3FB-68BE1F9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4F7A0-5B05-4458-9297-72F119B8D93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45EA8-3F91-BC77-972F-29F59F6E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3AA48-B688-67F2-85CE-1C86FEB51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F3444-01A9-43F9-89CE-D773EA66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7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5BC890-6116-D3C7-B425-7CA92F1C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F6BF1-DE1E-0E44-5C29-3740A4F71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8C12A-449B-C027-14C4-90FC9146A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4F7A0-5B05-4458-9297-72F119B8D93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A3DF-819C-02F0-A2B7-9D2C25851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4955F-5842-2F2D-BF0B-CC0E7E8C7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3444-01A9-43F9-89CE-D773EA66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2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E2427-2824-408A-80E6-FF9D1107C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55028"/>
            <a:ext cx="11430000" cy="2387600"/>
          </a:xfrm>
        </p:spPr>
        <p:txBody>
          <a:bodyPr>
            <a:normAutofit/>
          </a:bodyPr>
          <a:lstStyle/>
          <a:p>
            <a:r>
              <a:rPr lang="en-US" sz="4000" b="1" dirty="0"/>
              <a:t>Intercomparison of different ground-level ozone datasets for health-relevant metrics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9AEA6-C805-5320-7FFE-60D04B801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3940" y="3955212"/>
            <a:ext cx="9144000" cy="1655762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Hantao Wang, Kazuyuki Miyazaki, Jason Sun, Xiang Liu, Antje Inness, Zhen Qu, Marc Serre</a:t>
            </a: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J. Jason West</a:t>
            </a:r>
          </a:p>
          <a:p>
            <a:r>
              <a:rPr lang="en-US" dirty="0" err="1"/>
              <a:t>Gillings</a:t>
            </a:r>
            <a:r>
              <a:rPr lang="en-US" dirty="0"/>
              <a:t> School of Global Public Health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4ACD38-9D57-80EF-B717-455F127B7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0" y="5284825"/>
            <a:ext cx="1930820" cy="147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93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diagram of a heatmap&#10;&#10;Description automatically generated">
            <a:extLst>
              <a:ext uri="{FF2B5EF4-FFF2-40B4-BE49-F238E27FC236}">
                <a16:creationId xmlns:a16="http://schemas.microsoft.com/office/drawing/2014/main" id="{A3046A6A-05E6-0E7A-8BEC-9F45479B0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15" y="17396"/>
            <a:ext cx="4499669" cy="3599735"/>
          </a:xfrm>
          <a:prstGeom prst="rect">
            <a:avLst/>
          </a:prstGeom>
        </p:spPr>
      </p:pic>
      <p:pic>
        <p:nvPicPr>
          <p:cNvPr id="22" name="Picture 21" descr="A blue and white squares&#10;&#10;Description automatically generated">
            <a:extLst>
              <a:ext uri="{FF2B5EF4-FFF2-40B4-BE49-F238E27FC236}">
                <a16:creationId xmlns:a16="http://schemas.microsoft.com/office/drawing/2014/main" id="{4464F20E-88B4-8F80-8F92-921FB3BC3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40" y="3541622"/>
            <a:ext cx="4123728" cy="3298982"/>
          </a:xfrm>
          <a:prstGeom prst="rect">
            <a:avLst/>
          </a:prstGeom>
        </p:spPr>
      </p:pic>
      <p:pic>
        <p:nvPicPr>
          <p:cNvPr id="16" name="Picture 15" descr="A graph with numbers and dots&#10;&#10;Description automatically generated with medium confidence">
            <a:extLst>
              <a:ext uri="{FF2B5EF4-FFF2-40B4-BE49-F238E27FC236}">
                <a16:creationId xmlns:a16="http://schemas.microsoft.com/office/drawing/2014/main" id="{99646813-E532-150F-CF6A-564ACA3CD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715" y="17397"/>
            <a:ext cx="685228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A61D4-E163-C10A-885E-6CF8E2CDA383}"/>
              </a:ext>
            </a:extLst>
          </p:cNvPr>
          <p:cNvSpPr txBox="1"/>
          <p:nvPr/>
        </p:nvSpPr>
        <p:spPr>
          <a:xfrm>
            <a:off x="2475660" y="1232488"/>
            <a:ext cx="422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140223-C309-F565-386B-51C77F9FA7EE}"/>
              </a:ext>
            </a:extLst>
          </p:cNvPr>
          <p:cNvSpPr txBox="1"/>
          <p:nvPr/>
        </p:nvSpPr>
        <p:spPr>
          <a:xfrm>
            <a:off x="4147186" y="2731603"/>
            <a:ext cx="422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B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35365C-A160-7149-9F99-267AC01E7236}"/>
              </a:ext>
            </a:extLst>
          </p:cNvPr>
          <p:cNvCxnSpPr/>
          <p:nvPr/>
        </p:nvCxnSpPr>
        <p:spPr>
          <a:xfrm>
            <a:off x="9330738" y="38965"/>
            <a:ext cx="0" cy="685800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A239FA5-0152-938A-BA28-894EBF818F23}"/>
              </a:ext>
            </a:extLst>
          </p:cNvPr>
          <p:cNvSpPr/>
          <p:nvPr/>
        </p:nvSpPr>
        <p:spPr>
          <a:xfrm>
            <a:off x="1440103" y="3735196"/>
            <a:ext cx="2651746" cy="2394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929104-741C-1F73-9B09-1273AC1A9143}"/>
              </a:ext>
            </a:extLst>
          </p:cNvPr>
          <p:cNvSpPr txBox="1"/>
          <p:nvPr/>
        </p:nvSpPr>
        <p:spPr>
          <a:xfrm>
            <a:off x="2554629" y="4608567"/>
            <a:ext cx="422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45214E-64E5-BA42-E08C-B3F09E7EC32B}"/>
              </a:ext>
            </a:extLst>
          </p:cNvPr>
          <p:cNvSpPr txBox="1"/>
          <p:nvPr/>
        </p:nvSpPr>
        <p:spPr>
          <a:xfrm>
            <a:off x="4147186" y="6034513"/>
            <a:ext cx="422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AD6ACF1-8D17-A534-52D9-19046275E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223" y="1419213"/>
            <a:ext cx="1344147" cy="4491961"/>
          </a:xfrm>
        </p:spPr>
        <p:txBody>
          <a:bodyPr>
            <a:normAutofit/>
          </a:bodyPr>
          <a:lstStyle/>
          <a:p>
            <a:r>
              <a:rPr lang="en-US" sz="2400" b="1" dirty="0"/>
              <a:t>Heat map averages from 2006 to 2016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7E5941-98C0-244E-F945-312610F58C7C}"/>
              </a:ext>
            </a:extLst>
          </p:cNvPr>
          <p:cNvSpPr/>
          <p:nvPr/>
        </p:nvSpPr>
        <p:spPr>
          <a:xfrm>
            <a:off x="1356005" y="271431"/>
            <a:ext cx="2733713" cy="25277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51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CF485-5F5A-BDDF-D7B3-4A9B5CA6D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990" y="2385551"/>
            <a:ext cx="2570672" cy="1325563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Population </a:t>
            </a:r>
            <a:br>
              <a:rPr lang="en-US" b="1" dirty="0"/>
            </a:br>
            <a:r>
              <a:rPr lang="en-US" b="1" dirty="0"/>
              <a:t>Density</a:t>
            </a:r>
            <a:br>
              <a:rPr lang="en-US" b="1" dirty="0"/>
            </a:br>
            <a:r>
              <a:rPr lang="en-US" b="1" dirty="0"/>
              <a:t>Ozone Exposure average 2006-2016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9DC2F-EB37-41FF-0882-BB5563B90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6476" y="534946"/>
            <a:ext cx="3710011" cy="8063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61D3BFE-D883-B0E9-1866-4B9FA4786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209936"/>
              </p:ext>
            </p:extLst>
          </p:nvPr>
        </p:nvGraphicFramePr>
        <p:xfrm>
          <a:off x="8636390" y="3414440"/>
          <a:ext cx="3390181" cy="320610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{93296810-A885-4BE3-A3E7-6D5BEEA58F35}</a:tableStyleId>
              </a:tblPr>
              <a:tblGrid>
                <a:gridCol w="818161">
                  <a:extLst>
                    <a:ext uri="{9D8B030D-6E8A-4147-A177-3AD203B41FA5}">
                      <a16:colId xmlns:a16="http://schemas.microsoft.com/office/drawing/2014/main" val="1377422218"/>
                    </a:ext>
                  </a:extLst>
                </a:gridCol>
                <a:gridCol w="2572020">
                  <a:extLst>
                    <a:ext uri="{9D8B030D-6E8A-4147-A177-3AD203B41FA5}">
                      <a16:colId xmlns:a16="http://schemas.microsoft.com/office/drawing/2014/main" val="530894221"/>
                    </a:ext>
                  </a:extLst>
                </a:gridCol>
              </a:tblGrid>
              <a:tr h="27868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 </a:t>
                      </a: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Region</a:t>
                      </a:r>
                    </a:p>
                  </a:txBody>
                  <a:tcPr marL="27501" marR="27501" marT="0" marB="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Tier 1 (Source)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501" marR="27501" marT="0" marB="0"/>
                </a:tc>
                <a:extLst>
                  <a:ext uri="{0D108BD9-81ED-4DB2-BD59-A6C34878D82A}">
                    <a16:rowId xmlns:a16="http://schemas.microsoft.com/office/drawing/2014/main" val="2950461787"/>
                  </a:ext>
                </a:extLst>
              </a:tr>
              <a:tr h="27868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</a:rPr>
                        <a:t>EAS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501" marR="27501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200" b="1" kern="1200" dirty="0">
                          <a:solidFill>
                            <a:schemeClr val="lt1"/>
                          </a:solidFill>
                          <a:effectLst/>
                        </a:rPr>
                        <a:t>E Asia: China, Korea, Japan</a:t>
                      </a:r>
                      <a:endParaRPr lang="en-US" sz="12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27501" marR="27501" marT="0" marB="0"/>
                </a:tc>
                <a:extLst>
                  <a:ext uri="{0D108BD9-81ED-4DB2-BD59-A6C34878D82A}">
                    <a16:rowId xmlns:a16="http://schemas.microsoft.com/office/drawing/2014/main" val="273822097"/>
                  </a:ext>
                </a:extLst>
              </a:tr>
              <a:tr h="2949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MDE</a:t>
                      </a:r>
                    </a:p>
                  </a:txBody>
                  <a:tcPr marL="27501" marR="27501" marT="0" marB="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Middle East; S. Arabia </a:t>
                      </a:r>
                      <a:r>
                        <a:rPr lang="en-US" sz="1200" dirty="0" err="1">
                          <a:effectLst/>
                        </a:rPr>
                        <a:t>etc</a:t>
                      </a:r>
                      <a:r>
                        <a:rPr lang="en-US" sz="1200" dirty="0">
                          <a:effectLst/>
                        </a:rPr>
                        <a:t>, Iran, Iraq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501" marR="27501" marT="0" marB="0"/>
                </a:tc>
                <a:extLst>
                  <a:ext uri="{0D108BD9-81ED-4DB2-BD59-A6C34878D82A}">
                    <a16:rowId xmlns:a16="http://schemas.microsoft.com/office/drawing/2014/main" val="1748627196"/>
                  </a:ext>
                </a:extLst>
              </a:tr>
              <a:tr h="41802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</a:rPr>
                        <a:t>SAS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501" marR="27501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South Asia: India, Pakistan, Nepal, </a:t>
                      </a:r>
                      <a:r>
                        <a:rPr lang="en-US" sz="1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Bangadesh</a:t>
                      </a: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, Sri Lanka</a:t>
                      </a:r>
                      <a:endParaRPr lang="en-US" sz="12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27501" marR="27501" marT="0" marB="0"/>
                </a:tc>
                <a:extLst>
                  <a:ext uri="{0D108BD9-81ED-4DB2-BD59-A6C34878D82A}">
                    <a16:rowId xmlns:a16="http://schemas.microsoft.com/office/drawing/2014/main" val="3930186663"/>
                  </a:ext>
                </a:extLst>
              </a:tr>
              <a:tr h="41802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</a:rPr>
                        <a:t>EUR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501" marR="27501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Western + Eastern EU+Turkey (upto 66 N polar circle)</a:t>
                      </a:r>
                      <a:endParaRPr lang="en-US" sz="12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27501" marR="27501" marT="0" marB="0"/>
                </a:tc>
                <a:extLst>
                  <a:ext uri="{0D108BD9-81ED-4DB2-BD59-A6C34878D82A}">
                    <a16:rowId xmlns:a16="http://schemas.microsoft.com/office/drawing/2014/main" val="1303564462"/>
                  </a:ext>
                </a:extLst>
              </a:tr>
              <a:tr h="32145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</a:t>
                      </a:r>
                    </a:p>
                  </a:txBody>
                  <a:tcPr marL="27501" marR="27501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US+Canada</a:t>
                      </a: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 (</a:t>
                      </a:r>
                      <a:r>
                        <a:rPr lang="en-US" sz="12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upto</a:t>
                      </a: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 66 N; polar circle)</a:t>
                      </a:r>
                      <a:endParaRPr lang="en-US" sz="12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27501" marR="27501" marT="0" marB="0"/>
                </a:tc>
                <a:extLst>
                  <a:ext uri="{0D108BD9-81ED-4DB2-BD59-A6C34878D82A}">
                    <a16:rowId xmlns:a16="http://schemas.microsoft.com/office/drawing/2014/main" val="1506517453"/>
                  </a:ext>
                </a:extLst>
              </a:tr>
              <a:tr h="35738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</a:rPr>
                        <a:t>SAF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501" marR="27501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Sub Saharan Africa</a:t>
                      </a:r>
                      <a:endParaRPr lang="en-US" sz="12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27501" marR="27501" marT="0" marB="0"/>
                </a:tc>
                <a:extLst>
                  <a:ext uri="{0D108BD9-81ED-4DB2-BD59-A6C34878D82A}">
                    <a16:rowId xmlns:a16="http://schemas.microsoft.com/office/drawing/2014/main" val="2650936075"/>
                  </a:ext>
                </a:extLst>
              </a:tr>
              <a:tr h="30283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</a:rPr>
                        <a:t>SEA</a:t>
                      </a:r>
                    </a:p>
                  </a:txBody>
                  <a:tcPr marL="27501" marR="27501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South East Asia</a:t>
                      </a:r>
                      <a:endParaRPr lang="en-US" sz="12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27501" marR="27501" marT="0" marB="0"/>
                </a:tc>
                <a:extLst>
                  <a:ext uri="{0D108BD9-81ED-4DB2-BD59-A6C34878D82A}">
                    <a16:rowId xmlns:a16="http://schemas.microsoft.com/office/drawing/2014/main" val="2562877881"/>
                  </a:ext>
                </a:extLst>
              </a:tr>
              <a:tr h="53607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</a:rPr>
                        <a:t>Other</a:t>
                      </a:r>
                    </a:p>
                  </a:txBody>
                  <a:tcPr marL="27501" marR="27501" marT="0" marB="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Other regions except above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501" marR="27501" marT="0" marB="0"/>
                </a:tc>
                <a:extLst>
                  <a:ext uri="{0D108BD9-81ED-4DB2-BD59-A6C34878D82A}">
                    <a16:rowId xmlns:a16="http://schemas.microsoft.com/office/drawing/2014/main" val="22090691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E9E7D08-452B-885A-7B2A-F042CC643800}"/>
              </a:ext>
            </a:extLst>
          </p:cNvPr>
          <p:cNvSpPr txBox="1"/>
          <p:nvPr/>
        </p:nvSpPr>
        <p:spPr>
          <a:xfrm>
            <a:off x="9261833" y="1986605"/>
            <a:ext cx="839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</a:t>
            </a:r>
            <a:r>
              <a:rPr lang="en-US" altLang="zh-CN" dirty="0"/>
              <a:t>ppb</a:t>
            </a:r>
            <a:endParaRPr lang="en-US" dirty="0"/>
          </a:p>
        </p:txBody>
      </p:sp>
      <p:pic>
        <p:nvPicPr>
          <p:cNvPr id="9" name="Picture 8" descr="A group of colorful graphs&#10;&#10;Description automatically generated with medium confidence">
            <a:extLst>
              <a:ext uri="{FF2B5EF4-FFF2-40B4-BE49-F238E27FC236}">
                <a16:creationId xmlns:a16="http://schemas.microsoft.com/office/drawing/2014/main" id="{C084EA2E-C363-EB62-8D03-218A5BAFB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886" y="0"/>
            <a:ext cx="5855722" cy="68580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FCC230-9C94-5A4A-BF2A-6EBCB20549EA}"/>
              </a:ext>
            </a:extLst>
          </p:cNvPr>
          <p:cNvCxnSpPr>
            <a:cxnSpLocks/>
          </p:cNvCxnSpPr>
          <p:nvPr/>
        </p:nvCxnSpPr>
        <p:spPr>
          <a:xfrm flipV="1">
            <a:off x="7162177" y="2171271"/>
            <a:ext cx="2099656" cy="262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767538-3D09-0F09-38B3-B81215371CBE}"/>
              </a:ext>
            </a:extLst>
          </p:cNvPr>
          <p:cNvCxnSpPr/>
          <p:nvPr/>
        </p:nvCxnSpPr>
        <p:spPr>
          <a:xfrm>
            <a:off x="7125418" y="237454"/>
            <a:ext cx="0" cy="6383092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E75CE4-D2F9-AB0E-263A-1E093D73B3D1}"/>
              </a:ext>
            </a:extLst>
          </p:cNvPr>
          <p:cNvCxnSpPr/>
          <p:nvPr/>
        </p:nvCxnSpPr>
        <p:spPr>
          <a:xfrm>
            <a:off x="4215440" y="222894"/>
            <a:ext cx="0" cy="6383092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149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079DE-778A-E267-36F4-946522003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931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ym typeface="+mn-ea"/>
              </a:rPr>
              <a:t>Ground-level ozone observations in 2016</a:t>
            </a:r>
            <a:br>
              <a:rPr lang="en-US" dirty="0">
                <a:sym typeface="+mn-ea"/>
              </a:rPr>
            </a:br>
            <a:r>
              <a:rPr lang="en-US" sz="4400" dirty="0">
                <a:sym typeface="+mn-ea"/>
              </a:rPr>
              <a:t>Tropospheric Ozone Assessment Report (TOAR)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A map of the world with red and blue dots&#10;&#10;Description automatically generated">
            <a:extLst>
              <a:ext uri="{FF2B5EF4-FFF2-40B4-BE49-F238E27FC236}">
                <a16:creationId xmlns:a16="http://schemas.microsoft.com/office/drawing/2014/main" id="{3802F5E0-0D18-6CD0-A405-A5F7F3F62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103" y="1550396"/>
            <a:ext cx="5863442" cy="501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07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A040A61-89CF-BFBC-B0D1-C9F60E88D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694304"/>
            <a:ext cx="2667001" cy="3110608"/>
          </a:xfrm>
        </p:spPr>
        <p:txBody>
          <a:bodyPr>
            <a:normAutofit fontScale="90000"/>
          </a:bodyPr>
          <a:lstStyle/>
          <a:p>
            <a:r>
              <a:rPr lang="en-US" altLang="zh-CN" b="1" dirty="0"/>
              <a:t>Only stations in TOAR-II</a:t>
            </a:r>
            <a:br>
              <a:rPr lang="en-US" altLang="zh-CN" b="1" dirty="0"/>
            </a:br>
            <a:r>
              <a:rPr lang="en-US" altLang="zh-CN" b="1" dirty="0"/>
              <a:t>not as input</a:t>
            </a:r>
            <a:br>
              <a:rPr lang="en-US" altLang="zh-CN" b="1" dirty="0"/>
            </a:br>
            <a:r>
              <a:rPr lang="en-US" altLang="zh-CN" b="1" dirty="0"/>
              <a:t>in 2016</a:t>
            </a:r>
            <a:endParaRPr lang="en-US" b="1" dirty="0"/>
          </a:p>
        </p:txBody>
      </p:sp>
      <p:pic>
        <p:nvPicPr>
          <p:cNvPr id="7" name="Picture 6" descr="A collage of graphs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B8B0C23A-85B9-9F33-1752-54E78C5EF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50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61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7C80B-A72F-5D38-BC03-CA525D823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694304"/>
            <a:ext cx="2667001" cy="3110608"/>
          </a:xfrm>
        </p:spPr>
        <p:txBody>
          <a:bodyPr>
            <a:normAutofit fontScale="90000"/>
          </a:bodyPr>
          <a:lstStyle/>
          <a:p>
            <a:r>
              <a:rPr lang="en-US" altLang="zh-CN" b="1" dirty="0"/>
              <a:t>Only stations in TOAR-II</a:t>
            </a:r>
            <a:br>
              <a:rPr lang="en-US" altLang="zh-CN" b="1" dirty="0"/>
            </a:br>
            <a:r>
              <a:rPr lang="en-US" altLang="zh-CN" b="1" dirty="0"/>
              <a:t>not as input</a:t>
            </a:r>
            <a:br>
              <a:rPr lang="en-US" altLang="zh-CN" b="1" dirty="0"/>
            </a:br>
            <a:r>
              <a:rPr lang="en-US" b="1" dirty="0"/>
              <a:t>Above</a:t>
            </a:r>
            <a:br>
              <a:rPr lang="en-US" b="1" dirty="0"/>
            </a:br>
            <a:r>
              <a:rPr lang="en-US" b="1" dirty="0"/>
              <a:t>50ppb</a:t>
            </a:r>
            <a:br>
              <a:rPr lang="en-US" b="1" dirty="0"/>
            </a:br>
            <a:r>
              <a:rPr lang="en-US" altLang="zh-CN" b="1" dirty="0"/>
              <a:t>in 2016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7" name="Picture 6" descr="A group of graphs with numbers&#10;&#10;Description automatically generated with medium confidence">
            <a:extLst>
              <a:ext uri="{FF2B5EF4-FFF2-40B4-BE49-F238E27FC236}">
                <a16:creationId xmlns:a16="http://schemas.microsoft.com/office/drawing/2014/main" id="{DF6C4EC6-4664-3DCD-9C10-1137FDCF3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24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62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BC428-4611-188A-4F55-19BF9993F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81" y="120499"/>
            <a:ext cx="10515600" cy="1325563"/>
          </a:xfrm>
        </p:spPr>
        <p:txBody>
          <a:bodyPr/>
          <a:lstStyle/>
          <a:p>
            <a:r>
              <a:rPr lang="en-US" b="1" dirty="0"/>
              <a:t>Results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1093B-D6C8-E59F-8A1E-AD581CDD3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96" y="1273534"/>
            <a:ext cx="11964837" cy="5170398"/>
          </a:xfrm>
        </p:spPr>
        <p:txBody>
          <a:bodyPr>
            <a:normAutofit fontScale="92500"/>
          </a:bodyPr>
          <a:lstStyle/>
          <a:p>
            <a:r>
              <a:rPr lang="en-US" dirty="0"/>
              <a:t>The global population-weighted means exhibit substantial disparities (&gt;5ppb). UKML and TCR2 estimate relatively high, while BME and CAMS estimate relatively low.</a:t>
            </a:r>
          </a:p>
          <a:p>
            <a:r>
              <a:rPr lang="en-US" dirty="0"/>
              <a:t>NJML diverges from the upward trend of other datasets.</a:t>
            </a:r>
          </a:p>
          <a:p>
            <a:r>
              <a:rPr lang="en-US" dirty="0"/>
              <a:t>Pairwise correlation reveals that datasets display similar spatial distribution patterns.</a:t>
            </a:r>
          </a:p>
          <a:p>
            <a:r>
              <a:rPr lang="en-US" dirty="0"/>
              <a:t>East Asia has the highest population exposed to ozone above 70 ppb in GEOS and TCR2, while South Asia leads in BME, CAMS, NJML and UKML for 2006-2016.</a:t>
            </a:r>
          </a:p>
          <a:p>
            <a:r>
              <a:rPr lang="en-US" dirty="0"/>
              <a:t>Evaluation with TOAR-II data in 2016, TCR2, CAMS, and GEOS demonstrate robust R</a:t>
            </a:r>
            <a:r>
              <a:rPr lang="en-US" baseline="30000" dirty="0"/>
              <a:t>2</a:t>
            </a:r>
            <a:r>
              <a:rPr lang="en-US" dirty="0"/>
              <a:t> values, with BME exhibiting the best fit. UKML performs relatively worse.</a:t>
            </a:r>
          </a:p>
          <a:p>
            <a:r>
              <a:rPr lang="en-US" dirty="0"/>
              <a:t>TCR2, GEOS perform worse for observations above 50 ppb.</a:t>
            </a:r>
          </a:p>
          <a:p>
            <a:r>
              <a:rPr lang="en-US" dirty="0"/>
              <a:t>Reanalysis generally do not perform worse than machine learning or geostatistical methods, and there are no clear patterns of biases or performance by dataset type. </a:t>
            </a:r>
          </a:p>
        </p:txBody>
      </p:sp>
    </p:spTree>
    <p:extLst>
      <p:ext uri="{BB962C8B-B14F-4D97-AF65-F5344CB8AC3E}">
        <p14:creationId xmlns:p14="http://schemas.microsoft.com/office/powerpoint/2010/main" val="2931870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48F08-D25C-A02F-A5A9-1A6C4802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EFD223-55F4-D82B-CED9-0B3F7BEE2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999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The analysis uncovered significant disparities in ozone magnitude and trends, emphasizing the need for further investigation in observation limited areas.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Ozone population-weighted concentrations exhibit regional variations between datasets, suggesting that health impact assessments may give significantly different results depending on the dataset used. </a:t>
            </a:r>
          </a:p>
        </p:txBody>
      </p:sp>
    </p:spTree>
    <p:extLst>
      <p:ext uri="{BB962C8B-B14F-4D97-AF65-F5344CB8AC3E}">
        <p14:creationId xmlns:p14="http://schemas.microsoft.com/office/powerpoint/2010/main" val="689784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F9BD6-7F76-A9A1-6DEA-CF354415F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736" y="2478598"/>
            <a:ext cx="7210245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Thank you! and 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03148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905" y="190500"/>
            <a:ext cx="11400778" cy="1325563"/>
          </a:xfrm>
        </p:spPr>
        <p:txBody>
          <a:bodyPr>
            <a:normAutofit/>
          </a:bodyPr>
          <a:lstStyle/>
          <a:p>
            <a:r>
              <a:rPr lang="en-US" b="1" dirty="0"/>
              <a:t>Estimating global ground-level ozone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705" y="1747987"/>
            <a:ext cx="11826133" cy="4351655"/>
          </a:xfrm>
        </p:spPr>
        <p:txBody>
          <a:bodyPr>
            <a:normAutofit/>
          </a:bodyPr>
          <a:lstStyle/>
          <a:p>
            <a:r>
              <a:rPr lang="en-US" dirty="0"/>
              <a:t>Observations are limited in many world regions</a:t>
            </a:r>
          </a:p>
          <a:p>
            <a:r>
              <a:rPr lang="en-US" dirty="0">
                <a:sym typeface="+mn-ea"/>
              </a:rPr>
              <a:t>Computer models as a supplement to the monitoring network</a:t>
            </a:r>
          </a:p>
          <a:p>
            <a:r>
              <a:rPr lang="en-US" dirty="0">
                <a:sym typeface="+mn-ea"/>
              </a:rPr>
              <a:t>Satellite data can be processed as a supplement to the monitoring network</a:t>
            </a:r>
          </a:p>
          <a:p>
            <a:endParaRPr lang="en-US" dirty="0">
              <a:sym typeface="+mn-ea"/>
            </a:endParaRPr>
          </a:p>
          <a:p>
            <a:endParaRPr lang="en-US" dirty="0">
              <a:sym typeface="+mn-ea"/>
            </a:endParaRPr>
          </a:p>
          <a:p>
            <a:pPr marL="0" indent="0">
              <a:buNone/>
            </a:pPr>
            <a:endParaRPr lang="en-US" dirty="0">
              <a:sym typeface="+mn-ea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B1334-AA2F-7416-C448-8138CD735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05" y="3503169"/>
            <a:ext cx="6021979" cy="28283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2BB53-58A2-1128-2461-E82021A2F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81" y="-174677"/>
            <a:ext cx="10515600" cy="1325563"/>
          </a:xfrm>
        </p:spPr>
        <p:txBody>
          <a:bodyPr/>
          <a:lstStyle/>
          <a:p>
            <a:r>
              <a:rPr lang="en-US" b="1" dirty="0"/>
              <a:t>   Previous work in our group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AB19B7-2747-6C4E-001F-A4C24F1BE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2920" y="1528003"/>
            <a:ext cx="5483045" cy="3120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3D39CF-BC6F-7516-7071-1A3294963104}"/>
              </a:ext>
            </a:extLst>
          </p:cNvPr>
          <p:cNvSpPr txBox="1"/>
          <p:nvPr/>
        </p:nvSpPr>
        <p:spPr>
          <a:xfrm>
            <a:off x="9652933" y="4463726"/>
            <a:ext cx="1931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DeLang</a:t>
            </a:r>
            <a:r>
              <a:rPr lang="en-US" dirty="0"/>
              <a:t> et al,2021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889D46-0CBD-216D-C397-A83D33F703FF}"/>
              </a:ext>
            </a:extLst>
          </p:cNvPr>
          <p:cNvSpPr txBox="1"/>
          <p:nvPr/>
        </p:nvSpPr>
        <p:spPr>
          <a:xfrm>
            <a:off x="6097438" y="5025509"/>
            <a:ext cx="609456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BME dataset </a:t>
            </a:r>
            <a:br>
              <a:rPr lang="en-US" sz="2400" dirty="0"/>
            </a:br>
            <a:r>
              <a:rPr lang="en-US" sz="2400" dirty="0"/>
              <a:t>annual fine-resolution estimates of global surface ozone from 1990 to 2017 by fusing data from observations and 9 global models.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51008-2E76-F059-8CC5-BA3F8C41C12D}"/>
              </a:ext>
            </a:extLst>
          </p:cNvPr>
          <p:cNvSpPr txBox="1">
            <a:spLocks/>
          </p:cNvSpPr>
          <p:nvPr/>
        </p:nvSpPr>
        <p:spPr>
          <a:xfrm>
            <a:off x="241205" y="822252"/>
            <a:ext cx="4905375" cy="6035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ym typeface="+mn-ea"/>
              </a:rPr>
              <a:t>Multi-model Composite</a:t>
            </a:r>
            <a:br>
              <a:rPr lang="en-US" dirty="0">
                <a:sym typeface="+mn-ea"/>
              </a:rPr>
            </a:br>
            <a:r>
              <a:rPr lang="en-US" sz="2400" dirty="0">
                <a:sym typeface="+mn-ea"/>
              </a:rPr>
              <a:t>M</a:t>
            </a:r>
            <a:r>
              <a:rPr lang="en-US" sz="2400" baseline="30000" dirty="0">
                <a:sym typeface="+mn-ea"/>
              </a:rPr>
              <a:t>3</a:t>
            </a:r>
            <a:r>
              <a:rPr lang="en-US" sz="2400" dirty="0">
                <a:sym typeface="+mn-ea"/>
              </a:rPr>
              <a:t>Fusion to create a composite of multiple models by weighting based on their performance.</a:t>
            </a:r>
          </a:p>
          <a:p>
            <a:r>
              <a:rPr lang="en-US" dirty="0">
                <a:sym typeface="+mn-ea"/>
              </a:rPr>
              <a:t>RAMP </a:t>
            </a:r>
            <a:br>
              <a:rPr lang="en-US" sz="2400" dirty="0">
                <a:sym typeface="+mn-ea"/>
              </a:rPr>
            </a:br>
            <a:r>
              <a:rPr lang="en-US" sz="2400" dirty="0">
                <a:sym typeface="+mn-ea"/>
              </a:rPr>
              <a:t>Regionalized Air Quality Model Performance (RAMP) framework to correct model bias.</a:t>
            </a:r>
          </a:p>
          <a:p>
            <a:r>
              <a:rPr lang="en-US" dirty="0">
                <a:sym typeface="+mn-ea"/>
              </a:rPr>
              <a:t>BME data fusion</a:t>
            </a:r>
            <a:br>
              <a:rPr lang="en-US" dirty="0">
                <a:sym typeface="+mn-ea"/>
              </a:rPr>
            </a:br>
            <a:r>
              <a:rPr lang="en-US" sz="2400" dirty="0">
                <a:sym typeface="+mn-ea"/>
              </a:rPr>
              <a:t>Bayesian Maximum Entropy (BME) to fuse the multi-model composite with observations in space and time.</a:t>
            </a:r>
          </a:p>
          <a:p>
            <a:r>
              <a:rPr lang="en-US" dirty="0">
                <a:sym typeface="+mn-ea"/>
              </a:rPr>
              <a:t>Addition of fine resolution </a:t>
            </a:r>
            <a:br>
              <a:rPr lang="en-US" dirty="0">
                <a:sym typeface="+mn-ea"/>
              </a:rPr>
            </a:br>
            <a:r>
              <a:rPr lang="en-US" sz="2400" dirty="0">
                <a:sym typeface="+mn-ea"/>
              </a:rPr>
              <a:t>obtain BME estimates at 0.1° * 0.1° from 0.5 °*0.5 °.</a:t>
            </a:r>
          </a:p>
          <a:p>
            <a:endParaRPr lang="en-US" dirty="0">
              <a:sym typeface="+mn-e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239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F610D-9330-CDA2-8819-4E681B16F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998"/>
            <a:ext cx="10515600" cy="1325563"/>
          </a:xfrm>
        </p:spPr>
        <p:txBody>
          <a:bodyPr/>
          <a:lstStyle/>
          <a:p>
            <a:r>
              <a:rPr lang="en-US" b="1" dirty="0"/>
              <a:t>M</a:t>
            </a:r>
            <a:r>
              <a:rPr lang="en-US" altLang="zh-CN" b="1" dirty="0"/>
              <a:t>otivation 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299675-A4A4-852F-BAEF-3C81D22FFB3F}"/>
              </a:ext>
            </a:extLst>
          </p:cNvPr>
          <p:cNvSpPr txBox="1"/>
          <p:nvPr/>
        </p:nvSpPr>
        <p:spPr>
          <a:xfrm>
            <a:off x="838200" y="2834680"/>
            <a:ext cx="60945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latin typeface="+mj-lt"/>
                <a:ea typeface="+mj-ea"/>
                <a:cs typeface="+mj-cs"/>
              </a:rPr>
              <a:t>Objective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16B2F-B17D-0FB2-53BB-B49B65E82721}"/>
              </a:ext>
            </a:extLst>
          </p:cNvPr>
          <p:cNvSpPr txBox="1"/>
          <p:nvPr/>
        </p:nvSpPr>
        <p:spPr>
          <a:xfrm>
            <a:off x="925183" y="3788787"/>
            <a:ext cx="105156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Compare recent estimates of global ground-level ozone from different products: 3 chemical reanalyzes, 1 geostatistical, 2 machine learning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inconsistencies and biases in the ozone mapping products.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65353D-2570-C82E-DC4D-C1E9B407F39D}"/>
              </a:ext>
            </a:extLst>
          </p:cNvPr>
          <p:cNvSpPr txBox="1"/>
          <p:nvPr/>
        </p:nvSpPr>
        <p:spPr>
          <a:xfrm>
            <a:off x="925183" y="1404561"/>
            <a:ext cx="98923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Understand global ground-level ozone concentration to inform global health burden studies</a:t>
            </a:r>
          </a:p>
        </p:txBody>
      </p:sp>
    </p:spTree>
    <p:extLst>
      <p:ext uri="{BB962C8B-B14F-4D97-AF65-F5344CB8AC3E}">
        <p14:creationId xmlns:p14="http://schemas.microsoft.com/office/powerpoint/2010/main" val="2564158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39266-8624-553D-43B8-CDCA7CA0E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0"/>
            <a:ext cx="11948160" cy="1325563"/>
          </a:xfrm>
        </p:spPr>
        <p:txBody>
          <a:bodyPr/>
          <a:lstStyle/>
          <a:p>
            <a:r>
              <a:rPr lang="en-US" b="1" dirty="0"/>
              <a:t>Global ozone dataset in comparison and evaluation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24E799D-4B34-6421-FA03-F76C7F5C1C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7060363"/>
              </p:ext>
            </p:extLst>
          </p:nvPr>
        </p:nvGraphicFramePr>
        <p:xfrm>
          <a:off x="0" y="1095385"/>
          <a:ext cx="12192000" cy="51080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3472">
                  <a:extLst>
                    <a:ext uri="{9D8B030D-6E8A-4147-A177-3AD203B41FA5}">
                      <a16:colId xmlns:a16="http://schemas.microsoft.com/office/drawing/2014/main" val="1988949820"/>
                    </a:ext>
                  </a:extLst>
                </a:gridCol>
                <a:gridCol w="1641388">
                  <a:extLst>
                    <a:ext uri="{9D8B030D-6E8A-4147-A177-3AD203B41FA5}">
                      <a16:colId xmlns:a16="http://schemas.microsoft.com/office/drawing/2014/main" val="2085166398"/>
                    </a:ext>
                  </a:extLst>
                </a:gridCol>
                <a:gridCol w="1639814">
                  <a:extLst>
                    <a:ext uri="{9D8B030D-6E8A-4147-A177-3AD203B41FA5}">
                      <a16:colId xmlns:a16="http://schemas.microsoft.com/office/drawing/2014/main" val="1821336570"/>
                    </a:ext>
                  </a:extLst>
                </a:gridCol>
                <a:gridCol w="2693983">
                  <a:extLst>
                    <a:ext uri="{9D8B030D-6E8A-4147-A177-3AD203B41FA5}">
                      <a16:colId xmlns:a16="http://schemas.microsoft.com/office/drawing/2014/main" val="879520654"/>
                    </a:ext>
                  </a:extLst>
                </a:gridCol>
                <a:gridCol w="2423343">
                  <a:extLst>
                    <a:ext uri="{9D8B030D-6E8A-4147-A177-3AD203B41FA5}">
                      <a16:colId xmlns:a16="http://schemas.microsoft.com/office/drawing/2014/main" val="182588634"/>
                    </a:ext>
                  </a:extLst>
                </a:gridCol>
              </a:tblGrid>
              <a:tr h="765577"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Global ozone dataset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Resolution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period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scheme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metric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179582"/>
                  </a:ext>
                </a:extLst>
              </a:tr>
              <a:tr h="765577">
                <a:tc>
                  <a:txBody>
                    <a:bodyPr/>
                    <a:lstStyle/>
                    <a:p>
                      <a:r>
                        <a:rPr lang="en-US" sz="1800" b="1" dirty="0"/>
                        <a:t>Bayesian Maximum Entropy Data Fusion (</a:t>
                      </a:r>
                      <a:r>
                        <a:rPr lang="en-US" sz="1800" b="1" dirty="0" err="1"/>
                        <a:t>M.Delang</a:t>
                      </a:r>
                      <a:r>
                        <a:rPr lang="en-US" sz="1800" b="1" dirty="0"/>
                        <a:t>) (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BME</a:t>
                      </a:r>
                      <a:r>
                        <a:rPr lang="en-US" sz="18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0.1°*0.1°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1990-2017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err="1"/>
                        <a:t>Geostatistics</a:t>
                      </a:r>
                      <a:r>
                        <a:rPr lang="en-US" sz="1800" b="1" dirty="0"/>
                        <a:t>(BME)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OSMDA8</a:t>
                      </a:r>
                      <a:br>
                        <a:rPr lang="en-US" sz="1800" b="1" dirty="0"/>
                      </a:br>
                      <a:r>
                        <a:rPr lang="en-US" sz="1800" b="1" dirty="0"/>
                        <a:t>(</a:t>
                      </a:r>
                      <a:r>
                        <a:rPr lang="en-US" sz="1600" b="1" dirty="0"/>
                        <a:t>Ozone Season MDA8</a:t>
                      </a:r>
                      <a:r>
                        <a:rPr lang="en-US" sz="1800" b="1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24075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b="1" dirty="0"/>
                        <a:t>Cluster-Enhanced Ensemble Learning (</a:t>
                      </a:r>
                      <a:r>
                        <a:rPr lang="en-US" sz="1800" b="1" dirty="0" err="1"/>
                        <a:t>X.Liu</a:t>
                      </a:r>
                      <a:r>
                        <a:rPr lang="en-US" sz="1800" b="1" dirty="0"/>
                        <a:t>) (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NJML</a:t>
                      </a:r>
                      <a:r>
                        <a:rPr lang="en-US" sz="18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0.5°*0.5°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2003-2019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Machine Learning</a:t>
                      </a:r>
                      <a:br>
                        <a:rPr lang="en-US" sz="1800" b="1" dirty="0"/>
                      </a:b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monthly mean MDA8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76171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800" b="1" dirty="0"/>
                        <a:t>Space−Time Bayesian Neural</a:t>
                      </a:r>
                    </a:p>
                    <a:p>
                      <a:r>
                        <a:rPr lang="en-US" sz="1800" b="1" dirty="0"/>
                        <a:t>Network </a:t>
                      </a:r>
                      <a:r>
                        <a:rPr lang="en-US" sz="1800" b="1" dirty="0" err="1"/>
                        <a:t>Downscaler</a:t>
                      </a:r>
                      <a:r>
                        <a:rPr lang="en-US" sz="1800" b="1" dirty="0"/>
                        <a:t> (</a:t>
                      </a:r>
                      <a:r>
                        <a:rPr lang="en-US" sz="1800" b="1" dirty="0" err="1"/>
                        <a:t>H.Sun</a:t>
                      </a:r>
                      <a:r>
                        <a:rPr lang="en-US" sz="1800" b="1" dirty="0"/>
                        <a:t>) (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UKML</a:t>
                      </a:r>
                      <a:r>
                        <a:rPr lang="en-US" sz="18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0.125°*0.125°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1990-2019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Machine Learning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monthly mean MDA8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866676"/>
                  </a:ext>
                </a:extLst>
              </a:tr>
              <a:tr h="765577">
                <a:tc>
                  <a:txBody>
                    <a:bodyPr/>
                    <a:lstStyle/>
                    <a:p>
                      <a:r>
                        <a:rPr lang="en-US" sz="1800" b="1" dirty="0"/>
                        <a:t>CAMS (</a:t>
                      </a:r>
                      <a:r>
                        <a:rPr lang="en-US" sz="1800" b="1" dirty="0" err="1"/>
                        <a:t>A.Inness</a:t>
                      </a:r>
                      <a:r>
                        <a:rPr lang="en-US" sz="1800" b="1" dirty="0"/>
                        <a:t>) (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CAMS</a:t>
                      </a:r>
                      <a:r>
                        <a:rPr lang="en-US" sz="18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0.75°*0.75°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2003-2020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Chemistry reanalysis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3-hourly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40841"/>
                  </a:ext>
                </a:extLst>
              </a:tr>
              <a:tr h="765577">
                <a:tc>
                  <a:txBody>
                    <a:bodyPr/>
                    <a:lstStyle/>
                    <a:p>
                      <a:r>
                        <a:rPr lang="en-US" sz="1800" b="1" dirty="0"/>
                        <a:t>GEOS-C</a:t>
                      </a:r>
                      <a:r>
                        <a:rPr lang="en-US" altLang="zh-CN" sz="1800" b="1" dirty="0"/>
                        <a:t>hem (</a:t>
                      </a:r>
                      <a:r>
                        <a:rPr lang="en-US" altLang="zh-CN" sz="1800" b="1" dirty="0" err="1"/>
                        <a:t>Q.Zhen</a:t>
                      </a:r>
                      <a:r>
                        <a:rPr lang="en-US" altLang="zh-CN" sz="1800" b="1" dirty="0"/>
                        <a:t>) (</a:t>
                      </a:r>
                      <a:r>
                        <a:rPr lang="en-US" altLang="zh-CN" sz="1800" b="1" dirty="0">
                          <a:solidFill>
                            <a:srgbClr val="FF0000"/>
                          </a:solidFill>
                        </a:rPr>
                        <a:t>GEOS</a:t>
                      </a:r>
                      <a:r>
                        <a:rPr lang="en-US" altLang="zh-CN" sz="1800" b="1" dirty="0"/>
                        <a:t>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0.25°*0.3125°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2006-2016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Chemistry reanalysis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Daily MDA8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158990"/>
                  </a:ext>
                </a:extLst>
              </a:tr>
              <a:tr h="765577">
                <a:tc>
                  <a:txBody>
                    <a:bodyPr/>
                    <a:lstStyle/>
                    <a:p>
                      <a:r>
                        <a:rPr lang="en-US" sz="1800" b="1" dirty="0"/>
                        <a:t>TCR2 (</a:t>
                      </a:r>
                      <a:r>
                        <a:rPr lang="en-US" sz="1800" b="1" dirty="0" err="1"/>
                        <a:t>K.Miyazaki</a:t>
                      </a:r>
                      <a:r>
                        <a:rPr lang="en-US" sz="1800" b="1" dirty="0"/>
                        <a:t>) (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TCR2</a:t>
                      </a:r>
                      <a:r>
                        <a:rPr lang="en-US" sz="18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1.1°*1.1°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2005-2020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Chemistry reanalysis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2-hourly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071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119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7DB65C-4626-6EE5-EFAC-9674DDFC21CB}"/>
              </a:ext>
            </a:extLst>
          </p:cNvPr>
          <p:cNvSpPr/>
          <p:nvPr/>
        </p:nvSpPr>
        <p:spPr>
          <a:xfrm>
            <a:off x="0" y="0"/>
            <a:ext cx="5986732" cy="6963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AE9F76-B787-BC26-4D05-28BD298E0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" y="22860"/>
            <a:ext cx="5823870" cy="1325563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Comparison</a:t>
            </a:r>
            <a:endParaRPr lang="en-US" sz="29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7116F5-2758-4943-F050-EDDF1B05EEDF}"/>
              </a:ext>
            </a:extLst>
          </p:cNvPr>
          <p:cNvSpPr txBox="1">
            <a:spLocks/>
          </p:cNvSpPr>
          <p:nvPr/>
        </p:nvSpPr>
        <p:spPr>
          <a:xfrm>
            <a:off x="6084268" y="137720"/>
            <a:ext cx="60101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1D72F9-0B49-E655-E50A-1388F7546AA0}"/>
              </a:ext>
            </a:extLst>
          </p:cNvPr>
          <p:cNvSpPr txBox="1">
            <a:spLocks/>
          </p:cNvSpPr>
          <p:nvPr/>
        </p:nvSpPr>
        <p:spPr>
          <a:xfrm>
            <a:off x="97536" y="1639019"/>
            <a:ext cx="6590581" cy="4123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2400" dirty="0">
                <a:solidFill>
                  <a:schemeClr val="bg1"/>
                </a:solidFill>
              </a:rPr>
              <a:t>Variations in surface ozone </a:t>
            </a:r>
          </a:p>
          <a:p>
            <a:pPr lvl="1"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Re-grid all datasets to 0.1°*0.1°</a:t>
            </a:r>
          </a:p>
          <a:p>
            <a:pPr lvl="1"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Change all metric into OSMDA8</a:t>
            </a:r>
          </a:p>
          <a:p>
            <a:pPr lvl="1"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Cover year from 2006 to 2016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bg1"/>
                </a:solidFill>
              </a:rPr>
              <a:t>Index for comparison</a:t>
            </a:r>
          </a:p>
          <a:p>
            <a:pPr lvl="1"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Population weighted mean </a:t>
            </a:r>
          </a:p>
          <a:p>
            <a:pPr lvl="1"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Average standard deviation over spatial</a:t>
            </a:r>
          </a:p>
          <a:p>
            <a:pPr lvl="1"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Difference to mean of six datasets</a:t>
            </a:r>
          </a:p>
          <a:p>
            <a:pPr lvl="1"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Pairwise correlation </a:t>
            </a:r>
          </a:p>
          <a:p>
            <a:pPr lvl="1"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Root mean square d</a:t>
            </a:r>
            <a:r>
              <a:rPr lang="en-US" altLang="zh-CN" sz="2000" dirty="0">
                <a:solidFill>
                  <a:schemeClr val="bg1"/>
                </a:solidFill>
              </a:rPr>
              <a:t>ifference</a:t>
            </a:r>
            <a:r>
              <a:rPr lang="en-US" sz="2000" dirty="0">
                <a:solidFill>
                  <a:schemeClr val="bg1"/>
                </a:solidFill>
              </a:rPr>
              <a:t> (RMSD)</a:t>
            </a:r>
          </a:p>
          <a:p>
            <a:pPr lvl="1"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Mean d</a:t>
            </a:r>
            <a:r>
              <a:rPr lang="en-US" altLang="zh-CN" sz="2000" dirty="0">
                <a:solidFill>
                  <a:schemeClr val="bg1"/>
                </a:solidFill>
              </a:rPr>
              <a:t>ifference</a:t>
            </a:r>
            <a:r>
              <a:rPr lang="en-US" sz="2000" dirty="0">
                <a:solidFill>
                  <a:schemeClr val="bg1"/>
                </a:solidFill>
              </a:rPr>
              <a:t> (MD) </a:t>
            </a:r>
          </a:p>
          <a:p>
            <a:pPr lvl="1"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Average silhouette for grouping</a:t>
            </a:r>
          </a:p>
          <a:p>
            <a:pPr lvl="1"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</a:rPr>
              <a:t>Population density exposure to ozone by regions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0EED9C-E0B2-2FBE-35BE-F94FB8551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5270" y="1627653"/>
            <a:ext cx="6072995" cy="4351338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400" dirty="0"/>
              <a:t>Evaluation with latest TOAR-II database  </a:t>
            </a:r>
          </a:p>
          <a:p>
            <a:pPr lvl="1">
              <a:lnSpc>
                <a:spcPct val="70000"/>
              </a:lnSpc>
            </a:pPr>
            <a:r>
              <a:rPr lang="en-US" sz="2000" dirty="0"/>
              <a:t>Keep original resolution </a:t>
            </a:r>
          </a:p>
          <a:p>
            <a:pPr lvl="1">
              <a:lnSpc>
                <a:spcPct val="70000"/>
              </a:lnSpc>
            </a:pPr>
            <a:r>
              <a:rPr lang="en-US" sz="2000" dirty="0"/>
              <a:t>Change all metric into OSMDA8</a:t>
            </a:r>
          </a:p>
          <a:p>
            <a:pPr lvl="1">
              <a:lnSpc>
                <a:spcPct val="70000"/>
              </a:lnSpc>
            </a:pPr>
            <a:r>
              <a:rPr lang="en-US" sz="2000" dirty="0"/>
              <a:t>Evaluation observations in 2010 &amp; 2016</a:t>
            </a:r>
          </a:p>
          <a:p>
            <a:pPr lvl="1">
              <a:lnSpc>
                <a:spcPct val="70000"/>
              </a:lnSpc>
            </a:pPr>
            <a:r>
              <a:rPr lang="en-US" sz="2000" dirty="0"/>
              <a:t>Use the nearest datapoint to represent miss match from TOAR-II stations</a:t>
            </a:r>
          </a:p>
          <a:p>
            <a:pPr lvl="1"/>
            <a:endParaRPr lang="en-US" dirty="0"/>
          </a:p>
          <a:p>
            <a:r>
              <a:rPr lang="en-US" dirty="0"/>
              <a:t>Index for evaluation</a:t>
            </a:r>
          </a:p>
          <a:p>
            <a:pPr lvl="1">
              <a:lnSpc>
                <a:spcPct val="70000"/>
              </a:lnSpc>
            </a:pPr>
            <a:r>
              <a:rPr lang="en-US" sz="2000"/>
              <a:t>Pearson </a:t>
            </a:r>
            <a:r>
              <a:rPr lang="en-US" sz="2000" dirty="0"/>
              <a:t>R-squared </a:t>
            </a:r>
          </a:p>
          <a:p>
            <a:pPr lvl="1">
              <a:lnSpc>
                <a:spcPct val="70000"/>
              </a:lnSpc>
            </a:pPr>
            <a:r>
              <a:rPr lang="en-US" sz="2000" dirty="0"/>
              <a:t>Root mean square error (RMSE)</a:t>
            </a:r>
          </a:p>
          <a:p>
            <a:pPr lvl="1">
              <a:lnSpc>
                <a:spcPct val="70000"/>
              </a:lnSpc>
            </a:pPr>
            <a:r>
              <a:rPr lang="en-US" sz="2000" dirty="0"/>
              <a:t>Standard deviation of estimates ozone (SD)</a:t>
            </a:r>
          </a:p>
          <a:p>
            <a:pPr lvl="1">
              <a:lnSpc>
                <a:spcPct val="70000"/>
              </a:lnSpc>
            </a:pPr>
            <a:r>
              <a:rPr lang="en-US" sz="2000" dirty="0"/>
              <a:t>Kernel density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sz="2400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BFE21C-53D6-C1BC-ADE7-2FE2AF9E7478}"/>
              </a:ext>
            </a:extLst>
          </p:cNvPr>
          <p:cNvSpPr txBox="1"/>
          <p:nvPr/>
        </p:nvSpPr>
        <p:spPr>
          <a:xfrm>
            <a:off x="6205270" y="362475"/>
            <a:ext cx="6185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+mj-lt"/>
                <a:ea typeface="+mj-ea"/>
                <a:cs typeface="+mj-cs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2509118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15C234C-7A69-C9B3-2A4F-E88064057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842" y="258792"/>
            <a:ext cx="9594514" cy="6599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CAC73A-FFB4-815C-273C-14491BD39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45056"/>
            <a:ext cx="2846718" cy="1325563"/>
          </a:xfrm>
        </p:spPr>
        <p:txBody>
          <a:bodyPr/>
          <a:lstStyle/>
          <a:p>
            <a:r>
              <a:rPr lang="en-US" b="1" dirty="0"/>
              <a:t>Mean</a:t>
            </a:r>
            <a:r>
              <a:rPr lang="en-US" dirty="0"/>
              <a:t> </a:t>
            </a:r>
            <a:r>
              <a:rPr lang="en-US" b="1" dirty="0"/>
              <a:t>trend</a:t>
            </a:r>
          </a:p>
        </p:txBody>
      </p:sp>
    </p:spTree>
    <p:extLst>
      <p:ext uri="{BB962C8B-B14F-4D97-AF65-F5344CB8AC3E}">
        <p14:creationId xmlns:p14="http://schemas.microsoft.com/office/powerpoint/2010/main" val="2567688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C1E921-3AC9-3D14-23D4-9C71FEDE9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32519"/>
            <a:ext cx="2510287" cy="1325563"/>
          </a:xfrm>
        </p:spPr>
        <p:txBody>
          <a:bodyPr>
            <a:noAutofit/>
          </a:bodyPr>
          <a:lstStyle/>
          <a:p>
            <a:r>
              <a:rPr lang="en-US" sz="3600" b="1" dirty="0"/>
              <a:t>O</a:t>
            </a:r>
            <a:r>
              <a:rPr lang="en-US" altLang="zh-CN" sz="3600" b="1" dirty="0"/>
              <a:t>zone trend </a:t>
            </a:r>
            <a:br>
              <a:rPr lang="en-US" altLang="zh-CN" sz="3600" b="1" dirty="0"/>
            </a:br>
            <a:r>
              <a:rPr lang="en-US" altLang="zh-CN" sz="3600" b="1" dirty="0"/>
              <a:t>by regions</a:t>
            </a:r>
            <a:br>
              <a:rPr lang="en-US" altLang="zh-CN" sz="3600" b="1" dirty="0"/>
            </a:br>
            <a:r>
              <a:rPr lang="en-US" altLang="zh-CN" sz="3600" b="1" dirty="0"/>
              <a:t>(ppb/decade)</a:t>
            </a:r>
            <a:br>
              <a:rPr lang="en-US" altLang="zh-CN" sz="4000" b="1" dirty="0"/>
            </a:br>
            <a:br>
              <a:rPr lang="en-US" altLang="zh-CN" sz="4000" b="1" dirty="0"/>
            </a:br>
            <a:br>
              <a:rPr lang="en-US" altLang="zh-CN" sz="4000" b="1" dirty="0"/>
            </a:br>
            <a:endParaRPr lang="en-US" sz="4000" dirty="0"/>
          </a:p>
        </p:txBody>
      </p:sp>
      <p:pic>
        <p:nvPicPr>
          <p:cNvPr id="7" name="Picture 6" descr="A group of maps of different countries/regions&#10;&#10;Description automatically generated">
            <a:extLst>
              <a:ext uri="{FF2B5EF4-FFF2-40B4-BE49-F238E27FC236}">
                <a16:creationId xmlns:a16="http://schemas.microsoft.com/office/drawing/2014/main" id="{84332271-FA6A-53A8-39BC-E3B6BF1D8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002" y="0"/>
            <a:ext cx="8871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75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different colored maps&#10;&#10;Description automatically generated">
            <a:extLst>
              <a:ext uri="{FF2B5EF4-FFF2-40B4-BE49-F238E27FC236}">
                <a16:creationId xmlns:a16="http://schemas.microsoft.com/office/drawing/2014/main" id="{FEAB838A-F8E5-DD86-57A0-5A3792D14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565" y="0"/>
            <a:ext cx="1059143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9175C1-3980-E142-BF28-04AF1B52F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9597"/>
            <a:ext cx="1751162" cy="3044327"/>
          </a:xfrm>
        </p:spPr>
        <p:txBody>
          <a:bodyPr>
            <a:noAutofit/>
          </a:bodyPr>
          <a:lstStyle/>
          <a:p>
            <a:r>
              <a:rPr lang="en-US" sz="2800" b="1" dirty="0"/>
              <a:t>Mean of </a:t>
            </a:r>
            <a:br>
              <a:rPr lang="en-US" sz="2800" b="1" dirty="0"/>
            </a:br>
            <a:r>
              <a:rPr lang="en-US" sz="2800" b="1" dirty="0"/>
              <a:t>differences </a:t>
            </a:r>
            <a:br>
              <a:rPr lang="en-US" sz="2800" b="1" dirty="0"/>
            </a:br>
            <a:r>
              <a:rPr lang="en-US" sz="2800" b="1" dirty="0"/>
              <a:t>from </a:t>
            </a:r>
            <a:br>
              <a:rPr lang="en-US" sz="2800" b="1" dirty="0"/>
            </a:br>
            <a:r>
              <a:rPr lang="en-US" sz="2800" b="1" dirty="0"/>
              <a:t>the six </a:t>
            </a:r>
            <a:br>
              <a:rPr lang="en-US" sz="2800" b="1" dirty="0"/>
            </a:br>
            <a:r>
              <a:rPr lang="en-US" sz="2800" b="1" dirty="0"/>
              <a:t>datasets mean</a:t>
            </a:r>
            <a:br>
              <a:rPr lang="en-US" sz="2800" b="1" dirty="0"/>
            </a:br>
            <a:r>
              <a:rPr lang="en-US" sz="2800" b="1" dirty="0"/>
              <a:t>2006-2016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33531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22440</TotalTime>
  <Words>868</Words>
  <Application>Microsoft Office PowerPoint</Application>
  <PresentationFormat>Widescreen</PresentationFormat>
  <Paragraphs>132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Intercomparison of different ground-level ozone datasets for health-relevant metrics</vt:lpstr>
      <vt:lpstr>Estimating global ground-level ozone</vt:lpstr>
      <vt:lpstr>   Previous work in our group</vt:lpstr>
      <vt:lpstr>Motivation </vt:lpstr>
      <vt:lpstr>Global ozone dataset in comparison and evaluation</vt:lpstr>
      <vt:lpstr>Comparison</vt:lpstr>
      <vt:lpstr>Mean trend</vt:lpstr>
      <vt:lpstr>Ozone trend  by regions (ppb/decade)   </vt:lpstr>
      <vt:lpstr>Mean of  differences  from  the six  datasets mean 2006-2016</vt:lpstr>
      <vt:lpstr>Heat map averages from 2006 to 2016</vt:lpstr>
      <vt:lpstr> Population  Density Ozone Exposure average 2006-2016</vt:lpstr>
      <vt:lpstr>Ground-level ozone observations in 2016 Tropospheric Ozone Assessment Report (TOAR) </vt:lpstr>
      <vt:lpstr>Only stations in TOAR-II not as input in 2016</vt:lpstr>
      <vt:lpstr>Only stations in TOAR-II not as input Above 50ppb in 2016 </vt:lpstr>
      <vt:lpstr>Results</vt:lpstr>
      <vt:lpstr>Conclusions</vt:lpstr>
      <vt:lpstr>Thank you! and 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Evaluate IASI-GOME2  observations with ground observations</dc:title>
  <dc:creator>Wang, Hantao</dc:creator>
  <cp:lastModifiedBy>FridayCenter.com@ad.unc.edu</cp:lastModifiedBy>
  <cp:revision>156</cp:revision>
  <dcterms:created xsi:type="dcterms:W3CDTF">2022-06-22T09:24:45Z</dcterms:created>
  <dcterms:modified xsi:type="dcterms:W3CDTF">2023-10-16T15:23:15Z</dcterms:modified>
</cp:coreProperties>
</file>