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9"/>
  </p:notesMasterIdLst>
  <p:sldIdLst>
    <p:sldId id="258" r:id="rId5"/>
    <p:sldId id="336" r:id="rId6"/>
    <p:sldId id="337" r:id="rId7"/>
    <p:sldId id="321" r:id="rId8"/>
    <p:sldId id="262" r:id="rId9"/>
    <p:sldId id="260" r:id="rId10"/>
    <p:sldId id="300" r:id="rId11"/>
    <p:sldId id="311" r:id="rId12"/>
    <p:sldId id="310" r:id="rId13"/>
    <p:sldId id="313" r:id="rId14"/>
    <p:sldId id="263" r:id="rId15"/>
    <p:sldId id="314" r:id="rId16"/>
    <p:sldId id="340" r:id="rId17"/>
    <p:sldId id="338" r:id="rId18"/>
    <p:sldId id="339" r:id="rId19"/>
    <p:sldId id="257" r:id="rId20"/>
    <p:sldId id="327" r:id="rId21"/>
    <p:sldId id="308" r:id="rId22"/>
    <p:sldId id="312" r:id="rId23"/>
    <p:sldId id="335" r:id="rId24"/>
    <p:sldId id="330" r:id="rId25"/>
    <p:sldId id="331" r:id="rId26"/>
    <p:sldId id="333" r:id="rId27"/>
    <p:sldId id="33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EB82C0-0112-5544-83C0-430AB1820712}" v="9" dt="2022-10-17T02:53:35.125"/>
    <p1510:client id="{E794BA51-27A8-9249-8BE8-942BE913A594}" v="79" vWet="83" dt="2022-10-17T02:40:56.1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65"/>
    <p:restoredTop sz="83741"/>
  </p:normalViewPr>
  <p:slideViewPr>
    <p:cSldViewPr snapToGrid="0">
      <p:cViewPr varScale="1">
        <p:scale>
          <a:sx n="106" d="100"/>
          <a:sy n="106" d="100"/>
        </p:scale>
        <p:origin x="188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tsan Wang" userId="3732d3c0-5713-46ef-b87f-53795ed53a8a" providerId="ADAL" clId="{E794BA51-27A8-9249-8BE8-942BE913A594}"/>
    <pc:docChg chg="undo custSel modSld sldOrd">
      <pc:chgData name="Chi-tsan Wang" userId="3732d3c0-5713-46ef-b87f-53795ed53a8a" providerId="ADAL" clId="{E794BA51-27A8-9249-8BE8-942BE913A594}" dt="2022-10-17T00:31:51.414" v="238"/>
      <pc:docMkLst>
        <pc:docMk/>
      </pc:docMkLst>
      <pc:sldChg chg="ord">
        <pc:chgData name="Chi-tsan Wang" userId="3732d3c0-5713-46ef-b87f-53795ed53a8a" providerId="ADAL" clId="{E794BA51-27A8-9249-8BE8-942BE913A594}" dt="2022-10-16T23:47:08.258" v="106" actId="20578"/>
        <pc:sldMkLst>
          <pc:docMk/>
          <pc:sldMk cId="3769168906" sldId="257"/>
        </pc:sldMkLst>
      </pc:sldChg>
      <pc:sldChg chg="ord">
        <pc:chgData name="Chi-tsan Wang" userId="3732d3c0-5713-46ef-b87f-53795ed53a8a" providerId="ADAL" clId="{E794BA51-27A8-9249-8BE8-942BE913A594}" dt="2022-10-16T23:08:31.167" v="0" actId="20578"/>
        <pc:sldMkLst>
          <pc:docMk/>
          <pc:sldMk cId="3659792640" sldId="262"/>
        </pc:sldMkLst>
      </pc:sldChg>
      <pc:sldChg chg="modAnim">
        <pc:chgData name="Chi-tsan Wang" userId="3732d3c0-5713-46ef-b87f-53795ed53a8a" providerId="ADAL" clId="{E794BA51-27A8-9249-8BE8-942BE913A594}" dt="2022-10-16T23:53:47.036" v="160"/>
        <pc:sldMkLst>
          <pc:docMk/>
          <pc:sldMk cId="3328913972" sldId="263"/>
        </pc:sldMkLst>
      </pc:sldChg>
      <pc:sldChg chg="modSp mod modAnim">
        <pc:chgData name="Chi-tsan Wang" userId="3732d3c0-5713-46ef-b87f-53795ed53a8a" providerId="ADAL" clId="{E794BA51-27A8-9249-8BE8-942BE913A594}" dt="2022-10-17T00:31:51.414" v="238"/>
        <pc:sldMkLst>
          <pc:docMk/>
          <pc:sldMk cId="2582952452" sldId="300"/>
        </pc:sldMkLst>
        <pc:spChg chg="mod">
          <ac:chgData name="Chi-tsan Wang" userId="3732d3c0-5713-46ef-b87f-53795ed53a8a" providerId="ADAL" clId="{E794BA51-27A8-9249-8BE8-942BE913A594}" dt="2022-10-16T23:46:10.887" v="105" actId="1076"/>
          <ac:spMkLst>
            <pc:docMk/>
            <pc:sldMk cId="2582952452" sldId="300"/>
            <ac:spMk id="26" creationId="{B6A9AD8F-7FC6-3842-9C6C-46B8BC3521DE}"/>
          </ac:spMkLst>
        </pc:spChg>
      </pc:sldChg>
      <pc:sldChg chg="modSp mod modAnim">
        <pc:chgData name="Chi-tsan Wang" userId="3732d3c0-5713-46ef-b87f-53795ed53a8a" providerId="ADAL" clId="{E794BA51-27A8-9249-8BE8-942BE913A594}" dt="2022-10-16T23:50:49.509" v="142" actId="14100"/>
        <pc:sldMkLst>
          <pc:docMk/>
          <pc:sldMk cId="4025420038" sldId="310"/>
        </pc:sldMkLst>
        <pc:spChg chg="mod">
          <ac:chgData name="Chi-tsan Wang" userId="3732d3c0-5713-46ef-b87f-53795ed53a8a" providerId="ADAL" clId="{E794BA51-27A8-9249-8BE8-942BE913A594}" dt="2022-10-16T23:50:49.509" v="142" actId="14100"/>
          <ac:spMkLst>
            <pc:docMk/>
            <pc:sldMk cId="4025420038" sldId="310"/>
            <ac:spMk id="11" creationId="{9A7E087C-E7F9-45CA-6A16-6D80D2B1997F}"/>
          </ac:spMkLst>
        </pc:spChg>
        <pc:cxnChg chg="mod">
          <ac:chgData name="Chi-tsan Wang" userId="3732d3c0-5713-46ef-b87f-53795ed53a8a" providerId="ADAL" clId="{E794BA51-27A8-9249-8BE8-942BE913A594}" dt="2022-10-16T23:50:49.509" v="142" actId="14100"/>
          <ac:cxnSpMkLst>
            <pc:docMk/>
            <pc:sldMk cId="4025420038" sldId="310"/>
            <ac:cxnSpMk id="29" creationId="{F039167B-6145-D3E0-6394-8D8602C191CC}"/>
          </ac:cxnSpMkLst>
        </pc:cxnChg>
      </pc:sldChg>
      <pc:sldChg chg="modAnim">
        <pc:chgData name="Chi-tsan Wang" userId="3732d3c0-5713-46ef-b87f-53795ed53a8a" providerId="ADAL" clId="{E794BA51-27A8-9249-8BE8-942BE913A594}" dt="2022-10-16T23:49:09.966" v="116"/>
        <pc:sldMkLst>
          <pc:docMk/>
          <pc:sldMk cId="1446787572" sldId="311"/>
        </pc:sldMkLst>
      </pc:sldChg>
      <pc:sldChg chg="modSp mod modAnim">
        <pc:chgData name="Chi-tsan Wang" userId="3732d3c0-5713-46ef-b87f-53795ed53a8a" providerId="ADAL" clId="{E794BA51-27A8-9249-8BE8-942BE913A594}" dt="2022-10-16T23:53:21.483" v="157"/>
        <pc:sldMkLst>
          <pc:docMk/>
          <pc:sldMk cId="1168673219" sldId="313"/>
        </pc:sldMkLst>
        <pc:spChg chg="mod">
          <ac:chgData name="Chi-tsan Wang" userId="3732d3c0-5713-46ef-b87f-53795ed53a8a" providerId="ADAL" clId="{E794BA51-27A8-9249-8BE8-942BE913A594}" dt="2022-10-16T23:52:31.111" v="155" actId="1076"/>
          <ac:spMkLst>
            <pc:docMk/>
            <pc:sldMk cId="1168673219" sldId="313"/>
            <ac:spMk id="3" creationId="{6E970679-35F4-8B21-8C47-C348C91D9680}"/>
          </ac:spMkLst>
        </pc:spChg>
        <pc:picChg chg="mod">
          <ac:chgData name="Chi-tsan Wang" userId="3732d3c0-5713-46ef-b87f-53795ed53a8a" providerId="ADAL" clId="{E794BA51-27A8-9249-8BE8-942BE913A594}" dt="2022-10-16T23:52:26.471" v="154" actId="1076"/>
          <ac:picMkLst>
            <pc:docMk/>
            <pc:sldMk cId="1168673219" sldId="313"/>
            <ac:picMk id="4" creationId="{24281036-F120-404E-8867-260E41DE8BDA}"/>
          </ac:picMkLst>
        </pc:picChg>
      </pc:sldChg>
      <pc:sldChg chg="modSp mod">
        <pc:chgData name="Chi-tsan Wang" userId="3732d3c0-5713-46ef-b87f-53795ed53a8a" providerId="ADAL" clId="{E794BA51-27A8-9249-8BE8-942BE913A594}" dt="2022-10-17T00:15:09.700" v="206" actId="20577"/>
        <pc:sldMkLst>
          <pc:docMk/>
          <pc:sldMk cId="3482974643" sldId="314"/>
        </pc:sldMkLst>
        <pc:graphicFrameChg chg="modGraphic">
          <ac:chgData name="Chi-tsan Wang" userId="3732d3c0-5713-46ef-b87f-53795ed53a8a" providerId="ADAL" clId="{E794BA51-27A8-9249-8BE8-942BE913A594}" dt="2022-10-17T00:15:09.700" v="206" actId="20577"/>
          <ac:graphicFrameMkLst>
            <pc:docMk/>
            <pc:sldMk cId="3482974643" sldId="314"/>
            <ac:graphicFrameMk id="4" creationId="{EFCDDECA-DFC9-A04E-92C8-E762DB9C03CE}"/>
          </ac:graphicFrameMkLst>
        </pc:graphicFrameChg>
      </pc:sldChg>
      <pc:sldChg chg="modSp mod">
        <pc:chgData name="Chi-tsan Wang" userId="3732d3c0-5713-46ef-b87f-53795ed53a8a" providerId="ADAL" clId="{E794BA51-27A8-9249-8BE8-942BE913A594}" dt="2022-10-16T23:08:53.259" v="12" actId="20577"/>
        <pc:sldMkLst>
          <pc:docMk/>
          <pc:sldMk cId="1709509218" sldId="321"/>
        </pc:sldMkLst>
        <pc:spChg chg="mod">
          <ac:chgData name="Chi-tsan Wang" userId="3732d3c0-5713-46ef-b87f-53795ed53a8a" providerId="ADAL" clId="{E794BA51-27A8-9249-8BE8-942BE913A594}" dt="2022-10-16T23:08:53.259" v="12" actId="20577"/>
          <ac:spMkLst>
            <pc:docMk/>
            <pc:sldMk cId="1709509218" sldId="321"/>
            <ac:spMk id="3" creationId="{A08228F4-227F-8DEC-362E-AF59CBA87EFF}"/>
          </ac:spMkLst>
        </pc:spChg>
      </pc:sldChg>
      <pc:sldChg chg="modSp mod ord modAnim">
        <pc:chgData name="Chi-tsan Wang" userId="3732d3c0-5713-46ef-b87f-53795ed53a8a" providerId="ADAL" clId="{E794BA51-27A8-9249-8BE8-942BE913A594}" dt="2022-10-17T00:30:18.337" v="208" actId="20578"/>
        <pc:sldMkLst>
          <pc:docMk/>
          <pc:sldMk cId="1129606560" sldId="333"/>
        </pc:sldMkLst>
        <pc:spChg chg="mod">
          <ac:chgData name="Chi-tsan Wang" userId="3732d3c0-5713-46ef-b87f-53795ed53a8a" providerId="ADAL" clId="{E794BA51-27A8-9249-8BE8-942BE913A594}" dt="2022-10-16T23:42:06.138" v="101" actId="1076"/>
          <ac:spMkLst>
            <pc:docMk/>
            <pc:sldMk cId="1129606560" sldId="333"/>
            <ac:spMk id="9" creationId="{4A013CC3-673D-0ECB-91CF-757DCA08B7E1}"/>
          </ac:spMkLst>
        </pc:spChg>
        <pc:spChg chg="mod">
          <ac:chgData name="Chi-tsan Wang" userId="3732d3c0-5713-46ef-b87f-53795ed53a8a" providerId="ADAL" clId="{E794BA51-27A8-9249-8BE8-942BE913A594}" dt="2022-10-16T23:42:34.815" v="104" actId="1076"/>
          <ac:spMkLst>
            <pc:docMk/>
            <pc:sldMk cId="1129606560" sldId="333"/>
            <ac:spMk id="33" creationId="{8E2CE979-BDF0-6BB9-6A52-30149E655E82}"/>
          </ac:spMkLst>
        </pc:spChg>
        <pc:spChg chg="mod">
          <ac:chgData name="Chi-tsan Wang" userId="3732d3c0-5713-46ef-b87f-53795ed53a8a" providerId="ADAL" clId="{E794BA51-27A8-9249-8BE8-942BE913A594}" dt="2022-10-16T23:40:56.735" v="56" actId="20577"/>
          <ac:spMkLst>
            <pc:docMk/>
            <pc:sldMk cId="1129606560" sldId="333"/>
            <ac:spMk id="38" creationId="{DA318C41-F1B0-C4C7-F01A-B9F6859E1D0D}"/>
          </ac:spMkLst>
        </pc:spChg>
        <pc:spChg chg="mod">
          <ac:chgData name="Chi-tsan Wang" userId="3732d3c0-5713-46ef-b87f-53795ed53a8a" providerId="ADAL" clId="{E794BA51-27A8-9249-8BE8-942BE913A594}" dt="2022-10-16T23:40:25.527" v="44" actId="20577"/>
          <ac:spMkLst>
            <pc:docMk/>
            <pc:sldMk cId="1129606560" sldId="333"/>
            <ac:spMk id="46" creationId="{C2DADBDF-94F6-ACC6-FD22-7324CF9E3063}"/>
          </ac:spMkLst>
        </pc:spChg>
      </pc:sldChg>
      <pc:sldChg chg="modSp mod">
        <pc:chgData name="Chi-tsan Wang" userId="3732d3c0-5713-46ef-b87f-53795ed53a8a" providerId="ADAL" clId="{E794BA51-27A8-9249-8BE8-942BE913A594}" dt="2022-10-16T23:55:44.988" v="201" actId="20577"/>
        <pc:sldMkLst>
          <pc:docMk/>
          <pc:sldMk cId="2906895394" sldId="336"/>
        </pc:sldMkLst>
        <pc:spChg chg="mod">
          <ac:chgData name="Chi-tsan Wang" userId="3732d3c0-5713-46ef-b87f-53795ed53a8a" providerId="ADAL" clId="{E794BA51-27A8-9249-8BE8-942BE913A594}" dt="2022-10-16T23:55:44.988" v="201" actId="20577"/>
          <ac:spMkLst>
            <pc:docMk/>
            <pc:sldMk cId="2906895394" sldId="336"/>
            <ac:spMk id="3" creationId="{40332713-192A-F516-B1F1-6DF7B4769735}"/>
          </ac:spMkLst>
        </pc:spChg>
      </pc:sldChg>
    </pc:docChg>
  </pc:docChgLst>
  <pc:docChgLst>
    <pc:chgData name="Chi-tsan Wang" userId="3732d3c0-5713-46ef-b87f-53795ed53a8a" providerId="ADAL" clId="{B1EB82C0-0112-5544-83C0-430AB1820712}"/>
    <pc:docChg chg="delSld modSld">
      <pc:chgData name="Chi-tsan Wang" userId="3732d3c0-5713-46ef-b87f-53795ed53a8a" providerId="ADAL" clId="{B1EB82C0-0112-5544-83C0-430AB1820712}" dt="2022-10-17T12:04:41.193" v="9" actId="2696"/>
      <pc:docMkLst>
        <pc:docMk/>
      </pc:docMkLst>
      <pc:sldChg chg="modSp mod">
        <pc:chgData name="Chi-tsan Wang" userId="3732d3c0-5713-46ef-b87f-53795ed53a8a" providerId="ADAL" clId="{B1EB82C0-0112-5544-83C0-430AB1820712}" dt="2022-10-17T02:53:35.126" v="8" actId="20577"/>
        <pc:sldMkLst>
          <pc:docMk/>
          <pc:sldMk cId="3659792640" sldId="262"/>
        </pc:sldMkLst>
        <pc:spChg chg="mod">
          <ac:chgData name="Chi-tsan Wang" userId="3732d3c0-5713-46ef-b87f-53795ed53a8a" providerId="ADAL" clId="{B1EB82C0-0112-5544-83C0-430AB1820712}" dt="2022-10-17T02:53:35.126" v="8" actId="20577"/>
          <ac:spMkLst>
            <pc:docMk/>
            <pc:sldMk cId="3659792640" sldId="262"/>
            <ac:spMk id="18" creationId="{8CB6AAE3-B60F-D746-A5B2-4F434F0339B1}"/>
          </ac:spMkLst>
        </pc:spChg>
        <pc:spChg chg="mod">
          <ac:chgData name="Chi-tsan Wang" userId="3732d3c0-5713-46ef-b87f-53795ed53a8a" providerId="ADAL" clId="{B1EB82C0-0112-5544-83C0-430AB1820712}" dt="2022-10-17T02:52:31.162" v="0" actId="1076"/>
          <ac:spMkLst>
            <pc:docMk/>
            <pc:sldMk cId="3659792640" sldId="262"/>
            <ac:spMk id="27" creationId="{EE3FABA4-C6C1-494E-80D3-F82F18AB7367}"/>
          </ac:spMkLst>
        </pc:spChg>
        <pc:spChg chg="mod">
          <ac:chgData name="Chi-tsan Wang" userId="3732d3c0-5713-46ef-b87f-53795ed53a8a" providerId="ADAL" clId="{B1EB82C0-0112-5544-83C0-430AB1820712}" dt="2022-10-17T02:52:34.345" v="1" actId="1076"/>
          <ac:spMkLst>
            <pc:docMk/>
            <pc:sldMk cId="3659792640" sldId="262"/>
            <ac:spMk id="28" creationId="{FBE192A2-D358-C841-87EC-F290A696F4FE}"/>
          </ac:spMkLst>
        </pc:spChg>
      </pc:sldChg>
      <pc:sldChg chg="del">
        <pc:chgData name="Chi-tsan Wang" userId="3732d3c0-5713-46ef-b87f-53795ed53a8a" providerId="ADAL" clId="{B1EB82C0-0112-5544-83C0-430AB1820712}" dt="2022-10-17T12:04:41.193" v="9" actId="2696"/>
        <pc:sldMkLst>
          <pc:docMk/>
          <pc:sldMk cId="3310708511" sldId="34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ers/chi-tsanwang/Dropbox/VMT_data_comparison/INRIX/Normalized_VMT_by_vehicle_type_and_state/Long-hual%20truck_temporalprofile_inrix.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chi-tsanwang/Dropbox/VMT_data_comparison/INRIX/Normalized_VMT_by_vehicle_type_and_state/Fleet_truck_temporal%20profiles_inrix.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chi-tsanwang/Dropbox/VMT_data_comparison/INRIX/Normalized_VMT_by_vehicle_type_and_state/Passenger.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Long Haul (LH)</a:t>
            </a:r>
            <a:r>
              <a:rPr lang="en-US" baseline="0" dirty="0"/>
              <a:t> </a:t>
            </a:r>
            <a:r>
              <a:rPr lang="en-US" dirty="0"/>
              <a:t>US avg</a:t>
            </a:r>
          </a:p>
        </c:rich>
      </c:tx>
      <c:layout>
        <c:manualLayout>
          <c:xMode val="edge"/>
          <c:yMode val="edge"/>
          <c:x val="0.28890612866053761"/>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5630337990480996E-2"/>
          <c:y val="0.12394019349164466"/>
          <c:w val="0.91871506590924046"/>
          <c:h val="0.78257439455951916"/>
        </c:manualLayout>
      </c:layout>
      <c:lineChart>
        <c:grouping val="standard"/>
        <c:varyColors val="0"/>
        <c:ser>
          <c:idx val="0"/>
          <c:order val="0"/>
          <c:tx>
            <c:strRef>
              <c:f>'Long-hual truck_temporalprofile'!$BB$1</c:f>
              <c:strCache>
                <c:ptCount val="1"/>
                <c:pt idx="0">
                  <c:v>US avg</c:v>
                </c:pt>
              </c:strCache>
            </c:strRef>
          </c:tx>
          <c:spPr>
            <a:ln w="28575" cap="rnd">
              <a:solidFill>
                <a:schemeClr val="accent1"/>
              </a:solidFill>
              <a:round/>
            </a:ln>
            <a:effectLst/>
          </c:spPr>
          <c:marker>
            <c:symbol val="none"/>
          </c:marker>
          <c:val>
            <c:numRef>
              <c:f>'Long-hual truck_temporalprofile'!$BB$2:$BB$366</c:f>
              <c:numCache>
                <c:formatCode>General</c:formatCode>
                <c:ptCount val="365"/>
                <c:pt idx="0">
                  <c:v>0.45708461538461542</c:v>
                </c:pt>
                <c:pt idx="1">
                  <c:v>0.72476346153846138</c:v>
                </c:pt>
                <c:pt idx="2">
                  <c:v>0.89842115384615373</c:v>
                </c:pt>
                <c:pt idx="3">
                  <c:v>0.94320769230769264</c:v>
                </c:pt>
                <c:pt idx="4">
                  <c:v>0.98049038461538462</c:v>
                </c:pt>
                <c:pt idx="5">
                  <c:v>0.94423653846153832</c:v>
                </c:pt>
                <c:pt idx="6">
                  <c:v>0.96507499999999979</c:v>
                </c:pt>
                <c:pt idx="7">
                  <c:v>0.9800865384615387</c:v>
                </c:pt>
                <c:pt idx="8">
                  <c:v>0.97999038461538468</c:v>
                </c:pt>
                <c:pt idx="9">
                  <c:v>0.98708076923076915</c:v>
                </c:pt>
                <c:pt idx="10">
                  <c:v>0.93411923076923042</c:v>
                </c:pt>
                <c:pt idx="11">
                  <c:v>0.96582884615384601</c:v>
                </c:pt>
                <c:pt idx="12">
                  <c:v>0.98954423076923048</c:v>
                </c:pt>
                <c:pt idx="13">
                  <c:v>0.97086923076923048</c:v>
                </c:pt>
                <c:pt idx="14">
                  <c:v>0.98372115384615388</c:v>
                </c:pt>
                <c:pt idx="15">
                  <c:v>0.98875384615384632</c:v>
                </c:pt>
                <c:pt idx="16">
                  <c:v>0.95346153846153803</c:v>
                </c:pt>
                <c:pt idx="17">
                  <c:v>0.87249038461538453</c:v>
                </c:pt>
                <c:pt idx="18">
                  <c:v>0.93541346153846194</c:v>
                </c:pt>
                <c:pt idx="19">
                  <c:v>0.95323653846153844</c:v>
                </c:pt>
                <c:pt idx="20">
                  <c:v>0.97809230769230793</c:v>
                </c:pt>
                <c:pt idx="21">
                  <c:v>0.98334807692307658</c:v>
                </c:pt>
                <c:pt idx="22">
                  <c:v>0.98619423076923085</c:v>
                </c:pt>
                <c:pt idx="23">
                  <c:v>0.98682499999999973</c:v>
                </c:pt>
                <c:pt idx="24">
                  <c:v>0.96263461538461514</c:v>
                </c:pt>
                <c:pt idx="25">
                  <c:v>0.97774807692307697</c:v>
                </c:pt>
                <c:pt idx="26">
                  <c:v>0.98149230769230755</c:v>
                </c:pt>
                <c:pt idx="27">
                  <c:v>0.98388076923076884</c:v>
                </c:pt>
                <c:pt idx="28">
                  <c:v>0.99207499999999993</c:v>
                </c:pt>
                <c:pt idx="29">
                  <c:v>0.99688653846153841</c:v>
                </c:pt>
                <c:pt idx="30">
                  <c:v>0.97262692307692333</c:v>
                </c:pt>
                <c:pt idx="31">
                  <c:v>0.95782884615384623</c:v>
                </c:pt>
                <c:pt idx="32">
                  <c:v>0.94446153846153846</c:v>
                </c:pt>
                <c:pt idx="33">
                  <c:v>0.95708846153846161</c:v>
                </c:pt>
                <c:pt idx="34">
                  <c:v>0.9634115384615386</c:v>
                </c:pt>
                <c:pt idx="35">
                  <c:v>0.97416346153846145</c:v>
                </c:pt>
                <c:pt idx="36">
                  <c:v>0.96643461538461506</c:v>
                </c:pt>
                <c:pt idx="37">
                  <c:v>0.96316923076923078</c:v>
                </c:pt>
                <c:pt idx="38">
                  <c:v>0.96453653846153853</c:v>
                </c:pt>
                <c:pt idx="39">
                  <c:v>0.96019423076923083</c:v>
                </c:pt>
                <c:pt idx="40">
                  <c:v>0.99464615384615385</c:v>
                </c:pt>
                <c:pt idx="41">
                  <c:v>0.98589615384615381</c:v>
                </c:pt>
                <c:pt idx="42">
                  <c:v>0.97105961538461516</c:v>
                </c:pt>
                <c:pt idx="43">
                  <c:v>0.96804423076923085</c:v>
                </c:pt>
                <c:pt idx="44">
                  <c:v>0.95054807692307675</c:v>
                </c:pt>
                <c:pt idx="45">
                  <c:v>0.93711153846153816</c:v>
                </c:pt>
                <c:pt idx="46">
                  <c:v>0.97973269230769189</c:v>
                </c:pt>
                <c:pt idx="47">
                  <c:v>0.96584807692307706</c:v>
                </c:pt>
                <c:pt idx="48">
                  <c:v>0.96136730769230772</c:v>
                </c:pt>
                <c:pt idx="49">
                  <c:v>0.9796230769230766</c:v>
                </c:pt>
                <c:pt idx="50">
                  <c:v>0.98282692307692332</c:v>
                </c:pt>
                <c:pt idx="51">
                  <c:v>1.0010615384615382</c:v>
                </c:pt>
                <c:pt idx="52">
                  <c:v>0.96924230769230746</c:v>
                </c:pt>
                <c:pt idx="53">
                  <c:v>0.95525576923076905</c:v>
                </c:pt>
                <c:pt idx="54">
                  <c:v>0.98166730769230803</c:v>
                </c:pt>
                <c:pt idx="55">
                  <c:v>0.9634307692307692</c:v>
                </c:pt>
                <c:pt idx="56">
                  <c:v>0.95817500000000011</c:v>
                </c:pt>
                <c:pt idx="57">
                  <c:v>0.9807499999999999</c:v>
                </c:pt>
                <c:pt idx="58">
                  <c:v>0.98640961538461547</c:v>
                </c:pt>
                <c:pt idx="59">
                  <c:v>0.95436346153846141</c:v>
                </c:pt>
                <c:pt idx="60">
                  <c:v>0.95287115384615362</c:v>
                </c:pt>
                <c:pt idx="61">
                  <c:v>0.97111538461538427</c:v>
                </c:pt>
                <c:pt idx="62">
                  <c:v>0.96563653846153852</c:v>
                </c:pt>
                <c:pt idx="63">
                  <c:v>1.0041653846153848</c:v>
                </c:pt>
                <c:pt idx="64">
                  <c:v>1.001307692307692</c:v>
                </c:pt>
                <c:pt idx="65">
                  <c:v>1.0044711538461539</c:v>
                </c:pt>
                <c:pt idx="66">
                  <c:v>0.97005576923076942</c:v>
                </c:pt>
                <c:pt idx="67">
                  <c:v>0.99850961538461547</c:v>
                </c:pt>
                <c:pt idx="68">
                  <c:v>1.0050711538461539</c:v>
                </c:pt>
                <c:pt idx="69">
                  <c:v>0.99658653846153855</c:v>
                </c:pt>
                <c:pt idx="70">
                  <c:v>1.0003750000000002</c:v>
                </c:pt>
                <c:pt idx="71">
                  <c:v>0.99281538461538432</c:v>
                </c:pt>
                <c:pt idx="72">
                  <c:v>0.98192500000000016</c:v>
                </c:pt>
                <c:pt idx="73">
                  <c:v>0.9392173076923076</c:v>
                </c:pt>
                <c:pt idx="74">
                  <c:v>0.9779153846153843</c:v>
                </c:pt>
                <c:pt idx="75">
                  <c:v>1.0122596153846155</c:v>
                </c:pt>
                <c:pt idx="76">
                  <c:v>0.97403076923076892</c:v>
                </c:pt>
                <c:pt idx="77">
                  <c:v>0.99149230769230745</c:v>
                </c:pt>
                <c:pt idx="78">
                  <c:v>0.9671980769230768</c:v>
                </c:pt>
                <c:pt idx="79">
                  <c:v>0.96588076923076882</c:v>
                </c:pt>
                <c:pt idx="80">
                  <c:v>0.95674038461538424</c:v>
                </c:pt>
                <c:pt idx="81">
                  <c:v>0.98051538461538468</c:v>
                </c:pt>
                <c:pt idx="82">
                  <c:v>0.96806346153846146</c:v>
                </c:pt>
                <c:pt idx="83">
                  <c:v>0.95607500000000023</c:v>
                </c:pt>
                <c:pt idx="84">
                  <c:v>0.96907884615384643</c:v>
                </c:pt>
                <c:pt idx="85">
                  <c:v>0.95353846153846145</c:v>
                </c:pt>
                <c:pt idx="86">
                  <c:v>0.95751538461538444</c:v>
                </c:pt>
                <c:pt idx="87">
                  <c:v>0.90245769230769213</c:v>
                </c:pt>
                <c:pt idx="88">
                  <c:v>0.94062884615384612</c:v>
                </c:pt>
                <c:pt idx="89">
                  <c:v>0.97738076923076889</c:v>
                </c:pt>
                <c:pt idx="90">
                  <c:v>0.92447115384615364</c:v>
                </c:pt>
                <c:pt idx="91">
                  <c:v>0.93052499999999994</c:v>
                </c:pt>
                <c:pt idx="92">
                  <c:v>0.90476923076923077</c:v>
                </c:pt>
                <c:pt idx="93">
                  <c:v>0.91223269230769222</c:v>
                </c:pt>
                <c:pt idx="94">
                  <c:v>0.89010769230769182</c:v>
                </c:pt>
                <c:pt idx="95">
                  <c:v>0.91519807692307686</c:v>
                </c:pt>
                <c:pt idx="96">
                  <c:v>0.91648076923076927</c:v>
                </c:pt>
                <c:pt idx="97">
                  <c:v>0.92310576923076959</c:v>
                </c:pt>
                <c:pt idx="98">
                  <c:v>0.92423461538461571</c:v>
                </c:pt>
                <c:pt idx="99">
                  <c:v>0.90408846153846134</c:v>
                </c:pt>
                <c:pt idx="100">
                  <c:v>0.84048076923076931</c:v>
                </c:pt>
                <c:pt idx="101">
                  <c:v>0.8026365384615386</c:v>
                </c:pt>
                <c:pt idx="102">
                  <c:v>0.75212115384615363</c:v>
                </c:pt>
                <c:pt idx="103">
                  <c:v>0.85473076923076896</c:v>
                </c:pt>
                <c:pt idx="104">
                  <c:v>0.89469615384615386</c:v>
                </c:pt>
                <c:pt idx="105">
                  <c:v>0.90376923076923077</c:v>
                </c:pt>
                <c:pt idx="106">
                  <c:v>0.89193076923076964</c:v>
                </c:pt>
                <c:pt idx="107">
                  <c:v>0.92717307692307693</c:v>
                </c:pt>
                <c:pt idx="108">
                  <c:v>0.88582307692307716</c:v>
                </c:pt>
                <c:pt idx="109">
                  <c:v>0.90354807692307681</c:v>
                </c:pt>
                <c:pt idx="110">
                  <c:v>0.92567692307692329</c:v>
                </c:pt>
                <c:pt idx="111">
                  <c:v>0.9232134615384614</c:v>
                </c:pt>
                <c:pt idx="112">
                  <c:v>0.92801923076923087</c:v>
                </c:pt>
                <c:pt idx="113">
                  <c:v>0.94455769230769215</c:v>
                </c:pt>
                <c:pt idx="114">
                  <c:v>0.96325769230769243</c:v>
                </c:pt>
                <c:pt idx="115">
                  <c:v>0.92495576923076961</c:v>
                </c:pt>
                <c:pt idx="116">
                  <c:v>0.86928461538461521</c:v>
                </c:pt>
                <c:pt idx="117">
                  <c:v>0.97234615384615408</c:v>
                </c:pt>
                <c:pt idx="118">
                  <c:v>0.95535192307692318</c:v>
                </c:pt>
                <c:pt idx="119">
                  <c:v>0.97790961538461552</c:v>
                </c:pt>
                <c:pt idx="120">
                  <c:v>0.96828846153846149</c:v>
                </c:pt>
                <c:pt idx="121">
                  <c:v>0.9671057692307693</c:v>
                </c:pt>
                <c:pt idx="122">
                  <c:v>0.91786730769230773</c:v>
                </c:pt>
                <c:pt idx="123">
                  <c:v>0.95205192307692266</c:v>
                </c:pt>
                <c:pt idx="124">
                  <c:v>0.98769615384615372</c:v>
                </c:pt>
                <c:pt idx="125">
                  <c:v>0.97048461538461517</c:v>
                </c:pt>
                <c:pt idx="126">
                  <c:v>0.98586346153846149</c:v>
                </c:pt>
                <c:pt idx="127">
                  <c:v>0.9772961538461542</c:v>
                </c:pt>
                <c:pt idx="128">
                  <c:v>0.98245961538461546</c:v>
                </c:pt>
                <c:pt idx="129">
                  <c:v>0.92930192307692283</c:v>
                </c:pt>
                <c:pt idx="130">
                  <c:v>0.94870384615384595</c:v>
                </c:pt>
                <c:pt idx="131">
                  <c:v>0.99994038461538459</c:v>
                </c:pt>
                <c:pt idx="132">
                  <c:v>0.99750576923076906</c:v>
                </c:pt>
                <c:pt idx="133">
                  <c:v>1.0084865384615385</c:v>
                </c:pt>
                <c:pt idx="134">
                  <c:v>1.0031057692307694</c:v>
                </c:pt>
                <c:pt idx="135">
                  <c:v>1.0109826923076926</c:v>
                </c:pt>
                <c:pt idx="136">
                  <c:v>0.96825000000000017</c:v>
                </c:pt>
                <c:pt idx="137">
                  <c:v>0.99870769230769207</c:v>
                </c:pt>
                <c:pt idx="138">
                  <c:v>1.0297442307692308</c:v>
                </c:pt>
                <c:pt idx="139">
                  <c:v>1.0110192307692305</c:v>
                </c:pt>
                <c:pt idx="140">
                  <c:v>1.0249730769230767</c:v>
                </c:pt>
                <c:pt idx="141">
                  <c:v>1.0109423076923081</c:v>
                </c:pt>
                <c:pt idx="142">
                  <c:v>0.98658461538461517</c:v>
                </c:pt>
                <c:pt idx="143">
                  <c:v>0.91422499999999995</c:v>
                </c:pt>
                <c:pt idx="144">
                  <c:v>0.84209230769230792</c:v>
                </c:pt>
                <c:pt idx="145">
                  <c:v>0.5954942307692308</c:v>
                </c:pt>
                <c:pt idx="146">
                  <c:v>0.85268076923076941</c:v>
                </c:pt>
                <c:pt idx="147">
                  <c:v>0.97997884615384634</c:v>
                </c:pt>
                <c:pt idx="148">
                  <c:v>1.0133346153846157</c:v>
                </c:pt>
                <c:pt idx="149">
                  <c:v>1.0290000000000001</c:v>
                </c:pt>
                <c:pt idx="150">
                  <c:v>1.0035538461538456</c:v>
                </c:pt>
                <c:pt idx="151">
                  <c:v>0.50786538461538477</c:v>
                </c:pt>
                <c:pt idx="152">
                  <c:v>1.0186884615384615</c:v>
                </c:pt>
                <c:pt idx="153">
                  <c:v>0.99771730769230749</c:v>
                </c:pt>
                <c:pt idx="154">
                  <c:v>1.0104538461538461</c:v>
                </c:pt>
                <c:pt idx="155">
                  <c:v>1.0057884615384614</c:v>
                </c:pt>
                <c:pt idx="156">
                  <c:v>1.0184730769230768</c:v>
                </c:pt>
                <c:pt idx="157">
                  <c:v>0.95386730769230765</c:v>
                </c:pt>
                <c:pt idx="158">
                  <c:v>0.99356538461538457</c:v>
                </c:pt>
                <c:pt idx="159">
                  <c:v>1.0237653846153845</c:v>
                </c:pt>
                <c:pt idx="160">
                  <c:v>0.98161538461538467</c:v>
                </c:pt>
                <c:pt idx="161">
                  <c:v>1.0257096153846155</c:v>
                </c:pt>
                <c:pt idx="162">
                  <c:v>0.99359230769230777</c:v>
                </c:pt>
                <c:pt idx="163">
                  <c:v>1.0400692307692312</c:v>
                </c:pt>
                <c:pt idx="164">
                  <c:v>0.9695269230769229</c:v>
                </c:pt>
                <c:pt idx="165">
                  <c:v>1.0008596153846159</c:v>
                </c:pt>
                <c:pt idx="166">
                  <c:v>1.0235076923076927</c:v>
                </c:pt>
                <c:pt idx="167">
                  <c:v>1.0115173076923074</c:v>
                </c:pt>
                <c:pt idx="168">
                  <c:v>1.0190096153846153</c:v>
                </c:pt>
                <c:pt idx="169">
                  <c:v>1.0211576923076922</c:v>
                </c:pt>
                <c:pt idx="170">
                  <c:v>1.0010923076923079</c:v>
                </c:pt>
                <c:pt idx="171">
                  <c:v>0.95727499999999999</c:v>
                </c:pt>
                <c:pt idx="172">
                  <c:v>0.93842499999999984</c:v>
                </c:pt>
                <c:pt idx="173">
                  <c:v>1.005807692307692</c:v>
                </c:pt>
                <c:pt idx="174">
                  <c:v>0.99981153846153847</c:v>
                </c:pt>
                <c:pt idx="175">
                  <c:v>1.0127865384615382</c:v>
                </c:pt>
                <c:pt idx="176">
                  <c:v>1.0201249999999999</c:v>
                </c:pt>
                <c:pt idx="177">
                  <c:v>1.0111557692307687</c:v>
                </c:pt>
                <c:pt idx="178">
                  <c:v>0.98293461538461524</c:v>
                </c:pt>
                <c:pt idx="179">
                  <c:v>1.0166596153846152</c:v>
                </c:pt>
                <c:pt idx="180">
                  <c:v>1.0190846153846156</c:v>
                </c:pt>
                <c:pt idx="181">
                  <c:v>0.99069807692307699</c:v>
                </c:pt>
                <c:pt idx="182">
                  <c:v>0.98075769230769239</c:v>
                </c:pt>
                <c:pt idx="183">
                  <c:v>0.92870576923076975</c:v>
                </c:pt>
                <c:pt idx="184">
                  <c:v>0.73207307692307688</c:v>
                </c:pt>
                <c:pt idx="185">
                  <c:v>0.65620576923076923</c:v>
                </c:pt>
                <c:pt idx="186">
                  <c:v>0.77401923076923096</c:v>
                </c:pt>
                <c:pt idx="187">
                  <c:v>0.9176923076923077</c:v>
                </c:pt>
                <c:pt idx="188">
                  <c:v>0.91425192307692305</c:v>
                </c:pt>
                <c:pt idx="189">
                  <c:v>0.99492115384615376</c:v>
                </c:pt>
                <c:pt idx="190">
                  <c:v>0.98592692307692298</c:v>
                </c:pt>
                <c:pt idx="191">
                  <c:v>0.98531538461538493</c:v>
                </c:pt>
                <c:pt idx="192">
                  <c:v>0.95550769230769206</c:v>
                </c:pt>
                <c:pt idx="193">
                  <c:v>0.98477115384615377</c:v>
                </c:pt>
                <c:pt idx="194">
                  <c:v>0.99717884615384611</c:v>
                </c:pt>
                <c:pt idx="195">
                  <c:v>0.98664038461538461</c:v>
                </c:pt>
                <c:pt idx="196">
                  <c:v>0.99938269230769206</c:v>
                </c:pt>
                <c:pt idx="197">
                  <c:v>0.98883653846153829</c:v>
                </c:pt>
                <c:pt idx="198">
                  <c:v>1.0021901960784312</c:v>
                </c:pt>
                <c:pt idx="199">
                  <c:v>0.96770196078431381</c:v>
                </c:pt>
                <c:pt idx="200">
                  <c:v>1.0004843137254902</c:v>
                </c:pt>
                <c:pt idx="201">
                  <c:v>1.0249960784313723</c:v>
                </c:pt>
                <c:pt idx="202">
                  <c:v>1.0054372549019608</c:v>
                </c:pt>
                <c:pt idx="203">
                  <c:v>1.0199843137254905</c:v>
                </c:pt>
                <c:pt idx="204">
                  <c:v>1.0193000000000003</c:v>
                </c:pt>
                <c:pt idx="205">
                  <c:v>1.0149509803921573</c:v>
                </c:pt>
                <c:pt idx="206">
                  <c:v>0.99138627450980388</c:v>
                </c:pt>
                <c:pt idx="207">
                  <c:v>1.0232333333333332</c:v>
                </c:pt>
                <c:pt idx="208">
                  <c:v>1.0370627450980394</c:v>
                </c:pt>
                <c:pt idx="209">
                  <c:v>1.0329372549019606</c:v>
                </c:pt>
                <c:pt idx="210">
                  <c:v>1.0478823529411765</c:v>
                </c:pt>
                <c:pt idx="211">
                  <c:v>1.006354901960784</c:v>
                </c:pt>
                <c:pt idx="212">
                  <c:v>1.0126313725490199</c:v>
                </c:pt>
                <c:pt idx="213">
                  <c:v>0.97125490196078401</c:v>
                </c:pt>
                <c:pt idx="214">
                  <c:v>1.0106215686274511</c:v>
                </c:pt>
                <c:pt idx="215">
                  <c:v>1.0335215686274504</c:v>
                </c:pt>
                <c:pt idx="216">
                  <c:v>0.99477450980392124</c:v>
                </c:pt>
                <c:pt idx="217">
                  <c:v>1.02818431372549</c:v>
                </c:pt>
                <c:pt idx="218">
                  <c:v>1.0184274509803917</c:v>
                </c:pt>
                <c:pt idx="219">
                  <c:v>1.0258529411764703</c:v>
                </c:pt>
                <c:pt idx="220">
                  <c:v>0.97519803921568637</c:v>
                </c:pt>
                <c:pt idx="221">
                  <c:v>1.0245784313725492</c:v>
                </c:pt>
                <c:pt idx="222">
                  <c:v>1.0272411764705882</c:v>
                </c:pt>
                <c:pt idx="223">
                  <c:v>1.0158882352941179</c:v>
                </c:pt>
                <c:pt idx="224">
                  <c:v>1.0265823529411764</c:v>
                </c:pt>
                <c:pt idx="225">
                  <c:v>1.0228137254901959</c:v>
                </c:pt>
                <c:pt idx="226">
                  <c:v>1.020872549019608</c:v>
                </c:pt>
                <c:pt idx="227">
                  <c:v>0.96815490196078391</c:v>
                </c:pt>
                <c:pt idx="228">
                  <c:v>1.0208260000000002</c:v>
                </c:pt>
                <c:pt idx="229">
                  <c:v>1.0384607843137257</c:v>
                </c:pt>
                <c:pt idx="230">
                  <c:v>1.0166843137254902</c:v>
                </c:pt>
                <c:pt idx="231">
                  <c:v>1.0314666666666665</c:v>
                </c:pt>
                <c:pt idx="232">
                  <c:v>1.0288078431372552</c:v>
                </c:pt>
                <c:pt idx="233">
                  <c:v>1.0193235294117646</c:v>
                </c:pt>
                <c:pt idx="234">
                  <c:v>0.98313725490196069</c:v>
                </c:pt>
                <c:pt idx="235">
                  <c:v>1.024152</c:v>
                </c:pt>
                <c:pt idx="236">
                  <c:v>1.0455196078431375</c:v>
                </c:pt>
                <c:pt idx="237">
                  <c:v>1.0299941176470586</c:v>
                </c:pt>
                <c:pt idx="238">
                  <c:v>1.0371901960784313</c:v>
                </c:pt>
                <c:pt idx="239">
                  <c:v>1.0213960784313727</c:v>
                </c:pt>
                <c:pt idx="240">
                  <c:v>1.0164490196078433</c:v>
                </c:pt>
                <c:pt idx="241">
                  <c:v>0.98455294117647019</c:v>
                </c:pt>
                <c:pt idx="242">
                  <c:v>1.0450759999999999</c:v>
                </c:pt>
                <c:pt idx="243">
                  <c:v>1.0440176470588234</c:v>
                </c:pt>
                <c:pt idx="244">
                  <c:v>1.0284372549019607</c:v>
                </c:pt>
                <c:pt idx="245">
                  <c:v>1.0351529411764704</c:v>
                </c:pt>
                <c:pt idx="246">
                  <c:v>1.0270235294117649</c:v>
                </c:pt>
                <c:pt idx="247">
                  <c:v>1.0007627450980394</c:v>
                </c:pt>
                <c:pt idx="248">
                  <c:v>0.93034705882352953</c:v>
                </c:pt>
                <c:pt idx="249">
                  <c:v>0.87535098039215686</c:v>
                </c:pt>
                <c:pt idx="250">
                  <c:v>0.61285490196078429</c:v>
                </c:pt>
                <c:pt idx="251">
                  <c:v>0.84283921568627462</c:v>
                </c:pt>
                <c:pt idx="252">
                  <c:v>0.99271960784313718</c:v>
                </c:pt>
                <c:pt idx="253">
                  <c:v>1.0224431372549017</c:v>
                </c:pt>
                <c:pt idx="254">
                  <c:v>1.0406568627450978</c:v>
                </c:pt>
                <c:pt idx="255">
                  <c:v>1.0265</c:v>
                </c:pt>
                <c:pt idx="256">
                  <c:v>1.0544900000000004</c:v>
                </c:pt>
                <c:pt idx="257">
                  <c:v>1.0360176470588234</c:v>
                </c:pt>
                <c:pt idx="258">
                  <c:v>1.0079588235294119</c:v>
                </c:pt>
                <c:pt idx="259">
                  <c:v>1.0287254901960785</c:v>
                </c:pt>
                <c:pt idx="260">
                  <c:v>1.0366725490196078</c:v>
                </c:pt>
                <c:pt idx="261">
                  <c:v>1.0197352941176472</c:v>
                </c:pt>
                <c:pt idx="262">
                  <c:v>1.0039780000000005</c:v>
                </c:pt>
                <c:pt idx="263">
                  <c:v>1.0417540000000001</c:v>
                </c:pt>
                <c:pt idx="264">
                  <c:v>1.0370078431372551</c:v>
                </c:pt>
                <c:pt idx="265">
                  <c:v>1.0176450980392155</c:v>
                </c:pt>
                <c:pt idx="266">
                  <c:v>1.0378352941176472</c:v>
                </c:pt>
                <c:pt idx="267">
                  <c:v>1.0357666666666667</c:v>
                </c:pt>
                <c:pt idx="268">
                  <c:v>1.0036634615384619</c:v>
                </c:pt>
                <c:pt idx="269">
                  <c:v>0.98001372549019594</c:v>
                </c:pt>
                <c:pt idx="270">
                  <c:v>1.0466059999999999</c:v>
                </c:pt>
                <c:pt idx="271">
                  <c:v>1.0431470588235296</c:v>
                </c:pt>
                <c:pt idx="272">
                  <c:v>1.0272607843137258</c:v>
                </c:pt>
                <c:pt idx="273">
                  <c:v>1.0412980392156861</c:v>
                </c:pt>
                <c:pt idx="274">
                  <c:v>1.0322509803921565</c:v>
                </c:pt>
                <c:pt idx="275">
                  <c:v>1.0318686274509801</c:v>
                </c:pt>
                <c:pt idx="276">
                  <c:v>1.0162880000000001</c:v>
                </c:pt>
                <c:pt idx="277">
                  <c:v>1.038988235294118</c:v>
                </c:pt>
                <c:pt idx="278">
                  <c:v>1.0414803921568627</c:v>
                </c:pt>
                <c:pt idx="279">
                  <c:v>1.0213450980392158</c:v>
                </c:pt>
                <c:pt idx="280">
                  <c:v>1.03398431372549</c:v>
                </c:pt>
                <c:pt idx="281">
                  <c:v>1.0349509803921566</c:v>
                </c:pt>
                <c:pt idx="282">
                  <c:v>1.0111803921568625</c:v>
                </c:pt>
                <c:pt idx="283">
                  <c:v>0.96934509803921554</c:v>
                </c:pt>
                <c:pt idx="284">
                  <c:v>1.0202333333333333</c:v>
                </c:pt>
                <c:pt idx="285">
                  <c:v>1.0116588235294117</c:v>
                </c:pt>
                <c:pt idx="286">
                  <c:v>1.0193823529411765</c:v>
                </c:pt>
                <c:pt idx="287">
                  <c:v>1.0334960784313725</c:v>
                </c:pt>
                <c:pt idx="288">
                  <c:v>1.0367960784313726</c:v>
                </c:pt>
                <c:pt idx="289">
                  <c:v>1.0263705882352945</c:v>
                </c:pt>
                <c:pt idx="290">
                  <c:v>0.97653400000000024</c:v>
                </c:pt>
                <c:pt idx="291">
                  <c:v>1.0603900000000004</c:v>
                </c:pt>
                <c:pt idx="292">
                  <c:v>1.041613725490196</c:v>
                </c:pt>
                <c:pt idx="293">
                  <c:v>1.0225352941176471</c:v>
                </c:pt>
                <c:pt idx="294">
                  <c:v>1.0326117647058821</c:v>
                </c:pt>
                <c:pt idx="295">
                  <c:v>1.0160568627450979</c:v>
                </c:pt>
                <c:pt idx="296">
                  <c:v>1.0069392156862746</c:v>
                </c:pt>
                <c:pt idx="297">
                  <c:v>0.97005882352941186</c:v>
                </c:pt>
                <c:pt idx="298">
                  <c:v>0.97462745098039205</c:v>
                </c:pt>
                <c:pt idx="299">
                  <c:v>1.0033509803921572</c:v>
                </c:pt>
                <c:pt idx="300">
                  <c:v>1.0039627450980393</c:v>
                </c:pt>
                <c:pt idx="301">
                  <c:v>1.0264725490196078</c:v>
                </c:pt>
                <c:pt idx="302">
                  <c:v>1.0103960784313728</c:v>
                </c:pt>
                <c:pt idx="303">
                  <c:v>0.99912941176470571</c:v>
                </c:pt>
                <c:pt idx="304">
                  <c:v>0.9623179999999999</c:v>
                </c:pt>
                <c:pt idx="305">
                  <c:v>0.98239019607843137</c:v>
                </c:pt>
                <c:pt idx="306">
                  <c:v>0.98682745098039237</c:v>
                </c:pt>
                <c:pt idx="307">
                  <c:v>0.96254313725490215</c:v>
                </c:pt>
                <c:pt idx="308">
                  <c:v>0.99934117647058829</c:v>
                </c:pt>
                <c:pt idx="309">
                  <c:v>1.0098568627450979</c:v>
                </c:pt>
                <c:pt idx="310">
                  <c:v>1.0050843137254903</c:v>
                </c:pt>
                <c:pt idx="311">
                  <c:v>1.0042540000000002</c:v>
                </c:pt>
                <c:pt idx="312">
                  <c:v>1.0038659999999999</c:v>
                </c:pt>
                <c:pt idx="313">
                  <c:v>1.0141058823529414</c:v>
                </c:pt>
                <c:pt idx="314">
                  <c:v>1.0071372549019608</c:v>
                </c:pt>
                <c:pt idx="315">
                  <c:v>0.9990352941176468</c:v>
                </c:pt>
                <c:pt idx="316">
                  <c:v>1.0094019607843137</c:v>
                </c:pt>
                <c:pt idx="317">
                  <c:v>1.0228333333333335</c:v>
                </c:pt>
                <c:pt idx="318">
                  <c:v>1.0041160000000005</c:v>
                </c:pt>
                <c:pt idx="319">
                  <c:v>1.2592100000000002</c:v>
                </c:pt>
                <c:pt idx="320">
                  <c:v>1.0328411764705885</c:v>
                </c:pt>
                <c:pt idx="321">
                  <c:v>1.0350607843137254</c:v>
                </c:pt>
                <c:pt idx="322">
                  <c:v>1.0340294117647058</c:v>
                </c:pt>
                <c:pt idx="323">
                  <c:v>1.0392705882352942</c:v>
                </c:pt>
                <c:pt idx="324">
                  <c:v>1.041705882352941</c:v>
                </c:pt>
                <c:pt idx="325">
                  <c:v>1.0701260000000001</c:v>
                </c:pt>
                <c:pt idx="326">
                  <c:v>1.1057239999999999</c:v>
                </c:pt>
                <c:pt idx="327">
                  <c:v>1.0128333333333335</c:v>
                </c:pt>
                <c:pt idx="328">
                  <c:v>0.9476941176470588</c:v>
                </c:pt>
                <c:pt idx="329">
                  <c:v>0.85407647058823533</c:v>
                </c:pt>
                <c:pt idx="330">
                  <c:v>0.45033799999999991</c:v>
                </c:pt>
                <c:pt idx="331">
                  <c:v>0.50495882352941168</c:v>
                </c:pt>
                <c:pt idx="332">
                  <c:v>0.71662941176470596</c:v>
                </c:pt>
                <c:pt idx="333">
                  <c:v>0.95020600000000033</c:v>
                </c:pt>
                <c:pt idx="334">
                  <c:v>0.96288235294117641</c:v>
                </c:pt>
                <c:pt idx="335">
                  <c:v>0.9948215686274513</c:v>
                </c:pt>
                <c:pt idx="336">
                  <c:v>0.9759000000000001</c:v>
                </c:pt>
                <c:pt idx="337">
                  <c:v>0.9346960784313727</c:v>
                </c:pt>
                <c:pt idx="338">
                  <c:v>0.95710000000000006</c:v>
                </c:pt>
                <c:pt idx="339">
                  <c:v>1.0106359999999999</c:v>
                </c:pt>
                <c:pt idx="340">
                  <c:v>1.0643392156862743</c:v>
                </c:pt>
                <c:pt idx="341">
                  <c:v>1.0404745098039216</c:v>
                </c:pt>
                <c:pt idx="342">
                  <c:v>1.0229470588235294</c:v>
                </c:pt>
                <c:pt idx="343">
                  <c:v>1.0252333333333334</c:v>
                </c:pt>
                <c:pt idx="344">
                  <c:v>1.0161352941176469</c:v>
                </c:pt>
                <c:pt idx="345">
                  <c:v>1.0199882352941176</c:v>
                </c:pt>
                <c:pt idx="346">
                  <c:v>1.0147459999999999</c:v>
                </c:pt>
                <c:pt idx="347">
                  <c:v>1.0780620000000001</c:v>
                </c:pt>
                <c:pt idx="348">
                  <c:v>1.0205431372549021</c:v>
                </c:pt>
                <c:pt idx="349">
                  <c:v>1.0101137254901957</c:v>
                </c:pt>
                <c:pt idx="350">
                  <c:v>0.987462745098039</c:v>
                </c:pt>
                <c:pt idx="351">
                  <c:v>0.87957450980392171</c:v>
                </c:pt>
                <c:pt idx="352">
                  <c:v>1.0024509803921571</c:v>
                </c:pt>
                <c:pt idx="353">
                  <c:v>1.0512359999999998</c:v>
                </c:pt>
                <c:pt idx="354">
                  <c:v>1.0872080000000002</c:v>
                </c:pt>
                <c:pt idx="355">
                  <c:v>0.98065294117647062</c:v>
                </c:pt>
                <c:pt idx="356">
                  <c:v>0.91844901960784309</c:v>
                </c:pt>
                <c:pt idx="357">
                  <c:v>0.78863137254901972</c:v>
                </c:pt>
                <c:pt idx="358">
                  <c:v>0.51924313725490179</c:v>
                </c:pt>
                <c:pt idx="359">
                  <c:v>0.23344200000000001</c:v>
                </c:pt>
                <c:pt idx="360">
                  <c:v>0.43644200000000005</c:v>
                </c:pt>
                <c:pt idx="361">
                  <c:v>0.76702799999999982</c:v>
                </c:pt>
                <c:pt idx="362">
                  <c:v>0.81779411764705889</c:v>
                </c:pt>
                <c:pt idx="363">
                  <c:v>0.82288627450980412</c:v>
                </c:pt>
                <c:pt idx="364">
                  <c:v>0.80914313725490217</c:v>
                </c:pt>
              </c:numCache>
            </c:numRef>
          </c:val>
          <c:smooth val="0"/>
          <c:extLst>
            <c:ext xmlns:c16="http://schemas.microsoft.com/office/drawing/2014/chart" uri="{C3380CC4-5D6E-409C-BE32-E72D297353CC}">
              <c16:uniqueId val="{00000000-0C57-0E48-9ED1-D14874F65BB4}"/>
            </c:ext>
          </c:extLst>
        </c:ser>
        <c:dLbls>
          <c:showLegendKey val="0"/>
          <c:showVal val="0"/>
          <c:showCatName val="0"/>
          <c:showSerName val="0"/>
          <c:showPercent val="0"/>
          <c:showBubbleSize val="0"/>
        </c:dLbls>
        <c:smooth val="0"/>
        <c:axId val="2103705967"/>
        <c:axId val="2103707615"/>
      </c:lineChart>
      <c:catAx>
        <c:axId val="2103705967"/>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3707615"/>
        <c:crosses val="autoZero"/>
        <c:auto val="1"/>
        <c:lblAlgn val="ctr"/>
        <c:lblOffset val="100"/>
        <c:noMultiLvlLbl val="0"/>
      </c:catAx>
      <c:valAx>
        <c:axId val="21037076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3705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Local Fleet (LF) US avg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'Fleet_truck_temporal profiles_i'!$BB$1</c:f>
              <c:strCache>
                <c:ptCount val="1"/>
                <c:pt idx="0">
                  <c:v>LF US avg</c:v>
                </c:pt>
              </c:strCache>
            </c:strRef>
          </c:tx>
          <c:spPr>
            <a:ln w="28575" cap="rnd">
              <a:solidFill>
                <a:schemeClr val="accent1"/>
              </a:solidFill>
              <a:round/>
            </a:ln>
            <a:effectLst/>
          </c:spPr>
          <c:marker>
            <c:symbol val="none"/>
          </c:marker>
          <c:val>
            <c:numRef>
              <c:f>'Fleet_truck_temporal profiles_i'!$BB$2:$BB$366</c:f>
              <c:numCache>
                <c:formatCode>General</c:formatCode>
                <c:ptCount val="365"/>
                <c:pt idx="0">
                  <c:v>0.20798846153846151</c:v>
                </c:pt>
                <c:pt idx="1">
                  <c:v>0.84926923076923067</c:v>
                </c:pt>
                <c:pt idx="2">
                  <c:v>0.93000192307692287</c:v>
                </c:pt>
                <c:pt idx="3">
                  <c:v>0.9459480769230767</c:v>
                </c:pt>
                <c:pt idx="4">
                  <c:v>0.98523846153846106</c:v>
                </c:pt>
                <c:pt idx="5">
                  <c:v>0.99255961538461568</c:v>
                </c:pt>
                <c:pt idx="6">
                  <c:v>0.98704038461538468</c:v>
                </c:pt>
                <c:pt idx="7">
                  <c:v>1.0027615384615389</c:v>
                </c:pt>
                <c:pt idx="8">
                  <c:v>1.0135134615384618</c:v>
                </c:pt>
                <c:pt idx="9">
                  <c:v>0.99750961538461524</c:v>
                </c:pt>
                <c:pt idx="10">
                  <c:v>0.94560192307692281</c:v>
                </c:pt>
                <c:pt idx="11">
                  <c:v>0.99745961538461536</c:v>
                </c:pt>
                <c:pt idx="12">
                  <c:v>0.99156730769230805</c:v>
                </c:pt>
                <c:pt idx="13">
                  <c:v>0.98332307692307697</c:v>
                </c:pt>
                <c:pt idx="14">
                  <c:v>0.9905250000000001</c:v>
                </c:pt>
                <c:pt idx="15">
                  <c:v>0.99751346153846177</c:v>
                </c:pt>
                <c:pt idx="16">
                  <c:v>0.96396923076923069</c:v>
                </c:pt>
                <c:pt idx="17">
                  <c:v>0.94802115384615349</c:v>
                </c:pt>
                <c:pt idx="18">
                  <c:v>1.0572711538461539</c:v>
                </c:pt>
                <c:pt idx="19">
                  <c:v>0.93124423076923102</c:v>
                </c:pt>
                <c:pt idx="20">
                  <c:v>1.0060230769230769</c:v>
                </c:pt>
                <c:pt idx="21">
                  <c:v>0.99952307692307696</c:v>
                </c:pt>
                <c:pt idx="22">
                  <c:v>1.0070673076923076</c:v>
                </c:pt>
                <c:pt idx="23">
                  <c:v>1.0048153846153847</c:v>
                </c:pt>
                <c:pt idx="24">
                  <c:v>0.98749038461538463</c:v>
                </c:pt>
                <c:pt idx="25">
                  <c:v>1.0096480769230767</c:v>
                </c:pt>
                <c:pt idx="26">
                  <c:v>1.0182346153846156</c:v>
                </c:pt>
                <c:pt idx="27">
                  <c:v>1.0144769230769231</c:v>
                </c:pt>
                <c:pt idx="28">
                  <c:v>1.0116307692307691</c:v>
                </c:pt>
                <c:pt idx="29">
                  <c:v>1.0196480769230771</c:v>
                </c:pt>
                <c:pt idx="30">
                  <c:v>1.0037942307692311</c:v>
                </c:pt>
                <c:pt idx="31">
                  <c:v>0.98654230769230766</c:v>
                </c:pt>
                <c:pt idx="32">
                  <c:v>0.96186730769230755</c:v>
                </c:pt>
                <c:pt idx="33">
                  <c:v>0.96777884615384657</c:v>
                </c:pt>
                <c:pt idx="34">
                  <c:v>0.98756538461538468</c:v>
                </c:pt>
                <c:pt idx="35">
                  <c:v>0.96709038461538455</c:v>
                </c:pt>
                <c:pt idx="36">
                  <c:v>0.95772307692307679</c:v>
                </c:pt>
                <c:pt idx="37">
                  <c:v>0.96626730769230784</c:v>
                </c:pt>
                <c:pt idx="38">
                  <c:v>1.0241903846153848</c:v>
                </c:pt>
                <c:pt idx="39">
                  <c:v>1.0285134615384615</c:v>
                </c:pt>
                <c:pt idx="40">
                  <c:v>0.99972692307692301</c:v>
                </c:pt>
                <c:pt idx="41">
                  <c:v>0.99317500000000003</c:v>
                </c:pt>
                <c:pt idx="42">
                  <c:v>0.98611538461538462</c:v>
                </c:pt>
                <c:pt idx="43">
                  <c:v>0.97249423076923069</c:v>
                </c:pt>
                <c:pt idx="44">
                  <c:v>0.94453846153846144</c:v>
                </c:pt>
                <c:pt idx="45">
                  <c:v>0.95600576923076908</c:v>
                </c:pt>
                <c:pt idx="46">
                  <c:v>1.00665</c:v>
                </c:pt>
                <c:pt idx="47">
                  <c:v>0.91464999999999985</c:v>
                </c:pt>
                <c:pt idx="48">
                  <c:v>0.98440769230769243</c:v>
                </c:pt>
                <c:pt idx="49">
                  <c:v>0.98478653846153841</c:v>
                </c:pt>
                <c:pt idx="50">
                  <c:v>0.98730192307692299</c:v>
                </c:pt>
                <c:pt idx="51">
                  <c:v>0.99191538461538464</c:v>
                </c:pt>
                <c:pt idx="52">
                  <c:v>1.0055423076923078</c:v>
                </c:pt>
                <c:pt idx="53">
                  <c:v>0.99436153846153819</c:v>
                </c:pt>
                <c:pt idx="54">
                  <c:v>0.99217115384615384</c:v>
                </c:pt>
                <c:pt idx="55">
                  <c:v>0.97814615384615378</c:v>
                </c:pt>
                <c:pt idx="56">
                  <c:v>1.0002249999999999</c:v>
                </c:pt>
                <c:pt idx="57">
                  <c:v>1.0073923076923075</c:v>
                </c:pt>
                <c:pt idx="58">
                  <c:v>1.0197615384615386</c:v>
                </c:pt>
                <c:pt idx="59">
                  <c:v>1.0329942307692308</c:v>
                </c:pt>
                <c:pt idx="60">
                  <c:v>1.0049865384615386</c:v>
                </c:pt>
                <c:pt idx="61">
                  <c:v>0.99934230769230759</c:v>
                </c:pt>
                <c:pt idx="62">
                  <c:v>1.0041269230769232</c:v>
                </c:pt>
                <c:pt idx="63">
                  <c:v>1.0092230769230768</c:v>
                </c:pt>
                <c:pt idx="64">
                  <c:v>1.0212269230769233</c:v>
                </c:pt>
                <c:pt idx="65">
                  <c:v>1.0203942307692304</c:v>
                </c:pt>
                <c:pt idx="66">
                  <c:v>1.0278365384615387</c:v>
                </c:pt>
                <c:pt idx="67">
                  <c:v>1.0285019230769232</c:v>
                </c:pt>
                <c:pt idx="68">
                  <c:v>1.0287249999999999</c:v>
                </c:pt>
                <c:pt idx="69">
                  <c:v>1.0149807692307691</c:v>
                </c:pt>
                <c:pt idx="70">
                  <c:v>1.0205923076923074</c:v>
                </c:pt>
                <c:pt idx="71">
                  <c:v>1.0275711538461536</c:v>
                </c:pt>
                <c:pt idx="72">
                  <c:v>0.98409807692307694</c:v>
                </c:pt>
                <c:pt idx="73">
                  <c:v>0.9294038461538463</c:v>
                </c:pt>
                <c:pt idx="74">
                  <c:v>0.96642115384615379</c:v>
                </c:pt>
                <c:pt idx="75">
                  <c:v>0.99117500000000014</c:v>
                </c:pt>
                <c:pt idx="76">
                  <c:v>0.9733538461538459</c:v>
                </c:pt>
                <c:pt idx="77">
                  <c:v>0.95917115384615392</c:v>
                </c:pt>
                <c:pt idx="78">
                  <c:v>0.92806153846153827</c:v>
                </c:pt>
                <c:pt idx="79">
                  <c:v>0.90807115384615378</c:v>
                </c:pt>
                <c:pt idx="80">
                  <c:v>0.88035576923076941</c:v>
                </c:pt>
                <c:pt idx="81">
                  <c:v>0.88901153846153858</c:v>
                </c:pt>
                <c:pt idx="82">
                  <c:v>0.90306346153846151</c:v>
                </c:pt>
                <c:pt idx="83">
                  <c:v>0.8874692307692309</c:v>
                </c:pt>
                <c:pt idx="84">
                  <c:v>0.87929615384615378</c:v>
                </c:pt>
                <c:pt idx="85">
                  <c:v>0.88043461538461498</c:v>
                </c:pt>
                <c:pt idx="86">
                  <c:v>0.93078076923076947</c:v>
                </c:pt>
                <c:pt idx="87">
                  <c:v>0.83384615384615368</c:v>
                </c:pt>
                <c:pt idx="88">
                  <c:v>0.85329615384615398</c:v>
                </c:pt>
                <c:pt idx="89">
                  <c:v>0.89350384615384637</c:v>
                </c:pt>
                <c:pt idx="90">
                  <c:v>0.8802423076923076</c:v>
                </c:pt>
                <c:pt idx="91">
                  <c:v>0.86452692307692303</c:v>
                </c:pt>
                <c:pt idx="92">
                  <c:v>0.85162884615384604</c:v>
                </c:pt>
                <c:pt idx="93">
                  <c:v>0.82044615384615394</c:v>
                </c:pt>
                <c:pt idx="94">
                  <c:v>0.76326538461538485</c:v>
                </c:pt>
                <c:pt idx="95">
                  <c:v>0.74157884615384617</c:v>
                </c:pt>
                <c:pt idx="96">
                  <c:v>0.86589038461538492</c:v>
                </c:pt>
                <c:pt idx="97">
                  <c:v>0.8569749999999996</c:v>
                </c:pt>
                <c:pt idx="98">
                  <c:v>0.85855961538461523</c:v>
                </c:pt>
                <c:pt idx="99">
                  <c:v>0.84559230769230753</c:v>
                </c:pt>
                <c:pt idx="100">
                  <c:v>0.74739615384615365</c:v>
                </c:pt>
                <c:pt idx="101">
                  <c:v>0.71037884615384628</c:v>
                </c:pt>
                <c:pt idx="102">
                  <c:v>0.6164019230769231</c:v>
                </c:pt>
                <c:pt idx="103">
                  <c:v>0.79765384615384605</c:v>
                </c:pt>
                <c:pt idx="104">
                  <c:v>0.85682115384615409</c:v>
                </c:pt>
                <c:pt idx="105">
                  <c:v>0.85908653846153848</c:v>
                </c:pt>
                <c:pt idx="106">
                  <c:v>0.84981538461538486</c:v>
                </c:pt>
                <c:pt idx="107">
                  <c:v>0.85419615384615366</c:v>
                </c:pt>
                <c:pt idx="108">
                  <c:v>0.7699076923076924</c:v>
                </c:pt>
                <c:pt idx="109">
                  <c:v>0.75493653846153852</c:v>
                </c:pt>
                <c:pt idx="110">
                  <c:v>0.87579230769230754</c:v>
                </c:pt>
                <c:pt idx="111">
                  <c:v>0.88232500000000025</c:v>
                </c:pt>
                <c:pt idx="112">
                  <c:v>0.88729038461538479</c:v>
                </c:pt>
                <c:pt idx="113">
                  <c:v>0.87503269230769221</c:v>
                </c:pt>
                <c:pt idx="114">
                  <c:v>0.85200769230769235</c:v>
                </c:pt>
                <c:pt idx="115">
                  <c:v>0.79941153846153867</c:v>
                </c:pt>
                <c:pt idx="116">
                  <c:v>0.76541346153846135</c:v>
                </c:pt>
                <c:pt idx="117">
                  <c:v>0.90371538461538481</c:v>
                </c:pt>
                <c:pt idx="118">
                  <c:v>0.90746346153846169</c:v>
                </c:pt>
                <c:pt idx="119">
                  <c:v>0.89872499999999955</c:v>
                </c:pt>
                <c:pt idx="120">
                  <c:v>0.89559807692307669</c:v>
                </c:pt>
                <c:pt idx="121">
                  <c:v>0.88905384615384642</c:v>
                </c:pt>
                <c:pt idx="122">
                  <c:v>0.84780576923076911</c:v>
                </c:pt>
                <c:pt idx="123">
                  <c:v>0.81173846153846141</c:v>
                </c:pt>
                <c:pt idx="124">
                  <c:v>0.94024230769230788</c:v>
                </c:pt>
                <c:pt idx="125">
                  <c:v>0.93185576923076907</c:v>
                </c:pt>
                <c:pt idx="126">
                  <c:v>0.92949038461538436</c:v>
                </c:pt>
                <c:pt idx="127">
                  <c:v>0.94651153846153879</c:v>
                </c:pt>
                <c:pt idx="128">
                  <c:v>0.90649423076923052</c:v>
                </c:pt>
                <c:pt idx="129">
                  <c:v>0.83183461538461523</c:v>
                </c:pt>
                <c:pt idx="130">
                  <c:v>0.77213269230769233</c:v>
                </c:pt>
                <c:pt idx="131">
                  <c:v>0.95373846153846142</c:v>
                </c:pt>
                <c:pt idx="132">
                  <c:v>0.95141346153846174</c:v>
                </c:pt>
                <c:pt idx="133">
                  <c:v>0.95534807692307677</c:v>
                </c:pt>
                <c:pt idx="134">
                  <c:v>0.95899038461538433</c:v>
                </c:pt>
                <c:pt idx="135">
                  <c:v>0.93155769230769225</c:v>
                </c:pt>
                <c:pt idx="136">
                  <c:v>0.87192500000000028</c:v>
                </c:pt>
                <c:pt idx="137">
                  <c:v>0.84448076923076942</c:v>
                </c:pt>
                <c:pt idx="138">
                  <c:v>0.97331923076923077</c:v>
                </c:pt>
                <c:pt idx="139">
                  <c:v>0.96877115384615364</c:v>
                </c:pt>
                <c:pt idx="140">
                  <c:v>0.97543653846153855</c:v>
                </c:pt>
                <c:pt idx="141">
                  <c:v>0.98334038461538453</c:v>
                </c:pt>
                <c:pt idx="142">
                  <c:v>0.91319230769230775</c:v>
                </c:pt>
                <c:pt idx="143">
                  <c:v>0.81163269230769253</c:v>
                </c:pt>
                <c:pt idx="144">
                  <c:v>0.71984423076923076</c:v>
                </c:pt>
                <c:pt idx="145">
                  <c:v>0.2558038461538461</c:v>
                </c:pt>
                <c:pt idx="146">
                  <c:v>0.93198076923076911</c:v>
                </c:pt>
                <c:pt idx="147">
                  <c:v>0.98349807692307689</c:v>
                </c:pt>
                <c:pt idx="148">
                  <c:v>0.99921730769230765</c:v>
                </c:pt>
                <c:pt idx="149">
                  <c:v>1.0067346153846151</c:v>
                </c:pt>
                <c:pt idx="150">
                  <c:v>0.96898846153846141</c:v>
                </c:pt>
                <c:pt idx="151">
                  <c:v>0.89553653846153847</c:v>
                </c:pt>
                <c:pt idx="152">
                  <c:v>1.0094365384615385</c:v>
                </c:pt>
                <c:pt idx="153">
                  <c:v>1.0102750000000005</c:v>
                </c:pt>
                <c:pt idx="154">
                  <c:v>1.0093115384615385</c:v>
                </c:pt>
                <c:pt idx="155">
                  <c:v>1.0188384615384616</c:v>
                </c:pt>
                <c:pt idx="156">
                  <c:v>0.99317500000000003</c:v>
                </c:pt>
                <c:pt idx="157">
                  <c:v>0.92098653846153844</c:v>
                </c:pt>
                <c:pt idx="158">
                  <c:v>0.88160961538461557</c:v>
                </c:pt>
                <c:pt idx="159">
                  <c:v>1.0084403846153847</c:v>
                </c:pt>
                <c:pt idx="160">
                  <c:v>0.99671730769230793</c:v>
                </c:pt>
                <c:pt idx="161">
                  <c:v>1.0003692307692309</c:v>
                </c:pt>
                <c:pt idx="162">
                  <c:v>1.0061384615384616</c:v>
                </c:pt>
                <c:pt idx="163">
                  <c:v>0.99095576923076945</c:v>
                </c:pt>
                <c:pt idx="164">
                  <c:v>0.92745576923076922</c:v>
                </c:pt>
                <c:pt idx="165">
                  <c:v>0.89008269230769188</c:v>
                </c:pt>
                <c:pt idx="166">
                  <c:v>1.0149846153846154</c:v>
                </c:pt>
                <c:pt idx="167">
                  <c:v>1.010994230769231</c:v>
                </c:pt>
                <c:pt idx="168">
                  <c:v>1.0080519230769234</c:v>
                </c:pt>
                <c:pt idx="169">
                  <c:v>1.0133326923076924</c:v>
                </c:pt>
                <c:pt idx="170">
                  <c:v>0.95737307692307694</c:v>
                </c:pt>
                <c:pt idx="171">
                  <c:v>0.89201538461538499</c:v>
                </c:pt>
                <c:pt idx="172">
                  <c:v>0.85649999999999993</c:v>
                </c:pt>
                <c:pt idx="173">
                  <c:v>1.0037788461538459</c:v>
                </c:pt>
                <c:pt idx="174">
                  <c:v>1.0123269230769232</c:v>
                </c:pt>
                <c:pt idx="175">
                  <c:v>1.0135999999999998</c:v>
                </c:pt>
                <c:pt idx="176">
                  <c:v>1.0221519230769229</c:v>
                </c:pt>
                <c:pt idx="177">
                  <c:v>0.99850961538461547</c:v>
                </c:pt>
                <c:pt idx="178">
                  <c:v>0.95010384615384624</c:v>
                </c:pt>
                <c:pt idx="179">
                  <c:v>0.92451346153846181</c:v>
                </c:pt>
                <c:pt idx="180">
                  <c:v>1.0201403846153845</c:v>
                </c:pt>
                <c:pt idx="181">
                  <c:v>1.0132096153846153</c:v>
                </c:pt>
                <c:pt idx="182">
                  <c:v>1.0001903846153843</c:v>
                </c:pt>
                <c:pt idx="183">
                  <c:v>0.96477499999999994</c:v>
                </c:pt>
                <c:pt idx="184">
                  <c:v>0.48531538461538459</c:v>
                </c:pt>
                <c:pt idx="185">
                  <c:v>0.50178269230769235</c:v>
                </c:pt>
                <c:pt idx="186">
                  <c:v>0.72699615384615379</c:v>
                </c:pt>
                <c:pt idx="187">
                  <c:v>0.95498269230769239</c:v>
                </c:pt>
                <c:pt idx="188">
                  <c:v>0.96803269230769196</c:v>
                </c:pt>
                <c:pt idx="189">
                  <c:v>0.99787115384615399</c:v>
                </c:pt>
                <c:pt idx="190">
                  <c:v>1.0077480769230769</c:v>
                </c:pt>
                <c:pt idx="191">
                  <c:v>0.98949230769230789</c:v>
                </c:pt>
                <c:pt idx="192">
                  <c:v>0.92532307692307714</c:v>
                </c:pt>
                <c:pt idx="193">
                  <c:v>0.91115769230769206</c:v>
                </c:pt>
                <c:pt idx="194">
                  <c:v>1.0248461538461542</c:v>
                </c:pt>
                <c:pt idx="195">
                  <c:v>1.0174749999999997</c:v>
                </c:pt>
                <c:pt idx="196">
                  <c:v>1.0129307692307696</c:v>
                </c:pt>
                <c:pt idx="197">
                  <c:v>1.0260365384615384</c:v>
                </c:pt>
                <c:pt idx="198">
                  <c:v>0.99332884615384609</c:v>
                </c:pt>
                <c:pt idx="199">
                  <c:v>0.92060000000000008</c:v>
                </c:pt>
                <c:pt idx="200">
                  <c:v>0.92039807692307651</c:v>
                </c:pt>
                <c:pt idx="201">
                  <c:v>1.0249596153846154</c:v>
                </c:pt>
                <c:pt idx="202">
                  <c:v>1.0196442307692311</c:v>
                </c:pt>
                <c:pt idx="203">
                  <c:v>1.0204730769230765</c:v>
                </c:pt>
                <c:pt idx="204">
                  <c:v>1.0240249999999997</c:v>
                </c:pt>
                <c:pt idx="205">
                  <c:v>0.98846923076923099</c:v>
                </c:pt>
                <c:pt idx="206">
                  <c:v>0.92653076923076894</c:v>
                </c:pt>
                <c:pt idx="207">
                  <c:v>0.92859423076923053</c:v>
                </c:pt>
                <c:pt idx="208">
                  <c:v>1.0279403846153845</c:v>
                </c:pt>
                <c:pt idx="209">
                  <c:v>1.0104788461538459</c:v>
                </c:pt>
                <c:pt idx="210">
                  <c:v>1.0123230769230769</c:v>
                </c:pt>
                <c:pt idx="211">
                  <c:v>1.0066346153846149</c:v>
                </c:pt>
                <c:pt idx="212">
                  <c:v>0.98787307692307735</c:v>
                </c:pt>
                <c:pt idx="213">
                  <c:v>0.92675384615384637</c:v>
                </c:pt>
                <c:pt idx="214">
                  <c:v>0.94095384615384603</c:v>
                </c:pt>
                <c:pt idx="215">
                  <c:v>1.0268557692307694</c:v>
                </c:pt>
                <c:pt idx="216">
                  <c:v>0.98714230769230771</c:v>
                </c:pt>
                <c:pt idx="217">
                  <c:v>1.024848076923077</c:v>
                </c:pt>
                <c:pt idx="218">
                  <c:v>1.0323365384615382</c:v>
                </c:pt>
                <c:pt idx="219">
                  <c:v>1.0106846153846154</c:v>
                </c:pt>
                <c:pt idx="220">
                  <c:v>0.96160769230769272</c:v>
                </c:pt>
                <c:pt idx="221">
                  <c:v>0.96132692307692347</c:v>
                </c:pt>
                <c:pt idx="222">
                  <c:v>1.0249249999999999</c:v>
                </c:pt>
                <c:pt idx="223">
                  <c:v>1.0260038461538463</c:v>
                </c:pt>
                <c:pt idx="224">
                  <c:v>1.022703846153846</c:v>
                </c:pt>
                <c:pt idx="225">
                  <c:v>1.0246730769230765</c:v>
                </c:pt>
                <c:pt idx="226">
                  <c:v>1.0047711538461541</c:v>
                </c:pt>
                <c:pt idx="227">
                  <c:v>0.93665576923076921</c:v>
                </c:pt>
                <c:pt idx="228">
                  <c:v>0.92973269230769218</c:v>
                </c:pt>
                <c:pt idx="229">
                  <c:v>1.0398942307692303</c:v>
                </c:pt>
                <c:pt idx="230">
                  <c:v>1.0400980769230768</c:v>
                </c:pt>
                <c:pt idx="231">
                  <c:v>1.0280769230769231</c:v>
                </c:pt>
                <c:pt idx="232">
                  <c:v>1.0391807692307695</c:v>
                </c:pt>
                <c:pt idx="233">
                  <c:v>1.0114923076923072</c:v>
                </c:pt>
                <c:pt idx="234">
                  <c:v>0.94461730769230756</c:v>
                </c:pt>
                <c:pt idx="235">
                  <c:v>0.95726538461538435</c:v>
                </c:pt>
                <c:pt idx="236">
                  <c:v>1.0435596153846154</c:v>
                </c:pt>
                <c:pt idx="237">
                  <c:v>1.0369653846153843</c:v>
                </c:pt>
                <c:pt idx="238">
                  <c:v>1.0384519230769231</c:v>
                </c:pt>
                <c:pt idx="239">
                  <c:v>1.0348999999999999</c:v>
                </c:pt>
                <c:pt idx="240">
                  <c:v>1.01</c:v>
                </c:pt>
                <c:pt idx="241">
                  <c:v>0.93858461538461546</c:v>
                </c:pt>
                <c:pt idx="242">
                  <c:v>0.93318269230769224</c:v>
                </c:pt>
                <c:pt idx="243">
                  <c:v>1.0436269230769233</c:v>
                </c:pt>
                <c:pt idx="244">
                  <c:v>1.0367576923076922</c:v>
                </c:pt>
                <c:pt idx="245">
                  <c:v>1.0341884615384616</c:v>
                </c:pt>
                <c:pt idx="246">
                  <c:v>1.0462057692307694</c:v>
                </c:pt>
                <c:pt idx="247">
                  <c:v>0.99271538461538433</c:v>
                </c:pt>
                <c:pt idx="248">
                  <c:v>0.85264423076923079</c:v>
                </c:pt>
                <c:pt idx="249">
                  <c:v>0.79213846153846157</c:v>
                </c:pt>
                <c:pt idx="250">
                  <c:v>0.2817019230769231</c:v>
                </c:pt>
                <c:pt idx="251">
                  <c:v>0.96084038461538468</c:v>
                </c:pt>
                <c:pt idx="252">
                  <c:v>1.0147961538461543</c:v>
                </c:pt>
                <c:pt idx="253">
                  <c:v>1.0352230769230766</c:v>
                </c:pt>
                <c:pt idx="254">
                  <c:v>1.0400442307692308</c:v>
                </c:pt>
                <c:pt idx="255">
                  <c:v>1.0122884615384615</c:v>
                </c:pt>
                <c:pt idx="256">
                  <c:v>0.95547307692307681</c:v>
                </c:pt>
                <c:pt idx="257">
                  <c:v>1.0318000000000001</c:v>
                </c:pt>
                <c:pt idx="258">
                  <c:v>1.0370346153846153</c:v>
                </c:pt>
                <c:pt idx="259">
                  <c:v>1.0347576923076922</c:v>
                </c:pt>
                <c:pt idx="260">
                  <c:v>1.0359923076923079</c:v>
                </c:pt>
                <c:pt idx="261">
                  <c:v>1.0229807692307693</c:v>
                </c:pt>
                <c:pt idx="262">
                  <c:v>0.98805384615384617</c:v>
                </c:pt>
                <c:pt idx="263">
                  <c:v>0.95488461538461544</c:v>
                </c:pt>
                <c:pt idx="264">
                  <c:v>1.0499173076923074</c:v>
                </c:pt>
                <c:pt idx="265">
                  <c:v>0.93189423076923084</c:v>
                </c:pt>
                <c:pt idx="266">
                  <c:v>1.036419230769231</c:v>
                </c:pt>
                <c:pt idx="267">
                  <c:v>1.0442326923076921</c:v>
                </c:pt>
                <c:pt idx="268">
                  <c:v>1.028473076923077</c:v>
                </c:pt>
                <c:pt idx="269">
                  <c:v>0.98483461538461547</c:v>
                </c:pt>
                <c:pt idx="270">
                  <c:v>0.95357500000000006</c:v>
                </c:pt>
                <c:pt idx="271">
                  <c:v>1.043696153846154</c:v>
                </c:pt>
                <c:pt idx="272">
                  <c:v>1.0405865384615383</c:v>
                </c:pt>
                <c:pt idx="273">
                  <c:v>1.0350519230769231</c:v>
                </c:pt>
                <c:pt idx="274">
                  <c:v>1.050217307692308</c:v>
                </c:pt>
                <c:pt idx="275">
                  <c:v>1.0326807692307693</c:v>
                </c:pt>
                <c:pt idx="276">
                  <c:v>0.97926346153846189</c:v>
                </c:pt>
                <c:pt idx="277">
                  <c:v>0.9367057692307692</c:v>
                </c:pt>
                <c:pt idx="278">
                  <c:v>1.0450846153846149</c:v>
                </c:pt>
                <c:pt idx="279">
                  <c:v>1.0413326923076924</c:v>
                </c:pt>
                <c:pt idx="280">
                  <c:v>1.0427596153846155</c:v>
                </c:pt>
                <c:pt idx="281">
                  <c:v>1.0517846153846155</c:v>
                </c:pt>
                <c:pt idx="282">
                  <c:v>1.0176269230769233</c:v>
                </c:pt>
                <c:pt idx="283">
                  <c:v>0.96852307692307715</c:v>
                </c:pt>
                <c:pt idx="284">
                  <c:v>0.94936538461538456</c:v>
                </c:pt>
                <c:pt idx="285">
                  <c:v>0.98174807692307731</c:v>
                </c:pt>
                <c:pt idx="286">
                  <c:v>1.0256019230769231</c:v>
                </c:pt>
                <c:pt idx="287">
                  <c:v>1.0386019230769235</c:v>
                </c:pt>
                <c:pt idx="288">
                  <c:v>1.0478480769230769</c:v>
                </c:pt>
                <c:pt idx="289">
                  <c:v>1.0161307692307688</c:v>
                </c:pt>
                <c:pt idx="290">
                  <c:v>0.96321538461538458</c:v>
                </c:pt>
                <c:pt idx="291">
                  <c:v>0.94519807692307733</c:v>
                </c:pt>
                <c:pt idx="292">
                  <c:v>1.0418192307692307</c:v>
                </c:pt>
                <c:pt idx="293">
                  <c:v>1.0355634615384619</c:v>
                </c:pt>
                <c:pt idx="294">
                  <c:v>1.0365365384615388</c:v>
                </c:pt>
                <c:pt idx="295">
                  <c:v>1.0312076923076925</c:v>
                </c:pt>
                <c:pt idx="296">
                  <c:v>1.0170615384615382</c:v>
                </c:pt>
                <c:pt idx="297">
                  <c:v>0.95905384615384626</c:v>
                </c:pt>
                <c:pt idx="298">
                  <c:v>0.89023461538461557</c:v>
                </c:pt>
                <c:pt idx="299">
                  <c:v>0.99165192307692329</c:v>
                </c:pt>
                <c:pt idx="300">
                  <c:v>1.0067423076923077</c:v>
                </c:pt>
                <c:pt idx="301">
                  <c:v>0.99939230769230747</c:v>
                </c:pt>
                <c:pt idx="302">
                  <c:v>0.9867038461538461</c:v>
                </c:pt>
                <c:pt idx="303">
                  <c:v>1.0041846153846152</c:v>
                </c:pt>
                <c:pt idx="304">
                  <c:v>0.95145000000000013</c:v>
                </c:pt>
                <c:pt idx="305">
                  <c:v>0.89533846153846153</c:v>
                </c:pt>
                <c:pt idx="306">
                  <c:v>1.0205153846153845</c:v>
                </c:pt>
                <c:pt idx="307">
                  <c:v>1.0118076923076924</c:v>
                </c:pt>
                <c:pt idx="308">
                  <c:v>1.0251423076923076</c:v>
                </c:pt>
                <c:pt idx="309">
                  <c:v>1.0453000000000001</c:v>
                </c:pt>
                <c:pt idx="310">
                  <c:v>1.0319192307692306</c:v>
                </c:pt>
                <c:pt idx="311">
                  <c:v>1.0072230769230766</c:v>
                </c:pt>
                <c:pt idx="312">
                  <c:v>0.92280769230769222</c:v>
                </c:pt>
                <c:pt idx="313">
                  <c:v>1.0124076923076921</c:v>
                </c:pt>
                <c:pt idx="314">
                  <c:v>1.0101442307692308</c:v>
                </c:pt>
                <c:pt idx="315">
                  <c:v>0.95404038461538454</c:v>
                </c:pt>
                <c:pt idx="316">
                  <c:v>0.99187500000000006</c:v>
                </c:pt>
                <c:pt idx="317">
                  <c:v>1.0060211538461539</c:v>
                </c:pt>
                <c:pt idx="318">
                  <c:v>0.96189423076923097</c:v>
                </c:pt>
                <c:pt idx="319">
                  <c:v>1.1038615384615387</c:v>
                </c:pt>
                <c:pt idx="320">
                  <c:v>1.0160442307692306</c:v>
                </c:pt>
                <c:pt idx="321">
                  <c:v>1.0276557692307695</c:v>
                </c:pt>
                <c:pt idx="322">
                  <c:v>1.024930769230769</c:v>
                </c:pt>
                <c:pt idx="323">
                  <c:v>1.0392538461538463</c:v>
                </c:pt>
                <c:pt idx="324">
                  <c:v>1.036298076923077</c:v>
                </c:pt>
                <c:pt idx="325">
                  <c:v>1.0408365384615388</c:v>
                </c:pt>
                <c:pt idx="326">
                  <c:v>0.965051923076923</c:v>
                </c:pt>
                <c:pt idx="327">
                  <c:v>0.99782884615384604</c:v>
                </c:pt>
                <c:pt idx="328">
                  <c:v>0.98710769230769213</c:v>
                </c:pt>
                <c:pt idx="329">
                  <c:v>0.89541538461538461</c:v>
                </c:pt>
                <c:pt idx="330">
                  <c:v>0.17886153846153852</c:v>
                </c:pt>
                <c:pt idx="331">
                  <c:v>0.40052692307692317</c:v>
                </c:pt>
                <c:pt idx="332">
                  <c:v>0.67284999999999995</c:v>
                </c:pt>
                <c:pt idx="333">
                  <c:v>0.82689807692307704</c:v>
                </c:pt>
                <c:pt idx="334">
                  <c:v>0.95048076923076885</c:v>
                </c:pt>
                <c:pt idx="335">
                  <c:v>0.99282115384615366</c:v>
                </c:pt>
                <c:pt idx="336">
                  <c:v>0.99831538461538449</c:v>
                </c:pt>
                <c:pt idx="337">
                  <c:v>1.010328846153846</c:v>
                </c:pt>
                <c:pt idx="338">
                  <c:v>1.0113134615384614</c:v>
                </c:pt>
                <c:pt idx="339">
                  <c:v>0.95697115384615361</c:v>
                </c:pt>
                <c:pt idx="340">
                  <c:v>0.96642499999999987</c:v>
                </c:pt>
                <c:pt idx="341">
                  <c:v>1.011825</c:v>
                </c:pt>
                <c:pt idx="342">
                  <c:v>1.0146903846153845</c:v>
                </c:pt>
                <c:pt idx="343">
                  <c:v>1.0097846153846155</c:v>
                </c:pt>
                <c:pt idx="344">
                  <c:v>1.0136019230769231</c:v>
                </c:pt>
                <c:pt idx="345">
                  <c:v>0.98731538461538482</c:v>
                </c:pt>
                <c:pt idx="346">
                  <c:v>0.94131730769230793</c:v>
                </c:pt>
                <c:pt idx="347">
                  <c:v>0.90121346153846171</c:v>
                </c:pt>
                <c:pt idx="348">
                  <c:v>0.95981730769230778</c:v>
                </c:pt>
                <c:pt idx="349">
                  <c:v>0.99056153846153849</c:v>
                </c:pt>
                <c:pt idx="350">
                  <c:v>0.94425384615384611</c:v>
                </c:pt>
                <c:pt idx="351">
                  <c:v>0.85127307692307685</c:v>
                </c:pt>
                <c:pt idx="352">
                  <c:v>0.96590961538461495</c:v>
                </c:pt>
                <c:pt idx="353">
                  <c:v>0.98300576923076932</c:v>
                </c:pt>
                <c:pt idx="354">
                  <c:v>0.92739038461538459</c:v>
                </c:pt>
                <c:pt idx="355">
                  <c:v>0.96248461538461494</c:v>
                </c:pt>
                <c:pt idx="356">
                  <c:v>0.95274615384615369</c:v>
                </c:pt>
                <c:pt idx="357">
                  <c:v>0.85100192307692279</c:v>
                </c:pt>
                <c:pt idx="358">
                  <c:v>0.42480000000000001</c:v>
                </c:pt>
                <c:pt idx="359">
                  <c:v>0.10201346153846153</c:v>
                </c:pt>
                <c:pt idx="360">
                  <c:v>0.48767500000000008</c:v>
                </c:pt>
                <c:pt idx="361">
                  <c:v>0.71975192307692315</c:v>
                </c:pt>
                <c:pt idx="362">
                  <c:v>0.83412884615384597</c:v>
                </c:pt>
                <c:pt idx="363">
                  <c:v>0.82269807692307684</c:v>
                </c:pt>
                <c:pt idx="364">
                  <c:v>0.81032307692307726</c:v>
                </c:pt>
              </c:numCache>
            </c:numRef>
          </c:val>
          <c:smooth val="0"/>
          <c:extLst>
            <c:ext xmlns:c16="http://schemas.microsoft.com/office/drawing/2014/chart" uri="{C3380CC4-5D6E-409C-BE32-E72D297353CC}">
              <c16:uniqueId val="{00000000-894C-C84F-BA3B-B23345E0489D}"/>
            </c:ext>
          </c:extLst>
        </c:ser>
        <c:dLbls>
          <c:showLegendKey val="0"/>
          <c:showVal val="0"/>
          <c:showCatName val="0"/>
          <c:showSerName val="0"/>
          <c:showPercent val="0"/>
          <c:showBubbleSize val="0"/>
        </c:dLbls>
        <c:smooth val="0"/>
        <c:axId val="2092640991"/>
        <c:axId val="2091961615"/>
      </c:lineChart>
      <c:catAx>
        <c:axId val="2092640991"/>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1961615"/>
        <c:crosses val="autoZero"/>
        <c:auto val="1"/>
        <c:lblAlgn val="ctr"/>
        <c:lblOffset val="100"/>
        <c:noMultiLvlLbl val="0"/>
      </c:catAx>
      <c:valAx>
        <c:axId val="20919616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2640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Passenger Vehicle (PV) US AVG</a:t>
            </a:r>
          </a:p>
        </c:rich>
      </c:tx>
      <c:layout>
        <c:manualLayout>
          <c:xMode val="edge"/>
          <c:yMode val="edge"/>
          <c:x val="0.24640417679133575"/>
          <c:y val="3.205128205128204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Passenger!$BB$1</c:f>
              <c:strCache>
                <c:ptCount val="1"/>
                <c:pt idx="0">
                  <c:v>PG US AVG</c:v>
                </c:pt>
              </c:strCache>
            </c:strRef>
          </c:tx>
          <c:spPr>
            <a:ln w="28575" cap="rnd">
              <a:solidFill>
                <a:schemeClr val="accent1"/>
              </a:solidFill>
              <a:round/>
            </a:ln>
            <a:effectLst/>
          </c:spPr>
          <c:marker>
            <c:symbol val="none"/>
          </c:marker>
          <c:val>
            <c:numRef>
              <c:f>Passenger!$BB$2:$BB$366</c:f>
              <c:numCache>
                <c:formatCode>General</c:formatCode>
                <c:ptCount val="365"/>
                <c:pt idx="0">
                  <c:v>0.85743846153846215</c:v>
                </c:pt>
                <c:pt idx="1">
                  <c:v>1.0022307692307693</c:v>
                </c:pt>
                <c:pt idx="2">
                  <c:v>0.98664807692307699</c:v>
                </c:pt>
                <c:pt idx="3">
                  <c:v>0.98158461538461528</c:v>
                </c:pt>
                <c:pt idx="4">
                  <c:v>0.95621538461538491</c:v>
                </c:pt>
                <c:pt idx="5">
                  <c:v>1.0055634615384617</c:v>
                </c:pt>
                <c:pt idx="6">
                  <c:v>1.0020480769230766</c:v>
                </c:pt>
                <c:pt idx="7">
                  <c:v>1.0009903846153845</c:v>
                </c:pt>
                <c:pt idx="8">
                  <c:v>1.0107865384615387</c:v>
                </c:pt>
                <c:pt idx="9">
                  <c:v>0.97496153846153821</c:v>
                </c:pt>
                <c:pt idx="10">
                  <c:v>0.89746153846153853</c:v>
                </c:pt>
                <c:pt idx="11">
                  <c:v>0.90347884615384622</c:v>
                </c:pt>
                <c:pt idx="12">
                  <c:v>0.97900769230769247</c:v>
                </c:pt>
                <c:pt idx="13">
                  <c:v>0.98862692307692313</c:v>
                </c:pt>
                <c:pt idx="14">
                  <c:v>1.0019846153846153</c:v>
                </c:pt>
                <c:pt idx="15">
                  <c:v>1.0057653846153849</c:v>
                </c:pt>
                <c:pt idx="16">
                  <c:v>0.98329423076923073</c:v>
                </c:pt>
                <c:pt idx="17">
                  <c:v>0.88674807692307689</c:v>
                </c:pt>
                <c:pt idx="18">
                  <c:v>0.8931673076923079</c:v>
                </c:pt>
                <c:pt idx="19">
                  <c:v>1.0649480769230766</c:v>
                </c:pt>
                <c:pt idx="20">
                  <c:v>1.0159230769230769</c:v>
                </c:pt>
                <c:pt idx="21">
                  <c:v>0.99202115384615397</c:v>
                </c:pt>
                <c:pt idx="22">
                  <c:v>0.99450769230769243</c:v>
                </c:pt>
                <c:pt idx="23">
                  <c:v>0.99974807692307721</c:v>
                </c:pt>
                <c:pt idx="24">
                  <c:v>0.97051153846153837</c:v>
                </c:pt>
                <c:pt idx="25">
                  <c:v>0.97687115384615386</c:v>
                </c:pt>
                <c:pt idx="26">
                  <c:v>0.99444038461538475</c:v>
                </c:pt>
                <c:pt idx="27">
                  <c:v>0.99361730769230738</c:v>
                </c:pt>
                <c:pt idx="28">
                  <c:v>0.99947692307692293</c:v>
                </c:pt>
                <c:pt idx="29">
                  <c:v>1.0095173076923081</c:v>
                </c:pt>
                <c:pt idx="30">
                  <c:v>1.0056903846153846</c:v>
                </c:pt>
                <c:pt idx="31">
                  <c:v>0.99988076923076896</c:v>
                </c:pt>
                <c:pt idx="32">
                  <c:v>0.93154423076923065</c:v>
                </c:pt>
                <c:pt idx="33">
                  <c:v>0.97969615384615394</c:v>
                </c:pt>
                <c:pt idx="34">
                  <c:v>0.98486923076923094</c:v>
                </c:pt>
                <c:pt idx="35">
                  <c:v>0.97736538461538436</c:v>
                </c:pt>
                <c:pt idx="36">
                  <c:v>0.94894038461538466</c:v>
                </c:pt>
                <c:pt idx="37">
                  <c:v>0.95204230769230769</c:v>
                </c:pt>
                <c:pt idx="38">
                  <c:v>0.98747307692307684</c:v>
                </c:pt>
                <c:pt idx="39">
                  <c:v>0.96218269230769227</c:v>
                </c:pt>
                <c:pt idx="40">
                  <c:v>0.99261153846153838</c:v>
                </c:pt>
                <c:pt idx="41">
                  <c:v>1.0017307692307691</c:v>
                </c:pt>
                <c:pt idx="42">
                  <c:v>0.99974807692307721</c:v>
                </c:pt>
                <c:pt idx="43">
                  <c:v>1.0090076923076923</c:v>
                </c:pt>
                <c:pt idx="44">
                  <c:v>0.94357884615384569</c:v>
                </c:pt>
                <c:pt idx="45">
                  <c:v>1.0403211538461539</c:v>
                </c:pt>
                <c:pt idx="46">
                  <c:v>1.0181326923076925</c:v>
                </c:pt>
                <c:pt idx="47">
                  <c:v>1.1172365384615381</c:v>
                </c:pt>
                <c:pt idx="48">
                  <c:v>1.028655769230769</c:v>
                </c:pt>
                <c:pt idx="49">
                  <c:v>1.0151192307692312</c:v>
                </c:pt>
                <c:pt idx="50">
                  <c:v>1.0431692307692304</c:v>
                </c:pt>
                <c:pt idx="51">
                  <c:v>1.0517249999999998</c:v>
                </c:pt>
                <c:pt idx="52">
                  <c:v>1.0546192307692306</c:v>
                </c:pt>
                <c:pt idx="53">
                  <c:v>1.0537249999999998</c:v>
                </c:pt>
                <c:pt idx="54">
                  <c:v>1.023423076923077</c:v>
                </c:pt>
                <c:pt idx="55">
                  <c:v>1.0122576923076925</c:v>
                </c:pt>
                <c:pt idx="56">
                  <c:v>1.0292346153846152</c:v>
                </c:pt>
                <c:pt idx="57">
                  <c:v>1.0439769230769229</c:v>
                </c:pt>
                <c:pt idx="58">
                  <c:v>1.066598076923077</c:v>
                </c:pt>
                <c:pt idx="59">
                  <c:v>1.0778192307692307</c:v>
                </c:pt>
                <c:pt idx="60">
                  <c:v>1.0729384615384616</c:v>
                </c:pt>
                <c:pt idx="61">
                  <c:v>1.0377134615384613</c:v>
                </c:pt>
                <c:pt idx="62">
                  <c:v>1.0387230769230771</c:v>
                </c:pt>
                <c:pt idx="63">
                  <c:v>1.0525999999999995</c:v>
                </c:pt>
                <c:pt idx="64">
                  <c:v>1.0713480769230772</c:v>
                </c:pt>
                <c:pt idx="65">
                  <c:v>1.0700711538461538</c:v>
                </c:pt>
                <c:pt idx="66">
                  <c:v>1.1043673076923075</c:v>
                </c:pt>
                <c:pt idx="67">
                  <c:v>1.1275249999999999</c:v>
                </c:pt>
                <c:pt idx="68">
                  <c:v>1.0809807692307694</c:v>
                </c:pt>
                <c:pt idx="69">
                  <c:v>1.0635500000000002</c:v>
                </c:pt>
                <c:pt idx="70">
                  <c:v>1.0801096153846161</c:v>
                </c:pt>
                <c:pt idx="71">
                  <c:v>1.0822173076923074</c:v>
                </c:pt>
                <c:pt idx="72">
                  <c:v>1.0121307692307691</c:v>
                </c:pt>
                <c:pt idx="73">
                  <c:v>0.90250000000000008</c:v>
                </c:pt>
                <c:pt idx="74">
                  <c:v>0.85775000000000001</c:v>
                </c:pt>
                <c:pt idx="75">
                  <c:v>0.92512884615384627</c:v>
                </c:pt>
                <c:pt idx="76">
                  <c:v>0.84623269230769238</c:v>
                </c:pt>
                <c:pt idx="77">
                  <c:v>0.80570000000000008</c:v>
                </c:pt>
                <c:pt idx="78">
                  <c:v>0.73971923076923052</c:v>
                </c:pt>
                <c:pt idx="79">
                  <c:v>0.7078269230769233</c:v>
                </c:pt>
                <c:pt idx="80">
                  <c:v>0.64339230769230749</c:v>
                </c:pt>
                <c:pt idx="81">
                  <c:v>0.55467884615384633</c:v>
                </c:pt>
                <c:pt idx="82">
                  <c:v>0.65635192307692303</c:v>
                </c:pt>
                <c:pt idx="83">
                  <c:v>0.63104615384615381</c:v>
                </c:pt>
                <c:pt idx="84">
                  <c:v>0.62188653846153852</c:v>
                </c:pt>
                <c:pt idx="85">
                  <c:v>0.62536346153846145</c:v>
                </c:pt>
                <c:pt idx="86">
                  <c:v>0.59502884615384621</c:v>
                </c:pt>
                <c:pt idx="87">
                  <c:v>0.49628269230769234</c:v>
                </c:pt>
                <c:pt idx="88">
                  <c:v>0.45556153846153841</c:v>
                </c:pt>
                <c:pt idx="89">
                  <c:v>0.58607307692307686</c:v>
                </c:pt>
                <c:pt idx="90">
                  <c:v>0.56821538461538457</c:v>
                </c:pt>
                <c:pt idx="91">
                  <c:v>0.58632307692307695</c:v>
                </c:pt>
                <c:pt idx="92">
                  <c:v>0.56944423076923067</c:v>
                </c:pt>
                <c:pt idx="93">
                  <c:v>0.5409019230769232</c:v>
                </c:pt>
                <c:pt idx="94">
                  <c:v>0.49346923076923083</c:v>
                </c:pt>
                <c:pt idx="95">
                  <c:v>0.45037692307692306</c:v>
                </c:pt>
                <c:pt idx="96">
                  <c:v>0.5934442307692307</c:v>
                </c:pt>
                <c:pt idx="97">
                  <c:v>0.59999230769230771</c:v>
                </c:pt>
                <c:pt idx="98">
                  <c:v>0.6032288461538462</c:v>
                </c:pt>
                <c:pt idx="99">
                  <c:v>0.59513461538461532</c:v>
                </c:pt>
                <c:pt idx="100">
                  <c:v>0.5670846153846153</c:v>
                </c:pt>
                <c:pt idx="101">
                  <c:v>0.53387884615384607</c:v>
                </c:pt>
                <c:pt idx="102">
                  <c:v>0.39438846153846147</c:v>
                </c:pt>
                <c:pt idx="103">
                  <c:v>0.56240000000000001</c:v>
                </c:pt>
                <c:pt idx="104">
                  <c:v>0.61420384615384616</c:v>
                </c:pt>
                <c:pt idx="105">
                  <c:v>0.62616923076923081</c:v>
                </c:pt>
                <c:pt idx="106">
                  <c:v>0.61806153846153866</c:v>
                </c:pt>
                <c:pt idx="107">
                  <c:v>0.60707115384615384</c:v>
                </c:pt>
                <c:pt idx="108">
                  <c:v>0.57084999999999997</c:v>
                </c:pt>
                <c:pt idx="109">
                  <c:v>0.53159807692307726</c:v>
                </c:pt>
                <c:pt idx="110">
                  <c:v>0.65691538461538457</c:v>
                </c:pt>
                <c:pt idx="111">
                  <c:v>0.66169423076923084</c:v>
                </c:pt>
                <c:pt idx="112">
                  <c:v>0.66620384615384631</c:v>
                </c:pt>
                <c:pt idx="113">
                  <c:v>0.65337692307692286</c:v>
                </c:pt>
                <c:pt idx="114">
                  <c:v>0.64145576923076919</c:v>
                </c:pt>
                <c:pt idx="115">
                  <c:v>0.63683076923076909</c:v>
                </c:pt>
                <c:pt idx="116">
                  <c:v>0.58016730769230795</c:v>
                </c:pt>
                <c:pt idx="117">
                  <c:v>0.69395961538461515</c:v>
                </c:pt>
                <c:pt idx="118">
                  <c:v>0.70284807692307716</c:v>
                </c:pt>
                <c:pt idx="119">
                  <c:v>0.69847115384615388</c:v>
                </c:pt>
                <c:pt idx="120">
                  <c:v>0.70400384615384626</c:v>
                </c:pt>
                <c:pt idx="121">
                  <c:v>0.72327884615384597</c:v>
                </c:pt>
                <c:pt idx="122">
                  <c:v>0.72320384615384625</c:v>
                </c:pt>
                <c:pt idx="123">
                  <c:v>0.68382692307692339</c:v>
                </c:pt>
                <c:pt idx="124">
                  <c:v>0.76128461538461534</c:v>
                </c:pt>
                <c:pt idx="125">
                  <c:v>0.74986538461538443</c:v>
                </c:pt>
                <c:pt idx="126">
                  <c:v>0.76008461538461525</c:v>
                </c:pt>
                <c:pt idx="127">
                  <c:v>0.78161153846153841</c:v>
                </c:pt>
                <c:pt idx="128">
                  <c:v>0.76914423076923089</c:v>
                </c:pt>
                <c:pt idx="129">
                  <c:v>0.76152500000000001</c:v>
                </c:pt>
                <c:pt idx="130">
                  <c:v>0.76790769230769229</c:v>
                </c:pt>
                <c:pt idx="131">
                  <c:v>0.79853269230769208</c:v>
                </c:pt>
                <c:pt idx="132">
                  <c:v>0.78560384615384626</c:v>
                </c:pt>
                <c:pt idx="133">
                  <c:v>0.79806538461538501</c:v>
                </c:pt>
                <c:pt idx="134">
                  <c:v>0.81205192307692309</c:v>
                </c:pt>
                <c:pt idx="135">
                  <c:v>0.82583846153846174</c:v>
                </c:pt>
                <c:pt idx="136">
                  <c:v>0.80825769230769196</c:v>
                </c:pt>
                <c:pt idx="137">
                  <c:v>0.7688711538461539</c:v>
                </c:pt>
                <c:pt idx="138">
                  <c:v>0.84424807692307691</c:v>
                </c:pt>
                <c:pt idx="139">
                  <c:v>0.85263461538461516</c:v>
                </c:pt>
                <c:pt idx="140">
                  <c:v>0.86960384615384601</c:v>
                </c:pt>
                <c:pt idx="141">
                  <c:v>0.91655576923076909</c:v>
                </c:pt>
                <c:pt idx="142">
                  <c:v>0.94278846153846163</c:v>
                </c:pt>
                <c:pt idx="143">
                  <c:v>0.87255576923076927</c:v>
                </c:pt>
                <c:pt idx="144">
                  <c:v>0.83377500000000004</c:v>
                </c:pt>
                <c:pt idx="145">
                  <c:v>0.93277884615384599</c:v>
                </c:pt>
                <c:pt idx="146">
                  <c:v>0.92508076923076921</c:v>
                </c:pt>
                <c:pt idx="147">
                  <c:v>0.899675</c:v>
                </c:pt>
                <c:pt idx="148">
                  <c:v>0.9073134615384616</c:v>
                </c:pt>
                <c:pt idx="149">
                  <c:v>0.90974423076923094</c:v>
                </c:pt>
                <c:pt idx="150">
                  <c:v>0.91423653846153841</c:v>
                </c:pt>
                <c:pt idx="151">
                  <c:v>0.91385576923076894</c:v>
                </c:pt>
                <c:pt idx="152">
                  <c:v>0.96800384615384638</c:v>
                </c:pt>
                <c:pt idx="153">
                  <c:v>0.93799038461538431</c:v>
                </c:pt>
                <c:pt idx="154">
                  <c:v>0.94474615384615401</c:v>
                </c:pt>
                <c:pt idx="155">
                  <c:v>0.97143269230769225</c:v>
                </c:pt>
                <c:pt idx="156">
                  <c:v>0.92133269230769232</c:v>
                </c:pt>
                <c:pt idx="157">
                  <c:v>0.95451153846153847</c:v>
                </c:pt>
                <c:pt idx="158">
                  <c:v>0.96019807692307679</c:v>
                </c:pt>
                <c:pt idx="159">
                  <c:v>0.99821923076923091</c:v>
                </c:pt>
                <c:pt idx="160">
                  <c:v>0.9678846153846149</c:v>
                </c:pt>
                <c:pt idx="161">
                  <c:v>0.98840000000000017</c:v>
                </c:pt>
                <c:pt idx="162">
                  <c:v>1.0196057692307692</c:v>
                </c:pt>
                <c:pt idx="163">
                  <c:v>1.0440826923076925</c:v>
                </c:pt>
                <c:pt idx="164">
                  <c:v>1.0375115384615383</c:v>
                </c:pt>
                <c:pt idx="165">
                  <c:v>1.0513384615384616</c:v>
                </c:pt>
                <c:pt idx="166">
                  <c:v>1.0669153846153847</c:v>
                </c:pt>
                <c:pt idx="167">
                  <c:v>1.0248538461538463</c:v>
                </c:pt>
                <c:pt idx="168">
                  <c:v>1.0403211538461539</c:v>
                </c:pt>
                <c:pt idx="169">
                  <c:v>1.0293826923076925</c:v>
                </c:pt>
                <c:pt idx="170">
                  <c:v>1.0846500000000001</c:v>
                </c:pt>
                <c:pt idx="171">
                  <c:v>1.0868038461538458</c:v>
                </c:pt>
                <c:pt idx="172">
                  <c:v>1.1030576923076922</c:v>
                </c:pt>
                <c:pt idx="173">
                  <c:v>1.1131769230769231</c:v>
                </c:pt>
                <c:pt idx="174">
                  <c:v>1.0532846153846156</c:v>
                </c:pt>
                <c:pt idx="175">
                  <c:v>1.0669999999999997</c:v>
                </c:pt>
                <c:pt idx="176">
                  <c:v>1.1054884615384613</c:v>
                </c:pt>
                <c:pt idx="177">
                  <c:v>1.0966153846153845</c:v>
                </c:pt>
                <c:pt idx="178">
                  <c:v>1.090890384615385</c:v>
                </c:pt>
                <c:pt idx="179">
                  <c:v>1.1103538461538458</c:v>
                </c:pt>
                <c:pt idx="180">
                  <c:v>1.1079769230769232</c:v>
                </c:pt>
                <c:pt idx="181">
                  <c:v>1.0801692307692308</c:v>
                </c:pt>
                <c:pt idx="182">
                  <c:v>1.1287230769230772</c:v>
                </c:pt>
                <c:pt idx="183">
                  <c:v>1.2225461538461539</c:v>
                </c:pt>
                <c:pt idx="184">
                  <c:v>1.1046442307692306</c:v>
                </c:pt>
                <c:pt idx="185">
                  <c:v>0.8944557692307693</c:v>
                </c:pt>
                <c:pt idx="186">
                  <c:v>1.1529846153846155</c:v>
                </c:pt>
                <c:pt idx="187">
                  <c:v>1.1784557692307696</c:v>
                </c:pt>
                <c:pt idx="188">
                  <c:v>1.1497673076923076</c:v>
                </c:pt>
                <c:pt idx="189">
                  <c:v>1.0678903846153847</c:v>
                </c:pt>
                <c:pt idx="190">
                  <c:v>1.0945615384615386</c:v>
                </c:pt>
                <c:pt idx="191">
                  <c:v>1.0923076923076924</c:v>
                </c:pt>
                <c:pt idx="192">
                  <c:v>1.1099730769230771</c:v>
                </c:pt>
                <c:pt idx="193">
                  <c:v>1.126251923076923</c:v>
                </c:pt>
                <c:pt idx="194">
                  <c:v>1.120698076923077</c:v>
                </c:pt>
                <c:pt idx="195">
                  <c:v>1.0821365384615385</c:v>
                </c:pt>
                <c:pt idx="196">
                  <c:v>1.1003211538461544</c:v>
                </c:pt>
                <c:pt idx="197">
                  <c:v>1.1262403846153846</c:v>
                </c:pt>
                <c:pt idx="198">
                  <c:v>1.1062538461538458</c:v>
                </c:pt>
                <c:pt idx="199">
                  <c:v>1.133919230769231</c:v>
                </c:pt>
                <c:pt idx="200">
                  <c:v>1.1440923076923073</c:v>
                </c:pt>
                <c:pt idx="201">
                  <c:v>1.1360653846153843</c:v>
                </c:pt>
                <c:pt idx="202">
                  <c:v>1.0959173076923074</c:v>
                </c:pt>
                <c:pt idx="203">
                  <c:v>1.0848230769230767</c:v>
                </c:pt>
                <c:pt idx="204">
                  <c:v>1.1047269230769234</c:v>
                </c:pt>
                <c:pt idx="205">
                  <c:v>1.1002365384615385</c:v>
                </c:pt>
                <c:pt idx="206">
                  <c:v>1.1378519230769233</c:v>
                </c:pt>
                <c:pt idx="207">
                  <c:v>1.1489576923076921</c:v>
                </c:pt>
                <c:pt idx="208">
                  <c:v>1.1424423076923076</c:v>
                </c:pt>
                <c:pt idx="209">
                  <c:v>1.0946423076923075</c:v>
                </c:pt>
                <c:pt idx="210">
                  <c:v>1.1048249999999999</c:v>
                </c:pt>
                <c:pt idx="211">
                  <c:v>1.1172634615384616</c:v>
                </c:pt>
                <c:pt idx="212">
                  <c:v>1.1091769230769228</c:v>
                </c:pt>
                <c:pt idx="213">
                  <c:v>1.1295230769230773</c:v>
                </c:pt>
                <c:pt idx="214">
                  <c:v>1.1123384615384615</c:v>
                </c:pt>
                <c:pt idx="215">
                  <c:v>1.077821153846154</c:v>
                </c:pt>
                <c:pt idx="216">
                  <c:v>1.034111538461538</c:v>
                </c:pt>
                <c:pt idx="217">
                  <c:v>1.0855384615384613</c:v>
                </c:pt>
                <c:pt idx="218">
                  <c:v>1.0919673076923078</c:v>
                </c:pt>
                <c:pt idx="219">
                  <c:v>1.060313461538462</c:v>
                </c:pt>
                <c:pt idx="220">
                  <c:v>1.0847038461538465</c:v>
                </c:pt>
                <c:pt idx="221">
                  <c:v>1.0914730769230772</c:v>
                </c:pt>
                <c:pt idx="222">
                  <c:v>1.1604923076923077</c:v>
                </c:pt>
                <c:pt idx="223">
                  <c:v>1.0544134615384617</c:v>
                </c:pt>
                <c:pt idx="224">
                  <c:v>1.0915461538461544</c:v>
                </c:pt>
                <c:pt idx="225">
                  <c:v>1.1156711538461539</c:v>
                </c:pt>
                <c:pt idx="226">
                  <c:v>1.093057692307692</c:v>
                </c:pt>
                <c:pt idx="227">
                  <c:v>1.0960692307692308</c:v>
                </c:pt>
                <c:pt idx="228">
                  <c:v>1.0960884615384612</c:v>
                </c:pt>
                <c:pt idx="229">
                  <c:v>1.0907249999999999</c:v>
                </c:pt>
                <c:pt idx="230">
                  <c:v>1.0396307692307691</c:v>
                </c:pt>
                <c:pt idx="231">
                  <c:v>1.0386865384615382</c:v>
                </c:pt>
                <c:pt idx="232">
                  <c:v>1.0584634615384616</c:v>
                </c:pt>
                <c:pt idx="233">
                  <c:v>1.032253846153846</c:v>
                </c:pt>
                <c:pt idx="234">
                  <c:v>1.0597173076923079</c:v>
                </c:pt>
                <c:pt idx="235">
                  <c:v>1.0549519230769233</c:v>
                </c:pt>
                <c:pt idx="236">
                  <c:v>1.0478134615384613</c:v>
                </c:pt>
                <c:pt idx="237">
                  <c:v>1.0337250000000002</c:v>
                </c:pt>
                <c:pt idx="238">
                  <c:v>1.0134980769230766</c:v>
                </c:pt>
                <c:pt idx="239">
                  <c:v>1.0265038461538458</c:v>
                </c:pt>
                <c:pt idx="240">
                  <c:v>0.95266153846153834</c:v>
                </c:pt>
                <c:pt idx="241">
                  <c:v>1.0290442307692307</c:v>
                </c:pt>
                <c:pt idx="242">
                  <c:v>1.0527673076923079</c:v>
                </c:pt>
                <c:pt idx="243">
                  <c:v>1.0416288461538463</c:v>
                </c:pt>
                <c:pt idx="244">
                  <c:v>1.0045403846153849</c:v>
                </c:pt>
                <c:pt idx="245">
                  <c:v>1.0103615384615385</c:v>
                </c:pt>
                <c:pt idx="246">
                  <c:v>1.0756519230769235</c:v>
                </c:pt>
                <c:pt idx="247">
                  <c:v>1.135323076923076</c:v>
                </c:pt>
                <c:pt idx="248">
                  <c:v>1.1075384615384614</c:v>
                </c:pt>
                <c:pt idx="249">
                  <c:v>1.0497173076923076</c:v>
                </c:pt>
                <c:pt idx="250">
                  <c:v>1.1986000000000001</c:v>
                </c:pt>
                <c:pt idx="251">
                  <c:v>1.0251538461538459</c:v>
                </c:pt>
                <c:pt idx="252">
                  <c:v>0.99150576923076905</c:v>
                </c:pt>
                <c:pt idx="253">
                  <c:v>1.0072576923076921</c:v>
                </c:pt>
                <c:pt idx="254">
                  <c:v>0.99870192307692285</c:v>
                </c:pt>
                <c:pt idx="255">
                  <c:v>1.0456596153846152</c:v>
                </c:pt>
                <c:pt idx="256">
                  <c:v>1.0249711538461539</c:v>
                </c:pt>
                <c:pt idx="257">
                  <c:v>1.0259153846153848</c:v>
                </c:pt>
                <c:pt idx="258">
                  <c:v>0.9982173076923081</c:v>
                </c:pt>
                <c:pt idx="259">
                  <c:v>1.0055750000000001</c:v>
                </c:pt>
                <c:pt idx="260">
                  <c:v>1.0260038461538463</c:v>
                </c:pt>
                <c:pt idx="261">
                  <c:v>1.0319057692307689</c:v>
                </c:pt>
                <c:pt idx="262">
                  <c:v>1.0903461538461539</c:v>
                </c:pt>
                <c:pt idx="263">
                  <c:v>1.0738788461538462</c:v>
                </c:pt>
                <c:pt idx="264">
                  <c:v>1.038098076923077</c:v>
                </c:pt>
                <c:pt idx="265">
                  <c:v>1.013105769230769</c:v>
                </c:pt>
                <c:pt idx="266">
                  <c:v>1.0158615384615384</c:v>
                </c:pt>
                <c:pt idx="267">
                  <c:v>1.0374634615384613</c:v>
                </c:pt>
                <c:pt idx="268">
                  <c:v>1.0441846153846155</c:v>
                </c:pt>
                <c:pt idx="269">
                  <c:v>1.0930519230769229</c:v>
                </c:pt>
                <c:pt idx="270">
                  <c:v>1.0864384615384617</c:v>
                </c:pt>
                <c:pt idx="271">
                  <c:v>1.0494269230769229</c:v>
                </c:pt>
                <c:pt idx="272">
                  <c:v>1.0047134615384616</c:v>
                </c:pt>
                <c:pt idx="273">
                  <c:v>1.0171653846153847</c:v>
                </c:pt>
                <c:pt idx="274">
                  <c:v>1.0486557692307694</c:v>
                </c:pt>
                <c:pt idx="275">
                  <c:v>1.0337961538461538</c:v>
                </c:pt>
                <c:pt idx="276">
                  <c:v>1.1016557692307691</c:v>
                </c:pt>
                <c:pt idx="277">
                  <c:v>1.0796423076923076</c:v>
                </c:pt>
                <c:pt idx="278">
                  <c:v>1.0376115384615388</c:v>
                </c:pt>
                <c:pt idx="279">
                  <c:v>1.0594980769230775</c:v>
                </c:pt>
                <c:pt idx="280">
                  <c:v>1.0340423076923078</c:v>
                </c:pt>
                <c:pt idx="281">
                  <c:v>1.0655211538461542</c:v>
                </c:pt>
                <c:pt idx="282">
                  <c:v>1.0679096153846155</c:v>
                </c:pt>
                <c:pt idx="283">
                  <c:v>1.0962961538461535</c:v>
                </c:pt>
                <c:pt idx="284">
                  <c:v>1.0775423076923079</c:v>
                </c:pt>
                <c:pt idx="285">
                  <c:v>1.0680000000000001</c:v>
                </c:pt>
                <c:pt idx="286">
                  <c:v>1.0112999999999999</c:v>
                </c:pt>
                <c:pt idx="287">
                  <c:v>1.0365903846153843</c:v>
                </c:pt>
                <c:pt idx="288">
                  <c:v>1.0707538461538459</c:v>
                </c:pt>
                <c:pt idx="289">
                  <c:v>1.0469192307692312</c:v>
                </c:pt>
                <c:pt idx="290">
                  <c:v>1.0699192307692309</c:v>
                </c:pt>
                <c:pt idx="291">
                  <c:v>1.0817442307692309</c:v>
                </c:pt>
                <c:pt idx="292">
                  <c:v>1.0259442307692308</c:v>
                </c:pt>
                <c:pt idx="293">
                  <c:v>0.99386730769230758</c:v>
                </c:pt>
                <c:pt idx="294">
                  <c:v>1.0107173076923077</c:v>
                </c:pt>
                <c:pt idx="295">
                  <c:v>1.0269115384615384</c:v>
                </c:pt>
                <c:pt idx="296">
                  <c:v>1.0313903846153845</c:v>
                </c:pt>
                <c:pt idx="297">
                  <c:v>1.0382230769230771</c:v>
                </c:pt>
                <c:pt idx="298">
                  <c:v>0.98787307692307658</c:v>
                </c:pt>
                <c:pt idx="299">
                  <c:v>0.96276538461538452</c:v>
                </c:pt>
                <c:pt idx="300">
                  <c:v>0.9637076923076926</c:v>
                </c:pt>
                <c:pt idx="301">
                  <c:v>0.9700096153846155</c:v>
                </c:pt>
                <c:pt idx="302">
                  <c:v>0.97978846153846122</c:v>
                </c:pt>
                <c:pt idx="303">
                  <c:v>0.97597692307692308</c:v>
                </c:pt>
                <c:pt idx="304">
                  <c:v>0.97822692307692294</c:v>
                </c:pt>
                <c:pt idx="305">
                  <c:v>0.92909230769230766</c:v>
                </c:pt>
                <c:pt idx="306">
                  <c:v>0.98152692307692335</c:v>
                </c:pt>
                <c:pt idx="307">
                  <c:v>0.99286730769230758</c:v>
                </c:pt>
                <c:pt idx="308">
                  <c:v>0.95623653846153822</c:v>
                </c:pt>
                <c:pt idx="309">
                  <c:v>0.9880096153846154</c:v>
                </c:pt>
                <c:pt idx="310">
                  <c:v>0.98773269230769245</c:v>
                </c:pt>
                <c:pt idx="311">
                  <c:v>1.0096788461538466</c:v>
                </c:pt>
                <c:pt idx="312">
                  <c:v>0.96392115384615384</c:v>
                </c:pt>
                <c:pt idx="313">
                  <c:v>0.95124615384615396</c:v>
                </c:pt>
                <c:pt idx="314">
                  <c:v>0.93320769230769252</c:v>
                </c:pt>
                <c:pt idx="315">
                  <c:v>0.93839807692307697</c:v>
                </c:pt>
                <c:pt idx="316">
                  <c:v>0.93351538461538497</c:v>
                </c:pt>
                <c:pt idx="317">
                  <c:v>0.93238461538461526</c:v>
                </c:pt>
                <c:pt idx="318">
                  <c:v>0.94145384615384653</c:v>
                </c:pt>
                <c:pt idx="319">
                  <c:v>0.89899807692307698</c:v>
                </c:pt>
                <c:pt idx="320">
                  <c:v>0.93818846153846147</c:v>
                </c:pt>
                <c:pt idx="321">
                  <c:v>0.92938461538461525</c:v>
                </c:pt>
                <c:pt idx="322">
                  <c:v>0.94260576923076911</c:v>
                </c:pt>
                <c:pt idx="323">
                  <c:v>0.95114615384615386</c:v>
                </c:pt>
                <c:pt idx="324">
                  <c:v>0.9511980769230769</c:v>
                </c:pt>
                <c:pt idx="325">
                  <c:v>0.99433653846153836</c:v>
                </c:pt>
                <c:pt idx="326">
                  <c:v>0.90607500000000007</c:v>
                </c:pt>
                <c:pt idx="327">
                  <c:v>0.97964423076923091</c:v>
                </c:pt>
                <c:pt idx="328">
                  <c:v>0.9778596153846153</c:v>
                </c:pt>
                <c:pt idx="329">
                  <c:v>1.1027115384615387</c:v>
                </c:pt>
                <c:pt idx="330">
                  <c:v>0.69153653846153851</c:v>
                </c:pt>
                <c:pt idx="331">
                  <c:v>0.85624423076923051</c:v>
                </c:pt>
                <c:pt idx="332">
                  <c:v>0.93297884615384619</c:v>
                </c:pt>
                <c:pt idx="333">
                  <c:v>0.96561538461538454</c:v>
                </c:pt>
                <c:pt idx="334">
                  <c:v>0.91694423076923082</c:v>
                </c:pt>
                <c:pt idx="335">
                  <c:v>0.90452500000000002</c:v>
                </c:pt>
                <c:pt idx="336">
                  <c:v>0.90726153846153856</c:v>
                </c:pt>
                <c:pt idx="337">
                  <c:v>0.91335576923076922</c:v>
                </c:pt>
                <c:pt idx="338">
                  <c:v>0.89373269230769248</c:v>
                </c:pt>
                <c:pt idx="339">
                  <c:v>0.89566923076923066</c:v>
                </c:pt>
                <c:pt idx="340">
                  <c:v>0.86442115384615381</c:v>
                </c:pt>
                <c:pt idx="341">
                  <c:v>0.915053846153846</c:v>
                </c:pt>
                <c:pt idx="342">
                  <c:v>0.9164500000000001</c:v>
                </c:pt>
                <c:pt idx="343">
                  <c:v>0.9274769230769232</c:v>
                </c:pt>
                <c:pt idx="344">
                  <c:v>0.93650192307692315</c:v>
                </c:pt>
                <c:pt idx="345">
                  <c:v>0.91390576923076938</c:v>
                </c:pt>
                <c:pt idx="346">
                  <c:v>0.91455961538461539</c:v>
                </c:pt>
                <c:pt idx="347">
                  <c:v>0.86303461538461579</c:v>
                </c:pt>
                <c:pt idx="348">
                  <c:v>0.91485000000000005</c:v>
                </c:pt>
                <c:pt idx="349">
                  <c:v>0.94342307692307681</c:v>
                </c:pt>
                <c:pt idx="350">
                  <c:v>0.91516153846153858</c:v>
                </c:pt>
                <c:pt idx="351">
                  <c:v>0.88008461538461547</c:v>
                </c:pt>
                <c:pt idx="352">
                  <c:v>0.95038269230769246</c:v>
                </c:pt>
                <c:pt idx="353">
                  <c:v>1.0258365384615387</c:v>
                </c:pt>
                <c:pt idx="354">
                  <c:v>0.94394807692307736</c:v>
                </c:pt>
                <c:pt idx="355">
                  <c:v>1.0612884615384615</c:v>
                </c:pt>
                <c:pt idx="356">
                  <c:v>1.0929480769230768</c:v>
                </c:pt>
                <c:pt idx="357">
                  <c:v>1.1107961538461537</c:v>
                </c:pt>
                <c:pt idx="358">
                  <c:v>0.94655192307692304</c:v>
                </c:pt>
                <c:pt idx="359">
                  <c:v>0.56008846153846159</c:v>
                </c:pt>
                <c:pt idx="360">
                  <c:v>0.8693249999999999</c:v>
                </c:pt>
                <c:pt idx="361">
                  <c:v>0.93710384615384634</c:v>
                </c:pt>
                <c:pt idx="362">
                  <c:v>1.0501980769230772</c:v>
                </c:pt>
                <c:pt idx="363">
                  <c:v>1.0057923076923077</c:v>
                </c:pt>
                <c:pt idx="364">
                  <c:v>1.0425346153846153</c:v>
                </c:pt>
              </c:numCache>
            </c:numRef>
          </c:val>
          <c:smooth val="0"/>
          <c:extLst>
            <c:ext xmlns:c16="http://schemas.microsoft.com/office/drawing/2014/chart" uri="{C3380CC4-5D6E-409C-BE32-E72D297353CC}">
              <c16:uniqueId val="{00000000-A796-D646-AF19-7EFBA89F2076}"/>
            </c:ext>
          </c:extLst>
        </c:ser>
        <c:dLbls>
          <c:showLegendKey val="0"/>
          <c:showVal val="0"/>
          <c:showCatName val="0"/>
          <c:showSerName val="0"/>
          <c:showPercent val="0"/>
          <c:showBubbleSize val="0"/>
        </c:dLbls>
        <c:smooth val="0"/>
        <c:axId val="673864928"/>
        <c:axId val="673866576"/>
      </c:lineChart>
      <c:catAx>
        <c:axId val="67386492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3866576"/>
        <c:crosses val="autoZero"/>
        <c:auto val="1"/>
        <c:lblAlgn val="ctr"/>
        <c:lblOffset val="100"/>
        <c:noMultiLvlLbl val="0"/>
      </c:catAx>
      <c:valAx>
        <c:axId val="673866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386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10/16/22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933923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746DE6-3336-457D-A091-FA20AC1C536E}" type="slidenum">
              <a:rPr lang="en-US" smtClean="0"/>
              <a:t>1</a:t>
            </a:fld>
            <a:endParaRPr lang="en-US"/>
          </a:p>
        </p:txBody>
      </p:sp>
    </p:spTree>
    <p:extLst>
      <p:ext uri="{BB962C8B-B14F-4D97-AF65-F5344CB8AC3E}">
        <p14:creationId xmlns:p14="http://schemas.microsoft.com/office/powerpoint/2010/main" val="1403883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5</a:t>
            </a:fld>
            <a:endParaRPr lang="en-US"/>
          </a:p>
        </p:txBody>
      </p:sp>
    </p:spTree>
    <p:extLst>
      <p:ext uri="{BB962C8B-B14F-4D97-AF65-F5344CB8AC3E}">
        <p14:creationId xmlns:p14="http://schemas.microsoft.com/office/powerpoint/2010/main" val="443247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7</a:t>
            </a:fld>
            <a:endParaRPr lang="en-US"/>
          </a:p>
        </p:txBody>
      </p:sp>
    </p:spTree>
    <p:extLst>
      <p:ext uri="{BB962C8B-B14F-4D97-AF65-F5344CB8AC3E}">
        <p14:creationId xmlns:p14="http://schemas.microsoft.com/office/powerpoint/2010/main" val="1571112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9</a:t>
            </a:fld>
            <a:endParaRPr lang="en-US"/>
          </a:p>
        </p:txBody>
      </p:sp>
    </p:spTree>
    <p:extLst>
      <p:ext uri="{BB962C8B-B14F-4D97-AF65-F5344CB8AC3E}">
        <p14:creationId xmlns:p14="http://schemas.microsoft.com/office/powerpoint/2010/main" val="2292489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12</a:t>
            </a:fld>
            <a:endParaRPr lang="en-US"/>
          </a:p>
        </p:txBody>
      </p:sp>
    </p:spTree>
    <p:extLst>
      <p:ext uri="{BB962C8B-B14F-4D97-AF65-F5344CB8AC3E}">
        <p14:creationId xmlns:p14="http://schemas.microsoft.com/office/powerpoint/2010/main" val="3982808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216C95-AE07-6142-978A-A0E360617216}" type="slidenum">
              <a:rPr lang="en-US" smtClean="0"/>
              <a:t>17</a:t>
            </a:fld>
            <a:endParaRPr lang="en-US"/>
          </a:p>
        </p:txBody>
      </p:sp>
    </p:spTree>
    <p:extLst>
      <p:ext uri="{BB962C8B-B14F-4D97-AF65-F5344CB8AC3E}">
        <p14:creationId xmlns:p14="http://schemas.microsoft.com/office/powerpoint/2010/main" val="3590615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23</a:t>
            </a:fld>
            <a:endParaRPr lang="en-US"/>
          </a:p>
        </p:txBody>
      </p:sp>
    </p:spTree>
    <p:extLst>
      <p:ext uri="{BB962C8B-B14F-4D97-AF65-F5344CB8AC3E}">
        <p14:creationId xmlns:p14="http://schemas.microsoft.com/office/powerpoint/2010/main" val="3976212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10/16/22</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
        <p:nvSpPr>
          <p:cNvPr id="8" name="TextBox 7">
            <a:extLst>
              <a:ext uri="{FF2B5EF4-FFF2-40B4-BE49-F238E27FC236}">
                <a16:creationId xmlns:a16="http://schemas.microsoft.com/office/drawing/2014/main" id="{41104562-731D-810E-5E21-EA7398AF4543}"/>
              </a:ext>
            </a:extLst>
          </p:cNvPr>
          <p:cNvSpPr txBox="1"/>
          <p:nvPr userDrawn="1"/>
        </p:nvSpPr>
        <p:spPr>
          <a:xfrm>
            <a:off x="5975498" y="474921"/>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82912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88053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10/16/22</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080389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1 col">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79D252-E493-5940-82E6-BA0AF03586B9}"/>
              </a:ext>
            </a:extLst>
          </p:cNvPr>
          <p:cNvPicPr>
            <a:picLocks noChangeAspect="1"/>
          </p:cNvPicPr>
          <p:nvPr userDrawn="1"/>
        </p:nvPicPr>
        <p:blipFill rotWithShape="1">
          <a:blip r:embed="rId2">
            <a:alphaModFix amt="20000"/>
          </a:blip>
          <a:srcRect t="1" r="30516" b="30185"/>
          <a:stretch/>
        </p:blipFill>
        <p:spPr>
          <a:xfrm>
            <a:off x="7194797" y="1865822"/>
            <a:ext cx="4997203" cy="4992178"/>
          </a:xfrm>
          <a:prstGeom prst="rect">
            <a:avLst/>
          </a:prstGeom>
        </p:spPr>
      </p:pic>
      <p:sp>
        <p:nvSpPr>
          <p:cNvPr id="2" name="Title 1">
            <a:extLst>
              <a:ext uri="{FF2B5EF4-FFF2-40B4-BE49-F238E27FC236}">
                <a16:creationId xmlns:a16="http://schemas.microsoft.com/office/drawing/2014/main" id="{675F9810-D96A-6246-995B-8B1B7E2E8D68}"/>
              </a:ext>
            </a:extLst>
          </p:cNvPr>
          <p:cNvSpPr>
            <a:spLocks noGrp="1"/>
          </p:cNvSpPr>
          <p:nvPr>
            <p:ph type="title"/>
          </p:nvPr>
        </p:nvSpPr>
        <p:spPr>
          <a:xfrm>
            <a:off x="1954480" y="0"/>
            <a:ext cx="939932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F2BA6F3-2EEB-9149-9441-572C950CB1A8}"/>
              </a:ext>
            </a:extLst>
          </p:cNvPr>
          <p:cNvSpPr>
            <a:spLocks noGrp="1"/>
          </p:cNvSpPr>
          <p:nvPr>
            <p:ph idx="1"/>
          </p:nvPr>
        </p:nvSpPr>
        <p:spPr>
          <a:xfrm>
            <a:off x="3104707" y="2577815"/>
            <a:ext cx="5348178" cy="2639028"/>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D3F16631-C37C-A84D-8D6A-FFBF47895C24}"/>
              </a:ext>
            </a:extLst>
          </p:cNvPr>
          <p:cNvSpPr>
            <a:spLocks noGrp="1"/>
          </p:cNvSpPr>
          <p:nvPr>
            <p:ph type="sldNum" sz="quarter" idx="12"/>
          </p:nvPr>
        </p:nvSpPr>
        <p:spPr/>
        <p:txBody>
          <a:bodyPr/>
          <a:lstStyle/>
          <a:p>
            <a:fld id="{9384FF6D-5FD2-A847-8599-D7B37E65F8CD}" type="slidenum">
              <a:rPr lang="en-US" smtClean="0"/>
              <a:pPr/>
              <a:t>‹#›</a:t>
            </a:fld>
            <a:r>
              <a:rPr lang="en-US"/>
              <a:t>  |  George Mason University</a:t>
            </a:r>
          </a:p>
        </p:txBody>
      </p:sp>
      <p:sp>
        <p:nvSpPr>
          <p:cNvPr id="8" name="Content Placeholder 7">
            <a:extLst>
              <a:ext uri="{FF2B5EF4-FFF2-40B4-BE49-F238E27FC236}">
                <a16:creationId xmlns:a16="http://schemas.microsoft.com/office/drawing/2014/main" id="{9AEF05CB-F316-934E-B86D-9CFE46F4AC4E}"/>
              </a:ext>
            </a:extLst>
          </p:cNvPr>
          <p:cNvSpPr>
            <a:spLocks noGrp="1"/>
          </p:cNvSpPr>
          <p:nvPr>
            <p:ph sz="quarter" idx="13"/>
          </p:nvPr>
        </p:nvSpPr>
        <p:spPr>
          <a:xfrm>
            <a:off x="1954479" y="1416844"/>
            <a:ext cx="9067534" cy="620712"/>
          </a:xfrm>
        </p:spPr>
        <p:txBody>
          <a:bodyPr/>
          <a:lstStyle>
            <a:lvl1pPr marL="0" indent="0">
              <a:buNone/>
              <a:defRPr b="1" i="0">
                <a:solidFill>
                  <a:schemeClr val="accent2"/>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9" name="Picture 8">
            <a:extLst>
              <a:ext uri="{FF2B5EF4-FFF2-40B4-BE49-F238E27FC236}">
                <a16:creationId xmlns:a16="http://schemas.microsoft.com/office/drawing/2014/main" id="{4A7480F3-9A3C-9442-A25C-5CD379404DA0}"/>
              </a:ext>
            </a:extLst>
          </p:cNvPr>
          <p:cNvPicPr>
            <a:picLocks noChangeAspect="1"/>
          </p:cNvPicPr>
          <p:nvPr userDrawn="1"/>
        </p:nvPicPr>
        <p:blipFill rotWithShape="1">
          <a:blip r:embed="rId3"/>
          <a:srcRect l="23095" t="1015" r="57497"/>
          <a:stretch/>
        </p:blipFill>
        <p:spPr>
          <a:xfrm>
            <a:off x="0" y="0"/>
            <a:ext cx="1344706" cy="6858000"/>
          </a:xfrm>
          <a:prstGeom prst="rect">
            <a:avLst/>
          </a:prstGeom>
        </p:spPr>
      </p:pic>
    </p:spTree>
    <p:extLst>
      <p:ext uri="{BB962C8B-B14F-4D97-AF65-F5344CB8AC3E}">
        <p14:creationId xmlns:p14="http://schemas.microsoft.com/office/powerpoint/2010/main" val="3200888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Big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1DBDF-097F-6348-A922-80FC5D370D3E}"/>
              </a:ext>
            </a:extLst>
          </p:cNvPr>
          <p:cNvSpPr>
            <a:spLocks noGrp="1"/>
          </p:cNvSpPr>
          <p:nvPr>
            <p:ph type="title" hasCustomPrompt="1"/>
          </p:nvPr>
        </p:nvSpPr>
        <p:spPr>
          <a:xfrm>
            <a:off x="839789" y="2842529"/>
            <a:ext cx="3923598" cy="1552354"/>
          </a:xfrm>
        </p:spPr>
        <p:txBody>
          <a:bodyPr>
            <a:noAutofit/>
          </a:bodyPr>
          <a:lstStyle>
            <a:lvl1pPr>
              <a:defRPr sz="5000"/>
            </a:lvl1pPr>
          </a:lstStyle>
          <a:p>
            <a:r>
              <a:rPr lang="en-US"/>
              <a:t>Click to edit title style</a:t>
            </a:r>
          </a:p>
        </p:txBody>
      </p:sp>
      <p:sp>
        <p:nvSpPr>
          <p:cNvPr id="8" name="Footer Placeholder 7">
            <a:extLst>
              <a:ext uri="{FF2B5EF4-FFF2-40B4-BE49-F238E27FC236}">
                <a16:creationId xmlns:a16="http://schemas.microsoft.com/office/drawing/2014/main" id="{5AAA2252-019F-CA41-A7B5-41833F914F4D}"/>
              </a:ext>
            </a:extLst>
          </p:cNvPr>
          <p:cNvSpPr>
            <a:spLocks noGrp="1"/>
          </p:cNvSpPr>
          <p:nvPr>
            <p:ph type="ftr" sz="quarter" idx="11"/>
          </p:nvPr>
        </p:nvSpPr>
        <p:spPr/>
        <p:txBody>
          <a:bodyPr/>
          <a:lstStyle/>
          <a:p>
            <a:r>
              <a:rPr lang="en-US">
                <a:latin typeface="Calibri Light" panose="020F0302020204030204" pitchFamily="34" charset="0"/>
                <a:cs typeface="Calibri Light" panose="020F0302020204030204" pitchFamily="34" charset="0"/>
              </a:rPr>
              <a:t>George Mason University  |  </a:t>
            </a:r>
            <a:r>
              <a:rPr lang="en-US" b="1"/>
              <a:t>GMU.EDU</a:t>
            </a:r>
          </a:p>
        </p:txBody>
      </p:sp>
      <p:sp>
        <p:nvSpPr>
          <p:cNvPr id="9" name="Slide Number Placeholder 8">
            <a:extLst>
              <a:ext uri="{FF2B5EF4-FFF2-40B4-BE49-F238E27FC236}">
                <a16:creationId xmlns:a16="http://schemas.microsoft.com/office/drawing/2014/main" id="{002596DF-E60F-2E40-9B51-0066A2B77BC0}"/>
              </a:ext>
            </a:extLst>
          </p:cNvPr>
          <p:cNvSpPr>
            <a:spLocks noGrp="1"/>
          </p:cNvSpPr>
          <p:nvPr>
            <p:ph type="sldNum" sz="quarter" idx="12"/>
          </p:nvPr>
        </p:nvSpPr>
        <p:spPr>
          <a:xfrm>
            <a:off x="1019594" y="825308"/>
            <a:ext cx="438150" cy="365125"/>
          </a:xfrm>
          <a:prstGeom prst="rect">
            <a:avLst/>
          </a:prstGeom>
        </p:spPr>
        <p:txBody>
          <a:bodyPr/>
          <a:lstStyle/>
          <a:p>
            <a:fld id="{7B1B3024-A1D4-C04E-86A2-C13BC47B8EC2}" type="slidenum">
              <a:rPr lang="en-US" smtClean="0"/>
              <a:t>‹#›</a:t>
            </a:fld>
            <a:endParaRPr lang="en-US"/>
          </a:p>
        </p:txBody>
      </p:sp>
      <p:sp>
        <p:nvSpPr>
          <p:cNvPr id="14" name="Picture Placeholder 13">
            <a:extLst>
              <a:ext uri="{FF2B5EF4-FFF2-40B4-BE49-F238E27FC236}">
                <a16:creationId xmlns:a16="http://schemas.microsoft.com/office/drawing/2014/main" id="{411A525B-AA16-D644-8E5C-AC845C63F4B8}"/>
              </a:ext>
            </a:extLst>
          </p:cNvPr>
          <p:cNvSpPr>
            <a:spLocks noGrp="1"/>
          </p:cNvSpPr>
          <p:nvPr>
            <p:ph type="pic" sz="quarter" idx="13"/>
          </p:nvPr>
        </p:nvSpPr>
        <p:spPr>
          <a:xfrm>
            <a:off x="5230813" y="1099750"/>
            <a:ext cx="5443537" cy="5075237"/>
          </a:xfrm>
        </p:spPr>
        <p:txBody>
          <a:bodyPr/>
          <a:lstStyle/>
          <a:p>
            <a:endParaRPr lang="en-US"/>
          </a:p>
        </p:txBody>
      </p:sp>
      <p:cxnSp>
        <p:nvCxnSpPr>
          <p:cNvPr id="16" name="Straight Arrow Connector 15">
            <a:extLst>
              <a:ext uri="{FF2B5EF4-FFF2-40B4-BE49-F238E27FC236}">
                <a16:creationId xmlns:a16="http://schemas.microsoft.com/office/drawing/2014/main" id="{4AE776B3-7901-4E47-AE07-F23266E2BA77}"/>
              </a:ext>
            </a:extLst>
          </p:cNvPr>
          <p:cNvCxnSpPr>
            <a:cxnSpLocks/>
          </p:cNvCxnSpPr>
          <p:nvPr userDrawn="1"/>
        </p:nvCxnSpPr>
        <p:spPr>
          <a:xfrm>
            <a:off x="11201400" y="3429000"/>
            <a:ext cx="4820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2699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7820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580839"/>
          </a:xfrm>
        </p:spPr>
        <p:txBody>
          <a:bodyPr>
            <a:normAutofit/>
          </a:bodyPr>
          <a:lstStyle>
            <a:lvl1pPr>
              <a:defRPr sz="3200" cap="none" baseline="0"/>
            </a:lvl1pPr>
          </a:lstStyle>
          <a:p>
            <a:r>
              <a:rPr lang="en-US"/>
              <a:t>Click to edit Master title style</a:t>
            </a:r>
          </a:p>
        </p:txBody>
      </p:sp>
      <p:sp>
        <p:nvSpPr>
          <p:cNvPr id="3" name="Content Placeholder 2"/>
          <p:cNvSpPr>
            <a:spLocks noGrp="1"/>
          </p:cNvSpPr>
          <p:nvPr>
            <p:ph idx="1"/>
          </p:nvPr>
        </p:nvSpPr>
        <p:spPr>
          <a:xfrm>
            <a:off x="440286" y="1484158"/>
            <a:ext cx="11309338" cy="46716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675359" y="6231809"/>
            <a:ext cx="2844799" cy="365125"/>
          </a:xfrm>
        </p:spPr>
        <p:txBody>
          <a:bodyPr/>
          <a:lstStyle/>
          <a:p>
            <a:fld id="{B61BEF0D-F0BB-DE4B-95CE-6DB70DBA9567}" type="datetimeFigureOut">
              <a:rPr lang="en-US" dirty="0"/>
              <a:pPr/>
              <a:t>10/16/22</a:t>
            </a:fld>
            <a:endParaRPr lang="en-US"/>
          </a:p>
        </p:txBody>
      </p:sp>
      <p:sp>
        <p:nvSpPr>
          <p:cNvPr id="5" name="Footer Placeholder 4"/>
          <p:cNvSpPr>
            <a:spLocks noGrp="1"/>
          </p:cNvSpPr>
          <p:nvPr>
            <p:ph type="ftr" sz="quarter" idx="11"/>
          </p:nvPr>
        </p:nvSpPr>
        <p:spPr>
          <a:xfrm>
            <a:off x="440286" y="6243593"/>
            <a:ext cx="6917210" cy="365125"/>
          </a:xfrm>
        </p:spPr>
        <p:txBody>
          <a:bodyPr/>
          <a:lstStyle/>
          <a:p>
            <a:endParaRPr lang="en-US"/>
          </a:p>
        </p:txBody>
      </p:sp>
      <p:sp>
        <p:nvSpPr>
          <p:cNvPr id="6" name="Slide Number Placeholder 5"/>
          <p:cNvSpPr>
            <a:spLocks noGrp="1"/>
          </p:cNvSpPr>
          <p:nvPr>
            <p:ph type="sldNum" sz="quarter" idx="12"/>
          </p:nvPr>
        </p:nvSpPr>
        <p:spPr>
          <a:xfrm>
            <a:off x="10697116" y="6237701"/>
            <a:ext cx="1052508"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89371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10/16/22</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8261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10/16/22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06671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10/16/22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682073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10/16/22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289741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538491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10/16/22</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8527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792541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10/16/22</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539335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3" Type="http://schemas.openxmlformats.org/officeDocument/2006/relationships/image" Target="../media/image14.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2" Type="http://schemas.openxmlformats.org/officeDocument/2006/relationships/notesSlide" Target="../notesSlides/notesSlide6.xml"/><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png"/><Relationship Id="rId1" Type="http://schemas.openxmlformats.org/officeDocument/2006/relationships/slideLayout" Target="../slideLayouts/slideLayout13.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32" Type="http://schemas.openxmlformats.org/officeDocument/2006/relationships/image" Target="../media/image43.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png"/><Relationship Id="rId10" Type="http://schemas.openxmlformats.org/officeDocument/2006/relationships/image" Target="../media/image21.png"/><Relationship Id="rId19" Type="http://schemas.openxmlformats.org/officeDocument/2006/relationships/image" Target="../media/image30.png"/><Relationship Id="rId31" Type="http://schemas.openxmlformats.org/officeDocument/2006/relationships/image" Target="../media/image42.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data.bts.gov/Research-and-Statistics/Trips-by-Distance/w96p-f2qv"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emf"/><Relationship Id="rId7" Type="http://schemas.openxmlformats.org/officeDocument/2006/relationships/image" Target="../media/image58.png"/><Relationship Id="rId2" Type="http://schemas.openxmlformats.org/officeDocument/2006/relationships/image" Target="../media/image53.emf"/><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emf"/><Relationship Id="rId9" Type="http://schemas.openxmlformats.org/officeDocument/2006/relationships/image" Target="../media/image6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D60C94-0C9C-47B7-BE88-045235ACC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46533" y="1552397"/>
            <a:ext cx="7475810" cy="3654081"/>
          </a:xfrm>
        </p:spPr>
        <p:txBody>
          <a:bodyPr anchor="ctr">
            <a:noAutofit/>
          </a:bodyPr>
          <a:lstStyle/>
          <a:p>
            <a:r>
              <a:rPr lang="en-US" sz="4000" b="1" i="1" cap="none" dirty="0">
                <a:solidFill>
                  <a:schemeClr val="accent2">
                    <a:lumMod val="75000"/>
                  </a:schemeClr>
                </a:solidFill>
              </a:rPr>
              <a:t>The Pandemic Bottom-up Emission Inventory Development using human Activity, Satellite Retrieval, and Chemical Transport Model</a:t>
            </a:r>
            <a:br>
              <a:rPr lang="en-US" sz="4000" b="1" i="1" cap="none" dirty="0">
                <a:solidFill>
                  <a:schemeClr val="accent2">
                    <a:lumMod val="75000"/>
                  </a:schemeClr>
                </a:solidFill>
              </a:rPr>
            </a:br>
            <a:endParaRPr lang="en-US" sz="3200" cap="none" dirty="0">
              <a:solidFill>
                <a:schemeClr val="accent2">
                  <a:lumMod val="75000"/>
                </a:schemeClr>
              </a:solidFill>
            </a:endParaRPr>
          </a:p>
        </p:txBody>
      </p:sp>
      <p:sp>
        <p:nvSpPr>
          <p:cNvPr id="3" name="Content Placeholder 2"/>
          <p:cNvSpPr>
            <a:spLocks noGrp="1"/>
          </p:cNvSpPr>
          <p:nvPr>
            <p:ph type="subTitle" idx="1"/>
          </p:nvPr>
        </p:nvSpPr>
        <p:spPr>
          <a:xfrm>
            <a:off x="8026107" y="1575120"/>
            <a:ext cx="4062129" cy="3654082"/>
          </a:xfrm>
        </p:spPr>
        <p:txBody>
          <a:bodyPr anchor="ctr">
            <a:normAutofit/>
          </a:bodyPr>
          <a:lstStyle/>
          <a:p>
            <a:r>
              <a:rPr lang="en-US" sz="2800" cap="none" dirty="0">
                <a:solidFill>
                  <a:schemeClr val="accent5">
                    <a:lumMod val="50000"/>
                  </a:schemeClr>
                </a:solidFill>
              </a:rPr>
              <a:t>NOAA Atmospheric Chemistry, Carbon Cycle, Climate (AC4) project</a:t>
            </a:r>
          </a:p>
          <a:p>
            <a:endParaRPr lang="en-US" sz="3200" cap="none" dirty="0">
              <a:solidFill>
                <a:schemeClr val="accent5">
                  <a:lumMod val="50000"/>
                </a:schemeClr>
              </a:solidFill>
            </a:endParaRPr>
          </a:p>
          <a:p>
            <a:r>
              <a:rPr lang="en-US" sz="2000" cap="none" dirty="0">
                <a:solidFill>
                  <a:schemeClr val="accent5">
                    <a:lumMod val="50000"/>
                  </a:schemeClr>
                </a:solidFill>
              </a:rPr>
              <a:t>Chis-</a:t>
            </a:r>
            <a:r>
              <a:rPr lang="en-US" sz="2000" cap="none" dirty="0" err="1">
                <a:solidFill>
                  <a:schemeClr val="accent5">
                    <a:lumMod val="50000"/>
                  </a:schemeClr>
                </a:solidFill>
              </a:rPr>
              <a:t>Tsan</a:t>
            </a:r>
            <a:r>
              <a:rPr lang="en-US" sz="2000" cap="none" dirty="0">
                <a:solidFill>
                  <a:schemeClr val="accent5">
                    <a:lumMod val="50000"/>
                  </a:schemeClr>
                </a:solidFill>
              </a:rPr>
              <a:t> Wang, B.H. </a:t>
            </a:r>
            <a:r>
              <a:rPr lang="en-US" sz="2000" cap="none" dirty="0" err="1">
                <a:solidFill>
                  <a:schemeClr val="accent5">
                    <a:lumMod val="50000"/>
                  </a:schemeClr>
                </a:solidFill>
              </a:rPr>
              <a:t>Baek</a:t>
            </a:r>
            <a:r>
              <a:rPr lang="en-US" sz="2000" cap="none" dirty="0">
                <a:solidFill>
                  <a:schemeClr val="accent5">
                    <a:lumMod val="50000"/>
                  </a:schemeClr>
                </a:solidFill>
              </a:rPr>
              <a:t>, Jia Xing, </a:t>
            </a:r>
            <a:r>
              <a:rPr lang="en-US" sz="2000" cap="none" dirty="0" err="1">
                <a:solidFill>
                  <a:schemeClr val="accent5">
                    <a:lumMod val="50000"/>
                  </a:schemeClr>
                </a:solidFill>
              </a:rPr>
              <a:t>Siqi</a:t>
            </a:r>
            <a:r>
              <a:rPr lang="en-US" sz="2000" cap="none" dirty="0">
                <a:solidFill>
                  <a:schemeClr val="accent5">
                    <a:lumMod val="50000"/>
                  </a:schemeClr>
                </a:solidFill>
              </a:rPr>
              <a:t> Ma, Kai Yang, and Daniel Tong</a:t>
            </a:r>
          </a:p>
          <a:p>
            <a:r>
              <a:rPr lang="en-US" sz="2400" cap="none" dirty="0"/>
              <a:t>George Mason University</a:t>
            </a:r>
            <a:endParaRPr sz="2400" cap="none" dirty="0"/>
          </a:p>
        </p:txBody>
      </p:sp>
      <p:sp>
        <p:nvSpPr>
          <p:cNvPr id="11" name="Rectangle 10">
            <a:extLst>
              <a:ext uri="{FF2B5EF4-FFF2-40B4-BE49-F238E27FC236}">
                <a16:creationId xmlns:a16="http://schemas.microsoft.com/office/drawing/2014/main" id="{BFCF7016-AC99-433F-B943-24C3736E0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0"/>
            <a:ext cx="7579574" cy="64361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A03737D1-A930-4E3E-9160-3CD4AEC72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453642"/>
            <a:ext cx="3615596" cy="64511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F71CFF33-010E-4E26-A285-83B182982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707627"/>
            <a:ext cx="11293913" cy="6492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50015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D4ED3-A404-6ED6-4E16-F043F3DBFAEA}"/>
              </a:ext>
            </a:extLst>
          </p:cNvPr>
          <p:cNvSpPr>
            <a:spLocks noGrp="1"/>
          </p:cNvSpPr>
          <p:nvPr>
            <p:ph type="title"/>
          </p:nvPr>
        </p:nvSpPr>
        <p:spPr/>
        <p:txBody>
          <a:bodyPr>
            <a:normAutofit/>
          </a:bodyPr>
          <a:lstStyle/>
          <a:p>
            <a:r>
              <a:rPr lang="en-US" sz="3200"/>
              <a:t>U.S. DOT VMT Changes</a:t>
            </a:r>
            <a:endParaRPr lang="en-US"/>
          </a:p>
        </p:txBody>
      </p:sp>
      <p:pic>
        <p:nvPicPr>
          <p:cNvPr id="4" name="Content Placeholder 4" descr="Chart, histogram&#10;&#10;Description automatically generated">
            <a:extLst>
              <a:ext uri="{FF2B5EF4-FFF2-40B4-BE49-F238E27FC236}">
                <a16:creationId xmlns:a16="http://schemas.microsoft.com/office/drawing/2014/main" id="{24281036-F120-404E-8867-260E41DE8BDA}"/>
              </a:ext>
            </a:extLst>
          </p:cNvPr>
          <p:cNvPicPr>
            <a:picLocks noGrp="1" noChangeAspect="1"/>
          </p:cNvPicPr>
          <p:nvPr>
            <p:ph idx="1"/>
          </p:nvPr>
        </p:nvPicPr>
        <p:blipFill>
          <a:blip r:embed="rId2"/>
          <a:stretch>
            <a:fillRect/>
          </a:stretch>
        </p:blipFill>
        <p:spPr>
          <a:xfrm>
            <a:off x="355709" y="1543588"/>
            <a:ext cx="11640421" cy="4882727"/>
          </a:xfrm>
        </p:spPr>
      </p:pic>
      <p:sp>
        <p:nvSpPr>
          <p:cNvPr id="6" name="Rectangle 5">
            <a:extLst>
              <a:ext uri="{FF2B5EF4-FFF2-40B4-BE49-F238E27FC236}">
                <a16:creationId xmlns:a16="http://schemas.microsoft.com/office/drawing/2014/main" id="{80F3CB29-7340-0548-B965-7C2EA85268AB}"/>
              </a:ext>
            </a:extLst>
          </p:cNvPr>
          <p:cNvSpPr/>
          <p:nvPr/>
        </p:nvSpPr>
        <p:spPr>
          <a:xfrm>
            <a:off x="5221398" y="5196434"/>
            <a:ext cx="883085" cy="8956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F867E6F-8211-EA4A-953F-32326AAD8C01}"/>
              </a:ext>
            </a:extLst>
          </p:cNvPr>
          <p:cNvSpPr/>
          <p:nvPr/>
        </p:nvSpPr>
        <p:spPr>
          <a:xfrm>
            <a:off x="9283874" y="5196434"/>
            <a:ext cx="883085" cy="8956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E970679-35F4-8B21-8C47-C348C91D9680}"/>
              </a:ext>
            </a:extLst>
          </p:cNvPr>
          <p:cNvSpPr txBox="1"/>
          <p:nvPr/>
        </p:nvSpPr>
        <p:spPr>
          <a:xfrm>
            <a:off x="598158" y="6426315"/>
            <a:ext cx="11012650" cy="369332"/>
          </a:xfrm>
          <a:prstGeom prst="rect">
            <a:avLst/>
          </a:prstGeom>
          <a:noFill/>
        </p:spPr>
        <p:txBody>
          <a:bodyPr wrap="square" rtlCol="0">
            <a:spAutoFit/>
          </a:bodyPr>
          <a:lstStyle/>
          <a:p>
            <a:pPr algn="ctr"/>
            <a:r>
              <a:rPr lang="en-US" sz="1800"/>
              <a:t>PV: Passenger Vehicle, LH: Long Haul, LF: Local Fleet</a:t>
            </a:r>
            <a:endParaRPr lang="en-US"/>
          </a:p>
        </p:txBody>
      </p:sp>
    </p:spTree>
    <p:extLst>
      <p:ext uri="{BB962C8B-B14F-4D97-AF65-F5344CB8AC3E}">
        <p14:creationId xmlns:p14="http://schemas.microsoft.com/office/powerpoint/2010/main" val="116867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83AB82-A4A4-5A43-AD48-D28CD72F8D8F}"/>
              </a:ext>
            </a:extLst>
          </p:cNvPr>
          <p:cNvSpPr txBox="1"/>
          <p:nvPr/>
        </p:nvSpPr>
        <p:spPr>
          <a:xfrm>
            <a:off x="444144" y="57195"/>
            <a:ext cx="3676456" cy="461665"/>
          </a:xfrm>
          <a:prstGeom prst="rect">
            <a:avLst/>
          </a:prstGeom>
          <a:noFill/>
        </p:spPr>
        <p:txBody>
          <a:bodyPr wrap="none" rtlCol="0">
            <a:spAutoFit/>
          </a:bodyPr>
          <a:lstStyle/>
          <a:p>
            <a:r>
              <a:rPr lang="en-US" sz="2400" b="1"/>
              <a:t>Transportation: Airports</a:t>
            </a:r>
          </a:p>
        </p:txBody>
      </p:sp>
      <p:sp>
        <p:nvSpPr>
          <p:cNvPr id="5" name="TextBox 4">
            <a:extLst>
              <a:ext uri="{FF2B5EF4-FFF2-40B4-BE49-F238E27FC236}">
                <a16:creationId xmlns:a16="http://schemas.microsoft.com/office/drawing/2014/main" id="{512B7604-7FC6-7142-8536-B4C32407A040}"/>
              </a:ext>
            </a:extLst>
          </p:cNvPr>
          <p:cNvSpPr txBox="1"/>
          <p:nvPr/>
        </p:nvSpPr>
        <p:spPr>
          <a:xfrm>
            <a:off x="564596" y="1450243"/>
            <a:ext cx="3644139" cy="646331"/>
          </a:xfrm>
          <a:prstGeom prst="rect">
            <a:avLst/>
          </a:prstGeom>
          <a:noFill/>
          <a:ln>
            <a:solidFill>
              <a:srgbClr val="FFC000"/>
            </a:solidFill>
          </a:ln>
        </p:spPr>
        <p:txBody>
          <a:bodyPr wrap="none" rtlCol="0">
            <a:spAutoFit/>
          </a:bodyPr>
          <a:lstStyle/>
          <a:p>
            <a:r>
              <a:rPr lang="en-US" b="1"/>
              <a:t>DOT </a:t>
            </a:r>
          </a:p>
          <a:p>
            <a:r>
              <a:rPr lang="en-US"/>
              <a:t>Airport-level Activity Reports, (C, M)</a:t>
            </a:r>
          </a:p>
        </p:txBody>
      </p:sp>
      <p:sp>
        <p:nvSpPr>
          <p:cNvPr id="6" name="TextBox 5">
            <a:extLst>
              <a:ext uri="{FF2B5EF4-FFF2-40B4-BE49-F238E27FC236}">
                <a16:creationId xmlns:a16="http://schemas.microsoft.com/office/drawing/2014/main" id="{3AE43423-828B-5549-96E3-F09E1CE93832}"/>
              </a:ext>
            </a:extLst>
          </p:cNvPr>
          <p:cNvSpPr txBox="1"/>
          <p:nvPr/>
        </p:nvSpPr>
        <p:spPr>
          <a:xfrm>
            <a:off x="564597" y="3384513"/>
            <a:ext cx="3671136" cy="1200329"/>
          </a:xfrm>
          <a:prstGeom prst="rect">
            <a:avLst/>
          </a:prstGeom>
          <a:noFill/>
          <a:ln>
            <a:solidFill>
              <a:srgbClr val="FFC000"/>
            </a:solidFill>
          </a:ln>
        </p:spPr>
        <p:txBody>
          <a:bodyPr wrap="square" rtlCol="0">
            <a:spAutoFit/>
          </a:bodyPr>
          <a:lstStyle/>
          <a:p>
            <a:r>
              <a:rPr lang="en-US" b="1" dirty="0"/>
              <a:t>DOT, Bureau of Transportation Statistics: </a:t>
            </a:r>
          </a:p>
          <a:p>
            <a:r>
              <a:rPr lang="en-US" dirty="0"/>
              <a:t>Airline On-Time Data, (US, Daily, March 2020 only)</a:t>
            </a:r>
            <a:endParaRPr lang="en-US" b="1" dirty="0"/>
          </a:p>
        </p:txBody>
      </p:sp>
      <p:sp>
        <p:nvSpPr>
          <p:cNvPr id="7" name="TextBox 6">
            <a:extLst>
              <a:ext uri="{FF2B5EF4-FFF2-40B4-BE49-F238E27FC236}">
                <a16:creationId xmlns:a16="http://schemas.microsoft.com/office/drawing/2014/main" id="{23B383F8-F718-C248-AB91-A26345E9BC99}"/>
              </a:ext>
            </a:extLst>
          </p:cNvPr>
          <p:cNvSpPr txBox="1"/>
          <p:nvPr/>
        </p:nvSpPr>
        <p:spPr>
          <a:xfrm>
            <a:off x="564596" y="2373573"/>
            <a:ext cx="3644139" cy="923330"/>
          </a:xfrm>
          <a:prstGeom prst="rect">
            <a:avLst/>
          </a:prstGeom>
          <a:noFill/>
          <a:ln>
            <a:solidFill>
              <a:srgbClr val="FFC000"/>
            </a:solidFill>
          </a:ln>
        </p:spPr>
        <p:txBody>
          <a:bodyPr wrap="square" rtlCol="0">
            <a:spAutoFit/>
          </a:bodyPr>
          <a:lstStyle/>
          <a:p>
            <a:r>
              <a:rPr lang="en-US" b="1" err="1"/>
              <a:t>Flightrader</a:t>
            </a:r>
            <a:r>
              <a:rPr lang="en-US" b="1"/>
              <a:t> 24 </a:t>
            </a:r>
          </a:p>
          <a:p>
            <a:r>
              <a:rPr lang="en-US"/>
              <a:t>History data of commercial flights (Global)</a:t>
            </a:r>
          </a:p>
        </p:txBody>
      </p:sp>
      <p:sp>
        <p:nvSpPr>
          <p:cNvPr id="10" name="TextBox 9">
            <a:extLst>
              <a:ext uri="{FF2B5EF4-FFF2-40B4-BE49-F238E27FC236}">
                <a16:creationId xmlns:a16="http://schemas.microsoft.com/office/drawing/2014/main" id="{8F1F38AA-8350-9A4D-BDDC-07AA95A6470D}"/>
              </a:ext>
            </a:extLst>
          </p:cNvPr>
          <p:cNvSpPr txBox="1"/>
          <p:nvPr/>
        </p:nvSpPr>
        <p:spPr>
          <a:xfrm>
            <a:off x="8982559" y="2959574"/>
            <a:ext cx="2584169" cy="923330"/>
          </a:xfrm>
          <a:prstGeom prst="rect">
            <a:avLst/>
          </a:prstGeom>
          <a:noFill/>
          <a:ln>
            <a:solidFill>
              <a:srgbClr val="FFC000"/>
            </a:solidFill>
          </a:ln>
        </p:spPr>
        <p:txBody>
          <a:bodyPr wrap="square" rtlCol="0">
            <a:spAutoFit/>
          </a:bodyPr>
          <a:lstStyle/>
          <a:p>
            <a:r>
              <a:rPr lang="en-US" b="1" dirty="0"/>
              <a:t>Calculate the month-to-day temporal profile for US.</a:t>
            </a:r>
          </a:p>
        </p:txBody>
      </p:sp>
      <p:sp>
        <p:nvSpPr>
          <p:cNvPr id="11" name="TextBox 10">
            <a:extLst>
              <a:ext uri="{FF2B5EF4-FFF2-40B4-BE49-F238E27FC236}">
                <a16:creationId xmlns:a16="http://schemas.microsoft.com/office/drawing/2014/main" id="{669986DC-732B-4A48-9BC7-16EA97730013}"/>
              </a:ext>
            </a:extLst>
          </p:cNvPr>
          <p:cNvSpPr txBox="1"/>
          <p:nvPr/>
        </p:nvSpPr>
        <p:spPr>
          <a:xfrm>
            <a:off x="4845554" y="1034745"/>
            <a:ext cx="3527184" cy="1477328"/>
          </a:xfrm>
          <a:prstGeom prst="rect">
            <a:avLst/>
          </a:prstGeom>
          <a:noFill/>
          <a:ln>
            <a:solidFill>
              <a:srgbClr val="FFC000"/>
            </a:solidFill>
          </a:ln>
        </p:spPr>
        <p:txBody>
          <a:bodyPr wrap="square" rtlCol="0">
            <a:spAutoFit/>
          </a:bodyPr>
          <a:lstStyle/>
          <a:p>
            <a:r>
              <a:rPr lang="en-US"/>
              <a:t>Individual airport Monthly landing and take-off counts:</a:t>
            </a:r>
          </a:p>
          <a:p>
            <a:pPr marL="342900" indent="-342900">
              <a:buAutoNum type="arabicPeriod"/>
            </a:pPr>
            <a:r>
              <a:rPr lang="en-US"/>
              <a:t>Airport county level profile</a:t>
            </a:r>
          </a:p>
          <a:p>
            <a:pPr marL="342900" indent="-342900">
              <a:buAutoNum type="arabicPeriod"/>
            </a:pPr>
            <a:r>
              <a:rPr lang="en-US"/>
              <a:t>State total level profile</a:t>
            </a:r>
          </a:p>
          <a:p>
            <a:pPr marL="342900" indent="-342900">
              <a:buAutoNum type="arabicPeriod"/>
            </a:pPr>
            <a:r>
              <a:rPr lang="en-US"/>
              <a:t>US total profile</a:t>
            </a:r>
          </a:p>
        </p:txBody>
      </p:sp>
      <p:sp>
        <p:nvSpPr>
          <p:cNvPr id="12" name="TextBox 11">
            <a:extLst>
              <a:ext uri="{FF2B5EF4-FFF2-40B4-BE49-F238E27FC236}">
                <a16:creationId xmlns:a16="http://schemas.microsoft.com/office/drawing/2014/main" id="{011A0F7E-2D52-1744-8C81-0E70FAE46EC1}"/>
              </a:ext>
            </a:extLst>
          </p:cNvPr>
          <p:cNvSpPr txBox="1"/>
          <p:nvPr/>
        </p:nvSpPr>
        <p:spPr>
          <a:xfrm>
            <a:off x="8982559" y="1596175"/>
            <a:ext cx="2584169" cy="369332"/>
          </a:xfrm>
          <a:prstGeom prst="rect">
            <a:avLst/>
          </a:prstGeom>
          <a:noFill/>
          <a:ln>
            <a:solidFill>
              <a:srgbClr val="FFC000"/>
            </a:solidFill>
          </a:ln>
        </p:spPr>
        <p:txBody>
          <a:bodyPr wrap="none" rtlCol="0">
            <a:spAutoFit/>
          </a:bodyPr>
          <a:lstStyle/>
          <a:p>
            <a:r>
              <a:rPr lang="en-US" dirty="0"/>
              <a:t>Airports points emissions</a:t>
            </a:r>
          </a:p>
        </p:txBody>
      </p:sp>
      <p:cxnSp>
        <p:nvCxnSpPr>
          <p:cNvPr id="15" name="Straight Arrow Connector 14">
            <a:extLst>
              <a:ext uri="{FF2B5EF4-FFF2-40B4-BE49-F238E27FC236}">
                <a16:creationId xmlns:a16="http://schemas.microsoft.com/office/drawing/2014/main" id="{30DF14CA-5263-6A43-9ECF-F2D048460EB3}"/>
              </a:ext>
            </a:extLst>
          </p:cNvPr>
          <p:cNvCxnSpPr>
            <a:cxnSpLocks/>
            <a:stCxn id="5" idx="3"/>
            <a:endCxn id="11" idx="1"/>
          </p:cNvCxnSpPr>
          <p:nvPr/>
        </p:nvCxnSpPr>
        <p:spPr>
          <a:xfrm>
            <a:off x="4208735" y="1773409"/>
            <a:ext cx="6368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0BCBA9-DCA4-114F-AAAA-524BBE284E0C}"/>
              </a:ext>
            </a:extLst>
          </p:cNvPr>
          <p:cNvCxnSpPr>
            <a:cxnSpLocks/>
            <a:stCxn id="11" idx="3"/>
            <a:endCxn id="12" idx="1"/>
          </p:cNvCxnSpPr>
          <p:nvPr/>
        </p:nvCxnSpPr>
        <p:spPr>
          <a:xfrm>
            <a:off x="8372738" y="1773409"/>
            <a:ext cx="609821" cy="7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8E519D6A-8DC5-D748-AB7E-AA1725C4A7F3}"/>
              </a:ext>
            </a:extLst>
          </p:cNvPr>
          <p:cNvPicPr>
            <a:picLocks noChangeAspect="1"/>
          </p:cNvPicPr>
          <p:nvPr/>
        </p:nvPicPr>
        <p:blipFill>
          <a:blip r:embed="rId2"/>
          <a:stretch>
            <a:fillRect/>
          </a:stretch>
        </p:blipFill>
        <p:spPr>
          <a:xfrm>
            <a:off x="7956269" y="4290970"/>
            <a:ext cx="3538492" cy="2520863"/>
          </a:xfrm>
          <a:prstGeom prst="rect">
            <a:avLst/>
          </a:prstGeom>
        </p:spPr>
      </p:pic>
      <p:pic>
        <p:nvPicPr>
          <p:cNvPr id="39" name="Picture 38" descr="A screenshot of a computer&#10;&#10;Description automatically generated with medium confidence">
            <a:extLst>
              <a:ext uri="{FF2B5EF4-FFF2-40B4-BE49-F238E27FC236}">
                <a16:creationId xmlns:a16="http://schemas.microsoft.com/office/drawing/2014/main" id="{5B5AB4A5-4916-CD46-87C1-E00BC4BBC4AC}"/>
              </a:ext>
            </a:extLst>
          </p:cNvPr>
          <p:cNvPicPr>
            <a:picLocks noChangeAspect="1"/>
          </p:cNvPicPr>
          <p:nvPr/>
        </p:nvPicPr>
        <p:blipFill>
          <a:blip r:embed="rId3"/>
          <a:stretch>
            <a:fillRect/>
          </a:stretch>
        </p:blipFill>
        <p:spPr>
          <a:xfrm>
            <a:off x="1219703" y="4603173"/>
            <a:ext cx="5276347" cy="2249846"/>
          </a:xfrm>
          <a:prstGeom prst="rect">
            <a:avLst/>
          </a:prstGeom>
        </p:spPr>
      </p:pic>
      <p:sp>
        <p:nvSpPr>
          <p:cNvPr id="40" name="TextBox 39">
            <a:extLst>
              <a:ext uri="{FF2B5EF4-FFF2-40B4-BE49-F238E27FC236}">
                <a16:creationId xmlns:a16="http://schemas.microsoft.com/office/drawing/2014/main" id="{154BAD4B-CABF-604B-803D-BBD17E2F8CDA}"/>
              </a:ext>
            </a:extLst>
          </p:cNvPr>
          <p:cNvSpPr txBox="1"/>
          <p:nvPr/>
        </p:nvSpPr>
        <p:spPr>
          <a:xfrm>
            <a:off x="503030" y="535705"/>
            <a:ext cx="3629776" cy="369332"/>
          </a:xfrm>
          <a:prstGeom prst="rect">
            <a:avLst/>
          </a:prstGeom>
          <a:noFill/>
        </p:spPr>
        <p:txBody>
          <a:bodyPr wrap="none" rtlCol="0">
            <a:spAutoFit/>
          </a:bodyPr>
          <a:lstStyle/>
          <a:p>
            <a:r>
              <a:rPr lang="en-US"/>
              <a:t>(C = county level, M = monthly data)</a:t>
            </a:r>
          </a:p>
        </p:txBody>
      </p:sp>
      <p:cxnSp>
        <p:nvCxnSpPr>
          <p:cNvPr id="19" name="Elbow Connector 18">
            <a:extLst>
              <a:ext uri="{FF2B5EF4-FFF2-40B4-BE49-F238E27FC236}">
                <a16:creationId xmlns:a16="http://schemas.microsoft.com/office/drawing/2014/main" id="{AEC3F1C8-7D2C-5BE8-7670-21A1491D6ABF}"/>
              </a:ext>
            </a:extLst>
          </p:cNvPr>
          <p:cNvCxnSpPr>
            <a:cxnSpLocks/>
            <a:stCxn id="7" idx="3"/>
            <a:endCxn id="10" idx="1"/>
          </p:cNvCxnSpPr>
          <p:nvPr/>
        </p:nvCxnSpPr>
        <p:spPr>
          <a:xfrm>
            <a:off x="4208735" y="2835238"/>
            <a:ext cx="4773824" cy="58600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a:extLst>
              <a:ext uri="{FF2B5EF4-FFF2-40B4-BE49-F238E27FC236}">
                <a16:creationId xmlns:a16="http://schemas.microsoft.com/office/drawing/2014/main" id="{E4DA12D2-FA88-B9A4-5782-82900ABE8104}"/>
              </a:ext>
            </a:extLst>
          </p:cNvPr>
          <p:cNvCxnSpPr>
            <a:cxnSpLocks/>
            <a:stCxn id="6" idx="3"/>
            <a:endCxn id="10" idx="1"/>
          </p:cNvCxnSpPr>
          <p:nvPr/>
        </p:nvCxnSpPr>
        <p:spPr>
          <a:xfrm flipV="1">
            <a:off x="4235733" y="3421239"/>
            <a:ext cx="4746826" cy="56343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891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FCDDECA-DFC9-A04E-92C8-E762DB9C03CE}"/>
              </a:ext>
            </a:extLst>
          </p:cNvPr>
          <p:cNvGraphicFramePr>
            <a:graphicFrameLocks noGrp="1"/>
          </p:cNvGraphicFramePr>
          <p:nvPr>
            <p:extLst>
              <p:ext uri="{D42A27DB-BD31-4B8C-83A1-F6EECF244321}">
                <p14:modId xmlns:p14="http://schemas.microsoft.com/office/powerpoint/2010/main" val="3290619549"/>
              </p:ext>
            </p:extLst>
          </p:nvPr>
        </p:nvGraphicFramePr>
        <p:xfrm>
          <a:off x="498264" y="714602"/>
          <a:ext cx="11063906" cy="6007698"/>
        </p:xfrm>
        <a:graphic>
          <a:graphicData uri="http://schemas.openxmlformats.org/drawingml/2006/table">
            <a:tbl>
              <a:tblPr firstRow="1" bandRow="1">
                <a:tableStyleId>{2D5ABB26-0587-4C30-8999-92F81FD0307C}</a:tableStyleId>
              </a:tblPr>
              <a:tblGrid>
                <a:gridCol w="2146010">
                  <a:extLst>
                    <a:ext uri="{9D8B030D-6E8A-4147-A177-3AD203B41FA5}">
                      <a16:colId xmlns:a16="http://schemas.microsoft.com/office/drawing/2014/main" val="1335357176"/>
                    </a:ext>
                  </a:extLst>
                </a:gridCol>
                <a:gridCol w="1323840">
                  <a:extLst>
                    <a:ext uri="{9D8B030D-6E8A-4147-A177-3AD203B41FA5}">
                      <a16:colId xmlns:a16="http://schemas.microsoft.com/office/drawing/2014/main" val="2654838723"/>
                    </a:ext>
                  </a:extLst>
                </a:gridCol>
                <a:gridCol w="1236594">
                  <a:extLst>
                    <a:ext uri="{9D8B030D-6E8A-4147-A177-3AD203B41FA5}">
                      <a16:colId xmlns:a16="http://schemas.microsoft.com/office/drawing/2014/main" val="1434776279"/>
                    </a:ext>
                  </a:extLst>
                </a:gridCol>
                <a:gridCol w="1323840">
                  <a:extLst>
                    <a:ext uri="{9D8B030D-6E8A-4147-A177-3AD203B41FA5}">
                      <a16:colId xmlns:a16="http://schemas.microsoft.com/office/drawing/2014/main" val="3615133388"/>
                    </a:ext>
                  </a:extLst>
                </a:gridCol>
                <a:gridCol w="1236594">
                  <a:extLst>
                    <a:ext uri="{9D8B030D-6E8A-4147-A177-3AD203B41FA5}">
                      <a16:colId xmlns:a16="http://schemas.microsoft.com/office/drawing/2014/main" val="502857413"/>
                    </a:ext>
                  </a:extLst>
                </a:gridCol>
                <a:gridCol w="1323840">
                  <a:extLst>
                    <a:ext uri="{9D8B030D-6E8A-4147-A177-3AD203B41FA5}">
                      <a16:colId xmlns:a16="http://schemas.microsoft.com/office/drawing/2014/main" val="2137412924"/>
                    </a:ext>
                  </a:extLst>
                </a:gridCol>
                <a:gridCol w="1236594">
                  <a:extLst>
                    <a:ext uri="{9D8B030D-6E8A-4147-A177-3AD203B41FA5}">
                      <a16:colId xmlns:a16="http://schemas.microsoft.com/office/drawing/2014/main" val="3438408236"/>
                    </a:ext>
                  </a:extLst>
                </a:gridCol>
                <a:gridCol w="1236594">
                  <a:extLst>
                    <a:ext uri="{9D8B030D-6E8A-4147-A177-3AD203B41FA5}">
                      <a16:colId xmlns:a16="http://schemas.microsoft.com/office/drawing/2014/main" val="3223119606"/>
                    </a:ext>
                  </a:extLst>
                </a:gridCol>
              </a:tblGrid>
              <a:tr h="296689">
                <a:tc>
                  <a:txBody>
                    <a:bodyPr/>
                    <a:lstStyle/>
                    <a:p>
                      <a:pPr algn="ctr" fontAlgn="b"/>
                      <a:r>
                        <a:rPr lang="en-US" sz="1400" b="0" u="none" strike="noStrike" dirty="0">
                          <a:solidFill>
                            <a:srgbClr val="000000"/>
                          </a:solidFill>
                          <a:effectLst/>
                        </a:rPr>
                        <a:t>Sectors</a:t>
                      </a:r>
                      <a:endParaRPr lang="en-US" sz="1400" b="0" i="0" u="none" strike="noStrike" dirty="0">
                        <a:solidFill>
                          <a:srgbClr val="000000"/>
                        </a:solidFill>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solidFill>
                            <a:srgbClr val="000000"/>
                          </a:solidFill>
                          <a:effectLst/>
                        </a:rPr>
                        <a:t>airports</a:t>
                      </a:r>
                      <a:endParaRPr lang="en-US" sz="1400" b="1" i="0" u="none" strike="noStrike" dirty="0">
                        <a:solidFill>
                          <a:srgbClr val="000000"/>
                        </a:solidFill>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err="1">
                          <a:solidFill>
                            <a:srgbClr val="000000"/>
                          </a:solidFill>
                          <a:effectLst/>
                        </a:rPr>
                        <a:t>ptegu</a:t>
                      </a:r>
                      <a:endParaRPr lang="en-US" sz="1400" b="1" i="0" u="none" strike="noStrike" dirty="0">
                        <a:solidFill>
                          <a:srgbClr val="000000"/>
                        </a:solidFill>
                        <a:effectLst/>
                        <a:latin typeface="Calibri" panose="020F0502020204030204" pitchFamily="34" charset="0"/>
                      </a:endParaRPr>
                    </a:p>
                  </a:txBody>
                  <a:tcPr marL="7468" marR="7468" marT="746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err="1">
                          <a:solidFill>
                            <a:srgbClr val="000000"/>
                          </a:solidFill>
                          <a:effectLst/>
                        </a:rPr>
                        <a:t>ptnonipm</a:t>
                      </a:r>
                      <a:endParaRPr lang="en-US" sz="1400" b="1" i="0" u="none" strike="noStrike" dirty="0">
                        <a:solidFill>
                          <a:srgbClr val="000000"/>
                        </a:solidFill>
                        <a:effectLst/>
                        <a:latin typeface="Calibri" panose="020F0502020204030204" pitchFamily="34" charset="0"/>
                      </a:endParaRPr>
                    </a:p>
                  </a:txBody>
                  <a:tcPr marL="7468" marR="7468" marT="746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err="1">
                          <a:solidFill>
                            <a:srgbClr val="000000"/>
                          </a:solidFill>
                          <a:effectLst/>
                        </a:rPr>
                        <a:t>pt_oilgas</a:t>
                      </a:r>
                      <a:endParaRPr lang="en-US" sz="1400" b="1" i="0" u="none" strike="noStrike" dirty="0">
                        <a:solidFill>
                          <a:srgbClr val="000000"/>
                        </a:solidFill>
                        <a:effectLst/>
                        <a:latin typeface="Calibri" panose="020F0502020204030204" pitchFamily="34" charset="0"/>
                      </a:endParaRPr>
                    </a:p>
                  </a:txBody>
                  <a:tcPr marL="7468" marR="7468" marT="7468"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AC4 Point draft</a:t>
                      </a:r>
                    </a:p>
                  </a:txBody>
                  <a:tcPr marL="6282" marR="6282" marT="6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dirty="0">
                          <a:effectLst/>
                        </a:rPr>
                        <a:t>EPA 2020 point draft </a:t>
                      </a:r>
                    </a:p>
                    <a:p>
                      <a:pPr algn="ctr" fontAlgn="b"/>
                      <a:r>
                        <a:rPr lang="en-US" sz="1200" b="1" u="none" strike="noStrike" dirty="0">
                          <a:effectLst/>
                        </a:rPr>
                        <a:t>Aug 2022</a:t>
                      </a:r>
                      <a:endParaRPr lang="en-US" sz="1200" b="1" i="0" u="none" strike="noStrike" dirty="0">
                        <a:solidFill>
                          <a:srgbClr val="000000"/>
                        </a:solidFill>
                        <a:effectLst/>
                        <a:latin typeface="Calibri" panose="020F0502020204030204" pitchFamily="34" charset="0"/>
                      </a:endParaRPr>
                    </a:p>
                  </a:txBody>
                  <a:tcPr marL="6282" marR="6282" marT="6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dirty="0">
                          <a:effectLst/>
                        </a:rPr>
                        <a:t>AC4_2020 vs EPA2020</a:t>
                      </a:r>
                      <a:endParaRPr lang="en-US" sz="1200" b="1" i="0" u="none" strike="noStrike" dirty="0">
                        <a:solidFill>
                          <a:srgbClr val="000000"/>
                        </a:solidFill>
                        <a:effectLst/>
                        <a:latin typeface="Calibri" panose="020F0502020204030204" pitchFamily="34" charset="0"/>
                      </a:endParaRPr>
                    </a:p>
                  </a:txBody>
                  <a:tcPr marL="6282" marR="6282" marT="6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8140830"/>
                  </a:ext>
                </a:extLst>
              </a:tr>
              <a:tr h="302932">
                <a:tc>
                  <a:txBody>
                    <a:bodyPr/>
                    <a:lstStyle/>
                    <a:p>
                      <a:pPr algn="ctr" fontAlgn="b"/>
                      <a:r>
                        <a:rPr lang="en-US" sz="1400" b="0" u="none" strike="noStrike" dirty="0">
                          <a:solidFill>
                            <a:srgbClr val="000000"/>
                          </a:solidFill>
                          <a:effectLst/>
                        </a:rPr>
                        <a:t>2019 NOX (tons)</a:t>
                      </a:r>
                      <a:endParaRPr lang="en-US" sz="1400" b="0" i="0" u="none" strike="noStrike" dirty="0">
                        <a:solidFill>
                          <a:srgbClr val="000000"/>
                        </a:solidFill>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US" sz="1400" b="0" u="none" strike="noStrike">
                          <a:solidFill>
                            <a:srgbClr val="000000"/>
                          </a:solidFill>
                          <a:effectLst/>
                        </a:rPr>
                        <a:t>140,837</a:t>
                      </a:r>
                      <a:endParaRPr lang="en-US" sz="1400" b="0" i="0" u="none" strike="noStrike">
                        <a:solidFill>
                          <a:srgbClr val="000000"/>
                        </a:solidFill>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1400" b="0" u="none" strike="noStrike">
                          <a:solidFill>
                            <a:srgbClr val="000000"/>
                          </a:solidFill>
                          <a:effectLst/>
                        </a:rPr>
                        <a:t>1,028,545</a:t>
                      </a:r>
                      <a:endParaRPr lang="en-US" sz="1400" b="0" i="0" u="none" strike="noStrike">
                        <a:solidFill>
                          <a:srgbClr val="000000"/>
                        </a:solidFill>
                        <a:effectLst/>
                        <a:latin typeface="Calibri" panose="020F0502020204030204" pitchFamily="34" charset="0"/>
                      </a:endParaRPr>
                    </a:p>
                  </a:txBody>
                  <a:tcPr marL="7468" marR="7468" marT="7468" marB="0" anchor="ctr">
                    <a:lnT w="12700" cap="flat" cmpd="sng" algn="ctr">
                      <a:solidFill>
                        <a:schemeClr val="tx1"/>
                      </a:solidFill>
                      <a:prstDash val="solid"/>
                      <a:round/>
                      <a:headEnd type="none" w="med" len="med"/>
                      <a:tailEnd type="none" w="med" len="med"/>
                    </a:lnT>
                  </a:tcPr>
                </a:tc>
                <a:tc>
                  <a:txBody>
                    <a:bodyPr/>
                    <a:lstStyle/>
                    <a:p>
                      <a:pPr algn="ctr" fontAlgn="b"/>
                      <a:r>
                        <a:rPr lang="en-US" sz="1400" b="0" u="none" strike="noStrike" dirty="0">
                          <a:solidFill>
                            <a:srgbClr val="000000"/>
                          </a:solidFill>
                          <a:effectLst/>
                        </a:rPr>
                        <a:t>866,977</a:t>
                      </a:r>
                      <a:endParaRPr lang="en-US" sz="1400" b="0" i="0" u="none" strike="noStrike" dirty="0">
                        <a:solidFill>
                          <a:srgbClr val="000000"/>
                        </a:solidFill>
                        <a:effectLst/>
                        <a:latin typeface="Calibri" panose="020F0502020204030204" pitchFamily="34" charset="0"/>
                      </a:endParaRPr>
                    </a:p>
                  </a:txBody>
                  <a:tcPr marL="7468" marR="7468" marT="7468" marB="0" anchor="ctr">
                    <a:lnT w="12700" cap="flat" cmpd="sng" algn="ctr">
                      <a:solidFill>
                        <a:schemeClr val="tx1"/>
                      </a:solidFill>
                      <a:prstDash val="solid"/>
                      <a:round/>
                      <a:headEnd type="none" w="med" len="med"/>
                      <a:tailEnd type="none" w="med" len="med"/>
                    </a:lnT>
                  </a:tcPr>
                </a:tc>
                <a:tc>
                  <a:txBody>
                    <a:bodyPr/>
                    <a:lstStyle/>
                    <a:p>
                      <a:pPr algn="ctr" fontAlgn="b"/>
                      <a:r>
                        <a:rPr lang="en-US" sz="1400" b="0" u="none" strike="noStrike">
                          <a:solidFill>
                            <a:srgbClr val="000000"/>
                          </a:solidFill>
                          <a:effectLst/>
                        </a:rPr>
                        <a:t>442,842</a:t>
                      </a:r>
                      <a:endParaRPr lang="en-US" sz="1400" b="0" i="0" u="none" strike="noStrike">
                        <a:solidFill>
                          <a:srgbClr val="000000"/>
                        </a:solidFill>
                        <a:effectLst/>
                        <a:latin typeface="Calibri" panose="020F0502020204030204" pitchFamily="34" charset="0"/>
                      </a:endParaRPr>
                    </a:p>
                  </a:txBody>
                  <a:tcPr marL="7468" marR="7468" marT="7468"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ctr" fontAlgn="b"/>
                      <a:r>
                        <a:rPr lang="en-US" sz="1200" u="none" strike="noStrike" dirty="0">
                          <a:effectLst/>
                        </a:rPr>
                        <a:t>2,479,201</a:t>
                      </a:r>
                      <a:endParaRPr lang="en-US" sz="1200" b="0" i="0" u="none" strike="noStrike" dirty="0">
                        <a:solidFill>
                          <a:srgbClr val="000000"/>
                        </a:solidFill>
                        <a:effectLst/>
                        <a:latin typeface="Calibri" panose="020F0502020204030204" pitchFamily="34" charset="0"/>
                      </a:endParaRPr>
                    </a:p>
                  </a:txBody>
                  <a:tcPr marL="6282" marR="6282" marT="6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US" sz="1200" b="0" i="0" u="none" strike="noStrike" dirty="0">
                        <a:solidFill>
                          <a:srgbClr val="000000"/>
                        </a:solidFill>
                        <a:effectLst/>
                        <a:latin typeface="Calibri" panose="020F0502020204030204" pitchFamily="34" charset="0"/>
                      </a:endParaRPr>
                    </a:p>
                  </a:txBody>
                  <a:tcPr marL="6282" marR="6282" marT="6282"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3">
                  <a:txBody>
                    <a:bodyPr/>
                    <a:lstStyle/>
                    <a:p>
                      <a:pPr algn="ctr" fontAlgn="b"/>
                      <a:r>
                        <a:rPr lang="en-US" sz="1200" b="1" u="none" strike="noStrike" dirty="0">
                          <a:effectLst/>
                        </a:rPr>
                        <a:t>1.39%</a:t>
                      </a:r>
                      <a:endParaRPr lang="en-US" sz="1200" b="1" i="0" u="none" strike="noStrike" dirty="0">
                        <a:solidFill>
                          <a:srgbClr val="000000"/>
                        </a:solidFill>
                        <a:effectLst/>
                        <a:latin typeface="Calibri" panose="020F0502020204030204" pitchFamily="34" charset="0"/>
                      </a:endParaRPr>
                    </a:p>
                  </a:txBody>
                  <a:tcPr marL="6282" marR="6282" marT="6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1528352"/>
                  </a:ext>
                </a:extLst>
              </a:tr>
              <a:tr h="302932">
                <a:tc>
                  <a:txBody>
                    <a:bodyPr/>
                    <a:lstStyle/>
                    <a:p>
                      <a:pPr algn="ctr" fontAlgn="b"/>
                      <a:r>
                        <a:rPr lang="en-US" sz="1400" b="0" u="none" strike="noStrike" dirty="0">
                          <a:solidFill>
                            <a:srgbClr val="000000"/>
                          </a:solidFill>
                          <a:effectLst/>
                        </a:rPr>
                        <a:t>2020 NOX (tons)</a:t>
                      </a:r>
                      <a:endParaRPr lang="en-US" sz="1400" b="0" i="0" u="none" strike="noStrike" dirty="0">
                        <a:solidFill>
                          <a:srgbClr val="000000"/>
                        </a:solidFill>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400" b="0" u="none" strike="noStrike" dirty="0">
                          <a:solidFill>
                            <a:srgbClr val="000000"/>
                          </a:solidFill>
                          <a:effectLst/>
                        </a:rPr>
                        <a:t>90,603</a:t>
                      </a:r>
                      <a:endParaRPr lang="en-US" sz="1400" b="0" i="0" u="none" strike="noStrike" dirty="0">
                        <a:solidFill>
                          <a:srgbClr val="000000"/>
                        </a:solidFill>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tcPr>
                </a:tc>
                <a:tc>
                  <a:txBody>
                    <a:bodyPr/>
                    <a:lstStyle/>
                    <a:p>
                      <a:pPr algn="ctr" fontAlgn="b"/>
                      <a:r>
                        <a:rPr lang="en-US" sz="1400" b="0" u="none" strike="noStrike">
                          <a:solidFill>
                            <a:srgbClr val="000000"/>
                          </a:solidFill>
                          <a:effectLst/>
                        </a:rPr>
                        <a:t>887,205</a:t>
                      </a:r>
                      <a:endParaRPr lang="en-US" sz="1400" b="0" i="0" u="none" strike="noStrike">
                        <a:solidFill>
                          <a:srgbClr val="000000"/>
                        </a:solidFill>
                        <a:effectLst/>
                        <a:latin typeface="Calibri" panose="020F0502020204030204" pitchFamily="34" charset="0"/>
                      </a:endParaRPr>
                    </a:p>
                  </a:txBody>
                  <a:tcPr marL="7468" marR="7468" marT="7468" marB="0" anchor="ctr"/>
                </a:tc>
                <a:tc>
                  <a:txBody>
                    <a:bodyPr/>
                    <a:lstStyle/>
                    <a:p>
                      <a:pPr algn="ctr" fontAlgn="b"/>
                      <a:r>
                        <a:rPr lang="en-US" sz="1400" b="0" u="none" strike="noStrike" dirty="0">
                          <a:solidFill>
                            <a:srgbClr val="000000"/>
                          </a:solidFill>
                          <a:effectLst/>
                        </a:rPr>
                        <a:t>798,319</a:t>
                      </a:r>
                      <a:endParaRPr lang="en-US" sz="1400" b="0" i="0" u="none" strike="noStrike" dirty="0">
                        <a:solidFill>
                          <a:srgbClr val="000000"/>
                        </a:solidFill>
                        <a:effectLst/>
                        <a:latin typeface="Calibri" panose="020F0502020204030204" pitchFamily="34" charset="0"/>
                      </a:endParaRPr>
                    </a:p>
                  </a:txBody>
                  <a:tcPr marL="7468" marR="7468" marT="7468" marB="0" anchor="ctr"/>
                </a:tc>
                <a:tc>
                  <a:txBody>
                    <a:bodyPr/>
                    <a:lstStyle/>
                    <a:p>
                      <a:pPr algn="ctr" fontAlgn="b"/>
                      <a:r>
                        <a:rPr lang="en-US" sz="1400" b="0" u="none" strike="noStrike">
                          <a:solidFill>
                            <a:srgbClr val="000000"/>
                          </a:solidFill>
                          <a:effectLst/>
                        </a:rPr>
                        <a:t>439,382</a:t>
                      </a:r>
                      <a:endParaRPr lang="en-US" sz="1400" b="0" i="0" u="none" strike="noStrike">
                        <a:solidFill>
                          <a:srgbClr val="000000"/>
                        </a:solidFill>
                        <a:effectLst/>
                        <a:latin typeface="Calibri" panose="020F0502020204030204" pitchFamily="34" charset="0"/>
                      </a:endParaRPr>
                    </a:p>
                  </a:txBody>
                  <a:tcPr marL="7468" marR="7468" marT="7468" marB="0" anchor="ctr">
                    <a:lnR w="12700" cap="flat" cmpd="sng" algn="ctr">
                      <a:solidFill>
                        <a:schemeClr val="tx1"/>
                      </a:solidFill>
                      <a:prstDash val="solid"/>
                      <a:round/>
                      <a:headEnd type="none" w="med" len="med"/>
                      <a:tailEnd type="none" w="med" len="med"/>
                    </a:lnR>
                  </a:tcPr>
                </a:tc>
                <a:tc>
                  <a:txBody>
                    <a:bodyPr/>
                    <a:lstStyle/>
                    <a:p>
                      <a:pPr algn="ctr" fontAlgn="b"/>
                      <a:r>
                        <a:rPr lang="en-US" sz="1200" b="1" u="none" strike="noStrike" dirty="0">
                          <a:effectLst/>
                        </a:rPr>
                        <a:t>2,215,484</a:t>
                      </a:r>
                      <a:endParaRPr lang="en-US" sz="1200" b="1" i="0" u="none" strike="noStrike" dirty="0">
                        <a:solidFill>
                          <a:srgbClr val="000000"/>
                        </a:solidFill>
                        <a:effectLst/>
                        <a:latin typeface="Calibri" panose="020F0502020204030204" pitchFamily="34" charset="0"/>
                      </a:endParaRPr>
                    </a:p>
                  </a:txBody>
                  <a:tcPr marL="6282" marR="6282" marT="6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dirty="0">
                          <a:effectLst/>
                        </a:rPr>
                        <a:t>2,185,147</a:t>
                      </a:r>
                      <a:endParaRPr lang="en-US" sz="1200" b="1" i="0" u="none" strike="noStrike" dirty="0">
                        <a:solidFill>
                          <a:srgbClr val="000000"/>
                        </a:solidFill>
                        <a:effectLst/>
                        <a:latin typeface="Calibri" panose="020F0502020204030204" pitchFamily="34" charset="0"/>
                      </a:endParaRPr>
                    </a:p>
                  </a:txBody>
                  <a:tcPr marL="6282" marR="6282" marT="6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200" b="1" i="0" u="none" strike="noStrike" dirty="0">
                        <a:solidFill>
                          <a:srgbClr val="000000"/>
                        </a:solidFill>
                        <a:effectLst/>
                        <a:latin typeface="Calibri" panose="020F0502020204030204" pitchFamily="34" charset="0"/>
                      </a:endParaRPr>
                    </a:p>
                  </a:txBody>
                  <a:tcPr marL="6282" marR="6282" marT="628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43282279"/>
                  </a:ext>
                </a:extLst>
              </a:tr>
              <a:tr h="302932">
                <a:tc>
                  <a:txBody>
                    <a:bodyPr/>
                    <a:lstStyle/>
                    <a:p>
                      <a:pPr algn="ctr" fontAlgn="b"/>
                      <a:r>
                        <a:rPr lang="en-US" sz="1400" b="0" u="none" strike="noStrike" dirty="0">
                          <a:solidFill>
                            <a:srgbClr val="000000"/>
                          </a:solidFill>
                          <a:effectLst/>
                        </a:rPr>
                        <a:t>NOX change (%)</a:t>
                      </a:r>
                      <a:endParaRPr lang="en-US" sz="1400" b="0" i="0" u="none" strike="noStrike" dirty="0">
                        <a:solidFill>
                          <a:srgbClr val="000000"/>
                        </a:solidFill>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solidFill>
                            <a:srgbClr val="000000"/>
                          </a:solidFill>
                          <a:effectLst/>
                        </a:rPr>
                        <a:t>64.30%</a:t>
                      </a:r>
                      <a:endParaRPr lang="en-US" sz="1400" b="1" i="0" u="none" strike="noStrike" dirty="0">
                        <a:solidFill>
                          <a:srgbClr val="000000"/>
                        </a:solidFill>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400" b="0" u="none" strike="noStrike">
                          <a:solidFill>
                            <a:srgbClr val="000000"/>
                          </a:solidFill>
                          <a:effectLst/>
                        </a:rPr>
                        <a:t>86.30%</a:t>
                      </a:r>
                      <a:endParaRPr lang="en-US" sz="1400" b="0" i="0" u="none" strike="noStrike">
                        <a:solidFill>
                          <a:srgbClr val="000000"/>
                        </a:solidFill>
                        <a:effectLst/>
                        <a:latin typeface="Calibri" panose="020F0502020204030204" pitchFamily="34" charset="0"/>
                      </a:endParaRPr>
                    </a:p>
                  </a:txBody>
                  <a:tcPr marL="7468" marR="7468" marT="7468" marB="0" anchor="ctr">
                    <a:lnB w="12700" cap="flat" cmpd="sng" algn="ctr">
                      <a:solidFill>
                        <a:schemeClr val="tx1"/>
                      </a:solidFill>
                      <a:prstDash val="solid"/>
                      <a:round/>
                      <a:headEnd type="none" w="med" len="med"/>
                      <a:tailEnd type="none" w="med" len="med"/>
                    </a:lnB>
                  </a:tcPr>
                </a:tc>
                <a:tc>
                  <a:txBody>
                    <a:bodyPr/>
                    <a:lstStyle/>
                    <a:p>
                      <a:pPr algn="ctr" fontAlgn="b"/>
                      <a:r>
                        <a:rPr lang="en-US" sz="1400" b="0" u="none" strike="noStrike" dirty="0">
                          <a:solidFill>
                            <a:srgbClr val="000000"/>
                          </a:solidFill>
                          <a:effectLst/>
                        </a:rPr>
                        <a:t>92.10%</a:t>
                      </a:r>
                      <a:endParaRPr lang="en-US" sz="1400" b="0" i="0" u="none" strike="noStrike" dirty="0">
                        <a:solidFill>
                          <a:srgbClr val="000000"/>
                        </a:solidFill>
                        <a:effectLst/>
                        <a:latin typeface="Calibri" panose="020F0502020204030204" pitchFamily="34" charset="0"/>
                      </a:endParaRPr>
                    </a:p>
                  </a:txBody>
                  <a:tcPr marL="7468" marR="7468" marT="7468" marB="0" anchor="ctr">
                    <a:lnB w="12700" cap="flat" cmpd="sng" algn="ctr">
                      <a:solidFill>
                        <a:schemeClr val="tx1"/>
                      </a:solidFill>
                      <a:prstDash val="solid"/>
                      <a:round/>
                      <a:headEnd type="none" w="med" len="med"/>
                      <a:tailEnd type="none" w="med" len="med"/>
                    </a:lnB>
                  </a:tcPr>
                </a:tc>
                <a:tc>
                  <a:txBody>
                    <a:bodyPr/>
                    <a:lstStyle/>
                    <a:p>
                      <a:pPr algn="ctr" fontAlgn="b"/>
                      <a:r>
                        <a:rPr lang="en-US" sz="1400" b="0" u="none" strike="noStrike">
                          <a:solidFill>
                            <a:srgbClr val="000000"/>
                          </a:solidFill>
                          <a:effectLst/>
                        </a:rPr>
                        <a:t>99.20%</a:t>
                      </a:r>
                      <a:endParaRPr lang="en-US" sz="1400" b="0" i="0" u="none" strike="noStrike">
                        <a:solidFill>
                          <a:srgbClr val="000000"/>
                        </a:solidFill>
                        <a:effectLst/>
                        <a:latin typeface="Calibri" panose="020F0502020204030204" pitchFamily="34" charset="0"/>
                      </a:endParaRPr>
                    </a:p>
                  </a:txBody>
                  <a:tcPr marL="7468" marR="7468" marT="7468"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rPr>
                        <a:t>89.36%</a:t>
                      </a:r>
                      <a:endParaRPr lang="en-US" sz="1200" b="0" i="0" u="none" strike="noStrike" dirty="0">
                        <a:solidFill>
                          <a:srgbClr val="000000"/>
                        </a:solidFill>
                        <a:effectLst/>
                        <a:latin typeface="Calibri" panose="020F0502020204030204" pitchFamily="34" charset="0"/>
                      </a:endParaRPr>
                    </a:p>
                  </a:txBody>
                  <a:tcPr marL="6282" marR="6282" marT="6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rPr>
                        <a:t>88.1%</a:t>
                      </a:r>
                      <a:endParaRPr lang="en-US" sz="1200" b="0" i="0" u="none" strike="noStrike" dirty="0">
                        <a:solidFill>
                          <a:srgbClr val="000000"/>
                        </a:solidFill>
                        <a:effectLst/>
                        <a:latin typeface="Calibri" panose="020F0502020204030204" pitchFamily="34" charset="0"/>
                      </a:endParaRPr>
                    </a:p>
                  </a:txBody>
                  <a:tcPr marL="6282" marR="6282" marT="6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r>
                        <a:rPr lang="en-US" sz="1200" b="1" u="none" strike="noStrike" dirty="0">
                          <a:effectLst/>
                        </a:rPr>
                        <a:t>1.39%</a:t>
                      </a:r>
                      <a:endParaRPr lang="en-US" sz="1200" b="1" i="0" u="none" strike="noStrike" dirty="0">
                        <a:solidFill>
                          <a:srgbClr val="000000"/>
                        </a:solidFill>
                        <a:effectLst/>
                        <a:latin typeface="Calibri" panose="020F0502020204030204" pitchFamily="34" charset="0"/>
                      </a:endParaRPr>
                    </a:p>
                  </a:txBody>
                  <a:tcPr marL="6282" marR="6282" marT="6282"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0096659"/>
                  </a:ext>
                </a:extLst>
              </a:tr>
              <a:tr h="302932">
                <a:tc>
                  <a:txBody>
                    <a:bodyPr/>
                    <a:lstStyle/>
                    <a:p>
                      <a:pPr algn="ctr" fontAlgn="b"/>
                      <a:r>
                        <a:rPr lang="en-US" sz="1400" b="0" u="none" strike="noStrike">
                          <a:solidFill>
                            <a:srgbClr val="000000"/>
                          </a:solidFill>
                          <a:effectLst/>
                        </a:rPr>
                        <a:t>2019 VOC (tons)</a:t>
                      </a:r>
                      <a:endParaRPr lang="en-US" sz="1400" b="0" i="0" u="none" strike="noStrike">
                        <a:solidFill>
                          <a:srgbClr val="000000"/>
                        </a:solidFill>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US" sz="1400" b="0" u="none" strike="noStrike" dirty="0">
                          <a:solidFill>
                            <a:srgbClr val="000000"/>
                          </a:solidFill>
                          <a:effectLst/>
                        </a:rPr>
                        <a:t>58,511</a:t>
                      </a:r>
                      <a:endParaRPr lang="en-US" sz="1400" b="0" i="0" u="none" strike="noStrike" dirty="0">
                        <a:solidFill>
                          <a:srgbClr val="000000"/>
                        </a:solidFill>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1400" b="0" u="none" strike="noStrike">
                          <a:solidFill>
                            <a:srgbClr val="000000"/>
                          </a:solidFill>
                          <a:effectLst/>
                        </a:rPr>
                        <a:t>29,912</a:t>
                      </a:r>
                      <a:endParaRPr lang="en-US" sz="1400" b="0" i="0" u="none" strike="noStrike">
                        <a:solidFill>
                          <a:srgbClr val="000000"/>
                        </a:solidFill>
                        <a:effectLst/>
                        <a:latin typeface="Calibri" panose="020F0502020204030204" pitchFamily="34" charset="0"/>
                      </a:endParaRPr>
                    </a:p>
                  </a:txBody>
                  <a:tcPr marL="7468" marR="7468" marT="7468" marB="0" anchor="ctr">
                    <a:lnT w="12700" cap="flat" cmpd="sng" algn="ctr">
                      <a:solidFill>
                        <a:schemeClr val="tx1"/>
                      </a:solidFill>
                      <a:prstDash val="solid"/>
                      <a:round/>
                      <a:headEnd type="none" w="med" len="med"/>
                      <a:tailEnd type="none" w="med" len="med"/>
                    </a:lnT>
                  </a:tcPr>
                </a:tc>
                <a:tc>
                  <a:txBody>
                    <a:bodyPr/>
                    <a:lstStyle/>
                    <a:p>
                      <a:pPr algn="ctr" fontAlgn="b"/>
                      <a:r>
                        <a:rPr lang="en-US" sz="1400" b="0" u="none" strike="noStrike">
                          <a:solidFill>
                            <a:srgbClr val="000000"/>
                          </a:solidFill>
                          <a:effectLst/>
                        </a:rPr>
                        <a:t>763,440</a:t>
                      </a:r>
                      <a:endParaRPr lang="en-US" sz="1400" b="0" i="0" u="none" strike="noStrike">
                        <a:solidFill>
                          <a:srgbClr val="000000"/>
                        </a:solidFill>
                        <a:effectLst/>
                        <a:latin typeface="Calibri" panose="020F0502020204030204" pitchFamily="34" charset="0"/>
                      </a:endParaRPr>
                    </a:p>
                  </a:txBody>
                  <a:tcPr marL="7468" marR="7468" marT="7468" marB="0" anchor="ctr">
                    <a:lnT w="12700" cap="flat" cmpd="sng" algn="ctr">
                      <a:solidFill>
                        <a:schemeClr val="tx1"/>
                      </a:solidFill>
                      <a:prstDash val="solid"/>
                      <a:round/>
                      <a:headEnd type="none" w="med" len="med"/>
                      <a:tailEnd type="none" w="med" len="med"/>
                    </a:lnT>
                  </a:tcPr>
                </a:tc>
                <a:tc>
                  <a:txBody>
                    <a:bodyPr/>
                    <a:lstStyle/>
                    <a:p>
                      <a:pPr algn="ctr" fontAlgn="b"/>
                      <a:r>
                        <a:rPr lang="en-US" sz="1400" b="0" u="none" strike="noStrike">
                          <a:solidFill>
                            <a:srgbClr val="000000"/>
                          </a:solidFill>
                          <a:effectLst/>
                        </a:rPr>
                        <a:t>184,092</a:t>
                      </a:r>
                      <a:endParaRPr lang="en-US" sz="1400" b="0" i="0" u="none" strike="noStrike">
                        <a:solidFill>
                          <a:srgbClr val="000000"/>
                        </a:solidFill>
                        <a:effectLst/>
                        <a:latin typeface="Calibri" panose="020F0502020204030204" pitchFamily="34" charset="0"/>
                      </a:endParaRPr>
                    </a:p>
                  </a:txBody>
                  <a:tcPr marL="7468" marR="7468" marT="7468"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ctr" fontAlgn="b"/>
                      <a:r>
                        <a:rPr lang="en-US" sz="1200" u="none" strike="noStrike" dirty="0">
                          <a:effectLst/>
                        </a:rPr>
                        <a:t>1,035,955</a:t>
                      </a:r>
                      <a:endParaRPr lang="en-US" sz="1200" b="0" i="0" u="none" strike="noStrike" dirty="0">
                        <a:solidFill>
                          <a:srgbClr val="000000"/>
                        </a:solidFill>
                        <a:effectLst/>
                        <a:latin typeface="Calibri" panose="020F0502020204030204" pitchFamily="34" charset="0"/>
                      </a:endParaRPr>
                    </a:p>
                  </a:txBody>
                  <a:tcPr marL="6282" marR="6282" marT="6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US" sz="1200" b="0" i="0" u="none" strike="noStrike" dirty="0">
                        <a:solidFill>
                          <a:srgbClr val="000000"/>
                        </a:solidFill>
                        <a:effectLst/>
                        <a:latin typeface="Calibri" panose="020F0502020204030204" pitchFamily="34" charset="0"/>
                      </a:endParaRPr>
                    </a:p>
                  </a:txBody>
                  <a:tcPr marL="6282" marR="6282" marT="6282"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3">
                  <a:txBody>
                    <a:bodyPr/>
                    <a:lstStyle/>
                    <a:p>
                      <a:pPr algn="ctr" fontAlgn="b"/>
                      <a:r>
                        <a:rPr lang="en-US" sz="1200" b="1" u="none" strike="noStrike" dirty="0">
                          <a:effectLst/>
                        </a:rPr>
                        <a:t>-7.11%</a:t>
                      </a:r>
                      <a:endParaRPr lang="en-US" sz="1200" b="1" i="0" u="none" strike="noStrike" dirty="0">
                        <a:solidFill>
                          <a:srgbClr val="000000"/>
                        </a:solidFill>
                        <a:effectLst/>
                        <a:latin typeface="Calibri" panose="020F0502020204030204" pitchFamily="34" charset="0"/>
                      </a:endParaRPr>
                    </a:p>
                  </a:txBody>
                  <a:tcPr marL="6282" marR="6282" marT="6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3326768"/>
                  </a:ext>
                </a:extLst>
              </a:tr>
              <a:tr h="302932">
                <a:tc>
                  <a:txBody>
                    <a:bodyPr/>
                    <a:lstStyle/>
                    <a:p>
                      <a:pPr algn="ctr" fontAlgn="b"/>
                      <a:r>
                        <a:rPr lang="en-US" sz="1400" b="0" u="none" strike="noStrike">
                          <a:solidFill>
                            <a:srgbClr val="000000"/>
                          </a:solidFill>
                          <a:effectLst/>
                        </a:rPr>
                        <a:t>2020 VOC (tons)</a:t>
                      </a:r>
                      <a:endParaRPr lang="en-US" sz="1400" b="0" i="0" u="none" strike="noStrike">
                        <a:solidFill>
                          <a:srgbClr val="000000"/>
                        </a:solidFill>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400" b="0" u="none" strike="noStrike" dirty="0">
                          <a:solidFill>
                            <a:srgbClr val="000000"/>
                          </a:solidFill>
                          <a:effectLst/>
                        </a:rPr>
                        <a:t>38,171</a:t>
                      </a:r>
                      <a:endParaRPr lang="en-US" sz="1400" b="0" i="0" u="none" strike="noStrike" dirty="0">
                        <a:solidFill>
                          <a:srgbClr val="000000"/>
                        </a:solidFill>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tcPr>
                </a:tc>
                <a:tc>
                  <a:txBody>
                    <a:bodyPr/>
                    <a:lstStyle/>
                    <a:p>
                      <a:pPr algn="ctr" fontAlgn="b"/>
                      <a:r>
                        <a:rPr lang="en-US" sz="1400" b="0" u="none" strike="noStrike">
                          <a:solidFill>
                            <a:srgbClr val="000000"/>
                          </a:solidFill>
                          <a:effectLst/>
                        </a:rPr>
                        <a:t>27,073</a:t>
                      </a:r>
                      <a:endParaRPr lang="en-US" sz="1400" b="0" i="0" u="none" strike="noStrike">
                        <a:solidFill>
                          <a:srgbClr val="000000"/>
                        </a:solidFill>
                        <a:effectLst/>
                        <a:latin typeface="Calibri" panose="020F0502020204030204" pitchFamily="34" charset="0"/>
                      </a:endParaRPr>
                    </a:p>
                  </a:txBody>
                  <a:tcPr marL="7468" marR="7468" marT="7468" marB="0" anchor="ctr"/>
                </a:tc>
                <a:tc>
                  <a:txBody>
                    <a:bodyPr/>
                    <a:lstStyle/>
                    <a:p>
                      <a:pPr algn="ctr" fontAlgn="b"/>
                      <a:r>
                        <a:rPr lang="en-US" sz="1400" b="0" u="none" strike="noStrike" dirty="0">
                          <a:solidFill>
                            <a:srgbClr val="000000"/>
                          </a:solidFill>
                          <a:effectLst/>
                        </a:rPr>
                        <a:t>723,870</a:t>
                      </a:r>
                      <a:endParaRPr lang="en-US" sz="1400" b="0" i="0" u="none" strike="noStrike" dirty="0">
                        <a:solidFill>
                          <a:srgbClr val="000000"/>
                        </a:solidFill>
                        <a:effectLst/>
                        <a:latin typeface="Calibri" panose="020F0502020204030204" pitchFamily="34" charset="0"/>
                      </a:endParaRPr>
                    </a:p>
                  </a:txBody>
                  <a:tcPr marL="7468" marR="7468" marT="7468" marB="0" anchor="ctr"/>
                </a:tc>
                <a:tc>
                  <a:txBody>
                    <a:bodyPr/>
                    <a:lstStyle/>
                    <a:p>
                      <a:pPr algn="ctr" fontAlgn="b"/>
                      <a:r>
                        <a:rPr lang="en-US" sz="1400" b="0" u="none" strike="noStrike">
                          <a:solidFill>
                            <a:srgbClr val="000000"/>
                          </a:solidFill>
                          <a:effectLst/>
                        </a:rPr>
                        <a:t>168,885</a:t>
                      </a:r>
                      <a:endParaRPr lang="en-US" sz="1400" b="0" i="0" u="none" strike="noStrike">
                        <a:solidFill>
                          <a:srgbClr val="000000"/>
                        </a:solidFill>
                        <a:effectLst/>
                        <a:latin typeface="Calibri" panose="020F0502020204030204" pitchFamily="34" charset="0"/>
                      </a:endParaRPr>
                    </a:p>
                  </a:txBody>
                  <a:tcPr marL="7468" marR="7468" marT="7468" marB="0" anchor="ctr">
                    <a:lnR w="12700" cap="flat" cmpd="sng" algn="ctr">
                      <a:solidFill>
                        <a:schemeClr val="tx1"/>
                      </a:solidFill>
                      <a:prstDash val="solid"/>
                      <a:round/>
                      <a:headEnd type="none" w="med" len="med"/>
                      <a:tailEnd type="none" w="med" len="med"/>
                    </a:lnR>
                  </a:tcPr>
                </a:tc>
                <a:tc>
                  <a:txBody>
                    <a:bodyPr/>
                    <a:lstStyle/>
                    <a:p>
                      <a:pPr algn="ctr" fontAlgn="b"/>
                      <a:r>
                        <a:rPr lang="en-US" sz="1200" b="1" u="none" strike="noStrike" dirty="0">
                          <a:effectLst/>
                        </a:rPr>
                        <a:t>957,982</a:t>
                      </a:r>
                      <a:endParaRPr lang="en-US" sz="1200" b="1" i="0" u="none" strike="noStrike" dirty="0">
                        <a:solidFill>
                          <a:srgbClr val="000000"/>
                        </a:solidFill>
                        <a:effectLst/>
                        <a:latin typeface="Calibri" panose="020F0502020204030204" pitchFamily="34" charset="0"/>
                      </a:endParaRPr>
                    </a:p>
                  </a:txBody>
                  <a:tcPr marL="6282" marR="6282" marT="6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dirty="0">
                          <a:effectLst/>
                        </a:rPr>
                        <a:t>1,031,292</a:t>
                      </a:r>
                      <a:endParaRPr lang="en-US" sz="1200" b="1" i="0" u="none" strike="noStrike" dirty="0">
                        <a:solidFill>
                          <a:srgbClr val="000000"/>
                        </a:solidFill>
                        <a:effectLst/>
                        <a:latin typeface="Calibri" panose="020F0502020204030204" pitchFamily="34" charset="0"/>
                      </a:endParaRPr>
                    </a:p>
                  </a:txBody>
                  <a:tcPr marL="6282" marR="6282" marT="6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200" b="1" i="0" u="none" strike="noStrike" dirty="0">
                        <a:solidFill>
                          <a:srgbClr val="000000"/>
                        </a:solidFill>
                        <a:effectLst/>
                        <a:latin typeface="Calibri" panose="020F0502020204030204" pitchFamily="34" charset="0"/>
                      </a:endParaRPr>
                    </a:p>
                  </a:txBody>
                  <a:tcPr marL="6282" marR="6282" marT="628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82938965"/>
                  </a:ext>
                </a:extLst>
              </a:tr>
              <a:tr h="302932">
                <a:tc>
                  <a:txBody>
                    <a:bodyPr/>
                    <a:lstStyle/>
                    <a:p>
                      <a:pPr algn="ctr" fontAlgn="b"/>
                      <a:r>
                        <a:rPr lang="en-US" sz="1400" b="0" u="none" strike="noStrike">
                          <a:solidFill>
                            <a:srgbClr val="000000"/>
                          </a:solidFill>
                          <a:effectLst/>
                        </a:rPr>
                        <a:t>VOC change (%)</a:t>
                      </a:r>
                      <a:endParaRPr lang="en-US" sz="1400" b="0" i="0" u="none" strike="noStrike">
                        <a:solidFill>
                          <a:srgbClr val="000000"/>
                        </a:solidFill>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solidFill>
                            <a:srgbClr val="000000"/>
                          </a:solidFill>
                          <a:effectLst/>
                        </a:rPr>
                        <a:t>65.20%</a:t>
                      </a:r>
                      <a:endParaRPr lang="en-US" sz="1400" b="1" i="0" u="none" strike="noStrike">
                        <a:solidFill>
                          <a:srgbClr val="000000"/>
                        </a:solidFill>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400" b="0" u="none" strike="noStrike" dirty="0">
                          <a:solidFill>
                            <a:srgbClr val="000000"/>
                          </a:solidFill>
                          <a:effectLst/>
                        </a:rPr>
                        <a:t>90.50%</a:t>
                      </a:r>
                      <a:endParaRPr lang="en-US" sz="1400" b="0" i="0" u="none" strike="noStrike" dirty="0">
                        <a:solidFill>
                          <a:srgbClr val="000000"/>
                        </a:solidFill>
                        <a:effectLst/>
                        <a:latin typeface="Calibri" panose="020F0502020204030204" pitchFamily="34" charset="0"/>
                      </a:endParaRPr>
                    </a:p>
                  </a:txBody>
                  <a:tcPr marL="7468" marR="7468" marT="7468" marB="0" anchor="ctr">
                    <a:lnB w="12700" cap="flat" cmpd="sng" algn="ctr">
                      <a:solidFill>
                        <a:schemeClr val="tx1"/>
                      </a:solidFill>
                      <a:prstDash val="solid"/>
                      <a:round/>
                      <a:headEnd type="none" w="med" len="med"/>
                      <a:tailEnd type="none" w="med" len="med"/>
                    </a:lnB>
                  </a:tcPr>
                </a:tc>
                <a:tc>
                  <a:txBody>
                    <a:bodyPr/>
                    <a:lstStyle/>
                    <a:p>
                      <a:pPr algn="ctr" fontAlgn="b"/>
                      <a:r>
                        <a:rPr lang="en-US" sz="1400" b="0" u="none" strike="noStrike">
                          <a:solidFill>
                            <a:srgbClr val="000000"/>
                          </a:solidFill>
                          <a:effectLst/>
                        </a:rPr>
                        <a:t>94.80%</a:t>
                      </a:r>
                      <a:endParaRPr lang="en-US" sz="1400" b="0" i="0" u="none" strike="noStrike">
                        <a:solidFill>
                          <a:srgbClr val="000000"/>
                        </a:solidFill>
                        <a:effectLst/>
                        <a:latin typeface="Calibri" panose="020F0502020204030204" pitchFamily="34" charset="0"/>
                      </a:endParaRPr>
                    </a:p>
                  </a:txBody>
                  <a:tcPr marL="7468" marR="7468" marT="7468" marB="0" anchor="ctr">
                    <a:lnB w="12700" cap="flat" cmpd="sng" algn="ctr">
                      <a:solidFill>
                        <a:schemeClr val="tx1"/>
                      </a:solidFill>
                      <a:prstDash val="solid"/>
                      <a:round/>
                      <a:headEnd type="none" w="med" len="med"/>
                      <a:tailEnd type="none" w="med" len="med"/>
                    </a:lnB>
                  </a:tcPr>
                </a:tc>
                <a:tc>
                  <a:txBody>
                    <a:bodyPr/>
                    <a:lstStyle/>
                    <a:p>
                      <a:pPr algn="ctr" fontAlgn="b"/>
                      <a:r>
                        <a:rPr lang="en-US" sz="1400" b="0" u="none" strike="noStrike">
                          <a:solidFill>
                            <a:srgbClr val="000000"/>
                          </a:solidFill>
                          <a:effectLst/>
                        </a:rPr>
                        <a:t>91.70%</a:t>
                      </a:r>
                      <a:endParaRPr lang="en-US" sz="1400" b="0" i="0" u="none" strike="noStrike">
                        <a:solidFill>
                          <a:srgbClr val="000000"/>
                        </a:solidFill>
                        <a:effectLst/>
                        <a:latin typeface="Calibri" panose="020F0502020204030204" pitchFamily="34" charset="0"/>
                      </a:endParaRPr>
                    </a:p>
                  </a:txBody>
                  <a:tcPr marL="7468" marR="7468" marT="7468"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rPr>
                        <a:t>92.47%</a:t>
                      </a:r>
                      <a:endParaRPr lang="en-US" sz="1200" b="0" i="0" u="none" strike="noStrike" dirty="0">
                        <a:solidFill>
                          <a:srgbClr val="000000"/>
                        </a:solidFill>
                        <a:effectLst/>
                        <a:latin typeface="Calibri" panose="020F0502020204030204" pitchFamily="34" charset="0"/>
                      </a:endParaRPr>
                    </a:p>
                  </a:txBody>
                  <a:tcPr marL="6282" marR="6282" marT="6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rPr>
                        <a:t>99.55%</a:t>
                      </a:r>
                      <a:endParaRPr lang="en-US" sz="1200" b="0" i="0" u="none" strike="noStrike" dirty="0">
                        <a:solidFill>
                          <a:srgbClr val="000000"/>
                        </a:solidFill>
                        <a:effectLst/>
                        <a:latin typeface="Calibri" panose="020F0502020204030204" pitchFamily="34" charset="0"/>
                      </a:endParaRPr>
                    </a:p>
                  </a:txBody>
                  <a:tcPr marL="6282" marR="6282" marT="6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r>
                        <a:rPr lang="en-US" sz="1200" b="1" u="none" strike="noStrike" dirty="0">
                          <a:effectLst/>
                        </a:rPr>
                        <a:t>-7.11%</a:t>
                      </a:r>
                      <a:endParaRPr lang="en-US" sz="1200" b="1" i="0" u="none" strike="noStrike" dirty="0">
                        <a:solidFill>
                          <a:srgbClr val="000000"/>
                        </a:solidFill>
                        <a:effectLst/>
                        <a:latin typeface="Calibri" panose="020F0502020204030204" pitchFamily="34" charset="0"/>
                      </a:endParaRPr>
                    </a:p>
                  </a:txBody>
                  <a:tcPr marL="6282" marR="6282" marT="6282"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8181814"/>
                  </a:ext>
                </a:extLst>
              </a:tr>
              <a:tr h="302932">
                <a:tc>
                  <a:txBody>
                    <a:bodyPr/>
                    <a:lstStyle/>
                    <a:p>
                      <a:pPr algn="ctr" fontAlgn="b"/>
                      <a:r>
                        <a:rPr lang="en-US" sz="1400" b="0" u="none" strike="noStrike">
                          <a:solidFill>
                            <a:srgbClr val="000000"/>
                          </a:solidFill>
                          <a:effectLst/>
                        </a:rPr>
                        <a:t>2019 PM25 (tons)</a:t>
                      </a:r>
                      <a:endParaRPr lang="en-US" sz="1400" b="0" i="0" u="none" strike="noStrike">
                        <a:solidFill>
                          <a:srgbClr val="000000"/>
                        </a:solidFill>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US" sz="1400" b="0" u="none" strike="noStrike">
                          <a:solidFill>
                            <a:srgbClr val="000000"/>
                          </a:solidFill>
                          <a:effectLst/>
                        </a:rPr>
                        <a:t>9,087</a:t>
                      </a:r>
                      <a:endParaRPr lang="en-US" sz="1400" b="0" i="0" u="none" strike="noStrike">
                        <a:solidFill>
                          <a:srgbClr val="000000"/>
                        </a:solidFill>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1400" b="0" u="none" strike="noStrike">
                          <a:solidFill>
                            <a:srgbClr val="000000"/>
                          </a:solidFill>
                          <a:effectLst/>
                        </a:rPr>
                        <a:t>100,082</a:t>
                      </a:r>
                      <a:endParaRPr lang="en-US" sz="1400" b="0" i="0" u="none" strike="noStrike">
                        <a:solidFill>
                          <a:srgbClr val="000000"/>
                        </a:solidFill>
                        <a:effectLst/>
                        <a:latin typeface="Calibri" panose="020F0502020204030204" pitchFamily="34" charset="0"/>
                      </a:endParaRPr>
                    </a:p>
                  </a:txBody>
                  <a:tcPr marL="7468" marR="7468" marT="7468" marB="0" anchor="ctr">
                    <a:lnT w="12700" cap="flat" cmpd="sng" algn="ctr">
                      <a:solidFill>
                        <a:schemeClr val="tx1"/>
                      </a:solidFill>
                      <a:prstDash val="solid"/>
                      <a:round/>
                      <a:headEnd type="none" w="med" len="med"/>
                      <a:tailEnd type="none" w="med" len="med"/>
                    </a:lnT>
                  </a:tcPr>
                </a:tc>
                <a:tc>
                  <a:txBody>
                    <a:bodyPr/>
                    <a:lstStyle/>
                    <a:p>
                      <a:pPr algn="ctr" fontAlgn="b"/>
                      <a:r>
                        <a:rPr lang="en-US" sz="1400" b="0" u="none" strike="noStrike">
                          <a:solidFill>
                            <a:srgbClr val="000000"/>
                          </a:solidFill>
                          <a:effectLst/>
                        </a:rPr>
                        <a:t>242,308</a:t>
                      </a:r>
                      <a:endParaRPr lang="en-US" sz="1400" b="0" i="0" u="none" strike="noStrike">
                        <a:solidFill>
                          <a:srgbClr val="000000"/>
                        </a:solidFill>
                        <a:effectLst/>
                        <a:latin typeface="Calibri" panose="020F0502020204030204" pitchFamily="34" charset="0"/>
                      </a:endParaRPr>
                    </a:p>
                  </a:txBody>
                  <a:tcPr marL="7468" marR="7468" marT="7468" marB="0" anchor="ctr">
                    <a:lnT w="12700" cap="flat" cmpd="sng" algn="ctr">
                      <a:solidFill>
                        <a:schemeClr val="tx1"/>
                      </a:solidFill>
                      <a:prstDash val="solid"/>
                      <a:round/>
                      <a:headEnd type="none" w="med" len="med"/>
                      <a:tailEnd type="none" w="med" len="med"/>
                    </a:lnT>
                  </a:tcPr>
                </a:tc>
                <a:tc>
                  <a:txBody>
                    <a:bodyPr/>
                    <a:lstStyle/>
                    <a:p>
                      <a:pPr algn="ctr" fontAlgn="b"/>
                      <a:r>
                        <a:rPr lang="en-US" sz="1400" b="0" u="none" strike="noStrike">
                          <a:solidFill>
                            <a:srgbClr val="000000"/>
                          </a:solidFill>
                          <a:effectLst/>
                        </a:rPr>
                        <a:t>14,236</a:t>
                      </a:r>
                      <a:endParaRPr lang="en-US" sz="1400" b="0" i="0" u="none" strike="noStrike">
                        <a:solidFill>
                          <a:srgbClr val="000000"/>
                        </a:solidFill>
                        <a:effectLst/>
                        <a:latin typeface="Calibri" panose="020F0502020204030204" pitchFamily="34" charset="0"/>
                      </a:endParaRPr>
                    </a:p>
                  </a:txBody>
                  <a:tcPr marL="7468" marR="7468" marT="7468"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ctr" fontAlgn="b"/>
                      <a:r>
                        <a:rPr lang="en-US" sz="1200" u="none" strike="noStrike" dirty="0">
                          <a:effectLst/>
                        </a:rPr>
                        <a:t>365,713</a:t>
                      </a:r>
                      <a:endParaRPr lang="en-US" sz="1200" b="0" i="0" u="none" strike="noStrike" dirty="0">
                        <a:solidFill>
                          <a:srgbClr val="000000"/>
                        </a:solidFill>
                        <a:effectLst/>
                        <a:latin typeface="Calibri" panose="020F0502020204030204" pitchFamily="34" charset="0"/>
                      </a:endParaRPr>
                    </a:p>
                  </a:txBody>
                  <a:tcPr marL="6282" marR="6282" marT="6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US" sz="1200" b="0" i="0" u="none" strike="noStrike" dirty="0">
                        <a:solidFill>
                          <a:srgbClr val="000000"/>
                        </a:solidFill>
                        <a:effectLst/>
                        <a:latin typeface="Calibri" panose="020F0502020204030204" pitchFamily="34" charset="0"/>
                      </a:endParaRPr>
                    </a:p>
                  </a:txBody>
                  <a:tcPr marL="6282" marR="6282" marT="6282"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3">
                  <a:txBody>
                    <a:bodyPr/>
                    <a:lstStyle/>
                    <a:p>
                      <a:pPr algn="ctr" fontAlgn="b"/>
                      <a:r>
                        <a:rPr lang="en-US" sz="1200" b="1" u="none" strike="noStrike" dirty="0">
                          <a:effectLst/>
                        </a:rPr>
                        <a:t>-0.01%</a:t>
                      </a:r>
                      <a:endParaRPr lang="en-US" sz="1200" b="1" i="0" u="none" strike="noStrike" dirty="0">
                        <a:solidFill>
                          <a:srgbClr val="000000"/>
                        </a:solidFill>
                        <a:effectLst/>
                        <a:latin typeface="Calibri" panose="020F0502020204030204" pitchFamily="34" charset="0"/>
                      </a:endParaRPr>
                    </a:p>
                  </a:txBody>
                  <a:tcPr marL="6282" marR="6282" marT="6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6701983"/>
                  </a:ext>
                </a:extLst>
              </a:tr>
              <a:tr h="302932">
                <a:tc>
                  <a:txBody>
                    <a:bodyPr/>
                    <a:lstStyle/>
                    <a:p>
                      <a:pPr algn="ctr" fontAlgn="b"/>
                      <a:r>
                        <a:rPr lang="en-US" sz="1400" b="0" u="none" strike="noStrike">
                          <a:solidFill>
                            <a:srgbClr val="000000"/>
                          </a:solidFill>
                          <a:effectLst/>
                        </a:rPr>
                        <a:t>2020PM25 (tons)</a:t>
                      </a:r>
                      <a:endParaRPr lang="en-US" sz="1400" b="0" i="0" u="none" strike="noStrike">
                        <a:solidFill>
                          <a:srgbClr val="000000"/>
                        </a:solidFill>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400" b="0" u="none" strike="noStrike">
                          <a:solidFill>
                            <a:srgbClr val="000000"/>
                          </a:solidFill>
                          <a:effectLst/>
                        </a:rPr>
                        <a:t>5,985</a:t>
                      </a:r>
                      <a:endParaRPr lang="en-US" sz="1400" b="0" i="0" u="none" strike="noStrike">
                        <a:solidFill>
                          <a:srgbClr val="000000"/>
                        </a:solidFill>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tcPr>
                </a:tc>
                <a:tc>
                  <a:txBody>
                    <a:bodyPr/>
                    <a:lstStyle/>
                    <a:p>
                      <a:pPr algn="ctr" fontAlgn="b"/>
                      <a:r>
                        <a:rPr lang="en-US" sz="1400" b="0" u="none" strike="noStrike" dirty="0">
                          <a:solidFill>
                            <a:srgbClr val="000000"/>
                          </a:solidFill>
                          <a:effectLst/>
                        </a:rPr>
                        <a:t>87,940</a:t>
                      </a:r>
                      <a:endParaRPr lang="en-US" sz="1400" b="0" i="0" u="none" strike="noStrike" dirty="0">
                        <a:solidFill>
                          <a:srgbClr val="000000"/>
                        </a:solidFill>
                        <a:effectLst/>
                        <a:latin typeface="Calibri" panose="020F0502020204030204" pitchFamily="34" charset="0"/>
                      </a:endParaRPr>
                    </a:p>
                  </a:txBody>
                  <a:tcPr marL="7468" marR="7468" marT="7468" marB="0" anchor="ctr"/>
                </a:tc>
                <a:tc>
                  <a:txBody>
                    <a:bodyPr/>
                    <a:lstStyle/>
                    <a:p>
                      <a:pPr algn="ctr" fontAlgn="b"/>
                      <a:r>
                        <a:rPr lang="en-US" sz="1400" b="0" u="none" strike="noStrike">
                          <a:solidFill>
                            <a:srgbClr val="000000"/>
                          </a:solidFill>
                          <a:effectLst/>
                        </a:rPr>
                        <a:t>227,804</a:t>
                      </a:r>
                      <a:endParaRPr lang="en-US" sz="1400" b="0" i="0" u="none" strike="noStrike">
                        <a:solidFill>
                          <a:srgbClr val="000000"/>
                        </a:solidFill>
                        <a:effectLst/>
                        <a:latin typeface="Calibri" panose="020F0502020204030204" pitchFamily="34" charset="0"/>
                      </a:endParaRPr>
                    </a:p>
                  </a:txBody>
                  <a:tcPr marL="7468" marR="7468" marT="7468" marB="0" anchor="ctr"/>
                </a:tc>
                <a:tc>
                  <a:txBody>
                    <a:bodyPr/>
                    <a:lstStyle/>
                    <a:p>
                      <a:pPr algn="ctr" fontAlgn="b"/>
                      <a:r>
                        <a:rPr lang="en-US" sz="1400" b="0" u="none" strike="noStrike">
                          <a:solidFill>
                            <a:srgbClr val="000000"/>
                          </a:solidFill>
                          <a:effectLst/>
                        </a:rPr>
                        <a:t>13,906</a:t>
                      </a:r>
                      <a:endParaRPr lang="en-US" sz="1400" b="0" i="0" u="none" strike="noStrike">
                        <a:solidFill>
                          <a:srgbClr val="000000"/>
                        </a:solidFill>
                        <a:effectLst/>
                        <a:latin typeface="Calibri" panose="020F0502020204030204" pitchFamily="34" charset="0"/>
                      </a:endParaRPr>
                    </a:p>
                  </a:txBody>
                  <a:tcPr marL="7468" marR="7468" marT="7468" marB="0" anchor="ctr">
                    <a:lnR w="12700" cap="flat" cmpd="sng" algn="ctr">
                      <a:solidFill>
                        <a:schemeClr val="tx1"/>
                      </a:solidFill>
                      <a:prstDash val="solid"/>
                      <a:round/>
                      <a:headEnd type="none" w="med" len="med"/>
                      <a:tailEnd type="none" w="med" len="med"/>
                    </a:lnR>
                  </a:tcPr>
                </a:tc>
                <a:tc>
                  <a:txBody>
                    <a:bodyPr/>
                    <a:lstStyle/>
                    <a:p>
                      <a:pPr algn="ctr" fontAlgn="b"/>
                      <a:r>
                        <a:rPr lang="en-US" sz="1200" b="1" u="none" strike="noStrike" dirty="0">
                          <a:effectLst/>
                        </a:rPr>
                        <a:t>335,631</a:t>
                      </a:r>
                      <a:endParaRPr lang="en-US" sz="1200" b="1" i="0" u="none" strike="noStrike" dirty="0">
                        <a:solidFill>
                          <a:srgbClr val="000000"/>
                        </a:solidFill>
                        <a:effectLst/>
                        <a:latin typeface="Calibri" panose="020F0502020204030204" pitchFamily="34" charset="0"/>
                      </a:endParaRPr>
                    </a:p>
                  </a:txBody>
                  <a:tcPr marL="6282" marR="6282" marT="6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dirty="0">
                          <a:effectLst/>
                        </a:rPr>
                        <a:t>335,671</a:t>
                      </a:r>
                      <a:endParaRPr lang="en-US" sz="1200" b="1" i="0" u="none" strike="noStrike" dirty="0">
                        <a:solidFill>
                          <a:srgbClr val="000000"/>
                        </a:solidFill>
                        <a:effectLst/>
                        <a:latin typeface="Calibri" panose="020F0502020204030204" pitchFamily="34" charset="0"/>
                      </a:endParaRPr>
                    </a:p>
                  </a:txBody>
                  <a:tcPr marL="6282" marR="6282" marT="6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200" b="1" i="0" u="none" strike="noStrike" dirty="0">
                        <a:solidFill>
                          <a:srgbClr val="000000"/>
                        </a:solidFill>
                        <a:effectLst/>
                        <a:latin typeface="Calibri" panose="020F0502020204030204" pitchFamily="34" charset="0"/>
                      </a:endParaRPr>
                    </a:p>
                  </a:txBody>
                  <a:tcPr marL="6282" marR="6282" marT="628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41249727"/>
                  </a:ext>
                </a:extLst>
              </a:tr>
              <a:tr h="302932">
                <a:tc>
                  <a:txBody>
                    <a:bodyPr/>
                    <a:lstStyle/>
                    <a:p>
                      <a:pPr algn="ctr" fontAlgn="b"/>
                      <a:r>
                        <a:rPr lang="en-US" sz="1400" b="0" u="none" strike="noStrike">
                          <a:solidFill>
                            <a:srgbClr val="000000"/>
                          </a:solidFill>
                          <a:effectLst/>
                        </a:rPr>
                        <a:t>PM25 change (%)</a:t>
                      </a:r>
                      <a:endParaRPr lang="en-US" sz="1400" b="0" i="0" u="none" strike="noStrike">
                        <a:solidFill>
                          <a:srgbClr val="000000"/>
                        </a:solidFill>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solidFill>
                            <a:srgbClr val="000000"/>
                          </a:solidFill>
                          <a:effectLst/>
                        </a:rPr>
                        <a:t>65.90%</a:t>
                      </a:r>
                      <a:endParaRPr lang="en-US" sz="1400" b="1" i="0" u="none" strike="noStrike">
                        <a:solidFill>
                          <a:srgbClr val="000000"/>
                        </a:solidFill>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400" b="0" u="none" strike="noStrike" dirty="0">
                          <a:solidFill>
                            <a:srgbClr val="000000"/>
                          </a:solidFill>
                          <a:effectLst/>
                        </a:rPr>
                        <a:t>87.90%</a:t>
                      </a:r>
                      <a:endParaRPr lang="en-US" sz="1400" b="0" i="0" u="none" strike="noStrike" dirty="0">
                        <a:solidFill>
                          <a:srgbClr val="000000"/>
                        </a:solidFill>
                        <a:effectLst/>
                        <a:latin typeface="Calibri" panose="020F0502020204030204" pitchFamily="34" charset="0"/>
                      </a:endParaRPr>
                    </a:p>
                  </a:txBody>
                  <a:tcPr marL="7468" marR="7468" marT="7468" marB="0" anchor="ctr">
                    <a:lnB w="12700" cap="flat" cmpd="sng" algn="ctr">
                      <a:solidFill>
                        <a:schemeClr val="tx1"/>
                      </a:solidFill>
                      <a:prstDash val="solid"/>
                      <a:round/>
                      <a:headEnd type="none" w="med" len="med"/>
                      <a:tailEnd type="none" w="med" len="med"/>
                    </a:lnB>
                  </a:tcPr>
                </a:tc>
                <a:tc>
                  <a:txBody>
                    <a:bodyPr/>
                    <a:lstStyle/>
                    <a:p>
                      <a:pPr algn="ctr" fontAlgn="b"/>
                      <a:r>
                        <a:rPr lang="en-US" sz="1400" b="0" u="none" strike="noStrike" dirty="0">
                          <a:solidFill>
                            <a:srgbClr val="000000"/>
                          </a:solidFill>
                          <a:effectLst/>
                        </a:rPr>
                        <a:t>94%</a:t>
                      </a:r>
                      <a:endParaRPr lang="en-US" sz="1400" b="0" i="0" u="none" strike="noStrike" dirty="0">
                        <a:solidFill>
                          <a:srgbClr val="000000"/>
                        </a:solidFill>
                        <a:effectLst/>
                        <a:latin typeface="Calibri" panose="020F0502020204030204" pitchFamily="34" charset="0"/>
                      </a:endParaRPr>
                    </a:p>
                  </a:txBody>
                  <a:tcPr marL="7468" marR="7468" marT="7468" marB="0" anchor="ctr">
                    <a:lnB w="12700" cap="flat" cmpd="sng" algn="ctr">
                      <a:solidFill>
                        <a:schemeClr val="tx1"/>
                      </a:solidFill>
                      <a:prstDash val="solid"/>
                      <a:round/>
                      <a:headEnd type="none" w="med" len="med"/>
                      <a:tailEnd type="none" w="med" len="med"/>
                    </a:lnB>
                  </a:tcPr>
                </a:tc>
                <a:tc>
                  <a:txBody>
                    <a:bodyPr/>
                    <a:lstStyle/>
                    <a:p>
                      <a:pPr algn="ctr" fontAlgn="b"/>
                      <a:r>
                        <a:rPr lang="en-US" sz="1400" b="0" u="none" strike="noStrike">
                          <a:solidFill>
                            <a:srgbClr val="000000"/>
                          </a:solidFill>
                          <a:effectLst/>
                        </a:rPr>
                        <a:t>97.70%</a:t>
                      </a:r>
                      <a:endParaRPr lang="en-US" sz="1400" b="0" i="0" u="none" strike="noStrike">
                        <a:solidFill>
                          <a:srgbClr val="000000"/>
                        </a:solidFill>
                        <a:effectLst/>
                        <a:latin typeface="Calibri" panose="020F0502020204030204" pitchFamily="34" charset="0"/>
                      </a:endParaRPr>
                    </a:p>
                  </a:txBody>
                  <a:tcPr marL="7468" marR="7468" marT="7468"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rPr>
                        <a:t>91.77%</a:t>
                      </a:r>
                      <a:endParaRPr lang="en-US" sz="1200" b="0" i="0" u="none" strike="noStrike" dirty="0">
                        <a:solidFill>
                          <a:srgbClr val="000000"/>
                        </a:solidFill>
                        <a:effectLst/>
                        <a:latin typeface="Calibri" panose="020F0502020204030204" pitchFamily="34" charset="0"/>
                      </a:endParaRPr>
                    </a:p>
                  </a:txBody>
                  <a:tcPr marL="6282" marR="6282" marT="6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rPr>
                        <a:t>91.79%</a:t>
                      </a:r>
                      <a:endParaRPr lang="en-US" sz="1200" b="0" i="0" u="none" strike="noStrike" dirty="0">
                        <a:solidFill>
                          <a:srgbClr val="000000"/>
                        </a:solidFill>
                        <a:effectLst/>
                        <a:latin typeface="Calibri" panose="020F0502020204030204" pitchFamily="34" charset="0"/>
                      </a:endParaRPr>
                    </a:p>
                  </a:txBody>
                  <a:tcPr marL="6282" marR="6282" marT="6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r>
                        <a:rPr lang="en-US" sz="1200" b="1" u="none" strike="noStrike" dirty="0">
                          <a:effectLst/>
                        </a:rPr>
                        <a:t>-0.01%</a:t>
                      </a:r>
                      <a:endParaRPr lang="en-US" sz="1200" b="1" i="0" u="none" strike="noStrike" dirty="0">
                        <a:solidFill>
                          <a:srgbClr val="000000"/>
                        </a:solidFill>
                        <a:effectLst/>
                        <a:latin typeface="Calibri" panose="020F0502020204030204" pitchFamily="34" charset="0"/>
                      </a:endParaRPr>
                    </a:p>
                  </a:txBody>
                  <a:tcPr marL="6282" marR="6282" marT="6282"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4310201"/>
                  </a:ext>
                </a:extLst>
              </a:tr>
              <a:tr h="302932">
                <a:tc>
                  <a:txBody>
                    <a:bodyPr/>
                    <a:lstStyle/>
                    <a:p>
                      <a:pPr algn="ctr" fontAlgn="b"/>
                      <a:r>
                        <a:rPr lang="en-US" sz="1400" b="0" u="none" strike="noStrike">
                          <a:solidFill>
                            <a:srgbClr val="000000"/>
                          </a:solidFill>
                          <a:effectLst/>
                        </a:rPr>
                        <a:t>2019 SO2 (tons)</a:t>
                      </a:r>
                      <a:endParaRPr lang="en-US" sz="1400" b="0" i="0" u="none" strike="noStrike">
                        <a:solidFill>
                          <a:srgbClr val="000000"/>
                        </a:solidFill>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US" sz="1400" b="0" u="none" strike="noStrike">
                          <a:solidFill>
                            <a:srgbClr val="000000"/>
                          </a:solidFill>
                          <a:effectLst/>
                        </a:rPr>
                        <a:t>17,685</a:t>
                      </a:r>
                      <a:endParaRPr lang="en-US" sz="1400" b="0" i="0" u="none" strike="noStrike">
                        <a:solidFill>
                          <a:srgbClr val="000000"/>
                        </a:solidFill>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1400" b="0" u="none" strike="noStrike">
                          <a:solidFill>
                            <a:srgbClr val="000000"/>
                          </a:solidFill>
                          <a:effectLst/>
                        </a:rPr>
                        <a:t>1,048,032</a:t>
                      </a:r>
                      <a:endParaRPr lang="en-US" sz="1400" b="0" i="0" u="none" strike="noStrike">
                        <a:solidFill>
                          <a:srgbClr val="000000"/>
                        </a:solidFill>
                        <a:effectLst/>
                        <a:latin typeface="Calibri" panose="020F0502020204030204" pitchFamily="34" charset="0"/>
                      </a:endParaRPr>
                    </a:p>
                  </a:txBody>
                  <a:tcPr marL="7468" marR="7468" marT="7468" marB="0" anchor="ctr">
                    <a:lnT w="12700" cap="flat" cmpd="sng" algn="ctr">
                      <a:solidFill>
                        <a:schemeClr val="tx1"/>
                      </a:solidFill>
                      <a:prstDash val="solid"/>
                      <a:round/>
                      <a:headEnd type="none" w="med" len="med"/>
                      <a:tailEnd type="none" w="med" len="med"/>
                    </a:lnT>
                  </a:tcPr>
                </a:tc>
                <a:tc>
                  <a:txBody>
                    <a:bodyPr/>
                    <a:lstStyle/>
                    <a:p>
                      <a:pPr algn="ctr" fontAlgn="b"/>
                      <a:r>
                        <a:rPr lang="en-US" sz="1400" b="0" u="none" strike="noStrike" dirty="0">
                          <a:solidFill>
                            <a:srgbClr val="000000"/>
                          </a:solidFill>
                          <a:effectLst/>
                        </a:rPr>
                        <a:t>504,057</a:t>
                      </a:r>
                      <a:endParaRPr lang="en-US" sz="1400" b="0" i="0" u="none" strike="noStrike" dirty="0">
                        <a:solidFill>
                          <a:srgbClr val="000000"/>
                        </a:solidFill>
                        <a:effectLst/>
                        <a:latin typeface="Calibri" panose="020F0502020204030204" pitchFamily="34" charset="0"/>
                      </a:endParaRPr>
                    </a:p>
                  </a:txBody>
                  <a:tcPr marL="7468" marR="7468" marT="7468" marB="0" anchor="ctr">
                    <a:lnT w="12700" cap="flat" cmpd="sng" algn="ctr">
                      <a:solidFill>
                        <a:schemeClr val="tx1"/>
                      </a:solidFill>
                      <a:prstDash val="solid"/>
                      <a:round/>
                      <a:headEnd type="none" w="med" len="med"/>
                      <a:tailEnd type="none" w="med" len="med"/>
                    </a:lnT>
                  </a:tcPr>
                </a:tc>
                <a:tc>
                  <a:txBody>
                    <a:bodyPr/>
                    <a:lstStyle/>
                    <a:p>
                      <a:pPr algn="ctr" fontAlgn="b"/>
                      <a:r>
                        <a:rPr lang="en-US" sz="1400" b="0" u="none" strike="noStrike">
                          <a:solidFill>
                            <a:srgbClr val="000000"/>
                          </a:solidFill>
                          <a:effectLst/>
                        </a:rPr>
                        <a:t>38,959</a:t>
                      </a:r>
                      <a:endParaRPr lang="en-US" sz="1400" b="0" i="0" u="none" strike="noStrike">
                        <a:solidFill>
                          <a:srgbClr val="000000"/>
                        </a:solidFill>
                        <a:effectLst/>
                        <a:latin typeface="Calibri" panose="020F0502020204030204" pitchFamily="34" charset="0"/>
                      </a:endParaRPr>
                    </a:p>
                  </a:txBody>
                  <a:tcPr marL="7468" marR="7468" marT="7468"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ctr" fontAlgn="b"/>
                      <a:r>
                        <a:rPr lang="en-US" sz="1200" u="none" strike="noStrike" dirty="0">
                          <a:effectLst/>
                        </a:rPr>
                        <a:t>1,608,733</a:t>
                      </a:r>
                      <a:endParaRPr lang="en-US" sz="1200" b="0" i="0" u="none" strike="noStrike" dirty="0">
                        <a:solidFill>
                          <a:srgbClr val="000000"/>
                        </a:solidFill>
                        <a:effectLst/>
                        <a:latin typeface="Calibri" panose="020F0502020204030204" pitchFamily="34" charset="0"/>
                      </a:endParaRPr>
                    </a:p>
                  </a:txBody>
                  <a:tcPr marL="6282" marR="6282" marT="6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US" sz="1200" b="0" i="0" u="none" strike="noStrike" dirty="0">
                        <a:solidFill>
                          <a:srgbClr val="000000"/>
                        </a:solidFill>
                        <a:effectLst/>
                        <a:latin typeface="Calibri" panose="020F0502020204030204" pitchFamily="34" charset="0"/>
                      </a:endParaRPr>
                    </a:p>
                  </a:txBody>
                  <a:tcPr marL="6282" marR="6282" marT="6282"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3">
                  <a:txBody>
                    <a:bodyPr/>
                    <a:lstStyle/>
                    <a:p>
                      <a:pPr algn="ctr" fontAlgn="b"/>
                      <a:r>
                        <a:rPr lang="en-US" sz="1200" b="1" u="none" strike="noStrike" dirty="0">
                          <a:effectLst/>
                        </a:rPr>
                        <a:t>-0.62%</a:t>
                      </a:r>
                      <a:endParaRPr lang="en-US" sz="1200" b="1" i="0" u="none" strike="noStrike" dirty="0">
                        <a:solidFill>
                          <a:srgbClr val="000000"/>
                        </a:solidFill>
                        <a:effectLst/>
                        <a:latin typeface="Calibri" panose="020F0502020204030204" pitchFamily="34" charset="0"/>
                      </a:endParaRPr>
                    </a:p>
                  </a:txBody>
                  <a:tcPr marL="6282" marR="6282" marT="6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0915059"/>
                  </a:ext>
                </a:extLst>
              </a:tr>
              <a:tr h="302932">
                <a:tc>
                  <a:txBody>
                    <a:bodyPr/>
                    <a:lstStyle/>
                    <a:p>
                      <a:pPr algn="ctr" fontAlgn="b"/>
                      <a:r>
                        <a:rPr lang="en-US" sz="1400" b="0" u="none" strike="noStrike">
                          <a:solidFill>
                            <a:srgbClr val="000000"/>
                          </a:solidFill>
                          <a:effectLst/>
                        </a:rPr>
                        <a:t>2020 SO2 (tons)</a:t>
                      </a:r>
                      <a:endParaRPr lang="en-US" sz="1400" b="0" i="0" u="none" strike="noStrike">
                        <a:solidFill>
                          <a:srgbClr val="000000"/>
                        </a:solidFill>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400" b="0" u="none" strike="noStrike">
                          <a:solidFill>
                            <a:srgbClr val="000000"/>
                          </a:solidFill>
                          <a:effectLst/>
                        </a:rPr>
                        <a:t>11,341</a:t>
                      </a:r>
                      <a:endParaRPr lang="en-US" sz="1400" b="0" i="0" u="none" strike="noStrike">
                        <a:solidFill>
                          <a:srgbClr val="000000"/>
                        </a:solidFill>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tcPr>
                </a:tc>
                <a:tc>
                  <a:txBody>
                    <a:bodyPr/>
                    <a:lstStyle/>
                    <a:p>
                      <a:pPr algn="ctr" fontAlgn="b"/>
                      <a:r>
                        <a:rPr lang="en-US" sz="1400" b="0" u="none" strike="noStrike">
                          <a:solidFill>
                            <a:srgbClr val="000000"/>
                          </a:solidFill>
                          <a:effectLst/>
                        </a:rPr>
                        <a:t>854,721</a:t>
                      </a:r>
                      <a:endParaRPr lang="en-US" sz="1400" b="0" i="0" u="none" strike="noStrike">
                        <a:solidFill>
                          <a:srgbClr val="000000"/>
                        </a:solidFill>
                        <a:effectLst/>
                        <a:latin typeface="Calibri" panose="020F0502020204030204" pitchFamily="34" charset="0"/>
                      </a:endParaRPr>
                    </a:p>
                  </a:txBody>
                  <a:tcPr marL="7468" marR="7468" marT="7468" marB="0" anchor="ctr"/>
                </a:tc>
                <a:tc>
                  <a:txBody>
                    <a:bodyPr/>
                    <a:lstStyle/>
                    <a:p>
                      <a:pPr algn="ctr" fontAlgn="b"/>
                      <a:r>
                        <a:rPr lang="en-US" sz="1400" b="0" u="none" strike="noStrike">
                          <a:solidFill>
                            <a:srgbClr val="000000"/>
                          </a:solidFill>
                          <a:effectLst/>
                        </a:rPr>
                        <a:t>431,459</a:t>
                      </a:r>
                      <a:endParaRPr lang="en-US" sz="1400" b="0" i="0" u="none" strike="noStrike">
                        <a:solidFill>
                          <a:srgbClr val="000000"/>
                        </a:solidFill>
                        <a:effectLst/>
                        <a:latin typeface="Calibri" panose="020F0502020204030204" pitchFamily="34" charset="0"/>
                      </a:endParaRPr>
                    </a:p>
                  </a:txBody>
                  <a:tcPr marL="7468" marR="7468" marT="7468" marB="0" anchor="ctr"/>
                </a:tc>
                <a:tc>
                  <a:txBody>
                    <a:bodyPr/>
                    <a:lstStyle/>
                    <a:p>
                      <a:pPr algn="ctr" fontAlgn="b"/>
                      <a:r>
                        <a:rPr lang="en-US" sz="1400" b="0" u="none" strike="noStrike">
                          <a:solidFill>
                            <a:srgbClr val="000000"/>
                          </a:solidFill>
                          <a:effectLst/>
                        </a:rPr>
                        <a:t>38,194</a:t>
                      </a:r>
                      <a:endParaRPr lang="en-US" sz="1400" b="0" i="0" u="none" strike="noStrike">
                        <a:solidFill>
                          <a:srgbClr val="000000"/>
                        </a:solidFill>
                        <a:effectLst/>
                        <a:latin typeface="Calibri" panose="020F0502020204030204" pitchFamily="34" charset="0"/>
                      </a:endParaRPr>
                    </a:p>
                  </a:txBody>
                  <a:tcPr marL="7468" marR="7468" marT="7468" marB="0" anchor="ctr">
                    <a:lnR w="12700" cap="flat" cmpd="sng" algn="ctr">
                      <a:solidFill>
                        <a:schemeClr val="tx1"/>
                      </a:solidFill>
                      <a:prstDash val="solid"/>
                      <a:round/>
                      <a:headEnd type="none" w="med" len="med"/>
                      <a:tailEnd type="none" w="med" len="med"/>
                    </a:lnR>
                  </a:tcPr>
                </a:tc>
                <a:tc>
                  <a:txBody>
                    <a:bodyPr/>
                    <a:lstStyle/>
                    <a:p>
                      <a:pPr algn="ctr" fontAlgn="b"/>
                      <a:r>
                        <a:rPr lang="en-US" sz="1200" b="1" u="none" strike="noStrike" dirty="0">
                          <a:effectLst/>
                        </a:rPr>
                        <a:t>1,335,711</a:t>
                      </a:r>
                      <a:endParaRPr lang="en-US" sz="1200" b="1" i="0" u="none" strike="noStrike" dirty="0">
                        <a:solidFill>
                          <a:srgbClr val="000000"/>
                        </a:solidFill>
                        <a:effectLst/>
                        <a:latin typeface="Calibri" panose="020F0502020204030204" pitchFamily="34" charset="0"/>
                      </a:endParaRPr>
                    </a:p>
                  </a:txBody>
                  <a:tcPr marL="6282" marR="6282" marT="6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dirty="0">
                          <a:effectLst/>
                        </a:rPr>
                        <a:t>1,343,979</a:t>
                      </a:r>
                      <a:endParaRPr lang="en-US" sz="1200" b="1" i="0" u="none" strike="noStrike" dirty="0">
                        <a:solidFill>
                          <a:srgbClr val="000000"/>
                        </a:solidFill>
                        <a:effectLst/>
                        <a:latin typeface="Calibri" panose="020F0502020204030204" pitchFamily="34" charset="0"/>
                      </a:endParaRPr>
                    </a:p>
                  </a:txBody>
                  <a:tcPr marL="6282" marR="6282" marT="6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200" b="1" i="0" u="none" strike="noStrike" dirty="0">
                        <a:solidFill>
                          <a:srgbClr val="000000"/>
                        </a:solidFill>
                        <a:effectLst/>
                        <a:latin typeface="Calibri" panose="020F0502020204030204" pitchFamily="34" charset="0"/>
                      </a:endParaRPr>
                    </a:p>
                  </a:txBody>
                  <a:tcPr marL="6282" marR="6282" marT="628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33471522"/>
                  </a:ext>
                </a:extLst>
              </a:tr>
              <a:tr h="302932">
                <a:tc>
                  <a:txBody>
                    <a:bodyPr/>
                    <a:lstStyle/>
                    <a:p>
                      <a:pPr algn="ctr" fontAlgn="b"/>
                      <a:r>
                        <a:rPr lang="en-US" sz="1400" b="0" u="none" strike="noStrike">
                          <a:solidFill>
                            <a:srgbClr val="000000"/>
                          </a:solidFill>
                          <a:effectLst/>
                        </a:rPr>
                        <a:t>SO2 change (%)</a:t>
                      </a:r>
                      <a:endParaRPr lang="en-US" sz="1400" b="0" i="0" u="none" strike="noStrike">
                        <a:solidFill>
                          <a:srgbClr val="000000"/>
                        </a:solidFill>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solidFill>
                            <a:srgbClr val="000000"/>
                          </a:solidFill>
                          <a:effectLst/>
                        </a:rPr>
                        <a:t>64.10%</a:t>
                      </a:r>
                      <a:endParaRPr lang="en-US" sz="1400" b="1" i="0" u="none" strike="noStrike">
                        <a:solidFill>
                          <a:srgbClr val="000000"/>
                        </a:solidFill>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400" b="0" u="none" strike="noStrike">
                          <a:solidFill>
                            <a:srgbClr val="000000"/>
                          </a:solidFill>
                          <a:effectLst/>
                        </a:rPr>
                        <a:t>81.60%</a:t>
                      </a:r>
                      <a:endParaRPr lang="en-US" sz="1400" b="0" i="0" u="none" strike="noStrike">
                        <a:solidFill>
                          <a:srgbClr val="000000"/>
                        </a:solidFill>
                        <a:effectLst/>
                        <a:latin typeface="Calibri" panose="020F0502020204030204" pitchFamily="34" charset="0"/>
                      </a:endParaRPr>
                    </a:p>
                  </a:txBody>
                  <a:tcPr marL="7468" marR="7468" marT="7468" marB="0" anchor="ctr">
                    <a:lnB w="12700" cap="flat" cmpd="sng" algn="ctr">
                      <a:solidFill>
                        <a:schemeClr val="tx1"/>
                      </a:solidFill>
                      <a:prstDash val="solid"/>
                      <a:round/>
                      <a:headEnd type="none" w="med" len="med"/>
                      <a:tailEnd type="none" w="med" len="med"/>
                    </a:lnB>
                  </a:tcPr>
                </a:tc>
                <a:tc>
                  <a:txBody>
                    <a:bodyPr/>
                    <a:lstStyle/>
                    <a:p>
                      <a:pPr algn="ctr" fontAlgn="b"/>
                      <a:r>
                        <a:rPr lang="en-US" sz="1400" b="0" u="none" strike="noStrike" dirty="0">
                          <a:solidFill>
                            <a:srgbClr val="000000"/>
                          </a:solidFill>
                          <a:effectLst/>
                        </a:rPr>
                        <a:t>85.60%</a:t>
                      </a:r>
                      <a:endParaRPr lang="en-US" sz="1400" b="0" i="0" u="none" strike="noStrike" dirty="0">
                        <a:solidFill>
                          <a:srgbClr val="000000"/>
                        </a:solidFill>
                        <a:effectLst/>
                        <a:latin typeface="Calibri" panose="020F0502020204030204" pitchFamily="34" charset="0"/>
                      </a:endParaRPr>
                    </a:p>
                  </a:txBody>
                  <a:tcPr marL="7468" marR="7468" marT="7468" marB="0" anchor="ctr">
                    <a:lnB w="12700" cap="flat" cmpd="sng" algn="ctr">
                      <a:solidFill>
                        <a:schemeClr val="tx1"/>
                      </a:solidFill>
                      <a:prstDash val="solid"/>
                      <a:round/>
                      <a:headEnd type="none" w="med" len="med"/>
                      <a:tailEnd type="none" w="med" len="med"/>
                    </a:lnB>
                  </a:tcPr>
                </a:tc>
                <a:tc>
                  <a:txBody>
                    <a:bodyPr/>
                    <a:lstStyle/>
                    <a:p>
                      <a:pPr algn="ctr" fontAlgn="b"/>
                      <a:r>
                        <a:rPr lang="en-US" sz="1400" b="0" u="none" strike="noStrike">
                          <a:solidFill>
                            <a:srgbClr val="000000"/>
                          </a:solidFill>
                          <a:effectLst/>
                        </a:rPr>
                        <a:t>98%</a:t>
                      </a:r>
                      <a:endParaRPr lang="en-US" sz="1400" b="0" i="0" u="none" strike="noStrike">
                        <a:solidFill>
                          <a:srgbClr val="000000"/>
                        </a:solidFill>
                        <a:effectLst/>
                        <a:latin typeface="Calibri" panose="020F0502020204030204" pitchFamily="34" charset="0"/>
                      </a:endParaRPr>
                    </a:p>
                  </a:txBody>
                  <a:tcPr marL="7468" marR="7468" marT="7468"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rPr>
                        <a:t>83.03%</a:t>
                      </a:r>
                      <a:endParaRPr lang="en-US" sz="1200" b="0" i="0" u="none" strike="noStrike" dirty="0">
                        <a:solidFill>
                          <a:srgbClr val="000000"/>
                        </a:solidFill>
                        <a:effectLst/>
                        <a:latin typeface="Calibri" panose="020F0502020204030204" pitchFamily="34" charset="0"/>
                      </a:endParaRPr>
                    </a:p>
                  </a:txBody>
                  <a:tcPr marL="6282" marR="6282" marT="6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rPr>
                        <a:t>83.54%</a:t>
                      </a:r>
                      <a:endParaRPr lang="en-US" sz="1200" b="0" i="0" u="none" strike="noStrike" dirty="0">
                        <a:solidFill>
                          <a:srgbClr val="000000"/>
                        </a:solidFill>
                        <a:effectLst/>
                        <a:latin typeface="Calibri" panose="020F0502020204030204" pitchFamily="34" charset="0"/>
                      </a:endParaRPr>
                    </a:p>
                  </a:txBody>
                  <a:tcPr marL="6282" marR="6282" marT="6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r>
                        <a:rPr lang="en-US" sz="1200" b="1" u="none" strike="noStrike" dirty="0">
                          <a:effectLst/>
                        </a:rPr>
                        <a:t>-0.62%</a:t>
                      </a:r>
                      <a:endParaRPr lang="en-US" sz="1200" b="1" i="0" u="none" strike="noStrike" dirty="0">
                        <a:solidFill>
                          <a:srgbClr val="000000"/>
                        </a:solidFill>
                        <a:effectLst/>
                        <a:latin typeface="Calibri" panose="020F0502020204030204" pitchFamily="34" charset="0"/>
                      </a:endParaRPr>
                    </a:p>
                  </a:txBody>
                  <a:tcPr marL="6282" marR="6282" marT="6282"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9650678"/>
                  </a:ext>
                </a:extLst>
              </a:tr>
              <a:tr h="302932">
                <a:tc>
                  <a:txBody>
                    <a:bodyPr/>
                    <a:lstStyle/>
                    <a:p>
                      <a:pPr algn="ctr" fontAlgn="b"/>
                      <a:r>
                        <a:rPr lang="en-US" sz="1400" b="0" u="none" strike="noStrike">
                          <a:solidFill>
                            <a:srgbClr val="000000"/>
                          </a:solidFill>
                          <a:effectLst/>
                        </a:rPr>
                        <a:t>2019 CO (tons)</a:t>
                      </a:r>
                      <a:endParaRPr lang="en-US" sz="1400" b="0" i="0" u="none" strike="noStrike">
                        <a:solidFill>
                          <a:srgbClr val="000000"/>
                        </a:solidFill>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US" sz="1400" b="0" u="none" strike="noStrike">
                          <a:solidFill>
                            <a:srgbClr val="000000"/>
                          </a:solidFill>
                          <a:effectLst/>
                        </a:rPr>
                        <a:t>516,605</a:t>
                      </a:r>
                      <a:endParaRPr lang="en-US" sz="1400" b="0" i="0" u="none" strike="noStrike">
                        <a:solidFill>
                          <a:srgbClr val="000000"/>
                        </a:solidFill>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1400" b="0" u="none" strike="noStrike">
                          <a:solidFill>
                            <a:srgbClr val="000000"/>
                          </a:solidFill>
                          <a:effectLst/>
                        </a:rPr>
                        <a:t>484,817</a:t>
                      </a:r>
                      <a:endParaRPr lang="en-US" sz="1400" b="0" i="0" u="none" strike="noStrike">
                        <a:solidFill>
                          <a:srgbClr val="000000"/>
                        </a:solidFill>
                        <a:effectLst/>
                        <a:latin typeface="Calibri" panose="020F0502020204030204" pitchFamily="34" charset="0"/>
                      </a:endParaRPr>
                    </a:p>
                  </a:txBody>
                  <a:tcPr marL="7468" marR="7468" marT="7468" marB="0" anchor="ctr">
                    <a:lnT w="12700" cap="flat" cmpd="sng" algn="ctr">
                      <a:solidFill>
                        <a:schemeClr val="tx1"/>
                      </a:solidFill>
                      <a:prstDash val="solid"/>
                      <a:round/>
                      <a:headEnd type="none" w="med" len="med"/>
                      <a:tailEnd type="none" w="med" len="med"/>
                    </a:lnT>
                  </a:tcPr>
                </a:tc>
                <a:tc>
                  <a:txBody>
                    <a:bodyPr/>
                    <a:lstStyle/>
                    <a:p>
                      <a:pPr algn="ctr" fontAlgn="b"/>
                      <a:r>
                        <a:rPr lang="en-US" sz="1400" b="0" u="none" strike="noStrike">
                          <a:solidFill>
                            <a:srgbClr val="000000"/>
                          </a:solidFill>
                          <a:effectLst/>
                        </a:rPr>
                        <a:t>1,363,324</a:t>
                      </a:r>
                      <a:endParaRPr lang="en-US" sz="1400" b="0" i="0" u="none" strike="noStrike">
                        <a:solidFill>
                          <a:srgbClr val="000000"/>
                        </a:solidFill>
                        <a:effectLst/>
                        <a:latin typeface="Calibri" panose="020F0502020204030204" pitchFamily="34" charset="0"/>
                      </a:endParaRPr>
                    </a:p>
                  </a:txBody>
                  <a:tcPr marL="7468" marR="7468" marT="7468" marB="0" anchor="ctr">
                    <a:lnT w="12700" cap="flat" cmpd="sng" algn="ctr">
                      <a:solidFill>
                        <a:schemeClr val="tx1"/>
                      </a:solidFill>
                      <a:prstDash val="solid"/>
                      <a:round/>
                      <a:headEnd type="none" w="med" len="med"/>
                      <a:tailEnd type="none" w="med" len="med"/>
                    </a:lnT>
                  </a:tcPr>
                </a:tc>
                <a:tc>
                  <a:txBody>
                    <a:bodyPr/>
                    <a:lstStyle/>
                    <a:p>
                      <a:pPr algn="ctr" fontAlgn="b"/>
                      <a:r>
                        <a:rPr lang="en-US" sz="1400" b="0" u="none" strike="noStrike">
                          <a:solidFill>
                            <a:srgbClr val="000000"/>
                          </a:solidFill>
                          <a:effectLst/>
                        </a:rPr>
                        <a:t>234,232</a:t>
                      </a:r>
                      <a:endParaRPr lang="en-US" sz="1400" b="0" i="0" u="none" strike="noStrike">
                        <a:solidFill>
                          <a:srgbClr val="000000"/>
                        </a:solidFill>
                        <a:effectLst/>
                        <a:latin typeface="Calibri" panose="020F0502020204030204" pitchFamily="34" charset="0"/>
                      </a:endParaRPr>
                    </a:p>
                  </a:txBody>
                  <a:tcPr marL="7468" marR="7468" marT="7468"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ctr" fontAlgn="b"/>
                      <a:r>
                        <a:rPr lang="en-US" sz="1200" u="none" strike="noStrike" dirty="0">
                          <a:effectLst/>
                        </a:rPr>
                        <a:t>2,598,978</a:t>
                      </a:r>
                      <a:endParaRPr lang="en-US" sz="1200" b="0" i="0" u="none" strike="noStrike" dirty="0">
                        <a:solidFill>
                          <a:srgbClr val="000000"/>
                        </a:solidFill>
                        <a:effectLst/>
                        <a:latin typeface="Calibri" panose="020F0502020204030204" pitchFamily="34" charset="0"/>
                      </a:endParaRPr>
                    </a:p>
                  </a:txBody>
                  <a:tcPr marL="6282" marR="6282" marT="6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US" sz="1200" b="0" i="0" u="none" strike="noStrike" dirty="0">
                        <a:solidFill>
                          <a:srgbClr val="000000"/>
                        </a:solidFill>
                        <a:effectLst/>
                        <a:latin typeface="Calibri" panose="020F0502020204030204" pitchFamily="34" charset="0"/>
                      </a:endParaRPr>
                    </a:p>
                  </a:txBody>
                  <a:tcPr marL="6282" marR="6282" marT="6282"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3">
                  <a:txBody>
                    <a:bodyPr/>
                    <a:lstStyle/>
                    <a:p>
                      <a:pPr algn="ctr" fontAlgn="b"/>
                      <a:r>
                        <a:rPr lang="en-US" sz="1200" b="1" u="none" strike="noStrike" dirty="0">
                          <a:effectLst/>
                        </a:rPr>
                        <a:t>5.13%</a:t>
                      </a:r>
                      <a:endParaRPr lang="en-US" sz="1200" b="1" i="0" u="none" strike="noStrike" dirty="0">
                        <a:solidFill>
                          <a:srgbClr val="000000"/>
                        </a:solidFill>
                        <a:effectLst/>
                        <a:latin typeface="Calibri" panose="020F0502020204030204" pitchFamily="34" charset="0"/>
                      </a:endParaRPr>
                    </a:p>
                  </a:txBody>
                  <a:tcPr marL="6282" marR="6282" marT="6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550268"/>
                  </a:ext>
                </a:extLst>
              </a:tr>
              <a:tr h="302932">
                <a:tc>
                  <a:txBody>
                    <a:bodyPr/>
                    <a:lstStyle/>
                    <a:p>
                      <a:pPr algn="ctr" fontAlgn="b"/>
                      <a:r>
                        <a:rPr lang="en-US" sz="1400" b="0" u="none" strike="noStrike">
                          <a:solidFill>
                            <a:srgbClr val="000000"/>
                          </a:solidFill>
                          <a:effectLst/>
                        </a:rPr>
                        <a:t>2020 CO (tons)</a:t>
                      </a:r>
                      <a:endParaRPr lang="en-US" sz="1400" b="0" i="0" u="none" strike="noStrike">
                        <a:solidFill>
                          <a:srgbClr val="000000"/>
                        </a:solidFill>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400" b="0" u="none" strike="noStrike">
                          <a:solidFill>
                            <a:srgbClr val="000000"/>
                          </a:solidFill>
                          <a:effectLst/>
                        </a:rPr>
                        <a:t>335,270</a:t>
                      </a:r>
                      <a:endParaRPr lang="en-US" sz="1400" b="0" i="0" u="none" strike="noStrike">
                        <a:solidFill>
                          <a:srgbClr val="000000"/>
                        </a:solidFill>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tcPr>
                </a:tc>
                <a:tc>
                  <a:txBody>
                    <a:bodyPr/>
                    <a:lstStyle/>
                    <a:p>
                      <a:pPr algn="ctr" fontAlgn="b"/>
                      <a:r>
                        <a:rPr lang="en-US" sz="1400" b="0" u="none" strike="noStrike">
                          <a:solidFill>
                            <a:srgbClr val="000000"/>
                          </a:solidFill>
                          <a:effectLst/>
                        </a:rPr>
                        <a:t>428,567</a:t>
                      </a:r>
                      <a:endParaRPr lang="en-US" sz="1400" b="0" i="0" u="none" strike="noStrike">
                        <a:solidFill>
                          <a:srgbClr val="000000"/>
                        </a:solidFill>
                        <a:effectLst/>
                        <a:latin typeface="Calibri" panose="020F0502020204030204" pitchFamily="34" charset="0"/>
                      </a:endParaRPr>
                    </a:p>
                  </a:txBody>
                  <a:tcPr marL="7468" marR="7468" marT="7468" marB="0" anchor="ctr"/>
                </a:tc>
                <a:tc>
                  <a:txBody>
                    <a:bodyPr/>
                    <a:lstStyle/>
                    <a:p>
                      <a:pPr algn="ctr" fontAlgn="b"/>
                      <a:r>
                        <a:rPr lang="en-US" sz="1400" b="0" u="none" strike="noStrike">
                          <a:solidFill>
                            <a:srgbClr val="000000"/>
                          </a:solidFill>
                          <a:effectLst/>
                        </a:rPr>
                        <a:t>1,272,253</a:t>
                      </a:r>
                      <a:endParaRPr lang="en-US" sz="1400" b="0" i="0" u="none" strike="noStrike">
                        <a:solidFill>
                          <a:srgbClr val="000000"/>
                        </a:solidFill>
                        <a:effectLst/>
                        <a:latin typeface="Calibri" panose="020F0502020204030204" pitchFamily="34" charset="0"/>
                      </a:endParaRPr>
                    </a:p>
                  </a:txBody>
                  <a:tcPr marL="7468" marR="7468" marT="7468" marB="0" anchor="ctr"/>
                </a:tc>
                <a:tc>
                  <a:txBody>
                    <a:bodyPr/>
                    <a:lstStyle/>
                    <a:p>
                      <a:pPr algn="ctr" fontAlgn="b"/>
                      <a:r>
                        <a:rPr lang="en-US" sz="1400" b="0" u="none" strike="noStrike" dirty="0">
                          <a:solidFill>
                            <a:srgbClr val="000000"/>
                          </a:solidFill>
                          <a:effectLst/>
                        </a:rPr>
                        <a:t>228,987</a:t>
                      </a:r>
                      <a:endParaRPr lang="en-US" sz="1400" b="0" i="0" u="none" strike="noStrike" dirty="0">
                        <a:solidFill>
                          <a:srgbClr val="000000"/>
                        </a:solidFill>
                        <a:effectLst/>
                        <a:latin typeface="Calibri" panose="020F0502020204030204" pitchFamily="34" charset="0"/>
                      </a:endParaRPr>
                    </a:p>
                  </a:txBody>
                  <a:tcPr marL="7468" marR="7468" marT="7468" marB="0" anchor="ctr">
                    <a:lnR w="12700" cap="flat" cmpd="sng" algn="ctr">
                      <a:solidFill>
                        <a:schemeClr val="tx1"/>
                      </a:solidFill>
                      <a:prstDash val="solid"/>
                      <a:round/>
                      <a:headEnd type="none" w="med" len="med"/>
                      <a:tailEnd type="none" w="med" len="med"/>
                    </a:lnR>
                  </a:tcPr>
                </a:tc>
                <a:tc>
                  <a:txBody>
                    <a:bodyPr/>
                    <a:lstStyle/>
                    <a:p>
                      <a:pPr algn="ctr" fontAlgn="b"/>
                      <a:r>
                        <a:rPr lang="en-US" sz="1200" b="1" u="none" strike="noStrike" dirty="0">
                          <a:effectLst/>
                        </a:rPr>
                        <a:t>2,264,875</a:t>
                      </a:r>
                      <a:endParaRPr lang="en-US" sz="1200" b="1" i="0" u="none" strike="noStrike" dirty="0">
                        <a:solidFill>
                          <a:srgbClr val="000000"/>
                        </a:solidFill>
                        <a:effectLst/>
                        <a:latin typeface="Calibri" panose="020F0502020204030204" pitchFamily="34" charset="0"/>
                      </a:endParaRPr>
                    </a:p>
                  </a:txBody>
                  <a:tcPr marL="6282" marR="6282" marT="6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dirty="0">
                          <a:effectLst/>
                        </a:rPr>
                        <a:t>2,154,426</a:t>
                      </a:r>
                      <a:endParaRPr lang="en-US" sz="1200" b="1" i="0" u="none" strike="noStrike" dirty="0">
                        <a:solidFill>
                          <a:srgbClr val="000000"/>
                        </a:solidFill>
                        <a:effectLst/>
                        <a:latin typeface="Calibri" panose="020F0502020204030204" pitchFamily="34" charset="0"/>
                      </a:endParaRPr>
                    </a:p>
                  </a:txBody>
                  <a:tcPr marL="6282" marR="6282" marT="6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200" b="1" i="0" u="none" strike="noStrike" dirty="0">
                        <a:solidFill>
                          <a:srgbClr val="000000"/>
                        </a:solidFill>
                        <a:effectLst/>
                        <a:latin typeface="Calibri" panose="020F0502020204030204" pitchFamily="34" charset="0"/>
                      </a:endParaRPr>
                    </a:p>
                  </a:txBody>
                  <a:tcPr marL="6282" marR="6282" marT="628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14851836"/>
                  </a:ext>
                </a:extLst>
              </a:tr>
              <a:tr h="302932">
                <a:tc>
                  <a:txBody>
                    <a:bodyPr/>
                    <a:lstStyle/>
                    <a:p>
                      <a:pPr algn="ctr" fontAlgn="b"/>
                      <a:r>
                        <a:rPr lang="en-US" sz="1400" b="0" u="none" strike="noStrike">
                          <a:solidFill>
                            <a:srgbClr val="000000"/>
                          </a:solidFill>
                          <a:effectLst/>
                        </a:rPr>
                        <a:t>CO change (%)</a:t>
                      </a:r>
                      <a:endParaRPr lang="en-US" sz="1400" b="0" i="0" u="none" strike="noStrike">
                        <a:solidFill>
                          <a:srgbClr val="000000"/>
                        </a:solidFill>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solidFill>
                            <a:srgbClr val="000000"/>
                          </a:solidFill>
                          <a:effectLst/>
                        </a:rPr>
                        <a:t>64.90%</a:t>
                      </a:r>
                      <a:endParaRPr lang="en-US" sz="1400" b="1" i="0" u="none" strike="noStrike">
                        <a:solidFill>
                          <a:srgbClr val="000000"/>
                        </a:solidFill>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400" b="0" u="none" strike="noStrike">
                          <a:solidFill>
                            <a:srgbClr val="000000"/>
                          </a:solidFill>
                          <a:effectLst/>
                        </a:rPr>
                        <a:t>88.40%</a:t>
                      </a:r>
                      <a:endParaRPr lang="en-US" sz="1400" b="0" i="0" u="none" strike="noStrike">
                        <a:solidFill>
                          <a:srgbClr val="000000"/>
                        </a:solidFill>
                        <a:effectLst/>
                        <a:latin typeface="Calibri" panose="020F0502020204030204" pitchFamily="34" charset="0"/>
                      </a:endParaRPr>
                    </a:p>
                  </a:txBody>
                  <a:tcPr marL="7468" marR="7468" marT="7468" marB="0" anchor="ctr">
                    <a:lnB w="12700" cap="flat" cmpd="sng" algn="ctr">
                      <a:solidFill>
                        <a:schemeClr val="tx1"/>
                      </a:solidFill>
                      <a:prstDash val="solid"/>
                      <a:round/>
                      <a:headEnd type="none" w="med" len="med"/>
                      <a:tailEnd type="none" w="med" len="med"/>
                    </a:lnB>
                  </a:tcPr>
                </a:tc>
                <a:tc>
                  <a:txBody>
                    <a:bodyPr/>
                    <a:lstStyle/>
                    <a:p>
                      <a:pPr algn="ctr" fontAlgn="b"/>
                      <a:r>
                        <a:rPr lang="en-US" sz="1400" b="0" u="none" strike="noStrike">
                          <a:solidFill>
                            <a:srgbClr val="000000"/>
                          </a:solidFill>
                          <a:effectLst/>
                        </a:rPr>
                        <a:t>93.30%</a:t>
                      </a:r>
                      <a:endParaRPr lang="en-US" sz="1400" b="0" i="0" u="none" strike="noStrike">
                        <a:solidFill>
                          <a:srgbClr val="000000"/>
                        </a:solidFill>
                        <a:effectLst/>
                        <a:latin typeface="Calibri" panose="020F0502020204030204" pitchFamily="34" charset="0"/>
                      </a:endParaRPr>
                    </a:p>
                  </a:txBody>
                  <a:tcPr marL="7468" marR="7468" marT="7468" marB="0" anchor="ctr">
                    <a:lnB w="12700" cap="flat" cmpd="sng" algn="ctr">
                      <a:solidFill>
                        <a:schemeClr val="tx1"/>
                      </a:solidFill>
                      <a:prstDash val="solid"/>
                      <a:round/>
                      <a:headEnd type="none" w="med" len="med"/>
                      <a:tailEnd type="none" w="med" len="med"/>
                    </a:lnB>
                  </a:tcPr>
                </a:tc>
                <a:tc>
                  <a:txBody>
                    <a:bodyPr/>
                    <a:lstStyle/>
                    <a:p>
                      <a:pPr algn="ctr" fontAlgn="b"/>
                      <a:r>
                        <a:rPr lang="en-US" sz="1400" b="0" u="none" strike="noStrike">
                          <a:solidFill>
                            <a:srgbClr val="000000"/>
                          </a:solidFill>
                          <a:effectLst/>
                        </a:rPr>
                        <a:t>97.80%</a:t>
                      </a:r>
                      <a:endParaRPr lang="en-US" sz="1400" b="0" i="0" u="none" strike="noStrike">
                        <a:solidFill>
                          <a:srgbClr val="000000"/>
                        </a:solidFill>
                        <a:effectLst/>
                        <a:latin typeface="Calibri" panose="020F0502020204030204" pitchFamily="34" charset="0"/>
                      </a:endParaRPr>
                    </a:p>
                  </a:txBody>
                  <a:tcPr marL="7468" marR="7468" marT="7468"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rPr>
                        <a:t>87.14%</a:t>
                      </a:r>
                      <a:endParaRPr lang="en-US" sz="1200" b="0" i="0" u="none" strike="noStrike" dirty="0">
                        <a:solidFill>
                          <a:srgbClr val="000000"/>
                        </a:solidFill>
                        <a:effectLst/>
                        <a:latin typeface="Calibri" panose="020F0502020204030204" pitchFamily="34" charset="0"/>
                      </a:endParaRPr>
                    </a:p>
                  </a:txBody>
                  <a:tcPr marL="6282" marR="6282" marT="6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rPr>
                        <a:t>82.90%</a:t>
                      </a:r>
                      <a:endParaRPr lang="en-US" sz="1200" b="0" i="0" u="none" strike="noStrike" dirty="0">
                        <a:solidFill>
                          <a:srgbClr val="000000"/>
                        </a:solidFill>
                        <a:effectLst/>
                        <a:latin typeface="Calibri" panose="020F0502020204030204" pitchFamily="34" charset="0"/>
                      </a:endParaRPr>
                    </a:p>
                  </a:txBody>
                  <a:tcPr marL="6282" marR="6282" marT="6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r>
                        <a:rPr lang="en-US" sz="1200" b="1" u="none" strike="noStrike" dirty="0">
                          <a:effectLst/>
                        </a:rPr>
                        <a:t>5.13%</a:t>
                      </a:r>
                      <a:endParaRPr lang="en-US" sz="1200" b="1" i="0" u="none" strike="noStrike" dirty="0">
                        <a:solidFill>
                          <a:srgbClr val="000000"/>
                        </a:solidFill>
                        <a:effectLst/>
                        <a:latin typeface="Calibri" panose="020F0502020204030204" pitchFamily="34" charset="0"/>
                      </a:endParaRPr>
                    </a:p>
                  </a:txBody>
                  <a:tcPr marL="6282" marR="6282" marT="6282"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3731402"/>
                  </a:ext>
                </a:extLst>
              </a:tr>
              <a:tr h="302932">
                <a:tc>
                  <a:txBody>
                    <a:bodyPr/>
                    <a:lstStyle/>
                    <a:p>
                      <a:pPr algn="ctr" fontAlgn="b"/>
                      <a:r>
                        <a:rPr lang="en-US" sz="1400" b="0" u="none" strike="noStrike">
                          <a:solidFill>
                            <a:srgbClr val="000000"/>
                          </a:solidFill>
                          <a:effectLst/>
                        </a:rPr>
                        <a:t>2019 NH3 (tons)</a:t>
                      </a:r>
                      <a:endParaRPr lang="en-US" sz="1400" b="0" i="0" u="none" strike="noStrike">
                        <a:solidFill>
                          <a:srgbClr val="000000"/>
                        </a:solidFill>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US" sz="1400" b="0" u="none" strike="noStrike">
                          <a:solidFill>
                            <a:srgbClr val="000000"/>
                          </a:solidFill>
                          <a:effectLst/>
                        </a:rPr>
                        <a:t>0</a:t>
                      </a:r>
                      <a:endParaRPr lang="en-US" sz="1400" b="0" i="0" u="none" strike="noStrike">
                        <a:solidFill>
                          <a:srgbClr val="000000"/>
                        </a:solidFill>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1400" b="0" u="none" strike="noStrike">
                          <a:solidFill>
                            <a:srgbClr val="000000"/>
                          </a:solidFill>
                          <a:effectLst/>
                        </a:rPr>
                        <a:t>20,965</a:t>
                      </a:r>
                      <a:endParaRPr lang="en-US" sz="1400" b="0" i="0" u="none" strike="noStrike">
                        <a:solidFill>
                          <a:srgbClr val="000000"/>
                        </a:solidFill>
                        <a:effectLst/>
                        <a:latin typeface="Calibri" panose="020F0502020204030204" pitchFamily="34" charset="0"/>
                      </a:endParaRPr>
                    </a:p>
                  </a:txBody>
                  <a:tcPr marL="7468" marR="7468" marT="7468" marB="0" anchor="ctr">
                    <a:lnT w="12700" cap="flat" cmpd="sng" algn="ctr">
                      <a:solidFill>
                        <a:schemeClr val="tx1"/>
                      </a:solidFill>
                      <a:prstDash val="solid"/>
                      <a:round/>
                      <a:headEnd type="none" w="med" len="med"/>
                      <a:tailEnd type="none" w="med" len="med"/>
                    </a:lnT>
                  </a:tcPr>
                </a:tc>
                <a:tc>
                  <a:txBody>
                    <a:bodyPr/>
                    <a:lstStyle/>
                    <a:p>
                      <a:pPr algn="ctr" fontAlgn="b"/>
                      <a:r>
                        <a:rPr lang="en-US" sz="1400" b="0" u="none" strike="noStrike">
                          <a:solidFill>
                            <a:srgbClr val="000000"/>
                          </a:solidFill>
                          <a:effectLst/>
                        </a:rPr>
                        <a:t>68,813</a:t>
                      </a:r>
                      <a:endParaRPr lang="en-US" sz="1400" b="0" i="0" u="none" strike="noStrike">
                        <a:solidFill>
                          <a:srgbClr val="000000"/>
                        </a:solidFill>
                        <a:effectLst/>
                        <a:latin typeface="Calibri" panose="020F0502020204030204" pitchFamily="34" charset="0"/>
                      </a:endParaRPr>
                    </a:p>
                  </a:txBody>
                  <a:tcPr marL="7468" marR="7468" marT="7468" marB="0" anchor="ctr">
                    <a:lnT w="12700" cap="flat" cmpd="sng" algn="ctr">
                      <a:solidFill>
                        <a:schemeClr val="tx1"/>
                      </a:solidFill>
                      <a:prstDash val="solid"/>
                      <a:round/>
                      <a:headEnd type="none" w="med" len="med"/>
                      <a:tailEnd type="none" w="med" len="med"/>
                    </a:lnT>
                  </a:tcPr>
                </a:tc>
                <a:tc>
                  <a:txBody>
                    <a:bodyPr/>
                    <a:lstStyle/>
                    <a:p>
                      <a:pPr algn="ctr" fontAlgn="b"/>
                      <a:r>
                        <a:rPr lang="en-US" sz="1400" b="0" u="none" strike="noStrike" dirty="0">
                          <a:solidFill>
                            <a:srgbClr val="000000"/>
                          </a:solidFill>
                          <a:effectLst/>
                        </a:rPr>
                        <a:t>3,767</a:t>
                      </a:r>
                      <a:endParaRPr lang="en-US" sz="1400" b="0" i="0" u="none" strike="noStrike" dirty="0">
                        <a:solidFill>
                          <a:srgbClr val="000000"/>
                        </a:solidFill>
                        <a:effectLst/>
                        <a:latin typeface="Calibri" panose="020F0502020204030204" pitchFamily="34" charset="0"/>
                      </a:endParaRPr>
                    </a:p>
                  </a:txBody>
                  <a:tcPr marL="7468" marR="7468" marT="7468"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ctr" fontAlgn="b"/>
                      <a:r>
                        <a:rPr lang="en-US" sz="1200" u="none" strike="noStrike" dirty="0">
                          <a:effectLst/>
                        </a:rPr>
                        <a:t>93,545</a:t>
                      </a:r>
                      <a:endParaRPr lang="en-US" sz="1200" b="0" i="0" u="none" strike="noStrike" dirty="0">
                        <a:solidFill>
                          <a:srgbClr val="000000"/>
                        </a:solidFill>
                        <a:effectLst/>
                        <a:latin typeface="Calibri" panose="020F0502020204030204" pitchFamily="34" charset="0"/>
                      </a:endParaRPr>
                    </a:p>
                  </a:txBody>
                  <a:tcPr marL="6282" marR="6282" marT="6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US" sz="1200" b="0" i="0" u="none" strike="noStrike" dirty="0">
                        <a:solidFill>
                          <a:srgbClr val="000000"/>
                        </a:solidFill>
                        <a:effectLst/>
                        <a:latin typeface="Calibri" panose="020F0502020204030204" pitchFamily="34" charset="0"/>
                      </a:endParaRPr>
                    </a:p>
                  </a:txBody>
                  <a:tcPr marL="6282" marR="6282" marT="6282"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3">
                  <a:txBody>
                    <a:bodyPr/>
                    <a:lstStyle/>
                    <a:p>
                      <a:pPr algn="ctr" fontAlgn="b"/>
                      <a:r>
                        <a:rPr lang="en-US" sz="1200" b="1" u="none" strike="noStrike" dirty="0">
                          <a:effectLst/>
                        </a:rPr>
                        <a:t>-2.97%</a:t>
                      </a:r>
                      <a:endParaRPr lang="en-US" sz="1200" b="1" i="0" u="none" strike="noStrike" dirty="0">
                        <a:solidFill>
                          <a:srgbClr val="000000"/>
                        </a:solidFill>
                        <a:effectLst/>
                        <a:latin typeface="Calibri" panose="020F0502020204030204" pitchFamily="34" charset="0"/>
                      </a:endParaRPr>
                    </a:p>
                  </a:txBody>
                  <a:tcPr marL="6282" marR="6282" marT="6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1783077"/>
                  </a:ext>
                </a:extLst>
              </a:tr>
              <a:tr h="302932">
                <a:tc>
                  <a:txBody>
                    <a:bodyPr/>
                    <a:lstStyle/>
                    <a:p>
                      <a:pPr algn="ctr" fontAlgn="b"/>
                      <a:r>
                        <a:rPr lang="en-US" sz="1400" b="0" u="none" strike="noStrike">
                          <a:solidFill>
                            <a:srgbClr val="000000"/>
                          </a:solidFill>
                          <a:effectLst/>
                        </a:rPr>
                        <a:t>2020 NH3 (tons)</a:t>
                      </a:r>
                      <a:endParaRPr lang="en-US" sz="1400" b="0" i="0" u="none" strike="noStrike">
                        <a:solidFill>
                          <a:srgbClr val="000000"/>
                        </a:solidFill>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400" b="0" u="none" strike="noStrike" dirty="0">
                          <a:solidFill>
                            <a:srgbClr val="000000"/>
                          </a:solidFill>
                          <a:effectLst/>
                        </a:rPr>
                        <a:t>0</a:t>
                      </a:r>
                      <a:endParaRPr lang="en-US" sz="1400" b="0" i="0" u="none" strike="noStrike" dirty="0">
                        <a:solidFill>
                          <a:srgbClr val="000000"/>
                        </a:solidFill>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tcPr>
                </a:tc>
                <a:tc>
                  <a:txBody>
                    <a:bodyPr/>
                    <a:lstStyle/>
                    <a:p>
                      <a:pPr algn="ctr" fontAlgn="b"/>
                      <a:r>
                        <a:rPr lang="en-US" sz="1400" b="0" u="none" strike="noStrike" dirty="0">
                          <a:solidFill>
                            <a:srgbClr val="000000"/>
                          </a:solidFill>
                          <a:effectLst/>
                        </a:rPr>
                        <a:t>20,701</a:t>
                      </a:r>
                      <a:endParaRPr lang="en-US" sz="1400" b="0" i="0" u="none" strike="noStrike" dirty="0">
                        <a:solidFill>
                          <a:srgbClr val="000000"/>
                        </a:solidFill>
                        <a:effectLst/>
                        <a:latin typeface="Calibri" panose="020F0502020204030204" pitchFamily="34" charset="0"/>
                      </a:endParaRPr>
                    </a:p>
                  </a:txBody>
                  <a:tcPr marL="7468" marR="7468" marT="7468" marB="0" anchor="ctr"/>
                </a:tc>
                <a:tc>
                  <a:txBody>
                    <a:bodyPr/>
                    <a:lstStyle/>
                    <a:p>
                      <a:pPr algn="ctr" fontAlgn="b"/>
                      <a:r>
                        <a:rPr lang="en-US" sz="1400" b="0" u="none" strike="noStrike">
                          <a:solidFill>
                            <a:srgbClr val="000000"/>
                          </a:solidFill>
                          <a:effectLst/>
                        </a:rPr>
                        <a:t>66,205</a:t>
                      </a:r>
                      <a:endParaRPr lang="en-US" sz="1400" b="0" i="0" u="none" strike="noStrike">
                        <a:solidFill>
                          <a:srgbClr val="000000"/>
                        </a:solidFill>
                        <a:effectLst/>
                        <a:latin typeface="Calibri" panose="020F0502020204030204" pitchFamily="34" charset="0"/>
                      </a:endParaRPr>
                    </a:p>
                  </a:txBody>
                  <a:tcPr marL="7468" marR="7468" marT="7468" marB="0" anchor="ctr"/>
                </a:tc>
                <a:tc>
                  <a:txBody>
                    <a:bodyPr/>
                    <a:lstStyle/>
                    <a:p>
                      <a:pPr algn="ctr" fontAlgn="b"/>
                      <a:r>
                        <a:rPr lang="en-US" sz="1400" b="0" u="none" strike="noStrike" dirty="0">
                          <a:solidFill>
                            <a:srgbClr val="000000"/>
                          </a:solidFill>
                          <a:effectLst/>
                        </a:rPr>
                        <a:t>3,980</a:t>
                      </a:r>
                      <a:endParaRPr lang="en-US" sz="1400" b="0" i="0" u="none" strike="noStrike" dirty="0">
                        <a:solidFill>
                          <a:srgbClr val="000000"/>
                        </a:solidFill>
                        <a:effectLst/>
                        <a:latin typeface="Calibri" panose="020F0502020204030204" pitchFamily="34" charset="0"/>
                      </a:endParaRPr>
                    </a:p>
                  </a:txBody>
                  <a:tcPr marL="7468" marR="7468" marT="7468" marB="0" anchor="ctr">
                    <a:lnR w="12700" cap="flat" cmpd="sng" algn="ctr">
                      <a:solidFill>
                        <a:schemeClr val="tx1"/>
                      </a:solidFill>
                      <a:prstDash val="solid"/>
                      <a:round/>
                      <a:headEnd type="none" w="med" len="med"/>
                      <a:tailEnd type="none" w="med" len="med"/>
                    </a:lnR>
                  </a:tcPr>
                </a:tc>
                <a:tc>
                  <a:txBody>
                    <a:bodyPr/>
                    <a:lstStyle/>
                    <a:p>
                      <a:pPr algn="ctr" fontAlgn="b"/>
                      <a:r>
                        <a:rPr lang="en-US" sz="1200" b="1" u="none" strike="noStrike" dirty="0">
                          <a:effectLst/>
                        </a:rPr>
                        <a:t>90,886</a:t>
                      </a:r>
                      <a:endParaRPr lang="en-US" sz="1200" b="1" i="0" u="none" strike="noStrike" dirty="0">
                        <a:solidFill>
                          <a:srgbClr val="000000"/>
                        </a:solidFill>
                        <a:effectLst/>
                        <a:latin typeface="Calibri" panose="020F0502020204030204" pitchFamily="34" charset="0"/>
                      </a:endParaRPr>
                    </a:p>
                  </a:txBody>
                  <a:tcPr marL="6282" marR="6282" marT="6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dirty="0">
                          <a:effectLst/>
                        </a:rPr>
                        <a:t>93,664</a:t>
                      </a:r>
                      <a:endParaRPr lang="en-US" sz="1200" b="1" i="0" u="none" strike="noStrike" dirty="0">
                        <a:solidFill>
                          <a:srgbClr val="000000"/>
                        </a:solidFill>
                        <a:effectLst/>
                        <a:latin typeface="Calibri" panose="020F0502020204030204" pitchFamily="34" charset="0"/>
                      </a:endParaRPr>
                    </a:p>
                  </a:txBody>
                  <a:tcPr marL="6282" marR="6282" marT="6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200" b="1" i="0" u="none" strike="noStrike" dirty="0">
                        <a:solidFill>
                          <a:srgbClr val="000000"/>
                        </a:solidFill>
                        <a:effectLst/>
                        <a:latin typeface="Calibri" panose="020F0502020204030204" pitchFamily="34" charset="0"/>
                      </a:endParaRPr>
                    </a:p>
                  </a:txBody>
                  <a:tcPr marL="6282" marR="6282" marT="628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2271325"/>
                  </a:ext>
                </a:extLst>
              </a:tr>
              <a:tr h="302932">
                <a:tc>
                  <a:txBody>
                    <a:bodyPr/>
                    <a:lstStyle/>
                    <a:p>
                      <a:pPr algn="ctr" fontAlgn="b"/>
                      <a:r>
                        <a:rPr lang="en-US" sz="1400" b="0" u="none" strike="noStrike" dirty="0">
                          <a:solidFill>
                            <a:srgbClr val="000000"/>
                          </a:solidFill>
                          <a:effectLst/>
                        </a:rPr>
                        <a:t>NH3 change (%)</a:t>
                      </a:r>
                      <a:endParaRPr lang="en-US" sz="1400" b="0" i="0" u="none" strike="noStrike" dirty="0">
                        <a:solidFill>
                          <a:srgbClr val="000000"/>
                        </a:solidFill>
                        <a:effectLst/>
                        <a:latin typeface="Calibri" panose="020F0502020204030204" pitchFamily="34" charset="0"/>
                      </a:endParaRPr>
                    </a:p>
                  </a:txBody>
                  <a:tcPr marL="7468" marR="7468" marT="7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7468" marR="7468" marT="7468"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400" b="0" u="none" strike="noStrike">
                          <a:solidFill>
                            <a:srgbClr val="000000"/>
                          </a:solidFill>
                          <a:effectLst/>
                        </a:rPr>
                        <a:t>98.70%</a:t>
                      </a:r>
                      <a:endParaRPr lang="en-US" sz="1400" b="0" i="0" u="none" strike="noStrike">
                        <a:solidFill>
                          <a:srgbClr val="000000"/>
                        </a:solidFill>
                        <a:effectLst/>
                        <a:latin typeface="Calibri" panose="020F0502020204030204" pitchFamily="34" charset="0"/>
                      </a:endParaRPr>
                    </a:p>
                  </a:txBody>
                  <a:tcPr marL="7468" marR="7468" marT="7468" marB="0" anchor="ctr">
                    <a:lnB w="12700" cap="flat" cmpd="sng" algn="ctr">
                      <a:solidFill>
                        <a:schemeClr val="tx1"/>
                      </a:solidFill>
                      <a:prstDash val="solid"/>
                      <a:round/>
                      <a:headEnd type="none" w="med" len="med"/>
                      <a:tailEnd type="none" w="med" len="med"/>
                    </a:lnB>
                  </a:tcPr>
                </a:tc>
                <a:tc>
                  <a:txBody>
                    <a:bodyPr/>
                    <a:lstStyle/>
                    <a:p>
                      <a:pPr algn="ctr" fontAlgn="b"/>
                      <a:r>
                        <a:rPr lang="en-US" sz="1400" b="0" u="none" strike="noStrike" dirty="0">
                          <a:solidFill>
                            <a:srgbClr val="000000"/>
                          </a:solidFill>
                          <a:effectLst/>
                        </a:rPr>
                        <a:t>96.20%</a:t>
                      </a:r>
                      <a:endParaRPr lang="en-US" sz="1400" b="0" i="0" u="none" strike="noStrike" dirty="0">
                        <a:solidFill>
                          <a:srgbClr val="000000"/>
                        </a:solidFill>
                        <a:effectLst/>
                        <a:latin typeface="Calibri" panose="020F0502020204030204" pitchFamily="34" charset="0"/>
                      </a:endParaRPr>
                    </a:p>
                  </a:txBody>
                  <a:tcPr marL="7468" marR="7468" marT="7468" marB="0" anchor="ctr">
                    <a:lnB w="12700" cap="flat" cmpd="sng" algn="ctr">
                      <a:solidFill>
                        <a:schemeClr val="tx1"/>
                      </a:solidFill>
                      <a:prstDash val="solid"/>
                      <a:round/>
                      <a:headEnd type="none" w="med" len="med"/>
                      <a:tailEnd type="none" w="med" len="med"/>
                    </a:lnB>
                  </a:tcPr>
                </a:tc>
                <a:tc>
                  <a:txBody>
                    <a:bodyPr/>
                    <a:lstStyle/>
                    <a:p>
                      <a:pPr algn="ctr" fontAlgn="b"/>
                      <a:r>
                        <a:rPr lang="en-US" sz="1400" b="0" u="none" strike="noStrike" dirty="0">
                          <a:solidFill>
                            <a:srgbClr val="000000"/>
                          </a:solidFill>
                          <a:effectLst/>
                        </a:rPr>
                        <a:t>105.70%</a:t>
                      </a:r>
                      <a:endParaRPr lang="en-US" sz="1400" b="0" i="0" u="none" strike="noStrike" dirty="0">
                        <a:solidFill>
                          <a:srgbClr val="000000"/>
                        </a:solidFill>
                        <a:effectLst/>
                        <a:latin typeface="Calibri" panose="020F0502020204030204" pitchFamily="34" charset="0"/>
                      </a:endParaRPr>
                    </a:p>
                  </a:txBody>
                  <a:tcPr marL="7468" marR="7468" marT="7468"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rPr>
                        <a:t>97.16%</a:t>
                      </a:r>
                      <a:endParaRPr lang="en-US" sz="1200" b="0" i="0" u="none" strike="noStrike" dirty="0">
                        <a:solidFill>
                          <a:srgbClr val="000000"/>
                        </a:solidFill>
                        <a:effectLst/>
                        <a:latin typeface="Calibri" panose="020F0502020204030204" pitchFamily="34" charset="0"/>
                      </a:endParaRPr>
                    </a:p>
                  </a:txBody>
                  <a:tcPr marL="6282" marR="6282" marT="6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rPr>
                        <a:t>100.13%</a:t>
                      </a:r>
                      <a:endParaRPr lang="en-US" sz="1200" b="0" i="0" u="none" strike="noStrike" dirty="0">
                        <a:solidFill>
                          <a:srgbClr val="000000"/>
                        </a:solidFill>
                        <a:effectLst/>
                        <a:latin typeface="Calibri" panose="020F0502020204030204" pitchFamily="34" charset="0"/>
                      </a:endParaRPr>
                    </a:p>
                  </a:txBody>
                  <a:tcPr marL="6282" marR="6282" marT="6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r>
                        <a:rPr lang="en-US" sz="1200" b="1" u="none" strike="noStrike" dirty="0">
                          <a:effectLst/>
                        </a:rPr>
                        <a:t>-2.97%</a:t>
                      </a:r>
                      <a:endParaRPr lang="en-US" sz="1200" b="1" i="0" u="none" strike="noStrike" dirty="0">
                        <a:solidFill>
                          <a:srgbClr val="000000"/>
                        </a:solidFill>
                        <a:effectLst/>
                        <a:latin typeface="Calibri" panose="020F0502020204030204" pitchFamily="34" charset="0"/>
                      </a:endParaRPr>
                    </a:p>
                  </a:txBody>
                  <a:tcPr marL="6282" marR="6282" marT="6282"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426319"/>
                  </a:ext>
                </a:extLst>
              </a:tr>
            </a:tbl>
          </a:graphicData>
        </a:graphic>
      </p:graphicFrame>
      <p:sp>
        <p:nvSpPr>
          <p:cNvPr id="6" name="TextBox 5">
            <a:extLst>
              <a:ext uri="{FF2B5EF4-FFF2-40B4-BE49-F238E27FC236}">
                <a16:creationId xmlns:a16="http://schemas.microsoft.com/office/drawing/2014/main" id="{E2557A92-E1FC-9F45-A55D-973492EDD821}"/>
              </a:ext>
            </a:extLst>
          </p:cNvPr>
          <p:cNvSpPr txBox="1"/>
          <p:nvPr/>
        </p:nvSpPr>
        <p:spPr>
          <a:xfrm>
            <a:off x="407504" y="0"/>
            <a:ext cx="5441233" cy="461665"/>
          </a:xfrm>
          <a:prstGeom prst="rect">
            <a:avLst/>
          </a:prstGeom>
          <a:noFill/>
        </p:spPr>
        <p:txBody>
          <a:bodyPr wrap="none" rtlCol="0">
            <a:spAutoFit/>
          </a:bodyPr>
          <a:lstStyle/>
          <a:p>
            <a:r>
              <a:rPr lang="en-US" sz="2400" dirty="0"/>
              <a:t>Preliminary COVID-19 2020 EMP Results</a:t>
            </a:r>
            <a:r>
              <a:rPr lang="zh-TW" altLang="en-US" sz="2400" dirty="0"/>
              <a:t> </a:t>
            </a:r>
            <a:endParaRPr lang="en-US" sz="2400" dirty="0"/>
          </a:p>
        </p:txBody>
      </p:sp>
    </p:spTree>
    <p:extLst>
      <p:ext uri="{BB962C8B-B14F-4D97-AF65-F5344CB8AC3E}">
        <p14:creationId xmlns:p14="http://schemas.microsoft.com/office/powerpoint/2010/main" val="3482974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E6937-7ED9-87E6-6926-1B1653A132AD}"/>
              </a:ext>
            </a:extLst>
          </p:cNvPr>
          <p:cNvSpPr>
            <a:spLocks noGrp="1"/>
          </p:cNvSpPr>
          <p:nvPr>
            <p:ph type="title"/>
          </p:nvPr>
        </p:nvSpPr>
        <p:spPr/>
        <p:txBody>
          <a:bodyPr/>
          <a:lstStyle/>
          <a:p>
            <a:r>
              <a:rPr lang="en-US" altLang="zh-TW" dirty="0"/>
              <a:t>Acknowledgement</a:t>
            </a:r>
            <a:endParaRPr lang="en-US" dirty="0"/>
          </a:p>
        </p:txBody>
      </p:sp>
      <p:sp>
        <p:nvSpPr>
          <p:cNvPr id="4" name="Content Placeholder 3">
            <a:extLst>
              <a:ext uri="{FF2B5EF4-FFF2-40B4-BE49-F238E27FC236}">
                <a16:creationId xmlns:a16="http://schemas.microsoft.com/office/drawing/2014/main" id="{497E439B-5A21-2977-0418-43BEDC559ECC}"/>
              </a:ext>
            </a:extLst>
          </p:cNvPr>
          <p:cNvSpPr>
            <a:spLocks noGrp="1"/>
          </p:cNvSpPr>
          <p:nvPr>
            <p:ph idx="1"/>
          </p:nvPr>
        </p:nvSpPr>
        <p:spPr/>
        <p:txBody>
          <a:bodyPr/>
          <a:lstStyle/>
          <a:p>
            <a:r>
              <a:rPr lang="en-US" altLang="zh-TW" sz="2400" dirty="0"/>
              <a:t>Supported</a:t>
            </a:r>
            <a:r>
              <a:rPr lang="zh-TW" altLang="en-US" sz="2400" dirty="0"/>
              <a:t> </a:t>
            </a:r>
            <a:r>
              <a:rPr lang="en-US" altLang="zh-TW" sz="2400" dirty="0"/>
              <a:t>by</a:t>
            </a:r>
            <a:r>
              <a:rPr lang="zh-TW" altLang="en-US" sz="2400" dirty="0"/>
              <a:t> </a:t>
            </a:r>
            <a:r>
              <a:rPr lang="en-US" altLang="zh-TW" sz="2400" dirty="0"/>
              <a:t>NOAA</a:t>
            </a:r>
            <a:r>
              <a:rPr lang="zh-TW" altLang="en-US" sz="2400" dirty="0"/>
              <a:t> </a:t>
            </a:r>
            <a:r>
              <a:rPr lang="en-US" altLang="zh-TW" sz="2400" dirty="0"/>
              <a:t>Atmospheric</a:t>
            </a:r>
            <a:r>
              <a:rPr lang="zh-TW" altLang="en-US" sz="2400" dirty="0"/>
              <a:t> </a:t>
            </a:r>
            <a:r>
              <a:rPr lang="en-US" altLang="zh-TW" sz="2400" dirty="0"/>
              <a:t>Chemistry</a:t>
            </a:r>
            <a:r>
              <a:rPr lang="zh-TW" altLang="en-US" sz="2400" dirty="0"/>
              <a:t> </a:t>
            </a:r>
            <a:r>
              <a:rPr lang="en-US" altLang="zh-TW" sz="2400" dirty="0"/>
              <a:t>Carbon</a:t>
            </a:r>
            <a:r>
              <a:rPr lang="zh-TW" altLang="en-US" sz="2400" dirty="0"/>
              <a:t> </a:t>
            </a:r>
            <a:r>
              <a:rPr lang="en-US" altLang="zh-TW" sz="2400" dirty="0"/>
              <a:t>Cycle</a:t>
            </a:r>
            <a:r>
              <a:rPr lang="zh-TW" altLang="en-US" sz="2400" dirty="0"/>
              <a:t> </a:t>
            </a:r>
            <a:r>
              <a:rPr lang="en-US" altLang="zh-TW" sz="2400" dirty="0"/>
              <a:t>&amp;Climate</a:t>
            </a:r>
            <a:r>
              <a:rPr lang="zh-TW" altLang="en-US" sz="2400" dirty="0"/>
              <a:t> </a:t>
            </a:r>
            <a:r>
              <a:rPr lang="en-US" altLang="zh-TW" sz="2400" dirty="0"/>
              <a:t>(AC4) project.</a:t>
            </a:r>
          </a:p>
          <a:p>
            <a:r>
              <a:rPr lang="en-US" altLang="zh-TW" sz="2400" dirty="0"/>
              <a:t>USEPA</a:t>
            </a:r>
            <a:r>
              <a:rPr lang="zh-TW" altLang="en-US" sz="2400" dirty="0"/>
              <a:t> </a:t>
            </a:r>
            <a:r>
              <a:rPr lang="en-US" altLang="zh-TW" sz="2400" dirty="0"/>
              <a:t>OAQPS provided latest 2019</a:t>
            </a:r>
            <a:r>
              <a:rPr lang="zh-TW" altLang="en-US" sz="2400" dirty="0"/>
              <a:t> </a:t>
            </a:r>
            <a:r>
              <a:rPr lang="en-US" altLang="zh-TW" sz="2400" dirty="0"/>
              <a:t>Emission (2019ge version)</a:t>
            </a:r>
            <a:r>
              <a:rPr lang="zh-TW" altLang="en-US" sz="2400" dirty="0"/>
              <a:t> </a:t>
            </a:r>
            <a:r>
              <a:rPr lang="en-US" altLang="zh-TW" sz="2400" dirty="0"/>
              <a:t>Inventory</a:t>
            </a:r>
            <a:r>
              <a:rPr lang="zh-TW" altLang="en-US" sz="2400" dirty="0"/>
              <a:t> </a:t>
            </a:r>
            <a:r>
              <a:rPr lang="en-US" altLang="zh-TW" sz="2400" dirty="0"/>
              <a:t>data and other ancillary data.</a:t>
            </a:r>
          </a:p>
          <a:p>
            <a:pPr lvl="1"/>
            <a:r>
              <a:rPr lang="en-US" altLang="zh-TW" sz="2200" dirty="0"/>
              <a:t>Alison </a:t>
            </a:r>
            <a:r>
              <a:rPr lang="en-US" altLang="zh-TW" sz="2200" dirty="0" err="1"/>
              <a:t>Eyth</a:t>
            </a:r>
            <a:r>
              <a:rPr lang="en-US" altLang="zh-TW" sz="2200" dirty="0"/>
              <a:t> (USEPA)</a:t>
            </a:r>
          </a:p>
          <a:p>
            <a:r>
              <a:rPr lang="en-US" altLang="zh-TW" sz="2400" dirty="0"/>
              <a:t>DOT</a:t>
            </a:r>
            <a:r>
              <a:rPr lang="zh-TW" altLang="en-US" sz="2400" dirty="0"/>
              <a:t> </a:t>
            </a:r>
            <a:r>
              <a:rPr lang="en-US" altLang="zh-TW" sz="2400" dirty="0"/>
              <a:t>Daily</a:t>
            </a:r>
            <a:r>
              <a:rPr lang="zh-TW" altLang="en-US" sz="2400" dirty="0"/>
              <a:t> </a:t>
            </a:r>
            <a:r>
              <a:rPr lang="en-US" altLang="zh-TW" sz="2400" dirty="0"/>
              <a:t>VMT travel</a:t>
            </a:r>
            <a:r>
              <a:rPr lang="zh-TW" altLang="en-US" sz="2400" dirty="0"/>
              <a:t> </a:t>
            </a:r>
            <a:r>
              <a:rPr lang="en-US" altLang="zh-TW" sz="2400" dirty="0"/>
              <a:t>data</a:t>
            </a:r>
          </a:p>
          <a:p>
            <a:r>
              <a:rPr lang="en-US" altLang="zh-TW" sz="2400" dirty="0"/>
              <a:t>INRIX State-level</a:t>
            </a:r>
            <a:r>
              <a:rPr lang="zh-TW" altLang="en-US" sz="2400" dirty="0"/>
              <a:t> </a:t>
            </a:r>
            <a:r>
              <a:rPr lang="en-US" altLang="zh-TW" sz="2400" dirty="0"/>
              <a:t>normalized</a:t>
            </a:r>
            <a:r>
              <a:rPr lang="zh-TW" altLang="en-US" sz="2400" dirty="0"/>
              <a:t> </a:t>
            </a:r>
            <a:r>
              <a:rPr lang="en-US" altLang="zh-TW" sz="2400" dirty="0"/>
              <a:t>daily</a:t>
            </a:r>
            <a:r>
              <a:rPr lang="zh-TW" altLang="en-US" sz="2400" dirty="0"/>
              <a:t> </a:t>
            </a:r>
            <a:r>
              <a:rPr lang="en-US" altLang="zh-TW" sz="2400" dirty="0"/>
              <a:t>VMT</a:t>
            </a:r>
            <a:r>
              <a:rPr lang="zh-TW" altLang="en-US" sz="2400" dirty="0"/>
              <a:t> </a:t>
            </a:r>
            <a:r>
              <a:rPr lang="en-US" altLang="zh-TW" sz="2400" dirty="0"/>
              <a:t>data by vehicle types</a:t>
            </a:r>
          </a:p>
          <a:p>
            <a:endParaRPr lang="en-US" altLang="zh-TW" dirty="0"/>
          </a:p>
        </p:txBody>
      </p:sp>
    </p:spTree>
    <p:extLst>
      <p:ext uri="{BB962C8B-B14F-4D97-AF65-F5344CB8AC3E}">
        <p14:creationId xmlns:p14="http://schemas.microsoft.com/office/powerpoint/2010/main" val="188871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17258A-D208-77FF-DF81-C406A3A09D78}"/>
              </a:ext>
            </a:extLst>
          </p:cNvPr>
          <p:cNvSpPr txBox="1"/>
          <p:nvPr/>
        </p:nvSpPr>
        <p:spPr>
          <a:xfrm>
            <a:off x="469900" y="1358900"/>
            <a:ext cx="5152757" cy="646331"/>
          </a:xfrm>
          <a:prstGeom prst="rect">
            <a:avLst/>
          </a:prstGeom>
          <a:noFill/>
        </p:spPr>
        <p:txBody>
          <a:bodyPr wrap="none" rtlCol="0">
            <a:spAutoFit/>
          </a:bodyPr>
          <a:lstStyle/>
          <a:p>
            <a:r>
              <a:rPr lang="en-US" sz="3600" dirty="0"/>
              <a:t>Thank you and Questions?</a:t>
            </a:r>
          </a:p>
        </p:txBody>
      </p:sp>
    </p:spTree>
    <p:extLst>
      <p:ext uri="{BB962C8B-B14F-4D97-AF65-F5344CB8AC3E}">
        <p14:creationId xmlns:p14="http://schemas.microsoft.com/office/powerpoint/2010/main" val="137970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6EC1F7-1506-AA61-E7DE-1F2D8D571917}"/>
              </a:ext>
            </a:extLst>
          </p:cNvPr>
          <p:cNvSpPr txBox="1"/>
          <p:nvPr/>
        </p:nvSpPr>
        <p:spPr>
          <a:xfrm>
            <a:off x="438150" y="908050"/>
            <a:ext cx="5134675" cy="646331"/>
          </a:xfrm>
          <a:prstGeom prst="rect">
            <a:avLst/>
          </a:prstGeom>
          <a:noFill/>
        </p:spPr>
        <p:txBody>
          <a:bodyPr wrap="none" rtlCol="0">
            <a:spAutoFit/>
          </a:bodyPr>
          <a:lstStyle/>
          <a:p>
            <a:r>
              <a:rPr lang="en-US" altLang="zh-TW" sz="3600" dirty="0"/>
              <a:t>Support</a:t>
            </a:r>
            <a:r>
              <a:rPr lang="zh-TW" altLang="en-US" sz="3600" dirty="0"/>
              <a:t> </a:t>
            </a:r>
            <a:r>
              <a:rPr lang="en-US" altLang="zh-TW" sz="3600" dirty="0"/>
              <a:t>information</a:t>
            </a:r>
            <a:r>
              <a:rPr lang="zh-TW" altLang="en-US" sz="3600" dirty="0"/>
              <a:t> </a:t>
            </a:r>
            <a:r>
              <a:rPr lang="en-US" altLang="zh-TW" sz="3600" dirty="0"/>
              <a:t>slides</a:t>
            </a:r>
            <a:endParaRPr lang="en-US" sz="3600" dirty="0"/>
          </a:p>
        </p:txBody>
      </p:sp>
    </p:spTree>
    <p:extLst>
      <p:ext uri="{BB962C8B-B14F-4D97-AF65-F5344CB8AC3E}">
        <p14:creationId xmlns:p14="http://schemas.microsoft.com/office/powerpoint/2010/main" val="1117183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6294B9-4B18-B64C-A7FF-86A028860B7E}"/>
              </a:ext>
            </a:extLst>
          </p:cNvPr>
          <p:cNvSpPr>
            <a:spLocks noGrp="1"/>
          </p:cNvSpPr>
          <p:nvPr>
            <p:ph idx="1"/>
          </p:nvPr>
        </p:nvSpPr>
        <p:spPr>
          <a:xfrm>
            <a:off x="428244" y="1468075"/>
            <a:ext cx="11379443" cy="5151385"/>
          </a:xfrm>
        </p:spPr>
        <p:txBody>
          <a:bodyPr>
            <a:normAutofit/>
          </a:bodyPr>
          <a:lstStyle/>
          <a:p>
            <a:pPr marL="514350" indent="-514350">
              <a:buFont typeface="+mj-lt"/>
              <a:buAutoNum type="arabicPeriod"/>
            </a:pPr>
            <a:r>
              <a:rPr lang="en-US" sz="2400" b="1" dirty="0">
                <a:latin typeface="+mj-lt"/>
                <a:cs typeface="Times New Roman" panose="02020603050405020304" pitchFamily="18" charset="0"/>
              </a:rPr>
              <a:t>Electricity Generation</a:t>
            </a:r>
            <a:r>
              <a:rPr lang="en-US" sz="2400" dirty="0">
                <a:latin typeface="+mj-lt"/>
                <a:cs typeface="Times New Roman" panose="02020603050405020304" pitchFamily="18" charset="0"/>
              </a:rPr>
              <a:t>: Geothermal, </a:t>
            </a:r>
            <a:r>
              <a:rPr lang="en-US" sz="2400" dirty="0">
                <a:solidFill>
                  <a:schemeClr val="tx1"/>
                </a:solidFill>
                <a:latin typeface="+mj-lt"/>
                <a:cs typeface="Times New Roman" panose="02020603050405020304" pitchFamily="18" charset="0"/>
              </a:rPr>
              <a:t>Natural Gas, Coal, </a:t>
            </a:r>
            <a:r>
              <a:rPr lang="en-US" sz="2400" dirty="0">
                <a:latin typeface="+mj-lt"/>
                <a:cs typeface="Times New Roman" panose="02020603050405020304" pitchFamily="18" charset="0"/>
              </a:rPr>
              <a:t>Biomass, Petroleum</a:t>
            </a:r>
          </a:p>
          <a:p>
            <a:pPr marL="514350" indent="-514350">
              <a:buFont typeface="+mj-lt"/>
              <a:buAutoNum type="arabicPeriod"/>
            </a:pPr>
            <a:r>
              <a:rPr lang="en-US" sz="2400" b="1" dirty="0">
                <a:latin typeface="+mj-lt"/>
                <a:cs typeface="Times New Roman" panose="02020603050405020304" pitchFamily="18" charset="0"/>
              </a:rPr>
              <a:t>Natural Gas Consumption: </a:t>
            </a:r>
            <a:r>
              <a:rPr lang="en-US" sz="2400" dirty="0">
                <a:latin typeface="+mj-lt"/>
                <a:cs typeface="Times New Roman" panose="02020603050405020304" pitchFamily="18" charset="0"/>
              </a:rPr>
              <a:t>Residential, Commercial, Industry.</a:t>
            </a:r>
          </a:p>
          <a:p>
            <a:pPr marL="514350" indent="-514350">
              <a:buFont typeface="+mj-lt"/>
              <a:buAutoNum type="arabicPeriod"/>
            </a:pPr>
            <a:r>
              <a:rPr lang="en-US" sz="2400" b="1" dirty="0">
                <a:latin typeface="+mj-lt"/>
                <a:cs typeface="Times New Roman" panose="02020603050405020304" pitchFamily="18" charset="0"/>
              </a:rPr>
              <a:t>Petroleum Consumption (not for transportation)</a:t>
            </a:r>
            <a:r>
              <a:rPr lang="en-US" sz="2400" dirty="0">
                <a:latin typeface="+mj-lt"/>
                <a:cs typeface="Times New Roman" panose="02020603050405020304" pitchFamily="18" charset="0"/>
              </a:rPr>
              <a:t>: Distillate Fuel, Kerosene, Propane Residual Fuel, Coal, Biomass. </a:t>
            </a:r>
          </a:p>
          <a:p>
            <a:pPr marL="324000" lvl="1" indent="0">
              <a:buNone/>
            </a:pPr>
            <a:r>
              <a:rPr lang="en-US" sz="2200" dirty="0">
                <a:latin typeface="+mj-lt"/>
                <a:cs typeface="Times New Roman" panose="02020603050405020304" pitchFamily="18" charset="0"/>
              </a:rPr>
              <a:t>		End users: </a:t>
            </a:r>
            <a:r>
              <a:rPr lang="en-US" sz="2200" b="1" dirty="0">
                <a:latin typeface="+mj-lt"/>
                <a:cs typeface="Times New Roman" panose="02020603050405020304" pitchFamily="18" charset="0"/>
              </a:rPr>
              <a:t>Residential, Commercial, Industry. </a:t>
            </a:r>
          </a:p>
          <a:p>
            <a:pPr marL="514350" indent="-514350">
              <a:buFont typeface="+mj-lt"/>
              <a:buAutoNum type="arabicPeriod"/>
            </a:pPr>
            <a:r>
              <a:rPr lang="en-US" sz="2400" b="1" dirty="0">
                <a:latin typeface="+mj-lt"/>
                <a:cs typeface="Times New Roman" panose="02020603050405020304" pitchFamily="18" charset="0"/>
              </a:rPr>
              <a:t>Petroleum Product supply</a:t>
            </a:r>
            <a:r>
              <a:rPr lang="en-US" sz="2400" dirty="0">
                <a:latin typeface="+mj-lt"/>
                <a:cs typeface="Times New Roman" panose="02020603050405020304" pitchFamily="18" charset="0"/>
              </a:rPr>
              <a:t>:</a:t>
            </a:r>
            <a:r>
              <a:rPr lang="en-US" sz="2400" b="1" dirty="0">
                <a:latin typeface="+mj-lt"/>
                <a:cs typeface="Times New Roman" panose="02020603050405020304" pitchFamily="18" charset="0"/>
              </a:rPr>
              <a:t> </a:t>
            </a:r>
            <a:r>
              <a:rPr lang="en-US" sz="2400" dirty="0">
                <a:latin typeface="+mj-lt"/>
                <a:cs typeface="Times New Roman" panose="02020603050405020304" pitchFamily="18" charset="0"/>
              </a:rPr>
              <a:t>Crude Oil, Natural Gas, Distillate Fuel, Kerosene, Asphalt, Miscellaneous products.</a:t>
            </a:r>
          </a:p>
          <a:p>
            <a:pPr marL="514350" indent="-514350">
              <a:buFont typeface="+mj-lt"/>
              <a:buAutoNum type="arabicPeriod"/>
            </a:pPr>
            <a:r>
              <a:rPr lang="en-US" sz="2400" b="1" dirty="0">
                <a:latin typeface="+mj-lt"/>
                <a:cs typeface="Times New Roman" panose="02020603050405020304" pitchFamily="18" charset="0"/>
              </a:rPr>
              <a:t>Electricity Consumption</a:t>
            </a:r>
            <a:r>
              <a:rPr lang="en-US" sz="2400" dirty="0">
                <a:latin typeface="+mj-lt"/>
                <a:cs typeface="Times New Roman" panose="02020603050405020304" pitchFamily="18" charset="0"/>
              </a:rPr>
              <a:t>: Residential, Commercial, Industry. </a:t>
            </a:r>
          </a:p>
          <a:p>
            <a:pPr marL="514350" indent="-514350">
              <a:buFont typeface="+mj-lt"/>
              <a:buAutoNum type="arabicPeriod"/>
            </a:pPr>
            <a:r>
              <a:rPr lang="en-US" sz="2400" b="1" dirty="0">
                <a:latin typeface="+mj-lt"/>
                <a:cs typeface="Times New Roman" panose="02020603050405020304" pitchFamily="18" charset="0"/>
              </a:rPr>
              <a:t>Transportation</a:t>
            </a:r>
            <a:r>
              <a:rPr lang="en-US" sz="2400" dirty="0">
                <a:latin typeface="+mj-lt"/>
                <a:cs typeface="Times New Roman" panose="02020603050405020304" pitchFamily="18" charset="0"/>
              </a:rPr>
              <a:t>: Vehicles, Aviation, Vessel, Railroad</a:t>
            </a:r>
          </a:p>
          <a:p>
            <a:pPr marL="514350" indent="-514350">
              <a:buFont typeface="+mj-lt"/>
              <a:buAutoNum type="arabicPeriod"/>
            </a:pPr>
            <a:endParaRPr lang="en-US" dirty="0">
              <a:latin typeface="+mj-lt"/>
              <a:cs typeface="Times New Roman" panose="02020603050405020304" pitchFamily="18" charset="0"/>
            </a:endParaRPr>
          </a:p>
        </p:txBody>
      </p:sp>
      <p:sp>
        <p:nvSpPr>
          <p:cNvPr id="5" name="Title 4">
            <a:extLst>
              <a:ext uri="{FF2B5EF4-FFF2-40B4-BE49-F238E27FC236}">
                <a16:creationId xmlns:a16="http://schemas.microsoft.com/office/drawing/2014/main" id="{8BF7528A-C45A-E50B-5D38-0CD312111F6D}"/>
              </a:ext>
            </a:extLst>
          </p:cNvPr>
          <p:cNvSpPr>
            <a:spLocks noGrp="1"/>
          </p:cNvSpPr>
          <p:nvPr>
            <p:ph type="title"/>
          </p:nvPr>
        </p:nvSpPr>
        <p:spPr/>
        <p:txBody>
          <a:bodyPr/>
          <a:lstStyle/>
          <a:p>
            <a:r>
              <a:rPr lang="en-US" dirty="0"/>
              <a:t>Human Activity affected by COVID-19</a:t>
            </a:r>
          </a:p>
        </p:txBody>
      </p:sp>
    </p:spTree>
    <p:extLst>
      <p:ext uri="{BB962C8B-B14F-4D97-AF65-F5344CB8AC3E}">
        <p14:creationId xmlns:p14="http://schemas.microsoft.com/office/powerpoint/2010/main" val="3769168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46090-4AD7-C350-F02A-DFA5235E3E68}"/>
              </a:ext>
            </a:extLst>
          </p:cNvPr>
          <p:cNvSpPr>
            <a:spLocks noGrp="1"/>
          </p:cNvSpPr>
          <p:nvPr>
            <p:ph type="title"/>
          </p:nvPr>
        </p:nvSpPr>
        <p:spPr>
          <a:xfrm>
            <a:off x="384211" y="63758"/>
            <a:ext cx="10012858" cy="433033"/>
          </a:xfrm>
        </p:spPr>
        <p:txBody>
          <a:bodyPr/>
          <a:lstStyle/>
          <a:p>
            <a:r>
              <a:rPr lang="en-US" sz="2800" cap="none" dirty="0">
                <a:solidFill>
                  <a:schemeClr val="tx1"/>
                </a:solidFill>
              </a:rPr>
              <a:t>Deep-Machine Learning [</a:t>
            </a:r>
            <a:r>
              <a:rPr lang="en-US" sz="2800" cap="none" dirty="0" err="1">
                <a:solidFill>
                  <a:schemeClr val="tx1"/>
                </a:solidFill>
              </a:rPr>
              <a:t>DeepCTM</a:t>
            </a:r>
            <a:r>
              <a:rPr lang="en-US" sz="2800" cap="none" dirty="0">
                <a:solidFill>
                  <a:schemeClr val="tx1"/>
                </a:solidFill>
              </a:rPr>
              <a:t>]</a:t>
            </a:r>
            <a:endParaRPr lang="en-US" sz="4000" cap="none" dirty="0">
              <a:solidFill>
                <a:schemeClr val="tx1"/>
              </a:solidFill>
            </a:endParaRPr>
          </a:p>
        </p:txBody>
      </p:sp>
      <p:sp>
        <p:nvSpPr>
          <p:cNvPr id="97" name="TextBox 96">
            <a:extLst>
              <a:ext uri="{FF2B5EF4-FFF2-40B4-BE49-F238E27FC236}">
                <a16:creationId xmlns:a16="http://schemas.microsoft.com/office/drawing/2014/main" id="{D943455E-6582-F9C5-ADDE-EF7A00683180}"/>
              </a:ext>
            </a:extLst>
          </p:cNvPr>
          <p:cNvSpPr txBox="1"/>
          <p:nvPr/>
        </p:nvSpPr>
        <p:spPr>
          <a:xfrm>
            <a:off x="261123" y="4643044"/>
            <a:ext cx="5910869"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t>Study the impacts from the inputs (Emissions, Meteorology, Concentrations, and Time)</a:t>
            </a:r>
          </a:p>
          <a:p>
            <a:pPr marL="285750" indent="-285750">
              <a:buFont typeface="Arial" panose="020B0604020202020204" pitchFamily="34" charset="0"/>
              <a:buChar char="•"/>
            </a:pPr>
            <a:r>
              <a:rPr lang="en-US" sz="2000" dirty="0"/>
              <a:t>The efficiency of AQ simulations can be enhanced with ML-built emission-concentration relationship</a:t>
            </a:r>
          </a:p>
        </p:txBody>
      </p:sp>
      <p:sp>
        <p:nvSpPr>
          <p:cNvPr id="98" name="TextBox 97">
            <a:extLst>
              <a:ext uri="{FF2B5EF4-FFF2-40B4-BE49-F238E27FC236}">
                <a16:creationId xmlns:a16="http://schemas.microsoft.com/office/drawing/2014/main" id="{15D7E4FE-F63A-EF6F-52F8-9B7CF1DB3C7C}"/>
              </a:ext>
            </a:extLst>
          </p:cNvPr>
          <p:cNvSpPr txBox="1"/>
          <p:nvPr/>
        </p:nvSpPr>
        <p:spPr>
          <a:xfrm>
            <a:off x="6457748" y="5361161"/>
            <a:ext cx="2240449" cy="307777"/>
          </a:xfrm>
          <a:prstGeom prst="rect">
            <a:avLst/>
          </a:prstGeom>
          <a:noFill/>
        </p:spPr>
        <p:txBody>
          <a:bodyPr wrap="square" rtlCol="0">
            <a:spAutoFit/>
          </a:bodyPr>
          <a:lstStyle>
            <a:defPPr>
              <a:defRPr lang="en-US"/>
            </a:defPPr>
            <a:lvl1pPr>
              <a:defRPr sz="1600" i="1">
                <a:solidFill>
                  <a:prstClr val="white">
                    <a:lumMod val="50000"/>
                  </a:prstClr>
                </a:solidFill>
                <a:ea typeface="微软雅黑"/>
              </a:defRPr>
            </a:lvl1pPr>
          </a:lstStyle>
          <a:p>
            <a:r>
              <a:rPr lang="en-US" sz="1400" b="1" dirty="0">
                <a:solidFill>
                  <a:schemeClr val="tx1"/>
                </a:solidFill>
              </a:rPr>
              <a:t>(Xing et al., ES&amp;T, 2020)</a:t>
            </a:r>
          </a:p>
        </p:txBody>
      </p:sp>
      <p:pic>
        <p:nvPicPr>
          <p:cNvPr id="144" name="Content Placeholder 93" descr="Diagram&#10;&#10;Description automatically generated">
            <a:extLst>
              <a:ext uri="{FF2B5EF4-FFF2-40B4-BE49-F238E27FC236}">
                <a16:creationId xmlns:a16="http://schemas.microsoft.com/office/drawing/2014/main" id="{3EA03CAC-66FC-A792-8CE5-37EFA6F49C9A}"/>
              </a:ext>
            </a:extLst>
          </p:cNvPr>
          <p:cNvPicPr>
            <a:picLocks noChangeAspect="1"/>
          </p:cNvPicPr>
          <p:nvPr/>
        </p:nvPicPr>
        <p:blipFill>
          <a:blip r:embed="rId3"/>
          <a:stretch>
            <a:fillRect/>
          </a:stretch>
        </p:blipFill>
        <p:spPr>
          <a:xfrm>
            <a:off x="109448" y="855057"/>
            <a:ext cx="5991285" cy="3656724"/>
          </a:xfrm>
          <a:prstGeom prst="rect">
            <a:avLst/>
          </a:prstGeom>
        </p:spPr>
      </p:pic>
      <p:sp>
        <p:nvSpPr>
          <p:cNvPr id="234" name="Rectangle 233">
            <a:extLst>
              <a:ext uri="{FF2B5EF4-FFF2-40B4-BE49-F238E27FC236}">
                <a16:creationId xmlns:a16="http://schemas.microsoft.com/office/drawing/2014/main" id="{A7186BBC-F95C-4093-073A-17A2EAF77641}"/>
              </a:ext>
            </a:extLst>
          </p:cNvPr>
          <p:cNvSpPr/>
          <p:nvPr/>
        </p:nvSpPr>
        <p:spPr>
          <a:xfrm>
            <a:off x="347869" y="6212461"/>
            <a:ext cx="11843735" cy="738664"/>
          </a:xfrm>
          <a:prstGeom prst="rect">
            <a:avLst/>
          </a:prstGeom>
        </p:spPr>
        <p:txBody>
          <a:bodyPr wrap="square">
            <a:spAutoFit/>
          </a:bodyPr>
          <a:lstStyle/>
          <a:p>
            <a:pPr>
              <a:defRPr/>
            </a:pPr>
            <a:r>
              <a:rPr kumimoji="0" lang="en-GB" sz="1400" b="0" i="0" u="none" strike="noStrike" kern="1200" cap="none" spc="0" normalizeH="0" baseline="0" noProof="0" dirty="0">
                <a:ln>
                  <a:noFill/>
                </a:ln>
                <a:effectLst/>
                <a:uLnTx/>
                <a:uFillTx/>
                <a:latin typeface="Times New Roman" panose="02020603050405020304" pitchFamily="18" charset="0"/>
                <a:ea typeface="DengXian" panose="02010600030101010101" pitchFamily="2" charset="-122"/>
                <a:cs typeface="+mn-cs"/>
              </a:rPr>
              <a:t>CNN: convolution network; LSTM: long short term memory; U-Net structure (2-layers); MLP: multiple layers of </a:t>
            </a:r>
            <a:r>
              <a:rPr kumimoji="0" lang="en-GB" sz="1400" b="0" i="0" u="none" strike="noStrike" kern="1200" cap="none" spc="0" normalizeH="0" baseline="0" noProof="0" dirty="0" err="1">
                <a:ln>
                  <a:noFill/>
                </a:ln>
                <a:effectLst/>
                <a:uLnTx/>
                <a:uFillTx/>
                <a:latin typeface="Times New Roman" panose="02020603050405020304" pitchFamily="18" charset="0"/>
                <a:ea typeface="DengXian" panose="02010600030101010101" pitchFamily="2" charset="-122"/>
                <a:cs typeface="+mn-cs"/>
              </a:rPr>
              <a:t>perceptrons</a:t>
            </a:r>
            <a:r>
              <a:rPr kumimoji="0" lang="en-GB" sz="1400" b="0" i="0" u="none" strike="noStrike" kern="1200" cap="none" spc="0" normalizeH="0" baseline="0" noProof="0" dirty="0">
                <a:ln>
                  <a:noFill/>
                </a:ln>
                <a:effectLst/>
                <a:uLnTx/>
                <a:uFillTx/>
                <a:latin typeface="Times New Roman" panose="02020603050405020304" pitchFamily="18" charset="0"/>
                <a:ea typeface="DengXian" panose="02010600030101010101" pitchFamily="2" charset="-122"/>
                <a:cs typeface="+mn-cs"/>
              </a:rPr>
              <a:t> with threshold activation; </a:t>
            </a:r>
            <a:r>
              <a:rPr kumimoji="0" lang="en-GB" sz="1400" b="0" i="0" u="none" strike="noStrike" kern="1200" cap="none" spc="0" normalizeH="0" baseline="0" noProof="0" dirty="0" err="1">
                <a:ln>
                  <a:noFill/>
                </a:ln>
                <a:effectLst/>
                <a:uLnTx/>
                <a:uFillTx/>
                <a:latin typeface="Times New Roman" panose="02020603050405020304" pitchFamily="18" charset="0"/>
                <a:ea typeface="DengXian" panose="02010600030101010101" pitchFamily="2" charset="-122"/>
                <a:cs typeface="+mn-cs"/>
              </a:rPr>
              <a:t>pReLU</a:t>
            </a:r>
            <a:r>
              <a:rPr kumimoji="0" lang="en-GB" sz="1400" b="0" i="0" u="none" strike="noStrike" kern="1200" cap="none" spc="0" normalizeH="0" baseline="0" noProof="0" dirty="0">
                <a:ln>
                  <a:noFill/>
                </a:ln>
                <a:effectLst/>
                <a:uLnTx/>
                <a:uFillTx/>
                <a:latin typeface="Times New Roman" panose="02020603050405020304" pitchFamily="18" charset="0"/>
                <a:ea typeface="DengXian" panose="02010600030101010101" pitchFamily="2" charset="-122"/>
                <a:cs typeface="+mn-cs"/>
              </a:rPr>
              <a:t>: the parametric rectified linear unit is used as the activation function</a:t>
            </a:r>
            <a:endParaRPr kumimoji="0" lang="en-US" sz="1400" b="0" i="0" u="none" strike="noStrike" kern="1200" cap="none" spc="0" normalizeH="0" baseline="0" noProof="0" dirty="0">
              <a:ln>
                <a:noFill/>
              </a:ln>
              <a:effectLst/>
              <a:uLnTx/>
              <a:uFillTx/>
              <a:latin typeface="Times New Roman" panose="02020603050405020304" pitchFamily="18" charset="0"/>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effectLst/>
              <a:uLnTx/>
              <a:uFillTx/>
              <a:latin typeface="Calibri" panose="020F0502020204030204"/>
              <a:ea typeface="+mn-ea"/>
              <a:cs typeface="+mn-cs"/>
            </a:endParaRPr>
          </a:p>
        </p:txBody>
      </p:sp>
      <p:grpSp>
        <p:nvGrpSpPr>
          <p:cNvPr id="236" name="Group 235">
            <a:extLst>
              <a:ext uri="{FF2B5EF4-FFF2-40B4-BE49-F238E27FC236}">
                <a16:creationId xmlns:a16="http://schemas.microsoft.com/office/drawing/2014/main" id="{C42C3463-0CB4-FCA5-A9A2-56C2F8ABAB2C}"/>
              </a:ext>
            </a:extLst>
          </p:cNvPr>
          <p:cNvGrpSpPr/>
          <p:nvPr/>
        </p:nvGrpSpPr>
        <p:grpSpPr>
          <a:xfrm>
            <a:off x="6096000" y="568271"/>
            <a:ext cx="6170752" cy="5644190"/>
            <a:chOff x="1070916" y="-257176"/>
            <a:chExt cx="9032925" cy="8262128"/>
          </a:xfrm>
        </p:grpSpPr>
        <p:grpSp>
          <p:nvGrpSpPr>
            <p:cNvPr id="237" name="Group 236">
              <a:extLst>
                <a:ext uri="{FF2B5EF4-FFF2-40B4-BE49-F238E27FC236}">
                  <a16:creationId xmlns:a16="http://schemas.microsoft.com/office/drawing/2014/main" id="{D8B89EF9-C252-07B5-F2D2-1EF5E4200800}"/>
                </a:ext>
              </a:extLst>
            </p:cNvPr>
            <p:cNvGrpSpPr/>
            <p:nvPr/>
          </p:nvGrpSpPr>
          <p:grpSpPr>
            <a:xfrm>
              <a:off x="2804395" y="4808161"/>
              <a:ext cx="2488286" cy="1811512"/>
              <a:chOff x="1467136" y="4674905"/>
              <a:chExt cx="2488286" cy="1811512"/>
            </a:xfrm>
          </p:grpSpPr>
          <p:pic>
            <p:nvPicPr>
              <p:cNvPr id="363" name="Picture 362">
                <a:extLst>
                  <a:ext uri="{FF2B5EF4-FFF2-40B4-BE49-F238E27FC236}">
                    <a16:creationId xmlns:a16="http://schemas.microsoft.com/office/drawing/2014/main" id="{64FA95EF-C43E-B282-7716-2F19DB772A1D}"/>
                  </a:ext>
                </a:extLst>
              </p:cNvPr>
              <p:cNvPicPr>
                <a:picLocks noChangeAspect="1"/>
              </p:cNvPicPr>
              <p:nvPr/>
            </p:nvPicPr>
            <p:blipFill>
              <a:blip r:embed="rId4">
                <a:clrChange>
                  <a:clrFrom>
                    <a:srgbClr val="0000FF"/>
                  </a:clrFrom>
                  <a:clrTo>
                    <a:srgbClr val="0000FF">
                      <a:alpha val="0"/>
                    </a:srgbClr>
                  </a:clrTo>
                </a:clrChange>
              </a:blip>
              <a:stretch>
                <a:fillRect/>
              </a:stretch>
            </p:blipFill>
            <p:spPr>
              <a:xfrm>
                <a:off x="2181387" y="5041713"/>
                <a:ext cx="1323975" cy="1036697"/>
              </a:xfrm>
              <a:prstGeom prst="rect">
                <a:avLst/>
              </a:prstGeom>
            </p:spPr>
          </p:pic>
          <p:pic>
            <p:nvPicPr>
              <p:cNvPr id="364" name="Picture 363">
                <a:extLst>
                  <a:ext uri="{FF2B5EF4-FFF2-40B4-BE49-F238E27FC236}">
                    <a16:creationId xmlns:a16="http://schemas.microsoft.com/office/drawing/2014/main" id="{B390D134-346A-A568-4944-47EA47FB2386}"/>
                  </a:ext>
                </a:extLst>
              </p:cNvPr>
              <p:cNvPicPr>
                <a:picLocks noChangeAspect="1"/>
              </p:cNvPicPr>
              <p:nvPr/>
            </p:nvPicPr>
            <p:blipFill>
              <a:blip r:embed="rId5"/>
              <a:stretch>
                <a:fillRect/>
              </a:stretch>
            </p:blipFill>
            <p:spPr>
              <a:xfrm>
                <a:off x="1833997" y="5336534"/>
                <a:ext cx="1243602" cy="984146"/>
              </a:xfrm>
              <a:prstGeom prst="rect">
                <a:avLst/>
              </a:prstGeom>
            </p:spPr>
          </p:pic>
          <p:sp>
            <p:nvSpPr>
              <p:cNvPr id="365" name="Rectangle 364">
                <a:extLst>
                  <a:ext uri="{FF2B5EF4-FFF2-40B4-BE49-F238E27FC236}">
                    <a16:creationId xmlns:a16="http://schemas.microsoft.com/office/drawing/2014/main" id="{E644A571-82E5-F6A9-52CF-1A9CB4747959}"/>
                  </a:ext>
                </a:extLst>
              </p:cNvPr>
              <p:cNvSpPr/>
              <p:nvPr/>
            </p:nvSpPr>
            <p:spPr>
              <a:xfrm>
                <a:off x="2998401" y="6191477"/>
                <a:ext cx="425868" cy="29494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rPr>
                  <a:t>O3</a:t>
                </a:r>
              </a:p>
            </p:txBody>
          </p:sp>
          <p:sp>
            <p:nvSpPr>
              <p:cNvPr id="366" name="Rectangle 365">
                <a:extLst>
                  <a:ext uri="{FF2B5EF4-FFF2-40B4-BE49-F238E27FC236}">
                    <a16:creationId xmlns:a16="http://schemas.microsoft.com/office/drawing/2014/main" id="{C583638F-5B5D-6442-F86D-6F3967E8951E}"/>
                  </a:ext>
                </a:extLst>
              </p:cNvPr>
              <p:cNvSpPr/>
              <p:nvPr/>
            </p:nvSpPr>
            <p:spPr>
              <a:xfrm>
                <a:off x="3444476" y="5914478"/>
                <a:ext cx="510946" cy="29494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rPr>
                  <a:t>NO2</a:t>
                </a:r>
              </a:p>
            </p:txBody>
          </p:sp>
          <p:cxnSp>
            <p:nvCxnSpPr>
              <p:cNvPr id="367" name="Straight Connector 366">
                <a:extLst>
                  <a:ext uri="{FF2B5EF4-FFF2-40B4-BE49-F238E27FC236}">
                    <a16:creationId xmlns:a16="http://schemas.microsoft.com/office/drawing/2014/main" id="{AEFE8CE6-7325-8A72-6B99-1600F5C52E59}"/>
                  </a:ext>
                </a:extLst>
              </p:cNvPr>
              <p:cNvCxnSpPr>
                <a:cxnSpLocks/>
              </p:cNvCxnSpPr>
              <p:nvPr/>
            </p:nvCxnSpPr>
            <p:spPr>
              <a:xfrm flipV="1">
                <a:off x="1854050" y="5047760"/>
                <a:ext cx="377243" cy="280717"/>
              </a:xfrm>
              <a:prstGeom prst="line">
                <a:avLst/>
              </a:prstGeom>
              <a:ln w="19050"/>
            </p:spPr>
            <p:style>
              <a:lnRef idx="1">
                <a:schemeClr val="dk1"/>
              </a:lnRef>
              <a:fillRef idx="0">
                <a:schemeClr val="dk1"/>
              </a:fillRef>
              <a:effectRef idx="0">
                <a:schemeClr val="dk1"/>
              </a:effectRef>
              <a:fontRef idx="minor">
                <a:schemeClr val="tx1"/>
              </a:fontRef>
            </p:style>
          </p:cxnSp>
          <p:cxnSp>
            <p:nvCxnSpPr>
              <p:cNvPr id="368" name="Straight Connector 367">
                <a:extLst>
                  <a:ext uri="{FF2B5EF4-FFF2-40B4-BE49-F238E27FC236}">
                    <a16:creationId xmlns:a16="http://schemas.microsoft.com/office/drawing/2014/main" id="{E0F2AAB3-B67F-50A1-23CE-CF51E1DC9DF1}"/>
                  </a:ext>
                </a:extLst>
              </p:cNvPr>
              <p:cNvCxnSpPr>
                <a:cxnSpLocks/>
              </p:cNvCxnSpPr>
              <p:nvPr/>
            </p:nvCxnSpPr>
            <p:spPr>
              <a:xfrm flipV="1">
                <a:off x="3106093" y="5083614"/>
                <a:ext cx="377243" cy="280717"/>
              </a:xfrm>
              <a:prstGeom prst="line">
                <a:avLst/>
              </a:prstGeom>
              <a:ln w="19050"/>
            </p:spPr>
            <p:style>
              <a:lnRef idx="1">
                <a:schemeClr val="dk1"/>
              </a:lnRef>
              <a:fillRef idx="0">
                <a:schemeClr val="dk1"/>
              </a:fillRef>
              <a:effectRef idx="0">
                <a:schemeClr val="dk1"/>
              </a:effectRef>
              <a:fontRef idx="minor">
                <a:schemeClr val="tx1"/>
              </a:fontRef>
            </p:style>
          </p:cxnSp>
          <p:sp>
            <p:nvSpPr>
              <p:cNvPr id="369" name="Right Brace 368">
                <a:extLst>
                  <a:ext uri="{FF2B5EF4-FFF2-40B4-BE49-F238E27FC236}">
                    <a16:creationId xmlns:a16="http://schemas.microsoft.com/office/drawing/2014/main" id="{DB8F7E1A-EACE-3F8A-FB47-A91163C7A7E7}"/>
                  </a:ext>
                </a:extLst>
              </p:cNvPr>
              <p:cNvSpPr/>
              <p:nvPr/>
            </p:nvSpPr>
            <p:spPr>
              <a:xfrm rot="13727529">
                <a:off x="1900102" y="4866662"/>
                <a:ext cx="139797" cy="498262"/>
              </a:xfrm>
              <a:prstGeom prst="rightBrace">
                <a:avLst>
                  <a:gd name="adj1" fmla="val 4333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TextBox 369">
                <a:extLst>
                  <a:ext uri="{FF2B5EF4-FFF2-40B4-BE49-F238E27FC236}">
                    <a16:creationId xmlns:a16="http://schemas.microsoft.com/office/drawing/2014/main" id="{2334055C-69C0-5DE0-3210-774E89B89452}"/>
                  </a:ext>
                </a:extLst>
              </p:cNvPr>
              <p:cNvSpPr txBox="1"/>
              <p:nvPr/>
            </p:nvSpPr>
            <p:spPr>
              <a:xfrm>
                <a:off x="1467136" y="4674905"/>
                <a:ext cx="1130130" cy="34031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err="1">
                    <a:ln>
                      <a:noFill/>
                    </a:ln>
                    <a:solidFill>
                      <a:prstClr val="black"/>
                    </a:solidFill>
                    <a:effectLst/>
                    <a:uLnTx/>
                    <a:uFillTx/>
                    <a:latin typeface="Calibri" panose="020F0502020204030204"/>
                    <a:ea typeface="+mn-ea"/>
                    <a:cs typeface="+mn-cs"/>
                  </a:rPr>
                  <a:t>C</a:t>
                </a:r>
                <a:r>
                  <a:rPr kumimoji="0" lang="en-US" sz="900" b="1" i="0" u="none" strike="noStrike" kern="1200" cap="none" spc="0" normalizeH="0" baseline="-25000" noProof="0" dirty="0" err="1">
                    <a:ln>
                      <a:noFill/>
                    </a:ln>
                    <a:solidFill>
                      <a:prstClr val="black"/>
                    </a:solidFill>
                    <a:effectLst/>
                    <a:uLnTx/>
                    <a:uFillTx/>
                    <a:latin typeface="Calibri" panose="020F0502020204030204"/>
                    <a:ea typeface="+mn-ea"/>
                    <a:cs typeface="+mn-cs"/>
                  </a:rPr>
                  <a:t>initial</a:t>
                </a:r>
                <a:r>
                  <a:rPr kumimoji="0" lang="en-US" sz="900" b="1" i="0" u="none" strike="noStrike" kern="1200" cap="none" spc="0" normalizeH="0" baseline="-25000" noProof="0" dirty="0">
                    <a:ln>
                      <a:noFill/>
                    </a:ln>
                    <a:solidFill>
                      <a:prstClr val="black"/>
                    </a:solidFill>
                    <a:effectLst/>
                    <a:uLnTx/>
                    <a:uFillTx/>
                    <a:latin typeface="Calibri" panose="020F0502020204030204"/>
                    <a:ea typeface="+mn-ea"/>
                    <a:cs typeface="+mn-cs"/>
                  </a:rPr>
                  <a:t> cond.</a:t>
                </a: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 2</a:t>
                </a:r>
              </a:p>
            </p:txBody>
          </p:sp>
        </p:grpSp>
        <p:sp>
          <p:nvSpPr>
            <p:cNvPr id="238" name="Rectangle: Rounded Corners 146">
              <a:extLst>
                <a:ext uri="{FF2B5EF4-FFF2-40B4-BE49-F238E27FC236}">
                  <a16:creationId xmlns:a16="http://schemas.microsoft.com/office/drawing/2014/main" id="{572CFE6B-50AC-38CA-E5FC-D2A383181359}"/>
                </a:ext>
              </a:extLst>
            </p:cNvPr>
            <p:cNvSpPr/>
            <p:nvPr/>
          </p:nvSpPr>
          <p:spPr>
            <a:xfrm>
              <a:off x="7039007" y="2203338"/>
              <a:ext cx="1236891" cy="349880"/>
            </a:xfrm>
            <a:prstGeom prst="roundRect">
              <a:avLst/>
            </a:prstGeom>
            <a:solidFill>
              <a:srgbClr val="AFDE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Concatenate</a:t>
              </a:r>
            </a:p>
          </p:txBody>
        </p:sp>
        <p:grpSp>
          <p:nvGrpSpPr>
            <p:cNvPr id="239" name="Group 238">
              <a:extLst>
                <a:ext uri="{FF2B5EF4-FFF2-40B4-BE49-F238E27FC236}">
                  <a16:creationId xmlns:a16="http://schemas.microsoft.com/office/drawing/2014/main" id="{DC433BED-F42D-658F-A46F-157D1E0CEDF3}"/>
                </a:ext>
              </a:extLst>
            </p:cNvPr>
            <p:cNvGrpSpPr/>
            <p:nvPr/>
          </p:nvGrpSpPr>
          <p:grpSpPr>
            <a:xfrm>
              <a:off x="7090051" y="4861331"/>
              <a:ext cx="3013790" cy="1777344"/>
              <a:chOff x="1739303" y="4742799"/>
              <a:chExt cx="3013790" cy="1777344"/>
            </a:xfrm>
          </p:grpSpPr>
          <p:pic>
            <p:nvPicPr>
              <p:cNvPr id="355" name="Picture 354">
                <a:extLst>
                  <a:ext uri="{FF2B5EF4-FFF2-40B4-BE49-F238E27FC236}">
                    <a16:creationId xmlns:a16="http://schemas.microsoft.com/office/drawing/2014/main" id="{9DEB91B7-3864-AA47-C151-988A8257B7F4}"/>
                  </a:ext>
                </a:extLst>
              </p:cNvPr>
              <p:cNvPicPr>
                <a:picLocks noChangeAspect="1"/>
              </p:cNvPicPr>
              <p:nvPr/>
            </p:nvPicPr>
            <p:blipFill>
              <a:blip r:embed="rId6"/>
              <a:stretch>
                <a:fillRect/>
              </a:stretch>
            </p:blipFill>
            <p:spPr>
              <a:xfrm>
                <a:off x="3081530" y="5187501"/>
                <a:ext cx="1211266" cy="955799"/>
              </a:xfrm>
              <a:prstGeom prst="rect">
                <a:avLst/>
              </a:prstGeom>
            </p:spPr>
          </p:pic>
          <p:sp>
            <p:nvSpPr>
              <p:cNvPr id="356" name="Right Brace 355">
                <a:extLst>
                  <a:ext uri="{FF2B5EF4-FFF2-40B4-BE49-F238E27FC236}">
                    <a16:creationId xmlns:a16="http://schemas.microsoft.com/office/drawing/2014/main" id="{C49A818B-A3D4-209F-4076-77424BE9D0EC}"/>
                  </a:ext>
                </a:extLst>
              </p:cNvPr>
              <p:cNvSpPr/>
              <p:nvPr/>
            </p:nvSpPr>
            <p:spPr>
              <a:xfrm rot="14212850">
                <a:off x="2843326" y="5005940"/>
                <a:ext cx="142314" cy="385956"/>
              </a:xfrm>
              <a:prstGeom prst="rightBrace">
                <a:avLst>
                  <a:gd name="adj1" fmla="val 4333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TextBox 356">
                <a:extLst>
                  <a:ext uri="{FF2B5EF4-FFF2-40B4-BE49-F238E27FC236}">
                    <a16:creationId xmlns:a16="http://schemas.microsoft.com/office/drawing/2014/main" id="{0331D2AE-41BC-6DB9-1855-4292D166C622}"/>
                  </a:ext>
                </a:extLst>
              </p:cNvPr>
              <p:cNvSpPr txBox="1"/>
              <p:nvPr/>
            </p:nvSpPr>
            <p:spPr>
              <a:xfrm>
                <a:off x="1739303" y="4742799"/>
                <a:ext cx="1236477" cy="34031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err="1">
                    <a:ln>
                      <a:noFill/>
                    </a:ln>
                    <a:solidFill>
                      <a:prstClr val="black"/>
                    </a:solidFill>
                    <a:effectLst/>
                    <a:uLnTx/>
                    <a:uFillTx/>
                    <a:latin typeface="Calibri" panose="020F0502020204030204"/>
                    <a:ea typeface="+mn-ea"/>
                    <a:cs typeface="+mn-cs"/>
                  </a:rPr>
                  <a:t>C</a:t>
                </a:r>
                <a:r>
                  <a:rPr kumimoji="0" lang="en-US" sz="900" b="1" i="0" u="none" strike="noStrike" kern="1200" cap="none" spc="0" normalizeH="0" baseline="-25000" noProof="0" dirty="0" err="1">
                    <a:ln>
                      <a:noFill/>
                    </a:ln>
                    <a:solidFill>
                      <a:prstClr val="black"/>
                    </a:solidFill>
                    <a:effectLst/>
                    <a:uLnTx/>
                    <a:uFillTx/>
                    <a:latin typeface="Calibri" panose="020F0502020204030204"/>
                    <a:ea typeface="+mn-ea"/>
                    <a:cs typeface="+mn-cs"/>
                  </a:rPr>
                  <a:t>Flux</a:t>
                </a:r>
                <a:r>
                  <a:rPr kumimoji="0" lang="en-US" sz="900" b="1" i="0" u="none" strike="noStrike" kern="1200" cap="none" spc="0" normalizeH="0" baseline="-25000" noProof="0" dirty="0">
                    <a:ln>
                      <a:noFill/>
                    </a:ln>
                    <a:solidFill>
                      <a:prstClr val="black"/>
                    </a:solidFill>
                    <a:effectLst/>
                    <a:uLnTx/>
                    <a:uFillTx/>
                    <a:latin typeface="Calibri" panose="020F0502020204030204"/>
                    <a:ea typeface="+mn-ea"/>
                    <a:cs typeface="+mn-cs"/>
                  </a:rPr>
                  <a:t> transport</a:t>
                </a: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 2</a:t>
                </a:r>
              </a:p>
            </p:txBody>
          </p:sp>
          <p:pic>
            <p:nvPicPr>
              <p:cNvPr id="358" name="Picture 357">
                <a:extLst>
                  <a:ext uri="{FF2B5EF4-FFF2-40B4-BE49-F238E27FC236}">
                    <a16:creationId xmlns:a16="http://schemas.microsoft.com/office/drawing/2014/main" id="{B860C428-1CBE-CC2D-336E-199B6B0C9B4C}"/>
                  </a:ext>
                </a:extLst>
              </p:cNvPr>
              <p:cNvPicPr>
                <a:picLocks noChangeAspect="1"/>
              </p:cNvPicPr>
              <p:nvPr/>
            </p:nvPicPr>
            <p:blipFill>
              <a:blip r:embed="rId7"/>
              <a:stretch>
                <a:fillRect/>
              </a:stretch>
            </p:blipFill>
            <p:spPr>
              <a:xfrm>
                <a:off x="2801128" y="5370315"/>
                <a:ext cx="1243600" cy="985890"/>
              </a:xfrm>
              <a:prstGeom prst="rect">
                <a:avLst/>
              </a:prstGeom>
            </p:spPr>
          </p:pic>
          <p:cxnSp>
            <p:nvCxnSpPr>
              <p:cNvPr id="359" name="Straight Connector 358">
                <a:extLst>
                  <a:ext uri="{FF2B5EF4-FFF2-40B4-BE49-F238E27FC236}">
                    <a16:creationId xmlns:a16="http://schemas.microsoft.com/office/drawing/2014/main" id="{BF0F6E17-0362-1F8C-7199-F79F352A2749}"/>
                  </a:ext>
                </a:extLst>
              </p:cNvPr>
              <p:cNvCxnSpPr>
                <a:cxnSpLocks/>
              </p:cNvCxnSpPr>
              <p:nvPr/>
            </p:nvCxnSpPr>
            <p:spPr>
              <a:xfrm flipV="1">
                <a:off x="2814854" y="5202179"/>
                <a:ext cx="300134" cy="171285"/>
              </a:xfrm>
              <a:prstGeom prst="line">
                <a:avLst/>
              </a:prstGeom>
              <a:ln w="19050"/>
            </p:spPr>
            <p:style>
              <a:lnRef idx="1">
                <a:schemeClr val="dk1"/>
              </a:lnRef>
              <a:fillRef idx="0">
                <a:schemeClr val="dk1"/>
              </a:fillRef>
              <a:effectRef idx="0">
                <a:schemeClr val="dk1"/>
              </a:effectRef>
              <a:fontRef idx="minor">
                <a:schemeClr val="tx1"/>
              </a:fontRef>
            </p:style>
          </p:cxnSp>
          <p:cxnSp>
            <p:nvCxnSpPr>
              <p:cNvPr id="360" name="Straight Connector 359">
                <a:extLst>
                  <a:ext uri="{FF2B5EF4-FFF2-40B4-BE49-F238E27FC236}">
                    <a16:creationId xmlns:a16="http://schemas.microsoft.com/office/drawing/2014/main" id="{4EA00E2E-3A25-DF3A-C006-4B25DD90FB9C}"/>
                  </a:ext>
                </a:extLst>
              </p:cNvPr>
              <p:cNvCxnSpPr>
                <a:cxnSpLocks/>
              </p:cNvCxnSpPr>
              <p:nvPr/>
            </p:nvCxnSpPr>
            <p:spPr>
              <a:xfrm flipV="1">
                <a:off x="4008616" y="5187501"/>
                <a:ext cx="258325" cy="208582"/>
              </a:xfrm>
              <a:prstGeom prst="line">
                <a:avLst/>
              </a:prstGeom>
              <a:ln w="19050"/>
            </p:spPr>
            <p:style>
              <a:lnRef idx="1">
                <a:schemeClr val="dk1"/>
              </a:lnRef>
              <a:fillRef idx="0">
                <a:schemeClr val="dk1"/>
              </a:fillRef>
              <a:effectRef idx="0">
                <a:schemeClr val="dk1"/>
              </a:effectRef>
              <a:fontRef idx="minor">
                <a:schemeClr val="tx1"/>
              </a:fontRef>
            </p:style>
          </p:cxnSp>
          <p:sp>
            <p:nvSpPr>
              <p:cNvPr id="361" name="Rectangle 360">
                <a:extLst>
                  <a:ext uri="{FF2B5EF4-FFF2-40B4-BE49-F238E27FC236}">
                    <a16:creationId xmlns:a16="http://schemas.microsoft.com/office/drawing/2014/main" id="{4D3F93DE-FCF8-E8CD-23D2-895F80DC29B5}"/>
                  </a:ext>
                </a:extLst>
              </p:cNvPr>
              <p:cNvSpPr/>
              <p:nvPr/>
            </p:nvSpPr>
            <p:spPr>
              <a:xfrm>
                <a:off x="3957278" y="6225203"/>
                <a:ext cx="650379" cy="29494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rPr>
                  <a:t>U wind</a:t>
                </a:r>
              </a:p>
            </p:txBody>
          </p:sp>
          <p:sp>
            <p:nvSpPr>
              <p:cNvPr id="362" name="Rectangle 361">
                <a:extLst>
                  <a:ext uri="{FF2B5EF4-FFF2-40B4-BE49-F238E27FC236}">
                    <a16:creationId xmlns:a16="http://schemas.microsoft.com/office/drawing/2014/main" id="{040F7DE7-950C-639D-E94E-D1086CA3A16C}"/>
                  </a:ext>
                </a:extLst>
              </p:cNvPr>
              <p:cNvSpPr/>
              <p:nvPr/>
            </p:nvSpPr>
            <p:spPr>
              <a:xfrm>
                <a:off x="4112167" y="6062873"/>
                <a:ext cx="640926" cy="29494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rPr>
                  <a:t>V wind</a:t>
                </a:r>
              </a:p>
            </p:txBody>
          </p:sp>
        </p:grpSp>
        <p:grpSp>
          <p:nvGrpSpPr>
            <p:cNvPr id="240" name="Group 239">
              <a:extLst>
                <a:ext uri="{FF2B5EF4-FFF2-40B4-BE49-F238E27FC236}">
                  <a16:creationId xmlns:a16="http://schemas.microsoft.com/office/drawing/2014/main" id="{8166DE51-0D26-1535-70F6-1AB83B3CFBC1}"/>
                </a:ext>
              </a:extLst>
            </p:cNvPr>
            <p:cNvGrpSpPr/>
            <p:nvPr/>
          </p:nvGrpSpPr>
          <p:grpSpPr>
            <a:xfrm>
              <a:off x="6188940" y="5479926"/>
              <a:ext cx="3434449" cy="2173961"/>
              <a:chOff x="1489843" y="2228561"/>
              <a:chExt cx="3434449" cy="2173961"/>
            </a:xfrm>
          </p:grpSpPr>
          <p:pic>
            <p:nvPicPr>
              <p:cNvPr id="338" name="Picture 337">
                <a:extLst>
                  <a:ext uri="{FF2B5EF4-FFF2-40B4-BE49-F238E27FC236}">
                    <a16:creationId xmlns:a16="http://schemas.microsoft.com/office/drawing/2014/main" id="{7BE24123-1951-61E3-E92A-3D8248DD6E52}"/>
                  </a:ext>
                </a:extLst>
              </p:cNvPr>
              <p:cNvPicPr>
                <a:picLocks noChangeAspect="1"/>
              </p:cNvPicPr>
              <p:nvPr/>
            </p:nvPicPr>
            <p:blipFill>
              <a:blip r:embed="rId8"/>
              <a:stretch>
                <a:fillRect/>
              </a:stretch>
            </p:blipFill>
            <p:spPr>
              <a:xfrm>
                <a:off x="3038590" y="2397838"/>
                <a:ext cx="1231433" cy="975551"/>
              </a:xfrm>
              <a:prstGeom prst="rect">
                <a:avLst/>
              </a:prstGeom>
            </p:spPr>
          </p:pic>
          <p:grpSp>
            <p:nvGrpSpPr>
              <p:cNvPr id="339" name="Group 338">
                <a:extLst>
                  <a:ext uri="{FF2B5EF4-FFF2-40B4-BE49-F238E27FC236}">
                    <a16:creationId xmlns:a16="http://schemas.microsoft.com/office/drawing/2014/main" id="{CC94DEDD-986B-9CBC-5437-86A0A30ED182}"/>
                  </a:ext>
                </a:extLst>
              </p:cNvPr>
              <p:cNvGrpSpPr/>
              <p:nvPr/>
            </p:nvGrpSpPr>
            <p:grpSpPr>
              <a:xfrm>
                <a:off x="1872459" y="2537175"/>
                <a:ext cx="3051833" cy="1865347"/>
                <a:chOff x="3430870" y="3613883"/>
                <a:chExt cx="3051833" cy="1865347"/>
              </a:xfrm>
            </p:grpSpPr>
            <p:pic>
              <p:nvPicPr>
                <p:cNvPr id="344" name="Picture 343">
                  <a:extLst>
                    <a:ext uri="{FF2B5EF4-FFF2-40B4-BE49-F238E27FC236}">
                      <a16:creationId xmlns:a16="http://schemas.microsoft.com/office/drawing/2014/main" id="{A0F95B09-5CA5-69E3-0D33-583C5E27A500}"/>
                    </a:ext>
                  </a:extLst>
                </p:cNvPr>
                <p:cNvPicPr>
                  <a:picLocks noChangeAspect="1"/>
                </p:cNvPicPr>
                <p:nvPr/>
              </p:nvPicPr>
              <p:blipFill>
                <a:blip r:embed="rId9"/>
                <a:stretch>
                  <a:fillRect/>
                </a:stretch>
              </p:blipFill>
              <p:spPr>
                <a:xfrm>
                  <a:off x="4412812" y="3613883"/>
                  <a:ext cx="1236891" cy="970110"/>
                </a:xfrm>
                <a:prstGeom prst="rect">
                  <a:avLst/>
                </a:prstGeom>
              </p:spPr>
            </p:pic>
            <p:pic>
              <p:nvPicPr>
                <p:cNvPr id="345" name="Picture 344">
                  <a:extLst>
                    <a:ext uri="{FF2B5EF4-FFF2-40B4-BE49-F238E27FC236}">
                      <a16:creationId xmlns:a16="http://schemas.microsoft.com/office/drawing/2014/main" id="{6E7E45FE-ADFA-29C0-9F9F-0834EF21946A}"/>
                    </a:ext>
                  </a:extLst>
                </p:cNvPr>
                <p:cNvPicPr>
                  <a:picLocks noChangeAspect="1"/>
                </p:cNvPicPr>
                <p:nvPr/>
              </p:nvPicPr>
              <p:blipFill>
                <a:blip r:embed="rId10"/>
                <a:stretch>
                  <a:fillRect/>
                </a:stretch>
              </p:blipFill>
              <p:spPr>
                <a:xfrm>
                  <a:off x="4165046" y="3780575"/>
                  <a:ext cx="1236891" cy="973723"/>
                </a:xfrm>
                <a:prstGeom prst="rect">
                  <a:avLst/>
                </a:prstGeom>
              </p:spPr>
            </p:pic>
            <p:sp>
              <p:nvSpPr>
                <p:cNvPr id="346" name="TextBox 345">
                  <a:extLst>
                    <a:ext uri="{FF2B5EF4-FFF2-40B4-BE49-F238E27FC236}">
                      <a16:creationId xmlns:a16="http://schemas.microsoft.com/office/drawing/2014/main" id="{6ABE96CB-1753-D319-C740-EF7B03482ACD}"/>
                    </a:ext>
                  </a:extLst>
                </p:cNvPr>
                <p:cNvSpPr txBox="1"/>
                <p:nvPr/>
              </p:nvSpPr>
              <p:spPr>
                <a:xfrm>
                  <a:off x="3972021" y="5184290"/>
                  <a:ext cx="1430267" cy="294940"/>
                </a:xfrm>
                <a:prstGeom prst="rect">
                  <a:avLst/>
                </a:prstGeom>
              </p:spPr>
              <p:txBody>
                <a:bodyPr wrap="none">
                  <a:spAutoFit/>
                </a:bodyPr>
                <a:lstStyle>
                  <a:defPPr>
                    <a:defRPr lang="en-US"/>
                  </a:defPPr>
                  <a:lvl1pPr>
                    <a:defRPr sz="1200" b="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rPr>
                    <a:t>2-meter temperature</a:t>
                  </a:r>
                </a:p>
              </p:txBody>
            </p:sp>
            <p:pic>
              <p:nvPicPr>
                <p:cNvPr id="347" name="Picture 346">
                  <a:extLst>
                    <a:ext uri="{FF2B5EF4-FFF2-40B4-BE49-F238E27FC236}">
                      <a16:creationId xmlns:a16="http://schemas.microsoft.com/office/drawing/2014/main" id="{84CCCE73-6600-E087-5CD9-0B59E1A400B4}"/>
                    </a:ext>
                  </a:extLst>
                </p:cNvPr>
                <p:cNvPicPr>
                  <a:picLocks noChangeAspect="1"/>
                </p:cNvPicPr>
                <p:nvPr/>
              </p:nvPicPr>
              <p:blipFill>
                <a:blip r:embed="rId11"/>
                <a:stretch>
                  <a:fillRect/>
                </a:stretch>
              </p:blipFill>
              <p:spPr>
                <a:xfrm>
                  <a:off x="3933430" y="3918520"/>
                  <a:ext cx="1243602" cy="977749"/>
                </a:xfrm>
                <a:prstGeom prst="rect">
                  <a:avLst/>
                </a:prstGeom>
              </p:spPr>
            </p:pic>
            <p:pic>
              <p:nvPicPr>
                <p:cNvPr id="348" name="Picture 347">
                  <a:extLst>
                    <a:ext uri="{FF2B5EF4-FFF2-40B4-BE49-F238E27FC236}">
                      <a16:creationId xmlns:a16="http://schemas.microsoft.com/office/drawing/2014/main" id="{2FBFDFE0-85E7-0B20-0F07-755881DABB74}"/>
                    </a:ext>
                  </a:extLst>
                </p:cNvPr>
                <p:cNvPicPr>
                  <a:picLocks noChangeAspect="1"/>
                </p:cNvPicPr>
                <p:nvPr/>
              </p:nvPicPr>
              <p:blipFill>
                <a:blip r:embed="rId12"/>
                <a:stretch>
                  <a:fillRect/>
                </a:stretch>
              </p:blipFill>
              <p:spPr>
                <a:xfrm>
                  <a:off x="3636491" y="4087083"/>
                  <a:ext cx="1243602" cy="975374"/>
                </a:xfrm>
                <a:prstGeom prst="rect">
                  <a:avLst/>
                </a:prstGeom>
              </p:spPr>
            </p:pic>
            <p:pic>
              <p:nvPicPr>
                <p:cNvPr id="349" name="Picture 348">
                  <a:extLst>
                    <a:ext uri="{FF2B5EF4-FFF2-40B4-BE49-F238E27FC236}">
                      <a16:creationId xmlns:a16="http://schemas.microsoft.com/office/drawing/2014/main" id="{F517210B-FB24-1884-B838-8AF574EB3631}"/>
                    </a:ext>
                  </a:extLst>
                </p:cNvPr>
                <p:cNvPicPr>
                  <a:picLocks noChangeAspect="1"/>
                </p:cNvPicPr>
                <p:nvPr/>
              </p:nvPicPr>
              <p:blipFill>
                <a:blip r:embed="rId13"/>
                <a:stretch>
                  <a:fillRect/>
                </a:stretch>
              </p:blipFill>
              <p:spPr>
                <a:xfrm>
                  <a:off x="3430870" y="4256918"/>
                  <a:ext cx="1243602" cy="979898"/>
                </a:xfrm>
                <a:prstGeom prst="rect">
                  <a:avLst/>
                </a:prstGeom>
              </p:spPr>
            </p:pic>
            <p:sp>
              <p:nvSpPr>
                <p:cNvPr id="350" name="Rectangle 349">
                  <a:extLst>
                    <a:ext uri="{FF2B5EF4-FFF2-40B4-BE49-F238E27FC236}">
                      <a16:creationId xmlns:a16="http://schemas.microsoft.com/office/drawing/2014/main" id="{1359BC59-EED4-347E-B9F7-01D452762466}"/>
                    </a:ext>
                  </a:extLst>
                </p:cNvPr>
                <p:cNvSpPr/>
                <p:nvPr/>
              </p:nvSpPr>
              <p:spPr>
                <a:xfrm>
                  <a:off x="5408649" y="4505191"/>
                  <a:ext cx="839444" cy="29494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rPr>
                    <a:t>PBL height</a:t>
                  </a:r>
                </a:p>
              </p:txBody>
            </p:sp>
            <p:sp>
              <p:nvSpPr>
                <p:cNvPr id="351" name="Rectangle 350">
                  <a:extLst>
                    <a:ext uri="{FF2B5EF4-FFF2-40B4-BE49-F238E27FC236}">
                      <a16:creationId xmlns:a16="http://schemas.microsoft.com/office/drawing/2014/main" id="{43E045C8-DFA3-E585-EF9D-2B058D74F8AF}"/>
                    </a:ext>
                  </a:extLst>
                </p:cNvPr>
                <p:cNvSpPr/>
                <p:nvPr/>
              </p:nvSpPr>
              <p:spPr>
                <a:xfrm>
                  <a:off x="5149907" y="4641149"/>
                  <a:ext cx="910343" cy="29494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rPr>
                    <a:t>Wind speed</a:t>
                  </a:r>
                </a:p>
              </p:txBody>
            </p:sp>
            <p:sp>
              <p:nvSpPr>
                <p:cNvPr id="352" name="Rectangle 351">
                  <a:extLst>
                    <a:ext uri="{FF2B5EF4-FFF2-40B4-BE49-F238E27FC236}">
                      <a16:creationId xmlns:a16="http://schemas.microsoft.com/office/drawing/2014/main" id="{89052DF6-D585-F8FD-AE46-58866E611CF6}"/>
                    </a:ext>
                  </a:extLst>
                </p:cNvPr>
                <p:cNvSpPr/>
                <p:nvPr/>
              </p:nvSpPr>
              <p:spPr>
                <a:xfrm>
                  <a:off x="4807491" y="4815216"/>
                  <a:ext cx="1408999" cy="29494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rPr>
                    <a:t>Short-wave radiation</a:t>
                  </a:r>
                </a:p>
              </p:txBody>
            </p:sp>
            <p:sp>
              <p:nvSpPr>
                <p:cNvPr id="353" name="Rectangle 352">
                  <a:extLst>
                    <a:ext uri="{FF2B5EF4-FFF2-40B4-BE49-F238E27FC236}">
                      <a16:creationId xmlns:a16="http://schemas.microsoft.com/office/drawing/2014/main" id="{19B79B5D-AFAC-11A8-99F8-034AB758F24B}"/>
                    </a:ext>
                  </a:extLst>
                </p:cNvPr>
                <p:cNvSpPr/>
                <p:nvPr/>
              </p:nvSpPr>
              <p:spPr>
                <a:xfrm>
                  <a:off x="4617429" y="5021976"/>
                  <a:ext cx="1600426" cy="29494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rPr>
                    <a:t>convective velocity scale</a:t>
                  </a:r>
                </a:p>
              </p:txBody>
            </p:sp>
            <p:sp>
              <p:nvSpPr>
                <p:cNvPr id="354" name="TextBox 353">
                  <a:extLst>
                    <a:ext uri="{FF2B5EF4-FFF2-40B4-BE49-F238E27FC236}">
                      <a16:creationId xmlns:a16="http://schemas.microsoft.com/office/drawing/2014/main" id="{38F2F034-5A35-9EF2-2063-77572D8C6195}"/>
                    </a:ext>
                  </a:extLst>
                </p:cNvPr>
                <p:cNvSpPr txBox="1"/>
                <p:nvPr/>
              </p:nvSpPr>
              <p:spPr>
                <a:xfrm>
                  <a:off x="5733064" y="4309935"/>
                  <a:ext cx="749639" cy="294940"/>
                </a:xfrm>
                <a:prstGeom prst="rect">
                  <a:avLst/>
                </a:prstGeom>
              </p:spPr>
              <p:txBody>
                <a:bodyPr wrap="none">
                  <a:spAutoFit/>
                </a:bodyPr>
                <a:lstStyle>
                  <a:defPPr>
                    <a:defRPr lang="en-US"/>
                  </a:defPPr>
                  <a:lvl1pPr>
                    <a:defRPr sz="1200" b="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rPr>
                    <a:t>humidity</a:t>
                  </a:r>
                </a:p>
              </p:txBody>
            </p:sp>
          </p:grpSp>
          <p:cxnSp>
            <p:nvCxnSpPr>
              <p:cNvPr id="340" name="Straight Connector 339">
                <a:extLst>
                  <a:ext uri="{FF2B5EF4-FFF2-40B4-BE49-F238E27FC236}">
                    <a16:creationId xmlns:a16="http://schemas.microsoft.com/office/drawing/2014/main" id="{DAE6D392-6C11-B879-6BD9-DEC789904FC6}"/>
                  </a:ext>
                </a:extLst>
              </p:cNvPr>
              <p:cNvCxnSpPr>
                <a:cxnSpLocks/>
              </p:cNvCxnSpPr>
              <p:nvPr/>
            </p:nvCxnSpPr>
            <p:spPr>
              <a:xfrm flipV="1">
                <a:off x="1871949" y="2418911"/>
                <a:ext cx="1139939" cy="754872"/>
              </a:xfrm>
              <a:prstGeom prst="line">
                <a:avLst/>
              </a:prstGeom>
              <a:ln w="19050"/>
            </p:spPr>
            <p:style>
              <a:lnRef idx="1">
                <a:schemeClr val="dk1"/>
              </a:lnRef>
              <a:fillRef idx="0">
                <a:schemeClr val="dk1"/>
              </a:fillRef>
              <a:effectRef idx="0">
                <a:schemeClr val="dk1"/>
              </a:effectRef>
              <a:fontRef idx="minor">
                <a:schemeClr val="tx1"/>
              </a:fontRef>
            </p:style>
          </p:cxnSp>
          <p:cxnSp>
            <p:nvCxnSpPr>
              <p:cNvPr id="341" name="Straight Connector 340">
                <a:extLst>
                  <a:ext uri="{FF2B5EF4-FFF2-40B4-BE49-F238E27FC236}">
                    <a16:creationId xmlns:a16="http://schemas.microsoft.com/office/drawing/2014/main" id="{B03486E8-0E1A-05B4-30B2-B7C8749CE891}"/>
                  </a:ext>
                </a:extLst>
              </p:cNvPr>
              <p:cNvCxnSpPr>
                <a:cxnSpLocks/>
              </p:cNvCxnSpPr>
              <p:nvPr/>
            </p:nvCxnSpPr>
            <p:spPr>
              <a:xfrm flipV="1">
                <a:off x="3095251" y="2433347"/>
                <a:ext cx="1156513" cy="758914"/>
              </a:xfrm>
              <a:prstGeom prst="line">
                <a:avLst/>
              </a:prstGeom>
              <a:ln w="19050"/>
            </p:spPr>
            <p:style>
              <a:lnRef idx="1">
                <a:schemeClr val="dk1"/>
              </a:lnRef>
              <a:fillRef idx="0">
                <a:schemeClr val="dk1"/>
              </a:fillRef>
              <a:effectRef idx="0">
                <a:schemeClr val="dk1"/>
              </a:effectRef>
              <a:fontRef idx="minor">
                <a:schemeClr val="tx1"/>
              </a:fontRef>
            </p:style>
          </p:cxnSp>
          <p:sp>
            <p:nvSpPr>
              <p:cNvPr id="342" name="Right Brace 341">
                <a:extLst>
                  <a:ext uri="{FF2B5EF4-FFF2-40B4-BE49-F238E27FC236}">
                    <a16:creationId xmlns:a16="http://schemas.microsoft.com/office/drawing/2014/main" id="{BF021DF4-1AE5-8DD8-8C83-E6F89202BAF6}"/>
                  </a:ext>
                </a:extLst>
              </p:cNvPr>
              <p:cNvSpPr/>
              <p:nvPr/>
            </p:nvSpPr>
            <p:spPr>
              <a:xfrm rot="14317332">
                <a:off x="2316534" y="2046523"/>
                <a:ext cx="102747" cy="1313190"/>
              </a:xfrm>
              <a:prstGeom prst="rightBrace">
                <a:avLst>
                  <a:gd name="adj1" fmla="val 4333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TextBox 342">
                <a:extLst>
                  <a:ext uri="{FF2B5EF4-FFF2-40B4-BE49-F238E27FC236}">
                    <a16:creationId xmlns:a16="http://schemas.microsoft.com/office/drawing/2014/main" id="{2F1E3D52-9334-3195-3F29-15C03AEC59E6}"/>
                  </a:ext>
                </a:extLst>
              </p:cNvPr>
              <p:cNvSpPr txBox="1"/>
              <p:nvPr/>
            </p:nvSpPr>
            <p:spPr>
              <a:xfrm>
                <a:off x="1489843" y="2228561"/>
                <a:ext cx="1184485" cy="34031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err="1">
                    <a:ln>
                      <a:noFill/>
                    </a:ln>
                    <a:solidFill>
                      <a:prstClr val="black"/>
                    </a:solidFill>
                    <a:effectLst/>
                    <a:uLnTx/>
                    <a:uFillTx/>
                    <a:latin typeface="Calibri" panose="020F0502020204030204"/>
                    <a:ea typeface="+mn-ea"/>
                    <a:cs typeface="+mn-cs"/>
                  </a:rPr>
                  <a:t>C</a:t>
                </a:r>
                <a:r>
                  <a:rPr kumimoji="0" lang="en-US" sz="900" b="1" i="0" u="none" strike="noStrike" kern="1200" cap="none" spc="0" normalizeH="0" baseline="-25000" noProof="0" dirty="0" err="1">
                    <a:ln>
                      <a:noFill/>
                    </a:ln>
                    <a:solidFill>
                      <a:prstClr val="black"/>
                    </a:solidFill>
                    <a:effectLst/>
                    <a:uLnTx/>
                    <a:uFillTx/>
                    <a:latin typeface="Calibri" panose="020F0502020204030204"/>
                    <a:ea typeface="+mn-ea"/>
                    <a:cs typeface="+mn-cs"/>
                  </a:rPr>
                  <a:t>Meteorology</a:t>
                </a: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 6</a:t>
                </a:r>
              </a:p>
            </p:txBody>
          </p:sp>
        </p:grpSp>
        <p:grpSp>
          <p:nvGrpSpPr>
            <p:cNvPr id="241" name="Group 240">
              <a:extLst>
                <a:ext uri="{FF2B5EF4-FFF2-40B4-BE49-F238E27FC236}">
                  <a16:creationId xmlns:a16="http://schemas.microsoft.com/office/drawing/2014/main" id="{EC4445AA-622F-73C6-56A0-6897450E75D3}"/>
                </a:ext>
              </a:extLst>
            </p:cNvPr>
            <p:cNvGrpSpPr/>
            <p:nvPr/>
          </p:nvGrpSpPr>
          <p:grpSpPr>
            <a:xfrm>
              <a:off x="5137173" y="6155906"/>
              <a:ext cx="2708987" cy="1849046"/>
              <a:chOff x="1388840" y="510225"/>
              <a:chExt cx="2708987" cy="1849046"/>
            </a:xfrm>
          </p:grpSpPr>
          <p:grpSp>
            <p:nvGrpSpPr>
              <p:cNvPr id="329" name="Group 328">
                <a:extLst>
                  <a:ext uri="{FF2B5EF4-FFF2-40B4-BE49-F238E27FC236}">
                    <a16:creationId xmlns:a16="http://schemas.microsoft.com/office/drawing/2014/main" id="{C26F0C3D-4ECB-41A9-5559-67BA31C0CB72}"/>
                  </a:ext>
                </a:extLst>
              </p:cNvPr>
              <p:cNvGrpSpPr/>
              <p:nvPr/>
            </p:nvGrpSpPr>
            <p:grpSpPr>
              <a:xfrm>
                <a:off x="1807684" y="951901"/>
                <a:ext cx="2290143" cy="1407370"/>
                <a:chOff x="331309" y="3847387"/>
                <a:chExt cx="2290143" cy="1407370"/>
              </a:xfrm>
            </p:grpSpPr>
            <p:pic>
              <p:nvPicPr>
                <p:cNvPr id="334" name="Picture 333">
                  <a:extLst>
                    <a:ext uri="{FF2B5EF4-FFF2-40B4-BE49-F238E27FC236}">
                      <a16:creationId xmlns:a16="http://schemas.microsoft.com/office/drawing/2014/main" id="{33A9109B-991B-C967-92A3-8096620BD4FE}"/>
                    </a:ext>
                  </a:extLst>
                </p:cNvPr>
                <p:cNvPicPr>
                  <a:picLocks noChangeAspect="1"/>
                </p:cNvPicPr>
                <p:nvPr/>
              </p:nvPicPr>
              <p:blipFill>
                <a:blip r:embed="rId14">
                  <a:clrChange>
                    <a:clrFrom>
                      <a:srgbClr val="008BFF"/>
                    </a:clrFrom>
                    <a:clrTo>
                      <a:srgbClr val="008BFF">
                        <a:alpha val="0"/>
                      </a:srgbClr>
                    </a:clrTo>
                  </a:clrChange>
                </a:blip>
                <a:stretch>
                  <a:fillRect/>
                </a:stretch>
              </p:blipFill>
              <p:spPr>
                <a:xfrm>
                  <a:off x="702951" y="3847387"/>
                  <a:ext cx="1243602" cy="980358"/>
                </a:xfrm>
                <a:prstGeom prst="rect">
                  <a:avLst/>
                </a:prstGeom>
              </p:spPr>
            </p:pic>
            <p:pic>
              <p:nvPicPr>
                <p:cNvPr id="335" name="Picture 334">
                  <a:extLst>
                    <a:ext uri="{FF2B5EF4-FFF2-40B4-BE49-F238E27FC236}">
                      <a16:creationId xmlns:a16="http://schemas.microsoft.com/office/drawing/2014/main" id="{1D68F4EC-08F5-A7F5-A254-1449FCB86AB7}"/>
                    </a:ext>
                  </a:extLst>
                </p:cNvPr>
                <p:cNvPicPr>
                  <a:picLocks noChangeAspect="1"/>
                </p:cNvPicPr>
                <p:nvPr/>
              </p:nvPicPr>
              <p:blipFill>
                <a:blip r:embed="rId15"/>
                <a:stretch>
                  <a:fillRect/>
                </a:stretch>
              </p:blipFill>
              <p:spPr>
                <a:xfrm>
                  <a:off x="331309" y="4063366"/>
                  <a:ext cx="1243603" cy="982896"/>
                </a:xfrm>
                <a:prstGeom prst="rect">
                  <a:avLst/>
                </a:prstGeom>
              </p:spPr>
            </p:pic>
            <p:sp>
              <p:nvSpPr>
                <p:cNvPr id="336" name="Rectangle 335">
                  <a:extLst>
                    <a:ext uri="{FF2B5EF4-FFF2-40B4-BE49-F238E27FC236}">
                      <a16:creationId xmlns:a16="http://schemas.microsoft.com/office/drawing/2014/main" id="{F6469028-5DE9-3A84-529E-1668E417C223}"/>
                    </a:ext>
                  </a:extLst>
                </p:cNvPr>
                <p:cNvSpPr/>
                <p:nvPr/>
              </p:nvSpPr>
              <p:spPr>
                <a:xfrm>
                  <a:off x="1483594" y="4959817"/>
                  <a:ext cx="1014327" cy="29494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rPr>
                    <a:t>VOC emission</a:t>
                  </a:r>
                </a:p>
              </p:txBody>
            </p:sp>
            <p:sp>
              <p:nvSpPr>
                <p:cNvPr id="337" name="Rectangle 336">
                  <a:extLst>
                    <a:ext uri="{FF2B5EF4-FFF2-40B4-BE49-F238E27FC236}">
                      <a16:creationId xmlns:a16="http://schemas.microsoft.com/office/drawing/2014/main" id="{145FC730-AF2C-A2B3-B335-6FAACDA44B72}"/>
                    </a:ext>
                  </a:extLst>
                </p:cNvPr>
                <p:cNvSpPr/>
                <p:nvPr/>
              </p:nvSpPr>
              <p:spPr>
                <a:xfrm>
                  <a:off x="1611851" y="4778334"/>
                  <a:ext cx="1009601" cy="29494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rPr>
                    <a:t>NOx emission</a:t>
                  </a:r>
                </a:p>
              </p:txBody>
            </p:sp>
          </p:grpSp>
          <p:sp>
            <p:nvSpPr>
              <p:cNvPr id="330" name="Right Brace 329">
                <a:extLst>
                  <a:ext uri="{FF2B5EF4-FFF2-40B4-BE49-F238E27FC236}">
                    <a16:creationId xmlns:a16="http://schemas.microsoft.com/office/drawing/2014/main" id="{DF822FFB-A841-2B7E-D9E2-E4E13D73C89D}"/>
                  </a:ext>
                </a:extLst>
              </p:cNvPr>
              <p:cNvSpPr/>
              <p:nvPr/>
            </p:nvSpPr>
            <p:spPr>
              <a:xfrm rot="14317332">
                <a:off x="1867616" y="790896"/>
                <a:ext cx="204042" cy="414457"/>
              </a:xfrm>
              <a:prstGeom prst="rightBrace">
                <a:avLst>
                  <a:gd name="adj1" fmla="val 4333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331" name="Straight Connector 330">
                <a:extLst>
                  <a:ext uri="{FF2B5EF4-FFF2-40B4-BE49-F238E27FC236}">
                    <a16:creationId xmlns:a16="http://schemas.microsoft.com/office/drawing/2014/main" id="{FE3AB632-375B-95CB-C3D0-5F252158A3F0}"/>
                  </a:ext>
                </a:extLst>
              </p:cNvPr>
              <p:cNvCxnSpPr>
                <a:cxnSpLocks/>
              </p:cNvCxnSpPr>
              <p:nvPr/>
            </p:nvCxnSpPr>
            <p:spPr>
              <a:xfrm flipV="1">
                <a:off x="1815075" y="958717"/>
                <a:ext cx="384604" cy="224889"/>
              </a:xfrm>
              <a:prstGeom prst="line">
                <a:avLst/>
              </a:prstGeom>
              <a:ln w="19050"/>
            </p:spPr>
            <p:style>
              <a:lnRef idx="1">
                <a:schemeClr val="dk1"/>
              </a:lnRef>
              <a:fillRef idx="0">
                <a:schemeClr val="dk1"/>
              </a:fillRef>
              <a:effectRef idx="0">
                <a:schemeClr val="dk1"/>
              </a:effectRef>
              <a:fontRef idx="minor">
                <a:schemeClr val="tx1"/>
              </a:fontRef>
            </p:style>
          </p:cxnSp>
          <p:cxnSp>
            <p:nvCxnSpPr>
              <p:cNvPr id="332" name="Straight Connector 331">
                <a:extLst>
                  <a:ext uri="{FF2B5EF4-FFF2-40B4-BE49-F238E27FC236}">
                    <a16:creationId xmlns:a16="http://schemas.microsoft.com/office/drawing/2014/main" id="{B3B47CA1-FB37-C080-22E4-D8D52880E424}"/>
                  </a:ext>
                </a:extLst>
              </p:cNvPr>
              <p:cNvCxnSpPr>
                <a:cxnSpLocks/>
              </p:cNvCxnSpPr>
              <p:nvPr/>
            </p:nvCxnSpPr>
            <p:spPr>
              <a:xfrm flipV="1">
                <a:off x="3007954" y="945552"/>
                <a:ext cx="407584" cy="254457"/>
              </a:xfrm>
              <a:prstGeom prst="line">
                <a:avLst/>
              </a:prstGeom>
              <a:ln w="19050"/>
            </p:spPr>
            <p:style>
              <a:lnRef idx="1">
                <a:schemeClr val="dk1"/>
              </a:lnRef>
              <a:fillRef idx="0">
                <a:schemeClr val="dk1"/>
              </a:fillRef>
              <a:effectRef idx="0">
                <a:schemeClr val="dk1"/>
              </a:effectRef>
              <a:fontRef idx="minor">
                <a:schemeClr val="tx1"/>
              </a:fontRef>
            </p:style>
          </p:cxnSp>
          <p:sp>
            <p:nvSpPr>
              <p:cNvPr id="333" name="TextBox 332">
                <a:extLst>
                  <a:ext uri="{FF2B5EF4-FFF2-40B4-BE49-F238E27FC236}">
                    <a16:creationId xmlns:a16="http://schemas.microsoft.com/office/drawing/2014/main" id="{E2E5095B-9CC8-3537-0308-0E93A3BDF3E0}"/>
                  </a:ext>
                </a:extLst>
              </p:cNvPr>
              <p:cNvSpPr txBox="1"/>
              <p:nvPr/>
            </p:nvSpPr>
            <p:spPr>
              <a:xfrm>
                <a:off x="1388840" y="510225"/>
                <a:ext cx="1023781" cy="34031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err="1">
                    <a:ln>
                      <a:noFill/>
                    </a:ln>
                    <a:solidFill>
                      <a:prstClr val="black"/>
                    </a:solidFill>
                    <a:effectLst/>
                    <a:uLnTx/>
                    <a:uFillTx/>
                    <a:latin typeface="Calibri" panose="020F0502020204030204"/>
                    <a:ea typeface="+mn-ea"/>
                    <a:cs typeface="+mn-cs"/>
                  </a:rPr>
                  <a:t>C</a:t>
                </a:r>
                <a:r>
                  <a:rPr kumimoji="0" lang="en-US" sz="900" b="1" i="0" u="none" strike="noStrike" kern="1200" cap="none" spc="0" normalizeH="0" baseline="-25000" noProof="0" dirty="0" err="1">
                    <a:ln>
                      <a:noFill/>
                    </a:ln>
                    <a:solidFill>
                      <a:prstClr val="black"/>
                    </a:solidFill>
                    <a:effectLst/>
                    <a:uLnTx/>
                    <a:uFillTx/>
                    <a:latin typeface="Calibri" panose="020F0502020204030204"/>
                    <a:ea typeface="+mn-ea"/>
                    <a:cs typeface="+mn-cs"/>
                  </a:rPr>
                  <a:t>Emission</a:t>
                </a: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 = 2</a:t>
                </a:r>
              </a:p>
            </p:txBody>
          </p:sp>
        </p:grpSp>
        <p:sp>
          <p:nvSpPr>
            <p:cNvPr id="242" name="Rectangle: Rounded Corners 150">
              <a:extLst>
                <a:ext uri="{FF2B5EF4-FFF2-40B4-BE49-F238E27FC236}">
                  <a16:creationId xmlns:a16="http://schemas.microsoft.com/office/drawing/2014/main" id="{F797481C-C1AF-E3DD-A99A-C6E343FF59CF}"/>
                </a:ext>
              </a:extLst>
            </p:cNvPr>
            <p:cNvSpPr/>
            <p:nvPr/>
          </p:nvSpPr>
          <p:spPr>
            <a:xfrm>
              <a:off x="5360768" y="3491018"/>
              <a:ext cx="648481" cy="349880"/>
            </a:xfrm>
            <a:prstGeom prst="roundRect">
              <a:avLst/>
            </a:prstGeom>
            <a:solidFill>
              <a:srgbClr val="FBD8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LSTM</a:t>
              </a:r>
            </a:p>
          </p:txBody>
        </p:sp>
        <p:cxnSp>
          <p:nvCxnSpPr>
            <p:cNvPr id="243" name="Straight Arrow Connector 242">
              <a:extLst>
                <a:ext uri="{FF2B5EF4-FFF2-40B4-BE49-F238E27FC236}">
                  <a16:creationId xmlns:a16="http://schemas.microsoft.com/office/drawing/2014/main" id="{00754762-62E9-1222-28B7-A635C78F7E93}"/>
                </a:ext>
              </a:extLst>
            </p:cNvPr>
            <p:cNvCxnSpPr>
              <a:cxnSpLocks/>
              <a:stCxn id="242" idx="0"/>
              <a:endCxn id="245" idx="2"/>
            </p:cNvCxnSpPr>
            <p:nvPr/>
          </p:nvCxnSpPr>
          <p:spPr>
            <a:xfrm flipV="1">
              <a:off x="5685009" y="3263690"/>
              <a:ext cx="0" cy="2273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4" name="TextBox 243">
                  <a:extLst>
                    <a:ext uri="{FF2B5EF4-FFF2-40B4-BE49-F238E27FC236}">
                      <a16:creationId xmlns:a16="http://schemas.microsoft.com/office/drawing/2014/main" id="{9102C991-C360-E9E0-FEC5-D3BCA0071AED}"/>
                    </a:ext>
                  </a:extLst>
                </p:cNvPr>
                <p:cNvSpPr txBox="1"/>
                <p:nvPr/>
              </p:nvSpPr>
              <p:spPr>
                <a:xfrm>
                  <a:off x="5306688" y="4063003"/>
                  <a:ext cx="751737" cy="3630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oMath>
                    </m:oMathPara>
                  </a14:m>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44" name="TextBox 243">
                  <a:extLst>
                    <a:ext uri="{FF2B5EF4-FFF2-40B4-BE49-F238E27FC236}">
                      <a16:creationId xmlns:a16="http://schemas.microsoft.com/office/drawing/2014/main" id="{9102C991-C360-E9E0-FEC5-D3BCA0071AED}"/>
                    </a:ext>
                  </a:extLst>
                </p:cNvPr>
                <p:cNvSpPr txBox="1">
                  <a:spLocks noRot="1" noChangeAspect="1" noMove="1" noResize="1" noEditPoints="1" noAdjustHandles="1" noChangeArrowheads="1" noChangeShapeType="1" noTextEdit="1"/>
                </p:cNvSpPr>
                <p:nvPr/>
              </p:nvSpPr>
              <p:spPr>
                <a:xfrm>
                  <a:off x="5306688" y="4063003"/>
                  <a:ext cx="751737" cy="36300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5" name="TextBox 244">
                  <a:extLst>
                    <a:ext uri="{FF2B5EF4-FFF2-40B4-BE49-F238E27FC236}">
                      <a16:creationId xmlns:a16="http://schemas.microsoft.com/office/drawing/2014/main" id="{840E1F26-D3EC-52DF-0167-B289ACE23358}"/>
                    </a:ext>
                  </a:extLst>
                </p:cNvPr>
                <p:cNvSpPr txBox="1"/>
                <p:nvPr/>
              </p:nvSpPr>
              <p:spPr>
                <a:xfrm>
                  <a:off x="5309141" y="2900688"/>
                  <a:ext cx="751737" cy="3630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e>
                          <m:sub>
                            <m: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oMath>
                    </m:oMathPara>
                  </a14:m>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45" name="TextBox 244">
                  <a:extLst>
                    <a:ext uri="{FF2B5EF4-FFF2-40B4-BE49-F238E27FC236}">
                      <a16:creationId xmlns:a16="http://schemas.microsoft.com/office/drawing/2014/main" id="{840E1F26-D3EC-52DF-0167-B289ACE23358}"/>
                    </a:ext>
                  </a:extLst>
                </p:cNvPr>
                <p:cNvSpPr txBox="1">
                  <a:spLocks noRot="1" noChangeAspect="1" noMove="1" noResize="1" noEditPoints="1" noAdjustHandles="1" noChangeArrowheads="1" noChangeShapeType="1" noTextEdit="1"/>
                </p:cNvSpPr>
                <p:nvPr/>
              </p:nvSpPr>
              <p:spPr>
                <a:xfrm>
                  <a:off x="5309141" y="2900688"/>
                  <a:ext cx="751737" cy="363002"/>
                </a:xfrm>
                <a:prstGeom prst="rect">
                  <a:avLst/>
                </a:prstGeom>
                <a:blipFill>
                  <a:blip r:embed="rId17"/>
                  <a:stretch>
                    <a:fillRect/>
                  </a:stretch>
                </a:blipFill>
              </p:spPr>
              <p:txBody>
                <a:bodyPr/>
                <a:lstStyle/>
                <a:p>
                  <a:r>
                    <a:rPr lang="en-US">
                      <a:noFill/>
                    </a:rPr>
                    <a:t> </a:t>
                  </a:r>
                </a:p>
              </p:txBody>
            </p:sp>
          </mc:Fallback>
        </mc:AlternateContent>
        <p:cxnSp>
          <p:nvCxnSpPr>
            <p:cNvPr id="246" name="Straight Arrow Connector 245">
              <a:extLst>
                <a:ext uri="{FF2B5EF4-FFF2-40B4-BE49-F238E27FC236}">
                  <a16:creationId xmlns:a16="http://schemas.microsoft.com/office/drawing/2014/main" id="{2D0FC1F9-A22B-02B1-8C5C-97617222F791}"/>
                </a:ext>
              </a:extLst>
            </p:cNvPr>
            <p:cNvCxnSpPr>
              <a:cxnSpLocks/>
              <a:stCxn id="242" idx="3"/>
              <a:endCxn id="247" idx="1"/>
            </p:cNvCxnSpPr>
            <p:nvPr/>
          </p:nvCxnSpPr>
          <p:spPr>
            <a:xfrm>
              <a:off x="6009249" y="3665958"/>
              <a:ext cx="1428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7" name="Rectangle: Rounded Corners 155">
              <a:extLst>
                <a:ext uri="{FF2B5EF4-FFF2-40B4-BE49-F238E27FC236}">
                  <a16:creationId xmlns:a16="http://schemas.microsoft.com/office/drawing/2014/main" id="{0015E4A2-5FD3-1998-19D6-1AAA46E39228}"/>
                </a:ext>
              </a:extLst>
            </p:cNvPr>
            <p:cNvSpPr/>
            <p:nvPr/>
          </p:nvSpPr>
          <p:spPr>
            <a:xfrm>
              <a:off x="6152058" y="3491018"/>
              <a:ext cx="648481" cy="349880"/>
            </a:xfrm>
            <a:prstGeom prst="roundRect">
              <a:avLst/>
            </a:prstGeom>
            <a:solidFill>
              <a:srgbClr val="FBD8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LSTM</a:t>
              </a:r>
            </a:p>
          </p:txBody>
        </p:sp>
        <p:cxnSp>
          <p:nvCxnSpPr>
            <p:cNvPr id="248" name="Straight Arrow Connector 247">
              <a:extLst>
                <a:ext uri="{FF2B5EF4-FFF2-40B4-BE49-F238E27FC236}">
                  <a16:creationId xmlns:a16="http://schemas.microsoft.com/office/drawing/2014/main" id="{0E94D714-0581-7136-09DF-9406A6395BC4}"/>
                </a:ext>
              </a:extLst>
            </p:cNvPr>
            <p:cNvCxnSpPr>
              <a:cxnSpLocks/>
              <a:endCxn id="249" idx="1"/>
            </p:cNvCxnSpPr>
            <p:nvPr/>
          </p:nvCxnSpPr>
          <p:spPr>
            <a:xfrm>
              <a:off x="6800539" y="3665958"/>
              <a:ext cx="1428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9" name="Rectangle: Rounded Corners 157">
              <a:extLst>
                <a:ext uri="{FF2B5EF4-FFF2-40B4-BE49-F238E27FC236}">
                  <a16:creationId xmlns:a16="http://schemas.microsoft.com/office/drawing/2014/main" id="{1F8CD860-60E2-3396-B447-1FE202A34093}"/>
                </a:ext>
              </a:extLst>
            </p:cNvPr>
            <p:cNvSpPr/>
            <p:nvPr/>
          </p:nvSpPr>
          <p:spPr>
            <a:xfrm>
              <a:off x="6943348" y="3491018"/>
              <a:ext cx="648481" cy="349880"/>
            </a:xfrm>
            <a:prstGeom prst="roundRect">
              <a:avLst/>
            </a:prstGeom>
            <a:solidFill>
              <a:srgbClr val="FBD8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LSTM</a:t>
              </a:r>
            </a:p>
          </p:txBody>
        </p:sp>
        <p:cxnSp>
          <p:nvCxnSpPr>
            <p:cNvPr id="250" name="Straight Arrow Connector 249">
              <a:extLst>
                <a:ext uri="{FF2B5EF4-FFF2-40B4-BE49-F238E27FC236}">
                  <a16:creationId xmlns:a16="http://schemas.microsoft.com/office/drawing/2014/main" id="{60CBD460-9607-84F1-42FD-B2FBFF76DE5A}"/>
                </a:ext>
              </a:extLst>
            </p:cNvPr>
            <p:cNvCxnSpPr>
              <a:cxnSpLocks/>
              <a:endCxn id="251" idx="1"/>
            </p:cNvCxnSpPr>
            <p:nvPr/>
          </p:nvCxnSpPr>
          <p:spPr>
            <a:xfrm>
              <a:off x="7591540" y="3665958"/>
              <a:ext cx="1428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1" name="Rectangle: Rounded Corners 159">
              <a:extLst>
                <a:ext uri="{FF2B5EF4-FFF2-40B4-BE49-F238E27FC236}">
                  <a16:creationId xmlns:a16="http://schemas.microsoft.com/office/drawing/2014/main" id="{42D23E1A-54B9-C99D-9A37-D52E3A5B3339}"/>
                </a:ext>
              </a:extLst>
            </p:cNvPr>
            <p:cNvSpPr/>
            <p:nvPr/>
          </p:nvSpPr>
          <p:spPr>
            <a:xfrm>
              <a:off x="7734349" y="3491018"/>
              <a:ext cx="648481" cy="349880"/>
            </a:xfrm>
            <a:prstGeom prst="roundRect">
              <a:avLst/>
            </a:prstGeom>
            <a:solidFill>
              <a:srgbClr val="FBD8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LSTM</a:t>
              </a:r>
            </a:p>
          </p:txBody>
        </p:sp>
        <p:cxnSp>
          <p:nvCxnSpPr>
            <p:cNvPr id="252" name="Straight Arrow Connector 251">
              <a:extLst>
                <a:ext uri="{FF2B5EF4-FFF2-40B4-BE49-F238E27FC236}">
                  <a16:creationId xmlns:a16="http://schemas.microsoft.com/office/drawing/2014/main" id="{F68F9182-383D-325B-7221-715E15E265B3}"/>
                </a:ext>
              </a:extLst>
            </p:cNvPr>
            <p:cNvCxnSpPr>
              <a:cxnSpLocks/>
              <a:endCxn id="253" idx="1"/>
            </p:cNvCxnSpPr>
            <p:nvPr/>
          </p:nvCxnSpPr>
          <p:spPr>
            <a:xfrm>
              <a:off x="8383898" y="3665958"/>
              <a:ext cx="1428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3" name="Rectangle: Rounded Corners 161">
              <a:extLst>
                <a:ext uri="{FF2B5EF4-FFF2-40B4-BE49-F238E27FC236}">
                  <a16:creationId xmlns:a16="http://schemas.microsoft.com/office/drawing/2014/main" id="{E302C58B-3023-056F-509B-865AE8FE0083}"/>
                </a:ext>
              </a:extLst>
            </p:cNvPr>
            <p:cNvSpPr/>
            <p:nvPr/>
          </p:nvSpPr>
          <p:spPr>
            <a:xfrm>
              <a:off x="8526707" y="3491018"/>
              <a:ext cx="648481" cy="349880"/>
            </a:xfrm>
            <a:prstGeom prst="roundRect">
              <a:avLst/>
            </a:prstGeom>
            <a:solidFill>
              <a:srgbClr val="FBD8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LSTM</a:t>
              </a:r>
            </a:p>
          </p:txBody>
        </p:sp>
        <p:cxnSp>
          <p:nvCxnSpPr>
            <p:cNvPr id="254" name="Straight Arrow Connector 253">
              <a:extLst>
                <a:ext uri="{FF2B5EF4-FFF2-40B4-BE49-F238E27FC236}">
                  <a16:creationId xmlns:a16="http://schemas.microsoft.com/office/drawing/2014/main" id="{8E58CB1A-E70D-D1AB-9F8C-4871E1742487}"/>
                </a:ext>
              </a:extLst>
            </p:cNvPr>
            <p:cNvCxnSpPr>
              <a:cxnSpLocks/>
              <a:endCxn id="255" idx="1"/>
            </p:cNvCxnSpPr>
            <p:nvPr/>
          </p:nvCxnSpPr>
          <p:spPr>
            <a:xfrm>
              <a:off x="9172695" y="3665958"/>
              <a:ext cx="1428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5" name="Rectangle: Rounded Corners 163">
              <a:extLst>
                <a:ext uri="{FF2B5EF4-FFF2-40B4-BE49-F238E27FC236}">
                  <a16:creationId xmlns:a16="http://schemas.microsoft.com/office/drawing/2014/main" id="{FFB5A5CA-0C30-6A95-EA54-150A40106082}"/>
                </a:ext>
              </a:extLst>
            </p:cNvPr>
            <p:cNvSpPr/>
            <p:nvPr/>
          </p:nvSpPr>
          <p:spPr>
            <a:xfrm>
              <a:off x="9315504" y="3491018"/>
              <a:ext cx="648481" cy="349880"/>
            </a:xfrm>
            <a:prstGeom prst="roundRect">
              <a:avLst/>
            </a:prstGeom>
            <a:solidFill>
              <a:srgbClr val="FBD8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LSTM</a:t>
              </a:r>
            </a:p>
          </p:txBody>
        </p:sp>
        <p:cxnSp>
          <p:nvCxnSpPr>
            <p:cNvPr id="256" name="Straight Arrow Connector 255">
              <a:extLst>
                <a:ext uri="{FF2B5EF4-FFF2-40B4-BE49-F238E27FC236}">
                  <a16:creationId xmlns:a16="http://schemas.microsoft.com/office/drawing/2014/main" id="{D6DADE39-440D-CE37-0EA5-D66050DC3136}"/>
                </a:ext>
              </a:extLst>
            </p:cNvPr>
            <p:cNvCxnSpPr>
              <a:cxnSpLocks/>
              <a:stCxn id="244" idx="0"/>
              <a:endCxn id="242" idx="2"/>
            </p:cNvCxnSpPr>
            <p:nvPr/>
          </p:nvCxnSpPr>
          <p:spPr>
            <a:xfrm flipV="1">
              <a:off x="5682556" y="3840898"/>
              <a:ext cx="2453" cy="2221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7" name="Connector: Elbow 165">
              <a:extLst>
                <a:ext uri="{FF2B5EF4-FFF2-40B4-BE49-F238E27FC236}">
                  <a16:creationId xmlns:a16="http://schemas.microsoft.com/office/drawing/2014/main" id="{7473478D-E250-C7B8-18E5-8CABC5208DB6}"/>
                </a:ext>
              </a:extLst>
            </p:cNvPr>
            <p:cNvCxnSpPr>
              <a:stCxn id="333" idx="0"/>
              <a:endCxn id="244" idx="2"/>
            </p:cNvCxnSpPr>
            <p:nvPr/>
          </p:nvCxnSpPr>
          <p:spPr>
            <a:xfrm rot="5400000" flipH="1" flipV="1">
              <a:off x="4800859" y="5274211"/>
              <a:ext cx="1729901" cy="33492"/>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8" name="Connector: Elbow 166">
              <a:extLst>
                <a:ext uri="{FF2B5EF4-FFF2-40B4-BE49-F238E27FC236}">
                  <a16:creationId xmlns:a16="http://schemas.microsoft.com/office/drawing/2014/main" id="{4C0BC083-6B7D-74BD-B437-F238C5652207}"/>
                </a:ext>
              </a:extLst>
            </p:cNvPr>
            <p:cNvCxnSpPr>
              <a:cxnSpLocks/>
              <a:stCxn id="357" idx="0"/>
              <a:endCxn id="244" idx="2"/>
            </p:cNvCxnSpPr>
            <p:nvPr/>
          </p:nvCxnSpPr>
          <p:spPr>
            <a:xfrm rot="16200000" flipV="1">
              <a:off x="6477761" y="3630800"/>
              <a:ext cx="435327" cy="2025734"/>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Straight Arrow Connector 258">
              <a:extLst>
                <a:ext uri="{FF2B5EF4-FFF2-40B4-BE49-F238E27FC236}">
                  <a16:creationId xmlns:a16="http://schemas.microsoft.com/office/drawing/2014/main" id="{35D9C6E7-C2A1-EFDF-619A-BEECA9FB7D9F}"/>
                </a:ext>
              </a:extLst>
            </p:cNvPr>
            <p:cNvCxnSpPr>
              <a:cxnSpLocks/>
            </p:cNvCxnSpPr>
            <p:nvPr/>
          </p:nvCxnSpPr>
          <p:spPr>
            <a:xfrm flipV="1">
              <a:off x="6484059" y="3840898"/>
              <a:ext cx="2454" cy="2221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0" name="Straight Arrow Connector 259">
              <a:extLst>
                <a:ext uri="{FF2B5EF4-FFF2-40B4-BE49-F238E27FC236}">
                  <a16:creationId xmlns:a16="http://schemas.microsoft.com/office/drawing/2014/main" id="{6FBB2DB8-74ED-AB81-1CB9-8C127C8FB5BE}"/>
                </a:ext>
              </a:extLst>
            </p:cNvPr>
            <p:cNvCxnSpPr>
              <a:cxnSpLocks/>
            </p:cNvCxnSpPr>
            <p:nvPr/>
          </p:nvCxnSpPr>
          <p:spPr>
            <a:xfrm flipV="1">
              <a:off x="7284336" y="3840898"/>
              <a:ext cx="2454" cy="2221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1" name="Straight Arrow Connector 260">
              <a:extLst>
                <a:ext uri="{FF2B5EF4-FFF2-40B4-BE49-F238E27FC236}">
                  <a16:creationId xmlns:a16="http://schemas.microsoft.com/office/drawing/2014/main" id="{EDF62E23-1EBA-C940-E3FE-F0506DFC2805}"/>
                </a:ext>
              </a:extLst>
            </p:cNvPr>
            <p:cNvCxnSpPr>
              <a:cxnSpLocks/>
            </p:cNvCxnSpPr>
            <p:nvPr/>
          </p:nvCxnSpPr>
          <p:spPr>
            <a:xfrm flipV="1">
              <a:off x="8073714" y="3840899"/>
              <a:ext cx="1227" cy="1696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0B028661-4E71-B7D6-DB80-0183D463CFAF}"/>
                </a:ext>
              </a:extLst>
            </p:cNvPr>
            <p:cNvCxnSpPr>
              <a:cxnSpLocks/>
            </p:cNvCxnSpPr>
            <p:nvPr/>
          </p:nvCxnSpPr>
          <p:spPr>
            <a:xfrm flipV="1">
              <a:off x="8864101" y="3840899"/>
              <a:ext cx="1227" cy="1696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4A8A4042-15D7-9694-AC58-4D460702FDF9}"/>
                </a:ext>
              </a:extLst>
            </p:cNvPr>
            <p:cNvCxnSpPr>
              <a:cxnSpLocks/>
            </p:cNvCxnSpPr>
            <p:nvPr/>
          </p:nvCxnSpPr>
          <p:spPr>
            <a:xfrm flipV="1">
              <a:off x="9672749" y="3840899"/>
              <a:ext cx="1227" cy="1696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4" name="TextBox 263">
                  <a:extLst>
                    <a:ext uri="{FF2B5EF4-FFF2-40B4-BE49-F238E27FC236}">
                      <a16:creationId xmlns:a16="http://schemas.microsoft.com/office/drawing/2014/main" id="{1C65565F-A556-925B-3C2C-DB41B59C4BD4}"/>
                    </a:ext>
                  </a:extLst>
                </p:cNvPr>
                <p:cNvSpPr txBox="1"/>
                <p:nvPr/>
              </p:nvSpPr>
              <p:spPr>
                <a:xfrm>
                  <a:off x="6114004" y="4063003"/>
                  <a:ext cx="751737" cy="3630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sub>
                        </m:sSub>
                      </m:oMath>
                    </m:oMathPara>
                  </a14:m>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64" name="TextBox 263">
                  <a:extLst>
                    <a:ext uri="{FF2B5EF4-FFF2-40B4-BE49-F238E27FC236}">
                      <a16:creationId xmlns:a16="http://schemas.microsoft.com/office/drawing/2014/main" id="{1C65565F-A556-925B-3C2C-DB41B59C4BD4}"/>
                    </a:ext>
                  </a:extLst>
                </p:cNvPr>
                <p:cNvSpPr txBox="1">
                  <a:spLocks noRot="1" noChangeAspect="1" noMove="1" noResize="1" noEditPoints="1" noAdjustHandles="1" noChangeArrowheads="1" noChangeShapeType="1" noTextEdit="1"/>
                </p:cNvSpPr>
                <p:nvPr/>
              </p:nvSpPr>
              <p:spPr>
                <a:xfrm>
                  <a:off x="6114004" y="4063003"/>
                  <a:ext cx="751737" cy="363002"/>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5" name="TextBox 264">
                  <a:extLst>
                    <a:ext uri="{FF2B5EF4-FFF2-40B4-BE49-F238E27FC236}">
                      <a16:creationId xmlns:a16="http://schemas.microsoft.com/office/drawing/2014/main" id="{C8F45793-9EBD-70D4-F11D-F9E07A26935C}"/>
                    </a:ext>
                  </a:extLst>
                </p:cNvPr>
                <p:cNvSpPr txBox="1"/>
                <p:nvPr/>
              </p:nvSpPr>
              <p:spPr>
                <a:xfrm>
                  <a:off x="6947067" y="4063003"/>
                  <a:ext cx="751737" cy="3630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ub>
                        </m:sSub>
                      </m:oMath>
                    </m:oMathPara>
                  </a14:m>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65" name="TextBox 264">
                  <a:extLst>
                    <a:ext uri="{FF2B5EF4-FFF2-40B4-BE49-F238E27FC236}">
                      <a16:creationId xmlns:a16="http://schemas.microsoft.com/office/drawing/2014/main" id="{C8F45793-9EBD-70D4-F11D-F9E07A26935C}"/>
                    </a:ext>
                  </a:extLst>
                </p:cNvPr>
                <p:cNvSpPr txBox="1">
                  <a:spLocks noRot="1" noChangeAspect="1" noMove="1" noResize="1" noEditPoints="1" noAdjustHandles="1" noChangeArrowheads="1" noChangeShapeType="1" noTextEdit="1"/>
                </p:cNvSpPr>
                <p:nvPr/>
              </p:nvSpPr>
              <p:spPr>
                <a:xfrm>
                  <a:off x="6947067" y="4063003"/>
                  <a:ext cx="751737" cy="363002"/>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6" name="TextBox 265">
                  <a:extLst>
                    <a:ext uri="{FF2B5EF4-FFF2-40B4-BE49-F238E27FC236}">
                      <a16:creationId xmlns:a16="http://schemas.microsoft.com/office/drawing/2014/main" id="{C48DE30A-47A7-0255-6F8A-A4B98A3F762B}"/>
                    </a:ext>
                  </a:extLst>
                </p:cNvPr>
                <p:cNvSpPr txBox="1"/>
                <p:nvPr/>
              </p:nvSpPr>
              <p:spPr>
                <a:xfrm>
                  <a:off x="7698800" y="4063003"/>
                  <a:ext cx="751737" cy="3630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m:oMathPara>
                  </a14:m>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66" name="TextBox 265">
                  <a:extLst>
                    <a:ext uri="{FF2B5EF4-FFF2-40B4-BE49-F238E27FC236}">
                      <a16:creationId xmlns:a16="http://schemas.microsoft.com/office/drawing/2014/main" id="{C48DE30A-47A7-0255-6F8A-A4B98A3F762B}"/>
                    </a:ext>
                  </a:extLst>
                </p:cNvPr>
                <p:cNvSpPr txBox="1">
                  <a:spLocks noRot="1" noChangeAspect="1" noMove="1" noResize="1" noEditPoints="1" noAdjustHandles="1" noChangeArrowheads="1" noChangeShapeType="1" noTextEdit="1"/>
                </p:cNvSpPr>
                <p:nvPr/>
              </p:nvSpPr>
              <p:spPr>
                <a:xfrm>
                  <a:off x="7698800" y="4063003"/>
                  <a:ext cx="751737" cy="363002"/>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7" name="TextBox 266">
                  <a:extLst>
                    <a:ext uri="{FF2B5EF4-FFF2-40B4-BE49-F238E27FC236}">
                      <a16:creationId xmlns:a16="http://schemas.microsoft.com/office/drawing/2014/main" id="{19931253-03D7-A448-E657-3E7F28F770AC}"/>
                    </a:ext>
                  </a:extLst>
                </p:cNvPr>
                <p:cNvSpPr txBox="1"/>
                <p:nvPr/>
              </p:nvSpPr>
              <p:spPr>
                <a:xfrm>
                  <a:off x="8486682" y="4063003"/>
                  <a:ext cx="751737" cy="3630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m:oMathPara>
                  </a14:m>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67" name="TextBox 266">
                  <a:extLst>
                    <a:ext uri="{FF2B5EF4-FFF2-40B4-BE49-F238E27FC236}">
                      <a16:creationId xmlns:a16="http://schemas.microsoft.com/office/drawing/2014/main" id="{19931253-03D7-A448-E657-3E7F28F770AC}"/>
                    </a:ext>
                  </a:extLst>
                </p:cNvPr>
                <p:cNvSpPr txBox="1">
                  <a:spLocks noRot="1" noChangeAspect="1" noMove="1" noResize="1" noEditPoints="1" noAdjustHandles="1" noChangeArrowheads="1" noChangeShapeType="1" noTextEdit="1"/>
                </p:cNvSpPr>
                <p:nvPr/>
              </p:nvSpPr>
              <p:spPr>
                <a:xfrm>
                  <a:off x="8486682" y="4063003"/>
                  <a:ext cx="751737" cy="363002"/>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8" name="TextBox 267">
                  <a:extLst>
                    <a:ext uri="{FF2B5EF4-FFF2-40B4-BE49-F238E27FC236}">
                      <a16:creationId xmlns:a16="http://schemas.microsoft.com/office/drawing/2014/main" id="{0FE6CFFC-3E96-8A58-3FDE-0DC925DAD515}"/>
                    </a:ext>
                  </a:extLst>
                </p:cNvPr>
                <p:cNvSpPr txBox="1"/>
                <p:nvPr/>
              </p:nvSpPr>
              <p:spPr>
                <a:xfrm>
                  <a:off x="9274133" y="4063003"/>
                  <a:ext cx="751737" cy="3630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sub>
                        </m:sSub>
                      </m:oMath>
                    </m:oMathPara>
                  </a14:m>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68" name="TextBox 267">
                  <a:extLst>
                    <a:ext uri="{FF2B5EF4-FFF2-40B4-BE49-F238E27FC236}">
                      <a16:creationId xmlns:a16="http://schemas.microsoft.com/office/drawing/2014/main" id="{0FE6CFFC-3E96-8A58-3FDE-0DC925DAD515}"/>
                    </a:ext>
                  </a:extLst>
                </p:cNvPr>
                <p:cNvSpPr txBox="1">
                  <a:spLocks noRot="1" noChangeAspect="1" noMove="1" noResize="1" noEditPoints="1" noAdjustHandles="1" noChangeArrowheads="1" noChangeShapeType="1" noTextEdit="1"/>
                </p:cNvSpPr>
                <p:nvPr/>
              </p:nvSpPr>
              <p:spPr>
                <a:xfrm>
                  <a:off x="9274133" y="4063003"/>
                  <a:ext cx="751737" cy="363002"/>
                </a:xfrm>
                <a:prstGeom prst="rect">
                  <a:avLst/>
                </a:prstGeom>
                <a:blipFill>
                  <a:blip r:embed="rId22"/>
                  <a:stretch>
                    <a:fillRect/>
                  </a:stretch>
                </a:blipFill>
              </p:spPr>
              <p:txBody>
                <a:bodyPr/>
                <a:lstStyle/>
                <a:p>
                  <a:r>
                    <a:rPr lang="en-US">
                      <a:noFill/>
                    </a:rPr>
                    <a:t> </a:t>
                  </a:r>
                </a:p>
              </p:txBody>
            </p:sp>
          </mc:Fallback>
        </mc:AlternateContent>
        <p:cxnSp>
          <p:nvCxnSpPr>
            <p:cNvPr id="269" name="Straight Arrow Connector 268">
              <a:extLst>
                <a:ext uri="{FF2B5EF4-FFF2-40B4-BE49-F238E27FC236}">
                  <a16:creationId xmlns:a16="http://schemas.microsoft.com/office/drawing/2014/main" id="{FEDAD0B8-CFEE-0548-3709-DCFFE597A487}"/>
                </a:ext>
              </a:extLst>
            </p:cNvPr>
            <p:cNvCxnSpPr>
              <a:cxnSpLocks/>
              <a:endCxn id="270" idx="2"/>
            </p:cNvCxnSpPr>
            <p:nvPr/>
          </p:nvCxnSpPr>
          <p:spPr>
            <a:xfrm flipH="1" flipV="1">
              <a:off x="6480068" y="3263690"/>
              <a:ext cx="1" cy="2273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0" name="TextBox 269">
                  <a:extLst>
                    <a:ext uri="{FF2B5EF4-FFF2-40B4-BE49-F238E27FC236}">
                      <a16:creationId xmlns:a16="http://schemas.microsoft.com/office/drawing/2014/main" id="{8B4CD19A-EC66-CB40-9A75-5C74D129E38A}"/>
                    </a:ext>
                  </a:extLst>
                </p:cNvPr>
                <p:cNvSpPr txBox="1"/>
                <p:nvPr/>
              </p:nvSpPr>
              <p:spPr>
                <a:xfrm>
                  <a:off x="6104200" y="2900688"/>
                  <a:ext cx="751737" cy="3630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e>
                          <m:sub>
                            <m: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sub>
                        </m:sSub>
                      </m:oMath>
                    </m:oMathPara>
                  </a14:m>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70" name="TextBox 269">
                  <a:extLst>
                    <a:ext uri="{FF2B5EF4-FFF2-40B4-BE49-F238E27FC236}">
                      <a16:creationId xmlns:a16="http://schemas.microsoft.com/office/drawing/2014/main" id="{8B4CD19A-EC66-CB40-9A75-5C74D129E38A}"/>
                    </a:ext>
                  </a:extLst>
                </p:cNvPr>
                <p:cNvSpPr txBox="1">
                  <a:spLocks noRot="1" noChangeAspect="1" noMove="1" noResize="1" noEditPoints="1" noAdjustHandles="1" noChangeArrowheads="1" noChangeShapeType="1" noTextEdit="1"/>
                </p:cNvSpPr>
                <p:nvPr/>
              </p:nvSpPr>
              <p:spPr>
                <a:xfrm>
                  <a:off x="6104200" y="2900688"/>
                  <a:ext cx="751737" cy="363002"/>
                </a:xfrm>
                <a:prstGeom prst="rect">
                  <a:avLst/>
                </a:prstGeom>
                <a:blipFill>
                  <a:blip r:embed="rId23"/>
                  <a:stretch>
                    <a:fillRect/>
                  </a:stretch>
                </a:blipFill>
              </p:spPr>
              <p:txBody>
                <a:bodyPr/>
                <a:lstStyle/>
                <a:p>
                  <a:r>
                    <a:rPr lang="en-US">
                      <a:noFill/>
                    </a:rPr>
                    <a:t> </a:t>
                  </a:r>
                </a:p>
              </p:txBody>
            </p:sp>
          </mc:Fallback>
        </mc:AlternateContent>
        <p:cxnSp>
          <p:nvCxnSpPr>
            <p:cNvPr id="271" name="Straight Arrow Connector 270">
              <a:extLst>
                <a:ext uri="{FF2B5EF4-FFF2-40B4-BE49-F238E27FC236}">
                  <a16:creationId xmlns:a16="http://schemas.microsoft.com/office/drawing/2014/main" id="{8D39FBAF-067D-3C44-BF13-4D94EE6AB8F2}"/>
                </a:ext>
              </a:extLst>
            </p:cNvPr>
            <p:cNvCxnSpPr>
              <a:cxnSpLocks/>
              <a:endCxn id="272" idx="2"/>
            </p:cNvCxnSpPr>
            <p:nvPr/>
          </p:nvCxnSpPr>
          <p:spPr>
            <a:xfrm flipH="1" flipV="1">
              <a:off x="7271358" y="3263690"/>
              <a:ext cx="3" cy="2273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2" name="TextBox 271">
                  <a:extLst>
                    <a:ext uri="{FF2B5EF4-FFF2-40B4-BE49-F238E27FC236}">
                      <a16:creationId xmlns:a16="http://schemas.microsoft.com/office/drawing/2014/main" id="{424E8B4C-12DD-14F5-09BE-1CCF84C049DD}"/>
                    </a:ext>
                  </a:extLst>
                </p:cNvPr>
                <p:cNvSpPr txBox="1"/>
                <p:nvPr/>
              </p:nvSpPr>
              <p:spPr>
                <a:xfrm>
                  <a:off x="6895490" y="2900688"/>
                  <a:ext cx="751737" cy="3630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e>
                          <m:sub>
                            <m: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ub>
                        </m:sSub>
                      </m:oMath>
                    </m:oMathPara>
                  </a14:m>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72" name="TextBox 271">
                  <a:extLst>
                    <a:ext uri="{FF2B5EF4-FFF2-40B4-BE49-F238E27FC236}">
                      <a16:creationId xmlns:a16="http://schemas.microsoft.com/office/drawing/2014/main" id="{424E8B4C-12DD-14F5-09BE-1CCF84C049DD}"/>
                    </a:ext>
                  </a:extLst>
                </p:cNvPr>
                <p:cNvSpPr txBox="1">
                  <a:spLocks noRot="1" noChangeAspect="1" noMove="1" noResize="1" noEditPoints="1" noAdjustHandles="1" noChangeArrowheads="1" noChangeShapeType="1" noTextEdit="1"/>
                </p:cNvSpPr>
                <p:nvPr/>
              </p:nvSpPr>
              <p:spPr>
                <a:xfrm>
                  <a:off x="6895490" y="2900688"/>
                  <a:ext cx="751737" cy="363002"/>
                </a:xfrm>
                <a:prstGeom prst="rect">
                  <a:avLst/>
                </a:prstGeom>
                <a:blipFill>
                  <a:blip r:embed="rId24"/>
                  <a:stretch>
                    <a:fillRect/>
                  </a:stretch>
                </a:blipFill>
              </p:spPr>
              <p:txBody>
                <a:bodyPr/>
                <a:lstStyle/>
                <a:p>
                  <a:r>
                    <a:rPr lang="en-US">
                      <a:noFill/>
                    </a:rPr>
                    <a:t> </a:t>
                  </a:r>
                </a:p>
              </p:txBody>
            </p:sp>
          </mc:Fallback>
        </mc:AlternateContent>
        <p:cxnSp>
          <p:nvCxnSpPr>
            <p:cNvPr id="273" name="Straight Arrow Connector 272">
              <a:extLst>
                <a:ext uri="{FF2B5EF4-FFF2-40B4-BE49-F238E27FC236}">
                  <a16:creationId xmlns:a16="http://schemas.microsoft.com/office/drawing/2014/main" id="{D0AE1B9F-98BD-2523-6089-6741A8C6D02F}"/>
                </a:ext>
              </a:extLst>
            </p:cNvPr>
            <p:cNvCxnSpPr>
              <a:cxnSpLocks/>
              <a:endCxn id="274" idx="2"/>
            </p:cNvCxnSpPr>
            <p:nvPr/>
          </p:nvCxnSpPr>
          <p:spPr>
            <a:xfrm flipH="1" flipV="1">
              <a:off x="8071758" y="3263690"/>
              <a:ext cx="3" cy="2273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4" name="TextBox 273">
                  <a:extLst>
                    <a:ext uri="{FF2B5EF4-FFF2-40B4-BE49-F238E27FC236}">
                      <a16:creationId xmlns:a16="http://schemas.microsoft.com/office/drawing/2014/main" id="{D205AEF7-ED73-CA9C-E6A1-4396AC475B2C}"/>
                    </a:ext>
                  </a:extLst>
                </p:cNvPr>
                <p:cNvSpPr txBox="1"/>
                <p:nvPr/>
              </p:nvSpPr>
              <p:spPr>
                <a:xfrm>
                  <a:off x="7695890" y="2900688"/>
                  <a:ext cx="751737" cy="3630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e>
                          <m:sub>
                            <m: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m:oMathPara>
                  </a14:m>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74" name="TextBox 273">
                  <a:extLst>
                    <a:ext uri="{FF2B5EF4-FFF2-40B4-BE49-F238E27FC236}">
                      <a16:creationId xmlns:a16="http://schemas.microsoft.com/office/drawing/2014/main" id="{D205AEF7-ED73-CA9C-E6A1-4396AC475B2C}"/>
                    </a:ext>
                  </a:extLst>
                </p:cNvPr>
                <p:cNvSpPr txBox="1">
                  <a:spLocks noRot="1" noChangeAspect="1" noMove="1" noResize="1" noEditPoints="1" noAdjustHandles="1" noChangeArrowheads="1" noChangeShapeType="1" noTextEdit="1"/>
                </p:cNvSpPr>
                <p:nvPr/>
              </p:nvSpPr>
              <p:spPr>
                <a:xfrm>
                  <a:off x="7695890" y="2900688"/>
                  <a:ext cx="751737" cy="363002"/>
                </a:xfrm>
                <a:prstGeom prst="rect">
                  <a:avLst/>
                </a:prstGeom>
                <a:blipFill>
                  <a:blip r:embed="rId25"/>
                  <a:stretch>
                    <a:fillRect/>
                  </a:stretch>
                </a:blipFill>
              </p:spPr>
              <p:txBody>
                <a:bodyPr/>
                <a:lstStyle/>
                <a:p>
                  <a:r>
                    <a:rPr lang="en-US">
                      <a:noFill/>
                    </a:rPr>
                    <a:t> </a:t>
                  </a:r>
                </a:p>
              </p:txBody>
            </p:sp>
          </mc:Fallback>
        </mc:AlternateContent>
        <p:cxnSp>
          <p:nvCxnSpPr>
            <p:cNvPr id="275" name="Straight Arrow Connector 274">
              <a:extLst>
                <a:ext uri="{FF2B5EF4-FFF2-40B4-BE49-F238E27FC236}">
                  <a16:creationId xmlns:a16="http://schemas.microsoft.com/office/drawing/2014/main" id="{EEE3967F-6BC4-9F46-29AB-A6A7C12C9B96}"/>
                </a:ext>
              </a:extLst>
            </p:cNvPr>
            <p:cNvCxnSpPr>
              <a:cxnSpLocks/>
              <a:endCxn id="276" idx="2"/>
            </p:cNvCxnSpPr>
            <p:nvPr/>
          </p:nvCxnSpPr>
          <p:spPr>
            <a:xfrm flipH="1" flipV="1">
              <a:off x="8857165" y="3263690"/>
              <a:ext cx="1" cy="2273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6" name="TextBox 275">
                  <a:extLst>
                    <a:ext uri="{FF2B5EF4-FFF2-40B4-BE49-F238E27FC236}">
                      <a16:creationId xmlns:a16="http://schemas.microsoft.com/office/drawing/2014/main" id="{647C5E21-BDFE-7711-8AB2-2D8CB17ABC4B}"/>
                    </a:ext>
                  </a:extLst>
                </p:cNvPr>
                <p:cNvSpPr txBox="1"/>
                <p:nvPr/>
              </p:nvSpPr>
              <p:spPr>
                <a:xfrm>
                  <a:off x="8481297" y="2900688"/>
                  <a:ext cx="751737" cy="3630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e>
                          <m:sub>
                            <m: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m:oMathPara>
                  </a14:m>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76" name="TextBox 275">
                  <a:extLst>
                    <a:ext uri="{FF2B5EF4-FFF2-40B4-BE49-F238E27FC236}">
                      <a16:creationId xmlns:a16="http://schemas.microsoft.com/office/drawing/2014/main" id="{647C5E21-BDFE-7711-8AB2-2D8CB17ABC4B}"/>
                    </a:ext>
                  </a:extLst>
                </p:cNvPr>
                <p:cNvSpPr txBox="1">
                  <a:spLocks noRot="1" noChangeAspect="1" noMove="1" noResize="1" noEditPoints="1" noAdjustHandles="1" noChangeArrowheads="1" noChangeShapeType="1" noTextEdit="1"/>
                </p:cNvSpPr>
                <p:nvPr/>
              </p:nvSpPr>
              <p:spPr>
                <a:xfrm>
                  <a:off x="8481297" y="2900688"/>
                  <a:ext cx="751737" cy="363002"/>
                </a:xfrm>
                <a:prstGeom prst="rect">
                  <a:avLst/>
                </a:prstGeom>
                <a:blipFill>
                  <a:blip r:embed="rId26"/>
                  <a:stretch>
                    <a:fillRect/>
                  </a:stretch>
                </a:blipFill>
              </p:spPr>
              <p:txBody>
                <a:bodyPr/>
                <a:lstStyle/>
                <a:p>
                  <a:r>
                    <a:rPr lang="en-US">
                      <a:noFill/>
                    </a:rPr>
                    <a:t> </a:t>
                  </a:r>
                </a:p>
              </p:txBody>
            </p:sp>
          </mc:Fallback>
        </mc:AlternateContent>
        <p:cxnSp>
          <p:nvCxnSpPr>
            <p:cNvPr id="277" name="Straight Arrow Connector 276">
              <a:extLst>
                <a:ext uri="{FF2B5EF4-FFF2-40B4-BE49-F238E27FC236}">
                  <a16:creationId xmlns:a16="http://schemas.microsoft.com/office/drawing/2014/main" id="{DDB139DD-3CB6-E1CF-BE09-C41CCBF2A62D}"/>
                </a:ext>
              </a:extLst>
            </p:cNvPr>
            <p:cNvCxnSpPr>
              <a:cxnSpLocks/>
              <a:endCxn id="278" idx="2"/>
            </p:cNvCxnSpPr>
            <p:nvPr/>
          </p:nvCxnSpPr>
          <p:spPr>
            <a:xfrm flipH="1" flipV="1">
              <a:off x="9652225" y="3263690"/>
              <a:ext cx="1" cy="2273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8" name="TextBox 277">
                  <a:extLst>
                    <a:ext uri="{FF2B5EF4-FFF2-40B4-BE49-F238E27FC236}">
                      <a16:creationId xmlns:a16="http://schemas.microsoft.com/office/drawing/2014/main" id="{319F5C40-395C-C009-23AB-5A7132DBF25E}"/>
                    </a:ext>
                  </a:extLst>
                </p:cNvPr>
                <p:cNvSpPr txBox="1"/>
                <p:nvPr/>
              </p:nvSpPr>
              <p:spPr>
                <a:xfrm>
                  <a:off x="9276357" y="2900688"/>
                  <a:ext cx="751737" cy="3630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e>
                          <m:sub>
                            <m: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sub>
                        </m:sSub>
                      </m:oMath>
                    </m:oMathPara>
                  </a14:m>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78" name="TextBox 277">
                  <a:extLst>
                    <a:ext uri="{FF2B5EF4-FFF2-40B4-BE49-F238E27FC236}">
                      <a16:creationId xmlns:a16="http://schemas.microsoft.com/office/drawing/2014/main" id="{319F5C40-395C-C009-23AB-5A7132DBF25E}"/>
                    </a:ext>
                  </a:extLst>
                </p:cNvPr>
                <p:cNvSpPr txBox="1">
                  <a:spLocks noRot="1" noChangeAspect="1" noMove="1" noResize="1" noEditPoints="1" noAdjustHandles="1" noChangeArrowheads="1" noChangeShapeType="1" noTextEdit="1"/>
                </p:cNvSpPr>
                <p:nvPr/>
              </p:nvSpPr>
              <p:spPr>
                <a:xfrm>
                  <a:off x="9276357" y="2900688"/>
                  <a:ext cx="751737" cy="363002"/>
                </a:xfrm>
                <a:prstGeom prst="rect">
                  <a:avLst/>
                </a:prstGeom>
                <a:blipFill>
                  <a:blip r:embed="rId27"/>
                  <a:stretch>
                    <a:fillRect/>
                  </a:stretch>
                </a:blipFill>
              </p:spPr>
              <p:txBody>
                <a:bodyPr/>
                <a:lstStyle/>
                <a:p>
                  <a:r>
                    <a:rPr lang="en-US">
                      <a:noFill/>
                    </a:rPr>
                    <a:t> </a:t>
                  </a:r>
                </a:p>
              </p:txBody>
            </p:sp>
          </mc:Fallback>
        </mc:AlternateContent>
        <p:sp>
          <p:nvSpPr>
            <p:cNvPr id="279" name="Right Brace 278">
              <a:extLst>
                <a:ext uri="{FF2B5EF4-FFF2-40B4-BE49-F238E27FC236}">
                  <a16:creationId xmlns:a16="http://schemas.microsoft.com/office/drawing/2014/main" id="{271869CA-5179-D5A3-CF1C-C619290B0B59}"/>
                </a:ext>
              </a:extLst>
            </p:cNvPr>
            <p:cNvSpPr/>
            <p:nvPr/>
          </p:nvSpPr>
          <p:spPr>
            <a:xfrm rot="16200000">
              <a:off x="7451141" y="791974"/>
              <a:ext cx="432501" cy="3969669"/>
            </a:xfrm>
            <a:prstGeom prst="rightBrace">
              <a:avLst>
                <a:gd name="adj1" fmla="val 89818"/>
                <a:gd name="adj2" fmla="val 50000"/>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0" name="Rectangle: Rounded Corners 188">
              <a:extLst>
                <a:ext uri="{FF2B5EF4-FFF2-40B4-BE49-F238E27FC236}">
                  <a16:creationId xmlns:a16="http://schemas.microsoft.com/office/drawing/2014/main" id="{1C57DCDC-6075-98B0-B252-307EEA0C23E8}"/>
                </a:ext>
              </a:extLst>
            </p:cNvPr>
            <p:cNvSpPr/>
            <p:nvPr/>
          </p:nvSpPr>
          <p:spPr>
            <a:xfrm>
              <a:off x="7039006" y="1597353"/>
              <a:ext cx="1236891" cy="349880"/>
            </a:xfrm>
            <a:prstGeom prst="roundRect">
              <a:avLst/>
            </a:prstGeom>
            <a:solidFill>
              <a:srgbClr val="FBD8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U-Net</a:t>
              </a:r>
            </a:p>
          </p:txBody>
        </p:sp>
        <p:cxnSp>
          <p:nvCxnSpPr>
            <p:cNvPr id="281" name="Straight Arrow Connector 280">
              <a:extLst>
                <a:ext uri="{FF2B5EF4-FFF2-40B4-BE49-F238E27FC236}">
                  <a16:creationId xmlns:a16="http://schemas.microsoft.com/office/drawing/2014/main" id="{C657C83A-3997-C60F-01F1-88F36097FDD3}"/>
                </a:ext>
              </a:extLst>
            </p:cNvPr>
            <p:cNvCxnSpPr>
              <a:cxnSpLocks/>
              <a:stCxn id="238" idx="0"/>
              <a:endCxn id="280" idx="2"/>
            </p:cNvCxnSpPr>
            <p:nvPr/>
          </p:nvCxnSpPr>
          <p:spPr>
            <a:xfrm flipH="1" flipV="1">
              <a:off x="7657452" y="1947233"/>
              <a:ext cx="1" cy="2561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2" name="TextBox 281">
                  <a:extLst>
                    <a:ext uri="{FF2B5EF4-FFF2-40B4-BE49-F238E27FC236}">
                      <a16:creationId xmlns:a16="http://schemas.microsoft.com/office/drawing/2014/main" id="{C9177BBE-6FC5-CA81-466C-84D27827CED6}"/>
                    </a:ext>
                  </a:extLst>
                </p:cNvPr>
                <p:cNvSpPr txBox="1"/>
                <p:nvPr/>
              </p:nvSpPr>
              <p:spPr>
                <a:xfrm>
                  <a:off x="3603033" y="4198634"/>
                  <a:ext cx="751737" cy="3630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e>
                          <m:sub>
                            <m:r>
                              <a:rPr kumimoji="0" lang="en-US" sz="1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𝒕</m:t>
                            </m:r>
                            <m:r>
                              <a:rPr kumimoji="0" lang="en-US" sz="1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𝟔</m:t>
                            </m:r>
                          </m:sub>
                        </m:sSub>
                      </m:oMath>
                    </m:oMathPara>
                  </a14:m>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82" name="TextBox 281">
                  <a:extLst>
                    <a:ext uri="{FF2B5EF4-FFF2-40B4-BE49-F238E27FC236}">
                      <a16:creationId xmlns:a16="http://schemas.microsoft.com/office/drawing/2014/main" id="{C9177BBE-6FC5-CA81-466C-84D27827CED6}"/>
                    </a:ext>
                  </a:extLst>
                </p:cNvPr>
                <p:cNvSpPr txBox="1">
                  <a:spLocks noRot="1" noChangeAspect="1" noMove="1" noResize="1" noEditPoints="1" noAdjustHandles="1" noChangeArrowheads="1" noChangeShapeType="1" noTextEdit="1"/>
                </p:cNvSpPr>
                <p:nvPr/>
              </p:nvSpPr>
              <p:spPr>
                <a:xfrm>
                  <a:off x="3603033" y="4198634"/>
                  <a:ext cx="751737" cy="363002"/>
                </a:xfrm>
                <a:prstGeom prst="rect">
                  <a:avLst/>
                </a:prstGeom>
                <a:blipFill>
                  <a:blip r:embed="rId28"/>
                  <a:stretch>
                    <a:fillRect/>
                  </a:stretch>
                </a:blipFill>
              </p:spPr>
              <p:txBody>
                <a:bodyPr/>
                <a:lstStyle/>
                <a:p>
                  <a:r>
                    <a:rPr lang="en-US">
                      <a:noFill/>
                    </a:rPr>
                    <a:t> </a:t>
                  </a:r>
                </a:p>
              </p:txBody>
            </p:sp>
          </mc:Fallback>
        </mc:AlternateContent>
        <p:sp>
          <p:nvSpPr>
            <p:cNvPr id="283" name="Rectangle: Rounded Corners 191">
              <a:extLst>
                <a:ext uri="{FF2B5EF4-FFF2-40B4-BE49-F238E27FC236}">
                  <a16:creationId xmlns:a16="http://schemas.microsoft.com/office/drawing/2014/main" id="{BBCFA8B4-63BE-25E4-13CE-FC0AEEB79091}"/>
                </a:ext>
              </a:extLst>
            </p:cNvPr>
            <p:cNvSpPr/>
            <p:nvPr/>
          </p:nvSpPr>
          <p:spPr>
            <a:xfrm>
              <a:off x="3563709" y="3651424"/>
              <a:ext cx="830384" cy="349880"/>
            </a:xfrm>
            <a:prstGeom prst="roundRect">
              <a:avLst/>
            </a:prstGeom>
            <a:solidFill>
              <a:srgbClr val="FBD8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CNN</a:t>
              </a:r>
            </a:p>
          </p:txBody>
        </p:sp>
        <p:sp>
          <p:nvSpPr>
            <p:cNvPr id="284" name="Rectangle: Rounded Corners 192">
              <a:extLst>
                <a:ext uri="{FF2B5EF4-FFF2-40B4-BE49-F238E27FC236}">
                  <a16:creationId xmlns:a16="http://schemas.microsoft.com/office/drawing/2014/main" id="{211FFF1D-A05D-6B87-A478-929B349C8BF4}"/>
                </a:ext>
              </a:extLst>
            </p:cNvPr>
            <p:cNvSpPr/>
            <p:nvPr/>
          </p:nvSpPr>
          <p:spPr>
            <a:xfrm>
              <a:off x="3568552" y="3188606"/>
              <a:ext cx="830384" cy="287541"/>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err="1">
                  <a:ln>
                    <a:noFill/>
                  </a:ln>
                  <a:solidFill>
                    <a:prstClr val="black"/>
                  </a:solidFill>
                  <a:effectLst/>
                  <a:uLnTx/>
                  <a:uFillTx/>
                  <a:latin typeface="Calibri" panose="020F0502020204030204"/>
                  <a:ea typeface="+mn-ea"/>
                  <a:cs typeface="+mn-cs"/>
                </a:rPr>
                <a:t>pReLU</a:t>
              </a:r>
              <a:endPar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85" name="Straight Arrow Connector 284">
              <a:extLst>
                <a:ext uri="{FF2B5EF4-FFF2-40B4-BE49-F238E27FC236}">
                  <a16:creationId xmlns:a16="http://schemas.microsoft.com/office/drawing/2014/main" id="{98CE5BCF-B24F-C440-0D9A-927B415E2A25}"/>
                </a:ext>
              </a:extLst>
            </p:cNvPr>
            <p:cNvCxnSpPr>
              <a:cxnSpLocks/>
              <a:stCxn id="283" idx="0"/>
              <a:endCxn id="284" idx="2"/>
            </p:cNvCxnSpPr>
            <p:nvPr/>
          </p:nvCxnSpPr>
          <p:spPr>
            <a:xfrm flipV="1">
              <a:off x="3978901" y="3476147"/>
              <a:ext cx="4843" cy="1752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6" name="Straight Arrow Connector 285">
              <a:extLst>
                <a:ext uri="{FF2B5EF4-FFF2-40B4-BE49-F238E27FC236}">
                  <a16:creationId xmlns:a16="http://schemas.microsoft.com/office/drawing/2014/main" id="{FCDDE431-E6A8-3146-DCF1-8DC7066076E0}"/>
                </a:ext>
              </a:extLst>
            </p:cNvPr>
            <p:cNvCxnSpPr>
              <a:cxnSpLocks/>
              <a:stCxn id="282" idx="0"/>
              <a:endCxn id="283" idx="2"/>
            </p:cNvCxnSpPr>
            <p:nvPr/>
          </p:nvCxnSpPr>
          <p:spPr>
            <a:xfrm flipV="1">
              <a:off x="3978902" y="4001304"/>
              <a:ext cx="0" cy="1973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7" name="Rectangle: Rounded Corners 195">
              <a:extLst>
                <a:ext uri="{FF2B5EF4-FFF2-40B4-BE49-F238E27FC236}">
                  <a16:creationId xmlns:a16="http://schemas.microsoft.com/office/drawing/2014/main" id="{D3AD3038-A286-DC60-F39C-ECB6CBCF07D1}"/>
                </a:ext>
              </a:extLst>
            </p:cNvPr>
            <p:cNvSpPr/>
            <p:nvPr/>
          </p:nvSpPr>
          <p:spPr>
            <a:xfrm>
              <a:off x="3563709" y="2645568"/>
              <a:ext cx="830384" cy="349880"/>
            </a:xfrm>
            <a:prstGeom prst="roundRect">
              <a:avLst/>
            </a:prstGeom>
            <a:solidFill>
              <a:srgbClr val="FBD8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CNN</a:t>
              </a:r>
            </a:p>
          </p:txBody>
        </p:sp>
        <p:sp>
          <p:nvSpPr>
            <p:cNvPr id="288" name="Rectangle: Rounded Corners 196">
              <a:extLst>
                <a:ext uri="{FF2B5EF4-FFF2-40B4-BE49-F238E27FC236}">
                  <a16:creationId xmlns:a16="http://schemas.microsoft.com/office/drawing/2014/main" id="{AA15E8D8-F69E-19D1-35B7-3BB72E6925F4}"/>
                </a:ext>
              </a:extLst>
            </p:cNvPr>
            <p:cNvSpPr/>
            <p:nvPr/>
          </p:nvSpPr>
          <p:spPr>
            <a:xfrm>
              <a:off x="3568552" y="2182750"/>
              <a:ext cx="830384" cy="287541"/>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err="1">
                  <a:ln>
                    <a:noFill/>
                  </a:ln>
                  <a:solidFill>
                    <a:prstClr val="black"/>
                  </a:solidFill>
                  <a:effectLst/>
                  <a:uLnTx/>
                  <a:uFillTx/>
                  <a:latin typeface="Calibri" panose="020F0502020204030204"/>
                  <a:ea typeface="+mn-ea"/>
                  <a:cs typeface="+mn-cs"/>
                </a:rPr>
                <a:t>pReLU</a:t>
              </a:r>
              <a:endPar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89" name="Straight Arrow Connector 288">
              <a:extLst>
                <a:ext uri="{FF2B5EF4-FFF2-40B4-BE49-F238E27FC236}">
                  <a16:creationId xmlns:a16="http://schemas.microsoft.com/office/drawing/2014/main" id="{B2D7BE9C-817D-A735-640D-ACF549C2A8C8}"/>
                </a:ext>
              </a:extLst>
            </p:cNvPr>
            <p:cNvCxnSpPr>
              <a:cxnSpLocks/>
              <a:stCxn id="287" idx="0"/>
              <a:endCxn id="288" idx="2"/>
            </p:cNvCxnSpPr>
            <p:nvPr/>
          </p:nvCxnSpPr>
          <p:spPr>
            <a:xfrm flipV="1">
              <a:off x="3978901" y="2470291"/>
              <a:ext cx="4843" cy="1752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0" name="Straight Arrow Connector 289">
              <a:extLst>
                <a:ext uri="{FF2B5EF4-FFF2-40B4-BE49-F238E27FC236}">
                  <a16:creationId xmlns:a16="http://schemas.microsoft.com/office/drawing/2014/main" id="{825A7CEE-A5E4-7854-3FDB-C2D9A331E6BC}"/>
                </a:ext>
              </a:extLst>
            </p:cNvPr>
            <p:cNvCxnSpPr>
              <a:cxnSpLocks/>
              <a:stCxn id="284" idx="0"/>
              <a:endCxn id="287" idx="2"/>
            </p:cNvCxnSpPr>
            <p:nvPr/>
          </p:nvCxnSpPr>
          <p:spPr>
            <a:xfrm flipH="1" flipV="1">
              <a:off x="3978901" y="2995448"/>
              <a:ext cx="4843" cy="193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1" name="Connector: Elbow 199">
              <a:extLst>
                <a:ext uri="{FF2B5EF4-FFF2-40B4-BE49-F238E27FC236}">
                  <a16:creationId xmlns:a16="http://schemas.microsoft.com/office/drawing/2014/main" id="{C6CCEB47-CC88-71B6-4C3B-280BB62B27FA}"/>
                </a:ext>
              </a:extLst>
            </p:cNvPr>
            <p:cNvCxnSpPr>
              <a:cxnSpLocks/>
              <a:stCxn id="357" idx="0"/>
              <a:endCxn id="268" idx="2"/>
            </p:cNvCxnSpPr>
            <p:nvPr/>
          </p:nvCxnSpPr>
          <p:spPr>
            <a:xfrm rot="5400000" flipH="1" flipV="1">
              <a:off x="8461482" y="3672813"/>
              <a:ext cx="435327" cy="1941711"/>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2" name="Connector: Elbow 200">
              <a:extLst>
                <a:ext uri="{FF2B5EF4-FFF2-40B4-BE49-F238E27FC236}">
                  <a16:creationId xmlns:a16="http://schemas.microsoft.com/office/drawing/2014/main" id="{2C29DCF1-409F-59B4-E7C6-E0EBF596A9F7}"/>
                </a:ext>
              </a:extLst>
            </p:cNvPr>
            <p:cNvCxnSpPr>
              <a:cxnSpLocks/>
              <a:stCxn id="357" idx="0"/>
              <a:endCxn id="267" idx="2"/>
            </p:cNvCxnSpPr>
            <p:nvPr/>
          </p:nvCxnSpPr>
          <p:spPr>
            <a:xfrm rot="5400000" flipH="1" flipV="1">
              <a:off x="8067757" y="4066538"/>
              <a:ext cx="435327" cy="115426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3" name="Connector: Elbow 201">
              <a:extLst>
                <a:ext uri="{FF2B5EF4-FFF2-40B4-BE49-F238E27FC236}">
                  <a16:creationId xmlns:a16="http://schemas.microsoft.com/office/drawing/2014/main" id="{A5E1C93D-38F1-D1E4-CDD5-93390F12DF4D}"/>
                </a:ext>
              </a:extLst>
            </p:cNvPr>
            <p:cNvCxnSpPr>
              <a:cxnSpLocks/>
              <a:stCxn id="357" idx="0"/>
              <a:endCxn id="266" idx="2"/>
            </p:cNvCxnSpPr>
            <p:nvPr/>
          </p:nvCxnSpPr>
          <p:spPr>
            <a:xfrm rot="5400000" flipH="1" flipV="1">
              <a:off x="7673815" y="4460480"/>
              <a:ext cx="435327" cy="366378"/>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4" name="Connector: Elbow 202">
              <a:extLst>
                <a:ext uri="{FF2B5EF4-FFF2-40B4-BE49-F238E27FC236}">
                  <a16:creationId xmlns:a16="http://schemas.microsoft.com/office/drawing/2014/main" id="{769DB854-E05B-6A92-5E96-BAC2748FA8BA}"/>
                </a:ext>
              </a:extLst>
            </p:cNvPr>
            <p:cNvCxnSpPr>
              <a:cxnSpLocks/>
              <a:stCxn id="357" idx="0"/>
              <a:endCxn id="265" idx="2"/>
            </p:cNvCxnSpPr>
            <p:nvPr/>
          </p:nvCxnSpPr>
          <p:spPr>
            <a:xfrm rot="16200000" flipV="1">
              <a:off x="7297950" y="4450990"/>
              <a:ext cx="435327" cy="385355"/>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5" name="Rectangle: Rounded Corners 203">
              <a:extLst>
                <a:ext uri="{FF2B5EF4-FFF2-40B4-BE49-F238E27FC236}">
                  <a16:creationId xmlns:a16="http://schemas.microsoft.com/office/drawing/2014/main" id="{2BD95D82-AE84-C9EF-B830-36986342391C}"/>
                </a:ext>
              </a:extLst>
            </p:cNvPr>
            <p:cNvSpPr/>
            <p:nvPr/>
          </p:nvSpPr>
          <p:spPr>
            <a:xfrm>
              <a:off x="3563709" y="1646588"/>
              <a:ext cx="830384" cy="349880"/>
            </a:xfrm>
            <a:prstGeom prst="roundRect">
              <a:avLst/>
            </a:prstGeom>
            <a:solidFill>
              <a:srgbClr val="FBD8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CNN</a:t>
              </a:r>
            </a:p>
          </p:txBody>
        </p:sp>
        <p:cxnSp>
          <p:nvCxnSpPr>
            <p:cNvPr id="296" name="Straight Arrow Connector 295">
              <a:extLst>
                <a:ext uri="{FF2B5EF4-FFF2-40B4-BE49-F238E27FC236}">
                  <a16:creationId xmlns:a16="http://schemas.microsoft.com/office/drawing/2014/main" id="{29C18F87-A5B5-FB3E-6AE8-7B3640142279}"/>
                </a:ext>
              </a:extLst>
            </p:cNvPr>
            <p:cNvCxnSpPr>
              <a:cxnSpLocks/>
              <a:stCxn id="288" idx="0"/>
              <a:endCxn id="295" idx="2"/>
            </p:cNvCxnSpPr>
            <p:nvPr/>
          </p:nvCxnSpPr>
          <p:spPr>
            <a:xfrm flipH="1" flipV="1">
              <a:off x="3978901" y="1996468"/>
              <a:ext cx="4843" cy="1862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7" name="Connector: Elbow 205">
              <a:extLst>
                <a:ext uri="{FF2B5EF4-FFF2-40B4-BE49-F238E27FC236}">
                  <a16:creationId xmlns:a16="http://schemas.microsoft.com/office/drawing/2014/main" id="{9FB1C5F9-6F36-98BA-EA27-C8D535A75195}"/>
                </a:ext>
              </a:extLst>
            </p:cNvPr>
            <p:cNvCxnSpPr>
              <a:cxnSpLocks/>
              <a:stCxn id="357" idx="0"/>
              <a:endCxn id="264" idx="2"/>
            </p:cNvCxnSpPr>
            <p:nvPr/>
          </p:nvCxnSpPr>
          <p:spPr>
            <a:xfrm rot="16200000" flipV="1">
              <a:off x="6881418" y="4034459"/>
              <a:ext cx="435327" cy="1218418"/>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8" name="Rectangle: Rounded Corners 206">
              <a:extLst>
                <a:ext uri="{FF2B5EF4-FFF2-40B4-BE49-F238E27FC236}">
                  <a16:creationId xmlns:a16="http://schemas.microsoft.com/office/drawing/2014/main" id="{5A42BC07-BDF6-5967-A790-F125A8F45BAD}"/>
                </a:ext>
              </a:extLst>
            </p:cNvPr>
            <p:cNvSpPr/>
            <p:nvPr/>
          </p:nvSpPr>
          <p:spPr>
            <a:xfrm>
              <a:off x="3357004" y="1087048"/>
              <a:ext cx="1236891" cy="349880"/>
            </a:xfrm>
            <a:prstGeom prst="roundRect">
              <a:avLst/>
            </a:prstGeom>
            <a:solidFill>
              <a:srgbClr val="FBD8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MLP</a:t>
              </a:r>
            </a:p>
          </p:txBody>
        </p:sp>
        <p:cxnSp>
          <p:nvCxnSpPr>
            <p:cNvPr id="299" name="Connector: Elbow 207">
              <a:extLst>
                <a:ext uri="{FF2B5EF4-FFF2-40B4-BE49-F238E27FC236}">
                  <a16:creationId xmlns:a16="http://schemas.microsoft.com/office/drawing/2014/main" id="{743500BE-E59F-DB09-CDD8-961EFB5746F0}"/>
                </a:ext>
              </a:extLst>
            </p:cNvPr>
            <p:cNvCxnSpPr>
              <a:cxnSpLocks/>
              <a:stCxn id="280" idx="0"/>
              <a:endCxn id="298" idx="3"/>
            </p:cNvCxnSpPr>
            <p:nvPr/>
          </p:nvCxnSpPr>
          <p:spPr>
            <a:xfrm rot="16200000" flipV="1">
              <a:off x="5957992" y="-102108"/>
              <a:ext cx="335365" cy="3063557"/>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0" name="Connector: Elbow 208">
              <a:extLst>
                <a:ext uri="{FF2B5EF4-FFF2-40B4-BE49-F238E27FC236}">
                  <a16:creationId xmlns:a16="http://schemas.microsoft.com/office/drawing/2014/main" id="{0C64CC4C-1D25-6AF1-25C9-43ED355FCF5B}"/>
                </a:ext>
              </a:extLst>
            </p:cNvPr>
            <p:cNvCxnSpPr>
              <a:cxnSpLocks/>
              <a:stCxn id="323" idx="0"/>
              <a:endCxn id="298" idx="1"/>
            </p:cNvCxnSpPr>
            <p:nvPr/>
          </p:nvCxnSpPr>
          <p:spPr>
            <a:xfrm rot="5400000" flipH="1" flipV="1">
              <a:off x="2460073" y="795640"/>
              <a:ext cx="430583" cy="136328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01" name="Group 300">
              <a:extLst>
                <a:ext uri="{FF2B5EF4-FFF2-40B4-BE49-F238E27FC236}">
                  <a16:creationId xmlns:a16="http://schemas.microsoft.com/office/drawing/2014/main" id="{4375D2CA-FDBE-631A-74DE-EF6E5171852D}"/>
                </a:ext>
              </a:extLst>
            </p:cNvPr>
            <p:cNvGrpSpPr/>
            <p:nvPr/>
          </p:nvGrpSpPr>
          <p:grpSpPr>
            <a:xfrm>
              <a:off x="1070916" y="1692571"/>
              <a:ext cx="1637957" cy="4822943"/>
              <a:chOff x="9015192" y="1496628"/>
              <a:chExt cx="1637957" cy="4822943"/>
            </a:xfrm>
          </p:grpSpPr>
          <p:grpSp>
            <p:nvGrpSpPr>
              <p:cNvPr id="314" name="Group 313">
                <a:extLst>
                  <a:ext uri="{FF2B5EF4-FFF2-40B4-BE49-F238E27FC236}">
                    <a16:creationId xmlns:a16="http://schemas.microsoft.com/office/drawing/2014/main" id="{5D657E3A-3DF4-9C38-A9F3-2AF8C21C7EF9}"/>
                  </a:ext>
                </a:extLst>
              </p:cNvPr>
              <p:cNvGrpSpPr/>
              <p:nvPr/>
            </p:nvGrpSpPr>
            <p:grpSpPr>
              <a:xfrm>
                <a:off x="9015192" y="4675908"/>
                <a:ext cx="1637957" cy="1643663"/>
                <a:chOff x="7465432" y="4418828"/>
                <a:chExt cx="1637957" cy="1643663"/>
              </a:xfrm>
            </p:grpSpPr>
            <p:pic>
              <p:nvPicPr>
                <p:cNvPr id="326" name="Picture 325">
                  <a:extLst>
                    <a:ext uri="{FF2B5EF4-FFF2-40B4-BE49-F238E27FC236}">
                      <a16:creationId xmlns:a16="http://schemas.microsoft.com/office/drawing/2014/main" id="{0EE970AD-5EC3-4E93-F804-0ADCC138976C}"/>
                    </a:ext>
                  </a:extLst>
                </p:cNvPr>
                <p:cNvPicPr>
                  <a:picLocks noChangeAspect="1"/>
                </p:cNvPicPr>
                <p:nvPr/>
              </p:nvPicPr>
              <p:blipFill>
                <a:blip r:embed="rId29"/>
                <a:stretch>
                  <a:fillRect/>
                </a:stretch>
              </p:blipFill>
              <p:spPr>
                <a:xfrm>
                  <a:off x="7752461" y="4813680"/>
                  <a:ext cx="1242339" cy="984466"/>
                </a:xfrm>
                <a:prstGeom prst="rect">
                  <a:avLst/>
                </a:prstGeom>
              </p:spPr>
            </p:pic>
            <p:sp>
              <p:nvSpPr>
                <p:cNvPr id="327" name="Rectangle 326">
                  <a:extLst>
                    <a:ext uri="{FF2B5EF4-FFF2-40B4-BE49-F238E27FC236}">
                      <a16:creationId xmlns:a16="http://schemas.microsoft.com/office/drawing/2014/main" id="{FA95BE29-8C2E-0F46-0885-FF476BF7D663}"/>
                    </a:ext>
                  </a:extLst>
                </p:cNvPr>
                <p:cNvSpPr/>
                <p:nvPr/>
              </p:nvSpPr>
              <p:spPr>
                <a:xfrm>
                  <a:off x="7935446" y="5767551"/>
                  <a:ext cx="1167943" cy="29494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rPr>
                    <a:t>Height of terrain</a:t>
                  </a:r>
                </a:p>
              </p:txBody>
            </p:sp>
            <p:sp>
              <p:nvSpPr>
                <p:cNvPr id="328" name="TextBox 327">
                  <a:extLst>
                    <a:ext uri="{FF2B5EF4-FFF2-40B4-BE49-F238E27FC236}">
                      <a16:creationId xmlns:a16="http://schemas.microsoft.com/office/drawing/2014/main" id="{02122DEE-6005-14D9-0DC1-09ACC528694D}"/>
                    </a:ext>
                  </a:extLst>
                </p:cNvPr>
                <p:cNvSpPr txBox="1"/>
                <p:nvPr/>
              </p:nvSpPr>
              <p:spPr>
                <a:xfrm>
                  <a:off x="7465432" y="4418828"/>
                  <a:ext cx="1322968" cy="340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err="1">
                      <a:ln>
                        <a:noFill/>
                      </a:ln>
                      <a:solidFill>
                        <a:prstClr val="black"/>
                      </a:solidFill>
                      <a:effectLst/>
                      <a:uLnTx/>
                      <a:uFillTx/>
                      <a:latin typeface="Calibri" panose="020F0502020204030204"/>
                      <a:ea typeface="+mn-ea"/>
                      <a:cs typeface="+mn-cs"/>
                    </a:rPr>
                    <a:t>C</a:t>
                  </a:r>
                  <a:r>
                    <a:rPr kumimoji="0" lang="en-US" sz="900" b="1" i="0" u="none" strike="noStrike" kern="1200" cap="none" spc="0" normalizeH="0" baseline="-25000" noProof="0" dirty="0" err="1">
                      <a:ln>
                        <a:noFill/>
                      </a:ln>
                      <a:solidFill>
                        <a:prstClr val="black"/>
                      </a:solidFill>
                      <a:effectLst/>
                      <a:uLnTx/>
                      <a:uFillTx/>
                      <a:latin typeface="Calibri" panose="020F0502020204030204"/>
                      <a:ea typeface="+mn-ea"/>
                      <a:cs typeface="+mn-cs"/>
                    </a:rPr>
                    <a:t>geography</a:t>
                  </a: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 1</a:t>
                  </a:r>
                </a:p>
              </p:txBody>
            </p:sp>
          </p:grpSp>
          <p:sp>
            <p:nvSpPr>
              <p:cNvPr id="315" name="Rectangle: Rounded Corners 223">
                <a:extLst>
                  <a:ext uri="{FF2B5EF4-FFF2-40B4-BE49-F238E27FC236}">
                    <a16:creationId xmlns:a16="http://schemas.microsoft.com/office/drawing/2014/main" id="{0AD22107-6F0D-2A2E-4A21-63CF33EC4DAC}"/>
                  </a:ext>
                </a:extLst>
              </p:cNvPr>
              <p:cNvSpPr/>
              <p:nvPr/>
            </p:nvSpPr>
            <p:spPr>
              <a:xfrm>
                <a:off x="9522808" y="3504249"/>
                <a:ext cx="830384" cy="349880"/>
              </a:xfrm>
              <a:prstGeom prst="roundRect">
                <a:avLst/>
              </a:prstGeom>
              <a:solidFill>
                <a:srgbClr val="FBD8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CNN</a:t>
                </a:r>
              </a:p>
            </p:txBody>
          </p:sp>
          <p:sp>
            <p:nvSpPr>
              <p:cNvPr id="316" name="Rectangle: Rounded Corners 224">
                <a:extLst>
                  <a:ext uri="{FF2B5EF4-FFF2-40B4-BE49-F238E27FC236}">
                    <a16:creationId xmlns:a16="http://schemas.microsoft.com/office/drawing/2014/main" id="{42F3BA5A-6552-6F84-89B1-5AD9BF578900}"/>
                  </a:ext>
                </a:extLst>
              </p:cNvPr>
              <p:cNvSpPr/>
              <p:nvPr/>
            </p:nvSpPr>
            <p:spPr>
              <a:xfrm>
                <a:off x="9527651" y="3041431"/>
                <a:ext cx="830384" cy="287541"/>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err="1">
                    <a:ln>
                      <a:noFill/>
                    </a:ln>
                    <a:solidFill>
                      <a:prstClr val="black"/>
                    </a:solidFill>
                    <a:effectLst/>
                    <a:uLnTx/>
                    <a:uFillTx/>
                    <a:latin typeface="Calibri" panose="020F0502020204030204"/>
                    <a:ea typeface="+mn-ea"/>
                    <a:cs typeface="+mn-cs"/>
                  </a:rPr>
                  <a:t>pReLU</a:t>
                </a:r>
                <a:endPar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17" name="Straight Arrow Connector 316">
                <a:extLst>
                  <a:ext uri="{FF2B5EF4-FFF2-40B4-BE49-F238E27FC236}">
                    <a16:creationId xmlns:a16="http://schemas.microsoft.com/office/drawing/2014/main" id="{7797A1E1-13F2-E5AE-2EB7-5A7F19782D23}"/>
                  </a:ext>
                </a:extLst>
              </p:cNvPr>
              <p:cNvCxnSpPr>
                <a:cxnSpLocks/>
                <a:stCxn id="315" idx="0"/>
                <a:endCxn id="316" idx="2"/>
              </p:cNvCxnSpPr>
              <p:nvPr/>
            </p:nvCxnSpPr>
            <p:spPr>
              <a:xfrm flipV="1">
                <a:off x="9938000" y="3328972"/>
                <a:ext cx="4843" cy="1752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8" name="Straight Arrow Connector 317">
                <a:extLst>
                  <a:ext uri="{FF2B5EF4-FFF2-40B4-BE49-F238E27FC236}">
                    <a16:creationId xmlns:a16="http://schemas.microsoft.com/office/drawing/2014/main" id="{75663C90-DFE0-BA0B-136C-8E65F374DC1E}"/>
                  </a:ext>
                </a:extLst>
              </p:cNvPr>
              <p:cNvCxnSpPr>
                <a:cxnSpLocks/>
                <a:endCxn id="315" idx="2"/>
              </p:cNvCxnSpPr>
              <p:nvPr/>
            </p:nvCxnSpPr>
            <p:spPr>
              <a:xfrm flipV="1">
                <a:off x="9938000" y="3854129"/>
                <a:ext cx="0" cy="1973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9" name="Rectangle: Rounded Corners 227">
                <a:extLst>
                  <a:ext uri="{FF2B5EF4-FFF2-40B4-BE49-F238E27FC236}">
                    <a16:creationId xmlns:a16="http://schemas.microsoft.com/office/drawing/2014/main" id="{07C31700-2D3C-2EE1-3180-2704BF038873}"/>
                  </a:ext>
                </a:extLst>
              </p:cNvPr>
              <p:cNvSpPr/>
              <p:nvPr/>
            </p:nvSpPr>
            <p:spPr>
              <a:xfrm>
                <a:off x="9522808" y="2498393"/>
                <a:ext cx="830384" cy="349880"/>
              </a:xfrm>
              <a:prstGeom prst="roundRect">
                <a:avLst/>
              </a:prstGeom>
              <a:solidFill>
                <a:srgbClr val="FBD8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CNN</a:t>
                </a:r>
              </a:p>
            </p:txBody>
          </p:sp>
          <p:sp>
            <p:nvSpPr>
              <p:cNvPr id="320" name="Rectangle: Rounded Corners 228">
                <a:extLst>
                  <a:ext uri="{FF2B5EF4-FFF2-40B4-BE49-F238E27FC236}">
                    <a16:creationId xmlns:a16="http://schemas.microsoft.com/office/drawing/2014/main" id="{785C817B-0DAC-C279-6AA1-8F5CAEF73782}"/>
                  </a:ext>
                </a:extLst>
              </p:cNvPr>
              <p:cNvSpPr/>
              <p:nvPr/>
            </p:nvSpPr>
            <p:spPr>
              <a:xfrm>
                <a:off x="9527651" y="2035575"/>
                <a:ext cx="830384" cy="287541"/>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err="1">
                    <a:ln>
                      <a:noFill/>
                    </a:ln>
                    <a:solidFill>
                      <a:prstClr val="black"/>
                    </a:solidFill>
                    <a:effectLst/>
                    <a:uLnTx/>
                    <a:uFillTx/>
                    <a:latin typeface="Calibri" panose="020F0502020204030204"/>
                    <a:ea typeface="+mn-ea"/>
                    <a:cs typeface="+mn-cs"/>
                  </a:rPr>
                  <a:t>pReLU</a:t>
                </a:r>
                <a:endPar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21" name="Straight Arrow Connector 320">
                <a:extLst>
                  <a:ext uri="{FF2B5EF4-FFF2-40B4-BE49-F238E27FC236}">
                    <a16:creationId xmlns:a16="http://schemas.microsoft.com/office/drawing/2014/main" id="{1631F3DC-3B44-1DF8-3013-03F6E284A338}"/>
                  </a:ext>
                </a:extLst>
              </p:cNvPr>
              <p:cNvCxnSpPr>
                <a:cxnSpLocks/>
                <a:stCxn id="319" idx="0"/>
                <a:endCxn id="320" idx="2"/>
              </p:cNvCxnSpPr>
              <p:nvPr/>
            </p:nvCxnSpPr>
            <p:spPr>
              <a:xfrm flipV="1">
                <a:off x="9938000" y="2323116"/>
                <a:ext cx="4843" cy="1752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4E887D38-087E-D36D-E253-3842F320A7F0}"/>
                  </a:ext>
                </a:extLst>
              </p:cNvPr>
              <p:cNvCxnSpPr>
                <a:cxnSpLocks/>
                <a:stCxn id="316" idx="0"/>
                <a:endCxn id="319" idx="2"/>
              </p:cNvCxnSpPr>
              <p:nvPr/>
            </p:nvCxnSpPr>
            <p:spPr>
              <a:xfrm flipH="1" flipV="1">
                <a:off x="9938000" y="2848273"/>
                <a:ext cx="4843" cy="193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3" name="Rectangle: Rounded Corners 231">
                <a:extLst>
                  <a:ext uri="{FF2B5EF4-FFF2-40B4-BE49-F238E27FC236}">
                    <a16:creationId xmlns:a16="http://schemas.microsoft.com/office/drawing/2014/main" id="{48CEC986-D2CD-B169-A6A4-F4F69820E4D8}"/>
                  </a:ext>
                </a:extLst>
              </p:cNvPr>
              <p:cNvSpPr/>
              <p:nvPr/>
            </p:nvSpPr>
            <p:spPr>
              <a:xfrm>
                <a:off x="9522808" y="1496628"/>
                <a:ext cx="830384" cy="349880"/>
              </a:xfrm>
              <a:prstGeom prst="roundRect">
                <a:avLst/>
              </a:prstGeom>
              <a:solidFill>
                <a:srgbClr val="FBD8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CNN</a:t>
                </a:r>
              </a:p>
            </p:txBody>
          </p:sp>
          <p:cxnSp>
            <p:nvCxnSpPr>
              <p:cNvPr id="324" name="Straight Arrow Connector 323">
                <a:extLst>
                  <a:ext uri="{FF2B5EF4-FFF2-40B4-BE49-F238E27FC236}">
                    <a16:creationId xmlns:a16="http://schemas.microsoft.com/office/drawing/2014/main" id="{5278A13D-9763-5821-B19D-2F73CE249D01}"/>
                  </a:ext>
                </a:extLst>
              </p:cNvPr>
              <p:cNvCxnSpPr>
                <a:cxnSpLocks/>
                <a:stCxn id="320" idx="0"/>
                <a:endCxn id="323" idx="2"/>
              </p:cNvCxnSpPr>
              <p:nvPr/>
            </p:nvCxnSpPr>
            <p:spPr>
              <a:xfrm flipH="1" flipV="1">
                <a:off x="9938000" y="1846508"/>
                <a:ext cx="4843" cy="1890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5" name="TextBox 324">
                    <a:extLst>
                      <a:ext uri="{FF2B5EF4-FFF2-40B4-BE49-F238E27FC236}">
                        <a16:creationId xmlns:a16="http://schemas.microsoft.com/office/drawing/2014/main" id="{BBB3B01B-07B3-174D-81A4-7A69304B5BC6}"/>
                      </a:ext>
                    </a:extLst>
                  </p:cNvPr>
                  <p:cNvSpPr txBox="1"/>
                  <p:nvPr/>
                </p:nvSpPr>
                <p:spPr>
                  <a:xfrm>
                    <a:off x="9237069" y="4085578"/>
                    <a:ext cx="1372642" cy="3176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geography</m:t>
                          </m:r>
                          <m:r>
                            <a:rPr kumimoji="0" lang="en-US" sz="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m:rPr>
                              <m:sty m:val="p"/>
                            </m:rPr>
                            <a:rPr kumimoji="0" lang="en-US" sz="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data</m:t>
                          </m:r>
                        </m:oMath>
                      </m:oMathPara>
                    </a14:m>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25" name="TextBox 324">
                    <a:extLst>
                      <a:ext uri="{FF2B5EF4-FFF2-40B4-BE49-F238E27FC236}">
                        <a16:creationId xmlns:a16="http://schemas.microsoft.com/office/drawing/2014/main" id="{BBB3B01B-07B3-174D-81A4-7A69304B5BC6}"/>
                      </a:ext>
                    </a:extLst>
                  </p:cNvPr>
                  <p:cNvSpPr txBox="1">
                    <a:spLocks noRot="1" noChangeAspect="1" noMove="1" noResize="1" noEditPoints="1" noAdjustHandles="1" noChangeArrowheads="1" noChangeShapeType="1" noTextEdit="1"/>
                  </p:cNvSpPr>
                  <p:nvPr/>
                </p:nvSpPr>
                <p:spPr>
                  <a:xfrm>
                    <a:off x="9237069" y="4085578"/>
                    <a:ext cx="1372642" cy="317628"/>
                  </a:xfrm>
                  <a:prstGeom prst="rect">
                    <a:avLst/>
                  </a:prstGeom>
                  <a:blipFill>
                    <a:blip r:embed="rId30"/>
                    <a:stretch>
                      <a:fillRect b="-2857"/>
                    </a:stretch>
                  </a:blipFill>
                </p:spPr>
                <p:txBody>
                  <a:bodyPr/>
                  <a:lstStyle/>
                  <a:p>
                    <a:r>
                      <a:rPr lang="en-US">
                        <a:noFill/>
                      </a:rPr>
                      <a:t> </a:t>
                    </a:r>
                  </a:p>
                </p:txBody>
              </p:sp>
            </mc:Fallback>
          </mc:AlternateContent>
        </p:grpSp>
        <p:cxnSp>
          <p:nvCxnSpPr>
            <p:cNvPr id="302" name="Straight Arrow Connector 301">
              <a:extLst>
                <a:ext uri="{FF2B5EF4-FFF2-40B4-BE49-F238E27FC236}">
                  <a16:creationId xmlns:a16="http://schemas.microsoft.com/office/drawing/2014/main" id="{29D5FDE1-3013-498D-F37C-C69158131539}"/>
                </a:ext>
              </a:extLst>
            </p:cNvPr>
            <p:cNvCxnSpPr>
              <a:cxnSpLocks/>
              <a:stCxn id="298" idx="0"/>
            </p:cNvCxnSpPr>
            <p:nvPr/>
          </p:nvCxnSpPr>
          <p:spPr>
            <a:xfrm flipV="1">
              <a:off x="3975450" y="812153"/>
              <a:ext cx="5492" cy="2748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3" name="TextBox 302">
                  <a:extLst>
                    <a:ext uri="{FF2B5EF4-FFF2-40B4-BE49-F238E27FC236}">
                      <a16:creationId xmlns:a16="http://schemas.microsoft.com/office/drawing/2014/main" id="{F6D0E03C-9BA6-A28E-8552-952B59D4E1AF}"/>
                    </a:ext>
                  </a:extLst>
                </p:cNvPr>
                <p:cNvSpPr txBox="1"/>
                <p:nvPr/>
              </p:nvSpPr>
              <p:spPr>
                <a:xfrm>
                  <a:off x="3606330" y="386919"/>
                  <a:ext cx="751737" cy="3630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e>
                          <m:sub>
                            <m:r>
                              <a:rPr kumimoji="0" lang="en-US" sz="1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𝒕</m:t>
                            </m:r>
                          </m:sub>
                        </m:sSub>
                      </m:oMath>
                    </m:oMathPara>
                  </a14:m>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03" name="TextBox 302">
                  <a:extLst>
                    <a:ext uri="{FF2B5EF4-FFF2-40B4-BE49-F238E27FC236}">
                      <a16:creationId xmlns:a16="http://schemas.microsoft.com/office/drawing/2014/main" id="{F6D0E03C-9BA6-A28E-8552-952B59D4E1AF}"/>
                    </a:ext>
                  </a:extLst>
                </p:cNvPr>
                <p:cNvSpPr txBox="1">
                  <a:spLocks noRot="1" noChangeAspect="1" noMove="1" noResize="1" noEditPoints="1" noAdjustHandles="1" noChangeArrowheads="1" noChangeShapeType="1" noTextEdit="1"/>
                </p:cNvSpPr>
                <p:nvPr/>
              </p:nvSpPr>
              <p:spPr>
                <a:xfrm>
                  <a:off x="3606330" y="386919"/>
                  <a:ext cx="751737" cy="363002"/>
                </a:xfrm>
                <a:prstGeom prst="rect">
                  <a:avLst/>
                </a:prstGeom>
                <a:blipFill>
                  <a:blip r:embed="rId31"/>
                  <a:stretch>
                    <a:fillRect/>
                  </a:stretch>
                </a:blipFill>
              </p:spPr>
              <p:txBody>
                <a:bodyPr/>
                <a:lstStyle/>
                <a:p>
                  <a:r>
                    <a:rPr lang="en-US">
                      <a:noFill/>
                    </a:rPr>
                    <a:t> </a:t>
                  </a:r>
                </a:p>
              </p:txBody>
            </p:sp>
          </mc:Fallback>
        </mc:AlternateContent>
        <p:grpSp>
          <p:nvGrpSpPr>
            <p:cNvPr id="304" name="Group 303">
              <a:extLst>
                <a:ext uri="{FF2B5EF4-FFF2-40B4-BE49-F238E27FC236}">
                  <a16:creationId xmlns:a16="http://schemas.microsoft.com/office/drawing/2014/main" id="{A1FA6D11-5C28-170B-A68C-C786008376A8}"/>
                </a:ext>
              </a:extLst>
            </p:cNvPr>
            <p:cNvGrpSpPr/>
            <p:nvPr/>
          </p:nvGrpSpPr>
          <p:grpSpPr>
            <a:xfrm>
              <a:off x="3293564" y="-257176"/>
              <a:ext cx="3492016" cy="1444704"/>
              <a:chOff x="5513427" y="-800273"/>
              <a:chExt cx="3492016" cy="1444704"/>
            </a:xfrm>
          </p:grpSpPr>
          <p:grpSp>
            <p:nvGrpSpPr>
              <p:cNvPr id="306" name="Group 305">
                <a:extLst>
                  <a:ext uri="{FF2B5EF4-FFF2-40B4-BE49-F238E27FC236}">
                    <a16:creationId xmlns:a16="http://schemas.microsoft.com/office/drawing/2014/main" id="{E34DB8F3-6A26-EDA7-1322-51764B4AFA74}"/>
                  </a:ext>
                </a:extLst>
              </p:cNvPr>
              <p:cNvGrpSpPr/>
              <p:nvPr/>
            </p:nvGrpSpPr>
            <p:grpSpPr>
              <a:xfrm>
                <a:off x="5513427" y="-800273"/>
                <a:ext cx="3492016" cy="1444704"/>
                <a:chOff x="6328876" y="5006359"/>
                <a:chExt cx="3492016" cy="1444704"/>
              </a:xfrm>
            </p:grpSpPr>
            <p:pic>
              <p:nvPicPr>
                <p:cNvPr id="308" name="Picture 307">
                  <a:extLst>
                    <a:ext uri="{FF2B5EF4-FFF2-40B4-BE49-F238E27FC236}">
                      <a16:creationId xmlns:a16="http://schemas.microsoft.com/office/drawing/2014/main" id="{D9202BC8-C741-0547-6469-80CF12D9CD5A}"/>
                    </a:ext>
                  </a:extLst>
                </p:cNvPr>
                <p:cNvPicPr>
                  <a:picLocks noChangeAspect="1"/>
                </p:cNvPicPr>
                <p:nvPr/>
              </p:nvPicPr>
              <p:blipFill>
                <a:blip r:embed="rId4">
                  <a:clrChange>
                    <a:clrFrom>
                      <a:srgbClr val="0000FF"/>
                    </a:clrFrom>
                    <a:clrTo>
                      <a:srgbClr val="0000FF">
                        <a:alpha val="0"/>
                      </a:srgbClr>
                    </a:clrTo>
                  </a:clrChange>
                </a:blip>
                <a:stretch>
                  <a:fillRect/>
                </a:stretch>
              </p:blipFill>
              <p:spPr>
                <a:xfrm>
                  <a:off x="8042129" y="5006359"/>
                  <a:ext cx="1323975" cy="1036697"/>
                </a:xfrm>
                <a:prstGeom prst="rect">
                  <a:avLst/>
                </a:prstGeom>
              </p:spPr>
            </p:pic>
            <p:sp>
              <p:nvSpPr>
                <p:cNvPr id="309" name="Rectangle 308">
                  <a:extLst>
                    <a:ext uri="{FF2B5EF4-FFF2-40B4-BE49-F238E27FC236}">
                      <a16:creationId xmlns:a16="http://schemas.microsoft.com/office/drawing/2014/main" id="{00A6157F-0BCF-0107-605E-FE1BCAE09311}"/>
                    </a:ext>
                  </a:extLst>
                </p:cNvPr>
                <p:cNvSpPr/>
                <p:nvPr/>
              </p:nvSpPr>
              <p:spPr>
                <a:xfrm>
                  <a:off x="8859144" y="6156123"/>
                  <a:ext cx="428229" cy="29494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Calibri" panose="020F0502020204030204"/>
                      <a:ea typeface="+mn-ea"/>
                      <a:cs typeface="+mn-cs"/>
                    </a:rPr>
                    <a:t>O3</a:t>
                  </a:r>
                </a:p>
              </p:txBody>
            </p:sp>
            <p:sp>
              <p:nvSpPr>
                <p:cNvPr id="310" name="Rectangle 309">
                  <a:extLst>
                    <a:ext uri="{FF2B5EF4-FFF2-40B4-BE49-F238E27FC236}">
                      <a16:creationId xmlns:a16="http://schemas.microsoft.com/office/drawing/2014/main" id="{23D56EED-3430-9E63-4B88-3928BAFE8704}"/>
                    </a:ext>
                  </a:extLst>
                </p:cNvPr>
                <p:cNvSpPr/>
                <p:nvPr/>
              </p:nvSpPr>
              <p:spPr>
                <a:xfrm>
                  <a:off x="9305219" y="5879123"/>
                  <a:ext cx="515673" cy="29494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Calibri" panose="020F0502020204030204"/>
                      <a:ea typeface="+mn-ea"/>
                      <a:cs typeface="+mn-cs"/>
                    </a:rPr>
                    <a:t>NO2</a:t>
                  </a:r>
                </a:p>
              </p:txBody>
            </p:sp>
            <p:cxnSp>
              <p:nvCxnSpPr>
                <p:cNvPr id="311" name="Straight Connector 310">
                  <a:extLst>
                    <a:ext uri="{FF2B5EF4-FFF2-40B4-BE49-F238E27FC236}">
                      <a16:creationId xmlns:a16="http://schemas.microsoft.com/office/drawing/2014/main" id="{EC346E4E-2587-43A7-06AB-81F9B542DF43}"/>
                    </a:ext>
                  </a:extLst>
                </p:cNvPr>
                <p:cNvCxnSpPr>
                  <a:cxnSpLocks/>
                </p:cNvCxnSpPr>
                <p:nvPr/>
              </p:nvCxnSpPr>
              <p:spPr>
                <a:xfrm flipV="1">
                  <a:off x="7714792" y="5012406"/>
                  <a:ext cx="377243" cy="280717"/>
                </a:xfrm>
                <a:prstGeom prst="line">
                  <a:avLst/>
                </a:prstGeom>
                <a:ln w="19050"/>
              </p:spPr>
              <p:style>
                <a:lnRef idx="1">
                  <a:schemeClr val="dk1"/>
                </a:lnRef>
                <a:fillRef idx="0">
                  <a:schemeClr val="dk1"/>
                </a:fillRef>
                <a:effectRef idx="0">
                  <a:schemeClr val="dk1"/>
                </a:effectRef>
                <a:fontRef idx="minor">
                  <a:schemeClr val="tx1"/>
                </a:fontRef>
              </p:style>
            </p:cxnSp>
            <p:cxnSp>
              <p:nvCxnSpPr>
                <p:cNvPr id="312" name="Straight Connector 311">
                  <a:extLst>
                    <a:ext uri="{FF2B5EF4-FFF2-40B4-BE49-F238E27FC236}">
                      <a16:creationId xmlns:a16="http://schemas.microsoft.com/office/drawing/2014/main" id="{922A2362-239A-B6CE-F649-EFCBE92BBB94}"/>
                    </a:ext>
                  </a:extLst>
                </p:cNvPr>
                <p:cNvCxnSpPr>
                  <a:cxnSpLocks/>
                </p:cNvCxnSpPr>
                <p:nvPr/>
              </p:nvCxnSpPr>
              <p:spPr>
                <a:xfrm flipV="1">
                  <a:off x="8966835" y="5006359"/>
                  <a:ext cx="375130" cy="322619"/>
                </a:xfrm>
                <a:prstGeom prst="line">
                  <a:avLst/>
                </a:prstGeom>
                <a:ln w="19050"/>
              </p:spPr>
              <p:style>
                <a:lnRef idx="1">
                  <a:schemeClr val="dk1"/>
                </a:lnRef>
                <a:fillRef idx="0">
                  <a:schemeClr val="dk1"/>
                </a:fillRef>
                <a:effectRef idx="0">
                  <a:schemeClr val="dk1"/>
                </a:effectRef>
                <a:fontRef idx="minor">
                  <a:schemeClr val="tx1"/>
                </a:fontRef>
              </p:style>
            </p:cxnSp>
            <p:sp>
              <p:nvSpPr>
                <p:cNvPr id="313" name="TextBox 312">
                  <a:extLst>
                    <a:ext uri="{FF2B5EF4-FFF2-40B4-BE49-F238E27FC236}">
                      <a16:creationId xmlns:a16="http://schemas.microsoft.com/office/drawing/2014/main" id="{7420D70D-5994-FDFA-94DF-358AA2B856A0}"/>
                    </a:ext>
                  </a:extLst>
                </p:cNvPr>
                <p:cNvSpPr txBox="1"/>
                <p:nvPr/>
              </p:nvSpPr>
              <p:spPr>
                <a:xfrm>
                  <a:off x="6328876" y="5067637"/>
                  <a:ext cx="1245930" cy="34031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err="1">
                      <a:ln>
                        <a:noFill/>
                      </a:ln>
                      <a:solidFill>
                        <a:prstClr val="black"/>
                      </a:solidFill>
                      <a:effectLst/>
                      <a:uLnTx/>
                      <a:uFillTx/>
                      <a:latin typeface="Calibri" panose="020F0502020204030204"/>
                      <a:ea typeface="+mn-ea"/>
                      <a:cs typeface="+mn-cs"/>
                    </a:rPr>
                    <a:t>C</a:t>
                  </a:r>
                  <a:r>
                    <a:rPr kumimoji="0" lang="en-US" sz="900" b="1" i="0" u="none" strike="noStrike" kern="1200" cap="none" spc="0" normalizeH="0" baseline="-25000" noProof="0" dirty="0" err="1">
                      <a:ln>
                        <a:noFill/>
                      </a:ln>
                      <a:solidFill>
                        <a:prstClr val="black"/>
                      </a:solidFill>
                      <a:effectLst/>
                      <a:uLnTx/>
                      <a:uFillTx/>
                      <a:latin typeface="Calibri" panose="020F0502020204030204"/>
                      <a:ea typeface="+mn-ea"/>
                      <a:cs typeface="+mn-cs"/>
                    </a:rPr>
                    <a:t>Concentration</a:t>
                  </a: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 2</a:t>
                  </a:r>
                </a:p>
              </p:txBody>
            </p:sp>
          </p:grpSp>
          <p:pic>
            <p:nvPicPr>
              <p:cNvPr id="307" name="Picture 306">
                <a:extLst>
                  <a:ext uri="{FF2B5EF4-FFF2-40B4-BE49-F238E27FC236}">
                    <a16:creationId xmlns:a16="http://schemas.microsoft.com/office/drawing/2014/main" id="{3DCF2997-74D7-7F20-B30C-EBAEED046BEA}"/>
                  </a:ext>
                </a:extLst>
              </p:cNvPr>
              <p:cNvPicPr>
                <a:picLocks noChangeAspect="1"/>
              </p:cNvPicPr>
              <p:nvPr/>
            </p:nvPicPr>
            <p:blipFill>
              <a:blip r:embed="rId32"/>
              <a:stretch>
                <a:fillRect/>
              </a:stretch>
            </p:blipFill>
            <p:spPr>
              <a:xfrm>
                <a:off x="6895115" y="-497584"/>
                <a:ext cx="1254187" cy="984146"/>
              </a:xfrm>
              <a:prstGeom prst="rect">
                <a:avLst/>
              </a:prstGeom>
            </p:spPr>
          </p:pic>
        </p:grpSp>
        <p:cxnSp>
          <p:nvCxnSpPr>
            <p:cNvPr id="305" name="Straight Arrow Connector 304">
              <a:extLst>
                <a:ext uri="{FF2B5EF4-FFF2-40B4-BE49-F238E27FC236}">
                  <a16:creationId xmlns:a16="http://schemas.microsoft.com/office/drawing/2014/main" id="{C8A9E5DA-9329-2C2F-BE32-A94C0BEFB306}"/>
                </a:ext>
              </a:extLst>
            </p:cNvPr>
            <p:cNvCxnSpPr>
              <a:cxnSpLocks/>
              <a:stCxn id="295" idx="0"/>
              <a:endCxn id="298" idx="2"/>
            </p:cNvCxnSpPr>
            <p:nvPr/>
          </p:nvCxnSpPr>
          <p:spPr>
            <a:xfrm flipH="1" flipV="1">
              <a:off x="3975450" y="1436928"/>
              <a:ext cx="3451" cy="2096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6335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7ED1B-0C3D-9D9C-39A1-3675BAD8136C}"/>
              </a:ext>
            </a:extLst>
          </p:cNvPr>
          <p:cNvSpPr txBox="1"/>
          <p:nvPr/>
        </p:nvSpPr>
        <p:spPr>
          <a:xfrm>
            <a:off x="467757" y="1387481"/>
            <a:ext cx="4287504" cy="640200"/>
          </a:xfrm>
          <a:prstGeom prst="rect">
            <a:avLst/>
          </a:prstGeom>
          <a:noFill/>
        </p:spPr>
        <p:txBody>
          <a:bodyPr wrap="square" rtlCol="0">
            <a:spAutoFit/>
          </a:bodyPr>
          <a:lstStyle/>
          <a:p>
            <a:r>
              <a:rPr lang="en-US" altLang="zh-TW" b="1"/>
              <a:t>DOT Freight</a:t>
            </a:r>
            <a:r>
              <a:rPr lang="en-US" b="1"/>
              <a:t> data</a:t>
            </a:r>
          </a:p>
          <a:p>
            <a:r>
              <a:rPr lang="en-US" altLang="zh-TW"/>
              <a:t>(Monthly,</a:t>
            </a:r>
            <a:r>
              <a:rPr lang="zh-TW" altLang="en-US"/>
              <a:t> </a:t>
            </a:r>
            <a:r>
              <a:rPr lang="en-US" altLang="zh-TW"/>
              <a:t>State,</a:t>
            </a:r>
            <a:r>
              <a:rPr lang="zh-TW" altLang="en-US"/>
              <a:t> </a:t>
            </a:r>
            <a:r>
              <a:rPr lang="en-US" altLang="zh-TW"/>
              <a:t>Transport</a:t>
            </a:r>
            <a:r>
              <a:rPr lang="zh-TW" altLang="en-US"/>
              <a:t> </a:t>
            </a:r>
            <a:r>
              <a:rPr lang="en-US" altLang="zh-TW"/>
              <a:t>method)</a:t>
            </a:r>
            <a:endParaRPr lang="en-US"/>
          </a:p>
        </p:txBody>
      </p:sp>
      <p:sp>
        <p:nvSpPr>
          <p:cNvPr id="5" name="TextBox 4">
            <a:extLst>
              <a:ext uri="{FF2B5EF4-FFF2-40B4-BE49-F238E27FC236}">
                <a16:creationId xmlns:a16="http://schemas.microsoft.com/office/drawing/2014/main" id="{11C87881-51B3-5947-9F40-73A79D4AA6CA}"/>
              </a:ext>
            </a:extLst>
          </p:cNvPr>
          <p:cNvSpPr txBox="1"/>
          <p:nvPr/>
        </p:nvSpPr>
        <p:spPr>
          <a:xfrm>
            <a:off x="537437" y="2243875"/>
            <a:ext cx="4175887" cy="369332"/>
          </a:xfrm>
          <a:prstGeom prst="rect">
            <a:avLst/>
          </a:prstGeom>
          <a:noFill/>
        </p:spPr>
        <p:txBody>
          <a:bodyPr wrap="none" rtlCol="0">
            <a:spAutoFit/>
          </a:bodyPr>
          <a:lstStyle/>
          <a:p>
            <a:r>
              <a:rPr lang="en-US" altLang="zh-TW"/>
              <a:t>Monthly</a:t>
            </a:r>
            <a:r>
              <a:rPr lang="zh-TW" altLang="en-US"/>
              <a:t> </a:t>
            </a:r>
            <a:r>
              <a:rPr lang="en-US" altLang="zh-TW"/>
              <a:t>Freight</a:t>
            </a:r>
            <a:r>
              <a:rPr lang="zh-TW" altLang="en-US"/>
              <a:t> </a:t>
            </a:r>
            <a:r>
              <a:rPr lang="en-US" altLang="zh-TW"/>
              <a:t>Weight</a:t>
            </a:r>
            <a:r>
              <a:rPr lang="zh-TW" altLang="en-US"/>
              <a:t> </a:t>
            </a:r>
            <a:r>
              <a:rPr lang="en-US" altLang="zh-TW"/>
              <a:t>by</a:t>
            </a:r>
            <a:r>
              <a:rPr lang="zh-TW" altLang="en-US"/>
              <a:t> </a:t>
            </a:r>
            <a:r>
              <a:rPr lang="en-US" altLang="zh-TW"/>
              <a:t>Railroad</a:t>
            </a:r>
            <a:r>
              <a:rPr lang="zh-TW" altLang="en-US"/>
              <a:t> </a:t>
            </a:r>
            <a:r>
              <a:rPr lang="en-US"/>
              <a:t>(S, M)</a:t>
            </a:r>
          </a:p>
        </p:txBody>
      </p:sp>
      <p:sp>
        <p:nvSpPr>
          <p:cNvPr id="6" name="TextBox 5">
            <a:extLst>
              <a:ext uri="{FF2B5EF4-FFF2-40B4-BE49-F238E27FC236}">
                <a16:creationId xmlns:a16="http://schemas.microsoft.com/office/drawing/2014/main" id="{4A2FE3A6-A78B-89C9-06D3-72CC05C3E48E}"/>
              </a:ext>
            </a:extLst>
          </p:cNvPr>
          <p:cNvSpPr txBox="1"/>
          <p:nvPr/>
        </p:nvSpPr>
        <p:spPr>
          <a:xfrm>
            <a:off x="599455" y="3094551"/>
            <a:ext cx="3927551" cy="646331"/>
          </a:xfrm>
          <a:prstGeom prst="rect">
            <a:avLst/>
          </a:prstGeom>
          <a:noFill/>
        </p:spPr>
        <p:txBody>
          <a:bodyPr wrap="square" lIns="91440" tIns="45720" rIns="91440" bIns="45720" rtlCol="0" anchor="t">
            <a:spAutoFit/>
          </a:bodyPr>
          <a:lstStyle/>
          <a:p>
            <a:r>
              <a:rPr lang="en-US" altLang="zh-TW">
                <a:ea typeface="微軟正黑體"/>
              </a:rPr>
              <a:t>Freight</a:t>
            </a:r>
            <a:r>
              <a:rPr lang="zh-TW" altLang="en-US">
                <a:ea typeface="微軟正黑體"/>
              </a:rPr>
              <a:t> </a:t>
            </a:r>
            <a:r>
              <a:rPr lang="en-US" altLang="zh-TW">
                <a:ea typeface="微軟正黑體"/>
              </a:rPr>
              <a:t>Weight</a:t>
            </a:r>
            <a:r>
              <a:rPr lang="zh-TW" altLang="en-US">
                <a:ea typeface="微軟正黑體"/>
              </a:rPr>
              <a:t> </a:t>
            </a:r>
            <a:r>
              <a:rPr lang="en-US" altLang="zh-TW">
                <a:ea typeface="微軟正黑體"/>
              </a:rPr>
              <a:t>by</a:t>
            </a:r>
            <a:r>
              <a:rPr lang="zh-TW" altLang="en-US">
                <a:ea typeface="微軟正黑體"/>
              </a:rPr>
              <a:t> </a:t>
            </a:r>
            <a:r>
              <a:rPr lang="en-US" altLang="zh-TW">
                <a:ea typeface="微軟正黑體"/>
              </a:rPr>
              <a:t>Vessel</a:t>
            </a:r>
            <a:r>
              <a:rPr lang="zh-TW" altLang="en-US">
                <a:ea typeface="微軟正黑體"/>
              </a:rPr>
              <a:t> </a:t>
            </a:r>
            <a:r>
              <a:rPr lang="en-US" altLang="zh-TW">
                <a:ea typeface="微軟正黑體"/>
              </a:rPr>
              <a:t>(US,</a:t>
            </a:r>
            <a:r>
              <a:rPr lang="zh-TW" altLang="en-US">
                <a:ea typeface="微軟正黑體"/>
              </a:rPr>
              <a:t> </a:t>
            </a:r>
            <a:r>
              <a:rPr lang="en-US" altLang="zh-TW">
                <a:ea typeface="微軟正黑體"/>
              </a:rPr>
              <a:t>Canada,</a:t>
            </a:r>
            <a:r>
              <a:rPr lang="zh-TW" altLang="en-US">
                <a:ea typeface="微軟正黑體"/>
              </a:rPr>
              <a:t> </a:t>
            </a:r>
            <a:r>
              <a:rPr lang="en-US" altLang="zh-TW">
                <a:ea typeface="微軟正黑體"/>
              </a:rPr>
              <a:t>Mexico)</a:t>
            </a:r>
            <a:r>
              <a:rPr lang="zh-TW" altLang="en-US">
                <a:ea typeface="微軟正黑體"/>
              </a:rPr>
              <a:t> </a:t>
            </a:r>
            <a:r>
              <a:rPr lang="en-US"/>
              <a:t>(S,</a:t>
            </a:r>
            <a:r>
              <a:rPr lang="zh-TW" altLang="en-US">
                <a:ea typeface="微軟正黑體"/>
              </a:rPr>
              <a:t> </a:t>
            </a:r>
            <a:r>
              <a:rPr lang="en-US"/>
              <a:t>M)</a:t>
            </a:r>
            <a:r>
              <a:rPr lang="en-US" altLang="zh-TW">
                <a:ea typeface="微軟正黑體"/>
              </a:rPr>
              <a:t>,</a:t>
            </a:r>
            <a:r>
              <a:rPr lang="zh-TW" altLang="en-US">
                <a:ea typeface="微軟正黑體"/>
              </a:rPr>
              <a:t> </a:t>
            </a:r>
            <a:r>
              <a:rPr lang="en-US" altLang="zh-TW">
                <a:ea typeface="微軟正黑體"/>
              </a:rPr>
              <a:t>Port</a:t>
            </a:r>
            <a:r>
              <a:rPr lang="zh-TW" altLang="en-US">
                <a:ea typeface="微軟正黑體"/>
              </a:rPr>
              <a:t> </a:t>
            </a:r>
            <a:r>
              <a:rPr lang="en-US" altLang="zh-TW">
                <a:ea typeface="微軟正黑體"/>
              </a:rPr>
              <a:t>State.</a:t>
            </a:r>
          </a:p>
        </p:txBody>
      </p:sp>
      <p:sp>
        <p:nvSpPr>
          <p:cNvPr id="7" name="TextBox 6">
            <a:extLst>
              <a:ext uri="{FF2B5EF4-FFF2-40B4-BE49-F238E27FC236}">
                <a16:creationId xmlns:a16="http://schemas.microsoft.com/office/drawing/2014/main" id="{F8A0772C-7F91-FEBA-B81B-5B0D2328E57E}"/>
              </a:ext>
            </a:extLst>
          </p:cNvPr>
          <p:cNvSpPr txBox="1"/>
          <p:nvPr/>
        </p:nvSpPr>
        <p:spPr>
          <a:xfrm>
            <a:off x="488308" y="4440311"/>
            <a:ext cx="4038698" cy="923330"/>
          </a:xfrm>
          <a:prstGeom prst="rect">
            <a:avLst/>
          </a:prstGeom>
          <a:noFill/>
        </p:spPr>
        <p:txBody>
          <a:bodyPr wrap="square" rtlCol="0">
            <a:spAutoFit/>
          </a:bodyPr>
          <a:lstStyle/>
          <a:p>
            <a:r>
              <a:rPr lang="en-US"/>
              <a:t>Petroleum Sale by </a:t>
            </a:r>
            <a:r>
              <a:rPr lang="en-US">
                <a:solidFill>
                  <a:srgbClr val="00B0F0"/>
                </a:solidFill>
              </a:rPr>
              <a:t>end user</a:t>
            </a:r>
            <a:r>
              <a:rPr lang="zh-TW" altLang="en-US">
                <a:solidFill>
                  <a:srgbClr val="00B0F0"/>
                </a:solidFill>
              </a:rPr>
              <a:t> </a:t>
            </a:r>
            <a:r>
              <a:rPr lang="en-US" altLang="zh-TW">
                <a:solidFill>
                  <a:srgbClr val="00B0F0"/>
                </a:solidFill>
              </a:rPr>
              <a:t>(</a:t>
            </a:r>
            <a:r>
              <a:rPr lang="en-US" altLang="zh-TW" b="1">
                <a:solidFill>
                  <a:srgbClr val="00B0F0"/>
                </a:solidFill>
              </a:rPr>
              <a:t>non-</a:t>
            </a:r>
            <a:r>
              <a:rPr lang="zh-TW" altLang="en-US">
                <a:solidFill>
                  <a:srgbClr val="00B0F0"/>
                </a:solidFill>
              </a:rPr>
              <a:t> </a:t>
            </a:r>
            <a:r>
              <a:rPr lang="en-US" altLang="zh-TW" b="1">
                <a:solidFill>
                  <a:srgbClr val="00B0F0"/>
                </a:solidFill>
              </a:rPr>
              <a:t>highway</a:t>
            </a:r>
            <a:r>
              <a:rPr lang="en-US" altLang="zh-TW">
                <a:solidFill>
                  <a:srgbClr val="00B0F0"/>
                </a:solidFill>
              </a:rPr>
              <a:t>,</a:t>
            </a:r>
            <a:r>
              <a:rPr lang="zh-TW" altLang="en-US">
                <a:solidFill>
                  <a:srgbClr val="00B0F0"/>
                </a:solidFill>
              </a:rPr>
              <a:t> </a:t>
            </a:r>
            <a:r>
              <a:rPr lang="en-US" altLang="zh-TW" b="1">
                <a:solidFill>
                  <a:srgbClr val="00B0F0"/>
                </a:solidFill>
              </a:rPr>
              <a:t>farm</a:t>
            </a:r>
            <a:r>
              <a:rPr lang="en-US" altLang="zh-TW">
                <a:solidFill>
                  <a:srgbClr val="00B0F0"/>
                </a:solidFill>
              </a:rPr>
              <a:t>,</a:t>
            </a:r>
            <a:r>
              <a:rPr lang="zh-TW" altLang="en-US">
                <a:solidFill>
                  <a:srgbClr val="00B0F0"/>
                </a:solidFill>
              </a:rPr>
              <a:t> </a:t>
            </a:r>
            <a:r>
              <a:rPr lang="en-US" altLang="zh-TW">
                <a:solidFill>
                  <a:srgbClr val="00B0F0"/>
                </a:solidFill>
              </a:rPr>
              <a:t>vessel,</a:t>
            </a:r>
            <a:r>
              <a:rPr lang="zh-TW" altLang="en-US">
                <a:solidFill>
                  <a:srgbClr val="00B0F0"/>
                </a:solidFill>
              </a:rPr>
              <a:t> </a:t>
            </a:r>
            <a:r>
              <a:rPr lang="en-US" altLang="zh-TW">
                <a:solidFill>
                  <a:srgbClr val="00B0F0"/>
                </a:solidFill>
              </a:rPr>
              <a:t>railroad)</a:t>
            </a:r>
            <a:r>
              <a:rPr lang="en-US">
                <a:solidFill>
                  <a:srgbClr val="00B0F0"/>
                </a:solidFill>
              </a:rPr>
              <a:t> </a:t>
            </a:r>
            <a:r>
              <a:rPr lang="en-US" altLang="zh-TW"/>
              <a:t>by</a:t>
            </a:r>
            <a:r>
              <a:rPr lang="en-US"/>
              <a:t> </a:t>
            </a:r>
            <a:r>
              <a:rPr lang="en-US" altLang="zh-TW"/>
              <a:t>Diesel</a:t>
            </a:r>
            <a:r>
              <a:rPr lang="zh-TW" altLang="en-US"/>
              <a:t> </a:t>
            </a:r>
            <a:r>
              <a:rPr lang="en-US"/>
              <a:t>(S,A)</a:t>
            </a:r>
          </a:p>
        </p:txBody>
      </p:sp>
      <p:sp>
        <p:nvSpPr>
          <p:cNvPr id="8" name="TextBox 7">
            <a:extLst>
              <a:ext uri="{FF2B5EF4-FFF2-40B4-BE49-F238E27FC236}">
                <a16:creationId xmlns:a16="http://schemas.microsoft.com/office/drawing/2014/main" id="{873774E3-D653-D550-84C5-D680CC3DE8FB}"/>
              </a:ext>
            </a:extLst>
          </p:cNvPr>
          <p:cNvSpPr txBox="1"/>
          <p:nvPr/>
        </p:nvSpPr>
        <p:spPr>
          <a:xfrm>
            <a:off x="488306" y="5586332"/>
            <a:ext cx="4002386" cy="646331"/>
          </a:xfrm>
          <a:prstGeom prst="rect">
            <a:avLst/>
          </a:prstGeom>
          <a:noFill/>
        </p:spPr>
        <p:txBody>
          <a:bodyPr wrap="square" rtlCol="0">
            <a:spAutoFit/>
          </a:bodyPr>
          <a:lstStyle/>
          <a:p>
            <a:r>
              <a:rPr lang="en-US"/>
              <a:t>Petroleum consumption by </a:t>
            </a:r>
            <a:r>
              <a:rPr lang="en-US">
                <a:solidFill>
                  <a:srgbClr val="00B0F0"/>
                </a:solidFill>
              </a:rPr>
              <a:t>end user</a:t>
            </a:r>
            <a:r>
              <a:rPr lang="zh-TW" altLang="en-US">
                <a:solidFill>
                  <a:srgbClr val="00B0F0"/>
                </a:solidFill>
              </a:rPr>
              <a:t> </a:t>
            </a:r>
            <a:r>
              <a:rPr lang="en-US" altLang="zh-TW" b="1">
                <a:solidFill>
                  <a:srgbClr val="00B0F0"/>
                </a:solidFill>
              </a:rPr>
              <a:t>(Industry)</a:t>
            </a:r>
            <a:r>
              <a:rPr lang="en-US" b="1">
                <a:solidFill>
                  <a:srgbClr val="00B0F0"/>
                </a:solidFill>
              </a:rPr>
              <a:t> </a:t>
            </a:r>
            <a:r>
              <a:rPr lang="en-US"/>
              <a:t>and </a:t>
            </a:r>
            <a:r>
              <a:rPr lang="en-US" altLang="zh-TW"/>
              <a:t>Diesel</a:t>
            </a:r>
            <a:r>
              <a:rPr lang="en-US">
                <a:solidFill>
                  <a:srgbClr val="FF0000"/>
                </a:solidFill>
              </a:rPr>
              <a:t> </a:t>
            </a:r>
            <a:r>
              <a:rPr lang="en-US"/>
              <a:t>(US, M)</a:t>
            </a:r>
          </a:p>
        </p:txBody>
      </p:sp>
      <p:sp>
        <p:nvSpPr>
          <p:cNvPr id="9" name="Rectangle 8">
            <a:extLst>
              <a:ext uri="{FF2B5EF4-FFF2-40B4-BE49-F238E27FC236}">
                <a16:creationId xmlns:a16="http://schemas.microsoft.com/office/drawing/2014/main" id="{209B12D7-3066-8557-072E-34F5A89A4B7D}"/>
              </a:ext>
            </a:extLst>
          </p:cNvPr>
          <p:cNvSpPr/>
          <p:nvPr/>
        </p:nvSpPr>
        <p:spPr>
          <a:xfrm>
            <a:off x="490720" y="2120417"/>
            <a:ext cx="4077222" cy="57746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F43E2D9-D909-A759-ABB2-4020F7422431}"/>
              </a:ext>
            </a:extLst>
          </p:cNvPr>
          <p:cNvSpPr/>
          <p:nvPr/>
        </p:nvSpPr>
        <p:spPr>
          <a:xfrm>
            <a:off x="504071" y="2934221"/>
            <a:ext cx="4077222" cy="99218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9F57BD-B678-025E-8274-31AFD8C0DF72}"/>
              </a:ext>
            </a:extLst>
          </p:cNvPr>
          <p:cNvSpPr/>
          <p:nvPr/>
        </p:nvSpPr>
        <p:spPr>
          <a:xfrm>
            <a:off x="488306" y="4430371"/>
            <a:ext cx="4077222" cy="187118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02870CF6-1809-9539-8769-A79E6B705BE4}"/>
              </a:ext>
            </a:extLst>
          </p:cNvPr>
          <p:cNvCxnSpPr>
            <a:cxnSpLocks/>
            <a:stCxn id="9" idx="3"/>
            <a:endCxn id="22" idx="1"/>
          </p:cNvCxnSpPr>
          <p:nvPr/>
        </p:nvCxnSpPr>
        <p:spPr>
          <a:xfrm flipV="1">
            <a:off x="4567942" y="2409150"/>
            <a:ext cx="108097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13F64E7-E96C-D1C7-71CB-4F7BD83ACFB0}"/>
              </a:ext>
            </a:extLst>
          </p:cNvPr>
          <p:cNvCxnSpPr>
            <a:cxnSpLocks/>
            <a:stCxn id="10" idx="3"/>
            <a:endCxn id="23" idx="1"/>
          </p:cNvCxnSpPr>
          <p:nvPr/>
        </p:nvCxnSpPr>
        <p:spPr>
          <a:xfrm flipV="1">
            <a:off x="4581293" y="3414216"/>
            <a:ext cx="1083387" cy="160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C5517C6-B96F-2971-4E8A-C5D37433B5C4}"/>
              </a:ext>
            </a:extLst>
          </p:cNvPr>
          <p:cNvCxnSpPr>
            <a:cxnSpLocks/>
            <a:stCxn id="11" idx="3"/>
            <a:endCxn id="32" idx="1"/>
          </p:cNvCxnSpPr>
          <p:nvPr/>
        </p:nvCxnSpPr>
        <p:spPr>
          <a:xfrm flipV="1">
            <a:off x="4565528" y="5363641"/>
            <a:ext cx="1008551" cy="23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411BC50-263E-8D50-858A-0AA5EB0278B4}"/>
              </a:ext>
            </a:extLst>
          </p:cNvPr>
          <p:cNvSpPr txBox="1"/>
          <p:nvPr/>
        </p:nvSpPr>
        <p:spPr>
          <a:xfrm>
            <a:off x="5315430" y="1384687"/>
            <a:ext cx="3103478" cy="369332"/>
          </a:xfrm>
          <a:prstGeom prst="rect">
            <a:avLst/>
          </a:prstGeom>
          <a:noFill/>
        </p:spPr>
        <p:txBody>
          <a:bodyPr wrap="none" rtlCol="0">
            <a:spAutoFit/>
          </a:bodyPr>
          <a:lstStyle/>
          <a:p>
            <a:r>
              <a:rPr lang="en-US" altLang="zh-TW" b="1"/>
              <a:t>State</a:t>
            </a:r>
            <a:r>
              <a:rPr lang="zh-TW" altLang="en-US" b="1"/>
              <a:t> </a:t>
            </a:r>
            <a:r>
              <a:rPr lang="en-US" altLang="zh-TW" b="1"/>
              <a:t>Level</a:t>
            </a:r>
            <a:r>
              <a:rPr lang="zh-TW" altLang="en-US" b="1"/>
              <a:t> </a:t>
            </a:r>
            <a:r>
              <a:rPr lang="en-US" altLang="zh-TW" b="1"/>
              <a:t>Monthly</a:t>
            </a:r>
            <a:r>
              <a:rPr lang="zh-TW" altLang="en-US" b="1"/>
              <a:t> </a:t>
            </a:r>
            <a:r>
              <a:rPr lang="en-US" altLang="zh-TW" b="1"/>
              <a:t>Profile</a:t>
            </a:r>
            <a:endParaRPr lang="en-US" b="1"/>
          </a:p>
        </p:txBody>
      </p:sp>
      <p:sp>
        <p:nvSpPr>
          <p:cNvPr id="22" name="TextBox 21">
            <a:extLst>
              <a:ext uri="{FF2B5EF4-FFF2-40B4-BE49-F238E27FC236}">
                <a16:creationId xmlns:a16="http://schemas.microsoft.com/office/drawing/2014/main" id="{E93B75A2-A981-5346-B214-32A03D6BE7B4}"/>
              </a:ext>
            </a:extLst>
          </p:cNvPr>
          <p:cNvSpPr txBox="1"/>
          <p:nvPr/>
        </p:nvSpPr>
        <p:spPr>
          <a:xfrm>
            <a:off x="5648915" y="2224484"/>
            <a:ext cx="2370570" cy="369332"/>
          </a:xfrm>
          <a:prstGeom prst="rect">
            <a:avLst/>
          </a:prstGeom>
          <a:noFill/>
          <a:ln>
            <a:solidFill>
              <a:schemeClr val="accent1"/>
            </a:solidFill>
          </a:ln>
        </p:spPr>
        <p:txBody>
          <a:bodyPr wrap="square" rtlCol="0">
            <a:spAutoFit/>
          </a:bodyPr>
          <a:lstStyle/>
          <a:p>
            <a:r>
              <a:rPr lang="en-US" altLang="zh-TW" dirty="0"/>
              <a:t>RAL_TRD</a:t>
            </a:r>
            <a:endParaRPr lang="en-US" dirty="0"/>
          </a:p>
        </p:txBody>
      </p:sp>
      <p:sp>
        <p:nvSpPr>
          <p:cNvPr id="23" name="TextBox 22">
            <a:extLst>
              <a:ext uri="{FF2B5EF4-FFF2-40B4-BE49-F238E27FC236}">
                <a16:creationId xmlns:a16="http://schemas.microsoft.com/office/drawing/2014/main" id="{2E3E6362-D2FE-F32D-D046-DF79BF7F2A8D}"/>
              </a:ext>
            </a:extLst>
          </p:cNvPr>
          <p:cNvSpPr txBox="1"/>
          <p:nvPr/>
        </p:nvSpPr>
        <p:spPr>
          <a:xfrm>
            <a:off x="5664680" y="2952551"/>
            <a:ext cx="2370570" cy="923330"/>
          </a:xfrm>
          <a:prstGeom prst="rect">
            <a:avLst/>
          </a:prstGeom>
          <a:noFill/>
          <a:ln>
            <a:solidFill>
              <a:schemeClr val="accent1"/>
            </a:solidFill>
          </a:ln>
        </p:spPr>
        <p:txBody>
          <a:bodyPr wrap="square" rtlCol="0">
            <a:spAutoFit/>
          </a:bodyPr>
          <a:lstStyle/>
          <a:p>
            <a:r>
              <a:rPr lang="en-US" altLang="zh-TW"/>
              <a:t>CMV_TRD_US</a:t>
            </a:r>
            <a:r>
              <a:rPr lang="zh-TW" altLang="en-US"/>
              <a:t> </a:t>
            </a:r>
            <a:r>
              <a:rPr lang="en-US" altLang="zh-TW" err="1"/>
              <a:t>CMV_TRD_Canada</a:t>
            </a:r>
            <a:r>
              <a:rPr lang="en-US" altLang="zh-TW"/>
              <a:t>,</a:t>
            </a:r>
            <a:r>
              <a:rPr lang="zh-TW" altLang="en-US"/>
              <a:t> </a:t>
            </a:r>
            <a:r>
              <a:rPr lang="en-US" altLang="zh-TW" err="1"/>
              <a:t>CMV_TRD_Mexico</a:t>
            </a:r>
            <a:endParaRPr lang="en-US"/>
          </a:p>
        </p:txBody>
      </p:sp>
      <p:sp>
        <p:nvSpPr>
          <p:cNvPr id="32" name="TextBox 31">
            <a:extLst>
              <a:ext uri="{FF2B5EF4-FFF2-40B4-BE49-F238E27FC236}">
                <a16:creationId xmlns:a16="http://schemas.microsoft.com/office/drawing/2014/main" id="{C8E75436-32AF-86AB-A837-7F7313AEE26A}"/>
              </a:ext>
            </a:extLst>
          </p:cNvPr>
          <p:cNvSpPr txBox="1"/>
          <p:nvPr/>
        </p:nvSpPr>
        <p:spPr>
          <a:xfrm>
            <a:off x="5574079" y="4763476"/>
            <a:ext cx="2461171" cy="1200329"/>
          </a:xfrm>
          <a:prstGeom prst="rect">
            <a:avLst/>
          </a:prstGeom>
          <a:noFill/>
          <a:ln>
            <a:solidFill>
              <a:schemeClr val="accent1"/>
            </a:solidFill>
          </a:ln>
        </p:spPr>
        <p:txBody>
          <a:bodyPr wrap="square" rtlCol="0">
            <a:spAutoFit/>
          </a:bodyPr>
          <a:lstStyle/>
          <a:p>
            <a:r>
              <a:rPr lang="en-US" altLang="zh-TW">
                <a:solidFill>
                  <a:schemeClr val="bg1">
                    <a:lumMod val="50000"/>
                  </a:schemeClr>
                </a:solidFill>
              </a:rPr>
              <a:t>CMV_DIS_US,</a:t>
            </a:r>
            <a:r>
              <a:rPr lang="zh-TW" altLang="en-US">
                <a:solidFill>
                  <a:schemeClr val="bg1">
                    <a:lumMod val="50000"/>
                  </a:schemeClr>
                </a:solidFill>
              </a:rPr>
              <a:t> </a:t>
            </a:r>
            <a:endParaRPr lang="en-US" altLang="zh-TW">
              <a:solidFill>
                <a:schemeClr val="bg1">
                  <a:lumMod val="50000"/>
                </a:schemeClr>
              </a:solidFill>
            </a:endParaRPr>
          </a:p>
          <a:p>
            <a:r>
              <a:rPr lang="en-US" altLang="zh-TW">
                <a:solidFill>
                  <a:schemeClr val="bg1">
                    <a:lumMod val="50000"/>
                  </a:schemeClr>
                </a:solidFill>
              </a:rPr>
              <a:t>RAL_DIS_US</a:t>
            </a:r>
          </a:p>
          <a:p>
            <a:r>
              <a:rPr lang="en-US" altLang="zh-TW"/>
              <a:t>NOR_DIS_US</a:t>
            </a:r>
          </a:p>
          <a:p>
            <a:r>
              <a:rPr lang="en-US" altLang="zh-TW"/>
              <a:t>FRM_DIS_US</a:t>
            </a:r>
            <a:endParaRPr lang="en-US"/>
          </a:p>
        </p:txBody>
      </p:sp>
      <p:sp>
        <p:nvSpPr>
          <p:cNvPr id="39" name="TextBox 38">
            <a:extLst>
              <a:ext uri="{FF2B5EF4-FFF2-40B4-BE49-F238E27FC236}">
                <a16:creationId xmlns:a16="http://schemas.microsoft.com/office/drawing/2014/main" id="{AC1F9C08-2756-5E51-1507-1BD608D08CDD}"/>
              </a:ext>
            </a:extLst>
          </p:cNvPr>
          <p:cNvSpPr txBox="1"/>
          <p:nvPr/>
        </p:nvSpPr>
        <p:spPr>
          <a:xfrm>
            <a:off x="9044594" y="1400158"/>
            <a:ext cx="2968441" cy="369332"/>
          </a:xfrm>
          <a:prstGeom prst="rect">
            <a:avLst/>
          </a:prstGeom>
          <a:noFill/>
        </p:spPr>
        <p:txBody>
          <a:bodyPr wrap="none" rtlCol="0">
            <a:spAutoFit/>
          </a:bodyPr>
          <a:lstStyle/>
          <a:p>
            <a:r>
              <a:rPr lang="en-US" b="1"/>
              <a:t>Emission Sector Mapping </a:t>
            </a:r>
          </a:p>
        </p:txBody>
      </p:sp>
      <p:sp>
        <p:nvSpPr>
          <p:cNvPr id="40" name="TextBox 39">
            <a:extLst>
              <a:ext uri="{FF2B5EF4-FFF2-40B4-BE49-F238E27FC236}">
                <a16:creationId xmlns:a16="http://schemas.microsoft.com/office/drawing/2014/main" id="{D1BCD943-93E8-EF91-F329-42CCF1ECF9F0}"/>
              </a:ext>
            </a:extLst>
          </p:cNvPr>
          <p:cNvSpPr txBox="1"/>
          <p:nvPr/>
        </p:nvSpPr>
        <p:spPr>
          <a:xfrm>
            <a:off x="9193473" y="2222521"/>
            <a:ext cx="1839798" cy="369332"/>
          </a:xfrm>
          <a:prstGeom prst="rect">
            <a:avLst/>
          </a:prstGeom>
          <a:noFill/>
          <a:ln>
            <a:solidFill>
              <a:schemeClr val="accent1"/>
            </a:solidFill>
          </a:ln>
        </p:spPr>
        <p:txBody>
          <a:bodyPr wrap="square" rtlCol="0">
            <a:spAutoFit/>
          </a:bodyPr>
          <a:lstStyle/>
          <a:p>
            <a:r>
              <a:rPr lang="en-US" altLang="zh-TW" b="1"/>
              <a:t>Railroad</a:t>
            </a:r>
            <a:endParaRPr lang="en-US" b="1"/>
          </a:p>
        </p:txBody>
      </p:sp>
      <p:sp>
        <p:nvSpPr>
          <p:cNvPr id="41" name="TextBox 40">
            <a:extLst>
              <a:ext uri="{FF2B5EF4-FFF2-40B4-BE49-F238E27FC236}">
                <a16:creationId xmlns:a16="http://schemas.microsoft.com/office/drawing/2014/main" id="{F4D25090-7E69-F5EC-A201-07B19D1D9653}"/>
              </a:ext>
            </a:extLst>
          </p:cNvPr>
          <p:cNvSpPr txBox="1"/>
          <p:nvPr/>
        </p:nvSpPr>
        <p:spPr>
          <a:xfrm>
            <a:off x="9193474" y="2666162"/>
            <a:ext cx="1839799" cy="1754326"/>
          </a:xfrm>
          <a:prstGeom prst="rect">
            <a:avLst/>
          </a:prstGeom>
          <a:noFill/>
          <a:ln>
            <a:solidFill>
              <a:schemeClr val="accent1"/>
            </a:solidFill>
          </a:ln>
        </p:spPr>
        <p:txBody>
          <a:bodyPr wrap="square" rtlCol="0">
            <a:spAutoFit/>
          </a:bodyPr>
          <a:lstStyle/>
          <a:p>
            <a:r>
              <a:rPr lang="en-US" altLang="zh-TW" b="1"/>
              <a:t>CMV_c1c2_US</a:t>
            </a:r>
          </a:p>
          <a:p>
            <a:r>
              <a:rPr lang="en-US" altLang="zh-TW" b="1"/>
              <a:t>CMV_c3</a:t>
            </a:r>
            <a:r>
              <a:rPr lang="zh-TW" altLang="en-US" b="1"/>
              <a:t> </a:t>
            </a:r>
            <a:r>
              <a:rPr lang="en-US" altLang="zh-TW" b="1"/>
              <a:t>_US</a:t>
            </a:r>
            <a:endParaRPr lang="en-US" b="1"/>
          </a:p>
          <a:p>
            <a:r>
              <a:rPr lang="en-US" altLang="zh-TW">
                <a:solidFill>
                  <a:schemeClr val="bg1">
                    <a:lumMod val="50000"/>
                  </a:schemeClr>
                </a:solidFill>
              </a:rPr>
              <a:t>CMV_c1c2_CA</a:t>
            </a:r>
          </a:p>
          <a:p>
            <a:r>
              <a:rPr lang="en-US" altLang="zh-TW">
                <a:solidFill>
                  <a:schemeClr val="bg1">
                    <a:lumMod val="50000"/>
                  </a:schemeClr>
                </a:solidFill>
              </a:rPr>
              <a:t>CMV_c3</a:t>
            </a:r>
            <a:r>
              <a:rPr lang="zh-TW" altLang="en-US">
                <a:solidFill>
                  <a:schemeClr val="bg1">
                    <a:lumMod val="50000"/>
                  </a:schemeClr>
                </a:solidFill>
              </a:rPr>
              <a:t> </a:t>
            </a:r>
            <a:r>
              <a:rPr lang="en-US" altLang="zh-TW">
                <a:solidFill>
                  <a:schemeClr val="bg1">
                    <a:lumMod val="50000"/>
                  </a:schemeClr>
                </a:solidFill>
              </a:rPr>
              <a:t>_CA</a:t>
            </a:r>
          </a:p>
          <a:p>
            <a:r>
              <a:rPr lang="en-US" altLang="zh-TW">
                <a:solidFill>
                  <a:schemeClr val="bg1">
                    <a:lumMod val="50000"/>
                  </a:schemeClr>
                </a:solidFill>
              </a:rPr>
              <a:t>CMV_c1c2_MX</a:t>
            </a:r>
          </a:p>
          <a:p>
            <a:r>
              <a:rPr lang="en-US" altLang="zh-TW">
                <a:solidFill>
                  <a:schemeClr val="bg1">
                    <a:lumMod val="50000"/>
                  </a:schemeClr>
                </a:solidFill>
              </a:rPr>
              <a:t>CMV_c3</a:t>
            </a:r>
            <a:r>
              <a:rPr lang="zh-TW" altLang="en-US">
                <a:solidFill>
                  <a:schemeClr val="bg1">
                    <a:lumMod val="50000"/>
                  </a:schemeClr>
                </a:solidFill>
              </a:rPr>
              <a:t> </a:t>
            </a:r>
            <a:r>
              <a:rPr lang="en-US" altLang="zh-TW">
                <a:solidFill>
                  <a:schemeClr val="bg1">
                    <a:lumMod val="50000"/>
                  </a:schemeClr>
                </a:solidFill>
              </a:rPr>
              <a:t>_MX</a:t>
            </a:r>
          </a:p>
        </p:txBody>
      </p:sp>
      <p:sp>
        <p:nvSpPr>
          <p:cNvPr id="42" name="TextBox 41">
            <a:extLst>
              <a:ext uri="{FF2B5EF4-FFF2-40B4-BE49-F238E27FC236}">
                <a16:creationId xmlns:a16="http://schemas.microsoft.com/office/drawing/2014/main" id="{11873301-6C3E-9758-C213-E7FA33954161}"/>
              </a:ext>
            </a:extLst>
          </p:cNvPr>
          <p:cNvSpPr txBox="1"/>
          <p:nvPr/>
        </p:nvSpPr>
        <p:spPr>
          <a:xfrm>
            <a:off x="9193472" y="4529000"/>
            <a:ext cx="1839799" cy="1774870"/>
          </a:xfrm>
          <a:prstGeom prst="rect">
            <a:avLst/>
          </a:prstGeom>
          <a:noFill/>
          <a:ln>
            <a:solidFill>
              <a:schemeClr val="accent1"/>
            </a:solidFill>
          </a:ln>
        </p:spPr>
        <p:txBody>
          <a:bodyPr wrap="square" rtlCol="0">
            <a:spAutoFit/>
          </a:bodyPr>
          <a:lstStyle/>
          <a:p>
            <a:r>
              <a:rPr lang="en-US" altLang="zh-TW" b="1"/>
              <a:t>Nonroad</a:t>
            </a:r>
          </a:p>
          <a:p>
            <a:r>
              <a:rPr lang="en-US" altLang="zh-TW"/>
              <a:t>non</a:t>
            </a:r>
            <a:r>
              <a:rPr lang="zh-TW" altLang="en-US"/>
              <a:t> </a:t>
            </a:r>
            <a:r>
              <a:rPr lang="en-US" altLang="zh-TW"/>
              <a:t>highway</a:t>
            </a:r>
            <a:r>
              <a:rPr lang="zh-TW" altLang="en-US"/>
              <a:t> </a:t>
            </a:r>
            <a:r>
              <a:rPr lang="en-US" altLang="zh-TW"/>
              <a:t>(NOR_DIS),</a:t>
            </a:r>
            <a:r>
              <a:rPr lang="zh-TW" altLang="en-US"/>
              <a:t> </a:t>
            </a:r>
            <a:r>
              <a:rPr lang="en-US" altLang="zh-TW"/>
              <a:t>Agricultural Equipment</a:t>
            </a:r>
            <a:r>
              <a:rPr lang="zh-TW" altLang="en-US"/>
              <a:t> </a:t>
            </a:r>
            <a:r>
              <a:rPr lang="en-US" altLang="zh-TW"/>
              <a:t>(FRM_DIS),</a:t>
            </a:r>
            <a:r>
              <a:rPr lang="zh-TW" altLang="en-US"/>
              <a:t> </a:t>
            </a:r>
            <a:endParaRPr lang="en-US"/>
          </a:p>
        </p:txBody>
      </p:sp>
      <p:cxnSp>
        <p:nvCxnSpPr>
          <p:cNvPr id="44" name="Straight Arrow Connector 43">
            <a:extLst>
              <a:ext uri="{FF2B5EF4-FFF2-40B4-BE49-F238E27FC236}">
                <a16:creationId xmlns:a16="http://schemas.microsoft.com/office/drawing/2014/main" id="{E68210BD-3504-F360-7C61-F6CD11396362}"/>
              </a:ext>
            </a:extLst>
          </p:cNvPr>
          <p:cNvCxnSpPr>
            <a:cxnSpLocks/>
            <a:stCxn id="22" idx="3"/>
            <a:endCxn id="40" idx="1"/>
          </p:cNvCxnSpPr>
          <p:nvPr/>
        </p:nvCxnSpPr>
        <p:spPr>
          <a:xfrm flipV="1">
            <a:off x="8019485" y="2407187"/>
            <a:ext cx="1173988" cy="1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F2FF0A2-6627-55A5-BCED-EB9EB2DC3D98}"/>
              </a:ext>
            </a:extLst>
          </p:cNvPr>
          <p:cNvCxnSpPr>
            <a:cxnSpLocks/>
            <a:stCxn id="23" idx="3"/>
            <a:endCxn id="41" idx="1"/>
          </p:cNvCxnSpPr>
          <p:nvPr/>
        </p:nvCxnSpPr>
        <p:spPr>
          <a:xfrm>
            <a:off x="8035250" y="3414216"/>
            <a:ext cx="1158224" cy="1291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5D481CB6-DB4B-9A95-F138-F44F52623E9D}"/>
              </a:ext>
            </a:extLst>
          </p:cNvPr>
          <p:cNvCxnSpPr>
            <a:cxnSpLocks/>
            <a:stCxn id="32" idx="3"/>
            <a:endCxn id="42" idx="1"/>
          </p:cNvCxnSpPr>
          <p:nvPr/>
        </p:nvCxnSpPr>
        <p:spPr>
          <a:xfrm>
            <a:off x="8035250" y="5363641"/>
            <a:ext cx="1158222" cy="527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4606EFDB-59FF-424A-A813-BD7E0D565CCD}"/>
              </a:ext>
            </a:extLst>
          </p:cNvPr>
          <p:cNvSpPr txBox="1"/>
          <p:nvPr/>
        </p:nvSpPr>
        <p:spPr>
          <a:xfrm>
            <a:off x="467757" y="48434"/>
            <a:ext cx="6060698" cy="461665"/>
          </a:xfrm>
          <a:prstGeom prst="rect">
            <a:avLst/>
          </a:prstGeom>
          <a:noFill/>
        </p:spPr>
        <p:txBody>
          <a:bodyPr wrap="none" rtlCol="0">
            <a:spAutoFit/>
          </a:bodyPr>
          <a:lstStyle/>
          <a:p>
            <a:r>
              <a:rPr lang="en-US" sz="2400" b="1" dirty="0"/>
              <a:t>Transportation: Railroad, Vessel, Nonroad</a:t>
            </a:r>
          </a:p>
        </p:txBody>
      </p:sp>
      <p:sp>
        <p:nvSpPr>
          <p:cNvPr id="35" name="TextBox 34">
            <a:extLst>
              <a:ext uri="{FF2B5EF4-FFF2-40B4-BE49-F238E27FC236}">
                <a16:creationId xmlns:a16="http://schemas.microsoft.com/office/drawing/2014/main" id="{BD351F48-E663-E740-8FB3-6FC4C72C166E}"/>
              </a:ext>
            </a:extLst>
          </p:cNvPr>
          <p:cNvSpPr txBox="1"/>
          <p:nvPr/>
        </p:nvSpPr>
        <p:spPr>
          <a:xfrm>
            <a:off x="467757" y="4079705"/>
            <a:ext cx="1839799" cy="369332"/>
          </a:xfrm>
          <a:prstGeom prst="rect">
            <a:avLst/>
          </a:prstGeom>
          <a:noFill/>
        </p:spPr>
        <p:txBody>
          <a:bodyPr wrap="none" rtlCol="0">
            <a:spAutoFit/>
          </a:bodyPr>
          <a:lstStyle/>
          <a:p>
            <a:r>
              <a:rPr lang="en-US" b="1"/>
              <a:t>EIA nonroad data</a:t>
            </a:r>
          </a:p>
        </p:txBody>
      </p:sp>
      <p:sp>
        <p:nvSpPr>
          <p:cNvPr id="56" name="TextBox 55">
            <a:extLst>
              <a:ext uri="{FF2B5EF4-FFF2-40B4-BE49-F238E27FC236}">
                <a16:creationId xmlns:a16="http://schemas.microsoft.com/office/drawing/2014/main" id="{1E3FA970-E531-F24E-8AE3-B342B1B4155D}"/>
              </a:ext>
            </a:extLst>
          </p:cNvPr>
          <p:cNvSpPr txBox="1"/>
          <p:nvPr/>
        </p:nvSpPr>
        <p:spPr>
          <a:xfrm>
            <a:off x="504071" y="556442"/>
            <a:ext cx="8893690" cy="369332"/>
          </a:xfrm>
          <a:prstGeom prst="rect">
            <a:avLst/>
          </a:prstGeom>
          <a:noFill/>
        </p:spPr>
        <p:txBody>
          <a:bodyPr wrap="square">
            <a:spAutoFit/>
          </a:bodyPr>
          <a:lstStyle/>
          <a:p>
            <a:r>
              <a:rPr lang="en-US"/>
              <a:t>(S = state level, M = monthly data, US = US total) </a:t>
            </a:r>
          </a:p>
        </p:txBody>
      </p:sp>
    </p:spTree>
    <p:extLst>
      <p:ext uri="{BB962C8B-B14F-4D97-AF65-F5344CB8AC3E}">
        <p14:creationId xmlns:p14="http://schemas.microsoft.com/office/powerpoint/2010/main" val="928190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49EFAE-9F40-EC9A-9DFB-7D3A69686F5A}"/>
              </a:ext>
            </a:extLst>
          </p:cNvPr>
          <p:cNvSpPr>
            <a:spLocks noGrp="1"/>
          </p:cNvSpPr>
          <p:nvPr>
            <p:ph type="title"/>
          </p:nvPr>
        </p:nvSpPr>
        <p:spPr/>
        <p:txBody>
          <a:bodyPr>
            <a:normAutofit/>
          </a:bodyPr>
          <a:lstStyle/>
          <a:p>
            <a:r>
              <a:rPr lang="en-US" sz="3200" b="1"/>
              <a:t>Transportation: Railroad, Vessel, Nonroad</a:t>
            </a:r>
            <a:endParaRPr lang="en-US"/>
          </a:p>
        </p:txBody>
      </p:sp>
      <p:pic>
        <p:nvPicPr>
          <p:cNvPr id="5" name="Content Placeholder 4">
            <a:extLst>
              <a:ext uri="{FF2B5EF4-FFF2-40B4-BE49-F238E27FC236}">
                <a16:creationId xmlns:a16="http://schemas.microsoft.com/office/drawing/2014/main" id="{729CF869-82A4-B64B-965F-27DD6AF53796}"/>
              </a:ext>
            </a:extLst>
          </p:cNvPr>
          <p:cNvPicPr>
            <a:picLocks noGrp="1" noChangeAspect="1"/>
          </p:cNvPicPr>
          <p:nvPr>
            <p:ph idx="1"/>
          </p:nvPr>
        </p:nvPicPr>
        <p:blipFill>
          <a:blip r:embed="rId2"/>
          <a:stretch>
            <a:fillRect/>
          </a:stretch>
        </p:blipFill>
        <p:spPr>
          <a:xfrm>
            <a:off x="4163903" y="1718582"/>
            <a:ext cx="4163903" cy="4163903"/>
          </a:xfrm>
        </p:spPr>
      </p:pic>
      <p:pic>
        <p:nvPicPr>
          <p:cNvPr id="7" name="Picture 6">
            <a:extLst>
              <a:ext uri="{FF2B5EF4-FFF2-40B4-BE49-F238E27FC236}">
                <a16:creationId xmlns:a16="http://schemas.microsoft.com/office/drawing/2014/main" id="{8AF663CD-CA57-BA46-8ED9-9E54D9672A17}"/>
              </a:ext>
            </a:extLst>
          </p:cNvPr>
          <p:cNvPicPr>
            <a:picLocks noChangeAspect="1"/>
          </p:cNvPicPr>
          <p:nvPr/>
        </p:nvPicPr>
        <p:blipFill>
          <a:blip r:embed="rId3"/>
          <a:stretch>
            <a:fillRect/>
          </a:stretch>
        </p:blipFill>
        <p:spPr>
          <a:xfrm>
            <a:off x="119270" y="1718582"/>
            <a:ext cx="4163903" cy="4163903"/>
          </a:xfrm>
          <a:prstGeom prst="rect">
            <a:avLst/>
          </a:prstGeom>
        </p:spPr>
      </p:pic>
      <p:pic>
        <p:nvPicPr>
          <p:cNvPr id="11" name="Picture 10">
            <a:extLst>
              <a:ext uri="{FF2B5EF4-FFF2-40B4-BE49-F238E27FC236}">
                <a16:creationId xmlns:a16="http://schemas.microsoft.com/office/drawing/2014/main" id="{CEC4B996-D3A7-7449-B61D-43A8EEEFAF14}"/>
              </a:ext>
            </a:extLst>
          </p:cNvPr>
          <p:cNvPicPr>
            <a:picLocks noChangeAspect="1"/>
          </p:cNvPicPr>
          <p:nvPr/>
        </p:nvPicPr>
        <p:blipFill>
          <a:blip r:embed="rId4"/>
          <a:stretch>
            <a:fillRect/>
          </a:stretch>
        </p:blipFill>
        <p:spPr>
          <a:xfrm>
            <a:off x="8115346" y="1718582"/>
            <a:ext cx="4163903" cy="4163903"/>
          </a:xfrm>
          <a:prstGeom prst="rect">
            <a:avLst/>
          </a:prstGeom>
        </p:spPr>
      </p:pic>
    </p:spTree>
    <p:extLst>
      <p:ext uri="{BB962C8B-B14F-4D97-AF65-F5344CB8AC3E}">
        <p14:creationId xmlns:p14="http://schemas.microsoft.com/office/powerpoint/2010/main" val="3382077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3D6EF-A3EF-B70A-9C1B-47D88CC0B3BC}"/>
              </a:ext>
            </a:extLst>
          </p:cNvPr>
          <p:cNvSpPr>
            <a:spLocks noGrp="1"/>
          </p:cNvSpPr>
          <p:nvPr>
            <p:ph type="title"/>
          </p:nvPr>
        </p:nvSpPr>
        <p:spPr/>
        <p:txBody>
          <a:bodyPr/>
          <a:lstStyle/>
          <a:p>
            <a:r>
              <a:rPr lang="en-US" dirty="0"/>
              <a:t>Motivations</a:t>
            </a:r>
          </a:p>
        </p:txBody>
      </p:sp>
      <p:sp>
        <p:nvSpPr>
          <p:cNvPr id="3" name="Content Placeholder 2">
            <a:extLst>
              <a:ext uri="{FF2B5EF4-FFF2-40B4-BE49-F238E27FC236}">
                <a16:creationId xmlns:a16="http://schemas.microsoft.com/office/drawing/2014/main" id="{40332713-192A-F516-B1F1-6DF7B4769735}"/>
              </a:ext>
            </a:extLst>
          </p:cNvPr>
          <p:cNvSpPr>
            <a:spLocks noGrp="1"/>
          </p:cNvSpPr>
          <p:nvPr>
            <p:ph idx="1"/>
          </p:nvPr>
        </p:nvSpPr>
        <p:spPr/>
        <p:txBody>
          <a:bodyPr/>
          <a:lstStyle/>
          <a:p>
            <a:r>
              <a:rPr lang="en-US" sz="2400" dirty="0"/>
              <a:t>The ambient measurement and satellite observational data indicated that some air pollutants (NOx and PM) largely decreased during the COVID pandemic. (Venter et. al., 2020; </a:t>
            </a:r>
            <a:r>
              <a:rPr lang="en-US" sz="2400" dirty="0" err="1"/>
              <a:t>Tanzer-Gruener</a:t>
            </a:r>
            <a:r>
              <a:rPr lang="en-US" sz="2400" dirty="0"/>
              <a:t> et. Al., 2020; Liu et. al., 2020; Kroll et. al. 2020)</a:t>
            </a:r>
          </a:p>
          <a:p>
            <a:r>
              <a:rPr lang="en-US" sz="2400" dirty="0"/>
              <a:t>Some studies did the CTM model sensitivity study or used simple scale method based on ambient observational data to represent the decline of emissions and reflected the air quality changes in CTM model simulation. (Liu et. al., 2021, Kang </a:t>
            </a:r>
            <a:r>
              <a:rPr lang="en-US" sz="2400" dirty="0" err="1"/>
              <a:t>et.al</a:t>
            </a:r>
            <a:r>
              <a:rPr lang="en-US" sz="2400" dirty="0"/>
              <a:t>., 2020)</a:t>
            </a:r>
          </a:p>
          <a:p>
            <a:r>
              <a:rPr lang="en-US" sz="2400" dirty="0"/>
              <a:t>The sensitivity study or emission adjustment by observational data can be processed fast, but those method did not consider the details of human activity changes in different emission sources. </a:t>
            </a:r>
          </a:p>
          <a:p>
            <a:endParaRPr lang="en-US" dirty="0"/>
          </a:p>
        </p:txBody>
      </p:sp>
    </p:spTree>
    <p:extLst>
      <p:ext uri="{BB962C8B-B14F-4D97-AF65-F5344CB8AC3E}">
        <p14:creationId xmlns:p14="http://schemas.microsoft.com/office/powerpoint/2010/main" val="2906895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E6937-7ED9-87E6-6926-1B1653A132AD}"/>
              </a:ext>
            </a:extLst>
          </p:cNvPr>
          <p:cNvSpPr>
            <a:spLocks noGrp="1"/>
          </p:cNvSpPr>
          <p:nvPr>
            <p:ph type="title"/>
          </p:nvPr>
        </p:nvSpPr>
        <p:spPr/>
        <p:txBody>
          <a:bodyPr/>
          <a:lstStyle/>
          <a:p>
            <a:r>
              <a:rPr lang="en-US" sz="3200" dirty="0"/>
              <a:t>U.S. DOT VMT Changes: </a:t>
            </a:r>
            <a:r>
              <a:rPr lang="en-US" dirty="0"/>
              <a:t>County</a:t>
            </a:r>
            <a:r>
              <a:rPr lang="en-US" sz="3200" dirty="0"/>
              <a:t> level</a:t>
            </a:r>
            <a:endParaRPr lang="en-US" dirty="0"/>
          </a:p>
        </p:txBody>
      </p:sp>
      <p:pic>
        <p:nvPicPr>
          <p:cNvPr id="5" name="Content Placeholder 4" descr="Chart, box and whisker chart&#10;&#10;Description automatically generated">
            <a:extLst>
              <a:ext uri="{FF2B5EF4-FFF2-40B4-BE49-F238E27FC236}">
                <a16:creationId xmlns:a16="http://schemas.microsoft.com/office/drawing/2014/main" id="{279EB0DB-B3B1-B5E4-EBBB-C1DA7E331B1E}"/>
              </a:ext>
            </a:extLst>
          </p:cNvPr>
          <p:cNvPicPr>
            <a:picLocks noGrp="1" noChangeAspect="1"/>
          </p:cNvPicPr>
          <p:nvPr>
            <p:ph idx="1"/>
          </p:nvPr>
        </p:nvPicPr>
        <p:blipFill>
          <a:blip r:embed="rId2"/>
          <a:stretch>
            <a:fillRect/>
          </a:stretch>
        </p:blipFill>
        <p:spPr>
          <a:xfrm>
            <a:off x="997066" y="1439863"/>
            <a:ext cx="10001133" cy="5357502"/>
          </a:xfrm>
        </p:spPr>
      </p:pic>
    </p:spTree>
    <p:extLst>
      <p:ext uri="{BB962C8B-B14F-4D97-AF65-F5344CB8AC3E}">
        <p14:creationId xmlns:p14="http://schemas.microsoft.com/office/powerpoint/2010/main" val="3555790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F12AA4-2403-54FB-E74B-1C990BD21C38}"/>
              </a:ext>
            </a:extLst>
          </p:cNvPr>
          <p:cNvSpPr txBox="1"/>
          <p:nvPr/>
        </p:nvSpPr>
        <p:spPr>
          <a:xfrm>
            <a:off x="89013" y="514350"/>
            <a:ext cx="11614037" cy="6555641"/>
          </a:xfrm>
          <a:prstGeom prst="rect">
            <a:avLst/>
          </a:prstGeom>
          <a:noFill/>
        </p:spPr>
        <p:txBody>
          <a:bodyPr wrap="square" rtlCol="0">
            <a:spAutoFit/>
          </a:bodyPr>
          <a:lstStyle/>
          <a:p>
            <a:pPr marL="342900" indent="-342900">
              <a:buAutoNum type="arabicPeriod"/>
            </a:pPr>
            <a:r>
              <a:rPr lang="en-US" dirty="0"/>
              <a:t>Download the Daily and stay at home data from DOT website:</a:t>
            </a:r>
            <a:br>
              <a:rPr lang="en-US" dirty="0"/>
            </a:br>
            <a:r>
              <a:rPr lang="en-US" dirty="0">
                <a:hlinkClick r:id="rId2"/>
              </a:rPr>
              <a:t>https://data.bts.gov/Research-and-Statistics/Trips-by-Distance/w96p-f2qv</a:t>
            </a:r>
            <a:endParaRPr lang="en-US" dirty="0"/>
          </a:p>
          <a:p>
            <a:pPr marL="342900" indent="-342900">
              <a:buFontTx/>
              <a:buAutoNum type="arabicPeriod"/>
            </a:pPr>
            <a:r>
              <a:rPr lang="en-US" dirty="0"/>
              <a:t>The file name is “Trips_by_Distance-2_org.csv”. </a:t>
            </a:r>
            <a:br>
              <a:rPr lang="en-US" dirty="0"/>
            </a:br>
            <a:r>
              <a:rPr lang="en-US" dirty="0"/>
              <a:t>The rows set are each day, county level (Date 2019/01/01-2020/12/31, State and FIPS) ; </a:t>
            </a:r>
            <a:br>
              <a:rPr lang="en-US" dirty="0"/>
            </a:br>
            <a:r>
              <a:rPr lang="en-US" dirty="0"/>
              <a:t>The columns are Number of Trips in various range, include (&lt;1 miles, 1-3 miles, 3-5 miles, 5-10 miles, 10-25 miles, 25-50 miles 50-100 miles, 100-250 miles, 250-500 miles, &gt;=500 miles, )</a:t>
            </a:r>
          </a:p>
          <a:p>
            <a:pPr marL="342900" indent="-342900">
              <a:buFontTx/>
              <a:buAutoNum type="arabicPeriod"/>
            </a:pPr>
            <a:r>
              <a:rPr lang="en-US" dirty="0"/>
              <a:t>The Number of Trips times the middle point of travel distance range and calculate the daily county total travel distance.</a:t>
            </a:r>
            <a:br>
              <a:rPr lang="en-US" dirty="0"/>
            </a:br>
            <a:r>
              <a:rPr lang="en-US" sz="1400" dirty="0"/>
              <a:t>  </a:t>
            </a:r>
            <a:r>
              <a:rPr lang="en-US" sz="1400" dirty="0" err="1"/>
              <a:t>df</a:t>
            </a:r>
            <a:r>
              <a:rPr lang="en-US" sz="1400" dirty="0"/>
              <a:t>[</a:t>
            </a:r>
            <a:r>
              <a:rPr lang="en-US" sz="1400" dirty="0">
                <a:solidFill>
                  <a:srgbClr val="6A8759"/>
                </a:solidFill>
                <a:effectLst/>
              </a:rPr>
              <a:t>"Total Miles Driven"</a:t>
            </a:r>
            <a:r>
              <a:rPr lang="en-US" sz="1400" dirty="0"/>
              <a:t>] = </a:t>
            </a:r>
            <a:r>
              <a:rPr lang="en-US" sz="1400" dirty="0" err="1"/>
              <a:t>df</a:t>
            </a:r>
            <a:r>
              <a:rPr lang="en-US" sz="1400" dirty="0"/>
              <a:t>[</a:t>
            </a:r>
            <a:r>
              <a:rPr lang="en-US" sz="1400" dirty="0">
                <a:solidFill>
                  <a:srgbClr val="6A8759"/>
                </a:solidFill>
                <a:effectLst/>
              </a:rPr>
              <a:t>"Number of Trips &lt;1"</a:t>
            </a:r>
            <a:r>
              <a:rPr lang="en-US" sz="1400" dirty="0"/>
              <a:t>] * </a:t>
            </a:r>
            <a:r>
              <a:rPr lang="en-US" sz="1400" dirty="0">
                <a:solidFill>
                  <a:srgbClr val="6897BB"/>
                </a:solidFill>
                <a:effectLst/>
              </a:rPr>
              <a:t>0.5 </a:t>
            </a:r>
            <a:r>
              <a:rPr lang="en-US" sz="1400" dirty="0"/>
              <a:t>+ </a:t>
            </a:r>
            <a:r>
              <a:rPr lang="en-US" sz="1400" dirty="0" err="1"/>
              <a:t>df</a:t>
            </a:r>
            <a:r>
              <a:rPr lang="en-US" sz="1400" dirty="0"/>
              <a:t>[</a:t>
            </a:r>
            <a:r>
              <a:rPr lang="en-US" sz="1400" dirty="0">
                <a:solidFill>
                  <a:srgbClr val="6A8759"/>
                </a:solidFill>
                <a:effectLst/>
              </a:rPr>
              <a:t>"Number of Trips 1-3"</a:t>
            </a:r>
            <a:r>
              <a:rPr lang="en-US" sz="1400" dirty="0"/>
              <a:t>] * </a:t>
            </a:r>
            <a:r>
              <a:rPr lang="en-US" sz="1400" dirty="0">
                <a:solidFill>
                  <a:srgbClr val="6897BB"/>
                </a:solidFill>
                <a:effectLst/>
              </a:rPr>
              <a:t>1.5 </a:t>
            </a:r>
            <a:r>
              <a:rPr lang="en-US" sz="1400" dirty="0"/>
              <a:t>+ </a:t>
            </a:r>
            <a:r>
              <a:rPr lang="en-US" sz="1400" dirty="0" err="1"/>
              <a:t>df</a:t>
            </a:r>
            <a:r>
              <a:rPr lang="en-US" sz="1400" dirty="0"/>
              <a:t>[</a:t>
            </a:r>
            <a:r>
              <a:rPr lang="en-US" sz="1400" dirty="0">
                <a:solidFill>
                  <a:srgbClr val="6A8759"/>
                </a:solidFill>
                <a:effectLst/>
              </a:rPr>
              <a:t>"Number of Trips 3-5"</a:t>
            </a:r>
            <a:r>
              <a:rPr lang="en-US" sz="1400" dirty="0"/>
              <a:t>] * </a:t>
            </a:r>
            <a:r>
              <a:rPr lang="en-US" sz="1400" dirty="0">
                <a:solidFill>
                  <a:srgbClr val="6897BB"/>
                </a:solidFill>
                <a:effectLst/>
              </a:rPr>
              <a:t>4 </a:t>
            </a:r>
            <a:r>
              <a:rPr lang="en-US" sz="1400" dirty="0"/>
              <a:t>+ </a:t>
            </a:r>
            <a:r>
              <a:rPr lang="en-US" sz="1400" dirty="0" err="1"/>
              <a:t>df</a:t>
            </a:r>
            <a:r>
              <a:rPr lang="en-US" sz="1400" dirty="0"/>
              <a:t>[</a:t>
            </a:r>
            <a:r>
              <a:rPr lang="en-US" sz="1400" dirty="0">
                <a:solidFill>
                  <a:srgbClr val="6A8759"/>
                </a:solidFill>
                <a:effectLst/>
              </a:rPr>
              <a:t>"Number of Trips 5-10"</a:t>
            </a:r>
            <a:r>
              <a:rPr lang="en-US" sz="1400" dirty="0"/>
              <a:t>] * </a:t>
            </a:r>
            <a:r>
              <a:rPr lang="en-US" sz="1400" dirty="0">
                <a:solidFill>
                  <a:srgbClr val="6897BB"/>
                </a:solidFill>
                <a:effectLst/>
              </a:rPr>
              <a:t>7.5 </a:t>
            </a:r>
            <a:r>
              <a:rPr lang="en-US" sz="1400" dirty="0"/>
              <a:t>+ </a:t>
            </a:r>
            <a:r>
              <a:rPr lang="en-US" sz="1400" dirty="0" err="1"/>
              <a:t>df</a:t>
            </a:r>
            <a:r>
              <a:rPr lang="en-US" sz="1400" dirty="0"/>
              <a:t>[</a:t>
            </a:r>
            <a:r>
              <a:rPr lang="en-US" sz="1400" dirty="0">
                <a:solidFill>
                  <a:srgbClr val="6A8759"/>
                </a:solidFill>
                <a:effectLst/>
              </a:rPr>
              <a:t>"Number of Trips 10-25"</a:t>
            </a:r>
            <a:r>
              <a:rPr lang="en-US" sz="1400" dirty="0"/>
              <a:t>] * </a:t>
            </a:r>
            <a:r>
              <a:rPr lang="en-US" sz="1400" dirty="0">
                <a:solidFill>
                  <a:srgbClr val="6897BB"/>
                </a:solidFill>
                <a:effectLst/>
              </a:rPr>
              <a:t>17.5 </a:t>
            </a:r>
            <a:r>
              <a:rPr lang="en-US" sz="1400" dirty="0"/>
              <a:t>+ </a:t>
            </a:r>
            <a:r>
              <a:rPr lang="en-US" sz="1400" dirty="0" err="1"/>
              <a:t>df</a:t>
            </a:r>
            <a:r>
              <a:rPr lang="en-US" sz="1400" dirty="0"/>
              <a:t>[</a:t>
            </a:r>
            <a:r>
              <a:rPr lang="en-US" sz="1400" dirty="0">
                <a:solidFill>
                  <a:srgbClr val="6A8759"/>
                </a:solidFill>
                <a:effectLst/>
              </a:rPr>
              <a:t>"Number of Trips 25-50"</a:t>
            </a:r>
            <a:r>
              <a:rPr lang="en-US" sz="1400" dirty="0"/>
              <a:t>] * </a:t>
            </a:r>
            <a:r>
              <a:rPr lang="en-US" sz="1400" dirty="0">
                <a:solidFill>
                  <a:srgbClr val="6897BB"/>
                </a:solidFill>
                <a:effectLst/>
              </a:rPr>
              <a:t>37.5</a:t>
            </a:r>
            <a:r>
              <a:rPr lang="en-US" sz="1400" dirty="0"/>
              <a:t> + </a:t>
            </a:r>
            <a:r>
              <a:rPr lang="en-US" sz="1400" dirty="0" err="1"/>
              <a:t>df</a:t>
            </a:r>
            <a:r>
              <a:rPr lang="en-US" sz="1400" dirty="0"/>
              <a:t>[</a:t>
            </a:r>
            <a:r>
              <a:rPr lang="en-US" sz="1400" dirty="0">
                <a:solidFill>
                  <a:srgbClr val="6A8759"/>
                </a:solidFill>
                <a:effectLst/>
              </a:rPr>
              <a:t>"Number of Trips 50-100"</a:t>
            </a:r>
            <a:r>
              <a:rPr lang="en-US" sz="1400" dirty="0"/>
              <a:t>] * </a:t>
            </a:r>
            <a:r>
              <a:rPr lang="en-US" sz="1400" dirty="0">
                <a:solidFill>
                  <a:srgbClr val="6897BB"/>
                </a:solidFill>
                <a:effectLst/>
              </a:rPr>
              <a:t>75 </a:t>
            </a:r>
            <a:r>
              <a:rPr lang="en-US" sz="1400" dirty="0"/>
              <a:t>+ </a:t>
            </a:r>
            <a:r>
              <a:rPr lang="en-US" sz="1400" dirty="0" err="1"/>
              <a:t>df</a:t>
            </a:r>
            <a:r>
              <a:rPr lang="en-US" sz="1400" dirty="0"/>
              <a:t>[</a:t>
            </a:r>
            <a:r>
              <a:rPr lang="en-US" sz="1400" dirty="0">
                <a:solidFill>
                  <a:srgbClr val="6A8759"/>
                </a:solidFill>
                <a:effectLst/>
              </a:rPr>
              <a:t>"Number of Trips 100-250"</a:t>
            </a:r>
            <a:r>
              <a:rPr lang="en-US" sz="1400" dirty="0"/>
              <a:t>] * </a:t>
            </a:r>
            <a:r>
              <a:rPr lang="en-US" sz="1400" dirty="0">
                <a:solidFill>
                  <a:srgbClr val="6897BB"/>
                </a:solidFill>
                <a:effectLst/>
              </a:rPr>
              <a:t>175 </a:t>
            </a:r>
            <a:r>
              <a:rPr lang="en-US" sz="1400" dirty="0"/>
              <a:t>+ </a:t>
            </a:r>
            <a:r>
              <a:rPr lang="en-US" sz="1400" dirty="0" err="1"/>
              <a:t>df</a:t>
            </a:r>
            <a:r>
              <a:rPr lang="en-US" sz="1400" dirty="0"/>
              <a:t>[</a:t>
            </a:r>
            <a:r>
              <a:rPr lang="en-US" sz="1400" dirty="0">
                <a:solidFill>
                  <a:srgbClr val="6A8759"/>
                </a:solidFill>
                <a:effectLst/>
              </a:rPr>
              <a:t>"Number of Trips 250-500"</a:t>
            </a:r>
            <a:r>
              <a:rPr lang="en-US" sz="1400" dirty="0"/>
              <a:t>] * </a:t>
            </a:r>
            <a:r>
              <a:rPr lang="en-US" sz="1400" dirty="0">
                <a:solidFill>
                  <a:srgbClr val="6897BB"/>
                </a:solidFill>
                <a:effectLst/>
              </a:rPr>
              <a:t>375</a:t>
            </a:r>
            <a:r>
              <a:rPr lang="en-US" sz="1400" dirty="0"/>
              <a:t> + </a:t>
            </a:r>
            <a:r>
              <a:rPr lang="en-US" sz="1400" dirty="0" err="1"/>
              <a:t>df</a:t>
            </a:r>
            <a:r>
              <a:rPr lang="en-US" sz="1400" dirty="0"/>
              <a:t>[</a:t>
            </a:r>
            <a:r>
              <a:rPr lang="en-US" sz="1400" dirty="0">
                <a:solidFill>
                  <a:srgbClr val="6A8759"/>
                </a:solidFill>
                <a:effectLst/>
              </a:rPr>
              <a:t>"Number of Trips &gt;=500"</a:t>
            </a:r>
            <a:r>
              <a:rPr lang="en-US" sz="1400" dirty="0"/>
              <a:t>] * </a:t>
            </a:r>
            <a:r>
              <a:rPr lang="en-US" sz="1400" dirty="0">
                <a:solidFill>
                  <a:srgbClr val="6897BB"/>
                </a:solidFill>
                <a:effectLst/>
              </a:rPr>
              <a:t>500</a:t>
            </a:r>
          </a:p>
          <a:p>
            <a:pPr marL="342900" indent="-342900">
              <a:buFontTx/>
              <a:buAutoNum type="arabicPeriod"/>
            </a:pPr>
            <a:r>
              <a:rPr lang="en-US" dirty="0"/>
              <a:t>After calculate the </a:t>
            </a:r>
            <a:r>
              <a:rPr lang="en-US" b="1" dirty="0"/>
              <a:t>Daily County Total (DCT)</a:t>
            </a:r>
            <a:r>
              <a:rPr lang="en-US" dirty="0"/>
              <a:t> </a:t>
            </a:r>
            <a:r>
              <a:rPr lang="en-US" b="1" dirty="0"/>
              <a:t>VMT,  </a:t>
            </a:r>
            <a:r>
              <a:rPr lang="en-US" dirty="0"/>
              <a:t>we did the data QA/QC to replace the abnormal numbers in the DCT with monthly average data.</a:t>
            </a:r>
          </a:p>
          <a:p>
            <a:pPr marL="342900" indent="-342900">
              <a:buFontTx/>
              <a:buAutoNum type="arabicPeriod"/>
            </a:pPr>
            <a:r>
              <a:rPr lang="en-US" dirty="0"/>
              <a:t>The data for each assigned the reference county code in the last column and use this reference county code to calculate the reference county DCT VMT.  This ref DCT VMT data are used as full back data.</a:t>
            </a:r>
          </a:p>
          <a:p>
            <a:pPr marL="342900" indent="-342900">
              <a:buFontTx/>
              <a:buAutoNum type="arabicPeriod"/>
            </a:pPr>
            <a:r>
              <a:rPr lang="en-US" dirty="0"/>
              <a:t>For each individual county:</a:t>
            </a:r>
            <a:br>
              <a:rPr lang="en-US" dirty="0"/>
            </a:br>
            <a:r>
              <a:rPr lang="en-US" dirty="0"/>
              <a:t>A. We checked the DCT VMT for each county in each month has the missing data less than 4 days (~10%), or we replace the them by reference county data. </a:t>
            </a:r>
            <a:br>
              <a:rPr lang="en-US" dirty="0"/>
            </a:br>
            <a:r>
              <a:rPr lang="en-US" dirty="0"/>
              <a:t>B. We checked the DCT VMT for each county in each month, use the 75% + 1.5IQR  and 25%-1.5IQR to identify the abnormal numbers for each county every month, and use the monthly average (without outlier) to makeup this abnormal data. If the outlier is more than 4 days, we replace them by reference county data.</a:t>
            </a:r>
          </a:p>
          <a:p>
            <a:pPr marL="342900" indent="-342900">
              <a:buFontTx/>
              <a:buAutoNum type="arabicPeriod"/>
            </a:pPr>
            <a:r>
              <a:rPr lang="en-US" dirty="0"/>
              <a:t>Generate the </a:t>
            </a:r>
            <a:r>
              <a:rPr lang="en-US" b="1" dirty="0"/>
              <a:t>DOT DCT VMT </a:t>
            </a:r>
            <a:r>
              <a:rPr lang="en-US" dirty="0"/>
              <a:t>for 2019 and 2020.   </a:t>
            </a:r>
          </a:p>
          <a:p>
            <a:r>
              <a:rPr lang="en-US" dirty="0"/>
              <a:t> </a:t>
            </a:r>
          </a:p>
          <a:p>
            <a:br>
              <a:rPr lang="en-US" dirty="0"/>
            </a:br>
            <a:r>
              <a:rPr lang="en-US" dirty="0"/>
              <a:t> </a:t>
            </a:r>
          </a:p>
        </p:txBody>
      </p:sp>
      <p:sp>
        <p:nvSpPr>
          <p:cNvPr id="3" name="TextBox 2">
            <a:extLst>
              <a:ext uri="{FF2B5EF4-FFF2-40B4-BE49-F238E27FC236}">
                <a16:creationId xmlns:a16="http://schemas.microsoft.com/office/drawing/2014/main" id="{8DC7CFFE-8E64-533B-B6F4-1CEAF203A2D3}"/>
              </a:ext>
            </a:extLst>
          </p:cNvPr>
          <p:cNvSpPr txBox="1"/>
          <p:nvPr/>
        </p:nvSpPr>
        <p:spPr>
          <a:xfrm>
            <a:off x="482600" y="50800"/>
            <a:ext cx="6710748" cy="369332"/>
          </a:xfrm>
          <a:prstGeom prst="rect">
            <a:avLst/>
          </a:prstGeom>
          <a:noFill/>
        </p:spPr>
        <p:txBody>
          <a:bodyPr wrap="none" rtlCol="0">
            <a:spAutoFit/>
          </a:bodyPr>
          <a:lstStyle/>
          <a:p>
            <a:r>
              <a:rPr lang="en-US" dirty="0"/>
              <a:t>2020 VMT preparation I : Generate the DOT Daily County Total  VMT</a:t>
            </a:r>
          </a:p>
        </p:txBody>
      </p:sp>
      <p:pic>
        <p:nvPicPr>
          <p:cNvPr id="5" name="Picture 4" descr="Table&#10;&#10;Description automatically generated">
            <a:extLst>
              <a:ext uri="{FF2B5EF4-FFF2-40B4-BE49-F238E27FC236}">
                <a16:creationId xmlns:a16="http://schemas.microsoft.com/office/drawing/2014/main" id="{13876898-9B67-945B-C7D3-80860118F0BC}"/>
              </a:ext>
            </a:extLst>
          </p:cNvPr>
          <p:cNvPicPr>
            <a:picLocks noChangeAspect="1"/>
          </p:cNvPicPr>
          <p:nvPr/>
        </p:nvPicPr>
        <p:blipFill>
          <a:blip r:embed="rId3"/>
          <a:stretch>
            <a:fillRect/>
          </a:stretch>
        </p:blipFill>
        <p:spPr>
          <a:xfrm>
            <a:off x="5896031" y="6157825"/>
            <a:ext cx="4356100" cy="586548"/>
          </a:xfrm>
          <a:prstGeom prst="rect">
            <a:avLst/>
          </a:prstGeom>
        </p:spPr>
      </p:pic>
    </p:spTree>
    <p:extLst>
      <p:ext uri="{BB962C8B-B14F-4D97-AF65-F5344CB8AC3E}">
        <p14:creationId xmlns:p14="http://schemas.microsoft.com/office/powerpoint/2010/main" val="1493068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D0B74F-950D-E677-E337-E30A68D0FA98}"/>
              </a:ext>
            </a:extLst>
          </p:cNvPr>
          <p:cNvSpPr txBox="1"/>
          <p:nvPr/>
        </p:nvSpPr>
        <p:spPr>
          <a:xfrm>
            <a:off x="89013" y="514350"/>
            <a:ext cx="8045337" cy="7848302"/>
          </a:xfrm>
          <a:prstGeom prst="rect">
            <a:avLst/>
          </a:prstGeom>
          <a:noFill/>
        </p:spPr>
        <p:txBody>
          <a:bodyPr wrap="square" rtlCol="0">
            <a:spAutoFit/>
          </a:bodyPr>
          <a:lstStyle/>
          <a:p>
            <a:pPr marL="342900" indent="-342900">
              <a:buAutoNum type="arabicPeriod"/>
            </a:pPr>
            <a:r>
              <a:rPr lang="en-US" dirty="0"/>
              <a:t>The DOT VMT data do not have Vehicle Type information. The Vehicle type </a:t>
            </a:r>
            <a:r>
              <a:rPr lang="en-US" dirty="0" err="1"/>
              <a:t>informations</a:t>
            </a:r>
            <a:r>
              <a:rPr lang="en-US" dirty="0"/>
              <a:t> are in 2019 EPA VMT (13 types) and INRIX normalized VMT (3 types)</a:t>
            </a:r>
          </a:p>
          <a:p>
            <a:pPr marL="342900" indent="-342900">
              <a:buAutoNum type="arabicPeriod"/>
            </a:pPr>
            <a:r>
              <a:rPr lang="en-US" dirty="0"/>
              <a:t>We prepared a table to map EPA VMT vehicle types to INRIX vehicle types. The right figures showed the 2019 VMT contribution by vehicle types in EPA and INRIX categories.</a:t>
            </a:r>
          </a:p>
          <a:p>
            <a:pPr marL="342900" indent="-342900">
              <a:buAutoNum type="arabicPeriod" startAt="3"/>
            </a:pPr>
            <a:r>
              <a:rPr lang="en-US" dirty="0"/>
              <a:t>The INRIX is normalized data by 2020 Jan and Feb, so we assume 2019 EPA VMT data in Feb 2019 has the same vehicle types VMT contribution in 2020. Then denormalized for INRIX data, After that, we get the daily VMT contribution by three vehicle types of INRIX.  After this process, we first generated INRIX Monthly State Total (MST)  VMT by 3 vehicle types and than use this data (INRIX MST VMT) to calculate the  Vehicle monthly contribution of monthly State VMT (RHS table).</a:t>
            </a:r>
          </a:p>
          <a:p>
            <a:pPr marL="342900" indent="-342900">
              <a:buAutoNum type="arabicPeriod" startAt="3"/>
            </a:pPr>
            <a:r>
              <a:rPr lang="en-US" dirty="0"/>
              <a:t>Use the vehicle type monthly contribution data with DOT DCT VMT to calculate the Vehicle type monthly VMT data for 2020. </a:t>
            </a:r>
          </a:p>
          <a:p>
            <a:pPr marL="342900" indent="-342900">
              <a:buAutoNum type="arabicPeriod" startAt="3"/>
            </a:pPr>
            <a:r>
              <a:rPr lang="en-US" dirty="0"/>
              <a:t>Before we process the Monthly VMT contribution by vehicle type, we figure out that the monthly ratio between 2020/2019 have some outliers (1-2%), we set 75% +2IQR and 25%-2IQR to remove the outliers and replace with state average. We removed the outlier and generate the state level monthly 2020/2019 ratio. This data was used for outlier or missing data.</a:t>
            </a:r>
          </a:p>
          <a:p>
            <a:pPr marL="342900" indent="-342900">
              <a:buAutoNum type="arabicPeriod" startAt="3"/>
            </a:pPr>
            <a:r>
              <a:rPr lang="en-US" dirty="0"/>
              <a:t>The 2020VMT and 2019 VMT already separate to 3 vehicle types, and can use to calculate the vehicle types county level monthly ratio 2020/2019.  </a:t>
            </a:r>
          </a:p>
          <a:p>
            <a:endParaRPr lang="en-US" dirty="0"/>
          </a:p>
          <a:p>
            <a:endParaRPr lang="en-US" dirty="0"/>
          </a:p>
          <a:p>
            <a:endParaRPr lang="en-US" dirty="0"/>
          </a:p>
          <a:p>
            <a:br>
              <a:rPr lang="en-US" dirty="0"/>
            </a:br>
            <a:r>
              <a:rPr lang="en-US" dirty="0"/>
              <a:t> </a:t>
            </a:r>
          </a:p>
        </p:txBody>
      </p:sp>
      <p:sp>
        <p:nvSpPr>
          <p:cNvPr id="8" name="TextBox 7">
            <a:extLst>
              <a:ext uri="{FF2B5EF4-FFF2-40B4-BE49-F238E27FC236}">
                <a16:creationId xmlns:a16="http://schemas.microsoft.com/office/drawing/2014/main" id="{CC36EC20-BBE9-3D2E-BF21-9DFED89760A8}"/>
              </a:ext>
            </a:extLst>
          </p:cNvPr>
          <p:cNvSpPr txBox="1"/>
          <p:nvPr/>
        </p:nvSpPr>
        <p:spPr>
          <a:xfrm>
            <a:off x="304800" y="29260"/>
            <a:ext cx="10236200" cy="369332"/>
          </a:xfrm>
          <a:prstGeom prst="rect">
            <a:avLst/>
          </a:prstGeom>
          <a:noFill/>
        </p:spPr>
        <p:txBody>
          <a:bodyPr wrap="square">
            <a:spAutoFit/>
          </a:bodyPr>
          <a:lstStyle/>
          <a:p>
            <a:r>
              <a:rPr lang="en-US" dirty="0"/>
              <a:t>2020 VMT preparation II : Calculate the 2020/2019 County level VMT ratio by three Vehicle types</a:t>
            </a:r>
          </a:p>
        </p:txBody>
      </p:sp>
      <p:pic>
        <p:nvPicPr>
          <p:cNvPr id="10" name="Picture 9" descr="Chart, pie chart&#10;&#10;Description automatically generated">
            <a:extLst>
              <a:ext uri="{FF2B5EF4-FFF2-40B4-BE49-F238E27FC236}">
                <a16:creationId xmlns:a16="http://schemas.microsoft.com/office/drawing/2014/main" id="{F1861375-D308-5DB6-8767-BDE4FD458FDD}"/>
              </a:ext>
            </a:extLst>
          </p:cNvPr>
          <p:cNvPicPr>
            <a:picLocks noChangeAspect="1"/>
          </p:cNvPicPr>
          <p:nvPr/>
        </p:nvPicPr>
        <p:blipFill>
          <a:blip r:embed="rId2"/>
          <a:stretch>
            <a:fillRect/>
          </a:stretch>
        </p:blipFill>
        <p:spPr>
          <a:xfrm>
            <a:off x="9797801" y="573430"/>
            <a:ext cx="2406899" cy="2201964"/>
          </a:xfrm>
          <a:prstGeom prst="rect">
            <a:avLst/>
          </a:prstGeom>
        </p:spPr>
      </p:pic>
      <p:pic>
        <p:nvPicPr>
          <p:cNvPr id="11" name="Picture 10" descr="Chart, pie chart&#10;&#10;Description automatically generated">
            <a:extLst>
              <a:ext uri="{FF2B5EF4-FFF2-40B4-BE49-F238E27FC236}">
                <a16:creationId xmlns:a16="http://schemas.microsoft.com/office/drawing/2014/main" id="{958E1D15-516C-3AC1-7F0D-6B0E4C7FF5DC}"/>
              </a:ext>
            </a:extLst>
          </p:cNvPr>
          <p:cNvPicPr>
            <a:picLocks noChangeAspect="1"/>
          </p:cNvPicPr>
          <p:nvPr/>
        </p:nvPicPr>
        <p:blipFill rotWithShape="1">
          <a:blip r:embed="rId3"/>
          <a:srcRect l="5565" r="3929"/>
          <a:stretch/>
        </p:blipFill>
        <p:spPr>
          <a:xfrm>
            <a:off x="7956242" y="657757"/>
            <a:ext cx="2038714" cy="2133178"/>
          </a:xfrm>
          <a:prstGeom prst="rect">
            <a:avLst/>
          </a:prstGeom>
        </p:spPr>
      </p:pic>
      <p:pic>
        <p:nvPicPr>
          <p:cNvPr id="13" name="Picture 12" descr="Graphical user interface, table&#10;&#10;Description automatically generated">
            <a:extLst>
              <a:ext uri="{FF2B5EF4-FFF2-40B4-BE49-F238E27FC236}">
                <a16:creationId xmlns:a16="http://schemas.microsoft.com/office/drawing/2014/main" id="{1F765ED5-261E-E6C9-BE86-70280B5F5158}"/>
              </a:ext>
            </a:extLst>
          </p:cNvPr>
          <p:cNvPicPr>
            <a:picLocks noChangeAspect="1"/>
          </p:cNvPicPr>
          <p:nvPr/>
        </p:nvPicPr>
        <p:blipFill>
          <a:blip r:embed="rId4"/>
          <a:stretch>
            <a:fillRect/>
          </a:stretch>
        </p:blipFill>
        <p:spPr>
          <a:xfrm>
            <a:off x="8010399" y="3060700"/>
            <a:ext cx="2222808" cy="1153716"/>
          </a:xfrm>
          <a:prstGeom prst="rect">
            <a:avLst/>
          </a:prstGeom>
        </p:spPr>
      </p:pic>
      <p:pic>
        <p:nvPicPr>
          <p:cNvPr id="16" name="Picture 15" descr="A picture containing text, newspaper, receipt&#10;&#10;Description automatically generated">
            <a:extLst>
              <a:ext uri="{FF2B5EF4-FFF2-40B4-BE49-F238E27FC236}">
                <a16:creationId xmlns:a16="http://schemas.microsoft.com/office/drawing/2014/main" id="{7F80B091-13DF-67D2-5C40-6A137358CCDD}"/>
              </a:ext>
            </a:extLst>
          </p:cNvPr>
          <p:cNvPicPr>
            <a:picLocks noChangeAspect="1"/>
          </p:cNvPicPr>
          <p:nvPr/>
        </p:nvPicPr>
        <p:blipFill>
          <a:blip r:embed="rId5"/>
          <a:stretch>
            <a:fillRect/>
          </a:stretch>
        </p:blipFill>
        <p:spPr>
          <a:xfrm>
            <a:off x="10494297" y="3098800"/>
            <a:ext cx="1697703" cy="3759200"/>
          </a:xfrm>
          <a:prstGeom prst="rect">
            <a:avLst/>
          </a:prstGeom>
        </p:spPr>
      </p:pic>
      <p:sp>
        <p:nvSpPr>
          <p:cNvPr id="17" name="TextBox 16">
            <a:extLst>
              <a:ext uri="{FF2B5EF4-FFF2-40B4-BE49-F238E27FC236}">
                <a16:creationId xmlns:a16="http://schemas.microsoft.com/office/drawing/2014/main" id="{2CB9CD15-1D63-1537-8AD1-721E816E2465}"/>
              </a:ext>
            </a:extLst>
          </p:cNvPr>
          <p:cNvSpPr txBox="1"/>
          <p:nvPr/>
        </p:nvSpPr>
        <p:spPr>
          <a:xfrm>
            <a:off x="10768371" y="2627066"/>
            <a:ext cx="1608690" cy="646331"/>
          </a:xfrm>
          <a:prstGeom prst="rect">
            <a:avLst/>
          </a:prstGeom>
          <a:noFill/>
        </p:spPr>
        <p:txBody>
          <a:bodyPr wrap="square" rtlCol="0">
            <a:spAutoFit/>
          </a:bodyPr>
          <a:lstStyle/>
          <a:p>
            <a:r>
              <a:rPr lang="en-US" dirty="0"/>
              <a:t>State level monthly ratio</a:t>
            </a:r>
          </a:p>
        </p:txBody>
      </p:sp>
      <p:sp>
        <p:nvSpPr>
          <p:cNvPr id="18" name="TextBox 17">
            <a:extLst>
              <a:ext uri="{FF2B5EF4-FFF2-40B4-BE49-F238E27FC236}">
                <a16:creationId xmlns:a16="http://schemas.microsoft.com/office/drawing/2014/main" id="{936418EE-08E9-099A-B75B-B529A286D04E}"/>
              </a:ext>
            </a:extLst>
          </p:cNvPr>
          <p:cNvSpPr txBox="1"/>
          <p:nvPr/>
        </p:nvSpPr>
        <p:spPr>
          <a:xfrm>
            <a:off x="7963871" y="2713043"/>
            <a:ext cx="2256387" cy="369332"/>
          </a:xfrm>
          <a:prstGeom prst="rect">
            <a:avLst/>
          </a:prstGeom>
          <a:noFill/>
        </p:spPr>
        <p:txBody>
          <a:bodyPr wrap="none" rtlCol="0">
            <a:spAutoFit/>
          </a:bodyPr>
          <a:lstStyle/>
          <a:p>
            <a:r>
              <a:rPr lang="en-US" dirty="0"/>
              <a:t>INRIX Vt contribution</a:t>
            </a:r>
          </a:p>
        </p:txBody>
      </p:sp>
    </p:spTree>
    <p:extLst>
      <p:ext uri="{BB962C8B-B14F-4D97-AF65-F5344CB8AC3E}">
        <p14:creationId xmlns:p14="http://schemas.microsoft.com/office/powerpoint/2010/main" val="140438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C1C9D126-5CBC-68CD-3043-38D21F3C58B1}"/>
              </a:ext>
            </a:extLst>
          </p:cNvPr>
          <p:cNvGraphicFramePr>
            <a:graphicFrameLocks/>
          </p:cNvGraphicFramePr>
          <p:nvPr>
            <p:extLst>
              <p:ext uri="{D42A27DB-BD31-4B8C-83A1-F6EECF244321}">
                <p14:modId xmlns:p14="http://schemas.microsoft.com/office/powerpoint/2010/main" val="757919853"/>
              </p:ext>
            </p:extLst>
          </p:nvPr>
        </p:nvGraphicFramePr>
        <p:xfrm>
          <a:off x="734673" y="576161"/>
          <a:ext cx="3832224" cy="198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0658AC18-ADE0-43E4-C459-F5A59012710F}"/>
              </a:ext>
            </a:extLst>
          </p:cNvPr>
          <p:cNvGraphicFramePr/>
          <p:nvPr>
            <p:extLst>
              <p:ext uri="{D42A27DB-BD31-4B8C-83A1-F6EECF244321}">
                <p14:modId xmlns:p14="http://schemas.microsoft.com/office/powerpoint/2010/main" val="1617796015"/>
              </p:ext>
            </p:extLst>
          </p:nvPr>
        </p:nvGraphicFramePr>
        <p:xfrm>
          <a:off x="734673" y="2504343"/>
          <a:ext cx="3832224" cy="1981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3A5C3F9F-04A0-155A-9B34-7EA6452353DC}"/>
              </a:ext>
            </a:extLst>
          </p:cNvPr>
          <p:cNvGraphicFramePr>
            <a:graphicFrameLocks/>
          </p:cNvGraphicFramePr>
          <p:nvPr>
            <p:extLst>
              <p:ext uri="{D42A27DB-BD31-4B8C-83A1-F6EECF244321}">
                <p14:modId xmlns:p14="http://schemas.microsoft.com/office/powerpoint/2010/main" val="1994797203"/>
              </p:ext>
            </p:extLst>
          </p:nvPr>
        </p:nvGraphicFramePr>
        <p:xfrm>
          <a:off x="734673" y="4432525"/>
          <a:ext cx="3832224" cy="1981200"/>
        </p:xfrm>
        <a:graphic>
          <a:graphicData uri="http://schemas.openxmlformats.org/drawingml/2006/chart">
            <c:chart xmlns:c="http://schemas.openxmlformats.org/drawingml/2006/chart" xmlns:r="http://schemas.openxmlformats.org/officeDocument/2006/relationships" r:id="rId5"/>
          </a:graphicData>
        </a:graphic>
      </p:graphicFrame>
      <p:pic>
        <p:nvPicPr>
          <p:cNvPr id="8" name="Picture 7" descr="Chart, pie chart&#10;&#10;Description automatically generated">
            <a:extLst>
              <a:ext uri="{FF2B5EF4-FFF2-40B4-BE49-F238E27FC236}">
                <a16:creationId xmlns:a16="http://schemas.microsoft.com/office/drawing/2014/main" id="{459C80C6-B5B6-81E5-18F1-1257DB5400D8}"/>
              </a:ext>
            </a:extLst>
          </p:cNvPr>
          <p:cNvPicPr>
            <a:picLocks noChangeAspect="1"/>
          </p:cNvPicPr>
          <p:nvPr/>
        </p:nvPicPr>
        <p:blipFill>
          <a:blip r:embed="rId6"/>
          <a:stretch>
            <a:fillRect/>
          </a:stretch>
        </p:blipFill>
        <p:spPr>
          <a:xfrm>
            <a:off x="5819774" y="1925006"/>
            <a:ext cx="3287938" cy="3007987"/>
          </a:xfrm>
          <a:prstGeom prst="rect">
            <a:avLst/>
          </a:prstGeom>
        </p:spPr>
      </p:pic>
      <p:sp>
        <p:nvSpPr>
          <p:cNvPr id="9" name="TextBox 8">
            <a:extLst>
              <a:ext uri="{FF2B5EF4-FFF2-40B4-BE49-F238E27FC236}">
                <a16:creationId xmlns:a16="http://schemas.microsoft.com/office/drawing/2014/main" id="{4A013CC3-673D-0ECB-91CF-757DCA08B7E1}"/>
              </a:ext>
            </a:extLst>
          </p:cNvPr>
          <p:cNvSpPr txBox="1"/>
          <p:nvPr/>
        </p:nvSpPr>
        <p:spPr>
          <a:xfrm>
            <a:off x="5469618" y="611754"/>
            <a:ext cx="3287938" cy="1200329"/>
          </a:xfrm>
          <a:prstGeom prst="rect">
            <a:avLst/>
          </a:prstGeom>
          <a:noFill/>
          <a:ln>
            <a:solidFill>
              <a:schemeClr val="accent1"/>
            </a:solidFill>
          </a:ln>
        </p:spPr>
        <p:txBody>
          <a:bodyPr wrap="square" rtlCol="0">
            <a:spAutoFit/>
          </a:bodyPr>
          <a:lstStyle/>
          <a:p>
            <a:pPr algn="ctr"/>
            <a:r>
              <a:rPr lang="en-US" dirty="0"/>
              <a:t>EPA VMT contribution by vehicle types in Feb (We assume 2019 Feb Vehicle type data are the same as 2020 Feb) </a:t>
            </a:r>
          </a:p>
        </p:txBody>
      </p:sp>
      <p:pic>
        <p:nvPicPr>
          <p:cNvPr id="10" name="Picture 9" descr="Chart, pie chart&#10;&#10;Description automatically generated">
            <a:extLst>
              <a:ext uri="{FF2B5EF4-FFF2-40B4-BE49-F238E27FC236}">
                <a16:creationId xmlns:a16="http://schemas.microsoft.com/office/drawing/2014/main" id="{142EB7A6-B7BB-E42E-9F14-E7B310B701EA}"/>
              </a:ext>
            </a:extLst>
          </p:cNvPr>
          <p:cNvPicPr>
            <a:picLocks noChangeAspect="1"/>
          </p:cNvPicPr>
          <p:nvPr/>
        </p:nvPicPr>
        <p:blipFill rotWithShape="1">
          <a:blip r:embed="rId7"/>
          <a:srcRect l="5565" r="3929"/>
          <a:stretch/>
        </p:blipFill>
        <p:spPr>
          <a:xfrm>
            <a:off x="9512092" y="2128911"/>
            <a:ext cx="2679908" cy="2804082"/>
          </a:xfrm>
          <a:prstGeom prst="rect">
            <a:avLst/>
          </a:prstGeom>
        </p:spPr>
      </p:pic>
      <p:cxnSp>
        <p:nvCxnSpPr>
          <p:cNvPr id="12" name="Curved Connector 11">
            <a:extLst>
              <a:ext uri="{FF2B5EF4-FFF2-40B4-BE49-F238E27FC236}">
                <a16:creationId xmlns:a16="http://schemas.microsoft.com/office/drawing/2014/main" id="{BDB8278E-121D-CE33-7604-533BE4E79C06}"/>
              </a:ext>
            </a:extLst>
          </p:cNvPr>
          <p:cNvCxnSpPr>
            <a:cxnSpLocks/>
          </p:cNvCxnSpPr>
          <p:nvPr/>
        </p:nvCxnSpPr>
        <p:spPr>
          <a:xfrm>
            <a:off x="1358900" y="1307182"/>
            <a:ext cx="7048500" cy="2022246"/>
          </a:xfrm>
          <a:prstGeom prst="curvedConnector3">
            <a:avLst>
              <a:gd name="adj1" fmla="val 6351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6">
            <a:extLst>
              <a:ext uri="{FF2B5EF4-FFF2-40B4-BE49-F238E27FC236}">
                <a16:creationId xmlns:a16="http://schemas.microsoft.com/office/drawing/2014/main" id="{25B968C0-C5F0-94A4-5E88-FE82B1E29CC1}"/>
              </a:ext>
            </a:extLst>
          </p:cNvPr>
          <p:cNvCxnSpPr>
            <a:cxnSpLocks/>
          </p:cNvCxnSpPr>
          <p:nvPr/>
        </p:nvCxnSpPr>
        <p:spPr>
          <a:xfrm flipV="1">
            <a:off x="1447800" y="2939816"/>
            <a:ext cx="6705600" cy="251055"/>
          </a:xfrm>
          <a:prstGeom prst="curvedConnector3">
            <a:avLst>
              <a:gd name="adj1" fmla="val 37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a:extLst>
              <a:ext uri="{FF2B5EF4-FFF2-40B4-BE49-F238E27FC236}">
                <a16:creationId xmlns:a16="http://schemas.microsoft.com/office/drawing/2014/main" id="{A3EB287D-1C1A-0525-A2B5-0E2F989044E9}"/>
              </a:ext>
            </a:extLst>
          </p:cNvPr>
          <p:cNvCxnSpPr>
            <a:cxnSpLocks/>
          </p:cNvCxnSpPr>
          <p:nvPr/>
        </p:nvCxnSpPr>
        <p:spPr>
          <a:xfrm flipV="1">
            <a:off x="1498600" y="4132839"/>
            <a:ext cx="5556250" cy="1100289"/>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ight Arrow 29">
            <a:extLst>
              <a:ext uri="{FF2B5EF4-FFF2-40B4-BE49-F238E27FC236}">
                <a16:creationId xmlns:a16="http://schemas.microsoft.com/office/drawing/2014/main" id="{96562E13-FADE-73A8-4376-6E5917865537}"/>
              </a:ext>
            </a:extLst>
          </p:cNvPr>
          <p:cNvSpPr/>
          <p:nvPr/>
        </p:nvSpPr>
        <p:spPr>
          <a:xfrm rot="10800000">
            <a:off x="8957356" y="3298596"/>
            <a:ext cx="410821"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3416216C-1B39-81BA-FCEF-C4EDBFEC77E3}"/>
              </a:ext>
            </a:extLst>
          </p:cNvPr>
          <p:cNvSpPr txBox="1"/>
          <p:nvPr/>
        </p:nvSpPr>
        <p:spPr>
          <a:xfrm>
            <a:off x="365429" y="53783"/>
            <a:ext cx="6288066" cy="369332"/>
          </a:xfrm>
          <a:prstGeom prst="rect">
            <a:avLst/>
          </a:prstGeom>
          <a:noFill/>
        </p:spPr>
        <p:txBody>
          <a:bodyPr wrap="square" rtlCol="0">
            <a:spAutoFit/>
          </a:bodyPr>
          <a:lstStyle/>
          <a:p>
            <a:r>
              <a:rPr lang="en-US" dirty="0"/>
              <a:t>Mobile </a:t>
            </a:r>
            <a:r>
              <a:rPr lang="en-US" dirty="0" err="1"/>
              <a:t>Onroad</a:t>
            </a:r>
            <a:r>
              <a:rPr lang="en-US" dirty="0"/>
              <a:t> Daily VMT from  INRIX normalized data</a:t>
            </a:r>
          </a:p>
        </p:txBody>
      </p:sp>
      <p:sp>
        <p:nvSpPr>
          <p:cNvPr id="33" name="TextBox 32">
            <a:extLst>
              <a:ext uri="{FF2B5EF4-FFF2-40B4-BE49-F238E27FC236}">
                <a16:creationId xmlns:a16="http://schemas.microsoft.com/office/drawing/2014/main" id="{8E2CE979-BDF0-6BB9-6A52-30149E655E82}"/>
              </a:ext>
            </a:extLst>
          </p:cNvPr>
          <p:cNvSpPr txBox="1"/>
          <p:nvPr/>
        </p:nvSpPr>
        <p:spPr>
          <a:xfrm>
            <a:off x="8842375" y="611753"/>
            <a:ext cx="3287938" cy="1200329"/>
          </a:xfrm>
          <a:prstGeom prst="rect">
            <a:avLst/>
          </a:prstGeom>
          <a:noFill/>
          <a:ln>
            <a:solidFill>
              <a:schemeClr val="accent1"/>
            </a:solidFill>
          </a:ln>
        </p:spPr>
        <p:txBody>
          <a:bodyPr wrap="square" rtlCol="0" anchor="ctr">
            <a:spAutoFit/>
          </a:bodyPr>
          <a:lstStyle/>
          <a:p>
            <a:pPr algn="ctr"/>
            <a:r>
              <a:rPr lang="en-US" dirty="0"/>
              <a:t>EPA 2019ge VMT contribution by vehicle types (vehicle type SCC code)</a:t>
            </a:r>
          </a:p>
          <a:p>
            <a:pPr algn="ctr"/>
            <a:endParaRPr lang="en-US" dirty="0"/>
          </a:p>
        </p:txBody>
      </p:sp>
      <p:sp>
        <p:nvSpPr>
          <p:cNvPr id="34" name="Rectangle 33">
            <a:extLst>
              <a:ext uri="{FF2B5EF4-FFF2-40B4-BE49-F238E27FC236}">
                <a16:creationId xmlns:a16="http://schemas.microsoft.com/office/drawing/2014/main" id="{102D0452-D783-02EA-6810-46437CD58ACA}"/>
              </a:ext>
            </a:extLst>
          </p:cNvPr>
          <p:cNvSpPr/>
          <p:nvPr/>
        </p:nvSpPr>
        <p:spPr>
          <a:xfrm>
            <a:off x="1136650" y="635000"/>
            <a:ext cx="444500" cy="6019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1CD835A9-1D3B-0DBB-DD01-45A9D06C4F4E}"/>
              </a:ext>
            </a:extLst>
          </p:cNvPr>
          <p:cNvSpPr txBox="1"/>
          <p:nvPr/>
        </p:nvSpPr>
        <p:spPr>
          <a:xfrm>
            <a:off x="1663700" y="6291190"/>
            <a:ext cx="2587311" cy="369332"/>
          </a:xfrm>
          <a:prstGeom prst="rect">
            <a:avLst/>
          </a:prstGeom>
          <a:noFill/>
        </p:spPr>
        <p:txBody>
          <a:bodyPr wrap="none" rtlCol="0">
            <a:spAutoFit/>
          </a:bodyPr>
          <a:lstStyle/>
          <a:p>
            <a:r>
              <a:rPr lang="en-US" dirty="0">
                <a:solidFill>
                  <a:srgbClr val="FF0000"/>
                </a:solidFill>
              </a:rPr>
              <a:t>Standard period of INRIX</a:t>
            </a:r>
          </a:p>
        </p:txBody>
      </p:sp>
      <p:sp>
        <p:nvSpPr>
          <p:cNvPr id="36" name="Rectangle 35">
            <a:extLst>
              <a:ext uri="{FF2B5EF4-FFF2-40B4-BE49-F238E27FC236}">
                <a16:creationId xmlns:a16="http://schemas.microsoft.com/office/drawing/2014/main" id="{53C426C6-BB8E-FCE4-7236-76A676846E46}"/>
              </a:ext>
            </a:extLst>
          </p:cNvPr>
          <p:cNvSpPr/>
          <p:nvPr/>
        </p:nvSpPr>
        <p:spPr>
          <a:xfrm>
            <a:off x="1339850" y="635000"/>
            <a:ext cx="215900" cy="5994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DA318C41-F1B0-C4C7-F01A-B9F6859E1D0D}"/>
              </a:ext>
            </a:extLst>
          </p:cNvPr>
          <p:cNvSpPr txBox="1"/>
          <p:nvPr/>
        </p:nvSpPr>
        <p:spPr>
          <a:xfrm>
            <a:off x="1663700" y="6528745"/>
            <a:ext cx="5537221" cy="369332"/>
          </a:xfrm>
          <a:prstGeom prst="rect">
            <a:avLst/>
          </a:prstGeom>
          <a:noFill/>
        </p:spPr>
        <p:txBody>
          <a:bodyPr wrap="none" rtlCol="0">
            <a:spAutoFit/>
          </a:bodyPr>
          <a:lstStyle/>
          <a:p>
            <a:r>
              <a:rPr lang="en-US" dirty="0">
                <a:solidFill>
                  <a:srgbClr val="00B050"/>
                </a:solidFill>
              </a:rPr>
              <a:t>EPA 2019 FEB VMT mapping for Vehicle type contribution</a:t>
            </a:r>
          </a:p>
        </p:txBody>
      </p:sp>
      <p:sp>
        <p:nvSpPr>
          <p:cNvPr id="46" name="TextBox 45">
            <a:extLst>
              <a:ext uri="{FF2B5EF4-FFF2-40B4-BE49-F238E27FC236}">
                <a16:creationId xmlns:a16="http://schemas.microsoft.com/office/drawing/2014/main" id="{C2DADBDF-94F6-ACC6-FD22-7324CF9E3063}"/>
              </a:ext>
            </a:extLst>
          </p:cNvPr>
          <p:cNvSpPr txBox="1"/>
          <p:nvPr/>
        </p:nvSpPr>
        <p:spPr>
          <a:xfrm>
            <a:off x="6559550" y="4998823"/>
            <a:ext cx="5365750" cy="1477328"/>
          </a:xfrm>
          <a:prstGeom prst="rect">
            <a:avLst/>
          </a:prstGeom>
          <a:noFill/>
        </p:spPr>
        <p:txBody>
          <a:bodyPr wrap="square" rtlCol="0">
            <a:spAutoFit/>
          </a:bodyPr>
          <a:lstStyle/>
          <a:p>
            <a:r>
              <a:rPr lang="en-US" dirty="0"/>
              <a:t>After this process, we have the vehicle contribution in 2020, but there is </a:t>
            </a:r>
            <a:r>
              <a:rPr lang="en-US" b="1" dirty="0"/>
              <a:t>NO</a:t>
            </a:r>
            <a:r>
              <a:rPr lang="en-US" dirty="0"/>
              <a:t> </a:t>
            </a:r>
            <a:r>
              <a:rPr lang="en-US" b="1" dirty="0"/>
              <a:t>INRIX</a:t>
            </a:r>
            <a:r>
              <a:rPr lang="en-US" dirty="0"/>
              <a:t> </a:t>
            </a:r>
            <a:r>
              <a:rPr lang="en-US" b="1" dirty="0"/>
              <a:t>2019</a:t>
            </a:r>
            <a:r>
              <a:rPr lang="en-US" dirty="0"/>
              <a:t> data to calculate </a:t>
            </a:r>
            <a:r>
              <a:rPr lang="en-US" b="1" dirty="0"/>
              <a:t>the ratio of 2020 to 2019</a:t>
            </a:r>
            <a:r>
              <a:rPr lang="en-US" dirty="0"/>
              <a:t>. Thus, we used the DOT VMT data that have the total monthly (daily) VMT for 2019 and 2020. </a:t>
            </a:r>
          </a:p>
        </p:txBody>
      </p:sp>
    </p:spTree>
    <p:extLst>
      <p:ext uri="{BB962C8B-B14F-4D97-AF65-F5344CB8AC3E}">
        <p14:creationId xmlns:p14="http://schemas.microsoft.com/office/powerpoint/2010/main" val="112960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P spid="9" grpId="0" animBg="1"/>
      <p:bldP spid="33" grpId="0" animBg="1"/>
      <p:bldP spid="34" grpId="0" animBg="1"/>
      <p:bldP spid="36" grpId="0" animBg="1"/>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1E18FD-F72E-1EC4-4FBA-E05C0576463D}"/>
              </a:ext>
            </a:extLst>
          </p:cNvPr>
          <p:cNvPicPr>
            <a:picLocks noChangeAspect="1"/>
          </p:cNvPicPr>
          <p:nvPr/>
        </p:nvPicPr>
        <p:blipFill>
          <a:blip r:embed="rId2"/>
          <a:stretch>
            <a:fillRect/>
          </a:stretch>
        </p:blipFill>
        <p:spPr>
          <a:xfrm>
            <a:off x="107950" y="584200"/>
            <a:ext cx="3276600" cy="3276600"/>
          </a:xfrm>
          <a:prstGeom prst="rect">
            <a:avLst/>
          </a:prstGeom>
        </p:spPr>
      </p:pic>
      <p:pic>
        <p:nvPicPr>
          <p:cNvPr id="5" name="Picture 4">
            <a:extLst>
              <a:ext uri="{FF2B5EF4-FFF2-40B4-BE49-F238E27FC236}">
                <a16:creationId xmlns:a16="http://schemas.microsoft.com/office/drawing/2014/main" id="{56555D1C-83C4-07CF-F0BD-6DC35C7FD6C5}"/>
              </a:ext>
            </a:extLst>
          </p:cNvPr>
          <p:cNvPicPr>
            <a:picLocks noChangeAspect="1"/>
          </p:cNvPicPr>
          <p:nvPr/>
        </p:nvPicPr>
        <p:blipFill>
          <a:blip r:embed="rId3"/>
          <a:stretch>
            <a:fillRect/>
          </a:stretch>
        </p:blipFill>
        <p:spPr>
          <a:xfrm>
            <a:off x="3270250" y="584200"/>
            <a:ext cx="3276600" cy="3276600"/>
          </a:xfrm>
          <a:prstGeom prst="rect">
            <a:avLst/>
          </a:prstGeom>
        </p:spPr>
      </p:pic>
      <p:pic>
        <p:nvPicPr>
          <p:cNvPr id="7" name="Picture 6">
            <a:extLst>
              <a:ext uri="{FF2B5EF4-FFF2-40B4-BE49-F238E27FC236}">
                <a16:creationId xmlns:a16="http://schemas.microsoft.com/office/drawing/2014/main" id="{4596F7EF-FF2C-E21F-02A1-B61C05129FE6}"/>
              </a:ext>
            </a:extLst>
          </p:cNvPr>
          <p:cNvPicPr>
            <a:picLocks noChangeAspect="1"/>
          </p:cNvPicPr>
          <p:nvPr/>
        </p:nvPicPr>
        <p:blipFill>
          <a:blip r:embed="rId4"/>
          <a:stretch>
            <a:fillRect/>
          </a:stretch>
        </p:blipFill>
        <p:spPr>
          <a:xfrm>
            <a:off x="6432550" y="584200"/>
            <a:ext cx="3276600" cy="3276600"/>
          </a:xfrm>
          <a:prstGeom prst="rect">
            <a:avLst/>
          </a:prstGeom>
        </p:spPr>
      </p:pic>
      <p:pic>
        <p:nvPicPr>
          <p:cNvPr id="11" name="Picture 10" descr="Graphical user interface, chart, histogram&#10;&#10;Description automatically generated">
            <a:extLst>
              <a:ext uri="{FF2B5EF4-FFF2-40B4-BE49-F238E27FC236}">
                <a16:creationId xmlns:a16="http://schemas.microsoft.com/office/drawing/2014/main" id="{B54D996F-1371-70C1-5640-1A45DC37F392}"/>
              </a:ext>
            </a:extLst>
          </p:cNvPr>
          <p:cNvPicPr>
            <a:picLocks noChangeAspect="1"/>
          </p:cNvPicPr>
          <p:nvPr/>
        </p:nvPicPr>
        <p:blipFill>
          <a:blip r:embed="rId5"/>
          <a:stretch>
            <a:fillRect/>
          </a:stretch>
        </p:blipFill>
        <p:spPr>
          <a:xfrm>
            <a:off x="6488179" y="3840192"/>
            <a:ext cx="3356546" cy="1554328"/>
          </a:xfrm>
          <a:prstGeom prst="rect">
            <a:avLst/>
          </a:prstGeom>
        </p:spPr>
      </p:pic>
      <p:pic>
        <p:nvPicPr>
          <p:cNvPr id="13" name="Picture 12" descr="Graphical user interface, chart&#10;&#10;Description automatically generated">
            <a:extLst>
              <a:ext uri="{FF2B5EF4-FFF2-40B4-BE49-F238E27FC236}">
                <a16:creationId xmlns:a16="http://schemas.microsoft.com/office/drawing/2014/main" id="{17DA7C91-12A9-A818-807A-6FB4A0AC991A}"/>
              </a:ext>
            </a:extLst>
          </p:cNvPr>
          <p:cNvPicPr>
            <a:picLocks noChangeAspect="1"/>
          </p:cNvPicPr>
          <p:nvPr/>
        </p:nvPicPr>
        <p:blipFill>
          <a:blip r:embed="rId6"/>
          <a:stretch>
            <a:fillRect/>
          </a:stretch>
        </p:blipFill>
        <p:spPr>
          <a:xfrm>
            <a:off x="3325185" y="3895997"/>
            <a:ext cx="3221665" cy="1508843"/>
          </a:xfrm>
          <a:prstGeom prst="rect">
            <a:avLst/>
          </a:prstGeom>
        </p:spPr>
      </p:pic>
      <p:pic>
        <p:nvPicPr>
          <p:cNvPr id="15" name="Picture 14" descr="Graphical user interface, chart, line chart&#10;&#10;Description automatically generated">
            <a:extLst>
              <a:ext uri="{FF2B5EF4-FFF2-40B4-BE49-F238E27FC236}">
                <a16:creationId xmlns:a16="http://schemas.microsoft.com/office/drawing/2014/main" id="{1D3FBBF5-0C01-B4E3-D59F-D72695D256BA}"/>
              </a:ext>
            </a:extLst>
          </p:cNvPr>
          <p:cNvPicPr>
            <a:picLocks noChangeAspect="1"/>
          </p:cNvPicPr>
          <p:nvPr/>
        </p:nvPicPr>
        <p:blipFill>
          <a:blip r:embed="rId7"/>
          <a:stretch>
            <a:fillRect/>
          </a:stretch>
        </p:blipFill>
        <p:spPr>
          <a:xfrm>
            <a:off x="144678" y="3872465"/>
            <a:ext cx="2958582" cy="1448835"/>
          </a:xfrm>
          <a:prstGeom prst="rect">
            <a:avLst/>
          </a:prstGeom>
        </p:spPr>
      </p:pic>
      <p:sp>
        <p:nvSpPr>
          <p:cNvPr id="16" name="TextBox 15">
            <a:extLst>
              <a:ext uri="{FF2B5EF4-FFF2-40B4-BE49-F238E27FC236}">
                <a16:creationId xmlns:a16="http://schemas.microsoft.com/office/drawing/2014/main" id="{887017A1-651C-928B-BC2A-42E48F773A76}"/>
              </a:ext>
            </a:extLst>
          </p:cNvPr>
          <p:cNvSpPr txBox="1"/>
          <p:nvPr/>
        </p:nvSpPr>
        <p:spPr>
          <a:xfrm>
            <a:off x="1890578" y="4143420"/>
            <a:ext cx="782587" cy="369332"/>
          </a:xfrm>
          <a:prstGeom prst="rect">
            <a:avLst/>
          </a:prstGeom>
          <a:noFill/>
        </p:spPr>
        <p:txBody>
          <a:bodyPr wrap="none" rtlCol="0">
            <a:spAutoFit/>
          </a:bodyPr>
          <a:lstStyle/>
          <a:p>
            <a:r>
              <a:rPr lang="en-US" dirty="0"/>
              <a:t>Aug16</a:t>
            </a:r>
          </a:p>
        </p:txBody>
      </p:sp>
      <p:sp>
        <p:nvSpPr>
          <p:cNvPr id="17" name="TextBox 16">
            <a:extLst>
              <a:ext uri="{FF2B5EF4-FFF2-40B4-BE49-F238E27FC236}">
                <a16:creationId xmlns:a16="http://schemas.microsoft.com/office/drawing/2014/main" id="{19B63420-03F4-4B07-48D1-E88978A89146}"/>
              </a:ext>
            </a:extLst>
          </p:cNvPr>
          <p:cNvSpPr txBox="1"/>
          <p:nvPr/>
        </p:nvSpPr>
        <p:spPr>
          <a:xfrm>
            <a:off x="5210943" y="4204722"/>
            <a:ext cx="782587" cy="369332"/>
          </a:xfrm>
          <a:prstGeom prst="rect">
            <a:avLst/>
          </a:prstGeom>
          <a:noFill/>
        </p:spPr>
        <p:txBody>
          <a:bodyPr wrap="none" rtlCol="0">
            <a:spAutoFit/>
          </a:bodyPr>
          <a:lstStyle/>
          <a:p>
            <a:r>
              <a:rPr lang="en-US" dirty="0"/>
              <a:t>Aug16</a:t>
            </a:r>
          </a:p>
        </p:txBody>
      </p:sp>
      <p:sp>
        <p:nvSpPr>
          <p:cNvPr id="18" name="TextBox 17">
            <a:extLst>
              <a:ext uri="{FF2B5EF4-FFF2-40B4-BE49-F238E27FC236}">
                <a16:creationId xmlns:a16="http://schemas.microsoft.com/office/drawing/2014/main" id="{7ACC5162-E31E-FB2E-682A-8E6892557D3F}"/>
              </a:ext>
            </a:extLst>
          </p:cNvPr>
          <p:cNvSpPr txBox="1"/>
          <p:nvPr/>
        </p:nvSpPr>
        <p:spPr>
          <a:xfrm>
            <a:off x="8427600" y="4100661"/>
            <a:ext cx="782587" cy="369332"/>
          </a:xfrm>
          <a:prstGeom prst="rect">
            <a:avLst/>
          </a:prstGeom>
          <a:noFill/>
        </p:spPr>
        <p:txBody>
          <a:bodyPr wrap="none" rtlCol="0">
            <a:spAutoFit/>
          </a:bodyPr>
          <a:lstStyle/>
          <a:p>
            <a:r>
              <a:rPr lang="en-US" dirty="0"/>
              <a:t>Aug16</a:t>
            </a:r>
          </a:p>
        </p:txBody>
      </p:sp>
      <p:pic>
        <p:nvPicPr>
          <p:cNvPr id="20" name="Picture 19" descr="Graphical user interface&#10;&#10;Description automatically generated">
            <a:extLst>
              <a:ext uri="{FF2B5EF4-FFF2-40B4-BE49-F238E27FC236}">
                <a16:creationId xmlns:a16="http://schemas.microsoft.com/office/drawing/2014/main" id="{164F0B1F-5190-1E49-3529-62B1174DA362}"/>
              </a:ext>
            </a:extLst>
          </p:cNvPr>
          <p:cNvPicPr>
            <a:picLocks noChangeAspect="1"/>
          </p:cNvPicPr>
          <p:nvPr/>
        </p:nvPicPr>
        <p:blipFill>
          <a:blip r:embed="rId8"/>
          <a:stretch>
            <a:fillRect/>
          </a:stretch>
        </p:blipFill>
        <p:spPr>
          <a:xfrm>
            <a:off x="9727162" y="2500779"/>
            <a:ext cx="2356888" cy="3938427"/>
          </a:xfrm>
          <a:prstGeom prst="rect">
            <a:avLst/>
          </a:prstGeom>
        </p:spPr>
      </p:pic>
      <p:sp>
        <p:nvSpPr>
          <p:cNvPr id="21" name="TextBox 20">
            <a:extLst>
              <a:ext uri="{FF2B5EF4-FFF2-40B4-BE49-F238E27FC236}">
                <a16:creationId xmlns:a16="http://schemas.microsoft.com/office/drawing/2014/main" id="{AF942B15-280B-DA8D-E42F-BA7C3FC00C6F}"/>
              </a:ext>
            </a:extLst>
          </p:cNvPr>
          <p:cNvSpPr txBox="1"/>
          <p:nvPr/>
        </p:nvSpPr>
        <p:spPr>
          <a:xfrm>
            <a:off x="1228096" y="898773"/>
            <a:ext cx="1086516" cy="369332"/>
          </a:xfrm>
          <a:prstGeom prst="rect">
            <a:avLst/>
          </a:prstGeom>
          <a:noFill/>
        </p:spPr>
        <p:txBody>
          <a:bodyPr wrap="none" rtlCol="0">
            <a:spAutoFit/>
          </a:bodyPr>
          <a:lstStyle/>
          <a:p>
            <a:r>
              <a:rPr lang="en-US" dirty="0"/>
              <a:t>California</a:t>
            </a:r>
          </a:p>
        </p:txBody>
      </p:sp>
      <p:sp>
        <p:nvSpPr>
          <p:cNvPr id="22" name="TextBox 21">
            <a:extLst>
              <a:ext uri="{FF2B5EF4-FFF2-40B4-BE49-F238E27FC236}">
                <a16:creationId xmlns:a16="http://schemas.microsoft.com/office/drawing/2014/main" id="{4D51DD3F-D0FD-BC8E-91A8-14D294261DFD}"/>
              </a:ext>
            </a:extLst>
          </p:cNvPr>
          <p:cNvSpPr txBox="1"/>
          <p:nvPr/>
        </p:nvSpPr>
        <p:spPr>
          <a:xfrm>
            <a:off x="4381870" y="898773"/>
            <a:ext cx="829073" cy="369332"/>
          </a:xfrm>
          <a:prstGeom prst="rect">
            <a:avLst/>
          </a:prstGeom>
          <a:noFill/>
        </p:spPr>
        <p:txBody>
          <a:bodyPr wrap="none" rtlCol="0">
            <a:spAutoFit/>
          </a:bodyPr>
          <a:lstStyle/>
          <a:p>
            <a:r>
              <a:rPr lang="en-US" dirty="0"/>
              <a:t>Florida</a:t>
            </a:r>
          </a:p>
        </p:txBody>
      </p:sp>
      <p:sp>
        <p:nvSpPr>
          <p:cNvPr id="23" name="TextBox 22">
            <a:extLst>
              <a:ext uri="{FF2B5EF4-FFF2-40B4-BE49-F238E27FC236}">
                <a16:creationId xmlns:a16="http://schemas.microsoft.com/office/drawing/2014/main" id="{25578882-676B-2172-B4C6-9CA7E4C95605}"/>
              </a:ext>
            </a:extLst>
          </p:cNvPr>
          <p:cNvSpPr txBox="1"/>
          <p:nvPr/>
        </p:nvSpPr>
        <p:spPr>
          <a:xfrm>
            <a:off x="6727857" y="860573"/>
            <a:ext cx="1632626" cy="369332"/>
          </a:xfrm>
          <a:prstGeom prst="rect">
            <a:avLst/>
          </a:prstGeom>
          <a:noFill/>
        </p:spPr>
        <p:txBody>
          <a:bodyPr wrap="none" rtlCol="0">
            <a:spAutoFit/>
          </a:bodyPr>
          <a:lstStyle/>
          <a:p>
            <a:r>
              <a:rPr lang="en-US" dirty="0"/>
              <a:t>North Carolina</a:t>
            </a:r>
          </a:p>
        </p:txBody>
      </p:sp>
      <p:sp>
        <p:nvSpPr>
          <p:cNvPr id="24" name="TextBox 23">
            <a:extLst>
              <a:ext uri="{FF2B5EF4-FFF2-40B4-BE49-F238E27FC236}">
                <a16:creationId xmlns:a16="http://schemas.microsoft.com/office/drawing/2014/main" id="{7D56158B-04B5-F94D-6FCA-1CA2CE0223D6}"/>
              </a:ext>
            </a:extLst>
          </p:cNvPr>
          <p:cNvSpPr txBox="1"/>
          <p:nvPr/>
        </p:nvSpPr>
        <p:spPr>
          <a:xfrm>
            <a:off x="-48931" y="-24993"/>
            <a:ext cx="9194184" cy="369332"/>
          </a:xfrm>
          <a:prstGeom prst="rect">
            <a:avLst/>
          </a:prstGeom>
          <a:noFill/>
        </p:spPr>
        <p:txBody>
          <a:bodyPr wrap="none" rtlCol="0">
            <a:spAutoFit/>
          </a:bodyPr>
          <a:lstStyle/>
          <a:p>
            <a:r>
              <a:rPr lang="en-US" dirty="0"/>
              <a:t>DOT original data shows the August peak, this peak shows near Aug 16 in DOT’s daily travel data</a:t>
            </a:r>
          </a:p>
        </p:txBody>
      </p:sp>
      <p:sp>
        <p:nvSpPr>
          <p:cNvPr id="25" name="TextBox 24">
            <a:extLst>
              <a:ext uri="{FF2B5EF4-FFF2-40B4-BE49-F238E27FC236}">
                <a16:creationId xmlns:a16="http://schemas.microsoft.com/office/drawing/2014/main" id="{C0E23BD5-3FC9-9EB2-06BE-A6AEE1BBAA80}"/>
              </a:ext>
            </a:extLst>
          </p:cNvPr>
          <p:cNvSpPr txBox="1"/>
          <p:nvPr/>
        </p:nvSpPr>
        <p:spPr>
          <a:xfrm>
            <a:off x="9709150" y="2117920"/>
            <a:ext cx="2687402" cy="369332"/>
          </a:xfrm>
          <a:prstGeom prst="rect">
            <a:avLst/>
          </a:prstGeom>
          <a:noFill/>
        </p:spPr>
        <p:txBody>
          <a:bodyPr wrap="none" rtlCol="0">
            <a:spAutoFit/>
          </a:bodyPr>
          <a:lstStyle/>
          <a:p>
            <a:r>
              <a:rPr lang="en-US" dirty="0"/>
              <a:t>Figures from DOT website</a:t>
            </a:r>
          </a:p>
        </p:txBody>
      </p:sp>
      <p:sp>
        <p:nvSpPr>
          <p:cNvPr id="26" name="TextBox 25">
            <a:extLst>
              <a:ext uri="{FF2B5EF4-FFF2-40B4-BE49-F238E27FC236}">
                <a16:creationId xmlns:a16="http://schemas.microsoft.com/office/drawing/2014/main" id="{32C916DC-E1D2-3611-1C85-93C70DEFC4F3}"/>
              </a:ext>
            </a:extLst>
          </p:cNvPr>
          <p:cNvSpPr txBox="1"/>
          <p:nvPr/>
        </p:nvSpPr>
        <p:spPr>
          <a:xfrm>
            <a:off x="2173782" y="3620664"/>
            <a:ext cx="2687402" cy="369332"/>
          </a:xfrm>
          <a:prstGeom prst="rect">
            <a:avLst/>
          </a:prstGeom>
          <a:noFill/>
        </p:spPr>
        <p:txBody>
          <a:bodyPr wrap="none" rtlCol="0">
            <a:spAutoFit/>
          </a:bodyPr>
          <a:lstStyle/>
          <a:p>
            <a:r>
              <a:rPr lang="en-US" dirty="0"/>
              <a:t>Figures from DOT website</a:t>
            </a:r>
          </a:p>
        </p:txBody>
      </p:sp>
      <p:sp>
        <p:nvSpPr>
          <p:cNvPr id="27" name="TextBox 26">
            <a:extLst>
              <a:ext uri="{FF2B5EF4-FFF2-40B4-BE49-F238E27FC236}">
                <a16:creationId xmlns:a16="http://schemas.microsoft.com/office/drawing/2014/main" id="{11935526-D724-4448-05AB-F86AE470F042}"/>
              </a:ext>
            </a:extLst>
          </p:cNvPr>
          <p:cNvSpPr txBox="1"/>
          <p:nvPr/>
        </p:nvSpPr>
        <p:spPr>
          <a:xfrm>
            <a:off x="-42581" y="453554"/>
            <a:ext cx="2857500" cy="369332"/>
          </a:xfrm>
          <a:prstGeom prst="rect">
            <a:avLst/>
          </a:prstGeom>
          <a:noFill/>
        </p:spPr>
        <p:txBody>
          <a:bodyPr wrap="square" rtlCol="0">
            <a:spAutoFit/>
          </a:bodyPr>
          <a:lstStyle/>
          <a:p>
            <a:r>
              <a:rPr lang="en-US" dirty="0"/>
              <a:t> Figures made by CTW</a:t>
            </a:r>
          </a:p>
        </p:txBody>
      </p:sp>
      <p:pic>
        <p:nvPicPr>
          <p:cNvPr id="29" name="Picture 28" descr="Graphical user interface, chart, application&#10;&#10;Description automatically generated">
            <a:extLst>
              <a:ext uri="{FF2B5EF4-FFF2-40B4-BE49-F238E27FC236}">
                <a16:creationId xmlns:a16="http://schemas.microsoft.com/office/drawing/2014/main" id="{64F8B986-60AD-83DD-7A5A-76E62D51C204}"/>
              </a:ext>
            </a:extLst>
          </p:cNvPr>
          <p:cNvPicPr>
            <a:picLocks noChangeAspect="1"/>
          </p:cNvPicPr>
          <p:nvPr/>
        </p:nvPicPr>
        <p:blipFill>
          <a:blip r:embed="rId9"/>
          <a:stretch>
            <a:fillRect/>
          </a:stretch>
        </p:blipFill>
        <p:spPr>
          <a:xfrm>
            <a:off x="6641296" y="5453206"/>
            <a:ext cx="3123483" cy="1453355"/>
          </a:xfrm>
          <a:prstGeom prst="rect">
            <a:avLst/>
          </a:prstGeom>
        </p:spPr>
      </p:pic>
      <p:pic>
        <p:nvPicPr>
          <p:cNvPr id="33" name="Picture 32" descr="Graphical user interface, chart, line chart&#10;&#10;Description automatically generated">
            <a:extLst>
              <a:ext uri="{FF2B5EF4-FFF2-40B4-BE49-F238E27FC236}">
                <a16:creationId xmlns:a16="http://schemas.microsoft.com/office/drawing/2014/main" id="{BAD133B0-9929-DCED-19FD-DA548DE282C2}"/>
              </a:ext>
            </a:extLst>
          </p:cNvPr>
          <p:cNvPicPr>
            <a:picLocks noChangeAspect="1"/>
          </p:cNvPicPr>
          <p:nvPr/>
        </p:nvPicPr>
        <p:blipFill>
          <a:blip r:embed="rId10"/>
          <a:stretch>
            <a:fillRect/>
          </a:stretch>
        </p:blipFill>
        <p:spPr>
          <a:xfrm>
            <a:off x="273050" y="5404840"/>
            <a:ext cx="2816901" cy="1527231"/>
          </a:xfrm>
          <a:prstGeom prst="rect">
            <a:avLst/>
          </a:prstGeom>
        </p:spPr>
      </p:pic>
      <p:pic>
        <p:nvPicPr>
          <p:cNvPr id="35" name="Picture 34" descr="Graphical user interface, chart, line chart&#10;&#10;Description automatically generated">
            <a:extLst>
              <a:ext uri="{FF2B5EF4-FFF2-40B4-BE49-F238E27FC236}">
                <a16:creationId xmlns:a16="http://schemas.microsoft.com/office/drawing/2014/main" id="{5B3C9CEE-34F3-94DC-3C21-7C14508A63F3}"/>
              </a:ext>
            </a:extLst>
          </p:cNvPr>
          <p:cNvPicPr>
            <a:picLocks noChangeAspect="1"/>
          </p:cNvPicPr>
          <p:nvPr/>
        </p:nvPicPr>
        <p:blipFill>
          <a:blip r:embed="rId11"/>
          <a:stretch>
            <a:fillRect/>
          </a:stretch>
        </p:blipFill>
        <p:spPr>
          <a:xfrm>
            <a:off x="3559582" y="5440037"/>
            <a:ext cx="2896707" cy="1509499"/>
          </a:xfrm>
          <a:prstGeom prst="rect">
            <a:avLst/>
          </a:prstGeom>
        </p:spPr>
      </p:pic>
      <p:sp>
        <p:nvSpPr>
          <p:cNvPr id="36" name="TextBox 35">
            <a:extLst>
              <a:ext uri="{FF2B5EF4-FFF2-40B4-BE49-F238E27FC236}">
                <a16:creationId xmlns:a16="http://schemas.microsoft.com/office/drawing/2014/main" id="{4A790354-DF4D-261B-4783-8202383787BB}"/>
              </a:ext>
            </a:extLst>
          </p:cNvPr>
          <p:cNvSpPr txBox="1"/>
          <p:nvPr/>
        </p:nvSpPr>
        <p:spPr>
          <a:xfrm>
            <a:off x="9145253" y="-35313"/>
            <a:ext cx="3099246" cy="369332"/>
          </a:xfrm>
          <a:prstGeom prst="rect">
            <a:avLst/>
          </a:prstGeom>
          <a:noFill/>
        </p:spPr>
        <p:txBody>
          <a:bodyPr wrap="none" rtlCol="0">
            <a:spAutoFit/>
          </a:bodyPr>
          <a:lstStyle/>
          <a:p>
            <a:r>
              <a:rPr lang="en-US" dirty="0"/>
              <a:t>https://</a:t>
            </a:r>
            <a:r>
              <a:rPr lang="en-US" dirty="0" err="1"/>
              <a:t>www.bts.gov</a:t>
            </a:r>
            <a:r>
              <a:rPr lang="en-US" dirty="0"/>
              <a:t>/daily-travel</a:t>
            </a:r>
          </a:p>
        </p:txBody>
      </p:sp>
      <p:sp>
        <p:nvSpPr>
          <p:cNvPr id="37" name="TextBox 36">
            <a:extLst>
              <a:ext uri="{FF2B5EF4-FFF2-40B4-BE49-F238E27FC236}">
                <a16:creationId xmlns:a16="http://schemas.microsoft.com/office/drawing/2014/main" id="{47BE8821-B71F-0930-F157-0ABCD4F17A88}"/>
              </a:ext>
            </a:extLst>
          </p:cNvPr>
          <p:cNvSpPr txBox="1"/>
          <p:nvPr/>
        </p:nvSpPr>
        <p:spPr>
          <a:xfrm>
            <a:off x="16695" y="5268540"/>
            <a:ext cx="1120820" cy="369332"/>
          </a:xfrm>
          <a:prstGeom prst="rect">
            <a:avLst/>
          </a:prstGeom>
          <a:noFill/>
        </p:spPr>
        <p:txBody>
          <a:bodyPr wrap="none" rtlCol="0">
            <a:spAutoFit/>
          </a:bodyPr>
          <a:lstStyle/>
          <a:p>
            <a:r>
              <a:rPr lang="en-US" dirty="0"/>
              <a:t>500mile +</a:t>
            </a:r>
          </a:p>
        </p:txBody>
      </p:sp>
      <p:sp>
        <p:nvSpPr>
          <p:cNvPr id="38" name="TextBox 37">
            <a:extLst>
              <a:ext uri="{FF2B5EF4-FFF2-40B4-BE49-F238E27FC236}">
                <a16:creationId xmlns:a16="http://schemas.microsoft.com/office/drawing/2014/main" id="{779F5706-8B54-277E-C9DC-8BFD0AE79348}"/>
              </a:ext>
            </a:extLst>
          </p:cNvPr>
          <p:cNvSpPr txBox="1"/>
          <p:nvPr/>
        </p:nvSpPr>
        <p:spPr>
          <a:xfrm>
            <a:off x="-22125" y="4068799"/>
            <a:ext cx="1863011" cy="369332"/>
          </a:xfrm>
          <a:prstGeom prst="rect">
            <a:avLst/>
          </a:prstGeom>
          <a:noFill/>
        </p:spPr>
        <p:txBody>
          <a:bodyPr wrap="none" rtlCol="0">
            <a:spAutoFit/>
          </a:bodyPr>
          <a:lstStyle/>
          <a:p>
            <a:r>
              <a:rPr lang="en-US" dirty="0"/>
              <a:t>250 mile -500mile</a:t>
            </a:r>
          </a:p>
        </p:txBody>
      </p:sp>
    </p:spTree>
    <p:extLst>
      <p:ext uri="{BB962C8B-B14F-4D97-AF65-F5344CB8AC3E}">
        <p14:creationId xmlns:p14="http://schemas.microsoft.com/office/powerpoint/2010/main" val="205512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61AFD-0E30-0D5D-6DA1-EA2E365E5D97}"/>
              </a:ext>
            </a:extLst>
          </p:cNvPr>
          <p:cNvSpPr>
            <a:spLocks noGrp="1"/>
          </p:cNvSpPr>
          <p:nvPr>
            <p:ph type="title"/>
          </p:nvPr>
        </p:nvSpPr>
        <p:spPr/>
        <p:txBody>
          <a:bodyPr/>
          <a:lstStyle/>
          <a:p>
            <a:r>
              <a:rPr lang="en-US" dirty="0"/>
              <a:t>Research Outline</a:t>
            </a:r>
          </a:p>
        </p:txBody>
      </p:sp>
      <p:sp>
        <p:nvSpPr>
          <p:cNvPr id="3" name="Content Placeholder 2">
            <a:extLst>
              <a:ext uri="{FF2B5EF4-FFF2-40B4-BE49-F238E27FC236}">
                <a16:creationId xmlns:a16="http://schemas.microsoft.com/office/drawing/2014/main" id="{BAA0A399-A0CF-35CB-CF39-FC565DA48809}"/>
              </a:ext>
            </a:extLst>
          </p:cNvPr>
          <p:cNvSpPr>
            <a:spLocks noGrp="1"/>
          </p:cNvSpPr>
          <p:nvPr>
            <p:ph idx="1"/>
          </p:nvPr>
        </p:nvSpPr>
        <p:spPr>
          <a:xfrm>
            <a:off x="460404" y="1393767"/>
            <a:ext cx="3757064" cy="2497292"/>
          </a:xfrm>
        </p:spPr>
        <p:txBody>
          <a:bodyPr/>
          <a:lstStyle/>
          <a:p>
            <a:r>
              <a:rPr lang="en-US" sz="2400" dirty="0"/>
              <a:t>Phase I: Developed a rapid refresh method for fast projecting the future emission by human activity data.</a:t>
            </a:r>
            <a:endParaRPr lang="en-US" dirty="0"/>
          </a:p>
        </p:txBody>
      </p:sp>
      <p:sp>
        <p:nvSpPr>
          <p:cNvPr id="4" name="Content Placeholder 2">
            <a:extLst>
              <a:ext uri="{FF2B5EF4-FFF2-40B4-BE49-F238E27FC236}">
                <a16:creationId xmlns:a16="http://schemas.microsoft.com/office/drawing/2014/main" id="{6AF0D4E1-A6C5-59F5-B98F-32F368456558}"/>
              </a:ext>
            </a:extLst>
          </p:cNvPr>
          <p:cNvSpPr txBox="1">
            <a:spLocks/>
          </p:cNvSpPr>
          <p:nvPr/>
        </p:nvSpPr>
        <p:spPr>
          <a:xfrm>
            <a:off x="4217468" y="1704126"/>
            <a:ext cx="3956050" cy="2136214"/>
          </a:xfrm>
          <a:prstGeom prst="rect">
            <a:avLst/>
          </a:prstGeom>
        </p:spPr>
        <p:txBody>
          <a:bodyPr vert="horz" lIns="91440" tIns="45720" rIns="91440" bIns="45720" rtlCol="0" anchor="ctr">
            <a:normAutofit fontScale="85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400" dirty="0">
                <a:solidFill>
                  <a:schemeClr val="tx1"/>
                </a:solidFill>
              </a:rPr>
              <a:t>Phase II:  Run the CMAQ model for 2019 and 2020 year and apply the model result with deep-mechanism learning method (</a:t>
            </a:r>
            <a:r>
              <a:rPr lang="en-US" sz="2400" dirty="0" err="1">
                <a:solidFill>
                  <a:schemeClr val="tx1"/>
                </a:solidFill>
              </a:rPr>
              <a:t>DeepCTM</a:t>
            </a:r>
            <a:r>
              <a:rPr lang="en-US" sz="2400" dirty="0">
                <a:solidFill>
                  <a:schemeClr val="tx1"/>
                </a:solidFill>
              </a:rPr>
              <a:t>) to understand the relationship between the emissions and CTM concentrations.</a:t>
            </a:r>
          </a:p>
        </p:txBody>
      </p:sp>
      <p:sp>
        <p:nvSpPr>
          <p:cNvPr id="5" name="Content Placeholder 2">
            <a:extLst>
              <a:ext uri="{FF2B5EF4-FFF2-40B4-BE49-F238E27FC236}">
                <a16:creationId xmlns:a16="http://schemas.microsoft.com/office/drawing/2014/main" id="{B57DAB5A-9798-3C71-3C26-1E9D514AD1C7}"/>
              </a:ext>
            </a:extLst>
          </p:cNvPr>
          <p:cNvSpPr txBox="1">
            <a:spLocks/>
          </p:cNvSpPr>
          <p:nvPr/>
        </p:nvSpPr>
        <p:spPr>
          <a:xfrm>
            <a:off x="8173518" y="1548646"/>
            <a:ext cx="3757064" cy="2497292"/>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000" dirty="0">
                <a:solidFill>
                  <a:schemeClr val="tx1"/>
                </a:solidFill>
              </a:rPr>
              <a:t>Phase III: Constraint the emissions with the top-down method based on the observational  data (surface AQS and satellite data) using the </a:t>
            </a:r>
            <a:r>
              <a:rPr lang="en-US" sz="2000" dirty="0" err="1">
                <a:solidFill>
                  <a:schemeClr val="tx1"/>
                </a:solidFill>
              </a:rPr>
              <a:t>DeepCTM</a:t>
            </a:r>
            <a:r>
              <a:rPr lang="en-US" sz="2000" dirty="0">
                <a:solidFill>
                  <a:schemeClr val="tx1"/>
                </a:solidFill>
              </a:rPr>
              <a:t> and the inverse modeling process.  </a:t>
            </a:r>
          </a:p>
        </p:txBody>
      </p:sp>
      <p:sp>
        <p:nvSpPr>
          <p:cNvPr id="6" name="TextBox 5">
            <a:extLst>
              <a:ext uri="{FF2B5EF4-FFF2-40B4-BE49-F238E27FC236}">
                <a16:creationId xmlns:a16="http://schemas.microsoft.com/office/drawing/2014/main" id="{09ADF61D-5AED-D055-DF05-C1D30AB25FD7}"/>
              </a:ext>
            </a:extLst>
          </p:cNvPr>
          <p:cNvSpPr txBox="1"/>
          <p:nvPr/>
        </p:nvSpPr>
        <p:spPr>
          <a:xfrm>
            <a:off x="4019756" y="4486671"/>
            <a:ext cx="169438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2020 Emission data</a:t>
            </a:r>
          </a:p>
        </p:txBody>
      </p:sp>
      <p:sp>
        <p:nvSpPr>
          <p:cNvPr id="7" name="TextBox 6">
            <a:extLst>
              <a:ext uri="{FF2B5EF4-FFF2-40B4-BE49-F238E27FC236}">
                <a16:creationId xmlns:a16="http://schemas.microsoft.com/office/drawing/2014/main" id="{2F76FD98-4981-FFFE-6CC5-DEBCED5420B0}"/>
              </a:ext>
            </a:extLst>
          </p:cNvPr>
          <p:cNvSpPr txBox="1"/>
          <p:nvPr/>
        </p:nvSpPr>
        <p:spPr>
          <a:xfrm>
            <a:off x="8961628" y="4486671"/>
            <a:ext cx="1788921" cy="646331"/>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CMAQ model with Deep CTM </a:t>
            </a:r>
          </a:p>
        </p:txBody>
      </p:sp>
      <p:sp>
        <p:nvSpPr>
          <p:cNvPr id="8" name="TextBox 7">
            <a:extLst>
              <a:ext uri="{FF2B5EF4-FFF2-40B4-BE49-F238E27FC236}">
                <a16:creationId xmlns:a16="http://schemas.microsoft.com/office/drawing/2014/main" id="{98C57166-0890-9B90-F3C3-6F18DE220D11}"/>
              </a:ext>
            </a:extLst>
          </p:cNvPr>
          <p:cNvSpPr txBox="1"/>
          <p:nvPr/>
        </p:nvSpPr>
        <p:spPr>
          <a:xfrm>
            <a:off x="6059679" y="5926350"/>
            <a:ext cx="2006599" cy="646331"/>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Ambient &amp; Satellite measurement data</a:t>
            </a:r>
          </a:p>
        </p:txBody>
      </p:sp>
      <p:cxnSp>
        <p:nvCxnSpPr>
          <p:cNvPr id="11" name="Straight Arrow Connector 10">
            <a:extLst>
              <a:ext uri="{FF2B5EF4-FFF2-40B4-BE49-F238E27FC236}">
                <a16:creationId xmlns:a16="http://schemas.microsoft.com/office/drawing/2014/main" id="{CCAF6C8D-8652-BAE3-9BA8-07A84955A17B}"/>
              </a:ext>
            </a:extLst>
          </p:cNvPr>
          <p:cNvCxnSpPr>
            <a:cxnSpLocks/>
            <a:stCxn id="6" idx="3"/>
            <a:endCxn id="7" idx="1"/>
          </p:cNvCxnSpPr>
          <p:nvPr/>
        </p:nvCxnSpPr>
        <p:spPr>
          <a:xfrm>
            <a:off x="5714138" y="4809837"/>
            <a:ext cx="3247490" cy="0"/>
          </a:xfrm>
          <a:prstGeom prst="straightConnector1">
            <a:avLst/>
          </a:prstGeom>
          <a:ln>
            <a:tailEnd type="triangle"/>
          </a:ln>
          <a:effectLst/>
        </p:spPr>
        <p:style>
          <a:lnRef idx="3">
            <a:schemeClr val="accent2"/>
          </a:lnRef>
          <a:fillRef idx="0">
            <a:schemeClr val="accent2"/>
          </a:fillRef>
          <a:effectRef idx="2">
            <a:schemeClr val="accent2"/>
          </a:effectRef>
          <a:fontRef idx="minor">
            <a:schemeClr val="tx1"/>
          </a:fontRef>
        </p:style>
      </p:cxnSp>
      <p:cxnSp>
        <p:nvCxnSpPr>
          <p:cNvPr id="16" name="Straight Arrow Connector 15">
            <a:extLst>
              <a:ext uri="{FF2B5EF4-FFF2-40B4-BE49-F238E27FC236}">
                <a16:creationId xmlns:a16="http://schemas.microsoft.com/office/drawing/2014/main" id="{D22F1289-DE5C-23B0-C865-8BB79AEE9C1D}"/>
              </a:ext>
            </a:extLst>
          </p:cNvPr>
          <p:cNvCxnSpPr>
            <a:cxnSpLocks/>
            <a:stCxn id="8" idx="0"/>
            <a:endCxn id="7" idx="2"/>
          </p:cNvCxnSpPr>
          <p:nvPr/>
        </p:nvCxnSpPr>
        <p:spPr>
          <a:xfrm flipV="1">
            <a:off x="7062979" y="5133002"/>
            <a:ext cx="2793110" cy="793348"/>
          </a:xfrm>
          <a:prstGeom prst="straightConnector1">
            <a:avLst/>
          </a:prstGeom>
          <a:ln>
            <a:headEnd type="triangle"/>
            <a:tailEnd type="triangle"/>
          </a:ln>
          <a:effectLst/>
        </p:spPr>
        <p:style>
          <a:lnRef idx="3">
            <a:schemeClr val="accent4"/>
          </a:lnRef>
          <a:fillRef idx="0">
            <a:schemeClr val="accent4"/>
          </a:fillRef>
          <a:effectRef idx="2">
            <a:schemeClr val="accent4"/>
          </a:effectRef>
          <a:fontRef idx="minor">
            <a:schemeClr val="tx1"/>
          </a:fontRef>
        </p:style>
      </p:cxnSp>
      <p:cxnSp>
        <p:nvCxnSpPr>
          <p:cNvPr id="22" name="Straight Arrow Connector 21">
            <a:extLst>
              <a:ext uri="{FF2B5EF4-FFF2-40B4-BE49-F238E27FC236}">
                <a16:creationId xmlns:a16="http://schemas.microsoft.com/office/drawing/2014/main" id="{E5A40D8F-89A7-834D-B92D-C986DAC96F01}"/>
              </a:ext>
            </a:extLst>
          </p:cNvPr>
          <p:cNvCxnSpPr>
            <a:cxnSpLocks/>
            <a:stCxn id="8" idx="0"/>
            <a:endCxn id="6" idx="2"/>
          </p:cNvCxnSpPr>
          <p:nvPr/>
        </p:nvCxnSpPr>
        <p:spPr>
          <a:xfrm flipH="1" flipV="1">
            <a:off x="4866947" y="5133002"/>
            <a:ext cx="2196032" cy="793348"/>
          </a:xfrm>
          <a:prstGeom prst="straightConnector1">
            <a:avLst/>
          </a:prstGeom>
          <a:ln>
            <a:tailEnd type="triangle"/>
          </a:ln>
          <a:effectLst/>
        </p:spPr>
        <p:style>
          <a:lnRef idx="3">
            <a:schemeClr val="accent1"/>
          </a:lnRef>
          <a:fillRef idx="0">
            <a:schemeClr val="accent1"/>
          </a:fillRef>
          <a:effectRef idx="2">
            <a:schemeClr val="accent1"/>
          </a:effectRef>
          <a:fontRef idx="minor">
            <a:schemeClr val="tx1"/>
          </a:fontRef>
        </p:style>
      </p:cxnSp>
      <p:sp>
        <p:nvSpPr>
          <p:cNvPr id="28" name="TextBox 27">
            <a:extLst>
              <a:ext uri="{FF2B5EF4-FFF2-40B4-BE49-F238E27FC236}">
                <a16:creationId xmlns:a16="http://schemas.microsoft.com/office/drawing/2014/main" id="{45C7D24B-47CE-027F-30E9-2952188E5BE6}"/>
              </a:ext>
            </a:extLst>
          </p:cNvPr>
          <p:cNvSpPr txBox="1"/>
          <p:nvPr/>
        </p:nvSpPr>
        <p:spPr>
          <a:xfrm>
            <a:off x="1673553" y="4835068"/>
            <a:ext cx="1556083"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2019 and 2020 Human Activity data</a:t>
            </a:r>
          </a:p>
        </p:txBody>
      </p:sp>
      <p:cxnSp>
        <p:nvCxnSpPr>
          <p:cNvPr id="29" name="Straight Arrow Connector 28">
            <a:extLst>
              <a:ext uri="{FF2B5EF4-FFF2-40B4-BE49-F238E27FC236}">
                <a16:creationId xmlns:a16="http://schemas.microsoft.com/office/drawing/2014/main" id="{CDB308B2-81FF-EBC5-7D73-1ECE9601A2B4}"/>
              </a:ext>
            </a:extLst>
          </p:cNvPr>
          <p:cNvCxnSpPr>
            <a:cxnSpLocks/>
            <a:stCxn id="28" idx="3"/>
            <a:endCxn id="6" idx="1"/>
          </p:cNvCxnSpPr>
          <p:nvPr/>
        </p:nvCxnSpPr>
        <p:spPr>
          <a:xfrm flipV="1">
            <a:off x="3229636" y="4809837"/>
            <a:ext cx="790120" cy="486896"/>
          </a:xfrm>
          <a:prstGeom prst="straightConnector1">
            <a:avLst/>
          </a:prstGeom>
          <a:ln>
            <a:tailEnd type="triangle"/>
          </a:ln>
          <a:effectLst/>
        </p:spPr>
        <p:style>
          <a:lnRef idx="3">
            <a:schemeClr val="accent2"/>
          </a:lnRef>
          <a:fillRef idx="0">
            <a:schemeClr val="accent2"/>
          </a:fillRef>
          <a:effectRef idx="2">
            <a:schemeClr val="accent2"/>
          </a:effectRef>
          <a:fontRef idx="minor">
            <a:schemeClr val="tx1"/>
          </a:fontRef>
        </p:style>
      </p:cxnSp>
      <p:sp>
        <p:nvSpPr>
          <p:cNvPr id="32" name="TextBox 31">
            <a:extLst>
              <a:ext uri="{FF2B5EF4-FFF2-40B4-BE49-F238E27FC236}">
                <a16:creationId xmlns:a16="http://schemas.microsoft.com/office/drawing/2014/main" id="{F4C0AFC2-0700-4D20-F85A-8E919E00ED52}"/>
              </a:ext>
            </a:extLst>
          </p:cNvPr>
          <p:cNvSpPr txBox="1"/>
          <p:nvPr/>
        </p:nvSpPr>
        <p:spPr>
          <a:xfrm>
            <a:off x="1673553" y="4102310"/>
            <a:ext cx="1556083"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2019 Emission platform data</a:t>
            </a:r>
          </a:p>
        </p:txBody>
      </p:sp>
      <p:cxnSp>
        <p:nvCxnSpPr>
          <p:cNvPr id="34" name="Straight Arrow Connector 33">
            <a:extLst>
              <a:ext uri="{FF2B5EF4-FFF2-40B4-BE49-F238E27FC236}">
                <a16:creationId xmlns:a16="http://schemas.microsoft.com/office/drawing/2014/main" id="{B542621F-07AA-7633-A90F-49AC4FC9F00F}"/>
              </a:ext>
            </a:extLst>
          </p:cNvPr>
          <p:cNvCxnSpPr>
            <a:cxnSpLocks/>
            <a:stCxn id="32" idx="3"/>
            <a:endCxn id="6" idx="1"/>
          </p:cNvCxnSpPr>
          <p:nvPr/>
        </p:nvCxnSpPr>
        <p:spPr>
          <a:xfrm>
            <a:off x="3229636" y="4425476"/>
            <a:ext cx="790120" cy="384361"/>
          </a:xfrm>
          <a:prstGeom prst="straightConnector1">
            <a:avLst/>
          </a:prstGeom>
          <a:ln>
            <a:tailEnd type="triangle"/>
          </a:ln>
          <a:effectLst/>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041254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6A219-A7AB-5554-77C6-567DE9FC64FE}"/>
              </a:ext>
            </a:extLst>
          </p:cNvPr>
          <p:cNvSpPr>
            <a:spLocks noGrp="1"/>
          </p:cNvSpPr>
          <p:nvPr>
            <p:ph type="title"/>
          </p:nvPr>
        </p:nvSpPr>
        <p:spPr/>
        <p:txBody>
          <a:bodyPr/>
          <a:lstStyle/>
          <a:p>
            <a:r>
              <a:rPr lang="en-US" dirty="0"/>
              <a:t>2020 Emission Data Development</a:t>
            </a:r>
          </a:p>
        </p:txBody>
      </p:sp>
      <p:sp>
        <p:nvSpPr>
          <p:cNvPr id="3" name="Content Placeholder 2">
            <a:extLst>
              <a:ext uri="{FF2B5EF4-FFF2-40B4-BE49-F238E27FC236}">
                <a16:creationId xmlns:a16="http://schemas.microsoft.com/office/drawing/2014/main" id="{A08228F4-227F-8DEC-362E-AF59CBA87EFF}"/>
              </a:ext>
            </a:extLst>
          </p:cNvPr>
          <p:cNvSpPr>
            <a:spLocks noGrp="1"/>
          </p:cNvSpPr>
          <p:nvPr>
            <p:ph idx="1"/>
          </p:nvPr>
        </p:nvSpPr>
        <p:spPr>
          <a:xfrm>
            <a:off x="440285" y="1484158"/>
            <a:ext cx="11456853" cy="5254572"/>
          </a:xfrm>
        </p:spPr>
        <p:txBody>
          <a:bodyPr>
            <a:normAutofit/>
          </a:bodyPr>
          <a:lstStyle/>
          <a:p>
            <a:r>
              <a:rPr lang="en-US" sz="2400" dirty="0"/>
              <a:t>Base Emissions: U.S. EPA’s 2019ge Emissions Modeling Platform (EMP) (</a:t>
            </a:r>
            <a:r>
              <a:rPr lang="en-US" dirty="0"/>
              <a:t>as of September 2022</a:t>
            </a:r>
            <a:r>
              <a:rPr lang="en-US" sz="2400" dirty="0"/>
              <a:t>)</a:t>
            </a:r>
          </a:p>
          <a:p>
            <a:r>
              <a:rPr lang="en-US" sz="2400" dirty="0"/>
              <a:t>COVID-19 EMP Development based on the human activity datasets</a:t>
            </a:r>
          </a:p>
          <a:p>
            <a:pPr lvl="1"/>
            <a:r>
              <a:rPr lang="en-US" sz="2000" dirty="0"/>
              <a:t>Collect the </a:t>
            </a:r>
            <a:r>
              <a:rPr lang="en-US" sz="2000" b="1" dirty="0"/>
              <a:t>human activity datasets </a:t>
            </a:r>
            <a:r>
              <a:rPr lang="en-US" sz="2000" dirty="0"/>
              <a:t>for 2019 and 2020, and then compute the ratio of 2020 to 2019</a:t>
            </a:r>
          </a:p>
          <a:p>
            <a:pPr lvl="1"/>
            <a:r>
              <a:rPr lang="en-US" sz="2000" dirty="0"/>
              <a:t>Apply the 2020/2019 ratio to activity-related emission inventory sources (annual or monthly)</a:t>
            </a:r>
          </a:p>
          <a:p>
            <a:pPr lvl="1"/>
            <a:r>
              <a:rPr lang="en-US" sz="2000" dirty="0"/>
              <a:t>Calculate the 2020 COVID-19 annual totals, and then  </a:t>
            </a:r>
          </a:p>
          <a:p>
            <a:pPr lvl="1"/>
            <a:r>
              <a:rPr lang="en-US" sz="2000" dirty="0"/>
              <a:t>Compute monthly totals based on the 2020 monthly temporal profiles, and then export them in FF10 SMOKE inventory formats</a:t>
            </a:r>
          </a:p>
          <a:p>
            <a:pPr lvl="1"/>
            <a:r>
              <a:rPr lang="en-US" sz="2000" dirty="0"/>
              <a:t>Updated the SMOKE run scripts to correctly process monthly total inventories</a:t>
            </a:r>
          </a:p>
          <a:p>
            <a:pPr lvl="1"/>
            <a:r>
              <a:rPr lang="en-US" sz="2000" b="1" dirty="0"/>
              <a:t>Month2Day</a:t>
            </a:r>
            <a:r>
              <a:rPr lang="en-US" sz="2000" dirty="0"/>
              <a:t> </a:t>
            </a:r>
            <a:r>
              <a:rPr lang="en-US" sz="2000" b="1" dirty="0"/>
              <a:t>T</a:t>
            </a:r>
            <a:r>
              <a:rPr lang="en-US" sz="2000" dirty="0"/>
              <a:t>emporal </a:t>
            </a:r>
            <a:r>
              <a:rPr lang="en-US" sz="2000" b="1" dirty="0" err="1"/>
              <a:t>PRO</a:t>
            </a:r>
            <a:r>
              <a:rPr lang="en-US" sz="2000" dirty="0" err="1"/>
              <a:t>files</a:t>
            </a:r>
            <a:r>
              <a:rPr lang="en-US" sz="2000" dirty="0"/>
              <a:t> (</a:t>
            </a:r>
            <a:r>
              <a:rPr lang="en-US" sz="2000" b="1" dirty="0"/>
              <a:t>TPRO</a:t>
            </a:r>
            <a:r>
              <a:rPr lang="en-US" sz="2000" dirty="0"/>
              <a:t>): </a:t>
            </a:r>
            <a:r>
              <a:rPr lang="en-US" sz="2000" dirty="0" err="1"/>
              <a:t>onroad</a:t>
            </a:r>
            <a:r>
              <a:rPr lang="en-US" sz="2000" dirty="0"/>
              <a:t> (RPD), airports, and </a:t>
            </a:r>
            <a:r>
              <a:rPr lang="en-US" sz="2000" dirty="0" err="1"/>
              <a:t>oilgas</a:t>
            </a:r>
            <a:r>
              <a:rPr lang="en-US" sz="2000" dirty="0"/>
              <a:t> (with oil production)</a:t>
            </a:r>
          </a:p>
          <a:p>
            <a:r>
              <a:rPr lang="en-US" sz="2400" dirty="0"/>
              <a:t>Updated Sectors: </a:t>
            </a:r>
            <a:r>
              <a:rPr lang="en-US" sz="2000" dirty="0" err="1"/>
              <a:t>nonpt</a:t>
            </a:r>
            <a:r>
              <a:rPr lang="en-US" sz="2000" dirty="0"/>
              <a:t>, </a:t>
            </a:r>
            <a:r>
              <a:rPr lang="en-US" sz="2000" dirty="0" err="1"/>
              <a:t>ptegu</a:t>
            </a:r>
            <a:r>
              <a:rPr lang="en-US" sz="2000" dirty="0"/>
              <a:t>, </a:t>
            </a:r>
            <a:r>
              <a:rPr lang="en-US" sz="2000" dirty="0" err="1"/>
              <a:t>ptnonipm</a:t>
            </a:r>
            <a:r>
              <a:rPr lang="en-US" sz="2000" dirty="0"/>
              <a:t>, </a:t>
            </a:r>
            <a:r>
              <a:rPr lang="en-US" sz="2000" dirty="0" err="1"/>
              <a:t>np_oil_gas</a:t>
            </a:r>
            <a:r>
              <a:rPr lang="en-US" sz="2000" dirty="0"/>
              <a:t>, </a:t>
            </a:r>
            <a:r>
              <a:rPr lang="en-US" sz="2000" dirty="0" err="1"/>
              <a:t>pt_oilgas</a:t>
            </a:r>
            <a:r>
              <a:rPr lang="en-US" sz="2000" dirty="0"/>
              <a:t>, </a:t>
            </a:r>
            <a:r>
              <a:rPr lang="en-US" sz="2000" dirty="0" err="1"/>
              <a:t>np_solvent</a:t>
            </a:r>
            <a:r>
              <a:rPr lang="en-US" sz="2000" dirty="0"/>
              <a:t>, airports, </a:t>
            </a:r>
            <a:r>
              <a:rPr lang="en-US" sz="2000" dirty="0" err="1"/>
              <a:t>noroad</a:t>
            </a:r>
            <a:r>
              <a:rPr lang="en-US" sz="2000" dirty="0"/>
              <a:t>, RPD, CMV</a:t>
            </a:r>
          </a:p>
          <a:p>
            <a:r>
              <a:rPr lang="en-US" sz="2400" dirty="0"/>
              <a:t>Exempted Sectors: </a:t>
            </a:r>
            <a:r>
              <a:rPr lang="en-US" sz="2000" dirty="0" err="1"/>
              <a:t>Onroad</a:t>
            </a:r>
            <a:r>
              <a:rPr lang="en-US" sz="2000" dirty="0"/>
              <a:t> (RPV, RPS, RPH,,,), Hourly CEMS, RWC, AgNH3, </a:t>
            </a:r>
            <a:r>
              <a:rPr lang="en-US" sz="2000" dirty="0" err="1"/>
              <a:t>ptfires</a:t>
            </a:r>
            <a:r>
              <a:rPr lang="en-US" sz="2000" dirty="0"/>
              <a:t>, </a:t>
            </a:r>
            <a:r>
              <a:rPr lang="en-US" sz="2000" dirty="0" err="1"/>
              <a:t>afdust</a:t>
            </a:r>
            <a:r>
              <a:rPr lang="en-US" sz="2000" dirty="0"/>
              <a:t>, and </a:t>
            </a:r>
            <a:r>
              <a:rPr lang="en-US" sz="2000" dirty="0" err="1"/>
              <a:t>ptagfires</a:t>
            </a:r>
            <a:endParaRPr lang="en-US" sz="1600" dirty="0"/>
          </a:p>
        </p:txBody>
      </p:sp>
    </p:spTree>
    <p:extLst>
      <p:ext uri="{BB962C8B-B14F-4D97-AF65-F5344CB8AC3E}">
        <p14:creationId xmlns:p14="http://schemas.microsoft.com/office/powerpoint/2010/main" val="1709509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Diagram&#10;&#10;Description automatically generated">
            <a:extLst>
              <a:ext uri="{FF2B5EF4-FFF2-40B4-BE49-F238E27FC236}">
                <a16:creationId xmlns:a16="http://schemas.microsoft.com/office/drawing/2014/main" id="{829C08B0-49A1-F741-97E8-447DB9D51FF3}"/>
              </a:ext>
            </a:extLst>
          </p:cNvPr>
          <p:cNvPicPr>
            <a:picLocks noGrp="1" noChangeAspect="1"/>
          </p:cNvPicPr>
          <p:nvPr>
            <p:ph idx="1"/>
          </p:nvPr>
        </p:nvPicPr>
        <p:blipFill rotWithShape="1">
          <a:blip r:embed="rId3"/>
          <a:srcRect l="1311"/>
          <a:stretch/>
        </p:blipFill>
        <p:spPr>
          <a:xfrm>
            <a:off x="405150" y="603251"/>
            <a:ext cx="11284189" cy="6241178"/>
          </a:xfrm>
        </p:spPr>
      </p:pic>
      <p:sp>
        <p:nvSpPr>
          <p:cNvPr id="5" name="Rectangle 4">
            <a:extLst>
              <a:ext uri="{FF2B5EF4-FFF2-40B4-BE49-F238E27FC236}">
                <a16:creationId xmlns:a16="http://schemas.microsoft.com/office/drawing/2014/main" id="{B900FE63-4CCA-A740-AC87-DD4F6FE8A20C}"/>
              </a:ext>
            </a:extLst>
          </p:cNvPr>
          <p:cNvSpPr/>
          <p:nvPr/>
        </p:nvSpPr>
        <p:spPr>
          <a:xfrm>
            <a:off x="502661" y="3493902"/>
            <a:ext cx="1064430" cy="9645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957B84-92D1-CE42-A9F0-3DE7DB284B86}"/>
              </a:ext>
            </a:extLst>
          </p:cNvPr>
          <p:cNvSpPr/>
          <p:nvPr/>
        </p:nvSpPr>
        <p:spPr>
          <a:xfrm>
            <a:off x="495061" y="4458406"/>
            <a:ext cx="1064430" cy="233632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A5EC912-27D3-B848-A9E4-B5A074E7BCC2}"/>
              </a:ext>
            </a:extLst>
          </p:cNvPr>
          <p:cNvSpPr/>
          <p:nvPr/>
        </p:nvSpPr>
        <p:spPr>
          <a:xfrm>
            <a:off x="7793557" y="2422482"/>
            <a:ext cx="2091303" cy="23463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5563ABB-B947-0C4E-8581-39F88F1506E4}"/>
              </a:ext>
            </a:extLst>
          </p:cNvPr>
          <p:cNvSpPr/>
          <p:nvPr/>
        </p:nvSpPr>
        <p:spPr>
          <a:xfrm>
            <a:off x="4227816" y="1238251"/>
            <a:ext cx="897418" cy="118423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1" name="Rectangle 10">
            <a:extLst>
              <a:ext uri="{FF2B5EF4-FFF2-40B4-BE49-F238E27FC236}">
                <a16:creationId xmlns:a16="http://schemas.microsoft.com/office/drawing/2014/main" id="{0D66F90F-5EDE-704A-B6AC-C064FC5AEF7B}"/>
              </a:ext>
            </a:extLst>
          </p:cNvPr>
          <p:cNvSpPr/>
          <p:nvPr/>
        </p:nvSpPr>
        <p:spPr>
          <a:xfrm>
            <a:off x="7795646" y="4813300"/>
            <a:ext cx="2091304" cy="177800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6FE6476-FD50-9B48-B32F-E65B953A00F0}"/>
              </a:ext>
            </a:extLst>
          </p:cNvPr>
          <p:cNvSpPr txBox="1"/>
          <p:nvPr/>
        </p:nvSpPr>
        <p:spPr>
          <a:xfrm>
            <a:off x="6749029" y="792532"/>
            <a:ext cx="1999265" cy="369332"/>
          </a:xfrm>
          <a:prstGeom prst="rect">
            <a:avLst/>
          </a:prstGeom>
          <a:noFill/>
        </p:spPr>
        <p:txBody>
          <a:bodyPr wrap="none" rtlCol="0">
            <a:spAutoFit/>
          </a:bodyPr>
          <a:lstStyle/>
          <a:p>
            <a:r>
              <a:rPr lang="en-US" dirty="0"/>
              <a:t>2019 : 100.2 Quads</a:t>
            </a:r>
          </a:p>
        </p:txBody>
      </p:sp>
      <p:sp>
        <p:nvSpPr>
          <p:cNvPr id="14" name="TextBox 13">
            <a:extLst>
              <a:ext uri="{FF2B5EF4-FFF2-40B4-BE49-F238E27FC236}">
                <a16:creationId xmlns:a16="http://schemas.microsoft.com/office/drawing/2014/main" id="{48995B51-D110-9C4A-85FF-6886C64D12F9}"/>
              </a:ext>
            </a:extLst>
          </p:cNvPr>
          <p:cNvSpPr txBox="1"/>
          <p:nvPr/>
        </p:nvSpPr>
        <p:spPr>
          <a:xfrm>
            <a:off x="9276313" y="1077351"/>
            <a:ext cx="2140987" cy="369332"/>
          </a:xfrm>
          <a:prstGeom prst="rect">
            <a:avLst/>
          </a:prstGeom>
          <a:noFill/>
          <a:ln w="28575">
            <a:solidFill>
              <a:schemeClr val="tx1"/>
            </a:solidFill>
          </a:ln>
        </p:spPr>
        <p:txBody>
          <a:bodyPr wrap="square" rtlCol="0">
            <a:spAutoFit/>
          </a:bodyPr>
          <a:lstStyle/>
          <a:p>
            <a:r>
              <a:rPr lang="en-US"/>
              <a:t>1 Quads = 10</a:t>
            </a:r>
            <a:r>
              <a:rPr lang="en-US" baseline="30000"/>
              <a:t>15</a:t>
            </a:r>
            <a:r>
              <a:rPr lang="en-US"/>
              <a:t> BTU</a:t>
            </a:r>
          </a:p>
        </p:txBody>
      </p:sp>
      <p:sp>
        <p:nvSpPr>
          <p:cNvPr id="15" name="Rectangle 14">
            <a:extLst>
              <a:ext uri="{FF2B5EF4-FFF2-40B4-BE49-F238E27FC236}">
                <a16:creationId xmlns:a16="http://schemas.microsoft.com/office/drawing/2014/main" id="{98E9CCAA-E740-8143-BCF5-0589520A5ED5}"/>
              </a:ext>
            </a:extLst>
          </p:cNvPr>
          <p:cNvSpPr/>
          <p:nvPr/>
        </p:nvSpPr>
        <p:spPr>
          <a:xfrm>
            <a:off x="502661" y="3042965"/>
            <a:ext cx="1064430" cy="4509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CB6AAE3-B60F-D746-A5B2-4F434F0339B1}"/>
              </a:ext>
            </a:extLst>
          </p:cNvPr>
          <p:cNvSpPr txBox="1"/>
          <p:nvPr/>
        </p:nvSpPr>
        <p:spPr>
          <a:xfrm>
            <a:off x="7748889" y="5941750"/>
            <a:ext cx="1759366" cy="646331"/>
          </a:xfrm>
          <a:prstGeom prst="rect">
            <a:avLst/>
          </a:prstGeom>
          <a:noFill/>
        </p:spPr>
        <p:txBody>
          <a:bodyPr wrap="square">
            <a:spAutoFit/>
          </a:bodyPr>
          <a:lstStyle/>
          <a:p>
            <a:r>
              <a:rPr lang="en-US" dirty="0"/>
              <a:t>Vehicles, Airport, Vessel, Railroad </a:t>
            </a:r>
          </a:p>
        </p:txBody>
      </p:sp>
      <p:sp>
        <p:nvSpPr>
          <p:cNvPr id="25" name="Right Arrow 24">
            <a:extLst>
              <a:ext uri="{FF2B5EF4-FFF2-40B4-BE49-F238E27FC236}">
                <a16:creationId xmlns:a16="http://schemas.microsoft.com/office/drawing/2014/main" id="{0EA32611-BAB9-4B4C-85BF-45A3458FE08F}"/>
              </a:ext>
            </a:extLst>
          </p:cNvPr>
          <p:cNvSpPr/>
          <p:nvPr/>
        </p:nvSpPr>
        <p:spPr>
          <a:xfrm>
            <a:off x="3702441" y="1695970"/>
            <a:ext cx="492972" cy="39248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t>1</a:t>
            </a:r>
          </a:p>
        </p:txBody>
      </p:sp>
      <p:sp>
        <p:nvSpPr>
          <p:cNvPr id="26" name="Right Arrow 25">
            <a:extLst>
              <a:ext uri="{FF2B5EF4-FFF2-40B4-BE49-F238E27FC236}">
                <a16:creationId xmlns:a16="http://schemas.microsoft.com/office/drawing/2014/main" id="{C72F4B3E-88B5-1542-8C12-7295C9388C95}"/>
              </a:ext>
            </a:extLst>
          </p:cNvPr>
          <p:cNvSpPr/>
          <p:nvPr/>
        </p:nvSpPr>
        <p:spPr>
          <a:xfrm>
            <a:off x="2585213" y="3912121"/>
            <a:ext cx="492972" cy="39248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t>2</a:t>
            </a:r>
          </a:p>
        </p:txBody>
      </p:sp>
      <p:sp>
        <p:nvSpPr>
          <p:cNvPr id="27" name="Right Arrow 26">
            <a:extLst>
              <a:ext uri="{FF2B5EF4-FFF2-40B4-BE49-F238E27FC236}">
                <a16:creationId xmlns:a16="http://schemas.microsoft.com/office/drawing/2014/main" id="{EE3FABA4-C6C1-494E-80D3-F82F18AB7367}"/>
              </a:ext>
            </a:extLst>
          </p:cNvPr>
          <p:cNvSpPr/>
          <p:nvPr/>
        </p:nvSpPr>
        <p:spPr>
          <a:xfrm>
            <a:off x="1559491" y="5941750"/>
            <a:ext cx="492972" cy="39248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t>3</a:t>
            </a:r>
          </a:p>
        </p:txBody>
      </p:sp>
      <p:sp>
        <p:nvSpPr>
          <p:cNvPr id="28" name="Right Arrow 27">
            <a:extLst>
              <a:ext uri="{FF2B5EF4-FFF2-40B4-BE49-F238E27FC236}">
                <a16:creationId xmlns:a16="http://schemas.microsoft.com/office/drawing/2014/main" id="{FBE192A2-D358-C841-87EC-F290A696F4FE}"/>
              </a:ext>
            </a:extLst>
          </p:cNvPr>
          <p:cNvSpPr/>
          <p:nvPr/>
        </p:nvSpPr>
        <p:spPr>
          <a:xfrm>
            <a:off x="0" y="5948196"/>
            <a:ext cx="492972" cy="39248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t>4</a:t>
            </a:r>
          </a:p>
        </p:txBody>
      </p:sp>
      <p:sp>
        <p:nvSpPr>
          <p:cNvPr id="29" name="Right Arrow 28">
            <a:extLst>
              <a:ext uri="{FF2B5EF4-FFF2-40B4-BE49-F238E27FC236}">
                <a16:creationId xmlns:a16="http://schemas.microsoft.com/office/drawing/2014/main" id="{076085B9-431C-8B43-8E81-D0EDAE57AEFF}"/>
              </a:ext>
            </a:extLst>
          </p:cNvPr>
          <p:cNvSpPr/>
          <p:nvPr/>
        </p:nvSpPr>
        <p:spPr>
          <a:xfrm>
            <a:off x="5157637" y="1695970"/>
            <a:ext cx="492972" cy="39248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t>5</a:t>
            </a:r>
          </a:p>
        </p:txBody>
      </p:sp>
      <p:sp>
        <p:nvSpPr>
          <p:cNvPr id="30" name="TextBox 29">
            <a:extLst>
              <a:ext uri="{FF2B5EF4-FFF2-40B4-BE49-F238E27FC236}">
                <a16:creationId xmlns:a16="http://schemas.microsoft.com/office/drawing/2014/main" id="{E71B8CA5-1790-DA44-B70A-D8639CC14B89}"/>
              </a:ext>
            </a:extLst>
          </p:cNvPr>
          <p:cNvSpPr txBox="1"/>
          <p:nvPr/>
        </p:nvSpPr>
        <p:spPr>
          <a:xfrm>
            <a:off x="8652315" y="4823527"/>
            <a:ext cx="301686" cy="369332"/>
          </a:xfrm>
          <a:prstGeom prst="rect">
            <a:avLst/>
          </a:prstGeom>
          <a:solidFill>
            <a:schemeClr val="bg1">
              <a:lumMod val="65000"/>
            </a:schemeClr>
          </a:solidFill>
          <a:ln w="19050">
            <a:solidFill>
              <a:schemeClr val="tx1">
                <a:lumMod val="50000"/>
                <a:lumOff val="50000"/>
              </a:schemeClr>
            </a:solidFill>
          </a:ln>
        </p:spPr>
        <p:txBody>
          <a:bodyPr wrap="none" rtlCol="0">
            <a:spAutoFit/>
          </a:bodyPr>
          <a:lstStyle/>
          <a:p>
            <a:r>
              <a:rPr lang="en-US" dirty="0"/>
              <a:t>6</a:t>
            </a:r>
          </a:p>
        </p:txBody>
      </p:sp>
    </p:spTree>
    <p:extLst>
      <p:ext uri="{BB962C8B-B14F-4D97-AF65-F5344CB8AC3E}">
        <p14:creationId xmlns:p14="http://schemas.microsoft.com/office/powerpoint/2010/main" val="36597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D01CD4-981A-994D-9219-669067512223}"/>
              </a:ext>
            </a:extLst>
          </p:cNvPr>
          <p:cNvSpPr txBox="1"/>
          <p:nvPr/>
        </p:nvSpPr>
        <p:spPr>
          <a:xfrm>
            <a:off x="7009261" y="1624483"/>
            <a:ext cx="4782335" cy="1200329"/>
          </a:xfrm>
          <a:prstGeom prst="rect">
            <a:avLst/>
          </a:prstGeom>
          <a:noFill/>
        </p:spPr>
        <p:txBody>
          <a:bodyPr wrap="none" rtlCol="0">
            <a:spAutoFit/>
          </a:bodyPr>
          <a:lstStyle/>
          <a:p>
            <a:r>
              <a:rPr lang="en-US" b="1"/>
              <a:t>U.S. DOT Data : </a:t>
            </a:r>
          </a:p>
          <a:p>
            <a:pPr marL="342900" indent="-342900">
              <a:buFont typeface="Arial" panose="020B0604020202020204" pitchFamily="34" charset="0"/>
              <a:buChar char="•"/>
            </a:pPr>
            <a:r>
              <a:rPr lang="en-US"/>
              <a:t>Daily travel distance data (County, Daily)</a:t>
            </a:r>
          </a:p>
          <a:p>
            <a:pPr marL="342900" indent="-342900">
              <a:buFont typeface="Arial" panose="020B0604020202020204" pitchFamily="34" charset="0"/>
              <a:buChar char="•"/>
            </a:pPr>
            <a:r>
              <a:rPr lang="en-US"/>
              <a:t>March 2020 US flight data (US, Daily)</a:t>
            </a:r>
          </a:p>
          <a:p>
            <a:pPr marL="342900" indent="-342900">
              <a:buFont typeface="Arial" panose="020B0604020202020204" pitchFamily="34" charset="0"/>
              <a:buChar char="•"/>
            </a:pPr>
            <a:r>
              <a:rPr lang="en-US"/>
              <a:t>Freight Weight data (Mode , State ,Monthly) </a:t>
            </a:r>
          </a:p>
        </p:txBody>
      </p:sp>
      <p:sp>
        <p:nvSpPr>
          <p:cNvPr id="5" name="TextBox 4">
            <a:extLst>
              <a:ext uri="{FF2B5EF4-FFF2-40B4-BE49-F238E27FC236}">
                <a16:creationId xmlns:a16="http://schemas.microsoft.com/office/drawing/2014/main" id="{FFA793ED-7223-164A-A1D0-AB6F090E5502}"/>
              </a:ext>
            </a:extLst>
          </p:cNvPr>
          <p:cNvSpPr txBox="1"/>
          <p:nvPr/>
        </p:nvSpPr>
        <p:spPr>
          <a:xfrm>
            <a:off x="483466" y="1724865"/>
            <a:ext cx="6248875" cy="2308324"/>
          </a:xfrm>
          <a:prstGeom prst="rect">
            <a:avLst/>
          </a:prstGeom>
          <a:noFill/>
        </p:spPr>
        <p:txBody>
          <a:bodyPr wrap="square" rtlCol="0">
            <a:spAutoFit/>
          </a:bodyPr>
          <a:lstStyle/>
          <a:p>
            <a:r>
              <a:rPr lang="en-US" b="1" dirty="0"/>
              <a:t>U.S. EIA Data :</a:t>
            </a:r>
          </a:p>
          <a:p>
            <a:pPr marL="342900" indent="-342900">
              <a:buFont typeface="Arial" panose="020B0604020202020204" pitchFamily="34" charset="0"/>
              <a:buChar char="•"/>
            </a:pPr>
            <a:r>
              <a:rPr lang="en-US" dirty="0"/>
              <a:t>Electricity Generation data (Fuel type, State, Monthly)</a:t>
            </a:r>
          </a:p>
          <a:p>
            <a:pPr marL="342900" indent="-342900">
              <a:buFont typeface="Arial" panose="020B0604020202020204" pitchFamily="34" charset="0"/>
              <a:buChar char="•"/>
            </a:pPr>
            <a:r>
              <a:rPr lang="en-US" dirty="0"/>
              <a:t>Natural Gas Consumption (not for EGU) (State, Monthly)</a:t>
            </a:r>
          </a:p>
          <a:p>
            <a:pPr marL="342900" indent="-342900">
              <a:buFont typeface="Arial" panose="020B0604020202020204" pitchFamily="34" charset="0"/>
              <a:buChar char="•"/>
            </a:pPr>
            <a:r>
              <a:rPr lang="en-US" dirty="0"/>
              <a:t>Petroleum Sale End users (Fuel type, State, Yearly)</a:t>
            </a:r>
          </a:p>
          <a:p>
            <a:pPr marL="342900" indent="-342900">
              <a:buFont typeface="Arial" panose="020B0604020202020204" pitchFamily="34" charset="0"/>
              <a:buChar char="•"/>
            </a:pPr>
            <a:r>
              <a:rPr lang="en-US" dirty="0"/>
              <a:t>Petroleum Consumption (End user, Fuel type ,US, Monthly)</a:t>
            </a:r>
          </a:p>
          <a:p>
            <a:pPr marL="342900" indent="-342900">
              <a:buFont typeface="Arial" panose="020B0604020202020204" pitchFamily="34" charset="0"/>
              <a:buChar char="•"/>
            </a:pPr>
            <a:r>
              <a:rPr lang="en-US" dirty="0"/>
              <a:t>Net petroleum product (5 PADD regions, Monthly )</a:t>
            </a:r>
          </a:p>
          <a:p>
            <a:pPr marL="342900" indent="-342900">
              <a:buFont typeface="Arial" panose="020B0604020202020204" pitchFamily="34" charset="0"/>
              <a:buChar char="•"/>
            </a:pPr>
            <a:r>
              <a:rPr lang="en-US" dirty="0"/>
              <a:t>Petroleum Production supply (6 products, 5 regions, Monthly)</a:t>
            </a:r>
          </a:p>
          <a:p>
            <a:pPr marL="342900" indent="-342900">
              <a:buFont typeface="Arial" panose="020B0604020202020204" pitchFamily="34" charset="0"/>
              <a:buChar char="•"/>
            </a:pPr>
            <a:r>
              <a:rPr lang="en-US" dirty="0"/>
              <a:t>Electricity Usage (End users, State, Monthly)</a:t>
            </a:r>
          </a:p>
        </p:txBody>
      </p:sp>
      <p:sp>
        <p:nvSpPr>
          <p:cNvPr id="6" name="TextBox 5">
            <a:extLst>
              <a:ext uri="{FF2B5EF4-FFF2-40B4-BE49-F238E27FC236}">
                <a16:creationId xmlns:a16="http://schemas.microsoft.com/office/drawing/2014/main" id="{387D87BD-F2D3-7A4A-9C01-004C9133A585}"/>
              </a:ext>
            </a:extLst>
          </p:cNvPr>
          <p:cNvSpPr txBox="1"/>
          <p:nvPr/>
        </p:nvSpPr>
        <p:spPr>
          <a:xfrm>
            <a:off x="7009262" y="3109859"/>
            <a:ext cx="4782335" cy="923330"/>
          </a:xfrm>
          <a:prstGeom prst="rect">
            <a:avLst/>
          </a:prstGeom>
          <a:noFill/>
        </p:spPr>
        <p:txBody>
          <a:bodyPr wrap="square" rtlCol="0">
            <a:spAutoFit/>
          </a:bodyPr>
          <a:lstStyle/>
          <a:p>
            <a:r>
              <a:rPr lang="en-US" b="1" dirty="0"/>
              <a:t>INRIX Data:</a:t>
            </a:r>
          </a:p>
          <a:p>
            <a:pPr marL="285750" indent="-285750">
              <a:buFont typeface="Arial" panose="020B0604020202020204" pitchFamily="34" charset="0"/>
              <a:buChar char="•"/>
            </a:pPr>
            <a:r>
              <a:rPr lang="en-US" dirty="0"/>
              <a:t>Normalized Daily VMT data (Vehicle type, State, Monthly )</a:t>
            </a:r>
          </a:p>
        </p:txBody>
      </p:sp>
      <p:sp>
        <p:nvSpPr>
          <p:cNvPr id="8" name="TextBox 7">
            <a:extLst>
              <a:ext uri="{FF2B5EF4-FFF2-40B4-BE49-F238E27FC236}">
                <a16:creationId xmlns:a16="http://schemas.microsoft.com/office/drawing/2014/main" id="{DA80E5F9-03F8-2046-A9E4-B4A053951C1A}"/>
              </a:ext>
            </a:extLst>
          </p:cNvPr>
          <p:cNvSpPr txBox="1"/>
          <p:nvPr/>
        </p:nvSpPr>
        <p:spPr>
          <a:xfrm>
            <a:off x="6967330" y="4318236"/>
            <a:ext cx="4701159" cy="646331"/>
          </a:xfrm>
          <a:prstGeom prst="rect">
            <a:avLst/>
          </a:prstGeom>
          <a:noFill/>
        </p:spPr>
        <p:txBody>
          <a:bodyPr wrap="none" rtlCol="0">
            <a:spAutoFit/>
          </a:bodyPr>
          <a:lstStyle/>
          <a:p>
            <a:r>
              <a:rPr lang="en-US" b="1"/>
              <a:t>Flighttrader24 Data:</a:t>
            </a:r>
          </a:p>
          <a:p>
            <a:pPr marL="285750" indent="-285750">
              <a:buFont typeface="Arial" panose="020B0604020202020204" pitchFamily="34" charset="0"/>
              <a:buChar char="•"/>
            </a:pPr>
            <a:r>
              <a:rPr lang="en-US"/>
              <a:t>Flight tracked by Flightradar24 (Global, Daily)</a:t>
            </a:r>
          </a:p>
        </p:txBody>
      </p:sp>
      <p:sp>
        <p:nvSpPr>
          <p:cNvPr id="2" name="Title 1">
            <a:extLst>
              <a:ext uri="{FF2B5EF4-FFF2-40B4-BE49-F238E27FC236}">
                <a16:creationId xmlns:a16="http://schemas.microsoft.com/office/drawing/2014/main" id="{CC8C84F5-D985-F06E-E0D7-D01EC009DF39}"/>
              </a:ext>
            </a:extLst>
          </p:cNvPr>
          <p:cNvSpPr>
            <a:spLocks noGrp="1"/>
          </p:cNvSpPr>
          <p:nvPr>
            <p:ph type="title"/>
          </p:nvPr>
        </p:nvSpPr>
        <p:spPr/>
        <p:txBody>
          <a:bodyPr/>
          <a:lstStyle/>
          <a:p>
            <a:r>
              <a:rPr lang="en-US" dirty="0"/>
              <a:t>Human Activity Data Collections</a:t>
            </a:r>
          </a:p>
        </p:txBody>
      </p:sp>
      <p:sp>
        <p:nvSpPr>
          <p:cNvPr id="7" name="TextBox 6">
            <a:extLst>
              <a:ext uri="{FF2B5EF4-FFF2-40B4-BE49-F238E27FC236}">
                <a16:creationId xmlns:a16="http://schemas.microsoft.com/office/drawing/2014/main" id="{C3263472-1AB3-EF82-10BD-6E082A3F309E}"/>
              </a:ext>
            </a:extLst>
          </p:cNvPr>
          <p:cNvSpPr txBox="1"/>
          <p:nvPr/>
        </p:nvSpPr>
        <p:spPr>
          <a:xfrm>
            <a:off x="3636974" y="5625427"/>
            <a:ext cx="8031515" cy="923330"/>
          </a:xfrm>
          <a:prstGeom prst="rect">
            <a:avLst/>
          </a:prstGeom>
          <a:noFill/>
        </p:spPr>
        <p:txBody>
          <a:bodyPr wrap="square" rtlCol="0">
            <a:spAutoFit/>
          </a:bodyPr>
          <a:lstStyle/>
          <a:p>
            <a:pPr marL="285750" indent="-285750">
              <a:buFont typeface="Wingdings" pitchFamily="2" charset="2"/>
              <a:buChar char="v"/>
            </a:pPr>
            <a:r>
              <a:rPr lang="en-US" i="1"/>
              <a:t>Total number of temporal profiles developed (county/state, daily/month/annual, source):  </a:t>
            </a:r>
            <a:r>
              <a:rPr lang="en-US" b="1" i="1" u="sng"/>
              <a:t>5995 + no of county-vehicle VMT TPRO</a:t>
            </a:r>
          </a:p>
          <a:p>
            <a:endParaRPr lang="en-US"/>
          </a:p>
        </p:txBody>
      </p:sp>
      <p:pic>
        <p:nvPicPr>
          <p:cNvPr id="1026" name="Picture 2">
            <a:extLst>
              <a:ext uri="{FF2B5EF4-FFF2-40B4-BE49-F238E27FC236}">
                <a16:creationId xmlns:a16="http://schemas.microsoft.com/office/drawing/2014/main" id="{E222B79D-57FC-EC73-20BD-0D29F38E02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92" y="4238726"/>
            <a:ext cx="2438400" cy="20447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E43FBDD-1E09-0919-4F82-B039E2360D87}"/>
              </a:ext>
            </a:extLst>
          </p:cNvPr>
          <p:cNvSpPr txBox="1"/>
          <p:nvPr/>
        </p:nvSpPr>
        <p:spPr>
          <a:xfrm>
            <a:off x="2886365" y="4762801"/>
            <a:ext cx="2107096" cy="738664"/>
          </a:xfrm>
          <a:prstGeom prst="rect">
            <a:avLst/>
          </a:prstGeom>
          <a:noFill/>
        </p:spPr>
        <p:txBody>
          <a:bodyPr wrap="square" rtlCol="0">
            <a:spAutoFit/>
          </a:bodyPr>
          <a:lstStyle/>
          <a:p>
            <a:r>
              <a:rPr lang="en-US" sz="1400" b="0" i="0">
                <a:solidFill>
                  <a:srgbClr val="242424"/>
                </a:solidFill>
                <a:effectLst/>
                <a:latin typeface="-apple-system"/>
              </a:rPr>
              <a:t>Petroleum</a:t>
            </a:r>
            <a:r>
              <a:rPr lang="en-US" sz="1400">
                <a:latin typeface="+mj-lt"/>
                <a:cs typeface="Angsana New" panose="02020603050405020304" pitchFamily="18" charset="-34"/>
              </a:rPr>
              <a:t> A</a:t>
            </a:r>
            <a:r>
              <a:rPr lang="en-US" sz="1400" b="0" i="0">
                <a:solidFill>
                  <a:srgbClr val="242424"/>
                </a:solidFill>
                <a:effectLst/>
                <a:latin typeface="+mj-lt"/>
                <a:cs typeface="Angsana New" panose="02020603050405020304" pitchFamily="18" charset="-34"/>
              </a:rPr>
              <a:t>dministration for Defense Districts (PADD)</a:t>
            </a:r>
            <a:endParaRPr lang="en-US" sz="1400">
              <a:latin typeface="+mj-lt"/>
              <a:cs typeface="Angsana New" panose="02020603050405020304" pitchFamily="18" charset="-34"/>
            </a:endParaRPr>
          </a:p>
        </p:txBody>
      </p:sp>
    </p:spTree>
    <p:extLst>
      <p:ext uri="{BB962C8B-B14F-4D97-AF65-F5344CB8AC3E}">
        <p14:creationId xmlns:p14="http://schemas.microsoft.com/office/powerpoint/2010/main" val="145381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6D4CA3-B23A-984C-B4C0-45416E619892}"/>
              </a:ext>
            </a:extLst>
          </p:cNvPr>
          <p:cNvSpPr txBox="1"/>
          <p:nvPr/>
        </p:nvSpPr>
        <p:spPr>
          <a:xfrm>
            <a:off x="461759" y="677293"/>
            <a:ext cx="3977870" cy="584775"/>
          </a:xfrm>
          <a:prstGeom prst="rect">
            <a:avLst/>
          </a:prstGeom>
          <a:noFill/>
        </p:spPr>
        <p:txBody>
          <a:bodyPr wrap="square" rtlCol="0">
            <a:spAutoFit/>
          </a:bodyPr>
          <a:lstStyle/>
          <a:p>
            <a:pPr algn="ctr"/>
            <a:r>
              <a:rPr lang="en-US" b="1"/>
              <a:t>EIA Data</a:t>
            </a:r>
          </a:p>
          <a:p>
            <a:pPr algn="ctr"/>
            <a:r>
              <a:rPr lang="en-US" sz="1400"/>
              <a:t>(S=State level, M=Monthly, US=US total, R=Regions)</a:t>
            </a:r>
            <a:r>
              <a:rPr lang="en-US" sz="1400" b="1"/>
              <a:t> </a:t>
            </a:r>
          </a:p>
        </p:txBody>
      </p:sp>
      <p:sp>
        <p:nvSpPr>
          <p:cNvPr id="7" name="TextBox 6">
            <a:extLst>
              <a:ext uri="{FF2B5EF4-FFF2-40B4-BE49-F238E27FC236}">
                <a16:creationId xmlns:a16="http://schemas.microsoft.com/office/drawing/2014/main" id="{8BF564F7-42AE-1547-A062-D68C0F22D86D}"/>
              </a:ext>
            </a:extLst>
          </p:cNvPr>
          <p:cNvSpPr txBox="1"/>
          <p:nvPr/>
        </p:nvSpPr>
        <p:spPr>
          <a:xfrm>
            <a:off x="389346" y="3016256"/>
            <a:ext cx="4077220" cy="646331"/>
          </a:xfrm>
          <a:prstGeom prst="rect">
            <a:avLst/>
          </a:prstGeom>
          <a:noFill/>
        </p:spPr>
        <p:txBody>
          <a:bodyPr wrap="square" rtlCol="0">
            <a:spAutoFit/>
          </a:bodyPr>
          <a:lstStyle/>
          <a:p>
            <a:pPr algn="ctr"/>
            <a:r>
              <a:rPr lang="en-US" dirty="0"/>
              <a:t>3) Petroleum sale by </a:t>
            </a:r>
            <a:r>
              <a:rPr lang="en-US" dirty="0">
                <a:solidFill>
                  <a:srgbClr val="00B0F0"/>
                </a:solidFill>
              </a:rPr>
              <a:t>end-user </a:t>
            </a:r>
            <a:r>
              <a:rPr lang="en-US" dirty="0"/>
              <a:t>and</a:t>
            </a:r>
            <a:r>
              <a:rPr lang="en-US" dirty="0">
                <a:solidFill>
                  <a:srgbClr val="00B0F0"/>
                </a:solidFill>
              </a:rPr>
              <a:t> </a:t>
            </a:r>
            <a:r>
              <a:rPr lang="en-US" dirty="0">
                <a:solidFill>
                  <a:srgbClr val="FF0000"/>
                </a:solidFill>
              </a:rPr>
              <a:t>fuel types </a:t>
            </a:r>
            <a:r>
              <a:rPr lang="en-US" dirty="0"/>
              <a:t>(S,A)</a:t>
            </a:r>
          </a:p>
        </p:txBody>
      </p:sp>
      <p:sp>
        <p:nvSpPr>
          <p:cNvPr id="8" name="TextBox 7">
            <a:extLst>
              <a:ext uri="{FF2B5EF4-FFF2-40B4-BE49-F238E27FC236}">
                <a16:creationId xmlns:a16="http://schemas.microsoft.com/office/drawing/2014/main" id="{B6D6396E-CFD6-4642-B990-570AA82BF37B}"/>
              </a:ext>
            </a:extLst>
          </p:cNvPr>
          <p:cNvSpPr txBox="1"/>
          <p:nvPr/>
        </p:nvSpPr>
        <p:spPr>
          <a:xfrm>
            <a:off x="426095" y="3586482"/>
            <a:ext cx="4032739" cy="646331"/>
          </a:xfrm>
          <a:prstGeom prst="rect">
            <a:avLst/>
          </a:prstGeom>
          <a:noFill/>
        </p:spPr>
        <p:txBody>
          <a:bodyPr wrap="square" rtlCol="0">
            <a:spAutoFit/>
          </a:bodyPr>
          <a:lstStyle/>
          <a:p>
            <a:pPr algn="ctr"/>
            <a:r>
              <a:rPr lang="en-US"/>
              <a:t>Petroleum consumption by </a:t>
            </a:r>
            <a:r>
              <a:rPr lang="en-US">
                <a:solidFill>
                  <a:srgbClr val="00B0F0"/>
                </a:solidFill>
              </a:rPr>
              <a:t>end-user</a:t>
            </a:r>
          </a:p>
          <a:p>
            <a:pPr algn="ctr"/>
            <a:r>
              <a:rPr lang="en-US">
                <a:solidFill>
                  <a:srgbClr val="00B0F0"/>
                </a:solidFill>
              </a:rPr>
              <a:t> </a:t>
            </a:r>
            <a:r>
              <a:rPr lang="en-US"/>
              <a:t>and </a:t>
            </a:r>
            <a:r>
              <a:rPr lang="en-US">
                <a:solidFill>
                  <a:srgbClr val="FF0000"/>
                </a:solidFill>
              </a:rPr>
              <a:t>fuel types </a:t>
            </a:r>
            <a:r>
              <a:rPr lang="en-US"/>
              <a:t>(US, M)</a:t>
            </a:r>
          </a:p>
        </p:txBody>
      </p:sp>
      <p:sp>
        <p:nvSpPr>
          <p:cNvPr id="9" name="TextBox 8">
            <a:extLst>
              <a:ext uri="{FF2B5EF4-FFF2-40B4-BE49-F238E27FC236}">
                <a16:creationId xmlns:a16="http://schemas.microsoft.com/office/drawing/2014/main" id="{9268FA46-D574-4F42-8004-6C6FC0948AEB}"/>
              </a:ext>
            </a:extLst>
          </p:cNvPr>
          <p:cNvSpPr txBox="1"/>
          <p:nvPr/>
        </p:nvSpPr>
        <p:spPr>
          <a:xfrm>
            <a:off x="413594" y="4474774"/>
            <a:ext cx="4077220" cy="646331"/>
          </a:xfrm>
          <a:prstGeom prst="rect">
            <a:avLst/>
          </a:prstGeom>
          <a:noFill/>
        </p:spPr>
        <p:txBody>
          <a:bodyPr wrap="square" rtlCol="0">
            <a:spAutoFit/>
          </a:bodyPr>
          <a:lstStyle/>
          <a:p>
            <a:pPr algn="ctr"/>
            <a:r>
              <a:rPr lang="en-US" dirty="0"/>
              <a:t>4) Petroleum Process data related</a:t>
            </a:r>
          </a:p>
          <a:p>
            <a:pPr algn="ctr"/>
            <a:r>
              <a:rPr lang="en-US" dirty="0"/>
              <a:t> to Crude Oil (R, M)</a:t>
            </a:r>
          </a:p>
        </p:txBody>
      </p:sp>
      <p:sp>
        <p:nvSpPr>
          <p:cNvPr id="10" name="TextBox 9">
            <a:extLst>
              <a:ext uri="{FF2B5EF4-FFF2-40B4-BE49-F238E27FC236}">
                <a16:creationId xmlns:a16="http://schemas.microsoft.com/office/drawing/2014/main" id="{CFA9740F-AE80-0647-9FB9-A4015FBAB606}"/>
              </a:ext>
            </a:extLst>
          </p:cNvPr>
          <p:cNvSpPr txBox="1"/>
          <p:nvPr/>
        </p:nvSpPr>
        <p:spPr>
          <a:xfrm>
            <a:off x="413592" y="5228897"/>
            <a:ext cx="4085570" cy="369332"/>
          </a:xfrm>
          <a:prstGeom prst="rect">
            <a:avLst/>
          </a:prstGeom>
          <a:noFill/>
        </p:spPr>
        <p:txBody>
          <a:bodyPr wrap="square" rtlCol="0">
            <a:spAutoFit/>
          </a:bodyPr>
          <a:lstStyle/>
          <a:p>
            <a:pPr algn="ctr"/>
            <a:r>
              <a:rPr lang="en-US"/>
              <a:t>Petroleum Supply by </a:t>
            </a:r>
            <a:r>
              <a:rPr lang="en-US">
                <a:solidFill>
                  <a:srgbClr val="FF0000"/>
                </a:solidFill>
              </a:rPr>
              <a:t>fuel types </a:t>
            </a:r>
            <a:r>
              <a:rPr lang="en-US"/>
              <a:t>(R, M)</a:t>
            </a:r>
          </a:p>
        </p:txBody>
      </p:sp>
      <p:sp>
        <p:nvSpPr>
          <p:cNvPr id="12" name="TextBox 11">
            <a:extLst>
              <a:ext uri="{FF2B5EF4-FFF2-40B4-BE49-F238E27FC236}">
                <a16:creationId xmlns:a16="http://schemas.microsoft.com/office/drawing/2014/main" id="{46B2A5B0-9BF3-EB48-800E-F8C186A19C79}"/>
              </a:ext>
            </a:extLst>
          </p:cNvPr>
          <p:cNvSpPr txBox="1"/>
          <p:nvPr/>
        </p:nvSpPr>
        <p:spPr>
          <a:xfrm>
            <a:off x="4959769" y="2096272"/>
            <a:ext cx="2639518" cy="369332"/>
          </a:xfrm>
          <a:prstGeom prst="rect">
            <a:avLst/>
          </a:prstGeom>
          <a:noFill/>
          <a:ln>
            <a:solidFill>
              <a:schemeClr val="accent1"/>
            </a:solidFill>
          </a:ln>
        </p:spPr>
        <p:txBody>
          <a:bodyPr wrap="square" rtlCol="0">
            <a:spAutoFit/>
          </a:bodyPr>
          <a:lstStyle/>
          <a:p>
            <a:pPr algn="ctr"/>
            <a:r>
              <a:rPr lang="en-US"/>
              <a:t>Electric Generation</a:t>
            </a:r>
          </a:p>
        </p:txBody>
      </p:sp>
      <p:sp>
        <p:nvSpPr>
          <p:cNvPr id="14" name="TextBox 13">
            <a:extLst>
              <a:ext uri="{FF2B5EF4-FFF2-40B4-BE49-F238E27FC236}">
                <a16:creationId xmlns:a16="http://schemas.microsoft.com/office/drawing/2014/main" id="{44930063-E031-5845-9B8E-DE82C7E94117}"/>
              </a:ext>
            </a:extLst>
          </p:cNvPr>
          <p:cNvSpPr txBox="1"/>
          <p:nvPr/>
        </p:nvSpPr>
        <p:spPr>
          <a:xfrm>
            <a:off x="4951420" y="2502040"/>
            <a:ext cx="2647868" cy="381859"/>
          </a:xfrm>
          <a:prstGeom prst="rect">
            <a:avLst/>
          </a:prstGeom>
          <a:noFill/>
          <a:ln>
            <a:solidFill>
              <a:schemeClr val="accent1"/>
            </a:solidFill>
          </a:ln>
        </p:spPr>
        <p:txBody>
          <a:bodyPr wrap="square" rtlCol="0">
            <a:spAutoFit/>
          </a:bodyPr>
          <a:lstStyle/>
          <a:p>
            <a:pPr algn="ctr"/>
            <a:r>
              <a:rPr lang="en-US"/>
              <a:t>Natural Gas Consumption</a:t>
            </a:r>
          </a:p>
        </p:txBody>
      </p:sp>
      <p:sp>
        <p:nvSpPr>
          <p:cNvPr id="15" name="TextBox 14">
            <a:extLst>
              <a:ext uri="{FF2B5EF4-FFF2-40B4-BE49-F238E27FC236}">
                <a16:creationId xmlns:a16="http://schemas.microsoft.com/office/drawing/2014/main" id="{F3C0BA75-4BA7-394F-B3C0-8681FFA9CC51}"/>
              </a:ext>
            </a:extLst>
          </p:cNvPr>
          <p:cNvSpPr txBox="1"/>
          <p:nvPr/>
        </p:nvSpPr>
        <p:spPr>
          <a:xfrm>
            <a:off x="4948255" y="2946175"/>
            <a:ext cx="2651032" cy="1446550"/>
          </a:xfrm>
          <a:prstGeom prst="rect">
            <a:avLst/>
          </a:prstGeom>
          <a:noFill/>
          <a:ln>
            <a:solidFill>
              <a:schemeClr val="accent1"/>
            </a:solidFill>
          </a:ln>
        </p:spPr>
        <p:txBody>
          <a:bodyPr wrap="square" rtlCol="0">
            <a:spAutoFit/>
          </a:bodyPr>
          <a:lstStyle/>
          <a:p>
            <a:pPr algn="ctr"/>
            <a:r>
              <a:rPr lang="en-US"/>
              <a:t>Petroleum Consumption:</a:t>
            </a:r>
          </a:p>
          <a:p>
            <a:pPr algn="ctr"/>
            <a:r>
              <a:rPr lang="en-US"/>
              <a:t>Distillate fuel, Kerosene, Residual fuel, Coal, Propane, Biomass.</a:t>
            </a:r>
          </a:p>
          <a:p>
            <a:pPr algn="ctr"/>
            <a:r>
              <a:rPr lang="en-US" sz="800"/>
              <a:t>Gasoline, Petroleum Coke, propane, propylene, total petroleum</a:t>
            </a:r>
          </a:p>
        </p:txBody>
      </p:sp>
      <p:sp>
        <p:nvSpPr>
          <p:cNvPr id="18" name="TextBox 17">
            <a:extLst>
              <a:ext uri="{FF2B5EF4-FFF2-40B4-BE49-F238E27FC236}">
                <a16:creationId xmlns:a16="http://schemas.microsoft.com/office/drawing/2014/main" id="{C8B6522B-B799-7940-8576-90C05988AC80}"/>
              </a:ext>
            </a:extLst>
          </p:cNvPr>
          <p:cNvSpPr txBox="1"/>
          <p:nvPr/>
        </p:nvSpPr>
        <p:spPr>
          <a:xfrm>
            <a:off x="4935946" y="5778389"/>
            <a:ext cx="2747054" cy="830997"/>
          </a:xfrm>
          <a:prstGeom prst="rect">
            <a:avLst/>
          </a:prstGeom>
          <a:noFill/>
        </p:spPr>
        <p:txBody>
          <a:bodyPr wrap="square" rtlCol="0">
            <a:spAutoFit/>
          </a:bodyPr>
          <a:lstStyle/>
          <a:p>
            <a:pPr algn="ctr"/>
            <a:r>
              <a:rPr lang="en-US" sz="1600" b="1"/>
              <a:t>Other data </a:t>
            </a:r>
            <a:r>
              <a:rPr lang="en-US" sz="1600"/>
              <a:t>that can not be identified by energy consumption or Production.</a:t>
            </a:r>
          </a:p>
        </p:txBody>
      </p:sp>
      <p:grpSp>
        <p:nvGrpSpPr>
          <p:cNvPr id="61" name="Group 60">
            <a:extLst>
              <a:ext uri="{FF2B5EF4-FFF2-40B4-BE49-F238E27FC236}">
                <a16:creationId xmlns:a16="http://schemas.microsoft.com/office/drawing/2014/main" id="{5FE98AB5-F893-59D1-F09F-3438269DAD68}"/>
              </a:ext>
            </a:extLst>
          </p:cNvPr>
          <p:cNvGrpSpPr/>
          <p:nvPr/>
        </p:nvGrpSpPr>
        <p:grpSpPr>
          <a:xfrm>
            <a:off x="413592" y="1360959"/>
            <a:ext cx="4085570" cy="577467"/>
            <a:chOff x="422686" y="1190919"/>
            <a:chExt cx="4085570" cy="577467"/>
          </a:xfrm>
        </p:grpSpPr>
        <p:sp>
          <p:nvSpPr>
            <p:cNvPr id="5" name="TextBox 4">
              <a:extLst>
                <a:ext uri="{FF2B5EF4-FFF2-40B4-BE49-F238E27FC236}">
                  <a16:creationId xmlns:a16="http://schemas.microsoft.com/office/drawing/2014/main" id="{3CE49B1F-E1D0-5C40-8BAE-F6AFB0D2DA6A}"/>
                </a:ext>
              </a:extLst>
            </p:cNvPr>
            <p:cNvSpPr txBox="1"/>
            <p:nvPr/>
          </p:nvSpPr>
          <p:spPr>
            <a:xfrm>
              <a:off x="422686" y="1273011"/>
              <a:ext cx="4085570" cy="369332"/>
            </a:xfrm>
            <a:prstGeom prst="rect">
              <a:avLst/>
            </a:prstGeom>
            <a:noFill/>
          </p:spPr>
          <p:txBody>
            <a:bodyPr wrap="square" rtlCol="0">
              <a:spAutoFit/>
            </a:bodyPr>
            <a:lstStyle/>
            <a:p>
              <a:pPr algn="ctr"/>
              <a:r>
                <a:rPr lang="en-US" dirty="0"/>
                <a:t>1) Electricity Generation by </a:t>
              </a:r>
              <a:r>
                <a:rPr lang="en-US" dirty="0">
                  <a:solidFill>
                    <a:srgbClr val="FF0000"/>
                  </a:solidFill>
                </a:rPr>
                <a:t>fuel </a:t>
              </a:r>
              <a:r>
                <a:rPr lang="en-US" dirty="0"/>
                <a:t>(S, M)</a:t>
              </a:r>
            </a:p>
          </p:txBody>
        </p:sp>
        <p:sp>
          <p:nvSpPr>
            <p:cNvPr id="19" name="Rectangle 18">
              <a:extLst>
                <a:ext uri="{FF2B5EF4-FFF2-40B4-BE49-F238E27FC236}">
                  <a16:creationId xmlns:a16="http://schemas.microsoft.com/office/drawing/2014/main" id="{0E788778-FD3B-BB4D-BDE8-0B6B32DA4517}"/>
                </a:ext>
              </a:extLst>
            </p:cNvPr>
            <p:cNvSpPr/>
            <p:nvPr/>
          </p:nvSpPr>
          <p:spPr>
            <a:xfrm>
              <a:off x="422686" y="1190919"/>
              <a:ext cx="4077222" cy="57746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53B2E7BD-28F6-26DD-F8B8-22872865BE41}"/>
              </a:ext>
            </a:extLst>
          </p:cNvPr>
          <p:cNvGrpSpPr/>
          <p:nvPr/>
        </p:nvGrpSpPr>
        <p:grpSpPr>
          <a:xfrm>
            <a:off x="413591" y="2128308"/>
            <a:ext cx="4085571" cy="577467"/>
            <a:chOff x="422685" y="1958268"/>
            <a:chExt cx="4085571" cy="577467"/>
          </a:xfrm>
        </p:grpSpPr>
        <p:sp>
          <p:nvSpPr>
            <p:cNvPr id="6" name="TextBox 5">
              <a:extLst>
                <a:ext uri="{FF2B5EF4-FFF2-40B4-BE49-F238E27FC236}">
                  <a16:creationId xmlns:a16="http://schemas.microsoft.com/office/drawing/2014/main" id="{CA36E362-63F7-E743-83F2-102220F5B0CC}"/>
                </a:ext>
              </a:extLst>
            </p:cNvPr>
            <p:cNvSpPr txBox="1"/>
            <p:nvPr/>
          </p:nvSpPr>
          <p:spPr>
            <a:xfrm>
              <a:off x="422685" y="2067304"/>
              <a:ext cx="4085571" cy="369332"/>
            </a:xfrm>
            <a:prstGeom prst="rect">
              <a:avLst/>
            </a:prstGeom>
            <a:noFill/>
          </p:spPr>
          <p:txBody>
            <a:bodyPr wrap="square" rtlCol="0">
              <a:spAutoFit/>
            </a:bodyPr>
            <a:lstStyle/>
            <a:p>
              <a:pPr algn="ctr"/>
              <a:r>
                <a:rPr lang="en-US" dirty="0"/>
                <a:t>2) Natural Gas Usage by </a:t>
              </a:r>
              <a:r>
                <a:rPr lang="en-US" dirty="0">
                  <a:solidFill>
                    <a:srgbClr val="00B0F0"/>
                  </a:solidFill>
                </a:rPr>
                <a:t>end-user </a:t>
              </a:r>
              <a:r>
                <a:rPr lang="en-US" dirty="0"/>
                <a:t>(S,M)</a:t>
              </a:r>
            </a:p>
          </p:txBody>
        </p:sp>
        <p:sp>
          <p:nvSpPr>
            <p:cNvPr id="20" name="Rectangle 19">
              <a:extLst>
                <a:ext uri="{FF2B5EF4-FFF2-40B4-BE49-F238E27FC236}">
                  <a16:creationId xmlns:a16="http://schemas.microsoft.com/office/drawing/2014/main" id="{706117D8-4023-4F4F-A4E1-C8ED47E02B3B}"/>
                </a:ext>
              </a:extLst>
            </p:cNvPr>
            <p:cNvSpPr/>
            <p:nvPr/>
          </p:nvSpPr>
          <p:spPr>
            <a:xfrm>
              <a:off x="422686" y="1958268"/>
              <a:ext cx="4077222" cy="57746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0C16F699-00E5-DA4D-B157-DD638490DF4C}"/>
              </a:ext>
            </a:extLst>
          </p:cNvPr>
          <p:cNvSpPr/>
          <p:nvPr/>
        </p:nvSpPr>
        <p:spPr>
          <a:xfrm>
            <a:off x="413592" y="2952789"/>
            <a:ext cx="4077222" cy="131566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CC9D535-020D-934A-9CAB-FE116FAA29FB}"/>
              </a:ext>
            </a:extLst>
          </p:cNvPr>
          <p:cNvSpPr/>
          <p:nvPr/>
        </p:nvSpPr>
        <p:spPr>
          <a:xfrm>
            <a:off x="413591" y="4497866"/>
            <a:ext cx="4077223" cy="119506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91A98824-86F0-4474-C2C3-AB8EF1E585E3}"/>
              </a:ext>
            </a:extLst>
          </p:cNvPr>
          <p:cNvGrpSpPr/>
          <p:nvPr/>
        </p:nvGrpSpPr>
        <p:grpSpPr>
          <a:xfrm>
            <a:off x="399679" y="6093965"/>
            <a:ext cx="4085570" cy="577467"/>
            <a:chOff x="422686" y="5832242"/>
            <a:chExt cx="4085570" cy="577467"/>
          </a:xfrm>
        </p:grpSpPr>
        <p:sp>
          <p:nvSpPr>
            <p:cNvPr id="11" name="TextBox 10">
              <a:extLst>
                <a:ext uri="{FF2B5EF4-FFF2-40B4-BE49-F238E27FC236}">
                  <a16:creationId xmlns:a16="http://schemas.microsoft.com/office/drawing/2014/main" id="{22CE9602-3613-9048-8901-12669A2A05D6}"/>
                </a:ext>
              </a:extLst>
            </p:cNvPr>
            <p:cNvSpPr txBox="1"/>
            <p:nvPr/>
          </p:nvSpPr>
          <p:spPr>
            <a:xfrm>
              <a:off x="422686" y="5924637"/>
              <a:ext cx="4074205" cy="369332"/>
            </a:xfrm>
            <a:prstGeom prst="rect">
              <a:avLst/>
            </a:prstGeom>
            <a:noFill/>
          </p:spPr>
          <p:txBody>
            <a:bodyPr wrap="square" rtlCol="0">
              <a:spAutoFit/>
            </a:bodyPr>
            <a:lstStyle/>
            <a:p>
              <a:pPr algn="ctr"/>
              <a:r>
                <a:rPr lang="en-US" dirty="0"/>
                <a:t>5) Electricity Usage by </a:t>
              </a:r>
              <a:r>
                <a:rPr lang="en-US" dirty="0">
                  <a:solidFill>
                    <a:srgbClr val="00B0F0"/>
                  </a:solidFill>
                </a:rPr>
                <a:t>end-user </a:t>
              </a:r>
              <a:r>
                <a:rPr lang="en-US" dirty="0"/>
                <a:t>(S, M)</a:t>
              </a:r>
            </a:p>
          </p:txBody>
        </p:sp>
        <p:sp>
          <p:nvSpPr>
            <p:cNvPr id="24" name="Rectangle 23">
              <a:extLst>
                <a:ext uri="{FF2B5EF4-FFF2-40B4-BE49-F238E27FC236}">
                  <a16:creationId xmlns:a16="http://schemas.microsoft.com/office/drawing/2014/main" id="{1406BD45-8824-C243-B781-2BF59158D41B}"/>
                </a:ext>
              </a:extLst>
            </p:cNvPr>
            <p:cNvSpPr/>
            <p:nvPr/>
          </p:nvSpPr>
          <p:spPr>
            <a:xfrm>
              <a:off x="431034" y="5832242"/>
              <a:ext cx="4077222" cy="57746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940B849B-649D-2D4D-B842-819506BB75A7}"/>
              </a:ext>
            </a:extLst>
          </p:cNvPr>
          <p:cNvSpPr txBox="1"/>
          <p:nvPr/>
        </p:nvSpPr>
        <p:spPr>
          <a:xfrm>
            <a:off x="4901688" y="1409405"/>
            <a:ext cx="2742081" cy="646331"/>
          </a:xfrm>
          <a:prstGeom prst="rect">
            <a:avLst/>
          </a:prstGeom>
          <a:noFill/>
        </p:spPr>
        <p:txBody>
          <a:bodyPr wrap="square" rtlCol="0">
            <a:spAutoFit/>
          </a:bodyPr>
          <a:lstStyle/>
          <a:p>
            <a:pPr algn="ctr"/>
            <a:r>
              <a:rPr lang="en-US" b="1"/>
              <a:t>Combustion or Consumption</a:t>
            </a:r>
          </a:p>
        </p:txBody>
      </p:sp>
      <p:sp>
        <p:nvSpPr>
          <p:cNvPr id="26" name="Rectangle 25">
            <a:extLst>
              <a:ext uri="{FF2B5EF4-FFF2-40B4-BE49-F238E27FC236}">
                <a16:creationId xmlns:a16="http://schemas.microsoft.com/office/drawing/2014/main" id="{B6A9AD8F-7FC6-3842-9C6C-46B8BC3521DE}"/>
              </a:ext>
            </a:extLst>
          </p:cNvPr>
          <p:cNvSpPr/>
          <p:nvPr/>
        </p:nvSpPr>
        <p:spPr>
          <a:xfrm>
            <a:off x="4916836" y="1360959"/>
            <a:ext cx="2733734" cy="31074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6CA54EF1-C9BC-B944-94A9-78C321E67B11}"/>
              </a:ext>
            </a:extLst>
          </p:cNvPr>
          <p:cNvCxnSpPr>
            <a:cxnSpLocks/>
            <a:stCxn id="19" idx="3"/>
            <a:endCxn id="12" idx="1"/>
          </p:cNvCxnSpPr>
          <p:nvPr/>
        </p:nvCxnSpPr>
        <p:spPr>
          <a:xfrm>
            <a:off x="4490814" y="1649693"/>
            <a:ext cx="468955" cy="6312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10EAA2E-A1DF-FD41-A8F3-AEAD22EB3CDB}"/>
              </a:ext>
            </a:extLst>
          </p:cNvPr>
          <p:cNvCxnSpPr>
            <a:cxnSpLocks/>
            <a:stCxn id="20" idx="3"/>
            <a:endCxn id="14" idx="1"/>
          </p:cNvCxnSpPr>
          <p:nvPr/>
        </p:nvCxnSpPr>
        <p:spPr>
          <a:xfrm>
            <a:off x="4490814" y="2417042"/>
            <a:ext cx="460606" cy="275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13A03C1-8767-3C4D-BC03-1228E6001579}"/>
              </a:ext>
            </a:extLst>
          </p:cNvPr>
          <p:cNvCxnSpPr>
            <a:cxnSpLocks/>
            <a:stCxn id="21" idx="3"/>
            <a:endCxn id="15" idx="1"/>
          </p:cNvCxnSpPr>
          <p:nvPr/>
        </p:nvCxnSpPr>
        <p:spPr>
          <a:xfrm>
            <a:off x="4490814" y="3610622"/>
            <a:ext cx="457441" cy="58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2E769C0D-86AF-C841-AB52-B1C409591CA0}"/>
              </a:ext>
            </a:extLst>
          </p:cNvPr>
          <p:cNvSpPr txBox="1"/>
          <p:nvPr/>
        </p:nvSpPr>
        <p:spPr>
          <a:xfrm>
            <a:off x="4935946" y="4699713"/>
            <a:ext cx="2736750" cy="646331"/>
          </a:xfrm>
          <a:prstGeom prst="rect">
            <a:avLst/>
          </a:prstGeom>
          <a:noFill/>
          <a:ln>
            <a:noFill/>
          </a:ln>
        </p:spPr>
        <p:txBody>
          <a:bodyPr wrap="square" rtlCol="0">
            <a:spAutoFit/>
          </a:bodyPr>
          <a:lstStyle/>
          <a:p>
            <a:pPr algn="ctr"/>
            <a:r>
              <a:rPr lang="en-US" b="1"/>
              <a:t>Oil and Gas Production and supply</a:t>
            </a:r>
          </a:p>
        </p:txBody>
      </p:sp>
      <p:sp>
        <p:nvSpPr>
          <p:cNvPr id="40" name="Rectangle 39">
            <a:extLst>
              <a:ext uri="{FF2B5EF4-FFF2-40B4-BE49-F238E27FC236}">
                <a16:creationId xmlns:a16="http://schemas.microsoft.com/office/drawing/2014/main" id="{66478E24-0993-D245-8F5A-D302EE89C142}"/>
              </a:ext>
            </a:extLst>
          </p:cNvPr>
          <p:cNvSpPr/>
          <p:nvPr/>
        </p:nvSpPr>
        <p:spPr>
          <a:xfrm>
            <a:off x="4938962" y="4616234"/>
            <a:ext cx="2733734" cy="81353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a:extLst>
              <a:ext uri="{FF2B5EF4-FFF2-40B4-BE49-F238E27FC236}">
                <a16:creationId xmlns:a16="http://schemas.microsoft.com/office/drawing/2014/main" id="{10B804B2-E6D7-234D-B831-DE2D05C4F59E}"/>
              </a:ext>
            </a:extLst>
          </p:cNvPr>
          <p:cNvCxnSpPr>
            <a:cxnSpLocks/>
            <a:stCxn id="23" idx="3"/>
            <a:endCxn id="40" idx="1"/>
          </p:cNvCxnSpPr>
          <p:nvPr/>
        </p:nvCxnSpPr>
        <p:spPr>
          <a:xfrm flipV="1">
            <a:off x="4490814" y="5022999"/>
            <a:ext cx="448148" cy="723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BFDC512B-63CD-5047-8E6A-1ACBADF55782}"/>
              </a:ext>
            </a:extLst>
          </p:cNvPr>
          <p:cNvSpPr/>
          <p:nvPr/>
        </p:nvSpPr>
        <p:spPr>
          <a:xfrm>
            <a:off x="4949266" y="5679959"/>
            <a:ext cx="2733734" cy="99147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a:extLst>
              <a:ext uri="{FF2B5EF4-FFF2-40B4-BE49-F238E27FC236}">
                <a16:creationId xmlns:a16="http://schemas.microsoft.com/office/drawing/2014/main" id="{936F844D-C65A-5C4D-BA8F-474E3C1A549F}"/>
              </a:ext>
            </a:extLst>
          </p:cNvPr>
          <p:cNvCxnSpPr>
            <a:cxnSpLocks/>
            <a:stCxn id="24" idx="3"/>
            <a:endCxn id="18" idx="1"/>
          </p:cNvCxnSpPr>
          <p:nvPr/>
        </p:nvCxnSpPr>
        <p:spPr>
          <a:xfrm flipV="1">
            <a:off x="4485249" y="6193888"/>
            <a:ext cx="450697" cy="1888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8C40FAD-5C99-7841-B8A2-90074D8F03DF}"/>
              </a:ext>
            </a:extLst>
          </p:cNvPr>
          <p:cNvSpPr txBox="1"/>
          <p:nvPr/>
        </p:nvSpPr>
        <p:spPr>
          <a:xfrm>
            <a:off x="8013544" y="1349059"/>
            <a:ext cx="3958911" cy="369332"/>
          </a:xfrm>
          <a:prstGeom prst="rect">
            <a:avLst/>
          </a:prstGeom>
          <a:noFill/>
          <a:ln>
            <a:solidFill>
              <a:srgbClr val="FF0000"/>
            </a:solidFill>
          </a:ln>
        </p:spPr>
        <p:txBody>
          <a:bodyPr wrap="square" rtlCol="0">
            <a:spAutoFit/>
          </a:bodyPr>
          <a:lstStyle/>
          <a:p>
            <a:pPr algn="ctr"/>
            <a:r>
              <a:rPr lang="en-US"/>
              <a:t>PTEGU or Electric Generation</a:t>
            </a:r>
          </a:p>
        </p:txBody>
      </p:sp>
      <p:cxnSp>
        <p:nvCxnSpPr>
          <p:cNvPr id="72" name="Straight Arrow Connector 71">
            <a:extLst>
              <a:ext uri="{FF2B5EF4-FFF2-40B4-BE49-F238E27FC236}">
                <a16:creationId xmlns:a16="http://schemas.microsoft.com/office/drawing/2014/main" id="{B2C71242-3FBF-D141-AEEC-25368725BDB3}"/>
              </a:ext>
            </a:extLst>
          </p:cNvPr>
          <p:cNvCxnSpPr>
            <a:cxnSpLocks/>
            <a:stCxn id="12" idx="3"/>
            <a:endCxn id="60" idx="1"/>
          </p:cNvCxnSpPr>
          <p:nvPr/>
        </p:nvCxnSpPr>
        <p:spPr>
          <a:xfrm flipV="1">
            <a:off x="7599287" y="1533725"/>
            <a:ext cx="414257" cy="747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2F2171D3-76F8-2E42-A169-5F6939D28C76}"/>
              </a:ext>
            </a:extLst>
          </p:cNvPr>
          <p:cNvSpPr txBox="1"/>
          <p:nvPr/>
        </p:nvSpPr>
        <p:spPr>
          <a:xfrm>
            <a:off x="8003676" y="710597"/>
            <a:ext cx="3977870" cy="369332"/>
          </a:xfrm>
          <a:prstGeom prst="rect">
            <a:avLst/>
          </a:prstGeom>
          <a:noFill/>
        </p:spPr>
        <p:txBody>
          <a:bodyPr wrap="square" rtlCol="0">
            <a:spAutoFit/>
          </a:bodyPr>
          <a:lstStyle/>
          <a:p>
            <a:pPr algn="ctr"/>
            <a:r>
              <a:rPr lang="en-US" b="1"/>
              <a:t>SCC Mapping</a:t>
            </a:r>
          </a:p>
        </p:txBody>
      </p:sp>
      <p:sp>
        <p:nvSpPr>
          <p:cNvPr id="76" name="TextBox 75">
            <a:extLst>
              <a:ext uri="{FF2B5EF4-FFF2-40B4-BE49-F238E27FC236}">
                <a16:creationId xmlns:a16="http://schemas.microsoft.com/office/drawing/2014/main" id="{AD3440B6-2162-EC4A-A91F-5027966A6211}"/>
              </a:ext>
            </a:extLst>
          </p:cNvPr>
          <p:cNvSpPr txBox="1"/>
          <p:nvPr/>
        </p:nvSpPr>
        <p:spPr>
          <a:xfrm>
            <a:off x="7994584" y="1870688"/>
            <a:ext cx="3968779" cy="1169551"/>
          </a:xfrm>
          <a:prstGeom prst="rect">
            <a:avLst/>
          </a:prstGeom>
          <a:noFill/>
          <a:ln>
            <a:solidFill>
              <a:srgbClr val="FF0000"/>
            </a:solidFill>
          </a:ln>
        </p:spPr>
        <p:txBody>
          <a:bodyPr wrap="square" rtlCol="0">
            <a:spAutoFit/>
          </a:bodyPr>
          <a:lstStyle/>
          <a:p>
            <a:r>
              <a:rPr lang="en-US" sz="1400" b="1"/>
              <a:t>Nature Gas usage </a:t>
            </a:r>
            <a:r>
              <a:rPr lang="en-US" sz="1400"/>
              <a:t>: Boilers, Combustion, Industrial Process, Chemical Evaporation, Stationary Source fuel combustion (Residential, commercial, industrial), space Heater, Dryer, Roasting, Turbine, Heater</a:t>
            </a:r>
          </a:p>
        </p:txBody>
      </p:sp>
      <p:cxnSp>
        <p:nvCxnSpPr>
          <p:cNvPr id="78" name="Straight Arrow Connector 77">
            <a:extLst>
              <a:ext uri="{FF2B5EF4-FFF2-40B4-BE49-F238E27FC236}">
                <a16:creationId xmlns:a16="http://schemas.microsoft.com/office/drawing/2014/main" id="{4D93972A-F47F-7346-93FF-9A4B12D43C4D}"/>
              </a:ext>
            </a:extLst>
          </p:cNvPr>
          <p:cNvCxnSpPr>
            <a:cxnSpLocks/>
            <a:stCxn id="14" idx="3"/>
            <a:endCxn id="76" idx="1"/>
          </p:cNvCxnSpPr>
          <p:nvPr/>
        </p:nvCxnSpPr>
        <p:spPr>
          <a:xfrm flipV="1">
            <a:off x="7599288" y="2455464"/>
            <a:ext cx="395296" cy="237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4ECF2FEB-6024-7D40-A2FE-93E8D7621B86}"/>
              </a:ext>
            </a:extLst>
          </p:cNvPr>
          <p:cNvSpPr txBox="1"/>
          <p:nvPr/>
        </p:nvSpPr>
        <p:spPr>
          <a:xfrm>
            <a:off x="8003678" y="3239720"/>
            <a:ext cx="3968779" cy="1169551"/>
          </a:xfrm>
          <a:prstGeom prst="rect">
            <a:avLst/>
          </a:prstGeom>
          <a:noFill/>
          <a:ln>
            <a:solidFill>
              <a:srgbClr val="FF0000"/>
            </a:solidFill>
          </a:ln>
        </p:spPr>
        <p:txBody>
          <a:bodyPr wrap="square" rtlCol="0">
            <a:spAutoFit/>
          </a:bodyPr>
          <a:lstStyle/>
          <a:p>
            <a:r>
              <a:rPr lang="en-US" sz="1400" b="1"/>
              <a:t>Petroleum product usage </a:t>
            </a:r>
            <a:r>
              <a:rPr lang="en-US" sz="1400"/>
              <a:t>: Boilers, Combustion, Industrial Process, Chemical Evaporation, Stationary Source fuel combustion (Residential, commercial, industrial), space Heater, Dryer, Roasting, Turbine, Asphalt concrete, </a:t>
            </a:r>
          </a:p>
        </p:txBody>
      </p:sp>
      <p:cxnSp>
        <p:nvCxnSpPr>
          <p:cNvPr id="86" name="Straight Arrow Connector 85">
            <a:extLst>
              <a:ext uri="{FF2B5EF4-FFF2-40B4-BE49-F238E27FC236}">
                <a16:creationId xmlns:a16="http://schemas.microsoft.com/office/drawing/2014/main" id="{F96676FE-6E71-0F44-B627-893F991F6F91}"/>
              </a:ext>
            </a:extLst>
          </p:cNvPr>
          <p:cNvCxnSpPr>
            <a:cxnSpLocks/>
            <a:stCxn id="15" idx="3"/>
            <a:endCxn id="85" idx="1"/>
          </p:cNvCxnSpPr>
          <p:nvPr/>
        </p:nvCxnSpPr>
        <p:spPr>
          <a:xfrm>
            <a:off x="7599287" y="3669450"/>
            <a:ext cx="404391" cy="1550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8A85CDBC-69E2-074A-93ED-34D93A12B76A}"/>
              </a:ext>
            </a:extLst>
          </p:cNvPr>
          <p:cNvSpPr txBox="1"/>
          <p:nvPr/>
        </p:nvSpPr>
        <p:spPr>
          <a:xfrm>
            <a:off x="8003676" y="4561019"/>
            <a:ext cx="3968779" cy="954107"/>
          </a:xfrm>
          <a:prstGeom prst="rect">
            <a:avLst/>
          </a:prstGeom>
          <a:noFill/>
          <a:ln>
            <a:solidFill>
              <a:srgbClr val="FF0000"/>
            </a:solidFill>
          </a:ln>
        </p:spPr>
        <p:txBody>
          <a:bodyPr wrap="square" rtlCol="0">
            <a:spAutoFit/>
          </a:bodyPr>
          <a:lstStyle/>
          <a:p>
            <a:r>
              <a:rPr lang="en-US" sz="1400" b="1" err="1"/>
              <a:t>Pt_oilgas</a:t>
            </a:r>
            <a:r>
              <a:rPr lang="en-US" sz="1400" b="1"/>
              <a:t>, </a:t>
            </a:r>
            <a:r>
              <a:rPr lang="en-US" sz="1400" b="1" err="1"/>
              <a:t>np_oilgas</a:t>
            </a:r>
            <a:r>
              <a:rPr lang="en-US" sz="1400" b="1"/>
              <a:t>: </a:t>
            </a:r>
            <a:r>
              <a:rPr lang="en-US" sz="1400"/>
              <a:t>Oil and gas Production, Exploration, product storage, transportation and </a:t>
            </a:r>
          </a:p>
          <a:p>
            <a:r>
              <a:rPr lang="en-US" sz="1400"/>
              <a:t>Marketing petroleum products, Refinery, Fugitive Emissions</a:t>
            </a:r>
          </a:p>
        </p:txBody>
      </p:sp>
      <p:cxnSp>
        <p:nvCxnSpPr>
          <p:cNvPr id="99" name="Straight Arrow Connector 98">
            <a:extLst>
              <a:ext uri="{FF2B5EF4-FFF2-40B4-BE49-F238E27FC236}">
                <a16:creationId xmlns:a16="http://schemas.microsoft.com/office/drawing/2014/main" id="{48A5B926-BB3C-D746-93BD-A8D3FDC6F2AE}"/>
              </a:ext>
            </a:extLst>
          </p:cNvPr>
          <p:cNvCxnSpPr>
            <a:cxnSpLocks/>
            <a:stCxn id="39" idx="3"/>
            <a:endCxn id="89" idx="1"/>
          </p:cNvCxnSpPr>
          <p:nvPr/>
        </p:nvCxnSpPr>
        <p:spPr>
          <a:xfrm>
            <a:off x="7672696" y="5022879"/>
            <a:ext cx="330980" cy="15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95A332BF-E3FE-A745-9351-DB13A5C18679}"/>
              </a:ext>
            </a:extLst>
          </p:cNvPr>
          <p:cNvSpPr txBox="1"/>
          <p:nvPr/>
        </p:nvSpPr>
        <p:spPr>
          <a:xfrm>
            <a:off x="7985493" y="5918961"/>
            <a:ext cx="3968779" cy="738664"/>
          </a:xfrm>
          <a:prstGeom prst="rect">
            <a:avLst/>
          </a:prstGeom>
          <a:noFill/>
          <a:ln>
            <a:solidFill>
              <a:srgbClr val="FF0000"/>
            </a:solidFill>
          </a:ln>
        </p:spPr>
        <p:txBody>
          <a:bodyPr wrap="square" rtlCol="0">
            <a:spAutoFit/>
          </a:bodyPr>
          <a:lstStyle/>
          <a:p>
            <a:r>
              <a:rPr lang="en-US" sz="1400" b="1"/>
              <a:t>Other</a:t>
            </a:r>
            <a:r>
              <a:rPr lang="en-US" sz="1400"/>
              <a:t> : Chemical Manufacturing All process, Food and Kindred Products, Agriculture Production, and others</a:t>
            </a:r>
          </a:p>
        </p:txBody>
      </p:sp>
      <p:cxnSp>
        <p:nvCxnSpPr>
          <p:cNvPr id="111" name="Straight Arrow Connector 110">
            <a:extLst>
              <a:ext uri="{FF2B5EF4-FFF2-40B4-BE49-F238E27FC236}">
                <a16:creationId xmlns:a16="http://schemas.microsoft.com/office/drawing/2014/main" id="{420C180B-64D3-864C-BD61-0A89B51796A3}"/>
              </a:ext>
            </a:extLst>
          </p:cNvPr>
          <p:cNvCxnSpPr>
            <a:cxnSpLocks/>
            <a:stCxn id="51" idx="3"/>
            <a:endCxn id="103" idx="1"/>
          </p:cNvCxnSpPr>
          <p:nvPr/>
        </p:nvCxnSpPr>
        <p:spPr>
          <a:xfrm>
            <a:off x="7683000" y="6175696"/>
            <a:ext cx="302493" cy="1125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4839F84D-FFA7-154B-8FF3-E1A5A70CB2B7}"/>
              </a:ext>
            </a:extLst>
          </p:cNvPr>
          <p:cNvSpPr txBox="1"/>
          <p:nvPr/>
        </p:nvSpPr>
        <p:spPr>
          <a:xfrm>
            <a:off x="422686" y="3868"/>
            <a:ext cx="11154272" cy="461665"/>
          </a:xfrm>
          <a:prstGeom prst="rect">
            <a:avLst/>
          </a:prstGeom>
          <a:noFill/>
        </p:spPr>
        <p:txBody>
          <a:bodyPr wrap="none" rtlCol="0">
            <a:spAutoFit/>
          </a:bodyPr>
          <a:lstStyle/>
          <a:p>
            <a:r>
              <a:rPr lang="en-US" sz="2400" b="1"/>
              <a:t>Energy-related sectors :</a:t>
            </a:r>
            <a:r>
              <a:rPr lang="en-US" sz="2400"/>
              <a:t>  </a:t>
            </a:r>
            <a:r>
              <a:rPr lang="en-US" sz="2400" b="1" err="1"/>
              <a:t>ptegu</a:t>
            </a:r>
            <a:r>
              <a:rPr lang="en-US" sz="2400" b="1"/>
              <a:t>, </a:t>
            </a:r>
            <a:r>
              <a:rPr lang="en-US" sz="2400" b="1" err="1"/>
              <a:t>ptnonipm</a:t>
            </a:r>
            <a:r>
              <a:rPr lang="en-US" sz="2400" b="1"/>
              <a:t>, </a:t>
            </a:r>
            <a:r>
              <a:rPr lang="en-US" sz="2400" b="1" err="1"/>
              <a:t>pt_oilgas</a:t>
            </a:r>
            <a:r>
              <a:rPr lang="en-US" sz="2400" b="1"/>
              <a:t>, </a:t>
            </a:r>
            <a:r>
              <a:rPr lang="en-US" sz="2400" b="1" err="1"/>
              <a:t>np_oilgas</a:t>
            </a:r>
            <a:r>
              <a:rPr lang="en-US" sz="2400" b="1"/>
              <a:t>, </a:t>
            </a:r>
            <a:r>
              <a:rPr lang="en-US" sz="2400" b="1" err="1"/>
              <a:t>nonpt</a:t>
            </a:r>
            <a:r>
              <a:rPr lang="en-US" sz="2400" b="1"/>
              <a:t>, solvent</a:t>
            </a:r>
            <a:endParaRPr lang="en-US" sz="2400"/>
          </a:p>
        </p:txBody>
      </p:sp>
    </p:spTree>
    <p:extLst>
      <p:ext uri="{BB962C8B-B14F-4D97-AF65-F5344CB8AC3E}">
        <p14:creationId xmlns:p14="http://schemas.microsoft.com/office/powerpoint/2010/main" val="258295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animBg="1"/>
      <p:bldP spid="14" grpId="0" animBg="1"/>
      <p:bldP spid="15" grpId="0" animBg="1"/>
      <p:bldP spid="18" grpId="0"/>
      <p:bldP spid="21" grpId="0" animBg="1"/>
      <p:bldP spid="23" grpId="0" animBg="1"/>
      <p:bldP spid="25" grpId="0"/>
      <p:bldP spid="26" grpId="0" animBg="1"/>
      <p:bldP spid="39" grpId="0"/>
      <p:bldP spid="40" grpId="0" animBg="1"/>
      <p:bldP spid="51" grpId="0" animBg="1"/>
      <p:bldP spid="60" grpId="0" animBg="1"/>
      <p:bldP spid="76" grpId="0" animBg="1"/>
      <p:bldP spid="85" grpId="0" animBg="1"/>
      <p:bldP spid="89" grpId="0" animBg="1"/>
      <p:bldP spid="10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2593F3-48A0-4849-A2C0-55160FF923AA}"/>
              </a:ext>
            </a:extLst>
          </p:cNvPr>
          <p:cNvPicPr>
            <a:picLocks noChangeAspect="1"/>
          </p:cNvPicPr>
          <p:nvPr/>
        </p:nvPicPr>
        <p:blipFill>
          <a:blip r:embed="rId2"/>
          <a:stretch>
            <a:fillRect/>
          </a:stretch>
        </p:blipFill>
        <p:spPr>
          <a:xfrm>
            <a:off x="292636" y="1351723"/>
            <a:ext cx="3657600" cy="2681618"/>
          </a:xfrm>
          <a:prstGeom prst="rect">
            <a:avLst/>
          </a:prstGeom>
        </p:spPr>
      </p:pic>
      <p:pic>
        <p:nvPicPr>
          <p:cNvPr id="9" name="Picture 8">
            <a:extLst>
              <a:ext uri="{FF2B5EF4-FFF2-40B4-BE49-F238E27FC236}">
                <a16:creationId xmlns:a16="http://schemas.microsoft.com/office/drawing/2014/main" id="{103E0F5C-2F96-F24F-939D-34A438B2C050}"/>
              </a:ext>
            </a:extLst>
          </p:cNvPr>
          <p:cNvPicPr>
            <a:picLocks noChangeAspect="1"/>
          </p:cNvPicPr>
          <p:nvPr/>
        </p:nvPicPr>
        <p:blipFill>
          <a:blip r:embed="rId3"/>
          <a:stretch>
            <a:fillRect/>
          </a:stretch>
        </p:blipFill>
        <p:spPr>
          <a:xfrm>
            <a:off x="287273" y="4124793"/>
            <a:ext cx="3657600" cy="2681618"/>
          </a:xfrm>
          <a:prstGeom prst="rect">
            <a:avLst/>
          </a:prstGeom>
        </p:spPr>
      </p:pic>
      <p:pic>
        <p:nvPicPr>
          <p:cNvPr id="11" name="Picture 10">
            <a:extLst>
              <a:ext uri="{FF2B5EF4-FFF2-40B4-BE49-F238E27FC236}">
                <a16:creationId xmlns:a16="http://schemas.microsoft.com/office/drawing/2014/main" id="{7A3BEDB1-2F31-AE49-912F-42CC808A94A1}"/>
              </a:ext>
            </a:extLst>
          </p:cNvPr>
          <p:cNvPicPr>
            <a:picLocks noChangeAspect="1"/>
          </p:cNvPicPr>
          <p:nvPr/>
        </p:nvPicPr>
        <p:blipFill>
          <a:blip r:embed="rId4"/>
          <a:stretch>
            <a:fillRect/>
          </a:stretch>
        </p:blipFill>
        <p:spPr>
          <a:xfrm>
            <a:off x="4206367" y="1392398"/>
            <a:ext cx="3657600" cy="2681618"/>
          </a:xfrm>
          <a:prstGeom prst="rect">
            <a:avLst/>
          </a:prstGeom>
        </p:spPr>
      </p:pic>
      <p:pic>
        <p:nvPicPr>
          <p:cNvPr id="13" name="Picture 12">
            <a:extLst>
              <a:ext uri="{FF2B5EF4-FFF2-40B4-BE49-F238E27FC236}">
                <a16:creationId xmlns:a16="http://schemas.microsoft.com/office/drawing/2014/main" id="{B02138C1-CAF2-A244-8BF6-FFF74374FAD9}"/>
              </a:ext>
            </a:extLst>
          </p:cNvPr>
          <p:cNvPicPr>
            <a:picLocks noChangeAspect="1"/>
          </p:cNvPicPr>
          <p:nvPr/>
        </p:nvPicPr>
        <p:blipFill>
          <a:blip r:embed="rId5"/>
          <a:stretch>
            <a:fillRect/>
          </a:stretch>
        </p:blipFill>
        <p:spPr>
          <a:xfrm>
            <a:off x="4210049" y="4124793"/>
            <a:ext cx="3657599" cy="2681618"/>
          </a:xfrm>
          <a:prstGeom prst="rect">
            <a:avLst/>
          </a:prstGeom>
        </p:spPr>
      </p:pic>
      <p:pic>
        <p:nvPicPr>
          <p:cNvPr id="18" name="Picture 17">
            <a:extLst>
              <a:ext uri="{FF2B5EF4-FFF2-40B4-BE49-F238E27FC236}">
                <a16:creationId xmlns:a16="http://schemas.microsoft.com/office/drawing/2014/main" id="{C621D39E-82A6-1946-871D-7758A80A1350}"/>
              </a:ext>
            </a:extLst>
          </p:cNvPr>
          <p:cNvPicPr>
            <a:picLocks noChangeAspect="1"/>
          </p:cNvPicPr>
          <p:nvPr/>
        </p:nvPicPr>
        <p:blipFill>
          <a:blip r:embed="rId6"/>
          <a:stretch>
            <a:fillRect/>
          </a:stretch>
        </p:blipFill>
        <p:spPr>
          <a:xfrm>
            <a:off x="8078001" y="4124793"/>
            <a:ext cx="3657599" cy="2681618"/>
          </a:xfrm>
          <a:prstGeom prst="rect">
            <a:avLst/>
          </a:prstGeom>
        </p:spPr>
      </p:pic>
      <p:pic>
        <p:nvPicPr>
          <p:cNvPr id="24" name="Picture 23">
            <a:extLst>
              <a:ext uri="{FF2B5EF4-FFF2-40B4-BE49-F238E27FC236}">
                <a16:creationId xmlns:a16="http://schemas.microsoft.com/office/drawing/2014/main" id="{1AEF835E-2B34-9447-8FBA-1BECB6C910F7}"/>
              </a:ext>
            </a:extLst>
          </p:cNvPr>
          <p:cNvPicPr>
            <a:picLocks noChangeAspect="1"/>
          </p:cNvPicPr>
          <p:nvPr/>
        </p:nvPicPr>
        <p:blipFill>
          <a:blip r:embed="rId7"/>
          <a:stretch>
            <a:fillRect/>
          </a:stretch>
        </p:blipFill>
        <p:spPr>
          <a:xfrm>
            <a:off x="8078000" y="1351723"/>
            <a:ext cx="3657600" cy="2681618"/>
          </a:xfrm>
          <a:prstGeom prst="rect">
            <a:avLst/>
          </a:prstGeom>
        </p:spPr>
      </p:pic>
      <p:sp>
        <p:nvSpPr>
          <p:cNvPr id="25" name="TextBox 24">
            <a:extLst>
              <a:ext uri="{FF2B5EF4-FFF2-40B4-BE49-F238E27FC236}">
                <a16:creationId xmlns:a16="http://schemas.microsoft.com/office/drawing/2014/main" id="{58F3177A-1F28-D147-8C53-33BB098941BD}"/>
              </a:ext>
            </a:extLst>
          </p:cNvPr>
          <p:cNvSpPr txBox="1"/>
          <p:nvPr/>
        </p:nvSpPr>
        <p:spPr>
          <a:xfrm>
            <a:off x="846063" y="751999"/>
            <a:ext cx="2540019" cy="369332"/>
          </a:xfrm>
          <a:prstGeom prst="rect">
            <a:avLst/>
          </a:prstGeom>
          <a:noFill/>
          <a:ln w="19050">
            <a:solidFill>
              <a:schemeClr val="accent1">
                <a:shade val="50000"/>
              </a:schemeClr>
            </a:solidFill>
          </a:ln>
        </p:spPr>
        <p:txBody>
          <a:bodyPr wrap="square" rtlCol="0">
            <a:spAutoFit/>
          </a:bodyPr>
          <a:lstStyle/>
          <a:p>
            <a:r>
              <a:rPr lang="en-US" dirty="0"/>
              <a:t>1) Electricity Generation</a:t>
            </a:r>
          </a:p>
        </p:txBody>
      </p:sp>
      <p:sp>
        <p:nvSpPr>
          <p:cNvPr id="26" name="TextBox 25">
            <a:extLst>
              <a:ext uri="{FF2B5EF4-FFF2-40B4-BE49-F238E27FC236}">
                <a16:creationId xmlns:a16="http://schemas.microsoft.com/office/drawing/2014/main" id="{673E6535-340E-0F40-9FAB-2BB53636DF37}"/>
              </a:ext>
            </a:extLst>
          </p:cNvPr>
          <p:cNvSpPr txBox="1"/>
          <p:nvPr/>
        </p:nvSpPr>
        <p:spPr>
          <a:xfrm>
            <a:off x="4500530" y="685846"/>
            <a:ext cx="3102655" cy="646331"/>
          </a:xfrm>
          <a:prstGeom prst="rect">
            <a:avLst/>
          </a:prstGeom>
          <a:noFill/>
          <a:ln w="19050">
            <a:solidFill>
              <a:schemeClr val="accent1">
                <a:shade val="50000"/>
              </a:schemeClr>
            </a:solidFill>
          </a:ln>
        </p:spPr>
        <p:txBody>
          <a:bodyPr wrap="square" rtlCol="0">
            <a:spAutoFit/>
          </a:bodyPr>
          <a:lstStyle/>
          <a:p>
            <a:pPr algn="ctr"/>
            <a:r>
              <a:rPr lang="en-US" dirty="0"/>
              <a:t>2) Natural Gas Consumption in Industry and residential</a:t>
            </a:r>
          </a:p>
        </p:txBody>
      </p:sp>
      <p:sp>
        <p:nvSpPr>
          <p:cNvPr id="27" name="TextBox 26">
            <a:extLst>
              <a:ext uri="{FF2B5EF4-FFF2-40B4-BE49-F238E27FC236}">
                <a16:creationId xmlns:a16="http://schemas.microsoft.com/office/drawing/2014/main" id="{76EE733A-363C-5A47-9C07-8E48FEDE7A4C}"/>
              </a:ext>
            </a:extLst>
          </p:cNvPr>
          <p:cNvSpPr txBox="1"/>
          <p:nvPr/>
        </p:nvSpPr>
        <p:spPr>
          <a:xfrm>
            <a:off x="8900530" y="773897"/>
            <a:ext cx="2054409" cy="369332"/>
          </a:xfrm>
          <a:prstGeom prst="rect">
            <a:avLst/>
          </a:prstGeom>
          <a:noFill/>
          <a:ln w="19050">
            <a:solidFill>
              <a:schemeClr val="accent1">
                <a:shade val="50000"/>
              </a:schemeClr>
            </a:solidFill>
          </a:ln>
        </p:spPr>
        <p:txBody>
          <a:bodyPr wrap="none" rtlCol="0">
            <a:spAutoFit/>
          </a:bodyPr>
          <a:lstStyle/>
          <a:p>
            <a:r>
              <a:rPr lang="en-US" dirty="0"/>
              <a:t>4) Petroleum supply</a:t>
            </a:r>
          </a:p>
        </p:txBody>
      </p:sp>
      <p:sp>
        <p:nvSpPr>
          <p:cNvPr id="5" name="TextBox 4">
            <a:extLst>
              <a:ext uri="{FF2B5EF4-FFF2-40B4-BE49-F238E27FC236}">
                <a16:creationId xmlns:a16="http://schemas.microsoft.com/office/drawing/2014/main" id="{337480D1-0922-5E4F-4025-5B19DFEA1BE2}"/>
              </a:ext>
            </a:extLst>
          </p:cNvPr>
          <p:cNvSpPr txBox="1"/>
          <p:nvPr/>
        </p:nvSpPr>
        <p:spPr>
          <a:xfrm>
            <a:off x="375557" y="102366"/>
            <a:ext cx="6095010" cy="369332"/>
          </a:xfrm>
          <a:prstGeom prst="rect">
            <a:avLst/>
          </a:prstGeom>
          <a:noFill/>
        </p:spPr>
        <p:txBody>
          <a:bodyPr wrap="square">
            <a:spAutoFit/>
          </a:bodyPr>
          <a:lstStyle/>
          <a:p>
            <a:r>
              <a:rPr lang="en-US" sz="1800" b="1"/>
              <a:t>Energy-related Emission Source Monthly Trends </a:t>
            </a:r>
            <a:endParaRPr lang="en-US"/>
          </a:p>
        </p:txBody>
      </p:sp>
      <p:sp>
        <p:nvSpPr>
          <p:cNvPr id="2" name="Rectangle 1">
            <a:extLst>
              <a:ext uri="{FF2B5EF4-FFF2-40B4-BE49-F238E27FC236}">
                <a16:creationId xmlns:a16="http://schemas.microsoft.com/office/drawing/2014/main" id="{30E1FF01-28CE-0D2B-448E-5E3779B80CFF}"/>
              </a:ext>
            </a:extLst>
          </p:cNvPr>
          <p:cNvSpPr/>
          <p:nvPr/>
        </p:nvSpPr>
        <p:spPr>
          <a:xfrm>
            <a:off x="287273" y="635398"/>
            <a:ext cx="3657600" cy="61710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A62A667-4DB8-0232-AD04-2ECDB42D8941}"/>
              </a:ext>
            </a:extLst>
          </p:cNvPr>
          <p:cNvSpPr/>
          <p:nvPr/>
        </p:nvSpPr>
        <p:spPr>
          <a:xfrm>
            <a:off x="4192790" y="635398"/>
            <a:ext cx="3657600" cy="61710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C28CB41-9259-D1E0-B0EB-8E018349273A}"/>
              </a:ext>
            </a:extLst>
          </p:cNvPr>
          <p:cNvSpPr/>
          <p:nvPr/>
        </p:nvSpPr>
        <p:spPr>
          <a:xfrm>
            <a:off x="7985634" y="627818"/>
            <a:ext cx="3657600" cy="61710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678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 grpId="0" animBg="1"/>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C097539-C793-7440-9E1D-133CF6F8FDC5}"/>
              </a:ext>
            </a:extLst>
          </p:cNvPr>
          <p:cNvSpPr txBox="1"/>
          <p:nvPr/>
        </p:nvSpPr>
        <p:spPr>
          <a:xfrm>
            <a:off x="338202" y="32751"/>
            <a:ext cx="6645058" cy="461665"/>
          </a:xfrm>
          <a:prstGeom prst="rect">
            <a:avLst/>
          </a:prstGeom>
          <a:noFill/>
        </p:spPr>
        <p:txBody>
          <a:bodyPr wrap="square" rtlCol="0">
            <a:spAutoFit/>
          </a:bodyPr>
          <a:lstStyle/>
          <a:p>
            <a:r>
              <a:rPr lang="en-US" sz="2400" b="1" dirty="0"/>
              <a:t>Transportation: </a:t>
            </a:r>
            <a:r>
              <a:rPr lang="en-US" sz="2400" b="1" dirty="0" err="1"/>
              <a:t>Onroad</a:t>
            </a:r>
            <a:r>
              <a:rPr lang="en-US" sz="2400" b="1" dirty="0"/>
              <a:t>  RPD </a:t>
            </a:r>
          </a:p>
        </p:txBody>
      </p:sp>
      <p:sp>
        <p:nvSpPr>
          <p:cNvPr id="151" name="TextBox 150">
            <a:extLst>
              <a:ext uri="{FF2B5EF4-FFF2-40B4-BE49-F238E27FC236}">
                <a16:creationId xmlns:a16="http://schemas.microsoft.com/office/drawing/2014/main" id="{8C2315AB-3D3F-B048-8201-D511E80FCB29}"/>
              </a:ext>
            </a:extLst>
          </p:cNvPr>
          <p:cNvSpPr txBox="1"/>
          <p:nvPr/>
        </p:nvSpPr>
        <p:spPr>
          <a:xfrm>
            <a:off x="338202" y="483343"/>
            <a:ext cx="8893690" cy="369332"/>
          </a:xfrm>
          <a:prstGeom prst="rect">
            <a:avLst/>
          </a:prstGeom>
          <a:noFill/>
        </p:spPr>
        <p:txBody>
          <a:bodyPr wrap="square">
            <a:spAutoFit/>
          </a:bodyPr>
          <a:lstStyle/>
          <a:p>
            <a:r>
              <a:rPr lang="en-US" dirty="0"/>
              <a:t>(S = state level, C = county level, M = monthly data , D = daily data, Vt = Vehicle type) </a:t>
            </a:r>
          </a:p>
        </p:txBody>
      </p:sp>
      <p:sp>
        <p:nvSpPr>
          <p:cNvPr id="2" name="TextBox 1">
            <a:extLst>
              <a:ext uri="{FF2B5EF4-FFF2-40B4-BE49-F238E27FC236}">
                <a16:creationId xmlns:a16="http://schemas.microsoft.com/office/drawing/2014/main" id="{9CACEC0F-6FD6-C47E-9300-554875BD6938}"/>
              </a:ext>
            </a:extLst>
          </p:cNvPr>
          <p:cNvSpPr txBox="1"/>
          <p:nvPr/>
        </p:nvSpPr>
        <p:spPr>
          <a:xfrm>
            <a:off x="338202" y="891570"/>
            <a:ext cx="3634025" cy="1200329"/>
          </a:xfrm>
          <a:prstGeom prst="rect">
            <a:avLst/>
          </a:prstGeom>
          <a:noFill/>
          <a:ln>
            <a:solidFill>
              <a:srgbClr val="00B0F0"/>
            </a:solidFill>
          </a:ln>
        </p:spPr>
        <p:txBody>
          <a:bodyPr wrap="square" rtlCol="0">
            <a:spAutoFit/>
          </a:bodyPr>
          <a:lstStyle/>
          <a:p>
            <a:r>
              <a:rPr lang="en-US" dirty="0"/>
              <a:t>DOT </a:t>
            </a:r>
            <a:r>
              <a:rPr lang="en-US" dirty="0" err="1"/>
              <a:t>VMTdata</a:t>
            </a:r>
            <a:r>
              <a:rPr lang="en-US" dirty="0"/>
              <a:t> [D, C]:</a:t>
            </a:r>
          </a:p>
          <a:p>
            <a:r>
              <a:rPr lang="en-US" dirty="0"/>
              <a:t>County level, daily data 2019-2020, but no Vehicle type. but only total VMT, not Vt contribution.</a:t>
            </a:r>
          </a:p>
        </p:txBody>
      </p:sp>
      <p:sp>
        <p:nvSpPr>
          <p:cNvPr id="6" name="TextBox 5">
            <a:extLst>
              <a:ext uri="{FF2B5EF4-FFF2-40B4-BE49-F238E27FC236}">
                <a16:creationId xmlns:a16="http://schemas.microsoft.com/office/drawing/2014/main" id="{ED6C45E3-2B97-B058-F391-881E696DCC42}"/>
              </a:ext>
            </a:extLst>
          </p:cNvPr>
          <p:cNvSpPr txBox="1"/>
          <p:nvPr/>
        </p:nvSpPr>
        <p:spPr>
          <a:xfrm>
            <a:off x="4235816" y="871488"/>
            <a:ext cx="3552832" cy="1200329"/>
          </a:xfrm>
          <a:prstGeom prst="rect">
            <a:avLst/>
          </a:prstGeom>
          <a:noFill/>
          <a:ln>
            <a:solidFill>
              <a:srgbClr val="00B050"/>
            </a:solidFill>
          </a:ln>
        </p:spPr>
        <p:txBody>
          <a:bodyPr wrap="square" rtlCol="0">
            <a:spAutoFit/>
          </a:bodyPr>
          <a:lstStyle/>
          <a:p>
            <a:r>
              <a:rPr lang="en-US" dirty="0"/>
              <a:t>EPA VMT data [M, C, Vt]:</a:t>
            </a:r>
          </a:p>
          <a:p>
            <a:r>
              <a:rPr lang="en-US" dirty="0"/>
              <a:t>County level, Monthly data, with eleven vehicle types, but only 2019, no 2020.</a:t>
            </a:r>
          </a:p>
        </p:txBody>
      </p:sp>
      <p:sp>
        <p:nvSpPr>
          <p:cNvPr id="10" name="TextBox 9">
            <a:extLst>
              <a:ext uri="{FF2B5EF4-FFF2-40B4-BE49-F238E27FC236}">
                <a16:creationId xmlns:a16="http://schemas.microsoft.com/office/drawing/2014/main" id="{C901C13B-7CCD-908A-1697-A7D26C0A2DFA}"/>
              </a:ext>
            </a:extLst>
          </p:cNvPr>
          <p:cNvSpPr txBox="1"/>
          <p:nvPr/>
        </p:nvSpPr>
        <p:spPr>
          <a:xfrm>
            <a:off x="7988738" y="871488"/>
            <a:ext cx="3908290" cy="1200329"/>
          </a:xfrm>
          <a:prstGeom prst="rect">
            <a:avLst/>
          </a:prstGeom>
          <a:noFill/>
          <a:ln>
            <a:solidFill>
              <a:srgbClr val="FF0000"/>
            </a:solidFill>
          </a:ln>
        </p:spPr>
        <p:txBody>
          <a:bodyPr wrap="square" rtlCol="0">
            <a:spAutoFit/>
          </a:bodyPr>
          <a:lstStyle/>
          <a:p>
            <a:r>
              <a:rPr lang="en-US" dirty="0"/>
              <a:t>INRIX normalize VMT data [D, S]</a:t>
            </a:r>
          </a:p>
          <a:p>
            <a:r>
              <a:rPr lang="en-US" dirty="0"/>
              <a:t>State level, Daily data, three vehicle types, but only 2020 and no VMT contribution by vehicle types.</a:t>
            </a:r>
          </a:p>
        </p:txBody>
      </p:sp>
      <p:sp>
        <p:nvSpPr>
          <p:cNvPr id="11" name="TextBox 10">
            <a:extLst>
              <a:ext uri="{FF2B5EF4-FFF2-40B4-BE49-F238E27FC236}">
                <a16:creationId xmlns:a16="http://schemas.microsoft.com/office/drawing/2014/main" id="{9A7E087C-E7F9-45CA-6A16-6D80D2B1997F}"/>
              </a:ext>
            </a:extLst>
          </p:cNvPr>
          <p:cNvSpPr txBox="1"/>
          <p:nvPr/>
        </p:nvSpPr>
        <p:spPr>
          <a:xfrm>
            <a:off x="2950805" y="5575956"/>
            <a:ext cx="4194112" cy="1200329"/>
          </a:xfrm>
          <a:prstGeom prst="rect">
            <a:avLst/>
          </a:prstGeom>
          <a:noFill/>
          <a:ln w="28575">
            <a:solidFill>
              <a:srgbClr val="002060"/>
            </a:solidFill>
          </a:ln>
        </p:spPr>
        <p:txBody>
          <a:bodyPr wrap="square" rtlCol="0">
            <a:spAutoFit/>
          </a:bodyPr>
          <a:lstStyle/>
          <a:p>
            <a:r>
              <a:rPr lang="en-US" sz="2400" dirty="0"/>
              <a:t>Goal: 2019 and 2020 monthly VMT data with Vehicle types</a:t>
            </a:r>
            <a:r>
              <a:rPr lang="zh-TW" altLang="en-US" sz="2400" dirty="0"/>
              <a:t> </a:t>
            </a:r>
            <a:r>
              <a:rPr lang="en-US" altLang="zh-TW" sz="2400" dirty="0"/>
              <a:t>(C, M)</a:t>
            </a:r>
            <a:endParaRPr lang="en-US" sz="2400" dirty="0"/>
          </a:p>
        </p:txBody>
      </p:sp>
      <p:sp>
        <p:nvSpPr>
          <p:cNvPr id="12" name="TextBox 11">
            <a:extLst>
              <a:ext uri="{FF2B5EF4-FFF2-40B4-BE49-F238E27FC236}">
                <a16:creationId xmlns:a16="http://schemas.microsoft.com/office/drawing/2014/main" id="{8C701434-8EDF-893D-6C00-2D3134B45C74}"/>
              </a:ext>
            </a:extLst>
          </p:cNvPr>
          <p:cNvSpPr txBox="1"/>
          <p:nvPr/>
        </p:nvSpPr>
        <p:spPr>
          <a:xfrm>
            <a:off x="338202" y="2407869"/>
            <a:ext cx="3634025" cy="1477328"/>
          </a:xfrm>
          <a:prstGeom prst="rect">
            <a:avLst/>
          </a:prstGeom>
          <a:noFill/>
          <a:ln>
            <a:solidFill>
              <a:srgbClr val="00B0F0"/>
            </a:solidFill>
          </a:ln>
        </p:spPr>
        <p:txBody>
          <a:bodyPr wrap="square" rtlCol="0">
            <a:spAutoFit/>
          </a:bodyPr>
          <a:lstStyle/>
          <a:p>
            <a:r>
              <a:rPr lang="en-US" dirty="0"/>
              <a:t>We used the DOT VMT data to calculate the County level, monthly total of 2020 to 2019, But this data missing vehicle types contribution information.</a:t>
            </a:r>
          </a:p>
        </p:txBody>
      </p:sp>
      <p:sp>
        <p:nvSpPr>
          <p:cNvPr id="14" name="TextBox 13">
            <a:extLst>
              <a:ext uri="{FF2B5EF4-FFF2-40B4-BE49-F238E27FC236}">
                <a16:creationId xmlns:a16="http://schemas.microsoft.com/office/drawing/2014/main" id="{8F7485C4-47A3-6DD5-0136-8A3D69176035}"/>
              </a:ext>
            </a:extLst>
          </p:cNvPr>
          <p:cNvSpPr txBox="1"/>
          <p:nvPr/>
        </p:nvSpPr>
        <p:spPr>
          <a:xfrm>
            <a:off x="4235816" y="2418336"/>
            <a:ext cx="3547959" cy="1466860"/>
          </a:xfrm>
          <a:prstGeom prst="rect">
            <a:avLst/>
          </a:prstGeom>
          <a:noFill/>
          <a:ln>
            <a:solidFill>
              <a:srgbClr val="00B050"/>
            </a:solidFill>
          </a:ln>
        </p:spPr>
        <p:txBody>
          <a:bodyPr wrap="square" rtlCol="0">
            <a:spAutoFit/>
          </a:bodyPr>
          <a:lstStyle/>
          <a:p>
            <a:r>
              <a:rPr lang="en-US" dirty="0"/>
              <a:t>We used EPA VMT data to address the vehicle type VMT contribution for 2020 February. The vehicle type contribution to VMT will be used with INRIX data.</a:t>
            </a:r>
          </a:p>
        </p:txBody>
      </p:sp>
      <p:sp>
        <p:nvSpPr>
          <p:cNvPr id="15" name="TextBox 14">
            <a:extLst>
              <a:ext uri="{FF2B5EF4-FFF2-40B4-BE49-F238E27FC236}">
                <a16:creationId xmlns:a16="http://schemas.microsoft.com/office/drawing/2014/main" id="{6F526D4F-BB07-7B4A-6F4A-95567778788D}"/>
              </a:ext>
            </a:extLst>
          </p:cNvPr>
          <p:cNvSpPr txBox="1"/>
          <p:nvPr/>
        </p:nvSpPr>
        <p:spPr>
          <a:xfrm>
            <a:off x="7988738" y="2823367"/>
            <a:ext cx="3908290" cy="646331"/>
          </a:xfrm>
          <a:prstGeom prst="rect">
            <a:avLst/>
          </a:prstGeom>
          <a:noFill/>
          <a:ln>
            <a:solidFill>
              <a:srgbClr val="FF0000"/>
            </a:solidFill>
          </a:ln>
        </p:spPr>
        <p:txBody>
          <a:bodyPr wrap="square" rtlCol="0" anchor="ctr">
            <a:spAutoFit/>
          </a:bodyPr>
          <a:lstStyle/>
          <a:p>
            <a:r>
              <a:rPr lang="en-US" dirty="0"/>
              <a:t>The INRIX data are used to identify the  2020 VMT for individual vehicle types. </a:t>
            </a:r>
          </a:p>
        </p:txBody>
      </p:sp>
      <p:sp>
        <p:nvSpPr>
          <p:cNvPr id="16" name="TextBox 15">
            <a:extLst>
              <a:ext uri="{FF2B5EF4-FFF2-40B4-BE49-F238E27FC236}">
                <a16:creationId xmlns:a16="http://schemas.microsoft.com/office/drawing/2014/main" id="{6B59E03E-7984-A206-D47C-5FFD6C5B9E40}"/>
              </a:ext>
            </a:extLst>
          </p:cNvPr>
          <p:cNvSpPr txBox="1"/>
          <p:nvPr/>
        </p:nvSpPr>
        <p:spPr>
          <a:xfrm>
            <a:off x="7988738" y="4201499"/>
            <a:ext cx="3908283" cy="1200329"/>
          </a:xfrm>
          <a:prstGeom prst="rect">
            <a:avLst/>
          </a:prstGeom>
          <a:noFill/>
          <a:ln>
            <a:solidFill>
              <a:srgbClr val="FF0000"/>
            </a:solidFill>
          </a:ln>
        </p:spPr>
        <p:txBody>
          <a:bodyPr wrap="square" rtlCol="0">
            <a:spAutoFit/>
          </a:bodyPr>
          <a:lstStyle/>
          <a:p>
            <a:r>
              <a:rPr lang="en-US" dirty="0"/>
              <a:t>After applied the EPA VMT February data as standard, we generate the INRIX 2020 county level, monthly total VMT contribution by vehicle types. </a:t>
            </a:r>
          </a:p>
        </p:txBody>
      </p:sp>
      <p:sp>
        <p:nvSpPr>
          <p:cNvPr id="17" name="TextBox 16">
            <a:extLst>
              <a:ext uri="{FF2B5EF4-FFF2-40B4-BE49-F238E27FC236}">
                <a16:creationId xmlns:a16="http://schemas.microsoft.com/office/drawing/2014/main" id="{7050E095-F3ED-AE26-2C78-BFFA4155A49E}"/>
              </a:ext>
            </a:extLst>
          </p:cNvPr>
          <p:cNvSpPr txBox="1"/>
          <p:nvPr/>
        </p:nvSpPr>
        <p:spPr>
          <a:xfrm>
            <a:off x="2950805" y="4336732"/>
            <a:ext cx="4194111" cy="923330"/>
          </a:xfrm>
          <a:prstGeom prst="rect">
            <a:avLst/>
          </a:prstGeom>
          <a:noFill/>
          <a:ln>
            <a:solidFill>
              <a:srgbClr val="7030A0"/>
            </a:solidFill>
          </a:ln>
        </p:spPr>
        <p:txBody>
          <a:bodyPr wrap="square" rtlCol="0">
            <a:spAutoFit/>
          </a:bodyPr>
          <a:lstStyle/>
          <a:p>
            <a:r>
              <a:rPr lang="en-US" dirty="0"/>
              <a:t>The monthly total DOT VMT data can be separated into three vehicles by INRIX data vehicle contribution data.</a:t>
            </a:r>
          </a:p>
        </p:txBody>
      </p:sp>
      <p:cxnSp>
        <p:nvCxnSpPr>
          <p:cNvPr id="20" name="Straight Arrow Connector 19">
            <a:extLst>
              <a:ext uri="{FF2B5EF4-FFF2-40B4-BE49-F238E27FC236}">
                <a16:creationId xmlns:a16="http://schemas.microsoft.com/office/drawing/2014/main" id="{A28114FA-F499-AAC8-6708-45DBC548BDD7}"/>
              </a:ext>
            </a:extLst>
          </p:cNvPr>
          <p:cNvCxnSpPr>
            <a:cxnSpLocks/>
            <a:stCxn id="6" idx="2"/>
            <a:endCxn id="14" idx="0"/>
          </p:cNvCxnSpPr>
          <p:nvPr/>
        </p:nvCxnSpPr>
        <p:spPr>
          <a:xfrm flipH="1">
            <a:off x="6009796" y="2071817"/>
            <a:ext cx="2436" cy="3465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D06BF52-DAAC-F709-7421-4F0BB2F7F88C}"/>
              </a:ext>
            </a:extLst>
          </p:cNvPr>
          <p:cNvCxnSpPr>
            <a:cxnSpLocks/>
            <a:stCxn id="14" idx="3"/>
            <a:endCxn id="15" idx="1"/>
          </p:cNvCxnSpPr>
          <p:nvPr/>
        </p:nvCxnSpPr>
        <p:spPr>
          <a:xfrm flipV="1">
            <a:off x="7783775" y="3146533"/>
            <a:ext cx="204963" cy="5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E87D0D4-3454-8374-068C-CDBDBD4E18C5}"/>
              </a:ext>
            </a:extLst>
          </p:cNvPr>
          <p:cNvCxnSpPr>
            <a:cxnSpLocks/>
            <a:stCxn id="10" idx="2"/>
            <a:endCxn id="15" idx="0"/>
          </p:cNvCxnSpPr>
          <p:nvPr/>
        </p:nvCxnSpPr>
        <p:spPr>
          <a:xfrm>
            <a:off x="9942883" y="2071817"/>
            <a:ext cx="0" cy="751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092B763-F0FB-E2EE-BF54-59C0D24293FB}"/>
              </a:ext>
            </a:extLst>
          </p:cNvPr>
          <p:cNvCxnSpPr>
            <a:cxnSpLocks/>
            <a:stCxn id="15" idx="2"/>
            <a:endCxn id="16" idx="0"/>
          </p:cNvCxnSpPr>
          <p:nvPr/>
        </p:nvCxnSpPr>
        <p:spPr>
          <a:xfrm flipH="1">
            <a:off x="9942880" y="3469698"/>
            <a:ext cx="3" cy="731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2D28A48-E911-5609-4B83-C5847E119280}"/>
              </a:ext>
            </a:extLst>
          </p:cNvPr>
          <p:cNvCxnSpPr>
            <a:cxnSpLocks/>
            <a:stCxn id="16" idx="1"/>
            <a:endCxn id="17" idx="3"/>
          </p:cNvCxnSpPr>
          <p:nvPr/>
        </p:nvCxnSpPr>
        <p:spPr>
          <a:xfrm flipH="1" flipV="1">
            <a:off x="7144916" y="4798397"/>
            <a:ext cx="843822" cy="3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F6EFDD4-87CB-DFF5-71CB-1D414A8C5B15}"/>
              </a:ext>
            </a:extLst>
          </p:cNvPr>
          <p:cNvCxnSpPr>
            <a:cxnSpLocks/>
            <a:stCxn id="2" idx="2"/>
            <a:endCxn id="12" idx="0"/>
          </p:cNvCxnSpPr>
          <p:nvPr/>
        </p:nvCxnSpPr>
        <p:spPr>
          <a:xfrm>
            <a:off x="2155215" y="2091899"/>
            <a:ext cx="0" cy="315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039167B-6145-D3E0-6394-8D8602C191CC}"/>
              </a:ext>
            </a:extLst>
          </p:cNvPr>
          <p:cNvCxnSpPr>
            <a:cxnSpLocks/>
            <a:stCxn id="17" idx="2"/>
            <a:endCxn id="11" idx="0"/>
          </p:cNvCxnSpPr>
          <p:nvPr/>
        </p:nvCxnSpPr>
        <p:spPr>
          <a:xfrm>
            <a:off x="5047861" y="5260062"/>
            <a:ext cx="0" cy="315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 name="Elbow Connector 3">
            <a:extLst>
              <a:ext uri="{FF2B5EF4-FFF2-40B4-BE49-F238E27FC236}">
                <a16:creationId xmlns:a16="http://schemas.microsoft.com/office/drawing/2014/main" id="{F1A9C2EF-4B05-805C-1923-872BAC533E64}"/>
              </a:ext>
            </a:extLst>
          </p:cNvPr>
          <p:cNvCxnSpPr>
            <a:cxnSpLocks/>
            <a:stCxn id="12" idx="2"/>
            <a:endCxn id="17" idx="1"/>
          </p:cNvCxnSpPr>
          <p:nvPr/>
        </p:nvCxnSpPr>
        <p:spPr>
          <a:xfrm rot="16200000" flipH="1">
            <a:off x="2096410" y="3944002"/>
            <a:ext cx="913200" cy="79559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542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4" grpId="0" animBg="1"/>
      <p:bldP spid="15" grpId="0" animBg="1"/>
      <p:bldP spid="16" grpId="0" animBg="1"/>
      <p:bldP spid="17" grpId="0" animBg="1"/>
    </p:bldLst>
  </p:timing>
</p:sld>
</file>

<file path=ppt/theme/theme1.xml><?xml version="1.0" encoding="utf-8"?>
<a:theme xmlns:a="http://schemas.openxmlformats.org/drawingml/2006/main" name="Dividend">
  <a:themeElements>
    <a:clrScheme name="Custom 1">
      <a:dk1>
        <a:srgbClr val="000000"/>
      </a:dk1>
      <a:lt1>
        <a:srgbClr val="FFFFFF"/>
      </a:lt1>
      <a:dk2>
        <a:srgbClr val="3D3D3D"/>
      </a:dk2>
      <a:lt2>
        <a:srgbClr val="EBEBEB"/>
      </a:lt2>
      <a:accent1>
        <a:srgbClr val="465359"/>
      </a:accent1>
      <a:accent2>
        <a:srgbClr val="6EAD47"/>
      </a:accent2>
      <a:accent3>
        <a:srgbClr val="81A66E"/>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NOAA_NCET_YR3_Baek_GMU.25Aug2022.Final" id="{3AA47519-F682-D34B-A3E0-BD2F1C350A80}" vid="{971497B5-B3BC-1D45-8D64-451F71B7A8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5966d7a-3c7d-488f-a214-3a4faeaad541" xsi:nil="true"/>
    <lcf76f155ced4ddcb4097134ff3c332f xmlns="6a958891-a2a4-47ca-a03c-a8406af654c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FF430860BF8824D9BC7E0FF4B0DACD4" ma:contentTypeVersion="13" ma:contentTypeDescription="Create a new document." ma:contentTypeScope="" ma:versionID="352a4344d8e918e23c905866208beba3">
  <xsd:schema xmlns:xsd="http://www.w3.org/2001/XMLSchema" xmlns:xs="http://www.w3.org/2001/XMLSchema" xmlns:p="http://schemas.microsoft.com/office/2006/metadata/properties" xmlns:ns2="6a958891-a2a4-47ca-a03c-a8406af654cf" xmlns:ns3="85966d7a-3c7d-488f-a214-3a4faeaad541" targetNamespace="http://schemas.microsoft.com/office/2006/metadata/properties" ma:root="true" ma:fieldsID="041464f0889a05e4c20a8a659a3ea063" ns2:_="" ns3:_="">
    <xsd:import namespace="6a958891-a2a4-47ca-a03c-a8406af654cf"/>
    <xsd:import namespace="85966d7a-3c7d-488f-a214-3a4faeaad54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958891-a2a4-47ca-a03c-a8406af654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6c1bbba-1a2d-496b-84ee-32d91506626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5966d7a-3c7d-488f-a214-3a4faeaad54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edc1a27e-7961-42e7-9b9a-e01e171abbf4}" ma:internalName="TaxCatchAll" ma:showField="CatchAllData" ma:web="85966d7a-3c7d-488f-a214-3a4faeaad5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892BA8-4DE0-45F8-A1A9-938EA72B01EE}">
  <ds:schemaRefs>
    <ds:schemaRef ds:uri="http://schemas.microsoft.com/sharepoint/v3/contenttype/forms"/>
  </ds:schemaRefs>
</ds:datastoreItem>
</file>

<file path=customXml/itemProps2.xml><?xml version="1.0" encoding="utf-8"?>
<ds:datastoreItem xmlns:ds="http://schemas.openxmlformats.org/officeDocument/2006/customXml" ds:itemID="{04EF4D9E-636A-48C9-9600-3529A4F1C094}">
  <ds:schemaRef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schemas.microsoft.com/office/2006/metadata/properties"/>
    <ds:schemaRef ds:uri="85966d7a-3c7d-488f-a214-3a4faeaad541"/>
    <ds:schemaRef ds:uri="http://purl.org/dc/elements/1.1/"/>
    <ds:schemaRef ds:uri="6a958891-a2a4-47ca-a03c-a8406af654cf"/>
    <ds:schemaRef ds:uri="http://www.w3.org/XML/1998/namespace"/>
    <ds:schemaRef ds:uri="http://purl.org/dc/dcmitype/"/>
  </ds:schemaRefs>
</ds:datastoreItem>
</file>

<file path=customXml/itemProps3.xml><?xml version="1.0" encoding="utf-8"?>
<ds:datastoreItem xmlns:ds="http://schemas.openxmlformats.org/officeDocument/2006/customXml" ds:itemID="{A14AD757-26FD-4616-A161-BF6C1C8FF4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958891-a2a4-47ca-a03c-a8406af654cf"/>
    <ds:schemaRef ds:uri="85966d7a-3c7d-488f-a214-3a4faeaad5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Dividend</Template>
  <TotalTime>9104</TotalTime>
  <Words>3088</Words>
  <Application>Microsoft Macintosh PowerPoint</Application>
  <PresentationFormat>Widescreen</PresentationFormat>
  <Paragraphs>410</Paragraphs>
  <Slides>24</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-apple-system</vt:lpstr>
      <vt:lpstr>Arial</vt:lpstr>
      <vt:lpstr>Calibri</vt:lpstr>
      <vt:lpstr>Calibri Light</vt:lpstr>
      <vt:lpstr>Cambria Math</vt:lpstr>
      <vt:lpstr>Gill Sans MT</vt:lpstr>
      <vt:lpstr>Times New Roman</vt:lpstr>
      <vt:lpstr>Wingdings</vt:lpstr>
      <vt:lpstr>Wingdings 2</vt:lpstr>
      <vt:lpstr>Dividend</vt:lpstr>
      <vt:lpstr>The Pandemic Bottom-up Emission Inventory Development using human Activity, Satellite Retrieval, and Chemical Transport Model </vt:lpstr>
      <vt:lpstr>Motivations</vt:lpstr>
      <vt:lpstr>Research Outline</vt:lpstr>
      <vt:lpstr>2020 Emission Data Development</vt:lpstr>
      <vt:lpstr>PowerPoint Presentation</vt:lpstr>
      <vt:lpstr>Human Activity Data Collections</vt:lpstr>
      <vt:lpstr>PowerPoint Presentation</vt:lpstr>
      <vt:lpstr>PowerPoint Presentation</vt:lpstr>
      <vt:lpstr>PowerPoint Presentation</vt:lpstr>
      <vt:lpstr>U.S. DOT VMT Changes</vt:lpstr>
      <vt:lpstr>PowerPoint Presentation</vt:lpstr>
      <vt:lpstr>PowerPoint Presentation</vt:lpstr>
      <vt:lpstr>Acknowledgement</vt:lpstr>
      <vt:lpstr>PowerPoint Presentation</vt:lpstr>
      <vt:lpstr>PowerPoint Presentation</vt:lpstr>
      <vt:lpstr>Human Activity affected by COVID-19</vt:lpstr>
      <vt:lpstr>Deep-Machine Learning [DeepCTM]</vt:lpstr>
      <vt:lpstr>PowerPoint Presentation</vt:lpstr>
      <vt:lpstr>Transportation: Railroad, Vessel, Nonroad</vt:lpstr>
      <vt:lpstr>U.S. DOT VMT Changes: County level</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COVID-19 Bottom-Up Emissions Inventory Development</dc:title>
  <dc:creator>Bok Haeng Baek</dc:creator>
  <cp:lastModifiedBy>Chi-Tsan Wang</cp:lastModifiedBy>
  <cp:revision>9</cp:revision>
  <dcterms:created xsi:type="dcterms:W3CDTF">2022-09-07T17:37:57Z</dcterms:created>
  <dcterms:modified xsi:type="dcterms:W3CDTF">2022-10-17T12:04:51Z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0x010100EFF430860BF8824D9BC7E0FF4B0DACD4</vt:lpwstr>
  </property>
  <property fmtid="{D5CDD505-2E9C-101B-9397-08002B2CF9AE}" pid="3" name="MediaServiceImageTags">
    <vt:lpwstr/>
  </property>
</Properties>
</file>