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315" r:id="rId3"/>
    <p:sldId id="259" r:id="rId4"/>
    <p:sldId id="316" r:id="rId5"/>
    <p:sldId id="335" r:id="rId6"/>
    <p:sldId id="337" r:id="rId7"/>
    <p:sldId id="339" r:id="rId8"/>
    <p:sldId id="338" r:id="rId9"/>
    <p:sldId id="340" r:id="rId10"/>
    <p:sldId id="341" r:id="rId11"/>
    <p:sldId id="349" r:id="rId12"/>
    <p:sldId id="343" r:id="rId13"/>
    <p:sldId id="350" r:id="rId14"/>
    <p:sldId id="346" r:id="rId15"/>
    <p:sldId id="347" r:id="rId16"/>
    <p:sldId id="348" r:id="rId17"/>
    <p:sldId id="2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0E618D-05AB-42FA-9B0B-02617575BA65}" name="East, James" initials="EJ" userId="S::East.James@epa.gov::6d801848-6e2a-497c-80f0-279bea241d04" providerId="AD"/>
  <p188:author id="{2FDD29B3-7715-ABEF-549F-B03389BE0BCA}" name="Pye, Havala" initials="PH" userId="S::Pye.Havala@epa.gov::9f81b1e5-bd31-4f40-9666-9c20bcecc96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a:srgbClr val="3074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6" autoAdjust="0"/>
    <p:restoredTop sz="92446" autoAdjust="0"/>
  </p:normalViewPr>
  <p:slideViewPr>
    <p:cSldViewPr snapToGrid="0">
      <p:cViewPr varScale="1">
        <p:scale>
          <a:sx n="107" d="100"/>
          <a:sy n="107" d="100"/>
        </p:scale>
        <p:origin x="488"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ye, Havala" userId="9f81b1e5-bd31-4f40-9666-9c20bcecc960" providerId="ADAL" clId="{0ADBB5D2-6345-4517-A8FA-C1DCEA382C08}"/>
    <pc:docChg chg="modSld">
      <pc:chgData name="Pye, Havala" userId="9f81b1e5-bd31-4f40-9666-9c20bcecc960" providerId="ADAL" clId="{0ADBB5D2-6345-4517-A8FA-C1DCEA382C08}" dt="2022-10-16T17:47:51.736" v="23"/>
      <pc:docMkLst>
        <pc:docMk/>
      </pc:docMkLst>
      <pc:sldChg chg="modSp mod addCm">
        <pc:chgData name="Pye, Havala" userId="9f81b1e5-bd31-4f40-9666-9c20bcecc960" providerId="ADAL" clId="{0ADBB5D2-6345-4517-A8FA-C1DCEA382C08}" dt="2022-10-16T17:30:43.326" v="5"/>
        <pc:sldMkLst>
          <pc:docMk/>
          <pc:sldMk cId="135566059" sldId="256"/>
        </pc:sldMkLst>
        <pc:spChg chg="mod">
          <ac:chgData name="Pye, Havala" userId="9f81b1e5-bd31-4f40-9666-9c20bcecc960" providerId="ADAL" clId="{0ADBB5D2-6345-4517-A8FA-C1DCEA382C08}" dt="2022-10-16T17:30:32.622" v="4" actId="20577"/>
          <ac:spMkLst>
            <pc:docMk/>
            <pc:sldMk cId="135566059" sldId="256"/>
            <ac:spMk id="4" creationId="{00000000-0000-0000-0000-000000000000}"/>
          </ac:spMkLst>
        </pc:spChg>
      </pc:sldChg>
      <pc:sldChg chg="addCm">
        <pc:chgData name="Pye, Havala" userId="9f81b1e5-bd31-4f40-9666-9c20bcecc960" providerId="ADAL" clId="{0ADBB5D2-6345-4517-A8FA-C1DCEA382C08}" dt="2022-10-16T17:34:17.864" v="9"/>
        <pc:sldMkLst>
          <pc:docMk/>
          <pc:sldMk cId="2153900994" sldId="259"/>
        </pc:sldMkLst>
      </pc:sldChg>
      <pc:sldChg chg="addCm">
        <pc:chgData name="Pye, Havala" userId="9f81b1e5-bd31-4f40-9666-9c20bcecc960" providerId="ADAL" clId="{0ADBB5D2-6345-4517-A8FA-C1DCEA382C08}" dt="2022-10-16T17:35:53.431" v="11"/>
        <pc:sldMkLst>
          <pc:docMk/>
          <pc:sldMk cId="23352303" sldId="315"/>
        </pc:sldMkLst>
      </pc:sldChg>
      <pc:sldChg chg="addCm">
        <pc:chgData name="Pye, Havala" userId="9f81b1e5-bd31-4f40-9666-9c20bcecc960" providerId="ADAL" clId="{0ADBB5D2-6345-4517-A8FA-C1DCEA382C08}" dt="2022-10-16T17:36:19.551" v="12"/>
        <pc:sldMkLst>
          <pc:docMk/>
          <pc:sldMk cId="3553769020" sldId="335"/>
        </pc:sldMkLst>
      </pc:sldChg>
      <pc:sldChg chg="addCm">
        <pc:chgData name="Pye, Havala" userId="9f81b1e5-bd31-4f40-9666-9c20bcecc960" providerId="ADAL" clId="{0ADBB5D2-6345-4517-A8FA-C1DCEA382C08}" dt="2022-10-16T17:36:48.479" v="13"/>
        <pc:sldMkLst>
          <pc:docMk/>
          <pc:sldMk cId="988806031" sldId="337"/>
        </pc:sldMkLst>
      </pc:sldChg>
      <pc:sldChg chg="addCm">
        <pc:chgData name="Pye, Havala" userId="9f81b1e5-bd31-4f40-9666-9c20bcecc960" providerId="ADAL" clId="{0ADBB5D2-6345-4517-A8FA-C1DCEA382C08}" dt="2022-10-16T17:47:06.231" v="22"/>
        <pc:sldMkLst>
          <pc:docMk/>
          <pc:sldMk cId="2187000636" sldId="338"/>
        </pc:sldMkLst>
      </pc:sldChg>
      <pc:sldChg chg="addCm modCm">
        <pc:chgData name="Pye, Havala" userId="9f81b1e5-bd31-4f40-9666-9c20bcecc960" providerId="ADAL" clId="{0ADBB5D2-6345-4517-A8FA-C1DCEA382C08}" dt="2022-10-16T17:39:31.619" v="16"/>
        <pc:sldMkLst>
          <pc:docMk/>
          <pc:sldMk cId="2067944327" sldId="339"/>
        </pc:sldMkLst>
      </pc:sldChg>
      <pc:sldChg chg="addCm">
        <pc:chgData name="Pye, Havala" userId="9f81b1e5-bd31-4f40-9666-9c20bcecc960" providerId="ADAL" clId="{0ADBB5D2-6345-4517-A8FA-C1DCEA382C08}" dt="2022-10-16T17:42:49.580" v="18"/>
        <pc:sldMkLst>
          <pc:docMk/>
          <pc:sldMk cId="681985317" sldId="343"/>
        </pc:sldMkLst>
      </pc:sldChg>
      <pc:sldChg chg="addCm">
        <pc:chgData name="Pye, Havala" userId="9f81b1e5-bd31-4f40-9666-9c20bcecc960" providerId="ADAL" clId="{0ADBB5D2-6345-4517-A8FA-C1DCEA382C08}" dt="2022-10-16T17:43:50.291" v="19"/>
        <pc:sldMkLst>
          <pc:docMk/>
          <pc:sldMk cId="3543667041" sldId="344"/>
        </pc:sldMkLst>
      </pc:sldChg>
      <pc:sldChg chg="addCm">
        <pc:chgData name="Pye, Havala" userId="9f81b1e5-bd31-4f40-9666-9c20bcecc960" providerId="ADAL" clId="{0ADBB5D2-6345-4517-A8FA-C1DCEA382C08}" dt="2022-10-16T17:44:21.869" v="20"/>
        <pc:sldMkLst>
          <pc:docMk/>
          <pc:sldMk cId="1210146602" sldId="346"/>
        </pc:sldMkLst>
      </pc:sldChg>
      <pc:sldChg chg="addCm">
        <pc:chgData name="Pye, Havala" userId="9f81b1e5-bd31-4f40-9666-9c20bcecc960" providerId="ADAL" clId="{0ADBB5D2-6345-4517-A8FA-C1DCEA382C08}" dt="2022-10-16T17:47:51.736" v="23"/>
        <pc:sldMkLst>
          <pc:docMk/>
          <pc:sldMk cId="2094432573" sldId="348"/>
        </pc:sldMkLst>
      </pc:sldChg>
      <pc:sldChg chg="addCm">
        <pc:chgData name="Pye, Havala" userId="9f81b1e5-bd31-4f40-9666-9c20bcecc960" providerId="ADAL" clId="{0ADBB5D2-6345-4517-A8FA-C1DCEA382C08}" dt="2022-10-16T17:41:36.839" v="17"/>
        <pc:sldMkLst>
          <pc:docMk/>
          <pc:sldMk cId="960741404" sldId="349"/>
        </pc:sldMkLst>
      </pc:sldChg>
    </pc:docChg>
  </pc:docChgLst>
  <pc:docChgLst>
    <pc:chgData name="East, James" userId="6d801848-6e2a-497c-80f0-279bea241d04" providerId="ADAL" clId="{0EE781AE-D7C9-4716-926A-DF1E152DB644}"/>
    <pc:docChg chg="undo custSel modSld">
      <pc:chgData name="East, James" userId="6d801848-6e2a-497c-80f0-279bea241d04" providerId="ADAL" clId="{0EE781AE-D7C9-4716-926A-DF1E152DB644}" dt="2022-10-16T22:46:17.514" v="942"/>
      <pc:docMkLst>
        <pc:docMk/>
      </pc:docMkLst>
      <pc:sldChg chg="delSp modSp mod modCm">
        <pc:chgData name="East, James" userId="6d801848-6e2a-497c-80f0-279bea241d04" providerId="ADAL" clId="{0EE781AE-D7C9-4716-926A-DF1E152DB644}" dt="2022-10-16T22:03:09.685" v="158" actId="58"/>
        <pc:sldMkLst>
          <pc:docMk/>
          <pc:sldMk cId="135566059" sldId="256"/>
        </pc:sldMkLst>
        <pc:spChg chg="del">
          <ac:chgData name="East, James" userId="6d801848-6e2a-497c-80f0-279bea241d04" providerId="ADAL" clId="{0EE781AE-D7C9-4716-926A-DF1E152DB644}" dt="2022-10-16T21:51:32.195" v="0" actId="478"/>
          <ac:spMkLst>
            <pc:docMk/>
            <pc:sldMk cId="135566059" sldId="256"/>
            <ac:spMk id="2" creationId="{5D179E90-C47D-4580-8FD5-CA303AF94634}"/>
          </ac:spMkLst>
        </pc:spChg>
        <pc:spChg chg="mod">
          <ac:chgData name="East, James" userId="6d801848-6e2a-497c-80f0-279bea241d04" providerId="ADAL" clId="{0EE781AE-D7C9-4716-926A-DF1E152DB644}" dt="2022-10-16T21:52:29.351" v="4" actId="14100"/>
          <ac:spMkLst>
            <pc:docMk/>
            <pc:sldMk cId="135566059" sldId="256"/>
            <ac:spMk id="4" creationId="{00000000-0000-0000-0000-000000000000}"/>
          </ac:spMkLst>
        </pc:spChg>
        <pc:spChg chg="mod">
          <ac:chgData name="East, James" userId="6d801848-6e2a-497c-80f0-279bea241d04" providerId="ADAL" clId="{0EE781AE-D7C9-4716-926A-DF1E152DB644}" dt="2022-10-16T22:03:09.685" v="158" actId="58"/>
          <ac:spMkLst>
            <pc:docMk/>
            <pc:sldMk cId="135566059" sldId="256"/>
            <ac:spMk id="5" creationId="{00000000-0000-0000-0000-000000000000}"/>
          </ac:spMkLst>
        </pc:spChg>
      </pc:sldChg>
      <pc:sldChg chg="modSp mod modCm">
        <pc:chgData name="East, James" userId="6d801848-6e2a-497c-80f0-279bea241d04" providerId="ADAL" clId="{0EE781AE-D7C9-4716-926A-DF1E152DB644}" dt="2022-10-16T21:56:40.725" v="82"/>
        <pc:sldMkLst>
          <pc:docMk/>
          <pc:sldMk cId="2153900994" sldId="259"/>
        </pc:sldMkLst>
        <pc:spChg chg="mod">
          <ac:chgData name="East, James" userId="6d801848-6e2a-497c-80f0-279bea241d04" providerId="ADAL" clId="{0EE781AE-D7C9-4716-926A-DF1E152DB644}" dt="2022-10-16T21:56:30.881" v="81" actId="20577"/>
          <ac:spMkLst>
            <pc:docMk/>
            <pc:sldMk cId="2153900994" sldId="259"/>
            <ac:spMk id="3" creationId="{472D172E-8C11-4517-B85E-4FDB3AC9CED3}"/>
          </ac:spMkLst>
        </pc:spChg>
      </pc:sldChg>
      <pc:sldChg chg="modSp mod modCm">
        <pc:chgData name="East, James" userId="6d801848-6e2a-497c-80f0-279bea241d04" providerId="ADAL" clId="{0EE781AE-D7C9-4716-926A-DF1E152DB644}" dt="2022-10-16T21:55:05.607" v="48"/>
        <pc:sldMkLst>
          <pc:docMk/>
          <pc:sldMk cId="23352303" sldId="315"/>
        </pc:sldMkLst>
        <pc:spChg chg="mod">
          <ac:chgData name="East, James" userId="6d801848-6e2a-497c-80f0-279bea241d04" providerId="ADAL" clId="{0EE781AE-D7C9-4716-926A-DF1E152DB644}" dt="2022-10-16T21:54:24.078" v="44" actId="1035"/>
          <ac:spMkLst>
            <pc:docMk/>
            <pc:sldMk cId="23352303" sldId="315"/>
            <ac:spMk id="3" creationId="{49CB9881-E8A9-48C9-80C5-3C3440AB318A}"/>
          </ac:spMkLst>
        </pc:spChg>
        <pc:spChg chg="mod">
          <ac:chgData name="East, James" userId="6d801848-6e2a-497c-80f0-279bea241d04" providerId="ADAL" clId="{0EE781AE-D7C9-4716-926A-DF1E152DB644}" dt="2022-10-16T21:54:24.078" v="44" actId="1035"/>
          <ac:spMkLst>
            <pc:docMk/>
            <pc:sldMk cId="23352303" sldId="315"/>
            <ac:spMk id="4" creationId="{E5E8C37D-B9BD-4950-920D-19643384DB5C}"/>
          </ac:spMkLst>
        </pc:spChg>
        <pc:spChg chg="mod">
          <ac:chgData name="East, James" userId="6d801848-6e2a-497c-80f0-279bea241d04" providerId="ADAL" clId="{0EE781AE-D7C9-4716-926A-DF1E152DB644}" dt="2022-10-16T21:54:58.898" v="46" actId="20577"/>
          <ac:spMkLst>
            <pc:docMk/>
            <pc:sldMk cId="23352303" sldId="315"/>
            <ac:spMk id="20" creationId="{F6AD4881-F69E-4D23-BFEA-A615E224C793}"/>
          </ac:spMkLst>
        </pc:spChg>
        <pc:spChg chg="mod">
          <ac:chgData name="East, James" userId="6d801848-6e2a-497c-80f0-279bea241d04" providerId="ADAL" clId="{0EE781AE-D7C9-4716-926A-DF1E152DB644}" dt="2022-10-16T21:54:24.078" v="44" actId="1035"/>
          <ac:spMkLst>
            <pc:docMk/>
            <pc:sldMk cId="23352303" sldId="315"/>
            <ac:spMk id="22" creationId="{04B7157D-BCEB-4E47-B7F5-7FB9CE94A342}"/>
          </ac:spMkLst>
        </pc:spChg>
        <pc:spChg chg="mod">
          <ac:chgData name="East, James" userId="6d801848-6e2a-497c-80f0-279bea241d04" providerId="ADAL" clId="{0EE781AE-D7C9-4716-926A-DF1E152DB644}" dt="2022-10-16T21:54:24.078" v="44" actId="1035"/>
          <ac:spMkLst>
            <pc:docMk/>
            <pc:sldMk cId="23352303" sldId="315"/>
            <ac:spMk id="23" creationId="{804FBB54-C689-440F-A2E1-E5631EF2CAC1}"/>
          </ac:spMkLst>
        </pc:spChg>
        <pc:grpChg chg="mod">
          <ac:chgData name="East, James" userId="6d801848-6e2a-497c-80f0-279bea241d04" providerId="ADAL" clId="{0EE781AE-D7C9-4716-926A-DF1E152DB644}" dt="2022-10-16T21:54:24.078" v="44" actId="1035"/>
          <ac:grpSpMkLst>
            <pc:docMk/>
            <pc:sldMk cId="23352303" sldId="315"/>
            <ac:grpSpMk id="21" creationId="{F3DAFF45-50B5-4158-8632-12397CE763FD}"/>
          </ac:grpSpMkLst>
        </pc:grpChg>
        <pc:grpChg chg="mod">
          <ac:chgData name="East, James" userId="6d801848-6e2a-497c-80f0-279bea241d04" providerId="ADAL" clId="{0EE781AE-D7C9-4716-926A-DF1E152DB644}" dt="2022-10-16T21:54:24.078" v="44" actId="1035"/>
          <ac:grpSpMkLst>
            <pc:docMk/>
            <pc:sldMk cId="23352303" sldId="315"/>
            <ac:grpSpMk id="28" creationId="{4A2A3160-CB3E-45CB-9918-45E135BF10D1}"/>
          </ac:grpSpMkLst>
        </pc:grpChg>
      </pc:sldChg>
      <pc:sldChg chg="modSp mod">
        <pc:chgData name="East, James" userId="6d801848-6e2a-497c-80f0-279bea241d04" providerId="ADAL" clId="{0EE781AE-D7C9-4716-926A-DF1E152DB644}" dt="2022-10-16T21:58:26.634" v="107" actId="27636"/>
        <pc:sldMkLst>
          <pc:docMk/>
          <pc:sldMk cId="1838207865" sldId="316"/>
        </pc:sldMkLst>
        <pc:spChg chg="mod">
          <ac:chgData name="East, James" userId="6d801848-6e2a-497c-80f0-279bea241d04" providerId="ADAL" clId="{0EE781AE-D7C9-4716-926A-DF1E152DB644}" dt="2022-10-16T21:58:26.634" v="107" actId="27636"/>
          <ac:spMkLst>
            <pc:docMk/>
            <pc:sldMk cId="1838207865" sldId="316"/>
            <ac:spMk id="3" creationId="{49CB9881-E8A9-48C9-80C5-3C3440AB318A}"/>
          </ac:spMkLst>
        </pc:spChg>
      </pc:sldChg>
      <pc:sldChg chg="modSp modCm">
        <pc:chgData name="East, James" userId="6d801848-6e2a-497c-80f0-279bea241d04" providerId="ADAL" clId="{0EE781AE-D7C9-4716-926A-DF1E152DB644}" dt="2022-10-16T22:03:32.075" v="159" actId="58"/>
        <pc:sldMkLst>
          <pc:docMk/>
          <pc:sldMk cId="3553769020" sldId="335"/>
        </pc:sldMkLst>
        <pc:spChg chg="mod">
          <ac:chgData name="East, James" userId="6d801848-6e2a-497c-80f0-279bea241d04" providerId="ADAL" clId="{0EE781AE-D7C9-4716-926A-DF1E152DB644}" dt="2022-10-16T22:03:32.075" v="159" actId="58"/>
          <ac:spMkLst>
            <pc:docMk/>
            <pc:sldMk cId="3553769020" sldId="335"/>
            <ac:spMk id="10" creationId="{8CC90D17-7856-4A28-9C59-4F29A5B1F47E}"/>
          </ac:spMkLst>
        </pc:spChg>
      </pc:sldChg>
      <pc:sldChg chg="modSp mod modCm">
        <pc:chgData name="East, James" userId="6d801848-6e2a-497c-80f0-279bea241d04" providerId="ADAL" clId="{0EE781AE-D7C9-4716-926A-DF1E152DB644}" dt="2022-10-16T22:03:50.949" v="162" actId="58"/>
        <pc:sldMkLst>
          <pc:docMk/>
          <pc:sldMk cId="988806031" sldId="337"/>
        </pc:sldMkLst>
        <pc:spChg chg="mod">
          <ac:chgData name="East, James" userId="6d801848-6e2a-497c-80f0-279bea241d04" providerId="ADAL" clId="{0EE781AE-D7C9-4716-926A-DF1E152DB644}" dt="2022-10-16T22:02:31.201" v="156" actId="20577"/>
          <ac:spMkLst>
            <pc:docMk/>
            <pc:sldMk cId="988806031" sldId="337"/>
            <ac:spMk id="3" creationId="{CE3EC5D3-6EE7-40C0-BA60-ED86FFEBE347}"/>
          </ac:spMkLst>
        </pc:spChg>
        <pc:spChg chg="mod">
          <ac:chgData name="East, James" userId="6d801848-6e2a-497c-80f0-279bea241d04" providerId="ADAL" clId="{0EE781AE-D7C9-4716-926A-DF1E152DB644}" dt="2022-10-16T22:03:47.887" v="161" actId="58"/>
          <ac:spMkLst>
            <pc:docMk/>
            <pc:sldMk cId="988806031" sldId="337"/>
            <ac:spMk id="11" creationId="{D9AA2DA7-67C4-43D3-B5AE-236C864CF9CB}"/>
          </ac:spMkLst>
        </pc:spChg>
        <pc:spChg chg="mod">
          <ac:chgData name="East, James" userId="6d801848-6e2a-497c-80f0-279bea241d04" providerId="ADAL" clId="{0EE781AE-D7C9-4716-926A-DF1E152DB644}" dt="2022-10-16T22:03:45.309" v="160" actId="58"/>
          <ac:spMkLst>
            <pc:docMk/>
            <pc:sldMk cId="988806031" sldId="337"/>
            <ac:spMk id="31" creationId="{C7DED8B2-F1FC-4931-BEF3-A44AEE5543C8}"/>
          </ac:spMkLst>
        </pc:spChg>
        <pc:spChg chg="mod">
          <ac:chgData name="East, James" userId="6d801848-6e2a-497c-80f0-279bea241d04" providerId="ADAL" clId="{0EE781AE-D7C9-4716-926A-DF1E152DB644}" dt="2022-10-16T22:03:50.949" v="162" actId="58"/>
          <ac:spMkLst>
            <pc:docMk/>
            <pc:sldMk cId="988806031" sldId="337"/>
            <ac:spMk id="40" creationId="{CCD6838E-8647-4D19-8011-761726B8CDDA}"/>
          </ac:spMkLst>
        </pc:spChg>
      </pc:sldChg>
      <pc:sldChg chg="modSp mod modCm">
        <pc:chgData name="East, James" userId="6d801848-6e2a-497c-80f0-279bea241d04" providerId="ADAL" clId="{0EE781AE-D7C9-4716-926A-DF1E152DB644}" dt="2022-10-16T22:20:25.288" v="526"/>
        <pc:sldMkLst>
          <pc:docMk/>
          <pc:sldMk cId="2187000636" sldId="338"/>
        </pc:sldMkLst>
        <pc:spChg chg="mod">
          <ac:chgData name="East, James" userId="6d801848-6e2a-497c-80f0-279bea241d04" providerId="ADAL" clId="{0EE781AE-D7C9-4716-926A-DF1E152DB644}" dt="2022-10-16T22:19:08.467" v="482" actId="255"/>
          <ac:spMkLst>
            <pc:docMk/>
            <pc:sldMk cId="2187000636" sldId="338"/>
            <ac:spMk id="3" creationId="{CE3EC5D3-6EE7-40C0-BA60-ED86FFEBE347}"/>
          </ac:spMkLst>
        </pc:spChg>
        <pc:spChg chg="mod">
          <ac:chgData name="East, James" userId="6d801848-6e2a-497c-80f0-279bea241d04" providerId="ADAL" clId="{0EE781AE-D7C9-4716-926A-DF1E152DB644}" dt="2022-10-16T22:18:16.047" v="470" actId="14100"/>
          <ac:spMkLst>
            <pc:docMk/>
            <pc:sldMk cId="2187000636" sldId="338"/>
            <ac:spMk id="8" creationId="{AF98F7AB-0177-4E4C-9E99-F172FB456AE1}"/>
          </ac:spMkLst>
        </pc:spChg>
        <pc:spChg chg="mod">
          <ac:chgData name="East, James" userId="6d801848-6e2a-497c-80f0-279bea241d04" providerId="ADAL" clId="{0EE781AE-D7C9-4716-926A-DF1E152DB644}" dt="2022-10-16T22:18:59.858" v="480" actId="1076"/>
          <ac:spMkLst>
            <pc:docMk/>
            <pc:sldMk cId="2187000636" sldId="338"/>
            <ac:spMk id="12" creationId="{665E61D7-1907-4D87-B7FA-2967CA31572E}"/>
          </ac:spMkLst>
        </pc:spChg>
        <pc:spChg chg="mod">
          <ac:chgData name="East, James" userId="6d801848-6e2a-497c-80f0-279bea241d04" providerId="ADAL" clId="{0EE781AE-D7C9-4716-926A-DF1E152DB644}" dt="2022-10-16T22:20:07.054" v="525" actId="1038"/>
          <ac:spMkLst>
            <pc:docMk/>
            <pc:sldMk cId="2187000636" sldId="338"/>
            <ac:spMk id="13" creationId="{FB8C2E59-6F1E-4738-9F39-6DC8C84E901A}"/>
          </ac:spMkLst>
        </pc:spChg>
        <pc:spChg chg="mod">
          <ac:chgData name="East, James" userId="6d801848-6e2a-497c-80f0-279bea241d04" providerId="ADAL" clId="{0EE781AE-D7C9-4716-926A-DF1E152DB644}" dt="2022-10-16T22:19:19.170" v="508" actId="1035"/>
          <ac:spMkLst>
            <pc:docMk/>
            <pc:sldMk cId="2187000636" sldId="338"/>
            <ac:spMk id="41" creationId="{20AE599C-401B-425D-AE66-75171D611A7A}"/>
          </ac:spMkLst>
        </pc:spChg>
        <pc:picChg chg="mod">
          <ac:chgData name="East, James" userId="6d801848-6e2a-497c-80f0-279bea241d04" providerId="ADAL" clId="{0EE781AE-D7C9-4716-926A-DF1E152DB644}" dt="2022-10-16T22:18:59.858" v="480" actId="1076"/>
          <ac:picMkLst>
            <pc:docMk/>
            <pc:sldMk cId="2187000636" sldId="338"/>
            <ac:picMk id="5" creationId="{F26E46B0-2092-4D28-A163-2B33367FB1DD}"/>
          </ac:picMkLst>
        </pc:picChg>
        <pc:picChg chg="mod">
          <ac:chgData name="East, James" userId="6d801848-6e2a-497c-80f0-279bea241d04" providerId="ADAL" clId="{0EE781AE-D7C9-4716-926A-DF1E152DB644}" dt="2022-10-16T22:19:19.170" v="508" actId="1035"/>
          <ac:picMkLst>
            <pc:docMk/>
            <pc:sldMk cId="2187000636" sldId="338"/>
            <ac:picMk id="7" creationId="{693D96B0-07C7-4C25-898C-B1ED9E89082D}"/>
          </ac:picMkLst>
        </pc:picChg>
      </pc:sldChg>
      <pc:sldChg chg="modSp mod modCm modNotesTx">
        <pc:chgData name="East, James" userId="6d801848-6e2a-497c-80f0-279bea241d04" providerId="ADAL" clId="{0EE781AE-D7C9-4716-926A-DF1E152DB644}" dt="2022-10-16T22:12:47.072" v="173"/>
        <pc:sldMkLst>
          <pc:docMk/>
          <pc:sldMk cId="2067944327" sldId="339"/>
        </pc:sldMkLst>
        <pc:spChg chg="mod">
          <ac:chgData name="East, James" userId="6d801848-6e2a-497c-80f0-279bea241d04" providerId="ADAL" clId="{0EE781AE-D7C9-4716-926A-DF1E152DB644}" dt="2022-10-16T22:08:50.720" v="171" actId="58"/>
          <ac:spMkLst>
            <pc:docMk/>
            <pc:sldMk cId="2067944327" sldId="339"/>
            <ac:spMk id="16" creationId="{A8FB51FF-5F97-43B3-A8C6-F9B842D26ADE}"/>
          </ac:spMkLst>
        </pc:spChg>
        <pc:spChg chg="mod">
          <ac:chgData name="East, James" userId="6d801848-6e2a-497c-80f0-279bea241d04" providerId="ADAL" clId="{0EE781AE-D7C9-4716-926A-DF1E152DB644}" dt="2022-10-16T22:08:37.943" v="170" actId="20577"/>
          <ac:spMkLst>
            <pc:docMk/>
            <pc:sldMk cId="2067944327" sldId="339"/>
            <ac:spMk id="19" creationId="{B110833C-3C6F-41E7-9C06-44A91F2E2F39}"/>
          </ac:spMkLst>
        </pc:spChg>
      </pc:sldChg>
      <pc:sldChg chg="modSp mod">
        <pc:chgData name="East, James" userId="6d801848-6e2a-497c-80f0-279bea241d04" providerId="ADAL" clId="{0EE781AE-D7C9-4716-926A-DF1E152DB644}" dt="2022-10-16T22:28:00.403" v="759" actId="20577"/>
        <pc:sldMkLst>
          <pc:docMk/>
          <pc:sldMk cId="3658103566" sldId="340"/>
        </pc:sldMkLst>
        <pc:spChg chg="mod">
          <ac:chgData name="East, James" userId="6d801848-6e2a-497c-80f0-279bea241d04" providerId="ADAL" clId="{0EE781AE-D7C9-4716-926A-DF1E152DB644}" dt="2022-10-16T22:28:00.403" v="759" actId="20577"/>
          <ac:spMkLst>
            <pc:docMk/>
            <pc:sldMk cId="3658103566" sldId="340"/>
            <ac:spMk id="3" creationId="{CE3EC5D3-6EE7-40C0-BA60-ED86FFEBE347}"/>
          </ac:spMkLst>
        </pc:spChg>
        <pc:grpChg chg="mod">
          <ac:chgData name="East, James" userId="6d801848-6e2a-497c-80f0-279bea241d04" providerId="ADAL" clId="{0EE781AE-D7C9-4716-926A-DF1E152DB644}" dt="2022-10-16T22:22:38.691" v="558" actId="1036"/>
          <ac:grpSpMkLst>
            <pc:docMk/>
            <pc:sldMk cId="3658103566" sldId="340"/>
            <ac:grpSpMk id="20" creationId="{872ED061-DDDB-406B-A7E8-B03CFF737416}"/>
          </ac:grpSpMkLst>
        </pc:grpChg>
        <pc:picChg chg="mod">
          <ac:chgData name="East, James" userId="6d801848-6e2a-497c-80f0-279bea241d04" providerId="ADAL" clId="{0EE781AE-D7C9-4716-926A-DF1E152DB644}" dt="2022-10-16T22:22:38.691" v="558" actId="1036"/>
          <ac:picMkLst>
            <pc:docMk/>
            <pc:sldMk cId="3658103566" sldId="340"/>
            <ac:picMk id="9" creationId="{CAE1A8CC-3B33-4459-BD84-D5592545B016}"/>
          </ac:picMkLst>
        </pc:picChg>
      </pc:sldChg>
      <pc:sldChg chg="modSp mod">
        <pc:chgData name="East, James" userId="6d801848-6e2a-497c-80f0-279bea241d04" providerId="ADAL" clId="{0EE781AE-D7C9-4716-926A-DF1E152DB644}" dt="2022-10-16T22:29:53.385" v="804" actId="20577"/>
        <pc:sldMkLst>
          <pc:docMk/>
          <pc:sldMk cId="2334551224" sldId="341"/>
        </pc:sldMkLst>
        <pc:spChg chg="mod">
          <ac:chgData name="East, James" userId="6d801848-6e2a-497c-80f0-279bea241d04" providerId="ADAL" clId="{0EE781AE-D7C9-4716-926A-DF1E152DB644}" dt="2022-10-16T22:29:53.385" v="804" actId="20577"/>
          <ac:spMkLst>
            <pc:docMk/>
            <pc:sldMk cId="2334551224" sldId="341"/>
            <ac:spMk id="27" creationId="{DFC05543-5B81-479A-A133-3FDACFF78B5D}"/>
          </ac:spMkLst>
        </pc:spChg>
      </pc:sldChg>
      <pc:sldChg chg="modSp mod modCm">
        <pc:chgData name="East, James" userId="6d801848-6e2a-497c-80f0-279bea241d04" providerId="ADAL" clId="{0EE781AE-D7C9-4716-926A-DF1E152DB644}" dt="2022-10-16T22:45:23.789" v="892"/>
        <pc:sldMkLst>
          <pc:docMk/>
          <pc:sldMk cId="681985317" sldId="343"/>
        </pc:sldMkLst>
        <pc:spChg chg="mod">
          <ac:chgData name="East, James" userId="6d801848-6e2a-497c-80f0-279bea241d04" providerId="ADAL" clId="{0EE781AE-D7C9-4716-926A-DF1E152DB644}" dt="2022-10-16T22:45:17.775" v="891" actId="14100"/>
          <ac:spMkLst>
            <pc:docMk/>
            <pc:sldMk cId="681985317" sldId="343"/>
            <ac:spMk id="3" creationId="{CE3EC5D3-6EE7-40C0-BA60-ED86FFEBE347}"/>
          </ac:spMkLst>
        </pc:spChg>
        <pc:spChg chg="mod">
          <ac:chgData name="East, James" userId="6d801848-6e2a-497c-80f0-279bea241d04" providerId="ADAL" clId="{0EE781AE-D7C9-4716-926A-DF1E152DB644}" dt="2022-10-16T22:45:11.030" v="890" actId="1076"/>
          <ac:spMkLst>
            <pc:docMk/>
            <pc:sldMk cId="681985317" sldId="343"/>
            <ac:spMk id="13" creationId="{2AAE0F4C-6D8A-476B-8FAB-FBF99221E623}"/>
          </ac:spMkLst>
        </pc:spChg>
        <pc:spChg chg="mod">
          <ac:chgData name="East, James" userId="6d801848-6e2a-497c-80f0-279bea241d04" providerId="ADAL" clId="{0EE781AE-D7C9-4716-926A-DF1E152DB644}" dt="2022-10-16T22:45:11.030" v="890" actId="1076"/>
          <ac:spMkLst>
            <pc:docMk/>
            <pc:sldMk cId="681985317" sldId="343"/>
            <ac:spMk id="14" creationId="{5E57E3DE-637A-4579-8CD2-E82997004BEF}"/>
          </ac:spMkLst>
        </pc:spChg>
      </pc:sldChg>
      <pc:sldChg chg="modSp mod modCm">
        <pc:chgData name="East, James" userId="6d801848-6e2a-497c-80f0-279bea241d04" providerId="ADAL" clId="{0EE781AE-D7C9-4716-926A-DF1E152DB644}" dt="2022-10-16T22:46:17.514" v="942"/>
        <pc:sldMkLst>
          <pc:docMk/>
          <pc:sldMk cId="3543667041" sldId="344"/>
        </pc:sldMkLst>
        <pc:spChg chg="mod">
          <ac:chgData name="East, James" userId="6d801848-6e2a-497c-80f0-279bea241d04" providerId="ADAL" clId="{0EE781AE-D7C9-4716-926A-DF1E152DB644}" dt="2022-10-16T22:46:10.936" v="941" actId="20577"/>
          <ac:spMkLst>
            <pc:docMk/>
            <pc:sldMk cId="3543667041" sldId="344"/>
            <ac:spMk id="22" creationId="{3A87C636-E659-4E98-A1E7-28F341AAF6F6}"/>
          </ac:spMkLst>
        </pc:spChg>
      </pc:sldChg>
      <pc:sldChg chg="modSp">
        <pc:chgData name="East, James" userId="6d801848-6e2a-497c-80f0-279bea241d04" providerId="ADAL" clId="{0EE781AE-D7C9-4716-926A-DF1E152DB644}" dt="2022-10-16T22:40:08.803" v="805" actId="14826"/>
        <pc:sldMkLst>
          <pc:docMk/>
          <pc:sldMk cId="960741404" sldId="349"/>
        </pc:sldMkLst>
        <pc:picChg chg="mod">
          <ac:chgData name="East, James" userId="6d801848-6e2a-497c-80f0-279bea241d04" providerId="ADAL" clId="{0EE781AE-D7C9-4716-926A-DF1E152DB644}" dt="2022-10-16T22:40:08.803" v="805" actId="14826"/>
          <ac:picMkLst>
            <pc:docMk/>
            <pc:sldMk cId="960741404" sldId="349"/>
            <ac:picMk id="10" creationId="{6C6F3B4C-F655-43EE-B3AF-03636AB0176B}"/>
          </ac:picMkLst>
        </pc:picChg>
      </pc:sldChg>
    </pc:docChg>
  </pc:docChgLst>
  <pc:docChgLst>
    <pc:chgData name="East, James" userId="6d801848-6e2a-497c-80f0-279bea241d04" providerId="ADAL" clId="{35522B9B-9783-4188-B887-F3689B245252}"/>
    <pc:docChg chg="addSld modSld">
      <pc:chgData name="East, James" userId="6d801848-6e2a-497c-80f0-279bea241d04" providerId="ADAL" clId="{35522B9B-9783-4188-B887-F3689B245252}" dt="2022-10-18T01:04:57.948" v="20"/>
      <pc:docMkLst>
        <pc:docMk/>
      </pc:docMkLst>
      <pc:sldChg chg="mod modShow">
        <pc:chgData name="East, James" userId="6d801848-6e2a-497c-80f0-279bea241d04" providerId="ADAL" clId="{35522B9B-9783-4188-B887-F3689B245252}" dt="2022-10-18T01:01:00.828" v="1" actId="729"/>
        <pc:sldMkLst>
          <pc:docMk/>
          <pc:sldMk cId="3543667041" sldId="344"/>
        </pc:sldMkLst>
      </pc:sldChg>
      <pc:sldChg chg="addSp delSp modSp add mod modAnim">
        <pc:chgData name="East, James" userId="6d801848-6e2a-497c-80f0-279bea241d04" providerId="ADAL" clId="{35522B9B-9783-4188-B887-F3689B245252}" dt="2022-10-18T01:04:57.948" v="20"/>
        <pc:sldMkLst>
          <pc:docMk/>
          <pc:sldMk cId="1387244343" sldId="350"/>
        </pc:sldMkLst>
        <pc:spChg chg="add mod ord">
          <ac:chgData name="East, James" userId="6d801848-6e2a-497c-80f0-279bea241d04" providerId="ADAL" clId="{35522B9B-9783-4188-B887-F3689B245252}" dt="2022-10-18T01:04:48.582" v="19" actId="14100"/>
          <ac:spMkLst>
            <pc:docMk/>
            <pc:sldMk cId="1387244343" sldId="350"/>
            <ac:spMk id="2" creationId="{75AFFA25-7E78-4FEF-8C14-4961EAD1A30C}"/>
          </ac:spMkLst>
        </pc:spChg>
        <pc:grpChg chg="del">
          <ac:chgData name="East, James" userId="6d801848-6e2a-497c-80f0-279bea241d04" providerId="ADAL" clId="{35522B9B-9783-4188-B887-F3689B245252}" dt="2022-10-18T01:01:05.030" v="2" actId="165"/>
          <ac:grpSpMkLst>
            <pc:docMk/>
            <pc:sldMk cId="1387244343" sldId="350"/>
            <ac:grpSpMk id="10" creationId="{65AC0BD0-984F-42E5-B192-AB962B7BA5B9}"/>
          </ac:grpSpMkLst>
        </pc:grpChg>
        <pc:grpChg chg="add mod ord">
          <ac:chgData name="East, James" userId="6d801848-6e2a-497c-80f0-279bea241d04" providerId="ADAL" clId="{35522B9B-9783-4188-B887-F3689B245252}" dt="2022-10-18T01:02:52.969" v="7" actId="167"/>
          <ac:grpSpMkLst>
            <pc:docMk/>
            <pc:sldMk cId="1387244343" sldId="350"/>
            <ac:grpSpMk id="16" creationId="{19EB91A5-5325-4041-9639-F1BEEFCD1C92}"/>
          </ac:grpSpMkLst>
        </pc:grpChg>
        <pc:picChg chg="mod ord topLvl">
          <ac:chgData name="East, James" userId="6d801848-6e2a-497c-80f0-279bea241d04" providerId="ADAL" clId="{35522B9B-9783-4188-B887-F3689B245252}" dt="2022-10-18T01:03:11.201" v="8" actId="166"/>
          <ac:picMkLst>
            <pc:docMk/>
            <pc:sldMk cId="1387244343" sldId="350"/>
            <ac:picMk id="5" creationId="{ED2C3801-6D2A-4085-9854-5B0DB1A82686}"/>
          </ac:picMkLst>
        </pc:picChg>
        <pc:picChg chg="mod ord topLvl">
          <ac:chgData name="East, James" userId="6d801848-6e2a-497c-80f0-279bea241d04" providerId="ADAL" clId="{35522B9B-9783-4188-B887-F3689B245252}" dt="2022-10-18T01:03:14.366" v="9" actId="166"/>
          <ac:picMkLst>
            <pc:docMk/>
            <pc:sldMk cId="1387244343" sldId="350"/>
            <ac:picMk id="7" creationId="{FDC264AC-CEE1-4179-9405-C0F375F76A8F}"/>
          </ac:picMkLst>
        </pc:picChg>
        <pc:picChg chg="mod">
          <ac:chgData name="East, James" userId="6d801848-6e2a-497c-80f0-279bea241d04" providerId="ADAL" clId="{35522B9B-9783-4188-B887-F3689B245252}" dt="2022-10-18T01:02:26.620" v="6"/>
          <ac:picMkLst>
            <pc:docMk/>
            <pc:sldMk cId="1387244343" sldId="350"/>
            <ac:picMk id="18" creationId="{249589E4-93C0-4EBE-8F6F-0F45BF27972F}"/>
          </ac:picMkLst>
        </pc:picChg>
        <pc:picChg chg="mod">
          <ac:chgData name="East, James" userId="6d801848-6e2a-497c-80f0-279bea241d04" providerId="ADAL" clId="{35522B9B-9783-4188-B887-F3689B245252}" dt="2022-10-18T01:02:26.620" v="6"/>
          <ac:picMkLst>
            <pc:docMk/>
            <pc:sldMk cId="1387244343" sldId="350"/>
            <ac:picMk id="23" creationId="{94EE35A0-DBC4-43D1-B79F-4361333716E0}"/>
          </ac:picMkLst>
        </pc:picChg>
      </pc:sldChg>
    </pc:docChg>
  </pc:docChgLst>
  <pc:docChgLst>
    <pc:chgData name="East, James" userId="6d801848-6e2a-497c-80f0-279bea241d04" providerId="ADAL" clId="{5BDBD158-180E-4474-AC9A-875A1104BE98}"/>
    <pc:docChg chg="custSel modSld">
      <pc:chgData name="East, James" userId="6d801848-6e2a-497c-80f0-279bea241d04" providerId="ADAL" clId="{5BDBD158-180E-4474-AC9A-875A1104BE98}" dt="2022-10-17T03:05:09.443" v="300" actId="14826"/>
      <pc:docMkLst>
        <pc:docMk/>
      </pc:docMkLst>
      <pc:sldChg chg="delCm">
        <pc:chgData name="East, James" userId="6d801848-6e2a-497c-80f0-279bea241d04" providerId="ADAL" clId="{5BDBD158-180E-4474-AC9A-875A1104BE98}" dt="2022-10-17T02:51:30.983" v="278"/>
        <pc:sldMkLst>
          <pc:docMk/>
          <pc:sldMk cId="135566059" sldId="256"/>
        </pc:sldMkLst>
      </pc:sldChg>
      <pc:sldChg chg="delCm">
        <pc:chgData name="East, James" userId="6d801848-6e2a-497c-80f0-279bea241d04" providerId="ADAL" clId="{5BDBD158-180E-4474-AC9A-875A1104BE98}" dt="2022-10-17T02:52:26.002" v="283"/>
        <pc:sldMkLst>
          <pc:docMk/>
          <pc:sldMk cId="2153900994" sldId="259"/>
        </pc:sldMkLst>
      </pc:sldChg>
      <pc:sldChg chg="modSp mod">
        <pc:chgData name="East, James" userId="6d801848-6e2a-497c-80f0-279bea241d04" providerId="ADAL" clId="{5BDBD158-180E-4474-AC9A-875A1104BE98}" dt="2022-10-17T02:49:58.020" v="276" actId="1036"/>
        <pc:sldMkLst>
          <pc:docMk/>
          <pc:sldMk cId="2444700320" sldId="267"/>
        </pc:sldMkLst>
        <pc:spChg chg="mod">
          <ac:chgData name="East, James" userId="6d801848-6e2a-497c-80f0-279bea241d04" providerId="ADAL" clId="{5BDBD158-180E-4474-AC9A-875A1104BE98}" dt="2022-10-17T02:49:37.957" v="259" actId="1036"/>
          <ac:spMkLst>
            <pc:docMk/>
            <pc:sldMk cId="2444700320" sldId="267"/>
            <ac:spMk id="2" creationId="{27E768F9-9866-4830-976D-77B19F0A1EFE}"/>
          </ac:spMkLst>
        </pc:spChg>
        <pc:spChg chg="mod">
          <ac:chgData name="East, James" userId="6d801848-6e2a-497c-80f0-279bea241d04" providerId="ADAL" clId="{5BDBD158-180E-4474-AC9A-875A1104BE98}" dt="2022-10-17T02:49:37.957" v="259" actId="1036"/>
          <ac:spMkLst>
            <pc:docMk/>
            <pc:sldMk cId="2444700320" sldId="267"/>
            <ac:spMk id="3" creationId="{F2216727-D77D-4ED0-A32E-3ABD20E1ED84}"/>
          </ac:spMkLst>
        </pc:spChg>
        <pc:spChg chg="mod">
          <ac:chgData name="East, James" userId="6d801848-6e2a-497c-80f0-279bea241d04" providerId="ADAL" clId="{5BDBD158-180E-4474-AC9A-875A1104BE98}" dt="2022-10-17T02:49:37.957" v="259" actId="1036"/>
          <ac:spMkLst>
            <pc:docMk/>
            <pc:sldMk cId="2444700320" sldId="267"/>
            <ac:spMk id="4" creationId="{409B78DA-2B36-49B4-BEA3-EAA2A166DC3A}"/>
          </ac:spMkLst>
        </pc:spChg>
        <pc:spChg chg="mod">
          <ac:chgData name="East, James" userId="6d801848-6e2a-497c-80f0-279bea241d04" providerId="ADAL" clId="{5BDBD158-180E-4474-AC9A-875A1104BE98}" dt="2022-10-17T02:49:37.957" v="259" actId="1036"/>
          <ac:spMkLst>
            <pc:docMk/>
            <pc:sldMk cId="2444700320" sldId="267"/>
            <ac:spMk id="8" creationId="{A45858FE-687B-40D8-91E8-7DBCA71ADAAA}"/>
          </ac:spMkLst>
        </pc:spChg>
        <pc:picChg chg="mod">
          <ac:chgData name="East, James" userId="6d801848-6e2a-497c-80f0-279bea241d04" providerId="ADAL" clId="{5BDBD158-180E-4474-AC9A-875A1104BE98}" dt="2022-10-17T02:49:58.020" v="276" actId="1036"/>
          <ac:picMkLst>
            <pc:docMk/>
            <pc:sldMk cId="2444700320" sldId="267"/>
            <ac:picMk id="5" creationId="{BE254A23-778D-47D8-9F9C-47CCD4BF12F6}"/>
          </ac:picMkLst>
        </pc:picChg>
        <pc:picChg chg="mod">
          <ac:chgData name="East, James" userId="6d801848-6e2a-497c-80f0-279bea241d04" providerId="ADAL" clId="{5BDBD158-180E-4474-AC9A-875A1104BE98}" dt="2022-10-17T02:49:11.260" v="238" actId="1076"/>
          <ac:picMkLst>
            <pc:docMk/>
            <pc:sldMk cId="2444700320" sldId="267"/>
            <ac:picMk id="6" creationId="{CCE92CC1-99E4-420A-8FB0-16F82267DEEB}"/>
          </ac:picMkLst>
        </pc:picChg>
        <pc:picChg chg="mod">
          <ac:chgData name="East, James" userId="6d801848-6e2a-497c-80f0-279bea241d04" providerId="ADAL" clId="{5BDBD158-180E-4474-AC9A-875A1104BE98}" dt="2022-10-17T02:49:50.675" v="268" actId="1035"/>
          <ac:picMkLst>
            <pc:docMk/>
            <pc:sldMk cId="2444700320" sldId="267"/>
            <ac:picMk id="9" creationId="{25D9FA0E-C38B-4BDC-BEE9-0D004F4DFC74}"/>
          </ac:picMkLst>
        </pc:picChg>
      </pc:sldChg>
      <pc:sldChg chg="delCm">
        <pc:chgData name="East, James" userId="6d801848-6e2a-497c-80f0-279bea241d04" providerId="ADAL" clId="{5BDBD158-180E-4474-AC9A-875A1104BE98}" dt="2022-10-17T02:51:57.629" v="281"/>
        <pc:sldMkLst>
          <pc:docMk/>
          <pc:sldMk cId="23352303" sldId="315"/>
        </pc:sldMkLst>
      </pc:sldChg>
      <pc:sldChg chg="delCm">
        <pc:chgData name="East, James" userId="6d801848-6e2a-497c-80f0-279bea241d04" providerId="ADAL" clId="{5BDBD158-180E-4474-AC9A-875A1104BE98}" dt="2022-10-17T02:52:43.045" v="285"/>
        <pc:sldMkLst>
          <pc:docMk/>
          <pc:sldMk cId="3553769020" sldId="335"/>
        </pc:sldMkLst>
      </pc:sldChg>
      <pc:sldChg chg="delCm">
        <pc:chgData name="East, James" userId="6d801848-6e2a-497c-80f0-279bea241d04" providerId="ADAL" clId="{5BDBD158-180E-4474-AC9A-875A1104BE98}" dt="2022-10-17T02:53:04.004" v="286"/>
        <pc:sldMkLst>
          <pc:docMk/>
          <pc:sldMk cId="988806031" sldId="337"/>
        </pc:sldMkLst>
      </pc:sldChg>
      <pc:sldChg chg="modSp mod delCm modCm">
        <pc:chgData name="East, James" userId="6d801848-6e2a-497c-80f0-279bea241d04" providerId="ADAL" clId="{5BDBD158-180E-4474-AC9A-875A1104BE98}" dt="2022-10-17T02:53:50.852" v="291"/>
        <pc:sldMkLst>
          <pc:docMk/>
          <pc:sldMk cId="2187000636" sldId="338"/>
        </pc:sldMkLst>
        <pc:spChg chg="mod">
          <ac:chgData name="East, James" userId="6d801848-6e2a-497c-80f0-279bea241d04" providerId="ADAL" clId="{5BDBD158-180E-4474-AC9A-875A1104BE98}" dt="2022-10-17T02:53:27.623" v="289" actId="58"/>
          <ac:spMkLst>
            <pc:docMk/>
            <pc:sldMk cId="2187000636" sldId="338"/>
            <ac:spMk id="3" creationId="{CE3EC5D3-6EE7-40C0-BA60-ED86FFEBE347}"/>
          </ac:spMkLst>
        </pc:spChg>
        <pc:spChg chg="mod">
          <ac:chgData name="East, James" userId="6d801848-6e2a-497c-80f0-279bea241d04" providerId="ADAL" clId="{5BDBD158-180E-4474-AC9A-875A1104BE98}" dt="2022-10-17T02:53:19.446" v="288" actId="58"/>
          <ac:spMkLst>
            <pc:docMk/>
            <pc:sldMk cId="2187000636" sldId="338"/>
            <ac:spMk id="12" creationId="{665E61D7-1907-4D87-B7FA-2967CA31572E}"/>
          </ac:spMkLst>
        </pc:spChg>
      </pc:sldChg>
      <pc:sldChg chg="delCm">
        <pc:chgData name="East, James" userId="6d801848-6e2a-497c-80f0-279bea241d04" providerId="ADAL" clId="{5BDBD158-180E-4474-AC9A-875A1104BE98}" dt="2022-10-17T02:53:12.262" v="287"/>
        <pc:sldMkLst>
          <pc:docMk/>
          <pc:sldMk cId="2067944327" sldId="339"/>
        </pc:sldMkLst>
      </pc:sldChg>
      <pc:sldChg chg="delCm">
        <pc:chgData name="East, James" userId="6d801848-6e2a-497c-80f0-279bea241d04" providerId="ADAL" clId="{5BDBD158-180E-4474-AC9A-875A1104BE98}" dt="2022-10-17T02:54:09.786" v="293"/>
        <pc:sldMkLst>
          <pc:docMk/>
          <pc:sldMk cId="681985317" sldId="343"/>
        </pc:sldMkLst>
      </pc:sldChg>
      <pc:sldChg chg="delCm">
        <pc:chgData name="East, James" userId="6d801848-6e2a-497c-80f0-279bea241d04" providerId="ADAL" clId="{5BDBD158-180E-4474-AC9A-875A1104BE98}" dt="2022-10-17T02:54:14.071" v="294"/>
        <pc:sldMkLst>
          <pc:docMk/>
          <pc:sldMk cId="3543667041" sldId="344"/>
        </pc:sldMkLst>
      </pc:sldChg>
      <pc:sldChg chg="modSp delCm modCm">
        <pc:chgData name="East, James" userId="6d801848-6e2a-497c-80f0-279bea241d04" providerId="ADAL" clId="{5BDBD158-180E-4474-AC9A-875A1104BE98}" dt="2022-10-17T03:05:09.443" v="300" actId="14826"/>
        <pc:sldMkLst>
          <pc:docMk/>
          <pc:sldMk cId="1210146602" sldId="346"/>
        </pc:sldMkLst>
        <pc:picChg chg="mod">
          <ac:chgData name="East, James" userId="6d801848-6e2a-497c-80f0-279bea241d04" providerId="ADAL" clId="{5BDBD158-180E-4474-AC9A-875A1104BE98}" dt="2022-10-17T03:05:09.443" v="300" actId="14826"/>
          <ac:picMkLst>
            <pc:docMk/>
            <pc:sldMk cId="1210146602" sldId="346"/>
            <ac:picMk id="7" creationId="{583DCFD1-0332-4A55-9BE8-F3DF70F000C3}"/>
          </ac:picMkLst>
        </pc:picChg>
      </pc:sldChg>
      <pc:sldChg chg="modSp">
        <pc:chgData name="East, James" userId="6d801848-6e2a-497c-80f0-279bea241d04" providerId="ADAL" clId="{5BDBD158-180E-4474-AC9A-875A1104BE98}" dt="2022-10-17T02:39:07.255" v="2" actId="14826"/>
        <pc:sldMkLst>
          <pc:docMk/>
          <pc:sldMk cId="168383727" sldId="347"/>
        </pc:sldMkLst>
        <pc:picChg chg="mod">
          <ac:chgData name="East, James" userId="6d801848-6e2a-497c-80f0-279bea241d04" providerId="ADAL" clId="{5BDBD158-180E-4474-AC9A-875A1104BE98}" dt="2022-10-17T02:39:07.255" v="2" actId="14826"/>
          <ac:picMkLst>
            <pc:docMk/>
            <pc:sldMk cId="168383727" sldId="347"/>
            <ac:picMk id="6" creationId="{FD67483C-CF21-43B1-8AB0-B79674EC738B}"/>
          </ac:picMkLst>
        </pc:picChg>
      </pc:sldChg>
      <pc:sldChg chg="modSp mod delCm modCm">
        <pc:chgData name="East, James" userId="6d801848-6e2a-497c-80f0-279bea241d04" providerId="ADAL" clId="{5BDBD158-180E-4474-AC9A-875A1104BE98}" dt="2022-10-17T02:54:32.886" v="297"/>
        <pc:sldMkLst>
          <pc:docMk/>
          <pc:sldMk cId="2094432573" sldId="348"/>
        </pc:sldMkLst>
        <pc:spChg chg="mod">
          <ac:chgData name="East, James" userId="6d801848-6e2a-497c-80f0-279bea241d04" providerId="ADAL" clId="{5BDBD158-180E-4474-AC9A-875A1104BE98}" dt="2022-10-17T02:46:12.311" v="205" actId="20577"/>
          <ac:spMkLst>
            <pc:docMk/>
            <pc:sldMk cId="2094432573" sldId="348"/>
            <ac:spMk id="3" creationId="{CE3EC5D3-6EE7-40C0-BA60-ED86FFEBE347}"/>
          </ac:spMkLst>
        </pc:spChg>
      </pc:sldChg>
      <pc:sldChg chg="modSp mod delCm">
        <pc:chgData name="East, James" userId="6d801848-6e2a-497c-80f0-279bea241d04" providerId="ADAL" clId="{5BDBD158-180E-4474-AC9A-875A1104BE98}" dt="2022-10-17T03:04:12.491" v="299" actId="58"/>
        <pc:sldMkLst>
          <pc:docMk/>
          <pc:sldMk cId="960741404" sldId="349"/>
        </pc:sldMkLst>
        <pc:spChg chg="mod">
          <ac:chgData name="East, James" userId="6d801848-6e2a-497c-80f0-279bea241d04" providerId="ADAL" clId="{5BDBD158-180E-4474-AC9A-875A1104BE98}" dt="2022-10-17T03:04:12.491" v="299" actId="58"/>
          <ac:spMkLst>
            <pc:docMk/>
            <pc:sldMk cId="960741404" sldId="349"/>
            <ac:spMk id="9" creationId="{762C01E2-1560-47FA-93C8-3D2C85ECEBC7}"/>
          </ac:spMkLst>
        </pc:spChg>
        <pc:spChg chg="mod">
          <ac:chgData name="East, James" userId="6d801848-6e2a-497c-80f0-279bea241d04" providerId="ADAL" clId="{5BDBD158-180E-4474-AC9A-875A1104BE98}" dt="2022-10-17T03:04:10.132" v="298" actId="58"/>
          <ac:spMkLst>
            <pc:docMk/>
            <pc:sldMk cId="960741404" sldId="349"/>
            <ac:spMk id="15" creationId="{DAE607F1-96B9-4180-A32F-E7E44C6A53B8}"/>
          </ac:spMkLst>
        </pc:spChg>
        <pc:picChg chg="mod">
          <ac:chgData name="East, James" userId="6d801848-6e2a-497c-80f0-279bea241d04" providerId="ADAL" clId="{5BDBD158-180E-4474-AC9A-875A1104BE98}" dt="2022-10-17T02:40:32.903" v="3" actId="14826"/>
          <ac:picMkLst>
            <pc:docMk/>
            <pc:sldMk cId="960741404" sldId="349"/>
            <ac:picMk id="10" creationId="{6C6F3B4C-F655-43EE-B3AF-03636AB0176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B5F67C-8121-46E0-861D-AAC5799329F7}" type="datetimeFigureOut">
              <a:rPr lang="en-US" smtClean="0"/>
              <a:t>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FF4089-12DC-493B-B28C-ACDB16F22A46}" type="slidenum">
              <a:rPr lang="en-US" smtClean="0"/>
              <a:t>‹#›</a:t>
            </a:fld>
            <a:endParaRPr lang="en-US"/>
          </a:p>
        </p:txBody>
      </p:sp>
    </p:spTree>
    <p:extLst>
      <p:ext uri="{BB962C8B-B14F-4D97-AF65-F5344CB8AC3E}">
        <p14:creationId xmlns:p14="http://schemas.microsoft.com/office/powerpoint/2010/main" val="1415361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https://svs.gsfc.nasa.gov/30014</a:t>
            </a:r>
          </a:p>
          <a:p>
            <a:endParaRPr lang="en-US"/>
          </a:p>
        </p:txBody>
      </p:sp>
      <p:sp>
        <p:nvSpPr>
          <p:cNvPr id="4" name="Slide Number Placeholder 3"/>
          <p:cNvSpPr>
            <a:spLocks noGrp="1"/>
          </p:cNvSpPr>
          <p:nvPr>
            <p:ph type="sldNum" sz="quarter" idx="5"/>
          </p:nvPr>
        </p:nvSpPr>
        <p:spPr/>
        <p:txBody>
          <a:bodyPr/>
          <a:lstStyle/>
          <a:p>
            <a:fld id="{26B12FA9-7505-404B-95F2-3A18ECE3FFB5}" type="slidenum">
              <a:rPr lang="en-US" smtClean="0"/>
              <a:t>2</a:t>
            </a:fld>
            <a:endParaRPr lang="en-US"/>
          </a:p>
        </p:txBody>
      </p:sp>
    </p:spTree>
    <p:extLst>
      <p:ext uri="{BB962C8B-B14F-4D97-AF65-F5344CB8AC3E}">
        <p14:creationId xmlns:p14="http://schemas.microsoft.com/office/powerpoint/2010/main" val="3704621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Main point: system is an advancement that utilizes latest satellite technology to fill a need and advance research</a:t>
            </a:r>
          </a:p>
        </p:txBody>
      </p:sp>
      <p:sp>
        <p:nvSpPr>
          <p:cNvPr id="4" name="Slide Number Placeholder 3"/>
          <p:cNvSpPr>
            <a:spLocks noGrp="1"/>
          </p:cNvSpPr>
          <p:nvPr>
            <p:ph type="sldNum" sz="quarter" idx="5"/>
          </p:nvPr>
        </p:nvSpPr>
        <p:spPr/>
        <p:txBody>
          <a:bodyPr/>
          <a:lstStyle/>
          <a:p>
            <a:fld id="{BCFF4089-12DC-493B-B28C-ACDB16F22A46}" type="slidenum">
              <a:rPr lang="en-US" smtClean="0"/>
              <a:t>3</a:t>
            </a:fld>
            <a:endParaRPr lang="en-US"/>
          </a:p>
        </p:txBody>
      </p:sp>
    </p:spTree>
    <p:extLst>
      <p:ext uri="{BB962C8B-B14F-4D97-AF65-F5344CB8AC3E}">
        <p14:creationId xmlns:p14="http://schemas.microsoft.com/office/powerpoint/2010/main" val="3407685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…also provides opportunity to compare emissions inferred with OMI &amp; TropOMI</a:t>
            </a:r>
          </a:p>
        </p:txBody>
      </p:sp>
      <p:sp>
        <p:nvSpPr>
          <p:cNvPr id="4" name="Slide Number Placeholder 3"/>
          <p:cNvSpPr>
            <a:spLocks noGrp="1"/>
          </p:cNvSpPr>
          <p:nvPr>
            <p:ph type="sldNum" sz="quarter" idx="5"/>
          </p:nvPr>
        </p:nvSpPr>
        <p:spPr/>
        <p:txBody>
          <a:bodyPr/>
          <a:lstStyle/>
          <a:p>
            <a:fld id="{26B12FA9-7505-404B-95F2-3A18ECE3FFB5}" type="slidenum">
              <a:rPr lang="en-US" smtClean="0"/>
              <a:t>4</a:t>
            </a:fld>
            <a:endParaRPr lang="en-US"/>
          </a:p>
        </p:txBody>
      </p:sp>
    </p:spTree>
    <p:extLst>
      <p:ext uri="{BB962C8B-B14F-4D97-AF65-F5344CB8AC3E}">
        <p14:creationId xmlns:p14="http://schemas.microsoft.com/office/powerpoint/2010/main" val="574404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mbria Math" panose="02040503050406030204" pitchFamily="18" charset="0"/>
              </a:rPr>
              <a:t>𝚫𝛀 </a:t>
            </a:r>
            <a:r>
              <a:rPr lang="en-US" sz="1800" b="0" i="0" u="none" strike="noStrike" baseline="0" dirty="0">
                <a:solidFill>
                  <a:srgbClr val="000000"/>
                </a:solidFill>
                <a:latin typeface="Times New Roman" panose="02020603050405020304" pitchFamily="18" charset="0"/>
              </a:rPr>
              <a:t>is shown for one iteration of assimilating July 2019 TROPOMI NO2 with background errors for the boundary layer and LNOx emissions updates applied. </a:t>
            </a:r>
            <a:endParaRPr lang="en-US" dirty="0"/>
          </a:p>
        </p:txBody>
      </p:sp>
      <p:sp>
        <p:nvSpPr>
          <p:cNvPr id="4" name="Slide Number Placeholder 3"/>
          <p:cNvSpPr>
            <a:spLocks noGrp="1"/>
          </p:cNvSpPr>
          <p:nvPr>
            <p:ph type="sldNum" sz="quarter" idx="5"/>
          </p:nvPr>
        </p:nvSpPr>
        <p:spPr/>
        <p:txBody>
          <a:bodyPr/>
          <a:lstStyle/>
          <a:p>
            <a:fld id="{BCFF4089-12DC-493B-B28C-ACDB16F22A46}" type="slidenum">
              <a:rPr lang="en-US" smtClean="0"/>
              <a:t>7</a:t>
            </a:fld>
            <a:endParaRPr lang="en-US"/>
          </a:p>
        </p:txBody>
      </p:sp>
    </p:spTree>
    <p:extLst>
      <p:ext uri="{BB962C8B-B14F-4D97-AF65-F5344CB8AC3E}">
        <p14:creationId xmlns:p14="http://schemas.microsoft.com/office/powerpoint/2010/main" val="3249596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FF4089-12DC-493B-B28C-ACDB16F22A46}" type="slidenum">
              <a:rPr lang="en-US" smtClean="0"/>
              <a:t>8</a:t>
            </a:fld>
            <a:endParaRPr lang="en-US"/>
          </a:p>
        </p:txBody>
      </p:sp>
    </p:spTree>
    <p:extLst>
      <p:ext uri="{BB962C8B-B14F-4D97-AF65-F5344CB8AC3E}">
        <p14:creationId xmlns:p14="http://schemas.microsoft.com/office/powerpoint/2010/main" val="4048688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t>Column cutoff roughly ~720 hPa</a:t>
            </a:r>
          </a:p>
          <a:p>
            <a:pPr lvl="1"/>
            <a:r>
              <a:rPr lang="en-US" sz="1200" dirty="0"/>
              <a:t>GEIA = climatological</a:t>
            </a:r>
          </a:p>
          <a:p>
            <a:pPr lvl="1"/>
            <a:r>
              <a:rPr lang="en-US" sz="1200" dirty="0"/>
              <a:t>WWLLNs = year-specific</a:t>
            </a:r>
          </a:p>
        </p:txBody>
      </p:sp>
      <p:sp>
        <p:nvSpPr>
          <p:cNvPr id="4" name="Slide Number Placeholder 3"/>
          <p:cNvSpPr>
            <a:spLocks noGrp="1"/>
          </p:cNvSpPr>
          <p:nvPr>
            <p:ph type="sldNum" sz="quarter" idx="5"/>
          </p:nvPr>
        </p:nvSpPr>
        <p:spPr/>
        <p:txBody>
          <a:bodyPr/>
          <a:lstStyle/>
          <a:p>
            <a:fld id="{BCFF4089-12DC-493B-B28C-ACDB16F22A46}" type="slidenum">
              <a:rPr lang="en-US" smtClean="0"/>
              <a:t>11</a:t>
            </a:fld>
            <a:endParaRPr lang="en-US"/>
          </a:p>
        </p:txBody>
      </p:sp>
    </p:spTree>
    <p:extLst>
      <p:ext uri="{BB962C8B-B14F-4D97-AF65-F5344CB8AC3E}">
        <p14:creationId xmlns:p14="http://schemas.microsoft.com/office/powerpoint/2010/main" val="2070110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~1100 releases</a:t>
            </a:r>
          </a:p>
        </p:txBody>
      </p:sp>
      <p:sp>
        <p:nvSpPr>
          <p:cNvPr id="4" name="Slide Number Placeholder 3"/>
          <p:cNvSpPr>
            <a:spLocks noGrp="1"/>
          </p:cNvSpPr>
          <p:nvPr>
            <p:ph type="sldNum" sz="quarter" idx="5"/>
          </p:nvPr>
        </p:nvSpPr>
        <p:spPr/>
        <p:txBody>
          <a:bodyPr/>
          <a:lstStyle/>
          <a:p>
            <a:fld id="{BCFF4089-12DC-493B-B28C-ACDB16F22A46}" type="slidenum">
              <a:rPr lang="en-US" smtClean="0"/>
              <a:t>12</a:t>
            </a:fld>
            <a:endParaRPr lang="en-US"/>
          </a:p>
        </p:txBody>
      </p:sp>
    </p:spTree>
    <p:extLst>
      <p:ext uri="{BB962C8B-B14F-4D97-AF65-F5344CB8AC3E}">
        <p14:creationId xmlns:p14="http://schemas.microsoft.com/office/powerpoint/2010/main" val="38204650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26"/>
          <p:cNvSpPr>
            <a:spLocks noChangeArrowheads="1"/>
          </p:cNvSpPr>
          <p:nvPr userDrawn="1"/>
        </p:nvSpPr>
        <p:spPr bwMode="auto">
          <a:xfrm>
            <a:off x="0" y="0"/>
            <a:ext cx="12192000" cy="6858000"/>
          </a:xfrm>
          <a:prstGeom prst="rect">
            <a:avLst/>
          </a:prstGeom>
          <a:solidFill>
            <a:srgbClr val="056CB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lumMod val="75000"/>
                  </a:schemeClr>
                </a:solidFill>
              </a:defRPr>
            </a:lvl1pPr>
          </a:lstStyle>
          <a:p>
            <a:fld id="{9460D220-22E0-48D6-B0E3-9CD13CBFD75A}" type="datetime1">
              <a:rPr lang="en-US" smtClean="0"/>
              <a:t>10/20/22</a:t>
            </a:fld>
            <a:endParaRPr lang="en-US"/>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2C54A5C6-1A67-402B-9D43-A5D8CAE25FA9}" type="slidenum">
              <a:rPr lang="en-US" smtClean="0"/>
              <a:pPr/>
              <a:t>‹#›</a:t>
            </a:fld>
            <a:endParaRPr lang="en-US"/>
          </a:p>
        </p:txBody>
      </p:sp>
      <p:pic>
        <p:nvPicPr>
          <p:cNvPr id="10" name="Picture 25" descr="EPA Logo"/>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28600" y="228600"/>
            <a:ext cx="16764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9548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63B5FC-1237-4236-BB62-647ED3510FF5}" type="datetime1">
              <a:rPr lang="en-US" smtClean="0"/>
              <a:t>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263934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002A4-E5B1-4A86-87BC-AEE1BA869266}" type="datetime1">
              <a:rPr lang="en-US" smtClean="0"/>
              <a:t>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1545034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7EE1AA-107C-49BD-B26F-955D412B1FD5}" type="datetime1">
              <a:rPr lang="en-US" smtClean="0"/>
              <a:t>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2419273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699247"/>
            <a:ext cx="10515600" cy="99144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F83DCC-7EBC-436A-B207-8F0DBB1B53EB}" type="datetime1">
              <a:rPr lang="en-US" smtClean="0"/>
              <a:t>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248816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F7666A-183C-4A6D-8CCA-8617E2E8F81C}" type="datetime1">
              <a:rPr lang="en-US" smtClean="0"/>
              <a:t>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541012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2E0FC4-70BB-4CBA-A279-5AE4177AEA03}" type="datetime1">
              <a:rPr lang="en-US" smtClean="0"/>
              <a:t>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2368047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31520"/>
            <a:ext cx="3932237" cy="132588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6E49F0-87C6-431E-B5F7-C6AE24955677}" type="datetime1">
              <a:rPr lang="en-US" smtClean="0"/>
              <a:t>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3426472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10004"/>
            <a:ext cx="3932237" cy="1347395"/>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2772C8-889B-4F95-856C-C24524835406}" type="datetime1">
              <a:rPr lang="en-US" smtClean="0"/>
              <a:t>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3277168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74688"/>
            <a:ext cx="10515600" cy="101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E9A9F0-2427-420D-91B2-5BF1CDE06CE8}" type="datetime1">
              <a:rPr lang="en-US" smtClean="0"/>
              <a:t>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54A5C6-1A67-402B-9D43-A5D8CAE25FA9}" type="slidenum">
              <a:rPr lang="en-US" smtClean="0"/>
              <a:t>‹#›</a:t>
            </a:fld>
            <a:endParaRPr lang="en-US"/>
          </a:p>
        </p:txBody>
      </p:sp>
      <p:pic>
        <p:nvPicPr>
          <p:cNvPr id="8" name="Picture 2"/>
          <p:cNvPicPr>
            <a:picLocks noChangeAspect="1" noChangeArrowheads="1"/>
          </p:cNvPicPr>
          <p:nvPr userDrawn="1"/>
        </p:nvPicPr>
        <p:blipFill>
          <a:blip r:embed="rId11" cstate="hqprint">
            <a:alphaModFix amt="0"/>
            <a:extLst>
              <a:ext uri="{28A0092B-C50C-407E-A947-70E740481C1C}">
                <a14:useLocalDpi xmlns:a14="http://schemas.microsoft.com/office/drawing/2010/main"/>
              </a:ext>
            </a:extLst>
          </a:blip>
          <a:srcRect/>
          <a:stretch>
            <a:fillRect/>
          </a:stretch>
        </p:blipFill>
        <p:spPr bwMode="auto">
          <a:xfrm>
            <a:off x="152400" y="152400"/>
            <a:ext cx="132504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8998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2" Type="http://schemas.openxmlformats.org/officeDocument/2006/relationships/hyperlink" Target="https://doi.org/10.3390/atmos13081248"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10.png"/><Relationship Id="rId4" Type="http://schemas.openxmlformats.org/officeDocument/2006/relationships/image" Target="../media/image28.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40.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3.xml"/><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7" Type="http://schemas.openxmlformats.org/officeDocument/2006/relationships/hyperlink" Target="https://doi.org/10.5194/acp-2022-435"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doi.org/10.5194/acp-2022-435"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subTitle" idx="1"/>
          </p:nvPr>
        </p:nvSpPr>
        <p:spPr bwMode="auto">
          <a:xfrm>
            <a:off x="1595716" y="3709850"/>
            <a:ext cx="9250475" cy="663906"/>
          </a:xfrm>
          <a:extLs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Autofit/>
          </a:bodyPr>
          <a:lstStyle/>
          <a:p>
            <a:pPr algn="l" eaLnBrk="1" hangingPunct="1">
              <a:lnSpc>
                <a:spcPct val="100000"/>
              </a:lnSpc>
            </a:pPr>
            <a:r>
              <a:rPr lang="en-US" sz="2000" dirty="0">
                <a:latin typeface="Arial" panose="020B0604020202020204" pitchFamily="34" charset="0"/>
                <a:cs typeface="Arial" panose="020B0604020202020204" pitchFamily="34" charset="0"/>
              </a:rPr>
              <a:t>James D. East</a:t>
            </a:r>
            <a:r>
              <a:rPr lang="en-US" sz="2000" baseline="30000" dirty="0">
                <a:latin typeface="Arial" panose="020B0604020202020204" pitchFamily="34" charset="0"/>
                <a:cs typeface="Arial" panose="020B0604020202020204" pitchFamily="34" charset="0"/>
              </a:rPr>
              <a:t>1,2</a:t>
            </a:r>
            <a:r>
              <a:rPr lang="en-US" sz="2000" dirty="0">
                <a:latin typeface="Arial" panose="020B0604020202020204" pitchFamily="34" charset="0"/>
                <a:cs typeface="Arial" panose="020B0604020202020204" pitchFamily="34" charset="0"/>
              </a:rPr>
              <a:t>, Barron H. Henderson</a:t>
            </a:r>
            <a:r>
              <a:rPr lang="en-US" sz="2000" baseline="30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Sergey Napelenok</a:t>
            </a:r>
            <a:r>
              <a:rPr lang="en-US" sz="2000" baseline="30000" dirty="0">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 Shannon Koplitz</a:t>
            </a:r>
            <a:r>
              <a:rPr lang="en-US" sz="2000" baseline="30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J. Mike Madden</a:t>
            </a:r>
            <a:r>
              <a:rPr lang="en-US" sz="2000" baseline="30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 Daiwen Kang</a:t>
            </a:r>
            <a:r>
              <a:rPr lang="en-US" sz="2000" baseline="30000" dirty="0">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 Fernando Garcia Menendez</a:t>
            </a:r>
            <a:r>
              <a:rPr lang="en-US" sz="2000" baseline="30000" dirty="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p>
            <a:pPr algn="l" eaLnBrk="1" hangingPunct="1">
              <a:lnSpc>
                <a:spcPct val="100000"/>
              </a:lnSpc>
            </a:pPr>
            <a:r>
              <a:rPr lang="en-US" sz="1400" dirty="0">
                <a:latin typeface="Arial" panose="020B0604020202020204" pitchFamily="34" charset="0"/>
                <a:cs typeface="Arial" panose="020B0604020202020204" pitchFamily="34" charset="0"/>
              </a:rPr>
              <a:t>1. ORISE Research Fellow at US EPA</a:t>
            </a:r>
          </a:p>
          <a:p>
            <a:pPr algn="l" eaLnBrk="1" hangingPunct="1">
              <a:lnSpc>
                <a:spcPct val="100000"/>
              </a:lnSpc>
            </a:pPr>
            <a:r>
              <a:rPr lang="en-US" sz="1400" dirty="0">
                <a:latin typeface="Arial" panose="020B0604020202020204" pitchFamily="34" charset="0"/>
                <a:cs typeface="Arial" panose="020B0604020202020204" pitchFamily="34" charset="0"/>
              </a:rPr>
              <a:t>2. North Carolina State University, Department of Civil, Construction, and Environmental Engineering</a:t>
            </a:r>
          </a:p>
          <a:p>
            <a:pPr algn="l" eaLnBrk="1" hangingPunct="1">
              <a:lnSpc>
                <a:spcPct val="100000"/>
              </a:lnSpc>
            </a:pPr>
            <a:r>
              <a:rPr lang="en-US" sz="1400" dirty="0">
                <a:latin typeface="Arial" panose="020B0604020202020204" pitchFamily="34" charset="0"/>
                <a:cs typeface="Arial" panose="020B0604020202020204" pitchFamily="34" charset="0"/>
              </a:rPr>
              <a:t>3. US EPA Office of Air Quality Planning and Standards</a:t>
            </a:r>
          </a:p>
          <a:p>
            <a:pPr algn="l">
              <a:lnSpc>
                <a:spcPct val="100000"/>
              </a:lnSpc>
            </a:pPr>
            <a:r>
              <a:rPr lang="en-US" sz="1400" dirty="0">
                <a:latin typeface="Arial" panose="020B0604020202020204" pitchFamily="34" charset="0"/>
                <a:cs typeface="Arial" panose="020B0604020202020204" pitchFamily="34" charset="0"/>
              </a:rPr>
              <a:t>4. US EPA Atmospheric &amp; Environmental Systems Modeling Division</a:t>
            </a:r>
          </a:p>
        </p:txBody>
      </p:sp>
      <p:sp>
        <p:nvSpPr>
          <p:cNvPr id="5" name="Rectangle 9"/>
          <p:cNvSpPr>
            <a:spLocks noGrp="1" noChangeArrowheads="1"/>
          </p:cNvSpPr>
          <p:nvPr>
            <p:ph type="ctrTitle"/>
          </p:nvPr>
        </p:nvSpPr>
        <p:spPr bwMode="auto">
          <a:xfrm>
            <a:off x="1595716" y="2141400"/>
            <a:ext cx="9753600" cy="1447800"/>
          </a:xfrm>
          <a:extLs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Autofit/>
          </a:bodyPr>
          <a:lstStyle/>
          <a:p>
            <a:pPr algn="l" eaLnBrk="1" hangingPunct="1"/>
            <a:r>
              <a:rPr lang="en-US" sz="4000" dirty="0">
                <a:latin typeface="Arial" panose="020B0604020202020204" pitchFamily="34" charset="0"/>
                <a:cs typeface="Arial" panose="020B0604020202020204" pitchFamily="34" charset="0"/>
              </a:rPr>
              <a:t>Applying satellite data assimilation to infer lightning-NO</a:t>
            </a:r>
            <a:r>
              <a:rPr lang="en-US" sz="4000" baseline="-25000" dirty="0">
                <a:latin typeface="Arial" panose="020B0604020202020204" pitchFamily="34" charset="0"/>
                <a:cs typeface="Arial" panose="020B0604020202020204" pitchFamily="34" charset="0"/>
              </a:rPr>
              <a:t>x</a:t>
            </a:r>
            <a:r>
              <a:rPr lang="en-US" sz="4000" dirty="0">
                <a:latin typeface="Arial" panose="020B0604020202020204" pitchFamily="34" charset="0"/>
                <a:cs typeface="Arial" panose="020B0604020202020204" pitchFamily="34" charset="0"/>
              </a:rPr>
              <a:t> emissions in CMAQ</a:t>
            </a:r>
          </a:p>
        </p:txBody>
      </p:sp>
      <p:sp>
        <p:nvSpPr>
          <p:cNvPr id="8" name="Rectangle 16"/>
          <p:cNvSpPr>
            <a:spLocks noChangeArrowheads="1"/>
          </p:cNvSpPr>
          <p:nvPr/>
        </p:nvSpPr>
        <p:spPr bwMode="auto">
          <a:xfrm>
            <a:off x="404616" y="6375196"/>
            <a:ext cx="5643562"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nSpc>
                <a:spcPct val="90000"/>
              </a:lnSpc>
            </a:pPr>
            <a:r>
              <a:rPr lang="en-US" sz="1100" b="1" dirty="0">
                <a:solidFill>
                  <a:schemeClr val="bg1"/>
                </a:solidFill>
              </a:rPr>
              <a:t>Office of Research and Development</a:t>
            </a:r>
            <a:endParaRPr lang="en-US" sz="1100" b="1" dirty="0"/>
          </a:p>
          <a:p>
            <a:pPr>
              <a:lnSpc>
                <a:spcPct val="90000"/>
              </a:lnSpc>
            </a:pPr>
            <a:r>
              <a:rPr lang="en-US" sz="1100">
                <a:solidFill>
                  <a:schemeClr val="bg1"/>
                </a:solidFill>
              </a:rPr>
              <a:t>AESMD</a:t>
            </a:r>
            <a:endParaRPr lang="en-US" sz="1100" dirty="0">
              <a:solidFill>
                <a:schemeClr val="bg1"/>
              </a:solidFill>
            </a:endParaRPr>
          </a:p>
        </p:txBody>
      </p:sp>
      <p:sp>
        <p:nvSpPr>
          <p:cNvPr id="9" name="Rectangle 4"/>
          <p:cNvSpPr txBox="1">
            <a:spLocks noChangeArrowheads="1"/>
          </p:cNvSpPr>
          <p:nvPr/>
        </p:nvSpPr>
        <p:spPr bwMode="auto">
          <a:xfrm>
            <a:off x="9641543" y="6375196"/>
            <a:ext cx="1905000" cy="228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defPPr>
              <a:defRPr lang="en-US"/>
            </a:defPPr>
            <a:lvl1pPr algn="r" rtl="0" eaLnBrk="0" fontAlgn="base" hangingPunct="0">
              <a:spcBef>
                <a:spcPct val="0"/>
              </a:spcBef>
              <a:spcAft>
                <a:spcPct val="0"/>
              </a:spcAft>
              <a:defRPr sz="1000" b="1" kern="1200" smtClean="0">
                <a:solidFill>
                  <a:schemeClr val="bg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a:lstStyle>
          <a:p>
            <a:pPr>
              <a:defRPr/>
            </a:pPr>
            <a:r>
              <a:rPr lang="en-US" sz="1200" dirty="0"/>
              <a:t>CMAS 2022</a:t>
            </a:r>
          </a:p>
        </p:txBody>
      </p:sp>
      <p:pic>
        <p:nvPicPr>
          <p:cNvPr id="3" name="Picture 2" descr="A red sign with white text&#10;&#10;Description automatically generated">
            <a:extLst>
              <a:ext uri="{FF2B5EF4-FFF2-40B4-BE49-F238E27FC236}">
                <a16:creationId xmlns:a16="http://schemas.microsoft.com/office/drawing/2014/main" id="{748D4BC1-E79E-4338-B231-3C8002F6BAF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299700" y="247601"/>
            <a:ext cx="1506220" cy="725217"/>
          </a:xfrm>
          <a:prstGeom prst="rect">
            <a:avLst/>
          </a:prstGeom>
        </p:spPr>
      </p:pic>
      <p:pic>
        <p:nvPicPr>
          <p:cNvPr id="10" name="Graphic 9">
            <a:extLst>
              <a:ext uri="{FF2B5EF4-FFF2-40B4-BE49-F238E27FC236}">
                <a16:creationId xmlns:a16="http://schemas.microsoft.com/office/drawing/2014/main" id="{F882DD25-6C5E-4EA2-A4D0-D38E99A629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9645" y="1186768"/>
            <a:ext cx="1561029" cy="855565"/>
          </a:xfrm>
          <a:prstGeom prst="rect">
            <a:avLst/>
          </a:prstGeom>
        </p:spPr>
      </p:pic>
    </p:spTree>
    <p:extLst>
      <p:ext uri="{BB962C8B-B14F-4D97-AF65-F5344CB8AC3E}">
        <p14:creationId xmlns:p14="http://schemas.microsoft.com/office/powerpoint/2010/main" val="135566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2040F8-2F94-4044-8F57-BC86D5EDE298}"/>
              </a:ext>
            </a:extLst>
          </p:cNvPr>
          <p:cNvSpPr>
            <a:spLocks noGrp="1"/>
          </p:cNvSpPr>
          <p:nvPr>
            <p:ph type="sldNum" sz="quarter" idx="12"/>
          </p:nvPr>
        </p:nvSpPr>
        <p:spPr/>
        <p:txBody>
          <a:bodyPr/>
          <a:lstStyle/>
          <a:p>
            <a:fld id="{2C54A5C6-1A67-402B-9D43-A5D8CAE25FA9}" type="slidenum">
              <a:rPr lang="en-US" smtClean="0"/>
              <a:t>10</a:t>
            </a:fld>
            <a:endParaRPr lang="en-US"/>
          </a:p>
        </p:txBody>
      </p:sp>
      <p:sp>
        <p:nvSpPr>
          <p:cNvPr id="15" name="Title 1">
            <a:extLst>
              <a:ext uri="{FF2B5EF4-FFF2-40B4-BE49-F238E27FC236}">
                <a16:creationId xmlns:a16="http://schemas.microsoft.com/office/drawing/2014/main" id="{DAE607F1-96B9-4180-A32F-E7E44C6A53B8}"/>
              </a:ext>
            </a:extLst>
          </p:cNvPr>
          <p:cNvSpPr txBox="1">
            <a:spLocks/>
          </p:cNvSpPr>
          <p:nvPr/>
        </p:nvSpPr>
        <p:spPr>
          <a:xfrm>
            <a:off x="838200" y="513324"/>
            <a:ext cx="10515600" cy="1016000"/>
          </a:xfrm>
          <a:prstGeom prst="rect">
            <a:avLst/>
          </a:prstGeom>
        </p:spPr>
        <p:txBody>
          <a:bodyPr vert="horz" lIns="80682" tIns="40341" rIns="80682" bIns="40341" rtlCol="0" anchor="ctr">
            <a:normAutofit/>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r>
              <a:rPr lang="en-US" sz="3530" b="1" dirty="0">
                <a:latin typeface="Arial" panose="020B0604020202020204" pitchFamily="34" charset="0"/>
                <a:cs typeface="Arial" panose="020B0604020202020204" pitchFamily="34" charset="0"/>
              </a:rPr>
              <a:t>Study design</a:t>
            </a:r>
          </a:p>
        </p:txBody>
      </p:sp>
      <p:sp>
        <p:nvSpPr>
          <p:cNvPr id="14" name="TextBox 13">
            <a:extLst>
              <a:ext uri="{FF2B5EF4-FFF2-40B4-BE49-F238E27FC236}">
                <a16:creationId xmlns:a16="http://schemas.microsoft.com/office/drawing/2014/main" id="{3196A8A5-9F6E-4869-93B4-25D505EF2B45}"/>
              </a:ext>
            </a:extLst>
          </p:cNvPr>
          <p:cNvSpPr txBox="1"/>
          <p:nvPr/>
        </p:nvSpPr>
        <p:spPr>
          <a:xfrm>
            <a:off x="533401" y="6083955"/>
            <a:ext cx="10820399" cy="738664"/>
          </a:xfrm>
          <a:prstGeom prst="rect">
            <a:avLst/>
          </a:prstGeom>
          <a:noFill/>
        </p:spPr>
        <p:txBody>
          <a:bodyPr wrap="square">
            <a:spAutoFit/>
          </a:bodyPr>
          <a:lstStyle/>
          <a:p>
            <a:r>
              <a:rPr lang="en-US" sz="1400" b="0" i="0" dirty="0">
                <a:solidFill>
                  <a:srgbClr val="222222"/>
                </a:solidFill>
                <a:effectLst/>
                <a:latin typeface="Arial" panose="020B0604020202020204" pitchFamily="34" charset="0"/>
              </a:rPr>
              <a:t>CMAQ WWLLNs lightning NOx emissions:</a:t>
            </a:r>
          </a:p>
          <a:p>
            <a:pPr marL="285750" indent="-285750">
              <a:buFont typeface="Arial" panose="020B0604020202020204" pitchFamily="34" charset="0"/>
              <a:buChar char="•"/>
            </a:pPr>
            <a:r>
              <a:rPr lang="en-US" sz="1400" b="0" i="0" dirty="0">
                <a:solidFill>
                  <a:srgbClr val="222222"/>
                </a:solidFill>
                <a:effectLst/>
                <a:latin typeface="Arial" panose="020B0604020202020204" pitchFamily="34" charset="0"/>
              </a:rPr>
              <a:t>Kang, D. et al. Assessing the Impact of Lightning NO</a:t>
            </a:r>
            <a:r>
              <a:rPr lang="en-US" sz="1400" b="0" i="0" baseline="-25000" dirty="0">
                <a:solidFill>
                  <a:srgbClr val="222222"/>
                </a:solidFill>
                <a:effectLst/>
                <a:latin typeface="Arial" panose="020B0604020202020204" pitchFamily="34" charset="0"/>
              </a:rPr>
              <a:t>x</a:t>
            </a:r>
            <a:r>
              <a:rPr lang="en-US" sz="1400" b="0" i="0" dirty="0">
                <a:solidFill>
                  <a:srgbClr val="222222"/>
                </a:solidFill>
                <a:effectLst/>
                <a:latin typeface="Arial" panose="020B0604020202020204" pitchFamily="34" charset="0"/>
              </a:rPr>
              <a:t> Emissions in CMAQ Using Lightning Flash Data from WWLLN over the Contiguous United States. </a:t>
            </a:r>
            <a:r>
              <a:rPr lang="en-US" sz="1400" b="0" i="1" dirty="0">
                <a:solidFill>
                  <a:srgbClr val="222222"/>
                </a:solidFill>
                <a:effectLst/>
                <a:latin typeface="Arial" panose="020B0604020202020204" pitchFamily="34" charset="0"/>
              </a:rPr>
              <a:t>Atmosphere</a:t>
            </a:r>
            <a:r>
              <a:rPr lang="en-US" sz="1400" b="0" i="0" dirty="0">
                <a:solidFill>
                  <a:srgbClr val="222222"/>
                </a:solidFill>
                <a:effectLst/>
                <a:latin typeface="Arial" panose="020B0604020202020204" pitchFamily="34" charset="0"/>
              </a:rPr>
              <a:t> </a:t>
            </a:r>
            <a:r>
              <a:rPr lang="en-US" sz="1400" b="1" i="0" dirty="0">
                <a:solidFill>
                  <a:srgbClr val="222222"/>
                </a:solidFill>
                <a:effectLst/>
                <a:latin typeface="Arial" panose="020B0604020202020204" pitchFamily="34" charset="0"/>
              </a:rPr>
              <a:t>2022</a:t>
            </a:r>
            <a:r>
              <a:rPr lang="en-US" sz="1400" b="0" i="0" dirty="0">
                <a:solidFill>
                  <a:srgbClr val="222222"/>
                </a:solidFill>
                <a:effectLst/>
                <a:latin typeface="Arial" panose="020B0604020202020204" pitchFamily="34" charset="0"/>
              </a:rPr>
              <a:t>, </a:t>
            </a:r>
            <a:r>
              <a:rPr lang="en-US" sz="1400" b="0" i="1" dirty="0">
                <a:solidFill>
                  <a:srgbClr val="222222"/>
                </a:solidFill>
                <a:effectLst/>
                <a:latin typeface="Arial" panose="020B0604020202020204" pitchFamily="34" charset="0"/>
              </a:rPr>
              <a:t>13</a:t>
            </a:r>
            <a:r>
              <a:rPr lang="en-US" sz="1400" b="0" i="0" dirty="0">
                <a:solidFill>
                  <a:srgbClr val="222222"/>
                </a:solidFill>
                <a:effectLst/>
                <a:latin typeface="Arial" panose="020B0604020202020204" pitchFamily="34" charset="0"/>
              </a:rPr>
              <a:t>, 1248. </a:t>
            </a:r>
            <a:r>
              <a:rPr lang="en-US" sz="1400" b="0" i="0" dirty="0">
                <a:solidFill>
                  <a:srgbClr val="222222"/>
                </a:solidFill>
                <a:effectLst/>
                <a:latin typeface="Arial" panose="020B0604020202020204" pitchFamily="34" charset="0"/>
                <a:hlinkClick r:id="rId2"/>
              </a:rPr>
              <a:t>https://doi.org/10.3390/atmos13081248</a:t>
            </a:r>
            <a:r>
              <a:rPr lang="en-US" sz="1400" b="0" i="0" dirty="0">
                <a:solidFill>
                  <a:srgbClr val="222222"/>
                </a:solidFill>
                <a:effectLst/>
                <a:latin typeface="Arial" panose="020B0604020202020204" pitchFamily="34" charset="0"/>
              </a:rPr>
              <a:t> </a:t>
            </a:r>
            <a:endParaRPr lang="en-US" sz="1400" dirty="0"/>
          </a:p>
        </p:txBody>
      </p:sp>
      <p:graphicFrame>
        <p:nvGraphicFramePr>
          <p:cNvPr id="24" name="Table 4">
            <a:extLst>
              <a:ext uri="{FF2B5EF4-FFF2-40B4-BE49-F238E27FC236}">
                <a16:creationId xmlns:a16="http://schemas.microsoft.com/office/drawing/2014/main" id="{AED9ED84-83CC-41BD-A11F-38C99CFC7721}"/>
              </a:ext>
            </a:extLst>
          </p:cNvPr>
          <p:cNvGraphicFramePr>
            <a:graphicFrameLocks/>
          </p:cNvGraphicFramePr>
          <p:nvPr>
            <p:extLst>
              <p:ext uri="{D42A27DB-BD31-4B8C-83A1-F6EECF244321}">
                <p14:modId xmlns:p14="http://schemas.microsoft.com/office/powerpoint/2010/main" val="1118459606"/>
              </p:ext>
            </p:extLst>
          </p:nvPr>
        </p:nvGraphicFramePr>
        <p:xfrm>
          <a:off x="5236662" y="1394963"/>
          <a:ext cx="6576425" cy="1854200"/>
        </p:xfrm>
        <a:graphic>
          <a:graphicData uri="http://schemas.openxmlformats.org/drawingml/2006/table">
            <a:tbl>
              <a:tblPr firstRow="1" bandRow="1">
                <a:tableStyleId>{FABFCF23-3B69-468F-B69F-88F6DE6A72F2}</a:tableStyleId>
              </a:tblPr>
              <a:tblGrid>
                <a:gridCol w="2252075">
                  <a:extLst>
                    <a:ext uri="{9D8B030D-6E8A-4147-A177-3AD203B41FA5}">
                      <a16:colId xmlns:a16="http://schemas.microsoft.com/office/drawing/2014/main" val="538874956"/>
                    </a:ext>
                  </a:extLst>
                </a:gridCol>
                <a:gridCol w="4324350">
                  <a:extLst>
                    <a:ext uri="{9D8B030D-6E8A-4147-A177-3AD203B41FA5}">
                      <a16:colId xmlns:a16="http://schemas.microsoft.com/office/drawing/2014/main" val="2098538200"/>
                    </a:ext>
                  </a:extLst>
                </a:gridCol>
              </a:tblGrid>
              <a:tr h="370840">
                <a:tc gridSpan="2">
                  <a:txBody>
                    <a:bodyPr/>
                    <a:lstStyle/>
                    <a:p>
                      <a:pPr algn="ctr"/>
                      <a:r>
                        <a:rPr lang="en-US" dirty="0">
                          <a:latin typeface="Arial" panose="020B0604020202020204" pitchFamily="34" charset="0"/>
                          <a:cs typeface="Arial" panose="020B0604020202020204" pitchFamily="34" charset="0"/>
                        </a:rPr>
                        <a:t>Lightning NOx inversions</a:t>
                      </a:r>
                    </a:p>
                  </a:txBody>
                  <a:tcPr/>
                </a:tc>
                <a:tc hMerge="1">
                  <a:txBody>
                    <a:bodyPr/>
                    <a:lstStyle/>
                    <a:p>
                      <a:endParaRPr lang="en-US"/>
                    </a:p>
                  </a:txBody>
                  <a:tcPr/>
                </a:tc>
                <a:extLst>
                  <a:ext uri="{0D108BD9-81ED-4DB2-BD59-A6C34878D82A}">
                    <a16:rowId xmlns:a16="http://schemas.microsoft.com/office/drawing/2014/main" val="4243090146"/>
                  </a:ext>
                </a:extLst>
              </a:tr>
              <a:tr h="370840">
                <a:tc>
                  <a:txBody>
                    <a:bodyPr/>
                    <a:lstStyle/>
                    <a:p>
                      <a:r>
                        <a:rPr lang="en-US" sz="1800" b="1" kern="1200" dirty="0">
                          <a:solidFill>
                            <a:schemeClr val="dk1"/>
                          </a:solidFill>
                          <a:latin typeface="Arial" panose="020B0604020202020204" pitchFamily="34" charset="0"/>
                          <a:ea typeface="+mn-ea"/>
                          <a:cs typeface="Arial" panose="020B0604020202020204" pitchFamily="34" charset="0"/>
                        </a:rPr>
                        <a:t>LNOx Emissions</a:t>
                      </a:r>
                    </a:p>
                  </a:txBody>
                  <a:tcPr/>
                </a:tc>
                <a:tc>
                  <a:txBody>
                    <a:bodyPr/>
                    <a:lstStyle/>
                    <a:p>
                      <a:r>
                        <a:rPr lang="en-US" sz="1800" b="1" kern="1200" dirty="0">
                          <a:solidFill>
                            <a:schemeClr val="dk1"/>
                          </a:solidFill>
                          <a:latin typeface="Arial" panose="020B0604020202020204" pitchFamily="34" charset="0"/>
                          <a:ea typeface="+mn-ea"/>
                          <a:cs typeface="Arial" panose="020B0604020202020204" pitchFamily="34" charset="0"/>
                        </a:rPr>
                        <a:t>Satellite NO</a:t>
                      </a:r>
                      <a:r>
                        <a:rPr lang="en-US" sz="1800" b="1" kern="1200" baseline="-25000" dirty="0">
                          <a:solidFill>
                            <a:schemeClr val="dk1"/>
                          </a:solidFill>
                          <a:latin typeface="Arial" panose="020B0604020202020204" pitchFamily="34" charset="0"/>
                          <a:ea typeface="+mn-ea"/>
                          <a:cs typeface="Arial" panose="020B0604020202020204" pitchFamily="34" charset="0"/>
                        </a:rPr>
                        <a:t>2</a:t>
                      </a:r>
                      <a:r>
                        <a:rPr lang="en-US" sz="1800" b="1" kern="1200" dirty="0">
                          <a:solidFill>
                            <a:schemeClr val="dk1"/>
                          </a:solidFill>
                          <a:latin typeface="Arial" panose="020B0604020202020204" pitchFamily="34" charset="0"/>
                          <a:ea typeface="+mn-ea"/>
                          <a:cs typeface="Arial" panose="020B0604020202020204" pitchFamily="34" charset="0"/>
                        </a:rPr>
                        <a:t> retrievals</a:t>
                      </a:r>
                    </a:p>
                  </a:txBody>
                  <a:tcPr/>
                </a:tc>
                <a:extLst>
                  <a:ext uri="{0D108BD9-81ED-4DB2-BD59-A6C34878D82A}">
                    <a16:rowId xmlns:a16="http://schemas.microsoft.com/office/drawing/2014/main" val="31017901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Arial" panose="020B0604020202020204" pitchFamily="34" charset="0"/>
                          <a:ea typeface="+mn-ea"/>
                          <a:cs typeface="Arial" panose="020B0604020202020204" pitchFamily="34" charset="0"/>
                        </a:rPr>
                        <a:t>GEIA climatological</a:t>
                      </a:r>
                    </a:p>
                  </a:txBody>
                  <a:tcPr/>
                </a:tc>
                <a:tc>
                  <a:txBody>
                    <a:bodyPr/>
                    <a:lstStyle/>
                    <a:p>
                      <a:r>
                        <a:rPr lang="en-US" sz="1800" kern="1200" dirty="0">
                          <a:solidFill>
                            <a:schemeClr val="dk1"/>
                          </a:solidFill>
                          <a:latin typeface="Arial" panose="020B0604020202020204" pitchFamily="34" charset="0"/>
                          <a:ea typeface="+mn-ea"/>
                          <a:cs typeface="Arial" panose="020B0604020202020204" pitchFamily="34" charset="0"/>
                        </a:rPr>
                        <a:t>TROPOMI v2.3.1 (cloud screened)</a:t>
                      </a:r>
                    </a:p>
                  </a:txBody>
                  <a:tcPr/>
                </a:tc>
                <a:extLst>
                  <a:ext uri="{0D108BD9-81ED-4DB2-BD59-A6C34878D82A}">
                    <a16:rowId xmlns:a16="http://schemas.microsoft.com/office/drawing/2014/main" val="1630441483"/>
                  </a:ext>
                </a:extLst>
              </a:tr>
              <a:tr h="370840">
                <a:tc>
                  <a:txBody>
                    <a:bodyPr/>
                    <a:lstStyle/>
                    <a:p>
                      <a:r>
                        <a:rPr lang="en-US" sz="1800" kern="1200" dirty="0">
                          <a:solidFill>
                            <a:schemeClr val="dk1"/>
                          </a:solidFill>
                          <a:latin typeface="Arial" panose="020B0604020202020204" pitchFamily="34" charset="0"/>
                          <a:ea typeface="+mn-ea"/>
                          <a:cs typeface="Arial" panose="020B0604020202020204" pitchFamily="34" charset="0"/>
                        </a:rPr>
                        <a:t>WWLLNs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Arial" panose="020B0604020202020204" pitchFamily="34" charset="0"/>
                          <a:ea typeface="+mn-ea"/>
                          <a:cs typeface="Arial" panose="020B0604020202020204" pitchFamily="34" charset="0"/>
                        </a:rPr>
                        <a:t>TROPOMI v2.3.1 (cloud screened)</a:t>
                      </a:r>
                    </a:p>
                  </a:txBody>
                  <a:tcPr/>
                </a:tc>
                <a:extLst>
                  <a:ext uri="{0D108BD9-81ED-4DB2-BD59-A6C34878D82A}">
                    <a16:rowId xmlns:a16="http://schemas.microsoft.com/office/drawing/2014/main" val="1510187230"/>
                  </a:ext>
                </a:extLst>
              </a:tr>
              <a:tr h="370840">
                <a:tc>
                  <a:txBody>
                    <a:bodyPr/>
                    <a:lstStyle/>
                    <a:p>
                      <a:r>
                        <a:rPr lang="en-US" sz="1800" kern="1200" dirty="0">
                          <a:solidFill>
                            <a:schemeClr val="dk1"/>
                          </a:solidFill>
                          <a:latin typeface="Arial" panose="020B0604020202020204" pitchFamily="34" charset="0"/>
                          <a:ea typeface="+mn-ea"/>
                          <a:cs typeface="Arial" panose="020B0604020202020204" pitchFamily="34" charset="0"/>
                        </a:rPr>
                        <a:t>WWLLNs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Arial" panose="020B0604020202020204" pitchFamily="34" charset="0"/>
                          <a:ea typeface="+mn-ea"/>
                          <a:cs typeface="Arial" panose="020B0604020202020204" pitchFamily="34" charset="0"/>
                        </a:rPr>
                        <a:t>TROPOMI v2.3.1 (</a:t>
                      </a:r>
                      <a:r>
                        <a:rPr lang="en-US" sz="1800" i="1" kern="1200" dirty="0">
                          <a:solidFill>
                            <a:schemeClr val="dk1"/>
                          </a:solidFill>
                          <a:latin typeface="Arial" panose="020B0604020202020204" pitchFamily="34" charset="0"/>
                          <a:ea typeface="+mn-ea"/>
                          <a:cs typeface="Arial" panose="020B0604020202020204" pitchFamily="34" charset="0"/>
                        </a:rPr>
                        <a:t>not</a:t>
                      </a:r>
                      <a:r>
                        <a:rPr lang="en-US" sz="1800" kern="1200" dirty="0">
                          <a:solidFill>
                            <a:schemeClr val="dk1"/>
                          </a:solidFill>
                          <a:latin typeface="Arial" panose="020B0604020202020204" pitchFamily="34" charset="0"/>
                          <a:ea typeface="+mn-ea"/>
                          <a:cs typeface="Arial" panose="020B0604020202020204" pitchFamily="34" charset="0"/>
                        </a:rPr>
                        <a:t> cloud screened)</a:t>
                      </a:r>
                    </a:p>
                  </a:txBody>
                  <a:tcPr/>
                </a:tc>
                <a:extLst>
                  <a:ext uri="{0D108BD9-81ED-4DB2-BD59-A6C34878D82A}">
                    <a16:rowId xmlns:a16="http://schemas.microsoft.com/office/drawing/2014/main" val="43004752"/>
                  </a:ext>
                </a:extLst>
              </a:tr>
            </a:tbl>
          </a:graphicData>
        </a:graphic>
      </p:graphicFrame>
      <p:graphicFrame>
        <p:nvGraphicFramePr>
          <p:cNvPr id="26" name="Table 4">
            <a:extLst>
              <a:ext uri="{FF2B5EF4-FFF2-40B4-BE49-F238E27FC236}">
                <a16:creationId xmlns:a16="http://schemas.microsoft.com/office/drawing/2014/main" id="{6958CE0D-261F-4482-B2CD-2855E8BBAD51}"/>
              </a:ext>
            </a:extLst>
          </p:cNvPr>
          <p:cNvGraphicFramePr>
            <a:graphicFrameLocks/>
          </p:cNvGraphicFramePr>
          <p:nvPr>
            <p:extLst>
              <p:ext uri="{D42A27DB-BD31-4B8C-83A1-F6EECF244321}">
                <p14:modId xmlns:p14="http://schemas.microsoft.com/office/powerpoint/2010/main" val="3378752582"/>
              </p:ext>
            </p:extLst>
          </p:nvPr>
        </p:nvGraphicFramePr>
        <p:xfrm>
          <a:off x="5236661" y="3619751"/>
          <a:ext cx="6576425" cy="2118360"/>
        </p:xfrm>
        <a:graphic>
          <a:graphicData uri="http://schemas.openxmlformats.org/drawingml/2006/table">
            <a:tbl>
              <a:tblPr firstRow="1" bandRow="1">
                <a:tableStyleId>{FABFCF23-3B69-468F-B69F-88F6DE6A72F2}</a:tableStyleId>
              </a:tblPr>
              <a:tblGrid>
                <a:gridCol w="3773989">
                  <a:extLst>
                    <a:ext uri="{9D8B030D-6E8A-4147-A177-3AD203B41FA5}">
                      <a16:colId xmlns:a16="http://schemas.microsoft.com/office/drawing/2014/main" val="538874956"/>
                    </a:ext>
                  </a:extLst>
                </a:gridCol>
                <a:gridCol w="2802436">
                  <a:extLst>
                    <a:ext uri="{9D8B030D-6E8A-4147-A177-3AD203B41FA5}">
                      <a16:colId xmlns:a16="http://schemas.microsoft.com/office/drawing/2014/main" val="411203632"/>
                    </a:ext>
                  </a:extLst>
                </a:gridCol>
              </a:tblGrid>
              <a:tr h="264927">
                <a:tc gridSpan="2">
                  <a:txBody>
                    <a:bodyPr/>
                    <a:lstStyle/>
                    <a:p>
                      <a:pPr algn="ctr"/>
                      <a:r>
                        <a:rPr lang="en-US" dirty="0">
                          <a:latin typeface="Arial" panose="020B0604020202020204" pitchFamily="34" charset="0"/>
                          <a:cs typeface="Arial" panose="020B0604020202020204" pitchFamily="34" charset="0"/>
                        </a:rPr>
                        <a:t>CMAQ Simulation inputs</a:t>
                      </a:r>
                    </a:p>
                  </a:txBody>
                  <a:tcPr/>
                </a:tc>
                <a:tc hMerge="1">
                  <a:txBody>
                    <a:bodyPr/>
                    <a:lstStyle/>
                    <a:p>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43090146"/>
                  </a:ext>
                </a:extLst>
              </a:tr>
              <a:tr h="370840">
                <a:tc>
                  <a:txBody>
                    <a:bodyPr/>
                    <a:lstStyle/>
                    <a:p>
                      <a:r>
                        <a:rPr lang="en-US" b="1" dirty="0">
                          <a:latin typeface="Arial" panose="020B0604020202020204" pitchFamily="34" charset="0"/>
                          <a:cs typeface="Arial" panose="020B0604020202020204" pitchFamily="34" charset="0"/>
                        </a:rPr>
                        <a:t>Anthropogenic NOx emissions</a:t>
                      </a:r>
                    </a:p>
                  </a:txBody>
                  <a:tcPr/>
                </a:tc>
                <a:tc>
                  <a:txBody>
                    <a:bodyPr/>
                    <a:lstStyle/>
                    <a:p>
                      <a:r>
                        <a:rPr lang="en-US" b="1" dirty="0">
                          <a:solidFill>
                            <a:srgbClr val="0000FF"/>
                          </a:solidFill>
                          <a:latin typeface="Arial" panose="020B0604020202020204" pitchFamily="34" charset="0"/>
                          <a:cs typeface="Arial" panose="020B0604020202020204" pitchFamily="34" charset="0"/>
                        </a:rPr>
                        <a:t>2019</a:t>
                      </a:r>
                      <a:r>
                        <a:rPr lang="en-US" dirty="0">
                          <a:latin typeface="Arial" panose="020B0604020202020204" pitchFamily="34" charset="0"/>
                          <a:cs typeface="Arial" panose="020B0604020202020204" pitchFamily="34" charset="0"/>
                        </a:rPr>
                        <a:t> OMI-inferred</a:t>
                      </a:r>
                    </a:p>
                  </a:txBody>
                  <a:tcPr/>
                </a:tc>
                <a:extLst>
                  <a:ext uri="{0D108BD9-81ED-4DB2-BD59-A6C34878D82A}">
                    <a16:rowId xmlns:a16="http://schemas.microsoft.com/office/drawing/2014/main" val="3265008809"/>
                  </a:ext>
                </a:extLst>
              </a:tr>
              <a:tr h="370840">
                <a:tc>
                  <a:txBody>
                    <a:bodyPr/>
                    <a:lstStyle/>
                    <a:p>
                      <a:r>
                        <a:rPr lang="en-US" b="1" dirty="0">
                          <a:latin typeface="Arial" panose="020B0604020202020204" pitchFamily="34" charset="0"/>
                          <a:cs typeface="Arial" panose="020B0604020202020204" pitchFamily="34" charset="0"/>
                        </a:rPr>
                        <a:t>Non-NOx Emissions (North America &amp; rest of hemisphere)</a:t>
                      </a:r>
                    </a:p>
                  </a:txBody>
                  <a:tcPr/>
                </a:tc>
                <a:tc>
                  <a:txBody>
                    <a:bodyPr/>
                    <a:lstStyle/>
                    <a:p>
                      <a:r>
                        <a:rPr lang="en-US" sz="1800" b="1" dirty="0">
                          <a:solidFill>
                            <a:srgbClr val="0000FF"/>
                          </a:solidFill>
                          <a:latin typeface="Arial" panose="020B0604020202020204" pitchFamily="34" charset="0"/>
                          <a:cs typeface="Arial" panose="020B0604020202020204" pitchFamily="34" charset="0"/>
                        </a:rPr>
                        <a:t>2017</a:t>
                      </a:r>
                      <a:r>
                        <a:rPr lang="en-US" dirty="0">
                          <a:latin typeface="Arial" panose="020B0604020202020204" pitchFamily="34" charset="0"/>
                          <a:cs typeface="Arial" panose="020B0604020202020204" pitchFamily="34" charset="0"/>
                        </a:rPr>
                        <a:t> EPA platform</a:t>
                      </a:r>
                    </a:p>
                  </a:txBody>
                  <a:tcPr/>
                </a:tc>
                <a:extLst>
                  <a:ext uri="{0D108BD9-81ED-4DB2-BD59-A6C34878D82A}">
                    <a16:rowId xmlns:a16="http://schemas.microsoft.com/office/drawing/2014/main" val="1510187230"/>
                  </a:ext>
                </a:extLst>
              </a:tr>
              <a:tr h="370840">
                <a:tc>
                  <a:txBody>
                    <a:bodyPr/>
                    <a:lstStyle/>
                    <a:p>
                      <a:r>
                        <a:rPr lang="en-US" b="1" dirty="0">
                          <a:latin typeface="Arial" panose="020B0604020202020204" pitchFamily="34" charset="0"/>
                          <a:cs typeface="Arial" panose="020B0604020202020204" pitchFamily="34" charset="0"/>
                        </a:rPr>
                        <a:t>Non-NOx Emissions (China)</a:t>
                      </a:r>
                    </a:p>
                  </a:txBody>
                  <a:tcPr/>
                </a:tc>
                <a:tc>
                  <a:txBody>
                    <a:bodyPr/>
                    <a:lstStyle/>
                    <a:p>
                      <a:r>
                        <a:rPr lang="en-US" b="1">
                          <a:solidFill>
                            <a:srgbClr val="0000FF"/>
                          </a:solidFill>
                          <a:latin typeface="Arial" panose="020B0604020202020204" pitchFamily="34" charset="0"/>
                          <a:cs typeface="Arial" panose="020B0604020202020204" pitchFamily="34" charset="0"/>
                        </a:rPr>
                        <a:t>2015</a:t>
                      </a:r>
                      <a:r>
                        <a:rPr lang="en-US">
                          <a:latin typeface="Arial" panose="020B0604020202020204" pitchFamily="34" charset="0"/>
                          <a:cs typeface="Arial" panose="020B0604020202020204" pitchFamily="34" charset="0"/>
                        </a:rPr>
                        <a:t> Tsinghua University</a:t>
                      </a:r>
                    </a:p>
                  </a:txBody>
                  <a:tcPr/>
                </a:tc>
                <a:extLst>
                  <a:ext uri="{0D108BD9-81ED-4DB2-BD59-A6C34878D82A}">
                    <a16:rowId xmlns:a16="http://schemas.microsoft.com/office/drawing/2014/main" val="43004752"/>
                  </a:ext>
                </a:extLst>
              </a:tr>
              <a:tr h="370840">
                <a:tc>
                  <a:txBody>
                    <a:bodyPr/>
                    <a:lstStyle/>
                    <a:p>
                      <a:r>
                        <a:rPr lang="en-US" b="1">
                          <a:latin typeface="Arial" panose="020B0604020202020204" pitchFamily="34" charset="0"/>
                          <a:cs typeface="Arial" panose="020B0604020202020204" pitchFamily="34" charset="0"/>
                        </a:rPr>
                        <a:t>Meteorology</a:t>
                      </a:r>
                    </a:p>
                  </a:txBody>
                  <a:tcPr/>
                </a:tc>
                <a:tc>
                  <a:txBody>
                    <a:bodyPr/>
                    <a:lstStyle/>
                    <a:p>
                      <a:r>
                        <a:rPr lang="en-US" b="1" dirty="0">
                          <a:solidFill>
                            <a:srgbClr val="0000FF"/>
                          </a:solidFill>
                          <a:latin typeface="Arial" panose="020B0604020202020204" pitchFamily="34" charset="0"/>
                          <a:cs typeface="Arial" panose="020B0604020202020204" pitchFamily="34" charset="0"/>
                        </a:rPr>
                        <a:t>2019</a:t>
                      </a:r>
                      <a:r>
                        <a:rPr lang="en-US" dirty="0">
                          <a:latin typeface="Arial" panose="020B0604020202020204" pitchFamily="34" charset="0"/>
                          <a:cs typeface="Arial" panose="020B0604020202020204" pitchFamily="34" charset="0"/>
                        </a:rPr>
                        <a:t> WRF</a:t>
                      </a:r>
                    </a:p>
                  </a:txBody>
                  <a:tcPr/>
                </a:tc>
                <a:extLst>
                  <a:ext uri="{0D108BD9-81ED-4DB2-BD59-A6C34878D82A}">
                    <a16:rowId xmlns:a16="http://schemas.microsoft.com/office/drawing/2014/main" val="323017939"/>
                  </a:ext>
                </a:extLst>
              </a:tr>
            </a:tbl>
          </a:graphicData>
        </a:graphic>
      </p:graphicFrame>
      <p:sp>
        <p:nvSpPr>
          <p:cNvPr id="27" name="Content Placeholder 2">
            <a:extLst>
              <a:ext uri="{FF2B5EF4-FFF2-40B4-BE49-F238E27FC236}">
                <a16:creationId xmlns:a16="http://schemas.microsoft.com/office/drawing/2014/main" id="{DFC05543-5B81-479A-A133-3FDACFF78B5D}"/>
              </a:ext>
            </a:extLst>
          </p:cNvPr>
          <p:cNvSpPr>
            <a:spLocks noGrp="1"/>
          </p:cNvSpPr>
          <p:nvPr>
            <p:ph idx="1"/>
          </p:nvPr>
        </p:nvSpPr>
        <p:spPr>
          <a:xfrm>
            <a:off x="838199" y="1669408"/>
            <a:ext cx="4124326" cy="4264667"/>
          </a:xfrm>
        </p:spPr>
        <p:txBody>
          <a:bodyPr>
            <a:normAutofit fontScale="92500" lnSpcReduction="20000"/>
          </a:bodyPr>
          <a:lstStyle/>
          <a:p>
            <a:r>
              <a:rPr lang="en-US" sz="2400" dirty="0"/>
              <a:t>Here, 2019 lightning-NOx emissions in CMAQ for the northern hemisphere are inferred using v2.3.1 TROPOMI retrievals</a:t>
            </a:r>
          </a:p>
          <a:p>
            <a:r>
              <a:rPr lang="en-US" sz="2400" dirty="0"/>
              <a:t>Two prior emissions inventories are used:</a:t>
            </a:r>
          </a:p>
          <a:p>
            <a:pPr marL="914400" lvl="1" indent="-457200">
              <a:buFont typeface="+mj-lt"/>
              <a:buAutoNum type="arabicPeriod"/>
            </a:pPr>
            <a:r>
              <a:rPr lang="en-US" sz="2000" dirty="0"/>
              <a:t>GEIA climatological</a:t>
            </a:r>
          </a:p>
          <a:p>
            <a:pPr marL="914400" lvl="1" indent="-457200">
              <a:buFont typeface="+mj-lt"/>
              <a:buAutoNum type="arabicPeriod"/>
            </a:pPr>
            <a:r>
              <a:rPr lang="en-US" sz="2000" dirty="0"/>
              <a:t>Worldwide Lightning Location Network (WWLLNs) derived emissions for hemispheric CMAQ</a:t>
            </a:r>
          </a:p>
          <a:p>
            <a:r>
              <a:rPr lang="en-US" sz="2400" dirty="0"/>
              <a:t>For WWLLNs, a separate inversion using NO</a:t>
            </a:r>
            <a:r>
              <a:rPr lang="en-US" sz="2400" baseline="-25000" dirty="0"/>
              <a:t>2</a:t>
            </a:r>
            <a:r>
              <a:rPr lang="en-US" sz="2400" dirty="0"/>
              <a:t> satellite retrievals with clouds is performed</a:t>
            </a:r>
          </a:p>
          <a:p>
            <a:pPr marL="0" indent="0">
              <a:buNone/>
            </a:pPr>
            <a:endParaRPr lang="en-US" sz="2400" dirty="0"/>
          </a:p>
        </p:txBody>
      </p:sp>
    </p:spTree>
    <p:extLst>
      <p:ext uri="{BB962C8B-B14F-4D97-AF65-F5344CB8AC3E}">
        <p14:creationId xmlns:p14="http://schemas.microsoft.com/office/powerpoint/2010/main" val="2334551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2040F8-2F94-4044-8F57-BC86D5EDE298}"/>
              </a:ext>
            </a:extLst>
          </p:cNvPr>
          <p:cNvSpPr>
            <a:spLocks noGrp="1"/>
          </p:cNvSpPr>
          <p:nvPr>
            <p:ph type="sldNum" sz="quarter" idx="12"/>
          </p:nvPr>
        </p:nvSpPr>
        <p:spPr/>
        <p:txBody>
          <a:bodyPr/>
          <a:lstStyle/>
          <a:p>
            <a:fld id="{2C54A5C6-1A67-402B-9D43-A5D8CAE25FA9}" type="slidenum">
              <a:rPr lang="en-US" smtClean="0"/>
              <a:t>11</a:t>
            </a:fld>
            <a:endParaRPr lang="en-US"/>
          </a:p>
        </p:txBody>
      </p:sp>
      <p:sp>
        <p:nvSpPr>
          <p:cNvPr id="15" name="Title 1">
            <a:extLst>
              <a:ext uri="{FF2B5EF4-FFF2-40B4-BE49-F238E27FC236}">
                <a16:creationId xmlns:a16="http://schemas.microsoft.com/office/drawing/2014/main" id="{DAE607F1-96B9-4180-A32F-E7E44C6A53B8}"/>
              </a:ext>
            </a:extLst>
          </p:cNvPr>
          <p:cNvSpPr txBox="1">
            <a:spLocks/>
          </p:cNvSpPr>
          <p:nvPr/>
        </p:nvSpPr>
        <p:spPr>
          <a:xfrm>
            <a:off x="838200" y="513324"/>
            <a:ext cx="10515600" cy="1016000"/>
          </a:xfrm>
          <a:prstGeom prst="rect">
            <a:avLst/>
          </a:prstGeom>
        </p:spPr>
        <p:txBody>
          <a:bodyPr vert="horz" lIns="80682" tIns="40341" rIns="80682" bIns="40341" rtlCol="0" anchor="ctr">
            <a:normAutofit/>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r>
              <a:rPr lang="en-US" sz="3530" b="1" dirty="0">
                <a:latin typeface="Arial" panose="020B0604020202020204" pitchFamily="34" charset="0"/>
                <a:cs typeface="Arial" panose="020B0604020202020204" pitchFamily="34" charset="0"/>
              </a:rPr>
              <a:t>Lightning NO</a:t>
            </a:r>
            <a:r>
              <a:rPr lang="en-US" sz="3530" b="1" baseline="-25000" dirty="0">
                <a:latin typeface="Arial" panose="020B0604020202020204" pitchFamily="34" charset="0"/>
                <a:cs typeface="Arial" panose="020B0604020202020204" pitchFamily="34" charset="0"/>
              </a:rPr>
              <a:t>x</a:t>
            </a:r>
            <a:r>
              <a:rPr lang="en-US" sz="3530" b="1" dirty="0">
                <a:latin typeface="Arial" panose="020B0604020202020204" pitchFamily="34" charset="0"/>
                <a:cs typeface="Arial" panose="020B0604020202020204" pitchFamily="34" charset="0"/>
              </a:rPr>
              <a:t> emissions</a:t>
            </a:r>
          </a:p>
        </p:txBody>
      </p:sp>
      <p:pic>
        <p:nvPicPr>
          <p:cNvPr id="10" name="Picture 9">
            <a:extLst>
              <a:ext uri="{FF2B5EF4-FFF2-40B4-BE49-F238E27FC236}">
                <a16:creationId xmlns:a16="http://schemas.microsoft.com/office/drawing/2014/main" id="{6C6F3B4C-F655-43EE-B3AF-03636AB017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225" y="4602196"/>
            <a:ext cx="5305642" cy="1495500"/>
          </a:xfrm>
          <a:prstGeom prst="rect">
            <a:avLst/>
          </a:prstGeom>
        </p:spPr>
      </p:pic>
      <p:pic>
        <p:nvPicPr>
          <p:cNvPr id="6" name="Picture 5" descr="A picture containing building, window&#10;&#10;Description automatically generated">
            <a:extLst>
              <a:ext uri="{FF2B5EF4-FFF2-40B4-BE49-F238E27FC236}">
                <a16:creationId xmlns:a16="http://schemas.microsoft.com/office/drawing/2014/main" id="{D7A7DF37-4911-47D3-A6C5-BEC249A48F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00" y="1667553"/>
            <a:ext cx="5922210" cy="2743200"/>
          </a:xfrm>
          <a:prstGeom prst="rect">
            <a:avLst/>
          </a:prstGeom>
        </p:spPr>
      </p:pic>
      <p:pic>
        <p:nvPicPr>
          <p:cNvPr id="8" name="Picture 7" descr="A picture containing text, gallery, picture frame&#10;&#10;Description automatically generated">
            <a:extLst>
              <a:ext uri="{FF2B5EF4-FFF2-40B4-BE49-F238E27FC236}">
                <a16:creationId xmlns:a16="http://schemas.microsoft.com/office/drawing/2014/main" id="{27C6498C-8F58-4439-99E9-DCB5C66840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2993" y="1656918"/>
            <a:ext cx="5771166" cy="2702138"/>
          </a:xfrm>
          <a:prstGeom prst="rect">
            <a:avLst/>
          </a:prstGeom>
        </p:spPr>
      </p:pic>
      <p:sp>
        <p:nvSpPr>
          <p:cNvPr id="14" name="Content Placeholder 2">
            <a:extLst>
              <a:ext uri="{FF2B5EF4-FFF2-40B4-BE49-F238E27FC236}">
                <a16:creationId xmlns:a16="http://schemas.microsoft.com/office/drawing/2014/main" id="{22C406A9-959B-42D7-85C4-DC6C1F885F73}"/>
              </a:ext>
            </a:extLst>
          </p:cNvPr>
          <p:cNvSpPr txBox="1">
            <a:spLocks/>
          </p:cNvSpPr>
          <p:nvPr/>
        </p:nvSpPr>
        <p:spPr>
          <a:xfrm>
            <a:off x="5959011" y="4432072"/>
            <a:ext cx="5556050" cy="21069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Outside North America, GEIA &gt; WWLLNs</a:t>
            </a:r>
          </a:p>
          <a:p>
            <a:r>
              <a:rPr lang="en-US" sz="2000" dirty="0"/>
              <a:t>Upper troposphere column is largely controlled by LNOx emissions</a:t>
            </a:r>
          </a:p>
          <a:p>
            <a:r>
              <a:rPr lang="en-US" sz="2000" dirty="0"/>
              <a:t>See presentations by Mike Madden and Daiwen Kang for more WWLLNs details and model impacts!</a:t>
            </a:r>
          </a:p>
        </p:txBody>
      </p:sp>
      <p:sp>
        <p:nvSpPr>
          <p:cNvPr id="9" name="TextBox 8">
            <a:extLst>
              <a:ext uri="{FF2B5EF4-FFF2-40B4-BE49-F238E27FC236}">
                <a16:creationId xmlns:a16="http://schemas.microsoft.com/office/drawing/2014/main" id="{762C01E2-1560-47FA-93C8-3D2C85ECEBC7}"/>
              </a:ext>
            </a:extLst>
          </p:cNvPr>
          <p:cNvSpPr txBox="1"/>
          <p:nvPr/>
        </p:nvSpPr>
        <p:spPr>
          <a:xfrm>
            <a:off x="1964409" y="1381874"/>
            <a:ext cx="1818255" cy="400110"/>
          </a:xfrm>
          <a:prstGeom prst="rect">
            <a:avLst/>
          </a:prstGeom>
          <a:noFill/>
        </p:spPr>
        <p:txBody>
          <a:bodyPr wrap="none" rtlCol="0">
            <a:spAutoFit/>
          </a:bodyPr>
          <a:lstStyle/>
          <a:p>
            <a:r>
              <a:rPr lang="en-US" sz="2000" dirty="0"/>
              <a:t>LNO</a:t>
            </a:r>
            <a:r>
              <a:rPr lang="en-US" sz="2000" baseline="-25000" dirty="0"/>
              <a:t>x</a:t>
            </a:r>
            <a:r>
              <a:rPr lang="en-US" sz="2000" dirty="0"/>
              <a:t> emissions</a:t>
            </a:r>
          </a:p>
        </p:txBody>
      </p:sp>
      <p:sp>
        <p:nvSpPr>
          <p:cNvPr id="16" name="TextBox 15">
            <a:extLst>
              <a:ext uri="{FF2B5EF4-FFF2-40B4-BE49-F238E27FC236}">
                <a16:creationId xmlns:a16="http://schemas.microsoft.com/office/drawing/2014/main" id="{A6949D99-EF44-4E59-8A65-E150D1A7BE10}"/>
              </a:ext>
            </a:extLst>
          </p:cNvPr>
          <p:cNvSpPr txBox="1"/>
          <p:nvPr/>
        </p:nvSpPr>
        <p:spPr>
          <a:xfrm>
            <a:off x="7362797" y="1381874"/>
            <a:ext cx="3201389" cy="400110"/>
          </a:xfrm>
          <a:prstGeom prst="rect">
            <a:avLst/>
          </a:prstGeom>
          <a:noFill/>
        </p:spPr>
        <p:txBody>
          <a:bodyPr wrap="none" rtlCol="0">
            <a:spAutoFit/>
          </a:bodyPr>
          <a:lstStyle/>
          <a:p>
            <a:r>
              <a:rPr lang="en-US" sz="2000" dirty="0"/>
              <a:t>Upper troposphere NO</a:t>
            </a:r>
            <a:r>
              <a:rPr lang="en-US" sz="2000" baseline="-25000" dirty="0"/>
              <a:t>2</a:t>
            </a:r>
            <a:r>
              <a:rPr lang="en-US" sz="2000" dirty="0"/>
              <a:t> VCD</a:t>
            </a:r>
          </a:p>
        </p:txBody>
      </p:sp>
    </p:spTree>
    <p:extLst>
      <p:ext uri="{BB962C8B-B14F-4D97-AF65-F5344CB8AC3E}">
        <p14:creationId xmlns:p14="http://schemas.microsoft.com/office/powerpoint/2010/main" val="960741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3EC5D3-6EE7-40C0-BA60-ED86FFEBE347}"/>
              </a:ext>
            </a:extLst>
          </p:cNvPr>
          <p:cNvSpPr>
            <a:spLocks noGrp="1"/>
          </p:cNvSpPr>
          <p:nvPr>
            <p:ph idx="1"/>
          </p:nvPr>
        </p:nvSpPr>
        <p:spPr>
          <a:xfrm>
            <a:off x="838199" y="1669409"/>
            <a:ext cx="3269567" cy="4507554"/>
          </a:xfrm>
        </p:spPr>
        <p:txBody>
          <a:bodyPr>
            <a:normAutofit/>
          </a:bodyPr>
          <a:lstStyle/>
          <a:p>
            <a:r>
              <a:rPr lang="en-US" sz="2400" dirty="0"/>
              <a:t>Each case initialized with 1-year spinup</a:t>
            </a:r>
          </a:p>
          <a:p>
            <a:r>
              <a:rPr lang="en-US" sz="2400" dirty="0"/>
              <a:t>All cases are low-biased for ozone</a:t>
            </a:r>
          </a:p>
          <a:p>
            <a:r>
              <a:rPr lang="en-US" sz="2400" dirty="0"/>
              <a:t>Bias is at its worst in the winter and spring</a:t>
            </a:r>
          </a:p>
          <a:p>
            <a:endParaRPr lang="en-US" sz="2400" dirty="0"/>
          </a:p>
          <a:p>
            <a:pPr marL="0" indent="0">
              <a:buNone/>
            </a:pPr>
            <a:endParaRPr lang="en-US" sz="2000" dirty="0"/>
          </a:p>
        </p:txBody>
      </p:sp>
      <p:sp>
        <p:nvSpPr>
          <p:cNvPr id="4" name="Slide Number Placeholder 3">
            <a:extLst>
              <a:ext uri="{FF2B5EF4-FFF2-40B4-BE49-F238E27FC236}">
                <a16:creationId xmlns:a16="http://schemas.microsoft.com/office/drawing/2014/main" id="{892040F8-2F94-4044-8F57-BC86D5EDE298}"/>
              </a:ext>
            </a:extLst>
          </p:cNvPr>
          <p:cNvSpPr>
            <a:spLocks noGrp="1"/>
          </p:cNvSpPr>
          <p:nvPr>
            <p:ph type="sldNum" sz="quarter" idx="12"/>
          </p:nvPr>
        </p:nvSpPr>
        <p:spPr/>
        <p:txBody>
          <a:bodyPr/>
          <a:lstStyle/>
          <a:p>
            <a:fld id="{2C54A5C6-1A67-402B-9D43-A5D8CAE25FA9}" type="slidenum">
              <a:rPr lang="en-US" smtClean="0"/>
              <a:t>12</a:t>
            </a:fld>
            <a:endParaRPr lang="en-US" dirty="0"/>
          </a:p>
        </p:txBody>
      </p:sp>
      <p:sp>
        <p:nvSpPr>
          <p:cNvPr id="15" name="Title 1">
            <a:extLst>
              <a:ext uri="{FF2B5EF4-FFF2-40B4-BE49-F238E27FC236}">
                <a16:creationId xmlns:a16="http://schemas.microsoft.com/office/drawing/2014/main" id="{DAE607F1-96B9-4180-A32F-E7E44C6A53B8}"/>
              </a:ext>
            </a:extLst>
          </p:cNvPr>
          <p:cNvSpPr txBox="1">
            <a:spLocks/>
          </p:cNvSpPr>
          <p:nvPr/>
        </p:nvSpPr>
        <p:spPr>
          <a:xfrm>
            <a:off x="838200" y="513324"/>
            <a:ext cx="10515600" cy="1016000"/>
          </a:xfrm>
          <a:prstGeom prst="rect">
            <a:avLst/>
          </a:prstGeom>
        </p:spPr>
        <p:txBody>
          <a:bodyPr vert="horz" lIns="80682" tIns="40341" rIns="80682" bIns="40341" rtlCol="0" anchor="ctr">
            <a:normAutofit/>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r>
              <a:rPr lang="en-US" sz="3530" b="1" dirty="0">
                <a:latin typeface="Arial" panose="020B0604020202020204" pitchFamily="34" charset="0"/>
                <a:cs typeface="Arial" panose="020B0604020202020204" pitchFamily="34" charset="0"/>
              </a:rPr>
              <a:t>Simulated ozone using prior emissions</a:t>
            </a:r>
          </a:p>
        </p:txBody>
      </p:sp>
      <p:grpSp>
        <p:nvGrpSpPr>
          <p:cNvPr id="10" name="Group 9">
            <a:extLst>
              <a:ext uri="{FF2B5EF4-FFF2-40B4-BE49-F238E27FC236}">
                <a16:creationId xmlns:a16="http://schemas.microsoft.com/office/drawing/2014/main" id="{FE7EEB11-FEBE-406D-B1C6-27F07B0D678E}"/>
              </a:ext>
            </a:extLst>
          </p:cNvPr>
          <p:cNvGrpSpPr/>
          <p:nvPr/>
        </p:nvGrpSpPr>
        <p:grpSpPr>
          <a:xfrm>
            <a:off x="4216005" y="1529324"/>
            <a:ext cx="7445704" cy="4172509"/>
            <a:chOff x="4319593" y="1158079"/>
            <a:chExt cx="7445704" cy="4172509"/>
          </a:xfrm>
        </p:grpSpPr>
        <p:grpSp>
          <p:nvGrpSpPr>
            <p:cNvPr id="8" name="Group 7">
              <a:extLst>
                <a:ext uri="{FF2B5EF4-FFF2-40B4-BE49-F238E27FC236}">
                  <a16:creationId xmlns:a16="http://schemas.microsoft.com/office/drawing/2014/main" id="{7F5A8645-7C65-4FEE-AB28-7C2BD3998EB7}"/>
                </a:ext>
              </a:extLst>
            </p:cNvPr>
            <p:cNvGrpSpPr/>
            <p:nvPr/>
          </p:nvGrpSpPr>
          <p:grpSpPr>
            <a:xfrm>
              <a:off x="4688925" y="1527411"/>
              <a:ext cx="7076372" cy="3803177"/>
              <a:chOff x="3920482" y="1447799"/>
              <a:chExt cx="7284735" cy="3915161"/>
            </a:xfrm>
          </p:grpSpPr>
          <p:pic>
            <p:nvPicPr>
              <p:cNvPr id="5" name="Picture 4" descr="A screenshot of a computer&#10;&#10;Description automatically generated with low confidence">
                <a:extLst>
                  <a:ext uri="{FF2B5EF4-FFF2-40B4-BE49-F238E27FC236}">
                    <a16:creationId xmlns:a16="http://schemas.microsoft.com/office/drawing/2014/main" id="{C3264A3E-7ED6-467C-A5C2-4979DA0E19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221" b="34231"/>
              <a:stretch/>
            </p:blipFill>
            <p:spPr>
              <a:xfrm>
                <a:off x="3920482" y="1447799"/>
                <a:ext cx="7284735" cy="1476375"/>
              </a:xfrm>
              <a:prstGeom prst="rect">
                <a:avLst/>
              </a:prstGeom>
            </p:spPr>
          </p:pic>
          <p:pic>
            <p:nvPicPr>
              <p:cNvPr id="7" name="Picture 6" descr="A screenshot of a computer&#10;&#10;Description automatically generated with medium confidence">
                <a:extLst>
                  <a:ext uri="{FF2B5EF4-FFF2-40B4-BE49-F238E27FC236}">
                    <a16:creationId xmlns:a16="http://schemas.microsoft.com/office/drawing/2014/main" id="{77299DE6-F3A0-4852-90CC-E87CA771E1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55"/>
              <a:stretch/>
            </p:blipFill>
            <p:spPr>
              <a:xfrm>
                <a:off x="3920482" y="2967038"/>
                <a:ext cx="7284735" cy="2395922"/>
              </a:xfrm>
              <a:prstGeom prst="rect">
                <a:avLst/>
              </a:prstGeom>
            </p:spPr>
          </p:pic>
        </p:grpSp>
        <p:sp>
          <p:nvSpPr>
            <p:cNvPr id="9" name="TextBox 8">
              <a:extLst>
                <a:ext uri="{FF2B5EF4-FFF2-40B4-BE49-F238E27FC236}">
                  <a16:creationId xmlns:a16="http://schemas.microsoft.com/office/drawing/2014/main" id="{8ABE3C13-46D5-42B3-A892-4CD99D4E3CA9}"/>
                </a:ext>
              </a:extLst>
            </p:cNvPr>
            <p:cNvSpPr txBox="1"/>
            <p:nvPr/>
          </p:nvSpPr>
          <p:spPr>
            <a:xfrm>
              <a:off x="5181600" y="1201630"/>
              <a:ext cx="2140971" cy="369332"/>
            </a:xfrm>
            <a:prstGeom prst="rect">
              <a:avLst/>
            </a:prstGeom>
            <a:noFill/>
          </p:spPr>
          <p:txBody>
            <a:bodyPr wrap="none" rtlCol="0">
              <a:spAutoFit/>
            </a:bodyPr>
            <a:lstStyle/>
            <a:p>
              <a:r>
                <a:rPr lang="en-US" dirty="0"/>
                <a:t>WOUDC ozonesonde</a:t>
              </a:r>
            </a:p>
          </p:txBody>
        </p:sp>
        <p:sp>
          <p:nvSpPr>
            <p:cNvPr id="11" name="TextBox 10">
              <a:extLst>
                <a:ext uri="{FF2B5EF4-FFF2-40B4-BE49-F238E27FC236}">
                  <a16:creationId xmlns:a16="http://schemas.microsoft.com/office/drawing/2014/main" id="{1E770E7F-116B-4E9B-81AD-72900802EF81}"/>
                </a:ext>
              </a:extLst>
            </p:cNvPr>
            <p:cNvSpPr txBox="1"/>
            <p:nvPr/>
          </p:nvSpPr>
          <p:spPr>
            <a:xfrm>
              <a:off x="7354886" y="1201630"/>
              <a:ext cx="2173287" cy="369332"/>
            </a:xfrm>
            <a:prstGeom prst="rect">
              <a:avLst/>
            </a:prstGeom>
            <a:noFill/>
          </p:spPr>
          <p:txBody>
            <a:bodyPr wrap="square" rtlCol="0">
              <a:spAutoFit/>
            </a:bodyPr>
            <a:lstStyle/>
            <a:p>
              <a:pPr algn="ctr"/>
              <a:r>
                <a:rPr lang="en-US" dirty="0"/>
                <a:t>CMAQ ozone</a:t>
              </a:r>
            </a:p>
          </p:txBody>
        </p:sp>
        <p:sp>
          <p:nvSpPr>
            <p:cNvPr id="12" name="TextBox 11">
              <a:extLst>
                <a:ext uri="{FF2B5EF4-FFF2-40B4-BE49-F238E27FC236}">
                  <a16:creationId xmlns:a16="http://schemas.microsoft.com/office/drawing/2014/main" id="{A7EEEA0A-29B9-4E5E-9388-E0950A7265B1}"/>
                </a:ext>
              </a:extLst>
            </p:cNvPr>
            <p:cNvSpPr txBox="1"/>
            <p:nvPr/>
          </p:nvSpPr>
          <p:spPr>
            <a:xfrm>
              <a:off x="9525000" y="1158079"/>
              <a:ext cx="2173287" cy="369332"/>
            </a:xfrm>
            <a:prstGeom prst="rect">
              <a:avLst/>
            </a:prstGeom>
            <a:noFill/>
          </p:spPr>
          <p:txBody>
            <a:bodyPr wrap="square" rtlCol="0">
              <a:spAutoFit/>
            </a:bodyPr>
            <a:lstStyle/>
            <a:p>
              <a:pPr algn="ctr"/>
              <a:r>
                <a:rPr lang="en-US" dirty="0"/>
                <a:t>NMB</a:t>
              </a:r>
            </a:p>
          </p:txBody>
        </p:sp>
        <p:sp>
          <p:nvSpPr>
            <p:cNvPr id="13" name="TextBox 12">
              <a:extLst>
                <a:ext uri="{FF2B5EF4-FFF2-40B4-BE49-F238E27FC236}">
                  <a16:creationId xmlns:a16="http://schemas.microsoft.com/office/drawing/2014/main" id="{2AAE0F4C-6D8A-476B-8FAB-FBF99221E623}"/>
                </a:ext>
              </a:extLst>
            </p:cNvPr>
            <p:cNvSpPr txBox="1"/>
            <p:nvPr/>
          </p:nvSpPr>
          <p:spPr>
            <a:xfrm rot="16200000">
              <a:off x="3787185" y="2101456"/>
              <a:ext cx="1434148" cy="369332"/>
            </a:xfrm>
            <a:prstGeom prst="rect">
              <a:avLst/>
            </a:prstGeom>
            <a:noFill/>
          </p:spPr>
          <p:txBody>
            <a:bodyPr wrap="square" rtlCol="0">
              <a:spAutoFit/>
            </a:bodyPr>
            <a:lstStyle/>
            <a:p>
              <a:pPr algn="ctr"/>
              <a:r>
                <a:rPr lang="en-US" dirty="0"/>
                <a:t>WWLLNs</a:t>
              </a:r>
            </a:p>
          </p:txBody>
        </p:sp>
        <p:sp>
          <p:nvSpPr>
            <p:cNvPr id="14" name="TextBox 13">
              <a:extLst>
                <a:ext uri="{FF2B5EF4-FFF2-40B4-BE49-F238E27FC236}">
                  <a16:creationId xmlns:a16="http://schemas.microsoft.com/office/drawing/2014/main" id="{5E57E3DE-637A-4579-8CD2-E82997004BEF}"/>
                </a:ext>
              </a:extLst>
            </p:cNvPr>
            <p:cNvSpPr txBox="1"/>
            <p:nvPr/>
          </p:nvSpPr>
          <p:spPr>
            <a:xfrm rot="16200000">
              <a:off x="3787185" y="3616004"/>
              <a:ext cx="1434148" cy="369332"/>
            </a:xfrm>
            <a:prstGeom prst="rect">
              <a:avLst/>
            </a:prstGeom>
            <a:noFill/>
          </p:spPr>
          <p:txBody>
            <a:bodyPr wrap="square" rtlCol="0">
              <a:spAutoFit/>
            </a:bodyPr>
            <a:lstStyle/>
            <a:p>
              <a:pPr algn="ctr"/>
              <a:r>
                <a:rPr lang="en-US" dirty="0"/>
                <a:t>GEIA</a:t>
              </a:r>
            </a:p>
          </p:txBody>
        </p:sp>
      </p:grpSp>
    </p:spTree>
    <p:extLst>
      <p:ext uri="{BB962C8B-B14F-4D97-AF65-F5344CB8AC3E}">
        <p14:creationId xmlns:p14="http://schemas.microsoft.com/office/powerpoint/2010/main" val="681985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9EB91A5-5325-4041-9639-F1BEEFCD1C92}"/>
              </a:ext>
            </a:extLst>
          </p:cNvPr>
          <p:cNvGrpSpPr/>
          <p:nvPr/>
        </p:nvGrpSpPr>
        <p:grpSpPr>
          <a:xfrm>
            <a:off x="5365857" y="1071108"/>
            <a:ext cx="6690653" cy="3095895"/>
            <a:chOff x="4928998" y="1358870"/>
            <a:chExt cx="6672086" cy="3087303"/>
          </a:xfrm>
        </p:grpSpPr>
        <p:pic>
          <p:nvPicPr>
            <p:cNvPr id="18" name="Picture 17" descr="A picture containing text, picture frame&#10;&#10;Description automatically generated">
              <a:extLst>
                <a:ext uri="{FF2B5EF4-FFF2-40B4-BE49-F238E27FC236}">
                  <a16:creationId xmlns:a16="http://schemas.microsoft.com/office/drawing/2014/main" id="{249589E4-93C0-4EBE-8F6F-0F45BF2797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8998" y="1358870"/>
              <a:ext cx="6672086" cy="159410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94EE35A0-DBC4-43D1-B79F-4361333716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8998" y="2852066"/>
              <a:ext cx="6672086" cy="1594107"/>
            </a:xfrm>
            <a:prstGeom prst="rect">
              <a:avLst/>
            </a:prstGeom>
          </p:spPr>
        </p:pic>
      </p:grpSp>
      <p:sp>
        <p:nvSpPr>
          <p:cNvPr id="4" name="Slide Number Placeholder 3">
            <a:extLst>
              <a:ext uri="{FF2B5EF4-FFF2-40B4-BE49-F238E27FC236}">
                <a16:creationId xmlns:a16="http://schemas.microsoft.com/office/drawing/2014/main" id="{892040F8-2F94-4044-8F57-BC86D5EDE298}"/>
              </a:ext>
            </a:extLst>
          </p:cNvPr>
          <p:cNvSpPr>
            <a:spLocks noGrp="1"/>
          </p:cNvSpPr>
          <p:nvPr>
            <p:ph type="sldNum" sz="quarter" idx="12"/>
          </p:nvPr>
        </p:nvSpPr>
        <p:spPr/>
        <p:txBody>
          <a:bodyPr/>
          <a:lstStyle/>
          <a:p>
            <a:fld id="{2C54A5C6-1A67-402B-9D43-A5D8CAE25FA9}" type="slidenum">
              <a:rPr lang="en-US" smtClean="0"/>
              <a:t>13</a:t>
            </a:fld>
            <a:endParaRPr lang="en-US"/>
          </a:p>
        </p:txBody>
      </p:sp>
      <p:sp>
        <p:nvSpPr>
          <p:cNvPr id="15" name="Title 1">
            <a:extLst>
              <a:ext uri="{FF2B5EF4-FFF2-40B4-BE49-F238E27FC236}">
                <a16:creationId xmlns:a16="http://schemas.microsoft.com/office/drawing/2014/main" id="{DAE607F1-96B9-4180-A32F-E7E44C6A53B8}"/>
              </a:ext>
            </a:extLst>
          </p:cNvPr>
          <p:cNvSpPr txBox="1">
            <a:spLocks/>
          </p:cNvSpPr>
          <p:nvPr/>
        </p:nvSpPr>
        <p:spPr>
          <a:xfrm>
            <a:off x="838200" y="513324"/>
            <a:ext cx="10515600" cy="1016000"/>
          </a:xfrm>
          <a:prstGeom prst="rect">
            <a:avLst/>
          </a:prstGeom>
        </p:spPr>
        <p:txBody>
          <a:bodyPr vert="horz" lIns="80682" tIns="40341" rIns="80682" bIns="40341" rtlCol="0" anchor="ctr">
            <a:normAutofit/>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r>
              <a:rPr lang="en-US" sz="3530" b="1" dirty="0">
                <a:latin typeface="Arial" panose="020B0604020202020204" pitchFamily="34" charset="0"/>
                <a:cs typeface="Arial" panose="020B0604020202020204" pitchFamily="34" charset="0"/>
              </a:rPr>
              <a:t>Assimilation results</a:t>
            </a:r>
          </a:p>
        </p:txBody>
      </p:sp>
      <p:pic>
        <p:nvPicPr>
          <p:cNvPr id="17" name="Picture 16" descr="A screenshot of a computer&#10;&#10;Description automatically generated with low confidence">
            <a:extLst>
              <a:ext uri="{FF2B5EF4-FFF2-40B4-BE49-F238E27FC236}">
                <a16:creationId xmlns:a16="http://schemas.microsoft.com/office/drawing/2014/main" id="{06BF9DC6-86F3-49F8-BC99-57330650D6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393" t="9659"/>
          <a:stretch/>
        </p:blipFill>
        <p:spPr>
          <a:xfrm>
            <a:off x="8863943" y="4508397"/>
            <a:ext cx="1893236" cy="1974313"/>
          </a:xfrm>
          <a:prstGeom prst="rect">
            <a:avLst/>
          </a:prstGeom>
        </p:spPr>
      </p:pic>
      <p:pic>
        <p:nvPicPr>
          <p:cNvPr id="19" name="Picture 18" descr="A screenshot of a computer&#10;&#10;Description automatically generated with medium confidence">
            <a:extLst>
              <a:ext uri="{FF2B5EF4-FFF2-40B4-BE49-F238E27FC236}">
                <a16:creationId xmlns:a16="http://schemas.microsoft.com/office/drawing/2014/main" id="{17585743-D505-4D25-8716-8F10ADCFA6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393" t="9908"/>
          <a:stretch/>
        </p:blipFill>
        <p:spPr>
          <a:xfrm>
            <a:off x="6517622" y="4512278"/>
            <a:ext cx="1896596" cy="1972373"/>
          </a:xfrm>
          <a:prstGeom prst="rect">
            <a:avLst/>
          </a:prstGeom>
        </p:spPr>
      </p:pic>
      <p:pic>
        <p:nvPicPr>
          <p:cNvPr id="14" name="Picture 13" descr="A screenshot of a computer&#10;&#10;Description automatically generated with medium confidence">
            <a:extLst>
              <a:ext uri="{FF2B5EF4-FFF2-40B4-BE49-F238E27FC236}">
                <a16:creationId xmlns:a16="http://schemas.microsoft.com/office/drawing/2014/main" id="{CBBA9FF3-56E4-46ED-84FB-4E1A6853B4A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393" t="9926"/>
          <a:stretch/>
        </p:blipFill>
        <p:spPr>
          <a:xfrm>
            <a:off x="6520982" y="4512278"/>
            <a:ext cx="1893236" cy="1968494"/>
          </a:xfrm>
          <a:prstGeom prst="rect">
            <a:avLst/>
          </a:prstGeom>
        </p:spPr>
      </p:pic>
      <p:pic>
        <p:nvPicPr>
          <p:cNvPr id="12" name="Picture 11" descr="A screenshot of a computer&#10;&#10;Description automatically generated with medium confidence">
            <a:extLst>
              <a:ext uri="{FF2B5EF4-FFF2-40B4-BE49-F238E27FC236}">
                <a16:creationId xmlns:a16="http://schemas.microsoft.com/office/drawing/2014/main" id="{D82E7869-D1D7-4119-9751-E08C33A191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8393" t="9749"/>
          <a:stretch/>
        </p:blipFill>
        <p:spPr>
          <a:xfrm>
            <a:off x="8863943" y="4508398"/>
            <a:ext cx="1893236" cy="1972373"/>
          </a:xfrm>
          <a:prstGeom prst="rect">
            <a:avLst/>
          </a:prstGeom>
        </p:spPr>
      </p:pic>
      <p:sp>
        <p:nvSpPr>
          <p:cNvPr id="20" name="TextBox 19">
            <a:extLst>
              <a:ext uri="{FF2B5EF4-FFF2-40B4-BE49-F238E27FC236}">
                <a16:creationId xmlns:a16="http://schemas.microsoft.com/office/drawing/2014/main" id="{28326DF2-8133-48E0-A7A1-B5F1434FBB26}"/>
              </a:ext>
            </a:extLst>
          </p:cNvPr>
          <p:cNvSpPr txBox="1"/>
          <p:nvPr/>
        </p:nvSpPr>
        <p:spPr>
          <a:xfrm>
            <a:off x="7149166" y="4153221"/>
            <a:ext cx="633507" cy="369332"/>
          </a:xfrm>
          <a:prstGeom prst="rect">
            <a:avLst/>
          </a:prstGeom>
          <a:noFill/>
        </p:spPr>
        <p:txBody>
          <a:bodyPr wrap="none" rtlCol="0">
            <a:spAutoFit/>
          </a:bodyPr>
          <a:lstStyle/>
          <a:p>
            <a:r>
              <a:rPr lang="en-US" dirty="0"/>
              <a:t>GEIA</a:t>
            </a:r>
          </a:p>
        </p:txBody>
      </p:sp>
      <p:sp>
        <p:nvSpPr>
          <p:cNvPr id="21" name="TextBox 20">
            <a:extLst>
              <a:ext uri="{FF2B5EF4-FFF2-40B4-BE49-F238E27FC236}">
                <a16:creationId xmlns:a16="http://schemas.microsoft.com/office/drawing/2014/main" id="{D45044B3-CF45-4D95-826C-AF16124AD49D}"/>
              </a:ext>
            </a:extLst>
          </p:cNvPr>
          <p:cNvSpPr txBox="1"/>
          <p:nvPr/>
        </p:nvSpPr>
        <p:spPr>
          <a:xfrm>
            <a:off x="9295836" y="4157133"/>
            <a:ext cx="1029449" cy="369332"/>
          </a:xfrm>
          <a:prstGeom prst="rect">
            <a:avLst/>
          </a:prstGeom>
          <a:noFill/>
        </p:spPr>
        <p:txBody>
          <a:bodyPr wrap="none" rtlCol="0">
            <a:spAutoFit/>
          </a:bodyPr>
          <a:lstStyle/>
          <a:p>
            <a:r>
              <a:rPr lang="en-US" dirty="0"/>
              <a:t>WWLLNs</a:t>
            </a:r>
          </a:p>
        </p:txBody>
      </p:sp>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3A87C636-E659-4E98-A1E7-28F341AAF6F6}"/>
                  </a:ext>
                </a:extLst>
              </p:cNvPr>
              <p:cNvSpPr txBox="1">
                <a:spLocks/>
              </p:cNvSpPr>
              <p:nvPr/>
            </p:nvSpPr>
            <p:spPr>
              <a:xfrm>
                <a:off x="838199" y="1669409"/>
                <a:ext cx="3747138" cy="450755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Assimilating TROPOMI NO</a:t>
                </a:r>
                <a:r>
                  <a:rPr lang="en-US" sz="2400" baseline="-25000" dirty="0"/>
                  <a:t>2</a:t>
                </a:r>
                <a:r>
                  <a:rPr lang="en-US" sz="2400" dirty="0"/>
                  <a:t>:</a:t>
                </a:r>
              </a:p>
              <a:p>
                <a:pPr lvl="1"/>
                <a:r>
                  <a:rPr lang="en-US" sz="2000" dirty="0"/>
                  <a:t>Leads to increases in model NO</a:t>
                </a:r>
                <a:r>
                  <a:rPr lang="en-US" sz="2000" baseline="-25000" dirty="0"/>
                  <a:t>2</a:t>
                </a:r>
                <a:r>
                  <a:rPr lang="en-US" sz="2000" dirty="0"/>
                  <a:t> in all cases</a:t>
                </a:r>
              </a:p>
              <a:p>
                <a:pPr lvl="1"/>
                <a:r>
                  <a:rPr lang="en-US" sz="2000" dirty="0"/>
                  <a:t>Leads to indirect impacts on ozone, decreasing but not erasing model springtime bias</a:t>
                </a:r>
              </a:p>
              <a:p>
                <a:r>
                  <a:rPr lang="en-US" sz="2400" dirty="0"/>
                  <a:t>VCD using GEIA a priori increases more than VCD using WWLLNs a priori, but at different latitudes</a:t>
                </a:r>
              </a:p>
              <a:p>
                <a:r>
                  <a:rPr lang="en-US" sz="2400" dirty="0"/>
                  <a:t>Splitting the column reduces the anthropogenic emissions signal in </a:t>
                </a:r>
                <a14:m>
                  <m:oMath xmlns:m="http://schemas.openxmlformats.org/officeDocument/2006/math">
                    <m:r>
                      <m:rPr>
                        <m:sty m:val="p"/>
                      </m:rPr>
                      <a:rPr lang="en-US" sz="2400" b="0" i="0" smtClean="0">
                        <a:latin typeface="Cambria Math" panose="02040503050406030204" pitchFamily="18" charset="0"/>
                      </a:rPr>
                      <m:t>Δ</m:t>
                    </m:r>
                  </m:oMath>
                </a14:m>
                <a:r>
                  <a:rPr lang="en-US" sz="2400" dirty="0"/>
                  <a:t>VCD  </a:t>
                </a:r>
              </a:p>
              <a:p>
                <a:endParaRPr lang="en-US" sz="2400" dirty="0"/>
              </a:p>
              <a:p>
                <a:endParaRPr lang="en-US" sz="2400" dirty="0"/>
              </a:p>
              <a:p>
                <a:pPr marL="0" indent="0">
                  <a:buFont typeface="Arial" panose="020B0604020202020204" pitchFamily="34" charset="0"/>
                  <a:buNone/>
                </a:pPr>
                <a:endParaRPr lang="en-US" sz="2000" dirty="0"/>
              </a:p>
            </p:txBody>
          </p:sp>
        </mc:Choice>
        <mc:Fallback xmlns="">
          <p:sp>
            <p:nvSpPr>
              <p:cNvPr id="22" name="Content Placeholder 2">
                <a:extLst>
                  <a:ext uri="{FF2B5EF4-FFF2-40B4-BE49-F238E27FC236}">
                    <a16:creationId xmlns:a16="http://schemas.microsoft.com/office/drawing/2014/main" id="{3A87C636-E659-4E98-A1E7-28F341AAF6F6}"/>
                  </a:ext>
                </a:extLst>
              </p:cNvPr>
              <p:cNvSpPr txBox="1">
                <a:spLocks noRot="1" noChangeAspect="1" noMove="1" noResize="1" noEditPoints="1" noAdjustHandles="1" noChangeArrowheads="1" noChangeShapeType="1" noTextEdit="1"/>
              </p:cNvSpPr>
              <p:nvPr/>
            </p:nvSpPr>
            <p:spPr>
              <a:xfrm>
                <a:off x="838199" y="1669409"/>
                <a:ext cx="3747138" cy="4507554"/>
              </a:xfrm>
              <a:prstGeom prst="rect">
                <a:avLst/>
              </a:prstGeom>
              <a:blipFill>
                <a:blip r:embed="rId9"/>
                <a:stretch>
                  <a:fillRect l="-1789" t="-1759" r="-1951" b="-14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1B0E1E4-882B-402B-86BD-2EF78A989BCD}"/>
                  </a:ext>
                </a:extLst>
              </p:cNvPr>
              <p:cNvSpPr txBox="1"/>
              <p:nvPr/>
            </p:nvSpPr>
            <p:spPr>
              <a:xfrm>
                <a:off x="5511215" y="697897"/>
                <a:ext cx="6193940" cy="369332"/>
              </a:xfrm>
              <a:prstGeom prst="rect">
                <a:avLst/>
              </a:prstGeom>
              <a:noFill/>
            </p:spPr>
            <p:txBody>
              <a:bodyPr wrap="none" rtlCol="0">
                <a:spAutoFit/>
              </a:bodyPr>
              <a:lstStyle/>
              <a:p>
                <a:r>
                  <a:rPr lang="en-US" b="1" dirty="0"/>
                  <a:t>Upper troposphere NO</a:t>
                </a:r>
                <a:r>
                  <a:rPr lang="en-US" b="1" baseline="-25000" dirty="0"/>
                  <a:t>2</a:t>
                </a:r>
                <a:r>
                  <a:rPr lang="en-US" b="1" dirty="0"/>
                  <a:t> </a:t>
                </a:r>
                <a14:m>
                  <m:oMath xmlns:m="http://schemas.openxmlformats.org/officeDocument/2006/math">
                    <m:r>
                      <a:rPr lang="en-US" b="1" i="0" smtClean="0">
                        <a:latin typeface="Cambria Math" panose="02040503050406030204" pitchFamily="18" charset="0"/>
                      </a:rPr>
                      <m:t>𝚫</m:t>
                    </m:r>
                  </m:oMath>
                </a14:m>
                <a:r>
                  <a:rPr lang="en-US" b="1" dirty="0"/>
                  <a:t>VCD due to assimilating satellite NO</a:t>
                </a:r>
                <a:r>
                  <a:rPr lang="en-US" b="1" baseline="-25000" dirty="0"/>
                  <a:t>2</a:t>
                </a:r>
              </a:p>
            </p:txBody>
          </p:sp>
        </mc:Choice>
        <mc:Fallback xmlns="">
          <p:sp>
            <p:nvSpPr>
              <p:cNvPr id="25" name="TextBox 24">
                <a:extLst>
                  <a:ext uri="{FF2B5EF4-FFF2-40B4-BE49-F238E27FC236}">
                    <a16:creationId xmlns:a16="http://schemas.microsoft.com/office/drawing/2014/main" id="{E1B0E1E4-882B-402B-86BD-2EF78A989BCD}"/>
                  </a:ext>
                </a:extLst>
              </p:cNvPr>
              <p:cNvSpPr txBox="1">
                <a:spLocks noRot="1" noChangeAspect="1" noMove="1" noResize="1" noEditPoints="1" noAdjustHandles="1" noChangeArrowheads="1" noChangeShapeType="1" noTextEdit="1"/>
              </p:cNvSpPr>
              <p:nvPr/>
            </p:nvSpPr>
            <p:spPr>
              <a:xfrm>
                <a:off x="5511215" y="697897"/>
                <a:ext cx="6193940" cy="369332"/>
              </a:xfrm>
              <a:prstGeom prst="rect">
                <a:avLst/>
              </a:prstGeom>
              <a:blipFill>
                <a:blip r:embed="rId10"/>
                <a:stretch>
                  <a:fillRect l="-787" t="-8197" b="-24590"/>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4346071C-C0CA-43B0-B059-00B5E2CF4A49}"/>
              </a:ext>
            </a:extLst>
          </p:cNvPr>
          <p:cNvSpPr txBox="1"/>
          <p:nvPr/>
        </p:nvSpPr>
        <p:spPr>
          <a:xfrm rot="16200000">
            <a:off x="5246792" y="4832590"/>
            <a:ext cx="1332480" cy="646331"/>
          </a:xfrm>
          <a:prstGeom prst="rect">
            <a:avLst/>
          </a:prstGeom>
          <a:noFill/>
        </p:spPr>
        <p:txBody>
          <a:bodyPr wrap="none" rtlCol="0">
            <a:spAutoFit/>
          </a:bodyPr>
          <a:lstStyle/>
          <a:p>
            <a:pPr algn="ctr"/>
            <a:r>
              <a:rPr lang="en-US" b="1" dirty="0"/>
              <a:t>Bias against</a:t>
            </a:r>
          </a:p>
          <a:p>
            <a:pPr algn="ctr"/>
            <a:r>
              <a:rPr lang="en-US" b="1" dirty="0"/>
              <a:t>ozonesonde</a:t>
            </a:r>
          </a:p>
        </p:txBody>
      </p:sp>
      <p:sp>
        <p:nvSpPr>
          <p:cNvPr id="2" name="Rectangle 1">
            <a:extLst>
              <a:ext uri="{FF2B5EF4-FFF2-40B4-BE49-F238E27FC236}">
                <a16:creationId xmlns:a16="http://schemas.microsoft.com/office/drawing/2014/main" id="{75AFFA25-7E78-4FEF-8C14-4961EAD1A30C}"/>
              </a:ext>
            </a:extLst>
          </p:cNvPr>
          <p:cNvSpPr/>
          <p:nvPr/>
        </p:nvSpPr>
        <p:spPr>
          <a:xfrm>
            <a:off x="11038114" y="1175657"/>
            <a:ext cx="998340" cy="2884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D2C3801-6D2A-4085-9854-5B0DB1A8268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364141" y="1071108"/>
            <a:ext cx="6672313" cy="1598543"/>
          </a:xfrm>
          <a:prstGeom prst="rect">
            <a:avLst/>
          </a:prstGeom>
        </p:spPr>
      </p:pic>
      <p:pic>
        <p:nvPicPr>
          <p:cNvPr id="7" name="Picture 6">
            <a:extLst>
              <a:ext uri="{FF2B5EF4-FFF2-40B4-BE49-F238E27FC236}">
                <a16:creationId xmlns:a16="http://schemas.microsoft.com/office/drawing/2014/main" id="{FDC264AC-CEE1-4179-9405-C0F375F76A8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364141" y="2568460"/>
            <a:ext cx="6672313" cy="1598543"/>
          </a:xfrm>
          <a:prstGeom prst="rect">
            <a:avLst/>
          </a:prstGeom>
        </p:spPr>
      </p:pic>
    </p:spTree>
    <p:extLst>
      <p:ext uri="{BB962C8B-B14F-4D97-AF65-F5344CB8AC3E}">
        <p14:creationId xmlns:p14="http://schemas.microsoft.com/office/powerpoint/2010/main" val="138724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2040F8-2F94-4044-8F57-BC86D5EDE298}"/>
              </a:ext>
            </a:extLst>
          </p:cNvPr>
          <p:cNvSpPr>
            <a:spLocks noGrp="1"/>
          </p:cNvSpPr>
          <p:nvPr>
            <p:ph type="sldNum" sz="quarter" idx="12"/>
          </p:nvPr>
        </p:nvSpPr>
        <p:spPr/>
        <p:txBody>
          <a:bodyPr/>
          <a:lstStyle/>
          <a:p>
            <a:fld id="{2C54A5C6-1A67-402B-9D43-A5D8CAE25FA9}" type="slidenum">
              <a:rPr lang="en-US" smtClean="0"/>
              <a:t>14</a:t>
            </a:fld>
            <a:endParaRPr lang="en-US"/>
          </a:p>
        </p:txBody>
      </p:sp>
      <p:sp>
        <p:nvSpPr>
          <p:cNvPr id="15" name="Title 1">
            <a:extLst>
              <a:ext uri="{FF2B5EF4-FFF2-40B4-BE49-F238E27FC236}">
                <a16:creationId xmlns:a16="http://schemas.microsoft.com/office/drawing/2014/main" id="{DAE607F1-96B9-4180-A32F-E7E44C6A53B8}"/>
              </a:ext>
            </a:extLst>
          </p:cNvPr>
          <p:cNvSpPr txBox="1">
            <a:spLocks/>
          </p:cNvSpPr>
          <p:nvPr/>
        </p:nvSpPr>
        <p:spPr>
          <a:xfrm>
            <a:off x="838200" y="513324"/>
            <a:ext cx="10515600" cy="1016000"/>
          </a:xfrm>
          <a:prstGeom prst="rect">
            <a:avLst/>
          </a:prstGeom>
        </p:spPr>
        <p:txBody>
          <a:bodyPr vert="horz" lIns="80682" tIns="40341" rIns="80682" bIns="40341" rtlCol="0" anchor="ctr">
            <a:normAutofit/>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r>
              <a:rPr lang="en-US" sz="3530" b="1" dirty="0">
                <a:latin typeface="Arial" panose="020B0604020202020204" pitchFamily="34" charset="0"/>
                <a:cs typeface="Arial" panose="020B0604020202020204" pitchFamily="34" charset="0"/>
              </a:rPr>
              <a:t>Inferred emissions</a:t>
            </a:r>
          </a:p>
        </p:txBody>
      </p:sp>
      <p:pic>
        <p:nvPicPr>
          <p:cNvPr id="5" name="Picture 4" descr="A picture containing building, window&#10;&#10;Description automatically generated">
            <a:extLst>
              <a:ext uri="{FF2B5EF4-FFF2-40B4-BE49-F238E27FC236}">
                <a16:creationId xmlns:a16="http://schemas.microsoft.com/office/drawing/2014/main" id="{4E510D87-9AE1-4387-8DF3-DBB17ED745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8122" y="1269844"/>
            <a:ext cx="6739142" cy="3191262"/>
          </a:xfrm>
          <a:prstGeom prst="rect">
            <a:avLst/>
          </a:prstGeom>
        </p:spPr>
      </p:pic>
      <p:pic>
        <p:nvPicPr>
          <p:cNvPr id="7" name="Picture 6">
            <a:extLst>
              <a:ext uri="{FF2B5EF4-FFF2-40B4-BE49-F238E27FC236}">
                <a16:creationId xmlns:a16="http://schemas.microsoft.com/office/drawing/2014/main" id="{583DCFD1-0332-4A55-9BE8-F3DF70F000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65195" y="4640493"/>
            <a:ext cx="7024995" cy="1624921"/>
          </a:xfrm>
          <a:prstGeom prst="rect">
            <a:avLst/>
          </a:prstGeom>
        </p:spPr>
      </p:pic>
      <mc:AlternateContent xmlns:mc="http://schemas.openxmlformats.org/markup-compatibility/2006" xmlns:a14="http://schemas.microsoft.com/office/drawing/2010/main">
        <mc:Choice Requires="a14">
          <p:sp>
            <p:nvSpPr>
              <p:cNvPr id="11" name="Content Placeholder 2">
                <a:extLst>
                  <a:ext uri="{FF2B5EF4-FFF2-40B4-BE49-F238E27FC236}">
                    <a16:creationId xmlns:a16="http://schemas.microsoft.com/office/drawing/2014/main" id="{752373B7-69F3-4E4F-9F28-E93ED3652B79}"/>
                  </a:ext>
                </a:extLst>
              </p:cNvPr>
              <p:cNvSpPr txBox="1">
                <a:spLocks/>
              </p:cNvSpPr>
              <p:nvPr/>
            </p:nvSpPr>
            <p:spPr>
              <a:xfrm>
                <a:off x="838199" y="1669408"/>
                <a:ext cx="3747138" cy="486855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The FDMB inversion leads to:</a:t>
                </a:r>
              </a:p>
              <a:p>
                <a:pPr lvl="1"/>
                <a:r>
                  <a:rPr lang="en-US" sz="2000" dirty="0"/>
                  <a:t>Widespread increases for GEIA</a:t>
                </a:r>
              </a:p>
              <a:p>
                <a:pPr lvl="1"/>
                <a:r>
                  <a:rPr lang="en-US" sz="2000" dirty="0"/>
                  <a:t>Increases with hotspots in North America, elsewhere for WWLLNs</a:t>
                </a:r>
              </a:p>
              <a:p>
                <a:pPr lvl="1"/>
                <a:r>
                  <a:rPr lang="en-US" sz="2000" dirty="0"/>
                  <a:t>Larger relative springtime increases for WWLLNs</a:t>
                </a:r>
              </a:p>
              <a:p>
                <a:r>
                  <a:rPr lang="en-US" sz="2400" dirty="0"/>
                  <a:t>The background error covariance and </a:t>
                </a:r>
                <a14:m>
                  <m:oMath xmlns:m="http://schemas.openxmlformats.org/officeDocument/2006/math">
                    <m:r>
                      <a:rPr lang="en-US" sz="2400" b="0" i="1" smtClean="0">
                        <a:latin typeface="Cambria Math" panose="02040503050406030204" pitchFamily="18" charset="0"/>
                      </a:rPr>
                      <m:t>𝛽</m:t>
                    </m:r>
                  </m:oMath>
                </a14:m>
                <a:r>
                  <a:rPr lang="en-US" sz="2400" dirty="0"/>
                  <a:t> play major roles in determining emissions changes</a:t>
                </a:r>
              </a:p>
              <a:p>
                <a:pPr lvl="1"/>
                <a:r>
                  <a:rPr lang="en-US" sz="2000" dirty="0"/>
                  <a:t>Changes are restricted to areas where model emissions already exists, highlighting importance of prior inventory</a:t>
                </a:r>
              </a:p>
              <a:p>
                <a:endParaRPr lang="en-US" sz="2400" dirty="0"/>
              </a:p>
              <a:p>
                <a:endParaRPr lang="en-US" sz="2400" dirty="0"/>
              </a:p>
              <a:p>
                <a:endParaRPr lang="en-US" sz="2400" dirty="0"/>
              </a:p>
              <a:p>
                <a:pPr marL="0" indent="0">
                  <a:buFont typeface="Arial" panose="020B0604020202020204" pitchFamily="34" charset="0"/>
                  <a:buNone/>
                </a:pPr>
                <a:endParaRPr lang="en-US" sz="2000" dirty="0"/>
              </a:p>
            </p:txBody>
          </p:sp>
        </mc:Choice>
        <mc:Fallback xmlns="">
          <p:sp>
            <p:nvSpPr>
              <p:cNvPr id="11" name="Content Placeholder 2">
                <a:extLst>
                  <a:ext uri="{FF2B5EF4-FFF2-40B4-BE49-F238E27FC236}">
                    <a16:creationId xmlns:a16="http://schemas.microsoft.com/office/drawing/2014/main" id="{752373B7-69F3-4E4F-9F28-E93ED3652B79}"/>
                  </a:ext>
                </a:extLst>
              </p:cNvPr>
              <p:cNvSpPr txBox="1">
                <a:spLocks noRot="1" noChangeAspect="1" noMove="1" noResize="1" noEditPoints="1" noAdjustHandles="1" noChangeArrowheads="1" noChangeShapeType="1" noTextEdit="1"/>
              </p:cNvSpPr>
              <p:nvPr/>
            </p:nvSpPr>
            <p:spPr>
              <a:xfrm>
                <a:off x="838199" y="1669408"/>
                <a:ext cx="3747138" cy="4868551"/>
              </a:xfrm>
              <a:prstGeom prst="rect">
                <a:avLst/>
              </a:prstGeom>
              <a:blipFill>
                <a:blip r:embed="rId5"/>
                <a:stretch>
                  <a:fillRect l="-1789" t="-2130" r="-1138"/>
                </a:stretch>
              </a:blipFill>
            </p:spPr>
            <p:txBody>
              <a:bodyPr/>
              <a:lstStyle/>
              <a:p>
                <a:r>
                  <a:rPr lang="en-US">
                    <a:noFill/>
                  </a:rPr>
                  <a:t> </a:t>
                </a:r>
              </a:p>
            </p:txBody>
          </p:sp>
        </mc:Fallback>
      </mc:AlternateContent>
    </p:spTree>
    <p:extLst>
      <p:ext uri="{BB962C8B-B14F-4D97-AF65-F5344CB8AC3E}">
        <p14:creationId xmlns:p14="http://schemas.microsoft.com/office/powerpoint/2010/main" val="1210146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3EC5D3-6EE7-40C0-BA60-ED86FFEBE347}"/>
              </a:ext>
            </a:extLst>
          </p:cNvPr>
          <p:cNvSpPr>
            <a:spLocks noGrp="1"/>
          </p:cNvSpPr>
          <p:nvPr>
            <p:ph idx="1"/>
          </p:nvPr>
        </p:nvSpPr>
        <p:spPr>
          <a:xfrm>
            <a:off x="838199" y="1669408"/>
            <a:ext cx="3533504" cy="4766225"/>
          </a:xfrm>
        </p:spPr>
        <p:txBody>
          <a:bodyPr>
            <a:normAutofit/>
          </a:bodyPr>
          <a:lstStyle/>
          <a:p>
            <a:r>
              <a:rPr lang="en-US" sz="2400" dirty="0"/>
              <a:t>GEIA and WWLLNs assimilation includes only “cloud free” scenes</a:t>
            </a:r>
          </a:p>
          <a:p>
            <a:pPr lvl="1"/>
            <a:r>
              <a:rPr lang="en-US" sz="2000" dirty="0"/>
              <a:t>&lt;30% clouds in the satellite pixel</a:t>
            </a:r>
          </a:p>
          <a:p>
            <a:r>
              <a:rPr lang="en-US" sz="2400" dirty="0"/>
              <a:t>Including all scenes, regardless of clouds:</a:t>
            </a:r>
          </a:p>
          <a:p>
            <a:pPr lvl="1"/>
            <a:r>
              <a:rPr lang="en-US" sz="2000" dirty="0"/>
              <a:t>Increased NO</a:t>
            </a:r>
            <a:r>
              <a:rPr lang="en-US" sz="2000" baseline="-25000" dirty="0"/>
              <a:t>2</a:t>
            </a:r>
            <a:r>
              <a:rPr lang="en-US" sz="2000" dirty="0"/>
              <a:t> in mid-latitudes</a:t>
            </a:r>
          </a:p>
          <a:p>
            <a:pPr lvl="1"/>
            <a:r>
              <a:rPr lang="en-US" sz="2000" dirty="0"/>
              <a:t>Did not have a large overall emissions impact</a:t>
            </a:r>
          </a:p>
          <a:p>
            <a:pPr lvl="1"/>
            <a:r>
              <a:rPr lang="en-US" sz="2000" i="1" dirty="0"/>
              <a:t>Note: scales are much smaller!</a:t>
            </a:r>
          </a:p>
          <a:p>
            <a:pPr marL="0" indent="0">
              <a:buNone/>
            </a:pPr>
            <a:endParaRPr lang="en-US" sz="1800" dirty="0"/>
          </a:p>
        </p:txBody>
      </p:sp>
      <p:sp>
        <p:nvSpPr>
          <p:cNvPr id="4" name="Slide Number Placeholder 3">
            <a:extLst>
              <a:ext uri="{FF2B5EF4-FFF2-40B4-BE49-F238E27FC236}">
                <a16:creationId xmlns:a16="http://schemas.microsoft.com/office/drawing/2014/main" id="{892040F8-2F94-4044-8F57-BC86D5EDE298}"/>
              </a:ext>
            </a:extLst>
          </p:cNvPr>
          <p:cNvSpPr>
            <a:spLocks noGrp="1"/>
          </p:cNvSpPr>
          <p:nvPr>
            <p:ph type="sldNum" sz="quarter" idx="12"/>
          </p:nvPr>
        </p:nvSpPr>
        <p:spPr/>
        <p:txBody>
          <a:bodyPr/>
          <a:lstStyle/>
          <a:p>
            <a:fld id="{2C54A5C6-1A67-402B-9D43-A5D8CAE25FA9}" type="slidenum">
              <a:rPr lang="en-US" smtClean="0"/>
              <a:t>15</a:t>
            </a:fld>
            <a:endParaRPr lang="en-US"/>
          </a:p>
        </p:txBody>
      </p:sp>
      <p:sp>
        <p:nvSpPr>
          <p:cNvPr id="15" name="Title 1">
            <a:extLst>
              <a:ext uri="{FF2B5EF4-FFF2-40B4-BE49-F238E27FC236}">
                <a16:creationId xmlns:a16="http://schemas.microsoft.com/office/drawing/2014/main" id="{DAE607F1-96B9-4180-A32F-E7E44C6A53B8}"/>
              </a:ext>
            </a:extLst>
          </p:cNvPr>
          <p:cNvSpPr txBox="1">
            <a:spLocks/>
          </p:cNvSpPr>
          <p:nvPr/>
        </p:nvSpPr>
        <p:spPr>
          <a:xfrm>
            <a:off x="838200" y="513324"/>
            <a:ext cx="10515600" cy="1016000"/>
          </a:xfrm>
          <a:prstGeom prst="rect">
            <a:avLst/>
          </a:prstGeom>
        </p:spPr>
        <p:txBody>
          <a:bodyPr vert="horz" lIns="80682" tIns="40341" rIns="80682" bIns="40341" rtlCol="0" anchor="ctr">
            <a:normAutofit/>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r>
              <a:rPr lang="en-US" sz="3530" b="1" dirty="0">
                <a:latin typeface="Arial" panose="020B0604020202020204" pitchFamily="34" charset="0"/>
                <a:cs typeface="Arial" panose="020B0604020202020204" pitchFamily="34" charset="0"/>
              </a:rPr>
              <a:t>Impact of cloud filtering</a:t>
            </a:r>
          </a:p>
        </p:txBody>
      </p:sp>
      <p:pic>
        <p:nvPicPr>
          <p:cNvPr id="6" name="Picture 5">
            <a:extLst>
              <a:ext uri="{FF2B5EF4-FFF2-40B4-BE49-F238E27FC236}">
                <a16:creationId xmlns:a16="http://schemas.microsoft.com/office/drawing/2014/main" id="{FD67483C-CF21-43B1-8AB0-B79674EC738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65196" y="4640493"/>
            <a:ext cx="7024992" cy="1624921"/>
          </a:xfrm>
          <a:prstGeom prst="rect">
            <a:avLst/>
          </a:prstGeom>
        </p:spPr>
      </p:pic>
      <p:pic>
        <p:nvPicPr>
          <p:cNvPr id="7" name="Picture 6">
            <a:extLst>
              <a:ext uri="{FF2B5EF4-FFF2-40B4-BE49-F238E27FC236}">
                <a16:creationId xmlns:a16="http://schemas.microsoft.com/office/drawing/2014/main" id="{7922D472-DE66-42A8-A711-3F263FF8C51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49440" y="2898421"/>
            <a:ext cx="6403861" cy="167097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78C5A0D1-B2FF-49F5-8559-310951A1C0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9440" y="1249121"/>
            <a:ext cx="6605029" cy="1594107"/>
          </a:xfrm>
          <a:prstGeom prst="rect">
            <a:avLst/>
          </a:prstGeom>
        </p:spPr>
      </p:pic>
      <p:sp>
        <p:nvSpPr>
          <p:cNvPr id="10" name="TextBox 9">
            <a:extLst>
              <a:ext uri="{FF2B5EF4-FFF2-40B4-BE49-F238E27FC236}">
                <a16:creationId xmlns:a16="http://schemas.microsoft.com/office/drawing/2014/main" id="{ADE8EC6B-D40B-4A4F-A5FB-D187605449B9}"/>
              </a:ext>
            </a:extLst>
          </p:cNvPr>
          <p:cNvSpPr txBox="1"/>
          <p:nvPr/>
        </p:nvSpPr>
        <p:spPr>
          <a:xfrm rot="16200000">
            <a:off x="4354329" y="1887797"/>
            <a:ext cx="1142813" cy="369332"/>
          </a:xfrm>
          <a:prstGeom prst="rect">
            <a:avLst/>
          </a:prstGeom>
          <a:noFill/>
        </p:spPr>
        <p:txBody>
          <a:bodyPr wrap="none" rtlCol="0">
            <a:spAutoFit/>
          </a:bodyPr>
          <a:lstStyle/>
          <a:p>
            <a:r>
              <a:rPr lang="en-US" dirty="0"/>
              <a:t>∆NO</a:t>
            </a:r>
            <a:r>
              <a:rPr lang="en-US" baseline="-25000" dirty="0"/>
              <a:t>2</a:t>
            </a:r>
            <a:r>
              <a:rPr lang="en-US" dirty="0"/>
              <a:t> VCD</a:t>
            </a:r>
          </a:p>
        </p:txBody>
      </p:sp>
      <p:sp>
        <p:nvSpPr>
          <p:cNvPr id="13" name="TextBox 12">
            <a:extLst>
              <a:ext uri="{FF2B5EF4-FFF2-40B4-BE49-F238E27FC236}">
                <a16:creationId xmlns:a16="http://schemas.microsoft.com/office/drawing/2014/main" id="{AF0E46A5-C239-477B-8C0C-006838631E53}"/>
              </a:ext>
            </a:extLst>
          </p:cNvPr>
          <p:cNvSpPr txBox="1"/>
          <p:nvPr/>
        </p:nvSpPr>
        <p:spPr>
          <a:xfrm rot="16200000">
            <a:off x="4313181" y="3434556"/>
            <a:ext cx="1103187" cy="646331"/>
          </a:xfrm>
          <a:prstGeom prst="rect">
            <a:avLst/>
          </a:prstGeom>
          <a:noFill/>
        </p:spPr>
        <p:txBody>
          <a:bodyPr wrap="none" rtlCol="0">
            <a:spAutoFit/>
          </a:bodyPr>
          <a:lstStyle/>
          <a:p>
            <a:pPr algn="ctr"/>
            <a:r>
              <a:rPr lang="en-US" dirty="0"/>
              <a:t>Inferred</a:t>
            </a:r>
          </a:p>
          <a:p>
            <a:pPr algn="ctr"/>
            <a:r>
              <a:rPr lang="en-US" dirty="0"/>
              <a:t>emissions</a:t>
            </a:r>
          </a:p>
        </p:txBody>
      </p:sp>
    </p:spTree>
    <p:extLst>
      <p:ext uri="{BB962C8B-B14F-4D97-AF65-F5344CB8AC3E}">
        <p14:creationId xmlns:p14="http://schemas.microsoft.com/office/powerpoint/2010/main" val="168383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3EC5D3-6EE7-40C0-BA60-ED86FFEBE347}"/>
              </a:ext>
            </a:extLst>
          </p:cNvPr>
          <p:cNvSpPr>
            <a:spLocks noGrp="1"/>
          </p:cNvSpPr>
          <p:nvPr>
            <p:ph idx="1"/>
          </p:nvPr>
        </p:nvSpPr>
        <p:spPr>
          <a:xfrm>
            <a:off x="838199" y="1669409"/>
            <a:ext cx="10697310" cy="4507554"/>
          </a:xfrm>
        </p:spPr>
        <p:txBody>
          <a:bodyPr>
            <a:normAutofit fontScale="92500" lnSpcReduction="20000"/>
          </a:bodyPr>
          <a:lstStyle/>
          <a:p>
            <a:r>
              <a:rPr lang="en-US" dirty="0"/>
              <a:t>Assimilating TROPOMI NO</a:t>
            </a:r>
            <a:r>
              <a:rPr lang="en-US" baseline="-25000" dirty="0"/>
              <a:t>2</a:t>
            </a:r>
            <a:r>
              <a:rPr lang="en-US" dirty="0"/>
              <a:t> increases model NO</a:t>
            </a:r>
            <a:r>
              <a:rPr lang="en-US" baseline="-25000" dirty="0"/>
              <a:t>2</a:t>
            </a:r>
            <a:r>
              <a:rPr lang="en-US" dirty="0"/>
              <a:t> in all emissions cases</a:t>
            </a:r>
          </a:p>
          <a:p>
            <a:r>
              <a:rPr lang="en-US" dirty="0"/>
              <a:t>Assimilating NO</a:t>
            </a:r>
            <a:r>
              <a:rPr lang="en-US" baseline="-25000" dirty="0"/>
              <a:t>2</a:t>
            </a:r>
            <a:r>
              <a:rPr lang="en-US" dirty="0"/>
              <a:t> leads to indirect impacts on ozone, improving model bias against ozonesondes</a:t>
            </a:r>
          </a:p>
          <a:p>
            <a:r>
              <a:rPr lang="en-US" dirty="0"/>
              <a:t>Emissions inversion indicates LNOx is underestimated by both GEIA and WWLLNs</a:t>
            </a:r>
          </a:p>
          <a:p>
            <a:r>
              <a:rPr lang="en-US" dirty="0"/>
              <a:t>In both cases, geographic distributions largely reflect the prior inventories</a:t>
            </a:r>
          </a:p>
          <a:p>
            <a:r>
              <a:rPr lang="en-US" dirty="0"/>
              <a:t>Using cloudy scenes did not lead to significant emissions impact, on average, but may have more localized impacts</a:t>
            </a:r>
          </a:p>
          <a:p>
            <a:r>
              <a:rPr lang="en-US" dirty="0"/>
              <a:t>Future work may include:</a:t>
            </a:r>
          </a:p>
          <a:p>
            <a:pPr lvl="1"/>
            <a:r>
              <a:rPr lang="en-US" dirty="0"/>
              <a:t>Evaluate the updated emissions comparing model predictions against different types of observations (airborne, sonde, satellite, surface)</a:t>
            </a:r>
          </a:p>
          <a:p>
            <a:pPr lvl="1"/>
            <a:r>
              <a:rPr lang="en-US" dirty="0"/>
              <a:t>Iterating FDMB inversion</a:t>
            </a:r>
          </a:p>
          <a:p>
            <a:pPr lvl="1"/>
            <a:r>
              <a:rPr lang="en-US" dirty="0"/>
              <a:t>Exploring impact of cloud filtering on finer scales</a:t>
            </a:r>
          </a:p>
          <a:p>
            <a:pPr marL="0" indent="0">
              <a:buNone/>
            </a:pPr>
            <a:endParaRPr lang="en-US" sz="2000" dirty="0"/>
          </a:p>
        </p:txBody>
      </p:sp>
      <p:sp>
        <p:nvSpPr>
          <p:cNvPr id="4" name="Slide Number Placeholder 3">
            <a:extLst>
              <a:ext uri="{FF2B5EF4-FFF2-40B4-BE49-F238E27FC236}">
                <a16:creationId xmlns:a16="http://schemas.microsoft.com/office/drawing/2014/main" id="{892040F8-2F94-4044-8F57-BC86D5EDE298}"/>
              </a:ext>
            </a:extLst>
          </p:cNvPr>
          <p:cNvSpPr>
            <a:spLocks noGrp="1"/>
          </p:cNvSpPr>
          <p:nvPr>
            <p:ph type="sldNum" sz="quarter" idx="12"/>
          </p:nvPr>
        </p:nvSpPr>
        <p:spPr/>
        <p:txBody>
          <a:bodyPr/>
          <a:lstStyle/>
          <a:p>
            <a:fld id="{2C54A5C6-1A67-402B-9D43-A5D8CAE25FA9}" type="slidenum">
              <a:rPr lang="en-US" smtClean="0"/>
              <a:t>16</a:t>
            </a:fld>
            <a:endParaRPr lang="en-US" dirty="0"/>
          </a:p>
        </p:txBody>
      </p:sp>
      <p:sp>
        <p:nvSpPr>
          <p:cNvPr id="15" name="Title 1">
            <a:extLst>
              <a:ext uri="{FF2B5EF4-FFF2-40B4-BE49-F238E27FC236}">
                <a16:creationId xmlns:a16="http://schemas.microsoft.com/office/drawing/2014/main" id="{DAE607F1-96B9-4180-A32F-E7E44C6A53B8}"/>
              </a:ext>
            </a:extLst>
          </p:cNvPr>
          <p:cNvSpPr txBox="1">
            <a:spLocks/>
          </p:cNvSpPr>
          <p:nvPr/>
        </p:nvSpPr>
        <p:spPr>
          <a:xfrm>
            <a:off x="838200" y="513324"/>
            <a:ext cx="10515600" cy="1016000"/>
          </a:xfrm>
          <a:prstGeom prst="rect">
            <a:avLst/>
          </a:prstGeom>
        </p:spPr>
        <p:txBody>
          <a:bodyPr vert="horz" lIns="80682" tIns="40341" rIns="80682" bIns="40341" rtlCol="0" anchor="ctr">
            <a:normAutofit/>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r>
              <a:rPr lang="en-US" sz="3530" b="1" dirty="0">
                <a:latin typeface="Arial" panose="020B0604020202020204" pitchFamily="34" charset="0"/>
                <a:cs typeface="Arial" panose="020B0604020202020204" pitchFamily="34" charset="0"/>
              </a:rPr>
              <a:t>Conclusions and next steps</a:t>
            </a:r>
          </a:p>
        </p:txBody>
      </p:sp>
    </p:spTree>
    <p:extLst>
      <p:ext uri="{BB962C8B-B14F-4D97-AF65-F5344CB8AC3E}">
        <p14:creationId xmlns:p14="http://schemas.microsoft.com/office/powerpoint/2010/main" val="2094432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768F9-9866-4830-976D-77B19F0A1EFE}"/>
              </a:ext>
            </a:extLst>
          </p:cNvPr>
          <p:cNvSpPr>
            <a:spLocks noGrp="1"/>
          </p:cNvSpPr>
          <p:nvPr>
            <p:ph type="title"/>
          </p:nvPr>
        </p:nvSpPr>
        <p:spPr>
          <a:xfrm>
            <a:off x="831850" y="2285219"/>
            <a:ext cx="10515600" cy="955675"/>
          </a:xfrm>
        </p:spPr>
        <p:txBody>
          <a:bodyPr/>
          <a:lstStyle/>
          <a:p>
            <a:pPr algn="ctr"/>
            <a:r>
              <a:rPr lang="en-US">
                <a:latin typeface="Arial" panose="020B0604020202020204" pitchFamily="34" charset="0"/>
                <a:cs typeface="Arial" panose="020B0604020202020204" pitchFamily="34" charset="0"/>
              </a:rPr>
              <a:t>Thank you!</a:t>
            </a:r>
          </a:p>
        </p:txBody>
      </p:sp>
      <p:sp>
        <p:nvSpPr>
          <p:cNvPr id="3" name="Text Placeholder 2">
            <a:extLst>
              <a:ext uri="{FF2B5EF4-FFF2-40B4-BE49-F238E27FC236}">
                <a16:creationId xmlns:a16="http://schemas.microsoft.com/office/drawing/2014/main" id="{F2216727-D77D-4ED0-A32E-3ABD20E1ED84}"/>
              </a:ext>
            </a:extLst>
          </p:cNvPr>
          <p:cNvSpPr>
            <a:spLocks noGrp="1"/>
          </p:cNvSpPr>
          <p:nvPr>
            <p:ph type="body" idx="1"/>
          </p:nvPr>
        </p:nvSpPr>
        <p:spPr>
          <a:xfrm>
            <a:off x="831850" y="3267882"/>
            <a:ext cx="10515600" cy="495617"/>
          </a:xfrm>
        </p:spPr>
        <p:txBody>
          <a:bodyPr/>
          <a:lstStyle/>
          <a:p>
            <a:pPr algn="ctr"/>
            <a:r>
              <a:rPr lang="en-US">
                <a:latin typeface="Arial" panose="020B0604020202020204" pitchFamily="34" charset="0"/>
                <a:cs typeface="Arial" panose="020B0604020202020204" pitchFamily="34" charset="0"/>
              </a:rPr>
              <a:t>east.james@epa.gov</a:t>
            </a:r>
          </a:p>
        </p:txBody>
      </p:sp>
      <p:sp>
        <p:nvSpPr>
          <p:cNvPr id="4" name="TextBox 3">
            <a:extLst>
              <a:ext uri="{FF2B5EF4-FFF2-40B4-BE49-F238E27FC236}">
                <a16:creationId xmlns:a16="http://schemas.microsoft.com/office/drawing/2014/main" id="{409B78DA-2B36-49B4-BEA3-EAA2A166DC3A}"/>
              </a:ext>
            </a:extLst>
          </p:cNvPr>
          <p:cNvSpPr txBox="1"/>
          <p:nvPr/>
        </p:nvSpPr>
        <p:spPr>
          <a:xfrm>
            <a:off x="2082627" y="4009070"/>
            <a:ext cx="8178973" cy="595741"/>
          </a:xfrm>
          <a:prstGeom prst="rect">
            <a:avLst/>
          </a:prstGeom>
          <a:noFill/>
        </p:spPr>
        <p:txBody>
          <a:bodyPr wrap="square">
            <a:spAutoFit/>
          </a:bodyPr>
          <a:lstStyle/>
          <a:p>
            <a:pPr marL="0" marR="0" algn="just">
              <a:lnSpc>
                <a:spcPct val="106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Disclaimer: The views expressed in this presentation are those of the authors and do not necessarily represent the views or policies of the U.S. Environmental Protection Agency.</a:t>
            </a:r>
          </a:p>
        </p:txBody>
      </p:sp>
      <p:pic>
        <p:nvPicPr>
          <p:cNvPr id="5" name="Picture 4" descr="A red sign with white text&#10;&#10;Description automatically generated">
            <a:extLst>
              <a:ext uri="{FF2B5EF4-FFF2-40B4-BE49-F238E27FC236}">
                <a16:creationId xmlns:a16="http://schemas.microsoft.com/office/drawing/2014/main" id="{BE254A23-778D-47D8-9F9C-47CCD4BF12F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574804" y="422960"/>
            <a:ext cx="2202980" cy="1060694"/>
          </a:xfrm>
          <a:prstGeom prst="rect">
            <a:avLst/>
          </a:prstGeom>
        </p:spPr>
      </p:pic>
      <p:pic>
        <p:nvPicPr>
          <p:cNvPr id="6" name="Picture 2">
            <a:extLst>
              <a:ext uri="{FF2B5EF4-FFF2-40B4-BE49-F238E27FC236}">
                <a16:creationId xmlns:a16="http://schemas.microsoft.com/office/drawing/2014/main" id="{CCE92CC1-99E4-420A-8FB0-16F82267DEEB}"/>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570410" y="349263"/>
            <a:ext cx="1512217" cy="151221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14C0F3C8-2BCE-4933-A858-178A4D032257}"/>
              </a:ext>
            </a:extLst>
          </p:cNvPr>
          <p:cNvSpPr>
            <a:spLocks noGrp="1"/>
          </p:cNvSpPr>
          <p:nvPr>
            <p:ph type="sldNum" sz="quarter" idx="12"/>
          </p:nvPr>
        </p:nvSpPr>
        <p:spPr/>
        <p:txBody>
          <a:bodyPr/>
          <a:lstStyle/>
          <a:p>
            <a:fld id="{2C54A5C6-1A67-402B-9D43-A5D8CAE25FA9}" type="slidenum">
              <a:rPr lang="en-US" smtClean="0"/>
              <a:t>17</a:t>
            </a:fld>
            <a:endParaRPr lang="en-US"/>
          </a:p>
        </p:txBody>
      </p:sp>
      <p:sp>
        <p:nvSpPr>
          <p:cNvPr id="8" name="TextBox 7">
            <a:extLst>
              <a:ext uri="{FF2B5EF4-FFF2-40B4-BE49-F238E27FC236}">
                <a16:creationId xmlns:a16="http://schemas.microsoft.com/office/drawing/2014/main" id="{A45858FE-687B-40D8-91E8-7DBCA71ADAAA}"/>
              </a:ext>
            </a:extLst>
          </p:cNvPr>
          <p:cNvSpPr txBox="1"/>
          <p:nvPr/>
        </p:nvSpPr>
        <p:spPr>
          <a:xfrm>
            <a:off x="2082627" y="4877843"/>
            <a:ext cx="8178973" cy="856709"/>
          </a:xfrm>
          <a:prstGeom prst="rect">
            <a:avLst/>
          </a:prstGeom>
          <a:noFill/>
        </p:spPr>
        <p:txBody>
          <a:bodyPr wrap="square">
            <a:spAutoFit/>
          </a:bodyPr>
          <a:lstStyle>
            <a:defPPr>
              <a:defRPr lang="en-US"/>
            </a:defPPr>
            <a:lvl1pPr marR="0" algn="just">
              <a:lnSpc>
                <a:spcPct val="106000"/>
              </a:lnSpc>
              <a:spcBef>
                <a:spcPts val="0"/>
              </a:spcBef>
              <a:spcAft>
                <a:spcPts val="800"/>
              </a:spcAft>
              <a:defRPr sz="1600">
                <a:effectLst/>
                <a:latin typeface="Arial" panose="020B0604020202020204" pitchFamily="34" charset="0"/>
                <a:ea typeface="Calibri" panose="020F0502020204030204" pitchFamily="34" charset="0"/>
                <a:cs typeface="Arial" panose="020B0604020202020204" pitchFamily="34" charset="0"/>
              </a:defRPr>
            </a:lvl1pPr>
          </a:lstStyle>
          <a:p>
            <a:r>
              <a:rPr lang="en-US" dirty="0"/>
              <a:t>Acknowledgement: James East is supported in part by an appointment to the ORISE participant research program supported by an interagency agreement between the U.S. Environmental Protection Agency (EPA) and the U.S. Department of Energy (DOE).</a:t>
            </a:r>
          </a:p>
        </p:txBody>
      </p:sp>
      <p:pic>
        <p:nvPicPr>
          <p:cNvPr id="9" name="Graphic 8">
            <a:extLst>
              <a:ext uri="{FF2B5EF4-FFF2-40B4-BE49-F238E27FC236}">
                <a16:creationId xmlns:a16="http://schemas.microsoft.com/office/drawing/2014/main" id="{25D9FA0E-C38B-4BDC-BEE9-0D004F4DFC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2583" y="504008"/>
            <a:ext cx="2279060" cy="1249101"/>
          </a:xfrm>
          <a:prstGeom prst="rect">
            <a:avLst/>
          </a:prstGeom>
        </p:spPr>
      </p:pic>
    </p:spTree>
    <p:extLst>
      <p:ext uri="{BB962C8B-B14F-4D97-AF65-F5344CB8AC3E}">
        <p14:creationId xmlns:p14="http://schemas.microsoft.com/office/powerpoint/2010/main" val="2444700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04B7157D-BCEB-4E47-B7F5-7FB9CE94A342}"/>
              </a:ext>
            </a:extLst>
          </p:cNvPr>
          <p:cNvSpPr txBox="1">
            <a:spLocks/>
          </p:cNvSpPr>
          <p:nvPr/>
        </p:nvSpPr>
        <p:spPr>
          <a:xfrm>
            <a:off x="545841" y="1680096"/>
            <a:ext cx="5544012" cy="44630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000" dirty="0">
                <a:latin typeface="Arial" panose="020B0604020202020204" pitchFamily="34" charset="0"/>
                <a:cs typeface="Arial" panose="020B0604020202020204" pitchFamily="34" charset="0"/>
              </a:rPr>
              <a:t>Secondary products of NO</a:t>
            </a:r>
            <a:r>
              <a:rPr lang="en-US" sz="2000" baseline="-25000" dirty="0">
                <a:latin typeface="Arial" panose="020B0604020202020204" pitchFamily="34" charset="0"/>
                <a:cs typeface="Arial" panose="020B0604020202020204" pitchFamily="34" charset="0"/>
              </a:rPr>
              <a:t>x</a:t>
            </a:r>
            <a:r>
              <a:rPr lang="en-US" sz="2000" dirty="0">
                <a:latin typeface="Arial" panose="020B0604020202020204" pitchFamily="34" charset="0"/>
                <a:cs typeface="Arial" panose="020B0604020202020204" pitchFamily="34" charset="0"/>
              </a:rPr>
              <a:t> emitted elsewhere can impact US air quality</a:t>
            </a:r>
          </a:p>
          <a:p>
            <a:pPr lvl="1">
              <a:lnSpc>
                <a:spcPct val="120000"/>
              </a:lnSpc>
            </a:pPr>
            <a:r>
              <a:rPr lang="en-US" sz="1600" dirty="0">
                <a:latin typeface="Arial" panose="020B0604020202020204" pitchFamily="34" charset="0"/>
                <a:cs typeface="Arial" panose="020B0604020202020204" pitchFamily="34" charset="0"/>
              </a:rPr>
              <a:t>Accurate global emissions inventories are critical but are challenging to develop and update</a:t>
            </a:r>
          </a:p>
          <a:p>
            <a:pPr lvl="1">
              <a:lnSpc>
                <a:spcPct val="120000"/>
              </a:lnSpc>
            </a:pPr>
            <a:r>
              <a:rPr lang="en-US" sz="1600" dirty="0">
                <a:latin typeface="Arial" panose="020B0604020202020204" pitchFamily="34" charset="0"/>
                <a:cs typeface="Arial" panose="020B0604020202020204" pitchFamily="34" charset="0"/>
              </a:rPr>
              <a:t>Satellites, providing data in real time, offer an opportunity to bridge this data gap</a:t>
            </a:r>
          </a:p>
          <a:p>
            <a:pPr>
              <a:lnSpc>
                <a:spcPct val="120000"/>
              </a:lnSpc>
            </a:pPr>
            <a:r>
              <a:rPr lang="en-US" sz="2000" dirty="0">
                <a:latin typeface="Arial" panose="020B0604020202020204" pitchFamily="34" charset="0"/>
                <a:cs typeface="Arial" panose="020B0604020202020204" pitchFamily="34" charset="0"/>
              </a:rPr>
              <a:t>Short lifetime of NO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along with rich dataset of NO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observed from space provides opportunities to estimate NO</a:t>
            </a:r>
            <a:r>
              <a:rPr lang="en-US" sz="2000" baseline="-25000" dirty="0">
                <a:latin typeface="Arial" panose="020B0604020202020204" pitchFamily="34" charset="0"/>
                <a:cs typeface="Arial" panose="020B0604020202020204" pitchFamily="34" charset="0"/>
              </a:rPr>
              <a:t>x</a:t>
            </a:r>
            <a:r>
              <a:rPr lang="en-US" sz="2000" dirty="0">
                <a:latin typeface="Arial" panose="020B0604020202020204" pitchFamily="34" charset="0"/>
                <a:cs typeface="Arial" panose="020B0604020202020204" pitchFamily="34" charset="0"/>
              </a:rPr>
              <a:t> emissions using NO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satellite data alongside chemical transport models</a:t>
            </a:r>
          </a:p>
          <a:p>
            <a:pPr>
              <a:lnSpc>
                <a:spcPct val="120000"/>
              </a:lnSpc>
            </a:pPr>
            <a:endParaRPr lang="en-US" sz="2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5E8C37D-B9BD-4950-920D-19643384DB5C}"/>
              </a:ext>
            </a:extLst>
          </p:cNvPr>
          <p:cNvSpPr>
            <a:spLocks noGrp="1"/>
          </p:cNvSpPr>
          <p:nvPr>
            <p:ph type="sldNum" sz="quarter" idx="12"/>
          </p:nvPr>
        </p:nvSpPr>
        <p:spPr>
          <a:xfrm>
            <a:off x="8301106" y="6215671"/>
            <a:ext cx="2743200" cy="365125"/>
          </a:xfrm>
        </p:spPr>
        <p:txBody>
          <a:bodyPr/>
          <a:lstStyle/>
          <a:p>
            <a:fld id="{17D28C88-E124-4094-B153-645679F25C6D}" type="slidenum">
              <a:rPr lang="en-US" smtClean="0">
                <a:latin typeface="Arial" panose="020B0604020202020204" pitchFamily="34" charset="0"/>
                <a:cs typeface="Arial" panose="020B0604020202020204" pitchFamily="34" charset="0"/>
              </a:rPr>
              <a:pPr/>
              <a:t>2</a:t>
            </a:fld>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1F59FDB3-EBBA-4DA3-8C87-EAECF1A83D9A}"/>
              </a:ext>
            </a:extLst>
          </p:cNvPr>
          <p:cNvSpPr txBox="1">
            <a:spLocks/>
          </p:cNvSpPr>
          <p:nvPr/>
        </p:nvSpPr>
        <p:spPr>
          <a:xfrm>
            <a:off x="838200" y="513324"/>
            <a:ext cx="11040035" cy="1016000"/>
          </a:xfrm>
          <a:prstGeom prst="rect">
            <a:avLst/>
          </a:prstGeom>
        </p:spPr>
        <p:txBody>
          <a:bodyPr vert="horz" lIns="80682" tIns="40341" rIns="80682" bIns="40341" rtlCol="0" anchor="ctr">
            <a:normAutofit/>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r>
              <a:rPr lang="en-US" sz="3200" b="1" dirty="0">
                <a:latin typeface="Arial" panose="020B0604020202020204" pitchFamily="34" charset="0"/>
                <a:cs typeface="Arial" panose="020B0604020202020204" pitchFamily="34" charset="0"/>
              </a:rPr>
              <a:t>Why estimate emissions by assimilating satellite data?</a:t>
            </a:r>
          </a:p>
        </p:txBody>
      </p:sp>
      <p:grpSp>
        <p:nvGrpSpPr>
          <p:cNvPr id="21" name="Group 20">
            <a:extLst>
              <a:ext uri="{FF2B5EF4-FFF2-40B4-BE49-F238E27FC236}">
                <a16:creationId xmlns:a16="http://schemas.microsoft.com/office/drawing/2014/main" id="{F3DAFF45-50B5-4158-8632-12397CE763FD}"/>
              </a:ext>
            </a:extLst>
          </p:cNvPr>
          <p:cNvGrpSpPr/>
          <p:nvPr/>
        </p:nvGrpSpPr>
        <p:grpSpPr>
          <a:xfrm>
            <a:off x="6177933" y="4374172"/>
            <a:ext cx="5810451" cy="1953513"/>
            <a:chOff x="5455232" y="4158226"/>
            <a:chExt cx="6713529" cy="2257134"/>
          </a:xfrm>
        </p:grpSpPr>
        <p:grpSp>
          <p:nvGrpSpPr>
            <p:cNvPr id="17" name="Group 16">
              <a:extLst>
                <a:ext uri="{FF2B5EF4-FFF2-40B4-BE49-F238E27FC236}">
                  <a16:creationId xmlns:a16="http://schemas.microsoft.com/office/drawing/2014/main" id="{C0C3EFCA-3217-4CDC-B699-35ED28B3D0EC}"/>
                </a:ext>
              </a:extLst>
            </p:cNvPr>
            <p:cNvGrpSpPr/>
            <p:nvPr/>
          </p:nvGrpSpPr>
          <p:grpSpPr>
            <a:xfrm>
              <a:off x="5471940" y="4158226"/>
              <a:ext cx="6406295" cy="2043899"/>
              <a:chOff x="2052317" y="3123837"/>
              <a:chExt cx="7512903" cy="2396957"/>
            </a:xfrm>
          </p:grpSpPr>
          <p:pic>
            <p:nvPicPr>
              <p:cNvPr id="9" name="Picture 8" descr="Calendar&#10;&#10;Description automatically generated">
                <a:extLst>
                  <a:ext uri="{FF2B5EF4-FFF2-40B4-BE49-F238E27FC236}">
                    <a16:creationId xmlns:a16="http://schemas.microsoft.com/office/drawing/2014/main" id="{E5B83044-8729-4803-AAE3-EBEA099B343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67892" r="8122"/>
              <a:stretch/>
            </p:blipFill>
            <p:spPr>
              <a:xfrm>
                <a:off x="2052317" y="3318820"/>
                <a:ext cx="6902062" cy="2201974"/>
              </a:xfrm>
              <a:prstGeom prst="rect">
                <a:avLst/>
              </a:prstGeom>
            </p:spPr>
          </p:pic>
          <p:pic>
            <p:nvPicPr>
              <p:cNvPr id="16" name="Picture 15" descr="Calendar&#10;&#10;Description automatically generated">
                <a:extLst>
                  <a:ext uri="{FF2B5EF4-FFF2-40B4-BE49-F238E27FC236}">
                    <a16:creationId xmlns:a16="http://schemas.microsoft.com/office/drawing/2014/main" id="{56429882-A03F-4FD7-8DD5-CFC98743682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97157"/>
              <a:stretch/>
            </p:blipFill>
            <p:spPr>
              <a:xfrm>
                <a:off x="2052317" y="3123837"/>
                <a:ext cx="7512181" cy="194983"/>
              </a:xfrm>
              <a:prstGeom prst="rect">
                <a:avLst/>
              </a:prstGeom>
            </p:spPr>
          </p:pic>
          <p:pic>
            <p:nvPicPr>
              <p:cNvPr id="15" name="Picture 14" descr="Calendar&#10;&#10;Description automatically generated">
                <a:extLst>
                  <a:ext uri="{FF2B5EF4-FFF2-40B4-BE49-F238E27FC236}">
                    <a16:creationId xmlns:a16="http://schemas.microsoft.com/office/drawing/2014/main" id="{F88FCC3D-9800-4F86-ADDA-51E9C29FAF0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91878" t="50648" b="15740"/>
              <a:stretch/>
            </p:blipFill>
            <p:spPr>
              <a:xfrm>
                <a:off x="8955101" y="3215744"/>
                <a:ext cx="610119" cy="2305050"/>
              </a:xfrm>
              <a:prstGeom prst="rect">
                <a:avLst/>
              </a:prstGeom>
            </p:spPr>
          </p:pic>
        </p:grpSp>
        <p:sp>
          <p:nvSpPr>
            <p:cNvPr id="20" name="TextBox 19">
              <a:extLst>
                <a:ext uri="{FF2B5EF4-FFF2-40B4-BE49-F238E27FC236}">
                  <a16:creationId xmlns:a16="http://schemas.microsoft.com/office/drawing/2014/main" id="{F6AD4881-F69E-4D23-BFEA-A615E224C793}"/>
                </a:ext>
              </a:extLst>
            </p:cNvPr>
            <p:cNvSpPr txBox="1"/>
            <p:nvPr/>
          </p:nvSpPr>
          <p:spPr>
            <a:xfrm>
              <a:off x="5455232" y="6113090"/>
              <a:ext cx="6713529" cy="302270"/>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Figure: </a:t>
              </a:r>
              <a:r>
                <a:rPr lang="en-US" sz="1100" b="1" dirty="0" err="1">
                  <a:latin typeface="Arial" panose="020B0604020202020204" pitchFamily="34" charset="0"/>
                  <a:cs typeface="Arial" panose="020B0604020202020204" pitchFamily="34" charset="0"/>
                </a:rPr>
                <a:t>Itahashi</a:t>
              </a:r>
              <a:r>
                <a:rPr lang="en-US" sz="1100" b="1" dirty="0">
                  <a:latin typeface="Arial" panose="020B0604020202020204" pitchFamily="34" charset="0"/>
                  <a:cs typeface="Arial" panose="020B0604020202020204" pitchFamily="34" charset="0"/>
                </a:rPr>
                <a:t> et al. 2020, ACP.</a:t>
              </a:r>
              <a:r>
                <a:rPr lang="en-US" sz="1100" dirty="0">
                  <a:latin typeface="Arial" panose="020B0604020202020204" pitchFamily="34" charset="0"/>
                  <a:cs typeface="Arial" panose="020B0604020202020204" pitchFamily="34" charset="0"/>
                </a:rPr>
                <a:t> (Figure 6),</a:t>
              </a:r>
            </a:p>
          </p:txBody>
        </p:sp>
      </p:grpSp>
      <p:sp>
        <p:nvSpPr>
          <p:cNvPr id="23" name="TextBox 22">
            <a:extLst>
              <a:ext uri="{FF2B5EF4-FFF2-40B4-BE49-F238E27FC236}">
                <a16:creationId xmlns:a16="http://schemas.microsoft.com/office/drawing/2014/main" id="{804FBB54-C689-440F-A2E1-E5631EF2CAC1}"/>
              </a:ext>
            </a:extLst>
          </p:cNvPr>
          <p:cNvSpPr txBox="1"/>
          <p:nvPr/>
        </p:nvSpPr>
        <p:spPr>
          <a:xfrm>
            <a:off x="11286137" y="4189058"/>
            <a:ext cx="391454"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O</a:t>
            </a:r>
            <a:r>
              <a:rPr lang="en-US" sz="1400" baseline="-25000">
                <a:latin typeface="Arial" panose="020B0604020202020204" pitchFamily="34" charset="0"/>
                <a:cs typeface="Arial" panose="020B0604020202020204" pitchFamily="34" charset="0"/>
              </a:rPr>
              <a:t>3</a:t>
            </a:r>
          </a:p>
        </p:txBody>
      </p:sp>
      <p:grpSp>
        <p:nvGrpSpPr>
          <p:cNvPr id="28" name="Group 27">
            <a:extLst>
              <a:ext uri="{FF2B5EF4-FFF2-40B4-BE49-F238E27FC236}">
                <a16:creationId xmlns:a16="http://schemas.microsoft.com/office/drawing/2014/main" id="{4A2A3160-CB3E-45CB-9918-45E135BF10D1}"/>
              </a:ext>
            </a:extLst>
          </p:cNvPr>
          <p:cNvGrpSpPr/>
          <p:nvPr/>
        </p:nvGrpSpPr>
        <p:grpSpPr>
          <a:xfrm>
            <a:off x="7104025" y="1680096"/>
            <a:ext cx="3720750" cy="2442257"/>
            <a:chOff x="7495488" y="1459630"/>
            <a:chExt cx="3720750" cy="2442257"/>
          </a:xfrm>
        </p:grpSpPr>
        <p:sp>
          <p:nvSpPr>
            <p:cNvPr id="29" name="TextBox 28">
              <a:extLst>
                <a:ext uri="{FF2B5EF4-FFF2-40B4-BE49-F238E27FC236}">
                  <a16:creationId xmlns:a16="http://schemas.microsoft.com/office/drawing/2014/main" id="{A36DF2B4-A012-4266-B42D-B6B20C36F539}"/>
                </a:ext>
              </a:extLst>
            </p:cNvPr>
            <p:cNvSpPr txBox="1"/>
            <p:nvPr/>
          </p:nvSpPr>
          <p:spPr>
            <a:xfrm>
              <a:off x="7495488" y="3471000"/>
              <a:ext cx="3720750" cy="430887"/>
            </a:xfrm>
            <a:prstGeom prst="rect">
              <a:avLst/>
            </a:prstGeom>
            <a:noFill/>
          </p:spPr>
          <p:txBody>
            <a:bodyPr wrap="square" rtlCol="0">
              <a:spAutoFit/>
            </a:bodyPr>
            <a:lstStyle/>
            <a:p>
              <a:r>
                <a:rPr lang="en-US" sz="1100">
                  <a:latin typeface="Arial" panose="020B0604020202020204" pitchFamily="34" charset="0"/>
                  <a:cs typeface="Arial" panose="020B0604020202020204" pitchFamily="34" charset="0"/>
                </a:rPr>
                <a:t>Video: Nitrogen Dioxide from Aura/OMI 2013-2014, </a:t>
              </a:r>
            </a:p>
            <a:p>
              <a:r>
                <a:rPr lang="en-US" sz="1100">
                  <a:latin typeface="Arial" panose="020B0604020202020204" pitchFamily="34" charset="0"/>
                  <a:cs typeface="Arial" panose="020B0604020202020204" pitchFamily="34" charset="0"/>
                </a:rPr>
                <a:t>NASA/Goddard Space Flight Center</a:t>
              </a:r>
            </a:p>
          </p:txBody>
        </p:sp>
        <p:grpSp>
          <p:nvGrpSpPr>
            <p:cNvPr id="30" name="Group 29">
              <a:extLst>
                <a:ext uri="{FF2B5EF4-FFF2-40B4-BE49-F238E27FC236}">
                  <a16:creationId xmlns:a16="http://schemas.microsoft.com/office/drawing/2014/main" id="{6CFA5B4F-7ABB-4E1D-9923-078351668B2D}"/>
                </a:ext>
              </a:extLst>
            </p:cNvPr>
            <p:cNvGrpSpPr/>
            <p:nvPr/>
          </p:nvGrpSpPr>
          <p:grpSpPr>
            <a:xfrm>
              <a:off x="7575394" y="1459630"/>
              <a:ext cx="3640844" cy="2047975"/>
              <a:chOff x="7437834" y="1459630"/>
              <a:chExt cx="3640844" cy="2047975"/>
            </a:xfrm>
          </p:grpSpPr>
          <p:pic>
            <p:nvPicPr>
              <p:cNvPr id="31" name="omi_trop_no2">
                <a:hlinkClick r:id="" action="ppaction://media"/>
                <a:extLst>
                  <a:ext uri="{FF2B5EF4-FFF2-40B4-BE49-F238E27FC236}">
                    <a16:creationId xmlns:a16="http://schemas.microsoft.com/office/drawing/2014/main" id="{F2958411-8118-4E71-8AF1-D76DF89C7B9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437834" y="1459630"/>
                <a:ext cx="3640844" cy="2047975"/>
              </a:xfrm>
              <a:prstGeom prst="rect">
                <a:avLst/>
              </a:prstGeom>
            </p:spPr>
          </p:pic>
          <p:pic>
            <p:nvPicPr>
              <p:cNvPr id="32" name="Picture 31" descr="Timeline&#10;&#10;Description automatically generated">
                <a:extLst>
                  <a:ext uri="{FF2B5EF4-FFF2-40B4-BE49-F238E27FC236}">
                    <a16:creationId xmlns:a16="http://schemas.microsoft.com/office/drawing/2014/main" id="{3BD3F400-C75C-4312-AFAA-E4C7715EC23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300318" y="2708836"/>
                <a:ext cx="2118759" cy="595901"/>
              </a:xfrm>
              <a:prstGeom prst="rect">
                <a:avLst/>
              </a:prstGeom>
            </p:spPr>
          </p:pic>
        </p:grpSp>
      </p:grpSp>
    </p:spTree>
    <p:extLst>
      <p:ext uri="{BB962C8B-B14F-4D97-AF65-F5344CB8AC3E}">
        <p14:creationId xmlns:p14="http://schemas.microsoft.com/office/powerpoint/2010/main" val="23352303"/>
      </p:ext>
    </p:extLst>
  </p:cSld>
  <p:clrMapOvr>
    <a:masterClrMapping/>
  </p:clrMapOvr>
  <p:timing>
    <p:tnLst>
      <p:par>
        <p:cTn id="1" dur="indefinite" restart="never" nodeType="tmRoot">
          <p:childTnLst>
            <p:video>
              <p:cMediaNode vol="80000" mute="1">
                <p:cTn id="2" repeatCount="indefinite" fill="hold" display="0">
                  <p:stCondLst>
                    <p:cond delay="indefinite"/>
                  </p:stCondLst>
                </p:cTn>
                <p:tgtEl>
                  <p:spTgt spid="3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2D172E-8C11-4517-B85E-4FDB3AC9CED3}"/>
              </a:ext>
            </a:extLst>
          </p:cNvPr>
          <p:cNvSpPr>
            <a:spLocks noGrp="1"/>
          </p:cNvSpPr>
          <p:nvPr>
            <p:ph idx="1"/>
          </p:nvPr>
        </p:nvSpPr>
        <p:spPr>
          <a:xfrm>
            <a:off x="838199" y="1835785"/>
            <a:ext cx="8011887" cy="4351338"/>
          </a:xfrm>
        </p:spPr>
        <p:txBody>
          <a:bodyPr vert="horz" lIns="91440" tIns="45720" rIns="91440" bIns="45720" rtlCol="0">
            <a:noAutofit/>
          </a:bodyPr>
          <a:lstStyle/>
          <a:p>
            <a:pPr>
              <a:lnSpc>
                <a:spcPct val="120000"/>
              </a:lnSpc>
            </a:pPr>
            <a:r>
              <a:rPr lang="en-US" sz="1800" dirty="0">
                <a:latin typeface="Arial" panose="020B0604020202020204" pitchFamily="34" charset="0"/>
                <a:cs typeface="Arial" panose="020B0604020202020204" pitchFamily="34" charset="0"/>
              </a:rPr>
              <a:t>Satellite assimilation in CMAQ provides capability to:</a:t>
            </a:r>
          </a:p>
          <a:p>
            <a:pPr lvl="1">
              <a:lnSpc>
                <a:spcPct val="120000"/>
              </a:lnSpc>
            </a:pPr>
            <a:r>
              <a:rPr lang="en-US" sz="1600" dirty="0">
                <a:latin typeface="Arial" panose="020B0604020202020204" pitchFamily="34" charset="0"/>
                <a:cs typeface="Arial" panose="020B0604020202020204" pitchFamily="34" charset="0"/>
              </a:rPr>
              <a:t>Constrain international emissions</a:t>
            </a:r>
          </a:p>
          <a:p>
            <a:pPr lvl="1">
              <a:lnSpc>
                <a:spcPct val="120000"/>
              </a:lnSpc>
            </a:pPr>
            <a:r>
              <a:rPr lang="en-US" sz="1600" dirty="0">
                <a:latin typeface="Arial" panose="020B0604020202020204" pitchFamily="34" charset="0"/>
                <a:cs typeface="Arial" panose="020B0604020202020204" pitchFamily="34" charset="0"/>
              </a:rPr>
              <a:t>Improve boundary conditions for US air quality simulations</a:t>
            </a:r>
          </a:p>
          <a:p>
            <a:pPr lvl="1">
              <a:lnSpc>
                <a:spcPct val="120000"/>
              </a:lnSpc>
            </a:pPr>
            <a:r>
              <a:rPr lang="en-US" sz="1600" dirty="0">
                <a:latin typeface="Arial" panose="020B0604020202020204" pitchFamily="34" charset="0"/>
                <a:cs typeface="Arial" panose="020B0604020202020204" pitchFamily="34" charset="0"/>
              </a:rPr>
              <a:t>Create fast, first-pass estimates of NOx emissions in response to unexpected changes (e.g. COVID-19)</a:t>
            </a:r>
          </a:p>
          <a:p>
            <a:pPr lvl="1">
              <a:lnSpc>
                <a:spcPct val="120000"/>
              </a:lnSpc>
            </a:pPr>
            <a:r>
              <a:rPr lang="en-US" sz="1600" dirty="0">
                <a:latin typeface="Arial" panose="020B0604020202020204" pitchFamily="34" charset="0"/>
                <a:cs typeface="Arial" panose="020B0604020202020204" pitchFamily="34" charset="0"/>
              </a:rPr>
              <a:t>Estimate NOx emissions from some sources with uncertainty, such as soil NOx</a:t>
            </a:r>
          </a:p>
          <a:p>
            <a:pPr>
              <a:lnSpc>
                <a:spcPct val="120000"/>
              </a:lnSpc>
            </a:pPr>
            <a:r>
              <a:rPr lang="en-US" sz="1800" dirty="0">
                <a:latin typeface="Arial" panose="020B0604020202020204" pitchFamily="34" charset="0"/>
                <a:cs typeface="Arial" panose="020B0604020202020204" pitchFamily="34" charset="0"/>
              </a:rPr>
              <a:t>This presentation will:</a:t>
            </a:r>
          </a:p>
          <a:p>
            <a:pPr lvl="1">
              <a:lnSpc>
                <a:spcPct val="120000"/>
              </a:lnSpc>
            </a:pPr>
            <a:r>
              <a:rPr lang="en-US" sz="1600" dirty="0">
                <a:latin typeface="Arial" panose="020B0604020202020204" pitchFamily="34" charset="0"/>
                <a:cs typeface="Arial" panose="020B0604020202020204" pitchFamily="34" charset="0"/>
              </a:rPr>
              <a:t>Describe the data assimilation system and anthropogenic emissions inversion</a:t>
            </a:r>
          </a:p>
          <a:p>
            <a:pPr lvl="1">
              <a:lnSpc>
                <a:spcPct val="120000"/>
              </a:lnSpc>
            </a:pPr>
            <a:r>
              <a:rPr lang="en-US" sz="1600" dirty="0">
                <a:latin typeface="Arial" panose="020B0604020202020204" pitchFamily="34" charset="0"/>
                <a:cs typeface="Arial" panose="020B0604020202020204" pitchFamily="34" charset="0"/>
              </a:rPr>
              <a:t>Share new results of a targeted lightning-NOx emissions inversion</a:t>
            </a:r>
            <a:endParaRPr lang="en-US" sz="1600" baseline="-25000" dirty="0">
              <a:latin typeface="Arial" panose="020B0604020202020204" pitchFamily="34" charset="0"/>
              <a:cs typeface="Arial" panose="020B0604020202020204" pitchFamily="34" charset="0"/>
            </a:endParaRPr>
          </a:p>
          <a:p>
            <a:pPr>
              <a:lnSpc>
                <a:spcPct val="120000"/>
              </a:lnSpc>
            </a:pPr>
            <a:r>
              <a:rPr lang="en-US" sz="1800" dirty="0">
                <a:latin typeface="Arial" panose="020B0604020202020204" pitchFamily="34" charset="0"/>
                <a:cs typeface="Arial" panose="020B0604020202020204" pitchFamily="34" charset="0"/>
              </a:rPr>
              <a:t>This project originated as a HAQAST Tiger Team led by Brad Pierce and Daniel Tong</a:t>
            </a:r>
            <a:endParaRPr lang="en-US" sz="1600" dirty="0">
              <a:latin typeface="Arial" panose="020B0604020202020204" pitchFamily="34" charset="0"/>
              <a:cs typeface="Arial" panose="020B0604020202020204" pitchFamily="34" charset="0"/>
            </a:endParaRPr>
          </a:p>
        </p:txBody>
      </p:sp>
      <p:pic>
        <p:nvPicPr>
          <p:cNvPr id="4" name="Picture 3" descr="A close up of text on a white background&#10;&#10;Description automatically generated">
            <a:extLst>
              <a:ext uri="{FF2B5EF4-FFF2-40B4-BE49-F238E27FC236}">
                <a16:creationId xmlns:a16="http://schemas.microsoft.com/office/drawing/2014/main" id="{3DFC6542-AA3D-4B8A-9C07-60DA7974BC8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81393" y="3818706"/>
            <a:ext cx="2743200" cy="2401165"/>
          </a:xfrm>
          <a:prstGeom prst="rect">
            <a:avLst/>
          </a:prstGeom>
        </p:spPr>
      </p:pic>
      <p:pic>
        <p:nvPicPr>
          <p:cNvPr id="5" name="Picture 2">
            <a:extLst>
              <a:ext uri="{FF2B5EF4-FFF2-40B4-BE49-F238E27FC236}">
                <a16:creationId xmlns:a16="http://schemas.microsoft.com/office/drawing/2014/main" id="{298E57AF-0BF6-4DEE-82CF-0996FDCBEA58}"/>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9209993" y="1103697"/>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468DDF14-F7EE-4074-8E69-2B5DAF9D7BDD}"/>
              </a:ext>
            </a:extLst>
          </p:cNvPr>
          <p:cNvSpPr>
            <a:spLocks noGrp="1"/>
          </p:cNvSpPr>
          <p:nvPr>
            <p:ph type="sldNum" sz="quarter" idx="12"/>
          </p:nvPr>
        </p:nvSpPr>
        <p:spPr/>
        <p:txBody>
          <a:bodyPr/>
          <a:lstStyle/>
          <a:p>
            <a:fld id="{2C54A5C6-1A67-402B-9D43-A5D8CAE25FA9}" type="slidenum">
              <a:rPr lang="en-US" smtClean="0"/>
              <a:t>3</a:t>
            </a:fld>
            <a:endParaRPr lang="en-US"/>
          </a:p>
        </p:txBody>
      </p:sp>
      <p:sp>
        <p:nvSpPr>
          <p:cNvPr id="10" name="Title 1">
            <a:extLst>
              <a:ext uri="{FF2B5EF4-FFF2-40B4-BE49-F238E27FC236}">
                <a16:creationId xmlns:a16="http://schemas.microsoft.com/office/drawing/2014/main" id="{59362179-B62D-46DD-A742-B5B993DB34CE}"/>
              </a:ext>
            </a:extLst>
          </p:cNvPr>
          <p:cNvSpPr txBox="1">
            <a:spLocks/>
          </p:cNvSpPr>
          <p:nvPr/>
        </p:nvSpPr>
        <p:spPr>
          <a:xfrm>
            <a:off x="838200" y="513324"/>
            <a:ext cx="10515600" cy="1016000"/>
          </a:xfrm>
          <a:prstGeom prst="rect">
            <a:avLst/>
          </a:prstGeom>
        </p:spPr>
        <p:txBody>
          <a:bodyPr vert="horz" lIns="80682" tIns="40341" rIns="80682" bIns="40341" rtlCol="0" anchor="ctr">
            <a:normAutofit/>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r>
              <a:rPr lang="en-US" sz="3530" b="1" dirty="0">
                <a:latin typeface="Arial" panose="020B0604020202020204" pitchFamily="34" charset="0"/>
                <a:cs typeface="Arial" panose="020B0604020202020204" pitchFamily="34" charset="0"/>
              </a:rPr>
              <a:t>Data assimilation in CMAQ</a:t>
            </a:r>
          </a:p>
        </p:txBody>
      </p:sp>
    </p:spTree>
    <p:custDataLst>
      <p:tags r:id="rId1"/>
    </p:custDataLst>
    <p:extLst>
      <p:ext uri="{BB962C8B-B14F-4D97-AF65-F5344CB8AC3E}">
        <p14:creationId xmlns:p14="http://schemas.microsoft.com/office/powerpoint/2010/main" val="2153900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B9881-E8A9-48C9-80C5-3C3440AB318A}"/>
              </a:ext>
            </a:extLst>
          </p:cNvPr>
          <p:cNvSpPr>
            <a:spLocks noGrp="1"/>
          </p:cNvSpPr>
          <p:nvPr>
            <p:ph idx="1"/>
          </p:nvPr>
        </p:nvSpPr>
        <p:spPr>
          <a:xfrm>
            <a:off x="410361" y="2023836"/>
            <a:ext cx="5299636" cy="4120931"/>
          </a:xfrm>
        </p:spPr>
        <p:txBody>
          <a:bodyPr>
            <a:normAutofit/>
          </a:bodyPr>
          <a:lstStyle/>
          <a:p>
            <a:pPr>
              <a:lnSpc>
                <a:spcPct val="110000"/>
              </a:lnSpc>
            </a:pPr>
            <a:r>
              <a:rPr lang="en-US" sz="2118" dirty="0">
                <a:latin typeface="Arial" panose="020B0604020202020204" pitchFamily="34" charset="0"/>
                <a:cs typeface="Arial" panose="020B0604020202020204" pitchFamily="34" charset="0"/>
              </a:rPr>
              <a:t>TROPOMI satellite instrument</a:t>
            </a:r>
          </a:p>
          <a:p>
            <a:pPr lvl="1">
              <a:lnSpc>
                <a:spcPct val="110000"/>
              </a:lnSpc>
            </a:pPr>
            <a:r>
              <a:rPr lang="en-US" sz="1765" dirty="0">
                <a:latin typeface="Arial" panose="020B0604020202020204" pitchFamily="34" charset="0"/>
                <a:cs typeface="Arial" panose="020B0604020202020204" pitchFamily="34" charset="0"/>
              </a:rPr>
              <a:t>2018 launch aboard the Sentinel-5P satellite</a:t>
            </a:r>
          </a:p>
          <a:p>
            <a:pPr lvl="1">
              <a:lnSpc>
                <a:spcPct val="110000"/>
              </a:lnSpc>
            </a:pPr>
            <a:r>
              <a:rPr lang="en-US" sz="1765" dirty="0">
                <a:latin typeface="Arial" panose="020B0604020202020204" pitchFamily="34" charset="0"/>
                <a:cs typeface="Arial" panose="020B0604020202020204" pitchFamily="34" charset="0"/>
              </a:rPr>
              <a:t>1:30pm equatorial overpass time</a:t>
            </a:r>
          </a:p>
          <a:p>
            <a:pPr lvl="1">
              <a:lnSpc>
                <a:spcPct val="110000"/>
              </a:lnSpc>
            </a:pPr>
            <a:r>
              <a:rPr lang="en-US" sz="1765" dirty="0">
                <a:latin typeface="Arial" panose="020B0604020202020204" pitchFamily="34" charset="0"/>
                <a:cs typeface="Arial" panose="020B0604020202020204" pitchFamily="34" charset="0"/>
              </a:rPr>
              <a:t>Daily global coverage</a:t>
            </a:r>
          </a:p>
          <a:p>
            <a:pPr lvl="1">
              <a:lnSpc>
                <a:spcPct val="110000"/>
              </a:lnSpc>
            </a:pPr>
            <a:r>
              <a:rPr lang="en-US" sz="1765" dirty="0">
                <a:latin typeface="Arial" panose="020B0604020202020204" pitchFamily="34" charset="0"/>
                <a:cs typeface="Arial" panose="020B0604020202020204" pitchFamily="34" charset="0"/>
              </a:rPr>
              <a:t>3.5km x 5.5km data resolution</a:t>
            </a:r>
          </a:p>
          <a:p>
            <a:pPr>
              <a:lnSpc>
                <a:spcPct val="110000"/>
              </a:lnSpc>
            </a:pPr>
            <a:r>
              <a:rPr lang="en-US" sz="2165" dirty="0">
                <a:latin typeface="Arial" panose="020B0604020202020204" pitchFamily="34" charset="0"/>
                <a:cs typeface="Arial" panose="020B0604020202020204" pitchFamily="34" charset="0"/>
              </a:rPr>
              <a:t>A low bias, particularly in urban areas, was noted in previous TROPOMI NO</a:t>
            </a:r>
            <a:r>
              <a:rPr lang="en-US" sz="2165" baseline="-25000" dirty="0">
                <a:latin typeface="Arial" panose="020B0604020202020204" pitchFamily="34" charset="0"/>
                <a:cs typeface="Arial" panose="020B0604020202020204" pitchFamily="34" charset="0"/>
              </a:rPr>
              <a:t>2</a:t>
            </a:r>
            <a:r>
              <a:rPr lang="en-US" sz="2165" dirty="0">
                <a:latin typeface="Arial" panose="020B0604020202020204" pitchFamily="34" charset="0"/>
                <a:cs typeface="Arial" panose="020B0604020202020204" pitchFamily="34" charset="0"/>
              </a:rPr>
              <a:t> versions</a:t>
            </a:r>
          </a:p>
          <a:p>
            <a:pPr>
              <a:lnSpc>
                <a:spcPct val="110000"/>
              </a:lnSpc>
            </a:pPr>
            <a:r>
              <a:rPr lang="en-US" sz="2165" dirty="0">
                <a:latin typeface="Arial" panose="020B0604020202020204" pitchFamily="34" charset="0"/>
                <a:cs typeface="Arial" panose="020B0604020202020204" pitchFamily="34" charset="0"/>
              </a:rPr>
              <a:t>Recent updates have improved the bias </a:t>
            </a:r>
          </a:p>
          <a:p>
            <a:pPr marL="457211" lvl="1" indent="0">
              <a:lnSpc>
                <a:spcPct val="110000"/>
              </a:lnSpc>
              <a:buNone/>
            </a:pPr>
            <a:endParaRPr lang="en-US" sz="1765"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1F59FDB3-EBBA-4DA3-8C87-EAECF1A83D9A}"/>
              </a:ext>
            </a:extLst>
          </p:cNvPr>
          <p:cNvSpPr txBox="1">
            <a:spLocks/>
          </p:cNvSpPr>
          <p:nvPr/>
        </p:nvSpPr>
        <p:spPr>
          <a:xfrm>
            <a:off x="838200" y="513324"/>
            <a:ext cx="10515600" cy="1016000"/>
          </a:xfrm>
          <a:prstGeom prst="rect">
            <a:avLst/>
          </a:prstGeom>
        </p:spPr>
        <p:txBody>
          <a:bodyPr vert="horz" lIns="80682" tIns="40341" rIns="80682" bIns="40341" rtlCol="0" anchor="ctr">
            <a:normAutofit/>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r>
              <a:rPr lang="en-US" sz="3530" b="1" dirty="0">
                <a:latin typeface="Arial" panose="020B0604020202020204" pitchFamily="34" charset="0"/>
                <a:cs typeface="Arial" panose="020B0604020202020204" pitchFamily="34" charset="0"/>
              </a:rPr>
              <a:t>NO</a:t>
            </a:r>
            <a:r>
              <a:rPr lang="en-US" sz="3530" b="1" baseline="-25000" dirty="0">
                <a:latin typeface="Arial" panose="020B0604020202020204" pitchFamily="34" charset="0"/>
                <a:cs typeface="Arial" panose="020B0604020202020204" pitchFamily="34" charset="0"/>
              </a:rPr>
              <a:t>2</a:t>
            </a:r>
            <a:r>
              <a:rPr lang="en-US" sz="3530" b="1" dirty="0">
                <a:latin typeface="Arial" panose="020B0604020202020204" pitchFamily="34" charset="0"/>
                <a:cs typeface="Arial" panose="020B0604020202020204" pitchFamily="34" charset="0"/>
              </a:rPr>
              <a:t> Satellite data</a:t>
            </a:r>
          </a:p>
        </p:txBody>
      </p:sp>
      <p:pic>
        <p:nvPicPr>
          <p:cNvPr id="11" name="Picture 10" descr="Diagram&#10;&#10;Description automatically generated">
            <a:extLst>
              <a:ext uri="{FF2B5EF4-FFF2-40B4-BE49-F238E27FC236}">
                <a16:creationId xmlns:a16="http://schemas.microsoft.com/office/drawing/2014/main" id="{6441747D-67F6-4102-953D-9E4956AD61B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9073"/>
          <a:stretch/>
        </p:blipFill>
        <p:spPr>
          <a:xfrm>
            <a:off x="6332834" y="3723808"/>
            <a:ext cx="3432048" cy="2997667"/>
          </a:xfrm>
          <a:prstGeom prst="rect">
            <a:avLst/>
          </a:prstGeom>
        </p:spPr>
      </p:pic>
      <p:sp>
        <p:nvSpPr>
          <p:cNvPr id="4" name="Slide Number Placeholder 3">
            <a:extLst>
              <a:ext uri="{FF2B5EF4-FFF2-40B4-BE49-F238E27FC236}">
                <a16:creationId xmlns:a16="http://schemas.microsoft.com/office/drawing/2014/main" id="{E5E8C37D-B9BD-4950-920D-19643384DB5C}"/>
              </a:ext>
            </a:extLst>
          </p:cNvPr>
          <p:cNvSpPr>
            <a:spLocks noGrp="1"/>
          </p:cNvSpPr>
          <p:nvPr>
            <p:ph type="sldNum" sz="quarter" idx="12"/>
          </p:nvPr>
        </p:nvSpPr>
        <p:spPr/>
        <p:txBody>
          <a:bodyPr/>
          <a:lstStyle/>
          <a:p>
            <a:fld id="{17D28C88-E124-4094-B153-645679F25C6D}" type="slidenum">
              <a:rPr lang="en-US" smtClean="0">
                <a:latin typeface="Arial" panose="020B0604020202020204" pitchFamily="34" charset="0"/>
                <a:cs typeface="Arial" panose="020B0604020202020204" pitchFamily="34" charset="0"/>
              </a:rPr>
              <a:pPr/>
              <a:t>4</a:t>
            </a:fld>
            <a:endParaRPr lang="en-US">
              <a:latin typeface="Arial" panose="020B0604020202020204" pitchFamily="34" charset="0"/>
              <a:cs typeface="Arial" panose="020B0604020202020204" pitchFamily="34" charset="0"/>
            </a:endParaRPr>
          </a:p>
        </p:txBody>
      </p:sp>
      <p:pic>
        <p:nvPicPr>
          <p:cNvPr id="9" name="Picture 8" descr="Diagram&#10;&#10;Description automatically generated">
            <a:extLst>
              <a:ext uri="{FF2B5EF4-FFF2-40B4-BE49-F238E27FC236}">
                <a16:creationId xmlns:a16="http://schemas.microsoft.com/office/drawing/2014/main" id="{DFFDB13D-AD93-4FC1-A8AB-3A8C942FF62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261190" y="243727"/>
            <a:ext cx="3432048" cy="3699110"/>
          </a:xfrm>
          <a:prstGeom prst="rect">
            <a:avLst/>
          </a:prstGeom>
        </p:spPr>
      </p:pic>
      <p:pic>
        <p:nvPicPr>
          <p:cNvPr id="8" name="Picture 7" descr="Diagram&#10;&#10;Description automatically generated">
            <a:extLst>
              <a:ext uri="{FF2B5EF4-FFF2-40B4-BE49-F238E27FC236}">
                <a16:creationId xmlns:a16="http://schemas.microsoft.com/office/drawing/2014/main" id="{2F6FED7C-2196-4719-BB8C-EC2F4F9FE70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9727"/>
          <a:stretch/>
        </p:blipFill>
        <p:spPr>
          <a:xfrm>
            <a:off x="10244431" y="1529324"/>
            <a:ext cx="859742" cy="2997667"/>
          </a:xfrm>
          <a:prstGeom prst="rect">
            <a:avLst/>
          </a:prstGeom>
        </p:spPr>
      </p:pic>
    </p:spTree>
    <p:extLst>
      <p:ext uri="{BB962C8B-B14F-4D97-AF65-F5344CB8AC3E}">
        <p14:creationId xmlns:p14="http://schemas.microsoft.com/office/powerpoint/2010/main" val="1838207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E3EC5D3-6EE7-40C0-BA60-ED86FFEBE347}"/>
                  </a:ext>
                </a:extLst>
              </p:cNvPr>
              <p:cNvSpPr>
                <a:spLocks noGrp="1"/>
              </p:cNvSpPr>
              <p:nvPr>
                <p:ph idx="1"/>
              </p:nvPr>
            </p:nvSpPr>
            <p:spPr>
              <a:xfrm>
                <a:off x="838199" y="1669409"/>
                <a:ext cx="10982325" cy="4507554"/>
              </a:xfrm>
            </p:spPr>
            <p:txBody>
              <a:bodyPr>
                <a:normAutofit/>
              </a:bodyPr>
              <a:lstStyle/>
              <a:p>
                <a:r>
                  <a:rPr lang="en-US" sz="2400" dirty="0"/>
                  <a:t>To estimate emissions, we iterate the finite-difference mass-balance (FDMB) method</a:t>
                </a:r>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Typically, </a:t>
                </a:r>
                <a14:m>
                  <m:oMath xmlns:m="http://schemas.openxmlformats.org/officeDocument/2006/math">
                    <m:r>
                      <m:rPr>
                        <m:sty m:val="p"/>
                      </m:rPr>
                      <a:rPr lang="en-US" sz="2400" b="0" i="0" smtClean="0">
                        <a:latin typeface="Cambria Math" panose="02040503050406030204" pitchFamily="18" charset="0"/>
                      </a:rPr>
                      <m:t>ΔΩ</m:t>
                    </m:r>
                  </m:oMath>
                </a14:m>
                <a:r>
                  <a:rPr lang="en-US" sz="2400" dirty="0"/>
                  <a:t> is calculated as the difference between the model and satellite VCD</a:t>
                </a:r>
              </a:p>
              <a:p>
                <a:r>
                  <a:rPr lang="en-US" sz="2400" dirty="0"/>
                  <a:t>In our approach, </a:t>
                </a:r>
                <a14:m>
                  <m:oMath xmlns:m="http://schemas.openxmlformats.org/officeDocument/2006/math">
                    <m:r>
                      <m:rPr>
                        <m:sty m:val="p"/>
                      </m:rPr>
                      <a:rPr lang="en-US" sz="2400" b="0" i="0" smtClean="0">
                        <a:latin typeface="Cambria Math" panose="02040503050406030204" pitchFamily="18" charset="0"/>
                      </a:rPr>
                      <m:t>ΔΩ</m:t>
                    </m:r>
                  </m:oMath>
                </a14:m>
                <a:r>
                  <a:rPr lang="en-US" sz="2400" dirty="0"/>
                  <a:t> is the difference between the </a:t>
                </a:r>
                <a:r>
                  <a:rPr lang="en-US" sz="2400" i="1" dirty="0"/>
                  <a:t>model VCD with 3D-var assimilation</a:t>
                </a:r>
                <a:r>
                  <a:rPr lang="en-US" sz="2400" dirty="0"/>
                  <a:t> and the </a:t>
                </a:r>
                <a:r>
                  <a:rPr lang="en-US" sz="2400" i="1" dirty="0"/>
                  <a:t>model VCD without  3D-var assimilation</a:t>
                </a:r>
              </a:p>
            </p:txBody>
          </p:sp>
        </mc:Choice>
        <mc:Fallback xmlns="">
          <p:sp>
            <p:nvSpPr>
              <p:cNvPr id="3" name="Content Placeholder 2">
                <a:extLst>
                  <a:ext uri="{FF2B5EF4-FFF2-40B4-BE49-F238E27FC236}">
                    <a16:creationId xmlns:a16="http://schemas.microsoft.com/office/drawing/2014/main" id="{CE3EC5D3-6EE7-40C0-BA60-ED86FFEBE347}"/>
                  </a:ext>
                </a:extLst>
              </p:cNvPr>
              <p:cNvSpPr>
                <a:spLocks noGrp="1" noRot="1" noChangeAspect="1" noMove="1" noResize="1" noEditPoints="1" noAdjustHandles="1" noChangeArrowheads="1" noChangeShapeType="1" noTextEdit="1"/>
              </p:cNvSpPr>
              <p:nvPr>
                <p:ph idx="1"/>
              </p:nvPr>
            </p:nvSpPr>
            <p:spPr>
              <a:xfrm>
                <a:off x="838199" y="1669409"/>
                <a:ext cx="10982325" cy="4507554"/>
              </a:xfrm>
              <a:blipFill>
                <a:blip r:embed="rId3"/>
                <a:stretch>
                  <a:fillRect l="-721" t="-1894" b="-67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92040F8-2F94-4044-8F57-BC86D5EDE298}"/>
              </a:ext>
            </a:extLst>
          </p:cNvPr>
          <p:cNvSpPr>
            <a:spLocks noGrp="1"/>
          </p:cNvSpPr>
          <p:nvPr>
            <p:ph type="sldNum" sz="quarter" idx="12"/>
          </p:nvPr>
        </p:nvSpPr>
        <p:spPr/>
        <p:txBody>
          <a:bodyPr/>
          <a:lstStyle/>
          <a:p>
            <a:fld id="{2C54A5C6-1A67-402B-9D43-A5D8CAE25FA9}" type="slidenum">
              <a:rPr lang="en-US" smtClean="0"/>
              <a:t>5</a:t>
            </a:fld>
            <a:endParaRPr lang="en-US"/>
          </a:p>
        </p:txBody>
      </p:sp>
      <p:sp>
        <p:nvSpPr>
          <p:cNvPr id="12" name="TextBox 11">
            <a:extLst>
              <a:ext uri="{FF2B5EF4-FFF2-40B4-BE49-F238E27FC236}">
                <a16:creationId xmlns:a16="http://schemas.microsoft.com/office/drawing/2014/main" id="{FE4EE9AE-A758-43CF-920B-87AAA7076FD6}"/>
              </a:ext>
            </a:extLst>
          </p:cNvPr>
          <p:cNvSpPr txBox="1"/>
          <p:nvPr/>
        </p:nvSpPr>
        <p:spPr>
          <a:xfrm>
            <a:off x="8031273" y="6385023"/>
            <a:ext cx="2995628" cy="307777"/>
          </a:xfrm>
          <a:prstGeom prst="rect">
            <a:avLst/>
          </a:prstGeom>
          <a:noFill/>
        </p:spPr>
        <p:txBody>
          <a:bodyPr wrap="none" rtlCol="0">
            <a:spAutoFit/>
          </a:bodyPr>
          <a:lstStyle/>
          <a:p>
            <a:r>
              <a:rPr lang="en-US" sz="1400" dirty="0"/>
              <a:t>FDMB introduced in Lamsal et al. 2011</a:t>
            </a:r>
          </a:p>
        </p:txBody>
      </p:sp>
      <p:sp>
        <p:nvSpPr>
          <p:cNvPr id="15" name="Title 1">
            <a:extLst>
              <a:ext uri="{FF2B5EF4-FFF2-40B4-BE49-F238E27FC236}">
                <a16:creationId xmlns:a16="http://schemas.microsoft.com/office/drawing/2014/main" id="{DAE607F1-96B9-4180-A32F-E7E44C6A53B8}"/>
              </a:ext>
            </a:extLst>
          </p:cNvPr>
          <p:cNvSpPr txBox="1">
            <a:spLocks/>
          </p:cNvSpPr>
          <p:nvPr/>
        </p:nvSpPr>
        <p:spPr>
          <a:xfrm>
            <a:off x="838200" y="513324"/>
            <a:ext cx="10515600" cy="1016000"/>
          </a:xfrm>
          <a:prstGeom prst="rect">
            <a:avLst/>
          </a:prstGeom>
        </p:spPr>
        <p:txBody>
          <a:bodyPr vert="horz" lIns="80682" tIns="40341" rIns="80682" bIns="40341" rtlCol="0" anchor="ctr">
            <a:normAutofit/>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r>
              <a:rPr lang="en-US" sz="3530" b="1" dirty="0">
                <a:latin typeface="Arial" panose="020B0604020202020204" pitchFamily="34" charset="0"/>
                <a:cs typeface="Arial" panose="020B0604020202020204" pitchFamily="34" charset="0"/>
              </a:rPr>
              <a:t>NOx emissions inversion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B93288B-4EF5-4BF9-9B1A-4735615B2372}"/>
                  </a:ext>
                </a:extLst>
              </p:cNvPr>
              <p:cNvSpPr txBox="1"/>
              <p:nvPr/>
            </p:nvSpPr>
            <p:spPr>
              <a:xfrm>
                <a:off x="2106929" y="2523303"/>
                <a:ext cx="2680990" cy="12448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4000" b="0" i="1" smtClean="0">
                              <a:latin typeface="Cambria Math" panose="02040503050406030204" pitchFamily="18" charset="0"/>
                            </a:rPr>
                          </m:ctrlPr>
                        </m:fPr>
                        <m:num>
                          <m:r>
                            <m:rPr>
                              <m:sty m:val="p"/>
                            </m:rPr>
                            <a:rPr lang="en-US" sz="4000" b="0" i="0" smtClean="0">
                              <a:solidFill>
                                <a:schemeClr val="accent4"/>
                              </a:solidFill>
                              <a:latin typeface="Cambria Math" panose="02040503050406030204" pitchFamily="18" charset="0"/>
                            </a:rPr>
                            <m:t>Δ</m:t>
                          </m:r>
                          <m:r>
                            <a:rPr lang="en-US" sz="4000" b="0" i="1" smtClean="0">
                              <a:solidFill>
                                <a:schemeClr val="accent4"/>
                              </a:solidFill>
                              <a:latin typeface="Cambria Math" panose="02040503050406030204" pitchFamily="18" charset="0"/>
                            </a:rPr>
                            <m:t>𝐸</m:t>
                          </m:r>
                        </m:num>
                        <m:den>
                          <m:r>
                            <a:rPr lang="en-US" sz="4000" b="0" i="1" smtClean="0">
                              <a:solidFill>
                                <a:schemeClr val="accent4"/>
                              </a:solidFill>
                              <a:latin typeface="Cambria Math" panose="02040503050406030204" pitchFamily="18" charset="0"/>
                            </a:rPr>
                            <m:t>𝐸</m:t>
                          </m:r>
                        </m:den>
                      </m:f>
                      <m:r>
                        <a:rPr lang="en-US" sz="4000" b="0" i="1" smtClean="0">
                          <a:latin typeface="Cambria Math" panose="02040503050406030204" pitchFamily="18" charset="0"/>
                        </a:rPr>
                        <m:t>=</m:t>
                      </m:r>
                      <m:r>
                        <a:rPr lang="en-US" sz="4000" b="0" i="1" smtClean="0">
                          <a:solidFill>
                            <a:schemeClr val="accent5"/>
                          </a:solidFill>
                          <a:latin typeface="Cambria Math" panose="02040503050406030204" pitchFamily="18" charset="0"/>
                        </a:rPr>
                        <m:t>𝛽</m:t>
                      </m:r>
                      <m:f>
                        <m:fPr>
                          <m:ctrlPr>
                            <a:rPr lang="en-US" sz="4000" b="0" i="1" smtClean="0">
                              <a:latin typeface="Cambria Math" panose="02040503050406030204" pitchFamily="18" charset="0"/>
                            </a:rPr>
                          </m:ctrlPr>
                        </m:fPr>
                        <m:num>
                          <m:r>
                            <m:rPr>
                              <m:sty m:val="p"/>
                            </m:rPr>
                            <a:rPr lang="en-US" sz="4000" b="0" i="0" smtClean="0">
                              <a:solidFill>
                                <a:schemeClr val="accent6"/>
                              </a:solidFill>
                              <a:latin typeface="Cambria Math" panose="02040503050406030204" pitchFamily="18" charset="0"/>
                            </a:rPr>
                            <m:t>ΔΩ</m:t>
                          </m:r>
                        </m:num>
                        <m:den>
                          <m:r>
                            <m:rPr>
                              <m:sty m:val="p"/>
                            </m:rPr>
                            <a:rPr lang="en-US" sz="4000" b="0" i="0" smtClean="0">
                              <a:solidFill>
                                <a:schemeClr val="accent6"/>
                              </a:solidFill>
                              <a:latin typeface="Cambria Math" panose="02040503050406030204" pitchFamily="18" charset="0"/>
                            </a:rPr>
                            <m:t>Ω</m:t>
                          </m:r>
                        </m:den>
                      </m:f>
                    </m:oMath>
                  </m:oMathPara>
                </a14:m>
                <a:endParaRPr lang="en-US" sz="4000" b="0" dirty="0"/>
              </a:p>
            </p:txBody>
          </p:sp>
        </mc:Choice>
        <mc:Fallback xmlns="">
          <p:sp>
            <p:nvSpPr>
              <p:cNvPr id="6" name="TextBox 5">
                <a:extLst>
                  <a:ext uri="{FF2B5EF4-FFF2-40B4-BE49-F238E27FC236}">
                    <a16:creationId xmlns:a16="http://schemas.microsoft.com/office/drawing/2014/main" id="{EB93288B-4EF5-4BF9-9B1A-4735615B2372}"/>
                  </a:ext>
                </a:extLst>
              </p:cNvPr>
              <p:cNvSpPr txBox="1">
                <a:spLocks noRot="1" noChangeAspect="1" noMove="1" noResize="1" noEditPoints="1" noAdjustHandles="1" noChangeArrowheads="1" noChangeShapeType="1" noTextEdit="1"/>
              </p:cNvSpPr>
              <p:nvPr/>
            </p:nvSpPr>
            <p:spPr>
              <a:xfrm>
                <a:off x="2106929" y="2523303"/>
                <a:ext cx="2680990" cy="124482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CC90D17-7856-4A28-9C59-4F29A5B1F47E}"/>
                  </a:ext>
                </a:extLst>
              </p:cNvPr>
              <p:cNvSpPr txBox="1"/>
              <p:nvPr/>
            </p:nvSpPr>
            <p:spPr>
              <a:xfrm>
                <a:off x="5585028" y="2446072"/>
                <a:ext cx="4971663" cy="1745799"/>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en-US" sz="2400" b="0" i="1" smtClean="0">
                        <a:solidFill>
                          <a:schemeClr val="accent4"/>
                        </a:solidFill>
                        <a:latin typeface="Cambria Math" panose="02040503050406030204" pitchFamily="18" charset="0"/>
                      </a:rPr>
                      <m:t>𝐸</m:t>
                    </m:r>
                  </m:oMath>
                </a14:m>
                <a:r>
                  <a:rPr lang="en-US" sz="2400" b="0" dirty="0">
                    <a:solidFill>
                      <a:schemeClr val="accent4"/>
                    </a:solidFill>
                  </a:rPr>
                  <a:t> </a:t>
                </a:r>
                <a:r>
                  <a:rPr lang="en-US" dirty="0">
                    <a:solidFill>
                      <a:schemeClr val="accent4"/>
                    </a:solidFill>
                  </a:rPr>
                  <a:t>is NO</a:t>
                </a:r>
                <a:r>
                  <a:rPr lang="en-US" baseline="-25000" dirty="0">
                    <a:solidFill>
                      <a:schemeClr val="accent4"/>
                    </a:solidFill>
                  </a:rPr>
                  <a:t>x</a:t>
                </a:r>
                <a:r>
                  <a:rPr lang="en-US" dirty="0">
                    <a:solidFill>
                      <a:schemeClr val="accent4"/>
                    </a:solidFill>
                  </a:rPr>
                  <a:t> emissions</a:t>
                </a:r>
                <a:endParaRPr lang="en-US" b="0" dirty="0">
                  <a:solidFill>
                    <a:schemeClr val="accent4"/>
                  </a:solidFill>
                </a:endParaRPr>
              </a:p>
              <a:p>
                <a:pPr marL="285750" indent="-285750">
                  <a:buFont typeface="Arial" panose="020B0604020202020204" pitchFamily="34" charset="0"/>
                  <a:buChar char="•"/>
                </a:pPr>
                <a14:m>
                  <m:oMath xmlns:m="http://schemas.openxmlformats.org/officeDocument/2006/math">
                    <m:r>
                      <m:rPr>
                        <m:sty m:val="p"/>
                      </m:rPr>
                      <a:rPr lang="en-US" sz="2400" b="0" i="0" smtClean="0">
                        <a:solidFill>
                          <a:schemeClr val="accent6"/>
                        </a:solidFill>
                        <a:latin typeface="Cambria Math" panose="02040503050406030204" pitchFamily="18" charset="0"/>
                      </a:rPr>
                      <m:t>Ω</m:t>
                    </m:r>
                  </m:oMath>
                </a14:m>
                <a:r>
                  <a:rPr lang="en-US" sz="2400" b="0" dirty="0">
                    <a:solidFill>
                      <a:schemeClr val="accent6"/>
                    </a:solidFill>
                  </a:rPr>
                  <a:t> </a:t>
                </a:r>
                <a:r>
                  <a:rPr lang="en-US" b="0" dirty="0">
                    <a:solidFill>
                      <a:schemeClr val="accent6"/>
                    </a:solidFill>
                  </a:rPr>
                  <a:t>is the NO</a:t>
                </a:r>
                <a:r>
                  <a:rPr lang="en-US" b="0" baseline="-25000" dirty="0">
                    <a:solidFill>
                      <a:schemeClr val="accent6"/>
                    </a:solidFill>
                  </a:rPr>
                  <a:t>2</a:t>
                </a:r>
                <a:r>
                  <a:rPr lang="en-US" b="0" dirty="0">
                    <a:solidFill>
                      <a:schemeClr val="accent6"/>
                    </a:solidFill>
                  </a:rPr>
                  <a:t> vertical column density (VCD)</a:t>
                </a:r>
              </a:p>
              <a:p>
                <a:pPr marL="285750" indent="-285750">
                  <a:buFont typeface="Arial" panose="020B0604020202020204" pitchFamily="34" charset="0"/>
                  <a:buChar char="•"/>
                </a:pPr>
                <a14:m>
                  <m:oMath xmlns:m="http://schemas.openxmlformats.org/officeDocument/2006/math">
                    <m:r>
                      <a:rPr lang="en-US" sz="2400" b="0" i="1" smtClean="0">
                        <a:solidFill>
                          <a:schemeClr val="accent5"/>
                        </a:solidFill>
                        <a:latin typeface="Cambria Math" panose="02040503050406030204" pitchFamily="18" charset="0"/>
                      </a:rPr>
                      <m:t>𝛽</m:t>
                    </m:r>
                  </m:oMath>
                </a14:m>
                <a:r>
                  <a:rPr lang="en-US" dirty="0">
                    <a:solidFill>
                      <a:schemeClr val="accent5"/>
                    </a:solidFill>
                  </a:rPr>
                  <a:t> is the sensitivity of the modeled NO</a:t>
                </a:r>
                <a:r>
                  <a:rPr lang="en-US" baseline="-25000" dirty="0">
                    <a:solidFill>
                      <a:schemeClr val="accent5"/>
                    </a:solidFill>
                  </a:rPr>
                  <a:t>2</a:t>
                </a:r>
                <a:r>
                  <a:rPr lang="en-US" dirty="0">
                    <a:solidFill>
                      <a:schemeClr val="accent5"/>
                    </a:solidFill>
                  </a:rPr>
                  <a:t> vertical column density to a change in emissions, created by finite differencing in the model</a:t>
                </a:r>
              </a:p>
            </p:txBody>
          </p:sp>
        </mc:Choice>
        <mc:Fallback xmlns="">
          <p:sp>
            <p:nvSpPr>
              <p:cNvPr id="10" name="TextBox 9">
                <a:extLst>
                  <a:ext uri="{FF2B5EF4-FFF2-40B4-BE49-F238E27FC236}">
                    <a16:creationId xmlns:a16="http://schemas.microsoft.com/office/drawing/2014/main" id="{8CC90D17-7856-4A28-9C59-4F29A5B1F47E}"/>
                  </a:ext>
                </a:extLst>
              </p:cNvPr>
              <p:cNvSpPr txBox="1">
                <a:spLocks noRot="1" noChangeAspect="1" noMove="1" noResize="1" noEditPoints="1" noAdjustHandles="1" noChangeArrowheads="1" noChangeShapeType="1" noTextEdit="1"/>
              </p:cNvSpPr>
              <p:nvPr/>
            </p:nvSpPr>
            <p:spPr>
              <a:xfrm>
                <a:off x="5585028" y="2446072"/>
                <a:ext cx="4971663" cy="1745799"/>
              </a:xfrm>
              <a:prstGeom prst="rect">
                <a:avLst/>
              </a:prstGeom>
              <a:blipFill>
                <a:blip r:embed="rId7"/>
                <a:stretch>
                  <a:fillRect l="-1593" t="-1742" b="-4530"/>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A66A1EEF-BAA8-47D0-AD5F-29ADA8A97A0A}"/>
              </a:ext>
            </a:extLst>
          </p:cNvPr>
          <p:cNvSpPr/>
          <p:nvPr/>
        </p:nvSpPr>
        <p:spPr>
          <a:xfrm>
            <a:off x="3944330" y="2523302"/>
            <a:ext cx="746621" cy="559361"/>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376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3EC5D3-6EE7-40C0-BA60-ED86FFEBE347}"/>
              </a:ext>
            </a:extLst>
          </p:cNvPr>
          <p:cNvSpPr>
            <a:spLocks noGrp="1"/>
          </p:cNvSpPr>
          <p:nvPr>
            <p:ph idx="1"/>
          </p:nvPr>
        </p:nvSpPr>
        <p:spPr>
          <a:xfrm>
            <a:off x="838200" y="1669409"/>
            <a:ext cx="4358227" cy="4507554"/>
          </a:xfrm>
        </p:spPr>
        <p:txBody>
          <a:bodyPr>
            <a:normAutofit fontScale="92500" lnSpcReduction="10000"/>
          </a:bodyPr>
          <a:lstStyle/>
          <a:p>
            <a:r>
              <a:rPr lang="en-US" sz="2400" dirty="0"/>
              <a:t>3D-variational data assimilation produces a statistically optimal combination of modeled and satellite-observed NO</a:t>
            </a:r>
            <a:r>
              <a:rPr lang="en-US" sz="2400" baseline="-25000" dirty="0"/>
              <a:t>2</a:t>
            </a:r>
          </a:p>
          <a:p>
            <a:r>
              <a:rPr lang="en-US" sz="2400" dirty="0"/>
              <a:t>It accounts for uncertainties in the model and satellite retrieval</a:t>
            </a:r>
          </a:p>
          <a:p>
            <a:r>
              <a:rPr lang="en-US" sz="2400" dirty="0"/>
              <a:t>In effect, 3D-var “nudges” modeled concentrations closer to the satellite retrieval</a:t>
            </a:r>
          </a:p>
          <a:p>
            <a:r>
              <a:rPr lang="en-US" sz="2400" dirty="0"/>
              <a:t>In this framework, 3D-var is coupled to CMAQ online, updating model NO</a:t>
            </a:r>
            <a:r>
              <a:rPr lang="en-US" sz="2400" baseline="-25000" dirty="0"/>
              <a:t>2</a:t>
            </a:r>
            <a:r>
              <a:rPr lang="en-US" sz="2400" dirty="0"/>
              <a:t> concentrations at each timestep that coincides with a satellite retrieval</a:t>
            </a:r>
          </a:p>
          <a:p>
            <a:endParaRPr lang="en-US" sz="2400" dirty="0"/>
          </a:p>
          <a:p>
            <a:endParaRPr lang="en-US" sz="2400" dirty="0"/>
          </a:p>
          <a:p>
            <a:pPr marL="0" indent="0">
              <a:buNone/>
            </a:pPr>
            <a:endParaRPr lang="en-US" sz="2400" dirty="0"/>
          </a:p>
        </p:txBody>
      </p:sp>
      <p:sp>
        <p:nvSpPr>
          <p:cNvPr id="4" name="Slide Number Placeholder 3">
            <a:extLst>
              <a:ext uri="{FF2B5EF4-FFF2-40B4-BE49-F238E27FC236}">
                <a16:creationId xmlns:a16="http://schemas.microsoft.com/office/drawing/2014/main" id="{892040F8-2F94-4044-8F57-BC86D5EDE298}"/>
              </a:ext>
            </a:extLst>
          </p:cNvPr>
          <p:cNvSpPr>
            <a:spLocks noGrp="1"/>
          </p:cNvSpPr>
          <p:nvPr>
            <p:ph type="sldNum" sz="quarter" idx="12"/>
          </p:nvPr>
        </p:nvSpPr>
        <p:spPr/>
        <p:txBody>
          <a:bodyPr/>
          <a:lstStyle/>
          <a:p>
            <a:fld id="{2C54A5C6-1A67-402B-9D43-A5D8CAE25FA9}" type="slidenum">
              <a:rPr lang="en-US" smtClean="0"/>
              <a:t>6</a:t>
            </a:fld>
            <a:endParaRPr lang="en-US"/>
          </a:p>
        </p:txBody>
      </p:sp>
      <p:sp>
        <p:nvSpPr>
          <p:cNvPr id="15" name="Title 1">
            <a:extLst>
              <a:ext uri="{FF2B5EF4-FFF2-40B4-BE49-F238E27FC236}">
                <a16:creationId xmlns:a16="http://schemas.microsoft.com/office/drawing/2014/main" id="{DAE607F1-96B9-4180-A32F-E7E44C6A53B8}"/>
              </a:ext>
            </a:extLst>
          </p:cNvPr>
          <p:cNvSpPr txBox="1">
            <a:spLocks/>
          </p:cNvSpPr>
          <p:nvPr/>
        </p:nvSpPr>
        <p:spPr>
          <a:xfrm>
            <a:off x="838200" y="513324"/>
            <a:ext cx="10515600" cy="1016000"/>
          </a:xfrm>
          <a:prstGeom prst="rect">
            <a:avLst/>
          </a:prstGeom>
        </p:spPr>
        <p:txBody>
          <a:bodyPr vert="horz" lIns="80682" tIns="40341" rIns="80682" bIns="40341" rtlCol="0" anchor="ctr">
            <a:normAutofit/>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r>
              <a:rPr lang="en-US" sz="3530" b="1" dirty="0">
                <a:latin typeface="Arial" panose="020B0604020202020204" pitchFamily="34" charset="0"/>
                <a:cs typeface="Arial" panose="020B0604020202020204" pitchFamily="34" charset="0"/>
              </a:rPr>
              <a:t>Data assimilation in CMAQ</a:t>
            </a:r>
          </a:p>
        </p:txBody>
      </p:sp>
      <p:sp>
        <p:nvSpPr>
          <p:cNvPr id="11" name="Rectangle 10">
            <a:extLst>
              <a:ext uri="{FF2B5EF4-FFF2-40B4-BE49-F238E27FC236}">
                <a16:creationId xmlns:a16="http://schemas.microsoft.com/office/drawing/2014/main" id="{D9AA2DA7-67C4-43D3-B5AE-236C864CF9CB}"/>
              </a:ext>
            </a:extLst>
          </p:cNvPr>
          <p:cNvSpPr/>
          <p:nvPr/>
        </p:nvSpPr>
        <p:spPr>
          <a:xfrm>
            <a:off x="7897923" y="2810654"/>
            <a:ext cx="1481328" cy="9144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Nova" panose="020B0504020202020204" pitchFamily="34" charset="0"/>
              </a:rPr>
              <a:t>FDMB NO</a:t>
            </a:r>
            <a:r>
              <a:rPr lang="en-US" baseline="-25000" dirty="0">
                <a:solidFill>
                  <a:schemeClr val="tx1"/>
                </a:solidFill>
                <a:latin typeface="Arial Nova" panose="020B0504020202020204" pitchFamily="34" charset="0"/>
              </a:rPr>
              <a:t>x</a:t>
            </a:r>
            <a:r>
              <a:rPr lang="en-US" dirty="0">
                <a:solidFill>
                  <a:schemeClr val="tx1"/>
                </a:solidFill>
                <a:latin typeface="Arial Nova" panose="020B0504020202020204" pitchFamily="34" charset="0"/>
              </a:rPr>
              <a:t> Inversion</a:t>
            </a:r>
          </a:p>
        </p:txBody>
      </p:sp>
      <p:sp>
        <p:nvSpPr>
          <p:cNvPr id="14" name="Rectangle 13">
            <a:extLst>
              <a:ext uri="{FF2B5EF4-FFF2-40B4-BE49-F238E27FC236}">
                <a16:creationId xmlns:a16="http://schemas.microsoft.com/office/drawing/2014/main" id="{DD86DF40-9853-4A14-AEED-BB7137D0192D}"/>
              </a:ext>
            </a:extLst>
          </p:cNvPr>
          <p:cNvSpPr/>
          <p:nvPr/>
        </p:nvSpPr>
        <p:spPr>
          <a:xfrm>
            <a:off x="7897923" y="1622874"/>
            <a:ext cx="1481328" cy="914400"/>
          </a:xfrm>
          <a:prstGeom prst="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Arial Nova" panose="020B0504020202020204" pitchFamily="34" charset="0"/>
              </a:rPr>
              <a:t>CMAQ</a:t>
            </a:r>
          </a:p>
        </p:txBody>
      </p:sp>
      <p:sp>
        <p:nvSpPr>
          <p:cNvPr id="16" name="Rectangle 15">
            <a:extLst>
              <a:ext uri="{FF2B5EF4-FFF2-40B4-BE49-F238E27FC236}">
                <a16:creationId xmlns:a16="http://schemas.microsoft.com/office/drawing/2014/main" id="{4103C0A2-068D-4BF2-97F7-1271479F35EB}"/>
              </a:ext>
            </a:extLst>
          </p:cNvPr>
          <p:cNvSpPr/>
          <p:nvPr/>
        </p:nvSpPr>
        <p:spPr>
          <a:xfrm>
            <a:off x="7897923" y="3978113"/>
            <a:ext cx="1481328" cy="914400"/>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Nova" panose="020B0504020202020204" pitchFamily="34" charset="0"/>
              </a:rPr>
              <a:t>CMAQ+3D-var</a:t>
            </a:r>
          </a:p>
        </p:txBody>
      </p:sp>
      <p:sp>
        <p:nvSpPr>
          <p:cNvPr id="17" name="Rectangle 16">
            <a:extLst>
              <a:ext uri="{FF2B5EF4-FFF2-40B4-BE49-F238E27FC236}">
                <a16:creationId xmlns:a16="http://schemas.microsoft.com/office/drawing/2014/main" id="{876AD1C3-ACB1-456D-8BD7-04918FA50400}"/>
              </a:ext>
            </a:extLst>
          </p:cNvPr>
          <p:cNvSpPr/>
          <p:nvPr/>
        </p:nvSpPr>
        <p:spPr>
          <a:xfrm>
            <a:off x="7127727" y="5290825"/>
            <a:ext cx="1277077" cy="790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Arial Nova" panose="020B0504020202020204" pitchFamily="34" charset="0"/>
              </a:rPr>
              <a:t>Satellite retrievals</a:t>
            </a:r>
          </a:p>
        </p:txBody>
      </p:sp>
      <p:cxnSp>
        <p:nvCxnSpPr>
          <p:cNvPr id="18" name="Straight Arrow Connector 17">
            <a:extLst>
              <a:ext uri="{FF2B5EF4-FFF2-40B4-BE49-F238E27FC236}">
                <a16:creationId xmlns:a16="http://schemas.microsoft.com/office/drawing/2014/main" id="{23293908-9E22-44BC-AC30-AD6A5DC74672}"/>
              </a:ext>
            </a:extLst>
          </p:cNvPr>
          <p:cNvCxnSpPr>
            <a:cxnSpLocks/>
            <a:endCxn id="11" idx="1"/>
          </p:cNvCxnSpPr>
          <p:nvPr/>
        </p:nvCxnSpPr>
        <p:spPr>
          <a:xfrm>
            <a:off x="7011971" y="3267854"/>
            <a:ext cx="885952"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D862E9C-901A-43DF-9BA6-78137DC3E242}"/>
              </a:ext>
            </a:extLst>
          </p:cNvPr>
          <p:cNvCxnSpPr>
            <a:cxnSpLocks/>
            <a:stCxn id="11" idx="3"/>
          </p:cNvCxnSpPr>
          <p:nvPr/>
        </p:nvCxnSpPr>
        <p:spPr>
          <a:xfrm>
            <a:off x="9379251" y="3267854"/>
            <a:ext cx="885952"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06B8C87-F829-40A6-95ED-64A1547B1C54}"/>
              </a:ext>
            </a:extLst>
          </p:cNvPr>
          <p:cNvCxnSpPr>
            <a:cxnSpLocks/>
            <a:stCxn id="14" idx="2"/>
            <a:endCxn id="11" idx="0"/>
          </p:cNvCxnSpPr>
          <p:nvPr/>
        </p:nvCxnSpPr>
        <p:spPr>
          <a:xfrm>
            <a:off x="8638587" y="2537274"/>
            <a:ext cx="0" cy="27338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BEC476F-36D5-4184-A0F2-86CEC095F239}"/>
              </a:ext>
            </a:extLst>
          </p:cNvPr>
          <p:cNvCxnSpPr>
            <a:cxnSpLocks/>
            <a:stCxn id="16" idx="0"/>
            <a:endCxn id="11" idx="2"/>
          </p:cNvCxnSpPr>
          <p:nvPr/>
        </p:nvCxnSpPr>
        <p:spPr>
          <a:xfrm flipV="1">
            <a:off x="8638587" y="3725054"/>
            <a:ext cx="0" cy="253059"/>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F1C495C-CBBF-4CAD-B36C-17F2EFEDAF31}"/>
              </a:ext>
            </a:extLst>
          </p:cNvPr>
          <p:cNvCxnSpPr>
            <a:cxnSpLocks/>
          </p:cNvCxnSpPr>
          <p:nvPr/>
        </p:nvCxnSpPr>
        <p:spPr>
          <a:xfrm flipV="1">
            <a:off x="8286037" y="4892513"/>
            <a:ext cx="0" cy="3983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8D9E754-13E0-4B4A-AFBE-35810030D22E}"/>
              </a:ext>
            </a:extLst>
          </p:cNvPr>
          <p:cNvCxnSpPr>
            <a:cxnSpLocks/>
          </p:cNvCxnSpPr>
          <p:nvPr/>
        </p:nvCxnSpPr>
        <p:spPr>
          <a:xfrm flipV="1">
            <a:off x="9025683" y="4892513"/>
            <a:ext cx="0" cy="3983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87AD1180-15DB-43CA-862D-F651D63AB779}"/>
              </a:ext>
            </a:extLst>
          </p:cNvPr>
          <p:cNvCxnSpPr>
            <a:cxnSpLocks/>
            <a:stCxn id="35" idx="0"/>
            <a:endCxn id="14" idx="1"/>
          </p:cNvCxnSpPr>
          <p:nvPr/>
        </p:nvCxnSpPr>
        <p:spPr>
          <a:xfrm rot="5400000" flipH="1" flipV="1">
            <a:off x="7220165" y="2259627"/>
            <a:ext cx="857311" cy="498206"/>
          </a:xfrm>
          <a:prstGeom prst="bentConnector2">
            <a:avLst/>
          </a:prstGeom>
          <a:ln w="254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B39001EE-3F29-4DED-BA7D-153DD2F4DBD6}"/>
              </a:ext>
            </a:extLst>
          </p:cNvPr>
          <p:cNvCxnSpPr>
            <a:cxnSpLocks/>
            <a:stCxn id="36" idx="2"/>
            <a:endCxn id="16" idx="1"/>
          </p:cNvCxnSpPr>
          <p:nvPr/>
        </p:nvCxnSpPr>
        <p:spPr>
          <a:xfrm rot="16200000" flipH="1">
            <a:off x="7232053" y="3769442"/>
            <a:ext cx="824539" cy="507201"/>
          </a:xfrm>
          <a:prstGeom prst="bentConnector2">
            <a:avLst/>
          </a:prstGeom>
          <a:ln w="254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7DED8B2-F1FC-4931-BEF3-A44AEE5543C8}"/>
              </a:ext>
            </a:extLst>
          </p:cNvPr>
          <p:cNvSpPr/>
          <p:nvPr/>
        </p:nvSpPr>
        <p:spPr>
          <a:xfrm>
            <a:off x="5539062" y="2888727"/>
            <a:ext cx="1481328" cy="75544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Nova" panose="020B0504020202020204" pitchFamily="34" charset="0"/>
              </a:rPr>
              <a:t>Prior NO</a:t>
            </a:r>
            <a:r>
              <a:rPr lang="en-US" baseline="-25000" dirty="0">
                <a:solidFill>
                  <a:schemeClr val="tx1"/>
                </a:solidFill>
                <a:latin typeface="Arial Nova" panose="020B0504020202020204" pitchFamily="34" charset="0"/>
              </a:rPr>
              <a:t>x</a:t>
            </a:r>
            <a:r>
              <a:rPr lang="en-US" dirty="0">
                <a:solidFill>
                  <a:schemeClr val="tx1"/>
                </a:solidFill>
                <a:latin typeface="Arial Nova" panose="020B0504020202020204" pitchFamily="34" charset="0"/>
              </a:rPr>
              <a:t> Emissions</a:t>
            </a:r>
          </a:p>
        </p:txBody>
      </p:sp>
      <p:cxnSp>
        <p:nvCxnSpPr>
          <p:cNvPr id="33" name="Connector: Elbow 32">
            <a:extLst>
              <a:ext uri="{FF2B5EF4-FFF2-40B4-BE49-F238E27FC236}">
                <a16:creationId xmlns:a16="http://schemas.microsoft.com/office/drawing/2014/main" id="{5F6F9FB3-DEA5-4543-B83C-9F349E29FF54}"/>
              </a:ext>
            </a:extLst>
          </p:cNvPr>
          <p:cNvCxnSpPr>
            <a:cxnSpLocks/>
            <a:stCxn id="37" idx="0"/>
            <a:endCxn id="14" idx="3"/>
          </p:cNvCxnSpPr>
          <p:nvPr/>
        </p:nvCxnSpPr>
        <p:spPr>
          <a:xfrm rot="16200000" flipV="1">
            <a:off x="9142826" y="2316500"/>
            <a:ext cx="855883" cy="383031"/>
          </a:xfrm>
          <a:prstGeom prst="bentConnector2">
            <a:avLst/>
          </a:prstGeom>
          <a:ln w="254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C1CD80EF-05F8-4A6C-972A-A3AD38DE51F8}"/>
              </a:ext>
            </a:extLst>
          </p:cNvPr>
          <p:cNvCxnSpPr>
            <a:cxnSpLocks/>
            <a:stCxn id="38" idx="2"/>
            <a:endCxn id="16" idx="3"/>
          </p:cNvCxnSpPr>
          <p:nvPr/>
        </p:nvCxnSpPr>
        <p:spPr>
          <a:xfrm rot="5400000">
            <a:off x="9160238" y="3836441"/>
            <a:ext cx="817886" cy="379859"/>
          </a:xfrm>
          <a:prstGeom prst="bentConnector2">
            <a:avLst/>
          </a:prstGeom>
          <a:ln w="254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35" name="Arc 34">
            <a:extLst>
              <a:ext uri="{FF2B5EF4-FFF2-40B4-BE49-F238E27FC236}">
                <a16:creationId xmlns:a16="http://schemas.microsoft.com/office/drawing/2014/main" id="{A09BC220-559C-459E-BB46-7B13A3973AC7}"/>
              </a:ext>
            </a:extLst>
          </p:cNvPr>
          <p:cNvSpPr/>
          <p:nvPr/>
        </p:nvSpPr>
        <p:spPr>
          <a:xfrm rot="5400000">
            <a:off x="6712038" y="2594033"/>
            <a:ext cx="688653" cy="686705"/>
          </a:xfrm>
          <a:prstGeom prst="arc">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Arc 35">
            <a:extLst>
              <a:ext uri="{FF2B5EF4-FFF2-40B4-BE49-F238E27FC236}">
                <a16:creationId xmlns:a16="http://schemas.microsoft.com/office/drawing/2014/main" id="{52E53A2D-C6AE-4B56-A7CC-3756A99769AD}"/>
              </a:ext>
            </a:extLst>
          </p:cNvPr>
          <p:cNvSpPr/>
          <p:nvPr/>
        </p:nvSpPr>
        <p:spPr>
          <a:xfrm>
            <a:off x="6708462" y="3266447"/>
            <a:ext cx="682260" cy="688653"/>
          </a:xfrm>
          <a:prstGeom prst="arc">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a:extLst>
              <a:ext uri="{FF2B5EF4-FFF2-40B4-BE49-F238E27FC236}">
                <a16:creationId xmlns:a16="http://schemas.microsoft.com/office/drawing/2014/main" id="{9965C3EB-4F6E-45BD-8010-56B0771ECF33}"/>
              </a:ext>
            </a:extLst>
          </p:cNvPr>
          <p:cNvSpPr/>
          <p:nvPr/>
        </p:nvSpPr>
        <p:spPr>
          <a:xfrm rot="5400000">
            <a:off x="9077698" y="2594273"/>
            <a:ext cx="685800" cy="683368"/>
          </a:xfrm>
          <a:prstGeom prst="arc">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a:extLst>
              <a:ext uri="{FF2B5EF4-FFF2-40B4-BE49-F238E27FC236}">
                <a16:creationId xmlns:a16="http://schemas.microsoft.com/office/drawing/2014/main" id="{AF9DB663-7F0C-474A-8B1F-E757B41C1906}"/>
              </a:ext>
            </a:extLst>
          </p:cNvPr>
          <p:cNvSpPr/>
          <p:nvPr/>
        </p:nvSpPr>
        <p:spPr>
          <a:xfrm>
            <a:off x="9075742" y="3274527"/>
            <a:ext cx="683368" cy="685799"/>
          </a:xfrm>
          <a:prstGeom prst="arc">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a:extLst>
              <a:ext uri="{FF2B5EF4-FFF2-40B4-BE49-F238E27FC236}">
                <a16:creationId xmlns:a16="http://schemas.microsoft.com/office/drawing/2014/main" id="{3F7C1839-E901-4BFE-8481-5BF729F2C8F1}"/>
              </a:ext>
            </a:extLst>
          </p:cNvPr>
          <p:cNvSpPr/>
          <p:nvPr/>
        </p:nvSpPr>
        <p:spPr>
          <a:xfrm>
            <a:off x="8872369" y="5288819"/>
            <a:ext cx="1277077" cy="79261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Nova" panose="020B0504020202020204" pitchFamily="34" charset="0"/>
              </a:rPr>
              <a:t>background errors</a:t>
            </a:r>
          </a:p>
        </p:txBody>
      </p:sp>
      <p:sp>
        <p:nvSpPr>
          <p:cNvPr id="40" name="Rectangle 39">
            <a:extLst>
              <a:ext uri="{FF2B5EF4-FFF2-40B4-BE49-F238E27FC236}">
                <a16:creationId xmlns:a16="http://schemas.microsoft.com/office/drawing/2014/main" id="{CCD6838E-8647-4D19-8011-761726B8CDDA}"/>
              </a:ext>
            </a:extLst>
          </p:cNvPr>
          <p:cNvSpPr/>
          <p:nvPr/>
        </p:nvSpPr>
        <p:spPr>
          <a:xfrm>
            <a:off x="10265202" y="2888727"/>
            <a:ext cx="1621998" cy="75544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latin typeface="Arial Nova" panose="020B0504020202020204" pitchFamily="34" charset="0"/>
              </a:rPr>
              <a:t>Posterior NO</a:t>
            </a:r>
            <a:r>
              <a:rPr lang="en-US" baseline="-25000" dirty="0">
                <a:solidFill>
                  <a:srgbClr val="C00000"/>
                </a:solidFill>
                <a:latin typeface="Arial Nova" panose="020B0504020202020204" pitchFamily="34" charset="0"/>
              </a:rPr>
              <a:t>x</a:t>
            </a:r>
            <a:r>
              <a:rPr lang="en-US" dirty="0">
                <a:solidFill>
                  <a:srgbClr val="C00000"/>
                </a:solidFill>
                <a:latin typeface="Arial Nova" panose="020B0504020202020204" pitchFamily="34" charset="0"/>
              </a:rPr>
              <a:t> Emissions</a:t>
            </a:r>
          </a:p>
        </p:txBody>
      </p:sp>
    </p:spTree>
    <p:extLst>
      <p:ext uri="{BB962C8B-B14F-4D97-AF65-F5344CB8AC3E}">
        <p14:creationId xmlns:p14="http://schemas.microsoft.com/office/powerpoint/2010/main" val="988806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E3EC5D3-6EE7-40C0-BA60-ED86FFEBE347}"/>
                  </a:ext>
                </a:extLst>
              </p:cNvPr>
              <p:cNvSpPr>
                <a:spLocks noGrp="1"/>
              </p:cNvSpPr>
              <p:nvPr>
                <p:ph idx="1"/>
              </p:nvPr>
            </p:nvSpPr>
            <p:spPr>
              <a:xfrm>
                <a:off x="838198" y="1669409"/>
                <a:ext cx="6010277" cy="4507554"/>
              </a:xfrm>
            </p:spPr>
            <p:txBody>
              <a:bodyPr>
                <a:normAutofit/>
              </a:bodyPr>
              <a:lstStyle/>
              <a:p>
                <a:r>
                  <a:rPr lang="en-US" sz="2000" dirty="0"/>
                  <a:t>Upper troposphere</a:t>
                </a:r>
                <a:r>
                  <a:rPr lang="en-US" sz="2000" b="0" dirty="0"/>
                  <a:t> </a:t>
                </a:r>
                <a14:m>
                  <m:oMath xmlns:m="http://schemas.openxmlformats.org/officeDocument/2006/math">
                    <m:r>
                      <m:rPr>
                        <m:sty m:val="p"/>
                      </m:rPr>
                      <a:rPr lang="en-US" sz="2000" b="0" i="0" smtClean="0">
                        <a:latin typeface="Cambria Math" panose="02040503050406030204" pitchFamily="18" charset="0"/>
                      </a:rPr>
                      <m:t>ΔΩ</m:t>
                    </m:r>
                  </m:oMath>
                </a14:m>
                <a:r>
                  <a:rPr lang="en-US" sz="2000" dirty="0"/>
                  <a:t> ≠ near-surface </a:t>
                </a:r>
                <a14:m>
                  <m:oMath xmlns:m="http://schemas.openxmlformats.org/officeDocument/2006/math">
                    <m:r>
                      <m:rPr>
                        <m:sty m:val="p"/>
                      </m:rPr>
                      <a:rPr lang="en-US" sz="2000" b="0" i="0" smtClean="0">
                        <a:latin typeface="Cambria Math" panose="02040503050406030204" pitchFamily="18" charset="0"/>
                      </a:rPr>
                      <m:t>ΔΩ</m:t>
                    </m:r>
                  </m:oMath>
                </a14:m>
                <a:endParaRPr lang="en-US" sz="2000" dirty="0"/>
              </a:p>
              <a:p>
                <a:pPr lvl="1"/>
                <a:r>
                  <a:rPr lang="en-US" sz="1800" dirty="0"/>
                  <a:t>Greater sensitivity of satellite to upper troposphere</a:t>
                </a:r>
              </a:p>
              <a:p>
                <a:pPr lvl="1"/>
                <a:r>
                  <a:rPr lang="en-US" sz="1800" dirty="0"/>
                  <a:t>Upper troposphere lengthscales &gt; near-surface lengthscales</a:t>
                </a:r>
              </a:p>
              <a:p>
                <a:pPr lvl="1"/>
                <a:r>
                  <a:rPr lang="en-US" sz="1800" dirty="0"/>
                  <a:t>In typical FDMB, this can lead to misallocations for surface emissions</a:t>
                </a:r>
              </a:p>
              <a:p>
                <a:pPr marL="0" indent="0">
                  <a:buNone/>
                </a:pPr>
                <a:endParaRPr lang="en-US" sz="1800" dirty="0"/>
              </a:p>
              <a:p>
                <a:endParaRPr lang="en-US" sz="1800" dirty="0"/>
              </a:p>
              <a:p>
                <a:pPr marL="0" indent="0">
                  <a:buNone/>
                </a:pPr>
                <a:endParaRPr lang="en-US" sz="1800" dirty="0"/>
              </a:p>
            </p:txBody>
          </p:sp>
        </mc:Choice>
        <mc:Fallback xmlns="">
          <p:sp>
            <p:nvSpPr>
              <p:cNvPr id="3" name="Content Placeholder 2">
                <a:extLst>
                  <a:ext uri="{FF2B5EF4-FFF2-40B4-BE49-F238E27FC236}">
                    <a16:creationId xmlns:a16="http://schemas.microsoft.com/office/drawing/2014/main" id="{CE3EC5D3-6EE7-40C0-BA60-ED86FFEBE347}"/>
                  </a:ext>
                </a:extLst>
              </p:cNvPr>
              <p:cNvSpPr>
                <a:spLocks noGrp="1" noRot="1" noChangeAspect="1" noMove="1" noResize="1" noEditPoints="1" noAdjustHandles="1" noChangeArrowheads="1" noChangeShapeType="1" noTextEdit="1"/>
              </p:cNvSpPr>
              <p:nvPr>
                <p:ph idx="1"/>
              </p:nvPr>
            </p:nvSpPr>
            <p:spPr>
              <a:xfrm>
                <a:off x="838198" y="1669409"/>
                <a:ext cx="6010277" cy="4507554"/>
              </a:xfrm>
              <a:blipFill>
                <a:blip r:embed="rId5"/>
                <a:stretch>
                  <a:fillRect l="-811" t="-148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92040F8-2F94-4044-8F57-BC86D5EDE298}"/>
              </a:ext>
            </a:extLst>
          </p:cNvPr>
          <p:cNvSpPr>
            <a:spLocks noGrp="1"/>
          </p:cNvSpPr>
          <p:nvPr>
            <p:ph type="sldNum" sz="quarter" idx="12"/>
          </p:nvPr>
        </p:nvSpPr>
        <p:spPr/>
        <p:txBody>
          <a:bodyPr/>
          <a:lstStyle/>
          <a:p>
            <a:fld id="{2C54A5C6-1A67-402B-9D43-A5D8CAE25FA9}" type="slidenum">
              <a:rPr lang="en-US" smtClean="0"/>
              <a:t>7</a:t>
            </a:fld>
            <a:endParaRPr lang="en-US"/>
          </a:p>
        </p:txBody>
      </p:sp>
      <p:sp>
        <p:nvSpPr>
          <p:cNvPr id="15" name="Title 1">
            <a:extLst>
              <a:ext uri="{FF2B5EF4-FFF2-40B4-BE49-F238E27FC236}">
                <a16:creationId xmlns:a16="http://schemas.microsoft.com/office/drawing/2014/main" id="{DAE607F1-96B9-4180-A32F-E7E44C6A53B8}"/>
              </a:ext>
            </a:extLst>
          </p:cNvPr>
          <p:cNvSpPr txBox="1">
            <a:spLocks/>
          </p:cNvSpPr>
          <p:nvPr/>
        </p:nvSpPr>
        <p:spPr>
          <a:xfrm>
            <a:off x="838200" y="513324"/>
            <a:ext cx="10515600" cy="1016000"/>
          </a:xfrm>
          <a:prstGeom prst="rect">
            <a:avLst/>
          </a:prstGeom>
        </p:spPr>
        <p:txBody>
          <a:bodyPr vert="horz" lIns="80682" tIns="40341" rIns="80682" bIns="40341" rtlCol="0" anchor="ctr">
            <a:normAutofit/>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r>
              <a:rPr lang="en-US" sz="3530" b="1" dirty="0">
                <a:latin typeface="Arial" panose="020B0604020202020204" pitchFamily="34" charset="0"/>
                <a:cs typeface="Arial" panose="020B0604020202020204" pitchFamily="34" charset="0"/>
              </a:rPr>
              <a:t>Emissions updates</a:t>
            </a:r>
          </a:p>
        </p:txBody>
      </p:sp>
      <p:pic>
        <p:nvPicPr>
          <p:cNvPr id="10" name="Picture 9" descr="A screenshot of a computer&#10;&#10;Description automatically generated with low confidence">
            <a:extLst>
              <a:ext uri="{FF2B5EF4-FFF2-40B4-BE49-F238E27FC236}">
                <a16:creationId xmlns:a16="http://schemas.microsoft.com/office/drawing/2014/main" id="{FF6A5498-289B-4F5B-B5EE-D837048EB6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8475" y="1194717"/>
            <a:ext cx="4784225" cy="2533623"/>
          </a:xfrm>
          <a:prstGeom prst="rect">
            <a:avLst/>
          </a:prstGeom>
        </p:spPr>
      </p:pic>
      <p:sp>
        <p:nvSpPr>
          <p:cNvPr id="16" name="TextBox 15">
            <a:extLst>
              <a:ext uri="{FF2B5EF4-FFF2-40B4-BE49-F238E27FC236}">
                <a16:creationId xmlns:a16="http://schemas.microsoft.com/office/drawing/2014/main" id="{A8FB51FF-5F97-43B3-A8C6-F9B842D26ADE}"/>
              </a:ext>
            </a:extLst>
          </p:cNvPr>
          <p:cNvSpPr txBox="1"/>
          <p:nvPr/>
        </p:nvSpPr>
        <p:spPr>
          <a:xfrm>
            <a:off x="159441" y="5927358"/>
            <a:ext cx="8451159" cy="830997"/>
          </a:xfrm>
          <a:prstGeom prst="rect">
            <a:avLst/>
          </a:prstGeom>
          <a:noFill/>
        </p:spPr>
        <p:txBody>
          <a:bodyPr wrap="square" rtlCol="0">
            <a:spAutoFit/>
          </a:bodyPr>
          <a:lstStyle/>
          <a:p>
            <a:r>
              <a:rPr lang="en-US" sz="1600" dirty="0"/>
              <a:t>Framework and emissions inversion:</a:t>
            </a:r>
          </a:p>
          <a:p>
            <a:pPr marL="285750" indent="-285750">
              <a:buFont typeface="Arial" panose="020B0604020202020204" pitchFamily="34" charset="0"/>
              <a:buChar char="•"/>
            </a:pPr>
            <a:r>
              <a:rPr lang="en-US" sz="1600" dirty="0"/>
              <a:t>East et al. 2022. Inferring and evaluating satellite-based constraints on NO</a:t>
            </a:r>
            <a:r>
              <a:rPr lang="en-US" sz="1600" baseline="-25000" dirty="0"/>
              <a:t>x</a:t>
            </a:r>
            <a:r>
              <a:rPr lang="en-US" sz="1600" dirty="0"/>
              <a:t> emissions estimates in air quality simulations. </a:t>
            </a:r>
            <a:r>
              <a:rPr lang="en-US" sz="1600" i="1" dirty="0"/>
              <a:t>ACPD</a:t>
            </a:r>
            <a:r>
              <a:rPr lang="en-US" sz="1600" dirty="0"/>
              <a:t> [preprint], </a:t>
            </a:r>
            <a:r>
              <a:rPr lang="en-US" sz="1600" dirty="0">
                <a:hlinkClick r:id="rId7"/>
              </a:rPr>
              <a:t>https://doi.org/10.5194/acp-2022-435</a:t>
            </a:r>
            <a:endParaRPr lang="en-US" sz="1600" dirty="0"/>
          </a:p>
        </p:txBody>
      </p:sp>
      <p:sp>
        <p:nvSpPr>
          <p:cNvPr id="19" name="Content Placeholder 2">
            <a:extLst>
              <a:ext uri="{FF2B5EF4-FFF2-40B4-BE49-F238E27FC236}">
                <a16:creationId xmlns:a16="http://schemas.microsoft.com/office/drawing/2014/main" id="{B110833C-3C6F-41E7-9C06-44A91F2E2F39}"/>
              </a:ext>
            </a:extLst>
          </p:cNvPr>
          <p:cNvSpPr txBox="1">
            <a:spLocks/>
          </p:cNvSpPr>
          <p:nvPr/>
        </p:nvSpPr>
        <p:spPr>
          <a:xfrm>
            <a:off x="838198" y="3476624"/>
            <a:ext cx="10794502" cy="2747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How to address this?</a:t>
            </a:r>
          </a:p>
          <a:p>
            <a:pPr lvl="1"/>
            <a:r>
              <a:rPr lang="en-US" sz="1800" b="1" dirty="0"/>
              <a:t>Refine lighting NO</a:t>
            </a:r>
            <a:r>
              <a:rPr lang="en-US" sz="1800" b="1" baseline="-25000" dirty="0"/>
              <a:t>x</a:t>
            </a:r>
            <a:r>
              <a:rPr lang="en-US" sz="1800" b="1" dirty="0"/>
              <a:t> emissions</a:t>
            </a:r>
            <a:r>
              <a:rPr lang="en-US" sz="1800" dirty="0"/>
              <a:t> to reduce model bias in the upper troposphere</a:t>
            </a:r>
          </a:p>
          <a:p>
            <a:pPr lvl="1"/>
            <a:r>
              <a:rPr lang="en-US" sz="1800" dirty="0"/>
              <a:t>Data assimilation allows us to </a:t>
            </a:r>
            <a:r>
              <a:rPr lang="en-US" sz="1800" b="1" dirty="0"/>
              <a:t>split the modeled column </a:t>
            </a:r>
            <a:r>
              <a:rPr lang="en-US" sz="1800" dirty="0"/>
              <a:t>into upper and lower</a:t>
            </a:r>
          </a:p>
          <a:p>
            <a:r>
              <a:rPr lang="en-US" sz="2000" dirty="0"/>
              <a:t>In our framework for updating anthropogenic inversion, emissions are updated in 2 steps:</a:t>
            </a:r>
          </a:p>
          <a:p>
            <a:pPr marL="914400" lvl="1" indent="-457200">
              <a:buFont typeface="+mj-lt"/>
              <a:buAutoNum type="arabicPeriod"/>
            </a:pPr>
            <a:r>
              <a:rPr lang="en-US" sz="1800" dirty="0"/>
              <a:t>Update lightning NO</a:t>
            </a:r>
            <a:r>
              <a:rPr lang="en-US" sz="1800" baseline="-25000" dirty="0"/>
              <a:t>x</a:t>
            </a:r>
            <a:r>
              <a:rPr lang="en-US" sz="1800" dirty="0"/>
              <a:t> emissions in a single iteration</a:t>
            </a:r>
          </a:p>
          <a:p>
            <a:pPr marL="914400" lvl="1" indent="-457200">
              <a:buFont typeface="+mj-lt"/>
              <a:buAutoNum type="arabicPeriod"/>
            </a:pPr>
            <a:r>
              <a:rPr lang="en-US" sz="1800" dirty="0"/>
              <a:t>Update anthropogenic NO</a:t>
            </a:r>
            <a:r>
              <a:rPr lang="en-US" sz="1800" baseline="-25000" dirty="0"/>
              <a:t>x</a:t>
            </a:r>
            <a:r>
              <a:rPr lang="en-US" sz="1800" dirty="0"/>
              <a:t> emissions iteratively</a:t>
            </a:r>
          </a:p>
        </p:txBody>
      </p:sp>
      <p:sp>
        <p:nvSpPr>
          <p:cNvPr id="2" name="TextBox 1">
            <a:extLst>
              <a:ext uri="{FF2B5EF4-FFF2-40B4-BE49-F238E27FC236}">
                <a16:creationId xmlns:a16="http://schemas.microsoft.com/office/drawing/2014/main" id="{26195D6F-856F-4C49-9F3F-8BD055CA4250}"/>
              </a:ext>
            </a:extLst>
          </p:cNvPr>
          <p:cNvSpPr txBox="1"/>
          <p:nvPr/>
        </p:nvSpPr>
        <p:spPr>
          <a:xfrm>
            <a:off x="7792184" y="578268"/>
            <a:ext cx="3561616" cy="646331"/>
          </a:xfrm>
          <a:prstGeom prst="rect">
            <a:avLst/>
          </a:prstGeom>
          <a:noFill/>
        </p:spPr>
        <p:txBody>
          <a:bodyPr wrap="none" rtlCol="0">
            <a:spAutoFit/>
          </a:bodyPr>
          <a:lstStyle/>
          <a:p>
            <a:pPr algn="ctr"/>
            <a:r>
              <a:rPr lang="en-US" dirty="0"/>
              <a:t>Change due to satellite assimilation,</a:t>
            </a:r>
          </a:p>
          <a:p>
            <a:pPr algn="ctr"/>
            <a:r>
              <a:rPr lang="en-US" dirty="0"/>
              <a:t>separated by vertical level</a:t>
            </a:r>
          </a:p>
        </p:txBody>
      </p:sp>
    </p:spTree>
    <p:extLst>
      <p:ext uri="{BB962C8B-B14F-4D97-AF65-F5344CB8AC3E}">
        <p14:creationId xmlns:p14="http://schemas.microsoft.com/office/powerpoint/2010/main" val="2067944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3EC5D3-6EE7-40C0-BA60-ED86FFEBE347}"/>
              </a:ext>
            </a:extLst>
          </p:cNvPr>
          <p:cNvSpPr>
            <a:spLocks noGrp="1"/>
          </p:cNvSpPr>
          <p:nvPr>
            <p:ph idx="1"/>
          </p:nvPr>
        </p:nvSpPr>
        <p:spPr>
          <a:xfrm>
            <a:off x="838199" y="1669409"/>
            <a:ext cx="3190694" cy="4507554"/>
          </a:xfrm>
        </p:spPr>
        <p:txBody>
          <a:bodyPr>
            <a:normAutofit/>
          </a:bodyPr>
          <a:lstStyle/>
          <a:p>
            <a:r>
              <a:rPr lang="en-US" sz="2200" dirty="0"/>
              <a:t>Inversion system was applied to infer 2019 NO</a:t>
            </a:r>
            <a:r>
              <a:rPr lang="en-US" sz="2200" baseline="-25000" dirty="0"/>
              <a:t>x</a:t>
            </a:r>
            <a:r>
              <a:rPr lang="en-US" sz="2200" dirty="0"/>
              <a:t> emissions using OMI and TROPOMI</a:t>
            </a:r>
          </a:p>
          <a:p>
            <a:r>
              <a:rPr lang="en-US" sz="2200" dirty="0"/>
              <a:t>Results showed diverging estimates for OMI and TROPOMI</a:t>
            </a:r>
          </a:p>
          <a:p>
            <a:r>
              <a:rPr lang="en-US" sz="2200" dirty="0"/>
              <a:t>Large decreases inferred by TROPOMI were attributed to low bias in previous version</a:t>
            </a:r>
          </a:p>
          <a:p>
            <a:pPr marL="0" indent="0">
              <a:buNone/>
            </a:pPr>
            <a:endParaRPr lang="en-US" sz="2200" dirty="0"/>
          </a:p>
        </p:txBody>
      </p:sp>
      <p:sp>
        <p:nvSpPr>
          <p:cNvPr id="4" name="Slide Number Placeholder 3">
            <a:extLst>
              <a:ext uri="{FF2B5EF4-FFF2-40B4-BE49-F238E27FC236}">
                <a16:creationId xmlns:a16="http://schemas.microsoft.com/office/drawing/2014/main" id="{892040F8-2F94-4044-8F57-BC86D5EDE298}"/>
              </a:ext>
            </a:extLst>
          </p:cNvPr>
          <p:cNvSpPr>
            <a:spLocks noGrp="1"/>
          </p:cNvSpPr>
          <p:nvPr>
            <p:ph type="sldNum" sz="quarter" idx="12"/>
          </p:nvPr>
        </p:nvSpPr>
        <p:spPr/>
        <p:txBody>
          <a:bodyPr/>
          <a:lstStyle/>
          <a:p>
            <a:fld id="{2C54A5C6-1A67-402B-9D43-A5D8CAE25FA9}" type="slidenum">
              <a:rPr lang="en-US" smtClean="0"/>
              <a:t>8</a:t>
            </a:fld>
            <a:endParaRPr lang="en-US"/>
          </a:p>
        </p:txBody>
      </p:sp>
      <p:sp>
        <p:nvSpPr>
          <p:cNvPr id="15" name="Title 1">
            <a:extLst>
              <a:ext uri="{FF2B5EF4-FFF2-40B4-BE49-F238E27FC236}">
                <a16:creationId xmlns:a16="http://schemas.microsoft.com/office/drawing/2014/main" id="{DAE607F1-96B9-4180-A32F-E7E44C6A53B8}"/>
              </a:ext>
            </a:extLst>
          </p:cNvPr>
          <p:cNvSpPr txBox="1">
            <a:spLocks/>
          </p:cNvSpPr>
          <p:nvPr/>
        </p:nvSpPr>
        <p:spPr>
          <a:xfrm>
            <a:off x="838200" y="513324"/>
            <a:ext cx="10515600" cy="1016000"/>
          </a:xfrm>
          <a:prstGeom prst="rect">
            <a:avLst/>
          </a:prstGeom>
        </p:spPr>
        <p:txBody>
          <a:bodyPr vert="horz" lIns="80682" tIns="40341" rIns="80682" bIns="40341" rtlCol="0" anchor="ctr">
            <a:normAutofit/>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r>
              <a:rPr lang="en-US" sz="3530" b="1" dirty="0">
                <a:latin typeface="Arial" panose="020B0604020202020204" pitchFamily="34" charset="0"/>
                <a:cs typeface="Arial" panose="020B0604020202020204" pitchFamily="34" charset="0"/>
              </a:rPr>
              <a:t>Anthropogenic emissions inference</a:t>
            </a:r>
          </a:p>
        </p:txBody>
      </p:sp>
      <p:pic>
        <p:nvPicPr>
          <p:cNvPr id="5" name="Picture 4" descr="Map&#10;&#10;Description automatically generated">
            <a:extLst>
              <a:ext uri="{FF2B5EF4-FFF2-40B4-BE49-F238E27FC236}">
                <a16:creationId xmlns:a16="http://schemas.microsoft.com/office/drawing/2014/main" id="{F26E46B0-2092-4D28-A163-2B33367FB1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6522" y="2348821"/>
            <a:ext cx="2104609" cy="2749966"/>
          </a:xfrm>
          <a:prstGeom prst="rect">
            <a:avLst/>
          </a:prstGeom>
        </p:spPr>
      </p:pic>
      <p:pic>
        <p:nvPicPr>
          <p:cNvPr id="7" name="Picture 6" descr="Chart&#10;&#10;Description automatically generated">
            <a:extLst>
              <a:ext uri="{FF2B5EF4-FFF2-40B4-BE49-F238E27FC236}">
                <a16:creationId xmlns:a16="http://schemas.microsoft.com/office/drawing/2014/main" id="{693D96B0-07C7-4C25-898C-B1ED9E8908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6942" y="2242709"/>
            <a:ext cx="4380660" cy="3018292"/>
          </a:xfrm>
          <a:prstGeom prst="rect">
            <a:avLst/>
          </a:prstGeom>
        </p:spPr>
      </p:pic>
      <p:sp>
        <p:nvSpPr>
          <p:cNvPr id="8" name="TextBox 7">
            <a:extLst>
              <a:ext uri="{FF2B5EF4-FFF2-40B4-BE49-F238E27FC236}">
                <a16:creationId xmlns:a16="http://schemas.microsoft.com/office/drawing/2014/main" id="{AF98F7AB-0177-4E4C-9E99-F172FB456AE1}"/>
              </a:ext>
            </a:extLst>
          </p:cNvPr>
          <p:cNvSpPr txBox="1"/>
          <p:nvPr/>
        </p:nvSpPr>
        <p:spPr>
          <a:xfrm>
            <a:off x="159441" y="5927358"/>
            <a:ext cx="10686750" cy="830997"/>
          </a:xfrm>
          <a:prstGeom prst="rect">
            <a:avLst/>
          </a:prstGeom>
          <a:noFill/>
        </p:spPr>
        <p:txBody>
          <a:bodyPr wrap="square" rtlCol="0">
            <a:spAutoFit/>
          </a:bodyPr>
          <a:lstStyle/>
          <a:p>
            <a:r>
              <a:rPr lang="en-US" sz="1600" dirty="0"/>
              <a:t>Framework and emissions inversion:</a:t>
            </a:r>
          </a:p>
          <a:p>
            <a:pPr marL="285750" indent="-285750">
              <a:buFont typeface="Arial" panose="020B0604020202020204" pitchFamily="34" charset="0"/>
              <a:buChar char="•"/>
            </a:pPr>
            <a:r>
              <a:rPr lang="en-US" sz="1600" dirty="0"/>
              <a:t>East et al. 2022. Inferring and evaluating satellite-based constraints on NOx emissions estimates in air quality simulations. </a:t>
            </a:r>
            <a:r>
              <a:rPr lang="en-US" sz="1600" i="1" dirty="0"/>
              <a:t>ACPD</a:t>
            </a:r>
            <a:r>
              <a:rPr lang="en-US" sz="1600" dirty="0"/>
              <a:t> [preprint], </a:t>
            </a:r>
            <a:r>
              <a:rPr lang="en-US" sz="1600" dirty="0">
                <a:hlinkClick r:id="rId5"/>
              </a:rPr>
              <a:t>https://doi.org/10.5194/acp-2022-435</a:t>
            </a:r>
            <a:endParaRPr lang="en-US" sz="1600" dirty="0"/>
          </a:p>
        </p:txBody>
      </p:sp>
      <p:sp>
        <p:nvSpPr>
          <p:cNvPr id="12" name="TextBox 11">
            <a:extLst>
              <a:ext uri="{FF2B5EF4-FFF2-40B4-BE49-F238E27FC236}">
                <a16:creationId xmlns:a16="http://schemas.microsoft.com/office/drawing/2014/main" id="{665E61D7-1907-4D87-B7FA-2967CA31572E}"/>
              </a:ext>
            </a:extLst>
          </p:cNvPr>
          <p:cNvSpPr txBox="1"/>
          <p:nvPr/>
        </p:nvSpPr>
        <p:spPr>
          <a:xfrm>
            <a:off x="4550967" y="1909545"/>
            <a:ext cx="2686761" cy="461665"/>
          </a:xfrm>
          <a:prstGeom prst="rect">
            <a:avLst/>
          </a:prstGeom>
          <a:noFill/>
        </p:spPr>
        <p:txBody>
          <a:bodyPr wrap="none" rtlCol="0">
            <a:spAutoFit/>
          </a:bodyPr>
          <a:lstStyle/>
          <a:p>
            <a:r>
              <a:rPr lang="en-US" sz="2400" dirty="0"/>
              <a:t>Prior NO</a:t>
            </a:r>
            <a:r>
              <a:rPr lang="en-US" sz="2400" baseline="-25000" dirty="0"/>
              <a:t>x</a:t>
            </a:r>
            <a:r>
              <a:rPr lang="en-US" sz="2400" dirty="0"/>
              <a:t> emissions</a:t>
            </a:r>
          </a:p>
        </p:txBody>
      </p:sp>
      <p:sp>
        <p:nvSpPr>
          <p:cNvPr id="41" name="TextBox 40">
            <a:extLst>
              <a:ext uri="{FF2B5EF4-FFF2-40B4-BE49-F238E27FC236}">
                <a16:creationId xmlns:a16="http://schemas.microsoft.com/office/drawing/2014/main" id="{20AE599C-401B-425D-AE66-75171D611A7A}"/>
              </a:ext>
            </a:extLst>
          </p:cNvPr>
          <p:cNvSpPr txBox="1"/>
          <p:nvPr/>
        </p:nvSpPr>
        <p:spPr>
          <a:xfrm>
            <a:off x="7823539" y="1869909"/>
            <a:ext cx="2360903" cy="461665"/>
          </a:xfrm>
          <a:prstGeom prst="rect">
            <a:avLst/>
          </a:prstGeom>
          <a:noFill/>
        </p:spPr>
        <p:txBody>
          <a:bodyPr wrap="none" rtlCol="0">
            <a:spAutoFit/>
          </a:bodyPr>
          <a:lstStyle/>
          <a:p>
            <a:r>
              <a:rPr lang="en-US" sz="2400" dirty="0"/>
              <a:t>Inverse estimates</a:t>
            </a:r>
          </a:p>
        </p:txBody>
      </p:sp>
      <p:sp>
        <p:nvSpPr>
          <p:cNvPr id="13" name="TextBox 12">
            <a:extLst>
              <a:ext uri="{FF2B5EF4-FFF2-40B4-BE49-F238E27FC236}">
                <a16:creationId xmlns:a16="http://schemas.microsoft.com/office/drawing/2014/main" id="{FB8C2E59-6F1E-4738-9F39-6DC8C84E901A}"/>
              </a:ext>
            </a:extLst>
          </p:cNvPr>
          <p:cNvSpPr txBox="1"/>
          <p:nvPr/>
        </p:nvSpPr>
        <p:spPr>
          <a:xfrm>
            <a:off x="6691299" y="5480399"/>
            <a:ext cx="5069294" cy="461665"/>
          </a:xfrm>
          <a:prstGeom prst="rect">
            <a:avLst/>
          </a:prstGeom>
          <a:noFill/>
        </p:spPr>
        <p:txBody>
          <a:bodyPr wrap="square" rtlCol="0">
            <a:spAutoFit/>
          </a:bodyPr>
          <a:lstStyle/>
          <a:p>
            <a:r>
              <a:rPr lang="en-US" sz="1200" b="1" dirty="0"/>
              <a:t>CAMS</a:t>
            </a:r>
            <a:r>
              <a:rPr lang="en-US" sz="1200" dirty="0"/>
              <a:t> = 2019 inventory from the Community Atmosphere Monitoring Service</a:t>
            </a:r>
          </a:p>
          <a:p>
            <a:r>
              <a:rPr lang="en-US" sz="1200" b="1" dirty="0"/>
              <a:t>TCR-2</a:t>
            </a:r>
            <a:r>
              <a:rPr lang="en-US" sz="1200" dirty="0"/>
              <a:t> = 2019 inventory from the Tropospheric Community Reanalysis 2</a:t>
            </a:r>
          </a:p>
        </p:txBody>
      </p:sp>
    </p:spTree>
    <p:extLst>
      <p:ext uri="{BB962C8B-B14F-4D97-AF65-F5344CB8AC3E}">
        <p14:creationId xmlns:p14="http://schemas.microsoft.com/office/powerpoint/2010/main" val="2187000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10;&#10;Description automatically generated">
            <a:extLst>
              <a:ext uri="{FF2B5EF4-FFF2-40B4-BE49-F238E27FC236}">
                <a16:creationId xmlns:a16="http://schemas.microsoft.com/office/drawing/2014/main" id="{CAE1A8CC-3B33-4459-BD84-D5592545B0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8368" y="3875073"/>
            <a:ext cx="7334057" cy="2759854"/>
          </a:xfrm>
          <a:prstGeom prst="rect">
            <a:avLst/>
          </a:prstGeom>
        </p:spPr>
      </p:pic>
      <p:sp>
        <p:nvSpPr>
          <p:cNvPr id="3" name="Content Placeholder 2">
            <a:extLst>
              <a:ext uri="{FF2B5EF4-FFF2-40B4-BE49-F238E27FC236}">
                <a16:creationId xmlns:a16="http://schemas.microsoft.com/office/drawing/2014/main" id="{CE3EC5D3-6EE7-40C0-BA60-ED86FFEBE347}"/>
              </a:ext>
            </a:extLst>
          </p:cNvPr>
          <p:cNvSpPr>
            <a:spLocks noGrp="1"/>
          </p:cNvSpPr>
          <p:nvPr>
            <p:ph idx="1"/>
          </p:nvPr>
        </p:nvSpPr>
        <p:spPr>
          <a:xfrm>
            <a:off x="838199" y="1669409"/>
            <a:ext cx="10515600" cy="4507554"/>
          </a:xfrm>
        </p:spPr>
        <p:txBody>
          <a:bodyPr>
            <a:normAutofit/>
          </a:bodyPr>
          <a:lstStyle/>
          <a:p>
            <a:r>
              <a:rPr lang="en-US" sz="2200" dirty="0"/>
              <a:t>Before updating anthropogenic emissions, lightning NO</a:t>
            </a:r>
            <a:r>
              <a:rPr lang="en-US" sz="2200" baseline="-25000" dirty="0"/>
              <a:t>x</a:t>
            </a:r>
            <a:r>
              <a:rPr lang="en-US" sz="2200" dirty="0"/>
              <a:t> (LNO</a:t>
            </a:r>
            <a:r>
              <a:rPr lang="en-US" sz="2200" baseline="-25000" dirty="0"/>
              <a:t>x</a:t>
            </a:r>
            <a:r>
              <a:rPr lang="en-US" sz="2200" dirty="0"/>
              <a:t>) emissions were inferred</a:t>
            </a:r>
          </a:p>
          <a:p>
            <a:r>
              <a:rPr lang="en-US" sz="2200" dirty="0"/>
              <a:t>Initial LNO</a:t>
            </a:r>
            <a:r>
              <a:rPr lang="en-US" sz="2200" baseline="-25000" dirty="0"/>
              <a:t>x</a:t>
            </a:r>
            <a:r>
              <a:rPr lang="en-US" sz="2200" dirty="0"/>
              <a:t> updates, based on climatological emissions, showed impact on upper troposphere ozone</a:t>
            </a:r>
          </a:p>
          <a:p>
            <a:r>
              <a:rPr lang="en-US" sz="2200" b="1" dirty="0"/>
              <a:t>Recent development of a LNO</a:t>
            </a:r>
            <a:r>
              <a:rPr lang="en-US" sz="2200" b="1" baseline="-25000" dirty="0"/>
              <a:t>x</a:t>
            </a:r>
            <a:r>
              <a:rPr lang="en-US" sz="2200" b="1" dirty="0"/>
              <a:t> observation-based inventory for CMAQ and the large impact of LNO</a:t>
            </a:r>
            <a:r>
              <a:rPr lang="en-US" sz="2200" b="1" baseline="-25000" dirty="0"/>
              <a:t>x</a:t>
            </a:r>
            <a:r>
              <a:rPr lang="en-US" sz="2200" b="1" dirty="0"/>
              <a:t> on ozone bias in previous work motivate a more refined, targeted approach to infer lightning NO</a:t>
            </a:r>
            <a:r>
              <a:rPr lang="en-US" sz="2200" b="1" baseline="-25000" dirty="0"/>
              <a:t>x</a:t>
            </a:r>
            <a:r>
              <a:rPr lang="en-US" sz="2200" b="1" dirty="0"/>
              <a:t> emissions</a:t>
            </a:r>
          </a:p>
          <a:p>
            <a:pPr marL="0" indent="0">
              <a:buNone/>
            </a:pPr>
            <a:endParaRPr lang="en-US" sz="2000" dirty="0"/>
          </a:p>
        </p:txBody>
      </p:sp>
      <p:sp>
        <p:nvSpPr>
          <p:cNvPr id="4" name="Slide Number Placeholder 3">
            <a:extLst>
              <a:ext uri="{FF2B5EF4-FFF2-40B4-BE49-F238E27FC236}">
                <a16:creationId xmlns:a16="http://schemas.microsoft.com/office/drawing/2014/main" id="{892040F8-2F94-4044-8F57-BC86D5EDE298}"/>
              </a:ext>
            </a:extLst>
          </p:cNvPr>
          <p:cNvSpPr>
            <a:spLocks noGrp="1"/>
          </p:cNvSpPr>
          <p:nvPr>
            <p:ph type="sldNum" sz="quarter" idx="12"/>
          </p:nvPr>
        </p:nvSpPr>
        <p:spPr/>
        <p:txBody>
          <a:bodyPr/>
          <a:lstStyle/>
          <a:p>
            <a:fld id="{2C54A5C6-1A67-402B-9D43-A5D8CAE25FA9}" type="slidenum">
              <a:rPr lang="en-US" smtClean="0"/>
              <a:t>9</a:t>
            </a:fld>
            <a:endParaRPr lang="en-US"/>
          </a:p>
        </p:txBody>
      </p:sp>
      <p:sp>
        <p:nvSpPr>
          <p:cNvPr id="15" name="Title 1">
            <a:extLst>
              <a:ext uri="{FF2B5EF4-FFF2-40B4-BE49-F238E27FC236}">
                <a16:creationId xmlns:a16="http://schemas.microsoft.com/office/drawing/2014/main" id="{DAE607F1-96B9-4180-A32F-E7E44C6A53B8}"/>
              </a:ext>
            </a:extLst>
          </p:cNvPr>
          <p:cNvSpPr txBox="1">
            <a:spLocks/>
          </p:cNvSpPr>
          <p:nvPr/>
        </p:nvSpPr>
        <p:spPr>
          <a:xfrm>
            <a:off x="838200" y="513324"/>
            <a:ext cx="10515600" cy="1016000"/>
          </a:xfrm>
          <a:prstGeom prst="rect">
            <a:avLst/>
          </a:prstGeom>
        </p:spPr>
        <p:txBody>
          <a:bodyPr vert="horz" lIns="80682" tIns="40341" rIns="80682" bIns="40341" rtlCol="0" anchor="ctr">
            <a:normAutofit/>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r>
              <a:rPr lang="en-US" sz="3530" b="1" dirty="0">
                <a:latin typeface="Arial" panose="020B0604020202020204" pitchFamily="34" charset="0"/>
                <a:cs typeface="Arial" panose="020B0604020202020204" pitchFamily="34" charset="0"/>
              </a:rPr>
              <a:t>Impact of lightning updates</a:t>
            </a:r>
          </a:p>
        </p:txBody>
      </p:sp>
      <p:grpSp>
        <p:nvGrpSpPr>
          <p:cNvPr id="20" name="Group 19">
            <a:extLst>
              <a:ext uri="{FF2B5EF4-FFF2-40B4-BE49-F238E27FC236}">
                <a16:creationId xmlns:a16="http://schemas.microsoft.com/office/drawing/2014/main" id="{872ED061-DDDB-406B-A7E8-B03CFF737416}"/>
              </a:ext>
            </a:extLst>
          </p:cNvPr>
          <p:cNvGrpSpPr/>
          <p:nvPr/>
        </p:nvGrpSpPr>
        <p:grpSpPr>
          <a:xfrm>
            <a:off x="447675" y="4147980"/>
            <a:ext cx="3407123" cy="2166810"/>
            <a:chOff x="5743574" y="1838424"/>
            <a:chExt cx="4823667" cy="3067682"/>
          </a:xfrm>
        </p:grpSpPr>
        <p:grpSp>
          <p:nvGrpSpPr>
            <p:cNvPr id="16" name="Group 15">
              <a:extLst>
                <a:ext uri="{FF2B5EF4-FFF2-40B4-BE49-F238E27FC236}">
                  <a16:creationId xmlns:a16="http://schemas.microsoft.com/office/drawing/2014/main" id="{9C536A40-9763-4294-9B8B-3E7788E80053}"/>
                </a:ext>
              </a:extLst>
            </p:cNvPr>
            <p:cNvGrpSpPr/>
            <p:nvPr/>
          </p:nvGrpSpPr>
          <p:grpSpPr>
            <a:xfrm>
              <a:off x="5743574" y="1838424"/>
              <a:ext cx="4823667" cy="3067682"/>
              <a:chOff x="2429624" y="1895159"/>
              <a:chExt cx="4823667" cy="3067682"/>
            </a:xfrm>
          </p:grpSpPr>
          <p:pic>
            <p:nvPicPr>
              <p:cNvPr id="11" name="Picture 10" descr="Chart, histogram&#10;&#10;Description automatically generated">
                <a:extLst>
                  <a:ext uri="{FF2B5EF4-FFF2-40B4-BE49-F238E27FC236}">
                    <a16:creationId xmlns:a16="http://schemas.microsoft.com/office/drawing/2014/main" id="{FF9874B6-6C60-41DC-A105-7F9EC2503E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66" r="54876"/>
              <a:stretch/>
            </p:blipFill>
            <p:spPr>
              <a:xfrm>
                <a:off x="3019425" y="1895159"/>
                <a:ext cx="2482013" cy="3067682"/>
              </a:xfrm>
              <a:prstGeom prst="rect">
                <a:avLst/>
              </a:prstGeom>
            </p:spPr>
          </p:pic>
          <p:pic>
            <p:nvPicPr>
              <p:cNvPr id="17" name="Picture 16" descr="Chart, histogram&#10;&#10;Description automatically generated">
                <a:extLst>
                  <a:ext uri="{FF2B5EF4-FFF2-40B4-BE49-F238E27FC236}">
                    <a16:creationId xmlns:a16="http://schemas.microsoft.com/office/drawing/2014/main" id="{FF109F23-FB34-41E0-AE19-001FD6CC07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547"/>
              <a:stretch/>
            </p:blipFill>
            <p:spPr>
              <a:xfrm>
                <a:off x="5491166" y="1895159"/>
                <a:ext cx="1762125" cy="3067682"/>
              </a:xfrm>
              <a:prstGeom prst="rect">
                <a:avLst/>
              </a:prstGeom>
            </p:spPr>
          </p:pic>
          <p:pic>
            <p:nvPicPr>
              <p:cNvPr id="18" name="Picture 17" descr="Chart, histogram&#10;&#10;Description automatically generated">
                <a:extLst>
                  <a:ext uri="{FF2B5EF4-FFF2-40B4-BE49-F238E27FC236}">
                    <a16:creationId xmlns:a16="http://schemas.microsoft.com/office/drawing/2014/main" id="{936E2B0B-1D9D-4661-AE1A-5F502D0FBE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 r="93980"/>
              <a:stretch/>
            </p:blipFill>
            <p:spPr>
              <a:xfrm>
                <a:off x="2429624" y="1895159"/>
                <a:ext cx="714375" cy="3067682"/>
              </a:xfrm>
              <a:prstGeom prst="rect">
                <a:avLst/>
              </a:prstGeom>
            </p:spPr>
          </p:pic>
        </p:grpSp>
        <p:sp>
          <p:nvSpPr>
            <p:cNvPr id="19" name="Rectangle 18">
              <a:extLst>
                <a:ext uri="{FF2B5EF4-FFF2-40B4-BE49-F238E27FC236}">
                  <a16:creationId xmlns:a16="http://schemas.microsoft.com/office/drawing/2014/main" id="{32DCA320-C063-445C-A1CD-131C3A1412BE}"/>
                </a:ext>
              </a:extLst>
            </p:cNvPr>
            <p:cNvSpPr/>
            <p:nvPr/>
          </p:nvSpPr>
          <p:spPr>
            <a:xfrm>
              <a:off x="8770144" y="2072640"/>
              <a:ext cx="66675" cy="2361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581035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A52CBB0-919A-4C60-BA67-70001AA43A66}" vid="{1B8BF0E2-237B-4E43-8999-0959616131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Option 2_16x9</Template>
  <TotalTime>13993</TotalTime>
  <Words>1549</Words>
  <Application>Microsoft Macintosh PowerPoint</Application>
  <PresentationFormat>Widescreen</PresentationFormat>
  <Paragraphs>211</Paragraphs>
  <Slides>17</Slides>
  <Notes>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 Nova</vt:lpstr>
      <vt:lpstr>Calibri</vt:lpstr>
      <vt:lpstr>Calibri Light</vt:lpstr>
      <vt:lpstr>Cambria Math</vt:lpstr>
      <vt:lpstr>Times New Roman</vt:lpstr>
      <vt:lpstr>Office Theme</vt:lpstr>
      <vt:lpstr>Applying satellite data assimilation to infer lightning-NOx emissions in CMAQ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Line 1 Presentation Title Line 2</dc:title>
  <dc:creator>East, James</dc:creator>
  <cp:lastModifiedBy>James East</cp:lastModifiedBy>
  <cp:revision>42</cp:revision>
  <dcterms:created xsi:type="dcterms:W3CDTF">2021-09-30T14:39:05Z</dcterms:created>
  <dcterms:modified xsi:type="dcterms:W3CDTF">2022-10-20T13:44:10Z</dcterms:modified>
</cp:coreProperties>
</file>