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7"/>
  </p:notesMasterIdLst>
  <p:sldIdLst>
    <p:sldId id="449" r:id="rId6"/>
    <p:sldId id="450" r:id="rId7"/>
    <p:sldId id="563" r:id="rId8"/>
    <p:sldId id="569" r:id="rId9"/>
    <p:sldId id="566" r:id="rId10"/>
    <p:sldId id="562" r:id="rId11"/>
    <p:sldId id="466" r:id="rId12"/>
    <p:sldId id="481" r:id="rId13"/>
    <p:sldId id="483" r:id="rId14"/>
    <p:sldId id="479" r:id="rId15"/>
    <p:sldId id="437" r:id="rId16"/>
  </p:sldIdLst>
  <p:sldSz cx="12192000" cy="6858000"/>
  <p:notesSz cx="6858000" cy="1438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280306-B23F-32D1-1D30-23FE15C252DB}" name="Seltzer, Karl" initials="SK" userId="S::Seltzer.Karl@epa.gov::edd99a79-8cbe-43ea-a0d5-19cae1f00f23" providerId="AD"/>
  <p188:author id="{FDC48827-8E7F-06EC-8383-624B7416A867}" name="Murphy, Benjamin" initials="MB" userId="S::Murphy.Benjamin@epa.gov::ad83131e-2016-447b-b323-27057234e70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n Momei" initials="QM" lastIdx="8" clrIdx="0">
    <p:extLst>
      <p:ext uri="{19B8F6BF-5375-455C-9EA6-DF929625EA0E}">
        <p15:presenceInfo xmlns:p15="http://schemas.microsoft.com/office/powerpoint/2012/main" userId="705ff391146cd11a" providerId="Windows Live"/>
      </p:ext>
    </p:extLst>
  </p:cmAuthor>
  <p:cmAuthor id="2" name="Schwede, Donna" initials="SD" lastIdx="9" clrIdx="1">
    <p:extLst>
      <p:ext uri="{19B8F6BF-5375-455C-9EA6-DF929625EA0E}">
        <p15:presenceInfo xmlns:p15="http://schemas.microsoft.com/office/powerpoint/2012/main" userId="S::Schwede.Donna@epa.gov::378724c7-e1f4-4d7b-87f4-34967cc34acf" providerId="AD"/>
      </p:ext>
    </p:extLst>
  </p:cmAuthor>
  <p:cmAuthor id="3" name="Pye, Havala" initials="PH" lastIdx="11" clrIdx="2">
    <p:extLst>
      <p:ext uri="{19B8F6BF-5375-455C-9EA6-DF929625EA0E}">
        <p15:presenceInfo xmlns:p15="http://schemas.microsoft.com/office/powerpoint/2012/main" userId="S::Pye.Havala@epa.gov::9f81b1e5-bd31-4f40-9666-9c20bcecc960" providerId="AD"/>
      </p:ext>
    </p:extLst>
  </p:cmAuthor>
  <p:cmAuthor id="4" name="Seltzer, Karl" initials="SK" lastIdx="1" clrIdx="3">
    <p:extLst>
      <p:ext uri="{19B8F6BF-5375-455C-9EA6-DF929625EA0E}">
        <p15:presenceInfo xmlns:p15="http://schemas.microsoft.com/office/powerpoint/2012/main" userId="S::Seltzer.Karl@epa.gov::edd99a79-8cbe-43ea-a0d5-19cae1f00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46E"/>
    <a:srgbClr val="026CB6"/>
    <a:srgbClr val="FECC2A"/>
    <a:srgbClr val="918F91"/>
    <a:srgbClr val="EE8036"/>
    <a:srgbClr val="589AD6"/>
    <a:srgbClr val="FED966"/>
    <a:srgbClr val="2F5597"/>
    <a:srgbClr val="A8D18D"/>
    <a:srgbClr val="B9B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9" autoAdjust="0"/>
    <p:restoredTop sz="87415" autoAdjust="0"/>
  </p:normalViewPr>
  <p:slideViewPr>
    <p:cSldViewPr snapToGrid="0">
      <p:cViewPr varScale="1">
        <p:scale>
          <a:sx n="88" d="100"/>
          <a:sy n="88" d="100"/>
        </p:scale>
        <p:origin x="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zer, Karl" userId="edd99a79-8cbe-43ea-a0d5-19cae1f00f23" providerId="ADAL" clId="{1DE9AD25-ABA9-4E6A-9979-6BE137CD4F21}"/>
    <pc:docChg chg="modSld">
      <pc:chgData name="Seltzer, Karl" userId="edd99a79-8cbe-43ea-a0d5-19cae1f00f23" providerId="ADAL" clId="{1DE9AD25-ABA9-4E6A-9979-6BE137CD4F21}" dt="2022-10-07T19:52:41.710" v="7" actId="20577"/>
      <pc:docMkLst>
        <pc:docMk/>
      </pc:docMkLst>
      <pc:sldChg chg="modSp mod">
        <pc:chgData name="Seltzer, Karl" userId="edd99a79-8cbe-43ea-a0d5-19cae1f00f23" providerId="ADAL" clId="{1DE9AD25-ABA9-4E6A-9979-6BE137CD4F21}" dt="2022-10-07T19:52:41.710" v="7" actId="20577"/>
        <pc:sldMkLst>
          <pc:docMk/>
          <pc:sldMk cId="964804931" sldId="449"/>
        </pc:sldMkLst>
        <pc:spChg chg="mod">
          <ac:chgData name="Seltzer, Karl" userId="edd99a79-8cbe-43ea-a0d5-19cae1f00f23" providerId="ADAL" clId="{1DE9AD25-ABA9-4E6A-9979-6BE137CD4F21}" dt="2022-10-07T19:52:41.710" v="7" actId="20577"/>
          <ac:spMkLst>
            <pc:docMk/>
            <pc:sldMk cId="964804931" sldId="449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8EF2D1-3104-4DD9-9BAA-48E28E77331D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EBF03E-CA1A-40A8-9173-917A2405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3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BF03E-CA1A-40A8-9173-917A2405DC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483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BF03E-CA1A-40A8-9173-917A2405DC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82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BF03E-CA1A-40A8-9173-917A2405DC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5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BF03E-CA1A-40A8-9173-917A2405DC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7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BF03E-CA1A-40A8-9173-917A2405DC0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04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BF03E-CA1A-40A8-9173-917A2405DC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1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BF03E-CA1A-40A8-9173-917A2405DC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9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BF03E-CA1A-40A8-9173-917A2405DC0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79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BF03E-CA1A-40A8-9173-917A2405DC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20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BF03E-CA1A-40A8-9173-917A2405DC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13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BF03E-CA1A-40A8-9173-917A2405DC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7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56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8234B50-B30A-4E54-AF83-66B3262C9302}" type="datetime1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418232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25" descr="EP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5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AE79-FD24-47C9-9715-7C0F7AEA6E76}" type="datetime1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FA56-7893-4791-8847-8775E05C89D2}" type="datetime1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B7DE15-04E2-410D-B3A4-18D1E0A79CE4}"/>
              </a:ext>
            </a:extLst>
          </p:cNvPr>
          <p:cNvSpPr txBox="1">
            <a:spLocks/>
          </p:cNvSpPr>
          <p:nvPr userDrawn="1"/>
        </p:nvSpPr>
        <p:spPr>
          <a:xfrm>
            <a:off x="213064" y="6325613"/>
            <a:ext cx="467614" cy="36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8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32DC-948C-471E-9D04-D6D3C5E31940}" type="datetime1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E45964-0DDD-4BEC-8FDF-E3893FEAB5D3}"/>
              </a:ext>
            </a:extLst>
          </p:cNvPr>
          <p:cNvSpPr txBox="1">
            <a:spLocks/>
          </p:cNvSpPr>
          <p:nvPr userDrawn="1"/>
        </p:nvSpPr>
        <p:spPr>
          <a:xfrm>
            <a:off x="215154" y="6325613"/>
            <a:ext cx="465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6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99247"/>
            <a:ext cx="10515600" cy="9914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D88C-27D4-41F5-BDA3-BF669E4C2E08}" type="datetime1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063B73-F2A7-49DB-B5E5-2DF004E157D7}"/>
              </a:ext>
            </a:extLst>
          </p:cNvPr>
          <p:cNvSpPr txBox="1">
            <a:spLocks/>
          </p:cNvSpPr>
          <p:nvPr userDrawn="1"/>
        </p:nvSpPr>
        <p:spPr>
          <a:xfrm>
            <a:off x="215154" y="6325613"/>
            <a:ext cx="465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0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B341-4D12-4C27-837C-D356304B8036}" type="datetime1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78A82-58BC-40CF-9F4E-3E4716BEF023}"/>
              </a:ext>
            </a:extLst>
          </p:cNvPr>
          <p:cNvSpPr txBox="1">
            <a:spLocks/>
          </p:cNvSpPr>
          <p:nvPr userDrawn="1"/>
        </p:nvSpPr>
        <p:spPr>
          <a:xfrm>
            <a:off x="215154" y="6325613"/>
            <a:ext cx="465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8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81F-20C6-47CC-9816-CE968F11F42B}" type="datetime1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0F3EA2-7E9F-4E72-8F6D-E9CE1CB4B5F3}"/>
              </a:ext>
            </a:extLst>
          </p:cNvPr>
          <p:cNvSpPr txBox="1">
            <a:spLocks/>
          </p:cNvSpPr>
          <p:nvPr userDrawn="1"/>
        </p:nvSpPr>
        <p:spPr>
          <a:xfrm>
            <a:off x="215154" y="6325613"/>
            <a:ext cx="465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4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1325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2A6A-A9BA-4DA2-8B5D-23589F6B7F3F}" type="datetime1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9BA8C5C-9228-4E3E-822C-D14E9BB80E35}"/>
              </a:ext>
            </a:extLst>
          </p:cNvPr>
          <p:cNvSpPr txBox="1">
            <a:spLocks/>
          </p:cNvSpPr>
          <p:nvPr userDrawn="1"/>
        </p:nvSpPr>
        <p:spPr>
          <a:xfrm>
            <a:off x="215154" y="6325613"/>
            <a:ext cx="465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5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10004"/>
            <a:ext cx="3932237" cy="13473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34A1-433D-44D9-A5A3-3D96613D90E1}" type="datetime1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310734-6C4E-4078-A96B-4231CA87F6B1}"/>
              </a:ext>
            </a:extLst>
          </p:cNvPr>
          <p:cNvSpPr txBox="1">
            <a:spLocks/>
          </p:cNvSpPr>
          <p:nvPr userDrawn="1"/>
        </p:nvSpPr>
        <p:spPr>
          <a:xfrm>
            <a:off x="215154" y="6325613"/>
            <a:ext cx="465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5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74688"/>
            <a:ext cx="10515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838B2-0B2B-4DAC-B8A3-B0ABF482E3F6}" type="datetime1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6407474"/>
            <a:ext cx="685800" cy="228600"/>
          </a:xfrm>
          <a:prstGeom prst="rect">
            <a:avLst/>
          </a:prstGeom>
          <a:solidFill>
            <a:srgbClr val="026CB6"/>
          </a:solidFill>
          <a:ln>
            <a:noFill/>
          </a:ln>
        </p:spPr>
        <p:txBody>
          <a:bodyPr wrap="none" anchor="ctr"/>
          <a:lstStyle/>
          <a:p>
            <a:endParaRPr lang="en-US">
              <a:solidFill>
                <a:srgbClr val="026CB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2504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1142BB4-7AA6-4425-BE93-B2371E3A1257}"/>
              </a:ext>
            </a:extLst>
          </p:cNvPr>
          <p:cNvSpPr txBox="1">
            <a:spLocks/>
          </p:cNvSpPr>
          <p:nvPr userDrawn="1"/>
        </p:nvSpPr>
        <p:spPr>
          <a:xfrm>
            <a:off x="215154" y="6334491"/>
            <a:ext cx="465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4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941227" y="6436218"/>
            <a:ext cx="3953047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October 18, 2022</a:t>
            </a:r>
          </a:p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Presentation </a:t>
            </a:r>
            <a:r>
              <a:rPr lang="en-US" sz="1200" dirty="0">
                <a:solidFill>
                  <a:prstClr val="white"/>
                </a:solidFill>
              </a:rPr>
              <a:t>to: CMAS Conference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762629"/>
            <a:ext cx="10058400" cy="232116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Rectangle 16">
            <a:extLst>
              <a:ext uri="{FF2B5EF4-FFF2-40B4-BE49-F238E27FC236}">
                <a16:creationId xmlns:a16="http://schemas.microsoft.com/office/drawing/2014/main" id="{CAEBDCD1-6BEE-4400-85E3-B9A56BA6D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6375196"/>
            <a:ext cx="5643562" cy="359089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United States Environmental Protection Agency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 of Air and Radiation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843CB27C-9A54-4C1F-A965-4D61EDA49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904" y="745280"/>
            <a:ext cx="10058400" cy="12278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dirty="0"/>
              <a:t>Anthropogenic Secondary Organic Aerosol and Ozone from Asphalt-Related Emissions</a:t>
            </a:r>
            <a:endParaRPr lang="en-US" sz="4200" b="1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09E0321-3B2E-4ACB-9B33-5B33C2804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789" y="1925328"/>
            <a:ext cx="11261515" cy="60594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Karl Seltzer,</a:t>
            </a:r>
            <a:r>
              <a:rPr lang="en-US" baseline="30000" dirty="0"/>
              <a:t>1</a:t>
            </a:r>
            <a:r>
              <a:rPr lang="en-US" dirty="0"/>
              <a:t> Venkatesh Rao,</a:t>
            </a:r>
            <a:r>
              <a:rPr lang="en-US" baseline="30000" dirty="0"/>
              <a:t>1</a:t>
            </a:r>
            <a:r>
              <a:rPr lang="en-US" dirty="0"/>
              <a:t> Havala Pye,</a:t>
            </a:r>
            <a:r>
              <a:rPr lang="en-US" baseline="30000" dirty="0"/>
              <a:t>2</a:t>
            </a:r>
            <a:r>
              <a:rPr lang="en-US" dirty="0"/>
              <a:t> Ben Murphy,</a:t>
            </a:r>
            <a:r>
              <a:rPr lang="en-US" baseline="30000" dirty="0"/>
              <a:t>2</a:t>
            </a:r>
            <a:r>
              <a:rPr lang="en-US" dirty="0"/>
              <a:t> Bryan Place,</a:t>
            </a:r>
            <a:r>
              <a:rPr lang="en-US" baseline="30000" dirty="0"/>
              <a:t>3</a:t>
            </a:r>
            <a:r>
              <a:rPr lang="en-US" dirty="0"/>
              <a:t> Peeyush Khare,</a:t>
            </a:r>
            <a:r>
              <a:rPr lang="en-US" baseline="30000" dirty="0"/>
              <a:t>4,5</a:t>
            </a:r>
            <a:r>
              <a:rPr lang="en-US" dirty="0"/>
              <a:t> Drew Gentner,</a:t>
            </a:r>
            <a:r>
              <a:rPr lang="en-US" baseline="30000" dirty="0"/>
              <a:t>4</a:t>
            </a:r>
            <a:r>
              <a:rPr lang="en-US" dirty="0"/>
              <a:t> Christine Allen,</a:t>
            </a:r>
            <a:r>
              <a:rPr lang="en-US" baseline="30000" dirty="0"/>
              <a:t>6</a:t>
            </a:r>
            <a:r>
              <a:rPr lang="en-US" dirty="0"/>
              <a:t> David Cooley,</a:t>
            </a:r>
            <a:r>
              <a:rPr lang="en-US" baseline="30000" dirty="0"/>
              <a:t>7</a:t>
            </a:r>
            <a:r>
              <a:rPr lang="en-US" dirty="0"/>
              <a:t> Rich Mason,</a:t>
            </a:r>
            <a:r>
              <a:rPr lang="en-US" baseline="30000" dirty="0"/>
              <a:t>1</a:t>
            </a:r>
            <a:r>
              <a:rPr lang="en-US" dirty="0"/>
              <a:t> Marc Houyoux</a:t>
            </a:r>
            <a:r>
              <a:rPr lang="en-US" baseline="30000" dirty="0"/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C48AE2-7DA6-49E0-890F-114A1347AB4C}"/>
              </a:ext>
            </a:extLst>
          </p:cNvPr>
          <p:cNvSpPr/>
          <p:nvPr/>
        </p:nvSpPr>
        <p:spPr>
          <a:xfrm>
            <a:off x="1458794" y="2748831"/>
            <a:ext cx="105385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Office of Air and Radiation, US Environmental Protection Agency, </a:t>
            </a:r>
            <a:r>
              <a:rPr lang="en-US" sz="1400" baseline="30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Office of Research and Development, US Environmental Protection Agency, </a:t>
            </a:r>
            <a:r>
              <a:rPr lang="en-US" sz="1400" baseline="30000" dirty="0">
                <a:solidFill>
                  <a:schemeClr val="bg1"/>
                </a:solidFill>
              </a:rPr>
              <a:t>3</a:t>
            </a:r>
            <a:r>
              <a:rPr lang="en-US" sz="1400" dirty="0">
                <a:solidFill>
                  <a:schemeClr val="bg1"/>
                </a:solidFill>
              </a:rPr>
              <a:t>ORISE Fellow at the US Environmental Protection Agency, </a:t>
            </a:r>
            <a:r>
              <a:rPr lang="en-US" sz="1400" baseline="30000" dirty="0">
                <a:solidFill>
                  <a:schemeClr val="bg1"/>
                </a:solidFill>
              </a:rPr>
              <a:t>4</a:t>
            </a:r>
            <a:r>
              <a:rPr lang="en-US" sz="1400" dirty="0">
                <a:solidFill>
                  <a:schemeClr val="bg1"/>
                </a:solidFill>
              </a:rPr>
              <a:t>Department of Chemical and Environmental Engineering, Yale University, </a:t>
            </a:r>
            <a:r>
              <a:rPr lang="en-US" sz="1400" baseline="30000" dirty="0">
                <a:solidFill>
                  <a:schemeClr val="bg1"/>
                </a:solidFill>
              </a:rPr>
              <a:t>5</a:t>
            </a:r>
            <a:r>
              <a:rPr lang="en-US" sz="1400" dirty="0">
                <a:solidFill>
                  <a:schemeClr val="bg1"/>
                </a:solidFill>
              </a:rPr>
              <a:t>Laboratory of Atmospheric Chemistry, Paul Scherrer Institute, </a:t>
            </a:r>
            <a:r>
              <a:rPr lang="en-US" sz="1400" baseline="30000" dirty="0">
                <a:solidFill>
                  <a:schemeClr val="bg1"/>
                </a:solidFill>
              </a:rPr>
              <a:t>6</a:t>
            </a:r>
            <a:r>
              <a:rPr lang="en-US" sz="1400" dirty="0">
                <a:solidFill>
                  <a:schemeClr val="bg1"/>
                </a:solidFill>
              </a:rPr>
              <a:t>General Dynamics Information Technology, </a:t>
            </a:r>
            <a:r>
              <a:rPr lang="en-US" sz="1400" baseline="30000" dirty="0">
                <a:solidFill>
                  <a:schemeClr val="bg1"/>
                </a:solidFill>
              </a:rPr>
              <a:t>7</a:t>
            </a:r>
            <a:r>
              <a:rPr lang="en-US" sz="1400" dirty="0">
                <a:solidFill>
                  <a:schemeClr val="bg1"/>
                </a:solidFill>
              </a:rPr>
              <a:t>Abt Associates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88DC57-1FB2-483B-B9AE-EBF8896893A3}"/>
              </a:ext>
            </a:extLst>
          </p:cNvPr>
          <p:cNvSpPr/>
          <p:nvPr/>
        </p:nvSpPr>
        <p:spPr>
          <a:xfrm>
            <a:off x="6282304" y="123641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1" dirty="0">
                <a:solidFill>
                  <a:schemeClr val="bg1"/>
                </a:solidFill>
              </a:rPr>
              <a:t>The views expressed in this presentation are those of the authors </a:t>
            </a:r>
          </a:p>
          <a:p>
            <a:pPr algn="r"/>
            <a:r>
              <a:rPr lang="en-US" sz="1200" b="1" i="1" dirty="0">
                <a:solidFill>
                  <a:schemeClr val="bg1"/>
                </a:solidFill>
              </a:rPr>
              <a:t>and do not necessarily reflect the views or policies of the U.S. EPA.</a:t>
            </a:r>
          </a:p>
        </p:txBody>
      </p:sp>
    </p:spTree>
    <p:extLst>
      <p:ext uri="{BB962C8B-B14F-4D97-AF65-F5344CB8AC3E}">
        <p14:creationId xmlns:p14="http://schemas.microsoft.com/office/powerpoint/2010/main" val="96480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28C4A-5E39-48C9-8854-2740DC82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190E64-4997-4ABE-B1D8-F5BED7C6FA1D}"/>
              </a:ext>
            </a:extLst>
          </p:cNvPr>
          <p:cNvSpPr txBox="1"/>
          <p:nvPr/>
        </p:nvSpPr>
        <p:spPr>
          <a:xfrm>
            <a:off x="740535" y="1610977"/>
            <a:ext cx="10908126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Asphalt paving emissions across all types of application are estimated to result in ~380 Gg (95% CI: 317 Gg – 447 Gg) of reactive organic carbon emissions.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Hot-mix, warm-mix, and roofing asphalt (previously neglected) contribute ~33% of the total emissions.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cs typeface="Times"/>
              </a:rPr>
              <a:t>Emissions result in up to 0.17 </a:t>
            </a:r>
            <a:r>
              <a:rPr lang="en-GB" sz="2600" dirty="0">
                <a:cs typeface="Times"/>
              </a:rPr>
              <a:t>µ</a:t>
            </a:r>
            <a:r>
              <a:rPr lang="en-US" sz="2600" dirty="0">
                <a:cs typeface="Times"/>
              </a:rPr>
              <a:t>g m</a:t>
            </a:r>
            <a:r>
              <a:rPr lang="en-US" sz="2600" baseline="30000" dirty="0">
                <a:cs typeface="Times"/>
              </a:rPr>
              <a:t>-3</a:t>
            </a:r>
            <a:r>
              <a:rPr lang="en-US" sz="2600" dirty="0">
                <a:cs typeface="Times"/>
              </a:rPr>
              <a:t> of SOA in Southern California summer.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cs typeface="Times"/>
              </a:rPr>
              <a:t>Modest ozone impacts of up to 0.5 ppb MDA8 O</a:t>
            </a:r>
            <a:r>
              <a:rPr lang="en-US" sz="2600" baseline="-25000" dirty="0">
                <a:cs typeface="Times"/>
              </a:rPr>
              <a:t>3</a:t>
            </a:r>
            <a:r>
              <a:rPr lang="en-US" sz="2600" dirty="0">
                <a:cs typeface="Times"/>
              </a:rPr>
              <a:t> also occur in summer California.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cs typeface="Times"/>
              </a:rPr>
              <a:t>Asphalt-related contributions to SOA and MDA8 O</a:t>
            </a:r>
            <a:r>
              <a:rPr lang="en-US" sz="2600" baseline="-25000" dirty="0">
                <a:cs typeface="Times"/>
              </a:rPr>
              <a:t>3</a:t>
            </a:r>
            <a:r>
              <a:rPr lang="en-US" sz="2600" dirty="0">
                <a:cs typeface="Times"/>
              </a:rPr>
              <a:t> could be further amplified due to temperature feedbacks (not considered) on hot, sunny days. </a:t>
            </a:r>
          </a:p>
        </p:txBody>
      </p:sp>
    </p:spTree>
    <p:extLst>
      <p:ext uri="{BB962C8B-B14F-4D97-AF65-F5344CB8AC3E}">
        <p14:creationId xmlns:p14="http://schemas.microsoft.com/office/powerpoint/2010/main" val="317335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AB557-D2F9-4377-9D6A-301E7CF6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154" y="6325613"/>
            <a:ext cx="465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4532C7-F4C5-46E4-9ACC-6D2DA4E867E4}"/>
              </a:ext>
            </a:extLst>
          </p:cNvPr>
          <p:cNvSpPr txBox="1">
            <a:spLocks/>
          </p:cNvSpPr>
          <p:nvPr/>
        </p:nvSpPr>
        <p:spPr>
          <a:xfrm>
            <a:off x="838200" y="2998482"/>
            <a:ext cx="10515600" cy="1764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Contact: </a:t>
            </a:r>
          </a:p>
          <a:p>
            <a:pPr algn="ctr"/>
            <a:r>
              <a:rPr lang="en-US" sz="2600" b="1" dirty="0"/>
              <a:t>seltzer.karl@epa.gov</a:t>
            </a:r>
          </a:p>
        </p:txBody>
      </p:sp>
    </p:spTree>
    <p:extLst>
      <p:ext uri="{BB962C8B-B14F-4D97-AF65-F5344CB8AC3E}">
        <p14:creationId xmlns:p14="http://schemas.microsoft.com/office/powerpoint/2010/main" val="168390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3E96777F-60A0-4ADB-9330-9338180C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154" y="6325613"/>
            <a:ext cx="465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5342E9-44CF-4593-8D87-8870C59B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467"/>
            <a:ext cx="10515600" cy="8390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Asphalt Usage Results in Emissions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055FE6-1C67-4DA1-953A-B1B1CF8B1E97}"/>
              </a:ext>
            </a:extLst>
          </p:cNvPr>
          <p:cNvSpPr txBox="1"/>
          <p:nvPr/>
        </p:nvSpPr>
        <p:spPr>
          <a:xfrm>
            <a:off x="667518" y="1832753"/>
            <a:ext cx="6022237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~20 Tg of liquid asphalt is consumed in the US annually.</a:t>
            </a:r>
          </a:p>
          <a:p>
            <a:pPr marL="228600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In paving applications, liquid asphalt is generally applied at ambient temperatures or hot/warm.</a:t>
            </a:r>
          </a:p>
          <a:p>
            <a:pPr marL="685800" lvl="2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To lower viscosity when applied in ambient conditions, additives (e.g., naphtha, kerosene, diesel, water-based solvents) are introduced.</a:t>
            </a:r>
          </a:p>
          <a:p>
            <a:pPr marL="685800" lvl="2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When applied at elevated temperature, no additives are introduced; historically, assumed there were no emissions.</a:t>
            </a:r>
          </a:p>
          <a:p>
            <a:pPr marL="228600" lvl="1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Emissions occur at the time of application and during an “in-use” phase, with “in-use” representing the diffusive period following application.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23788" y="6187113"/>
            <a:ext cx="2857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Times"/>
                <a:cs typeface="Times"/>
              </a:rPr>
              <a:t>Khare et al., </a:t>
            </a:r>
            <a:r>
              <a:rPr lang="en-US" sz="1200" b="1" i="1" dirty="0">
                <a:latin typeface="Times"/>
                <a:cs typeface="Times"/>
              </a:rPr>
              <a:t>Science Advances </a:t>
            </a:r>
            <a:r>
              <a:rPr lang="en-US" sz="1200" b="1" dirty="0">
                <a:latin typeface="Times"/>
                <a:cs typeface="Times"/>
              </a:rPr>
              <a:t>2020</a:t>
            </a:r>
            <a:endParaRPr lang="en-US" sz="1200" b="1" u="sng" dirty="0">
              <a:latin typeface="Times"/>
              <a:cs typeface="Time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981ABA-69FC-4400-B5B3-4194C4D6257B}"/>
              </a:ext>
            </a:extLst>
          </p:cNvPr>
          <p:cNvGrpSpPr>
            <a:grpSpLocks noChangeAspect="1"/>
          </p:cNvGrpSpPr>
          <p:nvPr/>
        </p:nvGrpSpPr>
        <p:grpSpPr>
          <a:xfrm>
            <a:off x="7469604" y="2435050"/>
            <a:ext cx="3662371" cy="228036"/>
            <a:chOff x="2612950" y="10472"/>
            <a:chExt cx="7138880" cy="444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7804EC-9A50-4152-BC87-CB2F754C0ABD}"/>
                </a:ext>
              </a:extLst>
            </p:cNvPr>
            <p:cNvSpPr/>
            <p:nvPr/>
          </p:nvSpPr>
          <p:spPr>
            <a:xfrm>
              <a:off x="2612950" y="10472"/>
              <a:ext cx="571500" cy="44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07CEB7-7C33-46A9-80C7-7A08DD5AC73B}"/>
                </a:ext>
              </a:extLst>
            </p:cNvPr>
            <p:cNvSpPr/>
            <p:nvPr/>
          </p:nvSpPr>
          <p:spPr>
            <a:xfrm>
              <a:off x="9180330" y="10472"/>
              <a:ext cx="571500" cy="44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19461" y="1720115"/>
            <a:ext cx="436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Hot-Mix Asphalt Emissions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4CD782-D68B-47C6-9FEE-99A53C9A0800}"/>
              </a:ext>
            </a:extLst>
          </p:cNvPr>
          <p:cNvGrpSpPr/>
          <p:nvPr/>
        </p:nvGrpSpPr>
        <p:grpSpPr>
          <a:xfrm>
            <a:off x="6898385" y="2175972"/>
            <a:ext cx="4233590" cy="3955394"/>
            <a:chOff x="7094700" y="2307880"/>
            <a:chExt cx="4233590" cy="39553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A06236C-7F70-4921-963E-690FE45AD6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94700" y="2307880"/>
              <a:ext cx="4233590" cy="3955394"/>
              <a:chOff x="7106645" y="2181591"/>
              <a:chExt cx="4382068" cy="4094116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FB76725F-FA48-4E3B-A05E-3DD9A31E93DE}"/>
                  </a:ext>
                </a:extLst>
              </p:cNvPr>
              <p:cNvGrpSpPr/>
              <p:nvPr/>
            </p:nvGrpSpPr>
            <p:grpSpPr>
              <a:xfrm>
                <a:off x="7345604" y="2181591"/>
                <a:ext cx="4143109" cy="3857770"/>
                <a:chOff x="7345604" y="2181591"/>
                <a:chExt cx="4143109" cy="3857770"/>
              </a:xfrm>
            </p:grpSpPr>
            <p:pic>
              <p:nvPicPr>
                <p:cNvPr id="1026" name="Picture 2">
                  <a:extLst>
                    <a:ext uri="{FF2B5EF4-FFF2-40B4-BE49-F238E27FC236}">
                      <a16:creationId xmlns:a16="http://schemas.microsoft.com/office/drawing/2014/main" id="{6E4B33DF-4C69-4633-B5CD-043DEAAA6C0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98" t="47329" r="63302" b="4338"/>
                <a:stretch/>
              </p:blipFill>
              <p:spPr bwMode="auto">
                <a:xfrm>
                  <a:off x="7345604" y="2181591"/>
                  <a:ext cx="4114800" cy="38577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C7CE189-EB3D-4434-9902-EA9C69AFD770}"/>
                    </a:ext>
                  </a:extLst>
                </p:cNvPr>
                <p:cNvSpPr/>
                <p:nvPr/>
              </p:nvSpPr>
              <p:spPr>
                <a:xfrm>
                  <a:off x="11195523" y="2224812"/>
                  <a:ext cx="293190" cy="2280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9BCE615-1D24-4FAA-BC55-59EC04485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7204" y="6031723"/>
                <a:ext cx="1371600" cy="24398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D7451D4-B327-48AE-AA21-B07BFF656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06645" y="2860732"/>
                <a:ext cx="274320" cy="2584937"/>
              </a:xfrm>
              <a:prstGeom prst="rect">
                <a:avLst/>
              </a:prstGeom>
            </p:spPr>
          </p:pic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88CEAE-5981-4EBE-A815-08EA2A76FD02}"/>
                </a:ext>
              </a:extLst>
            </p:cNvPr>
            <p:cNvSpPr/>
            <p:nvPr/>
          </p:nvSpPr>
          <p:spPr>
            <a:xfrm>
              <a:off x="7412123" y="2338915"/>
              <a:ext cx="283256" cy="220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349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3E96777F-60A0-4ADB-9330-9338180C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154" y="6325613"/>
            <a:ext cx="465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5342E9-44CF-4593-8D87-8870C59B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467"/>
            <a:ext cx="10515600" cy="8390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Estimating Asphalt-Related Emissions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055FE6-1C67-4DA1-953A-B1B1CF8B1E97}"/>
              </a:ext>
            </a:extLst>
          </p:cNvPr>
          <p:cNvSpPr txBox="1"/>
          <p:nvPr/>
        </p:nvSpPr>
        <p:spPr>
          <a:xfrm>
            <a:off x="568733" y="1712512"/>
            <a:ext cx="61100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cs typeface="Times"/>
              </a:rPr>
              <a:t>2017 National Emissions Inventory (NEI) included: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Ambient temperature paving applications based on 2008 usage: </a:t>
            </a:r>
          </a:p>
          <a:p>
            <a:pPr marL="685800" lvl="3" indent="-228600"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Cutback (55.6 Gg).</a:t>
            </a:r>
          </a:p>
          <a:p>
            <a:pPr marL="685800" lvl="3" indent="-228600"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Emulsified (102.0 Gg).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Asphalt roofing application (1.1 Gg, select states).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endParaRPr lang="en-US" sz="2000" dirty="0">
              <a:cs typeface="Times"/>
            </a:endParaRPr>
          </a:p>
          <a:p>
            <a:r>
              <a:rPr lang="en-US" sz="2000" b="1" dirty="0">
                <a:cs typeface="Times"/>
              </a:rPr>
              <a:t>Updates in this work: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Updated to 2018 usage statistics.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Added hot/warm-mix emissions.</a:t>
            </a:r>
          </a:p>
          <a:p>
            <a:pPr marL="685800" lvl="2" indent="-228600"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Application and in-use phase magnitude and speciation based on Khare et al. (2020).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Expanded roofing asphalt estimates to entire nation.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0B0DD2-E5A7-4A8A-AE6D-49DE18E57622}"/>
              </a:ext>
            </a:extLst>
          </p:cNvPr>
          <p:cNvSpPr txBox="1"/>
          <p:nvPr/>
        </p:nvSpPr>
        <p:spPr>
          <a:xfrm>
            <a:off x="8826505" y="6231176"/>
            <a:ext cx="2857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Times"/>
                <a:cs typeface="Times"/>
              </a:rPr>
              <a:t>Khare et al., </a:t>
            </a:r>
            <a:r>
              <a:rPr lang="en-US" sz="1200" b="1" i="1" dirty="0">
                <a:latin typeface="Times"/>
                <a:cs typeface="Times"/>
              </a:rPr>
              <a:t>Science Advances </a:t>
            </a:r>
            <a:r>
              <a:rPr lang="en-US" sz="1200" b="1" dirty="0">
                <a:latin typeface="Times"/>
                <a:cs typeface="Times"/>
              </a:rPr>
              <a:t>2020</a:t>
            </a:r>
            <a:endParaRPr lang="en-US" sz="1200" b="1" u="sng" dirty="0">
              <a:latin typeface="Times"/>
              <a:cs typeface="Time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078F00-D351-4981-A40F-6698D0216C49}"/>
              </a:ext>
            </a:extLst>
          </p:cNvPr>
          <p:cNvGrpSpPr/>
          <p:nvPr/>
        </p:nvGrpSpPr>
        <p:grpSpPr>
          <a:xfrm>
            <a:off x="6471961" y="2015373"/>
            <a:ext cx="5212080" cy="4195348"/>
            <a:chOff x="6908800" y="2015373"/>
            <a:chExt cx="5212080" cy="419534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5057CD7-3599-4431-803E-5A66286E6C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83120" y="2015373"/>
              <a:ext cx="4937760" cy="3946003"/>
              <a:chOff x="1301676" y="1598514"/>
              <a:chExt cx="4044992" cy="3232550"/>
            </a:xfrm>
          </p:grpSpPr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id="{AFEF5485-67E4-4EEE-9638-0ABBC1CFCA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50" t="2416" r="1" b="50682"/>
              <a:stretch/>
            </p:blipFill>
            <p:spPr bwMode="auto">
              <a:xfrm>
                <a:off x="1301676" y="1598514"/>
                <a:ext cx="4044992" cy="3216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B5C886B-4D00-44B3-9A1E-E6BDBA8457D3}"/>
                  </a:ext>
                </a:extLst>
              </p:cNvPr>
              <p:cNvSpPr/>
              <p:nvPr/>
            </p:nvSpPr>
            <p:spPr>
              <a:xfrm>
                <a:off x="5085073" y="4556669"/>
                <a:ext cx="168021" cy="2743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A2F3EC-45AE-4190-938C-3361C1A6B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8800" y="2652957"/>
              <a:ext cx="274320" cy="252031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8D931F2-91A8-40D2-B45F-621D8EC7B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98467" y="5936326"/>
              <a:ext cx="1920240" cy="27439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8583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5D4F739-C193-4D2A-806D-970CC0AE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Uncertainty of Emission Factors and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AB557-D2F9-4377-9D6A-301E7CF6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D6CB41-1DBD-47D9-8791-383C80950A0F}"/>
              </a:ext>
            </a:extLst>
          </p:cNvPr>
          <p:cNvGrpSpPr/>
          <p:nvPr/>
        </p:nvGrpSpPr>
        <p:grpSpPr>
          <a:xfrm>
            <a:off x="5444865" y="2744887"/>
            <a:ext cx="6132944" cy="2968772"/>
            <a:chOff x="5658401" y="2433641"/>
            <a:chExt cx="6132944" cy="2968772"/>
          </a:xfrm>
        </p:grpSpPr>
        <p:pic>
          <p:nvPicPr>
            <p:cNvPr id="7" name="Picture 6" descr="Calendar&#10;&#10;Description automatically generated with low confidence">
              <a:extLst>
                <a:ext uri="{FF2B5EF4-FFF2-40B4-BE49-F238E27FC236}">
                  <a16:creationId xmlns:a16="http://schemas.microsoft.com/office/drawing/2014/main" id="{7D45CC5B-D5C9-4D07-ABA7-EEE8E78A2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2" r="33346" b="50000"/>
            <a:stretch/>
          </p:blipFill>
          <p:spPr>
            <a:xfrm>
              <a:off x="5658401" y="2433641"/>
              <a:ext cx="6094837" cy="277907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83E046-04F9-4C88-9711-D2E6507E2F4D}"/>
                </a:ext>
              </a:extLst>
            </p:cNvPr>
            <p:cNvSpPr txBox="1"/>
            <p:nvPr/>
          </p:nvSpPr>
          <p:spPr>
            <a:xfrm>
              <a:off x="8705819" y="5156192"/>
              <a:ext cx="30855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cs typeface="Times"/>
                </a:rPr>
                <a:t>Units in g of emissions per kg of liquid asphalt applied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EE357E0-D624-423D-91CF-A0ADB09A75A7}"/>
              </a:ext>
            </a:extLst>
          </p:cNvPr>
          <p:cNvSpPr txBox="1"/>
          <p:nvPr/>
        </p:nvSpPr>
        <p:spPr>
          <a:xfrm>
            <a:off x="914400" y="1928007"/>
            <a:ext cx="43813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cs typeface="Times"/>
              </a:rPr>
              <a:t>Uncertain parameters tested through Monte Carlo analysis: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Duration of application.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Timescale for long-term diffusion of emissions.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Base emission factors for cutback/emulsified processes.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Product usage (± 25% for all processes).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Hot- and warm-mix usage split (assume ± 25%).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61FCDE-E2DA-4AE0-8BB2-30E107BB2981}"/>
              </a:ext>
            </a:extLst>
          </p:cNvPr>
          <p:cNvSpPr txBox="1"/>
          <p:nvPr/>
        </p:nvSpPr>
        <p:spPr>
          <a:xfrm>
            <a:off x="6216130" y="1989563"/>
            <a:ext cx="4929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Predicted Emission Factors</a:t>
            </a:r>
          </a:p>
        </p:txBody>
      </p:sp>
    </p:spTree>
    <p:extLst>
      <p:ext uri="{BB962C8B-B14F-4D97-AF65-F5344CB8AC3E}">
        <p14:creationId xmlns:p14="http://schemas.microsoft.com/office/powerpoint/2010/main" val="146681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DA33AB00-E3CB-4804-B81E-82E0F8413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09"/>
          <a:stretch/>
        </p:blipFill>
        <p:spPr>
          <a:xfrm>
            <a:off x="349971" y="1944650"/>
            <a:ext cx="6400800" cy="298144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5D4F739-C193-4D2A-806D-970CC0AE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Updated Asphalt-Related Emissions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AB557-D2F9-4377-9D6A-301E7CF6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43F1EF6-ED7A-4146-B3CA-1B7746AFC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645679"/>
              </p:ext>
            </p:extLst>
          </p:nvPr>
        </p:nvGraphicFramePr>
        <p:xfrm>
          <a:off x="7003120" y="1850656"/>
          <a:ext cx="4616094" cy="284479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86723">
                  <a:extLst>
                    <a:ext uri="{9D8B030D-6E8A-4147-A177-3AD203B41FA5}">
                      <a16:colId xmlns:a16="http://schemas.microsoft.com/office/drawing/2014/main" val="3927964305"/>
                    </a:ext>
                  </a:extLst>
                </a:gridCol>
                <a:gridCol w="1158798">
                  <a:extLst>
                    <a:ext uri="{9D8B030D-6E8A-4147-A177-3AD203B41FA5}">
                      <a16:colId xmlns:a16="http://schemas.microsoft.com/office/drawing/2014/main" val="2854047557"/>
                    </a:ext>
                  </a:extLst>
                </a:gridCol>
                <a:gridCol w="2270573">
                  <a:extLst>
                    <a:ext uri="{9D8B030D-6E8A-4147-A177-3AD203B41FA5}">
                      <a16:colId xmlns:a16="http://schemas.microsoft.com/office/drawing/2014/main" val="2375418852"/>
                    </a:ext>
                  </a:extLst>
                </a:gridCol>
              </a:tblGrid>
              <a:tr h="4741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Usage [Tg]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Emissions [Gg]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2103514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Hot-Mix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~12.2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~60 (95% CI: 45 – 79)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115619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Warm-Mix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~10 (95% CI: 6 – 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3491231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Emulsified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~193 (95% CI: 143 – 245)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748065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Cutback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~62 (95% CI: 46 – 80)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1484998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Roofing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~2.9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~54 (95% CI: 28 – 93)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831408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0A723C0-99D0-41E9-9CCC-801E417FB803}"/>
              </a:ext>
            </a:extLst>
          </p:cNvPr>
          <p:cNvSpPr txBox="1"/>
          <p:nvPr/>
        </p:nvSpPr>
        <p:spPr>
          <a:xfrm>
            <a:off x="1941443" y="5180061"/>
            <a:ext cx="86238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Emissions from all paving processes predominately occur during application.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Emissions from roofing asphalt predominately occur during in-use phase.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Total emissions (380 Gg) estimated to be higher than 2017 NEI (159 Gg).</a:t>
            </a:r>
          </a:p>
        </p:txBody>
      </p:sp>
    </p:spTree>
    <p:extLst>
      <p:ext uri="{BB962C8B-B14F-4D97-AF65-F5344CB8AC3E}">
        <p14:creationId xmlns:p14="http://schemas.microsoft.com/office/powerpoint/2010/main" val="166988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35342E9-44CF-4593-8D87-8870C59B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cs typeface="Times"/>
              </a:rPr>
              <a:t>Speciation of Asphalt-Related Emissions</a:t>
            </a:r>
            <a:endParaRPr lang="en-US" dirty="0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3E96777F-60A0-4ADB-9330-9338180C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C115B51A-DCD6-41F9-9A73-299FA15AD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708522"/>
            <a:ext cx="9601200" cy="29870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6413BB-D7DE-43EF-B4DC-07FB2A40215D}"/>
              </a:ext>
            </a:extLst>
          </p:cNvPr>
          <p:cNvSpPr txBox="1"/>
          <p:nvPr/>
        </p:nvSpPr>
        <p:spPr>
          <a:xfrm>
            <a:off x="838200" y="4831629"/>
            <a:ext cx="10785088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Speciation of hot-, warm-mix, and roofing asphalt emissions feature significant fraction of emissions are S/IVOCs, which are efficient SOA precursors.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Additives for cutback and emulsified asphalt paving depend on desired cure rate: can include gasoline, naphtha, kerosene, and diesel; a medium cure rate was assumed here (kerosene).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89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5D4F739-C193-4D2A-806D-970CC0AE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Estimating Ambient Impacts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AB557-D2F9-4377-9D6A-301E7CF6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B9651-AE0E-433C-8311-E286D0F72383}"/>
              </a:ext>
            </a:extLst>
          </p:cNvPr>
          <p:cNvSpPr txBox="1"/>
          <p:nvPr/>
        </p:nvSpPr>
        <p:spPr>
          <a:xfrm>
            <a:off x="680678" y="1784959"/>
            <a:ext cx="7013345" cy="4743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Full-year (2018) simulation using CMAQv5.4 at 12-km resolution: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CRACMMv1.0 chemical mechanism (Pye et al. in prep, https://github.com/USEPA/CRACMM).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Non-asphalt anthropogenic emissions and meteorology from U.S. EPA’s Air </a:t>
            </a:r>
            <a:r>
              <a:rPr lang="en-US" sz="2000" dirty="0" err="1">
                <a:cs typeface="Times"/>
              </a:rPr>
              <a:t>QUAlity</a:t>
            </a:r>
            <a:r>
              <a:rPr lang="en-US" sz="2000" dirty="0">
                <a:cs typeface="Times"/>
              </a:rPr>
              <a:t> </a:t>
            </a:r>
            <a:r>
              <a:rPr lang="en-US" sz="2000" dirty="0" err="1">
                <a:cs typeface="Times"/>
              </a:rPr>
              <a:t>TimE</a:t>
            </a:r>
            <a:r>
              <a:rPr lang="en-US" sz="2000" dirty="0">
                <a:cs typeface="Times"/>
              </a:rPr>
              <a:t> Series Project (Foley et al., in prep.; </a:t>
            </a:r>
            <a:r>
              <a:rPr lang="da-DK" sz="2000" dirty="0">
                <a:cs typeface="Times"/>
              </a:rPr>
              <a:t>www.epa.gov/cmaq/EQUATES)</a:t>
            </a:r>
            <a:r>
              <a:rPr lang="en-US" sz="2000" dirty="0">
                <a:cs typeface="Times"/>
              </a:rPr>
              <a:t>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cs typeface="Times"/>
              </a:rPr>
              <a:t>Updated asphalt-related emissions for 2018: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Paving usage (including cutback/emulsified) allocated to the state-level using regional hot- and warm-mix usage statistics.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Non-paving usage allocated to the state-level using construction expenditure statistics.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A9521B-2AC3-4794-95FA-F8F238EF286D}"/>
              </a:ext>
            </a:extLst>
          </p:cNvPr>
          <p:cNvSpPr txBox="1"/>
          <p:nvPr/>
        </p:nvSpPr>
        <p:spPr>
          <a:xfrm>
            <a:off x="8631327" y="5896253"/>
            <a:ext cx="212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www.epa.gov/cmaq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4B49A5-4AD3-4AF3-8F81-14F72C41B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371" y="1690688"/>
            <a:ext cx="41668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1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41CB2F-0003-48E9-B206-C470BCF3D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556" y="1741072"/>
            <a:ext cx="3657917" cy="281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8659BA-9BE5-48B5-86E7-E9C517F9E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440" y="1690688"/>
            <a:ext cx="4206605" cy="34384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9DC998-5F8B-4BCD-8B2A-0B477E4E7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3625" y="4575476"/>
            <a:ext cx="1737511" cy="34567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5D4F739-C193-4D2A-806D-970CC0AE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Asphalt Enhancements of Summer SOA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AB557-D2F9-4377-9D6A-301E7CF6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8AD8A3-5994-4988-BC6F-969B280EDB3F}"/>
              </a:ext>
            </a:extLst>
          </p:cNvPr>
          <p:cNvSpPr txBox="1"/>
          <p:nvPr/>
        </p:nvSpPr>
        <p:spPr>
          <a:xfrm>
            <a:off x="846032" y="5248509"/>
            <a:ext cx="5249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Times"/>
              </a:rPr>
              <a:t>Summertime, 24-hour averages: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Southern California: 0.08-0.17 µg m</a:t>
            </a:r>
            <a:r>
              <a:rPr lang="en-US" sz="2000" baseline="30000" dirty="0">
                <a:cs typeface="Times"/>
              </a:rPr>
              <a:t>-3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New York City: 0.07-0.09 µg m</a:t>
            </a:r>
            <a:r>
              <a:rPr lang="en-US" sz="2000" baseline="30000" dirty="0">
                <a:cs typeface="Times"/>
              </a:rPr>
              <a:t>-3</a:t>
            </a:r>
            <a:endParaRPr lang="en-US" sz="2000" dirty="0">
              <a:cs typeface="Time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E2DF7D-9331-4B02-997D-A1AD68545692}"/>
              </a:ext>
            </a:extLst>
          </p:cNvPr>
          <p:cNvSpPr txBox="1"/>
          <p:nvPr/>
        </p:nvSpPr>
        <p:spPr>
          <a:xfrm>
            <a:off x="6655157" y="5248508"/>
            <a:ext cx="5118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Times"/>
              </a:rPr>
              <a:t>Population weighted average enhancement at each hour of the day (line) and the hourly enhancement for 95% of all days (shading).</a:t>
            </a:r>
          </a:p>
        </p:txBody>
      </p:sp>
    </p:spTree>
    <p:extLst>
      <p:ext uri="{BB962C8B-B14F-4D97-AF65-F5344CB8AC3E}">
        <p14:creationId xmlns:p14="http://schemas.microsoft.com/office/powerpoint/2010/main" val="97327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B402C3-079D-4EE3-99B2-CC028BF82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52" y="1703697"/>
            <a:ext cx="4206605" cy="3542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C508E6-DF10-47DD-955A-CDAB2ADF7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368" y="1840962"/>
            <a:ext cx="3657917" cy="275563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5D4F739-C193-4D2A-806D-970CC0AE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Asphalt Enhancements of Summer MDA8 Ozone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AB557-D2F9-4377-9D6A-301E7CF6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8AD8A3-5994-4988-BC6F-969B280EDB3F}"/>
              </a:ext>
            </a:extLst>
          </p:cNvPr>
          <p:cNvSpPr txBox="1"/>
          <p:nvPr/>
        </p:nvSpPr>
        <p:spPr>
          <a:xfrm>
            <a:off x="1159142" y="5340687"/>
            <a:ext cx="4615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Times"/>
              </a:rPr>
              <a:t>Summertime, MDA8 averages: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Southern California: 0.14-0.51 ppb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>
                <a:cs typeface="Times"/>
              </a:rPr>
              <a:t>New York City: 0.11-0.19 ppb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937538-699C-48E1-84CB-36EE709B7F5F}"/>
              </a:ext>
            </a:extLst>
          </p:cNvPr>
          <p:cNvSpPr txBox="1"/>
          <p:nvPr/>
        </p:nvSpPr>
        <p:spPr>
          <a:xfrm>
            <a:off x="6356983" y="5340687"/>
            <a:ext cx="5350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Times"/>
              </a:rPr>
              <a:t>Population weighted average enhancement at each hour of the day (line) and the hourly enhancement for 95% of all days (shading).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8B965B-244B-4AFE-A786-80030769D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3626" y="4603471"/>
            <a:ext cx="1737511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59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1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1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14.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29f62856-1543-49d4-a736-4569d363f533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BD7BDACE046A46A9929C1627842E7E" ma:contentTypeVersion="11" ma:contentTypeDescription="Create a new document." ma:contentTypeScope="" ma:versionID="fca195ba113f2821f3245112efec1546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c72d1e8b-b162-4361-9d45-3ad55f5f5bd2" xmlns:ns7="fe778148-e0b0-4b1c-9007-2850b939c202" targetNamespace="http://schemas.microsoft.com/office/2006/metadata/properties" ma:root="true" ma:fieldsID="25c7638cd5b1e6431a73a22869f815d7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c72d1e8b-b162-4361-9d45-3ad55f5f5bd2"/>
    <xsd:import namespace="fe778148-e0b0-4b1c-9007-2850b939c202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7:MediaServiceAutoTags" minOccurs="0"/>
                <xsd:element ref="ns7:MediaServiceGenerationTime" minOccurs="0"/>
                <xsd:element ref="ns7:MediaServiceEventHashCode" minOccurs="0"/>
                <xsd:element ref="ns7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37efd6d5-3ed1-4079-a7af-2d812b573494}" ma:internalName="TaxCatchAllLabel" ma:readOnly="true" ma:showField="CatchAllDataLabel" ma:web="c72d1e8b-b162-4361-9d45-3ad55f5f5b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37efd6d5-3ed1-4079-a7af-2d812b573494}" ma:internalName="TaxCatchAll" ma:showField="CatchAllData" ma:web="c72d1e8b-b162-4361-9d45-3ad55f5f5b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d1e8b-b162-4361-9d45-3ad55f5f5bd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78148-e0b0-4b1c-9007-2850b939c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2020-05-19T13:09:08+00:00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F4F9595C-AEDE-47A1-81BD-8C9D1021B5F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69B6ADB-1AE5-41AB-8AB2-BEBE8D958B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74B427-E9B5-4AEF-8EF9-18568C083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c72d1e8b-b162-4361-9d45-3ad55f5f5bd2"/>
    <ds:schemaRef ds:uri="fe778148-e0b0-4b1c-9007-2850b939c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446DFC5-E9BF-41AD-8D2E-02B48CCB9603}">
  <ds:schemaRefs>
    <ds:schemaRef ds:uri="http://purl.org/dc/elements/1.1/"/>
    <ds:schemaRef ds:uri="4ffa91fb-a0ff-4ac5-b2db-65c790d184a4"/>
    <ds:schemaRef ds:uri="http://schemas.microsoft.com/sharepoint.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fe778148-e0b0-4b1c-9007-2850b939c202"/>
    <ds:schemaRef ds:uri="c72d1e8b-b162-4361-9d45-3ad55f5f5bd2"/>
    <ds:schemaRef ds:uri="http://schemas.microsoft.com/sharepoint/v3/field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32858</TotalTime>
  <Words>962</Words>
  <Application>Microsoft Office PowerPoint</Application>
  <PresentationFormat>Widescreen</PresentationFormat>
  <Paragraphs>110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1_Office Theme</vt:lpstr>
      <vt:lpstr>PowerPoint Presentation</vt:lpstr>
      <vt:lpstr>Asphalt Usage Results in Emissions</vt:lpstr>
      <vt:lpstr>Estimating Asphalt-Related Emissions</vt:lpstr>
      <vt:lpstr>Uncertainty of Emission Factors and Usage</vt:lpstr>
      <vt:lpstr>Updated Asphalt-Related Emissions</vt:lpstr>
      <vt:lpstr>Speciation of Asphalt-Related Emissions</vt:lpstr>
      <vt:lpstr>Estimating Ambient Impacts</vt:lpstr>
      <vt:lpstr>Asphalt Enhancements of Summer SOA</vt:lpstr>
      <vt:lpstr>Asphalt Enhancements of Summer MDA8 Ozone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objectives</dc:title>
  <dc:creator>Pye, Havala</dc:creator>
  <cp:lastModifiedBy>Seltzer, Karl</cp:lastModifiedBy>
  <cp:revision>611</cp:revision>
  <cp:lastPrinted>2019-10-18T13:58:54Z</cp:lastPrinted>
  <dcterms:created xsi:type="dcterms:W3CDTF">2019-10-07T15:03:20Z</dcterms:created>
  <dcterms:modified xsi:type="dcterms:W3CDTF">2022-10-07T19:52:44Z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0x0101005BBD7BDACE046A46A9929C1627842E7E</vt:lpwstr>
  </property>
</Properties>
</file>