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7"/>
  </p:notesMasterIdLst>
  <p:sldIdLst>
    <p:sldId id="675" r:id="rId2"/>
    <p:sldId id="649" r:id="rId3"/>
    <p:sldId id="648" r:id="rId4"/>
    <p:sldId id="676" r:id="rId5"/>
    <p:sldId id="680" r:id="rId6"/>
    <p:sldId id="681" r:id="rId7"/>
    <p:sldId id="691" r:id="rId8"/>
    <p:sldId id="682" r:id="rId9"/>
    <p:sldId id="689" r:id="rId10"/>
    <p:sldId id="683" r:id="rId11"/>
    <p:sldId id="687" r:id="rId12"/>
    <p:sldId id="695" r:id="rId13"/>
    <p:sldId id="698" r:id="rId14"/>
    <p:sldId id="697" r:id="rId15"/>
    <p:sldId id="628" r:id="rId16"/>
    <p:sldId id="629" r:id="rId17"/>
    <p:sldId id="696" r:id="rId18"/>
    <p:sldId id="694" r:id="rId19"/>
    <p:sldId id="685" r:id="rId20"/>
    <p:sldId id="686" r:id="rId21"/>
    <p:sldId id="692" r:id="rId22"/>
    <p:sldId id="678" r:id="rId23"/>
    <p:sldId id="684" r:id="rId24"/>
    <p:sldId id="693" r:id="rId25"/>
    <p:sldId id="699" r:id="rId26"/>
  </p:sldIdLst>
  <p:sldSz cx="12192000" cy="6858000"/>
  <p:notesSz cx="7004050" cy="9290050"/>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71C6FF"/>
    <a:srgbClr val="EEEEEE"/>
    <a:srgbClr val="F7F7F7"/>
    <a:srgbClr val="2D2DB9"/>
    <a:srgbClr val="FF3300"/>
    <a:srgbClr val="66CCFF"/>
    <a:srgbClr val="D9F0FF"/>
    <a:srgbClr val="92D050"/>
    <a:srgbClr val="94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70" autoAdjust="0"/>
    <p:restoredTop sz="79432" autoAdjust="0"/>
  </p:normalViewPr>
  <p:slideViewPr>
    <p:cSldViewPr>
      <p:cViewPr varScale="1">
        <p:scale>
          <a:sx n="61" d="100"/>
          <a:sy n="61" d="100"/>
        </p:scale>
        <p:origin x="928"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10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1"/>
            <a:ext cx="3034162" cy="46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80" tIns="45791" rIns="91580" bIns="45791" numCol="1" anchor="t" anchorCtr="0" compatLnSpc="1">
            <a:prstTxWarp prst="textNoShape">
              <a:avLst/>
            </a:prstTxWarp>
          </a:bodyPr>
          <a:lstStyle>
            <a:lvl1pPr algn="l" defTabSz="915919">
              <a:defRPr sz="1200"/>
            </a:lvl1pPr>
          </a:lstStyle>
          <a:p>
            <a:endParaRPr lang="en-US" altLang="en-US"/>
          </a:p>
        </p:txBody>
      </p:sp>
      <p:sp>
        <p:nvSpPr>
          <p:cNvPr id="117763" name="Rectangle 3"/>
          <p:cNvSpPr>
            <a:spLocks noGrp="1" noChangeArrowheads="1"/>
          </p:cNvSpPr>
          <p:nvPr>
            <p:ph type="dt" idx="1"/>
          </p:nvPr>
        </p:nvSpPr>
        <p:spPr bwMode="auto">
          <a:xfrm>
            <a:off x="3967572" y="1"/>
            <a:ext cx="3035320" cy="46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80" tIns="45791" rIns="91580" bIns="45791" numCol="1" anchor="t" anchorCtr="0" compatLnSpc="1">
            <a:prstTxWarp prst="textNoShape">
              <a:avLst/>
            </a:prstTxWarp>
          </a:bodyPr>
          <a:lstStyle>
            <a:lvl1pPr algn="r" defTabSz="915919">
              <a:defRPr sz="1200"/>
            </a:lvl1pPr>
          </a:lstStyle>
          <a:p>
            <a:endParaRPr lang="en-US" altLang="en-US"/>
          </a:p>
        </p:txBody>
      </p:sp>
      <p:sp>
        <p:nvSpPr>
          <p:cNvPr id="117764" name="Rectangle 4"/>
          <p:cNvSpPr>
            <a:spLocks noGrp="1" noRot="1" noChangeAspect="1" noChangeArrowheads="1" noTextEdit="1"/>
          </p:cNvSpPr>
          <p:nvPr>
            <p:ph type="sldImg" idx="2"/>
          </p:nvPr>
        </p:nvSpPr>
        <p:spPr bwMode="auto">
          <a:xfrm>
            <a:off x="404813" y="696913"/>
            <a:ext cx="6194425" cy="34845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700637" y="4413179"/>
            <a:ext cx="5602777" cy="417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80" tIns="45791" rIns="91580" bIns="4579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17766" name="Rectangle 6"/>
          <p:cNvSpPr>
            <a:spLocks noGrp="1" noChangeArrowheads="1"/>
          </p:cNvSpPr>
          <p:nvPr>
            <p:ph type="ftr" sz="quarter" idx="4"/>
          </p:nvPr>
        </p:nvSpPr>
        <p:spPr bwMode="auto">
          <a:xfrm>
            <a:off x="0" y="8824339"/>
            <a:ext cx="3034162" cy="46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80" tIns="45791" rIns="91580" bIns="45791" numCol="1" anchor="b" anchorCtr="0" compatLnSpc="1">
            <a:prstTxWarp prst="textNoShape">
              <a:avLst/>
            </a:prstTxWarp>
          </a:bodyPr>
          <a:lstStyle>
            <a:lvl1pPr algn="l" defTabSz="915919">
              <a:defRPr sz="1200"/>
            </a:lvl1pPr>
          </a:lstStyle>
          <a:p>
            <a:endParaRPr lang="en-US" altLang="en-US"/>
          </a:p>
        </p:txBody>
      </p:sp>
      <p:sp>
        <p:nvSpPr>
          <p:cNvPr id="117767" name="Rectangle 7"/>
          <p:cNvSpPr>
            <a:spLocks noGrp="1" noChangeArrowheads="1"/>
          </p:cNvSpPr>
          <p:nvPr>
            <p:ph type="sldNum" sz="quarter" idx="5"/>
          </p:nvPr>
        </p:nvSpPr>
        <p:spPr bwMode="auto">
          <a:xfrm>
            <a:off x="3967572" y="8824339"/>
            <a:ext cx="3035320" cy="46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80" tIns="45791" rIns="91580" bIns="45791" numCol="1" anchor="b" anchorCtr="0" compatLnSpc="1">
            <a:prstTxWarp prst="textNoShape">
              <a:avLst/>
            </a:prstTxWarp>
          </a:bodyPr>
          <a:lstStyle>
            <a:lvl1pPr algn="r" defTabSz="915919">
              <a:defRPr sz="1200"/>
            </a:lvl1pPr>
          </a:lstStyle>
          <a:p>
            <a:fld id="{7E5C79AC-1AD4-4CF7-B48A-D4C915786ADF}" type="slidenum">
              <a:rPr lang="en-US" altLang="en-US"/>
              <a:pPr/>
              <a:t>‹#›</a:t>
            </a:fld>
            <a:endParaRPr lang="en-US" altLang="en-US"/>
          </a:p>
        </p:txBody>
      </p:sp>
    </p:spTree>
    <p:extLst>
      <p:ext uri="{BB962C8B-B14F-4D97-AF65-F5344CB8AC3E}">
        <p14:creationId xmlns:p14="http://schemas.microsoft.com/office/powerpoint/2010/main" val="27934586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200" dirty="0">
                <a:solidFill>
                  <a:schemeClr val="tx1"/>
                </a:solidFill>
                <a:latin typeface="+mj-lt"/>
                <a:ea typeface="+mn-ea"/>
                <a:cs typeface="+mn-cs"/>
              </a:rPr>
              <a:t>Hello everyone. Thank you for listening to this presentation. I’ll be presenting</a:t>
            </a:r>
            <a:r>
              <a:rPr lang="en-US" sz="1400" kern="1200" baseline="0" dirty="0">
                <a:solidFill>
                  <a:schemeClr val="tx1"/>
                </a:solidFill>
                <a:latin typeface="+mj-lt"/>
                <a:ea typeface="+mn-ea"/>
                <a:cs typeface="+mn-cs"/>
              </a:rPr>
              <a:t> some preliminary results from air quality simulations using satellite-derived lightning NO emission estimates for 2019</a:t>
            </a:r>
            <a:r>
              <a:rPr lang="en-US" sz="1400" kern="1200" dirty="0">
                <a:solidFill>
                  <a:schemeClr val="tx1"/>
                </a:solidFill>
                <a:latin typeface="+mj-lt"/>
                <a:ea typeface="+mn-ea"/>
                <a:cs typeface="+mn-cs"/>
              </a:rPr>
              <a:t>. First I would like to acknowledge the people who have contributed to this work. </a:t>
            </a:r>
            <a:r>
              <a:rPr lang="en-US" sz="1400" kern="1200" dirty="0" err="1">
                <a:solidFill>
                  <a:schemeClr val="tx1"/>
                </a:solidFill>
                <a:latin typeface="+mj-lt"/>
                <a:ea typeface="+mn-ea"/>
                <a:cs typeface="+mn-cs"/>
              </a:rPr>
              <a:t>YuLing</a:t>
            </a:r>
            <a:r>
              <a:rPr lang="en-US" sz="1400" kern="1200" dirty="0">
                <a:solidFill>
                  <a:schemeClr val="tx1"/>
                </a:solidFill>
                <a:latin typeface="+mj-lt"/>
                <a:ea typeface="+mn-ea"/>
                <a:cs typeface="+mn-cs"/>
              </a:rPr>
              <a:t> Wu who has done most of the work in creating the software tool for</a:t>
            </a:r>
            <a:r>
              <a:rPr lang="en-US" sz="1400" kern="1200" baseline="0" dirty="0">
                <a:solidFill>
                  <a:schemeClr val="tx1"/>
                </a:solidFill>
                <a:latin typeface="+mj-lt"/>
                <a:ea typeface="+mn-ea"/>
                <a:cs typeface="+mn-cs"/>
              </a:rPr>
              <a:t> producing the emission estimates, </a:t>
            </a:r>
            <a:r>
              <a:rPr lang="en-US" sz="1400" kern="1200" dirty="0" err="1">
                <a:solidFill>
                  <a:schemeClr val="tx1"/>
                </a:solidFill>
                <a:latin typeface="+mj-lt"/>
                <a:ea typeface="+mn-ea"/>
                <a:cs typeface="+mn-cs"/>
              </a:rPr>
              <a:t>Peiyang</a:t>
            </a:r>
            <a:r>
              <a:rPr lang="en-US" sz="1400" kern="1200" dirty="0">
                <a:solidFill>
                  <a:schemeClr val="tx1"/>
                </a:solidFill>
                <a:latin typeface="+mj-lt"/>
                <a:ea typeface="+mn-ea"/>
                <a:cs typeface="+mn-cs"/>
              </a:rPr>
              <a:t> Chang who performed the air quality simulations, Bill </a:t>
            </a:r>
            <a:r>
              <a:rPr lang="en-US" sz="1400" kern="1200" dirty="0" err="1">
                <a:solidFill>
                  <a:schemeClr val="tx1"/>
                </a:solidFill>
                <a:latin typeface="+mj-lt"/>
                <a:ea typeface="+mn-ea"/>
                <a:cs typeface="+mn-cs"/>
              </a:rPr>
              <a:t>Koshak</a:t>
            </a:r>
            <a:r>
              <a:rPr lang="en-US" sz="1400" kern="1200" dirty="0">
                <a:solidFill>
                  <a:schemeClr val="tx1"/>
                </a:solidFill>
                <a:latin typeface="+mj-lt"/>
                <a:ea typeface="+mn-ea"/>
                <a:cs typeface="+mn-cs"/>
              </a:rPr>
              <a:t> who has been instrumental in moving this project forward, </a:t>
            </a:r>
            <a:r>
              <a:rPr lang="en-US" sz="1400" kern="1200" dirty="0" err="1">
                <a:solidFill>
                  <a:schemeClr val="tx1"/>
                </a:solidFill>
                <a:latin typeface="+mj-lt"/>
                <a:ea typeface="+mn-ea"/>
                <a:cs typeface="+mn-cs"/>
              </a:rPr>
              <a:t>Maudood</a:t>
            </a:r>
            <a:r>
              <a:rPr lang="en-US" sz="1400" kern="1200" dirty="0">
                <a:solidFill>
                  <a:schemeClr val="tx1"/>
                </a:solidFill>
                <a:latin typeface="+mj-lt"/>
                <a:ea typeface="+mn-ea"/>
                <a:cs typeface="+mn-cs"/>
              </a:rPr>
              <a:t> Khan for his contribution to the emissions processing, Andrew White and Dick </a:t>
            </a:r>
            <a:r>
              <a:rPr lang="en-US" sz="1400" kern="1200" dirty="0" err="1">
                <a:solidFill>
                  <a:schemeClr val="tx1"/>
                </a:solidFill>
                <a:latin typeface="+mj-lt"/>
                <a:ea typeface="+mn-ea"/>
                <a:cs typeface="+mn-cs"/>
              </a:rPr>
              <a:t>McNider</a:t>
            </a:r>
            <a:r>
              <a:rPr lang="en-US" sz="1400" kern="1200" dirty="0">
                <a:solidFill>
                  <a:schemeClr val="tx1"/>
                </a:solidFill>
                <a:latin typeface="+mj-lt"/>
                <a:ea typeface="+mn-ea"/>
                <a:cs typeface="+mn-cs"/>
              </a:rPr>
              <a:t> for his contributions to different aspects of this work.</a:t>
            </a:r>
          </a:p>
          <a:p>
            <a:endParaRPr lang="en-US" dirty="0"/>
          </a:p>
        </p:txBody>
      </p:sp>
      <p:sp>
        <p:nvSpPr>
          <p:cNvPr id="4" name="Slide Number Placeholder 3"/>
          <p:cNvSpPr>
            <a:spLocks noGrp="1"/>
          </p:cNvSpPr>
          <p:nvPr>
            <p:ph type="sldNum" sz="quarter" idx="10"/>
          </p:nvPr>
        </p:nvSpPr>
        <p:spPr/>
        <p:txBody>
          <a:bodyPr/>
          <a:lstStyle/>
          <a:p>
            <a:fld id="{7E5C79AC-1AD4-4CF7-B48A-D4C915786ADF}" type="slidenum">
              <a:rPr lang="en-US" altLang="en-US" smtClean="0"/>
              <a:pPr/>
              <a:t>1</a:t>
            </a:fld>
            <a:endParaRPr lang="en-US" altLang="en-US"/>
          </a:p>
        </p:txBody>
      </p:sp>
    </p:spTree>
    <p:extLst>
      <p:ext uri="{BB962C8B-B14F-4D97-AF65-F5344CB8AC3E}">
        <p14:creationId xmlns:p14="http://schemas.microsoft.com/office/powerpoint/2010/main" val="1285298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5C79AC-1AD4-4CF7-B48A-D4C915786ADF}" type="slidenum">
              <a:rPr lang="en-US" altLang="en-US" smtClean="0"/>
              <a:pPr/>
              <a:t>15</a:t>
            </a:fld>
            <a:endParaRPr lang="en-US" altLang="en-US"/>
          </a:p>
        </p:txBody>
      </p:sp>
    </p:spTree>
    <p:extLst>
      <p:ext uri="{BB962C8B-B14F-4D97-AF65-F5344CB8AC3E}">
        <p14:creationId xmlns:p14="http://schemas.microsoft.com/office/powerpoint/2010/main" val="2314724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5C79AC-1AD4-4CF7-B48A-D4C915786ADF}" type="slidenum">
              <a:rPr lang="en-US" altLang="en-US" smtClean="0"/>
              <a:pPr/>
              <a:t>16</a:t>
            </a:fld>
            <a:endParaRPr lang="en-US" altLang="en-US"/>
          </a:p>
        </p:txBody>
      </p:sp>
    </p:spTree>
    <p:extLst>
      <p:ext uri="{BB962C8B-B14F-4D97-AF65-F5344CB8AC3E}">
        <p14:creationId xmlns:p14="http://schemas.microsoft.com/office/powerpoint/2010/main" val="362836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5C79AC-1AD4-4CF7-B48A-D4C915786ADF}" type="slidenum">
              <a:rPr lang="en-US" altLang="en-US" smtClean="0"/>
              <a:pPr/>
              <a:t>19</a:t>
            </a:fld>
            <a:endParaRPr lang="en-US" altLang="en-US"/>
          </a:p>
        </p:txBody>
      </p:sp>
    </p:spTree>
    <p:extLst>
      <p:ext uri="{BB962C8B-B14F-4D97-AF65-F5344CB8AC3E}">
        <p14:creationId xmlns:p14="http://schemas.microsoft.com/office/powerpoint/2010/main" val="340646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5C79AC-1AD4-4CF7-B48A-D4C915786ADF}" type="slidenum">
              <a:rPr lang="en-US" altLang="en-US" smtClean="0"/>
              <a:pPr/>
              <a:t>20</a:t>
            </a:fld>
            <a:endParaRPr lang="en-US" altLang="en-US"/>
          </a:p>
        </p:txBody>
      </p:sp>
    </p:spTree>
    <p:extLst>
      <p:ext uri="{BB962C8B-B14F-4D97-AF65-F5344CB8AC3E}">
        <p14:creationId xmlns:p14="http://schemas.microsoft.com/office/powerpoint/2010/main" val="135765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5C79AC-1AD4-4CF7-B48A-D4C915786ADF}" type="slidenum">
              <a:rPr lang="en-US" altLang="en-US" smtClean="0"/>
              <a:pPr/>
              <a:t>22</a:t>
            </a:fld>
            <a:endParaRPr lang="en-US" altLang="en-US"/>
          </a:p>
        </p:txBody>
      </p:sp>
    </p:spTree>
    <p:extLst>
      <p:ext uri="{BB962C8B-B14F-4D97-AF65-F5344CB8AC3E}">
        <p14:creationId xmlns:p14="http://schemas.microsoft.com/office/powerpoint/2010/main" val="3510611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5C79AC-1AD4-4CF7-B48A-D4C915786ADF}" type="slidenum">
              <a:rPr lang="en-US" altLang="en-US" smtClean="0"/>
              <a:pPr/>
              <a:t>23</a:t>
            </a:fld>
            <a:endParaRPr lang="en-US" altLang="en-US"/>
          </a:p>
        </p:txBody>
      </p:sp>
    </p:spTree>
    <p:extLst>
      <p:ext uri="{BB962C8B-B14F-4D97-AF65-F5344CB8AC3E}">
        <p14:creationId xmlns:p14="http://schemas.microsoft.com/office/powerpoint/2010/main" val="3453508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mn-lt"/>
            </a:endParaRPr>
          </a:p>
        </p:txBody>
      </p:sp>
      <p:sp>
        <p:nvSpPr>
          <p:cNvPr id="4" name="Slide Number Placeholder 3"/>
          <p:cNvSpPr>
            <a:spLocks noGrp="1"/>
          </p:cNvSpPr>
          <p:nvPr>
            <p:ph type="sldNum" sz="quarter" idx="5"/>
          </p:nvPr>
        </p:nvSpPr>
        <p:spPr/>
        <p:txBody>
          <a:bodyPr/>
          <a:lstStyle/>
          <a:p>
            <a:fld id="{7E5C79AC-1AD4-4CF7-B48A-D4C915786ADF}" type="slidenum">
              <a:rPr lang="en-US" altLang="en-US" smtClean="0"/>
              <a:pPr/>
              <a:t>2</a:t>
            </a:fld>
            <a:endParaRPr lang="en-US" altLang="en-US"/>
          </a:p>
        </p:txBody>
      </p:sp>
    </p:spTree>
    <p:extLst>
      <p:ext uri="{BB962C8B-B14F-4D97-AF65-F5344CB8AC3E}">
        <p14:creationId xmlns:p14="http://schemas.microsoft.com/office/powerpoint/2010/main" val="1579232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0388B-B263-4230-AA7B-FAAD43513CDE}" type="slidenum">
              <a:rPr lang="en-US" altLang="en-US"/>
              <a:pPr/>
              <a:t>3</a:t>
            </a:fld>
            <a:endParaRPr lang="en-US" altLang="en-US"/>
          </a:p>
        </p:txBody>
      </p:sp>
      <p:sp>
        <p:nvSpPr>
          <p:cNvPr id="149506" name="Rectangle 2"/>
          <p:cNvSpPr>
            <a:spLocks noGrp="1" noRot="1" noChangeAspect="1" noChangeArrowheads="1" noTextEdit="1"/>
          </p:cNvSpPr>
          <p:nvPr>
            <p:ph type="sldImg"/>
          </p:nvPr>
        </p:nvSpPr>
        <p:spPr>
          <a:xfrm>
            <a:off x="404813" y="696913"/>
            <a:ext cx="6194425" cy="3484562"/>
          </a:xfrm>
          <a:ln/>
        </p:spPr>
      </p:sp>
      <p:sp>
        <p:nvSpPr>
          <p:cNvPr id="149507" name="Rectangle 3"/>
          <p:cNvSpPr>
            <a:spLocks noGrp="1" noChangeArrowheads="1"/>
          </p:cNvSpPr>
          <p:nvPr>
            <p:ph type="body" idx="1"/>
          </p:nvPr>
        </p:nvSpPr>
        <p:spPr>
          <a:xfrm>
            <a:off x="699479" y="4413179"/>
            <a:ext cx="5605093" cy="4179312"/>
          </a:xfrm>
        </p:spPr>
        <p:txBody>
          <a:bodyPr/>
          <a:lstStyle/>
          <a:p>
            <a:endParaRPr lang="en-US" altLang="en-US" dirty="0"/>
          </a:p>
        </p:txBody>
      </p:sp>
    </p:spTree>
    <p:extLst>
      <p:ext uri="{BB962C8B-B14F-4D97-AF65-F5344CB8AC3E}">
        <p14:creationId xmlns:p14="http://schemas.microsoft.com/office/powerpoint/2010/main" val="2339309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5C79AC-1AD4-4CF7-B48A-D4C915786ADF}" type="slidenum">
              <a:rPr lang="en-US" altLang="en-US" smtClean="0"/>
              <a:pPr/>
              <a:t>4</a:t>
            </a:fld>
            <a:endParaRPr lang="en-US" altLang="en-US"/>
          </a:p>
        </p:txBody>
      </p:sp>
    </p:spTree>
    <p:extLst>
      <p:ext uri="{BB962C8B-B14F-4D97-AF65-F5344CB8AC3E}">
        <p14:creationId xmlns:p14="http://schemas.microsoft.com/office/powerpoint/2010/main" val="34873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5C79AC-1AD4-4CF7-B48A-D4C915786ADF}" type="slidenum">
              <a:rPr lang="en-US" altLang="en-US" smtClean="0"/>
              <a:pPr/>
              <a:t>6</a:t>
            </a:fld>
            <a:endParaRPr lang="en-US" altLang="en-US"/>
          </a:p>
        </p:txBody>
      </p:sp>
    </p:spTree>
    <p:extLst>
      <p:ext uri="{BB962C8B-B14F-4D97-AF65-F5344CB8AC3E}">
        <p14:creationId xmlns:p14="http://schemas.microsoft.com/office/powerpoint/2010/main" val="406428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95B5B4-4CE9-4978-AF08-8FB450BCD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2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5C79AC-1AD4-4CF7-B48A-D4C915786ADF}" type="slidenum">
              <a:rPr lang="en-US" altLang="en-US" smtClean="0"/>
              <a:pPr/>
              <a:t>9</a:t>
            </a:fld>
            <a:endParaRPr lang="en-US" altLang="en-US"/>
          </a:p>
        </p:txBody>
      </p:sp>
    </p:spTree>
    <p:extLst>
      <p:ext uri="{BB962C8B-B14F-4D97-AF65-F5344CB8AC3E}">
        <p14:creationId xmlns:p14="http://schemas.microsoft.com/office/powerpoint/2010/main" val="1812465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5C79AC-1AD4-4CF7-B48A-D4C915786ADF}" type="slidenum">
              <a:rPr lang="en-US" altLang="en-US" smtClean="0"/>
              <a:pPr/>
              <a:t>10</a:t>
            </a:fld>
            <a:endParaRPr lang="en-US" altLang="en-US"/>
          </a:p>
        </p:txBody>
      </p:sp>
    </p:spTree>
    <p:extLst>
      <p:ext uri="{BB962C8B-B14F-4D97-AF65-F5344CB8AC3E}">
        <p14:creationId xmlns:p14="http://schemas.microsoft.com/office/powerpoint/2010/main" val="687789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5C79AC-1AD4-4CF7-B48A-D4C915786ADF}" type="slidenum">
              <a:rPr lang="en-US" altLang="en-US" smtClean="0"/>
              <a:pPr/>
              <a:t>11</a:t>
            </a:fld>
            <a:endParaRPr lang="en-US" altLang="en-US"/>
          </a:p>
        </p:txBody>
      </p:sp>
    </p:spTree>
    <p:extLst>
      <p:ext uri="{BB962C8B-B14F-4D97-AF65-F5344CB8AC3E}">
        <p14:creationId xmlns:p14="http://schemas.microsoft.com/office/powerpoint/2010/main" val="286206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5FF6CF6-ECE4-4CEA-BBE5-3E7194EC6792}" type="slidenum">
              <a:rPr lang="en-US" altLang="en-US"/>
              <a:pPr/>
              <a:t>‹#›</a:t>
            </a:fld>
            <a:endParaRPr lang="en-US" altLang="en-US"/>
          </a:p>
        </p:txBody>
      </p:sp>
    </p:spTree>
    <p:extLst>
      <p:ext uri="{BB962C8B-B14F-4D97-AF65-F5344CB8AC3E}">
        <p14:creationId xmlns:p14="http://schemas.microsoft.com/office/powerpoint/2010/main" val="295730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70E8856-A198-4300-96C4-CBD2D6E69CA2}" type="slidenum">
              <a:rPr lang="en-US" altLang="en-US"/>
              <a:pPr/>
              <a:t>‹#›</a:t>
            </a:fld>
            <a:endParaRPr lang="en-US" altLang="en-US"/>
          </a:p>
        </p:txBody>
      </p:sp>
    </p:spTree>
    <p:extLst>
      <p:ext uri="{BB962C8B-B14F-4D97-AF65-F5344CB8AC3E}">
        <p14:creationId xmlns:p14="http://schemas.microsoft.com/office/powerpoint/2010/main" val="400746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38412C4-61E5-4923-844F-911AD4B30626}" type="slidenum">
              <a:rPr lang="en-US" altLang="en-US"/>
              <a:pPr/>
              <a:t>‹#›</a:t>
            </a:fld>
            <a:endParaRPr lang="en-US" altLang="en-US"/>
          </a:p>
        </p:txBody>
      </p:sp>
    </p:spTree>
    <p:extLst>
      <p:ext uri="{BB962C8B-B14F-4D97-AF65-F5344CB8AC3E}">
        <p14:creationId xmlns:p14="http://schemas.microsoft.com/office/powerpoint/2010/main" val="243051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1B79C11-064C-47B7-A0E4-0A13893E007C}" type="slidenum">
              <a:rPr lang="en-US" altLang="en-US"/>
              <a:pPr/>
              <a:t>‹#›</a:t>
            </a:fld>
            <a:endParaRPr lang="en-US" altLang="en-US"/>
          </a:p>
        </p:txBody>
      </p:sp>
    </p:spTree>
    <p:extLst>
      <p:ext uri="{BB962C8B-B14F-4D97-AF65-F5344CB8AC3E}">
        <p14:creationId xmlns:p14="http://schemas.microsoft.com/office/powerpoint/2010/main" val="3654684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C79C14E-8D01-401F-8348-64B7CF44AB83}" type="slidenum">
              <a:rPr lang="en-US" altLang="en-US"/>
              <a:pPr/>
              <a:t>‹#›</a:t>
            </a:fld>
            <a:endParaRPr lang="en-US" altLang="en-US"/>
          </a:p>
        </p:txBody>
      </p:sp>
    </p:spTree>
    <p:extLst>
      <p:ext uri="{BB962C8B-B14F-4D97-AF65-F5344CB8AC3E}">
        <p14:creationId xmlns:p14="http://schemas.microsoft.com/office/powerpoint/2010/main" val="398849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142F1AF-E003-46B4-9D93-F594571695C9}" type="slidenum">
              <a:rPr lang="en-US" altLang="en-US"/>
              <a:pPr/>
              <a:t>‹#›</a:t>
            </a:fld>
            <a:endParaRPr lang="en-US" altLang="en-US"/>
          </a:p>
        </p:txBody>
      </p:sp>
    </p:spTree>
    <p:extLst>
      <p:ext uri="{BB962C8B-B14F-4D97-AF65-F5344CB8AC3E}">
        <p14:creationId xmlns:p14="http://schemas.microsoft.com/office/powerpoint/2010/main" val="221450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BFA5F7F-2A46-4851-941A-677F3F4397FE}" type="slidenum">
              <a:rPr lang="en-US" altLang="en-US"/>
              <a:pPr/>
              <a:t>‹#›</a:t>
            </a:fld>
            <a:endParaRPr lang="en-US" altLang="en-US"/>
          </a:p>
        </p:txBody>
      </p:sp>
    </p:spTree>
    <p:extLst>
      <p:ext uri="{BB962C8B-B14F-4D97-AF65-F5344CB8AC3E}">
        <p14:creationId xmlns:p14="http://schemas.microsoft.com/office/powerpoint/2010/main" val="384598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6104FB9-7D07-4600-95B3-8FC33F7E0B28}" type="slidenum">
              <a:rPr lang="en-US" altLang="en-US"/>
              <a:pPr/>
              <a:t>‹#›</a:t>
            </a:fld>
            <a:endParaRPr lang="en-US" altLang="en-US"/>
          </a:p>
        </p:txBody>
      </p:sp>
    </p:spTree>
    <p:extLst>
      <p:ext uri="{BB962C8B-B14F-4D97-AF65-F5344CB8AC3E}">
        <p14:creationId xmlns:p14="http://schemas.microsoft.com/office/powerpoint/2010/main" val="221926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a:xfrm>
            <a:off x="9652000" y="0"/>
            <a:ext cx="2540000" cy="457200"/>
          </a:xfrm>
        </p:spPr>
        <p:txBody>
          <a:bodyPr/>
          <a:lstStyle>
            <a:lvl1pPr>
              <a:defRPr/>
            </a:lvl1pPr>
          </a:lstStyle>
          <a:p>
            <a:fld id="{8F7EAA5F-5F5E-4D7C-BA91-6DA74B7DACB5}" type="slidenum">
              <a:rPr lang="en-US" altLang="en-US"/>
              <a:pPr/>
              <a:t>‹#›</a:t>
            </a:fld>
            <a:endParaRPr lang="en-US" altLang="en-US"/>
          </a:p>
        </p:txBody>
      </p:sp>
    </p:spTree>
    <p:extLst>
      <p:ext uri="{BB962C8B-B14F-4D97-AF65-F5344CB8AC3E}">
        <p14:creationId xmlns:p14="http://schemas.microsoft.com/office/powerpoint/2010/main" val="191589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668B9DC-433D-4E5C-9B01-DD696B76C449}" type="slidenum">
              <a:rPr lang="en-US" altLang="en-US"/>
              <a:pPr/>
              <a:t>‹#›</a:t>
            </a:fld>
            <a:endParaRPr lang="en-US" altLang="en-US"/>
          </a:p>
        </p:txBody>
      </p:sp>
    </p:spTree>
    <p:extLst>
      <p:ext uri="{BB962C8B-B14F-4D97-AF65-F5344CB8AC3E}">
        <p14:creationId xmlns:p14="http://schemas.microsoft.com/office/powerpoint/2010/main" val="238441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D2DB677-474C-4273-8DDC-7B5D5F23B022}" type="slidenum">
              <a:rPr lang="en-US" altLang="en-US"/>
              <a:pPr/>
              <a:t>‹#›</a:t>
            </a:fld>
            <a:endParaRPr lang="en-US" altLang="en-US"/>
          </a:p>
        </p:txBody>
      </p:sp>
    </p:spTree>
    <p:extLst>
      <p:ext uri="{BB962C8B-B14F-4D97-AF65-F5344CB8AC3E}">
        <p14:creationId xmlns:p14="http://schemas.microsoft.com/office/powerpoint/2010/main" val="366790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184E7AE-96A3-418E-8D24-EF5CFDD3E571}" type="slidenum">
              <a:rPr lang="en-US" altLang="en-US"/>
              <a:pPr/>
              <a:t>‹#›</a:t>
            </a:fld>
            <a:endParaRPr lang="en-US" altLang="en-US"/>
          </a:p>
        </p:txBody>
      </p:sp>
      <p:pic>
        <p:nvPicPr>
          <p:cNvPr id="1031" name="Picture 7" descr="NSSTC Logo_medium"/>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t="6400" b="5440"/>
          <a:stretch>
            <a:fillRect/>
          </a:stretch>
        </p:blipFill>
        <p:spPr bwMode="auto">
          <a:xfrm>
            <a:off x="11087100" y="6121400"/>
            <a:ext cx="1097280" cy="731520"/>
          </a:xfrm>
          <a:prstGeom prst="rect">
            <a:avLst/>
          </a:prstGeom>
          <a:noFill/>
          <a:extLst>
            <a:ext uri="{909E8E84-426E-40DD-AFC4-6F175D3DCCD1}">
              <a14:hiddenFill xmlns:a14="http://schemas.microsoft.com/office/drawing/2010/main">
                <a:solidFill>
                  <a:schemeClr val="accent1"/>
                </a:solidFill>
              </a14:hiddenFill>
            </a:ext>
          </a:extLst>
        </p:spPr>
      </p:pic>
      <p:pic>
        <p:nvPicPr>
          <p:cNvPr id="9" name="Picture 6" descr="C:\Users\biazar\Documents\old PC\Biazar\MyDocuments\Arastoo_Personal\Letters\Professional\UAH_logo_primary.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6120998"/>
            <a:ext cx="1371600" cy="72780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F09863-6A06-4F8F-9485-5E484376C3D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2051" name="Text Box 3"/>
          <p:cNvSpPr txBox="1">
            <a:spLocks noChangeArrowheads="1"/>
          </p:cNvSpPr>
          <p:nvPr/>
        </p:nvSpPr>
        <p:spPr bwMode="auto">
          <a:xfrm>
            <a:off x="228600" y="228600"/>
            <a:ext cx="11734800" cy="5928803"/>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spcAft>
                <a:spcPts val="1200"/>
              </a:spcAft>
            </a:pPr>
            <a:r>
              <a:rPr lang="en-US" altLang="ja-JP" sz="2800" b="1" dirty="0">
                <a:solidFill>
                  <a:srgbClr val="002060"/>
                </a:solidFill>
                <a:latin typeface="Calibri" pitchFamily="34" charset="0"/>
                <a:ea typeface="MS Mincho" pitchFamily="49" charset="-128"/>
                <a:cs typeface="Times New Roman" pitchFamily="18" charset="0"/>
              </a:rPr>
              <a:t>Introducing Geostationary Lightning Mapper Nitrogen Oxides (GLM-NOx) Emissions Processor and its Application in 2019 Air Quality Simulations</a:t>
            </a:r>
          </a:p>
          <a:p>
            <a:pPr algn="ctr">
              <a:spcBef>
                <a:spcPct val="40000"/>
              </a:spcBef>
              <a:spcAft>
                <a:spcPts val="1200"/>
              </a:spcAft>
            </a:pPr>
            <a:r>
              <a:rPr lang="en-US" altLang="en-US" sz="1600" b="1" dirty="0">
                <a:solidFill>
                  <a:schemeClr val="tx2"/>
                </a:solidFill>
                <a:latin typeface="Calibri" panose="020F0502020204030204" pitchFamily="34" charset="0"/>
                <a:ea typeface="MS Mincho" pitchFamily="49" charset="-128"/>
                <a:cs typeface="Times New Roman" pitchFamily="18" charset="0"/>
              </a:rPr>
              <a:t>Arastoo Pour Biazar</a:t>
            </a:r>
            <a:r>
              <a:rPr lang="en-US" altLang="en-US" sz="1600" b="1" baseline="30000" dirty="0">
                <a:solidFill>
                  <a:schemeClr val="tx2"/>
                </a:solidFill>
                <a:latin typeface="Calibri" panose="020F0502020204030204" pitchFamily="34" charset="0"/>
                <a:ea typeface="MS Mincho" pitchFamily="49" charset="-128"/>
                <a:cs typeface="Times New Roman" pitchFamily="18" charset="0"/>
              </a:rPr>
              <a:t>1</a:t>
            </a:r>
            <a:r>
              <a:rPr lang="en-US" altLang="en-US" sz="1600" b="1" dirty="0">
                <a:solidFill>
                  <a:schemeClr val="tx2"/>
                </a:solidFill>
                <a:latin typeface="Calibri" panose="020F0502020204030204" pitchFamily="34" charset="0"/>
                <a:ea typeface="MS Mincho" pitchFamily="49" charset="-128"/>
                <a:cs typeface="Times New Roman" pitchFamily="18" charset="0"/>
              </a:rPr>
              <a:t>, </a:t>
            </a:r>
            <a:r>
              <a:rPr lang="en-US" altLang="en-US" sz="1600" b="1" dirty="0">
                <a:solidFill>
                  <a:schemeClr val="tx2"/>
                </a:solidFill>
                <a:latin typeface="Calibri" panose="020F0502020204030204" pitchFamily="34" charset="0"/>
              </a:rPr>
              <a:t>Yuling Wu</a:t>
            </a:r>
            <a:r>
              <a:rPr lang="en-US" altLang="en-US" sz="1600" b="1" baseline="30000" dirty="0">
                <a:solidFill>
                  <a:schemeClr val="tx2"/>
                </a:solidFill>
                <a:latin typeface="Calibri" panose="020F0502020204030204" pitchFamily="34" charset="0"/>
              </a:rPr>
              <a:t>1</a:t>
            </a:r>
            <a:r>
              <a:rPr lang="en-US" altLang="en-US" sz="1600" b="1" dirty="0">
                <a:solidFill>
                  <a:schemeClr val="tx2"/>
                </a:solidFill>
                <a:latin typeface="Calibri" panose="020F0502020204030204" pitchFamily="34" charset="0"/>
              </a:rPr>
              <a:t>, </a:t>
            </a:r>
            <a:r>
              <a:rPr lang="en-US" altLang="en-US" sz="1600" b="1" dirty="0" err="1">
                <a:solidFill>
                  <a:schemeClr val="tx2"/>
                </a:solidFill>
                <a:latin typeface="Calibri" panose="020F0502020204030204" pitchFamily="34" charset="0"/>
              </a:rPr>
              <a:t>Peiyang</a:t>
            </a:r>
            <a:r>
              <a:rPr lang="en-US" altLang="en-US" sz="1600" b="1" dirty="0">
                <a:solidFill>
                  <a:schemeClr val="tx2"/>
                </a:solidFill>
                <a:latin typeface="Calibri" panose="020F0502020204030204" pitchFamily="34" charset="0"/>
              </a:rPr>
              <a:t> Cheng</a:t>
            </a:r>
            <a:r>
              <a:rPr lang="en-US" altLang="en-US" sz="1600" b="1" baseline="30000" dirty="0">
                <a:solidFill>
                  <a:schemeClr val="tx2"/>
                </a:solidFill>
                <a:latin typeface="Calibri" panose="020F0502020204030204" pitchFamily="34" charset="0"/>
                <a:ea typeface="MS Mincho" pitchFamily="49" charset="-128"/>
                <a:cs typeface="Times New Roman" pitchFamily="18" charset="0"/>
              </a:rPr>
              <a:t>2</a:t>
            </a:r>
            <a:r>
              <a:rPr lang="en-US" altLang="en-US" sz="1600" b="1" dirty="0">
                <a:solidFill>
                  <a:schemeClr val="tx2"/>
                </a:solidFill>
                <a:latin typeface="Calibri" panose="020F0502020204030204" pitchFamily="34" charset="0"/>
                <a:ea typeface="MS Mincho" pitchFamily="49" charset="-128"/>
                <a:cs typeface="Times New Roman" pitchFamily="18" charset="0"/>
              </a:rPr>
              <a:t>, </a:t>
            </a:r>
            <a:r>
              <a:rPr lang="en-US" altLang="en-US" sz="1600" b="1" dirty="0">
                <a:solidFill>
                  <a:schemeClr val="tx2"/>
                </a:solidFill>
                <a:latin typeface="Calibri" panose="020F0502020204030204" pitchFamily="34" charset="0"/>
              </a:rPr>
              <a:t>William Koshak</a:t>
            </a:r>
            <a:r>
              <a:rPr lang="en-US" altLang="en-US" sz="1600" b="1" baseline="30000" dirty="0">
                <a:solidFill>
                  <a:schemeClr val="tx2"/>
                </a:solidFill>
                <a:latin typeface="Calibri" panose="020F0502020204030204" pitchFamily="34" charset="0"/>
              </a:rPr>
              <a:t>3</a:t>
            </a:r>
            <a:r>
              <a:rPr lang="en-US" altLang="en-US" sz="1600" b="1" dirty="0">
                <a:solidFill>
                  <a:schemeClr val="tx2"/>
                </a:solidFill>
                <a:latin typeface="Calibri" panose="020F0502020204030204" pitchFamily="34" charset="0"/>
              </a:rPr>
              <a:t>, </a:t>
            </a:r>
            <a:r>
              <a:rPr lang="en-US" altLang="en-US" sz="1600" b="1" dirty="0">
                <a:solidFill>
                  <a:schemeClr val="tx2"/>
                </a:solidFill>
                <a:latin typeface="Calibri" panose="020F0502020204030204" pitchFamily="34" charset="0"/>
                <a:ea typeface="MS Mincho" pitchFamily="49" charset="-128"/>
                <a:cs typeface="Times New Roman" pitchFamily="18" charset="0"/>
              </a:rPr>
              <a:t>Andrew  White</a:t>
            </a:r>
            <a:r>
              <a:rPr lang="en-US" altLang="en-US" sz="1600" b="1" baseline="30000" dirty="0">
                <a:solidFill>
                  <a:schemeClr val="tx2"/>
                </a:solidFill>
                <a:latin typeface="Calibri" panose="020F0502020204030204" pitchFamily="34" charset="0"/>
                <a:ea typeface="MS Mincho" pitchFamily="49" charset="-128"/>
                <a:cs typeface="Times New Roman" pitchFamily="18" charset="0"/>
              </a:rPr>
              <a:t>4</a:t>
            </a:r>
            <a:r>
              <a:rPr lang="en-US" altLang="en-US" sz="1600" b="1" dirty="0">
                <a:solidFill>
                  <a:schemeClr val="tx2"/>
                </a:solidFill>
                <a:latin typeface="Calibri" panose="020F0502020204030204" pitchFamily="34" charset="0"/>
              </a:rPr>
              <a:t>, </a:t>
            </a:r>
            <a:r>
              <a:rPr lang="en-US" altLang="en-US" sz="1600" b="1" dirty="0" err="1">
                <a:solidFill>
                  <a:schemeClr val="tx2"/>
                </a:solidFill>
                <a:latin typeface="Calibri" panose="020F0502020204030204" pitchFamily="34" charset="0"/>
              </a:rPr>
              <a:t>Maudood</a:t>
            </a:r>
            <a:r>
              <a:rPr lang="en-US" altLang="en-US" sz="1600" b="1" dirty="0">
                <a:solidFill>
                  <a:schemeClr val="tx2"/>
                </a:solidFill>
                <a:latin typeface="Calibri" panose="020F0502020204030204" pitchFamily="34" charset="0"/>
              </a:rPr>
              <a:t> Khan</a:t>
            </a:r>
            <a:r>
              <a:rPr lang="en-US" altLang="en-US" sz="1600" b="1" baseline="30000" dirty="0">
                <a:solidFill>
                  <a:schemeClr val="tx2"/>
                </a:solidFill>
                <a:latin typeface="Calibri" panose="020F0502020204030204" pitchFamily="34" charset="0"/>
              </a:rPr>
              <a:t>5</a:t>
            </a:r>
            <a:r>
              <a:rPr lang="en-US" altLang="en-US" sz="1600" b="1" dirty="0">
                <a:solidFill>
                  <a:schemeClr val="tx2"/>
                </a:solidFill>
                <a:latin typeface="Calibri" panose="020F0502020204030204" pitchFamily="34" charset="0"/>
              </a:rPr>
              <a:t>, </a:t>
            </a:r>
            <a:r>
              <a:rPr lang="en-US" altLang="en-US" sz="1600" b="1" dirty="0">
                <a:solidFill>
                  <a:schemeClr val="tx2"/>
                </a:solidFill>
                <a:latin typeface="Calibri" panose="020F0502020204030204" pitchFamily="34" charset="0"/>
                <a:ea typeface="MS Mincho" pitchFamily="49" charset="-128"/>
                <a:cs typeface="Times New Roman" pitchFamily="18" charset="0"/>
              </a:rPr>
              <a:t>Richard T. McNider</a:t>
            </a:r>
            <a:r>
              <a:rPr lang="en-US" altLang="en-US" sz="1600" b="1" baseline="30000" dirty="0">
                <a:solidFill>
                  <a:schemeClr val="tx2"/>
                </a:solidFill>
                <a:latin typeface="Calibri" panose="020F0502020204030204" pitchFamily="34" charset="0"/>
                <a:ea typeface="MS Mincho" pitchFamily="49" charset="-128"/>
                <a:cs typeface="Times New Roman" pitchFamily="18" charset="0"/>
              </a:rPr>
              <a:t>2</a:t>
            </a:r>
            <a:endParaRPr lang="en-US" altLang="en-US" sz="1600" b="1" dirty="0">
              <a:solidFill>
                <a:schemeClr val="tx2"/>
              </a:solidFill>
              <a:latin typeface="Calibri" panose="020F0502020204030204" pitchFamily="34" charset="0"/>
              <a:ea typeface="MS Mincho" pitchFamily="49" charset="-128"/>
              <a:cs typeface="Times New Roman" pitchFamily="18" charset="0"/>
            </a:endParaRPr>
          </a:p>
          <a:p>
            <a:pPr algn="ctr">
              <a:spcBef>
                <a:spcPct val="40000"/>
              </a:spcBef>
              <a:spcAft>
                <a:spcPts val="1200"/>
              </a:spcAft>
            </a:pPr>
            <a:endParaRPr lang="en-US" altLang="en-US" sz="1600" b="1" baseline="30000" dirty="0">
              <a:solidFill>
                <a:schemeClr val="tx2"/>
              </a:solidFill>
              <a:latin typeface="Calibri" panose="020F0502020204030204" pitchFamily="34" charset="0"/>
            </a:endParaRPr>
          </a:p>
          <a:p>
            <a:pPr algn="ctr">
              <a:spcBef>
                <a:spcPct val="40000"/>
              </a:spcBef>
              <a:spcAft>
                <a:spcPts val="1200"/>
              </a:spcAft>
            </a:pPr>
            <a:endParaRPr lang="en-US" altLang="en-US" sz="1600" b="1" baseline="30000" dirty="0">
              <a:solidFill>
                <a:schemeClr val="tx2"/>
              </a:solidFill>
              <a:latin typeface="Calibri" panose="020F0502020204030204" pitchFamily="34" charset="0"/>
            </a:endParaRPr>
          </a:p>
          <a:p>
            <a:pPr>
              <a:buFontTx/>
              <a:buAutoNum type="arabicPeriod"/>
            </a:pPr>
            <a:r>
              <a:rPr lang="en-US" altLang="en-US" sz="1800" b="1" dirty="0">
                <a:solidFill>
                  <a:schemeClr val="tx2"/>
                </a:solidFill>
                <a:latin typeface="Calibri" pitchFamily="34" charset="0"/>
              </a:rPr>
              <a:t>Earth System Science Center, University of Alabama in Huntsville, Huntsville, Alabama</a:t>
            </a:r>
          </a:p>
          <a:p>
            <a:pPr>
              <a:buFontTx/>
              <a:buAutoNum type="arabicPeriod"/>
            </a:pPr>
            <a:r>
              <a:rPr lang="en-US" altLang="en-US" sz="1800" b="1" dirty="0">
                <a:solidFill>
                  <a:schemeClr val="tx2"/>
                </a:solidFill>
                <a:latin typeface="Calibri" pitchFamily="34" charset="0"/>
              </a:rPr>
              <a:t>Atmospheric Science Dept., University of Alabama in Huntsville, Huntsville, Alabama</a:t>
            </a:r>
          </a:p>
          <a:p>
            <a:pPr>
              <a:buFontTx/>
              <a:buAutoNum type="arabicPeriod"/>
            </a:pPr>
            <a:r>
              <a:rPr lang="en-US" altLang="en-US" sz="1800" b="1" dirty="0">
                <a:solidFill>
                  <a:schemeClr val="tx2"/>
                </a:solidFill>
                <a:latin typeface="Calibri" pitchFamily="34" charset="0"/>
              </a:rPr>
              <a:t>NASA-Marshall Space Flight Center, Huntsville, Alabama</a:t>
            </a:r>
          </a:p>
          <a:p>
            <a:pPr>
              <a:buFontTx/>
              <a:buAutoNum type="arabicPeriod"/>
            </a:pPr>
            <a:r>
              <a:rPr lang="en-US" altLang="en-US" sz="1800" b="1" dirty="0">
                <a:solidFill>
                  <a:schemeClr val="tx2"/>
                </a:solidFill>
                <a:latin typeface="Calibri" pitchFamily="34" charset="0"/>
              </a:rPr>
              <a:t>NASA </a:t>
            </a:r>
            <a:r>
              <a:rPr lang="en-US" altLang="en-US" sz="1800" b="1" dirty="0" err="1">
                <a:solidFill>
                  <a:schemeClr val="tx2"/>
                </a:solidFill>
                <a:latin typeface="Calibri" pitchFamily="34" charset="0"/>
              </a:rPr>
              <a:t>SPoRT</a:t>
            </a:r>
            <a:r>
              <a:rPr lang="en-US" altLang="en-US" sz="1800" b="1" dirty="0">
                <a:solidFill>
                  <a:schemeClr val="tx2"/>
                </a:solidFill>
                <a:latin typeface="Calibri" pitchFamily="34" charset="0"/>
              </a:rPr>
              <a:t> Center, Huntsville, Alabama</a:t>
            </a:r>
          </a:p>
          <a:p>
            <a:pPr>
              <a:buFontTx/>
              <a:buAutoNum type="arabicPeriod"/>
            </a:pPr>
            <a:r>
              <a:rPr lang="en-US" altLang="en-US" sz="1800" b="1" dirty="0">
                <a:solidFill>
                  <a:schemeClr val="tx2"/>
                </a:solidFill>
                <a:latin typeface="Calibri" pitchFamily="34" charset="0"/>
              </a:rPr>
              <a:t>Booz Allen Hamilton DC, Washington, DC, United States</a:t>
            </a:r>
          </a:p>
          <a:p>
            <a:pPr algn="ctr">
              <a:lnSpc>
                <a:spcPct val="50000"/>
              </a:lnSpc>
              <a:spcBef>
                <a:spcPct val="50000"/>
              </a:spcBef>
            </a:pPr>
            <a:endParaRPr lang="en-US" altLang="en-US" sz="1600" b="1" dirty="0">
              <a:solidFill>
                <a:schemeClr val="tx2"/>
              </a:solidFill>
              <a:latin typeface="Calibri" panose="020F0502020204030204" pitchFamily="34" charset="0"/>
            </a:endParaRPr>
          </a:p>
          <a:p>
            <a:pPr algn="ctr">
              <a:lnSpc>
                <a:spcPct val="50000"/>
              </a:lnSpc>
              <a:spcBef>
                <a:spcPct val="50000"/>
              </a:spcBef>
            </a:pPr>
            <a:endParaRPr lang="en-US" altLang="en-US" sz="1400" b="1" dirty="0">
              <a:solidFill>
                <a:schemeClr val="tx2"/>
              </a:solidFill>
              <a:latin typeface="Calibri" panose="020F0502020204030204" pitchFamily="34" charset="0"/>
            </a:endParaRPr>
          </a:p>
          <a:p>
            <a:pPr algn="ctr">
              <a:lnSpc>
                <a:spcPct val="50000"/>
              </a:lnSpc>
              <a:spcBef>
                <a:spcPct val="50000"/>
              </a:spcBef>
            </a:pPr>
            <a:endParaRPr lang="en-US" altLang="en-US" sz="1400" b="1" dirty="0">
              <a:solidFill>
                <a:schemeClr val="tx2"/>
              </a:solidFill>
              <a:latin typeface="Calibri" panose="020F0502020204030204" pitchFamily="34" charset="0"/>
            </a:endParaRPr>
          </a:p>
          <a:p>
            <a:pPr algn="ctr">
              <a:lnSpc>
                <a:spcPct val="50000"/>
              </a:lnSpc>
              <a:spcBef>
                <a:spcPct val="50000"/>
              </a:spcBef>
            </a:pPr>
            <a:endParaRPr lang="en-US" altLang="en-US" sz="1400" b="1" dirty="0">
              <a:solidFill>
                <a:schemeClr val="tx2"/>
              </a:solidFill>
              <a:latin typeface="Calibri" panose="020F0502020204030204" pitchFamily="34" charset="0"/>
            </a:endParaRPr>
          </a:p>
          <a:p>
            <a:pPr algn="ctr">
              <a:lnSpc>
                <a:spcPct val="50000"/>
              </a:lnSpc>
              <a:spcBef>
                <a:spcPct val="50000"/>
              </a:spcBef>
            </a:pPr>
            <a:endParaRPr lang="en-US" altLang="en-US" sz="1400" b="1" dirty="0">
              <a:solidFill>
                <a:schemeClr val="tx2"/>
              </a:solidFill>
              <a:latin typeface="Calibri" panose="020F0502020204030204" pitchFamily="34" charset="0"/>
            </a:endParaRPr>
          </a:p>
          <a:p>
            <a:pPr algn="ctr">
              <a:lnSpc>
                <a:spcPct val="50000"/>
              </a:lnSpc>
              <a:spcBef>
                <a:spcPct val="50000"/>
              </a:spcBef>
              <a:spcAft>
                <a:spcPts val="600"/>
              </a:spcAft>
            </a:pPr>
            <a:r>
              <a:rPr lang="en-US" altLang="en-US" sz="1600" b="1" dirty="0">
                <a:solidFill>
                  <a:schemeClr val="tx2"/>
                </a:solidFill>
                <a:latin typeface="Calibri" panose="020F0502020204030204" pitchFamily="34" charset="0"/>
              </a:rPr>
              <a:t>Presented at:</a:t>
            </a:r>
          </a:p>
          <a:p>
            <a:pPr algn="ctr">
              <a:spcBef>
                <a:spcPts val="0"/>
              </a:spcBef>
              <a:spcAft>
                <a:spcPts val="0"/>
              </a:spcAft>
            </a:pPr>
            <a:r>
              <a:rPr lang="en-US" altLang="en-US" sz="1600" b="1" dirty="0">
                <a:solidFill>
                  <a:schemeClr val="tx2"/>
                </a:solidFill>
                <a:latin typeface="Calibri" panose="020F0502020204030204" pitchFamily="34" charset="0"/>
              </a:rPr>
              <a:t>21</a:t>
            </a:r>
            <a:r>
              <a:rPr lang="en-US" altLang="en-US" sz="1600" b="1" baseline="30000" dirty="0">
                <a:solidFill>
                  <a:schemeClr val="tx2"/>
                </a:solidFill>
                <a:latin typeface="Calibri" panose="020F0502020204030204" pitchFamily="34" charset="0"/>
              </a:rPr>
              <a:t>st</a:t>
            </a:r>
            <a:r>
              <a:rPr lang="en-US" altLang="en-US" sz="1600" b="1" dirty="0">
                <a:solidFill>
                  <a:schemeClr val="tx2"/>
                </a:solidFill>
                <a:latin typeface="Calibri" panose="020F0502020204030204" pitchFamily="34" charset="0"/>
              </a:rPr>
              <a:t> Annual Community Modeling and Analysis System (CMAS) Conference</a:t>
            </a:r>
            <a:br>
              <a:rPr lang="en-US" altLang="en-US" sz="1600" b="1" dirty="0">
                <a:solidFill>
                  <a:schemeClr val="tx2"/>
                </a:solidFill>
                <a:latin typeface="Calibri" panose="020F0502020204030204" pitchFamily="34" charset="0"/>
              </a:rPr>
            </a:br>
            <a:r>
              <a:rPr lang="en-US" altLang="en-US" sz="1600" b="1" dirty="0">
                <a:solidFill>
                  <a:schemeClr val="tx2"/>
                </a:solidFill>
                <a:latin typeface="Calibri" panose="020F0502020204030204" pitchFamily="34" charset="0"/>
              </a:rPr>
              <a:t>October 17-19, 2022</a:t>
            </a:r>
            <a:br>
              <a:rPr lang="en-US" altLang="en-US" sz="1600" b="1" dirty="0">
                <a:solidFill>
                  <a:schemeClr val="tx2"/>
                </a:solidFill>
                <a:latin typeface="Calibri" panose="020F0502020204030204" pitchFamily="34" charset="0"/>
              </a:rPr>
            </a:br>
            <a:r>
              <a:rPr lang="en-US" altLang="en-US" sz="1600" b="1" dirty="0">
                <a:solidFill>
                  <a:schemeClr val="tx2"/>
                </a:solidFill>
                <a:latin typeface="Calibri" panose="020F0502020204030204" pitchFamily="34" charset="0"/>
              </a:rPr>
              <a:t>Friday Center, University of North Carolina, Chapel Hill, NC</a:t>
            </a:r>
          </a:p>
        </p:txBody>
      </p:sp>
    </p:spTree>
    <p:extLst>
      <p:ext uri="{BB962C8B-B14F-4D97-AF65-F5344CB8AC3E}">
        <p14:creationId xmlns:p14="http://schemas.microsoft.com/office/powerpoint/2010/main" val="448602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WRF/CMAQ Simulations – June-September, 2019</a:t>
            </a:r>
          </a:p>
        </p:txBody>
      </p:sp>
      <p:pic>
        <p:nvPicPr>
          <p:cNvPr id="4" name="Picture 3"/>
          <p:cNvPicPr>
            <a:picLocks noChangeAspect="1"/>
          </p:cNvPicPr>
          <p:nvPr/>
        </p:nvPicPr>
        <p:blipFill>
          <a:blip r:embed="rId3"/>
          <a:stretch>
            <a:fillRect/>
          </a:stretch>
        </p:blipFill>
        <p:spPr>
          <a:xfrm>
            <a:off x="6172200" y="1219200"/>
            <a:ext cx="5943600" cy="3081528"/>
          </a:xfrm>
          <a:prstGeom prst="rect">
            <a:avLst/>
          </a:prstGeom>
        </p:spPr>
      </p:pic>
      <p:pic>
        <p:nvPicPr>
          <p:cNvPr id="8" name="Picture 7"/>
          <p:cNvPicPr>
            <a:picLocks noChangeAspect="1"/>
          </p:cNvPicPr>
          <p:nvPr/>
        </p:nvPicPr>
        <p:blipFill>
          <a:blip r:embed="rId4"/>
          <a:stretch>
            <a:fillRect/>
          </a:stretch>
        </p:blipFill>
        <p:spPr>
          <a:xfrm>
            <a:off x="76200" y="1200614"/>
            <a:ext cx="5943600" cy="3980986"/>
          </a:xfrm>
          <a:prstGeom prst="rect">
            <a:avLst/>
          </a:prstGeom>
        </p:spPr>
      </p:pic>
      <p:sp>
        <p:nvSpPr>
          <p:cNvPr id="9" name="TextBox 8"/>
          <p:cNvSpPr txBox="1"/>
          <p:nvPr/>
        </p:nvSpPr>
        <p:spPr>
          <a:xfrm>
            <a:off x="76200" y="719434"/>
            <a:ext cx="5943600"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WRF v4.1.4 Configuration</a:t>
            </a:r>
          </a:p>
        </p:txBody>
      </p:sp>
      <p:sp>
        <p:nvSpPr>
          <p:cNvPr id="10" name="TextBox 9"/>
          <p:cNvSpPr txBox="1"/>
          <p:nvPr/>
        </p:nvSpPr>
        <p:spPr>
          <a:xfrm>
            <a:off x="6172201" y="764266"/>
            <a:ext cx="5894294"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CMAQ 5.3.3 Configuration</a:t>
            </a:r>
          </a:p>
        </p:txBody>
      </p:sp>
      <p:sp>
        <p:nvSpPr>
          <p:cNvPr id="11" name="TextBox 10"/>
          <p:cNvSpPr txBox="1"/>
          <p:nvPr/>
        </p:nvSpPr>
        <p:spPr>
          <a:xfrm flipH="1">
            <a:off x="6273052" y="4300728"/>
            <a:ext cx="5741895" cy="830997"/>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50 vertical layers, with more layers at the tropopause</a:t>
            </a:r>
          </a:p>
        </p:txBody>
      </p:sp>
      <p:sp>
        <p:nvSpPr>
          <p:cNvPr id="12" name="TextBox 11"/>
          <p:cNvSpPr txBox="1"/>
          <p:nvPr/>
        </p:nvSpPr>
        <p:spPr>
          <a:xfrm>
            <a:off x="1167652" y="5302071"/>
            <a:ext cx="10210800" cy="1200329"/>
          </a:xfrm>
          <a:prstGeom prst="rect">
            <a:avLst/>
          </a:prstGeom>
          <a:noFill/>
        </p:spPr>
        <p:txBody>
          <a:bodyPr wrap="square" rtlCol="0">
            <a:spAutoFit/>
          </a:bodyPr>
          <a:lstStyle/>
          <a:p>
            <a:pPr marL="342900" indent="-342900" algn="l">
              <a:buClr>
                <a:srgbClr val="FF0000"/>
              </a:buClr>
              <a:buFont typeface="Wingdings" panose="05000000000000000000" pitchFamily="2" charset="2"/>
              <a:buChar char="Ø"/>
            </a:pPr>
            <a:r>
              <a:rPr lang="en-US" dirty="0">
                <a:latin typeface="Calibri" panose="020F0502020204030204" pitchFamily="34" charset="0"/>
                <a:cs typeface="Calibri" panose="020F0502020204030204" pitchFamily="34" charset="0"/>
              </a:rPr>
              <a:t>Performed a control simulation (CNTRL) and another simulation with the addition of </a:t>
            </a:r>
            <a:r>
              <a:rPr lang="en-US" dirty="0" err="1">
                <a:latin typeface="Calibri" panose="020F0502020204030204" pitchFamily="34" charset="0"/>
                <a:cs typeface="Calibri" panose="020F0502020204030204" pitchFamily="34" charset="0"/>
              </a:rPr>
              <a:t>LNOx</a:t>
            </a:r>
            <a:r>
              <a:rPr lang="en-US" dirty="0">
                <a:latin typeface="Calibri" panose="020F0502020204030204" pitchFamily="34" charset="0"/>
                <a:cs typeface="Calibri" panose="020F0502020204030204" pitchFamily="34" charset="0"/>
              </a:rPr>
              <a:t>.</a:t>
            </a:r>
          </a:p>
          <a:p>
            <a:pPr marL="342900" indent="-342900" algn="l">
              <a:buClr>
                <a:srgbClr val="FF0000"/>
              </a:buClr>
              <a:buFont typeface="Wingdings" panose="05000000000000000000" pitchFamily="2" charset="2"/>
              <a:buChar char="Ø"/>
            </a:pPr>
            <a:r>
              <a:rPr lang="en-US" dirty="0">
                <a:latin typeface="Calibri" panose="020F0502020204030204" pitchFamily="34" charset="0"/>
                <a:cs typeface="Calibri" panose="020F0502020204030204" pitchFamily="34" charset="0"/>
              </a:rPr>
              <a:t>Lateral BC was obtained from CAM-</a:t>
            </a:r>
            <a:r>
              <a:rPr lang="en-US" dirty="0" err="1">
                <a:latin typeface="Calibri" panose="020F0502020204030204" pitchFamily="34" charset="0"/>
                <a:cs typeface="Calibri" panose="020F0502020204030204" pitchFamily="34" charset="0"/>
              </a:rPr>
              <a:t>Chem</a:t>
            </a: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7005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0E88155-A549-432C-9AFA-0219365975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Text Box 4"/>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Surface Ozone for July 24, 2019, 20:00 GMT</a:t>
            </a:r>
          </a:p>
        </p:txBody>
      </p:sp>
      <p:pic>
        <p:nvPicPr>
          <p:cNvPr id="3" name="Picture 2"/>
          <p:cNvPicPr>
            <a:picLocks noChangeAspect="1"/>
          </p:cNvPicPr>
          <p:nvPr/>
        </p:nvPicPr>
        <p:blipFill>
          <a:blip r:embed="rId6"/>
          <a:stretch>
            <a:fillRect/>
          </a:stretch>
        </p:blipFill>
        <p:spPr>
          <a:xfrm>
            <a:off x="1447800" y="771115"/>
            <a:ext cx="4114800" cy="2961294"/>
          </a:xfrm>
          <a:prstGeom prst="rect">
            <a:avLst/>
          </a:prstGeom>
        </p:spPr>
      </p:pic>
      <p:pic>
        <p:nvPicPr>
          <p:cNvPr id="4" name="Picture 3"/>
          <p:cNvPicPr>
            <a:picLocks noChangeAspect="1"/>
          </p:cNvPicPr>
          <p:nvPr/>
        </p:nvPicPr>
        <p:blipFill>
          <a:blip r:embed="rId7"/>
          <a:stretch>
            <a:fillRect/>
          </a:stretch>
        </p:blipFill>
        <p:spPr>
          <a:xfrm>
            <a:off x="5638800" y="770498"/>
            <a:ext cx="4114800" cy="2962528"/>
          </a:xfrm>
          <a:prstGeom prst="rect">
            <a:avLst/>
          </a:prstGeom>
        </p:spPr>
      </p:pic>
      <p:pic>
        <p:nvPicPr>
          <p:cNvPr id="9" name="Picture 8"/>
          <p:cNvPicPr>
            <a:picLocks noChangeAspect="1"/>
          </p:cNvPicPr>
          <p:nvPr/>
        </p:nvPicPr>
        <p:blipFill>
          <a:blip r:embed="rId8"/>
          <a:stretch>
            <a:fillRect/>
          </a:stretch>
        </p:blipFill>
        <p:spPr>
          <a:xfrm>
            <a:off x="76200" y="3817725"/>
            <a:ext cx="4114800" cy="2978419"/>
          </a:xfrm>
          <a:prstGeom prst="rect">
            <a:avLst/>
          </a:prstGeom>
        </p:spPr>
      </p:pic>
      <p:pic>
        <p:nvPicPr>
          <p:cNvPr id="10" name="Picture 9"/>
          <p:cNvPicPr>
            <a:picLocks noChangeAspect="1"/>
          </p:cNvPicPr>
          <p:nvPr/>
        </p:nvPicPr>
        <p:blipFill>
          <a:blip r:embed="rId9"/>
          <a:stretch>
            <a:fillRect/>
          </a:stretch>
        </p:blipFill>
        <p:spPr>
          <a:xfrm>
            <a:off x="8001000" y="3840585"/>
            <a:ext cx="4114800" cy="2978419"/>
          </a:xfrm>
          <a:prstGeom prst="rect">
            <a:avLst/>
          </a:prstGeom>
        </p:spPr>
      </p:pic>
      <p:sp>
        <p:nvSpPr>
          <p:cNvPr id="5" name="TextBox 4"/>
          <p:cNvSpPr txBox="1"/>
          <p:nvPr/>
        </p:nvSpPr>
        <p:spPr>
          <a:xfrm>
            <a:off x="76200" y="1418509"/>
            <a:ext cx="1331259" cy="1323439"/>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Surface Weather Map for 7:00 A.M. EST, July 24, 2019</a:t>
            </a:r>
          </a:p>
        </p:txBody>
      </p:sp>
      <p:sp>
        <p:nvSpPr>
          <p:cNvPr id="11" name="TextBox 10"/>
          <p:cNvSpPr txBox="1"/>
          <p:nvPr/>
        </p:nvSpPr>
        <p:spPr>
          <a:xfrm>
            <a:off x="9829800" y="1664731"/>
            <a:ext cx="1676400" cy="830997"/>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24 hr. Precipitation for July 24, 2019</a:t>
            </a:r>
          </a:p>
        </p:txBody>
      </p:sp>
      <p:sp>
        <p:nvSpPr>
          <p:cNvPr id="12" name="TextBox 11"/>
          <p:cNvSpPr txBox="1"/>
          <p:nvPr/>
        </p:nvSpPr>
        <p:spPr>
          <a:xfrm>
            <a:off x="4204446" y="4398993"/>
            <a:ext cx="1358153" cy="1323439"/>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Surface Ozone </a:t>
            </a:r>
            <a:r>
              <a:rPr lang="en-US" sz="1600" dirty="0" err="1">
                <a:latin typeface="Calibri" panose="020F0502020204030204" pitchFamily="34" charset="0"/>
                <a:cs typeface="Calibri" panose="020F0502020204030204" pitchFamily="34" charset="0"/>
              </a:rPr>
              <a:t>Concentratio</a:t>
            </a:r>
            <a:r>
              <a:rPr lang="en-US" sz="1600" dirty="0">
                <a:latin typeface="Calibri" panose="020F0502020204030204" pitchFamily="34" charset="0"/>
                <a:cs typeface="Calibri" panose="020F0502020204030204" pitchFamily="34" charset="0"/>
              </a:rPr>
              <a:t>, July 24, 2019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@20:00 GMT</a:t>
            </a:r>
          </a:p>
        </p:txBody>
      </p:sp>
      <p:sp>
        <p:nvSpPr>
          <p:cNvPr id="13" name="TextBox 12"/>
          <p:cNvSpPr txBox="1"/>
          <p:nvPr/>
        </p:nvSpPr>
        <p:spPr>
          <a:xfrm>
            <a:off x="5945830" y="4522104"/>
            <a:ext cx="2055170" cy="1569660"/>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Difference in Surface Ozone between Lightning and Control Simulation for July 24, 2019 @20:00 GMT</a:t>
            </a:r>
          </a:p>
          <a:p>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LNOx</a:t>
            </a:r>
            <a:r>
              <a:rPr lang="en-US" sz="1600" dirty="0">
                <a:latin typeface="Calibri" panose="020F0502020204030204" pitchFamily="34" charset="0"/>
                <a:cs typeface="Calibri" panose="020F0502020204030204" pitchFamily="34" charset="0"/>
              </a:rPr>
              <a:t>-CNTRL)</a:t>
            </a:r>
          </a:p>
        </p:txBody>
      </p:sp>
    </p:spTree>
    <p:extLst>
      <p:ext uri="{BB962C8B-B14F-4D97-AF65-F5344CB8AC3E}">
        <p14:creationId xmlns:p14="http://schemas.microsoft.com/office/powerpoint/2010/main" val="256939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D8C48-A397-4DD2-A3BA-E9D10BAA5DBF}"/>
              </a:ext>
            </a:extLst>
          </p:cNvPr>
          <p:cNvSpPr>
            <a:spLocks noGrp="1"/>
          </p:cNvSpPr>
          <p:nvPr>
            <p:ph type="sldNum" sz="quarter" idx="12"/>
          </p:nvPr>
        </p:nvSpPr>
        <p:spPr/>
        <p:txBody>
          <a:bodyPr/>
          <a:lstStyle/>
          <a:p>
            <a:fld id="{8F7EAA5F-5F5E-4D7C-BA91-6DA74B7DACB5}" type="slidenum">
              <a:rPr lang="en-US" altLang="en-US" smtClean="0"/>
              <a:pPr/>
              <a:t>12</a:t>
            </a:fld>
            <a:endParaRPr lang="en-US" altLang="en-US"/>
          </a:p>
        </p:txBody>
      </p:sp>
      <p:pic>
        <p:nvPicPr>
          <p:cNvPr id="3" name="Picture 2">
            <a:extLst>
              <a:ext uri="{FF2B5EF4-FFF2-40B4-BE49-F238E27FC236}">
                <a16:creationId xmlns:a16="http://schemas.microsoft.com/office/drawing/2014/main" id="{BF5FAED2-07F9-449D-B1BA-EA0A267D8ECA}"/>
              </a:ext>
            </a:extLst>
          </p:cNvPr>
          <p:cNvPicPr>
            <a:picLocks noChangeAspect="1"/>
          </p:cNvPicPr>
          <p:nvPr/>
        </p:nvPicPr>
        <p:blipFill>
          <a:blip r:embed="rId2"/>
          <a:stretch>
            <a:fillRect/>
          </a:stretch>
        </p:blipFill>
        <p:spPr>
          <a:xfrm>
            <a:off x="304800" y="2057400"/>
            <a:ext cx="5486876" cy="1676545"/>
          </a:xfrm>
          <a:prstGeom prst="rect">
            <a:avLst/>
          </a:prstGeom>
        </p:spPr>
      </p:pic>
      <p:sp>
        <p:nvSpPr>
          <p:cNvPr id="6" name="Rectangle 5">
            <a:extLst>
              <a:ext uri="{FF2B5EF4-FFF2-40B4-BE49-F238E27FC236}">
                <a16:creationId xmlns:a16="http://schemas.microsoft.com/office/drawing/2014/main" id="{A4F3C439-E302-4DA4-8ED7-F1586BA36451}"/>
              </a:ext>
            </a:extLst>
          </p:cNvPr>
          <p:cNvSpPr/>
          <p:nvPr/>
        </p:nvSpPr>
        <p:spPr>
          <a:xfrm>
            <a:off x="304800" y="914400"/>
            <a:ext cx="4343400" cy="1077218"/>
          </a:xfrm>
          <a:prstGeom prst="rect">
            <a:avLst/>
          </a:prstGeom>
        </p:spPr>
        <p:txBody>
          <a:bodyPr wrap="square">
            <a:spAutoFit/>
          </a:bodyPr>
          <a:lstStyle/>
          <a:p>
            <a:pPr algn="l"/>
            <a:r>
              <a:rPr lang="en-US" sz="1600" b="1" dirty="0">
                <a:solidFill>
                  <a:srgbClr val="000000"/>
                </a:solidFill>
                <a:latin typeface="Calibri" panose="020F0502020204030204" pitchFamily="34" charset="0"/>
                <a:ea typeface="Cambria" panose="02040503050406030204" pitchFamily="18" charset="0"/>
              </a:rPr>
              <a:t>Monthly domain total NO</a:t>
            </a:r>
            <a:r>
              <a:rPr lang="en-US" sz="1600" b="1" i="1" baseline="-25000" dirty="0">
                <a:solidFill>
                  <a:srgbClr val="000000"/>
                </a:solidFill>
                <a:latin typeface="Calibri" panose="020F0502020204030204" pitchFamily="34" charset="0"/>
                <a:ea typeface="Cambria" panose="02040503050406030204" pitchFamily="18" charset="0"/>
              </a:rPr>
              <a:t>x </a:t>
            </a:r>
            <a:r>
              <a:rPr lang="en-US" sz="1600" b="1" dirty="0">
                <a:solidFill>
                  <a:srgbClr val="000000"/>
                </a:solidFill>
                <a:latin typeface="Calibri" panose="020F0502020204030204" pitchFamily="34" charset="0"/>
                <a:ea typeface="Cambria" panose="02040503050406030204" pitchFamily="18" charset="0"/>
              </a:rPr>
              <a:t>emissions from lightning, anthropogenic, and soil sources. Round brackets present the contribution percentages of different sources to the total NO</a:t>
            </a:r>
            <a:r>
              <a:rPr lang="en-US" sz="1600" b="1" i="1" baseline="-25000" dirty="0">
                <a:solidFill>
                  <a:srgbClr val="000000"/>
                </a:solidFill>
                <a:latin typeface="Calibri" panose="020F0502020204030204" pitchFamily="34" charset="0"/>
                <a:ea typeface="Cambria" panose="02040503050406030204" pitchFamily="18" charset="0"/>
              </a:rPr>
              <a:t>x </a:t>
            </a:r>
            <a:r>
              <a:rPr lang="en-US" sz="1600" b="1" dirty="0">
                <a:solidFill>
                  <a:srgbClr val="000000"/>
                </a:solidFill>
                <a:latin typeface="Calibri" panose="020F0502020204030204" pitchFamily="34" charset="0"/>
                <a:ea typeface="Cambria" panose="02040503050406030204" pitchFamily="18" charset="0"/>
              </a:rPr>
              <a:t>budget.</a:t>
            </a:r>
            <a:endParaRPr lang="en-US" sz="1600" b="1" dirty="0"/>
          </a:p>
        </p:txBody>
      </p:sp>
      <p:sp>
        <p:nvSpPr>
          <p:cNvPr id="5" name="Text Box 4">
            <a:extLst>
              <a:ext uri="{FF2B5EF4-FFF2-40B4-BE49-F238E27FC236}">
                <a16:creationId xmlns:a16="http://schemas.microsoft.com/office/drawing/2014/main" id="{1A90AC77-C8C7-4D29-9855-1AB2DA54F999}"/>
              </a:ext>
            </a:extLst>
          </p:cNvPr>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Lightning NOx Produced During the Summer of 2019 </a:t>
            </a:r>
          </a:p>
        </p:txBody>
      </p:sp>
      <p:pic>
        <p:nvPicPr>
          <p:cNvPr id="7" name="Picture 6" descr="A picture containing diagram&#10;&#10;Description automatically generated">
            <a:extLst>
              <a:ext uri="{FF2B5EF4-FFF2-40B4-BE49-F238E27FC236}">
                <a16:creationId xmlns:a16="http://schemas.microsoft.com/office/drawing/2014/main" id="{F4A5C146-37F0-4567-8532-7AA0C18E31A6}"/>
              </a:ext>
            </a:extLst>
          </p:cNvPr>
          <p:cNvPicPr/>
          <p:nvPr/>
        </p:nvPicPr>
        <p:blipFill>
          <a:blip r:embed="rId3"/>
          <a:stretch>
            <a:fillRect/>
          </a:stretch>
        </p:blipFill>
        <p:spPr>
          <a:xfrm>
            <a:off x="6553200" y="1066800"/>
            <a:ext cx="5486400" cy="4912360"/>
          </a:xfrm>
          <a:prstGeom prst="rect">
            <a:avLst/>
          </a:prstGeom>
        </p:spPr>
      </p:pic>
      <p:sp>
        <p:nvSpPr>
          <p:cNvPr id="8" name="Rectangle 7">
            <a:extLst>
              <a:ext uri="{FF2B5EF4-FFF2-40B4-BE49-F238E27FC236}">
                <a16:creationId xmlns:a16="http://schemas.microsoft.com/office/drawing/2014/main" id="{7CFBB548-6388-4800-A3F2-6B3391ABFBEC}"/>
              </a:ext>
            </a:extLst>
          </p:cNvPr>
          <p:cNvSpPr/>
          <p:nvPr/>
        </p:nvSpPr>
        <p:spPr>
          <a:xfrm>
            <a:off x="228600" y="4572000"/>
            <a:ext cx="6313394" cy="1569660"/>
          </a:xfrm>
          <a:prstGeom prst="rect">
            <a:avLst/>
          </a:prstGeom>
        </p:spPr>
        <p:txBody>
          <a:bodyPr wrap="square">
            <a:spAutoFit/>
          </a:bodyPr>
          <a:lstStyle/>
          <a:p>
            <a:pPr algn="l"/>
            <a:r>
              <a:rPr lang="en-US" sz="1600" b="1" dirty="0">
                <a:solidFill>
                  <a:srgbClr val="000000"/>
                </a:solidFill>
                <a:latin typeface="Calibri" panose="020F0502020204030204" pitchFamily="34" charset="0"/>
                <a:ea typeface="Cambria" panose="02040503050406030204" pitchFamily="18" charset="0"/>
              </a:rPr>
              <a:t>Spatial distribution of monthly flash density, NO</a:t>
            </a:r>
            <a:r>
              <a:rPr lang="en-US" sz="1600" b="1" i="1" baseline="-25000" dirty="0">
                <a:solidFill>
                  <a:srgbClr val="000000"/>
                </a:solidFill>
                <a:latin typeface="Calibri" panose="020F0502020204030204" pitchFamily="34" charset="0"/>
                <a:ea typeface="Cambria" panose="02040503050406030204" pitchFamily="18" charset="0"/>
              </a:rPr>
              <a:t>x </a:t>
            </a:r>
            <a:r>
              <a:rPr lang="en-US" sz="1600" b="1" dirty="0">
                <a:solidFill>
                  <a:srgbClr val="000000"/>
                </a:solidFill>
                <a:latin typeface="Calibri" panose="020F0502020204030204" pitchFamily="34" charset="0"/>
                <a:ea typeface="Cambria" panose="02040503050406030204" pitchFamily="18" charset="0"/>
              </a:rPr>
              <a:t>emissions from different sources, and contributions of lightning/natural sources to total NO</a:t>
            </a:r>
            <a:r>
              <a:rPr lang="en-US" sz="1600" b="1" i="1" baseline="-25000" dirty="0">
                <a:solidFill>
                  <a:srgbClr val="000000"/>
                </a:solidFill>
                <a:latin typeface="Calibri" panose="020F0502020204030204" pitchFamily="34" charset="0"/>
                <a:ea typeface="Cambria" panose="02040503050406030204" pitchFamily="18" charset="0"/>
              </a:rPr>
              <a:t>x </a:t>
            </a:r>
            <a:r>
              <a:rPr lang="en-US" sz="1600" b="1" dirty="0">
                <a:solidFill>
                  <a:srgbClr val="000000"/>
                </a:solidFill>
                <a:latin typeface="Calibri" panose="020F0502020204030204" pitchFamily="34" charset="0"/>
                <a:ea typeface="Cambria" panose="02040503050406030204" pitchFamily="18" charset="0"/>
              </a:rPr>
              <a:t>emissions for August 2019. (a) Flash density, (b) </a:t>
            </a:r>
            <a:r>
              <a:rPr lang="en-US" sz="1600" b="1" dirty="0" err="1">
                <a:solidFill>
                  <a:srgbClr val="000000"/>
                </a:solidFill>
                <a:latin typeface="Calibri" panose="020F0502020204030204" pitchFamily="34" charset="0"/>
                <a:ea typeface="Cambria" panose="02040503050406030204" pitchFamily="18" charset="0"/>
              </a:rPr>
              <a:t>LNO</a:t>
            </a:r>
            <a:r>
              <a:rPr lang="en-US" sz="1600" b="1" i="1" baseline="-25000" dirty="0" err="1">
                <a:solidFill>
                  <a:srgbClr val="000000"/>
                </a:solidFill>
                <a:latin typeface="Calibri" panose="020F0502020204030204" pitchFamily="34" charset="0"/>
                <a:ea typeface="Cambria" panose="02040503050406030204" pitchFamily="18" charset="0"/>
              </a:rPr>
              <a:t>x</a:t>
            </a:r>
            <a:r>
              <a:rPr lang="en-US" sz="1600" b="1" dirty="0">
                <a:solidFill>
                  <a:srgbClr val="000000"/>
                </a:solidFill>
                <a:latin typeface="Calibri" panose="020F0502020204030204" pitchFamily="34" charset="0"/>
                <a:ea typeface="Cambria" panose="02040503050406030204" pitchFamily="18" charset="0"/>
              </a:rPr>
              <a:t> emission, (c) anthropogenic NO</a:t>
            </a:r>
            <a:r>
              <a:rPr lang="en-US" sz="1600" b="1" i="1" baseline="-25000" dirty="0">
                <a:solidFill>
                  <a:srgbClr val="000000"/>
                </a:solidFill>
                <a:latin typeface="Calibri" panose="020F0502020204030204" pitchFamily="34" charset="0"/>
                <a:ea typeface="Cambria" panose="02040503050406030204" pitchFamily="18" charset="0"/>
              </a:rPr>
              <a:t>x </a:t>
            </a:r>
            <a:r>
              <a:rPr lang="en-US" sz="1600" b="1" dirty="0">
                <a:solidFill>
                  <a:srgbClr val="000000"/>
                </a:solidFill>
                <a:latin typeface="Calibri" panose="020F0502020204030204" pitchFamily="34" charset="0"/>
                <a:ea typeface="Cambria" panose="02040503050406030204" pitchFamily="18" charset="0"/>
              </a:rPr>
              <a:t>emission, (d) soil NO emission, (e) the percentage of </a:t>
            </a:r>
            <a:r>
              <a:rPr lang="en-US" sz="1600" b="1" dirty="0" err="1">
                <a:solidFill>
                  <a:srgbClr val="000000"/>
                </a:solidFill>
                <a:latin typeface="Calibri" panose="020F0502020204030204" pitchFamily="34" charset="0"/>
                <a:ea typeface="Cambria" panose="02040503050406030204" pitchFamily="18" charset="0"/>
              </a:rPr>
              <a:t>LNO</a:t>
            </a:r>
            <a:r>
              <a:rPr lang="en-US" sz="1600" b="1" i="1" baseline="-25000" dirty="0" err="1">
                <a:solidFill>
                  <a:srgbClr val="000000"/>
                </a:solidFill>
                <a:latin typeface="Calibri" panose="020F0502020204030204" pitchFamily="34" charset="0"/>
                <a:ea typeface="Cambria" panose="02040503050406030204" pitchFamily="18" charset="0"/>
              </a:rPr>
              <a:t>x</a:t>
            </a:r>
            <a:r>
              <a:rPr lang="en-US" sz="1600" b="1" dirty="0">
                <a:solidFill>
                  <a:srgbClr val="000000"/>
                </a:solidFill>
                <a:latin typeface="Calibri" panose="020F0502020204030204" pitchFamily="34" charset="0"/>
                <a:ea typeface="Cambria" panose="02040503050406030204" pitchFamily="18" charset="0"/>
              </a:rPr>
              <a:t> to total NO</a:t>
            </a:r>
            <a:r>
              <a:rPr lang="en-US" sz="1600" b="1" i="1" baseline="-25000" dirty="0">
                <a:solidFill>
                  <a:srgbClr val="000000"/>
                </a:solidFill>
                <a:latin typeface="Calibri" panose="020F0502020204030204" pitchFamily="34" charset="0"/>
                <a:ea typeface="Cambria" panose="02040503050406030204" pitchFamily="18" charset="0"/>
              </a:rPr>
              <a:t>x</a:t>
            </a:r>
            <a:r>
              <a:rPr lang="en-US" sz="1600" b="1" dirty="0">
                <a:solidFill>
                  <a:srgbClr val="000000"/>
                </a:solidFill>
                <a:latin typeface="Calibri" panose="020F0502020204030204" pitchFamily="34" charset="0"/>
                <a:ea typeface="Cambria" panose="02040503050406030204" pitchFamily="18" charset="0"/>
              </a:rPr>
              <a:t> emissions, and (f) the percentage of natural to total NO</a:t>
            </a:r>
            <a:r>
              <a:rPr lang="en-US" sz="1600" b="1" i="1" baseline="-25000" dirty="0">
                <a:solidFill>
                  <a:srgbClr val="000000"/>
                </a:solidFill>
                <a:latin typeface="Calibri" panose="020F0502020204030204" pitchFamily="34" charset="0"/>
                <a:ea typeface="Cambria" panose="02040503050406030204" pitchFamily="18" charset="0"/>
              </a:rPr>
              <a:t>x</a:t>
            </a:r>
            <a:r>
              <a:rPr lang="en-US" sz="1600" b="1" dirty="0">
                <a:solidFill>
                  <a:srgbClr val="000000"/>
                </a:solidFill>
                <a:latin typeface="Calibri" panose="020F0502020204030204" pitchFamily="34" charset="0"/>
                <a:ea typeface="Cambria" panose="02040503050406030204" pitchFamily="18" charset="0"/>
              </a:rPr>
              <a:t> emissions. </a:t>
            </a:r>
            <a:endParaRPr lang="en-US" sz="1600" b="1" dirty="0"/>
          </a:p>
        </p:txBody>
      </p:sp>
    </p:spTree>
    <p:extLst>
      <p:ext uri="{BB962C8B-B14F-4D97-AF65-F5344CB8AC3E}">
        <p14:creationId xmlns:p14="http://schemas.microsoft.com/office/powerpoint/2010/main" val="1747561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69CB31-F0C9-4424-A114-68BB9192C8AC}"/>
              </a:ext>
            </a:extLst>
          </p:cNvPr>
          <p:cNvSpPr>
            <a:spLocks noGrp="1"/>
          </p:cNvSpPr>
          <p:nvPr>
            <p:ph type="sldNum" sz="quarter" idx="12"/>
          </p:nvPr>
        </p:nvSpPr>
        <p:spPr/>
        <p:txBody>
          <a:bodyPr/>
          <a:lstStyle/>
          <a:p>
            <a:fld id="{8F7EAA5F-5F5E-4D7C-BA91-6DA74B7DACB5}" type="slidenum">
              <a:rPr lang="en-US" altLang="en-US" smtClean="0"/>
              <a:pPr/>
              <a:t>13</a:t>
            </a:fld>
            <a:endParaRPr lang="en-US" altLang="en-US"/>
          </a:p>
        </p:txBody>
      </p:sp>
      <p:pic>
        <p:nvPicPr>
          <p:cNvPr id="3" name="Picture 2">
            <a:extLst>
              <a:ext uri="{FF2B5EF4-FFF2-40B4-BE49-F238E27FC236}">
                <a16:creationId xmlns:a16="http://schemas.microsoft.com/office/drawing/2014/main" id="{8946CA26-B349-4132-ADCD-277B4A98B43C}"/>
              </a:ext>
            </a:extLst>
          </p:cNvPr>
          <p:cNvPicPr>
            <a:picLocks noChangeAspect="1"/>
          </p:cNvPicPr>
          <p:nvPr/>
        </p:nvPicPr>
        <p:blipFill>
          <a:blip r:embed="rId2"/>
          <a:stretch>
            <a:fillRect/>
          </a:stretch>
        </p:blipFill>
        <p:spPr>
          <a:xfrm>
            <a:off x="61856" y="3260569"/>
            <a:ext cx="3474720" cy="2872805"/>
          </a:xfrm>
          <a:prstGeom prst="rect">
            <a:avLst/>
          </a:prstGeom>
        </p:spPr>
      </p:pic>
      <p:pic>
        <p:nvPicPr>
          <p:cNvPr id="4" name="Picture 3">
            <a:extLst>
              <a:ext uri="{FF2B5EF4-FFF2-40B4-BE49-F238E27FC236}">
                <a16:creationId xmlns:a16="http://schemas.microsoft.com/office/drawing/2014/main" id="{23BB6EDC-50A3-44F3-B548-506038EAE3A1}"/>
              </a:ext>
            </a:extLst>
          </p:cNvPr>
          <p:cNvPicPr>
            <a:picLocks noChangeAspect="1"/>
          </p:cNvPicPr>
          <p:nvPr/>
        </p:nvPicPr>
        <p:blipFill>
          <a:blip r:embed="rId3"/>
          <a:stretch>
            <a:fillRect/>
          </a:stretch>
        </p:blipFill>
        <p:spPr>
          <a:xfrm>
            <a:off x="3543503" y="2109538"/>
            <a:ext cx="4297680" cy="4023836"/>
          </a:xfrm>
          <a:prstGeom prst="rect">
            <a:avLst/>
          </a:prstGeom>
        </p:spPr>
      </p:pic>
      <p:pic>
        <p:nvPicPr>
          <p:cNvPr id="5" name="Picture 4">
            <a:extLst>
              <a:ext uri="{FF2B5EF4-FFF2-40B4-BE49-F238E27FC236}">
                <a16:creationId xmlns:a16="http://schemas.microsoft.com/office/drawing/2014/main" id="{FDFF3EF9-2175-41BB-8E11-CAE2D0E8667A}"/>
              </a:ext>
            </a:extLst>
          </p:cNvPr>
          <p:cNvPicPr>
            <a:picLocks noChangeAspect="1"/>
          </p:cNvPicPr>
          <p:nvPr/>
        </p:nvPicPr>
        <p:blipFill>
          <a:blip r:embed="rId4"/>
          <a:stretch>
            <a:fillRect/>
          </a:stretch>
        </p:blipFill>
        <p:spPr>
          <a:xfrm>
            <a:off x="7848110" y="2144694"/>
            <a:ext cx="4297680" cy="3988680"/>
          </a:xfrm>
          <a:prstGeom prst="rect">
            <a:avLst/>
          </a:prstGeom>
        </p:spPr>
      </p:pic>
      <p:sp>
        <p:nvSpPr>
          <p:cNvPr id="8" name="Rectangle 7">
            <a:extLst>
              <a:ext uri="{FF2B5EF4-FFF2-40B4-BE49-F238E27FC236}">
                <a16:creationId xmlns:a16="http://schemas.microsoft.com/office/drawing/2014/main" id="{3137E6B9-24E8-403A-AF72-71F795E0447F}"/>
              </a:ext>
            </a:extLst>
          </p:cNvPr>
          <p:cNvSpPr/>
          <p:nvPr/>
        </p:nvSpPr>
        <p:spPr>
          <a:xfrm>
            <a:off x="31376" y="6181865"/>
            <a:ext cx="12160624" cy="646331"/>
          </a:xfrm>
          <a:prstGeom prst="rect">
            <a:avLst/>
          </a:prstGeom>
          <a:solidFill>
            <a:schemeClr val="bg1"/>
          </a:solidFill>
        </p:spPr>
        <p:txBody>
          <a:bodyPr wrap="square">
            <a:spAutoFit/>
          </a:bodyPr>
          <a:lstStyle/>
          <a:p>
            <a:pPr algn="l"/>
            <a:r>
              <a:rPr lang="en-US" sz="1200" b="1" dirty="0">
                <a:solidFill>
                  <a:srgbClr val="000000"/>
                </a:solidFill>
                <a:latin typeface="Calibri" panose="020F0502020204030204" pitchFamily="34" charset="0"/>
                <a:ea typeface="Cambria" panose="02040503050406030204" pitchFamily="18" charset="0"/>
              </a:rPr>
              <a:t>Ozone profiles at Huntsville, AL, on August 12, 13, 19, 20, 21, 22, and 23 2019. The top-left panel presents daily averages, while the rest show hourly values. Black lines represent lidar retrievals. Shaded regions indicate value ranges of lidar measurements. Red and blue lines represent predicted ozone profiles of the CNTRL and the LGTNO simulations, respectively. Red and blue horizontal bars in the top-left panel indicate ranges of corresponding daily mean model biases.</a:t>
            </a:r>
            <a:endParaRPr lang="en-US" sz="1200" b="1" dirty="0"/>
          </a:p>
        </p:txBody>
      </p:sp>
      <p:sp>
        <p:nvSpPr>
          <p:cNvPr id="9" name="Text Box 4">
            <a:extLst>
              <a:ext uri="{FF2B5EF4-FFF2-40B4-BE49-F238E27FC236}">
                <a16:creationId xmlns:a16="http://schemas.microsoft.com/office/drawing/2014/main" id="{DC7D5296-317F-4F26-9C17-463926B75FA8}"/>
              </a:ext>
            </a:extLst>
          </p:cNvPr>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Ozone Evaluated Against Lidar Measurements at Huntsville, AL  </a:t>
            </a:r>
          </a:p>
        </p:txBody>
      </p:sp>
      <p:pic>
        <p:nvPicPr>
          <p:cNvPr id="10" name="Picture 9" descr="Calendar&#10;&#10;Description automatically generated">
            <a:extLst>
              <a:ext uri="{FF2B5EF4-FFF2-40B4-BE49-F238E27FC236}">
                <a16:creationId xmlns:a16="http://schemas.microsoft.com/office/drawing/2014/main" id="{3F56BE91-D0BC-4810-9CE8-5785EB5EB515}"/>
              </a:ext>
            </a:extLst>
          </p:cNvPr>
          <p:cNvPicPr/>
          <p:nvPr/>
        </p:nvPicPr>
        <p:blipFill rotWithShape="1">
          <a:blip r:embed="rId5"/>
          <a:srcRect t="50000" b="25426"/>
          <a:stretch/>
        </p:blipFill>
        <p:spPr>
          <a:xfrm>
            <a:off x="0" y="665018"/>
            <a:ext cx="5485765" cy="1447801"/>
          </a:xfrm>
          <a:prstGeom prst="rect">
            <a:avLst/>
          </a:prstGeom>
        </p:spPr>
      </p:pic>
      <p:sp>
        <p:nvSpPr>
          <p:cNvPr id="11" name="Rectangle 10">
            <a:extLst>
              <a:ext uri="{FF2B5EF4-FFF2-40B4-BE49-F238E27FC236}">
                <a16:creationId xmlns:a16="http://schemas.microsoft.com/office/drawing/2014/main" id="{58DDB3F0-D4B7-44C6-9A6F-FA73C328EEE3}"/>
              </a:ext>
            </a:extLst>
          </p:cNvPr>
          <p:cNvSpPr/>
          <p:nvPr/>
        </p:nvSpPr>
        <p:spPr>
          <a:xfrm>
            <a:off x="5485765" y="881086"/>
            <a:ext cx="2390054" cy="1015663"/>
          </a:xfrm>
          <a:prstGeom prst="rect">
            <a:avLst/>
          </a:prstGeom>
        </p:spPr>
        <p:txBody>
          <a:bodyPr wrap="square">
            <a:spAutoFit/>
          </a:bodyPr>
          <a:lstStyle/>
          <a:p>
            <a:pPr algn="l"/>
            <a:r>
              <a:rPr lang="en-US" sz="1200" b="1" dirty="0">
                <a:solidFill>
                  <a:srgbClr val="000000"/>
                </a:solidFill>
                <a:latin typeface="Calibri" panose="020F0502020204030204" pitchFamily="34" charset="0"/>
                <a:ea typeface="Cambria" panose="02040503050406030204" pitchFamily="18" charset="0"/>
              </a:rPr>
              <a:t>Time-height cross-sections of differences in ozone mixing ratios between the LGTNO and the CNTRL simulations at Huntsville, AL, during August 2019.</a:t>
            </a:r>
            <a:endParaRPr lang="en-US" sz="1200" b="1" dirty="0"/>
          </a:p>
        </p:txBody>
      </p:sp>
    </p:spTree>
    <p:extLst>
      <p:ext uri="{BB962C8B-B14F-4D97-AF65-F5344CB8AC3E}">
        <p14:creationId xmlns:p14="http://schemas.microsoft.com/office/powerpoint/2010/main" val="4055946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D65CE1-357B-48C8-BA28-647BAC976567}"/>
              </a:ext>
            </a:extLst>
          </p:cNvPr>
          <p:cNvSpPr>
            <a:spLocks noGrp="1"/>
          </p:cNvSpPr>
          <p:nvPr>
            <p:ph type="sldNum" sz="quarter" idx="12"/>
          </p:nvPr>
        </p:nvSpPr>
        <p:spPr/>
        <p:txBody>
          <a:bodyPr/>
          <a:lstStyle/>
          <a:p>
            <a:fld id="{8F7EAA5F-5F5E-4D7C-BA91-6DA74B7DACB5}" type="slidenum">
              <a:rPr lang="en-US" altLang="en-US" smtClean="0"/>
              <a:pPr/>
              <a:t>14</a:t>
            </a:fld>
            <a:endParaRPr lang="en-US" altLang="en-US"/>
          </a:p>
        </p:txBody>
      </p:sp>
      <p:pic>
        <p:nvPicPr>
          <p:cNvPr id="3" name="Picture 2">
            <a:extLst>
              <a:ext uri="{FF2B5EF4-FFF2-40B4-BE49-F238E27FC236}">
                <a16:creationId xmlns:a16="http://schemas.microsoft.com/office/drawing/2014/main" id="{2ACCDA05-7732-46DC-B00C-03D7AB8DE248}"/>
              </a:ext>
            </a:extLst>
          </p:cNvPr>
          <p:cNvPicPr>
            <a:picLocks noChangeAspect="1"/>
          </p:cNvPicPr>
          <p:nvPr/>
        </p:nvPicPr>
        <p:blipFill>
          <a:blip r:embed="rId2"/>
          <a:stretch>
            <a:fillRect/>
          </a:stretch>
        </p:blipFill>
        <p:spPr>
          <a:xfrm>
            <a:off x="5638800" y="838200"/>
            <a:ext cx="6493834" cy="5943600"/>
          </a:xfrm>
          <a:prstGeom prst="rect">
            <a:avLst/>
          </a:prstGeom>
        </p:spPr>
      </p:pic>
      <p:sp>
        <p:nvSpPr>
          <p:cNvPr id="4" name="Rectangle 3">
            <a:extLst>
              <a:ext uri="{FF2B5EF4-FFF2-40B4-BE49-F238E27FC236}">
                <a16:creationId xmlns:a16="http://schemas.microsoft.com/office/drawing/2014/main" id="{4130B35A-3606-48E3-9F8C-0C88813D3E4A}"/>
              </a:ext>
            </a:extLst>
          </p:cNvPr>
          <p:cNvSpPr/>
          <p:nvPr/>
        </p:nvSpPr>
        <p:spPr>
          <a:xfrm>
            <a:off x="685800" y="2133600"/>
            <a:ext cx="4648200" cy="2862322"/>
          </a:xfrm>
          <a:prstGeom prst="rect">
            <a:avLst/>
          </a:prstGeom>
        </p:spPr>
        <p:txBody>
          <a:bodyPr wrap="square">
            <a:spAutoFit/>
          </a:bodyPr>
          <a:lstStyle/>
          <a:p>
            <a:pPr algn="l"/>
            <a:r>
              <a:rPr lang="en-US" sz="1800" dirty="0">
                <a:solidFill>
                  <a:srgbClr val="000000"/>
                </a:solidFill>
                <a:latin typeface="Calibri" panose="020F0502020204030204" pitchFamily="34" charset="0"/>
                <a:ea typeface="Cambria" panose="02040503050406030204" pitchFamily="18" charset="0"/>
              </a:rPr>
              <a:t>Spatial distribution of monthly mean ozone columnar density (in Dobson units) and percentage difference for August 2019. (a) CNTRL ozone column in the PBL, (b) ozone column percentage increase in the PBL, (c) CNTRL ozone column in the free troposphere (FT), (d) ozone column percentage increase in the FT, (e) CNTRL ozone column in the entire troposphere (ET), and (f) ozone column percentage increase in the ET. </a:t>
            </a:r>
            <a:endParaRPr lang="en-US" sz="1800" dirty="0"/>
          </a:p>
        </p:txBody>
      </p:sp>
      <p:sp>
        <p:nvSpPr>
          <p:cNvPr id="5" name="Text Box 4">
            <a:extLst>
              <a:ext uri="{FF2B5EF4-FFF2-40B4-BE49-F238E27FC236}">
                <a16:creationId xmlns:a16="http://schemas.microsoft.com/office/drawing/2014/main" id="{F6CA3CB2-B2C2-4498-AFC3-659D9BF50218}"/>
              </a:ext>
            </a:extLst>
          </p:cNvPr>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LNO Impact on Column Ozone (PBL, FT, and the Entire Column) For August 2019  </a:t>
            </a:r>
          </a:p>
        </p:txBody>
      </p:sp>
    </p:spTree>
    <p:extLst>
      <p:ext uri="{BB962C8B-B14F-4D97-AF65-F5344CB8AC3E}">
        <p14:creationId xmlns:p14="http://schemas.microsoft.com/office/powerpoint/2010/main" val="274012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4950" y="1066800"/>
            <a:ext cx="12039600" cy="5334000"/>
          </a:xfrm>
        </p:spPr>
        <p:txBody>
          <a:bodyPr>
            <a:noAutofit/>
          </a:bodyPr>
          <a:lstStyle/>
          <a:p>
            <a:pPr marL="457200" indent="-457200">
              <a:spcBef>
                <a:spcPct val="30000"/>
              </a:spcBef>
              <a:spcAft>
                <a:spcPct val="50000"/>
              </a:spcAft>
              <a:buClr>
                <a:srgbClr val="FF0000"/>
              </a:buClr>
              <a:buSzPct val="125000"/>
              <a:buFont typeface="Wingdings" pitchFamily="2" charset="2"/>
              <a:buChar char="Ø"/>
            </a:pPr>
            <a:r>
              <a:rPr lang="en-US" altLang="ko-KR" sz="2000" b="1" dirty="0">
                <a:latin typeface="Calibri" panose="020F0502020204030204" pitchFamily="34" charset="0"/>
                <a:ea typeface="Batang" pitchFamily="18" charset="-127"/>
                <a:cs typeface="Times New Roman" pitchFamily="18" charset="0"/>
              </a:rPr>
              <a:t>A new technique was used to estimate lightning-generated NO (LNO) from GLM observed optical energy.</a:t>
            </a:r>
          </a:p>
          <a:p>
            <a:pPr marL="457200" indent="-457200">
              <a:spcBef>
                <a:spcPct val="30000"/>
              </a:spcBef>
              <a:spcAft>
                <a:spcPct val="50000"/>
              </a:spcAft>
              <a:buClr>
                <a:srgbClr val="FF0000"/>
              </a:buClr>
              <a:buSzPct val="125000"/>
              <a:buFont typeface="Wingdings" pitchFamily="2" charset="2"/>
              <a:buChar char="Ø"/>
            </a:pPr>
            <a:r>
              <a:rPr lang="en-US" altLang="ko-KR" sz="2000" b="1" dirty="0">
                <a:latin typeface="Calibri" panose="020F0502020204030204" pitchFamily="34" charset="0"/>
                <a:ea typeface="Batang" pitchFamily="18" charset="-127"/>
                <a:cs typeface="Times New Roman" pitchFamily="18" charset="0"/>
              </a:rPr>
              <a:t>Evaluation of GLM observations indicated that the GLM-16 observations are more reliable to the east of </a:t>
            </a:r>
            <a:br>
              <a:rPr lang="en-US" altLang="ko-KR" sz="2000" b="1" dirty="0">
                <a:latin typeface="Calibri" panose="020F0502020204030204" pitchFamily="34" charset="0"/>
                <a:ea typeface="Batang" pitchFamily="18" charset="-127"/>
                <a:cs typeface="Times New Roman" pitchFamily="18" charset="0"/>
              </a:rPr>
            </a:br>
            <a:r>
              <a:rPr lang="en-US" altLang="ko-KR" sz="2000" b="1" dirty="0">
                <a:latin typeface="Calibri" panose="020F0502020204030204" pitchFamily="34" charset="0"/>
                <a:ea typeface="Batang" pitchFamily="18" charset="-127"/>
                <a:cs typeface="Times New Roman" pitchFamily="18" charset="0"/>
              </a:rPr>
              <a:t>106 W longitude and GLM-17 should be used for areas to the west of 106 W</a:t>
            </a:r>
          </a:p>
          <a:p>
            <a:pPr marL="457200" indent="-457200">
              <a:spcBef>
                <a:spcPct val="30000"/>
              </a:spcBef>
              <a:spcAft>
                <a:spcPct val="50000"/>
              </a:spcAft>
              <a:buClr>
                <a:srgbClr val="FF0000"/>
              </a:buClr>
              <a:buSzPct val="125000"/>
              <a:buFont typeface="Wingdings" pitchFamily="2" charset="2"/>
              <a:buChar char="Ø"/>
            </a:pPr>
            <a:r>
              <a:rPr lang="en-US" altLang="ko-KR" sz="2000" b="1" dirty="0">
                <a:latin typeface="Calibri" panose="020F0502020204030204" pitchFamily="34" charset="0"/>
                <a:ea typeface="Batang" pitchFamily="18" charset="-127"/>
                <a:cs typeface="Times New Roman" pitchFamily="18" charset="0"/>
              </a:rPr>
              <a:t>A software tool was developed to merge GLM-16/17 observations and to estimate LNO for use in air quality modeling systems.</a:t>
            </a:r>
          </a:p>
          <a:p>
            <a:pPr marL="457200" indent="-457200">
              <a:spcBef>
                <a:spcPct val="30000"/>
              </a:spcBef>
              <a:spcAft>
                <a:spcPct val="50000"/>
              </a:spcAft>
              <a:buClr>
                <a:srgbClr val="FF0000"/>
              </a:buClr>
              <a:buSzPct val="125000"/>
              <a:buFont typeface="Wingdings" pitchFamily="2" charset="2"/>
              <a:buChar char="Ø"/>
            </a:pPr>
            <a:r>
              <a:rPr lang="en-US" altLang="ko-KR" sz="2000" b="1" dirty="0">
                <a:latin typeface="Calibri" panose="020F0502020204030204" pitchFamily="34" charset="0"/>
                <a:ea typeface="Batang" pitchFamily="18" charset="-127"/>
                <a:cs typeface="Times New Roman" pitchFamily="18" charset="0"/>
              </a:rPr>
              <a:t>GLM-derived </a:t>
            </a:r>
            <a:r>
              <a:rPr lang="en-US" altLang="ko-KR" sz="2000" b="1" dirty="0" err="1">
                <a:latin typeface="Calibri" panose="020F0502020204030204" pitchFamily="34" charset="0"/>
                <a:ea typeface="Batang" pitchFamily="18" charset="-127"/>
                <a:cs typeface="Times New Roman" pitchFamily="18" charset="0"/>
              </a:rPr>
              <a:t>LNOx</a:t>
            </a:r>
            <a:r>
              <a:rPr lang="en-US" altLang="ko-KR" sz="2000" b="1" dirty="0">
                <a:latin typeface="Calibri" panose="020F0502020204030204" pitchFamily="34" charset="0"/>
                <a:ea typeface="Batang" pitchFamily="18" charset="-127"/>
                <a:cs typeface="Times New Roman" pitchFamily="18" charset="0"/>
              </a:rPr>
              <a:t> estimates for the summer of 2019 was used in air quality simulations. </a:t>
            </a:r>
          </a:p>
          <a:p>
            <a:pPr marL="457200" indent="-457200">
              <a:spcBef>
                <a:spcPct val="30000"/>
              </a:spcBef>
              <a:spcAft>
                <a:spcPct val="50000"/>
              </a:spcAft>
              <a:buClr>
                <a:srgbClr val="FF0000"/>
              </a:buClr>
              <a:buSzPct val="125000"/>
              <a:buFont typeface="Wingdings" pitchFamily="2" charset="2"/>
              <a:buChar char="Ø"/>
            </a:pPr>
            <a:r>
              <a:rPr lang="en-US" altLang="ko-KR" sz="2000" b="1" dirty="0">
                <a:latin typeface="Calibri" panose="020F0502020204030204" pitchFamily="34" charset="0"/>
                <a:ea typeface="Batang" pitchFamily="18" charset="-127"/>
                <a:cs typeface="Times New Roman" pitchFamily="18" charset="0"/>
              </a:rPr>
              <a:t>The preliminary results show that </a:t>
            </a:r>
            <a:r>
              <a:rPr lang="en-US" altLang="ko-KR" sz="2000" b="1" dirty="0" err="1">
                <a:latin typeface="Calibri" panose="020F0502020204030204" pitchFamily="34" charset="0"/>
                <a:ea typeface="Batang" pitchFamily="18" charset="-127"/>
                <a:cs typeface="Times New Roman" pitchFamily="18" charset="0"/>
              </a:rPr>
              <a:t>LNOx</a:t>
            </a:r>
            <a:r>
              <a:rPr lang="en-US" altLang="ko-KR" sz="2000" b="1" dirty="0">
                <a:latin typeface="Calibri" panose="020F0502020204030204" pitchFamily="34" charset="0"/>
                <a:ea typeface="Batang" pitchFamily="18" charset="-127"/>
                <a:cs typeface="Times New Roman" pitchFamily="18" charset="0"/>
              </a:rPr>
              <a:t> contributes 10-20% of total NOx emissions for this period.</a:t>
            </a:r>
          </a:p>
          <a:p>
            <a:pPr marL="457200" indent="-457200">
              <a:spcBef>
                <a:spcPct val="30000"/>
              </a:spcBef>
              <a:spcAft>
                <a:spcPct val="50000"/>
              </a:spcAft>
              <a:buClr>
                <a:srgbClr val="FF0000"/>
              </a:buClr>
              <a:buSzPct val="125000"/>
              <a:buFont typeface="Wingdings" pitchFamily="2" charset="2"/>
              <a:buChar char="Ø"/>
            </a:pPr>
            <a:r>
              <a:rPr lang="en-US" altLang="ko-KR" sz="2000" b="1" dirty="0">
                <a:latin typeface="Calibri" panose="020F0502020204030204" pitchFamily="34" charset="0"/>
                <a:ea typeface="Batang" pitchFamily="18" charset="-127"/>
                <a:cs typeface="Times New Roman" pitchFamily="18" charset="0"/>
              </a:rPr>
              <a:t>Free tropospheric ozone was increased up to 30 ppb due to the addition of </a:t>
            </a:r>
            <a:r>
              <a:rPr lang="en-US" altLang="ko-KR" sz="2000" b="1" dirty="0" err="1">
                <a:latin typeface="Calibri" panose="020F0502020204030204" pitchFamily="34" charset="0"/>
                <a:ea typeface="Batang" pitchFamily="18" charset="-127"/>
                <a:cs typeface="Times New Roman" pitchFamily="18" charset="0"/>
              </a:rPr>
              <a:t>LNOx</a:t>
            </a:r>
            <a:r>
              <a:rPr lang="en-US" altLang="ko-KR" sz="2000" b="1" dirty="0">
                <a:latin typeface="Calibri" panose="020F0502020204030204" pitchFamily="34" charset="0"/>
                <a:ea typeface="Batang" pitchFamily="18" charset="-127"/>
                <a:cs typeface="Times New Roman" pitchFamily="18" charset="0"/>
              </a:rPr>
              <a:t>.</a:t>
            </a:r>
          </a:p>
          <a:p>
            <a:pPr marL="457200" indent="-457200">
              <a:spcBef>
                <a:spcPct val="30000"/>
              </a:spcBef>
              <a:spcAft>
                <a:spcPct val="50000"/>
              </a:spcAft>
              <a:buClr>
                <a:srgbClr val="FF0000"/>
              </a:buClr>
              <a:buSzPct val="125000"/>
              <a:buFont typeface="Wingdings" pitchFamily="2" charset="2"/>
              <a:buChar char="Ø"/>
            </a:pPr>
            <a:r>
              <a:rPr lang="en-US" altLang="ko-KR" sz="2000" b="1" dirty="0">
                <a:latin typeface="Calibri" panose="020F0502020204030204" pitchFamily="34" charset="0"/>
                <a:ea typeface="Batang" pitchFamily="18" charset="-127"/>
                <a:cs typeface="Times New Roman" pitchFamily="18" charset="0"/>
              </a:rPr>
              <a:t>Preliminary evaluation against ozone lidar measurements show a reasonable agreement between the model and observations.</a:t>
            </a:r>
          </a:p>
        </p:txBody>
      </p:sp>
      <p:sp>
        <p:nvSpPr>
          <p:cNvPr id="309251" name="Rectangle 3"/>
          <p:cNvSpPr>
            <a:spLocks noChangeArrowheads="1"/>
          </p:cNvSpPr>
          <p:nvPr/>
        </p:nvSpPr>
        <p:spPr bwMode="auto">
          <a:xfrm>
            <a:off x="0" y="0"/>
            <a:ext cx="12192000" cy="609600"/>
          </a:xfrm>
          <a:prstGeom prst="rect">
            <a:avLst/>
          </a:prstGeom>
          <a:solidFill>
            <a:srgbClr val="99CCFF"/>
          </a:solidFill>
          <a:ln>
            <a:noFill/>
          </a:ln>
          <a:effec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en-US" altLang="en-US" sz="2800" b="1" i="1" dirty="0">
                <a:solidFill>
                  <a:schemeClr val="accent2"/>
                </a:solidFill>
                <a:effectLst>
                  <a:outerShdw blurRad="38100" dist="38100" dir="2700000" algn="tl">
                    <a:srgbClr val="C0C0C0"/>
                  </a:outerShdw>
                </a:effectLst>
                <a:latin typeface="Calibri" panose="020F0502020204030204" pitchFamily="34" charset="0"/>
                <a:cs typeface="Calibri" panose="020F0502020204030204" pitchFamily="34" charset="0"/>
              </a:rPr>
              <a:t>Recap and Concluding Remarks</a:t>
            </a:r>
          </a:p>
        </p:txBody>
      </p:sp>
      <p:sp>
        <p:nvSpPr>
          <p:cNvPr id="7" name="Slide Number Placeholder 6"/>
          <p:cNvSpPr>
            <a:spLocks noGrp="1"/>
          </p:cNvSpPr>
          <p:nvPr>
            <p:ph type="sldNum" sz="quarter" idx="12"/>
          </p:nvPr>
        </p:nvSpPr>
        <p:spPr/>
        <p:txBody>
          <a:bodyPr/>
          <a:lstStyle/>
          <a:p>
            <a:fld id="{8F7EAA5F-5F5E-4D7C-BA91-6DA74B7DACB5}" type="slidenum">
              <a:rPr lang="en-US" altLang="en-US" smtClean="0"/>
              <a:pPr/>
              <a:t>15</a:t>
            </a:fld>
            <a:endParaRPr lang="en-US" altLang="en-US"/>
          </a:p>
        </p:txBody>
      </p:sp>
    </p:spTree>
    <p:extLst>
      <p:ext uri="{BB962C8B-B14F-4D97-AF65-F5344CB8AC3E}">
        <p14:creationId xmlns:p14="http://schemas.microsoft.com/office/powerpoint/2010/main" val="3687472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3276600" y="14478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b="1" dirty="0">
                <a:solidFill>
                  <a:schemeClr val="accent2"/>
                </a:solidFill>
                <a:latin typeface="Arial" charset="0"/>
              </a:rPr>
              <a:t>Acknowledgment</a:t>
            </a:r>
          </a:p>
        </p:txBody>
      </p:sp>
      <p:sp>
        <p:nvSpPr>
          <p:cNvPr id="126979" name="Text Box 3"/>
          <p:cNvSpPr txBox="1">
            <a:spLocks noChangeArrowheads="1"/>
          </p:cNvSpPr>
          <p:nvPr/>
        </p:nvSpPr>
        <p:spPr bwMode="auto">
          <a:xfrm>
            <a:off x="2895600" y="2514601"/>
            <a:ext cx="609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n-US" altLang="en-US" sz="1800" b="1" dirty="0">
                <a:latin typeface="Arial" charset="0"/>
              </a:rPr>
              <a:t>The findings presented here were accomplished under partial support from NASA Science Mission Directorate Applied Sciences Program.</a:t>
            </a:r>
          </a:p>
          <a:p>
            <a:pPr algn="l" eaLnBrk="1" hangingPunct="1"/>
            <a:endParaRPr lang="en-US" altLang="en-US" sz="1800" b="1" dirty="0">
              <a:latin typeface="Arial" charset="0"/>
            </a:endParaRPr>
          </a:p>
          <a:p>
            <a:pPr algn="l" eaLnBrk="1" hangingPunct="1"/>
            <a:r>
              <a:rPr lang="en-US" altLang="en-US" sz="1800" b="1" dirty="0">
                <a:latin typeface="Arial" charset="0"/>
              </a:rPr>
              <a:t>Note the results in this study do not necessarily reflect policy or science positions by the funding agencies.</a:t>
            </a:r>
          </a:p>
        </p:txBody>
      </p:sp>
      <p:sp>
        <p:nvSpPr>
          <p:cNvPr id="6" name="Slide Number Placeholder 5"/>
          <p:cNvSpPr>
            <a:spLocks noGrp="1"/>
          </p:cNvSpPr>
          <p:nvPr>
            <p:ph type="sldNum" sz="quarter" idx="12"/>
          </p:nvPr>
        </p:nvSpPr>
        <p:spPr/>
        <p:txBody>
          <a:bodyPr/>
          <a:lstStyle/>
          <a:p>
            <a:fld id="{8F7EAA5F-5F5E-4D7C-BA91-6DA74B7DACB5}" type="slidenum">
              <a:rPr lang="en-US" altLang="en-US" smtClean="0"/>
              <a:pPr/>
              <a:t>16</a:t>
            </a:fld>
            <a:endParaRPr lang="en-US" altLang="en-US"/>
          </a:p>
        </p:txBody>
      </p:sp>
    </p:spTree>
    <p:extLst>
      <p:ext uri="{BB962C8B-B14F-4D97-AF65-F5344CB8AC3E}">
        <p14:creationId xmlns:p14="http://schemas.microsoft.com/office/powerpoint/2010/main" val="322403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01874-AEF7-4CD4-B2F9-BB43A7EC5222}"/>
              </a:ext>
            </a:extLst>
          </p:cNvPr>
          <p:cNvSpPr>
            <a:spLocks noGrp="1"/>
          </p:cNvSpPr>
          <p:nvPr>
            <p:ph type="sldNum" sz="quarter" idx="12"/>
          </p:nvPr>
        </p:nvSpPr>
        <p:spPr/>
        <p:txBody>
          <a:bodyPr/>
          <a:lstStyle/>
          <a:p>
            <a:fld id="{8F7EAA5F-5F5E-4D7C-BA91-6DA74B7DACB5}" type="slidenum">
              <a:rPr lang="en-US" altLang="en-US" smtClean="0"/>
              <a:pPr/>
              <a:t>17</a:t>
            </a:fld>
            <a:endParaRPr lang="en-US" altLang="en-US"/>
          </a:p>
        </p:txBody>
      </p:sp>
      <p:sp>
        <p:nvSpPr>
          <p:cNvPr id="3" name="TextBox 2">
            <a:extLst>
              <a:ext uri="{FF2B5EF4-FFF2-40B4-BE49-F238E27FC236}">
                <a16:creationId xmlns:a16="http://schemas.microsoft.com/office/drawing/2014/main" id="{043D4D1C-14C7-4246-A5EF-18A3C449CF2D}"/>
              </a:ext>
            </a:extLst>
          </p:cNvPr>
          <p:cNvSpPr txBox="1"/>
          <p:nvPr/>
        </p:nvSpPr>
        <p:spPr>
          <a:xfrm>
            <a:off x="3124200" y="3048000"/>
            <a:ext cx="59436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Extra Slides</a:t>
            </a:r>
          </a:p>
        </p:txBody>
      </p:sp>
    </p:spTree>
    <p:extLst>
      <p:ext uri="{BB962C8B-B14F-4D97-AF65-F5344CB8AC3E}">
        <p14:creationId xmlns:p14="http://schemas.microsoft.com/office/powerpoint/2010/main" val="197123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C1C8C4-7FB7-49CB-81F3-1454583E3B04}"/>
              </a:ext>
            </a:extLst>
          </p:cNvPr>
          <p:cNvSpPr>
            <a:spLocks noGrp="1"/>
          </p:cNvSpPr>
          <p:nvPr>
            <p:ph type="sldNum" sz="quarter" idx="12"/>
          </p:nvPr>
        </p:nvSpPr>
        <p:spPr/>
        <p:txBody>
          <a:bodyPr/>
          <a:lstStyle/>
          <a:p>
            <a:fld id="{8F7EAA5F-5F5E-4D7C-BA91-6DA74B7DACB5}" type="slidenum">
              <a:rPr lang="en-US" altLang="en-US" smtClean="0"/>
              <a:pPr/>
              <a:t>18</a:t>
            </a:fld>
            <a:endParaRPr lang="en-US" altLang="en-US"/>
          </a:p>
        </p:txBody>
      </p:sp>
      <p:pic>
        <p:nvPicPr>
          <p:cNvPr id="3" name="Picture 2">
            <a:extLst>
              <a:ext uri="{FF2B5EF4-FFF2-40B4-BE49-F238E27FC236}">
                <a16:creationId xmlns:a16="http://schemas.microsoft.com/office/drawing/2014/main" id="{46C210CA-B419-45B0-BAD9-8829CBFAB83D}"/>
              </a:ext>
            </a:extLst>
          </p:cNvPr>
          <p:cNvPicPr/>
          <p:nvPr/>
        </p:nvPicPr>
        <p:blipFill rotWithShape="1">
          <a:blip r:embed="rId2"/>
          <a:srcRect b="20416"/>
          <a:stretch/>
        </p:blipFill>
        <p:spPr bwMode="auto">
          <a:xfrm>
            <a:off x="1600200" y="381000"/>
            <a:ext cx="5943600" cy="1923415"/>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C618F353-00A9-4981-9D31-465B1B4DBC80}"/>
              </a:ext>
            </a:extLst>
          </p:cNvPr>
          <p:cNvSpPr/>
          <p:nvPr/>
        </p:nvSpPr>
        <p:spPr>
          <a:xfrm>
            <a:off x="331694" y="3393106"/>
            <a:ext cx="11887200" cy="2554545"/>
          </a:xfrm>
          <a:prstGeom prst="rect">
            <a:avLst/>
          </a:prstGeom>
        </p:spPr>
        <p:txBody>
          <a:bodyPr wrap="square">
            <a:spAutoFit/>
          </a:bodyPr>
          <a:lstStyle/>
          <a:p>
            <a:pPr algn="l"/>
            <a:r>
              <a:rPr lang="en-US" sz="2000" dirty="0">
                <a:latin typeface="Calibri" panose="020F0502020204030204" pitchFamily="34" charset="0"/>
                <a:ea typeface="PMingLiU" panose="020B0604030504040204" pitchFamily="18" charset="-120"/>
                <a:cs typeface="Calibri" panose="020F0502020204030204" pitchFamily="34" charset="0"/>
              </a:rPr>
              <a:t>In general, the LNOM derived mean IC/CG </a:t>
            </a:r>
            <a:r>
              <a:rPr lang="en-US" sz="2000" dirty="0" err="1">
                <a:latin typeface="Calibri" panose="020F0502020204030204" pitchFamily="34" charset="0"/>
                <a:ea typeface="PMingLiU" panose="020B0604030504040204" pitchFamily="18" charset="-120"/>
                <a:cs typeface="Calibri" panose="020F0502020204030204" pitchFamily="34" charset="0"/>
              </a:rPr>
              <a:t>LNOx</a:t>
            </a:r>
            <a:r>
              <a:rPr lang="en-US" sz="2000" dirty="0">
                <a:latin typeface="Calibri" panose="020F0502020204030204" pitchFamily="34" charset="0"/>
                <a:ea typeface="PMingLiU" panose="020B0604030504040204" pitchFamily="18" charset="-120"/>
                <a:cs typeface="Calibri" panose="020F0502020204030204" pitchFamily="34" charset="0"/>
              </a:rPr>
              <a:t> profiles have accounted for the pressure-dependence of </a:t>
            </a:r>
            <a:r>
              <a:rPr lang="en-US" sz="2000" dirty="0" err="1">
                <a:latin typeface="Calibri" panose="020F0502020204030204" pitchFamily="34" charset="0"/>
                <a:ea typeface="PMingLiU" panose="020B0604030504040204" pitchFamily="18" charset="-120"/>
                <a:cs typeface="Calibri" panose="020F0502020204030204" pitchFamily="34" charset="0"/>
              </a:rPr>
              <a:t>LNOx</a:t>
            </a:r>
            <a:r>
              <a:rPr lang="en-US" sz="2000" dirty="0">
                <a:latin typeface="Calibri" panose="020F0502020204030204" pitchFamily="34" charset="0"/>
                <a:ea typeface="PMingLiU" panose="020B0604030504040204" pitchFamily="18" charset="-120"/>
                <a:cs typeface="Calibri" panose="020F0502020204030204" pitchFamily="34" charset="0"/>
              </a:rPr>
              <a:t> production, the seasonal vertical extents, the IC/CG differences, etc. However, the use of LNOM derived profiles does not factor in the geographical variation that may exist in the IG/CG profiles as the LMA observation used in generating the </a:t>
            </a:r>
            <a:r>
              <a:rPr lang="en-US" sz="2000" dirty="0" err="1">
                <a:latin typeface="Calibri" panose="020F0502020204030204" pitchFamily="34" charset="0"/>
                <a:ea typeface="PMingLiU" panose="020B0604030504040204" pitchFamily="18" charset="-120"/>
                <a:cs typeface="Calibri" panose="020F0502020204030204" pitchFamily="34" charset="0"/>
              </a:rPr>
              <a:t>LNOx</a:t>
            </a:r>
            <a:r>
              <a:rPr lang="en-US" sz="2000" dirty="0">
                <a:latin typeface="Calibri" panose="020F0502020204030204" pitchFamily="34" charset="0"/>
                <a:ea typeface="PMingLiU" panose="020B0604030504040204" pitchFamily="18" charset="-120"/>
                <a:cs typeface="Calibri" panose="020F0502020204030204" pitchFamily="34" charset="0"/>
              </a:rPr>
              <a:t> profiles came solely from one single LMA network in the SE US (North Alabama). For instance, the lower tropopause in higher latitude regions will lead to a more limited vertical extent of the </a:t>
            </a:r>
            <a:r>
              <a:rPr lang="en-US" sz="2000" dirty="0" err="1">
                <a:latin typeface="Calibri" panose="020F0502020204030204" pitchFamily="34" charset="0"/>
                <a:ea typeface="PMingLiU" panose="020B0604030504040204" pitchFamily="18" charset="-120"/>
                <a:cs typeface="Calibri" panose="020F0502020204030204" pitchFamily="34" charset="0"/>
              </a:rPr>
              <a:t>LNOx</a:t>
            </a:r>
            <a:r>
              <a:rPr lang="en-US" sz="2000" dirty="0">
                <a:latin typeface="Calibri" panose="020F0502020204030204" pitchFamily="34" charset="0"/>
                <a:ea typeface="PMingLiU" panose="020B0604030504040204" pitchFamily="18" charset="-120"/>
                <a:cs typeface="Calibri" panose="020F0502020204030204" pitchFamily="34" charset="0"/>
              </a:rPr>
              <a:t> in these regions. Fortunately, relatively small amounts of </a:t>
            </a:r>
            <a:r>
              <a:rPr lang="en-US" sz="2000" dirty="0" err="1">
                <a:latin typeface="Calibri" panose="020F0502020204030204" pitchFamily="34" charset="0"/>
                <a:ea typeface="PMingLiU" panose="020B0604030504040204" pitchFamily="18" charset="-120"/>
                <a:cs typeface="Calibri" panose="020F0502020204030204" pitchFamily="34" charset="0"/>
              </a:rPr>
              <a:t>LNOx</a:t>
            </a:r>
            <a:r>
              <a:rPr lang="en-US" sz="2000" dirty="0">
                <a:latin typeface="Calibri" panose="020F0502020204030204" pitchFamily="34" charset="0"/>
                <a:ea typeface="PMingLiU" panose="020B0604030504040204" pitchFamily="18" charset="-120"/>
                <a:cs typeface="Calibri" panose="020F0502020204030204" pitchFamily="34" charset="0"/>
              </a:rPr>
              <a:t> will be misplaced above the tropopause in that case as </a:t>
            </a:r>
            <a:r>
              <a:rPr lang="en-US" sz="2000" dirty="0" err="1">
                <a:latin typeface="Calibri" panose="020F0502020204030204" pitchFamily="34" charset="0"/>
                <a:ea typeface="PMingLiU" panose="020B0604030504040204" pitchFamily="18" charset="-120"/>
                <a:cs typeface="Calibri" panose="020F0502020204030204" pitchFamily="34" charset="0"/>
              </a:rPr>
              <a:t>LNOx</a:t>
            </a:r>
            <a:r>
              <a:rPr lang="en-US" sz="2000" dirty="0">
                <a:latin typeface="Calibri" panose="020F0502020204030204" pitchFamily="34" charset="0"/>
                <a:ea typeface="PMingLiU" panose="020B0604030504040204" pitchFamily="18" charset="-120"/>
                <a:cs typeface="Calibri" panose="020F0502020204030204" pitchFamily="34" charset="0"/>
              </a:rPr>
              <a:t> production is pressure-dependent (less in lower pressure, Wang et al., 1998). Furthermore, the majority of the </a:t>
            </a:r>
            <a:r>
              <a:rPr lang="en-US" sz="2000" dirty="0" err="1">
                <a:latin typeface="Calibri" panose="020F0502020204030204" pitchFamily="34" charset="0"/>
                <a:ea typeface="PMingLiU" panose="020B0604030504040204" pitchFamily="18" charset="-120"/>
                <a:cs typeface="Calibri" panose="020F0502020204030204" pitchFamily="34" charset="0"/>
              </a:rPr>
              <a:t>LNOx</a:t>
            </a:r>
            <a:r>
              <a:rPr lang="en-US" sz="2000" dirty="0">
                <a:latin typeface="Calibri" panose="020F0502020204030204" pitchFamily="34" charset="0"/>
                <a:ea typeface="PMingLiU" panose="020B0604030504040204" pitchFamily="18" charset="-120"/>
                <a:cs typeface="Calibri" panose="020F0502020204030204" pitchFamily="34" charset="0"/>
              </a:rPr>
              <a:t> below the tropopause will quickly undergo vertical exchanges in the storm.</a:t>
            </a:r>
            <a:endParaRPr lang="en-US" sz="2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17A88D1-9FCC-4E56-ABEB-B0B7C7F7A0C4}"/>
              </a:ext>
            </a:extLst>
          </p:cNvPr>
          <p:cNvSpPr/>
          <p:nvPr/>
        </p:nvSpPr>
        <p:spPr>
          <a:xfrm>
            <a:off x="1461247" y="2438400"/>
            <a:ext cx="6096000" cy="923330"/>
          </a:xfrm>
          <a:prstGeom prst="rect">
            <a:avLst/>
          </a:prstGeom>
        </p:spPr>
        <p:txBody>
          <a:bodyPr>
            <a:spAutoFit/>
          </a:bodyPr>
          <a:lstStyle/>
          <a:p>
            <a:pPr algn="l"/>
            <a:r>
              <a:rPr lang="en-US" sz="1800" dirty="0">
                <a:latin typeface="Calibri" panose="020F0502020204030204" pitchFamily="34" charset="0"/>
                <a:ea typeface="PMingLiU" panose="020B0604030504040204" pitchFamily="18" charset="-120"/>
                <a:cs typeface="Times New Roman" panose="02020603050405020304" pitchFamily="18" charset="0"/>
              </a:rPr>
              <a:t>Vertical </a:t>
            </a:r>
            <a:r>
              <a:rPr lang="en-US" sz="1800" dirty="0" err="1">
                <a:latin typeface="Calibri" panose="020F0502020204030204" pitchFamily="34" charset="0"/>
                <a:ea typeface="PMingLiU" panose="020B0604030504040204" pitchFamily="18" charset="-120"/>
                <a:cs typeface="Times New Roman" panose="02020603050405020304" pitchFamily="18" charset="0"/>
              </a:rPr>
              <a:t>LNOx</a:t>
            </a:r>
            <a:r>
              <a:rPr lang="en-US" sz="1800" dirty="0">
                <a:latin typeface="Calibri" panose="020F0502020204030204" pitchFamily="34" charset="0"/>
                <a:ea typeface="PMingLiU" panose="020B0604030504040204" pitchFamily="18" charset="-120"/>
                <a:cs typeface="Times New Roman" panose="02020603050405020304" pitchFamily="18" charset="0"/>
              </a:rPr>
              <a:t> profiles derived from the LNOM (</a:t>
            </a:r>
            <a:r>
              <a:rPr lang="en-US" sz="1800" dirty="0" err="1">
                <a:latin typeface="Calibri" panose="020F0502020204030204" pitchFamily="34" charset="0"/>
                <a:ea typeface="PMingLiU" panose="020B0604030504040204" pitchFamily="18" charset="-120"/>
                <a:cs typeface="Times New Roman" panose="02020603050405020304" pitchFamily="18" charset="0"/>
              </a:rPr>
              <a:t>Koshak</a:t>
            </a:r>
            <a:r>
              <a:rPr lang="en-US" sz="1800" dirty="0">
                <a:latin typeface="Calibri" panose="020F0502020204030204" pitchFamily="34" charset="0"/>
                <a:ea typeface="PMingLiU" panose="020B0604030504040204" pitchFamily="18" charset="-120"/>
                <a:cs typeface="Times New Roman" panose="02020603050405020304" pitchFamily="18" charset="0"/>
              </a:rPr>
              <a:t>, 2014) for the month of July and December. Vertical increment is 100m.</a:t>
            </a:r>
            <a:endParaRPr lang="en-US" sz="1800" dirty="0"/>
          </a:p>
        </p:txBody>
      </p:sp>
    </p:spTree>
    <p:extLst>
      <p:ext uri="{BB962C8B-B14F-4D97-AF65-F5344CB8AC3E}">
        <p14:creationId xmlns:p14="http://schemas.microsoft.com/office/powerpoint/2010/main" val="807753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0E88155-A549-432C-9AFA-0219365975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Text Box 4"/>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en-US" sz="2800" b="1" dirty="0">
                <a:solidFill>
                  <a:schemeClr val="accent2"/>
                </a:solidFill>
                <a:latin typeface="Calibri" panose="020F0502020204030204" pitchFamily="34" charset="0"/>
                <a:cs typeface="Calibri" panose="020F0502020204030204" pitchFamily="34" charset="0"/>
              </a:rPr>
              <a:t>Contribution of </a:t>
            </a:r>
            <a:r>
              <a:rPr lang="en-US" altLang="en-US" sz="2800" b="1" dirty="0" err="1">
                <a:solidFill>
                  <a:schemeClr val="accent2"/>
                </a:solidFill>
                <a:latin typeface="Calibri" panose="020F0502020204030204" pitchFamily="34" charset="0"/>
                <a:cs typeface="Calibri" panose="020F0502020204030204" pitchFamily="34" charset="0"/>
              </a:rPr>
              <a:t>LNOx</a:t>
            </a:r>
            <a:r>
              <a:rPr lang="en-US" altLang="en-US" sz="2800" b="1" dirty="0">
                <a:solidFill>
                  <a:schemeClr val="accent2"/>
                </a:solidFill>
                <a:latin typeface="Calibri" panose="020F0502020204030204" pitchFamily="34" charset="0"/>
                <a:cs typeface="Calibri" panose="020F0502020204030204" pitchFamily="34" charset="0"/>
              </a:rPr>
              <a:t> to NOx for July 2019 over Huntsville</a:t>
            </a:r>
          </a:p>
        </p:txBody>
      </p:sp>
      <p:pic>
        <p:nvPicPr>
          <p:cNvPr id="8" name="Picture 7"/>
          <p:cNvPicPr>
            <a:picLocks noChangeAspect="1"/>
          </p:cNvPicPr>
          <p:nvPr/>
        </p:nvPicPr>
        <p:blipFill rotWithShape="1">
          <a:blip r:embed="rId6"/>
          <a:srcRect l="2008" t="15038" r="39052" b="9116"/>
          <a:stretch/>
        </p:blipFill>
        <p:spPr>
          <a:xfrm>
            <a:off x="5791200" y="2358859"/>
            <a:ext cx="6400800" cy="4472247"/>
          </a:xfrm>
          <a:prstGeom prst="rect">
            <a:avLst/>
          </a:prstGeom>
        </p:spPr>
      </p:pic>
      <p:pic>
        <p:nvPicPr>
          <p:cNvPr id="6" name="Picture 5"/>
          <p:cNvPicPr>
            <a:picLocks noChangeAspect="1"/>
          </p:cNvPicPr>
          <p:nvPr/>
        </p:nvPicPr>
        <p:blipFill rotWithShape="1">
          <a:blip r:embed="rId7"/>
          <a:srcRect l="1854" t="15452" r="38491" b="9171"/>
          <a:stretch/>
        </p:blipFill>
        <p:spPr>
          <a:xfrm>
            <a:off x="0" y="685802"/>
            <a:ext cx="6400800" cy="4391312"/>
          </a:xfrm>
          <a:prstGeom prst="rect">
            <a:avLst/>
          </a:prstGeom>
        </p:spPr>
      </p:pic>
      <p:sp>
        <p:nvSpPr>
          <p:cNvPr id="3" name="TextBox 2"/>
          <p:cNvSpPr txBox="1"/>
          <p:nvPr/>
        </p:nvSpPr>
        <p:spPr>
          <a:xfrm>
            <a:off x="7543800" y="639525"/>
            <a:ext cx="4876800" cy="830997"/>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Huntsville Lidar Station:</a:t>
            </a:r>
          </a:p>
          <a:p>
            <a:pPr algn="l"/>
            <a:r>
              <a:rPr lang="en-US" dirty="0" err="1">
                <a:latin typeface="Calibri" panose="020F0502020204030204" pitchFamily="34" charset="0"/>
                <a:cs typeface="Calibri" panose="020F0502020204030204" pitchFamily="34" charset="0"/>
              </a:rPr>
              <a:t>Lat</a:t>
            </a:r>
            <a:r>
              <a:rPr lang="en-US" dirty="0">
                <a:latin typeface="Calibri" panose="020F0502020204030204" pitchFamily="34" charset="0"/>
                <a:cs typeface="Calibri" panose="020F0502020204030204" pitchFamily="34" charset="0"/>
              </a:rPr>
              <a:t>: 35.28 N, Lon: 86.59 W</a:t>
            </a:r>
          </a:p>
        </p:txBody>
      </p:sp>
      <p:sp>
        <p:nvSpPr>
          <p:cNvPr id="9" name="TextBox 8"/>
          <p:cNvSpPr txBox="1"/>
          <p:nvPr/>
        </p:nvSpPr>
        <p:spPr>
          <a:xfrm>
            <a:off x="0" y="5094876"/>
            <a:ext cx="5791200"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Curtain Plot (date/height) for NOx Concentration from Lightning Simulation for July 2019 over Huntsville Lidar Station</a:t>
            </a:r>
          </a:p>
        </p:txBody>
      </p:sp>
      <p:sp>
        <p:nvSpPr>
          <p:cNvPr id="10" name="TextBox 9"/>
          <p:cNvSpPr txBox="1"/>
          <p:nvPr/>
        </p:nvSpPr>
        <p:spPr>
          <a:xfrm>
            <a:off x="6400800" y="1596549"/>
            <a:ext cx="5791200" cy="830997"/>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Curtain Plot (date/height) for Difference in NOx Concentration Between </a:t>
            </a:r>
            <a:r>
              <a:rPr lang="en-US" sz="1600" dirty="0" err="1">
                <a:latin typeface="Calibri" panose="020F0502020204030204" pitchFamily="34" charset="0"/>
                <a:cs typeface="Calibri" panose="020F0502020204030204" pitchFamily="34" charset="0"/>
              </a:rPr>
              <a:t>LNOx</a:t>
            </a:r>
            <a:r>
              <a:rPr lang="en-US" sz="1600" dirty="0">
                <a:latin typeface="Calibri" panose="020F0502020204030204" pitchFamily="34" charset="0"/>
                <a:cs typeface="Calibri" panose="020F0502020204030204" pitchFamily="34" charset="0"/>
              </a:rPr>
              <a:t> and CNTRL Simulations for July 2019 over Huntsville Lidar Station</a:t>
            </a:r>
          </a:p>
        </p:txBody>
      </p:sp>
    </p:spTree>
    <p:extLst>
      <p:ext uri="{BB962C8B-B14F-4D97-AF65-F5344CB8AC3E}">
        <p14:creationId xmlns:p14="http://schemas.microsoft.com/office/powerpoint/2010/main" val="141290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0" y="1066800"/>
            <a:ext cx="12192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eaLnBrk="1" hangingPunct="1">
              <a:spcBef>
                <a:spcPct val="0"/>
              </a:spcBef>
              <a:spcAft>
                <a:spcPts val="2400"/>
              </a:spcAft>
              <a:buClr>
                <a:srgbClr val="0066FF"/>
              </a:buClr>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Lightning-generated NO (LNO) is an important source of NO</a:t>
            </a:r>
            <a:r>
              <a:rPr lang="en-US" altLang="en-US" sz="2400" baseline="-25000" dirty="0">
                <a:latin typeface="Calibri" panose="020F0502020204030204" pitchFamily="34" charset="0"/>
                <a:cs typeface="Calibri" panose="020F0502020204030204" pitchFamily="34" charset="0"/>
              </a:rPr>
              <a:t>x</a:t>
            </a:r>
            <a:r>
              <a:rPr lang="en-US" altLang="en-US" sz="2400" dirty="0">
                <a:latin typeface="Calibri" panose="020F0502020204030204" pitchFamily="34" charset="0"/>
                <a:cs typeface="Calibri" panose="020F0502020204030204" pitchFamily="34" charset="0"/>
              </a:rPr>
              <a:t> (NO</a:t>
            </a:r>
            <a:r>
              <a:rPr lang="en-US" altLang="en-US" sz="2400" baseline="-25000" dirty="0">
                <a:latin typeface="Calibri" panose="020F0502020204030204" pitchFamily="34" charset="0"/>
                <a:cs typeface="Calibri" panose="020F0502020204030204" pitchFamily="34" charset="0"/>
              </a:rPr>
              <a:t>x</a:t>
            </a:r>
            <a:r>
              <a:rPr lang="en-US" altLang="en-US" sz="2400" dirty="0">
                <a:latin typeface="Calibri" panose="020F0502020204030204" pitchFamily="34" charset="0"/>
                <a:cs typeface="Calibri" panose="020F0502020204030204" pitchFamily="34" charset="0"/>
              </a:rPr>
              <a:t>=NO+NO2) in the troposphere and a major contributor to the free tropospheric ozone.</a:t>
            </a:r>
          </a:p>
          <a:p>
            <a:pPr algn="l" eaLnBrk="1" hangingPunct="1">
              <a:spcBef>
                <a:spcPct val="0"/>
              </a:spcBef>
              <a:spcAft>
                <a:spcPts val="2400"/>
              </a:spcAft>
              <a:buClr>
                <a:srgbClr val="0066FF"/>
              </a:buClr>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It is estimated that lightning-generated NOx (</a:t>
            </a:r>
            <a:r>
              <a:rPr lang="en-US" altLang="en-US" sz="2400" dirty="0" err="1">
                <a:latin typeface="Calibri" panose="020F0502020204030204" pitchFamily="34" charset="0"/>
                <a:cs typeface="Calibri" panose="020F0502020204030204" pitchFamily="34" charset="0"/>
              </a:rPr>
              <a:t>LNOx</a:t>
            </a:r>
            <a:r>
              <a:rPr lang="en-US" altLang="en-US" sz="2400" dirty="0">
                <a:latin typeface="Calibri" panose="020F0502020204030204" pitchFamily="34" charset="0"/>
                <a:cs typeface="Calibri" panose="020F0502020204030204" pitchFamily="34" charset="0"/>
              </a:rPr>
              <a:t>) accounts for about 10-15% of global NOx emissions, and about 80% of upper tropospheric NOx (Kang et al., 2019).</a:t>
            </a:r>
          </a:p>
          <a:p>
            <a:pPr algn="l" eaLnBrk="1" hangingPunct="1">
              <a:spcBef>
                <a:spcPct val="0"/>
              </a:spcBef>
              <a:spcAft>
                <a:spcPts val="2400"/>
              </a:spcAft>
              <a:buClr>
                <a:srgbClr val="0066FF"/>
              </a:buClr>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Studies show that over the U.S. </a:t>
            </a:r>
            <a:r>
              <a:rPr lang="en-US" altLang="en-US" sz="2400" dirty="0" err="1">
                <a:latin typeface="Calibri" panose="020F0502020204030204" pitchFamily="34" charset="0"/>
                <a:cs typeface="Calibri" panose="020F0502020204030204" pitchFamily="34" charset="0"/>
              </a:rPr>
              <a:t>LNOx</a:t>
            </a:r>
            <a:r>
              <a:rPr lang="en-US" altLang="en-US" sz="2400" dirty="0">
                <a:latin typeface="Calibri" panose="020F0502020204030204" pitchFamily="34" charset="0"/>
                <a:cs typeface="Calibri" panose="020F0502020204030204" pitchFamily="34" charset="0"/>
              </a:rPr>
              <a:t> can account for 14% of total July NOx emissions (Zhang et al., 2003) and up to 73% of upper tropospheric NOx (Allen et al., 2010).</a:t>
            </a:r>
          </a:p>
          <a:p>
            <a:pPr algn="l" eaLnBrk="1" hangingPunct="1">
              <a:spcBef>
                <a:spcPct val="0"/>
              </a:spcBef>
              <a:spcAft>
                <a:spcPts val="2400"/>
              </a:spcAft>
              <a:buClr>
                <a:srgbClr val="0066FF"/>
              </a:buClr>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As anthropogenic NOx emissions are decreasing over the United States, it is important for the regional air quality models to account for </a:t>
            </a:r>
            <a:r>
              <a:rPr lang="en-US" altLang="en-US" sz="2400" dirty="0" err="1">
                <a:latin typeface="Calibri" panose="020F0502020204030204" pitchFamily="34" charset="0"/>
                <a:cs typeface="Calibri" panose="020F0502020204030204" pitchFamily="34" charset="0"/>
              </a:rPr>
              <a:t>LNOx</a:t>
            </a:r>
            <a:r>
              <a:rPr lang="en-US" altLang="en-US" sz="2400" dirty="0">
                <a:latin typeface="Calibri" panose="020F0502020204030204" pitchFamily="34" charset="0"/>
                <a:cs typeface="Calibri" panose="020F0502020204030204" pitchFamily="34" charset="0"/>
              </a:rPr>
              <a:t> in their simulations.</a:t>
            </a:r>
          </a:p>
          <a:p>
            <a:pPr algn="l" eaLnBrk="1" hangingPunct="1">
              <a:spcBef>
                <a:spcPct val="0"/>
              </a:spcBef>
              <a:spcAft>
                <a:spcPts val="2400"/>
              </a:spcAft>
              <a:buClr>
                <a:srgbClr val="0066FF"/>
              </a:buClr>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In this study, Geostationary Lightning Mapper (GLM) observations are used to estimate LNO for use in an air quality simulation over the summer of 2019.</a:t>
            </a:r>
          </a:p>
        </p:txBody>
      </p:sp>
      <p:sp>
        <p:nvSpPr>
          <p:cNvPr id="5123" name="Text Box 4"/>
          <p:cNvSpPr txBox="1">
            <a:spLocks noChangeArrowheads="1"/>
          </p:cNvSpPr>
          <p:nvPr/>
        </p:nvSpPr>
        <p:spPr bwMode="auto">
          <a:xfrm>
            <a:off x="76200" y="0"/>
            <a:ext cx="12115800" cy="6858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Background &amp; Motivation</a:t>
            </a:r>
          </a:p>
        </p:txBody>
      </p:sp>
    </p:spTree>
    <p:extLst>
      <p:ext uri="{BB962C8B-B14F-4D97-AF65-F5344CB8AC3E}">
        <p14:creationId xmlns:p14="http://schemas.microsoft.com/office/powerpoint/2010/main" val="329717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0E88155-A549-432C-9AFA-0219365975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Text Box 4"/>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Contribution of </a:t>
            </a:r>
            <a:r>
              <a:rPr lang="en-US" altLang="en-US" sz="2800" b="1" dirty="0" err="1">
                <a:solidFill>
                  <a:schemeClr val="accent2"/>
                </a:solidFill>
                <a:latin typeface="Calibri" panose="020F0502020204030204" pitchFamily="34" charset="0"/>
                <a:cs typeface="Calibri" panose="020F0502020204030204" pitchFamily="34" charset="0"/>
              </a:rPr>
              <a:t>LNOx</a:t>
            </a:r>
            <a:r>
              <a:rPr lang="en-US" altLang="en-US" sz="2800" b="1" dirty="0">
                <a:solidFill>
                  <a:schemeClr val="accent2"/>
                </a:solidFill>
                <a:latin typeface="Calibri" panose="020F0502020204030204" pitchFamily="34" charset="0"/>
                <a:cs typeface="Calibri" panose="020F0502020204030204" pitchFamily="34" charset="0"/>
              </a:rPr>
              <a:t> to Ozone for July 2019 over Huntsville</a:t>
            </a:r>
          </a:p>
        </p:txBody>
      </p:sp>
      <p:pic>
        <p:nvPicPr>
          <p:cNvPr id="9" name="Picture 8"/>
          <p:cNvPicPr>
            <a:picLocks noChangeAspect="1"/>
          </p:cNvPicPr>
          <p:nvPr/>
        </p:nvPicPr>
        <p:blipFill rotWithShape="1">
          <a:blip r:embed="rId6"/>
          <a:srcRect l="1906" t="15641" r="38286" b="9172"/>
          <a:stretch/>
        </p:blipFill>
        <p:spPr>
          <a:xfrm>
            <a:off x="5791200" y="2484370"/>
            <a:ext cx="6400800" cy="4369148"/>
          </a:xfrm>
          <a:prstGeom prst="rect">
            <a:avLst/>
          </a:prstGeom>
        </p:spPr>
      </p:pic>
      <p:pic>
        <p:nvPicPr>
          <p:cNvPr id="10" name="Picture 9"/>
          <p:cNvPicPr>
            <a:picLocks noChangeAspect="1"/>
          </p:cNvPicPr>
          <p:nvPr/>
        </p:nvPicPr>
        <p:blipFill rotWithShape="1">
          <a:blip r:embed="rId7"/>
          <a:srcRect l="1802" t="15359" r="38645" b="9172"/>
          <a:stretch/>
        </p:blipFill>
        <p:spPr>
          <a:xfrm>
            <a:off x="22412" y="685800"/>
            <a:ext cx="6400800" cy="4404321"/>
          </a:xfrm>
          <a:prstGeom prst="rect">
            <a:avLst/>
          </a:prstGeom>
        </p:spPr>
      </p:pic>
      <p:sp>
        <p:nvSpPr>
          <p:cNvPr id="8" name="TextBox 7"/>
          <p:cNvSpPr txBox="1"/>
          <p:nvPr/>
        </p:nvSpPr>
        <p:spPr>
          <a:xfrm>
            <a:off x="7513320" y="737140"/>
            <a:ext cx="3566160" cy="830997"/>
          </a:xfrm>
          <a:prstGeom prst="rect">
            <a:avLst/>
          </a:prstGeom>
          <a:noFill/>
        </p:spPr>
        <p:txBody>
          <a:bodyPr wrap="square" rtlCol="0">
            <a:spAutoFit/>
          </a:bodyPr>
          <a:lstStyle/>
          <a:p>
            <a:pPr algn="l"/>
            <a:r>
              <a:rPr lang="en-US" dirty="0">
                <a:latin typeface="Calibri" panose="020F0502020204030204" pitchFamily="34" charset="0"/>
                <a:cs typeface="Calibri" panose="020F0502020204030204" pitchFamily="34" charset="0"/>
              </a:rPr>
              <a:t>Huntsville Lidar Station:</a:t>
            </a:r>
          </a:p>
          <a:p>
            <a:pPr algn="l"/>
            <a:r>
              <a:rPr lang="en-US" dirty="0" err="1">
                <a:latin typeface="Calibri" panose="020F0502020204030204" pitchFamily="34" charset="0"/>
                <a:cs typeface="Calibri" panose="020F0502020204030204" pitchFamily="34" charset="0"/>
              </a:rPr>
              <a:t>Lat</a:t>
            </a:r>
            <a:r>
              <a:rPr lang="en-US" dirty="0">
                <a:latin typeface="Calibri" panose="020F0502020204030204" pitchFamily="34" charset="0"/>
                <a:cs typeface="Calibri" panose="020F0502020204030204" pitchFamily="34" charset="0"/>
              </a:rPr>
              <a:t>: 35.28 N, Lon: 86.59 W</a:t>
            </a:r>
          </a:p>
        </p:txBody>
      </p:sp>
      <p:sp>
        <p:nvSpPr>
          <p:cNvPr id="12" name="TextBox 11"/>
          <p:cNvSpPr txBox="1"/>
          <p:nvPr/>
        </p:nvSpPr>
        <p:spPr>
          <a:xfrm>
            <a:off x="0" y="5094876"/>
            <a:ext cx="5791200"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Curtain Plot (date/height) for O3 Concentration from Lightning Simulation for July 2019 over Huntsville Lidar Station</a:t>
            </a:r>
          </a:p>
        </p:txBody>
      </p:sp>
      <p:sp>
        <p:nvSpPr>
          <p:cNvPr id="13" name="TextBox 12"/>
          <p:cNvSpPr txBox="1"/>
          <p:nvPr/>
        </p:nvSpPr>
        <p:spPr>
          <a:xfrm>
            <a:off x="6400800" y="1596549"/>
            <a:ext cx="5791200" cy="830997"/>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Curtain Plot (date/height) for Difference </a:t>
            </a:r>
            <a:r>
              <a:rPr lang="en-US" sz="1600">
                <a:latin typeface="Calibri" panose="020F0502020204030204" pitchFamily="34" charset="0"/>
                <a:cs typeface="Calibri" panose="020F0502020204030204" pitchFamily="34" charset="0"/>
              </a:rPr>
              <a:t>in O3 </a:t>
            </a:r>
            <a:r>
              <a:rPr lang="en-US" sz="1600" dirty="0">
                <a:latin typeface="Calibri" panose="020F0502020204030204" pitchFamily="34" charset="0"/>
                <a:cs typeface="Calibri" panose="020F0502020204030204" pitchFamily="34" charset="0"/>
              </a:rPr>
              <a:t>Concentration Between </a:t>
            </a:r>
            <a:r>
              <a:rPr lang="en-US" sz="1600" dirty="0" err="1">
                <a:latin typeface="Calibri" panose="020F0502020204030204" pitchFamily="34" charset="0"/>
                <a:cs typeface="Calibri" panose="020F0502020204030204" pitchFamily="34" charset="0"/>
              </a:rPr>
              <a:t>LNOx</a:t>
            </a:r>
            <a:r>
              <a:rPr lang="en-US" sz="1600" dirty="0">
                <a:latin typeface="Calibri" panose="020F0502020204030204" pitchFamily="34" charset="0"/>
                <a:cs typeface="Calibri" panose="020F0502020204030204" pitchFamily="34" charset="0"/>
              </a:rPr>
              <a:t> and CNTRL Simulations for July 2019 over Huntsville Lidar Station</a:t>
            </a:r>
          </a:p>
        </p:txBody>
      </p:sp>
    </p:spTree>
    <p:extLst>
      <p:ext uri="{BB962C8B-B14F-4D97-AF65-F5344CB8AC3E}">
        <p14:creationId xmlns:p14="http://schemas.microsoft.com/office/powerpoint/2010/main" val="254564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53F471-E235-4257-8913-5C3AB21D29AD}"/>
              </a:ext>
            </a:extLst>
          </p:cNvPr>
          <p:cNvSpPr>
            <a:spLocks noGrp="1"/>
          </p:cNvSpPr>
          <p:nvPr>
            <p:ph type="sldNum" sz="quarter" idx="12"/>
          </p:nvPr>
        </p:nvSpPr>
        <p:spPr/>
        <p:txBody>
          <a:bodyPr/>
          <a:lstStyle/>
          <a:p>
            <a:fld id="{B1B79C11-064C-47B7-A0E4-0A13893E007C}" type="slidenum">
              <a:rPr lang="en-US" altLang="en-US" smtClean="0"/>
              <a:pPr/>
              <a:t>21</a:t>
            </a:fld>
            <a:endParaRPr lang="en-US" altLang="en-US"/>
          </a:p>
        </p:txBody>
      </p:sp>
      <p:pic>
        <p:nvPicPr>
          <p:cNvPr id="2" name="Picture 1">
            <a:extLst>
              <a:ext uri="{FF2B5EF4-FFF2-40B4-BE49-F238E27FC236}">
                <a16:creationId xmlns:a16="http://schemas.microsoft.com/office/drawing/2014/main" id="{D13E7275-55D1-4D32-AAE0-6A0393B08731}"/>
              </a:ext>
            </a:extLst>
          </p:cNvPr>
          <p:cNvPicPr>
            <a:picLocks noChangeAspect="1"/>
          </p:cNvPicPr>
          <p:nvPr/>
        </p:nvPicPr>
        <p:blipFill rotWithShape="1">
          <a:blip r:embed="rId2"/>
          <a:srcRect t="-1" b="163"/>
          <a:stretch/>
        </p:blipFill>
        <p:spPr>
          <a:xfrm>
            <a:off x="228600" y="152400"/>
            <a:ext cx="5114987" cy="3962400"/>
          </a:xfrm>
          <a:prstGeom prst="rect">
            <a:avLst/>
          </a:prstGeom>
        </p:spPr>
      </p:pic>
      <p:pic>
        <p:nvPicPr>
          <p:cNvPr id="5" name="Picture 4">
            <a:extLst>
              <a:ext uri="{FF2B5EF4-FFF2-40B4-BE49-F238E27FC236}">
                <a16:creationId xmlns:a16="http://schemas.microsoft.com/office/drawing/2014/main" id="{2B83A7A9-310E-49F8-B389-D6C657F36CFA}"/>
              </a:ext>
            </a:extLst>
          </p:cNvPr>
          <p:cNvPicPr/>
          <p:nvPr/>
        </p:nvPicPr>
        <p:blipFill rotWithShape="1">
          <a:blip r:embed="rId3"/>
          <a:srcRect l="-1" t="169" r="-376" b="-126"/>
          <a:stretch/>
        </p:blipFill>
        <p:spPr>
          <a:xfrm>
            <a:off x="6225988" y="2870947"/>
            <a:ext cx="5966012" cy="3879476"/>
          </a:xfrm>
          <a:prstGeom prst="rect">
            <a:avLst/>
          </a:prstGeom>
        </p:spPr>
      </p:pic>
    </p:spTree>
    <p:extLst>
      <p:ext uri="{BB962C8B-B14F-4D97-AF65-F5344CB8AC3E}">
        <p14:creationId xmlns:p14="http://schemas.microsoft.com/office/powerpoint/2010/main" val="131114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0" y="-1"/>
            <a:ext cx="12192000" cy="834104"/>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accent2"/>
                </a:solidFill>
                <a:latin typeface="Calibri" panose="020F0502020204030204" pitchFamily="34" charset="0"/>
                <a:cs typeface="Calibri" panose="020F0502020204030204" pitchFamily="34" charset="0"/>
              </a:rPr>
              <a:t>Vertical Ozone Profiles Over Huntsville as Compared to Lidar Observations</a:t>
            </a:r>
          </a:p>
          <a:p>
            <a:pPr algn="ctr" eaLnBrk="1" hangingPunct="1">
              <a:spcBef>
                <a:spcPct val="0"/>
              </a:spcBef>
              <a:buFontTx/>
              <a:buNone/>
            </a:pPr>
            <a:r>
              <a:rPr lang="en-US" altLang="en-US" sz="2400" b="1" dirty="0">
                <a:solidFill>
                  <a:schemeClr val="accent2"/>
                </a:solidFill>
                <a:latin typeface="Calibri" panose="020F0502020204030204" pitchFamily="34" charset="0"/>
                <a:cs typeface="Calibri" panose="020F0502020204030204" pitchFamily="34" charset="0"/>
              </a:rPr>
              <a:t>August 19-23, 2019</a:t>
            </a:r>
          </a:p>
        </p:txBody>
      </p:sp>
      <p:pic>
        <p:nvPicPr>
          <p:cNvPr id="9" name="内容占位符 9">
            <a:extLst>
              <a:ext uri="{FF2B5EF4-FFF2-40B4-BE49-F238E27FC236}">
                <a16:creationId xmlns:a16="http://schemas.microsoft.com/office/drawing/2014/main" id="{B93FF6D5-D0C7-D74E-A1F2-A72D87EA78E6}"/>
              </a:ext>
            </a:extLst>
          </p:cNvPr>
          <p:cNvPicPr>
            <a:picLocks noChangeAspect="1"/>
          </p:cNvPicPr>
          <p:nvPr/>
        </p:nvPicPr>
        <p:blipFill>
          <a:blip r:embed="rId5"/>
          <a:srcRect/>
          <a:stretch/>
        </p:blipFill>
        <p:spPr>
          <a:xfrm>
            <a:off x="0" y="1524000"/>
            <a:ext cx="5486400" cy="4389119"/>
          </a:xfrm>
          <a:prstGeom prst="rect">
            <a:avLst/>
          </a:prstGeom>
        </p:spPr>
      </p:pic>
      <p:sp>
        <p:nvSpPr>
          <p:cNvPr id="10" name="TextBox 37">
            <a:extLst>
              <a:ext uri="{FF2B5EF4-FFF2-40B4-BE49-F238E27FC236}">
                <a16:creationId xmlns:a16="http://schemas.microsoft.com/office/drawing/2014/main" id="{46A90D34-22D3-3A4C-9B04-034482216E15}"/>
              </a:ext>
            </a:extLst>
          </p:cNvPr>
          <p:cNvSpPr txBox="1"/>
          <p:nvPr/>
        </p:nvSpPr>
        <p:spPr>
          <a:xfrm>
            <a:off x="304802" y="1968017"/>
            <a:ext cx="761998" cy="338554"/>
          </a:xfrm>
          <a:prstGeom prst="rect">
            <a:avLst/>
          </a:prstGeom>
          <a:noFill/>
        </p:spPr>
        <p:txBody>
          <a:bodyPr wrap="square">
            <a:spAutoFit/>
          </a:bodyPr>
          <a:lstStyle/>
          <a:p>
            <a:pPr algn="l" defTabSz="457200" eaLnBrk="1" fontAlgn="auto" hangingPunct="1">
              <a:spcBef>
                <a:spcPts val="0"/>
              </a:spcBef>
              <a:spcAft>
                <a:spcPts val="0"/>
              </a:spcAft>
            </a:pPr>
            <a:r>
              <a:rPr lang="en-US" sz="1600" b="1" dirty="0">
                <a:latin typeface="Calibri" panose="020F0502020204030204"/>
              </a:rPr>
              <a:t>Lidar</a:t>
            </a:r>
          </a:p>
        </p:txBody>
      </p:sp>
      <p:sp>
        <p:nvSpPr>
          <p:cNvPr id="11" name="TextBox 37">
            <a:extLst>
              <a:ext uri="{FF2B5EF4-FFF2-40B4-BE49-F238E27FC236}">
                <a16:creationId xmlns:a16="http://schemas.microsoft.com/office/drawing/2014/main" id="{4818C765-662B-1D47-9E31-5BA5FF56D2E0}"/>
              </a:ext>
            </a:extLst>
          </p:cNvPr>
          <p:cNvSpPr txBox="1"/>
          <p:nvPr/>
        </p:nvSpPr>
        <p:spPr>
          <a:xfrm>
            <a:off x="286873" y="3035057"/>
            <a:ext cx="914398" cy="338554"/>
          </a:xfrm>
          <a:prstGeom prst="rect">
            <a:avLst/>
          </a:prstGeom>
          <a:noFill/>
        </p:spPr>
        <p:txBody>
          <a:bodyPr wrap="square">
            <a:spAutoFit/>
          </a:bodyPr>
          <a:lstStyle/>
          <a:p>
            <a:pPr algn="l" defTabSz="457200" eaLnBrk="1" fontAlgn="auto" hangingPunct="1">
              <a:spcBef>
                <a:spcPts val="0"/>
              </a:spcBef>
              <a:spcAft>
                <a:spcPts val="0"/>
              </a:spcAft>
            </a:pPr>
            <a:r>
              <a:rPr lang="en-US" sz="1600" b="1" dirty="0">
                <a:latin typeface="Calibri" panose="020F0502020204030204"/>
              </a:rPr>
              <a:t>Control</a:t>
            </a:r>
          </a:p>
        </p:txBody>
      </p:sp>
      <p:sp>
        <p:nvSpPr>
          <p:cNvPr id="12" name="TextBox 37">
            <a:extLst>
              <a:ext uri="{FF2B5EF4-FFF2-40B4-BE49-F238E27FC236}">
                <a16:creationId xmlns:a16="http://schemas.microsoft.com/office/drawing/2014/main" id="{91D6F0EF-D871-114C-9F77-2FF704F849BA}"/>
              </a:ext>
            </a:extLst>
          </p:cNvPr>
          <p:cNvSpPr txBox="1"/>
          <p:nvPr/>
        </p:nvSpPr>
        <p:spPr>
          <a:xfrm>
            <a:off x="286873" y="3975664"/>
            <a:ext cx="1066800" cy="338554"/>
          </a:xfrm>
          <a:prstGeom prst="rect">
            <a:avLst/>
          </a:prstGeom>
          <a:noFill/>
        </p:spPr>
        <p:txBody>
          <a:bodyPr wrap="square">
            <a:spAutoFit/>
          </a:bodyPr>
          <a:lstStyle/>
          <a:p>
            <a:pPr algn="l" defTabSz="457200" eaLnBrk="1" fontAlgn="auto" hangingPunct="1">
              <a:spcBef>
                <a:spcPts val="0"/>
              </a:spcBef>
              <a:spcAft>
                <a:spcPts val="0"/>
              </a:spcAft>
            </a:pPr>
            <a:r>
              <a:rPr lang="en-US" sz="1600" b="1" dirty="0">
                <a:latin typeface="Calibri" panose="020F0502020204030204"/>
              </a:rPr>
              <a:t>Lightning</a:t>
            </a:r>
          </a:p>
        </p:txBody>
      </p:sp>
      <p:sp>
        <p:nvSpPr>
          <p:cNvPr id="13" name="TextBox 37">
            <a:extLst>
              <a:ext uri="{FF2B5EF4-FFF2-40B4-BE49-F238E27FC236}">
                <a16:creationId xmlns:a16="http://schemas.microsoft.com/office/drawing/2014/main" id="{2CAB03C9-AA02-F648-AC4A-68EC715ECFB9}"/>
              </a:ext>
            </a:extLst>
          </p:cNvPr>
          <p:cNvSpPr txBox="1"/>
          <p:nvPr/>
        </p:nvSpPr>
        <p:spPr>
          <a:xfrm>
            <a:off x="300322" y="4884668"/>
            <a:ext cx="1219200" cy="338554"/>
          </a:xfrm>
          <a:prstGeom prst="rect">
            <a:avLst/>
          </a:prstGeom>
          <a:noFill/>
        </p:spPr>
        <p:txBody>
          <a:bodyPr wrap="square">
            <a:spAutoFit/>
          </a:bodyPr>
          <a:lstStyle/>
          <a:p>
            <a:pPr algn="l" defTabSz="457200" eaLnBrk="1" fontAlgn="auto" hangingPunct="1">
              <a:spcBef>
                <a:spcPts val="0"/>
              </a:spcBef>
              <a:spcAft>
                <a:spcPts val="0"/>
              </a:spcAft>
            </a:pPr>
            <a:r>
              <a:rPr lang="en-US" sz="1600" b="1" dirty="0">
                <a:latin typeface="Calibri" panose="020F0502020204030204"/>
              </a:rPr>
              <a:t>Difference</a:t>
            </a:r>
          </a:p>
        </p:txBody>
      </p:sp>
      <p:pic>
        <p:nvPicPr>
          <p:cNvPr id="15" name="ozone_profile_20190819_20190822.mp4" descr="ozone_profile_20190819_20190822.mp4">
            <a:hlinkClick r:id="" action="ppaction://media"/>
            <a:extLst>
              <a:ext uri="{FF2B5EF4-FFF2-40B4-BE49-F238E27FC236}">
                <a16:creationId xmlns:a16="http://schemas.microsoft.com/office/drawing/2014/main" id="{2B026994-D87F-A243-91AD-A0F3E0EF48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88000" y="1524000"/>
            <a:ext cx="6527800" cy="4419600"/>
          </a:xfrm>
          <a:prstGeom prst="rect">
            <a:avLst/>
          </a:prstGeom>
        </p:spPr>
      </p:pic>
      <p:sp>
        <p:nvSpPr>
          <p:cNvPr id="2" name="TextBox 1"/>
          <p:cNvSpPr txBox="1"/>
          <p:nvPr/>
        </p:nvSpPr>
        <p:spPr>
          <a:xfrm>
            <a:off x="0" y="838200"/>
            <a:ext cx="5486400" cy="646331"/>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Lidar/CNTRL/</a:t>
            </a:r>
            <a:r>
              <a:rPr lang="en-US" sz="1800" dirty="0" err="1">
                <a:latin typeface="Calibri" panose="020F0502020204030204" pitchFamily="34" charset="0"/>
                <a:cs typeface="Calibri" panose="020F0502020204030204" pitchFamily="34" charset="0"/>
              </a:rPr>
              <a:t>LNOx</a:t>
            </a:r>
            <a:r>
              <a:rPr lang="en-US" sz="1800" dirty="0">
                <a:latin typeface="Calibri" panose="020F0502020204030204" pitchFamily="34" charset="0"/>
                <a:cs typeface="Calibri" panose="020F0502020204030204" pitchFamily="34" charset="0"/>
              </a:rPr>
              <a:t> and the Difference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Between CNTRL and </a:t>
            </a:r>
            <a:r>
              <a:rPr lang="en-US" sz="1800" dirty="0" err="1">
                <a:latin typeface="Calibri" panose="020F0502020204030204" pitchFamily="34" charset="0"/>
                <a:cs typeface="Calibri" panose="020F0502020204030204" pitchFamily="34" charset="0"/>
              </a:rPr>
              <a:t>LNOx</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LNOx</a:t>
            </a:r>
            <a:r>
              <a:rPr lang="en-US" sz="1800" dirty="0">
                <a:latin typeface="Calibri" panose="020F0502020204030204" pitchFamily="34" charset="0"/>
                <a:cs typeface="Calibri" panose="020F0502020204030204" pitchFamily="34" charset="0"/>
              </a:rPr>
              <a:t> – CNTRL)</a:t>
            </a:r>
          </a:p>
        </p:txBody>
      </p:sp>
      <p:sp>
        <p:nvSpPr>
          <p:cNvPr id="16" name="TextBox 15"/>
          <p:cNvSpPr txBox="1"/>
          <p:nvPr/>
        </p:nvSpPr>
        <p:spPr>
          <a:xfrm>
            <a:off x="7442200" y="801469"/>
            <a:ext cx="2819400" cy="646331"/>
          </a:xfrm>
          <a:prstGeom prst="rect">
            <a:avLst/>
          </a:prstGeom>
          <a:noFill/>
        </p:spPr>
        <p:txBody>
          <a:bodyPr wrap="square" rtlCol="0">
            <a:spAutoFit/>
          </a:bodyPr>
          <a:lstStyle/>
          <a:p>
            <a:pPr algn="l"/>
            <a:r>
              <a:rPr lang="en-US" sz="1800" dirty="0">
                <a:latin typeface="Calibri" panose="020F0502020204030204" pitchFamily="34" charset="0"/>
                <a:cs typeface="Calibri" panose="020F0502020204030204" pitchFamily="34" charset="0"/>
              </a:rPr>
              <a:t>Huntsville Lidar Station:</a:t>
            </a:r>
          </a:p>
          <a:p>
            <a:pPr algn="l"/>
            <a:r>
              <a:rPr lang="en-US" sz="1800" dirty="0" err="1">
                <a:latin typeface="Calibri" panose="020F0502020204030204" pitchFamily="34" charset="0"/>
                <a:cs typeface="Calibri" panose="020F0502020204030204" pitchFamily="34" charset="0"/>
              </a:rPr>
              <a:t>Lat</a:t>
            </a:r>
            <a:r>
              <a:rPr lang="en-US" sz="1800" dirty="0">
                <a:latin typeface="Calibri" panose="020F0502020204030204" pitchFamily="34" charset="0"/>
                <a:cs typeface="Calibri" panose="020F0502020204030204" pitchFamily="34" charset="0"/>
              </a:rPr>
              <a:t>: 35.28 N, Lon: 86.59 W</a:t>
            </a:r>
          </a:p>
        </p:txBody>
      </p:sp>
    </p:spTree>
    <p:extLst>
      <p:ext uri="{BB962C8B-B14F-4D97-AF65-F5344CB8AC3E}">
        <p14:creationId xmlns:p14="http://schemas.microsoft.com/office/powerpoint/2010/main" val="162712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9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Model/Lidar Comparison for Selected Days</a:t>
            </a:r>
          </a:p>
        </p:txBody>
      </p:sp>
      <p:pic>
        <p:nvPicPr>
          <p:cNvPr id="15" name="内容占位符 9">
            <a:extLst>
              <a:ext uri="{FF2B5EF4-FFF2-40B4-BE49-F238E27FC236}">
                <a16:creationId xmlns:a16="http://schemas.microsoft.com/office/drawing/2014/main" id="{B93FF6D5-D0C7-D74E-A1F2-A72D87EA78E6}"/>
              </a:ext>
            </a:extLst>
          </p:cNvPr>
          <p:cNvPicPr>
            <a:picLocks noChangeAspect="1"/>
          </p:cNvPicPr>
          <p:nvPr/>
        </p:nvPicPr>
        <p:blipFill>
          <a:blip r:embed="rId3"/>
          <a:srcRect/>
          <a:stretch/>
        </p:blipFill>
        <p:spPr>
          <a:xfrm>
            <a:off x="76200" y="2057400"/>
            <a:ext cx="5943600" cy="4754880"/>
          </a:xfrm>
          <a:prstGeom prst="rect">
            <a:avLst/>
          </a:prstGeom>
        </p:spPr>
      </p:pic>
      <p:pic>
        <p:nvPicPr>
          <p:cNvPr id="16" name="内容占位符 9">
            <a:extLst>
              <a:ext uri="{FF2B5EF4-FFF2-40B4-BE49-F238E27FC236}">
                <a16:creationId xmlns:a16="http://schemas.microsoft.com/office/drawing/2014/main" id="{B93FF6D5-D0C7-D74E-A1F2-A72D87EA78E6}"/>
              </a:ext>
            </a:extLst>
          </p:cNvPr>
          <p:cNvPicPr>
            <a:picLocks noChangeAspect="1"/>
          </p:cNvPicPr>
          <p:nvPr/>
        </p:nvPicPr>
        <p:blipFill>
          <a:blip r:embed="rId4"/>
          <a:srcRect/>
          <a:stretch/>
        </p:blipFill>
        <p:spPr>
          <a:xfrm>
            <a:off x="6172200" y="2057400"/>
            <a:ext cx="5943600" cy="4754879"/>
          </a:xfrm>
          <a:prstGeom prst="rect">
            <a:avLst/>
          </a:prstGeom>
        </p:spPr>
      </p:pic>
      <p:sp>
        <p:nvSpPr>
          <p:cNvPr id="2" name="TextBox 1"/>
          <p:cNvSpPr txBox="1"/>
          <p:nvPr/>
        </p:nvSpPr>
        <p:spPr>
          <a:xfrm>
            <a:off x="76200" y="997803"/>
            <a:ext cx="11963400" cy="830997"/>
          </a:xfrm>
          <a:prstGeom prst="rect">
            <a:avLst/>
          </a:prstGeom>
          <a:noFill/>
        </p:spPr>
        <p:txBody>
          <a:bodyPr wrap="square" rtlCol="0">
            <a:spAutoFit/>
          </a:bodyPr>
          <a:lstStyle/>
          <a:p>
            <a:pPr marL="285750" indent="-285750" algn="l">
              <a:spcAft>
                <a:spcPts val="600"/>
              </a:spcAft>
              <a:buClr>
                <a:srgbClr val="FF0000"/>
              </a:buClr>
              <a:buFont typeface="Wingdings" panose="05000000000000000000" pitchFamily="2" charset="2"/>
              <a:buChar char="Ø"/>
            </a:pPr>
            <a:r>
              <a:rPr lang="en-US" dirty="0">
                <a:latin typeface="Calibri" panose="020F0502020204030204" pitchFamily="34" charset="0"/>
                <a:cs typeface="Calibri" panose="020F0502020204030204" pitchFamily="34" charset="0"/>
              </a:rPr>
              <a:t>Model shows higher stratospheric/tropospheric exchange (STE) and deeper intrusion into the free troposphere</a:t>
            </a:r>
          </a:p>
        </p:txBody>
      </p:sp>
    </p:spTree>
    <p:extLst>
      <p:ext uri="{BB962C8B-B14F-4D97-AF65-F5344CB8AC3E}">
        <p14:creationId xmlns:p14="http://schemas.microsoft.com/office/powerpoint/2010/main" val="929218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682DF7-D5CA-41E4-B18D-D2AB935553F2}"/>
              </a:ext>
            </a:extLst>
          </p:cNvPr>
          <p:cNvSpPr>
            <a:spLocks noGrp="1"/>
          </p:cNvSpPr>
          <p:nvPr>
            <p:ph type="sldNum" sz="quarter" idx="12"/>
          </p:nvPr>
        </p:nvSpPr>
        <p:spPr/>
        <p:txBody>
          <a:bodyPr/>
          <a:lstStyle/>
          <a:p>
            <a:fld id="{8F7EAA5F-5F5E-4D7C-BA91-6DA74B7DACB5}" type="slidenum">
              <a:rPr lang="en-US" altLang="en-US" smtClean="0"/>
              <a:pPr/>
              <a:t>24</a:t>
            </a:fld>
            <a:endParaRPr lang="en-US" altLang="en-US"/>
          </a:p>
        </p:txBody>
      </p:sp>
      <p:pic>
        <p:nvPicPr>
          <p:cNvPr id="3" name="Picture 2">
            <a:extLst>
              <a:ext uri="{FF2B5EF4-FFF2-40B4-BE49-F238E27FC236}">
                <a16:creationId xmlns:a16="http://schemas.microsoft.com/office/drawing/2014/main" id="{B218FD50-4F3E-4547-9BC3-3C2025D5F310}"/>
              </a:ext>
            </a:extLst>
          </p:cNvPr>
          <p:cNvPicPr>
            <a:picLocks noChangeAspect="1"/>
          </p:cNvPicPr>
          <p:nvPr/>
        </p:nvPicPr>
        <p:blipFill>
          <a:blip r:embed="rId2"/>
          <a:stretch>
            <a:fillRect/>
          </a:stretch>
        </p:blipFill>
        <p:spPr>
          <a:xfrm>
            <a:off x="76200" y="11206"/>
            <a:ext cx="8096190" cy="3200677"/>
          </a:xfrm>
          <a:prstGeom prst="rect">
            <a:avLst/>
          </a:prstGeom>
        </p:spPr>
      </p:pic>
      <p:pic>
        <p:nvPicPr>
          <p:cNvPr id="4" name="Picture 3">
            <a:extLst>
              <a:ext uri="{FF2B5EF4-FFF2-40B4-BE49-F238E27FC236}">
                <a16:creationId xmlns:a16="http://schemas.microsoft.com/office/drawing/2014/main" id="{4D8851D9-34BC-47E3-AE63-72B10C722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547" y="3657600"/>
            <a:ext cx="6143051" cy="3200400"/>
          </a:xfrm>
          <a:prstGeom prst="rect">
            <a:avLst/>
          </a:prstGeom>
          <a:solidFill>
            <a:schemeClr val="bg1"/>
          </a:solidFill>
        </p:spPr>
      </p:pic>
    </p:spTree>
    <p:extLst>
      <p:ext uri="{BB962C8B-B14F-4D97-AF65-F5344CB8AC3E}">
        <p14:creationId xmlns:p14="http://schemas.microsoft.com/office/powerpoint/2010/main" val="78805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226B35-58C6-4B8C-8B6A-025209826719}"/>
              </a:ext>
            </a:extLst>
          </p:cNvPr>
          <p:cNvSpPr>
            <a:spLocks noGrp="1"/>
          </p:cNvSpPr>
          <p:nvPr>
            <p:ph type="sldNum" sz="quarter" idx="12"/>
          </p:nvPr>
        </p:nvSpPr>
        <p:spPr/>
        <p:txBody>
          <a:bodyPr/>
          <a:lstStyle/>
          <a:p>
            <a:fld id="{8F7EAA5F-5F5E-4D7C-BA91-6DA74B7DACB5}" type="slidenum">
              <a:rPr lang="en-US" altLang="en-US" smtClean="0"/>
              <a:pPr/>
              <a:t>25</a:t>
            </a:fld>
            <a:endParaRPr lang="en-US" altLang="en-US"/>
          </a:p>
        </p:txBody>
      </p:sp>
    </p:spTree>
    <p:extLst>
      <p:ext uri="{BB962C8B-B14F-4D97-AF65-F5344CB8AC3E}">
        <p14:creationId xmlns:p14="http://schemas.microsoft.com/office/powerpoint/2010/main" val="3446077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8483" name="Rectangle 3"/>
              <p:cNvSpPr>
                <a:spLocks noChangeArrowheads="1"/>
              </p:cNvSpPr>
              <p:nvPr/>
            </p:nvSpPr>
            <p:spPr bwMode="auto">
              <a:xfrm>
                <a:off x="76200" y="838200"/>
                <a:ext cx="12039600" cy="5592466"/>
              </a:xfrm>
              <a:prstGeom prst="rect">
                <a:avLst/>
              </a:prstGeom>
              <a:solidFill>
                <a:schemeClr val="accent1">
                  <a:lumMod val="20000"/>
                  <a:lumOff val="80000"/>
                  <a:alpha val="49001"/>
                </a:schemeClr>
              </a:solidFill>
              <a:ln>
                <a:noFill/>
              </a:ln>
              <a:effectLst/>
            </p:spPr>
            <p:txBody>
              <a:bodyPr/>
              <a:lstStyle>
                <a:lvl1pPr marL="609600" indent="-609600" algn="l">
                  <a:spcBef>
                    <a:spcPct val="20000"/>
                  </a:spcBef>
                  <a:buChar char="•"/>
                  <a:defRPr sz="3200">
                    <a:solidFill>
                      <a:schemeClr val="tx1"/>
                    </a:solidFill>
                    <a:latin typeface="Times New Roman" pitchFamily="18" charset="0"/>
                  </a:defRPr>
                </a:lvl1pPr>
                <a:lvl2pPr marL="990600" indent="-533400" algn="l">
                  <a:spcBef>
                    <a:spcPct val="20000"/>
                  </a:spcBef>
                  <a:buChar char="–"/>
                  <a:defRPr sz="2800">
                    <a:solidFill>
                      <a:schemeClr val="tx1"/>
                    </a:solidFill>
                    <a:latin typeface="Times New Roman" pitchFamily="18" charset="0"/>
                  </a:defRPr>
                </a:lvl2pPr>
                <a:lvl3pPr marL="1371600" indent="-457200" algn="l">
                  <a:spcBef>
                    <a:spcPct val="20000"/>
                  </a:spcBef>
                  <a:buChar char="•"/>
                  <a:defRPr sz="2400">
                    <a:solidFill>
                      <a:schemeClr val="tx1"/>
                    </a:solidFill>
                    <a:latin typeface="Times New Roman" pitchFamily="18" charset="0"/>
                  </a:defRPr>
                </a:lvl3pPr>
                <a:lvl4pPr marL="1752600" indent="-381000" algn="l">
                  <a:spcBef>
                    <a:spcPct val="20000"/>
                  </a:spcBef>
                  <a:buChar char="–"/>
                  <a:defRPr sz="2000">
                    <a:solidFill>
                      <a:schemeClr val="tx1"/>
                    </a:solidFill>
                    <a:latin typeface="Times New Roman" pitchFamily="18" charset="0"/>
                  </a:defRPr>
                </a:lvl4pPr>
                <a:lvl5pPr marL="2209800" indent="-381000" algn="l">
                  <a:spcBef>
                    <a:spcPct val="20000"/>
                  </a:spcBef>
                  <a:buChar char="»"/>
                  <a:defRPr sz="2000">
                    <a:solidFill>
                      <a:schemeClr val="tx1"/>
                    </a:solidFill>
                    <a:latin typeface="Times New Roman" pitchFamily="18" charset="0"/>
                  </a:defRPr>
                </a:lvl5pPr>
                <a:lvl6pPr marL="2667000" indent="-381000" eaLnBrk="0" fontAlgn="base" hangingPunct="0">
                  <a:spcBef>
                    <a:spcPct val="20000"/>
                  </a:spcBef>
                  <a:spcAft>
                    <a:spcPct val="0"/>
                  </a:spcAft>
                  <a:buChar char="»"/>
                  <a:defRPr sz="2000">
                    <a:solidFill>
                      <a:schemeClr val="tx1"/>
                    </a:solidFill>
                    <a:latin typeface="Times New Roman" pitchFamily="18" charset="0"/>
                  </a:defRPr>
                </a:lvl6pPr>
                <a:lvl7pPr marL="3124200" indent="-381000" eaLnBrk="0" fontAlgn="base" hangingPunct="0">
                  <a:spcBef>
                    <a:spcPct val="20000"/>
                  </a:spcBef>
                  <a:spcAft>
                    <a:spcPct val="0"/>
                  </a:spcAft>
                  <a:buChar char="»"/>
                  <a:defRPr sz="2000">
                    <a:solidFill>
                      <a:schemeClr val="tx1"/>
                    </a:solidFill>
                    <a:latin typeface="Times New Roman" pitchFamily="18" charset="0"/>
                  </a:defRPr>
                </a:lvl7pPr>
                <a:lvl8pPr marL="3581400" indent="-381000" eaLnBrk="0" fontAlgn="base" hangingPunct="0">
                  <a:spcBef>
                    <a:spcPct val="20000"/>
                  </a:spcBef>
                  <a:spcAft>
                    <a:spcPct val="0"/>
                  </a:spcAft>
                  <a:buChar char="»"/>
                  <a:defRPr sz="2000">
                    <a:solidFill>
                      <a:schemeClr val="tx1"/>
                    </a:solidFill>
                    <a:latin typeface="Times New Roman" pitchFamily="18" charset="0"/>
                  </a:defRPr>
                </a:lvl8pPr>
                <a:lvl9pPr marL="4038600" indent="-381000" eaLnBrk="0" fontAlgn="base" hangingPunct="0">
                  <a:spcBef>
                    <a:spcPct val="20000"/>
                  </a:spcBef>
                  <a:spcAft>
                    <a:spcPct val="0"/>
                  </a:spcAft>
                  <a:buChar char="»"/>
                  <a:defRPr sz="2000">
                    <a:solidFill>
                      <a:schemeClr val="tx1"/>
                    </a:solidFill>
                    <a:latin typeface="Times New Roman" pitchFamily="18" charset="0"/>
                  </a:defRPr>
                </a:lvl9pPr>
              </a:lstStyle>
              <a:p>
                <a:pPr>
                  <a:lnSpc>
                    <a:spcPct val="150000"/>
                  </a:lnSpc>
                  <a:spcBef>
                    <a:spcPts val="600"/>
                  </a:spcBef>
                  <a:spcAft>
                    <a:spcPts val="1200"/>
                  </a:spcAft>
                  <a:buClr>
                    <a:srgbClr val="990000"/>
                  </a:buClr>
                  <a:buSzPct val="100000"/>
                  <a:buFont typeface="Wingdings" pitchFamily="2" charset="2"/>
                  <a:buChar char="Ø"/>
                </a:pPr>
                <a:r>
                  <a:rPr lang="en-US" altLang="en-US" sz="2000" b="1" dirty="0">
                    <a:latin typeface="Calibri" panose="020F0502020204030204" pitchFamily="34" charset="0"/>
                  </a:rPr>
                  <a:t>Large uncertainty in per flash production rate. Latest studies and review papers suggest consensus around 250-500 mole/flash</a:t>
                </a:r>
              </a:p>
              <a:p>
                <a:pPr lvl="1">
                  <a:lnSpc>
                    <a:spcPct val="150000"/>
                  </a:lnSpc>
                  <a:spcBef>
                    <a:spcPts val="600"/>
                  </a:spcBef>
                  <a:spcAft>
                    <a:spcPts val="1200"/>
                  </a:spcAft>
                  <a:buClr>
                    <a:srgbClr val="990000"/>
                  </a:buClr>
                  <a:buSzPct val="100000"/>
                  <a:buFont typeface="Wingdings" pitchFamily="2" charset="2"/>
                  <a:buChar char="Ø"/>
                </a:pPr>
                <a:r>
                  <a:rPr lang="en-US" altLang="en-US" sz="1800" b="1" dirty="0">
                    <a:latin typeface="Calibri" panose="020F0502020204030204" pitchFamily="34" charset="0"/>
                  </a:rPr>
                  <a:t>The uncertainty is partly due to applying regional/local limited results for attaining global budget:</a:t>
                </a:r>
              </a:p>
              <a:p>
                <a:pPr lvl="2">
                  <a:lnSpc>
                    <a:spcPct val="150000"/>
                  </a:lnSpc>
                  <a:spcBef>
                    <a:spcPts val="600"/>
                  </a:spcBef>
                  <a:spcAft>
                    <a:spcPts val="1200"/>
                  </a:spcAft>
                  <a:buClr>
                    <a:srgbClr val="990000"/>
                  </a:buClr>
                  <a:buSzPct val="100000"/>
                  <a:buFont typeface="Wingdings" pitchFamily="2" charset="2"/>
                  <a:buChar char="Ø"/>
                </a:pPr>
                <a14:m>
                  <m:oMath xmlns:m="http://schemas.openxmlformats.org/officeDocument/2006/math">
                    <m:r>
                      <a:rPr lang="en-US" sz="1800" i="1">
                        <a:latin typeface="Cambria Math" panose="02040503050406030204" pitchFamily="18" charset="0"/>
                        <a:cs typeface="Times New Roman" panose="02020603050405020304" pitchFamily="18" charset="0"/>
                      </a:rPr>
                      <m:t>𝐺</m:t>
                    </m:r>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𝛾</m:t>
                    </m:r>
                    <m:acc>
                      <m:accPr>
                        <m:chr m:val="̅"/>
                        <m:ctrlPr>
                          <a:rPr lang="en-US" sz="1800" i="1">
                            <a:latin typeface="Cambria Math" panose="02040503050406030204" pitchFamily="18" charset="0"/>
                            <a:cs typeface="Times New Roman" panose="02020603050405020304" pitchFamily="18" charset="0"/>
                          </a:rPr>
                        </m:ctrlPr>
                      </m:accPr>
                      <m:e>
                        <m:r>
                          <a:rPr lang="en-US" sz="1800" i="1">
                            <a:latin typeface="Cambria Math" panose="02040503050406030204" pitchFamily="18" charset="0"/>
                            <a:cs typeface="Times New Roman" panose="02020603050405020304" pitchFamily="18" charset="0"/>
                          </a:rPr>
                          <m:t>𝑃</m:t>
                        </m:r>
                      </m:e>
                    </m:acc>
                    <m:r>
                      <a:rPr lang="en-US" sz="1800" i="1">
                        <a:latin typeface="Cambria Math" panose="02040503050406030204" pitchFamily="18" charset="0"/>
                        <a:cs typeface="Times New Roman" panose="02020603050405020304" pitchFamily="18" charset="0"/>
                      </a:rPr>
                      <m:t>𝐹</m:t>
                    </m:r>
                  </m:oMath>
                </a14:m>
                <a:r>
                  <a:rPr lang="en-US" altLang="en-US" sz="1800" b="1" dirty="0">
                    <a:latin typeface="Calibri" panose="020F0502020204030204" pitchFamily="34" charset="0"/>
                  </a:rPr>
                  <a:t> where </a:t>
                </a:r>
                <a14:m>
                  <m:oMath xmlns:m="http://schemas.openxmlformats.org/officeDocument/2006/math">
                    <m:r>
                      <a:rPr lang="en-US" sz="1800" i="1">
                        <a:latin typeface="Cambria Math" panose="02040503050406030204" pitchFamily="18" charset="0"/>
                        <a:cs typeface="Times New Roman" panose="02020603050405020304" pitchFamily="18" charset="0"/>
                      </a:rPr>
                      <m:t>𝛾</m:t>
                    </m:r>
                  </m:oMath>
                </a14:m>
                <a:r>
                  <a:rPr lang="en-US" altLang="en-US" sz="1800" b="1" dirty="0">
                    <a:latin typeface="Calibri" panose="020F0502020204030204" pitchFamily="34" charset="0"/>
                  </a:rPr>
                  <a:t> is conversion factor (e.g. to </a:t>
                </a:r>
                <a:r>
                  <a:rPr lang="en-US" altLang="en-US" sz="1800" b="1" dirty="0" err="1">
                    <a:latin typeface="Calibri" panose="020F0502020204030204" pitchFamily="34" charset="0"/>
                  </a:rPr>
                  <a:t>TgN</a:t>
                </a:r>
                <a:r>
                  <a:rPr lang="en-US" altLang="en-US" sz="1800" b="1" dirty="0">
                    <a:latin typeface="Calibri" panose="020F0502020204030204" pitchFamily="34" charset="0"/>
                  </a:rPr>
                  <a:t>/</a:t>
                </a:r>
                <a:r>
                  <a:rPr lang="en-US" altLang="en-US" sz="1800" b="1" dirty="0" err="1">
                    <a:latin typeface="Calibri" panose="020F0502020204030204" pitchFamily="34" charset="0"/>
                  </a:rPr>
                  <a:t>yr</a:t>
                </a:r>
                <a:r>
                  <a:rPr lang="en-US" altLang="en-US" sz="1800" b="1" dirty="0">
                    <a:latin typeface="Calibri" panose="020F0502020204030204" pitchFamily="34" charset="0"/>
                  </a:rPr>
                  <a:t>), </a:t>
                </a:r>
                <a14:m>
                  <m:oMath xmlns:m="http://schemas.openxmlformats.org/officeDocument/2006/math">
                    <m:acc>
                      <m:accPr>
                        <m:chr m:val="̅"/>
                        <m:ctrlPr>
                          <a:rPr lang="en-US" altLang="en-US" sz="1800" b="1" i="1" smtClean="0">
                            <a:latin typeface="Cambria Math" panose="02040503050406030204" pitchFamily="18" charset="0"/>
                          </a:rPr>
                        </m:ctrlPr>
                      </m:accPr>
                      <m:e>
                        <m:r>
                          <a:rPr lang="en-US" altLang="en-US" sz="1800" b="1" i="1" smtClean="0">
                            <a:latin typeface="Cambria Math" panose="02040503050406030204" pitchFamily="18" charset="0"/>
                          </a:rPr>
                          <m:t>𝑷</m:t>
                        </m:r>
                      </m:e>
                    </m:acc>
                  </m:oMath>
                </a14:m>
                <a:r>
                  <a:rPr lang="en-US" altLang="en-US" sz="1800" b="1" dirty="0">
                    <a:latin typeface="Calibri" panose="020F0502020204030204" pitchFamily="34" charset="0"/>
                  </a:rPr>
                  <a:t> is the average production rate (350-500 mole/flash for CMAQ), and </a:t>
                </a:r>
                <a14:m>
                  <m:oMath xmlns:m="http://schemas.openxmlformats.org/officeDocument/2006/math">
                    <m:r>
                      <a:rPr lang="en-US" altLang="en-US" sz="1800" b="1" i="1" smtClean="0">
                        <a:latin typeface="Cambria Math" panose="02040503050406030204" pitchFamily="18" charset="0"/>
                      </a:rPr>
                      <m:t>𝑭</m:t>
                    </m:r>
                  </m:oMath>
                </a14:m>
                <a:r>
                  <a:rPr lang="en-US" altLang="en-US" sz="1800" b="1" dirty="0">
                    <a:latin typeface="Calibri" panose="020F0502020204030204" pitchFamily="34" charset="0"/>
                  </a:rPr>
                  <a:t> is the total number of flashes.</a:t>
                </a:r>
              </a:p>
              <a:p>
                <a:pPr>
                  <a:lnSpc>
                    <a:spcPct val="150000"/>
                  </a:lnSpc>
                  <a:spcBef>
                    <a:spcPts val="600"/>
                  </a:spcBef>
                  <a:spcAft>
                    <a:spcPts val="1200"/>
                  </a:spcAft>
                  <a:buClr>
                    <a:srgbClr val="990000"/>
                  </a:buClr>
                  <a:buSzPct val="100000"/>
                  <a:buFont typeface="Wingdings" pitchFamily="2" charset="2"/>
                  <a:buChar char="Ø"/>
                </a:pPr>
                <a:r>
                  <a:rPr lang="en-US" altLang="en-US" sz="2000" b="1" dirty="0">
                    <a:latin typeface="Calibri" panose="020F0502020204030204" pitchFamily="34" charset="0"/>
                  </a:rPr>
                  <a:t>Model uncertainties due to lightning detection: count, location, classification</a:t>
                </a:r>
              </a:p>
              <a:p>
                <a:pPr lvl="1">
                  <a:lnSpc>
                    <a:spcPct val="150000"/>
                  </a:lnSpc>
                  <a:spcBef>
                    <a:spcPts val="600"/>
                  </a:spcBef>
                  <a:spcAft>
                    <a:spcPts val="1200"/>
                  </a:spcAft>
                  <a:buClr>
                    <a:srgbClr val="990000"/>
                  </a:buClr>
                  <a:buSzPct val="100000"/>
                  <a:buFont typeface="Wingdings" pitchFamily="2" charset="2"/>
                  <a:buChar char="Ø"/>
                </a:pPr>
                <a:r>
                  <a:rPr lang="en-US" altLang="en-US" sz="1800" b="1" dirty="0">
                    <a:latin typeface="Calibri" panose="020F0502020204030204" pitchFamily="34" charset="0"/>
                  </a:rPr>
                  <a:t>Geographical differences affecting classification for both space-borne and ground-based detection(Ni et al., 2021; </a:t>
                </a:r>
                <a:r>
                  <a:rPr lang="en-US" altLang="en-US" sz="1800" b="1" dirty="0" err="1">
                    <a:latin typeface="Calibri" panose="020F0502020204030204" pitchFamily="34" charset="0"/>
                  </a:rPr>
                  <a:t>Rudlosky</a:t>
                </a:r>
                <a:r>
                  <a:rPr lang="en-US" altLang="en-US" sz="1800" b="1" dirty="0">
                    <a:latin typeface="Calibri" panose="020F0502020204030204" pitchFamily="34" charset="0"/>
                  </a:rPr>
                  <a:t> 2014; </a:t>
                </a:r>
                <a:r>
                  <a:rPr lang="en-US" altLang="en-US" sz="1800" b="1" dirty="0" err="1">
                    <a:latin typeface="Calibri" panose="020F0502020204030204" pitchFamily="34" charset="0"/>
                  </a:rPr>
                  <a:t>Bandholnopparat</a:t>
                </a:r>
                <a:r>
                  <a:rPr lang="en-US" altLang="en-US" sz="1800" b="1" dirty="0">
                    <a:latin typeface="Calibri" panose="020F0502020204030204" pitchFamily="34" charset="0"/>
                  </a:rPr>
                  <a:t> et al., 2020)</a:t>
                </a:r>
              </a:p>
              <a:p>
                <a:pPr lvl="1">
                  <a:lnSpc>
                    <a:spcPct val="150000"/>
                  </a:lnSpc>
                  <a:spcBef>
                    <a:spcPts val="600"/>
                  </a:spcBef>
                  <a:spcAft>
                    <a:spcPts val="1200"/>
                  </a:spcAft>
                  <a:buClr>
                    <a:srgbClr val="990000"/>
                  </a:buClr>
                  <a:buSzPct val="100000"/>
                  <a:buFont typeface="Wingdings" pitchFamily="2" charset="2"/>
                  <a:buChar char="Ø"/>
                </a:pPr>
                <a:r>
                  <a:rPr lang="en-US" altLang="en-US" sz="1800" b="1" dirty="0">
                    <a:latin typeface="Calibri" panose="020F0502020204030204" pitchFamily="34" charset="0"/>
                  </a:rPr>
                  <a:t>Vertical distribution of estimated LNO, model environment: based on the observed location or where the storms are in the model</a:t>
                </a:r>
              </a:p>
              <a:p>
                <a:pPr>
                  <a:spcBef>
                    <a:spcPts val="600"/>
                  </a:spcBef>
                  <a:spcAft>
                    <a:spcPts val="600"/>
                  </a:spcAft>
                  <a:buClr>
                    <a:srgbClr val="990000"/>
                  </a:buClr>
                  <a:buSzPct val="100000"/>
                  <a:buFont typeface="Wingdings" pitchFamily="2" charset="2"/>
                  <a:buChar char="Ø"/>
                </a:pPr>
                <a:endParaRPr lang="en-US" altLang="en-US" sz="1600" b="1" dirty="0">
                  <a:latin typeface="Calibri" panose="020F0502020204030204" pitchFamily="34" charset="0"/>
                </a:endParaRPr>
              </a:p>
            </p:txBody>
          </p:sp>
        </mc:Choice>
        <mc:Fallback xmlns="">
          <p:sp>
            <p:nvSpPr>
              <p:cNvPr id="148483" name="Rectangle 3"/>
              <p:cNvSpPr>
                <a:spLocks noRot="1" noChangeAspect="1" noMove="1" noResize="1" noEditPoints="1" noAdjustHandles="1" noChangeArrowheads="1" noChangeShapeType="1" noTextEdit="1"/>
              </p:cNvSpPr>
              <p:nvPr/>
            </p:nvSpPr>
            <p:spPr bwMode="auto">
              <a:xfrm>
                <a:off x="76200" y="838200"/>
                <a:ext cx="12039600" cy="5592466"/>
              </a:xfrm>
              <a:prstGeom prst="rect">
                <a:avLst/>
              </a:prstGeom>
              <a:blipFill>
                <a:blip r:embed="rId5"/>
                <a:stretch>
                  <a:fillRect l="-456" r="-51"/>
                </a:stretch>
              </a:blipFill>
              <a:ln>
                <a:noFill/>
              </a:ln>
              <a:effectLst/>
            </p:spPr>
            <p:txBody>
              <a:bodyPr/>
              <a:lstStyle/>
              <a:p>
                <a:r>
                  <a:rPr lang="en-US">
                    <a:noFill/>
                  </a:rPr>
                  <a:t> </a:t>
                </a:r>
              </a:p>
            </p:txBody>
          </p:sp>
        </mc:Fallback>
      </mc:AlternateContent>
      <p:sp>
        <p:nvSpPr>
          <p:cNvPr id="148486" name="Text Box 6"/>
          <p:cNvSpPr txBox="1">
            <a:spLocks noChangeArrowheads="1"/>
          </p:cNvSpPr>
          <p:nvPr/>
        </p:nvSpPr>
        <p:spPr bwMode="auto">
          <a:xfrm>
            <a:off x="0" y="218757"/>
            <a:ext cx="12192000" cy="523220"/>
          </a:xfrm>
          <a:prstGeom prst="rect">
            <a:avLst/>
          </a:prstGeom>
          <a:solidFill>
            <a:srgbClr val="99CCFF"/>
          </a:solidFill>
          <a:ln>
            <a:noFill/>
          </a:ln>
          <a:effectLst/>
        </p:spPr>
        <p:txBody>
          <a:bodyPr wrap="square" anchor="ctr">
            <a:spAutoFit/>
          </a:bodyPr>
          <a:lstStyle/>
          <a:p>
            <a:pPr>
              <a:spcBef>
                <a:spcPct val="50000"/>
              </a:spcBef>
            </a:pPr>
            <a:r>
              <a:rPr lang="en-US" altLang="en-US" sz="2800" b="1" dirty="0">
                <a:solidFill>
                  <a:schemeClr val="accent2"/>
                </a:solidFill>
                <a:latin typeface="Calibri" panose="020F0502020204030204" pitchFamily="34" charset="0"/>
                <a:cs typeface="Calibri" panose="020F0502020204030204" pitchFamily="34" charset="0"/>
              </a:rPr>
              <a:t>Issues With Estimating </a:t>
            </a:r>
            <a:r>
              <a:rPr lang="en-US" altLang="en-US" sz="2800" b="1" dirty="0" err="1">
                <a:solidFill>
                  <a:schemeClr val="accent2"/>
                </a:solidFill>
                <a:latin typeface="Calibri" panose="020F0502020204030204" pitchFamily="34" charset="0"/>
                <a:cs typeface="Calibri" panose="020F0502020204030204" pitchFamily="34" charset="0"/>
              </a:rPr>
              <a:t>LNOx</a:t>
            </a:r>
            <a:r>
              <a:rPr lang="en-US" altLang="en-US" sz="2800" b="1" dirty="0">
                <a:solidFill>
                  <a:schemeClr val="accent2"/>
                </a:solidFill>
                <a:latin typeface="Calibri" panose="020F0502020204030204" pitchFamily="34" charset="0"/>
                <a:cs typeface="Calibri" panose="020F0502020204030204" pitchFamily="34" charset="0"/>
              </a:rPr>
              <a:t> for Input in Air Quality Simulations  </a:t>
            </a:r>
          </a:p>
        </p:txBody>
      </p:sp>
      <p:sp>
        <p:nvSpPr>
          <p:cNvPr id="3" name="Slide Number Placeholder 2"/>
          <p:cNvSpPr>
            <a:spLocks noGrp="1"/>
          </p:cNvSpPr>
          <p:nvPr>
            <p:ph type="sldNum" sz="quarter" idx="12"/>
          </p:nvPr>
        </p:nvSpPr>
        <p:spPr/>
        <p:txBody>
          <a:bodyPr/>
          <a:lstStyle/>
          <a:p>
            <a:fld id="{8F7EAA5F-5F5E-4D7C-BA91-6DA74B7DACB5}" type="slidenum">
              <a:rPr lang="en-US" altLang="en-US" smtClean="0"/>
              <a:pPr/>
              <a:t>3</a:t>
            </a:fld>
            <a:endParaRPr lang="en-US" altLang="en-US" dirty="0"/>
          </a:p>
        </p:txBody>
      </p:sp>
      <p:pic>
        <p:nvPicPr>
          <p:cNvPr id="2" name="Audio 1">
            <a:hlinkClick r:id="" action="ppaction://media"/>
            <a:extLst>
              <a:ext uri="{FF2B5EF4-FFF2-40B4-BE49-F238E27FC236}">
                <a16:creationId xmlns:a16="http://schemas.microsoft.com/office/drawing/2014/main" id="{508A42EC-B105-4A78-80B7-E68539950F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9730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4"/>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The Approach Used in the Current Study</a:t>
            </a:r>
          </a:p>
        </p:txBody>
      </p:sp>
      <p:sp>
        <p:nvSpPr>
          <p:cNvPr id="6" name="TextBox 5"/>
          <p:cNvSpPr txBox="1"/>
          <p:nvPr/>
        </p:nvSpPr>
        <p:spPr>
          <a:xfrm>
            <a:off x="0" y="914400"/>
            <a:ext cx="12192000" cy="461665"/>
          </a:xfrm>
          <a:prstGeom prst="rect">
            <a:avLst/>
          </a:prstGeom>
          <a:noFill/>
        </p:spPr>
        <p:txBody>
          <a:bodyPr wrap="square" rtlCol="0">
            <a:spAutoFit/>
          </a:bodyPr>
          <a:lstStyle/>
          <a:p>
            <a:pPr algn="l" defTabSz="457200" eaLnBrk="1" fontAlgn="auto" hangingPunct="1">
              <a:spcBef>
                <a:spcPts val="0"/>
              </a:spcBef>
              <a:spcAft>
                <a:spcPts val="0"/>
              </a:spcAft>
            </a:pPr>
            <a:r>
              <a:rPr lang="en-US" b="1" dirty="0">
                <a:solidFill>
                  <a:prstClr val="black"/>
                </a:solidFill>
                <a:latin typeface="Calibri" panose="020F0502020204030204"/>
              </a:rPr>
              <a:t>Based on </a:t>
            </a:r>
            <a:r>
              <a:rPr lang="en-US" b="1" dirty="0" err="1">
                <a:solidFill>
                  <a:prstClr val="black"/>
                </a:solidFill>
                <a:latin typeface="Calibri" panose="020F0502020204030204"/>
              </a:rPr>
              <a:t>Koshak</a:t>
            </a:r>
            <a:r>
              <a:rPr lang="en-US" b="1" dirty="0">
                <a:solidFill>
                  <a:prstClr val="black"/>
                </a:solidFill>
                <a:latin typeface="Calibri" panose="020F0502020204030204"/>
              </a:rPr>
              <a:t> (2018) </a:t>
            </a:r>
            <a:r>
              <a:rPr lang="en-US" b="1" dirty="0" err="1">
                <a:solidFill>
                  <a:prstClr val="black"/>
                </a:solidFill>
                <a:latin typeface="Calibri" panose="020F0502020204030204"/>
              </a:rPr>
              <a:t>LNOx</a:t>
            </a:r>
            <a:r>
              <a:rPr lang="en-US" b="1" dirty="0">
                <a:solidFill>
                  <a:prstClr val="black"/>
                </a:solidFill>
                <a:latin typeface="Calibri" panose="020F0502020204030204"/>
              </a:rPr>
              <a:t> calculated directly from flash optical energy observed by GLM:</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36843C20-E4FE-4981-BA60-CF06774FDCF9}"/>
                  </a:ext>
                </a:extLst>
              </p:cNvPr>
              <p:cNvSpPr txBox="1">
                <a:spLocks/>
              </p:cNvSpPr>
              <p:nvPr/>
            </p:nvSpPr>
            <p:spPr>
              <a:xfrm>
                <a:off x="0" y="1535922"/>
                <a:ext cx="12192000" cy="1956169"/>
              </a:xfrm>
              <a:prstGeom prst="rect">
                <a:avLst/>
              </a:prstGeom>
            </p:spPr>
            <p:txBody>
              <a:bodyPr lIns="0" tIns="0" rIns="0" bIns="0">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spcBef>
                    <a:spcPts val="0"/>
                  </a:spcBef>
                  <a:spcAft>
                    <a:spcPts val="600"/>
                  </a:spcAft>
                </a:pPr>
                <a:r>
                  <a:rPr lang="en-US" sz="2000" kern="0" dirty="0" err="1">
                    <a:latin typeface="Calibri" panose="020F0502020204030204" pitchFamily="34" charset="0"/>
                    <a:cs typeface="Calibri" panose="020F0502020204030204" pitchFamily="34" charset="0"/>
                  </a:rPr>
                  <a:t>LNOx</a:t>
                </a:r>
                <a:r>
                  <a:rPr lang="en-US" sz="2000" kern="0" dirty="0">
                    <a:latin typeface="Calibri" panose="020F0502020204030204" pitchFamily="34" charset="0"/>
                    <a:cs typeface="Calibri" panose="020F0502020204030204" pitchFamily="34" charset="0"/>
                  </a:rPr>
                  <a:t> production for the k</a:t>
                </a:r>
                <a:r>
                  <a:rPr lang="en-US" sz="2000" kern="0" baseline="30000" dirty="0">
                    <a:latin typeface="Calibri" panose="020F0502020204030204" pitchFamily="34" charset="0"/>
                    <a:cs typeface="Calibri" panose="020F0502020204030204" pitchFamily="34" charset="0"/>
                  </a:rPr>
                  <a:t>th</a:t>
                </a:r>
                <a:r>
                  <a:rPr lang="en-US" sz="2000" kern="0" dirty="0">
                    <a:latin typeface="Calibri" panose="020F0502020204030204" pitchFamily="34" charset="0"/>
                    <a:cs typeface="Calibri" panose="020F0502020204030204" pitchFamily="34" charset="0"/>
                  </a:rPr>
                  <a:t> flash</a:t>
                </a:r>
              </a:p>
              <a:p>
                <a:pPr marL="0" indent="0">
                  <a:spcBef>
                    <a:spcPts val="0"/>
                  </a:spcBef>
                  <a:spcAft>
                    <a:spcPts val="600"/>
                  </a:spcAft>
                  <a:buFontTx/>
                  <a:buNone/>
                </a:pPr>
                <a:r>
                  <a:rPr lang="en-US" sz="1600" kern="0" dirty="0">
                    <a:cs typeface="Times New Roman" panose="02020603050405020304" pitchFamily="18" charset="0"/>
                  </a:rPr>
                  <a:t>					</a:t>
                </a:r>
                <a14:m>
                  <m:oMath xmlns:m="http://schemas.openxmlformats.org/officeDocument/2006/math">
                    <m:sSub>
                      <m:sSubPr>
                        <m:ctrlPr>
                          <a:rPr lang="en-US" sz="2000" i="1" kern="0" smtClean="0">
                            <a:latin typeface="Cambria Math" panose="02040503050406030204" pitchFamily="18" charset="0"/>
                            <a:cs typeface="Times New Roman" panose="02020603050405020304" pitchFamily="18" charset="0"/>
                          </a:rPr>
                        </m:ctrlPr>
                      </m:sSubPr>
                      <m:e>
                        <m:r>
                          <a:rPr lang="en-US" sz="2000" i="1" kern="0" smtClean="0">
                            <a:latin typeface="Cambria Math" panose="02040503050406030204" pitchFamily="18" charset="0"/>
                            <a:cs typeface="Times New Roman" panose="02020603050405020304" pitchFamily="18" charset="0"/>
                          </a:rPr>
                          <m:t>𝑃</m:t>
                        </m:r>
                      </m:e>
                      <m:sub>
                        <m:r>
                          <a:rPr lang="en-US" sz="2000" i="1" kern="0" smtClean="0">
                            <a:latin typeface="Cambria Math" panose="02040503050406030204" pitchFamily="18" charset="0"/>
                            <a:cs typeface="Times New Roman" panose="02020603050405020304" pitchFamily="18" charset="0"/>
                          </a:rPr>
                          <m:t>𝑘</m:t>
                        </m:r>
                      </m:sub>
                    </m:sSub>
                    <m:r>
                      <a:rPr lang="en-US" sz="2000" i="1" kern="0" smtClean="0">
                        <a:latin typeface="Cambria Math" panose="02040503050406030204" pitchFamily="18" charset="0"/>
                        <a:cs typeface="Times New Roman" panose="02020603050405020304" pitchFamily="18" charset="0"/>
                      </a:rPr>
                      <m:t>=</m:t>
                    </m:r>
                    <m:f>
                      <m:fPr>
                        <m:ctrlPr>
                          <a:rPr lang="en-US" sz="2000" i="1" kern="0" smtClean="0">
                            <a:latin typeface="Cambria Math" panose="02040503050406030204" pitchFamily="18" charset="0"/>
                            <a:cs typeface="Times New Roman" panose="02020603050405020304" pitchFamily="18" charset="0"/>
                          </a:rPr>
                        </m:ctrlPr>
                      </m:fPr>
                      <m:num>
                        <m:r>
                          <a:rPr lang="en-US" sz="2000" i="1" kern="0" smtClean="0">
                            <a:latin typeface="Cambria Math" panose="02040503050406030204" pitchFamily="18" charset="0"/>
                            <a:cs typeface="Times New Roman" panose="02020603050405020304" pitchFamily="18" charset="0"/>
                          </a:rPr>
                          <m:t>𝑌</m:t>
                        </m:r>
                      </m:num>
                      <m:den>
                        <m:sSub>
                          <m:sSubPr>
                            <m:ctrlPr>
                              <a:rPr lang="en-US" sz="2000" i="1" kern="0" smtClean="0">
                                <a:latin typeface="Cambria Math" panose="02040503050406030204" pitchFamily="18" charset="0"/>
                                <a:cs typeface="Times New Roman" panose="02020603050405020304" pitchFamily="18" charset="0"/>
                              </a:rPr>
                            </m:ctrlPr>
                          </m:sSubPr>
                          <m:e>
                            <m:r>
                              <a:rPr lang="en-US" sz="2000" i="1" kern="0" smtClean="0">
                                <a:latin typeface="Cambria Math" panose="02040503050406030204" pitchFamily="18" charset="0"/>
                                <a:cs typeface="Times New Roman" panose="02020603050405020304" pitchFamily="18" charset="0"/>
                              </a:rPr>
                              <m:t>𝑁</m:t>
                            </m:r>
                          </m:e>
                          <m:sub>
                            <m:r>
                              <a:rPr lang="en-US" sz="2000" i="1" kern="0" smtClean="0">
                                <a:latin typeface="Cambria Math" panose="02040503050406030204" pitchFamily="18" charset="0"/>
                                <a:cs typeface="Times New Roman" panose="02020603050405020304" pitchFamily="18" charset="0"/>
                              </a:rPr>
                              <m:t>𝐴</m:t>
                            </m:r>
                          </m:sub>
                        </m:sSub>
                      </m:den>
                    </m:f>
                    <m:sSub>
                      <m:sSubPr>
                        <m:ctrlPr>
                          <a:rPr lang="en-US" sz="2000" i="1" kern="0"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kern="0" smtClean="0">
                            <a:latin typeface="Cambria Math" panose="02040503050406030204" pitchFamily="18" charset="0"/>
                            <a:ea typeface="Cambria Math" panose="02040503050406030204" pitchFamily="18" charset="0"/>
                            <a:cs typeface="Times New Roman" panose="02020603050405020304" pitchFamily="18" charset="0"/>
                          </a:rPr>
                          <m:t>𝑄</m:t>
                        </m:r>
                      </m:e>
                      <m:sub>
                        <m:r>
                          <a:rPr lang="en-US" sz="2000" i="1" kern="0" smtClean="0">
                            <a:latin typeface="Cambria Math" panose="02040503050406030204" pitchFamily="18" charset="0"/>
                            <a:ea typeface="Cambria Math" panose="02040503050406030204" pitchFamily="18" charset="0"/>
                            <a:cs typeface="Times New Roman" panose="02020603050405020304" pitchFamily="18" charset="0"/>
                          </a:rPr>
                          <m:t>𝑘</m:t>
                        </m:r>
                      </m:sub>
                    </m:sSub>
                  </m:oMath>
                </a14:m>
                <a:endParaRPr lang="en-US" sz="2000" kern="0" dirty="0">
                  <a:latin typeface="Calibri" panose="020F0502020204030204" pitchFamily="34" charset="0"/>
                  <a:cs typeface="Calibri" panose="020F0502020204030204" pitchFamily="34" charset="0"/>
                </a:endParaRPr>
              </a:p>
              <a:p>
                <a:pPr lvl="1">
                  <a:spcBef>
                    <a:spcPts val="0"/>
                  </a:spcBef>
                  <a:spcAft>
                    <a:spcPts val="600"/>
                  </a:spcAft>
                </a:pPr>
                <a14:m>
                  <m:oMath xmlns:m="http://schemas.openxmlformats.org/officeDocument/2006/math">
                    <m:sSub>
                      <m:sSubPr>
                        <m:ctrlPr>
                          <a:rPr lang="en-US" sz="1400" i="1" kern="0" smtClean="0">
                            <a:latin typeface="Cambria Math" panose="02040503050406030204" pitchFamily="18" charset="0"/>
                            <a:cs typeface="Times New Roman" panose="02020603050405020304" pitchFamily="18" charset="0"/>
                          </a:rPr>
                        </m:ctrlPr>
                      </m:sSubPr>
                      <m:e>
                        <m:r>
                          <a:rPr lang="en-US" sz="1400" i="1" kern="0" smtClean="0">
                            <a:latin typeface="Cambria Math" panose="02040503050406030204" pitchFamily="18" charset="0"/>
                            <a:cs typeface="Times New Roman" panose="02020603050405020304" pitchFamily="18" charset="0"/>
                          </a:rPr>
                          <m:t>𝑄</m:t>
                        </m:r>
                      </m:e>
                      <m:sub>
                        <m:r>
                          <a:rPr lang="en-US" sz="1400" i="1" kern="0" smtClean="0">
                            <a:latin typeface="Cambria Math" panose="02040503050406030204" pitchFamily="18" charset="0"/>
                            <a:cs typeface="Times New Roman" panose="02020603050405020304" pitchFamily="18" charset="0"/>
                          </a:rPr>
                          <m:t>𝑘</m:t>
                        </m:r>
                      </m:sub>
                    </m:sSub>
                  </m:oMath>
                </a14:m>
                <a:r>
                  <a:rPr lang="en-US" sz="1400" kern="0" dirty="0">
                    <a:latin typeface="Calibri" panose="020F0502020204030204" pitchFamily="34" charset="0"/>
                    <a:cs typeface="Calibri" panose="020F0502020204030204" pitchFamily="34" charset="0"/>
                  </a:rPr>
                  <a:t>: actual energy of the k</a:t>
                </a:r>
                <a:r>
                  <a:rPr lang="en-US" sz="1400" kern="0" baseline="30000" dirty="0">
                    <a:latin typeface="Calibri" panose="020F0502020204030204" pitchFamily="34" charset="0"/>
                    <a:cs typeface="Calibri" panose="020F0502020204030204" pitchFamily="34" charset="0"/>
                  </a:rPr>
                  <a:t>th</a:t>
                </a:r>
                <a:r>
                  <a:rPr lang="en-US" sz="1400" kern="0" dirty="0">
                    <a:latin typeface="Calibri" panose="020F0502020204030204" pitchFamily="34" charset="0"/>
                    <a:cs typeface="Calibri" panose="020F0502020204030204" pitchFamily="34" charset="0"/>
                  </a:rPr>
                  <a:t> flash</a:t>
                </a:r>
              </a:p>
              <a:p>
                <a:pPr lvl="1">
                  <a:spcBef>
                    <a:spcPts val="0"/>
                  </a:spcBef>
                  <a:spcAft>
                    <a:spcPts val="600"/>
                  </a:spcAft>
                </a:pPr>
                <a14:m>
                  <m:oMath xmlns:m="http://schemas.openxmlformats.org/officeDocument/2006/math">
                    <m:r>
                      <a:rPr lang="en-US" sz="1400" i="1" kern="0">
                        <a:latin typeface="Cambria Math" panose="02040503050406030204" pitchFamily="18" charset="0"/>
                        <a:cs typeface="Times New Roman" panose="02020603050405020304" pitchFamily="18" charset="0"/>
                      </a:rPr>
                      <m:t>𝑌</m:t>
                    </m:r>
                  </m:oMath>
                </a14:m>
                <a:r>
                  <a:rPr lang="en-US" sz="1400" kern="0" dirty="0">
                    <a:latin typeface="Calibri" panose="020F0502020204030204" pitchFamily="34" charset="0"/>
                    <a:cs typeface="Calibri" panose="020F0502020204030204" pitchFamily="34" charset="0"/>
                  </a:rPr>
                  <a:t>: thermo-chemical yield of NOx (</a:t>
                </a:r>
                <a14:m>
                  <m:oMath xmlns:m="http://schemas.openxmlformats.org/officeDocument/2006/math">
                    <m:r>
                      <a:rPr lang="en-US" sz="1400" i="1" kern="0">
                        <a:latin typeface="Cambria Math" panose="02040503050406030204" pitchFamily="18" charset="0"/>
                        <a:cs typeface="Times New Roman" panose="02020603050405020304" pitchFamily="18" charset="0"/>
                      </a:rPr>
                      <m:t>~</m:t>
                    </m:r>
                    <m:sSup>
                      <m:sSupPr>
                        <m:ctrlPr>
                          <a:rPr lang="en-US" sz="1400" i="1" kern="0">
                            <a:latin typeface="Cambria Math" panose="02040503050406030204" pitchFamily="18" charset="0"/>
                            <a:cs typeface="Times New Roman" panose="02020603050405020304" pitchFamily="18" charset="0"/>
                          </a:rPr>
                        </m:ctrlPr>
                      </m:sSupPr>
                      <m:e>
                        <m:r>
                          <a:rPr lang="en-US" sz="1400" i="1" kern="0">
                            <a:latin typeface="Cambria Math" panose="02040503050406030204" pitchFamily="18" charset="0"/>
                            <a:cs typeface="Times New Roman" panose="02020603050405020304" pitchFamily="18" charset="0"/>
                          </a:rPr>
                          <m:t>10</m:t>
                        </m:r>
                      </m:e>
                      <m:sup>
                        <m:r>
                          <a:rPr lang="en-US" sz="1400" i="1" kern="0">
                            <a:latin typeface="Cambria Math" panose="02040503050406030204" pitchFamily="18" charset="0"/>
                            <a:cs typeface="Times New Roman" panose="02020603050405020304" pitchFamily="18" charset="0"/>
                          </a:rPr>
                          <m:t>17</m:t>
                        </m:r>
                      </m:sup>
                    </m:sSup>
                  </m:oMath>
                </a14:m>
                <a:r>
                  <a:rPr lang="en-US" sz="1400" kern="0" dirty="0">
                    <a:latin typeface="Calibri" panose="020F0502020204030204" pitchFamily="34" charset="0"/>
                    <a:cs typeface="Calibri" panose="020F0502020204030204" pitchFamily="34" charset="0"/>
                  </a:rPr>
                  <a:t> molecules/joule)</a:t>
                </a:r>
              </a:p>
              <a:p>
                <a:pPr lvl="1">
                  <a:spcBef>
                    <a:spcPts val="0"/>
                  </a:spcBef>
                  <a:spcAft>
                    <a:spcPts val="600"/>
                  </a:spcAft>
                </a:pPr>
                <a14:m>
                  <m:oMath xmlns:m="http://schemas.openxmlformats.org/officeDocument/2006/math">
                    <m:sSub>
                      <m:sSubPr>
                        <m:ctrlPr>
                          <a:rPr lang="en-US" sz="1400" i="1" kern="0">
                            <a:latin typeface="Cambria Math" panose="02040503050406030204" pitchFamily="18" charset="0"/>
                            <a:cs typeface="Times New Roman" panose="02020603050405020304" pitchFamily="18" charset="0"/>
                          </a:rPr>
                        </m:ctrlPr>
                      </m:sSubPr>
                      <m:e>
                        <m:r>
                          <a:rPr lang="en-US" sz="1400" i="1" kern="0">
                            <a:latin typeface="Cambria Math" panose="02040503050406030204" pitchFamily="18" charset="0"/>
                            <a:cs typeface="Times New Roman" panose="02020603050405020304" pitchFamily="18" charset="0"/>
                          </a:rPr>
                          <m:t>𝑁</m:t>
                        </m:r>
                      </m:e>
                      <m:sub>
                        <m:r>
                          <a:rPr lang="en-US" sz="1400" i="1" kern="0">
                            <a:latin typeface="Cambria Math" panose="02040503050406030204" pitchFamily="18" charset="0"/>
                            <a:cs typeface="Times New Roman" panose="02020603050405020304" pitchFamily="18" charset="0"/>
                          </a:rPr>
                          <m:t>𝐴</m:t>
                        </m:r>
                      </m:sub>
                    </m:sSub>
                  </m:oMath>
                </a14:m>
                <a:r>
                  <a:rPr lang="en-US" sz="1400" kern="0" dirty="0">
                    <a:latin typeface="Calibri" panose="020F0502020204030204" pitchFamily="34" charset="0"/>
                    <a:cs typeface="Calibri" panose="020F0502020204030204" pitchFamily="34" charset="0"/>
                  </a:rPr>
                  <a:t>: Avogadro’s number (</a:t>
                </a:r>
                <a14:m>
                  <m:oMath xmlns:m="http://schemas.openxmlformats.org/officeDocument/2006/math">
                    <m:r>
                      <a:rPr lang="en-US" sz="1400" i="1" kern="0">
                        <a:latin typeface="Cambria Math" panose="02040503050406030204" pitchFamily="18" charset="0"/>
                        <a:cs typeface="Times New Roman" panose="02020603050405020304" pitchFamily="18" charset="0"/>
                      </a:rPr>
                      <m:t>=6.022</m:t>
                    </m:r>
                    <m:r>
                      <a:rPr lang="en-US" sz="1400" i="1" ker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400" i="1" kern="0">
                            <a:latin typeface="Cambria Math" panose="02040503050406030204" pitchFamily="18" charset="0"/>
                            <a:ea typeface="Cambria Math" panose="02040503050406030204" pitchFamily="18" charset="0"/>
                            <a:cs typeface="Times New Roman" panose="02020603050405020304" pitchFamily="18" charset="0"/>
                          </a:rPr>
                        </m:ctrlPr>
                      </m:sSupPr>
                      <m:e>
                        <m:r>
                          <a:rPr lang="en-US" sz="1400" i="1" kern="0">
                            <a:latin typeface="Cambria Math" panose="02040503050406030204" pitchFamily="18" charset="0"/>
                            <a:ea typeface="Cambria Math" panose="02040503050406030204" pitchFamily="18" charset="0"/>
                            <a:cs typeface="Times New Roman" panose="02020603050405020304" pitchFamily="18" charset="0"/>
                          </a:rPr>
                          <m:t>10</m:t>
                        </m:r>
                      </m:e>
                      <m:sup>
                        <m:r>
                          <a:rPr lang="en-US" sz="1400" i="1" kern="0">
                            <a:latin typeface="Cambria Math" panose="02040503050406030204" pitchFamily="18" charset="0"/>
                            <a:ea typeface="Cambria Math" panose="02040503050406030204" pitchFamily="18" charset="0"/>
                            <a:cs typeface="Times New Roman" panose="02020603050405020304" pitchFamily="18" charset="0"/>
                          </a:rPr>
                          <m:t>23</m:t>
                        </m:r>
                      </m:sup>
                    </m:sSup>
                  </m:oMath>
                </a14:m>
                <a:r>
                  <a:rPr lang="en-US" sz="1400" kern="0" dirty="0">
                    <a:latin typeface="Calibri" panose="020F0502020204030204" pitchFamily="34" charset="0"/>
                    <a:cs typeface="Calibri" panose="020F0502020204030204" pitchFamily="34" charset="0"/>
                  </a:rPr>
                  <a:t> molecules/mole)</a:t>
                </a:r>
              </a:p>
            </p:txBody>
          </p:sp>
        </mc:Choice>
        <mc:Fallback xmlns="">
          <p:sp>
            <p:nvSpPr>
              <p:cNvPr id="9" name="Content Placeholder 2">
                <a:extLst>
                  <a:ext uri="{FF2B5EF4-FFF2-40B4-BE49-F238E27FC236}">
                    <a16:creationId xmlns:a16="http://schemas.microsoft.com/office/drawing/2014/main" id="{36843C20-E4FE-4981-BA60-CF06774FDCF9}"/>
                  </a:ext>
                </a:extLst>
              </p:cNvPr>
              <p:cNvSpPr txBox="1">
                <a:spLocks noRot="1" noChangeAspect="1" noMove="1" noResize="1" noEditPoints="1" noAdjustHandles="1" noChangeArrowheads="1" noChangeShapeType="1" noTextEdit="1"/>
              </p:cNvSpPr>
              <p:nvPr/>
            </p:nvSpPr>
            <p:spPr>
              <a:xfrm>
                <a:off x="0" y="1535922"/>
                <a:ext cx="12192000" cy="1956169"/>
              </a:xfrm>
              <a:prstGeom prst="rect">
                <a:avLst/>
              </a:prstGeom>
              <a:blipFill>
                <a:blip r:embed="rId3"/>
                <a:stretch>
                  <a:fillRect l="-1300" t="-43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0" y="5195896"/>
                <a:ext cx="11963400" cy="400110"/>
              </a:xfrm>
              <a:prstGeom prst="rect">
                <a:avLst/>
              </a:prstGeom>
              <a:noFill/>
            </p:spPr>
            <p:txBody>
              <a:bodyPr wrap="square" rtlCol="0">
                <a:spAutoFit/>
              </a:bodyPr>
              <a:lstStyle/>
              <a:p>
                <a:pPr marL="342900" indent="-342900" algn="l">
                  <a:buSzPct val="115000"/>
                  <a:buFont typeface="Arial" panose="020B0604020202020204" pitchFamily="34" charset="0"/>
                  <a:buChar char="•"/>
                </a:pPr>
                <a:r>
                  <a:rPr lang="en-US" sz="2000" kern="0" dirty="0">
                    <a:latin typeface="Calibri" panose="020F0502020204030204" pitchFamily="34" charset="0"/>
                    <a:cs typeface="Calibri" panose="020F0502020204030204" pitchFamily="34" charset="0"/>
                  </a:rPr>
                  <a:t>By allowing  </a:t>
                </a:r>
                <a14:m>
                  <m:oMath xmlns:m="http://schemas.openxmlformats.org/officeDocument/2006/math">
                    <m:acc>
                      <m:accPr>
                        <m:chr m:val="̅"/>
                        <m:ctrlPr>
                          <a:rPr lang="en-US" sz="2000" i="1" kern="0" smtClean="0">
                            <a:latin typeface="Cambria Math" panose="02040503050406030204" pitchFamily="18" charset="0"/>
                            <a:cs typeface="Times New Roman" panose="02020603050405020304" pitchFamily="18" charset="0"/>
                          </a:rPr>
                        </m:ctrlPr>
                      </m:accPr>
                      <m:e>
                        <m:r>
                          <a:rPr lang="en-US" sz="2000" b="0" i="1" kern="0" smtClean="0">
                            <a:latin typeface="Cambria Math" panose="02040503050406030204" pitchFamily="18" charset="0"/>
                            <a:cs typeface="Times New Roman" panose="02020603050405020304" pitchFamily="18" charset="0"/>
                          </a:rPr>
                          <m:t>𝑃</m:t>
                        </m:r>
                      </m:e>
                    </m:acc>
                    <m:r>
                      <a:rPr lang="en-US" sz="2000" i="1" kern="0">
                        <a:latin typeface="Cambria Math" panose="02040503050406030204" pitchFamily="18" charset="0"/>
                        <a:cs typeface="Times New Roman" panose="02020603050405020304" pitchFamily="18" charset="0"/>
                      </a:rPr>
                      <m:t>=</m:t>
                    </m:r>
                    <m:r>
                      <a:rPr lang="en-US" sz="2000" b="0" i="1" kern="0" smtClean="0">
                        <a:latin typeface="Cambria Math" panose="02040503050406030204" pitchFamily="18" charset="0"/>
                        <a:cs typeface="Times New Roman" panose="02020603050405020304" pitchFamily="18" charset="0"/>
                      </a:rPr>
                      <m:t>250</m:t>
                    </m:r>
                  </m:oMath>
                </a14:m>
                <a:r>
                  <a:rPr lang="en-US" sz="2000" i="1" dirty="0">
                    <a:latin typeface="Calibri" panose="020F0502020204030204" pitchFamily="34" charset="0"/>
                    <a:cs typeface="Calibri" panose="020F0502020204030204" pitchFamily="34" charset="0"/>
                  </a:rPr>
                  <a:t> mol/flash, Using GLM16/17 optical energy for 2019-2021 we obtained </a:t>
                </a:r>
                <a14:m>
                  <m:oMath xmlns:m="http://schemas.openxmlformats.org/officeDocument/2006/math">
                    <m:r>
                      <a:rPr lang="en-US" sz="2000" i="1">
                        <a:solidFill>
                          <a:prstClr val="black"/>
                        </a:solidFill>
                        <a:latin typeface="Cambria Math" panose="02040503050406030204" pitchFamily="18" charset="0"/>
                        <a:cs typeface="Times New Roman" panose="02020603050405020304" pitchFamily="18" charset="0"/>
                      </a:rPr>
                      <m:t>𝛽</m:t>
                    </m:r>
                    <m:r>
                      <a:rPr lang="en-US" sz="2000" i="1">
                        <a:solidFill>
                          <a:prstClr val="black"/>
                        </a:solidFill>
                        <a:latin typeface="Cambria Math" panose="02040503050406030204" pitchFamily="18" charset="0"/>
                        <a:cs typeface="Times New Roman" panose="02020603050405020304" pitchFamily="18" charset="0"/>
                      </a:rPr>
                      <m:t> </m:t>
                    </m:r>
                  </m:oMath>
                </a14:m>
                <a:r>
                  <a:rPr lang="en-US" sz="2000" i="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1.5336x10</a:t>
                </a:r>
                <a:r>
                  <a:rPr lang="en-US" sz="2000" baseline="30000" dirty="0">
                    <a:latin typeface="Calibri" panose="020F0502020204030204" pitchFamily="34" charset="0"/>
                    <a:cs typeface="Calibri" panose="020F0502020204030204" pitchFamily="34" charset="0"/>
                  </a:rPr>
                  <a:t>-22</a:t>
                </a:r>
                <a:endParaRPr lang="en-US" sz="2000" dirty="0">
                  <a:solidFill>
                    <a:srgbClr val="C00000"/>
                  </a:solidFill>
                  <a:latin typeface="Calibri" panose="020F0502020204030204" pitchFamily="34" charset="0"/>
                  <a:cs typeface="Calibri" panose="020F050202020403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0" y="5195896"/>
                <a:ext cx="11963400" cy="400110"/>
              </a:xfrm>
              <a:prstGeom prst="rect">
                <a:avLst/>
              </a:prstGeom>
              <a:blipFill>
                <a:blip r:embed="rId4"/>
                <a:stretch>
                  <a:fillRect l="-611" t="-15152"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E84BD5-E832-4B1E-92AD-D45793345EA2}"/>
                  </a:ext>
                </a:extLst>
              </p:cNvPr>
              <p:cNvSpPr txBox="1"/>
              <p:nvPr/>
            </p:nvSpPr>
            <p:spPr>
              <a:xfrm>
                <a:off x="381000" y="5663150"/>
                <a:ext cx="9601200" cy="874663"/>
              </a:xfrm>
              <a:prstGeom prst="rect">
                <a:avLst/>
              </a:prstGeom>
              <a:noFill/>
            </p:spPr>
            <p:txBody>
              <a:bodyPr wrap="square" rtlCol="0">
                <a:spAutoFit/>
              </a:bodyPr>
              <a:lstStyle/>
              <a:p>
                <a:pPr algn="l"/>
                <a:endParaRPr lang="en-US" sz="2000" dirty="0">
                  <a:latin typeface="Calibri" panose="020F0502020204030204" pitchFamily="34" charset="0"/>
                  <a:cs typeface="Calibri" panose="020F0502020204030204" pitchFamily="34" charset="0"/>
                </a:endParaRPr>
              </a:p>
              <a:p>
                <a14:m>
                  <m:oMath xmlns:m="http://schemas.openxmlformats.org/officeDocument/2006/math">
                    <m:sSub>
                      <m:sSubPr>
                        <m:ctrlPr>
                          <a:rPr lang="en-US" sz="2000" i="1" smtClean="0">
                            <a:latin typeface="Cambria Math" panose="02040503050406030204" pitchFamily="18" charset="0"/>
                            <a:cs typeface="Times New Roman" panose="02020603050405020304" pitchFamily="18" charset="0"/>
                          </a:rPr>
                        </m:ctrlPr>
                      </m:sSubPr>
                      <m:e>
                        <m:r>
                          <a:rPr lang="en-US" sz="2000" i="1">
                            <a:latin typeface="Cambria Math" panose="02040503050406030204" pitchFamily="18" charset="0"/>
                            <a:ea typeface="PMingLiU" panose="020B0604030504040204" pitchFamily="18" charset="-120"/>
                            <a:cs typeface="Times New Roman" panose="02020603050405020304" pitchFamily="18" charset="0"/>
                          </a:rPr>
                          <m:t>𝑃</m:t>
                        </m:r>
                      </m:e>
                      <m:sub>
                        <m:r>
                          <a:rPr lang="en-US" sz="2000" i="1">
                            <a:latin typeface="Cambria Math" panose="02040503050406030204" pitchFamily="18" charset="0"/>
                            <a:ea typeface="PMingLiU" panose="020B0604030504040204" pitchFamily="18" charset="-120"/>
                            <a:cs typeface="Times New Roman" panose="02020603050405020304" pitchFamily="18" charset="0"/>
                          </a:rPr>
                          <m:t>𝑘</m:t>
                        </m:r>
                      </m:sub>
                    </m:sSub>
                    <m:r>
                      <a:rPr lang="en-US" sz="2000" i="1">
                        <a:effectLst/>
                        <a:latin typeface="Cambria Math" panose="02040503050406030204" pitchFamily="18" charset="0"/>
                        <a:ea typeface="PMingLiU" panose="020B0604030504040204" pitchFamily="18" charset="-120"/>
                        <a:cs typeface="Times New Roman" panose="02020603050405020304" pitchFamily="18" charset="0"/>
                      </a:rPr>
                      <m:t>=</m:t>
                    </m:r>
                    <m:f>
                      <m:fPr>
                        <m:ctrlPr>
                          <a:rPr lang="en-US" sz="2000" i="1">
                            <a:effectLst/>
                            <a:latin typeface="Cambria Math" panose="02040503050406030204" pitchFamily="18" charset="0"/>
                            <a:cs typeface="Times New Roman" panose="02020603050405020304" pitchFamily="18" charset="0"/>
                          </a:rPr>
                        </m:ctrlPr>
                      </m:fPr>
                      <m:num>
                        <m:r>
                          <a:rPr lang="en-US" sz="2000" i="1">
                            <a:effectLst/>
                            <a:latin typeface="Cambria Math" panose="02040503050406030204" pitchFamily="18" charset="0"/>
                            <a:ea typeface="PMingLiU" panose="020B0604030504040204" pitchFamily="18" charset="-120"/>
                            <a:cs typeface="Times New Roman" panose="02020603050405020304" pitchFamily="18" charset="0"/>
                          </a:rPr>
                          <m:t>𝑌</m:t>
                        </m:r>
                      </m:num>
                      <m:den>
                        <m:sSub>
                          <m:sSubPr>
                            <m:ctrlPr>
                              <a:rPr lang="en-US" sz="2000" i="1">
                                <a:effectLst/>
                                <a:latin typeface="Cambria Math" panose="02040503050406030204" pitchFamily="18" charset="0"/>
                                <a:cs typeface="Times New Roman" panose="02020603050405020304" pitchFamily="18" charset="0"/>
                              </a:rPr>
                            </m:ctrlPr>
                          </m:sSubPr>
                          <m:e>
                            <m:r>
                              <a:rPr lang="en-US" sz="2000" i="1">
                                <a:effectLst/>
                                <a:latin typeface="Cambria Math" panose="02040503050406030204" pitchFamily="18" charset="0"/>
                                <a:ea typeface="PMingLiU" panose="020B0604030504040204" pitchFamily="18" charset="-120"/>
                                <a:cs typeface="Times New Roman" panose="02020603050405020304" pitchFamily="18" charset="0"/>
                              </a:rPr>
                              <m:t>𝛽</m:t>
                            </m:r>
                            <m:r>
                              <a:rPr lang="en-US" sz="2000" i="1">
                                <a:effectLst/>
                                <a:latin typeface="Cambria Math" panose="02040503050406030204" pitchFamily="18" charset="0"/>
                                <a:ea typeface="PMingLiU" panose="020B0604030504040204" pitchFamily="18" charset="-120"/>
                                <a:cs typeface="Times New Roman" panose="02020603050405020304" pitchFamily="18" charset="0"/>
                              </a:rPr>
                              <m:t> </m:t>
                            </m:r>
                            <m:r>
                              <a:rPr lang="en-US" sz="2000" i="1">
                                <a:effectLst/>
                                <a:latin typeface="Cambria Math" panose="02040503050406030204" pitchFamily="18" charset="0"/>
                                <a:ea typeface="PMingLiU" panose="020B0604030504040204" pitchFamily="18" charset="-120"/>
                                <a:cs typeface="Times New Roman" panose="02020603050405020304" pitchFamily="18" charset="0"/>
                              </a:rPr>
                              <m:t>𝑁</m:t>
                            </m:r>
                          </m:e>
                          <m:sub>
                            <m:r>
                              <a:rPr lang="en-US" sz="2000" i="1">
                                <a:effectLst/>
                                <a:latin typeface="Cambria Math" panose="02040503050406030204" pitchFamily="18" charset="0"/>
                                <a:ea typeface="PMingLiU" panose="020B0604030504040204" pitchFamily="18" charset="-120"/>
                                <a:cs typeface="Times New Roman" panose="02020603050405020304" pitchFamily="18" charset="0"/>
                              </a:rPr>
                              <m:t>𝐴</m:t>
                            </m:r>
                          </m:sub>
                        </m:sSub>
                      </m:den>
                    </m:f>
                  </m:oMath>
                </a14:m>
                <a:r>
                  <a:rPr lang="en-US" sz="2000" dirty="0">
                    <a:cs typeface="Times New Roman" panose="02020603050405020304" pitchFamily="18" charset="0"/>
                  </a:rPr>
                  <a:t> </a:t>
                </a:r>
                <a14:m>
                  <m:oMath xmlns:m="http://schemas.openxmlformats.org/officeDocument/2006/math">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panose="02040503050406030204" pitchFamily="18" charset="0"/>
                            <a:cs typeface="Times New Roman" panose="02020603050405020304" pitchFamily="18" charset="0"/>
                          </a:rPr>
                          <m:t>𝐸</m:t>
                        </m:r>
                      </m:e>
                      <m:sub>
                        <m:r>
                          <a:rPr lang="en-US" sz="2000" i="1">
                            <a:latin typeface="Cambria Math" panose="02040503050406030204" pitchFamily="18" charset="0"/>
                            <a:ea typeface="PMingLiU" panose="020B0604030504040204" pitchFamily="18" charset="-120"/>
                            <a:cs typeface="Times New Roman" panose="02020603050405020304" pitchFamily="18" charset="0"/>
                          </a:rPr>
                          <m:t>𝑘</m:t>
                        </m:r>
                      </m:sub>
                    </m:sSub>
                  </m:oMath>
                </a14:m>
                <a:endParaRPr lang="en-US" sz="2000" dirty="0"/>
              </a:p>
            </p:txBody>
          </p:sp>
        </mc:Choice>
        <mc:Fallback xmlns="">
          <p:sp>
            <p:nvSpPr>
              <p:cNvPr id="2" name="TextBox 1">
                <a:extLst>
                  <a:ext uri="{FF2B5EF4-FFF2-40B4-BE49-F238E27FC236}">
                    <a16:creationId xmlns:a16="http://schemas.microsoft.com/office/drawing/2014/main" id="{E8E84BD5-E832-4B1E-92AD-D45793345EA2}"/>
                  </a:ext>
                </a:extLst>
              </p:cNvPr>
              <p:cNvSpPr txBox="1">
                <a:spLocks noRot="1" noChangeAspect="1" noMove="1" noResize="1" noEditPoints="1" noAdjustHandles="1" noChangeArrowheads="1" noChangeShapeType="1" noTextEdit="1"/>
              </p:cNvSpPr>
              <p:nvPr/>
            </p:nvSpPr>
            <p:spPr>
              <a:xfrm>
                <a:off x="381000" y="5663150"/>
                <a:ext cx="9601200" cy="8746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492E9A74-9B00-414D-89DA-7A7E6F26863A}"/>
                  </a:ext>
                </a:extLst>
              </p:cNvPr>
              <p:cNvSpPr txBox="1">
                <a:spLocks/>
              </p:cNvSpPr>
              <p:nvPr/>
            </p:nvSpPr>
            <p:spPr>
              <a:xfrm>
                <a:off x="-12138" y="3365909"/>
                <a:ext cx="10058400" cy="1956169"/>
              </a:xfrm>
              <a:prstGeom prst="rect">
                <a:avLst/>
              </a:prstGeom>
            </p:spPr>
            <p:txBody>
              <a:bodyPr lIns="0" tIns="0" rIns="0" bIns="0">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339725" indent="-339725">
                  <a:spcBef>
                    <a:spcPts val="0"/>
                  </a:spcBef>
                  <a:spcAft>
                    <a:spcPts val="600"/>
                  </a:spcAft>
                </a:pPr>
                <a:r>
                  <a:rPr lang="en-US" sz="2000" kern="0" dirty="0">
                    <a:latin typeface="Calibri" panose="020F0502020204030204" pitchFamily="34" charset="0"/>
                    <a:cs typeface="Calibri" panose="020F0502020204030204" pitchFamily="34" charset="0"/>
                  </a:rPr>
                  <a:t>Assuming that   </a:t>
                </a:r>
                <a14:m>
                  <m:oMath xmlns:m="http://schemas.openxmlformats.org/officeDocument/2006/math">
                    <m:bar>
                      <m:barPr>
                        <m:pos m:val="top"/>
                        <m:ctrlPr>
                          <a:rPr lang="en-US" sz="2000" b="0" i="1" kern="0" dirty="0" smtClean="0">
                            <a:latin typeface="Cambria Math" panose="02040503050406030204" pitchFamily="18" charset="0"/>
                            <a:cs typeface="Times New Roman" panose="02020603050405020304" pitchFamily="18" charset="0"/>
                          </a:rPr>
                        </m:ctrlPr>
                      </m:barPr>
                      <m:e>
                        <m:r>
                          <a:rPr lang="en-US" sz="2000" b="0" i="1" kern="0" dirty="0" smtClean="0">
                            <a:latin typeface="Cambria Math" panose="02040503050406030204" pitchFamily="18" charset="0"/>
                            <a:cs typeface="Times New Roman" panose="02020603050405020304" pitchFamily="18" charset="0"/>
                          </a:rPr>
                          <m:t>𝑃</m:t>
                        </m:r>
                      </m:e>
                    </m:bar>
                    <m:r>
                      <a:rPr lang="en-US" sz="2000" i="1" kern="0" smtClean="0">
                        <a:latin typeface="Cambria Math" panose="02040503050406030204" pitchFamily="18" charset="0"/>
                        <a:cs typeface="Times New Roman" panose="02020603050405020304" pitchFamily="18" charset="0"/>
                      </a:rPr>
                      <m:t>=</m:t>
                    </m:r>
                    <m:f>
                      <m:fPr>
                        <m:ctrlPr>
                          <a:rPr lang="en-US" sz="2000" i="1" kern="0" smtClean="0">
                            <a:latin typeface="Cambria Math" panose="02040503050406030204" pitchFamily="18" charset="0"/>
                            <a:cs typeface="Times New Roman" panose="02020603050405020304" pitchFamily="18" charset="0"/>
                          </a:rPr>
                        </m:ctrlPr>
                      </m:fPr>
                      <m:num>
                        <m:r>
                          <a:rPr lang="en-US" sz="2000" i="1" kern="0" smtClean="0">
                            <a:latin typeface="Cambria Math" panose="02040503050406030204" pitchFamily="18" charset="0"/>
                            <a:cs typeface="Times New Roman" panose="02020603050405020304" pitchFamily="18" charset="0"/>
                          </a:rPr>
                          <m:t>𝑌</m:t>
                        </m:r>
                      </m:num>
                      <m:den>
                        <m:sSub>
                          <m:sSubPr>
                            <m:ctrlPr>
                              <a:rPr lang="en-US" sz="2000" i="1" kern="0" smtClean="0">
                                <a:latin typeface="Cambria Math" panose="02040503050406030204" pitchFamily="18" charset="0"/>
                                <a:cs typeface="Times New Roman" panose="02020603050405020304" pitchFamily="18" charset="0"/>
                              </a:rPr>
                            </m:ctrlPr>
                          </m:sSubPr>
                          <m:e>
                            <m:r>
                              <a:rPr lang="en-US" sz="2000" i="1" kern="0" smtClean="0">
                                <a:latin typeface="Cambria Math" panose="02040503050406030204" pitchFamily="18" charset="0"/>
                                <a:cs typeface="Times New Roman" panose="02020603050405020304" pitchFamily="18" charset="0"/>
                              </a:rPr>
                              <m:t>𝑁</m:t>
                            </m:r>
                          </m:e>
                          <m:sub>
                            <m:r>
                              <a:rPr lang="en-US" sz="2000" i="1" kern="0" smtClean="0">
                                <a:latin typeface="Cambria Math" panose="02040503050406030204" pitchFamily="18" charset="0"/>
                                <a:cs typeface="Times New Roman" panose="02020603050405020304" pitchFamily="18" charset="0"/>
                              </a:rPr>
                              <m:t>𝐴</m:t>
                            </m:r>
                          </m:sub>
                        </m:sSub>
                      </m:den>
                    </m:f>
                    <m:acc>
                      <m:accPr>
                        <m:chr m:val="̅"/>
                        <m:ctrlPr>
                          <a:rPr lang="en-US" sz="2000" b="0" i="1" kern="0" smtClean="0">
                            <a:latin typeface="Cambria Math" panose="02040503050406030204" pitchFamily="18" charset="0"/>
                            <a:cs typeface="Times New Roman" panose="02020603050405020304" pitchFamily="18" charset="0"/>
                          </a:rPr>
                        </m:ctrlPr>
                      </m:accPr>
                      <m:e>
                        <m:r>
                          <a:rPr lang="en-US" sz="2000" b="0" i="1" kern="0" smtClean="0">
                            <a:latin typeface="Cambria Math" panose="02040503050406030204" pitchFamily="18" charset="0"/>
                            <a:cs typeface="Times New Roman" panose="02020603050405020304" pitchFamily="18" charset="0"/>
                          </a:rPr>
                          <m:t>𝑄</m:t>
                        </m:r>
                      </m:e>
                    </m:acc>
                  </m:oMath>
                </a14:m>
                <a:r>
                  <a:rPr lang="en-US" sz="2000" kern="0" dirty="0">
                    <a:latin typeface="Calibri" panose="020F0502020204030204" pitchFamily="34" charset="0"/>
                    <a:cs typeface="Calibri" panose="020F0502020204030204" pitchFamily="34" charset="0"/>
                  </a:rPr>
                  <a:t>   and   </a:t>
                </a:r>
                <a14:m>
                  <m:oMath xmlns:m="http://schemas.openxmlformats.org/officeDocument/2006/math">
                    <m:bar>
                      <m:barPr>
                        <m:pos m:val="top"/>
                        <m:ctrlPr>
                          <a:rPr lang="en-US" sz="2000" i="1" dirty="0">
                            <a:latin typeface="Cambria Math" panose="02040503050406030204" pitchFamily="18" charset="0"/>
                          </a:rPr>
                        </m:ctrlPr>
                      </m:barPr>
                      <m:e>
                        <m:r>
                          <a:rPr lang="en-US" sz="2000" i="1" dirty="0">
                            <a:latin typeface="Cambria Math" panose="02040503050406030204" pitchFamily="18" charset="0"/>
                          </a:rPr>
                          <m:t>𝐸</m:t>
                        </m:r>
                      </m:e>
                    </m:ba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𝛽</m:t>
                    </m:r>
                    <m:acc>
                      <m:accPr>
                        <m:chr m:val="̅"/>
                        <m:ctrlPr>
                          <a:rPr lang="en-US" sz="2000" i="1" kern="0">
                            <a:latin typeface="Cambria Math" panose="02040503050406030204" pitchFamily="18" charset="0"/>
                            <a:cs typeface="Times New Roman" panose="02020603050405020304" pitchFamily="18" charset="0"/>
                          </a:rPr>
                        </m:ctrlPr>
                      </m:accPr>
                      <m:e>
                        <m:r>
                          <a:rPr lang="en-US" sz="2000" i="1" kern="0">
                            <a:latin typeface="Cambria Math" panose="02040503050406030204" pitchFamily="18" charset="0"/>
                            <a:cs typeface="Times New Roman" panose="02020603050405020304" pitchFamily="18" charset="0"/>
                          </a:rPr>
                          <m:t>𝑄</m:t>
                        </m:r>
                      </m:e>
                    </m:acc>
                  </m:oMath>
                </a14:m>
                <a:r>
                  <a:rPr lang="en-US" sz="2000" dirty="0"/>
                  <a:t> , </a:t>
                </a:r>
                <a:r>
                  <a:rPr lang="en-US" sz="1400" dirty="0"/>
                  <a:t>where </a:t>
                </a:r>
                <a14:m>
                  <m:oMath xmlns:m="http://schemas.openxmlformats.org/officeDocument/2006/math">
                    <m:bar>
                      <m:barPr>
                        <m:pos m:val="top"/>
                        <m:ctrlPr>
                          <a:rPr lang="en-US" sz="2000" i="1" dirty="0">
                            <a:latin typeface="Cambria Math" panose="02040503050406030204" pitchFamily="18" charset="0"/>
                          </a:rPr>
                        </m:ctrlPr>
                      </m:barPr>
                      <m:e>
                        <m:r>
                          <a:rPr lang="en-US" sz="2000" i="1" dirty="0">
                            <a:latin typeface="Cambria Math" panose="02040503050406030204" pitchFamily="18" charset="0"/>
                          </a:rPr>
                          <m:t>𝐸</m:t>
                        </m:r>
                      </m:e>
                    </m:bar>
                    <m:r>
                      <a:rPr lang="en-US" sz="2000" i="1" dirty="0">
                        <a:latin typeface="Cambria Math" panose="02040503050406030204" pitchFamily="18" charset="0"/>
                      </a:rPr>
                      <m:t> </m:t>
                    </m:r>
                  </m:oMath>
                </a14:m>
                <a:r>
                  <a:rPr lang="en-US" sz="1400" kern="0" dirty="0">
                    <a:latin typeface="Calibri" panose="020F0502020204030204" pitchFamily="34" charset="0"/>
                    <a:cs typeface="Calibri" panose="020F0502020204030204" pitchFamily="34" charset="0"/>
                  </a:rPr>
                  <a:t> is the average optical energy from all the flashes detected by GOES-16/17 GLM for multiple years and over the entire domain</a:t>
                </a:r>
                <a:r>
                  <a:rPr lang="en-US" sz="1200" kern="0" dirty="0">
                    <a:latin typeface="Calibri" panose="020F0502020204030204" pitchFamily="34" charset="0"/>
                    <a:cs typeface="Calibri" panose="020F0502020204030204" pitchFamily="34" charset="0"/>
                  </a:rPr>
                  <a:t>, and </a:t>
                </a:r>
                <a14:m>
                  <m:oMath xmlns:m="http://schemas.openxmlformats.org/officeDocument/2006/math">
                    <m:r>
                      <a:rPr lang="en-US" sz="2000" i="1" kern="0">
                        <a:latin typeface="Cambria Math" panose="02040503050406030204" pitchFamily="18" charset="0"/>
                        <a:cs typeface="Times New Roman" panose="02020603050405020304" pitchFamily="18" charset="0"/>
                      </a:rPr>
                      <m:t>𝛽</m:t>
                    </m:r>
                    <m:r>
                      <a:rPr lang="en-US" sz="2000" b="0" i="0" kern="0" smtClean="0">
                        <a:latin typeface="Cambria Math" panose="02040503050406030204" pitchFamily="18" charset="0"/>
                        <a:cs typeface="Times New Roman" panose="02020603050405020304" pitchFamily="18" charset="0"/>
                      </a:rPr>
                      <m:t> </m:t>
                    </m:r>
                  </m:oMath>
                </a14:m>
                <a:r>
                  <a:rPr lang="en-US" sz="1200" kern="0" dirty="0">
                    <a:latin typeface="Calibri" panose="020F0502020204030204" pitchFamily="34" charset="0"/>
                    <a:cs typeface="Calibri" panose="020F0502020204030204" pitchFamily="34" charset="0"/>
                  </a:rPr>
                  <a:t>is an average scale factor representing the fraction of actual lightning optical energy reaching the satellite, then </a:t>
                </a:r>
              </a:p>
              <a:p>
                <a:pPr marL="0" indent="0">
                  <a:spcBef>
                    <a:spcPts val="0"/>
                  </a:spcBef>
                  <a:spcAft>
                    <a:spcPts val="600"/>
                  </a:spcAft>
                  <a:buNone/>
                </a:pPr>
                <a14:m>
                  <m:oMathPara xmlns:m="http://schemas.openxmlformats.org/officeDocument/2006/math">
                    <m:oMathParaPr>
                      <m:jc m:val="centerGroup"/>
                    </m:oMathParaPr>
                    <m:oMath xmlns:m="http://schemas.openxmlformats.org/officeDocument/2006/math">
                      <m:r>
                        <a:rPr lang="en-US" sz="2000" i="1" kern="0">
                          <a:latin typeface="Cambria Math" panose="02040503050406030204" pitchFamily="18" charset="0"/>
                          <a:ea typeface="Cambria Math" panose="02040503050406030204" pitchFamily="18" charset="0"/>
                          <a:cs typeface="Times New Roman" panose="02020603050405020304" pitchFamily="18" charset="0"/>
                        </a:rPr>
                        <m:t>𝛽</m:t>
                      </m:r>
                      <m:r>
                        <a:rPr lang="en-US" sz="2000" i="1" kern="0">
                          <a:latin typeface="Cambria Math" panose="02040503050406030204" pitchFamily="18" charset="0"/>
                          <a:cs typeface="Times New Roman" panose="02020603050405020304" pitchFamily="18" charset="0"/>
                        </a:rPr>
                        <m:t>=</m:t>
                      </m:r>
                      <m:f>
                        <m:fPr>
                          <m:ctrlPr>
                            <a:rPr lang="en-US" sz="2000" i="1" kern="0">
                              <a:latin typeface="Cambria Math" panose="02040503050406030204" pitchFamily="18" charset="0"/>
                              <a:cs typeface="Times New Roman" panose="02020603050405020304" pitchFamily="18" charset="0"/>
                            </a:rPr>
                          </m:ctrlPr>
                        </m:fPr>
                        <m:num>
                          <m:r>
                            <a:rPr lang="en-US" sz="2000" i="1" kern="0">
                              <a:latin typeface="Cambria Math" panose="02040503050406030204" pitchFamily="18" charset="0"/>
                              <a:cs typeface="Times New Roman" panose="02020603050405020304" pitchFamily="18" charset="0"/>
                            </a:rPr>
                            <m:t>𝑌</m:t>
                          </m:r>
                        </m:num>
                        <m:den>
                          <m:sSub>
                            <m:sSubPr>
                              <m:ctrlPr>
                                <a:rPr lang="en-US" sz="2000" i="1" kern="0">
                                  <a:latin typeface="Cambria Math" panose="02040503050406030204" pitchFamily="18" charset="0"/>
                                  <a:cs typeface="Times New Roman" panose="02020603050405020304" pitchFamily="18" charset="0"/>
                                </a:rPr>
                              </m:ctrlPr>
                            </m:sSubPr>
                            <m:e>
                              <m:r>
                                <a:rPr lang="en-US" sz="2000" i="1" kern="0">
                                  <a:latin typeface="Cambria Math" panose="02040503050406030204" pitchFamily="18" charset="0"/>
                                  <a:cs typeface="Times New Roman" panose="02020603050405020304" pitchFamily="18" charset="0"/>
                                </a:rPr>
                                <m:t>𝑁</m:t>
                              </m:r>
                            </m:e>
                            <m:sub>
                              <m:r>
                                <a:rPr lang="en-US" sz="2000" i="1" kern="0">
                                  <a:latin typeface="Cambria Math" panose="02040503050406030204" pitchFamily="18" charset="0"/>
                                  <a:cs typeface="Times New Roman" panose="02020603050405020304" pitchFamily="18" charset="0"/>
                                </a:rPr>
                                <m:t>𝐴</m:t>
                              </m:r>
                            </m:sub>
                          </m:sSub>
                        </m:den>
                      </m:f>
                      <m:f>
                        <m:fPr>
                          <m:ctrlPr>
                            <a:rPr lang="en-US" sz="2000" i="1" kern="0">
                              <a:latin typeface="Cambria Math" panose="02040503050406030204" pitchFamily="18" charset="0"/>
                              <a:cs typeface="Times New Roman" panose="02020603050405020304" pitchFamily="18" charset="0"/>
                            </a:rPr>
                          </m:ctrlPr>
                        </m:fPr>
                        <m:num>
                          <m:acc>
                            <m:accPr>
                              <m:chr m:val="̅"/>
                              <m:ctrlPr>
                                <a:rPr lang="en-US" sz="2000" i="1" kern="0">
                                  <a:latin typeface="Cambria Math" panose="02040503050406030204" pitchFamily="18" charset="0"/>
                                  <a:cs typeface="Times New Roman" panose="02020603050405020304" pitchFamily="18" charset="0"/>
                                </a:rPr>
                              </m:ctrlPr>
                            </m:accPr>
                            <m:e>
                              <m:r>
                                <a:rPr lang="en-US" sz="2000" i="1" kern="0">
                                  <a:latin typeface="Cambria Math" panose="02040503050406030204" pitchFamily="18" charset="0"/>
                                  <a:cs typeface="Times New Roman" panose="02020603050405020304" pitchFamily="18" charset="0"/>
                                </a:rPr>
                                <m:t>𝐸</m:t>
                              </m:r>
                            </m:e>
                          </m:acc>
                        </m:num>
                        <m:den>
                          <m:bar>
                            <m:barPr>
                              <m:pos m:val="top"/>
                              <m:ctrlPr>
                                <a:rPr lang="en-US" sz="2000" i="1" kern="0" dirty="0">
                                  <a:latin typeface="Cambria Math" panose="02040503050406030204" pitchFamily="18" charset="0"/>
                                  <a:cs typeface="Times New Roman" panose="02020603050405020304" pitchFamily="18" charset="0"/>
                                </a:rPr>
                              </m:ctrlPr>
                            </m:barPr>
                            <m:e>
                              <m:r>
                                <a:rPr lang="en-US" sz="2000" i="1" kern="0" dirty="0">
                                  <a:latin typeface="Cambria Math" panose="02040503050406030204" pitchFamily="18" charset="0"/>
                                  <a:cs typeface="Times New Roman" panose="02020603050405020304" pitchFamily="18" charset="0"/>
                                </a:rPr>
                                <m:t>𝑃</m:t>
                              </m:r>
                            </m:e>
                          </m:bar>
                        </m:den>
                      </m:f>
                    </m:oMath>
                  </m:oMathPara>
                </a14:m>
                <a:endParaRPr lang="en-US" sz="2000" dirty="0"/>
              </a:p>
            </p:txBody>
          </p:sp>
        </mc:Choice>
        <mc:Fallback xmlns="">
          <p:sp>
            <p:nvSpPr>
              <p:cNvPr id="12" name="Content Placeholder 2">
                <a:extLst>
                  <a:ext uri="{FF2B5EF4-FFF2-40B4-BE49-F238E27FC236}">
                    <a16:creationId xmlns:a16="http://schemas.microsoft.com/office/drawing/2014/main" id="{492E9A74-9B00-414D-89DA-7A7E6F26863A}"/>
                  </a:ext>
                </a:extLst>
              </p:cNvPr>
              <p:cNvSpPr txBox="1">
                <a:spLocks noRot="1" noChangeAspect="1" noMove="1" noResize="1" noEditPoints="1" noAdjustHandles="1" noChangeArrowheads="1" noChangeShapeType="1" noTextEdit="1"/>
              </p:cNvSpPr>
              <p:nvPr/>
            </p:nvSpPr>
            <p:spPr>
              <a:xfrm>
                <a:off x="-12138" y="3365909"/>
                <a:ext cx="10058400" cy="1956169"/>
              </a:xfrm>
              <a:prstGeom prst="rect">
                <a:avLst/>
              </a:prstGeom>
              <a:blipFill>
                <a:blip r:embed="rId6"/>
                <a:stretch>
                  <a:fillRect l="-1576" t="-93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7CB8379-C337-42A6-9712-A52116F23553}"/>
              </a:ext>
            </a:extLst>
          </p:cNvPr>
          <p:cNvSpPr txBox="1"/>
          <p:nvPr/>
        </p:nvSpPr>
        <p:spPr>
          <a:xfrm>
            <a:off x="6629400" y="5943600"/>
            <a:ext cx="3505200" cy="584775"/>
          </a:xfrm>
          <a:prstGeom prst="rect">
            <a:avLst/>
          </a:prstGeom>
          <a:noFill/>
        </p:spPr>
        <p:txBody>
          <a:bodyPr wrap="square" rtlCol="0">
            <a:spAutoFit/>
          </a:bodyPr>
          <a:lstStyle/>
          <a:p>
            <a:pPr algn="l"/>
            <a:r>
              <a:rPr lang="en-US" sz="1600" b="1" dirty="0">
                <a:latin typeface="Calibri" panose="020F0502020204030204" pitchFamily="34" charset="0"/>
                <a:cs typeface="Calibri" panose="020F0502020204030204" pitchFamily="34" charset="0"/>
              </a:rPr>
              <a:t>Variations in </a:t>
            </a:r>
            <a:r>
              <a:rPr lang="en-US" sz="1600" b="1" dirty="0" err="1">
                <a:latin typeface="Calibri" panose="020F0502020204030204" pitchFamily="34" charset="0"/>
                <a:cs typeface="Calibri" panose="020F0502020204030204" pitchFamily="34" charset="0"/>
              </a:rPr>
              <a:t>LNOx</a:t>
            </a:r>
            <a:r>
              <a:rPr lang="en-US" sz="1600" b="1" dirty="0">
                <a:latin typeface="Calibri" panose="020F0502020204030204" pitchFamily="34" charset="0"/>
                <a:cs typeface="Calibri" panose="020F0502020204030204" pitchFamily="34" charset="0"/>
              </a:rPr>
              <a:t> produced is realized through variations in optical energy, </a:t>
            </a:r>
            <a:r>
              <a:rPr lang="en-US" sz="1600" b="1" i="1" dirty="0" err="1">
                <a:latin typeface="Calibri" panose="020F0502020204030204" pitchFamily="34" charset="0"/>
                <a:cs typeface="Calibri" panose="020F0502020204030204" pitchFamily="34" charset="0"/>
              </a:rPr>
              <a:t>E</a:t>
            </a:r>
            <a:r>
              <a:rPr lang="en-US" sz="1600" b="1" i="1" baseline="-25000" dirty="0" err="1">
                <a:latin typeface="Calibri" panose="020F0502020204030204" pitchFamily="34" charset="0"/>
                <a:cs typeface="Calibri" panose="020F0502020204030204" pitchFamily="34" charset="0"/>
              </a:rPr>
              <a:t>k</a:t>
            </a:r>
            <a:r>
              <a:rPr lang="en-US" sz="1600" b="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44329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991600" y="3657600"/>
            <a:ext cx="3200400" cy="3200400"/>
          </a:xfrm>
          <a:prstGeom prst="rect">
            <a:avLst/>
          </a:prstGeom>
        </p:spPr>
      </p:pic>
      <p:sp>
        <p:nvSpPr>
          <p:cNvPr id="5" name="Rectangle 4"/>
          <p:cNvSpPr/>
          <p:nvPr/>
        </p:nvSpPr>
        <p:spPr>
          <a:xfrm>
            <a:off x="609600" y="3276600"/>
            <a:ext cx="6096000" cy="2985433"/>
          </a:xfrm>
          <a:prstGeom prst="rect">
            <a:avLst/>
          </a:prstGeom>
        </p:spPr>
        <p:txBody>
          <a:bodyPr>
            <a:spAutoFit/>
          </a:bodyPr>
          <a:lstStyle/>
          <a:p>
            <a:pPr algn="l"/>
            <a:r>
              <a:rPr lang="en-US" sz="1600" b="1" dirty="0">
                <a:solidFill>
                  <a:srgbClr val="FF0000"/>
                </a:solidFill>
                <a:latin typeface="Calibri" panose="020F0502020204030204" pitchFamily="34" charset="0"/>
                <a:cs typeface="Calibri" panose="020F0502020204030204" pitchFamily="34" charset="0"/>
              </a:rPr>
              <a:t>EVENT: An optical pulse above the background threshold for a single pixel during a single frame.  (RED DOTS)</a:t>
            </a:r>
          </a:p>
          <a:p>
            <a:pPr algn="l"/>
            <a:endParaRPr lang="en-US" sz="1600" dirty="0">
              <a:latin typeface="Calibri" panose="020F0502020204030204" pitchFamily="34" charset="0"/>
              <a:cs typeface="Calibri" panose="020F0502020204030204" pitchFamily="34" charset="0"/>
            </a:endParaRPr>
          </a:p>
          <a:p>
            <a:pPr algn="l"/>
            <a:r>
              <a:rPr lang="en-US" sz="1600" b="1" dirty="0">
                <a:solidFill>
                  <a:schemeClr val="accent1"/>
                </a:solidFill>
                <a:latin typeface="Calibri" panose="020F0502020204030204" pitchFamily="34" charset="0"/>
                <a:cs typeface="Calibri" panose="020F0502020204030204" pitchFamily="34" charset="0"/>
              </a:rPr>
              <a:t>GROUP: Two or more adjacent events within the same integration time frame (2 </a:t>
            </a:r>
            <a:r>
              <a:rPr lang="en-US" sz="1600" b="1" dirty="0" err="1">
                <a:solidFill>
                  <a:schemeClr val="accent1"/>
                </a:solidFill>
                <a:latin typeface="Calibri" panose="020F0502020204030204" pitchFamily="34" charset="0"/>
                <a:cs typeface="Calibri" panose="020F0502020204030204" pitchFamily="34" charset="0"/>
              </a:rPr>
              <a:t>ms</a:t>
            </a:r>
            <a:r>
              <a:rPr lang="en-US" sz="1600" b="1" dirty="0">
                <a:solidFill>
                  <a:schemeClr val="accent1"/>
                </a:solidFill>
                <a:latin typeface="Calibri" panose="020F0502020204030204" pitchFamily="34" charset="0"/>
                <a:cs typeface="Calibri" panose="020F0502020204030204" pitchFamily="34" charset="0"/>
              </a:rPr>
              <a:t>). A group may consist of only one event or include many events.</a:t>
            </a:r>
          </a:p>
          <a:p>
            <a:pPr algn="l"/>
            <a:endParaRPr lang="en-US" sz="1600" dirty="0">
              <a:latin typeface="Calibri" panose="020F0502020204030204" pitchFamily="34" charset="0"/>
              <a:cs typeface="Calibri" panose="020F0502020204030204" pitchFamily="34" charset="0"/>
            </a:endParaRPr>
          </a:p>
          <a:p>
            <a:pPr algn="l"/>
            <a:r>
              <a:rPr lang="en-US" sz="1600" b="1" dirty="0">
                <a:latin typeface="Calibri" panose="020F0502020204030204" pitchFamily="34" charset="0"/>
                <a:cs typeface="Calibri" panose="020F0502020204030204" pitchFamily="34" charset="0"/>
              </a:rPr>
              <a:t>FLASH: One to multiple optical pulses within a specified time and distance. A flash is a set of groups sequentially separated in </a:t>
            </a:r>
            <a:r>
              <a:rPr lang="en-US" sz="2000" b="1" dirty="0">
                <a:latin typeface="Calibri" panose="020F0502020204030204" pitchFamily="34" charset="0"/>
                <a:cs typeface="Calibri" panose="020F0502020204030204" pitchFamily="34" charset="0"/>
              </a:rPr>
              <a:t>time by 330 </a:t>
            </a:r>
            <a:r>
              <a:rPr lang="en-US" sz="2000" b="1" dirty="0" err="1">
                <a:latin typeface="Calibri" panose="020F0502020204030204" pitchFamily="34" charset="0"/>
                <a:cs typeface="Calibri" panose="020F0502020204030204" pitchFamily="34" charset="0"/>
              </a:rPr>
              <a:t>ms</a:t>
            </a:r>
            <a:r>
              <a:rPr lang="en-US" sz="1600" b="1" dirty="0">
                <a:latin typeface="Calibri" panose="020F0502020204030204" pitchFamily="34" charset="0"/>
                <a:cs typeface="Calibri" panose="020F0502020204030204" pitchFamily="34" charset="0"/>
              </a:rPr>
              <a:t> or less, and in space by </a:t>
            </a:r>
            <a:r>
              <a:rPr lang="en-US" sz="2000" b="1" dirty="0">
                <a:latin typeface="Calibri" panose="020F0502020204030204" pitchFamily="34" charset="0"/>
                <a:cs typeface="Calibri" panose="020F0502020204030204" pitchFamily="34" charset="0"/>
              </a:rPr>
              <a:t>no more than 16.5 km (no more than 3 s)</a:t>
            </a:r>
            <a:r>
              <a:rPr lang="en-US" sz="1600" b="1" dirty="0">
                <a:latin typeface="Calibri" panose="020F0502020204030204" pitchFamily="34" charset="0"/>
                <a:cs typeface="Calibri" panose="020F0502020204030204" pitchFamily="34" charset="0"/>
              </a:rPr>
              <a:t>. </a:t>
            </a:r>
          </a:p>
        </p:txBody>
      </p:sp>
      <p:sp>
        <p:nvSpPr>
          <p:cNvPr id="6" name="Rectangle 5"/>
          <p:cNvSpPr/>
          <p:nvPr/>
        </p:nvSpPr>
        <p:spPr>
          <a:xfrm>
            <a:off x="365972" y="1065074"/>
            <a:ext cx="6568228" cy="1754326"/>
          </a:xfrm>
          <a:prstGeom prst="rect">
            <a:avLst/>
          </a:prstGeom>
        </p:spPr>
        <p:txBody>
          <a:bodyPr wrap="square">
            <a:spAutoFit/>
          </a:bodyPr>
          <a:lstStyle/>
          <a:p>
            <a:pPr marL="285750" indent="-285750" algn="l">
              <a:buFont typeface="Arial" panose="020B0604020202020204" pitchFamily="34" charset="0"/>
              <a:buChar char="•"/>
            </a:pPr>
            <a:r>
              <a:rPr lang="en-US" sz="1800" dirty="0">
                <a:latin typeface="Calibri" panose="020F0502020204030204" pitchFamily="34" charset="0"/>
                <a:cs typeface="Calibri" panose="020F0502020204030204" pitchFamily="34" charset="0"/>
              </a:rPr>
              <a:t>8-14 km spatial resolution</a:t>
            </a:r>
          </a:p>
          <a:p>
            <a:pPr marL="285750" indent="-285750" algn="l">
              <a:buFont typeface="Arial" panose="020B0604020202020204" pitchFamily="34" charset="0"/>
              <a:buChar char="•"/>
            </a:pPr>
            <a:r>
              <a:rPr lang="en-US" sz="1800" dirty="0">
                <a:latin typeface="Calibri" panose="020F0502020204030204" pitchFamily="34" charset="0"/>
                <a:cs typeface="Calibri" panose="020F0502020204030204" pitchFamily="34" charset="0"/>
              </a:rPr>
              <a:t>2 </a:t>
            </a:r>
            <a:r>
              <a:rPr lang="en-US" sz="1800" dirty="0" err="1">
                <a:latin typeface="Calibri" panose="020F0502020204030204" pitchFamily="34" charset="0"/>
                <a:cs typeface="Calibri" panose="020F0502020204030204" pitchFamily="34" charset="0"/>
              </a:rPr>
              <a:t>ms</a:t>
            </a:r>
            <a:r>
              <a:rPr lang="en-US" sz="1800" dirty="0">
                <a:latin typeface="Calibri" panose="020F0502020204030204" pitchFamily="34" charset="0"/>
                <a:cs typeface="Calibri" panose="020F0502020204030204" pitchFamily="34" charset="0"/>
              </a:rPr>
              <a:t> integration window (500 frames/s)</a:t>
            </a:r>
          </a:p>
          <a:p>
            <a:pPr marL="285750" indent="-285750" algn="l">
              <a:buFont typeface="Arial" panose="020B0604020202020204" pitchFamily="34" charset="0"/>
              <a:buChar char="•"/>
            </a:pPr>
            <a:r>
              <a:rPr lang="en-US" sz="1800" dirty="0">
                <a:latin typeface="Calibri" panose="020F0502020204030204" pitchFamily="34" charset="0"/>
                <a:cs typeface="Calibri" panose="020F0502020204030204" pitchFamily="34" charset="0"/>
              </a:rPr>
              <a:t>A narrow spectral band (~1 nm) centered on 777.4 nm (near IR)</a:t>
            </a:r>
          </a:p>
          <a:p>
            <a:pPr marL="285750" indent="-285750" algn="l">
              <a:buFont typeface="Arial" panose="020B0604020202020204" pitchFamily="34" charset="0"/>
              <a:buChar char="•"/>
            </a:pPr>
            <a:r>
              <a:rPr lang="en-US" sz="1800" dirty="0">
                <a:latin typeface="Calibri" panose="020F0502020204030204" pitchFamily="34" charset="0"/>
                <a:cs typeface="Calibri" panose="020F0502020204030204" pitchFamily="34" charset="0"/>
              </a:rPr>
              <a:t>Detector array: 1,372 by 1,300 pixels</a:t>
            </a:r>
          </a:p>
          <a:p>
            <a:pPr marL="285750" indent="-285750" algn="l">
              <a:buFont typeface="Arial" panose="020B0604020202020204" pitchFamily="34" charset="0"/>
              <a:buChar char="•"/>
            </a:pPr>
            <a:r>
              <a:rPr lang="en-US" sz="1800" b="1" dirty="0">
                <a:latin typeface="Calibri" panose="020F0502020204030204" pitchFamily="34" charset="0"/>
                <a:cs typeface="Calibri" panose="020F0502020204030204" pitchFamily="34" charset="0"/>
              </a:rPr>
              <a:t>Flash is defined as a set of groups separated in time by no more than 330 </a:t>
            </a:r>
            <a:r>
              <a:rPr lang="en-US" sz="1800" b="1" dirty="0" err="1">
                <a:latin typeface="Calibri" panose="020F0502020204030204" pitchFamily="34" charset="0"/>
                <a:cs typeface="Calibri" panose="020F0502020204030204" pitchFamily="34" charset="0"/>
              </a:rPr>
              <a:t>ms</a:t>
            </a:r>
            <a:r>
              <a:rPr lang="en-US" sz="1800" b="1" dirty="0">
                <a:latin typeface="Calibri" panose="020F0502020204030204" pitchFamily="34" charset="0"/>
                <a:cs typeface="Calibri" panose="020F0502020204030204" pitchFamily="34" charset="0"/>
              </a:rPr>
              <a:t> and in space by no more than 16.5 km</a:t>
            </a:r>
          </a:p>
        </p:txBody>
      </p:sp>
      <p:pic>
        <p:nvPicPr>
          <p:cNvPr id="7" name="Picture 6"/>
          <p:cNvPicPr>
            <a:picLocks noChangeAspect="1"/>
          </p:cNvPicPr>
          <p:nvPr/>
        </p:nvPicPr>
        <p:blipFill>
          <a:blip r:embed="rId3"/>
          <a:stretch>
            <a:fillRect/>
          </a:stretch>
        </p:blipFill>
        <p:spPr>
          <a:xfrm>
            <a:off x="8168640" y="762000"/>
            <a:ext cx="4023360" cy="2718831"/>
          </a:xfrm>
          <a:prstGeom prst="rect">
            <a:avLst/>
          </a:prstGeom>
        </p:spPr>
      </p:pic>
      <p:sp>
        <p:nvSpPr>
          <p:cNvPr id="8" name="TextBox 7"/>
          <p:cNvSpPr txBox="1"/>
          <p:nvPr/>
        </p:nvSpPr>
        <p:spPr>
          <a:xfrm>
            <a:off x="1371600" y="6323111"/>
            <a:ext cx="6698827" cy="307777"/>
          </a:xfrm>
          <a:prstGeom prst="rect">
            <a:avLst/>
          </a:prstGeom>
          <a:noFill/>
        </p:spPr>
        <p:txBody>
          <a:bodyPr wrap="square" rtlCol="0">
            <a:spAutoFit/>
          </a:bodyPr>
          <a:lstStyle/>
          <a:p>
            <a:pPr algn="l"/>
            <a:r>
              <a:rPr lang="en-US" sz="1400" dirty="0">
                <a:latin typeface="Calibri" panose="020F0502020204030204" pitchFamily="34" charset="0"/>
                <a:cs typeface="Calibri" panose="020F0502020204030204" pitchFamily="34" charset="0"/>
              </a:rPr>
              <a:t>Goodman et al., 2010; Zhang et al., 2020</a:t>
            </a:r>
          </a:p>
        </p:txBody>
      </p:sp>
      <p:sp>
        <p:nvSpPr>
          <p:cNvPr id="3" name="Slide Number Placeholder 2"/>
          <p:cNvSpPr>
            <a:spLocks noGrp="1"/>
          </p:cNvSpPr>
          <p:nvPr>
            <p:ph type="sldNum" sz="quarter" idx="12"/>
          </p:nvPr>
        </p:nvSpPr>
        <p:spPr/>
        <p:txBody>
          <a:bodyPr/>
          <a:lstStyle/>
          <a:p>
            <a:fld id="{969A56F4-68B7-45E0-84F9-B9CDB7A0B9EA}" type="slidenum">
              <a:rPr lang="en-US" smtClean="0">
                <a:latin typeface="Calibri" panose="020F0502020204030204" pitchFamily="34" charset="0"/>
                <a:cs typeface="Calibri" panose="020F0502020204030204" pitchFamily="34" charset="0"/>
              </a:rPr>
              <a:t>5</a:t>
            </a:fld>
            <a:endParaRPr lang="en-US">
              <a:latin typeface="Calibri" panose="020F0502020204030204" pitchFamily="34" charset="0"/>
              <a:cs typeface="Calibri" panose="020F0502020204030204" pitchFamily="34" charset="0"/>
            </a:endParaRPr>
          </a:p>
        </p:txBody>
      </p:sp>
      <p:sp>
        <p:nvSpPr>
          <p:cNvPr id="9" name="Text Box 4"/>
          <p:cNvSpPr txBox="1">
            <a:spLocks noChangeArrowheads="1"/>
          </p:cNvSpPr>
          <p:nvPr/>
        </p:nvSpPr>
        <p:spPr bwMode="auto">
          <a:xfrm>
            <a:off x="0" y="828"/>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en-US" altLang="en-US" sz="2800" b="1" dirty="0">
                <a:solidFill>
                  <a:schemeClr val="accent2"/>
                </a:solidFill>
                <a:latin typeface="Calibri" panose="020F0502020204030204" pitchFamily="34" charset="0"/>
                <a:cs typeface="Calibri" panose="020F0502020204030204" pitchFamily="34" charset="0"/>
              </a:rPr>
              <a:t>GLM Detection Characteristics &amp; Definition of a Lightning Flash</a:t>
            </a:r>
          </a:p>
        </p:txBody>
      </p:sp>
    </p:spTree>
    <p:extLst>
      <p:ext uri="{BB962C8B-B14F-4D97-AF65-F5344CB8AC3E}">
        <p14:creationId xmlns:p14="http://schemas.microsoft.com/office/powerpoint/2010/main" val="34020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69A56F4-68B7-45E0-84F9-B9CDB7A0B9EA}" type="slidenum">
              <a:rPr lang="en-US" smtClean="0"/>
              <a:t>6</a:t>
            </a:fld>
            <a:endParaRPr lang="en-US"/>
          </a:p>
        </p:txBody>
      </p:sp>
      <p:sp>
        <p:nvSpPr>
          <p:cNvPr id="5" name="Text Box 4"/>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GLM-16 and GLM-17 Coverage – Feb. 2019 to Feb. 2021</a:t>
            </a:r>
          </a:p>
        </p:txBody>
      </p:sp>
      <p:sp>
        <p:nvSpPr>
          <p:cNvPr id="10" name="TextBox 9"/>
          <p:cNvSpPr txBox="1"/>
          <p:nvPr/>
        </p:nvSpPr>
        <p:spPr>
          <a:xfrm>
            <a:off x="8140700" y="1334620"/>
            <a:ext cx="3733800" cy="1477328"/>
          </a:xfrm>
          <a:prstGeom prst="rect">
            <a:avLst/>
          </a:prstGeom>
          <a:noFill/>
        </p:spPr>
        <p:txBody>
          <a:bodyPr wrap="square" rtlCol="0">
            <a:spAutoFit/>
          </a:bodyPr>
          <a:lstStyle/>
          <a:p>
            <a:pPr marL="342900" indent="-342900" algn="l" defTabSz="457200" eaLnBrk="1" fontAlgn="auto" hangingPunct="1">
              <a:spcBef>
                <a:spcPts val="0"/>
              </a:spcBef>
              <a:spcAft>
                <a:spcPts val="0"/>
              </a:spcAft>
              <a:buFontTx/>
              <a:buAutoNum type="arabicPeriod"/>
            </a:pPr>
            <a:r>
              <a:rPr lang="en-US" sz="1800" dirty="0">
                <a:solidFill>
                  <a:prstClr val="black"/>
                </a:solidFill>
                <a:latin typeface="Calibri" panose="020F0502020204030204"/>
              </a:rPr>
              <a:t>More flashes over land</a:t>
            </a:r>
          </a:p>
          <a:p>
            <a:pPr marL="342900" indent="-342900" algn="l" defTabSz="457200" eaLnBrk="1" fontAlgn="auto" hangingPunct="1">
              <a:spcBef>
                <a:spcPts val="0"/>
              </a:spcBef>
              <a:spcAft>
                <a:spcPts val="0"/>
              </a:spcAft>
              <a:buFontTx/>
              <a:buAutoNum type="arabicPeriod"/>
            </a:pPr>
            <a:r>
              <a:rPr lang="en-US" sz="1800" dirty="0">
                <a:solidFill>
                  <a:prstClr val="black"/>
                </a:solidFill>
                <a:latin typeface="Calibri" panose="020F0502020204030204"/>
              </a:rPr>
              <a:t>Detection efficiency decreases as viewing angle increases; thus the difference between GLM16 and 17 (over CONUS and ocean)</a:t>
            </a:r>
          </a:p>
        </p:txBody>
      </p:sp>
      <p:sp>
        <p:nvSpPr>
          <p:cNvPr id="14" name="TextBox 13"/>
          <p:cNvSpPr txBox="1"/>
          <p:nvPr/>
        </p:nvSpPr>
        <p:spPr>
          <a:xfrm>
            <a:off x="457200" y="4267200"/>
            <a:ext cx="5181600" cy="1815882"/>
          </a:xfrm>
          <a:prstGeom prst="rect">
            <a:avLst/>
          </a:prstGeom>
          <a:noFill/>
        </p:spPr>
        <p:txBody>
          <a:bodyPr wrap="square" rtlCol="0">
            <a:spAutoFit/>
          </a:bodyPr>
          <a:lstStyle/>
          <a:p>
            <a:pPr algn="l" defTabSz="457200" eaLnBrk="1" fontAlgn="auto" hangingPunct="1">
              <a:spcBef>
                <a:spcPts val="0"/>
              </a:spcBef>
              <a:spcAft>
                <a:spcPts val="0"/>
              </a:spcAft>
            </a:pPr>
            <a:r>
              <a:rPr lang="en-US" sz="1600" dirty="0">
                <a:solidFill>
                  <a:prstClr val="black"/>
                </a:solidFill>
                <a:latin typeface="Calibri" panose="020F0502020204030204"/>
              </a:rPr>
              <a:t>Ratio of GLM16 flashes to GLM17 flashes. The vertical dashed line indicates 106.2</a:t>
            </a:r>
            <a:r>
              <a:rPr lang="en-US" sz="1600" baseline="30000" dirty="0">
                <a:solidFill>
                  <a:prstClr val="black"/>
                </a:solidFill>
                <a:latin typeface="Calibri" panose="020F0502020204030204"/>
              </a:rPr>
              <a:t>0</a:t>
            </a:r>
            <a:r>
              <a:rPr lang="en-US" sz="1600" dirty="0">
                <a:solidFill>
                  <a:prstClr val="black"/>
                </a:solidFill>
                <a:latin typeface="Calibri" panose="020F0502020204030204"/>
              </a:rPr>
              <a:t>W that is right in the middle between GLM16’s center longitude at -75.2</a:t>
            </a:r>
            <a:r>
              <a:rPr lang="en-US" sz="1600" baseline="30000" dirty="0">
                <a:solidFill>
                  <a:prstClr val="black"/>
                </a:solidFill>
                <a:latin typeface="Calibri" panose="020F0502020204030204"/>
              </a:rPr>
              <a:t>0</a:t>
            </a:r>
            <a:r>
              <a:rPr lang="en-US" sz="1600" dirty="0">
                <a:solidFill>
                  <a:prstClr val="black"/>
                </a:solidFill>
                <a:latin typeface="Calibri" panose="020F0502020204030204"/>
              </a:rPr>
              <a:t>W and GLM17’s at -137.2</a:t>
            </a:r>
            <a:r>
              <a:rPr lang="en-US" sz="1600" baseline="30000" dirty="0">
                <a:solidFill>
                  <a:prstClr val="black"/>
                </a:solidFill>
                <a:latin typeface="Calibri" panose="020F0502020204030204"/>
              </a:rPr>
              <a:t>0</a:t>
            </a:r>
            <a:r>
              <a:rPr lang="en-US" sz="1600" dirty="0">
                <a:solidFill>
                  <a:prstClr val="black"/>
                </a:solidFill>
                <a:latin typeface="Calibri" panose="020F0502020204030204"/>
              </a:rPr>
              <a:t>W. The numbers in the individual plot title are the ratios: </a:t>
            </a:r>
            <a:r>
              <a:rPr lang="en-US" sz="1600" u="sng" dirty="0">
                <a:solidFill>
                  <a:prstClr val="black"/>
                </a:solidFill>
                <a:latin typeface="Calibri" panose="020F0502020204030204"/>
              </a:rPr>
              <a:t>the 1</a:t>
            </a:r>
            <a:r>
              <a:rPr lang="en-US" sz="1600" u="sng" baseline="30000" dirty="0">
                <a:solidFill>
                  <a:prstClr val="black"/>
                </a:solidFill>
                <a:latin typeface="Calibri" panose="020F0502020204030204"/>
              </a:rPr>
              <a:t>st</a:t>
            </a:r>
            <a:r>
              <a:rPr lang="en-US" sz="1600" u="sng" dirty="0">
                <a:solidFill>
                  <a:prstClr val="black"/>
                </a:solidFill>
                <a:latin typeface="Calibri" panose="020F0502020204030204"/>
              </a:rPr>
              <a:t> number is the ratio for the entire CONUS</a:t>
            </a:r>
            <a:r>
              <a:rPr lang="en-US" sz="1600" dirty="0">
                <a:solidFill>
                  <a:prstClr val="black"/>
                </a:solidFill>
                <a:latin typeface="Calibri" panose="020F0502020204030204"/>
              </a:rPr>
              <a:t> and </a:t>
            </a:r>
            <a:r>
              <a:rPr lang="en-US" sz="1600" u="sng" dirty="0">
                <a:solidFill>
                  <a:prstClr val="black"/>
                </a:solidFill>
                <a:latin typeface="Calibri" panose="020F0502020204030204"/>
              </a:rPr>
              <a:t>the two numbers in the brackets are ratios for West and East of 106.2</a:t>
            </a:r>
            <a:r>
              <a:rPr lang="en-US" sz="1600" u="sng" baseline="30000" dirty="0">
                <a:solidFill>
                  <a:prstClr val="black"/>
                </a:solidFill>
                <a:latin typeface="Calibri" panose="020F0502020204030204"/>
              </a:rPr>
              <a:t>0</a:t>
            </a:r>
            <a:r>
              <a:rPr lang="en-US" sz="1600" u="sng" dirty="0">
                <a:solidFill>
                  <a:prstClr val="black"/>
                </a:solidFill>
                <a:latin typeface="Calibri" panose="020F0502020204030204"/>
              </a:rPr>
              <a:t>W, respectively</a:t>
            </a:r>
            <a:r>
              <a:rPr lang="en-US" sz="1600" dirty="0">
                <a:solidFill>
                  <a:prstClr val="black"/>
                </a:solidFill>
                <a:latin typeface="Calibri" panose="020F0502020204030204"/>
              </a:rPr>
              <a:t>. </a:t>
            </a:r>
          </a:p>
        </p:txBody>
      </p:sp>
      <p:sp>
        <p:nvSpPr>
          <p:cNvPr id="2" name="TextBox 1">
            <a:extLst>
              <a:ext uri="{FF2B5EF4-FFF2-40B4-BE49-F238E27FC236}">
                <a16:creationId xmlns:a16="http://schemas.microsoft.com/office/drawing/2014/main" id="{E0D43091-8E1E-4D08-95BD-A3C27C7F5E61}"/>
              </a:ext>
            </a:extLst>
          </p:cNvPr>
          <p:cNvSpPr txBox="1"/>
          <p:nvPr/>
        </p:nvSpPr>
        <p:spPr>
          <a:xfrm>
            <a:off x="1828800" y="6267616"/>
            <a:ext cx="3048000" cy="46166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Wu et al., 2022</a:t>
            </a:r>
          </a:p>
        </p:txBody>
      </p:sp>
      <p:pic>
        <p:nvPicPr>
          <p:cNvPr id="15" name="Picture 14">
            <a:extLst>
              <a:ext uri="{FF2B5EF4-FFF2-40B4-BE49-F238E27FC236}">
                <a16:creationId xmlns:a16="http://schemas.microsoft.com/office/drawing/2014/main" id="{4B74EE8C-DE0B-4828-9517-675BACCEDE83}"/>
              </a:ext>
            </a:extLst>
          </p:cNvPr>
          <p:cNvPicPr>
            <a:picLocks noChangeAspect="1"/>
          </p:cNvPicPr>
          <p:nvPr/>
        </p:nvPicPr>
        <p:blipFill rotWithShape="1">
          <a:blip r:embed="rId3"/>
          <a:srcRect b="50000"/>
          <a:stretch/>
        </p:blipFill>
        <p:spPr>
          <a:xfrm>
            <a:off x="152400" y="770965"/>
            <a:ext cx="7070798" cy="2743200"/>
          </a:xfrm>
          <a:prstGeom prst="rect">
            <a:avLst/>
          </a:prstGeom>
        </p:spPr>
      </p:pic>
      <p:grpSp>
        <p:nvGrpSpPr>
          <p:cNvPr id="7" name="Group 6">
            <a:extLst>
              <a:ext uri="{FF2B5EF4-FFF2-40B4-BE49-F238E27FC236}">
                <a16:creationId xmlns:a16="http://schemas.microsoft.com/office/drawing/2014/main" id="{BB928FCF-DC5A-4739-BBFC-B522C71B486C}"/>
              </a:ext>
            </a:extLst>
          </p:cNvPr>
          <p:cNvGrpSpPr/>
          <p:nvPr/>
        </p:nvGrpSpPr>
        <p:grpSpPr>
          <a:xfrm>
            <a:off x="7223198" y="3712117"/>
            <a:ext cx="4811806" cy="3040547"/>
            <a:chOff x="6477000" y="2674453"/>
            <a:chExt cx="4811806" cy="3040547"/>
          </a:xfrm>
        </p:grpSpPr>
        <p:pic>
          <p:nvPicPr>
            <p:cNvPr id="16" name="Picture 15">
              <a:extLst>
                <a:ext uri="{FF2B5EF4-FFF2-40B4-BE49-F238E27FC236}">
                  <a16:creationId xmlns:a16="http://schemas.microsoft.com/office/drawing/2014/main" id="{BD35146B-E93D-4913-BFB5-82623CD0F74C}"/>
                </a:ext>
              </a:extLst>
            </p:cNvPr>
            <p:cNvPicPr>
              <a:picLocks noChangeAspect="1"/>
            </p:cNvPicPr>
            <p:nvPr/>
          </p:nvPicPr>
          <p:blipFill rotWithShape="1">
            <a:blip r:embed="rId4"/>
            <a:srcRect t="49084" r="48341" b="5759"/>
            <a:stretch/>
          </p:blipFill>
          <p:spPr>
            <a:xfrm>
              <a:off x="6478462" y="2674453"/>
              <a:ext cx="4805862" cy="2743200"/>
            </a:xfrm>
            <a:prstGeom prst="rect">
              <a:avLst/>
            </a:prstGeom>
          </p:spPr>
        </p:pic>
        <p:pic>
          <p:nvPicPr>
            <p:cNvPr id="17" name="Picture 16">
              <a:extLst>
                <a:ext uri="{FF2B5EF4-FFF2-40B4-BE49-F238E27FC236}">
                  <a16:creationId xmlns:a16="http://schemas.microsoft.com/office/drawing/2014/main" id="{7ECFF9D0-1D72-46A5-9FC9-AAC34F0DE6A7}"/>
                </a:ext>
              </a:extLst>
            </p:cNvPr>
            <p:cNvPicPr/>
            <p:nvPr/>
          </p:nvPicPr>
          <p:blipFill rotWithShape="1">
            <a:blip r:embed="rId4"/>
            <a:srcRect l="-1" t="94241" r="-376" b="-131"/>
            <a:stretch/>
          </p:blipFill>
          <p:spPr>
            <a:xfrm>
              <a:off x="6477000" y="5417653"/>
              <a:ext cx="4811806" cy="297347"/>
            </a:xfrm>
            <a:prstGeom prst="rect">
              <a:avLst/>
            </a:prstGeom>
          </p:spPr>
        </p:pic>
      </p:grpSp>
    </p:spTree>
    <p:extLst>
      <p:ext uri="{BB962C8B-B14F-4D97-AF65-F5344CB8AC3E}">
        <p14:creationId xmlns:p14="http://schemas.microsoft.com/office/powerpoint/2010/main" val="53212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5F9266-8ACA-4CA1-874E-A247DB65D7A7}"/>
              </a:ext>
            </a:extLst>
          </p:cNvPr>
          <p:cNvSpPr>
            <a:spLocks noGrp="1"/>
          </p:cNvSpPr>
          <p:nvPr>
            <p:ph type="sldNum" sz="quarter" idx="12"/>
          </p:nvPr>
        </p:nvSpPr>
        <p:spPr/>
        <p:txBody>
          <a:bodyPr/>
          <a:lstStyle/>
          <a:p>
            <a:fld id="{B1B79C11-064C-47B7-A0E4-0A13893E007C}" type="slidenum">
              <a:rPr lang="en-US" altLang="en-US" smtClean="0"/>
              <a:pPr/>
              <a:t>7</a:t>
            </a:fld>
            <a:endParaRPr lang="en-US" altLang="en-US"/>
          </a:p>
        </p:txBody>
      </p:sp>
      <p:sp>
        <p:nvSpPr>
          <p:cNvPr id="5" name="Text Box 4">
            <a:extLst>
              <a:ext uri="{FF2B5EF4-FFF2-40B4-BE49-F238E27FC236}">
                <a16:creationId xmlns:a16="http://schemas.microsoft.com/office/drawing/2014/main" id="{03520CEF-4031-4F76-A513-C1DE1C91C6F7}"/>
              </a:ext>
            </a:extLst>
          </p:cNvPr>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Merged GLM-16/17 Over CONUS</a:t>
            </a:r>
          </a:p>
        </p:txBody>
      </p:sp>
      <p:pic>
        <p:nvPicPr>
          <p:cNvPr id="6" name="Picture 5">
            <a:extLst>
              <a:ext uri="{FF2B5EF4-FFF2-40B4-BE49-F238E27FC236}">
                <a16:creationId xmlns:a16="http://schemas.microsoft.com/office/drawing/2014/main" id="{580A0B92-4B26-4FE3-9BB4-B138FC4DA238}"/>
              </a:ext>
            </a:extLst>
          </p:cNvPr>
          <p:cNvPicPr>
            <a:picLocks noChangeAspect="1"/>
          </p:cNvPicPr>
          <p:nvPr/>
        </p:nvPicPr>
        <p:blipFill rotWithShape="1">
          <a:blip r:embed="rId2"/>
          <a:srcRect l="-1" t="9096" r="49153" b="6402"/>
          <a:stretch/>
        </p:blipFill>
        <p:spPr>
          <a:xfrm>
            <a:off x="157221" y="1341120"/>
            <a:ext cx="3297180" cy="5486400"/>
          </a:xfrm>
          <a:prstGeom prst="rect">
            <a:avLst/>
          </a:prstGeom>
        </p:spPr>
      </p:pic>
      <p:pic>
        <p:nvPicPr>
          <p:cNvPr id="7" name="Picture 6">
            <a:extLst>
              <a:ext uri="{FF2B5EF4-FFF2-40B4-BE49-F238E27FC236}">
                <a16:creationId xmlns:a16="http://schemas.microsoft.com/office/drawing/2014/main" id="{DD8599CE-7557-43BC-8B39-276586B34734}"/>
              </a:ext>
            </a:extLst>
          </p:cNvPr>
          <p:cNvPicPr>
            <a:picLocks noChangeAspect="1"/>
          </p:cNvPicPr>
          <p:nvPr/>
        </p:nvPicPr>
        <p:blipFill>
          <a:blip r:embed="rId3"/>
          <a:stretch>
            <a:fillRect/>
          </a:stretch>
        </p:blipFill>
        <p:spPr>
          <a:xfrm>
            <a:off x="4114800" y="886055"/>
            <a:ext cx="2932430" cy="5944115"/>
          </a:xfrm>
          <a:prstGeom prst="rect">
            <a:avLst/>
          </a:prstGeom>
        </p:spPr>
      </p:pic>
      <p:sp>
        <p:nvSpPr>
          <p:cNvPr id="9" name="TextBox 8">
            <a:extLst>
              <a:ext uri="{FF2B5EF4-FFF2-40B4-BE49-F238E27FC236}">
                <a16:creationId xmlns:a16="http://schemas.microsoft.com/office/drawing/2014/main" id="{92D6DCF2-D00F-4BE6-8258-4AB717BCABAA}"/>
              </a:ext>
            </a:extLst>
          </p:cNvPr>
          <p:cNvSpPr txBox="1"/>
          <p:nvPr/>
        </p:nvSpPr>
        <p:spPr>
          <a:xfrm>
            <a:off x="0" y="685800"/>
            <a:ext cx="4109979" cy="707886"/>
          </a:xfrm>
          <a:prstGeom prst="rect">
            <a:avLst/>
          </a:prstGeom>
          <a:noFill/>
        </p:spPr>
        <p:txBody>
          <a:bodyPr wrap="square">
            <a:spAutoFit/>
          </a:bodyPr>
          <a:lstStyle/>
          <a:p>
            <a:pPr algn="l"/>
            <a:r>
              <a:rPr lang="en-US" sz="1000" b="1" dirty="0">
                <a:latin typeface="Calibri" panose="020F0502020204030204" pitchFamily="34" charset="0"/>
                <a:cs typeface="Calibri" panose="020F0502020204030204" pitchFamily="34" charset="0"/>
              </a:rPr>
              <a:t>Geographical variation of annual mean (a) overall, (b)-(c) diurnal, (d)-(g) seasonal lightning flashes over CONUS from GLM observation compiled for the period of March 2019 through December 2021. GLM16/17 data are used east/west of 106.20W</a:t>
            </a:r>
          </a:p>
        </p:txBody>
      </p:sp>
      <p:pic>
        <p:nvPicPr>
          <p:cNvPr id="10" name="Picture 9">
            <a:extLst>
              <a:ext uri="{FF2B5EF4-FFF2-40B4-BE49-F238E27FC236}">
                <a16:creationId xmlns:a16="http://schemas.microsoft.com/office/drawing/2014/main" id="{7F48F84F-7557-4BB9-B721-511A65A85039}"/>
              </a:ext>
            </a:extLst>
          </p:cNvPr>
          <p:cNvPicPr>
            <a:picLocks noChangeAspect="1"/>
          </p:cNvPicPr>
          <p:nvPr/>
        </p:nvPicPr>
        <p:blipFill rotWithShape="1">
          <a:blip r:embed="rId4"/>
          <a:srcRect b="35295"/>
          <a:stretch/>
        </p:blipFill>
        <p:spPr>
          <a:xfrm>
            <a:off x="7924509" y="2286000"/>
            <a:ext cx="3353091" cy="3353025"/>
          </a:xfrm>
          <a:prstGeom prst="rect">
            <a:avLst/>
          </a:prstGeom>
        </p:spPr>
      </p:pic>
      <p:sp>
        <p:nvSpPr>
          <p:cNvPr id="12" name="TextBox 11">
            <a:extLst>
              <a:ext uri="{FF2B5EF4-FFF2-40B4-BE49-F238E27FC236}">
                <a16:creationId xmlns:a16="http://schemas.microsoft.com/office/drawing/2014/main" id="{C2A13805-D09D-4A34-B19C-FDC3C2B81B39}"/>
              </a:ext>
            </a:extLst>
          </p:cNvPr>
          <p:cNvSpPr txBox="1"/>
          <p:nvPr/>
        </p:nvSpPr>
        <p:spPr>
          <a:xfrm>
            <a:off x="7543800" y="5817513"/>
            <a:ext cx="4256142" cy="861774"/>
          </a:xfrm>
          <a:prstGeom prst="rect">
            <a:avLst/>
          </a:prstGeom>
          <a:noFill/>
        </p:spPr>
        <p:txBody>
          <a:bodyPr wrap="square">
            <a:spAutoFit/>
          </a:bodyPr>
          <a:lstStyle/>
          <a:p>
            <a:r>
              <a:rPr lang="en-US" sz="1000" b="1" dirty="0">
                <a:latin typeface="Calibri" panose="020F0502020204030204" pitchFamily="34" charset="0"/>
                <a:cs typeface="Calibri" panose="020F0502020204030204" pitchFamily="34" charset="0"/>
              </a:rPr>
              <a:t>Matching NLDN-CG flashes to GLM flashes, percentage of NLDN-CG flashes matched to flashes detected by (a) GLM16 and  (b) GLM17; The vertical dashed line indicates the 106.2 0W longitude. The three numbers in the title bars of (a) and (b) are the matching percentage for the overall, west, and east of the longitude divide, respectively. </a:t>
            </a:r>
          </a:p>
        </p:txBody>
      </p:sp>
      <p:graphicFrame>
        <p:nvGraphicFramePr>
          <p:cNvPr id="13" name="Table 12">
            <a:extLst>
              <a:ext uri="{FF2B5EF4-FFF2-40B4-BE49-F238E27FC236}">
                <a16:creationId xmlns:a16="http://schemas.microsoft.com/office/drawing/2014/main" id="{40A60D44-BF71-4FED-8B07-F67241327B7C}"/>
              </a:ext>
            </a:extLst>
          </p:cNvPr>
          <p:cNvGraphicFramePr>
            <a:graphicFrameLocks noGrp="1"/>
          </p:cNvGraphicFramePr>
          <p:nvPr>
            <p:extLst>
              <p:ext uri="{D42A27DB-BD31-4B8C-83A1-F6EECF244321}">
                <p14:modId xmlns:p14="http://schemas.microsoft.com/office/powerpoint/2010/main" val="2542487950"/>
              </p:ext>
            </p:extLst>
          </p:nvPr>
        </p:nvGraphicFramePr>
        <p:xfrm>
          <a:off x="7315200" y="843153"/>
          <a:ext cx="4379594" cy="1138047"/>
        </p:xfrm>
        <a:graphic>
          <a:graphicData uri="http://schemas.openxmlformats.org/drawingml/2006/table">
            <a:tbl>
              <a:tblPr firstRow="1" firstCol="1" bandRow="1">
                <a:tableStyleId>{5C22544A-7EE6-4342-B048-85BDC9FD1C3A}</a:tableStyleId>
              </a:tblPr>
              <a:tblGrid>
                <a:gridCol w="721323">
                  <a:extLst>
                    <a:ext uri="{9D8B030D-6E8A-4147-A177-3AD203B41FA5}">
                      <a16:colId xmlns:a16="http://schemas.microsoft.com/office/drawing/2014/main" val="942767129"/>
                    </a:ext>
                  </a:extLst>
                </a:gridCol>
                <a:gridCol w="461143">
                  <a:extLst>
                    <a:ext uri="{9D8B030D-6E8A-4147-A177-3AD203B41FA5}">
                      <a16:colId xmlns:a16="http://schemas.microsoft.com/office/drawing/2014/main" val="567943735"/>
                    </a:ext>
                  </a:extLst>
                </a:gridCol>
                <a:gridCol w="416414">
                  <a:extLst>
                    <a:ext uri="{9D8B030D-6E8A-4147-A177-3AD203B41FA5}">
                      <a16:colId xmlns:a16="http://schemas.microsoft.com/office/drawing/2014/main" val="3903575483"/>
                    </a:ext>
                  </a:extLst>
                </a:gridCol>
                <a:gridCol w="416414">
                  <a:extLst>
                    <a:ext uri="{9D8B030D-6E8A-4147-A177-3AD203B41FA5}">
                      <a16:colId xmlns:a16="http://schemas.microsoft.com/office/drawing/2014/main" val="2696309145"/>
                    </a:ext>
                  </a:extLst>
                </a:gridCol>
                <a:gridCol w="413894">
                  <a:extLst>
                    <a:ext uri="{9D8B030D-6E8A-4147-A177-3AD203B41FA5}">
                      <a16:colId xmlns:a16="http://schemas.microsoft.com/office/drawing/2014/main" val="4080620623"/>
                    </a:ext>
                  </a:extLst>
                </a:gridCol>
                <a:gridCol w="416414">
                  <a:extLst>
                    <a:ext uri="{9D8B030D-6E8A-4147-A177-3AD203B41FA5}">
                      <a16:colId xmlns:a16="http://schemas.microsoft.com/office/drawing/2014/main" val="2626003787"/>
                    </a:ext>
                  </a:extLst>
                </a:gridCol>
                <a:gridCol w="416414">
                  <a:extLst>
                    <a:ext uri="{9D8B030D-6E8A-4147-A177-3AD203B41FA5}">
                      <a16:colId xmlns:a16="http://schemas.microsoft.com/office/drawing/2014/main" val="1550847587"/>
                    </a:ext>
                  </a:extLst>
                </a:gridCol>
                <a:gridCol w="413894">
                  <a:extLst>
                    <a:ext uri="{9D8B030D-6E8A-4147-A177-3AD203B41FA5}">
                      <a16:colId xmlns:a16="http://schemas.microsoft.com/office/drawing/2014/main" val="130102471"/>
                    </a:ext>
                  </a:extLst>
                </a:gridCol>
                <a:gridCol w="398775">
                  <a:extLst>
                    <a:ext uri="{9D8B030D-6E8A-4147-A177-3AD203B41FA5}">
                      <a16:colId xmlns:a16="http://schemas.microsoft.com/office/drawing/2014/main" val="3390791022"/>
                    </a:ext>
                  </a:extLst>
                </a:gridCol>
                <a:gridCol w="304909">
                  <a:extLst>
                    <a:ext uri="{9D8B030D-6E8A-4147-A177-3AD203B41FA5}">
                      <a16:colId xmlns:a16="http://schemas.microsoft.com/office/drawing/2014/main" val="854809417"/>
                    </a:ext>
                  </a:extLst>
                </a:gridCol>
              </a:tblGrid>
              <a:tr h="163830">
                <a:tc rowSpan="2">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 </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gridSpan="3">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GLM16</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GLM16*</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GLM17</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1916748"/>
                  </a:ext>
                </a:extLst>
              </a:tr>
              <a:tr h="163830">
                <a:tc vMerge="1">
                  <a:txBody>
                    <a:bodyPr/>
                    <a:lstStyle/>
                    <a:p>
                      <a:endParaRPr lang="en-US"/>
                    </a:p>
                  </a:txBody>
                  <a:tcP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All</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West</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East</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All</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West</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East</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All</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West</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East</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extLst>
                  <a:ext uri="{0D108BD9-81ED-4DB2-BD59-A6C34878D82A}">
                    <a16:rowId xmlns:a16="http://schemas.microsoft.com/office/drawing/2014/main" val="22458792"/>
                  </a:ext>
                </a:extLst>
              </a:tr>
              <a:tr h="163830">
                <a:tc>
                  <a:txBody>
                    <a:bodyPr/>
                    <a:lstStyle/>
                    <a:p>
                      <a:pPr marL="0" marR="0">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Flashes (10</a:t>
                      </a:r>
                      <a:r>
                        <a:rPr lang="en-US" sz="1000" b="1" baseline="30000">
                          <a:effectLst/>
                          <a:latin typeface="Calibri" panose="020F0502020204030204" pitchFamily="34" charset="0"/>
                          <a:cs typeface="Calibri" panose="020F0502020204030204" pitchFamily="34" charset="0"/>
                        </a:rPr>
                        <a:t>6</a:t>
                      </a:r>
                      <a:r>
                        <a:rPr lang="en-US" sz="1000" b="1">
                          <a:effectLst/>
                          <a:latin typeface="Calibri" panose="020F0502020204030204" pitchFamily="34" charset="0"/>
                          <a:cs typeface="Calibri" panose="020F0502020204030204" pitchFamily="34" charset="0"/>
                        </a:rPr>
                        <a:t>)</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42.09</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1.74</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40.41</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36.78</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1.74</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35.04</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26.17</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2.52</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23.71</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extLst>
                  <a:ext uri="{0D108BD9-81ED-4DB2-BD59-A6C34878D82A}">
                    <a16:rowId xmlns:a16="http://schemas.microsoft.com/office/drawing/2014/main" val="4088791180"/>
                  </a:ext>
                </a:extLst>
              </a:tr>
              <a:tr h="163830">
                <a:tc>
                  <a:txBody>
                    <a:bodyPr/>
                    <a:lstStyle/>
                    <a:p>
                      <a:pPr marL="0" marR="0">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Annual (%)</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86.5</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57.6</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87.7</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86.3</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57.6</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87.7</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74.6</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69.4</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74.8</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extLst>
                  <a:ext uri="{0D108BD9-81ED-4DB2-BD59-A6C34878D82A}">
                    <a16:rowId xmlns:a16="http://schemas.microsoft.com/office/drawing/2014/main" val="2172923142"/>
                  </a:ext>
                </a:extLst>
              </a:tr>
              <a:tr h="163830">
                <a:tc>
                  <a:txBody>
                    <a:bodyPr/>
                    <a:lstStyle/>
                    <a:p>
                      <a:pPr marL="0" marR="0">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Day (%)</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83.0</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53.2</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84.7</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82.5</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53.2</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84.4</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67.0</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65.1</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67.1</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extLst>
                  <a:ext uri="{0D108BD9-81ED-4DB2-BD59-A6C34878D82A}">
                    <a16:rowId xmlns:a16="http://schemas.microsoft.com/office/drawing/2014/main" val="908108241"/>
                  </a:ext>
                </a:extLst>
              </a:tr>
              <a:tr h="163830">
                <a:tc>
                  <a:txBody>
                    <a:bodyPr/>
                    <a:lstStyle/>
                    <a:p>
                      <a:pPr marL="0" marR="0">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Night (%)</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90.4</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67.3</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91.0</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90.4</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67.3</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91.1</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82.6</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a:effectLst/>
                          <a:latin typeface="Calibri" panose="020F0502020204030204" pitchFamily="34" charset="0"/>
                          <a:cs typeface="Calibri" panose="020F0502020204030204" pitchFamily="34" charset="0"/>
                        </a:rPr>
                        <a:t>79.2</a:t>
                      </a:r>
                      <a:endParaRPr lang="en-US" sz="1100" b="1">
                        <a:effectLst/>
                        <a:latin typeface="Calibri" panose="020F0502020204030204" pitchFamily="34" charset="0"/>
                        <a:ea typeface="PMingLiU"/>
                        <a:cs typeface="Calibri" panose="020F0502020204030204" pitchFamily="34" charset="0"/>
                      </a:endParaRPr>
                    </a:p>
                  </a:txBody>
                  <a:tcPr marL="8890" marR="8890" marT="0" marB="0" anchor="ctr"/>
                </a:tc>
                <a:tc>
                  <a:txBody>
                    <a:bodyPr/>
                    <a:lstStyle/>
                    <a:p>
                      <a:pPr marL="0" marR="0" algn="ctr">
                        <a:lnSpc>
                          <a:spcPct val="107000"/>
                        </a:lnSpc>
                        <a:spcBef>
                          <a:spcPts val="0"/>
                        </a:spcBef>
                        <a:spcAft>
                          <a:spcPts val="0"/>
                        </a:spcAft>
                      </a:pPr>
                      <a:r>
                        <a:rPr lang="en-US" sz="1000" b="1" dirty="0">
                          <a:effectLst/>
                          <a:latin typeface="Calibri" panose="020F0502020204030204" pitchFamily="34" charset="0"/>
                          <a:cs typeface="Calibri" panose="020F0502020204030204" pitchFamily="34" charset="0"/>
                        </a:rPr>
                        <a:t>82.7</a:t>
                      </a:r>
                      <a:endParaRPr lang="en-US" sz="1100" b="1" dirty="0">
                        <a:effectLst/>
                        <a:latin typeface="Calibri" panose="020F0502020204030204" pitchFamily="34" charset="0"/>
                        <a:ea typeface="PMingLiU"/>
                        <a:cs typeface="Calibri" panose="020F0502020204030204" pitchFamily="34" charset="0"/>
                      </a:endParaRPr>
                    </a:p>
                  </a:txBody>
                  <a:tcPr marL="8890" marR="8890" marT="0" marB="0" anchor="ctr"/>
                </a:tc>
                <a:extLst>
                  <a:ext uri="{0D108BD9-81ED-4DB2-BD59-A6C34878D82A}">
                    <a16:rowId xmlns:a16="http://schemas.microsoft.com/office/drawing/2014/main" val="3337008969"/>
                  </a:ext>
                </a:extLst>
              </a:tr>
            </a:tbl>
          </a:graphicData>
        </a:graphic>
      </p:graphicFrame>
    </p:spTree>
    <p:extLst>
      <p:ext uri="{BB962C8B-B14F-4D97-AF65-F5344CB8AC3E}">
        <p14:creationId xmlns:p14="http://schemas.microsoft.com/office/powerpoint/2010/main" val="3170650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71435" y="2864930"/>
            <a:ext cx="2074377" cy="2227579"/>
          </a:xfrm>
          <a:prstGeom prst="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7378689" y="193970"/>
            <a:ext cx="1562891" cy="335242"/>
          </a:xfrm>
          <a:prstGeom prst="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7484776" y="855301"/>
            <a:ext cx="2657893" cy="253193"/>
          </a:xfrm>
          <a:prstGeom prst="roundRect">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375561" y="216477"/>
            <a:ext cx="16002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download_glm.csh</a:t>
            </a: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9" name="Group 8"/>
          <p:cNvGrpSpPr/>
          <p:nvPr/>
        </p:nvGrpSpPr>
        <p:grpSpPr>
          <a:xfrm>
            <a:off x="6965189" y="1271522"/>
            <a:ext cx="2137958" cy="727783"/>
            <a:chOff x="2514558" y="2075720"/>
            <a:chExt cx="2137958" cy="727783"/>
          </a:xfrm>
        </p:grpSpPr>
        <p:sp>
          <p:nvSpPr>
            <p:cNvPr id="10" name="Rectangle 9"/>
            <p:cNvSpPr/>
            <p:nvPr/>
          </p:nvSpPr>
          <p:spPr>
            <a:xfrm>
              <a:off x="2546197" y="2075720"/>
              <a:ext cx="2028458" cy="657787"/>
            </a:xfrm>
            <a:prstGeom prst="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514558" y="2127578"/>
              <a:ext cx="2137958" cy="6001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getGLMflash.csh</a:t>
              </a: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get_GLMflashesGroups.py</a:t>
              </a:r>
            </a:p>
          </p:txBody>
        </p:sp>
        <p:sp>
          <p:nvSpPr>
            <p:cNvPr id="12" name="Rectangle 11"/>
            <p:cNvSpPr/>
            <p:nvPr/>
          </p:nvSpPr>
          <p:spPr>
            <a:xfrm>
              <a:off x="2745649" y="2495726"/>
              <a:ext cx="18473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 name="TextBox 12"/>
          <p:cNvSpPr txBox="1"/>
          <p:nvPr/>
        </p:nvSpPr>
        <p:spPr>
          <a:xfrm>
            <a:off x="7535865" y="824245"/>
            <a:ext cx="260680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yyyymmdd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&gt;/OR_GLM-L2-LCFA_G*.nc</a:t>
            </a:r>
          </a:p>
        </p:txBody>
      </p:sp>
      <p:cxnSp>
        <p:nvCxnSpPr>
          <p:cNvPr id="14" name="Straight Arrow Connector 13"/>
          <p:cNvCxnSpPr/>
          <p:nvPr/>
        </p:nvCxnSpPr>
        <p:spPr>
          <a:xfrm flipH="1">
            <a:off x="8431733" y="529212"/>
            <a:ext cx="4575" cy="320040"/>
          </a:xfrm>
          <a:prstGeom prst="straightConnector1">
            <a:avLst/>
          </a:prstGeom>
          <a:ln w="50800">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221681" y="2851757"/>
            <a:ext cx="1664237" cy="223138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run_GLMems.csh</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proc_glmEms.py</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GLM input</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Re-gridding</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Output 2D</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IC/CG ratio</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LNOx</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vert</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distribution</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Output 3D</a:t>
            </a:r>
          </a:p>
        </p:txBody>
      </p:sp>
      <p:grpSp>
        <p:nvGrpSpPr>
          <p:cNvPr id="22" name="Group 21"/>
          <p:cNvGrpSpPr/>
          <p:nvPr/>
        </p:nvGrpSpPr>
        <p:grpSpPr>
          <a:xfrm>
            <a:off x="9067047" y="1143638"/>
            <a:ext cx="323864" cy="502920"/>
            <a:chOff x="6762736" y="3876446"/>
            <a:chExt cx="323864" cy="502920"/>
          </a:xfrm>
        </p:grpSpPr>
        <p:cxnSp>
          <p:nvCxnSpPr>
            <p:cNvPr id="23" name="Straight Arrow Connector 22"/>
            <p:cNvCxnSpPr/>
            <p:nvPr/>
          </p:nvCxnSpPr>
          <p:spPr>
            <a:xfrm flipH="1">
              <a:off x="6762736" y="4336216"/>
              <a:ext cx="323864" cy="0"/>
            </a:xfrm>
            <a:prstGeom prst="straightConnector1">
              <a:avLst/>
            </a:prstGeom>
            <a:ln w="539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86600" y="3876446"/>
              <a:ext cx="0" cy="502920"/>
            </a:xfrm>
            <a:prstGeom prst="line">
              <a:avLst/>
            </a:prstGeom>
            <a:ln w="53975">
              <a:prstDash val="sysDot"/>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p:cNvCxnSpPr/>
          <p:nvPr/>
        </p:nvCxnSpPr>
        <p:spPr>
          <a:xfrm>
            <a:off x="8017902" y="1950033"/>
            <a:ext cx="0" cy="320040"/>
          </a:xfrm>
          <a:prstGeom prst="straightConnector1">
            <a:avLst/>
          </a:prstGeom>
          <a:ln w="50800">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9246337" y="1117315"/>
            <a:ext cx="1476280" cy="2048456"/>
            <a:chOff x="5252086" y="1697074"/>
            <a:chExt cx="1448548" cy="1989895"/>
          </a:xfrm>
        </p:grpSpPr>
        <p:cxnSp>
          <p:nvCxnSpPr>
            <p:cNvPr id="31" name="Straight Arrow Connector 30"/>
            <p:cNvCxnSpPr/>
            <p:nvPr/>
          </p:nvCxnSpPr>
          <p:spPr>
            <a:xfrm flipH="1">
              <a:off x="5252086" y="3681115"/>
              <a:ext cx="612648" cy="0"/>
            </a:xfrm>
            <a:prstGeom prst="straightConnector1">
              <a:avLst/>
            </a:prstGeom>
            <a:ln w="53975">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43897" y="1697074"/>
              <a:ext cx="0" cy="1989895"/>
            </a:xfrm>
            <a:prstGeom prst="line">
              <a:avLst/>
            </a:prstGeom>
            <a:ln w="539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800772" y="2338552"/>
              <a:ext cx="899862"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B0F0"/>
                  </a:solidFill>
                  <a:effectLst/>
                  <a:uLnTx/>
                  <a:uFillTx/>
                  <a:latin typeface="Calibri" panose="020F0502020204030204"/>
                  <a:ea typeface="+mn-ea"/>
                  <a:cs typeface="+mn-cs"/>
                </a:rPr>
                <a:t>Alternative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B0F0"/>
                  </a:solidFill>
                  <a:effectLst/>
                  <a:uLnTx/>
                  <a:uFillTx/>
                  <a:latin typeface="Calibri" panose="020F0502020204030204"/>
                  <a:ea typeface="+mn-ea"/>
                  <a:cs typeface="+mn-cs"/>
                </a:rPr>
                <a:t>route</a:t>
              </a:r>
            </a:p>
          </p:txBody>
        </p:sp>
      </p:grpSp>
      <p:sp>
        <p:nvSpPr>
          <p:cNvPr id="34" name="TextBox 33"/>
          <p:cNvSpPr txBox="1"/>
          <p:nvPr/>
        </p:nvSpPr>
        <p:spPr>
          <a:xfrm>
            <a:off x="6272018" y="429729"/>
            <a:ext cx="121275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 download</a:t>
            </a:r>
          </a:p>
        </p:txBody>
      </p:sp>
      <p:sp>
        <p:nvSpPr>
          <p:cNvPr id="36" name="TextBox 35"/>
          <p:cNvSpPr txBox="1"/>
          <p:nvPr/>
        </p:nvSpPr>
        <p:spPr>
          <a:xfrm>
            <a:off x="9823792" y="3439925"/>
            <a:ext cx="1861653" cy="738664"/>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5. Emission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estim</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Re-gridding   Vertical distribution</a:t>
            </a:r>
          </a:p>
        </p:txBody>
      </p:sp>
      <p:cxnSp>
        <p:nvCxnSpPr>
          <p:cNvPr id="41" name="Straight Arrow Connector 40"/>
          <p:cNvCxnSpPr/>
          <p:nvPr/>
        </p:nvCxnSpPr>
        <p:spPr>
          <a:xfrm flipH="1">
            <a:off x="8017902" y="5117066"/>
            <a:ext cx="1472" cy="452506"/>
          </a:xfrm>
          <a:prstGeom prst="straightConnector1">
            <a:avLst/>
          </a:prstGeom>
          <a:ln w="50800">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6790837" y="5600476"/>
            <a:ext cx="2525923" cy="389004"/>
            <a:chOff x="2629657" y="4517606"/>
            <a:chExt cx="2395230" cy="389004"/>
          </a:xfrm>
        </p:grpSpPr>
        <p:sp>
          <p:nvSpPr>
            <p:cNvPr id="43" name="Rounded Rectangle 42"/>
            <p:cNvSpPr/>
            <p:nvPr/>
          </p:nvSpPr>
          <p:spPr>
            <a:xfrm>
              <a:off x="2634279" y="4517606"/>
              <a:ext cx="2253004" cy="389004"/>
            </a:xfrm>
            <a:prstGeom prst="roundRect">
              <a:avLst>
                <a:gd name="adj" fmla="val 3399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2629657" y="4579562"/>
              <a:ext cx="2395230" cy="287170"/>
            </a:xfrm>
            <a:prstGeom prst="rect">
              <a:avLst/>
            </a:prstGeom>
            <a:noFill/>
            <a:ln w="19050">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&lt;prefix&gt;3D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_&lt;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date_time_string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74" name="Group 73"/>
          <p:cNvGrpSpPr/>
          <p:nvPr/>
        </p:nvGrpSpPr>
        <p:grpSpPr>
          <a:xfrm>
            <a:off x="9045812" y="4088942"/>
            <a:ext cx="2759840" cy="1073202"/>
            <a:chOff x="9045812" y="4088942"/>
            <a:chExt cx="2759840" cy="1073202"/>
          </a:xfrm>
        </p:grpSpPr>
        <p:grpSp>
          <p:nvGrpSpPr>
            <p:cNvPr id="60" name="Group 59"/>
            <p:cNvGrpSpPr/>
            <p:nvPr/>
          </p:nvGrpSpPr>
          <p:grpSpPr>
            <a:xfrm>
              <a:off x="9114453" y="4700479"/>
              <a:ext cx="2691199" cy="461665"/>
              <a:chOff x="8119333" y="4161014"/>
              <a:chExt cx="2878383" cy="461665"/>
            </a:xfrm>
          </p:grpSpPr>
          <p:sp>
            <p:nvSpPr>
              <p:cNvPr id="20" name="Rounded Rectangle 19"/>
              <p:cNvSpPr/>
              <p:nvPr/>
            </p:nvSpPr>
            <p:spPr>
              <a:xfrm>
                <a:off x="8119333" y="4190204"/>
                <a:ext cx="2878383" cy="428991"/>
              </a:xfrm>
              <a:prstGeom prst="roundRect">
                <a:avLst>
                  <a:gd name="adj" fmla="val 3399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8323089" y="4161014"/>
                <a:ext cx="2546059" cy="461665"/>
              </a:xfrm>
              <a:prstGeom prst="rect">
                <a:avLst/>
              </a:prstGeom>
              <a:noFill/>
              <a:ln w="19050">
                <a:noFill/>
                <a:prstDash val="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&lt;prefix&gt;2D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_&lt;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date_time_string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&lt;prefix&gt;_&lt;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date_time_string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&gt;.csv</a:t>
                </a:r>
              </a:p>
            </p:txBody>
          </p:sp>
        </p:grpSp>
        <p:cxnSp>
          <p:nvCxnSpPr>
            <p:cNvPr id="25" name="Straight Arrow Connector 24"/>
            <p:cNvCxnSpPr/>
            <p:nvPr/>
          </p:nvCxnSpPr>
          <p:spPr>
            <a:xfrm>
              <a:off x="9558525" y="4088942"/>
              <a:ext cx="0" cy="611537"/>
            </a:xfrm>
            <a:prstGeom prst="straightConnector1">
              <a:avLst/>
            </a:prstGeom>
            <a:ln w="50800">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9045812" y="4105662"/>
              <a:ext cx="512713" cy="2869"/>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937534" y="139532"/>
            <a:ext cx="4184672" cy="461665"/>
          </a:xfrm>
          <a:prstGeom prst="rect">
            <a:avLst/>
          </a:prstGeom>
          <a:solidFill>
            <a:srgbClr val="99CC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Flow Chart of GLM </a:t>
            </a:r>
            <a:r>
              <a:rPr kumimoji="0" lang="en-US" sz="2400" b="1" i="0"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LNOx</a:t>
            </a:r>
            <a:r>
              <a:rPr kumimoji="0" lang="en-US"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model</a:t>
            </a:r>
          </a:p>
        </p:txBody>
      </p:sp>
      <p:sp>
        <p:nvSpPr>
          <p:cNvPr id="94" name="Rounded Rectangle 93"/>
          <p:cNvSpPr/>
          <p:nvPr/>
        </p:nvSpPr>
        <p:spPr>
          <a:xfrm>
            <a:off x="4730073" y="4943631"/>
            <a:ext cx="1645025" cy="241684"/>
          </a:xfrm>
          <a:prstGeom prst="roundRect">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TextBox 94"/>
          <p:cNvSpPr txBox="1"/>
          <p:nvPr/>
        </p:nvSpPr>
        <p:spPr>
          <a:xfrm>
            <a:off x="4688922" y="4932745"/>
            <a:ext cx="176721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Model elevation + terrain</a:t>
            </a:r>
          </a:p>
        </p:txBody>
      </p:sp>
      <p:cxnSp>
        <p:nvCxnSpPr>
          <p:cNvPr id="96" name="Straight Arrow Connector 95"/>
          <p:cNvCxnSpPr/>
          <p:nvPr/>
        </p:nvCxnSpPr>
        <p:spPr>
          <a:xfrm flipV="1">
            <a:off x="6405496" y="5061479"/>
            <a:ext cx="548640" cy="567"/>
          </a:xfrm>
          <a:prstGeom prst="straightConnector1">
            <a:avLst/>
          </a:prstGeom>
          <a:ln w="539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618722" y="2443948"/>
            <a:ext cx="1893805" cy="2855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4541745" y="2432929"/>
            <a:ext cx="3625" cy="249224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765345" y="1051678"/>
            <a:ext cx="8480992" cy="4596268"/>
            <a:chOff x="765345" y="1051678"/>
            <a:chExt cx="8480992" cy="4596268"/>
          </a:xfrm>
        </p:grpSpPr>
        <p:grpSp>
          <p:nvGrpSpPr>
            <p:cNvPr id="65" name="Group 64"/>
            <p:cNvGrpSpPr/>
            <p:nvPr/>
          </p:nvGrpSpPr>
          <p:grpSpPr>
            <a:xfrm>
              <a:off x="765345" y="1051678"/>
              <a:ext cx="8480992" cy="4224183"/>
              <a:chOff x="765345" y="1051678"/>
              <a:chExt cx="8480992" cy="4224183"/>
            </a:xfrm>
          </p:grpSpPr>
          <p:grpSp>
            <p:nvGrpSpPr>
              <p:cNvPr id="15" name="Group 14"/>
              <p:cNvGrpSpPr/>
              <p:nvPr/>
            </p:nvGrpSpPr>
            <p:grpSpPr>
              <a:xfrm>
                <a:off x="6512527" y="2256552"/>
                <a:ext cx="2733810" cy="295643"/>
                <a:chOff x="2067523" y="3186202"/>
                <a:chExt cx="2733810" cy="464305"/>
              </a:xfrm>
            </p:grpSpPr>
            <p:sp>
              <p:nvSpPr>
                <p:cNvPr id="16" name="Rounded Rectangle 15"/>
                <p:cNvSpPr/>
                <p:nvPr/>
              </p:nvSpPr>
              <p:spPr>
                <a:xfrm>
                  <a:off x="2067523" y="3186202"/>
                  <a:ext cx="2733810" cy="464305"/>
                </a:xfrm>
                <a:prstGeom prst="roundRect">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199703" y="3186202"/>
                  <a:ext cx="247926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GLM&lt;##&gt;_Flash_&lt;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yyyymmddhh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5" name="TextBox 34"/>
              <p:cNvSpPr txBox="1"/>
              <p:nvPr/>
            </p:nvSpPr>
            <p:spPr>
              <a:xfrm>
                <a:off x="5559140" y="1429699"/>
                <a:ext cx="145648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 Pre-processing</a:t>
                </a:r>
              </a:p>
            </p:txBody>
          </p:sp>
          <p:grpSp>
            <p:nvGrpSpPr>
              <p:cNvPr id="58" name="Group 57"/>
              <p:cNvGrpSpPr/>
              <p:nvPr/>
            </p:nvGrpSpPr>
            <p:grpSpPr>
              <a:xfrm>
                <a:off x="2253918" y="1666543"/>
                <a:ext cx="2028458" cy="712497"/>
                <a:chOff x="1974323" y="1736190"/>
                <a:chExt cx="2028458" cy="712497"/>
              </a:xfrm>
            </p:grpSpPr>
            <p:sp>
              <p:nvSpPr>
                <p:cNvPr id="50" name="Rectangle 49"/>
                <p:cNvSpPr/>
                <p:nvPr/>
              </p:nvSpPr>
              <p:spPr>
                <a:xfrm>
                  <a:off x="1974323" y="1736190"/>
                  <a:ext cx="2028458" cy="657787"/>
                </a:xfrm>
                <a:prstGeom prst="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p:cNvSpPr txBox="1"/>
                <p:nvPr/>
              </p:nvSpPr>
              <p:spPr>
                <a:xfrm>
                  <a:off x="2191181" y="1841146"/>
                  <a:ext cx="16789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GLMems_beta.py</a:t>
                  </a:r>
                </a:p>
              </p:txBody>
            </p:sp>
            <p:sp>
              <p:nvSpPr>
                <p:cNvPr id="52" name="Rectangle 51"/>
                <p:cNvSpPr/>
                <p:nvPr/>
              </p:nvSpPr>
              <p:spPr>
                <a:xfrm>
                  <a:off x="2207887" y="2140910"/>
                  <a:ext cx="18473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9" name="Group 58"/>
              <p:cNvGrpSpPr/>
              <p:nvPr/>
            </p:nvGrpSpPr>
            <p:grpSpPr>
              <a:xfrm>
                <a:off x="2243855" y="2672964"/>
                <a:ext cx="2058562" cy="759931"/>
                <a:chOff x="2196707" y="2704101"/>
                <a:chExt cx="2028458" cy="676632"/>
              </a:xfrm>
            </p:grpSpPr>
            <p:sp>
              <p:nvSpPr>
                <p:cNvPr id="53" name="Rectangle 52"/>
                <p:cNvSpPr/>
                <p:nvPr/>
              </p:nvSpPr>
              <p:spPr>
                <a:xfrm>
                  <a:off x="2196707" y="2722946"/>
                  <a:ext cx="2028458" cy="657787"/>
                </a:xfrm>
                <a:prstGeom prst="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2196908" y="2704101"/>
                  <a:ext cx="2028056" cy="6617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GLMems_betaCorr.py</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Correction for  </a:t>
                  </a:r>
                  <a:r>
                    <a:rPr kumimoji="0" lang="en-US" sz="1600" b="1" i="1" u="none" strike="noStrike" kern="1200" cap="none" spc="0" normalizeH="0" baseline="0" noProof="0" dirty="0">
                      <a:ln>
                        <a:noFill/>
                      </a:ln>
                      <a:solidFill>
                        <a:prstClr val="black"/>
                      </a:solidFill>
                      <a:effectLst/>
                      <a:uLnTx/>
                      <a:uFillTx/>
                      <a:latin typeface="Symbol" panose="05050102010706020507" pitchFamily="18" charset="2"/>
                      <a:ea typeface="+mn-ea"/>
                      <a:cs typeface="+mn-cs"/>
                    </a:rPr>
                    <a:t>b</a:t>
                  </a:r>
                </a:p>
              </p:txBody>
            </p:sp>
          </p:grpSp>
          <p:sp>
            <p:nvSpPr>
              <p:cNvPr id="49" name="TextBox 48"/>
              <p:cNvSpPr txBox="1"/>
              <p:nvPr/>
            </p:nvSpPr>
            <p:spPr>
              <a:xfrm>
                <a:off x="2240617" y="1051678"/>
                <a:ext cx="2139304"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1400" b="1" i="1" u="none" strike="noStrike" kern="1200" cap="none" spc="0" normalizeH="0" baseline="0" noProof="0" dirty="0">
                    <a:ln>
                      <a:noFill/>
                    </a:ln>
                    <a:solidFill>
                      <a:prstClr val="black"/>
                    </a:solidFill>
                    <a:effectLst/>
                    <a:uLnTx/>
                    <a:uFillTx/>
                    <a:latin typeface="Symbol" panose="05050102010706020507" pitchFamily="18" charset="2"/>
                    <a:ea typeface="+mn-ea"/>
                    <a:cs typeface="+mn-cs"/>
                  </a:rPr>
                  <a:t>b</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IC/CG and correction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 years, CONUS only)</a:t>
                </a:r>
              </a:p>
            </p:txBody>
          </p:sp>
          <p:cxnSp>
            <p:nvCxnSpPr>
              <p:cNvPr id="104" name="Elbow Connector 103"/>
              <p:cNvCxnSpPr/>
              <p:nvPr/>
            </p:nvCxnSpPr>
            <p:spPr>
              <a:xfrm rot="10800000">
                <a:off x="4282376" y="1973072"/>
                <a:ext cx="2218239" cy="393362"/>
              </a:xfrm>
              <a:prstGeom prst="bentConnector3">
                <a:avLst/>
              </a:prstGeom>
              <a:ln w="57150">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15" name="Group 114"/>
              <p:cNvGrpSpPr/>
              <p:nvPr/>
            </p:nvGrpSpPr>
            <p:grpSpPr>
              <a:xfrm>
                <a:off x="4618722" y="4207767"/>
                <a:ext cx="2337693" cy="660502"/>
                <a:chOff x="4611574" y="4090872"/>
                <a:chExt cx="2337693" cy="660502"/>
              </a:xfrm>
            </p:grpSpPr>
            <p:grpSp>
              <p:nvGrpSpPr>
                <p:cNvPr id="19" name="Group 18"/>
                <p:cNvGrpSpPr/>
                <p:nvPr/>
              </p:nvGrpSpPr>
              <p:grpSpPr>
                <a:xfrm>
                  <a:off x="4729845" y="4474375"/>
                  <a:ext cx="1645025" cy="276999"/>
                  <a:chOff x="801765" y="4385456"/>
                  <a:chExt cx="1645025" cy="276999"/>
                </a:xfrm>
              </p:grpSpPr>
              <p:sp>
                <p:nvSpPr>
                  <p:cNvPr id="46" name="Rounded Rectangle 45"/>
                  <p:cNvSpPr/>
                  <p:nvPr/>
                </p:nvSpPr>
                <p:spPr>
                  <a:xfrm>
                    <a:off x="801765" y="4410230"/>
                    <a:ext cx="1645025" cy="241684"/>
                  </a:xfrm>
                  <a:prstGeom prst="roundRect">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917799" y="4385456"/>
                    <a:ext cx="143186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IC/</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CG_NOx_profiles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48" name="Straight Arrow Connector 47"/>
                <p:cNvCxnSpPr/>
                <p:nvPr/>
              </p:nvCxnSpPr>
              <p:spPr>
                <a:xfrm flipV="1">
                  <a:off x="6397953" y="4641483"/>
                  <a:ext cx="548640" cy="567"/>
                </a:xfrm>
                <a:prstGeom prst="straightConnector1">
                  <a:avLst/>
                </a:prstGeom>
                <a:ln w="539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4611574" y="4090872"/>
                  <a:ext cx="1763296" cy="278896"/>
                  <a:chOff x="421460" y="3852336"/>
                  <a:chExt cx="1763296" cy="278896"/>
                </a:xfrm>
              </p:grpSpPr>
              <p:sp>
                <p:nvSpPr>
                  <p:cNvPr id="106" name="Rounded Rectangle 105"/>
                  <p:cNvSpPr/>
                  <p:nvPr/>
                </p:nvSpPr>
                <p:spPr>
                  <a:xfrm>
                    <a:off x="421460" y="3852336"/>
                    <a:ext cx="1763296" cy="274916"/>
                  </a:xfrm>
                  <a:prstGeom prst="roundRect">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p:cNvSpPr txBox="1"/>
                  <p:nvPr/>
                </p:nvSpPr>
                <p:spPr>
                  <a:xfrm>
                    <a:off x="485096" y="3854233"/>
                    <a:ext cx="163602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IC_TO_CG_&lt;CF/GF&gt;.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80" name="Straight Arrow Connector 79"/>
                <p:cNvCxnSpPr/>
                <p:nvPr/>
              </p:nvCxnSpPr>
              <p:spPr>
                <a:xfrm flipV="1">
                  <a:off x="6400627" y="4228330"/>
                  <a:ext cx="548640" cy="567"/>
                </a:xfrm>
                <a:prstGeom prst="straightConnector1">
                  <a:avLst/>
                </a:prstGeom>
                <a:ln w="53975">
                  <a:prstDash val="sysDot"/>
                  <a:tailEnd type="triangle"/>
                </a:ln>
              </p:spPr>
              <p:style>
                <a:lnRef idx="1">
                  <a:schemeClr val="accent1"/>
                </a:lnRef>
                <a:fillRef idx="0">
                  <a:schemeClr val="accent1"/>
                </a:fillRef>
                <a:effectRef idx="0">
                  <a:schemeClr val="accent1"/>
                </a:effectRef>
                <a:fontRef idx="minor">
                  <a:schemeClr val="tx1"/>
                </a:fontRef>
              </p:style>
            </p:cxnSp>
          </p:grpSp>
          <p:cxnSp>
            <p:nvCxnSpPr>
              <p:cNvPr id="81" name="Straight Arrow Connector 80"/>
              <p:cNvCxnSpPr/>
              <p:nvPr/>
            </p:nvCxnSpPr>
            <p:spPr>
              <a:xfrm flipH="1">
                <a:off x="4317233" y="3111505"/>
                <a:ext cx="675751" cy="12723"/>
              </a:xfrm>
              <a:prstGeom prst="straightConnector1">
                <a:avLst/>
              </a:prstGeom>
              <a:ln w="539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970203" y="3121196"/>
                <a:ext cx="4731" cy="1034343"/>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2236146" y="4602417"/>
                <a:ext cx="2066271" cy="673444"/>
                <a:chOff x="2176588" y="2722946"/>
                <a:chExt cx="2066271" cy="673444"/>
              </a:xfrm>
            </p:grpSpPr>
            <p:sp>
              <p:nvSpPr>
                <p:cNvPr id="89" name="Rectangle 88"/>
                <p:cNvSpPr/>
                <p:nvPr/>
              </p:nvSpPr>
              <p:spPr>
                <a:xfrm>
                  <a:off x="2196707" y="2722946"/>
                  <a:ext cx="2028458" cy="657787"/>
                </a:xfrm>
                <a:prstGeom prst="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extBox 89"/>
                <p:cNvSpPr txBox="1"/>
                <p:nvPr/>
              </p:nvSpPr>
              <p:spPr>
                <a:xfrm>
                  <a:off x="2176588" y="2796226"/>
                  <a:ext cx="2066271" cy="6001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eval_GLM_NLDNcg.py</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Get IC/CG</a:t>
                  </a:r>
                </a:p>
              </p:txBody>
            </p:sp>
          </p:grpSp>
          <p:cxnSp>
            <p:nvCxnSpPr>
              <p:cNvPr id="100" name="Straight Connector 99"/>
              <p:cNvCxnSpPr>
                <a:endCxn id="89" idx="0"/>
              </p:cNvCxnSpPr>
              <p:nvPr/>
            </p:nvCxnSpPr>
            <p:spPr>
              <a:xfrm>
                <a:off x="3258085" y="3467255"/>
                <a:ext cx="12409" cy="1135162"/>
              </a:xfrm>
              <a:prstGeom prst="line">
                <a:avLst/>
              </a:prstGeom>
              <a:ln w="53975">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040070" y="1754970"/>
                <a:ext cx="876774" cy="480932"/>
                <a:chOff x="1051434" y="2096878"/>
                <a:chExt cx="876774" cy="480932"/>
              </a:xfrm>
            </p:grpSpPr>
            <p:sp>
              <p:nvSpPr>
                <p:cNvPr id="3" name="Diamond 2"/>
                <p:cNvSpPr/>
                <p:nvPr/>
              </p:nvSpPr>
              <p:spPr>
                <a:xfrm>
                  <a:off x="1051434" y="2096878"/>
                  <a:ext cx="876774" cy="480932"/>
                </a:xfrm>
                <a:prstGeom prst="diamond">
                  <a:avLst/>
                </a:prstGeom>
                <a:solidFill>
                  <a:schemeClr val="accent5">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1314111" y="2127063"/>
                  <a:ext cx="31130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Symbol" panose="05050102010706020507" pitchFamily="18" charset="2"/>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p:cNvGrpSpPr/>
              <p:nvPr/>
            </p:nvGrpSpPr>
            <p:grpSpPr>
              <a:xfrm>
                <a:off x="1002929" y="2795632"/>
                <a:ext cx="910939" cy="480932"/>
                <a:chOff x="1173022" y="2707653"/>
                <a:chExt cx="910939" cy="480932"/>
              </a:xfrm>
            </p:grpSpPr>
            <p:sp>
              <p:nvSpPr>
                <p:cNvPr id="76" name="Diamond 75"/>
                <p:cNvSpPr/>
                <p:nvPr/>
              </p:nvSpPr>
              <p:spPr>
                <a:xfrm>
                  <a:off x="1173226" y="2707653"/>
                  <a:ext cx="910735" cy="480932"/>
                </a:xfrm>
                <a:prstGeom prst="diamond">
                  <a:avLst/>
                </a:prstGeom>
                <a:solidFill>
                  <a:schemeClr val="accent5">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p:cNvSpPr txBox="1"/>
                <p:nvPr/>
              </p:nvSpPr>
              <p:spPr>
                <a:xfrm>
                  <a:off x="1173022" y="2794230"/>
                  <a:ext cx="88168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Corrector</a:t>
                  </a:r>
                </a:p>
              </p:txBody>
            </p:sp>
          </p:grpSp>
          <p:cxnSp>
            <p:nvCxnSpPr>
              <p:cNvPr id="114" name="Straight Arrow Connector 113"/>
              <p:cNvCxnSpPr/>
              <p:nvPr/>
            </p:nvCxnSpPr>
            <p:spPr>
              <a:xfrm>
                <a:off x="2965938" y="2324330"/>
                <a:ext cx="0" cy="348634"/>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994419" y="2359325"/>
                <a:ext cx="9172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Total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LNOx</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6" name="Straight Arrow Connector 55"/>
              <p:cNvCxnSpPr>
                <a:stCxn id="50" idx="1"/>
              </p:cNvCxnSpPr>
              <p:nvPr/>
            </p:nvCxnSpPr>
            <p:spPr>
              <a:xfrm flipH="1" flipV="1">
                <a:off x="1952032" y="1995436"/>
                <a:ext cx="301886"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1941867" y="3040264"/>
                <a:ext cx="301886"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765345" y="1603408"/>
                <a:ext cx="1337629" cy="1863847"/>
              </a:xfrm>
              <a:prstGeom prst="rect">
                <a:avLst/>
              </a:prstGeom>
              <a:no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Arrow Connector 85"/>
              <p:cNvCxnSpPr/>
              <p:nvPr/>
            </p:nvCxnSpPr>
            <p:spPr>
              <a:xfrm flipH="1" flipV="1">
                <a:off x="1531256" y="3809491"/>
                <a:ext cx="5383042" cy="27767"/>
              </a:xfrm>
              <a:prstGeom prst="straightConnector1">
                <a:avLst/>
              </a:prstGeom>
              <a:ln w="53975">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502709" y="3477848"/>
                <a:ext cx="28547" cy="260538"/>
              </a:xfrm>
              <a:prstGeom prst="line">
                <a:avLst/>
              </a:prstGeom>
              <a:ln w="53975">
                <a:prstDash val="sysDot"/>
              </a:ln>
            </p:spPr>
            <p:style>
              <a:lnRef idx="1">
                <a:schemeClr val="accent1"/>
              </a:lnRef>
              <a:fillRef idx="0">
                <a:schemeClr val="accent1"/>
              </a:fillRef>
              <a:effectRef idx="0">
                <a:schemeClr val="accent1"/>
              </a:effectRef>
              <a:fontRef idx="minor">
                <a:schemeClr val="tx1"/>
              </a:fontRef>
            </p:style>
          </p:cxnSp>
        </p:grpSp>
        <p:sp>
          <p:nvSpPr>
            <p:cNvPr id="93" name="TextBox 92"/>
            <p:cNvSpPr txBox="1"/>
            <p:nvPr/>
          </p:nvSpPr>
          <p:spPr>
            <a:xfrm>
              <a:off x="2060792" y="5340169"/>
              <a:ext cx="249895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4. GLM detection against NLDN</a:t>
              </a:r>
            </a:p>
          </p:txBody>
        </p:sp>
        <p:cxnSp>
          <p:nvCxnSpPr>
            <p:cNvPr id="97" name="Straight Arrow Connector 96"/>
            <p:cNvCxnSpPr/>
            <p:nvPr/>
          </p:nvCxnSpPr>
          <p:spPr>
            <a:xfrm flipH="1">
              <a:off x="4238516" y="4925177"/>
              <a:ext cx="323864" cy="0"/>
            </a:xfrm>
            <a:prstGeom prst="straightConnector1">
              <a:avLst/>
            </a:prstGeom>
            <a:ln w="539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937534" y="4778674"/>
              <a:ext cx="989666" cy="277441"/>
              <a:chOff x="1823684" y="6416470"/>
              <a:chExt cx="989666" cy="277441"/>
            </a:xfrm>
          </p:grpSpPr>
          <p:sp>
            <p:nvSpPr>
              <p:cNvPr id="105" name="Rounded Rectangle 104"/>
              <p:cNvSpPr/>
              <p:nvPr/>
            </p:nvSpPr>
            <p:spPr>
              <a:xfrm>
                <a:off x="1823684" y="6416470"/>
                <a:ext cx="989666" cy="277000"/>
              </a:xfrm>
              <a:prstGeom prst="roundRect">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extBox 100"/>
              <p:cNvSpPr txBox="1"/>
              <p:nvPr/>
            </p:nvSpPr>
            <p:spPr>
              <a:xfrm>
                <a:off x="1891594" y="6416912"/>
                <a:ext cx="86780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NLDN – CG</a:t>
                </a:r>
              </a:p>
            </p:txBody>
          </p:sp>
        </p:grpSp>
        <p:cxnSp>
          <p:nvCxnSpPr>
            <p:cNvPr id="111" name="Straight Arrow Connector 110"/>
            <p:cNvCxnSpPr/>
            <p:nvPr/>
          </p:nvCxnSpPr>
          <p:spPr>
            <a:xfrm>
              <a:off x="1978822" y="4925177"/>
              <a:ext cx="282246" cy="1379"/>
            </a:xfrm>
            <a:prstGeom prst="straightConnector1">
              <a:avLst/>
            </a:prstGeom>
            <a:ln w="53975">
              <a:prstDash val="sysDot"/>
              <a:tailEnd type="triangle"/>
            </a:ln>
          </p:spPr>
          <p:style>
            <a:lnRef idx="1">
              <a:schemeClr val="accent1"/>
            </a:lnRef>
            <a:fillRef idx="0">
              <a:schemeClr val="accent1"/>
            </a:fillRef>
            <a:effectRef idx="0">
              <a:schemeClr val="accent1"/>
            </a:effectRef>
            <a:fontRef idx="minor">
              <a:schemeClr val="tx1"/>
            </a:fontRef>
          </p:style>
        </p:cxnSp>
      </p:grpSp>
      <p:cxnSp>
        <p:nvCxnSpPr>
          <p:cNvPr id="112" name="Straight Arrow Connector 111"/>
          <p:cNvCxnSpPr/>
          <p:nvPr/>
        </p:nvCxnSpPr>
        <p:spPr>
          <a:xfrm>
            <a:off x="8034168" y="2562169"/>
            <a:ext cx="0" cy="320040"/>
          </a:xfrm>
          <a:prstGeom prst="straightConnector1">
            <a:avLst/>
          </a:prstGeom>
          <a:ln w="50800">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488395" y="5794978"/>
            <a:ext cx="1895071" cy="646331"/>
          </a:xfrm>
          <a:prstGeom prst="rect">
            <a:avLst/>
          </a:prstGeom>
          <a:noFill/>
          <a:ln>
            <a:solidFill>
              <a:schemeClr val="tx1"/>
            </a:solidFill>
            <a:prstDash val="sysDot"/>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Dashed line – input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Solid line – output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Long dash – output + input </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9A56F4-68B7-45E0-84F9-B9CDB7A0B9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7" name="Rectangle 26"/>
          <p:cNvSpPr/>
          <p:nvPr/>
        </p:nvSpPr>
        <p:spPr bwMode="auto">
          <a:xfrm>
            <a:off x="304800" y="914400"/>
            <a:ext cx="4302911" cy="4748032"/>
          </a:xfrm>
          <a:prstGeom prst="rect">
            <a:avLst/>
          </a:prstGeom>
          <a:solidFill>
            <a:schemeClr val="accent1">
              <a:alpha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76124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0" y="-1"/>
            <a:ext cx="12192000" cy="68580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2"/>
                </a:solidFill>
                <a:latin typeface="Calibri" panose="020F0502020204030204" pitchFamily="34" charset="0"/>
                <a:cs typeface="Calibri" panose="020F0502020204030204" pitchFamily="34" charset="0"/>
              </a:rPr>
              <a:t>2019 WRF/CMAQ Simulations</a:t>
            </a:r>
          </a:p>
        </p:txBody>
      </p:sp>
      <p:sp>
        <p:nvSpPr>
          <p:cNvPr id="3" name="TextBox 2"/>
          <p:cNvSpPr txBox="1"/>
          <p:nvPr/>
        </p:nvSpPr>
        <p:spPr>
          <a:xfrm>
            <a:off x="76200" y="854276"/>
            <a:ext cx="11887200" cy="1200329"/>
          </a:xfrm>
          <a:prstGeom prst="rect">
            <a:avLst/>
          </a:prstGeom>
          <a:noFill/>
        </p:spPr>
        <p:txBody>
          <a:bodyPr wrap="square" rtlCol="0">
            <a:spAutoFit/>
          </a:bodyPr>
          <a:lstStyle/>
          <a:p>
            <a:pPr marL="342900" indent="-342900" algn="l">
              <a:buClr>
                <a:srgbClr val="FF0000"/>
              </a:buClr>
              <a:buFont typeface="Wingdings" panose="05000000000000000000" pitchFamily="2" charset="2"/>
              <a:buChar char="Ø"/>
            </a:pPr>
            <a:r>
              <a:rPr lang="en-US" dirty="0">
                <a:latin typeface="Calibri" panose="020F0502020204030204" pitchFamily="34" charset="0"/>
                <a:cs typeface="Calibri" panose="020F0502020204030204" pitchFamily="34" charset="0"/>
              </a:rPr>
              <a:t>Animation shows hourly and daily total </a:t>
            </a:r>
            <a:r>
              <a:rPr lang="en-US" dirty="0" err="1">
                <a:latin typeface="Calibri" panose="020F0502020204030204" pitchFamily="34" charset="0"/>
                <a:cs typeface="Calibri" panose="020F0502020204030204" pitchFamily="34" charset="0"/>
              </a:rPr>
              <a:t>LNOx</a:t>
            </a:r>
            <a:r>
              <a:rPr lang="en-US" dirty="0">
                <a:latin typeface="Calibri" panose="020F0502020204030204" pitchFamily="34" charset="0"/>
                <a:cs typeface="Calibri" panose="020F0502020204030204" pitchFamily="34" charset="0"/>
              </a:rPr>
              <a:t> estimates for Aug. 9-14, 2020</a:t>
            </a:r>
          </a:p>
          <a:p>
            <a:pPr marL="342900" indent="-342900" algn="l">
              <a:buClr>
                <a:srgbClr val="FF0000"/>
              </a:buClr>
              <a:buFont typeface="Wingdings" panose="05000000000000000000" pitchFamily="2" charset="2"/>
              <a:buChar char="Ø"/>
            </a:pPr>
            <a:r>
              <a:rPr lang="en-US" dirty="0" err="1">
                <a:latin typeface="Calibri" panose="020F0502020204030204" pitchFamily="34" charset="0"/>
                <a:cs typeface="Calibri" panose="020F0502020204030204" pitchFamily="34" charset="0"/>
              </a:rPr>
              <a:t>LNOx</a:t>
            </a:r>
            <a:r>
              <a:rPr lang="en-US" dirty="0">
                <a:latin typeface="Calibri" panose="020F0502020204030204" pitchFamily="34" charset="0"/>
                <a:cs typeface="Calibri" panose="020F0502020204030204" pitchFamily="34" charset="0"/>
              </a:rPr>
              <a:t> accounted for 10-20% of total daily NOx emissions (average for the month of August 2019 was 13%)</a:t>
            </a:r>
          </a:p>
        </p:txBody>
      </p:sp>
      <p:pic>
        <p:nvPicPr>
          <p:cNvPr id="6" name="lnox_both.mp4">
            <a:hlinkClick r:id="" action="ppaction://media"/>
            <a:extLst>
              <a:ext uri="{FF2B5EF4-FFF2-40B4-BE49-F238E27FC236}">
                <a16:creationId xmlns:a16="http://schemas.microsoft.com/office/drawing/2014/main" id="{F58268C6-6414-49ED-8E81-0DE1F3BDE1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268071"/>
            <a:ext cx="12192000" cy="4572000"/>
          </a:xfrm>
          <a:prstGeom prst="rect">
            <a:avLst/>
          </a:prstGeom>
        </p:spPr>
      </p:pic>
    </p:spTree>
    <p:extLst>
      <p:ext uri="{BB962C8B-B14F-4D97-AF65-F5344CB8AC3E}">
        <p14:creationId xmlns:p14="http://schemas.microsoft.com/office/powerpoint/2010/main" val="243398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theme/theme1.xml><?xml version="1.0" encoding="utf-8"?>
<a:theme xmlns:a="http://schemas.openxmlformats.org/drawingml/2006/main" name="nsstc_logo.pot">
  <a:themeElements>
    <a:clrScheme name="nsstc_log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sstc_logo.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sstc_logo.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sstc_logo.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sstc_logo.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sstc_logo.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sstc_logo.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sstc_logo.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sstc_logo.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Office\Templates\nsstc_logo.pot</Template>
  <TotalTime>12882</TotalTime>
  <Words>2507</Words>
  <Application>Microsoft Office PowerPoint</Application>
  <PresentationFormat>Widescreen</PresentationFormat>
  <Paragraphs>245</Paragraphs>
  <Slides>25</Slides>
  <Notes>15</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Batang</vt:lpstr>
      <vt:lpstr>MS Mincho</vt:lpstr>
      <vt:lpstr>PMingLiU</vt:lpstr>
      <vt:lpstr>Arial</vt:lpstr>
      <vt:lpstr>Calibri</vt:lpstr>
      <vt:lpstr>Cambria</vt:lpstr>
      <vt:lpstr>Cambria Math</vt:lpstr>
      <vt:lpstr>Symbol</vt:lpstr>
      <vt:lpstr>Times New Roman</vt:lpstr>
      <vt:lpstr>Wingdings</vt:lpstr>
      <vt:lpstr>nsstc_logo.pot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Arastoo Pour Biazar</dc:creator>
  <cp:lastModifiedBy>Arastoo</cp:lastModifiedBy>
  <cp:revision>630</cp:revision>
  <cp:lastPrinted>2021-12-13T05:07:32Z</cp:lastPrinted>
  <dcterms:created xsi:type="dcterms:W3CDTF">2004-08-19T20:04:52Z</dcterms:created>
  <dcterms:modified xsi:type="dcterms:W3CDTF">2022-10-19T01:46:23Z</dcterms:modified>
</cp:coreProperties>
</file>