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sldIdLst>
    <p:sldId id="932" r:id="rId6"/>
    <p:sldId id="946" r:id="rId7"/>
    <p:sldId id="899" r:id="rId8"/>
    <p:sldId id="933" r:id="rId9"/>
    <p:sldId id="943" r:id="rId10"/>
    <p:sldId id="937" r:id="rId11"/>
    <p:sldId id="256" r:id="rId12"/>
    <p:sldId id="905" r:id="rId13"/>
    <p:sldId id="934" r:id="rId14"/>
    <p:sldId id="906" r:id="rId15"/>
    <p:sldId id="938" r:id="rId16"/>
    <p:sldId id="941" r:id="rId17"/>
    <p:sldId id="942" r:id="rId18"/>
    <p:sldId id="944" r:id="rId19"/>
    <p:sldId id="945" r:id="rId20"/>
    <p:sldId id="948" r:id="rId21"/>
    <p:sldId id="947" r:id="rId22"/>
    <p:sldId id="939" r:id="rId23"/>
    <p:sldId id="940" r:id="rId24"/>
    <p:sldId id="900" r:id="rId25"/>
    <p:sldId id="892" r:id="rId26"/>
    <p:sldId id="9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 Daiwen" initials="KD" lastIdx="10" clrIdx="0">
    <p:extLst>
      <p:ext uri="{19B8F6BF-5375-455C-9EA6-DF929625EA0E}">
        <p15:presenceInfo xmlns:p15="http://schemas.microsoft.com/office/powerpoint/2012/main" userId="S::Kang.Daiwen@epa.gov::784166b3-6536-477e-8272-bedb45b1adb6" providerId="AD"/>
      </p:ext>
    </p:extLst>
  </p:cmAuthor>
  <p:cmAuthor id="2" name="Madden, Mike" initials="MM" lastIdx="1" clrIdx="1">
    <p:extLst>
      <p:ext uri="{19B8F6BF-5375-455C-9EA6-DF929625EA0E}">
        <p15:presenceInfo xmlns:p15="http://schemas.microsoft.com/office/powerpoint/2012/main" userId="S::Madden.Mike@epa.gov::33dc4378-0cd5-42d2-9f40-6ff00a0b0c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4489" autoAdjust="0"/>
  </p:normalViewPr>
  <p:slideViewPr>
    <p:cSldViewPr snapToGrid="0">
      <p:cViewPr varScale="1">
        <p:scale>
          <a:sx n="96" d="100"/>
          <a:sy n="96" d="100"/>
        </p:scale>
        <p:origin x="114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 Daiwen" userId="784166b3-6536-477e-8272-bedb45b1adb6" providerId="ADAL" clId="{37D6B6A0-4139-48E8-ADF1-71B528E39B86}"/>
    <pc:docChg chg="delSld modSld">
      <pc:chgData name="Kang, Daiwen" userId="784166b3-6536-477e-8272-bedb45b1adb6" providerId="ADAL" clId="{37D6B6A0-4139-48E8-ADF1-71B528E39B86}" dt="2022-10-13T14:56:54.200" v="5" actId="14100"/>
      <pc:docMkLst>
        <pc:docMk/>
      </pc:docMkLst>
      <pc:sldChg chg="modSp">
        <pc:chgData name="Kang, Daiwen" userId="784166b3-6536-477e-8272-bedb45b1adb6" providerId="ADAL" clId="{37D6B6A0-4139-48E8-ADF1-71B528E39B86}" dt="2022-10-13T13:29:35.461" v="1" actId="20578"/>
        <pc:sldMkLst>
          <pc:docMk/>
          <pc:sldMk cId="2926335736" sldId="892"/>
        </pc:sldMkLst>
        <pc:spChg chg="mod">
          <ac:chgData name="Kang, Daiwen" userId="784166b3-6536-477e-8272-bedb45b1adb6" providerId="ADAL" clId="{37D6B6A0-4139-48E8-ADF1-71B528E39B86}" dt="2022-10-13T13:29:35.461" v="1" actId="20578"/>
          <ac:spMkLst>
            <pc:docMk/>
            <pc:sldMk cId="2926335736" sldId="892"/>
            <ac:spMk id="17" creationId="{EB442132-0B92-4863-B66A-372EFFA091F4}"/>
          </ac:spMkLst>
        </pc:spChg>
      </pc:sldChg>
      <pc:sldChg chg="modSp mod">
        <pc:chgData name="Kang, Daiwen" userId="784166b3-6536-477e-8272-bedb45b1adb6" providerId="ADAL" clId="{37D6B6A0-4139-48E8-ADF1-71B528E39B86}" dt="2022-10-13T14:56:54.200" v="5" actId="14100"/>
        <pc:sldMkLst>
          <pc:docMk/>
          <pc:sldMk cId="2582348599" sldId="905"/>
        </pc:sldMkLst>
        <pc:spChg chg="mod">
          <ac:chgData name="Kang, Daiwen" userId="784166b3-6536-477e-8272-bedb45b1adb6" providerId="ADAL" clId="{37D6B6A0-4139-48E8-ADF1-71B528E39B86}" dt="2022-10-13T14:56:54.200" v="5" actId="14100"/>
          <ac:spMkLst>
            <pc:docMk/>
            <pc:sldMk cId="2582348599" sldId="905"/>
            <ac:spMk id="9" creationId="{96E81AAD-783C-4711-A81C-76668C9A217D}"/>
          </ac:spMkLst>
        </pc:spChg>
      </pc:sldChg>
      <pc:sldChg chg="del">
        <pc:chgData name="Kang, Daiwen" userId="784166b3-6536-477e-8272-bedb45b1adb6" providerId="ADAL" clId="{37D6B6A0-4139-48E8-ADF1-71B528E39B86}" dt="2022-10-12T13:06:11.066" v="0" actId="2696"/>
        <pc:sldMkLst>
          <pc:docMk/>
          <pc:sldMk cId="971212549" sldId="9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kang\OneDrive%20-%20Environmental%20Protection%20Agency%20(EPA)\Projects\LTNGStudy\WWLLN\Analysis\WWLLN2NLDN_Scalefactor.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WWLLN2NLDN_Scalefactor!$B$1</c:f>
              <c:strCache>
                <c:ptCount val="1"/>
                <c:pt idx="0">
                  <c:v>Ocean</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WWLLN2NLDN_Scalefactor!$A$2:$A$13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WWLLN2NLDN_Scalefactor!$B$2:$B$13</c:f>
              <c:numCache>
                <c:formatCode>General</c:formatCode>
                <c:ptCount val="12"/>
                <c:pt idx="0">
                  <c:v>0.37189104462588402</c:v>
                </c:pt>
                <c:pt idx="1">
                  <c:v>0.35460884846676699</c:v>
                </c:pt>
                <c:pt idx="2">
                  <c:v>0.51733408577135798</c:v>
                </c:pt>
                <c:pt idx="3">
                  <c:v>0.51517922870206301</c:v>
                </c:pt>
                <c:pt idx="4">
                  <c:v>0.74920030360954304</c:v>
                </c:pt>
                <c:pt idx="5">
                  <c:v>0.82041136696580896</c:v>
                </c:pt>
                <c:pt idx="6">
                  <c:v>0.95869298823065896</c:v>
                </c:pt>
                <c:pt idx="7">
                  <c:v>0.85945693730626105</c:v>
                </c:pt>
                <c:pt idx="8">
                  <c:v>0.72696533451154399</c:v>
                </c:pt>
                <c:pt idx="9">
                  <c:v>0.54357382614970495</c:v>
                </c:pt>
                <c:pt idx="10">
                  <c:v>0.35142762160695301</c:v>
                </c:pt>
                <c:pt idx="11">
                  <c:v>0.285384100198315</c:v>
                </c:pt>
              </c:numCache>
            </c:numRef>
          </c:val>
          <c:smooth val="0"/>
          <c:extLst>
            <c:ext xmlns:c16="http://schemas.microsoft.com/office/drawing/2014/chart" uri="{C3380CC4-5D6E-409C-BE32-E72D297353CC}">
              <c16:uniqueId val="{00000000-99E5-4BA2-9427-D64BC1F76DD5}"/>
            </c:ext>
          </c:extLst>
        </c:ser>
        <c:ser>
          <c:idx val="1"/>
          <c:order val="1"/>
          <c:tx>
            <c:strRef>
              <c:f>WWLLN2NLDN_Scalefactor!$C$1</c:f>
              <c:strCache>
                <c:ptCount val="1"/>
                <c:pt idx="0">
                  <c:v>Land</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WWLLN2NLDN_Scalefactor!$A$2:$A$13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WWLLN2NLDN_Scalefactor!$C$2:$C$13</c:f>
              <c:numCache>
                <c:formatCode>General</c:formatCode>
                <c:ptCount val="12"/>
                <c:pt idx="0">
                  <c:v>0.76457498567942495</c:v>
                </c:pt>
                <c:pt idx="1">
                  <c:v>0.70354708290502299</c:v>
                </c:pt>
                <c:pt idx="2">
                  <c:v>0.84812059498217496</c:v>
                </c:pt>
                <c:pt idx="3">
                  <c:v>1.04318646029179</c:v>
                </c:pt>
                <c:pt idx="4">
                  <c:v>1.57088378514297</c:v>
                </c:pt>
                <c:pt idx="5">
                  <c:v>2.2059818157413802</c:v>
                </c:pt>
                <c:pt idx="6">
                  <c:v>2.9896984341906401</c:v>
                </c:pt>
                <c:pt idx="7">
                  <c:v>2.6432988141182001</c:v>
                </c:pt>
                <c:pt idx="8">
                  <c:v>1.91575147275007</c:v>
                </c:pt>
                <c:pt idx="9">
                  <c:v>1.1591843437092599</c:v>
                </c:pt>
                <c:pt idx="10">
                  <c:v>0.86841098720854704</c:v>
                </c:pt>
                <c:pt idx="11">
                  <c:v>0.50045182034247604</c:v>
                </c:pt>
              </c:numCache>
            </c:numRef>
          </c:val>
          <c:smooth val="0"/>
          <c:extLst>
            <c:ext xmlns:c16="http://schemas.microsoft.com/office/drawing/2014/chart" uri="{C3380CC4-5D6E-409C-BE32-E72D297353CC}">
              <c16:uniqueId val="{00000001-99E5-4BA2-9427-D64BC1F76DD5}"/>
            </c:ext>
          </c:extLst>
        </c:ser>
        <c:dLbls>
          <c:showLegendKey val="0"/>
          <c:showVal val="0"/>
          <c:showCatName val="0"/>
          <c:showSerName val="0"/>
          <c:showPercent val="0"/>
          <c:showBubbleSize val="0"/>
        </c:dLbls>
        <c:marker val="1"/>
        <c:smooth val="0"/>
        <c:axId val="744891464"/>
        <c:axId val="744882936"/>
      </c:lineChart>
      <c:catAx>
        <c:axId val="74489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882936"/>
        <c:crosses val="autoZero"/>
        <c:auto val="1"/>
        <c:lblAlgn val="ctr"/>
        <c:lblOffset val="100"/>
        <c:noMultiLvlLbl val="0"/>
      </c:catAx>
      <c:valAx>
        <c:axId val="744882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Mean Ratio</a:t>
                </a:r>
                <a:r>
                  <a:rPr lang="en-US" baseline="0" dirty="0"/>
                  <a:t> (NLDN/WWLLN)</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89146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0.0295</cdr:x>
      <cdr:y>0.08966</cdr:y>
    </cdr:from>
    <cdr:to>
      <cdr:x>0.07582</cdr:x>
      <cdr:y>0.8132</cdr:y>
    </cdr:to>
    <cdr:sp macro="" textlink="">
      <cdr:nvSpPr>
        <cdr:cNvPr id="2" name="TextBox 7">
          <a:extLst xmlns:a="http://schemas.openxmlformats.org/drawingml/2006/main">
            <a:ext uri="{FF2B5EF4-FFF2-40B4-BE49-F238E27FC236}">
              <a16:creationId xmlns:a16="http://schemas.microsoft.com/office/drawing/2014/main" id="{548E9C0D-C6F4-40CD-ADB2-D9B00E3607D6}"/>
            </a:ext>
          </a:extLst>
        </cdr:cNvPr>
        <cdr:cNvSpPr txBox="1"/>
      </cdr:nvSpPr>
      <cdr:spPr>
        <a:xfrm xmlns:a="http://schemas.openxmlformats.org/drawingml/2006/main">
          <a:off x="117604" y="243700"/>
          <a:ext cx="184638" cy="1966725"/>
        </a:xfrm>
        <a:prstGeom xmlns:a="http://schemas.openxmlformats.org/drawingml/2006/main" prst="rect">
          <a:avLst/>
        </a:prstGeom>
        <a:solidFill xmlns:a="http://schemas.openxmlformats.org/drawingml/2006/main">
          <a:schemeClr val="bg1"/>
        </a:solidFill>
      </cdr:spPr>
      <cdr:txBody>
        <a:bodyPr xmlns:a="http://schemas.openxmlformats.org/drawingml/2006/main" vert="vert270"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Mean Ratio (NLDN/WWLLN)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D068C-6A9E-4EB8-A029-41DED9DDCD19}" type="datetimeFigureOut">
              <a:rPr lang="en-US" smtClean="0"/>
              <a:t>10/13/2022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A1247-7F80-45CF-B7DD-6443D5F5951C}" type="slidenum">
              <a:rPr lang="en-US" smtClean="0"/>
              <a:t>‹#›</a:t>
            </a:fld>
            <a:endParaRPr lang="en-US" dirty="0"/>
          </a:p>
        </p:txBody>
      </p:sp>
    </p:spTree>
    <p:extLst>
      <p:ext uri="{BB962C8B-B14F-4D97-AF65-F5344CB8AC3E}">
        <p14:creationId xmlns:p14="http://schemas.microsoft.com/office/powerpoint/2010/main" val="106313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53AB5D-A950-4AE7-AC6B-9D5657576A4D}"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14</a:t>
            </a:fld>
            <a:endParaRPr lang="en-US" dirty="0"/>
          </a:p>
        </p:txBody>
      </p:sp>
    </p:spTree>
    <p:extLst>
      <p:ext uri="{BB962C8B-B14F-4D97-AF65-F5344CB8AC3E}">
        <p14:creationId xmlns:p14="http://schemas.microsoft.com/office/powerpoint/2010/main" val="170773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15</a:t>
            </a:fld>
            <a:endParaRPr lang="en-US" dirty="0"/>
          </a:p>
        </p:txBody>
      </p:sp>
    </p:spTree>
    <p:extLst>
      <p:ext uri="{BB962C8B-B14F-4D97-AF65-F5344CB8AC3E}">
        <p14:creationId xmlns:p14="http://schemas.microsoft.com/office/powerpoint/2010/main" val="252199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16</a:t>
            </a:fld>
            <a:endParaRPr lang="en-US" dirty="0"/>
          </a:p>
        </p:txBody>
      </p:sp>
    </p:spTree>
    <p:extLst>
      <p:ext uri="{BB962C8B-B14F-4D97-AF65-F5344CB8AC3E}">
        <p14:creationId xmlns:p14="http://schemas.microsoft.com/office/powerpoint/2010/main" val="17545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60% of the </a:t>
            </a:r>
            <a:r>
              <a:rPr lang="en-US"/>
              <a:t>annual lightning NOx </a:t>
            </a:r>
            <a:r>
              <a:rPr lang="en-US" dirty="0"/>
              <a:t>emissions over the CONUS is from the </a:t>
            </a:r>
            <a:r>
              <a:rPr lang="en-US"/>
              <a:t>summer months (JJA). </a:t>
            </a:r>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17</a:t>
            </a:fld>
            <a:endParaRPr lang="en-US" dirty="0"/>
          </a:p>
        </p:txBody>
      </p:sp>
    </p:spTree>
    <p:extLst>
      <p:ext uri="{BB962C8B-B14F-4D97-AF65-F5344CB8AC3E}">
        <p14:creationId xmlns:p14="http://schemas.microsoft.com/office/powerpoint/2010/main" val="407935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18</a:t>
            </a:fld>
            <a:endParaRPr lang="en-US" dirty="0"/>
          </a:p>
        </p:txBody>
      </p:sp>
    </p:spTree>
    <p:extLst>
      <p:ext uri="{BB962C8B-B14F-4D97-AF65-F5344CB8AC3E}">
        <p14:creationId xmlns:p14="http://schemas.microsoft.com/office/powerpoint/2010/main" val="406239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19</a:t>
            </a:fld>
            <a:endParaRPr lang="en-US" dirty="0"/>
          </a:p>
        </p:txBody>
      </p:sp>
    </p:spTree>
    <p:extLst>
      <p:ext uri="{BB962C8B-B14F-4D97-AF65-F5344CB8AC3E}">
        <p14:creationId xmlns:p14="http://schemas.microsoft.com/office/powerpoint/2010/main" val="187083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20</a:t>
            </a:fld>
            <a:endParaRPr lang="en-US" dirty="0"/>
          </a:p>
        </p:txBody>
      </p:sp>
    </p:spTree>
    <p:extLst>
      <p:ext uri="{BB962C8B-B14F-4D97-AF65-F5344CB8AC3E}">
        <p14:creationId xmlns:p14="http://schemas.microsoft.com/office/powerpoint/2010/main" val="203615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21</a:t>
            </a:fld>
            <a:endParaRPr lang="en-US" dirty="0"/>
          </a:p>
        </p:txBody>
      </p:sp>
    </p:spTree>
    <p:extLst>
      <p:ext uri="{BB962C8B-B14F-4D97-AF65-F5344CB8AC3E}">
        <p14:creationId xmlns:p14="http://schemas.microsoft.com/office/powerpoint/2010/main" val="107332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a:t>
            </a:fld>
            <a:endParaRPr lang="en-US" dirty="0"/>
          </a:p>
        </p:txBody>
      </p:sp>
    </p:spTree>
    <p:extLst>
      <p:ext uri="{BB962C8B-B14F-4D97-AF65-F5344CB8AC3E}">
        <p14:creationId xmlns:p14="http://schemas.microsoft.com/office/powerpoint/2010/main" val="309308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232104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p>
        </p:txBody>
      </p:sp>
      <p:sp>
        <p:nvSpPr>
          <p:cNvPr id="4" name="Slide Number Placeholder 3"/>
          <p:cNvSpPr>
            <a:spLocks noGrp="1"/>
          </p:cNvSpPr>
          <p:nvPr>
            <p:ph type="sldNum" sz="quarter" idx="5"/>
          </p:nvPr>
        </p:nvSpPr>
        <p:spPr/>
        <p:txBody>
          <a:bodyPr/>
          <a:lstStyle/>
          <a:p>
            <a:fld id="{FF1A1247-7F80-45CF-B7DD-6443D5F5951C}" type="slidenum">
              <a:rPr lang="en-US" smtClean="0"/>
              <a:t>5</a:t>
            </a:fld>
            <a:endParaRPr lang="en-US" dirty="0"/>
          </a:p>
        </p:txBody>
      </p:sp>
    </p:spTree>
    <p:extLst>
      <p:ext uri="{BB962C8B-B14F-4D97-AF65-F5344CB8AC3E}">
        <p14:creationId xmlns:p14="http://schemas.microsoft.com/office/powerpoint/2010/main" val="427968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7</a:t>
            </a:fld>
            <a:endParaRPr lang="en-US"/>
          </a:p>
        </p:txBody>
      </p:sp>
    </p:spTree>
    <p:extLst>
      <p:ext uri="{BB962C8B-B14F-4D97-AF65-F5344CB8AC3E}">
        <p14:creationId xmlns:p14="http://schemas.microsoft.com/office/powerpoint/2010/main" val="325901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256577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10</a:t>
            </a:fld>
            <a:endParaRPr lang="en-US"/>
          </a:p>
        </p:txBody>
      </p:sp>
    </p:spTree>
    <p:extLst>
      <p:ext uri="{BB962C8B-B14F-4D97-AF65-F5344CB8AC3E}">
        <p14:creationId xmlns:p14="http://schemas.microsoft.com/office/powerpoint/2010/main" val="180457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12</a:t>
            </a:fld>
            <a:endParaRPr lang="en-US" dirty="0"/>
          </a:p>
        </p:txBody>
      </p:sp>
    </p:spTree>
    <p:extLst>
      <p:ext uri="{BB962C8B-B14F-4D97-AF65-F5344CB8AC3E}">
        <p14:creationId xmlns:p14="http://schemas.microsoft.com/office/powerpoint/2010/main" val="263384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A1247-7F80-45CF-B7DD-6443D5F5951C}" type="slidenum">
              <a:rPr lang="en-US" smtClean="0"/>
              <a:t>13</a:t>
            </a:fld>
            <a:endParaRPr lang="en-US" dirty="0"/>
          </a:p>
        </p:txBody>
      </p:sp>
    </p:spTree>
    <p:extLst>
      <p:ext uri="{BB962C8B-B14F-4D97-AF65-F5344CB8AC3E}">
        <p14:creationId xmlns:p14="http://schemas.microsoft.com/office/powerpoint/2010/main" val="1461680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dirty="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372681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dirty="0"/>
          </a:p>
        </p:txBody>
      </p:sp>
    </p:spTree>
    <p:extLst>
      <p:ext uri="{BB962C8B-B14F-4D97-AF65-F5344CB8AC3E}">
        <p14:creationId xmlns:p14="http://schemas.microsoft.com/office/powerpoint/2010/main" val="222301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2667000"/>
            <a:ext cx="103632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914400" y="6248400"/>
            <a:ext cx="2540000" cy="457200"/>
          </a:xfrm>
          <a:prstGeom prst="rect">
            <a:avLst/>
          </a:prstGeom>
        </p:spPr>
        <p:txBody>
          <a:bodyPr/>
          <a:lstStyle>
            <a:lvl1pPr>
              <a:defRPr sz="1200"/>
            </a:lvl1pPr>
          </a:lstStyle>
          <a:p>
            <a:pPr>
              <a:defRPr/>
            </a:pPr>
            <a:fld id="{73E4C855-0D5A-43B5-9AE9-B246E7BCA83E}" type="datetime1">
              <a:rPr lang="en-US" smtClean="0"/>
              <a:t>10/13/2022</a:t>
            </a:fld>
            <a:endParaRPr lang="en-US" dirty="0"/>
          </a:p>
        </p:txBody>
      </p:sp>
      <p:sp>
        <p:nvSpPr>
          <p:cNvPr id="6" name="Footer Placeholder 4"/>
          <p:cNvSpPr>
            <a:spLocks noGrp="1"/>
          </p:cNvSpPr>
          <p:nvPr>
            <p:ph type="ftr" sz="quarter" idx="11"/>
          </p:nvPr>
        </p:nvSpPr>
        <p:spPr>
          <a:xfrm>
            <a:off x="2540000" y="6248400"/>
            <a:ext cx="7315200" cy="457200"/>
          </a:xfrm>
          <a:prstGeom prst="rect">
            <a:avLst/>
          </a:prstGeom>
        </p:spPr>
        <p:txBody>
          <a:bodyPr/>
          <a:lstStyle>
            <a:lvl1pPr>
              <a:defRPr sz="120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extLst>
      <p:ext uri="{BB962C8B-B14F-4D97-AF65-F5344CB8AC3E}">
        <p14:creationId xmlns:p14="http://schemas.microsoft.com/office/powerpoint/2010/main" val="277034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rgbClr val="026CB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295400"/>
            <a:ext cx="7315200" cy="3432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a:xfrm>
            <a:off x="914400" y="6248400"/>
            <a:ext cx="2540000" cy="457200"/>
          </a:xfrm>
          <a:prstGeom prst="rect">
            <a:avLst/>
          </a:prstGeom>
        </p:spPr>
        <p:txBody>
          <a:bodyPr/>
          <a:lstStyle>
            <a:lvl1pPr>
              <a:defRPr sz="1200"/>
            </a:lvl1pPr>
          </a:lstStyle>
          <a:p>
            <a:pPr>
              <a:defRPr/>
            </a:pPr>
            <a:fld id="{FCAE432C-788B-4688-8500-F961586FCCC7}" type="datetime1">
              <a:rPr lang="en-US" smtClean="0"/>
              <a:t>10/13/2022</a:t>
            </a:fld>
            <a:endParaRPr lang="en-US" dirty="0"/>
          </a:p>
        </p:txBody>
      </p:sp>
      <p:sp>
        <p:nvSpPr>
          <p:cNvPr id="7" name="Footer Placeholder 5"/>
          <p:cNvSpPr>
            <a:spLocks noGrp="1"/>
          </p:cNvSpPr>
          <p:nvPr>
            <p:ph type="ftr" sz="quarter" idx="11"/>
          </p:nvPr>
        </p:nvSpPr>
        <p:spPr>
          <a:xfrm>
            <a:off x="2540000" y="6248400"/>
            <a:ext cx="7315200" cy="457200"/>
          </a:xfrm>
          <a:prstGeom prst="rect">
            <a:avLst/>
          </a:prstGeom>
        </p:spPr>
        <p:txBody>
          <a:bodyPr/>
          <a:lstStyle>
            <a:lvl1pPr>
              <a:defRPr sz="140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C763520-B10A-4E49-A936-40400F3D6DD1}" type="slidenum">
              <a:rPr lang="en-US"/>
              <a:pPr>
                <a:defRPr/>
              </a:pPr>
              <a:t>‹#›</a:t>
            </a:fld>
            <a:endParaRPr lang="en-US" dirty="0"/>
          </a:p>
        </p:txBody>
      </p:sp>
    </p:spTree>
    <p:extLst>
      <p:ext uri="{BB962C8B-B14F-4D97-AF65-F5344CB8AC3E}">
        <p14:creationId xmlns:p14="http://schemas.microsoft.com/office/powerpoint/2010/main" val="101159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39A70-88DC-4160-9D1A-6DF3B77FFD30}"/>
              </a:ext>
            </a:extLst>
          </p:cNvPr>
          <p:cNvSpPr>
            <a:spLocks noGrp="1"/>
          </p:cNvSpPr>
          <p:nvPr>
            <p:ph type="dt" sz="half" idx="10"/>
          </p:nvPr>
        </p:nvSpPr>
        <p:spPr/>
        <p:txBody>
          <a:bodyPr/>
          <a:lstStyle/>
          <a:p>
            <a:fld id="{55DBA913-5CEF-4871-B426-FE40FCA7136E}" type="datetimeFigureOut">
              <a:rPr lang="en-US" smtClean="0"/>
              <a:t>10/13/2022</a:t>
            </a:fld>
            <a:endParaRPr lang="en-US" dirty="0"/>
          </a:p>
        </p:txBody>
      </p:sp>
      <p:sp>
        <p:nvSpPr>
          <p:cNvPr id="3" name="Footer Placeholder 2">
            <a:extLst>
              <a:ext uri="{FF2B5EF4-FFF2-40B4-BE49-F238E27FC236}">
                <a16:creationId xmlns:a16="http://schemas.microsoft.com/office/drawing/2014/main" id="{1AEB04C9-7623-42FD-8B59-C636C0897F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92F163-AA3A-4213-BFCF-684FBDCC6513}"/>
              </a:ext>
            </a:extLst>
          </p:cNvPr>
          <p:cNvSpPr>
            <a:spLocks noGrp="1"/>
          </p:cNvSpPr>
          <p:nvPr>
            <p:ph type="sldNum" sz="quarter" idx="12"/>
          </p:nvPr>
        </p:nvSpPr>
        <p:spPr/>
        <p:txBody>
          <a:bodyPr/>
          <a:lstStyle/>
          <a:p>
            <a:fld id="{47B805C0-C39E-4ECC-91E8-9675879AB298}" type="slidenum">
              <a:rPr lang="en-US" smtClean="0"/>
              <a:t>‹#›</a:t>
            </a:fld>
            <a:endParaRPr lang="en-US" dirty="0"/>
          </a:p>
        </p:txBody>
      </p:sp>
    </p:spTree>
    <p:extLst>
      <p:ext uri="{BB962C8B-B14F-4D97-AF65-F5344CB8AC3E}">
        <p14:creationId xmlns:p14="http://schemas.microsoft.com/office/powerpoint/2010/main" val="3551309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p:spPr>
        <p:txBody>
          <a:bodyPr wrap="none" anchor="ctr"/>
          <a:lstStyle/>
          <a:p>
            <a:endParaRPr lang="en-US" sz="1800" dirty="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dirty="0"/>
          </a:p>
        </p:txBody>
      </p:sp>
      <p:pic>
        <p:nvPicPr>
          <p:cNvPr id="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3200" y="152400"/>
            <a:ext cx="176672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09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png"/><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29.emf"/><Relationship Id="rId7" Type="http://schemas.openxmlformats.org/officeDocument/2006/relationships/image" Target="../media/image37.png"/><Relationship Id="rId12"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image" Target="../media/image55.emf"/><Relationship Id="rId5" Type="http://schemas.openxmlformats.org/officeDocument/2006/relationships/image" Target="../media/image49.emf"/><Relationship Id="rId15" Type="http://schemas.openxmlformats.org/officeDocument/2006/relationships/image" Target="../media/image5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 Id="rId14" Type="http://schemas.openxmlformats.org/officeDocument/2006/relationships/image" Target="../media/image58.emf"/></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pa.gov/cmaq/equat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pa.gov/cmaq/equat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90/atmos1308124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essd.copernicus.org/articles/13/3219/2021" TargetMode="External"/><Relationship Id="rId4" Type="http://schemas.openxmlformats.org/officeDocument/2006/relationships/hyperlink" Target="https://doi.org/10.5194/egusphere-2022-34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6.e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oi.org/10.5194/essd-13-3219-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1868557" y="1131206"/>
            <a:ext cx="9094304" cy="1551833"/>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The Burden of Lightning 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Emissions over the Contiguous United States and the Northern Hemisphere Derived Using Observational and Climatological Approaches</a:t>
            </a:r>
          </a:p>
        </p:txBody>
      </p:sp>
      <p:sp>
        <p:nvSpPr>
          <p:cNvPr id="9" name="Rectangle 16"/>
          <p:cNvSpPr>
            <a:spLocks noChangeArrowheads="1"/>
          </p:cNvSpPr>
          <p:nvPr/>
        </p:nvSpPr>
        <p:spPr bwMode="auto">
          <a:xfrm>
            <a:off x="2357438"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latin typeface="Arial" charset="0"/>
                <a:ea typeface="ＭＳ Ｐゴシック" pitchFamily="1" charset="-128"/>
              </a:rPr>
              <a:t>Office of Research and Development</a:t>
            </a:r>
            <a:endParaRPr lang="en-US" sz="900" b="1" dirty="0">
              <a:solidFill>
                <a:srgbClr val="000000"/>
              </a:solidFill>
              <a:latin typeface="Arial" charset="0"/>
              <a:ea typeface="ＭＳ Ｐゴシック" pitchFamily="1" charset="-128"/>
            </a:endParaRPr>
          </a:p>
          <a:p>
            <a:pPr eaLnBrk="0" fontAlgn="base" hangingPunct="0">
              <a:lnSpc>
                <a:spcPct val="90000"/>
              </a:lnSpc>
              <a:spcBef>
                <a:spcPct val="0"/>
              </a:spcBef>
              <a:spcAft>
                <a:spcPct val="0"/>
              </a:spcAft>
            </a:pPr>
            <a:r>
              <a:rPr lang="en-US" sz="900" dirty="0">
                <a:solidFill>
                  <a:srgbClr val="FFFFFF"/>
                </a:solidFill>
                <a:latin typeface="Arial" charset="0"/>
                <a:ea typeface="ＭＳ Ｐゴシック" pitchFamily="1" charset="-128"/>
              </a:rPr>
              <a:t>Center for Environmental Measurement &amp; Modeling</a:t>
            </a:r>
          </a:p>
        </p:txBody>
      </p:sp>
      <p:sp>
        <p:nvSpPr>
          <p:cNvPr id="3" name="Subtitle 2">
            <a:extLst>
              <a:ext uri="{FF2B5EF4-FFF2-40B4-BE49-F238E27FC236}">
                <a16:creationId xmlns:a16="http://schemas.microsoft.com/office/drawing/2014/main" id="{AA6A43C3-C7A2-46D0-9D13-6B7B89C92DA0}"/>
              </a:ext>
            </a:extLst>
          </p:cNvPr>
          <p:cNvSpPr>
            <a:spLocks noGrp="1"/>
          </p:cNvSpPr>
          <p:nvPr>
            <p:ph type="subTitle" idx="1"/>
          </p:nvPr>
        </p:nvSpPr>
        <p:spPr>
          <a:xfrm>
            <a:off x="2606767" y="4797779"/>
            <a:ext cx="7617884" cy="807891"/>
          </a:xfrm>
        </p:spPr>
        <p:txBody>
          <a:bodyPr/>
          <a:lstStyle/>
          <a:p>
            <a:pPr algn="ctr">
              <a:lnSpc>
                <a:spcPct val="100000"/>
              </a:lnSpc>
            </a:pPr>
            <a:r>
              <a:rPr lang="en-US" dirty="0"/>
              <a:t>21</a:t>
            </a:r>
            <a:r>
              <a:rPr lang="en-US" baseline="30000" dirty="0"/>
              <a:t>st</a:t>
            </a:r>
            <a:r>
              <a:rPr lang="en-US" dirty="0"/>
              <a:t> Annual CMAS Conference, Chapel Hill, North Carolina</a:t>
            </a:r>
          </a:p>
          <a:p>
            <a:pPr algn="ctr">
              <a:lnSpc>
                <a:spcPct val="100000"/>
              </a:lnSpc>
            </a:pPr>
            <a:r>
              <a:rPr lang="en-US" dirty="0"/>
              <a:t>October 17-19, 2022</a:t>
            </a:r>
          </a:p>
        </p:txBody>
      </p:sp>
      <p:sp>
        <p:nvSpPr>
          <p:cNvPr id="7" name="Rectangle 3">
            <a:extLst>
              <a:ext uri="{FF2B5EF4-FFF2-40B4-BE49-F238E27FC236}">
                <a16:creationId xmlns:a16="http://schemas.microsoft.com/office/drawing/2014/main" id="{565D90D2-2738-49B3-9E7B-F924BE33525E}"/>
              </a:ext>
            </a:extLst>
          </p:cNvPr>
          <p:cNvSpPr txBox="1">
            <a:spLocks noChangeArrowheads="1"/>
          </p:cNvSpPr>
          <p:nvPr/>
        </p:nvSpPr>
        <p:spPr bwMode="auto">
          <a:xfrm>
            <a:off x="1066800" y="2677698"/>
            <a:ext cx="10058399" cy="1265093"/>
          </a:xfrm>
          <a:prstGeom prst="rect">
            <a:avLst/>
          </a:prstGeom>
          <a:solidFill>
            <a:srgbClr val="003F69">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rtl="0" eaLnBrk="1" fontAlgn="base" hangingPunct="1">
              <a:lnSpc>
                <a:spcPct val="70000"/>
              </a:lnSpc>
              <a:spcBef>
                <a:spcPct val="20000"/>
              </a:spcBef>
              <a:spcAft>
                <a:spcPct val="0"/>
              </a:spcAft>
              <a:buClr>
                <a:srgbClr val="355777"/>
              </a:buClr>
              <a:buSzPct val="90000"/>
              <a:buFont typeface="Times" pitchFamily="1" charset="0"/>
              <a:buNone/>
              <a:defRPr sz="2400" i="1">
                <a:solidFill>
                  <a:schemeClr val="bg1"/>
                </a:solidFill>
                <a:latin typeface="Times New Roman" pitchFamily="1" charset="0"/>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endParaRPr lang="en-US" sz="2000" i="0" kern="0" dirty="0">
              <a:latin typeface="Times New Roman" panose="02020603050405020304" pitchFamily="18" charset="0"/>
              <a:cs typeface="Times New Roman" panose="02020603050405020304" pitchFamily="18" charset="0"/>
            </a:endParaRPr>
          </a:p>
          <a:p>
            <a:pPr algn="ctr">
              <a:lnSpc>
                <a:spcPct val="100000"/>
              </a:lnSpc>
              <a:spcAft>
                <a:spcPts val="600"/>
              </a:spcAft>
            </a:pPr>
            <a:r>
              <a:rPr lang="en-US" kern="0" dirty="0">
                <a:latin typeface="Times New Roman" panose="02020603050405020304" pitchFamily="18" charset="0"/>
                <a:cs typeface="Times New Roman" panose="02020603050405020304" pitchFamily="18" charset="0"/>
              </a:rPr>
              <a:t>Daiwen Kang, J. Mike Madden, Christian Hogrefe, Golam Sarwar, Rohit Mathur, and Barron H. Henderson</a:t>
            </a:r>
          </a:p>
        </p:txBody>
      </p:sp>
      <p:pic>
        <p:nvPicPr>
          <p:cNvPr id="4" name="Picture 3" descr="A picture containing diagram&#10;&#10;Description automatically generated">
            <a:extLst>
              <a:ext uri="{FF2B5EF4-FFF2-40B4-BE49-F238E27FC236}">
                <a16:creationId xmlns:a16="http://schemas.microsoft.com/office/drawing/2014/main" id="{CCAC1A3E-427B-451E-85B8-15147C743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756" y="46566"/>
            <a:ext cx="1388349" cy="1371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AE7B9A-1EB5-4EFF-81CE-1357B6B6938A}"/>
              </a:ext>
            </a:extLst>
          </p:cNvPr>
          <p:cNvGrpSpPr/>
          <p:nvPr/>
        </p:nvGrpSpPr>
        <p:grpSpPr>
          <a:xfrm>
            <a:off x="1153075" y="796223"/>
            <a:ext cx="10755327" cy="5746717"/>
            <a:chOff x="1073176" y="615994"/>
            <a:chExt cx="10755327" cy="5746717"/>
          </a:xfrm>
        </p:grpSpPr>
        <p:grpSp>
          <p:nvGrpSpPr>
            <p:cNvPr id="17" name="Group 16">
              <a:extLst>
                <a:ext uri="{FF2B5EF4-FFF2-40B4-BE49-F238E27FC236}">
                  <a16:creationId xmlns:a16="http://schemas.microsoft.com/office/drawing/2014/main" id="{7403FC44-6494-4492-8FCB-7EDA89D18201}"/>
                </a:ext>
              </a:extLst>
            </p:cNvPr>
            <p:cNvGrpSpPr/>
            <p:nvPr/>
          </p:nvGrpSpPr>
          <p:grpSpPr>
            <a:xfrm>
              <a:off x="5723673" y="3509612"/>
              <a:ext cx="4130950" cy="2673581"/>
              <a:chOff x="5811040" y="2033893"/>
              <a:chExt cx="4130950" cy="2673581"/>
            </a:xfrm>
          </p:grpSpPr>
          <p:pic>
            <p:nvPicPr>
              <p:cNvPr id="9" name="Picture 8" descr="Chart, map, scatter chart&#10;&#10;Description automatically generated">
                <a:extLst>
                  <a:ext uri="{FF2B5EF4-FFF2-40B4-BE49-F238E27FC236}">
                    <a16:creationId xmlns:a16="http://schemas.microsoft.com/office/drawing/2014/main" id="{782CA047-8A06-4298-9094-82BB51E1AF50}"/>
                  </a:ext>
                </a:extLst>
              </p:cNvPr>
              <p:cNvPicPr>
                <a:picLocks noChangeAspect="1"/>
              </p:cNvPicPr>
              <p:nvPr/>
            </p:nvPicPr>
            <p:blipFill rotWithShape="1">
              <a:blip r:embed="rId3">
                <a:extLst>
                  <a:ext uri="{28A0092B-C50C-407E-A947-70E740481C1C}">
                    <a14:useLocalDpi xmlns:a14="http://schemas.microsoft.com/office/drawing/2010/main" val="0"/>
                  </a:ext>
                </a:extLst>
              </a:blip>
              <a:srcRect l="8461" t="11299" r="39543" b="12450"/>
              <a:stretch/>
            </p:blipFill>
            <p:spPr>
              <a:xfrm>
                <a:off x="5811040" y="2033893"/>
                <a:ext cx="4130950" cy="2673581"/>
              </a:xfrm>
              <a:prstGeom prst="rect">
                <a:avLst/>
              </a:prstGeom>
            </p:spPr>
          </p:pic>
          <p:sp>
            <p:nvSpPr>
              <p:cNvPr id="20" name="TextBox 19">
                <a:extLst>
                  <a:ext uri="{FF2B5EF4-FFF2-40B4-BE49-F238E27FC236}">
                    <a16:creationId xmlns:a16="http://schemas.microsoft.com/office/drawing/2014/main" id="{F5E66EFE-3DC0-4CA6-83AB-308E548B6D1D}"/>
                  </a:ext>
                </a:extLst>
              </p:cNvPr>
              <p:cNvSpPr txBox="1"/>
              <p:nvPr/>
            </p:nvSpPr>
            <p:spPr>
              <a:xfrm>
                <a:off x="7876515" y="2147781"/>
                <a:ext cx="1248444"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WWLLNs</a:t>
                </a:r>
              </a:p>
            </p:txBody>
          </p:sp>
        </p:grpSp>
        <p:pic>
          <p:nvPicPr>
            <p:cNvPr id="12" name="Picture 11" descr="Chart, scatter chart&#10;&#10;Description automatically generated">
              <a:extLst>
                <a:ext uri="{FF2B5EF4-FFF2-40B4-BE49-F238E27FC236}">
                  <a16:creationId xmlns:a16="http://schemas.microsoft.com/office/drawing/2014/main" id="{9840FCB2-3E0E-42AF-B815-39793826ACE9}"/>
                </a:ext>
              </a:extLst>
            </p:cNvPr>
            <p:cNvPicPr>
              <a:picLocks noChangeAspect="1"/>
            </p:cNvPicPr>
            <p:nvPr/>
          </p:nvPicPr>
          <p:blipFill rotWithShape="1">
            <a:blip r:embed="rId4">
              <a:extLst>
                <a:ext uri="{28A0092B-C50C-407E-A947-70E740481C1C}">
                  <a14:useLocalDpi xmlns:a14="http://schemas.microsoft.com/office/drawing/2010/main" val="0"/>
                </a:ext>
              </a:extLst>
            </a:blip>
            <a:srcRect l="63113" t="17056" r="30463" b="11107"/>
            <a:stretch/>
          </p:blipFill>
          <p:spPr>
            <a:xfrm>
              <a:off x="10066318" y="873288"/>
              <a:ext cx="880322" cy="5111424"/>
            </a:xfrm>
            <a:prstGeom prst="rect">
              <a:avLst/>
            </a:prstGeom>
          </p:spPr>
        </p:pic>
        <p:sp>
          <p:nvSpPr>
            <p:cNvPr id="13" name="TextBox 12">
              <a:extLst>
                <a:ext uri="{FF2B5EF4-FFF2-40B4-BE49-F238E27FC236}">
                  <a16:creationId xmlns:a16="http://schemas.microsoft.com/office/drawing/2014/main" id="{2C518125-7CD8-46B8-99F0-5F0C6B2BD1BD}"/>
                </a:ext>
              </a:extLst>
            </p:cNvPr>
            <p:cNvSpPr txBox="1"/>
            <p:nvPr/>
          </p:nvSpPr>
          <p:spPr>
            <a:xfrm>
              <a:off x="9882257" y="5993379"/>
              <a:ext cx="1946246" cy="369332"/>
            </a:xfrm>
            <a:prstGeom prst="rect">
              <a:avLst/>
            </a:prstGeom>
            <a:noFill/>
          </p:spPr>
          <p:txBody>
            <a:bodyPr wrap="square" rtlCol="0">
              <a:spAutoFit/>
            </a:bodyPr>
            <a:lstStyle/>
            <a:p>
              <a:r>
                <a:rPr lang="en-US" dirty="0"/>
                <a:t>flashes/km</a:t>
              </a:r>
              <a:r>
                <a:rPr lang="en-US" baseline="30000" dirty="0"/>
                <a:t>2</a:t>
              </a:r>
              <a:r>
                <a:rPr lang="en-US" dirty="0"/>
                <a:t>hr</a:t>
              </a:r>
            </a:p>
          </p:txBody>
        </p:sp>
        <p:grpSp>
          <p:nvGrpSpPr>
            <p:cNvPr id="15" name="Group 14">
              <a:extLst>
                <a:ext uri="{FF2B5EF4-FFF2-40B4-BE49-F238E27FC236}">
                  <a16:creationId xmlns:a16="http://schemas.microsoft.com/office/drawing/2014/main" id="{9DF9CC4E-071B-4A36-9221-A7D44659C1E9}"/>
                </a:ext>
              </a:extLst>
            </p:cNvPr>
            <p:cNvGrpSpPr/>
            <p:nvPr/>
          </p:nvGrpSpPr>
          <p:grpSpPr>
            <a:xfrm>
              <a:off x="1476462" y="627297"/>
              <a:ext cx="4229349" cy="2847323"/>
              <a:chOff x="1476462" y="627297"/>
              <a:chExt cx="4229349" cy="2847323"/>
            </a:xfrm>
          </p:grpSpPr>
          <p:pic>
            <p:nvPicPr>
              <p:cNvPr id="7" name="Picture 6" descr="Chart, scatter chart&#10;&#10;Description automatically generated">
                <a:extLst>
                  <a:ext uri="{FF2B5EF4-FFF2-40B4-BE49-F238E27FC236}">
                    <a16:creationId xmlns:a16="http://schemas.microsoft.com/office/drawing/2014/main" id="{08FD9C65-7543-46E1-BC36-38F3C79C1D12}"/>
                  </a:ext>
                </a:extLst>
              </p:cNvPr>
              <p:cNvPicPr>
                <a:picLocks noChangeAspect="1"/>
              </p:cNvPicPr>
              <p:nvPr/>
            </p:nvPicPr>
            <p:blipFill rotWithShape="1">
              <a:blip r:embed="rId5">
                <a:extLst>
                  <a:ext uri="{28A0092B-C50C-407E-A947-70E740481C1C}">
                    <a14:useLocalDpi xmlns:a14="http://schemas.microsoft.com/office/drawing/2010/main" val="0"/>
                  </a:ext>
                </a:extLst>
              </a:blip>
              <a:srcRect l="8503" t="11649" r="39864" b="11895"/>
              <a:stretch/>
            </p:blipFill>
            <p:spPr>
              <a:xfrm>
                <a:off x="1647685" y="627297"/>
                <a:ext cx="4058126" cy="2651968"/>
              </a:xfrm>
              <a:prstGeom prst="rect">
                <a:avLst/>
              </a:prstGeom>
            </p:spPr>
          </p:pic>
          <p:sp>
            <p:nvSpPr>
              <p:cNvPr id="18" name="TextBox 17">
                <a:extLst>
                  <a:ext uri="{FF2B5EF4-FFF2-40B4-BE49-F238E27FC236}">
                    <a16:creationId xmlns:a16="http://schemas.microsoft.com/office/drawing/2014/main" id="{FB225114-ACC3-4BF9-9A98-0AD03A78235F}"/>
                  </a:ext>
                </a:extLst>
              </p:cNvPr>
              <p:cNvSpPr txBox="1"/>
              <p:nvPr/>
            </p:nvSpPr>
            <p:spPr>
              <a:xfrm>
                <a:off x="3676748" y="733155"/>
                <a:ext cx="1146975"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WWLLN </a:t>
                </a:r>
              </a:p>
            </p:txBody>
          </p:sp>
          <p:sp>
            <p:nvSpPr>
              <p:cNvPr id="14" name="TextBox 13">
                <a:extLst>
                  <a:ext uri="{FF2B5EF4-FFF2-40B4-BE49-F238E27FC236}">
                    <a16:creationId xmlns:a16="http://schemas.microsoft.com/office/drawing/2014/main" id="{0EA47A02-B6DC-48A4-BB22-61E73458D266}"/>
                  </a:ext>
                </a:extLst>
              </p:cNvPr>
              <p:cNvSpPr txBox="1"/>
              <p:nvPr/>
            </p:nvSpPr>
            <p:spPr>
              <a:xfrm>
                <a:off x="1476462" y="3259176"/>
                <a:ext cx="4229349" cy="215444"/>
              </a:xfrm>
              <a:prstGeom prst="rect">
                <a:avLst/>
              </a:prstGeom>
              <a:solidFill>
                <a:schemeClr val="bg1"/>
              </a:solidFill>
            </p:spPr>
            <p:txBody>
              <a:bodyPr wrap="square" rtlCol="0">
                <a:spAutoFit/>
              </a:bodyPr>
              <a:lstStyle/>
              <a:p>
                <a:endParaRPr lang="en-US" sz="800" dirty="0"/>
              </a:p>
            </p:txBody>
          </p:sp>
        </p:grpSp>
        <p:grpSp>
          <p:nvGrpSpPr>
            <p:cNvPr id="16" name="Group 15">
              <a:extLst>
                <a:ext uri="{FF2B5EF4-FFF2-40B4-BE49-F238E27FC236}">
                  <a16:creationId xmlns:a16="http://schemas.microsoft.com/office/drawing/2014/main" id="{3EA32FFB-859C-411B-A163-F77A5F9898EE}"/>
                </a:ext>
              </a:extLst>
            </p:cNvPr>
            <p:cNvGrpSpPr/>
            <p:nvPr/>
          </p:nvGrpSpPr>
          <p:grpSpPr>
            <a:xfrm>
              <a:off x="5652908" y="615994"/>
              <a:ext cx="4229349" cy="2884951"/>
              <a:chOff x="1581313" y="3697013"/>
              <a:chExt cx="4229349" cy="2884951"/>
            </a:xfrm>
          </p:grpSpPr>
          <p:pic>
            <p:nvPicPr>
              <p:cNvPr id="5" name="Picture 4" descr="Chart, scatter chart&#10;&#10;Description automatically generated">
                <a:extLst>
                  <a:ext uri="{FF2B5EF4-FFF2-40B4-BE49-F238E27FC236}">
                    <a16:creationId xmlns:a16="http://schemas.microsoft.com/office/drawing/2014/main" id="{8711A8C6-9C6D-45C0-AFBE-DB029F2ECD05}"/>
                  </a:ext>
                </a:extLst>
              </p:cNvPr>
              <p:cNvPicPr>
                <a:picLocks noChangeAspect="1"/>
              </p:cNvPicPr>
              <p:nvPr/>
            </p:nvPicPr>
            <p:blipFill rotWithShape="1">
              <a:blip r:embed="rId4">
                <a:extLst>
                  <a:ext uri="{28A0092B-C50C-407E-A947-70E740481C1C}">
                    <a14:useLocalDpi xmlns:a14="http://schemas.microsoft.com/office/drawing/2010/main" val="0"/>
                  </a:ext>
                </a:extLst>
              </a:blip>
              <a:srcRect l="8896" t="11330" r="39640" b="11846"/>
              <a:stretch/>
            </p:blipFill>
            <p:spPr>
              <a:xfrm>
                <a:off x="1652078" y="3697013"/>
                <a:ext cx="4058126" cy="2673582"/>
              </a:xfrm>
              <a:prstGeom prst="rect">
                <a:avLst/>
              </a:prstGeom>
            </p:spPr>
          </p:pic>
          <p:sp>
            <p:nvSpPr>
              <p:cNvPr id="19" name="TextBox 18">
                <a:extLst>
                  <a:ext uri="{FF2B5EF4-FFF2-40B4-BE49-F238E27FC236}">
                    <a16:creationId xmlns:a16="http://schemas.microsoft.com/office/drawing/2014/main" id="{88546D6B-3665-4B21-8BE0-2978D219D9BC}"/>
                  </a:ext>
                </a:extLst>
              </p:cNvPr>
              <p:cNvSpPr txBox="1"/>
              <p:nvPr/>
            </p:nvSpPr>
            <p:spPr>
              <a:xfrm>
                <a:off x="3909392" y="3874086"/>
                <a:ext cx="864766"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NLDN</a:t>
                </a:r>
              </a:p>
            </p:txBody>
          </p:sp>
          <p:sp>
            <p:nvSpPr>
              <p:cNvPr id="24" name="TextBox 23">
                <a:extLst>
                  <a:ext uri="{FF2B5EF4-FFF2-40B4-BE49-F238E27FC236}">
                    <a16:creationId xmlns:a16="http://schemas.microsoft.com/office/drawing/2014/main" id="{CDD22CEC-B7E3-4D31-8570-5CD14A8C8BF8}"/>
                  </a:ext>
                </a:extLst>
              </p:cNvPr>
              <p:cNvSpPr txBox="1"/>
              <p:nvPr/>
            </p:nvSpPr>
            <p:spPr>
              <a:xfrm>
                <a:off x="1581313" y="6366520"/>
                <a:ext cx="4229349" cy="215444"/>
              </a:xfrm>
              <a:prstGeom prst="rect">
                <a:avLst/>
              </a:prstGeom>
              <a:solidFill>
                <a:schemeClr val="bg1"/>
              </a:solidFill>
            </p:spPr>
            <p:txBody>
              <a:bodyPr wrap="square" rtlCol="0">
                <a:spAutoFit/>
              </a:bodyPr>
              <a:lstStyle/>
              <a:p>
                <a:endParaRPr lang="en-US" sz="800" dirty="0"/>
              </a:p>
            </p:txBody>
          </p:sp>
        </p:grpSp>
        <p:sp>
          <p:nvSpPr>
            <p:cNvPr id="21" name="TextBox 20">
              <a:extLst>
                <a:ext uri="{FF2B5EF4-FFF2-40B4-BE49-F238E27FC236}">
                  <a16:creationId xmlns:a16="http://schemas.microsoft.com/office/drawing/2014/main" id="{E755CA92-880F-48D6-9669-69640237C11A}"/>
                </a:ext>
              </a:extLst>
            </p:cNvPr>
            <p:cNvSpPr txBox="1"/>
            <p:nvPr/>
          </p:nvSpPr>
          <p:spPr>
            <a:xfrm>
              <a:off x="1073176" y="3623500"/>
              <a:ext cx="4486275"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More lightning flashes were observed by NLDN than by WWLLN over land, but the differences were quite small over ocean.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scaled WWLLN (WWLLNs) flashes are comparable with NLDN flashes both in magnitude and spatial distribution.</a:t>
              </a:r>
            </a:p>
          </p:txBody>
        </p:sp>
      </p:grpSp>
      <p:sp>
        <p:nvSpPr>
          <p:cNvPr id="22" name="Slide Number Placeholder 8">
            <a:extLst>
              <a:ext uri="{FF2B5EF4-FFF2-40B4-BE49-F238E27FC236}">
                <a16:creationId xmlns:a16="http://schemas.microsoft.com/office/drawing/2014/main" id="{D61DB18D-FE7A-440F-A6C6-C2657AA535A2}"/>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10</a:t>
            </a:fld>
            <a:endParaRPr lang="en-US" dirty="0"/>
          </a:p>
        </p:txBody>
      </p:sp>
      <p:sp>
        <p:nvSpPr>
          <p:cNvPr id="23" name="Rectangle 2">
            <a:extLst>
              <a:ext uri="{FF2B5EF4-FFF2-40B4-BE49-F238E27FC236}">
                <a16:creationId xmlns:a16="http://schemas.microsoft.com/office/drawing/2014/main" id="{15F52142-F4A5-421E-9F63-8FCB7D6342E3}"/>
              </a:ext>
            </a:extLst>
          </p:cNvPr>
          <p:cNvSpPr txBox="1">
            <a:spLocks noChangeArrowheads="1"/>
          </p:cNvSpPr>
          <p:nvPr/>
        </p:nvSpPr>
        <p:spPr>
          <a:xfrm>
            <a:off x="2317031" y="76697"/>
            <a:ext cx="9154848"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070C0"/>
                </a:solidFill>
                <a:latin typeface="Times New Roman" panose="02020603050405020304" pitchFamily="18" charset="0"/>
                <a:cs typeface="Times New Roman" panose="02020603050405020304" pitchFamily="18" charset="0"/>
              </a:rPr>
              <a:t>Spatial Distribution of Lightning Flash Rate in July 2016 </a:t>
            </a:r>
          </a:p>
        </p:txBody>
      </p:sp>
    </p:spTree>
    <p:extLst>
      <p:ext uri="{BB962C8B-B14F-4D97-AF65-F5344CB8AC3E}">
        <p14:creationId xmlns:p14="http://schemas.microsoft.com/office/powerpoint/2010/main" val="11745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B13E9-EDE4-499A-9EC5-BEB9C2A04B42}"/>
              </a:ext>
            </a:extLst>
          </p:cNvPr>
          <p:cNvSpPr>
            <a:spLocks noGrp="1"/>
          </p:cNvSpPr>
          <p:nvPr>
            <p:ph type="sldNum" sz="quarter" idx="10"/>
          </p:nvPr>
        </p:nvSpPr>
        <p:spPr/>
        <p:txBody>
          <a:bodyPr/>
          <a:lstStyle/>
          <a:p>
            <a:pPr>
              <a:defRPr/>
            </a:pPr>
            <a:fld id="{633AD7DD-8889-40EE-AB37-66A654BC2EEA}" type="slidenum">
              <a:rPr lang="en-US" smtClean="0"/>
              <a:pPr>
                <a:defRPr/>
              </a:pPr>
              <a:t>11</a:t>
            </a:fld>
            <a:endParaRPr lang="en-US" dirty="0"/>
          </a:p>
        </p:txBody>
      </p:sp>
      <p:sp>
        <p:nvSpPr>
          <p:cNvPr id="4" name="Rectangle 2">
            <a:extLst>
              <a:ext uri="{FF2B5EF4-FFF2-40B4-BE49-F238E27FC236}">
                <a16:creationId xmlns:a16="http://schemas.microsoft.com/office/drawing/2014/main" id="{55BEAC62-D220-4278-8997-C47232D5C33C}"/>
              </a:ext>
            </a:extLst>
          </p:cNvPr>
          <p:cNvSpPr txBox="1">
            <a:spLocks noChangeArrowheads="1"/>
          </p:cNvSpPr>
          <p:nvPr/>
        </p:nvSpPr>
        <p:spPr>
          <a:xfrm>
            <a:off x="2317030" y="246562"/>
            <a:ext cx="9154848"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070C0"/>
                </a:solidFill>
                <a:latin typeface="Times New Roman" panose="02020603050405020304" pitchFamily="18" charset="0"/>
                <a:cs typeface="Times New Roman" panose="02020603050405020304" pitchFamily="18" charset="0"/>
              </a:rPr>
              <a:t>Monthly Total LNO</a:t>
            </a:r>
            <a:r>
              <a:rPr lang="en-US" sz="2800" kern="0" baseline="-25000" dirty="0">
                <a:solidFill>
                  <a:srgbClr val="0070C0"/>
                </a:solidFill>
                <a:latin typeface="Times New Roman" panose="02020603050405020304" pitchFamily="18" charset="0"/>
                <a:cs typeface="Times New Roman" panose="02020603050405020304" pitchFamily="18" charset="0"/>
              </a:rPr>
              <a:t>x</a:t>
            </a:r>
            <a:r>
              <a:rPr lang="en-US" sz="2800" kern="0" dirty="0">
                <a:solidFill>
                  <a:srgbClr val="0070C0"/>
                </a:solidFill>
                <a:latin typeface="Times New Roman" panose="02020603050405020304" pitchFamily="18" charset="0"/>
                <a:cs typeface="Times New Roman" panose="02020603050405020304" pitchFamily="18" charset="0"/>
              </a:rPr>
              <a:t> Emissions over CONUS in 2016 </a:t>
            </a:r>
          </a:p>
        </p:txBody>
      </p:sp>
      <p:sp>
        <p:nvSpPr>
          <p:cNvPr id="3" name="TextBox 2">
            <a:extLst>
              <a:ext uri="{FF2B5EF4-FFF2-40B4-BE49-F238E27FC236}">
                <a16:creationId xmlns:a16="http://schemas.microsoft.com/office/drawing/2014/main" id="{33670E1A-3AC5-4C2B-A1AA-8A5476504F7F}"/>
              </a:ext>
            </a:extLst>
          </p:cNvPr>
          <p:cNvSpPr txBox="1"/>
          <p:nvPr/>
        </p:nvSpPr>
        <p:spPr>
          <a:xfrm>
            <a:off x="165651" y="961609"/>
            <a:ext cx="5015284"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Domain-wide total annual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emissions are in the range of 0.45 to 0.70 </a:t>
            </a:r>
            <a:r>
              <a:rPr lang="en-US" sz="2400" dirty="0" err="1">
                <a:latin typeface="Times New Roman" panose="02020603050405020304" pitchFamily="18" charset="0"/>
                <a:cs typeface="Times New Roman" panose="02020603050405020304" pitchFamily="18" charset="0"/>
              </a:rPr>
              <a:t>Tg</a:t>
            </a:r>
            <a:r>
              <a:rPr lang="en-US" sz="2400" dirty="0">
                <a:latin typeface="Times New Roman" panose="02020603050405020304" pitchFamily="18" charset="0"/>
                <a:cs typeface="Times New Roman" panose="02020603050405020304" pitchFamily="18" charset="0"/>
              </a:rPr>
              <a:t> N (compare to the global estimate of 2 – 8 </a:t>
            </a:r>
            <a:r>
              <a:rPr lang="en-US" sz="2400" dirty="0" err="1">
                <a:latin typeface="Times New Roman" panose="02020603050405020304" pitchFamily="18" charset="0"/>
                <a:cs typeface="Times New Roman" panose="02020603050405020304" pitchFamily="18" charset="0"/>
              </a:rPr>
              <a:t>Tg</a:t>
            </a:r>
            <a:r>
              <a:rPr lang="en-US" sz="2400" dirty="0">
                <a:latin typeface="Times New Roman" panose="02020603050405020304" pitchFamily="18" charset="0"/>
                <a:cs typeface="Times New Roman" panose="02020603050405020304" pitchFamily="18" charset="0"/>
              </a:rPr>
              <a:t> N in literature)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Collectively over the domain, the NLDN, WWLLNs, and GEIA emissions are comparable to each other during warm months. The unscaled WWLLN emissions are lower than all the other cases by more than 25%.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production rate for NLDN and WWLLNs: 350 moles/flash </a:t>
            </a:r>
          </a:p>
        </p:txBody>
      </p:sp>
      <p:grpSp>
        <p:nvGrpSpPr>
          <p:cNvPr id="6" name="Group 5">
            <a:extLst>
              <a:ext uri="{FF2B5EF4-FFF2-40B4-BE49-F238E27FC236}">
                <a16:creationId xmlns:a16="http://schemas.microsoft.com/office/drawing/2014/main" id="{4B404887-55C3-4497-B163-FD35425BCF9F}"/>
              </a:ext>
            </a:extLst>
          </p:cNvPr>
          <p:cNvGrpSpPr/>
          <p:nvPr/>
        </p:nvGrpSpPr>
        <p:grpSpPr>
          <a:xfrm>
            <a:off x="5180936" y="963175"/>
            <a:ext cx="6163590" cy="4255377"/>
            <a:chOff x="5230631" y="1182041"/>
            <a:chExt cx="6163590" cy="4255377"/>
          </a:xfrm>
        </p:grpSpPr>
        <p:pic>
          <p:nvPicPr>
            <p:cNvPr id="7" name="Picture 6">
              <a:extLst>
                <a:ext uri="{FF2B5EF4-FFF2-40B4-BE49-F238E27FC236}">
                  <a16:creationId xmlns:a16="http://schemas.microsoft.com/office/drawing/2014/main" id="{AED53567-856D-43AB-965D-74F7B4D79849}"/>
                </a:ext>
              </a:extLst>
            </p:cNvPr>
            <p:cNvPicPr>
              <a:picLocks noChangeAspect="1"/>
            </p:cNvPicPr>
            <p:nvPr/>
          </p:nvPicPr>
          <p:blipFill>
            <a:blip r:embed="rId2"/>
            <a:stretch>
              <a:fillRect/>
            </a:stretch>
          </p:blipFill>
          <p:spPr>
            <a:xfrm>
              <a:off x="5230631" y="1182041"/>
              <a:ext cx="6163590" cy="4255377"/>
            </a:xfrm>
            <a:prstGeom prst="rect">
              <a:avLst/>
            </a:prstGeom>
          </p:spPr>
        </p:pic>
        <p:sp>
          <p:nvSpPr>
            <p:cNvPr id="5" name="TextBox 4">
              <a:extLst>
                <a:ext uri="{FF2B5EF4-FFF2-40B4-BE49-F238E27FC236}">
                  <a16:creationId xmlns:a16="http://schemas.microsoft.com/office/drawing/2014/main" id="{F44A1580-9281-4111-8552-56F3434DCF39}"/>
                </a:ext>
              </a:extLst>
            </p:cNvPr>
            <p:cNvSpPr txBox="1"/>
            <p:nvPr/>
          </p:nvSpPr>
          <p:spPr>
            <a:xfrm>
              <a:off x="7255565" y="1450399"/>
              <a:ext cx="576470" cy="246221"/>
            </a:xfrm>
            <a:prstGeom prst="rect">
              <a:avLst/>
            </a:prstGeom>
            <a:noFill/>
          </p:spPr>
          <p:txBody>
            <a:bodyPr wrap="square" rtlCol="0">
              <a:spAutoFit/>
            </a:bodyPr>
            <a:lstStyle/>
            <a:p>
              <a:r>
                <a:rPr lang="en-US" sz="1000" b="1" dirty="0"/>
                <a:t>(0.47)</a:t>
              </a:r>
            </a:p>
          </p:txBody>
        </p:sp>
        <p:sp>
          <p:nvSpPr>
            <p:cNvPr id="8" name="TextBox 7">
              <a:extLst>
                <a:ext uri="{FF2B5EF4-FFF2-40B4-BE49-F238E27FC236}">
                  <a16:creationId xmlns:a16="http://schemas.microsoft.com/office/drawing/2014/main" id="{08567332-5E4F-422B-8155-9F616F8CE309}"/>
                </a:ext>
              </a:extLst>
            </p:cNvPr>
            <p:cNvSpPr txBox="1"/>
            <p:nvPr/>
          </p:nvSpPr>
          <p:spPr>
            <a:xfrm>
              <a:off x="7268819" y="1622677"/>
              <a:ext cx="576470" cy="246221"/>
            </a:xfrm>
            <a:prstGeom prst="rect">
              <a:avLst/>
            </a:prstGeom>
            <a:noFill/>
          </p:spPr>
          <p:txBody>
            <a:bodyPr wrap="square" rtlCol="0">
              <a:spAutoFit/>
            </a:bodyPr>
            <a:lstStyle/>
            <a:p>
              <a:r>
                <a:rPr lang="en-US" sz="1000" b="1" dirty="0"/>
                <a:t>(0.28)</a:t>
              </a:r>
            </a:p>
          </p:txBody>
        </p:sp>
        <p:sp>
          <p:nvSpPr>
            <p:cNvPr id="9" name="TextBox 8">
              <a:extLst>
                <a:ext uri="{FF2B5EF4-FFF2-40B4-BE49-F238E27FC236}">
                  <a16:creationId xmlns:a16="http://schemas.microsoft.com/office/drawing/2014/main" id="{E9694E84-FFA4-47DE-8C85-0E018A4F28C3}"/>
                </a:ext>
              </a:extLst>
            </p:cNvPr>
            <p:cNvSpPr txBox="1"/>
            <p:nvPr/>
          </p:nvSpPr>
          <p:spPr>
            <a:xfrm>
              <a:off x="7282073" y="1802111"/>
              <a:ext cx="576470" cy="246221"/>
            </a:xfrm>
            <a:prstGeom prst="rect">
              <a:avLst/>
            </a:prstGeom>
            <a:noFill/>
          </p:spPr>
          <p:txBody>
            <a:bodyPr wrap="square" rtlCol="0">
              <a:spAutoFit/>
            </a:bodyPr>
            <a:lstStyle/>
            <a:p>
              <a:r>
                <a:rPr lang="en-US" sz="1000" b="1" dirty="0"/>
                <a:t>(0.48)</a:t>
              </a:r>
            </a:p>
          </p:txBody>
        </p:sp>
        <p:sp>
          <p:nvSpPr>
            <p:cNvPr id="10" name="TextBox 9">
              <a:extLst>
                <a:ext uri="{FF2B5EF4-FFF2-40B4-BE49-F238E27FC236}">
                  <a16:creationId xmlns:a16="http://schemas.microsoft.com/office/drawing/2014/main" id="{CA7CEA75-FF29-4098-9106-10D31DC2B9C1}"/>
                </a:ext>
              </a:extLst>
            </p:cNvPr>
            <p:cNvSpPr txBox="1"/>
            <p:nvPr/>
          </p:nvSpPr>
          <p:spPr>
            <a:xfrm>
              <a:off x="7285388" y="1981545"/>
              <a:ext cx="576470" cy="246221"/>
            </a:xfrm>
            <a:prstGeom prst="rect">
              <a:avLst/>
            </a:prstGeom>
            <a:noFill/>
          </p:spPr>
          <p:txBody>
            <a:bodyPr wrap="square" rtlCol="0">
              <a:spAutoFit/>
            </a:bodyPr>
            <a:lstStyle/>
            <a:p>
              <a:r>
                <a:rPr lang="en-US" sz="1000" b="1" dirty="0"/>
                <a:t>(0.34)</a:t>
              </a:r>
            </a:p>
          </p:txBody>
        </p:sp>
      </p:grpSp>
      <p:sp>
        <p:nvSpPr>
          <p:cNvPr id="11" name="TextBox 10">
            <a:extLst>
              <a:ext uri="{FF2B5EF4-FFF2-40B4-BE49-F238E27FC236}">
                <a16:creationId xmlns:a16="http://schemas.microsoft.com/office/drawing/2014/main" id="{161E92AA-CB0C-4D05-8DE5-D7EAFC81DA71}"/>
              </a:ext>
            </a:extLst>
          </p:cNvPr>
          <p:cNvSpPr txBox="1"/>
          <p:nvPr/>
        </p:nvSpPr>
        <p:spPr>
          <a:xfrm>
            <a:off x="5180935" y="5301258"/>
            <a:ext cx="62909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values after the legend symbols are the annual total LNO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Tg</a:t>
            </a:r>
            <a:r>
              <a:rPr lang="en-US" dirty="0">
                <a:latin typeface="Times New Roman" panose="02020603050405020304" pitchFamily="18" charset="0"/>
                <a:cs typeface="Times New Roman" panose="02020603050405020304" pitchFamily="18" charset="0"/>
              </a:rPr>
              <a:t> N) over the domain and the values in the parentheses are the corresponding annual total LNO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over the CONUS land grid cells.</a:t>
            </a:r>
          </a:p>
        </p:txBody>
      </p:sp>
    </p:spTree>
    <p:extLst>
      <p:ext uri="{BB962C8B-B14F-4D97-AF65-F5344CB8AC3E}">
        <p14:creationId xmlns:p14="http://schemas.microsoft.com/office/powerpoint/2010/main" val="102592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F1B74-3E7E-4EF0-AE08-C8AA2C1E9258}"/>
              </a:ext>
            </a:extLst>
          </p:cNvPr>
          <p:cNvSpPr>
            <a:spLocks noGrp="1"/>
          </p:cNvSpPr>
          <p:nvPr>
            <p:ph type="sldNum" sz="quarter" idx="10"/>
          </p:nvPr>
        </p:nvSpPr>
        <p:spPr/>
        <p:txBody>
          <a:bodyPr/>
          <a:lstStyle/>
          <a:p>
            <a:pPr>
              <a:defRPr/>
            </a:pPr>
            <a:fld id="{633AD7DD-8889-40EE-AB37-66A654BC2EEA}" type="slidenum">
              <a:rPr lang="en-US" smtClean="0"/>
              <a:pPr>
                <a:defRPr/>
              </a:pPr>
              <a:t>12</a:t>
            </a:fld>
            <a:endParaRPr lang="en-US" dirty="0"/>
          </a:p>
        </p:txBody>
      </p:sp>
      <p:grpSp>
        <p:nvGrpSpPr>
          <p:cNvPr id="105" name="Group 104">
            <a:extLst>
              <a:ext uri="{FF2B5EF4-FFF2-40B4-BE49-F238E27FC236}">
                <a16:creationId xmlns:a16="http://schemas.microsoft.com/office/drawing/2014/main" id="{5E9763E8-F371-4CED-BB8D-6229E01FC40F}"/>
              </a:ext>
            </a:extLst>
          </p:cNvPr>
          <p:cNvGrpSpPr/>
          <p:nvPr/>
        </p:nvGrpSpPr>
        <p:grpSpPr>
          <a:xfrm>
            <a:off x="406400" y="1197350"/>
            <a:ext cx="11641319" cy="5027239"/>
            <a:chOff x="406400" y="914400"/>
            <a:chExt cx="11641319" cy="4801331"/>
          </a:xfrm>
        </p:grpSpPr>
        <p:sp>
          <p:nvSpPr>
            <p:cNvPr id="57" name="TextBox 56">
              <a:extLst>
                <a:ext uri="{FF2B5EF4-FFF2-40B4-BE49-F238E27FC236}">
                  <a16:creationId xmlns:a16="http://schemas.microsoft.com/office/drawing/2014/main" id="{64C0657C-998A-473A-A8C6-8F0AEEA0FEFD}"/>
                </a:ext>
              </a:extLst>
            </p:cNvPr>
            <p:cNvSpPr txBox="1"/>
            <p:nvPr/>
          </p:nvSpPr>
          <p:spPr>
            <a:xfrm>
              <a:off x="6481045"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WWLLNs</a:t>
              </a:r>
            </a:p>
          </p:txBody>
        </p:sp>
        <p:sp>
          <p:nvSpPr>
            <p:cNvPr id="58" name="TextBox 57">
              <a:extLst>
                <a:ext uri="{FF2B5EF4-FFF2-40B4-BE49-F238E27FC236}">
                  <a16:creationId xmlns:a16="http://schemas.microsoft.com/office/drawing/2014/main" id="{4CC9CB6F-2466-4914-A61D-5D98070C6BEF}"/>
                </a:ext>
              </a:extLst>
            </p:cNvPr>
            <p:cNvSpPr txBox="1"/>
            <p:nvPr/>
          </p:nvSpPr>
          <p:spPr>
            <a:xfrm>
              <a:off x="8834974"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GEIA</a:t>
              </a:r>
            </a:p>
          </p:txBody>
        </p:sp>
        <p:grpSp>
          <p:nvGrpSpPr>
            <p:cNvPr id="62" name="Group 61">
              <a:extLst>
                <a:ext uri="{FF2B5EF4-FFF2-40B4-BE49-F238E27FC236}">
                  <a16:creationId xmlns:a16="http://schemas.microsoft.com/office/drawing/2014/main" id="{3D9BDE43-352D-482B-86E9-83E4C8A46327}"/>
                </a:ext>
              </a:extLst>
            </p:cNvPr>
            <p:cNvGrpSpPr/>
            <p:nvPr/>
          </p:nvGrpSpPr>
          <p:grpSpPr>
            <a:xfrm>
              <a:off x="1522898" y="1365109"/>
              <a:ext cx="10211311" cy="2059183"/>
              <a:chOff x="1514062" y="1365109"/>
              <a:chExt cx="10389440" cy="2059183"/>
            </a:xfrm>
          </p:grpSpPr>
          <p:grpSp>
            <p:nvGrpSpPr>
              <p:cNvPr id="63" name="Group 62">
                <a:extLst>
                  <a:ext uri="{FF2B5EF4-FFF2-40B4-BE49-F238E27FC236}">
                    <a16:creationId xmlns:a16="http://schemas.microsoft.com/office/drawing/2014/main" id="{ABFDBBAE-2759-4F76-8E80-826DEE64FD5D}"/>
                  </a:ext>
                </a:extLst>
              </p:cNvPr>
              <p:cNvGrpSpPr/>
              <p:nvPr/>
            </p:nvGrpSpPr>
            <p:grpSpPr>
              <a:xfrm>
                <a:off x="1514062" y="1370978"/>
                <a:ext cx="10057366" cy="2053314"/>
                <a:chOff x="1514062" y="1370978"/>
                <a:chExt cx="9829908" cy="1527700"/>
              </a:xfrm>
            </p:grpSpPr>
            <p:grpSp>
              <p:nvGrpSpPr>
                <p:cNvPr id="75" name="Group 74">
                  <a:extLst>
                    <a:ext uri="{FF2B5EF4-FFF2-40B4-BE49-F238E27FC236}">
                      <a16:creationId xmlns:a16="http://schemas.microsoft.com/office/drawing/2014/main" id="{B7E96DE2-9CF4-43CE-BAD7-8F4E401729A2}"/>
                    </a:ext>
                  </a:extLst>
                </p:cNvPr>
                <p:cNvGrpSpPr/>
                <p:nvPr/>
              </p:nvGrpSpPr>
              <p:grpSpPr>
                <a:xfrm>
                  <a:off x="1514062" y="1370978"/>
                  <a:ext cx="9399104" cy="1527700"/>
                  <a:chOff x="679174" y="1003229"/>
                  <a:chExt cx="11211071" cy="1831859"/>
                </a:xfrm>
              </p:grpSpPr>
              <p:pic>
                <p:nvPicPr>
                  <p:cNvPr id="77" name="Picture 76">
                    <a:extLst>
                      <a:ext uri="{FF2B5EF4-FFF2-40B4-BE49-F238E27FC236}">
                        <a16:creationId xmlns:a16="http://schemas.microsoft.com/office/drawing/2014/main" id="{BB862BE5-8C0D-4D23-A19D-680228E7674E}"/>
                      </a:ext>
                    </a:extLst>
                  </p:cNvPr>
                  <p:cNvPicPr>
                    <a:picLocks noChangeAspect="1"/>
                  </p:cNvPicPr>
                  <p:nvPr/>
                </p:nvPicPr>
                <p:blipFill>
                  <a:blip r:embed="rId3"/>
                  <a:stretch>
                    <a:fillRect/>
                  </a:stretch>
                </p:blipFill>
                <p:spPr>
                  <a:xfrm>
                    <a:off x="679174" y="1008820"/>
                    <a:ext cx="2809461" cy="1826268"/>
                  </a:xfrm>
                  <a:prstGeom prst="rect">
                    <a:avLst/>
                  </a:prstGeom>
                </p:spPr>
              </p:pic>
              <p:pic>
                <p:nvPicPr>
                  <p:cNvPr id="78" name="Picture 77">
                    <a:extLst>
                      <a:ext uri="{FF2B5EF4-FFF2-40B4-BE49-F238E27FC236}">
                        <a16:creationId xmlns:a16="http://schemas.microsoft.com/office/drawing/2014/main" id="{59421D0B-D7B1-4297-A7AB-8C22E16229D1}"/>
                      </a:ext>
                    </a:extLst>
                  </p:cNvPr>
                  <p:cNvPicPr>
                    <a:picLocks noChangeAspect="1"/>
                  </p:cNvPicPr>
                  <p:nvPr/>
                </p:nvPicPr>
                <p:blipFill>
                  <a:blip r:embed="rId4"/>
                  <a:stretch>
                    <a:fillRect/>
                  </a:stretch>
                </p:blipFill>
                <p:spPr>
                  <a:xfrm>
                    <a:off x="9098909" y="1003229"/>
                    <a:ext cx="2791336" cy="1831859"/>
                  </a:xfrm>
                  <a:prstGeom prst="rect">
                    <a:avLst/>
                  </a:prstGeom>
                </p:spPr>
              </p:pic>
              <p:pic>
                <p:nvPicPr>
                  <p:cNvPr id="79" name="Picture 78">
                    <a:extLst>
                      <a:ext uri="{FF2B5EF4-FFF2-40B4-BE49-F238E27FC236}">
                        <a16:creationId xmlns:a16="http://schemas.microsoft.com/office/drawing/2014/main" id="{5A581F24-22F2-4E6C-8FD2-244DD6CAF621}"/>
                      </a:ext>
                    </a:extLst>
                  </p:cNvPr>
                  <p:cNvPicPr>
                    <a:picLocks noChangeAspect="1"/>
                  </p:cNvPicPr>
                  <p:nvPr/>
                </p:nvPicPr>
                <p:blipFill>
                  <a:blip r:embed="rId5"/>
                  <a:stretch>
                    <a:fillRect/>
                  </a:stretch>
                </p:blipFill>
                <p:spPr>
                  <a:xfrm>
                    <a:off x="3488636" y="1008820"/>
                    <a:ext cx="2798614" cy="1818606"/>
                  </a:xfrm>
                  <a:prstGeom prst="rect">
                    <a:avLst/>
                  </a:prstGeom>
                </p:spPr>
              </p:pic>
              <p:pic>
                <p:nvPicPr>
                  <p:cNvPr id="80" name="Picture 79">
                    <a:extLst>
                      <a:ext uri="{FF2B5EF4-FFF2-40B4-BE49-F238E27FC236}">
                        <a16:creationId xmlns:a16="http://schemas.microsoft.com/office/drawing/2014/main" id="{B257BEDC-D4AC-48A7-8294-0AB5A2DE7E58}"/>
                      </a:ext>
                    </a:extLst>
                  </p:cNvPr>
                  <p:cNvPicPr>
                    <a:picLocks noChangeAspect="1"/>
                  </p:cNvPicPr>
                  <p:nvPr/>
                </p:nvPicPr>
                <p:blipFill>
                  <a:blip r:embed="rId6"/>
                  <a:stretch>
                    <a:fillRect/>
                  </a:stretch>
                </p:blipFill>
                <p:spPr>
                  <a:xfrm>
                    <a:off x="6300294" y="1016482"/>
                    <a:ext cx="2804381" cy="1818606"/>
                  </a:xfrm>
                  <a:prstGeom prst="rect">
                    <a:avLst/>
                  </a:prstGeom>
                </p:spPr>
              </p:pic>
            </p:grpSp>
            <p:pic>
              <p:nvPicPr>
                <p:cNvPr id="76" name="Picture 75">
                  <a:extLst>
                    <a:ext uri="{FF2B5EF4-FFF2-40B4-BE49-F238E27FC236}">
                      <a16:creationId xmlns:a16="http://schemas.microsoft.com/office/drawing/2014/main" id="{F71A7990-71B6-4286-A1AE-0851A72D3090}"/>
                    </a:ext>
                  </a:extLst>
                </p:cNvPr>
                <p:cNvPicPr>
                  <a:picLocks noChangeAspect="1"/>
                </p:cNvPicPr>
                <p:nvPr/>
              </p:nvPicPr>
              <p:blipFill>
                <a:blip r:embed="rId7"/>
                <a:stretch>
                  <a:fillRect/>
                </a:stretch>
              </p:blipFill>
              <p:spPr>
                <a:xfrm>
                  <a:off x="11066903" y="1370978"/>
                  <a:ext cx="277067" cy="1503869"/>
                </a:xfrm>
                <a:prstGeom prst="rect">
                  <a:avLst/>
                </a:prstGeom>
              </p:spPr>
            </p:pic>
          </p:grpSp>
          <p:sp>
            <p:nvSpPr>
              <p:cNvPr id="64" name="TextBox 63">
                <a:extLst>
                  <a:ext uri="{FF2B5EF4-FFF2-40B4-BE49-F238E27FC236}">
                    <a16:creationId xmlns:a16="http://schemas.microsoft.com/office/drawing/2014/main" id="{BD15A613-0993-40BC-BD88-66749E427B0F}"/>
                  </a:ext>
                </a:extLst>
              </p:cNvPr>
              <p:cNvSpPr txBox="1"/>
              <p:nvPr/>
            </p:nvSpPr>
            <p:spPr>
              <a:xfrm>
                <a:off x="11413678" y="1365109"/>
                <a:ext cx="383976" cy="2021284"/>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pSp>
            <p:nvGrpSpPr>
              <p:cNvPr id="65" name="Group 64">
                <a:extLst>
                  <a:ext uri="{FF2B5EF4-FFF2-40B4-BE49-F238E27FC236}">
                    <a16:creationId xmlns:a16="http://schemas.microsoft.com/office/drawing/2014/main" id="{52B57E90-763E-4814-A5A7-9ADCE1F5AADE}"/>
                  </a:ext>
                </a:extLst>
              </p:cNvPr>
              <p:cNvGrpSpPr/>
              <p:nvPr/>
            </p:nvGrpSpPr>
            <p:grpSpPr>
              <a:xfrm>
                <a:off x="11463336" y="1491105"/>
                <a:ext cx="440166" cy="1861548"/>
                <a:chOff x="11421989" y="1505102"/>
                <a:chExt cx="440166" cy="1861548"/>
              </a:xfrm>
              <a:noFill/>
            </p:grpSpPr>
            <p:sp>
              <p:nvSpPr>
                <p:cNvPr id="66" name="TextBox 65">
                  <a:extLst>
                    <a:ext uri="{FF2B5EF4-FFF2-40B4-BE49-F238E27FC236}">
                      <a16:creationId xmlns:a16="http://schemas.microsoft.com/office/drawing/2014/main" id="{3C6311A8-145F-4BC7-8554-CCC7A45C0D92}"/>
                    </a:ext>
                  </a:extLst>
                </p:cNvPr>
                <p:cNvSpPr txBox="1"/>
                <p:nvPr/>
              </p:nvSpPr>
              <p:spPr>
                <a:xfrm>
                  <a:off x="11451044" y="1505102"/>
                  <a:ext cx="27767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6.3</a:t>
                  </a:r>
                </a:p>
              </p:txBody>
            </p:sp>
            <p:sp>
              <p:nvSpPr>
                <p:cNvPr id="67" name="TextBox 66">
                  <a:extLst>
                    <a:ext uri="{FF2B5EF4-FFF2-40B4-BE49-F238E27FC236}">
                      <a16:creationId xmlns:a16="http://schemas.microsoft.com/office/drawing/2014/main" id="{88683135-0EF3-4BDC-AC9E-9756C8EDC6BB}"/>
                    </a:ext>
                  </a:extLst>
                </p:cNvPr>
                <p:cNvSpPr txBox="1"/>
                <p:nvPr/>
              </p:nvSpPr>
              <p:spPr>
                <a:xfrm>
                  <a:off x="11429648" y="1733520"/>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5.6</a:t>
                  </a:r>
                </a:p>
              </p:txBody>
            </p:sp>
            <p:sp>
              <p:nvSpPr>
                <p:cNvPr id="68" name="TextBox 67">
                  <a:extLst>
                    <a:ext uri="{FF2B5EF4-FFF2-40B4-BE49-F238E27FC236}">
                      <a16:creationId xmlns:a16="http://schemas.microsoft.com/office/drawing/2014/main" id="{64F4EB33-3093-4BC7-90C0-D1BAD7ECB9B8}"/>
                    </a:ext>
                  </a:extLst>
                </p:cNvPr>
                <p:cNvSpPr txBox="1"/>
                <p:nvPr/>
              </p:nvSpPr>
              <p:spPr>
                <a:xfrm>
                  <a:off x="11421989" y="193165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4.9</a:t>
                  </a:r>
                </a:p>
              </p:txBody>
            </p:sp>
            <p:sp>
              <p:nvSpPr>
                <p:cNvPr id="69" name="TextBox 68">
                  <a:extLst>
                    <a:ext uri="{FF2B5EF4-FFF2-40B4-BE49-F238E27FC236}">
                      <a16:creationId xmlns:a16="http://schemas.microsoft.com/office/drawing/2014/main" id="{10446A98-030F-482C-8BA9-D56EC78E03ED}"/>
                    </a:ext>
                  </a:extLst>
                </p:cNvPr>
                <p:cNvSpPr txBox="1"/>
                <p:nvPr/>
              </p:nvSpPr>
              <p:spPr>
                <a:xfrm>
                  <a:off x="11429648" y="2149807"/>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4.2</a:t>
                  </a:r>
                </a:p>
              </p:txBody>
            </p:sp>
            <p:sp>
              <p:nvSpPr>
                <p:cNvPr id="70" name="TextBox 69">
                  <a:extLst>
                    <a:ext uri="{FF2B5EF4-FFF2-40B4-BE49-F238E27FC236}">
                      <a16:creationId xmlns:a16="http://schemas.microsoft.com/office/drawing/2014/main" id="{02AB558E-E1EC-435B-94F0-262BA035B73D}"/>
                    </a:ext>
                  </a:extLst>
                </p:cNvPr>
                <p:cNvSpPr txBox="1"/>
                <p:nvPr/>
              </p:nvSpPr>
              <p:spPr>
                <a:xfrm>
                  <a:off x="11421989" y="2372441"/>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3.5</a:t>
                  </a:r>
                </a:p>
              </p:txBody>
            </p:sp>
            <p:sp>
              <p:nvSpPr>
                <p:cNvPr id="71" name="TextBox 70">
                  <a:extLst>
                    <a:ext uri="{FF2B5EF4-FFF2-40B4-BE49-F238E27FC236}">
                      <a16:creationId xmlns:a16="http://schemas.microsoft.com/office/drawing/2014/main" id="{78FBF38B-9908-4DB6-933B-A536876D371F}"/>
                    </a:ext>
                  </a:extLst>
                </p:cNvPr>
                <p:cNvSpPr txBox="1"/>
                <p:nvPr/>
              </p:nvSpPr>
              <p:spPr>
                <a:xfrm>
                  <a:off x="11421989" y="257630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2.8</a:t>
                  </a:r>
                </a:p>
              </p:txBody>
            </p:sp>
            <p:sp>
              <p:nvSpPr>
                <p:cNvPr id="72" name="TextBox 71">
                  <a:extLst>
                    <a:ext uri="{FF2B5EF4-FFF2-40B4-BE49-F238E27FC236}">
                      <a16:creationId xmlns:a16="http://schemas.microsoft.com/office/drawing/2014/main" id="{19B020E3-E8CB-42C7-8ACB-C15067C3F44E}"/>
                    </a:ext>
                  </a:extLst>
                </p:cNvPr>
                <p:cNvSpPr txBox="1"/>
                <p:nvPr/>
              </p:nvSpPr>
              <p:spPr>
                <a:xfrm>
                  <a:off x="11444007" y="281322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2.1</a:t>
                  </a:r>
                </a:p>
              </p:txBody>
            </p:sp>
            <p:sp>
              <p:nvSpPr>
                <p:cNvPr id="73" name="TextBox 72">
                  <a:extLst>
                    <a:ext uri="{FF2B5EF4-FFF2-40B4-BE49-F238E27FC236}">
                      <a16:creationId xmlns:a16="http://schemas.microsoft.com/office/drawing/2014/main" id="{725B998D-DCCD-4074-8379-A68CEEC57005}"/>
                    </a:ext>
                  </a:extLst>
                </p:cNvPr>
                <p:cNvSpPr txBox="1"/>
                <p:nvPr/>
              </p:nvSpPr>
              <p:spPr>
                <a:xfrm>
                  <a:off x="11421989" y="299654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1.4</a:t>
                  </a:r>
                </a:p>
              </p:txBody>
            </p:sp>
            <p:sp>
              <p:nvSpPr>
                <p:cNvPr id="74" name="TextBox 73">
                  <a:extLst>
                    <a:ext uri="{FF2B5EF4-FFF2-40B4-BE49-F238E27FC236}">
                      <a16:creationId xmlns:a16="http://schemas.microsoft.com/office/drawing/2014/main" id="{E8621BC3-B22F-427B-9597-00FABF531A30}"/>
                    </a:ext>
                  </a:extLst>
                </p:cNvPr>
                <p:cNvSpPr txBox="1"/>
                <p:nvPr/>
              </p:nvSpPr>
              <p:spPr>
                <a:xfrm>
                  <a:off x="11438944" y="3190282"/>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0.7</a:t>
                  </a:r>
                </a:p>
              </p:txBody>
            </p:sp>
          </p:grpSp>
        </p:grpSp>
        <p:grpSp>
          <p:nvGrpSpPr>
            <p:cNvPr id="81" name="Group 80">
              <a:extLst>
                <a:ext uri="{FF2B5EF4-FFF2-40B4-BE49-F238E27FC236}">
                  <a16:creationId xmlns:a16="http://schemas.microsoft.com/office/drawing/2014/main" id="{1A083352-36A4-48CB-84E6-9104BEEEC732}"/>
                </a:ext>
              </a:extLst>
            </p:cNvPr>
            <p:cNvGrpSpPr/>
            <p:nvPr/>
          </p:nvGrpSpPr>
          <p:grpSpPr>
            <a:xfrm>
              <a:off x="1522899" y="3664432"/>
              <a:ext cx="10212189" cy="2051299"/>
              <a:chOff x="1514062" y="3664432"/>
              <a:chExt cx="10400412" cy="2051299"/>
            </a:xfrm>
          </p:grpSpPr>
          <p:grpSp>
            <p:nvGrpSpPr>
              <p:cNvPr id="82" name="Group 81">
                <a:extLst>
                  <a:ext uri="{FF2B5EF4-FFF2-40B4-BE49-F238E27FC236}">
                    <a16:creationId xmlns:a16="http://schemas.microsoft.com/office/drawing/2014/main" id="{6F7CA734-AA67-42C0-B6B1-81A8723C90D2}"/>
                  </a:ext>
                </a:extLst>
              </p:cNvPr>
              <p:cNvGrpSpPr/>
              <p:nvPr/>
            </p:nvGrpSpPr>
            <p:grpSpPr>
              <a:xfrm>
                <a:off x="1514062" y="3664432"/>
                <a:ext cx="10124660" cy="2050567"/>
                <a:chOff x="1514062" y="2968694"/>
                <a:chExt cx="9874481" cy="1503868"/>
              </a:xfrm>
            </p:grpSpPr>
            <p:grpSp>
              <p:nvGrpSpPr>
                <p:cNvPr id="94" name="Group 93">
                  <a:extLst>
                    <a:ext uri="{FF2B5EF4-FFF2-40B4-BE49-F238E27FC236}">
                      <a16:creationId xmlns:a16="http://schemas.microsoft.com/office/drawing/2014/main" id="{20916AFF-BD8B-48E6-89D6-6F3BE5C9EF08}"/>
                    </a:ext>
                  </a:extLst>
                </p:cNvPr>
                <p:cNvGrpSpPr/>
                <p:nvPr/>
              </p:nvGrpSpPr>
              <p:grpSpPr>
                <a:xfrm>
                  <a:off x="1514062" y="2968694"/>
                  <a:ext cx="9393363" cy="1503868"/>
                  <a:chOff x="1514062" y="2968694"/>
                  <a:chExt cx="9393363" cy="1503868"/>
                </a:xfrm>
              </p:grpSpPr>
              <p:pic>
                <p:nvPicPr>
                  <p:cNvPr id="96" name="Picture 95">
                    <a:extLst>
                      <a:ext uri="{FF2B5EF4-FFF2-40B4-BE49-F238E27FC236}">
                        <a16:creationId xmlns:a16="http://schemas.microsoft.com/office/drawing/2014/main" id="{6465C2D1-B4C9-424C-BCB6-DA92BF424F12}"/>
                      </a:ext>
                    </a:extLst>
                  </p:cNvPr>
                  <p:cNvPicPr>
                    <a:picLocks noChangeAspect="1"/>
                  </p:cNvPicPr>
                  <p:nvPr/>
                </p:nvPicPr>
                <p:blipFill>
                  <a:blip r:embed="rId8"/>
                  <a:stretch>
                    <a:fillRect/>
                  </a:stretch>
                </p:blipFill>
                <p:spPr>
                  <a:xfrm>
                    <a:off x="1514062" y="2968694"/>
                    <a:ext cx="2332085" cy="1503868"/>
                  </a:xfrm>
                  <a:prstGeom prst="rect">
                    <a:avLst/>
                  </a:prstGeom>
                </p:spPr>
              </p:pic>
              <p:pic>
                <p:nvPicPr>
                  <p:cNvPr id="97" name="Picture 96">
                    <a:extLst>
                      <a:ext uri="{FF2B5EF4-FFF2-40B4-BE49-F238E27FC236}">
                        <a16:creationId xmlns:a16="http://schemas.microsoft.com/office/drawing/2014/main" id="{C61970C6-10A6-493A-8166-A51282B20AAE}"/>
                      </a:ext>
                    </a:extLst>
                  </p:cNvPr>
                  <p:cNvPicPr>
                    <a:picLocks noChangeAspect="1"/>
                  </p:cNvPicPr>
                  <p:nvPr/>
                </p:nvPicPr>
                <p:blipFill>
                  <a:blip r:embed="rId9"/>
                  <a:stretch>
                    <a:fillRect/>
                  </a:stretch>
                </p:blipFill>
                <p:spPr>
                  <a:xfrm>
                    <a:off x="3869451" y="2968694"/>
                    <a:ext cx="2332086" cy="1499586"/>
                  </a:xfrm>
                  <a:prstGeom prst="rect">
                    <a:avLst/>
                  </a:prstGeom>
                </p:spPr>
              </p:pic>
              <p:pic>
                <p:nvPicPr>
                  <p:cNvPr id="98" name="Picture 97">
                    <a:extLst>
                      <a:ext uri="{FF2B5EF4-FFF2-40B4-BE49-F238E27FC236}">
                        <a16:creationId xmlns:a16="http://schemas.microsoft.com/office/drawing/2014/main" id="{46CF19F3-16C6-47CD-9AAE-F2F2867730EC}"/>
                      </a:ext>
                    </a:extLst>
                  </p:cNvPr>
                  <p:cNvPicPr>
                    <a:picLocks noChangeAspect="1"/>
                  </p:cNvPicPr>
                  <p:nvPr/>
                </p:nvPicPr>
                <p:blipFill>
                  <a:blip r:embed="rId10"/>
                  <a:stretch>
                    <a:fillRect/>
                  </a:stretch>
                </p:blipFill>
                <p:spPr>
                  <a:xfrm>
                    <a:off x="6189377" y="2968695"/>
                    <a:ext cx="2336311" cy="1499586"/>
                  </a:xfrm>
                  <a:prstGeom prst="rect">
                    <a:avLst/>
                  </a:prstGeom>
                </p:spPr>
              </p:pic>
              <p:pic>
                <p:nvPicPr>
                  <p:cNvPr id="99" name="Picture 98">
                    <a:extLst>
                      <a:ext uri="{FF2B5EF4-FFF2-40B4-BE49-F238E27FC236}">
                        <a16:creationId xmlns:a16="http://schemas.microsoft.com/office/drawing/2014/main" id="{48B81C5D-B355-4911-8A3D-14A24F052324}"/>
                      </a:ext>
                    </a:extLst>
                  </p:cNvPr>
                  <p:cNvPicPr>
                    <a:picLocks noChangeAspect="1"/>
                  </p:cNvPicPr>
                  <p:nvPr/>
                </p:nvPicPr>
                <p:blipFill>
                  <a:blip r:embed="rId11"/>
                  <a:stretch>
                    <a:fillRect/>
                  </a:stretch>
                </p:blipFill>
                <p:spPr>
                  <a:xfrm>
                    <a:off x="8566873" y="2968694"/>
                    <a:ext cx="2340552" cy="1499586"/>
                  </a:xfrm>
                  <a:prstGeom prst="rect">
                    <a:avLst/>
                  </a:prstGeom>
                </p:spPr>
              </p:pic>
            </p:grpSp>
            <p:pic>
              <p:nvPicPr>
                <p:cNvPr id="95" name="Picture 94">
                  <a:extLst>
                    <a:ext uri="{FF2B5EF4-FFF2-40B4-BE49-F238E27FC236}">
                      <a16:creationId xmlns:a16="http://schemas.microsoft.com/office/drawing/2014/main" id="{1D71DFD1-84B1-4228-82CF-4D5C9183E600}"/>
                    </a:ext>
                  </a:extLst>
                </p:cNvPr>
                <p:cNvPicPr>
                  <a:picLocks noChangeAspect="1"/>
                </p:cNvPicPr>
                <p:nvPr/>
              </p:nvPicPr>
              <p:blipFill>
                <a:blip r:embed="rId12"/>
                <a:stretch>
                  <a:fillRect/>
                </a:stretch>
              </p:blipFill>
              <p:spPr>
                <a:xfrm>
                  <a:off x="11046439" y="2968695"/>
                  <a:ext cx="342104" cy="1499586"/>
                </a:xfrm>
                <a:prstGeom prst="rect">
                  <a:avLst/>
                </a:prstGeom>
              </p:spPr>
            </p:pic>
          </p:grpSp>
          <p:sp>
            <p:nvSpPr>
              <p:cNvPr id="83" name="TextBox 82">
                <a:extLst>
                  <a:ext uri="{FF2B5EF4-FFF2-40B4-BE49-F238E27FC236}">
                    <a16:creationId xmlns:a16="http://schemas.microsoft.com/office/drawing/2014/main" id="{E6C1A597-7DF3-49E1-9211-3CCDB2AA8ED0}"/>
                  </a:ext>
                </a:extLst>
              </p:cNvPr>
              <p:cNvSpPr txBox="1"/>
              <p:nvPr/>
            </p:nvSpPr>
            <p:spPr>
              <a:xfrm>
                <a:off x="11409443" y="3664432"/>
                <a:ext cx="418147" cy="2051299"/>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pSp>
            <p:nvGrpSpPr>
              <p:cNvPr id="84" name="Group 83">
                <a:extLst>
                  <a:ext uri="{FF2B5EF4-FFF2-40B4-BE49-F238E27FC236}">
                    <a16:creationId xmlns:a16="http://schemas.microsoft.com/office/drawing/2014/main" id="{3E2145A0-82DB-4493-A120-03D89DE3D828}"/>
                  </a:ext>
                </a:extLst>
              </p:cNvPr>
              <p:cNvGrpSpPr/>
              <p:nvPr/>
            </p:nvGrpSpPr>
            <p:grpSpPr>
              <a:xfrm>
                <a:off x="11437571" y="3796189"/>
                <a:ext cx="476903" cy="1901304"/>
                <a:chOff x="11440921" y="1455407"/>
                <a:chExt cx="476903" cy="1901304"/>
              </a:xfrm>
              <a:noFill/>
            </p:grpSpPr>
            <p:sp>
              <p:nvSpPr>
                <p:cNvPr id="85" name="TextBox 84">
                  <a:extLst>
                    <a:ext uri="{FF2B5EF4-FFF2-40B4-BE49-F238E27FC236}">
                      <a16:creationId xmlns:a16="http://schemas.microsoft.com/office/drawing/2014/main" id="{BEE806A9-9D55-4E7B-936D-686EC3E751C7}"/>
                    </a:ext>
                  </a:extLst>
                </p:cNvPr>
                <p:cNvSpPr txBox="1"/>
                <p:nvPr/>
              </p:nvSpPr>
              <p:spPr>
                <a:xfrm>
                  <a:off x="11440921" y="1455407"/>
                  <a:ext cx="27767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18</a:t>
                  </a:r>
                </a:p>
              </p:txBody>
            </p:sp>
            <p:sp>
              <p:nvSpPr>
                <p:cNvPr id="86" name="TextBox 85">
                  <a:extLst>
                    <a:ext uri="{FF2B5EF4-FFF2-40B4-BE49-F238E27FC236}">
                      <a16:creationId xmlns:a16="http://schemas.microsoft.com/office/drawing/2014/main" id="{9CBDF291-7DF8-4F5A-B995-B4E6337E3A32}"/>
                    </a:ext>
                  </a:extLst>
                </p:cNvPr>
                <p:cNvSpPr txBox="1"/>
                <p:nvPr/>
              </p:nvSpPr>
              <p:spPr>
                <a:xfrm>
                  <a:off x="11449893" y="1663420"/>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16</a:t>
                  </a:r>
                </a:p>
              </p:txBody>
            </p:sp>
            <p:sp>
              <p:nvSpPr>
                <p:cNvPr id="87" name="TextBox 86">
                  <a:extLst>
                    <a:ext uri="{FF2B5EF4-FFF2-40B4-BE49-F238E27FC236}">
                      <a16:creationId xmlns:a16="http://schemas.microsoft.com/office/drawing/2014/main" id="{2E1220D0-7322-4D01-B863-17E8C3970120}"/>
                    </a:ext>
                  </a:extLst>
                </p:cNvPr>
                <p:cNvSpPr txBox="1"/>
                <p:nvPr/>
              </p:nvSpPr>
              <p:spPr>
                <a:xfrm>
                  <a:off x="11452355" y="187202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14</a:t>
                  </a:r>
                </a:p>
              </p:txBody>
            </p:sp>
            <p:sp>
              <p:nvSpPr>
                <p:cNvPr id="88" name="TextBox 87">
                  <a:extLst>
                    <a:ext uri="{FF2B5EF4-FFF2-40B4-BE49-F238E27FC236}">
                      <a16:creationId xmlns:a16="http://schemas.microsoft.com/office/drawing/2014/main" id="{450A1C37-D86E-4E16-9E91-FF8B2D14E867}"/>
                    </a:ext>
                  </a:extLst>
                </p:cNvPr>
                <p:cNvSpPr txBox="1"/>
                <p:nvPr/>
              </p:nvSpPr>
              <p:spPr>
                <a:xfrm>
                  <a:off x="11465400" y="2080234"/>
                  <a:ext cx="382397"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12</a:t>
                  </a:r>
                </a:p>
              </p:txBody>
            </p:sp>
            <p:sp>
              <p:nvSpPr>
                <p:cNvPr id="89" name="TextBox 88">
                  <a:extLst>
                    <a:ext uri="{FF2B5EF4-FFF2-40B4-BE49-F238E27FC236}">
                      <a16:creationId xmlns:a16="http://schemas.microsoft.com/office/drawing/2014/main" id="{57AE296A-8E06-41C0-96B9-41CB03F5EB08}"/>
                    </a:ext>
                  </a:extLst>
                </p:cNvPr>
                <p:cNvSpPr txBox="1"/>
                <p:nvPr/>
              </p:nvSpPr>
              <p:spPr>
                <a:xfrm>
                  <a:off x="11462477" y="2292929"/>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10</a:t>
                  </a:r>
                </a:p>
              </p:txBody>
            </p:sp>
            <p:sp>
              <p:nvSpPr>
                <p:cNvPr id="90" name="TextBox 89">
                  <a:extLst>
                    <a:ext uri="{FF2B5EF4-FFF2-40B4-BE49-F238E27FC236}">
                      <a16:creationId xmlns:a16="http://schemas.microsoft.com/office/drawing/2014/main" id="{DBF7C313-6638-4C37-A358-457192908404}"/>
                    </a:ext>
                  </a:extLst>
                </p:cNvPr>
                <p:cNvSpPr txBox="1"/>
                <p:nvPr/>
              </p:nvSpPr>
              <p:spPr>
                <a:xfrm>
                  <a:off x="11472600" y="2536552"/>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8</a:t>
                  </a:r>
                </a:p>
              </p:txBody>
            </p:sp>
            <p:sp>
              <p:nvSpPr>
                <p:cNvPr id="91" name="TextBox 90">
                  <a:extLst>
                    <a:ext uri="{FF2B5EF4-FFF2-40B4-BE49-F238E27FC236}">
                      <a16:creationId xmlns:a16="http://schemas.microsoft.com/office/drawing/2014/main" id="{BCF0A804-A092-41A5-BA4B-9100756122AF}"/>
                    </a:ext>
                  </a:extLst>
                </p:cNvPr>
                <p:cNvSpPr txBox="1"/>
                <p:nvPr/>
              </p:nvSpPr>
              <p:spPr>
                <a:xfrm>
                  <a:off x="11494618" y="277346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6</a:t>
                  </a:r>
                </a:p>
              </p:txBody>
            </p:sp>
            <p:sp>
              <p:nvSpPr>
                <p:cNvPr id="92" name="TextBox 91">
                  <a:extLst>
                    <a:ext uri="{FF2B5EF4-FFF2-40B4-BE49-F238E27FC236}">
                      <a16:creationId xmlns:a16="http://schemas.microsoft.com/office/drawing/2014/main" id="{2EFF4CFF-5938-427E-8C9D-986F86935307}"/>
                    </a:ext>
                  </a:extLst>
                </p:cNvPr>
                <p:cNvSpPr txBox="1"/>
                <p:nvPr/>
              </p:nvSpPr>
              <p:spPr>
                <a:xfrm>
                  <a:off x="11492844" y="2976666"/>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a:t>
                  </a:r>
                </a:p>
              </p:txBody>
            </p:sp>
            <p:sp>
              <p:nvSpPr>
                <p:cNvPr id="93" name="TextBox 92">
                  <a:extLst>
                    <a:ext uri="{FF2B5EF4-FFF2-40B4-BE49-F238E27FC236}">
                      <a16:creationId xmlns:a16="http://schemas.microsoft.com/office/drawing/2014/main" id="{20C118BB-C581-4281-9EE0-A5F374D164F6}"/>
                    </a:ext>
                  </a:extLst>
                </p:cNvPr>
                <p:cNvSpPr txBox="1"/>
                <p:nvPr/>
              </p:nvSpPr>
              <p:spPr>
                <a:xfrm>
                  <a:off x="11499676" y="3180343"/>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a:t>
                  </a:r>
                </a:p>
              </p:txBody>
            </p:sp>
          </p:grpSp>
        </p:grpSp>
        <p:sp>
          <p:nvSpPr>
            <p:cNvPr id="100" name="TextBox 99">
              <a:extLst>
                <a:ext uri="{FF2B5EF4-FFF2-40B4-BE49-F238E27FC236}">
                  <a16:creationId xmlns:a16="http://schemas.microsoft.com/office/drawing/2014/main" id="{58962041-47E2-476E-A112-7A97B8376134}"/>
                </a:ext>
              </a:extLst>
            </p:cNvPr>
            <p:cNvSpPr txBox="1"/>
            <p:nvPr/>
          </p:nvSpPr>
          <p:spPr>
            <a:xfrm>
              <a:off x="11586054" y="1365109"/>
              <a:ext cx="461665" cy="4350621"/>
            </a:xfrm>
            <a:prstGeom prst="rect">
              <a:avLst/>
            </a:prstGeom>
            <a:noFill/>
          </p:spPr>
          <p:txBody>
            <a:bodyPr vert="vert270" wrap="square" rtlCol="0" anchor="ctr">
              <a:spAutoFit/>
            </a:bodyPr>
            <a:lstStyle/>
            <a:p>
              <a:pPr algn="ctr"/>
              <a:r>
                <a:rPr lang="en-US" dirty="0">
                  <a:latin typeface="Times New Roman" panose="02020603050405020304" pitchFamily="18" charset="0"/>
                  <a:cs typeface="Times New Roman" panose="02020603050405020304" pitchFamily="18" charset="0"/>
                </a:rPr>
                <a:t>LNO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Emissions (Tons N)</a:t>
              </a:r>
            </a:p>
          </p:txBody>
        </p:sp>
        <p:sp>
          <p:nvSpPr>
            <p:cNvPr id="101" name="TextBox 100">
              <a:extLst>
                <a:ext uri="{FF2B5EF4-FFF2-40B4-BE49-F238E27FC236}">
                  <a16:creationId xmlns:a16="http://schemas.microsoft.com/office/drawing/2014/main" id="{C8F415F4-F301-4EA2-924F-AEB16AC075C1}"/>
                </a:ext>
              </a:extLst>
            </p:cNvPr>
            <p:cNvSpPr txBox="1"/>
            <p:nvPr/>
          </p:nvSpPr>
          <p:spPr>
            <a:xfrm>
              <a:off x="1787940"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NLDN</a:t>
              </a:r>
            </a:p>
          </p:txBody>
        </p:sp>
        <p:sp>
          <p:nvSpPr>
            <p:cNvPr id="102" name="TextBox 101">
              <a:extLst>
                <a:ext uri="{FF2B5EF4-FFF2-40B4-BE49-F238E27FC236}">
                  <a16:creationId xmlns:a16="http://schemas.microsoft.com/office/drawing/2014/main" id="{0000CD33-22DC-4C78-A5E3-C5BF0956C3CB}"/>
                </a:ext>
              </a:extLst>
            </p:cNvPr>
            <p:cNvSpPr txBox="1"/>
            <p:nvPr/>
          </p:nvSpPr>
          <p:spPr>
            <a:xfrm>
              <a:off x="4113695"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WWLLN</a:t>
              </a:r>
            </a:p>
          </p:txBody>
        </p:sp>
        <p:sp>
          <p:nvSpPr>
            <p:cNvPr id="103" name="TextBox 102">
              <a:extLst>
                <a:ext uri="{FF2B5EF4-FFF2-40B4-BE49-F238E27FC236}">
                  <a16:creationId xmlns:a16="http://schemas.microsoft.com/office/drawing/2014/main" id="{BA9CDD50-2F3C-4B49-BFEC-E7DA0FA751C2}"/>
                </a:ext>
              </a:extLst>
            </p:cNvPr>
            <p:cNvSpPr txBox="1"/>
            <p:nvPr/>
          </p:nvSpPr>
          <p:spPr>
            <a:xfrm>
              <a:off x="406400" y="2043160"/>
              <a:ext cx="1062715" cy="61728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Spring (MAM)</a:t>
              </a:r>
            </a:p>
          </p:txBody>
        </p:sp>
        <p:sp>
          <p:nvSpPr>
            <p:cNvPr id="104" name="TextBox 103">
              <a:extLst>
                <a:ext uri="{FF2B5EF4-FFF2-40B4-BE49-F238E27FC236}">
                  <a16:creationId xmlns:a16="http://schemas.microsoft.com/office/drawing/2014/main" id="{2F5C865E-57DA-4970-BA6F-FE78E101C86E}"/>
                </a:ext>
              </a:extLst>
            </p:cNvPr>
            <p:cNvSpPr txBox="1"/>
            <p:nvPr/>
          </p:nvSpPr>
          <p:spPr>
            <a:xfrm>
              <a:off x="406400" y="4398256"/>
              <a:ext cx="1062715" cy="61728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Summer (JJA)</a:t>
              </a:r>
            </a:p>
          </p:txBody>
        </p:sp>
      </p:grpSp>
      <p:sp>
        <p:nvSpPr>
          <p:cNvPr id="49" name="Rectangle 2">
            <a:extLst>
              <a:ext uri="{FF2B5EF4-FFF2-40B4-BE49-F238E27FC236}">
                <a16:creationId xmlns:a16="http://schemas.microsoft.com/office/drawing/2014/main" id="{9091A7DE-9D85-4F29-861C-0084F0D6809A}"/>
              </a:ext>
            </a:extLst>
          </p:cNvPr>
          <p:cNvSpPr txBox="1">
            <a:spLocks noChangeArrowheads="1"/>
          </p:cNvSpPr>
          <p:nvPr/>
        </p:nvSpPr>
        <p:spPr>
          <a:xfrm>
            <a:off x="2039807" y="496324"/>
            <a:ext cx="9777079"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070C0"/>
                </a:solidFill>
                <a:latin typeface="Times New Roman" panose="02020603050405020304" pitchFamily="18" charset="0"/>
                <a:cs typeface="Times New Roman" panose="02020603050405020304" pitchFamily="18" charset="0"/>
              </a:rPr>
              <a:t>Spatial Distribution of Seasonal Total LNO</a:t>
            </a:r>
            <a:r>
              <a:rPr lang="en-US" sz="2800" kern="0" baseline="-25000" dirty="0">
                <a:solidFill>
                  <a:srgbClr val="0070C0"/>
                </a:solidFill>
                <a:latin typeface="Times New Roman" panose="02020603050405020304" pitchFamily="18" charset="0"/>
                <a:cs typeface="Times New Roman" panose="02020603050405020304" pitchFamily="18" charset="0"/>
              </a:rPr>
              <a:t>x</a:t>
            </a:r>
            <a:r>
              <a:rPr lang="en-US" sz="2800" kern="0" dirty="0">
                <a:solidFill>
                  <a:srgbClr val="0070C0"/>
                </a:solidFill>
                <a:latin typeface="Times New Roman" panose="02020603050405020304" pitchFamily="18" charset="0"/>
                <a:cs typeface="Times New Roman" panose="02020603050405020304" pitchFamily="18" charset="0"/>
              </a:rPr>
              <a:t> Emissions in 2016 </a:t>
            </a:r>
          </a:p>
        </p:txBody>
      </p:sp>
    </p:spTree>
    <p:extLst>
      <p:ext uri="{BB962C8B-B14F-4D97-AF65-F5344CB8AC3E}">
        <p14:creationId xmlns:p14="http://schemas.microsoft.com/office/powerpoint/2010/main" val="197944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F1B74-3E7E-4EF0-AE08-C8AA2C1E9258}"/>
              </a:ext>
            </a:extLst>
          </p:cNvPr>
          <p:cNvSpPr>
            <a:spLocks noGrp="1"/>
          </p:cNvSpPr>
          <p:nvPr>
            <p:ph type="sldNum" sz="quarter" idx="10"/>
          </p:nvPr>
        </p:nvSpPr>
        <p:spPr/>
        <p:txBody>
          <a:bodyPr/>
          <a:lstStyle/>
          <a:p>
            <a:pPr>
              <a:defRPr/>
            </a:pPr>
            <a:fld id="{633AD7DD-8889-40EE-AB37-66A654BC2EEA}" type="slidenum">
              <a:rPr lang="en-US" smtClean="0"/>
              <a:pPr>
                <a:defRPr/>
              </a:pPr>
              <a:t>13</a:t>
            </a:fld>
            <a:endParaRPr lang="en-US" dirty="0"/>
          </a:p>
        </p:txBody>
      </p:sp>
      <p:grpSp>
        <p:nvGrpSpPr>
          <p:cNvPr id="105" name="Group 104">
            <a:extLst>
              <a:ext uri="{FF2B5EF4-FFF2-40B4-BE49-F238E27FC236}">
                <a16:creationId xmlns:a16="http://schemas.microsoft.com/office/drawing/2014/main" id="{5E9763E8-F371-4CED-BB8D-6229E01FC40F}"/>
              </a:ext>
            </a:extLst>
          </p:cNvPr>
          <p:cNvGrpSpPr/>
          <p:nvPr/>
        </p:nvGrpSpPr>
        <p:grpSpPr>
          <a:xfrm>
            <a:off x="409091" y="1221232"/>
            <a:ext cx="11641319" cy="5048035"/>
            <a:chOff x="406400" y="914400"/>
            <a:chExt cx="11641319" cy="4821192"/>
          </a:xfrm>
        </p:grpSpPr>
        <p:sp>
          <p:nvSpPr>
            <p:cNvPr id="57" name="TextBox 56">
              <a:extLst>
                <a:ext uri="{FF2B5EF4-FFF2-40B4-BE49-F238E27FC236}">
                  <a16:creationId xmlns:a16="http://schemas.microsoft.com/office/drawing/2014/main" id="{64C0657C-998A-473A-A8C6-8F0AEEA0FEFD}"/>
                </a:ext>
              </a:extLst>
            </p:cNvPr>
            <p:cNvSpPr txBox="1"/>
            <p:nvPr/>
          </p:nvSpPr>
          <p:spPr>
            <a:xfrm>
              <a:off x="6481045"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WWLLNs</a:t>
              </a:r>
            </a:p>
          </p:txBody>
        </p:sp>
        <p:sp>
          <p:nvSpPr>
            <p:cNvPr id="58" name="TextBox 57">
              <a:extLst>
                <a:ext uri="{FF2B5EF4-FFF2-40B4-BE49-F238E27FC236}">
                  <a16:creationId xmlns:a16="http://schemas.microsoft.com/office/drawing/2014/main" id="{4CC9CB6F-2466-4914-A61D-5D98070C6BEF}"/>
                </a:ext>
              </a:extLst>
            </p:cNvPr>
            <p:cNvSpPr txBox="1"/>
            <p:nvPr/>
          </p:nvSpPr>
          <p:spPr>
            <a:xfrm>
              <a:off x="8834974"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GEIA</a:t>
              </a:r>
            </a:p>
          </p:txBody>
        </p:sp>
        <p:grpSp>
          <p:nvGrpSpPr>
            <p:cNvPr id="62" name="Group 61">
              <a:extLst>
                <a:ext uri="{FF2B5EF4-FFF2-40B4-BE49-F238E27FC236}">
                  <a16:creationId xmlns:a16="http://schemas.microsoft.com/office/drawing/2014/main" id="{3D9BDE43-352D-482B-86E9-83E4C8A46327}"/>
                </a:ext>
              </a:extLst>
            </p:cNvPr>
            <p:cNvGrpSpPr/>
            <p:nvPr/>
          </p:nvGrpSpPr>
          <p:grpSpPr>
            <a:xfrm>
              <a:off x="11129205" y="1365108"/>
              <a:ext cx="605000" cy="2047041"/>
              <a:chOff x="11287948" y="1365108"/>
              <a:chExt cx="615554" cy="2047041"/>
            </a:xfrm>
          </p:grpSpPr>
          <p:pic>
            <p:nvPicPr>
              <p:cNvPr id="76" name="Picture 75">
                <a:extLst>
                  <a:ext uri="{FF2B5EF4-FFF2-40B4-BE49-F238E27FC236}">
                    <a16:creationId xmlns:a16="http://schemas.microsoft.com/office/drawing/2014/main" id="{F71A7990-71B6-4286-A1AE-0851A72D3090}"/>
                  </a:ext>
                </a:extLst>
              </p:cNvPr>
              <p:cNvPicPr>
                <a:picLocks noChangeAspect="1"/>
              </p:cNvPicPr>
              <p:nvPr/>
            </p:nvPicPr>
            <p:blipFill>
              <a:blip r:embed="rId3"/>
              <a:stretch>
                <a:fillRect/>
              </a:stretch>
            </p:blipFill>
            <p:spPr>
              <a:xfrm>
                <a:off x="11287948" y="1370978"/>
                <a:ext cx="283478" cy="2021284"/>
              </a:xfrm>
              <a:prstGeom prst="rect">
                <a:avLst/>
              </a:prstGeom>
            </p:spPr>
          </p:pic>
          <p:sp>
            <p:nvSpPr>
              <p:cNvPr id="64" name="TextBox 63">
                <a:extLst>
                  <a:ext uri="{FF2B5EF4-FFF2-40B4-BE49-F238E27FC236}">
                    <a16:creationId xmlns:a16="http://schemas.microsoft.com/office/drawing/2014/main" id="{BD15A613-0993-40BC-BD88-66749E427B0F}"/>
                  </a:ext>
                </a:extLst>
              </p:cNvPr>
              <p:cNvSpPr txBox="1"/>
              <p:nvPr/>
            </p:nvSpPr>
            <p:spPr>
              <a:xfrm>
                <a:off x="11413679" y="1365108"/>
                <a:ext cx="373669" cy="2047041"/>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pSp>
            <p:nvGrpSpPr>
              <p:cNvPr id="65" name="Group 64">
                <a:extLst>
                  <a:ext uri="{FF2B5EF4-FFF2-40B4-BE49-F238E27FC236}">
                    <a16:creationId xmlns:a16="http://schemas.microsoft.com/office/drawing/2014/main" id="{52B57E90-763E-4814-A5A7-9ADCE1F5AADE}"/>
                  </a:ext>
                </a:extLst>
              </p:cNvPr>
              <p:cNvGrpSpPr/>
              <p:nvPr/>
            </p:nvGrpSpPr>
            <p:grpSpPr>
              <a:xfrm>
                <a:off x="11463336" y="1491105"/>
                <a:ext cx="440166" cy="1861548"/>
                <a:chOff x="11421989" y="1505102"/>
                <a:chExt cx="440166" cy="1861548"/>
              </a:xfrm>
              <a:noFill/>
            </p:grpSpPr>
            <p:sp>
              <p:nvSpPr>
                <p:cNvPr id="66" name="TextBox 65">
                  <a:extLst>
                    <a:ext uri="{FF2B5EF4-FFF2-40B4-BE49-F238E27FC236}">
                      <a16:creationId xmlns:a16="http://schemas.microsoft.com/office/drawing/2014/main" id="{3C6311A8-145F-4BC7-8554-CCC7A45C0D92}"/>
                    </a:ext>
                  </a:extLst>
                </p:cNvPr>
                <p:cNvSpPr txBox="1"/>
                <p:nvPr/>
              </p:nvSpPr>
              <p:spPr>
                <a:xfrm>
                  <a:off x="11451044" y="1505102"/>
                  <a:ext cx="27767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6.3</a:t>
                  </a:r>
                </a:p>
              </p:txBody>
            </p:sp>
            <p:sp>
              <p:nvSpPr>
                <p:cNvPr id="67" name="TextBox 66">
                  <a:extLst>
                    <a:ext uri="{FF2B5EF4-FFF2-40B4-BE49-F238E27FC236}">
                      <a16:creationId xmlns:a16="http://schemas.microsoft.com/office/drawing/2014/main" id="{88683135-0EF3-4BDC-AC9E-9756C8EDC6BB}"/>
                    </a:ext>
                  </a:extLst>
                </p:cNvPr>
                <p:cNvSpPr txBox="1"/>
                <p:nvPr/>
              </p:nvSpPr>
              <p:spPr>
                <a:xfrm>
                  <a:off x="11429648" y="1733520"/>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5.6</a:t>
                  </a:r>
                </a:p>
              </p:txBody>
            </p:sp>
            <p:sp>
              <p:nvSpPr>
                <p:cNvPr id="68" name="TextBox 67">
                  <a:extLst>
                    <a:ext uri="{FF2B5EF4-FFF2-40B4-BE49-F238E27FC236}">
                      <a16:creationId xmlns:a16="http://schemas.microsoft.com/office/drawing/2014/main" id="{64F4EB33-3093-4BC7-90C0-D1BAD7ECB9B8}"/>
                    </a:ext>
                  </a:extLst>
                </p:cNvPr>
                <p:cNvSpPr txBox="1"/>
                <p:nvPr/>
              </p:nvSpPr>
              <p:spPr>
                <a:xfrm>
                  <a:off x="11421989" y="193165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4.9</a:t>
                  </a:r>
                </a:p>
              </p:txBody>
            </p:sp>
            <p:sp>
              <p:nvSpPr>
                <p:cNvPr id="69" name="TextBox 68">
                  <a:extLst>
                    <a:ext uri="{FF2B5EF4-FFF2-40B4-BE49-F238E27FC236}">
                      <a16:creationId xmlns:a16="http://schemas.microsoft.com/office/drawing/2014/main" id="{10446A98-030F-482C-8BA9-D56EC78E03ED}"/>
                    </a:ext>
                  </a:extLst>
                </p:cNvPr>
                <p:cNvSpPr txBox="1"/>
                <p:nvPr/>
              </p:nvSpPr>
              <p:spPr>
                <a:xfrm>
                  <a:off x="11429648" y="2149807"/>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4.2</a:t>
                  </a:r>
                </a:p>
              </p:txBody>
            </p:sp>
            <p:sp>
              <p:nvSpPr>
                <p:cNvPr id="70" name="TextBox 69">
                  <a:extLst>
                    <a:ext uri="{FF2B5EF4-FFF2-40B4-BE49-F238E27FC236}">
                      <a16:creationId xmlns:a16="http://schemas.microsoft.com/office/drawing/2014/main" id="{02AB558E-E1EC-435B-94F0-262BA035B73D}"/>
                    </a:ext>
                  </a:extLst>
                </p:cNvPr>
                <p:cNvSpPr txBox="1"/>
                <p:nvPr/>
              </p:nvSpPr>
              <p:spPr>
                <a:xfrm>
                  <a:off x="11421989" y="2372441"/>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3.5</a:t>
                  </a:r>
                </a:p>
              </p:txBody>
            </p:sp>
            <p:sp>
              <p:nvSpPr>
                <p:cNvPr id="71" name="TextBox 70">
                  <a:extLst>
                    <a:ext uri="{FF2B5EF4-FFF2-40B4-BE49-F238E27FC236}">
                      <a16:creationId xmlns:a16="http://schemas.microsoft.com/office/drawing/2014/main" id="{78FBF38B-9908-4DB6-933B-A536876D371F}"/>
                    </a:ext>
                  </a:extLst>
                </p:cNvPr>
                <p:cNvSpPr txBox="1"/>
                <p:nvPr/>
              </p:nvSpPr>
              <p:spPr>
                <a:xfrm>
                  <a:off x="11421989" y="257630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2.8</a:t>
                  </a:r>
                </a:p>
              </p:txBody>
            </p:sp>
            <p:sp>
              <p:nvSpPr>
                <p:cNvPr id="72" name="TextBox 71">
                  <a:extLst>
                    <a:ext uri="{FF2B5EF4-FFF2-40B4-BE49-F238E27FC236}">
                      <a16:creationId xmlns:a16="http://schemas.microsoft.com/office/drawing/2014/main" id="{19B020E3-E8CB-42C7-8ACB-C15067C3F44E}"/>
                    </a:ext>
                  </a:extLst>
                </p:cNvPr>
                <p:cNvSpPr txBox="1"/>
                <p:nvPr/>
              </p:nvSpPr>
              <p:spPr>
                <a:xfrm>
                  <a:off x="11444007" y="281322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2.1</a:t>
                  </a:r>
                </a:p>
              </p:txBody>
            </p:sp>
            <p:sp>
              <p:nvSpPr>
                <p:cNvPr id="73" name="TextBox 72">
                  <a:extLst>
                    <a:ext uri="{FF2B5EF4-FFF2-40B4-BE49-F238E27FC236}">
                      <a16:creationId xmlns:a16="http://schemas.microsoft.com/office/drawing/2014/main" id="{725B998D-DCCD-4074-8379-A68CEEC57005}"/>
                    </a:ext>
                  </a:extLst>
                </p:cNvPr>
                <p:cNvSpPr txBox="1"/>
                <p:nvPr/>
              </p:nvSpPr>
              <p:spPr>
                <a:xfrm>
                  <a:off x="11421989" y="299654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1.4</a:t>
                  </a:r>
                </a:p>
              </p:txBody>
            </p:sp>
            <p:sp>
              <p:nvSpPr>
                <p:cNvPr id="74" name="TextBox 73">
                  <a:extLst>
                    <a:ext uri="{FF2B5EF4-FFF2-40B4-BE49-F238E27FC236}">
                      <a16:creationId xmlns:a16="http://schemas.microsoft.com/office/drawing/2014/main" id="{E8621BC3-B22F-427B-9597-00FABF531A30}"/>
                    </a:ext>
                  </a:extLst>
                </p:cNvPr>
                <p:cNvSpPr txBox="1"/>
                <p:nvPr/>
              </p:nvSpPr>
              <p:spPr>
                <a:xfrm>
                  <a:off x="11438944" y="3190282"/>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0.7</a:t>
                  </a:r>
                </a:p>
              </p:txBody>
            </p:sp>
          </p:grpSp>
        </p:grpSp>
        <p:grpSp>
          <p:nvGrpSpPr>
            <p:cNvPr id="81" name="Group 80">
              <a:extLst>
                <a:ext uri="{FF2B5EF4-FFF2-40B4-BE49-F238E27FC236}">
                  <a16:creationId xmlns:a16="http://schemas.microsoft.com/office/drawing/2014/main" id="{1A083352-36A4-48CB-84E6-9104BEEEC732}"/>
                </a:ext>
              </a:extLst>
            </p:cNvPr>
            <p:cNvGrpSpPr/>
            <p:nvPr/>
          </p:nvGrpSpPr>
          <p:grpSpPr>
            <a:xfrm>
              <a:off x="11119897" y="3664433"/>
              <a:ext cx="615183" cy="2071159"/>
              <a:chOff x="11287952" y="3664433"/>
              <a:chExt cx="626522" cy="2071159"/>
            </a:xfrm>
          </p:grpSpPr>
          <p:pic>
            <p:nvPicPr>
              <p:cNvPr id="95" name="Picture 94">
                <a:extLst>
                  <a:ext uri="{FF2B5EF4-FFF2-40B4-BE49-F238E27FC236}">
                    <a16:creationId xmlns:a16="http://schemas.microsoft.com/office/drawing/2014/main" id="{1D71DFD1-84B1-4228-82CF-4D5C9183E600}"/>
                  </a:ext>
                </a:extLst>
              </p:cNvPr>
              <p:cNvPicPr>
                <a:picLocks noChangeAspect="1"/>
              </p:cNvPicPr>
              <p:nvPr/>
            </p:nvPicPr>
            <p:blipFill>
              <a:blip r:embed="rId4"/>
              <a:stretch>
                <a:fillRect/>
              </a:stretch>
            </p:blipFill>
            <p:spPr>
              <a:xfrm>
                <a:off x="11287952" y="3664434"/>
                <a:ext cx="350771" cy="2044729"/>
              </a:xfrm>
              <a:prstGeom prst="rect">
                <a:avLst/>
              </a:prstGeom>
            </p:spPr>
          </p:pic>
          <p:sp>
            <p:nvSpPr>
              <p:cNvPr id="83" name="TextBox 82">
                <a:extLst>
                  <a:ext uri="{FF2B5EF4-FFF2-40B4-BE49-F238E27FC236}">
                    <a16:creationId xmlns:a16="http://schemas.microsoft.com/office/drawing/2014/main" id="{E6C1A597-7DF3-49E1-9211-3CCDB2AA8ED0}"/>
                  </a:ext>
                </a:extLst>
              </p:cNvPr>
              <p:cNvSpPr txBox="1"/>
              <p:nvPr/>
            </p:nvSpPr>
            <p:spPr>
              <a:xfrm>
                <a:off x="11409443" y="3664433"/>
                <a:ext cx="319977" cy="2071159"/>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grpSp>
            <p:nvGrpSpPr>
              <p:cNvPr id="84" name="Group 83">
                <a:extLst>
                  <a:ext uri="{FF2B5EF4-FFF2-40B4-BE49-F238E27FC236}">
                    <a16:creationId xmlns:a16="http://schemas.microsoft.com/office/drawing/2014/main" id="{3E2145A0-82DB-4493-A120-03D89DE3D828}"/>
                  </a:ext>
                </a:extLst>
              </p:cNvPr>
              <p:cNvGrpSpPr/>
              <p:nvPr/>
            </p:nvGrpSpPr>
            <p:grpSpPr>
              <a:xfrm>
                <a:off x="11437571" y="3796189"/>
                <a:ext cx="476903" cy="1901304"/>
                <a:chOff x="11440921" y="1455407"/>
                <a:chExt cx="476903" cy="1901304"/>
              </a:xfrm>
              <a:noFill/>
            </p:grpSpPr>
            <p:sp>
              <p:nvSpPr>
                <p:cNvPr id="85" name="TextBox 84">
                  <a:extLst>
                    <a:ext uri="{FF2B5EF4-FFF2-40B4-BE49-F238E27FC236}">
                      <a16:creationId xmlns:a16="http://schemas.microsoft.com/office/drawing/2014/main" id="{BEE806A9-9D55-4E7B-936D-686EC3E751C7}"/>
                    </a:ext>
                  </a:extLst>
                </p:cNvPr>
                <p:cNvSpPr txBox="1"/>
                <p:nvPr/>
              </p:nvSpPr>
              <p:spPr>
                <a:xfrm>
                  <a:off x="11440921" y="1455407"/>
                  <a:ext cx="27767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1.8</a:t>
                  </a:r>
                </a:p>
              </p:txBody>
            </p:sp>
            <p:sp>
              <p:nvSpPr>
                <p:cNvPr id="86" name="TextBox 85">
                  <a:extLst>
                    <a:ext uri="{FF2B5EF4-FFF2-40B4-BE49-F238E27FC236}">
                      <a16:creationId xmlns:a16="http://schemas.microsoft.com/office/drawing/2014/main" id="{9CBDF291-7DF8-4F5A-B995-B4E6337E3A32}"/>
                    </a:ext>
                  </a:extLst>
                </p:cNvPr>
                <p:cNvSpPr txBox="1"/>
                <p:nvPr/>
              </p:nvSpPr>
              <p:spPr>
                <a:xfrm>
                  <a:off x="11449893" y="1663420"/>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1.6</a:t>
                  </a:r>
                </a:p>
              </p:txBody>
            </p:sp>
            <p:sp>
              <p:nvSpPr>
                <p:cNvPr id="87" name="TextBox 86">
                  <a:extLst>
                    <a:ext uri="{FF2B5EF4-FFF2-40B4-BE49-F238E27FC236}">
                      <a16:creationId xmlns:a16="http://schemas.microsoft.com/office/drawing/2014/main" id="{2E1220D0-7322-4D01-B863-17E8C3970120}"/>
                    </a:ext>
                  </a:extLst>
                </p:cNvPr>
                <p:cNvSpPr txBox="1"/>
                <p:nvPr/>
              </p:nvSpPr>
              <p:spPr>
                <a:xfrm>
                  <a:off x="11452355" y="1872024"/>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1.4</a:t>
                  </a:r>
                </a:p>
              </p:txBody>
            </p:sp>
            <p:sp>
              <p:nvSpPr>
                <p:cNvPr id="88" name="TextBox 87">
                  <a:extLst>
                    <a:ext uri="{FF2B5EF4-FFF2-40B4-BE49-F238E27FC236}">
                      <a16:creationId xmlns:a16="http://schemas.microsoft.com/office/drawing/2014/main" id="{450A1C37-D86E-4E16-9E91-FF8B2D14E867}"/>
                    </a:ext>
                  </a:extLst>
                </p:cNvPr>
                <p:cNvSpPr txBox="1"/>
                <p:nvPr/>
              </p:nvSpPr>
              <p:spPr>
                <a:xfrm>
                  <a:off x="11465400" y="2080234"/>
                  <a:ext cx="382397"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1.2</a:t>
                  </a:r>
                </a:p>
              </p:txBody>
            </p:sp>
            <p:sp>
              <p:nvSpPr>
                <p:cNvPr id="89" name="TextBox 88">
                  <a:extLst>
                    <a:ext uri="{FF2B5EF4-FFF2-40B4-BE49-F238E27FC236}">
                      <a16:creationId xmlns:a16="http://schemas.microsoft.com/office/drawing/2014/main" id="{57AE296A-8E06-41C0-96B9-41CB03F5EB08}"/>
                    </a:ext>
                  </a:extLst>
                </p:cNvPr>
                <p:cNvSpPr txBox="1"/>
                <p:nvPr/>
              </p:nvSpPr>
              <p:spPr>
                <a:xfrm>
                  <a:off x="11462477" y="2292929"/>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1.0</a:t>
                  </a:r>
                </a:p>
              </p:txBody>
            </p:sp>
            <p:sp>
              <p:nvSpPr>
                <p:cNvPr id="90" name="TextBox 89">
                  <a:extLst>
                    <a:ext uri="{FF2B5EF4-FFF2-40B4-BE49-F238E27FC236}">
                      <a16:creationId xmlns:a16="http://schemas.microsoft.com/office/drawing/2014/main" id="{DBF7C313-6638-4C37-A358-457192908404}"/>
                    </a:ext>
                  </a:extLst>
                </p:cNvPr>
                <p:cNvSpPr txBox="1"/>
                <p:nvPr/>
              </p:nvSpPr>
              <p:spPr>
                <a:xfrm>
                  <a:off x="11472600" y="2536552"/>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0.8</a:t>
                  </a:r>
                </a:p>
              </p:txBody>
            </p:sp>
            <p:sp>
              <p:nvSpPr>
                <p:cNvPr id="91" name="TextBox 90">
                  <a:extLst>
                    <a:ext uri="{FF2B5EF4-FFF2-40B4-BE49-F238E27FC236}">
                      <a16:creationId xmlns:a16="http://schemas.microsoft.com/office/drawing/2014/main" id="{BCF0A804-A092-41A5-BA4B-9100756122AF}"/>
                    </a:ext>
                  </a:extLst>
                </p:cNvPr>
                <p:cNvSpPr txBox="1"/>
                <p:nvPr/>
              </p:nvSpPr>
              <p:spPr>
                <a:xfrm>
                  <a:off x="11494618" y="277346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0.6</a:t>
                  </a:r>
                </a:p>
              </p:txBody>
            </p:sp>
            <p:sp>
              <p:nvSpPr>
                <p:cNvPr id="92" name="TextBox 91">
                  <a:extLst>
                    <a:ext uri="{FF2B5EF4-FFF2-40B4-BE49-F238E27FC236}">
                      <a16:creationId xmlns:a16="http://schemas.microsoft.com/office/drawing/2014/main" id="{2EFF4CFF-5938-427E-8C9D-986F86935307}"/>
                    </a:ext>
                  </a:extLst>
                </p:cNvPr>
                <p:cNvSpPr txBox="1"/>
                <p:nvPr/>
              </p:nvSpPr>
              <p:spPr>
                <a:xfrm>
                  <a:off x="11492844" y="2976666"/>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0.4</a:t>
                  </a:r>
                </a:p>
              </p:txBody>
            </p:sp>
            <p:sp>
              <p:nvSpPr>
                <p:cNvPr id="93" name="TextBox 92">
                  <a:extLst>
                    <a:ext uri="{FF2B5EF4-FFF2-40B4-BE49-F238E27FC236}">
                      <a16:creationId xmlns:a16="http://schemas.microsoft.com/office/drawing/2014/main" id="{20C118BB-C581-4281-9EE0-A5F374D164F6}"/>
                    </a:ext>
                  </a:extLst>
                </p:cNvPr>
                <p:cNvSpPr txBox="1"/>
                <p:nvPr/>
              </p:nvSpPr>
              <p:spPr>
                <a:xfrm>
                  <a:off x="11499676" y="3180343"/>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0.2</a:t>
                  </a:r>
                </a:p>
              </p:txBody>
            </p:sp>
          </p:grpSp>
        </p:grpSp>
        <p:sp>
          <p:nvSpPr>
            <p:cNvPr id="100" name="TextBox 99">
              <a:extLst>
                <a:ext uri="{FF2B5EF4-FFF2-40B4-BE49-F238E27FC236}">
                  <a16:creationId xmlns:a16="http://schemas.microsoft.com/office/drawing/2014/main" id="{58962041-47E2-476E-A112-7A97B8376134}"/>
                </a:ext>
              </a:extLst>
            </p:cNvPr>
            <p:cNvSpPr txBox="1"/>
            <p:nvPr/>
          </p:nvSpPr>
          <p:spPr>
            <a:xfrm>
              <a:off x="11586054" y="1365109"/>
              <a:ext cx="461665" cy="4350621"/>
            </a:xfrm>
            <a:prstGeom prst="rect">
              <a:avLst/>
            </a:prstGeom>
            <a:noFill/>
          </p:spPr>
          <p:txBody>
            <a:bodyPr vert="vert270" wrap="square" rtlCol="0" anchor="ctr">
              <a:spAutoFit/>
            </a:bodyPr>
            <a:lstStyle/>
            <a:p>
              <a:pPr algn="ctr"/>
              <a:r>
                <a:rPr lang="en-US" dirty="0">
                  <a:latin typeface="Times New Roman" panose="02020603050405020304" pitchFamily="18" charset="0"/>
                  <a:cs typeface="Times New Roman" panose="02020603050405020304" pitchFamily="18" charset="0"/>
                </a:rPr>
                <a:t>LNO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Emissions (Tons N)</a:t>
              </a:r>
            </a:p>
          </p:txBody>
        </p:sp>
        <p:sp>
          <p:nvSpPr>
            <p:cNvPr id="101" name="TextBox 100">
              <a:extLst>
                <a:ext uri="{FF2B5EF4-FFF2-40B4-BE49-F238E27FC236}">
                  <a16:creationId xmlns:a16="http://schemas.microsoft.com/office/drawing/2014/main" id="{C8F415F4-F301-4EA2-924F-AEB16AC075C1}"/>
                </a:ext>
              </a:extLst>
            </p:cNvPr>
            <p:cNvSpPr txBox="1"/>
            <p:nvPr/>
          </p:nvSpPr>
          <p:spPr>
            <a:xfrm>
              <a:off x="1787940"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NLDN</a:t>
              </a:r>
            </a:p>
          </p:txBody>
        </p:sp>
        <p:sp>
          <p:nvSpPr>
            <p:cNvPr id="102" name="TextBox 101">
              <a:extLst>
                <a:ext uri="{FF2B5EF4-FFF2-40B4-BE49-F238E27FC236}">
                  <a16:creationId xmlns:a16="http://schemas.microsoft.com/office/drawing/2014/main" id="{0000CD33-22DC-4C78-A5E3-C5BF0956C3CB}"/>
                </a:ext>
              </a:extLst>
            </p:cNvPr>
            <p:cNvSpPr txBox="1"/>
            <p:nvPr/>
          </p:nvSpPr>
          <p:spPr>
            <a:xfrm>
              <a:off x="4113695" y="914400"/>
              <a:ext cx="1908313" cy="35273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WWLLN</a:t>
              </a:r>
            </a:p>
          </p:txBody>
        </p:sp>
        <p:sp>
          <p:nvSpPr>
            <p:cNvPr id="103" name="TextBox 102">
              <a:extLst>
                <a:ext uri="{FF2B5EF4-FFF2-40B4-BE49-F238E27FC236}">
                  <a16:creationId xmlns:a16="http://schemas.microsoft.com/office/drawing/2014/main" id="{BA9CDD50-2F3C-4B49-BFEC-E7DA0FA751C2}"/>
                </a:ext>
              </a:extLst>
            </p:cNvPr>
            <p:cNvSpPr txBox="1"/>
            <p:nvPr/>
          </p:nvSpPr>
          <p:spPr>
            <a:xfrm>
              <a:off x="406400" y="2043160"/>
              <a:ext cx="1062715" cy="61728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Autumn (SON)</a:t>
              </a:r>
            </a:p>
          </p:txBody>
        </p:sp>
        <p:sp>
          <p:nvSpPr>
            <p:cNvPr id="104" name="TextBox 103">
              <a:extLst>
                <a:ext uri="{FF2B5EF4-FFF2-40B4-BE49-F238E27FC236}">
                  <a16:creationId xmlns:a16="http://schemas.microsoft.com/office/drawing/2014/main" id="{2F5C865E-57DA-4970-BA6F-FE78E101C86E}"/>
                </a:ext>
              </a:extLst>
            </p:cNvPr>
            <p:cNvSpPr txBox="1"/>
            <p:nvPr/>
          </p:nvSpPr>
          <p:spPr>
            <a:xfrm>
              <a:off x="406400" y="4398256"/>
              <a:ext cx="1062715" cy="61728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Winter (DJF)</a:t>
              </a:r>
            </a:p>
          </p:txBody>
        </p:sp>
      </p:grpSp>
      <p:pic>
        <p:nvPicPr>
          <p:cNvPr id="4" name="Picture 3">
            <a:extLst>
              <a:ext uri="{FF2B5EF4-FFF2-40B4-BE49-F238E27FC236}">
                <a16:creationId xmlns:a16="http://schemas.microsoft.com/office/drawing/2014/main" id="{47764C8A-188A-46B7-9BB6-61FD5E6CA3F2}"/>
              </a:ext>
            </a:extLst>
          </p:cNvPr>
          <p:cNvPicPr>
            <a:picLocks noChangeAspect="1"/>
          </p:cNvPicPr>
          <p:nvPr/>
        </p:nvPicPr>
        <p:blipFill>
          <a:blip r:embed="rId5"/>
          <a:stretch>
            <a:fillRect/>
          </a:stretch>
        </p:blipFill>
        <p:spPr>
          <a:xfrm>
            <a:off x="1522295" y="1681971"/>
            <a:ext cx="2359427" cy="2134371"/>
          </a:xfrm>
          <a:prstGeom prst="rect">
            <a:avLst/>
          </a:prstGeom>
        </p:spPr>
      </p:pic>
      <p:pic>
        <p:nvPicPr>
          <p:cNvPr id="6" name="Picture 5">
            <a:extLst>
              <a:ext uri="{FF2B5EF4-FFF2-40B4-BE49-F238E27FC236}">
                <a16:creationId xmlns:a16="http://schemas.microsoft.com/office/drawing/2014/main" id="{B0B155D5-43DA-40E3-AB0C-0CB6E860947B}"/>
              </a:ext>
            </a:extLst>
          </p:cNvPr>
          <p:cNvPicPr>
            <a:picLocks noChangeAspect="1"/>
          </p:cNvPicPr>
          <p:nvPr/>
        </p:nvPicPr>
        <p:blipFill>
          <a:blip r:embed="rId6"/>
          <a:stretch>
            <a:fillRect/>
          </a:stretch>
        </p:blipFill>
        <p:spPr>
          <a:xfrm>
            <a:off x="3886178" y="1681970"/>
            <a:ext cx="2343573" cy="2134371"/>
          </a:xfrm>
          <a:prstGeom prst="rect">
            <a:avLst/>
          </a:prstGeom>
        </p:spPr>
      </p:pic>
      <p:pic>
        <p:nvPicPr>
          <p:cNvPr id="8" name="Picture 7">
            <a:extLst>
              <a:ext uri="{FF2B5EF4-FFF2-40B4-BE49-F238E27FC236}">
                <a16:creationId xmlns:a16="http://schemas.microsoft.com/office/drawing/2014/main" id="{AC36CEFB-5819-4E51-B3A6-E3965A07BC70}"/>
              </a:ext>
            </a:extLst>
          </p:cNvPr>
          <p:cNvPicPr>
            <a:picLocks noChangeAspect="1"/>
          </p:cNvPicPr>
          <p:nvPr/>
        </p:nvPicPr>
        <p:blipFill>
          <a:blip r:embed="rId7"/>
          <a:stretch>
            <a:fillRect/>
          </a:stretch>
        </p:blipFill>
        <p:spPr>
          <a:xfrm>
            <a:off x="6242154" y="1681970"/>
            <a:ext cx="2357528" cy="2134371"/>
          </a:xfrm>
          <a:prstGeom prst="rect">
            <a:avLst/>
          </a:prstGeom>
        </p:spPr>
      </p:pic>
      <p:pic>
        <p:nvPicPr>
          <p:cNvPr id="10" name="Picture 9">
            <a:extLst>
              <a:ext uri="{FF2B5EF4-FFF2-40B4-BE49-F238E27FC236}">
                <a16:creationId xmlns:a16="http://schemas.microsoft.com/office/drawing/2014/main" id="{E4052504-2751-47C7-BFDB-11D346E30446}"/>
              </a:ext>
            </a:extLst>
          </p:cNvPr>
          <p:cNvPicPr>
            <a:picLocks noChangeAspect="1"/>
          </p:cNvPicPr>
          <p:nvPr/>
        </p:nvPicPr>
        <p:blipFill>
          <a:blip r:embed="rId8"/>
          <a:stretch>
            <a:fillRect/>
          </a:stretch>
        </p:blipFill>
        <p:spPr>
          <a:xfrm>
            <a:off x="8599683" y="1678479"/>
            <a:ext cx="2381806" cy="2158025"/>
          </a:xfrm>
          <a:prstGeom prst="rect">
            <a:avLst/>
          </a:prstGeom>
        </p:spPr>
      </p:pic>
      <p:pic>
        <p:nvPicPr>
          <p:cNvPr id="12" name="Picture 11">
            <a:extLst>
              <a:ext uri="{FF2B5EF4-FFF2-40B4-BE49-F238E27FC236}">
                <a16:creationId xmlns:a16="http://schemas.microsoft.com/office/drawing/2014/main" id="{B403589F-DFE2-4714-9675-7BE1736BD22B}"/>
              </a:ext>
            </a:extLst>
          </p:cNvPr>
          <p:cNvPicPr>
            <a:picLocks noChangeAspect="1"/>
          </p:cNvPicPr>
          <p:nvPr/>
        </p:nvPicPr>
        <p:blipFill>
          <a:blip r:embed="rId9"/>
          <a:stretch>
            <a:fillRect/>
          </a:stretch>
        </p:blipFill>
        <p:spPr>
          <a:xfrm>
            <a:off x="1518398" y="4100656"/>
            <a:ext cx="2363324" cy="2147814"/>
          </a:xfrm>
          <a:prstGeom prst="rect">
            <a:avLst/>
          </a:prstGeom>
        </p:spPr>
      </p:pic>
      <p:pic>
        <p:nvPicPr>
          <p:cNvPr id="14" name="Picture 13">
            <a:extLst>
              <a:ext uri="{FF2B5EF4-FFF2-40B4-BE49-F238E27FC236}">
                <a16:creationId xmlns:a16="http://schemas.microsoft.com/office/drawing/2014/main" id="{3FB3D6E0-DED5-47D5-8823-874C4F60B254}"/>
              </a:ext>
            </a:extLst>
          </p:cNvPr>
          <p:cNvPicPr>
            <a:picLocks noChangeAspect="1"/>
          </p:cNvPicPr>
          <p:nvPr/>
        </p:nvPicPr>
        <p:blipFill>
          <a:blip r:embed="rId10"/>
          <a:stretch>
            <a:fillRect/>
          </a:stretch>
        </p:blipFill>
        <p:spPr>
          <a:xfrm>
            <a:off x="3881722" y="4100654"/>
            <a:ext cx="2357528" cy="2147814"/>
          </a:xfrm>
          <a:prstGeom prst="rect">
            <a:avLst/>
          </a:prstGeom>
        </p:spPr>
      </p:pic>
      <p:pic>
        <p:nvPicPr>
          <p:cNvPr id="16" name="Picture 15">
            <a:extLst>
              <a:ext uri="{FF2B5EF4-FFF2-40B4-BE49-F238E27FC236}">
                <a16:creationId xmlns:a16="http://schemas.microsoft.com/office/drawing/2014/main" id="{92ED78E8-BB57-4A93-993D-AA9AE041A50E}"/>
              </a:ext>
            </a:extLst>
          </p:cNvPr>
          <p:cNvPicPr>
            <a:picLocks noChangeAspect="1"/>
          </p:cNvPicPr>
          <p:nvPr/>
        </p:nvPicPr>
        <p:blipFill>
          <a:blip r:embed="rId11"/>
          <a:stretch>
            <a:fillRect/>
          </a:stretch>
        </p:blipFill>
        <p:spPr>
          <a:xfrm>
            <a:off x="6266513" y="4100654"/>
            <a:ext cx="2381806" cy="2140935"/>
          </a:xfrm>
          <a:prstGeom prst="rect">
            <a:avLst/>
          </a:prstGeom>
        </p:spPr>
      </p:pic>
      <p:pic>
        <p:nvPicPr>
          <p:cNvPr id="18" name="Picture 17">
            <a:extLst>
              <a:ext uri="{FF2B5EF4-FFF2-40B4-BE49-F238E27FC236}">
                <a16:creationId xmlns:a16="http://schemas.microsoft.com/office/drawing/2014/main" id="{4180439C-964B-4489-AF6F-3A7CF23ED493}"/>
              </a:ext>
            </a:extLst>
          </p:cNvPr>
          <p:cNvPicPr>
            <a:picLocks noChangeAspect="1"/>
          </p:cNvPicPr>
          <p:nvPr/>
        </p:nvPicPr>
        <p:blipFill>
          <a:blip r:embed="rId12"/>
          <a:stretch>
            <a:fillRect/>
          </a:stretch>
        </p:blipFill>
        <p:spPr>
          <a:xfrm>
            <a:off x="8651728" y="4106150"/>
            <a:ext cx="2381806" cy="2131913"/>
          </a:xfrm>
          <a:prstGeom prst="rect">
            <a:avLst/>
          </a:prstGeom>
        </p:spPr>
      </p:pic>
      <p:sp>
        <p:nvSpPr>
          <p:cNvPr id="45" name="Rectangle 2">
            <a:extLst>
              <a:ext uri="{FF2B5EF4-FFF2-40B4-BE49-F238E27FC236}">
                <a16:creationId xmlns:a16="http://schemas.microsoft.com/office/drawing/2014/main" id="{0351D156-F53A-4C75-B0E1-F7E0C7357521}"/>
              </a:ext>
            </a:extLst>
          </p:cNvPr>
          <p:cNvSpPr txBox="1">
            <a:spLocks noChangeArrowheads="1"/>
          </p:cNvSpPr>
          <p:nvPr/>
        </p:nvSpPr>
        <p:spPr>
          <a:xfrm>
            <a:off x="1960692" y="542766"/>
            <a:ext cx="9777079"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070C0"/>
                </a:solidFill>
                <a:latin typeface="Times New Roman" panose="02020603050405020304" pitchFamily="18" charset="0"/>
                <a:cs typeface="Times New Roman" panose="02020603050405020304" pitchFamily="18" charset="0"/>
              </a:rPr>
              <a:t>Spatial Distribution of Seasonal Total LNO</a:t>
            </a:r>
            <a:r>
              <a:rPr lang="en-US" sz="2800" kern="0" baseline="-25000" dirty="0">
                <a:solidFill>
                  <a:srgbClr val="0070C0"/>
                </a:solidFill>
                <a:latin typeface="Times New Roman" panose="02020603050405020304" pitchFamily="18" charset="0"/>
                <a:cs typeface="Times New Roman" panose="02020603050405020304" pitchFamily="18" charset="0"/>
              </a:rPr>
              <a:t>x</a:t>
            </a:r>
            <a:r>
              <a:rPr lang="en-US" sz="2800" kern="0" dirty="0">
                <a:solidFill>
                  <a:srgbClr val="0070C0"/>
                </a:solidFill>
                <a:latin typeface="Times New Roman" panose="02020603050405020304" pitchFamily="18" charset="0"/>
                <a:cs typeface="Times New Roman" panose="02020603050405020304" pitchFamily="18" charset="0"/>
              </a:rPr>
              <a:t> Emissions in 2016 </a:t>
            </a:r>
          </a:p>
        </p:txBody>
      </p:sp>
    </p:spTree>
    <p:extLst>
      <p:ext uri="{BB962C8B-B14F-4D97-AF65-F5344CB8AC3E}">
        <p14:creationId xmlns:p14="http://schemas.microsoft.com/office/powerpoint/2010/main" val="311949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8A403-9AAA-4BF6-BB53-E7915B40691B}"/>
              </a:ext>
            </a:extLst>
          </p:cNvPr>
          <p:cNvSpPr>
            <a:spLocks noGrp="1"/>
          </p:cNvSpPr>
          <p:nvPr>
            <p:ph type="sldNum" sz="quarter" idx="10"/>
          </p:nvPr>
        </p:nvSpPr>
        <p:spPr/>
        <p:txBody>
          <a:bodyPr/>
          <a:lstStyle/>
          <a:p>
            <a:pPr>
              <a:defRPr/>
            </a:pPr>
            <a:fld id="{633AD7DD-8889-40EE-AB37-66A654BC2EEA}" type="slidenum">
              <a:rPr lang="en-US" smtClean="0"/>
              <a:pPr>
                <a:defRPr/>
              </a:pPr>
              <a:t>14</a:t>
            </a:fld>
            <a:endParaRPr lang="en-US" dirty="0"/>
          </a:p>
        </p:txBody>
      </p:sp>
      <p:sp>
        <p:nvSpPr>
          <p:cNvPr id="13" name="TextBox 12">
            <a:extLst>
              <a:ext uri="{FF2B5EF4-FFF2-40B4-BE49-F238E27FC236}">
                <a16:creationId xmlns:a16="http://schemas.microsoft.com/office/drawing/2014/main" id="{F52D4376-331C-441C-986F-9B5E21F9D3FD}"/>
              </a:ext>
            </a:extLst>
          </p:cNvPr>
          <p:cNvSpPr txBox="1"/>
          <p:nvPr/>
        </p:nvSpPr>
        <p:spPr>
          <a:xfrm>
            <a:off x="4265699" y="933124"/>
            <a:ext cx="1311965" cy="276999"/>
          </a:xfrm>
          <a:prstGeom prst="rect">
            <a:avLst/>
          </a:prstGeom>
          <a:solidFill>
            <a:schemeClr val="bg1"/>
          </a:solidFill>
        </p:spPr>
        <p:txBody>
          <a:bodyPr wrap="square" rtlCol="0">
            <a:spAutoFit/>
          </a:bodyPr>
          <a:lstStyle/>
          <a:p>
            <a:r>
              <a:rPr lang="en-US" sz="1200" dirty="0"/>
              <a:t>Spring (MAM)</a:t>
            </a:r>
          </a:p>
        </p:txBody>
      </p:sp>
      <p:sp>
        <p:nvSpPr>
          <p:cNvPr id="14" name="TextBox 13">
            <a:extLst>
              <a:ext uri="{FF2B5EF4-FFF2-40B4-BE49-F238E27FC236}">
                <a16:creationId xmlns:a16="http://schemas.microsoft.com/office/drawing/2014/main" id="{28EA13B0-A84C-4D76-8564-6E6F872BB299}"/>
              </a:ext>
            </a:extLst>
          </p:cNvPr>
          <p:cNvSpPr txBox="1"/>
          <p:nvPr/>
        </p:nvSpPr>
        <p:spPr>
          <a:xfrm>
            <a:off x="8700444" y="933124"/>
            <a:ext cx="1311965" cy="276999"/>
          </a:xfrm>
          <a:prstGeom prst="rect">
            <a:avLst/>
          </a:prstGeom>
          <a:solidFill>
            <a:schemeClr val="bg1"/>
          </a:solidFill>
        </p:spPr>
        <p:txBody>
          <a:bodyPr wrap="square" rtlCol="0">
            <a:spAutoFit/>
          </a:bodyPr>
          <a:lstStyle/>
          <a:p>
            <a:r>
              <a:rPr lang="en-US" sz="1200" dirty="0"/>
              <a:t>Summer (JJA)</a:t>
            </a:r>
          </a:p>
        </p:txBody>
      </p:sp>
      <p:sp>
        <p:nvSpPr>
          <p:cNvPr id="15" name="TextBox 14">
            <a:extLst>
              <a:ext uri="{FF2B5EF4-FFF2-40B4-BE49-F238E27FC236}">
                <a16:creationId xmlns:a16="http://schemas.microsoft.com/office/drawing/2014/main" id="{4DD8DF67-3772-45A2-A15A-D9CD90834267}"/>
              </a:ext>
            </a:extLst>
          </p:cNvPr>
          <p:cNvSpPr txBox="1"/>
          <p:nvPr/>
        </p:nvSpPr>
        <p:spPr>
          <a:xfrm>
            <a:off x="4381936" y="3676602"/>
            <a:ext cx="1311965" cy="276999"/>
          </a:xfrm>
          <a:prstGeom prst="rect">
            <a:avLst/>
          </a:prstGeom>
          <a:solidFill>
            <a:schemeClr val="bg1"/>
          </a:solidFill>
        </p:spPr>
        <p:txBody>
          <a:bodyPr wrap="square" rtlCol="0">
            <a:spAutoFit/>
          </a:bodyPr>
          <a:lstStyle/>
          <a:p>
            <a:r>
              <a:rPr lang="en-US" sz="1200" dirty="0"/>
              <a:t>Autumn (SON)</a:t>
            </a:r>
          </a:p>
        </p:txBody>
      </p:sp>
      <p:sp>
        <p:nvSpPr>
          <p:cNvPr id="16" name="TextBox 15">
            <a:extLst>
              <a:ext uri="{FF2B5EF4-FFF2-40B4-BE49-F238E27FC236}">
                <a16:creationId xmlns:a16="http://schemas.microsoft.com/office/drawing/2014/main" id="{8EBEC7DA-41FC-4980-A2BF-18A3D327D7A2}"/>
              </a:ext>
            </a:extLst>
          </p:cNvPr>
          <p:cNvSpPr txBox="1"/>
          <p:nvPr/>
        </p:nvSpPr>
        <p:spPr>
          <a:xfrm>
            <a:off x="8764922" y="3671023"/>
            <a:ext cx="1311965" cy="276999"/>
          </a:xfrm>
          <a:prstGeom prst="rect">
            <a:avLst/>
          </a:prstGeom>
          <a:solidFill>
            <a:schemeClr val="bg1"/>
          </a:solidFill>
        </p:spPr>
        <p:txBody>
          <a:bodyPr wrap="square" rtlCol="0">
            <a:spAutoFit/>
          </a:bodyPr>
          <a:lstStyle/>
          <a:p>
            <a:r>
              <a:rPr lang="en-US" sz="1200" dirty="0"/>
              <a:t>Winter (JFD)</a:t>
            </a:r>
          </a:p>
        </p:txBody>
      </p:sp>
      <p:sp>
        <p:nvSpPr>
          <p:cNvPr id="17" name="Rectangle 2">
            <a:extLst>
              <a:ext uri="{FF2B5EF4-FFF2-40B4-BE49-F238E27FC236}">
                <a16:creationId xmlns:a16="http://schemas.microsoft.com/office/drawing/2014/main" id="{621F4871-C395-44D8-95C0-DD5AA736C8F2}"/>
              </a:ext>
            </a:extLst>
          </p:cNvPr>
          <p:cNvSpPr txBox="1">
            <a:spLocks noChangeArrowheads="1"/>
          </p:cNvSpPr>
          <p:nvPr/>
        </p:nvSpPr>
        <p:spPr>
          <a:xfrm>
            <a:off x="1958009" y="355543"/>
            <a:ext cx="9777079"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dirty="0">
                <a:solidFill>
                  <a:srgbClr val="0070C0"/>
                </a:solidFill>
                <a:latin typeface="Times New Roman" panose="02020603050405020304" pitchFamily="18" charset="0"/>
                <a:cs typeface="Times New Roman" panose="02020603050405020304" pitchFamily="18" charset="0"/>
              </a:rPr>
              <a:t>Seasonal LNO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to Total 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Ratios in the U.S. Climate Regions in 2016 </a:t>
            </a:r>
          </a:p>
        </p:txBody>
      </p:sp>
      <p:sp>
        <p:nvSpPr>
          <p:cNvPr id="40" name="TextBox 39">
            <a:extLst>
              <a:ext uri="{FF2B5EF4-FFF2-40B4-BE49-F238E27FC236}">
                <a16:creationId xmlns:a16="http://schemas.microsoft.com/office/drawing/2014/main" id="{DABA6E77-5A46-49EB-8CEF-FC07BD43DEF3}"/>
              </a:ext>
            </a:extLst>
          </p:cNvPr>
          <p:cNvSpPr txBox="1"/>
          <p:nvPr/>
        </p:nvSpPr>
        <p:spPr>
          <a:xfrm>
            <a:off x="2827475" y="5853843"/>
            <a:ext cx="206719" cy="184666"/>
          </a:xfrm>
          <a:prstGeom prst="rect">
            <a:avLst/>
          </a:prstGeom>
          <a:solidFill>
            <a:schemeClr val="bg1"/>
          </a:solidFill>
        </p:spPr>
        <p:txBody>
          <a:bodyPr wrap="square" lIns="0" tIns="0" rIns="0" bIns="0" rtlCol="0">
            <a:spAutoFit/>
          </a:bodyPr>
          <a:lstStyle/>
          <a:p>
            <a:r>
              <a:rPr lang="en-US" sz="1200" dirty="0"/>
              <a:t>0</a:t>
            </a:r>
          </a:p>
        </p:txBody>
      </p:sp>
      <p:grpSp>
        <p:nvGrpSpPr>
          <p:cNvPr id="61" name="Group 60">
            <a:extLst>
              <a:ext uri="{FF2B5EF4-FFF2-40B4-BE49-F238E27FC236}">
                <a16:creationId xmlns:a16="http://schemas.microsoft.com/office/drawing/2014/main" id="{D7F0D4A8-AF00-4B29-BACF-1C92FCA0E677}"/>
              </a:ext>
            </a:extLst>
          </p:cNvPr>
          <p:cNvGrpSpPr/>
          <p:nvPr/>
        </p:nvGrpSpPr>
        <p:grpSpPr>
          <a:xfrm>
            <a:off x="2544416" y="907694"/>
            <a:ext cx="9087502" cy="5431194"/>
            <a:chOff x="2544416" y="907694"/>
            <a:chExt cx="9087502" cy="5431194"/>
          </a:xfrm>
        </p:grpSpPr>
        <p:grpSp>
          <p:nvGrpSpPr>
            <p:cNvPr id="8" name="Group 7">
              <a:extLst>
                <a:ext uri="{FF2B5EF4-FFF2-40B4-BE49-F238E27FC236}">
                  <a16:creationId xmlns:a16="http://schemas.microsoft.com/office/drawing/2014/main" id="{5F177F1F-B5C9-4F8D-8D2E-C5E55D9A4019}"/>
                </a:ext>
              </a:extLst>
            </p:cNvPr>
            <p:cNvGrpSpPr/>
            <p:nvPr/>
          </p:nvGrpSpPr>
          <p:grpSpPr>
            <a:xfrm>
              <a:off x="2544416" y="907694"/>
              <a:ext cx="9087502" cy="5431194"/>
              <a:chOff x="1808921" y="691101"/>
              <a:chExt cx="9087502" cy="5431194"/>
            </a:xfrm>
          </p:grpSpPr>
          <p:pic>
            <p:nvPicPr>
              <p:cNvPr id="3" name="Picture 2">
                <a:extLst>
                  <a:ext uri="{FF2B5EF4-FFF2-40B4-BE49-F238E27FC236}">
                    <a16:creationId xmlns:a16="http://schemas.microsoft.com/office/drawing/2014/main" id="{2695B677-BC40-4902-A9A6-10C989F009FF}"/>
                  </a:ext>
                </a:extLst>
              </p:cNvPr>
              <p:cNvPicPr>
                <a:picLocks noChangeAspect="1"/>
              </p:cNvPicPr>
              <p:nvPr/>
            </p:nvPicPr>
            <p:blipFill>
              <a:blip r:embed="rId3"/>
              <a:stretch>
                <a:fillRect/>
              </a:stretch>
            </p:blipFill>
            <p:spPr>
              <a:xfrm>
                <a:off x="1808921" y="691101"/>
                <a:ext cx="4536519" cy="2737899"/>
              </a:xfrm>
              <a:prstGeom prst="rect">
                <a:avLst/>
              </a:prstGeom>
            </p:spPr>
          </p:pic>
          <p:pic>
            <p:nvPicPr>
              <p:cNvPr id="4" name="Picture 3">
                <a:extLst>
                  <a:ext uri="{FF2B5EF4-FFF2-40B4-BE49-F238E27FC236}">
                    <a16:creationId xmlns:a16="http://schemas.microsoft.com/office/drawing/2014/main" id="{EB005A2B-27C3-420B-A14D-A3B40ABB8A52}"/>
                  </a:ext>
                </a:extLst>
              </p:cNvPr>
              <p:cNvPicPr>
                <a:picLocks noChangeAspect="1"/>
              </p:cNvPicPr>
              <p:nvPr/>
            </p:nvPicPr>
            <p:blipFill>
              <a:blip r:embed="rId4"/>
              <a:stretch>
                <a:fillRect/>
              </a:stretch>
            </p:blipFill>
            <p:spPr>
              <a:xfrm>
                <a:off x="6345440" y="691101"/>
                <a:ext cx="4550983" cy="2737899"/>
              </a:xfrm>
              <a:prstGeom prst="rect">
                <a:avLst/>
              </a:prstGeom>
            </p:spPr>
          </p:pic>
          <p:pic>
            <p:nvPicPr>
              <p:cNvPr id="6" name="Picture 5">
                <a:extLst>
                  <a:ext uri="{FF2B5EF4-FFF2-40B4-BE49-F238E27FC236}">
                    <a16:creationId xmlns:a16="http://schemas.microsoft.com/office/drawing/2014/main" id="{047CD199-237A-42C7-9516-B9FF955BE3F3}"/>
                  </a:ext>
                </a:extLst>
              </p:cNvPr>
              <p:cNvPicPr>
                <a:picLocks noChangeAspect="1"/>
              </p:cNvPicPr>
              <p:nvPr/>
            </p:nvPicPr>
            <p:blipFill>
              <a:blip r:embed="rId5"/>
              <a:stretch>
                <a:fillRect/>
              </a:stretch>
            </p:blipFill>
            <p:spPr>
              <a:xfrm>
                <a:off x="1808921" y="3429000"/>
                <a:ext cx="4536519" cy="2693295"/>
              </a:xfrm>
              <a:prstGeom prst="rect">
                <a:avLst/>
              </a:prstGeom>
            </p:spPr>
          </p:pic>
          <p:pic>
            <p:nvPicPr>
              <p:cNvPr id="7" name="Picture 6">
                <a:extLst>
                  <a:ext uri="{FF2B5EF4-FFF2-40B4-BE49-F238E27FC236}">
                    <a16:creationId xmlns:a16="http://schemas.microsoft.com/office/drawing/2014/main" id="{D3E7DF15-BC63-4DCB-805C-546CBF25A944}"/>
                  </a:ext>
                </a:extLst>
              </p:cNvPr>
              <p:cNvPicPr>
                <a:picLocks noChangeAspect="1"/>
              </p:cNvPicPr>
              <p:nvPr/>
            </p:nvPicPr>
            <p:blipFill>
              <a:blip r:embed="rId6"/>
              <a:stretch>
                <a:fillRect/>
              </a:stretch>
            </p:blipFill>
            <p:spPr>
              <a:xfrm>
                <a:off x="6345440" y="3429000"/>
                <a:ext cx="4550983" cy="2693294"/>
              </a:xfrm>
              <a:prstGeom prst="rect">
                <a:avLst/>
              </a:prstGeom>
            </p:spPr>
          </p:pic>
        </p:grpSp>
        <p:grpSp>
          <p:nvGrpSpPr>
            <p:cNvPr id="39" name="Group 38">
              <a:extLst>
                <a:ext uri="{FF2B5EF4-FFF2-40B4-BE49-F238E27FC236}">
                  <a16:creationId xmlns:a16="http://schemas.microsoft.com/office/drawing/2014/main" id="{5100E807-8164-47DA-8236-6DF6DCCEC54A}"/>
                </a:ext>
              </a:extLst>
            </p:cNvPr>
            <p:cNvGrpSpPr/>
            <p:nvPr/>
          </p:nvGrpSpPr>
          <p:grpSpPr>
            <a:xfrm>
              <a:off x="2574233" y="1117726"/>
              <a:ext cx="400327" cy="2213237"/>
              <a:chOff x="2574233" y="1117726"/>
              <a:chExt cx="400327" cy="2213237"/>
            </a:xfrm>
          </p:grpSpPr>
          <p:grpSp>
            <p:nvGrpSpPr>
              <p:cNvPr id="30" name="Group 29">
                <a:extLst>
                  <a:ext uri="{FF2B5EF4-FFF2-40B4-BE49-F238E27FC236}">
                    <a16:creationId xmlns:a16="http://schemas.microsoft.com/office/drawing/2014/main" id="{49AA2E25-B1BB-44F5-9547-EA37F183F258}"/>
                  </a:ext>
                </a:extLst>
              </p:cNvPr>
              <p:cNvGrpSpPr/>
              <p:nvPr/>
            </p:nvGrpSpPr>
            <p:grpSpPr>
              <a:xfrm>
                <a:off x="2574233" y="1117726"/>
                <a:ext cx="400327" cy="2098470"/>
                <a:chOff x="2574233" y="1117726"/>
                <a:chExt cx="400327" cy="2098470"/>
              </a:xfrm>
            </p:grpSpPr>
            <p:sp>
              <p:nvSpPr>
                <p:cNvPr id="9" name="TextBox 8">
                  <a:extLst>
                    <a:ext uri="{FF2B5EF4-FFF2-40B4-BE49-F238E27FC236}">
                      <a16:creationId xmlns:a16="http://schemas.microsoft.com/office/drawing/2014/main" id="{56CDD914-B360-4E5E-8DBF-8F69905A8CFF}"/>
                    </a:ext>
                  </a:extLst>
                </p:cNvPr>
                <p:cNvSpPr txBox="1"/>
                <p:nvPr/>
              </p:nvSpPr>
              <p:spPr>
                <a:xfrm>
                  <a:off x="2574233" y="1178674"/>
                  <a:ext cx="184666" cy="2037522"/>
                </a:xfrm>
                <a:prstGeom prst="rect">
                  <a:avLst/>
                </a:prstGeom>
                <a:solidFill>
                  <a:schemeClr val="bg1"/>
                </a:solidFill>
              </p:spPr>
              <p:txBody>
                <a:bodyPr vert="vert270" wrap="square" lIns="0" tIns="0" rIns="0" bIns="0" rtlCol="0">
                  <a:spAutoFit/>
                </a:bodyPr>
                <a:lstStyle/>
                <a:p>
                  <a:pPr algn="ctr"/>
                  <a:r>
                    <a:rPr lang="en-US" sz="900" dirty="0"/>
                    <a:t>LNOx to TNOx </a:t>
                  </a:r>
                  <a:r>
                    <a:rPr lang="en-US" sz="1200" dirty="0"/>
                    <a:t>Ratio</a:t>
                  </a:r>
                  <a:r>
                    <a:rPr lang="en-US" sz="900" dirty="0"/>
                    <a:t> (%)</a:t>
                  </a:r>
                </a:p>
              </p:txBody>
            </p:sp>
            <p:sp>
              <p:nvSpPr>
                <p:cNvPr id="18" name="TextBox 17">
                  <a:extLst>
                    <a:ext uri="{FF2B5EF4-FFF2-40B4-BE49-F238E27FC236}">
                      <a16:creationId xmlns:a16="http://schemas.microsoft.com/office/drawing/2014/main" id="{333933AC-F639-4558-B505-740977337606}"/>
                    </a:ext>
                  </a:extLst>
                </p:cNvPr>
                <p:cNvSpPr txBox="1"/>
                <p:nvPr/>
              </p:nvSpPr>
              <p:spPr>
                <a:xfrm>
                  <a:off x="2747964" y="1117726"/>
                  <a:ext cx="206719" cy="184666"/>
                </a:xfrm>
                <a:prstGeom prst="rect">
                  <a:avLst/>
                </a:prstGeom>
                <a:solidFill>
                  <a:schemeClr val="bg1"/>
                </a:solidFill>
              </p:spPr>
              <p:txBody>
                <a:bodyPr wrap="square" lIns="0" tIns="0" rIns="0" bIns="0" rtlCol="0">
                  <a:spAutoFit/>
                </a:bodyPr>
                <a:lstStyle/>
                <a:p>
                  <a:r>
                    <a:rPr lang="en-US" sz="1200" dirty="0"/>
                    <a:t>60</a:t>
                  </a:r>
                </a:p>
              </p:txBody>
            </p:sp>
            <p:sp>
              <p:nvSpPr>
                <p:cNvPr id="19" name="TextBox 18">
                  <a:extLst>
                    <a:ext uri="{FF2B5EF4-FFF2-40B4-BE49-F238E27FC236}">
                      <a16:creationId xmlns:a16="http://schemas.microsoft.com/office/drawing/2014/main" id="{1A1241E2-36BC-4E51-8122-1E959DD1E622}"/>
                    </a:ext>
                  </a:extLst>
                </p:cNvPr>
                <p:cNvSpPr txBox="1"/>
                <p:nvPr/>
              </p:nvSpPr>
              <p:spPr>
                <a:xfrm>
                  <a:off x="2747963" y="1460809"/>
                  <a:ext cx="206719" cy="184666"/>
                </a:xfrm>
                <a:prstGeom prst="rect">
                  <a:avLst/>
                </a:prstGeom>
                <a:solidFill>
                  <a:schemeClr val="bg1"/>
                </a:solidFill>
              </p:spPr>
              <p:txBody>
                <a:bodyPr wrap="square" lIns="0" tIns="0" rIns="0" bIns="0" rtlCol="0">
                  <a:spAutoFit/>
                </a:bodyPr>
                <a:lstStyle/>
                <a:p>
                  <a:r>
                    <a:rPr lang="en-US" sz="1200" dirty="0"/>
                    <a:t>50</a:t>
                  </a:r>
                </a:p>
              </p:txBody>
            </p:sp>
            <p:sp>
              <p:nvSpPr>
                <p:cNvPr id="25" name="TextBox 24">
                  <a:extLst>
                    <a:ext uri="{FF2B5EF4-FFF2-40B4-BE49-F238E27FC236}">
                      <a16:creationId xmlns:a16="http://schemas.microsoft.com/office/drawing/2014/main" id="{343FE5CA-F384-493F-80FD-9DF369DE2E3C}"/>
                    </a:ext>
                  </a:extLst>
                </p:cNvPr>
                <p:cNvSpPr txBox="1"/>
                <p:nvPr/>
              </p:nvSpPr>
              <p:spPr>
                <a:xfrm>
                  <a:off x="2748960" y="1823514"/>
                  <a:ext cx="206719" cy="184666"/>
                </a:xfrm>
                <a:prstGeom prst="rect">
                  <a:avLst/>
                </a:prstGeom>
                <a:solidFill>
                  <a:schemeClr val="bg1"/>
                </a:solidFill>
              </p:spPr>
              <p:txBody>
                <a:bodyPr wrap="square" lIns="0" tIns="0" rIns="0" bIns="0" rtlCol="0">
                  <a:spAutoFit/>
                </a:bodyPr>
                <a:lstStyle/>
                <a:p>
                  <a:r>
                    <a:rPr lang="en-US" sz="1200" dirty="0"/>
                    <a:t>40</a:t>
                  </a:r>
                </a:p>
              </p:txBody>
            </p:sp>
            <p:sp>
              <p:nvSpPr>
                <p:cNvPr id="26" name="TextBox 25">
                  <a:extLst>
                    <a:ext uri="{FF2B5EF4-FFF2-40B4-BE49-F238E27FC236}">
                      <a16:creationId xmlns:a16="http://schemas.microsoft.com/office/drawing/2014/main" id="{3BD0BDC9-22E8-4E0D-AD47-98D959264809}"/>
                    </a:ext>
                  </a:extLst>
                </p:cNvPr>
                <p:cNvSpPr txBox="1"/>
                <p:nvPr/>
              </p:nvSpPr>
              <p:spPr>
                <a:xfrm>
                  <a:off x="2758899" y="2150859"/>
                  <a:ext cx="206719" cy="184666"/>
                </a:xfrm>
                <a:prstGeom prst="rect">
                  <a:avLst/>
                </a:prstGeom>
                <a:solidFill>
                  <a:schemeClr val="bg1"/>
                </a:solidFill>
              </p:spPr>
              <p:txBody>
                <a:bodyPr wrap="square" lIns="0" tIns="0" rIns="0" bIns="0" rtlCol="0">
                  <a:spAutoFit/>
                </a:bodyPr>
                <a:lstStyle/>
                <a:p>
                  <a:r>
                    <a:rPr lang="en-US" sz="1200" dirty="0"/>
                    <a:t>30</a:t>
                  </a:r>
                </a:p>
              </p:txBody>
            </p:sp>
            <p:sp>
              <p:nvSpPr>
                <p:cNvPr id="27" name="TextBox 26">
                  <a:extLst>
                    <a:ext uri="{FF2B5EF4-FFF2-40B4-BE49-F238E27FC236}">
                      <a16:creationId xmlns:a16="http://schemas.microsoft.com/office/drawing/2014/main" id="{98B13C0E-6216-47FA-8C28-8FE1D506E994}"/>
                    </a:ext>
                  </a:extLst>
                </p:cNvPr>
                <p:cNvSpPr txBox="1"/>
                <p:nvPr/>
              </p:nvSpPr>
              <p:spPr>
                <a:xfrm>
                  <a:off x="2767841" y="2498861"/>
                  <a:ext cx="206719" cy="184666"/>
                </a:xfrm>
                <a:prstGeom prst="rect">
                  <a:avLst/>
                </a:prstGeom>
                <a:solidFill>
                  <a:schemeClr val="bg1"/>
                </a:solidFill>
              </p:spPr>
              <p:txBody>
                <a:bodyPr wrap="square" lIns="0" tIns="0" rIns="0" bIns="0" rtlCol="0">
                  <a:spAutoFit/>
                </a:bodyPr>
                <a:lstStyle/>
                <a:p>
                  <a:r>
                    <a:rPr lang="en-US" sz="1200" dirty="0"/>
                    <a:t>20</a:t>
                  </a:r>
                </a:p>
              </p:txBody>
            </p:sp>
            <p:sp>
              <p:nvSpPr>
                <p:cNvPr id="28" name="TextBox 27">
                  <a:extLst>
                    <a:ext uri="{FF2B5EF4-FFF2-40B4-BE49-F238E27FC236}">
                      <a16:creationId xmlns:a16="http://schemas.microsoft.com/office/drawing/2014/main" id="{F5E92D95-B8DF-468F-97A7-50EB50CA451E}"/>
                    </a:ext>
                  </a:extLst>
                </p:cNvPr>
                <p:cNvSpPr txBox="1"/>
                <p:nvPr/>
              </p:nvSpPr>
              <p:spPr>
                <a:xfrm>
                  <a:off x="2749726" y="2831667"/>
                  <a:ext cx="206719" cy="184666"/>
                </a:xfrm>
                <a:prstGeom prst="rect">
                  <a:avLst/>
                </a:prstGeom>
                <a:solidFill>
                  <a:schemeClr val="bg1"/>
                </a:solidFill>
              </p:spPr>
              <p:txBody>
                <a:bodyPr wrap="square" lIns="0" tIns="0" rIns="0" bIns="0" rtlCol="0">
                  <a:spAutoFit/>
                </a:bodyPr>
                <a:lstStyle/>
                <a:p>
                  <a:r>
                    <a:rPr lang="en-US" sz="1200" dirty="0"/>
                    <a:t>10</a:t>
                  </a:r>
                </a:p>
              </p:txBody>
            </p:sp>
          </p:grpSp>
          <p:sp>
            <p:nvSpPr>
              <p:cNvPr id="29" name="TextBox 28">
                <a:extLst>
                  <a:ext uri="{FF2B5EF4-FFF2-40B4-BE49-F238E27FC236}">
                    <a16:creationId xmlns:a16="http://schemas.microsoft.com/office/drawing/2014/main" id="{D50DB280-1BA0-4F14-AAB1-BA590FFA0656}"/>
                  </a:ext>
                </a:extLst>
              </p:cNvPr>
              <p:cNvSpPr txBox="1"/>
              <p:nvPr/>
            </p:nvSpPr>
            <p:spPr>
              <a:xfrm>
                <a:off x="2767841" y="3146297"/>
                <a:ext cx="206719" cy="184666"/>
              </a:xfrm>
              <a:prstGeom prst="rect">
                <a:avLst/>
              </a:prstGeom>
              <a:solidFill>
                <a:schemeClr val="bg1"/>
              </a:solidFill>
            </p:spPr>
            <p:txBody>
              <a:bodyPr wrap="square" lIns="0" tIns="0" rIns="0" bIns="0" rtlCol="0">
                <a:spAutoFit/>
              </a:bodyPr>
              <a:lstStyle/>
              <a:p>
                <a:r>
                  <a:rPr lang="en-US" sz="1200" dirty="0"/>
                  <a:t>0</a:t>
                </a:r>
              </a:p>
            </p:txBody>
          </p:sp>
        </p:grpSp>
        <p:grpSp>
          <p:nvGrpSpPr>
            <p:cNvPr id="31" name="Group 30">
              <a:extLst>
                <a:ext uri="{FF2B5EF4-FFF2-40B4-BE49-F238E27FC236}">
                  <a16:creationId xmlns:a16="http://schemas.microsoft.com/office/drawing/2014/main" id="{277DAC8C-F231-4DB7-AC8F-A47BA581D3C3}"/>
                </a:ext>
              </a:extLst>
            </p:cNvPr>
            <p:cNvGrpSpPr/>
            <p:nvPr/>
          </p:nvGrpSpPr>
          <p:grpSpPr>
            <a:xfrm>
              <a:off x="2574233" y="3839523"/>
              <a:ext cx="400327" cy="2098470"/>
              <a:chOff x="2574233" y="1117726"/>
              <a:chExt cx="400327" cy="2098470"/>
            </a:xfrm>
          </p:grpSpPr>
          <p:sp>
            <p:nvSpPr>
              <p:cNvPr id="32" name="TextBox 31">
                <a:extLst>
                  <a:ext uri="{FF2B5EF4-FFF2-40B4-BE49-F238E27FC236}">
                    <a16:creationId xmlns:a16="http://schemas.microsoft.com/office/drawing/2014/main" id="{B55353A8-7BC7-455D-A7E7-D4466AFB0106}"/>
                  </a:ext>
                </a:extLst>
              </p:cNvPr>
              <p:cNvSpPr txBox="1"/>
              <p:nvPr/>
            </p:nvSpPr>
            <p:spPr>
              <a:xfrm>
                <a:off x="2574233" y="1178674"/>
                <a:ext cx="184666" cy="2037522"/>
              </a:xfrm>
              <a:prstGeom prst="rect">
                <a:avLst/>
              </a:prstGeom>
              <a:solidFill>
                <a:schemeClr val="bg1"/>
              </a:solidFill>
            </p:spPr>
            <p:txBody>
              <a:bodyPr vert="vert270" wrap="square" lIns="0" tIns="0" rIns="0" bIns="0" rtlCol="0">
                <a:spAutoFit/>
              </a:bodyPr>
              <a:lstStyle/>
              <a:p>
                <a:pPr algn="ctr"/>
                <a:r>
                  <a:rPr lang="en-US" sz="900" dirty="0"/>
                  <a:t>LNOx to TNOx </a:t>
                </a:r>
                <a:r>
                  <a:rPr lang="en-US" sz="1200" dirty="0"/>
                  <a:t>Ratio</a:t>
                </a:r>
                <a:r>
                  <a:rPr lang="en-US" sz="900" dirty="0"/>
                  <a:t> (%)</a:t>
                </a:r>
              </a:p>
            </p:txBody>
          </p:sp>
          <p:sp>
            <p:nvSpPr>
              <p:cNvPr id="33" name="TextBox 32">
                <a:extLst>
                  <a:ext uri="{FF2B5EF4-FFF2-40B4-BE49-F238E27FC236}">
                    <a16:creationId xmlns:a16="http://schemas.microsoft.com/office/drawing/2014/main" id="{FA0215AE-A59A-4C57-A5CE-79BF4D70A5E0}"/>
                  </a:ext>
                </a:extLst>
              </p:cNvPr>
              <p:cNvSpPr txBox="1"/>
              <p:nvPr/>
            </p:nvSpPr>
            <p:spPr>
              <a:xfrm>
                <a:off x="2747964" y="1117726"/>
                <a:ext cx="206719" cy="184666"/>
              </a:xfrm>
              <a:prstGeom prst="rect">
                <a:avLst/>
              </a:prstGeom>
              <a:solidFill>
                <a:schemeClr val="bg1"/>
              </a:solidFill>
            </p:spPr>
            <p:txBody>
              <a:bodyPr wrap="square" lIns="0" tIns="0" rIns="0" bIns="0" rtlCol="0">
                <a:spAutoFit/>
              </a:bodyPr>
              <a:lstStyle/>
              <a:p>
                <a:r>
                  <a:rPr lang="en-US" sz="1200" dirty="0"/>
                  <a:t>60</a:t>
                </a:r>
              </a:p>
            </p:txBody>
          </p:sp>
          <p:sp>
            <p:nvSpPr>
              <p:cNvPr id="34" name="TextBox 33">
                <a:extLst>
                  <a:ext uri="{FF2B5EF4-FFF2-40B4-BE49-F238E27FC236}">
                    <a16:creationId xmlns:a16="http://schemas.microsoft.com/office/drawing/2014/main" id="{B42522E7-45E3-423F-981F-84A5129E2834}"/>
                  </a:ext>
                </a:extLst>
              </p:cNvPr>
              <p:cNvSpPr txBox="1"/>
              <p:nvPr/>
            </p:nvSpPr>
            <p:spPr>
              <a:xfrm>
                <a:off x="2747963" y="1460809"/>
                <a:ext cx="206719" cy="184666"/>
              </a:xfrm>
              <a:prstGeom prst="rect">
                <a:avLst/>
              </a:prstGeom>
              <a:solidFill>
                <a:schemeClr val="bg1"/>
              </a:solidFill>
            </p:spPr>
            <p:txBody>
              <a:bodyPr wrap="square" lIns="0" tIns="0" rIns="0" bIns="0" rtlCol="0">
                <a:spAutoFit/>
              </a:bodyPr>
              <a:lstStyle/>
              <a:p>
                <a:r>
                  <a:rPr lang="en-US" sz="1200" dirty="0"/>
                  <a:t>50</a:t>
                </a:r>
              </a:p>
            </p:txBody>
          </p:sp>
          <p:sp>
            <p:nvSpPr>
              <p:cNvPr id="35" name="TextBox 34">
                <a:extLst>
                  <a:ext uri="{FF2B5EF4-FFF2-40B4-BE49-F238E27FC236}">
                    <a16:creationId xmlns:a16="http://schemas.microsoft.com/office/drawing/2014/main" id="{0767956D-EE4A-4042-8AB2-8F2F6E455075}"/>
                  </a:ext>
                </a:extLst>
              </p:cNvPr>
              <p:cNvSpPr txBox="1"/>
              <p:nvPr/>
            </p:nvSpPr>
            <p:spPr>
              <a:xfrm>
                <a:off x="2748960" y="1823514"/>
                <a:ext cx="206719" cy="184666"/>
              </a:xfrm>
              <a:prstGeom prst="rect">
                <a:avLst/>
              </a:prstGeom>
              <a:solidFill>
                <a:schemeClr val="bg1"/>
              </a:solidFill>
            </p:spPr>
            <p:txBody>
              <a:bodyPr wrap="square" lIns="0" tIns="0" rIns="0" bIns="0" rtlCol="0">
                <a:spAutoFit/>
              </a:bodyPr>
              <a:lstStyle/>
              <a:p>
                <a:r>
                  <a:rPr lang="en-US" sz="1200" dirty="0"/>
                  <a:t>40</a:t>
                </a:r>
              </a:p>
            </p:txBody>
          </p:sp>
          <p:sp>
            <p:nvSpPr>
              <p:cNvPr id="36" name="TextBox 35">
                <a:extLst>
                  <a:ext uri="{FF2B5EF4-FFF2-40B4-BE49-F238E27FC236}">
                    <a16:creationId xmlns:a16="http://schemas.microsoft.com/office/drawing/2014/main" id="{E9D37BD9-18FB-4F79-B3C6-547295B1DD3A}"/>
                  </a:ext>
                </a:extLst>
              </p:cNvPr>
              <p:cNvSpPr txBox="1"/>
              <p:nvPr/>
            </p:nvSpPr>
            <p:spPr>
              <a:xfrm>
                <a:off x="2758899" y="2150859"/>
                <a:ext cx="206719" cy="184666"/>
              </a:xfrm>
              <a:prstGeom prst="rect">
                <a:avLst/>
              </a:prstGeom>
              <a:solidFill>
                <a:schemeClr val="bg1"/>
              </a:solidFill>
            </p:spPr>
            <p:txBody>
              <a:bodyPr wrap="square" lIns="0" tIns="0" rIns="0" bIns="0" rtlCol="0">
                <a:spAutoFit/>
              </a:bodyPr>
              <a:lstStyle/>
              <a:p>
                <a:r>
                  <a:rPr lang="en-US" sz="1200" dirty="0"/>
                  <a:t>30</a:t>
                </a:r>
              </a:p>
            </p:txBody>
          </p:sp>
          <p:sp>
            <p:nvSpPr>
              <p:cNvPr id="37" name="TextBox 36">
                <a:extLst>
                  <a:ext uri="{FF2B5EF4-FFF2-40B4-BE49-F238E27FC236}">
                    <a16:creationId xmlns:a16="http://schemas.microsoft.com/office/drawing/2014/main" id="{A0E0410D-2D8D-4489-A216-A42B94AB6B7B}"/>
                  </a:ext>
                </a:extLst>
              </p:cNvPr>
              <p:cNvSpPr txBox="1"/>
              <p:nvPr/>
            </p:nvSpPr>
            <p:spPr>
              <a:xfrm>
                <a:off x="2767841" y="2498861"/>
                <a:ext cx="206719" cy="184666"/>
              </a:xfrm>
              <a:prstGeom prst="rect">
                <a:avLst/>
              </a:prstGeom>
              <a:solidFill>
                <a:schemeClr val="bg1"/>
              </a:solidFill>
            </p:spPr>
            <p:txBody>
              <a:bodyPr wrap="square" lIns="0" tIns="0" rIns="0" bIns="0" rtlCol="0">
                <a:spAutoFit/>
              </a:bodyPr>
              <a:lstStyle/>
              <a:p>
                <a:r>
                  <a:rPr lang="en-US" sz="1200" dirty="0"/>
                  <a:t>20</a:t>
                </a:r>
              </a:p>
            </p:txBody>
          </p:sp>
          <p:sp>
            <p:nvSpPr>
              <p:cNvPr id="38" name="TextBox 37">
                <a:extLst>
                  <a:ext uri="{FF2B5EF4-FFF2-40B4-BE49-F238E27FC236}">
                    <a16:creationId xmlns:a16="http://schemas.microsoft.com/office/drawing/2014/main" id="{313B43B5-AB0C-429F-8CE7-60112B86F20B}"/>
                  </a:ext>
                </a:extLst>
              </p:cNvPr>
              <p:cNvSpPr txBox="1"/>
              <p:nvPr/>
            </p:nvSpPr>
            <p:spPr>
              <a:xfrm>
                <a:off x="2749726" y="2831667"/>
                <a:ext cx="206719" cy="184666"/>
              </a:xfrm>
              <a:prstGeom prst="rect">
                <a:avLst/>
              </a:prstGeom>
              <a:solidFill>
                <a:schemeClr val="bg1"/>
              </a:solidFill>
            </p:spPr>
            <p:txBody>
              <a:bodyPr wrap="square" lIns="0" tIns="0" rIns="0" bIns="0" rtlCol="0">
                <a:spAutoFit/>
              </a:bodyPr>
              <a:lstStyle/>
              <a:p>
                <a:r>
                  <a:rPr lang="en-US" sz="1200" dirty="0"/>
                  <a:t>10</a:t>
                </a:r>
              </a:p>
            </p:txBody>
          </p:sp>
        </p:grpSp>
        <p:grpSp>
          <p:nvGrpSpPr>
            <p:cNvPr id="41" name="Group 40">
              <a:extLst>
                <a:ext uri="{FF2B5EF4-FFF2-40B4-BE49-F238E27FC236}">
                  <a16:creationId xmlns:a16="http://schemas.microsoft.com/office/drawing/2014/main" id="{63F838A9-9C69-4E7C-A215-F9E328801FAD}"/>
                </a:ext>
              </a:extLst>
            </p:cNvPr>
            <p:cNvGrpSpPr/>
            <p:nvPr/>
          </p:nvGrpSpPr>
          <p:grpSpPr>
            <a:xfrm>
              <a:off x="7135952" y="1117726"/>
              <a:ext cx="400327" cy="2213237"/>
              <a:chOff x="2574233" y="1117726"/>
              <a:chExt cx="400327" cy="2213237"/>
            </a:xfrm>
          </p:grpSpPr>
          <p:grpSp>
            <p:nvGrpSpPr>
              <p:cNvPr id="42" name="Group 41">
                <a:extLst>
                  <a:ext uri="{FF2B5EF4-FFF2-40B4-BE49-F238E27FC236}">
                    <a16:creationId xmlns:a16="http://schemas.microsoft.com/office/drawing/2014/main" id="{C96B8579-5BBE-4609-ABB6-149BB9A8F979}"/>
                  </a:ext>
                </a:extLst>
              </p:cNvPr>
              <p:cNvGrpSpPr/>
              <p:nvPr/>
            </p:nvGrpSpPr>
            <p:grpSpPr>
              <a:xfrm>
                <a:off x="2574233" y="1117726"/>
                <a:ext cx="400327" cy="2098470"/>
                <a:chOff x="2574233" y="1117726"/>
                <a:chExt cx="400327" cy="2098470"/>
              </a:xfrm>
            </p:grpSpPr>
            <p:sp>
              <p:nvSpPr>
                <p:cNvPr id="44" name="TextBox 43">
                  <a:extLst>
                    <a:ext uri="{FF2B5EF4-FFF2-40B4-BE49-F238E27FC236}">
                      <a16:creationId xmlns:a16="http://schemas.microsoft.com/office/drawing/2014/main" id="{EFEFFCB6-E426-41B2-A78E-63CC943759A2}"/>
                    </a:ext>
                  </a:extLst>
                </p:cNvPr>
                <p:cNvSpPr txBox="1"/>
                <p:nvPr/>
              </p:nvSpPr>
              <p:spPr>
                <a:xfrm>
                  <a:off x="2574233" y="1178674"/>
                  <a:ext cx="184666" cy="2037522"/>
                </a:xfrm>
                <a:prstGeom prst="rect">
                  <a:avLst/>
                </a:prstGeom>
                <a:solidFill>
                  <a:schemeClr val="bg1"/>
                </a:solidFill>
              </p:spPr>
              <p:txBody>
                <a:bodyPr vert="vert270" wrap="square" lIns="0" tIns="0" rIns="0" bIns="0" rtlCol="0">
                  <a:spAutoFit/>
                </a:bodyPr>
                <a:lstStyle/>
                <a:p>
                  <a:pPr algn="ctr"/>
                  <a:r>
                    <a:rPr lang="en-US" sz="900" dirty="0"/>
                    <a:t>LNOx to TNOx </a:t>
                  </a:r>
                  <a:r>
                    <a:rPr lang="en-US" sz="1200" dirty="0"/>
                    <a:t>Ratio</a:t>
                  </a:r>
                  <a:r>
                    <a:rPr lang="en-US" sz="900" dirty="0"/>
                    <a:t> (%)</a:t>
                  </a:r>
                </a:p>
              </p:txBody>
            </p:sp>
            <p:sp>
              <p:nvSpPr>
                <p:cNvPr id="45" name="TextBox 44">
                  <a:extLst>
                    <a:ext uri="{FF2B5EF4-FFF2-40B4-BE49-F238E27FC236}">
                      <a16:creationId xmlns:a16="http://schemas.microsoft.com/office/drawing/2014/main" id="{67B36CB6-2B70-44A9-BCBD-832E29FD6D92}"/>
                    </a:ext>
                  </a:extLst>
                </p:cNvPr>
                <p:cNvSpPr txBox="1"/>
                <p:nvPr/>
              </p:nvSpPr>
              <p:spPr>
                <a:xfrm>
                  <a:off x="2747964" y="1117726"/>
                  <a:ext cx="206719" cy="184666"/>
                </a:xfrm>
                <a:prstGeom prst="rect">
                  <a:avLst/>
                </a:prstGeom>
                <a:solidFill>
                  <a:schemeClr val="bg1"/>
                </a:solidFill>
              </p:spPr>
              <p:txBody>
                <a:bodyPr wrap="square" lIns="0" tIns="0" rIns="0" bIns="0" rtlCol="0">
                  <a:spAutoFit/>
                </a:bodyPr>
                <a:lstStyle/>
                <a:p>
                  <a:r>
                    <a:rPr lang="en-US" sz="1200" dirty="0"/>
                    <a:t>60</a:t>
                  </a:r>
                </a:p>
              </p:txBody>
            </p:sp>
            <p:sp>
              <p:nvSpPr>
                <p:cNvPr id="46" name="TextBox 45">
                  <a:extLst>
                    <a:ext uri="{FF2B5EF4-FFF2-40B4-BE49-F238E27FC236}">
                      <a16:creationId xmlns:a16="http://schemas.microsoft.com/office/drawing/2014/main" id="{572DBD3F-6403-4B57-92B1-1DF26C225D72}"/>
                    </a:ext>
                  </a:extLst>
                </p:cNvPr>
                <p:cNvSpPr txBox="1"/>
                <p:nvPr/>
              </p:nvSpPr>
              <p:spPr>
                <a:xfrm>
                  <a:off x="2747963" y="1460809"/>
                  <a:ext cx="206719" cy="184666"/>
                </a:xfrm>
                <a:prstGeom prst="rect">
                  <a:avLst/>
                </a:prstGeom>
                <a:solidFill>
                  <a:schemeClr val="bg1"/>
                </a:solidFill>
              </p:spPr>
              <p:txBody>
                <a:bodyPr wrap="square" lIns="0" tIns="0" rIns="0" bIns="0" rtlCol="0">
                  <a:spAutoFit/>
                </a:bodyPr>
                <a:lstStyle/>
                <a:p>
                  <a:r>
                    <a:rPr lang="en-US" sz="1200" dirty="0"/>
                    <a:t>50</a:t>
                  </a:r>
                </a:p>
              </p:txBody>
            </p:sp>
            <p:sp>
              <p:nvSpPr>
                <p:cNvPr id="47" name="TextBox 46">
                  <a:extLst>
                    <a:ext uri="{FF2B5EF4-FFF2-40B4-BE49-F238E27FC236}">
                      <a16:creationId xmlns:a16="http://schemas.microsoft.com/office/drawing/2014/main" id="{B2BF39C1-5429-4F6C-9F53-C2D4379432BC}"/>
                    </a:ext>
                  </a:extLst>
                </p:cNvPr>
                <p:cNvSpPr txBox="1"/>
                <p:nvPr/>
              </p:nvSpPr>
              <p:spPr>
                <a:xfrm>
                  <a:off x="2748960" y="1823514"/>
                  <a:ext cx="206719" cy="184666"/>
                </a:xfrm>
                <a:prstGeom prst="rect">
                  <a:avLst/>
                </a:prstGeom>
                <a:solidFill>
                  <a:schemeClr val="bg1"/>
                </a:solidFill>
              </p:spPr>
              <p:txBody>
                <a:bodyPr wrap="square" lIns="0" tIns="0" rIns="0" bIns="0" rtlCol="0">
                  <a:spAutoFit/>
                </a:bodyPr>
                <a:lstStyle/>
                <a:p>
                  <a:r>
                    <a:rPr lang="en-US" sz="1200" dirty="0"/>
                    <a:t>40</a:t>
                  </a:r>
                </a:p>
              </p:txBody>
            </p:sp>
            <p:sp>
              <p:nvSpPr>
                <p:cNvPr id="48" name="TextBox 47">
                  <a:extLst>
                    <a:ext uri="{FF2B5EF4-FFF2-40B4-BE49-F238E27FC236}">
                      <a16:creationId xmlns:a16="http://schemas.microsoft.com/office/drawing/2014/main" id="{91BACE66-2439-43FE-97C5-6CF8A7F9F6EA}"/>
                    </a:ext>
                  </a:extLst>
                </p:cNvPr>
                <p:cNvSpPr txBox="1"/>
                <p:nvPr/>
              </p:nvSpPr>
              <p:spPr>
                <a:xfrm>
                  <a:off x="2758899" y="2150859"/>
                  <a:ext cx="206719" cy="184666"/>
                </a:xfrm>
                <a:prstGeom prst="rect">
                  <a:avLst/>
                </a:prstGeom>
                <a:solidFill>
                  <a:schemeClr val="bg1"/>
                </a:solidFill>
              </p:spPr>
              <p:txBody>
                <a:bodyPr wrap="square" lIns="0" tIns="0" rIns="0" bIns="0" rtlCol="0">
                  <a:spAutoFit/>
                </a:bodyPr>
                <a:lstStyle/>
                <a:p>
                  <a:r>
                    <a:rPr lang="en-US" sz="1200" dirty="0"/>
                    <a:t>30</a:t>
                  </a:r>
                </a:p>
              </p:txBody>
            </p:sp>
            <p:sp>
              <p:nvSpPr>
                <p:cNvPr id="49" name="TextBox 48">
                  <a:extLst>
                    <a:ext uri="{FF2B5EF4-FFF2-40B4-BE49-F238E27FC236}">
                      <a16:creationId xmlns:a16="http://schemas.microsoft.com/office/drawing/2014/main" id="{FB2847EF-5E87-4A12-9540-F4539FB54A9C}"/>
                    </a:ext>
                  </a:extLst>
                </p:cNvPr>
                <p:cNvSpPr txBox="1"/>
                <p:nvPr/>
              </p:nvSpPr>
              <p:spPr>
                <a:xfrm>
                  <a:off x="2767841" y="2498861"/>
                  <a:ext cx="206719" cy="184666"/>
                </a:xfrm>
                <a:prstGeom prst="rect">
                  <a:avLst/>
                </a:prstGeom>
                <a:solidFill>
                  <a:schemeClr val="bg1"/>
                </a:solidFill>
              </p:spPr>
              <p:txBody>
                <a:bodyPr wrap="square" lIns="0" tIns="0" rIns="0" bIns="0" rtlCol="0">
                  <a:spAutoFit/>
                </a:bodyPr>
                <a:lstStyle/>
                <a:p>
                  <a:r>
                    <a:rPr lang="en-US" sz="1200" dirty="0"/>
                    <a:t>20</a:t>
                  </a:r>
                </a:p>
              </p:txBody>
            </p:sp>
            <p:sp>
              <p:nvSpPr>
                <p:cNvPr id="50" name="TextBox 49">
                  <a:extLst>
                    <a:ext uri="{FF2B5EF4-FFF2-40B4-BE49-F238E27FC236}">
                      <a16:creationId xmlns:a16="http://schemas.microsoft.com/office/drawing/2014/main" id="{D88F35E0-7AC9-459B-99FA-1D93C0A35892}"/>
                    </a:ext>
                  </a:extLst>
                </p:cNvPr>
                <p:cNvSpPr txBox="1"/>
                <p:nvPr/>
              </p:nvSpPr>
              <p:spPr>
                <a:xfrm>
                  <a:off x="2749726" y="2831667"/>
                  <a:ext cx="206719" cy="184666"/>
                </a:xfrm>
                <a:prstGeom prst="rect">
                  <a:avLst/>
                </a:prstGeom>
                <a:solidFill>
                  <a:schemeClr val="bg1"/>
                </a:solidFill>
              </p:spPr>
              <p:txBody>
                <a:bodyPr wrap="square" lIns="0" tIns="0" rIns="0" bIns="0" rtlCol="0">
                  <a:spAutoFit/>
                </a:bodyPr>
                <a:lstStyle/>
                <a:p>
                  <a:r>
                    <a:rPr lang="en-US" sz="1200" dirty="0"/>
                    <a:t>10</a:t>
                  </a:r>
                </a:p>
              </p:txBody>
            </p:sp>
          </p:grpSp>
          <p:sp>
            <p:nvSpPr>
              <p:cNvPr id="43" name="TextBox 42">
                <a:extLst>
                  <a:ext uri="{FF2B5EF4-FFF2-40B4-BE49-F238E27FC236}">
                    <a16:creationId xmlns:a16="http://schemas.microsoft.com/office/drawing/2014/main" id="{E9257DFF-E90C-4EE7-9936-05033CAF9F31}"/>
                  </a:ext>
                </a:extLst>
              </p:cNvPr>
              <p:cNvSpPr txBox="1"/>
              <p:nvPr/>
            </p:nvSpPr>
            <p:spPr>
              <a:xfrm>
                <a:off x="2767841" y="3146297"/>
                <a:ext cx="206719" cy="184666"/>
              </a:xfrm>
              <a:prstGeom prst="rect">
                <a:avLst/>
              </a:prstGeom>
              <a:solidFill>
                <a:schemeClr val="bg1"/>
              </a:solidFill>
            </p:spPr>
            <p:txBody>
              <a:bodyPr wrap="square" lIns="0" tIns="0" rIns="0" bIns="0" rtlCol="0">
                <a:spAutoFit/>
              </a:bodyPr>
              <a:lstStyle/>
              <a:p>
                <a:r>
                  <a:rPr lang="en-US" sz="1200" dirty="0"/>
                  <a:t>0</a:t>
                </a:r>
              </a:p>
            </p:txBody>
          </p:sp>
        </p:grpSp>
        <p:grpSp>
          <p:nvGrpSpPr>
            <p:cNvPr id="51" name="Group 50">
              <a:extLst>
                <a:ext uri="{FF2B5EF4-FFF2-40B4-BE49-F238E27FC236}">
                  <a16:creationId xmlns:a16="http://schemas.microsoft.com/office/drawing/2014/main" id="{714CEE87-2232-49ED-990E-B1AF499FF5E9}"/>
                </a:ext>
              </a:extLst>
            </p:cNvPr>
            <p:cNvGrpSpPr/>
            <p:nvPr/>
          </p:nvGrpSpPr>
          <p:grpSpPr>
            <a:xfrm>
              <a:off x="7129396" y="3889218"/>
              <a:ext cx="400327" cy="2163542"/>
              <a:chOff x="2574233" y="1167421"/>
              <a:chExt cx="400327" cy="2163542"/>
            </a:xfrm>
          </p:grpSpPr>
          <p:grpSp>
            <p:nvGrpSpPr>
              <p:cNvPr id="52" name="Group 51">
                <a:extLst>
                  <a:ext uri="{FF2B5EF4-FFF2-40B4-BE49-F238E27FC236}">
                    <a16:creationId xmlns:a16="http://schemas.microsoft.com/office/drawing/2014/main" id="{5F722219-10B5-4D88-8703-1AC0C1843A28}"/>
                  </a:ext>
                </a:extLst>
              </p:cNvPr>
              <p:cNvGrpSpPr/>
              <p:nvPr/>
            </p:nvGrpSpPr>
            <p:grpSpPr>
              <a:xfrm>
                <a:off x="2574233" y="1167421"/>
                <a:ext cx="400327" cy="2048775"/>
                <a:chOff x="2574233" y="1167421"/>
                <a:chExt cx="400327" cy="2048775"/>
              </a:xfrm>
            </p:grpSpPr>
            <p:sp>
              <p:nvSpPr>
                <p:cNvPr id="54" name="TextBox 53">
                  <a:extLst>
                    <a:ext uri="{FF2B5EF4-FFF2-40B4-BE49-F238E27FC236}">
                      <a16:creationId xmlns:a16="http://schemas.microsoft.com/office/drawing/2014/main" id="{0E7D2224-298E-402A-9C16-5E46950A1ECD}"/>
                    </a:ext>
                  </a:extLst>
                </p:cNvPr>
                <p:cNvSpPr txBox="1"/>
                <p:nvPr/>
              </p:nvSpPr>
              <p:spPr>
                <a:xfrm>
                  <a:off x="2574233" y="1178674"/>
                  <a:ext cx="184666" cy="2037522"/>
                </a:xfrm>
                <a:prstGeom prst="rect">
                  <a:avLst/>
                </a:prstGeom>
                <a:solidFill>
                  <a:schemeClr val="bg1"/>
                </a:solidFill>
              </p:spPr>
              <p:txBody>
                <a:bodyPr vert="vert270" wrap="square" lIns="0" tIns="0" rIns="0" bIns="0" rtlCol="0">
                  <a:spAutoFit/>
                </a:bodyPr>
                <a:lstStyle/>
                <a:p>
                  <a:pPr algn="ctr"/>
                  <a:r>
                    <a:rPr lang="en-US" sz="900" dirty="0"/>
                    <a:t>LNOx to TNOx </a:t>
                  </a:r>
                  <a:r>
                    <a:rPr lang="en-US" sz="1200" dirty="0"/>
                    <a:t>Ratio</a:t>
                  </a:r>
                  <a:r>
                    <a:rPr lang="en-US" sz="900" dirty="0"/>
                    <a:t> (%)</a:t>
                  </a:r>
                </a:p>
              </p:txBody>
            </p:sp>
            <p:sp>
              <p:nvSpPr>
                <p:cNvPr id="55" name="TextBox 54">
                  <a:extLst>
                    <a:ext uri="{FF2B5EF4-FFF2-40B4-BE49-F238E27FC236}">
                      <a16:creationId xmlns:a16="http://schemas.microsoft.com/office/drawing/2014/main" id="{202E5FF1-4F04-41A1-9842-EE168041787E}"/>
                    </a:ext>
                  </a:extLst>
                </p:cNvPr>
                <p:cNvSpPr txBox="1"/>
                <p:nvPr/>
              </p:nvSpPr>
              <p:spPr>
                <a:xfrm>
                  <a:off x="2747964" y="1167421"/>
                  <a:ext cx="206719" cy="184666"/>
                </a:xfrm>
                <a:prstGeom prst="rect">
                  <a:avLst/>
                </a:prstGeom>
                <a:solidFill>
                  <a:schemeClr val="bg1"/>
                </a:solidFill>
              </p:spPr>
              <p:txBody>
                <a:bodyPr wrap="square" lIns="0" tIns="0" rIns="0" bIns="0" rtlCol="0">
                  <a:spAutoFit/>
                </a:bodyPr>
                <a:lstStyle/>
                <a:p>
                  <a:r>
                    <a:rPr lang="en-US" sz="1200" dirty="0"/>
                    <a:t>60</a:t>
                  </a:r>
                </a:p>
              </p:txBody>
            </p:sp>
            <p:sp>
              <p:nvSpPr>
                <p:cNvPr id="56" name="TextBox 55">
                  <a:extLst>
                    <a:ext uri="{FF2B5EF4-FFF2-40B4-BE49-F238E27FC236}">
                      <a16:creationId xmlns:a16="http://schemas.microsoft.com/office/drawing/2014/main" id="{8EBB469C-3A41-4D5C-B94B-5B98AC9FB6CB}"/>
                    </a:ext>
                  </a:extLst>
                </p:cNvPr>
                <p:cNvSpPr txBox="1"/>
                <p:nvPr/>
              </p:nvSpPr>
              <p:spPr>
                <a:xfrm>
                  <a:off x="2747963" y="1500565"/>
                  <a:ext cx="206719" cy="184666"/>
                </a:xfrm>
                <a:prstGeom prst="rect">
                  <a:avLst/>
                </a:prstGeom>
                <a:solidFill>
                  <a:schemeClr val="bg1"/>
                </a:solidFill>
              </p:spPr>
              <p:txBody>
                <a:bodyPr wrap="square" lIns="0" tIns="0" rIns="0" bIns="0" rtlCol="0">
                  <a:spAutoFit/>
                </a:bodyPr>
                <a:lstStyle/>
                <a:p>
                  <a:r>
                    <a:rPr lang="en-US" sz="1200" dirty="0"/>
                    <a:t>50</a:t>
                  </a:r>
                </a:p>
              </p:txBody>
            </p:sp>
            <p:sp>
              <p:nvSpPr>
                <p:cNvPr id="57" name="TextBox 56">
                  <a:extLst>
                    <a:ext uri="{FF2B5EF4-FFF2-40B4-BE49-F238E27FC236}">
                      <a16:creationId xmlns:a16="http://schemas.microsoft.com/office/drawing/2014/main" id="{16B60C8C-E548-4EE4-82C5-5C56B8B2CE03}"/>
                    </a:ext>
                  </a:extLst>
                </p:cNvPr>
                <p:cNvSpPr txBox="1"/>
                <p:nvPr/>
              </p:nvSpPr>
              <p:spPr>
                <a:xfrm>
                  <a:off x="2748960" y="1823514"/>
                  <a:ext cx="206719" cy="184666"/>
                </a:xfrm>
                <a:prstGeom prst="rect">
                  <a:avLst/>
                </a:prstGeom>
                <a:solidFill>
                  <a:schemeClr val="bg1"/>
                </a:solidFill>
              </p:spPr>
              <p:txBody>
                <a:bodyPr wrap="square" lIns="0" tIns="0" rIns="0" bIns="0" rtlCol="0">
                  <a:spAutoFit/>
                </a:bodyPr>
                <a:lstStyle/>
                <a:p>
                  <a:r>
                    <a:rPr lang="en-US" sz="1200" dirty="0"/>
                    <a:t>40</a:t>
                  </a:r>
                </a:p>
              </p:txBody>
            </p:sp>
            <p:sp>
              <p:nvSpPr>
                <p:cNvPr id="58" name="TextBox 57">
                  <a:extLst>
                    <a:ext uri="{FF2B5EF4-FFF2-40B4-BE49-F238E27FC236}">
                      <a16:creationId xmlns:a16="http://schemas.microsoft.com/office/drawing/2014/main" id="{6DFD9F98-3DC5-4F60-97F5-ACB09FB0BF3C}"/>
                    </a:ext>
                  </a:extLst>
                </p:cNvPr>
                <p:cNvSpPr txBox="1"/>
                <p:nvPr/>
              </p:nvSpPr>
              <p:spPr>
                <a:xfrm>
                  <a:off x="2758899" y="2150859"/>
                  <a:ext cx="206719" cy="184666"/>
                </a:xfrm>
                <a:prstGeom prst="rect">
                  <a:avLst/>
                </a:prstGeom>
                <a:solidFill>
                  <a:schemeClr val="bg1"/>
                </a:solidFill>
              </p:spPr>
              <p:txBody>
                <a:bodyPr wrap="square" lIns="0" tIns="0" rIns="0" bIns="0" rtlCol="0">
                  <a:spAutoFit/>
                </a:bodyPr>
                <a:lstStyle/>
                <a:p>
                  <a:r>
                    <a:rPr lang="en-US" sz="1200" dirty="0"/>
                    <a:t>30</a:t>
                  </a:r>
                </a:p>
              </p:txBody>
            </p:sp>
            <p:sp>
              <p:nvSpPr>
                <p:cNvPr id="59" name="TextBox 58">
                  <a:extLst>
                    <a:ext uri="{FF2B5EF4-FFF2-40B4-BE49-F238E27FC236}">
                      <a16:creationId xmlns:a16="http://schemas.microsoft.com/office/drawing/2014/main" id="{BAA80B34-31A8-4934-A87C-6F1AD2DF8FDA}"/>
                    </a:ext>
                  </a:extLst>
                </p:cNvPr>
                <p:cNvSpPr txBox="1"/>
                <p:nvPr/>
              </p:nvSpPr>
              <p:spPr>
                <a:xfrm>
                  <a:off x="2767841" y="2478983"/>
                  <a:ext cx="206719" cy="184666"/>
                </a:xfrm>
                <a:prstGeom prst="rect">
                  <a:avLst/>
                </a:prstGeom>
                <a:solidFill>
                  <a:schemeClr val="bg1"/>
                </a:solidFill>
              </p:spPr>
              <p:txBody>
                <a:bodyPr wrap="square" lIns="0" tIns="0" rIns="0" bIns="0" rtlCol="0">
                  <a:spAutoFit/>
                </a:bodyPr>
                <a:lstStyle/>
                <a:p>
                  <a:r>
                    <a:rPr lang="en-US" sz="1200" dirty="0"/>
                    <a:t>20</a:t>
                  </a:r>
                </a:p>
              </p:txBody>
            </p:sp>
            <p:sp>
              <p:nvSpPr>
                <p:cNvPr id="60" name="TextBox 59">
                  <a:extLst>
                    <a:ext uri="{FF2B5EF4-FFF2-40B4-BE49-F238E27FC236}">
                      <a16:creationId xmlns:a16="http://schemas.microsoft.com/office/drawing/2014/main" id="{6222F33A-E880-47A8-AD6D-F561576C12C9}"/>
                    </a:ext>
                  </a:extLst>
                </p:cNvPr>
                <p:cNvSpPr txBox="1"/>
                <p:nvPr/>
              </p:nvSpPr>
              <p:spPr>
                <a:xfrm>
                  <a:off x="2749726" y="2791911"/>
                  <a:ext cx="206719" cy="184666"/>
                </a:xfrm>
                <a:prstGeom prst="rect">
                  <a:avLst/>
                </a:prstGeom>
                <a:solidFill>
                  <a:schemeClr val="bg1"/>
                </a:solidFill>
              </p:spPr>
              <p:txBody>
                <a:bodyPr wrap="square" lIns="0" tIns="0" rIns="0" bIns="0" rtlCol="0">
                  <a:spAutoFit/>
                </a:bodyPr>
                <a:lstStyle/>
                <a:p>
                  <a:r>
                    <a:rPr lang="en-US" sz="1200" dirty="0"/>
                    <a:t>10</a:t>
                  </a:r>
                </a:p>
              </p:txBody>
            </p:sp>
          </p:grpSp>
          <p:sp>
            <p:nvSpPr>
              <p:cNvPr id="53" name="TextBox 52">
                <a:extLst>
                  <a:ext uri="{FF2B5EF4-FFF2-40B4-BE49-F238E27FC236}">
                    <a16:creationId xmlns:a16="http://schemas.microsoft.com/office/drawing/2014/main" id="{B252A6EE-034F-45A6-AC9C-F55DACB37355}"/>
                  </a:ext>
                </a:extLst>
              </p:cNvPr>
              <p:cNvSpPr txBox="1"/>
              <p:nvPr/>
            </p:nvSpPr>
            <p:spPr>
              <a:xfrm>
                <a:off x="2767841" y="3146297"/>
                <a:ext cx="206719" cy="184666"/>
              </a:xfrm>
              <a:prstGeom prst="rect">
                <a:avLst/>
              </a:prstGeom>
              <a:solidFill>
                <a:schemeClr val="bg1"/>
              </a:solidFill>
            </p:spPr>
            <p:txBody>
              <a:bodyPr wrap="square" lIns="0" tIns="0" rIns="0" bIns="0" rtlCol="0">
                <a:spAutoFit/>
              </a:bodyPr>
              <a:lstStyle/>
              <a:p>
                <a:r>
                  <a:rPr lang="en-US" sz="1200" dirty="0"/>
                  <a:t>0</a:t>
                </a:r>
              </a:p>
            </p:txBody>
          </p:sp>
        </p:grpSp>
      </p:grpSp>
      <p:sp>
        <p:nvSpPr>
          <p:cNvPr id="62" name="TextBox 61">
            <a:extLst>
              <a:ext uri="{FF2B5EF4-FFF2-40B4-BE49-F238E27FC236}">
                <a16:creationId xmlns:a16="http://schemas.microsoft.com/office/drawing/2014/main" id="{CC28CD30-609B-418E-B070-A9BCE3008A95}"/>
              </a:ext>
            </a:extLst>
          </p:cNvPr>
          <p:cNvSpPr txBox="1"/>
          <p:nvPr/>
        </p:nvSpPr>
        <p:spPr>
          <a:xfrm>
            <a:off x="43031" y="1071623"/>
            <a:ext cx="2531709"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LNO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to total 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(TNO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total anthropogenic 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 LNO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ratio displays significant seasonal and geographic variations.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ratio’s seasonal variation is common to all the LNOx emissions cases.</a:t>
            </a:r>
          </a:p>
        </p:txBody>
      </p:sp>
      <p:sp>
        <p:nvSpPr>
          <p:cNvPr id="5" name="TextBox 4">
            <a:extLst>
              <a:ext uri="{FF2B5EF4-FFF2-40B4-BE49-F238E27FC236}">
                <a16:creationId xmlns:a16="http://schemas.microsoft.com/office/drawing/2014/main" id="{1D65FA1C-46A0-4DBD-BF89-E8C98628EE39}"/>
              </a:ext>
            </a:extLst>
          </p:cNvPr>
          <p:cNvSpPr txBox="1"/>
          <p:nvPr/>
        </p:nvSpPr>
        <p:spPr>
          <a:xfrm>
            <a:off x="2544416" y="6309690"/>
            <a:ext cx="9087502" cy="276999"/>
          </a:xfrm>
          <a:prstGeom prst="rect">
            <a:avLst/>
          </a:prstGeom>
          <a:solidFill>
            <a:schemeClr val="bg1"/>
          </a:solidFill>
        </p:spPr>
        <p:txBody>
          <a:bodyPr wrap="square" rtlCol="0">
            <a:spAutoFit/>
          </a:bodyPr>
          <a:lstStyle/>
          <a:p>
            <a:pPr algn="ctr"/>
            <a:r>
              <a:rPr lang="en-US" sz="1200" dirty="0"/>
              <a:t>R_N2A: Ratio of NLDN LNO</a:t>
            </a:r>
            <a:r>
              <a:rPr lang="en-US" sz="1200" baseline="-25000" dirty="0"/>
              <a:t>x</a:t>
            </a:r>
            <a:r>
              <a:rPr lang="en-US" sz="1200" dirty="0"/>
              <a:t> to ANO</a:t>
            </a:r>
            <a:r>
              <a:rPr lang="en-US" sz="1200" baseline="-25000" dirty="0"/>
              <a:t>x</a:t>
            </a:r>
            <a:r>
              <a:rPr lang="en-US" sz="1200" dirty="0"/>
              <a:t>, R_Ws2A: Ratio of WWLLNs LNO</a:t>
            </a:r>
            <a:r>
              <a:rPr lang="en-US" sz="1200" baseline="-25000" dirty="0"/>
              <a:t>x</a:t>
            </a:r>
            <a:r>
              <a:rPr lang="en-US" sz="1200" dirty="0"/>
              <a:t> to ANO</a:t>
            </a:r>
            <a:r>
              <a:rPr lang="en-US" sz="1200" baseline="-25000" dirty="0"/>
              <a:t>x</a:t>
            </a:r>
            <a:r>
              <a:rPr lang="en-US" sz="1200" dirty="0"/>
              <a:t>, R_G2A: Ratio of GEIA LNO</a:t>
            </a:r>
            <a:r>
              <a:rPr lang="en-US" sz="1200" baseline="-25000" dirty="0"/>
              <a:t>x</a:t>
            </a:r>
            <a:r>
              <a:rPr lang="en-US" sz="1200" dirty="0"/>
              <a:t> to ANO</a:t>
            </a:r>
            <a:r>
              <a:rPr lang="en-US" sz="1200" baseline="-25000" dirty="0"/>
              <a:t>x</a:t>
            </a:r>
            <a:endParaRPr lang="en-US" sz="1200" dirty="0"/>
          </a:p>
        </p:txBody>
      </p:sp>
    </p:spTree>
    <p:extLst>
      <p:ext uri="{BB962C8B-B14F-4D97-AF65-F5344CB8AC3E}">
        <p14:creationId xmlns:p14="http://schemas.microsoft.com/office/powerpoint/2010/main" val="170874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F1B74-3E7E-4EF0-AE08-C8AA2C1E9258}"/>
              </a:ext>
            </a:extLst>
          </p:cNvPr>
          <p:cNvSpPr>
            <a:spLocks noGrp="1"/>
          </p:cNvSpPr>
          <p:nvPr>
            <p:ph type="sldNum" sz="quarter" idx="10"/>
          </p:nvPr>
        </p:nvSpPr>
        <p:spPr/>
        <p:txBody>
          <a:bodyPr/>
          <a:lstStyle/>
          <a:p>
            <a:pPr>
              <a:defRPr/>
            </a:pPr>
            <a:fld id="{633AD7DD-8889-40EE-AB37-66A654BC2EEA}" type="slidenum">
              <a:rPr lang="en-US" smtClean="0"/>
              <a:pPr>
                <a:defRPr/>
              </a:pPr>
              <a:t>15</a:t>
            </a:fld>
            <a:endParaRPr lang="en-US" dirty="0"/>
          </a:p>
        </p:txBody>
      </p:sp>
      <p:sp>
        <p:nvSpPr>
          <p:cNvPr id="103" name="TextBox 102">
            <a:extLst>
              <a:ext uri="{FF2B5EF4-FFF2-40B4-BE49-F238E27FC236}">
                <a16:creationId xmlns:a16="http://schemas.microsoft.com/office/drawing/2014/main" id="{BA9CDD50-2F3C-4B49-BFEC-E7DA0FA751C2}"/>
              </a:ext>
            </a:extLst>
          </p:cNvPr>
          <p:cNvSpPr txBox="1"/>
          <p:nvPr/>
        </p:nvSpPr>
        <p:spPr>
          <a:xfrm>
            <a:off x="141590" y="1993426"/>
            <a:ext cx="106271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NLDN</a:t>
            </a:r>
          </a:p>
        </p:txBody>
      </p:sp>
      <p:sp>
        <p:nvSpPr>
          <p:cNvPr id="104" name="TextBox 103">
            <a:extLst>
              <a:ext uri="{FF2B5EF4-FFF2-40B4-BE49-F238E27FC236}">
                <a16:creationId xmlns:a16="http://schemas.microsoft.com/office/drawing/2014/main" id="{2F5C865E-57DA-4970-BA6F-FE78E101C86E}"/>
              </a:ext>
            </a:extLst>
          </p:cNvPr>
          <p:cNvSpPr txBox="1"/>
          <p:nvPr/>
        </p:nvSpPr>
        <p:spPr>
          <a:xfrm>
            <a:off x="190640" y="5216785"/>
            <a:ext cx="106271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GEIA</a:t>
            </a:r>
          </a:p>
        </p:txBody>
      </p:sp>
      <p:sp>
        <p:nvSpPr>
          <p:cNvPr id="45" name="Rectangle 2">
            <a:extLst>
              <a:ext uri="{FF2B5EF4-FFF2-40B4-BE49-F238E27FC236}">
                <a16:creationId xmlns:a16="http://schemas.microsoft.com/office/drawing/2014/main" id="{0351D156-F53A-4C75-B0E1-F7E0C7357521}"/>
              </a:ext>
            </a:extLst>
          </p:cNvPr>
          <p:cNvSpPr txBox="1">
            <a:spLocks noChangeArrowheads="1"/>
          </p:cNvSpPr>
          <p:nvPr/>
        </p:nvSpPr>
        <p:spPr>
          <a:xfrm>
            <a:off x="1513826" y="603316"/>
            <a:ext cx="10127974"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070C0"/>
                </a:solidFill>
                <a:latin typeface="Times New Roman" panose="02020603050405020304" pitchFamily="18" charset="0"/>
                <a:cs typeface="Times New Roman" panose="02020603050405020304" pitchFamily="18" charset="0"/>
              </a:rPr>
              <a:t>Spatial Distribution of Seasonal LNO</a:t>
            </a:r>
            <a:r>
              <a:rPr lang="en-US" sz="2800" kern="0" baseline="-25000" dirty="0">
                <a:solidFill>
                  <a:srgbClr val="0070C0"/>
                </a:solidFill>
                <a:latin typeface="Times New Roman" panose="02020603050405020304" pitchFamily="18" charset="0"/>
                <a:cs typeface="Times New Roman" panose="02020603050405020304" pitchFamily="18" charset="0"/>
              </a:rPr>
              <a:t>x</a:t>
            </a:r>
            <a:r>
              <a:rPr lang="en-US" sz="2800" kern="0" dirty="0">
                <a:solidFill>
                  <a:srgbClr val="0070C0"/>
                </a:solidFill>
                <a:latin typeface="Times New Roman" panose="02020603050405020304" pitchFamily="18" charset="0"/>
                <a:cs typeface="Times New Roman" panose="02020603050405020304" pitchFamily="18" charset="0"/>
              </a:rPr>
              <a:t> to Total NO</a:t>
            </a:r>
            <a:r>
              <a:rPr lang="en-US" sz="2800" kern="0" baseline="-25000" dirty="0">
                <a:solidFill>
                  <a:srgbClr val="0070C0"/>
                </a:solidFill>
                <a:latin typeface="Times New Roman" panose="02020603050405020304" pitchFamily="18" charset="0"/>
                <a:cs typeface="Times New Roman" panose="02020603050405020304" pitchFamily="18" charset="0"/>
              </a:rPr>
              <a:t>x</a:t>
            </a:r>
            <a:r>
              <a:rPr lang="en-US" sz="2800" kern="0" dirty="0">
                <a:solidFill>
                  <a:srgbClr val="0070C0"/>
                </a:solidFill>
                <a:latin typeface="Times New Roman" panose="02020603050405020304" pitchFamily="18" charset="0"/>
                <a:cs typeface="Times New Roman" panose="02020603050405020304" pitchFamily="18" charset="0"/>
              </a:rPr>
              <a:t> Ratio in 2016 </a:t>
            </a:r>
          </a:p>
        </p:txBody>
      </p:sp>
      <p:sp>
        <p:nvSpPr>
          <p:cNvPr id="52" name="TextBox 51">
            <a:extLst>
              <a:ext uri="{FF2B5EF4-FFF2-40B4-BE49-F238E27FC236}">
                <a16:creationId xmlns:a16="http://schemas.microsoft.com/office/drawing/2014/main" id="{F0EB6456-3B7F-4C70-8D95-CA459ACA85B7}"/>
              </a:ext>
            </a:extLst>
          </p:cNvPr>
          <p:cNvSpPr txBox="1"/>
          <p:nvPr/>
        </p:nvSpPr>
        <p:spPr>
          <a:xfrm>
            <a:off x="141590" y="3651838"/>
            <a:ext cx="116081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WWLLNs</a:t>
            </a:r>
          </a:p>
        </p:txBody>
      </p:sp>
      <p:grpSp>
        <p:nvGrpSpPr>
          <p:cNvPr id="39" name="Group 38">
            <a:extLst>
              <a:ext uri="{FF2B5EF4-FFF2-40B4-BE49-F238E27FC236}">
                <a16:creationId xmlns:a16="http://schemas.microsoft.com/office/drawing/2014/main" id="{CC2F430E-755D-4E75-8B56-7E80556F9528}"/>
              </a:ext>
            </a:extLst>
          </p:cNvPr>
          <p:cNvGrpSpPr/>
          <p:nvPr/>
        </p:nvGrpSpPr>
        <p:grpSpPr>
          <a:xfrm>
            <a:off x="1265421" y="1252419"/>
            <a:ext cx="10057085" cy="5168168"/>
            <a:chOff x="1523297" y="1230271"/>
            <a:chExt cx="10057085" cy="5168168"/>
          </a:xfrm>
        </p:grpSpPr>
        <p:sp>
          <p:nvSpPr>
            <p:cNvPr id="57" name="TextBox 56">
              <a:extLst>
                <a:ext uri="{FF2B5EF4-FFF2-40B4-BE49-F238E27FC236}">
                  <a16:creationId xmlns:a16="http://schemas.microsoft.com/office/drawing/2014/main" id="{64C0657C-998A-473A-A8C6-8F0AEEA0FEFD}"/>
                </a:ext>
              </a:extLst>
            </p:cNvPr>
            <p:cNvSpPr txBox="1"/>
            <p:nvPr/>
          </p:nvSpPr>
          <p:spPr>
            <a:xfrm>
              <a:off x="6835689" y="1230271"/>
              <a:ext cx="190831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Autumn</a:t>
              </a:r>
            </a:p>
          </p:txBody>
        </p:sp>
        <p:sp>
          <p:nvSpPr>
            <p:cNvPr id="58" name="TextBox 57">
              <a:extLst>
                <a:ext uri="{FF2B5EF4-FFF2-40B4-BE49-F238E27FC236}">
                  <a16:creationId xmlns:a16="http://schemas.microsoft.com/office/drawing/2014/main" id="{4CC9CB6F-2466-4914-A61D-5D98070C6BEF}"/>
                </a:ext>
              </a:extLst>
            </p:cNvPr>
            <p:cNvSpPr txBox="1"/>
            <p:nvPr/>
          </p:nvSpPr>
          <p:spPr>
            <a:xfrm>
              <a:off x="9189618" y="1230271"/>
              <a:ext cx="190831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Winter</a:t>
              </a:r>
            </a:p>
          </p:txBody>
        </p:sp>
        <p:sp>
          <p:nvSpPr>
            <p:cNvPr id="101" name="TextBox 100">
              <a:extLst>
                <a:ext uri="{FF2B5EF4-FFF2-40B4-BE49-F238E27FC236}">
                  <a16:creationId xmlns:a16="http://schemas.microsoft.com/office/drawing/2014/main" id="{C8F415F4-F301-4EA2-924F-AEB16AC075C1}"/>
                </a:ext>
              </a:extLst>
            </p:cNvPr>
            <p:cNvSpPr txBox="1"/>
            <p:nvPr/>
          </p:nvSpPr>
          <p:spPr>
            <a:xfrm>
              <a:off x="2142584" y="1230271"/>
              <a:ext cx="190831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Spring</a:t>
              </a:r>
            </a:p>
          </p:txBody>
        </p:sp>
        <p:sp>
          <p:nvSpPr>
            <p:cNvPr id="102" name="TextBox 101">
              <a:extLst>
                <a:ext uri="{FF2B5EF4-FFF2-40B4-BE49-F238E27FC236}">
                  <a16:creationId xmlns:a16="http://schemas.microsoft.com/office/drawing/2014/main" id="{0000CD33-22DC-4C78-A5E3-C5BF0956C3CB}"/>
                </a:ext>
              </a:extLst>
            </p:cNvPr>
            <p:cNvSpPr txBox="1"/>
            <p:nvPr/>
          </p:nvSpPr>
          <p:spPr>
            <a:xfrm>
              <a:off x="4468339" y="1230271"/>
              <a:ext cx="190831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Summer</a:t>
              </a:r>
            </a:p>
          </p:txBody>
        </p:sp>
        <p:pic>
          <p:nvPicPr>
            <p:cNvPr id="5" name="Picture 4">
              <a:extLst>
                <a:ext uri="{FF2B5EF4-FFF2-40B4-BE49-F238E27FC236}">
                  <a16:creationId xmlns:a16="http://schemas.microsoft.com/office/drawing/2014/main" id="{7371E007-CE34-49A4-B2F8-71402E810763}"/>
                </a:ext>
              </a:extLst>
            </p:cNvPr>
            <p:cNvPicPr>
              <a:picLocks noChangeAspect="1"/>
            </p:cNvPicPr>
            <p:nvPr/>
          </p:nvPicPr>
          <p:blipFill>
            <a:blip r:embed="rId3"/>
            <a:stretch>
              <a:fillRect/>
            </a:stretch>
          </p:blipFill>
          <p:spPr>
            <a:xfrm>
              <a:off x="4081986" y="1590564"/>
              <a:ext cx="2515675" cy="1603929"/>
            </a:xfrm>
            <a:prstGeom prst="rect">
              <a:avLst/>
            </a:prstGeom>
          </p:spPr>
        </p:pic>
        <p:pic>
          <p:nvPicPr>
            <p:cNvPr id="9" name="Picture 8">
              <a:extLst>
                <a:ext uri="{FF2B5EF4-FFF2-40B4-BE49-F238E27FC236}">
                  <a16:creationId xmlns:a16="http://schemas.microsoft.com/office/drawing/2014/main" id="{FCCD27C0-DF6A-4E12-A57E-2E0FA2A052EC}"/>
                </a:ext>
              </a:extLst>
            </p:cNvPr>
            <p:cNvPicPr>
              <a:picLocks noChangeAspect="1"/>
            </p:cNvPicPr>
            <p:nvPr/>
          </p:nvPicPr>
          <p:blipFill>
            <a:blip r:embed="rId4"/>
            <a:stretch>
              <a:fillRect/>
            </a:stretch>
          </p:blipFill>
          <p:spPr>
            <a:xfrm>
              <a:off x="4100437" y="3212824"/>
              <a:ext cx="2492606" cy="1556013"/>
            </a:xfrm>
            <a:prstGeom prst="rect">
              <a:avLst/>
            </a:prstGeom>
          </p:spPr>
        </p:pic>
        <p:pic>
          <p:nvPicPr>
            <p:cNvPr id="13" name="Picture 12">
              <a:extLst>
                <a:ext uri="{FF2B5EF4-FFF2-40B4-BE49-F238E27FC236}">
                  <a16:creationId xmlns:a16="http://schemas.microsoft.com/office/drawing/2014/main" id="{E1D3F413-42EF-474A-8E81-8F8FD3B52A0F}"/>
                </a:ext>
              </a:extLst>
            </p:cNvPr>
            <p:cNvPicPr>
              <a:picLocks noChangeAspect="1"/>
            </p:cNvPicPr>
            <p:nvPr/>
          </p:nvPicPr>
          <p:blipFill>
            <a:blip r:embed="rId5"/>
            <a:stretch>
              <a:fillRect/>
            </a:stretch>
          </p:blipFill>
          <p:spPr>
            <a:xfrm>
              <a:off x="4060504" y="4798772"/>
              <a:ext cx="2511057" cy="1574691"/>
            </a:xfrm>
            <a:prstGeom prst="rect">
              <a:avLst/>
            </a:prstGeom>
          </p:spPr>
        </p:pic>
        <p:pic>
          <p:nvPicPr>
            <p:cNvPr id="17" name="Picture 16">
              <a:extLst>
                <a:ext uri="{FF2B5EF4-FFF2-40B4-BE49-F238E27FC236}">
                  <a16:creationId xmlns:a16="http://schemas.microsoft.com/office/drawing/2014/main" id="{EA47D960-6604-497B-8EFE-9668F587C88B}"/>
                </a:ext>
              </a:extLst>
            </p:cNvPr>
            <p:cNvPicPr>
              <a:picLocks noChangeAspect="1"/>
            </p:cNvPicPr>
            <p:nvPr/>
          </p:nvPicPr>
          <p:blipFill>
            <a:blip r:embed="rId6"/>
            <a:stretch>
              <a:fillRect/>
            </a:stretch>
          </p:blipFill>
          <p:spPr>
            <a:xfrm>
              <a:off x="1523297" y="1590564"/>
              <a:ext cx="2547869" cy="1603929"/>
            </a:xfrm>
            <a:prstGeom prst="rect">
              <a:avLst/>
            </a:prstGeom>
          </p:spPr>
        </p:pic>
        <p:pic>
          <p:nvPicPr>
            <p:cNvPr id="20" name="Picture 19">
              <a:extLst>
                <a:ext uri="{FF2B5EF4-FFF2-40B4-BE49-F238E27FC236}">
                  <a16:creationId xmlns:a16="http://schemas.microsoft.com/office/drawing/2014/main" id="{818EF7CC-BEF0-4B30-89EA-A34040198C17}"/>
                </a:ext>
              </a:extLst>
            </p:cNvPr>
            <p:cNvPicPr>
              <a:picLocks noChangeAspect="1"/>
            </p:cNvPicPr>
            <p:nvPr/>
          </p:nvPicPr>
          <p:blipFill>
            <a:blip r:embed="rId7"/>
            <a:stretch>
              <a:fillRect/>
            </a:stretch>
          </p:blipFill>
          <p:spPr>
            <a:xfrm>
              <a:off x="1523297" y="3164164"/>
              <a:ext cx="2566321" cy="1623276"/>
            </a:xfrm>
            <a:prstGeom prst="rect">
              <a:avLst/>
            </a:prstGeom>
          </p:spPr>
        </p:pic>
        <p:pic>
          <p:nvPicPr>
            <p:cNvPr id="22" name="Picture 21">
              <a:extLst>
                <a:ext uri="{FF2B5EF4-FFF2-40B4-BE49-F238E27FC236}">
                  <a16:creationId xmlns:a16="http://schemas.microsoft.com/office/drawing/2014/main" id="{FE8648D9-56E6-48D3-BC8D-CCCFC8E32B46}"/>
                </a:ext>
              </a:extLst>
            </p:cNvPr>
            <p:cNvPicPr>
              <a:picLocks noChangeAspect="1"/>
            </p:cNvPicPr>
            <p:nvPr/>
          </p:nvPicPr>
          <p:blipFill>
            <a:blip r:embed="rId8"/>
            <a:stretch>
              <a:fillRect/>
            </a:stretch>
          </p:blipFill>
          <p:spPr>
            <a:xfrm>
              <a:off x="1527464" y="4788266"/>
              <a:ext cx="2537970" cy="1550622"/>
            </a:xfrm>
            <a:prstGeom prst="rect">
              <a:avLst/>
            </a:prstGeom>
          </p:spPr>
        </p:pic>
        <p:pic>
          <p:nvPicPr>
            <p:cNvPr id="26" name="Picture 25">
              <a:extLst>
                <a:ext uri="{FF2B5EF4-FFF2-40B4-BE49-F238E27FC236}">
                  <a16:creationId xmlns:a16="http://schemas.microsoft.com/office/drawing/2014/main" id="{CD8B18E1-92C5-41AC-B616-CF3B6FFA54D9}"/>
                </a:ext>
              </a:extLst>
            </p:cNvPr>
            <p:cNvPicPr>
              <a:picLocks noChangeAspect="1"/>
            </p:cNvPicPr>
            <p:nvPr/>
          </p:nvPicPr>
          <p:blipFill>
            <a:blip r:embed="rId9"/>
            <a:stretch>
              <a:fillRect/>
            </a:stretch>
          </p:blipFill>
          <p:spPr>
            <a:xfrm>
              <a:off x="6571561" y="1572233"/>
              <a:ext cx="2492607" cy="1640591"/>
            </a:xfrm>
            <a:prstGeom prst="rect">
              <a:avLst/>
            </a:prstGeom>
          </p:spPr>
        </p:pic>
        <p:pic>
          <p:nvPicPr>
            <p:cNvPr id="28" name="Picture 27">
              <a:extLst>
                <a:ext uri="{FF2B5EF4-FFF2-40B4-BE49-F238E27FC236}">
                  <a16:creationId xmlns:a16="http://schemas.microsoft.com/office/drawing/2014/main" id="{789FBC91-DFF5-4189-8DEE-AB689415FD6D}"/>
                </a:ext>
              </a:extLst>
            </p:cNvPr>
            <p:cNvPicPr>
              <a:picLocks noChangeAspect="1"/>
            </p:cNvPicPr>
            <p:nvPr/>
          </p:nvPicPr>
          <p:blipFill>
            <a:blip r:embed="rId10"/>
            <a:stretch>
              <a:fillRect/>
            </a:stretch>
          </p:blipFill>
          <p:spPr>
            <a:xfrm>
              <a:off x="6575826" y="3218712"/>
              <a:ext cx="2493944" cy="1598391"/>
            </a:xfrm>
            <a:prstGeom prst="rect">
              <a:avLst/>
            </a:prstGeom>
          </p:spPr>
        </p:pic>
        <p:pic>
          <p:nvPicPr>
            <p:cNvPr id="32" name="Picture 31">
              <a:extLst>
                <a:ext uri="{FF2B5EF4-FFF2-40B4-BE49-F238E27FC236}">
                  <a16:creationId xmlns:a16="http://schemas.microsoft.com/office/drawing/2014/main" id="{12C7F9BB-93F2-4587-B395-D58AC96F62C7}"/>
                </a:ext>
              </a:extLst>
            </p:cNvPr>
            <p:cNvPicPr>
              <a:picLocks noChangeAspect="1"/>
            </p:cNvPicPr>
            <p:nvPr/>
          </p:nvPicPr>
          <p:blipFill>
            <a:blip r:embed="rId11"/>
            <a:stretch>
              <a:fillRect/>
            </a:stretch>
          </p:blipFill>
          <p:spPr>
            <a:xfrm>
              <a:off x="6582379" y="4768837"/>
              <a:ext cx="2481789" cy="1598391"/>
            </a:xfrm>
            <a:prstGeom prst="rect">
              <a:avLst/>
            </a:prstGeom>
          </p:spPr>
        </p:pic>
        <p:pic>
          <p:nvPicPr>
            <p:cNvPr id="34" name="Picture 33">
              <a:extLst>
                <a:ext uri="{FF2B5EF4-FFF2-40B4-BE49-F238E27FC236}">
                  <a16:creationId xmlns:a16="http://schemas.microsoft.com/office/drawing/2014/main" id="{A04760CA-A27C-429E-93C8-07C4B6CEA13F}"/>
                </a:ext>
              </a:extLst>
            </p:cNvPr>
            <p:cNvPicPr>
              <a:picLocks noChangeAspect="1"/>
            </p:cNvPicPr>
            <p:nvPr/>
          </p:nvPicPr>
          <p:blipFill>
            <a:blip r:embed="rId12"/>
            <a:stretch>
              <a:fillRect/>
            </a:stretch>
          </p:blipFill>
          <p:spPr>
            <a:xfrm>
              <a:off x="9064571" y="4745672"/>
              <a:ext cx="2459005" cy="1652767"/>
            </a:xfrm>
            <a:prstGeom prst="rect">
              <a:avLst/>
            </a:prstGeom>
          </p:spPr>
        </p:pic>
        <p:pic>
          <p:nvPicPr>
            <p:cNvPr id="36" name="Picture 35">
              <a:extLst>
                <a:ext uri="{FF2B5EF4-FFF2-40B4-BE49-F238E27FC236}">
                  <a16:creationId xmlns:a16="http://schemas.microsoft.com/office/drawing/2014/main" id="{CDD9A455-495F-4B6A-B145-25A44939DE1D}"/>
                </a:ext>
              </a:extLst>
            </p:cNvPr>
            <p:cNvPicPr>
              <a:picLocks noChangeAspect="1"/>
            </p:cNvPicPr>
            <p:nvPr/>
          </p:nvPicPr>
          <p:blipFill>
            <a:blip r:embed="rId13"/>
            <a:stretch>
              <a:fillRect/>
            </a:stretch>
          </p:blipFill>
          <p:spPr>
            <a:xfrm>
              <a:off x="8991102" y="3168553"/>
              <a:ext cx="2540900" cy="1580409"/>
            </a:xfrm>
            <a:prstGeom prst="rect">
              <a:avLst/>
            </a:prstGeom>
          </p:spPr>
        </p:pic>
        <p:pic>
          <p:nvPicPr>
            <p:cNvPr id="38" name="Picture 37">
              <a:extLst>
                <a:ext uri="{FF2B5EF4-FFF2-40B4-BE49-F238E27FC236}">
                  <a16:creationId xmlns:a16="http://schemas.microsoft.com/office/drawing/2014/main" id="{96380047-A8F2-4F7D-914A-66474CEEE9C6}"/>
                </a:ext>
              </a:extLst>
            </p:cNvPr>
            <p:cNvPicPr>
              <a:picLocks noChangeAspect="1"/>
            </p:cNvPicPr>
            <p:nvPr/>
          </p:nvPicPr>
          <p:blipFill>
            <a:blip r:embed="rId14"/>
            <a:stretch>
              <a:fillRect/>
            </a:stretch>
          </p:blipFill>
          <p:spPr>
            <a:xfrm>
              <a:off x="9063125" y="1572232"/>
              <a:ext cx="2517257" cy="1591931"/>
            </a:xfrm>
            <a:prstGeom prst="rect">
              <a:avLst/>
            </a:prstGeom>
          </p:spPr>
        </p:pic>
      </p:grpSp>
      <p:grpSp>
        <p:nvGrpSpPr>
          <p:cNvPr id="40" name="Group 39">
            <a:extLst>
              <a:ext uri="{FF2B5EF4-FFF2-40B4-BE49-F238E27FC236}">
                <a16:creationId xmlns:a16="http://schemas.microsoft.com/office/drawing/2014/main" id="{2F1A2796-A2E0-4D25-957F-4052B7F4B051}"/>
              </a:ext>
            </a:extLst>
          </p:cNvPr>
          <p:cNvGrpSpPr/>
          <p:nvPr/>
        </p:nvGrpSpPr>
        <p:grpSpPr>
          <a:xfrm>
            <a:off x="11288235" y="2948551"/>
            <a:ext cx="712671" cy="2606098"/>
            <a:chOff x="11337739" y="2550284"/>
            <a:chExt cx="712671" cy="2606098"/>
          </a:xfrm>
        </p:grpSpPr>
        <p:pic>
          <p:nvPicPr>
            <p:cNvPr id="24" name="Picture 23">
              <a:extLst>
                <a:ext uri="{FF2B5EF4-FFF2-40B4-BE49-F238E27FC236}">
                  <a16:creationId xmlns:a16="http://schemas.microsoft.com/office/drawing/2014/main" id="{011828B6-921A-4C00-AECB-67D53F477B19}"/>
                </a:ext>
              </a:extLst>
            </p:cNvPr>
            <p:cNvPicPr>
              <a:picLocks noChangeAspect="1"/>
            </p:cNvPicPr>
            <p:nvPr/>
          </p:nvPicPr>
          <p:blipFill>
            <a:blip r:embed="rId15"/>
            <a:stretch>
              <a:fillRect/>
            </a:stretch>
          </p:blipFill>
          <p:spPr>
            <a:xfrm>
              <a:off x="11337739" y="2550284"/>
              <a:ext cx="154236" cy="2572439"/>
            </a:xfrm>
            <a:prstGeom prst="rect">
              <a:avLst/>
            </a:prstGeom>
          </p:spPr>
        </p:pic>
        <p:grpSp>
          <p:nvGrpSpPr>
            <p:cNvPr id="65" name="Group 64">
              <a:extLst>
                <a:ext uri="{FF2B5EF4-FFF2-40B4-BE49-F238E27FC236}">
                  <a16:creationId xmlns:a16="http://schemas.microsoft.com/office/drawing/2014/main" id="{52B57E90-763E-4814-A5A7-9ADCE1F5AADE}"/>
                </a:ext>
              </a:extLst>
            </p:cNvPr>
            <p:cNvGrpSpPr/>
            <p:nvPr/>
          </p:nvGrpSpPr>
          <p:grpSpPr>
            <a:xfrm>
              <a:off x="11527780" y="2724033"/>
              <a:ext cx="439374" cy="2175935"/>
              <a:chOff x="11311333" y="2387181"/>
              <a:chExt cx="447041" cy="2078156"/>
            </a:xfrm>
            <a:noFill/>
          </p:grpSpPr>
          <p:sp>
            <p:nvSpPr>
              <p:cNvPr id="66" name="TextBox 65">
                <a:extLst>
                  <a:ext uri="{FF2B5EF4-FFF2-40B4-BE49-F238E27FC236}">
                    <a16:creationId xmlns:a16="http://schemas.microsoft.com/office/drawing/2014/main" id="{3C6311A8-145F-4BC7-8554-CCC7A45C0D92}"/>
                  </a:ext>
                </a:extLst>
              </p:cNvPr>
              <p:cNvSpPr txBox="1"/>
              <p:nvPr/>
            </p:nvSpPr>
            <p:spPr>
              <a:xfrm>
                <a:off x="11320752" y="2387181"/>
                <a:ext cx="27767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90</a:t>
                </a:r>
              </a:p>
            </p:txBody>
          </p:sp>
          <p:sp>
            <p:nvSpPr>
              <p:cNvPr id="67" name="TextBox 66">
                <a:extLst>
                  <a:ext uri="{FF2B5EF4-FFF2-40B4-BE49-F238E27FC236}">
                    <a16:creationId xmlns:a16="http://schemas.microsoft.com/office/drawing/2014/main" id="{88683135-0EF3-4BDC-AC9E-9756C8EDC6BB}"/>
                  </a:ext>
                </a:extLst>
              </p:cNvPr>
              <p:cNvSpPr txBox="1"/>
              <p:nvPr/>
            </p:nvSpPr>
            <p:spPr>
              <a:xfrm>
                <a:off x="11311333" y="2622122"/>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80</a:t>
                </a:r>
              </a:p>
            </p:txBody>
          </p:sp>
          <p:sp>
            <p:nvSpPr>
              <p:cNvPr id="68" name="TextBox 67">
                <a:extLst>
                  <a:ext uri="{FF2B5EF4-FFF2-40B4-BE49-F238E27FC236}">
                    <a16:creationId xmlns:a16="http://schemas.microsoft.com/office/drawing/2014/main" id="{64F4EB33-3093-4BC7-90C0-D1BAD7ECB9B8}"/>
                  </a:ext>
                </a:extLst>
              </p:cNvPr>
              <p:cNvSpPr txBox="1"/>
              <p:nvPr/>
            </p:nvSpPr>
            <p:spPr>
              <a:xfrm>
                <a:off x="11322280" y="2876716"/>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70</a:t>
                </a:r>
              </a:p>
            </p:txBody>
          </p:sp>
          <p:sp>
            <p:nvSpPr>
              <p:cNvPr id="69" name="TextBox 68">
                <a:extLst>
                  <a:ext uri="{FF2B5EF4-FFF2-40B4-BE49-F238E27FC236}">
                    <a16:creationId xmlns:a16="http://schemas.microsoft.com/office/drawing/2014/main" id="{10446A98-030F-482C-8BA9-D56EC78E03ED}"/>
                  </a:ext>
                </a:extLst>
              </p:cNvPr>
              <p:cNvSpPr txBox="1"/>
              <p:nvPr/>
            </p:nvSpPr>
            <p:spPr>
              <a:xfrm>
                <a:off x="11329026" y="3132850"/>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60</a:t>
                </a:r>
              </a:p>
            </p:txBody>
          </p:sp>
          <p:sp>
            <p:nvSpPr>
              <p:cNvPr id="70" name="TextBox 69">
                <a:extLst>
                  <a:ext uri="{FF2B5EF4-FFF2-40B4-BE49-F238E27FC236}">
                    <a16:creationId xmlns:a16="http://schemas.microsoft.com/office/drawing/2014/main" id="{02AB558E-E1EC-435B-94F0-262BA035B73D}"/>
                  </a:ext>
                </a:extLst>
              </p:cNvPr>
              <p:cNvSpPr txBox="1"/>
              <p:nvPr/>
            </p:nvSpPr>
            <p:spPr>
              <a:xfrm>
                <a:off x="11330628" y="3355429"/>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50</a:t>
                </a:r>
              </a:p>
            </p:txBody>
          </p:sp>
          <p:sp>
            <p:nvSpPr>
              <p:cNvPr id="71" name="TextBox 70">
                <a:extLst>
                  <a:ext uri="{FF2B5EF4-FFF2-40B4-BE49-F238E27FC236}">
                    <a16:creationId xmlns:a16="http://schemas.microsoft.com/office/drawing/2014/main" id="{78FBF38B-9908-4DB6-933B-A536876D371F}"/>
                  </a:ext>
                </a:extLst>
              </p:cNvPr>
              <p:cNvSpPr txBox="1"/>
              <p:nvPr/>
            </p:nvSpPr>
            <p:spPr>
              <a:xfrm>
                <a:off x="11323684" y="3588248"/>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40</a:t>
                </a:r>
              </a:p>
            </p:txBody>
          </p:sp>
          <p:sp>
            <p:nvSpPr>
              <p:cNvPr id="72" name="TextBox 71">
                <a:extLst>
                  <a:ext uri="{FF2B5EF4-FFF2-40B4-BE49-F238E27FC236}">
                    <a16:creationId xmlns:a16="http://schemas.microsoft.com/office/drawing/2014/main" id="{19B020E3-E8CB-42C7-8ACB-C15067C3F44E}"/>
                  </a:ext>
                </a:extLst>
              </p:cNvPr>
              <p:cNvSpPr txBox="1"/>
              <p:nvPr/>
            </p:nvSpPr>
            <p:spPr>
              <a:xfrm>
                <a:off x="11321653" y="3844893"/>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30</a:t>
                </a:r>
              </a:p>
            </p:txBody>
          </p:sp>
          <p:sp>
            <p:nvSpPr>
              <p:cNvPr id="73" name="TextBox 72">
                <a:extLst>
                  <a:ext uri="{FF2B5EF4-FFF2-40B4-BE49-F238E27FC236}">
                    <a16:creationId xmlns:a16="http://schemas.microsoft.com/office/drawing/2014/main" id="{725B998D-DCCD-4074-8379-A68CEEC57005}"/>
                  </a:ext>
                </a:extLst>
              </p:cNvPr>
              <p:cNvSpPr txBox="1"/>
              <p:nvPr/>
            </p:nvSpPr>
            <p:spPr>
              <a:xfrm>
                <a:off x="11340226" y="4053886"/>
                <a:ext cx="418148"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20</a:t>
                </a:r>
              </a:p>
            </p:txBody>
          </p:sp>
          <p:sp>
            <p:nvSpPr>
              <p:cNvPr id="74" name="TextBox 73">
                <a:extLst>
                  <a:ext uri="{FF2B5EF4-FFF2-40B4-BE49-F238E27FC236}">
                    <a16:creationId xmlns:a16="http://schemas.microsoft.com/office/drawing/2014/main" id="{E8621BC3-B22F-427B-9597-00FABF531A30}"/>
                  </a:ext>
                </a:extLst>
              </p:cNvPr>
              <p:cNvSpPr txBox="1"/>
              <p:nvPr/>
            </p:nvSpPr>
            <p:spPr>
              <a:xfrm>
                <a:off x="11339406" y="4288969"/>
                <a:ext cx="380169" cy="176368"/>
              </a:xfrm>
              <a:prstGeom prst="rect">
                <a:avLst/>
              </a:prstGeom>
              <a:grpFill/>
            </p:spPr>
            <p:txBody>
              <a:bodyPr wrap="square" lIns="0" tIns="0" rIns="0" bIns="0" rtlCol="0">
                <a:spAutoFit/>
              </a:bodyPr>
              <a:lstStyle/>
              <a:p>
                <a:r>
                  <a:rPr lang="en-US" sz="1200" dirty="0">
                    <a:latin typeface="Times New Roman" panose="02020603050405020304" pitchFamily="18" charset="0"/>
                    <a:cs typeface="Times New Roman" panose="02020603050405020304" pitchFamily="18" charset="0"/>
                  </a:rPr>
                  <a:t>10</a:t>
                </a:r>
              </a:p>
            </p:txBody>
          </p:sp>
        </p:grpSp>
        <p:sp>
          <p:nvSpPr>
            <p:cNvPr id="100" name="TextBox 99">
              <a:extLst>
                <a:ext uri="{FF2B5EF4-FFF2-40B4-BE49-F238E27FC236}">
                  <a16:creationId xmlns:a16="http://schemas.microsoft.com/office/drawing/2014/main" id="{58962041-47E2-476E-A112-7A97B8376134}"/>
                </a:ext>
              </a:extLst>
            </p:cNvPr>
            <p:cNvSpPr txBox="1"/>
            <p:nvPr/>
          </p:nvSpPr>
          <p:spPr>
            <a:xfrm>
              <a:off x="11650300" y="2583942"/>
              <a:ext cx="400110" cy="2572440"/>
            </a:xfrm>
            <a:prstGeom prst="rect">
              <a:avLst/>
            </a:prstGeom>
            <a:noFill/>
          </p:spPr>
          <p:txBody>
            <a:bodyPr vert="vert270" wrap="square" rtlCol="0" anchor="ctr">
              <a:spAutoFit/>
            </a:bodyPr>
            <a:lstStyle/>
            <a:p>
              <a:pPr algn="ctr"/>
              <a:r>
                <a:rPr lang="en-US" sz="1400" dirty="0">
                  <a:latin typeface="Times New Roman" panose="02020603050405020304" pitchFamily="18" charset="0"/>
                  <a:cs typeface="Times New Roman" panose="02020603050405020304" pitchFamily="18" charset="0"/>
                </a:rPr>
                <a:t>LNO</a:t>
              </a:r>
              <a:r>
                <a:rPr lang="en-US" sz="1400" baseline="-25000" dirty="0">
                  <a:latin typeface="Times New Roman" panose="02020603050405020304" pitchFamily="18" charset="0"/>
                  <a:cs typeface="Times New Roman" panose="02020603050405020304" pitchFamily="18" charset="0"/>
                </a:rPr>
                <a:t>x</a:t>
              </a:r>
              <a:r>
                <a:rPr lang="en-US" sz="1400" dirty="0">
                  <a:latin typeface="Times New Roman" panose="02020603050405020304" pitchFamily="18" charset="0"/>
                  <a:cs typeface="Times New Roman" panose="02020603050405020304" pitchFamily="18" charset="0"/>
                </a:rPr>
                <a:t> to TNO</a:t>
              </a:r>
              <a:r>
                <a:rPr lang="en-US" sz="1400" baseline="-25000" dirty="0">
                  <a:latin typeface="Times New Roman" panose="02020603050405020304" pitchFamily="18" charset="0"/>
                  <a:cs typeface="Times New Roman" panose="02020603050405020304" pitchFamily="18" charset="0"/>
                </a:rPr>
                <a:t>x</a:t>
              </a:r>
              <a:r>
                <a:rPr lang="en-US" sz="1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94725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2C643-25EB-42DC-8E26-30B523F9FCA6}"/>
              </a:ext>
            </a:extLst>
          </p:cNvPr>
          <p:cNvSpPr>
            <a:spLocks noGrp="1"/>
          </p:cNvSpPr>
          <p:nvPr>
            <p:ph type="sldNum" sz="quarter" idx="10"/>
          </p:nvPr>
        </p:nvSpPr>
        <p:spPr/>
        <p:txBody>
          <a:bodyPr/>
          <a:lstStyle/>
          <a:p>
            <a:pPr>
              <a:defRPr/>
            </a:pPr>
            <a:fld id="{633AD7DD-8889-40EE-AB37-66A654BC2EEA}" type="slidenum">
              <a:rPr lang="en-US" smtClean="0"/>
              <a:pPr>
                <a:defRPr/>
              </a:pPr>
              <a:t>16</a:t>
            </a:fld>
            <a:endParaRPr lang="en-US" dirty="0"/>
          </a:p>
        </p:txBody>
      </p:sp>
      <p:pic>
        <p:nvPicPr>
          <p:cNvPr id="4" name="Picture 3">
            <a:extLst>
              <a:ext uri="{FF2B5EF4-FFF2-40B4-BE49-F238E27FC236}">
                <a16:creationId xmlns:a16="http://schemas.microsoft.com/office/drawing/2014/main" id="{ECD9E60F-16CD-4AEF-B4B5-296F366A24B1}"/>
              </a:ext>
            </a:extLst>
          </p:cNvPr>
          <p:cNvPicPr>
            <a:picLocks noChangeAspect="1"/>
          </p:cNvPicPr>
          <p:nvPr/>
        </p:nvPicPr>
        <p:blipFill>
          <a:blip r:embed="rId3"/>
          <a:stretch>
            <a:fillRect/>
          </a:stretch>
        </p:blipFill>
        <p:spPr>
          <a:xfrm>
            <a:off x="4248978" y="1325819"/>
            <a:ext cx="7243505" cy="4661452"/>
          </a:xfrm>
          <a:prstGeom prst="rect">
            <a:avLst/>
          </a:prstGeom>
        </p:spPr>
      </p:pic>
      <p:sp>
        <p:nvSpPr>
          <p:cNvPr id="5" name="Rectangle 2">
            <a:extLst>
              <a:ext uri="{FF2B5EF4-FFF2-40B4-BE49-F238E27FC236}">
                <a16:creationId xmlns:a16="http://schemas.microsoft.com/office/drawing/2014/main" id="{E9B01638-CB0B-48A4-9F11-1021FCD412F2}"/>
              </a:ext>
            </a:extLst>
          </p:cNvPr>
          <p:cNvSpPr txBox="1">
            <a:spLocks noChangeArrowheads="1"/>
          </p:cNvSpPr>
          <p:nvPr/>
        </p:nvSpPr>
        <p:spPr>
          <a:xfrm>
            <a:off x="3438939" y="305774"/>
            <a:ext cx="7361583" cy="93661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dirty="0">
                <a:solidFill>
                  <a:srgbClr val="0070C0"/>
                </a:solidFill>
                <a:latin typeface="Times New Roman" panose="02020603050405020304" pitchFamily="18" charset="0"/>
                <a:cs typeface="Times New Roman" panose="02020603050405020304" pitchFamily="18" charset="0"/>
              </a:rPr>
              <a:t>The Trend of Annual ANO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and the LNO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/ANO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Ratio over the CONUS from 2010-2018 </a:t>
            </a:r>
          </a:p>
        </p:txBody>
      </p:sp>
      <p:sp>
        <p:nvSpPr>
          <p:cNvPr id="6" name="TextBox 5">
            <a:extLst>
              <a:ext uri="{FF2B5EF4-FFF2-40B4-BE49-F238E27FC236}">
                <a16:creationId xmlns:a16="http://schemas.microsoft.com/office/drawing/2014/main" id="{398CE892-833A-47D5-9391-A7D945AFB2CA}"/>
              </a:ext>
            </a:extLst>
          </p:cNvPr>
          <p:cNvSpPr txBox="1"/>
          <p:nvPr/>
        </p:nvSpPr>
        <p:spPr>
          <a:xfrm>
            <a:off x="210712" y="1242391"/>
            <a:ext cx="381463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annual total anthropogenic 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emissions from 2010 to 2018 (extracted from the EQUATES</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project) decreased by ~ 5%/year.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ratio of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increased from 11 to 19% from 2010 to 2018 based on the 2016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level (NLDN) over the CONUS.</a:t>
            </a:r>
          </a:p>
        </p:txBody>
      </p:sp>
      <p:sp>
        <p:nvSpPr>
          <p:cNvPr id="7" name="TextBox 6">
            <a:extLst>
              <a:ext uri="{FF2B5EF4-FFF2-40B4-BE49-F238E27FC236}">
                <a16:creationId xmlns:a16="http://schemas.microsoft.com/office/drawing/2014/main" id="{2B977E29-682F-43F8-A805-6C0665CC5ACE}"/>
              </a:ext>
            </a:extLst>
          </p:cNvPr>
          <p:cNvSpPr txBox="1"/>
          <p:nvPr/>
        </p:nvSpPr>
        <p:spPr>
          <a:xfrm>
            <a:off x="1192696" y="6207836"/>
            <a:ext cx="6370982" cy="307777"/>
          </a:xfrm>
          <a:prstGeom prst="rect">
            <a:avLst/>
          </a:prstGeom>
          <a:noFill/>
        </p:spPr>
        <p:txBody>
          <a:bodyPr wrap="square" rtlCol="0">
            <a:spAutoFit/>
          </a:bodyPr>
          <a:lstStyle/>
          <a:p>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EPA’s Air </a:t>
            </a:r>
            <a:r>
              <a:rPr lang="en-US" sz="1400" dirty="0" err="1">
                <a:latin typeface="Times New Roman" panose="02020603050405020304" pitchFamily="18" charset="0"/>
                <a:cs typeface="Times New Roman" panose="02020603050405020304" pitchFamily="18" charset="0"/>
              </a:rPr>
              <a:t>QUAlity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TimE</a:t>
            </a:r>
            <a:r>
              <a:rPr lang="en-US" sz="1400" dirty="0">
                <a:latin typeface="Times New Roman" panose="02020603050405020304" pitchFamily="18" charset="0"/>
                <a:cs typeface="Times New Roman" panose="02020603050405020304" pitchFamily="18" charset="0"/>
              </a:rPr>
              <a:t> Series Project (</a:t>
            </a:r>
            <a:r>
              <a:rPr lang="en-US" sz="1400" dirty="0">
                <a:latin typeface="Times New Roman" panose="02020603050405020304" pitchFamily="18" charset="0"/>
                <a:cs typeface="Times New Roman" panose="02020603050405020304" pitchFamily="18" charset="0"/>
                <a:hlinkClick r:id="rId4"/>
              </a:rPr>
              <a:t>https://www.epa.gov/cmaq/equates</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693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90FF5E-9F37-4AB3-A80D-75CEAC67E5B8}"/>
              </a:ext>
            </a:extLst>
          </p:cNvPr>
          <p:cNvPicPr>
            <a:picLocks noChangeAspect="1"/>
          </p:cNvPicPr>
          <p:nvPr/>
        </p:nvPicPr>
        <p:blipFill>
          <a:blip r:embed="rId3"/>
          <a:stretch>
            <a:fillRect/>
          </a:stretch>
        </p:blipFill>
        <p:spPr>
          <a:xfrm>
            <a:off x="4473322" y="1336436"/>
            <a:ext cx="7053009" cy="4524315"/>
          </a:xfrm>
          <a:prstGeom prst="rect">
            <a:avLst/>
          </a:prstGeom>
        </p:spPr>
      </p:pic>
      <p:sp>
        <p:nvSpPr>
          <p:cNvPr id="2" name="Slide Number Placeholder 1">
            <a:extLst>
              <a:ext uri="{FF2B5EF4-FFF2-40B4-BE49-F238E27FC236}">
                <a16:creationId xmlns:a16="http://schemas.microsoft.com/office/drawing/2014/main" id="{8242C643-25EB-42DC-8E26-30B523F9FCA6}"/>
              </a:ext>
            </a:extLst>
          </p:cNvPr>
          <p:cNvSpPr>
            <a:spLocks noGrp="1"/>
          </p:cNvSpPr>
          <p:nvPr>
            <p:ph type="sldNum" sz="quarter" idx="10"/>
          </p:nvPr>
        </p:nvSpPr>
        <p:spPr/>
        <p:txBody>
          <a:bodyPr/>
          <a:lstStyle/>
          <a:p>
            <a:pPr>
              <a:defRPr/>
            </a:pPr>
            <a:fld id="{633AD7DD-8889-40EE-AB37-66A654BC2EEA}" type="slidenum">
              <a:rPr lang="en-US" smtClean="0"/>
              <a:pPr>
                <a:defRPr/>
              </a:pPr>
              <a:t>17</a:t>
            </a:fld>
            <a:endParaRPr lang="en-US" dirty="0"/>
          </a:p>
        </p:txBody>
      </p:sp>
      <p:sp>
        <p:nvSpPr>
          <p:cNvPr id="5" name="Rectangle 2">
            <a:extLst>
              <a:ext uri="{FF2B5EF4-FFF2-40B4-BE49-F238E27FC236}">
                <a16:creationId xmlns:a16="http://schemas.microsoft.com/office/drawing/2014/main" id="{E9B01638-CB0B-48A4-9F11-1021FCD412F2}"/>
              </a:ext>
            </a:extLst>
          </p:cNvPr>
          <p:cNvSpPr txBox="1">
            <a:spLocks noChangeArrowheads="1"/>
          </p:cNvSpPr>
          <p:nvPr/>
        </p:nvSpPr>
        <p:spPr>
          <a:xfrm>
            <a:off x="3438939" y="226276"/>
            <a:ext cx="7361583" cy="93661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dirty="0">
                <a:solidFill>
                  <a:srgbClr val="0070C0"/>
                </a:solidFill>
                <a:latin typeface="Times New Roman" panose="02020603050405020304" pitchFamily="18" charset="0"/>
                <a:cs typeface="Times New Roman" panose="02020603050405020304" pitchFamily="18" charset="0"/>
              </a:rPr>
              <a:t>The Trend of Summer-month (JJA) ANO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and the LNO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/ANO</a:t>
            </a:r>
            <a:r>
              <a:rPr lang="en-US" sz="2400" kern="0" baseline="-25000" dirty="0">
                <a:solidFill>
                  <a:srgbClr val="0070C0"/>
                </a:solidFill>
                <a:latin typeface="Times New Roman" panose="02020603050405020304" pitchFamily="18" charset="0"/>
                <a:cs typeface="Times New Roman" panose="02020603050405020304" pitchFamily="18" charset="0"/>
              </a:rPr>
              <a:t>x</a:t>
            </a:r>
            <a:r>
              <a:rPr lang="en-US" sz="2400" kern="0" dirty="0">
                <a:solidFill>
                  <a:srgbClr val="0070C0"/>
                </a:solidFill>
                <a:latin typeface="Times New Roman" panose="02020603050405020304" pitchFamily="18" charset="0"/>
                <a:cs typeface="Times New Roman" panose="02020603050405020304" pitchFamily="18" charset="0"/>
              </a:rPr>
              <a:t> Ratio over the CONUS from 2010-2018 </a:t>
            </a:r>
          </a:p>
        </p:txBody>
      </p:sp>
      <p:sp>
        <p:nvSpPr>
          <p:cNvPr id="6" name="TextBox 5">
            <a:extLst>
              <a:ext uri="{FF2B5EF4-FFF2-40B4-BE49-F238E27FC236}">
                <a16:creationId xmlns:a16="http://schemas.microsoft.com/office/drawing/2014/main" id="{398CE892-833A-47D5-9391-A7D945AFB2CA}"/>
              </a:ext>
            </a:extLst>
          </p:cNvPr>
          <p:cNvSpPr txBox="1"/>
          <p:nvPr/>
        </p:nvSpPr>
        <p:spPr>
          <a:xfrm>
            <a:off x="210712" y="1242391"/>
            <a:ext cx="3814635"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total anthropogenic 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emissions during summer months from 2010 to 2018 (extracted from the EQUATES</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project) decreased by ~ 5%/year.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ratio of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during summer increased from 27 to 45% from 2010 to 2018 based on the 2016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level (NLDN) over the CONUS.</a:t>
            </a:r>
          </a:p>
        </p:txBody>
      </p:sp>
      <p:sp>
        <p:nvSpPr>
          <p:cNvPr id="7" name="TextBox 6">
            <a:extLst>
              <a:ext uri="{FF2B5EF4-FFF2-40B4-BE49-F238E27FC236}">
                <a16:creationId xmlns:a16="http://schemas.microsoft.com/office/drawing/2014/main" id="{2B977E29-682F-43F8-A805-6C0665CC5ACE}"/>
              </a:ext>
            </a:extLst>
          </p:cNvPr>
          <p:cNvSpPr txBox="1"/>
          <p:nvPr/>
        </p:nvSpPr>
        <p:spPr>
          <a:xfrm>
            <a:off x="1192696" y="6207836"/>
            <a:ext cx="6370982" cy="307777"/>
          </a:xfrm>
          <a:prstGeom prst="rect">
            <a:avLst/>
          </a:prstGeom>
          <a:noFill/>
        </p:spPr>
        <p:txBody>
          <a:bodyPr wrap="square" rtlCol="0">
            <a:spAutoFit/>
          </a:bodyPr>
          <a:lstStyle/>
          <a:p>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EPA’s Air </a:t>
            </a:r>
            <a:r>
              <a:rPr lang="en-US" sz="1400" dirty="0" err="1">
                <a:latin typeface="Times New Roman" panose="02020603050405020304" pitchFamily="18" charset="0"/>
                <a:cs typeface="Times New Roman" panose="02020603050405020304" pitchFamily="18" charset="0"/>
              </a:rPr>
              <a:t>QUAlity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TimE</a:t>
            </a:r>
            <a:r>
              <a:rPr lang="en-US" sz="1400" dirty="0">
                <a:latin typeface="Times New Roman" panose="02020603050405020304" pitchFamily="18" charset="0"/>
                <a:cs typeface="Times New Roman" panose="02020603050405020304" pitchFamily="18" charset="0"/>
              </a:rPr>
              <a:t> Series Project (</a:t>
            </a:r>
            <a:r>
              <a:rPr lang="en-US" sz="1400" dirty="0">
                <a:latin typeface="Times New Roman" panose="02020603050405020304" pitchFamily="18" charset="0"/>
                <a:cs typeface="Times New Roman" panose="02020603050405020304" pitchFamily="18" charset="0"/>
                <a:hlinkClick r:id="rId4"/>
              </a:rPr>
              <a:t>https://www.epa.gov/cmaq/equates</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2875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B13E9-EDE4-499A-9EC5-BEB9C2A04B42}"/>
              </a:ext>
            </a:extLst>
          </p:cNvPr>
          <p:cNvSpPr>
            <a:spLocks noGrp="1"/>
          </p:cNvSpPr>
          <p:nvPr>
            <p:ph type="sldNum" sz="quarter" idx="10"/>
          </p:nvPr>
        </p:nvSpPr>
        <p:spPr/>
        <p:txBody>
          <a:bodyPr/>
          <a:lstStyle/>
          <a:p>
            <a:pPr>
              <a:defRPr/>
            </a:pPr>
            <a:fld id="{633AD7DD-8889-40EE-AB37-66A654BC2EEA}" type="slidenum">
              <a:rPr lang="en-US" smtClean="0"/>
              <a:pPr>
                <a:defRPr/>
              </a:pPr>
              <a:t>18</a:t>
            </a:fld>
            <a:endParaRPr lang="en-US" dirty="0"/>
          </a:p>
        </p:txBody>
      </p:sp>
      <p:sp>
        <p:nvSpPr>
          <p:cNvPr id="8" name="Rectangle 2">
            <a:extLst>
              <a:ext uri="{FF2B5EF4-FFF2-40B4-BE49-F238E27FC236}">
                <a16:creationId xmlns:a16="http://schemas.microsoft.com/office/drawing/2014/main" id="{9D6A87A3-4798-4B47-B1C4-2CFB86F0CD9E}"/>
              </a:ext>
            </a:extLst>
          </p:cNvPr>
          <p:cNvSpPr txBox="1">
            <a:spLocks noChangeArrowheads="1"/>
          </p:cNvSpPr>
          <p:nvPr/>
        </p:nvSpPr>
        <p:spPr>
          <a:xfrm>
            <a:off x="1828801" y="196444"/>
            <a:ext cx="10217426"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700" kern="0" dirty="0">
                <a:solidFill>
                  <a:srgbClr val="0070C0"/>
                </a:solidFill>
                <a:latin typeface="Times New Roman" panose="02020603050405020304" pitchFamily="18" charset="0"/>
                <a:cs typeface="Times New Roman" panose="02020603050405020304" pitchFamily="18" charset="0"/>
              </a:rPr>
              <a:t>Monthly Total LNO</a:t>
            </a:r>
            <a:r>
              <a:rPr lang="en-US" sz="2700" kern="0" baseline="-25000" dirty="0">
                <a:solidFill>
                  <a:srgbClr val="0070C0"/>
                </a:solidFill>
                <a:latin typeface="Times New Roman" panose="02020603050405020304" pitchFamily="18" charset="0"/>
                <a:cs typeface="Times New Roman" panose="02020603050405020304" pitchFamily="18" charset="0"/>
              </a:rPr>
              <a:t>x</a:t>
            </a:r>
            <a:r>
              <a:rPr lang="en-US" sz="2700" kern="0" dirty="0">
                <a:solidFill>
                  <a:srgbClr val="0070C0"/>
                </a:solidFill>
                <a:latin typeface="Times New Roman" panose="02020603050405020304" pitchFamily="18" charset="0"/>
                <a:cs typeface="Times New Roman" panose="02020603050405020304" pitchFamily="18" charset="0"/>
              </a:rPr>
              <a:t> Emissions in Hemispheric Regions in 2016 </a:t>
            </a:r>
          </a:p>
        </p:txBody>
      </p:sp>
      <p:sp>
        <p:nvSpPr>
          <p:cNvPr id="9" name="TextBox 8">
            <a:extLst>
              <a:ext uri="{FF2B5EF4-FFF2-40B4-BE49-F238E27FC236}">
                <a16:creationId xmlns:a16="http://schemas.microsoft.com/office/drawing/2014/main" id="{F53D11B1-DB7D-488E-BC86-1F355ED5A2D6}"/>
              </a:ext>
            </a:extLst>
          </p:cNvPr>
          <p:cNvSpPr txBox="1"/>
          <p:nvPr/>
        </p:nvSpPr>
        <p:spPr>
          <a:xfrm>
            <a:off x="165652" y="1126057"/>
            <a:ext cx="3136661"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total LNO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emissions from WWLLNs are comparable (within 50%) to the climatological LNO</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emissions from GEIA in North America, Central America, West Europe, and Russia.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Similar seasonal variation trends are displayed by all the emissions cases.</a:t>
            </a:r>
          </a:p>
        </p:txBody>
      </p:sp>
      <p:grpSp>
        <p:nvGrpSpPr>
          <p:cNvPr id="4" name="Group 3">
            <a:extLst>
              <a:ext uri="{FF2B5EF4-FFF2-40B4-BE49-F238E27FC236}">
                <a16:creationId xmlns:a16="http://schemas.microsoft.com/office/drawing/2014/main" id="{03C46B4F-8C35-4DD2-85E2-6AE8FD663D51}"/>
              </a:ext>
            </a:extLst>
          </p:cNvPr>
          <p:cNvGrpSpPr/>
          <p:nvPr/>
        </p:nvGrpSpPr>
        <p:grpSpPr>
          <a:xfrm>
            <a:off x="3491157" y="1074315"/>
            <a:ext cx="8177383" cy="5229786"/>
            <a:chOff x="3491157" y="1074315"/>
            <a:chExt cx="8177383" cy="5229786"/>
          </a:xfrm>
        </p:grpSpPr>
        <p:grpSp>
          <p:nvGrpSpPr>
            <p:cNvPr id="22" name="Group 21">
              <a:extLst>
                <a:ext uri="{FF2B5EF4-FFF2-40B4-BE49-F238E27FC236}">
                  <a16:creationId xmlns:a16="http://schemas.microsoft.com/office/drawing/2014/main" id="{473F943E-DD19-4273-BC09-F0BDDDCCD3B7}"/>
                </a:ext>
              </a:extLst>
            </p:cNvPr>
            <p:cNvGrpSpPr/>
            <p:nvPr/>
          </p:nvGrpSpPr>
          <p:grpSpPr>
            <a:xfrm>
              <a:off x="3491157" y="1074315"/>
              <a:ext cx="8177383" cy="5229786"/>
              <a:chOff x="3292374" y="1223402"/>
              <a:chExt cx="7394783" cy="5003013"/>
            </a:xfrm>
          </p:grpSpPr>
          <p:pic>
            <p:nvPicPr>
              <p:cNvPr id="11" name="Picture 10">
                <a:extLst>
                  <a:ext uri="{FF2B5EF4-FFF2-40B4-BE49-F238E27FC236}">
                    <a16:creationId xmlns:a16="http://schemas.microsoft.com/office/drawing/2014/main" id="{8AAA64AA-F833-456A-AAB6-27B5AD7FDA24}"/>
                  </a:ext>
                </a:extLst>
              </p:cNvPr>
              <p:cNvPicPr>
                <a:picLocks noChangeAspect="1"/>
              </p:cNvPicPr>
              <p:nvPr/>
            </p:nvPicPr>
            <p:blipFill>
              <a:blip r:embed="rId3"/>
              <a:stretch>
                <a:fillRect/>
              </a:stretch>
            </p:blipFill>
            <p:spPr>
              <a:xfrm>
                <a:off x="3292374" y="1223402"/>
                <a:ext cx="3868543" cy="2360780"/>
              </a:xfrm>
              <a:prstGeom prst="rect">
                <a:avLst/>
              </a:prstGeom>
            </p:spPr>
          </p:pic>
          <p:pic>
            <p:nvPicPr>
              <p:cNvPr id="12" name="Picture 11">
                <a:extLst>
                  <a:ext uri="{FF2B5EF4-FFF2-40B4-BE49-F238E27FC236}">
                    <a16:creationId xmlns:a16="http://schemas.microsoft.com/office/drawing/2014/main" id="{20EB09EA-5989-4750-9E6F-888E43D7B68D}"/>
                  </a:ext>
                </a:extLst>
              </p:cNvPr>
              <p:cNvPicPr>
                <a:picLocks noChangeAspect="1"/>
              </p:cNvPicPr>
              <p:nvPr/>
            </p:nvPicPr>
            <p:blipFill>
              <a:blip r:embed="rId4"/>
              <a:stretch>
                <a:fillRect/>
              </a:stretch>
            </p:blipFill>
            <p:spPr>
              <a:xfrm>
                <a:off x="7160917" y="1223402"/>
                <a:ext cx="3526240" cy="2461385"/>
              </a:xfrm>
              <a:prstGeom prst="rect">
                <a:avLst/>
              </a:prstGeom>
            </p:spPr>
          </p:pic>
          <p:pic>
            <p:nvPicPr>
              <p:cNvPr id="13" name="Picture 12">
                <a:extLst>
                  <a:ext uri="{FF2B5EF4-FFF2-40B4-BE49-F238E27FC236}">
                    <a16:creationId xmlns:a16="http://schemas.microsoft.com/office/drawing/2014/main" id="{D83E3DF4-58EA-4498-84A4-79430EA241BC}"/>
                  </a:ext>
                </a:extLst>
              </p:cNvPr>
              <p:cNvPicPr>
                <a:picLocks noChangeAspect="1"/>
              </p:cNvPicPr>
              <p:nvPr/>
            </p:nvPicPr>
            <p:blipFill>
              <a:blip r:embed="rId5"/>
              <a:stretch>
                <a:fillRect/>
              </a:stretch>
            </p:blipFill>
            <p:spPr>
              <a:xfrm>
                <a:off x="3292374" y="3590075"/>
                <a:ext cx="3868543" cy="2636340"/>
              </a:xfrm>
              <a:prstGeom prst="rect">
                <a:avLst/>
              </a:prstGeom>
            </p:spPr>
          </p:pic>
          <p:pic>
            <p:nvPicPr>
              <p:cNvPr id="14" name="Picture 13">
                <a:extLst>
                  <a:ext uri="{FF2B5EF4-FFF2-40B4-BE49-F238E27FC236}">
                    <a16:creationId xmlns:a16="http://schemas.microsoft.com/office/drawing/2014/main" id="{17AB8691-5F0B-467B-80A7-50FE73122128}"/>
                  </a:ext>
                </a:extLst>
              </p:cNvPr>
              <p:cNvPicPr>
                <a:picLocks noChangeAspect="1"/>
              </p:cNvPicPr>
              <p:nvPr/>
            </p:nvPicPr>
            <p:blipFill>
              <a:blip r:embed="rId6"/>
              <a:stretch>
                <a:fillRect/>
              </a:stretch>
            </p:blipFill>
            <p:spPr>
              <a:xfrm>
                <a:off x="7160917" y="3584182"/>
                <a:ext cx="3526240" cy="2636340"/>
              </a:xfrm>
              <a:prstGeom prst="rect">
                <a:avLst/>
              </a:prstGeom>
            </p:spPr>
          </p:pic>
        </p:grpSp>
        <p:sp>
          <p:nvSpPr>
            <p:cNvPr id="3" name="TextBox 2">
              <a:extLst>
                <a:ext uri="{FF2B5EF4-FFF2-40B4-BE49-F238E27FC236}">
                  <a16:creationId xmlns:a16="http://schemas.microsoft.com/office/drawing/2014/main" id="{5CDD7EC5-F609-4897-940D-AA4E5B8CE583}"/>
                </a:ext>
              </a:extLst>
            </p:cNvPr>
            <p:cNvSpPr txBox="1"/>
            <p:nvPr/>
          </p:nvSpPr>
          <p:spPr>
            <a:xfrm>
              <a:off x="6606235" y="3734091"/>
              <a:ext cx="1123122" cy="153888"/>
            </a:xfrm>
            <a:prstGeom prst="rect">
              <a:avLst/>
            </a:prstGeom>
            <a:solidFill>
              <a:schemeClr val="bg1"/>
            </a:solidFill>
          </p:spPr>
          <p:txBody>
            <a:bodyPr wrap="square" lIns="0" tIns="0" rIns="0" bIns="0" rtlCol="0">
              <a:spAutoFit/>
            </a:bodyPr>
            <a:lstStyle/>
            <a:p>
              <a:r>
                <a:rPr lang="en-US" sz="1000" dirty="0"/>
                <a:t>Central America</a:t>
              </a:r>
            </a:p>
          </p:txBody>
        </p:sp>
        <p:sp>
          <p:nvSpPr>
            <p:cNvPr id="15" name="TextBox 14">
              <a:extLst>
                <a:ext uri="{FF2B5EF4-FFF2-40B4-BE49-F238E27FC236}">
                  <a16:creationId xmlns:a16="http://schemas.microsoft.com/office/drawing/2014/main" id="{7A332281-2D8A-468A-A900-608146506112}"/>
                </a:ext>
              </a:extLst>
            </p:cNvPr>
            <p:cNvSpPr txBox="1"/>
            <p:nvPr/>
          </p:nvSpPr>
          <p:spPr>
            <a:xfrm>
              <a:off x="6645991" y="1241025"/>
              <a:ext cx="1123122" cy="153888"/>
            </a:xfrm>
            <a:prstGeom prst="rect">
              <a:avLst/>
            </a:prstGeom>
            <a:solidFill>
              <a:schemeClr val="bg1"/>
            </a:solidFill>
          </p:spPr>
          <p:txBody>
            <a:bodyPr wrap="square" lIns="0" tIns="0" rIns="0" bIns="0" rtlCol="0">
              <a:spAutoFit/>
            </a:bodyPr>
            <a:lstStyle/>
            <a:p>
              <a:r>
                <a:rPr lang="en-US" sz="1000" dirty="0"/>
                <a:t>North America</a:t>
              </a:r>
            </a:p>
          </p:txBody>
        </p:sp>
        <p:sp>
          <p:nvSpPr>
            <p:cNvPr id="16" name="TextBox 15">
              <a:extLst>
                <a:ext uri="{FF2B5EF4-FFF2-40B4-BE49-F238E27FC236}">
                  <a16:creationId xmlns:a16="http://schemas.microsoft.com/office/drawing/2014/main" id="{A4508A8C-497A-49E5-ABCF-C3443CCA79CF}"/>
                </a:ext>
              </a:extLst>
            </p:cNvPr>
            <p:cNvSpPr txBox="1"/>
            <p:nvPr/>
          </p:nvSpPr>
          <p:spPr>
            <a:xfrm>
              <a:off x="10605053" y="1318402"/>
              <a:ext cx="983973" cy="153022"/>
            </a:xfrm>
            <a:prstGeom prst="rect">
              <a:avLst/>
            </a:prstGeom>
            <a:solidFill>
              <a:schemeClr val="bg1"/>
            </a:solidFill>
          </p:spPr>
          <p:txBody>
            <a:bodyPr wrap="square" lIns="0" tIns="0" rIns="0" bIns="0" rtlCol="0">
              <a:spAutoFit/>
            </a:bodyPr>
            <a:lstStyle/>
            <a:p>
              <a:pPr algn="ctr"/>
              <a:r>
                <a:rPr lang="en-US" sz="1000" dirty="0"/>
                <a:t>West Europe</a:t>
              </a:r>
            </a:p>
          </p:txBody>
        </p:sp>
        <p:sp>
          <p:nvSpPr>
            <p:cNvPr id="17" name="TextBox 16">
              <a:extLst>
                <a:ext uri="{FF2B5EF4-FFF2-40B4-BE49-F238E27FC236}">
                  <a16:creationId xmlns:a16="http://schemas.microsoft.com/office/drawing/2014/main" id="{BE0C92A6-9E6A-4CD9-97F6-7D098C566090}"/>
                </a:ext>
              </a:extLst>
            </p:cNvPr>
            <p:cNvSpPr txBox="1"/>
            <p:nvPr/>
          </p:nvSpPr>
          <p:spPr>
            <a:xfrm>
              <a:off x="10322630" y="3771977"/>
              <a:ext cx="1123122" cy="153888"/>
            </a:xfrm>
            <a:prstGeom prst="rect">
              <a:avLst/>
            </a:prstGeom>
            <a:solidFill>
              <a:schemeClr val="bg1"/>
            </a:solidFill>
          </p:spPr>
          <p:txBody>
            <a:bodyPr wrap="square" lIns="0" tIns="0" rIns="0" bIns="0" rtlCol="0">
              <a:spAutoFit/>
            </a:bodyPr>
            <a:lstStyle/>
            <a:p>
              <a:pPr algn="ctr"/>
              <a:r>
                <a:rPr lang="en-US" sz="1000" dirty="0"/>
                <a:t>Russia</a:t>
              </a:r>
            </a:p>
          </p:txBody>
        </p:sp>
      </p:grpSp>
    </p:spTree>
    <p:extLst>
      <p:ext uri="{BB962C8B-B14F-4D97-AF65-F5344CB8AC3E}">
        <p14:creationId xmlns:p14="http://schemas.microsoft.com/office/powerpoint/2010/main" val="264955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803CA-C566-4446-89C1-566D015E485A}"/>
              </a:ext>
            </a:extLst>
          </p:cNvPr>
          <p:cNvSpPr>
            <a:spLocks noGrp="1"/>
          </p:cNvSpPr>
          <p:nvPr>
            <p:ph type="sldNum" sz="quarter" idx="10"/>
          </p:nvPr>
        </p:nvSpPr>
        <p:spPr/>
        <p:txBody>
          <a:bodyPr/>
          <a:lstStyle/>
          <a:p>
            <a:pPr>
              <a:defRPr/>
            </a:pPr>
            <a:fld id="{633AD7DD-8889-40EE-AB37-66A654BC2EEA}" type="slidenum">
              <a:rPr lang="en-US" smtClean="0"/>
              <a:pPr>
                <a:defRPr/>
              </a:pPr>
              <a:t>19</a:t>
            </a:fld>
            <a:endParaRPr lang="en-US" dirty="0"/>
          </a:p>
        </p:txBody>
      </p:sp>
      <p:grpSp>
        <p:nvGrpSpPr>
          <p:cNvPr id="10" name="Group 9">
            <a:extLst>
              <a:ext uri="{FF2B5EF4-FFF2-40B4-BE49-F238E27FC236}">
                <a16:creationId xmlns:a16="http://schemas.microsoft.com/office/drawing/2014/main" id="{5B896F55-F5FB-46C0-A3A3-96BC9CCF52A8}"/>
              </a:ext>
            </a:extLst>
          </p:cNvPr>
          <p:cNvGrpSpPr/>
          <p:nvPr/>
        </p:nvGrpSpPr>
        <p:grpSpPr>
          <a:xfrm>
            <a:off x="4263887" y="1162878"/>
            <a:ext cx="7543494" cy="5489092"/>
            <a:chOff x="3222442" y="492752"/>
            <a:chExt cx="8107860" cy="5960436"/>
          </a:xfrm>
        </p:grpSpPr>
        <p:pic>
          <p:nvPicPr>
            <p:cNvPr id="3" name="Picture 2">
              <a:extLst>
                <a:ext uri="{FF2B5EF4-FFF2-40B4-BE49-F238E27FC236}">
                  <a16:creationId xmlns:a16="http://schemas.microsoft.com/office/drawing/2014/main" id="{DF542C8C-4AE9-4586-BABE-2C66A0488907}"/>
                </a:ext>
              </a:extLst>
            </p:cNvPr>
            <p:cNvPicPr>
              <a:picLocks noChangeAspect="1"/>
            </p:cNvPicPr>
            <p:nvPr/>
          </p:nvPicPr>
          <p:blipFill>
            <a:blip r:embed="rId3"/>
            <a:stretch>
              <a:fillRect/>
            </a:stretch>
          </p:blipFill>
          <p:spPr>
            <a:xfrm>
              <a:off x="3222442" y="492752"/>
              <a:ext cx="4205156" cy="3020887"/>
            </a:xfrm>
            <a:prstGeom prst="rect">
              <a:avLst/>
            </a:prstGeom>
          </p:spPr>
        </p:pic>
        <p:pic>
          <p:nvPicPr>
            <p:cNvPr id="5" name="Picture 4">
              <a:extLst>
                <a:ext uri="{FF2B5EF4-FFF2-40B4-BE49-F238E27FC236}">
                  <a16:creationId xmlns:a16="http://schemas.microsoft.com/office/drawing/2014/main" id="{F31E1208-A8DA-493E-BDE1-E1F38BAD056E}"/>
                </a:ext>
              </a:extLst>
            </p:cNvPr>
            <p:cNvPicPr>
              <a:picLocks noChangeAspect="1"/>
            </p:cNvPicPr>
            <p:nvPr/>
          </p:nvPicPr>
          <p:blipFill>
            <a:blip r:embed="rId4"/>
            <a:stretch>
              <a:fillRect/>
            </a:stretch>
          </p:blipFill>
          <p:spPr>
            <a:xfrm>
              <a:off x="7380619" y="492753"/>
              <a:ext cx="3949683" cy="3020887"/>
            </a:xfrm>
            <a:prstGeom prst="rect">
              <a:avLst/>
            </a:prstGeom>
          </p:spPr>
        </p:pic>
        <p:pic>
          <p:nvPicPr>
            <p:cNvPr id="8" name="Picture 7">
              <a:extLst>
                <a:ext uri="{FF2B5EF4-FFF2-40B4-BE49-F238E27FC236}">
                  <a16:creationId xmlns:a16="http://schemas.microsoft.com/office/drawing/2014/main" id="{ABDD5EC8-134B-4E53-96C4-E4A908F7AB62}"/>
                </a:ext>
              </a:extLst>
            </p:cNvPr>
            <p:cNvPicPr>
              <a:picLocks noChangeAspect="1"/>
            </p:cNvPicPr>
            <p:nvPr/>
          </p:nvPicPr>
          <p:blipFill>
            <a:blip r:embed="rId5"/>
            <a:stretch>
              <a:fillRect/>
            </a:stretch>
          </p:blipFill>
          <p:spPr>
            <a:xfrm>
              <a:off x="7380619" y="3520143"/>
              <a:ext cx="3949683" cy="2933045"/>
            </a:xfrm>
            <a:prstGeom prst="rect">
              <a:avLst/>
            </a:prstGeom>
          </p:spPr>
        </p:pic>
        <p:pic>
          <p:nvPicPr>
            <p:cNvPr id="9" name="Picture 8">
              <a:extLst>
                <a:ext uri="{FF2B5EF4-FFF2-40B4-BE49-F238E27FC236}">
                  <a16:creationId xmlns:a16="http://schemas.microsoft.com/office/drawing/2014/main" id="{9539CD28-A431-4315-BC52-5ABEBD2D836A}"/>
                </a:ext>
              </a:extLst>
            </p:cNvPr>
            <p:cNvPicPr>
              <a:picLocks noChangeAspect="1"/>
            </p:cNvPicPr>
            <p:nvPr/>
          </p:nvPicPr>
          <p:blipFill>
            <a:blip r:embed="rId6"/>
            <a:stretch>
              <a:fillRect/>
            </a:stretch>
          </p:blipFill>
          <p:spPr>
            <a:xfrm>
              <a:off x="3222442" y="3513640"/>
              <a:ext cx="4158177" cy="2933045"/>
            </a:xfrm>
            <a:prstGeom prst="rect">
              <a:avLst/>
            </a:prstGeom>
          </p:spPr>
        </p:pic>
      </p:grpSp>
      <p:sp>
        <p:nvSpPr>
          <p:cNvPr id="11" name="Rectangle 2">
            <a:extLst>
              <a:ext uri="{FF2B5EF4-FFF2-40B4-BE49-F238E27FC236}">
                <a16:creationId xmlns:a16="http://schemas.microsoft.com/office/drawing/2014/main" id="{A25C69EE-07AC-427E-BEE2-53D039362123}"/>
              </a:ext>
            </a:extLst>
          </p:cNvPr>
          <p:cNvSpPr txBox="1">
            <a:spLocks noChangeArrowheads="1"/>
          </p:cNvSpPr>
          <p:nvPr/>
        </p:nvSpPr>
        <p:spPr>
          <a:xfrm>
            <a:off x="1828801" y="196444"/>
            <a:ext cx="10217426" cy="552833"/>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700" kern="0" dirty="0">
                <a:solidFill>
                  <a:srgbClr val="0070C0"/>
                </a:solidFill>
                <a:latin typeface="Times New Roman" panose="02020603050405020304" pitchFamily="18" charset="0"/>
                <a:cs typeface="Times New Roman" panose="02020603050405020304" pitchFamily="18" charset="0"/>
              </a:rPr>
              <a:t>Monthly Total LNO</a:t>
            </a:r>
            <a:r>
              <a:rPr lang="en-US" sz="2700" kern="0" baseline="-25000" dirty="0">
                <a:solidFill>
                  <a:srgbClr val="0070C0"/>
                </a:solidFill>
                <a:latin typeface="Times New Roman" panose="02020603050405020304" pitchFamily="18" charset="0"/>
                <a:cs typeface="Times New Roman" panose="02020603050405020304" pitchFamily="18" charset="0"/>
              </a:rPr>
              <a:t>x</a:t>
            </a:r>
            <a:r>
              <a:rPr lang="en-US" sz="2700" kern="0" dirty="0">
                <a:solidFill>
                  <a:srgbClr val="0070C0"/>
                </a:solidFill>
                <a:latin typeface="Times New Roman" panose="02020603050405020304" pitchFamily="18" charset="0"/>
                <a:cs typeface="Times New Roman" panose="02020603050405020304" pitchFamily="18" charset="0"/>
              </a:rPr>
              <a:t> Emissions in Hemispheric Regions in 2016 </a:t>
            </a:r>
          </a:p>
        </p:txBody>
      </p:sp>
      <p:sp>
        <p:nvSpPr>
          <p:cNvPr id="12" name="TextBox 11">
            <a:extLst>
              <a:ext uri="{FF2B5EF4-FFF2-40B4-BE49-F238E27FC236}">
                <a16:creationId xmlns:a16="http://schemas.microsoft.com/office/drawing/2014/main" id="{4AFE6A88-F2DA-401A-BB35-C65295B6555F}"/>
              </a:ext>
            </a:extLst>
          </p:cNvPr>
          <p:cNvSpPr txBox="1"/>
          <p:nvPr/>
        </p:nvSpPr>
        <p:spPr>
          <a:xfrm>
            <a:off x="384619" y="1728929"/>
            <a:ext cx="365297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annual total LNO</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emissions, GEIA’s estimates are 3 to 10 times larger than those from WWLLNs in East and South Asia, Middle East, and North Africa.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seasonal variation trend from GEIA is different from WWLLN and WWLLNs.</a:t>
            </a:r>
          </a:p>
        </p:txBody>
      </p:sp>
    </p:spTree>
    <p:extLst>
      <p:ext uri="{BB962C8B-B14F-4D97-AF65-F5344CB8AC3E}">
        <p14:creationId xmlns:p14="http://schemas.microsoft.com/office/powerpoint/2010/main" val="374774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209A-7983-4BEB-8FC7-12C97C422216}"/>
              </a:ext>
            </a:extLst>
          </p:cNvPr>
          <p:cNvSpPr>
            <a:spLocks noGrp="1"/>
          </p:cNvSpPr>
          <p:nvPr>
            <p:ph type="title"/>
          </p:nvPr>
        </p:nvSpPr>
        <p:spPr>
          <a:xfrm>
            <a:off x="1016000" y="576470"/>
            <a:ext cx="10160000" cy="990600"/>
          </a:xfrm>
        </p:spPr>
        <p:txBody>
          <a:bodyPr/>
          <a:lstStyle/>
          <a:p>
            <a:pPr algn="ctr"/>
            <a:r>
              <a:rPr lang="en-US"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F2312DED-90E3-400D-AC39-677D4BF06EDD}"/>
              </a:ext>
            </a:extLst>
          </p:cNvPr>
          <p:cNvSpPr>
            <a:spLocks noGrp="1"/>
          </p:cNvSpPr>
          <p:nvPr>
            <p:ph idx="1"/>
          </p:nvPr>
        </p:nvSpPr>
        <p:spPr>
          <a:xfrm>
            <a:off x="812800" y="1812235"/>
            <a:ext cx="10363200" cy="4161182"/>
          </a:xfrm>
        </p:spPr>
        <p:txBody>
          <a:bodyPr/>
          <a:lstStyle/>
          <a:p>
            <a:r>
              <a:rPr lang="en-US" sz="2800" dirty="0">
                <a:latin typeface="Times New Roman" panose="02020603050405020304" pitchFamily="18" charset="0"/>
                <a:cs typeface="Times New Roman" panose="02020603050405020304" pitchFamily="18" charset="0"/>
              </a:rPr>
              <a:t>Brief description of ground-based lightning detection networks</a:t>
            </a:r>
          </a:p>
          <a:p>
            <a:r>
              <a:rPr lang="en-US" sz="2800" dirty="0">
                <a:latin typeface="Times New Roman" panose="02020603050405020304" pitchFamily="18" charset="0"/>
                <a:cs typeface="Times New Roman" panose="02020603050405020304" pitchFamily="18" charset="0"/>
              </a:rPr>
              <a:t>Comparison of detected lightning flashes from different networks</a:t>
            </a:r>
          </a:p>
          <a:p>
            <a:r>
              <a:rPr lang="en-US" sz="2800" dirty="0">
                <a:latin typeface="Times New Roman" panose="02020603050405020304" pitchFamily="18" charset="0"/>
                <a:cs typeface="Times New Roman" panose="02020603050405020304" pitchFamily="18" charset="0"/>
              </a:rPr>
              <a:t>Scaling of lightning data from network with low lightning detection efficiency</a:t>
            </a:r>
          </a:p>
          <a:p>
            <a:r>
              <a:rPr lang="en-US" sz="2800" dirty="0">
                <a:latin typeface="Times New Roman" panose="02020603050405020304" pitchFamily="18" charset="0"/>
                <a:cs typeface="Times New Roman" panose="02020603050405020304" pitchFamily="18" charset="0"/>
              </a:rPr>
              <a:t>Spatial and temporal lightning NO</a:t>
            </a:r>
            <a:r>
              <a:rPr lang="en-US" sz="2800" baseline="-25000"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(LNO</a:t>
            </a:r>
            <a:r>
              <a:rPr lang="en-US" sz="2800" baseline="-25000"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emissions over the Contiguous United States (CONUS) and the relative burden to total NO</a:t>
            </a:r>
            <a:r>
              <a:rPr lang="en-US" sz="2800" baseline="-25000"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emissions </a:t>
            </a:r>
          </a:p>
          <a:p>
            <a:r>
              <a:rPr lang="en-US" sz="2800" dirty="0">
                <a:latin typeface="Times New Roman" panose="02020603050405020304" pitchFamily="18" charset="0"/>
                <a:cs typeface="Times New Roman" panose="02020603050405020304" pitchFamily="18" charset="0"/>
              </a:rPr>
              <a:t>Hemispheric distributions of LNO</a:t>
            </a:r>
            <a:r>
              <a:rPr lang="en-US" sz="2800" baseline="-25000"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emissions</a:t>
            </a:r>
          </a:p>
        </p:txBody>
      </p:sp>
      <p:sp>
        <p:nvSpPr>
          <p:cNvPr id="4" name="Slide Number Placeholder 3">
            <a:extLst>
              <a:ext uri="{FF2B5EF4-FFF2-40B4-BE49-F238E27FC236}">
                <a16:creationId xmlns:a16="http://schemas.microsoft.com/office/drawing/2014/main" id="{A622D8FD-F306-4793-B68D-502BA66B8886}"/>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Tree>
    <p:extLst>
      <p:ext uri="{BB962C8B-B14F-4D97-AF65-F5344CB8AC3E}">
        <p14:creationId xmlns:p14="http://schemas.microsoft.com/office/powerpoint/2010/main" val="123367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B442132-0B92-4863-B66A-372EFFA091F4}"/>
              </a:ext>
            </a:extLst>
          </p:cNvPr>
          <p:cNvSpPr txBox="1">
            <a:spLocks/>
          </p:cNvSpPr>
          <p:nvPr/>
        </p:nvSpPr>
        <p:spPr>
          <a:xfrm>
            <a:off x="3063701" y="150688"/>
            <a:ext cx="6248400" cy="6858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600" kern="0" dirty="0">
                <a:solidFill>
                  <a:srgbClr val="0B5AA5"/>
                </a:solidFill>
                <a:latin typeface="Times New Roman" panose="02020603050405020304" pitchFamily="18" charset="0"/>
                <a:cs typeface="Times New Roman" panose="02020603050405020304" pitchFamily="18" charset="0"/>
              </a:rPr>
              <a:t>Summary</a:t>
            </a:r>
          </a:p>
        </p:txBody>
      </p:sp>
      <p:sp>
        <p:nvSpPr>
          <p:cNvPr id="18" name="Slide Number Placeholder 8">
            <a:extLst>
              <a:ext uri="{FF2B5EF4-FFF2-40B4-BE49-F238E27FC236}">
                <a16:creationId xmlns:a16="http://schemas.microsoft.com/office/drawing/2014/main" id="{D65DC231-3223-48D7-8DE9-3B9A4B190721}"/>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20</a:t>
            </a:fld>
            <a:endParaRPr lang="en-US" dirty="0"/>
          </a:p>
        </p:txBody>
      </p:sp>
      <p:sp>
        <p:nvSpPr>
          <p:cNvPr id="5" name="Content Placeholder 2">
            <a:extLst>
              <a:ext uri="{FF2B5EF4-FFF2-40B4-BE49-F238E27FC236}">
                <a16:creationId xmlns:a16="http://schemas.microsoft.com/office/drawing/2014/main" id="{D4C1E392-C77A-467B-8081-8DA83BCA622F}"/>
              </a:ext>
            </a:extLst>
          </p:cNvPr>
          <p:cNvSpPr>
            <a:spLocks noGrp="1"/>
          </p:cNvSpPr>
          <p:nvPr>
            <p:ph idx="1"/>
          </p:nvPr>
        </p:nvSpPr>
        <p:spPr>
          <a:xfrm>
            <a:off x="318844" y="1082363"/>
            <a:ext cx="11738113" cy="5256525"/>
          </a:xfrm>
        </p:spPr>
        <p:txBody>
          <a:bodyPr/>
          <a:lstStyle/>
          <a:p>
            <a:r>
              <a:rPr lang="en-US" dirty="0">
                <a:latin typeface="Times New Roman" panose="02020603050405020304" pitchFamily="18" charset="0"/>
                <a:cs typeface="Times New Roman" panose="02020603050405020304" pitchFamily="18" charset="0"/>
              </a:rPr>
              <a:t>The lightning flash data from WWLLN, a network with low lightning detection efficiency, is scaled using lightning flash data from NLDN in time and space for lightning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production </a:t>
            </a:r>
            <a:endParaRPr lang="en-US" kern="0" dirty="0">
              <a:latin typeface="Times New Roman" panose="02020603050405020304" pitchFamily="18" charset="0"/>
              <a:cs typeface="Times New Roman" panose="02020603050405020304" pitchFamily="18" charset="0"/>
            </a:endParaRPr>
          </a:p>
          <a:p>
            <a:r>
              <a:rPr lang="en-US" kern="0" dirty="0">
                <a:latin typeface="Times New Roman" panose="02020603050405020304" pitchFamily="18" charset="0"/>
                <a:cs typeface="Times New Roman" panose="02020603050405020304" pitchFamily="18" charset="0"/>
              </a:rPr>
              <a:t>There are clear differences in the magnitude and distribution of LNO</a:t>
            </a:r>
            <a:r>
              <a:rPr lang="en-US" kern="0" baseline="-25000" dirty="0">
                <a:latin typeface="Times New Roman" panose="02020603050405020304" pitchFamily="18" charset="0"/>
                <a:cs typeface="Times New Roman" panose="02020603050405020304" pitchFamily="18" charset="0"/>
              </a:rPr>
              <a:t>x</a:t>
            </a:r>
            <a:r>
              <a:rPr lang="en-US" kern="0" dirty="0">
                <a:latin typeface="Times New Roman" panose="02020603050405020304" pitchFamily="18" charset="0"/>
                <a:cs typeface="Times New Roman" panose="02020603050405020304" pitchFamily="18" charset="0"/>
              </a:rPr>
              <a:t> emissions across CONUS and the Northern Hemisphere with different emission configurations.</a:t>
            </a:r>
          </a:p>
          <a:p>
            <a:r>
              <a:rPr lang="en-US" kern="0" dirty="0">
                <a:latin typeface="Times New Roman" panose="02020603050405020304" pitchFamily="18" charset="0"/>
                <a:cs typeface="Times New Roman" panose="02020603050405020304" pitchFamily="18" charset="0"/>
              </a:rPr>
              <a:t>WWLLNs generally produces similar LNO</a:t>
            </a:r>
            <a:r>
              <a:rPr lang="en-US" kern="0" baseline="-25000"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emissions to NLDN in time and space over the CONUS.</a:t>
            </a:r>
            <a:endParaRPr lang="en-US" kern="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composes an increasingly significant fraction of total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emissions over the years; for some regions, it dominates the total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emissions budget during summer months.</a:t>
            </a:r>
          </a:p>
          <a:p>
            <a:r>
              <a:rPr lang="en-US" dirty="0">
                <a:latin typeface="Times New Roman" panose="02020603050405020304" pitchFamily="18" charset="0"/>
                <a:cs typeface="Times New Roman" panose="02020603050405020304" pitchFamily="18" charset="0"/>
              </a:rPr>
              <a:t>Compared to WWLLNs, the m</a:t>
            </a:r>
            <a:r>
              <a:rPr lang="en-US" kern="0" dirty="0">
                <a:latin typeface="Times New Roman" panose="02020603050405020304" pitchFamily="18" charset="0"/>
                <a:cs typeface="Times New Roman" panose="02020603050405020304" pitchFamily="18" charset="0"/>
              </a:rPr>
              <a:t>onthly climatological GEIA LNO</a:t>
            </a:r>
            <a:r>
              <a:rPr lang="en-US" kern="0" baseline="-25000" dirty="0">
                <a:latin typeface="Times New Roman" panose="02020603050405020304" pitchFamily="18" charset="0"/>
                <a:cs typeface="Times New Roman" panose="02020603050405020304" pitchFamily="18" charset="0"/>
              </a:rPr>
              <a:t>x</a:t>
            </a:r>
            <a:r>
              <a:rPr lang="en-US" kern="0" dirty="0">
                <a:latin typeface="Times New Roman" panose="02020603050405020304" pitchFamily="18" charset="0"/>
                <a:cs typeface="Times New Roman" panose="02020603050405020304" pitchFamily="18" charset="0"/>
              </a:rPr>
              <a:t> emissions are unrealistically large for parts of Asia and Central Africa but are more comparable (within 50% for total annual values) in other regions such as North and Central America, West Europe, and Russia</a:t>
            </a:r>
            <a:r>
              <a:rPr lang="en-US" dirty="0">
                <a:latin typeface="Times New Roman" panose="02020603050405020304" pitchFamily="18" charset="0"/>
                <a:cs typeface="Times New Roman" panose="02020603050405020304" pitchFamily="18" charset="0"/>
              </a:rPr>
              <a:t>.</a:t>
            </a:r>
            <a:endParaRPr lang="en-US"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03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B442132-0B92-4863-B66A-372EFFA091F4}"/>
              </a:ext>
            </a:extLst>
          </p:cNvPr>
          <p:cNvSpPr txBox="1">
            <a:spLocks/>
          </p:cNvSpPr>
          <p:nvPr/>
        </p:nvSpPr>
        <p:spPr>
          <a:xfrm>
            <a:off x="217004" y="850371"/>
            <a:ext cx="11757991" cy="3264429"/>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b="0" kern="0" dirty="0">
                <a:solidFill>
                  <a:srgbClr val="0B5AA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a:t>
            </a:r>
          </a:p>
          <a:p>
            <a:pPr algn="ctr"/>
            <a:endParaRPr lang="en-US" sz="1200" b="0" kern="0" dirty="0">
              <a:solidFill>
                <a:srgbClr val="0B5AA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indent="-457200"/>
            <a:r>
              <a:rPr lang="en-US" sz="1800" b="0" i="0" u="none" strike="noStrike" baseline="0" dirty="0">
                <a:solidFill>
                  <a:srgbClr val="00B050"/>
                </a:solidFill>
                <a:latin typeface="Times New Roman" panose="02020603050405020304" pitchFamily="18" charset="0"/>
                <a:cs typeface="Times New Roman" panose="02020603050405020304" pitchFamily="18" charset="0"/>
              </a:rPr>
              <a:t>Kang, D.; Hogrefe, C.; Sarwar, G.; East, J.D.; Madden, J.M.; Mathur, R.; Henderson, B.H.: Assessing the Impact of Lightning NOx Emissions in CMAQ Using Lightning Flash Data from WWLLN over the Contiguous United States. Atmosphere </a:t>
            </a:r>
            <a:r>
              <a:rPr lang="en-US" sz="1800" b="1" i="0" u="none" strike="noStrike" baseline="0" dirty="0">
                <a:solidFill>
                  <a:srgbClr val="00B050"/>
                </a:solidFill>
                <a:latin typeface="Times New Roman" panose="02020603050405020304" pitchFamily="18" charset="0"/>
                <a:cs typeface="Times New Roman" panose="02020603050405020304" pitchFamily="18" charset="0"/>
              </a:rPr>
              <a:t>2022</a:t>
            </a:r>
            <a:r>
              <a:rPr lang="en-US" sz="1800" b="0" i="0" u="none" strike="noStrike" baseline="0" dirty="0">
                <a:solidFill>
                  <a:srgbClr val="00B050"/>
                </a:solidFill>
                <a:latin typeface="Times New Roman" panose="02020603050405020304" pitchFamily="18" charset="0"/>
                <a:cs typeface="Times New Roman" panose="02020603050405020304" pitchFamily="18" charset="0"/>
              </a:rPr>
              <a:t>, 13, 1248. </a:t>
            </a:r>
            <a:r>
              <a:rPr lang="en-US" sz="1800" b="0" i="0" u="none" strike="noStrike" baseline="0" dirty="0">
                <a:solidFill>
                  <a:srgbClr val="00B05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https://doi.org/10.3390/atmos13081248</a:t>
            </a:r>
            <a:r>
              <a:rPr lang="en-US" sz="1800" b="0" i="0" u="none" strike="noStrike" baseline="0" dirty="0">
                <a:solidFill>
                  <a:srgbClr val="00B050"/>
                </a:solidFill>
                <a:latin typeface="Times New Roman" panose="02020603050405020304" pitchFamily="18" charset="0"/>
                <a:cs typeface="Times New Roman" panose="02020603050405020304" pitchFamily="18" charset="0"/>
              </a:rPr>
              <a:t>.</a:t>
            </a:r>
          </a:p>
          <a:p>
            <a:pPr lvl="1" indent="-457200"/>
            <a:r>
              <a:rPr lang="en-US" sz="1800" b="0" i="0" dirty="0">
                <a:solidFill>
                  <a:srgbClr val="00B050"/>
                </a:solidFill>
                <a:effectLst/>
                <a:latin typeface="Times New Roman" panose="02020603050405020304" pitchFamily="18" charset="0"/>
                <a:cs typeface="Times New Roman" panose="02020603050405020304" pitchFamily="18" charset="0"/>
              </a:rPr>
              <a:t>Kang, D., Heath, N., Gilliam, R., Spero, T., and Pleim, J.: Lightning Assimilation in the Weather Research and Forecasting (WRF) Model Version 4.1.1: Technique Updates and Assessment of the Applications from Regional to Hemispheric Scales, </a:t>
            </a:r>
            <a:r>
              <a:rPr lang="en-US" sz="1800" b="0" i="0" dirty="0" err="1">
                <a:solidFill>
                  <a:srgbClr val="00B050"/>
                </a:solidFill>
                <a:effectLst/>
                <a:latin typeface="Times New Roman" panose="02020603050405020304" pitchFamily="18" charset="0"/>
                <a:cs typeface="Times New Roman" panose="02020603050405020304" pitchFamily="18" charset="0"/>
              </a:rPr>
              <a:t>EGUsphere</a:t>
            </a:r>
            <a:r>
              <a:rPr lang="en-US" sz="1800" b="0" i="0" dirty="0">
                <a:solidFill>
                  <a:srgbClr val="00B050"/>
                </a:solidFill>
                <a:effectLst/>
                <a:latin typeface="Times New Roman" panose="02020603050405020304" pitchFamily="18" charset="0"/>
                <a:cs typeface="Times New Roman" panose="02020603050405020304" pitchFamily="18" charset="0"/>
              </a:rPr>
              <a:t> [preprint], </a:t>
            </a:r>
            <a:r>
              <a:rPr lang="en-US" sz="1800" b="0" i="0" dirty="0">
                <a:solidFill>
                  <a:srgbClr val="00B050"/>
                </a:solidFill>
                <a:effectLst/>
                <a:latin typeface="Times New Roman" panose="02020603050405020304" pitchFamily="18" charset="0"/>
                <a:cs typeface="Times New Roman" panose="02020603050405020304" pitchFamily="18" charset="0"/>
                <a:hlinkClick r:id="rId4"/>
              </a:rPr>
              <a:t>https://doi.org/10.5194/egusphere-2022-348</a:t>
            </a:r>
            <a:r>
              <a:rPr lang="en-US" sz="1800" b="0" i="0" dirty="0">
                <a:solidFill>
                  <a:srgbClr val="00B050"/>
                </a:solidFill>
                <a:effectLst/>
                <a:latin typeface="Times New Roman" panose="02020603050405020304" pitchFamily="18" charset="0"/>
                <a:cs typeface="Times New Roman" panose="02020603050405020304" pitchFamily="18" charset="0"/>
              </a:rPr>
              <a:t>, 2022.</a:t>
            </a:r>
          </a:p>
          <a:p>
            <a:pPr lvl="1" indent="-457200"/>
            <a:r>
              <a:rPr lang="en-US" sz="1800" b="0" i="0" dirty="0">
                <a:solidFill>
                  <a:srgbClr val="00B050"/>
                </a:solidFill>
                <a:effectLst/>
                <a:latin typeface="Times New Roman" panose="02020603050405020304" pitchFamily="18" charset="0"/>
                <a:cs typeface="Times New Roman" panose="02020603050405020304" pitchFamily="18" charset="0"/>
              </a:rPr>
              <a:t>Kaplan, J.O.; Lau, K.H.-K. The WGLC global gridded lightning climatology and time series. Earth Syst. Sci. Data 2021, 13, 3219–3237, </a:t>
            </a:r>
            <a:r>
              <a:rPr lang="en-US" sz="1800" b="0" i="0" dirty="0">
                <a:solidFill>
                  <a:srgbClr val="00B050"/>
                </a:solidFill>
                <a:effectLst/>
                <a:latin typeface="Times New Roman" panose="02020603050405020304" pitchFamily="18" charset="0"/>
                <a:cs typeface="Times New Roman" panose="02020603050405020304" pitchFamily="18" charset="0"/>
                <a:hlinkClick r:id="rId5"/>
              </a:rPr>
              <a:t>https://essd.copernicus.org/articles/13/3219/2021</a:t>
            </a:r>
            <a:r>
              <a:rPr lang="en-US" sz="1800" b="0" i="0" dirty="0">
                <a:solidFill>
                  <a:srgbClr val="00B050"/>
                </a:solidFill>
                <a:effectLst/>
                <a:latin typeface="Times New Roman" panose="02020603050405020304" pitchFamily="18" charset="0"/>
                <a:cs typeface="Times New Roman" panose="02020603050405020304" pitchFamily="18" charset="0"/>
              </a:rPr>
              <a:t>. </a:t>
            </a:r>
          </a:p>
          <a:p>
            <a:pPr lvl="1" indent="-457200"/>
            <a:endParaRPr lang="en-US" sz="1800" kern="0" dirty="0">
              <a:solidFill>
                <a:srgbClr val="00B050"/>
              </a:solidFill>
              <a:latin typeface="Times New Roman" panose="02020603050405020304" pitchFamily="18" charset="0"/>
              <a:cs typeface="Times New Roman" panose="02020603050405020304" pitchFamily="18" charset="0"/>
            </a:endParaRPr>
          </a:p>
        </p:txBody>
      </p:sp>
      <p:sp>
        <p:nvSpPr>
          <p:cNvPr id="18" name="Slide Number Placeholder 8">
            <a:extLst>
              <a:ext uri="{FF2B5EF4-FFF2-40B4-BE49-F238E27FC236}">
                <a16:creationId xmlns:a16="http://schemas.microsoft.com/office/drawing/2014/main" id="{D65DC231-3223-48D7-8DE9-3B9A4B190721}"/>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21</a:t>
            </a:fld>
            <a:endParaRPr lang="en-US" dirty="0"/>
          </a:p>
        </p:txBody>
      </p:sp>
      <p:sp>
        <p:nvSpPr>
          <p:cNvPr id="4" name="Rectangle 2">
            <a:extLst>
              <a:ext uri="{FF2B5EF4-FFF2-40B4-BE49-F238E27FC236}">
                <a16:creationId xmlns:a16="http://schemas.microsoft.com/office/drawing/2014/main" id="{15A9D6E1-C569-4273-9A41-B4E744EBF449}"/>
              </a:ext>
            </a:extLst>
          </p:cNvPr>
          <p:cNvSpPr>
            <a:spLocks noGrp="1" noChangeArrowheads="1"/>
          </p:cNvSpPr>
          <p:nvPr>
            <p:ph type="title"/>
          </p:nvPr>
        </p:nvSpPr>
        <p:spPr>
          <a:xfrm>
            <a:off x="5221909" y="4298937"/>
            <a:ext cx="2216426" cy="579437"/>
          </a:xfrm>
        </p:spPr>
        <p:txBody>
          <a:bodyPr anchor="t"/>
          <a:lstStyle/>
          <a:p>
            <a:pPr eaLnBrk="1" hangingPunct="1"/>
            <a:r>
              <a:rPr lang="en-US" sz="2800" b="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Disclaimer</a:t>
            </a:r>
          </a:p>
        </p:txBody>
      </p:sp>
      <p:sp>
        <p:nvSpPr>
          <p:cNvPr id="5" name="Rectangle 3">
            <a:extLst>
              <a:ext uri="{FF2B5EF4-FFF2-40B4-BE49-F238E27FC236}">
                <a16:creationId xmlns:a16="http://schemas.microsoft.com/office/drawing/2014/main" id="{2BB64F9E-434C-4808-99B0-D72FB2F20BD7}"/>
              </a:ext>
            </a:extLst>
          </p:cNvPr>
          <p:cNvSpPr txBox="1">
            <a:spLocks noChangeArrowheads="1"/>
          </p:cNvSpPr>
          <p:nvPr/>
        </p:nvSpPr>
        <p:spPr>
          <a:xfrm>
            <a:off x="882374" y="4910172"/>
            <a:ext cx="10895496" cy="741915"/>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Font typeface="Times" pitchFamily="1" charset="0"/>
              <a:buNone/>
            </a:pPr>
            <a:r>
              <a:rPr lang="en-US" sz="1800" kern="0" dirty="0">
                <a:ea typeface="ＭＳ Ｐゴシック" charset="-128"/>
              </a:rPr>
              <a:t>The views expressed in this presentation are those of the authors and do not necessarily reflect the views or policies of the U.S. EPA</a:t>
            </a:r>
          </a:p>
          <a:p>
            <a:endParaRPr lang="en-US" kern="0" dirty="0"/>
          </a:p>
        </p:txBody>
      </p:sp>
    </p:spTree>
    <p:extLst>
      <p:ext uri="{BB962C8B-B14F-4D97-AF65-F5344CB8AC3E}">
        <p14:creationId xmlns:p14="http://schemas.microsoft.com/office/powerpoint/2010/main" val="2926335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3CDDA-0353-48AF-8300-1FAD12269FA1}"/>
              </a:ext>
            </a:extLst>
          </p:cNvPr>
          <p:cNvSpPr>
            <a:spLocks noGrp="1"/>
          </p:cNvSpPr>
          <p:nvPr>
            <p:ph type="sldNum" sz="quarter" idx="10"/>
          </p:nvPr>
        </p:nvSpPr>
        <p:spPr/>
        <p:txBody>
          <a:bodyPr/>
          <a:lstStyle/>
          <a:p>
            <a:pPr>
              <a:defRPr/>
            </a:pPr>
            <a:fld id="{633AD7DD-8889-40EE-AB37-66A654BC2EEA}" type="slidenum">
              <a:rPr lang="en-US" smtClean="0"/>
              <a:pPr>
                <a:defRPr/>
              </a:pPr>
              <a:t>22</a:t>
            </a:fld>
            <a:endParaRPr lang="en-US" dirty="0"/>
          </a:p>
        </p:txBody>
      </p:sp>
      <p:pic>
        <p:nvPicPr>
          <p:cNvPr id="6" name="Picture 5">
            <a:extLst>
              <a:ext uri="{FF2B5EF4-FFF2-40B4-BE49-F238E27FC236}">
                <a16:creationId xmlns:a16="http://schemas.microsoft.com/office/drawing/2014/main" id="{45E263F2-9BDE-4CF6-8E8E-48B721BB96E0}"/>
              </a:ext>
            </a:extLst>
          </p:cNvPr>
          <p:cNvPicPr>
            <a:picLocks noChangeAspect="1"/>
          </p:cNvPicPr>
          <p:nvPr/>
        </p:nvPicPr>
        <p:blipFill>
          <a:blip r:embed="rId2"/>
          <a:stretch>
            <a:fillRect/>
          </a:stretch>
        </p:blipFill>
        <p:spPr>
          <a:xfrm>
            <a:off x="3681350" y="357809"/>
            <a:ext cx="4829299" cy="6281530"/>
          </a:xfrm>
          <a:prstGeom prst="rect">
            <a:avLst/>
          </a:prstGeom>
        </p:spPr>
      </p:pic>
    </p:spTree>
    <p:extLst>
      <p:ext uri="{BB962C8B-B14F-4D97-AF65-F5344CB8AC3E}">
        <p14:creationId xmlns:p14="http://schemas.microsoft.com/office/powerpoint/2010/main" val="237553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617" y="304800"/>
            <a:ext cx="9369287" cy="6858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Overview of Lightning Detection Networks</a:t>
            </a:r>
          </a:p>
        </p:txBody>
      </p:sp>
      <p:sp>
        <p:nvSpPr>
          <p:cNvPr id="3" name="Content Placeholder 2"/>
          <p:cNvSpPr>
            <a:spLocks noGrp="1"/>
          </p:cNvSpPr>
          <p:nvPr>
            <p:ph idx="1"/>
          </p:nvPr>
        </p:nvSpPr>
        <p:spPr>
          <a:xfrm>
            <a:off x="406400" y="1262756"/>
            <a:ext cx="7190077" cy="4961832"/>
          </a:xfrm>
        </p:spPr>
        <p:txBody>
          <a:bodyPr/>
          <a:lstStyle/>
          <a:p>
            <a:pPr marL="0" indent="0">
              <a:buNone/>
            </a:pPr>
            <a:r>
              <a:rPr lang="en-US" dirty="0">
                <a:latin typeface="Times New Roman" panose="02020603050405020304" pitchFamily="18" charset="0"/>
                <a:cs typeface="Times New Roman" panose="02020603050405020304" pitchFamily="18" charset="0"/>
              </a:rPr>
              <a:t>The National Lightning Detection Network (</a:t>
            </a:r>
            <a:r>
              <a:rPr lang="en-US" b="1" dirty="0">
                <a:latin typeface="Times New Roman" panose="02020603050405020304" pitchFamily="18" charset="0"/>
                <a:cs typeface="Times New Roman" panose="02020603050405020304" pitchFamily="18" charset="0"/>
              </a:rPr>
              <a:t>NLDN</a:t>
            </a:r>
            <a:r>
              <a:rPr lang="en-US" dirty="0">
                <a:latin typeface="Times New Roman" panose="02020603050405020304" pitchFamily="18" charset="0"/>
                <a:cs typeface="Times New Roman" panose="02020603050405020304" pitchFamily="18" charset="0"/>
              </a:rPr>
              <a:t>):</a:t>
            </a:r>
          </a:p>
          <a:p>
            <a:pPr marL="342900" indent="-342900"/>
            <a:r>
              <a:rPr lang="en-US" dirty="0">
                <a:latin typeface="Times New Roman" panose="02020603050405020304" pitchFamily="18" charset="0"/>
                <a:cs typeface="Times New Roman" panose="02020603050405020304" pitchFamily="18" charset="0"/>
              </a:rPr>
              <a:t>Started in the early 1980s, it focused on the Contiguous United States (later joined by Canadian lightning network), is the most accurate lightning detection network. and often is considered as the “ground truth” for lightning observations.</a:t>
            </a:r>
          </a:p>
          <a:p>
            <a:pPr marL="633413"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Wideband sensors that operate from approximately 400 Hz–400 kHz radio wave detection</a:t>
            </a:r>
          </a:p>
          <a:p>
            <a:pPr marL="633413"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Detection Efficiency (DE): &gt;95% (over CONUS US)</a:t>
            </a:r>
          </a:p>
          <a:p>
            <a:pPr marL="633413"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Location Accuracy (LA): 50 m (over CONUS US)</a:t>
            </a:r>
          </a:p>
          <a:p>
            <a:pPr marL="290513" lvl="1"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3</a:t>
            </a:fld>
            <a:endParaRPr lang="en-US" dirty="0"/>
          </a:p>
        </p:txBody>
      </p:sp>
      <p:pic>
        <p:nvPicPr>
          <p:cNvPr id="4" name="Picture 3">
            <a:extLst>
              <a:ext uri="{FF2B5EF4-FFF2-40B4-BE49-F238E27FC236}">
                <a16:creationId xmlns:a16="http://schemas.microsoft.com/office/drawing/2014/main" id="{8B127614-00A8-467C-BCDE-C01ABF838989}"/>
              </a:ext>
            </a:extLst>
          </p:cNvPr>
          <p:cNvPicPr>
            <a:picLocks noChangeAspect="1"/>
          </p:cNvPicPr>
          <p:nvPr/>
        </p:nvPicPr>
        <p:blipFill>
          <a:blip r:embed="rId3"/>
          <a:stretch>
            <a:fillRect/>
          </a:stretch>
        </p:blipFill>
        <p:spPr>
          <a:xfrm>
            <a:off x="7768809" y="1183752"/>
            <a:ext cx="3840095" cy="2614350"/>
          </a:xfrm>
          <a:prstGeom prst="rect">
            <a:avLst/>
          </a:prstGeom>
        </p:spPr>
      </p:pic>
      <p:pic>
        <p:nvPicPr>
          <p:cNvPr id="1026" name="Picture 2">
            <a:extLst>
              <a:ext uri="{FF2B5EF4-FFF2-40B4-BE49-F238E27FC236}">
                <a16:creationId xmlns:a16="http://schemas.microsoft.com/office/drawing/2014/main" id="{E0F00C60-D81C-4D47-938F-31E22E97A2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47" t="13211" r="6459" b="6641"/>
          <a:stretch/>
        </p:blipFill>
        <p:spPr bwMode="auto">
          <a:xfrm>
            <a:off x="7596477" y="4199387"/>
            <a:ext cx="4246495" cy="23538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801CA0-69A5-4B36-999D-C47F42257382}"/>
              </a:ext>
            </a:extLst>
          </p:cNvPr>
          <p:cNvSpPr txBox="1"/>
          <p:nvPr/>
        </p:nvSpPr>
        <p:spPr>
          <a:xfrm>
            <a:off x="8384936" y="3851827"/>
            <a:ext cx="2607839" cy="369332"/>
          </a:xfrm>
          <a:prstGeom prst="rect">
            <a:avLst/>
          </a:prstGeom>
          <a:solidFill>
            <a:schemeClr val="bg1"/>
          </a:solidFill>
        </p:spPr>
        <p:txBody>
          <a:bodyPr wrap="square">
            <a:spAutoFit/>
          </a:bodyPr>
          <a:lstStyle/>
          <a:p>
            <a:r>
              <a:rPr lang="en-US" dirty="0">
                <a:latin typeface="Times New Roman" panose="02020603050405020304" pitchFamily="18" charset="0"/>
                <a:cs typeface="Times New Roman" panose="02020603050405020304" pitchFamily="18" charset="0"/>
              </a:rPr>
              <a:t>Cloud to Ground Flashes</a:t>
            </a:r>
            <a:endParaRPr lang="en-US" dirty="0"/>
          </a:p>
        </p:txBody>
      </p:sp>
    </p:spTree>
    <p:extLst>
      <p:ext uri="{BB962C8B-B14F-4D97-AF65-F5344CB8AC3E}">
        <p14:creationId xmlns:p14="http://schemas.microsoft.com/office/powerpoint/2010/main" val="48405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617" y="304800"/>
            <a:ext cx="9369287" cy="6858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Overview of Lightning Detection Networks</a:t>
            </a:r>
          </a:p>
        </p:txBody>
      </p:sp>
      <p:sp>
        <p:nvSpPr>
          <p:cNvPr id="3" name="Content Placeholder 2"/>
          <p:cNvSpPr>
            <a:spLocks noGrp="1"/>
          </p:cNvSpPr>
          <p:nvPr>
            <p:ph idx="1"/>
          </p:nvPr>
        </p:nvSpPr>
        <p:spPr>
          <a:xfrm>
            <a:off x="130344" y="1075209"/>
            <a:ext cx="7126521" cy="5100986"/>
          </a:xfrm>
        </p:spPr>
        <p:txBody>
          <a:bodyPr/>
          <a:lstStyle/>
          <a:p>
            <a:pPr marL="0" indent="0">
              <a:buNone/>
            </a:pPr>
            <a:r>
              <a:rPr lang="en-US" sz="2200" dirty="0">
                <a:latin typeface="Times New Roman" panose="02020603050405020304" pitchFamily="18" charset="0"/>
                <a:cs typeface="Times New Roman" panose="02020603050405020304" pitchFamily="18" charset="0"/>
              </a:rPr>
              <a:t>The World Wide Lightning Location Network </a:t>
            </a:r>
            <a:r>
              <a:rPr lang="en-US" sz="2200" b="1" dirty="0">
                <a:latin typeface="Times New Roman" panose="02020603050405020304" pitchFamily="18" charset="0"/>
                <a:cs typeface="Times New Roman" panose="02020603050405020304" pitchFamily="18" charset="0"/>
              </a:rPr>
              <a:t>(WWLLN):</a:t>
            </a:r>
          </a:p>
          <a:p>
            <a:pPr marL="633413"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Ground-based global lightning detection network was started in the early 2000s and has ~70 sensors.</a:t>
            </a:r>
          </a:p>
          <a:p>
            <a:pPr marL="633413"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Very Low Frequency (VLF, 3-30kHz) radio wave detection (VLF waves propagate through the ionosphere with relatively low attenuation, enabling the detection of these radio atmospherics at great distances between 6000 to 12000 km from the lightning discharge).</a:t>
            </a:r>
          </a:p>
          <a:p>
            <a:pPr marL="633413"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 60-80% for CGs (&gt; 40 </a:t>
            </a:r>
            <a:r>
              <a:rPr lang="en-US" sz="2200" dirty="0" err="1">
                <a:latin typeface="Times New Roman" panose="02020603050405020304" pitchFamily="18" charset="0"/>
                <a:cs typeface="Times New Roman" panose="02020603050405020304" pitchFamily="18" charset="0"/>
              </a:rPr>
              <a:t>kAmp</a:t>
            </a:r>
            <a:r>
              <a:rPr lang="en-US" sz="2200" dirty="0">
                <a:latin typeface="Times New Roman" panose="02020603050405020304" pitchFamily="18" charset="0"/>
                <a:cs typeface="Times New Roman" panose="02020603050405020304" pitchFamily="18" charset="0"/>
              </a:rPr>
              <a:t>), 10-11% for all strokes. The spatially uniform relative DE is achieved in most regions with </a:t>
            </a:r>
            <a:r>
              <a:rPr lang="en-US" sz="2200" dirty="0" err="1">
                <a:latin typeface="Times New Roman" panose="02020603050405020304" pitchFamily="18" charset="0"/>
                <a:cs typeface="Times New Roman" panose="02020603050405020304" pitchFamily="18" charset="0"/>
              </a:rPr>
              <a:t>deMap</a:t>
            </a:r>
            <a:r>
              <a:rPr lang="en-US" sz="2200" dirty="0">
                <a:latin typeface="Times New Roman" panose="02020603050405020304" pitchFamily="18" charset="0"/>
                <a:cs typeface="Times New Roman" panose="02020603050405020304" pitchFamily="18" charset="0"/>
              </a:rPr>
              <a:t> correction derived using the average stroke energy distribution (doi:10.1029/2012RS005049).</a:t>
            </a:r>
          </a:p>
          <a:p>
            <a:pPr marL="633413"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LA: 4-5 km</a:t>
            </a: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4</a:t>
            </a:fld>
            <a:endParaRPr lang="en-US" dirty="0"/>
          </a:p>
        </p:txBody>
      </p:sp>
      <p:pic>
        <p:nvPicPr>
          <p:cNvPr id="5" name="Picture 4">
            <a:extLst>
              <a:ext uri="{FF2B5EF4-FFF2-40B4-BE49-F238E27FC236}">
                <a16:creationId xmlns:a16="http://schemas.microsoft.com/office/drawing/2014/main" id="{668FBAF6-0221-412F-9DCD-F92D95291420}"/>
              </a:ext>
            </a:extLst>
          </p:cNvPr>
          <p:cNvPicPr>
            <a:picLocks noChangeAspect="1"/>
          </p:cNvPicPr>
          <p:nvPr/>
        </p:nvPicPr>
        <p:blipFill>
          <a:blip r:embed="rId3"/>
          <a:stretch>
            <a:fillRect/>
          </a:stretch>
        </p:blipFill>
        <p:spPr>
          <a:xfrm>
            <a:off x="7256866" y="1181156"/>
            <a:ext cx="4825968" cy="250210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5D104FCE-0409-411E-8C68-FDE6959B0302}"/>
              </a:ext>
            </a:extLst>
          </p:cNvPr>
          <p:cNvPicPr>
            <a:picLocks noChangeAspect="1"/>
          </p:cNvPicPr>
          <p:nvPr/>
        </p:nvPicPr>
        <p:blipFill rotWithShape="1">
          <a:blip r:embed="rId4">
            <a:extLst>
              <a:ext uri="{28A0092B-C50C-407E-A947-70E740481C1C}">
                <a14:useLocalDpi xmlns:a14="http://schemas.microsoft.com/office/drawing/2010/main" val="0"/>
              </a:ext>
            </a:extLst>
          </a:blip>
          <a:srcRect l="5969" t="12986" r="7584" b="13980"/>
          <a:stretch/>
        </p:blipFill>
        <p:spPr>
          <a:xfrm>
            <a:off x="7256865" y="3686949"/>
            <a:ext cx="4825967" cy="2766239"/>
          </a:xfrm>
          <a:prstGeom prst="rect">
            <a:avLst/>
          </a:prstGeom>
        </p:spPr>
      </p:pic>
    </p:spTree>
    <p:extLst>
      <p:ext uri="{BB962C8B-B14F-4D97-AF65-F5344CB8AC3E}">
        <p14:creationId xmlns:p14="http://schemas.microsoft.com/office/powerpoint/2010/main" val="108110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32D89-7231-4206-B388-9B883CCFB8D7}"/>
              </a:ext>
            </a:extLst>
          </p:cNvPr>
          <p:cNvSpPr>
            <a:spLocks noGrp="1"/>
          </p:cNvSpPr>
          <p:nvPr>
            <p:ph type="sldNum" sz="quarter" idx="10"/>
          </p:nvPr>
        </p:nvSpPr>
        <p:spPr/>
        <p:txBody>
          <a:bodyPr/>
          <a:lstStyle/>
          <a:p>
            <a:pPr>
              <a:defRPr/>
            </a:pPr>
            <a:fld id="{633AD7DD-8889-40EE-AB37-66A654BC2EEA}" type="slidenum">
              <a:rPr lang="en-US" smtClean="0"/>
              <a:pPr>
                <a:defRPr/>
              </a:pPr>
              <a:t>5</a:t>
            </a:fld>
            <a:endParaRPr lang="en-US" dirty="0"/>
          </a:p>
        </p:txBody>
      </p:sp>
      <p:sp>
        <p:nvSpPr>
          <p:cNvPr id="5" name="TextBox 4">
            <a:extLst>
              <a:ext uri="{FF2B5EF4-FFF2-40B4-BE49-F238E27FC236}">
                <a16:creationId xmlns:a16="http://schemas.microsoft.com/office/drawing/2014/main" id="{DA185709-77F5-432E-A0C7-199B63F7C30B}"/>
              </a:ext>
            </a:extLst>
          </p:cNvPr>
          <p:cNvSpPr txBox="1"/>
          <p:nvPr/>
        </p:nvSpPr>
        <p:spPr>
          <a:xfrm>
            <a:off x="6678883" y="5281360"/>
            <a:ext cx="5277891" cy="954107"/>
          </a:xfrm>
          <a:prstGeom prst="rect">
            <a:avLst/>
          </a:prstGeom>
          <a:noFill/>
        </p:spPr>
        <p:txBody>
          <a:bodyPr wrap="square" rtlCol="0">
            <a:spAutoFit/>
          </a:bodyPr>
          <a:lstStyle/>
          <a:p>
            <a:r>
              <a:rPr lang="en-US" sz="1400" b="1" i="0" dirty="0">
                <a:solidFill>
                  <a:srgbClr val="1C1D1E"/>
                </a:solidFill>
                <a:effectLst/>
                <a:latin typeface="Times New Roman" panose="02020603050405020304" pitchFamily="18" charset="0"/>
                <a:cs typeface="Times New Roman" panose="02020603050405020304" pitchFamily="18" charset="0"/>
              </a:rPr>
              <a:t>NAM: North America</a:t>
            </a:r>
            <a:r>
              <a:rPr lang="en-US" sz="1400" b="1" dirty="0">
                <a:solidFill>
                  <a:srgbClr val="1C1D1E"/>
                </a:solidFill>
                <a:latin typeface="Times New Roman" panose="02020603050405020304" pitchFamily="18" charset="0"/>
                <a:cs typeface="Times New Roman" panose="02020603050405020304" pitchFamily="18" charset="0"/>
              </a:rPr>
              <a:t>, CAM: Central America, RUS: Russia, EAS: East Asia, SAS: South Asia, EUR</a:t>
            </a:r>
            <a:r>
              <a:rPr lang="en-US" sz="1400" b="1" i="0" dirty="0">
                <a:solidFill>
                  <a:srgbClr val="1C1D1E"/>
                </a:solidFill>
                <a:effectLst/>
                <a:latin typeface="Times New Roman" panose="02020603050405020304" pitchFamily="18" charset="0"/>
                <a:cs typeface="Times New Roman" panose="02020603050405020304" pitchFamily="18" charset="0"/>
              </a:rPr>
              <a:t>: Europe, NAF: North Africa, MDE: Middle East, and OTH: The rest of the geographic domain.</a:t>
            </a:r>
            <a:endParaRPr lang="en-US" sz="1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9EF0121-C6A6-4589-9D11-C234D523A736}"/>
              </a:ext>
            </a:extLst>
          </p:cNvPr>
          <p:cNvPicPr>
            <a:picLocks noChangeAspect="1"/>
          </p:cNvPicPr>
          <p:nvPr/>
        </p:nvPicPr>
        <p:blipFill>
          <a:blip r:embed="rId3"/>
          <a:stretch>
            <a:fillRect/>
          </a:stretch>
        </p:blipFill>
        <p:spPr>
          <a:xfrm>
            <a:off x="1006669" y="1016737"/>
            <a:ext cx="5405310" cy="3521757"/>
          </a:xfrm>
          <a:prstGeom prst="rect">
            <a:avLst/>
          </a:prstGeom>
        </p:spPr>
      </p:pic>
      <p:sp>
        <p:nvSpPr>
          <p:cNvPr id="8" name="TextBox 7">
            <a:extLst>
              <a:ext uri="{FF2B5EF4-FFF2-40B4-BE49-F238E27FC236}">
                <a16:creationId xmlns:a16="http://schemas.microsoft.com/office/drawing/2014/main" id="{83565B82-D436-4E68-86FF-0152611D56E8}"/>
              </a:ext>
            </a:extLst>
          </p:cNvPr>
          <p:cNvSpPr txBox="1"/>
          <p:nvPr/>
        </p:nvSpPr>
        <p:spPr>
          <a:xfrm>
            <a:off x="1006669" y="4635464"/>
            <a:ext cx="5277891" cy="2031325"/>
          </a:xfrm>
          <a:prstGeom prst="rect">
            <a:avLst/>
          </a:prstGeom>
          <a:noFill/>
        </p:spPr>
        <p:txBody>
          <a:bodyPr wrap="square" rtlCol="0">
            <a:spAutoFit/>
          </a:bodyPr>
          <a:lstStyle/>
          <a:p>
            <a:r>
              <a:rPr lang="en-US" sz="1400" b="1" dirty="0">
                <a:solidFill>
                  <a:srgbClr val="1C1D1E"/>
                </a:solidFill>
                <a:latin typeface="Times New Roman" panose="02020603050405020304" pitchFamily="18" charset="0"/>
                <a:cs typeface="Times New Roman" panose="02020603050405020304" pitchFamily="18" charset="0"/>
              </a:rPr>
              <a:t>NE</a:t>
            </a:r>
            <a:r>
              <a:rPr lang="en-US" sz="1400" b="1" i="0" dirty="0">
                <a:solidFill>
                  <a:srgbClr val="1C1D1E"/>
                </a:solidFill>
                <a:effectLst/>
                <a:latin typeface="Times New Roman" panose="02020603050405020304" pitchFamily="18" charset="0"/>
                <a:cs typeface="Times New Roman" panose="02020603050405020304" pitchFamily="18" charset="0"/>
              </a:rPr>
              <a:t>: Northeast, SE: Southeast, OVC: Ohio Valley Central, UM: Upper Midwest,  WNC: West North Central, SW: Southwest, NW: Northwest, and the other geographic regions: South and West.</a:t>
            </a:r>
          </a:p>
          <a:p>
            <a:endParaRPr lang="en-US" sz="1400" b="1" dirty="0">
              <a:solidFill>
                <a:srgbClr val="1C1D1E"/>
              </a:solidFill>
              <a:latin typeface="Times New Roman" panose="02020603050405020304" pitchFamily="18" charset="0"/>
              <a:cs typeface="Times New Roman" panose="02020603050405020304" pitchFamily="18" charset="0"/>
            </a:endParaRPr>
          </a:p>
          <a:p>
            <a:r>
              <a:rPr lang="en-US" sz="1400" b="1" dirty="0">
                <a:solidFill>
                  <a:srgbClr val="1C1D1E"/>
                </a:solidFill>
                <a:latin typeface="Times New Roman" panose="02020603050405020304" pitchFamily="18" charset="0"/>
                <a:cs typeface="Times New Roman" panose="02020603050405020304" pitchFamily="18" charset="0"/>
              </a:rPr>
              <a:t>Emission Cases:</a:t>
            </a:r>
          </a:p>
          <a:p>
            <a:r>
              <a:rPr lang="en-US" sz="1400" b="1" dirty="0">
                <a:solidFill>
                  <a:srgbClr val="1C1D1E"/>
                </a:solidFill>
                <a:latin typeface="Times New Roman" panose="02020603050405020304" pitchFamily="18" charset="0"/>
                <a:cs typeface="Times New Roman" panose="02020603050405020304" pitchFamily="18" charset="0"/>
              </a:rPr>
              <a:t>NLDN, WWLLN, WWLLNs (scaled WWLLN dataset, to be introduced later), and GEIA (Global Emissions </a:t>
            </a:r>
            <a:r>
              <a:rPr lang="en-US" sz="1400" b="1" dirty="0" err="1">
                <a:solidFill>
                  <a:srgbClr val="1C1D1E"/>
                </a:solidFill>
                <a:latin typeface="Times New Roman" panose="02020603050405020304" pitchFamily="18" charset="0"/>
                <a:cs typeface="Times New Roman" panose="02020603050405020304" pitchFamily="18" charset="0"/>
              </a:rPr>
              <a:t>InitiAtive</a:t>
            </a:r>
            <a:r>
              <a:rPr lang="en-US" sz="1400" b="1" dirty="0">
                <a:solidFill>
                  <a:srgbClr val="1C1D1E"/>
                </a:solidFill>
                <a:latin typeface="Times New Roman" panose="02020603050405020304" pitchFamily="18" charset="0"/>
                <a:cs typeface="Times New Roman" panose="02020603050405020304" pitchFamily="18" charset="0"/>
              </a:rPr>
              <a:t>) climatological dataset that provides the same daily LNO</a:t>
            </a:r>
            <a:r>
              <a:rPr lang="en-US" sz="1400" b="1" baseline="-25000" dirty="0">
                <a:solidFill>
                  <a:srgbClr val="1C1D1E"/>
                </a:solidFill>
                <a:latin typeface="Times New Roman" panose="02020603050405020304" pitchFamily="18" charset="0"/>
                <a:cs typeface="Times New Roman" panose="02020603050405020304" pitchFamily="18" charset="0"/>
              </a:rPr>
              <a:t>x</a:t>
            </a:r>
            <a:r>
              <a:rPr lang="en-US" sz="1400" b="1" dirty="0">
                <a:solidFill>
                  <a:srgbClr val="1C1D1E"/>
                </a:solidFill>
                <a:latin typeface="Times New Roman" panose="02020603050405020304" pitchFamily="18" charset="0"/>
                <a:cs typeface="Times New Roman" panose="02020603050405020304" pitchFamily="18" charset="0"/>
              </a:rPr>
              <a:t> emissions (hourly varying) for each month.</a:t>
            </a:r>
            <a:endParaRPr lang="en-US" sz="1400" b="1"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F7D425FF-2083-43DE-87EE-72641A3D14CD}"/>
              </a:ext>
            </a:extLst>
          </p:cNvPr>
          <p:cNvGrpSpPr/>
          <p:nvPr/>
        </p:nvGrpSpPr>
        <p:grpSpPr>
          <a:xfrm>
            <a:off x="6578807" y="1043354"/>
            <a:ext cx="5050485" cy="3985847"/>
            <a:chOff x="6578807" y="1043354"/>
            <a:chExt cx="5050485" cy="3985847"/>
          </a:xfrm>
        </p:grpSpPr>
        <p:pic>
          <p:nvPicPr>
            <p:cNvPr id="14" name="Picture 13" descr="Map&#10;&#10;Description automatically generated">
              <a:extLst>
                <a:ext uri="{FF2B5EF4-FFF2-40B4-BE49-F238E27FC236}">
                  <a16:creationId xmlns:a16="http://schemas.microsoft.com/office/drawing/2014/main" id="{A09AF6A6-DEC7-4020-8761-DDAE66841A2E}"/>
                </a:ext>
              </a:extLst>
            </p:cNvPr>
            <p:cNvPicPr>
              <a:picLocks noChangeAspect="1"/>
            </p:cNvPicPr>
            <p:nvPr/>
          </p:nvPicPr>
          <p:blipFill rotWithShape="1">
            <a:blip r:embed="rId4">
              <a:extLst>
                <a:ext uri="{28A0092B-C50C-407E-A947-70E740481C1C}">
                  <a14:useLocalDpi xmlns:a14="http://schemas.microsoft.com/office/drawing/2010/main" val="0"/>
                </a:ext>
              </a:extLst>
            </a:blip>
            <a:srcRect l="3966" t="7009" r="43686" b="9311"/>
            <a:stretch/>
          </p:blipFill>
          <p:spPr>
            <a:xfrm>
              <a:off x="6578807" y="1043354"/>
              <a:ext cx="4050709" cy="3985846"/>
            </a:xfrm>
            <a:prstGeom prst="rect">
              <a:avLst/>
            </a:prstGeom>
          </p:spPr>
        </p:pic>
        <p:pic>
          <p:nvPicPr>
            <p:cNvPr id="16" name="Picture 15" descr="Map&#10;&#10;Description automatically generated">
              <a:extLst>
                <a:ext uri="{FF2B5EF4-FFF2-40B4-BE49-F238E27FC236}">
                  <a16:creationId xmlns:a16="http://schemas.microsoft.com/office/drawing/2014/main" id="{4310D699-0A04-4C57-8A73-779EFCFF8299}"/>
                </a:ext>
              </a:extLst>
            </p:cNvPr>
            <p:cNvPicPr>
              <a:picLocks noChangeAspect="1"/>
            </p:cNvPicPr>
            <p:nvPr/>
          </p:nvPicPr>
          <p:blipFill rotWithShape="1">
            <a:blip r:embed="rId4">
              <a:extLst>
                <a:ext uri="{28A0092B-C50C-407E-A947-70E740481C1C}">
                  <a14:useLocalDpi xmlns:a14="http://schemas.microsoft.com/office/drawing/2010/main" val="0"/>
                </a:ext>
              </a:extLst>
            </a:blip>
            <a:srcRect l="62732" t="7350" r="35374" b="12650"/>
            <a:stretch/>
          </p:blipFill>
          <p:spPr>
            <a:xfrm>
              <a:off x="10755257" y="1043355"/>
              <a:ext cx="153303" cy="3985846"/>
            </a:xfrm>
            <a:prstGeom prst="rect">
              <a:avLst/>
            </a:prstGeom>
          </p:spPr>
        </p:pic>
        <p:grpSp>
          <p:nvGrpSpPr>
            <p:cNvPr id="18" name="Group 17">
              <a:extLst>
                <a:ext uri="{FF2B5EF4-FFF2-40B4-BE49-F238E27FC236}">
                  <a16:creationId xmlns:a16="http://schemas.microsoft.com/office/drawing/2014/main" id="{43A446D4-86B4-41C1-B323-F65D043AB024}"/>
                </a:ext>
              </a:extLst>
            </p:cNvPr>
            <p:cNvGrpSpPr/>
            <p:nvPr/>
          </p:nvGrpSpPr>
          <p:grpSpPr>
            <a:xfrm>
              <a:off x="10903315" y="1148862"/>
              <a:ext cx="725977" cy="3794379"/>
              <a:chOff x="10903315" y="1148862"/>
              <a:chExt cx="725977" cy="3794379"/>
            </a:xfrm>
          </p:grpSpPr>
          <p:sp>
            <p:nvSpPr>
              <p:cNvPr id="17" name="TextBox 16">
                <a:extLst>
                  <a:ext uri="{FF2B5EF4-FFF2-40B4-BE49-F238E27FC236}">
                    <a16:creationId xmlns:a16="http://schemas.microsoft.com/office/drawing/2014/main" id="{C95EF18C-344E-43AB-BADC-D36E4E7BFCD9}"/>
                  </a:ext>
                </a:extLst>
              </p:cNvPr>
              <p:cNvSpPr txBox="1"/>
              <p:nvPr/>
            </p:nvSpPr>
            <p:spPr>
              <a:xfrm>
                <a:off x="10908560" y="1148862"/>
                <a:ext cx="720732" cy="307777"/>
              </a:xfrm>
              <a:prstGeom prst="rect">
                <a:avLst/>
              </a:prstGeom>
              <a:noFill/>
            </p:spPr>
            <p:txBody>
              <a:bodyPr wrap="square" rtlCol="0">
                <a:spAutoFit/>
              </a:bodyPr>
              <a:lstStyle/>
              <a:p>
                <a:r>
                  <a:rPr lang="en-US" sz="1400" b="1" dirty="0"/>
                  <a:t>MDE</a:t>
                </a:r>
              </a:p>
            </p:txBody>
          </p:sp>
          <p:sp>
            <p:nvSpPr>
              <p:cNvPr id="19" name="TextBox 18">
                <a:extLst>
                  <a:ext uri="{FF2B5EF4-FFF2-40B4-BE49-F238E27FC236}">
                    <a16:creationId xmlns:a16="http://schemas.microsoft.com/office/drawing/2014/main" id="{919E5C8C-3696-4270-B0D9-D370F563188D}"/>
                  </a:ext>
                </a:extLst>
              </p:cNvPr>
              <p:cNvSpPr txBox="1"/>
              <p:nvPr/>
            </p:nvSpPr>
            <p:spPr>
              <a:xfrm>
                <a:off x="10908560" y="1553421"/>
                <a:ext cx="720732" cy="307777"/>
              </a:xfrm>
              <a:prstGeom prst="rect">
                <a:avLst/>
              </a:prstGeom>
              <a:noFill/>
            </p:spPr>
            <p:txBody>
              <a:bodyPr wrap="square" rtlCol="0">
                <a:spAutoFit/>
              </a:bodyPr>
              <a:lstStyle/>
              <a:p>
                <a:r>
                  <a:rPr lang="en-US" sz="1400" b="1" dirty="0"/>
                  <a:t>NAF</a:t>
                </a:r>
              </a:p>
            </p:txBody>
          </p:sp>
          <p:sp>
            <p:nvSpPr>
              <p:cNvPr id="20" name="TextBox 19">
                <a:extLst>
                  <a:ext uri="{FF2B5EF4-FFF2-40B4-BE49-F238E27FC236}">
                    <a16:creationId xmlns:a16="http://schemas.microsoft.com/office/drawing/2014/main" id="{BB7AD458-1590-4D66-A7FA-81254891270D}"/>
                  </a:ext>
                </a:extLst>
              </p:cNvPr>
              <p:cNvSpPr txBox="1"/>
              <p:nvPr/>
            </p:nvSpPr>
            <p:spPr>
              <a:xfrm>
                <a:off x="10908560" y="1995564"/>
                <a:ext cx="720732" cy="307777"/>
              </a:xfrm>
              <a:prstGeom prst="rect">
                <a:avLst/>
              </a:prstGeom>
              <a:noFill/>
            </p:spPr>
            <p:txBody>
              <a:bodyPr wrap="square" rtlCol="0">
                <a:spAutoFit/>
              </a:bodyPr>
              <a:lstStyle/>
              <a:p>
                <a:r>
                  <a:rPr lang="en-US" sz="1400" b="1" dirty="0"/>
                  <a:t>EUR</a:t>
                </a:r>
              </a:p>
            </p:txBody>
          </p:sp>
          <p:sp>
            <p:nvSpPr>
              <p:cNvPr id="21" name="TextBox 20">
                <a:extLst>
                  <a:ext uri="{FF2B5EF4-FFF2-40B4-BE49-F238E27FC236}">
                    <a16:creationId xmlns:a16="http://schemas.microsoft.com/office/drawing/2014/main" id="{CFB08965-62C0-4960-A68C-B801F960BEFA}"/>
                  </a:ext>
                </a:extLst>
              </p:cNvPr>
              <p:cNvSpPr txBox="1"/>
              <p:nvPr/>
            </p:nvSpPr>
            <p:spPr>
              <a:xfrm>
                <a:off x="10908560" y="2469839"/>
                <a:ext cx="720732" cy="307777"/>
              </a:xfrm>
              <a:prstGeom prst="rect">
                <a:avLst/>
              </a:prstGeom>
              <a:noFill/>
            </p:spPr>
            <p:txBody>
              <a:bodyPr wrap="square" rtlCol="0">
                <a:spAutoFit/>
              </a:bodyPr>
              <a:lstStyle/>
              <a:p>
                <a:r>
                  <a:rPr lang="en-US" sz="1400" b="1" dirty="0"/>
                  <a:t>SAS</a:t>
                </a:r>
              </a:p>
            </p:txBody>
          </p:sp>
          <p:sp>
            <p:nvSpPr>
              <p:cNvPr id="22" name="TextBox 21">
                <a:extLst>
                  <a:ext uri="{FF2B5EF4-FFF2-40B4-BE49-F238E27FC236}">
                    <a16:creationId xmlns:a16="http://schemas.microsoft.com/office/drawing/2014/main" id="{A8F9E815-1438-464A-B1EF-08C0E4BC5DCE}"/>
                  </a:ext>
                </a:extLst>
              </p:cNvPr>
              <p:cNvSpPr txBox="1"/>
              <p:nvPr/>
            </p:nvSpPr>
            <p:spPr>
              <a:xfrm>
                <a:off x="10908560" y="2863418"/>
                <a:ext cx="720732" cy="307777"/>
              </a:xfrm>
              <a:prstGeom prst="rect">
                <a:avLst/>
              </a:prstGeom>
              <a:noFill/>
            </p:spPr>
            <p:txBody>
              <a:bodyPr wrap="square" rtlCol="0">
                <a:spAutoFit/>
              </a:bodyPr>
              <a:lstStyle/>
              <a:p>
                <a:r>
                  <a:rPr lang="en-US" sz="1400" b="1" dirty="0"/>
                  <a:t>EAS</a:t>
                </a:r>
              </a:p>
            </p:txBody>
          </p:sp>
          <p:sp>
            <p:nvSpPr>
              <p:cNvPr id="23" name="TextBox 22">
                <a:extLst>
                  <a:ext uri="{FF2B5EF4-FFF2-40B4-BE49-F238E27FC236}">
                    <a16:creationId xmlns:a16="http://schemas.microsoft.com/office/drawing/2014/main" id="{FA9CBF10-A562-4DC7-B9C7-231090BC6660}"/>
                  </a:ext>
                </a:extLst>
              </p:cNvPr>
              <p:cNvSpPr txBox="1"/>
              <p:nvPr/>
            </p:nvSpPr>
            <p:spPr>
              <a:xfrm>
                <a:off x="10908560" y="3312637"/>
                <a:ext cx="720732" cy="307777"/>
              </a:xfrm>
              <a:prstGeom prst="rect">
                <a:avLst/>
              </a:prstGeom>
              <a:noFill/>
            </p:spPr>
            <p:txBody>
              <a:bodyPr wrap="square" rtlCol="0">
                <a:spAutoFit/>
              </a:bodyPr>
              <a:lstStyle/>
              <a:p>
                <a:r>
                  <a:rPr lang="en-US" sz="1400" b="1" dirty="0"/>
                  <a:t>RUS</a:t>
                </a:r>
              </a:p>
            </p:txBody>
          </p:sp>
          <p:sp>
            <p:nvSpPr>
              <p:cNvPr id="24" name="TextBox 23">
                <a:extLst>
                  <a:ext uri="{FF2B5EF4-FFF2-40B4-BE49-F238E27FC236}">
                    <a16:creationId xmlns:a16="http://schemas.microsoft.com/office/drawing/2014/main" id="{86D53979-A909-49C6-8EE2-E7ADA6786CB2}"/>
                  </a:ext>
                </a:extLst>
              </p:cNvPr>
              <p:cNvSpPr txBox="1"/>
              <p:nvPr/>
            </p:nvSpPr>
            <p:spPr>
              <a:xfrm>
                <a:off x="10908560" y="3774302"/>
                <a:ext cx="720732" cy="307777"/>
              </a:xfrm>
              <a:prstGeom prst="rect">
                <a:avLst/>
              </a:prstGeom>
              <a:noFill/>
            </p:spPr>
            <p:txBody>
              <a:bodyPr wrap="square" rtlCol="0">
                <a:spAutoFit/>
              </a:bodyPr>
              <a:lstStyle/>
              <a:p>
                <a:r>
                  <a:rPr lang="en-US" sz="1400" b="1" dirty="0"/>
                  <a:t>CAM</a:t>
                </a:r>
              </a:p>
            </p:txBody>
          </p:sp>
          <p:sp>
            <p:nvSpPr>
              <p:cNvPr id="25" name="TextBox 24">
                <a:extLst>
                  <a:ext uri="{FF2B5EF4-FFF2-40B4-BE49-F238E27FC236}">
                    <a16:creationId xmlns:a16="http://schemas.microsoft.com/office/drawing/2014/main" id="{23273EF9-2D1B-4358-97E2-31C9F811B52D}"/>
                  </a:ext>
                </a:extLst>
              </p:cNvPr>
              <p:cNvSpPr txBox="1"/>
              <p:nvPr/>
            </p:nvSpPr>
            <p:spPr>
              <a:xfrm>
                <a:off x="10903315" y="4180349"/>
                <a:ext cx="720732" cy="307777"/>
              </a:xfrm>
              <a:prstGeom prst="rect">
                <a:avLst/>
              </a:prstGeom>
              <a:noFill/>
            </p:spPr>
            <p:txBody>
              <a:bodyPr wrap="square" rtlCol="0">
                <a:spAutoFit/>
              </a:bodyPr>
              <a:lstStyle/>
              <a:p>
                <a:r>
                  <a:rPr lang="en-US" sz="1400" b="1" dirty="0"/>
                  <a:t>NAM</a:t>
                </a:r>
              </a:p>
            </p:txBody>
          </p:sp>
          <p:sp>
            <p:nvSpPr>
              <p:cNvPr id="26" name="TextBox 25">
                <a:extLst>
                  <a:ext uri="{FF2B5EF4-FFF2-40B4-BE49-F238E27FC236}">
                    <a16:creationId xmlns:a16="http://schemas.microsoft.com/office/drawing/2014/main" id="{71C4DBE9-3F98-4874-9DF6-70164F81978A}"/>
                  </a:ext>
                </a:extLst>
              </p:cNvPr>
              <p:cNvSpPr txBox="1"/>
              <p:nvPr/>
            </p:nvSpPr>
            <p:spPr>
              <a:xfrm>
                <a:off x="10903315" y="4635464"/>
                <a:ext cx="720732" cy="307777"/>
              </a:xfrm>
              <a:prstGeom prst="rect">
                <a:avLst/>
              </a:prstGeom>
              <a:noFill/>
            </p:spPr>
            <p:txBody>
              <a:bodyPr wrap="square" rtlCol="0">
                <a:spAutoFit/>
              </a:bodyPr>
              <a:lstStyle/>
              <a:p>
                <a:r>
                  <a:rPr lang="en-US" sz="1400" b="1" dirty="0"/>
                  <a:t>OTH</a:t>
                </a:r>
              </a:p>
            </p:txBody>
          </p:sp>
        </p:grpSp>
      </p:grpSp>
      <p:sp>
        <p:nvSpPr>
          <p:cNvPr id="28" name="Title 1">
            <a:extLst>
              <a:ext uri="{FF2B5EF4-FFF2-40B4-BE49-F238E27FC236}">
                <a16:creationId xmlns:a16="http://schemas.microsoft.com/office/drawing/2014/main" id="{967E10B3-7044-408C-A3A9-FF8205DD7916}"/>
              </a:ext>
            </a:extLst>
          </p:cNvPr>
          <p:cNvSpPr txBox="1">
            <a:spLocks/>
          </p:cNvSpPr>
          <p:nvPr/>
        </p:nvSpPr>
        <p:spPr>
          <a:xfrm>
            <a:off x="2145126" y="214579"/>
            <a:ext cx="9369287" cy="685800"/>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dirty="0">
                <a:solidFill>
                  <a:srgbClr val="0B5AA5"/>
                </a:solidFill>
                <a:latin typeface="Times New Roman" panose="02020603050405020304" pitchFamily="18" charset="0"/>
                <a:cs typeface="Times New Roman" panose="02020603050405020304" pitchFamily="18" charset="0"/>
              </a:rPr>
              <a:t>Analysis Regions in the CONUS and Hemispheric Modeling Domain</a:t>
            </a:r>
          </a:p>
        </p:txBody>
      </p:sp>
    </p:spTree>
    <p:extLst>
      <p:ext uri="{BB962C8B-B14F-4D97-AF65-F5344CB8AC3E}">
        <p14:creationId xmlns:p14="http://schemas.microsoft.com/office/powerpoint/2010/main" val="253682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B8B62D-457D-40C9-8D76-D01E48476288}"/>
              </a:ext>
            </a:extLst>
          </p:cNvPr>
          <p:cNvGrpSpPr/>
          <p:nvPr/>
        </p:nvGrpSpPr>
        <p:grpSpPr>
          <a:xfrm>
            <a:off x="812800" y="771010"/>
            <a:ext cx="10338902" cy="5943984"/>
            <a:chOff x="1517048" y="268763"/>
            <a:chExt cx="8249778" cy="5943984"/>
          </a:xfrm>
        </p:grpSpPr>
        <p:pic>
          <p:nvPicPr>
            <p:cNvPr id="5" name="Picture 4">
              <a:extLst>
                <a:ext uri="{FF2B5EF4-FFF2-40B4-BE49-F238E27FC236}">
                  <a16:creationId xmlns:a16="http://schemas.microsoft.com/office/drawing/2014/main" id="{B33FE625-DD99-4FBD-98A2-0587D932885A}"/>
                </a:ext>
              </a:extLst>
            </p:cNvPr>
            <p:cNvPicPr>
              <a:picLocks noChangeAspect="1"/>
            </p:cNvPicPr>
            <p:nvPr/>
          </p:nvPicPr>
          <p:blipFill>
            <a:blip r:embed="rId2"/>
            <a:stretch>
              <a:fillRect/>
            </a:stretch>
          </p:blipFill>
          <p:spPr>
            <a:xfrm>
              <a:off x="5793286" y="744490"/>
              <a:ext cx="2632780" cy="2345292"/>
            </a:xfrm>
            <a:prstGeom prst="rect">
              <a:avLst/>
            </a:prstGeom>
          </p:spPr>
        </p:pic>
        <p:grpSp>
          <p:nvGrpSpPr>
            <p:cNvPr id="6" name="Group 5">
              <a:extLst>
                <a:ext uri="{FF2B5EF4-FFF2-40B4-BE49-F238E27FC236}">
                  <a16:creationId xmlns:a16="http://schemas.microsoft.com/office/drawing/2014/main" id="{F79B2439-0838-471F-A15B-726A661504CF}"/>
                </a:ext>
              </a:extLst>
            </p:cNvPr>
            <p:cNvGrpSpPr/>
            <p:nvPr/>
          </p:nvGrpSpPr>
          <p:grpSpPr>
            <a:xfrm>
              <a:off x="1517048" y="268763"/>
              <a:ext cx="8249778" cy="5943984"/>
              <a:chOff x="1517048" y="268763"/>
              <a:chExt cx="8249778" cy="5943984"/>
            </a:xfrm>
          </p:grpSpPr>
          <p:sp>
            <p:nvSpPr>
              <p:cNvPr id="19" name="TextBox 18">
                <a:extLst>
                  <a:ext uri="{FF2B5EF4-FFF2-40B4-BE49-F238E27FC236}">
                    <a16:creationId xmlns:a16="http://schemas.microsoft.com/office/drawing/2014/main" id="{4DE4C24E-F4A5-4AFD-81B7-87FE41645B34}"/>
                  </a:ext>
                </a:extLst>
              </p:cNvPr>
              <p:cNvSpPr txBox="1"/>
              <p:nvPr/>
            </p:nvSpPr>
            <p:spPr>
              <a:xfrm>
                <a:off x="2780312" y="874096"/>
                <a:ext cx="379165" cy="2215991"/>
              </a:xfrm>
              <a:prstGeom prst="rect">
                <a:avLst/>
              </a:prstGeom>
              <a:noFill/>
            </p:spPr>
            <p:txBody>
              <a:bodyPr wrap="square" rtlCol="0">
                <a:spAutoFit/>
              </a:bodyPr>
              <a:lstStyle/>
              <a:p>
                <a:r>
                  <a:rPr lang="en-US" sz="1200" dirty="0"/>
                  <a:t>50</a:t>
                </a:r>
              </a:p>
              <a:p>
                <a:endParaRPr lang="en-US" sz="800" dirty="0"/>
              </a:p>
              <a:p>
                <a:r>
                  <a:rPr lang="en-US" sz="1200" dirty="0"/>
                  <a:t>46</a:t>
                </a:r>
              </a:p>
              <a:p>
                <a:endParaRPr lang="en-US" sz="800" dirty="0"/>
              </a:p>
              <a:p>
                <a:r>
                  <a:rPr lang="en-US" sz="1200" dirty="0"/>
                  <a:t>42</a:t>
                </a:r>
              </a:p>
              <a:p>
                <a:endParaRPr lang="en-US" sz="900" dirty="0"/>
              </a:p>
              <a:p>
                <a:r>
                  <a:rPr lang="en-US" sz="1200" dirty="0"/>
                  <a:t>38</a:t>
                </a:r>
              </a:p>
              <a:p>
                <a:endParaRPr lang="en-US" sz="900" dirty="0"/>
              </a:p>
              <a:p>
                <a:r>
                  <a:rPr lang="en-US" sz="1200" dirty="0"/>
                  <a:t>34</a:t>
                </a:r>
              </a:p>
              <a:p>
                <a:endParaRPr lang="en-US" sz="900" dirty="0"/>
              </a:p>
              <a:p>
                <a:r>
                  <a:rPr lang="en-US" sz="1200" dirty="0"/>
                  <a:t>30</a:t>
                </a:r>
              </a:p>
              <a:p>
                <a:endParaRPr lang="en-US" sz="900" dirty="0"/>
              </a:p>
              <a:p>
                <a:r>
                  <a:rPr lang="en-US" sz="1200" dirty="0"/>
                  <a:t>26</a:t>
                </a:r>
              </a:p>
            </p:txBody>
          </p:sp>
          <p:sp>
            <p:nvSpPr>
              <p:cNvPr id="23" name="TextBox 22">
                <a:extLst>
                  <a:ext uri="{FF2B5EF4-FFF2-40B4-BE49-F238E27FC236}">
                    <a16:creationId xmlns:a16="http://schemas.microsoft.com/office/drawing/2014/main" id="{4A89ECDF-9E19-418F-878E-1E2E36FC507A}"/>
                  </a:ext>
                </a:extLst>
              </p:cNvPr>
              <p:cNvSpPr txBox="1"/>
              <p:nvPr/>
            </p:nvSpPr>
            <p:spPr>
              <a:xfrm>
                <a:off x="2777139" y="3713343"/>
                <a:ext cx="379165" cy="2215991"/>
              </a:xfrm>
              <a:prstGeom prst="rect">
                <a:avLst/>
              </a:prstGeom>
              <a:noFill/>
            </p:spPr>
            <p:txBody>
              <a:bodyPr wrap="square" rtlCol="0">
                <a:spAutoFit/>
              </a:bodyPr>
              <a:lstStyle/>
              <a:p>
                <a:r>
                  <a:rPr lang="en-US" sz="1200" dirty="0"/>
                  <a:t>50</a:t>
                </a:r>
              </a:p>
              <a:p>
                <a:endParaRPr lang="en-US" sz="800" dirty="0"/>
              </a:p>
              <a:p>
                <a:r>
                  <a:rPr lang="en-US" sz="1200" dirty="0"/>
                  <a:t>46</a:t>
                </a:r>
              </a:p>
              <a:p>
                <a:endParaRPr lang="en-US" sz="800" dirty="0"/>
              </a:p>
              <a:p>
                <a:r>
                  <a:rPr lang="en-US" sz="1200" dirty="0"/>
                  <a:t>42</a:t>
                </a:r>
              </a:p>
              <a:p>
                <a:endParaRPr lang="en-US" sz="800" dirty="0"/>
              </a:p>
              <a:p>
                <a:r>
                  <a:rPr lang="en-US" sz="1200" dirty="0"/>
                  <a:t>38</a:t>
                </a:r>
              </a:p>
              <a:p>
                <a:endParaRPr lang="en-US" sz="900" dirty="0"/>
              </a:p>
              <a:p>
                <a:r>
                  <a:rPr lang="en-US" sz="1200" dirty="0"/>
                  <a:t>34</a:t>
                </a:r>
              </a:p>
              <a:p>
                <a:endParaRPr lang="en-US" sz="800" dirty="0"/>
              </a:p>
              <a:p>
                <a:r>
                  <a:rPr lang="en-US" sz="1200" dirty="0"/>
                  <a:t>30</a:t>
                </a:r>
              </a:p>
              <a:p>
                <a:endParaRPr lang="en-US" sz="800" dirty="0"/>
              </a:p>
              <a:p>
                <a:r>
                  <a:rPr lang="en-US" sz="1200" dirty="0"/>
                  <a:t>26</a:t>
                </a:r>
              </a:p>
            </p:txBody>
          </p:sp>
          <p:grpSp>
            <p:nvGrpSpPr>
              <p:cNvPr id="4" name="Group 3">
                <a:extLst>
                  <a:ext uri="{FF2B5EF4-FFF2-40B4-BE49-F238E27FC236}">
                    <a16:creationId xmlns:a16="http://schemas.microsoft.com/office/drawing/2014/main" id="{0888DBAA-6507-4A72-A099-2E43B390EDB0}"/>
                  </a:ext>
                </a:extLst>
              </p:cNvPr>
              <p:cNvGrpSpPr/>
              <p:nvPr/>
            </p:nvGrpSpPr>
            <p:grpSpPr>
              <a:xfrm>
                <a:off x="1517048" y="268763"/>
                <a:ext cx="8249778" cy="5943984"/>
                <a:chOff x="1517048" y="268763"/>
                <a:chExt cx="8249778" cy="5943984"/>
              </a:xfrm>
            </p:grpSpPr>
            <p:grpSp>
              <p:nvGrpSpPr>
                <p:cNvPr id="2" name="Group 1">
                  <a:extLst>
                    <a:ext uri="{FF2B5EF4-FFF2-40B4-BE49-F238E27FC236}">
                      <a16:creationId xmlns:a16="http://schemas.microsoft.com/office/drawing/2014/main" id="{15FB7120-84FC-496A-963E-CA87121A88B5}"/>
                    </a:ext>
                  </a:extLst>
                </p:cNvPr>
                <p:cNvGrpSpPr/>
                <p:nvPr/>
              </p:nvGrpSpPr>
              <p:grpSpPr>
                <a:xfrm>
                  <a:off x="8662987" y="1471283"/>
                  <a:ext cx="1103839" cy="4236465"/>
                  <a:chOff x="8662987" y="1471283"/>
                  <a:chExt cx="1103839" cy="4236465"/>
                </a:xfrm>
              </p:grpSpPr>
              <p:sp>
                <p:nvSpPr>
                  <p:cNvPr id="17" name="TextBox 16">
                    <a:extLst>
                      <a:ext uri="{FF2B5EF4-FFF2-40B4-BE49-F238E27FC236}">
                        <a16:creationId xmlns:a16="http://schemas.microsoft.com/office/drawing/2014/main" id="{E4D28D17-9DC2-418E-82FE-5EC8E8F857B6}"/>
                      </a:ext>
                    </a:extLst>
                  </p:cNvPr>
                  <p:cNvSpPr txBox="1"/>
                  <p:nvPr/>
                </p:nvSpPr>
                <p:spPr>
                  <a:xfrm>
                    <a:off x="9151273" y="1471283"/>
                    <a:ext cx="615553" cy="4032872"/>
                  </a:xfrm>
                  <a:prstGeom prst="rect">
                    <a:avLst/>
                  </a:prstGeom>
                  <a:solidFill>
                    <a:schemeClr val="bg1"/>
                  </a:solidFill>
                </p:spPr>
                <p:txBody>
                  <a:bodyPr vert="vert270" wrap="square" rtlCol="0">
                    <a:spAutoFit/>
                  </a:bodyPr>
                  <a:lstStyle/>
                  <a:p>
                    <a:pPr algn="ctr"/>
                    <a:endParaRPr lang="en-US" sz="1400" dirty="0"/>
                  </a:p>
                  <a:p>
                    <a:pPr algn="ctr"/>
                    <a:r>
                      <a:rPr lang="en-US" sz="1400" dirty="0"/>
                      <a:t>Lightning Flash Rate (flashes/km</a:t>
                    </a:r>
                    <a:r>
                      <a:rPr lang="en-US" sz="1400" baseline="30000" dirty="0"/>
                      <a:t>2</a:t>
                    </a:r>
                    <a:r>
                      <a:rPr lang="en-US" sz="1400" dirty="0"/>
                      <a:t>·hr x 10</a:t>
                    </a:r>
                    <a:r>
                      <a:rPr lang="en-US" sz="1400" baseline="30000" dirty="0"/>
                      <a:t>-3</a:t>
                    </a:r>
                    <a:r>
                      <a:rPr lang="en-US" sz="1400" dirty="0"/>
                      <a:t>)</a:t>
                    </a:r>
                  </a:p>
                </p:txBody>
              </p:sp>
              <p:pic>
                <p:nvPicPr>
                  <p:cNvPr id="15" name="Picture 14">
                    <a:extLst>
                      <a:ext uri="{FF2B5EF4-FFF2-40B4-BE49-F238E27FC236}">
                        <a16:creationId xmlns:a16="http://schemas.microsoft.com/office/drawing/2014/main" id="{863F9BBC-E6DF-48DC-8782-36BBB13D7E42}"/>
                      </a:ext>
                    </a:extLst>
                  </p:cNvPr>
                  <p:cNvPicPr>
                    <a:picLocks noChangeAspect="1"/>
                  </p:cNvPicPr>
                  <p:nvPr/>
                </p:nvPicPr>
                <p:blipFill>
                  <a:blip r:embed="rId3"/>
                  <a:stretch>
                    <a:fillRect/>
                  </a:stretch>
                </p:blipFill>
                <p:spPr>
                  <a:xfrm>
                    <a:off x="8662987" y="1471283"/>
                    <a:ext cx="490538" cy="4236465"/>
                  </a:xfrm>
                  <a:prstGeom prst="rect">
                    <a:avLst/>
                  </a:prstGeom>
                </p:spPr>
              </p:pic>
              <p:sp>
                <p:nvSpPr>
                  <p:cNvPr id="16" name="TextBox 15">
                    <a:extLst>
                      <a:ext uri="{FF2B5EF4-FFF2-40B4-BE49-F238E27FC236}">
                        <a16:creationId xmlns:a16="http://schemas.microsoft.com/office/drawing/2014/main" id="{16F40A9B-33F4-424E-A525-536666CC90B4}"/>
                      </a:ext>
                    </a:extLst>
                  </p:cNvPr>
                  <p:cNvSpPr txBox="1"/>
                  <p:nvPr/>
                </p:nvSpPr>
                <p:spPr>
                  <a:xfrm>
                    <a:off x="8981377" y="1863224"/>
                    <a:ext cx="409069" cy="3477875"/>
                  </a:xfrm>
                  <a:prstGeom prst="rect">
                    <a:avLst/>
                  </a:prstGeom>
                  <a:solidFill>
                    <a:schemeClr val="bg1"/>
                  </a:solidFill>
                </p:spPr>
                <p:txBody>
                  <a:bodyPr wrap="square" rtlCol="0">
                    <a:spAutoFit/>
                  </a:bodyPr>
                  <a:lstStyle/>
                  <a:p>
                    <a:r>
                      <a:rPr lang="en-US" sz="1200" dirty="0"/>
                      <a:t>3.6</a:t>
                    </a:r>
                  </a:p>
                  <a:p>
                    <a:endParaRPr lang="en-US" sz="1400" dirty="0"/>
                  </a:p>
                  <a:p>
                    <a:r>
                      <a:rPr lang="en-US" sz="1200" dirty="0"/>
                      <a:t>3.2</a:t>
                    </a:r>
                  </a:p>
                  <a:p>
                    <a:endParaRPr lang="en-US" sz="1400" dirty="0"/>
                  </a:p>
                  <a:p>
                    <a:r>
                      <a:rPr lang="en-US" sz="1200" dirty="0"/>
                      <a:t>2.8</a:t>
                    </a:r>
                  </a:p>
                  <a:p>
                    <a:endParaRPr lang="en-US" sz="1400" dirty="0"/>
                  </a:p>
                  <a:p>
                    <a:r>
                      <a:rPr lang="en-US" sz="1200" dirty="0"/>
                      <a:t>2.4</a:t>
                    </a:r>
                  </a:p>
                  <a:p>
                    <a:endParaRPr lang="en-US" sz="1400" dirty="0"/>
                  </a:p>
                  <a:p>
                    <a:r>
                      <a:rPr lang="en-US" sz="1200" dirty="0"/>
                      <a:t>2.0</a:t>
                    </a:r>
                  </a:p>
                  <a:p>
                    <a:endParaRPr lang="en-US" sz="1400" dirty="0"/>
                  </a:p>
                  <a:p>
                    <a:r>
                      <a:rPr lang="en-US" sz="1200" dirty="0"/>
                      <a:t>1.6</a:t>
                    </a:r>
                  </a:p>
                  <a:p>
                    <a:endParaRPr lang="en-US" sz="1400" dirty="0"/>
                  </a:p>
                  <a:p>
                    <a:r>
                      <a:rPr lang="en-US" sz="1200" dirty="0"/>
                      <a:t>1.2</a:t>
                    </a:r>
                  </a:p>
                  <a:p>
                    <a:endParaRPr lang="en-US" sz="1400" dirty="0"/>
                  </a:p>
                  <a:p>
                    <a:r>
                      <a:rPr lang="en-US" sz="1200" dirty="0"/>
                      <a:t>0.8</a:t>
                    </a:r>
                  </a:p>
                  <a:p>
                    <a:endParaRPr lang="en-US" sz="1400" dirty="0"/>
                  </a:p>
                  <a:p>
                    <a:r>
                      <a:rPr lang="en-US" sz="1200" dirty="0"/>
                      <a:t>0.4</a:t>
                    </a:r>
                  </a:p>
                </p:txBody>
              </p:sp>
            </p:grpSp>
            <p:sp>
              <p:nvSpPr>
                <p:cNvPr id="18" name="TextBox 17">
                  <a:extLst>
                    <a:ext uri="{FF2B5EF4-FFF2-40B4-BE49-F238E27FC236}">
                      <a16:creationId xmlns:a16="http://schemas.microsoft.com/office/drawing/2014/main" id="{3765823B-C1CA-48FD-AD11-749A30C562A3}"/>
                    </a:ext>
                  </a:extLst>
                </p:cNvPr>
                <p:cNvSpPr txBox="1"/>
                <p:nvPr/>
              </p:nvSpPr>
              <p:spPr>
                <a:xfrm>
                  <a:off x="3107570" y="3144658"/>
                  <a:ext cx="2685717" cy="276999"/>
                </a:xfrm>
                <a:prstGeom prst="rect">
                  <a:avLst/>
                </a:prstGeom>
                <a:noFill/>
              </p:spPr>
              <p:txBody>
                <a:bodyPr wrap="square" rtlCol="0">
                  <a:spAutoFit/>
                </a:bodyPr>
                <a:lstStyle/>
                <a:p>
                  <a:r>
                    <a:rPr lang="en-US" sz="1200" dirty="0"/>
                    <a:t>  -115      -105      -95       -85        -75 </a:t>
                  </a:r>
                </a:p>
              </p:txBody>
            </p:sp>
            <p:sp>
              <p:nvSpPr>
                <p:cNvPr id="20" name="TextBox 19">
                  <a:extLst>
                    <a:ext uri="{FF2B5EF4-FFF2-40B4-BE49-F238E27FC236}">
                      <a16:creationId xmlns:a16="http://schemas.microsoft.com/office/drawing/2014/main" id="{60E74486-28C1-4C5F-9292-A5477C70F1BC}"/>
                    </a:ext>
                  </a:extLst>
                </p:cNvPr>
                <p:cNvSpPr txBox="1"/>
                <p:nvPr/>
              </p:nvSpPr>
              <p:spPr>
                <a:xfrm>
                  <a:off x="5837474" y="3139331"/>
                  <a:ext cx="2685717" cy="276999"/>
                </a:xfrm>
                <a:prstGeom prst="rect">
                  <a:avLst/>
                </a:prstGeom>
                <a:noFill/>
              </p:spPr>
              <p:txBody>
                <a:bodyPr wrap="square" rtlCol="0">
                  <a:spAutoFit/>
                </a:bodyPr>
                <a:lstStyle/>
                <a:p>
                  <a:r>
                    <a:rPr lang="en-US" sz="1200" dirty="0"/>
                    <a:t>  -115      -105      -95       -85        -75 </a:t>
                  </a:r>
                </a:p>
              </p:txBody>
            </p:sp>
            <p:sp>
              <p:nvSpPr>
                <p:cNvPr id="21" name="TextBox 20">
                  <a:extLst>
                    <a:ext uri="{FF2B5EF4-FFF2-40B4-BE49-F238E27FC236}">
                      <a16:creationId xmlns:a16="http://schemas.microsoft.com/office/drawing/2014/main" id="{539488A4-1BC4-4D56-8561-C9DF80458216}"/>
                    </a:ext>
                  </a:extLst>
                </p:cNvPr>
                <p:cNvSpPr txBox="1"/>
                <p:nvPr/>
              </p:nvSpPr>
              <p:spPr>
                <a:xfrm>
                  <a:off x="3107569" y="5935748"/>
                  <a:ext cx="2685717" cy="276999"/>
                </a:xfrm>
                <a:prstGeom prst="rect">
                  <a:avLst/>
                </a:prstGeom>
                <a:noFill/>
              </p:spPr>
              <p:txBody>
                <a:bodyPr wrap="square" rtlCol="0">
                  <a:spAutoFit/>
                </a:bodyPr>
                <a:lstStyle/>
                <a:p>
                  <a:r>
                    <a:rPr lang="en-US" sz="1200" dirty="0"/>
                    <a:t>  -115      -105      -95       -85        -75 </a:t>
                  </a:r>
                </a:p>
              </p:txBody>
            </p:sp>
            <p:sp>
              <p:nvSpPr>
                <p:cNvPr id="22" name="TextBox 21">
                  <a:extLst>
                    <a:ext uri="{FF2B5EF4-FFF2-40B4-BE49-F238E27FC236}">
                      <a16:creationId xmlns:a16="http://schemas.microsoft.com/office/drawing/2014/main" id="{D8F48A44-B66D-4B82-B60A-B58B5EF0DFFC}"/>
                    </a:ext>
                  </a:extLst>
                </p:cNvPr>
                <p:cNvSpPr txBox="1"/>
                <p:nvPr/>
              </p:nvSpPr>
              <p:spPr>
                <a:xfrm>
                  <a:off x="5837473" y="5935747"/>
                  <a:ext cx="2685717" cy="276999"/>
                </a:xfrm>
                <a:prstGeom prst="rect">
                  <a:avLst/>
                </a:prstGeom>
                <a:noFill/>
              </p:spPr>
              <p:txBody>
                <a:bodyPr wrap="square" rtlCol="0">
                  <a:spAutoFit/>
                </a:bodyPr>
                <a:lstStyle/>
                <a:p>
                  <a:r>
                    <a:rPr lang="en-US" sz="1200" dirty="0"/>
                    <a:t>  -115      -105      -95       -85        -75 </a:t>
                  </a:r>
                </a:p>
              </p:txBody>
            </p:sp>
            <p:grpSp>
              <p:nvGrpSpPr>
                <p:cNvPr id="28" name="Group 27">
                  <a:extLst>
                    <a:ext uri="{FF2B5EF4-FFF2-40B4-BE49-F238E27FC236}">
                      <a16:creationId xmlns:a16="http://schemas.microsoft.com/office/drawing/2014/main" id="{64783A0C-556D-4020-8434-662D2FFAF18D}"/>
                    </a:ext>
                  </a:extLst>
                </p:cNvPr>
                <p:cNvGrpSpPr/>
                <p:nvPr/>
              </p:nvGrpSpPr>
              <p:grpSpPr>
                <a:xfrm>
                  <a:off x="1517048" y="1825506"/>
                  <a:ext cx="1260092" cy="3257082"/>
                  <a:chOff x="1360136" y="1860604"/>
                  <a:chExt cx="1260092" cy="3257082"/>
                </a:xfrm>
              </p:grpSpPr>
              <p:sp>
                <p:nvSpPr>
                  <p:cNvPr id="24" name="TextBox 23">
                    <a:extLst>
                      <a:ext uri="{FF2B5EF4-FFF2-40B4-BE49-F238E27FC236}">
                        <a16:creationId xmlns:a16="http://schemas.microsoft.com/office/drawing/2014/main" id="{4EA51765-EA1A-484E-95CF-D4A99C04A2F0}"/>
                      </a:ext>
                    </a:extLst>
                  </p:cNvPr>
                  <p:cNvSpPr txBox="1"/>
                  <p:nvPr/>
                </p:nvSpPr>
                <p:spPr>
                  <a:xfrm>
                    <a:off x="1631544" y="1860604"/>
                    <a:ext cx="8079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July</a:t>
                    </a:r>
                  </a:p>
                </p:txBody>
              </p:sp>
              <p:sp>
                <p:nvSpPr>
                  <p:cNvPr id="25" name="TextBox 24">
                    <a:extLst>
                      <a:ext uri="{FF2B5EF4-FFF2-40B4-BE49-F238E27FC236}">
                        <a16:creationId xmlns:a16="http://schemas.microsoft.com/office/drawing/2014/main" id="{3B66DEEB-6D08-4C33-AA4C-23BCD07DB750}"/>
                      </a:ext>
                    </a:extLst>
                  </p:cNvPr>
                  <p:cNvSpPr txBox="1"/>
                  <p:nvPr/>
                </p:nvSpPr>
                <p:spPr>
                  <a:xfrm>
                    <a:off x="1360136" y="4656021"/>
                    <a:ext cx="12600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September</a:t>
                    </a:r>
                  </a:p>
                </p:txBody>
              </p:sp>
            </p:grpSp>
            <p:sp>
              <p:nvSpPr>
                <p:cNvPr id="26" name="TextBox 25">
                  <a:extLst>
                    <a:ext uri="{FF2B5EF4-FFF2-40B4-BE49-F238E27FC236}">
                      <a16:creationId xmlns:a16="http://schemas.microsoft.com/office/drawing/2014/main" id="{0BDBA326-CB06-49CA-808A-D867D940C490}"/>
                    </a:ext>
                  </a:extLst>
                </p:cNvPr>
                <p:cNvSpPr txBox="1"/>
                <p:nvPr/>
              </p:nvSpPr>
              <p:spPr>
                <a:xfrm>
                  <a:off x="3771195" y="268763"/>
                  <a:ext cx="1358464"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NLDN</a:t>
                  </a:r>
                </a:p>
              </p:txBody>
            </p:sp>
            <p:sp>
              <p:nvSpPr>
                <p:cNvPr id="27" name="TextBox 26">
                  <a:extLst>
                    <a:ext uri="{FF2B5EF4-FFF2-40B4-BE49-F238E27FC236}">
                      <a16:creationId xmlns:a16="http://schemas.microsoft.com/office/drawing/2014/main" id="{9E8B9065-8956-4413-AA48-793B0172CAF9}"/>
                    </a:ext>
                  </a:extLst>
                </p:cNvPr>
                <p:cNvSpPr txBox="1"/>
                <p:nvPr/>
              </p:nvSpPr>
              <p:spPr>
                <a:xfrm>
                  <a:off x="6445804" y="268766"/>
                  <a:ext cx="126879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WWLLN</a:t>
                  </a:r>
                </a:p>
              </p:txBody>
            </p:sp>
            <p:pic>
              <p:nvPicPr>
                <p:cNvPr id="3" name="Picture 2">
                  <a:extLst>
                    <a:ext uri="{FF2B5EF4-FFF2-40B4-BE49-F238E27FC236}">
                      <a16:creationId xmlns:a16="http://schemas.microsoft.com/office/drawing/2014/main" id="{41A3DE2C-A879-470A-B48E-3BB5F13DB827}"/>
                    </a:ext>
                  </a:extLst>
                </p:cNvPr>
                <p:cNvPicPr>
                  <a:picLocks noChangeAspect="1"/>
                </p:cNvPicPr>
                <p:nvPr/>
              </p:nvPicPr>
              <p:blipFill>
                <a:blip r:embed="rId4"/>
                <a:stretch>
                  <a:fillRect/>
                </a:stretch>
              </p:blipFill>
              <p:spPr>
                <a:xfrm>
                  <a:off x="3070340" y="713620"/>
                  <a:ext cx="2685717" cy="2431037"/>
                </a:xfrm>
                <a:prstGeom prst="rect">
                  <a:avLst/>
                </a:prstGeom>
              </p:spPr>
            </p:pic>
            <p:pic>
              <p:nvPicPr>
                <p:cNvPr id="8" name="Picture 7">
                  <a:extLst>
                    <a:ext uri="{FF2B5EF4-FFF2-40B4-BE49-F238E27FC236}">
                      <a16:creationId xmlns:a16="http://schemas.microsoft.com/office/drawing/2014/main" id="{30343E62-AC10-449B-8CE2-BBD4A66E6CE4}"/>
                    </a:ext>
                  </a:extLst>
                </p:cNvPr>
                <p:cNvPicPr>
                  <a:picLocks noChangeAspect="1"/>
                </p:cNvPicPr>
                <p:nvPr/>
              </p:nvPicPr>
              <p:blipFill>
                <a:blip r:embed="rId5"/>
                <a:stretch>
                  <a:fillRect/>
                </a:stretch>
              </p:blipFill>
              <p:spPr>
                <a:xfrm>
                  <a:off x="3070340" y="3589514"/>
                  <a:ext cx="2626636" cy="2339819"/>
                </a:xfrm>
                <a:prstGeom prst="rect">
                  <a:avLst/>
                </a:prstGeom>
              </p:spPr>
            </p:pic>
            <p:pic>
              <p:nvPicPr>
                <p:cNvPr id="12" name="Picture 11">
                  <a:extLst>
                    <a:ext uri="{FF2B5EF4-FFF2-40B4-BE49-F238E27FC236}">
                      <a16:creationId xmlns:a16="http://schemas.microsoft.com/office/drawing/2014/main" id="{757A975A-2337-46FE-A79E-8095C6A32B6B}"/>
                    </a:ext>
                  </a:extLst>
                </p:cNvPr>
                <p:cNvPicPr>
                  <a:picLocks noChangeAspect="1"/>
                </p:cNvPicPr>
                <p:nvPr/>
              </p:nvPicPr>
              <p:blipFill>
                <a:blip r:embed="rId6"/>
                <a:stretch>
                  <a:fillRect/>
                </a:stretch>
              </p:blipFill>
              <p:spPr>
                <a:xfrm>
                  <a:off x="5756057" y="3589514"/>
                  <a:ext cx="2648284" cy="2339819"/>
                </a:xfrm>
                <a:prstGeom prst="rect">
                  <a:avLst/>
                </a:prstGeom>
              </p:spPr>
            </p:pic>
          </p:grpSp>
        </p:grpSp>
      </p:grpSp>
      <p:sp>
        <p:nvSpPr>
          <p:cNvPr id="30" name="Slide Number Placeholder 8">
            <a:extLst>
              <a:ext uri="{FF2B5EF4-FFF2-40B4-BE49-F238E27FC236}">
                <a16:creationId xmlns:a16="http://schemas.microsoft.com/office/drawing/2014/main" id="{0084FC67-32F0-4309-ABB4-20737D93CD13}"/>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6</a:t>
            </a:fld>
            <a:endParaRPr lang="en-US" dirty="0"/>
          </a:p>
        </p:txBody>
      </p:sp>
      <p:sp>
        <p:nvSpPr>
          <p:cNvPr id="29" name="Title 1">
            <a:extLst>
              <a:ext uri="{FF2B5EF4-FFF2-40B4-BE49-F238E27FC236}">
                <a16:creationId xmlns:a16="http://schemas.microsoft.com/office/drawing/2014/main" id="{66E7F783-B0E9-4D38-B7F2-BCF3168AF1AD}"/>
              </a:ext>
            </a:extLst>
          </p:cNvPr>
          <p:cNvSpPr txBox="1">
            <a:spLocks/>
          </p:cNvSpPr>
          <p:nvPr/>
        </p:nvSpPr>
        <p:spPr>
          <a:xfrm>
            <a:off x="1918253" y="143006"/>
            <a:ext cx="10273748" cy="685800"/>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B5AA5"/>
                </a:solidFill>
                <a:latin typeface="Times New Roman" panose="02020603050405020304" pitchFamily="18" charset="0"/>
                <a:cs typeface="Times New Roman" panose="02020603050405020304" pitchFamily="18" charset="0"/>
              </a:rPr>
              <a:t>Lightning Flash Density over CONUS: NLDN vs WWLLN in 2016</a:t>
            </a:r>
          </a:p>
        </p:txBody>
      </p:sp>
    </p:spTree>
    <p:extLst>
      <p:ext uri="{BB962C8B-B14F-4D97-AF65-F5344CB8AC3E}">
        <p14:creationId xmlns:p14="http://schemas.microsoft.com/office/powerpoint/2010/main" val="284398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D325560-2742-452C-A7AC-63995B460EA6}"/>
              </a:ext>
            </a:extLst>
          </p:cNvPr>
          <p:cNvGrpSpPr/>
          <p:nvPr/>
        </p:nvGrpSpPr>
        <p:grpSpPr>
          <a:xfrm>
            <a:off x="2481311" y="671987"/>
            <a:ext cx="9200205" cy="6140945"/>
            <a:chOff x="2512669" y="671987"/>
            <a:chExt cx="8814048" cy="5818663"/>
          </a:xfrm>
        </p:grpSpPr>
        <p:grpSp>
          <p:nvGrpSpPr>
            <p:cNvPr id="53" name="Group 52">
              <a:extLst>
                <a:ext uri="{FF2B5EF4-FFF2-40B4-BE49-F238E27FC236}">
                  <a16:creationId xmlns:a16="http://schemas.microsoft.com/office/drawing/2014/main" id="{1C0F6271-2B3C-42DF-AB13-7B2C436708F8}"/>
                </a:ext>
              </a:extLst>
            </p:cNvPr>
            <p:cNvGrpSpPr/>
            <p:nvPr/>
          </p:nvGrpSpPr>
          <p:grpSpPr>
            <a:xfrm>
              <a:off x="2512669" y="671987"/>
              <a:ext cx="8814048" cy="3071484"/>
              <a:chOff x="1728927" y="481190"/>
              <a:chExt cx="8814048" cy="3071484"/>
            </a:xfrm>
          </p:grpSpPr>
          <p:grpSp>
            <p:nvGrpSpPr>
              <p:cNvPr id="49" name="Group 48">
                <a:extLst>
                  <a:ext uri="{FF2B5EF4-FFF2-40B4-BE49-F238E27FC236}">
                    <a16:creationId xmlns:a16="http://schemas.microsoft.com/office/drawing/2014/main" id="{8EDB87C3-D851-4BCB-A26D-170A9353F39C}"/>
                  </a:ext>
                </a:extLst>
              </p:cNvPr>
              <p:cNvGrpSpPr/>
              <p:nvPr/>
            </p:nvGrpSpPr>
            <p:grpSpPr>
              <a:xfrm>
                <a:off x="1728927" y="481190"/>
                <a:ext cx="8814048" cy="3071484"/>
                <a:chOff x="1728927" y="481190"/>
                <a:chExt cx="8814048" cy="3071484"/>
              </a:xfrm>
            </p:grpSpPr>
            <p:grpSp>
              <p:nvGrpSpPr>
                <p:cNvPr id="45" name="Group 44">
                  <a:extLst>
                    <a:ext uri="{FF2B5EF4-FFF2-40B4-BE49-F238E27FC236}">
                      <a16:creationId xmlns:a16="http://schemas.microsoft.com/office/drawing/2014/main" id="{B679F935-A7C5-4387-9EE5-483DE9643E51}"/>
                    </a:ext>
                  </a:extLst>
                </p:cNvPr>
                <p:cNvGrpSpPr/>
                <p:nvPr/>
              </p:nvGrpSpPr>
              <p:grpSpPr>
                <a:xfrm>
                  <a:off x="1728927" y="481190"/>
                  <a:ext cx="8814048" cy="3071484"/>
                  <a:chOff x="1728927" y="481190"/>
                  <a:chExt cx="8814048" cy="3071484"/>
                </a:xfrm>
              </p:grpSpPr>
              <p:sp>
                <p:nvSpPr>
                  <p:cNvPr id="43" name="TextBox 42">
                    <a:extLst>
                      <a:ext uri="{FF2B5EF4-FFF2-40B4-BE49-F238E27FC236}">
                        <a16:creationId xmlns:a16="http://schemas.microsoft.com/office/drawing/2014/main" id="{9677ED63-AAE8-4CD3-B4AC-EC7EBF1DBC81}"/>
                      </a:ext>
                    </a:extLst>
                  </p:cNvPr>
                  <p:cNvSpPr txBox="1"/>
                  <p:nvPr/>
                </p:nvSpPr>
                <p:spPr>
                  <a:xfrm>
                    <a:off x="4905747" y="481190"/>
                    <a:ext cx="5637228" cy="215444"/>
                  </a:xfrm>
                  <a:prstGeom prst="rect">
                    <a:avLst/>
                  </a:prstGeom>
                  <a:solidFill>
                    <a:schemeClr val="bg1"/>
                  </a:solidFill>
                </p:spPr>
                <p:txBody>
                  <a:bodyPr wrap="square" rtlCol="0">
                    <a:spAutoFit/>
                  </a:bodyPr>
                  <a:lstStyle/>
                  <a:p>
                    <a:endParaRPr lang="en-US" sz="800" dirty="0"/>
                  </a:p>
                </p:txBody>
              </p:sp>
              <p:grpSp>
                <p:nvGrpSpPr>
                  <p:cNvPr id="4" name="Group 3">
                    <a:extLst>
                      <a:ext uri="{FF2B5EF4-FFF2-40B4-BE49-F238E27FC236}">
                        <a16:creationId xmlns:a16="http://schemas.microsoft.com/office/drawing/2014/main" id="{35700650-F302-426B-AB67-F5E23929503D}"/>
                      </a:ext>
                    </a:extLst>
                  </p:cNvPr>
                  <p:cNvGrpSpPr/>
                  <p:nvPr/>
                </p:nvGrpSpPr>
                <p:grpSpPr>
                  <a:xfrm>
                    <a:off x="1728927" y="482412"/>
                    <a:ext cx="8814048" cy="3070262"/>
                    <a:chOff x="1728927" y="1473937"/>
                    <a:chExt cx="8814048" cy="3070262"/>
                  </a:xfrm>
                </p:grpSpPr>
                <p:pic>
                  <p:nvPicPr>
                    <p:cNvPr id="5" name="Picture 4">
                      <a:extLst>
                        <a:ext uri="{FF2B5EF4-FFF2-40B4-BE49-F238E27FC236}">
                          <a16:creationId xmlns:a16="http://schemas.microsoft.com/office/drawing/2014/main" id="{4C64403A-8DC9-4816-910B-1B7C8A94E849}"/>
                        </a:ext>
                      </a:extLst>
                    </p:cNvPr>
                    <p:cNvPicPr>
                      <a:picLocks noChangeAspect="1"/>
                    </p:cNvPicPr>
                    <p:nvPr/>
                  </p:nvPicPr>
                  <p:blipFill>
                    <a:blip r:embed="rId3"/>
                    <a:stretch>
                      <a:fillRect/>
                    </a:stretch>
                  </p:blipFill>
                  <p:spPr>
                    <a:xfrm>
                      <a:off x="7610739" y="1549003"/>
                      <a:ext cx="2932236" cy="2718197"/>
                    </a:xfrm>
                    <a:prstGeom prst="rect">
                      <a:avLst/>
                    </a:prstGeom>
                  </p:spPr>
                </p:pic>
                <p:pic>
                  <p:nvPicPr>
                    <p:cNvPr id="6" name="Picture 5">
                      <a:extLst>
                        <a:ext uri="{FF2B5EF4-FFF2-40B4-BE49-F238E27FC236}">
                          <a16:creationId xmlns:a16="http://schemas.microsoft.com/office/drawing/2014/main" id="{3610C237-B2C6-43A7-9F06-4B95A2F5C51D}"/>
                        </a:ext>
                      </a:extLst>
                    </p:cNvPr>
                    <p:cNvPicPr>
                      <a:picLocks noChangeAspect="1"/>
                    </p:cNvPicPr>
                    <p:nvPr/>
                  </p:nvPicPr>
                  <p:blipFill>
                    <a:blip r:embed="rId4"/>
                    <a:stretch>
                      <a:fillRect/>
                    </a:stretch>
                  </p:blipFill>
                  <p:spPr>
                    <a:xfrm>
                      <a:off x="4745001" y="1549003"/>
                      <a:ext cx="2957298" cy="2718198"/>
                    </a:xfrm>
                    <a:prstGeom prst="rect">
                      <a:avLst/>
                    </a:prstGeom>
                  </p:spPr>
                </p:pic>
                <p:pic>
                  <p:nvPicPr>
                    <p:cNvPr id="7" name="Picture 6">
                      <a:extLst>
                        <a:ext uri="{FF2B5EF4-FFF2-40B4-BE49-F238E27FC236}">
                          <a16:creationId xmlns:a16="http://schemas.microsoft.com/office/drawing/2014/main" id="{766B369E-4E01-497B-9EC3-79334FA43331}"/>
                        </a:ext>
                      </a:extLst>
                    </p:cNvPr>
                    <p:cNvPicPr>
                      <a:picLocks noChangeAspect="1"/>
                    </p:cNvPicPr>
                    <p:nvPr/>
                  </p:nvPicPr>
                  <p:blipFill>
                    <a:blip r:embed="rId5"/>
                    <a:stretch>
                      <a:fillRect/>
                    </a:stretch>
                  </p:blipFill>
                  <p:spPr>
                    <a:xfrm>
                      <a:off x="1916295" y="1473938"/>
                      <a:ext cx="2989452" cy="2793264"/>
                    </a:xfrm>
                    <a:prstGeom prst="rect">
                      <a:avLst/>
                    </a:prstGeom>
                  </p:spPr>
                </p:pic>
                <p:grpSp>
                  <p:nvGrpSpPr>
                    <p:cNvPr id="8" name="Group 7">
                      <a:extLst>
                        <a:ext uri="{FF2B5EF4-FFF2-40B4-BE49-F238E27FC236}">
                          <a16:creationId xmlns:a16="http://schemas.microsoft.com/office/drawing/2014/main" id="{42E643B6-BECF-4E22-9AD1-55644B16EEFB}"/>
                        </a:ext>
                      </a:extLst>
                    </p:cNvPr>
                    <p:cNvGrpSpPr/>
                    <p:nvPr/>
                  </p:nvGrpSpPr>
                  <p:grpSpPr>
                    <a:xfrm>
                      <a:off x="2269933" y="1672542"/>
                      <a:ext cx="6622625" cy="387300"/>
                      <a:chOff x="745933" y="2258370"/>
                      <a:chExt cx="6622625" cy="308103"/>
                    </a:xfrm>
                  </p:grpSpPr>
                  <p:sp>
                    <p:nvSpPr>
                      <p:cNvPr id="11" name="TextBox 10">
                        <a:extLst>
                          <a:ext uri="{FF2B5EF4-FFF2-40B4-BE49-F238E27FC236}">
                            <a16:creationId xmlns:a16="http://schemas.microsoft.com/office/drawing/2014/main" id="{1B71ADD3-22A2-4DA8-B6D4-4EF30D84E789}"/>
                          </a:ext>
                        </a:extLst>
                      </p:cNvPr>
                      <p:cNvSpPr txBox="1"/>
                      <p:nvPr/>
                    </p:nvSpPr>
                    <p:spPr>
                      <a:xfrm>
                        <a:off x="745933" y="2272664"/>
                        <a:ext cx="914400" cy="293809"/>
                      </a:xfrm>
                      <a:prstGeom prst="rect">
                        <a:avLst/>
                      </a:prstGeom>
                      <a:noFill/>
                    </p:spPr>
                    <p:txBody>
                      <a:bodyPr wrap="square" rtlCol="0">
                        <a:spAutoFit/>
                      </a:bodyPr>
                      <a:lstStyle/>
                      <a:p>
                        <a:r>
                          <a:rPr lang="en-US" dirty="0"/>
                          <a:t>2016</a:t>
                        </a:r>
                      </a:p>
                    </p:txBody>
                  </p:sp>
                  <p:sp>
                    <p:nvSpPr>
                      <p:cNvPr id="12" name="TextBox 11">
                        <a:extLst>
                          <a:ext uri="{FF2B5EF4-FFF2-40B4-BE49-F238E27FC236}">
                            <a16:creationId xmlns:a16="http://schemas.microsoft.com/office/drawing/2014/main" id="{8BDC7EF6-3BFE-4175-B547-F79D6D54FA1C}"/>
                          </a:ext>
                        </a:extLst>
                      </p:cNvPr>
                      <p:cNvSpPr txBox="1"/>
                      <p:nvPr/>
                    </p:nvSpPr>
                    <p:spPr>
                      <a:xfrm>
                        <a:off x="3657606" y="2258370"/>
                        <a:ext cx="914400" cy="293809"/>
                      </a:xfrm>
                      <a:prstGeom prst="rect">
                        <a:avLst/>
                      </a:prstGeom>
                      <a:noFill/>
                    </p:spPr>
                    <p:txBody>
                      <a:bodyPr wrap="square" rtlCol="0">
                        <a:spAutoFit/>
                      </a:bodyPr>
                      <a:lstStyle/>
                      <a:p>
                        <a:r>
                          <a:rPr lang="en-US" dirty="0"/>
                          <a:t>2017</a:t>
                        </a:r>
                      </a:p>
                    </p:txBody>
                  </p:sp>
                  <p:sp>
                    <p:nvSpPr>
                      <p:cNvPr id="13" name="TextBox 12">
                        <a:extLst>
                          <a:ext uri="{FF2B5EF4-FFF2-40B4-BE49-F238E27FC236}">
                            <a16:creationId xmlns:a16="http://schemas.microsoft.com/office/drawing/2014/main" id="{C5F41E08-3563-41AD-813B-9C4BC3139F06}"/>
                          </a:ext>
                        </a:extLst>
                      </p:cNvPr>
                      <p:cNvSpPr txBox="1"/>
                      <p:nvPr/>
                    </p:nvSpPr>
                    <p:spPr>
                      <a:xfrm>
                        <a:off x="6454158" y="2258370"/>
                        <a:ext cx="914400" cy="293809"/>
                      </a:xfrm>
                      <a:prstGeom prst="rect">
                        <a:avLst/>
                      </a:prstGeom>
                      <a:noFill/>
                    </p:spPr>
                    <p:txBody>
                      <a:bodyPr wrap="square" rtlCol="0">
                        <a:spAutoFit/>
                      </a:bodyPr>
                      <a:lstStyle/>
                      <a:p>
                        <a:r>
                          <a:rPr lang="en-US" dirty="0"/>
                          <a:t>2018</a:t>
                        </a:r>
                      </a:p>
                    </p:txBody>
                  </p:sp>
                </p:grpSp>
                <p:sp>
                  <p:nvSpPr>
                    <p:cNvPr id="9" name="TextBox 8">
                      <a:extLst>
                        <a:ext uri="{FF2B5EF4-FFF2-40B4-BE49-F238E27FC236}">
                          <a16:creationId xmlns:a16="http://schemas.microsoft.com/office/drawing/2014/main" id="{24E61EE1-1763-4F3F-B579-A66A81691794}"/>
                        </a:ext>
                      </a:extLst>
                    </p:cNvPr>
                    <p:cNvSpPr txBox="1"/>
                    <p:nvPr/>
                  </p:nvSpPr>
                  <p:spPr>
                    <a:xfrm>
                      <a:off x="1849184" y="4267200"/>
                      <a:ext cx="8693791" cy="276999"/>
                    </a:xfrm>
                    <a:prstGeom prst="rect">
                      <a:avLst/>
                    </a:prstGeom>
                    <a:solidFill>
                      <a:schemeClr val="bg1"/>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Month of the Year</a:t>
                      </a:r>
                    </a:p>
                  </p:txBody>
                </p:sp>
                <p:sp>
                  <p:nvSpPr>
                    <p:cNvPr id="10" name="TextBox 9">
                      <a:extLst>
                        <a:ext uri="{FF2B5EF4-FFF2-40B4-BE49-F238E27FC236}">
                          <a16:creationId xmlns:a16="http://schemas.microsoft.com/office/drawing/2014/main" id="{C989DD78-974B-401D-8D7C-DF9A0CC0EC58}"/>
                        </a:ext>
                      </a:extLst>
                    </p:cNvPr>
                    <p:cNvSpPr txBox="1"/>
                    <p:nvPr/>
                  </p:nvSpPr>
                  <p:spPr>
                    <a:xfrm>
                      <a:off x="1728927" y="1473937"/>
                      <a:ext cx="184666" cy="3069739"/>
                    </a:xfrm>
                    <a:prstGeom prst="rect">
                      <a:avLst/>
                    </a:prstGeom>
                    <a:solidFill>
                      <a:schemeClr val="bg1"/>
                    </a:solidFill>
                  </p:spPr>
                  <p:txBody>
                    <a:bodyPr vert="vert270" wrap="square" lIns="0" rIns="0" rtlCol="0">
                      <a:spAutoFit/>
                    </a:bodyPr>
                    <a:lstStyle/>
                    <a:p>
                      <a:pPr algn="ctr"/>
                      <a:r>
                        <a:rPr lang="en-US" sz="1200" dirty="0">
                          <a:latin typeface="Times New Roman" panose="02020603050405020304" pitchFamily="18" charset="0"/>
                          <a:cs typeface="Times New Roman" panose="02020603050405020304" pitchFamily="18" charset="0"/>
                        </a:rPr>
                        <a:t>          Lightning Flashes (</a:t>
                      </a:r>
                      <a:r>
                        <a:rPr lang="en-US" sz="1200" baseline="30000" dirty="0">
                          <a:latin typeface="Times New Roman" panose="02020603050405020304" pitchFamily="18" charset="0"/>
                          <a:cs typeface="Times New Roman" panose="02020603050405020304" pitchFamily="18" charset="0"/>
                        </a:rPr>
                        <a:t>x</a:t>
                      </a:r>
                      <a:r>
                        <a:rPr lang="en-US" sz="1200" dirty="0">
                          <a:latin typeface="Times New Roman" panose="02020603050405020304" pitchFamily="18" charset="0"/>
                          <a:cs typeface="Times New Roman" panose="02020603050405020304" pitchFamily="18" charset="0"/>
                        </a:rPr>
                        <a:t>1000)</a:t>
                      </a:r>
                    </a:p>
                  </p:txBody>
                </p:sp>
              </p:grpSp>
            </p:grpSp>
            <p:grpSp>
              <p:nvGrpSpPr>
                <p:cNvPr id="3" name="Group 2">
                  <a:extLst>
                    <a:ext uri="{FF2B5EF4-FFF2-40B4-BE49-F238E27FC236}">
                      <a16:creationId xmlns:a16="http://schemas.microsoft.com/office/drawing/2014/main" id="{A2142891-CE39-47DC-9620-EF903170D383}"/>
                    </a:ext>
                  </a:extLst>
                </p:cNvPr>
                <p:cNvGrpSpPr/>
                <p:nvPr/>
              </p:nvGrpSpPr>
              <p:grpSpPr>
                <a:xfrm>
                  <a:off x="1923492" y="542160"/>
                  <a:ext cx="131990" cy="2684005"/>
                  <a:chOff x="1923492" y="542160"/>
                  <a:chExt cx="131990" cy="2684005"/>
                </a:xfrm>
              </p:grpSpPr>
              <p:sp>
                <p:nvSpPr>
                  <p:cNvPr id="2" name="TextBox 1">
                    <a:extLst>
                      <a:ext uri="{FF2B5EF4-FFF2-40B4-BE49-F238E27FC236}">
                        <a16:creationId xmlns:a16="http://schemas.microsoft.com/office/drawing/2014/main" id="{85D1BCA0-6A5F-4CAD-99C7-9ED9C33E87D6}"/>
                      </a:ext>
                    </a:extLst>
                  </p:cNvPr>
                  <p:cNvSpPr txBox="1"/>
                  <p:nvPr/>
                </p:nvSpPr>
                <p:spPr>
                  <a:xfrm>
                    <a:off x="1932371" y="542160"/>
                    <a:ext cx="123111" cy="320143"/>
                  </a:xfrm>
                  <a:prstGeom prst="rect">
                    <a:avLst/>
                  </a:prstGeom>
                  <a:solidFill>
                    <a:schemeClr val="bg1"/>
                  </a:solidFill>
                </p:spPr>
                <p:txBody>
                  <a:bodyPr vert="vert270" wrap="square" lIns="0" tIns="0" rIns="0" bIns="0" rtlCol="0">
                    <a:spAutoFit/>
                  </a:bodyPr>
                  <a:lstStyle/>
                  <a:p>
                    <a:r>
                      <a:rPr lang="en-US" sz="800" dirty="0"/>
                      <a:t>10,000</a:t>
                    </a:r>
                  </a:p>
                </p:txBody>
              </p:sp>
              <p:sp>
                <p:nvSpPr>
                  <p:cNvPr id="21" name="TextBox 20">
                    <a:extLst>
                      <a:ext uri="{FF2B5EF4-FFF2-40B4-BE49-F238E27FC236}">
                        <a16:creationId xmlns:a16="http://schemas.microsoft.com/office/drawing/2014/main" id="{C3220D81-B642-46D6-8FF4-773F93280566}"/>
                      </a:ext>
                    </a:extLst>
                  </p:cNvPr>
                  <p:cNvSpPr txBox="1"/>
                  <p:nvPr/>
                </p:nvSpPr>
                <p:spPr>
                  <a:xfrm flipH="1">
                    <a:off x="1932344" y="897609"/>
                    <a:ext cx="123111" cy="369332"/>
                  </a:xfrm>
                  <a:prstGeom prst="rect">
                    <a:avLst/>
                  </a:prstGeom>
                  <a:solidFill>
                    <a:schemeClr val="bg1"/>
                  </a:solidFill>
                </p:spPr>
                <p:txBody>
                  <a:bodyPr vert="vert270" wrap="square" lIns="0" tIns="0" rIns="0" bIns="0" rtlCol="0">
                    <a:spAutoFit/>
                  </a:bodyPr>
                  <a:lstStyle/>
                  <a:p>
                    <a:r>
                      <a:rPr lang="en-US" sz="800" dirty="0"/>
                      <a:t>8,000</a:t>
                    </a:r>
                  </a:p>
                </p:txBody>
              </p:sp>
              <p:sp>
                <p:nvSpPr>
                  <p:cNvPr id="22" name="TextBox 21">
                    <a:extLst>
                      <a:ext uri="{FF2B5EF4-FFF2-40B4-BE49-F238E27FC236}">
                        <a16:creationId xmlns:a16="http://schemas.microsoft.com/office/drawing/2014/main" id="{1D1F18BC-8089-4C6D-8C6B-850F9D030162}"/>
                      </a:ext>
                    </a:extLst>
                  </p:cNvPr>
                  <p:cNvSpPr txBox="1"/>
                  <p:nvPr/>
                </p:nvSpPr>
                <p:spPr>
                  <a:xfrm flipH="1">
                    <a:off x="1925064" y="1362579"/>
                    <a:ext cx="123111" cy="369332"/>
                  </a:xfrm>
                  <a:prstGeom prst="rect">
                    <a:avLst/>
                  </a:prstGeom>
                  <a:solidFill>
                    <a:schemeClr val="bg1"/>
                  </a:solidFill>
                </p:spPr>
                <p:txBody>
                  <a:bodyPr vert="vert270" wrap="square" lIns="0" tIns="0" rIns="0" bIns="0" rtlCol="0">
                    <a:spAutoFit/>
                  </a:bodyPr>
                  <a:lstStyle/>
                  <a:p>
                    <a:r>
                      <a:rPr lang="en-US" sz="800" dirty="0"/>
                      <a:t>6,000</a:t>
                    </a:r>
                  </a:p>
                </p:txBody>
              </p:sp>
              <p:sp>
                <p:nvSpPr>
                  <p:cNvPr id="23" name="TextBox 22">
                    <a:extLst>
                      <a:ext uri="{FF2B5EF4-FFF2-40B4-BE49-F238E27FC236}">
                        <a16:creationId xmlns:a16="http://schemas.microsoft.com/office/drawing/2014/main" id="{9ED7153E-24C7-492F-8B18-35CD677E66E5}"/>
                      </a:ext>
                    </a:extLst>
                  </p:cNvPr>
                  <p:cNvSpPr txBox="1"/>
                  <p:nvPr/>
                </p:nvSpPr>
                <p:spPr>
                  <a:xfrm flipH="1">
                    <a:off x="1926869" y="1843747"/>
                    <a:ext cx="123111" cy="369332"/>
                  </a:xfrm>
                  <a:prstGeom prst="rect">
                    <a:avLst/>
                  </a:prstGeom>
                  <a:solidFill>
                    <a:schemeClr val="bg1"/>
                  </a:solidFill>
                </p:spPr>
                <p:txBody>
                  <a:bodyPr vert="vert270" wrap="square" lIns="0" tIns="0" rIns="0" bIns="0" rtlCol="0">
                    <a:spAutoFit/>
                  </a:bodyPr>
                  <a:lstStyle/>
                  <a:p>
                    <a:r>
                      <a:rPr lang="en-US" sz="800" dirty="0"/>
                      <a:t>4,000</a:t>
                    </a:r>
                  </a:p>
                </p:txBody>
              </p:sp>
              <p:sp>
                <p:nvSpPr>
                  <p:cNvPr id="24" name="TextBox 23">
                    <a:extLst>
                      <a:ext uri="{FF2B5EF4-FFF2-40B4-BE49-F238E27FC236}">
                        <a16:creationId xmlns:a16="http://schemas.microsoft.com/office/drawing/2014/main" id="{E8FA20BF-9BE9-431C-AF9F-1D5328441C33}"/>
                      </a:ext>
                    </a:extLst>
                  </p:cNvPr>
                  <p:cNvSpPr txBox="1"/>
                  <p:nvPr/>
                </p:nvSpPr>
                <p:spPr>
                  <a:xfrm flipH="1">
                    <a:off x="1925064" y="2329537"/>
                    <a:ext cx="123111" cy="369332"/>
                  </a:xfrm>
                  <a:prstGeom prst="rect">
                    <a:avLst/>
                  </a:prstGeom>
                  <a:solidFill>
                    <a:schemeClr val="bg1"/>
                  </a:solidFill>
                </p:spPr>
                <p:txBody>
                  <a:bodyPr vert="vert270" wrap="square" lIns="0" tIns="0" rIns="0" bIns="0" rtlCol="0">
                    <a:spAutoFit/>
                  </a:bodyPr>
                  <a:lstStyle/>
                  <a:p>
                    <a:r>
                      <a:rPr lang="en-US" sz="800" dirty="0"/>
                      <a:t>2,000</a:t>
                    </a:r>
                  </a:p>
                </p:txBody>
              </p:sp>
              <p:sp>
                <p:nvSpPr>
                  <p:cNvPr id="25" name="TextBox 24">
                    <a:extLst>
                      <a:ext uri="{FF2B5EF4-FFF2-40B4-BE49-F238E27FC236}">
                        <a16:creationId xmlns:a16="http://schemas.microsoft.com/office/drawing/2014/main" id="{E305C45A-DBA9-4AC8-9271-7740CCD95C99}"/>
                      </a:ext>
                    </a:extLst>
                  </p:cNvPr>
                  <p:cNvSpPr txBox="1"/>
                  <p:nvPr/>
                </p:nvSpPr>
                <p:spPr>
                  <a:xfrm flipH="1">
                    <a:off x="1923492" y="2856833"/>
                    <a:ext cx="123111" cy="369332"/>
                  </a:xfrm>
                  <a:prstGeom prst="rect">
                    <a:avLst/>
                  </a:prstGeom>
                  <a:solidFill>
                    <a:schemeClr val="bg1"/>
                  </a:solidFill>
                </p:spPr>
                <p:txBody>
                  <a:bodyPr vert="vert270" wrap="square" lIns="0" tIns="0" rIns="0" bIns="0" rtlCol="0">
                    <a:spAutoFit/>
                  </a:bodyPr>
                  <a:lstStyle/>
                  <a:p>
                    <a:pPr algn="ctr"/>
                    <a:r>
                      <a:rPr lang="en-US" sz="800" dirty="0"/>
                      <a:t>0</a:t>
                    </a:r>
                  </a:p>
                </p:txBody>
              </p:sp>
            </p:grpSp>
          </p:grpSp>
          <p:sp>
            <p:nvSpPr>
              <p:cNvPr id="44" name="TextBox 43">
                <a:extLst>
                  <a:ext uri="{FF2B5EF4-FFF2-40B4-BE49-F238E27FC236}">
                    <a16:creationId xmlns:a16="http://schemas.microsoft.com/office/drawing/2014/main" id="{2380B11A-4694-465B-91CD-03F8992258A0}"/>
                  </a:ext>
                </a:extLst>
              </p:cNvPr>
              <p:cNvSpPr txBox="1"/>
              <p:nvPr/>
            </p:nvSpPr>
            <p:spPr>
              <a:xfrm>
                <a:off x="2432416" y="3152563"/>
                <a:ext cx="2422367" cy="123111"/>
              </a:xfrm>
              <a:prstGeom prst="rect">
                <a:avLst/>
              </a:prstGeom>
              <a:solidFill>
                <a:schemeClr val="bg1"/>
              </a:solidFill>
            </p:spPr>
            <p:txBody>
              <a:bodyPr wrap="square" lIns="0" tIns="0" rIns="0" bIns="0" rtlCol="0">
                <a:spAutoFit/>
              </a:bodyPr>
              <a:lstStyle/>
              <a:p>
                <a:r>
                  <a:rPr lang="en-US" sz="800" dirty="0"/>
                  <a:t> 2             4              6              8             10            12</a:t>
                </a:r>
              </a:p>
            </p:txBody>
          </p:sp>
          <p:sp>
            <p:nvSpPr>
              <p:cNvPr id="46" name="TextBox 45">
                <a:extLst>
                  <a:ext uri="{FF2B5EF4-FFF2-40B4-BE49-F238E27FC236}">
                    <a16:creationId xmlns:a16="http://schemas.microsoft.com/office/drawing/2014/main" id="{B7253DAE-F39B-4A23-97F5-4FD35B4E93EB}"/>
                  </a:ext>
                </a:extLst>
              </p:cNvPr>
              <p:cNvSpPr txBox="1"/>
              <p:nvPr/>
            </p:nvSpPr>
            <p:spPr>
              <a:xfrm>
                <a:off x="5223121" y="3142956"/>
                <a:ext cx="2422367" cy="123111"/>
              </a:xfrm>
              <a:prstGeom prst="rect">
                <a:avLst/>
              </a:prstGeom>
              <a:solidFill>
                <a:schemeClr val="bg1"/>
              </a:solidFill>
            </p:spPr>
            <p:txBody>
              <a:bodyPr wrap="square" lIns="0" tIns="0" rIns="0" bIns="0" rtlCol="0">
                <a:spAutoFit/>
              </a:bodyPr>
              <a:lstStyle/>
              <a:p>
                <a:r>
                  <a:rPr lang="en-US" sz="800" dirty="0"/>
                  <a:t> 2             4               6              8            10             12</a:t>
                </a:r>
              </a:p>
            </p:txBody>
          </p:sp>
          <p:sp>
            <p:nvSpPr>
              <p:cNvPr id="47" name="TextBox 46">
                <a:extLst>
                  <a:ext uri="{FF2B5EF4-FFF2-40B4-BE49-F238E27FC236}">
                    <a16:creationId xmlns:a16="http://schemas.microsoft.com/office/drawing/2014/main" id="{EB68B7D4-B12F-4650-A676-4D799DB5AD43}"/>
                  </a:ext>
                </a:extLst>
              </p:cNvPr>
              <p:cNvSpPr txBox="1"/>
              <p:nvPr/>
            </p:nvSpPr>
            <p:spPr>
              <a:xfrm>
                <a:off x="8080064" y="3143802"/>
                <a:ext cx="2422367" cy="123111"/>
              </a:xfrm>
              <a:prstGeom prst="rect">
                <a:avLst/>
              </a:prstGeom>
              <a:solidFill>
                <a:schemeClr val="bg1"/>
              </a:solidFill>
            </p:spPr>
            <p:txBody>
              <a:bodyPr wrap="square" lIns="0" tIns="0" rIns="0" bIns="0" rtlCol="0">
                <a:spAutoFit/>
              </a:bodyPr>
              <a:lstStyle/>
              <a:p>
                <a:r>
                  <a:rPr lang="en-US" sz="800" dirty="0"/>
                  <a:t> 2             4              6              8             10           12</a:t>
                </a:r>
              </a:p>
            </p:txBody>
          </p:sp>
        </p:grpSp>
        <p:grpSp>
          <p:nvGrpSpPr>
            <p:cNvPr id="55" name="Group 54">
              <a:extLst>
                <a:ext uri="{FF2B5EF4-FFF2-40B4-BE49-F238E27FC236}">
                  <a16:creationId xmlns:a16="http://schemas.microsoft.com/office/drawing/2014/main" id="{1755BAF3-77F6-4626-A6D8-6B0D011D96B5}"/>
                </a:ext>
              </a:extLst>
            </p:cNvPr>
            <p:cNvGrpSpPr/>
            <p:nvPr/>
          </p:nvGrpSpPr>
          <p:grpSpPr>
            <a:xfrm>
              <a:off x="7340566" y="3772453"/>
              <a:ext cx="3986151" cy="2718197"/>
              <a:chOff x="6608873" y="3706040"/>
              <a:chExt cx="3986151" cy="2718197"/>
            </a:xfrm>
          </p:grpSpPr>
          <p:grpSp>
            <p:nvGrpSpPr>
              <p:cNvPr id="54" name="Group 53">
                <a:extLst>
                  <a:ext uri="{FF2B5EF4-FFF2-40B4-BE49-F238E27FC236}">
                    <a16:creationId xmlns:a16="http://schemas.microsoft.com/office/drawing/2014/main" id="{319DFAFF-2DAC-4F8C-B222-5077CCE41BDD}"/>
                  </a:ext>
                </a:extLst>
              </p:cNvPr>
              <p:cNvGrpSpPr/>
              <p:nvPr/>
            </p:nvGrpSpPr>
            <p:grpSpPr>
              <a:xfrm>
                <a:off x="6608873" y="3706040"/>
                <a:ext cx="3986151" cy="2718197"/>
                <a:chOff x="6608873" y="3706040"/>
                <a:chExt cx="3986151" cy="2718197"/>
              </a:xfrm>
            </p:grpSpPr>
            <p:graphicFrame>
              <p:nvGraphicFramePr>
                <p:cNvPr id="14" name="Chart 13">
                  <a:extLst>
                    <a:ext uri="{FF2B5EF4-FFF2-40B4-BE49-F238E27FC236}">
                      <a16:creationId xmlns:a16="http://schemas.microsoft.com/office/drawing/2014/main" id="{517A9086-481E-4F37-9237-AF92A34BC793}"/>
                    </a:ext>
                  </a:extLst>
                </p:cNvPr>
                <p:cNvGraphicFramePr>
                  <a:graphicFrameLocks/>
                </p:cNvGraphicFramePr>
                <p:nvPr/>
              </p:nvGraphicFramePr>
              <p:xfrm>
                <a:off x="6608873" y="3706040"/>
                <a:ext cx="3986151" cy="2718197"/>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id="{4E6AF648-1529-4D7D-BAD5-C9EEB733549E}"/>
                    </a:ext>
                  </a:extLst>
                </p:cNvPr>
                <p:cNvGrpSpPr/>
                <p:nvPr/>
              </p:nvGrpSpPr>
              <p:grpSpPr>
                <a:xfrm>
                  <a:off x="6879234" y="3786820"/>
                  <a:ext cx="244134" cy="2136123"/>
                  <a:chOff x="1862995" y="3733254"/>
                  <a:chExt cx="244134" cy="2136123"/>
                </a:xfrm>
              </p:grpSpPr>
              <p:sp>
                <p:nvSpPr>
                  <p:cNvPr id="35" name="TextBox 34">
                    <a:extLst>
                      <a:ext uri="{FF2B5EF4-FFF2-40B4-BE49-F238E27FC236}">
                        <a16:creationId xmlns:a16="http://schemas.microsoft.com/office/drawing/2014/main" id="{A72CB7EA-4AB5-4493-802C-67155819B7A9}"/>
                      </a:ext>
                    </a:extLst>
                  </p:cNvPr>
                  <p:cNvSpPr txBox="1"/>
                  <p:nvPr/>
                </p:nvSpPr>
                <p:spPr>
                  <a:xfrm flipH="1">
                    <a:off x="1867663" y="3733254"/>
                    <a:ext cx="234767" cy="123111"/>
                  </a:xfrm>
                  <a:prstGeom prst="rect">
                    <a:avLst/>
                  </a:prstGeom>
                  <a:solidFill>
                    <a:schemeClr val="bg1"/>
                  </a:solidFill>
                </p:spPr>
                <p:txBody>
                  <a:bodyPr vert="horz" wrap="square" lIns="0" tIns="0" rIns="0" bIns="0" rtlCol="0">
                    <a:spAutoFit/>
                  </a:bodyPr>
                  <a:lstStyle/>
                  <a:p>
                    <a:pPr algn="ctr"/>
                    <a:r>
                      <a:rPr lang="en-US" sz="800" dirty="0"/>
                      <a:t>3.5</a:t>
                    </a:r>
                  </a:p>
                </p:txBody>
              </p:sp>
              <p:sp>
                <p:nvSpPr>
                  <p:cNvPr id="36" name="TextBox 35">
                    <a:extLst>
                      <a:ext uri="{FF2B5EF4-FFF2-40B4-BE49-F238E27FC236}">
                        <a16:creationId xmlns:a16="http://schemas.microsoft.com/office/drawing/2014/main" id="{12F21044-9AC4-4742-AA2A-F4EF759A6BB3}"/>
                      </a:ext>
                    </a:extLst>
                  </p:cNvPr>
                  <p:cNvSpPr txBox="1"/>
                  <p:nvPr/>
                </p:nvSpPr>
                <p:spPr>
                  <a:xfrm flipH="1">
                    <a:off x="1872362" y="4300837"/>
                    <a:ext cx="234767" cy="123111"/>
                  </a:xfrm>
                  <a:prstGeom prst="rect">
                    <a:avLst/>
                  </a:prstGeom>
                  <a:solidFill>
                    <a:schemeClr val="bg1"/>
                  </a:solidFill>
                </p:spPr>
                <p:txBody>
                  <a:bodyPr vert="horz" wrap="square" lIns="0" tIns="0" rIns="0" bIns="0" rtlCol="0">
                    <a:spAutoFit/>
                  </a:bodyPr>
                  <a:lstStyle/>
                  <a:p>
                    <a:pPr algn="ctr"/>
                    <a:r>
                      <a:rPr lang="en-US" sz="800" dirty="0"/>
                      <a:t>2.5</a:t>
                    </a:r>
                  </a:p>
                </p:txBody>
              </p:sp>
              <p:sp>
                <p:nvSpPr>
                  <p:cNvPr id="37" name="TextBox 36">
                    <a:extLst>
                      <a:ext uri="{FF2B5EF4-FFF2-40B4-BE49-F238E27FC236}">
                        <a16:creationId xmlns:a16="http://schemas.microsoft.com/office/drawing/2014/main" id="{6E67E064-E699-49BE-A14B-E24888B566EC}"/>
                      </a:ext>
                    </a:extLst>
                  </p:cNvPr>
                  <p:cNvSpPr txBox="1"/>
                  <p:nvPr/>
                </p:nvSpPr>
                <p:spPr>
                  <a:xfrm flipH="1">
                    <a:off x="1871040" y="4587273"/>
                    <a:ext cx="234767" cy="123111"/>
                  </a:xfrm>
                  <a:prstGeom prst="rect">
                    <a:avLst/>
                  </a:prstGeom>
                  <a:solidFill>
                    <a:schemeClr val="bg1"/>
                  </a:solidFill>
                </p:spPr>
                <p:txBody>
                  <a:bodyPr vert="horz" wrap="square" lIns="0" tIns="0" rIns="0" bIns="0" rtlCol="0">
                    <a:spAutoFit/>
                  </a:bodyPr>
                  <a:lstStyle/>
                  <a:p>
                    <a:pPr algn="ctr"/>
                    <a:r>
                      <a:rPr lang="en-US" sz="800" dirty="0"/>
                      <a:t>2.0</a:t>
                    </a:r>
                  </a:p>
                </p:txBody>
              </p:sp>
              <p:sp>
                <p:nvSpPr>
                  <p:cNvPr id="38" name="TextBox 37">
                    <a:extLst>
                      <a:ext uri="{FF2B5EF4-FFF2-40B4-BE49-F238E27FC236}">
                        <a16:creationId xmlns:a16="http://schemas.microsoft.com/office/drawing/2014/main" id="{B09694C0-DBB7-47D9-A531-6920A9C0C142}"/>
                      </a:ext>
                    </a:extLst>
                  </p:cNvPr>
                  <p:cNvSpPr txBox="1"/>
                  <p:nvPr/>
                </p:nvSpPr>
                <p:spPr>
                  <a:xfrm flipH="1">
                    <a:off x="1871040" y="5157667"/>
                    <a:ext cx="234767" cy="123111"/>
                  </a:xfrm>
                  <a:prstGeom prst="rect">
                    <a:avLst/>
                  </a:prstGeom>
                  <a:solidFill>
                    <a:schemeClr val="bg1"/>
                  </a:solidFill>
                </p:spPr>
                <p:txBody>
                  <a:bodyPr vert="horz" wrap="square" lIns="0" tIns="0" rIns="0" bIns="0" rtlCol="0">
                    <a:spAutoFit/>
                  </a:bodyPr>
                  <a:lstStyle/>
                  <a:p>
                    <a:pPr algn="ctr"/>
                    <a:r>
                      <a:rPr lang="en-US" sz="800" dirty="0"/>
                      <a:t>1.0</a:t>
                    </a:r>
                  </a:p>
                </p:txBody>
              </p:sp>
              <p:sp>
                <p:nvSpPr>
                  <p:cNvPr id="39" name="TextBox 38">
                    <a:extLst>
                      <a:ext uri="{FF2B5EF4-FFF2-40B4-BE49-F238E27FC236}">
                        <a16:creationId xmlns:a16="http://schemas.microsoft.com/office/drawing/2014/main" id="{C557B580-9643-408B-BA64-D9B3E5A561EC}"/>
                      </a:ext>
                    </a:extLst>
                  </p:cNvPr>
                  <p:cNvSpPr txBox="1"/>
                  <p:nvPr/>
                </p:nvSpPr>
                <p:spPr>
                  <a:xfrm flipH="1">
                    <a:off x="1872094" y="4872912"/>
                    <a:ext cx="234767" cy="123111"/>
                  </a:xfrm>
                  <a:prstGeom prst="rect">
                    <a:avLst/>
                  </a:prstGeom>
                  <a:solidFill>
                    <a:schemeClr val="bg1"/>
                  </a:solidFill>
                </p:spPr>
                <p:txBody>
                  <a:bodyPr vert="horz" wrap="square" lIns="0" tIns="0" rIns="0" bIns="0" rtlCol="0">
                    <a:spAutoFit/>
                  </a:bodyPr>
                  <a:lstStyle/>
                  <a:p>
                    <a:pPr algn="ctr"/>
                    <a:r>
                      <a:rPr lang="en-US" sz="800" dirty="0"/>
                      <a:t>1.5</a:t>
                    </a:r>
                  </a:p>
                </p:txBody>
              </p:sp>
              <p:sp>
                <p:nvSpPr>
                  <p:cNvPr id="40" name="TextBox 39">
                    <a:extLst>
                      <a:ext uri="{FF2B5EF4-FFF2-40B4-BE49-F238E27FC236}">
                        <a16:creationId xmlns:a16="http://schemas.microsoft.com/office/drawing/2014/main" id="{92631ABF-09A7-4A7E-AFDF-D7BB9AA80955}"/>
                      </a:ext>
                    </a:extLst>
                  </p:cNvPr>
                  <p:cNvSpPr txBox="1"/>
                  <p:nvPr/>
                </p:nvSpPr>
                <p:spPr>
                  <a:xfrm flipH="1">
                    <a:off x="1862995" y="5445081"/>
                    <a:ext cx="234767" cy="123111"/>
                  </a:xfrm>
                  <a:prstGeom prst="rect">
                    <a:avLst/>
                  </a:prstGeom>
                  <a:solidFill>
                    <a:schemeClr val="bg1"/>
                  </a:solidFill>
                </p:spPr>
                <p:txBody>
                  <a:bodyPr vert="horz" wrap="square" lIns="0" tIns="0" rIns="0" bIns="0" rtlCol="0">
                    <a:spAutoFit/>
                  </a:bodyPr>
                  <a:lstStyle/>
                  <a:p>
                    <a:pPr algn="ctr"/>
                    <a:r>
                      <a:rPr lang="en-US" sz="800" dirty="0"/>
                      <a:t>0.5</a:t>
                    </a:r>
                  </a:p>
                </p:txBody>
              </p:sp>
              <p:sp>
                <p:nvSpPr>
                  <p:cNvPr id="41" name="TextBox 40">
                    <a:extLst>
                      <a:ext uri="{FF2B5EF4-FFF2-40B4-BE49-F238E27FC236}">
                        <a16:creationId xmlns:a16="http://schemas.microsoft.com/office/drawing/2014/main" id="{0FCCD393-2E9F-4CBB-A215-7D258B05A90D}"/>
                      </a:ext>
                    </a:extLst>
                  </p:cNvPr>
                  <p:cNvSpPr txBox="1"/>
                  <p:nvPr/>
                </p:nvSpPr>
                <p:spPr>
                  <a:xfrm flipH="1">
                    <a:off x="1862995" y="5746266"/>
                    <a:ext cx="234767" cy="123111"/>
                  </a:xfrm>
                  <a:prstGeom prst="rect">
                    <a:avLst/>
                  </a:prstGeom>
                  <a:solidFill>
                    <a:schemeClr val="bg1"/>
                  </a:solidFill>
                </p:spPr>
                <p:txBody>
                  <a:bodyPr vert="horz" wrap="square" lIns="0" tIns="0" rIns="0" bIns="0" rtlCol="0">
                    <a:spAutoFit/>
                  </a:bodyPr>
                  <a:lstStyle/>
                  <a:p>
                    <a:pPr algn="ctr"/>
                    <a:r>
                      <a:rPr lang="en-US" sz="800" dirty="0"/>
                      <a:t>0</a:t>
                    </a:r>
                  </a:p>
                </p:txBody>
              </p:sp>
            </p:grpSp>
          </p:grpSp>
          <p:sp>
            <p:nvSpPr>
              <p:cNvPr id="52" name="TextBox 51">
                <a:extLst>
                  <a:ext uri="{FF2B5EF4-FFF2-40B4-BE49-F238E27FC236}">
                    <a16:creationId xmlns:a16="http://schemas.microsoft.com/office/drawing/2014/main" id="{C91EA5FD-F577-43DF-BE32-95E2C2DA364B}"/>
                  </a:ext>
                </a:extLst>
              </p:cNvPr>
              <p:cNvSpPr txBox="1"/>
              <p:nvPr/>
            </p:nvSpPr>
            <p:spPr>
              <a:xfrm flipH="1">
                <a:off x="6887279" y="4080037"/>
                <a:ext cx="234767" cy="123111"/>
              </a:xfrm>
              <a:prstGeom prst="rect">
                <a:avLst/>
              </a:prstGeom>
              <a:solidFill>
                <a:schemeClr val="bg1"/>
              </a:solidFill>
            </p:spPr>
            <p:txBody>
              <a:bodyPr vert="horz" wrap="square" lIns="0" tIns="0" rIns="0" bIns="0" rtlCol="0">
                <a:spAutoFit/>
              </a:bodyPr>
              <a:lstStyle/>
              <a:p>
                <a:pPr algn="ctr"/>
                <a:r>
                  <a:rPr lang="en-US" sz="800" dirty="0"/>
                  <a:t>3.0</a:t>
                </a:r>
              </a:p>
            </p:txBody>
          </p:sp>
        </p:grpSp>
        <p:grpSp>
          <p:nvGrpSpPr>
            <p:cNvPr id="61" name="Group 60">
              <a:extLst>
                <a:ext uri="{FF2B5EF4-FFF2-40B4-BE49-F238E27FC236}">
                  <a16:creationId xmlns:a16="http://schemas.microsoft.com/office/drawing/2014/main" id="{1C407E27-3D8E-4DE1-A22E-D2322DDA58C4}"/>
                </a:ext>
              </a:extLst>
            </p:cNvPr>
            <p:cNvGrpSpPr/>
            <p:nvPr/>
          </p:nvGrpSpPr>
          <p:grpSpPr>
            <a:xfrm>
              <a:off x="2512669" y="3772105"/>
              <a:ext cx="4761837" cy="2606821"/>
              <a:chOff x="1745934" y="3766998"/>
              <a:chExt cx="4761837" cy="2606821"/>
            </a:xfrm>
          </p:grpSpPr>
          <p:grpSp>
            <p:nvGrpSpPr>
              <p:cNvPr id="60" name="Group 59">
                <a:extLst>
                  <a:ext uri="{FF2B5EF4-FFF2-40B4-BE49-F238E27FC236}">
                    <a16:creationId xmlns:a16="http://schemas.microsoft.com/office/drawing/2014/main" id="{82350053-2D0A-4D2F-A8AD-0A6397595B86}"/>
                  </a:ext>
                </a:extLst>
              </p:cNvPr>
              <p:cNvGrpSpPr/>
              <p:nvPr/>
            </p:nvGrpSpPr>
            <p:grpSpPr>
              <a:xfrm>
                <a:off x="1745934" y="3766998"/>
                <a:ext cx="4761837" cy="2606821"/>
                <a:chOff x="1952270" y="3776909"/>
                <a:chExt cx="4761837" cy="2606821"/>
              </a:xfrm>
            </p:grpSpPr>
            <p:grpSp>
              <p:nvGrpSpPr>
                <p:cNvPr id="59" name="Group 58">
                  <a:extLst>
                    <a:ext uri="{FF2B5EF4-FFF2-40B4-BE49-F238E27FC236}">
                      <a16:creationId xmlns:a16="http://schemas.microsoft.com/office/drawing/2014/main" id="{F3E7C381-E7EC-4511-8F88-A568C49DF4D7}"/>
                    </a:ext>
                  </a:extLst>
                </p:cNvPr>
                <p:cNvGrpSpPr/>
                <p:nvPr/>
              </p:nvGrpSpPr>
              <p:grpSpPr>
                <a:xfrm>
                  <a:off x="1952996" y="3776909"/>
                  <a:ext cx="4761111" cy="2606821"/>
                  <a:chOff x="1724530" y="3768766"/>
                  <a:chExt cx="4761111" cy="2606821"/>
                </a:xfrm>
              </p:grpSpPr>
              <p:pic>
                <p:nvPicPr>
                  <p:cNvPr id="15" name="Picture 14">
                    <a:extLst>
                      <a:ext uri="{FF2B5EF4-FFF2-40B4-BE49-F238E27FC236}">
                        <a16:creationId xmlns:a16="http://schemas.microsoft.com/office/drawing/2014/main" id="{25F73B2E-3259-4A93-A073-D29EB20F850C}"/>
                      </a:ext>
                    </a:extLst>
                  </p:cNvPr>
                  <p:cNvPicPr>
                    <a:picLocks noChangeAspect="1"/>
                  </p:cNvPicPr>
                  <p:nvPr/>
                </p:nvPicPr>
                <p:blipFill rotWithShape="1">
                  <a:blip r:embed="rId7"/>
                  <a:srcRect l="1538" t="2376" r="1450" b="1790"/>
                  <a:stretch/>
                </p:blipFill>
                <p:spPr>
                  <a:xfrm>
                    <a:off x="1724530" y="3770635"/>
                    <a:ext cx="4761111" cy="2604952"/>
                  </a:xfrm>
                  <a:prstGeom prst="rect">
                    <a:avLst/>
                  </a:prstGeom>
                </p:spPr>
              </p:pic>
              <p:grpSp>
                <p:nvGrpSpPr>
                  <p:cNvPr id="50" name="Group 49">
                    <a:extLst>
                      <a:ext uri="{FF2B5EF4-FFF2-40B4-BE49-F238E27FC236}">
                        <a16:creationId xmlns:a16="http://schemas.microsoft.com/office/drawing/2014/main" id="{A33A90C1-0D10-4F3C-8C04-772D9DD1B2BC}"/>
                      </a:ext>
                    </a:extLst>
                  </p:cNvPr>
                  <p:cNvGrpSpPr/>
                  <p:nvPr/>
                </p:nvGrpSpPr>
                <p:grpSpPr>
                  <a:xfrm>
                    <a:off x="1862995" y="3768766"/>
                    <a:ext cx="243866" cy="2260002"/>
                    <a:chOff x="1862995" y="3768766"/>
                    <a:chExt cx="243866" cy="2260002"/>
                  </a:xfrm>
                </p:grpSpPr>
                <p:sp>
                  <p:nvSpPr>
                    <p:cNvPr id="27" name="TextBox 26">
                      <a:extLst>
                        <a:ext uri="{FF2B5EF4-FFF2-40B4-BE49-F238E27FC236}">
                          <a16:creationId xmlns:a16="http://schemas.microsoft.com/office/drawing/2014/main" id="{37EED05F-A379-4E70-8FB3-C1326C5CDB7B}"/>
                        </a:ext>
                      </a:extLst>
                    </p:cNvPr>
                    <p:cNvSpPr txBox="1"/>
                    <p:nvPr/>
                  </p:nvSpPr>
                  <p:spPr>
                    <a:xfrm flipH="1">
                      <a:off x="1867663" y="4062043"/>
                      <a:ext cx="234767" cy="123111"/>
                    </a:xfrm>
                    <a:prstGeom prst="rect">
                      <a:avLst/>
                    </a:prstGeom>
                    <a:solidFill>
                      <a:schemeClr val="bg1"/>
                    </a:solidFill>
                  </p:spPr>
                  <p:txBody>
                    <a:bodyPr vert="horz" wrap="square" lIns="0" tIns="0" rIns="0" bIns="0" rtlCol="0">
                      <a:spAutoFit/>
                    </a:bodyPr>
                    <a:lstStyle/>
                    <a:p>
                      <a:pPr algn="ctr"/>
                      <a:r>
                        <a:rPr lang="en-US" sz="800" dirty="0"/>
                        <a:t>3.0</a:t>
                      </a:r>
                    </a:p>
                  </p:txBody>
                </p:sp>
                <p:grpSp>
                  <p:nvGrpSpPr>
                    <p:cNvPr id="17" name="Group 16">
                      <a:extLst>
                        <a:ext uri="{FF2B5EF4-FFF2-40B4-BE49-F238E27FC236}">
                          <a16:creationId xmlns:a16="http://schemas.microsoft.com/office/drawing/2014/main" id="{4E73F705-ABE7-4976-B8C4-6FD9A19AE451}"/>
                        </a:ext>
                      </a:extLst>
                    </p:cNvPr>
                    <p:cNvGrpSpPr/>
                    <p:nvPr/>
                  </p:nvGrpSpPr>
                  <p:grpSpPr>
                    <a:xfrm>
                      <a:off x="1862995" y="3768766"/>
                      <a:ext cx="243866" cy="2260002"/>
                      <a:chOff x="1862995" y="3768766"/>
                      <a:chExt cx="243866" cy="2260002"/>
                    </a:xfrm>
                  </p:grpSpPr>
                  <p:sp>
                    <p:nvSpPr>
                      <p:cNvPr id="26" name="TextBox 25">
                        <a:extLst>
                          <a:ext uri="{FF2B5EF4-FFF2-40B4-BE49-F238E27FC236}">
                            <a16:creationId xmlns:a16="http://schemas.microsoft.com/office/drawing/2014/main" id="{7D21C9D1-CC84-4BC5-9099-BAD118E9D14C}"/>
                          </a:ext>
                        </a:extLst>
                      </p:cNvPr>
                      <p:cNvSpPr txBox="1"/>
                      <p:nvPr/>
                    </p:nvSpPr>
                    <p:spPr>
                      <a:xfrm flipH="1">
                        <a:off x="1867663" y="3768766"/>
                        <a:ext cx="234767" cy="123111"/>
                      </a:xfrm>
                      <a:prstGeom prst="rect">
                        <a:avLst/>
                      </a:prstGeom>
                      <a:solidFill>
                        <a:schemeClr val="bg1"/>
                      </a:solidFill>
                    </p:spPr>
                    <p:txBody>
                      <a:bodyPr vert="horz" wrap="square" lIns="0" tIns="0" rIns="0" bIns="0" rtlCol="0">
                        <a:spAutoFit/>
                      </a:bodyPr>
                      <a:lstStyle/>
                      <a:p>
                        <a:pPr algn="ctr"/>
                        <a:r>
                          <a:rPr lang="en-US" sz="800" dirty="0"/>
                          <a:t>3.5</a:t>
                        </a:r>
                      </a:p>
                    </p:txBody>
                  </p:sp>
                  <p:sp>
                    <p:nvSpPr>
                      <p:cNvPr id="28" name="TextBox 27">
                        <a:extLst>
                          <a:ext uri="{FF2B5EF4-FFF2-40B4-BE49-F238E27FC236}">
                            <a16:creationId xmlns:a16="http://schemas.microsoft.com/office/drawing/2014/main" id="{8E33C613-B3C6-4747-BD03-85B1B53E9878}"/>
                          </a:ext>
                        </a:extLst>
                      </p:cNvPr>
                      <p:cNvSpPr txBox="1"/>
                      <p:nvPr/>
                    </p:nvSpPr>
                    <p:spPr>
                      <a:xfrm flipH="1">
                        <a:off x="1862995" y="4383749"/>
                        <a:ext cx="234767" cy="123111"/>
                      </a:xfrm>
                      <a:prstGeom prst="rect">
                        <a:avLst/>
                      </a:prstGeom>
                      <a:solidFill>
                        <a:schemeClr val="bg1"/>
                      </a:solidFill>
                    </p:spPr>
                    <p:txBody>
                      <a:bodyPr vert="horz" wrap="square" lIns="0" tIns="0" rIns="0" bIns="0" rtlCol="0">
                        <a:spAutoFit/>
                      </a:bodyPr>
                      <a:lstStyle/>
                      <a:p>
                        <a:pPr algn="ctr"/>
                        <a:r>
                          <a:rPr lang="en-US" sz="800" dirty="0"/>
                          <a:t>2.5</a:t>
                        </a:r>
                      </a:p>
                    </p:txBody>
                  </p:sp>
                  <p:sp>
                    <p:nvSpPr>
                      <p:cNvPr id="29" name="TextBox 28">
                        <a:extLst>
                          <a:ext uri="{FF2B5EF4-FFF2-40B4-BE49-F238E27FC236}">
                            <a16:creationId xmlns:a16="http://schemas.microsoft.com/office/drawing/2014/main" id="{ABE1D721-2E84-473E-9EBA-C6F256BAE869}"/>
                          </a:ext>
                        </a:extLst>
                      </p:cNvPr>
                      <p:cNvSpPr txBox="1"/>
                      <p:nvPr/>
                    </p:nvSpPr>
                    <p:spPr>
                      <a:xfrm flipH="1">
                        <a:off x="1871040" y="4696330"/>
                        <a:ext cx="234767" cy="123111"/>
                      </a:xfrm>
                      <a:prstGeom prst="rect">
                        <a:avLst/>
                      </a:prstGeom>
                      <a:solidFill>
                        <a:schemeClr val="bg1"/>
                      </a:solidFill>
                    </p:spPr>
                    <p:txBody>
                      <a:bodyPr vert="horz" wrap="square" lIns="0" tIns="0" rIns="0" bIns="0" rtlCol="0">
                        <a:spAutoFit/>
                      </a:bodyPr>
                      <a:lstStyle/>
                      <a:p>
                        <a:pPr algn="ctr"/>
                        <a:r>
                          <a:rPr lang="en-US" sz="800" dirty="0"/>
                          <a:t>2.0</a:t>
                        </a:r>
                      </a:p>
                    </p:txBody>
                  </p:sp>
                  <p:sp>
                    <p:nvSpPr>
                      <p:cNvPr id="30" name="TextBox 29">
                        <a:extLst>
                          <a:ext uri="{FF2B5EF4-FFF2-40B4-BE49-F238E27FC236}">
                            <a16:creationId xmlns:a16="http://schemas.microsoft.com/office/drawing/2014/main" id="{1CD36244-D055-4102-8162-926ACB6CB92F}"/>
                          </a:ext>
                        </a:extLst>
                      </p:cNvPr>
                      <p:cNvSpPr txBox="1"/>
                      <p:nvPr/>
                    </p:nvSpPr>
                    <p:spPr>
                      <a:xfrm flipH="1">
                        <a:off x="1871040" y="5282524"/>
                        <a:ext cx="234767" cy="123111"/>
                      </a:xfrm>
                      <a:prstGeom prst="rect">
                        <a:avLst/>
                      </a:prstGeom>
                      <a:solidFill>
                        <a:schemeClr val="bg1"/>
                      </a:solidFill>
                    </p:spPr>
                    <p:txBody>
                      <a:bodyPr vert="horz" wrap="square" lIns="0" tIns="0" rIns="0" bIns="0" rtlCol="0">
                        <a:spAutoFit/>
                      </a:bodyPr>
                      <a:lstStyle/>
                      <a:p>
                        <a:pPr algn="ctr"/>
                        <a:r>
                          <a:rPr lang="en-US" sz="800" dirty="0"/>
                          <a:t>1.0</a:t>
                        </a:r>
                      </a:p>
                    </p:txBody>
                  </p:sp>
                  <p:sp>
                    <p:nvSpPr>
                      <p:cNvPr id="31" name="TextBox 30">
                        <a:extLst>
                          <a:ext uri="{FF2B5EF4-FFF2-40B4-BE49-F238E27FC236}">
                            <a16:creationId xmlns:a16="http://schemas.microsoft.com/office/drawing/2014/main" id="{F5866661-C333-43EF-B251-B5E1DD32B83E}"/>
                          </a:ext>
                        </a:extLst>
                      </p:cNvPr>
                      <p:cNvSpPr txBox="1"/>
                      <p:nvPr/>
                    </p:nvSpPr>
                    <p:spPr>
                      <a:xfrm flipH="1">
                        <a:off x="1872094" y="5007136"/>
                        <a:ext cx="234767" cy="123111"/>
                      </a:xfrm>
                      <a:prstGeom prst="rect">
                        <a:avLst/>
                      </a:prstGeom>
                      <a:solidFill>
                        <a:schemeClr val="bg1"/>
                      </a:solidFill>
                    </p:spPr>
                    <p:txBody>
                      <a:bodyPr vert="horz" wrap="square" lIns="0" tIns="0" rIns="0" bIns="0" rtlCol="0">
                        <a:spAutoFit/>
                      </a:bodyPr>
                      <a:lstStyle/>
                      <a:p>
                        <a:pPr algn="ctr"/>
                        <a:r>
                          <a:rPr lang="en-US" sz="800" dirty="0"/>
                          <a:t>1.5</a:t>
                        </a:r>
                      </a:p>
                    </p:txBody>
                  </p:sp>
                  <p:sp>
                    <p:nvSpPr>
                      <p:cNvPr id="32" name="TextBox 31">
                        <a:extLst>
                          <a:ext uri="{FF2B5EF4-FFF2-40B4-BE49-F238E27FC236}">
                            <a16:creationId xmlns:a16="http://schemas.microsoft.com/office/drawing/2014/main" id="{BFD793B6-EC04-43FA-AF51-5972B1D89D3C}"/>
                          </a:ext>
                        </a:extLst>
                      </p:cNvPr>
                      <p:cNvSpPr txBox="1"/>
                      <p:nvPr/>
                    </p:nvSpPr>
                    <p:spPr>
                      <a:xfrm flipH="1">
                        <a:off x="1862995" y="5604472"/>
                        <a:ext cx="234767" cy="123111"/>
                      </a:xfrm>
                      <a:prstGeom prst="rect">
                        <a:avLst/>
                      </a:prstGeom>
                      <a:solidFill>
                        <a:schemeClr val="bg1"/>
                      </a:solidFill>
                    </p:spPr>
                    <p:txBody>
                      <a:bodyPr vert="horz" wrap="square" lIns="0" tIns="0" rIns="0" bIns="0" rtlCol="0">
                        <a:spAutoFit/>
                      </a:bodyPr>
                      <a:lstStyle/>
                      <a:p>
                        <a:pPr algn="ctr"/>
                        <a:r>
                          <a:rPr lang="en-US" sz="800" dirty="0"/>
                          <a:t>0.5</a:t>
                        </a:r>
                      </a:p>
                    </p:txBody>
                  </p:sp>
                  <p:sp>
                    <p:nvSpPr>
                      <p:cNvPr id="33" name="TextBox 32">
                        <a:extLst>
                          <a:ext uri="{FF2B5EF4-FFF2-40B4-BE49-F238E27FC236}">
                            <a16:creationId xmlns:a16="http://schemas.microsoft.com/office/drawing/2014/main" id="{3C5D6A7F-9B7F-482D-B1C2-016748AF41A1}"/>
                          </a:ext>
                        </a:extLst>
                      </p:cNvPr>
                      <p:cNvSpPr txBox="1"/>
                      <p:nvPr/>
                    </p:nvSpPr>
                    <p:spPr>
                      <a:xfrm flipH="1">
                        <a:off x="1862995" y="5905657"/>
                        <a:ext cx="234767" cy="123111"/>
                      </a:xfrm>
                      <a:prstGeom prst="rect">
                        <a:avLst/>
                      </a:prstGeom>
                      <a:solidFill>
                        <a:schemeClr val="bg1"/>
                      </a:solidFill>
                    </p:spPr>
                    <p:txBody>
                      <a:bodyPr vert="horz" wrap="square" lIns="0" tIns="0" rIns="0" bIns="0" rtlCol="0">
                        <a:spAutoFit/>
                      </a:bodyPr>
                      <a:lstStyle/>
                      <a:p>
                        <a:pPr algn="ctr"/>
                        <a:r>
                          <a:rPr lang="en-US" sz="800" dirty="0"/>
                          <a:t>0</a:t>
                        </a:r>
                      </a:p>
                    </p:txBody>
                  </p:sp>
                </p:grpSp>
              </p:grpSp>
            </p:grpSp>
            <p:sp>
              <p:nvSpPr>
                <p:cNvPr id="16" name="TextBox 15">
                  <a:extLst>
                    <a:ext uri="{FF2B5EF4-FFF2-40B4-BE49-F238E27FC236}">
                      <a16:creationId xmlns:a16="http://schemas.microsoft.com/office/drawing/2014/main" id="{56C49EC4-8761-4EEA-867A-9E663B33483A}"/>
                    </a:ext>
                  </a:extLst>
                </p:cNvPr>
                <p:cNvSpPr txBox="1"/>
                <p:nvPr/>
              </p:nvSpPr>
              <p:spPr>
                <a:xfrm>
                  <a:off x="1952270" y="3947075"/>
                  <a:ext cx="184666" cy="1966725"/>
                </a:xfrm>
                <a:prstGeom prst="rect">
                  <a:avLst/>
                </a:prstGeom>
                <a:solidFill>
                  <a:schemeClr val="bg1"/>
                </a:solidFill>
              </p:spPr>
              <p:txBody>
                <a:bodyPr vert="vert270" wrap="square" lIns="0" tIns="0" rIns="0" bIns="0" rtlCol="0">
                  <a:spAutoFit/>
                </a:bodyPr>
                <a:lstStyle/>
                <a:p>
                  <a:pPr algn="ctr"/>
                  <a:r>
                    <a:rPr lang="en-US" sz="1200" dirty="0">
                      <a:latin typeface="Times New Roman" panose="02020603050405020304" pitchFamily="18" charset="0"/>
                      <a:cs typeface="Times New Roman" panose="02020603050405020304" pitchFamily="18" charset="0"/>
                    </a:rPr>
                    <a:t>Mean Ratio (NLDN/WWLLN)</a:t>
                  </a:r>
                </a:p>
              </p:txBody>
            </p:sp>
          </p:grpSp>
          <p:sp>
            <p:nvSpPr>
              <p:cNvPr id="48" name="TextBox 47">
                <a:extLst>
                  <a:ext uri="{FF2B5EF4-FFF2-40B4-BE49-F238E27FC236}">
                    <a16:creationId xmlns:a16="http://schemas.microsoft.com/office/drawing/2014/main" id="{4E02D55C-C224-4345-9CF8-058A710B60C2}"/>
                  </a:ext>
                </a:extLst>
              </p:cNvPr>
              <p:cNvSpPr txBox="1"/>
              <p:nvPr/>
            </p:nvSpPr>
            <p:spPr>
              <a:xfrm>
                <a:off x="2198140" y="6027623"/>
                <a:ext cx="4270824" cy="123111"/>
              </a:xfrm>
              <a:prstGeom prst="rect">
                <a:avLst/>
              </a:prstGeom>
              <a:solidFill>
                <a:schemeClr val="bg1"/>
              </a:solidFill>
            </p:spPr>
            <p:txBody>
              <a:bodyPr wrap="square" lIns="0" tIns="0" rIns="0" bIns="0" rtlCol="0">
                <a:spAutoFit/>
              </a:bodyPr>
              <a:lstStyle/>
              <a:p>
                <a:r>
                  <a:rPr lang="en-US" sz="800" dirty="0"/>
                  <a:t> Jan       Feb       Mar      Apr       May       Jun       Jul       Aug      Sep       Oct       Nov       Dec</a:t>
                </a:r>
              </a:p>
            </p:txBody>
          </p:sp>
        </p:grpSp>
      </p:grpSp>
      <p:sp>
        <p:nvSpPr>
          <p:cNvPr id="62" name="Title 1">
            <a:extLst>
              <a:ext uri="{FF2B5EF4-FFF2-40B4-BE49-F238E27FC236}">
                <a16:creationId xmlns:a16="http://schemas.microsoft.com/office/drawing/2014/main" id="{3DDEF151-611F-4245-826A-CE21724C1CD4}"/>
              </a:ext>
            </a:extLst>
          </p:cNvPr>
          <p:cNvSpPr txBox="1">
            <a:spLocks/>
          </p:cNvSpPr>
          <p:nvPr/>
        </p:nvSpPr>
        <p:spPr>
          <a:xfrm>
            <a:off x="1915886" y="45068"/>
            <a:ext cx="9369287" cy="685800"/>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B5AA5"/>
                </a:solidFill>
                <a:latin typeface="Times New Roman" panose="02020603050405020304" pitchFamily="18" charset="0"/>
                <a:cs typeface="Times New Roman" panose="02020603050405020304" pitchFamily="18" charset="0"/>
              </a:rPr>
              <a:t>Lightning Flashes over CONUS: NLDN vs WWLLN</a:t>
            </a:r>
          </a:p>
        </p:txBody>
      </p:sp>
      <p:pic>
        <p:nvPicPr>
          <p:cNvPr id="63" name="Picture 62">
            <a:extLst>
              <a:ext uri="{FF2B5EF4-FFF2-40B4-BE49-F238E27FC236}">
                <a16:creationId xmlns:a16="http://schemas.microsoft.com/office/drawing/2014/main" id="{0930C5E6-DB8C-4DDF-8568-46A70D6D64E2}"/>
              </a:ext>
            </a:extLst>
          </p:cNvPr>
          <p:cNvPicPr>
            <a:picLocks noChangeAspect="1"/>
          </p:cNvPicPr>
          <p:nvPr/>
        </p:nvPicPr>
        <p:blipFill>
          <a:blip r:embed="rId8"/>
          <a:stretch>
            <a:fillRect/>
          </a:stretch>
        </p:blipFill>
        <p:spPr>
          <a:xfrm>
            <a:off x="2944433" y="3945741"/>
            <a:ext cx="1711253" cy="1114944"/>
          </a:xfrm>
          <a:prstGeom prst="rect">
            <a:avLst/>
          </a:prstGeom>
        </p:spPr>
      </p:pic>
      <p:sp>
        <p:nvSpPr>
          <p:cNvPr id="56" name="Slide Number Placeholder 8">
            <a:extLst>
              <a:ext uri="{FF2B5EF4-FFF2-40B4-BE49-F238E27FC236}">
                <a16:creationId xmlns:a16="http://schemas.microsoft.com/office/drawing/2014/main" id="{8779612D-94DA-4C77-B839-B5344370D08C}"/>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7</a:t>
            </a:fld>
            <a:endParaRPr lang="en-US" dirty="0"/>
          </a:p>
        </p:txBody>
      </p:sp>
      <p:sp>
        <p:nvSpPr>
          <p:cNvPr id="19" name="TextBox 18">
            <a:extLst>
              <a:ext uri="{FF2B5EF4-FFF2-40B4-BE49-F238E27FC236}">
                <a16:creationId xmlns:a16="http://schemas.microsoft.com/office/drawing/2014/main" id="{1B42F5AF-7618-491D-8B46-F8F2E49C8B5D}"/>
              </a:ext>
            </a:extLst>
          </p:cNvPr>
          <p:cNvSpPr txBox="1"/>
          <p:nvPr/>
        </p:nvSpPr>
        <p:spPr>
          <a:xfrm>
            <a:off x="96068" y="3630091"/>
            <a:ext cx="2418239"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Ratio of NLDN/WWLLN monthly means considering data for 2016 – 2018. Ratios are shown for each region as well as aggregated for land vs. ocean cells in the domain</a:t>
            </a:r>
          </a:p>
        </p:txBody>
      </p:sp>
      <p:sp>
        <p:nvSpPr>
          <p:cNvPr id="64" name="TextBox 63">
            <a:extLst>
              <a:ext uri="{FF2B5EF4-FFF2-40B4-BE49-F238E27FC236}">
                <a16:creationId xmlns:a16="http://schemas.microsoft.com/office/drawing/2014/main" id="{14AC7377-921E-427E-8404-137AB2885655}"/>
              </a:ext>
            </a:extLst>
          </p:cNvPr>
          <p:cNvSpPr txBox="1"/>
          <p:nvPr/>
        </p:nvSpPr>
        <p:spPr>
          <a:xfrm>
            <a:off x="138790" y="1408602"/>
            <a:ext cx="232337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Total lightning flashes by month over CONUS</a:t>
            </a:r>
          </a:p>
        </p:txBody>
      </p:sp>
    </p:spTree>
    <p:extLst>
      <p:ext uri="{BB962C8B-B14F-4D97-AF65-F5344CB8AC3E}">
        <p14:creationId xmlns:p14="http://schemas.microsoft.com/office/powerpoint/2010/main" val="215275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45FE77-61BD-461C-9C4A-888FA6B7CCEA}"/>
              </a:ext>
            </a:extLst>
          </p:cNvPr>
          <p:cNvGraphicFramePr>
            <a:graphicFrameLocks noGrp="1"/>
          </p:cNvGraphicFramePr>
          <p:nvPr>
            <p:extLst>
              <p:ext uri="{D42A27DB-BD31-4B8C-83A1-F6EECF244321}">
                <p14:modId xmlns:p14="http://schemas.microsoft.com/office/powerpoint/2010/main" val="2924033558"/>
              </p:ext>
            </p:extLst>
          </p:nvPr>
        </p:nvGraphicFramePr>
        <p:xfrm>
          <a:off x="4140757" y="1209171"/>
          <a:ext cx="6844682" cy="5246709"/>
        </p:xfrm>
        <a:graphic>
          <a:graphicData uri="http://schemas.openxmlformats.org/drawingml/2006/table">
            <a:tbl>
              <a:tblPr firstRow="1" firstCol="1" bandRow="1">
                <a:tableStyleId>{5C22544A-7EE6-4342-B048-85BDC9FD1C3A}</a:tableStyleId>
              </a:tblPr>
              <a:tblGrid>
                <a:gridCol w="2281072">
                  <a:extLst>
                    <a:ext uri="{9D8B030D-6E8A-4147-A177-3AD203B41FA5}">
                      <a16:colId xmlns:a16="http://schemas.microsoft.com/office/drawing/2014/main" val="3629069454"/>
                    </a:ext>
                  </a:extLst>
                </a:gridCol>
                <a:gridCol w="2281805">
                  <a:extLst>
                    <a:ext uri="{9D8B030D-6E8A-4147-A177-3AD203B41FA5}">
                      <a16:colId xmlns:a16="http://schemas.microsoft.com/office/drawing/2014/main" val="4111045936"/>
                    </a:ext>
                  </a:extLst>
                </a:gridCol>
                <a:gridCol w="2281805">
                  <a:extLst>
                    <a:ext uri="{9D8B030D-6E8A-4147-A177-3AD203B41FA5}">
                      <a16:colId xmlns:a16="http://schemas.microsoft.com/office/drawing/2014/main" val="2367409283"/>
                    </a:ext>
                  </a:extLst>
                </a:gridCol>
              </a:tblGrid>
              <a:tr h="403593">
                <a:tc>
                  <a:txBody>
                    <a:bodyPr/>
                    <a:lstStyle/>
                    <a:p>
                      <a:pPr marL="0" marR="0" algn="ctr">
                        <a:lnSpc>
                          <a:spcPct val="107000"/>
                        </a:lnSpc>
                        <a:spcBef>
                          <a:spcPts val="0"/>
                        </a:spcBef>
                        <a:spcAft>
                          <a:spcPts val="0"/>
                        </a:spcAft>
                      </a:pPr>
                      <a:r>
                        <a:rPr lang="en-US" sz="1600" dirty="0">
                          <a:solidFill>
                            <a:schemeClr val="tx1"/>
                          </a:solidFill>
                          <a:effectLst/>
                        </a:rPr>
                        <a:t>Month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Land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Ocean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817637"/>
                  </a:ext>
                </a:extLst>
              </a:tr>
              <a:tr h="403593">
                <a:tc>
                  <a:txBody>
                    <a:bodyPr/>
                    <a:lstStyle/>
                    <a:p>
                      <a:pPr marL="0" marR="0" algn="ctr">
                        <a:lnSpc>
                          <a:spcPct val="107000"/>
                        </a:lnSpc>
                        <a:spcBef>
                          <a:spcPts val="0"/>
                        </a:spcBef>
                        <a:spcAft>
                          <a:spcPts val="0"/>
                        </a:spcAft>
                      </a:pPr>
                      <a:r>
                        <a:rPr lang="en-US" sz="1600" dirty="0">
                          <a:solidFill>
                            <a:schemeClr val="tx1"/>
                          </a:solidFill>
                          <a:effectLst/>
                        </a:rPr>
                        <a:t>January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6177757"/>
                  </a:ext>
                </a:extLst>
              </a:tr>
              <a:tr h="403593">
                <a:tc>
                  <a:txBody>
                    <a:bodyPr/>
                    <a:lstStyle/>
                    <a:p>
                      <a:pPr marL="0" marR="0" algn="ctr">
                        <a:lnSpc>
                          <a:spcPct val="107000"/>
                        </a:lnSpc>
                        <a:spcBef>
                          <a:spcPts val="0"/>
                        </a:spcBef>
                        <a:spcAft>
                          <a:spcPts val="0"/>
                        </a:spcAft>
                      </a:pPr>
                      <a:r>
                        <a:rPr lang="en-US" sz="1600" dirty="0">
                          <a:solidFill>
                            <a:schemeClr val="tx1"/>
                          </a:solidFill>
                          <a:effectLst/>
                        </a:rPr>
                        <a:t>February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9090473"/>
                  </a:ext>
                </a:extLst>
              </a:tr>
              <a:tr h="403593">
                <a:tc>
                  <a:txBody>
                    <a:bodyPr/>
                    <a:lstStyle/>
                    <a:p>
                      <a:pPr marL="0" marR="0" algn="ctr">
                        <a:lnSpc>
                          <a:spcPct val="107000"/>
                        </a:lnSpc>
                        <a:spcBef>
                          <a:spcPts val="0"/>
                        </a:spcBef>
                        <a:spcAft>
                          <a:spcPts val="0"/>
                        </a:spcAft>
                      </a:pPr>
                      <a:r>
                        <a:rPr lang="en-US" sz="1600" dirty="0">
                          <a:solidFill>
                            <a:schemeClr val="tx1"/>
                          </a:solidFill>
                          <a:effectLst/>
                        </a:rPr>
                        <a:t>March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112777"/>
                  </a:ext>
                </a:extLst>
              </a:tr>
              <a:tr h="403593">
                <a:tc>
                  <a:txBody>
                    <a:bodyPr/>
                    <a:lstStyle/>
                    <a:p>
                      <a:pPr marL="0" marR="0" algn="ctr">
                        <a:lnSpc>
                          <a:spcPct val="107000"/>
                        </a:lnSpc>
                        <a:spcBef>
                          <a:spcPts val="0"/>
                        </a:spcBef>
                        <a:spcAft>
                          <a:spcPts val="0"/>
                        </a:spcAft>
                      </a:pPr>
                      <a:r>
                        <a:rPr lang="en-US" sz="1600" dirty="0">
                          <a:solidFill>
                            <a:schemeClr val="tx1"/>
                          </a:solidFill>
                          <a:effectLst/>
                        </a:rPr>
                        <a:t>April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8107208"/>
                  </a:ext>
                </a:extLst>
              </a:tr>
              <a:tr h="403593">
                <a:tc>
                  <a:txBody>
                    <a:bodyPr/>
                    <a:lstStyle/>
                    <a:p>
                      <a:pPr marL="0" marR="0" algn="ctr">
                        <a:lnSpc>
                          <a:spcPct val="107000"/>
                        </a:lnSpc>
                        <a:spcBef>
                          <a:spcPts val="0"/>
                        </a:spcBef>
                        <a:spcAft>
                          <a:spcPts val="0"/>
                        </a:spcAft>
                      </a:pPr>
                      <a:r>
                        <a:rPr lang="en-US" sz="1600" dirty="0">
                          <a:solidFill>
                            <a:schemeClr val="tx1"/>
                          </a:solidFill>
                          <a:effectLst/>
                        </a:rPr>
                        <a:t>May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824943"/>
                  </a:ext>
                </a:extLst>
              </a:tr>
              <a:tr h="403593">
                <a:tc>
                  <a:txBody>
                    <a:bodyPr/>
                    <a:lstStyle/>
                    <a:p>
                      <a:pPr marL="0" marR="0" algn="ctr">
                        <a:lnSpc>
                          <a:spcPct val="107000"/>
                        </a:lnSpc>
                        <a:spcBef>
                          <a:spcPts val="0"/>
                        </a:spcBef>
                        <a:spcAft>
                          <a:spcPts val="0"/>
                        </a:spcAft>
                      </a:pPr>
                      <a:r>
                        <a:rPr lang="en-US" sz="1600" dirty="0">
                          <a:solidFill>
                            <a:schemeClr val="tx1"/>
                          </a:solidFill>
                          <a:effectLst/>
                        </a:rPr>
                        <a:t>June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7228651"/>
                  </a:ext>
                </a:extLst>
              </a:tr>
              <a:tr h="403593">
                <a:tc>
                  <a:txBody>
                    <a:bodyPr/>
                    <a:lstStyle/>
                    <a:p>
                      <a:pPr marL="0" marR="0" algn="ctr">
                        <a:lnSpc>
                          <a:spcPct val="107000"/>
                        </a:lnSpc>
                        <a:spcBef>
                          <a:spcPts val="0"/>
                        </a:spcBef>
                        <a:spcAft>
                          <a:spcPts val="0"/>
                        </a:spcAft>
                      </a:pPr>
                      <a:r>
                        <a:rPr lang="en-US" sz="1600" dirty="0">
                          <a:solidFill>
                            <a:schemeClr val="tx1"/>
                          </a:solidFill>
                          <a:effectLst/>
                        </a:rPr>
                        <a:t>July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699423"/>
                  </a:ext>
                </a:extLst>
              </a:tr>
              <a:tr h="403593">
                <a:tc>
                  <a:txBody>
                    <a:bodyPr/>
                    <a:lstStyle/>
                    <a:p>
                      <a:pPr marL="0" marR="0" algn="ctr">
                        <a:lnSpc>
                          <a:spcPct val="107000"/>
                        </a:lnSpc>
                        <a:spcBef>
                          <a:spcPts val="0"/>
                        </a:spcBef>
                        <a:spcAft>
                          <a:spcPts val="0"/>
                        </a:spcAft>
                      </a:pPr>
                      <a:r>
                        <a:rPr lang="en-US" sz="1600" dirty="0">
                          <a:solidFill>
                            <a:schemeClr val="tx1"/>
                          </a:solidFill>
                          <a:effectLst/>
                        </a:rPr>
                        <a:t>August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0215726"/>
                  </a:ext>
                </a:extLst>
              </a:tr>
              <a:tr h="403593">
                <a:tc>
                  <a:txBody>
                    <a:bodyPr/>
                    <a:lstStyle/>
                    <a:p>
                      <a:pPr marL="0" marR="0" algn="ctr">
                        <a:lnSpc>
                          <a:spcPct val="107000"/>
                        </a:lnSpc>
                        <a:spcBef>
                          <a:spcPts val="0"/>
                        </a:spcBef>
                        <a:spcAft>
                          <a:spcPts val="0"/>
                        </a:spcAft>
                      </a:pPr>
                      <a:r>
                        <a:rPr lang="en-US" sz="1600" dirty="0">
                          <a:solidFill>
                            <a:schemeClr val="tx1"/>
                          </a:solidFill>
                          <a:effectLst/>
                        </a:rPr>
                        <a:t>September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094873"/>
                  </a:ext>
                </a:extLst>
              </a:tr>
              <a:tr h="403593">
                <a:tc>
                  <a:txBody>
                    <a:bodyPr/>
                    <a:lstStyle/>
                    <a:p>
                      <a:pPr marL="0" marR="0" algn="ctr">
                        <a:lnSpc>
                          <a:spcPct val="107000"/>
                        </a:lnSpc>
                        <a:spcBef>
                          <a:spcPts val="0"/>
                        </a:spcBef>
                        <a:spcAft>
                          <a:spcPts val="0"/>
                        </a:spcAft>
                      </a:pPr>
                      <a:r>
                        <a:rPr lang="en-US" sz="1600" dirty="0">
                          <a:solidFill>
                            <a:schemeClr val="tx1"/>
                          </a:solidFill>
                          <a:effectLst/>
                        </a:rPr>
                        <a:t>October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6686919"/>
                  </a:ext>
                </a:extLst>
              </a:tr>
              <a:tr h="403593">
                <a:tc>
                  <a:txBody>
                    <a:bodyPr/>
                    <a:lstStyle/>
                    <a:p>
                      <a:pPr marL="0" marR="0" algn="ctr">
                        <a:lnSpc>
                          <a:spcPct val="107000"/>
                        </a:lnSpc>
                        <a:spcBef>
                          <a:spcPts val="0"/>
                        </a:spcBef>
                        <a:spcAft>
                          <a:spcPts val="0"/>
                        </a:spcAft>
                      </a:pPr>
                      <a:r>
                        <a:rPr lang="en-US" sz="1600" dirty="0">
                          <a:solidFill>
                            <a:schemeClr val="tx1"/>
                          </a:solidFill>
                          <a:effectLst/>
                        </a:rPr>
                        <a:t>November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5406522"/>
                  </a:ext>
                </a:extLst>
              </a:tr>
              <a:tr h="403593">
                <a:tc>
                  <a:txBody>
                    <a:bodyPr/>
                    <a:lstStyle/>
                    <a:p>
                      <a:pPr marL="0" marR="0" algn="ctr">
                        <a:lnSpc>
                          <a:spcPct val="107000"/>
                        </a:lnSpc>
                        <a:spcBef>
                          <a:spcPts val="0"/>
                        </a:spcBef>
                        <a:spcAft>
                          <a:spcPts val="0"/>
                        </a:spcAft>
                      </a:pPr>
                      <a:r>
                        <a:rPr lang="en-US" sz="1600" dirty="0">
                          <a:solidFill>
                            <a:schemeClr val="tx1"/>
                          </a:solidFill>
                          <a:effectLst/>
                        </a:rPr>
                        <a:t>December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7666799"/>
                  </a:ext>
                </a:extLst>
              </a:tr>
            </a:tbl>
          </a:graphicData>
        </a:graphic>
      </p:graphicFrame>
      <p:sp>
        <p:nvSpPr>
          <p:cNvPr id="4" name="Slide Number Placeholder 8">
            <a:extLst>
              <a:ext uri="{FF2B5EF4-FFF2-40B4-BE49-F238E27FC236}">
                <a16:creationId xmlns:a16="http://schemas.microsoft.com/office/drawing/2014/main" id="{65C5FE10-6F47-49EF-9593-882966BBA2C9}"/>
              </a:ext>
            </a:extLst>
          </p:cNvPr>
          <p:cNvSpPr>
            <a:spLocks noGrp="1"/>
          </p:cNvSpPr>
          <p:nvPr>
            <p:ph type="sldNum" sz="quarter" idx="12"/>
          </p:nvPr>
        </p:nvSpPr>
        <p:spPr>
          <a:xfrm>
            <a:off x="0" y="6224588"/>
            <a:ext cx="812800" cy="228600"/>
          </a:xfrm>
          <a:noFill/>
        </p:spPr>
        <p:txBody>
          <a:bodyPr/>
          <a:lstStyle/>
          <a:p>
            <a:fld id="{A5BDB1D0-831B-422E-9B5F-5C972860F797}" type="slidenum">
              <a:rPr lang="en-US" smtClean="0"/>
              <a:pPr/>
              <a:t>8</a:t>
            </a:fld>
            <a:endParaRPr lang="en-US" dirty="0"/>
          </a:p>
        </p:txBody>
      </p:sp>
      <p:sp>
        <p:nvSpPr>
          <p:cNvPr id="5" name="Title 1">
            <a:extLst>
              <a:ext uri="{FF2B5EF4-FFF2-40B4-BE49-F238E27FC236}">
                <a16:creationId xmlns:a16="http://schemas.microsoft.com/office/drawing/2014/main" id="{0ACE79AD-F0C2-4D2F-BA90-2B91CBCE68B0}"/>
              </a:ext>
            </a:extLst>
          </p:cNvPr>
          <p:cNvSpPr txBox="1">
            <a:spLocks/>
          </p:cNvSpPr>
          <p:nvPr/>
        </p:nvSpPr>
        <p:spPr>
          <a:xfrm>
            <a:off x="2979142" y="61029"/>
            <a:ext cx="7589621" cy="685800"/>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solidFill>
                  <a:srgbClr val="0B5AA5"/>
                </a:solidFill>
                <a:latin typeface="Times New Roman" panose="02020603050405020304" pitchFamily="18" charset="0"/>
                <a:cs typeface="Times New Roman" panose="02020603050405020304" pitchFamily="18" charset="0"/>
              </a:rPr>
              <a:t>Monthly NLDN/WWLLN Lightning Flash Ratio over Land &amp; Ocean</a:t>
            </a:r>
          </a:p>
        </p:txBody>
      </p:sp>
      <p:grpSp>
        <p:nvGrpSpPr>
          <p:cNvPr id="8" name="Group 7">
            <a:extLst>
              <a:ext uri="{FF2B5EF4-FFF2-40B4-BE49-F238E27FC236}">
                <a16:creationId xmlns:a16="http://schemas.microsoft.com/office/drawing/2014/main" id="{406FA064-F760-44BC-A3F2-236904A614BE}"/>
              </a:ext>
            </a:extLst>
          </p:cNvPr>
          <p:cNvGrpSpPr/>
          <p:nvPr/>
        </p:nvGrpSpPr>
        <p:grpSpPr>
          <a:xfrm>
            <a:off x="10177668" y="1679244"/>
            <a:ext cx="1091036" cy="4661453"/>
            <a:chOff x="8895521" y="1677435"/>
            <a:chExt cx="1091036" cy="4661453"/>
          </a:xfrm>
        </p:grpSpPr>
        <p:sp>
          <p:nvSpPr>
            <p:cNvPr id="6" name="Right Brace 5">
              <a:extLst>
                <a:ext uri="{FF2B5EF4-FFF2-40B4-BE49-F238E27FC236}">
                  <a16:creationId xmlns:a16="http://schemas.microsoft.com/office/drawing/2014/main" id="{5D3B3306-089D-4841-93C5-C170CDCB393D}"/>
                </a:ext>
              </a:extLst>
            </p:cNvPr>
            <p:cNvSpPr/>
            <p:nvPr/>
          </p:nvSpPr>
          <p:spPr bwMode="auto">
            <a:xfrm>
              <a:off x="8895521" y="1677435"/>
              <a:ext cx="566531" cy="4661453"/>
            </a:xfrm>
            <a:prstGeom prst="rightBrace">
              <a:avLst>
                <a:gd name="adj1" fmla="val 8333"/>
                <a:gd name="adj2" fmla="val 4680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7" name="TextBox 6">
              <a:extLst>
                <a:ext uri="{FF2B5EF4-FFF2-40B4-BE49-F238E27FC236}">
                  <a16:creationId xmlns:a16="http://schemas.microsoft.com/office/drawing/2014/main" id="{1AD9C541-930C-46B4-BC69-2139B028921F}"/>
                </a:ext>
              </a:extLst>
            </p:cNvPr>
            <p:cNvSpPr txBox="1"/>
            <p:nvPr/>
          </p:nvSpPr>
          <p:spPr>
            <a:xfrm>
              <a:off x="9420026" y="3646050"/>
              <a:ext cx="566531" cy="369332"/>
            </a:xfrm>
            <a:prstGeom prst="rect">
              <a:avLst/>
            </a:prstGeom>
            <a:noFill/>
          </p:spPr>
          <p:txBody>
            <a:bodyPr wrap="square" rtlCol="0">
              <a:spAutoFit/>
            </a:bodyPr>
            <a:lstStyle/>
            <a:p>
              <a:r>
                <a:rPr lang="en-US" dirty="0"/>
                <a:t>1.0</a:t>
              </a:r>
            </a:p>
          </p:txBody>
        </p:sp>
      </p:grpSp>
      <p:sp>
        <p:nvSpPr>
          <p:cNvPr id="9" name="TextBox 8">
            <a:extLst>
              <a:ext uri="{FF2B5EF4-FFF2-40B4-BE49-F238E27FC236}">
                <a16:creationId xmlns:a16="http://schemas.microsoft.com/office/drawing/2014/main" id="{96E81AAD-783C-4711-A81C-76668C9A217D}"/>
              </a:ext>
            </a:extLst>
          </p:cNvPr>
          <p:cNvSpPr txBox="1"/>
          <p:nvPr/>
        </p:nvSpPr>
        <p:spPr>
          <a:xfrm>
            <a:off x="188843" y="1016369"/>
            <a:ext cx="387626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monthly-varying land ratios are applied uniformly across all CONUS/hemispheric land cells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ocean ratios &lt; 1 are caused by lower NLDN detection efficiency when lightning strikes are away from the monitors over land, and therefore WWLLNs and WWLLN are identical over ocean cells </a:t>
            </a:r>
          </a:p>
        </p:txBody>
      </p:sp>
    </p:spTree>
    <p:extLst>
      <p:ext uri="{BB962C8B-B14F-4D97-AF65-F5344CB8AC3E}">
        <p14:creationId xmlns:p14="http://schemas.microsoft.com/office/powerpoint/2010/main" val="25823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001" y="475826"/>
            <a:ext cx="9369287" cy="685800"/>
          </a:xfrm>
        </p:spPr>
        <p:txBody>
          <a:bodyPr/>
          <a:lstStyle/>
          <a:p>
            <a:pPr algn="ctr"/>
            <a:r>
              <a:rPr lang="en-US" sz="2800" dirty="0">
                <a:solidFill>
                  <a:srgbClr val="0B5AA5"/>
                </a:solidFill>
                <a:latin typeface="Times New Roman" panose="02020603050405020304" pitchFamily="18" charset="0"/>
                <a:cs typeface="Times New Roman" panose="02020603050405020304" pitchFamily="18" charset="0"/>
              </a:rPr>
              <a:t>Lightning Flash Density over CONUS: NLDN vs WWLLN</a:t>
            </a: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9</a:t>
            </a:fld>
            <a:endParaRPr lang="en-US" dirty="0"/>
          </a:p>
        </p:txBody>
      </p:sp>
      <p:grpSp>
        <p:nvGrpSpPr>
          <p:cNvPr id="3" name="Group 2">
            <a:extLst>
              <a:ext uri="{FF2B5EF4-FFF2-40B4-BE49-F238E27FC236}">
                <a16:creationId xmlns:a16="http://schemas.microsoft.com/office/drawing/2014/main" id="{CF3B9C0D-AAA4-4C17-B814-7E619398E94E}"/>
              </a:ext>
            </a:extLst>
          </p:cNvPr>
          <p:cNvGrpSpPr/>
          <p:nvPr/>
        </p:nvGrpSpPr>
        <p:grpSpPr>
          <a:xfrm>
            <a:off x="2026135" y="1122878"/>
            <a:ext cx="8433020" cy="5496826"/>
            <a:chOff x="1658387" y="1023487"/>
            <a:chExt cx="8433020" cy="5496826"/>
          </a:xfrm>
        </p:grpSpPr>
        <p:pic>
          <p:nvPicPr>
            <p:cNvPr id="7" name="Picture 6" descr="Chart&#10;&#10;Description automatically generated">
              <a:extLst>
                <a:ext uri="{FF2B5EF4-FFF2-40B4-BE49-F238E27FC236}">
                  <a16:creationId xmlns:a16="http://schemas.microsoft.com/office/drawing/2014/main" id="{2C810EF6-6173-4E7A-ABF4-F7BD3AB4E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387" y="1023487"/>
              <a:ext cx="8433020" cy="4573496"/>
            </a:xfrm>
            <a:prstGeom prst="rect">
              <a:avLst/>
            </a:prstGeom>
          </p:spPr>
        </p:pic>
        <p:sp>
          <p:nvSpPr>
            <p:cNvPr id="8" name="TextBox 7">
              <a:extLst>
                <a:ext uri="{FF2B5EF4-FFF2-40B4-BE49-F238E27FC236}">
                  <a16:creationId xmlns:a16="http://schemas.microsoft.com/office/drawing/2014/main" id="{8EEF3230-0892-4D1E-BBCE-0D5CA79048D6}"/>
                </a:ext>
              </a:extLst>
            </p:cNvPr>
            <p:cNvSpPr txBox="1"/>
            <p:nvPr/>
          </p:nvSpPr>
          <p:spPr>
            <a:xfrm>
              <a:off x="1658387" y="5596983"/>
              <a:ext cx="8433020"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Courtesy of Kaplan and Lau (2021), </a:t>
              </a:r>
              <a:r>
                <a:rPr lang="en-US" dirty="0">
                  <a:latin typeface="Times New Roman" panose="02020603050405020304" pitchFamily="18" charset="0"/>
                  <a:cs typeface="Times New Roman" panose="02020603050405020304" pitchFamily="18" charset="0"/>
                  <a:hlinkClick r:id="rId4"/>
                </a:rPr>
                <a:t>https://doi.org/10.5194/essd-13-3219-2021</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Peak summertime lightning density in WGLC (WWLLN Global Lightning Climatology) is about 40 % of the amount reported by NLDN</a:t>
              </a:r>
            </a:p>
          </p:txBody>
        </p:sp>
      </p:grpSp>
    </p:spTree>
    <p:extLst>
      <p:ext uri="{BB962C8B-B14F-4D97-AF65-F5344CB8AC3E}">
        <p14:creationId xmlns:p14="http://schemas.microsoft.com/office/powerpoint/2010/main" val="206207846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4_3.potx [Read-Only]" id="{96F26684-8531-4D7C-9923-DAFD11CBF2DD}" vid="{1FBA965A-9B6A-40DC-8D9B-C1A681DEC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7FD8F6087487E469719C1CB13763B99" ma:contentTypeVersion="35" ma:contentTypeDescription="Create a new document." ma:contentTypeScope="" ma:versionID="eb0ffca1a37384105bb7ac5edf98ae1a">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709b58f-4f51-4d4a-be51-99f6db999dc6" xmlns:ns7="d6a8d931-bbed-4c3e-a7d4-a5b6ddc0d443" targetNamespace="http://schemas.microsoft.com/office/2006/metadata/properties" ma:root="true" ma:fieldsID="a791f5a686a1e50f579764a7a924ec13" ns1:_="" ns3:_="" ns4:_="" ns5:_="" ns6:_="" ns7:_="">
    <xsd:import namespace="http://schemas.microsoft.com/sharepoint/v3"/>
    <xsd:import namespace="4ffa91fb-a0ff-4ac5-b2db-65c790d184a4"/>
    <xsd:import namespace="http://schemas.microsoft.com/sharepoint.v3"/>
    <xsd:import namespace="http://schemas.microsoft.com/sharepoint/v3/fields"/>
    <xsd:import namespace="f709b58f-4f51-4d4a-be51-99f6db999dc6"/>
    <xsd:import namespace="d6a8d931-bbed-4c3e-a7d4-a5b6ddc0d44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DateTaken" minOccurs="0"/>
                <xsd:element ref="ns7:MediaServiceAutoTags" minOccurs="0"/>
                <xsd:element ref="ns7:MediaServiceOCR" minOccurs="0"/>
                <xsd:element ref="ns7:MediaServiceLocation" minOccurs="0"/>
                <xsd:element ref="ns7:MediaServiceGenerationTime" minOccurs="0"/>
                <xsd:element ref="ns7: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76978d8-5ee3-4ea5-ac09-da03ac64b280}" ma:internalName="TaxCatchAllLabel" ma:readOnly="true" ma:showField="CatchAllDataLabel" ma:web="f709b58f-4f51-4d4a-be51-99f6db999dc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76978d8-5ee3-4ea5-ac09-da03ac64b280}" ma:internalName="TaxCatchAll" ma:showField="CatchAllData" ma:web="f709b58f-4f51-4d4a-be51-99f6db999d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09b58f-4f51-4d4a-be51-99f6db999dc6"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6a8d931-bbed-4c3e-a7d4-a5b6ddc0d443"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38" nillable="true" ma:displayName="Location" ma:internalName="MediaServiceLocatio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Records_x0020_Status xmlns="f709b58f-4f51-4d4a-be51-99f6db999dc6">Pending</Records_x0020_Status>
    <Document_x0020_Creation_x0020_Date xmlns="4ffa91fb-a0ff-4ac5-b2db-65c790d184a4">2020-10-08T00:06:09+00:00</Document_x0020_Creation_x0020_Date>
    <EPA_x0020_Office xmlns="4ffa91fb-a0ff-4ac5-b2db-65c790d184a4" xsi:nil="true"/>
    <Records_x0020_Date xmlns="f709b58f-4f51-4d4a-be51-99f6db999dc6"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5B8ACAF6-B729-45CD-9C00-0A42339A2F6D}">
  <ds:schemaRefs>
    <ds:schemaRef ds:uri="http://schemas.microsoft.com/sharepoint/v3/contenttype/forms"/>
  </ds:schemaRefs>
</ds:datastoreItem>
</file>

<file path=customXml/itemProps2.xml><?xml version="1.0" encoding="utf-8"?>
<ds:datastoreItem xmlns:ds="http://schemas.openxmlformats.org/officeDocument/2006/customXml" ds:itemID="{69814909-6D3E-44B0-87CC-B074DEE9D3E9}">
  <ds:schemaRefs>
    <ds:schemaRef ds:uri="Microsoft.SharePoint.Taxonomy.ContentTypeSync"/>
  </ds:schemaRefs>
</ds:datastoreItem>
</file>

<file path=customXml/itemProps3.xml><?xml version="1.0" encoding="utf-8"?>
<ds:datastoreItem xmlns:ds="http://schemas.openxmlformats.org/officeDocument/2006/customXml" ds:itemID="{ECA507BA-A54F-44D2-A182-17C932E08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709b58f-4f51-4d4a-be51-99f6db999dc6"/>
    <ds:schemaRef ds:uri="d6a8d931-bbed-4c3e-a7d4-a5b6ddc0d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A857C8F-FB86-4154-8068-DC56A91BD04A}">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 ds:uri="4ffa91fb-a0ff-4ac5-b2db-65c790d184a4"/>
    <ds:schemaRef ds:uri="f709b58f-4f51-4d4a-be51-99f6db999dc6"/>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38111</TotalTime>
  <Words>2062</Words>
  <Application>Microsoft Office PowerPoint</Application>
  <PresentationFormat>Widescreen</PresentationFormat>
  <Paragraphs>376</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vt:lpstr>
      <vt:lpstr>Times New Roman</vt:lpstr>
      <vt:lpstr>Blank Presentation</vt:lpstr>
      <vt:lpstr>The Burden of Lightning NOx Emissions over the Contiguous United States and the Northern Hemisphere Derived Using Observational and Climatological Approaches</vt:lpstr>
      <vt:lpstr>Outline</vt:lpstr>
      <vt:lpstr>Overview of Lightning Detection Networks</vt:lpstr>
      <vt:lpstr>Overview of Lightning Detection Networks</vt:lpstr>
      <vt:lpstr>PowerPoint Presentation</vt:lpstr>
      <vt:lpstr>PowerPoint Presentation</vt:lpstr>
      <vt:lpstr>PowerPoint Presentation</vt:lpstr>
      <vt:lpstr>PowerPoint Presentation</vt:lpstr>
      <vt:lpstr>Lightning Flash Density over CONUS: NLDN vs WWLLN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dc:title>
  <dc:creator>Mathur, Rohit</dc:creator>
  <cp:lastModifiedBy>Kang, Daiwen</cp:lastModifiedBy>
  <cp:revision>151</cp:revision>
  <dcterms:created xsi:type="dcterms:W3CDTF">2020-10-05T15:31:39Z</dcterms:created>
  <dcterms:modified xsi:type="dcterms:W3CDTF">2022-10-13T14:57:17Z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0x01010097FD8F6087487E469719C1CB13763B99</vt:lpwstr>
  </property>
</Properties>
</file>