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20"/>
  </p:notesMasterIdLst>
  <p:sldIdLst>
    <p:sldId id="272" r:id="rId5"/>
    <p:sldId id="282" r:id="rId6"/>
    <p:sldId id="274" r:id="rId7"/>
    <p:sldId id="283" r:id="rId8"/>
    <p:sldId id="265" r:id="rId9"/>
    <p:sldId id="284" r:id="rId10"/>
    <p:sldId id="268" r:id="rId11"/>
    <p:sldId id="276" r:id="rId12"/>
    <p:sldId id="280" r:id="rId13"/>
    <p:sldId id="279" r:id="rId14"/>
    <p:sldId id="287" r:id="rId15"/>
    <p:sldId id="285" r:id="rId16"/>
    <p:sldId id="286" r:id="rId17"/>
    <p:sldId id="278" r:id="rId18"/>
    <p:sldId id="26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E9CD31F-C35E-C101-CCF5-B048891411A4}" name="Jeremiah Johnson" initials="JJ" userId="S::jjohnson@ramboll.com::a93a064f-f728-4ad8-91d2-2bf546895bda" providerId="AD"/>
  <p188:author id="{0C1CB831-5294-D1A2-627B-F372DBEE1F21}" name="Greg Yarwood" initials="GY" userId="S::gyarwood@ramboll.com::4be50943-959c-4554-9ced-66323fffee1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75C8"/>
    <a:srgbClr val="F3E071"/>
    <a:srgbClr val="BCA310"/>
    <a:srgbClr val="799B3E"/>
    <a:srgbClr val="0090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C07E59-6EC8-E277-8A92-A7F23776B377}" v="1" dt="2022-10-03T18:08:49.173"/>
    <p1510:client id="{4C5FD437-0BEF-4694-A148-F95581136C0F}" v="293" dt="2022-10-04T04:28:18.035"/>
    <p1510:client id="{662EDEC8-1471-48DB-806D-ACB51B6D4D7C}" vWet="4" dt="2022-10-03T17:49:15.187"/>
    <p1510:client id="{B0903D8F-1752-FA93-1870-E2E8F07094DF}" v="7" dt="2022-10-04T03:02:53.417"/>
    <p1510:client id="{CAE7F6FF-4A7B-7D22-6A97-E9813D9A6AC0}" v="10" dt="2022-10-03T18:05:54.8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870" autoAdjust="0"/>
  </p:normalViewPr>
  <p:slideViewPr>
    <p:cSldViewPr snapToGrid="0">
      <p:cViewPr varScale="1">
        <p:scale>
          <a:sx n="102" d="100"/>
          <a:sy n="102" d="100"/>
        </p:scale>
        <p:origin x="912" y="10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wcnovfps1\Projects\TCEQ_2022\Fire_processor\work\plume_rise\plume_rise_exampl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wcnovfps1\Projects\TCEQ_2022\Fire_processor\work\plume_rise\plume_rise_example.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wcnovfps1\Projects\TCEQ_2022\Fire_processor\work\plume_rise\plume_rise_example.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wcnovfps1\Projects\TCEQ_2022\Fire_processor\work\plume_rise\plume_rise_example.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2000" b="1"/>
              <a:t>PM</a:t>
            </a:r>
            <a:r>
              <a:rPr lang="en-US" sz="2000" b="1" baseline="-25000"/>
              <a:t>2.5</a:t>
            </a:r>
            <a:r>
              <a:rPr lang="en-US" sz="2000" b="1"/>
              <a:t> Emissions -</a:t>
            </a:r>
            <a:r>
              <a:rPr lang="en-US" sz="2000" b="1" baseline="0"/>
              <a:t> 2019 Apr-Sep</a:t>
            </a:r>
            <a:endParaRPr lang="en-US" sz="20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Sheet3!$C$3</c:f>
              <c:strCache>
                <c:ptCount val="1"/>
                <c:pt idx="0">
                  <c:v>FINN2.5</c:v>
                </c:pt>
              </c:strCache>
            </c:strRef>
          </c:tx>
          <c:spPr>
            <a:solidFill>
              <a:schemeClr val="accent1"/>
            </a:solidFill>
            <a:ln>
              <a:noFill/>
            </a:ln>
            <a:effectLst/>
          </c:spPr>
          <c:invertIfNegative val="0"/>
          <c:cat>
            <c:strRef>
              <c:f>(Sheet3!$B$4,Sheet3!$B$13)</c:f>
              <c:strCache>
                <c:ptCount val="2"/>
                <c:pt idx="0">
                  <c:v>California</c:v>
                </c:pt>
                <c:pt idx="1">
                  <c:v>Texas</c:v>
                </c:pt>
              </c:strCache>
              <c:extLst/>
            </c:strRef>
          </c:cat>
          <c:val>
            <c:numRef>
              <c:f>(Sheet3!$C$4,Sheet3!$C$13)</c:f>
              <c:numCache>
                <c:formatCode>#,##0</c:formatCode>
                <c:ptCount val="2"/>
                <c:pt idx="0">
                  <c:v>55106</c:v>
                </c:pt>
                <c:pt idx="1">
                  <c:v>33311</c:v>
                </c:pt>
              </c:numCache>
              <c:extLst/>
            </c:numRef>
          </c:val>
          <c:extLst>
            <c:ext xmlns:c16="http://schemas.microsoft.com/office/drawing/2014/chart" uri="{C3380CC4-5D6E-409C-BE32-E72D297353CC}">
              <c16:uniqueId val="{00000000-A4C3-4CB0-BE14-2E3D7EAB241C}"/>
            </c:ext>
          </c:extLst>
        </c:ser>
        <c:ser>
          <c:idx val="1"/>
          <c:order val="1"/>
          <c:tx>
            <c:strRef>
              <c:f>Sheet3!$D$3</c:f>
              <c:strCache>
                <c:ptCount val="1"/>
                <c:pt idx="0">
                  <c:v>GFAS1.2</c:v>
                </c:pt>
              </c:strCache>
            </c:strRef>
          </c:tx>
          <c:spPr>
            <a:solidFill>
              <a:schemeClr val="accent2"/>
            </a:solidFill>
            <a:ln>
              <a:noFill/>
            </a:ln>
            <a:effectLst/>
          </c:spPr>
          <c:invertIfNegative val="0"/>
          <c:cat>
            <c:strRef>
              <c:f>(Sheet3!$B$4,Sheet3!$B$13)</c:f>
              <c:strCache>
                <c:ptCount val="2"/>
                <c:pt idx="0">
                  <c:v>California</c:v>
                </c:pt>
                <c:pt idx="1">
                  <c:v>Texas</c:v>
                </c:pt>
              </c:strCache>
              <c:extLst/>
            </c:strRef>
          </c:cat>
          <c:val>
            <c:numRef>
              <c:f>(Sheet3!$D$4,Sheet3!$D$13)</c:f>
              <c:numCache>
                <c:formatCode>#,##0</c:formatCode>
                <c:ptCount val="2"/>
                <c:pt idx="0">
                  <c:v>40724</c:v>
                </c:pt>
                <c:pt idx="1">
                  <c:v>14820</c:v>
                </c:pt>
              </c:numCache>
              <c:extLst/>
            </c:numRef>
          </c:val>
          <c:extLst>
            <c:ext xmlns:c16="http://schemas.microsoft.com/office/drawing/2014/chart" uri="{C3380CC4-5D6E-409C-BE32-E72D297353CC}">
              <c16:uniqueId val="{00000001-A4C3-4CB0-BE14-2E3D7EAB241C}"/>
            </c:ext>
          </c:extLst>
        </c:ser>
        <c:ser>
          <c:idx val="2"/>
          <c:order val="2"/>
          <c:tx>
            <c:strRef>
              <c:f>Sheet3!$E$3</c:f>
              <c:strCache>
                <c:ptCount val="1"/>
                <c:pt idx="0">
                  <c:v>QFED2.5</c:v>
                </c:pt>
              </c:strCache>
            </c:strRef>
          </c:tx>
          <c:spPr>
            <a:solidFill>
              <a:schemeClr val="accent3"/>
            </a:solidFill>
            <a:ln>
              <a:noFill/>
            </a:ln>
            <a:effectLst/>
          </c:spPr>
          <c:invertIfNegative val="0"/>
          <c:cat>
            <c:strRef>
              <c:f>(Sheet3!$B$4,Sheet3!$B$13)</c:f>
              <c:strCache>
                <c:ptCount val="2"/>
                <c:pt idx="0">
                  <c:v>California</c:v>
                </c:pt>
                <c:pt idx="1">
                  <c:v>Texas</c:v>
                </c:pt>
              </c:strCache>
              <c:extLst/>
            </c:strRef>
          </c:cat>
          <c:val>
            <c:numRef>
              <c:f>(Sheet3!$E$4,Sheet3!$E$13)</c:f>
              <c:numCache>
                <c:formatCode>#,##0</c:formatCode>
                <c:ptCount val="2"/>
                <c:pt idx="0">
                  <c:v>180636</c:v>
                </c:pt>
                <c:pt idx="1">
                  <c:v>95027</c:v>
                </c:pt>
              </c:numCache>
              <c:extLst/>
            </c:numRef>
          </c:val>
          <c:extLst>
            <c:ext xmlns:c16="http://schemas.microsoft.com/office/drawing/2014/chart" uri="{C3380CC4-5D6E-409C-BE32-E72D297353CC}">
              <c16:uniqueId val="{00000002-A4C3-4CB0-BE14-2E3D7EAB241C}"/>
            </c:ext>
          </c:extLst>
        </c:ser>
        <c:dLbls>
          <c:showLegendKey val="0"/>
          <c:showVal val="0"/>
          <c:showCatName val="0"/>
          <c:showSerName val="0"/>
          <c:showPercent val="0"/>
          <c:showBubbleSize val="0"/>
        </c:dLbls>
        <c:gapWidth val="219"/>
        <c:overlap val="-27"/>
        <c:axId val="819510248"/>
        <c:axId val="819507624"/>
      </c:barChart>
      <c:catAx>
        <c:axId val="819510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19507624"/>
        <c:crosses val="autoZero"/>
        <c:auto val="1"/>
        <c:lblAlgn val="ctr"/>
        <c:lblOffset val="100"/>
        <c:noMultiLvlLbl val="0"/>
      </c:catAx>
      <c:valAx>
        <c:axId val="819507624"/>
        <c:scaling>
          <c:orientation val="minMax"/>
        </c:scaling>
        <c:delete val="0"/>
        <c:axPos val="l"/>
        <c:majorGridlines>
          <c:spPr>
            <a:ln w="9525" cap="flat" cmpd="sng" algn="ctr">
              <a:solidFill>
                <a:schemeClr val="bg1">
                  <a:lumMod val="65000"/>
                </a:schemeClr>
              </a:solidFill>
              <a:round/>
            </a:ln>
            <a:effectLst/>
          </c:spPr>
        </c:majorGridlines>
        <c:minorGridlines>
          <c:spPr>
            <a:ln w="9525" cap="flat" cmpd="sng" algn="ctr">
              <a:solidFill>
                <a:schemeClr val="bg1">
                  <a:lumMod val="6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1"/>
                  <a:t>PM</a:t>
                </a:r>
                <a:r>
                  <a:rPr lang="en-US" sz="1800" b="1" baseline="-25000"/>
                  <a:t>2.5</a:t>
                </a:r>
                <a:r>
                  <a:rPr lang="en-US" sz="1800" b="1"/>
                  <a:t> Emissions (tons)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19510248"/>
        <c:crosses val="autoZero"/>
        <c:crossBetween val="between"/>
        <c:minorUnit val="25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2000" b="1"/>
              <a:t>NOx Emissions -</a:t>
            </a:r>
            <a:r>
              <a:rPr lang="en-US" sz="2000" b="1" baseline="0"/>
              <a:t> 2019 Apr-Sep</a:t>
            </a:r>
            <a:endParaRPr lang="en-US" sz="20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Sheet3!$F$3</c:f>
              <c:strCache>
                <c:ptCount val="1"/>
                <c:pt idx="0">
                  <c:v>FINN2.5</c:v>
                </c:pt>
              </c:strCache>
            </c:strRef>
          </c:tx>
          <c:spPr>
            <a:solidFill>
              <a:schemeClr val="accent1"/>
            </a:solidFill>
            <a:ln>
              <a:noFill/>
            </a:ln>
            <a:effectLst/>
          </c:spPr>
          <c:invertIfNegative val="0"/>
          <c:cat>
            <c:strRef>
              <c:f>(Sheet3!$B$4,Sheet3!$B$13)</c:f>
              <c:strCache>
                <c:ptCount val="2"/>
                <c:pt idx="0">
                  <c:v>California</c:v>
                </c:pt>
                <c:pt idx="1">
                  <c:v>Texas</c:v>
                </c:pt>
              </c:strCache>
              <c:extLst/>
            </c:strRef>
          </c:cat>
          <c:val>
            <c:numRef>
              <c:f>(Sheet3!$F$4,Sheet3!$F$13)</c:f>
              <c:numCache>
                <c:formatCode>#,##0</c:formatCode>
                <c:ptCount val="2"/>
                <c:pt idx="0">
                  <c:v>14406</c:v>
                </c:pt>
                <c:pt idx="1">
                  <c:v>11487</c:v>
                </c:pt>
              </c:numCache>
              <c:extLst/>
            </c:numRef>
          </c:val>
          <c:extLst>
            <c:ext xmlns:c16="http://schemas.microsoft.com/office/drawing/2014/chart" uri="{C3380CC4-5D6E-409C-BE32-E72D297353CC}">
              <c16:uniqueId val="{00000000-0A1C-4C67-B26D-CD52685CABA1}"/>
            </c:ext>
          </c:extLst>
        </c:ser>
        <c:ser>
          <c:idx val="1"/>
          <c:order val="1"/>
          <c:tx>
            <c:strRef>
              <c:f>Sheet3!$G$3</c:f>
              <c:strCache>
                <c:ptCount val="1"/>
                <c:pt idx="0">
                  <c:v>GFAS1.2</c:v>
                </c:pt>
              </c:strCache>
            </c:strRef>
          </c:tx>
          <c:spPr>
            <a:solidFill>
              <a:schemeClr val="accent2"/>
            </a:solidFill>
            <a:ln>
              <a:noFill/>
            </a:ln>
            <a:effectLst/>
          </c:spPr>
          <c:invertIfNegative val="0"/>
          <c:cat>
            <c:strRef>
              <c:f>(Sheet3!$B$4,Sheet3!$B$13)</c:f>
              <c:strCache>
                <c:ptCount val="2"/>
                <c:pt idx="0">
                  <c:v>California</c:v>
                </c:pt>
                <c:pt idx="1">
                  <c:v>Texas</c:v>
                </c:pt>
              </c:strCache>
              <c:extLst/>
            </c:strRef>
          </c:cat>
          <c:val>
            <c:numRef>
              <c:f>(Sheet3!$G$4,Sheet3!$G$13)</c:f>
              <c:numCache>
                <c:formatCode>#,##0</c:formatCode>
                <c:ptCount val="2"/>
                <c:pt idx="0">
                  <c:v>10106</c:v>
                </c:pt>
                <c:pt idx="1">
                  <c:v>3559</c:v>
                </c:pt>
              </c:numCache>
              <c:extLst/>
            </c:numRef>
          </c:val>
          <c:extLst>
            <c:ext xmlns:c16="http://schemas.microsoft.com/office/drawing/2014/chart" uri="{C3380CC4-5D6E-409C-BE32-E72D297353CC}">
              <c16:uniqueId val="{00000001-0A1C-4C67-B26D-CD52685CABA1}"/>
            </c:ext>
          </c:extLst>
        </c:ser>
        <c:ser>
          <c:idx val="2"/>
          <c:order val="2"/>
          <c:tx>
            <c:strRef>
              <c:f>Sheet3!$H$3</c:f>
              <c:strCache>
                <c:ptCount val="1"/>
                <c:pt idx="0">
                  <c:v>QFED2.5</c:v>
                </c:pt>
              </c:strCache>
            </c:strRef>
          </c:tx>
          <c:spPr>
            <a:solidFill>
              <a:schemeClr val="accent3"/>
            </a:solidFill>
            <a:ln>
              <a:noFill/>
            </a:ln>
            <a:effectLst/>
          </c:spPr>
          <c:invertIfNegative val="0"/>
          <c:cat>
            <c:strRef>
              <c:f>(Sheet3!$B$4,Sheet3!$B$13)</c:f>
              <c:strCache>
                <c:ptCount val="2"/>
                <c:pt idx="0">
                  <c:v>California</c:v>
                </c:pt>
                <c:pt idx="1">
                  <c:v>Texas</c:v>
                </c:pt>
              </c:strCache>
              <c:extLst/>
            </c:strRef>
          </c:cat>
          <c:val>
            <c:numRef>
              <c:f>(Sheet3!$H$4,Sheet3!$H$13)</c:f>
              <c:numCache>
                <c:formatCode>#,##0</c:formatCode>
                <c:ptCount val="2"/>
                <c:pt idx="0">
                  <c:v>23871</c:v>
                </c:pt>
                <c:pt idx="1">
                  <c:v>18040</c:v>
                </c:pt>
              </c:numCache>
              <c:extLst/>
            </c:numRef>
          </c:val>
          <c:extLst>
            <c:ext xmlns:c16="http://schemas.microsoft.com/office/drawing/2014/chart" uri="{C3380CC4-5D6E-409C-BE32-E72D297353CC}">
              <c16:uniqueId val="{00000002-0A1C-4C67-B26D-CD52685CABA1}"/>
            </c:ext>
          </c:extLst>
        </c:ser>
        <c:dLbls>
          <c:showLegendKey val="0"/>
          <c:showVal val="0"/>
          <c:showCatName val="0"/>
          <c:showSerName val="0"/>
          <c:showPercent val="0"/>
          <c:showBubbleSize val="0"/>
        </c:dLbls>
        <c:gapWidth val="219"/>
        <c:overlap val="-27"/>
        <c:axId val="819510248"/>
        <c:axId val="819507624"/>
      </c:barChart>
      <c:catAx>
        <c:axId val="819510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19507624"/>
        <c:crosses val="autoZero"/>
        <c:auto val="1"/>
        <c:lblAlgn val="ctr"/>
        <c:lblOffset val="100"/>
        <c:noMultiLvlLbl val="0"/>
      </c:catAx>
      <c:valAx>
        <c:axId val="819507624"/>
        <c:scaling>
          <c:orientation val="minMax"/>
          <c:max val="25000"/>
        </c:scaling>
        <c:delete val="0"/>
        <c:axPos val="l"/>
        <c:majorGridlines>
          <c:spPr>
            <a:ln w="9525" cap="flat" cmpd="sng" algn="ctr">
              <a:solidFill>
                <a:schemeClr val="bg1">
                  <a:lumMod val="65000"/>
                </a:schemeClr>
              </a:solidFill>
              <a:round/>
            </a:ln>
            <a:effectLst/>
          </c:spPr>
        </c:majorGridlines>
        <c:minorGridlines>
          <c:spPr>
            <a:ln w="9525" cap="flat" cmpd="sng" algn="ctr">
              <a:solidFill>
                <a:schemeClr val="bg1">
                  <a:lumMod val="6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1"/>
                  <a:t>NOx Emissions (tons)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19510248"/>
        <c:crosses val="autoZero"/>
        <c:crossBetween val="between"/>
        <c:majorUnit val="5000"/>
        <c:minorUnit val="25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VOC Emissions -</a:t>
            </a:r>
            <a:r>
              <a:rPr lang="en-US" sz="1800" b="1" baseline="0"/>
              <a:t> 2019 Apr-Sep</a:t>
            </a:r>
            <a:endParaRPr lang="en-US"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Sheet3!$C$18</c:f>
              <c:strCache>
                <c:ptCount val="1"/>
                <c:pt idx="0">
                  <c:v>FINN2.5</c:v>
                </c:pt>
              </c:strCache>
            </c:strRef>
          </c:tx>
          <c:spPr>
            <a:solidFill>
              <a:schemeClr val="accent1"/>
            </a:solidFill>
            <a:ln>
              <a:noFill/>
            </a:ln>
            <a:effectLst/>
          </c:spPr>
          <c:invertIfNegative val="0"/>
          <c:cat>
            <c:strRef>
              <c:f>(Sheet3!$B$4,Sheet3!$B$13)</c:f>
              <c:strCache>
                <c:ptCount val="2"/>
                <c:pt idx="0">
                  <c:v>California</c:v>
                </c:pt>
                <c:pt idx="1">
                  <c:v>Texas</c:v>
                </c:pt>
              </c:strCache>
              <c:extLst/>
            </c:strRef>
          </c:cat>
          <c:val>
            <c:numRef>
              <c:f>(Sheet3!$C$19,Sheet3!$C$28)</c:f>
              <c:numCache>
                <c:formatCode>#,##0</c:formatCode>
                <c:ptCount val="2"/>
                <c:pt idx="0">
                  <c:v>221797</c:v>
                </c:pt>
                <c:pt idx="1">
                  <c:v>148615</c:v>
                </c:pt>
              </c:numCache>
              <c:extLst/>
            </c:numRef>
          </c:val>
          <c:extLst>
            <c:ext xmlns:c16="http://schemas.microsoft.com/office/drawing/2014/chart" uri="{C3380CC4-5D6E-409C-BE32-E72D297353CC}">
              <c16:uniqueId val="{00000000-D4FF-4F9D-8AA0-859FB1DF0BAC}"/>
            </c:ext>
          </c:extLst>
        </c:ser>
        <c:ser>
          <c:idx val="1"/>
          <c:order val="1"/>
          <c:tx>
            <c:strRef>
              <c:f>Sheet3!$D$18</c:f>
              <c:strCache>
                <c:ptCount val="1"/>
                <c:pt idx="0">
                  <c:v>GFAS1.2</c:v>
                </c:pt>
              </c:strCache>
            </c:strRef>
          </c:tx>
          <c:spPr>
            <a:solidFill>
              <a:schemeClr val="accent2"/>
            </a:solidFill>
            <a:ln>
              <a:noFill/>
            </a:ln>
            <a:effectLst/>
          </c:spPr>
          <c:invertIfNegative val="0"/>
          <c:cat>
            <c:strRef>
              <c:f>(Sheet3!$B$4,Sheet3!$B$13)</c:f>
              <c:strCache>
                <c:ptCount val="2"/>
                <c:pt idx="0">
                  <c:v>California</c:v>
                </c:pt>
                <c:pt idx="1">
                  <c:v>Texas</c:v>
                </c:pt>
              </c:strCache>
              <c:extLst/>
            </c:strRef>
          </c:cat>
          <c:val>
            <c:numRef>
              <c:f>(Sheet3!$D$19,Sheet3!$D$28)</c:f>
              <c:numCache>
                <c:formatCode>#,##0</c:formatCode>
                <c:ptCount val="2"/>
                <c:pt idx="0">
                  <c:v>45544</c:v>
                </c:pt>
                <c:pt idx="1">
                  <c:v>11386</c:v>
                </c:pt>
              </c:numCache>
              <c:extLst/>
            </c:numRef>
          </c:val>
          <c:extLst>
            <c:ext xmlns:c16="http://schemas.microsoft.com/office/drawing/2014/chart" uri="{C3380CC4-5D6E-409C-BE32-E72D297353CC}">
              <c16:uniqueId val="{00000001-D4FF-4F9D-8AA0-859FB1DF0BAC}"/>
            </c:ext>
          </c:extLst>
        </c:ser>
        <c:ser>
          <c:idx val="2"/>
          <c:order val="2"/>
          <c:tx>
            <c:strRef>
              <c:f>Sheet3!$E$18</c:f>
              <c:strCache>
                <c:ptCount val="1"/>
                <c:pt idx="0">
                  <c:v>QFED2.5</c:v>
                </c:pt>
              </c:strCache>
            </c:strRef>
          </c:tx>
          <c:spPr>
            <a:solidFill>
              <a:schemeClr val="accent3"/>
            </a:solidFill>
            <a:ln>
              <a:noFill/>
            </a:ln>
            <a:effectLst/>
          </c:spPr>
          <c:invertIfNegative val="0"/>
          <c:cat>
            <c:strRef>
              <c:f>(Sheet3!$B$4,Sheet3!$B$13)</c:f>
              <c:strCache>
                <c:ptCount val="2"/>
                <c:pt idx="0">
                  <c:v>California</c:v>
                </c:pt>
                <c:pt idx="1">
                  <c:v>Texas</c:v>
                </c:pt>
              </c:strCache>
              <c:extLst/>
            </c:strRef>
          </c:cat>
          <c:val>
            <c:numRef>
              <c:f>(Sheet3!$E$19,Sheet3!$E$28)</c:f>
              <c:numCache>
                <c:formatCode>#,##0</c:formatCode>
                <c:ptCount val="2"/>
                <c:pt idx="0">
                  <c:v>33999</c:v>
                </c:pt>
                <c:pt idx="1">
                  <c:v>21390</c:v>
                </c:pt>
              </c:numCache>
              <c:extLst/>
            </c:numRef>
          </c:val>
          <c:extLst>
            <c:ext xmlns:c16="http://schemas.microsoft.com/office/drawing/2014/chart" uri="{C3380CC4-5D6E-409C-BE32-E72D297353CC}">
              <c16:uniqueId val="{00000002-D4FF-4F9D-8AA0-859FB1DF0BAC}"/>
            </c:ext>
          </c:extLst>
        </c:ser>
        <c:dLbls>
          <c:showLegendKey val="0"/>
          <c:showVal val="0"/>
          <c:showCatName val="0"/>
          <c:showSerName val="0"/>
          <c:showPercent val="0"/>
          <c:showBubbleSize val="0"/>
        </c:dLbls>
        <c:gapWidth val="219"/>
        <c:overlap val="-27"/>
        <c:axId val="819510248"/>
        <c:axId val="819507624"/>
      </c:barChart>
      <c:catAx>
        <c:axId val="819510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19507624"/>
        <c:crosses val="autoZero"/>
        <c:auto val="1"/>
        <c:lblAlgn val="ctr"/>
        <c:lblOffset val="100"/>
        <c:noMultiLvlLbl val="0"/>
      </c:catAx>
      <c:valAx>
        <c:axId val="819507624"/>
        <c:scaling>
          <c:orientation val="minMax"/>
        </c:scaling>
        <c:delete val="0"/>
        <c:axPos val="l"/>
        <c:majorGridlines>
          <c:spPr>
            <a:ln w="9525" cap="flat" cmpd="sng" algn="ctr">
              <a:solidFill>
                <a:schemeClr val="bg1">
                  <a:lumMod val="65000"/>
                </a:schemeClr>
              </a:solidFill>
              <a:round/>
            </a:ln>
            <a:effectLst/>
          </c:spPr>
        </c:majorGridlines>
        <c:minorGridlines>
          <c:spPr>
            <a:ln w="9525" cap="flat" cmpd="sng" algn="ctr">
              <a:solidFill>
                <a:schemeClr val="bg1">
                  <a:lumMod val="6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1"/>
                  <a:t>VOC Emissions (tons)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19510248"/>
        <c:crosses val="autoZero"/>
        <c:crossBetween val="between"/>
        <c:minorUnit val="25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CO Emissions -</a:t>
            </a:r>
            <a:r>
              <a:rPr lang="en-US" sz="1800" b="1" baseline="0"/>
              <a:t> 2019 Apr-Sep</a:t>
            </a:r>
            <a:endParaRPr lang="en-US" sz="1800" b="1"/>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Sheet3!$F$18</c:f>
              <c:strCache>
                <c:ptCount val="1"/>
                <c:pt idx="0">
                  <c:v>FINN2.5</c:v>
                </c:pt>
              </c:strCache>
            </c:strRef>
          </c:tx>
          <c:spPr>
            <a:solidFill>
              <a:schemeClr val="accent1"/>
            </a:solidFill>
            <a:ln>
              <a:noFill/>
            </a:ln>
            <a:effectLst/>
          </c:spPr>
          <c:invertIfNegative val="0"/>
          <c:cat>
            <c:strRef>
              <c:f>(Sheet3!$B$4,Sheet3!$B$13)</c:f>
              <c:strCache>
                <c:ptCount val="2"/>
                <c:pt idx="0">
                  <c:v>California</c:v>
                </c:pt>
                <c:pt idx="1">
                  <c:v>Texas</c:v>
                </c:pt>
              </c:strCache>
              <c:extLst/>
            </c:strRef>
          </c:cat>
          <c:val>
            <c:numRef>
              <c:f>(Sheet3!$F$19,Sheet3!$F$28)</c:f>
              <c:numCache>
                <c:formatCode>#,##0</c:formatCode>
                <c:ptCount val="2"/>
                <c:pt idx="0">
                  <c:v>411136</c:v>
                </c:pt>
                <c:pt idx="1">
                  <c:v>282219</c:v>
                </c:pt>
              </c:numCache>
              <c:extLst/>
            </c:numRef>
          </c:val>
          <c:extLst>
            <c:ext xmlns:c16="http://schemas.microsoft.com/office/drawing/2014/chart" uri="{C3380CC4-5D6E-409C-BE32-E72D297353CC}">
              <c16:uniqueId val="{00000000-273E-4BC8-B287-60E61E6C739A}"/>
            </c:ext>
          </c:extLst>
        </c:ser>
        <c:ser>
          <c:idx val="1"/>
          <c:order val="1"/>
          <c:tx>
            <c:strRef>
              <c:f>Sheet3!$G$18</c:f>
              <c:strCache>
                <c:ptCount val="1"/>
                <c:pt idx="0">
                  <c:v>GFAS1.2</c:v>
                </c:pt>
              </c:strCache>
            </c:strRef>
          </c:tx>
          <c:spPr>
            <a:solidFill>
              <a:schemeClr val="accent2"/>
            </a:solidFill>
            <a:ln>
              <a:noFill/>
            </a:ln>
            <a:effectLst/>
          </c:spPr>
          <c:invertIfNegative val="0"/>
          <c:cat>
            <c:strRef>
              <c:f>(Sheet3!$B$4,Sheet3!$B$13)</c:f>
              <c:strCache>
                <c:ptCount val="2"/>
                <c:pt idx="0">
                  <c:v>California</c:v>
                </c:pt>
                <c:pt idx="1">
                  <c:v>Texas</c:v>
                </c:pt>
              </c:strCache>
              <c:extLst/>
            </c:strRef>
          </c:cat>
          <c:val>
            <c:numRef>
              <c:f>(Sheet3!$G$19,Sheet3!$G$28)</c:f>
              <c:numCache>
                <c:formatCode>#,##0</c:formatCode>
                <c:ptCount val="2"/>
                <c:pt idx="0">
                  <c:v>424232</c:v>
                </c:pt>
                <c:pt idx="1">
                  <c:v>170429</c:v>
                </c:pt>
              </c:numCache>
              <c:extLst/>
            </c:numRef>
          </c:val>
          <c:extLst>
            <c:ext xmlns:c16="http://schemas.microsoft.com/office/drawing/2014/chart" uri="{C3380CC4-5D6E-409C-BE32-E72D297353CC}">
              <c16:uniqueId val="{00000001-273E-4BC8-B287-60E61E6C739A}"/>
            </c:ext>
          </c:extLst>
        </c:ser>
        <c:ser>
          <c:idx val="2"/>
          <c:order val="2"/>
          <c:tx>
            <c:strRef>
              <c:f>Sheet3!$H$18</c:f>
              <c:strCache>
                <c:ptCount val="1"/>
                <c:pt idx="0">
                  <c:v>QFED2.5</c:v>
                </c:pt>
              </c:strCache>
            </c:strRef>
          </c:tx>
          <c:spPr>
            <a:solidFill>
              <a:schemeClr val="accent3"/>
            </a:solidFill>
            <a:ln>
              <a:noFill/>
            </a:ln>
            <a:effectLst/>
          </c:spPr>
          <c:invertIfNegative val="0"/>
          <c:cat>
            <c:strRef>
              <c:f>(Sheet3!$B$4,Sheet3!$B$13)</c:f>
              <c:strCache>
                <c:ptCount val="2"/>
                <c:pt idx="0">
                  <c:v>California</c:v>
                </c:pt>
                <c:pt idx="1">
                  <c:v>Texas</c:v>
                </c:pt>
              </c:strCache>
              <c:extLst/>
            </c:strRef>
          </c:cat>
          <c:val>
            <c:numRef>
              <c:f>(Sheet3!$H$19,Sheet3!$H$28)</c:f>
              <c:numCache>
                <c:formatCode>#,##0</c:formatCode>
                <c:ptCount val="2"/>
                <c:pt idx="0">
                  <c:v>495357</c:v>
                </c:pt>
                <c:pt idx="1">
                  <c:v>328035</c:v>
                </c:pt>
              </c:numCache>
              <c:extLst/>
            </c:numRef>
          </c:val>
          <c:extLst>
            <c:ext xmlns:c16="http://schemas.microsoft.com/office/drawing/2014/chart" uri="{C3380CC4-5D6E-409C-BE32-E72D297353CC}">
              <c16:uniqueId val="{00000002-273E-4BC8-B287-60E61E6C739A}"/>
            </c:ext>
          </c:extLst>
        </c:ser>
        <c:dLbls>
          <c:showLegendKey val="0"/>
          <c:showVal val="0"/>
          <c:showCatName val="0"/>
          <c:showSerName val="0"/>
          <c:showPercent val="0"/>
          <c:showBubbleSize val="0"/>
        </c:dLbls>
        <c:gapWidth val="219"/>
        <c:overlap val="-27"/>
        <c:axId val="819510248"/>
        <c:axId val="819507624"/>
      </c:barChart>
      <c:catAx>
        <c:axId val="819510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19507624"/>
        <c:crosses val="autoZero"/>
        <c:auto val="1"/>
        <c:lblAlgn val="ctr"/>
        <c:lblOffset val="100"/>
        <c:noMultiLvlLbl val="0"/>
      </c:catAx>
      <c:valAx>
        <c:axId val="819507624"/>
        <c:scaling>
          <c:orientation val="minMax"/>
        </c:scaling>
        <c:delete val="0"/>
        <c:axPos val="l"/>
        <c:majorGridlines>
          <c:spPr>
            <a:ln w="9525" cap="flat" cmpd="sng" algn="ctr">
              <a:solidFill>
                <a:schemeClr val="bg1">
                  <a:lumMod val="65000"/>
                </a:schemeClr>
              </a:solid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1"/>
                  <a:t>CO Emissions (tons)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819510248"/>
        <c:crosses val="autoZero"/>
        <c:crossBetween val="between"/>
        <c:minorUnit val="25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3.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svg"/><Relationship Id="rId1" Type="http://schemas.openxmlformats.org/officeDocument/2006/relationships/image" Target="../media/image8.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svg"/><Relationship Id="rId1" Type="http://schemas.openxmlformats.org/officeDocument/2006/relationships/image" Target="../media/image30.png"/><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3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6454EE-1339-44B5-BAE7-E12ECBFD4B8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4E9642B-FA0D-41A0-AF1C-032F608AF072}">
      <dgm:prSet custT="1"/>
      <dgm:spPr/>
      <dgm:t>
        <a:bodyPr/>
        <a:lstStyle/>
        <a:p>
          <a:pPr>
            <a:lnSpc>
              <a:spcPct val="100000"/>
            </a:lnSpc>
          </a:pPr>
          <a:r>
            <a:rPr lang="en-US" sz="2000" dirty="0"/>
            <a:t>Fires are large emission sources and Fire Emission Inventories (FEIs) are uncertain </a:t>
          </a:r>
        </a:p>
      </dgm:t>
    </dgm:pt>
    <dgm:pt modelId="{B78A6718-D1DE-4BF2-85CF-DA403EB2B66E}" type="parTrans" cxnId="{A0C2E92C-9DB2-42B9-9785-E1EF2DD4EF35}">
      <dgm:prSet/>
      <dgm:spPr/>
      <dgm:t>
        <a:bodyPr/>
        <a:lstStyle/>
        <a:p>
          <a:endParaRPr lang="en-US"/>
        </a:p>
      </dgm:t>
    </dgm:pt>
    <dgm:pt modelId="{2EFC08A1-D893-45B6-AE79-CFA0AAC18564}" type="sibTrans" cxnId="{A0C2E92C-9DB2-42B9-9785-E1EF2DD4EF35}">
      <dgm:prSet/>
      <dgm:spPr/>
      <dgm:t>
        <a:bodyPr/>
        <a:lstStyle/>
        <a:p>
          <a:endParaRPr lang="en-US"/>
        </a:p>
      </dgm:t>
    </dgm:pt>
    <dgm:pt modelId="{70C2D1BF-7CE6-4937-BEB2-6D7B85DE123A}">
      <dgm:prSet custT="1"/>
      <dgm:spPr/>
      <dgm:t>
        <a:bodyPr/>
        <a:lstStyle/>
        <a:p>
          <a:pPr>
            <a:lnSpc>
              <a:spcPct val="100000"/>
            </a:lnSpc>
          </a:pPr>
          <a:r>
            <a:rPr lang="en-US" sz="2000" dirty="0"/>
            <a:t>Accurate FEIs needed for Exceptional Event (EE) analyses and State Implementation Plan (SIP) modeling for ozone/PM</a:t>
          </a:r>
          <a:r>
            <a:rPr lang="en-US" sz="2000" baseline="-25000" dirty="0"/>
            <a:t>2.5</a:t>
          </a:r>
          <a:r>
            <a:rPr lang="en-US" sz="2000" dirty="0"/>
            <a:t>/regional haze</a:t>
          </a:r>
        </a:p>
      </dgm:t>
    </dgm:pt>
    <dgm:pt modelId="{58E0343F-B71E-4F65-9403-F1404F0B3131}" type="parTrans" cxnId="{E584BBC6-511C-49B9-B8D9-A2F61B3389CC}">
      <dgm:prSet/>
      <dgm:spPr/>
      <dgm:t>
        <a:bodyPr/>
        <a:lstStyle/>
        <a:p>
          <a:endParaRPr lang="en-US"/>
        </a:p>
      </dgm:t>
    </dgm:pt>
    <dgm:pt modelId="{8FC8DDA5-C7F8-49BE-9D39-45064D143747}" type="sibTrans" cxnId="{E584BBC6-511C-49B9-B8D9-A2F61B3389CC}">
      <dgm:prSet/>
      <dgm:spPr/>
      <dgm:t>
        <a:bodyPr/>
        <a:lstStyle/>
        <a:p>
          <a:endParaRPr lang="en-US"/>
        </a:p>
      </dgm:t>
    </dgm:pt>
    <dgm:pt modelId="{F13B0CAD-ECA4-4016-9318-E90DBE88FCD2}">
      <dgm:prSet custT="1"/>
      <dgm:spPr/>
      <dgm:t>
        <a:bodyPr/>
        <a:lstStyle/>
        <a:p>
          <a:pPr>
            <a:lnSpc>
              <a:spcPct val="100000"/>
            </a:lnSpc>
          </a:pPr>
          <a:r>
            <a:rPr lang="en-US" sz="2000" dirty="0"/>
            <a:t>Processing tools can limit choice of FEI and different processing methods can introduce uncertainties</a:t>
          </a:r>
        </a:p>
      </dgm:t>
    </dgm:pt>
    <dgm:pt modelId="{419D0665-6C5C-4993-9F4D-495434C821F5}" type="parTrans" cxnId="{7FE03CB7-15A8-466D-AC85-ADDCF15BD868}">
      <dgm:prSet/>
      <dgm:spPr/>
      <dgm:t>
        <a:bodyPr/>
        <a:lstStyle/>
        <a:p>
          <a:endParaRPr lang="en-US"/>
        </a:p>
      </dgm:t>
    </dgm:pt>
    <dgm:pt modelId="{BC2F8679-8AF1-4934-AB53-66BAC174ACEE}" type="sibTrans" cxnId="{7FE03CB7-15A8-466D-AC85-ADDCF15BD868}">
      <dgm:prSet/>
      <dgm:spPr/>
      <dgm:t>
        <a:bodyPr/>
        <a:lstStyle/>
        <a:p>
          <a:endParaRPr lang="en-US"/>
        </a:p>
      </dgm:t>
    </dgm:pt>
    <dgm:pt modelId="{9B79C6EB-ABE5-4EC2-9CBC-C62DA4F7E913}" type="pres">
      <dgm:prSet presAssocID="{4C6454EE-1339-44B5-BAE7-E12ECBFD4B84}" presName="root" presStyleCnt="0">
        <dgm:presLayoutVars>
          <dgm:dir/>
          <dgm:resizeHandles val="exact"/>
        </dgm:presLayoutVars>
      </dgm:prSet>
      <dgm:spPr/>
    </dgm:pt>
    <dgm:pt modelId="{12AA5666-F50C-4B45-AD43-83A2C83C2780}" type="pres">
      <dgm:prSet presAssocID="{34E9642B-FA0D-41A0-AF1C-032F608AF072}" presName="compNode" presStyleCnt="0"/>
      <dgm:spPr/>
    </dgm:pt>
    <dgm:pt modelId="{C9642790-2387-486E-A1CE-6C2ADCFD015E}" type="pres">
      <dgm:prSet presAssocID="{34E9642B-FA0D-41A0-AF1C-032F608AF072}" presName="bgRect" presStyleLbl="bgShp" presStyleIdx="0" presStyleCnt="3" custLinFactNeighborX="3298" custLinFactNeighborY="1393"/>
      <dgm:spPr/>
    </dgm:pt>
    <dgm:pt modelId="{96899940-BEB8-4EF2-9432-E2EB357AF09F}" type="pres">
      <dgm:prSet presAssocID="{34E9642B-FA0D-41A0-AF1C-032F608AF07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Fire"/>
        </a:ext>
      </dgm:extLst>
    </dgm:pt>
    <dgm:pt modelId="{572701AD-8D66-4876-8F40-2D6C088610A1}" type="pres">
      <dgm:prSet presAssocID="{34E9642B-FA0D-41A0-AF1C-032F608AF072}" presName="spaceRect" presStyleCnt="0"/>
      <dgm:spPr/>
    </dgm:pt>
    <dgm:pt modelId="{5B115E05-E5D0-4811-8AAC-8F149A66B7D7}" type="pres">
      <dgm:prSet presAssocID="{34E9642B-FA0D-41A0-AF1C-032F608AF072}" presName="parTx" presStyleLbl="revTx" presStyleIdx="0" presStyleCnt="3" custScaleX="111454" custLinFactNeighborX="195">
        <dgm:presLayoutVars>
          <dgm:chMax val="0"/>
          <dgm:chPref val="0"/>
        </dgm:presLayoutVars>
      </dgm:prSet>
      <dgm:spPr/>
    </dgm:pt>
    <dgm:pt modelId="{0CC3F2F8-9CCE-44E6-9600-9E2280BF418F}" type="pres">
      <dgm:prSet presAssocID="{2EFC08A1-D893-45B6-AE79-CFA0AAC18564}" presName="sibTrans" presStyleCnt="0"/>
      <dgm:spPr/>
    </dgm:pt>
    <dgm:pt modelId="{1595E3E0-03CF-4998-9921-CB3F2B6B0113}" type="pres">
      <dgm:prSet presAssocID="{F13B0CAD-ECA4-4016-9318-E90DBE88FCD2}" presName="compNode" presStyleCnt="0"/>
      <dgm:spPr/>
    </dgm:pt>
    <dgm:pt modelId="{73AC629F-F41F-4A43-BEA7-3E3F1C02620C}" type="pres">
      <dgm:prSet presAssocID="{F13B0CAD-ECA4-4016-9318-E90DBE88FCD2}" presName="bgRect" presStyleLbl="bgShp" presStyleIdx="1" presStyleCnt="3" custLinFactNeighborX="4617"/>
      <dgm:spPr/>
    </dgm:pt>
    <dgm:pt modelId="{DAC62ECA-D7C7-4D37-995A-B137C8820C06}" type="pres">
      <dgm:prSet presAssocID="{F13B0CAD-ECA4-4016-9318-E90DBE88FCD2}" presName="iconRect" presStyleLbl="node1" presStyleIdx="1" presStyleCnt="3"/>
      <dgm:spPr>
        <a:blipFill rotWithShape="1">
          <a:blip xmlns:r="http://schemas.openxmlformats.org/officeDocument/2006/relationships" r:embed="rId3">
            <a:alphaModFix/>
            <a:duotone>
              <a:prstClr val="black"/>
              <a:schemeClr val="accent5">
                <a:tint val="45000"/>
                <a:satMod val="400000"/>
              </a:schemeClr>
            </a:duotone>
            <a:lum bright="-34000"/>
            <a:extLst>
              <a:ext uri="{96DAC541-7B7A-43D3-8B79-37D633B846F1}">
                <asvg:svgBlip xmlns:asvg="http://schemas.microsoft.com/office/drawing/2016/SVG/main" r:embed="rId4"/>
              </a:ext>
            </a:extLst>
          </a:blip>
          <a:srcRect/>
          <a:stretch>
            <a:fillRect/>
          </a:stretch>
        </a:blipFill>
      </dgm:spPr>
    </dgm:pt>
    <dgm:pt modelId="{C861F934-AF73-4639-A526-6D28E1C0798B}" type="pres">
      <dgm:prSet presAssocID="{F13B0CAD-ECA4-4016-9318-E90DBE88FCD2}" presName="spaceRect" presStyleCnt="0"/>
      <dgm:spPr/>
    </dgm:pt>
    <dgm:pt modelId="{EBD10716-985C-4268-845B-A077FFD16359}" type="pres">
      <dgm:prSet presAssocID="{F13B0CAD-ECA4-4016-9318-E90DBE88FCD2}" presName="parTx" presStyleLbl="revTx" presStyleIdx="1" presStyleCnt="3" custLinFactNeighborX="-5810" custLinFactNeighborY="697">
        <dgm:presLayoutVars>
          <dgm:chMax val="0"/>
          <dgm:chPref val="0"/>
        </dgm:presLayoutVars>
      </dgm:prSet>
      <dgm:spPr/>
    </dgm:pt>
    <dgm:pt modelId="{DD8AB48A-4120-4607-B952-04231B4974EB}" type="pres">
      <dgm:prSet presAssocID="{BC2F8679-8AF1-4934-AB53-66BAC174ACEE}" presName="sibTrans" presStyleCnt="0"/>
      <dgm:spPr/>
    </dgm:pt>
    <dgm:pt modelId="{4CD43EC5-11DD-4AFA-AAAA-65E747E5ABD1}" type="pres">
      <dgm:prSet presAssocID="{70C2D1BF-7CE6-4937-BEB2-6D7B85DE123A}" presName="compNode" presStyleCnt="0"/>
      <dgm:spPr/>
    </dgm:pt>
    <dgm:pt modelId="{891A4A7E-6C08-442D-B11B-FAD02834DEDC}" type="pres">
      <dgm:prSet presAssocID="{70C2D1BF-7CE6-4937-BEB2-6D7B85DE123A}" presName="bgRect" presStyleLbl="bgShp" presStyleIdx="2" presStyleCnt="3" custLinFactNeighborX="4617"/>
      <dgm:spPr/>
    </dgm:pt>
    <dgm:pt modelId="{363C1AA6-BA86-42DF-87D2-64D29D4AC63F}" type="pres">
      <dgm:prSet presAssocID="{70C2D1BF-7CE6-4937-BEB2-6D7B85DE123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ullseye"/>
        </a:ext>
      </dgm:extLst>
    </dgm:pt>
    <dgm:pt modelId="{1EF34EDD-DB97-4F63-8C57-6307B3F7EDC9}" type="pres">
      <dgm:prSet presAssocID="{70C2D1BF-7CE6-4937-BEB2-6D7B85DE123A}" presName="spaceRect" presStyleCnt="0"/>
      <dgm:spPr/>
    </dgm:pt>
    <dgm:pt modelId="{7D514C76-E971-482C-AAFF-977FE5C4F45E}" type="pres">
      <dgm:prSet presAssocID="{70C2D1BF-7CE6-4937-BEB2-6D7B85DE123A}" presName="parTx" presStyleLbl="revTx" presStyleIdx="2" presStyleCnt="3" custScaleX="109987">
        <dgm:presLayoutVars>
          <dgm:chMax val="0"/>
          <dgm:chPref val="0"/>
        </dgm:presLayoutVars>
      </dgm:prSet>
      <dgm:spPr/>
    </dgm:pt>
  </dgm:ptLst>
  <dgm:cxnLst>
    <dgm:cxn modelId="{A0C2E92C-9DB2-42B9-9785-E1EF2DD4EF35}" srcId="{4C6454EE-1339-44B5-BAE7-E12ECBFD4B84}" destId="{34E9642B-FA0D-41A0-AF1C-032F608AF072}" srcOrd="0" destOrd="0" parTransId="{B78A6718-D1DE-4BF2-85CF-DA403EB2B66E}" sibTransId="{2EFC08A1-D893-45B6-AE79-CFA0AAC18564}"/>
    <dgm:cxn modelId="{588B1B48-ACAE-46D5-9199-990280603F0A}" type="presOf" srcId="{70C2D1BF-7CE6-4937-BEB2-6D7B85DE123A}" destId="{7D514C76-E971-482C-AAFF-977FE5C4F45E}" srcOrd="0" destOrd="0" presId="urn:microsoft.com/office/officeart/2018/2/layout/IconVerticalSolidList"/>
    <dgm:cxn modelId="{78AA6799-6127-42DB-9CD6-F1F045A12510}" type="presOf" srcId="{F13B0CAD-ECA4-4016-9318-E90DBE88FCD2}" destId="{EBD10716-985C-4268-845B-A077FFD16359}" srcOrd="0" destOrd="0" presId="urn:microsoft.com/office/officeart/2018/2/layout/IconVerticalSolidList"/>
    <dgm:cxn modelId="{F49D74A6-9000-4EDA-9FE5-E4749C9A1176}" type="presOf" srcId="{4C6454EE-1339-44B5-BAE7-E12ECBFD4B84}" destId="{9B79C6EB-ABE5-4EC2-9CBC-C62DA4F7E913}" srcOrd="0" destOrd="0" presId="urn:microsoft.com/office/officeart/2018/2/layout/IconVerticalSolidList"/>
    <dgm:cxn modelId="{84889DB4-958A-4CD4-A668-F15E71FD7270}" type="presOf" srcId="{34E9642B-FA0D-41A0-AF1C-032F608AF072}" destId="{5B115E05-E5D0-4811-8AAC-8F149A66B7D7}" srcOrd="0" destOrd="0" presId="urn:microsoft.com/office/officeart/2018/2/layout/IconVerticalSolidList"/>
    <dgm:cxn modelId="{7FE03CB7-15A8-466D-AC85-ADDCF15BD868}" srcId="{4C6454EE-1339-44B5-BAE7-E12ECBFD4B84}" destId="{F13B0CAD-ECA4-4016-9318-E90DBE88FCD2}" srcOrd="1" destOrd="0" parTransId="{419D0665-6C5C-4993-9F4D-495434C821F5}" sibTransId="{BC2F8679-8AF1-4934-AB53-66BAC174ACEE}"/>
    <dgm:cxn modelId="{E584BBC6-511C-49B9-B8D9-A2F61B3389CC}" srcId="{4C6454EE-1339-44B5-BAE7-E12ECBFD4B84}" destId="{70C2D1BF-7CE6-4937-BEB2-6D7B85DE123A}" srcOrd="2" destOrd="0" parTransId="{58E0343F-B71E-4F65-9403-F1404F0B3131}" sibTransId="{8FC8DDA5-C7F8-49BE-9D39-45064D143747}"/>
    <dgm:cxn modelId="{267D1C9B-688F-47FE-B03F-1A6937259224}" type="presParOf" srcId="{9B79C6EB-ABE5-4EC2-9CBC-C62DA4F7E913}" destId="{12AA5666-F50C-4B45-AD43-83A2C83C2780}" srcOrd="0" destOrd="0" presId="urn:microsoft.com/office/officeart/2018/2/layout/IconVerticalSolidList"/>
    <dgm:cxn modelId="{A13EAB48-ED26-4016-B8B2-A1C1CD6E62E4}" type="presParOf" srcId="{12AA5666-F50C-4B45-AD43-83A2C83C2780}" destId="{C9642790-2387-486E-A1CE-6C2ADCFD015E}" srcOrd="0" destOrd="0" presId="urn:microsoft.com/office/officeart/2018/2/layout/IconVerticalSolidList"/>
    <dgm:cxn modelId="{E8CE1D8A-7517-4C2D-94AD-24D0EE35DC7A}" type="presParOf" srcId="{12AA5666-F50C-4B45-AD43-83A2C83C2780}" destId="{96899940-BEB8-4EF2-9432-E2EB357AF09F}" srcOrd="1" destOrd="0" presId="urn:microsoft.com/office/officeart/2018/2/layout/IconVerticalSolidList"/>
    <dgm:cxn modelId="{54395D31-C2F5-4336-A9ED-6BA5A83D599D}" type="presParOf" srcId="{12AA5666-F50C-4B45-AD43-83A2C83C2780}" destId="{572701AD-8D66-4876-8F40-2D6C088610A1}" srcOrd="2" destOrd="0" presId="urn:microsoft.com/office/officeart/2018/2/layout/IconVerticalSolidList"/>
    <dgm:cxn modelId="{8A577D2D-50A8-4183-A232-4A1C87E6C18D}" type="presParOf" srcId="{12AA5666-F50C-4B45-AD43-83A2C83C2780}" destId="{5B115E05-E5D0-4811-8AAC-8F149A66B7D7}" srcOrd="3" destOrd="0" presId="urn:microsoft.com/office/officeart/2018/2/layout/IconVerticalSolidList"/>
    <dgm:cxn modelId="{3095875C-8C32-44CE-8F80-14A2C3CE31DE}" type="presParOf" srcId="{9B79C6EB-ABE5-4EC2-9CBC-C62DA4F7E913}" destId="{0CC3F2F8-9CCE-44E6-9600-9E2280BF418F}" srcOrd="1" destOrd="0" presId="urn:microsoft.com/office/officeart/2018/2/layout/IconVerticalSolidList"/>
    <dgm:cxn modelId="{7F20CBFD-19B2-4E57-B188-76961915F68D}" type="presParOf" srcId="{9B79C6EB-ABE5-4EC2-9CBC-C62DA4F7E913}" destId="{1595E3E0-03CF-4998-9921-CB3F2B6B0113}" srcOrd="2" destOrd="0" presId="urn:microsoft.com/office/officeart/2018/2/layout/IconVerticalSolidList"/>
    <dgm:cxn modelId="{448F9C27-B90A-4342-9DDE-9809AB6B3EBC}" type="presParOf" srcId="{1595E3E0-03CF-4998-9921-CB3F2B6B0113}" destId="{73AC629F-F41F-4A43-BEA7-3E3F1C02620C}" srcOrd="0" destOrd="0" presId="urn:microsoft.com/office/officeart/2018/2/layout/IconVerticalSolidList"/>
    <dgm:cxn modelId="{836737B0-6C34-47C7-8190-D626930DBD66}" type="presParOf" srcId="{1595E3E0-03CF-4998-9921-CB3F2B6B0113}" destId="{DAC62ECA-D7C7-4D37-995A-B137C8820C06}" srcOrd="1" destOrd="0" presId="urn:microsoft.com/office/officeart/2018/2/layout/IconVerticalSolidList"/>
    <dgm:cxn modelId="{2C04F58F-A5F3-458A-BD04-996D940DBF82}" type="presParOf" srcId="{1595E3E0-03CF-4998-9921-CB3F2B6B0113}" destId="{C861F934-AF73-4639-A526-6D28E1C0798B}" srcOrd="2" destOrd="0" presId="urn:microsoft.com/office/officeart/2018/2/layout/IconVerticalSolidList"/>
    <dgm:cxn modelId="{549C3648-E30B-4632-A1CA-B3765703BF91}" type="presParOf" srcId="{1595E3E0-03CF-4998-9921-CB3F2B6B0113}" destId="{EBD10716-985C-4268-845B-A077FFD16359}" srcOrd="3" destOrd="0" presId="urn:microsoft.com/office/officeart/2018/2/layout/IconVerticalSolidList"/>
    <dgm:cxn modelId="{43406F68-146B-4463-879C-684EA3B1ED9F}" type="presParOf" srcId="{9B79C6EB-ABE5-4EC2-9CBC-C62DA4F7E913}" destId="{DD8AB48A-4120-4607-B952-04231B4974EB}" srcOrd="3" destOrd="0" presId="urn:microsoft.com/office/officeart/2018/2/layout/IconVerticalSolidList"/>
    <dgm:cxn modelId="{B29501E3-B99B-415D-89EE-CC032659541D}" type="presParOf" srcId="{9B79C6EB-ABE5-4EC2-9CBC-C62DA4F7E913}" destId="{4CD43EC5-11DD-4AFA-AAAA-65E747E5ABD1}" srcOrd="4" destOrd="0" presId="urn:microsoft.com/office/officeart/2018/2/layout/IconVerticalSolidList"/>
    <dgm:cxn modelId="{59EF4E45-807F-4CF0-9DFA-84FC56161B00}" type="presParOf" srcId="{4CD43EC5-11DD-4AFA-AAAA-65E747E5ABD1}" destId="{891A4A7E-6C08-442D-B11B-FAD02834DEDC}" srcOrd="0" destOrd="0" presId="urn:microsoft.com/office/officeart/2018/2/layout/IconVerticalSolidList"/>
    <dgm:cxn modelId="{668CB9A2-3786-4B7F-86E7-CCAECACF183C}" type="presParOf" srcId="{4CD43EC5-11DD-4AFA-AAAA-65E747E5ABD1}" destId="{363C1AA6-BA86-42DF-87D2-64D29D4AC63F}" srcOrd="1" destOrd="0" presId="urn:microsoft.com/office/officeart/2018/2/layout/IconVerticalSolidList"/>
    <dgm:cxn modelId="{FE4A3197-0174-4F54-BEEE-DB0292F10FC6}" type="presParOf" srcId="{4CD43EC5-11DD-4AFA-AAAA-65E747E5ABD1}" destId="{1EF34EDD-DB97-4F63-8C57-6307B3F7EDC9}" srcOrd="2" destOrd="0" presId="urn:microsoft.com/office/officeart/2018/2/layout/IconVerticalSolidList"/>
    <dgm:cxn modelId="{45FCC8F0-D346-4BF4-927A-49E3ADE77A86}" type="presParOf" srcId="{4CD43EC5-11DD-4AFA-AAAA-65E747E5ABD1}" destId="{7D514C76-E971-482C-AAFF-977FE5C4F45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96E569-25FE-42F9-AAF1-A4A17BE79CA6}" type="doc">
      <dgm:prSet loTypeId="urn:microsoft.com/office/officeart/2005/8/layout/vList3" loCatId="picture" qsTypeId="urn:microsoft.com/office/officeart/2005/8/quickstyle/simple5" qsCatId="simple" csTypeId="urn:microsoft.com/office/officeart/2005/8/colors/accent1_2" csCatId="accent1" phldr="1"/>
      <dgm:spPr/>
      <dgm:t>
        <a:bodyPr/>
        <a:lstStyle/>
        <a:p>
          <a:endParaRPr lang="en-US"/>
        </a:p>
      </dgm:t>
    </dgm:pt>
    <dgm:pt modelId="{A8AAC2A4-28D9-4238-B863-F222EEE31BD2}">
      <dgm:prSet phldrT="[Text]" custT="1"/>
      <dgm:spPr/>
      <dgm:t>
        <a:bodyPr/>
        <a:lstStyle/>
        <a:p>
          <a:pPr algn="l">
            <a:buFont typeface="Arial" panose="020B0604020202020204" pitchFamily="34" charset="0"/>
            <a:buChar char="•"/>
          </a:pPr>
          <a:r>
            <a:rPr lang="en-US" sz="2400" dirty="0"/>
            <a:t>Implement alternative temporal allocation and </a:t>
          </a:r>
          <a:r>
            <a:rPr lang="en-US" sz="2400" dirty="0" err="1"/>
            <a:t>Sofiev</a:t>
          </a:r>
          <a:r>
            <a:rPr lang="en-US" sz="2400" dirty="0"/>
            <a:t> plume injection height</a:t>
          </a:r>
        </a:p>
      </dgm:t>
    </dgm:pt>
    <dgm:pt modelId="{D841E047-EFB4-40DE-B678-3979648DE4F1}" type="parTrans" cxnId="{4F502E59-9569-452C-8BD2-32111EB794C0}">
      <dgm:prSet/>
      <dgm:spPr/>
      <dgm:t>
        <a:bodyPr/>
        <a:lstStyle/>
        <a:p>
          <a:endParaRPr lang="en-US">
            <a:solidFill>
              <a:schemeClr val="tx1"/>
            </a:solidFill>
          </a:endParaRPr>
        </a:p>
      </dgm:t>
    </dgm:pt>
    <dgm:pt modelId="{0F902BB1-0F9B-4CDB-8889-2785D74D8456}" type="sibTrans" cxnId="{4F502E59-9569-452C-8BD2-32111EB794C0}">
      <dgm:prSet/>
      <dgm:spPr/>
      <dgm:t>
        <a:bodyPr/>
        <a:lstStyle/>
        <a:p>
          <a:endParaRPr lang="en-US">
            <a:solidFill>
              <a:schemeClr val="tx1"/>
            </a:solidFill>
          </a:endParaRPr>
        </a:p>
      </dgm:t>
    </dgm:pt>
    <dgm:pt modelId="{7683D36D-C3F0-49DA-BC77-74B3D8FF3801}">
      <dgm:prSet phldrT="[Text]" custT="1"/>
      <dgm:spPr/>
      <dgm:t>
        <a:bodyPr/>
        <a:lstStyle/>
        <a:p>
          <a:pPr algn="l">
            <a:buFont typeface="Arial" panose="020B0604020202020204" pitchFamily="34" charset="0"/>
            <a:buChar char="•"/>
          </a:pPr>
          <a:r>
            <a:rPr lang="en-US" sz="2400"/>
            <a:t>Use modeling to evaluate ozone and PM</a:t>
          </a:r>
          <a:r>
            <a:rPr lang="en-US" sz="2400" baseline="-25000"/>
            <a:t>2.5</a:t>
          </a:r>
          <a:r>
            <a:rPr lang="en-US" sz="2400"/>
            <a:t> model performance of different FEIs</a:t>
          </a:r>
        </a:p>
      </dgm:t>
    </dgm:pt>
    <dgm:pt modelId="{01FC25C2-C70B-46EA-A298-01F1C30FB96A}" type="parTrans" cxnId="{04087AC8-D138-449E-8A06-2ABC5DAFCA60}">
      <dgm:prSet/>
      <dgm:spPr/>
      <dgm:t>
        <a:bodyPr/>
        <a:lstStyle/>
        <a:p>
          <a:endParaRPr lang="en-US">
            <a:solidFill>
              <a:schemeClr val="tx1"/>
            </a:solidFill>
          </a:endParaRPr>
        </a:p>
      </dgm:t>
    </dgm:pt>
    <dgm:pt modelId="{86CA33EA-44D1-499D-8EA4-3DDE4CA1B5F9}" type="sibTrans" cxnId="{04087AC8-D138-449E-8A06-2ABC5DAFCA60}">
      <dgm:prSet/>
      <dgm:spPr/>
      <dgm:t>
        <a:bodyPr/>
        <a:lstStyle/>
        <a:p>
          <a:endParaRPr lang="en-US">
            <a:solidFill>
              <a:schemeClr val="tx1"/>
            </a:solidFill>
          </a:endParaRPr>
        </a:p>
      </dgm:t>
    </dgm:pt>
    <dgm:pt modelId="{2DD5C0F7-5EB8-47E1-9801-3BCE5AF7F976}">
      <dgm:prSet custT="1"/>
      <dgm:spPr/>
      <dgm:t>
        <a:bodyPr/>
        <a:lstStyle/>
        <a:p>
          <a:pPr algn="l"/>
          <a:r>
            <a:rPr lang="en-US" sz="2400" dirty="0"/>
            <a:t>Add NASA’s FEER1.0-G1.2 product</a:t>
          </a:r>
          <a:endParaRPr lang="en-US" sz="2400" b="1" dirty="0"/>
        </a:p>
      </dgm:t>
    </dgm:pt>
    <dgm:pt modelId="{7C8CED4A-E0EE-4DAE-97CB-767B8B2A73D5}" type="parTrans" cxnId="{9D23FFA9-05EE-45A7-B3A7-9079AD12D804}">
      <dgm:prSet/>
      <dgm:spPr/>
      <dgm:t>
        <a:bodyPr/>
        <a:lstStyle/>
        <a:p>
          <a:endParaRPr lang="en-US">
            <a:solidFill>
              <a:schemeClr val="tx1"/>
            </a:solidFill>
          </a:endParaRPr>
        </a:p>
      </dgm:t>
    </dgm:pt>
    <dgm:pt modelId="{173B27D2-82CE-4FA1-AB81-B7AA44402810}" type="sibTrans" cxnId="{9D23FFA9-05EE-45A7-B3A7-9079AD12D804}">
      <dgm:prSet/>
      <dgm:spPr/>
      <dgm:t>
        <a:bodyPr/>
        <a:lstStyle/>
        <a:p>
          <a:endParaRPr lang="en-US">
            <a:solidFill>
              <a:schemeClr val="tx1"/>
            </a:solidFill>
          </a:endParaRPr>
        </a:p>
      </dgm:t>
    </dgm:pt>
    <dgm:pt modelId="{A5906772-E0B0-4F0F-A9A3-DC4CE3B7B661}" type="pres">
      <dgm:prSet presAssocID="{1D96E569-25FE-42F9-AAF1-A4A17BE79CA6}" presName="linearFlow" presStyleCnt="0">
        <dgm:presLayoutVars>
          <dgm:dir/>
          <dgm:resizeHandles val="exact"/>
        </dgm:presLayoutVars>
      </dgm:prSet>
      <dgm:spPr/>
    </dgm:pt>
    <dgm:pt modelId="{5103299A-62C1-4904-84A9-99A30ADC0EDA}" type="pres">
      <dgm:prSet presAssocID="{2DD5C0F7-5EB8-47E1-9801-3BCE5AF7F976}" presName="composite" presStyleCnt="0"/>
      <dgm:spPr/>
    </dgm:pt>
    <dgm:pt modelId="{48C19715-9C40-4D7E-A8B2-7A61CC5A945A}" type="pres">
      <dgm:prSet presAssocID="{2DD5C0F7-5EB8-47E1-9801-3BCE5AF7F976}" presName="imgShp"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Fire with solid fill"/>
        </a:ext>
      </dgm:extLst>
    </dgm:pt>
    <dgm:pt modelId="{220CA4AD-0D9B-4D99-8D23-6872B6131061}" type="pres">
      <dgm:prSet presAssocID="{2DD5C0F7-5EB8-47E1-9801-3BCE5AF7F976}" presName="txShp" presStyleLbl="node1" presStyleIdx="0" presStyleCnt="3">
        <dgm:presLayoutVars>
          <dgm:bulletEnabled val="1"/>
        </dgm:presLayoutVars>
      </dgm:prSet>
      <dgm:spPr/>
    </dgm:pt>
    <dgm:pt modelId="{4C0384D2-036C-4DD5-B248-8BCBCDF788D3}" type="pres">
      <dgm:prSet presAssocID="{173B27D2-82CE-4FA1-AB81-B7AA44402810}" presName="spacing" presStyleCnt="0"/>
      <dgm:spPr/>
    </dgm:pt>
    <dgm:pt modelId="{E6C995D8-2E8E-44D4-8543-F42D9BBC4647}" type="pres">
      <dgm:prSet presAssocID="{A8AAC2A4-28D9-4238-B863-F222EEE31BD2}" presName="composite" presStyleCnt="0"/>
      <dgm:spPr/>
    </dgm:pt>
    <dgm:pt modelId="{8DE34405-5B86-4300-91E5-13BF4D70D639}" type="pres">
      <dgm:prSet presAssocID="{A8AAC2A4-28D9-4238-B863-F222EEE31BD2}" presName="imgShp" presStyleLbl="fgImgPlac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Research with solid fill"/>
        </a:ext>
      </dgm:extLst>
    </dgm:pt>
    <dgm:pt modelId="{AA03D8D3-40A5-40D4-895F-45660AB690D1}" type="pres">
      <dgm:prSet presAssocID="{A8AAC2A4-28D9-4238-B863-F222EEE31BD2}" presName="txShp" presStyleLbl="node1" presStyleIdx="1" presStyleCnt="3">
        <dgm:presLayoutVars>
          <dgm:bulletEnabled val="1"/>
        </dgm:presLayoutVars>
      </dgm:prSet>
      <dgm:spPr/>
    </dgm:pt>
    <dgm:pt modelId="{FB8FF423-578B-4A28-9CAA-680C51E2B324}" type="pres">
      <dgm:prSet presAssocID="{0F902BB1-0F9B-4CDB-8889-2785D74D8456}" presName="spacing" presStyleCnt="0"/>
      <dgm:spPr/>
    </dgm:pt>
    <dgm:pt modelId="{CDA5B161-8790-4211-BBE6-A90FBFB37B81}" type="pres">
      <dgm:prSet presAssocID="{7683D36D-C3F0-49DA-BC77-74B3D8FF3801}" presName="composite" presStyleCnt="0"/>
      <dgm:spPr/>
    </dgm:pt>
    <dgm:pt modelId="{A8260D6A-BB19-4E04-8FC2-266FE6B59E93}" type="pres">
      <dgm:prSet presAssocID="{7683D36D-C3F0-49DA-BC77-74B3D8FF3801}" presName="imgShp"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Processor outline"/>
        </a:ext>
      </dgm:extLst>
    </dgm:pt>
    <dgm:pt modelId="{3F0ECF7B-3EB0-4887-9A69-08765E02CD46}" type="pres">
      <dgm:prSet presAssocID="{7683D36D-C3F0-49DA-BC77-74B3D8FF3801}" presName="txShp" presStyleLbl="node1" presStyleIdx="2" presStyleCnt="3">
        <dgm:presLayoutVars>
          <dgm:bulletEnabled val="1"/>
        </dgm:presLayoutVars>
      </dgm:prSet>
      <dgm:spPr/>
    </dgm:pt>
  </dgm:ptLst>
  <dgm:cxnLst>
    <dgm:cxn modelId="{CE83121F-5288-43D2-9C8E-4DCCA7CAF6E7}" type="presOf" srcId="{7683D36D-C3F0-49DA-BC77-74B3D8FF3801}" destId="{3F0ECF7B-3EB0-4887-9A69-08765E02CD46}" srcOrd="0" destOrd="0" presId="urn:microsoft.com/office/officeart/2005/8/layout/vList3"/>
    <dgm:cxn modelId="{4F502E59-9569-452C-8BD2-32111EB794C0}" srcId="{1D96E569-25FE-42F9-AAF1-A4A17BE79CA6}" destId="{A8AAC2A4-28D9-4238-B863-F222EEE31BD2}" srcOrd="1" destOrd="0" parTransId="{D841E047-EFB4-40DE-B678-3979648DE4F1}" sibTransId="{0F902BB1-0F9B-4CDB-8889-2785D74D8456}"/>
    <dgm:cxn modelId="{D8F26E7B-3C6C-4F0E-9070-481BAF7C1679}" type="presOf" srcId="{A8AAC2A4-28D9-4238-B863-F222EEE31BD2}" destId="{AA03D8D3-40A5-40D4-895F-45660AB690D1}" srcOrd="0" destOrd="0" presId="urn:microsoft.com/office/officeart/2005/8/layout/vList3"/>
    <dgm:cxn modelId="{571356A6-EF96-4C13-B6BA-4B15B5028FF5}" type="presOf" srcId="{2DD5C0F7-5EB8-47E1-9801-3BCE5AF7F976}" destId="{220CA4AD-0D9B-4D99-8D23-6872B6131061}" srcOrd="0" destOrd="0" presId="urn:microsoft.com/office/officeart/2005/8/layout/vList3"/>
    <dgm:cxn modelId="{9D23FFA9-05EE-45A7-B3A7-9079AD12D804}" srcId="{1D96E569-25FE-42F9-AAF1-A4A17BE79CA6}" destId="{2DD5C0F7-5EB8-47E1-9801-3BCE5AF7F976}" srcOrd="0" destOrd="0" parTransId="{7C8CED4A-E0EE-4DAE-97CB-767B8B2A73D5}" sibTransId="{173B27D2-82CE-4FA1-AB81-B7AA44402810}"/>
    <dgm:cxn modelId="{04087AC8-D138-449E-8A06-2ABC5DAFCA60}" srcId="{1D96E569-25FE-42F9-AAF1-A4A17BE79CA6}" destId="{7683D36D-C3F0-49DA-BC77-74B3D8FF3801}" srcOrd="2" destOrd="0" parTransId="{01FC25C2-C70B-46EA-A298-01F1C30FB96A}" sibTransId="{86CA33EA-44D1-499D-8EA4-3DDE4CA1B5F9}"/>
    <dgm:cxn modelId="{E7157AF9-16E0-44D3-9975-13AB66A03DE2}" type="presOf" srcId="{1D96E569-25FE-42F9-AAF1-A4A17BE79CA6}" destId="{A5906772-E0B0-4F0F-A9A3-DC4CE3B7B661}" srcOrd="0" destOrd="0" presId="urn:microsoft.com/office/officeart/2005/8/layout/vList3"/>
    <dgm:cxn modelId="{4A8F577F-1FE1-470E-BBA1-807A50837F5B}" type="presParOf" srcId="{A5906772-E0B0-4F0F-A9A3-DC4CE3B7B661}" destId="{5103299A-62C1-4904-84A9-99A30ADC0EDA}" srcOrd="0" destOrd="0" presId="urn:microsoft.com/office/officeart/2005/8/layout/vList3"/>
    <dgm:cxn modelId="{A2E4850A-278B-4910-9F6E-259A6421175E}" type="presParOf" srcId="{5103299A-62C1-4904-84A9-99A30ADC0EDA}" destId="{48C19715-9C40-4D7E-A8B2-7A61CC5A945A}" srcOrd="0" destOrd="0" presId="urn:microsoft.com/office/officeart/2005/8/layout/vList3"/>
    <dgm:cxn modelId="{03A56458-B805-4BBF-A523-B625214E240D}" type="presParOf" srcId="{5103299A-62C1-4904-84A9-99A30ADC0EDA}" destId="{220CA4AD-0D9B-4D99-8D23-6872B6131061}" srcOrd="1" destOrd="0" presId="urn:microsoft.com/office/officeart/2005/8/layout/vList3"/>
    <dgm:cxn modelId="{B66FB9E5-EA1A-44B5-BE9C-57A1D5062AC2}" type="presParOf" srcId="{A5906772-E0B0-4F0F-A9A3-DC4CE3B7B661}" destId="{4C0384D2-036C-4DD5-B248-8BCBCDF788D3}" srcOrd="1" destOrd="0" presId="urn:microsoft.com/office/officeart/2005/8/layout/vList3"/>
    <dgm:cxn modelId="{86D62D6D-53F9-49C5-8F8C-18B7B7C9AF52}" type="presParOf" srcId="{A5906772-E0B0-4F0F-A9A3-DC4CE3B7B661}" destId="{E6C995D8-2E8E-44D4-8543-F42D9BBC4647}" srcOrd="2" destOrd="0" presId="urn:microsoft.com/office/officeart/2005/8/layout/vList3"/>
    <dgm:cxn modelId="{E4384131-D636-4AC6-8CF7-AF2B4F390B82}" type="presParOf" srcId="{E6C995D8-2E8E-44D4-8543-F42D9BBC4647}" destId="{8DE34405-5B86-4300-91E5-13BF4D70D639}" srcOrd="0" destOrd="0" presId="urn:microsoft.com/office/officeart/2005/8/layout/vList3"/>
    <dgm:cxn modelId="{89C56B2B-F81E-4276-8F90-BADE5E65C09F}" type="presParOf" srcId="{E6C995D8-2E8E-44D4-8543-F42D9BBC4647}" destId="{AA03D8D3-40A5-40D4-895F-45660AB690D1}" srcOrd="1" destOrd="0" presId="urn:microsoft.com/office/officeart/2005/8/layout/vList3"/>
    <dgm:cxn modelId="{4DD64F54-3ED7-4C6F-A312-8BB4EF3EEE01}" type="presParOf" srcId="{A5906772-E0B0-4F0F-A9A3-DC4CE3B7B661}" destId="{FB8FF423-578B-4A28-9CAA-680C51E2B324}" srcOrd="3" destOrd="0" presId="urn:microsoft.com/office/officeart/2005/8/layout/vList3"/>
    <dgm:cxn modelId="{C6FAA7C1-A35A-48F7-8E53-D60423FEC4B9}" type="presParOf" srcId="{A5906772-E0B0-4F0F-A9A3-DC4CE3B7B661}" destId="{CDA5B161-8790-4211-BBE6-A90FBFB37B81}" srcOrd="4" destOrd="0" presId="urn:microsoft.com/office/officeart/2005/8/layout/vList3"/>
    <dgm:cxn modelId="{02F4AA9B-B0DA-49FD-8873-D390A2F959A7}" type="presParOf" srcId="{CDA5B161-8790-4211-BBE6-A90FBFB37B81}" destId="{A8260D6A-BB19-4E04-8FC2-266FE6B59E93}" srcOrd="0" destOrd="0" presId="urn:microsoft.com/office/officeart/2005/8/layout/vList3"/>
    <dgm:cxn modelId="{C9D2A7F0-24C9-4E9B-99A7-48C01B024E43}" type="presParOf" srcId="{CDA5B161-8790-4211-BBE6-A90FBFB37B81}" destId="{3F0ECF7B-3EB0-4887-9A69-08765E02CD46}" srcOrd="1" destOrd="0" presId="urn:microsoft.com/office/officeart/2005/8/layout/vList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42790-2387-486E-A1CE-6C2ADCFD015E}">
      <dsp:nvSpPr>
        <dsp:cNvPr id="0" name=""/>
        <dsp:cNvSpPr/>
      </dsp:nvSpPr>
      <dsp:spPr>
        <a:xfrm>
          <a:off x="0" y="27988"/>
          <a:ext cx="6928613" cy="1422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899940-BEB8-4EF2-9432-E2EB357AF09F}">
      <dsp:nvSpPr>
        <dsp:cNvPr id="0" name=""/>
        <dsp:cNvSpPr/>
      </dsp:nvSpPr>
      <dsp:spPr>
        <a:xfrm>
          <a:off x="293405" y="328328"/>
          <a:ext cx="784147" cy="78261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115E05-E5D0-4811-8AAC-8F149A66B7D7}">
      <dsp:nvSpPr>
        <dsp:cNvPr id="0" name=""/>
        <dsp:cNvSpPr/>
      </dsp:nvSpPr>
      <dsp:spPr>
        <a:xfrm>
          <a:off x="1206947" y="8166"/>
          <a:ext cx="5858699" cy="1467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301" tIns="155301" rIns="155301" bIns="155301" numCol="1" spcCol="1270" anchor="ctr" anchorCtr="0">
          <a:noAutofit/>
        </a:bodyPr>
        <a:lstStyle/>
        <a:p>
          <a:pPr marL="0" lvl="0" indent="0" algn="l" defTabSz="889000">
            <a:lnSpc>
              <a:spcPct val="100000"/>
            </a:lnSpc>
            <a:spcBef>
              <a:spcPct val="0"/>
            </a:spcBef>
            <a:spcAft>
              <a:spcPct val="35000"/>
            </a:spcAft>
            <a:buNone/>
          </a:pPr>
          <a:r>
            <a:rPr lang="en-US" sz="2000" kern="1200" dirty="0"/>
            <a:t>Fires are large emission sources and Fire Emission Inventories (FEIs) are uncertain </a:t>
          </a:r>
        </a:p>
      </dsp:txBody>
      <dsp:txXfrm>
        <a:off x="1206947" y="8166"/>
        <a:ext cx="5858699" cy="1467407"/>
      </dsp:txXfrm>
    </dsp:sp>
    <dsp:sp modelId="{73AC629F-F41F-4A43-BEA7-3E3F1C02620C}">
      <dsp:nvSpPr>
        <dsp:cNvPr id="0" name=""/>
        <dsp:cNvSpPr/>
      </dsp:nvSpPr>
      <dsp:spPr>
        <a:xfrm>
          <a:off x="0" y="1842425"/>
          <a:ext cx="6928613" cy="1422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C62ECA-D7C7-4D37-995A-B137C8820C06}">
      <dsp:nvSpPr>
        <dsp:cNvPr id="0" name=""/>
        <dsp:cNvSpPr/>
      </dsp:nvSpPr>
      <dsp:spPr>
        <a:xfrm>
          <a:off x="293405" y="2162587"/>
          <a:ext cx="784147" cy="782617"/>
        </a:xfrm>
        <a:prstGeom prst="rect">
          <a:avLst/>
        </a:prstGeom>
        <a:blipFill rotWithShape="1">
          <a:blip xmlns:r="http://schemas.openxmlformats.org/officeDocument/2006/relationships" r:embed="rId3">
            <a:alphaModFix/>
            <a:duotone>
              <a:prstClr val="black"/>
              <a:schemeClr val="accent5">
                <a:tint val="45000"/>
                <a:satMod val="400000"/>
              </a:schemeClr>
            </a:duotone>
            <a:lum bright="-34000"/>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BD10716-985C-4268-845B-A077FFD16359}">
      <dsp:nvSpPr>
        <dsp:cNvPr id="0" name=""/>
        <dsp:cNvSpPr/>
      </dsp:nvSpPr>
      <dsp:spPr>
        <a:xfrm>
          <a:off x="1202584" y="1852653"/>
          <a:ext cx="5256607" cy="1467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301" tIns="155301" rIns="155301" bIns="155301" numCol="1" spcCol="1270" anchor="ctr" anchorCtr="0">
          <a:noAutofit/>
        </a:bodyPr>
        <a:lstStyle/>
        <a:p>
          <a:pPr marL="0" lvl="0" indent="0" algn="l" defTabSz="889000">
            <a:lnSpc>
              <a:spcPct val="100000"/>
            </a:lnSpc>
            <a:spcBef>
              <a:spcPct val="0"/>
            </a:spcBef>
            <a:spcAft>
              <a:spcPct val="35000"/>
            </a:spcAft>
            <a:buNone/>
          </a:pPr>
          <a:r>
            <a:rPr lang="en-US" sz="2000" kern="1200" dirty="0"/>
            <a:t>Processing tools can limit choice of FEI and different processing methods can introduce uncertainties</a:t>
          </a:r>
        </a:p>
      </dsp:txBody>
      <dsp:txXfrm>
        <a:off x="1202584" y="1852653"/>
        <a:ext cx="5256607" cy="1467407"/>
      </dsp:txXfrm>
    </dsp:sp>
    <dsp:sp modelId="{891A4A7E-6C08-442D-B11B-FAD02834DEDC}">
      <dsp:nvSpPr>
        <dsp:cNvPr id="0" name=""/>
        <dsp:cNvSpPr/>
      </dsp:nvSpPr>
      <dsp:spPr>
        <a:xfrm>
          <a:off x="0" y="3676684"/>
          <a:ext cx="6928613" cy="142294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3C1AA6-BA86-42DF-87D2-64D29D4AC63F}">
      <dsp:nvSpPr>
        <dsp:cNvPr id="0" name=""/>
        <dsp:cNvSpPr/>
      </dsp:nvSpPr>
      <dsp:spPr>
        <a:xfrm>
          <a:off x="293405" y="3996846"/>
          <a:ext cx="784147" cy="78261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514C76-E971-482C-AAFF-977FE5C4F45E}">
      <dsp:nvSpPr>
        <dsp:cNvPr id="0" name=""/>
        <dsp:cNvSpPr/>
      </dsp:nvSpPr>
      <dsp:spPr>
        <a:xfrm>
          <a:off x="1245504" y="3676684"/>
          <a:ext cx="5781584" cy="14674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301" tIns="155301" rIns="155301" bIns="155301" numCol="1" spcCol="1270" anchor="ctr" anchorCtr="0">
          <a:noAutofit/>
        </a:bodyPr>
        <a:lstStyle/>
        <a:p>
          <a:pPr marL="0" lvl="0" indent="0" algn="l" defTabSz="889000">
            <a:lnSpc>
              <a:spcPct val="100000"/>
            </a:lnSpc>
            <a:spcBef>
              <a:spcPct val="0"/>
            </a:spcBef>
            <a:spcAft>
              <a:spcPct val="35000"/>
            </a:spcAft>
            <a:buNone/>
          </a:pPr>
          <a:r>
            <a:rPr lang="en-US" sz="2000" kern="1200" dirty="0"/>
            <a:t>Accurate FEIs needed for Exceptional Event (EE) analyses and State Implementation Plan (SIP) modeling for ozone/PM</a:t>
          </a:r>
          <a:r>
            <a:rPr lang="en-US" sz="2000" kern="1200" baseline="-25000" dirty="0"/>
            <a:t>2.5</a:t>
          </a:r>
          <a:r>
            <a:rPr lang="en-US" sz="2000" kern="1200" dirty="0"/>
            <a:t>/regional haze</a:t>
          </a:r>
        </a:p>
      </dsp:txBody>
      <dsp:txXfrm>
        <a:off x="1245504" y="3676684"/>
        <a:ext cx="5781584" cy="14674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0CA4AD-0D9B-4D99-8D23-6872B6131061}">
      <dsp:nvSpPr>
        <dsp:cNvPr id="0" name=""/>
        <dsp:cNvSpPr/>
      </dsp:nvSpPr>
      <dsp:spPr>
        <a:xfrm rot="10800000">
          <a:off x="2105346" y="1959"/>
          <a:ext cx="7159467" cy="1208086"/>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2733" tIns="91440" rIns="170688" bIns="91440" numCol="1" spcCol="1270" anchor="ctr" anchorCtr="0">
          <a:noAutofit/>
        </a:bodyPr>
        <a:lstStyle/>
        <a:p>
          <a:pPr marL="0" lvl="0" indent="0" algn="l" defTabSz="1066800">
            <a:lnSpc>
              <a:spcPct val="90000"/>
            </a:lnSpc>
            <a:spcBef>
              <a:spcPct val="0"/>
            </a:spcBef>
            <a:spcAft>
              <a:spcPct val="35000"/>
            </a:spcAft>
            <a:buNone/>
          </a:pPr>
          <a:r>
            <a:rPr lang="en-US" sz="2400" kern="1200" dirty="0"/>
            <a:t>Add NASA’s FEER1.0-G1.2 product</a:t>
          </a:r>
          <a:endParaRPr lang="en-US" sz="2400" b="1" kern="1200" dirty="0"/>
        </a:p>
      </dsp:txBody>
      <dsp:txXfrm rot="10800000">
        <a:off x="2407367" y="1959"/>
        <a:ext cx="6857446" cy="1208086"/>
      </dsp:txXfrm>
    </dsp:sp>
    <dsp:sp modelId="{48C19715-9C40-4D7E-A8B2-7A61CC5A945A}">
      <dsp:nvSpPr>
        <dsp:cNvPr id="0" name=""/>
        <dsp:cNvSpPr/>
      </dsp:nvSpPr>
      <dsp:spPr>
        <a:xfrm>
          <a:off x="1501302" y="1959"/>
          <a:ext cx="1208086" cy="1208086"/>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AA03D8D3-40A5-40D4-895F-45660AB690D1}">
      <dsp:nvSpPr>
        <dsp:cNvPr id="0" name=""/>
        <dsp:cNvSpPr/>
      </dsp:nvSpPr>
      <dsp:spPr>
        <a:xfrm rot="10800000">
          <a:off x="2105346" y="1570669"/>
          <a:ext cx="7159467" cy="1208086"/>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2733" tIns="91440" rIns="170688"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dirty="0"/>
            <a:t>Implement alternative temporal allocation and </a:t>
          </a:r>
          <a:r>
            <a:rPr lang="en-US" sz="2400" kern="1200" dirty="0" err="1"/>
            <a:t>Sofiev</a:t>
          </a:r>
          <a:r>
            <a:rPr lang="en-US" sz="2400" kern="1200" dirty="0"/>
            <a:t> plume injection height</a:t>
          </a:r>
        </a:p>
      </dsp:txBody>
      <dsp:txXfrm rot="10800000">
        <a:off x="2407367" y="1570669"/>
        <a:ext cx="6857446" cy="1208086"/>
      </dsp:txXfrm>
    </dsp:sp>
    <dsp:sp modelId="{8DE34405-5B86-4300-91E5-13BF4D70D639}">
      <dsp:nvSpPr>
        <dsp:cNvPr id="0" name=""/>
        <dsp:cNvSpPr/>
      </dsp:nvSpPr>
      <dsp:spPr>
        <a:xfrm>
          <a:off x="1501302" y="1570669"/>
          <a:ext cx="1208086" cy="1208086"/>
        </a:xfrm>
        <a:prstGeom prst="ellipse">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 modelId="{3F0ECF7B-3EB0-4887-9A69-08765E02CD46}">
      <dsp:nvSpPr>
        <dsp:cNvPr id="0" name=""/>
        <dsp:cNvSpPr/>
      </dsp:nvSpPr>
      <dsp:spPr>
        <a:xfrm rot="10800000">
          <a:off x="2105346" y="3139378"/>
          <a:ext cx="7159467" cy="1208086"/>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2733" tIns="91440" rIns="170688" bIns="91440" numCol="1" spcCol="1270" anchor="ctr" anchorCtr="0">
          <a:noAutofit/>
        </a:bodyPr>
        <a:lstStyle/>
        <a:p>
          <a:pPr marL="0" lvl="0" indent="0" algn="l" defTabSz="1066800">
            <a:lnSpc>
              <a:spcPct val="90000"/>
            </a:lnSpc>
            <a:spcBef>
              <a:spcPct val="0"/>
            </a:spcBef>
            <a:spcAft>
              <a:spcPct val="35000"/>
            </a:spcAft>
            <a:buFont typeface="Arial" panose="020B0604020202020204" pitchFamily="34" charset="0"/>
            <a:buNone/>
          </a:pPr>
          <a:r>
            <a:rPr lang="en-US" sz="2400" kern="1200"/>
            <a:t>Use modeling to evaluate ozone and PM</a:t>
          </a:r>
          <a:r>
            <a:rPr lang="en-US" sz="2400" kern="1200" baseline="-25000"/>
            <a:t>2.5</a:t>
          </a:r>
          <a:r>
            <a:rPr lang="en-US" sz="2400" kern="1200"/>
            <a:t> model performance of different FEIs</a:t>
          </a:r>
        </a:p>
      </dsp:txBody>
      <dsp:txXfrm rot="10800000">
        <a:off x="2407367" y="3139378"/>
        <a:ext cx="6857446" cy="1208086"/>
      </dsp:txXfrm>
    </dsp:sp>
    <dsp:sp modelId="{A8260D6A-BB19-4E04-8FC2-266FE6B59E93}">
      <dsp:nvSpPr>
        <dsp:cNvPr id="0" name=""/>
        <dsp:cNvSpPr/>
      </dsp:nvSpPr>
      <dsp:spPr>
        <a:xfrm>
          <a:off x="1501302" y="3139378"/>
          <a:ext cx="1208086" cy="1208086"/>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8157C1-8A6C-4321-846D-B358E31D509E}" type="datetimeFigureOut">
              <a:rPr lang="en-US" smtClean="0"/>
              <a:t>10/17/2022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F5D64E-FCB6-4D4F-B94C-7AD7D485FC37}" type="slidenum">
              <a:rPr lang="en-US" smtClean="0"/>
              <a:t>‹#›</a:t>
            </a:fld>
            <a:endParaRPr lang="en-US"/>
          </a:p>
        </p:txBody>
      </p:sp>
    </p:spTree>
    <p:extLst>
      <p:ext uri="{BB962C8B-B14F-4D97-AF65-F5344CB8AC3E}">
        <p14:creationId xmlns:p14="http://schemas.microsoft.com/office/powerpoint/2010/main" val="74991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unsplash.com/@mebrooks01?utm_source=unsplash&amp;utm_medium=referral&amp;utm_content=creditCopyText"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unsplash.com/s/photos/wildfires?utm_source=unsplash&amp;utm_medium=referral&amp;utm_content=creditCopyText"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5D64E-FCB6-4D4F-B94C-7AD7D485FC37}" type="slidenum">
              <a:rPr lang="en-US" smtClean="0"/>
              <a:t>1</a:t>
            </a:fld>
            <a:endParaRPr lang="en-US"/>
          </a:p>
        </p:txBody>
      </p:sp>
    </p:spTree>
    <p:extLst>
      <p:ext uri="{BB962C8B-B14F-4D97-AF65-F5344CB8AC3E}">
        <p14:creationId xmlns:p14="http://schemas.microsoft.com/office/powerpoint/2010/main" val="3775640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89" rtl="0" eaLnBrk="0" fontAlgn="base" latinLnBrk="0" hangingPunct="0">
              <a:lnSpc>
                <a:spcPct val="100000"/>
              </a:lnSpc>
              <a:spcBef>
                <a:spcPct val="30000"/>
              </a:spcBef>
              <a:spcAft>
                <a:spcPct val="0"/>
              </a:spcAft>
              <a:buClrTx/>
              <a:buSzTx/>
              <a:buFontTx/>
              <a:buNone/>
              <a:tabLst/>
              <a:defRPr/>
            </a:pPr>
            <a:r>
              <a:rPr lang="en-US"/>
              <a:t>Higher injection height will typically reduce near‐field downwind concentrations</a:t>
            </a:r>
          </a:p>
          <a:p>
            <a:pPr marL="0" marR="0" lvl="0" indent="0" algn="l" defTabSz="457189" rtl="0" eaLnBrk="0" fontAlgn="base" latinLnBrk="0" hangingPunct="0">
              <a:lnSpc>
                <a:spcPct val="100000"/>
              </a:lnSpc>
              <a:spcBef>
                <a:spcPct val="30000"/>
              </a:spcBef>
              <a:spcAft>
                <a:spcPct val="0"/>
              </a:spcAft>
              <a:buClrTx/>
              <a:buSzTx/>
              <a:buFontTx/>
              <a:buNone/>
              <a:tabLst/>
              <a:defRPr/>
            </a:pPr>
            <a:endParaRPr lang="en-US"/>
          </a:p>
          <a:p>
            <a:pPr marL="0" marR="0" lvl="0" indent="0" algn="l" defTabSz="457189" rtl="0" eaLnBrk="0" fontAlgn="base" latinLnBrk="0" hangingPunct="0">
              <a:lnSpc>
                <a:spcPct val="100000"/>
              </a:lnSpc>
              <a:spcBef>
                <a:spcPct val="30000"/>
              </a:spcBef>
              <a:spcAft>
                <a:spcPct val="0"/>
              </a:spcAft>
              <a:buClrTx/>
              <a:buSzTx/>
              <a:buFontTx/>
              <a:buNone/>
              <a:tabLst/>
              <a:defRPr/>
            </a:pPr>
            <a:r>
              <a:rPr lang="en-US"/>
              <a:t>Reference: </a:t>
            </a:r>
            <a:r>
              <a:rPr lang="en-US" sz="1200" b="0" i="0" kern="1200">
                <a:solidFill>
                  <a:schemeClr val="tx1"/>
                </a:solidFill>
                <a:effectLst/>
                <a:latin typeface="Verdana" pitchFamily="34" charset="0"/>
                <a:ea typeface="Verdana" pitchFamily="34" charset="0"/>
                <a:cs typeface="Verdana" pitchFamily="34" charset="0"/>
              </a:rPr>
              <a:t>Lareau, N.P. and Clements, C.B., 2017. The mean and turbulent properties of a wildfire convective plume. </a:t>
            </a:r>
            <a:r>
              <a:rPr lang="en-US" sz="1200" b="0" i="1" kern="1200">
                <a:solidFill>
                  <a:schemeClr val="tx1"/>
                </a:solidFill>
                <a:effectLst/>
                <a:latin typeface="Verdana" pitchFamily="34" charset="0"/>
                <a:ea typeface="Verdana" pitchFamily="34" charset="0"/>
                <a:cs typeface="Verdana" pitchFamily="34" charset="0"/>
              </a:rPr>
              <a:t>Journal of Applied Meteorology and Climatology</a:t>
            </a:r>
            <a:r>
              <a:rPr lang="en-US" sz="1200" b="0" i="0" kern="1200">
                <a:solidFill>
                  <a:schemeClr val="tx1"/>
                </a:solidFill>
                <a:effectLst/>
                <a:latin typeface="Verdana" pitchFamily="34" charset="0"/>
                <a:ea typeface="Verdana" pitchFamily="34" charset="0"/>
                <a:cs typeface="Verdana" pitchFamily="34" charset="0"/>
              </a:rPr>
              <a:t>, </a:t>
            </a:r>
            <a:r>
              <a:rPr lang="en-US" sz="1200" b="0" i="1" kern="1200">
                <a:solidFill>
                  <a:schemeClr val="tx1"/>
                </a:solidFill>
                <a:effectLst/>
                <a:latin typeface="Verdana" pitchFamily="34" charset="0"/>
                <a:ea typeface="Verdana" pitchFamily="34" charset="0"/>
                <a:cs typeface="Verdana" pitchFamily="34" charset="0"/>
              </a:rPr>
              <a:t>56</a:t>
            </a:r>
            <a:r>
              <a:rPr lang="en-US" sz="1200" b="0" i="0" kern="1200">
                <a:solidFill>
                  <a:schemeClr val="tx1"/>
                </a:solidFill>
                <a:effectLst/>
                <a:latin typeface="Verdana" pitchFamily="34" charset="0"/>
                <a:ea typeface="Verdana" pitchFamily="34" charset="0"/>
                <a:cs typeface="Verdana" pitchFamily="34" charset="0"/>
              </a:rPr>
              <a:t>(8), pp.2289-2299.</a:t>
            </a:r>
            <a:endParaRPr lang="en-US"/>
          </a:p>
          <a:p>
            <a:endParaRPr lang="en-US"/>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6</a:t>
            </a:fld>
            <a:endParaRPr lang="en-GB" noProof="0"/>
          </a:p>
        </p:txBody>
      </p:sp>
    </p:spTree>
    <p:extLst>
      <p:ext uri="{BB962C8B-B14F-4D97-AF65-F5344CB8AC3E}">
        <p14:creationId xmlns:p14="http://schemas.microsoft.com/office/powerpoint/2010/main" val="2508248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Wilkins, J. L., </a:t>
            </a:r>
            <a:r>
              <a:rPr lang="en-US" dirty="0" err="1"/>
              <a:t>Pouliot</a:t>
            </a:r>
            <a:r>
              <a:rPr lang="en-US" dirty="0"/>
              <a:t>, G., Pierce, T., Soja, A., Choi, H., </a:t>
            </a:r>
            <a:r>
              <a:rPr lang="en-US" dirty="0" err="1"/>
              <a:t>Gargulinski</a:t>
            </a:r>
            <a:r>
              <a:rPr lang="en-US" dirty="0"/>
              <a:t>, E., Gilliam, R., </a:t>
            </a:r>
            <a:r>
              <a:rPr lang="en-US" dirty="0" err="1"/>
              <a:t>Vukovich</a:t>
            </a:r>
            <a:r>
              <a:rPr lang="en-US" dirty="0"/>
              <a:t>, J., Landis, M. S. 2022. An evaluation of empirical and statistically based smoke plume injection height </a:t>
            </a:r>
            <a:r>
              <a:rPr lang="en-US" dirty="0" err="1"/>
              <a:t>parametrisations</a:t>
            </a:r>
            <a:r>
              <a:rPr lang="en-US" dirty="0"/>
              <a:t> used within air quality models. International Journal of Wildland Fire 31, 193-211. https://doi.org/10.1071/WF20140 </a:t>
            </a:r>
          </a:p>
        </p:txBody>
      </p:sp>
      <p:sp>
        <p:nvSpPr>
          <p:cNvPr id="4" name="Slide Number Placeholder 3"/>
          <p:cNvSpPr>
            <a:spLocks noGrp="1"/>
          </p:cNvSpPr>
          <p:nvPr>
            <p:ph type="sldNum" sz="quarter" idx="5"/>
          </p:nvPr>
        </p:nvSpPr>
        <p:spPr/>
        <p:txBody>
          <a:bodyPr/>
          <a:lstStyle/>
          <a:p>
            <a:fld id="{A1F2F6E2-CA2D-40A7-8BE4-C30E5CF2054D}" type="slidenum">
              <a:rPr lang="en-GB" noProof="0" smtClean="0"/>
              <a:pPr/>
              <a:t>7</a:t>
            </a:fld>
            <a:endParaRPr lang="en-GB" noProof="0"/>
          </a:p>
        </p:txBody>
      </p:sp>
    </p:spTree>
    <p:extLst>
      <p:ext uri="{BB962C8B-B14F-4D97-AF65-F5344CB8AC3E}">
        <p14:creationId xmlns:p14="http://schemas.microsoft.com/office/powerpoint/2010/main" val="1933615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Photo by </a:t>
            </a:r>
            <a:r>
              <a:rPr lang="en-US" sz="1200" dirty="0">
                <a:hlinkClick r:id="rId3"/>
              </a:rPr>
              <a:t>Malachi Brooks</a:t>
            </a:r>
            <a:r>
              <a:rPr lang="en-US" sz="1200" dirty="0"/>
              <a:t> on </a:t>
            </a:r>
            <a:r>
              <a:rPr lang="en-US" sz="1200" dirty="0" err="1">
                <a:hlinkClick r:id="rId4"/>
              </a:rPr>
              <a:t>Unsplash</a:t>
            </a:r>
            <a:r>
              <a:rPr lang="en-US" sz="1200" dirty="0"/>
              <a:t> </a:t>
            </a:r>
          </a:p>
        </p:txBody>
      </p:sp>
      <p:sp>
        <p:nvSpPr>
          <p:cNvPr id="4" name="Slide Number Placeholder 3"/>
          <p:cNvSpPr>
            <a:spLocks noGrp="1"/>
          </p:cNvSpPr>
          <p:nvPr>
            <p:ph type="sldNum" sz="quarter" idx="5"/>
          </p:nvPr>
        </p:nvSpPr>
        <p:spPr/>
        <p:txBody>
          <a:bodyPr/>
          <a:lstStyle/>
          <a:p>
            <a:fld id="{CFF5D64E-FCB6-4D4F-B94C-7AD7D485FC37}" type="slidenum">
              <a:rPr lang="en-US" smtClean="0"/>
              <a:t>15</a:t>
            </a:fld>
            <a:endParaRPr lang="en-US"/>
          </a:p>
        </p:txBody>
      </p:sp>
    </p:spTree>
    <p:extLst>
      <p:ext uri="{BB962C8B-B14F-4D97-AF65-F5344CB8AC3E}">
        <p14:creationId xmlns:p14="http://schemas.microsoft.com/office/powerpoint/2010/main" val="191804439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DC66E3-5EDE-486C-933E-98B06E87A72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
            <a:ext cx="12206353" cy="4214553"/>
          </a:xfrm>
          <a:prstGeom prst="rect">
            <a:avLst/>
          </a:prstGeom>
        </p:spPr>
      </p:pic>
      <p:pic>
        <p:nvPicPr>
          <p:cNvPr id="4" name="Picture 3" descr="TCEQ Logo">
            <a:extLst>
              <a:ext uri="{FF2B5EF4-FFF2-40B4-BE49-F238E27FC236}">
                <a16:creationId xmlns:a16="http://schemas.microsoft.com/office/drawing/2014/main" id="{71A7D89F-DF7E-46C5-83B2-6D7D9701B02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6545" y="296028"/>
            <a:ext cx="3490517" cy="3447636"/>
          </a:xfrm>
          <a:prstGeom prst="rect">
            <a:avLst/>
          </a:prstGeom>
        </p:spPr>
      </p:pic>
      <p:pic>
        <p:nvPicPr>
          <p:cNvPr id="5" name="Picture 4">
            <a:extLst>
              <a:ext uri="{FF2B5EF4-FFF2-40B4-BE49-F238E27FC236}">
                <a16:creationId xmlns:a16="http://schemas.microsoft.com/office/drawing/2014/main" id="{16B1895B-CC16-44E6-A9AB-1E9A58327E0E}"/>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949376"/>
            <a:ext cx="12192000" cy="265177"/>
          </a:xfrm>
          <a:prstGeom prst="rect">
            <a:avLst/>
          </a:prstGeom>
        </p:spPr>
      </p:pic>
      <p:sp>
        <p:nvSpPr>
          <p:cNvPr id="2" name="Title 1">
            <a:extLst>
              <a:ext uri="{FF2B5EF4-FFF2-40B4-BE49-F238E27FC236}">
                <a16:creationId xmlns:a16="http://schemas.microsoft.com/office/drawing/2014/main" id="{E86AAD87-0183-4A1D-8160-1FC035EDAA48}"/>
              </a:ext>
            </a:extLst>
          </p:cNvPr>
          <p:cNvSpPr>
            <a:spLocks noGrp="1"/>
          </p:cNvSpPr>
          <p:nvPr>
            <p:ph type="title"/>
          </p:nvPr>
        </p:nvSpPr>
        <p:spPr>
          <a:xfrm>
            <a:off x="941278" y="4608622"/>
            <a:ext cx="10844784" cy="932688"/>
          </a:xfrm>
          <a:prstGeom prst="rect">
            <a:avLst/>
          </a:prstGeom>
        </p:spPr>
        <p:txBody>
          <a:bodyPr anchor="ctr" anchorCtr="0"/>
          <a:lstStyle>
            <a:lvl1pPr>
              <a:defRPr b="1">
                <a:solidFill>
                  <a:schemeClr val="accent1"/>
                </a:solidFill>
              </a:defRPr>
            </a:lvl1pPr>
          </a:lstStyle>
          <a:p>
            <a:r>
              <a:rPr lang="en-US"/>
              <a:t>Click to edit Master title style</a:t>
            </a:r>
          </a:p>
        </p:txBody>
      </p:sp>
      <p:sp>
        <p:nvSpPr>
          <p:cNvPr id="6" name="Text Placeholder 2">
            <a:extLst>
              <a:ext uri="{FF2B5EF4-FFF2-40B4-BE49-F238E27FC236}">
                <a16:creationId xmlns:a16="http://schemas.microsoft.com/office/drawing/2014/main" id="{8A94393A-65E1-461B-AFD0-9A58C082F681}"/>
              </a:ext>
            </a:extLst>
          </p:cNvPr>
          <p:cNvSpPr>
            <a:spLocks noGrp="1"/>
          </p:cNvSpPr>
          <p:nvPr>
            <p:ph idx="1"/>
          </p:nvPr>
        </p:nvSpPr>
        <p:spPr>
          <a:xfrm>
            <a:off x="940167" y="5634210"/>
            <a:ext cx="10845895" cy="706775"/>
          </a:xfrm>
          <a:prstGeom prst="rect">
            <a:avLst/>
          </a:prstGeom>
        </p:spPr>
        <p:txBody>
          <a:bodyPr vert="horz" lIns="91440" tIns="45720" rIns="91440" bIns="45720" rtlCol="0">
            <a:normAutofit/>
          </a:bodyPr>
          <a:lstStyle>
            <a:lvl1pPr>
              <a:defRPr sz="4000"/>
            </a:lvl1pPr>
          </a:lstStyle>
          <a:p>
            <a:pPr lvl="0"/>
            <a:r>
              <a:rPr lang="en-US"/>
              <a:t>Click to edit Master text styles</a:t>
            </a:r>
          </a:p>
        </p:txBody>
      </p:sp>
    </p:spTree>
    <p:extLst>
      <p:ext uri="{BB962C8B-B14F-4D97-AF65-F5344CB8AC3E}">
        <p14:creationId xmlns:p14="http://schemas.microsoft.com/office/powerpoint/2010/main" val="2048813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B1895B-CC16-44E6-A9AB-1E9A58327E0E}"/>
              </a:ext>
              <a:ext uri="{C183D7F6-B498-43B3-948B-1728B52AA6E4}">
                <adec:decorative xmlns:adec="http://schemas.microsoft.com/office/drawing/2017/decorative" val="1"/>
              </a:ext>
            </a:extLst>
          </p:cNvPr>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0" y="3969327"/>
            <a:ext cx="12192000" cy="245226"/>
          </a:xfrm>
          <a:prstGeom prst="rect">
            <a:avLst/>
          </a:prstGeom>
        </p:spPr>
      </p:pic>
      <p:sp>
        <p:nvSpPr>
          <p:cNvPr id="2" name="Title 1">
            <a:extLst>
              <a:ext uri="{FF2B5EF4-FFF2-40B4-BE49-F238E27FC236}">
                <a16:creationId xmlns:a16="http://schemas.microsoft.com/office/drawing/2014/main" id="{E86AAD87-0183-4A1D-8160-1FC035EDAA48}"/>
              </a:ext>
            </a:extLst>
          </p:cNvPr>
          <p:cNvSpPr>
            <a:spLocks noGrp="1"/>
          </p:cNvSpPr>
          <p:nvPr>
            <p:ph type="title"/>
          </p:nvPr>
        </p:nvSpPr>
        <p:spPr>
          <a:xfrm>
            <a:off x="941278" y="4608622"/>
            <a:ext cx="10844784" cy="932688"/>
          </a:xfrm>
          <a:prstGeom prst="rect">
            <a:avLst/>
          </a:prstGeom>
        </p:spPr>
        <p:txBody>
          <a:bodyPr anchor="ctr" anchorCtr="0"/>
          <a:lstStyle>
            <a:lvl1pPr>
              <a:defRPr b="1">
                <a:solidFill>
                  <a:schemeClr val="accent1"/>
                </a:solidFill>
              </a:defRPr>
            </a:lvl1pPr>
          </a:lstStyle>
          <a:p>
            <a:r>
              <a:rPr lang="en-US"/>
              <a:t>Click to edit Master title style</a:t>
            </a:r>
          </a:p>
        </p:txBody>
      </p:sp>
      <p:sp>
        <p:nvSpPr>
          <p:cNvPr id="6" name="Text Placeholder 2">
            <a:extLst>
              <a:ext uri="{FF2B5EF4-FFF2-40B4-BE49-F238E27FC236}">
                <a16:creationId xmlns:a16="http://schemas.microsoft.com/office/drawing/2014/main" id="{8A94393A-65E1-461B-AFD0-9A58C082F681}"/>
              </a:ext>
            </a:extLst>
          </p:cNvPr>
          <p:cNvSpPr>
            <a:spLocks noGrp="1"/>
          </p:cNvSpPr>
          <p:nvPr>
            <p:ph idx="1"/>
          </p:nvPr>
        </p:nvSpPr>
        <p:spPr>
          <a:xfrm>
            <a:off x="940167" y="5634210"/>
            <a:ext cx="10845895" cy="706775"/>
          </a:xfrm>
          <a:prstGeom prst="rect">
            <a:avLst/>
          </a:prstGeom>
        </p:spPr>
        <p:txBody>
          <a:bodyPr vert="horz" lIns="91440" tIns="45720" rIns="91440" bIns="45720" rtlCol="0">
            <a:normAutofit/>
          </a:bodyPr>
          <a:lstStyle>
            <a:lvl1pPr>
              <a:defRPr sz="4000"/>
            </a:lvl1pPr>
          </a:lstStyle>
          <a:p>
            <a:pPr lvl="0"/>
            <a:r>
              <a:rPr lang="en-US"/>
              <a:t>Click to edit Master text styles</a:t>
            </a:r>
          </a:p>
        </p:txBody>
      </p:sp>
      <p:sp>
        <p:nvSpPr>
          <p:cNvPr id="8" name="Content Placeholder 7">
            <a:extLst>
              <a:ext uri="{FF2B5EF4-FFF2-40B4-BE49-F238E27FC236}">
                <a16:creationId xmlns:a16="http://schemas.microsoft.com/office/drawing/2014/main" id="{1E9065A2-1F6A-453F-975E-F81F722E2C08}"/>
              </a:ext>
            </a:extLst>
          </p:cNvPr>
          <p:cNvSpPr>
            <a:spLocks noGrp="1"/>
          </p:cNvSpPr>
          <p:nvPr>
            <p:ph sz="quarter" idx="10"/>
          </p:nvPr>
        </p:nvSpPr>
        <p:spPr>
          <a:xfrm>
            <a:off x="2246313" y="1323975"/>
            <a:ext cx="914400" cy="9144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7007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A33E5-D8CF-4D19-9373-D1AD6960B721}"/>
              </a:ext>
            </a:extLst>
          </p:cNvPr>
          <p:cNvSpPr>
            <a:spLocks noGrp="1"/>
          </p:cNvSpPr>
          <p:nvPr>
            <p:ph type="title"/>
          </p:nvPr>
        </p:nvSpPr>
        <p:spPr>
          <a:xfrm>
            <a:off x="268446" y="367213"/>
            <a:ext cx="11362113" cy="624726"/>
          </a:xfrm>
          <a:prstGeom prst="rect">
            <a:avLst/>
          </a:prstGeom>
        </p:spPr>
        <p:txBody>
          <a:bodyPr/>
          <a:lstStyle>
            <a:lvl1pPr>
              <a:defRPr sz="3200" b="1">
                <a:solidFill>
                  <a:srgbClr val="0875C8"/>
                </a:solidFill>
              </a:defRPr>
            </a:lvl1pPr>
          </a:lstStyle>
          <a:p>
            <a:r>
              <a:rPr lang="en-US"/>
              <a:t>Click to edit Master title style</a:t>
            </a:r>
          </a:p>
        </p:txBody>
      </p:sp>
      <p:pic>
        <p:nvPicPr>
          <p:cNvPr id="3" name="Picture 2" descr="TCEQ Logo">
            <a:extLst>
              <a:ext uri="{FF2B5EF4-FFF2-40B4-BE49-F238E27FC236}">
                <a16:creationId xmlns:a16="http://schemas.microsoft.com/office/drawing/2014/main" id="{E7E8EECC-2D5E-4E12-9BC6-8CDF9284230C}"/>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sp>
        <p:nvSpPr>
          <p:cNvPr id="4" name="Footer Placeholder 3">
            <a:extLst>
              <a:ext uri="{FF2B5EF4-FFF2-40B4-BE49-F238E27FC236}">
                <a16:creationId xmlns:a16="http://schemas.microsoft.com/office/drawing/2014/main" id="{E1ED0963-014F-42B9-869C-422842A5BE64}"/>
              </a:ext>
            </a:extLst>
          </p:cNvPr>
          <p:cNvSpPr>
            <a:spLocks noGrp="1"/>
          </p:cNvSpPr>
          <p:nvPr>
            <p:ph type="ftr" sz="quarter" idx="11"/>
          </p:nvPr>
        </p:nvSpPr>
        <p:spPr>
          <a:xfrm>
            <a:off x="3393077" y="6356352"/>
            <a:ext cx="5405846" cy="365125"/>
          </a:xfrm>
          <a:prstGeom prst="rect">
            <a:avLst/>
          </a:prstGeom>
        </p:spPr>
        <p:txBody>
          <a:bodyPr/>
          <a:lstStyle>
            <a:lvl1pPr algn="ctr">
              <a:defRPr sz="1200">
                <a:solidFill>
                  <a:srgbClr val="0875C8"/>
                </a:solidFill>
              </a:defRPr>
            </a:lvl1pPr>
          </a:lstStyle>
          <a:p>
            <a:r>
              <a:rPr lang="en-US">
                <a:latin typeface="Verdana" pitchFamily="34" charset="0"/>
              </a:rPr>
              <a:t>Air Quality Division • </a:t>
            </a:r>
            <a:r>
              <a:rPr lang="en-US" b="1" i="1">
                <a:latin typeface="Verdana" pitchFamily="34" charset="0"/>
              </a:rPr>
              <a:t>Presentation Title </a:t>
            </a:r>
            <a:r>
              <a:rPr lang="en-US">
                <a:latin typeface="Verdana" pitchFamily="34" charset="0"/>
              </a:rPr>
              <a:t>• Presenter Initials • Date</a:t>
            </a:r>
            <a:endParaRPr lang="en-US"/>
          </a:p>
        </p:txBody>
      </p:sp>
      <p:sp>
        <p:nvSpPr>
          <p:cNvPr id="5" name="Slide Number Placeholder 4">
            <a:extLst>
              <a:ext uri="{FF2B5EF4-FFF2-40B4-BE49-F238E27FC236}">
                <a16:creationId xmlns:a16="http://schemas.microsoft.com/office/drawing/2014/main" id="{1CC88E39-922D-4758-A3F1-0D4735E73A03}"/>
              </a:ext>
            </a:extLst>
          </p:cNvPr>
          <p:cNvSpPr>
            <a:spLocks noGrp="1"/>
          </p:cNvSpPr>
          <p:nvPr>
            <p:ph type="sldNum" sz="quarter" idx="12"/>
          </p:nvPr>
        </p:nvSpPr>
        <p:spPr>
          <a:xfrm>
            <a:off x="11238478" y="6356352"/>
            <a:ext cx="813261" cy="365125"/>
          </a:xfrm>
          <a:prstGeom prst="rect">
            <a:avLst/>
          </a:prstGeom>
        </p:spPr>
        <p:txBody>
          <a:bodyPr/>
          <a:lstStyle>
            <a:lvl1pPr algn="ctr">
              <a:defRPr sz="1400">
                <a:solidFill>
                  <a:srgbClr val="0875C8"/>
                </a:solidFill>
              </a:defRPr>
            </a:lvl1pPr>
          </a:lstStyle>
          <a:p>
            <a:fld id="{FE96E056-139D-44BA-96DA-C01F9CC74598}" type="slidenum">
              <a:rPr lang="en-US" smtClean="0"/>
              <a:pPr/>
              <a:t>‹#›</a:t>
            </a:fld>
            <a:endParaRPr lang="en-US"/>
          </a:p>
        </p:txBody>
      </p:sp>
      <p:pic>
        <p:nvPicPr>
          <p:cNvPr id="8" name="Picture 7">
            <a:extLst>
              <a:ext uri="{FF2B5EF4-FFF2-40B4-BE49-F238E27FC236}">
                <a16:creationId xmlns:a16="http://schemas.microsoft.com/office/drawing/2014/main" id="{68696F26-9606-450F-953D-7EB55415C04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17170531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Title Hidden Above Slide">
    <p:spTree>
      <p:nvGrpSpPr>
        <p:cNvPr id="1" name=""/>
        <p:cNvGrpSpPr/>
        <p:nvPr/>
      </p:nvGrpSpPr>
      <p:grpSpPr>
        <a:xfrm>
          <a:off x="0" y="0"/>
          <a:ext cx="0" cy="0"/>
          <a:chOff x="0" y="0"/>
          <a:chExt cx="0" cy="0"/>
        </a:xfrm>
      </p:grpSpPr>
      <p:pic>
        <p:nvPicPr>
          <p:cNvPr id="3" name="Picture 2" descr="TCEQ Logo">
            <a:extLst>
              <a:ext uri="{FF2B5EF4-FFF2-40B4-BE49-F238E27FC236}">
                <a16:creationId xmlns:a16="http://schemas.microsoft.com/office/drawing/2014/main" id="{425D30E9-13E9-4C2D-A007-5EE04981206F}"/>
              </a:ext>
              <a:ext uri="{C183D7F6-B498-43B3-948B-1728B52AA6E4}">
                <adec:decorative xmlns:adec="http://schemas.microsoft.com/office/drawing/2017/decorative" val="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sp>
        <p:nvSpPr>
          <p:cNvPr id="7" name="Slide Number Placeholder 4">
            <a:extLst>
              <a:ext uri="{FF2B5EF4-FFF2-40B4-BE49-F238E27FC236}">
                <a16:creationId xmlns:a16="http://schemas.microsoft.com/office/drawing/2014/main" id="{AE47C500-5E1A-43C3-9B21-8AF7705E21C6}"/>
              </a:ext>
            </a:extLst>
          </p:cNvPr>
          <p:cNvSpPr>
            <a:spLocks noGrp="1"/>
          </p:cNvSpPr>
          <p:nvPr>
            <p:ph type="sldNum" sz="quarter" idx="12"/>
          </p:nvPr>
        </p:nvSpPr>
        <p:spPr>
          <a:xfrm>
            <a:off x="11238478" y="6356352"/>
            <a:ext cx="813261" cy="365125"/>
          </a:xfrm>
          <a:prstGeom prst="rect">
            <a:avLst/>
          </a:prstGeom>
        </p:spPr>
        <p:txBody>
          <a:bodyPr/>
          <a:lstStyle>
            <a:lvl1pPr algn="ctr">
              <a:defRPr sz="1400">
                <a:solidFill>
                  <a:srgbClr val="0875C8"/>
                </a:solidFill>
              </a:defRPr>
            </a:lvl1pPr>
          </a:lstStyle>
          <a:p>
            <a:fld id="{FE96E056-139D-44BA-96DA-C01F9CC74598}" type="slidenum">
              <a:rPr lang="en-US" smtClean="0"/>
              <a:pPr/>
              <a:t>‹#›</a:t>
            </a:fld>
            <a:endParaRPr lang="en-US"/>
          </a:p>
        </p:txBody>
      </p:sp>
      <p:pic>
        <p:nvPicPr>
          <p:cNvPr id="10" name="Picture 9">
            <a:extLst>
              <a:ext uri="{FF2B5EF4-FFF2-40B4-BE49-F238E27FC236}">
                <a16:creationId xmlns:a16="http://schemas.microsoft.com/office/drawing/2014/main" id="{AD409276-DC6E-4905-9F7D-8884FD5103D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
        <p:nvSpPr>
          <p:cNvPr id="2" name="Title 1">
            <a:extLst>
              <a:ext uri="{FF2B5EF4-FFF2-40B4-BE49-F238E27FC236}">
                <a16:creationId xmlns:a16="http://schemas.microsoft.com/office/drawing/2014/main" id="{64A0816B-33DD-44F5-A8E5-F53036DEC7DA}"/>
              </a:ext>
            </a:extLst>
          </p:cNvPr>
          <p:cNvSpPr>
            <a:spLocks noGrp="1"/>
          </p:cNvSpPr>
          <p:nvPr>
            <p:ph type="title"/>
          </p:nvPr>
        </p:nvSpPr>
        <p:spPr>
          <a:xfrm>
            <a:off x="722878" y="-1448627"/>
            <a:ext cx="10515600" cy="1325563"/>
          </a:xfrm>
          <a:prstGeom prst="rect">
            <a:avLst/>
          </a:prstGeom>
        </p:spPr>
        <p:txBody>
          <a:bodyPr/>
          <a:lstStyle/>
          <a:p>
            <a:r>
              <a:rPr lang="en-US"/>
              <a:t>Click to edit Master title style</a:t>
            </a:r>
          </a:p>
        </p:txBody>
      </p:sp>
      <p:sp>
        <p:nvSpPr>
          <p:cNvPr id="9" name="Footer Placeholder 3">
            <a:extLst>
              <a:ext uri="{FF2B5EF4-FFF2-40B4-BE49-F238E27FC236}">
                <a16:creationId xmlns:a16="http://schemas.microsoft.com/office/drawing/2014/main" id="{28121494-1F27-4B87-AB70-97657A99FEE8}"/>
              </a:ext>
            </a:extLst>
          </p:cNvPr>
          <p:cNvSpPr txBox="1">
            <a:spLocks/>
          </p:cNvSpPr>
          <p:nvPr userDrawn="1"/>
        </p:nvSpPr>
        <p:spPr>
          <a:xfrm>
            <a:off x="3393077" y="6320998"/>
            <a:ext cx="5405846" cy="365125"/>
          </a:xfrm>
          <a:prstGeom prst="rect">
            <a:avLst/>
          </a:prstGeom>
        </p:spPr>
        <p:txBody>
          <a:bodyPr/>
          <a:lstStyle>
            <a:defPPr>
              <a:defRPr lang="en-US"/>
            </a:defPPr>
            <a:lvl1pPr marL="0" algn="ctr" defTabSz="914400" rtl="0" eaLnBrk="1" latinLnBrk="0" hangingPunct="1">
              <a:defRPr sz="1200" kern="1200">
                <a:solidFill>
                  <a:srgbClr val="0875C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Verdana" pitchFamily="34" charset="0"/>
              </a:rPr>
              <a:t>Air Quality Division • </a:t>
            </a:r>
            <a:r>
              <a:rPr lang="en-US" b="1" i="1">
                <a:latin typeface="Verdana" pitchFamily="34" charset="0"/>
              </a:rPr>
              <a:t>Presentation Title </a:t>
            </a:r>
            <a:r>
              <a:rPr lang="en-US">
                <a:latin typeface="Verdana" pitchFamily="34" charset="0"/>
              </a:rPr>
              <a:t>• Presenter Initials • Date</a:t>
            </a:r>
            <a:endParaRPr lang="en-US"/>
          </a:p>
        </p:txBody>
      </p:sp>
    </p:spTree>
    <p:extLst>
      <p:ext uri="{BB962C8B-B14F-4D97-AF65-F5344CB8AC3E}">
        <p14:creationId xmlns:p14="http://schemas.microsoft.com/office/powerpoint/2010/main" val="3866117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ub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AE57A-7CDC-4198-A88C-0C63F55AC0FD}"/>
              </a:ext>
            </a:extLst>
          </p:cNvPr>
          <p:cNvSpPr>
            <a:spLocks noGrp="1"/>
          </p:cNvSpPr>
          <p:nvPr>
            <p:ph type="ctrTitle"/>
          </p:nvPr>
        </p:nvSpPr>
        <p:spPr>
          <a:xfrm>
            <a:off x="1524000" y="1222531"/>
            <a:ext cx="9144000" cy="1655762"/>
          </a:xfrm>
          <a:prstGeom prst="rect">
            <a:avLst/>
          </a:prstGeom>
        </p:spPr>
        <p:txBody>
          <a:bodyPr anchor="t" anchorCtr="0"/>
          <a:lstStyle>
            <a:lvl1pPr algn="l">
              <a:defRPr sz="4400" b="1">
                <a:solidFill>
                  <a:srgbClr val="0875C8"/>
                </a:solidFill>
              </a:defRPr>
            </a:lvl1pPr>
          </a:lstStyle>
          <a:p>
            <a:r>
              <a:rPr lang="en-US"/>
              <a:t>Click to edit Master title style</a:t>
            </a:r>
          </a:p>
        </p:txBody>
      </p:sp>
      <p:sp>
        <p:nvSpPr>
          <p:cNvPr id="3" name="Subtitle 2">
            <a:extLst>
              <a:ext uri="{FF2B5EF4-FFF2-40B4-BE49-F238E27FC236}">
                <a16:creationId xmlns:a16="http://schemas.microsoft.com/office/drawing/2014/main" id="{6F67F6EB-2AA7-427E-826F-1F28813EB55F}"/>
              </a:ext>
            </a:extLst>
          </p:cNvPr>
          <p:cNvSpPr>
            <a:spLocks noGrp="1"/>
          </p:cNvSpPr>
          <p:nvPr>
            <p:ph type="subTitle" idx="1"/>
          </p:nvPr>
        </p:nvSpPr>
        <p:spPr>
          <a:xfrm>
            <a:off x="1524000" y="3155894"/>
            <a:ext cx="9144000" cy="2456074"/>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Footer Placeholder 3">
            <a:extLst>
              <a:ext uri="{FF2B5EF4-FFF2-40B4-BE49-F238E27FC236}">
                <a16:creationId xmlns:a16="http://schemas.microsoft.com/office/drawing/2014/main" id="{D3337523-A91A-4E47-A355-4D71DC00A91E}"/>
              </a:ext>
            </a:extLst>
          </p:cNvPr>
          <p:cNvSpPr>
            <a:spLocks noGrp="1"/>
          </p:cNvSpPr>
          <p:nvPr>
            <p:ph type="ftr" sz="quarter" idx="11"/>
          </p:nvPr>
        </p:nvSpPr>
        <p:spPr>
          <a:xfrm>
            <a:off x="3294016" y="6356352"/>
            <a:ext cx="5497287" cy="365125"/>
          </a:xfrm>
          <a:prstGeom prst="rect">
            <a:avLst/>
          </a:prstGeom>
        </p:spPr>
        <p:txBody>
          <a:bodyPr/>
          <a:lstStyle>
            <a:lvl1pPr algn="ctr">
              <a:defRPr sz="1200">
                <a:solidFill>
                  <a:srgbClr val="0875C8"/>
                </a:solidFill>
              </a:defRPr>
            </a:lvl1pPr>
          </a:lstStyle>
          <a:p>
            <a:r>
              <a:rPr lang="en-US">
                <a:latin typeface="Verdana" pitchFamily="34" charset="0"/>
              </a:rPr>
              <a:t>Air Quality Division • </a:t>
            </a:r>
            <a:r>
              <a:rPr lang="en-US" b="1" i="1">
                <a:latin typeface="Verdana" pitchFamily="34" charset="0"/>
              </a:rPr>
              <a:t>Presentation Title </a:t>
            </a:r>
            <a:r>
              <a:rPr lang="en-US">
                <a:latin typeface="Verdana" pitchFamily="34" charset="0"/>
              </a:rPr>
              <a:t>• Presenter Initials • Date</a:t>
            </a:r>
            <a:endParaRPr lang="en-US"/>
          </a:p>
          <a:p>
            <a:endParaRPr lang="en-US"/>
          </a:p>
        </p:txBody>
      </p:sp>
      <p:sp>
        <p:nvSpPr>
          <p:cNvPr id="9" name="Slide Number Placeholder 4">
            <a:extLst>
              <a:ext uri="{FF2B5EF4-FFF2-40B4-BE49-F238E27FC236}">
                <a16:creationId xmlns:a16="http://schemas.microsoft.com/office/drawing/2014/main" id="{BA54BAB3-F385-4942-ADE4-BB7AB7BCA33A}"/>
              </a:ext>
            </a:extLst>
          </p:cNvPr>
          <p:cNvSpPr>
            <a:spLocks noGrp="1"/>
          </p:cNvSpPr>
          <p:nvPr>
            <p:ph type="sldNum" sz="quarter" idx="12"/>
          </p:nvPr>
        </p:nvSpPr>
        <p:spPr>
          <a:xfrm>
            <a:off x="11238478" y="6356352"/>
            <a:ext cx="813261" cy="365125"/>
          </a:xfrm>
          <a:prstGeom prst="rect">
            <a:avLst/>
          </a:prstGeom>
        </p:spPr>
        <p:txBody>
          <a:bodyPr/>
          <a:lstStyle>
            <a:lvl1pPr algn="ctr">
              <a:defRPr sz="1400">
                <a:solidFill>
                  <a:srgbClr val="0875C8"/>
                </a:solidFill>
              </a:defRPr>
            </a:lvl1pPr>
          </a:lstStyle>
          <a:p>
            <a:fld id="{FE96E056-139D-44BA-96DA-C01F9CC74598}" type="slidenum">
              <a:rPr lang="en-US" smtClean="0"/>
              <a:pPr/>
              <a:t>‹#›</a:t>
            </a:fld>
            <a:endParaRPr lang="en-US"/>
          </a:p>
        </p:txBody>
      </p:sp>
      <p:pic>
        <p:nvPicPr>
          <p:cNvPr id="4" name="Picture 3">
            <a:extLst>
              <a:ext uri="{FF2B5EF4-FFF2-40B4-BE49-F238E27FC236}">
                <a16:creationId xmlns:a16="http://schemas.microsoft.com/office/drawing/2014/main" id="{6380F282-72AD-4512-A0F8-2AD0451ED48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pic>
        <p:nvPicPr>
          <p:cNvPr id="12" name="Picture 11">
            <a:extLst>
              <a:ext uri="{FF2B5EF4-FFF2-40B4-BE49-F238E27FC236}">
                <a16:creationId xmlns:a16="http://schemas.microsoft.com/office/drawing/2014/main" id="{70276FA0-5536-49A6-AA9F-F00C6B1896E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3777472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BE9CF-CA45-4E03-B725-E361908577C1}"/>
              </a:ext>
            </a:extLst>
          </p:cNvPr>
          <p:cNvSpPr>
            <a:spLocks noGrp="1"/>
          </p:cNvSpPr>
          <p:nvPr>
            <p:ph type="title"/>
          </p:nvPr>
        </p:nvSpPr>
        <p:spPr>
          <a:xfrm>
            <a:off x="1346664" y="889579"/>
            <a:ext cx="9426633" cy="1325563"/>
          </a:xfrm>
          <a:prstGeom prst="rect">
            <a:avLst/>
          </a:prstGeom>
        </p:spPr>
        <p:txBody>
          <a:bodyPr/>
          <a:lstStyle>
            <a:lvl1pPr>
              <a:defRPr b="1">
                <a:solidFill>
                  <a:srgbClr val="0875C8"/>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98E3361C-1846-4ED7-B0F1-0BE490AAE139}"/>
              </a:ext>
            </a:extLst>
          </p:cNvPr>
          <p:cNvSpPr>
            <a:spLocks noGrp="1"/>
          </p:cNvSpPr>
          <p:nvPr>
            <p:ph idx="1"/>
          </p:nvPr>
        </p:nvSpPr>
        <p:spPr>
          <a:xfrm>
            <a:off x="1346664" y="2581796"/>
            <a:ext cx="9426633" cy="332948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a:extLst>
              <a:ext uri="{FF2B5EF4-FFF2-40B4-BE49-F238E27FC236}">
                <a16:creationId xmlns:a16="http://schemas.microsoft.com/office/drawing/2014/main" id="{DB4C7368-154E-48A0-B4F1-407B4A891476}"/>
              </a:ext>
            </a:extLst>
          </p:cNvPr>
          <p:cNvSpPr txBox="1">
            <a:spLocks/>
          </p:cNvSpPr>
          <p:nvPr userDrawn="1"/>
        </p:nvSpPr>
        <p:spPr>
          <a:xfrm>
            <a:off x="11238478" y="6356352"/>
            <a:ext cx="813261" cy="365125"/>
          </a:xfrm>
          <a:prstGeom prst="rect">
            <a:avLst/>
          </a:prstGeom>
        </p:spPr>
        <p:txBody>
          <a:bodyPr/>
          <a:lstStyle>
            <a:defPPr>
              <a:defRPr lang="en-US"/>
            </a:defPPr>
            <a:lvl1pPr marL="0" algn="ctr" defTabSz="914400" rtl="0" eaLnBrk="1" latinLnBrk="0" hangingPunct="1">
              <a:defRPr sz="1400" kern="1200">
                <a:solidFill>
                  <a:srgbClr val="0875C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96E056-139D-44BA-96DA-C01F9CC74598}" type="slidenum">
              <a:rPr lang="en-US" sz="1400" smtClean="0"/>
              <a:pPr/>
              <a:t>‹#›</a:t>
            </a:fld>
            <a:endParaRPr lang="en-US" sz="1400"/>
          </a:p>
        </p:txBody>
      </p:sp>
      <p:pic>
        <p:nvPicPr>
          <p:cNvPr id="9" name="Picture 8">
            <a:extLst>
              <a:ext uri="{FF2B5EF4-FFF2-40B4-BE49-F238E27FC236}">
                <a16:creationId xmlns:a16="http://schemas.microsoft.com/office/drawing/2014/main" id="{130A5FD0-1494-4E67-B85C-73EA45E1524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Tree>
    <p:extLst>
      <p:ext uri="{BB962C8B-B14F-4D97-AF65-F5344CB8AC3E}">
        <p14:creationId xmlns:p14="http://schemas.microsoft.com/office/powerpoint/2010/main" val="1207736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2A47E-A368-4603-AEE7-F130157B0514}"/>
              </a:ext>
            </a:extLst>
          </p:cNvPr>
          <p:cNvSpPr>
            <a:spLocks noGrp="1"/>
          </p:cNvSpPr>
          <p:nvPr>
            <p:ph type="title"/>
          </p:nvPr>
        </p:nvSpPr>
        <p:spPr>
          <a:xfrm>
            <a:off x="631045" y="825013"/>
            <a:ext cx="10724343" cy="689464"/>
          </a:xfrm>
          <a:prstGeom prst="rect">
            <a:avLst/>
          </a:prstGeom>
        </p:spPr>
        <p:txBody>
          <a:bodyPr/>
          <a:lstStyle>
            <a:lvl1pPr>
              <a:defRPr b="1">
                <a:solidFill>
                  <a:srgbClr val="0875C8"/>
                </a:solidFill>
              </a:defRPr>
            </a:lvl1pPr>
          </a:lstStyle>
          <a:p>
            <a:r>
              <a:rPr lang="en-US"/>
              <a:t>Click to edit Master title style</a:t>
            </a:r>
          </a:p>
        </p:txBody>
      </p:sp>
      <p:sp>
        <p:nvSpPr>
          <p:cNvPr id="3" name="Text Placeholder 2">
            <a:extLst>
              <a:ext uri="{FF2B5EF4-FFF2-40B4-BE49-F238E27FC236}">
                <a16:creationId xmlns:a16="http://schemas.microsoft.com/office/drawing/2014/main" id="{52DAA510-3005-4AE1-AC26-C6AA1DEDF58D}"/>
              </a:ext>
            </a:extLst>
          </p:cNvPr>
          <p:cNvSpPr>
            <a:spLocks noGrp="1"/>
          </p:cNvSpPr>
          <p:nvPr>
            <p:ph type="body" idx="1"/>
          </p:nvPr>
        </p:nvSpPr>
        <p:spPr>
          <a:xfrm>
            <a:off x="421181" y="1681163"/>
            <a:ext cx="557639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7C7642-EFA0-4D81-9C5A-64ECA8E002B0}"/>
              </a:ext>
            </a:extLst>
          </p:cNvPr>
          <p:cNvSpPr>
            <a:spLocks noGrp="1"/>
          </p:cNvSpPr>
          <p:nvPr>
            <p:ph sz="half" idx="2"/>
          </p:nvPr>
        </p:nvSpPr>
        <p:spPr>
          <a:xfrm>
            <a:off x="421181" y="2505076"/>
            <a:ext cx="5576396" cy="35258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60E5AA-45B8-48F7-A622-F812EEF6DDBE}"/>
              </a:ext>
            </a:extLst>
          </p:cNvPr>
          <p:cNvSpPr>
            <a:spLocks noGrp="1"/>
          </p:cNvSpPr>
          <p:nvPr>
            <p:ph type="body" sz="quarter" idx="3"/>
          </p:nvPr>
        </p:nvSpPr>
        <p:spPr>
          <a:xfrm>
            <a:off x="6172201" y="1681163"/>
            <a:ext cx="5576396"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67E5416-7E74-4139-A8DF-3655128A4DB7}"/>
              </a:ext>
            </a:extLst>
          </p:cNvPr>
          <p:cNvSpPr>
            <a:spLocks noGrp="1"/>
          </p:cNvSpPr>
          <p:nvPr>
            <p:ph sz="quarter" idx="4"/>
          </p:nvPr>
        </p:nvSpPr>
        <p:spPr>
          <a:xfrm>
            <a:off x="6172201" y="2505076"/>
            <a:ext cx="5598620" cy="35258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TCEQ Logo">
            <a:extLst>
              <a:ext uri="{FF2B5EF4-FFF2-40B4-BE49-F238E27FC236}">
                <a16:creationId xmlns:a16="http://schemas.microsoft.com/office/drawing/2014/main" id="{F5CC5A15-8DC3-4D31-8368-0CB25E5BF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sp>
        <p:nvSpPr>
          <p:cNvPr id="10" name="Slide Number Placeholder 4">
            <a:extLst>
              <a:ext uri="{FF2B5EF4-FFF2-40B4-BE49-F238E27FC236}">
                <a16:creationId xmlns:a16="http://schemas.microsoft.com/office/drawing/2014/main" id="{084DF5FD-D814-4D4A-A6FE-8A3E3B643CE8}"/>
              </a:ext>
            </a:extLst>
          </p:cNvPr>
          <p:cNvSpPr txBox="1">
            <a:spLocks/>
          </p:cNvSpPr>
          <p:nvPr userDrawn="1"/>
        </p:nvSpPr>
        <p:spPr>
          <a:xfrm>
            <a:off x="11238478" y="6356352"/>
            <a:ext cx="813261" cy="365125"/>
          </a:xfrm>
          <a:prstGeom prst="rect">
            <a:avLst/>
          </a:prstGeom>
        </p:spPr>
        <p:txBody>
          <a:bodyPr/>
          <a:lstStyle>
            <a:defPPr>
              <a:defRPr lang="en-US"/>
            </a:defPPr>
            <a:lvl1pPr marL="0" algn="ctr" defTabSz="914400" rtl="0" eaLnBrk="1" latinLnBrk="0" hangingPunct="1">
              <a:defRPr sz="1400" kern="1200">
                <a:solidFill>
                  <a:srgbClr val="0875C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96E056-139D-44BA-96DA-C01F9CC74598}" type="slidenum">
              <a:rPr lang="en-US" sz="1400" smtClean="0"/>
              <a:pPr/>
              <a:t>‹#›</a:t>
            </a:fld>
            <a:endParaRPr lang="en-US" sz="1400"/>
          </a:p>
        </p:txBody>
      </p:sp>
      <p:pic>
        <p:nvPicPr>
          <p:cNvPr id="12" name="Picture 11">
            <a:extLst>
              <a:ext uri="{FF2B5EF4-FFF2-40B4-BE49-F238E27FC236}">
                <a16:creationId xmlns:a16="http://schemas.microsoft.com/office/drawing/2014/main" id="{68525EE8-3E67-4FEE-AD68-7D474D12684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
        <p:nvSpPr>
          <p:cNvPr id="11" name="Footer Placeholder 3">
            <a:extLst>
              <a:ext uri="{FF2B5EF4-FFF2-40B4-BE49-F238E27FC236}">
                <a16:creationId xmlns:a16="http://schemas.microsoft.com/office/drawing/2014/main" id="{F7DB08DE-A524-4C97-A612-E4B400459637}"/>
              </a:ext>
            </a:extLst>
          </p:cNvPr>
          <p:cNvSpPr>
            <a:spLocks noGrp="1"/>
          </p:cNvSpPr>
          <p:nvPr>
            <p:ph type="ftr" sz="quarter" idx="11"/>
          </p:nvPr>
        </p:nvSpPr>
        <p:spPr>
          <a:xfrm>
            <a:off x="3393077" y="6356352"/>
            <a:ext cx="5405846" cy="365125"/>
          </a:xfrm>
          <a:prstGeom prst="rect">
            <a:avLst/>
          </a:prstGeom>
        </p:spPr>
        <p:txBody>
          <a:bodyPr/>
          <a:lstStyle>
            <a:lvl1pPr algn="ctr">
              <a:defRPr sz="1200">
                <a:solidFill>
                  <a:srgbClr val="0875C8"/>
                </a:solidFill>
              </a:defRPr>
            </a:lvl1pPr>
          </a:lstStyle>
          <a:p>
            <a:r>
              <a:rPr lang="en-US">
                <a:latin typeface="Verdana" pitchFamily="34" charset="0"/>
              </a:rPr>
              <a:t>Air Quality Division • </a:t>
            </a:r>
            <a:r>
              <a:rPr lang="en-US" b="1" i="1">
                <a:latin typeface="Verdana" pitchFamily="34" charset="0"/>
              </a:rPr>
              <a:t>Presentation Title </a:t>
            </a:r>
            <a:r>
              <a:rPr lang="en-US">
                <a:latin typeface="Verdana" pitchFamily="34" charset="0"/>
              </a:rPr>
              <a:t>• Presenter Initials • Date</a:t>
            </a:r>
            <a:endParaRPr lang="en-US"/>
          </a:p>
        </p:txBody>
      </p:sp>
    </p:spTree>
    <p:extLst>
      <p:ext uri="{BB962C8B-B14F-4D97-AF65-F5344CB8AC3E}">
        <p14:creationId xmlns:p14="http://schemas.microsoft.com/office/powerpoint/2010/main" val="36020439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2A47E-A368-4603-AEE7-F130157B0514}"/>
              </a:ext>
            </a:extLst>
          </p:cNvPr>
          <p:cNvSpPr>
            <a:spLocks noGrp="1"/>
          </p:cNvSpPr>
          <p:nvPr>
            <p:ph type="title"/>
          </p:nvPr>
        </p:nvSpPr>
        <p:spPr>
          <a:xfrm>
            <a:off x="631045" y="825013"/>
            <a:ext cx="10724343" cy="689464"/>
          </a:xfrm>
          <a:prstGeom prst="rect">
            <a:avLst/>
          </a:prstGeom>
        </p:spPr>
        <p:txBody>
          <a:bodyPr/>
          <a:lstStyle>
            <a:lvl1pPr>
              <a:defRPr b="1">
                <a:solidFill>
                  <a:srgbClr val="0875C8"/>
                </a:solidFill>
              </a:defRPr>
            </a:lvl1pPr>
          </a:lstStyle>
          <a:p>
            <a:r>
              <a:rPr lang="en-US"/>
              <a:t>Click to edit Master title style</a:t>
            </a:r>
          </a:p>
        </p:txBody>
      </p:sp>
      <p:sp>
        <p:nvSpPr>
          <p:cNvPr id="11" name="Content Placeholder 4">
            <a:extLst>
              <a:ext uri="{FF2B5EF4-FFF2-40B4-BE49-F238E27FC236}">
                <a16:creationId xmlns:a16="http://schemas.microsoft.com/office/drawing/2014/main" id="{5A0DCFB6-7788-416B-9946-CC917D72C6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p:txBody>
      </p:sp>
      <p:sp>
        <p:nvSpPr>
          <p:cNvPr id="13" name="Content Placeholder 5">
            <a:extLst>
              <a:ext uri="{FF2B5EF4-FFF2-40B4-BE49-F238E27FC236}">
                <a16:creationId xmlns:a16="http://schemas.microsoft.com/office/drawing/2014/main" id="{12F6ED06-18CA-4425-AB97-BF34FD410E1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p:txBody>
      </p:sp>
      <p:pic>
        <p:nvPicPr>
          <p:cNvPr id="9" name="Picture 8" descr="TCEQ Logo">
            <a:extLst>
              <a:ext uri="{FF2B5EF4-FFF2-40B4-BE49-F238E27FC236}">
                <a16:creationId xmlns:a16="http://schemas.microsoft.com/office/drawing/2014/main" id="{F5CC5A15-8DC3-4D31-8368-0CB25E5BF5A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sp>
        <p:nvSpPr>
          <p:cNvPr id="10" name="Slide Number Placeholder 4">
            <a:extLst>
              <a:ext uri="{FF2B5EF4-FFF2-40B4-BE49-F238E27FC236}">
                <a16:creationId xmlns:a16="http://schemas.microsoft.com/office/drawing/2014/main" id="{084DF5FD-D814-4D4A-A6FE-8A3E3B643CE8}"/>
              </a:ext>
            </a:extLst>
          </p:cNvPr>
          <p:cNvSpPr txBox="1">
            <a:spLocks/>
          </p:cNvSpPr>
          <p:nvPr userDrawn="1"/>
        </p:nvSpPr>
        <p:spPr>
          <a:xfrm>
            <a:off x="11238478" y="6356352"/>
            <a:ext cx="813261" cy="365125"/>
          </a:xfrm>
          <a:prstGeom prst="rect">
            <a:avLst/>
          </a:prstGeom>
        </p:spPr>
        <p:txBody>
          <a:bodyPr/>
          <a:lstStyle>
            <a:defPPr>
              <a:defRPr lang="en-US"/>
            </a:defPPr>
            <a:lvl1pPr marL="0" algn="ctr" defTabSz="914400" rtl="0" eaLnBrk="1" latinLnBrk="0" hangingPunct="1">
              <a:defRPr sz="1400" kern="1200">
                <a:solidFill>
                  <a:srgbClr val="0875C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96E056-139D-44BA-96DA-C01F9CC74598}" type="slidenum">
              <a:rPr lang="en-US" sz="1400" smtClean="0"/>
              <a:pPr/>
              <a:t>‹#›</a:t>
            </a:fld>
            <a:endParaRPr lang="en-US" sz="1400"/>
          </a:p>
        </p:txBody>
      </p:sp>
      <p:pic>
        <p:nvPicPr>
          <p:cNvPr id="12" name="Picture 11">
            <a:extLst>
              <a:ext uri="{FF2B5EF4-FFF2-40B4-BE49-F238E27FC236}">
                <a16:creationId xmlns:a16="http://schemas.microsoft.com/office/drawing/2014/main" id="{68525EE8-3E67-4FEE-AD68-7D474D12684A}"/>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
        <p:nvSpPr>
          <p:cNvPr id="15" name="Footer Placeholder 3">
            <a:extLst>
              <a:ext uri="{FF2B5EF4-FFF2-40B4-BE49-F238E27FC236}">
                <a16:creationId xmlns:a16="http://schemas.microsoft.com/office/drawing/2014/main" id="{A8F54D27-5D02-436A-BCCB-B409305F3486}"/>
              </a:ext>
            </a:extLst>
          </p:cNvPr>
          <p:cNvSpPr>
            <a:spLocks noGrp="1"/>
          </p:cNvSpPr>
          <p:nvPr>
            <p:ph type="ftr" sz="quarter" idx="11"/>
          </p:nvPr>
        </p:nvSpPr>
        <p:spPr>
          <a:xfrm>
            <a:off x="3393077" y="6356352"/>
            <a:ext cx="5405846" cy="365125"/>
          </a:xfrm>
          <a:prstGeom prst="rect">
            <a:avLst/>
          </a:prstGeom>
        </p:spPr>
        <p:txBody>
          <a:bodyPr/>
          <a:lstStyle>
            <a:lvl1pPr algn="ctr">
              <a:defRPr sz="1200">
                <a:solidFill>
                  <a:srgbClr val="0875C8"/>
                </a:solidFill>
              </a:defRPr>
            </a:lvl1pPr>
          </a:lstStyle>
          <a:p>
            <a:r>
              <a:rPr lang="en-US">
                <a:latin typeface="Verdana" pitchFamily="34" charset="0"/>
              </a:rPr>
              <a:t>Air Quality Division • </a:t>
            </a:r>
            <a:r>
              <a:rPr lang="en-US" b="1" i="1">
                <a:latin typeface="Verdana" pitchFamily="34" charset="0"/>
              </a:rPr>
              <a:t>Presentation Title </a:t>
            </a:r>
            <a:r>
              <a:rPr lang="en-US">
                <a:latin typeface="Verdana" pitchFamily="34" charset="0"/>
              </a:rPr>
              <a:t>• Presenter Initials • Date</a:t>
            </a:r>
            <a:endParaRPr lang="en-US"/>
          </a:p>
        </p:txBody>
      </p:sp>
    </p:spTree>
    <p:extLst>
      <p:ext uri="{BB962C8B-B14F-4D97-AF65-F5344CB8AC3E}">
        <p14:creationId xmlns:p14="http://schemas.microsoft.com/office/powerpoint/2010/main" val="1414058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EA34A-12AA-40E1-9B7A-9009907B1E2D}"/>
              </a:ext>
            </a:extLst>
          </p:cNvPr>
          <p:cNvSpPr>
            <a:spLocks noGrp="1"/>
          </p:cNvSpPr>
          <p:nvPr>
            <p:ph type="title"/>
          </p:nvPr>
        </p:nvSpPr>
        <p:spPr>
          <a:xfrm>
            <a:off x="839788" y="987426"/>
            <a:ext cx="3932237" cy="1423265"/>
          </a:xfrm>
          <a:prstGeom prst="rect">
            <a:avLst/>
          </a:prstGeom>
        </p:spPr>
        <p:txBody>
          <a:bodyPr anchor="b"/>
          <a:lstStyle>
            <a:lvl1pPr>
              <a:defRPr sz="3200" b="1">
                <a:solidFill>
                  <a:srgbClr val="0875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7F04512A-3321-4947-AC15-9859C3C25977}"/>
              </a:ext>
            </a:extLst>
          </p:cNvPr>
          <p:cNvSpPr>
            <a:spLocks noGrp="1"/>
          </p:cNvSpPr>
          <p:nvPr>
            <p:ph type="body" sz="half" idx="2"/>
          </p:nvPr>
        </p:nvSpPr>
        <p:spPr>
          <a:xfrm>
            <a:off x="839788" y="2420215"/>
            <a:ext cx="3932237" cy="3448773"/>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Content Placeholder 2">
            <a:extLst>
              <a:ext uri="{FF2B5EF4-FFF2-40B4-BE49-F238E27FC236}">
                <a16:creationId xmlns:a16="http://schemas.microsoft.com/office/drawing/2014/main" id="{04C97D3D-59BC-455A-9C3B-9A44B1D8BE9F}"/>
              </a:ext>
            </a:extLst>
          </p:cNvPr>
          <p:cNvSpPr>
            <a:spLocks noGrp="1"/>
          </p:cNvSpPr>
          <p:nvPr>
            <p:ph idx="1"/>
          </p:nvPr>
        </p:nvSpPr>
        <p:spPr>
          <a:xfrm>
            <a:off x="5183188" y="987427"/>
            <a:ext cx="6172200" cy="4873625"/>
          </a:xfrm>
          <a:prstGeom prst="rect">
            <a:avLst/>
          </a:prstGeom>
        </p:spPr>
        <p:txBody>
          <a:bodyPr/>
          <a:lstStyle>
            <a:lvl1pPr>
              <a:defRPr sz="3200">
                <a:solidFill>
                  <a:srgbClr val="0875C8"/>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TCEQ Logo">
            <a:extLst>
              <a:ext uri="{FF2B5EF4-FFF2-40B4-BE49-F238E27FC236}">
                <a16:creationId xmlns:a16="http://schemas.microsoft.com/office/drawing/2014/main" id="{CE97E2D2-A5CB-4023-B977-D3AD05DABA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sp>
        <p:nvSpPr>
          <p:cNvPr id="8" name="Slide Number Placeholder 4">
            <a:extLst>
              <a:ext uri="{FF2B5EF4-FFF2-40B4-BE49-F238E27FC236}">
                <a16:creationId xmlns:a16="http://schemas.microsoft.com/office/drawing/2014/main" id="{1E0BE398-4BC8-4738-B958-BF27BFE2240D}"/>
              </a:ext>
            </a:extLst>
          </p:cNvPr>
          <p:cNvSpPr txBox="1">
            <a:spLocks/>
          </p:cNvSpPr>
          <p:nvPr userDrawn="1"/>
        </p:nvSpPr>
        <p:spPr>
          <a:xfrm>
            <a:off x="11238478" y="6356352"/>
            <a:ext cx="813261" cy="365125"/>
          </a:xfrm>
          <a:prstGeom prst="rect">
            <a:avLst/>
          </a:prstGeom>
        </p:spPr>
        <p:txBody>
          <a:bodyPr/>
          <a:lstStyle>
            <a:defPPr>
              <a:defRPr lang="en-US"/>
            </a:defPPr>
            <a:lvl1pPr marL="0" algn="ctr" defTabSz="914400" rtl="0" eaLnBrk="1" latinLnBrk="0" hangingPunct="1">
              <a:defRPr sz="1400" kern="1200">
                <a:solidFill>
                  <a:srgbClr val="0875C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96E056-139D-44BA-96DA-C01F9CC74598}" type="slidenum">
              <a:rPr lang="en-US" sz="1400" smtClean="0"/>
              <a:pPr/>
              <a:t>‹#›</a:t>
            </a:fld>
            <a:endParaRPr lang="en-US" sz="1400"/>
          </a:p>
        </p:txBody>
      </p:sp>
      <p:pic>
        <p:nvPicPr>
          <p:cNvPr id="10" name="Picture 9">
            <a:extLst>
              <a:ext uri="{FF2B5EF4-FFF2-40B4-BE49-F238E27FC236}">
                <a16:creationId xmlns:a16="http://schemas.microsoft.com/office/drawing/2014/main" id="{BF13A48D-AABB-4E72-9976-041FAC67579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934"/>
            <a:ext cx="12192000" cy="265177"/>
          </a:xfrm>
          <a:prstGeom prst="rect">
            <a:avLst/>
          </a:prstGeom>
        </p:spPr>
      </p:pic>
      <p:sp>
        <p:nvSpPr>
          <p:cNvPr id="9" name="Footer Placeholder 3">
            <a:extLst>
              <a:ext uri="{FF2B5EF4-FFF2-40B4-BE49-F238E27FC236}">
                <a16:creationId xmlns:a16="http://schemas.microsoft.com/office/drawing/2014/main" id="{6EC19948-CCEE-466C-877C-8E6956603485}"/>
              </a:ext>
            </a:extLst>
          </p:cNvPr>
          <p:cNvSpPr>
            <a:spLocks noGrp="1"/>
          </p:cNvSpPr>
          <p:nvPr>
            <p:ph type="ftr" sz="quarter" idx="11"/>
          </p:nvPr>
        </p:nvSpPr>
        <p:spPr>
          <a:xfrm>
            <a:off x="3393077" y="6356352"/>
            <a:ext cx="5405846" cy="365125"/>
          </a:xfrm>
          <a:prstGeom prst="rect">
            <a:avLst/>
          </a:prstGeom>
        </p:spPr>
        <p:txBody>
          <a:bodyPr/>
          <a:lstStyle>
            <a:lvl1pPr algn="ctr">
              <a:defRPr sz="1200">
                <a:solidFill>
                  <a:srgbClr val="0875C8"/>
                </a:solidFill>
              </a:defRPr>
            </a:lvl1pPr>
          </a:lstStyle>
          <a:p>
            <a:r>
              <a:rPr lang="en-US">
                <a:latin typeface="Verdana" pitchFamily="34" charset="0"/>
              </a:rPr>
              <a:t>Air Quality Division • </a:t>
            </a:r>
            <a:r>
              <a:rPr lang="en-US" b="1" i="1">
                <a:latin typeface="Verdana" pitchFamily="34" charset="0"/>
              </a:rPr>
              <a:t>Presentation Title </a:t>
            </a:r>
            <a:r>
              <a:rPr lang="en-US">
                <a:latin typeface="Verdana" pitchFamily="34" charset="0"/>
              </a:rPr>
              <a:t>• Presenter Initials • Date</a:t>
            </a:r>
            <a:endParaRPr lang="en-US"/>
          </a:p>
        </p:txBody>
      </p:sp>
    </p:spTree>
    <p:extLst>
      <p:ext uri="{BB962C8B-B14F-4D97-AF65-F5344CB8AC3E}">
        <p14:creationId xmlns:p14="http://schemas.microsoft.com/office/powerpoint/2010/main" val="21900044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EB22-CCB0-4AB6-89CB-D27CF2EC6947}"/>
              </a:ext>
            </a:extLst>
          </p:cNvPr>
          <p:cNvSpPr>
            <a:spLocks noGrp="1"/>
          </p:cNvSpPr>
          <p:nvPr>
            <p:ph type="title"/>
          </p:nvPr>
        </p:nvSpPr>
        <p:spPr>
          <a:xfrm>
            <a:off x="839788" y="987427"/>
            <a:ext cx="3932237" cy="980599"/>
          </a:xfrm>
          <a:prstGeom prst="rect">
            <a:avLst/>
          </a:prstGeom>
        </p:spPr>
        <p:txBody>
          <a:bodyPr anchor="b"/>
          <a:lstStyle>
            <a:lvl1pPr>
              <a:defRPr sz="3200" b="1">
                <a:solidFill>
                  <a:srgbClr val="0875C8"/>
                </a:solidFill>
              </a:defRPr>
            </a:lvl1pPr>
          </a:lstStyle>
          <a:p>
            <a:r>
              <a:rPr lang="en-US"/>
              <a:t>Click to edit Master title style</a:t>
            </a:r>
          </a:p>
        </p:txBody>
      </p:sp>
      <p:sp>
        <p:nvSpPr>
          <p:cNvPr id="4" name="Text Placeholder 3">
            <a:extLst>
              <a:ext uri="{FF2B5EF4-FFF2-40B4-BE49-F238E27FC236}">
                <a16:creationId xmlns:a16="http://schemas.microsoft.com/office/drawing/2014/main" id="{D6BB4825-4F80-4F5E-B945-48B675269633}"/>
              </a:ext>
            </a:extLst>
          </p:cNvPr>
          <p:cNvSpPr>
            <a:spLocks noGrp="1"/>
          </p:cNvSpPr>
          <p:nvPr>
            <p:ph type="body" sz="half" idx="2"/>
          </p:nvPr>
        </p:nvSpPr>
        <p:spPr>
          <a:xfrm>
            <a:off x="839788" y="2064751"/>
            <a:ext cx="3932237" cy="380423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EB3473F4-60B1-4F2B-9806-C3C502ECE7FB}"/>
              </a:ext>
            </a:extLst>
          </p:cNvPr>
          <p:cNvSpPr>
            <a:spLocks noGrp="1"/>
          </p:cNvSpPr>
          <p:nvPr>
            <p:ph type="pic" idx="1"/>
          </p:nvPr>
        </p:nvSpPr>
        <p:spPr>
          <a:xfrm>
            <a:off x="5183188" y="987427"/>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pic>
        <p:nvPicPr>
          <p:cNvPr id="7" name="Picture 6" descr="TCEQ Logo">
            <a:extLst>
              <a:ext uri="{FF2B5EF4-FFF2-40B4-BE49-F238E27FC236}">
                <a16:creationId xmlns:a16="http://schemas.microsoft.com/office/drawing/2014/main" id="{25E22023-EDC9-4EE5-B6DA-6B98F178D7D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4741" y="6317795"/>
            <a:ext cx="1813215" cy="320704"/>
          </a:xfrm>
          <a:prstGeom prst="rect">
            <a:avLst/>
          </a:prstGeom>
        </p:spPr>
      </p:pic>
      <p:sp>
        <p:nvSpPr>
          <p:cNvPr id="8" name="Slide Number Placeholder 4">
            <a:extLst>
              <a:ext uri="{FF2B5EF4-FFF2-40B4-BE49-F238E27FC236}">
                <a16:creationId xmlns:a16="http://schemas.microsoft.com/office/drawing/2014/main" id="{BE71A3AB-3665-403B-8E7F-84192DB2DF65}"/>
              </a:ext>
            </a:extLst>
          </p:cNvPr>
          <p:cNvSpPr txBox="1">
            <a:spLocks/>
          </p:cNvSpPr>
          <p:nvPr userDrawn="1"/>
        </p:nvSpPr>
        <p:spPr>
          <a:xfrm>
            <a:off x="11238478" y="6356352"/>
            <a:ext cx="813261" cy="365125"/>
          </a:xfrm>
          <a:prstGeom prst="rect">
            <a:avLst/>
          </a:prstGeom>
        </p:spPr>
        <p:txBody>
          <a:bodyPr/>
          <a:lstStyle>
            <a:defPPr>
              <a:defRPr lang="en-US"/>
            </a:defPPr>
            <a:lvl1pPr marL="0" algn="ctr" defTabSz="914400" rtl="0" eaLnBrk="1" latinLnBrk="0" hangingPunct="1">
              <a:defRPr sz="1400" kern="1200">
                <a:solidFill>
                  <a:srgbClr val="0875C8"/>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96E056-139D-44BA-96DA-C01F9CC74598}" type="slidenum">
              <a:rPr lang="en-US" sz="1400" smtClean="0"/>
              <a:pPr/>
              <a:t>‹#›</a:t>
            </a:fld>
            <a:endParaRPr lang="en-US" sz="1400"/>
          </a:p>
        </p:txBody>
      </p:sp>
      <p:pic>
        <p:nvPicPr>
          <p:cNvPr id="10" name="Picture 9">
            <a:extLst>
              <a:ext uri="{FF2B5EF4-FFF2-40B4-BE49-F238E27FC236}">
                <a16:creationId xmlns:a16="http://schemas.microsoft.com/office/drawing/2014/main" id="{2CBC3F8C-CD9D-4409-A897-8924A291DF1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265177"/>
          </a:xfrm>
          <a:prstGeom prst="rect">
            <a:avLst/>
          </a:prstGeom>
        </p:spPr>
      </p:pic>
      <p:sp>
        <p:nvSpPr>
          <p:cNvPr id="9" name="Footer Placeholder 3">
            <a:extLst>
              <a:ext uri="{FF2B5EF4-FFF2-40B4-BE49-F238E27FC236}">
                <a16:creationId xmlns:a16="http://schemas.microsoft.com/office/drawing/2014/main" id="{4D4902F2-DFB2-4F8A-9597-0CAD72C0CA5D}"/>
              </a:ext>
            </a:extLst>
          </p:cNvPr>
          <p:cNvSpPr>
            <a:spLocks noGrp="1"/>
          </p:cNvSpPr>
          <p:nvPr>
            <p:ph type="ftr" sz="quarter" idx="11"/>
          </p:nvPr>
        </p:nvSpPr>
        <p:spPr>
          <a:xfrm>
            <a:off x="3393077" y="6356352"/>
            <a:ext cx="5405846" cy="365125"/>
          </a:xfrm>
          <a:prstGeom prst="rect">
            <a:avLst/>
          </a:prstGeom>
        </p:spPr>
        <p:txBody>
          <a:bodyPr/>
          <a:lstStyle>
            <a:lvl1pPr algn="ctr">
              <a:defRPr sz="1200">
                <a:solidFill>
                  <a:srgbClr val="0875C8"/>
                </a:solidFill>
              </a:defRPr>
            </a:lvl1pPr>
          </a:lstStyle>
          <a:p>
            <a:r>
              <a:rPr lang="en-US">
                <a:latin typeface="Verdana" pitchFamily="34" charset="0"/>
              </a:rPr>
              <a:t>Air Quality Division • </a:t>
            </a:r>
            <a:r>
              <a:rPr lang="en-US" b="1" i="1">
                <a:latin typeface="Verdana" pitchFamily="34" charset="0"/>
              </a:rPr>
              <a:t>Presentation Title </a:t>
            </a:r>
            <a:r>
              <a:rPr lang="en-US">
                <a:latin typeface="Verdana" pitchFamily="34" charset="0"/>
              </a:rPr>
              <a:t>• Presenter Initials • Date</a:t>
            </a:r>
            <a:endParaRPr lang="en-US"/>
          </a:p>
        </p:txBody>
      </p:sp>
    </p:spTree>
    <p:extLst>
      <p:ext uri="{BB962C8B-B14F-4D97-AF65-F5344CB8AC3E}">
        <p14:creationId xmlns:p14="http://schemas.microsoft.com/office/powerpoint/2010/main" val="2421566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4068142"/>
      </p:ext>
    </p:extLst>
  </p:cSld>
  <p:clrMap bg1="lt1" tx1="dk1" bg2="lt2" tx2="dk2" accent1="accent1" accent2="accent2" accent3="accent3" accent4="accent4" accent5="accent5" accent6="accent6" hlink="hlink" folHlink="folHlink"/>
  <p:sldLayoutIdLst>
    <p:sldLayoutId id="2147483684" r:id="rId1"/>
    <p:sldLayoutId id="2147483678" r:id="rId2"/>
    <p:sldLayoutId id="2147483679" r:id="rId3"/>
    <p:sldLayoutId id="2147483673" r:id="rId4"/>
    <p:sldLayoutId id="2147483674" r:id="rId5"/>
    <p:sldLayoutId id="2147483677" r:id="rId6"/>
    <p:sldLayoutId id="2147483683" r:id="rId7"/>
    <p:sldLayoutId id="2147483680" r:id="rId8"/>
    <p:sldLayoutId id="2147483681" r:id="rId9"/>
    <p:sldLayoutId id="2147483685" r:id="rId1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4.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3" Type="http://schemas.openxmlformats.org/officeDocument/2006/relationships/hyperlink" Target="mailto:FJiang@ramboll.com"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34.jpeg"/><Relationship Id="rId5" Type="http://schemas.openxmlformats.org/officeDocument/2006/relationships/hyperlink" Target="mailto:Beata.Czader@tceq.Texas.gov" TargetMode="External"/><Relationship Id="rId4" Type="http://schemas.openxmlformats.org/officeDocument/2006/relationships/hyperlink" Target="mailto:ohnson@ramboll.com"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Layout" Target="../diagrams/layout1.xml"/><Relationship Id="rId7" Type="http://schemas.openxmlformats.org/officeDocument/2006/relationships/image" Target="../media/image14.jpeg"/><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hyperlink" Target="https://abcnews.go.com/US/smoke-west-coast-wildfires-travels-europe/story?id=73071098#:~:text=Heavy%20smoke%20from%20the%20dozens,miles%20%2D%2D%20satellite%20images%20show."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hyperlink" Target="https://maps.disasters.nasa.gov/arcgis/apps/MapSeries/index.html?appid=ed73bea7b38a499280ff9cb597f54cb6" TargetMode="External"/><Relationship Id="rId2" Type="http://schemas.openxmlformats.org/officeDocument/2006/relationships/image" Target="../media/image16.png"/><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hyperlink" Target="https://wildfire.geog.kcl.ac.uk/products-and-data/" TargetMode="External"/><Relationship Id="rId4" Type="http://schemas.openxmlformats.org/officeDocument/2006/relationships/image" Target="../media/image18.gif"/></Relationships>
</file>

<file path=ppt/slides/_rels/slide4.xml.rels><?xml version="1.0" encoding="UTF-8" standalone="yes"?>
<Relationships xmlns="http://schemas.openxmlformats.org/package/2006/relationships"><Relationship Id="rId3" Type="http://schemas.openxmlformats.org/officeDocument/2006/relationships/hyperlink" Target="https://commons.wikimedia.org/w/index.php?curid=51091038" TargetMode="External"/><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473FBD-4144-4ABC-BD00-F132F29862B8}"/>
              </a:ext>
            </a:extLst>
          </p:cNvPr>
          <p:cNvPicPr>
            <a:picLocks noChangeAspect="1"/>
          </p:cNvPicPr>
          <p:nvPr/>
        </p:nvPicPr>
        <p:blipFill rotWithShape="1">
          <a:blip r:embed="rId3">
            <a:alphaModFix amt="30000"/>
            <a:extLst>
              <a:ext uri="{28A0092B-C50C-407E-A947-70E740481C1C}">
                <a14:useLocalDpi xmlns:a14="http://schemas.microsoft.com/office/drawing/2010/main" val="0"/>
              </a:ext>
            </a:extLst>
          </a:blip>
          <a:srcRect t="20085" b="7966"/>
          <a:stretch/>
        </p:blipFill>
        <p:spPr>
          <a:xfrm>
            <a:off x="0" y="1"/>
            <a:ext cx="12192000" cy="3969543"/>
          </a:xfrm>
          <a:prstGeom prst="rect">
            <a:avLst/>
          </a:prstGeom>
        </p:spPr>
      </p:pic>
      <p:sp>
        <p:nvSpPr>
          <p:cNvPr id="2" name="Title 1">
            <a:extLst>
              <a:ext uri="{FF2B5EF4-FFF2-40B4-BE49-F238E27FC236}">
                <a16:creationId xmlns:a16="http://schemas.microsoft.com/office/drawing/2014/main" id="{0D97906F-DC8A-4937-8E3E-5AB31C62E758}"/>
              </a:ext>
            </a:extLst>
          </p:cNvPr>
          <p:cNvSpPr>
            <a:spLocks noGrp="1"/>
          </p:cNvSpPr>
          <p:nvPr>
            <p:ph type="title"/>
          </p:nvPr>
        </p:nvSpPr>
        <p:spPr>
          <a:xfrm>
            <a:off x="0" y="1544487"/>
            <a:ext cx="12192001" cy="932688"/>
          </a:xfrm>
        </p:spPr>
        <p:txBody>
          <a:bodyPr lIns="91440" tIns="45720" rIns="91440" bIns="45720" anchor="ctr" anchorCtr="0">
            <a:noAutofit/>
          </a:bodyPr>
          <a:lstStyle/>
          <a:p>
            <a:pPr algn="ctr"/>
            <a:r>
              <a:rPr lang="en-US" sz="4800" dirty="0">
                <a:solidFill>
                  <a:srgbClr val="0875C8"/>
                </a:solidFill>
                <a:cs typeface="Arial"/>
              </a:rPr>
              <a:t>Fire Emissions Inventory Comparison and Processor Development</a:t>
            </a:r>
            <a:endParaRPr lang="en-US" sz="4800" dirty="0">
              <a:solidFill>
                <a:srgbClr val="0875C8"/>
              </a:solidFill>
            </a:endParaRPr>
          </a:p>
        </p:txBody>
      </p:sp>
      <p:sp>
        <p:nvSpPr>
          <p:cNvPr id="3" name="Content Placeholder 2">
            <a:extLst>
              <a:ext uri="{FF2B5EF4-FFF2-40B4-BE49-F238E27FC236}">
                <a16:creationId xmlns:a16="http://schemas.microsoft.com/office/drawing/2014/main" id="{B0EDB3F5-362C-41EC-A708-F81A661C3ADE}"/>
              </a:ext>
            </a:extLst>
          </p:cNvPr>
          <p:cNvSpPr>
            <a:spLocks noGrp="1"/>
          </p:cNvSpPr>
          <p:nvPr>
            <p:ph idx="1"/>
          </p:nvPr>
        </p:nvSpPr>
        <p:spPr>
          <a:xfrm>
            <a:off x="940167" y="4606738"/>
            <a:ext cx="10845895" cy="706775"/>
          </a:xfrm>
        </p:spPr>
        <p:txBody>
          <a:bodyPr vert="horz" lIns="91440" tIns="45720" rIns="91440" bIns="45720" rtlCol="0" anchor="t">
            <a:noAutofit/>
          </a:bodyPr>
          <a:lstStyle/>
          <a:p>
            <a:pPr marL="0" indent="0">
              <a:buNone/>
            </a:pPr>
            <a:r>
              <a:rPr lang="en-US" sz="2400" dirty="0">
                <a:cs typeface="Arial" panose="020B0604020202020204"/>
              </a:rPr>
              <a:t>Jeremiah Johnson</a:t>
            </a:r>
            <a:r>
              <a:rPr lang="en-US" sz="2400" baseline="30000" dirty="0">
                <a:cs typeface="Arial" panose="020B0604020202020204"/>
              </a:rPr>
              <a:t>1</a:t>
            </a:r>
            <a:r>
              <a:rPr lang="en-US" sz="2400" dirty="0">
                <a:cs typeface="Arial" panose="020B0604020202020204"/>
              </a:rPr>
              <a:t>,</a:t>
            </a:r>
            <a:r>
              <a:rPr lang="en-US" sz="2400" baseline="30000" dirty="0">
                <a:cs typeface="Arial" panose="020B0604020202020204"/>
              </a:rPr>
              <a:t> </a:t>
            </a:r>
            <a:r>
              <a:rPr lang="en-US" sz="2400" dirty="0">
                <a:ea typeface="+mn-lt"/>
                <a:cs typeface="+mn-lt"/>
              </a:rPr>
              <a:t>Pradeepa Vennam</a:t>
            </a:r>
            <a:r>
              <a:rPr lang="en-US" sz="2400" baseline="30000" dirty="0">
                <a:ea typeface="+mn-lt"/>
                <a:cs typeface="+mn-lt"/>
              </a:rPr>
              <a:t>1</a:t>
            </a:r>
            <a:r>
              <a:rPr lang="en-US" sz="2400" dirty="0">
                <a:ea typeface="+mn-lt"/>
                <a:cs typeface="+mn-lt"/>
              </a:rPr>
              <a:t>, Xiao</a:t>
            </a:r>
            <a:r>
              <a:rPr lang="en-US" sz="2400" dirty="0">
                <a:cs typeface="Arial" panose="020B0604020202020204"/>
              </a:rPr>
              <a:t> Yu</a:t>
            </a:r>
            <a:r>
              <a:rPr lang="en-US" sz="2400" baseline="30000" dirty="0">
                <a:cs typeface="Arial" panose="020B0604020202020204"/>
              </a:rPr>
              <a:t>2</a:t>
            </a:r>
            <a:r>
              <a:rPr lang="en-US" sz="2400" dirty="0">
                <a:cs typeface="Arial" panose="020B0604020202020204"/>
              </a:rPr>
              <a:t>, Cara Scalpone</a:t>
            </a:r>
            <a:r>
              <a:rPr lang="en-US" sz="2400" baseline="30000" dirty="0">
                <a:cs typeface="Arial" panose="020B0604020202020204"/>
              </a:rPr>
              <a:t>2</a:t>
            </a:r>
            <a:endParaRPr lang="en-US" dirty="0">
              <a:cs typeface="Arial" panose="020B0604020202020204"/>
            </a:endParaRPr>
          </a:p>
          <a:p>
            <a:pPr marL="0" indent="0">
              <a:buNone/>
            </a:pPr>
            <a:r>
              <a:rPr lang="en-US" sz="1800" baseline="30000" dirty="0">
                <a:cs typeface="Arial" panose="020B0604020202020204"/>
              </a:rPr>
              <a:t>1</a:t>
            </a:r>
            <a:r>
              <a:rPr lang="en-US" sz="1800" dirty="0">
                <a:cs typeface="Arial" panose="020B0604020202020204"/>
              </a:rPr>
              <a:t>Ramboll</a:t>
            </a:r>
            <a:endParaRPr lang="en-US" dirty="0">
              <a:cs typeface="Arial"/>
            </a:endParaRPr>
          </a:p>
          <a:p>
            <a:pPr marL="0" indent="0">
              <a:spcBef>
                <a:spcPts val="600"/>
              </a:spcBef>
              <a:buNone/>
            </a:pPr>
            <a:r>
              <a:rPr lang="en-US" sz="1800" baseline="30000" dirty="0">
                <a:cs typeface="Arial" panose="020B0604020202020204"/>
              </a:rPr>
              <a:t>2</a:t>
            </a:r>
            <a:r>
              <a:rPr lang="en-US" sz="1800" dirty="0">
                <a:cs typeface="Arial" panose="020B0604020202020204"/>
              </a:rPr>
              <a:t>Texas Commission on Environmental Quality</a:t>
            </a:r>
          </a:p>
        </p:txBody>
      </p:sp>
      <p:pic>
        <p:nvPicPr>
          <p:cNvPr id="6" name="Content Placeholder 5">
            <a:extLst>
              <a:ext uri="{FF2B5EF4-FFF2-40B4-BE49-F238E27FC236}">
                <a16:creationId xmlns:a16="http://schemas.microsoft.com/office/drawing/2014/main" id="{A3B3BD79-2810-4611-8233-8D9A8FBB66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3382" y="6175700"/>
            <a:ext cx="2055162" cy="434551"/>
          </a:xfrm>
          <a:prstGeom prst="rect">
            <a:avLst/>
          </a:prstGeom>
        </p:spPr>
      </p:pic>
      <p:pic>
        <p:nvPicPr>
          <p:cNvPr id="7" name="Picture 6" descr="TCEQ Logo">
            <a:extLst>
              <a:ext uri="{FF2B5EF4-FFF2-40B4-BE49-F238E27FC236}">
                <a16:creationId xmlns:a16="http://schemas.microsoft.com/office/drawing/2014/main" id="{5331E595-2DC0-4C00-827A-CEB78E740A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352" y="6130037"/>
            <a:ext cx="2739156" cy="484475"/>
          </a:xfrm>
          <a:prstGeom prst="rect">
            <a:avLst/>
          </a:prstGeom>
        </p:spPr>
      </p:pic>
    </p:spTree>
    <p:extLst>
      <p:ext uri="{BB962C8B-B14F-4D97-AF65-F5344CB8AC3E}">
        <p14:creationId xmlns:p14="http://schemas.microsoft.com/office/powerpoint/2010/main" val="40054386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BFD2-5B3D-4B08-9686-2EBADD553809}"/>
              </a:ext>
            </a:extLst>
          </p:cNvPr>
          <p:cNvSpPr>
            <a:spLocks noGrp="1"/>
          </p:cNvSpPr>
          <p:nvPr>
            <p:ph type="title"/>
          </p:nvPr>
        </p:nvSpPr>
        <p:spPr>
          <a:xfrm>
            <a:off x="548640" y="365760"/>
            <a:ext cx="9426633" cy="729671"/>
          </a:xfrm>
        </p:spPr>
        <p:txBody>
          <a:bodyPr lIns="91440" tIns="45720" rIns="91440" bIns="45720" anchor="t"/>
          <a:lstStyle/>
          <a:p>
            <a:r>
              <a:rPr lang="en-US"/>
              <a:t>Case Study: October 8, 2020</a:t>
            </a:r>
            <a:endParaRPr lang="en-US">
              <a:cs typeface="Arial"/>
            </a:endParaRPr>
          </a:p>
        </p:txBody>
      </p:sp>
      <p:pic>
        <p:nvPicPr>
          <p:cNvPr id="8" name="Picture 7" descr="Fire hotspots cover much of the domain with highest concentrations along the Mississippi Valley. Smoke is present throughout the domain.">
            <a:extLst>
              <a:ext uri="{FF2B5EF4-FFF2-40B4-BE49-F238E27FC236}">
                <a16:creationId xmlns:a16="http://schemas.microsoft.com/office/drawing/2014/main" id="{789639CE-F783-4085-BA74-24821D405F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8544" y="2154222"/>
            <a:ext cx="4272915" cy="4253865"/>
          </a:xfrm>
          <a:prstGeom prst="rect">
            <a:avLst/>
          </a:prstGeom>
        </p:spPr>
      </p:pic>
      <p:pic>
        <p:nvPicPr>
          <p:cNvPr id="10" name="Picture 9" descr="Numerous MODIS thermal anomalies found across the Mississippi Valley. Widespread smoke in West and Central Texas. ">
            <a:extLst>
              <a:ext uri="{FF2B5EF4-FFF2-40B4-BE49-F238E27FC236}">
                <a16:creationId xmlns:a16="http://schemas.microsoft.com/office/drawing/2014/main" id="{56092288-CB99-4472-A49F-552415790434}"/>
              </a:ext>
            </a:extLst>
          </p:cNvPr>
          <p:cNvPicPr>
            <a:picLocks noChangeAspect="1"/>
          </p:cNvPicPr>
          <p:nvPr/>
        </p:nvPicPr>
        <p:blipFill rotWithShape="1">
          <a:blip r:embed="rId3">
            <a:extLst>
              <a:ext uri="{28A0092B-C50C-407E-A947-70E740481C1C}">
                <a14:useLocalDpi xmlns:a14="http://schemas.microsoft.com/office/drawing/2010/main" val="0"/>
              </a:ext>
            </a:extLst>
          </a:blip>
          <a:srcRect l="28117"/>
          <a:stretch/>
        </p:blipFill>
        <p:spPr>
          <a:xfrm>
            <a:off x="5742619" y="2154218"/>
            <a:ext cx="5430053" cy="4201954"/>
          </a:xfrm>
          <a:prstGeom prst="rect">
            <a:avLst/>
          </a:prstGeom>
        </p:spPr>
      </p:pic>
      <p:sp>
        <p:nvSpPr>
          <p:cNvPr id="3" name="TextBox 2">
            <a:extLst>
              <a:ext uri="{FF2B5EF4-FFF2-40B4-BE49-F238E27FC236}">
                <a16:creationId xmlns:a16="http://schemas.microsoft.com/office/drawing/2014/main" id="{C32C58B4-CEA4-4AB2-BE45-6391078198E6}"/>
              </a:ext>
            </a:extLst>
          </p:cNvPr>
          <p:cNvSpPr txBox="1"/>
          <p:nvPr/>
        </p:nvSpPr>
        <p:spPr>
          <a:xfrm>
            <a:off x="1019328" y="1692553"/>
            <a:ext cx="5814964"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NOAA HMS Smoke and Fire</a:t>
            </a:r>
          </a:p>
        </p:txBody>
      </p:sp>
      <p:sp>
        <p:nvSpPr>
          <p:cNvPr id="11" name="TextBox 10">
            <a:extLst>
              <a:ext uri="{FF2B5EF4-FFF2-40B4-BE49-F238E27FC236}">
                <a16:creationId xmlns:a16="http://schemas.microsoft.com/office/drawing/2014/main" id="{081B2A12-3BFF-42EE-9F16-8B595E9FDE3D}"/>
              </a:ext>
            </a:extLst>
          </p:cNvPr>
          <p:cNvSpPr txBox="1"/>
          <p:nvPr/>
        </p:nvSpPr>
        <p:spPr>
          <a:xfrm>
            <a:off x="5649943" y="1692553"/>
            <a:ext cx="5814964"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MODIS visible with fire detects</a:t>
            </a:r>
          </a:p>
        </p:txBody>
      </p:sp>
      <p:sp>
        <p:nvSpPr>
          <p:cNvPr id="4" name="TextBox 3">
            <a:extLst>
              <a:ext uri="{FF2B5EF4-FFF2-40B4-BE49-F238E27FC236}">
                <a16:creationId xmlns:a16="http://schemas.microsoft.com/office/drawing/2014/main" id="{1666AB68-D5FA-47D1-B7DA-BF405B1C1360}"/>
              </a:ext>
            </a:extLst>
          </p:cNvPr>
          <p:cNvSpPr txBox="1"/>
          <p:nvPr/>
        </p:nvSpPr>
        <p:spPr>
          <a:xfrm>
            <a:off x="10047638" y="2379785"/>
            <a:ext cx="1055077" cy="646331"/>
          </a:xfrm>
          <a:prstGeom prst="rect">
            <a:avLst/>
          </a:prstGeom>
          <a:noFill/>
        </p:spPr>
        <p:txBody>
          <a:bodyPr wrap="square" rtlCol="0">
            <a:spAutoFit/>
          </a:bodyPr>
          <a:lstStyle/>
          <a:p>
            <a:r>
              <a:rPr lang="en-US">
                <a:solidFill>
                  <a:srgbClr val="F3E071"/>
                </a:solidFill>
              </a:rPr>
              <a:t>Fire detects</a:t>
            </a:r>
          </a:p>
        </p:txBody>
      </p:sp>
    </p:spTree>
    <p:extLst>
      <p:ext uri="{BB962C8B-B14F-4D97-AF65-F5344CB8AC3E}">
        <p14:creationId xmlns:p14="http://schemas.microsoft.com/office/powerpoint/2010/main" val="281624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13B3D96D-5C86-4501-868F-42FA5BCFB266}"/>
              </a:ext>
            </a:extLst>
          </p:cNvPr>
          <p:cNvGrpSpPr/>
          <p:nvPr/>
        </p:nvGrpSpPr>
        <p:grpSpPr>
          <a:xfrm>
            <a:off x="649224" y="969263"/>
            <a:ext cx="10706477" cy="5177416"/>
            <a:chOff x="649224" y="969263"/>
            <a:chExt cx="10706477" cy="5177416"/>
          </a:xfrm>
        </p:grpSpPr>
        <p:pic>
          <p:nvPicPr>
            <p:cNvPr id="6" name="Picture 5" descr="left panel: FINN2.5 emissions show large variation across domain, but mostly below 10 tpd in the Mississippi River Vally. &#10;&#10;middle panel: GFAS1.2 emissions show many fewer hotspots, with almost no emissions in the MRV.  &#10;right panel: QFED2.5 shows similar pattern to FINN2.5, but fewer hotspots along the MRV.">
              <a:extLst>
                <a:ext uri="{FF2B5EF4-FFF2-40B4-BE49-F238E27FC236}">
                  <a16:creationId xmlns:a16="http://schemas.microsoft.com/office/drawing/2014/main" id="{2625B7D7-C8F9-4F15-807D-11A9F497DE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224" y="969263"/>
              <a:ext cx="10706477" cy="5177416"/>
            </a:xfrm>
            <a:prstGeom prst="rect">
              <a:avLst/>
            </a:prstGeom>
          </p:spPr>
        </p:pic>
        <p:pic>
          <p:nvPicPr>
            <p:cNvPr id="10" name="Picture 9" descr="left panel: FINN2.5 emissions show large variation across domain, but mostly below 10 tpd in the Mississippi River Vally. &#10;&#10;middle panel: GFAS1.2 emissions show many fewer hotspots, with almost no emissions in the MRV.  &#10;right panel: QFED2.5 shows similar pattern to FINN2.5, but fewer hotspots along the MRV.">
              <a:extLst>
                <a:ext uri="{FF2B5EF4-FFF2-40B4-BE49-F238E27FC236}">
                  <a16:creationId xmlns:a16="http://schemas.microsoft.com/office/drawing/2014/main" id="{987E1034-3B43-4D8B-A3DA-AA32065BEF6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585" t="74718" r="59833" b="20584"/>
            <a:stretch/>
          </p:blipFill>
          <p:spPr>
            <a:xfrm>
              <a:off x="1039156" y="4851024"/>
              <a:ext cx="490538" cy="243209"/>
            </a:xfrm>
            <a:prstGeom prst="rect">
              <a:avLst/>
            </a:prstGeom>
          </p:spPr>
        </p:pic>
        <p:pic>
          <p:nvPicPr>
            <p:cNvPr id="11" name="Picture 10" descr="left panel: FINN2.5 emissions show large variation across domain, but mostly below 10 tpd in the Mississippi River Vally. &#10;&#10;middle panel: GFAS1.2 emissions show many fewer hotspots, with almost no emissions in the MRV.  &#10;right panel: QFED2.5 shows similar pattern to FINN2.5, but fewer hotspots along the MRV.">
              <a:extLst>
                <a:ext uri="{FF2B5EF4-FFF2-40B4-BE49-F238E27FC236}">
                  <a16:creationId xmlns:a16="http://schemas.microsoft.com/office/drawing/2014/main" id="{23E20A8A-FA93-4B9D-A30C-F099264023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257" t="75537" r="33650" b="20691"/>
            <a:stretch/>
          </p:blipFill>
          <p:spPr>
            <a:xfrm>
              <a:off x="3823067" y="4889446"/>
              <a:ext cx="438151" cy="195262"/>
            </a:xfrm>
            <a:prstGeom prst="rect">
              <a:avLst/>
            </a:prstGeom>
          </p:spPr>
        </p:pic>
        <p:pic>
          <p:nvPicPr>
            <p:cNvPr id="13" name="Picture 12" descr="left panel: FINN2.5 emissions show large variation across domain, but mostly below 10 tpd in the Mississippi River Vally. &#10;&#10;middle panel: GFAS1.2 emissions show many fewer hotspots, with almost no emissions in the MRV.  &#10;right panel: QFED2.5 shows similar pattern to FINN2.5, but fewer hotspots along the MRV.">
              <a:extLst>
                <a:ext uri="{FF2B5EF4-FFF2-40B4-BE49-F238E27FC236}">
                  <a16:creationId xmlns:a16="http://schemas.microsoft.com/office/drawing/2014/main" id="{5630A4B7-9496-424A-8FAC-0AA49D0362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128" t="72241" r="62224" b="25264"/>
            <a:stretch/>
          </p:blipFill>
          <p:spPr>
            <a:xfrm>
              <a:off x="3963618" y="4715800"/>
              <a:ext cx="79268" cy="128588"/>
            </a:xfrm>
            <a:prstGeom prst="rect">
              <a:avLst/>
            </a:prstGeom>
          </p:spPr>
        </p:pic>
        <p:pic>
          <p:nvPicPr>
            <p:cNvPr id="14" name="Picture 13" descr="left panel: FINN2.5 emissions show large variation across domain, but mostly below 10 tpd in the Mississippi River Vally. &#10;&#10;middle panel: GFAS1.2 emissions show many fewer hotspots, with almost no emissions in the MRV.  &#10;right panel: QFED2.5 shows similar pattern to FINN2.5, but fewer hotspots along the MRV.">
              <a:extLst>
                <a:ext uri="{FF2B5EF4-FFF2-40B4-BE49-F238E27FC236}">
                  <a16:creationId xmlns:a16="http://schemas.microsoft.com/office/drawing/2014/main" id="{7BD92873-72CE-4DD7-A62D-EC19D2ADB9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7128" t="72241" r="62224" b="25264"/>
            <a:stretch/>
          </p:blipFill>
          <p:spPr>
            <a:xfrm>
              <a:off x="1196923" y="4711355"/>
              <a:ext cx="79268" cy="128588"/>
            </a:xfrm>
            <a:prstGeom prst="rect">
              <a:avLst/>
            </a:prstGeom>
          </p:spPr>
        </p:pic>
      </p:grpSp>
      <p:sp>
        <p:nvSpPr>
          <p:cNvPr id="2" name="Title 1">
            <a:extLst>
              <a:ext uri="{FF2B5EF4-FFF2-40B4-BE49-F238E27FC236}">
                <a16:creationId xmlns:a16="http://schemas.microsoft.com/office/drawing/2014/main" id="{04DCBFD2-5B3D-4B08-9686-2EBADD553809}"/>
              </a:ext>
            </a:extLst>
          </p:cNvPr>
          <p:cNvSpPr>
            <a:spLocks noGrp="1"/>
          </p:cNvSpPr>
          <p:nvPr>
            <p:ph type="title"/>
          </p:nvPr>
        </p:nvSpPr>
        <p:spPr>
          <a:xfrm>
            <a:off x="548640" y="365760"/>
            <a:ext cx="9426633" cy="729671"/>
          </a:xfrm>
        </p:spPr>
        <p:txBody>
          <a:bodyPr lIns="91440" tIns="45720" rIns="91440" bIns="45720" anchor="t"/>
          <a:lstStyle/>
          <a:p>
            <a:r>
              <a:rPr lang="en-US"/>
              <a:t>PM</a:t>
            </a:r>
            <a:r>
              <a:rPr lang="en-US" baseline="-25000"/>
              <a:t>2.5</a:t>
            </a:r>
            <a:r>
              <a:rPr lang="en-US"/>
              <a:t> Emissions Comparison</a:t>
            </a:r>
            <a:endParaRPr lang="en-US">
              <a:cs typeface="Arial"/>
            </a:endParaRPr>
          </a:p>
        </p:txBody>
      </p:sp>
      <p:sp>
        <p:nvSpPr>
          <p:cNvPr id="7" name="Text Placeholder 4">
            <a:extLst>
              <a:ext uri="{FF2B5EF4-FFF2-40B4-BE49-F238E27FC236}">
                <a16:creationId xmlns:a16="http://schemas.microsoft.com/office/drawing/2014/main" id="{70081A09-1E56-4A7B-9441-1B5086576832}"/>
              </a:ext>
            </a:extLst>
          </p:cNvPr>
          <p:cNvSpPr txBox="1">
            <a:spLocks/>
          </p:cNvSpPr>
          <p:nvPr/>
        </p:nvSpPr>
        <p:spPr>
          <a:xfrm>
            <a:off x="926855" y="6145292"/>
            <a:ext cx="9824564" cy="5387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Considerably more disagreement between FEIs on this day</a:t>
            </a:r>
          </a:p>
        </p:txBody>
      </p:sp>
      <p:sp>
        <p:nvSpPr>
          <p:cNvPr id="5" name="TextBox 4">
            <a:extLst>
              <a:ext uri="{FF2B5EF4-FFF2-40B4-BE49-F238E27FC236}">
                <a16:creationId xmlns:a16="http://schemas.microsoft.com/office/drawing/2014/main" id="{DE36A5D6-85B6-4489-81CC-D356EB15F033}"/>
              </a:ext>
            </a:extLst>
          </p:cNvPr>
          <p:cNvSpPr txBox="1"/>
          <p:nvPr/>
        </p:nvSpPr>
        <p:spPr>
          <a:xfrm>
            <a:off x="1977655" y="5072008"/>
            <a:ext cx="1435395" cy="369332"/>
          </a:xfrm>
          <a:prstGeom prst="rect">
            <a:avLst/>
          </a:prstGeom>
          <a:noFill/>
        </p:spPr>
        <p:txBody>
          <a:bodyPr wrap="square" rtlCol="0">
            <a:spAutoFit/>
          </a:bodyPr>
          <a:lstStyle/>
          <a:p>
            <a:pPr algn="ctr"/>
            <a:r>
              <a:rPr lang="en-US" b="1" dirty="0">
                <a:solidFill>
                  <a:srgbClr val="FF0000"/>
                </a:solidFill>
              </a:rPr>
              <a:t>4,578 </a:t>
            </a:r>
            <a:r>
              <a:rPr lang="en-US" b="1" dirty="0" err="1">
                <a:solidFill>
                  <a:srgbClr val="FF0000"/>
                </a:solidFill>
              </a:rPr>
              <a:t>tpd</a:t>
            </a:r>
            <a:endParaRPr lang="en-US" b="1" dirty="0">
              <a:solidFill>
                <a:srgbClr val="FF0000"/>
              </a:solidFill>
            </a:endParaRPr>
          </a:p>
        </p:txBody>
      </p:sp>
      <p:sp>
        <p:nvSpPr>
          <p:cNvPr id="8" name="TextBox 7">
            <a:extLst>
              <a:ext uri="{FF2B5EF4-FFF2-40B4-BE49-F238E27FC236}">
                <a16:creationId xmlns:a16="http://schemas.microsoft.com/office/drawing/2014/main" id="{EEF095E4-EF3A-4867-B696-4EA883B0E4EC}"/>
              </a:ext>
            </a:extLst>
          </p:cNvPr>
          <p:cNvSpPr txBox="1"/>
          <p:nvPr/>
        </p:nvSpPr>
        <p:spPr>
          <a:xfrm>
            <a:off x="6372446" y="5072008"/>
            <a:ext cx="1435395" cy="369332"/>
          </a:xfrm>
          <a:prstGeom prst="rect">
            <a:avLst/>
          </a:prstGeom>
          <a:noFill/>
        </p:spPr>
        <p:txBody>
          <a:bodyPr wrap="square" rtlCol="0">
            <a:spAutoFit/>
          </a:bodyPr>
          <a:lstStyle/>
          <a:p>
            <a:pPr algn="ctr"/>
            <a:r>
              <a:rPr lang="en-US" b="1" dirty="0">
                <a:solidFill>
                  <a:srgbClr val="FF0000"/>
                </a:solidFill>
              </a:rPr>
              <a:t>319 </a:t>
            </a:r>
            <a:r>
              <a:rPr lang="en-US" b="1" dirty="0" err="1">
                <a:solidFill>
                  <a:srgbClr val="FF0000"/>
                </a:solidFill>
              </a:rPr>
              <a:t>tpd</a:t>
            </a:r>
            <a:endParaRPr lang="en-US" b="1" dirty="0">
              <a:solidFill>
                <a:srgbClr val="FF0000"/>
              </a:solidFill>
            </a:endParaRPr>
          </a:p>
        </p:txBody>
      </p:sp>
      <p:sp>
        <p:nvSpPr>
          <p:cNvPr id="9" name="TextBox 8">
            <a:extLst>
              <a:ext uri="{FF2B5EF4-FFF2-40B4-BE49-F238E27FC236}">
                <a16:creationId xmlns:a16="http://schemas.microsoft.com/office/drawing/2014/main" id="{A0F6AD97-2E1F-4F21-B6B4-D3E82093F17E}"/>
              </a:ext>
            </a:extLst>
          </p:cNvPr>
          <p:cNvSpPr txBox="1"/>
          <p:nvPr/>
        </p:nvSpPr>
        <p:spPr>
          <a:xfrm>
            <a:off x="9066027" y="5072008"/>
            <a:ext cx="1435395" cy="369332"/>
          </a:xfrm>
          <a:prstGeom prst="rect">
            <a:avLst/>
          </a:prstGeom>
          <a:noFill/>
        </p:spPr>
        <p:txBody>
          <a:bodyPr wrap="square" rtlCol="0">
            <a:spAutoFit/>
          </a:bodyPr>
          <a:lstStyle/>
          <a:p>
            <a:pPr algn="ctr"/>
            <a:r>
              <a:rPr lang="en-US" b="1" dirty="0">
                <a:solidFill>
                  <a:srgbClr val="FF0000"/>
                </a:solidFill>
              </a:rPr>
              <a:t>6,603 </a:t>
            </a:r>
            <a:r>
              <a:rPr lang="en-US" b="1" dirty="0" err="1">
                <a:solidFill>
                  <a:srgbClr val="FF0000"/>
                </a:solidFill>
              </a:rPr>
              <a:t>tpd</a:t>
            </a:r>
            <a:endParaRPr lang="en-US" b="1" dirty="0">
              <a:solidFill>
                <a:srgbClr val="FF0000"/>
              </a:solidFill>
            </a:endParaRPr>
          </a:p>
        </p:txBody>
      </p:sp>
    </p:spTree>
    <p:extLst>
      <p:ext uri="{BB962C8B-B14F-4D97-AF65-F5344CB8AC3E}">
        <p14:creationId xmlns:p14="http://schemas.microsoft.com/office/powerpoint/2010/main" val="1888414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BFD2-5B3D-4B08-9686-2EBADD553809}"/>
              </a:ext>
            </a:extLst>
          </p:cNvPr>
          <p:cNvSpPr>
            <a:spLocks noGrp="1"/>
          </p:cNvSpPr>
          <p:nvPr>
            <p:ph type="title"/>
          </p:nvPr>
        </p:nvSpPr>
        <p:spPr>
          <a:xfrm>
            <a:off x="548640" y="365760"/>
            <a:ext cx="10719128" cy="729671"/>
          </a:xfrm>
        </p:spPr>
        <p:txBody>
          <a:bodyPr lIns="91440" tIns="45720" rIns="91440" bIns="45720" anchor="t"/>
          <a:lstStyle/>
          <a:p>
            <a:r>
              <a:rPr lang="en-US"/>
              <a:t>FEI Comparison – 2019 Ozone Season</a:t>
            </a:r>
            <a:endParaRPr lang="en-US">
              <a:cs typeface="Arial"/>
            </a:endParaRPr>
          </a:p>
        </p:txBody>
      </p:sp>
      <p:graphicFrame>
        <p:nvGraphicFramePr>
          <p:cNvPr id="5" name="Chart 4">
            <a:extLst>
              <a:ext uri="{FF2B5EF4-FFF2-40B4-BE49-F238E27FC236}">
                <a16:creationId xmlns:a16="http://schemas.microsoft.com/office/drawing/2014/main" id="{752D561C-794A-4C15-824A-4E420E9D563A}"/>
              </a:ext>
            </a:extLst>
          </p:cNvPr>
          <p:cNvGraphicFramePr>
            <a:graphicFrameLocks/>
          </p:cNvGraphicFramePr>
          <p:nvPr>
            <p:extLst>
              <p:ext uri="{D42A27DB-BD31-4B8C-83A1-F6EECF244321}">
                <p14:modId xmlns:p14="http://schemas.microsoft.com/office/powerpoint/2010/main" val="610257773"/>
              </p:ext>
            </p:extLst>
          </p:nvPr>
        </p:nvGraphicFramePr>
        <p:xfrm>
          <a:off x="566493" y="1540231"/>
          <a:ext cx="5346834" cy="415973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06464C27-3252-414A-9F37-0D913A0663AF}"/>
              </a:ext>
            </a:extLst>
          </p:cNvPr>
          <p:cNvGraphicFramePr>
            <a:graphicFrameLocks/>
          </p:cNvGraphicFramePr>
          <p:nvPr>
            <p:extLst>
              <p:ext uri="{D42A27DB-BD31-4B8C-83A1-F6EECF244321}">
                <p14:modId xmlns:p14="http://schemas.microsoft.com/office/powerpoint/2010/main" val="666480696"/>
              </p:ext>
            </p:extLst>
          </p:nvPr>
        </p:nvGraphicFramePr>
        <p:xfrm>
          <a:off x="6096000" y="1540231"/>
          <a:ext cx="5683046" cy="4159737"/>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4">
            <a:extLst>
              <a:ext uri="{FF2B5EF4-FFF2-40B4-BE49-F238E27FC236}">
                <a16:creationId xmlns:a16="http://schemas.microsoft.com/office/drawing/2014/main" id="{3BDC26F0-5746-4A33-AE0E-1A837928F180}"/>
              </a:ext>
            </a:extLst>
          </p:cNvPr>
          <p:cNvSpPr txBox="1">
            <a:spLocks/>
          </p:cNvSpPr>
          <p:nvPr/>
        </p:nvSpPr>
        <p:spPr>
          <a:xfrm>
            <a:off x="682402" y="6144768"/>
            <a:ext cx="5525892" cy="5387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QFED PM</a:t>
            </a:r>
            <a:r>
              <a:rPr lang="en-US" sz="2400" baseline="-25000"/>
              <a:t>2.5</a:t>
            </a:r>
            <a:r>
              <a:rPr lang="en-US" sz="2400"/>
              <a:t> ~3x higher than FINN </a:t>
            </a:r>
          </a:p>
        </p:txBody>
      </p:sp>
      <p:sp>
        <p:nvSpPr>
          <p:cNvPr id="10" name="Text Placeholder 4">
            <a:extLst>
              <a:ext uri="{FF2B5EF4-FFF2-40B4-BE49-F238E27FC236}">
                <a16:creationId xmlns:a16="http://schemas.microsoft.com/office/drawing/2014/main" id="{CEC9D2F8-ED18-4693-9B52-588EA4FDADD3}"/>
              </a:ext>
            </a:extLst>
          </p:cNvPr>
          <p:cNvSpPr txBox="1">
            <a:spLocks/>
          </p:cNvSpPr>
          <p:nvPr/>
        </p:nvSpPr>
        <p:spPr>
          <a:xfrm>
            <a:off x="6388768" y="6144768"/>
            <a:ext cx="5682916" cy="5387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QFED NOx ~60% higher than FINN </a:t>
            </a:r>
          </a:p>
        </p:txBody>
      </p:sp>
    </p:spTree>
    <p:extLst>
      <p:ext uri="{BB962C8B-B14F-4D97-AF65-F5344CB8AC3E}">
        <p14:creationId xmlns:p14="http://schemas.microsoft.com/office/powerpoint/2010/main" val="10368335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BFD2-5B3D-4B08-9686-2EBADD553809}"/>
              </a:ext>
            </a:extLst>
          </p:cNvPr>
          <p:cNvSpPr>
            <a:spLocks noGrp="1"/>
          </p:cNvSpPr>
          <p:nvPr>
            <p:ph type="title"/>
          </p:nvPr>
        </p:nvSpPr>
        <p:spPr>
          <a:xfrm>
            <a:off x="548640" y="365760"/>
            <a:ext cx="10719128" cy="729671"/>
          </a:xfrm>
        </p:spPr>
        <p:txBody>
          <a:bodyPr lIns="91440" tIns="45720" rIns="91440" bIns="45720" anchor="t"/>
          <a:lstStyle/>
          <a:p>
            <a:r>
              <a:rPr lang="en-US"/>
              <a:t>FEI Comparison – 2019 Ozone Season</a:t>
            </a:r>
            <a:endParaRPr lang="en-US">
              <a:cs typeface="Arial"/>
            </a:endParaRPr>
          </a:p>
        </p:txBody>
      </p:sp>
      <p:sp>
        <p:nvSpPr>
          <p:cNvPr id="9" name="Text Placeholder 4">
            <a:extLst>
              <a:ext uri="{FF2B5EF4-FFF2-40B4-BE49-F238E27FC236}">
                <a16:creationId xmlns:a16="http://schemas.microsoft.com/office/drawing/2014/main" id="{3BDC26F0-5746-4A33-AE0E-1A837928F180}"/>
              </a:ext>
            </a:extLst>
          </p:cNvPr>
          <p:cNvSpPr txBox="1">
            <a:spLocks/>
          </p:cNvSpPr>
          <p:nvPr/>
        </p:nvSpPr>
        <p:spPr>
          <a:xfrm>
            <a:off x="682402" y="6144768"/>
            <a:ext cx="5525892" cy="5387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FINN VOC ~6-7x higher than QFED</a:t>
            </a:r>
          </a:p>
        </p:txBody>
      </p:sp>
      <p:sp>
        <p:nvSpPr>
          <p:cNvPr id="10" name="Text Placeholder 4">
            <a:extLst>
              <a:ext uri="{FF2B5EF4-FFF2-40B4-BE49-F238E27FC236}">
                <a16:creationId xmlns:a16="http://schemas.microsoft.com/office/drawing/2014/main" id="{CEC9D2F8-ED18-4693-9B52-588EA4FDADD3}"/>
              </a:ext>
            </a:extLst>
          </p:cNvPr>
          <p:cNvSpPr txBox="1">
            <a:spLocks/>
          </p:cNvSpPr>
          <p:nvPr/>
        </p:nvSpPr>
        <p:spPr>
          <a:xfrm>
            <a:off x="6388768" y="6144768"/>
            <a:ext cx="5682916" cy="5387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Better agreement for CO  </a:t>
            </a:r>
          </a:p>
        </p:txBody>
      </p:sp>
      <p:graphicFrame>
        <p:nvGraphicFramePr>
          <p:cNvPr id="7" name="Chart 6">
            <a:extLst>
              <a:ext uri="{FF2B5EF4-FFF2-40B4-BE49-F238E27FC236}">
                <a16:creationId xmlns:a16="http://schemas.microsoft.com/office/drawing/2014/main" id="{7B38C640-2612-4037-AB22-30D89468D544}"/>
              </a:ext>
            </a:extLst>
          </p:cNvPr>
          <p:cNvGraphicFramePr>
            <a:graphicFrameLocks/>
          </p:cNvGraphicFramePr>
          <p:nvPr>
            <p:extLst>
              <p:ext uri="{D42A27DB-BD31-4B8C-83A1-F6EECF244321}">
                <p14:modId xmlns:p14="http://schemas.microsoft.com/office/powerpoint/2010/main" val="2922699861"/>
              </p:ext>
            </p:extLst>
          </p:nvPr>
        </p:nvGraphicFramePr>
        <p:xfrm>
          <a:off x="412955" y="1540231"/>
          <a:ext cx="5525892" cy="43291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a:extLst>
              <a:ext uri="{FF2B5EF4-FFF2-40B4-BE49-F238E27FC236}">
                <a16:creationId xmlns:a16="http://schemas.microsoft.com/office/drawing/2014/main" id="{D0EB6100-1384-409F-817D-DE30CBE0014A}"/>
              </a:ext>
            </a:extLst>
          </p:cNvPr>
          <p:cNvGraphicFramePr>
            <a:graphicFrameLocks/>
          </p:cNvGraphicFramePr>
          <p:nvPr>
            <p:extLst>
              <p:ext uri="{D42A27DB-BD31-4B8C-83A1-F6EECF244321}">
                <p14:modId xmlns:p14="http://schemas.microsoft.com/office/powerpoint/2010/main" val="3669400491"/>
              </p:ext>
            </p:extLst>
          </p:nvPr>
        </p:nvGraphicFramePr>
        <p:xfrm>
          <a:off x="6316980" y="1540231"/>
          <a:ext cx="5525892" cy="43291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157322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E6859DB-1301-454F-81AD-6A12B0621D3D}"/>
              </a:ext>
            </a:extLst>
          </p:cNvPr>
          <p:cNvSpPr txBox="1">
            <a:spLocks/>
          </p:cNvSpPr>
          <p:nvPr/>
        </p:nvSpPr>
        <p:spPr>
          <a:xfrm>
            <a:off x="548640" y="365760"/>
            <a:ext cx="9426633" cy="1325563"/>
          </a:xfrm>
          <a:prstGeom prst="rect">
            <a:avLst/>
          </a:prstGeom>
        </p:spPr>
        <p:txBody>
          <a:bodyPr/>
          <a:lstStyle>
            <a:lvl1pPr algn="l" defTabSz="914400" rtl="0" eaLnBrk="1" latinLnBrk="0" hangingPunct="1">
              <a:lnSpc>
                <a:spcPct val="90000"/>
              </a:lnSpc>
              <a:spcBef>
                <a:spcPct val="0"/>
              </a:spcBef>
              <a:buNone/>
              <a:defRPr sz="4400" b="1" kern="1200">
                <a:solidFill>
                  <a:srgbClr val="0875C8"/>
                </a:solidFill>
                <a:latin typeface="+mj-lt"/>
                <a:ea typeface="+mj-ea"/>
                <a:cs typeface="+mj-cs"/>
              </a:defRPr>
            </a:lvl1pPr>
          </a:lstStyle>
          <a:p>
            <a:r>
              <a:rPr lang="en-US"/>
              <a:t>Next Steps</a:t>
            </a:r>
          </a:p>
        </p:txBody>
      </p:sp>
      <p:graphicFrame>
        <p:nvGraphicFramePr>
          <p:cNvPr id="7" name="Diagram 6">
            <a:extLst>
              <a:ext uri="{FF2B5EF4-FFF2-40B4-BE49-F238E27FC236}">
                <a16:creationId xmlns:a16="http://schemas.microsoft.com/office/drawing/2014/main" id="{F2659C30-17E8-4129-8C6B-5C9F37EE6304}"/>
              </a:ext>
            </a:extLst>
          </p:cNvPr>
          <p:cNvGraphicFramePr/>
          <p:nvPr>
            <p:extLst>
              <p:ext uri="{D42A27DB-BD31-4B8C-83A1-F6EECF244321}">
                <p14:modId xmlns:p14="http://schemas.microsoft.com/office/powerpoint/2010/main" val="3007684071"/>
              </p:ext>
            </p:extLst>
          </p:nvPr>
        </p:nvGraphicFramePr>
        <p:xfrm>
          <a:off x="-180179" y="1695819"/>
          <a:ext cx="10766117" cy="43494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394652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BFD2-5B3D-4B08-9686-2EBADD553809}"/>
              </a:ext>
            </a:extLst>
          </p:cNvPr>
          <p:cNvSpPr>
            <a:spLocks noGrp="1"/>
          </p:cNvSpPr>
          <p:nvPr>
            <p:ph type="title"/>
          </p:nvPr>
        </p:nvSpPr>
        <p:spPr>
          <a:xfrm>
            <a:off x="548640" y="365760"/>
            <a:ext cx="9426633" cy="1325563"/>
          </a:xfrm>
        </p:spPr>
        <p:txBody>
          <a:bodyPr lIns="91440" tIns="45720" rIns="91440" bIns="45720" anchor="t"/>
          <a:lstStyle/>
          <a:p>
            <a:r>
              <a:rPr lang="en-US">
                <a:cs typeface="Arial"/>
              </a:rPr>
              <a:t>Questions?</a:t>
            </a:r>
          </a:p>
        </p:txBody>
      </p:sp>
      <p:sp>
        <p:nvSpPr>
          <p:cNvPr id="8" name="Content Placeholder 7">
            <a:extLst>
              <a:ext uri="{FF2B5EF4-FFF2-40B4-BE49-F238E27FC236}">
                <a16:creationId xmlns:a16="http://schemas.microsoft.com/office/drawing/2014/main" id="{A250EFBA-68B6-417C-ACD2-AB81B5E31476}"/>
              </a:ext>
            </a:extLst>
          </p:cNvPr>
          <p:cNvSpPr>
            <a:spLocks noGrp="1"/>
          </p:cNvSpPr>
          <p:nvPr>
            <p:ph idx="1"/>
          </p:nvPr>
        </p:nvSpPr>
        <p:spPr>
          <a:xfrm>
            <a:off x="1148544" y="2108462"/>
            <a:ext cx="9426633" cy="3329482"/>
          </a:xfrm>
        </p:spPr>
        <p:txBody>
          <a:bodyPr/>
          <a:lstStyle/>
          <a:p>
            <a:pPr marL="0" indent="0">
              <a:spcAft>
                <a:spcPts val="1200"/>
              </a:spcAft>
              <a:buNone/>
            </a:pPr>
            <a:r>
              <a:rPr lang="en-US" sz="2400"/>
              <a:t>Contacts:</a:t>
            </a:r>
          </a:p>
          <a:p>
            <a:pPr>
              <a:spcAft>
                <a:spcPts val="1200"/>
              </a:spcAft>
            </a:pPr>
            <a:r>
              <a:rPr lang="en-US" sz="2400"/>
              <a:t>Jeremiah Johnson </a:t>
            </a:r>
            <a:r>
              <a:rPr lang="en-US" sz="2400">
                <a:hlinkClick r:id="rId3"/>
              </a:rPr>
              <a:t>JJ</a:t>
            </a:r>
            <a:r>
              <a:rPr lang="en-US" sz="2400">
                <a:hlinkClick r:id="rId4"/>
              </a:rPr>
              <a:t>ohnson@ramboll.com</a:t>
            </a:r>
            <a:endParaRPr lang="en-US" sz="2400"/>
          </a:p>
          <a:p>
            <a:r>
              <a:rPr lang="en-US" sz="2400"/>
              <a:t>Cara Scalpone </a:t>
            </a:r>
            <a:r>
              <a:rPr lang="en-US" sz="2400">
                <a:hlinkClick r:id="rId5"/>
              </a:rPr>
              <a:t>Cara.Scalpone@tceq.texas.gov</a:t>
            </a:r>
            <a:r>
              <a:rPr lang="en-US" sz="2400"/>
              <a:t> </a:t>
            </a:r>
          </a:p>
        </p:txBody>
      </p:sp>
      <p:pic>
        <p:nvPicPr>
          <p:cNvPr id="4" name="Picture 3">
            <a:extLst>
              <a:ext uri="{FF2B5EF4-FFF2-40B4-BE49-F238E27FC236}">
                <a16:creationId xmlns:a16="http://schemas.microsoft.com/office/drawing/2014/main" id="{2D941DFA-280E-4FBD-8299-D6D4FD8700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04162" y="2108462"/>
            <a:ext cx="2746525" cy="4116463"/>
          </a:xfrm>
          <a:prstGeom prst="rect">
            <a:avLst/>
          </a:prstGeom>
        </p:spPr>
      </p:pic>
    </p:spTree>
    <p:extLst>
      <p:ext uri="{BB962C8B-B14F-4D97-AF65-F5344CB8AC3E}">
        <p14:creationId xmlns:p14="http://schemas.microsoft.com/office/powerpoint/2010/main" val="1050863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BFD2-5B3D-4B08-9686-2EBADD553809}"/>
              </a:ext>
            </a:extLst>
          </p:cNvPr>
          <p:cNvSpPr>
            <a:spLocks noGrp="1"/>
          </p:cNvSpPr>
          <p:nvPr>
            <p:ph type="title"/>
          </p:nvPr>
        </p:nvSpPr>
        <p:spPr>
          <a:xfrm>
            <a:off x="548640" y="365760"/>
            <a:ext cx="9426633" cy="729671"/>
          </a:xfrm>
        </p:spPr>
        <p:txBody>
          <a:bodyPr lIns="91440" tIns="45720" rIns="91440" bIns="45720" anchor="t"/>
          <a:lstStyle/>
          <a:p>
            <a:r>
              <a:rPr lang="en-GB" dirty="0"/>
              <a:t>Motivation</a:t>
            </a:r>
            <a:endParaRPr lang="en-US" dirty="0">
              <a:cs typeface="Arial"/>
            </a:endParaRPr>
          </a:p>
        </p:txBody>
      </p:sp>
      <p:graphicFrame>
        <p:nvGraphicFramePr>
          <p:cNvPr id="19" name="Content Placeholder 2">
            <a:extLst>
              <a:ext uri="{FF2B5EF4-FFF2-40B4-BE49-F238E27FC236}">
                <a16:creationId xmlns:a16="http://schemas.microsoft.com/office/drawing/2014/main" id="{AD47FB1E-58C2-407C-872A-CDC2FBF7169F}"/>
              </a:ext>
            </a:extLst>
          </p:cNvPr>
          <p:cNvGraphicFramePr>
            <a:graphicFrameLocks noGrp="1"/>
          </p:cNvGraphicFramePr>
          <p:nvPr>
            <p:ph idx="1"/>
            <p:extLst>
              <p:ext uri="{D42A27DB-BD31-4B8C-83A1-F6EECF244321}">
                <p14:modId xmlns:p14="http://schemas.microsoft.com/office/powerpoint/2010/main" val="391776405"/>
              </p:ext>
            </p:extLst>
          </p:nvPr>
        </p:nvGraphicFramePr>
        <p:xfrm>
          <a:off x="4754880" y="1188720"/>
          <a:ext cx="6928613" cy="51522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 name="Picture 4" descr="A Wall of Smoke on the U.S. West Coast">
            <a:extLst>
              <a:ext uri="{FF2B5EF4-FFF2-40B4-BE49-F238E27FC236}">
                <a16:creationId xmlns:a16="http://schemas.microsoft.com/office/drawing/2014/main" id="{2C71A1E0-DFA9-4A2F-BE1B-F760F684BB38}"/>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414644" y="2063028"/>
            <a:ext cx="4251960" cy="425196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41E7BBB4-9BE4-4CE1-8127-D43645333DE4}"/>
              </a:ext>
            </a:extLst>
          </p:cNvPr>
          <p:cNvPicPr/>
          <p:nvPr/>
        </p:nvPicPr>
        <p:blipFill rotWithShape="1">
          <a:blip r:embed="rId8"/>
          <a:srcRect l="23831" t="27097" r="41480" b="64153"/>
          <a:stretch/>
        </p:blipFill>
        <p:spPr bwMode="auto">
          <a:xfrm>
            <a:off x="281512" y="1180064"/>
            <a:ext cx="4166108" cy="641709"/>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333C6E22-DEF7-4C4D-81E1-2F684AC8C20C}"/>
              </a:ext>
            </a:extLst>
          </p:cNvPr>
          <p:cNvSpPr txBox="1"/>
          <p:nvPr/>
        </p:nvSpPr>
        <p:spPr>
          <a:xfrm>
            <a:off x="366500" y="6314988"/>
            <a:ext cx="3179135" cy="276999"/>
          </a:xfrm>
          <a:prstGeom prst="rect">
            <a:avLst/>
          </a:prstGeom>
          <a:noFill/>
        </p:spPr>
        <p:txBody>
          <a:bodyPr wrap="square" rtlCol="0">
            <a:spAutoFit/>
          </a:bodyPr>
          <a:lstStyle/>
          <a:p>
            <a:r>
              <a:rPr lang="en-US" sz="1200" dirty="0"/>
              <a:t>Source: </a:t>
            </a:r>
            <a:r>
              <a:rPr lang="en-US" sz="1200" dirty="0">
                <a:hlinkClick r:id="rId9"/>
              </a:rPr>
              <a:t>ABC News</a:t>
            </a:r>
            <a:r>
              <a:rPr lang="en-US" sz="1200" dirty="0"/>
              <a:t>, October 3, 2020</a:t>
            </a:r>
          </a:p>
        </p:txBody>
      </p:sp>
      <p:pic>
        <p:nvPicPr>
          <p:cNvPr id="7" name="Picture 6">
            <a:extLst>
              <a:ext uri="{FF2B5EF4-FFF2-40B4-BE49-F238E27FC236}">
                <a16:creationId xmlns:a16="http://schemas.microsoft.com/office/drawing/2014/main" id="{A1519620-FDF2-4063-9C6C-F04046941377}"/>
              </a:ext>
            </a:extLst>
          </p:cNvPr>
          <p:cNvPicPr>
            <a:picLocks noChangeAspect="1"/>
          </p:cNvPicPr>
          <p:nvPr/>
        </p:nvPicPr>
        <p:blipFill rotWithShape="1">
          <a:blip r:embed="rId8"/>
          <a:srcRect l="24506" t="36712" r="43792" b="61543"/>
          <a:stretch/>
        </p:blipFill>
        <p:spPr bwMode="auto">
          <a:xfrm>
            <a:off x="366500" y="1893011"/>
            <a:ext cx="4348247" cy="13463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72474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BFD2-5B3D-4B08-9686-2EBADD553809}"/>
              </a:ext>
            </a:extLst>
          </p:cNvPr>
          <p:cNvSpPr>
            <a:spLocks noGrp="1"/>
          </p:cNvSpPr>
          <p:nvPr>
            <p:ph type="title"/>
          </p:nvPr>
        </p:nvSpPr>
        <p:spPr>
          <a:xfrm>
            <a:off x="548640" y="365760"/>
            <a:ext cx="9426633" cy="729671"/>
          </a:xfrm>
        </p:spPr>
        <p:txBody>
          <a:bodyPr lIns="91440" tIns="45720" rIns="91440" bIns="45720" anchor="t"/>
          <a:lstStyle/>
          <a:p>
            <a:r>
              <a:rPr lang="en-GB"/>
              <a:t>Available Fire Inventories</a:t>
            </a:r>
            <a:endParaRPr lang="en-US">
              <a:cs typeface="Arial"/>
            </a:endParaRPr>
          </a:p>
        </p:txBody>
      </p:sp>
      <p:sp>
        <p:nvSpPr>
          <p:cNvPr id="7" name="Rectangle: Rounded Corners 6">
            <a:extLst>
              <a:ext uri="{FF2B5EF4-FFF2-40B4-BE49-F238E27FC236}">
                <a16:creationId xmlns:a16="http://schemas.microsoft.com/office/drawing/2014/main" id="{D38F07F6-BDB7-4CD6-B9C5-C06117498916}"/>
              </a:ext>
            </a:extLst>
          </p:cNvPr>
          <p:cNvSpPr/>
          <p:nvPr/>
        </p:nvSpPr>
        <p:spPr>
          <a:xfrm>
            <a:off x="1207724" y="1820021"/>
            <a:ext cx="3862643" cy="3684165"/>
          </a:xfrm>
          <a:prstGeom prst="round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Content Placeholder 9" descr="Satellite">
            <a:extLst>
              <a:ext uri="{FF2B5EF4-FFF2-40B4-BE49-F238E27FC236}">
                <a16:creationId xmlns:a16="http://schemas.microsoft.com/office/drawing/2014/main" id="{0383BE89-C57A-489B-AC6F-842C125550A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181600" y="1095431"/>
            <a:ext cx="914400" cy="914400"/>
          </a:xfrm>
          <a:prstGeom prst="rect">
            <a:avLst/>
          </a:prstGeom>
        </p:spPr>
      </p:pic>
      <p:sp>
        <p:nvSpPr>
          <p:cNvPr id="11" name="TextBox 10">
            <a:extLst>
              <a:ext uri="{FF2B5EF4-FFF2-40B4-BE49-F238E27FC236}">
                <a16:creationId xmlns:a16="http://schemas.microsoft.com/office/drawing/2014/main" id="{4CD00690-5DF9-4DF5-990A-934EB76F74E2}"/>
              </a:ext>
            </a:extLst>
          </p:cNvPr>
          <p:cNvSpPr txBox="1"/>
          <p:nvPr/>
        </p:nvSpPr>
        <p:spPr bwMode="auto">
          <a:xfrm>
            <a:off x="1386596" y="4513842"/>
            <a:ext cx="3642779" cy="1231106"/>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R="0" algn="ctr" defTabSz="457200" rtl="0" eaLnBrk="0" fontAlgn="base" latinLnBrk="0" hangingPunct="0">
              <a:spcBef>
                <a:spcPct val="0"/>
              </a:spcBef>
              <a:buClrTx/>
              <a:buSzTx/>
              <a:tabLst/>
            </a:pPr>
            <a:r>
              <a:rPr kumimoji="0" lang="en-US" sz="2000" b="0" i="0" u="none" strike="noStrike" kern="1200" cap="none" spc="0" normalizeH="0" baseline="0" noProof="0" dirty="0">
                <a:ln>
                  <a:noFill/>
                </a:ln>
                <a:solidFill>
                  <a:schemeClr val="tx1"/>
                </a:solidFill>
                <a:effectLst/>
                <a:uLnTx/>
                <a:uFillTx/>
                <a:ea typeface="Verdana" pitchFamily="34" charset="0"/>
                <a:cs typeface="Verdana" pitchFamily="34" charset="0"/>
              </a:rPr>
              <a:t>Area burned         </a:t>
            </a:r>
          </a:p>
          <a:p>
            <a:pPr marR="0" algn="ctr" defTabSz="457200" rtl="0" eaLnBrk="0" fontAlgn="base" latinLnBrk="0" hangingPunct="0">
              <a:spcBef>
                <a:spcPct val="0"/>
              </a:spcBef>
              <a:buClrTx/>
              <a:buSzTx/>
              <a:tabLst/>
            </a:pPr>
            <a:r>
              <a:rPr lang="en-US" sz="2000" spc="0" dirty="0"/>
              <a:t>LC-specific biomass loading and EFs</a:t>
            </a:r>
            <a:br>
              <a:rPr kumimoji="0" lang="en-US" sz="2000" b="0" i="0" u="none" strike="noStrike" kern="1200" cap="none" spc="0" normalizeH="0" baseline="0" noProof="0" dirty="0">
                <a:ln>
                  <a:noFill/>
                </a:ln>
                <a:solidFill>
                  <a:schemeClr val="tx1"/>
                </a:solidFill>
                <a:effectLst/>
                <a:uLnTx/>
                <a:uFillTx/>
                <a:ea typeface="Verdana" pitchFamily="34" charset="0"/>
                <a:cs typeface="Verdana" pitchFamily="34" charset="0"/>
              </a:rPr>
            </a:br>
            <a:endParaRPr kumimoji="0" lang="en-US" sz="2000" b="0" i="0" u="none" strike="noStrike" kern="1200" cap="none" spc="0" normalizeH="0" baseline="0" noProof="0" dirty="0">
              <a:ln>
                <a:noFill/>
              </a:ln>
              <a:solidFill>
                <a:schemeClr val="tx1"/>
              </a:solidFill>
              <a:effectLst/>
              <a:uLnTx/>
              <a:uFillTx/>
              <a:ea typeface="Verdana" pitchFamily="34" charset="0"/>
              <a:cs typeface="Verdana" pitchFamily="34" charset="0"/>
            </a:endParaRPr>
          </a:p>
        </p:txBody>
      </p:sp>
      <p:sp>
        <p:nvSpPr>
          <p:cNvPr id="12" name="Rectangle: Rounded Corners 11">
            <a:extLst>
              <a:ext uri="{FF2B5EF4-FFF2-40B4-BE49-F238E27FC236}">
                <a16:creationId xmlns:a16="http://schemas.microsoft.com/office/drawing/2014/main" id="{A1A4F7B7-87DB-4E48-B815-84E61C153644}"/>
              </a:ext>
            </a:extLst>
          </p:cNvPr>
          <p:cNvSpPr/>
          <p:nvPr/>
        </p:nvSpPr>
        <p:spPr>
          <a:xfrm>
            <a:off x="2048541" y="1293258"/>
            <a:ext cx="2318891" cy="614579"/>
          </a:xfrm>
          <a:prstGeom prst="round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t>Burned areas</a:t>
            </a:r>
          </a:p>
        </p:txBody>
      </p:sp>
      <p:sp>
        <p:nvSpPr>
          <p:cNvPr id="13" name="TextBox 12">
            <a:extLst>
              <a:ext uri="{FF2B5EF4-FFF2-40B4-BE49-F238E27FC236}">
                <a16:creationId xmlns:a16="http://schemas.microsoft.com/office/drawing/2014/main" id="{E0CB3E34-5EEF-48BC-A5D1-4CA3A3D20A83}"/>
              </a:ext>
            </a:extLst>
          </p:cNvPr>
          <p:cNvSpPr txBox="1"/>
          <p:nvPr/>
        </p:nvSpPr>
        <p:spPr bwMode="auto">
          <a:xfrm>
            <a:off x="1863609" y="5525915"/>
            <a:ext cx="3042500" cy="369332"/>
          </a:xfrm>
          <a:prstGeom prst="rect">
            <a:avLst/>
          </a:prstGeom>
          <a:noFill/>
          <a:ln w="9525">
            <a:noFill/>
            <a:miter lim="800000"/>
            <a:headEnd/>
            <a:tailEnd/>
          </a:ln>
          <a:effectLst/>
        </p:spPr>
        <p:txBody>
          <a:bodyPr vert="horz" wrap="none" lIns="0" tIns="0" rIns="0" bIns="0" numCol="1" rtlCol="0" anchor="t" anchorCtr="0" compatLnSpc="1">
            <a:prstTxWarp prst="textNoShape">
              <a:avLst/>
            </a:prstTxWarp>
            <a:spAutoFit/>
          </a:bodyPr>
          <a:lstStyle/>
          <a:p>
            <a:pPr marR="0" algn="l" defTabSz="457200" rtl="0" eaLnBrk="0" fontAlgn="base" latinLnBrk="0" hangingPunct="0">
              <a:spcBef>
                <a:spcPct val="0"/>
              </a:spcBef>
              <a:buClrTx/>
              <a:buSzTx/>
              <a:tabLst/>
            </a:pPr>
            <a:r>
              <a:rPr kumimoji="0" lang="en-US" sz="2400" b="1" i="0" u="none" strike="noStrike" kern="1200" cap="none" spc="0" normalizeH="0" baseline="0" noProof="0">
                <a:ln>
                  <a:noFill/>
                </a:ln>
                <a:solidFill>
                  <a:schemeClr val="accent1"/>
                </a:solidFill>
                <a:effectLst/>
                <a:uLnTx/>
                <a:uFillTx/>
                <a:latin typeface="+mj-lt"/>
                <a:ea typeface="Verdana" pitchFamily="34" charset="0"/>
                <a:cs typeface="Verdana" pitchFamily="34" charset="0"/>
              </a:rPr>
              <a:t>FINN</a:t>
            </a:r>
            <a:r>
              <a:rPr kumimoji="0" lang="en-US" sz="2400" b="0" i="0" u="none" strike="noStrike" kern="1200" cap="none" spc="0" normalizeH="0" baseline="0" noProof="0">
                <a:ln>
                  <a:noFill/>
                </a:ln>
                <a:solidFill>
                  <a:schemeClr val="tx1"/>
                </a:solidFill>
                <a:effectLst/>
                <a:uLnTx/>
                <a:uFillTx/>
                <a:latin typeface="+mj-lt"/>
                <a:ea typeface="Verdana" pitchFamily="34" charset="0"/>
                <a:cs typeface="Verdana" pitchFamily="34" charset="0"/>
              </a:rPr>
              <a:t>, GFED, BlueSky</a:t>
            </a:r>
          </a:p>
        </p:txBody>
      </p:sp>
      <p:sp>
        <p:nvSpPr>
          <p:cNvPr id="14" name="Rectangle: Rounded Corners 13">
            <a:extLst>
              <a:ext uri="{FF2B5EF4-FFF2-40B4-BE49-F238E27FC236}">
                <a16:creationId xmlns:a16="http://schemas.microsoft.com/office/drawing/2014/main" id="{81B3EDCB-4C5E-4FC7-8625-ECC597F7756E}"/>
              </a:ext>
            </a:extLst>
          </p:cNvPr>
          <p:cNvSpPr/>
          <p:nvPr/>
        </p:nvSpPr>
        <p:spPr>
          <a:xfrm>
            <a:off x="6219822" y="1812002"/>
            <a:ext cx="3953325" cy="3684165"/>
          </a:xfrm>
          <a:prstGeom prst="round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A54280C4-4A17-4AA2-ACF0-468222069BD3}"/>
              </a:ext>
            </a:extLst>
          </p:cNvPr>
          <p:cNvSpPr/>
          <p:nvPr/>
        </p:nvSpPr>
        <p:spPr>
          <a:xfrm>
            <a:off x="6747628" y="1293258"/>
            <a:ext cx="2915225" cy="614579"/>
          </a:xfrm>
          <a:prstGeom prst="round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t>Fire Radiative Power</a:t>
            </a:r>
          </a:p>
        </p:txBody>
      </p:sp>
      <p:sp>
        <p:nvSpPr>
          <p:cNvPr id="16" name="TextBox 15">
            <a:extLst>
              <a:ext uri="{FF2B5EF4-FFF2-40B4-BE49-F238E27FC236}">
                <a16:creationId xmlns:a16="http://schemas.microsoft.com/office/drawing/2014/main" id="{06FF9D7F-C1C5-4182-8708-3BDA08503840}"/>
              </a:ext>
            </a:extLst>
          </p:cNvPr>
          <p:cNvSpPr txBox="1"/>
          <p:nvPr/>
        </p:nvSpPr>
        <p:spPr bwMode="auto">
          <a:xfrm>
            <a:off x="6542681" y="5504186"/>
            <a:ext cx="4311264" cy="738664"/>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R="0" algn="l" defTabSz="457200" rtl="0" eaLnBrk="0" fontAlgn="base" latinLnBrk="0" hangingPunct="0">
              <a:spcBef>
                <a:spcPct val="0"/>
              </a:spcBef>
              <a:buClrTx/>
              <a:buSzTx/>
              <a:tabLst/>
            </a:pPr>
            <a:r>
              <a:rPr kumimoji="0" lang="en-US" sz="2400" b="1" i="0" u="none" strike="noStrike" kern="1200" cap="none" spc="0" normalizeH="0" noProof="0">
                <a:ln>
                  <a:noFill/>
                </a:ln>
                <a:solidFill>
                  <a:schemeClr val="accent1"/>
                </a:solidFill>
                <a:effectLst/>
                <a:uLnTx/>
                <a:uFillTx/>
                <a:latin typeface="+mj-lt"/>
                <a:ea typeface="Verdana" pitchFamily="34" charset="0"/>
                <a:cs typeface="Verdana" pitchFamily="34" charset="0"/>
              </a:rPr>
              <a:t>GFAS, QFED</a:t>
            </a:r>
            <a:r>
              <a:rPr kumimoji="0" lang="en-US" sz="2400" b="0" i="0" u="none" strike="noStrike" kern="1200" cap="none" spc="0" normalizeH="0" noProof="0">
                <a:ln>
                  <a:noFill/>
                </a:ln>
                <a:solidFill>
                  <a:schemeClr val="tx1"/>
                </a:solidFill>
                <a:effectLst/>
                <a:uLnTx/>
                <a:uFillTx/>
                <a:latin typeface="+mj-lt"/>
                <a:ea typeface="Verdana" pitchFamily="34" charset="0"/>
                <a:cs typeface="Verdana" pitchFamily="34" charset="0"/>
              </a:rPr>
              <a:t>, </a:t>
            </a:r>
            <a:r>
              <a:rPr kumimoji="0" lang="en-US" sz="2400" b="1" i="0" u="none" strike="noStrike" kern="1200" cap="none" spc="0" normalizeH="0" noProof="0">
                <a:ln>
                  <a:noFill/>
                </a:ln>
                <a:solidFill>
                  <a:schemeClr val="accent6"/>
                </a:solidFill>
                <a:effectLst/>
                <a:uLnTx/>
                <a:uFillTx/>
                <a:latin typeface="+mj-lt"/>
                <a:ea typeface="Verdana" pitchFamily="34" charset="0"/>
                <a:cs typeface="Verdana" pitchFamily="34" charset="0"/>
              </a:rPr>
              <a:t>FEER</a:t>
            </a:r>
            <a:r>
              <a:rPr kumimoji="0" lang="en-US" sz="2400" b="0" i="0" u="none" strike="noStrike" kern="1200" cap="none" spc="0" normalizeH="0" noProof="0">
                <a:ln>
                  <a:noFill/>
                </a:ln>
                <a:solidFill>
                  <a:schemeClr val="tx1"/>
                </a:solidFill>
                <a:effectLst/>
                <a:uLnTx/>
                <a:uFillTx/>
                <a:latin typeface="+mj-lt"/>
                <a:ea typeface="Verdana" pitchFamily="34" charset="0"/>
                <a:cs typeface="Verdana" pitchFamily="34" charset="0"/>
              </a:rPr>
              <a:t>, FLAMBE, </a:t>
            </a:r>
            <a:r>
              <a:rPr kumimoji="0" lang="en-US" sz="2400" b="0" i="0" u="none" strike="noStrike" kern="1200" cap="none" spc="0" normalizeH="0" noProof="0" err="1">
                <a:ln>
                  <a:noFill/>
                </a:ln>
                <a:solidFill>
                  <a:schemeClr val="tx1"/>
                </a:solidFill>
                <a:effectLst/>
                <a:uLnTx/>
                <a:uFillTx/>
                <a:latin typeface="+mj-lt"/>
                <a:ea typeface="Verdana" pitchFamily="34" charset="0"/>
                <a:cs typeface="Verdana" pitchFamily="34" charset="0"/>
              </a:rPr>
              <a:t>GBBEPx</a:t>
            </a:r>
            <a:r>
              <a:rPr kumimoji="0" lang="en-US" sz="2400" b="0" i="0" u="none" strike="noStrike" kern="1200" cap="none" spc="0" normalizeH="0" noProof="0">
                <a:ln>
                  <a:noFill/>
                </a:ln>
                <a:solidFill>
                  <a:schemeClr val="tx1"/>
                </a:solidFill>
                <a:effectLst/>
                <a:uLnTx/>
                <a:uFillTx/>
                <a:latin typeface="+mj-lt"/>
                <a:ea typeface="Verdana" pitchFamily="34" charset="0"/>
                <a:cs typeface="Verdana" pitchFamily="34" charset="0"/>
              </a:rPr>
              <a:t>, IS4FIRES</a:t>
            </a:r>
          </a:p>
        </p:txBody>
      </p:sp>
      <p:pic>
        <p:nvPicPr>
          <p:cNvPr id="17" name="Picture 16">
            <a:extLst>
              <a:ext uri="{FF2B5EF4-FFF2-40B4-BE49-F238E27FC236}">
                <a16:creationId xmlns:a16="http://schemas.microsoft.com/office/drawing/2014/main" id="{60B55ED0-F33E-4405-B13E-F5C93BC11E07}"/>
              </a:ext>
            </a:extLst>
          </p:cNvPr>
          <p:cNvPicPr>
            <a:picLocks noChangeAspect="1"/>
          </p:cNvPicPr>
          <p:nvPr/>
        </p:nvPicPr>
        <p:blipFill>
          <a:blip r:embed="rId4"/>
          <a:stretch>
            <a:fillRect/>
          </a:stretch>
        </p:blipFill>
        <p:spPr>
          <a:xfrm>
            <a:off x="6990309" y="1931737"/>
            <a:ext cx="2552697" cy="2382518"/>
          </a:xfrm>
          <a:prstGeom prst="rect">
            <a:avLst/>
          </a:prstGeom>
        </p:spPr>
      </p:pic>
      <p:sp>
        <p:nvSpPr>
          <p:cNvPr id="18" name="TextBox 17">
            <a:extLst>
              <a:ext uri="{FF2B5EF4-FFF2-40B4-BE49-F238E27FC236}">
                <a16:creationId xmlns:a16="http://schemas.microsoft.com/office/drawing/2014/main" id="{F4AA5BBC-EF5B-44E4-AF18-9CBD802D0F98}"/>
              </a:ext>
            </a:extLst>
          </p:cNvPr>
          <p:cNvSpPr txBox="1"/>
          <p:nvPr/>
        </p:nvSpPr>
        <p:spPr bwMode="auto">
          <a:xfrm>
            <a:off x="6295321" y="4299776"/>
            <a:ext cx="3953005" cy="184666"/>
          </a:xfrm>
          <a:prstGeom prst="rect">
            <a:avLst/>
          </a:prstGeom>
          <a:noFill/>
          <a:ln w="9525">
            <a:noFill/>
            <a:miter lim="800000"/>
            <a:headEnd/>
            <a:tailEnd/>
          </a:ln>
          <a:effectLst/>
        </p:spPr>
        <p:txBody>
          <a:bodyPr vert="horz" wrap="none" lIns="0" tIns="0" rIns="0" bIns="0" numCol="1" rtlCol="0" anchor="t" anchorCtr="0" compatLnSpc="1">
            <a:prstTxWarp prst="textNoShape">
              <a:avLst/>
            </a:prstTxWarp>
            <a:spAutoFit/>
          </a:bodyPr>
          <a:lstStyle/>
          <a:p>
            <a:pPr defTabSz="457200" eaLnBrk="0" hangingPunct="0"/>
            <a:r>
              <a:rPr lang="en-US" sz="1200" spc="0" dirty="0"/>
              <a:t>Source: </a:t>
            </a:r>
            <a:r>
              <a:rPr lang="en-US" sz="1200" spc="0" dirty="0">
                <a:solidFill>
                  <a:schemeClr val="bg1">
                    <a:lumMod val="65000"/>
                  </a:schemeClr>
                </a:solidFill>
                <a:hlinkClick r:id="rId5"/>
              </a:rPr>
              <a:t>https://wildfire.geog.kcl.ac.uk/products-and-data/</a:t>
            </a:r>
            <a:r>
              <a:rPr lang="en-US" sz="1200" spc="0" dirty="0">
                <a:solidFill>
                  <a:schemeClr val="bg1">
                    <a:lumMod val="65000"/>
                  </a:schemeClr>
                </a:solidFill>
              </a:rPr>
              <a:t>  </a:t>
            </a:r>
            <a:endParaRPr kumimoji="0" lang="en-US" sz="1200" b="0" i="0" u="none" strike="noStrike" kern="1200" cap="none" spc="0" normalizeH="0" baseline="0" noProof="0" dirty="0">
              <a:ln>
                <a:noFill/>
              </a:ln>
              <a:solidFill>
                <a:schemeClr val="bg1">
                  <a:lumMod val="65000"/>
                </a:schemeClr>
              </a:solidFill>
              <a:effectLst/>
              <a:uLnTx/>
              <a:uFillTx/>
            </a:endParaRPr>
          </a:p>
        </p:txBody>
      </p:sp>
      <p:sp>
        <p:nvSpPr>
          <p:cNvPr id="20" name="TextBox 19">
            <a:extLst>
              <a:ext uri="{FF2B5EF4-FFF2-40B4-BE49-F238E27FC236}">
                <a16:creationId xmlns:a16="http://schemas.microsoft.com/office/drawing/2014/main" id="{5E8AEC88-EE75-4EA8-A508-03A4ABD9A5E7}"/>
              </a:ext>
            </a:extLst>
          </p:cNvPr>
          <p:cNvSpPr txBox="1"/>
          <p:nvPr/>
        </p:nvSpPr>
        <p:spPr bwMode="auto">
          <a:xfrm>
            <a:off x="6559724" y="4513842"/>
            <a:ext cx="3325117" cy="923330"/>
          </a:xfrm>
          <a:prstGeom prst="rect">
            <a:avLst/>
          </a:prstGeom>
          <a:noFill/>
          <a:ln w="9525">
            <a:noFill/>
            <a:miter lim="800000"/>
            <a:headEnd/>
            <a:tailEnd/>
          </a:ln>
          <a:effectLst/>
        </p:spPr>
        <p:txBody>
          <a:bodyPr vert="horz" wrap="square" lIns="0" tIns="0" rIns="0" bIns="0" numCol="1" rtlCol="0" anchor="t" anchorCtr="0" compatLnSpc="1">
            <a:prstTxWarp prst="textNoShape">
              <a:avLst/>
            </a:prstTxWarp>
            <a:spAutoFit/>
          </a:bodyPr>
          <a:lstStyle/>
          <a:p>
            <a:pPr marR="0" algn="ctr" defTabSz="457200" rtl="0" eaLnBrk="0" fontAlgn="base" latinLnBrk="0" hangingPunct="0">
              <a:spcBef>
                <a:spcPct val="0"/>
              </a:spcBef>
              <a:buClrTx/>
              <a:buSzTx/>
              <a:tabLst/>
            </a:pPr>
            <a:r>
              <a:rPr kumimoji="0" lang="en-US" sz="2000" b="0" i="0" u="none" strike="noStrike" kern="1200" cap="none" spc="0" normalizeH="0" baseline="0" noProof="0" dirty="0">
                <a:ln>
                  <a:noFill/>
                </a:ln>
                <a:solidFill>
                  <a:schemeClr val="tx1"/>
                </a:solidFill>
                <a:effectLst/>
                <a:uLnTx/>
                <a:uFillTx/>
                <a:latin typeface="+mj-lt"/>
                <a:ea typeface="Verdana" pitchFamily="34" charset="0"/>
                <a:cs typeface="Verdana" pitchFamily="34" charset="0"/>
              </a:rPr>
              <a:t>Thermal anomalies</a:t>
            </a:r>
          </a:p>
          <a:p>
            <a:pPr marR="0" algn="ctr" defTabSz="457200" rtl="0" eaLnBrk="0" fontAlgn="base" latinLnBrk="0" hangingPunct="0">
              <a:spcBef>
                <a:spcPct val="0"/>
              </a:spcBef>
              <a:buClrTx/>
              <a:buSzTx/>
              <a:tabLst/>
            </a:pPr>
            <a:r>
              <a:rPr lang="en-US" sz="2000" dirty="0">
                <a:latin typeface="+mj-lt"/>
                <a:ea typeface="Verdana" pitchFamily="34" charset="0"/>
                <a:cs typeface="Verdana" pitchFamily="34" charset="0"/>
              </a:rPr>
              <a:t>LC-specific dry matter </a:t>
            </a:r>
          </a:p>
          <a:p>
            <a:pPr marR="0" algn="ctr" defTabSz="457200" rtl="0" eaLnBrk="0" fontAlgn="base" latinLnBrk="0" hangingPunct="0">
              <a:spcBef>
                <a:spcPct val="0"/>
              </a:spcBef>
              <a:buClrTx/>
              <a:buSzTx/>
              <a:tabLst/>
            </a:pPr>
            <a:r>
              <a:rPr lang="en-US" sz="2000" dirty="0">
                <a:latin typeface="+mj-lt"/>
                <a:ea typeface="Verdana" pitchFamily="34" charset="0"/>
                <a:cs typeface="Verdana" pitchFamily="34" charset="0"/>
              </a:rPr>
              <a:t>combustion rates and EFs</a:t>
            </a:r>
            <a:endParaRPr kumimoji="0" lang="en-US" sz="2000" b="0" i="0" u="none" strike="noStrike" kern="1200" cap="none" spc="0" normalizeH="0" baseline="0" noProof="0" dirty="0">
              <a:ln>
                <a:noFill/>
              </a:ln>
              <a:solidFill>
                <a:schemeClr val="tx1"/>
              </a:solidFill>
              <a:effectLst/>
              <a:uLnTx/>
              <a:uFillTx/>
              <a:latin typeface="+mj-lt"/>
              <a:ea typeface="Verdana" pitchFamily="34" charset="0"/>
              <a:cs typeface="Verdana" pitchFamily="34" charset="0"/>
            </a:endParaRPr>
          </a:p>
        </p:txBody>
      </p:sp>
      <p:pic>
        <p:nvPicPr>
          <p:cNvPr id="4" name="Picture 3">
            <a:extLst>
              <a:ext uri="{FF2B5EF4-FFF2-40B4-BE49-F238E27FC236}">
                <a16:creationId xmlns:a16="http://schemas.microsoft.com/office/drawing/2014/main" id="{438D6B5C-3185-43DA-A428-E73510131830}"/>
              </a:ext>
            </a:extLst>
          </p:cNvPr>
          <p:cNvPicPr>
            <a:picLocks noChangeAspect="1"/>
          </p:cNvPicPr>
          <p:nvPr/>
        </p:nvPicPr>
        <p:blipFill rotWithShape="1">
          <a:blip r:embed="rId6"/>
          <a:srcRect b="3208"/>
          <a:stretch/>
        </p:blipFill>
        <p:spPr>
          <a:xfrm>
            <a:off x="2133606" y="1961272"/>
            <a:ext cx="2192345" cy="2301175"/>
          </a:xfrm>
          <a:prstGeom prst="rect">
            <a:avLst/>
          </a:prstGeom>
        </p:spPr>
      </p:pic>
      <p:sp>
        <p:nvSpPr>
          <p:cNvPr id="19" name="TextBox 18">
            <a:extLst>
              <a:ext uri="{FF2B5EF4-FFF2-40B4-BE49-F238E27FC236}">
                <a16:creationId xmlns:a16="http://schemas.microsoft.com/office/drawing/2014/main" id="{1698B4C6-F2C7-496B-B02B-6B0E3B2E8A13}"/>
              </a:ext>
            </a:extLst>
          </p:cNvPr>
          <p:cNvSpPr txBox="1"/>
          <p:nvPr/>
        </p:nvSpPr>
        <p:spPr bwMode="auto">
          <a:xfrm>
            <a:off x="1919212" y="4284510"/>
            <a:ext cx="2739083" cy="184666"/>
          </a:xfrm>
          <a:prstGeom prst="rect">
            <a:avLst/>
          </a:prstGeom>
          <a:noFill/>
          <a:ln w="9525">
            <a:noFill/>
            <a:miter lim="800000"/>
            <a:headEnd/>
            <a:tailEnd/>
          </a:ln>
          <a:effectLst/>
        </p:spPr>
        <p:txBody>
          <a:bodyPr vert="horz" wrap="none" lIns="0" tIns="0" rIns="0" bIns="0" numCol="1" rtlCol="0" anchor="t" anchorCtr="0" compatLnSpc="1">
            <a:prstTxWarp prst="textNoShape">
              <a:avLst/>
            </a:prstTxWarp>
            <a:spAutoFit/>
          </a:bodyPr>
          <a:lstStyle/>
          <a:p>
            <a:pPr defTabSz="457200" eaLnBrk="0" hangingPunct="0"/>
            <a:r>
              <a:rPr lang="en-US" sz="1200" spc="0" dirty="0"/>
              <a:t>Source: </a:t>
            </a:r>
            <a:r>
              <a:rPr lang="en-US" sz="1200" spc="0" dirty="0">
                <a:hlinkClick r:id="rId7"/>
              </a:rPr>
              <a:t>NASA Disasters Mapping Portal</a:t>
            </a:r>
            <a:endParaRPr lang="en-US" sz="1200" spc="0" dirty="0"/>
          </a:p>
        </p:txBody>
      </p:sp>
    </p:spTree>
    <p:extLst>
      <p:ext uri="{BB962C8B-B14F-4D97-AF65-F5344CB8AC3E}">
        <p14:creationId xmlns:p14="http://schemas.microsoft.com/office/powerpoint/2010/main" val="37263274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BFD2-5B3D-4B08-9686-2EBADD553809}"/>
              </a:ext>
            </a:extLst>
          </p:cNvPr>
          <p:cNvSpPr>
            <a:spLocks noGrp="1"/>
          </p:cNvSpPr>
          <p:nvPr>
            <p:ph type="title"/>
          </p:nvPr>
        </p:nvSpPr>
        <p:spPr>
          <a:xfrm>
            <a:off x="548640" y="365760"/>
            <a:ext cx="9426633" cy="729671"/>
          </a:xfrm>
        </p:spPr>
        <p:txBody>
          <a:bodyPr lIns="91440" tIns="45720" rIns="91440" bIns="45720" anchor="t"/>
          <a:lstStyle/>
          <a:p>
            <a:r>
              <a:rPr lang="en-GB">
                <a:cs typeface="Arial"/>
              </a:rPr>
              <a:t>Ramboll’s FEI Processor</a:t>
            </a:r>
            <a:endParaRPr lang="en-US">
              <a:cs typeface="Arial"/>
            </a:endParaRPr>
          </a:p>
        </p:txBody>
      </p:sp>
      <p:sp>
        <p:nvSpPr>
          <p:cNvPr id="19" name="Freeform: Shape 6">
            <a:extLst>
              <a:ext uri="{FF2B5EF4-FFF2-40B4-BE49-F238E27FC236}">
                <a16:creationId xmlns:a16="http://schemas.microsoft.com/office/drawing/2014/main" id="{392B66F9-CD32-47E6-93A3-1F3F64308071}"/>
              </a:ext>
            </a:extLst>
          </p:cNvPr>
          <p:cNvSpPr/>
          <p:nvPr/>
        </p:nvSpPr>
        <p:spPr>
          <a:xfrm>
            <a:off x="663190" y="1506010"/>
            <a:ext cx="7385539" cy="4986230"/>
          </a:xfrm>
          <a:prstGeom prst="roundRect">
            <a:avLst>
              <a:gd name="adj" fmla="val 6712"/>
            </a:avLst>
          </a:prstGeom>
          <a:ln w="19050"/>
        </p:spPr>
        <p:style>
          <a:lnRef idx="2">
            <a:schemeClr val="accent1"/>
          </a:lnRef>
          <a:fillRef idx="1">
            <a:schemeClr val="lt1"/>
          </a:fillRef>
          <a:effectRef idx="0">
            <a:schemeClr val="accent1"/>
          </a:effectRef>
          <a:fontRef idx="minor">
            <a:schemeClr val="dk1"/>
          </a:fontRef>
        </p:style>
        <p:txBody>
          <a:bodyPr spcFirstLastPara="0" vert="horz" wrap="square" lIns="182880" tIns="86278" rIns="86278" bIns="86278" numCol="1" spcCol="1270" anchor="ctr" anchorCtr="0">
            <a:noAutofit/>
          </a:bodyPr>
          <a:lstStyle/>
          <a:p>
            <a:pPr marL="285750" indent="-285750">
              <a:spcAft>
                <a:spcPts val="600"/>
              </a:spcAft>
              <a:buFont typeface="Arial" panose="020B0604020202020204" pitchFamily="34" charset="0"/>
              <a:buChar char="•"/>
            </a:pPr>
            <a:r>
              <a:rPr lang="en-US" sz="2400" dirty="0"/>
              <a:t>A </a:t>
            </a:r>
            <a:r>
              <a:rPr lang="en-US" sz="2400" b="1" dirty="0"/>
              <a:t>Python-based</a:t>
            </a:r>
            <a:r>
              <a:rPr lang="en-US" sz="2400" dirty="0"/>
              <a:t> tool that:</a:t>
            </a:r>
            <a:endParaRPr lang="en-US" sz="2400" b="1" dirty="0"/>
          </a:p>
          <a:p>
            <a:pPr marL="742950" lvl="1" indent="-285750">
              <a:spcAft>
                <a:spcPts val="600"/>
              </a:spcAft>
              <a:buFont typeface="Arial" panose="020B0604020202020204" pitchFamily="34" charset="0"/>
              <a:buChar char="•"/>
            </a:pPr>
            <a:r>
              <a:rPr lang="en-US" sz="2400" b="1" dirty="0"/>
              <a:t>Re-grids</a:t>
            </a:r>
            <a:r>
              <a:rPr lang="en-US" sz="2400" dirty="0"/>
              <a:t> emissions to target modeling domain projection/extent</a:t>
            </a:r>
          </a:p>
          <a:p>
            <a:pPr marL="742950" lvl="1" indent="-285750">
              <a:spcAft>
                <a:spcPts val="600"/>
              </a:spcAft>
              <a:buFont typeface="Arial" panose="020B0604020202020204" pitchFamily="34" charset="0"/>
              <a:buChar char="•"/>
            </a:pPr>
            <a:r>
              <a:rPr lang="en-US" sz="2400" b="1" dirty="0"/>
              <a:t>Speciates </a:t>
            </a:r>
            <a:r>
              <a:rPr lang="en-US" sz="2400" dirty="0"/>
              <a:t>using CB6 or CB7 mechanisms </a:t>
            </a:r>
          </a:p>
          <a:p>
            <a:pPr marL="742950" lvl="1" indent="-285750">
              <a:spcAft>
                <a:spcPts val="600"/>
              </a:spcAft>
              <a:buFont typeface="Arial" panose="020B0604020202020204" pitchFamily="34" charset="0"/>
              <a:buChar char="•"/>
            </a:pPr>
            <a:r>
              <a:rPr lang="en-US" sz="2400" b="1" dirty="0"/>
              <a:t>Temporally and vertically allocates </a:t>
            </a:r>
            <a:r>
              <a:rPr lang="en-US" sz="2400" dirty="0"/>
              <a:t>emissions</a:t>
            </a:r>
          </a:p>
          <a:p>
            <a:pPr marL="285750" indent="-285750">
              <a:spcAft>
                <a:spcPts val="600"/>
              </a:spcAft>
              <a:buFont typeface="Arial" panose="020B0604020202020204" pitchFamily="34" charset="0"/>
              <a:buChar char="•"/>
            </a:pPr>
            <a:r>
              <a:rPr lang="en-US" sz="2400" dirty="0"/>
              <a:t>Implemented for FINN1.0/2.5, GFAS1.2 and QFED2.5 (FEER1.0-G1.2 coming in 2023)</a:t>
            </a:r>
          </a:p>
          <a:p>
            <a:pPr marL="285750" indent="-285750">
              <a:spcAft>
                <a:spcPts val="600"/>
              </a:spcAft>
              <a:buFont typeface="Arial" panose="020B0604020202020204" pitchFamily="34" charset="0"/>
              <a:buChar char="•"/>
            </a:pPr>
            <a:r>
              <a:rPr lang="en-US" sz="2400" dirty="0"/>
              <a:t>Other global FEIs can be added in the future</a:t>
            </a:r>
          </a:p>
          <a:p>
            <a:pPr marL="285750" indent="-285750">
              <a:spcAft>
                <a:spcPts val="600"/>
              </a:spcAft>
              <a:buFont typeface="Arial" panose="020B0604020202020204" pitchFamily="34" charset="0"/>
              <a:buChar char="•"/>
            </a:pPr>
            <a:r>
              <a:rPr lang="en-US" sz="2400" dirty="0"/>
              <a:t>Output formatted as netCDF-4 w/ compression to use space efficiently</a:t>
            </a:r>
          </a:p>
          <a:p>
            <a:pPr marL="285750" indent="-285750">
              <a:spcAft>
                <a:spcPts val="600"/>
              </a:spcAft>
              <a:buFont typeface="Arial" panose="020B0604020202020204" pitchFamily="34" charset="0"/>
              <a:buChar char="•"/>
            </a:pPr>
            <a:endParaRPr lang="en-US" sz="2400" dirty="0"/>
          </a:p>
        </p:txBody>
      </p:sp>
      <p:pic>
        <p:nvPicPr>
          <p:cNvPr id="5" name="Picture 4">
            <a:extLst>
              <a:ext uri="{FF2B5EF4-FFF2-40B4-BE49-F238E27FC236}">
                <a16:creationId xmlns:a16="http://schemas.microsoft.com/office/drawing/2014/main" id="{4003C1BC-E837-4D53-9C5C-22230D4798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3043" y="1524000"/>
            <a:ext cx="3648456" cy="2427732"/>
          </a:xfrm>
          <a:prstGeom prst="rect">
            <a:avLst/>
          </a:prstGeom>
        </p:spPr>
      </p:pic>
      <p:sp>
        <p:nvSpPr>
          <p:cNvPr id="22" name="TextBox 21">
            <a:extLst>
              <a:ext uri="{FF2B5EF4-FFF2-40B4-BE49-F238E27FC236}">
                <a16:creationId xmlns:a16="http://schemas.microsoft.com/office/drawing/2014/main" id="{E6F26DE8-C0A6-4FE6-8E9B-ADCC3446747F}"/>
              </a:ext>
            </a:extLst>
          </p:cNvPr>
          <p:cNvSpPr txBox="1"/>
          <p:nvPr/>
        </p:nvSpPr>
        <p:spPr>
          <a:xfrm>
            <a:off x="8213043" y="3951732"/>
            <a:ext cx="3243072" cy="1015663"/>
          </a:xfrm>
          <a:prstGeom prst="rect">
            <a:avLst/>
          </a:prstGeom>
          <a:noFill/>
        </p:spPr>
        <p:txBody>
          <a:bodyPr wrap="square">
            <a:spAutoFit/>
          </a:bodyPr>
          <a:lstStyle/>
          <a:p>
            <a:r>
              <a:rPr lang="en-US" sz="1200" dirty="0"/>
              <a:t>By U.S. Department of Defense Current Photos - 110426-F-RM405-451,</a:t>
            </a:r>
          </a:p>
          <a:p>
            <a:r>
              <a:rPr lang="en-US" sz="1200" dirty="0"/>
              <a:t>Public Domain, </a:t>
            </a:r>
            <a:r>
              <a:rPr lang="en-US" sz="1200" dirty="0">
                <a:hlinkClick r:id="rId3"/>
              </a:rPr>
              <a:t>https://commons.wikimedia.org/w/index.php?curid=51091038</a:t>
            </a:r>
            <a:r>
              <a:rPr lang="en-US" sz="1200" dirty="0"/>
              <a:t> </a:t>
            </a:r>
          </a:p>
        </p:txBody>
      </p:sp>
    </p:spTree>
    <p:extLst>
      <p:ext uri="{BB962C8B-B14F-4D97-AF65-F5344CB8AC3E}">
        <p14:creationId xmlns:p14="http://schemas.microsoft.com/office/powerpoint/2010/main" val="3678642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BFD2-5B3D-4B08-9686-2EBADD553809}"/>
              </a:ext>
            </a:extLst>
          </p:cNvPr>
          <p:cNvSpPr>
            <a:spLocks noGrp="1"/>
          </p:cNvSpPr>
          <p:nvPr>
            <p:ph type="title"/>
          </p:nvPr>
        </p:nvSpPr>
        <p:spPr>
          <a:xfrm>
            <a:off x="548640" y="365760"/>
            <a:ext cx="9426633" cy="729671"/>
          </a:xfrm>
        </p:spPr>
        <p:txBody>
          <a:bodyPr lIns="91440" tIns="45720" rIns="91440" bIns="45720" anchor="t"/>
          <a:lstStyle/>
          <a:p>
            <a:r>
              <a:rPr lang="en-US"/>
              <a:t>FEI Processing Diagram</a:t>
            </a:r>
            <a:endParaRPr lang="en-US">
              <a:cs typeface="Arial"/>
            </a:endParaRPr>
          </a:p>
        </p:txBody>
      </p:sp>
      <p:pic>
        <p:nvPicPr>
          <p:cNvPr id="7" name="Content Placeholder 6" descr="Each of the FEI products are processed in different ways before the Python FEI tool can be applied. FINN point-based emissions are first binned into a gridded product using NCAR's fire_emis program. FINN and GFAS1.2 emissions both require netCDF reformatting using NCO tools to obtain a consistent format. FINN, GFAS1.2 and QFED2,5 are all global products, so we extract a North America subregion to reduce processing time. A separate GIS processing step is needed to intersect the target CAMx grid with the FEI grid as defined by the North America subregion. At this stage, the output from the FEI product and GIS intersection are used in the 1st step of the Python FEI Tool: regridding FEI emissions to the target CAMx grid. Next, the tool speciates FEI to CAMx emissions (speciation), applies temporal profiles and finally, allocates the emissions vertically. The output of the vertical allocation step are CAMx-ready 3-D netCDF files.">
            <a:extLst>
              <a:ext uri="{FF2B5EF4-FFF2-40B4-BE49-F238E27FC236}">
                <a16:creationId xmlns:a16="http://schemas.microsoft.com/office/drawing/2014/main" id="{A0F6D8D5-DC46-42BE-8A57-CBE2BF8C6AE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48640" y="1095431"/>
            <a:ext cx="11071092" cy="4924780"/>
          </a:xfrm>
          <a:prstGeom prst="rect">
            <a:avLst/>
          </a:prstGeom>
          <a:noFill/>
        </p:spPr>
      </p:pic>
    </p:spTree>
    <p:extLst>
      <p:ext uri="{BB962C8B-B14F-4D97-AF65-F5344CB8AC3E}">
        <p14:creationId xmlns:p14="http://schemas.microsoft.com/office/powerpoint/2010/main" val="2062515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ADCD-6D70-4489-AA8C-34DBAA141BEF}"/>
              </a:ext>
            </a:extLst>
          </p:cNvPr>
          <p:cNvSpPr>
            <a:spLocks noGrp="1"/>
          </p:cNvSpPr>
          <p:nvPr>
            <p:ph type="title"/>
          </p:nvPr>
        </p:nvSpPr>
        <p:spPr>
          <a:xfrm>
            <a:off x="548640" y="365760"/>
            <a:ext cx="9426633" cy="1325563"/>
          </a:xfrm>
        </p:spPr>
        <p:txBody>
          <a:bodyPr/>
          <a:lstStyle/>
          <a:p>
            <a:r>
              <a:rPr lang="en-US" cap="none"/>
              <a:t>Temporal Allocation</a:t>
            </a:r>
          </a:p>
        </p:txBody>
      </p:sp>
      <p:sp>
        <p:nvSpPr>
          <p:cNvPr id="3" name="Content Placeholder 2">
            <a:extLst>
              <a:ext uri="{FF2B5EF4-FFF2-40B4-BE49-F238E27FC236}">
                <a16:creationId xmlns:a16="http://schemas.microsoft.com/office/drawing/2014/main" id="{11822715-9DAD-4550-BBF5-F881A77564B8}"/>
              </a:ext>
            </a:extLst>
          </p:cNvPr>
          <p:cNvSpPr>
            <a:spLocks noGrp="1"/>
          </p:cNvSpPr>
          <p:nvPr>
            <p:ph idx="1"/>
          </p:nvPr>
        </p:nvSpPr>
        <p:spPr>
          <a:xfrm>
            <a:off x="675768" y="1489984"/>
            <a:ext cx="4599111" cy="4559595"/>
          </a:xfrm>
        </p:spPr>
        <p:txBody>
          <a:bodyPr/>
          <a:lstStyle/>
          <a:p>
            <a:r>
              <a:rPr lang="en-US" sz="2400" dirty="0"/>
              <a:t>Diurnal behavior specific to fire type and environment</a:t>
            </a:r>
          </a:p>
          <a:p>
            <a:r>
              <a:rPr lang="en-US" sz="2400" dirty="0"/>
              <a:t>Gridded FEIs do not discern fire type </a:t>
            </a:r>
          </a:p>
          <a:p>
            <a:r>
              <a:rPr lang="en-US" sz="2400" dirty="0"/>
              <a:t>Chose a smoothly varying </a:t>
            </a:r>
            <a:r>
              <a:rPr lang="en-US" sz="2400" b="1" dirty="0">
                <a:solidFill>
                  <a:schemeClr val="accent6"/>
                </a:solidFill>
              </a:rPr>
              <a:t>profile</a:t>
            </a:r>
            <a:r>
              <a:rPr lang="en-US" sz="2400" dirty="0"/>
              <a:t> to apply to all fires</a:t>
            </a:r>
          </a:p>
          <a:p>
            <a:r>
              <a:rPr lang="en-US" sz="2400" dirty="0"/>
              <a:t>More improved profiles are needed and are easily implemented</a:t>
            </a:r>
          </a:p>
        </p:txBody>
      </p:sp>
      <p:sp>
        <p:nvSpPr>
          <p:cNvPr id="23" name="Rectangle: Rounded Corners 22">
            <a:extLst>
              <a:ext uri="{FF2B5EF4-FFF2-40B4-BE49-F238E27FC236}">
                <a16:creationId xmlns:a16="http://schemas.microsoft.com/office/drawing/2014/main" id="{0181BF35-0F2B-41B7-B053-F43100D1708B}"/>
              </a:ext>
            </a:extLst>
          </p:cNvPr>
          <p:cNvSpPr/>
          <p:nvPr/>
        </p:nvSpPr>
        <p:spPr>
          <a:xfrm>
            <a:off x="548640" y="1309940"/>
            <a:ext cx="4726239" cy="4058076"/>
          </a:xfrm>
          <a:prstGeom prst="round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274690F-8316-457A-8B20-5FE7B6981051}"/>
              </a:ext>
            </a:extLst>
          </p:cNvPr>
          <p:cNvPicPr>
            <a:picLocks noChangeAspect="1"/>
          </p:cNvPicPr>
          <p:nvPr/>
        </p:nvPicPr>
        <p:blipFill rotWithShape="1">
          <a:blip r:embed="rId3"/>
          <a:srcRect l="-2060"/>
          <a:stretch/>
        </p:blipFill>
        <p:spPr>
          <a:xfrm>
            <a:off x="5348842" y="1309940"/>
            <a:ext cx="6789993" cy="4422422"/>
          </a:xfrm>
          <a:prstGeom prst="rect">
            <a:avLst/>
          </a:prstGeom>
        </p:spPr>
      </p:pic>
    </p:spTree>
    <p:extLst>
      <p:ext uri="{BB962C8B-B14F-4D97-AF65-F5344CB8AC3E}">
        <p14:creationId xmlns:p14="http://schemas.microsoft.com/office/powerpoint/2010/main" val="2138885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ADCD-6D70-4489-AA8C-34DBAA141BEF}"/>
              </a:ext>
            </a:extLst>
          </p:cNvPr>
          <p:cNvSpPr>
            <a:spLocks noGrp="1"/>
          </p:cNvSpPr>
          <p:nvPr>
            <p:ph type="title"/>
          </p:nvPr>
        </p:nvSpPr>
        <p:spPr>
          <a:xfrm>
            <a:off x="548640" y="365760"/>
            <a:ext cx="9426633" cy="1325563"/>
          </a:xfrm>
        </p:spPr>
        <p:txBody>
          <a:bodyPr/>
          <a:lstStyle/>
          <a:p>
            <a:r>
              <a:rPr lang="en-US" cap="none" dirty="0"/>
              <a:t>Vertical Allocation</a:t>
            </a:r>
          </a:p>
        </p:txBody>
      </p:sp>
      <p:sp>
        <p:nvSpPr>
          <p:cNvPr id="3" name="Content Placeholder 2">
            <a:extLst>
              <a:ext uri="{FF2B5EF4-FFF2-40B4-BE49-F238E27FC236}">
                <a16:creationId xmlns:a16="http://schemas.microsoft.com/office/drawing/2014/main" id="{11822715-9DAD-4550-BBF5-F881A77564B8}"/>
              </a:ext>
            </a:extLst>
          </p:cNvPr>
          <p:cNvSpPr>
            <a:spLocks noGrp="1"/>
          </p:cNvSpPr>
          <p:nvPr>
            <p:ph idx="1"/>
          </p:nvPr>
        </p:nvSpPr>
        <p:spPr>
          <a:xfrm>
            <a:off x="597342" y="1489984"/>
            <a:ext cx="6734897" cy="4559595"/>
          </a:xfrm>
        </p:spPr>
        <p:txBody>
          <a:bodyPr/>
          <a:lstStyle/>
          <a:p>
            <a:r>
              <a:rPr lang="en-US" sz="2400" dirty="0"/>
              <a:t>Smoke injection height and vertical allocation play a vital role in downwind pollutant dispersion</a:t>
            </a:r>
          </a:p>
          <a:p>
            <a:r>
              <a:rPr lang="en-US" sz="2400" dirty="0"/>
              <a:t>Wilkins et al. (2022) found PBL+500m injection height comparable to </a:t>
            </a:r>
            <a:r>
              <a:rPr lang="en-US" sz="2400" dirty="0" err="1"/>
              <a:t>Sofiev</a:t>
            </a:r>
            <a:r>
              <a:rPr lang="en-US" sz="2400" dirty="0"/>
              <a:t> for 2013 Rim Fire in CA and 2017 Rx burns in KS</a:t>
            </a:r>
          </a:p>
          <a:p>
            <a:r>
              <a:rPr lang="en-US" sz="2400" dirty="0"/>
              <a:t>PBL500 and </a:t>
            </a:r>
            <a:r>
              <a:rPr lang="en-US" sz="2400" dirty="0" err="1"/>
              <a:t>Sofiev</a:t>
            </a:r>
            <a:r>
              <a:rPr lang="en-US" sz="2400" dirty="0"/>
              <a:t> prescribe injection height only</a:t>
            </a:r>
          </a:p>
          <a:p>
            <a:r>
              <a:rPr lang="en-US" sz="2400" dirty="0"/>
              <a:t>FEI tool applies PBL500 with SMOKE/Briggs-like vertical allocation</a:t>
            </a:r>
          </a:p>
          <a:p>
            <a:endParaRPr lang="en-US" sz="2600" dirty="0"/>
          </a:p>
        </p:txBody>
      </p:sp>
      <p:sp>
        <p:nvSpPr>
          <p:cNvPr id="23" name="Rectangle: Rounded Corners 22">
            <a:extLst>
              <a:ext uri="{FF2B5EF4-FFF2-40B4-BE49-F238E27FC236}">
                <a16:creationId xmlns:a16="http://schemas.microsoft.com/office/drawing/2014/main" id="{0181BF35-0F2B-41B7-B053-F43100D1708B}"/>
              </a:ext>
            </a:extLst>
          </p:cNvPr>
          <p:cNvSpPr/>
          <p:nvPr/>
        </p:nvSpPr>
        <p:spPr>
          <a:xfrm>
            <a:off x="456485" y="1147034"/>
            <a:ext cx="6675406" cy="4220983"/>
          </a:xfrm>
          <a:prstGeom prst="roundRect">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18EF1E0-900C-4F6B-91D3-EE404492B441}"/>
              </a:ext>
            </a:extLst>
          </p:cNvPr>
          <p:cNvPicPr>
            <a:picLocks noChangeAspect="1"/>
          </p:cNvPicPr>
          <p:nvPr/>
        </p:nvPicPr>
        <p:blipFill>
          <a:blip r:embed="rId3"/>
          <a:stretch>
            <a:fillRect/>
          </a:stretch>
        </p:blipFill>
        <p:spPr>
          <a:xfrm>
            <a:off x="7191706" y="1147034"/>
            <a:ext cx="4938188" cy="5008798"/>
          </a:xfrm>
          <a:prstGeom prst="rect">
            <a:avLst/>
          </a:prstGeom>
        </p:spPr>
      </p:pic>
    </p:spTree>
    <p:extLst>
      <p:ext uri="{BB962C8B-B14F-4D97-AF65-F5344CB8AC3E}">
        <p14:creationId xmlns:p14="http://schemas.microsoft.com/office/powerpoint/2010/main" val="106381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BFD2-5B3D-4B08-9686-2EBADD553809}"/>
              </a:ext>
            </a:extLst>
          </p:cNvPr>
          <p:cNvSpPr>
            <a:spLocks noGrp="1"/>
          </p:cNvSpPr>
          <p:nvPr>
            <p:ph type="title"/>
          </p:nvPr>
        </p:nvSpPr>
        <p:spPr>
          <a:xfrm>
            <a:off x="548640" y="365760"/>
            <a:ext cx="9426633" cy="729671"/>
          </a:xfrm>
        </p:spPr>
        <p:txBody>
          <a:bodyPr lIns="91440" tIns="45720" rIns="91440" bIns="45720" anchor="t"/>
          <a:lstStyle/>
          <a:p>
            <a:r>
              <a:rPr lang="en-US"/>
              <a:t>Case Study: April 9, 2019</a:t>
            </a:r>
            <a:endParaRPr lang="en-US">
              <a:cs typeface="Arial"/>
            </a:endParaRPr>
          </a:p>
        </p:txBody>
      </p:sp>
      <p:pic>
        <p:nvPicPr>
          <p:cNvPr id="6" name="Picture 5" descr="left panel: NRTEEM modeled fire impacts on MDA8 ozone within the 4 km grid. Smoke plume curling around OK, AR and extending into East Texas is evident in ozone impact plot.&#10;right panel: NOAA satellite fire detections (red triangles) and diagnosed smoke. Large number of fires burning in Texas, Oklahoma and eastern Kansas and a plume of smoke extending from the fires southward into Northeast Texas.">
            <a:extLst>
              <a:ext uri="{FF2B5EF4-FFF2-40B4-BE49-F238E27FC236}">
                <a16:creationId xmlns:a16="http://schemas.microsoft.com/office/drawing/2014/main" id="{4E8A71C2-1D7B-4ED4-BB4D-321C5BA97939}"/>
              </a:ext>
            </a:extLst>
          </p:cNvPr>
          <p:cNvPicPr>
            <a:picLocks noChangeAspect="1"/>
          </p:cNvPicPr>
          <p:nvPr/>
        </p:nvPicPr>
        <p:blipFill rotWithShape="1">
          <a:blip r:embed="rId2"/>
          <a:srcRect l="52958" t="6980"/>
          <a:stretch/>
        </p:blipFill>
        <p:spPr>
          <a:xfrm>
            <a:off x="977213" y="2020201"/>
            <a:ext cx="4720694" cy="4419025"/>
          </a:xfrm>
          <a:prstGeom prst="rect">
            <a:avLst/>
          </a:prstGeom>
        </p:spPr>
      </p:pic>
      <p:pic>
        <p:nvPicPr>
          <p:cNvPr id="7" name="Picture 6" descr="left panel: NRTEEM modeled 1-hour average PM Fine within the 4 km grid at 11 am CST. Pattern agrees with MDA8 Ozone impact plot above and AOD image to the right.&#10;right panel: GOES-16 true color image and AOD retrieval for 11:26 am CST. ">
            <a:extLst>
              <a:ext uri="{FF2B5EF4-FFF2-40B4-BE49-F238E27FC236}">
                <a16:creationId xmlns:a16="http://schemas.microsoft.com/office/drawing/2014/main" id="{4BB04874-C4BF-4D66-8211-1042192C033E}"/>
              </a:ext>
            </a:extLst>
          </p:cNvPr>
          <p:cNvPicPr>
            <a:picLocks noChangeAspect="1"/>
          </p:cNvPicPr>
          <p:nvPr/>
        </p:nvPicPr>
        <p:blipFill rotWithShape="1">
          <a:blip r:embed="rId3"/>
          <a:srcRect l="52958" t="8636"/>
          <a:stretch/>
        </p:blipFill>
        <p:spPr>
          <a:xfrm>
            <a:off x="5579068" y="1828793"/>
            <a:ext cx="5517596" cy="4753872"/>
          </a:xfrm>
          <a:prstGeom prst="rect">
            <a:avLst/>
          </a:prstGeom>
        </p:spPr>
      </p:pic>
      <p:sp>
        <p:nvSpPr>
          <p:cNvPr id="5" name="TextBox 4">
            <a:extLst>
              <a:ext uri="{FF2B5EF4-FFF2-40B4-BE49-F238E27FC236}">
                <a16:creationId xmlns:a16="http://schemas.microsoft.com/office/drawing/2014/main" id="{9E48FBA9-1C54-45C2-B298-2FC4771F4FD8}"/>
              </a:ext>
            </a:extLst>
          </p:cNvPr>
          <p:cNvSpPr txBox="1"/>
          <p:nvPr/>
        </p:nvSpPr>
        <p:spPr>
          <a:xfrm>
            <a:off x="1024128" y="1691640"/>
            <a:ext cx="5814964"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NOAA HMS Smoke and Fire</a:t>
            </a:r>
          </a:p>
        </p:txBody>
      </p:sp>
      <p:sp>
        <p:nvSpPr>
          <p:cNvPr id="8" name="TextBox 7">
            <a:extLst>
              <a:ext uri="{FF2B5EF4-FFF2-40B4-BE49-F238E27FC236}">
                <a16:creationId xmlns:a16="http://schemas.microsoft.com/office/drawing/2014/main" id="{264F775B-6B54-4204-8B04-D35FA2CF5A45}"/>
              </a:ext>
            </a:extLst>
          </p:cNvPr>
          <p:cNvSpPr txBox="1"/>
          <p:nvPr/>
        </p:nvSpPr>
        <p:spPr>
          <a:xfrm>
            <a:off x="5650992" y="1691640"/>
            <a:ext cx="5814964" cy="461665"/>
          </a:xfrm>
          <a:prstGeom prst="rect">
            <a:avLst/>
          </a:prstGeom>
          <a:noFill/>
        </p:spPr>
        <p:txBody>
          <a:bodyPr wrap="square" rtlCol="0">
            <a:spAutoFit/>
          </a:bodyPr>
          <a:lstStyle/>
          <a:p>
            <a:r>
              <a:rPr lang="en-US" sz="2400" b="1" dirty="0">
                <a:latin typeface="Calibri" panose="020F0502020204030204" pitchFamily="34" charset="0"/>
                <a:cs typeface="Calibri" panose="020F0502020204030204" pitchFamily="34" charset="0"/>
              </a:rPr>
              <a:t>GOES-16 Aerosol Optical Depth</a:t>
            </a:r>
          </a:p>
        </p:txBody>
      </p:sp>
    </p:spTree>
    <p:extLst>
      <p:ext uri="{BB962C8B-B14F-4D97-AF65-F5344CB8AC3E}">
        <p14:creationId xmlns:p14="http://schemas.microsoft.com/office/powerpoint/2010/main" val="731488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CBFD2-5B3D-4B08-9686-2EBADD553809}"/>
              </a:ext>
            </a:extLst>
          </p:cNvPr>
          <p:cNvSpPr>
            <a:spLocks noGrp="1"/>
          </p:cNvSpPr>
          <p:nvPr>
            <p:ph type="title"/>
          </p:nvPr>
        </p:nvSpPr>
        <p:spPr>
          <a:xfrm>
            <a:off x="548640" y="365760"/>
            <a:ext cx="9426633" cy="729671"/>
          </a:xfrm>
        </p:spPr>
        <p:txBody>
          <a:bodyPr lIns="91440" tIns="45720" rIns="91440" bIns="45720" anchor="t"/>
          <a:lstStyle/>
          <a:p>
            <a:r>
              <a:rPr lang="en-US"/>
              <a:t>PM</a:t>
            </a:r>
            <a:r>
              <a:rPr lang="en-US" baseline="-25000"/>
              <a:t>2.5</a:t>
            </a:r>
            <a:r>
              <a:rPr lang="en-US"/>
              <a:t> Emissions Comparison</a:t>
            </a:r>
            <a:endParaRPr lang="en-US">
              <a:cs typeface="Arial"/>
            </a:endParaRPr>
          </a:p>
        </p:txBody>
      </p:sp>
      <p:sp>
        <p:nvSpPr>
          <p:cNvPr id="8" name="Text Placeholder 4">
            <a:extLst>
              <a:ext uri="{FF2B5EF4-FFF2-40B4-BE49-F238E27FC236}">
                <a16:creationId xmlns:a16="http://schemas.microsoft.com/office/drawing/2014/main" id="{59980D50-8F9D-469A-BCB1-CD4F71A068B1}"/>
              </a:ext>
            </a:extLst>
          </p:cNvPr>
          <p:cNvSpPr txBox="1">
            <a:spLocks/>
          </p:cNvSpPr>
          <p:nvPr/>
        </p:nvSpPr>
        <p:spPr>
          <a:xfrm>
            <a:off x="926855" y="6145292"/>
            <a:ext cx="9225329" cy="5387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t>Substantial variation in fire detects and range of PM</a:t>
            </a:r>
            <a:r>
              <a:rPr lang="en-US" sz="2400" baseline="-25000"/>
              <a:t>2.5</a:t>
            </a:r>
            <a:r>
              <a:rPr lang="en-US" sz="2400"/>
              <a:t> emissions</a:t>
            </a:r>
          </a:p>
        </p:txBody>
      </p:sp>
      <p:pic>
        <p:nvPicPr>
          <p:cNvPr id="10" name="Picture 9" descr="left panel: FINN2.5 emissions show large variation across domain.  Max emission rates over 50 tpd in northern and eastern Oklahoma. Many other hotspots in the &lt;1 tpd and 4-10 tpd ranges throughout the domain.&#10;middle panel: GFAS1.2 emissions show higher peaks (over 100 tpd) in northern Oklahoma and central Kansas. &#10;right panel: QFED2.5 has fewest fire detects of all 3 FEIs, but has the highest peaks (many pixels over 300 tpd) in central Kansas and northern Oklahoma. Substantially fewer lower emission (&lt; 1 tpd) pixels than the other 2 FEIs.">
            <a:extLst>
              <a:ext uri="{FF2B5EF4-FFF2-40B4-BE49-F238E27FC236}">
                <a16:creationId xmlns:a16="http://schemas.microsoft.com/office/drawing/2014/main" id="{9172DC2A-6B21-4937-86EF-0D410973FB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781" y="969974"/>
            <a:ext cx="10706477" cy="5207344"/>
          </a:xfrm>
          <a:prstGeom prst="rect">
            <a:avLst/>
          </a:prstGeom>
        </p:spPr>
      </p:pic>
      <p:sp>
        <p:nvSpPr>
          <p:cNvPr id="3" name="TextBox 2">
            <a:extLst>
              <a:ext uri="{FF2B5EF4-FFF2-40B4-BE49-F238E27FC236}">
                <a16:creationId xmlns:a16="http://schemas.microsoft.com/office/drawing/2014/main" id="{A90BD3AA-E5DC-4A51-AA4F-9E1107356D0E}"/>
              </a:ext>
            </a:extLst>
          </p:cNvPr>
          <p:cNvSpPr txBox="1"/>
          <p:nvPr/>
        </p:nvSpPr>
        <p:spPr>
          <a:xfrm>
            <a:off x="1977655" y="5072008"/>
            <a:ext cx="1435395" cy="369332"/>
          </a:xfrm>
          <a:prstGeom prst="rect">
            <a:avLst/>
          </a:prstGeom>
          <a:noFill/>
        </p:spPr>
        <p:txBody>
          <a:bodyPr wrap="square" rtlCol="0">
            <a:spAutoFit/>
          </a:bodyPr>
          <a:lstStyle/>
          <a:p>
            <a:pPr algn="ctr"/>
            <a:r>
              <a:rPr lang="en-US" b="1" dirty="0">
                <a:solidFill>
                  <a:srgbClr val="FF0000"/>
                </a:solidFill>
              </a:rPr>
              <a:t>2,098 </a:t>
            </a:r>
            <a:r>
              <a:rPr lang="en-US" b="1" dirty="0" err="1">
                <a:solidFill>
                  <a:srgbClr val="FF0000"/>
                </a:solidFill>
              </a:rPr>
              <a:t>tpd</a:t>
            </a:r>
            <a:endParaRPr lang="en-US" b="1" dirty="0">
              <a:solidFill>
                <a:srgbClr val="FF0000"/>
              </a:solidFill>
            </a:endParaRPr>
          </a:p>
        </p:txBody>
      </p:sp>
      <p:sp>
        <p:nvSpPr>
          <p:cNvPr id="6" name="TextBox 5">
            <a:extLst>
              <a:ext uri="{FF2B5EF4-FFF2-40B4-BE49-F238E27FC236}">
                <a16:creationId xmlns:a16="http://schemas.microsoft.com/office/drawing/2014/main" id="{DE57B2DF-47CB-4D35-8C52-BFBBB0E29B33}"/>
              </a:ext>
            </a:extLst>
          </p:cNvPr>
          <p:cNvSpPr txBox="1"/>
          <p:nvPr/>
        </p:nvSpPr>
        <p:spPr>
          <a:xfrm>
            <a:off x="6372446" y="5072008"/>
            <a:ext cx="1435395" cy="369332"/>
          </a:xfrm>
          <a:prstGeom prst="rect">
            <a:avLst/>
          </a:prstGeom>
          <a:noFill/>
        </p:spPr>
        <p:txBody>
          <a:bodyPr wrap="square" rtlCol="0">
            <a:spAutoFit/>
          </a:bodyPr>
          <a:lstStyle/>
          <a:p>
            <a:pPr algn="ctr"/>
            <a:r>
              <a:rPr lang="en-US" b="1" dirty="0">
                <a:solidFill>
                  <a:srgbClr val="FF0000"/>
                </a:solidFill>
              </a:rPr>
              <a:t>2,354 </a:t>
            </a:r>
            <a:r>
              <a:rPr lang="en-US" b="1" dirty="0" err="1">
                <a:solidFill>
                  <a:srgbClr val="FF0000"/>
                </a:solidFill>
              </a:rPr>
              <a:t>tpd</a:t>
            </a:r>
            <a:endParaRPr lang="en-US" b="1" dirty="0">
              <a:solidFill>
                <a:srgbClr val="FF0000"/>
              </a:solidFill>
            </a:endParaRPr>
          </a:p>
        </p:txBody>
      </p:sp>
      <p:sp>
        <p:nvSpPr>
          <p:cNvPr id="7" name="TextBox 6">
            <a:extLst>
              <a:ext uri="{FF2B5EF4-FFF2-40B4-BE49-F238E27FC236}">
                <a16:creationId xmlns:a16="http://schemas.microsoft.com/office/drawing/2014/main" id="{273B0CCF-4F46-439E-9734-17AF4C2321E0}"/>
              </a:ext>
            </a:extLst>
          </p:cNvPr>
          <p:cNvSpPr txBox="1"/>
          <p:nvPr/>
        </p:nvSpPr>
        <p:spPr>
          <a:xfrm>
            <a:off x="9066027" y="5072008"/>
            <a:ext cx="1435395" cy="369332"/>
          </a:xfrm>
          <a:prstGeom prst="rect">
            <a:avLst/>
          </a:prstGeom>
          <a:noFill/>
        </p:spPr>
        <p:txBody>
          <a:bodyPr wrap="square" rtlCol="0">
            <a:spAutoFit/>
          </a:bodyPr>
          <a:lstStyle/>
          <a:p>
            <a:pPr algn="ctr"/>
            <a:r>
              <a:rPr lang="en-US" b="1" dirty="0">
                <a:solidFill>
                  <a:srgbClr val="FF0000"/>
                </a:solidFill>
              </a:rPr>
              <a:t>6,756 </a:t>
            </a:r>
            <a:r>
              <a:rPr lang="en-US" b="1" dirty="0" err="1">
                <a:solidFill>
                  <a:srgbClr val="FF0000"/>
                </a:solidFill>
              </a:rPr>
              <a:t>tpd</a:t>
            </a:r>
            <a:endParaRPr lang="en-US" b="1" dirty="0">
              <a:solidFill>
                <a:srgbClr val="FF0000"/>
              </a:solidFill>
            </a:endParaRPr>
          </a:p>
        </p:txBody>
      </p:sp>
    </p:spTree>
    <p:extLst>
      <p:ext uri="{BB962C8B-B14F-4D97-AF65-F5344CB8AC3E}">
        <p14:creationId xmlns:p14="http://schemas.microsoft.com/office/powerpoint/2010/main" val="2780915965"/>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1" id="{43032F23-8A8A-414A-BB12-6F55226F491C}" vid="{31A4273F-DE06-43CA-AAE0-B29F183E03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c953dfc-23f3-41e5-be1d-83837d572b5f">
      <Value>88</Value>
      <Value>23</Value>
      <Value>8</Value>
    </TaxCatchAll>
    <TaxKeywordTaxHTField xmlns="4c953dfc-23f3-41e5-be1d-83837d572b5f">
      <Terms xmlns="http://schemas.microsoft.com/office/infopath/2007/PartnerControls">
        <TermInfo xmlns="http://schemas.microsoft.com/office/infopath/2007/PartnerControls">
          <TermName xmlns="http://schemas.microsoft.com/office/infopath/2007/PartnerControls">presentation</TermName>
          <TermId xmlns="http://schemas.microsoft.com/office/infopath/2007/PartnerControls">79d8e413-1cc8-498f-81fe-5396f6ecc37a</TermId>
        </TermInfo>
        <TermInfo xmlns="http://schemas.microsoft.com/office/infopath/2007/PartnerControls">
          <TermName xmlns="http://schemas.microsoft.com/office/infopath/2007/PartnerControls">template</TermName>
          <TermId xmlns="http://schemas.microsoft.com/office/infopath/2007/PartnerControls">f94b7756-8fd5-4978-ba93-6efeac15ca50</TermId>
        </TermInfo>
        <TermInfo xmlns="http://schemas.microsoft.com/office/infopath/2007/PartnerControls">
          <TermName xmlns="http://schemas.microsoft.com/office/infopath/2007/PartnerControls">Air Quality Division</TermName>
          <TermId xmlns="http://schemas.microsoft.com/office/infopath/2007/PartnerControls">495c6654-e036-4bbd-88c8-309b8c7c8ad7</TermId>
        </TermInfo>
      </Terms>
    </TaxKeywordTaxHTFiel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25BAC2E56DB7549B7EC9C000838CACF" ma:contentTypeVersion="2" ma:contentTypeDescription="Create a new document." ma:contentTypeScope="" ma:versionID="d5090e04edcc5cb86ca78aebc9d8fef2">
  <xsd:schema xmlns:xsd="http://www.w3.org/2001/XMLSchema" xmlns:xs="http://www.w3.org/2001/XMLSchema" xmlns:p="http://schemas.microsoft.com/office/2006/metadata/properties" xmlns:ns2="4c953dfc-23f3-41e5-be1d-83837d572b5f" xmlns:ns3="bfda58fa-4222-4e76-97aa-2e4b0292796e" targetNamespace="http://schemas.microsoft.com/office/2006/metadata/properties" ma:root="true" ma:fieldsID="33c11696a0c89e6abcb9025359742f75" ns2:_="" ns3:_="">
    <xsd:import namespace="4c953dfc-23f3-41e5-be1d-83837d572b5f"/>
    <xsd:import namespace="bfda58fa-4222-4e76-97aa-2e4b0292796e"/>
    <xsd:element name="properties">
      <xsd:complexType>
        <xsd:sequence>
          <xsd:element name="documentManagement">
            <xsd:complexType>
              <xsd:all>
                <xsd:element ref="ns2:TaxKeywordTaxHTField" minOccurs="0"/>
                <xsd:element ref="ns2:TaxCatchAll" minOccurs="0"/>
                <xsd:element ref="ns2:TaxCatchAllLabel"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953dfc-23f3-41e5-be1d-83837d572b5f" elementFormDefault="qualified">
    <xsd:import namespace="http://schemas.microsoft.com/office/2006/documentManagement/types"/>
    <xsd:import namespace="http://schemas.microsoft.com/office/infopath/2007/PartnerControls"/>
    <xsd:element name="TaxKeywordTaxHTField" ma:index="8" ma:taxonomy="true" ma:internalName="TaxKeywordTaxHTField" ma:taxonomyFieldName="TaxKeyword" ma:displayName="Enterprise Keywords" ma:readOnly="false"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9" nillable="true" ma:displayName="Taxonomy Catch All Column" ma:description="" ma:hidden="true" ma:list="{d3ebfdf6-e692-409e-8348-f8a40660d057}" ma:internalName="TaxCatchAll" ma:showField="CatchAllData" ma:web="4c953dfc-23f3-41e5-be1d-83837d572b5f">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d3ebfdf6-e692-409e-8348-f8a40660d057}" ma:internalName="TaxCatchAllLabel" ma:readOnly="true" ma:showField="CatchAllDataLabel" ma:web="4c953dfc-23f3-41e5-be1d-83837d572b5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da58fa-4222-4e76-97aa-2e4b0292796e"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84B08D3-B950-4FEF-81FA-7DB02828D84E}">
  <ds:schemaRefs>
    <ds:schemaRef ds:uri="4c953dfc-23f3-41e5-be1d-83837d572b5f"/>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8F507FE-DEA3-4514-BCF1-34356F2DAD76}">
  <ds:schemaRefs>
    <ds:schemaRef ds:uri="4c953dfc-23f3-41e5-be1d-83837d572b5f"/>
    <ds:schemaRef ds:uri="bfda58fa-4222-4e76-97aa-2e4b0292796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51C5993-A67B-4922-BEAF-51CC6615E1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TCEQ-crosshatch green-light</Template>
  <TotalTime>3377</TotalTime>
  <Words>682</Words>
  <Application>Microsoft Office PowerPoint</Application>
  <PresentationFormat>Widescreen</PresentationFormat>
  <Paragraphs>90</Paragraphs>
  <Slides>15</Slides>
  <Notes>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Verdana</vt:lpstr>
      <vt:lpstr>Custom Design</vt:lpstr>
      <vt:lpstr>Fire Emissions Inventory Comparison and Processor Development</vt:lpstr>
      <vt:lpstr>Motivation</vt:lpstr>
      <vt:lpstr>Available Fire Inventories</vt:lpstr>
      <vt:lpstr>Ramboll’s FEI Processor</vt:lpstr>
      <vt:lpstr>FEI Processing Diagram</vt:lpstr>
      <vt:lpstr>Temporal Allocation</vt:lpstr>
      <vt:lpstr>Vertical Allocation</vt:lpstr>
      <vt:lpstr>Case Study: April 9, 2019</vt:lpstr>
      <vt:lpstr>PM2.5 Emissions Comparison</vt:lpstr>
      <vt:lpstr>Case Study: October 8, 2020</vt:lpstr>
      <vt:lpstr>PM2.5 Emissions Comparison</vt:lpstr>
      <vt:lpstr>FEI Comparison – 2019 Ozone Season</vt:lpstr>
      <vt:lpstr>FEI Comparison – 2019 Ozone Season</vt:lpstr>
      <vt:lpstr>PowerPoint Presentation</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AQD PowerPoint Presentation Template</dc:title>
  <dc:creator>TCEQ</dc:creator>
  <cp:keywords>Air Quality Division; presentation; template</cp:keywords>
  <cp:lastModifiedBy>Jeremiah Johnson</cp:lastModifiedBy>
  <cp:revision>12</cp:revision>
  <dcterms:created xsi:type="dcterms:W3CDTF">2021-03-05T18:08:18Z</dcterms:created>
  <dcterms:modified xsi:type="dcterms:W3CDTF">2022-10-18T12:16:18Z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0x010100625BAC2E56DB7549B7EC9C000838CACF</vt:lpwstr>
  </property>
  <property fmtid="{D5CDD505-2E9C-101B-9397-08002B2CF9AE}" pid="3" name="TaxKeyword">
    <vt:lpwstr>88;#presentation|79d8e413-1cc8-498f-81fe-5396f6ecc37a;#23;#template|f94b7756-8fd5-4978-ba93-6efeac15ca50;#8;#Air Quality Division|495c6654-e036-4bbd-88c8-309b8c7c8ad7</vt:lpwstr>
  </property>
</Properties>
</file>