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4"/>
    <p:sldMasterId id="2147483703" r:id="rId5"/>
    <p:sldMasterId id="2147483713" r:id="rId6"/>
    <p:sldMasterId id="2147483723" r:id="rId7"/>
    <p:sldMasterId id="2147483733" r:id="rId8"/>
    <p:sldMasterId id="2147483743" r:id="rId9"/>
  </p:sldMasterIdLst>
  <p:notesMasterIdLst>
    <p:notesMasterId r:id="rId29"/>
  </p:notesMasterIdLst>
  <p:sldIdLst>
    <p:sldId id="256" r:id="rId10"/>
    <p:sldId id="276" r:id="rId11"/>
    <p:sldId id="277" r:id="rId12"/>
    <p:sldId id="294" r:id="rId13"/>
    <p:sldId id="266" r:id="rId14"/>
    <p:sldId id="280" r:id="rId15"/>
    <p:sldId id="288" r:id="rId16"/>
    <p:sldId id="281" r:id="rId17"/>
    <p:sldId id="284" r:id="rId18"/>
    <p:sldId id="286" r:id="rId19"/>
    <p:sldId id="285" r:id="rId20"/>
    <p:sldId id="270" r:id="rId21"/>
    <p:sldId id="299" r:id="rId22"/>
    <p:sldId id="291" r:id="rId23"/>
    <p:sldId id="300" r:id="rId24"/>
    <p:sldId id="289" r:id="rId25"/>
    <p:sldId id="282" r:id="rId26"/>
    <p:sldId id="295" r:id="rId27"/>
    <p:sldId id="272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 Luongo" initials="JL" lastIdx="4" clrIdx="0">
    <p:extLst>
      <p:ext uri="{19B8F6BF-5375-455C-9EA6-DF929625EA0E}">
        <p15:presenceInfo xmlns:p15="http://schemas.microsoft.com/office/powerpoint/2012/main" userId="S-1-5-21-1123561945-1202660629-725345543-176616" providerId="AD"/>
      </p:ext>
    </p:extLst>
  </p:cmAuthor>
  <p:cmAuthor id="2" name="Justin Bandoro" initials="JB" lastIdx="8" clrIdx="1">
    <p:extLst>
      <p:ext uri="{19B8F6BF-5375-455C-9EA6-DF929625EA0E}">
        <p15:presenceInfo xmlns:p15="http://schemas.microsoft.com/office/powerpoint/2012/main" userId="S::jbandoro@ramboll.com::e8ed2215-341f-4807-b3e1-144a89b7bd9d" providerId="AD"/>
      </p:ext>
    </p:extLst>
  </p:cmAuthor>
  <p:cmAuthor id="3" name="Greg Yarwood" initials="GY" lastIdx="12" clrIdx="2">
    <p:extLst>
      <p:ext uri="{19B8F6BF-5375-455C-9EA6-DF929625EA0E}">
        <p15:presenceInfo xmlns:p15="http://schemas.microsoft.com/office/powerpoint/2012/main" userId="S::gyarwood@ramboll.com::4be50943-959c-4554-9ced-66323fffee15" providerId="AD"/>
      </p:ext>
    </p:extLst>
  </p:cmAuthor>
  <p:cmAuthor id="4" name="Julia Luongo" initials="JL [2]" lastIdx="3" clrIdx="3">
    <p:extLst>
      <p:ext uri="{19B8F6BF-5375-455C-9EA6-DF929625EA0E}">
        <p15:presenceInfo xmlns:p15="http://schemas.microsoft.com/office/powerpoint/2012/main" userId="S::jluongo@ramboll.com::e5741237-d9f2-4e6c-bdca-c194031830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99"/>
    <a:srgbClr val="636462"/>
    <a:srgbClr val="009DF0"/>
    <a:srgbClr val="F3A71E"/>
    <a:srgbClr val="002DC9"/>
    <a:srgbClr val="00ACED"/>
    <a:srgbClr val="00E5BE"/>
    <a:srgbClr val="FF4F00"/>
    <a:srgbClr val="9F9F9F"/>
    <a:srgbClr val="707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9"/>
    <p:restoredTop sz="60748"/>
  </p:normalViewPr>
  <p:slideViewPr>
    <p:cSldViewPr snapToGrid="0">
      <p:cViewPr varScale="1">
        <p:scale>
          <a:sx n="89" d="100"/>
          <a:sy n="89" d="100"/>
        </p:scale>
        <p:origin x="2112" y="168"/>
      </p:cViewPr>
      <p:guideLst>
        <p:guide orient="horz" pos="1706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commentAuthors" Target="commentAuthors.xml"/><Relationship Id="rId8" Type="http://schemas.openxmlformats.org/officeDocument/2006/relationships/slideMaster" Target="slideMasters/slideMaster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9-10-17T09:43:23.194" idx="3">
    <p:pos x="5188" y="1215"/>
    <p:text>Consider saying "Investigate air quality data-driven land use planning activities" under City of Richmond
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03127-A134-2F45-93BB-B31629A3ECF4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55E80-E42D-7D49-824F-BAD342CC1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58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5E80-E42D-7D49-824F-BAD342CC14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5E80-E42D-7D49-824F-BAD342CC14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22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5E80-E42D-7D49-824F-BAD342CC14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11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5E80-E42D-7D49-824F-BAD342CC14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03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5E80-E42D-7D49-824F-BAD342CC14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60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5E80-E42D-7D49-824F-BAD342CC14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84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5E80-E42D-7D49-824F-BAD342CC14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31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5E80-E42D-7D49-824F-BAD342CC14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10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5E80-E42D-7D49-824F-BAD342CC14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34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6C6AC-4107-4546-8985-47D5C12CDD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76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5E80-E42D-7D49-824F-BAD342CC14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33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5E80-E42D-7D49-824F-BAD342CC14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15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5E80-E42D-7D49-824F-BAD342CC14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74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5E80-E42D-7D49-824F-BAD342CC14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12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5E80-E42D-7D49-824F-BAD342CC14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95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5E80-E42D-7D49-824F-BAD342CC14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89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5E80-E42D-7D49-824F-BAD342CC14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16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5E80-E42D-7D49-824F-BAD342CC14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62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F4895F-0ADE-BE43-BC4D-E5416AD26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750" y="1257299"/>
            <a:ext cx="5073650" cy="177800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800"/>
            </a:lvl1pPr>
          </a:lstStyle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3B0AA48-654E-2340-8FFA-66C5AD4CA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750" y="3035300"/>
            <a:ext cx="6508750" cy="19558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 b="0">
                <a:solidFill>
                  <a:srgbClr val="9999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809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7810" y="10791"/>
            <a:ext cx="685419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3E01D0A9-5EA2-4543-B897-6330AAB7FF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63750" y="2708275"/>
            <a:ext cx="1892233" cy="3529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rgbClr val="999999"/>
                </a:solidFill>
              </a:defRPr>
            </a:lvl1pPr>
            <a:lvl3pPr marL="9525" indent="-9525">
              <a:lnSpc>
                <a:spcPct val="110000"/>
              </a:lnSpc>
              <a:tabLst/>
              <a:defRPr>
                <a:solidFill>
                  <a:srgbClr val="999999"/>
                </a:solidFill>
              </a:defRPr>
            </a:lvl3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5442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fore 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03202" y="2708275"/>
            <a:ext cx="3360718" cy="32531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7" name="Zástupný symbol obrázku 2">
            <a:extLst>
              <a:ext uri="{FF2B5EF4-FFF2-40B4-BE49-F238E27FC236}">
                <a16:creationId xmlns:a16="http://schemas.microsoft.com/office/drawing/2014/main" id="{086B214B-33BB-A645-B717-DC3AFFB5C71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063749" y="2708275"/>
            <a:ext cx="3360718" cy="32531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E7F4C063-49E2-294C-A1D4-9A26FD8E1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6499" y="4156325"/>
            <a:ext cx="648889" cy="3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22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E02D731D-83F2-6A4D-B546-84046A29F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9175" y="0"/>
            <a:ext cx="11172825" cy="6858000"/>
          </a:xfrm>
          <a:prstGeom prst="rect">
            <a:avLst/>
          </a:prstGeom>
        </p:spPr>
        <p:txBody>
          <a:bodyPr lIns="0" tIns="0" rIns="36000" bIns="0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1357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EA207-8792-274C-AEF2-6241653F4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3750" y="2708275"/>
            <a:ext cx="7262813" cy="352901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13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l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911CA2-9C9F-D24F-945E-AD21582DE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848042E-DFB6-EE4E-8C29-ED8C5F77F5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3749" y="2708274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F80FE8E9-F9F9-3F47-A9FC-060EE92D6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8550" y="2708275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10" name="Zástupný text 4">
            <a:extLst>
              <a:ext uri="{FF2B5EF4-FFF2-40B4-BE49-F238E27FC236}">
                <a16:creationId xmlns:a16="http://schemas.microsoft.com/office/drawing/2014/main" id="{79F48E3C-3417-144B-B3E1-9A37D6060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8107" y="2708275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D2588431-18E3-764F-AE9B-5917275BC5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8550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4791CF8F-D914-9646-AE5A-D6CF71A735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68107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53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92">
          <p15:clr>
            <a:srgbClr val="FBAE40"/>
          </p15:clr>
        </p15:guide>
        <p15:guide id="2" pos="4951">
          <p15:clr>
            <a:srgbClr val="FBAE40"/>
          </p15:clr>
        </p15:guide>
        <p15:guide id="3" orient="horz" pos="206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7810" y="10791"/>
            <a:ext cx="685419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3E01D0A9-5EA2-4543-B897-6330AAB7FF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63750" y="2708275"/>
            <a:ext cx="1892233" cy="3529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rgbClr val="999999"/>
                </a:solidFill>
              </a:defRPr>
            </a:lvl1pPr>
            <a:lvl3pPr marL="9525" indent="-9525">
              <a:lnSpc>
                <a:spcPct val="110000"/>
              </a:lnSpc>
              <a:tabLst/>
              <a:defRPr>
                <a:solidFill>
                  <a:srgbClr val="999999"/>
                </a:solidFill>
              </a:defRPr>
            </a:lvl3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4990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fore 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03202" y="2708275"/>
            <a:ext cx="3360718" cy="32531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7" name="Zástupný symbol obrázku 2">
            <a:extLst>
              <a:ext uri="{FF2B5EF4-FFF2-40B4-BE49-F238E27FC236}">
                <a16:creationId xmlns:a16="http://schemas.microsoft.com/office/drawing/2014/main" id="{086B214B-33BB-A645-B717-DC3AFFB5C71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063749" y="2708275"/>
            <a:ext cx="3360718" cy="32531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E7F4C063-49E2-294C-A1D4-9A26FD8E1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6499" y="4156325"/>
            <a:ext cx="648889" cy="3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72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E02D731D-83F2-6A4D-B546-84046A29F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9175" y="0"/>
            <a:ext cx="11172825" cy="6858000"/>
          </a:xfrm>
          <a:prstGeom prst="rect">
            <a:avLst/>
          </a:prstGeom>
        </p:spPr>
        <p:txBody>
          <a:bodyPr lIns="0" tIns="0" rIns="36000" bIns="0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187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EA207-8792-274C-AEF2-6241653F4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3750" y="2708275"/>
            <a:ext cx="7262813" cy="352901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2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l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911CA2-9C9F-D24F-945E-AD21582DE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848042E-DFB6-EE4E-8C29-ED8C5F77F5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3749" y="2708274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F80FE8E9-F9F9-3F47-A9FC-060EE92D6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8550" y="2708275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10" name="Zástupný text 4">
            <a:extLst>
              <a:ext uri="{FF2B5EF4-FFF2-40B4-BE49-F238E27FC236}">
                <a16:creationId xmlns:a16="http://schemas.microsoft.com/office/drawing/2014/main" id="{79F48E3C-3417-144B-B3E1-9A37D6060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8107" y="2708275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D2588431-18E3-764F-AE9B-5917275BC5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8550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4791CF8F-D914-9646-AE5A-D6CF71A735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68107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542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92">
          <p15:clr>
            <a:srgbClr val="FBAE40"/>
          </p15:clr>
        </p15:guide>
        <p15:guide id="2" pos="4951">
          <p15:clr>
            <a:srgbClr val="FBAE40"/>
          </p15:clr>
        </p15:guide>
        <p15:guide id="3" orient="horz" pos="206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7810" y="10791"/>
            <a:ext cx="685419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3E01D0A9-5EA2-4543-B897-6330AAB7FF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63750" y="2708275"/>
            <a:ext cx="1892233" cy="3529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rgbClr val="999999"/>
                </a:solidFill>
              </a:defRPr>
            </a:lvl1pPr>
            <a:lvl3pPr marL="9525" indent="-9525">
              <a:lnSpc>
                <a:spcPct val="110000"/>
              </a:lnSpc>
              <a:tabLst/>
              <a:defRPr>
                <a:solidFill>
                  <a:srgbClr val="999999"/>
                </a:solidFill>
              </a:defRPr>
            </a:lvl3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1409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orient="horz" pos="1706" userDrawn="1">
          <p15:clr>
            <a:srgbClr val="FBAE40"/>
          </p15:clr>
        </p15:guide>
        <p15:guide id="3" pos="336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F4895F-0ADE-BE43-BC4D-E5416AD26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750" y="1257299"/>
            <a:ext cx="5073650" cy="177800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800"/>
            </a:lvl1pPr>
          </a:lstStyle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3B0AA48-654E-2340-8FFA-66C5AD4CA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750" y="3035300"/>
            <a:ext cx="6508750" cy="19558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5950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1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7810" y="10791"/>
            <a:ext cx="685419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3E01D0A9-5EA2-4543-B897-6330AAB7FF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63750" y="2708275"/>
            <a:ext cx="1892233" cy="3529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  <a:lvl3pPr marL="9525" indent="-9525">
              <a:lnSpc>
                <a:spcPct val="110000"/>
              </a:lnSpc>
              <a:tabLst/>
              <a:defRPr>
                <a:solidFill>
                  <a:srgbClr val="999999"/>
                </a:solidFill>
              </a:defRPr>
            </a:lvl3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9162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E02D731D-83F2-6A4D-B546-84046A29F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9175" y="0"/>
            <a:ext cx="11172825" cy="6858000"/>
          </a:xfrm>
          <a:prstGeom prst="rect">
            <a:avLst/>
          </a:prstGeom>
        </p:spPr>
        <p:txBody>
          <a:bodyPr lIns="0" tIns="0" rIns="36000" bIns="0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3738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ock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911CA2-9C9F-D24F-945E-AD21582DE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2702560"/>
            <a:ext cx="4918236" cy="35347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7473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911CA2-9C9F-D24F-945E-AD21582DE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848042E-DFB6-EE4E-8C29-ED8C5F77F5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3749" y="2708274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F80FE8E9-F9F9-3F47-A9FC-060EE92D6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8550" y="2708275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10" name="Zástupný text 4">
            <a:extLst>
              <a:ext uri="{FF2B5EF4-FFF2-40B4-BE49-F238E27FC236}">
                <a16:creationId xmlns:a16="http://schemas.microsoft.com/office/drawing/2014/main" id="{79F48E3C-3417-144B-B3E1-9A37D6060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8107" y="2708275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D2588431-18E3-764F-AE9B-5917275BC5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8550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4791CF8F-D914-9646-AE5A-D6CF71A735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68107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3614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92">
          <p15:clr>
            <a:srgbClr val="FBAE40"/>
          </p15:clr>
        </p15:guide>
        <p15:guide id="2" pos="4951">
          <p15:clr>
            <a:srgbClr val="FBAE40"/>
          </p15:clr>
        </p15:guide>
        <p15:guide id="3" orient="horz" pos="206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EA207-8792-274C-AEF2-6241653F4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3750" y="2708275"/>
            <a:ext cx="7262813" cy="352901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53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30449C-5614-4F4E-BFB9-457C86CEA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3750" y="2133600"/>
            <a:ext cx="7143198" cy="1295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cs-CZ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EE80F81D-19FA-F94F-8546-7057078892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54061" y="1268413"/>
            <a:ext cx="985688" cy="55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427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r>
              <a:rPr lang="cs-CZ"/>
              <a:t>Image</a:t>
            </a:r>
            <a:br>
              <a:rPr lang="cs-CZ"/>
            </a:br>
            <a:r>
              <a:rPr lang="cs-CZ" err="1"/>
              <a:t>caption</a:t>
            </a:r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063750" y="2708275"/>
            <a:ext cx="5085195" cy="35290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3E01D0A9-5EA2-4543-B897-6330AAB7FF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08523" y="2708275"/>
            <a:ext cx="2371747" cy="3529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  <a:lvl3pPr marL="9525" indent="-9525">
              <a:lnSpc>
                <a:spcPct val="110000"/>
              </a:lnSpc>
              <a:tabLst/>
              <a:defRPr>
                <a:solidFill>
                  <a:srgbClr val="999999"/>
                </a:solidFill>
              </a:defRPr>
            </a:lvl3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935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fore 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03202" y="2708275"/>
            <a:ext cx="3360718" cy="32531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7" name="Zástupný symbol obrázku 2">
            <a:extLst>
              <a:ext uri="{FF2B5EF4-FFF2-40B4-BE49-F238E27FC236}">
                <a16:creationId xmlns:a16="http://schemas.microsoft.com/office/drawing/2014/main" id="{086B214B-33BB-A645-B717-DC3AFFB5C71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063749" y="2708275"/>
            <a:ext cx="3360718" cy="32531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E7F4C063-49E2-294C-A1D4-9A26FD8E1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6499" y="4156325"/>
            <a:ext cx="648889" cy="3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92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 userDrawn="1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7810" y="10791"/>
            <a:ext cx="685419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3E01D0A9-5EA2-4543-B897-6330AAB7FF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63750" y="2708275"/>
            <a:ext cx="1892233" cy="3529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rgbClr val="999999"/>
                </a:solidFill>
              </a:defRPr>
            </a:lvl1pPr>
            <a:lvl3pPr marL="9525" indent="-9525">
              <a:lnSpc>
                <a:spcPct val="110000"/>
              </a:lnSpc>
              <a:tabLst/>
              <a:defRPr>
                <a:solidFill>
                  <a:srgbClr val="999999"/>
                </a:solidFill>
              </a:defRPr>
            </a:lvl3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9110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E02D731D-83F2-6A4D-B546-84046A29F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9175" y="0"/>
            <a:ext cx="11172825" cy="68580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9139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F4895F-0ADE-BE43-BC4D-E5416AD26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750" y="1257299"/>
            <a:ext cx="5073650" cy="177800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800"/>
            </a:lvl1pPr>
          </a:lstStyle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3B0AA48-654E-2340-8FFA-66C5AD4CA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750" y="3035300"/>
            <a:ext cx="6508750" cy="19558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9255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1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7810" y="10791"/>
            <a:ext cx="6854190" cy="685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3E01D0A9-5EA2-4543-B897-6330AAB7FF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63750" y="2708275"/>
            <a:ext cx="1892233" cy="3529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  <a:lvl3pPr marL="9525" indent="-9525">
              <a:lnSpc>
                <a:spcPct val="110000"/>
              </a:lnSpc>
              <a:tabLst/>
              <a:defRPr>
                <a:solidFill>
                  <a:srgbClr val="999999"/>
                </a:solidFill>
              </a:defRPr>
            </a:lvl3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976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E02D731D-83F2-6A4D-B546-84046A29F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9175" y="0"/>
            <a:ext cx="11172825" cy="6858000"/>
          </a:xfrm>
          <a:prstGeom prst="rect">
            <a:avLst/>
          </a:prstGeom>
        </p:spPr>
        <p:txBody>
          <a:bodyPr lIns="0" tIns="0" rIns="36000" bIns="0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304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ock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911CA2-9C9F-D24F-945E-AD21582DE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2702560"/>
            <a:ext cx="4918236" cy="35347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4847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911CA2-9C9F-D24F-945E-AD21582DE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848042E-DFB6-EE4E-8C29-ED8C5F77F5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3749" y="2708274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F80FE8E9-F9F9-3F47-A9FC-060EE92D6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8550" y="2708275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10" name="Zástupný text 4">
            <a:extLst>
              <a:ext uri="{FF2B5EF4-FFF2-40B4-BE49-F238E27FC236}">
                <a16:creationId xmlns:a16="http://schemas.microsoft.com/office/drawing/2014/main" id="{79F48E3C-3417-144B-B3E1-9A37D6060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8107" y="2708275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D2588431-18E3-764F-AE9B-5917275BC5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8550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4791CF8F-D914-9646-AE5A-D6CF71A735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68107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9542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92">
          <p15:clr>
            <a:srgbClr val="FBAE40"/>
          </p15:clr>
        </p15:guide>
        <p15:guide id="2" pos="4951">
          <p15:clr>
            <a:srgbClr val="FBAE40"/>
          </p15:clr>
        </p15:guide>
        <p15:guide id="3" orient="horz" pos="206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EA207-8792-274C-AEF2-6241653F4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3750" y="2708275"/>
            <a:ext cx="7262813" cy="352901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087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30449C-5614-4F4E-BFB9-457C86CEA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3750" y="2133600"/>
            <a:ext cx="7143198" cy="1295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cs-CZ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EE80F81D-19FA-F94F-8546-7057078892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54061" y="1268413"/>
            <a:ext cx="985688" cy="55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050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r>
              <a:rPr lang="cs-CZ"/>
              <a:t>Image</a:t>
            </a:r>
            <a:br>
              <a:rPr lang="cs-CZ"/>
            </a:br>
            <a:r>
              <a:rPr lang="cs-CZ" err="1"/>
              <a:t>caption</a:t>
            </a:r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063750" y="2708275"/>
            <a:ext cx="5085195" cy="35290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3E01D0A9-5EA2-4543-B897-6330AAB7FF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08523" y="2708275"/>
            <a:ext cx="2371747" cy="3529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  <a:lvl3pPr marL="9525" indent="-9525">
              <a:lnSpc>
                <a:spcPct val="110000"/>
              </a:lnSpc>
              <a:tabLst/>
              <a:defRPr>
                <a:solidFill>
                  <a:srgbClr val="999999"/>
                </a:solidFill>
              </a:defRPr>
            </a:lvl3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6425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fore 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03202" y="2708275"/>
            <a:ext cx="3360718" cy="32531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7" name="Zástupný symbol obrázku 2">
            <a:extLst>
              <a:ext uri="{FF2B5EF4-FFF2-40B4-BE49-F238E27FC236}">
                <a16:creationId xmlns:a16="http://schemas.microsoft.com/office/drawing/2014/main" id="{086B214B-33BB-A645-B717-DC3AFFB5C71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063749" y="2708275"/>
            <a:ext cx="3360718" cy="32531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E7F4C063-49E2-294C-A1D4-9A26FD8E1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6499" y="4156325"/>
            <a:ext cx="648889" cy="3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00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7810" y="10791"/>
            <a:ext cx="685419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3E01D0A9-5EA2-4543-B897-6330AAB7FF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63750" y="2708275"/>
            <a:ext cx="1892233" cy="3529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rgbClr val="999999"/>
                </a:solidFill>
              </a:defRPr>
            </a:lvl1pPr>
            <a:lvl3pPr marL="9525" indent="-9525">
              <a:lnSpc>
                <a:spcPct val="110000"/>
              </a:lnSpc>
              <a:tabLst/>
              <a:defRPr>
                <a:solidFill>
                  <a:srgbClr val="999999"/>
                </a:solidFill>
              </a:defRPr>
            </a:lvl3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25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ock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911CA2-9C9F-D24F-945E-AD21582DE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2702560"/>
            <a:ext cx="4918236" cy="35347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rgbClr val="999999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09255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F4895F-0ADE-BE43-BC4D-E5416AD26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750" y="1257299"/>
            <a:ext cx="5073650" cy="177800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800"/>
            </a:lvl1pPr>
          </a:lstStyle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3B0AA48-654E-2340-8FFA-66C5AD4CA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750" y="3035300"/>
            <a:ext cx="6508750" cy="19558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583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1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7810" y="10791"/>
            <a:ext cx="6854190" cy="685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3E01D0A9-5EA2-4543-B897-6330AAB7FF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63750" y="2708275"/>
            <a:ext cx="1892233" cy="3529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  <a:lvl3pPr marL="9525" indent="-9525">
              <a:lnSpc>
                <a:spcPct val="110000"/>
              </a:lnSpc>
              <a:tabLst/>
              <a:defRPr>
                <a:solidFill>
                  <a:srgbClr val="999999"/>
                </a:solidFill>
              </a:defRPr>
            </a:lvl3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7284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E02D731D-83F2-6A4D-B546-84046A29F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9175" y="0"/>
            <a:ext cx="11172825" cy="6858000"/>
          </a:xfrm>
          <a:prstGeom prst="rect">
            <a:avLst/>
          </a:prstGeom>
        </p:spPr>
        <p:txBody>
          <a:bodyPr lIns="0" tIns="0" rIns="36000" bIns="0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811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ock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911CA2-9C9F-D24F-945E-AD21582DE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2702560"/>
            <a:ext cx="4918236" cy="35347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05491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911CA2-9C9F-D24F-945E-AD21582DE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848042E-DFB6-EE4E-8C29-ED8C5F77F5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3749" y="2708274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F80FE8E9-F9F9-3F47-A9FC-060EE92D6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8550" y="2708275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10" name="Zástupný text 4">
            <a:extLst>
              <a:ext uri="{FF2B5EF4-FFF2-40B4-BE49-F238E27FC236}">
                <a16:creationId xmlns:a16="http://schemas.microsoft.com/office/drawing/2014/main" id="{79F48E3C-3417-144B-B3E1-9A37D6060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8107" y="2708275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D2588431-18E3-764F-AE9B-5917275BC5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8550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4791CF8F-D914-9646-AE5A-D6CF71A735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68107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7014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92">
          <p15:clr>
            <a:srgbClr val="FBAE40"/>
          </p15:clr>
        </p15:guide>
        <p15:guide id="2" pos="4951">
          <p15:clr>
            <a:srgbClr val="FBAE40"/>
          </p15:clr>
        </p15:guide>
        <p15:guide id="3" orient="horz" pos="2069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EA207-8792-274C-AEF2-6241653F4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3750" y="2708275"/>
            <a:ext cx="7262813" cy="352901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40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30449C-5614-4F4E-BFB9-457C86CEA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3750" y="2133600"/>
            <a:ext cx="7143198" cy="1295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cs-CZ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EE80F81D-19FA-F94F-8546-7057078892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54061" y="1268413"/>
            <a:ext cx="985688" cy="55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430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r>
              <a:rPr lang="cs-CZ"/>
              <a:t>Image</a:t>
            </a:r>
            <a:br>
              <a:rPr lang="cs-CZ"/>
            </a:br>
            <a:r>
              <a:rPr lang="cs-CZ" err="1"/>
              <a:t>caption</a:t>
            </a:r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063750" y="2708275"/>
            <a:ext cx="5085195" cy="35290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3E01D0A9-5EA2-4543-B897-6330AAB7FF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08523" y="2708275"/>
            <a:ext cx="2371747" cy="3529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  <a:lvl3pPr marL="9525" indent="-9525">
              <a:lnSpc>
                <a:spcPct val="110000"/>
              </a:lnSpc>
              <a:tabLst/>
              <a:defRPr>
                <a:solidFill>
                  <a:srgbClr val="999999"/>
                </a:solidFill>
              </a:defRPr>
            </a:lvl3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324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fore 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03202" y="2708275"/>
            <a:ext cx="3360718" cy="32531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7" name="Zástupný symbol obrázku 2">
            <a:extLst>
              <a:ext uri="{FF2B5EF4-FFF2-40B4-BE49-F238E27FC236}">
                <a16:creationId xmlns:a16="http://schemas.microsoft.com/office/drawing/2014/main" id="{086B214B-33BB-A645-B717-DC3AFFB5C71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063749" y="2708275"/>
            <a:ext cx="3360718" cy="32531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E7F4C063-49E2-294C-A1D4-9A26FD8E1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6499" y="4156325"/>
            <a:ext cx="648889" cy="3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92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7810" y="10791"/>
            <a:ext cx="685419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3E01D0A9-5EA2-4543-B897-6330AAB7FF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63750" y="2708275"/>
            <a:ext cx="1892233" cy="3529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rgbClr val="999999"/>
                </a:solidFill>
              </a:defRPr>
            </a:lvl1pPr>
            <a:lvl3pPr marL="9525" indent="-9525">
              <a:lnSpc>
                <a:spcPct val="110000"/>
              </a:lnSpc>
              <a:tabLst/>
              <a:defRPr>
                <a:solidFill>
                  <a:srgbClr val="999999"/>
                </a:solidFill>
              </a:defRPr>
            </a:lvl3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197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911CA2-9C9F-D24F-945E-AD21582DE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rgbClr val="999999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848042E-DFB6-EE4E-8C29-ED8C5F77F5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3749" y="2708274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5F795C9F-2488-F24D-9040-6109410823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8550" y="2708275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10" name="Zástupný text 4">
            <a:extLst>
              <a:ext uri="{FF2B5EF4-FFF2-40B4-BE49-F238E27FC236}">
                <a16:creationId xmlns:a16="http://schemas.microsoft.com/office/drawing/2014/main" id="{81AE2D25-96D7-3842-A952-563B3786F7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8107" y="2708275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B6384720-53B7-A247-A439-552F4C8BB41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8550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rgbClr val="999999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546FFC0C-F076-984E-B85F-E545E30EA79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68107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rgbClr val="999999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0376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92" userDrawn="1">
          <p15:clr>
            <a:srgbClr val="FBAE40"/>
          </p15:clr>
        </p15:guide>
        <p15:guide id="2" pos="4951" userDrawn="1">
          <p15:clr>
            <a:srgbClr val="FBAE40"/>
          </p15:clr>
        </p15:guide>
        <p15:guide id="3" orient="horz" pos="2069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F4895F-0ADE-BE43-BC4D-E5416AD26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750" y="1257299"/>
            <a:ext cx="5073650" cy="177800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800"/>
            </a:lvl1pPr>
          </a:lstStyle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3B0AA48-654E-2340-8FFA-66C5AD4CA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750" y="3035300"/>
            <a:ext cx="6508750" cy="19558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213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1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7810" y="10791"/>
            <a:ext cx="6854190" cy="685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3E01D0A9-5EA2-4543-B897-6330AAB7FF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63750" y="2708275"/>
            <a:ext cx="1892233" cy="3529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  <a:lvl3pPr marL="9525" indent="-9525">
              <a:lnSpc>
                <a:spcPct val="110000"/>
              </a:lnSpc>
              <a:tabLst/>
              <a:defRPr>
                <a:solidFill>
                  <a:srgbClr val="999999"/>
                </a:solidFill>
              </a:defRPr>
            </a:lvl3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896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E02D731D-83F2-6A4D-B546-84046A29F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9175" y="0"/>
            <a:ext cx="11172825" cy="6858000"/>
          </a:xfrm>
          <a:prstGeom prst="rect">
            <a:avLst/>
          </a:prstGeom>
        </p:spPr>
        <p:txBody>
          <a:bodyPr lIns="0" tIns="0" rIns="36000" bIns="0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0617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ock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911CA2-9C9F-D24F-945E-AD21582DE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2702560"/>
            <a:ext cx="4918236" cy="35347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89942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911CA2-9C9F-D24F-945E-AD21582DE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848042E-DFB6-EE4E-8C29-ED8C5F77F5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3749" y="2708274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F80FE8E9-F9F9-3F47-A9FC-060EE92D6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8550" y="2708275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10" name="Zástupný text 4">
            <a:extLst>
              <a:ext uri="{FF2B5EF4-FFF2-40B4-BE49-F238E27FC236}">
                <a16:creationId xmlns:a16="http://schemas.microsoft.com/office/drawing/2014/main" id="{79F48E3C-3417-144B-B3E1-9A37D6060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8107" y="2708275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D2588431-18E3-764F-AE9B-5917275BC5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8550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4791CF8F-D914-9646-AE5A-D6CF71A735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68107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560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92">
          <p15:clr>
            <a:srgbClr val="FBAE40"/>
          </p15:clr>
        </p15:guide>
        <p15:guide id="2" pos="4951">
          <p15:clr>
            <a:srgbClr val="FBAE40"/>
          </p15:clr>
        </p15:guide>
        <p15:guide id="3" orient="horz" pos="2069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EA207-8792-274C-AEF2-6241653F4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3750" y="2708275"/>
            <a:ext cx="7262813" cy="352901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035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30449C-5614-4F4E-BFB9-457C86CEA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3750" y="2133600"/>
            <a:ext cx="7143198" cy="1295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cs-CZ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EE80F81D-19FA-F94F-8546-7057078892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54061" y="1268413"/>
            <a:ext cx="985688" cy="55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889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r>
              <a:rPr lang="cs-CZ"/>
              <a:t>Image</a:t>
            </a:r>
            <a:br>
              <a:rPr lang="cs-CZ"/>
            </a:br>
            <a:r>
              <a:rPr lang="cs-CZ" err="1"/>
              <a:t>caption</a:t>
            </a:r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063750" y="2708275"/>
            <a:ext cx="5085195" cy="35290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3E01D0A9-5EA2-4543-B897-6330AAB7FF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08523" y="2708275"/>
            <a:ext cx="2371747" cy="3529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  <a:lvl3pPr marL="9525" indent="-9525">
              <a:lnSpc>
                <a:spcPct val="110000"/>
              </a:lnSpc>
              <a:tabLst/>
              <a:defRPr>
                <a:solidFill>
                  <a:srgbClr val="999999"/>
                </a:solidFill>
              </a:defRPr>
            </a:lvl3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6664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fore 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03202" y="2708275"/>
            <a:ext cx="3360718" cy="32531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7" name="Zástupný symbol obrázku 2">
            <a:extLst>
              <a:ext uri="{FF2B5EF4-FFF2-40B4-BE49-F238E27FC236}">
                <a16:creationId xmlns:a16="http://schemas.microsoft.com/office/drawing/2014/main" id="{086B214B-33BB-A645-B717-DC3AFFB5C71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063749" y="2708275"/>
            <a:ext cx="3360718" cy="32531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E7F4C063-49E2-294C-A1D4-9A26FD8E1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6499" y="4156325"/>
            <a:ext cx="648889" cy="3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25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7810" y="10791"/>
            <a:ext cx="685419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3E01D0A9-5EA2-4543-B897-6330AAB7FF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63750" y="2708275"/>
            <a:ext cx="1892233" cy="3529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rgbClr val="999999"/>
                </a:solidFill>
              </a:defRPr>
            </a:lvl1pPr>
            <a:lvl3pPr marL="9525" indent="-9525">
              <a:lnSpc>
                <a:spcPct val="110000"/>
              </a:lnSpc>
              <a:tabLst/>
              <a:defRPr>
                <a:solidFill>
                  <a:srgbClr val="999999"/>
                </a:solidFill>
              </a:defRPr>
            </a:lvl3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882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0931B-C733-9743-83F9-AA2429575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3750" y="2708275"/>
            <a:ext cx="7324725" cy="352901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348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fore 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03202" y="2708275"/>
            <a:ext cx="3360718" cy="32531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7" name="Zástupný symbol obrázku 2">
            <a:extLst>
              <a:ext uri="{FF2B5EF4-FFF2-40B4-BE49-F238E27FC236}">
                <a16:creationId xmlns:a16="http://schemas.microsoft.com/office/drawing/2014/main" id="{086B214B-33BB-A645-B717-DC3AFFB5C71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063749" y="2708275"/>
            <a:ext cx="3360718" cy="32531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E7F4C063-49E2-294C-A1D4-9A26FD8E1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6499" y="4156325"/>
            <a:ext cx="648889" cy="3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66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E02D731D-83F2-6A4D-B546-84046A29F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9175" y="0"/>
            <a:ext cx="11172825" cy="6858000"/>
          </a:xfrm>
          <a:prstGeom prst="rect">
            <a:avLst/>
          </a:prstGeom>
        </p:spPr>
        <p:txBody>
          <a:bodyPr lIns="0" tIns="0" rIns="36000" bIns="0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39578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EA207-8792-274C-AEF2-6241653F4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3750" y="2708275"/>
            <a:ext cx="7262813" cy="352901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925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l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911CA2-9C9F-D24F-945E-AD21582DE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848042E-DFB6-EE4E-8C29-ED8C5F77F5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3749" y="2708274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F80FE8E9-F9F9-3F47-A9FC-060EE92D6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8550" y="2708275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10" name="Zástupný text 4">
            <a:extLst>
              <a:ext uri="{FF2B5EF4-FFF2-40B4-BE49-F238E27FC236}">
                <a16:creationId xmlns:a16="http://schemas.microsoft.com/office/drawing/2014/main" id="{79F48E3C-3417-144B-B3E1-9A37D6060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8107" y="2708275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D2588431-18E3-764F-AE9B-5917275BC5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8550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4791CF8F-D914-9646-AE5A-D6CF71A735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68107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1366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92">
          <p15:clr>
            <a:srgbClr val="FBAE40"/>
          </p15:clr>
        </p15:guide>
        <p15:guide id="2" pos="4951">
          <p15:clr>
            <a:srgbClr val="FBAE40"/>
          </p15:clr>
        </p15:guide>
        <p15:guide id="3" orient="horz" pos="2069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F4895F-0ADE-BE43-BC4D-E5416AD26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750" y="1257299"/>
            <a:ext cx="5073650" cy="177800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800"/>
            </a:lvl1pPr>
          </a:lstStyle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3B0AA48-654E-2340-8FFA-66C5AD4CA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750" y="3035300"/>
            <a:ext cx="6508750" cy="19558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6370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1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7810" y="10791"/>
            <a:ext cx="6854190" cy="685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3E01D0A9-5EA2-4543-B897-6330AAB7FF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63750" y="2708275"/>
            <a:ext cx="1892233" cy="3529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  <a:lvl3pPr marL="9525" indent="-9525">
              <a:lnSpc>
                <a:spcPct val="110000"/>
              </a:lnSpc>
              <a:tabLst/>
              <a:defRPr>
                <a:solidFill>
                  <a:srgbClr val="999999"/>
                </a:solidFill>
              </a:defRPr>
            </a:lvl3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118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E02D731D-83F2-6A4D-B546-84046A29F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9175" y="0"/>
            <a:ext cx="11172825" cy="6858000"/>
          </a:xfrm>
          <a:prstGeom prst="rect">
            <a:avLst/>
          </a:prstGeom>
        </p:spPr>
        <p:txBody>
          <a:bodyPr lIns="0" tIns="0" rIns="36000" bIns="0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50573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ock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911CA2-9C9F-D24F-945E-AD21582DE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2702560"/>
            <a:ext cx="4918236" cy="35347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3944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911CA2-9C9F-D24F-945E-AD21582DE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848042E-DFB6-EE4E-8C29-ED8C5F77F5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3749" y="2708274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F80FE8E9-F9F9-3F47-A9FC-060EE92D6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8550" y="2708275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10" name="Zástupný text 4">
            <a:extLst>
              <a:ext uri="{FF2B5EF4-FFF2-40B4-BE49-F238E27FC236}">
                <a16:creationId xmlns:a16="http://schemas.microsoft.com/office/drawing/2014/main" id="{79F48E3C-3417-144B-B3E1-9A37D6060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8107" y="2708275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D2588431-18E3-764F-AE9B-5917275BC5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8550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4791CF8F-D914-9646-AE5A-D6CF71A735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68107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1130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92">
          <p15:clr>
            <a:srgbClr val="FBAE40"/>
          </p15:clr>
        </p15:guide>
        <p15:guide id="2" pos="4951">
          <p15:clr>
            <a:srgbClr val="FBAE40"/>
          </p15:clr>
        </p15:guide>
        <p15:guide id="3" orient="horz" pos="2069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EA207-8792-274C-AEF2-6241653F4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3750" y="2708275"/>
            <a:ext cx="7262813" cy="352901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81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30449C-5614-4F4E-BFB9-457C86CEA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3750" y="2133600"/>
            <a:ext cx="7143198" cy="1295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cs-CZ"/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00C4D457-C078-E745-8C71-B8851E8B3D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40988" y="1268413"/>
            <a:ext cx="985687" cy="55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584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30449C-5614-4F4E-BFB9-457C86CEA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3750" y="2133600"/>
            <a:ext cx="7143198" cy="1295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cs-CZ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EE80F81D-19FA-F94F-8546-7057078892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54061" y="1268413"/>
            <a:ext cx="985688" cy="55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19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r>
              <a:rPr lang="cs-CZ"/>
              <a:t>Image</a:t>
            </a:r>
            <a:br>
              <a:rPr lang="cs-CZ"/>
            </a:br>
            <a:r>
              <a:rPr lang="cs-CZ" err="1"/>
              <a:t>caption</a:t>
            </a:r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063750" y="2708275"/>
            <a:ext cx="5085195" cy="35290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3E01D0A9-5EA2-4543-B897-6330AAB7FF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08523" y="2708275"/>
            <a:ext cx="2371747" cy="3529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chemeClr val="bg1"/>
                </a:solidFill>
              </a:defRPr>
            </a:lvl1pPr>
            <a:lvl3pPr marL="9525" indent="-9525">
              <a:lnSpc>
                <a:spcPct val="110000"/>
              </a:lnSpc>
              <a:tabLst/>
              <a:defRPr>
                <a:solidFill>
                  <a:srgbClr val="999999"/>
                </a:solidFill>
              </a:defRPr>
            </a:lvl3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9242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fore 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03202" y="2708275"/>
            <a:ext cx="3360718" cy="32531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7" name="Zástupný symbol obrázku 2">
            <a:extLst>
              <a:ext uri="{FF2B5EF4-FFF2-40B4-BE49-F238E27FC236}">
                <a16:creationId xmlns:a16="http://schemas.microsoft.com/office/drawing/2014/main" id="{086B214B-33BB-A645-B717-DC3AFFB5C71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063749" y="2708275"/>
            <a:ext cx="3360718" cy="32531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E7F4C063-49E2-294C-A1D4-9A26FD8E1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6499" y="4156325"/>
            <a:ext cx="648889" cy="3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42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7810" y="10791"/>
            <a:ext cx="685419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3E01D0A9-5EA2-4543-B897-6330AAB7FF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63750" y="2708275"/>
            <a:ext cx="1892233" cy="3529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rgbClr val="999999"/>
                </a:solidFill>
              </a:defRPr>
            </a:lvl1pPr>
            <a:lvl3pPr marL="9525" indent="-9525">
              <a:lnSpc>
                <a:spcPct val="110000"/>
              </a:lnSpc>
              <a:tabLst/>
              <a:defRPr>
                <a:solidFill>
                  <a:srgbClr val="999999"/>
                </a:solidFill>
              </a:defRPr>
            </a:lvl3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885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fore 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r>
              <a:rPr lang="cs-CZ"/>
              <a:t>Image</a:t>
            </a:r>
            <a:br>
              <a:rPr lang="cs-CZ"/>
            </a:br>
            <a:r>
              <a:rPr lang="cs-CZ" err="1"/>
              <a:t>caption</a:t>
            </a:r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00150" y="2708275"/>
            <a:ext cx="3360718" cy="32531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7" name="Zástupný symbol obrázku 2">
            <a:extLst>
              <a:ext uri="{FF2B5EF4-FFF2-40B4-BE49-F238E27FC236}">
                <a16:creationId xmlns:a16="http://schemas.microsoft.com/office/drawing/2014/main" id="{086B214B-33BB-A645-B717-DC3AFFB5C71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063749" y="2708275"/>
            <a:ext cx="3360718" cy="32531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DCE849F8-B4D7-044B-96D9-C1760A6DD9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500" y="4172809"/>
            <a:ext cx="648888" cy="3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59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29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E02D731D-83F2-6A4D-B546-84046A29F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9175" y="0"/>
            <a:ext cx="11172825" cy="68580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6302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0931B-C733-9743-83F9-AA2429575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3750" y="2708275"/>
            <a:ext cx="7324725" cy="352901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999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l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15A39-6EFB-8341-854E-1F40CDB5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3852958" cy="1021976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911CA2-9C9F-D24F-945E-AD21582DE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rgbClr val="999999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848042E-DFB6-EE4E-8C29-ED8C5F77F5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3749" y="2708274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5F795C9F-2488-F24D-9040-6109410823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8550" y="2708275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10" name="Zástupný text 4">
            <a:extLst>
              <a:ext uri="{FF2B5EF4-FFF2-40B4-BE49-F238E27FC236}">
                <a16:creationId xmlns:a16="http://schemas.microsoft.com/office/drawing/2014/main" id="{81AE2D25-96D7-3842-A952-563B3786F7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8107" y="2708275"/>
            <a:ext cx="1506764" cy="5769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endParaRPr lang="cs-CZ"/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B6384720-53B7-A247-A439-552F4C8BB41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8550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rgbClr val="999999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546FFC0C-F076-984E-B85F-E545E30EA79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68107" y="3287061"/>
            <a:ext cx="2300432" cy="29738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rgbClr val="999999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0664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92">
          <p15:clr>
            <a:srgbClr val="FBAE40"/>
          </p15:clr>
        </p15:guide>
        <p15:guide id="2" pos="4951">
          <p15:clr>
            <a:srgbClr val="FBAE40"/>
          </p15:clr>
        </p15:guide>
        <p15:guide id="3" orient="horz" pos="206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r>
              <a:rPr lang="cs-CZ"/>
              <a:t>Image</a:t>
            </a:r>
            <a:br>
              <a:rPr lang="cs-CZ"/>
            </a:br>
            <a:r>
              <a:rPr lang="cs-CZ" err="1"/>
              <a:t>caption</a:t>
            </a:r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063750" y="2708275"/>
            <a:ext cx="5085195" cy="35290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3E01D0A9-5EA2-4543-B897-6330AAB7FF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08523" y="2708275"/>
            <a:ext cx="2371747" cy="3529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400" b="0">
                <a:solidFill>
                  <a:srgbClr val="999999"/>
                </a:solidFill>
              </a:defRPr>
            </a:lvl1pPr>
            <a:lvl3pPr marL="9525" indent="-9525">
              <a:lnSpc>
                <a:spcPct val="110000"/>
              </a:lnSpc>
              <a:tabLst/>
              <a:defRPr>
                <a:solidFill>
                  <a:srgbClr val="999999"/>
                </a:solidFill>
              </a:defRPr>
            </a:lvl3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048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06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fore 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39C6B-BB47-834C-ABCA-31896A0DF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3749" y="1268413"/>
            <a:ext cx="1973413" cy="121611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>
              <a:defRPr sz="3600" b="1">
                <a:latin typeface="Helvetica" pitchFamily="2" charset="0"/>
              </a:defRPr>
            </a:lvl1pPr>
          </a:lstStyle>
          <a:p>
            <a:r>
              <a:rPr lang="cs-CZ"/>
              <a:t>Image</a:t>
            </a:r>
            <a:br>
              <a:rPr lang="cs-CZ"/>
            </a:br>
            <a:r>
              <a:rPr lang="cs-CZ" err="1"/>
              <a:t>caption</a:t>
            </a:r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CE3B48-DC73-F14A-936D-90E81BE92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00150" y="2708275"/>
            <a:ext cx="3360718" cy="32531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7" name="Zástupný symbol obrázku 2">
            <a:extLst>
              <a:ext uri="{FF2B5EF4-FFF2-40B4-BE49-F238E27FC236}">
                <a16:creationId xmlns:a16="http://schemas.microsoft.com/office/drawing/2014/main" id="{086B214B-33BB-A645-B717-DC3AFFB5C71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063749" y="2708275"/>
            <a:ext cx="3360718" cy="32531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DCE849F8-B4D7-044B-96D9-C1760A6DD9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500" y="4172809"/>
            <a:ext cx="648888" cy="3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29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orient="horz" pos="1729" userDrawn="1">
          <p15:clr>
            <a:srgbClr val="FBAE40"/>
          </p15:clr>
        </p15:guide>
        <p15:guide id="3" pos="336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2.sv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4.sv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2.sv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4.sv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2.sv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4.sv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image" Target="../media/image12.svg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19" Type="http://schemas.openxmlformats.org/officeDocument/2006/relationships/image" Target="../media/image14.sv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image" Target="../media/image12.svg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3.xml"/><Relationship Id="rId19" Type="http://schemas.openxmlformats.org/officeDocument/2006/relationships/image" Target="../media/image14.svg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AE29BEB6-620E-0F40-8D2E-E440B39C1BC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38479" y="625475"/>
            <a:ext cx="384810" cy="641350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335471B1-F717-1F44-BC3D-FFE2FB84D52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-3728189" y="3037892"/>
            <a:ext cx="8674963" cy="4879666"/>
          </a:xfrm>
          <a:prstGeom prst="rect">
            <a:avLst/>
          </a:prstGeom>
        </p:spPr>
      </p:pic>
      <p:sp>
        <p:nvSpPr>
          <p:cNvPr id="15" name="Zástupný nadpis 14">
            <a:extLst>
              <a:ext uri="{FF2B5EF4-FFF2-40B4-BE49-F238E27FC236}">
                <a16:creationId xmlns:a16="http://schemas.microsoft.com/office/drawing/2014/main" id="{D707E17D-845A-F541-A1B8-99BB31453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1266825"/>
            <a:ext cx="4110547" cy="143573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endParaRPr lang="cs-CZ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56648DE-897E-B14F-B157-CA1CAA995634}"/>
              </a:ext>
            </a:extLst>
          </p:cNvPr>
          <p:cNvSpPr txBox="1">
            <a:spLocks/>
          </p:cNvSpPr>
          <p:nvPr userDrawn="1"/>
        </p:nvSpPr>
        <p:spPr>
          <a:xfrm>
            <a:off x="2063750" y="2708275"/>
            <a:ext cx="7324725" cy="35290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636462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200" kern="1200">
                <a:solidFill>
                  <a:schemeClr val="bg1">
                    <a:lumMod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9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8" r:id="rId2"/>
    <p:sldLayoutId id="2147483695" r:id="rId3"/>
    <p:sldLayoutId id="2147483691" r:id="rId4"/>
    <p:sldLayoutId id="2147483700" r:id="rId5"/>
    <p:sldLayoutId id="2147483699" r:id="rId6"/>
    <p:sldLayoutId id="2147483692" r:id="rId7"/>
    <p:sldLayoutId id="2147483701" r:id="rId8"/>
    <p:sldLayoutId id="2147483702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820" r:id="rId15"/>
    <p:sldLayoutId id="2147483821" r:id="rId16"/>
    <p:sldLayoutId id="2147483822" r:id="rId17"/>
    <p:sldLayoutId id="2147483823" r:id="rId18"/>
    <p:sldLayoutId id="214748382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600" b="1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600" kern="1200">
          <a:solidFill>
            <a:srgbClr val="636462"/>
          </a:solidFill>
          <a:latin typeface="Helvetica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kern="1200">
          <a:solidFill>
            <a:schemeClr val="bg1">
              <a:lumMod val="65000"/>
            </a:schemeClr>
          </a:solidFill>
          <a:latin typeface="Helvetica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tabLst/>
        <a:defRPr sz="1200" kern="1200">
          <a:solidFill>
            <a:schemeClr val="bg1">
              <a:lumMod val="75000"/>
            </a:schemeClr>
          </a:solidFill>
          <a:latin typeface="Helvetica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200" kern="1200">
          <a:solidFill>
            <a:schemeClr val="bg1">
              <a:lumMod val="85000"/>
            </a:schemeClr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00" userDrawn="1">
          <p15:clr>
            <a:srgbClr val="F26B43"/>
          </p15:clr>
        </p15:guide>
        <p15:guide id="2" pos="642" userDrawn="1">
          <p15:clr>
            <a:srgbClr val="F26B43"/>
          </p15:clr>
        </p15:guide>
        <p15:guide id="3" orient="horz" pos="799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  <p15:guide id="5" orient="horz" pos="1706" userDrawn="1">
          <p15:clr>
            <a:srgbClr val="F26B43"/>
          </p15:clr>
        </p15:guide>
        <p15:guide id="6" orient="horz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4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nadpis 14">
            <a:extLst>
              <a:ext uri="{FF2B5EF4-FFF2-40B4-BE49-F238E27FC236}">
                <a16:creationId xmlns:a16="http://schemas.microsoft.com/office/drawing/2014/main" id="{D707E17D-845A-F541-A1B8-99BB31453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1266825"/>
            <a:ext cx="4110547" cy="143573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endParaRPr lang="cs-CZ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1B12BCC0-B094-8C4D-AC2C-BCC1320F6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0725" t="5188" r="72770" b="78361"/>
          <a:stretch/>
        </p:blipFill>
        <p:spPr>
          <a:xfrm>
            <a:off x="270933" y="524933"/>
            <a:ext cx="567267" cy="806910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CB74DCA0-8488-7244-8B59-35022E9874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-268947" y="5027325"/>
            <a:ext cx="1548752" cy="871173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98EB581-D04B-1E41-8C95-21C8FF62F41D}"/>
              </a:ext>
            </a:extLst>
          </p:cNvPr>
          <p:cNvSpPr txBox="1">
            <a:spLocks/>
          </p:cNvSpPr>
          <p:nvPr userDrawn="1"/>
        </p:nvSpPr>
        <p:spPr>
          <a:xfrm>
            <a:off x="2063750" y="2708275"/>
            <a:ext cx="7262813" cy="35290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1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2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7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5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600" b="1" kern="120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600" kern="1200">
          <a:solidFill>
            <a:schemeClr val="bg1"/>
          </a:solidFill>
          <a:latin typeface="Helvetica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kern="1200">
          <a:solidFill>
            <a:schemeClr val="bg1"/>
          </a:solidFill>
          <a:latin typeface="Helvetica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tabLst/>
        <a:defRPr sz="1200" kern="1200">
          <a:solidFill>
            <a:schemeClr val="bg1"/>
          </a:solidFill>
          <a:latin typeface="Helvetica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200" kern="1200">
          <a:solidFill>
            <a:schemeClr val="bg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00">
          <p15:clr>
            <a:srgbClr val="F26B43"/>
          </p15:clr>
        </p15:guide>
        <p15:guide id="2" pos="642">
          <p15:clr>
            <a:srgbClr val="F26B43"/>
          </p15:clr>
        </p15:guide>
        <p15:guide id="3" orient="horz" pos="799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orient="horz" pos="1706">
          <p15:clr>
            <a:srgbClr val="F26B43"/>
          </p15:clr>
        </p15:guide>
        <p15:guide id="6" orient="horz" pos="5" userDrawn="1">
          <p15:clr>
            <a:srgbClr val="F26B43"/>
          </p15:clr>
        </p15:guide>
        <p15:guide id="7" pos="325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A7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nadpis 14">
            <a:extLst>
              <a:ext uri="{FF2B5EF4-FFF2-40B4-BE49-F238E27FC236}">
                <a16:creationId xmlns:a16="http://schemas.microsoft.com/office/drawing/2014/main" id="{D707E17D-845A-F541-A1B8-99BB31453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1266825"/>
            <a:ext cx="4110547" cy="143573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endParaRPr lang="cs-CZ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1B12BCC0-B094-8C4D-AC2C-BCC1320F6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0725" t="5188" r="72770" b="78361"/>
          <a:stretch/>
        </p:blipFill>
        <p:spPr>
          <a:xfrm>
            <a:off x="270933" y="524933"/>
            <a:ext cx="567267" cy="806910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CB74DCA0-8488-7244-8B59-35022E9874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-268947" y="5027325"/>
            <a:ext cx="1548752" cy="871173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98EB581-D04B-1E41-8C95-21C8FF62F41D}"/>
              </a:ext>
            </a:extLst>
          </p:cNvPr>
          <p:cNvSpPr txBox="1">
            <a:spLocks/>
          </p:cNvSpPr>
          <p:nvPr userDrawn="1"/>
        </p:nvSpPr>
        <p:spPr>
          <a:xfrm>
            <a:off x="2063750" y="2708275"/>
            <a:ext cx="7262813" cy="35290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1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2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4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5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600" b="1" kern="120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600" kern="1200">
          <a:solidFill>
            <a:schemeClr val="bg1"/>
          </a:solidFill>
          <a:latin typeface="Helvetica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kern="1200">
          <a:solidFill>
            <a:schemeClr val="bg1"/>
          </a:solidFill>
          <a:latin typeface="Helvetica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tabLst/>
        <a:defRPr sz="1200" kern="1200">
          <a:solidFill>
            <a:schemeClr val="bg1"/>
          </a:solidFill>
          <a:latin typeface="Helvetica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200" kern="1200">
          <a:solidFill>
            <a:schemeClr val="bg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00">
          <p15:clr>
            <a:srgbClr val="F26B43"/>
          </p15:clr>
        </p15:guide>
        <p15:guide id="2" pos="642">
          <p15:clr>
            <a:srgbClr val="F26B43"/>
          </p15:clr>
        </p15:guide>
        <p15:guide id="3" orient="horz" pos="799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orient="horz" pos="1706">
          <p15:clr>
            <a:srgbClr val="F26B43"/>
          </p15:clr>
        </p15:guide>
        <p15:guide id="6" orient="horz" pos="5">
          <p15:clr>
            <a:srgbClr val="F26B43"/>
          </p15:clr>
        </p15:guide>
        <p15:guide id="7" pos="32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E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nadpis 14">
            <a:extLst>
              <a:ext uri="{FF2B5EF4-FFF2-40B4-BE49-F238E27FC236}">
                <a16:creationId xmlns:a16="http://schemas.microsoft.com/office/drawing/2014/main" id="{D707E17D-845A-F541-A1B8-99BB31453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1266825"/>
            <a:ext cx="4110547" cy="143573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endParaRPr lang="cs-CZ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1B12BCC0-B094-8C4D-AC2C-BCC1320F6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0725" t="5188" r="72770" b="78361"/>
          <a:stretch/>
        </p:blipFill>
        <p:spPr>
          <a:xfrm>
            <a:off x="270933" y="524933"/>
            <a:ext cx="567267" cy="806910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CB74DCA0-8488-7244-8B59-35022E9874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-268947" y="5027325"/>
            <a:ext cx="1548752" cy="871173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98EB581-D04B-1E41-8C95-21C8FF62F41D}"/>
              </a:ext>
            </a:extLst>
          </p:cNvPr>
          <p:cNvSpPr txBox="1">
            <a:spLocks/>
          </p:cNvSpPr>
          <p:nvPr userDrawn="1"/>
        </p:nvSpPr>
        <p:spPr>
          <a:xfrm>
            <a:off x="2063750" y="2708275"/>
            <a:ext cx="7262813" cy="35290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1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2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80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82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600" b="1" kern="120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600" kern="1200">
          <a:solidFill>
            <a:schemeClr val="bg1"/>
          </a:solidFill>
          <a:latin typeface="Helvetica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kern="1200">
          <a:solidFill>
            <a:schemeClr val="bg1"/>
          </a:solidFill>
          <a:latin typeface="Helvetica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tabLst/>
        <a:defRPr sz="1200" kern="1200">
          <a:solidFill>
            <a:schemeClr val="bg1"/>
          </a:solidFill>
          <a:latin typeface="Helvetica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200" kern="1200">
          <a:solidFill>
            <a:schemeClr val="bg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00">
          <p15:clr>
            <a:srgbClr val="F26B43"/>
          </p15:clr>
        </p15:guide>
        <p15:guide id="2" pos="642">
          <p15:clr>
            <a:srgbClr val="F26B43"/>
          </p15:clr>
        </p15:guide>
        <p15:guide id="3" orient="horz" pos="799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orient="horz" pos="1706">
          <p15:clr>
            <a:srgbClr val="F26B43"/>
          </p15:clr>
        </p15:guide>
        <p15:guide id="6" orient="horz" pos="5">
          <p15:clr>
            <a:srgbClr val="F26B43"/>
          </p15:clr>
        </p15:guide>
        <p15:guide id="7" pos="32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nadpis 14">
            <a:extLst>
              <a:ext uri="{FF2B5EF4-FFF2-40B4-BE49-F238E27FC236}">
                <a16:creationId xmlns:a16="http://schemas.microsoft.com/office/drawing/2014/main" id="{D707E17D-845A-F541-A1B8-99BB31453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1266825"/>
            <a:ext cx="4110547" cy="143573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endParaRPr lang="cs-CZ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1B12BCC0-B094-8C4D-AC2C-BCC1320F6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20725" t="5188" r="72770" b="78361"/>
          <a:stretch/>
        </p:blipFill>
        <p:spPr>
          <a:xfrm>
            <a:off x="270933" y="524933"/>
            <a:ext cx="567267" cy="806910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CB74DCA0-8488-7244-8B59-35022E98742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6200000">
            <a:off x="-268947" y="5027325"/>
            <a:ext cx="1548752" cy="871173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98EB581-D04B-1E41-8C95-21C8FF62F41D}"/>
              </a:ext>
            </a:extLst>
          </p:cNvPr>
          <p:cNvSpPr txBox="1">
            <a:spLocks/>
          </p:cNvSpPr>
          <p:nvPr userDrawn="1"/>
        </p:nvSpPr>
        <p:spPr>
          <a:xfrm>
            <a:off x="2063750" y="2708275"/>
            <a:ext cx="7262813" cy="35290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1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2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72" r:id="rId10"/>
    <p:sldLayoutId id="2147483768" r:id="rId11"/>
    <p:sldLayoutId id="2147483769" r:id="rId12"/>
    <p:sldLayoutId id="2147483770" r:id="rId13"/>
    <p:sldLayoutId id="21474837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600" b="1" kern="120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600" kern="1200">
          <a:solidFill>
            <a:schemeClr val="bg1"/>
          </a:solidFill>
          <a:latin typeface="Helvetica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kern="1200">
          <a:solidFill>
            <a:schemeClr val="bg1"/>
          </a:solidFill>
          <a:latin typeface="Helvetica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tabLst/>
        <a:defRPr sz="1200" kern="1200">
          <a:solidFill>
            <a:schemeClr val="bg1"/>
          </a:solidFill>
          <a:latin typeface="Helvetica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200" kern="1200">
          <a:solidFill>
            <a:schemeClr val="bg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00">
          <p15:clr>
            <a:srgbClr val="F26B43"/>
          </p15:clr>
        </p15:guide>
        <p15:guide id="2" pos="642">
          <p15:clr>
            <a:srgbClr val="F26B43"/>
          </p15:clr>
        </p15:guide>
        <p15:guide id="3" orient="horz" pos="799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orient="horz" pos="1706">
          <p15:clr>
            <a:srgbClr val="F26B43"/>
          </p15:clr>
        </p15:guide>
        <p15:guide id="6" orient="horz" pos="5">
          <p15:clr>
            <a:srgbClr val="F26B43"/>
          </p15:clr>
        </p15:guide>
        <p15:guide id="7" pos="32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nadpis 14">
            <a:extLst>
              <a:ext uri="{FF2B5EF4-FFF2-40B4-BE49-F238E27FC236}">
                <a16:creationId xmlns:a16="http://schemas.microsoft.com/office/drawing/2014/main" id="{D707E17D-845A-F541-A1B8-99BB31453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1266825"/>
            <a:ext cx="4110547" cy="143573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endParaRPr lang="cs-CZ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1B12BCC0-B094-8C4D-AC2C-BCC1320F6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20725" t="5188" r="72770" b="78361"/>
          <a:stretch/>
        </p:blipFill>
        <p:spPr>
          <a:xfrm>
            <a:off x="270933" y="524933"/>
            <a:ext cx="567267" cy="806910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CB74DCA0-8488-7244-8B59-35022E98742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6200000">
            <a:off x="-268947" y="5027325"/>
            <a:ext cx="1548752" cy="871173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98EB581-D04B-1E41-8C95-21C8FF62F41D}"/>
              </a:ext>
            </a:extLst>
          </p:cNvPr>
          <p:cNvSpPr txBox="1">
            <a:spLocks/>
          </p:cNvSpPr>
          <p:nvPr userDrawn="1"/>
        </p:nvSpPr>
        <p:spPr>
          <a:xfrm>
            <a:off x="2063750" y="2708275"/>
            <a:ext cx="7262813" cy="35290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1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2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3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807" r:id="rId10"/>
    <p:sldLayoutId id="2147483803" r:id="rId11"/>
    <p:sldLayoutId id="2147483804" r:id="rId12"/>
    <p:sldLayoutId id="2147483805" r:id="rId13"/>
    <p:sldLayoutId id="214748380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600" b="1" kern="120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600" kern="1200">
          <a:solidFill>
            <a:schemeClr val="bg1"/>
          </a:solidFill>
          <a:latin typeface="Helvetica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kern="1200">
          <a:solidFill>
            <a:schemeClr val="bg1"/>
          </a:solidFill>
          <a:latin typeface="Helvetica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tabLst/>
        <a:defRPr sz="1200" kern="1200">
          <a:solidFill>
            <a:schemeClr val="bg1"/>
          </a:solidFill>
          <a:latin typeface="Helvetica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200" kern="1200">
          <a:solidFill>
            <a:schemeClr val="bg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00">
          <p15:clr>
            <a:srgbClr val="F26B43"/>
          </p15:clr>
        </p15:guide>
        <p15:guide id="2" pos="642">
          <p15:clr>
            <a:srgbClr val="F26B43"/>
          </p15:clr>
        </p15:guide>
        <p15:guide id="3" orient="horz" pos="799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orient="horz" pos="1706">
          <p15:clr>
            <a:srgbClr val="F26B43"/>
          </p15:clr>
        </p15:guide>
        <p15:guide id="6" orient="horz" pos="5">
          <p15:clr>
            <a:srgbClr val="F26B43"/>
          </p15:clr>
        </p15:guide>
        <p15:guide id="7" pos="3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emf"/><Relationship Id="rId5" Type="http://schemas.openxmlformats.org/officeDocument/2006/relationships/image" Target="../media/image43.png"/><Relationship Id="rId4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tiff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comments" Target="../comments/comment1.xml"/><Relationship Id="rId5" Type="http://schemas.openxmlformats.org/officeDocument/2006/relationships/image" Target="../media/image51.jpeg"/><Relationship Id="rId4" Type="http://schemas.openxmlformats.org/officeDocument/2006/relationships/image" Target="../media/image5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ramboll-shair.com/" TargetMode="External"/><Relationship Id="rId2" Type="http://schemas.openxmlformats.org/officeDocument/2006/relationships/hyperlink" Target="mailto:jbandoro@ramboll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FA4E9-27A6-4949-B524-659E37B18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8693" y="649671"/>
            <a:ext cx="6508750" cy="2692619"/>
          </a:xfrm>
        </p:spPr>
        <p:txBody>
          <a:bodyPr>
            <a:noAutofit/>
          </a:bodyPr>
          <a:lstStyle/>
          <a:p>
            <a:r>
              <a:rPr lang="en-US" sz="3600" b="0"/>
              <a:t>Ramboll </a:t>
            </a:r>
            <a:r>
              <a:rPr lang="en-US" sz="3600" b="0" err="1"/>
              <a:t>Shair</a:t>
            </a:r>
            <a:r>
              <a:rPr lang="en-US" sz="3600" b="0"/>
              <a:t>: </a:t>
            </a:r>
            <a:br>
              <a:rPr lang="en-US" sz="3600" b="0"/>
            </a:br>
            <a:r>
              <a:rPr lang="en-US" sz="3600" b="0"/>
              <a:t>Integrating </a:t>
            </a:r>
            <a:r>
              <a:rPr lang="en-US" sz="3600" b="0" err="1"/>
              <a:t>realtime</a:t>
            </a:r>
            <a:r>
              <a:rPr lang="en-US" sz="3600" b="0"/>
              <a:t> sensor measurements and regional/local-scale models in Richmond, California</a:t>
            </a:r>
            <a:endParaRPr lang="en-US" sz="36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EAB444-CDE3-D04E-A079-822DD02AE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8693" y="3643915"/>
            <a:ext cx="6019105" cy="1955800"/>
          </a:xfrm>
        </p:spPr>
        <p:txBody>
          <a:bodyPr/>
          <a:lstStyle/>
          <a:p>
            <a:r>
              <a:rPr lang="en-US" dirty="0"/>
              <a:t>Justin </a:t>
            </a:r>
            <a:r>
              <a:rPr lang="en-US" dirty="0" err="1"/>
              <a:t>Bandoro</a:t>
            </a:r>
            <a:r>
              <a:rPr lang="en-US" dirty="0"/>
              <a:t>, Julia </a:t>
            </a:r>
            <a:r>
              <a:rPr lang="en-US" dirty="0" err="1"/>
              <a:t>Luongo</a:t>
            </a:r>
            <a:r>
              <a:rPr lang="en-US" dirty="0"/>
              <a:t>, Mike Dvorak, Drew Hill, </a:t>
            </a:r>
            <a:r>
              <a:rPr lang="en-US" dirty="0" err="1"/>
              <a:t>Tasko</a:t>
            </a:r>
            <a:r>
              <a:rPr lang="en-US" dirty="0"/>
              <a:t> </a:t>
            </a:r>
            <a:r>
              <a:rPr lang="en-US" dirty="0" err="1"/>
              <a:t>Olevski</a:t>
            </a:r>
            <a:r>
              <a:rPr lang="en-US" dirty="0"/>
              <a:t>, Kurt Richman, Chris Emery, Greg </a:t>
            </a:r>
            <a:r>
              <a:rPr lang="en-US" dirty="0" err="1"/>
              <a:t>Yarwood</a:t>
            </a:r>
            <a:r>
              <a:rPr lang="en-US" dirty="0"/>
              <a:t>, Shari </a:t>
            </a:r>
            <a:r>
              <a:rPr lang="en-US" dirty="0" err="1"/>
              <a:t>Libicki</a:t>
            </a:r>
            <a:endParaRPr lang="en-US" dirty="0"/>
          </a:p>
          <a:p>
            <a:endParaRPr lang="en-US" dirty="0"/>
          </a:p>
          <a:p>
            <a:r>
              <a:rPr lang="en-US" dirty="0"/>
              <a:t>18</a:t>
            </a:r>
            <a:r>
              <a:rPr lang="en-US" baseline="30000" dirty="0"/>
              <a:t>th</a:t>
            </a:r>
            <a:r>
              <a:rPr lang="en-US" dirty="0"/>
              <a:t> CMAS Conference</a:t>
            </a:r>
          </a:p>
          <a:p>
            <a:r>
              <a:rPr lang="en-US" dirty="0"/>
              <a:t>October 22</a:t>
            </a:r>
            <a:r>
              <a:rPr lang="en-US" baseline="30000" dirty="0"/>
              <a:t>nd</a:t>
            </a:r>
            <a:r>
              <a:rPr lang="en-US" dirty="0"/>
              <a:t>,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96AB00-FC94-4523-AA77-675E922F34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6503" y="0"/>
            <a:ext cx="482549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4DFD6-CDFA-244F-A70E-30F8F21D5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251" y="197509"/>
            <a:ext cx="2138460" cy="45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28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C2F9B-69BC-4259-AF7E-845E7A376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8" y="1264024"/>
            <a:ext cx="5634909" cy="910464"/>
          </a:xfrm>
        </p:spPr>
        <p:txBody>
          <a:bodyPr>
            <a:noAutofit/>
          </a:bodyPr>
          <a:lstStyle/>
          <a:p>
            <a:r>
              <a:rPr lang="en-US" sz="3200"/>
              <a:t>Realtime Traffic Emissions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111966-0874-B94E-ABB6-FD70E23C64F0}"/>
              </a:ext>
            </a:extLst>
          </p:cNvPr>
          <p:cNvSpPr/>
          <p:nvPr/>
        </p:nvSpPr>
        <p:spPr>
          <a:xfrm>
            <a:off x="1946000" y="2142946"/>
            <a:ext cx="7384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636462"/>
                </a:solidFill>
                <a:latin typeface="Helvetica" pitchFamily="2" charset="0"/>
              </a:rPr>
              <a:t>Total on-road mobile emissions over modeled Richmond domain.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605E97-4C56-544C-9F53-ADD63B87B25E}"/>
              </a:ext>
            </a:extLst>
          </p:cNvPr>
          <p:cNvSpPr/>
          <p:nvPr/>
        </p:nvSpPr>
        <p:spPr>
          <a:xfrm>
            <a:off x="1611703" y="2960313"/>
            <a:ext cx="12374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>
                <a:latin typeface="Helvetica" pitchFamily="2" charset="0"/>
              </a:rPr>
              <a:t>PM</a:t>
            </a:r>
            <a:r>
              <a:rPr lang="en-US" sz="2200" baseline="-25000">
                <a:latin typeface="Helvetica" pitchFamily="2" charset="0"/>
              </a:rPr>
              <a:t>2.5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2B254F-1C24-684B-880C-25C9AF889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404" y="3175756"/>
            <a:ext cx="9245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60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71AAC-5BB1-47F2-9918-9681C7D5B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4024"/>
            <a:ext cx="6284384" cy="646331"/>
          </a:xfrm>
        </p:spPr>
        <p:txBody>
          <a:bodyPr>
            <a:noAutofit/>
          </a:bodyPr>
          <a:lstStyle/>
          <a:p>
            <a:r>
              <a:rPr lang="en-US" sz="3200" dirty="0"/>
              <a:t>Additional Source Emissions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5FF849-D0B3-0C46-902A-E73B3B7E37AA}"/>
              </a:ext>
            </a:extLst>
          </p:cNvPr>
          <p:cNvSpPr/>
          <p:nvPr/>
        </p:nvSpPr>
        <p:spPr>
          <a:xfrm>
            <a:off x="1878496" y="2453567"/>
            <a:ext cx="5328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636462"/>
                </a:solidFill>
                <a:latin typeface="Helvetica" pitchFamily="2" charset="0"/>
              </a:rPr>
              <a:t>Total emissions over modeled Richmond domain.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D76C95-6873-EA49-A7F8-F69396E992A3}"/>
              </a:ext>
            </a:extLst>
          </p:cNvPr>
          <p:cNvSpPr/>
          <p:nvPr/>
        </p:nvSpPr>
        <p:spPr>
          <a:xfrm>
            <a:off x="1878496" y="1909022"/>
            <a:ext cx="7727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Helvetica" pitchFamily="2" charset="0"/>
              </a:rPr>
              <a:t>2016 BAAQMD 1km emissions inventory used for non-mobile sources.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3F26CF-A1B8-FA48-AD27-CF4AC19962CA}"/>
              </a:ext>
            </a:extLst>
          </p:cNvPr>
          <p:cNvSpPr/>
          <p:nvPr/>
        </p:nvSpPr>
        <p:spPr>
          <a:xfrm>
            <a:off x="1701973" y="2998112"/>
            <a:ext cx="12374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>
                <a:latin typeface="Helvetica" pitchFamily="2" charset="0"/>
              </a:rPr>
              <a:t>PM</a:t>
            </a:r>
            <a:r>
              <a:rPr lang="en-US" sz="2200" baseline="-25000">
                <a:latin typeface="Helvetica" pitchFamily="2" charset="0"/>
              </a:rPr>
              <a:t>2.5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3C9A43-D9D4-DA45-AF9D-F0A65EC81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49" y="3213555"/>
            <a:ext cx="84963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09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D6678-CBC3-4D07-8124-465E5D6C9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521" y="620712"/>
            <a:ext cx="2722131" cy="1021976"/>
          </a:xfrm>
        </p:spPr>
        <p:txBody>
          <a:bodyPr>
            <a:normAutofit/>
          </a:bodyPr>
          <a:lstStyle/>
          <a:p>
            <a:r>
              <a:rPr lang="en-US" err="1"/>
              <a:t>Shairstreet</a:t>
            </a:r>
            <a:r>
              <a:rPr lang="en-US"/>
              <a:t> Modeling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00E01E-8840-4C5B-859B-8AE9EE7FA7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6897" y="2252449"/>
            <a:ext cx="4783389" cy="4224551"/>
          </a:xfrm>
        </p:spPr>
        <p:txBody>
          <a:bodyPr>
            <a:normAutofit/>
          </a:bodyPr>
          <a:lstStyle/>
          <a:p>
            <a:r>
              <a:rPr lang="en-US"/>
              <a:t>1. Street canyon model</a:t>
            </a:r>
          </a:p>
          <a:p>
            <a:pPr lvl="1"/>
            <a:r>
              <a:rPr lang="en-US"/>
              <a:t>Calculates additional recirculation contribution for road links that have street canyon-like geometry, using wind speed and direction at top of the canyons. Takes into account vehicle generated mechanical turbulence. </a:t>
            </a:r>
          </a:p>
          <a:p>
            <a:endParaRPr lang="en-US"/>
          </a:p>
          <a:p>
            <a:r>
              <a:rPr lang="en-US"/>
              <a:t>	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056707E-D83F-B347-AEC9-B9F8B5E9D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75652" y="749365"/>
            <a:ext cx="764669" cy="76466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4283F-E8E7-3D45-B9FB-8A97CD568CD3}"/>
              </a:ext>
            </a:extLst>
          </p:cNvPr>
          <p:cNvGrpSpPr/>
          <p:nvPr/>
        </p:nvGrpSpPr>
        <p:grpSpPr>
          <a:xfrm>
            <a:off x="7093390" y="435878"/>
            <a:ext cx="4489170" cy="6238562"/>
            <a:chOff x="7085523" y="405338"/>
            <a:chExt cx="4489170" cy="62385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CEE6B4-A84A-8740-8F36-0FB41AF7D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5523" y="3162299"/>
              <a:ext cx="4489170" cy="3481601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82F3F18-D774-BF43-BE9B-8C2E89E0B8DA}"/>
                </a:ext>
              </a:extLst>
            </p:cNvPr>
            <p:cNvGrpSpPr/>
            <p:nvPr/>
          </p:nvGrpSpPr>
          <p:grpSpPr>
            <a:xfrm>
              <a:off x="7237065" y="405338"/>
              <a:ext cx="4205990" cy="2634879"/>
              <a:chOff x="7237065" y="405338"/>
              <a:chExt cx="4205990" cy="263487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8E965A6-E4BD-C841-9438-BECEC0BC73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37065" y="405338"/>
                <a:ext cx="4205990" cy="247469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CD11EB-DFA5-8040-8880-905152867378}"/>
                  </a:ext>
                </a:extLst>
              </p:cNvPr>
              <p:cNvSpPr txBox="1"/>
              <p:nvPr/>
            </p:nvSpPr>
            <p:spPr>
              <a:xfrm>
                <a:off x="9847746" y="2793996"/>
                <a:ext cx="159530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>
                    <a:latin typeface="Helvetica" pitchFamily="2" charset="0"/>
                  </a:rPr>
                  <a:t>Source: </a:t>
                </a:r>
                <a:r>
                  <a:rPr lang="en-US" sz="1000" i="1" err="1">
                    <a:latin typeface="Helvetica" pitchFamily="2" charset="0"/>
                  </a:rPr>
                  <a:t>Berkowicz</a:t>
                </a:r>
                <a:r>
                  <a:rPr lang="en-US" sz="1000" i="1">
                    <a:latin typeface="Helvetica" pitchFamily="2" charset="0"/>
                  </a:rPr>
                  <a:t> 1997.</a:t>
                </a:r>
              </a:p>
            </p:txBody>
          </p: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E7AAE-642F-CD4C-8C59-65DE63D1BFF8}"/>
              </a:ext>
            </a:extLst>
          </p:cNvPr>
          <p:cNvSpPr/>
          <p:nvPr/>
        </p:nvSpPr>
        <p:spPr>
          <a:xfrm>
            <a:off x="5349583" y="4696560"/>
            <a:ext cx="17438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999999"/>
                </a:solidFill>
                <a:latin typeface="Helvetica" pitchFamily="2" charset="0"/>
              </a:rPr>
              <a:t>Modeled buildings in Richmond </a:t>
            </a:r>
          </a:p>
          <a:p>
            <a:r>
              <a:rPr lang="en-US" sz="1400">
                <a:solidFill>
                  <a:srgbClr val="999999"/>
                </a:solidFill>
                <a:latin typeface="Helvetica" pitchFamily="2" charset="0"/>
              </a:rPr>
              <a:t>(view from </a:t>
            </a:r>
            <a:r>
              <a:rPr lang="en-US" sz="1400" err="1">
                <a:solidFill>
                  <a:srgbClr val="999999"/>
                </a:solidFill>
                <a:latin typeface="Helvetica" pitchFamily="2" charset="0"/>
              </a:rPr>
              <a:t>Chanslor</a:t>
            </a:r>
            <a:r>
              <a:rPr lang="en-US" sz="1400">
                <a:solidFill>
                  <a:srgbClr val="999999"/>
                </a:solidFill>
                <a:latin typeface="Helvetica" pitchFamily="2" charset="0"/>
              </a:rPr>
              <a:t> Ave and 9</a:t>
            </a:r>
            <a:r>
              <a:rPr lang="en-US" sz="1400" baseline="30000">
                <a:solidFill>
                  <a:srgbClr val="999999"/>
                </a:solidFill>
                <a:latin typeface="Helvetica" pitchFamily="2" charset="0"/>
              </a:rPr>
              <a:t>th</a:t>
            </a:r>
            <a:r>
              <a:rPr lang="en-US" sz="1400">
                <a:solidFill>
                  <a:srgbClr val="999999"/>
                </a:solidFill>
                <a:latin typeface="Helvetica" pitchFamily="2" charset="0"/>
              </a:rPr>
              <a:t> St)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5517A8-8711-3249-9A77-7FAD24C6CAAA}"/>
              </a:ext>
            </a:extLst>
          </p:cNvPr>
          <p:cNvSpPr/>
          <p:nvPr/>
        </p:nvSpPr>
        <p:spPr>
          <a:xfrm>
            <a:off x="883816" y="1754463"/>
            <a:ext cx="3856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999999"/>
                </a:solidFill>
              </a:rPr>
              <a:t>Fine scale resolution of road emissions </a:t>
            </a:r>
          </a:p>
        </p:txBody>
      </p:sp>
    </p:spTree>
    <p:extLst>
      <p:ext uri="{BB962C8B-B14F-4D97-AF65-F5344CB8AC3E}">
        <p14:creationId xmlns:p14="http://schemas.microsoft.com/office/powerpoint/2010/main" val="2162854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D6678-CBC3-4D07-8124-465E5D6C9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521" y="620712"/>
            <a:ext cx="2722131" cy="1021976"/>
          </a:xfrm>
        </p:spPr>
        <p:txBody>
          <a:bodyPr>
            <a:normAutofit/>
          </a:bodyPr>
          <a:lstStyle/>
          <a:p>
            <a:r>
              <a:rPr lang="en-US" err="1"/>
              <a:t>Shairstreet</a:t>
            </a:r>
            <a:r>
              <a:rPr lang="en-US"/>
              <a:t> Modeling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056707E-D83F-B347-AEC9-B9F8B5E9D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75652" y="749365"/>
            <a:ext cx="764669" cy="764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5B9F1AC-586E-1244-BBD3-A5F37428D9B2}"/>
                  </a:ext>
                </a:extLst>
              </p:cNvPr>
              <p:cNvSpPr/>
              <p:nvPr/>
            </p:nvSpPr>
            <p:spPr>
              <a:xfrm>
                <a:off x="13311480" y="3835284"/>
                <a:ext cx="11933541" cy="12696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𝑒𝑓𝑓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i="0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𝑒𝑟𝑓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</m:e>
                        </m:d>
                        <m:r>
                          <a:rPr lang="en-US" i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𝑒𝑟𝑓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5B9F1AC-586E-1244-BBD3-A5F37428D9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1480" y="3835284"/>
                <a:ext cx="11933541" cy="12696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B180322-3DE7-CE47-80F0-F8C9C7F84E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97"/>
          <a:stretch/>
        </p:blipFill>
        <p:spPr>
          <a:xfrm>
            <a:off x="6847847" y="34790"/>
            <a:ext cx="4356107" cy="44353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4E5D97-1F2F-3E40-94D9-FB8C8AB59AD5}"/>
              </a:ext>
            </a:extLst>
          </p:cNvPr>
          <p:cNvSpPr/>
          <p:nvPr/>
        </p:nvSpPr>
        <p:spPr>
          <a:xfrm>
            <a:off x="883816" y="1754463"/>
            <a:ext cx="3856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999999"/>
                </a:solidFill>
              </a:rPr>
              <a:t>Fine scale resolution of road emissions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nip Diagonal Corner Rectangle 8">
                <a:extLst>
                  <a:ext uri="{FF2B5EF4-FFF2-40B4-BE49-F238E27FC236}">
                    <a16:creationId xmlns:a16="http://schemas.microsoft.com/office/drawing/2014/main" id="{2DA8C1E1-D59E-FA49-A457-95AD5A51483C}"/>
                  </a:ext>
                </a:extLst>
              </p:cNvPr>
              <p:cNvSpPr/>
              <p:nvPr/>
            </p:nvSpPr>
            <p:spPr>
              <a:xfrm>
                <a:off x="7285137" y="4353610"/>
                <a:ext cx="3701908" cy="1112330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ts val="1300"/>
                  </a:lnSpc>
                </a:pPr>
                <a:endParaRPr lang="en-GB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300"/>
                  </a:lnSpc>
                </a:pPr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NO + O</a:t>
                </a:r>
                <a:r>
                  <a:rPr lang="en-GB" baseline="-25000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NO</a:t>
                </a:r>
                <a:r>
                  <a:rPr lang="en-GB" baseline="-25000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+ O</a:t>
                </a:r>
                <a:r>
                  <a:rPr lang="en-GB" baseline="-25000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en-GB" dirty="0">
                    <a:latin typeface="Verdana" panose="020B0604030504040204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ts val="1300"/>
                  </a:lnSpc>
                </a:pPr>
                <a:endParaRPr lang="en-US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300"/>
                  </a:lnSpc>
                </a:pPr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NO</a:t>
                </a:r>
                <a:r>
                  <a:rPr lang="en-GB" baseline="-25000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NO + O</a:t>
                </a:r>
                <a:r>
                  <a:rPr lang="en-GB" baseline="-25000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rPr>
                      <m:t>𝐽</m:t>
                    </m:r>
                  </m:oMath>
                </a14:m>
                <a:r>
                  <a:rPr lang="en-GB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)</a:t>
                </a:r>
                <a:endParaRPr lang="en-US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300"/>
                  </a:lnSpc>
                </a:pPr>
                <a:endParaRPr lang="en-GB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Snip Diagonal Corner Rectangle 8">
                <a:extLst>
                  <a:ext uri="{FF2B5EF4-FFF2-40B4-BE49-F238E27FC236}">
                    <a16:creationId xmlns:a16="http://schemas.microsoft.com/office/drawing/2014/main" id="{2DA8C1E1-D59E-FA49-A457-95AD5A5148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137" y="4353610"/>
                <a:ext cx="3701908" cy="1112330"/>
              </a:xfrm>
              <a:prstGeom prst="snip2Diag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E19055E-AB22-9249-B5C0-786A56CC6544}"/>
                  </a:ext>
                </a:extLst>
              </p:cNvPr>
              <p:cNvSpPr/>
              <p:nvPr/>
            </p:nvSpPr>
            <p:spPr>
              <a:xfrm>
                <a:off x="6847847" y="5686206"/>
                <a:ext cx="4263241" cy="7907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lnSpc>
                    <a:spcPts val="1760"/>
                  </a:lnSpc>
                </a:pPr>
                <a:r>
                  <a:rPr lang="en-GB">
                    <a:solidFill>
                      <a:srgbClr val="636462"/>
                    </a:solidFill>
                    <a:latin typeface="Helvetica" pitchFamily="2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Reaction and photolysis rates,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636462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en-GB">
                    <a:solidFill>
                      <a:srgbClr val="636462"/>
                    </a:solidFill>
                    <a:latin typeface="Helvetica" pitchFamily="2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636462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636462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>
                    <a:solidFill>
                      <a:srgbClr val="636462"/>
                    </a:solidFill>
                    <a:latin typeface="Helvetica" pitchFamily="2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taken from </a:t>
                </a:r>
                <a:r>
                  <a:rPr lang="en-US" err="1">
                    <a:solidFill>
                      <a:srgbClr val="636462"/>
                    </a:solidFill>
                    <a:latin typeface="Helvetica" pitchFamily="2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CAMx</a:t>
                </a:r>
                <a:r>
                  <a:rPr lang="en-US">
                    <a:solidFill>
                      <a:srgbClr val="636462"/>
                    </a:solidFill>
                    <a:latin typeface="Helvetica" pitchFamily="2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200m grid along with background NO</a:t>
                </a:r>
                <a:r>
                  <a:rPr lang="en-US" baseline="-25000">
                    <a:solidFill>
                      <a:srgbClr val="636462"/>
                    </a:solidFill>
                    <a:latin typeface="Helvetica" pitchFamily="2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>
                    <a:solidFill>
                      <a:srgbClr val="636462"/>
                    </a:solidFill>
                    <a:latin typeface="Helvetica" pitchFamily="2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and O</a:t>
                </a:r>
                <a:r>
                  <a:rPr lang="en-US" baseline="-25000">
                    <a:solidFill>
                      <a:srgbClr val="636462"/>
                    </a:solidFill>
                    <a:latin typeface="Helvetica" pitchFamily="2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E19055E-AB22-9249-B5C0-786A56CC65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847" y="5686206"/>
                <a:ext cx="4263241" cy="790794"/>
              </a:xfrm>
              <a:prstGeom prst="rect">
                <a:avLst/>
              </a:prstGeom>
              <a:blipFill>
                <a:blip r:embed="rId8"/>
                <a:stretch>
                  <a:fillRect t="-793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10D0F4-B2AC-D240-9CE7-883D1F36A1D4}"/>
              </a:ext>
            </a:extLst>
          </p:cNvPr>
          <p:cNvSpPr txBox="1">
            <a:spLocks/>
          </p:cNvSpPr>
          <p:nvPr/>
        </p:nvSpPr>
        <p:spPr>
          <a:xfrm>
            <a:off x="966897" y="2252449"/>
            <a:ext cx="4783389" cy="5039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636462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200" kern="1200">
                <a:solidFill>
                  <a:schemeClr val="bg1">
                    <a:lumMod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/>
              <a:t>1</a:t>
            </a:r>
            <a:r>
              <a:rPr lang="en-US"/>
              <a:t>. Street canyon model</a:t>
            </a:r>
          </a:p>
          <a:p>
            <a:pPr lvl="1"/>
            <a:r>
              <a:rPr lang="en-US"/>
              <a:t>Calculates additional recirculation contribution for road links that have street canyon-like geometry, using wind speed and direction at top of the canyons. Takes into account vehicle generated mechanical turbulence. </a:t>
            </a:r>
          </a:p>
          <a:p>
            <a:r>
              <a:rPr lang="en-US"/>
              <a:t>2. Line source dispersion model</a:t>
            </a:r>
          </a:p>
          <a:p>
            <a:pPr lvl="1"/>
            <a:r>
              <a:rPr lang="en-US"/>
              <a:t>Road links are modeled as line sources based on Venkatram and Horst 2006 approximate Gaussian dispersion solution at </a:t>
            </a:r>
            <a:r>
              <a:rPr lang="en-US" b="1"/>
              <a:t>10x10m resolution</a:t>
            </a:r>
            <a:r>
              <a:rPr lang="en-US"/>
              <a:t>. </a:t>
            </a:r>
          </a:p>
          <a:p>
            <a:r>
              <a:rPr lang="en-US"/>
              <a:t>3. NOx chemistry model </a:t>
            </a:r>
          </a:p>
          <a:p>
            <a:pPr lvl="1"/>
            <a:r>
              <a:rPr lang="en-US"/>
              <a:t>Simplified NO-NO</a:t>
            </a:r>
            <a:r>
              <a:rPr lang="en-US" baseline="-25000"/>
              <a:t>2</a:t>
            </a:r>
            <a:r>
              <a:rPr lang="en-US"/>
              <a:t>-O</a:t>
            </a:r>
            <a:r>
              <a:rPr lang="en-US" baseline="-25000"/>
              <a:t>3</a:t>
            </a:r>
            <a:r>
              <a:rPr lang="en-US"/>
              <a:t> model based on During et al. 2011, with parameterized mixing times based on street-canyon geometry.</a:t>
            </a:r>
          </a:p>
          <a:p>
            <a:pPr lvl="1"/>
            <a:endParaRPr lang="en-US" sz="1500"/>
          </a:p>
          <a:p>
            <a:endParaRPr lang="en-US"/>
          </a:p>
          <a:p>
            <a:r>
              <a:rPr lang="en-US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407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280B3-52D6-C34A-9710-667811585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8413"/>
            <a:ext cx="2712967" cy="1216115"/>
          </a:xfrm>
        </p:spPr>
        <p:txBody>
          <a:bodyPr/>
          <a:lstStyle/>
          <a:p>
            <a:r>
              <a:rPr lang="en-US"/>
              <a:t>Sensor Integration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FCF01-1E48-A849-8C6B-6C09F63F9CC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58226" y="2614756"/>
            <a:ext cx="3533700" cy="3173909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Latest Clarity sensor and BAAQMD monitor data pulled</a:t>
            </a:r>
          </a:p>
          <a:p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Measurement data undergoes internal quality control checks and adjustment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Objective analysis via Barnes interpolation is used to assimilate sensor measurements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8F997F-816D-0F4C-8249-5440D5FE9087}"/>
                  </a:ext>
                </a:extLst>
              </p:cNvPr>
              <p:cNvSpPr txBox="1"/>
              <p:nvPr/>
            </p:nvSpPr>
            <p:spPr>
              <a:xfrm>
                <a:off x="1326327" y="5918893"/>
                <a:ext cx="1266885" cy="6058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8F997F-816D-0F4C-8249-5440D5FE90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327" y="5918893"/>
                <a:ext cx="1266885" cy="605807"/>
              </a:xfrm>
              <a:prstGeom prst="rect">
                <a:avLst/>
              </a:prstGeom>
              <a:blipFill>
                <a:blip r:embed="rId3"/>
                <a:stretch>
                  <a:fillRect b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4C94C0-205F-0F48-A7FC-73A8092E4CDE}"/>
                  </a:ext>
                </a:extLst>
              </p:cNvPr>
              <p:cNvSpPr txBox="1"/>
              <p:nvPr/>
            </p:nvSpPr>
            <p:spPr>
              <a:xfrm>
                <a:off x="2803622" y="6006161"/>
                <a:ext cx="2323777" cy="3205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b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/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sup>
                        </m:sSup>
                      </m:e>
                    </m:nary>
                  </m:oMath>
                </a14:m>
                <a:endParaRPr lang="en-US" sz="12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4C94C0-205F-0F48-A7FC-73A8092E4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3622" y="6006161"/>
                <a:ext cx="2323777" cy="320537"/>
              </a:xfrm>
              <a:prstGeom prst="rect">
                <a:avLst/>
              </a:prstGeom>
              <a:blipFill>
                <a:blip r:embed="rId4"/>
                <a:stretch>
                  <a:fillRect l="-4199" t="-54717" b="-150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779C66ED-22F5-CB46-891A-3B248DA1E94D}"/>
              </a:ext>
            </a:extLst>
          </p:cNvPr>
          <p:cNvGrpSpPr/>
          <p:nvPr/>
        </p:nvGrpSpPr>
        <p:grpSpPr>
          <a:xfrm>
            <a:off x="5587177" y="497052"/>
            <a:ext cx="6047847" cy="6286955"/>
            <a:chOff x="5587177" y="497052"/>
            <a:chExt cx="6047847" cy="62869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54F18A-A43A-8042-B74D-E1D4E1487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6930" y="497052"/>
              <a:ext cx="4734035" cy="304714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E3074C-A4BC-C141-B5A4-69A2B5E1D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0444" y="3736859"/>
              <a:ext cx="4604580" cy="3047148"/>
            </a:xfrm>
            <a:prstGeom prst="rect">
              <a:avLst/>
            </a:prstGeom>
          </p:spPr>
        </p:pic>
        <p:sp>
          <p:nvSpPr>
            <p:cNvPr id="9" name="Content Placeholder 3">
              <a:extLst>
                <a:ext uri="{FF2B5EF4-FFF2-40B4-BE49-F238E27FC236}">
                  <a16:creationId xmlns:a16="http://schemas.microsoft.com/office/drawing/2014/main" id="{1E9B53E7-5A7D-954D-A94F-A22D3B68E3AC}"/>
                </a:ext>
              </a:extLst>
            </p:cNvPr>
            <p:cNvSpPr txBox="1">
              <a:spLocks/>
            </p:cNvSpPr>
            <p:nvPr/>
          </p:nvSpPr>
          <p:spPr>
            <a:xfrm>
              <a:off x="5587177" y="1784521"/>
              <a:ext cx="1259753" cy="1400014"/>
            </a:xfrm>
            <a:prstGeom prst="rect">
              <a:avLst/>
            </a:prstGeom>
          </p:spPr>
          <p:txBody>
            <a:bodyPr lIns="0" tIns="0" rIns="0" bIns="0">
              <a:norm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buFontTx/>
                <a:buNone/>
                <a:defRPr sz="1400" b="0" kern="1200">
                  <a:solidFill>
                    <a:srgbClr val="999999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kern="1200">
                  <a:solidFill>
                    <a:srgbClr val="636462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9525" indent="-9525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FontTx/>
                <a:buNone/>
                <a:tabLst/>
                <a:defRPr sz="1400" kern="1200">
                  <a:solidFill>
                    <a:srgbClr val="999999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tabLst/>
                <a:defRPr sz="1200" kern="1200">
                  <a:solidFill>
                    <a:schemeClr val="bg1">
                      <a:lumMod val="7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kern="1200">
                  <a:solidFill>
                    <a:schemeClr val="bg1">
                      <a:lumMod val="8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/>
                <a:t>Raw model + sensors</a:t>
              </a:r>
            </a:p>
            <a:p>
              <a:endParaRPr lang="en-US"/>
            </a:p>
          </p:txBody>
        </p:sp>
        <p:sp>
          <p:nvSpPr>
            <p:cNvPr id="10" name="Content Placeholder 3">
              <a:extLst>
                <a:ext uri="{FF2B5EF4-FFF2-40B4-BE49-F238E27FC236}">
                  <a16:creationId xmlns:a16="http://schemas.microsoft.com/office/drawing/2014/main" id="{6381CD01-E44F-DB47-A570-C9A0CC12608C}"/>
                </a:ext>
              </a:extLst>
            </p:cNvPr>
            <p:cNvSpPr txBox="1">
              <a:spLocks/>
            </p:cNvSpPr>
            <p:nvPr/>
          </p:nvSpPr>
          <p:spPr>
            <a:xfrm>
              <a:off x="5587177" y="4763794"/>
              <a:ext cx="1259753" cy="760152"/>
            </a:xfrm>
            <a:prstGeom prst="rect">
              <a:avLst/>
            </a:prstGeom>
          </p:spPr>
          <p:txBody>
            <a:bodyPr lIns="0" tIns="0" rIns="0" bIns="0">
              <a:norm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buFontTx/>
                <a:buNone/>
                <a:defRPr sz="1400" b="0" kern="1200">
                  <a:solidFill>
                    <a:srgbClr val="999999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kern="1200">
                  <a:solidFill>
                    <a:srgbClr val="636462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9525" indent="-9525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FontTx/>
                <a:buNone/>
                <a:tabLst/>
                <a:defRPr sz="1400" kern="1200">
                  <a:solidFill>
                    <a:srgbClr val="999999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tabLst/>
                <a:defRPr sz="1200" kern="1200">
                  <a:solidFill>
                    <a:schemeClr val="bg1">
                      <a:lumMod val="7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kern="1200">
                  <a:solidFill>
                    <a:schemeClr val="bg1">
                      <a:lumMod val="8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/>
                <a:t>Interpolated model error</a:t>
              </a:r>
            </a:p>
            <a:p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2AF5171-5FF3-2648-A6A2-8514E6854219}"/>
              </a:ext>
            </a:extLst>
          </p:cNvPr>
          <p:cNvSpPr txBox="1"/>
          <p:nvPr/>
        </p:nvSpPr>
        <p:spPr>
          <a:xfrm>
            <a:off x="7911068" y="73993"/>
            <a:ext cx="321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October 12</a:t>
            </a:r>
            <a:r>
              <a:rPr lang="en-US" baseline="30000"/>
              <a:t>th</a:t>
            </a:r>
            <a:r>
              <a:rPr lang="en-US"/>
              <a:t> 2019, 7:00pm PDT</a:t>
            </a:r>
          </a:p>
        </p:txBody>
      </p:sp>
    </p:spTree>
    <p:extLst>
      <p:ext uri="{BB962C8B-B14F-4D97-AF65-F5344CB8AC3E}">
        <p14:creationId xmlns:p14="http://schemas.microsoft.com/office/powerpoint/2010/main" val="3121615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280B3-52D6-C34A-9710-667811585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9" y="1268413"/>
            <a:ext cx="2712967" cy="1216115"/>
          </a:xfrm>
        </p:spPr>
        <p:txBody>
          <a:bodyPr/>
          <a:lstStyle/>
          <a:p>
            <a:r>
              <a:rPr lang="en-US"/>
              <a:t>Sensor Integration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FCF01-1E48-A849-8C6B-6C09F63F9CC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58226" y="2614756"/>
            <a:ext cx="3533700" cy="3173909"/>
          </a:xfrm>
        </p:spPr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>
                <a:solidFill>
                  <a:schemeClr val="tx1"/>
                </a:solidFill>
              </a:rPr>
              <a:t>Latest Clarity sensor and BAAQMD monitor data pulled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>
                <a:solidFill>
                  <a:schemeClr val="tx1"/>
                </a:solidFill>
              </a:rPr>
              <a:t>Measurement data undergoes internal quality control checks and adjustment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>
                <a:solidFill>
                  <a:schemeClr val="tx1"/>
                </a:solidFill>
              </a:rPr>
              <a:t>Error between model and observations are calculated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>
                <a:solidFill>
                  <a:schemeClr val="tx1"/>
                </a:solidFill>
              </a:rPr>
              <a:t>Objective analysis via Barnes interpolation is used to assimilate sensor measurements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8F997F-816D-0F4C-8249-5440D5FE9087}"/>
                  </a:ext>
                </a:extLst>
              </p:cNvPr>
              <p:cNvSpPr txBox="1"/>
              <p:nvPr/>
            </p:nvSpPr>
            <p:spPr>
              <a:xfrm>
                <a:off x="1326327" y="5918893"/>
                <a:ext cx="1266885" cy="6058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8F997F-816D-0F4C-8249-5440D5FE90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327" y="5918893"/>
                <a:ext cx="1266885" cy="605807"/>
              </a:xfrm>
              <a:prstGeom prst="rect">
                <a:avLst/>
              </a:prstGeom>
              <a:blipFill>
                <a:blip r:embed="rId3"/>
                <a:stretch>
                  <a:fillRect b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4C94C0-205F-0F48-A7FC-73A8092E4CDE}"/>
                  </a:ext>
                </a:extLst>
              </p:cNvPr>
              <p:cNvSpPr txBox="1"/>
              <p:nvPr/>
            </p:nvSpPr>
            <p:spPr>
              <a:xfrm>
                <a:off x="2803622" y="6006161"/>
                <a:ext cx="2323777" cy="3205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b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/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sup>
                        </m:sSup>
                      </m:e>
                    </m:nary>
                  </m:oMath>
                </a14:m>
                <a:endParaRPr lang="en-US" sz="12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4C94C0-205F-0F48-A7FC-73A8092E4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3622" y="6006161"/>
                <a:ext cx="2323777" cy="320537"/>
              </a:xfrm>
              <a:prstGeom prst="rect">
                <a:avLst/>
              </a:prstGeom>
              <a:blipFill>
                <a:blip r:embed="rId4"/>
                <a:stretch>
                  <a:fillRect l="-4199" t="-54717" b="-150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4071D138-6F5C-3549-9C3A-B0DB00F17C60}"/>
              </a:ext>
            </a:extLst>
          </p:cNvPr>
          <p:cNvGrpSpPr/>
          <p:nvPr/>
        </p:nvGrpSpPr>
        <p:grpSpPr>
          <a:xfrm>
            <a:off x="5531793" y="1953240"/>
            <a:ext cx="6660207" cy="3440452"/>
            <a:chOff x="5531794" y="2003808"/>
            <a:chExt cx="6660207" cy="344045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E1BAF37-03C3-6B47-A8C4-C83263609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6930" y="2003808"/>
              <a:ext cx="5345071" cy="3440452"/>
            </a:xfrm>
            <a:prstGeom prst="rect">
              <a:avLst/>
            </a:prstGeom>
          </p:spPr>
        </p:pic>
        <p:sp>
          <p:nvSpPr>
            <p:cNvPr id="14" name="Content Placeholder 3">
              <a:extLst>
                <a:ext uri="{FF2B5EF4-FFF2-40B4-BE49-F238E27FC236}">
                  <a16:creationId xmlns:a16="http://schemas.microsoft.com/office/drawing/2014/main" id="{2618314A-41A1-4948-BC26-50E3F1B2F4A8}"/>
                </a:ext>
              </a:extLst>
            </p:cNvPr>
            <p:cNvSpPr txBox="1">
              <a:spLocks/>
            </p:cNvSpPr>
            <p:nvPr/>
          </p:nvSpPr>
          <p:spPr>
            <a:xfrm>
              <a:off x="5531794" y="3293390"/>
              <a:ext cx="1259753" cy="760152"/>
            </a:xfrm>
            <a:prstGeom prst="rect">
              <a:avLst/>
            </a:prstGeom>
          </p:spPr>
          <p:txBody>
            <a:bodyPr lIns="0" tIns="0" rIns="0" bIns="0">
              <a:norm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buFontTx/>
                <a:buNone/>
                <a:defRPr sz="1400" b="0" kern="1200">
                  <a:solidFill>
                    <a:srgbClr val="999999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600" kern="1200">
                  <a:solidFill>
                    <a:srgbClr val="636462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9525" indent="-9525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FontTx/>
                <a:buNone/>
                <a:tabLst/>
                <a:defRPr sz="1400" kern="1200">
                  <a:solidFill>
                    <a:srgbClr val="999999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tabLst/>
                <a:defRPr sz="1200" kern="1200">
                  <a:solidFill>
                    <a:schemeClr val="bg1">
                      <a:lumMod val="7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200" kern="1200">
                  <a:solidFill>
                    <a:schemeClr val="bg1">
                      <a:lumMod val="8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/>
                <a:t>Assimilated map</a:t>
              </a:r>
            </a:p>
            <a:p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2AF5171-5FF3-2648-A6A2-8514E6854219}"/>
              </a:ext>
            </a:extLst>
          </p:cNvPr>
          <p:cNvSpPr txBox="1"/>
          <p:nvPr/>
        </p:nvSpPr>
        <p:spPr>
          <a:xfrm>
            <a:off x="7816066" y="1583908"/>
            <a:ext cx="321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October 12</a:t>
            </a:r>
            <a:r>
              <a:rPr lang="en-US" baseline="30000"/>
              <a:t>th</a:t>
            </a:r>
            <a:r>
              <a:rPr lang="en-US"/>
              <a:t> 2019, 7:00pm PDT</a:t>
            </a:r>
          </a:p>
        </p:txBody>
      </p:sp>
    </p:spTree>
    <p:extLst>
      <p:ext uri="{BB962C8B-B14F-4D97-AF65-F5344CB8AC3E}">
        <p14:creationId xmlns:p14="http://schemas.microsoft.com/office/powerpoint/2010/main" val="1592973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373B924-C07A-A143-89B9-C9262500E896}"/>
              </a:ext>
            </a:extLst>
          </p:cNvPr>
          <p:cNvSpPr txBox="1">
            <a:spLocks/>
          </p:cNvSpPr>
          <p:nvPr/>
        </p:nvSpPr>
        <p:spPr>
          <a:xfrm>
            <a:off x="1219200" y="526725"/>
            <a:ext cx="5554969" cy="8489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Communicating Results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9E57D-B511-D648-98ED-D63A3ECC1367}"/>
              </a:ext>
            </a:extLst>
          </p:cNvPr>
          <p:cNvSpPr txBox="1"/>
          <p:nvPr/>
        </p:nvSpPr>
        <p:spPr>
          <a:xfrm>
            <a:off x="1118935" y="1317571"/>
            <a:ext cx="5554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Web/phone app for Richmond is being developed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75B071-E193-A44A-B149-2475584D1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9611" y="1998132"/>
            <a:ext cx="2627327" cy="4220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49411C-707A-8F4B-8B88-2CCB158E97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0491" y="1998133"/>
            <a:ext cx="5990010" cy="4220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50459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00B567-09A2-D043-91B1-C30BDCE88397}"/>
              </a:ext>
            </a:extLst>
          </p:cNvPr>
          <p:cNvSpPr txBox="1">
            <a:spLocks/>
          </p:cNvSpPr>
          <p:nvPr/>
        </p:nvSpPr>
        <p:spPr>
          <a:xfrm>
            <a:off x="1253520" y="620712"/>
            <a:ext cx="6595080" cy="10219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Next Steps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B16974-B8F7-40FA-B569-34020DB7A0C1}"/>
              </a:ext>
            </a:extLst>
          </p:cNvPr>
          <p:cNvGrpSpPr/>
          <p:nvPr/>
        </p:nvGrpSpPr>
        <p:grpSpPr>
          <a:xfrm>
            <a:off x="7458759" y="1097392"/>
            <a:ext cx="5386253" cy="5386253"/>
            <a:chOff x="6524891" y="174173"/>
            <a:chExt cx="6723016" cy="6723016"/>
          </a:xfrm>
        </p:grpSpPr>
        <p:pic>
          <p:nvPicPr>
            <p:cNvPr id="6" name="Graphic 5" descr="Smart Phone">
              <a:extLst>
                <a:ext uri="{FF2B5EF4-FFF2-40B4-BE49-F238E27FC236}">
                  <a16:creationId xmlns:a16="http://schemas.microsoft.com/office/drawing/2014/main" id="{6D879139-05ED-48A6-A643-3AAEFB62C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24891" y="174173"/>
              <a:ext cx="6723016" cy="6723016"/>
            </a:xfrm>
            <a:prstGeom prst="roundRect">
              <a:avLst>
                <a:gd name="adj" fmla="val 4167"/>
              </a:avLst>
            </a:prstGeom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A4D0CB8B-6CB8-5241-8182-D57D2E70A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1851" y="1126694"/>
              <a:ext cx="3181108" cy="511059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</p:grp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903DDBA-D3AC-447F-A873-DA6077EB0281}"/>
              </a:ext>
            </a:extLst>
          </p:cNvPr>
          <p:cNvSpPr txBox="1">
            <a:spLocks/>
          </p:cNvSpPr>
          <p:nvPr/>
        </p:nvSpPr>
        <p:spPr>
          <a:xfrm>
            <a:off x="1000342" y="1787355"/>
            <a:ext cx="7270332" cy="4696290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4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636462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200" kern="1200">
                <a:solidFill>
                  <a:schemeClr val="bg1">
                    <a:lumMod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In the coming months, </a:t>
            </a:r>
            <a:r>
              <a:rPr lang="en-US" sz="1800" dirty="0" err="1"/>
              <a:t>Shair</a:t>
            </a:r>
            <a:r>
              <a:rPr lang="en-US" sz="1800" dirty="0"/>
              <a:t> output will be put to use by stakeholders</a:t>
            </a:r>
          </a:p>
          <a:p>
            <a:pPr>
              <a:spcBef>
                <a:spcPts val="3600"/>
              </a:spcBef>
            </a:pPr>
            <a:r>
              <a:rPr lang="en-US" sz="1600" dirty="0"/>
              <a:t>Groundwork Richmond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Targeted tree planting as an air pollution intervention</a:t>
            </a:r>
          </a:p>
          <a:p>
            <a:pPr>
              <a:spcBef>
                <a:spcPts val="1800"/>
              </a:spcBef>
            </a:pPr>
            <a:r>
              <a:rPr lang="en-US" sz="1600" dirty="0"/>
              <a:t>City of Richmond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Integrate hourly </a:t>
            </a:r>
            <a:r>
              <a:rPr lang="en-US" dirty="0" err="1"/>
              <a:t>Shair</a:t>
            </a:r>
            <a:r>
              <a:rPr lang="en-US" dirty="0"/>
              <a:t> output into the City’s web data dashboard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Investigate air quality data-driven land use planning activities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Communicate information to the public</a:t>
            </a:r>
          </a:p>
          <a:p>
            <a:pPr>
              <a:spcBef>
                <a:spcPts val="1800"/>
              </a:spcBef>
            </a:pPr>
            <a:r>
              <a:rPr lang="en-US" sz="1600" dirty="0"/>
              <a:t>Richmond citizens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Engage with their environment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Plan healthier outdoor activities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Take precautionary actions during localized pollution events</a:t>
            </a:r>
          </a:p>
          <a:p>
            <a:pPr>
              <a:spcBef>
                <a:spcPts val="1800"/>
              </a:spcBef>
            </a:pPr>
            <a:r>
              <a:rPr lang="en-US" sz="1600" dirty="0"/>
              <a:t>Richmond-San Pablo Community Air Monitoring Steering Committee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Identify major emissions sources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Inform their official Community Emissions Reduction Plan (December 2020)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969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F09824-9B5F-4182-986B-749320F21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3750" y="2133599"/>
            <a:ext cx="8385176" cy="4023421"/>
          </a:xfrm>
        </p:spPr>
        <p:txBody>
          <a:bodyPr lIns="0" tIns="0" rIns="0" bIns="0" anchor="t">
            <a:normAutofit/>
          </a:bodyPr>
          <a:lstStyle/>
          <a:p>
            <a:r>
              <a:rPr lang="en-US" sz="2800">
                <a:solidFill>
                  <a:srgbClr val="009DF0"/>
                </a:solidFill>
                <a:latin typeface="Helvetica"/>
                <a:cs typeface="Helvetica"/>
              </a:rPr>
              <a:t>We’re </a:t>
            </a:r>
            <a:r>
              <a:rPr lang="en-US" sz="2800">
                <a:solidFill>
                  <a:srgbClr val="F3A71E"/>
                </a:solidFill>
                <a:latin typeface="Helvetica"/>
                <a:cs typeface="Helvetica"/>
              </a:rPr>
              <a:t>excited</a:t>
            </a:r>
            <a:r>
              <a:rPr lang="en-US" sz="2800">
                <a:solidFill>
                  <a:srgbClr val="009DF0"/>
                </a:solidFill>
                <a:latin typeface="Helvetica"/>
                <a:cs typeface="Helvetica"/>
              </a:rPr>
              <a:t> to partner with Ramboll Shair to </a:t>
            </a:r>
            <a:r>
              <a:rPr lang="en-US" sz="2800">
                <a:solidFill>
                  <a:schemeClr val="accent1"/>
                </a:solidFill>
                <a:latin typeface="Helvetica"/>
                <a:cs typeface="Helvetica"/>
              </a:rPr>
              <a:t>better</a:t>
            </a:r>
            <a:r>
              <a:rPr lang="en-US" sz="2800">
                <a:solidFill>
                  <a:srgbClr val="009DF0"/>
                </a:solidFill>
                <a:latin typeface="Helvetica"/>
                <a:cs typeface="Helvetica"/>
              </a:rPr>
              <a:t> </a:t>
            </a:r>
            <a:r>
              <a:rPr lang="en-US" sz="2800">
                <a:solidFill>
                  <a:srgbClr val="F3A71E"/>
                </a:solidFill>
                <a:latin typeface="Helvetica"/>
                <a:cs typeface="Helvetica"/>
              </a:rPr>
              <a:t>understand air quality </a:t>
            </a:r>
            <a:r>
              <a:rPr lang="en-US" sz="2800">
                <a:solidFill>
                  <a:srgbClr val="009DF0"/>
                </a:solidFill>
                <a:latin typeface="Helvetica"/>
                <a:cs typeface="Helvetica"/>
              </a:rPr>
              <a:t>on a </a:t>
            </a:r>
            <a:r>
              <a:rPr lang="en-US" sz="2800">
                <a:solidFill>
                  <a:srgbClr val="F3A71E"/>
                </a:solidFill>
                <a:latin typeface="Helvetica"/>
                <a:cs typeface="Helvetica"/>
              </a:rPr>
              <a:t>community scale</a:t>
            </a:r>
            <a:r>
              <a:rPr lang="en-US" sz="2800">
                <a:solidFill>
                  <a:srgbClr val="009DF0"/>
                </a:solidFill>
                <a:latin typeface="Helvetica"/>
                <a:cs typeface="Helvetica"/>
              </a:rPr>
              <a:t>. We need more information to </a:t>
            </a:r>
            <a:r>
              <a:rPr lang="en-US" sz="2800">
                <a:solidFill>
                  <a:srgbClr val="F3A71E"/>
                </a:solidFill>
                <a:latin typeface="Helvetica"/>
                <a:cs typeface="Helvetica"/>
              </a:rPr>
              <a:t>better direct our resources</a:t>
            </a:r>
            <a:r>
              <a:rPr lang="en-US" sz="2800">
                <a:solidFill>
                  <a:srgbClr val="009DF0"/>
                </a:solidFill>
                <a:latin typeface="Helvetica"/>
                <a:cs typeface="Helvetica"/>
              </a:rPr>
              <a:t> and achieve our climate action goals.</a:t>
            </a:r>
          </a:p>
          <a:p>
            <a:endParaRPr lang="en-US"/>
          </a:p>
          <a:p>
            <a:r>
              <a:rPr lang="en-US" sz="2400" i="1">
                <a:latin typeface="Helvetica"/>
                <a:cs typeface="Helvetica"/>
              </a:rPr>
              <a:t>- Adam Lenz, Environmental Services Manager, City of Richmond</a:t>
            </a:r>
          </a:p>
        </p:txBody>
      </p:sp>
    </p:spTree>
    <p:extLst>
      <p:ext uri="{BB962C8B-B14F-4D97-AF65-F5344CB8AC3E}">
        <p14:creationId xmlns:p14="http://schemas.microsoft.com/office/powerpoint/2010/main" val="566255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1D6658-25ED-4178-A145-9EB9A09F9B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6F59789-0A54-4A60-83AE-0683EE023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750" y="3035300"/>
            <a:ext cx="4930816" cy="1778001"/>
          </a:xfrm>
        </p:spPr>
        <p:txBody>
          <a:bodyPr/>
          <a:lstStyle/>
          <a:p>
            <a:r>
              <a:rPr lang="en-US" sz="2000"/>
              <a:t>Justin </a:t>
            </a:r>
            <a:r>
              <a:rPr lang="en-US" sz="2000" err="1"/>
              <a:t>Bandoro</a:t>
            </a:r>
            <a:endParaRPr lang="en-US" sz="2000"/>
          </a:p>
          <a:p>
            <a:r>
              <a:rPr lang="en-US" sz="2000">
                <a:hlinkClick r:id="rId2"/>
              </a:rPr>
              <a:t>jbandoro@ramboll.com</a:t>
            </a:r>
            <a:endParaRPr lang="en-US" sz="2000"/>
          </a:p>
          <a:p>
            <a:endParaRPr lang="en-US" sz="2000"/>
          </a:p>
          <a:p>
            <a:r>
              <a:rPr lang="en-US" sz="2000"/>
              <a:t>Get a copy of our whitepaper:</a:t>
            </a:r>
          </a:p>
          <a:p>
            <a:r>
              <a:rPr lang="en-US" sz="2000">
                <a:hlinkClick r:id="rId3"/>
              </a:rPr>
              <a:t>https://ramboll-shair.com</a:t>
            </a:r>
            <a:endParaRPr lang="en-US" sz="2000"/>
          </a:p>
          <a:p>
            <a:endParaRPr lang="en-US"/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6E8C0B-06D0-8343-A79A-221D87EC5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996" y="5765161"/>
            <a:ext cx="2857500" cy="58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39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5D8FD4A-EA94-E84C-90E9-9EA1E70CC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5594" y="-43863"/>
            <a:ext cx="5536406" cy="690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FC2A59-7BB3-BF48-ADC8-D3A4106A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695" y="1389284"/>
            <a:ext cx="3852958" cy="1021976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23682-F313-3844-837D-9A08E3B101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4696" y="2286000"/>
            <a:ext cx="5536406" cy="3529013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800"/>
              <a:t>Background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800"/>
              <a:t>AB617 overview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800"/>
              <a:t>Air Rangers Community Air Protection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/>
              <a:t>Ramboll </a:t>
            </a:r>
            <a:r>
              <a:rPr lang="en-US" sz="1800" err="1"/>
              <a:t>Shair</a:t>
            </a:r>
            <a:r>
              <a:rPr lang="en-US" sz="1800"/>
              <a:t> Model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800"/>
              <a:t>Emission estimates with near-</a:t>
            </a:r>
            <a:r>
              <a:rPr lang="en-US" sz="1800" err="1"/>
              <a:t>realtime</a:t>
            </a:r>
            <a:r>
              <a:rPr lang="en-US" sz="1800"/>
              <a:t> traffic emissions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800" err="1"/>
              <a:t>CAMx</a:t>
            </a:r>
            <a:r>
              <a:rPr lang="en-US" sz="1800"/>
              <a:t> regional and </a:t>
            </a:r>
            <a:r>
              <a:rPr lang="en-US" sz="1800" err="1"/>
              <a:t>Shairstreet</a:t>
            </a:r>
            <a:r>
              <a:rPr lang="en-US" sz="1800"/>
              <a:t> roadway models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800"/>
              <a:t>Sensor integration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/>
              <a:t>Feedback and Next Steps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800"/>
              <a:t>Communicating results to the Richmond community  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DA6619-B7D9-C143-A828-E206648608FC}"/>
              </a:ext>
            </a:extLst>
          </p:cNvPr>
          <p:cNvSpPr/>
          <p:nvPr/>
        </p:nvSpPr>
        <p:spPr>
          <a:xfrm>
            <a:off x="10195957" y="6611779"/>
            <a:ext cx="26699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>
                <a:solidFill>
                  <a:schemeClr val="bg1"/>
                </a:solidFill>
                <a:latin typeface="Helvetica" pitchFamily="2" charset="0"/>
              </a:rPr>
              <a:t>Source: Wikipedia (</a:t>
            </a:r>
            <a:r>
              <a:rPr lang="en-US" sz="1000" i="1" err="1">
                <a:solidFill>
                  <a:schemeClr val="bg1"/>
                </a:solidFill>
                <a:latin typeface="Helvetica" pitchFamily="2" charset="0"/>
              </a:rPr>
              <a:t>Audiohifi</a:t>
            </a:r>
            <a:r>
              <a:rPr lang="en-US" sz="1000" i="1">
                <a:solidFill>
                  <a:schemeClr val="bg1"/>
                </a:solidFill>
                <a:latin typeface="Helvetica" pitchFamily="2" charset="0"/>
              </a:rPr>
              <a:t>)	 </a:t>
            </a:r>
          </a:p>
        </p:txBody>
      </p:sp>
    </p:spTree>
    <p:extLst>
      <p:ext uri="{BB962C8B-B14F-4D97-AF65-F5344CB8AC3E}">
        <p14:creationId xmlns:p14="http://schemas.microsoft.com/office/powerpoint/2010/main" val="1224167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C2A59-7BB3-BF48-ADC8-D3A4106A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53" y="1389284"/>
            <a:ext cx="3852958" cy="1021976"/>
          </a:xfrm>
        </p:spPr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23682-F313-3844-837D-9A08E3B101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4314" y="2155371"/>
            <a:ext cx="4235006" cy="1840444"/>
          </a:xfrm>
        </p:spPr>
        <p:txBody>
          <a:bodyPr/>
          <a:lstStyle/>
          <a:p>
            <a:r>
              <a:rPr lang="en-US"/>
              <a:t>AB617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0">
                <a:solidFill>
                  <a:schemeClr val="bg1">
                    <a:lumMod val="50000"/>
                  </a:schemeClr>
                </a:solidFill>
              </a:rPr>
              <a:t>California Assembly bill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0">
                <a:solidFill>
                  <a:schemeClr val="bg1">
                    <a:lumMod val="50000"/>
                  </a:schemeClr>
                </a:solidFill>
              </a:rPr>
              <a:t>Funds community level air measurement, education, and emissions reductions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0">
                <a:solidFill>
                  <a:schemeClr val="bg1">
                    <a:lumMod val="50000"/>
                  </a:schemeClr>
                </a:solidFill>
              </a:rPr>
              <a:t>Targets disadvantaged communities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374BB3-70B9-4225-8DD4-4E456250190D}"/>
              </a:ext>
            </a:extLst>
          </p:cNvPr>
          <p:cNvSpPr txBox="1">
            <a:spLocks/>
          </p:cNvSpPr>
          <p:nvPr/>
        </p:nvSpPr>
        <p:spPr>
          <a:xfrm>
            <a:off x="1138187" y="4012652"/>
            <a:ext cx="4261132" cy="28947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636462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200" kern="1200">
                <a:solidFill>
                  <a:schemeClr val="bg1">
                    <a:lumMod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AB617 Funded Project in Richmond, CA (“Air Rangers”)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Fill PM and NO</a:t>
            </a:r>
            <a:r>
              <a:rPr lang="en-US" b="0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 monitoring gaps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Attribute hotspots to sources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Communicate actionable data to the public in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near-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realtime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Facilitate healthy outdoor recreation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0" dirty="0">
                <a:solidFill>
                  <a:schemeClr val="bg1">
                    <a:lumMod val="50000"/>
                  </a:schemeClr>
                </a:solidFill>
              </a:rPr>
              <a:t>Local work force development for disadvantaged youth</a:t>
            </a:r>
          </a:p>
          <a:p>
            <a:endParaRPr lang="en-US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CA116D-4449-4600-93ED-66D6AFE83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232" y="-117894"/>
            <a:ext cx="7207657" cy="6996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DF8743-3F42-C946-AFC6-F6B38E812E27}"/>
              </a:ext>
            </a:extLst>
          </p:cNvPr>
          <p:cNvSpPr txBox="1">
            <a:spLocks/>
          </p:cNvSpPr>
          <p:nvPr/>
        </p:nvSpPr>
        <p:spPr>
          <a:xfrm>
            <a:off x="6995036" y="6183086"/>
            <a:ext cx="2488598" cy="40923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636462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200" kern="1200">
                <a:solidFill>
                  <a:schemeClr val="bg1">
                    <a:lumMod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SB 535 Disadvantaged Communities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040453-4004-E245-BA39-48D2FF8D41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7232" y="-102178"/>
            <a:ext cx="2257351" cy="21521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1562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C2A59-7BB3-BF48-ADC8-D3A4106A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53" y="1389284"/>
            <a:ext cx="10312380" cy="1021976"/>
          </a:xfrm>
        </p:spPr>
        <p:txBody>
          <a:bodyPr>
            <a:normAutofit/>
          </a:bodyPr>
          <a:lstStyle/>
          <a:p>
            <a:r>
              <a:rPr lang="en-US"/>
              <a:t>Air Rangers Community Air Protection Grant</a:t>
            </a:r>
          </a:p>
        </p:txBody>
      </p:sp>
      <p:sp>
        <p:nvSpPr>
          <p:cNvPr id="10" name="Freeform 916">
            <a:extLst>
              <a:ext uri="{FF2B5EF4-FFF2-40B4-BE49-F238E27FC236}">
                <a16:creationId xmlns:a16="http://schemas.microsoft.com/office/drawing/2014/main" id="{65C859D4-96FA-4DA9-B0CD-DD34DE3A434E}"/>
              </a:ext>
            </a:extLst>
          </p:cNvPr>
          <p:cNvSpPr>
            <a:spLocks noEditPoints="1"/>
          </p:cNvSpPr>
          <p:nvPr/>
        </p:nvSpPr>
        <p:spPr bwMode="auto">
          <a:xfrm>
            <a:off x="1257920" y="2594125"/>
            <a:ext cx="2873813" cy="3284739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tx1">
              <a:alpha val="7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1A00AE-1B2A-4713-9D7F-DC925775D453}"/>
              </a:ext>
            </a:extLst>
          </p:cNvPr>
          <p:cNvSpPr txBox="1"/>
          <p:nvPr/>
        </p:nvSpPr>
        <p:spPr bwMode="auto">
          <a:xfrm>
            <a:off x="1130543" y="2695237"/>
            <a:ext cx="3244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 algn="ctr">
              <a:spcAft>
                <a:spcPts val="800"/>
              </a:spcAft>
              <a:buNone/>
            </a:pPr>
            <a:r>
              <a:rPr lang="en-GB" sz="2400" b="1">
                <a:solidFill>
                  <a:schemeClr val="bg1"/>
                </a:solidFill>
              </a:rPr>
              <a:t>Action Plan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848056-97D2-4F15-8DD7-CB0D9C083194}"/>
              </a:ext>
            </a:extLst>
          </p:cNvPr>
          <p:cNvSpPr txBox="1"/>
          <p:nvPr/>
        </p:nvSpPr>
        <p:spPr bwMode="auto">
          <a:xfrm>
            <a:off x="1022633" y="3194081"/>
            <a:ext cx="2987883" cy="263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74320">
              <a:spcBef>
                <a:spcPts val="1300"/>
              </a:spcBef>
              <a:spcAft>
                <a:spcPts val="800"/>
              </a:spcAft>
            </a:pPr>
            <a:r>
              <a:rPr lang="en-GB" sz="1700" dirty="0">
                <a:solidFill>
                  <a:schemeClr val="bg1"/>
                </a:solidFill>
              </a:rPr>
              <a:t>Converge strategic partners</a:t>
            </a:r>
          </a:p>
          <a:p>
            <a:pPr marL="274320">
              <a:spcBef>
                <a:spcPts val="1300"/>
              </a:spcBef>
              <a:spcAft>
                <a:spcPts val="800"/>
              </a:spcAft>
            </a:pPr>
            <a:r>
              <a:rPr lang="en-GB" sz="1700" dirty="0">
                <a:solidFill>
                  <a:schemeClr val="bg1"/>
                </a:solidFill>
              </a:rPr>
              <a:t>Site </a:t>
            </a:r>
            <a:r>
              <a:rPr lang="en-GB" sz="1700" b="1" dirty="0">
                <a:solidFill>
                  <a:srgbClr val="F3A71E"/>
                </a:solidFill>
              </a:rPr>
              <a:t>50</a:t>
            </a:r>
            <a:r>
              <a:rPr lang="en-GB" sz="1700" dirty="0">
                <a:solidFill>
                  <a:schemeClr val="bg1"/>
                </a:solidFill>
              </a:rPr>
              <a:t> PM</a:t>
            </a:r>
            <a:r>
              <a:rPr lang="en-GB" sz="1700" baseline="-25000" dirty="0">
                <a:solidFill>
                  <a:schemeClr val="bg1"/>
                </a:solidFill>
              </a:rPr>
              <a:t> </a:t>
            </a:r>
            <a:r>
              <a:rPr lang="en-GB" sz="1700" dirty="0">
                <a:solidFill>
                  <a:schemeClr val="bg1"/>
                </a:solidFill>
              </a:rPr>
              <a:t>&amp; NO</a:t>
            </a:r>
            <a:r>
              <a:rPr lang="en-GB" sz="1700" baseline="-25000" dirty="0">
                <a:solidFill>
                  <a:schemeClr val="bg1"/>
                </a:solidFill>
              </a:rPr>
              <a:t>2</a:t>
            </a:r>
            <a:r>
              <a:rPr lang="en-GB" sz="1700" dirty="0">
                <a:solidFill>
                  <a:schemeClr val="bg1"/>
                </a:solidFill>
              </a:rPr>
              <a:t> sensors; take </a:t>
            </a:r>
            <a:r>
              <a:rPr lang="en-GB" sz="1700" b="1" dirty="0">
                <a:solidFill>
                  <a:srgbClr val="F3A71E"/>
                </a:solidFill>
              </a:rPr>
              <a:t>70</a:t>
            </a:r>
            <a:r>
              <a:rPr lang="en-GB" sz="1700" dirty="0">
                <a:solidFill>
                  <a:schemeClr val="bg1"/>
                </a:solidFill>
              </a:rPr>
              <a:t> toxic metals samples</a:t>
            </a:r>
          </a:p>
          <a:p>
            <a:pPr marL="274320">
              <a:spcBef>
                <a:spcPts val="1300"/>
              </a:spcBef>
              <a:spcAft>
                <a:spcPts val="800"/>
              </a:spcAft>
            </a:pPr>
            <a:r>
              <a:rPr lang="en-GB" sz="1700" b="1" dirty="0">
                <a:solidFill>
                  <a:srgbClr val="F3A71E"/>
                </a:solidFill>
              </a:rPr>
              <a:t>Communicate</a:t>
            </a:r>
            <a:r>
              <a:rPr lang="en-GB" sz="1700" b="1" dirty="0">
                <a:solidFill>
                  <a:schemeClr val="bg1"/>
                </a:solidFill>
              </a:rPr>
              <a:t> hyper-local air quality to the public, </a:t>
            </a:r>
            <a:r>
              <a:rPr lang="en-GB" sz="1700" b="1" dirty="0">
                <a:solidFill>
                  <a:srgbClr val="F3A71E"/>
                </a:solidFill>
              </a:rPr>
              <a:t>hourly</a:t>
            </a:r>
          </a:p>
          <a:p>
            <a:pPr marL="274320">
              <a:spcBef>
                <a:spcPts val="1300"/>
              </a:spcBef>
              <a:spcAft>
                <a:spcPts val="800"/>
              </a:spcAft>
            </a:pPr>
            <a:r>
              <a:rPr lang="en-GB" sz="1700" b="1" dirty="0">
                <a:solidFill>
                  <a:schemeClr val="bg1"/>
                </a:solidFill>
              </a:rPr>
              <a:t>Hourly </a:t>
            </a:r>
            <a:r>
              <a:rPr lang="en-GB" sz="1700" b="1" dirty="0">
                <a:solidFill>
                  <a:srgbClr val="F3A71E"/>
                </a:solidFill>
              </a:rPr>
              <a:t>hotspot</a:t>
            </a:r>
            <a:r>
              <a:rPr lang="en-GB" sz="1700" b="1" dirty="0">
                <a:solidFill>
                  <a:schemeClr val="bg1"/>
                </a:solidFill>
              </a:rPr>
              <a:t> identification and </a:t>
            </a:r>
            <a:r>
              <a:rPr lang="en-GB" sz="1700" b="1" dirty="0">
                <a:solidFill>
                  <a:srgbClr val="F3A71E"/>
                </a:solidFill>
              </a:rPr>
              <a:t>source</a:t>
            </a:r>
            <a:r>
              <a:rPr lang="en-GB" sz="1700" b="1" dirty="0">
                <a:solidFill>
                  <a:schemeClr val="bg1"/>
                </a:solidFill>
              </a:rPr>
              <a:t> </a:t>
            </a:r>
            <a:r>
              <a:rPr lang="en-GB" sz="1700" b="1" dirty="0">
                <a:solidFill>
                  <a:srgbClr val="F3A71E"/>
                </a:solidFill>
              </a:rPr>
              <a:t>attribution</a:t>
            </a:r>
            <a:endParaRPr lang="en-GB" sz="1700" b="1" dirty="0">
              <a:solidFill>
                <a:schemeClr val="bg1"/>
              </a:solidFill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AD69ED4B-00D4-46E2-9F5E-CA8C3621F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10"/>
          <a:stretch/>
        </p:blipFill>
        <p:spPr bwMode="auto">
          <a:xfrm>
            <a:off x="4991719" y="2594125"/>
            <a:ext cx="2873814" cy="3284299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california air resources board logo">
            <a:extLst>
              <a:ext uri="{FF2B5EF4-FFF2-40B4-BE49-F238E27FC236}">
                <a16:creationId xmlns:a16="http://schemas.microsoft.com/office/drawing/2014/main" id="{3D1946AD-A5CF-4F98-BF87-29E53E601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66" r="27671"/>
          <a:stretch/>
        </p:blipFill>
        <p:spPr bwMode="auto">
          <a:xfrm>
            <a:off x="8511505" y="-21064"/>
            <a:ext cx="846928" cy="77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groundwork richmond logo">
            <a:extLst>
              <a:ext uri="{FF2B5EF4-FFF2-40B4-BE49-F238E27FC236}">
                <a16:creationId xmlns:a16="http://schemas.microsoft.com/office/drawing/2014/main" id="{DB4AF748-EF9D-4364-84B0-E1EFB80E0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14" t="11635" r="8897" b="14597"/>
          <a:stretch/>
        </p:blipFill>
        <p:spPr bwMode="auto">
          <a:xfrm>
            <a:off x="9551782" y="154722"/>
            <a:ext cx="1509349" cy="59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city of richmond logo">
            <a:extLst>
              <a:ext uri="{FF2B5EF4-FFF2-40B4-BE49-F238E27FC236}">
                <a16:creationId xmlns:a16="http://schemas.microsoft.com/office/drawing/2014/main" id="{383F4559-1B38-4963-B59F-D30ECD372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2229" y="242451"/>
            <a:ext cx="872584" cy="48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19D4C3-677F-409D-8BD4-D1A42304FD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5298" y="2520482"/>
            <a:ext cx="2873813" cy="3357942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46769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D657D-BBB5-4CE7-B79D-5C8211369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814" y="1364261"/>
            <a:ext cx="3842794" cy="1216115"/>
          </a:xfrm>
        </p:spPr>
        <p:txBody>
          <a:bodyPr/>
          <a:lstStyle/>
          <a:p>
            <a:r>
              <a:rPr lang="en-US"/>
              <a:t>Sensor network in Richmond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B4AAA-D87E-4ACB-B126-E9F7F908BFF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65814" y="2645646"/>
            <a:ext cx="3842794" cy="3261600"/>
          </a:xfrm>
        </p:spPr>
        <p:txBody>
          <a:bodyPr/>
          <a:lstStyle/>
          <a:p>
            <a:r>
              <a:rPr lang="en-US" dirty="0"/>
              <a:t>Network of 50 low-cost Clarity sensors</a:t>
            </a:r>
          </a:p>
          <a:p>
            <a:r>
              <a:rPr lang="en-US" dirty="0">
                <a:solidFill>
                  <a:schemeClr val="tx1"/>
                </a:solidFill>
              </a:rPr>
              <a:t>Pollutants: PM</a:t>
            </a:r>
            <a:r>
              <a:rPr lang="en-US" baseline="-25000" dirty="0">
                <a:solidFill>
                  <a:schemeClr val="tx1"/>
                </a:solidFill>
              </a:rPr>
              <a:t>2.5</a:t>
            </a:r>
            <a:r>
              <a:rPr lang="en-US" dirty="0">
                <a:solidFill>
                  <a:schemeClr val="tx1"/>
                </a:solidFill>
              </a:rPr>
              <a:t>, PM</a:t>
            </a:r>
            <a:r>
              <a:rPr lang="en-US" baseline="-25000" dirty="0">
                <a:solidFill>
                  <a:schemeClr val="tx1"/>
                </a:solidFill>
              </a:rPr>
              <a:t>10</a:t>
            </a:r>
            <a:r>
              <a:rPr lang="en-US" dirty="0">
                <a:solidFill>
                  <a:schemeClr val="tx1"/>
                </a:solidFill>
              </a:rPr>
              <a:t>, and NO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</a:p>
          <a:p>
            <a:r>
              <a:rPr lang="en-US" dirty="0">
                <a:solidFill>
                  <a:schemeClr val="tx1"/>
                </a:solidFill>
              </a:rPr>
              <a:t>Sited in greenways, parks, and near high traffic roadways, and industrial centers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61BCF7-1444-1741-A52C-DF781E32F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199" y="4434328"/>
            <a:ext cx="3591818" cy="214667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23B5CA-E685-D246-83DB-D773A43AA0CA}"/>
              </a:ext>
            </a:extLst>
          </p:cNvPr>
          <p:cNvSpPr/>
          <p:nvPr/>
        </p:nvSpPr>
        <p:spPr>
          <a:xfrm>
            <a:off x="1701637" y="6581001"/>
            <a:ext cx="25924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latin typeface="Helvetica" pitchFamily="2" charset="0"/>
              </a:rPr>
              <a:t>Groundwork Richmond Air Rangers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428DDA-D001-4997-BA48-CAF222CD71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3417" y="-1760"/>
            <a:ext cx="6662057" cy="685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4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577953-1FE8-425D-B155-33D16E6F99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003" y="1114696"/>
            <a:ext cx="10137041" cy="54080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7919823-7FB6-7741-8025-DB56F424CE4B}"/>
              </a:ext>
            </a:extLst>
          </p:cNvPr>
          <p:cNvSpPr txBox="1">
            <a:spLocks/>
          </p:cNvSpPr>
          <p:nvPr/>
        </p:nvSpPr>
        <p:spPr>
          <a:xfrm>
            <a:off x="2365873" y="488532"/>
            <a:ext cx="7149602" cy="8489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/>
              <a:t>Ramboll </a:t>
            </a:r>
            <a:r>
              <a:rPr lang="en-US" sz="3200" err="1"/>
              <a:t>Shair</a:t>
            </a:r>
            <a:endParaRPr lang="en-US" sz="3200"/>
          </a:p>
        </p:txBody>
      </p:sp>
      <p:pic>
        <p:nvPicPr>
          <p:cNvPr id="1028" name="Picture 4" descr="Image result for google cloud platform">
            <a:extLst>
              <a:ext uri="{FF2B5EF4-FFF2-40B4-BE49-F238E27FC236}">
                <a16:creationId xmlns:a16="http://schemas.microsoft.com/office/drawing/2014/main" id="{2D8F1FA3-6D46-5643-9341-ABD8519BC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665"/>
          <a:stretch/>
        </p:blipFill>
        <p:spPr bwMode="auto">
          <a:xfrm>
            <a:off x="10791780" y="-77132"/>
            <a:ext cx="1631682" cy="113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159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D54CD56-E1A1-4133-9BDA-1AEA4E1A8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" y="1337480"/>
            <a:ext cx="9925049" cy="518437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B67075F-70C1-4A2D-8EE1-8F5A82D881F2}"/>
              </a:ext>
            </a:extLst>
          </p:cNvPr>
          <p:cNvSpPr txBox="1">
            <a:spLocks/>
          </p:cNvSpPr>
          <p:nvPr/>
        </p:nvSpPr>
        <p:spPr>
          <a:xfrm>
            <a:off x="2365873" y="488532"/>
            <a:ext cx="7149602" cy="848949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Ramboll </a:t>
            </a:r>
            <a:r>
              <a:rPr lang="en-US" err="1"/>
              <a:t>Shair</a:t>
            </a:r>
            <a:r>
              <a:rPr lang="en-US"/>
              <a:t> Nowcast Data Timing</a:t>
            </a:r>
          </a:p>
        </p:txBody>
      </p:sp>
    </p:spTree>
    <p:extLst>
      <p:ext uri="{BB962C8B-B14F-4D97-AF65-F5344CB8AC3E}">
        <p14:creationId xmlns:p14="http://schemas.microsoft.com/office/powerpoint/2010/main" val="1947359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F5B4426-DE92-402B-BA48-BAB4A3B2CB78}"/>
              </a:ext>
            </a:extLst>
          </p:cNvPr>
          <p:cNvSpPr txBox="1">
            <a:spLocks/>
          </p:cNvSpPr>
          <p:nvPr/>
        </p:nvSpPr>
        <p:spPr>
          <a:xfrm>
            <a:off x="940469" y="2273300"/>
            <a:ext cx="5200687" cy="43434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636462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200" kern="1200">
                <a:solidFill>
                  <a:schemeClr val="bg1">
                    <a:lumMod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en-US"/>
              <a:t>Meteorology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/>
              <a:t>WRF NAM forecast refreshed every 6 hours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/>
              <a:t>Nested grids:  9km, 3km, and 1km resolution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err="1"/>
              <a:t>CAMx</a:t>
            </a:r>
            <a:r>
              <a:rPr lang="en-US"/>
              <a:t> Grids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/>
              <a:t>1km and 200m resolution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/>
              <a:t>Captures region’s most influential sources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/>
              <a:t>Chemistry and Deposition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/>
              <a:t>Fast chemical scheme for O3-NO-NO2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/>
              <a:t>Wet and dry deposition with ZHANG03 model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/>
              <a:t>Source Attribution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/>
              <a:t>Tag emissions by source category for source apportionment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/>
              <a:t>Modeled every hour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/>
              <a:t>Latest emissions combined with previous hour dispersion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DA6619-B7D9-C143-A828-E206648608FC}"/>
              </a:ext>
            </a:extLst>
          </p:cNvPr>
          <p:cNvSpPr/>
          <p:nvPr/>
        </p:nvSpPr>
        <p:spPr>
          <a:xfrm>
            <a:off x="10688876" y="6636831"/>
            <a:ext cx="26699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>
                <a:solidFill>
                  <a:schemeClr val="bg1"/>
                </a:solidFill>
                <a:latin typeface="Helvetica" pitchFamily="2" charset="0"/>
              </a:rPr>
              <a:t>Source: Wikipedia (</a:t>
            </a:r>
            <a:r>
              <a:rPr lang="en-US" sz="1000" i="1" err="1">
                <a:solidFill>
                  <a:schemeClr val="bg1"/>
                </a:solidFill>
                <a:latin typeface="Helvetica" pitchFamily="2" charset="0"/>
              </a:rPr>
              <a:t>Audiohifi</a:t>
            </a:r>
            <a:r>
              <a:rPr lang="en-US" sz="1000" i="1">
                <a:solidFill>
                  <a:schemeClr val="bg1"/>
                </a:solidFill>
                <a:latin typeface="Helvetica" pitchFamily="2" charset="0"/>
              </a:rPr>
              <a:t>)	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B8BECA-E1F5-4A43-8734-9C8414657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156" y="-26147"/>
            <a:ext cx="7054144" cy="690902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0811657-2DE0-472B-BF8C-5C356A591897}"/>
              </a:ext>
            </a:extLst>
          </p:cNvPr>
          <p:cNvSpPr txBox="1">
            <a:spLocks/>
          </p:cNvSpPr>
          <p:nvPr/>
        </p:nvSpPr>
        <p:spPr>
          <a:xfrm>
            <a:off x="950407" y="1389284"/>
            <a:ext cx="3852958" cy="10219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CAMx Modeling</a:t>
            </a:r>
          </a:p>
        </p:txBody>
      </p:sp>
    </p:spTree>
    <p:extLst>
      <p:ext uri="{BB962C8B-B14F-4D97-AF65-F5344CB8AC3E}">
        <p14:creationId xmlns:p14="http://schemas.microsoft.com/office/powerpoint/2010/main" val="903496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31C57-99A7-4C13-B87A-E4756AA8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148" y="1272788"/>
            <a:ext cx="6165852" cy="1021976"/>
          </a:xfrm>
        </p:spPr>
        <p:txBody>
          <a:bodyPr/>
          <a:lstStyle/>
          <a:p>
            <a:r>
              <a:rPr lang="en-US"/>
              <a:t>Realtime Traffic Emissions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785C32-ECB1-436A-96C5-C0A9A9129B93}"/>
              </a:ext>
            </a:extLst>
          </p:cNvPr>
          <p:cNvSpPr txBox="1"/>
          <p:nvPr/>
        </p:nvSpPr>
        <p:spPr>
          <a:xfrm>
            <a:off x="844148" y="2505670"/>
            <a:ext cx="2628567" cy="923330"/>
          </a:xfrm>
          <a:prstGeom prst="rect">
            <a:avLst/>
          </a:prstGeom>
          <a:ln>
            <a:solidFill>
              <a:srgbClr val="999999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Mobile emission inventories (EMFAC, MOVES, COPERT)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D80178-4CD6-4E76-B30B-724A71447AFF}"/>
              </a:ext>
            </a:extLst>
          </p:cNvPr>
          <p:cNvSpPr txBox="1"/>
          <p:nvPr/>
        </p:nvSpPr>
        <p:spPr>
          <a:xfrm>
            <a:off x="844150" y="3680754"/>
            <a:ext cx="2628566" cy="369332"/>
          </a:xfrm>
          <a:prstGeom prst="rect">
            <a:avLst/>
          </a:prstGeom>
          <a:ln>
            <a:solidFill>
              <a:srgbClr val="999999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Open Street Map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F2314C-86FE-4ACB-A99C-410730C43DF7}"/>
              </a:ext>
            </a:extLst>
          </p:cNvPr>
          <p:cNvSpPr txBox="1"/>
          <p:nvPr/>
        </p:nvSpPr>
        <p:spPr>
          <a:xfrm>
            <a:off x="844153" y="4290079"/>
            <a:ext cx="2628566" cy="646331"/>
          </a:xfrm>
          <a:prstGeom prst="rect">
            <a:avLst/>
          </a:prstGeom>
          <a:ln>
            <a:solidFill>
              <a:srgbClr val="999999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Realtime speed data from an API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B61597-F8EE-4A5D-9B7A-83ADC7EFB7C6}"/>
              </a:ext>
            </a:extLst>
          </p:cNvPr>
          <p:cNvSpPr txBox="1"/>
          <p:nvPr/>
        </p:nvSpPr>
        <p:spPr>
          <a:xfrm>
            <a:off x="844151" y="5248323"/>
            <a:ext cx="2628566" cy="369332"/>
          </a:xfrm>
          <a:prstGeom prst="rect">
            <a:avLst/>
          </a:prstGeom>
          <a:ln>
            <a:solidFill>
              <a:srgbClr val="999999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Travel demand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6FD98-3D29-4D43-8696-BF4E05C893C2}"/>
              </a:ext>
            </a:extLst>
          </p:cNvPr>
          <p:cNvSpPr txBox="1"/>
          <p:nvPr/>
        </p:nvSpPr>
        <p:spPr>
          <a:xfrm>
            <a:off x="4043375" y="3536374"/>
            <a:ext cx="1957631" cy="646331"/>
          </a:xfrm>
          <a:prstGeom prst="rect">
            <a:avLst/>
          </a:prstGeom>
          <a:solidFill>
            <a:schemeClr val="accent1"/>
          </a:solidFill>
          <a:ln>
            <a:solidFill>
              <a:srgbClr val="999999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Retrieve all streets in an area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36810F-3B17-49DA-8F39-0CB4A1C6707C}"/>
              </a:ext>
            </a:extLst>
          </p:cNvPr>
          <p:cNvSpPr txBox="1"/>
          <p:nvPr/>
        </p:nvSpPr>
        <p:spPr>
          <a:xfrm>
            <a:off x="4043374" y="4290078"/>
            <a:ext cx="1957631" cy="646331"/>
          </a:xfrm>
          <a:prstGeom prst="rect">
            <a:avLst/>
          </a:prstGeom>
          <a:solidFill>
            <a:schemeClr val="accent1"/>
          </a:solidFill>
          <a:ln>
            <a:solidFill>
              <a:srgbClr val="999999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Calculate real-time traffic flow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0E2CDC-6538-4842-9569-B55C828A61EA}"/>
              </a:ext>
            </a:extLst>
          </p:cNvPr>
          <p:cNvSpPr txBox="1"/>
          <p:nvPr/>
        </p:nvSpPr>
        <p:spPr>
          <a:xfrm>
            <a:off x="6669176" y="2782669"/>
            <a:ext cx="1570533" cy="369332"/>
          </a:xfrm>
          <a:prstGeom prst="rect">
            <a:avLst/>
          </a:prstGeom>
          <a:ln>
            <a:solidFill>
              <a:srgbClr val="999999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Merge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2E06B0-49E2-411D-BA17-587422C7EAEE}"/>
              </a:ext>
            </a:extLst>
          </p:cNvPr>
          <p:cNvSpPr txBox="1"/>
          <p:nvPr/>
        </p:nvSpPr>
        <p:spPr>
          <a:xfrm>
            <a:off x="6669176" y="3902496"/>
            <a:ext cx="1570533" cy="646331"/>
          </a:xfrm>
          <a:prstGeom prst="rect">
            <a:avLst/>
          </a:prstGeom>
          <a:ln>
            <a:solidFill>
              <a:srgbClr val="999999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Traffic emissions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3A10574-0990-4630-94C4-649356CDCAD8}"/>
              </a:ext>
            </a:extLst>
          </p:cNvPr>
          <p:cNvCxnSpPr>
            <a:cxnSpLocks/>
            <a:stCxn id="4" idx="3"/>
            <a:endCxn id="11" idx="1"/>
          </p:cNvCxnSpPr>
          <p:nvPr/>
        </p:nvCxnSpPr>
        <p:spPr>
          <a:xfrm>
            <a:off x="3472715" y="2967335"/>
            <a:ext cx="3196461" cy="0"/>
          </a:xfrm>
          <a:prstGeom prst="straightConnector1">
            <a:avLst/>
          </a:prstGeom>
          <a:ln w="28575">
            <a:solidFill>
              <a:srgbClr val="6364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FE18F27-5241-4BE5-9B71-36AE2F9D4796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3472716" y="3859540"/>
            <a:ext cx="570659" cy="5880"/>
          </a:xfrm>
          <a:prstGeom prst="straightConnector1">
            <a:avLst/>
          </a:prstGeom>
          <a:ln w="28575">
            <a:solidFill>
              <a:srgbClr val="6364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3B636AE-FC8F-41BA-9F24-0FD3ED4EE083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6001006" y="2967335"/>
            <a:ext cx="668170" cy="892205"/>
          </a:xfrm>
          <a:prstGeom prst="straightConnector1">
            <a:avLst/>
          </a:prstGeom>
          <a:ln w="28575">
            <a:solidFill>
              <a:srgbClr val="6364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54FF2F3-B281-4AF8-B9B1-FA1E0F6A7FE3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 flipV="1">
            <a:off x="3472719" y="4613244"/>
            <a:ext cx="570655" cy="1"/>
          </a:xfrm>
          <a:prstGeom prst="straightConnector1">
            <a:avLst/>
          </a:prstGeom>
          <a:ln w="28575">
            <a:solidFill>
              <a:srgbClr val="6364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C11E2D5-8FE0-4B1B-B8D5-BF169D01BDAB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3472717" y="4613244"/>
            <a:ext cx="570657" cy="819745"/>
          </a:xfrm>
          <a:prstGeom prst="straightConnector1">
            <a:avLst/>
          </a:prstGeom>
          <a:ln w="28575">
            <a:solidFill>
              <a:srgbClr val="6364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EB6FA23-D466-44FD-B74C-BD4E8380BCA8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>
            <a:off x="7454443" y="3152001"/>
            <a:ext cx="0" cy="750495"/>
          </a:xfrm>
          <a:prstGeom prst="straightConnector1">
            <a:avLst/>
          </a:prstGeom>
          <a:ln w="28575">
            <a:solidFill>
              <a:srgbClr val="6364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7703BE1-ED9F-4186-B59D-8F680867B5D8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6001005" y="2967335"/>
            <a:ext cx="668171" cy="1645909"/>
          </a:xfrm>
          <a:prstGeom prst="straightConnector1">
            <a:avLst/>
          </a:prstGeom>
          <a:ln w="28575">
            <a:solidFill>
              <a:srgbClr val="6364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DA85E5D-C1DE-FF49-8514-C6872497F8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946"/>
          <a:stretch/>
        </p:blipFill>
        <p:spPr>
          <a:xfrm>
            <a:off x="8333628" y="1745696"/>
            <a:ext cx="3815327" cy="3836310"/>
          </a:xfrm>
          <a:prstGeom prst="rect">
            <a:avLst/>
          </a:prstGeom>
          <a:ln w="28575">
            <a:solidFill>
              <a:srgbClr val="999999"/>
            </a:solidFill>
          </a:ln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FAC77B11-E0C1-674F-87F4-3E611099B3BD}"/>
              </a:ext>
            </a:extLst>
          </p:cNvPr>
          <p:cNvSpPr/>
          <p:nvPr/>
        </p:nvSpPr>
        <p:spPr>
          <a:xfrm>
            <a:off x="9374240" y="5617655"/>
            <a:ext cx="2248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Helvetica" pitchFamily="2" charset="0"/>
              </a:rPr>
              <a:t>358,269 Modeled Road Links in the Bay Area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D17564-40DA-F449-AD30-F9E7CC179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83813"/>
            <a:ext cx="809297" cy="73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82D518E9-B600-B549-A340-C64C65DA9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76116" y="4678076"/>
            <a:ext cx="939579" cy="9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06166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F2A700"/>
      </a:accent1>
      <a:accent2>
        <a:srgbClr val="FE4D02"/>
      </a:accent2>
      <a:accent3>
        <a:srgbClr val="00E4BE"/>
      </a:accent3>
      <a:accent4>
        <a:srgbClr val="08ACEC"/>
      </a:accent4>
      <a:accent5>
        <a:srgbClr val="002CC8"/>
      </a:accent5>
      <a:accent6>
        <a:srgbClr val="000000"/>
      </a:accent6>
      <a:hlink>
        <a:srgbClr val="0563C1"/>
      </a:hlink>
      <a:folHlink>
        <a:srgbClr val="002BC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ange ">
  <a:themeElements>
    <a:clrScheme name="White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F2A700"/>
      </a:accent1>
      <a:accent2>
        <a:srgbClr val="FE4D02"/>
      </a:accent2>
      <a:accent3>
        <a:srgbClr val="00E4BE"/>
      </a:accent3>
      <a:accent4>
        <a:srgbClr val="08ACEC"/>
      </a:accent4>
      <a:accent5>
        <a:srgbClr val="002CC8"/>
      </a:accent5>
      <a:accent6>
        <a:srgbClr val="000000"/>
      </a:accent6>
      <a:hlink>
        <a:srgbClr val="0563C1"/>
      </a:hlink>
      <a:folHlink>
        <a:srgbClr val="002BC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Yellow">
  <a:themeElements>
    <a:clrScheme name="White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F2A700"/>
      </a:accent1>
      <a:accent2>
        <a:srgbClr val="FE4D02"/>
      </a:accent2>
      <a:accent3>
        <a:srgbClr val="00E4BE"/>
      </a:accent3>
      <a:accent4>
        <a:srgbClr val="08ACEC"/>
      </a:accent4>
      <a:accent5>
        <a:srgbClr val="002CC8"/>
      </a:accent5>
      <a:accent6>
        <a:srgbClr val="000000"/>
      </a:accent6>
      <a:hlink>
        <a:srgbClr val="0563C1"/>
      </a:hlink>
      <a:folHlink>
        <a:srgbClr val="002BC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urquoise">
  <a:themeElements>
    <a:clrScheme name="White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F2A700"/>
      </a:accent1>
      <a:accent2>
        <a:srgbClr val="FE4D02"/>
      </a:accent2>
      <a:accent3>
        <a:srgbClr val="00E4BE"/>
      </a:accent3>
      <a:accent4>
        <a:srgbClr val="08ACEC"/>
      </a:accent4>
      <a:accent5>
        <a:srgbClr val="002CC8"/>
      </a:accent5>
      <a:accent6>
        <a:srgbClr val="000000"/>
      </a:accent6>
      <a:hlink>
        <a:srgbClr val="0563C1"/>
      </a:hlink>
      <a:folHlink>
        <a:srgbClr val="002BC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ight Blue">
  <a:themeElements>
    <a:clrScheme name="White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F2A700"/>
      </a:accent1>
      <a:accent2>
        <a:srgbClr val="FE4D02"/>
      </a:accent2>
      <a:accent3>
        <a:srgbClr val="00E4BE"/>
      </a:accent3>
      <a:accent4>
        <a:srgbClr val="08ACEC"/>
      </a:accent4>
      <a:accent5>
        <a:srgbClr val="002CC8"/>
      </a:accent5>
      <a:accent6>
        <a:srgbClr val="000000"/>
      </a:accent6>
      <a:hlink>
        <a:srgbClr val="0563C1"/>
      </a:hlink>
      <a:folHlink>
        <a:srgbClr val="002BC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ark blue">
  <a:themeElements>
    <a:clrScheme name="White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F2A700"/>
      </a:accent1>
      <a:accent2>
        <a:srgbClr val="FE4D02"/>
      </a:accent2>
      <a:accent3>
        <a:srgbClr val="00E4BE"/>
      </a:accent3>
      <a:accent4>
        <a:srgbClr val="08ACEC"/>
      </a:accent4>
      <a:accent5>
        <a:srgbClr val="002CC8"/>
      </a:accent5>
      <a:accent6>
        <a:srgbClr val="000000"/>
      </a:accent6>
      <a:hlink>
        <a:srgbClr val="0563C1"/>
      </a:hlink>
      <a:folHlink>
        <a:srgbClr val="002BC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5ACB91D866044A9D610D8DE8CE0ABC" ma:contentTypeVersion="10" ma:contentTypeDescription="Create a new document." ma:contentTypeScope="" ma:versionID="5f68aa8ff9641868d19fb9882c1b53fb">
  <xsd:schema xmlns:xsd="http://www.w3.org/2001/XMLSchema" xmlns:xs="http://www.w3.org/2001/XMLSchema" xmlns:p="http://schemas.microsoft.com/office/2006/metadata/properties" xmlns:ns2="ce9bc126-ebe2-4235-9db2-f2d78940cd94" xmlns:ns3="6fc6be0a-36d3-450c-877a-6353810b1b29" targetNamespace="http://schemas.microsoft.com/office/2006/metadata/properties" ma:root="true" ma:fieldsID="330d86340747a49088ba47a8dd4e20de" ns2:_="" ns3:_="">
    <xsd:import namespace="ce9bc126-ebe2-4235-9db2-f2d78940cd94"/>
    <xsd:import namespace="6fc6be0a-36d3-450c-877a-6353810b1b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9bc126-ebe2-4235-9db2-f2d78940cd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c6be0a-36d3-450c-877a-6353810b1b2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617233A-9102-4F0D-9E0E-8FC1A49605F8}">
  <ds:schemaRefs>
    <ds:schemaRef ds:uri="6fc6be0a-36d3-450c-877a-6353810b1b29"/>
    <ds:schemaRef ds:uri="ce9bc126-ebe2-4235-9db2-f2d78940cd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54398A5-01DA-43D1-B0E0-ABCD739153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083CF9-710B-43DE-B9F3-D4B0995D59C2}">
  <ds:schemaRefs>
    <ds:schemaRef ds:uri="6fc6be0a-36d3-450c-877a-6353810b1b29"/>
    <ds:schemaRef ds:uri="ce9bc126-ebe2-4235-9db2-f2d78940cd9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3334</TotalTime>
  <Words>876</Words>
  <Application>Microsoft Macintosh PowerPoint</Application>
  <PresentationFormat>Widescreen</PresentationFormat>
  <Paragraphs>168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Cambria Math</vt:lpstr>
      <vt:lpstr>Helvetica</vt:lpstr>
      <vt:lpstr>Verdana</vt:lpstr>
      <vt:lpstr>Wingdings</vt:lpstr>
      <vt:lpstr>White</vt:lpstr>
      <vt:lpstr>Orange </vt:lpstr>
      <vt:lpstr>Yellow</vt:lpstr>
      <vt:lpstr>Turquoise</vt:lpstr>
      <vt:lpstr>Light Blue</vt:lpstr>
      <vt:lpstr>Dark blue</vt:lpstr>
      <vt:lpstr>Ramboll Shair:  Integrating realtime sensor measurements and regional/local-scale models in Richmond, California</vt:lpstr>
      <vt:lpstr>Outline</vt:lpstr>
      <vt:lpstr>Background</vt:lpstr>
      <vt:lpstr>Air Rangers Community Air Protection Grant</vt:lpstr>
      <vt:lpstr>Sensor network in Richmond</vt:lpstr>
      <vt:lpstr>PowerPoint Presentation</vt:lpstr>
      <vt:lpstr>PowerPoint Presentation</vt:lpstr>
      <vt:lpstr>PowerPoint Presentation</vt:lpstr>
      <vt:lpstr>Realtime Traffic Emissions</vt:lpstr>
      <vt:lpstr>Realtime Traffic Emissions</vt:lpstr>
      <vt:lpstr>Additional Source Emissions</vt:lpstr>
      <vt:lpstr>Shairstreet Modeling</vt:lpstr>
      <vt:lpstr>Shairstreet Modeling</vt:lpstr>
      <vt:lpstr>Sensor Integration</vt:lpstr>
      <vt:lpstr>Sensor Integration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Bára Gadlinová</dc:creator>
  <cp:lastModifiedBy>Justin Bandoro</cp:lastModifiedBy>
  <cp:revision>28</cp:revision>
  <dcterms:created xsi:type="dcterms:W3CDTF">2019-08-14T09:53:21Z</dcterms:created>
  <dcterms:modified xsi:type="dcterms:W3CDTF">2019-10-23T14:31:51Z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0x010100435ACB91D866044A9D610D8DE8CE0ABC</vt:lpwstr>
  </property>
</Properties>
</file>