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9" r:id="rId1"/>
  </p:sldMasterIdLst>
  <p:notesMasterIdLst>
    <p:notesMasterId r:id="rId42"/>
  </p:notesMasterIdLst>
  <p:sldIdLst>
    <p:sldId id="287" r:id="rId2"/>
    <p:sldId id="315" r:id="rId3"/>
    <p:sldId id="316" r:id="rId4"/>
    <p:sldId id="294" r:id="rId5"/>
    <p:sldId id="297" r:id="rId6"/>
    <p:sldId id="263" r:id="rId7"/>
    <p:sldId id="317" r:id="rId8"/>
    <p:sldId id="291" r:id="rId9"/>
    <p:sldId id="309" r:id="rId10"/>
    <p:sldId id="289" r:id="rId11"/>
    <p:sldId id="272" r:id="rId12"/>
    <p:sldId id="318" r:id="rId13"/>
    <p:sldId id="265" r:id="rId14"/>
    <p:sldId id="304" r:id="rId15"/>
    <p:sldId id="307" r:id="rId16"/>
    <p:sldId id="305" r:id="rId17"/>
    <p:sldId id="306" r:id="rId18"/>
    <p:sldId id="274" r:id="rId19"/>
    <p:sldId id="275" r:id="rId20"/>
    <p:sldId id="276" r:id="rId21"/>
    <p:sldId id="319" r:id="rId22"/>
    <p:sldId id="277" r:id="rId23"/>
    <p:sldId id="279" r:id="rId24"/>
    <p:sldId id="280" r:id="rId25"/>
    <p:sldId id="320" r:id="rId26"/>
    <p:sldId id="281" r:id="rId27"/>
    <p:sldId id="311" r:id="rId28"/>
    <p:sldId id="321" r:id="rId29"/>
    <p:sldId id="282" r:id="rId30"/>
    <p:sldId id="264" r:id="rId31"/>
    <p:sldId id="284" r:id="rId32"/>
    <p:sldId id="285" r:id="rId33"/>
    <p:sldId id="286" r:id="rId34"/>
    <p:sldId id="322" r:id="rId35"/>
    <p:sldId id="312" r:id="rId36"/>
    <p:sldId id="314" r:id="rId37"/>
    <p:sldId id="308" r:id="rId38"/>
    <p:sldId id="288" r:id="rId39"/>
    <p:sldId id="257" r:id="rId40"/>
    <p:sldId id="26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120" autoAdjust="0"/>
  </p:normalViewPr>
  <p:slideViewPr>
    <p:cSldViewPr snapToGrid="0">
      <p:cViewPr varScale="1">
        <p:scale>
          <a:sx n="85" d="100"/>
          <a:sy n="85" d="100"/>
        </p:scale>
        <p:origin x="90"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711F9-A3A0-42FC-851F-D5FBD8511544}" type="datetimeFigureOut">
              <a:rPr lang="en-GB" smtClean="0"/>
              <a:t>22/10/2019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E1CAA-A0A8-4D00-AFB7-149336BC0C45}" type="slidenum">
              <a:rPr lang="en-GB" smtClean="0"/>
              <a:t>‹#›</a:t>
            </a:fld>
            <a:endParaRPr lang="en-GB"/>
          </a:p>
        </p:txBody>
      </p:sp>
    </p:spTree>
    <p:extLst>
      <p:ext uri="{BB962C8B-B14F-4D97-AF65-F5344CB8AC3E}">
        <p14:creationId xmlns:p14="http://schemas.microsoft.com/office/powerpoint/2010/main" val="110692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C7C76F-D3F6-4BC8-A110-818600C63934}" type="slidenum">
              <a:rPr lang="en-GB" smtClean="0"/>
              <a:t>1</a:t>
            </a:fld>
            <a:endParaRPr lang="en-GB" dirty="0"/>
          </a:p>
        </p:txBody>
      </p:sp>
    </p:spTree>
    <p:extLst>
      <p:ext uri="{BB962C8B-B14F-4D97-AF65-F5344CB8AC3E}">
        <p14:creationId xmlns:p14="http://schemas.microsoft.com/office/powerpoint/2010/main" val="3083116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3E1CAA-A0A8-4D00-AFB7-149336BC0C45}" type="slidenum">
              <a:rPr lang="en-GB" smtClean="0"/>
              <a:t>38</a:t>
            </a:fld>
            <a:endParaRPr lang="en-GB"/>
          </a:p>
        </p:txBody>
      </p:sp>
    </p:spTree>
    <p:extLst>
      <p:ext uri="{BB962C8B-B14F-4D97-AF65-F5344CB8AC3E}">
        <p14:creationId xmlns:p14="http://schemas.microsoft.com/office/powerpoint/2010/main" val="324506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 </a:t>
            </a:r>
            <a:r>
              <a:rPr lang="en-GB" dirty="0" smtClean="0"/>
              <a:t>For the purpose of the Work Package 4 of the ASAP-East Africa project two numerical models will be implemented over the domain of Sub-Saharan Africa, centred on the cities of Addis Ababa (Ethiopia), Kampala (Uganda) and Nairobi (Kenya).</a:t>
            </a:r>
          </a:p>
          <a:p>
            <a:endParaRPr lang="en-GB" dirty="0" smtClean="0"/>
          </a:p>
          <a:p>
            <a:r>
              <a:rPr lang="en-GB" dirty="0" smtClean="0"/>
              <a:t>	1. The first model, HDM-4 is designed to simulate road network management, investment alternatives and to quantify the related emissions generated by the entire road network. HDM-4 will be used to create road networks 	associated with the three cities in question. The road networks will be described in terms of both vehicle fleet traveling on them and in terms of describing the conditions associated with the roads of the road network under 	examination.</a:t>
            </a:r>
          </a:p>
          <a:p>
            <a:endParaRPr lang="en-GB" dirty="0" smtClean="0"/>
          </a:p>
          <a:p>
            <a:r>
              <a:rPr lang="en-GB" dirty="0" smtClean="0"/>
              <a:t>	2. </a:t>
            </a:r>
            <a:r>
              <a:rPr lang="en-GB" sz="1200" kern="1200" dirty="0" smtClean="0">
                <a:solidFill>
                  <a:schemeClr val="tx1"/>
                </a:solidFill>
                <a:effectLst/>
                <a:latin typeface="+mn-lt"/>
                <a:ea typeface="+mn-ea"/>
                <a:cs typeface="+mn-cs"/>
              </a:rPr>
              <a:t>The second is a modelling system conceived to make simulations at different resolution of regional and local meteorology and of the main chemistry-transport processes acting in the low troposphere and affecting the air 	quality.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objective of the first system is to reproduce the ground state conditions of each road network, overall in terms of road-transport emissions released in the atmosphere simulating also different possible interventions and investment alternatives and quantifying the emissions reduction generated by these projections.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output will be used by the second modelling system to extend the simulation of these scenarios over the entire domains of Addis Ababa, Nairobi and Kampala urban areas evaluating each scenario in terms of, costs, effective reduction in PM concentrations, and consequently improvements to air quality. </a:t>
            </a:r>
          </a:p>
          <a:p>
            <a:endParaRPr lang="en-GB" dirty="0"/>
          </a:p>
        </p:txBody>
      </p:sp>
      <p:sp>
        <p:nvSpPr>
          <p:cNvPr id="4" name="Slide Number Placeholder 3"/>
          <p:cNvSpPr>
            <a:spLocks noGrp="1"/>
          </p:cNvSpPr>
          <p:nvPr>
            <p:ph type="sldNum" sz="quarter" idx="10"/>
          </p:nvPr>
        </p:nvSpPr>
        <p:spPr/>
        <p:txBody>
          <a:bodyPr/>
          <a:lstStyle/>
          <a:p>
            <a:fld id="{931FC8A4-BAFA-46FF-8CB6-F1726FC87914}" type="slidenum">
              <a:rPr lang="en-GB" smtClean="0"/>
              <a:t>4</a:t>
            </a:fld>
            <a:endParaRPr lang="en-GB" dirty="0"/>
          </a:p>
        </p:txBody>
      </p:sp>
    </p:spTree>
    <p:extLst>
      <p:ext uri="{BB962C8B-B14F-4D97-AF65-F5344CB8AC3E}">
        <p14:creationId xmlns:p14="http://schemas.microsoft.com/office/powerpoint/2010/main" val="46952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 </a:t>
            </a:r>
            <a:r>
              <a:rPr lang="en-GB" dirty="0" smtClean="0"/>
              <a:t>For the purpose of the Work Package 4 of the ASAP-East Africa project two numerical models will be implemented over the domain of Sub-Saharan Africa, centred on the cities of Addis Ababa (Ethiopia), Kampala (Uganda) and Nairobi (Kenya).</a:t>
            </a:r>
          </a:p>
          <a:p>
            <a:endParaRPr lang="en-GB" dirty="0" smtClean="0"/>
          </a:p>
          <a:p>
            <a:r>
              <a:rPr lang="en-GB" dirty="0" smtClean="0"/>
              <a:t>	1. The first model, HDM-4 is designed to simulate road network management, investment alternatives and to quantify the related emissions generated by the entire road network. HDM-4 will be used to create road networks 	associated with the three cities in question. The road networks will be described in terms of both vehicle fleet traveling on them and in terms of describing the conditions associated with the roads of the road network under 	examination.</a:t>
            </a:r>
          </a:p>
          <a:p>
            <a:endParaRPr lang="en-GB" dirty="0" smtClean="0"/>
          </a:p>
          <a:p>
            <a:r>
              <a:rPr lang="en-GB" dirty="0" smtClean="0"/>
              <a:t>	2. </a:t>
            </a:r>
            <a:r>
              <a:rPr lang="en-GB" sz="1200" kern="1200" dirty="0" smtClean="0">
                <a:solidFill>
                  <a:schemeClr val="tx1"/>
                </a:solidFill>
                <a:effectLst/>
                <a:latin typeface="+mn-lt"/>
                <a:ea typeface="+mn-ea"/>
                <a:cs typeface="+mn-cs"/>
              </a:rPr>
              <a:t>The second is a modelling system conceived to make simulations at different resolution of regional and local meteorology and of the main chemistry-transport processes acting in the low troposphere and affecting the air 	quality.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objective of the first system is to reproduce the ground state conditions of each road network, overall in terms of road-transport emissions released in the atmosphere simulating also different possible interventions and investment alternatives and quantifying the emissions reduction generated by these projections.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output will be used by the second modelling system to extend the simulation of these scenarios over the entire domains of Addis Ababa, Nairobi and Kampala urban areas evaluating each scenario in terms of, costs, effective reduction in PM concentrations, and consequently improvements to air quality. </a:t>
            </a:r>
          </a:p>
          <a:p>
            <a:endParaRPr lang="en-GB" dirty="0"/>
          </a:p>
        </p:txBody>
      </p:sp>
      <p:sp>
        <p:nvSpPr>
          <p:cNvPr id="4" name="Slide Number Placeholder 3"/>
          <p:cNvSpPr>
            <a:spLocks noGrp="1"/>
          </p:cNvSpPr>
          <p:nvPr>
            <p:ph type="sldNum" sz="quarter" idx="10"/>
          </p:nvPr>
        </p:nvSpPr>
        <p:spPr/>
        <p:txBody>
          <a:bodyPr/>
          <a:lstStyle/>
          <a:p>
            <a:fld id="{931FC8A4-BAFA-46FF-8CB6-F1726FC87914}" type="slidenum">
              <a:rPr lang="en-GB" smtClean="0"/>
              <a:t>5</a:t>
            </a:fld>
            <a:endParaRPr lang="en-GB" dirty="0"/>
          </a:p>
        </p:txBody>
      </p:sp>
    </p:spTree>
    <p:extLst>
      <p:ext uri="{BB962C8B-B14F-4D97-AF65-F5344CB8AC3E}">
        <p14:creationId xmlns:p14="http://schemas.microsoft.com/office/powerpoint/2010/main" val="904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 </a:t>
            </a:r>
            <a:r>
              <a:rPr lang="en-GB" dirty="0" smtClean="0"/>
              <a:t>For the purpose of the Work Package 4 of the ASAP-East Africa project two numerical models will be implemented over the domain of Sub-Saharan Africa, centred on the cities of Addis Ababa (Ethiopia), Kampala (Uganda) and Nairobi (Kenya).</a:t>
            </a:r>
          </a:p>
          <a:p>
            <a:endParaRPr lang="en-GB" dirty="0" smtClean="0"/>
          </a:p>
          <a:p>
            <a:r>
              <a:rPr lang="en-GB" dirty="0" smtClean="0"/>
              <a:t>	1. The first model, HDM-4 is designed to simulate road network management, investment alternatives and to quantify the related emissions generated by the entire road network. HDM-4 will be used to create road networks 	associated with the three cities in question. The road networks will be described in terms of both vehicle fleet traveling on them and in terms of describing the conditions associated with the roads of the road network under 	examination.</a:t>
            </a:r>
          </a:p>
          <a:p>
            <a:endParaRPr lang="en-GB" dirty="0" smtClean="0"/>
          </a:p>
          <a:p>
            <a:r>
              <a:rPr lang="en-GB" dirty="0" smtClean="0"/>
              <a:t>	2. </a:t>
            </a:r>
            <a:r>
              <a:rPr lang="en-GB" sz="1200" kern="1200" dirty="0" smtClean="0">
                <a:solidFill>
                  <a:schemeClr val="tx1"/>
                </a:solidFill>
                <a:effectLst/>
                <a:latin typeface="+mn-lt"/>
                <a:ea typeface="+mn-ea"/>
                <a:cs typeface="+mn-cs"/>
              </a:rPr>
              <a:t>The second is a modelling system conceived to make simulations at different resolution of regional and local meteorology and of the main chemistry-transport processes acting in the low troposphere and affecting the air 	quality.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objective of the first system is to reproduce the ground state conditions of each road network, overall in terms of road-transport emissions released in the atmosphere simulating also different possible interventions and investment alternatives and quantifying the emissions reduction generated by these projections.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output will be used by the second modelling system to extend the simulation of these scenarios over the entire domains of Addis Ababa, Nairobi and Kampala urban areas evaluating each scenario in terms of, costs, effective reduction in PM concentrations, and consequently improvements to air quality. </a:t>
            </a:r>
          </a:p>
          <a:p>
            <a:endParaRPr lang="en-GB" dirty="0"/>
          </a:p>
        </p:txBody>
      </p:sp>
      <p:sp>
        <p:nvSpPr>
          <p:cNvPr id="4" name="Slide Number Placeholder 3"/>
          <p:cNvSpPr>
            <a:spLocks noGrp="1"/>
          </p:cNvSpPr>
          <p:nvPr>
            <p:ph type="sldNum" sz="quarter" idx="10"/>
          </p:nvPr>
        </p:nvSpPr>
        <p:spPr/>
        <p:txBody>
          <a:bodyPr/>
          <a:lstStyle/>
          <a:p>
            <a:fld id="{931FC8A4-BAFA-46FF-8CB6-F1726FC87914}" type="slidenum">
              <a:rPr lang="en-GB" smtClean="0"/>
              <a:t>6</a:t>
            </a:fld>
            <a:endParaRPr lang="en-GB" dirty="0"/>
          </a:p>
        </p:txBody>
      </p:sp>
    </p:spTree>
    <p:extLst>
      <p:ext uri="{BB962C8B-B14F-4D97-AF65-F5344CB8AC3E}">
        <p14:creationId xmlns:p14="http://schemas.microsoft.com/office/powerpoint/2010/main" val="186851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3E1CAA-A0A8-4D00-AFB7-149336BC0C45}" type="slidenum">
              <a:rPr lang="en-GB" smtClean="0"/>
              <a:t>8</a:t>
            </a:fld>
            <a:endParaRPr lang="en-GB"/>
          </a:p>
        </p:txBody>
      </p:sp>
    </p:spTree>
    <p:extLst>
      <p:ext uri="{BB962C8B-B14F-4D97-AF65-F5344CB8AC3E}">
        <p14:creationId xmlns:p14="http://schemas.microsoft.com/office/powerpoint/2010/main" val="292590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3E1CAA-A0A8-4D00-AFB7-149336BC0C45}" type="slidenum">
              <a:rPr lang="en-GB" smtClean="0"/>
              <a:t>9</a:t>
            </a:fld>
            <a:endParaRPr lang="en-GB"/>
          </a:p>
        </p:txBody>
      </p:sp>
    </p:spTree>
    <p:extLst>
      <p:ext uri="{BB962C8B-B14F-4D97-AF65-F5344CB8AC3E}">
        <p14:creationId xmlns:p14="http://schemas.microsoft.com/office/powerpoint/2010/main" val="3065297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D4A542-870E-4B8E-9AA4-EE6E835BFB3E}" type="slidenum">
              <a:rPr lang="en-GB" smtClean="0"/>
              <a:t>11</a:t>
            </a:fld>
            <a:endParaRPr lang="en-GB"/>
          </a:p>
        </p:txBody>
      </p:sp>
    </p:spTree>
    <p:extLst>
      <p:ext uri="{BB962C8B-B14F-4D97-AF65-F5344CB8AC3E}">
        <p14:creationId xmlns:p14="http://schemas.microsoft.com/office/powerpoint/2010/main" val="51001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D4A542-870E-4B8E-9AA4-EE6E835BFB3E}" type="slidenum">
              <a:rPr lang="en-GB" smtClean="0"/>
              <a:t>20</a:t>
            </a:fld>
            <a:endParaRPr lang="en-GB"/>
          </a:p>
        </p:txBody>
      </p:sp>
    </p:spTree>
    <p:extLst>
      <p:ext uri="{BB962C8B-B14F-4D97-AF65-F5344CB8AC3E}">
        <p14:creationId xmlns:p14="http://schemas.microsoft.com/office/powerpoint/2010/main" val="194848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HDM-4 has been developed by World Bank with the purpose to plan and program an expendable tool for the highway maintenance and investment planning activities in many countries of the world. HDM-4 simulates physical and economic conditions of a defined road network accounting for alternatives and scenarios specified in the inputs for a certain time period.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model is made up of two main modules: the Road Deterioration &amp; Works Effects and Road User Effects modules. The former consist of pavement distress models while the latter works on vehicle operation, travel time and accidents generating also the related emission in the atmosphere connected with road transport effects. A</a:t>
            </a:r>
            <a:r>
              <a:rPr lang="en-GB" sz="1200" kern="1200" baseline="0" dirty="0" smtClean="0">
                <a:solidFill>
                  <a:schemeClr val="tx1"/>
                </a:solidFill>
                <a:effectLst/>
                <a:latin typeface="+mn-lt"/>
                <a:ea typeface="+mn-ea"/>
                <a:cs typeface="+mn-cs"/>
              </a:rPr>
              <a:t> third</a:t>
            </a:r>
            <a:r>
              <a:rPr lang="en-GB" sz="1200" kern="1200" dirty="0" smtClean="0">
                <a:solidFill>
                  <a:schemeClr val="tx1"/>
                </a:solidFill>
                <a:effectLst/>
                <a:latin typeface="+mn-lt"/>
                <a:ea typeface="+mn-ea"/>
                <a:cs typeface="+mn-cs"/>
              </a:rPr>
              <a:t> additional mandatory module is represented by the Maintenance</a:t>
            </a:r>
            <a:r>
              <a:rPr lang="en-GB" sz="1200" kern="1200" baseline="0" dirty="0" smtClean="0">
                <a:solidFill>
                  <a:schemeClr val="tx1"/>
                </a:solidFill>
                <a:effectLst/>
                <a:latin typeface="+mn-lt"/>
                <a:ea typeface="+mn-ea"/>
                <a:cs typeface="+mn-cs"/>
              </a:rPr>
              <a:t> Effect Module, necessary to test different maintenance alternative applied over a defined road section/ road network</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HDM-4 incorporates also seven modules for the modelling of exhaust emissions predicted using information about traffic volume and its composition, type and geometry of the road section, vehicle operating speed, fuel type and vehicle life . The pollutants that, in particular, can be simulated by HDM-4 are: Carbon Dioxide (CO</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Carbon Monoxide (CO),  Hydrocarbon (HC), Lead (</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Nitrogen Oxide (NO</a:t>
            </a:r>
            <a:r>
              <a:rPr lang="en-GB" sz="1200" kern="1200" baseline="-25000" dirty="0" smtClean="0">
                <a:solidFill>
                  <a:schemeClr val="tx1"/>
                </a:solidFill>
                <a:effectLst/>
                <a:latin typeface="+mn-lt"/>
                <a:ea typeface="+mn-ea"/>
                <a:cs typeface="+mn-cs"/>
              </a:rPr>
              <a:t>X</a:t>
            </a:r>
            <a:r>
              <a:rPr lang="en-GB" sz="1200" kern="1200" dirty="0" smtClean="0">
                <a:solidFill>
                  <a:schemeClr val="tx1"/>
                </a:solidFill>
                <a:effectLst/>
                <a:latin typeface="+mn-lt"/>
                <a:ea typeface="+mn-ea"/>
                <a:cs typeface="+mn-cs"/>
              </a:rPr>
              <a:t>), Particulates (PAR) and Sulphur Dioxide (SO</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31FC8A4-BAFA-46FF-8CB6-F1726FC87914}" type="slidenum">
              <a:rPr lang="en-GB" smtClean="0"/>
              <a:t>30</a:t>
            </a:fld>
            <a:endParaRPr lang="en-GB" dirty="0"/>
          </a:p>
        </p:txBody>
      </p:sp>
    </p:spTree>
    <p:extLst>
      <p:ext uri="{BB962C8B-B14F-4D97-AF65-F5344CB8AC3E}">
        <p14:creationId xmlns:p14="http://schemas.microsoft.com/office/powerpoint/2010/main" val="422459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F173436-7277-4B83-B6C8-00EA3886CEB5}" type="datetimeFigureOut">
              <a:rPr lang="en-GB" smtClean="0"/>
              <a:t>22/10/2019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424343558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173436-7277-4B83-B6C8-00EA3886CEB5}" type="datetimeFigureOut">
              <a:rPr lang="en-GB" smtClean="0"/>
              <a:t>22/10/2019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3511663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173436-7277-4B83-B6C8-00EA3886CEB5}" type="datetimeFigureOut">
              <a:rPr lang="en-GB" smtClean="0"/>
              <a:t>22/10/2019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22371608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173436-7277-4B83-B6C8-00EA3886CEB5}" type="datetimeFigureOut">
              <a:rPr lang="en-GB" smtClean="0"/>
              <a:t>22/10/2019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27916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173436-7277-4B83-B6C8-00EA3886CEB5}" type="datetimeFigureOut">
              <a:rPr lang="en-GB" smtClean="0"/>
              <a:t>22/10/2019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333137486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173436-7277-4B83-B6C8-00EA3886CEB5}" type="datetimeFigureOut">
              <a:rPr lang="en-GB" smtClean="0"/>
              <a:t>22/10/2019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373541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173436-7277-4B83-B6C8-00EA3886CEB5}" type="datetimeFigureOut">
              <a:rPr lang="en-GB" smtClean="0"/>
              <a:t>22/10/2019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411063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173436-7277-4B83-B6C8-00EA3886CEB5}" type="datetimeFigureOut">
              <a:rPr lang="en-GB" smtClean="0"/>
              <a:t>22/10/2019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270667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73436-7277-4B83-B6C8-00EA3886CEB5}" type="datetimeFigureOut">
              <a:rPr lang="en-GB" smtClean="0"/>
              <a:t>22/10/2019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404263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173436-7277-4B83-B6C8-00EA3886CEB5}" type="datetimeFigureOut">
              <a:rPr lang="en-GB" smtClean="0"/>
              <a:t>22/10/2019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1046531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173436-7277-4B83-B6C8-00EA3886CEB5}" type="datetimeFigureOut">
              <a:rPr lang="en-GB" smtClean="0"/>
              <a:t>22/10/2019</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08E40E-936B-4F97-A471-84AE2F7FDF4D}" type="slidenum">
              <a:rPr lang="en-GB" smtClean="0"/>
              <a:t>‹#›</a:t>
            </a:fld>
            <a:endParaRPr lang="en-GB"/>
          </a:p>
        </p:txBody>
      </p:sp>
    </p:spTree>
    <p:extLst>
      <p:ext uri="{BB962C8B-B14F-4D97-AF65-F5344CB8AC3E}">
        <p14:creationId xmlns:p14="http://schemas.microsoft.com/office/powerpoint/2010/main" val="76482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73436-7277-4B83-B6C8-00EA3886CEB5}" type="datetimeFigureOut">
              <a:rPr lang="en-GB" smtClean="0"/>
              <a:t>22/10/2019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8E40E-936B-4F97-A471-84AE2F7FDF4D}" type="slidenum">
              <a:rPr lang="en-GB" smtClean="0"/>
              <a:t>‹#›</a:t>
            </a:fld>
            <a:endParaRPr lang="en-GB"/>
          </a:p>
        </p:txBody>
      </p:sp>
    </p:spTree>
    <p:extLst>
      <p:ext uri="{BB962C8B-B14F-4D97-AF65-F5344CB8AC3E}">
        <p14:creationId xmlns:p14="http://schemas.microsoft.com/office/powerpoint/2010/main" val="4146165305"/>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hyperlink" Target="https://openknowledge.worldbank.org/bitstream/handle/10986/25013/108141.pdf?sequence=4&amp;isAllowed=y" TargetMode="External"/><Relationship Id="rId3" Type="http://schemas.openxmlformats.org/officeDocument/2006/relationships/image" Target="../media/image8.png"/><Relationship Id="rId7" Type="http://schemas.openxmlformats.org/officeDocument/2006/relationships/hyperlink" Target="https://canvas.bham.ac.uk/courses/31667/files/5534446?module_item_id=946476" TargetMode="External"/><Relationship Id="rId12" Type="http://schemas.openxmlformats.org/officeDocument/2006/relationships/hyperlink" Target="http://www.euro.who.int/__data/assets/pdf_file/0005/78638/E90038.pdf?ua=1%201/23/17"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habitat3.org/wp-content/uploads/NUA-English.pdf" TargetMode="External"/><Relationship Id="rId11" Type="http://schemas.openxmlformats.org/officeDocument/2006/relationships/hyperlink" Target="http://apps.who.int/iris/bitstream/handle/10665/107652/E86575.pdf?sequence=1&amp;isAllowed=y" TargetMode="External"/><Relationship Id="rId5" Type="http://schemas.openxmlformats.org/officeDocument/2006/relationships/hyperlink" Target="https://doi.org/10.5065/D6M043C6" TargetMode="External"/><Relationship Id="rId10" Type="http://schemas.openxmlformats.org/officeDocument/2006/relationships/hyperlink" Target="http://www.who.int/en/news-room/fact-sheets/detail/household-air-pollution-and-health" TargetMode="External"/><Relationship Id="rId4" Type="http://schemas.openxmlformats.org/officeDocument/2006/relationships/hyperlink" Target="http://www.aaqr.org/files/article/6/6_AAQR-16-01-OA-0019_2378-2385.pdf" TargetMode="External"/><Relationship Id="rId9" Type="http://schemas.openxmlformats.org/officeDocument/2006/relationships/hyperlink" Target="http://www.euro.who.int/__data/assets/pdf_file/0003/74730/E83080.pdf?ua=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o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844" y="5616849"/>
            <a:ext cx="2160811" cy="942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rawing of a person&#10;&#10;Description generated with high confidence">
            <a:extLst>
              <a:ext uri="{FF2B5EF4-FFF2-40B4-BE49-F238E27FC236}">
                <a16:creationId xmlns:a16="http://schemas.microsoft.com/office/drawing/2014/main" id="{2FEC00EF-8245-4CF5-B5D4-307E688BFAFB}"/>
              </a:ext>
            </a:extLst>
          </p:cNvPr>
          <p:cNvPicPr>
            <a:picLocks noChangeAspect="1"/>
          </p:cNvPicPr>
          <p:nvPr/>
        </p:nvPicPr>
        <p:blipFill rotWithShape="1">
          <a:blip r:embed="rId4"/>
          <a:srcRect b="9502"/>
          <a:stretch/>
        </p:blipFill>
        <p:spPr>
          <a:xfrm>
            <a:off x="4328169" y="4917751"/>
            <a:ext cx="3648891" cy="1824446"/>
          </a:xfrm>
          <a:prstGeom prst="rect">
            <a:avLst/>
          </a:prstGeom>
        </p:spPr>
      </p:pic>
      <p:sp>
        <p:nvSpPr>
          <p:cNvPr id="2" name="Title 1"/>
          <p:cNvSpPr>
            <a:spLocks noGrp="1"/>
          </p:cNvSpPr>
          <p:nvPr>
            <p:ph type="ctrTitle"/>
          </p:nvPr>
        </p:nvSpPr>
        <p:spPr>
          <a:xfrm>
            <a:off x="949741" y="2168738"/>
            <a:ext cx="10145802" cy="1264588"/>
          </a:xfrm>
        </p:spPr>
        <p:txBody>
          <a:bodyPr anchor="ctr">
            <a:noAutofit/>
          </a:bodyPr>
          <a:lstStyle/>
          <a:p>
            <a:r>
              <a:rPr lang="en-GB" sz="3200" i="1" dirty="0"/>
              <a:t>Impact of anthropogenic emissions on urban air quality over the East African big conurbations of Addis Ababa, Kampala and Nairobi.</a:t>
            </a:r>
            <a:endParaRPr lang="en-GB" sz="3200" dirty="0">
              <a:effectLst/>
            </a:endParaRPr>
          </a:p>
        </p:txBody>
      </p:sp>
      <p:sp>
        <p:nvSpPr>
          <p:cNvPr id="3" name="Subtitle 2"/>
          <p:cNvSpPr>
            <a:spLocks noGrp="1"/>
          </p:cNvSpPr>
          <p:nvPr>
            <p:ph type="subTitle" idx="1"/>
          </p:nvPr>
        </p:nvSpPr>
        <p:spPr>
          <a:xfrm>
            <a:off x="699587" y="3811322"/>
            <a:ext cx="10577942" cy="1141662"/>
          </a:xfrm>
        </p:spPr>
        <p:txBody>
          <a:bodyPr anchor="ctr">
            <a:noAutofit/>
          </a:bodyPr>
          <a:lstStyle/>
          <a:p>
            <a:r>
              <a:rPr lang="en-GB" sz="1600" b="1" i="1" u="sng" dirty="0"/>
              <a:t>Mazzeo Andrea</a:t>
            </a:r>
            <a:r>
              <a:rPr lang="en-GB" sz="1600" i="1" baseline="30000" dirty="0"/>
              <a:t>(1, 3)</a:t>
            </a:r>
            <a:r>
              <a:rPr lang="en-GB" sz="1600" i="1" dirty="0"/>
              <a:t>, Quinn Andrew</a:t>
            </a:r>
            <a:r>
              <a:rPr lang="en-GB" sz="1600" i="1" baseline="30000" dirty="0"/>
              <a:t>(1)</a:t>
            </a:r>
            <a:r>
              <a:rPr lang="en-GB" sz="1600" i="1" dirty="0"/>
              <a:t>, Burrow Michael</a:t>
            </a:r>
            <a:r>
              <a:rPr lang="en-GB" sz="1600" i="1" baseline="30000" dirty="0"/>
              <a:t>(1)</a:t>
            </a:r>
            <a:r>
              <a:rPr lang="en-GB" sz="1600" i="1" dirty="0"/>
              <a:t>, Marais Eloise</a:t>
            </a:r>
            <a:r>
              <a:rPr lang="en-GB" sz="1600" i="1" baseline="30000" dirty="0"/>
              <a:t>(2)</a:t>
            </a:r>
            <a:r>
              <a:rPr lang="en-GB" sz="1600" i="1" dirty="0"/>
              <a:t>, Singh Ajit</a:t>
            </a:r>
            <a:r>
              <a:rPr lang="en-GB" sz="1600" i="1" baseline="30000" dirty="0"/>
              <a:t>(3)</a:t>
            </a:r>
            <a:r>
              <a:rPr lang="en-GB" sz="1600" i="1" dirty="0"/>
              <a:t>, and Pope Francis</a:t>
            </a:r>
            <a:r>
              <a:rPr lang="en-GB" sz="1600" i="1" baseline="30000" dirty="0"/>
              <a:t> (3)</a:t>
            </a:r>
            <a:endParaRPr lang="en-GB" sz="1200" dirty="0"/>
          </a:p>
          <a:p>
            <a:r>
              <a:rPr lang="en-GB" sz="1100" i="1" dirty="0" smtClean="0"/>
              <a:t>1</a:t>
            </a:r>
            <a:r>
              <a:rPr lang="en-GB" sz="1100" i="1" dirty="0"/>
              <a:t>. School of Civil Engineering, University of Birmingham, UK</a:t>
            </a:r>
            <a:endParaRPr lang="en-GB" sz="900" i="1" dirty="0"/>
          </a:p>
          <a:p>
            <a:r>
              <a:rPr lang="en-GB" sz="1100" i="1" dirty="0"/>
              <a:t>2. Department of Physics, Earth Observations and Astronomy, University of Leicester, UK</a:t>
            </a:r>
            <a:endParaRPr lang="en-GB" sz="900" i="1" dirty="0"/>
          </a:p>
          <a:p>
            <a:r>
              <a:rPr lang="en-GB" sz="1100" i="1" dirty="0"/>
              <a:t>3. School of Geography Earth and Environment Sciences, University of Birmingham, UK</a:t>
            </a:r>
            <a:endParaRPr lang="en-GB" sz="900" i="1" dirty="0">
              <a:effectLst/>
            </a:endParaRPr>
          </a:p>
        </p:txBody>
      </p:sp>
      <p:pic>
        <p:nvPicPr>
          <p:cNvPr id="7" name="Picture 6"/>
          <p:cNvPicPr>
            <a:picLocks noChangeAspect="1"/>
          </p:cNvPicPr>
          <p:nvPr/>
        </p:nvPicPr>
        <p:blipFill>
          <a:blip r:embed="rId5"/>
          <a:stretch>
            <a:fillRect/>
          </a:stretch>
        </p:blipFill>
        <p:spPr>
          <a:xfrm>
            <a:off x="11152092" y="6030399"/>
            <a:ext cx="879642" cy="726505"/>
          </a:xfrm>
          <a:prstGeom prst="rect">
            <a:avLst/>
          </a:prstGeom>
        </p:spPr>
      </p:pic>
      <p:pic>
        <p:nvPicPr>
          <p:cNvPr id="9" name="Picture 8"/>
          <p:cNvPicPr>
            <a:picLocks noChangeAspect="1"/>
          </p:cNvPicPr>
          <p:nvPr/>
        </p:nvPicPr>
        <p:blipFill>
          <a:blip r:embed="rId6"/>
          <a:stretch>
            <a:fillRect/>
          </a:stretch>
        </p:blipFill>
        <p:spPr>
          <a:xfrm>
            <a:off x="10354503" y="6030399"/>
            <a:ext cx="660267" cy="711798"/>
          </a:xfrm>
          <a:prstGeom prst="rect">
            <a:avLst/>
          </a:prstGeom>
        </p:spPr>
      </p:pic>
      <p:pic>
        <p:nvPicPr>
          <p:cNvPr id="1026" name="Picture 2" descr="Image result for Addis Ababa University logo I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21166" y="6030399"/>
            <a:ext cx="626382" cy="711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airobi Univers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30855" y="6030399"/>
            <a:ext cx="589235" cy="71179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949741" y="1977042"/>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949741" y="3513896"/>
            <a:ext cx="10145802" cy="1799"/>
          </a:xfrm>
          <a:prstGeom prst="line">
            <a:avLst/>
          </a:prstGeom>
        </p:spPr>
        <p:style>
          <a:lnRef idx="1">
            <a:schemeClr val="dk1"/>
          </a:lnRef>
          <a:fillRef idx="0">
            <a:schemeClr val="dk1"/>
          </a:fillRef>
          <a:effectRef idx="0">
            <a:schemeClr val="dk1"/>
          </a:effectRef>
          <a:fontRef idx="minor">
            <a:schemeClr val="tx1"/>
          </a:fontRef>
        </p:style>
      </p:cxnSp>
      <p:pic>
        <p:nvPicPr>
          <p:cNvPr id="12" name="Picture 10"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1067" y="226632"/>
            <a:ext cx="8593436" cy="2371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158505" y="5616849"/>
            <a:ext cx="1140055" cy="1140055"/>
          </a:xfrm>
          <a:prstGeom prst="rect">
            <a:avLst/>
          </a:prstGeom>
        </p:spPr>
      </p:pic>
    </p:spTree>
    <p:extLst>
      <p:ext uri="{BB962C8B-B14F-4D97-AF65-F5344CB8AC3E}">
        <p14:creationId xmlns:p14="http://schemas.microsoft.com/office/powerpoint/2010/main" val="3147565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sp>
        <p:nvSpPr>
          <p:cNvPr id="5" name="TextBox 4"/>
          <p:cNvSpPr txBox="1"/>
          <p:nvPr/>
        </p:nvSpPr>
        <p:spPr>
          <a:xfrm>
            <a:off x="235127" y="208893"/>
            <a:ext cx="2426946" cy="461665"/>
          </a:xfrm>
          <a:prstGeom prst="rect">
            <a:avLst/>
          </a:prstGeom>
          <a:noFill/>
        </p:spPr>
        <p:txBody>
          <a:bodyPr wrap="none" rtlCol="0">
            <a:spAutoFit/>
          </a:bodyPr>
          <a:lstStyle/>
          <a:p>
            <a:r>
              <a:rPr lang="en-GB" sz="2400" b="1" dirty="0" smtClean="0"/>
              <a:t>Emission Analysis</a:t>
            </a:r>
            <a:endParaRPr lang="en-GB" sz="2400" b="1" dirty="0"/>
          </a:p>
        </p:txBody>
      </p:sp>
      <p:cxnSp>
        <p:nvCxnSpPr>
          <p:cNvPr id="6" name="Straight Connector 5"/>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sp>
        <p:nvSpPr>
          <p:cNvPr id="13" name="Rectangle 12"/>
          <p:cNvSpPr/>
          <p:nvPr/>
        </p:nvSpPr>
        <p:spPr>
          <a:xfrm>
            <a:off x="310036" y="794003"/>
            <a:ext cx="9821942" cy="1169551"/>
          </a:xfrm>
          <a:prstGeom prst="rect">
            <a:avLst/>
          </a:prstGeom>
        </p:spPr>
        <p:txBody>
          <a:bodyPr wrap="square">
            <a:spAutoFit/>
          </a:bodyPr>
          <a:lstStyle/>
          <a:p>
            <a:r>
              <a:rPr lang="en-GB" sz="1400" dirty="0" smtClean="0"/>
              <a:t>The global emission inventory EDGARv4.3.2 </a:t>
            </a:r>
            <a:r>
              <a:rPr lang="en-GB" sz="1400" dirty="0"/>
              <a:t>(</a:t>
            </a:r>
            <a:r>
              <a:rPr lang="en-GB" sz="1400" dirty="0" err="1"/>
              <a:t>Crippa</a:t>
            </a:r>
            <a:r>
              <a:rPr lang="en-GB" sz="1400" dirty="0"/>
              <a:t> et al., 2018) has been merged with Diffuse and Inefficient Combustion Emissions in Africa inventory (DICE-Africa, Marais et al., 2016), both created originally for the year 2012. </a:t>
            </a:r>
            <a:endParaRPr lang="en-GB" sz="1400" dirty="0" smtClean="0"/>
          </a:p>
          <a:p>
            <a:endParaRPr lang="en-GB" sz="1400" dirty="0"/>
          </a:p>
          <a:p>
            <a:r>
              <a:rPr lang="en-GB" sz="1400" dirty="0" smtClean="0"/>
              <a:t>The </a:t>
            </a:r>
            <a:r>
              <a:rPr lang="en-GB" sz="1400" dirty="0"/>
              <a:t>final inventory (DICE-EDGAR) has been projected for the year 2017 by linear extrapolation of population density data from the Socioeconomic Data and Application Centre of the Columbia University and NASA (SEDAC, 2019). </a:t>
            </a:r>
          </a:p>
        </p:txBody>
      </p:sp>
      <p:grpSp>
        <p:nvGrpSpPr>
          <p:cNvPr id="36" name="Group 35"/>
          <p:cNvGrpSpPr/>
          <p:nvPr/>
        </p:nvGrpSpPr>
        <p:grpSpPr>
          <a:xfrm>
            <a:off x="310036" y="2078977"/>
            <a:ext cx="7498722" cy="2031326"/>
            <a:chOff x="235127" y="2487621"/>
            <a:chExt cx="7498722" cy="2031326"/>
          </a:xfrm>
        </p:grpSpPr>
        <p:sp>
          <p:nvSpPr>
            <p:cNvPr id="19" name="TextBox 18"/>
            <p:cNvSpPr txBox="1"/>
            <p:nvPr/>
          </p:nvSpPr>
          <p:spPr>
            <a:xfrm>
              <a:off x="4573868" y="2703065"/>
              <a:ext cx="3159981" cy="1815882"/>
            </a:xfrm>
            <a:prstGeom prst="rect">
              <a:avLst/>
            </a:prstGeom>
            <a:noFill/>
          </p:spPr>
          <p:txBody>
            <a:bodyPr wrap="square" rtlCol="0">
              <a:spAutoFit/>
            </a:bodyPr>
            <a:lstStyle/>
            <a:p>
              <a:endParaRPr lang="en-GB" sz="1400" b="1" dirty="0" smtClean="0"/>
            </a:p>
            <a:p>
              <a:r>
                <a:rPr lang="en-GB" sz="1400" dirty="0" smtClean="0"/>
                <a:t>(+ HTAP04_INDUSTRY)</a:t>
              </a:r>
            </a:p>
            <a:p>
              <a:r>
                <a:rPr lang="en-GB" sz="1400" dirty="0" smtClean="0"/>
                <a:t>(+ </a:t>
              </a:r>
              <a:r>
                <a:rPr lang="en-GB" sz="1400" dirty="0"/>
                <a:t>HTAP04_INDUSTRY)</a:t>
              </a:r>
              <a:endParaRPr lang="en-GB" sz="1400" dirty="0" smtClean="0"/>
            </a:p>
            <a:p>
              <a:r>
                <a:rPr lang="en-GB" sz="1400" dirty="0" smtClean="0"/>
                <a:t>(+ </a:t>
              </a:r>
              <a:r>
                <a:rPr lang="en-GB" sz="1400" dirty="0"/>
                <a:t>HTAP04_INDUSTRY)</a:t>
              </a:r>
              <a:endParaRPr lang="en-GB" sz="1400" dirty="0" smtClean="0"/>
            </a:p>
            <a:p>
              <a:r>
                <a:rPr lang="en-GB" sz="1400" dirty="0" smtClean="0"/>
                <a:t>(+ HTAP03_ENERGY)</a:t>
              </a:r>
            </a:p>
            <a:p>
              <a:endParaRPr lang="en-GB" sz="1400" dirty="0" smtClean="0"/>
            </a:p>
            <a:p>
              <a:r>
                <a:rPr lang="en-GB" sz="1400" dirty="0" smtClean="0"/>
                <a:t>(+ HTAP05_TRANSPORT)</a:t>
              </a:r>
            </a:p>
            <a:p>
              <a:r>
                <a:rPr lang="en-GB" sz="1400" dirty="0" smtClean="0"/>
                <a:t>(+ HTAP06_RESIDENTIAL)</a:t>
              </a:r>
              <a:endParaRPr lang="en-GB" sz="1400" dirty="0"/>
            </a:p>
          </p:txBody>
        </p:sp>
        <p:grpSp>
          <p:nvGrpSpPr>
            <p:cNvPr id="35" name="Group 34"/>
            <p:cNvGrpSpPr/>
            <p:nvPr/>
          </p:nvGrpSpPr>
          <p:grpSpPr>
            <a:xfrm>
              <a:off x="235127" y="2487621"/>
              <a:ext cx="6359619" cy="2031326"/>
              <a:chOff x="284883" y="2468616"/>
              <a:chExt cx="6359619" cy="2031326"/>
            </a:xfrm>
          </p:grpSpPr>
          <p:sp>
            <p:nvSpPr>
              <p:cNvPr id="14" name="TextBox 13"/>
              <p:cNvSpPr txBox="1"/>
              <p:nvPr/>
            </p:nvSpPr>
            <p:spPr>
              <a:xfrm>
                <a:off x="284883" y="2468616"/>
                <a:ext cx="3577326" cy="2031325"/>
              </a:xfrm>
              <a:prstGeom prst="rect">
                <a:avLst/>
              </a:prstGeom>
              <a:noFill/>
            </p:spPr>
            <p:txBody>
              <a:bodyPr wrap="none" rtlCol="0">
                <a:spAutoFit/>
              </a:bodyPr>
              <a:lstStyle/>
              <a:p>
                <a:r>
                  <a:rPr lang="en-GB" sz="1400" b="1" dirty="0" smtClean="0"/>
                  <a:t>Emissions sectors provided by DICE-Africa:</a:t>
                </a:r>
              </a:p>
              <a:p>
                <a:endParaRPr lang="en-GB" sz="1400" b="1" dirty="0" smtClean="0"/>
              </a:p>
              <a:p>
                <a:pPr marL="285750" indent="-285750">
                  <a:buFont typeface="Wingdings" panose="05000000000000000000" pitchFamily="2" charset="2"/>
                  <a:buChar char="ü"/>
                </a:pPr>
                <a:r>
                  <a:rPr lang="en-GB" sz="1400" dirty="0" smtClean="0"/>
                  <a:t>Gas-flares</a:t>
                </a:r>
              </a:p>
              <a:p>
                <a:pPr marL="285750" indent="-285750">
                  <a:buFont typeface="Wingdings" panose="05000000000000000000" pitchFamily="2" charset="2"/>
                  <a:buChar char="ü"/>
                </a:pPr>
                <a:r>
                  <a:rPr lang="en-GB" sz="1400" dirty="0" smtClean="0"/>
                  <a:t>Fuelwood use for charcoal production</a:t>
                </a:r>
              </a:p>
              <a:p>
                <a:pPr marL="285750" indent="-285750">
                  <a:buFont typeface="Wingdings" panose="05000000000000000000" pitchFamily="2" charset="2"/>
                  <a:buChar char="ü"/>
                </a:pPr>
                <a:r>
                  <a:rPr lang="en-GB" sz="1400" dirty="0" smtClean="0"/>
                  <a:t>Fuelwood use for other comm. Enterprises</a:t>
                </a:r>
              </a:p>
              <a:p>
                <a:pPr marL="285750" indent="-285750">
                  <a:buFont typeface="Wingdings" panose="05000000000000000000" pitchFamily="2" charset="2"/>
                  <a:buChar char="ü"/>
                </a:pPr>
                <a:r>
                  <a:rPr lang="en-GB" sz="1400" dirty="0" smtClean="0"/>
                  <a:t>Generator Use </a:t>
                </a:r>
              </a:p>
              <a:p>
                <a:pPr marL="285750" indent="-285750">
                  <a:buFont typeface="Wingdings" panose="05000000000000000000" pitchFamily="2" charset="2"/>
                  <a:buChar char="ü"/>
                </a:pPr>
                <a:endParaRPr lang="en-GB" sz="1400" dirty="0" smtClean="0"/>
              </a:p>
              <a:p>
                <a:pPr marL="285750" indent="-285750">
                  <a:buFont typeface="Wingdings" panose="05000000000000000000" pitchFamily="2" charset="2"/>
                  <a:buChar char="ü"/>
                </a:pPr>
                <a:r>
                  <a:rPr lang="en-GB" sz="1400" dirty="0" smtClean="0"/>
                  <a:t>Land-based transport emissions</a:t>
                </a:r>
              </a:p>
              <a:p>
                <a:pPr marL="285750" indent="-285750">
                  <a:buFont typeface="Wingdings" panose="05000000000000000000" pitchFamily="2" charset="2"/>
                  <a:buChar char="ü"/>
                </a:pPr>
                <a:r>
                  <a:rPr lang="en-GB" sz="1400" dirty="0" smtClean="0"/>
                  <a:t>Residential heating emissions</a:t>
                </a:r>
                <a:endParaRPr lang="en-GB" sz="1400" dirty="0"/>
              </a:p>
            </p:txBody>
          </p:sp>
          <p:sp>
            <p:nvSpPr>
              <p:cNvPr id="15" name="Rectangle 14"/>
              <p:cNvSpPr/>
              <p:nvPr/>
            </p:nvSpPr>
            <p:spPr>
              <a:xfrm>
                <a:off x="611077" y="2928851"/>
                <a:ext cx="3723859" cy="888935"/>
              </a:xfrm>
              <a:prstGeom prst="rect">
                <a:avLst/>
              </a:prstGeom>
              <a:noFill/>
              <a:ln w="158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6" name="Rectangle 15"/>
              <p:cNvSpPr/>
              <p:nvPr/>
            </p:nvSpPr>
            <p:spPr>
              <a:xfrm>
                <a:off x="611077" y="3952084"/>
                <a:ext cx="3723859" cy="547858"/>
              </a:xfrm>
              <a:prstGeom prst="rect">
                <a:avLst/>
              </a:prstGeom>
              <a:noFill/>
              <a:ln w="1587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7" name="TextBox 16"/>
              <p:cNvSpPr txBox="1"/>
              <p:nvPr/>
            </p:nvSpPr>
            <p:spPr>
              <a:xfrm>
                <a:off x="3683796" y="3523839"/>
                <a:ext cx="651140" cy="307777"/>
              </a:xfrm>
              <a:prstGeom prst="rect">
                <a:avLst/>
              </a:prstGeom>
              <a:noFill/>
            </p:spPr>
            <p:txBody>
              <a:bodyPr wrap="none" rtlCol="0">
                <a:spAutoFit/>
              </a:bodyPr>
              <a:lstStyle/>
              <a:p>
                <a:r>
                  <a:rPr lang="en-GB" sz="1400" b="1" u="sng" dirty="0" smtClean="0">
                    <a:solidFill>
                      <a:schemeClr val="accent2"/>
                    </a:solidFill>
                  </a:rPr>
                  <a:t>added</a:t>
                </a:r>
                <a:endParaRPr lang="en-GB" sz="1400" b="1" u="sng" dirty="0">
                  <a:solidFill>
                    <a:schemeClr val="accent2"/>
                  </a:solidFill>
                </a:endParaRPr>
              </a:p>
            </p:txBody>
          </p:sp>
          <p:sp>
            <p:nvSpPr>
              <p:cNvPr id="18" name="TextBox 17"/>
              <p:cNvSpPr txBox="1"/>
              <p:nvPr/>
            </p:nvSpPr>
            <p:spPr>
              <a:xfrm>
                <a:off x="3507850" y="4189918"/>
                <a:ext cx="827086" cy="307777"/>
              </a:xfrm>
              <a:prstGeom prst="rect">
                <a:avLst/>
              </a:prstGeom>
              <a:noFill/>
            </p:spPr>
            <p:txBody>
              <a:bodyPr wrap="none" rtlCol="0">
                <a:spAutoFit/>
              </a:bodyPr>
              <a:lstStyle/>
              <a:p>
                <a:r>
                  <a:rPr lang="en-GB" sz="1400" b="1" u="sng" dirty="0" smtClean="0">
                    <a:solidFill>
                      <a:schemeClr val="accent5"/>
                    </a:solidFill>
                  </a:rPr>
                  <a:t>replaced</a:t>
                </a:r>
                <a:endParaRPr lang="en-GB" sz="1400" b="1" u="sng" dirty="0">
                  <a:solidFill>
                    <a:schemeClr val="accent5"/>
                  </a:solidFill>
                </a:endParaRPr>
              </a:p>
            </p:txBody>
          </p:sp>
          <p:sp>
            <p:nvSpPr>
              <p:cNvPr id="20" name="Rectangle 19"/>
              <p:cNvSpPr/>
              <p:nvPr/>
            </p:nvSpPr>
            <p:spPr>
              <a:xfrm>
                <a:off x="4642004" y="2944331"/>
                <a:ext cx="2002498" cy="888935"/>
              </a:xfrm>
              <a:prstGeom prst="rect">
                <a:avLst/>
              </a:prstGeom>
              <a:noFill/>
              <a:ln w="158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21" name="Rectangle 20"/>
              <p:cNvSpPr/>
              <p:nvPr/>
            </p:nvSpPr>
            <p:spPr>
              <a:xfrm>
                <a:off x="4642003" y="3949837"/>
                <a:ext cx="2002499" cy="547858"/>
              </a:xfrm>
              <a:prstGeom prst="rect">
                <a:avLst/>
              </a:prstGeom>
              <a:noFill/>
              <a:ln w="1587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grpSp>
      </p:grpSp>
      <p:sp>
        <p:nvSpPr>
          <p:cNvPr id="42" name="TextBox 41"/>
          <p:cNvSpPr txBox="1"/>
          <p:nvPr/>
        </p:nvSpPr>
        <p:spPr>
          <a:xfrm>
            <a:off x="2386997" y="5811156"/>
            <a:ext cx="550151" cy="307777"/>
          </a:xfrm>
          <a:prstGeom prst="rect">
            <a:avLst/>
          </a:prstGeom>
          <a:noFill/>
        </p:spPr>
        <p:txBody>
          <a:bodyPr wrap="none" rtlCol="0">
            <a:spAutoFit/>
          </a:bodyPr>
          <a:lstStyle/>
          <a:p>
            <a:r>
              <a:rPr lang="en-GB" sz="1400" b="1" dirty="0" smtClean="0">
                <a:solidFill>
                  <a:schemeClr val="accent3">
                    <a:lumMod val="75000"/>
                  </a:schemeClr>
                </a:solidFill>
              </a:rPr>
              <a:t>2010</a:t>
            </a:r>
            <a:endParaRPr lang="en-GB" sz="1400" b="1" dirty="0">
              <a:solidFill>
                <a:schemeClr val="accent3">
                  <a:lumMod val="75000"/>
                </a:schemeClr>
              </a:solidFill>
            </a:endParaRPr>
          </a:p>
        </p:txBody>
      </p:sp>
      <p:sp>
        <p:nvSpPr>
          <p:cNvPr id="43" name="TextBox 42"/>
          <p:cNvSpPr txBox="1"/>
          <p:nvPr/>
        </p:nvSpPr>
        <p:spPr>
          <a:xfrm>
            <a:off x="5385169" y="5724847"/>
            <a:ext cx="550151" cy="307777"/>
          </a:xfrm>
          <a:prstGeom prst="rect">
            <a:avLst/>
          </a:prstGeom>
          <a:noFill/>
        </p:spPr>
        <p:txBody>
          <a:bodyPr wrap="none" rtlCol="0">
            <a:spAutoFit/>
          </a:bodyPr>
          <a:lstStyle/>
          <a:p>
            <a:r>
              <a:rPr lang="en-GB" sz="1400" b="1" dirty="0" smtClean="0">
                <a:solidFill>
                  <a:schemeClr val="accent3">
                    <a:lumMod val="75000"/>
                  </a:schemeClr>
                </a:solidFill>
              </a:rPr>
              <a:t>2015</a:t>
            </a:r>
            <a:endParaRPr lang="en-GB" sz="1400" b="1" dirty="0">
              <a:solidFill>
                <a:schemeClr val="accent3">
                  <a:lumMod val="75000"/>
                </a:schemeClr>
              </a:solidFill>
            </a:endParaRPr>
          </a:p>
        </p:txBody>
      </p:sp>
      <p:sp>
        <p:nvSpPr>
          <p:cNvPr id="44" name="TextBox 43"/>
          <p:cNvSpPr txBox="1"/>
          <p:nvPr/>
        </p:nvSpPr>
        <p:spPr>
          <a:xfrm>
            <a:off x="8469023" y="5769496"/>
            <a:ext cx="550151" cy="307777"/>
          </a:xfrm>
          <a:prstGeom prst="rect">
            <a:avLst/>
          </a:prstGeom>
          <a:noFill/>
        </p:spPr>
        <p:txBody>
          <a:bodyPr wrap="none" rtlCol="0">
            <a:spAutoFit/>
          </a:bodyPr>
          <a:lstStyle/>
          <a:p>
            <a:r>
              <a:rPr lang="en-GB" sz="1400" b="1" dirty="0" smtClean="0">
                <a:solidFill>
                  <a:schemeClr val="accent3">
                    <a:lumMod val="75000"/>
                  </a:schemeClr>
                </a:solidFill>
              </a:rPr>
              <a:t>2020</a:t>
            </a:r>
            <a:endParaRPr lang="en-GB" sz="1400" b="1" dirty="0">
              <a:solidFill>
                <a:schemeClr val="accent3">
                  <a:lumMod val="75000"/>
                </a:schemeClr>
              </a:solidFill>
            </a:endParaRPr>
          </a:p>
        </p:txBody>
      </p:sp>
      <p:grpSp>
        <p:nvGrpSpPr>
          <p:cNvPr id="4" name="Group 3"/>
          <p:cNvGrpSpPr/>
          <p:nvPr/>
        </p:nvGrpSpPr>
        <p:grpSpPr>
          <a:xfrm>
            <a:off x="1384637" y="4373302"/>
            <a:ext cx="7995033" cy="1833760"/>
            <a:chOff x="1384637" y="4373302"/>
            <a:chExt cx="7995033" cy="1833760"/>
          </a:xfrm>
        </p:grpSpPr>
        <p:pic>
          <p:nvPicPr>
            <p:cNvPr id="37" name="Picture 36"/>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229" y="4410194"/>
              <a:ext cx="1929600" cy="1715847"/>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637" y="4480972"/>
              <a:ext cx="1929600" cy="1715847"/>
            </a:xfrm>
            <a:prstGeom prst="rect">
              <a:avLst/>
            </a:prstGeom>
          </p:spPr>
        </p:pic>
        <p:pic>
          <p:nvPicPr>
            <p:cNvPr id="39" name="Picture 38"/>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7450566" y="4373302"/>
              <a:ext cx="1929104" cy="1833760"/>
            </a:xfrm>
            <a:prstGeom prst="rect">
              <a:avLst/>
            </a:prstGeom>
          </p:spPr>
        </p:pic>
        <p:sp>
          <p:nvSpPr>
            <p:cNvPr id="45" name="Right Arrow 44"/>
            <p:cNvSpPr/>
            <p:nvPr/>
          </p:nvSpPr>
          <p:spPr>
            <a:xfrm>
              <a:off x="3610466" y="5268117"/>
              <a:ext cx="546755" cy="208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ight Arrow 45"/>
            <p:cNvSpPr/>
            <p:nvPr/>
          </p:nvSpPr>
          <p:spPr>
            <a:xfrm>
              <a:off x="6586176" y="5268117"/>
              <a:ext cx="546755" cy="208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0" name="Straight Connector 29"/>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a:blip r:embed="rId6"/>
          <a:stretch>
            <a:fillRect/>
          </a:stretch>
        </p:blipFill>
        <p:spPr>
          <a:xfrm>
            <a:off x="94689" y="6016118"/>
            <a:ext cx="694205" cy="694205"/>
          </a:xfrm>
          <a:prstGeom prst="rect">
            <a:avLst/>
          </a:prstGeom>
        </p:spPr>
      </p:pic>
      <p:pic>
        <p:nvPicPr>
          <p:cNvPr id="2" name="Picture 1"/>
          <p:cNvPicPr>
            <a:picLocks noChangeAspect="1"/>
          </p:cNvPicPr>
          <p:nvPr/>
        </p:nvPicPr>
        <p:blipFill>
          <a:blip r:embed="rId7"/>
          <a:stretch>
            <a:fillRect/>
          </a:stretch>
        </p:blipFill>
        <p:spPr>
          <a:xfrm>
            <a:off x="6636961" y="1834369"/>
            <a:ext cx="5212532" cy="2743438"/>
          </a:xfrm>
          <a:prstGeom prst="rect">
            <a:avLst/>
          </a:prstGeom>
        </p:spPr>
      </p:pic>
    </p:spTree>
    <p:extLst>
      <p:ext uri="{BB962C8B-B14F-4D97-AF65-F5344CB8AC3E}">
        <p14:creationId xmlns:p14="http://schemas.microsoft.com/office/powerpoint/2010/main" val="5882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0380930" y="147507"/>
            <a:ext cx="1776788" cy="1049700"/>
          </a:xfrm>
          <a:prstGeom prst="rect">
            <a:avLst/>
          </a:prstGeom>
        </p:spPr>
      </p:pic>
      <p:cxnSp>
        <p:nvCxnSpPr>
          <p:cNvPr id="12" name="Straight Connector 11"/>
          <p:cNvCxnSpPr>
            <a:endCxn id="10"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235127" y="6257053"/>
            <a:ext cx="11613973" cy="2422"/>
          </a:xfrm>
          <a:prstGeom prst="line">
            <a:avLst/>
          </a:prstGeom>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4"/>
          <a:stretch>
            <a:fillRect/>
          </a:stretch>
        </p:blipFill>
        <p:spPr>
          <a:xfrm>
            <a:off x="94689" y="6016118"/>
            <a:ext cx="694205" cy="694205"/>
          </a:xfrm>
          <a:prstGeom prst="rect">
            <a:avLst/>
          </a:prstGeom>
        </p:spPr>
      </p:pic>
      <p:sp>
        <p:nvSpPr>
          <p:cNvPr id="19" name="TextBox 18"/>
          <p:cNvSpPr txBox="1"/>
          <p:nvPr/>
        </p:nvSpPr>
        <p:spPr>
          <a:xfrm>
            <a:off x="235127" y="208893"/>
            <a:ext cx="2426946" cy="461665"/>
          </a:xfrm>
          <a:prstGeom prst="rect">
            <a:avLst/>
          </a:prstGeom>
          <a:noFill/>
        </p:spPr>
        <p:txBody>
          <a:bodyPr wrap="none" rtlCol="0">
            <a:spAutoFit/>
          </a:bodyPr>
          <a:lstStyle/>
          <a:p>
            <a:r>
              <a:rPr lang="en-GB" sz="2400" b="1" dirty="0" smtClean="0"/>
              <a:t>Emission Analysis</a:t>
            </a:r>
            <a:endParaRPr lang="en-GB" sz="2400" b="1" dirty="0"/>
          </a:p>
        </p:txBody>
      </p:sp>
      <p:pic>
        <p:nvPicPr>
          <p:cNvPr id="4" name="Picture 3"/>
          <p:cNvPicPr>
            <a:picLocks noChangeAspect="1"/>
          </p:cNvPicPr>
          <p:nvPr/>
        </p:nvPicPr>
        <p:blipFill>
          <a:blip r:embed="rId5"/>
          <a:stretch>
            <a:fillRect/>
          </a:stretch>
        </p:blipFill>
        <p:spPr>
          <a:xfrm>
            <a:off x="821195" y="670557"/>
            <a:ext cx="5663675" cy="2810500"/>
          </a:xfrm>
          <a:prstGeom prst="rect">
            <a:avLst/>
          </a:prstGeom>
        </p:spPr>
      </p:pic>
      <p:pic>
        <p:nvPicPr>
          <p:cNvPr id="5" name="Picture 4"/>
          <p:cNvPicPr>
            <a:picLocks noChangeAspect="1"/>
          </p:cNvPicPr>
          <p:nvPr/>
        </p:nvPicPr>
        <p:blipFill>
          <a:blip r:embed="rId6"/>
          <a:stretch>
            <a:fillRect/>
          </a:stretch>
        </p:blipFill>
        <p:spPr>
          <a:xfrm>
            <a:off x="692247" y="3489917"/>
            <a:ext cx="6480610" cy="2554445"/>
          </a:xfrm>
          <a:prstGeom prst="rect">
            <a:avLst/>
          </a:prstGeom>
        </p:spPr>
      </p:pic>
      <p:pic>
        <p:nvPicPr>
          <p:cNvPr id="8" name="Picture 7"/>
          <p:cNvPicPr>
            <a:picLocks noChangeAspect="1"/>
          </p:cNvPicPr>
          <p:nvPr/>
        </p:nvPicPr>
        <p:blipFill>
          <a:blip r:embed="rId7"/>
          <a:stretch>
            <a:fillRect/>
          </a:stretch>
        </p:blipFill>
        <p:spPr>
          <a:xfrm>
            <a:off x="7139516" y="913292"/>
            <a:ext cx="3962743" cy="5243014"/>
          </a:xfrm>
          <a:prstGeom prst="rect">
            <a:avLst/>
          </a:prstGeom>
        </p:spPr>
      </p:pic>
    </p:spTree>
    <p:extLst>
      <p:ext uri="{BB962C8B-B14F-4D97-AF65-F5344CB8AC3E}">
        <p14:creationId xmlns:p14="http://schemas.microsoft.com/office/powerpoint/2010/main" val="1433488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Summary: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Air Pollution in East Africa</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Level of exposure, population growth, lack of laws, few academic works on the topic. Absence of modelling work on the topic.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project, main aims, division in WPs and main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WP4</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WP, main aims: modelling and training capabilities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Modelling of Meteorology and Chemistry for East Africa</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a:t>
            </a: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effectLst/>
                <a:uLnTx/>
                <a:uFillTx/>
                <a:latin typeface="Calibri" panose="020F0502020204030204"/>
                <a:ea typeface="+mn-ea"/>
                <a:cs typeface="+mn-cs"/>
              </a:rPr>
              <a:t>Validation of the Modelling System </a:t>
            </a:r>
            <a:r>
              <a:rPr kumimoji="0" lang="en-GB" sz="1400" b="0" i="0" u="none" strike="noStrike" kern="1200" cap="none" spc="0" normalizeH="0" baseline="0" noProof="0" dirty="0" smtClean="0">
                <a:ln>
                  <a:noFill/>
                </a:ln>
                <a:effectLst/>
                <a:uLnTx/>
                <a:uFillTx/>
                <a:latin typeface="Calibri" panose="020F0502020204030204"/>
                <a:ea typeface="+mn-ea"/>
                <a:cs typeface="+mn-cs"/>
              </a:rPr>
              <a:t>(with this extent of data is possible to reproduce the main patterns of aerosols in EA?) </a:t>
            </a:r>
          </a:p>
          <a:p>
            <a:pPr marL="457200" marR="0" lvl="2"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Results</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(can the Modelling System a tool feasible to analyse the daily value of aerosols against world limits from WHO?) </a:t>
            </a: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Sector Analysis</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rPr>
              <a:t>Main achievements from HDM4 training calibration in East Africa </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rPr>
              <a:t>Conclusions and Forthcoming step of the work</a:t>
            </a:r>
          </a:p>
          <a:p>
            <a:pPr marL="742950" marR="0" lvl="5" indent="-285750" algn="l" defTabSz="914400" rtl="0" eaLnBrk="1" fontAlgn="auto" latinLnBrk="0" hangingPunct="1">
              <a:lnSpc>
                <a:spcPct val="100000"/>
              </a:lnSpc>
              <a:spcBef>
                <a:spcPts val="0"/>
              </a:spcBef>
              <a:spcAft>
                <a:spcPts val="0"/>
              </a:spcAft>
              <a:buClrTx/>
              <a:buSzTx/>
              <a:buFontTx/>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1356791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48308" y="3181171"/>
            <a:ext cx="6901185" cy="3139321"/>
          </a:xfrm>
          <a:prstGeom prst="rect">
            <a:avLst/>
          </a:prstGeom>
          <a:noFill/>
        </p:spPr>
        <p:txBody>
          <a:bodyPr wrap="square" rtlCol="0">
            <a:spAutoFit/>
          </a:bodyPr>
          <a:lstStyle/>
          <a:p>
            <a:r>
              <a:rPr lang="en-GB" sz="1400" b="1" dirty="0" smtClean="0"/>
              <a:t>Statistical Evaluation done on all the available Stations for East Africa (42):</a:t>
            </a:r>
          </a:p>
          <a:p>
            <a:pPr marL="285750" indent="-285750">
              <a:buFont typeface="Arial" panose="020B0604020202020204" pitchFamily="34" charset="0"/>
              <a:buChar char="•"/>
            </a:pPr>
            <a:r>
              <a:rPr lang="en-GB" sz="1200" dirty="0" smtClean="0"/>
              <a:t>Statistics calculated over the 6x6km and 2x2km domains</a:t>
            </a:r>
          </a:p>
          <a:p>
            <a:pPr marL="285750" indent="-285750">
              <a:buFont typeface="Arial" panose="020B0604020202020204" pitchFamily="34" charset="0"/>
              <a:buChar char="•"/>
            </a:pPr>
            <a:r>
              <a:rPr lang="en-GB" sz="1200" dirty="0" smtClean="0"/>
              <a:t>Stations at different altitude have been taken in account ( up to ~ 2400m </a:t>
            </a:r>
            <a:r>
              <a:rPr lang="en-GB" sz="1200" dirty="0" err="1" smtClean="0"/>
              <a:t>a.g.l</a:t>
            </a:r>
            <a:r>
              <a:rPr lang="en-GB" sz="1200" dirty="0" smtClean="0"/>
              <a:t>.)</a:t>
            </a:r>
          </a:p>
          <a:p>
            <a:pPr marL="285750" indent="-285750">
              <a:buFont typeface="Arial" panose="020B0604020202020204" pitchFamily="34" charset="0"/>
              <a:buChar char="•"/>
            </a:pPr>
            <a:r>
              <a:rPr lang="en-GB" sz="1200" dirty="0" smtClean="0"/>
              <a:t>CEDAS-MIDAS Database for 2017 (T , RH, WD, WS) </a:t>
            </a:r>
          </a:p>
          <a:p>
            <a:pPr marL="285750" indent="-285750">
              <a:buFont typeface="Arial" panose="020B0604020202020204" pitchFamily="34" charset="0"/>
              <a:buChar char="•"/>
            </a:pPr>
            <a:r>
              <a:rPr lang="en-GB" sz="1200" dirty="0" smtClean="0"/>
              <a:t>ASAP-WP2 Weather Observations (From city Airports) </a:t>
            </a:r>
          </a:p>
          <a:p>
            <a:pPr marL="285750" indent="-285750">
              <a:buFont typeface="Arial" panose="020B0604020202020204" pitchFamily="34" charset="0"/>
              <a:buChar char="•"/>
            </a:pPr>
            <a:endParaRPr lang="en-GB" sz="1200" dirty="0" smtClean="0"/>
          </a:p>
          <a:p>
            <a:r>
              <a:rPr lang="en-GB" sz="1400" b="1" dirty="0"/>
              <a:t>Statistic Analysis of PM</a:t>
            </a:r>
            <a:r>
              <a:rPr lang="en-GB" sz="1400" b="1" baseline="-25000" dirty="0"/>
              <a:t>10</a:t>
            </a:r>
            <a:r>
              <a:rPr lang="en-GB" sz="1400" b="1" dirty="0"/>
              <a:t> and PM</a:t>
            </a:r>
            <a:r>
              <a:rPr lang="en-GB" sz="1400" b="1" baseline="-25000" dirty="0"/>
              <a:t>2.5</a:t>
            </a:r>
            <a:r>
              <a:rPr lang="en-GB" sz="1400" b="1" dirty="0"/>
              <a:t> concentrations at </a:t>
            </a:r>
            <a:r>
              <a:rPr lang="en-GB" sz="1400" b="1" dirty="0" smtClean="0"/>
              <a:t>hourly/daily </a:t>
            </a:r>
            <a:r>
              <a:rPr lang="en-GB" sz="1400" b="1" dirty="0"/>
              <a:t>level </a:t>
            </a:r>
            <a:r>
              <a:rPr lang="en-GB" sz="1400" b="1" dirty="0" smtClean="0"/>
              <a:t>:</a:t>
            </a:r>
            <a:endParaRPr lang="en-GB" sz="1400" b="1" dirty="0"/>
          </a:p>
          <a:p>
            <a:pPr marL="285750" lvl="1" indent="-285750">
              <a:buFont typeface="Arial" panose="020B0604020202020204" pitchFamily="34" charset="0"/>
              <a:buChar char="•"/>
            </a:pPr>
            <a:r>
              <a:rPr lang="en-GB" sz="1200" dirty="0"/>
              <a:t>WP2 observations for Kenya (PM</a:t>
            </a:r>
            <a:r>
              <a:rPr lang="en-GB" sz="1200" baseline="-25000" dirty="0"/>
              <a:t>10</a:t>
            </a:r>
            <a:r>
              <a:rPr lang="en-GB" sz="1200" dirty="0"/>
              <a:t> and PM</a:t>
            </a:r>
            <a:r>
              <a:rPr lang="en-GB" sz="1200" baseline="-25000" dirty="0"/>
              <a:t>2.5</a:t>
            </a:r>
            <a:r>
              <a:rPr lang="en-GB" sz="1200" dirty="0"/>
              <a:t>)  (Pope et al., 2018)</a:t>
            </a:r>
          </a:p>
          <a:p>
            <a:pPr marL="285750" lvl="1" indent="-285750">
              <a:buFont typeface="Arial" panose="020B0604020202020204" pitchFamily="34" charset="0"/>
              <a:buChar char="•"/>
            </a:pPr>
            <a:r>
              <a:rPr lang="en-GB" sz="1200" dirty="0"/>
              <a:t>US Embassy observations for Ethiopia and Uganda (PM</a:t>
            </a:r>
            <a:r>
              <a:rPr lang="en-GB" sz="1200" baseline="-25000" dirty="0"/>
              <a:t>2.5</a:t>
            </a:r>
            <a:r>
              <a:rPr lang="en-GB" sz="1200" dirty="0" smtClean="0"/>
              <a:t>)</a:t>
            </a:r>
          </a:p>
          <a:p>
            <a:pPr marL="285750" lvl="1" indent="-285750">
              <a:buFont typeface="Arial" panose="020B0604020202020204" pitchFamily="34" charset="0"/>
              <a:buChar char="•"/>
            </a:pPr>
            <a:endParaRPr lang="en-GB" sz="1200" dirty="0"/>
          </a:p>
          <a:p>
            <a:r>
              <a:rPr lang="en-GB" sz="1400" b="1" dirty="0" smtClean="0"/>
              <a:t>Statistical Parameters:</a:t>
            </a:r>
          </a:p>
          <a:p>
            <a:pPr marL="285750" indent="-285750">
              <a:buFont typeface="Arial" panose="020B0604020202020204" pitchFamily="34" charset="0"/>
              <a:buChar char="•"/>
            </a:pPr>
            <a:r>
              <a:rPr lang="en-GB" sz="1200" dirty="0" smtClean="0"/>
              <a:t>Mean Observations values</a:t>
            </a:r>
          </a:p>
          <a:p>
            <a:pPr marL="285750" indent="-285750">
              <a:buFont typeface="Arial" panose="020B0604020202020204" pitchFamily="34" charset="0"/>
              <a:buChar char="•"/>
            </a:pPr>
            <a:r>
              <a:rPr lang="en-GB" sz="1200" dirty="0" smtClean="0"/>
              <a:t>Mean Model values</a:t>
            </a:r>
          </a:p>
          <a:p>
            <a:pPr marL="285750" indent="-285750">
              <a:buFont typeface="Arial" panose="020B0604020202020204" pitchFamily="34" charset="0"/>
              <a:buChar char="•"/>
            </a:pPr>
            <a:r>
              <a:rPr lang="en-GB" sz="1200" dirty="0" smtClean="0"/>
              <a:t>Mean Normalized Bias (MNB)</a:t>
            </a:r>
          </a:p>
          <a:p>
            <a:pPr marL="285750" indent="-285750">
              <a:buFont typeface="Arial" panose="020B0604020202020204" pitchFamily="34" charset="0"/>
              <a:buChar char="•"/>
            </a:pPr>
            <a:r>
              <a:rPr lang="en-GB" sz="1200" dirty="0" smtClean="0"/>
              <a:t>Normalized Root Mean Square Error (NRMSE)</a:t>
            </a:r>
          </a:p>
          <a:p>
            <a:pPr marL="285750" indent="-285750">
              <a:buFont typeface="Arial" panose="020B0604020202020204" pitchFamily="34" charset="0"/>
              <a:buChar char="•"/>
            </a:pPr>
            <a:r>
              <a:rPr lang="en-GB" sz="1200" dirty="0" smtClean="0"/>
              <a:t>Parson Coefficient (R)</a:t>
            </a:r>
            <a:endParaRPr lang="en-GB" sz="1200" dirty="0"/>
          </a:p>
        </p:txBody>
      </p:sp>
      <p:pic>
        <p:nvPicPr>
          <p:cNvPr id="5" name="Picture 4"/>
          <p:cNvPicPr>
            <a:picLocks noChangeAspect="1"/>
          </p:cNvPicPr>
          <p:nvPr/>
        </p:nvPicPr>
        <p:blipFill>
          <a:blip r:embed="rId2"/>
          <a:stretch>
            <a:fillRect/>
          </a:stretch>
        </p:blipFill>
        <p:spPr>
          <a:xfrm>
            <a:off x="10380930" y="147507"/>
            <a:ext cx="1776788" cy="1049700"/>
          </a:xfrm>
          <a:prstGeom prst="rect">
            <a:avLst/>
          </a:prstGeom>
        </p:spPr>
      </p:pic>
      <p:sp>
        <p:nvSpPr>
          <p:cNvPr id="6" name="TextBox 5"/>
          <p:cNvSpPr txBox="1"/>
          <p:nvPr/>
        </p:nvSpPr>
        <p:spPr>
          <a:xfrm>
            <a:off x="235127" y="208893"/>
            <a:ext cx="7905113" cy="461665"/>
          </a:xfrm>
          <a:prstGeom prst="rect">
            <a:avLst/>
          </a:prstGeom>
          <a:noFill/>
        </p:spPr>
        <p:txBody>
          <a:bodyPr wrap="none" rtlCol="0">
            <a:spAutoFit/>
          </a:bodyPr>
          <a:lstStyle/>
          <a:p>
            <a:r>
              <a:rPr lang="en-GB" sz="2400" b="1" dirty="0" smtClean="0"/>
              <a:t>Modelling System Validation: Observations sites and sources</a:t>
            </a:r>
            <a:endParaRPr lang="en-GB" sz="2400" b="1" dirty="0"/>
          </a:p>
        </p:txBody>
      </p:sp>
      <p:cxnSp>
        <p:nvCxnSpPr>
          <p:cNvPr id="8" name="Straight Connector 7"/>
          <p:cNvCxnSpPr>
            <a:endCxn id="5"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3"/>
          <a:stretch>
            <a:fillRect/>
          </a:stretch>
        </p:blipFill>
        <p:spPr>
          <a:xfrm>
            <a:off x="94689" y="6016118"/>
            <a:ext cx="694205" cy="694205"/>
          </a:xfrm>
          <a:prstGeom prst="rect">
            <a:avLst/>
          </a:prstGeom>
        </p:spPr>
      </p:pic>
      <p:pic>
        <p:nvPicPr>
          <p:cNvPr id="3" name="Picture 2"/>
          <p:cNvPicPr>
            <a:picLocks noChangeAspect="1"/>
          </p:cNvPicPr>
          <p:nvPr/>
        </p:nvPicPr>
        <p:blipFill>
          <a:blip r:embed="rId4"/>
          <a:stretch>
            <a:fillRect/>
          </a:stretch>
        </p:blipFill>
        <p:spPr>
          <a:xfrm>
            <a:off x="0" y="955647"/>
            <a:ext cx="11863844" cy="4773582"/>
          </a:xfrm>
          <a:prstGeom prst="rect">
            <a:avLst/>
          </a:prstGeom>
        </p:spPr>
      </p:pic>
    </p:spTree>
    <p:extLst>
      <p:ext uri="{BB962C8B-B14F-4D97-AF65-F5344CB8AC3E}">
        <p14:creationId xmlns:p14="http://schemas.microsoft.com/office/powerpoint/2010/main" val="671704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380930" y="147507"/>
            <a:ext cx="1776788" cy="1049700"/>
          </a:xfrm>
          <a:prstGeom prst="rect">
            <a:avLst/>
          </a:prstGeom>
        </p:spPr>
      </p:pic>
      <p:sp>
        <p:nvSpPr>
          <p:cNvPr id="8" name="TextBox 7"/>
          <p:cNvSpPr txBox="1"/>
          <p:nvPr/>
        </p:nvSpPr>
        <p:spPr>
          <a:xfrm>
            <a:off x="235127" y="208893"/>
            <a:ext cx="9695026" cy="461665"/>
          </a:xfrm>
          <a:prstGeom prst="rect">
            <a:avLst/>
          </a:prstGeom>
          <a:noFill/>
        </p:spPr>
        <p:txBody>
          <a:bodyPr wrap="none" rtlCol="0">
            <a:spAutoFit/>
          </a:bodyPr>
          <a:lstStyle/>
          <a:p>
            <a:r>
              <a:rPr lang="en-GB" sz="2400" b="1" dirty="0" smtClean="0"/>
              <a:t>Statistical Evaluation of WRF performance for East Africa (2x2km Domains)</a:t>
            </a:r>
            <a:endParaRPr lang="en-GB" sz="2400" b="1" dirty="0"/>
          </a:p>
        </p:txBody>
      </p:sp>
      <p:cxnSp>
        <p:nvCxnSpPr>
          <p:cNvPr id="9" name="Straight Connector 8"/>
          <p:cNvCxnSpPr>
            <a:endCxn id="7"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p:nvPicPr>
        <p:blipFill>
          <a:blip r:embed="rId3"/>
          <a:stretch>
            <a:fillRect/>
          </a:stretch>
        </p:blipFill>
        <p:spPr>
          <a:xfrm>
            <a:off x="94689" y="6016118"/>
            <a:ext cx="694205" cy="694205"/>
          </a:xfrm>
          <a:prstGeom prst="rect">
            <a:avLst/>
          </a:prstGeom>
        </p:spPr>
      </p:pic>
      <p:pic>
        <p:nvPicPr>
          <p:cNvPr id="2" name="Picture 1"/>
          <p:cNvPicPr>
            <a:picLocks noChangeAspect="1"/>
          </p:cNvPicPr>
          <p:nvPr/>
        </p:nvPicPr>
        <p:blipFill>
          <a:blip r:embed="rId4"/>
          <a:stretch>
            <a:fillRect/>
          </a:stretch>
        </p:blipFill>
        <p:spPr>
          <a:xfrm>
            <a:off x="788895" y="1015999"/>
            <a:ext cx="9863310" cy="5165945"/>
          </a:xfrm>
          <a:prstGeom prst="rect">
            <a:avLst/>
          </a:prstGeom>
        </p:spPr>
      </p:pic>
    </p:spTree>
    <p:extLst>
      <p:ext uri="{BB962C8B-B14F-4D97-AF65-F5344CB8AC3E}">
        <p14:creationId xmlns:p14="http://schemas.microsoft.com/office/powerpoint/2010/main" val="2721385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380930" y="147507"/>
            <a:ext cx="1776788" cy="1049700"/>
          </a:xfrm>
          <a:prstGeom prst="rect">
            <a:avLst/>
          </a:prstGeom>
        </p:spPr>
      </p:pic>
      <p:sp>
        <p:nvSpPr>
          <p:cNvPr id="10" name="TextBox 9"/>
          <p:cNvSpPr txBox="1"/>
          <p:nvPr/>
        </p:nvSpPr>
        <p:spPr>
          <a:xfrm>
            <a:off x="235127" y="208893"/>
            <a:ext cx="6447919" cy="461665"/>
          </a:xfrm>
          <a:prstGeom prst="rect">
            <a:avLst/>
          </a:prstGeom>
          <a:noFill/>
        </p:spPr>
        <p:txBody>
          <a:bodyPr wrap="none" rtlCol="0">
            <a:spAutoFit/>
          </a:bodyPr>
          <a:lstStyle/>
          <a:p>
            <a:r>
              <a:rPr lang="en-GB" sz="2400" b="1" dirty="0"/>
              <a:t>Weather Evaluation for </a:t>
            </a:r>
            <a:r>
              <a:rPr lang="en-GB" sz="2400" b="1" dirty="0" smtClean="0"/>
              <a:t>Addis Ababa </a:t>
            </a:r>
            <a:r>
              <a:rPr lang="en-GB" sz="2400" b="1" dirty="0"/>
              <a:t>Station </a:t>
            </a:r>
            <a:r>
              <a:rPr lang="en-GB" sz="2400" b="1" dirty="0" smtClean="0"/>
              <a:t>(16)</a:t>
            </a:r>
            <a:endParaRPr lang="en-GB" sz="2400" b="1" dirty="0"/>
          </a:p>
        </p:txBody>
      </p:sp>
      <p:cxnSp>
        <p:nvCxnSpPr>
          <p:cNvPr id="11" name="Straight Connector 10"/>
          <p:cNvCxnSpPr>
            <a:endCxn id="9"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3"/>
          <a:stretch>
            <a:fillRect/>
          </a:stretch>
        </p:blipFill>
        <p:spPr>
          <a:xfrm>
            <a:off x="94689" y="6016118"/>
            <a:ext cx="694205" cy="694205"/>
          </a:xfrm>
          <a:prstGeom prst="rect">
            <a:avLst/>
          </a:prstGeom>
        </p:spPr>
      </p:pic>
      <p:pic>
        <p:nvPicPr>
          <p:cNvPr id="3" name="Picture 2"/>
          <p:cNvPicPr>
            <a:picLocks noChangeAspect="1"/>
          </p:cNvPicPr>
          <p:nvPr/>
        </p:nvPicPr>
        <p:blipFill>
          <a:blip r:embed="rId4"/>
          <a:stretch>
            <a:fillRect/>
          </a:stretch>
        </p:blipFill>
        <p:spPr>
          <a:xfrm>
            <a:off x="0" y="813952"/>
            <a:ext cx="12077223" cy="5291787"/>
          </a:xfrm>
          <a:prstGeom prst="rect">
            <a:avLst/>
          </a:prstGeom>
        </p:spPr>
      </p:pic>
    </p:spTree>
    <p:extLst>
      <p:ext uri="{BB962C8B-B14F-4D97-AF65-F5344CB8AC3E}">
        <p14:creationId xmlns:p14="http://schemas.microsoft.com/office/powerpoint/2010/main" val="2046413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380930" y="147507"/>
            <a:ext cx="1776788" cy="1049700"/>
          </a:xfrm>
          <a:prstGeom prst="rect">
            <a:avLst/>
          </a:prstGeom>
        </p:spPr>
      </p:pic>
      <p:sp>
        <p:nvSpPr>
          <p:cNvPr id="11" name="TextBox 10"/>
          <p:cNvSpPr txBox="1"/>
          <p:nvPr/>
        </p:nvSpPr>
        <p:spPr>
          <a:xfrm>
            <a:off x="235127" y="208893"/>
            <a:ext cx="5759654" cy="461665"/>
          </a:xfrm>
          <a:prstGeom prst="rect">
            <a:avLst/>
          </a:prstGeom>
          <a:noFill/>
        </p:spPr>
        <p:txBody>
          <a:bodyPr wrap="none" rtlCol="0">
            <a:spAutoFit/>
          </a:bodyPr>
          <a:lstStyle/>
          <a:p>
            <a:r>
              <a:rPr lang="en-GB" sz="2400" b="1" dirty="0" smtClean="0"/>
              <a:t>Weather Evaluation for Nairobi Station (30)</a:t>
            </a:r>
            <a:endParaRPr lang="en-GB" sz="2400" b="1" dirty="0"/>
          </a:p>
        </p:txBody>
      </p:sp>
      <p:cxnSp>
        <p:nvCxnSpPr>
          <p:cNvPr id="12" name="Straight Connector 11"/>
          <p:cNvCxnSpPr>
            <a:endCxn id="7"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3"/>
          <a:stretch>
            <a:fillRect/>
          </a:stretch>
        </p:blipFill>
        <p:spPr>
          <a:xfrm>
            <a:off x="94689" y="6016118"/>
            <a:ext cx="694205" cy="694205"/>
          </a:xfrm>
          <a:prstGeom prst="rect">
            <a:avLst/>
          </a:prstGeom>
        </p:spPr>
      </p:pic>
      <p:pic>
        <p:nvPicPr>
          <p:cNvPr id="3" name="Picture 2"/>
          <p:cNvPicPr>
            <a:picLocks noChangeAspect="1"/>
          </p:cNvPicPr>
          <p:nvPr/>
        </p:nvPicPr>
        <p:blipFill>
          <a:blip r:embed="rId4"/>
          <a:stretch>
            <a:fillRect/>
          </a:stretch>
        </p:blipFill>
        <p:spPr>
          <a:xfrm>
            <a:off x="29328" y="905372"/>
            <a:ext cx="11930906" cy="5011346"/>
          </a:xfrm>
          <a:prstGeom prst="rect">
            <a:avLst/>
          </a:prstGeom>
        </p:spPr>
      </p:pic>
    </p:spTree>
    <p:extLst>
      <p:ext uri="{BB962C8B-B14F-4D97-AF65-F5344CB8AC3E}">
        <p14:creationId xmlns:p14="http://schemas.microsoft.com/office/powerpoint/2010/main" val="1089910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380930" y="147507"/>
            <a:ext cx="1776788" cy="1049700"/>
          </a:xfrm>
          <a:prstGeom prst="rect">
            <a:avLst/>
          </a:prstGeom>
        </p:spPr>
      </p:pic>
      <p:sp>
        <p:nvSpPr>
          <p:cNvPr id="10" name="TextBox 9"/>
          <p:cNvSpPr txBox="1"/>
          <p:nvPr/>
        </p:nvSpPr>
        <p:spPr>
          <a:xfrm>
            <a:off x="235127" y="208893"/>
            <a:ext cx="5873339" cy="461665"/>
          </a:xfrm>
          <a:prstGeom prst="rect">
            <a:avLst/>
          </a:prstGeom>
          <a:noFill/>
        </p:spPr>
        <p:txBody>
          <a:bodyPr wrap="none" rtlCol="0">
            <a:spAutoFit/>
          </a:bodyPr>
          <a:lstStyle/>
          <a:p>
            <a:r>
              <a:rPr lang="en-GB" sz="2400" b="1" dirty="0"/>
              <a:t>Weather Evaluation for </a:t>
            </a:r>
            <a:r>
              <a:rPr lang="en-GB" sz="2400" b="1" dirty="0" smtClean="0"/>
              <a:t>Kampala Station (21)</a:t>
            </a:r>
            <a:endParaRPr lang="en-GB" sz="2400" b="1" dirty="0"/>
          </a:p>
        </p:txBody>
      </p:sp>
      <p:cxnSp>
        <p:nvCxnSpPr>
          <p:cNvPr id="11" name="Straight Connector 10"/>
          <p:cNvCxnSpPr>
            <a:endCxn id="9"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3"/>
          <a:stretch>
            <a:fillRect/>
          </a:stretch>
        </p:blipFill>
        <p:spPr>
          <a:xfrm>
            <a:off x="94689" y="6016118"/>
            <a:ext cx="694205" cy="694205"/>
          </a:xfrm>
          <a:prstGeom prst="rect">
            <a:avLst/>
          </a:prstGeom>
        </p:spPr>
      </p:pic>
      <p:pic>
        <p:nvPicPr>
          <p:cNvPr id="3" name="Picture 2"/>
          <p:cNvPicPr>
            <a:picLocks noChangeAspect="1"/>
          </p:cNvPicPr>
          <p:nvPr/>
        </p:nvPicPr>
        <p:blipFill>
          <a:blip r:embed="rId4"/>
          <a:stretch>
            <a:fillRect/>
          </a:stretch>
        </p:blipFill>
        <p:spPr>
          <a:xfrm>
            <a:off x="79905" y="789566"/>
            <a:ext cx="11924810" cy="5340559"/>
          </a:xfrm>
          <a:prstGeom prst="rect">
            <a:avLst/>
          </a:prstGeom>
        </p:spPr>
      </p:pic>
    </p:spTree>
    <p:extLst>
      <p:ext uri="{BB962C8B-B14F-4D97-AF65-F5344CB8AC3E}">
        <p14:creationId xmlns:p14="http://schemas.microsoft.com/office/powerpoint/2010/main" val="2173281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80930" y="147507"/>
            <a:ext cx="1776788" cy="1049700"/>
          </a:xfrm>
          <a:prstGeom prst="rect">
            <a:avLst/>
          </a:prstGeom>
        </p:spPr>
      </p:pic>
      <p:sp>
        <p:nvSpPr>
          <p:cNvPr id="7" name="TextBox 6"/>
          <p:cNvSpPr txBox="1"/>
          <p:nvPr/>
        </p:nvSpPr>
        <p:spPr>
          <a:xfrm>
            <a:off x="235127" y="208893"/>
            <a:ext cx="4734309" cy="461665"/>
          </a:xfrm>
          <a:prstGeom prst="rect">
            <a:avLst/>
          </a:prstGeom>
          <a:noFill/>
        </p:spPr>
        <p:txBody>
          <a:bodyPr wrap="none" rtlCol="0">
            <a:spAutoFit/>
          </a:bodyPr>
          <a:lstStyle/>
          <a:p>
            <a:r>
              <a:rPr lang="en-GB" sz="2400" b="1" dirty="0" smtClean="0"/>
              <a:t>CHIMERE Validation for East Africa</a:t>
            </a:r>
            <a:endParaRPr lang="en-GB" sz="2400" b="1" dirty="0"/>
          </a:p>
        </p:txBody>
      </p:sp>
      <p:cxnSp>
        <p:nvCxnSpPr>
          <p:cNvPr id="8" name="Straight Connector 7"/>
          <p:cNvCxnSpPr>
            <a:endCxn id="6"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235127" y="6257053"/>
            <a:ext cx="11613973" cy="2422"/>
          </a:xfrm>
          <a:prstGeom prst="line">
            <a:avLst/>
          </a:prstGeom>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3"/>
          <a:stretch>
            <a:fillRect/>
          </a:stretch>
        </p:blipFill>
        <p:spPr>
          <a:xfrm>
            <a:off x="94689" y="6016118"/>
            <a:ext cx="694205" cy="694205"/>
          </a:xfrm>
          <a:prstGeom prst="rect">
            <a:avLst/>
          </a:prstGeom>
        </p:spPr>
      </p:pic>
      <p:pic>
        <p:nvPicPr>
          <p:cNvPr id="4" name="Picture 3"/>
          <p:cNvPicPr>
            <a:picLocks noChangeAspect="1"/>
          </p:cNvPicPr>
          <p:nvPr/>
        </p:nvPicPr>
        <p:blipFill>
          <a:blip r:embed="rId4"/>
          <a:stretch>
            <a:fillRect/>
          </a:stretch>
        </p:blipFill>
        <p:spPr>
          <a:xfrm>
            <a:off x="308590" y="806757"/>
            <a:ext cx="11680948" cy="5450296"/>
          </a:xfrm>
          <a:prstGeom prst="rect">
            <a:avLst/>
          </a:prstGeom>
        </p:spPr>
      </p:pic>
    </p:spTree>
    <p:extLst>
      <p:ext uri="{BB962C8B-B14F-4D97-AF65-F5344CB8AC3E}">
        <p14:creationId xmlns:p14="http://schemas.microsoft.com/office/powerpoint/2010/main" val="1035368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80930" y="147507"/>
            <a:ext cx="1776788" cy="1049700"/>
          </a:xfrm>
          <a:prstGeom prst="rect">
            <a:avLst/>
          </a:prstGeom>
        </p:spPr>
      </p:pic>
      <p:sp>
        <p:nvSpPr>
          <p:cNvPr id="7" name="TextBox 6"/>
          <p:cNvSpPr txBox="1"/>
          <p:nvPr/>
        </p:nvSpPr>
        <p:spPr>
          <a:xfrm>
            <a:off x="235127" y="208893"/>
            <a:ext cx="4734309" cy="461665"/>
          </a:xfrm>
          <a:prstGeom prst="rect">
            <a:avLst/>
          </a:prstGeom>
          <a:noFill/>
        </p:spPr>
        <p:txBody>
          <a:bodyPr wrap="none" rtlCol="0">
            <a:spAutoFit/>
          </a:bodyPr>
          <a:lstStyle/>
          <a:p>
            <a:r>
              <a:rPr lang="en-GB" sz="2400" b="1" dirty="0" smtClean="0"/>
              <a:t>CHIMERE Validation for East Africa</a:t>
            </a:r>
            <a:endParaRPr lang="en-GB" sz="2400" b="1" dirty="0"/>
          </a:p>
        </p:txBody>
      </p:sp>
      <p:cxnSp>
        <p:nvCxnSpPr>
          <p:cNvPr id="8" name="Straight Connector 7"/>
          <p:cNvCxnSpPr>
            <a:endCxn id="6"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235127" y="6257053"/>
            <a:ext cx="11613973" cy="2422"/>
          </a:xfrm>
          <a:prstGeom prst="line">
            <a:avLst/>
          </a:prstGeom>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3"/>
          <a:stretch>
            <a:fillRect/>
          </a:stretch>
        </p:blipFill>
        <p:spPr>
          <a:xfrm>
            <a:off x="94689" y="6016118"/>
            <a:ext cx="694205" cy="694205"/>
          </a:xfrm>
          <a:prstGeom prst="rect">
            <a:avLst/>
          </a:prstGeom>
        </p:spPr>
      </p:pic>
      <p:pic>
        <p:nvPicPr>
          <p:cNvPr id="9" name="Picture 8"/>
          <p:cNvPicPr>
            <a:picLocks noChangeAspect="1"/>
          </p:cNvPicPr>
          <p:nvPr/>
        </p:nvPicPr>
        <p:blipFill>
          <a:blip r:embed="rId4"/>
          <a:stretch>
            <a:fillRect/>
          </a:stretch>
        </p:blipFill>
        <p:spPr>
          <a:xfrm>
            <a:off x="553863" y="957233"/>
            <a:ext cx="9998307" cy="5011346"/>
          </a:xfrm>
          <a:prstGeom prst="rect">
            <a:avLst/>
          </a:prstGeom>
        </p:spPr>
      </p:pic>
    </p:spTree>
    <p:extLst>
      <p:ext uri="{BB962C8B-B14F-4D97-AF65-F5344CB8AC3E}">
        <p14:creationId xmlns:p14="http://schemas.microsoft.com/office/powerpoint/2010/main" val="65684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r>
              <a:rPr lang="en-GB" sz="2000" b="1" dirty="0" smtClean="0"/>
              <a:t>Summary: </a:t>
            </a:r>
          </a:p>
          <a:p>
            <a:endParaRPr lang="en-GB" sz="2000" b="1" dirty="0"/>
          </a:p>
          <a:p>
            <a:endParaRPr lang="en-GB" sz="2000" b="1" dirty="0" smtClean="0"/>
          </a:p>
          <a:p>
            <a:endParaRPr lang="en-GB" sz="1200" b="1" dirty="0"/>
          </a:p>
          <a:p>
            <a:pPr marL="285750" indent="-285750">
              <a:buFont typeface="Wingdings" panose="05000000000000000000" pitchFamily="2" charset="2"/>
              <a:buChar char="§"/>
            </a:pPr>
            <a:r>
              <a:rPr lang="en-GB" sz="1400" b="1" dirty="0" smtClean="0"/>
              <a:t>Air Pollution in East Africa</a:t>
            </a:r>
            <a:r>
              <a:rPr lang="en-GB" sz="1400" dirty="0" smtClean="0"/>
              <a:t>: Level of exposure, population growth, lack of laws, few academic works on the topic. Absence of modelling work on the topic.</a:t>
            </a:r>
          </a:p>
          <a:p>
            <a:pPr marL="285750" indent="-285750">
              <a:buFont typeface="Wingdings" panose="05000000000000000000" pitchFamily="2" charset="2"/>
              <a:buChar char="§"/>
            </a:pPr>
            <a:endParaRPr lang="en-GB" sz="1400" dirty="0" smtClean="0"/>
          </a:p>
          <a:p>
            <a:pPr marL="342900" indent="-342900">
              <a:buFont typeface="Wingdings" panose="05000000000000000000" pitchFamily="2" charset="2"/>
              <a:buChar char="§"/>
            </a:pPr>
            <a:r>
              <a:rPr lang="en-GB" sz="1400" b="1" dirty="0" smtClean="0"/>
              <a:t>ASAP-East Africa </a:t>
            </a:r>
            <a:r>
              <a:rPr lang="en-GB" sz="1400" dirty="0" smtClean="0"/>
              <a:t>: Description of the project, main aims, division in WPs and main duties</a:t>
            </a:r>
          </a:p>
          <a:p>
            <a:endParaRPr lang="en-GB" sz="1400" dirty="0" smtClean="0"/>
          </a:p>
          <a:p>
            <a:pPr marL="342900" indent="-342900">
              <a:buFont typeface="Wingdings" panose="05000000000000000000" pitchFamily="2" charset="2"/>
              <a:buChar char="§"/>
            </a:pPr>
            <a:r>
              <a:rPr lang="en-GB" sz="1400" b="1" dirty="0" smtClean="0"/>
              <a:t>ASAP-East Africa WP4</a:t>
            </a:r>
            <a:r>
              <a:rPr lang="en-GB" sz="1400" dirty="0" smtClean="0"/>
              <a:t>: Description of the WP, main aims: modelling and training capabilities</a:t>
            </a:r>
          </a:p>
          <a:p>
            <a:pPr marL="342900" indent="-342900">
              <a:buFont typeface="Wingdings" panose="05000000000000000000" pitchFamily="2" charset="2"/>
              <a:buChar char="§"/>
            </a:pPr>
            <a:endParaRPr lang="en-GB" sz="1400" dirty="0"/>
          </a:p>
          <a:p>
            <a:pPr marL="342900" indent="-342900">
              <a:buFont typeface="Wingdings" panose="05000000000000000000" pitchFamily="2" charset="2"/>
              <a:buChar char="§"/>
            </a:pPr>
            <a:r>
              <a:rPr lang="en-GB" sz="1400" b="1" dirty="0" smtClean="0"/>
              <a:t>Modelling of Meteorology and Chemistry for East Africa</a:t>
            </a:r>
            <a:r>
              <a:rPr lang="en-GB" sz="1400" dirty="0" smtClean="0"/>
              <a:t>: </a:t>
            </a:r>
          </a:p>
          <a:p>
            <a:pPr marL="342900" lvl="1" indent="-342900">
              <a:buFont typeface="Wingdings" panose="05000000000000000000" pitchFamily="2" charset="2"/>
              <a:buChar char="§"/>
            </a:pPr>
            <a:endParaRPr lang="en-GB" sz="1400" b="1" dirty="0" smtClean="0"/>
          </a:p>
          <a:p>
            <a:pPr marL="342900" lvl="1" indent="-342900">
              <a:buFont typeface="Wingdings" panose="05000000000000000000" pitchFamily="2" charset="2"/>
              <a:buChar char="§"/>
            </a:pPr>
            <a:r>
              <a:rPr lang="en-GB" sz="1400" b="1" dirty="0" smtClean="0"/>
              <a:t>Validation of the Modelling System </a:t>
            </a:r>
            <a:r>
              <a:rPr lang="en-GB" sz="1400" dirty="0" smtClean="0"/>
              <a:t>(with this extent of data is possible to reproduce the main patterns of aerosols in EA?) </a:t>
            </a:r>
          </a:p>
          <a:p>
            <a:pPr marL="457200" lvl="2"/>
            <a:endParaRPr lang="en-GB" sz="1400" dirty="0"/>
          </a:p>
          <a:p>
            <a:pPr marL="342900" lvl="2" indent="-342900">
              <a:buFont typeface="Wingdings" panose="05000000000000000000" pitchFamily="2" charset="2"/>
              <a:buChar char="§"/>
            </a:pPr>
            <a:r>
              <a:rPr lang="en-GB" sz="1400" b="1" dirty="0" smtClean="0"/>
              <a:t>Results</a:t>
            </a:r>
            <a:r>
              <a:rPr lang="en-GB" sz="1400" dirty="0" smtClean="0"/>
              <a:t> (can the Modelling System a tool feasible to analyse the daily value of aerosols against world limits from WHO?) </a:t>
            </a:r>
          </a:p>
          <a:p>
            <a:pPr marL="342900" lvl="3" indent="-342900">
              <a:buFont typeface="Wingdings" panose="05000000000000000000" pitchFamily="2" charset="2"/>
              <a:buChar char="§"/>
            </a:pPr>
            <a:endParaRPr lang="en-GB" sz="1400" b="1" dirty="0" smtClean="0"/>
          </a:p>
          <a:p>
            <a:pPr marL="342900" lvl="3" indent="-342900">
              <a:buFont typeface="Wingdings" panose="05000000000000000000" pitchFamily="2" charset="2"/>
              <a:buChar char="§"/>
            </a:pPr>
            <a:r>
              <a:rPr lang="en-GB" sz="1400" b="1" dirty="0" smtClean="0"/>
              <a:t>Sector Analysis</a:t>
            </a:r>
          </a:p>
          <a:p>
            <a:pPr marL="342900" lvl="4" indent="-342900">
              <a:buFont typeface="Wingdings" panose="05000000000000000000" pitchFamily="2" charset="2"/>
              <a:buChar char="§"/>
            </a:pPr>
            <a:endParaRPr lang="en-GB" sz="1400" b="1" dirty="0" smtClean="0">
              <a:sym typeface="Wingdings" panose="05000000000000000000" pitchFamily="2" charset="2"/>
            </a:endParaRPr>
          </a:p>
          <a:p>
            <a:pPr marL="342900" lvl="4" indent="-342900">
              <a:buFont typeface="Wingdings" panose="05000000000000000000" pitchFamily="2" charset="2"/>
              <a:buChar char="§"/>
            </a:pPr>
            <a:r>
              <a:rPr lang="en-GB" sz="1400" b="1" dirty="0" smtClean="0">
                <a:sym typeface="Wingdings" panose="05000000000000000000" pitchFamily="2" charset="2"/>
              </a:rPr>
              <a:t>Main achievements from HDM4 training calibration in East Africa </a:t>
            </a:r>
          </a:p>
          <a:p>
            <a:pPr marL="342900" lvl="4" indent="-342900">
              <a:buFont typeface="Wingdings" panose="05000000000000000000" pitchFamily="2" charset="2"/>
              <a:buChar char="§"/>
            </a:pPr>
            <a:endParaRPr lang="en-GB" sz="1400" b="1" dirty="0" smtClean="0">
              <a:sym typeface="Wingdings" panose="05000000000000000000" pitchFamily="2" charset="2"/>
            </a:endParaRPr>
          </a:p>
          <a:p>
            <a:pPr marL="342900" lvl="4" indent="-342900">
              <a:buFont typeface="Wingdings" panose="05000000000000000000" pitchFamily="2" charset="2"/>
              <a:buChar char="§"/>
            </a:pPr>
            <a:r>
              <a:rPr lang="en-GB" sz="1400" b="1" dirty="0" smtClean="0">
                <a:sym typeface="Wingdings" panose="05000000000000000000" pitchFamily="2" charset="2"/>
              </a:rPr>
              <a:t>Conclusions and Forthcoming step of the work</a:t>
            </a:r>
          </a:p>
          <a:p>
            <a:pPr marL="742950" lvl="5" indent="-285750">
              <a:buFontTx/>
              <a:buChar char="-"/>
            </a:pPr>
            <a:endParaRPr lang="en-GB" sz="1200" dirty="0">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3236355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0380930" y="147507"/>
            <a:ext cx="1776788" cy="1049700"/>
          </a:xfrm>
          <a:prstGeom prst="rect">
            <a:avLst/>
          </a:prstGeom>
        </p:spPr>
      </p:pic>
      <p:sp>
        <p:nvSpPr>
          <p:cNvPr id="8" name="TextBox 1"/>
          <p:cNvSpPr txBox="1"/>
          <p:nvPr/>
        </p:nvSpPr>
        <p:spPr>
          <a:xfrm>
            <a:off x="4454956" y="-463736"/>
            <a:ext cx="5607161" cy="65306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800" b="1" baseline="-25000" dirty="0">
              <a:solidFill>
                <a:schemeClr val="bg2">
                  <a:lumMod val="25000"/>
                </a:schemeClr>
              </a:solidFill>
            </a:endParaRPr>
          </a:p>
        </p:txBody>
      </p:sp>
      <p:cxnSp>
        <p:nvCxnSpPr>
          <p:cNvPr id="11" name="Straight Connector 10"/>
          <p:cNvCxnSpPr>
            <a:endCxn id="10"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35127" y="6257053"/>
            <a:ext cx="11623498" cy="29447"/>
          </a:xfrm>
          <a:prstGeom prst="line">
            <a:avLst/>
          </a:prstGeom>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4"/>
          <a:stretch>
            <a:fillRect/>
          </a:stretch>
        </p:blipFill>
        <p:spPr>
          <a:xfrm>
            <a:off x="94689" y="6016118"/>
            <a:ext cx="694205" cy="694205"/>
          </a:xfrm>
          <a:prstGeom prst="rect">
            <a:avLst/>
          </a:prstGeom>
        </p:spPr>
      </p:pic>
      <p:sp>
        <p:nvSpPr>
          <p:cNvPr id="18" name="TextBox 17"/>
          <p:cNvSpPr txBox="1"/>
          <p:nvPr/>
        </p:nvSpPr>
        <p:spPr>
          <a:xfrm>
            <a:off x="235127" y="195849"/>
            <a:ext cx="6124818" cy="461665"/>
          </a:xfrm>
          <a:prstGeom prst="rect">
            <a:avLst/>
          </a:prstGeom>
          <a:noFill/>
        </p:spPr>
        <p:txBody>
          <a:bodyPr wrap="none" rtlCol="0">
            <a:spAutoFit/>
          </a:bodyPr>
          <a:lstStyle/>
          <a:p>
            <a:r>
              <a:rPr lang="en-GB" sz="2400" b="1" dirty="0"/>
              <a:t>PM</a:t>
            </a:r>
            <a:r>
              <a:rPr lang="en-GB" sz="2400" b="1" baseline="-25000" dirty="0"/>
              <a:t>2.5</a:t>
            </a:r>
            <a:r>
              <a:rPr lang="en-GB" sz="2400" b="1" dirty="0"/>
              <a:t> DAILY </a:t>
            </a:r>
            <a:r>
              <a:rPr lang="en-GB" sz="2400" b="1" dirty="0" smtClean="0"/>
              <a:t>value MODEL </a:t>
            </a:r>
            <a:r>
              <a:rPr lang="en-GB" sz="2400" b="1" dirty="0"/>
              <a:t>vs US. Embassy Data</a:t>
            </a:r>
          </a:p>
        </p:txBody>
      </p:sp>
      <p:pic>
        <p:nvPicPr>
          <p:cNvPr id="4" name="Picture 3"/>
          <p:cNvPicPr>
            <a:picLocks noChangeAspect="1"/>
          </p:cNvPicPr>
          <p:nvPr/>
        </p:nvPicPr>
        <p:blipFill>
          <a:blip r:embed="rId5"/>
          <a:stretch>
            <a:fillRect/>
          </a:stretch>
        </p:blipFill>
        <p:spPr>
          <a:xfrm>
            <a:off x="94689" y="712378"/>
            <a:ext cx="11461473" cy="5407621"/>
          </a:xfrm>
          <a:prstGeom prst="rect">
            <a:avLst/>
          </a:prstGeom>
        </p:spPr>
      </p:pic>
    </p:spTree>
    <p:extLst>
      <p:ext uri="{BB962C8B-B14F-4D97-AF65-F5344CB8AC3E}">
        <p14:creationId xmlns:p14="http://schemas.microsoft.com/office/powerpoint/2010/main" val="2244151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Summary: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Air Pollution in East Africa</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Level of exposure, population growth, lack of laws, few academic works on the topic. Absence of modelling work on the topic.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project, main aims, division in WPs and main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WP4</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WP, main aims: modelling and training capabilities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Modelling of Meteorology and Chemistry for East Africa</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a:t>
            </a: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Validation of the Modelling System </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(with this extent of data is possible to reproduce the main patterns of aerosols in EA?) </a:t>
            </a:r>
          </a:p>
          <a:p>
            <a:pPr marL="457200" marR="0" lvl="2"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effectLst/>
                <a:uLnTx/>
                <a:uFillTx/>
                <a:latin typeface="Calibri" panose="020F0502020204030204"/>
                <a:ea typeface="+mn-ea"/>
                <a:cs typeface="+mn-cs"/>
              </a:rPr>
              <a:t>Results</a:t>
            </a:r>
            <a:r>
              <a:rPr kumimoji="0" lang="en-GB" sz="1400" b="0" i="0" u="none" strike="noStrike" kern="1200" cap="none" spc="0" normalizeH="0" baseline="0" noProof="0" dirty="0" smtClean="0">
                <a:ln>
                  <a:noFill/>
                </a:ln>
                <a:effectLst/>
                <a:uLnTx/>
                <a:uFillTx/>
                <a:latin typeface="Calibri" panose="020F0502020204030204"/>
                <a:ea typeface="+mn-ea"/>
                <a:cs typeface="+mn-cs"/>
              </a:rPr>
              <a:t> (can the Modelling System a tool feasible to analyse the daily value of aerosols against world limits from WHO?) </a:t>
            </a: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Sector Analysis</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rPr>
              <a:t>Main achievements from HDM4 training calibration in East Africa </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rPr>
              <a:t>Conclusions and Forthcoming step of the work</a:t>
            </a:r>
          </a:p>
          <a:p>
            <a:pPr marL="742950" marR="0" lvl="5" indent="-285750" algn="l" defTabSz="914400" rtl="0" eaLnBrk="1" fontAlgn="auto" latinLnBrk="0" hangingPunct="1">
              <a:lnSpc>
                <a:spcPct val="100000"/>
              </a:lnSpc>
              <a:spcBef>
                <a:spcPts val="0"/>
              </a:spcBef>
              <a:spcAft>
                <a:spcPts val="0"/>
              </a:spcAft>
              <a:buClrTx/>
              <a:buSzTx/>
              <a:buFontTx/>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3913980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7262" y="1362075"/>
            <a:ext cx="10612007" cy="584775"/>
          </a:xfrm>
          <a:prstGeom prst="rect">
            <a:avLst/>
          </a:prstGeom>
          <a:noFill/>
        </p:spPr>
        <p:txBody>
          <a:bodyPr wrap="square" rtlCol="0">
            <a:spAutoFit/>
          </a:bodyPr>
          <a:lstStyle/>
          <a:p>
            <a:r>
              <a:rPr lang="en-GB" sz="1600" i="1" dirty="0" smtClean="0"/>
              <a:t>Can </a:t>
            </a:r>
            <a:r>
              <a:rPr lang="en-GB" sz="1600" i="1" dirty="0"/>
              <a:t>WRF-CHIMERE be used for analysis and forecast of air quality in East Africa despite the low quantity, quality and updating of input data?</a:t>
            </a:r>
          </a:p>
        </p:txBody>
      </p:sp>
      <p:sp>
        <p:nvSpPr>
          <p:cNvPr id="7" name="TextBox 6"/>
          <p:cNvSpPr txBox="1"/>
          <p:nvPr/>
        </p:nvSpPr>
        <p:spPr>
          <a:xfrm>
            <a:off x="957262" y="4345409"/>
            <a:ext cx="10612007" cy="1384995"/>
          </a:xfrm>
          <a:prstGeom prst="rect">
            <a:avLst/>
          </a:prstGeom>
          <a:noFill/>
        </p:spPr>
        <p:txBody>
          <a:bodyPr wrap="square" rtlCol="0">
            <a:spAutoFit/>
          </a:bodyPr>
          <a:lstStyle/>
          <a:p>
            <a:pPr marL="285750" indent="-285750" algn="just">
              <a:buFont typeface="Arial" panose="020B0604020202020204" pitchFamily="34" charset="0"/>
              <a:buChar char="•"/>
            </a:pPr>
            <a:r>
              <a:rPr lang="en-GB" sz="1400" b="1" dirty="0" smtClean="0"/>
              <a:t>WHO Exceeding Limits (</a:t>
            </a:r>
            <a:r>
              <a:rPr lang="en-GB" sz="1400" b="1" dirty="0" err="1" smtClean="0"/>
              <a:t>Obs</a:t>
            </a:r>
            <a:r>
              <a:rPr lang="en-GB" sz="1400" b="1" dirty="0"/>
              <a:t> vs Mod): </a:t>
            </a:r>
            <a:r>
              <a:rPr lang="en-GB" sz="1400" i="1" dirty="0"/>
              <a:t>comparison of the number of days in which the concentration levels exceeded the limits set by the WHO between observations and </a:t>
            </a:r>
            <a:r>
              <a:rPr lang="en-GB" sz="1400" i="1" dirty="0" smtClean="0"/>
              <a:t>model</a:t>
            </a:r>
          </a:p>
          <a:p>
            <a:pPr marL="285750" indent="-285750" algn="just">
              <a:buFont typeface="Arial" panose="020B0604020202020204" pitchFamily="34" charset="0"/>
              <a:buChar char="•"/>
            </a:pPr>
            <a:endParaRPr lang="en-GB" sz="1400" i="1" dirty="0" smtClean="0"/>
          </a:p>
          <a:p>
            <a:pPr marL="285750" indent="-285750" algn="just">
              <a:buFont typeface="Arial" panose="020B0604020202020204" pitchFamily="34" charset="0"/>
              <a:buChar char="•"/>
            </a:pPr>
            <a:r>
              <a:rPr lang="en-GB" sz="1400" b="1" dirty="0"/>
              <a:t>Ratio:</a:t>
            </a:r>
            <a:r>
              <a:rPr lang="en-GB" sz="1400" dirty="0"/>
              <a:t> </a:t>
            </a:r>
            <a:r>
              <a:rPr lang="en-GB" sz="1400" i="1" dirty="0"/>
              <a:t>Ratio between the number of exceedances reproduced by the model and those actually </a:t>
            </a:r>
            <a:r>
              <a:rPr lang="en-GB" sz="1400" i="1" dirty="0" smtClean="0"/>
              <a:t>observed</a:t>
            </a:r>
          </a:p>
          <a:p>
            <a:pPr marL="285750" indent="-285750" algn="just">
              <a:buFont typeface="Arial" panose="020B0604020202020204" pitchFamily="34" charset="0"/>
              <a:buChar char="•"/>
            </a:pPr>
            <a:endParaRPr lang="en-GB" sz="1400" i="1" dirty="0" smtClean="0"/>
          </a:p>
          <a:p>
            <a:pPr marL="285750" indent="-285750" algn="just">
              <a:buFont typeface="Arial" panose="020B0604020202020204" pitchFamily="34" charset="0"/>
              <a:buChar char="•"/>
            </a:pPr>
            <a:r>
              <a:rPr lang="en-GB" sz="1400" b="1" dirty="0"/>
              <a:t>Model Overestimations: </a:t>
            </a:r>
            <a:r>
              <a:rPr lang="en-GB" sz="1400" i="1" dirty="0"/>
              <a:t>Number of days exceeding the limits reproduced by the model but not corresponding to the observations</a:t>
            </a:r>
          </a:p>
        </p:txBody>
      </p:sp>
      <p:pic>
        <p:nvPicPr>
          <p:cNvPr id="8" name="Picture 7"/>
          <p:cNvPicPr>
            <a:picLocks noChangeAspect="1"/>
          </p:cNvPicPr>
          <p:nvPr/>
        </p:nvPicPr>
        <p:blipFill>
          <a:blip r:embed="rId2"/>
          <a:stretch>
            <a:fillRect/>
          </a:stretch>
        </p:blipFill>
        <p:spPr>
          <a:xfrm>
            <a:off x="10380930" y="147507"/>
            <a:ext cx="1776788" cy="1049700"/>
          </a:xfrm>
          <a:prstGeom prst="rect">
            <a:avLst/>
          </a:prstGeom>
        </p:spPr>
      </p:pic>
      <p:sp>
        <p:nvSpPr>
          <p:cNvPr id="9" name="TextBox 8"/>
          <p:cNvSpPr txBox="1"/>
          <p:nvPr/>
        </p:nvSpPr>
        <p:spPr>
          <a:xfrm>
            <a:off x="235127" y="208893"/>
            <a:ext cx="7420621" cy="461665"/>
          </a:xfrm>
          <a:prstGeom prst="rect">
            <a:avLst/>
          </a:prstGeom>
          <a:noFill/>
        </p:spPr>
        <p:txBody>
          <a:bodyPr wrap="none" rtlCol="0">
            <a:spAutoFit/>
          </a:bodyPr>
          <a:lstStyle/>
          <a:p>
            <a:r>
              <a:rPr lang="en-GB" sz="2400" b="1" dirty="0"/>
              <a:t>WRF-CHIMERE evaluation </a:t>
            </a:r>
            <a:r>
              <a:rPr lang="en-GB" sz="2400" b="1" dirty="0" smtClean="0"/>
              <a:t>vs WHO </a:t>
            </a:r>
            <a:r>
              <a:rPr lang="en-GB" sz="2400" b="1" dirty="0"/>
              <a:t>daily limits for  </a:t>
            </a:r>
            <a:r>
              <a:rPr lang="en-GB" sz="2400" b="1" dirty="0" smtClean="0"/>
              <a:t>PM</a:t>
            </a:r>
            <a:r>
              <a:rPr lang="en-GB" sz="2400" b="1" baseline="-25000" dirty="0" smtClean="0"/>
              <a:t>2.5</a:t>
            </a:r>
            <a:endParaRPr lang="en-GB" sz="2400" b="1" baseline="-25000" dirty="0"/>
          </a:p>
        </p:txBody>
      </p:sp>
      <p:cxnSp>
        <p:nvCxnSpPr>
          <p:cNvPr id="10" name="Straight Connector 9"/>
          <p:cNvCxnSpPr>
            <a:endCxn id="8"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35127" y="6257053"/>
            <a:ext cx="11594923" cy="872"/>
          </a:xfrm>
          <a:prstGeom prst="line">
            <a:avLst/>
          </a:prstGeom>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a:blip r:embed="rId3"/>
          <a:stretch>
            <a:fillRect/>
          </a:stretch>
        </p:blipFill>
        <p:spPr>
          <a:xfrm>
            <a:off x="94689" y="6016118"/>
            <a:ext cx="694205" cy="694205"/>
          </a:xfrm>
          <a:prstGeom prst="rect">
            <a:avLst/>
          </a:prstGeom>
        </p:spPr>
      </p:pic>
      <p:pic>
        <p:nvPicPr>
          <p:cNvPr id="2" name="Picture 1"/>
          <p:cNvPicPr>
            <a:picLocks noChangeAspect="1"/>
          </p:cNvPicPr>
          <p:nvPr/>
        </p:nvPicPr>
        <p:blipFill>
          <a:blip r:embed="rId4"/>
          <a:stretch>
            <a:fillRect/>
          </a:stretch>
        </p:blipFill>
        <p:spPr>
          <a:xfrm>
            <a:off x="943020" y="2239576"/>
            <a:ext cx="10626249" cy="1487553"/>
          </a:xfrm>
          <a:prstGeom prst="rect">
            <a:avLst/>
          </a:prstGeom>
        </p:spPr>
      </p:pic>
    </p:spTree>
    <p:extLst>
      <p:ext uri="{BB962C8B-B14F-4D97-AF65-F5344CB8AC3E}">
        <p14:creationId xmlns:p14="http://schemas.microsoft.com/office/powerpoint/2010/main" val="113235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380930" y="147507"/>
            <a:ext cx="1776788" cy="1049700"/>
          </a:xfrm>
          <a:prstGeom prst="rect">
            <a:avLst/>
          </a:prstGeom>
        </p:spPr>
      </p:pic>
      <p:sp>
        <p:nvSpPr>
          <p:cNvPr id="12" name="TextBox 11"/>
          <p:cNvSpPr txBox="1"/>
          <p:nvPr/>
        </p:nvSpPr>
        <p:spPr>
          <a:xfrm>
            <a:off x="235127" y="208893"/>
            <a:ext cx="8290796" cy="461665"/>
          </a:xfrm>
          <a:prstGeom prst="rect">
            <a:avLst/>
          </a:prstGeom>
          <a:noFill/>
        </p:spPr>
        <p:txBody>
          <a:bodyPr wrap="none" rtlCol="0">
            <a:spAutoFit/>
          </a:bodyPr>
          <a:lstStyle/>
          <a:p>
            <a:r>
              <a:rPr lang="en-GB" sz="2400" b="1" dirty="0" smtClean="0"/>
              <a:t>PM</a:t>
            </a:r>
            <a:r>
              <a:rPr lang="en-GB" sz="2400" b="1" baseline="-25000" dirty="0" smtClean="0"/>
              <a:t>2.5 </a:t>
            </a:r>
            <a:r>
              <a:rPr lang="en-GB" sz="2400" b="1" dirty="0" smtClean="0"/>
              <a:t>average concentrations 14</a:t>
            </a:r>
            <a:r>
              <a:rPr lang="en-GB" sz="2400" b="1" baseline="30000" dirty="0" smtClean="0"/>
              <a:t>th</a:t>
            </a:r>
            <a:r>
              <a:rPr lang="en-GB" sz="2400" b="1" dirty="0" smtClean="0"/>
              <a:t> 02 – 15</a:t>
            </a:r>
            <a:r>
              <a:rPr lang="en-GB" sz="2400" b="1" baseline="30000" dirty="0" smtClean="0"/>
              <a:t>th</a:t>
            </a:r>
            <a:r>
              <a:rPr lang="en-GB" sz="2400" b="1" dirty="0" smtClean="0"/>
              <a:t> 03 2017 vs Pop Dens </a:t>
            </a:r>
            <a:endParaRPr lang="en-GB" sz="2400" b="1" baseline="-25000" dirty="0"/>
          </a:p>
        </p:txBody>
      </p:sp>
      <p:cxnSp>
        <p:nvCxnSpPr>
          <p:cNvPr id="13" name="Straight Connector 12"/>
          <p:cNvCxnSpPr>
            <a:endCxn id="11"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35127" y="6257053"/>
            <a:ext cx="11594923" cy="872"/>
          </a:xfrm>
          <a:prstGeom prst="line">
            <a:avLst/>
          </a:prstGeom>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a:blip r:embed="rId3"/>
          <a:stretch>
            <a:fillRect/>
          </a:stretch>
        </p:blipFill>
        <p:spPr>
          <a:xfrm>
            <a:off x="94689" y="6016118"/>
            <a:ext cx="694205" cy="694205"/>
          </a:xfrm>
          <a:prstGeom prst="rect">
            <a:avLst/>
          </a:prstGeom>
        </p:spPr>
      </p:pic>
      <p:pic>
        <p:nvPicPr>
          <p:cNvPr id="3" name="Picture 2"/>
          <p:cNvPicPr>
            <a:picLocks noChangeAspect="1"/>
          </p:cNvPicPr>
          <p:nvPr/>
        </p:nvPicPr>
        <p:blipFill>
          <a:blip r:embed="rId4"/>
          <a:stretch>
            <a:fillRect/>
          </a:stretch>
        </p:blipFill>
        <p:spPr>
          <a:xfrm>
            <a:off x="1194514" y="749951"/>
            <a:ext cx="9236241" cy="5425910"/>
          </a:xfrm>
          <a:prstGeom prst="rect">
            <a:avLst/>
          </a:prstGeom>
        </p:spPr>
      </p:pic>
    </p:spTree>
    <p:extLst>
      <p:ext uri="{BB962C8B-B14F-4D97-AF65-F5344CB8AC3E}">
        <p14:creationId xmlns:p14="http://schemas.microsoft.com/office/powerpoint/2010/main" val="1266143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rot="13368535">
            <a:off x="6200656" y="3701257"/>
            <a:ext cx="577998" cy="209232"/>
          </a:xfrm>
          <a:prstGeom prst="rightArrow">
            <a:avLst>
              <a:gd name="adj1" fmla="val 36581"/>
              <a:gd name="adj2" fmla="val 89638"/>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12" name="Right Arrow 11"/>
          <p:cNvSpPr/>
          <p:nvPr/>
        </p:nvSpPr>
        <p:spPr>
          <a:xfrm rot="13368535">
            <a:off x="2550689" y="3701257"/>
            <a:ext cx="577998" cy="209232"/>
          </a:xfrm>
          <a:prstGeom prst="rightArrow">
            <a:avLst>
              <a:gd name="adj1" fmla="val 36581"/>
              <a:gd name="adj2" fmla="val 89638"/>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13" name="Right Arrow 12"/>
          <p:cNvSpPr/>
          <p:nvPr/>
        </p:nvSpPr>
        <p:spPr>
          <a:xfrm rot="20252114">
            <a:off x="1472567" y="2949291"/>
            <a:ext cx="577998" cy="209232"/>
          </a:xfrm>
          <a:prstGeom prst="rightArrow">
            <a:avLst>
              <a:gd name="adj1" fmla="val 36581"/>
              <a:gd name="adj2" fmla="val 8963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4" name="Right Arrow 13"/>
          <p:cNvSpPr/>
          <p:nvPr/>
        </p:nvSpPr>
        <p:spPr>
          <a:xfrm rot="20252114">
            <a:off x="5023779" y="2949291"/>
            <a:ext cx="577998" cy="209232"/>
          </a:xfrm>
          <a:prstGeom prst="rightArrow">
            <a:avLst>
              <a:gd name="adj1" fmla="val 36581"/>
              <a:gd name="adj2" fmla="val 89638"/>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7" name="Right Arrow 16"/>
          <p:cNvSpPr/>
          <p:nvPr/>
        </p:nvSpPr>
        <p:spPr>
          <a:xfrm rot="5400000">
            <a:off x="10794332" y="2008635"/>
            <a:ext cx="583404" cy="212067"/>
          </a:xfrm>
          <a:prstGeom prst="rightArrow">
            <a:avLst>
              <a:gd name="adj1" fmla="val 36581"/>
              <a:gd name="adj2" fmla="val 89638"/>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18" name="Right Arrow 17"/>
          <p:cNvSpPr/>
          <p:nvPr/>
        </p:nvSpPr>
        <p:spPr>
          <a:xfrm rot="5400000">
            <a:off x="10794333" y="4142511"/>
            <a:ext cx="583404" cy="212067"/>
          </a:xfrm>
          <a:prstGeom prst="rightArrow">
            <a:avLst>
              <a:gd name="adj1" fmla="val 36581"/>
              <a:gd name="adj2" fmla="val 89638"/>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2"/>
          <a:stretch>
            <a:fillRect/>
          </a:stretch>
        </p:blipFill>
        <p:spPr>
          <a:xfrm>
            <a:off x="10380930" y="147507"/>
            <a:ext cx="1776788" cy="1049700"/>
          </a:xfrm>
          <a:prstGeom prst="rect">
            <a:avLst/>
          </a:prstGeom>
        </p:spPr>
      </p:pic>
      <p:sp>
        <p:nvSpPr>
          <p:cNvPr id="20" name="TextBox 19"/>
          <p:cNvSpPr txBox="1"/>
          <p:nvPr/>
        </p:nvSpPr>
        <p:spPr>
          <a:xfrm>
            <a:off x="235127" y="208893"/>
            <a:ext cx="8290796" cy="461665"/>
          </a:xfrm>
          <a:prstGeom prst="rect">
            <a:avLst/>
          </a:prstGeom>
          <a:noFill/>
        </p:spPr>
        <p:txBody>
          <a:bodyPr wrap="none" rtlCol="0">
            <a:spAutoFit/>
          </a:bodyPr>
          <a:lstStyle/>
          <a:p>
            <a:r>
              <a:rPr lang="en-GB" sz="2400" b="1" dirty="0" smtClean="0"/>
              <a:t>PM</a:t>
            </a:r>
            <a:r>
              <a:rPr lang="en-GB" sz="2400" b="1" baseline="-25000" dirty="0" smtClean="0"/>
              <a:t>2.5 </a:t>
            </a:r>
            <a:r>
              <a:rPr lang="en-GB" sz="2400" b="1" dirty="0" smtClean="0"/>
              <a:t>average concentrations 14</a:t>
            </a:r>
            <a:r>
              <a:rPr lang="en-GB" sz="2400" b="1" baseline="30000" dirty="0" smtClean="0"/>
              <a:t>th</a:t>
            </a:r>
            <a:r>
              <a:rPr lang="en-GB" sz="2400" b="1" dirty="0" smtClean="0"/>
              <a:t> 02 – 15</a:t>
            </a:r>
            <a:r>
              <a:rPr lang="en-GB" sz="2400" b="1" baseline="30000" dirty="0" smtClean="0"/>
              <a:t>th</a:t>
            </a:r>
            <a:r>
              <a:rPr lang="en-GB" sz="2400" b="1" dirty="0" smtClean="0"/>
              <a:t> 03 2017 vs Pop Dens </a:t>
            </a:r>
            <a:endParaRPr lang="en-GB" sz="2400" b="1" baseline="-25000" dirty="0"/>
          </a:p>
        </p:txBody>
      </p:sp>
      <p:cxnSp>
        <p:nvCxnSpPr>
          <p:cNvPr id="21" name="Straight Connector 20"/>
          <p:cNvCxnSpPr>
            <a:endCxn id="19"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235127" y="6257053"/>
            <a:ext cx="11594923" cy="872"/>
          </a:xfrm>
          <a:prstGeom prst="line">
            <a:avLst/>
          </a:prstGeom>
        </p:spPr>
        <p:style>
          <a:lnRef idx="1">
            <a:schemeClr val="dk1"/>
          </a:lnRef>
          <a:fillRef idx="0">
            <a:schemeClr val="dk1"/>
          </a:fillRef>
          <a:effectRef idx="0">
            <a:schemeClr val="dk1"/>
          </a:effectRef>
          <a:fontRef idx="minor">
            <a:schemeClr val="tx1"/>
          </a:fontRef>
        </p:style>
      </p:cxnSp>
      <p:pic>
        <p:nvPicPr>
          <p:cNvPr id="23" name="Picture 22"/>
          <p:cNvPicPr>
            <a:picLocks noChangeAspect="1"/>
          </p:cNvPicPr>
          <p:nvPr/>
        </p:nvPicPr>
        <p:blipFill>
          <a:blip r:embed="rId3"/>
          <a:stretch>
            <a:fillRect/>
          </a:stretch>
        </p:blipFill>
        <p:spPr>
          <a:xfrm>
            <a:off x="94689" y="6016118"/>
            <a:ext cx="694205" cy="694205"/>
          </a:xfrm>
          <a:prstGeom prst="rect">
            <a:avLst/>
          </a:prstGeom>
        </p:spPr>
      </p:pic>
      <p:pic>
        <p:nvPicPr>
          <p:cNvPr id="4" name="Picture 3"/>
          <p:cNvPicPr>
            <a:picLocks noChangeAspect="1"/>
          </p:cNvPicPr>
          <p:nvPr/>
        </p:nvPicPr>
        <p:blipFill>
          <a:blip r:embed="rId4"/>
          <a:stretch>
            <a:fillRect/>
          </a:stretch>
        </p:blipFill>
        <p:spPr>
          <a:xfrm>
            <a:off x="500179" y="1045648"/>
            <a:ext cx="11162743" cy="4968671"/>
          </a:xfrm>
          <a:prstGeom prst="rect">
            <a:avLst/>
          </a:prstGeom>
        </p:spPr>
      </p:pic>
    </p:spTree>
    <p:extLst>
      <p:ext uri="{BB962C8B-B14F-4D97-AF65-F5344CB8AC3E}">
        <p14:creationId xmlns:p14="http://schemas.microsoft.com/office/powerpoint/2010/main" val="3073348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Summary: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Air Pollution in East Africa</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Level of exposure, population growth, lack of laws, few academic works on the topic. Absence of modelling work on the topic.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project, main aims, division in WPs and main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WP4</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WP, main aims: modelling and training capabilities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Modelling of Meteorology and Chemistry for East Africa</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a:t>
            </a: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Validation of the Modelling System </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(with this extent of data is possible to reproduce the main patterns of aerosols in EA?) </a:t>
            </a:r>
          </a:p>
          <a:p>
            <a:pPr marL="457200" marR="0" lvl="2"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Results</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(can the Modelling System a tool feasible to analyse the daily value of aerosols against world limits from WHO?) </a:t>
            </a: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effectLst/>
                <a:uLnTx/>
                <a:uFillTx/>
                <a:latin typeface="Calibri" panose="020F0502020204030204"/>
                <a:ea typeface="+mn-ea"/>
                <a:cs typeface="+mn-cs"/>
              </a:rPr>
              <a:t>Sector Analysis</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rPr>
              <a:t>Main achievements from HDM4 training calibration in East Africa </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rPr>
              <a:t>Conclusions and Forthcoming step of the work</a:t>
            </a:r>
          </a:p>
          <a:p>
            <a:pPr marL="742950" marR="0" lvl="5" indent="-285750" algn="l" defTabSz="914400" rtl="0" eaLnBrk="1" fontAlgn="auto" latinLnBrk="0" hangingPunct="1">
              <a:lnSpc>
                <a:spcPct val="100000"/>
              </a:lnSpc>
              <a:spcBef>
                <a:spcPts val="0"/>
              </a:spcBef>
              <a:spcAft>
                <a:spcPts val="0"/>
              </a:spcAft>
              <a:buClrTx/>
              <a:buSzTx/>
              <a:buFontTx/>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674960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80930" y="147507"/>
            <a:ext cx="1776788" cy="1049700"/>
          </a:xfrm>
          <a:prstGeom prst="rect">
            <a:avLst/>
          </a:prstGeom>
        </p:spPr>
      </p:pic>
      <p:sp>
        <p:nvSpPr>
          <p:cNvPr id="5" name="TextBox 4"/>
          <p:cNvSpPr txBox="1"/>
          <p:nvPr/>
        </p:nvSpPr>
        <p:spPr>
          <a:xfrm>
            <a:off x="235127" y="208893"/>
            <a:ext cx="4190443" cy="461665"/>
          </a:xfrm>
          <a:prstGeom prst="rect">
            <a:avLst/>
          </a:prstGeom>
          <a:noFill/>
        </p:spPr>
        <p:txBody>
          <a:bodyPr wrap="none" rtlCol="0">
            <a:spAutoFit/>
          </a:bodyPr>
          <a:lstStyle/>
          <a:p>
            <a:r>
              <a:rPr lang="en-GB" sz="2400" b="1" dirty="0" smtClean="0"/>
              <a:t>CHIMERE Single Sector Analysis</a:t>
            </a:r>
            <a:endParaRPr lang="en-GB" sz="2400" b="1" baseline="-25000" dirty="0"/>
          </a:p>
        </p:txBody>
      </p:sp>
      <p:cxnSp>
        <p:nvCxnSpPr>
          <p:cNvPr id="6" name="Straight Connector 5"/>
          <p:cNvCxnSpPr>
            <a:endCxn id="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235127" y="6257053"/>
            <a:ext cx="11594923" cy="872"/>
          </a:xfrm>
          <a:prstGeom prst="line">
            <a:avLst/>
          </a:prstGeom>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a:stretch>
            <a:fillRect/>
          </a:stretch>
        </p:blipFill>
        <p:spPr>
          <a:xfrm>
            <a:off x="94689" y="6016118"/>
            <a:ext cx="694205" cy="694205"/>
          </a:xfrm>
          <a:prstGeom prst="rect">
            <a:avLst/>
          </a:prstGeom>
        </p:spPr>
      </p:pic>
      <p:sp>
        <p:nvSpPr>
          <p:cNvPr id="2" name="TextBox 1"/>
          <p:cNvSpPr txBox="1"/>
          <p:nvPr/>
        </p:nvSpPr>
        <p:spPr>
          <a:xfrm>
            <a:off x="6867926" y="2142303"/>
            <a:ext cx="4770776" cy="2462213"/>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t>The RES and TRA emissions compared with the relative concentrations have a high impact compared to other sources. RES emissions account for 29% of the annual total but in the analysis period they impact for ~ 48% of the total </a:t>
            </a:r>
            <a:r>
              <a:rPr lang="en-GB" sz="1400" dirty="0" smtClean="0"/>
              <a:t>concentrations.</a:t>
            </a:r>
          </a:p>
          <a:p>
            <a:pPr algn="just"/>
            <a:endParaRPr lang="en-GB" sz="1400" dirty="0" smtClean="0"/>
          </a:p>
          <a:p>
            <a:pPr algn="just"/>
            <a:endParaRPr lang="en-GB" sz="1400" dirty="0" smtClean="0"/>
          </a:p>
          <a:p>
            <a:pPr marL="285750" indent="-285750" algn="just">
              <a:buFont typeface="Arial" panose="020B0604020202020204" pitchFamily="34" charset="0"/>
              <a:buChar char="•"/>
            </a:pPr>
            <a:r>
              <a:rPr lang="en-GB" sz="1400" dirty="0"/>
              <a:t>The ENE and IND emissions are the next to show the greatest impact on concentrations although with more similar percentages between emissions and concentrations.</a:t>
            </a:r>
          </a:p>
        </p:txBody>
      </p:sp>
      <p:pic>
        <p:nvPicPr>
          <p:cNvPr id="10" name="Picture 9"/>
          <p:cNvPicPr>
            <a:picLocks noChangeAspect="1"/>
          </p:cNvPicPr>
          <p:nvPr/>
        </p:nvPicPr>
        <p:blipFill>
          <a:blip r:embed="rId4"/>
          <a:stretch>
            <a:fillRect/>
          </a:stretch>
        </p:blipFill>
        <p:spPr>
          <a:xfrm>
            <a:off x="568174" y="779200"/>
            <a:ext cx="6407451" cy="5236918"/>
          </a:xfrm>
          <a:prstGeom prst="rect">
            <a:avLst/>
          </a:prstGeom>
        </p:spPr>
      </p:pic>
    </p:spTree>
    <p:extLst>
      <p:ext uri="{BB962C8B-B14F-4D97-AF65-F5344CB8AC3E}">
        <p14:creationId xmlns:p14="http://schemas.microsoft.com/office/powerpoint/2010/main" val="2495330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80930" y="147507"/>
            <a:ext cx="1776788" cy="1049700"/>
          </a:xfrm>
          <a:prstGeom prst="rect">
            <a:avLst/>
          </a:prstGeom>
        </p:spPr>
      </p:pic>
      <p:sp>
        <p:nvSpPr>
          <p:cNvPr id="5" name="TextBox 4"/>
          <p:cNvSpPr txBox="1"/>
          <p:nvPr/>
        </p:nvSpPr>
        <p:spPr>
          <a:xfrm>
            <a:off x="235127" y="208893"/>
            <a:ext cx="4190443" cy="461665"/>
          </a:xfrm>
          <a:prstGeom prst="rect">
            <a:avLst/>
          </a:prstGeom>
          <a:noFill/>
        </p:spPr>
        <p:txBody>
          <a:bodyPr wrap="none" rtlCol="0">
            <a:spAutoFit/>
          </a:bodyPr>
          <a:lstStyle/>
          <a:p>
            <a:r>
              <a:rPr lang="en-GB" sz="2400" b="1" dirty="0" smtClean="0"/>
              <a:t>CHIMERE Single Sector Analysis</a:t>
            </a:r>
            <a:endParaRPr lang="en-GB" sz="2400" b="1" baseline="-25000" dirty="0"/>
          </a:p>
        </p:txBody>
      </p:sp>
      <p:cxnSp>
        <p:nvCxnSpPr>
          <p:cNvPr id="6" name="Straight Connector 5"/>
          <p:cNvCxnSpPr>
            <a:endCxn id="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235127" y="6257053"/>
            <a:ext cx="11594923" cy="872"/>
          </a:xfrm>
          <a:prstGeom prst="line">
            <a:avLst/>
          </a:prstGeom>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a:stretch>
            <a:fillRect/>
          </a:stretch>
        </p:blipFill>
        <p:spPr>
          <a:xfrm>
            <a:off x="94689" y="6016118"/>
            <a:ext cx="694205" cy="694205"/>
          </a:xfrm>
          <a:prstGeom prst="rect">
            <a:avLst/>
          </a:prstGeom>
        </p:spPr>
      </p:pic>
      <p:sp>
        <p:nvSpPr>
          <p:cNvPr id="18" name="TextBox 17"/>
          <p:cNvSpPr txBox="1"/>
          <p:nvPr/>
        </p:nvSpPr>
        <p:spPr>
          <a:xfrm>
            <a:off x="333223" y="4062230"/>
            <a:ext cx="5699365" cy="1600438"/>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t>Single-sector simulations suggest that even by intervening exclusively on the total reduction of emission levels relating to RES and TRA, many exceedances of WHO levels persist</a:t>
            </a:r>
            <a:r>
              <a:rPr lang="en-GB" sz="1400" dirty="0" smtClean="0"/>
              <a:t>.</a:t>
            </a:r>
          </a:p>
          <a:p>
            <a:pPr algn="just"/>
            <a:endParaRPr lang="en-GB" sz="1400" dirty="0" smtClean="0"/>
          </a:p>
          <a:p>
            <a:pPr marL="285750" indent="-285750" algn="just">
              <a:buFont typeface="Arial" panose="020B0604020202020204" pitchFamily="34" charset="0"/>
              <a:buChar char="•"/>
            </a:pPr>
            <a:r>
              <a:rPr lang="en-GB" sz="1400" dirty="0"/>
              <a:t>Only a </a:t>
            </a:r>
            <a:r>
              <a:rPr lang="en-GB" sz="1400" dirty="0" smtClean="0"/>
              <a:t>drastic (and not-properly realistic) </a:t>
            </a:r>
            <a:r>
              <a:rPr lang="en-GB" sz="1400" dirty="0"/>
              <a:t>reduction of the main RES emission sources, TRA and IND would allow a lowering of the daily PM</a:t>
            </a:r>
            <a:r>
              <a:rPr lang="en-GB" sz="1400" baseline="-25000" dirty="0"/>
              <a:t>10</a:t>
            </a:r>
            <a:r>
              <a:rPr lang="en-GB" sz="1400" dirty="0"/>
              <a:t> levels below the threshold set by the WHO.</a:t>
            </a:r>
          </a:p>
        </p:txBody>
      </p:sp>
      <p:pic>
        <p:nvPicPr>
          <p:cNvPr id="3" name="Picture 2"/>
          <p:cNvPicPr>
            <a:picLocks noChangeAspect="1"/>
          </p:cNvPicPr>
          <p:nvPr/>
        </p:nvPicPr>
        <p:blipFill>
          <a:blip r:embed="rId4"/>
          <a:stretch>
            <a:fillRect/>
          </a:stretch>
        </p:blipFill>
        <p:spPr>
          <a:xfrm>
            <a:off x="368913" y="792626"/>
            <a:ext cx="11327350" cy="5340559"/>
          </a:xfrm>
          <a:prstGeom prst="rect">
            <a:avLst/>
          </a:prstGeom>
        </p:spPr>
      </p:pic>
    </p:spTree>
    <p:extLst>
      <p:ext uri="{BB962C8B-B14F-4D97-AF65-F5344CB8AC3E}">
        <p14:creationId xmlns:p14="http://schemas.microsoft.com/office/powerpoint/2010/main" val="4289682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Summary: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Air Pollution in East Africa</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Level of exposure, population growth, lack of laws, few academic works on the topic. Absence of modelling work on the topic.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project, main aims, division in WPs and main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WP4</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WP, main aims: modelling and training capabilities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Modelling of Meteorology and Chemistry for East Africa</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a:t>
            </a: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Validation of the Modelling System </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(with this extent of data is possible to reproduce the main patterns of aerosols in EA?) </a:t>
            </a:r>
          </a:p>
          <a:p>
            <a:pPr marL="457200" marR="0" lvl="2"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Results</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(can the Modelling System a tool feasible to analyse the daily value of aerosols against world limits from WHO?) </a:t>
            </a: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Sector Analysis</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effectLst/>
                <a:uLnTx/>
                <a:uFillTx/>
                <a:latin typeface="Calibri" panose="020F0502020204030204"/>
                <a:ea typeface="+mn-ea"/>
                <a:cs typeface="+mn-cs"/>
                <a:sym typeface="Wingdings" panose="05000000000000000000" pitchFamily="2" charset="2"/>
              </a:rPr>
              <a:t>Main achievements from HDM4 training calibration in East Africa </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rPr>
              <a:t>Conclusions and Forthcoming step of the work</a:t>
            </a:r>
          </a:p>
          <a:p>
            <a:pPr marL="742950" marR="0" lvl="5" indent="-285750" algn="l" defTabSz="914400" rtl="0" eaLnBrk="1" fontAlgn="auto" latinLnBrk="0" hangingPunct="1">
              <a:lnSpc>
                <a:spcPct val="100000"/>
              </a:lnSpc>
              <a:spcBef>
                <a:spcPts val="0"/>
              </a:spcBef>
              <a:spcAft>
                <a:spcPts val="0"/>
              </a:spcAft>
              <a:buClrTx/>
              <a:buSzTx/>
              <a:buFontTx/>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4004678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80930" y="147507"/>
            <a:ext cx="1776788" cy="1049700"/>
          </a:xfrm>
          <a:prstGeom prst="rect">
            <a:avLst/>
          </a:prstGeom>
        </p:spPr>
      </p:pic>
      <p:sp>
        <p:nvSpPr>
          <p:cNvPr id="5" name="TextBox 4"/>
          <p:cNvSpPr txBox="1"/>
          <p:nvPr/>
        </p:nvSpPr>
        <p:spPr>
          <a:xfrm>
            <a:off x="235127" y="208893"/>
            <a:ext cx="8546057" cy="461665"/>
          </a:xfrm>
          <a:prstGeom prst="rect">
            <a:avLst/>
          </a:prstGeom>
          <a:noFill/>
        </p:spPr>
        <p:txBody>
          <a:bodyPr wrap="none" rtlCol="0">
            <a:spAutoFit/>
          </a:bodyPr>
          <a:lstStyle/>
          <a:p>
            <a:r>
              <a:rPr lang="en-GB" sz="2400" b="1" dirty="0" smtClean="0"/>
              <a:t>ASAP-East Africa Work Package 4: HDM-4 Training and Calibration </a:t>
            </a:r>
            <a:endParaRPr lang="en-GB" sz="2400" b="1" dirty="0"/>
          </a:p>
        </p:txBody>
      </p:sp>
      <p:cxnSp>
        <p:nvCxnSpPr>
          <p:cNvPr id="6" name="Straight Connector 5"/>
          <p:cNvCxnSpPr>
            <a:endCxn id="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a:stretch>
            <a:fillRect/>
          </a:stretch>
        </p:blipFill>
        <p:spPr>
          <a:xfrm>
            <a:off x="10889202" y="5903001"/>
            <a:ext cx="656833" cy="708099"/>
          </a:xfrm>
          <a:prstGeom prst="rect">
            <a:avLst/>
          </a:prstGeom>
        </p:spPr>
      </p:pic>
      <p:pic>
        <p:nvPicPr>
          <p:cNvPr id="9"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2" name="Picture 11"/>
          <p:cNvPicPr>
            <a:picLocks noChangeAspect="1"/>
          </p:cNvPicPr>
          <p:nvPr/>
        </p:nvPicPr>
        <p:blipFill>
          <a:blip r:embed="rId7"/>
          <a:stretch>
            <a:fillRect/>
          </a:stretch>
        </p:blipFill>
        <p:spPr>
          <a:xfrm>
            <a:off x="94689" y="6016118"/>
            <a:ext cx="694205" cy="694205"/>
          </a:xfrm>
          <a:prstGeom prst="rect">
            <a:avLst/>
          </a:prstGeom>
        </p:spPr>
      </p:pic>
      <p:sp>
        <p:nvSpPr>
          <p:cNvPr id="3" name="TextBox 2"/>
          <p:cNvSpPr txBox="1"/>
          <p:nvPr/>
        </p:nvSpPr>
        <p:spPr>
          <a:xfrm>
            <a:off x="308242" y="936622"/>
            <a:ext cx="7921357" cy="1723549"/>
          </a:xfrm>
          <a:prstGeom prst="rect">
            <a:avLst/>
          </a:prstGeom>
          <a:noFill/>
        </p:spPr>
        <p:txBody>
          <a:bodyPr wrap="square" rtlCol="0">
            <a:spAutoFit/>
          </a:bodyPr>
          <a:lstStyle/>
          <a:p>
            <a:pPr algn="just"/>
            <a:r>
              <a:rPr lang="en-GB" b="1" dirty="0" smtClean="0"/>
              <a:t>HDM-4 Model: </a:t>
            </a:r>
            <a:r>
              <a:rPr lang="en-GB" sz="1400" dirty="0"/>
              <a:t>The Highway Development and Management (HDM-4) model is a road management, investment and appraisal tool, originally developed by The World Bank. The tool has been widely used to investigate economic viability of road programmes as well as optimize the benefits accrued to road users under various climatic, budget and road conditions (</a:t>
            </a:r>
            <a:r>
              <a:rPr lang="en-GB" sz="1400" dirty="0" err="1"/>
              <a:t>Kerali</a:t>
            </a:r>
            <a:r>
              <a:rPr lang="en-GB" sz="1400" dirty="0"/>
              <a:t>, </a:t>
            </a:r>
            <a:r>
              <a:rPr lang="en-GB" sz="1400" dirty="0" err="1"/>
              <a:t>Odoki</a:t>
            </a:r>
            <a:r>
              <a:rPr lang="en-GB" sz="1400" dirty="0"/>
              <a:t> &amp; </a:t>
            </a:r>
            <a:r>
              <a:rPr lang="en-GB" sz="1400" dirty="0" err="1"/>
              <a:t>Stannard</a:t>
            </a:r>
            <a:r>
              <a:rPr lang="en-GB" sz="1400" dirty="0"/>
              <a:t>, 2000). </a:t>
            </a:r>
            <a:r>
              <a:rPr lang="en-GB" sz="1400" dirty="0" err="1"/>
              <a:t>Watanatada</a:t>
            </a:r>
            <a:r>
              <a:rPr lang="en-GB" sz="1400" dirty="0"/>
              <a:t> </a:t>
            </a:r>
            <a:r>
              <a:rPr lang="en-GB" sz="1400" i="1" dirty="0"/>
              <a:t>et al</a:t>
            </a:r>
            <a:r>
              <a:rPr lang="en-GB" sz="1400" dirty="0"/>
              <a:t>. (1987) further explains that HDM-4 can be used to determine various public policies such as those affecting vehicle characteristics. </a:t>
            </a:r>
            <a:endParaRPr lang="en-GB" dirty="0"/>
          </a:p>
          <a:p>
            <a:r>
              <a:rPr lang="en-GB" b="1" dirty="0" smtClean="0"/>
              <a:t> </a:t>
            </a:r>
            <a:endParaRPr lang="en-GB" b="1" dirty="0"/>
          </a:p>
        </p:txBody>
      </p:sp>
      <p:sp>
        <p:nvSpPr>
          <p:cNvPr id="13" name="TextBox 12"/>
          <p:cNvSpPr txBox="1"/>
          <p:nvPr/>
        </p:nvSpPr>
        <p:spPr>
          <a:xfrm>
            <a:off x="870300" y="2792568"/>
            <a:ext cx="6797239" cy="2369880"/>
          </a:xfrm>
          <a:prstGeom prst="rect">
            <a:avLst/>
          </a:prstGeom>
          <a:noFill/>
        </p:spPr>
        <p:txBody>
          <a:bodyPr wrap="square" rtlCol="0">
            <a:spAutoFit/>
          </a:bodyPr>
          <a:lstStyle/>
          <a:p>
            <a:r>
              <a:rPr lang="en-GB" b="1" dirty="0" smtClean="0"/>
              <a:t>Focus of the Training:</a:t>
            </a:r>
          </a:p>
          <a:p>
            <a:pPr marL="628650" lvl="1" indent="-171450">
              <a:buFont typeface="Arial" panose="020B0604020202020204" pitchFamily="34" charset="0"/>
              <a:buChar char="•"/>
            </a:pPr>
            <a:r>
              <a:rPr lang="en-GB" sz="1400" dirty="0"/>
              <a:t>Modelling of different road sections </a:t>
            </a:r>
          </a:p>
          <a:p>
            <a:pPr marL="628650" lvl="1" indent="-171450">
              <a:buFont typeface="Arial" panose="020B0604020202020204" pitchFamily="34" charset="0"/>
              <a:buChar char="•"/>
            </a:pPr>
            <a:r>
              <a:rPr lang="en-GB" sz="1400" dirty="0"/>
              <a:t>Extrapolation of the complete road network</a:t>
            </a:r>
          </a:p>
          <a:p>
            <a:pPr marL="628650" lvl="1" indent="-171450">
              <a:buFont typeface="Arial" panose="020B0604020202020204" pitchFamily="34" charset="0"/>
              <a:buChar char="•"/>
            </a:pPr>
            <a:r>
              <a:rPr lang="en-GB" sz="1400" dirty="0"/>
              <a:t>Simulation of the entire road network and generation of annual emissions from road transport</a:t>
            </a:r>
          </a:p>
          <a:p>
            <a:pPr marL="628650" lvl="1" indent="-171450">
              <a:buFont typeface="Arial" panose="020B0604020202020204" pitchFamily="34" charset="0"/>
              <a:buChar char="•"/>
            </a:pPr>
            <a:r>
              <a:rPr lang="en-GB" sz="1400" dirty="0"/>
              <a:t>Calibration of annual emissions against different emission inventories field observations and yearly extracted emissions.</a:t>
            </a:r>
          </a:p>
          <a:p>
            <a:pPr marL="628650" lvl="1" indent="-171450">
              <a:buFont typeface="Arial" panose="020B0604020202020204" pitchFamily="34" charset="0"/>
              <a:buChar char="•"/>
            </a:pPr>
            <a:r>
              <a:rPr lang="en-GB" sz="1400" dirty="0"/>
              <a:t>Simulation of different investment plans according to the projections made by HDM-4</a:t>
            </a:r>
          </a:p>
          <a:p>
            <a:endParaRPr lang="en-GB" b="1" dirty="0"/>
          </a:p>
        </p:txBody>
      </p:sp>
      <p:pic>
        <p:nvPicPr>
          <p:cNvPr id="14" name="Picture 13"/>
          <p:cNvPicPr>
            <a:picLocks noChangeAspect="1"/>
          </p:cNvPicPr>
          <p:nvPr/>
        </p:nvPicPr>
        <p:blipFill>
          <a:blip r:embed="rId8"/>
          <a:stretch>
            <a:fillRect/>
          </a:stretch>
        </p:blipFill>
        <p:spPr>
          <a:xfrm>
            <a:off x="8579556" y="936621"/>
            <a:ext cx="2701057" cy="4919433"/>
          </a:xfrm>
          <a:prstGeom prst="rect">
            <a:avLst/>
          </a:prstGeom>
        </p:spPr>
      </p:pic>
    </p:spTree>
    <p:extLst>
      <p:ext uri="{BB962C8B-B14F-4D97-AF65-F5344CB8AC3E}">
        <p14:creationId xmlns:p14="http://schemas.microsoft.com/office/powerpoint/2010/main" val="902496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r>
              <a:rPr lang="en-GB" sz="2000" b="1" dirty="0" smtClean="0"/>
              <a:t>Summary: </a:t>
            </a:r>
          </a:p>
          <a:p>
            <a:endParaRPr lang="en-GB" sz="2000" b="1" dirty="0"/>
          </a:p>
          <a:p>
            <a:endParaRPr lang="en-GB" sz="2000" b="1" dirty="0" smtClean="0"/>
          </a:p>
          <a:p>
            <a:endParaRPr lang="en-GB" sz="1200" b="1" dirty="0"/>
          </a:p>
          <a:p>
            <a:pPr marL="285750" indent="-285750">
              <a:buFont typeface="Wingdings" panose="05000000000000000000" pitchFamily="2" charset="2"/>
              <a:buChar char="§"/>
            </a:pPr>
            <a:r>
              <a:rPr lang="en-GB" sz="1400" b="1" dirty="0" smtClean="0"/>
              <a:t>Air Pollution in East Africa</a:t>
            </a:r>
            <a:r>
              <a:rPr lang="en-GB" sz="1400" dirty="0" smtClean="0"/>
              <a:t>: Level of exposure, population growth, lack of laws, few academic works on the topic. Absence of modelling work on the topic.</a:t>
            </a:r>
          </a:p>
          <a:p>
            <a:pPr marL="285750" indent="-285750">
              <a:buFont typeface="Wingdings" panose="05000000000000000000" pitchFamily="2" charset="2"/>
              <a:buChar char="§"/>
            </a:pPr>
            <a:endParaRPr lang="en-GB" sz="1400" dirty="0" smtClean="0"/>
          </a:p>
          <a:p>
            <a:pPr marL="342900" indent="-342900">
              <a:buFont typeface="Wingdings" panose="05000000000000000000" pitchFamily="2" charset="2"/>
              <a:buChar char="§"/>
            </a:pPr>
            <a:r>
              <a:rPr lang="en-GB" sz="1400" b="1" dirty="0" smtClean="0"/>
              <a:t>ASAP-East Africa </a:t>
            </a:r>
            <a:r>
              <a:rPr lang="en-GB" sz="1400" dirty="0" smtClean="0"/>
              <a:t>: Description of the project, main aims, division in WPs and main duties</a:t>
            </a:r>
          </a:p>
          <a:p>
            <a:endParaRPr lang="en-GB" sz="1400" dirty="0" smtClean="0"/>
          </a:p>
          <a:p>
            <a:pPr marL="342900" indent="-342900">
              <a:buFont typeface="Wingdings" panose="05000000000000000000" pitchFamily="2" charset="2"/>
              <a:buChar char="§"/>
            </a:pPr>
            <a:r>
              <a:rPr lang="en-GB" sz="1400" b="1" dirty="0" smtClean="0"/>
              <a:t>ASAP-East Africa WP4</a:t>
            </a:r>
            <a:r>
              <a:rPr lang="en-GB" sz="1400" dirty="0" smtClean="0"/>
              <a:t>: Description of the WP, main aims: modelling and training capabilities</a:t>
            </a:r>
          </a:p>
          <a:p>
            <a:pPr marL="342900" indent="-342900">
              <a:buFont typeface="Wingdings" panose="05000000000000000000" pitchFamily="2" charset="2"/>
              <a:buChar char="§"/>
            </a:pPr>
            <a:endParaRPr lang="en-GB" sz="1400" dirty="0"/>
          </a:p>
          <a:p>
            <a:pPr marL="342900" indent="-342900">
              <a:buFont typeface="Wingdings" panose="05000000000000000000" pitchFamily="2" charset="2"/>
              <a:buChar char="§"/>
            </a:pPr>
            <a:r>
              <a:rPr lang="en-GB" sz="1400" b="1" dirty="0" smtClean="0">
                <a:solidFill>
                  <a:schemeClr val="bg1">
                    <a:lumMod val="75000"/>
                  </a:schemeClr>
                </a:solidFill>
              </a:rPr>
              <a:t>Modelling of Meteorology and Chemistry for East Africa</a:t>
            </a:r>
            <a:r>
              <a:rPr lang="en-GB" sz="1400" dirty="0" smtClean="0">
                <a:solidFill>
                  <a:schemeClr val="bg1">
                    <a:lumMod val="75000"/>
                  </a:schemeClr>
                </a:solidFill>
              </a:rPr>
              <a:t>: </a:t>
            </a:r>
          </a:p>
          <a:p>
            <a:pPr marL="342900" lvl="1" indent="-342900">
              <a:buFont typeface="Wingdings" panose="05000000000000000000" pitchFamily="2" charset="2"/>
              <a:buChar char="§"/>
            </a:pPr>
            <a:endParaRPr lang="en-GB" sz="1400" b="1" dirty="0" smtClean="0">
              <a:solidFill>
                <a:schemeClr val="bg1">
                  <a:lumMod val="75000"/>
                </a:schemeClr>
              </a:solidFill>
            </a:endParaRPr>
          </a:p>
          <a:p>
            <a:pPr marL="342900" lvl="1" indent="-342900">
              <a:buFont typeface="Wingdings" panose="05000000000000000000" pitchFamily="2" charset="2"/>
              <a:buChar char="§"/>
            </a:pPr>
            <a:r>
              <a:rPr lang="en-GB" sz="1400" b="1" dirty="0" smtClean="0">
                <a:solidFill>
                  <a:schemeClr val="bg1">
                    <a:lumMod val="75000"/>
                  </a:schemeClr>
                </a:solidFill>
              </a:rPr>
              <a:t>Validation of the Modelling System </a:t>
            </a:r>
            <a:r>
              <a:rPr lang="en-GB" sz="1400" dirty="0" smtClean="0">
                <a:solidFill>
                  <a:schemeClr val="bg1">
                    <a:lumMod val="75000"/>
                  </a:schemeClr>
                </a:solidFill>
              </a:rPr>
              <a:t>(with this extent of data is possible to reproduce the main patterns of aerosols in EA?) </a:t>
            </a:r>
          </a:p>
          <a:p>
            <a:pPr marL="457200" lvl="2"/>
            <a:endParaRPr lang="en-GB" sz="1400" dirty="0">
              <a:solidFill>
                <a:schemeClr val="bg1">
                  <a:lumMod val="75000"/>
                </a:schemeClr>
              </a:solidFill>
            </a:endParaRPr>
          </a:p>
          <a:p>
            <a:pPr marL="342900" lvl="2" indent="-342900">
              <a:buFont typeface="Wingdings" panose="05000000000000000000" pitchFamily="2" charset="2"/>
              <a:buChar char="§"/>
            </a:pPr>
            <a:r>
              <a:rPr lang="en-GB" sz="1400" b="1" dirty="0" smtClean="0">
                <a:solidFill>
                  <a:schemeClr val="bg1">
                    <a:lumMod val="75000"/>
                  </a:schemeClr>
                </a:solidFill>
              </a:rPr>
              <a:t>Results</a:t>
            </a:r>
            <a:r>
              <a:rPr lang="en-GB" sz="1400" dirty="0" smtClean="0">
                <a:solidFill>
                  <a:schemeClr val="bg1">
                    <a:lumMod val="75000"/>
                  </a:schemeClr>
                </a:solidFill>
              </a:rPr>
              <a:t> (can the Modelling System a tool feasible to analyse the daily value of aerosols against world limits from WHO?) </a:t>
            </a:r>
          </a:p>
          <a:p>
            <a:pPr marL="342900" lvl="3" indent="-342900">
              <a:buFont typeface="Wingdings" panose="05000000000000000000" pitchFamily="2" charset="2"/>
              <a:buChar char="§"/>
            </a:pPr>
            <a:endParaRPr lang="en-GB" sz="1400" b="1" dirty="0" smtClean="0">
              <a:solidFill>
                <a:schemeClr val="bg1">
                  <a:lumMod val="75000"/>
                </a:schemeClr>
              </a:solidFill>
            </a:endParaRPr>
          </a:p>
          <a:p>
            <a:pPr marL="342900" lvl="3" indent="-342900">
              <a:buFont typeface="Wingdings" panose="05000000000000000000" pitchFamily="2" charset="2"/>
              <a:buChar char="§"/>
            </a:pPr>
            <a:r>
              <a:rPr lang="en-GB" sz="1400" b="1" dirty="0" smtClean="0">
                <a:solidFill>
                  <a:schemeClr val="bg1">
                    <a:lumMod val="75000"/>
                  </a:schemeClr>
                </a:solidFill>
              </a:rPr>
              <a:t>Sector Analysis</a:t>
            </a:r>
          </a:p>
          <a:p>
            <a:pPr marL="342900" lvl="4" indent="-342900">
              <a:buFont typeface="Wingdings" panose="05000000000000000000" pitchFamily="2" charset="2"/>
              <a:buChar char="§"/>
            </a:pPr>
            <a:endParaRPr lang="en-GB" sz="1400" b="1" dirty="0" smtClean="0">
              <a:solidFill>
                <a:schemeClr val="bg1">
                  <a:lumMod val="75000"/>
                </a:schemeClr>
              </a:solidFill>
              <a:sym typeface="Wingdings" panose="05000000000000000000" pitchFamily="2" charset="2"/>
            </a:endParaRPr>
          </a:p>
          <a:p>
            <a:pPr marL="342900" lvl="4" indent="-342900">
              <a:buFont typeface="Wingdings" panose="05000000000000000000" pitchFamily="2" charset="2"/>
              <a:buChar char="§"/>
            </a:pPr>
            <a:r>
              <a:rPr lang="en-GB" sz="1400" b="1" dirty="0" smtClean="0">
                <a:solidFill>
                  <a:schemeClr val="bg1">
                    <a:lumMod val="75000"/>
                  </a:schemeClr>
                </a:solidFill>
                <a:sym typeface="Wingdings" panose="05000000000000000000" pitchFamily="2" charset="2"/>
              </a:rPr>
              <a:t>Main achievements from HDM4 training calibration in East Africa </a:t>
            </a:r>
          </a:p>
          <a:p>
            <a:pPr marL="342900" lvl="4" indent="-342900">
              <a:buFont typeface="Wingdings" panose="05000000000000000000" pitchFamily="2" charset="2"/>
              <a:buChar char="§"/>
            </a:pPr>
            <a:endParaRPr lang="en-GB" sz="1400" b="1" dirty="0" smtClean="0">
              <a:solidFill>
                <a:schemeClr val="bg1">
                  <a:lumMod val="75000"/>
                </a:schemeClr>
              </a:solidFill>
              <a:sym typeface="Wingdings" panose="05000000000000000000" pitchFamily="2" charset="2"/>
            </a:endParaRPr>
          </a:p>
          <a:p>
            <a:pPr marL="342900" lvl="4" indent="-342900">
              <a:buFont typeface="Wingdings" panose="05000000000000000000" pitchFamily="2" charset="2"/>
              <a:buChar char="§"/>
            </a:pPr>
            <a:r>
              <a:rPr lang="en-GB" sz="1400" b="1" dirty="0" smtClean="0">
                <a:solidFill>
                  <a:schemeClr val="bg1">
                    <a:lumMod val="75000"/>
                  </a:schemeClr>
                </a:solidFill>
                <a:sym typeface="Wingdings" panose="05000000000000000000" pitchFamily="2" charset="2"/>
              </a:rPr>
              <a:t>Conclusions and Forthcoming step of the work</a:t>
            </a:r>
          </a:p>
          <a:p>
            <a:pPr marL="742950" lvl="5" indent="-285750">
              <a:buFontTx/>
              <a:buChar char="-"/>
            </a:pPr>
            <a:endParaRPr lang="en-GB" sz="1200" dirty="0">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2588669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80930" y="147507"/>
            <a:ext cx="1776788" cy="1049700"/>
          </a:xfrm>
          <a:prstGeom prst="rect">
            <a:avLst/>
          </a:prstGeom>
        </p:spPr>
      </p:pic>
      <p:sp>
        <p:nvSpPr>
          <p:cNvPr id="15" name="TextBox 14"/>
          <p:cNvSpPr txBox="1"/>
          <p:nvPr/>
        </p:nvSpPr>
        <p:spPr>
          <a:xfrm>
            <a:off x="235127" y="208893"/>
            <a:ext cx="6341993" cy="461665"/>
          </a:xfrm>
          <a:prstGeom prst="rect">
            <a:avLst/>
          </a:prstGeom>
          <a:noFill/>
        </p:spPr>
        <p:txBody>
          <a:bodyPr wrap="none" rtlCol="0">
            <a:spAutoFit/>
          </a:bodyPr>
          <a:lstStyle/>
          <a:p>
            <a:r>
              <a:rPr lang="en-GB" sz="2400" b="1" dirty="0" smtClean="0"/>
              <a:t>ASAP-East Africa Work Package 4: HDM-4 Model</a:t>
            </a:r>
            <a:endParaRPr lang="en-GB" sz="2400" b="1" dirty="0"/>
          </a:p>
        </p:txBody>
      </p:sp>
      <p:cxnSp>
        <p:nvCxnSpPr>
          <p:cNvPr id="16" name="Straight Connector 15"/>
          <p:cNvCxnSpPr>
            <a:endCxn id="1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4"/>
          <a:stretch>
            <a:fillRect/>
          </a:stretch>
        </p:blipFill>
        <p:spPr>
          <a:xfrm>
            <a:off x="10889202" y="5903001"/>
            <a:ext cx="656833" cy="708099"/>
          </a:xfrm>
          <a:prstGeom prst="rect">
            <a:avLst/>
          </a:prstGeom>
        </p:spPr>
      </p:pic>
      <p:pic>
        <p:nvPicPr>
          <p:cNvPr id="19" name="Picture 2" descr="Image result for Addis Ababa University logo 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Nairobi Universit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7"/>
          <a:srcRect l="13875" r="14656" b="13087"/>
          <a:stretch/>
        </p:blipFill>
        <p:spPr>
          <a:xfrm>
            <a:off x="11579257" y="5989106"/>
            <a:ext cx="612743" cy="615427"/>
          </a:xfrm>
          <a:prstGeom prst="rect">
            <a:avLst/>
          </a:prstGeom>
        </p:spPr>
      </p:pic>
      <p:pic>
        <p:nvPicPr>
          <p:cNvPr id="13" name="Picture 12"/>
          <p:cNvPicPr>
            <a:picLocks noChangeAspect="1"/>
          </p:cNvPicPr>
          <p:nvPr/>
        </p:nvPicPr>
        <p:blipFill>
          <a:blip r:embed="rId8"/>
          <a:stretch>
            <a:fillRect/>
          </a:stretch>
        </p:blipFill>
        <p:spPr>
          <a:xfrm>
            <a:off x="94689" y="6016118"/>
            <a:ext cx="694205" cy="694205"/>
          </a:xfrm>
          <a:prstGeom prst="rect">
            <a:avLst/>
          </a:prstGeom>
        </p:spPr>
      </p:pic>
      <p:pic>
        <p:nvPicPr>
          <p:cNvPr id="10" name="Picture 9"/>
          <p:cNvPicPr>
            <a:picLocks noChangeAspect="1"/>
          </p:cNvPicPr>
          <p:nvPr/>
        </p:nvPicPr>
        <p:blipFill>
          <a:blip r:embed="rId9"/>
          <a:stretch>
            <a:fillRect/>
          </a:stretch>
        </p:blipFill>
        <p:spPr>
          <a:xfrm>
            <a:off x="235127" y="911493"/>
            <a:ext cx="12528366" cy="4334632"/>
          </a:xfrm>
          <a:prstGeom prst="rect">
            <a:avLst/>
          </a:prstGeom>
        </p:spPr>
      </p:pic>
    </p:spTree>
    <p:extLst>
      <p:ext uri="{BB962C8B-B14F-4D97-AF65-F5344CB8AC3E}">
        <p14:creationId xmlns:p14="http://schemas.microsoft.com/office/powerpoint/2010/main" val="1758384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80930" y="147507"/>
            <a:ext cx="1776788" cy="1049700"/>
          </a:xfrm>
          <a:prstGeom prst="rect">
            <a:avLst/>
          </a:prstGeom>
        </p:spPr>
      </p:pic>
      <p:sp>
        <p:nvSpPr>
          <p:cNvPr id="9" name="TextBox 8"/>
          <p:cNvSpPr txBox="1"/>
          <p:nvPr/>
        </p:nvSpPr>
        <p:spPr>
          <a:xfrm>
            <a:off x="235127" y="208893"/>
            <a:ext cx="6907853" cy="461665"/>
          </a:xfrm>
          <a:prstGeom prst="rect">
            <a:avLst/>
          </a:prstGeom>
          <a:noFill/>
        </p:spPr>
        <p:txBody>
          <a:bodyPr wrap="none" rtlCol="0">
            <a:spAutoFit/>
          </a:bodyPr>
          <a:lstStyle/>
          <a:p>
            <a:r>
              <a:rPr lang="en-GB" sz="2400" b="1" dirty="0" smtClean="0"/>
              <a:t>ASAP-East Africa Work Package 4: HDM-4 Calibration</a:t>
            </a:r>
            <a:endParaRPr lang="en-GB" sz="2400" b="1" dirty="0"/>
          </a:p>
        </p:txBody>
      </p:sp>
      <p:cxnSp>
        <p:nvCxnSpPr>
          <p:cNvPr id="11" name="Straight Connector 10"/>
          <p:cNvCxnSpPr>
            <a:endCxn id="6"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p:nvPicPr>
        <p:blipFill>
          <a:blip r:embed="rId3"/>
          <a:stretch>
            <a:fillRect/>
          </a:stretch>
        </p:blipFill>
        <p:spPr>
          <a:xfrm>
            <a:off x="10889202" y="5903001"/>
            <a:ext cx="656833" cy="708099"/>
          </a:xfrm>
          <a:prstGeom prst="rect">
            <a:avLst/>
          </a:prstGeom>
        </p:spPr>
      </p:pic>
      <p:pic>
        <p:nvPicPr>
          <p:cNvPr id="14"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7" name="Picture 16"/>
          <p:cNvPicPr>
            <a:picLocks noChangeAspect="1"/>
          </p:cNvPicPr>
          <p:nvPr/>
        </p:nvPicPr>
        <p:blipFill>
          <a:blip r:embed="rId7"/>
          <a:stretch>
            <a:fillRect/>
          </a:stretch>
        </p:blipFill>
        <p:spPr>
          <a:xfrm>
            <a:off x="94689" y="6016118"/>
            <a:ext cx="694205" cy="694205"/>
          </a:xfrm>
          <a:prstGeom prst="rect">
            <a:avLst/>
          </a:prstGeom>
        </p:spPr>
      </p:pic>
      <p:sp>
        <p:nvSpPr>
          <p:cNvPr id="23" name="Content Placeholder 2"/>
          <p:cNvSpPr>
            <a:spLocks noGrp="1"/>
          </p:cNvSpPr>
          <p:nvPr>
            <p:ph idx="1"/>
          </p:nvPr>
        </p:nvSpPr>
        <p:spPr>
          <a:xfrm>
            <a:off x="310735" y="878450"/>
            <a:ext cx="10199221" cy="3312831"/>
          </a:xfrm>
        </p:spPr>
        <p:txBody>
          <a:bodyPr>
            <a:normAutofit/>
          </a:bodyPr>
          <a:lstStyle/>
          <a:p>
            <a:r>
              <a:rPr lang="en-GB" sz="1400" dirty="0" smtClean="0"/>
              <a:t>Each Research group from WP4 worked on the calibration of the model HDM-4 for the respective cities of Addis A., Nairobi and Kampala.</a:t>
            </a:r>
            <a:endParaRPr lang="en-GB" sz="1400" dirty="0"/>
          </a:p>
          <a:p>
            <a:pPr marL="268288" lvl="1" indent="-268288"/>
            <a:r>
              <a:rPr lang="en-GB" sz="1400" dirty="0" smtClean="0"/>
              <a:t>The quantity and the quality of the input data differ between the groups. This reflect on the determination of the resulting scenarios.</a:t>
            </a:r>
          </a:p>
          <a:p>
            <a:pPr marL="268288" lvl="1" indent="-268288"/>
            <a:r>
              <a:rPr lang="en-GB" sz="1400" dirty="0" smtClean="0"/>
              <a:t>Steps of the work performed by the three groups:</a:t>
            </a:r>
          </a:p>
          <a:p>
            <a:pPr marL="725488" lvl="2" indent="-268288"/>
            <a:r>
              <a:rPr lang="en-GB" sz="1400" dirty="0" smtClean="0"/>
              <a:t>Learning how to use HDM-4						</a:t>
            </a:r>
          </a:p>
          <a:p>
            <a:pPr marL="725488" lvl="2" indent="-268288"/>
            <a:r>
              <a:rPr lang="en-GB" sz="1400" dirty="0" smtClean="0"/>
              <a:t>Analysis of the input data and transfer into the model environment	</a:t>
            </a:r>
          </a:p>
          <a:p>
            <a:pPr marL="725488" lvl="2" indent="-268288"/>
            <a:r>
              <a:rPr lang="en-GB" sz="1400" dirty="0" smtClean="0"/>
              <a:t>Calibration of the model against reference data				</a:t>
            </a:r>
          </a:p>
          <a:p>
            <a:pPr marL="725488" lvl="2" indent="-268288"/>
            <a:r>
              <a:rPr lang="en-GB" sz="1400" dirty="0" smtClean="0"/>
              <a:t>Analysis of outputs and generation of scenarios with reduced emissions</a:t>
            </a:r>
            <a:r>
              <a:rPr lang="en-GB" sz="1400" dirty="0" smtClean="0">
                <a:solidFill>
                  <a:schemeClr val="bg2">
                    <a:lumMod val="50000"/>
                  </a:schemeClr>
                </a:solidFill>
              </a:rPr>
              <a:t>	</a:t>
            </a:r>
          </a:p>
        </p:txBody>
      </p:sp>
      <p:pic>
        <p:nvPicPr>
          <p:cNvPr id="3" name="Picture 2"/>
          <p:cNvPicPr>
            <a:picLocks noChangeAspect="1"/>
          </p:cNvPicPr>
          <p:nvPr/>
        </p:nvPicPr>
        <p:blipFill>
          <a:blip r:embed="rId8"/>
          <a:stretch>
            <a:fillRect/>
          </a:stretch>
        </p:blipFill>
        <p:spPr>
          <a:xfrm>
            <a:off x="310735" y="2942004"/>
            <a:ext cx="11552921" cy="3194581"/>
          </a:xfrm>
          <a:prstGeom prst="rect">
            <a:avLst/>
          </a:prstGeom>
        </p:spPr>
      </p:pic>
    </p:spTree>
    <p:extLst>
      <p:ext uri="{BB962C8B-B14F-4D97-AF65-F5344CB8AC3E}">
        <p14:creationId xmlns:p14="http://schemas.microsoft.com/office/powerpoint/2010/main" val="2619050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80930" y="147507"/>
            <a:ext cx="1776788" cy="1049700"/>
          </a:xfrm>
          <a:prstGeom prst="rect">
            <a:avLst/>
          </a:prstGeom>
        </p:spPr>
      </p:pic>
      <p:sp>
        <p:nvSpPr>
          <p:cNvPr id="6" name="TextBox 5"/>
          <p:cNvSpPr txBox="1"/>
          <p:nvPr/>
        </p:nvSpPr>
        <p:spPr>
          <a:xfrm>
            <a:off x="235127" y="208893"/>
            <a:ext cx="9029844" cy="461665"/>
          </a:xfrm>
          <a:prstGeom prst="rect">
            <a:avLst/>
          </a:prstGeom>
          <a:noFill/>
        </p:spPr>
        <p:txBody>
          <a:bodyPr wrap="none" rtlCol="0">
            <a:spAutoFit/>
          </a:bodyPr>
          <a:lstStyle/>
          <a:p>
            <a:r>
              <a:rPr lang="en-GB" sz="2400" b="1" dirty="0" smtClean="0"/>
              <a:t>ASAP-East Africa Work Package 4: </a:t>
            </a:r>
            <a:r>
              <a:rPr lang="en-GB" sz="2400" b="1" dirty="0"/>
              <a:t>HDM-4 </a:t>
            </a:r>
            <a:r>
              <a:rPr lang="en-GB" sz="2400" b="1" dirty="0" smtClean="0"/>
              <a:t>Calibration (Nairobi, Kenya)</a:t>
            </a:r>
            <a:endParaRPr lang="en-GB" sz="2400" b="1" dirty="0"/>
          </a:p>
        </p:txBody>
      </p:sp>
      <p:cxnSp>
        <p:nvCxnSpPr>
          <p:cNvPr id="7" name="Straight Connector 6"/>
          <p:cNvCxnSpPr>
            <a:endCxn id="5"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3"/>
          <a:stretch>
            <a:fillRect/>
          </a:stretch>
        </p:blipFill>
        <p:spPr>
          <a:xfrm>
            <a:off x="10889202" y="5903001"/>
            <a:ext cx="656833" cy="708099"/>
          </a:xfrm>
          <a:prstGeom prst="rect">
            <a:avLst/>
          </a:prstGeom>
        </p:spPr>
      </p:pic>
      <p:pic>
        <p:nvPicPr>
          <p:cNvPr id="10"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3" name="Picture 12"/>
          <p:cNvPicPr>
            <a:picLocks noChangeAspect="1"/>
          </p:cNvPicPr>
          <p:nvPr/>
        </p:nvPicPr>
        <p:blipFill>
          <a:blip r:embed="rId7"/>
          <a:stretch>
            <a:fillRect/>
          </a:stretch>
        </p:blipFill>
        <p:spPr>
          <a:xfrm>
            <a:off x="94689" y="6016118"/>
            <a:ext cx="694205" cy="694205"/>
          </a:xfrm>
          <a:prstGeom prst="rect">
            <a:avLst/>
          </a:prstGeom>
        </p:spPr>
      </p:pic>
      <p:sp>
        <p:nvSpPr>
          <p:cNvPr id="16" name="TextBox 15"/>
          <p:cNvSpPr txBox="1"/>
          <p:nvPr/>
        </p:nvSpPr>
        <p:spPr>
          <a:xfrm>
            <a:off x="441791" y="1456891"/>
            <a:ext cx="5964838" cy="369332"/>
          </a:xfrm>
          <a:prstGeom prst="rect">
            <a:avLst/>
          </a:prstGeom>
          <a:noFill/>
        </p:spPr>
        <p:txBody>
          <a:bodyPr wrap="none" rtlCol="0">
            <a:spAutoFit/>
          </a:bodyPr>
          <a:lstStyle/>
          <a:p>
            <a:pPr marL="285750" indent="-285750">
              <a:buFont typeface="Arial" panose="020B0604020202020204" pitchFamily="34" charset="0"/>
              <a:buChar char="•"/>
            </a:pPr>
            <a:r>
              <a:rPr lang="en-GB" dirty="0" smtClean="0"/>
              <a:t>Extrapolation of the Road Network from the Road Sections</a:t>
            </a:r>
            <a:endParaRPr lang="en-GB" dirty="0"/>
          </a:p>
        </p:txBody>
      </p:sp>
      <p:pic>
        <p:nvPicPr>
          <p:cNvPr id="2" name="Picture 1"/>
          <p:cNvPicPr>
            <a:picLocks noChangeAspect="1"/>
          </p:cNvPicPr>
          <p:nvPr/>
        </p:nvPicPr>
        <p:blipFill>
          <a:blip r:embed="rId8"/>
          <a:stretch>
            <a:fillRect/>
          </a:stretch>
        </p:blipFill>
        <p:spPr>
          <a:xfrm>
            <a:off x="441791" y="1780044"/>
            <a:ext cx="11382218" cy="3493311"/>
          </a:xfrm>
          <a:prstGeom prst="rect">
            <a:avLst/>
          </a:prstGeom>
        </p:spPr>
      </p:pic>
    </p:spTree>
    <p:extLst>
      <p:ext uri="{BB962C8B-B14F-4D97-AF65-F5344CB8AC3E}">
        <p14:creationId xmlns:p14="http://schemas.microsoft.com/office/powerpoint/2010/main" val="3173301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235127" y="6257053"/>
            <a:ext cx="11637559" cy="27633"/>
          </a:xfrm>
          <a:prstGeom prst="line">
            <a:avLst/>
          </a:prstGeom>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a:blip r:embed="rId2"/>
          <a:stretch>
            <a:fillRect/>
          </a:stretch>
        </p:blipFill>
        <p:spPr>
          <a:xfrm>
            <a:off x="10380930" y="147507"/>
            <a:ext cx="1776788" cy="1049700"/>
          </a:xfrm>
          <a:prstGeom prst="rect">
            <a:avLst/>
          </a:prstGeom>
        </p:spPr>
      </p:pic>
      <p:sp>
        <p:nvSpPr>
          <p:cNvPr id="7" name="TextBox 6"/>
          <p:cNvSpPr txBox="1"/>
          <p:nvPr/>
        </p:nvSpPr>
        <p:spPr>
          <a:xfrm>
            <a:off x="235127" y="208893"/>
            <a:ext cx="8853514" cy="461665"/>
          </a:xfrm>
          <a:prstGeom prst="rect">
            <a:avLst/>
          </a:prstGeom>
          <a:noFill/>
        </p:spPr>
        <p:txBody>
          <a:bodyPr wrap="none" rtlCol="0">
            <a:spAutoFit/>
          </a:bodyPr>
          <a:lstStyle/>
          <a:p>
            <a:r>
              <a:rPr lang="en-GB" sz="2400" b="1" dirty="0" smtClean="0"/>
              <a:t>ASAP-East Africa Work Package 4: </a:t>
            </a:r>
            <a:r>
              <a:rPr lang="en-GB" sz="2400" b="1" dirty="0"/>
              <a:t>HDM-4 </a:t>
            </a:r>
            <a:r>
              <a:rPr lang="en-GB" sz="2400" b="1" dirty="0" smtClean="0"/>
              <a:t>Scenarios (Nairobi, Kenya)</a:t>
            </a:r>
            <a:endParaRPr lang="en-GB" sz="2400" b="1" dirty="0"/>
          </a:p>
        </p:txBody>
      </p:sp>
      <p:cxnSp>
        <p:nvCxnSpPr>
          <p:cNvPr id="8" name="Straight Connector 7"/>
          <p:cNvCxnSpPr>
            <a:endCxn id="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3"/>
          <a:stretch>
            <a:fillRect/>
          </a:stretch>
        </p:blipFill>
        <p:spPr>
          <a:xfrm>
            <a:off x="94689" y="6016118"/>
            <a:ext cx="694205" cy="694205"/>
          </a:xfrm>
          <a:prstGeom prst="rect">
            <a:avLst/>
          </a:prstGeom>
        </p:spPr>
      </p:pic>
      <p:pic>
        <p:nvPicPr>
          <p:cNvPr id="3" name="Picture 2"/>
          <p:cNvPicPr>
            <a:picLocks noChangeAspect="1"/>
          </p:cNvPicPr>
          <p:nvPr/>
        </p:nvPicPr>
        <p:blipFill>
          <a:blip r:embed="rId4"/>
          <a:stretch>
            <a:fillRect/>
          </a:stretch>
        </p:blipFill>
        <p:spPr>
          <a:xfrm>
            <a:off x="950530" y="1008678"/>
            <a:ext cx="10290940" cy="4840644"/>
          </a:xfrm>
          <a:prstGeom prst="rect">
            <a:avLst/>
          </a:prstGeom>
        </p:spPr>
      </p:pic>
    </p:spTree>
    <p:extLst>
      <p:ext uri="{BB962C8B-B14F-4D97-AF65-F5344CB8AC3E}">
        <p14:creationId xmlns:p14="http://schemas.microsoft.com/office/powerpoint/2010/main" val="1200253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Summary: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Air Pollution in East Africa</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Level of exposure, population growth, lack of laws, few academic works on the topic. Absence of modelling work on the topic.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project, main aims, division in WPs and main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ASAP-East Africa WP4</a:t>
            </a:r>
            <a:r>
              <a:rPr kumimoji="0" lang="en-GB" sz="1400" b="0"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rPr>
              <a:t>: Description of the WP, main aims: modelling and training capabilities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Modelling of Meteorology and Chemistry for East Africa</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a:t>
            </a: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Validation of the Modelling System </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(with this extent of data is possible to reproduce the main patterns of aerosols in EA?) </a:t>
            </a:r>
          </a:p>
          <a:p>
            <a:pPr marL="457200" marR="0" lvl="2"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a:p>
            <a:pPr marL="3429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Results</a:t>
            </a:r>
            <a:r>
              <a:rPr kumimoji="0" lang="en-GB" sz="1400" b="0"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 (can the Modelling System a tool feasible to analyse the daily value of aerosols against world limits from WHO?) </a:t>
            </a: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endParaRPr>
          </a:p>
          <a:p>
            <a:pPr marL="342900" marR="0" lvl="3"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rPr>
              <a:t>Sector Analysis</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solidFill>
                  <a:schemeClr val="bg1">
                    <a:lumMod val="75000"/>
                  </a:schemeClr>
                </a:solidFill>
                <a:effectLst/>
                <a:uLnTx/>
                <a:uFillTx/>
                <a:latin typeface="Calibri" panose="020F0502020204030204"/>
                <a:ea typeface="+mn-ea"/>
                <a:cs typeface="+mn-cs"/>
                <a:sym typeface="Wingdings" panose="05000000000000000000" pitchFamily="2" charset="2"/>
              </a:rPr>
              <a:t>Main achievements from HDM4 training calibration in East Africa </a:t>
            </a: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1200" cap="none" spc="0" normalizeH="0" baseline="0" noProof="0" dirty="0" smtClean="0">
              <a:ln>
                <a:noFill/>
              </a:ln>
              <a:solidFill>
                <a:prstClr val="white">
                  <a:lumMod val="75000"/>
                </a:prstClr>
              </a:solidFill>
              <a:effectLst/>
              <a:uLnTx/>
              <a:uFillTx/>
              <a:latin typeface="Calibri" panose="020F0502020204030204"/>
              <a:ea typeface="+mn-ea"/>
              <a:cs typeface="+mn-cs"/>
              <a:sym typeface="Wingdings" panose="05000000000000000000" pitchFamily="2" charset="2"/>
            </a:endParaRPr>
          </a:p>
          <a:p>
            <a:pPr marL="3429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1" i="0" u="none" strike="noStrike" kern="1200" cap="none" spc="0" normalizeH="0" baseline="0" noProof="0" dirty="0" smtClean="0">
                <a:ln>
                  <a:noFill/>
                </a:ln>
                <a:effectLst/>
                <a:uLnTx/>
                <a:uFillTx/>
                <a:latin typeface="Calibri" panose="020F0502020204030204"/>
                <a:ea typeface="+mn-ea"/>
                <a:cs typeface="+mn-cs"/>
                <a:sym typeface="Wingdings" panose="05000000000000000000" pitchFamily="2" charset="2"/>
              </a:rPr>
              <a:t>Conclusions and Forthcoming step of the work</a:t>
            </a:r>
          </a:p>
          <a:p>
            <a:pPr marL="742950" marR="0" lvl="5" indent="-285750" algn="l" defTabSz="914400" rtl="0" eaLnBrk="1" fontAlgn="auto" latinLnBrk="0" hangingPunct="1">
              <a:lnSpc>
                <a:spcPct val="100000"/>
              </a:lnSpc>
              <a:spcBef>
                <a:spcPts val="0"/>
              </a:spcBef>
              <a:spcAft>
                <a:spcPts val="0"/>
              </a:spcAft>
              <a:buClrTx/>
              <a:buSzTx/>
              <a:buFontTx/>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33740745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715" y="260696"/>
            <a:ext cx="10132142" cy="400110"/>
          </a:xfrm>
          <a:prstGeom prst="rect">
            <a:avLst/>
          </a:prstGeom>
          <a:noFill/>
        </p:spPr>
        <p:txBody>
          <a:bodyPr wrap="square" rtlCol="0">
            <a:spAutoFit/>
          </a:bodyPr>
          <a:lstStyle/>
          <a:p>
            <a:r>
              <a:rPr lang="en-GB" sz="2000" b="1" dirty="0" smtClean="0"/>
              <a:t>Conclusions and Forthcoming steps: </a:t>
            </a:r>
          </a:p>
        </p:txBody>
      </p:sp>
      <p:cxnSp>
        <p:nvCxnSpPr>
          <p:cNvPr id="3" name="Straight Connector 2"/>
          <p:cNvCxnSpPr/>
          <p:nvPr/>
        </p:nvCxnSpPr>
        <p:spPr>
          <a:xfrm>
            <a:off x="235127" y="6257053"/>
            <a:ext cx="11637559" cy="27633"/>
          </a:xfrm>
          <a:prstGeom prst="line">
            <a:avLst/>
          </a:prstGeom>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2"/>
          <a:stretch>
            <a:fillRect/>
          </a:stretch>
        </p:blipFill>
        <p:spPr>
          <a:xfrm>
            <a:off x="10380930" y="147507"/>
            <a:ext cx="1776788" cy="1049700"/>
          </a:xfrm>
          <a:prstGeom prst="rect">
            <a:avLst/>
          </a:prstGeom>
        </p:spPr>
      </p:pic>
      <p:cxnSp>
        <p:nvCxnSpPr>
          <p:cNvPr id="6" name="Straight Connector 5"/>
          <p:cNvCxnSpPr>
            <a:endCxn id="5"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94689" y="6016118"/>
            <a:ext cx="694205" cy="694205"/>
          </a:xfrm>
          <a:prstGeom prst="rect">
            <a:avLst/>
          </a:prstGeom>
        </p:spPr>
      </p:pic>
      <p:sp>
        <p:nvSpPr>
          <p:cNvPr id="8" name="Rectangle 7"/>
          <p:cNvSpPr/>
          <p:nvPr/>
        </p:nvSpPr>
        <p:spPr>
          <a:xfrm>
            <a:off x="280715" y="857170"/>
            <a:ext cx="11591971" cy="5262979"/>
          </a:xfrm>
          <a:prstGeom prst="rect">
            <a:avLst/>
          </a:prstGeom>
        </p:spPr>
        <p:txBody>
          <a:bodyPr wrap="square">
            <a:spAutoFit/>
          </a:bodyPr>
          <a:lstStyle/>
          <a:p>
            <a:pPr marL="342900" indent="-342900">
              <a:buFont typeface="Wingdings" panose="05000000000000000000" pitchFamily="2" charset="2"/>
              <a:buChar char="§"/>
            </a:pPr>
            <a:r>
              <a:rPr lang="en-GB" sz="1400" b="1" dirty="0"/>
              <a:t>Modelling of Meteorology and Chemistry for East Africa</a:t>
            </a:r>
            <a:r>
              <a:rPr lang="en-GB" sz="1400" dirty="0" smtClean="0"/>
              <a:t>:</a:t>
            </a:r>
          </a:p>
          <a:p>
            <a:pPr marL="800100" lvl="1" indent="-342900">
              <a:buFont typeface="Arial" panose="020B0604020202020204" pitchFamily="34" charset="0"/>
              <a:buChar char="•"/>
            </a:pPr>
            <a:r>
              <a:rPr lang="en-GB" sz="1400" dirty="0" smtClean="0"/>
              <a:t>Modelling </a:t>
            </a:r>
            <a:r>
              <a:rPr lang="en-GB" sz="1400" dirty="0"/>
              <a:t>System WRF-CHIMERE was implemented for the first time on the domain of Eastern Sub-Saharan Africa using currently available input and validation data</a:t>
            </a:r>
            <a:r>
              <a:rPr lang="en-GB" sz="1400" dirty="0" smtClean="0"/>
              <a:t>.</a:t>
            </a:r>
          </a:p>
          <a:p>
            <a:pPr marL="800100" lvl="1" indent="-342900">
              <a:buFont typeface="Arial" panose="020B0604020202020204" pitchFamily="34" charset="0"/>
              <a:buChar char="•"/>
            </a:pPr>
            <a:r>
              <a:rPr lang="en-GB" sz="1400" dirty="0"/>
              <a:t>In order to obtain updated anthropogenic emissions in the year under review (2017) the global Edgar inventory and the DICE inventory for Africa have been merged and extrapolated up to 2017 using population density data</a:t>
            </a:r>
            <a:r>
              <a:rPr lang="en-GB" sz="1400" dirty="0" smtClean="0"/>
              <a:t>.</a:t>
            </a:r>
          </a:p>
          <a:p>
            <a:pPr marL="800100" lvl="1" indent="-342900">
              <a:buFont typeface="Arial" panose="020B0604020202020204" pitchFamily="34" charset="0"/>
              <a:buChar char="•"/>
            </a:pPr>
            <a:endParaRPr lang="en-GB" sz="1400" dirty="0" smtClean="0"/>
          </a:p>
          <a:p>
            <a:pPr marL="342900" lvl="1" indent="-342900">
              <a:buFont typeface="Arial" panose="020B0604020202020204" pitchFamily="34" charset="0"/>
              <a:buChar char="•"/>
            </a:pPr>
            <a:r>
              <a:rPr lang="en-GB" sz="1400" b="1" dirty="0"/>
              <a:t>Validation of the Modelling System </a:t>
            </a:r>
            <a:r>
              <a:rPr lang="en-GB" sz="1400" b="1" i="1" dirty="0">
                <a:solidFill>
                  <a:schemeClr val="accent4">
                    <a:lumMod val="75000"/>
                  </a:schemeClr>
                </a:solidFill>
              </a:rPr>
              <a:t>(with this extent of data is possible to reproduce the main patterns of aerosols in EA?) </a:t>
            </a:r>
            <a:endParaRPr lang="en-GB" sz="1400" b="1" i="1" dirty="0" smtClean="0">
              <a:solidFill>
                <a:schemeClr val="accent4">
                  <a:lumMod val="75000"/>
                </a:schemeClr>
              </a:solidFill>
            </a:endParaRPr>
          </a:p>
          <a:p>
            <a:pPr marL="800100" lvl="2" indent="-342900">
              <a:buFont typeface="Arial" panose="020B0604020202020204" pitchFamily="34" charset="0"/>
              <a:buChar char="•"/>
            </a:pPr>
            <a:r>
              <a:rPr lang="en-GB" sz="1400" dirty="0"/>
              <a:t>WRF has proved capable of reproducing the main meteorological patterns for all domains.</a:t>
            </a:r>
          </a:p>
          <a:p>
            <a:pPr marL="800100" lvl="2" indent="-342900">
              <a:buFont typeface="Arial" panose="020B0604020202020204" pitchFamily="34" charset="0"/>
              <a:buChar char="•"/>
            </a:pPr>
            <a:r>
              <a:rPr lang="en-GB" sz="1400" dirty="0"/>
              <a:t>A lower agreement between observations and model was observed in Kampala for relative humidity and wind speed</a:t>
            </a:r>
            <a:r>
              <a:rPr lang="en-GB" sz="1400" dirty="0" smtClean="0"/>
              <a:t>.</a:t>
            </a:r>
          </a:p>
          <a:p>
            <a:pPr marL="800100" lvl="2" indent="-342900">
              <a:buFont typeface="Arial" panose="020B0604020202020204" pitchFamily="34" charset="0"/>
              <a:buChar char="•"/>
            </a:pPr>
            <a:r>
              <a:rPr lang="en-GB" sz="1400" dirty="0"/>
              <a:t>CHIMERE reproduces the daily levels of PM</a:t>
            </a:r>
            <a:r>
              <a:rPr lang="en-GB" sz="1400" baseline="-25000" dirty="0"/>
              <a:t>10</a:t>
            </a:r>
            <a:r>
              <a:rPr lang="en-GB" sz="1400" dirty="0"/>
              <a:t> and PM</a:t>
            </a:r>
            <a:r>
              <a:rPr lang="en-GB" sz="1400" baseline="-25000" dirty="0"/>
              <a:t>2.5</a:t>
            </a:r>
            <a:r>
              <a:rPr lang="en-GB" sz="1400" dirty="0"/>
              <a:t> according to the observations, the latter is drastically reduced in the analysis of PM</a:t>
            </a:r>
            <a:r>
              <a:rPr lang="en-GB" sz="1400" baseline="-25000" dirty="0"/>
              <a:t>2.5</a:t>
            </a:r>
            <a:r>
              <a:rPr lang="en-GB" sz="1400" dirty="0"/>
              <a:t> hourly concentrations</a:t>
            </a:r>
          </a:p>
          <a:p>
            <a:pPr marL="342900" lvl="1" indent="-342900">
              <a:buFont typeface="Arial" panose="020B0604020202020204" pitchFamily="34" charset="0"/>
              <a:buChar char="•"/>
            </a:pPr>
            <a:endParaRPr lang="en-GB" sz="1400" dirty="0" smtClean="0"/>
          </a:p>
          <a:p>
            <a:pPr marL="342900" lvl="1" indent="-342900">
              <a:buFont typeface="Arial" panose="020B0604020202020204" pitchFamily="34" charset="0"/>
              <a:buChar char="•"/>
            </a:pPr>
            <a:r>
              <a:rPr lang="en-GB" sz="1400" b="1" dirty="0"/>
              <a:t>Results </a:t>
            </a:r>
            <a:r>
              <a:rPr lang="en-GB" sz="1400" b="1" dirty="0">
                <a:solidFill>
                  <a:schemeClr val="accent4">
                    <a:lumMod val="75000"/>
                  </a:schemeClr>
                </a:solidFill>
              </a:rPr>
              <a:t>(can the Modelling System a tool feasible to analyse the daily value of aerosols against world limits from </a:t>
            </a:r>
            <a:r>
              <a:rPr lang="en-GB" sz="1400" b="1" dirty="0" smtClean="0">
                <a:solidFill>
                  <a:schemeClr val="accent4">
                    <a:lumMod val="75000"/>
                  </a:schemeClr>
                </a:solidFill>
              </a:rPr>
              <a:t>WHO in East Africa?) </a:t>
            </a:r>
          </a:p>
          <a:p>
            <a:pPr marL="800100" lvl="2" indent="-342900">
              <a:buFont typeface="Arial" panose="020B0604020202020204" pitchFamily="34" charset="0"/>
              <a:buChar char="•"/>
            </a:pPr>
            <a:r>
              <a:rPr lang="en-GB" sz="1400" dirty="0"/>
              <a:t>Despite the low resolution of anthropogenic emissions CHIMERE manages to reproduce most of the exceedances of the limits set by the WHO for </a:t>
            </a:r>
            <a:r>
              <a:rPr lang="en-GB" sz="1400" dirty="0" smtClean="0"/>
              <a:t>PM</a:t>
            </a:r>
            <a:r>
              <a:rPr lang="en-GB" sz="1400" baseline="-25000" dirty="0" smtClean="0"/>
              <a:t>2.5</a:t>
            </a:r>
            <a:r>
              <a:rPr lang="en-GB" sz="1400" dirty="0" smtClean="0"/>
              <a:t> </a:t>
            </a:r>
            <a:r>
              <a:rPr lang="en-GB" sz="1400" dirty="0"/>
              <a:t>for all three cities.</a:t>
            </a:r>
          </a:p>
          <a:p>
            <a:pPr marL="800100" lvl="2" indent="-342900">
              <a:buFont typeface="Arial" panose="020B0604020202020204" pitchFamily="34" charset="0"/>
              <a:buChar char="•"/>
            </a:pPr>
            <a:r>
              <a:rPr lang="en-GB" sz="1400" dirty="0"/>
              <a:t>The analysis of individual emission sectors for Nairobi has shown that the emissions relating to the residential sector are those with the greatest impact in the urban domain together with the Transport and Industry sector</a:t>
            </a:r>
            <a:r>
              <a:rPr lang="en-GB" sz="1400" dirty="0" smtClean="0"/>
              <a:t>.</a:t>
            </a:r>
          </a:p>
          <a:p>
            <a:pPr marL="800100" lvl="2" indent="-342900">
              <a:buFont typeface="Arial" panose="020B0604020202020204" pitchFamily="34" charset="0"/>
              <a:buChar char="•"/>
            </a:pPr>
            <a:r>
              <a:rPr lang="en-GB" sz="1400" dirty="0"/>
              <a:t>The contribution of the RES and TRA sectors in particular, respectively of 29 and 7% of the total emissions, contributes respectively to 47.9 and 16.3% of the </a:t>
            </a:r>
            <a:r>
              <a:rPr lang="en-GB" sz="1400" dirty="0" smtClean="0"/>
              <a:t>modelled </a:t>
            </a:r>
            <a:r>
              <a:rPr lang="en-GB" sz="1400" dirty="0"/>
              <a:t>PM</a:t>
            </a:r>
            <a:r>
              <a:rPr lang="en-GB" sz="1400" baseline="-25000" dirty="0"/>
              <a:t>10</a:t>
            </a:r>
            <a:r>
              <a:rPr lang="en-GB" sz="1400" dirty="0"/>
              <a:t> concentrations</a:t>
            </a:r>
            <a:r>
              <a:rPr lang="en-GB" sz="1400" dirty="0" smtClean="0"/>
              <a:t>.</a:t>
            </a:r>
          </a:p>
          <a:p>
            <a:pPr marL="800100" lvl="2" indent="-342900">
              <a:buFont typeface="Arial" panose="020B0604020202020204" pitchFamily="34" charset="0"/>
              <a:buChar char="•"/>
            </a:pPr>
            <a:endParaRPr lang="en-GB" sz="1400" dirty="0" smtClean="0"/>
          </a:p>
          <a:p>
            <a:pPr marL="361950" lvl="2" indent="-342900">
              <a:buFont typeface="Arial" panose="020B0604020202020204" pitchFamily="34" charset="0"/>
              <a:buChar char="•"/>
            </a:pPr>
            <a:r>
              <a:rPr lang="en-GB" sz="1400" b="1" dirty="0" smtClean="0">
                <a:solidFill>
                  <a:schemeClr val="accent2">
                    <a:lumMod val="75000"/>
                  </a:schemeClr>
                </a:solidFill>
              </a:rPr>
              <a:t>Forthcoming Step of the Work:</a:t>
            </a:r>
          </a:p>
          <a:p>
            <a:pPr marL="819150" lvl="3" indent="-342900">
              <a:buFont typeface="Arial" panose="020B0604020202020204" pitchFamily="34" charset="0"/>
              <a:buChar char="•"/>
            </a:pPr>
            <a:r>
              <a:rPr lang="en-GB" sz="1400" dirty="0">
                <a:solidFill>
                  <a:schemeClr val="accent2">
                    <a:lumMod val="75000"/>
                  </a:schemeClr>
                </a:solidFill>
              </a:rPr>
              <a:t>Extension of the sector analysis to the Ethiopia and Uganda </a:t>
            </a:r>
            <a:r>
              <a:rPr lang="en-GB" sz="1400" dirty="0" smtClean="0">
                <a:solidFill>
                  <a:schemeClr val="accent2">
                    <a:lumMod val="75000"/>
                  </a:schemeClr>
                </a:solidFill>
              </a:rPr>
              <a:t>domains</a:t>
            </a:r>
          </a:p>
          <a:p>
            <a:pPr marL="819150" lvl="3" indent="-342900">
              <a:buFont typeface="Arial" panose="020B0604020202020204" pitchFamily="34" charset="0"/>
              <a:buChar char="•"/>
            </a:pPr>
            <a:r>
              <a:rPr lang="en-GB" sz="1400" dirty="0">
                <a:solidFill>
                  <a:schemeClr val="accent2">
                    <a:lumMod val="75000"/>
                  </a:schemeClr>
                </a:solidFill>
              </a:rPr>
              <a:t>Use of scenarios created by ASAP-East Africa partners with HDM-4 for simulations in CHIMERE</a:t>
            </a:r>
            <a:r>
              <a:rPr lang="en-GB" sz="1400" dirty="0" smtClean="0">
                <a:solidFill>
                  <a:schemeClr val="accent2">
                    <a:lumMod val="75000"/>
                  </a:schemeClr>
                </a:solidFill>
              </a:rPr>
              <a:t>.</a:t>
            </a:r>
          </a:p>
          <a:p>
            <a:pPr marL="819150" lvl="3" indent="-342900">
              <a:buFont typeface="Arial" panose="020B0604020202020204" pitchFamily="34" charset="0"/>
              <a:buChar char="•"/>
            </a:pPr>
            <a:r>
              <a:rPr lang="en-GB" sz="1400" dirty="0">
                <a:solidFill>
                  <a:schemeClr val="accent2">
                    <a:lumMod val="75000"/>
                  </a:schemeClr>
                </a:solidFill>
              </a:rPr>
              <a:t>Definition of scenarios with reduced emissions from residential and transport online with National Mitigation Policies.</a:t>
            </a:r>
          </a:p>
        </p:txBody>
      </p:sp>
    </p:spTree>
    <p:extLst>
      <p:ext uri="{BB962C8B-B14F-4D97-AF65-F5344CB8AC3E}">
        <p14:creationId xmlns:p14="http://schemas.microsoft.com/office/powerpoint/2010/main" val="5628306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35127" y="6257053"/>
            <a:ext cx="11637559" cy="27633"/>
          </a:xfrm>
          <a:prstGeom prst="line">
            <a:avLst/>
          </a:prstGeom>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2"/>
          <a:stretch>
            <a:fillRect/>
          </a:stretch>
        </p:blipFill>
        <p:spPr>
          <a:xfrm>
            <a:off x="10380930" y="147507"/>
            <a:ext cx="1776788" cy="1049700"/>
          </a:xfrm>
          <a:prstGeom prst="rect">
            <a:avLst/>
          </a:prstGeom>
        </p:spPr>
      </p:pic>
      <p:cxnSp>
        <p:nvCxnSpPr>
          <p:cNvPr id="6" name="Straight Connector 5"/>
          <p:cNvCxnSpPr>
            <a:endCxn id="5"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94689" y="6016118"/>
            <a:ext cx="694205" cy="694205"/>
          </a:xfrm>
          <a:prstGeom prst="rect">
            <a:avLst/>
          </a:prstGeom>
        </p:spPr>
      </p:pic>
      <p:pic>
        <p:nvPicPr>
          <p:cNvPr id="9" name="Picture 8"/>
          <p:cNvPicPr>
            <a:picLocks noChangeAspect="1"/>
          </p:cNvPicPr>
          <p:nvPr/>
        </p:nvPicPr>
        <p:blipFill>
          <a:blip r:embed="rId4"/>
          <a:stretch>
            <a:fillRect/>
          </a:stretch>
        </p:blipFill>
        <p:spPr>
          <a:xfrm>
            <a:off x="5040971" y="1451674"/>
            <a:ext cx="6341454" cy="3804872"/>
          </a:xfrm>
          <a:prstGeom prst="rect">
            <a:avLst/>
          </a:prstGeom>
        </p:spPr>
      </p:pic>
      <p:sp>
        <p:nvSpPr>
          <p:cNvPr id="10" name="TextBox 9"/>
          <p:cNvSpPr txBox="1"/>
          <p:nvPr/>
        </p:nvSpPr>
        <p:spPr>
          <a:xfrm>
            <a:off x="984567" y="2600057"/>
            <a:ext cx="2729080" cy="1508105"/>
          </a:xfrm>
          <a:prstGeom prst="rect">
            <a:avLst/>
          </a:prstGeom>
          <a:noFill/>
        </p:spPr>
        <p:txBody>
          <a:bodyPr wrap="none" rtlCol="0">
            <a:spAutoFit/>
          </a:bodyPr>
          <a:lstStyle/>
          <a:p>
            <a:pPr algn="ctr"/>
            <a:r>
              <a:rPr lang="en-GB" sz="2400" b="1" dirty="0" smtClean="0"/>
              <a:t>Thanks for </a:t>
            </a:r>
          </a:p>
          <a:p>
            <a:pPr algn="ctr"/>
            <a:r>
              <a:rPr lang="en-GB" sz="2400" b="1" dirty="0" smtClean="0"/>
              <a:t>your attention.</a:t>
            </a:r>
          </a:p>
          <a:p>
            <a:pPr algn="ctr"/>
            <a:endParaRPr lang="en-GB" sz="2400" b="1" dirty="0" smtClean="0"/>
          </a:p>
          <a:p>
            <a:pPr algn="ctr"/>
            <a:r>
              <a:rPr lang="en-GB" sz="2000" b="1" i="1" dirty="0" smtClean="0"/>
              <a:t>a.mazzeo@bham.ac.uk </a:t>
            </a:r>
            <a:endParaRPr lang="en-GB" sz="2000" b="1" i="1" dirty="0"/>
          </a:p>
        </p:txBody>
      </p:sp>
    </p:spTree>
    <p:extLst>
      <p:ext uri="{BB962C8B-B14F-4D97-AF65-F5344CB8AC3E}">
        <p14:creationId xmlns:p14="http://schemas.microsoft.com/office/powerpoint/2010/main" val="2247826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80715" y="260696"/>
            <a:ext cx="10132142" cy="769441"/>
          </a:xfrm>
          <a:prstGeom prst="rect">
            <a:avLst/>
          </a:prstGeom>
          <a:noFill/>
        </p:spPr>
        <p:txBody>
          <a:bodyPr wrap="square" rtlCol="0">
            <a:spAutoFit/>
          </a:bodyPr>
          <a:lstStyle/>
          <a:p>
            <a:r>
              <a:rPr lang="en-GB" sz="2000" b="1" dirty="0" smtClean="0"/>
              <a:t>Bibliography: </a:t>
            </a:r>
          </a:p>
          <a:p>
            <a:endParaRPr lang="en-GB" sz="1200" b="1" dirty="0"/>
          </a:p>
          <a:p>
            <a:pPr marL="457200" lvl="5"/>
            <a:endParaRPr lang="en-GB" sz="1200" dirty="0">
              <a:sym typeface="Wingdings" panose="05000000000000000000" pitchFamily="2" charset="2"/>
            </a:endParaRPr>
          </a:p>
        </p:txBody>
      </p:sp>
      <p:cxnSp>
        <p:nvCxnSpPr>
          <p:cNvPr id="3" name="Straight Connector 2"/>
          <p:cNvCxnSpPr/>
          <p:nvPr/>
        </p:nvCxnSpPr>
        <p:spPr>
          <a:xfrm>
            <a:off x="235127" y="6257053"/>
            <a:ext cx="11637559" cy="27633"/>
          </a:xfrm>
          <a:prstGeom prst="line">
            <a:avLst/>
          </a:prstGeom>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2"/>
          <a:stretch>
            <a:fillRect/>
          </a:stretch>
        </p:blipFill>
        <p:spPr>
          <a:xfrm>
            <a:off x="10380930" y="147507"/>
            <a:ext cx="1776788" cy="1049700"/>
          </a:xfrm>
          <a:prstGeom prst="rect">
            <a:avLst/>
          </a:prstGeom>
        </p:spPr>
      </p:pic>
      <p:cxnSp>
        <p:nvCxnSpPr>
          <p:cNvPr id="6" name="Straight Connector 5"/>
          <p:cNvCxnSpPr>
            <a:endCxn id="5"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94689" y="6016118"/>
            <a:ext cx="694205" cy="694205"/>
          </a:xfrm>
          <a:prstGeom prst="rect">
            <a:avLst/>
          </a:prstGeom>
        </p:spPr>
      </p:pic>
      <p:sp>
        <p:nvSpPr>
          <p:cNvPr id="2" name="TextBox 1"/>
          <p:cNvSpPr txBox="1"/>
          <p:nvPr/>
        </p:nvSpPr>
        <p:spPr>
          <a:xfrm>
            <a:off x="437020" y="791322"/>
            <a:ext cx="11576104" cy="6155531"/>
          </a:xfrm>
          <a:prstGeom prst="rect">
            <a:avLst/>
          </a:prstGeom>
          <a:noFill/>
        </p:spPr>
        <p:txBody>
          <a:bodyPr wrap="square" rtlCol="0">
            <a:spAutoFit/>
          </a:bodyPr>
          <a:lstStyle/>
          <a:p>
            <a:endParaRPr lang="en-GB" sz="1100" dirty="0" smtClean="0"/>
          </a:p>
          <a:p>
            <a:pPr marL="171450" indent="-171450">
              <a:buFont typeface="Arial" panose="020B0604020202020204" pitchFamily="34" charset="0"/>
              <a:buChar char="•"/>
            </a:pPr>
            <a:r>
              <a:rPr lang="en-GB" sz="1000" dirty="0"/>
              <a:t>ASAP, 2018 “A System Approach to Air Pollution for East Africa” – www.asap-eastafrica.com</a:t>
            </a:r>
          </a:p>
          <a:p>
            <a:pPr marL="171450" indent="-171450">
              <a:buFont typeface="Arial" panose="020B0604020202020204" pitchFamily="34" charset="0"/>
              <a:buChar char="•"/>
            </a:pPr>
            <a:r>
              <a:rPr lang="en-GB" sz="1000" dirty="0"/>
              <a:t>Avis W. and </a:t>
            </a:r>
            <a:r>
              <a:rPr lang="en-GB" sz="1000" dirty="0" err="1"/>
              <a:t>Khaemba</a:t>
            </a:r>
            <a:r>
              <a:rPr lang="en-GB" sz="1000" dirty="0"/>
              <a:t> W., “Vulnerability and air pollution”. ASAP-East Africa Rapid Literature Review. Birmingham, UK: University of Birmingham, 2018 </a:t>
            </a:r>
          </a:p>
          <a:p>
            <a:pPr marL="171450" indent="-171450">
              <a:buFont typeface="Arial" panose="020B0604020202020204" pitchFamily="34" charset="0"/>
              <a:buChar char="•"/>
            </a:pPr>
            <a:r>
              <a:rPr lang="en-GB" sz="1000" dirty="0" smtClean="0"/>
              <a:t>EEA</a:t>
            </a:r>
            <a:r>
              <a:rPr lang="en-GB" sz="1000" dirty="0"/>
              <a:t>, 2018 “European Environmental Agency Common Air Quality Index (CAQI)” - https://www.eea.europa.eu/themes/air/air-quality-index/index</a:t>
            </a:r>
          </a:p>
          <a:p>
            <a:pPr marL="171450" indent="-171450">
              <a:buFont typeface="Arial" panose="020B0604020202020204" pitchFamily="34" charset="0"/>
              <a:buChar char="•"/>
            </a:pPr>
            <a:r>
              <a:rPr lang="en-GB" sz="1000" dirty="0" err="1" smtClean="0"/>
              <a:t>Brauer</a:t>
            </a:r>
            <a:r>
              <a:rPr lang="en-GB" sz="1000" dirty="0" smtClean="0"/>
              <a:t> </a:t>
            </a:r>
            <a:r>
              <a:rPr lang="en-GB" sz="1000" dirty="0"/>
              <a:t>M et al “Exposure assessment for estimation of the global burden of disease attributable to outdoor air pollution” Environ. Sci. Technol., vol. 46 (2), pp. 652 – 660, 2012</a:t>
            </a:r>
          </a:p>
          <a:p>
            <a:pPr marL="171450" indent="-171450">
              <a:buFont typeface="Arial" panose="020B0604020202020204" pitchFamily="34" charset="0"/>
              <a:buChar char="•"/>
            </a:pPr>
            <a:r>
              <a:rPr lang="en-GB" sz="1000" dirty="0" err="1"/>
              <a:t>Crippa</a:t>
            </a:r>
            <a:r>
              <a:rPr lang="en-GB" sz="1000" dirty="0"/>
              <a:t> M., </a:t>
            </a:r>
            <a:r>
              <a:rPr lang="en-GB" sz="1000" dirty="0" err="1"/>
              <a:t>Guizzardi</a:t>
            </a:r>
            <a:r>
              <a:rPr lang="en-GB" sz="1000" dirty="0"/>
              <a:t> D., </a:t>
            </a:r>
            <a:r>
              <a:rPr lang="en-GB" sz="1000" dirty="0" err="1"/>
              <a:t>Muntean</a:t>
            </a:r>
            <a:r>
              <a:rPr lang="en-GB" sz="1000" dirty="0"/>
              <a:t> M., </a:t>
            </a:r>
            <a:r>
              <a:rPr lang="en-GB" sz="1000" dirty="0" err="1"/>
              <a:t>Shaaf</a:t>
            </a:r>
            <a:r>
              <a:rPr lang="en-GB" sz="1000" dirty="0"/>
              <a:t> E., </a:t>
            </a:r>
            <a:r>
              <a:rPr lang="en-GB" sz="1000" dirty="0" err="1"/>
              <a:t>Dentener</a:t>
            </a:r>
            <a:r>
              <a:rPr lang="en-GB" sz="1000" dirty="0"/>
              <a:t> F., van </a:t>
            </a:r>
            <a:r>
              <a:rPr lang="en-GB" sz="1000" dirty="0" err="1"/>
              <a:t>Aardenne</a:t>
            </a:r>
            <a:r>
              <a:rPr lang="en-GB" sz="1000" dirty="0"/>
              <a:t> J.A., </a:t>
            </a:r>
            <a:r>
              <a:rPr lang="en-GB" sz="1000" dirty="0" err="1"/>
              <a:t>Monni</a:t>
            </a:r>
            <a:r>
              <a:rPr lang="en-GB" sz="1000" dirty="0"/>
              <a:t> S., </a:t>
            </a:r>
            <a:r>
              <a:rPr lang="en-GB" sz="1000" dirty="0" err="1"/>
              <a:t>Doering</a:t>
            </a:r>
            <a:r>
              <a:rPr lang="en-GB" sz="1000" dirty="0"/>
              <a:t> U., Olivier J.G.J., </a:t>
            </a:r>
            <a:r>
              <a:rPr lang="en-GB" sz="1000" dirty="0" err="1"/>
              <a:t>Pagliari</a:t>
            </a:r>
            <a:r>
              <a:rPr lang="en-GB" sz="1000" dirty="0"/>
              <a:t> V. and </a:t>
            </a:r>
            <a:r>
              <a:rPr lang="en-GB" sz="1000" dirty="0" err="1"/>
              <a:t>Janssens-Maenhout</a:t>
            </a:r>
            <a:r>
              <a:rPr lang="en-GB" sz="1000" dirty="0"/>
              <a:t> G. – “Gridded emissions of air pollutants for the period 1970-2012 within EDGAR v4.3.2” – Earth. </a:t>
            </a:r>
            <a:r>
              <a:rPr lang="en-GB" sz="1000" dirty="0" err="1"/>
              <a:t>Sci.Data</a:t>
            </a:r>
            <a:r>
              <a:rPr lang="en-GB" sz="1000" dirty="0"/>
              <a:t>, Vol. 10, pp. 1987 – 2013, 2018</a:t>
            </a:r>
          </a:p>
          <a:p>
            <a:pPr marL="171450" indent="-171450">
              <a:buFont typeface="Arial" panose="020B0604020202020204" pitchFamily="34" charset="0"/>
              <a:buChar char="•"/>
            </a:pPr>
            <a:r>
              <a:rPr lang="en-GB" sz="1000" dirty="0" err="1" smtClean="0"/>
              <a:t>Gaita</a:t>
            </a:r>
            <a:r>
              <a:rPr lang="en-GB" sz="1000" dirty="0"/>
              <a:t>, S. et al. (2016). Characterization of Size-Fractionated Particulate Matter and Deposition Fractions in Human Respiratory System in a Typical African City: Nairobi, Kenya. Aerosol and Air Quality Research, 16: 2378–2385. </a:t>
            </a:r>
            <a:r>
              <a:rPr lang="en-GB" sz="1000" b="1" u="sng" dirty="0">
                <a:hlinkClick r:id="rId4"/>
              </a:rPr>
              <a:t>http://www.aaqr.org/files/article/6/6_AAQR-16-01-OA-0019_2378-2385.pdf</a:t>
            </a:r>
            <a:endParaRPr lang="en-GB" sz="1000" dirty="0"/>
          </a:p>
          <a:p>
            <a:pPr marL="171450" indent="-171450">
              <a:buFont typeface="Arial" panose="020B0604020202020204" pitchFamily="34" charset="0"/>
              <a:buChar char="•"/>
            </a:pPr>
            <a:r>
              <a:rPr lang="en-GB" sz="1000" dirty="0" smtClean="0"/>
              <a:t>Guenther</a:t>
            </a:r>
            <a:r>
              <a:rPr lang="en-GB" sz="1000" dirty="0"/>
              <a:t>, A., Karl, T., Harley, P., </a:t>
            </a:r>
            <a:r>
              <a:rPr lang="en-GB" sz="1000" dirty="0" err="1"/>
              <a:t>Wiedinmyer</a:t>
            </a:r>
            <a:r>
              <a:rPr lang="en-GB" sz="1000" dirty="0"/>
              <a:t>, C., Palmer, P., and </a:t>
            </a:r>
            <a:r>
              <a:rPr lang="en-GB" sz="1000" dirty="0" err="1"/>
              <a:t>Geron</a:t>
            </a:r>
            <a:r>
              <a:rPr lang="en-GB" sz="1000" dirty="0"/>
              <a:t>, C. (2006</a:t>
            </a:r>
            <a:r>
              <a:rPr lang="en-GB" sz="1000" dirty="0" smtClean="0"/>
              <a:t>). Estimates </a:t>
            </a:r>
            <a:r>
              <a:rPr lang="en-GB" sz="1000" dirty="0"/>
              <a:t>of global terrestrial isoprene emissions using MEGAN (Model of Emissions of Gases and </a:t>
            </a:r>
            <a:r>
              <a:rPr lang="en-GB" sz="1000" dirty="0" smtClean="0"/>
              <a:t>Aerosols from </a:t>
            </a:r>
            <a:r>
              <a:rPr lang="en-GB" sz="1000" dirty="0"/>
              <a:t>Nature). Atmos. Chem. Phys., 6:3181–3210.</a:t>
            </a:r>
          </a:p>
          <a:p>
            <a:pPr marL="171450" indent="-171450">
              <a:buFont typeface="Arial" panose="020B0604020202020204" pitchFamily="34" charset="0"/>
              <a:buChar char="•"/>
            </a:pPr>
            <a:r>
              <a:rPr lang="en-GB" sz="1000" dirty="0" err="1" smtClean="0"/>
              <a:t>Hauglustaine</a:t>
            </a:r>
            <a:r>
              <a:rPr lang="en-GB" sz="1000" dirty="0"/>
              <a:t>, D. A., </a:t>
            </a:r>
            <a:r>
              <a:rPr lang="en-GB" sz="1000" dirty="0" err="1"/>
              <a:t>Hourdin</a:t>
            </a:r>
            <a:r>
              <a:rPr lang="en-GB" sz="1000" dirty="0"/>
              <a:t>, F., </a:t>
            </a:r>
            <a:r>
              <a:rPr lang="en-GB" sz="1000" dirty="0" err="1"/>
              <a:t>Jourdain</a:t>
            </a:r>
            <a:r>
              <a:rPr lang="en-GB" sz="1000" dirty="0"/>
              <a:t>, L., </a:t>
            </a:r>
            <a:r>
              <a:rPr lang="en-GB" sz="1000" dirty="0" err="1"/>
              <a:t>Filiberti</a:t>
            </a:r>
            <a:r>
              <a:rPr lang="en-GB" sz="1000" dirty="0"/>
              <a:t>, M.-</a:t>
            </a:r>
            <a:r>
              <a:rPr lang="en-GB" sz="1000" dirty="0" err="1"/>
              <a:t>A.,Walters</a:t>
            </a:r>
            <a:r>
              <a:rPr lang="en-GB" sz="1000" dirty="0"/>
              <a:t>, S., </a:t>
            </a:r>
            <a:r>
              <a:rPr lang="en-GB" sz="1000" dirty="0" err="1" smtClean="0"/>
              <a:t>Lamarque</a:t>
            </a:r>
            <a:r>
              <a:rPr lang="en-GB" sz="1000" dirty="0" smtClean="0"/>
              <a:t>, J</a:t>
            </a:r>
            <a:r>
              <a:rPr lang="en-GB" sz="1000" dirty="0"/>
              <a:t>.-F., and Holland, E. A. (2004). Interactive chemistry in the </a:t>
            </a:r>
            <a:r>
              <a:rPr lang="en-GB" sz="1000" dirty="0" err="1"/>
              <a:t>Laboratoire</a:t>
            </a:r>
            <a:r>
              <a:rPr lang="en-GB" sz="1000" dirty="0"/>
              <a:t> de </a:t>
            </a:r>
            <a:r>
              <a:rPr lang="en-GB" sz="1000" dirty="0" err="1"/>
              <a:t>Meteorologie</a:t>
            </a:r>
            <a:r>
              <a:rPr lang="en-GB" sz="1000" dirty="0"/>
              <a:t> </a:t>
            </a:r>
            <a:r>
              <a:rPr lang="en-GB" sz="1000" dirty="0" err="1" smtClean="0"/>
              <a:t>Dynamique</a:t>
            </a:r>
            <a:r>
              <a:rPr lang="en-GB" sz="1000" dirty="0" smtClean="0"/>
              <a:t> general </a:t>
            </a:r>
            <a:r>
              <a:rPr lang="en-GB" sz="1000" dirty="0"/>
              <a:t>circulation model: Description and background tropospheric chemistry evaluation. Journal of </a:t>
            </a:r>
            <a:r>
              <a:rPr lang="en-GB" sz="1000" dirty="0" smtClean="0"/>
              <a:t>Geophysical Research</a:t>
            </a:r>
            <a:r>
              <a:rPr lang="en-GB" sz="1000" dirty="0"/>
              <a:t>, 109(D04314). </a:t>
            </a:r>
            <a:r>
              <a:rPr lang="en-GB" sz="1000" dirty="0" smtClean="0"/>
              <a:t>doi:10.1029/2003JD003,957, 2014</a:t>
            </a:r>
            <a:endParaRPr lang="en-GB" sz="1000" dirty="0"/>
          </a:p>
          <a:p>
            <a:pPr marL="171450" indent="-171450">
              <a:buFont typeface="Arial" panose="020B0604020202020204" pitchFamily="34" charset="0"/>
              <a:buChar char="•"/>
            </a:pPr>
            <a:r>
              <a:rPr lang="fr-FR" sz="1000" dirty="0" err="1" smtClean="0"/>
              <a:t>Lattuati</a:t>
            </a:r>
            <a:r>
              <a:rPr lang="fr-FR" sz="1000" dirty="0"/>
              <a:t>, M. (1997). Contribution à l’étude du bilan de l’ozone troposphérique à l’interface </a:t>
            </a:r>
            <a:r>
              <a:rPr lang="fr-FR" sz="1000" dirty="0" smtClean="0"/>
              <a:t>de l’Europe </a:t>
            </a:r>
            <a:r>
              <a:rPr lang="fr-FR" sz="1000" dirty="0"/>
              <a:t>et de l’Atlantique Nord: modélisation lagrangienne et mesures en altitude. </a:t>
            </a:r>
            <a:r>
              <a:rPr lang="fr-FR" sz="1000" dirty="0" err="1"/>
              <a:t>Phd</a:t>
            </a:r>
            <a:r>
              <a:rPr lang="fr-FR" sz="1000" dirty="0"/>
              <a:t> </a:t>
            </a:r>
            <a:r>
              <a:rPr lang="fr-FR" sz="1000" dirty="0" err="1"/>
              <a:t>thesis</a:t>
            </a:r>
            <a:r>
              <a:rPr lang="fr-FR" sz="1000" dirty="0"/>
              <a:t>, </a:t>
            </a:r>
            <a:r>
              <a:rPr lang="fr-FR" sz="1000" dirty="0" smtClean="0"/>
              <a:t>Université </a:t>
            </a:r>
            <a:r>
              <a:rPr lang="fr-FR" sz="1000" dirty="0" err="1" smtClean="0"/>
              <a:t>P.M.Curie</a:t>
            </a:r>
            <a:r>
              <a:rPr lang="fr-FR" sz="1000" dirty="0"/>
              <a:t>, Paris, France.</a:t>
            </a:r>
            <a:endParaRPr lang="en-GB" sz="1000" dirty="0" smtClean="0"/>
          </a:p>
          <a:p>
            <a:pPr marL="171450" indent="-171450">
              <a:buFont typeface="Arial" panose="020B0604020202020204" pitchFamily="34" charset="0"/>
              <a:buChar char="•"/>
            </a:pPr>
            <a:r>
              <a:rPr lang="en-GB" sz="1000" dirty="0"/>
              <a:t>Marais E.A., </a:t>
            </a:r>
            <a:r>
              <a:rPr lang="en-GB" sz="1000" dirty="0" err="1"/>
              <a:t>Wiedinmyer</a:t>
            </a:r>
            <a:r>
              <a:rPr lang="en-GB" sz="1000" dirty="0"/>
              <a:t> C., “Air Quality impact of Diffusive and inefficient Combustion Emissions in Africa (DICE-Africa)” - Environ Sci. Technol., vol. 50, pp. 10739 - 10745, 2016</a:t>
            </a:r>
          </a:p>
          <a:p>
            <a:pPr marL="171450" indent="-171450">
              <a:buFont typeface="Arial" panose="020B0604020202020204" pitchFamily="34" charset="0"/>
              <a:buChar char="•"/>
            </a:pPr>
            <a:r>
              <a:rPr lang="en-GB" sz="1000" dirty="0" smtClean="0"/>
              <a:t>Met </a:t>
            </a:r>
            <a:r>
              <a:rPr lang="en-GB" sz="1000" dirty="0"/>
              <a:t>Office, 2012: “Met Office Integrated Data Archive System (MIDAS) Land and Marine Surface Stations Data (1853-current)”. NCAS British Atmospheric Data Centre, date of citation. http://catalogue.ceda.ac.uk/uuid/220a65615218d5c9cc9e4785a3234bd0 </a:t>
            </a:r>
          </a:p>
          <a:p>
            <a:pPr marL="171450" indent="-171450">
              <a:buFont typeface="Arial" panose="020B0604020202020204" pitchFamily="34" charset="0"/>
              <a:buChar char="•"/>
            </a:pPr>
            <a:r>
              <a:rPr lang="en-GB" sz="1000" dirty="0"/>
              <a:t>National </a:t>
            </a:r>
            <a:r>
              <a:rPr lang="en-GB" sz="1000" dirty="0" err="1"/>
              <a:t>Centers</a:t>
            </a:r>
            <a:r>
              <a:rPr lang="en-GB" sz="1000" dirty="0"/>
              <a:t> for Environmental Prediction/National Weather Service/NOAA/U.S. Department of Commerce (2000): NCEP FNL Operational Model Global Tropospheric Analyses, continuing from July 1999. Research Data Archive at the National </a:t>
            </a:r>
            <a:r>
              <a:rPr lang="en-GB" sz="1000" dirty="0" err="1"/>
              <a:t>Center</a:t>
            </a:r>
            <a:r>
              <a:rPr lang="en-GB" sz="1000" dirty="0"/>
              <a:t> for Atmospheric Research, Computational and Information Systems Laboratory. </a:t>
            </a:r>
            <a:r>
              <a:rPr lang="en-GB" sz="1000" dirty="0">
                <a:hlinkClick r:id="rId5"/>
              </a:rPr>
              <a:t>https://</a:t>
            </a:r>
            <a:r>
              <a:rPr lang="en-GB" sz="1000" dirty="0" smtClean="0">
                <a:hlinkClick r:id="rId5"/>
              </a:rPr>
              <a:t>doi.org/10.5065/D6M043C6</a:t>
            </a:r>
            <a:r>
              <a:rPr lang="en-GB" sz="1000" dirty="0" smtClean="0"/>
              <a:t>. Accessed  15 March 2018.</a:t>
            </a:r>
            <a:endParaRPr lang="fr-FR" sz="1000" dirty="0" smtClean="0"/>
          </a:p>
          <a:p>
            <a:pPr marL="171450" indent="-171450">
              <a:buFont typeface="Arial" panose="020B0604020202020204" pitchFamily="34" charset="0"/>
              <a:buChar char="•"/>
            </a:pPr>
            <a:r>
              <a:rPr lang="fr-FR" sz="1000" dirty="0" smtClean="0"/>
              <a:t>New </a:t>
            </a:r>
            <a:r>
              <a:rPr lang="fr-FR" sz="1000" dirty="0" err="1"/>
              <a:t>Urban</a:t>
            </a:r>
            <a:r>
              <a:rPr lang="fr-FR" sz="1000" dirty="0"/>
              <a:t> Agenda (2017). New </a:t>
            </a:r>
            <a:r>
              <a:rPr lang="fr-FR" sz="1000" dirty="0" err="1"/>
              <a:t>Urban</a:t>
            </a:r>
            <a:r>
              <a:rPr lang="fr-FR" sz="1000" dirty="0"/>
              <a:t> Agenda. UN-Habitat. </a:t>
            </a:r>
            <a:r>
              <a:rPr lang="fr-FR" sz="1000" dirty="0">
                <a:hlinkClick r:id="rId6"/>
              </a:rPr>
              <a:t>http://</a:t>
            </a:r>
            <a:r>
              <a:rPr lang="fr-FR" sz="1000" dirty="0" smtClean="0">
                <a:hlinkClick r:id="rId6"/>
              </a:rPr>
              <a:t>habitat3.org/wp-content/uploads/NUA-English.pdf</a:t>
            </a:r>
            <a:endParaRPr lang="fr-FR" sz="1000" dirty="0" smtClean="0"/>
          </a:p>
          <a:p>
            <a:pPr marL="171450" indent="-171450">
              <a:buFont typeface="Arial" panose="020B0604020202020204" pitchFamily="34" charset="0"/>
              <a:buChar char="•"/>
            </a:pPr>
            <a:r>
              <a:rPr lang="en-GB" sz="1000" dirty="0"/>
              <a:t>NUA, 2017 “New Urban Agenda. UN-Habitat” - http://habitat3.org/wp-content/uploads/NUA-English.pdf </a:t>
            </a:r>
          </a:p>
          <a:p>
            <a:pPr marL="171450" indent="-171450">
              <a:buFont typeface="Arial" panose="020B0604020202020204" pitchFamily="34" charset="0"/>
              <a:buChar char="•"/>
            </a:pPr>
            <a:r>
              <a:rPr lang="en-GB" sz="1000" dirty="0" err="1" smtClean="0"/>
              <a:t>Odoki</a:t>
            </a:r>
            <a:r>
              <a:rPr lang="en-GB" sz="1000" dirty="0"/>
              <a:t>, J.B., </a:t>
            </a:r>
            <a:r>
              <a:rPr lang="en-GB" sz="1000" dirty="0" err="1"/>
              <a:t>Anyala</a:t>
            </a:r>
            <a:r>
              <a:rPr lang="en-GB" sz="1000" dirty="0"/>
              <a:t>, M. and Bunting, E. (2012). HDM-4 adaptation for strategic analysis of UK local roads [online]. Available at: </a:t>
            </a:r>
            <a:r>
              <a:rPr lang="en-GB" sz="1000" dirty="0">
                <a:hlinkClick r:id="rId7"/>
              </a:rPr>
              <a:t>https://</a:t>
            </a:r>
            <a:r>
              <a:rPr lang="en-GB" sz="1000" dirty="0" smtClean="0">
                <a:hlinkClick r:id="rId7"/>
              </a:rPr>
              <a:t>canvas.bham.ac.uk/courses/31667/files/5534446?module_item_id=946476</a:t>
            </a:r>
            <a:r>
              <a:rPr lang="en-GB" sz="1000" dirty="0" smtClean="0"/>
              <a:t> </a:t>
            </a:r>
            <a:endParaRPr lang="en-GB" sz="1000" dirty="0"/>
          </a:p>
          <a:p>
            <a:pPr marL="171450" indent="-171450">
              <a:buFont typeface="Arial" panose="020B0604020202020204" pitchFamily="34" charset="0"/>
              <a:buChar char="•"/>
            </a:pPr>
            <a:r>
              <a:rPr lang="en-GB" sz="1000" dirty="0" smtClean="0"/>
              <a:t>Pope </a:t>
            </a:r>
            <a:r>
              <a:rPr lang="en-GB" sz="1000" dirty="0"/>
              <a:t>F., </a:t>
            </a:r>
            <a:r>
              <a:rPr lang="en-GB" sz="1000" dirty="0" err="1"/>
              <a:t>Gatari</a:t>
            </a:r>
            <a:r>
              <a:rPr lang="en-GB" sz="1000" dirty="0"/>
              <a:t> M., Ng’ang’a D., Poynter A. and Blake R. “Airborne particulate matter monitoring in Kenya using calibrated low-cost sensors” – Atmos. Chem. Phys., vol. 18, pp. 15403 – 15418, 2018</a:t>
            </a:r>
          </a:p>
          <a:p>
            <a:pPr marL="171450" indent="-171450">
              <a:buFont typeface="Arial" panose="020B0604020202020204" pitchFamily="34" charset="0"/>
              <a:buChar char="•"/>
            </a:pPr>
            <a:r>
              <a:rPr lang="en-GB" sz="1000" dirty="0" smtClean="0"/>
              <a:t>Van </a:t>
            </a:r>
            <a:r>
              <a:rPr lang="en-GB" sz="1000" dirty="0"/>
              <a:t>Leer, B. (1979). Towards the ultimate conservative difference scheme. A second </a:t>
            </a:r>
            <a:r>
              <a:rPr lang="en-GB" sz="1000" dirty="0" smtClean="0"/>
              <a:t>order sequel </a:t>
            </a:r>
            <a:r>
              <a:rPr lang="en-GB" sz="1000" dirty="0"/>
              <a:t>to Godunov’s method. J. Computational Phys., 32:101–136.</a:t>
            </a:r>
          </a:p>
          <a:p>
            <a:pPr marL="171450" indent="-171450">
              <a:buFont typeface="Arial" panose="020B0604020202020204" pitchFamily="34" charset="0"/>
              <a:buChar char="•"/>
            </a:pPr>
            <a:r>
              <a:rPr lang="en-GB" sz="1000" dirty="0" err="1" smtClean="0"/>
              <a:t>Watanatada</a:t>
            </a:r>
            <a:r>
              <a:rPr lang="en-GB" sz="1000" dirty="0"/>
              <a:t>, T. et al. (1987). The Highway Design and Maintenance Standards Model – Volume 1: Description of the HDM-III Model. World Bank Publications, Washington, D.C., USA. </a:t>
            </a:r>
          </a:p>
          <a:p>
            <a:pPr marL="171450" indent="-171450">
              <a:buFont typeface="Arial" panose="020B0604020202020204" pitchFamily="34" charset="0"/>
              <a:buChar char="•"/>
            </a:pPr>
            <a:r>
              <a:rPr lang="en-GB" sz="1000" dirty="0" smtClean="0"/>
              <a:t>World </a:t>
            </a:r>
            <a:r>
              <a:rPr lang="en-GB" sz="1000" dirty="0"/>
              <a:t>Bank and Institute for Health Metrics and Evaluation (2016). The Cost of Air Pollution Strengthening the Economic Case for Action. Washington DC: World Bank. </a:t>
            </a:r>
            <a:r>
              <a:rPr lang="en-GB" sz="1000" dirty="0">
                <a:hlinkClick r:id="rId8"/>
              </a:rPr>
              <a:t>https://</a:t>
            </a:r>
            <a:r>
              <a:rPr lang="en-GB" sz="1000" dirty="0" smtClean="0">
                <a:hlinkClick r:id="rId8"/>
              </a:rPr>
              <a:t>openknowledge.worldbank.org/bitstream/handle/10986/25013/108141.pdf?sequence=4&amp;isAllowed=y</a:t>
            </a:r>
            <a:endParaRPr lang="en-GB" sz="1000" dirty="0" smtClean="0"/>
          </a:p>
          <a:p>
            <a:pPr marL="171450" indent="-171450">
              <a:buFont typeface="Arial" panose="020B0604020202020204" pitchFamily="34" charset="0"/>
              <a:buChar char="•"/>
            </a:pPr>
            <a:r>
              <a:rPr lang="en-GB" sz="1000" dirty="0"/>
              <a:t>World Health Organisation (2004). Health Aspects of Air Pollution. World Health Organisation. </a:t>
            </a:r>
            <a:r>
              <a:rPr lang="en-GB" sz="1000" dirty="0">
                <a:hlinkClick r:id="rId9"/>
              </a:rPr>
              <a:t>http://www.euro.who.int/__data/assets/pdf_file/0003/74730/E83080.pdf?ua=1</a:t>
            </a:r>
            <a:endParaRPr lang="en-GB" sz="1000" dirty="0"/>
          </a:p>
          <a:p>
            <a:pPr marL="171450" indent="-171450">
              <a:buFont typeface="Arial" panose="020B0604020202020204" pitchFamily="34" charset="0"/>
              <a:buChar char="•"/>
            </a:pPr>
            <a:r>
              <a:rPr lang="en-GB" sz="1000" dirty="0"/>
              <a:t>World Health Organisation (2016). Household air pollution and health: Fact Sheet No 292. World Health Organisation. </a:t>
            </a:r>
            <a:r>
              <a:rPr lang="en-GB" sz="1000" dirty="0">
                <a:hlinkClick r:id="rId10"/>
              </a:rPr>
              <a:t>http://www.who.int/en/news-room/fact-sheets/detail/household-air-pollution-and-health</a:t>
            </a:r>
            <a:endParaRPr lang="en-GB" sz="1000" dirty="0"/>
          </a:p>
          <a:p>
            <a:pPr marL="171450" indent="-171450">
              <a:buFont typeface="Arial" panose="020B0604020202020204" pitchFamily="34" charset="0"/>
              <a:buChar char="•"/>
            </a:pPr>
            <a:r>
              <a:rPr lang="en-GB" sz="1000" dirty="0"/>
              <a:t>World Health Organisation (2005). Effects of air pollution on children’s health and development: a review of the evidence. WHO Regional Office for Europe. </a:t>
            </a:r>
            <a:r>
              <a:rPr lang="en-GB" sz="1000" dirty="0">
                <a:hlinkClick r:id="rId11"/>
              </a:rPr>
              <a:t>http://apps.who.int/iris/bitstream/handle/10665/107652/E86575.pdf?sequence=1&amp;isAllowed=y</a:t>
            </a:r>
            <a:endParaRPr lang="en-GB" sz="1000" dirty="0"/>
          </a:p>
          <a:p>
            <a:pPr marL="171450" indent="-171450">
              <a:buFont typeface="Arial" panose="020B0604020202020204" pitchFamily="34" charset="0"/>
              <a:buChar char="•"/>
            </a:pPr>
            <a:r>
              <a:rPr lang="en-GB" sz="1000" dirty="0"/>
              <a:t>WHO (2006). Air Quality Air Quality Guidelines Global Update 2005. World Health Organisation. </a:t>
            </a:r>
            <a:r>
              <a:rPr lang="en-GB" sz="1000" dirty="0">
                <a:hlinkClick r:id="rId12"/>
              </a:rPr>
              <a:t>http://www.euro.who.int/__data/assets/pdf_file/0005/78638/E90038.pdf?ua=1%201/23/17</a:t>
            </a:r>
            <a:endParaRPr lang="en-GB" sz="1000" dirty="0"/>
          </a:p>
          <a:p>
            <a:pPr marL="171450" indent="-171450">
              <a:buFont typeface="Arial" panose="020B0604020202020204" pitchFamily="34" charset="0"/>
              <a:buChar char="•"/>
            </a:pPr>
            <a:r>
              <a:rPr lang="en-GB" sz="1000" dirty="0"/>
              <a:t>WPP, 2015 “World Population Prospect: “The 2015 Revision, Key Findings and Advance Tables”  – United Nation Department of Economic and Social Affairs/Population Division” – http://esa.un.org/unpd/wpp/DVD </a:t>
            </a:r>
          </a:p>
          <a:p>
            <a:endParaRPr lang="en-GB" sz="1000" dirty="0" smtClean="0"/>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endParaRPr lang="fr-FR" sz="1100" dirty="0" smtClean="0"/>
          </a:p>
          <a:p>
            <a:endParaRPr lang="en-GB" sz="1100" dirty="0"/>
          </a:p>
        </p:txBody>
      </p:sp>
    </p:spTree>
    <p:extLst>
      <p:ext uri="{BB962C8B-B14F-4D97-AF65-F5344CB8AC3E}">
        <p14:creationId xmlns:p14="http://schemas.microsoft.com/office/powerpoint/2010/main" val="354344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3"/>
          <a:stretch>
            <a:fillRect/>
          </a:stretch>
        </p:blipFill>
        <p:spPr>
          <a:xfrm>
            <a:off x="10380930" y="145708"/>
            <a:ext cx="1776788" cy="1049700"/>
          </a:xfrm>
          <a:prstGeom prst="rect">
            <a:avLst/>
          </a:prstGeom>
        </p:spPr>
      </p:pic>
      <p:sp>
        <p:nvSpPr>
          <p:cNvPr id="79" name="TextBox 78"/>
          <p:cNvSpPr txBox="1"/>
          <p:nvPr/>
        </p:nvSpPr>
        <p:spPr>
          <a:xfrm>
            <a:off x="235127" y="208893"/>
            <a:ext cx="2426946" cy="461665"/>
          </a:xfrm>
          <a:prstGeom prst="rect">
            <a:avLst/>
          </a:prstGeom>
          <a:noFill/>
        </p:spPr>
        <p:txBody>
          <a:bodyPr wrap="none" rtlCol="0">
            <a:spAutoFit/>
          </a:bodyPr>
          <a:lstStyle/>
          <a:p>
            <a:r>
              <a:rPr lang="en-GB" sz="2400" b="1" dirty="0" smtClean="0"/>
              <a:t>Emission Analysis</a:t>
            </a:r>
            <a:endParaRPr lang="en-GB" sz="2400" b="1" dirty="0"/>
          </a:p>
        </p:txBody>
      </p:sp>
      <p:pic>
        <p:nvPicPr>
          <p:cNvPr id="85" name="Picture 84"/>
          <p:cNvPicPr>
            <a:picLocks noChangeAspect="1"/>
          </p:cNvPicPr>
          <p:nvPr/>
        </p:nvPicPr>
        <p:blipFill>
          <a:blip r:embed="rId4"/>
          <a:stretch>
            <a:fillRect/>
          </a:stretch>
        </p:blipFill>
        <p:spPr>
          <a:xfrm>
            <a:off x="94689" y="6016118"/>
            <a:ext cx="694205" cy="694205"/>
          </a:xfrm>
          <a:prstGeom prst="rect">
            <a:avLst/>
          </a:prstGeom>
        </p:spPr>
      </p:pic>
      <p:cxnSp>
        <p:nvCxnSpPr>
          <p:cNvPr id="89" name="Straight Connector 88"/>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28" name="Picture 27"/>
          <p:cNvPicPr>
            <a:picLocks noChangeAspect="1"/>
          </p:cNvPicPr>
          <p:nvPr/>
        </p:nvPicPr>
        <p:blipFill>
          <a:blip r:embed="rId5"/>
          <a:stretch>
            <a:fillRect/>
          </a:stretch>
        </p:blipFill>
        <p:spPr>
          <a:xfrm>
            <a:off x="644074" y="670558"/>
            <a:ext cx="11205419" cy="5578323"/>
          </a:xfrm>
          <a:prstGeom prst="rect">
            <a:avLst/>
          </a:prstGeom>
        </p:spPr>
      </p:pic>
    </p:spTree>
    <p:extLst>
      <p:ext uri="{BB962C8B-B14F-4D97-AF65-F5344CB8AC3E}">
        <p14:creationId xmlns:p14="http://schemas.microsoft.com/office/powerpoint/2010/main" val="314869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6042112" y="1275061"/>
            <a:ext cx="6073559" cy="1231106"/>
          </a:xfrm>
          <a:prstGeom prst="rect">
            <a:avLst/>
          </a:prstGeom>
        </p:spPr>
        <p:txBody>
          <a:bodyPr wrap="square">
            <a:spAutoFit/>
          </a:bodyPr>
          <a:lstStyle/>
          <a:p>
            <a:r>
              <a:rPr lang="en-GB" sz="1400" b="1" dirty="0" smtClean="0"/>
              <a:t>The internal </a:t>
            </a:r>
            <a:r>
              <a:rPr lang="en-GB" sz="1400" b="1" dirty="0"/>
              <a:t>domain at 2x2km centred on the city of </a:t>
            </a:r>
            <a:r>
              <a:rPr lang="en-GB" sz="1400" b="1" dirty="0" smtClean="0"/>
              <a:t>Nairobi</a:t>
            </a:r>
            <a:r>
              <a:rPr lang="en-GB" sz="1400" b="1" dirty="0" smtClean="0">
                <a:ea typeface="Calibri" panose="020F0502020204030204" pitchFamily="34" charset="0"/>
                <a:cs typeface="Times New Roman" panose="02020603050405020304" pitchFamily="18" charset="0"/>
              </a:rPr>
              <a:t> </a:t>
            </a:r>
            <a:r>
              <a:rPr lang="en-GB" sz="1400" b="1" dirty="0">
                <a:ea typeface="Calibri" panose="020F0502020204030204" pitchFamily="34" charset="0"/>
                <a:cs typeface="Times New Roman" panose="02020603050405020304" pitchFamily="18" charset="0"/>
              </a:rPr>
              <a:t>(1.29°S, 36.81°E</a:t>
            </a:r>
            <a:r>
              <a:rPr lang="en-GB" sz="1400" b="1" dirty="0" smtClean="0">
                <a:ea typeface="Calibri" panose="020F0502020204030204" pitchFamily="34" charset="0"/>
                <a:cs typeface="Times New Roman" panose="02020603050405020304" pitchFamily="18" charset="0"/>
              </a:rPr>
              <a:t>):</a:t>
            </a:r>
          </a:p>
          <a:p>
            <a:r>
              <a:rPr lang="en-GB" sz="1200" dirty="0"/>
              <a:t>(a</a:t>
            </a:r>
            <a:r>
              <a:rPr lang="en-GB" sz="1200" dirty="0" smtClean="0"/>
              <a:t>) </a:t>
            </a:r>
            <a:r>
              <a:rPr lang="en-GB" sz="1200" dirty="0"/>
              <a:t>Maps showing Air Quality levels of Particulate Matter PM</a:t>
            </a:r>
            <a:r>
              <a:rPr lang="en-GB" sz="1200" baseline="-25000" dirty="0"/>
              <a:t>10 </a:t>
            </a:r>
            <a:r>
              <a:rPr lang="en-GB" sz="1200" dirty="0"/>
              <a:t>for all counties </a:t>
            </a:r>
            <a:endParaRPr lang="en-GB" sz="1200" dirty="0" smtClean="0"/>
          </a:p>
          <a:p>
            <a:r>
              <a:rPr lang="en-GB" sz="1200" dirty="0" smtClean="0"/>
              <a:t>(b) Air Quality Index levels relative to the average concentrations of PM10 in Nairobi for the period </a:t>
            </a:r>
            <a:r>
              <a:rPr lang="en-GB" sz="1200" dirty="0"/>
              <a:t>14/02 - 15/03 </a:t>
            </a:r>
            <a:r>
              <a:rPr lang="en-GB" sz="1200" dirty="0" smtClean="0"/>
              <a:t>2017; </a:t>
            </a:r>
          </a:p>
          <a:p>
            <a:r>
              <a:rPr lang="en-GB" sz="1200" dirty="0" smtClean="0"/>
              <a:t>(c) Average concentrations of PM</a:t>
            </a:r>
            <a:r>
              <a:rPr lang="en-GB" sz="1200" baseline="-25000" dirty="0" smtClean="0"/>
              <a:t>10</a:t>
            </a:r>
            <a:r>
              <a:rPr lang="en-GB" sz="1200" dirty="0" smtClean="0"/>
              <a:t> </a:t>
            </a:r>
            <a:r>
              <a:rPr lang="en-GB" sz="1200" dirty="0"/>
              <a:t>for the period 14/02 - 15/03 2017 </a:t>
            </a:r>
          </a:p>
          <a:p>
            <a:endParaRPr lang="en-GB" sz="1200" dirty="0" smtClean="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380930" y="147507"/>
            <a:ext cx="1776788" cy="1049700"/>
          </a:xfrm>
          <a:prstGeom prst="rect">
            <a:avLst/>
          </a:prstGeom>
        </p:spPr>
      </p:pic>
      <p:cxnSp>
        <p:nvCxnSpPr>
          <p:cNvPr id="8" name="Straight Connector 7"/>
          <p:cNvCxnSpPr>
            <a:endCxn id="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235127" y="6257053"/>
            <a:ext cx="11613973" cy="2422"/>
          </a:xfrm>
          <a:prstGeom prst="line">
            <a:avLst/>
          </a:prstGeom>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3"/>
          <a:stretch>
            <a:fillRect/>
          </a:stretch>
        </p:blipFill>
        <p:spPr>
          <a:xfrm>
            <a:off x="94689" y="6016118"/>
            <a:ext cx="694205" cy="694205"/>
          </a:xfrm>
          <a:prstGeom prst="rect">
            <a:avLst/>
          </a:prstGeom>
        </p:spPr>
      </p:pic>
      <p:sp>
        <p:nvSpPr>
          <p:cNvPr id="12" name="Rectangle 11"/>
          <p:cNvSpPr/>
          <p:nvPr/>
        </p:nvSpPr>
        <p:spPr>
          <a:xfrm>
            <a:off x="673214" y="5644142"/>
            <a:ext cx="6443103" cy="492443"/>
          </a:xfrm>
          <a:prstGeom prst="rect">
            <a:avLst/>
          </a:prstGeom>
        </p:spPr>
        <p:txBody>
          <a:bodyPr wrap="square">
            <a:spAutoFit/>
          </a:bodyPr>
          <a:lstStyle/>
          <a:p>
            <a:r>
              <a:rPr lang="en-GB" sz="1400" b="1" dirty="0" smtClean="0"/>
              <a:t>Domain </a:t>
            </a:r>
            <a:r>
              <a:rPr lang="en-GB" sz="1400" b="1" dirty="0"/>
              <a:t>at 2x2km centred on the city of </a:t>
            </a:r>
            <a:r>
              <a:rPr lang="en-GB" sz="1400" b="1" dirty="0" smtClean="0"/>
              <a:t>Nairobi</a:t>
            </a:r>
            <a:r>
              <a:rPr lang="en-GB" sz="1400" b="1" dirty="0" smtClean="0">
                <a:ea typeface="Calibri" panose="020F0502020204030204" pitchFamily="34" charset="0"/>
                <a:cs typeface="Times New Roman" panose="02020603050405020304" pitchFamily="18" charset="0"/>
              </a:rPr>
              <a:t> </a:t>
            </a:r>
            <a:r>
              <a:rPr lang="en-GB" sz="1400" b="1" dirty="0">
                <a:ea typeface="Calibri" panose="020F0502020204030204" pitchFamily="34" charset="0"/>
                <a:cs typeface="Times New Roman" panose="02020603050405020304" pitchFamily="18" charset="0"/>
              </a:rPr>
              <a:t>(1.29°S, 36.81°E</a:t>
            </a:r>
            <a:r>
              <a:rPr lang="en-GB" sz="1400" b="1" dirty="0" smtClean="0">
                <a:ea typeface="Calibri" panose="020F0502020204030204" pitchFamily="34" charset="0"/>
                <a:cs typeface="Times New Roman" panose="02020603050405020304" pitchFamily="18" charset="0"/>
              </a:rPr>
              <a:t>) </a:t>
            </a:r>
          </a:p>
          <a:p>
            <a:endParaRPr lang="en-GB" sz="12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235127" y="208893"/>
            <a:ext cx="4579908" cy="461665"/>
          </a:xfrm>
          <a:prstGeom prst="rect">
            <a:avLst/>
          </a:prstGeom>
          <a:noFill/>
        </p:spPr>
        <p:txBody>
          <a:bodyPr wrap="none" rtlCol="0">
            <a:spAutoFit/>
          </a:bodyPr>
          <a:lstStyle/>
          <a:p>
            <a:r>
              <a:rPr lang="en-GB" sz="2400" b="1" dirty="0" smtClean="0"/>
              <a:t>CHIMERE Validation for East Africa</a:t>
            </a:r>
            <a:endParaRPr lang="en-GB" sz="2400" b="1" dirty="0"/>
          </a:p>
        </p:txBody>
      </p:sp>
      <p:pic>
        <p:nvPicPr>
          <p:cNvPr id="3" name="Picture 2"/>
          <p:cNvPicPr>
            <a:picLocks noChangeAspect="1"/>
          </p:cNvPicPr>
          <p:nvPr/>
        </p:nvPicPr>
        <p:blipFill>
          <a:blip r:embed="rId4"/>
          <a:stretch>
            <a:fillRect/>
          </a:stretch>
        </p:blipFill>
        <p:spPr>
          <a:xfrm>
            <a:off x="94689" y="821954"/>
            <a:ext cx="11876037" cy="5249111"/>
          </a:xfrm>
          <a:prstGeom prst="rect">
            <a:avLst/>
          </a:prstGeom>
        </p:spPr>
      </p:pic>
    </p:spTree>
    <p:extLst>
      <p:ext uri="{BB962C8B-B14F-4D97-AF65-F5344CB8AC3E}">
        <p14:creationId xmlns:p14="http://schemas.microsoft.com/office/powerpoint/2010/main" val="1801032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80930" y="147507"/>
            <a:ext cx="1776788" cy="1049700"/>
          </a:xfrm>
          <a:prstGeom prst="rect">
            <a:avLst/>
          </a:prstGeom>
        </p:spPr>
      </p:pic>
      <p:sp>
        <p:nvSpPr>
          <p:cNvPr id="15" name="TextBox 14"/>
          <p:cNvSpPr txBox="1"/>
          <p:nvPr/>
        </p:nvSpPr>
        <p:spPr>
          <a:xfrm>
            <a:off x="235127" y="208893"/>
            <a:ext cx="6495817" cy="461665"/>
          </a:xfrm>
          <a:prstGeom prst="rect">
            <a:avLst/>
          </a:prstGeom>
          <a:noFill/>
        </p:spPr>
        <p:txBody>
          <a:bodyPr wrap="none" rtlCol="0">
            <a:spAutoFit/>
          </a:bodyPr>
          <a:lstStyle/>
          <a:p>
            <a:r>
              <a:rPr lang="en-GB" sz="2400" b="1" dirty="0" smtClean="0"/>
              <a:t>Air Pollution and population growth in East Africa</a:t>
            </a:r>
            <a:endParaRPr lang="en-GB" sz="2400" b="1" dirty="0"/>
          </a:p>
        </p:txBody>
      </p:sp>
      <p:cxnSp>
        <p:nvCxnSpPr>
          <p:cNvPr id="16" name="Straight Connector 15"/>
          <p:cNvCxnSpPr>
            <a:endCxn id="1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4"/>
          <a:stretch>
            <a:fillRect/>
          </a:stretch>
        </p:blipFill>
        <p:spPr>
          <a:xfrm>
            <a:off x="10889202" y="5903001"/>
            <a:ext cx="656833" cy="708099"/>
          </a:xfrm>
          <a:prstGeom prst="rect">
            <a:avLst/>
          </a:prstGeom>
        </p:spPr>
      </p:pic>
      <p:pic>
        <p:nvPicPr>
          <p:cNvPr id="19" name="Picture 2" descr="Image result for Addis Ababa University logo 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Nairobi Universit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7"/>
          <a:srcRect l="13875" r="14656" b="13087"/>
          <a:stretch/>
        </p:blipFill>
        <p:spPr>
          <a:xfrm>
            <a:off x="11579257" y="5989106"/>
            <a:ext cx="612743" cy="615427"/>
          </a:xfrm>
          <a:prstGeom prst="rect">
            <a:avLst/>
          </a:prstGeom>
        </p:spPr>
      </p:pic>
      <p:pic>
        <p:nvPicPr>
          <p:cNvPr id="13" name="Picture 12"/>
          <p:cNvPicPr>
            <a:picLocks noChangeAspect="1"/>
          </p:cNvPicPr>
          <p:nvPr/>
        </p:nvPicPr>
        <p:blipFill>
          <a:blip r:embed="rId8"/>
          <a:stretch>
            <a:fillRect/>
          </a:stretch>
        </p:blipFill>
        <p:spPr>
          <a:xfrm>
            <a:off x="94689" y="6016118"/>
            <a:ext cx="694205" cy="694205"/>
          </a:xfrm>
          <a:prstGeom prst="rect">
            <a:avLst/>
          </a:prstGeom>
        </p:spPr>
      </p:pic>
      <p:sp>
        <p:nvSpPr>
          <p:cNvPr id="4" name="TextBox 3"/>
          <p:cNvSpPr txBox="1"/>
          <p:nvPr/>
        </p:nvSpPr>
        <p:spPr>
          <a:xfrm>
            <a:off x="334739" y="1534195"/>
            <a:ext cx="5431896"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t>The atmospheric contamination of the urban areas of Sub Saharan Africa (SSA) is historically influenced by the </a:t>
            </a:r>
            <a:r>
              <a:rPr lang="en-GB" sz="1400" u="sng" dirty="0"/>
              <a:t>large presence of seasonal burning biomass </a:t>
            </a:r>
            <a:r>
              <a:rPr lang="en-GB" sz="1400" u="sng" dirty="0" smtClean="0"/>
              <a:t>emissions</a:t>
            </a:r>
            <a:r>
              <a:rPr lang="en-GB" sz="1400" dirty="0" smtClean="0"/>
              <a:t>. </a:t>
            </a:r>
            <a:r>
              <a:rPr lang="en-GB" sz="1400" baseline="30000" dirty="0" smtClean="0"/>
              <a:t>(1)</a:t>
            </a:r>
          </a:p>
          <a:p>
            <a:pPr algn="just"/>
            <a:endParaRPr lang="en-GB" sz="1400" dirty="0" smtClean="0"/>
          </a:p>
          <a:p>
            <a:pPr marL="285750" indent="-285750" algn="just">
              <a:buFont typeface="Arial" panose="020B0604020202020204" pitchFamily="34" charset="0"/>
              <a:buChar char="•"/>
            </a:pPr>
            <a:r>
              <a:rPr lang="en-GB" sz="1400" dirty="0"/>
              <a:t>In addition, several countries in this area are experiencing a </a:t>
            </a:r>
            <a:r>
              <a:rPr lang="en-GB" sz="1400" u="sng" dirty="0"/>
              <a:t>consistent growth in terms of population </a:t>
            </a:r>
            <a:r>
              <a:rPr lang="en-GB" sz="1400" dirty="0"/>
              <a:t>from 4.5 billion in 1980 to 7 billion in 2010. According to projections, population could grow up to </a:t>
            </a:r>
            <a:r>
              <a:rPr lang="en-GB" sz="1400" u="sng" dirty="0"/>
              <a:t>8.5 billion of people in </a:t>
            </a:r>
            <a:r>
              <a:rPr lang="en-GB" sz="1400" u="sng" dirty="0" smtClean="0"/>
              <a:t>2030</a:t>
            </a:r>
            <a:r>
              <a:rPr lang="en-GB" sz="1400" dirty="0" smtClean="0"/>
              <a:t>. </a:t>
            </a:r>
            <a:r>
              <a:rPr lang="en-GB" sz="1400" baseline="30000" dirty="0" smtClean="0"/>
              <a:t>(2)</a:t>
            </a:r>
            <a:r>
              <a:rPr lang="en-GB" sz="1400" dirty="0" smtClean="0"/>
              <a:t>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a:t>A similar growth has been observed also in terms of </a:t>
            </a:r>
            <a:r>
              <a:rPr lang="en-GB" sz="1400" u="sng" dirty="0"/>
              <a:t>industrial activities</a:t>
            </a:r>
            <a:r>
              <a:rPr lang="en-GB" sz="1400" dirty="0"/>
              <a:t>, </a:t>
            </a:r>
            <a:r>
              <a:rPr lang="en-GB" sz="1400" u="sng" dirty="0"/>
              <a:t>on–road transport</a:t>
            </a:r>
            <a:r>
              <a:rPr lang="en-GB" sz="1400" dirty="0"/>
              <a:t> (considering the increase of private vehicles owners) and in the use of solid fuels (e.g. woods, charcoal and agricultural residues) for </a:t>
            </a:r>
            <a:r>
              <a:rPr lang="en-GB" sz="1400" u="sng" dirty="0"/>
              <a:t>cooking and </a:t>
            </a:r>
            <a:r>
              <a:rPr lang="en-GB" sz="1400" u="sng" dirty="0" smtClean="0"/>
              <a:t>heating</a:t>
            </a:r>
            <a:r>
              <a:rPr lang="en-GB" sz="1400" dirty="0" smtClean="0"/>
              <a:t>. </a:t>
            </a:r>
            <a:r>
              <a:rPr lang="en-GB" sz="1400" baseline="30000" dirty="0" smtClean="0"/>
              <a:t>(2)</a:t>
            </a:r>
            <a:r>
              <a:rPr lang="en-GB" sz="1400" dirty="0" smtClean="0"/>
              <a:t>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smtClean="0"/>
              <a:t>All </a:t>
            </a:r>
            <a:r>
              <a:rPr lang="en-GB" sz="1400" dirty="0"/>
              <a:t>these factors can contribute to the </a:t>
            </a:r>
            <a:r>
              <a:rPr lang="en-GB" sz="1400" u="sng" dirty="0"/>
              <a:t>worsening of air quality in urban areas</a:t>
            </a:r>
            <a:r>
              <a:rPr lang="en-GB" sz="1400" dirty="0"/>
              <a:t>, increasing the exposure of citizens to air pollution and in particular to Particulate Matter (PM) with aerodynamic diameter smaller </a:t>
            </a:r>
            <a:r>
              <a:rPr lang="en-GB" sz="1400" dirty="0" smtClean="0"/>
              <a:t>than 10 and </a:t>
            </a:r>
            <a:r>
              <a:rPr lang="en-GB" sz="1400" dirty="0"/>
              <a:t>2.5 µm </a:t>
            </a:r>
            <a:r>
              <a:rPr lang="en-GB" sz="1400" dirty="0" smtClean="0"/>
              <a:t>(PM</a:t>
            </a:r>
            <a:r>
              <a:rPr lang="en-GB" sz="1400" baseline="-25000" dirty="0" smtClean="0"/>
              <a:t>10</a:t>
            </a:r>
            <a:r>
              <a:rPr lang="en-GB" sz="1400" dirty="0" smtClean="0"/>
              <a:t> and PM</a:t>
            </a:r>
            <a:r>
              <a:rPr lang="en-GB" sz="1400" baseline="-25000" dirty="0" smtClean="0"/>
              <a:t>2.5</a:t>
            </a:r>
            <a:r>
              <a:rPr lang="en-GB" sz="1400" dirty="0" smtClean="0"/>
              <a:t>). </a:t>
            </a:r>
            <a:r>
              <a:rPr lang="en-GB" sz="1400" baseline="30000" dirty="0" smtClean="0"/>
              <a:t>(3)</a:t>
            </a:r>
            <a:r>
              <a:rPr lang="en-GB" sz="1400" dirty="0" smtClean="0"/>
              <a:t> </a:t>
            </a:r>
            <a:endParaRPr lang="en-GB" sz="1400" dirty="0"/>
          </a:p>
        </p:txBody>
      </p:sp>
      <p:sp>
        <p:nvSpPr>
          <p:cNvPr id="5" name="Rectangle 4"/>
          <p:cNvSpPr/>
          <p:nvPr/>
        </p:nvSpPr>
        <p:spPr>
          <a:xfrm>
            <a:off x="822116" y="6257050"/>
            <a:ext cx="6096000" cy="507831"/>
          </a:xfrm>
          <a:prstGeom prst="rect">
            <a:avLst/>
          </a:prstGeom>
        </p:spPr>
        <p:txBody>
          <a:bodyPr>
            <a:spAutoFit/>
          </a:bodyPr>
          <a:lstStyle/>
          <a:p>
            <a:pPr marL="228600" indent="-228600">
              <a:buAutoNum type="arabicParenBoth"/>
            </a:pPr>
            <a:r>
              <a:rPr lang="en-GB" sz="900" dirty="0" smtClean="0"/>
              <a:t>(</a:t>
            </a:r>
            <a:r>
              <a:rPr lang="en-GB" sz="900" dirty="0" err="1" smtClean="0"/>
              <a:t>Liousse</a:t>
            </a:r>
            <a:r>
              <a:rPr lang="en-GB" sz="900" dirty="0" smtClean="0"/>
              <a:t> </a:t>
            </a:r>
            <a:r>
              <a:rPr lang="en-GB" sz="900" dirty="0"/>
              <a:t>et al, 2010</a:t>
            </a:r>
            <a:r>
              <a:rPr lang="en-GB" sz="900" dirty="0" smtClean="0"/>
              <a:t>).</a:t>
            </a:r>
          </a:p>
          <a:p>
            <a:pPr marL="228600" indent="-228600">
              <a:buAutoNum type="arabicParenBoth"/>
            </a:pPr>
            <a:r>
              <a:rPr lang="en-GB" sz="900" dirty="0" smtClean="0"/>
              <a:t>(WPP,2015)</a:t>
            </a:r>
          </a:p>
          <a:p>
            <a:pPr marL="228600" indent="-228600">
              <a:buAutoNum type="arabicParenBoth"/>
            </a:pPr>
            <a:r>
              <a:rPr lang="en-GB" sz="900" dirty="0" smtClean="0"/>
              <a:t>(</a:t>
            </a:r>
            <a:r>
              <a:rPr lang="en-GB" sz="900" dirty="0" err="1"/>
              <a:t>Brauer</a:t>
            </a:r>
            <a:r>
              <a:rPr lang="en-GB" sz="900" dirty="0"/>
              <a:t> et al., 2016; New Urban Agenda, 2017)</a:t>
            </a:r>
          </a:p>
        </p:txBody>
      </p:sp>
      <p:pic>
        <p:nvPicPr>
          <p:cNvPr id="3" name="Picture 2"/>
          <p:cNvPicPr>
            <a:picLocks noChangeAspect="1"/>
          </p:cNvPicPr>
          <p:nvPr/>
        </p:nvPicPr>
        <p:blipFill>
          <a:blip r:embed="rId9"/>
          <a:stretch>
            <a:fillRect/>
          </a:stretch>
        </p:blipFill>
        <p:spPr>
          <a:xfrm>
            <a:off x="5789100" y="1103548"/>
            <a:ext cx="6096528" cy="4718713"/>
          </a:xfrm>
          <a:prstGeom prst="rect">
            <a:avLst/>
          </a:prstGeom>
        </p:spPr>
      </p:pic>
    </p:spTree>
    <p:extLst>
      <p:ext uri="{BB962C8B-B14F-4D97-AF65-F5344CB8AC3E}">
        <p14:creationId xmlns:p14="http://schemas.microsoft.com/office/powerpoint/2010/main" val="11869052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23008" y="260696"/>
            <a:ext cx="10132142" cy="5755422"/>
          </a:xfrm>
          <a:prstGeom prst="rect">
            <a:avLst/>
          </a:prstGeom>
          <a:noFill/>
        </p:spPr>
        <p:txBody>
          <a:bodyPr wrap="square" rtlCol="0">
            <a:spAutoFit/>
          </a:bodyPr>
          <a:lstStyle/>
          <a:p>
            <a:r>
              <a:rPr lang="en-GB" sz="2000" b="1" dirty="0" smtClean="0"/>
              <a:t>Summary: </a:t>
            </a:r>
          </a:p>
          <a:p>
            <a:endParaRPr lang="en-GB" sz="1200" b="1" dirty="0"/>
          </a:p>
          <a:p>
            <a:pPr marL="285750" indent="-285750">
              <a:buFont typeface="Wingdings" panose="05000000000000000000" pitchFamily="2" charset="2"/>
              <a:buChar char="§"/>
            </a:pPr>
            <a:r>
              <a:rPr lang="en-GB" sz="1200" b="1" dirty="0" smtClean="0"/>
              <a:t>Air Pollution in East Africa</a:t>
            </a:r>
            <a:r>
              <a:rPr lang="en-GB" sz="1200" dirty="0" smtClean="0"/>
              <a:t>: Level of exposure, population growth, lack of laws, few academic works on the topic. Absence of modelling work on the topic.</a:t>
            </a:r>
          </a:p>
          <a:p>
            <a:pPr marL="285750" indent="-285750">
              <a:buFont typeface="Wingdings" panose="05000000000000000000" pitchFamily="2" charset="2"/>
              <a:buChar char="§"/>
            </a:pPr>
            <a:endParaRPr lang="en-GB" sz="1200" dirty="0" smtClean="0"/>
          </a:p>
          <a:p>
            <a:pPr marL="342900" indent="-342900">
              <a:buFont typeface="Wingdings" panose="05000000000000000000" pitchFamily="2" charset="2"/>
              <a:buChar char="§"/>
            </a:pPr>
            <a:r>
              <a:rPr lang="en-GB" sz="1200" b="1" dirty="0" smtClean="0"/>
              <a:t>ASAP-East Africa </a:t>
            </a:r>
            <a:r>
              <a:rPr lang="en-GB" sz="1200" dirty="0" smtClean="0"/>
              <a:t>: Description of the project, main aims, division in WPs and main duties</a:t>
            </a:r>
          </a:p>
          <a:p>
            <a:endParaRPr lang="en-GB" sz="1200" dirty="0" smtClean="0"/>
          </a:p>
          <a:p>
            <a:pPr marL="342900" indent="-342900">
              <a:buFont typeface="Wingdings" panose="05000000000000000000" pitchFamily="2" charset="2"/>
              <a:buChar char="§"/>
            </a:pPr>
            <a:r>
              <a:rPr lang="en-GB" sz="1200" b="1" dirty="0" smtClean="0"/>
              <a:t>ASAP-East Africa WP4</a:t>
            </a:r>
            <a:r>
              <a:rPr lang="en-GB" sz="1200" dirty="0" smtClean="0"/>
              <a:t>: Description of the WP, main aims: modelling and training capabilities</a:t>
            </a:r>
          </a:p>
          <a:p>
            <a:pPr marL="342900" indent="-342900">
              <a:buFont typeface="Wingdings" panose="05000000000000000000" pitchFamily="2" charset="2"/>
              <a:buChar char="§"/>
            </a:pPr>
            <a:endParaRPr lang="en-GB" sz="1200" dirty="0"/>
          </a:p>
          <a:p>
            <a:pPr marL="342900" indent="-342900">
              <a:buFont typeface="Wingdings" panose="05000000000000000000" pitchFamily="2" charset="2"/>
              <a:buChar char="§"/>
            </a:pPr>
            <a:r>
              <a:rPr lang="en-GB" sz="1200" b="1" dirty="0" smtClean="0"/>
              <a:t>Modelling of Meteorology and Chemistry for East Africa</a:t>
            </a:r>
            <a:r>
              <a:rPr lang="en-GB" sz="1200" dirty="0" smtClean="0"/>
              <a:t>: </a:t>
            </a:r>
          </a:p>
          <a:p>
            <a:pPr marL="800100" lvl="1" indent="-342900">
              <a:buFont typeface="Courier New" panose="02070309020205020404" pitchFamily="49" charset="0"/>
              <a:buChar char="o"/>
            </a:pPr>
            <a:r>
              <a:rPr lang="en-GB" sz="1200" dirty="0" smtClean="0"/>
              <a:t>Description of the modelling chain and geographical domains </a:t>
            </a:r>
          </a:p>
          <a:p>
            <a:pPr marL="800100" lvl="1" indent="-342900">
              <a:buFont typeface="Courier New" panose="02070309020205020404" pitchFamily="49" charset="0"/>
              <a:buChar char="o"/>
            </a:pPr>
            <a:r>
              <a:rPr lang="en-GB" sz="1200" dirty="0" smtClean="0"/>
              <a:t>Description of the Emission inventory and procedure of merging </a:t>
            </a:r>
          </a:p>
          <a:p>
            <a:pPr marL="800100" lvl="1" indent="-342900">
              <a:buFont typeface="Courier New" panose="02070309020205020404" pitchFamily="49" charset="0"/>
              <a:buChar char="o"/>
            </a:pPr>
            <a:r>
              <a:rPr lang="en-GB" sz="1200" dirty="0" smtClean="0"/>
              <a:t>Description of the observations from MIDAS used for the WRF validation </a:t>
            </a:r>
          </a:p>
          <a:p>
            <a:pPr marL="800100" lvl="1" indent="-342900">
              <a:buFont typeface="Courier New" panose="02070309020205020404" pitchFamily="49" charset="0"/>
              <a:buChar char="o"/>
            </a:pPr>
            <a:r>
              <a:rPr lang="en-GB" sz="1200" dirty="0" smtClean="0"/>
              <a:t>Description of the observations from FPope2018 for CHIMERE validation </a:t>
            </a:r>
            <a:endParaRPr lang="en-GB" sz="1200" dirty="0"/>
          </a:p>
          <a:p>
            <a:pPr marL="342900" lvl="1" indent="-342900">
              <a:buFont typeface="Wingdings" panose="05000000000000000000" pitchFamily="2" charset="2"/>
              <a:buChar char="§"/>
            </a:pPr>
            <a:r>
              <a:rPr lang="en-GB" sz="1200" b="1" dirty="0" smtClean="0"/>
              <a:t>Validation of the Modelling System </a:t>
            </a:r>
            <a:r>
              <a:rPr lang="en-GB" sz="1200" dirty="0" smtClean="0"/>
              <a:t>(with this extent of data is possible to reproduce the main patterns of aerosols in EA?) </a:t>
            </a:r>
          </a:p>
          <a:p>
            <a:pPr marL="800100" lvl="2" indent="-342900">
              <a:buFont typeface="Courier New" panose="02070309020205020404" pitchFamily="49" charset="0"/>
              <a:buChar char="o"/>
            </a:pPr>
            <a:r>
              <a:rPr lang="en-GB" sz="1200" dirty="0" smtClean="0"/>
              <a:t>WRF Validation </a:t>
            </a:r>
          </a:p>
          <a:p>
            <a:pPr marL="800100" lvl="2" indent="-342900">
              <a:buFont typeface="Courier New" panose="02070309020205020404" pitchFamily="49" charset="0"/>
              <a:buChar char="o"/>
            </a:pPr>
            <a:r>
              <a:rPr lang="en-GB" sz="1200" dirty="0" smtClean="0"/>
              <a:t>CHIMERE Validation (hourly PM10 vs PM2.5)</a:t>
            </a:r>
            <a:endParaRPr lang="en-GB" sz="1200" dirty="0"/>
          </a:p>
          <a:p>
            <a:pPr marL="342900" lvl="2" indent="-342900">
              <a:buFont typeface="Wingdings" panose="05000000000000000000" pitchFamily="2" charset="2"/>
              <a:buChar char="§"/>
            </a:pPr>
            <a:r>
              <a:rPr lang="en-GB" sz="1200" b="1" dirty="0" smtClean="0"/>
              <a:t>Results</a:t>
            </a:r>
            <a:r>
              <a:rPr lang="en-GB" sz="1200" dirty="0" smtClean="0"/>
              <a:t> (can the Modelling System a tool feasible to analyse the daily value of aerosols against world limits from WHO?) </a:t>
            </a:r>
          </a:p>
          <a:p>
            <a:pPr marL="800100" lvl="3" indent="-342900">
              <a:buFont typeface="Courier New" panose="02070309020205020404" pitchFamily="49" charset="0"/>
              <a:buChar char="o"/>
            </a:pPr>
            <a:r>
              <a:rPr lang="en-GB" sz="1200" dirty="0" smtClean="0"/>
              <a:t>Time Series Daily</a:t>
            </a:r>
          </a:p>
          <a:p>
            <a:pPr marL="800100" lvl="3" indent="-342900">
              <a:buFont typeface="Courier New" panose="02070309020205020404" pitchFamily="49" charset="0"/>
              <a:buChar char="o"/>
            </a:pPr>
            <a:r>
              <a:rPr lang="en-GB" sz="1200" dirty="0" smtClean="0"/>
              <a:t>Maps AVG vs POP DENS </a:t>
            </a:r>
          </a:p>
          <a:p>
            <a:pPr marL="800100" lvl="3" indent="-342900">
              <a:buFont typeface="Courier New" panose="02070309020205020404" pitchFamily="49" charset="0"/>
              <a:buChar char="o"/>
            </a:pPr>
            <a:r>
              <a:rPr lang="en-GB" sz="1200" dirty="0" smtClean="0"/>
              <a:t>Focus KAMPALA possible wind removal of PM</a:t>
            </a:r>
            <a:endParaRPr lang="en-GB" sz="1200" dirty="0"/>
          </a:p>
          <a:p>
            <a:pPr marL="342900" lvl="3" indent="-342900">
              <a:buFont typeface="Wingdings" panose="05000000000000000000" pitchFamily="2" charset="2"/>
              <a:buChar char="§"/>
            </a:pPr>
            <a:r>
              <a:rPr lang="en-GB" sz="1200" b="1" dirty="0" smtClean="0"/>
              <a:t>Sector Analysis</a:t>
            </a:r>
          </a:p>
          <a:p>
            <a:pPr marL="800100" lvl="4" indent="-342900">
              <a:buFont typeface="Courier New" panose="02070309020205020404" pitchFamily="49" charset="0"/>
              <a:buChar char="o"/>
            </a:pPr>
            <a:r>
              <a:rPr lang="en-GB" sz="1200" dirty="0" smtClean="0"/>
              <a:t>Daily T-series for Nairobi </a:t>
            </a:r>
            <a:r>
              <a:rPr lang="en-GB" sz="1200" dirty="0" smtClean="0">
                <a:sym typeface="Wingdings" panose="05000000000000000000" pitchFamily="2" charset="2"/>
              </a:rPr>
              <a:t> impact of reduction of TRA+IND+RES </a:t>
            </a:r>
          </a:p>
          <a:p>
            <a:pPr marL="800100" lvl="4" indent="-342900">
              <a:buFont typeface="Courier New" panose="02070309020205020404" pitchFamily="49" charset="0"/>
              <a:buChar char="o"/>
            </a:pPr>
            <a:r>
              <a:rPr lang="en-GB" sz="1200" dirty="0" smtClean="0">
                <a:sym typeface="Wingdings" panose="05000000000000000000" pitchFamily="2" charset="2"/>
              </a:rPr>
              <a:t>Comparison between Emission % and relative concentrations </a:t>
            </a:r>
          </a:p>
          <a:p>
            <a:pPr marL="342900" lvl="4" indent="-342900">
              <a:buFont typeface="Wingdings" panose="05000000000000000000" pitchFamily="2" charset="2"/>
              <a:buChar char="§"/>
            </a:pPr>
            <a:r>
              <a:rPr lang="en-GB" sz="1200" b="1" dirty="0" smtClean="0">
                <a:sym typeface="Wingdings" panose="05000000000000000000" pitchFamily="2" charset="2"/>
              </a:rPr>
              <a:t>Main achievements from HDM4 training calibration in East Africa </a:t>
            </a:r>
          </a:p>
          <a:p>
            <a:pPr marL="800100" lvl="5" indent="-342900">
              <a:buFont typeface="Courier New" panose="02070309020205020404" pitchFamily="49" charset="0"/>
              <a:buChar char="o"/>
            </a:pPr>
            <a:r>
              <a:rPr lang="en-GB" sz="1200" dirty="0" smtClean="0">
                <a:sym typeface="Wingdings" panose="05000000000000000000" pitchFamily="2" charset="2"/>
              </a:rPr>
              <a:t>Training on the use of HDM4 and calibration for the three cities</a:t>
            </a:r>
          </a:p>
          <a:p>
            <a:pPr marL="800100" lvl="5" indent="-342900">
              <a:buFont typeface="Courier New" panose="02070309020205020404" pitchFamily="49" charset="0"/>
              <a:buChar char="o"/>
            </a:pPr>
            <a:r>
              <a:rPr lang="en-GB" sz="1200" dirty="0" smtClean="0">
                <a:sym typeface="Wingdings" panose="05000000000000000000" pitchFamily="2" charset="2"/>
              </a:rPr>
              <a:t>Scenarios created by each groups </a:t>
            </a:r>
            <a:endParaRPr lang="en-GB" sz="1200" dirty="0">
              <a:sym typeface="Wingdings" panose="05000000000000000000" pitchFamily="2" charset="2"/>
            </a:endParaRPr>
          </a:p>
          <a:p>
            <a:pPr marL="342900" lvl="4" indent="-342900">
              <a:buFont typeface="Wingdings" panose="05000000000000000000" pitchFamily="2" charset="2"/>
              <a:buChar char="§"/>
            </a:pPr>
            <a:r>
              <a:rPr lang="en-GB" sz="1200" b="1" dirty="0" smtClean="0">
                <a:sym typeface="Wingdings" panose="05000000000000000000" pitchFamily="2" charset="2"/>
              </a:rPr>
              <a:t>Conclusions and Forthcoming step of the work</a:t>
            </a:r>
          </a:p>
          <a:p>
            <a:pPr marL="800100" lvl="5" indent="-342900">
              <a:buFont typeface="Courier New" panose="02070309020205020404" pitchFamily="49" charset="0"/>
              <a:buChar char="o"/>
            </a:pPr>
            <a:r>
              <a:rPr lang="en-GB" sz="1200" dirty="0"/>
              <a:t>with this extent of data is possible to reproduce the main patterns of aerosols in EA</a:t>
            </a:r>
            <a:r>
              <a:rPr lang="en-GB" sz="1200" dirty="0" smtClean="0"/>
              <a:t>?</a:t>
            </a:r>
          </a:p>
          <a:p>
            <a:pPr marL="800100" lvl="5" indent="-342900">
              <a:buFont typeface="Courier New" panose="02070309020205020404" pitchFamily="49" charset="0"/>
              <a:buChar char="o"/>
            </a:pPr>
            <a:r>
              <a:rPr lang="en-GB" sz="1200" dirty="0"/>
              <a:t>can the Modelling System a tool feasible to analyse the daily value of aerosols against world limits from WHO</a:t>
            </a:r>
            <a:r>
              <a:rPr lang="en-GB" sz="1200" dirty="0" smtClean="0"/>
              <a:t>?</a:t>
            </a:r>
          </a:p>
          <a:p>
            <a:pPr marL="742950" lvl="5" indent="-285750">
              <a:buFontTx/>
              <a:buChar char="-"/>
            </a:pPr>
            <a:endParaRPr lang="en-GB" sz="1200" dirty="0">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73855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80930" y="147507"/>
            <a:ext cx="1776788" cy="1049700"/>
          </a:xfrm>
          <a:prstGeom prst="rect">
            <a:avLst/>
          </a:prstGeom>
        </p:spPr>
      </p:pic>
      <p:sp>
        <p:nvSpPr>
          <p:cNvPr id="15" name="TextBox 14"/>
          <p:cNvSpPr txBox="1"/>
          <p:nvPr/>
        </p:nvSpPr>
        <p:spPr>
          <a:xfrm>
            <a:off x="235127" y="208893"/>
            <a:ext cx="6502357" cy="461665"/>
          </a:xfrm>
          <a:prstGeom prst="rect">
            <a:avLst/>
          </a:prstGeom>
          <a:noFill/>
        </p:spPr>
        <p:txBody>
          <a:bodyPr wrap="none" rtlCol="0">
            <a:spAutoFit/>
          </a:bodyPr>
          <a:lstStyle/>
          <a:p>
            <a:r>
              <a:rPr lang="en-GB" sz="2400" b="1" dirty="0" smtClean="0"/>
              <a:t>Air Pollution and population growth in East Africa</a:t>
            </a:r>
            <a:endParaRPr lang="en-GB" sz="2400" b="1" dirty="0"/>
          </a:p>
        </p:txBody>
      </p:sp>
      <p:cxnSp>
        <p:nvCxnSpPr>
          <p:cNvPr id="16" name="Straight Connector 15"/>
          <p:cNvCxnSpPr>
            <a:endCxn id="1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4"/>
          <a:stretch>
            <a:fillRect/>
          </a:stretch>
        </p:blipFill>
        <p:spPr>
          <a:xfrm>
            <a:off x="10889202" y="5903001"/>
            <a:ext cx="656833" cy="708099"/>
          </a:xfrm>
          <a:prstGeom prst="rect">
            <a:avLst/>
          </a:prstGeom>
        </p:spPr>
      </p:pic>
      <p:pic>
        <p:nvPicPr>
          <p:cNvPr id="19" name="Picture 2" descr="Image result for Addis Ababa University logo 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Nairobi Universit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7"/>
          <a:srcRect l="13875" r="14656" b="13087"/>
          <a:stretch/>
        </p:blipFill>
        <p:spPr>
          <a:xfrm>
            <a:off x="11579257" y="5989106"/>
            <a:ext cx="612743" cy="615427"/>
          </a:xfrm>
          <a:prstGeom prst="rect">
            <a:avLst/>
          </a:prstGeom>
        </p:spPr>
      </p:pic>
      <p:pic>
        <p:nvPicPr>
          <p:cNvPr id="13" name="Picture 12"/>
          <p:cNvPicPr>
            <a:picLocks noChangeAspect="1"/>
          </p:cNvPicPr>
          <p:nvPr/>
        </p:nvPicPr>
        <p:blipFill>
          <a:blip r:embed="rId8"/>
          <a:stretch>
            <a:fillRect/>
          </a:stretch>
        </p:blipFill>
        <p:spPr>
          <a:xfrm>
            <a:off x="94689" y="6016118"/>
            <a:ext cx="694205" cy="694205"/>
          </a:xfrm>
          <a:prstGeom prst="rect">
            <a:avLst/>
          </a:prstGeom>
        </p:spPr>
      </p:pic>
      <p:sp>
        <p:nvSpPr>
          <p:cNvPr id="3" name="TextBox 2"/>
          <p:cNvSpPr txBox="1"/>
          <p:nvPr/>
        </p:nvSpPr>
        <p:spPr>
          <a:xfrm>
            <a:off x="235127" y="1034114"/>
            <a:ext cx="11584151" cy="2308324"/>
          </a:xfrm>
          <a:prstGeom prst="rect">
            <a:avLst/>
          </a:prstGeom>
          <a:noFill/>
        </p:spPr>
        <p:txBody>
          <a:bodyPr wrap="square" rtlCol="0">
            <a:spAutoFit/>
          </a:bodyPr>
          <a:lstStyle/>
          <a:p>
            <a:r>
              <a:rPr lang="en-GB" b="1" dirty="0" smtClean="0"/>
              <a:t>Previous Studies Focus:</a:t>
            </a:r>
          </a:p>
          <a:p>
            <a:pPr marL="285750" indent="-285750" algn="just">
              <a:buFont typeface="Arial" panose="020B0604020202020204" pitchFamily="34" charset="0"/>
              <a:buChar char="•"/>
            </a:pPr>
            <a:r>
              <a:rPr lang="en-GB" sz="1400" dirty="0"/>
              <a:t>PM</a:t>
            </a:r>
            <a:r>
              <a:rPr lang="en-GB" sz="1400" baseline="-25000" dirty="0"/>
              <a:t>2.5</a:t>
            </a:r>
            <a:r>
              <a:rPr lang="en-GB" sz="1400" dirty="0"/>
              <a:t> concentrations have been quantified</a:t>
            </a:r>
            <a:r>
              <a:rPr lang="en-GB" sz="1400" baseline="-25000" dirty="0"/>
              <a:t> </a:t>
            </a:r>
            <a:r>
              <a:rPr lang="en-GB" sz="1400" dirty="0"/>
              <a:t>in the order </a:t>
            </a:r>
            <a:r>
              <a:rPr lang="en-GB" sz="1400" u="sng" dirty="0"/>
              <a:t>of 100 µg/m</a:t>
            </a:r>
            <a:r>
              <a:rPr lang="en-GB" sz="1400" u="sng" baseline="30000" dirty="0"/>
              <a:t>3</a:t>
            </a:r>
            <a:r>
              <a:rPr lang="en-GB" sz="1400" u="sng" dirty="0"/>
              <a:t> as annual average </a:t>
            </a:r>
            <a:r>
              <a:rPr lang="en-GB" sz="1400" dirty="0"/>
              <a:t>in few urban areas of SSA (</a:t>
            </a:r>
            <a:r>
              <a:rPr lang="en-GB" sz="1400" dirty="0" err="1"/>
              <a:t>Brauer</a:t>
            </a:r>
            <a:r>
              <a:rPr lang="en-GB" sz="1400" dirty="0"/>
              <a:t> et al, 2012) - about ten times higher than the Air Quality guidelines levels defined by the World Health Organization for PM</a:t>
            </a:r>
            <a:r>
              <a:rPr lang="en-GB" sz="1400" baseline="-25000" dirty="0"/>
              <a:t>2.5 </a:t>
            </a:r>
            <a:r>
              <a:rPr lang="en-GB" sz="1400" dirty="0"/>
              <a:t>(WHO, 2016; Avis &amp; </a:t>
            </a:r>
            <a:r>
              <a:rPr lang="en-GB" sz="1400" dirty="0" err="1"/>
              <a:t>Khaemba</a:t>
            </a:r>
            <a:r>
              <a:rPr lang="en-GB" sz="1400" dirty="0"/>
              <a:t>, 2018</a:t>
            </a:r>
            <a:r>
              <a:rPr lang="en-GB" sz="1400" dirty="0" smtClean="0"/>
              <a:t>).</a:t>
            </a:r>
          </a:p>
          <a:p>
            <a:pPr algn="just"/>
            <a:r>
              <a:rPr lang="en-GB" sz="1400" dirty="0" smtClean="0"/>
              <a:t> </a:t>
            </a:r>
          </a:p>
          <a:p>
            <a:pPr marL="285750" indent="-285750" algn="just">
              <a:buFont typeface="Arial" panose="020B0604020202020204" pitchFamily="34" charset="0"/>
              <a:buChar char="•"/>
            </a:pPr>
            <a:r>
              <a:rPr lang="en-GB" sz="1400" u="sng" dirty="0" smtClean="0"/>
              <a:t>Air </a:t>
            </a:r>
            <a:r>
              <a:rPr lang="en-GB" sz="1400" u="sng" dirty="0"/>
              <a:t>pollution in Nairobi </a:t>
            </a:r>
            <a:r>
              <a:rPr lang="en-GB" sz="1400" dirty="0" smtClean="0"/>
              <a:t>indicate </a:t>
            </a:r>
            <a:r>
              <a:rPr lang="en-GB" sz="1400" dirty="0"/>
              <a:t>that air quality </a:t>
            </a:r>
            <a:r>
              <a:rPr lang="en-GB" sz="1400" u="sng" dirty="0"/>
              <a:t>regularly exceeds the WHO guideline daily amounts, 25 and 50 µg/m</a:t>
            </a:r>
            <a:r>
              <a:rPr lang="en-GB" sz="1400" u="sng" baseline="30000" dirty="0"/>
              <a:t>3</a:t>
            </a:r>
            <a:r>
              <a:rPr lang="en-GB" sz="1400" u="sng" dirty="0"/>
              <a:t> </a:t>
            </a:r>
            <a:r>
              <a:rPr lang="en-GB" sz="1400" u="sng" dirty="0" smtClean="0"/>
              <a:t> </a:t>
            </a:r>
            <a:r>
              <a:rPr lang="en-GB" sz="1400" dirty="0"/>
              <a:t>annual concentrations of PM</a:t>
            </a:r>
            <a:r>
              <a:rPr lang="en-GB" sz="1400" baseline="-25000" dirty="0"/>
              <a:t>2.5</a:t>
            </a:r>
            <a:r>
              <a:rPr lang="en-GB" sz="1400" dirty="0"/>
              <a:t> and PM</a:t>
            </a:r>
            <a:r>
              <a:rPr lang="en-GB" sz="1400" baseline="-25000" dirty="0"/>
              <a:t>10</a:t>
            </a:r>
            <a:r>
              <a:rPr lang="en-GB" sz="1400" dirty="0"/>
              <a:t>, respectively (WHO, 2006; </a:t>
            </a:r>
            <a:r>
              <a:rPr lang="en-GB" sz="1400" dirty="0" err="1"/>
              <a:t>Gaita</a:t>
            </a:r>
            <a:r>
              <a:rPr lang="en-GB" sz="1400" dirty="0"/>
              <a:t> et al., 2016). </a:t>
            </a:r>
            <a:endParaRPr lang="en-GB" sz="1400" dirty="0" smtClean="0"/>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a:t>Analysis of the measured PM data highlights that Nairobi’s air pollution levels exceed WHO guideline values on a significant number of sampled days. At the urban roadside location, </a:t>
            </a:r>
            <a:r>
              <a:rPr lang="en-GB" sz="1400" u="sng" dirty="0"/>
              <a:t>on 85% and 90% of the days, PM</a:t>
            </a:r>
            <a:r>
              <a:rPr lang="en-GB" sz="1400" u="sng" baseline="-25000" dirty="0"/>
              <a:t>2.5</a:t>
            </a:r>
            <a:r>
              <a:rPr lang="en-GB" sz="1400" u="sng" dirty="0"/>
              <a:t> and PM</a:t>
            </a:r>
            <a:r>
              <a:rPr lang="en-GB" sz="1400" u="sng" baseline="-25000" dirty="0"/>
              <a:t>10</a:t>
            </a:r>
            <a:r>
              <a:rPr lang="en-GB" sz="1400" u="sng" dirty="0"/>
              <a:t> concentrations exceeded WHO guidelines</a:t>
            </a:r>
            <a:r>
              <a:rPr lang="en-GB" sz="1400" dirty="0"/>
              <a:t>, with 13% and 40%, respectively, in exceedance by at least double</a:t>
            </a:r>
            <a:r>
              <a:rPr lang="en-GB" sz="1400" dirty="0" smtClean="0"/>
              <a:t>. (Pope et al., 2018) </a:t>
            </a:r>
            <a:endParaRPr lang="en-GB" sz="1400" dirty="0"/>
          </a:p>
        </p:txBody>
      </p:sp>
      <p:sp>
        <p:nvSpPr>
          <p:cNvPr id="22" name="TextBox 21"/>
          <p:cNvSpPr txBox="1"/>
          <p:nvPr/>
        </p:nvSpPr>
        <p:spPr>
          <a:xfrm>
            <a:off x="284391" y="3669080"/>
            <a:ext cx="11535075" cy="1877437"/>
          </a:xfrm>
          <a:prstGeom prst="rect">
            <a:avLst/>
          </a:prstGeom>
          <a:noFill/>
        </p:spPr>
        <p:txBody>
          <a:bodyPr wrap="square" rtlCol="0">
            <a:spAutoFit/>
          </a:bodyPr>
          <a:lstStyle/>
          <a:p>
            <a:r>
              <a:rPr lang="en-GB" b="1" dirty="0" smtClean="0"/>
              <a:t>Environmental Legislation in the East Africa:</a:t>
            </a:r>
          </a:p>
          <a:p>
            <a:pPr marL="285750" indent="-285750">
              <a:buFont typeface="Arial" panose="020B0604020202020204" pitchFamily="34" charset="0"/>
              <a:buChar char="•"/>
            </a:pPr>
            <a:r>
              <a:rPr lang="en-GB" sz="1400" u="sng" dirty="0" smtClean="0"/>
              <a:t>Each country </a:t>
            </a:r>
            <a:r>
              <a:rPr lang="en-GB" sz="1400" u="sng" dirty="0"/>
              <a:t>has its own environmental legislation</a:t>
            </a:r>
            <a:r>
              <a:rPr lang="en-GB" sz="1400" dirty="0"/>
              <a:t> (Law 300/2002, (2002) for Ethiopia, NEA, (2005) and </a:t>
            </a:r>
            <a:r>
              <a:rPr lang="en-GB" sz="1400" dirty="0" err="1"/>
              <a:t>NEAsB</a:t>
            </a:r>
            <a:r>
              <a:rPr lang="en-GB" sz="1400" dirty="0"/>
              <a:t>, (2017) for Uganda and EMCA, (2014) for Kenya</a:t>
            </a:r>
            <a:r>
              <a:rPr lang="en-GB" sz="1400" dirty="0" smtClean="0"/>
              <a:t>) but </a:t>
            </a:r>
            <a:r>
              <a:rPr lang="en-GB" sz="1400" dirty="0"/>
              <a:t>in none of them an air quality monitoring network is present or is working. </a:t>
            </a:r>
            <a:endParaRPr lang="en-GB" sz="1400" dirty="0" smtClean="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n-GB" sz="1400" u="sng" dirty="0" smtClean="0"/>
              <a:t>Only </a:t>
            </a:r>
            <a:r>
              <a:rPr lang="en-GB" sz="1400" u="sng" dirty="0"/>
              <a:t>in the Kenyan legislation emission threshold limits</a:t>
            </a:r>
            <a:r>
              <a:rPr lang="en-GB" sz="1400" dirty="0"/>
              <a:t> for gaseous pollutants and aerosols are quantified on daily and annual average (EMCA, 2014). </a:t>
            </a:r>
            <a:endParaRPr lang="en-GB" sz="1400" dirty="0" smtClean="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smtClean="0"/>
              <a:t>The daily threshold limits for PM</a:t>
            </a:r>
            <a:r>
              <a:rPr lang="en-GB" sz="1400" baseline="-25000" dirty="0" smtClean="0"/>
              <a:t>10 </a:t>
            </a:r>
            <a:r>
              <a:rPr lang="en-GB" sz="1400" dirty="0" smtClean="0"/>
              <a:t>are </a:t>
            </a:r>
            <a:r>
              <a:rPr lang="en-GB" sz="1400" u="sng" dirty="0" smtClean="0"/>
              <a:t>150, 100 and 75 </a:t>
            </a:r>
            <a:r>
              <a:rPr lang="en-GB" sz="1400" u="sng" dirty="0"/>
              <a:t>µg/m</a:t>
            </a:r>
            <a:r>
              <a:rPr lang="en-GB" sz="1400" u="sng" baseline="30000" dirty="0"/>
              <a:t>3</a:t>
            </a:r>
            <a:r>
              <a:rPr lang="en-GB" sz="1400" u="sng" dirty="0" smtClean="0"/>
              <a:t> </a:t>
            </a:r>
            <a:r>
              <a:rPr lang="en-GB" sz="1400" dirty="0" smtClean="0"/>
              <a:t>respectively for </a:t>
            </a:r>
            <a:r>
              <a:rPr lang="en-GB" sz="1400" u="sng" dirty="0" smtClean="0"/>
              <a:t>industrial</a:t>
            </a:r>
            <a:r>
              <a:rPr lang="en-GB" sz="1400" dirty="0" smtClean="0"/>
              <a:t>, </a:t>
            </a:r>
            <a:r>
              <a:rPr lang="en-GB" sz="1400" u="sng" dirty="0" smtClean="0"/>
              <a:t>residential</a:t>
            </a:r>
            <a:r>
              <a:rPr lang="en-GB" sz="1400" dirty="0" smtClean="0"/>
              <a:t> and </a:t>
            </a:r>
            <a:r>
              <a:rPr lang="en-GB" sz="1400" u="sng" dirty="0" smtClean="0"/>
              <a:t>controlled areas </a:t>
            </a:r>
            <a:r>
              <a:rPr lang="en-GB" sz="1400" dirty="0" smtClean="0"/>
              <a:t>while PM</a:t>
            </a:r>
            <a:r>
              <a:rPr lang="en-GB" sz="1400" baseline="-25000" dirty="0" smtClean="0"/>
              <a:t>2.5</a:t>
            </a:r>
            <a:r>
              <a:rPr lang="en-GB" sz="1400" dirty="0" smtClean="0"/>
              <a:t> daily limit is </a:t>
            </a:r>
            <a:r>
              <a:rPr lang="en-GB" sz="1400" u="sng" dirty="0"/>
              <a:t>75 µg/m</a:t>
            </a:r>
            <a:r>
              <a:rPr lang="en-GB" sz="1400" u="sng" baseline="30000" dirty="0"/>
              <a:t>3</a:t>
            </a:r>
            <a:r>
              <a:rPr lang="en-GB" sz="1400" dirty="0"/>
              <a:t> </a:t>
            </a:r>
            <a:r>
              <a:rPr lang="en-GB" sz="1400" dirty="0" smtClean="0"/>
              <a:t>but only for </a:t>
            </a:r>
            <a:r>
              <a:rPr lang="en-GB" sz="1400" u="sng" dirty="0" smtClean="0"/>
              <a:t>industrial areas</a:t>
            </a:r>
            <a:r>
              <a:rPr lang="en-GB" sz="1400" dirty="0" smtClean="0"/>
              <a:t>. </a:t>
            </a:r>
            <a:endParaRPr lang="en-GB" sz="1400" baseline="-25000" dirty="0" smtClean="0"/>
          </a:p>
        </p:txBody>
      </p:sp>
    </p:spTree>
    <p:extLst>
      <p:ext uri="{BB962C8B-B14F-4D97-AF65-F5344CB8AC3E}">
        <p14:creationId xmlns:p14="http://schemas.microsoft.com/office/powerpoint/2010/main" val="2832787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6982" t="16012" r="37570" b="14936"/>
          <a:stretch/>
        </p:blipFill>
        <p:spPr>
          <a:xfrm>
            <a:off x="614292" y="2119260"/>
            <a:ext cx="4193106" cy="3869846"/>
          </a:xfrm>
          <a:prstGeom prst="rect">
            <a:avLst/>
          </a:prstGeom>
        </p:spPr>
      </p:pic>
      <p:pic>
        <p:nvPicPr>
          <p:cNvPr id="14" name="Picture 13"/>
          <p:cNvPicPr>
            <a:picLocks noChangeAspect="1"/>
          </p:cNvPicPr>
          <p:nvPr/>
        </p:nvPicPr>
        <p:blipFill>
          <a:blip r:embed="rId4"/>
          <a:stretch>
            <a:fillRect/>
          </a:stretch>
        </p:blipFill>
        <p:spPr>
          <a:xfrm>
            <a:off x="10380930" y="147507"/>
            <a:ext cx="1776788" cy="1049700"/>
          </a:xfrm>
          <a:prstGeom prst="rect">
            <a:avLst/>
          </a:prstGeom>
        </p:spPr>
      </p:pic>
      <p:sp>
        <p:nvSpPr>
          <p:cNvPr id="15" name="TextBox 14"/>
          <p:cNvSpPr txBox="1"/>
          <p:nvPr/>
        </p:nvSpPr>
        <p:spPr>
          <a:xfrm>
            <a:off x="235127" y="208893"/>
            <a:ext cx="7422481" cy="461665"/>
          </a:xfrm>
          <a:prstGeom prst="rect">
            <a:avLst/>
          </a:prstGeom>
          <a:noFill/>
        </p:spPr>
        <p:txBody>
          <a:bodyPr wrap="none" rtlCol="0">
            <a:spAutoFit/>
          </a:bodyPr>
          <a:lstStyle/>
          <a:p>
            <a:r>
              <a:rPr lang="en-GB" sz="2400" b="1" dirty="0" smtClean="0"/>
              <a:t>ASAP: A Systems Approach to air Pollution for East Africa</a:t>
            </a:r>
            <a:endParaRPr lang="en-GB" sz="2400" b="1" dirty="0"/>
          </a:p>
        </p:txBody>
      </p:sp>
      <p:cxnSp>
        <p:nvCxnSpPr>
          <p:cNvPr id="16" name="Straight Connector 15"/>
          <p:cNvCxnSpPr>
            <a:endCxn id="14"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5"/>
          <a:stretch>
            <a:fillRect/>
          </a:stretch>
        </p:blipFill>
        <p:spPr>
          <a:xfrm>
            <a:off x="10889202" y="5903001"/>
            <a:ext cx="656833" cy="708099"/>
          </a:xfrm>
          <a:prstGeom prst="rect">
            <a:avLst/>
          </a:prstGeom>
        </p:spPr>
      </p:pic>
      <p:pic>
        <p:nvPicPr>
          <p:cNvPr id="19" name="Picture 2" descr="Image result for Addis Ababa University logo 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Nairobi University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8"/>
          <a:srcRect l="13875" r="14656" b="13087"/>
          <a:stretch/>
        </p:blipFill>
        <p:spPr>
          <a:xfrm>
            <a:off x="11579257" y="5989106"/>
            <a:ext cx="612743" cy="615427"/>
          </a:xfrm>
          <a:prstGeom prst="rect">
            <a:avLst/>
          </a:prstGeom>
        </p:spPr>
      </p:pic>
      <p:pic>
        <p:nvPicPr>
          <p:cNvPr id="13" name="Picture 12"/>
          <p:cNvPicPr>
            <a:picLocks noChangeAspect="1"/>
          </p:cNvPicPr>
          <p:nvPr/>
        </p:nvPicPr>
        <p:blipFill>
          <a:blip r:embed="rId9"/>
          <a:stretch>
            <a:fillRect/>
          </a:stretch>
        </p:blipFill>
        <p:spPr>
          <a:xfrm>
            <a:off x="94689" y="6016118"/>
            <a:ext cx="694205" cy="694205"/>
          </a:xfrm>
          <a:prstGeom prst="rect">
            <a:avLst/>
          </a:prstGeom>
        </p:spPr>
      </p:pic>
      <p:sp>
        <p:nvSpPr>
          <p:cNvPr id="2" name="Rectangle 1"/>
          <p:cNvSpPr/>
          <p:nvPr/>
        </p:nvSpPr>
        <p:spPr>
          <a:xfrm>
            <a:off x="421579" y="978438"/>
            <a:ext cx="11375264" cy="1169551"/>
          </a:xfrm>
          <a:prstGeom prst="rect">
            <a:avLst/>
          </a:prstGeom>
        </p:spPr>
        <p:txBody>
          <a:bodyPr wrap="square">
            <a:spAutoFit/>
          </a:bodyPr>
          <a:lstStyle/>
          <a:p>
            <a:pPr algn="just"/>
            <a:r>
              <a:rPr lang="en-GB" sz="1400" dirty="0"/>
              <a:t>The ASAP-East Africa project is designed to support and facilitate innovative and interdisciplinary research. It leverages existing expertise and partnerships and encourages the uptake and application of knowledge in new ways. </a:t>
            </a:r>
            <a:endParaRPr lang="en-GB" sz="1400" dirty="0" smtClean="0"/>
          </a:p>
          <a:p>
            <a:pPr algn="just"/>
            <a:endParaRPr lang="en-GB" sz="1400" dirty="0"/>
          </a:p>
          <a:p>
            <a:pPr algn="just"/>
            <a:r>
              <a:rPr lang="en-GB" sz="1400" dirty="0" smtClean="0"/>
              <a:t>WPs </a:t>
            </a:r>
            <a:r>
              <a:rPr lang="en-GB" sz="1400" dirty="0"/>
              <a:t>1-6 have been designed to support knowledge development in specific disciplinary areas and collectively feed into WP 7 i.e. the ‘co-creation and production of innovative solutions to air pollution’</a:t>
            </a:r>
          </a:p>
        </p:txBody>
      </p:sp>
      <p:sp>
        <p:nvSpPr>
          <p:cNvPr id="6" name="Rectangle 5"/>
          <p:cNvSpPr/>
          <p:nvPr/>
        </p:nvSpPr>
        <p:spPr>
          <a:xfrm>
            <a:off x="5169222" y="2147989"/>
            <a:ext cx="6265797" cy="3693319"/>
          </a:xfrm>
          <a:prstGeom prst="rect">
            <a:avLst/>
          </a:prstGeom>
        </p:spPr>
        <p:txBody>
          <a:bodyPr wrap="square">
            <a:spAutoFit/>
          </a:bodyPr>
          <a:lstStyle/>
          <a:p>
            <a:r>
              <a:rPr lang="en-GB" sz="1600" b="1" dirty="0" smtClean="0"/>
              <a:t>WP-4 aims and focus :</a:t>
            </a:r>
          </a:p>
          <a:p>
            <a:endParaRPr lang="en-GB" sz="1600" b="1" dirty="0" smtClean="0"/>
          </a:p>
          <a:p>
            <a:r>
              <a:rPr lang="en-GB" sz="1400" b="1" dirty="0" smtClean="0"/>
              <a:t>Training </a:t>
            </a:r>
            <a:r>
              <a:rPr lang="en-GB" sz="1400" b="1" dirty="0"/>
              <a:t>on </a:t>
            </a:r>
            <a:r>
              <a:rPr lang="en-GB" sz="1400" b="1" dirty="0" smtClean="0"/>
              <a:t>Road Transport Emissions modelling (HDM-4):</a:t>
            </a:r>
            <a:endParaRPr lang="en-GB" sz="1400" b="1" dirty="0"/>
          </a:p>
          <a:p>
            <a:pPr marL="628650" lvl="1" indent="-171450">
              <a:buFont typeface="Arial" panose="020B0604020202020204" pitchFamily="34" charset="0"/>
              <a:buChar char="•"/>
            </a:pPr>
            <a:r>
              <a:rPr lang="en-GB" sz="1200" dirty="0"/>
              <a:t>Modelling of different road sections </a:t>
            </a:r>
          </a:p>
          <a:p>
            <a:pPr marL="628650" lvl="1" indent="-171450">
              <a:buFont typeface="Arial" panose="020B0604020202020204" pitchFamily="34" charset="0"/>
              <a:buChar char="•"/>
            </a:pPr>
            <a:r>
              <a:rPr lang="en-GB" sz="1200" dirty="0"/>
              <a:t>Extrapolation of the complete road network</a:t>
            </a:r>
          </a:p>
          <a:p>
            <a:pPr marL="628650" lvl="1" indent="-171450">
              <a:buFont typeface="Arial" panose="020B0604020202020204" pitchFamily="34" charset="0"/>
              <a:buChar char="•"/>
            </a:pPr>
            <a:r>
              <a:rPr lang="en-GB" sz="1200" dirty="0"/>
              <a:t>Simulation of the entire road network and generation of annual emissions from road transport</a:t>
            </a:r>
          </a:p>
          <a:p>
            <a:pPr marL="628650" lvl="1" indent="-171450">
              <a:buFont typeface="Arial" panose="020B0604020202020204" pitchFamily="34" charset="0"/>
              <a:buChar char="•"/>
            </a:pPr>
            <a:r>
              <a:rPr lang="en-GB" sz="1200" dirty="0"/>
              <a:t>Calibration of annual emissions against different emission inventories field observations and yearly extracted emissions.</a:t>
            </a:r>
          </a:p>
          <a:p>
            <a:pPr marL="628650" lvl="1" indent="-171450">
              <a:buFont typeface="Arial" panose="020B0604020202020204" pitchFamily="34" charset="0"/>
              <a:buChar char="•"/>
            </a:pPr>
            <a:r>
              <a:rPr lang="en-GB" sz="1200" dirty="0"/>
              <a:t>Simulation of different investment plans according to the projections made by HDM-4</a:t>
            </a:r>
          </a:p>
          <a:p>
            <a:endParaRPr lang="en-GB" sz="1600" dirty="0"/>
          </a:p>
          <a:p>
            <a:r>
              <a:rPr lang="en-GB" sz="1400" b="1" dirty="0"/>
              <a:t>Meteorological and chemistry-transport process simulations over East </a:t>
            </a:r>
            <a:r>
              <a:rPr lang="en-GB" sz="1400" b="1" dirty="0" smtClean="0"/>
              <a:t>Africa (WRF-CHIMERE):</a:t>
            </a:r>
            <a:endParaRPr lang="en-GB" sz="1400" b="1" dirty="0"/>
          </a:p>
          <a:p>
            <a:pPr marL="742950" lvl="1" indent="-285750">
              <a:buFont typeface="Arial" panose="020B0604020202020204" pitchFamily="34" charset="0"/>
              <a:buChar char="•"/>
            </a:pPr>
            <a:r>
              <a:rPr lang="en-GB" sz="1200" dirty="0"/>
              <a:t>Implementation of WRF and CHIMERE models over East Africa domain.</a:t>
            </a:r>
          </a:p>
          <a:p>
            <a:pPr marL="742950" lvl="1" indent="-285750">
              <a:buFont typeface="Arial" panose="020B0604020202020204" pitchFamily="34" charset="0"/>
              <a:buChar char="•"/>
            </a:pPr>
            <a:r>
              <a:rPr lang="en-GB" sz="1200" dirty="0"/>
              <a:t>Simulation of the general patterns of dispersion over each regional and local domain with different emission inventories.</a:t>
            </a:r>
          </a:p>
          <a:p>
            <a:pPr marL="742950" lvl="1" indent="-285750">
              <a:buFont typeface="Arial" panose="020B0604020202020204" pitchFamily="34" charset="0"/>
              <a:buChar char="•"/>
            </a:pPr>
            <a:r>
              <a:rPr lang="en-GB" sz="1200" dirty="0"/>
              <a:t>Transfer of the results from HDM-4 projections in scenarios for chemistry-transport simulations by WRF CHIMERE.</a:t>
            </a:r>
            <a:endParaRPr lang="en-GB" sz="1600" dirty="0"/>
          </a:p>
        </p:txBody>
      </p:sp>
    </p:spTree>
    <p:extLst>
      <p:ext uri="{BB962C8B-B14F-4D97-AF65-F5344CB8AC3E}">
        <p14:creationId xmlns:p14="http://schemas.microsoft.com/office/powerpoint/2010/main" val="2454688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008" y="260696"/>
            <a:ext cx="10132142" cy="5262979"/>
          </a:xfrm>
          <a:prstGeom prst="rect">
            <a:avLst/>
          </a:prstGeom>
          <a:noFill/>
        </p:spPr>
        <p:txBody>
          <a:bodyPr wrap="square" rtlCol="0">
            <a:spAutoFit/>
          </a:bodyPr>
          <a:lstStyle/>
          <a:p>
            <a:r>
              <a:rPr lang="en-GB" sz="2000" b="1" dirty="0" smtClean="0"/>
              <a:t>Summary: </a:t>
            </a:r>
          </a:p>
          <a:p>
            <a:endParaRPr lang="en-GB" sz="2000" b="1" dirty="0"/>
          </a:p>
          <a:p>
            <a:endParaRPr lang="en-GB" sz="2000" b="1" dirty="0" smtClean="0"/>
          </a:p>
          <a:p>
            <a:endParaRPr lang="en-GB" sz="1200" b="1" dirty="0"/>
          </a:p>
          <a:p>
            <a:pPr marL="285750" indent="-285750">
              <a:buFont typeface="Wingdings" panose="05000000000000000000" pitchFamily="2" charset="2"/>
              <a:buChar char="§"/>
            </a:pPr>
            <a:r>
              <a:rPr lang="en-GB" sz="1400" b="1" dirty="0" smtClean="0">
                <a:solidFill>
                  <a:schemeClr val="bg1">
                    <a:lumMod val="75000"/>
                  </a:schemeClr>
                </a:solidFill>
              </a:rPr>
              <a:t>Air Pollution in East Africa</a:t>
            </a:r>
            <a:r>
              <a:rPr lang="en-GB" sz="1400" dirty="0" smtClean="0">
                <a:solidFill>
                  <a:schemeClr val="bg1">
                    <a:lumMod val="75000"/>
                  </a:schemeClr>
                </a:solidFill>
              </a:rPr>
              <a:t>: Level of exposure, population growth, lack of laws, few academic works on the topic. Absence of modelling work on the topic.</a:t>
            </a:r>
          </a:p>
          <a:p>
            <a:pPr marL="285750" indent="-285750">
              <a:buFont typeface="Wingdings" panose="05000000000000000000" pitchFamily="2" charset="2"/>
              <a:buChar char="§"/>
            </a:pPr>
            <a:endParaRPr lang="en-GB" sz="1400" dirty="0" smtClean="0">
              <a:solidFill>
                <a:schemeClr val="bg1">
                  <a:lumMod val="75000"/>
                </a:schemeClr>
              </a:solidFill>
            </a:endParaRPr>
          </a:p>
          <a:p>
            <a:pPr marL="342900" indent="-342900">
              <a:buFont typeface="Wingdings" panose="05000000000000000000" pitchFamily="2" charset="2"/>
              <a:buChar char="§"/>
            </a:pPr>
            <a:r>
              <a:rPr lang="en-GB" sz="1400" b="1" dirty="0" smtClean="0">
                <a:solidFill>
                  <a:schemeClr val="bg1">
                    <a:lumMod val="75000"/>
                  </a:schemeClr>
                </a:solidFill>
              </a:rPr>
              <a:t>ASAP-East Africa </a:t>
            </a:r>
            <a:r>
              <a:rPr lang="en-GB" sz="1400" dirty="0" smtClean="0">
                <a:solidFill>
                  <a:schemeClr val="bg1">
                    <a:lumMod val="75000"/>
                  </a:schemeClr>
                </a:solidFill>
              </a:rPr>
              <a:t>: Description of the project, main aims, division in WPs and main duties</a:t>
            </a:r>
          </a:p>
          <a:p>
            <a:endParaRPr lang="en-GB" sz="1400" dirty="0" smtClean="0">
              <a:solidFill>
                <a:schemeClr val="bg1">
                  <a:lumMod val="75000"/>
                </a:schemeClr>
              </a:solidFill>
            </a:endParaRPr>
          </a:p>
          <a:p>
            <a:pPr marL="342900" indent="-342900">
              <a:buFont typeface="Wingdings" panose="05000000000000000000" pitchFamily="2" charset="2"/>
              <a:buChar char="§"/>
            </a:pPr>
            <a:r>
              <a:rPr lang="en-GB" sz="1400" b="1" dirty="0" smtClean="0">
                <a:solidFill>
                  <a:schemeClr val="bg1">
                    <a:lumMod val="75000"/>
                  </a:schemeClr>
                </a:solidFill>
              </a:rPr>
              <a:t>ASAP-East Africa WP4</a:t>
            </a:r>
            <a:r>
              <a:rPr lang="en-GB" sz="1400" dirty="0" smtClean="0">
                <a:solidFill>
                  <a:schemeClr val="bg1">
                    <a:lumMod val="75000"/>
                  </a:schemeClr>
                </a:solidFill>
              </a:rPr>
              <a:t>: Description of the WP, main aims: modelling and training capabilities</a:t>
            </a:r>
          </a:p>
          <a:p>
            <a:pPr marL="342900" indent="-342900">
              <a:buFont typeface="Wingdings" panose="05000000000000000000" pitchFamily="2" charset="2"/>
              <a:buChar char="§"/>
            </a:pPr>
            <a:endParaRPr lang="en-GB" sz="1400" dirty="0"/>
          </a:p>
          <a:p>
            <a:pPr marL="342900" indent="-342900">
              <a:buFont typeface="Wingdings" panose="05000000000000000000" pitchFamily="2" charset="2"/>
              <a:buChar char="§"/>
            </a:pPr>
            <a:r>
              <a:rPr lang="en-GB" sz="1400" b="1" dirty="0" smtClean="0"/>
              <a:t>Modelling of Meteorology and Chemistry for East Africa</a:t>
            </a:r>
            <a:r>
              <a:rPr lang="en-GB" sz="1400" dirty="0" smtClean="0"/>
              <a:t>: </a:t>
            </a:r>
          </a:p>
          <a:p>
            <a:pPr marL="342900" lvl="1" indent="-342900">
              <a:buFont typeface="Wingdings" panose="05000000000000000000" pitchFamily="2" charset="2"/>
              <a:buChar char="§"/>
            </a:pPr>
            <a:endParaRPr lang="en-GB" sz="1400" b="1" dirty="0" smtClean="0">
              <a:solidFill>
                <a:schemeClr val="bg1">
                  <a:lumMod val="75000"/>
                </a:schemeClr>
              </a:solidFill>
            </a:endParaRPr>
          </a:p>
          <a:p>
            <a:pPr marL="342900" lvl="1" indent="-342900">
              <a:buFont typeface="Wingdings" panose="05000000000000000000" pitchFamily="2" charset="2"/>
              <a:buChar char="§"/>
            </a:pPr>
            <a:r>
              <a:rPr lang="en-GB" sz="1400" b="1" dirty="0" smtClean="0">
                <a:solidFill>
                  <a:schemeClr val="bg1">
                    <a:lumMod val="75000"/>
                  </a:schemeClr>
                </a:solidFill>
              </a:rPr>
              <a:t>Validation of the Modelling System </a:t>
            </a:r>
            <a:r>
              <a:rPr lang="en-GB" sz="1400" dirty="0" smtClean="0">
                <a:solidFill>
                  <a:schemeClr val="bg1">
                    <a:lumMod val="75000"/>
                  </a:schemeClr>
                </a:solidFill>
              </a:rPr>
              <a:t>(with this extent of data is possible to reproduce the main patterns of aerosols in EA?) </a:t>
            </a:r>
          </a:p>
          <a:p>
            <a:pPr marL="457200" lvl="2"/>
            <a:endParaRPr lang="en-GB" sz="1400" dirty="0">
              <a:solidFill>
                <a:schemeClr val="bg1">
                  <a:lumMod val="75000"/>
                </a:schemeClr>
              </a:solidFill>
            </a:endParaRPr>
          </a:p>
          <a:p>
            <a:pPr marL="342900" lvl="2" indent="-342900">
              <a:buFont typeface="Wingdings" panose="05000000000000000000" pitchFamily="2" charset="2"/>
              <a:buChar char="§"/>
            </a:pPr>
            <a:r>
              <a:rPr lang="en-GB" sz="1400" b="1" dirty="0" smtClean="0">
                <a:solidFill>
                  <a:schemeClr val="bg1">
                    <a:lumMod val="75000"/>
                  </a:schemeClr>
                </a:solidFill>
              </a:rPr>
              <a:t>Results</a:t>
            </a:r>
            <a:r>
              <a:rPr lang="en-GB" sz="1400" dirty="0" smtClean="0">
                <a:solidFill>
                  <a:schemeClr val="bg1">
                    <a:lumMod val="75000"/>
                  </a:schemeClr>
                </a:solidFill>
              </a:rPr>
              <a:t> (can the Modelling System a tool feasible to analyse the daily value of aerosols against world limits from WHO?) </a:t>
            </a:r>
          </a:p>
          <a:p>
            <a:pPr marL="342900" lvl="3" indent="-342900">
              <a:buFont typeface="Wingdings" panose="05000000000000000000" pitchFamily="2" charset="2"/>
              <a:buChar char="§"/>
            </a:pPr>
            <a:endParaRPr lang="en-GB" sz="1400" b="1" dirty="0" smtClean="0">
              <a:solidFill>
                <a:schemeClr val="bg1">
                  <a:lumMod val="75000"/>
                </a:schemeClr>
              </a:solidFill>
            </a:endParaRPr>
          </a:p>
          <a:p>
            <a:pPr marL="342900" lvl="3" indent="-342900">
              <a:buFont typeface="Wingdings" panose="05000000000000000000" pitchFamily="2" charset="2"/>
              <a:buChar char="§"/>
            </a:pPr>
            <a:r>
              <a:rPr lang="en-GB" sz="1400" b="1" dirty="0" smtClean="0">
                <a:solidFill>
                  <a:schemeClr val="bg1">
                    <a:lumMod val="75000"/>
                  </a:schemeClr>
                </a:solidFill>
              </a:rPr>
              <a:t>Sector Analysis</a:t>
            </a:r>
          </a:p>
          <a:p>
            <a:pPr marL="342900" lvl="4" indent="-342900">
              <a:buFont typeface="Wingdings" panose="05000000000000000000" pitchFamily="2" charset="2"/>
              <a:buChar char="§"/>
            </a:pPr>
            <a:endParaRPr lang="en-GB" sz="1400" b="1" dirty="0" smtClean="0">
              <a:solidFill>
                <a:schemeClr val="bg1">
                  <a:lumMod val="75000"/>
                </a:schemeClr>
              </a:solidFill>
              <a:sym typeface="Wingdings" panose="05000000000000000000" pitchFamily="2" charset="2"/>
            </a:endParaRPr>
          </a:p>
          <a:p>
            <a:pPr marL="342900" lvl="4" indent="-342900">
              <a:buFont typeface="Wingdings" panose="05000000000000000000" pitchFamily="2" charset="2"/>
              <a:buChar char="§"/>
            </a:pPr>
            <a:r>
              <a:rPr lang="en-GB" sz="1400" b="1" dirty="0" smtClean="0">
                <a:solidFill>
                  <a:schemeClr val="bg1">
                    <a:lumMod val="75000"/>
                  </a:schemeClr>
                </a:solidFill>
                <a:sym typeface="Wingdings" panose="05000000000000000000" pitchFamily="2" charset="2"/>
              </a:rPr>
              <a:t>Main achievements from HDM4 training calibration in East Africa </a:t>
            </a:r>
          </a:p>
          <a:p>
            <a:pPr marL="342900" lvl="4" indent="-342900">
              <a:buFont typeface="Wingdings" panose="05000000000000000000" pitchFamily="2" charset="2"/>
              <a:buChar char="§"/>
            </a:pPr>
            <a:endParaRPr lang="en-GB" sz="1400" b="1" dirty="0" smtClean="0">
              <a:solidFill>
                <a:schemeClr val="bg1">
                  <a:lumMod val="75000"/>
                </a:schemeClr>
              </a:solidFill>
              <a:sym typeface="Wingdings" panose="05000000000000000000" pitchFamily="2" charset="2"/>
            </a:endParaRPr>
          </a:p>
          <a:p>
            <a:pPr marL="342900" lvl="4" indent="-342900">
              <a:buFont typeface="Wingdings" panose="05000000000000000000" pitchFamily="2" charset="2"/>
              <a:buChar char="§"/>
            </a:pPr>
            <a:r>
              <a:rPr lang="en-GB" sz="1400" b="1" dirty="0" smtClean="0">
                <a:solidFill>
                  <a:schemeClr val="bg1">
                    <a:lumMod val="75000"/>
                  </a:schemeClr>
                </a:solidFill>
                <a:sym typeface="Wingdings" panose="05000000000000000000" pitchFamily="2" charset="2"/>
              </a:rPr>
              <a:t>Conclusions and Forthcoming step of the work</a:t>
            </a:r>
          </a:p>
          <a:p>
            <a:pPr marL="742950" lvl="5" indent="-285750">
              <a:buFontTx/>
              <a:buChar char="-"/>
            </a:pPr>
            <a:endParaRPr lang="en-GB" sz="1200" dirty="0">
              <a:sym typeface="Wingdings" panose="05000000000000000000" pitchFamily="2" charset="2"/>
            </a:endParaRPr>
          </a:p>
        </p:txBody>
      </p:sp>
      <p:pic>
        <p:nvPicPr>
          <p:cNvPr id="3" name="Picture 2"/>
          <p:cNvPicPr>
            <a:picLocks noChangeAspect="1"/>
          </p:cNvPicPr>
          <p:nvPr/>
        </p:nvPicPr>
        <p:blipFill>
          <a:blip r:embed="rId2"/>
          <a:stretch>
            <a:fillRect/>
          </a:stretch>
        </p:blipFill>
        <p:spPr>
          <a:xfrm>
            <a:off x="10380930" y="147507"/>
            <a:ext cx="1776788" cy="1049700"/>
          </a:xfrm>
          <a:prstGeom prst="rect">
            <a:avLst/>
          </a:prstGeom>
        </p:spPr>
      </p:pic>
      <p:cxnSp>
        <p:nvCxnSpPr>
          <p:cNvPr id="5" name="Straight Connector 4"/>
          <p:cNvCxnSpPr>
            <a:endCxn id="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35127" y="6257053"/>
            <a:ext cx="9144543" cy="7373"/>
          </a:xfrm>
          <a:prstGeom prst="line">
            <a:avLst/>
          </a:prstGeom>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3"/>
          <a:stretch>
            <a:fillRect/>
          </a:stretch>
        </p:blipFill>
        <p:spPr>
          <a:xfrm>
            <a:off x="10889202" y="5903001"/>
            <a:ext cx="656833" cy="708099"/>
          </a:xfrm>
          <a:prstGeom prst="rect">
            <a:avLst/>
          </a:prstGeom>
        </p:spPr>
      </p:pic>
      <p:pic>
        <p:nvPicPr>
          <p:cNvPr id="8" name="Picture 2" descr="Image result for Addis Ababa University logo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23" y="5906732"/>
            <a:ext cx="630655" cy="716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airobi Universit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8806" y="5903001"/>
            <a:ext cx="586176" cy="708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srcRect l="13875" r="14656" b="13087"/>
          <a:stretch/>
        </p:blipFill>
        <p:spPr>
          <a:xfrm>
            <a:off x="11579257" y="5989106"/>
            <a:ext cx="612743" cy="615427"/>
          </a:xfrm>
          <a:prstGeom prst="rect">
            <a:avLst/>
          </a:prstGeom>
        </p:spPr>
      </p:pic>
      <p:pic>
        <p:nvPicPr>
          <p:cNvPr id="11" name="Picture 10"/>
          <p:cNvPicPr>
            <a:picLocks noChangeAspect="1"/>
          </p:cNvPicPr>
          <p:nvPr/>
        </p:nvPicPr>
        <p:blipFill>
          <a:blip r:embed="rId7"/>
          <a:stretch>
            <a:fillRect/>
          </a:stretch>
        </p:blipFill>
        <p:spPr>
          <a:xfrm>
            <a:off x="94689" y="6016118"/>
            <a:ext cx="694205" cy="694205"/>
          </a:xfrm>
          <a:prstGeom prst="rect">
            <a:avLst/>
          </a:prstGeom>
        </p:spPr>
      </p:pic>
    </p:spTree>
    <p:extLst>
      <p:ext uri="{BB962C8B-B14F-4D97-AF65-F5344CB8AC3E}">
        <p14:creationId xmlns:p14="http://schemas.microsoft.com/office/powerpoint/2010/main" val="3169073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0380930" y="147507"/>
            <a:ext cx="1776788" cy="1049700"/>
          </a:xfrm>
          <a:prstGeom prst="rect">
            <a:avLst/>
          </a:prstGeom>
        </p:spPr>
      </p:pic>
      <p:sp>
        <p:nvSpPr>
          <p:cNvPr id="24" name="TextBox 23"/>
          <p:cNvSpPr txBox="1"/>
          <p:nvPr/>
        </p:nvSpPr>
        <p:spPr>
          <a:xfrm>
            <a:off x="235127" y="208893"/>
            <a:ext cx="3242041" cy="461665"/>
          </a:xfrm>
          <a:prstGeom prst="rect">
            <a:avLst/>
          </a:prstGeom>
          <a:noFill/>
        </p:spPr>
        <p:txBody>
          <a:bodyPr wrap="none" rtlCol="0">
            <a:spAutoFit/>
          </a:bodyPr>
          <a:lstStyle/>
          <a:p>
            <a:r>
              <a:rPr lang="en-GB" sz="2400" b="1" dirty="0" smtClean="0"/>
              <a:t>Domains for East Africa:</a:t>
            </a:r>
            <a:endParaRPr lang="en-GB" sz="2400" b="1" dirty="0"/>
          </a:p>
        </p:txBody>
      </p:sp>
      <p:cxnSp>
        <p:nvCxnSpPr>
          <p:cNvPr id="25" name="Straight Connector 24"/>
          <p:cNvCxnSpPr>
            <a:endCxn id="2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9557738" y="4919409"/>
            <a:ext cx="2291755" cy="738664"/>
          </a:xfrm>
          <a:prstGeom prst="rect">
            <a:avLst/>
          </a:prstGeom>
          <a:noFill/>
        </p:spPr>
        <p:txBody>
          <a:bodyPr wrap="square" rtlCol="0">
            <a:spAutoFit/>
          </a:bodyPr>
          <a:lstStyle/>
          <a:p>
            <a:r>
              <a:rPr lang="en-GB" sz="1400" b="1" dirty="0" smtClean="0"/>
              <a:t>D01: 18x18km </a:t>
            </a:r>
          </a:p>
          <a:p>
            <a:r>
              <a:rPr lang="en-GB" sz="1400" b="1" dirty="0" smtClean="0">
                <a:solidFill>
                  <a:schemeClr val="accent2">
                    <a:lumMod val="75000"/>
                  </a:schemeClr>
                </a:solidFill>
              </a:rPr>
              <a:t>D02: 6x6km 	</a:t>
            </a:r>
          </a:p>
          <a:p>
            <a:r>
              <a:rPr lang="en-GB" sz="1400" b="1" dirty="0" smtClean="0">
                <a:solidFill>
                  <a:srgbClr val="C00000"/>
                </a:solidFill>
              </a:rPr>
              <a:t>D03: 2x2km</a:t>
            </a:r>
            <a:endParaRPr lang="en-GB" sz="1400" b="1" dirty="0">
              <a:solidFill>
                <a:srgbClr val="C00000"/>
              </a:solidFill>
            </a:endParaRPr>
          </a:p>
        </p:txBody>
      </p:sp>
      <p:grpSp>
        <p:nvGrpSpPr>
          <p:cNvPr id="41" name="Group 40"/>
          <p:cNvGrpSpPr/>
          <p:nvPr/>
        </p:nvGrpSpPr>
        <p:grpSpPr>
          <a:xfrm>
            <a:off x="9640115" y="4304782"/>
            <a:ext cx="1877905" cy="523220"/>
            <a:chOff x="1411693" y="5846603"/>
            <a:chExt cx="2620449" cy="523220"/>
          </a:xfrm>
        </p:grpSpPr>
        <p:sp>
          <p:nvSpPr>
            <p:cNvPr id="38" name="Rectangle 37"/>
            <p:cNvSpPr/>
            <p:nvPr/>
          </p:nvSpPr>
          <p:spPr>
            <a:xfrm>
              <a:off x="1411693" y="5870186"/>
              <a:ext cx="215236" cy="248623"/>
            </a:xfrm>
            <a:prstGeom prst="rect">
              <a:avLst/>
            </a:prstGeom>
            <a:noFill/>
            <a:ln w="2540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39" name="TextBox 38"/>
            <p:cNvSpPr txBox="1"/>
            <p:nvPr/>
          </p:nvSpPr>
          <p:spPr>
            <a:xfrm>
              <a:off x="1626931" y="5846603"/>
              <a:ext cx="2405211" cy="523220"/>
            </a:xfrm>
            <a:prstGeom prst="rect">
              <a:avLst/>
            </a:prstGeom>
            <a:noFill/>
          </p:spPr>
          <p:txBody>
            <a:bodyPr wrap="square" rtlCol="0">
              <a:spAutoFit/>
            </a:bodyPr>
            <a:lstStyle/>
            <a:p>
              <a:r>
                <a:rPr lang="en-GB" sz="1400" b="1" dirty="0" smtClean="0"/>
                <a:t>: analysed area for population density</a:t>
              </a:r>
              <a:endParaRPr lang="en-GB" sz="1400" b="1" dirty="0"/>
            </a:p>
          </p:txBody>
        </p:sp>
      </p:grpSp>
      <p:cxnSp>
        <p:nvCxnSpPr>
          <p:cNvPr id="42" name="Straight Connector 41"/>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31" name="Picture 30"/>
          <p:cNvPicPr>
            <a:picLocks noChangeAspect="1"/>
          </p:cNvPicPr>
          <p:nvPr/>
        </p:nvPicPr>
        <p:blipFill>
          <a:blip r:embed="rId4"/>
          <a:stretch>
            <a:fillRect/>
          </a:stretch>
        </p:blipFill>
        <p:spPr>
          <a:xfrm>
            <a:off x="94689" y="6016118"/>
            <a:ext cx="694205" cy="694205"/>
          </a:xfrm>
          <a:prstGeom prst="rect">
            <a:avLst/>
          </a:prstGeom>
        </p:spPr>
      </p:pic>
      <p:pic>
        <p:nvPicPr>
          <p:cNvPr id="26" name="Picture 25"/>
          <p:cNvPicPr>
            <a:picLocks noChangeAspect="1"/>
          </p:cNvPicPr>
          <p:nvPr/>
        </p:nvPicPr>
        <p:blipFill>
          <a:blip r:embed="rId5"/>
          <a:stretch>
            <a:fillRect/>
          </a:stretch>
        </p:blipFill>
        <p:spPr>
          <a:xfrm>
            <a:off x="235127" y="967543"/>
            <a:ext cx="9199661" cy="4986960"/>
          </a:xfrm>
          <a:prstGeom prst="rect">
            <a:avLst/>
          </a:prstGeom>
        </p:spPr>
      </p:pic>
    </p:spTree>
    <p:extLst>
      <p:ext uri="{BB962C8B-B14F-4D97-AF65-F5344CB8AC3E}">
        <p14:creationId xmlns:p14="http://schemas.microsoft.com/office/powerpoint/2010/main" val="170423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5127" y="1187501"/>
            <a:ext cx="11638273" cy="4980864"/>
          </a:xfrm>
          <a:prstGeom prst="rect">
            <a:avLst/>
          </a:prstGeom>
        </p:spPr>
      </p:pic>
      <p:pic>
        <p:nvPicPr>
          <p:cNvPr id="23" name="Picture 22"/>
          <p:cNvPicPr>
            <a:picLocks noChangeAspect="1"/>
          </p:cNvPicPr>
          <p:nvPr/>
        </p:nvPicPr>
        <p:blipFill>
          <a:blip r:embed="rId4"/>
          <a:stretch>
            <a:fillRect/>
          </a:stretch>
        </p:blipFill>
        <p:spPr>
          <a:xfrm>
            <a:off x="10380930" y="147507"/>
            <a:ext cx="1776788" cy="1049700"/>
          </a:xfrm>
          <a:prstGeom prst="rect">
            <a:avLst/>
          </a:prstGeom>
        </p:spPr>
      </p:pic>
      <p:sp>
        <p:nvSpPr>
          <p:cNvPr id="24" name="TextBox 23"/>
          <p:cNvSpPr txBox="1"/>
          <p:nvPr/>
        </p:nvSpPr>
        <p:spPr>
          <a:xfrm>
            <a:off x="235127" y="208893"/>
            <a:ext cx="3242041" cy="461665"/>
          </a:xfrm>
          <a:prstGeom prst="rect">
            <a:avLst/>
          </a:prstGeom>
          <a:noFill/>
        </p:spPr>
        <p:txBody>
          <a:bodyPr wrap="none" rtlCol="0">
            <a:spAutoFit/>
          </a:bodyPr>
          <a:lstStyle/>
          <a:p>
            <a:r>
              <a:rPr lang="en-GB" sz="2400" b="1" dirty="0" smtClean="0"/>
              <a:t>Domains for East Africa:</a:t>
            </a:r>
            <a:endParaRPr lang="en-GB" sz="2400" b="1" dirty="0"/>
          </a:p>
        </p:txBody>
      </p:sp>
      <p:cxnSp>
        <p:nvCxnSpPr>
          <p:cNvPr id="25" name="Straight Connector 24"/>
          <p:cNvCxnSpPr>
            <a:endCxn id="23" idx="1"/>
          </p:cNvCxnSpPr>
          <p:nvPr/>
        </p:nvCxnSpPr>
        <p:spPr>
          <a:xfrm>
            <a:off x="235128" y="670558"/>
            <a:ext cx="10145802" cy="1799"/>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V="1">
            <a:off x="235127" y="6250932"/>
            <a:ext cx="11614366" cy="6122"/>
          </a:xfrm>
          <a:prstGeom prst="line">
            <a:avLst/>
          </a:prstGeom>
        </p:spPr>
        <p:style>
          <a:lnRef idx="1">
            <a:schemeClr val="dk1"/>
          </a:lnRef>
          <a:fillRef idx="0">
            <a:schemeClr val="dk1"/>
          </a:fillRef>
          <a:effectRef idx="0">
            <a:schemeClr val="dk1"/>
          </a:effectRef>
          <a:fontRef idx="minor">
            <a:schemeClr val="tx1"/>
          </a:fontRef>
        </p:style>
      </p:cxnSp>
      <p:pic>
        <p:nvPicPr>
          <p:cNvPr id="31" name="Picture 30"/>
          <p:cNvPicPr>
            <a:picLocks noChangeAspect="1"/>
          </p:cNvPicPr>
          <p:nvPr/>
        </p:nvPicPr>
        <p:blipFill>
          <a:blip r:embed="rId5"/>
          <a:stretch>
            <a:fillRect/>
          </a:stretch>
        </p:blipFill>
        <p:spPr>
          <a:xfrm>
            <a:off x="94689" y="6016118"/>
            <a:ext cx="694205" cy="694205"/>
          </a:xfrm>
          <a:prstGeom prst="rect">
            <a:avLst/>
          </a:prstGeom>
        </p:spPr>
      </p:pic>
    </p:spTree>
    <p:extLst>
      <p:ext uri="{BB962C8B-B14F-4D97-AF65-F5344CB8AC3E}">
        <p14:creationId xmlns:p14="http://schemas.microsoft.com/office/powerpoint/2010/main" val="3353237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1089</TotalTime>
  <Words>4716</Words>
  <Application>Microsoft Office PowerPoint</Application>
  <PresentationFormat>Widescreen</PresentationFormat>
  <Paragraphs>439</Paragraphs>
  <Slides>40</Slides>
  <Notes>10</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Courier New</vt:lpstr>
      <vt:lpstr>Times New Roman</vt:lpstr>
      <vt:lpstr>Wingdings</vt:lpstr>
      <vt:lpstr>Office Theme</vt:lpstr>
      <vt:lpstr>Impact of anthropogenic emissions on urban air quality over the East African big conurbations of Addis Ababa, Kampala and Nairobi.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UoB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Mazzeo</dc:creator>
  <cp:lastModifiedBy>Andrea Mazzeo</cp:lastModifiedBy>
  <cp:revision>108</cp:revision>
  <dcterms:created xsi:type="dcterms:W3CDTF">2019-09-14T10:22:56Z</dcterms:created>
  <dcterms:modified xsi:type="dcterms:W3CDTF">2019-10-22T17:36:13Z</dcterms:modified>
</cp:coreProperties>
</file>