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1" r:id="rId3"/>
    <p:sldId id="304" r:id="rId4"/>
    <p:sldId id="305" r:id="rId5"/>
    <p:sldId id="275" r:id="rId6"/>
    <p:sldId id="306" r:id="rId7"/>
    <p:sldId id="309" r:id="rId8"/>
    <p:sldId id="312" r:id="rId9"/>
    <p:sldId id="279" r:id="rId10"/>
    <p:sldId id="313" r:id="rId11"/>
    <p:sldId id="315" r:id="rId12"/>
    <p:sldId id="354" r:id="rId13"/>
    <p:sldId id="358" r:id="rId14"/>
    <p:sldId id="348" r:id="rId15"/>
    <p:sldId id="349" r:id="rId16"/>
    <p:sldId id="320" r:id="rId17"/>
  </p:sldIdLst>
  <p:sldSz cx="12190413" cy="6859588"/>
  <p:notesSz cx="6858000" cy="9144000"/>
  <p:custDataLst>
    <p:tags r:id="rId20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sey Karen Parker" initials="LKP" lastIdx="4" clrIdx="0">
    <p:extLst>
      <p:ext uri="{19B8F6BF-5375-455C-9EA6-DF929625EA0E}">
        <p15:presenceInfo xmlns:p15="http://schemas.microsoft.com/office/powerpoint/2012/main" userId="S-1-5-21-1123561945-1202660629-725345543-153208" providerId="AD"/>
      </p:ext>
    </p:extLst>
  </p:cmAuthor>
  <p:cmAuthor id="2" name="Casey Dembowski" initials="CD" lastIdx="1" clrIdx="1">
    <p:extLst>
      <p:ext uri="{19B8F6BF-5375-455C-9EA6-DF929625EA0E}">
        <p15:presenceInfo xmlns:p15="http://schemas.microsoft.com/office/powerpoint/2012/main" userId="Casey Demb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04" autoAdjust="0"/>
  </p:normalViewPr>
  <p:slideViewPr>
    <p:cSldViewPr snapToGrid="0">
      <p:cViewPr varScale="1">
        <p:scale>
          <a:sx n="99" d="100"/>
          <a:sy n="99" d="100"/>
        </p:scale>
        <p:origin x="130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1-07T08:31:56.357" idx="1">
    <p:pos x="5758" y="313"/>
    <p:text>change this to an ampersand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23-10-2019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23/10/2019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A1 - consultancy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We provide </a:t>
            </a:r>
            <a:r>
              <a:rPr lang="en-GB" sz="1200" b="1" u="none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technical consultancy services and experience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as a basis for enabling the execution and planning of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projects.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200" baseline="0" dirty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baseline="0" dirty="0"/>
              <a:t>We perform </a:t>
            </a:r>
            <a:r>
              <a:rPr lang="en-GB" sz="1200" b="1" i="0" baseline="0" dirty="0"/>
              <a:t>holistic analyses </a:t>
            </a:r>
            <a:r>
              <a:rPr lang="en-GB" sz="1200" baseline="0" dirty="0"/>
              <a:t>of the challenges at hand, and provide the </a:t>
            </a:r>
            <a:r>
              <a:rPr lang="en-GB" sz="1200" b="1" baseline="0" dirty="0"/>
              <a:t>multi-disciplinary solutions</a:t>
            </a:r>
            <a:r>
              <a:rPr lang="en-GB" sz="1200" baseline="0" dirty="0"/>
              <a:t> needed to solve these in the most beneficiary way.</a:t>
            </a: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dirty="0"/>
              <a:t>We </a:t>
            </a:r>
            <a:r>
              <a:rPr lang="en-GB" sz="1200" baseline="0" dirty="0"/>
              <a:t>provide </a:t>
            </a:r>
            <a:r>
              <a:rPr lang="en-GB" sz="1200" b="1" baseline="0" dirty="0"/>
              <a:t>consultancy on almost every aspect</a:t>
            </a:r>
            <a:r>
              <a:rPr lang="en-GB" sz="1200" baseline="0" dirty="0"/>
              <a:t> of a large range of projects – from the </a:t>
            </a:r>
            <a:r>
              <a:rPr lang="en-GB" sz="1200" b="1" baseline="0" dirty="0"/>
              <a:t>highly technical details </a:t>
            </a:r>
            <a:r>
              <a:rPr lang="en-GB" sz="1200" baseline="0" dirty="0"/>
              <a:t>to the </a:t>
            </a:r>
            <a:r>
              <a:rPr lang="en-GB" sz="1200" b="1" baseline="0" dirty="0"/>
              <a:t>processes</a:t>
            </a:r>
            <a:r>
              <a:rPr lang="en-GB" sz="1200" baseline="0" dirty="0"/>
              <a:t> for successful results. </a:t>
            </a:r>
          </a:p>
          <a:p>
            <a:pPr marL="0" indent="0">
              <a:buFont typeface="Arial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171450" marR="0" indent="-171450" algn="l" defTabSz="45710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baseline="0" dirty="0"/>
              <a:t>We have a powerful tool in combining our </a:t>
            </a:r>
            <a:r>
              <a:rPr lang="en-GB" sz="1200" b="1" baseline="0" dirty="0"/>
              <a:t>technical consultancy </a:t>
            </a:r>
            <a:r>
              <a:rPr lang="en-GB" sz="1200" baseline="0" dirty="0"/>
              <a:t>with </a:t>
            </a:r>
            <a:r>
              <a:rPr lang="en-GB" sz="1200" b="1" baseline="0" dirty="0"/>
              <a:t>socio-economic analyses </a:t>
            </a:r>
            <a:r>
              <a:rPr lang="en-GB" sz="1200" baseline="0" dirty="0"/>
              <a:t>and </a:t>
            </a:r>
            <a:r>
              <a:rPr lang="en-GB" sz="1200" b="1" baseline="0" dirty="0"/>
              <a:t>process knowledge</a:t>
            </a:r>
            <a:r>
              <a:rPr lang="en-GB" sz="1200" baseline="0" dirty="0"/>
              <a:t>. </a:t>
            </a:r>
            <a:endParaRPr lang="en-GB" sz="1200" dirty="0"/>
          </a:p>
          <a:p>
            <a:pPr marL="171450" indent="-171450">
              <a:buFont typeface="Arial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/>
              <a:t>We are the </a:t>
            </a:r>
            <a:r>
              <a:rPr lang="en-GB" sz="1200" b="1" dirty="0"/>
              <a:t>leading</a:t>
            </a:r>
            <a:r>
              <a:rPr lang="en-GB" sz="1200" b="1" baseline="0" dirty="0"/>
              <a:t> experts </a:t>
            </a:r>
            <a:r>
              <a:rPr lang="en-GB" sz="1200" baseline="0" dirty="0"/>
              <a:t>within a number of technical areas. Here, we are the </a:t>
            </a:r>
            <a:r>
              <a:rPr lang="en-GB" sz="1200" b="1" baseline="0" dirty="0"/>
              <a:t>engineer that other engineers consult</a:t>
            </a:r>
            <a:r>
              <a:rPr lang="en-GB" sz="1200" baseline="0" dirty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171450" marR="0" indent="-171450" algn="l" defTabSz="4561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We perform professional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project management on multi-billion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projects as well as smaller, local projects. </a:t>
            </a:r>
          </a:p>
          <a:p>
            <a:pPr marL="0" marR="0" indent="0" algn="l" defTabSz="4561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171450" marR="0" indent="-171450" algn="l" defTabSz="4561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his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is complemented with our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process management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experience and our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stakeholder management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expertise – enabling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successful completion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of a broad range of projects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00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900" dirty="0"/>
              <a:t>Agenda, Process, 6, boxes, steps</a:t>
            </a:r>
          </a:p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487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900" dirty="0"/>
              <a:t>Agenda, Process, 6, boxes, steps</a:t>
            </a:r>
          </a:p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55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763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900" dirty="0"/>
              <a:t>Agenda, Process, 6, boxes, steps</a:t>
            </a:r>
          </a:p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/>
              <a:pPr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623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690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5294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52ED37-74C1-485F-8EAA-C8C4272A22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AA837-B377-4DCC-99D8-2629450C90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08C07-40BC-46CE-A092-D3C1B533ED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E7A28-A9C1-468C-BD1B-471826DC26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6200B-0159-4997-8F98-A0EFDC5CF3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D42DE-15C2-48BA-A864-299809009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22432-E32E-48F9-84B9-DAE1C8FAE4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38951-53F8-481D-B5F9-B2D0D051E8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rgbClr val="009D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BFF1D-A705-4EAE-A063-248B1071D6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35238-E82B-4D06-894B-9AE56409CE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DDF40-ADC5-46BE-A2D1-DF74FC5C31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968CA-BD1C-4F53-B93C-195A6B9618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251D7-512A-4F26-A191-BEA74B0D70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FA9A7-A19A-41A9-B24E-AACA75E6A2A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981EF-FF53-4EEC-B2DB-61676F3DC3F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5DC9D-ABC7-422C-AD00-6E817897E0E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0F010-1F38-40A0-B0DB-CA2EDC03531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84E9-3630-4E6A-A8C4-28498DB8D62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A4BBF-19F7-4E6A-8583-117BC4AC7F0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5109865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1A0B72-7DB9-4A18-9708-81F6CCCAE2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65436" y="6050075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75085-8608-4EE5-9C28-7C2807CA93A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9E84B-5C3D-4DEE-BF32-949673DFD82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B680D-FC52-4413-A561-75BD454C96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0C3430B-04C2-4272-BB05-4B1EDB5F051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B6A69A-6CB5-4D6A-AEF5-64C96C814E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11BD13-BA6A-4683-B411-896CBF4EE3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F5A94-8D0A-4527-AF46-D45E95C90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50C3C-3EBC-405E-BC66-D6722A54C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1808B17-7D73-48EF-8BED-63693AB76B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8328-FB70-43CC-B1AE-947E47B21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A883098-EC9D-45F8-BF2C-3487DF20D3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30D4C5-D964-48DA-A475-0F38D5E0B6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308" y="1645033"/>
            <a:ext cx="5165613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9492" y="1645581"/>
            <a:ext cx="5166111" cy="4061740"/>
          </a:xfrm>
          <a:noFill/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DD59E-B7D5-4F34-9683-B10A14435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755DD-5555-4B13-B30C-CF68ADAA33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C502FE-CC9D-4279-9B7A-71D6FD71B7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460673" y="6051649"/>
            <a:ext cx="3926464" cy="365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800" cap="all" spc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2018 AMERICAS AIR QUALITY TECHNOLOGY TRANSFER CONFERENCE NOVEMBER 13-14,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B3ADD142-CEBB-4289-94EB-AD59CA19C4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67" r:id="rId37"/>
    <p:sldLayoutId id="2147483790" r:id="rId38"/>
    <p:sldLayoutId id="2147483800" r:id="rId39"/>
  </p:sldLayoutIdLst>
  <p:hf sldNum="0" hd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gdc.noaa.gov/eog/viirs/download_global_flare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dc.noaa.gov/eog/viirs/download_global_flare.html" TargetMode="External"/><Relationship Id="rId2" Type="http://schemas.openxmlformats.org/officeDocument/2006/relationships/hyperlink" Target="https://so2.gsfc.nasa.gov/measures.html#aq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ovanni.gsfc.nasa.gov/giovanni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80524-9EBA-46A2-993C-743AE36C0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13" y="409569"/>
            <a:ext cx="10506796" cy="681548"/>
          </a:xfrm>
        </p:spPr>
        <p:txBody>
          <a:bodyPr/>
          <a:lstStyle/>
          <a:p>
            <a:r>
              <a:rPr lang="it-IT" dirty="0"/>
              <a:t>Improve EMISSION Inventory for Mexico using Satellite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83B3A-5899-4091-859B-033E725D6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509" y="5203138"/>
            <a:ext cx="8136879" cy="1084262"/>
          </a:xfrm>
        </p:spPr>
        <p:txBody>
          <a:bodyPr/>
          <a:lstStyle/>
          <a:p>
            <a:pPr lvl="0">
              <a:spcAft>
                <a:spcPct val="0"/>
              </a:spcAft>
              <a:buNone/>
            </a:pPr>
            <a:r>
              <a:rPr lang="en-GB" sz="1800" b="1" spc="0" dirty="0">
                <a:solidFill>
                  <a:srgbClr val="000000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Tejas Shah</a:t>
            </a:r>
            <a:br>
              <a:rPr lang="en-GB" sz="1800" spc="0" dirty="0">
                <a:solidFill>
                  <a:srgbClr val="000000"/>
                </a:solidFill>
                <a:latin typeface="Verdana" pitchFamily="34" charset="0"/>
                <a:ea typeface="ＭＳ Ｐゴシック" pitchFamily="-111" charset="-128"/>
                <a:cs typeface="+mn-cs"/>
              </a:rPr>
            </a:br>
            <a:r>
              <a:rPr lang="en-GB" sz="1800" spc="0" dirty="0">
                <a:solidFill>
                  <a:srgbClr val="000000"/>
                </a:solidFill>
                <a:latin typeface="Verdana" pitchFamily="34" charset="0"/>
                <a:ea typeface="ＭＳ Ｐゴシック" pitchFamily="-111" charset="-128"/>
                <a:cs typeface="+mn-cs"/>
              </a:rPr>
              <a:t>Novato, CA</a:t>
            </a:r>
          </a:p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98C1F0B-9E34-4075-8DC6-2529E7A115C7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B5F54C-14D5-4F49-9239-9CE12F5E09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60674" y="5989862"/>
            <a:ext cx="3926464" cy="365125"/>
          </a:xfrm>
        </p:spPr>
        <p:txBody>
          <a:bodyPr/>
          <a:lstStyle/>
          <a:p>
            <a:pPr algn="r" eaLnBrk="0" hangingPunct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800" cap="all" spc="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18</a:t>
            </a:r>
            <a:r>
              <a:rPr lang="en-GB" sz="800" spc="0" baseline="30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th</a:t>
            </a:r>
            <a:r>
              <a:rPr lang="en-GB" sz="800" cap="all" spc="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 Annual CMAS Conference</a:t>
            </a:r>
          </a:p>
          <a:p>
            <a:pPr algn="r" eaLnBrk="0" hangingPunct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800" cap="all" spc="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Chapel Hill, North Carolina, October 21-23,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4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0C30-1162-4A1B-9B8B-B7D31A2B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NO</a:t>
            </a:r>
            <a:r>
              <a:rPr lang="en-US" baseline="-25000" dirty="0"/>
              <a:t>2</a:t>
            </a:r>
            <a:r>
              <a:rPr lang="en-US" dirty="0"/>
              <a:t> Column Data for 2008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EB6B-A5C3-40A2-91B8-E3466D42A1C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643709"/>
            <a:ext cx="4886325" cy="4063354"/>
          </a:xfrm>
        </p:spPr>
        <p:txBody>
          <a:bodyPr/>
          <a:lstStyle/>
          <a:p>
            <a:pPr marL="285750" indent="-285750" defTabSz="457200" eaLnBrk="0" hangingPunct="0">
              <a:lnSpc>
                <a:spcPts val="2163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pc="0" dirty="0">
                <a:ea typeface="ＭＳ Ｐゴシック" pitchFamily="-111" charset="-128"/>
                <a:cs typeface="ＭＳ Ｐゴシック" pitchFamily="-111" charset="-128"/>
              </a:rPr>
              <a:t>Highly populous areas (</a:t>
            </a:r>
            <a:r>
              <a:rPr lang="en-GB" spc="0" dirty="0" err="1">
                <a:ea typeface="ＭＳ Ｐゴシック" pitchFamily="-111" charset="-128"/>
                <a:cs typeface="ＭＳ Ｐゴシック" pitchFamily="-111" charset="-128"/>
              </a:rPr>
              <a:t>ie</a:t>
            </a:r>
            <a:r>
              <a:rPr lang="en-GB" spc="0" dirty="0">
                <a:ea typeface="ＭＳ Ｐゴシック" pitchFamily="-111" charset="-128"/>
                <a:cs typeface="ＭＳ Ｐゴシック" pitchFamily="-111" charset="-128"/>
              </a:rPr>
              <a:t> Mexico City, Guadalajara and Monterrey) are “hotspots” of NO</a:t>
            </a:r>
            <a:r>
              <a:rPr lang="en-GB" spc="0" baseline="-25000" dirty="0">
                <a:ea typeface="ＭＳ Ｐゴシック" pitchFamily="-111" charset="-128"/>
                <a:cs typeface="ＭＳ Ｐゴシック" pitchFamily="-111" charset="-128"/>
              </a:rPr>
              <a:t>2</a:t>
            </a:r>
            <a:r>
              <a:rPr lang="en-GB" spc="0" dirty="0">
                <a:ea typeface="ＭＳ Ｐゴシック" pitchFamily="-111" charset="-128"/>
                <a:cs typeface="ＭＳ Ｐゴシック" pitchFamily="-111" charset="-128"/>
              </a:rPr>
              <a:t> columns ≥ 3 x10</a:t>
            </a:r>
            <a:r>
              <a:rPr lang="en-GB" spc="0" baseline="30000" dirty="0">
                <a:ea typeface="ＭＳ Ｐゴシック" pitchFamily="-111" charset="-128"/>
                <a:cs typeface="ＭＳ Ｐゴシック" pitchFamily="-111" charset="-128"/>
              </a:rPr>
              <a:t>15</a:t>
            </a:r>
            <a:r>
              <a:rPr lang="en-GB" spc="0" dirty="0">
                <a:ea typeface="ＭＳ Ｐゴシック" pitchFamily="-111" charset="-128"/>
                <a:cs typeface="ＭＳ Ｐゴシック" pitchFamily="-111" charset="-128"/>
              </a:rPr>
              <a:t> molec.cm</a:t>
            </a:r>
            <a:r>
              <a:rPr lang="en-GB" spc="0" baseline="30000" dirty="0">
                <a:ea typeface="ＭＳ Ｐゴシック" pitchFamily="-111" charset="-128"/>
                <a:cs typeface="ＭＳ Ｐゴシック" pitchFamily="-111" charset="-128"/>
              </a:rPr>
              <a:t>-2</a:t>
            </a:r>
          </a:p>
          <a:p>
            <a:pPr marL="285750" indent="-285750" defTabSz="457200" eaLnBrk="0" hangingPunct="0">
              <a:lnSpc>
                <a:spcPts val="2163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pc="0" dirty="0">
                <a:ea typeface="ＭＳ Ｐゴシック" pitchFamily="-111" charset="-128"/>
                <a:cs typeface="ＭＳ Ｐゴシック" pitchFamily="-111" charset="-128"/>
              </a:rPr>
              <a:t>Much of Mexico has </a:t>
            </a:r>
            <a:r>
              <a:rPr lang="en-GB" dirty="0">
                <a:cs typeface="ＭＳ Ｐゴシック" pitchFamily="-111" charset="-128"/>
              </a:rPr>
              <a:t>NO</a:t>
            </a:r>
            <a:r>
              <a:rPr lang="en-GB" baseline="-25000" dirty="0">
                <a:cs typeface="ＭＳ Ｐゴシック" pitchFamily="-111" charset="-128"/>
              </a:rPr>
              <a:t>2</a:t>
            </a:r>
            <a:r>
              <a:rPr lang="en-GB" dirty="0">
                <a:cs typeface="ＭＳ Ｐゴシック" pitchFamily="-111" charset="-128"/>
              </a:rPr>
              <a:t> columns &lt; 1 x10</a:t>
            </a:r>
            <a:r>
              <a:rPr lang="en-GB" baseline="30000" dirty="0">
                <a:cs typeface="ＭＳ Ｐゴシック" pitchFamily="-111" charset="-128"/>
              </a:rPr>
              <a:t>15</a:t>
            </a:r>
            <a:r>
              <a:rPr lang="en-GB" dirty="0">
                <a:cs typeface="ＭＳ Ｐゴシック" pitchFamily="-111" charset="-128"/>
              </a:rPr>
              <a:t> molec.cm</a:t>
            </a:r>
            <a:r>
              <a:rPr lang="en-GB" baseline="30000" dirty="0">
                <a:cs typeface="ＭＳ Ｐゴシック" pitchFamily="-111" charset="-128"/>
              </a:rPr>
              <a:t>-2</a:t>
            </a:r>
          </a:p>
          <a:p>
            <a:pPr marL="7429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ＭＳ Ｐゴシック" pitchFamily="-111" charset="-128"/>
              </a:rPr>
              <a:t>Level of uncertainty ~ 1x10</a:t>
            </a:r>
            <a:r>
              <a:rPr lang="en-GB" baseline="30000" dirty="0">
                <a:cs typeface="ＭＳ Ｐゴシック" pitchFamily="-111" charset="-128"/>
              </a:rPr>
              <a:t>15 </a:t>
            </a:r>
            <a:r>
              <a:rPr lang="en-GB" dirty="0">
                <a:cs typeface="ＭＳ Ｐゴシック" pitchFamily="-111" charset="-128"/>
              </a:rPr>
              <a:t>molec.cm</a:t>
            </a:r>
            <a:r>
              <a:rPr lang="en-GB" baseline="30000" dirty="0">
                <a:cs typeface="ＭＳ Ｐゴシック" pitchFamily="-111" charset="-128"/>
              </a:rPr>
              <a:t>-2</a:t>
            </a:r>
            <a:endParaRPr lang="en-GB" spc="0" dirty="0"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68AE8C6-F0CA-4E2A-9A7A-2C576CD19E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48" y="1666011"/>
            <a:ext cx="4882190" cy="29941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00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F10E-1271-4C45-BE04-F90DC580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2011 Point Source NOx Emissions and Satellite NO</a:t>
            </a:r>
            <a:r>
              <a:rPr lang="en-GB" baseline="-25000" dirty="0"/>
              <a:t>2</a:t>
            </a:r>
            <a:r>
              <a:rPr lang="en-GB" dirty="0"/>
              <a:t> Columns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A6FF57-066E-4496-BACA-12D28572A92F}"/>
              </a:ext>
            </a:extLst>
          </p:cNvPr>
          <p:cNvSpPr txBox="1">
            <a:spLocks/>
          </p:cNvSpPr>
          <p:nvPr/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spc="-50" baseline="0">
                <a:solidFill>
                  <a:schemeClr val="tx2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buFontTx/>
              <a:buNone/>
            </a:pPr>
            <a:endParaRPr lang="en-GB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2CCC1C-FF21-42F8-A60C-1759ADAA5805}"/>
              </a:ext>
            </a:extLst>
          </p:cNvPr>
          <p:cNvGrpSpPr/>
          <p:nvPr/>
        </p:nvGrpSpPr>
        <p:grpSpPr>
          <a:xfrm>
            <a:off x="1591458" y="1644650"/>
            <a:ext cx="9049602" cy="3201065"/>
            <a:chOff x="107912" y="1680850"/>
            <a:chExt cx="11244402" cy="3977419"/>
          </a:xfrm>
        </p:grpSpPr>
        <p:pic>
          <p:nvPicPr>
            <p:cNvPr id="6" name="Picture Placeholder 6">
              <a:extLst>
                <a:ext uri="{FF2B5EF4-FFF2-40B4-BE49-F238E27FC236}">
                  <a16:creationId xmlns:a16="http://schemas.microsoft.com/office/drawing/2014/main" id="{29A70172-DB88-4E15-9C63-03D3C75649CF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" b="162"/>
            <a:stretch>
              <a:fillRect/>
            </a:stretch>
          </p:blipFill>
          <p:spPr>
            <a:xfrm>
              <a:off x="6293451" y="1680850"/>
              <a:ext cx="5058863" cy="39774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774369-9BFD-4DF1-8A8C-47D54E4A3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12" y="1680850"/>
              <a:ext cx="6185538" cy="395874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B17768-04CB-4E3B-8C89-DF11A477DB6E}"/>
                </a:ext>
              </a:extLst>
            </p:cNvPr>
            <p:cNvGrpSpPr/>
            <p:nvPr/>
          </p:nvGrpSpPr>
          <p:grpSpPr>
            <a:xfrm>
              <a:off x="2883055" y="2667794"/>
              <a:ext cx="6429056" cy="2378242"/>
              <a:chOff x="2883055" y="2667794"/>
              <a:chExt cx="6429056" cy="237824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20B4AE7-7F8E-4D77-93A1-806710E2B7E0}"/>
                  </a:ext>
                </a:extLst>
              </p:cNvPr>
              <p:cNvSpPr/>
              <p:nvPr/>
            </p:nvSpPr>
            <p:spPr>
              <a:xfrm>
                <a:off x="8686006" y="2736084"/>
                <a:ext cx="381000" cy="38891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B5E2FF-B35A-4E60-965D-AB0D1C74E26B}"/>
                  </a:ext>
                </a:extLst>
              </p:cNvPr>
              <p:cNvSpPr/>
              <p:nvPr/>
            </p:nvSpPr>
            <p:spPr>
              <a:xfrm>
                <a:off x="8720654" y="3210818"/>
                <a:ext cx="381000" cy="44757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4271948-8332-4498-93A9-C91DC3EC5349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>
                <a:off x="3733006" y="2820194"/>
                <a:ext cx="4932712" cy="152400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7A5868C-93FF-4179-97C6-8A8200A637CB}"/>
                  </a:ext>
                </a:extLst>
              </p:cNvPr>
              <p:cNvSpPr/>
              <p:nvPr/>
            </p:nvSpPr>
            <p:spPr>
              <a:xfrm>
                <a:off x="3430070" y="2667794"/>
                <a:ext cx="302936" cy="30480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05B81C-A6FF-4C9A-8375-279777499A39}"/>
                  </a:ext>
                </a:extLst>
              </p:cNvPr>
              <p:cNvSpPr/>
              <p:nvPr/>
            </p:nvSpPr>
            <p:spPr>
              <a:xfrm>
                <a:off x="2883055" y="4115594"/>
                <a:ext cx="354046" cy="4572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5DF8442-C34D-4486-9751-F274640F472D}"/>
                  </a:ext>
                </a:extLst>
              </p:cNvPr>
              <p:cNvSpPr/>
              <p:nvPr/>
            </p:nvSpPr>
            <p:spPr>
              <a:xfrm>
                <a:off x="3517162" y="3161897"/>
                <a:ext cx="381000" cy="46217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87C0167-ECE2-4D01-BB21-3F9F9919A9F1}"/>
                  </a:ext>
                </a:extLst>
              </p:cNvPr>
              <p:cNvSpPr/>
              <p:nvPr/>
            </p:nvSpPr>
            <p:spPr>
              <a:xfrm>
                <a:off x="8242047" y="4192476"/>
                <a:ext cx="354046" cy="4572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6EE474-7CE3-491D-B27D-66A02C00F02E}"/>
                  </a:ext>
                </a:extLst>
              </p:cNvPr>
              <p:cNvSpPr/>
              <p:nvPr/>
            </p:nvSpPr>
            <p:spPr>
              <a:xfrm rot="8100000">
                <a:off x="8985904" y="4160676"/>
                <a:ext cx="326207" cy="88536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51AC2C5-0B2C-464D-B091-E8E687DA56FD}"/>
                  </a:ext>
                </a:extLst>
              </p:cNvPr>
              <p:cNvSpPr/>
              <p:nvPr/>
            </p:nvSpPr>
            <p:spPr>
              <a:xfrm rot="8100000">
                <a:off x="3695321" y="4101269"/>
                <a:ext cx="326207" cy="88536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B467BD7-4B97-45AA-B73C-B47E287F87AE}"/>
                  </a:ext>
                </a:extLst>
              </p:cNvPr>
              <p:cNvCxnSpPr>
                <a:cxnSpLocks/>
                <a:stCxn id="13" idx="6"/>
                <a:endCxn id="8" idx="2"/>
              </p:cNvCxnSpPr>
              <p:nvPr/>
            </p:nvCxnSpPr>
            <p:spPr>
              <a:xfrm>
                <a:off x="3898162" y="3392982"/>
                <a:ext cx="4822492" cy="4162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8D440ED-D352-444E-A149-3E9D3BD28060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>
                <a:off x="3237101" y="4344194"/>
                <a:ext cx="5004945" cy="1"/>
              </a:xfrm>
              <a:prstGeom prst="straightConnector1">
                <a:avLst/>
              </a:prstGeom>
              <a:ln w="9525">
                <a:solidFill>
                  <a:srgbClr val="7030A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13CF037-F800-47C2-8C45-E62D9579E5FE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V="1">
                <a:off x="4161316" y="4620385"/>
                <a:ext cx="4940338" cy="63352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9D1F087-D21F-41FD-A3E6-E33D1A5477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1" y="3389473"/>
            <a:ext cx="2466443" cy="10847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0788E2-9B4E-49D6-B77C-C58721851A90}"/>
              </a:ext>
            </a:extLst>
          </p:cNvPr>
          <p:cNvSpPr txBox="1"/>
          <p:nvPr/>
        </p:nvSpPr>
        <p:spPr bwMode="auto">
          <a:xfrm>
            <a:off x="734534" y="4926995"/>
            <a:ext cx="6750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56032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atin typeface="Verdana"/>
                <a:cs typeface="ＭＳ Ｐゴシック" pitchFamily="-111" charset="-128"/>
              </a:rPr>
              <a:t>Generally good agreement</a:t>
            </a:r>
          </a:p>
          <a:p>
            <a:pPr marL="273050" marR="0" indent="-256032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atin typeface="Verdana"/>
                <a:cs typeface="ＭＳ Ｐゴシック" pitchFamily="-111" charset="-128"/>
              </a:rPr>
              <a:t>Some isolated large points are not observed in columns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15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74C5B-6B59-4458-8516-F162FC39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minus 2017 Satellite NO</a:t>
            </a:r>
            <a:r>
              <a:rPr lang="en-US" baseline="-25000" dirty="0"/>
              <a:t>2</a:t>
            </a:r>
            <a:r>
              <a:rPr lang="en-US" dirty="0"/>
              <a:t> Column Difference Plot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29F49-4A15-4E8D-9999-B00FCD6943F8}"/>
              </a:ext>
            </a:extLst>
          </p:cNvPr>
          <p:cNvSpPr txBox="1"/>
          <p:nvPr/>
        </p:nvSpPr>
        <p:spPr bwMode="auto">
          <a:xfrm>
            <a:off x="796925" y="1644650"/>
            <a:ext cx="4831948" cy="404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indent="-285750" defTabSz="457200" eaLnBrk="0" hangingPunct="0">
              <a:lnSpc>
                <a:spcPts val="2163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dirty="0"/>
              <a:t>There are no increases in the NO</a:t>
            </a:r>
            <a:r>
              <a:rPr lang="en-GB" baseline="-25000" dirty="0"/>
              <a:t>2</a:t>
            </a:r>
            <a:r>
              <a:rPr lang="en-GB" dirty="0"/>
              <a:t> columns that are &gt;0.5 x 10 </a:t>
            </a:r>
            <a:r>
              <a:rPr lang="en-GB" baseline="30000" dirty="0"/>
              <a:t>15 </a:t>
            </a:r>
            <a:r>
              <a:rPr lang="en-GB" dirty="0"/>
              <a:t>molec.cm</a:t>
            </a:r>
            <a:r>
              <a:rPr lang="en-GB" baseline="30000" dirty="0"/>
              <a:t>-2</a:t>
            </a:r>
            <a:r>
              <a:rPr lang="en-GB" dirty="0"/>
              <a:t> (~</a:t>
            </a:r>
            <a:r>
              <a:rPr lang="en-US" dirty="0"/>
              <a:t>uncertainty limit)</a:t>
            </a:r>
            <a:endParaRPr lang="en-GB" dirty="0"/>
          </a:p>
          <a:p>
            <a:pPr marL="273050" indent="-285750" defTabSz="457200" eaLnBrk="0" hangingPunct="0">
              <a:lnSpc>
                <a:spcPts val="2163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There are 4 “hotspots” in Mexico  showing a decrease in NO</a:t>
            </a:r>
            <a:r>
              <a:rPr lang="en-GB" baseline="-25000" dirty="0"/>
              <a:t>2</a:t>
            </a:r>
            <a:r>
              <a:rPr lang="en-GB" dirty="0"/>
              <a:t> columns over the period:</a:t>
            </a:r>
          </a:p>
          <a:p>
            <a:pPr marL="730239" lvl="1" indent="-285750" defTabSz="4572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Mexico City area</a:t>
            </a:r>
          </a:p>
          <a:p>
            <a:pPr marL="730239" lvl="1" indent="-285750" defTabSz="4572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Monterrey </a:t>
            </a:r>
          </a:p>
          <a:p>
            <a:pPr marL="730239" lvl="1" indent="-285750" defTabSz="4572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Carbon Power Plant</a:t>
            </a:r>
          </a:p>
          <a:p>
            <a:pPr marL="730239" lvl="1" indent="-285750" defTabSz="4572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err="1"/>
              <a:t>Cantarell</a:t>
            </a:r>
            <a:r>
              <a:rPr lang="en-GB" sz="1600" dirty="0"/>
              <a:t> field in the Bay of Campeche</a:t>
            </a:r>
          </a:p>
          <a:p>
            <a:pPr marL="444489" lvl="1" defTabSz="457200" eaLnBrk="0" hangingPunct="0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marL="273050" indent="-285750" defTabSz="457200" eaLnBrk="0" hangingPunct="0">
              <a:lnSpc>
                <a:spcPts val="2163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dirty="0"/>
              <a:t>These decreases in NO</a:t>
            </a:r>
            <a:r>
              <a:rPr lang="en-GB" baseline="-25000" dirty="0"/>
              <a:t>2</a:t>
            </a:r>
            <a:r>
              <a:rPr lang="en-GB" dirty="0"/>
              <a:t> columns may indicate reductions in on-road, power plant and offshore O&amp;G emissions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138042-FBEF-4B68-9310-AADF69C09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9739" r="506" b="-1"/>
          <a:stretch/>
        </p:blipFill>
        <p:spPr>
          <a:xfrm>
            <a:off x="5871855" y="1644651"/>
            <a:ext cx="5515282" cy="28158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9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DF0"/>
                </a:solidFill>
              </a:rPr>
              <a:t>REVIEW OF Satellite data</a:t>
            </a:r>
            <a:endParaRPr lang="en-GB" dirty="0">
              <a:solidFill>
                <a:srgbClr val="009D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1DD1A6-3648-43B7-90B8-3D8A5758792C}"/>
              </a:ext>
            </a:extLst>
          </p:cNvPr>
          <p:cNvGrpSpPr>
            <a:grpSpLocks/>
          </p:cNvGrpSpPr>
          <p:nvPr/>
        </p:nvGrpSpPr>
        <p:grpSpPr>
          <a:xfrm>
            <a:off x="803921" y="1672201"/>
            <a:ext cx="7266486" cy="775049"/>
            <a:chOff x="1184543" y="2989730"/>
            <a:chExt cx="3955866" cy="11448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74ADD9-C105-486B-B9F1-6A357A73E062}"/>
                </a:ext>
              </a:extLst>
            </p:cNvPr>
            <p:cNvSpPr txBox="1"/>
            <p:nvPr/>
          </p:nvSpPr>
          <p:spPr bwMode="auto">
            <a:xfrm>
              <a:off x="1184543" y="2989730"/>
              <a:ext cx="1224733" cy="76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ADDDFF"/>
                  </a:solidFill>
                </a:rPr>
                <a:t>01</a:t>
              </a:r>
              <a:endParaRPr lang="en-GB" sz="4266" dirty="0">
                <a:solidFill>
                  <a:srgbClr val="ADDDFF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061F29-C825-4E54-89C2-D72625DDFAD4}"/>
                </a:ext>
              </a:extLst>
            </p:cNvPr>
            <p:cNvSpPr txBox="1"/>
            <p:nvPr/>
          </p:nvSpPr>
          <p:spPr bwMode="auto">
            <a:xfrm>
              <a:off x="1854239" y="3029589"/>
              <a:ext cx="3286170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Global catalogue of large SO</a:t>
              </a:r>
              <a:r>
                <a:rPr lang="en-US" sz="1600" baseline="-25000" dirty="0"/>
                <a:t>2</a:t>
              </a:r>
              <a:r>
                <a:rPr lang="en-US" sz="1600" dirty="0"/>
                <a:t> sources </a:t>
              </a:r>
              <a:r>
                <a:rPr lang="en-GB" sz="1600" dirty="0"/>
                <a:t>available from NASA</a:t>
              </a:r>
              <a:endParaRPr lang="en-US" altLang="en-US" sz="16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9F6D39-C767-4CAF-8F2C-6E723E1F3C3A}"/>
              </a:ext>
            </a:extLst>
          </p:cNvPr>
          <p:cNvGrpSpPr>
            <a:grpSpLocks/>
          </p:cNvGrpSpPr>
          <p:nvPr/>
        </p:nvGrpSpPr>
        <p:grpSpPr>
          <a:xfrm>
            <a:off x="803362" y="2463204"/>
            <a:ext cx="6768512" cy="748065"/>
            <a:chOff x="1180723" y="2949977"/>
            <a:chExt cx="5091324" cy="1104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42198F-096A-475A-9A1F-BE7C3E4B0C8B}"/>
                </a:ext>
              </a:extLst>
            </p:cNvPr>
            <p:cNvSpPr txBox="1"/>
            <p:nvPr/>
          </p:nvSpPr>
          <p:spPr bwMode="auto">
            <a:xfrm>
              <a:off x="1180723" y="3006248"/>
              <a:ext cx="1224733" cy="76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ADDDFF"/>
                  </a:solidFill>
                </a:rPr>
                <a:t>02</a:t>
              </a:r>
              <a:endParaRPr lang="en-GB" sz="4266" dirty="0">
                <a:solidFill>
                  <a:srgbClr val="ADDD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93987-E0A1-4FCF-9453-4188580A72B2}"/>
                </a:ext>
              </a:extLst>
            </p:cNvPr>
            <p:cNvSpPr txBox="1"/>
            <p:nvPr/>
          </p:nvSpPr>
          <p:spPr bwMode="auto">
            <a:xfrm>
              <a:off x="2106477" y="2949977"/>
              <a:ext cx="4165570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600" dirty="0"/>
                <a:t>Measurements of tropospheric NO</a:t>
              </a:r>
              <a:r>
                <a:rPr lang="en-US" sz="1600" baseline="-25000" dirty="0"/>
                <a:t>2</a:t>
              </a:r>
              <a:r>
                <a:rPr lang="en-US" sz="1600" dirty="0"/>
                <a:t> columns by OMI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1D5796-B66F-4719-8D6F-5E2010049365}"/>
              </a:ext>
            </a:extLst>
          </p:cNvPr>
          <p:cNvGrpSpPr>
            <a:grpSpLocks/>
          </p:cNvGrpSpPr>
          <p:nvPr/>
        </p:nvGrpSpPr>
        <p:grpSpPr>
          <a:xfrm>
            <a:off x="804784" y="3281120"/>
            <a:ext cx="5371425" cy="748065"/>
            <a:chOff x="1174993" y="2949975"/>
            <a:chExt cx="3786492" cy="11049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5E9B3-9899-4CAE-8962-15151DE619A0}"/>
                </a:ext>
              </a:extLst>
            </p:cNvPr>
            <p:cNvSpPr txBox="1"/>
            <p:nvPr/>
          </p:nvSpPr>
          <p:spPr bwMode="auto">
            <a:xfrm>
              <a:off x="1174993" y="3004732"/>
              <a:ext cx="1224733" cy="76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009DF0"/>
                  </a:solidFill>
                </a:rPr>
                <a:t>03</a:t>
              </a:r>
              <a:endParaRPr lang="en-GB" sz="4266" dirty="0">
                <a:solidFill>
                  <a:srgbClr val="009DF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3ECDDC-523C-4516-8A7B-E3AAE7B5AE5E}"/>
                </a:ext>
              </a:extLst>
            </p:cNvPr>
            <p:cNvSpPr txBox="1"/>
            <p:nvPr/>
          </p:nvSpPr>
          <p:spPr bwMode="auto">
            <a:xfrm>
              <a:off x="2047948" y="2949975"/>
              <a:ext cx="2913537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1600" dirty="0"/>
                <a:t>Global gas flaring observed from space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04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EC70-D667-47E0-B6C5-B89C7591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 dirty="0"/>
              <a:t>Global Gas Flaring Observed from Space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E916-F253-4074-B663-25D001F9C99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 err="1"/>
              <a:t>Elvidge</a:t>
            </a:r>
            <a:r>
              <a:rPr lang="en-GB" dirty="0"/>
              <a:t> et al (NOAA) provide satellite-derived gas flaring estimates </a:t>
            </a:r>
            <a:r>
              <a:rPr lang="en-US" dirty="0"/>
              <a:t>using nighttime data collected by the Visible Infrared Imaging Radiometer Suite (VIIRS) data </a:t>
            </a:r>
            <a:r>
              <a:rPr lang="en-US" dirty="0">
                <a:hlinkClick r:id="rId2"/>
              </a:rPr>
              <a:t>https://www.ngdc.noaa.gov/eog/viirs/download_global_flare.html</a:t>
            </a:r>
            <a:endParaRPr lang="en-US" dirty="0"/>
          </a:p>
          <a:p>
            <a:r>
              <a:rPr lang="en-US" dirty="0"/>
              <a:t>The global flare data are divided into three categories: upstream in oil and gas production areas, downstream at refineries and transport facilities, and industrial (</a:t>
            </a:r>
            <a:r>
              <a:rPr lang="en-US" dirty="0" err="1"/>
              <a:t>eg</a:t>
            </a:r>
            <a:r>
              <a:rPr lang="en-US" dirty="0"/>
              <a:t> coal mines, landfills, water treatment plants,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223D2-7A2E-4336-B7F8-E5110F4E8125}"/>
              </a:ext>
            </a:extLst>
          </p:cNvPr>
          <p:cNvPicPr>
            <a:picLocks noGrp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644650"/>
            <a:ext cx="5454650" cy="28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F633F-782C-48A1-8D60-BA73922BC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38" t="28280" r="3474" b="5193"/>
          <a:stretch/>
        </p:blipFill>
        <p:spPr>
          <a:xfrm>
            <a:off x="5839631" y="1644650"/>
            <a:ext cx="5547507" cy="30946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7449A0-963E-40AE-90C8-62A782E9B10D}"/>
              </a:ext>
            </a:extLst>
          </p:cNvPr>
          <p:cNvSpPr/>
          <p:nvPr/>
        </p:nvSpPr>
        <p:spPr>
          <a:xfrm>
            <a:off x="7092215" y="5297059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Figure. Volume of gas flared for Mexico in 2014 derived from VIIRS (https://www.ngdc.noaa.gov/eog/viirs/download_global_flare.html)</a:t>
            </a:r>
            <a:endParaRPr lang="en-US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840192-B36F-48A4-82EA-168DAA91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Inventory Sources with Global Flare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C0520-032D-48F0-9798-8D03F52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926" y="1625740"/>
            <a:ext cx="3259138" cy="4063354"/>
          </a:xfrm>
        </p:spPr>
        <p:txBody>
          <a:bodyPr/>
          <a:lstStyle/>
          <a:p>
            <a:r>
              <a:rPr lang="en-GB" dirty="0"/>
              <a:t>Plotted flare data for Mexico and overlaid with the EPA inventory data to determine any missing sources</a:t>
            </a:r>
          </a:p>
          <a:p>
            <a:r>
              <a:rPr lang="en-US" dirty="0"/>
              <a:t>Downstream flares (blue down arrows) are included in the EPA inventory</a:t>
            </a:r>
          </a:p>
          <a:p>
            <a:r>
              <a:rPr lang="en-US" dirty="0"/>
              <a:t>Most upstream flares (pink up arrows) are missing from the EPA inventory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27EDA90-C9E9-49C7-9FC6-0BEAD7B7FF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919" y="1595644"/>
            <a:ext cx="4767734" cy="41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95D9CB-949D-4D80-9D03-C7EDAA313211}"/>
              </a:ext>
            </a:extLst>
          </p:cNvPr>
          <p:cNvSpPr/>
          <p:nvPr/>
        </p:nvSpPr>
        <p:spPr>
          <a:xfrm>
            <a:off x="9012938" y="4230602"/>
            <a:ext cx="542599" cy="5601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7AB03-24FA-4E41-9032-436047B74A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3" y="2953589"/>
            <a:ext cx="3106400" cy="2753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B11EA9-AB82-4C9A-AC70-509D73EE304A}"/>
              </a:ext>
            </a:extLst>
          </p:cNvPr>
          <p:cNvCxnSpPr>
            <a:cxnSpLocks/>
          </p:cNvCxnSpPr>
          <p:nvPr/>
        </p:nvCxnSpPr>
        <p:spPr>
          <a:xfrm flipH="1">
            <a:off x="7058722" y="4230602"/>
            <a:ext cx="199176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748800"/>
          </a:xfrm>
        </p:spPr>
        <p:txBody>
          <a:bodyPr/>
          <a:lstStyle/>
          <a:p>
            <a:r>
              <a:rPr lang="en-GB" dirty="0"/>
              <a:t>Summary</a:t>
            </a:r>
            <a:endParaRPr lang="en-GB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FADA9-53EF-41E8-9EC1-09614199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62" y="1643709"/>
            <a:ext cx="10558676" cy="406335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Satellite data can be used </a:t>
            </a:r>
            <a:r>
              <a:rPr lang="en-US" dirty="0"/>
              <a:t>to determine whether major sources are either missing or not well represented in the current inventories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Generally good spatial agreement between inventory and satellite data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Sonora smelter source identified by SO</a:t>
            </a:r>
            <a:r>
              <a:rPr lang="en-GB" baseline="-25000" dirty="0"/>
              <a:t>2</a:t>
            </a:r>
            <a:r>
              <a:rPr lang="en-GB" dirty="0"/>
              <a:t> satellite data missing from the EPA inventory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Popocatepetl volcano near Mexico City missing from the EPA inventory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Reductions in regions with the some of the highest 2008 columns - Mexico City area, Carbon Power plant, </a:t>
            </a:r>
            <a:r>
              <a:rPr lang="en-GB" dirty="0"/>
              <a:t>Monterrey and </a:t>
            </a:r>
            <a:r>
              <a:rPr lang="en-GB" dirty="0" err="1"/>
              <a:t>Cantarell</a:t>
            </a:r>
            <a:r>
              <a:rPr lang="en-GB" dirty="0"/>
              <a:t> oil field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Many upstream O&amp;G flares missing from the EPA inventory</a:t>
            </a:r>
          </a:p>
          <a:p>
            <a:endParaRPr lang="en-US" dirty="0"/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12698348" y="3610812"/>
            <a:ext cx="60952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2000" dirty="0"/>
              <a:t>Content slide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8" y="0"/>
            <a:ext cx="6080000" cy="34244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55B6F8-70C7-48D5-8B5D-5558E814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GB" dirty="0"/>
              <a:t>OVERVIEW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D6019425-95BD-4ED5-9CC0-00458CF32D9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644650"/>
            <a:ext cx="4886325" cy="4062413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56032" defTabSz="914400">
              <a:buFont typeface="Arial" panose="020B0604020202020204" pitchFamily="34" charset="0"/>
              <a:buChar char="•"/>
            </a:pPr>
            <a:r>
              <a:rPr lang="en-US" spc="0" dirty="0">
                <a:latin typeface="+mn-lt"/>
                <a:ea typeface="+mn-ea"/>
                <a:cs typeface="+mn-cs"/>
              </a:rPr>
              <a:t>Background</a:t>
            </a:r>
          </a:p>
          <a:p>
            <a:pPr lvl="0" indent="-256032" defTabSz="914400">
              <a:buFont typeface="Arial" panose="020B0604020202020204" pitchFamily="34" charset="0"/>
              <a:buChar char="•"/>
            </a:pPr>
            <a:r>
              <a:rPr lang="en-US" spc="0" dirty="0">
                <a:latin typeface="+mn-lt"/>
                <a:ea typeface="+mn-ea"/>
                <a:cs typeface="+mn-cs"/>
              </a:rPr>
              <a:t>Purpose</a:t>
            </a:r>
          </a:p>
          <a:p>
            <a:pPr lvl="0" indent="-256032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Review of </a:t>
            </a:r>
            <a:r>
              <a:rPr lang="en-GB" dirty="0"/>
              <a:t>satellite datasets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1" indent="-256032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Global catalogue of large SO</a:t>
            </a:r>
            <a:r>
              <a:rPr lang="en-US" baseline="-25000" dirty="0">
                <a:latin typeface="+mn-lt"/>
                <a:ea typeface="+mn-ea"/>
                <a:cs typeface="+mn-cs"/>
              </a:rPr>
              <a:t>2</a:t>
            </a:r>
            <a:r>
              <a:rPr lang="en-US" dirty="0">
                <a:latin typeface="+mn-lt"/>
                <a:ea typeface="+mn-ea"/>
                <a:cs typeface="+mn-cs"/>
              </a:rPr>
              <a:t> sources </a:t>
            </a:r>
            <a:r>
              <a:rPr lang="en-GB" dirty="0"/>
              <a:t>available from NASA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1" indent="-256032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Measurements of tropospheric NO</a:t>
            </a:r>
            <a:r>
              <a:rPr lang="en-US" baseline="-25000" dirty="0">
                <a:latin typeface="+mn-lt"/>
                <a:ea typeface="+mn-ea"/>
                <a:cs typeface="+mn-cs"/>
              </a:rPr>
              <a:t>2</a:t>
            </a:r>
            <a:r>
              <a:rPr lang="en-US" dirty="0">
                <a:latin typeface="+mn-lt"/>
                <a:ea typeface="+mn-ea"/>
                <a:cs typeface="+mn-cs"/>
              </a:rPr>
              <a:t> columns by OMI</a:t>
            </a:r>
          </a:p>
          <a:p>
            <a:pPr lvl="1" indent="-256032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Global gas flaring observed from space</a:t>
            </a:r>
            <a:endParaRPr lang="en-US" spc="0" dirty="0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Content Placeholder 10" descr="A satellite in space&#10;&#10;Description generated with very high confidence">
            <a:extLst>
              <a:ext uri="{FF2B5EF4-FFF2-40B4-BE49-F238E27FC236}">
                <a16:creationId xmlns:a16="http://schemas.microsoft.com/office/drawing/2014/main" id="{42833B6B-D09E-4428-ABF6-51C7F4A04FA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5684839" y="1644650"/>
            <a:ext cx="5702300" cy="320754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94818-6D88-4082-A468-06B1DE53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CB945-F13D-4413-A9A2-C417030C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656000"/>
            <a:ext cx="5700711" cy="4063354"/>
          </a:xfrm>
        </p:spPr>
        <p:txBody>
          <a:bodyPr/>
          <a:lstStyle/>
          <a:p>
            <a:r>
              <a:rPr lang="en-GB" dirty="0"/>
              <a:t>International transport contributes to ozone and PM nonattainment issues in the US</a:t>
            </a:r>
            <a:r>
              <a:rPr lang="en-US" dirty="0"/>
              <a:t>; </a:t>
            </a:r>
            <a:r>
              <a:rPr lang="en-GB" dirty="0"/>
              <a:t>example, Mexico air pollution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New generation of Earth-observing satellites has been able to detect tropospheric air pollution at increasingly high spatial and temporal resolution</a:t>
            </a:r>
          </a:p>
          <a:p>
            <a:pPr lvl="1"/>
            <a:r>
              <a:rPr lang="en-US" dirty="0"/>
              <a:t>Satellite data are becoming more widely used in the decision-making and environmental management activities</a:t>
            </a:r>
          </a:p>
          <a:p>
            <a:pPr lvl="1"/>
            <a:r>
              <a:rPr lang="en-US" dirty="0"/>
              <a:t>Satellite data are employed for estimating emissions, tracking pollutant plumes, forecasting activities and evaluating air quality model output</a:t>
            </a:r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Placeholder 19">
            <a:extLst>
              <a:ext uri="{FF2B5EF4-FFF2-40B4-BE49-F238E27FC236}">
                <a16:creationId xmlns:a16="http://schemas.microsoft.com/office/drawing/2014/main" id="{0A9E2A40-F249-4DD2-9CEE-8E8065F62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0" b="-4"/>
          <a:stretch/>
        </p:blipFill>
        <p:spPr>
          <a:xfrm>
            <a:off x="6909294" y="1656000"/>
            <a:ext cx="4477844" cy="2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5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838E8F-3E5A-4F5F-8532-31FCAF10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9FF1-4878-43D7-87BB-8F29C460627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2" y="1645032"/>
            <a:ext cx="5510463" cy="4063354"/>
          </a:xfrm>
        </p:spPr>
        <p:txBody>
          <a:bodyPr/>
          <a:lstStyle/>
          <a:p>
            <a:r>
              <a:rPr lang="en-US" dirty="0"/>
              <a:t>The purpose of this project is to improve emission inventory for Mexico using satellite data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GB" dirty="0"/>
              <a:t>We compared three satellite datasets to the Mexico emission inventory:</a:t>
            </a:r>
          </a:p>
          <a:p>
            <a:pPr marL="738900" lvl="1" indent="-342900">
              <a:buFont typeface="+mj-lt"/>
              <a:buAutoNum type="arabicPeriod"/>
            </a:pPr>
            <a:r>
              <a:rPr lang="en-GB" dirty="0"/>
              <a:t>Global catalogue of large SO</a:t>
            </a:r>
            <a:r>
              <a:rPr lang="en-GB" baseline="-25000" dirty="0"/>
              <a:t>2</a:t>
            </a:r>
            <a:r>
              <a:rPr lang="en-GB" dirty="0"/>
              <a:t> sources available from NASA </a:t>
            </a:r>
            <a:r>
              <a:rPr lang="en-GB" sz="1400" dirty="0">
                <a:hlinkClick r:id="rId2"/>
              </a:rPr>
              <a:t>https://so2.gsfc.nasa.gov/measures.html#aq</a:t>
            </a:r>
            <a:r>
              <a:rPr lang="en-GB" sz="1400" dirty="0"/>
              <a:t> </a:t>
            </a:r>
            <a:endParaRPr lang="en-GB" dirty="0"/>
          </a:p>
          <a:p>
            <a:pPr marL="738900" lvl="1" indent="-342900">
              <a:buFont typeface="+mj-lt"/>
              <a:buAutoNum type="arabicPeriod"/>
            </a:pPr>
            <a:r>
              <a:rPr lang="en-GB" dirty="0"/>
              <a:t>Measurements of tropospheric NO</a:t>
            </a:r>
            <a:r>
              <a:rPr lang="en-GB" baseline="-25000" dirty="0"/>
              <a:t>2</a:t>
            </a:r>
            <a:r>
              <a:rPr lang="en-GB" dirty="0"/>
              <a:t> columns by Ozone Monitoring Instrument (OMI)</a:t>
            </a:r>
          </a:p>
          <a:p>
            <a:pPr marL="738900" lvl="1" indent="-342900">
              <a:buFont typeface="+mj-lt"/>
              <a:buAutoNum type="arabicPeriod"/>
            </a:pPr>
            <a:r>
              <a:rPr lang="en-US" dirty="0"/>
              <a:t>Global gas flaring observed from space </a:t>
            </a:r>
            <a:r>
              <a:rPr lang="en-GB" sz="1400" dirty="0">
                <a:cs typeface="ＭＳ Ｐゴシック" pitchFamily="-111" charset="-128"/>
                <a:hlinkClick r:id="rId3"/>
              </a:rPr>
              <a:t>https://www.ngdc.noaa.gov/eog/viirs/download_global_flare.html</a:t>
            </a:r>
            <a:endParaRPr lang="en-GB" dirty="0">
              <a:cs typeface="ＭＳ Ｐゴシック" pitchFamily="-111" charset="-128"/>
            </a:endParaRPr>
          </a:p>
          <a:p>
            <a:endParaRPr lang="en-GB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35CB3811-73C1-49E7-B977-D75EE11F2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12428" r="8638" b="12049"/>
          <a:stretch/>
        </p:blipFill>
        <p:spPr>
          <a:xfrm>
            <a:off x="7292749" y="1645032"/>
            <a:ext cx="4094388" cy="31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DF0"/>
                </a:solidFill>
              </a:rPr>
              <a:t>REVIEW OF Satellite data</a:t>
            </a:r>
            <a:endParaRPr lang="en-GB" dirty="0">
              <a:solidFill>
                <a:srgbClr val="009D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1DD1A6-3648-43B7-90B8-3D8A5758792C}"/>
              </a:ext>
            </a:extLst>
          </p:cNvPr>
          <p:cNvGrpSpPr>
            <a:grpSpLocks/>
          </p:cNvGrpSpPr>
          <p:nvPr/>
        </p:nvGrpSpPr>
        <p:grpSpPr>
          <a:xfrm>
            <a:off x="803921" y="1645288"/>
            <a:ext cx="7113065" cy="748065"/>
            <a:chOff x="1184543" y="2949975"/>
            <a:chExt cx="3973332" cy="11049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74ADD9-C105-486B-B9F1-6A357A73E062}"/>
                </a:ext>
              </a:extLst>
            </p:cNvPr>
            <p:cNvSpPr txBox="1"/>
            <p:nvPr/>
          </p:nvSpPr>
          <p:spPr bwMode="auto">
            <a:xfrm>
              <a:off x="1184543" y="2989730"/>
              <a:ext cx="1224733" cy="76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009DF0"/>
                  </a:solidFill>
                </a:rPr>
                <a:t>01</a:t>
              </a:r>
              <a:endParaRPr lang="en-GB" sz="4266" dirty="0">
                <a:solidFill>
                  <a:srgbClr val="009DF0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061F29-C825-4E54-89C2-D72625DDFAD4}"/>
                </a:ext>
              </a:extLst>
            </p:cNvPr>
            <p:cNvSpPr txBox="1"/>
            <p:nvPr/>
          </p:nvSpPr>
          <p:spPr bwMode="auto">
            <a:xfrm>
              <a:off x="1871705" y="2949975"/>
              <a:ext cx="3286170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Global catalogue of large SO</a:t>
              </a:r>
              <a:r>
                <a:rPr lang="en-US" sz="1600" baseline="-25000" dirty="0"/>
                <a:t>2</a:t>
              </a:r>
              <a:r>
                <a:rPr lang="en-US" sz="1600" dirty="0"/>
                <a:t> Sources </a:t>
              </a:r>
              <a:r>
                <a:rPr lang="en-GB" sz="1600" dirty="0"/>
                <a:t>available from NASA</a:t>
              </a:r>
              <a:endParaRPr lang="en-US" altLang="en-US" sz="16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9F6D39-C767-4CAF-8F2C-6E723E1F3C3A}"/>
              </a:ext>
            </a:extLst>
          </p:cNvPr>
          <p:cNvGrpSpPr>
            <a:grpSpLocks/>
          </p:cNvGrpSpPr>
          <p:nvPr/>
        </p:nvGrpSpPr>
        <p:grpSpPr>
          <a:xfrm>
            <a:off x="803362" y="2463204"/>
            <a:ext cx="6768512" cy="748065"/>
            <a:chOff x="1180723" y="2949977"/>
            <a:chExt cx="5091324" cy="1104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42198F-096A-475A-9A1F-BE7C3E4B0C8B}"/>
                </a:ext>
              </a:extLst>
            </p:cNvPr>
            <p:cNvSpPr txBox="1"/>
            <p:nvPr/>
          </p:nvSpPr>
          <p:spPr bwMode="auto">
            <a:xfrm>
              <a:off x="1180723" y="3006248"/>
              <a:ext cx="1224733" cy="76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ADDDFF"/>
                  </a:solidFill>
                </a:rPr>
                <a:t>02</a:t>
              </a:r>
              <a:endParaRPr lang="en-GB" sz="4266" dirty="0">
                <a:solidFill>
                  <a:srgbClr val="ADDD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93987-E0A1-4FCF-9453-4188580A72B2}"/>
                </a:ext>
              </a:extLst>
            </p:cNvPr>
            <p:cNvSpPr txBox="1"/>
            <p:nvPr/>
          </p:nvSpPr>
          <p:spPr bwMode="auto">
            <a:xfrm>
              <a:off x="2106477" y="2949977"/>
              <a:ext cx="4165570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600" dirty="0"/>
                <a:t>Measurements of tropospheric NO</a:t>
              </a:r>
              <a:r>
                <a:rPr lang="en-US" sz="1600" baseline="-25000" dirty="0"/>
                <a:t>2</a:t>
              </a:r>
              <a:r>
                <a:rPr lang="en-US" sz="1600" dirty="0"/>
                <a:t> columns by OMI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1D5796-B66F-4719-8D6F-5E2010049365}"/>
              </a:ext>
            </a:extLst>
          </p:cNvPr>
          <p:cNvGrpSpPr>
            <a:grpSpLocks/>
          </p:cNvGrpSpPr>
          <p:nvPr/>
        </p:nvGrpSpPr>
        <p:grpSpPr>
          <a:xfrm>
            <a:off x="804784" y="3281120"/>
            <a:ext cx="5371425" cy="748065"/>
            <a:chOff x="1174993" y="2949975"/>
            <a:chExt cx="3786492" cy="11049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5E9B3-9899-4CAE-8962-15151DE619A0}"/>
                </a:ext>
              </a:extLst>
            </p:cNvPr>
            <p:cNvSpPr txBox="1"/>
            <p:nvPr/>
          </p:nvSpPr>
          <p:spPr bwMode="auto">
            <a:xfrm>
              <a:off x="1174993" y="3004732"/>
              <a:ext cx="1224733" cy="76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ADDDFF"/>
                  </a:solidFill>
                </a:rPr>
                <a:t>03</a:t>
              </a:r>
              <a:endParaRPr lang="en-GB" sz="4266" dirty="0">
                <a:solidFill>
                  <a:srgbClr val="ADDD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3ECDDC-523C-4516-8A7B-E3AAE7B5AE5E}"/>
                </a:ext>
              </a:extLst>
            </p:cNvPr>
            <p:cNvSpPr txBox="1"/>
            <p:nvPr/>
          </p:nvSpPr>
          <p:spPr bwMode="auto">
            <a:xfrm>
              <a:off x="2047948" y="2949975"/>
              <a:ext cx="2913537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1600" dirty="0"/>
                <a:t>Global gas flaring observed from space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00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DD98-5A3F-492B-8570-BA63B999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Global Catalogue of Large SO</a:t>
            </a:r>
            <a:r>
              <a:rPr lang="en-GB" baseline="-25000"/>
              <a:t>2</a:t>
            </a:r>
            <a:r>
              <a:rPr lang="en-GB"/>
              <a:t> 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9E813-FC32-4161-A1DA-02E8282F54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645033"/>
            <a:ext cx="4886325" cy="4063354"/>
          </a:xfrm>
        </p:spPr>
        <p:txBody>
          <a:bodyPr/>
          <a:lstStyle/>
          <a:p>
            <a:r>
              <a:rPr lang="en-GB" dirty="0"/>
              <a:t>SO</a:t>
            </a:r>
            <a:r>
              <a:rPr lang="en-GB" baseline="-25000" dirty="0"/>
              <a:t>2</a:t>
            </a:r>
            <a:r>
              <a:rPr lang="en-US" dirty="0"/>
              <a:t> is currently being measured over the entire earth using the ozone monitoring instrument (OMI) on the Aura satellite</a:t>
            </a:r>
            <a:endParaRPr lang="en-GB" dirty="0"/>
          </a:p>
          <a:p>
            <a:r>
              <a:rPr lang="en-GB" dirty="0"/>
              <a:t>NASA provides a global catalogue of large SO</a:t>
            </a:r>
            <a:r>
              <a:rPr lang="en-GB" baseline="-25000" dirty="0"/>
              <a:t>2</a:t>
            </a:r>
            <a:r>
              <a:rPr lang="en-GB" dirty="0"/>
              <a:t> point sources</a:t>
            </a:r>
          </a:p>
          <a:p>
            <a:pPr lvl="1"/>
            <a:r>
              <a:rPr lang="en-GB" dirty="0"/>
              <a:t>Sources </a:t>
            </a:r>
            <a:r>
              <a:rPr lang="en-US" dirty="0"/>
              <a:t>are classified as: volcanoes, power plant, smelters and oil and gas</a:t>
            </a:r>
          </a:p>
          <a:p>
            <a:pPr lvl="1"/>
            <a:r>
              <a:rPr lang="en-US" dirty="0"/>
              <a:t>Globally, a total of 519 </a:t>
            </a:r>
            <a:r>
              <a:rPr lang="en-GB" dirty="0"/>
              <a:t>continuously emitting sources have been identified</a:t>
            </a:r>
          </a:p>
          <a:p>
            <a:r>
              <a:rPr lang="en-GB" dirty="0"/>
              <a:t>Provides </a:t>
            </a:r>
            <a:r>
              <a:rPr lang="en-US" dirty="0"/>
              <a:t>annual SO</a:t>
            </a:r>
            <a:r>
              <a:rPr lang="en-US" baseline="-25000" dirty="0"/>
              <a:t>2</a:t>
            </a:r>
            <a:r>
              <a:rPr lang="en-US" dirty="0"/>
              <a:t> emission estimates from 2005 to 2018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FE88E70-53E2-4953-ADD9-00646471AF74}"/>
              </a:ext>
            </a:extLst>
          </p:cNvPr>
          <p:cNvPicPr>
            <a:picLocks noGrp="1"/>
          </p:cNvPicPr>
          <p:nvPr>
            <p:ph sz="quarter" idx="16"/>
          </p:nvPr>
        </p:nvPicPr>
        <p:blipFill rotWithShape="1">
          <a:blip r:embed="rId2"/>
          <a:srcRect r="529"/>
          <a:stretch/>
        </p:blipFill>
        <p:spPr>
          <a:xfrm>
            <a:off x="6657278" y="1644650"/>
            <a:ext cx="4729860" cy="4076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D8E39-1D95-4F26-B524-DA95365DB69B}"/>
              </a:ext>
            </a:extLst>
          </p:cNvPr>
          <p:cNvSpPr txBox="1"/>
          <p:nvPr/>
        </p:nvSpPr>
        <p:spPr bwMode="auto">
          <a:xfrm>
            <a:off x="6505576" y="4299000"/>
            <a:ext cx="1811709" cy="166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6032" defTabSz="457200" eaLnBrk="0" hangingPunct="0"/>
            <a:r>
              <a:rPr lang="en-GB" sz="1300" dirty="0">
                <a:latin typeface="Verdana"/>
                <a:cs typeface="ＭＳ Ｐゴシック" pitchFamily="-111" charset="-128"/>
              </a:rPr>
              <a:t>10 Power Plants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12700" indent="-256032" defTabSz="457200" eaLnBrk="0" hangingPunct="0"/>
            <a:r>
              <a:rPr lang="en-GB" sz="1300" dirty="0">
                <a:latin typeface="Verdana"/>
                <a:cs typeface="ＭＳ Ｐゴシック" pitchFamily="-111" charset="-128"/>
              </a:rPr>
              <a:t>8 Oil and Gas</a:t>
            </a:r>
          </a:p>
          <a:p>
            <a:pPr marL="12700" marR="0" indent="-256032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1 Smelter</a:t>
            </a:r>
          </a:p>
          <a:p>
            <a:pPr marL="12700" marR="0" indent="-256032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GB" sz="1300" dirty="0">
                <a:latin typeface="Verdana"/>
                <a:cs typeface="ＭＳ Ｐゴシック" pitchFamily="-111" charset="-128"/>
              </a:rPr>
              <a:t>1 Volcano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9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DF13-29CC-4614-9162-184EF62C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Comparing Magnitudes of Inventory &amp; Satellite SO</a:t>
            </a:r>
            <a:r>
              <a:rPr lang="en-GB" baseline="-25000" dirty="0"/>
              <a:t>2</a:t>
            </a:r>
            <a:r>
              <a:rPr lang="en-GB" dirty="0"/>
              <a:t>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7509-AFA2-482E-8C78-1D48E03D662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645033"/>
            <a:ext cx="4886325" cy="4063354"/>
          </a:xfrm>
        </p:spPr>
        <p:txBody>
          <a:bodyPr/>
          <a:lstStyle/>
          <a:p>
            <a:r>
              <a:rPr lang="en-US" dirty="0"/>
              <a:t>Scatter plot shows satellite-derived SO</a:t>
            </a:r>
            <a:r>
              <a:rPr lang="en-US" baseline="-25000" dirty="0"/>
              <a:t>2</a:t>
            </a:r>
            <a:r>
              <a:rPr lang="en-US" dirty="0"/>
              <a:t> emission estimates versus EPA inventory data for 2011</a:t>
            </a:r>
          </a:p>
          <a:p>
            <a:r>
              <a:rPr lang="en-US" dirty="0"/>
              <a:t>Satellite-derived SO</a:t>
            </a:r>
            <a:r>
              <a:rPr lang="en-US" baseline="-25000" dirty="0"/>
              <a:t>2</a:t>
            </a:r>
            <a:r>
              <a:rPr lang="en-US" dirty="0"/>
              <a:t> emission estimates are generally higher than EPA inventory data</a:t>
            </a:r>
          </a:p>
          <a:p>
            <a:pPr lvl="1"/>
            <a:r>
              <a:rPr lang="en-US" dirty="0"/>
              <a:t>Inventory misses 2 major sources</a:t>
            </a:r>
          </a:p>
          <a:p>
            <a:r>
              <a:rPr lang="en-GB" dirty="0"/>
              <a:t>Good agreement in source location except for </a:t>
            </a:r>
            <a:r>
              <a:rPr lang="en-GB" dirty="0" err="1"/>
              <a:t>Cadereyta</a:t>
            </a:r>
            <a:r>
              <a:rPr lang="en-GB" dirty="0"/>
              <a:t> (O&amp;G), Sonora (smelter), and </a:t>
            </a:r>
            <a:r>
              <a:rPr lang="en-GB" dirty="0" err="1"/>
              <a:t>Popcatepetl</a:t>
            </a:r>
            <a:r>
              <a:rPr lang="en-GB" dirty="0"/>
              <a:t> (volcano)</a:t>
            </a:r>
            <a:endParaRPr lang="en-US" dirty="0"/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5FEF0E-4CA1-4EC9-9EEA-A7AFECBB5217}"/>
              </a:ext>
            </a:extLst>
          </p:cNvPr>
          <p:cNvPicPr>
            <a:picLocks noGrp="1"/>
          </p:cNvPicPr>
          <p:nvPr>
            <p:ph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"/>
          <a:stretch/>
        </p:blipFill>
        <p:spPr bwMode="auto">
          <a:xfrm>
            <a:off x="7060698" y="1645033"/>
            <a:ext cx="4326440" cy="40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68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DF0"/>
                </a:solidFill>
              </a:rPr>
              <a:t>REVIEW OF Satellite data</a:t>
            </a:r>
            <a:endParaRPr lang="en-GB" dirty="0">
              <a:solidFill>
                <a:srgbClr val="009D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1DD1A6-3648-43B7-90B8-3D8A5758792C}"/>
              </a:ext>
            </a:extLst>
          </p:cNvPr>
          <p:cNvGrpSpPr>
            <a:grpSpLocks/>
          </p:cNvGrpSpPr>
          <p:nvPr/>
        </p:nvGrpSpPr>
        <p:grpSpPr>
          <a:xfrm>
            <a:off x="803921" y="1645288"/>
            <a:ext cx="7194944" cy="748065"/>
            <a:chOff x="1184543" y="2949975"/>
            <a:chExt cx="5412090" cy="11049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74ADD9-C105-486B-B9F1-6A357A73E062}"/>
                </a:ext>
              </a:extLst>
            </p:cNvPr>
            <p:cNvSpPr txBox="1"/>
            <p:nvPr/>
          </p:nvSpPr>
          <p:spPr bwMode="auto">
            <a:xfrm>
              <a:off x="1184543" y="2989730"/>
              <a:ext cx="1224733" cy="76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ADDDFF"/>
                  </a:solidFill>
                </a:rPr>
                <a:t>01</a:t>
              </a:r>
              <a:endParaRPr lang="en-GB" sz="4266" dirty="0">
                <a:solidFill>
                  <a:srgbClr val="ADDDFF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061F29-C825-4E54-89C2-D72625DDFAD4}"/>
                </a:ext>
              </a:extLst>
            </p:cNvPr>
            <p:cNvSpPr txBox="1"/>
            <p:nvPr/>
          </p:nvSpPr>
          <p:spPr bwMode="auto">
            <a:xfrm>
              <a:off x="2108387" y="2949975"/>
              <a:ext cx="4488246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Global catalogue of large SO</a:t>
              </a:r>
              <a:r>
                <a:rPr lang="en-US" sz="1600" baseline="-25000" dirty="0"/>
                <a:t>2</a:t>
              </a:r>
              <a:r>
                <a:rPr lang="en-US" sz="1600" dirty="0"/>
                <a:t> sources </a:t>
              </a:r>
              <a:r>
                <a:rPr lang="en-GB" sz="1600" dirty="0"/>
                <a:t>available from NASA</a:t>
              </a:r>
              <a:endParaRPr lang="en-US" altLang="en-US" sz="16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9F6D39-C767-4CAF-8F2C-6E723E1F3C3A}"/>
              </a:ext>
            </a:extLst>
          </p:cNvPr>
          <p:cNvGrpSpPr>
            <a:grpSpLocks/>
          </p:cNvGrpSpPr>
          <p:nvPr/>
        </p:nvGrpSpPr>
        <p:grpSpPr>
          <a:xfrm>
            <a:off x="803362" y="2463204"/>
            <a:ext cx="6768512" cy="748065"/>
            <a:chOff x="1180723" y="2949977"/>
            <a:chExt cx="5091324" cy="1104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42198F-096A-475A-9A1F-BE7C3E4B0C8B}"/>
                </a:ext>
              </a:extLst>
            </p:cNvPr>
            <p:cNvSpPr txBox="1"/>
            <p:nvPr/>
          </p:nvSpPr>
          <p:spPr bwMode="auto">
            <a:xfrm>
              <a:off x="1180723" y="3006248"/>
              <a:ext cx="1224733" cy="76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009DF0"/>
                  </a:solidFill>
                </a:rPr>
                <a:t>02</a:t>
              </a:r>
              <a:endParaRPr lang="en-GB" sz="4266" dirty="0">
                <a:solidFill>
                  <a:srgbClr val="009DF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93987-E0A1-4FCF-9453-4188580A72B2}"/>
                </a:ext>
              </a:extLst>
            </p:cNvPr>
            <p:cNvSpPr txBox="1"/>
            <p:nvPr/>
          </p:nvSpPr>
          <p:spPr bwMode="auto">
            <a:xfrm>
              <a:off x="2106477" y="2949977"/>
              <a:ext cx="4165570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600" dirty="0"/>
                <a:t>Measurements of tropospheric NO</a:t>
              </a:r>
              <a:r>
                <a:rPr lang="en-US" sz="1600" baseline="-25000" dirty="0"/>
                <a:t>2</a:t>
              </a:r>
              <a:r>
                <a:rPr lang="en-US" sz="1600" dirty="0"/>
                <a:t> columns by OMI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1D5796-B66F-4719-8D6F-5E2010049365}"/>
              </a:ext>
            </a:extLst>
          </p:cNvPr>
          <p:cNvGrpSpPr>
            <a:grpSpLocks/>
          </p:cNvGrpSpPr>
          <p:nvPr/>
        </p:nvGrpSpPr>
        <p:grpSpPr>
          <a:xfrm>
            <a:off x="804784" y="3281120"/>
            <a:ext cx="5371425" cy="748065"/>
            <a:chOff x="1174993" y="2949975"/>
            <a:chExt cx="3786492" cy="11049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5E9B3-9899-4CAE-8962-15151DE619A0}"/>
                </a:ext>
              </a:extLst>
            </p:cNvPr>
            <p:cNvSpPr txBox="1"/>
            <p:nvPr/>
          </p:nvSpPr>
          <p:spPr bwMode="auto">
            <a:xfrm>
              <a:off x="1174993" y="3004732"/>
              <a:ext cx="1224733" cy="76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6" b="1" dirty="0">
                  <a:solidFill>
                    <a:srgbClr val="ADDDFF"/>
                  </a:solidFill>
                </a:rPr>
                <a:t>03</a:t>
              </a:r>
              <a:endParaRPr lang="en-GB" sz="4266" dirty="0">
                <a:solidFill>
                  <a:srgbClr val="ADDD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3ECDDC-523C-4516-8A7B-E3AAE7B5AE5E}"/>
                </a:ext>
              </a:extLst>
            </p:cNvPr>
            <p:cNvSpPr txBox="1"/>
            <p:nvPr/>
          </p:nvSpPr>
          <p:spPr bwMode="auto">
            <a:xfrm>
              <a:off x="2047948" y="2949975"/>
              <a:ext cx="2913537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1600" dirty="0"/>
                <a:t>Global gas flaring observed from space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13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2F71-34CB-4A94-B9BC-6B0C8E0F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Tropospheric NO</a:t>
            </a:r>
            <a:r>
              <a:rPr lang="en-US" baseline="-25000" dirty="0"/>
              <a:t>2</a:t>
            </a:r>
            <a:r>
              <a:rPr lang="en-US" dirty="0"/>
              <a:t> Column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179D-93FE-4272-8B48-184AF914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taken by the OMI instrument aboard the Aura satellite and converted into tropospheric NO</a:t>
            </a:r>
            <a:r>
              <a:rPr lang="en-US" baseline="-25000" dirty="0"/>
              <a:t>2</a:t>
            </a:r>
            <a:r>
              <a:rPr lang="en-US" dirty="0"/>
              <a:t> columns through a process known as a “retrieval” </a:t>
            </a:r>
          </a:p>
          <a:p>
            <a:r>
              <a:rPr lang="en-US" dirty="0"/>
              <a:t>NASA has a tool “Giovanni” that displays the tropospheric NO</a:t>
            </a:r>
            <a:r>
              <a:rPr lang="en-US" baseline="-25000" dirty="0"/>
              <a:t>2</a:t>
            </a:r>
            <a:r>
              <a:rPr lang="en-US" dirty="0"/>
              <a:t> columns and provides a means to download NO</a:t>
            </a:r>
            <a:r>
              <a:rPr lang="en-US" baseline="-25000" dirty="0"/>
              <a:t>2</a:t>
            </a:r>
            <a:r>
              <a:rPr lang="en-US" dirty="0"/>
              <a:t> column data in an accessible format</a:t>
            </a:r>
            <a:r>
              <a:rPr lang="en-GB" dirty="0">
                <a:hlinkClick r:id="rId2"/>
              </a:rPr>
              <a:t> https://giovanni.gsfc.nasa.gov/giovanni/</a:t>
            </a:r>
            <a:r>
              <a:rPr lang="en-GB" dirty="0"/>
              <a:t> </a:t>
            </a:r>
            <a:endParaRPr lang="en-US" dirty="0"/>
          </a:p>
          <a:p>
            <a:pPr lvl="1"/>
            <a:r>
              <a:rPr lang="en-US" dirty="0"/>
              <a:t>The Giovanni tool can perform spatial extraction for a user-defined region and temporal averaging</a:t>
            </a:r>
          </a:p>
          <a:p>
            <a:r>
              <a:rPr lang="en-US" dirty="0"/>
              <a:t>We extracted annual average tropospheric NO</a:t>
            </a:r>
            <a:r>
              <a:rPr lang="en-US" baseline="-25000" dirty="0"/>
              <a:t>2</a:t>
            </a:r>
            <a:r>
              <a:rPr lang="en-US" dirty="0"/>
              <a:t> columns data for Mexico from 2008 to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7459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18288884560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27948869695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2794886969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2794886969505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58CB2726-0C5E-4EB2-8F9D-5965156B7CC9}" vid="{A57FC229-3594-47F2-A31F-4DC55E47FDE4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2789</TotalTime>
  <Words>1157</Words>
  <Application>Microsoft Office PowerPoint</Application>
  <PresentationFormat>Custom</PresentationFormat>
  <Paragraphs>124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Verdana</vt:lpstr>
      <vt:lpstr>Blank</vt:lpstr>
      <vt:lpstr>Improve EMISSION Inventory for Mexico using Satellite Data</vt:lpstr>
      <vt:lpstr>OVERVIEW</vt:lpstr>
      <vt:lpstr>Background</vt:lpstr>
      <vt:lpstr>purpose</vt:lpstr>
      <vt:lpstr>REVIEW OF Satellite data</vt:lpstr>
      <vt:lpstr>Global Catalogue of Large SO2 Sources</vt:lpstr>
      <vt:lpstr>Comparing Magnitudes of Inventory &amp; Satellite SO2 Sources</vt:lpstr>
      <vt:lpstr>REVIEW OF Satellite data</vt:lpstr>
      <vt:lpstr>Satellite Tropospheric NO2 Column Data</vt:lpstr>
      <vt:lpstr>Satellite NO2 Column Data for 2008</vt:lpstr>
      <vt:lpstr>Compare 2011 Point Source NOx Emissions and Satellite NO2 Columns</vt:lpstr>
      <vt:lpstr>2008 minus 2017 Satellite NO2 Column Difference Plot</vt:lpstr>
      <vt:lpstr>REVIEW OF Satellite data</vt:lpstr>
      <vt:lpstr>Global Gas Flaring Observed from Space</vt:lpstr>
      <vt:lpstr>Comparing Inventory Sources with Global Flare Data</vt:lpstr>
      <vt:lpstr>Summary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Vasilenko</dc:creator>
  <cp:lastModifiedBy>Tejas Shah</cp:lastModifiedBy>
  <cp:revision>128</cp:revision>
  <dcterms:created xsi:type="dcterms:W3CDTF">2018-10-04T13:31:50Z</dcterms:created>
  <dcterms:modified xsi:type="dcterms:W3CDTF">2019-10-23T13:29:09Z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2018-01-03T12:53:37.3524988Z</vt:lpwstr>
  </property>
</Properties>
</file>