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3" r:id="rId6"/>
    <p:sldId id="281" r:id="rId7"/>
    <p:sldId id="271" r:id="rId8"/>
    <p:sldId id="282" r:id="rId9"/>
    <p:sldId id="265" r:id="rId10"/>
    <p:sldId id="272" r:id="rId11"/>
    <p:sldId id="278" r:id="rId12"/>
    <p:sldId id="266" r:id="rId13"/>
    <p:sldId id="283" r:id="rId14"/>
    <p:sldId id="275" r:id="rId15"/>
    <p:sldId id="267" r:id="rId16"/>
    <p:sldId id="270" r:id="rId17"/>
    <p:sldId id="284" r:id="rId18"/>
    <p:sldId id="285" r:id="rId19"/>
    <p:sldId id="286" r:id="rId20"/>
    <p:sldId id="287" r:id="rId21"/>
    <p:sldId id="290" r:id="rId22"/>
    <p:sldId id="289" r:id="rId23"/>
    <p:sldId id="291" r:id="rId24"/>
    <p:sldId id="292" r:id="rId25"/>
    <p:sldId id="260" r:id="rId26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5105DB-6A6F-44D4-A637-24A4361497F0}">
          <p14:sldIdLst>
            <p14:sldId id="256"/>
            <p14:sldId id="263"/>
            <p14:sldId id="281"/>
            <p14:sldId id="271"/>
            <p14:sldId id="282"/>
            <p14:sldId id="265"/>
            <p14:sldId id="272"/>
            <p14:sldId id="278"/>
            <p14:sldId id="266"/>
            <p14:sldId id="283"/>
            <p14:sldId id="275"/>
            <p14:sldId id="267"/>
            <p14:sldId id="270"/>
            <p14:sldId id="284"/>
            <p14:sldId id="285"/>
            <p14:sldId id="286"/>
            <p14:sldId id="287"/>
            <p14:sldId id="290"/>
            <p14:sldId id="289"/>
            <p14:sldId id="291"/>
            <p14:sldId id="292"/>
            <p14:sldId id="260"/>
          </p14:sldIdLst>
        </p14:section>
        <p14:section name="Extra" id="{B4C46BED-F4DC-421E-A0B0-B753640E9F67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168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3" orient="horz" pos="696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28" orient="horz" pos="1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585A"/>
    <a:srgbClr val="8D9296"/>
    <a:srgbClr val="53575A"/>
    <a:srgbClr val="555759"/>
    <a:srgbClr val="676B6D"/>
    <a:srgbClr val="59CBE8"/>
    <a:srgbClr val="006BA6"/>
    <a:srgbClr val="00334A"/>
    <a:srgbClr val="00B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2209" autoAdjust="0"/>
  </p:normalViewPr>
  <p:slideViewPr>
    <p:cSldViewPr snapToGrid="0">
      <p:cViewPr varScale="1">
        <p:scale>
          <a:sx n="75" d="100"/>
          <a:sy n="75" d="100"/>
        </p:scale>
        <p:origin x="715" y="62"/>
      </p:cViewPr>
      <p:guideLst>
        <p:guide orient="horz" pos="168"/>
        <p:guide pos="3840"/>
        <p:guide orient="horz" pos="696"/>
        <p:guide orient="horz" pos="2160"/>
        <p:guide orient="horz" pos="170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7" d="100"/>
          <a:sy n="157" d="100"/>
        </p:scale>
        <p:origin x="34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8D929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4B8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E-1042-8467-F259943E44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B8E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E-1042-8467-F259943E44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40C1AC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0E-1042-8467-F259943E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520160"/>
        <c:axId val="707517072"/>
      </c:lineChart>
      <c:catAx>
        <c:axId val="70752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D929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517072"/>
        <c:crosses val="autoZero"/>
        <c:auto val="1"/>
        <c:lblAlgn val="ctr"/>
        <c:lblOffset val="100"/>
        <c:noMultiLvlLbl val="0"/>
      </c:catAx>
      <c:valAx>
        <c:axId val="7075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D929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52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D929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8D929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B8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E-B843-8577-BEA8552A82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E-B843-8577-BEA8552A82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C1A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5E-B843-8577-BEA8552A8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18864"/>
        <c:axId val="707407472"/>
      </c:barChart>
      <c:catAx>
        <c:axId val="70741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D929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07472"/>
        <c:crosses val="autoZero"/>
        <c:auto val="1"/>
        <c:lblAlgn val="ctr"/>
        <c:lblOffset val="100"/>
        <c:noMultiLvlLbl val="0"/>
      </c:catAx>
      <c:valAx>
        <c:axId val="70740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D929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8D929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5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5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25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0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8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1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7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9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0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9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09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2338" y="685800"/>
            <a:ext cx="11300224" cy="302580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335" y="1545336"/>
            <a:ext cx="11502449" cy="4880864"/>
          </a:xfrm>
        </p:spPr>
        <p:txBody>
          <a:bodyPr wrap="square"/>
          <a:lstStyle>
            <a:lvl1pPr>
              <a:buClr>
                <a:srgbClr val="006BA6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6BA6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6BA6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6BA6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BA6"/>
              </a:buClr>
              <a:defRPr>
                <a:solidFill>
                  <a:schemeClr val="tx1"/>
                </a:solidFill>
              </a:defRPr>
            </a:lvl5pPr>
            <a:lvl6pPr>
              <a:buClr>
                <a:srgbClr val="007FB5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2336" y="1005840"/>
            <a:ext cx="11300226" cy="31909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6B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338" y="685800"/>
            <a:ext cx="11467276" cy="302580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337" y="1234440"/>
            <a:ext cx="11467277" cy="5101270"/>
          </a:xfrm>
        </p:spPr>
        <p:txBody>
          <a:bodyPr wrap="square"/>
          <a:lstStyle>
            <a:lvl1pPr>
              <a:buClr>
                <a:srgbClr val="006BA6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6BA6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6BA6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6BA6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BA6"/>
              </a:buClr>
              <a:defRPr>
                <a:solidFill>
                  <a:schemeClr val="tx1"/>
                </a:solidFill>
              </a:defRPr>
            </a:lvl5pPr>
            <a:lvl6pPr>
              <a:buClr>
                <a:srgbClr val="007FB5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Copy And Paste This Table From The Master Into Your Presentation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83455"/>
              </p:ext>
            </p:extLst>
          </p:nvPr>
        </p:nvGraphicFramePr>
        <p:xfrm>
          <a:off x="391407" y="1638300"/>
          <a:ext cx="11495793" cy="4851396"/>
        </p:xfrm>
        <a:graphic>
          <a:graphicData uri="http://schemas.openxmlformats.org/drawingml/2006/table">
            <a:tbl>
              <a:tblPr firstRow="1" bandRow="1"/>
              <a:tblGrid>
                <a:gridCol w="383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Place Text Here</a:t>
                      </a:r>
                      <a:r>
                        <a:rPr lang="mr-IN" sz="1600" dirty="0"/>
                        <a:t>…</a:t>
                      </a:r>
                      <a:endParaRPr lang="en-US" sz="1600" dirty="0"/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Place Text Here</a:t>
                      </a:r>
                      <a:r>
                        <a:rPr lang="mr-IN" sz="1800" dirty="0"/>
                        <a:t>…</a:t>
                      </a:r>
                      <a:endParaRPr lang="en-US" sz="1800" dirty="0"/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Place Text Here</a:t>
                      </a:r>
                      <a:r>
                        <a:rPr lang="mr-IN" sz="1800" dirty="0"/>
                        <a:t>…</a:t>
                      </a:r>
                      <a:endParaRPr lang="en-US" sz="1800" dirty="0"/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8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182880" marR="0" marT="0" marB="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182880" anchor="ctr">
                    <a:lnL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  <p:sp>
        <p:nvSpPr>
          <p:cNvPr id="6" name="10-Point Star 5"/>
          <p:cNvSpPr/>
          <p:nvPr userDrawn="1"/>
        </p:nvSpPr>
        <p:spPr>
          <a:xfrm>
            <a:off x="402335" y="4720167"/>
            <a:ext cx="1769533" cy="1769533"/>
          </a:xfrm>
          <a:prstGeom prst="star10">
            <a:avLst>
              <a:gd name="adj" fmla="val 36052"/>
              <a:gd name="hf" fmla="val 1051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3575A"/>
                </a:solidFill>
              </a:rPr>
              <a:t>SAMPLE SLIDE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74698431"/>
              </p:ext>
            </p:extLst>
          </p:nvPr>
        </p:nvGraphicFramePr>
        <p:xfrm>
          <a:off x="944880" y="1396999"/>
          <a:ext cx="10505440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  <p:sp>
        <p:nvSpPr>
          <p:cNvPr id="5" name="10-Point Star 4"/>
          <p:cNvSpPr/>
          <p:nvPr userDrawn="1"/>
        </p:nvSpPr>
        <p:spPr>
          <a:xfrm>
            <a:off x="402335" y="4720167"/>
            <a:ext cx="1769533" cy="1769533"/>
          </a:xfrm>
          <a:prstGeom prst="star10">
            <a:avLst>
              <a:gd name="adj" fmla="val 36052"/>
              <a:gd name="hf" fmla="val 1051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3575A"/>
                </a:solidFill>
              </a:rPr>
              <a:t>SAMPLE SLIDE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774875"/>
              </p:ext>
            </p:extLst>
          </p:nvPr>
        </p:nvGraphicFramePr>
        <p:xfrm>
          <a:off x="960968" y="1396999"/>
          <a:ext cx="10357272" cy="481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  <p:sp>
        <p:nvSpPr>
          <p:cNvPr id="5" name="10-Point Star 4"/>
          <p:cNvSpPr/>
          <p:nvPr userDrawn="1"/>
        </p:nvSpPr>
        <p:spPr>
          <a:xfrm>
            <a:off x="402335" y="4720167"/>
            <a:ext cx="1769533" cy="1769533"/>
          </a:xfrm>
          <a:prstGeom prst="star10">
            <a:avLst>
              <a:gd name="adj" fmla="val 36052"/>
              <a:gd name="hf" fmla="val 1051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3575A"/>
                </a:solidFill>
              </a:rPr>
              <a:t>SAMPLE SLIDE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20" name="Text Placeholder 46"/>
          <p:cNvSpPr txBox="1">
            <a:spLocks/>
          </p:cNvSpPr>
          <p:nvPr/>
        </p:nvSpPr>
        <p:spPr>
          <a:xfrm>
            <a:off x="6716559" y="4998947"/>
            <a:ext cx="2214213" cy="184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+X XXX XXX XXXX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21" name="Text Placeholder 47"/>
          <p:cNvSpPr txBox="1">
            <a:spLocks/>
          </p:cNvSpPr>
          <p:nvPr/>
        </p:nvSpPr>
        <p:spPr>
          <a:xfrm>
            <a:off x="6716559" y="4165281"/>
            <a:ext cx="2214213" cy="184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 sz="12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+X XXX XXX XXXX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22" name="Text Placeholder 48"/>
          <p:cNvSpPr txBox="1">
            <a:spLocks/>
          </p:cNvSpPr>
          <p:nvPr/>
        </p:nvSpPr>
        <p:spPr>
          <a:xfrm>
            <a:off x="6716559" y="5735150"/>
            <a:ext cx="2214213" cy="184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@XXXXXXX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23" name="Text Placeholder 45"/>
          <p:cNvSpPr txBox="1">
            <a:spLocks/>
          </p:cNvSpPr>
          <p:nvPr/>
        </p:nvSpPr>
        <p:spPr>
          <a:xfrm>
            <a:off x="6716559" y="3384834"/>
            <a:ext cx="2268522" cy="184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charset="0"/>
              <a:buNone/>
              <a:tabLst/>
              <a:defRPr sz="1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Name@verisk.com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25" name="Text Placeholder 14"/>
          <p:cNvSpPr txBox="1">
            <a:spLocks/>
          </p:cNvSpPr>
          <p:nvPr/>
        </p:nvSpPr>
        <p:spPr>
          <a:xfrm>
            <a:off x="402336" y="1137395"/>
            <a:ext cx="4465332" cy="55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None/>
              <a:tabLst/>
              <a:defRPr sz="1600" b="0" i="0" kern="1200">
                <a:solidFill>
                  <a:srgbClr val="00A9E0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Click to edit Master text styles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9E0"/>
              </a:solidFill>
              <a:effectLst/>
              <a:uLnTx/>
              <a:uFillTx/>
              <a:latin typeface="Arial" charset="0"/>
              <a:ea typeface=""/>
              <a:cs typeface=""/>
            </a:endParaRPr>
          </a:p>
        </p:txBody>
      </p:sp>
      <p:sp>
        <p:nvSpPr>
          <p:cNvPr id="26" name="Content Placeholder 13"/>
          <p:cNvSpPr txBox="1">
            <a:spLocks/>
          </p:cNvSpPr>
          <p:nvPr/>
        </p:nvSpPr>
        <p:spPr>
          <a:xfrm>
            <a:off x="402336" y="1548000"/>
            <a:ext cx="4981313" cy="3286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None/>
              <a:tabLst/>
              <a:defRPr sz="1600" b="1" i="0" kern="1200">
                <a:solidFill>
                  <a:srgbClr val="004B87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Click to edit Master text styles</a:t>
            </a:r>
          </a:p>
        </p:txBody>
      </p:sp>
      <p:sp>
        <p:nvSpPr>
          <p:cNvPr id="27" name="Content Placeholder 19"/>
          <p:cNvSpPr txBox="1">
            <a:spLocks/>
          </p:cNvSpPr>
          <p:nvPr/>
        </p:nvSpPr>
        <p:spPr>
          <a:xfrm>
            <a:off x="402336" y="1908000"/>
            <a:ext cx="5188995" cy="460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714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005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Calibri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57150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>
                <a:tab pos="571500" algn="l"/>
              </a:tabLst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00100" indent="-22860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 pitchFamily="34" charset="0"/>
              <a:buChar char="–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71550" indent="-171450" algn="l" defTabSz="914377" rtl="0" eaLnBrk="1" latinLnBrk="0" hangingPunct="1">
              <a:spcBef>
                <a:spcPts val="200"/>
              </a:spcBef>
              <a:buClr>
                <a:srgbClr val="005F99"/>
              </a:buClr>
              <a:buFont typeface="Arial"/>
              <a:buChar char="•"/>
              <a:tabLst/>
              <a:defRPr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5F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 charset="0"/>
                <a:ea typeface=""/>
                <a:cs typeface=""/>
              </a:rPr>
              <a:t>Click to edit Master text styles</a:t>
            </a:r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6716559" y="3035274"/>
            <a:ext cx="430836" cy="282105"/>
          </a:xfrm>
          <a:custGeom>
            <a:avLst/>
            <a:gdLst>
              <a:gd name="T0" fmla="*/ 392 w 416"/>
              <a:gd name="T1" fmla="*/ 256 h 272"/>
              <a:gd name="T2" fmla="*/ 256 w 416"/>
              <a:gd name="T3" fmla="*/ 162 h 272"/>
              <a:gd name="T4" fmla="*/ 228 w 416"/>
              <a:gd name="T5" fmla="*/ 185 h 272"/>
              <a:gd name="T6" fmla="*/ 188 w 416"/>
              <a:gd name="T7" fmla="*/ 185 h 272"/>
              <a:gd name="T8" fmla="*/ 159 w 416"/>
              <a:gd name="T9" fmla="*/ 162 h 272"/>
              <a:gd name="T10" fmla="*/ 24 w 416"/>
              <a:gd name="T11" fmla="*/ 256 h 272"/>
              <a:gd name="T12" fmla="*/ 392 w 416"/>
              <a:gd name="T13" fmla="*/ 256 h 272"/>
              <a:gd name="T14" fmla="*/ 16 w 416"/>
              <a:gd name="T15" fmla="*/ 242 h 272"/>
              <a:gd name="T16" fmla="*/ 146 w 416"/>
              <a:gd name="T17" fmla="*/ 152 h 272"/>
              <a:gd name="T18" fmla="*/ 16 w 416"/>
              <a:gd name="T19" fmla="*/ 46 h 272"/>
              <a:gd name="T20" fmla="*/ 16 w 416"/>
              <a:gd name="T21" fmla="*/ 242 h 272"/>
              <a:gd name="T22" fmla="*/ 16 w 416"/>
              <a:gd name="T23" fmla="*/ 16 h 272"/>
              <a:gd name="T24" fmla="*/ 16 w 416"/>
              <a:gd name="T25" fmla="*/ 23 h 272"/>
              <a:gd name="T26" fmla="*/ 18 w 416"/>
              <a:gd name="T27" fmla="*/ 28 h 272"/>
              <a:gd name="T28" fmla="*/ 198 w 416"/>
              <a:gd name="T29" fmla="*/ 172 h 272"/>
              <a:gd name="T30" fmla="*/ 218 w 416"/>
              <a:gd name="T31" fmla="*/ 172 h 272"/>
              <a:gd name="T32" fmla="*/ 397 w 416"/>
              <a:gd name="T33" fmla="*/ 28 h 272"/>
              <a:gd name="T34" fmla="*/ 400 w 416"/>
              <a:gd name="T35" fmla="*/ 24 h 272"/>
              <a:gd name="T36" fmla="*/ 400 w 416"/>
              <a:gd name="T37" fmla="*/ 16 h 272"/>
              <a:gd name="T38" fmla="*/ 16 w 416"/>
              <a:gd name="T39" fmla="*/ 16 h 272"/>
              <a:gd name="T40" fmla="*/ 416 w 416"/>
              <a:gd name="T41" fmla="*/ 272 h 272"/>
              <a:gd name="T42" fmla="*/ 0 w 416"/>
              <a:gd name="T43" fmla="*/ 272 h 272"/>
              <a:gd name="T44" fmla="*/ 0 w 416"/>
              <a:gd name="T45" fmla="*/ 0 h 272"/>
              <a:gd name="T46" fmla="*/ 416 w 416"/>
              <a:gd name="T47" fmla="*/ 0 h 272"/>
              <a:gd name="T48" fmla="*/ 416 w 416"/>
              <a:gd name="T49" fmla="*/ 272 h 272"/>
              <a:gd name="T50" fmla="*/ 400 w 416"/>
              <a:gd name="T51" fmla="*/ 46 h 272"/>
              <a:gd name="T52" fmla="*/ 269 w 416"/>
              <a:gd name="T53" fmla="*/ 152 h 272"/>
              <a:gd name="T54" fmla="*/ 400 w 416"/>
              <a:gd name="T55" fmla="*/ 242 h 272"/>
              <a:gd name="T56" fmla="*/ 400 w 416"/>
              <a:gd name="T57" fmla="*/ 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272">
                <a:moveTo>
                  <a:pt x="392" y="256"/>
                </a:moveTo>
                <a:cubicBezTo>
                  <a:pt x="256" y="162"/>
                  <a:pt x="256" y="162"/>
                  <a:pt x="256" y="162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16" y="194"/>
                  <a:pt x="200" y="194"/>
                  <a:pt x="188" y="185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24" y="256"/>
                  <a:pt x="24" y="256"/>
                  <a:pt x="24" y="256"/>
                </a:cubicBezTo>
                <a:lnTo>
                  <a:pt x="392" y="256"/>
                </a:lnTo>
                <a:close/>
                <a:moveTo>
                  <a:pt x="16" y="242"/>
                </a:moveTo>
                <a:cubicBezTo>
                  <a:pt x="146" y="152"/>
                  <a:pt x="146" y="152"/>
                  <a:pt x="146" y="152"/>
                </a:cubicBezTo>
                <a:cubicBezTo>
                  <a:pt x="16" y="46"/>
                  <a:pt x="16" y="46"/>
                  <a:pt x="16" y="46"/>
                </a:cubicBezTo>
                <a:lnTo>
                  <a:pt x="16" y="242"/>
                </a:lnTo>
                <a:close/>
                <a:moveTo>
                  <a:pt x="16" y="16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6"/>
                  <a:pt x="18" y="28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4" y="177"/>
                  <a:pt x="212" y="177"/>
                  <a:pt x="218" y="172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398" y="27"/>
                  <a:pt x="399" y="26"/>
                  <a:pt x="400" y="24"/>
                </a:cubicBezTo>
                <a:cubicBezTo>
                  <a:pt x="400" y="16"/>
                  <a:pt x="400" y="16"/>
                  <a:pt x="400" y="16"/>
                </a:cubicBezTo>
                <a:lnTo>
                  <a:pt x="16" y="16"/>
                </a:lnTo>
                <a:close/>
                <a:moveTo>
                  <a:pt x="416" y="272"/>
                </a:moveTo>
                <a:cubicBezTo>
                  <a:pt x="0" y="272"/>
                  <a:pt x="0" y="272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16" y="91"/>
                  <a:pt x="416" y="181"/>
                  <a:pt x="416" y="272"/>
                </a:cubicBezTo>
                <a:close/>
                <a:moveTo>
                  <a:pt x="400" y="46"/>
                </a:moveTo>
                <a:cubicBezTo>
                  <a:pt x="269" y="152"/>
                  <a:pt x="269" y="152"/>
                  <a:pt x="269" y="152"/>
                </a:cubicBezTo>
                <a:cubicBezTo>
                  <a:pt x="400" y="242"/>
                  <a:pt x="400" y="242"/>
                  <a:pt x="400" y="242"/>
                </a:cubicBezTo>
                <a:lnTo>
                  <a:pt x="400" y="46"/>
                </a:lnTo>
                <a:close/>
              </a:path>
            </a:pathLst>
          </a:custGeom>
          <a:solidFill>
            <a:srgbClr val="0026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1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1" r="12037" b="12578"/>
          <a:stretch/>
        </p:blipFill>
        <p:spPr>
          <a:xfrm>
            <a:off x="6706020" y="1542974"/>
            <a:ext cx="1144800" cy="1144800"/>
          </a:xfrm>
          <a:prstGeom prst="ellipse">
            <a:avLst/>
          </a:prstGeom>
          <a:ln w="19050" cap="rnd">
            <a:solidFill>
              <a:srgbClr val="007FB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sp>
        <p:nvSpPr>
          <p:cNvPr id="32" name="Freeform 153"/>
          <p:cNvSpPr>
            <a:spLocks/>
          </p:cNvSpPr>
          <p:nvPr/>
        </p:nvSpPr>
        <p:spPr bwMode="auto">
          <a:xfrm>
            <a:off x="6716559" y="5372494"/>
            <a:ext cx="360192" cy="294872"/>
          </a:xfrm>
          <a:custGeom>
            <a:avLst/>
            <a:gdLst>
              <a:gd name="T0" fmla="*/ 138 w 138"/>
              <a:gd name="T1" fmla="*/ 16 h 113"/>
              <a:gd name="T2" fmla="*/ 125 w 138"/>
              <a:gd name="T3" fmla="*/ 30 h 113"/>
              <a:gd name="T4" fmla="*/ 125 w 138"/>
              <a:gd name="T5" fmla="*/ 33 h 113"/>
              <a:gd name="T6" fmla="*/ 117 w 138"/>
              <a:gd name="T7" fmla="*/ 66 h 113"/>
              <a:gd name="T8" fmla="*/ 45 w 138"/>
              <a:gd name="T9" fmla="*/ 113 h 113"/>
              <a:gd name="T10" fmla="*/ 8 w 138"/>
              <a:gd name="T11" fmla="*/ 104 h 113"/>
              <a:gd name="T12" fmla="*/ 1 w 138"/>
              <a:gd name="T13" fmla="*/ 100 h 113"/>
              <a:gd name="T14" fmla="*/ 0 w 138"/>
              <a:gd name="T15" fmla="*/ 98 h 113"/>
              <a:gd name="T16" fmla="*/ 3 w 138"/>
              <a:gd name="T17" fmla="*/ 96 h 113"/>
              <a:gd name="T18" fmla="*/ 9 w 138"/>
              <a:gd name="T19" fmla="*/ 96 h 113"/>
              <a:gd name="T20" fmla="*/ 37 w 138"/>
              <a:gd name="T21" fmla="*/ 88 h 113"/>
              <a:gd name="T22" fmla="*/ 15 w 138"/>
              <a:gd name="T23" fmla="*/ 68 h 113"/>
              <a:gd name="T24" fmla="*/ 15 w 138"/>
              <a:gd name="T25" fmla="*/ 68 h 113"/>
              <a:gd name="T26" fmla="*/ 17 w 138"/>
              <a:gd name="T27" fmla="*/ 65 h 113"/>
              <a:gd name="T28" fmla="*/ 19 w 138"/>
              <a:gd name="T29" fmla="*/ 66 h 113"/>
              <a:gd name="T30" fmla="*/ 5 w 138"/>
              <a:gd name="T31" fmla="*/ 40 h 113"/>
              <a:gd name="T32" fmla="*/ 8 w 138"/>
              <a:gd name="T33" fmla="*/ 38 h 113"/>
              <a:gd name="T34" fmla="*/ 13 w 138"/>
              <a:gd name="T35" fmla="*/ 40 h 113"/>
              <a:gd name="T36" fmla="*/ 6 w 138"/>
              <a:gd name="T37" fmla="*/ 21 h 113"/>
              <a:gd name="T38" fmla="*/ 10 w 138"/>
              <a:gd name="T39" fmla="*/ 6 h 113"/>
              <a:gd name="T40" fmla="*/ 12 w 138"/>
              <a:gd name="T41" fmla="*/ 5 h 113"/>
              <a:gd name="T42" fmla="*/ 14 w 138"/>
              <a:gd name="T43" fmla="*/ 6 h 113"/>
              <a:gd name="T44" fmla="*/ 22 w 138"/>
              <a:gd name="T45" fmla="*/ 14 h 113"/>
              <a:gd name="T46" fmla="*/ 65 w 138"/>
              <a:gd name="T47" fmla="*/ 33 h 113"/>
              <a:gd name="T48" fmla="*/ 65 w 138"/>
              <a:gd name="T49" fmla="*/ 29 h 113"/>
              <a:gd name="T50" fmla="*/ 95 w 138"/>
              <a:gd name="T51" fmla="*/ 0 h 113"/>
              <a:gd name="T52" fmla="*/ 116 w 138"/>
              <a:gd name="T53" fmla="*/ 8 h 113"/>
              <a:gd name="T54" fmla="*/ 131 w 138"/>
              <a:gd name="T55" fmla="*/ 2 h 113"/>
              <a:gd name="T56" fmla="*/ 132 w 138"/>
              <a:gd name="T57" fmla="*/ 2 h 113"/>
              <a:gd name="T58" fmla="*/ 135 w 138"/>
              <a:gd name="T59" fmla="*/ 4 h 113"/>
              <a:gd name="T60" fmla="*/ 129 w 138"/>
              <a:gd name="T61" fmla="*/ 15 h 113"/>
              <a:gd name="T62" fmla="*/ 136 w 138"/>
              <a:gd name="T63" fmla="*/ 12 h 113"/>
              <a:gd name="T64" fmla="*/ 138 w 138"/>
              <a:gd name="T65" fmla="*/ 15 h 113"/>
              <a:gd name="T66" fmla="*/ 138 w 138"/>
              <a:gd name="T67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113">
                <a:moveTo>
                  <a:pt x="138" y="16"/>
                </a:moveTo>
                <a:cubicBezTo>
                  <a:pt x="135" y="21"/>
                  <a:pt x="130" y="26"/>
                  <a:pt x="125" y="30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5" y="44"/>
                  <a:pt x="122" y="56"/>
                  <a:pt x="117" y="66"/>
                </a:cubicBezTo>
                <a:cubicBezTo>
                  <a:pt x="104" y="96"/>
                  <a:pt x="77" y="113"/>
                  <a:pt x="45" y="113"/>
                </a:cubicBezTo>
                <a:cubicBezTo>
                  <a:pt x="32" y="113"/>
                  <a:pt x="19" y="110"/>
                  <a:pt x="8" y="104"/>
                </a:cubicBezTo>
                <a:cubicBezTo>
                  <a:pt x="6" y="103"/>
                  <a:pt x="3" y="101"/>
                  <a:pt x="1" y="100"/>
                </a:cubicBezTo>
                <a:cubicBezTo>
                  <a:pt x="1" y="100"/>
                  <a:pt x="0" y="99"/>
                  <a:pt x="0" y="98"/>
                </a:cubicBezTo>
                <a:cubicBezTo>
                  <a:pt x="0" y="97"/>
                  <a:pt x="1" y="96"/>
                  <a:pt x="3" y="96"/>
                </a:cubicBezTo>
                <a:cubicBezTo>
                  <a:pt x="5" y="96"/>
                  <a:pt x="7" y="96"/>
                  <a:pt x="9" y="96"/>
                </a:cubicBezTo>
                <a:cubicBezTo>
                  <a:pt x="19" y="96"/>
                  <a:pt x="28" y="93"/>
                  <a:pt x="37" y="88"/>
                </a:cubicBezTo>
                <a:cubicBezTo>
                  <a:pt x="27" y="86"/>
                  <a:pt x="18" y="7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7"/>
                  <a:pt x="16" y="65"/>
                  <a:pt x="17" y="65"/>
                </a:cubicBezTo>
                <a:cubicBezTo>
                  <a:pt x="18" y="65"/>
                  <a:pt x="19" y="66"/>
                  <a:pt x="19" y="66"/>
                </a:cubicBezTo>
                <a:cubicBezTo>
                  <a:pt x="11" y="60"/>
                  <a:pt x="5" y="51"/>
                  <a:pt x="5" y="40"/>
                </a:cubicBezTo>
                <a:cubicBezTo>
                  <a:pt x="5" y="39"/>
                  <a:pt x="6" y="38"/>
                  <a:pt x="8" y="38"/>
                </a:cubicBezTo>
                <a:cubicBezTo>
                  <a:pt x="9" y="38"/>
                  <a:pt x="11" y="39"/>
                  <a:pt x="13" y="40"/>
                </a:cubicBezTo>
                <a:cubicBezTo>
                  <a:pt x="8" y="34"/>
                  <a:pt x="6" y="28"/>
                  <a:pt x="6" y="21"/>
                </a:cubicBezTo>
                <a:cubicBezTo>
                  <a:pt x="6" y="16"/>
                  <a:pt x="7" y="10"/>
                  <a:pt x="10" y="6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3" y="5"/>
                  <a:pt x="14" y="6"/>
                </a:cubicBezTo>
                <a:cubicBezTo>
                  <a:pt x="16" y="8"/>
                  <a:pt x="19" y="11"/>
                  <a:pt x="22" y="14"/>
                </a:cubicBezTo>
                <a:cubicBezTo>
                  <a:pt x="34" y="25"/>
                  <a:pt x="49" y="32"/>
                  <a:pt x="65" y="33"/>
                </a:cubicBezTo>
                <a:cubicBezTo>
                  <a:pt x="65" y="32"/>
                  <a:pt x="65" y="31"/>
                  <a:pt x="65" y="29"/>
                </a:cubicBezTo>
                <a:cubicBezTo>
                  <a:pt x="65" y="13"/>
                  <a:pt x="79" y="0"/>
                  <a:pt x="95" y="0"/>
                </a:cubicBezTo>
                <a:cubicBezTo>
                  <a:pt x="103" y="0"/>
                  <a:pt x="110" y="3"/>
                  <a:pt x="116" y="8"/>
                </a:cubicBezTo>
                <a:cubicBezTo>
                  <a:pt x="121" y="7"/>
                  <a:pt x="126" y="5"/>
                  <a:pt x="131" y="2"/>
                </a:cubicBezTo>
                <a:cubicBezTo>
                  <a:pt x="131" y="2"/>
                  <a:pt x="132" y="2"/>
                  <a:pt x="132" y="2"/>
                </a:cubicBezTo>
                <a:cubicBezTo>
                  <a:pt x="134" y="2"/>
                  <a:pt x="135" y="3"/>
                  <a:pt x="135" y="4"/>
                </a:cubicBezTo>
                <a:cubicBezTo>
                  <a:pt x="135" y="7"/>
                  <a:pt x="131" y="13"/>
                  <a:pt x="129" y="15"/>
                </a:cubicBezTo>
                <a:cubicBezTo>
                  <a:pt x="130" y="15"/>
                  <a:pt x="135" y="12"/>
                  <a:pt x="136" y="12"/>
                </a:cubicBezTo>
                <a:cubicBezTo>
                  <a:pt x="137" y="12"/>
                  <a:pt x="138" y="14"/>
                  <a:pt x="138" y="15"/>
                </a:cubicBezTo>
                <a:cubicBezTo>
                  <a:pt x="138" y="15"/>
                  <a:pt x="138" y="16"/>
                  <a:pt x="138" y="16"/>
                </a:cubicBezTo>
                <a:close/>
              </a:path>
            </a:pathLst>
          </a:custGeom>
          <a:noFill/>
          <a:ln w="19050">
            <a:solidFill>
              <a:srgbClr val="00263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716559" y="3681738"/>
            <a:ext cx="361243" cy="416308"/>
          </a:xfrm>
          <a:custGeom>
            <a:avLst/>
            <a:gdLst>
              <a:gd name="T0" fmla="*/ 104 w 322"/>
              <a:gd name="T1" fmla="*/ 261 h 371"/>
              <a:gd name="T2" fmla="*/ 96 w 322"/>
              <a:gd name="T3" fmla="*/ 250 h 371"/>
              <a:gd name="T4" fmla="*/ 81 w 322"/>
              <a:gd name="T5" fmla="*/ 244 h 371"/>
              <a:gd name="T6" fmla="*/ 21 w 322"/>
              <a:gd name="T7" fmla="*/ 296 h 371"/>
              <a:gd name="T8" fmla="*/ 21 w 322"/>
              <a:gd name="T9" fmla="*/ 310 h 371"/>
              <a:gd name="T10" fmla="*/ 30 w 322"/>
              <a:gd name="T11" fmla="*/ 322 h 371"/>
              <a:gd name="T12" fmla="*/ 62 w 322"/>
              <a:gd name="T13" fmla="*/ 346 h 371"/>
              <a:gd name="T14" fmla="*/ 95 w 322"/>
              <a:gd name="T15" fmla="*/ 353 h 371"/>
              <a:gd name="T16" fmla="*/ 110 w 322"/>
              <a:gd name="T17" fmla="*/ 347 h 371"/>
              <a:gd name="T18" fmla="*/ 224 w 322"/>
              <a:gd name="T19" fmla="*/ 240 h 371"/>
              <a:gd name="T20" fmla="*/ 303 w 322"/>
              <a:gd name="T21" fmla="*/ 105 h 371"/>
              <a:gd name="T22" fmla="*/ 306 w 322"/>
              <a:gd name="T23" fmla="*/ 88 h 371"/>
              <a:gd name="T24" fmla="*/ 294 w 322"/>
              <a:gd name="T25" fmla="*/ 56 h 371"/>
              <a:gd name="T26" fmla="*/ 264 w 322"/>
              <a:gd name="T27" fmla="*/ 27 h 371"/>
              <a:gd name="T28" fmla="*/ 252 w 322"/>
              <a:gd name="T29" fmla="*/ 21 h 371"/>
              <a:gd name="T30" fmla="*/ 239 w 322"/>
              <a:gd name="T31" fmla="*/ 23 h 371"/>
              <a:gd name="T32" fmla="*/ 201 w 322"/>
              <a:gd name="T33" fmla="*/ 93 h 371"/>
              <a:gd name="T34" fmla="*/ 201 w 322"/>
              <a:gd name="T35" fmla="*/ 99 h 371"/>
              <a:gd name="T36" fmla="*/ 210 w 322"/>
              <a:gd name="T37" fmla="*/ 108 h 371"/>
              <a:gd name="T38" fmla="*/ 221 w 322"/>
              <a:gd name="T39" fmla="*/ 115 h 371"/>
              <a:gd name="T40" fmla="*/ 239 w 322"/>
              <a:gd name="T41" fmla="*/ 149 h 371"/>
              <a:gd name="T42" fmla="*/ 202 w 322"/>
              <a:gd name="T43" fmla="*/ 220 h 371"/>
              <a:gd name="T44" fmla="*/ 141 w 322"/>
              <a:gd name="T45" fmla="*/ 272 h 371"/>
              <a:gd name="T46" fmla="*/ 121 w 322"/>
              <a:gd name="T47" fmla="*/ 273 h 371"/>
              <a:gd name="T48" fmla="*/ 104 w 322"/>
              <a:gd name="T49" fmla="*/ 261 h 371"/>
              <a:gd name="T50" fmla="*/ 116 w 322"/>
              <a:gd name="T51" fmla="*/ 251 h 371"/>
              <a:gd name="T52" fmla="*/ 134 w 322"/>
              <a:gd name="T53" fmla="*/ 257 h 371"/>
              <a:gd name="T54" fmla="*/ 189 w 322"/>
              <a:gd name="T55" fmla="*/ 210 h 371"/>
              <a:gd name="T56" fmla="*/ 223 w 322"/>
              <a:gd name="T57" fmla="*/ 146 h 371"/>
              <a:gd name="T58" fmla="*/ 214 w 322"/>
              <a:gd name="T59" fmla="*/ 129 h 371"/>
              <a:gd name="T60" fmla="*/ 202 w 322"/>
              <a:gd name="T61" fmla="*/ 122 h 371"/>
              <a:gd name="T62" fmla="*/ 187 w 322"/>
              <a:gd name="T63" fmla="*/ 106 h 371"/>
              <a:gd name="T64" fmla="*/ 187 w 322"/>
              <a:gd name="T65" fmla="*/ 86 h 371"/>
              <a:gd name="T66" fmla="*/ 225 w 322"/>
              <a:gd name="T67" fmla="*/ 16 h 371"/>
              <a:gd name="T68" fmla="*/ 259 w 322"/>
              <a:gd name="T69" fmla="*/ 7 h 371"/>
              <a:gd name="T70" fmla="*/ 272 w 322"/>
              <a:gd name="T71" fmla="*/ 13 h 371"/>
              <a:gd name="T72" fmla="*/ 307 w 322"/>
              <a:gd name="T73" fmla="*/ 47 h 371"/>
              <a:gd name="T74" fmla="*/ 322 w 322"/>
              <a:gd name="T75" fmla="*/ 88 h 371"/>
              <a:gd name="T76" fmla="*/ 318 w 322"/>
              <a:gd name="T77" fmla="*/ 111 h 371"/>
              <a:gd name="T78" fmla="*/ 236 w 322"/>
              <a:gd name="T79" fmla="*/ 250 h 371"/>
              <a:gd name="T80" fmla="*/ 119 w 322"/>
              <a:gd name="T81" fmla="*/ 360 h 371"/>
              <a:gd name="T82" fmla="*/ 98 w 322"/>
              <a:gd name="T83" fmla="*/ 368 h 371"/>
              <a:gd name="T84" fmla="*/ 56 w 322"/>
              <a:gd name="T85" fmla="*/ 361 h 371"/>
              <a:gd name="T86" fmla="*/ 17 w 322"/>
              <a:gd name="T87" fmla="*/ 331 h 371"/>
              <a:gd name="T88" fmla="*/ 8 w 322"/>
              <a:gd name="T89" fmla="*/ 320 h 371"/>
              <a:gd name="T90" fmla="*/ 11 w 322"/>
              <a:gd name="T91" fmla="*/ 284 h 371"/>
              <a:gd name="T92" fmla="*/ 71 w 322"/>
              <a:gd name="T93" fmla="*/ 231 h 371"/>
              <a:gd name="T94" fmla="*/ 107 w 322"/>
              <a:gd name="T95" fmla="*/ 239 h 371"/>
              <a:gd name="T96" fmla="*/ 116 w 322"/>
              <a:gd name="T97" fmla="*/ 25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2" h="371">
                <a:moveTo>
                  <a:pt x="104" y="261"/>
                </a:moveTo>
                <a:cubicBezTo>
                  <a:pt x="96" y="250"/>
                  <a:pt x="96" y="250"/>
                  <a:pt x="96" y="250"/>
                </a:cubicBezTo>
                <a:cubicBezTo>
                  <a:pt x="93" y="247"/>
                  <a:pt x="84" y="240"/>
                  <a:pt x="81" y="244"/>
                </a:cubicBezTo>
                <a:cubicBezTo>
                  <a:pt x="21" y="296"/>
                  <a:pt x="21" y="296"/>
                  <a:pt x="21" y="296"/>
                </a:cubicBezTo>
                <a:cubicBezTo>
                  <a:pt x="17" y="300"/>
                  <a:pt x="18" y="306"/>
                  <a:pt x="21" y="310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8" y="331"/>
                  <a:pt x="49" y="341"/>
                  <a:pt x="62" y="346"/>
                </a:cubicBezTo>
                <a:cubicBezTo>
                  <a:pt x="74" y="352"/>
                  <a:pt x="85" y="354"/>
                  <a:pt x="95" y="353"/>
                </a:cubicBezTo>
                <a:cubicBezTo>
                  <a:pt x="101" y="352"/>
                  <a:pt x="106" y="350"/>
                  <a:pt x="110" y="347"/>
                </a:cubicBezTo>
                <a:cubicBezTo>
                  <a:pt x="149" y="322"/>
                  <a:pt x="189" y="284"/>
                  <a:pt x="224" y="240"/>
                </a:cubicBezTo>
                <a:cubicBezTo>
                  <a:pt x="258" y="197"/>
                  <a:pt x="287" y="149"/>
                  <a:pt x="303" y="105"/>
                </a:cubicBezTo>
                <a:cubicBezTo>
                  <a:pt x="305" y="100"/>
                  <a:pt x="306" y="94"/>
                  <a:pt x="306" y="88"/>
                </a:cubicBezTo>
                <a:cubicBezTo>
                  <a:pt x="306" y="78"/>
                  <a:pt x="301" y="66"/>
                  <a:pt x="294" y="56"/>
                </a:cubicBezTo>
                <a:cubicBezTo>
                  <a:pt x="286" y="44"/>
                  <a:pt x="275" y="33"/>
                  <a:pt x="264" y="27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47" y="18"/>
                  <a:pt x="241" y="18"/>
                  <a:pt x="239" y="2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0" y="95"/>
                  <a:pt x="200" y="97"/>
                  <a:pt x="201" y="99"/>
                </a:cubicBezTo>
                <a:cubicBezTo>
                  <a:pt x="203" y="103"/>
                  <a:pt x="206" y="106"/>
                  <a:pt x="210" y="108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233" y="121"/>
                  <a:pt x="242" y="135"/>
                  <a:pt x="239" y="149"/>
                </a:cubicBezTo>
                <a:cubicBezTo>
                  <a:pt x="234" y="172"/>
                  <a:pt x="220" y="197"/>
                  <a:pt x="202" y="220"/>
                </a:cubicBezTo>
                <a:cubicBezTo>
                  <a:pt x="184" y="243"/>
                  <a:pt x="161" y="262"/>
                  <a:pt x="141" y="272"/>
                </a:cubicBezTo>
                <a:cubicBezTo>
                  <a:pt x="134" y="275"/>
                  <a:pt x="127" y="275"/>
                  <a:pt x="121" y="273"/>
                </a:cubicBezTo>
                <a:cubicBezTo>
                  <a:pt x="114" y="271"/>
                  <a:pt x="108" y="267"/>
                  <a:pt x="104" y="261"/>
                </a:cubicBezTo>
                <a:close/>
                <a:moveTo>
                  <a:pt x="116" y="251"/>
                </a:moveTo>
                <a:cubicBezTo>
                  <a:pt x="120" y="256"/>
                  <a:pt x="128" y="260"/>
                  <a:pt x="134" y="257"/>
                </a:cubicBezTo>
                <a:cubicBezTo>
                  <a:pt x="152" y="249"/>
                  <a:pt x="173" y="231"/>
                  <a:pt x="189" y="210"/>
                </a:cubicBezTo>
                <a:cubicBezTo>
                  <a:pt x="206" y="189"/>
                  <a:pt x="219" y="166"/>
                  <a:pt x="223" y="146"/>
                </a:cubicBezTo>
                <a:cubicBezTo>
                  <a:pt x="224" y="139"/>
                  <a:pt x="220" y="132"/>
                  <a:pt x="214" y="129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196" y="119"/>
                  <a:pt x="190" y="113"/>
                  <a:pt x="187" y="106"/>
                </a:cubicBezTo>
                <a:cubicBezTo>
                  <a:pt x="184" y="100"/>
                  <a:pt x="183" y="93"/>
                  <a:pt x="187" y="86"/>
                </a:cubicBezTo>
                <a:cubicBezTo>
                  <a:pt x="225" y="16"/>
                  <a:pt x="225" y="16"/>
                  <a:pt x="225" y="16"/>
                </a:cubicBezTo>
                <a:cubicBezTo>
                  <a:pt x="232" y="3"/>
                  <a:pt x="246" y="0"/>
                  <a:pt x="259" y="7"/>
                </a:cubicBezTo>
                <a:cubicBezTo>
                  <a:pt x="272" y="13"/>
                  <a:pt x="272" y="13"/>
                  <a:pt x="272" y="13"/>
                </a:cubicBezTo>
                <a:cubicBezTo>
                  <a:pt x="285" y="21"/>
                  <a:pt x="298" y="33"/>
                  <a:pt x="307" y="47"/>
                </a:cubicBezTo>
                <a:cubicBezTo>
                  <a:pt x="316" y="60"/>
                  <a:pt x="322" y="74"/>
                  <a:pt x="322" y="88"/>
                </a:cubicBezTo>
                <a:cubicBezTo>
                  <a:pt x="322" y="96"/>
                  <a:pt x="321" y="103"/>
                  <a:pt x="318" y="111"/>
                </a:cubicBezTo>
                <a:cubicBezTo>
                  <a:pt x="302" y="156"/>
                  <a:pt x="272" y="206"/>
                  <a:pt x="236" y="250"/>
                </a:cubicBezTo>
                <a:cubicBezTo>
                  <a:pt x="201" y="295"/>
                  <a:pt x="159" y="335"/>
                  <a:pt x="119" y="360"/>
                </a:cubicBezTo>
                <a:cubicBezTo>
                  <a:pt x="113" y="364"/>
                  <a:pt x="106" y="367"/>
                  <a:pt x="98" y="368"/>
                </a:cubicBezTo>
                <a:cubicBezTo>
                  <a:pt x="85" y="371"/>
                  <a:pt x="70" y="367"/>
                  <a:pt x="56" y="361"/>
                </a:cubicBezTo>
                <a:cubicBezTo>
                  <a:pt x="41" y="354"/>
                  <a:pt x="27" y="343"/>
                  <a:pt x="17" y="331"/>
                </a:cubicBezTo>
                <a:cubicBezTo>
                  <a:pt x="8" y="320"/>
                  <a:pt x="8" y="320"/>
                  <a:pt x="8" y="320"/>
                </a:cubicBezTo>
                <a:cubicBezTo>
                  <a:pt x="0" y="309"/>
                  <a:pt x="0" y="293"/>
                  <a:pt x="11" y="284"/>
                </a:cubicBezTo>
                <a:cubicBezTo>
                  <a:pt x="16" y="279"/>
                  <a:pt x="71" y="231"/>
                  <a:pt x="71" y="231"/>
                </a:cubicBezTo>
                <a:cubicBezTo>
                  <a:pt x="82" y="222"/>
                  <a:pt x="99" y="229"/>
                  <a:pt x="107" y="239"/>
                </a:cubicBezTo>
                <a:cubicBezTo>
                  <a:pt x="110" y="243"/>
                  <a:pt x="113" y="247"/>
                  <a:pt x="116" y="251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" name="Freeform 47"/>
          <p:cNvSpPr>
            <a:spLocks noEditPoints="1"/>
          </p:cNvSpPr>
          <p:nvPr/>
        </p:nvSpPr>
        <p:spPr bwMode="auto">
          <a:xfrm>
            <a:off x="6716559" y="4495793"/>
            <a:ext cx="305517" cy="449739"/>
          </a:xfrm>
          <a:custGeom>
            <a:avLst/>
            <a:gdLst>
              <a:gd name="T0" fmla="*/ 120 w 288"/>
              <a:gd name="T1" fmla="*/ 48 h 424"/>
              <a:gd name="T2" fmla="*/ 112 w 288"/>
              <a:gd name="T3" fmla="*/ 40 h 424"/>
              <a:gd name="T4" fmla="*/ 120 w 288"/>
              <a:gd name="T5" fmla="*/ 32 h 424"/>
              <a:gd name="T6" fmla="*/ 168 w 288"/>
              <a:gd name="T7" fmla="*/ 32 h 424"/>
              <a:gd name="T8" fmla="*/ 176 w 288"/>
              <a:gd name="T9" fmla="*/ 40 h 424"/>
              <a:gd name="T10" fmla="*/ 168 w 288"/>
              <a:gd name="T11" fmla="*/ 48 h 424"/>
              <a:gd name="T12" fmla="*/ 120 w 288"/>
              <a:gd name="T13" fmla="*/ 48 h 424"/>
              <a:gd name="T14" fmla="*/ 144 w 288"/>
              <a:gd name="T15" fmla="*/ 352 h 424"/>
              <a:gd name="T16" fmla="*/ 168 w 288"/>
              <a:gd name="T17" fmla="*/ 376 h 424"/>
              <a:gd name="T18" fmla="*/ 144 w 288"/>
              <a:gd name="T19" fmla="*/ 400 h 424"/>
              <a:gd name="T20" fmla="*/ 120 w 288"/>
              <a:gd name="T21" fmla="*/ 376 h 424"/>
              <a:gd name="T22" fmla="*/ 144 w 288"/>
              <a:gd name="T23" fmla="*/ 352 h 424"/>
              <a:gd name="T24" fmla="*/ 144 w 288"/>
              <a:gd name="T25" fmla="*/ 368 h 424"/>
              <a:gd name="T26" fmla="*/ 136 w 288"/>
              <a:gd name="T27" fmla="*/ 376 h 424"/>
              <a:gd name="T28" fmla="*/ 144 w 288"/>
              <a:gd name="T29" fmla="*/ 384 h 424"/>
              <a:gd name="T30" fmla="*/ 152 w 288"/>
              <a:gd name="T31" fmla="*/ 376 h 424"/>
              <a:gd name="T32" fmla="*/ 144 w 288"/>
              <a:gd name="T33" fmla="*/ 368 h 424"/>
              <a:gd name="T34" fmla="*/ 256 w 288"/>
              <a:gd name="T35" fmla="*/ 64 h 424"/>
              <a:gd name="T36" fmla="*/ 256 w 288"/>
              <a:gd name="T37" fmla="*/ 344 h 424"/>
              <a:gd name="T38" fmla="*/ 32 w 288"/>
              <a:gd name="T39" fmla="*/ 344 h 424"/>
              <a:gd name="T40" fmla="*/ 32 w 288"/>
              <a:gd name="T41" fmla="*/ 64 h 424"/>
              <a:gd name="T42" fmla="*/ 256 w 288"/>
              <a:gd name="T43" fmla="*/ 64 h 424"/>
              <a:gd name="T44" fmla="*/ 240 w 288"/>
              <a:gd name="T45" fmla="*/ 80 h 424"/>
              <a:gd name="T46" fmla="*/ 48 w 288"/>
              <a:gd name="T47" fmla="*/ 80 h 424"/>
              <a:gd name="T48" fmla="*/ 48 w 288"/>
              <a:gd name="T49" fmla="*/ 328 h 424"/>
              <a:gd name="T50" fmla="*/ 240 w 288"/>
              <a:gd name="T51" fmla="*/ 328 h 424"/>
              <a:gd name="T52" fmla="*/ 240 w 288"/>
              <a:gd name="T53" fmla="*/ 80 h 424"/>
              <a:gd name="T54" fmla="*/ 40 w 288"/>
              <a:gd name="T55" fmla="*/ 0 h 424"/>
              <a:gd name="T56" fmla="*/ 248 w 288"/>
              <a:gd name="T57" fmla="*/ 0 h 424"/>
              <a:gd name="T58" fmla="*/ 288 w 288"/>
              <a:gd name="T59" fmla="*/ 40 h 424"/>
              <a:gd name="T60" fmla="*/ 288 w 288"/>
              <a:gd name="T61" fmla="*/ 384 h 424"/>
              <a:gd name="T62" fmla="*/ 248 w 288"/>
              <a:gd name="T63" fmla="*/ 424 h 424"/>
              <a:gd name="T64" fmla="*/ 40 w 288"/>
              <a:gd name="T65" fmla="*/ 424 h 424"/>
              <a:gd name="T66" fmla="*/ 0 w 288"/>
              <a:gd name="T67" fmla="*/ 384 h 424"/>
              <a:gd name="T68" fmla="*/ 0 w 288"/>
              <a:gd name="T69" fmla="*/ 40 h 424"/>
              <a:gd name="T70" fmla="*/ 40 w 288"/>
              <a:gd name="T71" fmla="*/ 0 h 424"/>
              <a:gd name="T72" fmla="*/ 248 w 288"/>
              <a:gd name="T73" fmla="*/ 16 h 424"/>
              <a:gd name="T74" fmla="*/ 40 w 288"/>
              <a:gd name="T75" fmla="*/ 16 h 424"/>
              <a:gd name="T76" fmla="*/ 16 w 288"/>
              <a:gd name="T77" fmla="*/ 40 h 424"/>
              <a:gd name="T78" fmla="*/ 16 w 288"/>
              <a:gd name="T79" fmla="*/ 384 h 424"/>
              <a:gd name="T80" fmla="*/ 40 w 288"/>
              <a:gd name="T81" fmla="*/ 408 h 424"/>
              <a:gd name="T82" fmla="*/ 248 w 288"/>
              <a:gd name="T83" fmla="*/ 408 h 424"/>
              <a:gd name="T84" fmla="*/ 272 w 288"/>
              <a:gd name="T85" fmla="*/ 384 h 424"/>
              <a:gd name="T86" fmla="*/ 272 w 288"/>
              <a:gd name="T87" fmla="*/ 40 h 424"/>
              <a:gd name="T88" fmla="*/ 248 w 288"/>
              <a:gd name="T89" fmla="*/ 1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424">
                <a:moveTo>
                  <a:pt x="120" y="48"/>
                </a:moveTo>
                <a:cubicBezTo>
                  <a:pt x="116" y="48"/>
                  <a:pt x="112" y="44"/>
                  <a:pt x="112" y="40"/>
                </a:cubicBezTo>
                <a:cubicBezTo>
                  <a:pt x="112" y="36"/>
                  <a:pt x="116" y="32"/>
                  <a:pt x="12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36"/>
                  <a:pt x="176" y="40"/>
                </a:cubicBezTo>
                <a:cubicBezTo>
                  <a:pt x="176" y="44"/>
                  <a:pt x="172" y="48"/>
                  <a:pt x="168" y="48"/>
                </a:cubicBezTo>
                <a:lnTo>
                  <a:pt x="120" y="48"/>
                </a:lnTo>
                <a:close/>
                <a:moveTo>
                  <a:pt x="144" y="352"/>
                </a:moveTo>
                <a:cubicBezTo>
                  <a:pt x="157" y="352"/>
                  <a:pt x="168" y="363"/>
                  <a:pt x="168" y="376"/>
                </a:cubicBezTo>
                <a:cubicBezTo>
                  <a:pt x="168" y="389"/>
                  <a:pt x="157" y="400"/>
                  <a:pt x="144" y="400"/>
                </a:cubicBezTo>
                <a:cubicBezTo>
                  <a:pt x="131" y="400"/>
                  <a:pt x="120" y="389"/>
                  <a:pt x="120" y="376"/>
                </a:cubicBezTo>
                <a:cubicBezTo>
                  <a:pt x="120" y="363"/>
                  <a:pt x="131" y="352"/>
                  <a:pt x="144" y="352"/>
                </a:cubicBezTo>
                <a:close/>
                <a:moveTo>
                  <a:pt x="144" y="368"/>
                </a:moveTo>
                <a:cubicBezTo>
                  <a:pt x="140" y="368"/>
                  <a:pt x="136" y="371"/>
                  <a:pt x="136" y="376"/>
                </a:cubicBezTo>
                <a:cubicBezTo>
                  <a:pt x="136" y="380"/>
                  <a:pt x="140" y="384"/>
                  <a:pt x="144" y="384"/>
                </a:cubicBezTo>
                <a:cubicBezTo>
                  <a:pt x="149" y="384"/>
                  <a:pt x="152" y="380"/>
                  <a:pt x="152" y="376"/>
                </a:cubicBezTo>
                <a:cubicBezTo>
                  <a:pt x="152" y="371"/>
                  <a:pt x="149" y="368"/>
                  <a:pt x="144" y="368"/>
                </a:cubicBezTo>
                <a:close/>
                <a:moveTo>
                  <a:pt x="256" y="64"/>
                </a:moveTo>
                <a:cubicBezTo>
                  <a:pt x="256" y="344"/>
                  <a:pt x="256" y="344"/>
                  <a:pt x="256" y="344"/>
                </a:cubicBezTo>
                <a:cubicBezTo>
                  <a:pt x="32" y="344"/>
                  <a:pt x="32" y="344"/>
                  <a:pt x="32" y="344"/>
                </a:cubicBezTo>
                <a:cubicBezTo>
                  <a:pt x="32" y="64"/>
                  <a:pt x="32" y="64"/>
                  <a:pt x="32" y="64"/>
                </a:cubicBezTo>
                <a:lnTo>
                  <a:pt x="256" y="64"/>
                </a:lnTo>
                <a:close/>
                <a:moveTo>
                  <a:pt x="240" y="80"/>
                </a:moveTo>
                <a:cubicBezTo>
                  <a:pt x="48" y="80"/>
                  <a:pt x="48" y="80"/>
                  <a:pt x="48" y="80"/>
                </a:cubicBezTo>
                <a:cubicBezTo>
                  <a:pt x="48" y="328"/>
                  <a:pt x="48" y="328"/>
                  <a:pt x="48" y="328"/>
                </a:cubicBezTo>
                <a:cubicBezTo>
                  <a:pt x="240" y="328"/>
                  <a:pt x="240" y="328"/>
                  <a:pt x="240" y="328"/>
                </a:cubicBezTo>
                <a:lnTo>
                  <a:pt x="240" y="80"/>
                </a:lnTo>
                <a:close/>
                <a:moveTo>
                  <a:pt x="40" y="0"/>
                </a:moveTo>
                <a:cubicBezTo>
                  <a:pt x="248" y="0"/>
                  <a:pt x="248" y="0"/>
                  <a:pt x="248" y="0"/>
                </a:cubicBezTo>
                <a:cubicBezTo>
                  <a:pt x="270" y="0"/>
                  <a:pt x="288" y="18"/>
                  <a:pt x="288" y="40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88" y="406"/>
                  <a:pt x="270" y="424"/>
                  <a:pt x="248" y="424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8" y="424"/>
                  <a:pt x="0" y="406"/>
                  <a:pt x="0" y="38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48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27" y="16"/>
                  <a:pt x="16" y="27"/>
                  <a:pt x="16" y="40"/>
                </a:cubicBezTo>
                <a:cubicBezTo>
                  <a:pt x="16" y="384"/>
                  <a:pt x="16" y="384"/>
                  <a:pt x="16" y="384"/>
                </a:cubicBezTo>
                <a:cubicBezTo>
                  <a:pt x="16" y="397"/>
                  <a:pt x="27" y="408"/>
                  <a:pt x="40" y="408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61" y="408"/>
                  <a:pt x="272" y="397"/>
                  <a:pt x="272" y="384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27"/>
                  <a:pt x="261" y="16"/>
                  <a:pt x="248" y="16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5" name="Freeform 41"/>
          <p:cNvSpPr>
            <a:spLocks noEditPoints="1"/>
          </p:cNvSpPr>
          <p:nvPr/>
        </p:nvSpPr>
        <p:spPr bwMode="auto">
          <a:xfrm>
            <a:off x="6716559" y="3035274"/>
            <a:ext cx="430836" cy="282105"/>
          </a:xfrm>
          <a:custGeom>
            <a:avLst/>
            <a:gdLst>
              <a:gd name="T0" fmla="*/ 392 w 416"/>
              <a:gd name="T1" fmla="*/ 256 h 272"/>
              <a:gd name="T2" fmla="*/ 256 w 416"/>
              <a:gd name="T3" fmla="*/ 162 h 272"/>
              <a:gd name="T4" fmla="*/ 228 w 416"/>
              <a:gd name="T5" fmla="*/ 185 h 272"/>
              <a:gd name="T6" fmla="*/ 188 w 416"/>
              <a:gd name="T7" fmla="*/ 185 h 272"/>
              <a:gd name="T8" fmla="*/ 159 w 416"/>
              <a:gd name="T9" fmla="*/ 162 h 272"/>
              <a:gd name="T10" fmla="*/ 24 w 416"/>
              <a:gd name="T11" fmla="*/ 256 h 272"/>
              <a:gd name="T12" fmla="*/ 392 w 416"/>
              <a:gd name="T13" fmla="*/ 256 h 272"/>
              <a:gd name="T14" fmla="*/ 16 w 416"/>
              <a:gd name="T15" fmla="*/ 242 h 272"/>
              <a:gd name="T16" fmla="*/ 146 w 416"/>
              <a:gd name="T17" fmla="*/ 152 h 272"/>
              <a:gd name="T18" fmla="*/ 16 w 416"/>
              <a:gd name="T19" fmla="*/ 46 h 272"/>
              <a:gd name="T20" fmla="*/ 16 w 416"/>
              <a:gd name="T21" fmla="*/ 242 h 272"/>
              <a:gd name="T22" fmla="*/ 16 w 416"/>
              <a:gd name="T23" fmla="*/ 16 h 272"/>
              <a:gd name="T24" fmla="*/ 16 w 416"/>
              <a:gd name="T25" fmla="*/ 23 h 272"/>
              <a:gd name="T26" fmla="*/ 18 w 416"/>
              <a:gd name="T27" fmla="*/ 28 h 272"/>
              <a:gd name="T28" fmla="*/ 198 w 416"/>
              <a:gd name="T29" fmla="*/ 172 h 272"/>
              <a:gd name="T30" fmla="*/ 218 w 416"/>
              <a:gd name="T31" fmla="*/ 172 h 272"/>
              <a:gd name="T32" fmla="*/ 397 w 416"/>
              <a:gd name="T33" fmla="*/ 28 h 272"/>
              <a:gd name="T34" fmla="*/ 400 w 416"/>
              <a:gd name="T35" fmla="*/ 24 h 272"/>
              <a:gd name="T36" fmla="*/ 400 w 416"/>
              <a:gd name="T37" fmla="*/ 16 h 272"/>
              <a:gd name="T38" fmla="*/ 16 w 416"/>
              <a:gd name="T39" fmla="*/ 16 h 272"/>
              <a:gd name="T40" fmla="*/ 416 w 416"/>
              <a:gd name="T41" fmla="*/ 272 h 272"/>
              <a:gd name="T42" fmla="*/ 0 w 416"/>
              <a:gd name="T43" fmla="*/ 272 h 272"/>
              <a:gd name="T44" fmla="*/ 0 w 416"/>
              <a:gd name="T45" fmla="*/ 0 h 272"/>
              <a:gd name="T46" fmla="*/ 416 w 416"/>
              <a:gd name="T47" fmla="*/ 0 h 272"/>
              <a:gd name="T48" fmla="*/ 416 w 416"/>
              <a:gd name="T49" fmla="*/ 272 h 272"/>
              <a:gd name="T50" fmla="*/ 400 w 416"/>
              <a:gd name="T51" fmla="*/ 46 h 272"/>
              <a:gd name="T52" fmla="*/ 269 w 416"/>
              <a:gd name="T53" fmla="*/ 152 h 272"/>
              <a:gd name="T54" fmla="*/ 400 w 416"/>
              <a:gd name="T55" fmla="*/ 242 h 272"/>
              <a:gd name="T56" fmla="*/ 400 w 416"/>
              <a:gd name="T57" fmla="*/ 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272">
                <a:moveTo>
                  <a:pt x="392" y="256"/>
                </a:moveTo>
                <a:cubicBezTo>
                  <a:pt x="256" y="162"/>
                  <a:pt x="256" y="162"/>
                  <a:pt x="256" y="162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16" y="194"/>
                  <a:pt x="200" y="194"/>
                  <a:pt x="188" y="185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24" y="256"/>
                  <a:pt x="24" y="256"/>
                  <a:pt x="24" y="256"/>
                </a:cubicBezTo>
                <a:lnTo>
                  <a:pt x="392" y="256"/>
                </a:lnTo>
                <a:close/>
                <a:moveTo>
                  <a:pt x="16" y="242"/>
                </a:moveTo>
                <a:cubicBezTo>
                  <a:pt x="146" y="152"/>
                  <a:pt x="146" y="152"/>
                  <a:pt x="146" y="152"/>
                </a:cubicBezTo>
                <a:cubicBezTo>
                  <a:pt x="16" y="46"/>
                  <a:pt x="16" y="46"/>
                  <a:pt x="16" y="46"/>
                </a:cubicBezTo>
                <a:lnTo>
                  <a:pt x="16" y="242"/>
                </a:lnTo>
                <a:close/>
                <a:moveTo>
                  <a:pt x="16" y="16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6"/>
                  <a:pt x="18" y="28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4" y="177"/>
                  <a:pt x="212" y="177"/>
                  <a:pt x="218" y="172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398" y="27"/>
                  <a:pt x="399" y="26"/>
                  <a:pt x="400" y="24"/>
                </a:cubicBezTo>
                <a:cubicBezTo>
                  <a:pt x="400" y="16"/>
                  <a:pt x="400" y="16"/>
                  <a:pt x="400" y="16"/>
                </a:cubicBezTo>
                <a:lnTo>
                  <a:pt x="16" y="16"/>
                </a:lnTo>
                <a:close/>
                <a:moveTo>
                  <a:pt x="416" y="272"/>
                </a:moveTo>
                <a:cubicBezTo>
                  <a:pt x="0" y="272"/>
                  <a:pt x="0" y="272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16" y="91"/>
                  <a:pt x="416" y="181"/>
                  <a:pt x="416" y="272"/>
                </a:cubicBezTo>
                <a:close/>
                <a:moveTo>
                  <a:pt x="400" y="46"/>
                </a:moveTo>
                <a:cubicBezTo>
                  <a:pt x="269" y="152"/>
                  <a:pt x="269" y="152"/>
                  <a:pt x="269" y="152"/>
                </a:cubicBezTo>
                <a:cubicBezTo>
                  <a:pt x="400" y="242"/>
                  <a:pt x="400" y="242"/>
                  <a:pt x="400" y="242"/>
                </a:cubicBezTo>
                <a:lnTo>
                  <a:pt x="400" y="46"/>
                </a:lnTo>
                <a:close/>
              </a:path>
            </a:pathLst>
          </a:custGeom>
          <a:solidFill>
            <a:srgbClr val="0026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6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1" r="12037" b="12578"/>
          <a:stretch/>
        </p:blipFill>
        <p:spPr>
          <a:xfrm>
            <a:off x="6706020" y="1542974"/>
            <a:ext cx="1144800" cy="1144800"/>
          </a:xfrm>
          <a:prstGeom prst="ellipse">
            <a:avLst/>
          </a:prstGeom>
          <a:ln w="19050" cap="rnd">
            <a:solidFill>
              <a:srgbClr val="007FB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sp>
        <p:nvSpPr>
          <p:cNvPr id="3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356" y="100584"/>
            <a:ext cx="4965700" cy="238760"/>
          </a:xfrm>
        </p:spPr>
        <p:txBody>
          <a:bodyPr wrap="square"/>
          <a:lstStyle>
            <a:lvl1pPr marL="0" indent="0">
              <a:spcBef>
                <a:spcPts val="0"/>
              </a:spcBef>
              <a:buNone/>
              <a:defRPr sz="1400" b="0">
                <a:solidFill>
                  <a:srgbClr val="00A9E0"/>
                </a:solidFill>
              </a:defRPr>
            </a:lvl1pPr>
          </a:lstStyle>
          <a:p>
            <a:pPr lvl="0"/>
            <a:r>
              <a:rPr lang="en-US" dirty="0"/>
              <a:t>Optional Section Header</a:t>
            </a:r>
          </a:p>
        </p:txBody>
      </p:sp>
      <p:sp>
        <p:nvSpPr>
          <p:cNvPr id="42" name="Freeform 153"/>
          <p:cNvSpPr>
            <a:spLocks/>
          </p:cNvSpPr>
          <p:nvPr userDrawn="1"/>
        </p:nvSpPr>
        <p:spPr bwMode="auto">
          <a:xfrm>
            <a:off x="6716559" y="5372494"/>
            <a:ext cx="360192" cy="294872"/>
          </a:xfrm>
          <a:custGeom>
            <a:avLst/>
            <a:gdLst>
              <a:gd name="T0" fmla="*/ 138 w 138"/>
              <a:gd name="T1" fmla="*/ 16 h 113"/>
              <a:gd name="T2" fmla="*/ 125 w 138"/>
              <a:gd name="T3" fmla="*/ 30 h 113"/>
              <a:gd name="T4" fmla="*/ 125 w 138"/>
              <a:gd name="T5" fmla="*/ 33 h 113"/>
              <a:gd name="T6" fmla="*/ 117 w 138"/>
              <a:gd name="T7" fmla="*/ 66 h 113"/>
              <a:gd name="T8" fmla="*/ 45 w 138"/>
              <a:gd name="T9" fmla="*/ 113 h 113"/>
              <a:gd name="T10" fmla="*/ 8 w 138"/>
              <a:gd name="T11" fmla="*/ 104 h 113"/>
              <a:gd name="T12" fmla="*/ 1 w 138"/>
              <a:gd name="T13" fmla="*/ 100 h 113"/>
              <a:gd name="T14" fmla="*/ 0 w 138"/>
              <a:gd name="T15" fmla="*/ 98 h 113"/>
              <a:gd name="T16" fmla="*/ 3 w 138"/>
              <a:gd name="T17" fmla="*/ 96 h 113"/>
              <a:gd name="T18" fmla="*/ 9 w 138"/>
              <a:gd name="T19" fmla="*/ 96 h 113"/>
              <a:gd name="T20" fmla="*/ 37 w 138"/>
              <a:gd name="T21" fmla="*/ 88 h 113"/>
              <a:gd name="T22" fmla="*/ 15 w 138"/>
              <a:gd name="T23" fmla="*/ 68 h 113"/>
              <a:gd name="T24" fmla="*/ 15 w 138"/>
              <a:gd name="T25" fmla="*/ 68 h 113"/>
              <a:gd name="T26" fmla="*/ 17 w 138"/>
              <a:gd name="T27" fmla="*/ 65 h 113"/>
              <a:gd name="T28" fmla="*/ 19 w 138"/>
              <a:gd name="T29" fmla="*/ 66 h 113"/>
              <a:gd name="T30" fmla="*/ 5 w 138"/>
              <a:gd name="T31" fmla="*/ 40 h 113"/>
              <a:gd name="T32" fmla="*/ 8 w 138"/>
              <a:gd name="T33" fmla="*/ 38 h 113"/>
              <a:gd name="T34" fmla="*/ 13 w 138"/>
              <a:gd name="T35" fmla="*/ 40 h 113"/>
              <a:gd name="T36" fmla="*/ 6 w 138"/>
              <a:gd name="T37" fmla="*/ 21 h 113"/>
              <a:gd name="T38" fmla="*/ 10 w 138"/>
              <a:gd name="T39" fmla="*/ 6 h 113"/>
              <a:gd name="T40" fmla="*/ 12 w 138"/>
              <a:gd name="T41" fmla="*/ 5 h 113"/>
              <a:gd name="T42" fmla="*/ 14 w 138"/>
              <a:gd name="T43" fmla="*/ 6 h 113"/>
              <a:gd name="T44" fmla="*/ 22 w 138"/>
              <a:gd name="T45" fmla="*/ 14 h 113"/>
              <a:gd name="T46" fmla="*/ 65 w 138"/>
              <a:gd name="T47" fmla="*/ 33 h 113"/>
              <a:gd name="T48" fmla="*/ 65 w 138"/>
              <a:gd name="T49" fmla="*/ 29 h 113"/>
              <a:gd name="T50" fmla="*/ 95 w 138"/>
              <a:gd name="T51" fmla="*/ 0 h 113"/>
              <a:gd name="T52" fmla="*/ 116 w 138"/>
              <a:gd name="T53" fmla="*/ 8 h 113"/>
              <a:gd name="T54" fmla="*/ 131 w 138"/>
              <a:gd name="T55" fmla="*/ 2 h 113"/>
              <a:gd name="T56" fmla="*/ 132 w 138"/>
              <a:gd name="T57" fmla="*/ 2 h 113"/>
              <a:gd name="T58" fmla="*/ 135 w 138"/>
              <a:gd name="T59" fmla="*/ 4 h 113"/>
              <a:gd name="T60" fmla="*/ 129 w 138"/>
              <a:gd name="T61" fmla="*/ 15 h 113"/>
              <a:gd name="T62" fmla="*/ 136 w 138"/>
              <a:gd name="T63" fmla="*/ 12 h 113"/>
              <a:gd name="T64" fmla="*/ 138 w 138"/>
              <a:gd name="T65" fmla="*/ 15 h 113"/>
              <a:gd name="T66" fmla="*/ 138 w 138"/>
              <a:gd name="T67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113">
                <a:moveTo>
                  <a:pt x="138" y="16"/>
                </a:moveTo>
                <a:cubicBezTo>
                  <a:pt x="135" y="21"/>
                  <a:pt x="130" y="26"/>
                  <a:pt x="125" y="30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5" y="44"/>
                  <a:pt x="122" y="56"/>
                  <a:pt x="117" y="66"/>
                </a:cubicBezTo>
                <a:cubicBezTo>
                  <a:pt x="104" y="96"/>
                  <a:pt x="77" y="113"/>
                  <a:pt x="45" y="113"/>
                </a:cubicBezTo>
                <a:cubicBezTo>
                  <a:pt x="32" y="113"/>
                  <a:pt x="19" y="110"/>
                  <a:pt x="8" y="104"/>
                </a:cubicBezTo>
                <a:cubicBezTo>
                  <a:pt x="6" y="103"/>
                  <a:pt x="3" y="101"/>
                  <a:pt x="1" y="100"/>
                </a:cubicBezTo>
                <a:cubicBezTo>
                  <a:pt x="1" y="100"/>
                  <a:pt x="0" y="99"/>
                  <a:pt x="0" y="98"/>
                </a:cubicBezTo>
                <a:cubicBezTo>
                  <a:pt x="0" y="97"/>
                  <a:pt x="1" y="96"/>
                  <a:pt x="3" y="96"/>
                </a:cubicBezTo>
                <a:cubicBezTo>
                  <a:pt x="5" y="96"/>
                  <a:pt x="7" y="96"/>
                  <a:pt x="9" y="96"/>
                </a:cubicBezTo>
                <a:cubicBezTo>
                  <a:pt x="19" y="96"/>
                  <a:pt x="28" y="93"/>
                  <a:pt x="37" y="88"/>
                </a:cubicBezTo>
                <a:cubicBezTo>
                  <a:pt x="27" y="86"/>
                  <a:pt x="18" y="7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7"/>
                  <a:pt x="16" y="65"/>
                  <a:pt x="17" y="65"/>
                </a:cubicBezTo>
                <a:cubicBezTo>
                  <a:pt x="18" y="65"/>
                  <a:pt x="19" y="66"/>
                  <a:pt x="19" y="66"/>
                </a:cubicBezTo>
                <a:cubicBezTo>
                  <a:pt x="11" y="60"/>
                  <a:pt x="5" y="51"/>
                  <a:pt x="5" y="40"/>
                </a:cubicBezTo>
                <a:cubicBezTo>
                  <a:pt x="5" y="39"/>
                  <a:pt x="6" y="38"/>
                  <a:pt x="8" y="38"/>
                </a:cubicBezTo>
                <a:cubicBezTo>
                  <a:pt x="9" y="38"/>
                  <a:pt x="11" y="39"/>
                  <a:pt x="13" y="40"/>
                </a:cubicBezTo>
                <a:cubicBezTo>
                  <a:pt x="8" y="34"/>
                  <a:pt x="6" y="28"/>
                  <a:pt x="6" y="21"/>
                </a:cubicBezTo>
                <a:cubicBezTo>
                  <a:pt x="6" y="16"/>
                  <a:pt x="7" y="10"/>
                  <a:pt x="10" y="6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3" y="5"/>
                  <a:pt x="14" y="6"/>
                </a:cubicBezTo>
                <a:cubicBezTo>
                  <a:pt x="16" y="8"/>
                  <a:pt x="19" y="11"/>
                  <a:pt x="22" y="14"/>
                </a:cubicBezTo>
                <a:cubicBezTo>
                  <a:pt x="34" y="25"/>
                  <a:pt x="49" y="32"/>
                  <a:pt x="65" y="33"/>
                </a:cubicBezTo>
                <a:cubicBezTo>
                  <a:pt x="65" y="32"/>
                  <a:pt x="65" y="31"/>
                  <a:pt x="65" y="29"/>
                </a:cubicBezTo>
                <a:cubicBezTo>
                  <a:pt x="65" y="13"/>
                  <a:pt x="79" y="0"/>
                  <a:pt x="95" y="0"/>
                </a:cubicBezTo>
                <a:cubicBezTo>
                  <a:pt x="103" y="0"/>
                  <a:pt x="110" y="3"/>
                  <a:pt x="116" y="8"/>
                </a:cubicBezTo>
                <a:cubicBezTo>
                  <a:pt x="121" y="7"/>
                  <a:pt x="126" y="5"/>
                  <a:pt x="131" y="2"/>
                </a:cubicBezTo>
                <a:cubicBezTo>
                  <a:pt x="131" y="2"/>
                  <a:pt x="132" y="2"/>
                  <a:pt x="132" y="2"/>
                </a:cubicBezTo>
                <a:cubicBezTo>
                  <a:pt x="134" y="2"/>
                  <a:pt x="135" y="3"/>
                  <a:pt x="135" y="4"/>
                </a:cubicBezTo>
                <a:cubicBezTo>
                  <a:pt x="135" y="7"/>
                  <a:pt x="131" y="13"/>
                  <a:pt x="129" y="15"/>
                </a:cubicBezTo>
                <a:cubicBezTo>
                  <a:pt x="130" y="15"/>
                  <a:pt x="135" y="12"/>
                  <a:pt x="136" y="12"/>
                </a:cubicBezTo>
                <a:cubicBezTo>
                  <a:pt x="137" y="12"/>
                  <a:pt x="138" y="14"/>
                  <a:pt x="138" y="15"/>
                </a:cubicBezTo>
                <a:cubicBezTo>
                  <a:pt x="138" y="15"/>
                  <a:pt x="138" y="16"/>
                  <a:pt x="138" y="16"/>
                </a:cubicBezTo>
                <a:close/>
              </a:path>
            </a:pathLst>
          </a:custGeom>
          <a:noFill/>
          <a:ln w="19050">
            <a:solidFill>
              <a:srgbClr val="00263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6" name="Freeform 46"/>
          <p:cNvSpPr>
            <a:spLocks noEditPoints="1"/>
          </p:cNvSpPr>
          <p:nvPr userDrawn="1"/>
        </p:nvSpPr>
        <p:spPr bwMode="auto">
          <a:xfrm>
            <a:off x="6716559" y="3681738"/>
            <a:ext cx="361243" cy="416308"/>
          </a:xfrm>
          <a:custGeom>
            <a:avLst/>
            <a:gdLst>
              <a:gd name="T0" fmla="*/ 104 w 322"/>
              <a:gd name="T1" fmla="*/ 261 h 371"/>
              <a:gd name="T2" fmla="*/ 96 w 322"/>
              <a:gd name="T3" fmla="*/ 250 h 371"/>
              <a:gd name="T4" fmla="*/ 81 w 322"/>
              <a:gd name="T5" fmla="*/ 244 h 371"/>
              <a:gd name="T6" fmla="*/ 21 w 322"/>
              <a:gd name="T7" fmla="*/ 296 h 371"/>
              <a:gd name="T8" fmla="*/ 21 w 322"/>
              <a:gd name="T9" fmla="*/ 310 h 371"/>
              <a:gd name="T10" fmla="*/ 30 w 322"/>
              <a:gd name="T11" fmla="*/ 322 h 371"/>
              <a:gd name="T12" fmla="*/ 62 w 322"/>
              <a:gd name="T13" fmla="*/ 346 h 371"/>
              <a:gd name="T14" fmla="*/ 95 w 322"/>
              <a:gd name="T15" fmla="*/ 353 h 371"/>
              <a:gd name="T16" fmla="*/ 110 w 322"/>
              <a:gd name="T17" fmla="*/ 347 h 371"/>
              <a:gd name="T18" fmla="*/ 224 w 322"/>
              <a:gd name="T19" fmla="*/ 240 h 371"/>
              <a:gd name="T20" fmla="*/ 303 w 322"/>
              <a:gd name="T21" fmla="*/ 105 h 371"/>
              <a:gd name="T22" fmla="*/ 306 w 322"/>
              <a:gd name="T23" fmla="*/ 88 h 371"/>
              <a:gd name="T24" fmla="*/ 294 w 322"/>
              <a:gd name="T25" fmla="*/ 56 h 371"/>
              <a:gd name="T26" fmla="*/ 264 w 322"/>
              <a:gd name="T27" fmla="*/ 27 h 371"/>
              <a:gd name="T28" fmla="*/ 252 w 322"/>
              <a:gd name="T29" fmla="*/ 21 h 371"/>
              <a:gd name="T30" fmla="*/ 239 w 322"/>
              <a:gd name="T31" fmla="*/ 23 h 371"/>
              <a:gd name="T32" fmla="*/ 201 w 322"/>
              <a:gd name="T33" fmla="*/ 93 h 371"/>
              <a:gd name="T34" fmla="*/ 201 w 322"/>
              <a:gd name="T35" fmla="*/ 99 h 371"/>
              <a:gd name="T36" fmla="*/ 210 w 322"/>
              <a:gd name="T37" fmla="*/ 108 h 371"/>
              <a:gd name="T38" fmla="*/ 221 w 322"/>
              <a:gd name="T39" fmla="*/ 115 h 371"/>
              <a:gd name="T40" fmla="*/ 239 w 322"/>
              <a:gd name="T41" fmla="*/ 149 h 371"/>
              <a:gd name="T42" fmla="*/ 202 w 322"/>
              <a:gd name="T43" fmla="*/ 220 h 371"/>
              <a:gd name="T44" fmla="*/ 141 w 322"/>
              <a:gd name="T45" fmla="*/ 272 h 371"/>
              <a:gd name="T46" fmla="*/ 121 w 322"/>
              <a:gd name="T47" fmla="*/ 273 h 371"/>
              <a:gd name="T48" fmla="*/ 104 w 322"/>
              <a:gd name="T49" fmla="*/ 261 h 371"/>
              <a:gd name="T50" fmla="*/ 116 w 322"/>
              <a:gd name="T51" fmla="*/ 251 h 371"/>
              <a:gd name="T52" fmla="*/ 134 w 322"/>
              <a:gd name="T53" fmla="*/ 257 h 371"/>
              <a:gd name="T54" fmla="*/ 189 w 322"/>
              <a:gd name="T55" fmla="*/ 210 h 371"/>
              <a:gd name="T56" fmla="*/ 223 w 322"/>
              <a:gd name="T57" fmla="*/ 146 h 371"/>
              <a:gd name="T58" fmla="*/ 214 w 322"/>
              <a:gd name="T59" fmla="*/ 129 h 371"/>
              <a:gd name="T60" fmla="*/ 202 w 322"/>
              <a:gd name="T61" fmla="*/ 122 h 371"/>
              <a:gd name="T62" fmla="*/ 187 w 322"/>
              <a:gd name="T63" fmla="*/ 106 h 371"/>
              <a:gd name="T64" fmla="*/ 187 w 322"/>
              <a:gd name="T65" fmla="*/ 86 h 371"/>
              <a:gd name="T66" fmla="*/ 225 w 322"/>
              <a:gd name="T67" fmla="*/ 16 h 371"/>
              <a:gd name="T68" fmla="*/ 259 w 322"/>
              <a:gd name="T69" fmla="*/ 7 h 371"/>
              <a:gd name="T70" fmla="*/ 272 w 322"/>
              <a:gd name="T71" fmla="*/ 13 h 371"/>
              <a:gd name="T72" fmla="*/ 307 w 322"/>
              <a:gd name="T73" fmla="*/ 47 h 371"/>
              <a:gd name="T74" fmla="*/ 322 w 322"/>
              <a:gd name="T75" fmla="*/ 88 h 371"/>
              <a:gd name="T76" fmla="*/ 318 w 322"/>
              <a:gd name="T77" fmla="*/ 111 h 371"/>
              <a:gd name="T78" fmla="*/ 236 w 322"/>
              <a:gd name="T79" fmla="*/ 250 h 371"/>
              <a:gd name="T80" fmla="*/ 119 w 322"/>
              <a:gd name="T81" fmla="*/ 360 h 371"/>
              <a:gd name="T82" fmla="*/ 98 w 322"/>
              <a:gd name="T83" fmla="*/ 368 h 371"/>
              <a:gd name="T84" fmla="*/ 56 w 322"/>
              <a:gd name="T85" fmla="*/ 361 h 371"/>
              <a:gd name="T86" fmla="*/ 17 w 322"/>
              <a:gd name="T87" fmla="*/ 331 h 371"/>
              <a:gd name="T88" fmla="*/ 8 w 322"/>
              <a:gd name="T89" fmla="*/ 320 h 371"/>
              <a:gd name="T90" fmla="*/ 11 w 322"/>
              <a:gd name="T91" fmla="*/ 284 h 371"/>
              <a:gd name="T92" fmla="*/ 71 w 322"/>
              <a:gd name="T93" fmla="*/ 231 h 371"/>
              <a:gd name="T94" fmla="*/ 107 w 322"/>
              <a:gd name="T95" fmla="*/ 239 h 371"/>
              <a:gd name="T96" fmla="*/ 116 w 322"/>
              <a:gd name="T97" fmla="*/ 25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2" h="371">
                <a:moveTo>
                  <a:pt x="104" y="261"/>
                </a:moveTo>
                <a:cubicBezTo>
                  <a:pt x="96" y="250"/>
                  <a:pt x="96" y="250"/>
                  <a:pt x="96" y="250"/>
                </a:cubicBezTo>
                <a:cubicBezTo>
                  <a:pt x="93" y="247"/>
                  <a:pt x="84" y="240"/>
                  <a:pt x="81" y="244"/>
                </a:cubicBezTo>
                <a:cubicBezTo>
                  <a:pt x="21" y="296"/>
                  <a:pt x="21" y="296"/>
                  <a:pt x="21" y="296"/>
                </a:cubicBezTo>
                <a:cubicBezTo>
                  <a:pt x="17" y="300"/>
                  <a:pt x="18" y="306"/>
                  <a:pt x="21" y="310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8" y="331"/>
                  <a:pt x="49" y="341"/>
                  <a:pt x="62" y="346"/>
                </a:cubicBezTo>
                <a:cubicBezTo>
                  <a:pt x="74" y="352"/>
                  <a:pt x="85" y="354"/>
                  <a:pt x="95" y="353"/>
                </a:cubicBezTo>
                <a:cubicBezTo>
                  <a:pt x="101" y="352"/>
                  <a:pt x="106" y="350"/>
                  <a:pt x="110" y="347"/>
                </a:cubicBezTo>
                <a:cubicBezTo>
                  <a:pt x="149" y="322"/>
                  <a:pt x="189" y="284"/>
                  <a:pt x="224" y="240"/>
                </a:cubicBezTo>
                <a:cubicBezTo>
                  <a:pt x="258" y="197"/>
                  <a:pt x="287" y="149"/>
                  <a:pt x="303" y="105"/>
                </a:cubicBezTo>
                <a:cubicBezTo>
                  <a:pt x="305" y="100"/>
                  <a:pt x="306" y="94"/>
                  <a:pt x="306" y="88"/>
                </a:cubicBezTo>
                <a:cubicBezTo>
                  <a:pt x="306" y="78"/>
                  <a:pt x="301" y="66"/>
                  <a:pt x="294" y="56"/>
                </a:cubicBezTo>
                <a:cubicBezTo>
                  <a:pt x="286" y="44"/>
                  <a:pt x="275" y="33"/>
                  <a:pt x="264" y="27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47" y="18"/>
                  <a:pt x="241" y="18"/>
                  <a:pt x="239" y="2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0" y="95"/>
                  <a:pt x="200" y="97"/>
                  <a:pt x="201" y="99"/>
                </a:cubicBezTo>
                <a:cubicBezTo>
                  <a:pt x="203" y="103"/>
                  <a:pt x="206" y="106"/>
                  <a:pt x="210" y="108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233" y="121"/>
                  <a:pt x="242" y="135"/>
                  <a:pt x="239" y="149"/>
                </a:cubicBezTo>
                <a:cubicBezTo>
                  <a:pt x="234" y="172"/>
                  <a:pt x="220" y="197"/>
                  <a:pt x="202" y="220"/>
                </a:cubicBezTo>
                <a:cubicBezTo>
                  <a:pt x="184" y="243"/>
                  <a:pt x="161" y="262"/>
                  <a:pt x="141" y="272"/>
                </a:cubicBezTo>
                <a:cubicBezTo>
                  <a:pt x="134" y="275"/>
                  <a:pt x="127" y="275"/>
                  <a:pt x="121" y="273"/>
                </a:cubicBezTo>
                <a:cubicBezTo>
                  <a:pt x="114" y="271"/>
                  <a:pt x="108" y="267"/>
                  <a:pt x="104" y="261"/>
                </a:cubicBezTo>
                <a:close/>
                <a:moveTo>
                  <a:pt x="116" y="251"/>
                </a:moveTo>
                <a:cubicBezTo>
                  <a:pt x="120" y="256"/>
                  <a:pt x="128" y="260"/>
                  <a:pt x="134" y="257"/>
                </a:cubicBezTo>
                <a:cubicBezTo>
                  <a:pt x="152" y="249"/>
                  <a:pt x="173" y="231"/>
                  <a:pt x="189" y="210"/>
                </a:cubicBezTo>
                <a:cubicBezTo>
                  <a:pt x="206" y="189"/>
                  <a:pt x="219" y="166"/>
                  <a:pt x="223" y="146"/>
                </a:cubicBezTo>
                <a:cubicBezTo>
                  <a:pt x="224" y="139"/>
                  <a:pt x="220" y="132"/>
                  <a:pt x="214" y="129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196" y="119"/>
                  <a:pt x="190" y="113"/>
                  <a:pt x="187" y="106"/>
                </a:cubicBezTo>
                <a:cubicBezTo>
                  <a:pt x="184" y="100"/>
                  <a:pt x="183" y="93"/>
                  <a:pt x="187" y="86"/>
                </a:cubicBezTo>
                <a:cubicBezTo>
                  <a:pt x="225" y="16"/>
                  <a:pt x="225" y="16"/>
                  <a:pt x="225" y="16"/>
                </a:cubicBezTo>
                <a:cubicBezTo>
                  <a:pt x="232" y="3"/>
                  <a:pt x="246" y="0"/>
                  <a:pt x="259" y="7"/>
                </a:cubicBezTo>
                <a:cubicBezTo>
                  <a:pt x="272" y="13"/>
                  <a:pt x="272" y="13"/>
                  <a:pt x="272" y="13"/>
                </a:cubicBezTo>
                <a:cubicBezTo>
                  <a:pt x="285" y="21"/>
                  <a:pt x="298" y="33"/>
                  <a:pt x="307" y="47"/>
                </a:cubicBezTo>
                <a:cubicBezTo>
                  <a:pt x="316" y="60"/>
                  <a:pt x="322" y="74"/>
                  <a:pt x="322" y="88"/>
                </a:cubicBezTo>
                <a:cubicBezTo>
                  <a:pt x="322" y="96"/>
                  <a:pt x="321" y="103"/>
                  <a:pt x="318" y="111"/>
                </a:cubicBezTo>
                <a:cubicBezTo>
                  <a:pt x="302" y="156"/>
                  <a:pt x="272" y="206"/>
                  <a:pt x="236" y="250"/>
                </a:cubicBezTo>
                <a:cubicBezTo>
                  <a:pt x="201" y="295"/>
                  <a:pt x="159" y="335"/>
                  <a:pt x="119" y="360"/>
                </a:cubicBezTo>
                <a:cubicBezTo>
                  <a:pt x="113" y="364"/>
                  <a:pt x="106" y="367"/>
                  <a:pt x="98" y="368"/>
                </a:cubicBezTo>
                <a:cubicBezTo>
                  <a:pt x="85" y="371"/>
                  <a:pt x="70" y="367"/>
                  <a:pt x="56" y="361"/>
                </a:cubicBezTo>
                <a:cubicBezTo>
                  <a:pt x="41" y="354"/>
                  <a:pt x="27" y="343"/>
                  <a:pt x="17" y="331"/>
                </a:cubicBezTo>
                <a:cubicBezTo>
                  <a:pt x="8" y="320"/>
                  <a:pt x="8" y="320"/>
                  <a:pt x="8" y="320"/>
                </a:cubicBezTo>
                <a:cubicBezTo>
                  <a:pt x="0" y="309"/>
                  <a:pt x="0" y="293"/>
                  <a:pt x="11" y="284"/>
                </a:cubicBezTo>
                <a:cubicBezTo>
                  <a:pt x="16" y="279"/>
                  <a:pt x="71" y="231"/>
                  <a:pt x="71" y="231"/>
                </a:cubicBezTo>
                <a:cubicBezTo>
                  <a:pt x="82" y="222"/>
                  <a:pt x="99" y="229"/>
                  <a:pt x="107" y="239"/>
                </a:cubicBezTo>
                <a:cubicBezTo>
                  <a:pt x="110" y="243"/>
                  <a:pt x="113" y="247"/>
                  <a:pt x="116" y="251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Freeform 47"/>
          <p:cNvSpPr>
            <a:spLocks noEditPoints="1"/>
          </p:cNvSpPr>
          <p:nvPr userDrawn="1"/>
        </p:nvSpPr>
        <p:spPr bwMode="auto">
          <a:xfrm>
            <a:off x="6716559" y="4495793"/>
            <a:ext cx="305517" cy="449739"/>
          </a:xfrm>
          <a:custGeom>
            <a:avLst/>
            <a:gdLst>
              <a:gd name="T0" fmla="*/ 120 w 288"/>
              <a:gd name="T1" fmla="*/ 48 h 424"/>
              <a:gd name="T2" fmla="*/ 112 w 288"/>
              <a:gd name="T3" fmla="*/ 40 h 424"/>
              <a:gd name="T4" fmla="*/ 120 w 288"/>
              <a:gd name="T5" fmla="*/ 32 h 424"/>
              <a:gd name="T6" fmla="*/ 168 w 288"/>
              <a:gd name="T7" fmla="*/ 32 h 424"/>
              <a:gd name="T8" fmla="*/ 176 w 288"/>
              <a:gd name="T9" fmla="*/ 40 h 424"/>
              <a:gd name="T10" fmla="*/ 168 w 288"/>
              <a:gd name="T11" fmla="*/ 48 h 424"/>
              <a:gd name="T12" fmla="*/ 120 w 288"/>
              <a:gd name="T13" fmla="*/ 48 h 424"/>
              <a:gd name="T14" fmla="*/ 144 w 288"/>
              <a:gd name="T15" fmla="*/ 352 h 424"/>
              <a:gd name="T16" fmla="*/ 168 w 288"/>
              <a:gd name="T17" fmla="*/ 376 h 424"/>
              <a:gd name="T18" fmla="*/ 144 w 288"/>
              <a:gd name="T19" fmla="*/ 400 h 424"/>
              <a:gd name="T20" fmla="*/ 120 w 288"/>
              <a:gd name="T21" fmla="*/ 376 h 424"/>
              <a:gd name="T22" fmla="*/ 144 w 288"/>
              <a:gd name="T23" fmla="*/ 352 h 424"/>
              <a:gd name="T24" fmla="*/ 144 w 288"/>
              <a:gd name="T25" fmla="*/ 368 h 424"/>
              <a:gd name="T26" fmla="*/ 136 w 288"/>
              <a:gd name="T27" fmla="*/ 376 h 424"/>
              <a:gd name="T28" fmla="*/ 144 w 288"/>
              <a:gd name="T29" fmla="*/ 384 h 424"/>
              <a:gd name="T30" fmla="*/ 152 w 288"/>
              <a:gd name="T31" fmla="*/ 376 h 424"/>
              <a:gd name="T32" fmla="*/ 144 w 288"/>
              <a:gd name="T33" fmla="*/ 368 h 424"/>
              <a:gd name="T34" fmla="*/ 256 w 288"/>
              <a:gd name="T35" fmla="*/ 64 h 424"/>
              <a:gd name="T36" fmla="*/ 256 w 288"/>
              <a:gd name="T37" fmla="*/ 344 h 424"/>
              <a:gd name="T38" fmla="*/ 32 w 288"/>
              <a:gd name="T39" fmla="*/ 344 h 424"/>
              <a:gd name="T40" fmla="*/ 32 w 288"/>
              <a:gd name="T41" fmla="*/ 64 h 424"/>
              <a:gd name="T42" fmla="*/ 256 w 288"/>
              <a:gd name="T43" fmla="*/ 64 h 424"/>
              <a:gd name="T44" fmla="*/ 240 w 288"/>
              <a:gd name="T45" fmla="*/ 80 h 424"/>
              <a:gd name="T46" fmla="*/ 48 w 288"/>
              <a:gd name="T47" fmla="*/ 80 h 424"/>
              <a:gd name="T48" fmla="*/ 48 w 288"/>
              <a:gd name="T49" fmla="*/ 328 h 424"/>
              <a:gd name="T50" fmla="*/ 240 w 288"/>
              <a:gd name="T51" fmla="*/ 328 h 424"/>
              <a:gd name="T52" fmla="*/ 240 w 288"/>
              <a:gd name="T53" fmla="*/ 80 h 424"/>
              <a:gd name="T54" fmla="*/ 40 w 288"/>
              <a:gd name="T55" fmla="*/ 0 h 424"/>
              <a:gd name="T56" fmla="*/ 248 w 288"/>
              <a:gd name="T57" fmla="*/ 0 h 424"/>
              <a:gd name="T58" fmla="*/ 288 w 288"/>
              <a:gd name="T59" fmla="*/ 40 h 424"/>
              <a:gd name="T60" fmla="*/ 288 w 288"/>
              <a:gd name="T61" fmla="*/ 384 h 424"/>
              <a:gd name="T62" fmla="*/ 248 w 288"/>
              <a:gd name="T63" fmla="*/ 424 h 424"/>
              <a:gd name="T64" fmla="*/ 40 w 288"/>
              <a:gd name="T65" fmla="*/ 424 h 424"/>
              <a:gd name="T66" fmla="*/ 0 w 288"/>
              <a:gd name="T67" fmla="*/ 384 h 424"/>
              <a:gd name="T68" fmla="*/ 0 w 288"/>
              <a:gd name="T69" fmla="*/ 40 h 424"/>
              <a:gd name="T70" fmla="*/ 40 w 288"/>
              <a:gd name="T71" fmla="*/ 0 h 424"/>
              <a:gd name="T72" fmla="*/ 248 w 288"/>
              <a:gd name="T73" fmla="*/ 16 h 424"/>
              <a:gd name="T74" fmla="*/ 40 w 288"/>
              <a:gd name="T75" fmla="*/ 16 h 424"/>
              <a:gd name="T76" fmla="*/ 16 w 288"/>
              <a:gd name="T77" fmla="*/ 40 h 424"/>
              <a:gd name="T78" fmla="*/ 16 w 288"/>
              <a:gd name="T79" fmla="*/ 384 h 424"/>
              <a:gd name="T80" fmla="*/ 40 w 288"/>
              <a:gd name="T81" fmla="*/ 408 h 424"/>
              <a:gd name="T82" fmla="*/ 248 w 288"/>
              <a:gd name="T83" fmla="*/ 408 h 424"/>
              <a:gd name="T84" fmla="*/ 272 w 288"/>
              <a:gd name="T85" fmla="*/ 384 h 424"/>
              <a:gd name="T86" fmla="*/ 272 w 288"/>
              <a:gd name="T87" fmla="*/ 40 h 424"/>
              <a:gd name="T88" fmla="*/ 248 w 288"/>
              <a:gd name="T89" fmla="*/ 1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424">
                <a:moveTo>
                  <a:pt x="120" y="48"/>
                </a:moveTo>
                <a:cubicBezTo>
                  <a:pt x="116" y="48"/>
                  <a:pt x="112" y="44"/>
                  <a:pt x="112" y="40"/>
                </a:cubicBezTo>
                <a:cubicBezTo>
                  <a:pt x="112" y="36"/>
                  <a:pt x="116" y="32"/>
                  <a:pt x="12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36"/>
                  <a:pt x="176" y="40"/>
                </a:cubicBezTo>
                <a:cubicBezTo>
                  <a:pt x="176" y="44"/>
                  <a:pt x="172" y="48"/>
                  <a:pt x="168" y="48"/>
                </a:cubicBezTo>
                <a:lnTo>
                  <a:pt x="120" y="48"/>
                </a:lnTo>
                <a:close/>
                <a:moveTo>
                  <a:pt x="144" y="352"/>
                </a:moveTo>
                <a:cubicBezTo>
                  <a:pt x="157" y="352"/>
                  <a:pt x="168" y="363"/>
                  <a:pt x="168" y="376"/>
                </a:cubicBezTo>
                <a:cubicBezTo>
                  <a:pt x="168" y="389"/>
                  <a:pt x="157" y="400"/>
                  <a:pt x="144" y="400"/>
                </a:cubicBezTo>
                <a:cubicBezTo>
                  <a:pt x="131" y="400"/>
                  <a:pt x="120" y="389"/>
                  <a:pt x="120" y="376"/>
                </a:cubicBezTo>
                <a:cubicBezTo>
                  <a:pt x="120" y="363"/>
                  <a:pt x="131" y="352"/>
                  <a:pt x="144" y="352"/>
                </a:cubicBezTo>
                <a:close/>
                <a:moveTo>
                  <a:pt x="144" y="368"/>
                </a:moveTo>
                <a:cubicBezTo>
                  <a:pt x="140" y="368"/>
                  <a:pt x="136" y="371"/>
                  <a:pt x="136" y="376"/>
                </a:cubicBezTo>
                <a:cubicBezTo>
                  <a:pt x="136" y="380"/>
                  <a:pt x="140" y="384"/>
                  <a:pt x="144" y="384"/>
                </a:cubicBezTo>
                <a:cubicBezTo>
                  <a:pt x="149" y="384"/>
                  <a:pt x="152" y="380"/>
                  <a:pt x="152" y="376"/>
                </a:cubicBezTo>
                <a:cubicBezTo>
                  <a:pt x="152" y="371"/>
                  <a:pt x="149" y="368"/>
                  <a:pt x="144" y="368"/>
                </a:cubicBezTo>
                <a:close/>
                <a:moveTo>
                  <a:pt x="256" y="64"/>
                </a:moveTo>
                <a:cubicBezTo>
                  <a:pt x="256" y="344"/>
                  <a:pt x="256" y="344"/>
                  <a:pt x="256" y="344"/>
                </a:cubicBezTo>
                <a:cubicBezTo>
                  <a:pt x="32" y="344"/>
                  <a:pt x="32" y="344"/>
                  <a:pt x="32" y="344"/>
                </a:cubicBezTo>
                <a:cubicBezTo>
                  <a:pt x="32" y="64"/>
                  <a:pt x="32" y="64"/>
                  <a:pt x="32" y="64"/>
                </a:cubicBezTo>
                <a:lnTo>
                  <a:pt x="256" y="64"/>
                </a:lnTo>
                <a:close/>
                <a:moveTo>
                  <a:pt x="240" y="80"/>
                </a:moveTo>
                <a:cubicBezTo>
                  <a:pt x="48" y="80"/>
                  <a:pt x="48" y="80"/>
                  <a:pt x="48" y="80"/>
                </a:cubicBezTo>
                <a:cubicBezTo>
                  <a:pt x="48" y="328"/>
                  <a:pt x="48" y="328"/>
                  <a:pt x="48" y="328"/>
                </a:cubicBezTo>
                <a:cubicBezTo>
                  <a:pt x="240" y="328"/>
                  <a:pt x="240" y="328"/>
                  <a:pt x="240" y="328"/>
                </a:cubicBezTo>
                <a:lnTo>
                  <a:pt x="240" y="80"/>
                </a:lnTo>
                <a:close/>
                <a:moveTo>
                  <a:pt x="40" y="0"/>
                </a:moveTo>
                <a:cubicBezTo>
                  <a:pt x="248" y="0"/>
                  <a:pt x="248" y="0"/>
                  <a:pt x="248" y="0"/>
                </a:cubicBezTo>
                <a:cubicBezTo>
                  <a:pt x="270" y="0"/>
                  <a:pt x="288" y="18"/>
                  <a:pt x="288" y="40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88" y="406"/>
                  <a:pt x="270" y="424"/>
                  <a:pt x="248" y="424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8" y="424"/>
                  <a:pt x="0" y="406"/>
                  <a:pt x="0" y="38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48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27" y="16"/>
                  <a:pt x="16" y="27"/>
                  <a:pt x="16" y="40"/>
                </a:cubicBezTo>
                <a:cubicBezTo>
                  <a:pt x="16" y="384"/>
                  <a:pt x="16" y="384"/>
                  <a:pt x="16" y="384"/>
                </a:cubicBezTo>
                <a:cubicBezTo>
                  <a:pt x="16" y="397"/>
                  <a:pt x="27" y="408"/>
                  <a:pt x="40" y="408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61" y="408"/>
                  <a:pt x="272" y="397"/>
                  <a:pt x="272" y="384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27"/>
                  <a:pt x="261" y="16"/>
                  <a:pt x="248" y="16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Freeform 41"/>
          <p:cNvSpPr>
            <a:spLocks noEditPoints="1"/>
          </p:cNvSpPr>
          <p:nvPr userDrawn="1"/>
        </p:nvSpPr>
        <p:spPr bwMode="auto">
          <a:xfrm>
            <a:off x="6716559" y="3035274"/>
            <a:ext cx="430836" cy="282105"/>
          </a:xfrm>
          <a:custGeom>
            <a:avLst/>
            <a:gdLst>
              <a:gd name="T0" fmla="*/ 392 w 416"/>
              <a:gd name="T1" fmla="*/ 256 h 272"/>
              <a:gd name="T2" fmla="*/ 256 w 416"/>
              <a:gd name="T3" fmla="*/ 162 h 272"/>
              <a:gd name="T4" fmla="*/ 228 w 416"/>
              <a:gd name="T5" fmla="*/ 185 h 272"/>
              <a:gd name="T6" fmla="*/ 188 w 416"/>
              <a:gd name="T7" fmla="*/ 185 h 272"/>
              <a:gd name="T8" fmla="*/ 159 w 416"/>
              <a:gd name="T9" fmla="*/ 162 h 272"/>
              <a:gd name="T10" fmla="*/ 24 w 416"/>
              <a:gd name="T11" fmla="*/ 256 h 272"/>
              <a:gd name="T12" fmla="*/ 392 w 416"/>
              <a:gd name="T13" fmla="*/ 256 h 272"/>
              <a:gd name="T14" fmla="*/ 16 w 416"/>
              <a:gd name="T15" fmla="*/ 242 h 272"/>
              <a:gd name="T16" fmla="*/ 146 w 416"/>
              <a:gd name="T17" fmla="*/ 152 h 272"/>
              <a:gd name="T18" fmla="*/ 16 w 416"/>
              <a:gd name="T19" fmla="*/ 46 h 272"/>
              <a:gd name="T20" fmla="*/ 16 w 416"/>
              <a:gd name="T21" fmla="*/ 242 h 272"/>
              <a:gd name="T22" fmla="*/ 16 w 416"/>
              <a:gd name="T23" fmla="*/ 16 h 272"/>
              <a:gd name="T24" fmla="*/ 16 w 416"/>
              <a:gd name="T25" fmla="*/ 23 h 272"/>
              <a:gd name="T26" fmla="*/ 18 w 416"/>
              <a:gd name="T27" fmla="*/ 28 h 272"/>
              <a:gd name="T28" fmla="*/ 198 w 416"/>
              <a:gd name="T29" fmla="*/ 172 h 272"/>
              <a:gd name="T30" fmla="*/ 218 w 416"/>
              <a:gd name="T31" fmla="*/ 172 h 272"/>
              <a:gd name="T32" fmla="*/ 397 w 416"/>
              <a:gd name="T33" fmla="*/ 28 h 272"/>
              <a:gd name="T34" fmla="*/ 400 w 416"/>
              <a:gd name="T35" fmla="*/ 24 h 272"/>
              <a:gd name="T36" fmla="*/ 400 w 416"/>
              <a:gd name="T37" fmla="*/ 16 h 272"/>
              <a:gd name="T38" fmla="*/ 16 w 416"/>
              <a:gd name="T39" fmla="*/ 16 h 272"/>
              <a:gd name="T40" fmla="*/ 416 w 416"/>
              <a:gd name="T41" fmla="*/ 272 h 272"/>
              <a:gd name="T42" fmla="*/ 0 w 416"/>
              <a:gd name="T43" fmla="*/ 272 h 272"/>
              <a:gd name="T44" fmla="*/ 0 w 416"/>
              <a:gd name="T45" fmla="*/ 0 h 272"/>
              <a:gd name="T46" fmla="*/ 416 w 416"/>
              <a:gd name="T47" fmla="*/ 0 h 272"/>
              <a:gd name="T48" fmla="*/ 416 w 416"/>
              <a:gd name="T49" fmla="*/ 272 h 272"/>
              <a:gd name="T50" fmla="*/ 400 w 416"/>
              <a:gd name="T51" fmla="*/ 46 h 272"/>
              <a:gd name="T52" fmla="*/ 269 w 416"/>
              <a:gd name="T53" fmla="*/ 152 h 272"/>
              <a:gd name="T54" fmla="*/ 400 w 416"/>
              <a:gd name="T55" fmla="*/ 242 h 272"/>
              <a:gd name="T56" fmla="*/ 400 w 416"/>
              <a:gd name="T57" fmla="*/ 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272">
                <a:moveTo>
                  <a:pt x="392" y="256"/>
                </a:moveTo>
                <a:cubicBezTo>
                  <a:pt x="256" y="162"/>
                  <a:pt x="256" y="162"/>
                  <a:pt x="256" y="162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16" y="194"/>
                  <a:pt x="200" y="194"/>
                  <a:pt x="188" y="185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24" y="256"/>
                  <a:pt x="24" y="256"/>
                  <a:pt x="24" y="256"/>
                </a:cubicBezTo>
                <a:lnTo>
                  <a:pt x="392" y="256"/>
                </a:lnTo>
                <a:close/>
                <a:moveTo>
                  <a:pt x="16" y="242"/>
                </a:moveTo>
                <a:cubicBezTo>
                  <a:pt x="146" y="152"/>
                  <a:pt x="146" y="152"/>
                  <a:pt x="146" y="152"/>
                </a:cubicBezTo>
                <a:cubicBezTo>
                  <a:pt x="16" y="46"/>
                  <a:pt x="16" y="46"/>
                  <a:pt x="16" y="46"/>
                </a:cubicBezTo>
                <a:lnTo>
                  <a:pt x="16" y="242"/>
                </a:lnTo>
                <a:close/>
                <a:moveTo>
                  <a:pt x="16" y="16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6"/>
                  <a:pt x="18" y="28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4" y="177"/>
                  <a:pt x="212" y="177"/>
                  <a:pt x="218" y="172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398" y="27"/>
                  <a:pt x="399" y="26"/>
                  <a:pt x="400" y="24"/>
                </a:cubicBezTo>
                <a:cubicBezTo>
                  <a:pt x="400" y="16"/>
                  <a:pt x="400" y="16"/>
                  <a:pt x="400" y="16"/>
                </a:cubicBezTo>
                <a:lnTo>
                  <a:pt x="16" y="16"/>
                </a:lnTo>
                <a:close/>
                <a:moveTo>
                  <a:pt x="416" y="272"/>
                </a:moveTo>
                <a:cubicBezTo>
                  <a:pt x="0" y="272"/>
                  <a:pt x="0" y="272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16" y="91"/>
                  <a:pt x="416" y="181"/>
                  <a:pt x="416" y="272"/>
                </a:cubicBezTo>
                <a:close/>
                <a:moveTo>
                  <a:pt x="400" y="46"/>
                </a:moveTo>
                <a:cubicBezTo>
                  <a:pt x="269" y="152"/>
                  <a:pt x="269" y="152"/>
                  <a:pt x="269" y="152"/>
                </a:cubicBezTo>
                <a:cubicBezTo>
                  <a:pt x="400" y="242"/>
                  <a:pt x="400" y="242"/>
                  <a:pt x="400" y="242"/>
                </a:cubicBezTo>
                <a:lnTo>
                  <a:pt x="400" y="46"/>
                </a:lnTo>
                <a:close/>
              </a:path>
            </a:pathLst>
          </a:custGeom>
          <a:solidFill>
            <a:srgbClr val="0026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0" name="Freeform 153"/>
          <p:cNvSpPr>
            <a:spLocks/>
          </p:cNvSpPr>
          <p:nvPr userDrawn="1"/>
        </p:nvSpPr>
        <p:spPr bwMode="auto">
          <a:xfrm>
            <a:off x="6716559" y="5372494"/>
            <a:ext cx="360192" cy="294872"/>
          </a:xfrm>
          <a:custGeom>
            <a:avLst/>
            <a:gdLst>
              <a:gd name="T0" fmla="*/ 138 w 138"/>
              <a:gd name="T1" fmla="*/ 16 h 113"/>
              <a:gd name="T2" fmla="*/ 125 w 138"/>
              <a:gd name="T3" fmla="*/ 30 h 113"/>
              <a:gd name="T4" fmla="*/ 125 w 138"/>
              <a:gd name="T5" fmla="*/ 33 h 113"/>
              <a:gd name="T6" fmla="*/ 117 w 138"/>
              <a:gd name="T7" fmla="*/ 66 h 113"/>
              <a:gd name="T8" fmla="*/ 45 w 138"/>
              <a:gd name="T9" fmla="*/ 113 h 113"/>
              <a:gd name="T10" fmla="*/ 8 w 138"/>
              <a:gd name="T11" fmla="*/ 104 h 113"/>
              <a:gd name="T12" fmla="*/ 1 w 138"/>
              <a:gd name="T13" fmla="*/ 100 h 113"/>
              <a:gd name="T14" fmla="*/ 0 w 138"/>
              <a:gd name="T15" fmla="*/ 98 h 113"/>
              <a:gd name="T16" fmla="*/ 3 w 138"/>
              <a:gd name="T17" fmla="*/ 96 h 113"/>
              <a:gd name="T18" fmla="*/ 9 w 138"/>
              <a:gd name="T19" fmla="*/ 96 h 113"/>
              <a:gd name="T20" fmla="*/ 37 w 138"/>
              <a:gd name="T21" fmla="*/ 88 h 113"/>
              <a:gd name="T22" fmla="*/ 15 w 138"/>
              <a:gd name="T23" fmla="*/ 68 h 113"/>
              <a:gd name="T24" fmla="*/ 15 w 138"/>
              <a:gd name="T25" fmla="*/ 68 h 113"/>
              <a:gd name="T26" fmla="*/ 17 w 138"/>
              <a:gd name="T27" fmla="*/ 65 h 113"/>
              <a:gd name="T28" fmla="*/ 19 w 138"/>
              <a:gd name="T29" fmla="*/ 66 h 113"/>
              <a:gd name="T30" fmla="*/ 5 w 138"/>
              <a:gd name="T31" fmla="*/ 40 h 113"/>
              <a:gd name="T32" fmla="*/ 8 w 138"/>
              <a:gd name="T33" fmla="*/ 38 h 113"/>
              <a:gd name="T34" fmla="*/ 13 w 138"/>
              <a:gd name="T35" fmla="*/ 40 h 113"/>
              <a:gd name="T36" fmla="*/ 6 w 138"/>
              <a:gd name="T37" fmla="*/ 21 h 113"/>
              <a:gd name="T38" fmla="*/ 10 w 138"/>
              <a:gd name="T39" fmla="*/ 6 h 113"/>
              <a:gd name="T40" fmla="*/ 12 w 138"/>
              <a:gd name="T41" fmla="*/ 5 h 113"/>
              <a:gd name="T42" fmla="*/ 14 w 138"/>
              <a:gd name="T43" fmla="*/ 6 h 113"/>
              <a:gd name="T44" fmla="*/ 22 w 138"/>
              <a:gd name="T45" fmla="*/ 14 h 113"/>
              <a:gd name="T46" fmla="*/ 65 w 138"/>
              <a:gd name="T47" fmla="*/ 33 h 113"/>
              <a:gd name="T48" fmla="*/ 65 w 138"/>
              <a:gd name="T49" fmla="*/ 29 h 113"/>
              <a:gd name="T50" fmla="*/ 95 w 138"/>
              <a:gd name="T51" fmla="*/ 0 h 113"/>
              <a:gd name="T52" fmla="*/ 116 w 138"/>
              <a:gd name="T53" fmla="*/ 8 h 113"/>
              <a:gd name="T54" fmla="*/ 131 w 138"/>
              <a:gd name="T55" fmla="*/ 2 h 113"/>
              <a:gd name="T56" fmla="*/ 132 w 138"/>
              <a:gd name="T57" fmla="*/ 2 h 113"/>
              <a:gd name="T58" fmla="*/ 135 w 138"/>
              <a:gd name="T59" fmla="*/ 4 h 113"/>
              <a:gd name="T60" fmla="*/ 129 w 138"/>
              <a:gd name="T61" fmla="*/ 15 h 113"/>
              <a:gd name="T62" fmla="*/ 136 w 138"/>
              <a:gd name="T63" fmla="*/ 12 h 113"/>
              <a:gd name="T64" fmla="*/ 138 w 138"/>
              <a:gd name="T65" fmla="*/ 15 h 113"/>
              <a:gd name="T66" fmla="*/ 138 w 138"/>
              <a:gd name="T67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113">
                <a:moveTo>
                  <a:pt x="138" y="16"/>
                </a:moveTo>
                <a:cubicBezTo>
                  <a:pt x="135" y="21"/>
                  <a:pt x="130" y="26"/>
                  <a:pt x="125" y="30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5" y="44"/>
                  <a:pt x="122" y="56"/>
                  <a:pt x="117" y="66"/>
                </a:cubicBezTo>
                <a:cubicBezTo>
                  <a:pt x="104" y="96"/>
                  <a:pt x="77" y="113"/>
                  <a:pt x="45" y="113"/>
                </a:cubicBezTo>
                <a:cubicBezTo>
                  <a:pt x="32" y="113"/>
                  <a:pt x="19" y="110"/>
                  <a:pt x="8" y="104"/>
                </a:cubicBezTo>
                <a:cubicBezTo>
                  <a:pt x="6" y="103"/>
                  <a:pt x="3" y="101"/>
                  <a:pt x="1" y="100"/>
                </a:cubicBezTo>
                <a:cubicBezTo>
                  <a:pt x="1" y="100"/>
                  <a:pt x="0" y="99"/>
                  <a:pt x="0" y="98"/>
                </a:cubicBezTo>
                <a:cubicBezTo>
                  <a:pt x="0" y="97"/>
                  <a:pt x="1" y="96"/>
                  <a:pt x="3" y="96"/>
                </a:cubicBezTo>
                <a:cubicBezTo>
                  <a:pt x="5" y="96"/>
                  <a:pt x="7" y="96"/>
                  <a:pt x="9" y="96"/>
                </a:cubicBezTo>
                <a:cubicBezTo>
                  <a:pt x="19" y="96"/>
                  <a:pt x="28" y="93"/>
                  <a:pt x="37" y="88"/>
                </a:cubicBezTo>
                <a:cubicBezTo>
                  <a:pt x="27" y="86"/>
                  <a:pt x="18" y="7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7"/>
                  <a:pt x="16" y="65"/>
                  <a:pt x="17" y="65"/>
                </a:cubicBezTo>
                <a:cubicBezTo>
                  <a:pt x="18" y="65"/>
                  <a:pt x="19" y="66"/>
                  <a:pt x="19" y="66"/>
                </a:cubicBezTo>
                <a:cubicBezTo>
                  <a:pt x="11" y="60"/>
                  <a:pt x="5" y="51"/>
                  <a:pt x="5" y="40"/>
                </a:cubicBezTo>
                <a:cubicBezTo>
                  <a:pt x="5" y="39"/>
                  <a:pt x="6" y="38"/>
                  <a:pt x="8" y="38"/>
                </a:cubicBezTo>
                <a:cubicBezTo>
                  <a:pt x="9" y="38"/>
                  <a:pt x="11" y="39"/>
                  <a:pt x="13" y="40"/>
                </a:cubicBezTo>
                <a:cubicBezTo>
                  <a:pt x="8" y="34"/>
                  <a:pt x="6" y="28"/>
                  <a:pt x="6" y="21"/>
                </a:cubicBezTo>
                <a:cubicBezTo>
                  <a:pt x="6" y="16"/>
                  <a:pt x="7" y="10"/>
                  <a:pt x="10" y="6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3" y="5"/>
                  <a:pt x="14" y="6"/>
                </a:cubicBezTo>
                <a:cubicBezTo>
                  <a:pt x="16" y="8"/>
                  <a:pt x="19" y="11"/>
                  <a:pt x="22" y="14"/>
                </a:cubicBezTo>
                <a:cubicBezTo>
                  <a:pt x="34" y="25"/>
                  <a:pt x="49" y="32"/>
                  <a:pt x="65" y="33"/>
                </a:cubicBezTo>
                <a:cubicBezTo>
                  <a:pt x="65" y="32"/>
                  <a:pt x="65" y="31"/>
                  <a:pt x="65" y="29"/>
                </a:cubicBezTo>
                <a:cubicBezTo>
                  <a:pt x="65" y="13"/>
                  <a:pt x="79" y="0"/>
                  <a:pt x="95" y="0"/>
                </a:cubicBezTo>
                <a:cubicBezTo>
                  <a:pt x="103" y="0"/>
                  <a:pt x="110" y="3"/>
                  <a:pt x="116" y="8"/>
                </a:cubicBezTo>
                <a:cubicBezTo>
                  <a:pt x="121" y="7"/>
                  <a:pt x="126" y="5"/>
                  <a:pt x="131" y="2"/>
                </a:cubicBezTo>
                <a:cubicBezTo>
                  <a:pt x="131" y="2"/>
                  <a:pt x="132" y="2"/>
                  <a:pt x="132" y="2"/>
                </a:cubicBezTo>
                <a:cubicBezTo>
                  <a:pt x="134" y="2"/>
                  <a:pt x="135" y="3"/>
                  <a:pt x="135" y="4"/>
                </a:cubicBezTo>
                <a:cubicBezTo>
                  <a:pt x="135" y="7"/>
                  <a:pt x="131" y="13"/>
                  <a:pt x="129" y="15"/>
                </a:cubicBezTo>
                <a:cubicBezTo>
                  <a:pt x="130" y="15"/>
                  <a:pt x="135" y="12"/>
                  <a:pt x="136" y="12"/>
                </a:cubicBezTo>
                <a:cubicBezTo>
                  <a:pt x="137" y="12"/>
                  <a:pt x="138" y="14"/>
                  <a:pt x="138" y="15"/>
                </a:cubicBezTo>
                <a:cubicBezTo>
                  <a:pt x="138" y="15"/>
                  <a:pt x="138" y="16"/>
                  <a:pt x="138" y="16"/>
                </a:cubicBezTo>
                <a:close/>
              </a:path>
            </a:pathLst>
          </a:custGeom>
          <a:noFill/>
          <a:ln w="19050">
            <a:solidFill>
              <a:srgbClr val="00263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1" name="Freeform 46"/>
          <p:cNvSpPr>
            <a:spLocks noEditPoints="1"/>
          </p:cNvSpPr>
          <p:nvPr userDrawn="1"/>
        </p:nvSpPr>
        <p:spPr bwMode="auto">
          <a:xfrm>
            <a:off x="6716559" y="3681738"/>
            <a:ext cx="361243" cy="416308"/>
          </a:xfrm>
          <a:custGeom>
            <a:avLst/>
            <a:gdLst>
              <a:gd name="T0" fmla="*/ 104 w 322"/>
              <a:gd name="T1" fmla="*/ 261 h 371"/>
              <a:gd name="T2" fmla="*/ 96 w 322"/>
              <a:gd name="T3" fmla="*/ 250 h 371"/>
              <a:gd name="T4" fmla="*/ 81 w 322"/>
              <a:gd name="T5" fmla="*/ 244 h 371"/>
              <a:gd name="T6" fmla="*/ 21 w 322"/>
              <a:gd name="T7" fmla="*/ 296 h 371"/>
              <a:gd name="T8" fmla="*/ 21 w 322"/>
              <a:gd name="T9" fmla="*/ 310 h 371"/>
              <a:gd name="T10" fmla="*/ 30 w 322"/>
              <a:gd name="T11" fmla="*/ 322 h 371"/>
              <a:gd name="T12" fmla="*/ 62 w 322"/>
              <a:gd name="T13" fmla="*/ 346 h 371"/>
              <a:gd name="T14" fmla="*/ 95 w 322"/>
              <a:gd name="T15" fmla="*/ 353 h 371"/>
              <a:gd name="T16" fmla="*/ 110 w 322"/>
              <a:gd name="T17" fmla="*/ 347 h 371"/>
              <a:gd name="T18" fmla="*/ 224 w 322"/>
              <a:gd name="T19" fmla="*/ 240 h 371"/>
              <a:gd name="T20" fmla="*/ 303 w 322"/>
              <a:gd name="T21" fmla="*/ 105 h 371"/>
              <a:gd name="T22" fmla="*/ 306 w 322"/>
              <a:gd name="T23" fmla="*/ 88 h 371"/>
              <a:gd name="T24" fmla="*/ 294 w 322"/>
              <a:gd name="T25" fmla="*/ 56 h 371"/>
              <a:gd name="T26" fmla="*/ 264 w 322"/>
              <a:gd name="T27" fmla="*/ 27 h 371"/>
              <a:gd name="T28" fmla="*/ 252 w 322"/>
              <a:gd name="T29" fmla="*/ 21 h 371"/>
              <a:gd name="T30" fmla="*/ 239 w 322"/>
              <a:gd name="T31" fmla="*/ 23 h 371"/>
              <a:gd name="T32" fmla="*/ 201 w 322"/>
              <a:gd name="T33" fmla="*/ 93 h 371"/>
              <a:gd name="T34" fmla="*/ 201 w 322"/>
              <a:gd name="T35" fmla="*/ 99 h 371"/>
              <a:gd name="T36" fmla="*/ 210 w 322"/>
              <a:gd name="T37" fmla="*/ 108 h 371"/>
              <a:gd name="T38" fmla="*/ 221 w 322"/>
              <a:gd name="T39" fmla="*/ 115 h 371"/>
              <a:gd name="T40" fmla="*/ 239 w 322"/>
              <a:gd name="T41" fmla="*/ 149 h 371"/>
              <a:gd name="T42" fmla="*/ 202 w 322"/>
              <a:gd name="T43" fmla="*/ 220 h 371"/>
              <a:gd name="T44" fmla="*/ 141 w 322"/>
              <a:gd name="T45" fmla="*/ 272 h 371"/>
              <a:gd name="T46" fmla="*/ 121 w 322"/>
              <a:gd name="T47" fmla="*/ 273 h 371"/>
              <a:gd name="T48" fmla="*/ 104 w 322"/>
              <a:gd name="T49" fmla="*/ 261 h 371"/>
              <a:gd name="T50" fmla="*/ 116 w 322"/>
              <a:gd name="T51" fmla="*/ 251 h 371"/>
              <a:gd name="T52" fmla="*/ 134 w 322"/>
              <a:gd name="T53" fmla="*/ 257 h 371"/>
              <a:gd name="T54" fmla="*/ 189 w 322"/>
              <a:gd name="T55" fmla="*/ 210 h 371"/>
              <a:gd name="T56" fmla="*/ 223 w 322"/>
              <a:gd name="T57" fmla="*/ 146 h 371"/>
              <a:gd name="T58" fmla="*/ 214 w 322"/>
              <a:gd name="T59" fmla="*/ 129 h 371"/>
              <a:gd name="T60" fmla="*/ 202 w 322"/>
              <a:gd name="T61" fmla="*/ 122 h 371"/>
              <a:gd name="T62" fmla="*/ 187 w 322"/>
              <a:gd name="T63" fmla="*/ 106 h 371"/>
              <a:gd name="T64" fmla="*/ 187 w 322"/>
              <a:gd name="T65" fmla="*/ 86 h 371"/>
              <a:gd name="T66" fmla="*/ 225 w 322"/>
              <a:gd name="T67" fmla="*/ 16 h 371"/>
              <a:gd name="T68" fmla="*/ 259 w 322"/>
              <a:gd name="T69" fmla="*/ 7 h 371"/>
              <a:gd name="T70" fmla="*/ 272 w 322"/>
              <a:gd name="T71" fmla="*/ 13 h 371"/>
              <a:gd name="T72" fmla="*/ 307 w 322"/>
              <a:gd name="T73" fmla="*/ 47 h 371"/>
              <a:gd name="T74" fmla="*/ 322 w 322"/>
              <a:gd name="T75" fmla="*/ 88 h 371"/>
              <a:gd name="T76" fmla="*/ 318 w 322"/>
              <a:gd name="T77" fmla="*/ 111 h 371"/>
              <a:gd name="T78" fmla="*/ 236 w 322"/>
              <a:gd name="T79" fmla="*/ 250 h 371"/>
              <a:gd name="T80" fmla="*/ 119 w 322"/>
              <a:gd name="T81" fmla="*/ 360 h 371"/>
              <a:gd name="T82" fmla="*/ 98 w 322"/>
              <a:gd name="T83" fmla="*/ 368 h 371"/>
              <a:gd name="T84" fmla="*/ 56 w 322"/>
              <a:gd name="T85" fmla="*/ 361 h 371"/>
              <a:gd name="T86" fmla="*/ 17 w 322"/>
              <a:gd name="T87" fmla="*/ 331 h 371"/>
              <a:gd name="T88" fmla="*/ 8 w 322"/>
              <a:gd name="T89" fmla="*/ 320 h 371"/>
              <a:gd name="T90" fmla="*/ 11 w 322"/>
              <a:gd name="T91" fmla="*/ 284 h 371"/>
              <a:gd name="T92" fmla="*/ 71 w 322"/>
              <a:gd name="T93" fmla="*/ 231 h 371"/>
              <a:gd name="T94" fmla="*/ 107 w 322"/>
              <a:gd name="T95" fmla="*/ 239 h 371"/>
              <a:gd name="T96" fmla="*/ 116 w 322"/>
              <a:gd name="T97" fmla="*/ 25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2" h="371">
                <a:moveTo>
                  <a:pt x="104" y="261"/>
                </a:moveTo>
                <a:cubicBezTo>
                  <a:pt x="96" y="250"/>
                  <a:pt x="96" y="250"/>
                  <a:pt x="96" y="250"/>
                </a:cubicBezTo>
                <a:cubicBezTo>
                  <a:pt x="93" y="247"/>
                  <a:pt x="84" y="240"/>
                  <a:pt x="81" y="244"/>
                </a:cubicBezTo>
                <a:cubicBezTo>
                  <a:pt x="21" y="296"/>
                  <a:pt x="21" y="296"/>
                  <a:pt x="21" y="296"/>
                </a:cubicBezTo>
                <a:cubicBezTo>
                  <a:pt x="17" y="300"/>
                  <a:pt x="18" y="306"/>
                  <a:pt x="21" y="310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8" y="331"/>
                  <a:pt x="49" y="341"/>
                  <a:pt x="62" y="346"/>
                </a:cubicBezTo>
                <a:cubicBezTo>
                  <a:pt x="74" y="352"/>
                  <a:pt x="85" y="354"/>
                  <a:pt x="95" y="353"/>
                </a:cubicBezTo>
                <a:cubicBezTo>
                  <a:pt x="101" y="352"/>
                  <a:pt x="106" y="350"/>
                  <a:pt x="110" y="347"/>
                </a:cubicBezTo>
                <a:cubicBezTo>
                  <a:pt x="149" y="322"/>
                  <a:pt x="189" y="284"/>
                  <a:pt x="224" y="240"/>
                </a:cubicBezTo>
                <a:cubicBezTo>
                  <a:pt x="258" y="197"/>
                  <a:pt x="287" y="149"/>
                  <a:pt x="303" y="105"/>
                </a:cubicBezTo>
                <a:cubicBezTo>
                  <a:pt x="305" y="100"/>
                  <a:pt x="306" y="94"/>
                  <a:pt x="306" y="88"/>
                </a:cubicBezTo>
                <a:cubicBezTo>
                  <a:pt x="306" y="78"/>
                  <a:pt x="301" y="66"/>
                  <a:pt x="294" y="56"/>
                </a:cubicBezTo>
                <a:cubicBezTo>
                  <a:pt x="286" y="44"/>
                  <a:pt x="275" y="33"/>
                  <a:pt x="264" y="27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47" y="18"/>
                  <a:pt x="241" y="18"/>
                  <a:pt x="239" y="2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0" y="95"/>
                  <a:pt x="200" y="97"/>
                  <a:pt x="201" y="99"/>
                </a:cubicBezTo>
                <a:cubicBezTo>
                  <a:pt x="203" y="103"/>
                  <a:pt x="206" y="106"/>
                  <a:pt x="210" y="108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233" y="121"/>
                  <a:pt x="242" y="135"/>
                  <a:pt x="239" y="149"/>
                </a:cubicBezTo>
                <a:cubicBezTo>
                  <a:pt x="234" y="172"/>
                  <a:pt x="220" y="197"/>
                  <a:pt x="202" y="220"/>
                </a:cubicBezTo>
                <a:cubicBezTo>
                  <a:pt x="184" y="243"/>
                  <a:pt x="161" y="262"/>
                  <a:pt x="141" y="272"/>
                </a:cubicBezTo>
                <a:cubicBezTo>
                  <a:pt x="134" y="275"/>
                  <a:pt x="127" y="275"/>
                  <a:pt x="121" y="273"/>
                </a:cubicBezTo>
                <a:cubicBezTo>
                  <a:pt x="114" y="271"/>
                  <a:pt x="108" y="267"/>
                  <a:pt x="104" y="261"/>
                </a:cubicBezTo>
                <a:close/>
                <a:moveTo>
                  <a:pt x="116" y="251"/>
                </a:moveTo>
                <a:cubicBezTo>
                  <a:pt x="120" y="256"/>
                  <a:pt x="128" y="260"/>
                  <a:pt x="134" y="257"/>
                </a:cubicBezTo>
                <a:cubicBezTo>
                  <a:pt x="152" y="249"/>
                  <a:pt x="173" y="231"/>
                  <a:pt x="189" y="210"/>
                </a:cubicBezTo>
                <a:cubicBezTo>
                  <a:pt x="206" y="189"/>
                  <a:pt x="219" y="166"/>
                  <a:pt x="223" y="146"/>
                </a:cubicBezTo>
                <a:cubicBezTo>
                  <a:pt x="224" y="139"/>
                  <a:pt x="220" y="132"/>
                  <a:pt x="214" y="129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196" y="119"/>
                  <a:pt x="190" y="113"/>
                  <a:pt x="187" y="106"/>
                </a:cubicBezTo>
                <a:cubicBezTo>
                  <a:pt x="184" y="100"/>
                  <a:pt x="183" y="93"/>
                  <a:pt x="187" y="86"/>
                </a:cubicBezTo>
                <a:cubicBezTo>
                  <a:pt x="225" y="16"/>
                  <a:pt x="225" y="16"/>
                  <a:pt x="225" y="16"/>
                </a:cubicBezTo>
                <a:cubicBezTo>
                  <a:pt x="232" y="3"/>
                  <a:pt x="246" y="0"/>
                  <a:pt x="259" y="7"/>
                </a:cubicBezTo>
                <a:cubicBezTo>
                  <a:pt x="272" y="13"/>
                  <a:pt x="272" y="13"/>
                  <a:pt x="272" y="13"/>
                </a:cubicBezTo>
                <a:cubicBezTo>
                  <a:pt x="285" y="21"/>
                  <a:pt x="298" y="33"/>
                  <a:pt x="307" y="47"/>
                </a:cubicBezTo>
                <a:cubicBezTo>
                  <a:pt x="316" y="60"/>
                  <a:pt x="322" y="74"/>
                  <a:pt x="322" y="88"/>
                </a:cubicBezTo>
                <a:cubicBezTo>
                  <a:pt x="322" y="96"/>
                  <a:pt x="321" y="103"/>
                  <a:pt x="318" y="111"/>
                </a:cubicBezTo>
                <a:cubicBezTo>
                  <a:pt x="302" y="156"/>
                  <a:pt x="272" y="206"/>
                  <a:pt x="236" y="250"/>
                </a:cubicBezTo>
                <a:cubicBezTo>
                  <a:pt x="201" y="295"/>
                  <a:pt x="159" y="335"/>
                  <a:pt x="119" y="360"/>
                </a:cubicBezTo>
                <a:cubicBezTo>
                  <a:pt x="113" y="364"/>
                  <a:pt x="106" y="367"/>
                  <a:pt x="98" y="368"/>
                </a:cubicBezTo>
                <a:cubicBezTo>
                  <a:pt x="85" y="371"/>
                  <a:pt x="70" y="367"/>
                  <a:pt x="56" y="361"/>
                </a:cubicBezTo>
                <a:cubicBezTo>
                  <a:pt x="41" y="354"/>
                  <a:pt x="27" y="343"/>
                  <a:pt x="17" y="331"/>
                </a:cubicBezTo>
                <a:cubicBezTo>
                  <a:pt x="8" y="320"/>
                  <a:pt x="8" y="320"/>
                  <a:pt x="8" y="320"/>
                </a:cubicBezTo>
                <a:cubicBezTo>
                  <a:pt x="0" y="309"/>
                  <a:pt x="0" y="293"/>
                  <a:pt x="11" y="284"/>
                </a:cubicBezTo>
                <a:cubicBezTo>
                  <a:pt x="16" y="279"/>
                  <a:pt x="71" y="231"/>
                  <a:pt x="71" y="231"/>
                </a:cubicBezTo>
                <a:cubicBezTo>
                  <a:pt x="82" y="222"/>
                  <a:pt x="99" y="229"/>
                  <a:pt x="107" y="239"/>
                </a:cubicBezTo>
                <a:cubicBezTo>
                  <a:pt x="110" y="243"/>
                  <a:pt x="113" y="247"/>
                  <a:pt x="116" y="251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2" name="Freeform 47"/>
          <p:cNvSpPr>
            <a:spLocks noEditPoints="1"/>
          </p:cNvSpPr>
          <p:nvPr userDrawn="1"/>
        </p:nvSpPr>
        <p:spPr bwMode="auto">
          <a:xfrm>
            <a:off x="6716559" y="4495793"/>
            <a:ext cx="305517" cy="449739"/>
          </a:xfrm>
          <a:custGeom>
            <a:avLst/>
            <a:gdLst>
              <a:gd name="T0" fmla="*/ 120 w 288"/>
              <a:gd name="T1" fmla="*/ 48 h 424"/>
              <a:gd name="T2" fmla="*/ 112 w 288"/>
              <a:gd name="T3" fmla="*/ 40 h 424"/>
              <a:gd name="T4" fmla="*/ 120 w 288"/>
              <a:gd name="T5" fmla="*/ 32 h 424"/>
              <a:gd name="T6" fmla="*/ 168 w 288"/>
              <a:gd name="T7" fmla="*/ 32 h 424"/>
              <a:gd name="T8" fmla="*/ 176 w 288"/>
              <a:gd name="T9" fmla="*/ 40 h 424"/>
              <a:gd name="T10" fmla="*/ 168 w 288"/>
              <a:gd name="T11" fmla="*/ 48 h 424"/>
              <a:gd name="T12" fmla="*/ 120 w 288"/>
              <a:gd name="T13" fmla="*/ 48 h 424"/>
              <a:gd name="T14" fmla="*/ 144 w 288"/>
              <a:gd name="T15" fmla="*/ 352 h 424"/>
              <a:gd name="T16" fmla="*/ 168 w 288"/>
              <a:gd name="T17" fmla="*/ 376 h 424"/>
              <a:gd name="T18" fmla="*/ 144 w 288"/>
              <a:gd name="T19" fmla="*/ 400 h 424"/>
              <a:gd name="T20" fmla="*/ 120 w 288"/>
              <a:gd name="T21" fmla="*/ 376 h 424"/>
              <a:gd name="T22" fmla="*/ 144 w 288"/>
              <a:gd name="T23" fmla="*/ 352 h 424"/>
              <a:gd name="T24" fmla="*/ 144 w 288"/>
              <a:gd name="T25" fmla="*/ 368 h 424"/>
              <a:gd name="T26" fmla="*/ 136 w 288"/>
              <a:gd name="T27" fmla="*/ 376 h 424"/>
              <a:gd name="T28" fmla="*/ 144 w 288"/>
              <a:gd name="T29" fmla="*/ 384 h 424"/>
              <a:gd name="T30" fmla="*/ 152 w 288"/>
              <a:gd name="T31" fmla="*/ 376 h 424"/>
              <a:gd name="T32" fmla="*/ 144 w 288"/>
              <a:gd name="T33" fmla="*/ 368 h 424"/>
              <a:gd name="T34" fmla="*/ 256 w 288"/>
              <a:gd name="T35" fmla="*/ 64 h 424"/>
              <a:gd name="T36" fmla="*/ 256 w 288"/>
              <a:gd name="T37" fmla="*/ 344 h 424"/>
              <a:gd name="T38" fmla="*/ 32 w 288"/>
              <a:gd name="T39" fmla="*/ 344 h 424"/>
              <a:gd name="T40" fmla="*/ 32 w 288"/>
              <a:gd name="T41" fmla="*/ 64 h 424"/>
              <a:gd name="T42" fmla="*/ 256 w 288"/>
              <a:gd name="T43" fmla="*/ 64 h 424"/>
              <a:gd name="T44" fmla="*/ 240 w 288"/>
              <a:gd name="T45" fmla="*/ 80 h 424"/>
              <a:gd name="T46" fmla="*/ 48 w 288"/>
              <a:gd name="T47" fmla="*/ 80 h 424"/>
              <a:gd name="T48" fmla="*/ 48 w 288"/>
              <a:gd name="T49" fmla="*/ 328 h 424"/>
              <a:gd name="T50" fmla="*/ 240 w 288"/>
              <a:gd name="T51" fmla="*/ 328 h 424"/>
              <a:gd name="T52" fmla="*/ 240 w 288"/>
              <a:gd name="T53" fmla="*/ 80 h 424"/>
              <a:gd name="T54" fmla="*/ 40 w 288"/>
              <a:gd name="T55" fmla="*/ 0 h 424"/>
              <a:gd name="T56" fmla="*/ 248 w 288"/>
              <a:gd name="T57" fmla="*/ 0 h 424"/>
              <a:gd name="T58" fmla="*/ 288 w 288"/>
              <a:gd name="T59" fmla="*/ 40 h 424"/>
              <a:gd name="T60" fmla="*/ 288 w 288"/>
              <a:gd name="T61" fmla="*/ 384 h 424"/>
              <a:gd name="T62" fmla="*/ 248 w 288"/>
              <a:gd name="T63" fmla="*/ 424 h 424"/>
              <a:gd name="T64" fmla="*/ 40 w 288"/>
              <a:gd name="T65" fmla="*/ 424 h 424"/>
              <a:gd name="T66" fmla="*/ 0 w 288"/>
              <a:gd name="T67" fmla="*/ 384 h 424"/>
              <a:gd name="T68" fmla="*/ 0 w 288"/>
              <a:gd name="T69" fmla="*/ 40 h 424"/>
              <a:gd name="T70" fmla="*/ 40 w 288"/>
              <a:gd name="T71" fmla="*/ 0 h 424"/>
              <a:gd name="T72" fmla="*/ 248 w 288"/>
              <a:gd name="T73" fmla="*/ 16 h 424"/>
              <a:gd name="T74" fmla="*/ 40 w 288"/>
              <a:gd name="T75" fmla="*/ 16 h 424"/>
              <a:gd name="T76" fmla="*/ 16 w 288"/>
              <a:gd name="T77" fmla="*/ 40 h 424"/>
              <a:gd name="T78" fmla="*/ 16 w 288"/>
              <a:gd name="T79" fmla="*/ 384 h 424"/>
              <a:gd name="T80" fmla="*/ 40 w 288"/>
              <a:gd name="T81" fmla="*/ 408 h 424"/>
              <a:gd name="T82" fmla="*/ 248 w 288"/>
              <a:gd name="T83" fmla="*/ 408 h 424"/>
              <a:gd name="T84" fmla="*/ 272 w 288"/>
              <a:gd name="T85" fmla="*/ 384 h 424"/>
              <a:gd name="T86" fmla="*/ 272 w 288"/>
              <a:gd name="T87" fmla="*/ 40 h 424"/>
              <a:gd name="T88" fmla="*/ 248 w 288"/>
              <a:gd name="T89" fmla="*/ 1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424">
                <a:moveTo>
                  <a:pt x="120" y="48"/>
                </a:moveTo>
                <a:cubicBezTo>
                  <a:pt x="116" y="48"/>
                  <a:pt x="112" y="44"/>
                  <a:pt x="112" y="40"/>
                </a:cubicBezTo>
                <a:cubicBezTo>
                  <a:pt x="112" y="36"/>
                  <a:pt x="116" y="32"/>
                  <a:pt x="12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36"/>
                  <a:pt x="176" y="40"/>
                </a:cubicBezTo>
                <a:cubicBezTo>
                  <a:pt x="176" y="44"/>
                  <a:pt x="172" y="48"/>
                  <a:pt x="168" y="48"/>
                </a:cubicBezTo>
                <a:lnTo>
                  <a:pt x="120" y="48"/>
                </a:lnTo>
                <a:close/>
                <a:moveTo>
                  <a:pt x="144" y="352"/>
                </a:moveTo>
                <a:cubicBezTo>
                  <a:pt x="157" y="352"/>
                  <a:pt x="168" y="363"/>
                  <a:pt x="168" y="376"/>
                </a:cubicBezTo>
                <a:cubicBezTo>
                  <a:pt x="168" y="389"/>
                  <a:pt x="157" y="400"/>
                  <a:pt x="144" y="400"/>
                </a:cubicBezTo>
                <a:cubicBezTo>
                  <a:pt x="131" y="400"/>
                  <a:pt x="120" y="389"/>
                  <a:pt x="120" y="376"/>
                </a:cubicBezTo>
                <a:cubicBezTo>
                  <a:pt x="120" y="363"/>
                  <a:pt x="131" y="352"/>
                  <a:pt x="144" y="352"/>
                </a:cubicBezTo>
                <a:close/>
                <a:moveTo>
                  <a:pt x="144" y="368"/>
                </a:moveTo>
                <a:cubicBezTo>
                  <a:pt x="140" y="368"/>
                  <a:pt x="136" y="371"/>
                  <a:pt x="136" y="376"/>
                </a:cubicBezTo>
                <a:cubicBezTo>
                  <a:pt x="136" y="380"/>
                  <a:pt x="140" y="384"/>
                  <a:pt x="144" y="384"/>
                </a:cubicBezTo>
                <a:cubicBezTo>
                  <a:pt x="149" y="384"/>
                  <a:pt x="152" y="380"/>
                  <a:pt x="152" y="376"/>
                </a:cubicBezTo>
                <a:cubicBezTo>
                  <a:pt x="152" y="371"/>
                  <a:pt x="149" y="368"/>
                  <a:pt x="144" y="368"/>
                </a:cubicBezTo>
                <a:close/>
                <a:moveTo>
                  <a:pt x="256" y="64"/>
                </a:moveTo>
                <a:cubicBezTo>
                  <a:pt x="256" y="344"/>
                  <a:pt x="256" y="344"/>
                  <a:pt x="256" y="344"/>
                </a:cubicBezTo>
                <a:cubicBezTo>
                  <a:pt x="32" y="344"/>
                  <a:pt x="32" y="344"/>
                  <a:pt x="32" y="344"/>
                </a:cubicBezTo>
                <a:cubicBezTo>
                  <a:pt x="32" y="64"/>
                  <a:pt x="32" y="64"/>
                  <a:pt x="32" y="64"/>
                </a:cubicBezTo>
                <a:lnTo>
                  <a:pt x="256" y="64"/>
                </a:lnTo>
                <a:close/>
                <a:moveTo>
                  <a:pt x="240" y="80"/>
                </a:moveTo>
                <a:cubicBezTo>
                  <a:pt x="48" y="80"/>
                  <a:pt x="48" y="80"/>
                  <a:pt x="48" y="80"/>
                </a:cubicBezTo>
                <a:cubicBezTo>
                  <a:pt x="48" y="328"/>
                  <a:pt x="48" y="328"/>
                  <a:pt x="48" y="328"/>
                </a:cubicBezTo>
                <a:cubicBezTo>
                  <a:pt x="240" y="328"/>
                  <a:pt x="240" y="328"/>
                  <a:pt x="240" y="328"/>
                </a:cubicBezTo>
                <a:lnTo>
                  <a:pt x="240" y="80"/>
                </a:lnTo>
                <a:close/>
                <a:moveTo>
                  <a:pt x="40" y="0"/>
                </a:moveTo>
                <a:cubicBezTo>
                  <a:pt x="248" y="0"/>
                  <a:pt x="248" y="0"/>
                  <a:pt x="248" y="0"/>
                </a:cubicBezTo>
                <a:cubicBezTo>
                  <a:pt x="270" y="0"/>
                  <a:pt x="288" y="18"/>
                  <a:pt x="288" y="40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88" y="406"/>
                  <a:pt x="270" y="424"/>
                  <a:pt x="248" y="424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8" y="424"/>
                  <a:pt x="0" y="406"/>
                  <a:pt x="0" y="38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48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27" y="16"/>
                  <a:pt x="16" y="27"/>
                  <a:pt x="16" y="40"/>
                </a:cubicBezTo>
                <a:cubicBezTo>
                  <a:pt x="16" y="384"/>
                  <a:pt x="16" y="384"/>
                  <a:pt x="16" y="384"/>
                </a:cubicBezTo>
                <a:cubicBezTo>
                  <a:pt x="16" y="397"/>
                  <a:pt x="27" y="408"/>
                  <a:pt x="40" y="408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61" y="408"/>
                  <a:pt x="272" y="397"/>
                  <a:pt x="272" y="384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27"/>
                  <a:pt x="261" y="16"/>
                  <a:pt x="248" y="16"/>
                </a:cubicBezTo>
                <a:close/>
              </a:path>
            </a:pathLst>
          </a:custGeom>
          <a:solidFill>
            <a:srgbClr val="0026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" name="10-Point Star 27"/>
          <p:cNvSpPr/>
          <p:nvPr userDrawn="1"/>
        </p:nvSpPr>
        <p:spPr>
          <a:xfrm>
            <a:off x="402335" y="4720167"/>
            <a:ext cx="1769533" cy="1769533"/>
          </a:xfrm>
          <a:prstGeom prst="star10">
            <a:avLst>
              <a:gd name="adj" fmla="val 36052"/>
              <a:gd name="hf" fmla="val 1051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3575A"/>
                </a:solidFill>
              </a:rPr>
              <a:t>SAMPLE SLIDE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864681"/>
            <a:ext cx="8234494" cy="2206645"/>
          </a:xfrm>
        </p:spPr>
        <p:txBody>
          <a:bodyPr/>
          <a:lstStyle>
            <a:lvl1pPr>
              <a:defRPr sz="8800" b="0">
                <a:solidFill>
                  <a:srgbClr val="004B87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4700759"/>
            <a:ext cx="3458131" cy="42448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rgbClr val="00A9E0"/>
                </a:solidFill>
                <a:latin typeface="Arial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6311036"/>
            <a:ext cx="3169158" cy="163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6A776-18A7-0A47-B8D5-4AF9EF5666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1" y="412190"/>
            <a:ext cx="1391412" cy="419100"/>
          </a:xfrm>
          <a:prstGeom prst="rect">
            <a:avLst/>
          </a:prstGeom>
        </p:spPr>
      </p:pic>
    </p:spTree>
  </p:cSld>
  <p:clrMapOvr>
    <a:masterClrMapping/>
  </p:clrMapOvr>
  <p:transition spd="slow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778" y="-67550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endParaRPr lang="en-US" sz="1900" b="1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92778" y="-67550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endParaRPr lang="en-US" sz="1900" b="1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9032A7-46C6-CD46-BE96-1CB6499CA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72" y="2277956"/>
            <a:ext cx="5259324" cy="2251837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/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10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25563" y="2658094"/>
            <a:ext cx="10335496" cy="1541817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92AC5-23A3-364D-9472-C86E62115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110689"/>
            <a:ext cx="1387221" cy="4191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84855" y="6601701"/>
            <a:ext cx="2905869" cy="10772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700" b="0" i="0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© 2018 Insurance Services Office,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19299" y="6601701"/>
            <a:ext cx="174625" cy="10772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700" b="1" smtClean="0">
                <a:solidFill>
                  <a:schemeClr val="bg1"/>
                </a:solidFill>
              </a:rPr>
              <a:t>‹#›</a:t>
            </a:fld>
            <a:endParaRPr lang="en-US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398" y="88107"/>
            <a:ext cx="231526" cy="2287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5759" y="411480"/>
            <a:ext cx="11521441" cy="0"/>
          </a:xfrm>
          <a:prstGeom prst="line">
            <a:avLst/>
          </a:prstGeom>
          <a:ln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676" y="1861751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endParaRPr lang="en-US" sz="1900" b="1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19299" y="6601702"/>
            <a:ext cx="174625" cy="10772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700" b="1" smtClean="0">
                <a:solidFill>
                  <a:srgbClr val="006BA6"/>
                </a:solidFill>
              </a:rPr>
              <a:t>‹#›</a:t>
            </a:fld>
            <a:endParaRPr lang="en-US" sz="700" b="1" dirty="0">
              <a:solidFill>
                <a:srgbClr val="006BA6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45336"/>
            <a:ext cx="11484864" cy="4851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02336" y="685800"/>
            <a:ext cx="11484864" cy="30563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0800000">
            <a:off x="365760" y="411480"/>
            <a:ext cx="100584" cy="82297"/>
          </a:xfrm>
          <a:prstGeom prst="triangle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9676" y="1861751"/>
            <a:ext cx="12192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endParaRPr lang="en-US" sz="1900" b="1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784855" y="6601702"/>
            <a:ext cx="2905869" cy="10772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700" b="0" i="0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© 2018 Insurance Services Office, Inc. All rights reserved.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6613521"/>
            <a:ext cx="1677289" cy="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2" r:id="rId6"/>
    <p:sldLayoutId id="2147483773" r:id="rId7"/>
    <p:sldLayoutId id="2147483774" r:id="rId8"/>
    <p:sldLayoutId id="2147483775" r:id="rId9"/>
  </p:sldLayoutIdLst>
  <p:transition spd="slow"/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400" b="1" i="0" kern="1200">
          <a:solidFill>
            <a:srgbClr val="004B87"/>
          </a:solidFill>
          <a:effectLst/>
          <a:latin typeface="Arial" charset="0"/>
          <a:ea typeface="+mj-ea"/>
          <a:cs typeface="+mj-cs"/>
        </a:defRPr>
      </a:lvl1pPr>
    </p:titleStyle>
    <p:bodyStyle>
      <a:lvl1pPr marL="171450" indent="-171450" algn="l" defTabSz="914377" rtl="0" eaLnBrk="1" latinLnBrk="0" hangingPunct="1">
        <a:spcBef>
          <a:spcPts val="200"/>
        </a:spcBef>
        <a:buClr>
          <a:srgbClr val="005F99"/>
        </a:buClr>
        <a:buFont typeface="Arial" pitchFamily="34" charset="0"/>
        <a:buChar char="•"/>
        <a:tabLst/>
        <a:defRPr sz="1600" b="0" i="0" kern="1200">
          <a:solidFill>
            <a:srgbClr val="53575A"/>
          </a:solidFill>
          <a:latin typeface="Arial" charset="0"/>
          <a:ea typeface="+mn-ea"/>
          <a:cs typeface="+mn-cs"/>
        </a:defRPr>
      </a:lvl1pPr>
      <a:lvl2pPr marL="400050" indent="-228600" algn="l" defTabSz="914377" rtl="0" eaLnBrk="1" latinLnBrk="0" hangingPunct="1">
        <a:spcBef>
          <a:spcPts val="200"/>
        </a:spcBef>
        <a:buClr>
          <a:srgbClr val="005F99"/>
        </a:buClr>
        <a:buFont typeface="Calibri" pitchFamily="34" charset="0"/>
        <a:buChar char="–"/>
        <a:tabLst/>
        <a:defRPr sz="1600" b="0" i="0" kern="1200">
          <a:solidFill>
            <a:srgbClr val="53575A"/>
          </a:solidFill>
          <a:latin typeface="Arial" charset="0"/>
          <a:ea typeface="+mn-ea"/>
          <a:cs typeface="+mn-cs"/>
        </a:defRPr>
      </a:lvl2pPr>
      <a:lvl3pPr marL="571500" indent="-171450" algn="l" defTabSz="914377" rtl="0" eaLnBrk="1" latinLnBrk="0" hangingPunct="1">
        <a:spcBef>
          <a:spcPts val="200"/>
        </a:spcBef>
        <a:buClr>
          <a:srgbClr val="005F99"/>
        </a:buClr>
        <a:buFont typeface="Arial"/>
        <a:buChar char="•"/>
        <a:tabLst>
          <a:tab pos="571500" algn="l"/>
        </a:tabLst>
        <a:defRPr sz="1600" b="0" i="0" kern="1200">
          <a:solidFill>
            <a:srgbClr val="53575A"/>
          </a:solidFill>
          <a:latin typeface="Arial" charset="0"/>
          <a:ea typeface="+mn-ea"/>
          <a:cs typeface="+mn-cs"/>
        </a:defRPr>
      </a:lvl3pPr>
      <a:lvl4pPr marL="800100" indent="-228600" algn="l" defTabSz="914377" rtl="0" eaLnBrk="1" latinLnBrk="0" hangingPunct="1">
        <a:spcBef>
          <a:spcPts val="200"/>
        </a:spcBef>
        <a:buClr>
          <a:srgbClr val="005F99"/>
        </a:buClr>
        <a:buFont typeface="Arial" pitchFamily="34" charset="0"/>
        <a:buChar char="–"/>
        <a:tabLst/>
        <a:defRPr sz="1600" b="0" i="0" kern="1200">
          <a:solidFill>
            <a:srgbClr val="53575A"/>
          </a:solidFill>
          <a:latin typeface="Arial" charset="0"/>
          <a:ea typeface="+mn-ea"/>
          <a:cs typeface="+mn-cs"/>
        </a:defRPr>
      </a:lvl4pPr>
      <a:lvl5pPr marL="971550" indent="-171450" algn="l" defTabSz="914377" rtl="0" eaLnBrk="1" latinLnBrk="0" hangingPunct="1">
        <a:spcBef>
          <a:spcPts val="200"/>
        </a:spcBef>
        <a:buClr>
          <a:srgbClr val="005F99"/>
        </a:buClr>
        <a:buFont typeface="Arial"/>
        <a:buChar char="•"/>
        <a:tabLst/>
        <a:defRPr sz="1600" b="0" i="0" kern="1200">
          <a:solidFill>
            <a:srgbClr val="53575A"/>
          </a:solidFill>
          <a:latin typeface="Arial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240" userDrawn="1">
          <p15:clr>
            <a:srgbClr val="F26B43"/>
          </p15:clr>
        </p15:guide>
        <p15:guide id="15" pos="7488" userDrawn="1">
          <p15:clr>
            <a:srgbClr val="F26B43"/>
          </p15:clr>
        </p15:guide>
        <p15:guide id="16" orient="horz" pos="4088" userDrawn="1">
          <p15:clr>
            <a:srgbClr val="F26B43"/>
          </p15:clr>
        </p15:guide>
        <p15:guide id="17" orient="horz" pos="288" userDrawn="1">
          <p15:clr>
            <a:srgbClr val="F26B43"/>
          </p15:clr>
        </p15:guide>
        <p15:guide id="18" orient="horz" pos="1032" userDrawn="1">
          <p15:clr>
            <a:srgbClr val="F26B43"/>
          </p15:clr>
        </p15:guide>
        <p15:guide id="19" orient="horz" pos="4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ri.com/#/?lang=en-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mcvey@aer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cker.com/" TargetMode="External"/><Relationship Id="rId4" Type="http://schemas.openxmlformats.org/officeDocument/2006/relationships/hyperlink" Target="https://www.epri.com/#/?lang=en-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anaconda.com/miniconda/Miniconda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opendata.aw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69714"/>
            <a:ext cx="8839199" cy="2117830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en-US" sz="4800" baseline="30000" dirty="0"/>
            </a:br>
            <a:r>
              <a:rPr lang="en-US" sz="4800" baseline="30000" dirty="0"/>
              <a:t>Improving SCICHEM Pre- and Post-Processing</a:t>
            </a:r>
            <a:br>
              <a:rPr lang="en-US" sz="4800" baseline="30000" dirty="0"/>
            </a:br>
            <a:br>
              <a:rPr lang="en-US" sz="4800" baseline="30000" dirty="0"/>
            </a:br>
            <a:r>
              <a:rPr lang="en-US" sz="4800" baseline="30000" dirty="0"/>
              <a:t>Setup Speed Using Cloud Computing</a:t>
            </a:r>
            <a:br>
              <a:rPr lang="en-US" sz="4800" baseline="30000" dirty="0"/>
            </a:br>
            <a:b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8800" spc="-100" dirty="0"/>
            </a:b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4416855"/>
            <a:ext cx="6622700" cy="1541818"/>
          </a:xfrm>
        </p:spPr>
        <p:txBody>
          <a:bodyPr/>
          <a:lstStyle/>
          <a:p>
            <a:r>
              <a:rPr lang="en-US" sz="2000" dirty="0"/>
              <a:t>By Amy McVey, Jarrod Lewis, and Matthew J. Alvarado - 	Atmospheric and Environmental Research (AER)</a:t>
            </a:r>
          </a:p>
          <a:p>
            <a:r>
              <a:rPr lang="en-US" sz="2000" dirty="0"/>
              <a:t>Prakash Karamchandani – Ramboll</a:t>
            </a:r>
          </a:p>
          <a:p>
            <a:r>
              <a:rPr lang="en-US" sz="2000" dirty="0"/>
              <a:t>Douglas Henn – </a:t>
            </a:r>
            <a:r>
              <a:rPr lang="en-US" sz="2000" dirty="0" err="1"/>
              <a:t>Xator</a:t>
            </a:r>
            <a:r>
              <a:rPr lang="en-US" sz="2000" dirty="0"/>
              <a:t> Corp.</a:t>
            </a:r>
          </a:p>
          <a:p>
            <a:r>
              <a:rPr lang="en-US" sz="2000" dirty="0"/>
              <a:t>Eladio Knipping - EPRI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46859" y="18825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endParaRPr lang="en-US" sz="1900" b="1" dirty="0">
              <a:solidFill>
                <a:srgbClr val="77777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82752-396A-4478-9C0E-31856380FB82}"/>
              </a:ext>
            </a:extLst>
          </p:cNvPr>
          <p:cNvSpPr txBox="1"/>
          <p:nvPr/>
        </p:nvSpPr>
        <p:spPr>
          <a:xfrm>
            <a:off x="2524125" y="559734"/>
            <a:ext cx="5324475" cy="5429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CMAS: Model Development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Chapel Hill, NC October 2019</a:t>
            </a:r>
          </a:p>
        </p:txBody>
      </p:sp>
    </p:spTree>
    <p:extLst>
      <p:ext uri="{BB962C8B-B14F-4D97-AF65-F5344CB8AC3E}">
        <p14:creationId xmlns:p14="http://schemas.microsoft.com/office/powerpoint/2010/main" val="7781125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6A702-A0D6-4FBA-B2E4-5BB2BCF721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927" r="24384"/>
          <a:stretch/>
        </p:blipFill>
        <p:spPr bwMode="auto">
          <a:xfrm>
            <a:off x="4950871" y="1096075"/>
            <a:ext cx="6489289" cy="50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EEC6A-5AD6-40B2-AEE3-73C29470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is Apply to SCICHEM?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D5F6-DBAE-47D9-ADAC-54657BA1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8" y="1096075"/>
            <a:ext cx="5288343" cy="5431874"/>
          </a:xfrm>
        </p:spPr>
        <p:txBody>
          <a:bodyPr/>
          <a:lstStyle/>
          <a:p>
            <a:r>
              <a:rPr lang="en-US" sz="2400" i="1" dirty="0"/>
              <a:t>TERSCI</a:t>
            </a:r>
            <a:r>
              <a:rPr lang="en-US" sz="2400" dirty="0"/>
              <a:t> – terrain processor</a:t>
            </a:r>
          </a:p>
          <a:p>
            <a:r>
              <a:rPr lang="en-US" sz="2400" i="1" dirty="0"/>
              <a:t>CTM2SCICHEM</a:t>
            </a:r>
            <a:r>
              <a:rPr lang="en-US" sz="2400" dirty="0"/>
              <a:t> – extracts background data from </a:t>
            </a:r>
            <a:r>
              <a:rPr lang="en-US" sz="2400" dirty="0" err="1"/>
              <a:t>CAMx</a:t>
            </a:r>
            <a:r>
              <a:rPr lang="en-US" sz="2400" dirty="0"/>
              <a:t> or CMAQ output</a:t>
            </a:r>
          </a:p>
          <a:p>
            <a:r>
              <a:rPr lang="en-US" sz="2400" i="1" dirty="0"/>
              <a:t>METSCI</a:t>
            </a:r>
            <a:r>
              <a:rPr lang="en-US" sz="2400" dirty="0"/>
              <a:t> – meteorological processor</a:t>
            </a:r>
          </a:p>
          <a:p>
            <a:r>
              <a:rPr lang="en-US" sz="2400" i="1" dirty="0"/>
              <a:t>MMIF</a:t>
            </a:r>
            <a:r>
              <a:rPr lang="en-US" sz="2400" dirty="0"/>
              <a:t> – WRF data processor</a:t>
            </a:r>
          </a:p>
          <a:p>
            <a:r>
              <a:rPr lang="en-US" sz="2400" i="1" dirty="0"/>
              <a:t>SCICHEM</a:t>
            </a:r>
            <a:r>
              <a:rPr lang="en-US" sz="2400" dirty="0"/>
              <a:t> – dispersion model</a:t>
            </a:r>
          </a:p>
          <a:p>
            <a:r>
              <a:rPr lang="en-US" sz="2400" i="1" dirty="0"/>
              <a:t>SCIDOSPOST</a:t>
            </a:r>
            <a:r>
              <a:rPr lang="en-US" sz="2400" dirty="0"/>
              <a:t> – dispersion model post-processor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50D02-2D2D-447D-8074-035D9DAC5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699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F91D-B90E-4545-A535-0B84F13A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8" y="685800"/>
            <a:ext cx="11467276" cy="302580"/>
          </a:xfrm>
        </p:spPr>
        <p:txBody>
          <a:bodyPr/>
          <a:lstStyle/>
          <a:p>
            <a:r>
              <a:rPr lang="en-US" dirty="0"/>
              <a:t>AWS Cloud Computing  - Lambda Functions and Batch 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DB75C-75FB-47C7-BEA2-8DAFC1FF2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49EAC99-E1C6-4D28-A5E1-23BA85E209ED}"/>
              </a:ext>
            </a:extLst>
          </p:cNvPr>
          <p:cNvGrpSpPr/>
          <p:nvPr/>
        </p:nvGrpSpPr>
        <p:grpSpPr>
          <a:xfrm>
            <a:off x="2806580" y="2113183"/>
            <a:ext cx="7009610" cy="3522809"/>
            <a:chOff x="1442478" y="2193333"/>
            <a:chExt cx="6629726" cy="3172209"/>
          </a:xfrm>
        </p:grpSpPr>
        <p:sp>
          <p:nvSpPr>
            <p:cNvPr id="96" name="Rounded Rectangle 6">
              <a:extLst>
                <a:ext uri="{FF2B5EF4-FFF2-40B4-BE49-F238E27FC236}">
                  <a16:creationId xmlns:a16="http://schemas.microsoft.com/office/drawing/2014/main" id="{1AC6727D-0CBC-490C-AD99-E76F73108E42}"/>
                </a:ext>
              </a:extLst>
            </p:cNvPr>
            <p:cNvSpPr/>
            <p:nvPr/>
          </p:nvSpPr>
          <p:spPr>
            <a:xfrm>
              <a:off x="1442478" y="2357350"/>
              <a:ext cx="6629726" cy="3008192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F8A0DF7-57A2-4841-AC37-AD732DE6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770" y="2266862"/>
              <a:ext cx="161925" cy="18097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D7E131B-6429-4DAD-8C94-B7F43569C790}"/>
                </a:ext>
              </a:extLst>
            </p:cNvPr>
            <p:cNvSpPr txBox="1"/>
            <p:nvPr/>
          </p:nvSpPr>
          <p:spPr>
            <a:xfrm>
              <a:off x="2158975" y="2193333"/>
              <a:ext cx="8723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Private Subnet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132043-A9B4-437D-AB99-6A29455F5F07}"/>
              </a:ext>
            </a:extLst>
          </p:cNvPr>
          <p:cNvGrpSpPr/>
          <p:nvPr/>
        </p:nvGrpSpPr>
        <p:grpSpPr>
          <a:xfrm>
            <a:off x="2688486" y="1782945"/>
            <a:ext cx="7239734" cy="3967709"/>
            <a:chOff x="1324384" y="1907373"/>
            <a:chExt cx="6847378" cy="3572831"/>
          </a:xfrm>
        </p:grpSpPr>
        <p:sp>
          <p:nvSpPr>
            <p:cNvPr id="100" name="Rounded Rectangle 80">
              <a:extLst>
                <a:ext uri="{FF2B5EF4-FFF2-40B4-BE49-F238E27FC236}">
                  <a16:creationId xmlns:a16="http://schemas.microsoft.com/office/drawing/2014/main" id="{1CADB07D-3C4C-4B1D-8205-3A3840407138}"/>
                </a:ext>
              </a:extLst>
            </p:cNvPr>
            <p:cNvSpPr/>
            <p:nvPr/>
          </p:nvSpPr>
          <p:spPr>
            <a:xfrm>
              <a:off x="1324384" y="2101434"/>
              <a:ext cx="6847378" cy="337877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BC381F3-831B-41A4-8072-3D1A713E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147" y="1907373"/>
              <a:ext cx="449378" cy="2933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05CB910-7E5A-43DE-B2EA-C794E484B21D}"/>
              </a:ext>
            </a:extLst>
          </p:cNvPr>
          <p:cNvGrpSpPr/>
          <p:nvPr/>
        </p:nvGrpSpPr>
        <p:grpSpPr>
          <a:xfrm>
            <a:off x="1760709" y="1043327"/>
            <a:ext cx="8670582" cy="4993332"/>
            <a:chOff x="396607" y="1269828"/>
            <a:chExt cx="8200682" cy="4496381"/>
          </a:xfrm>
        </p:grpSpPr>
        <p:sp>
          <p:nvSpPr>
            <p:cNvPr id="103" name="Rounded Rectangle 3">
              <a:extLst>
                <a:ext uri="{FF2B5EF4-FFF2-40B4-BE49-F238E27FC236}">
                  <a16:creationId xmlns:a16="http://schemas.microsoft.com/office/drawing/2014/main" id="{73827C40-D3B8-4007-9318-85AF1D1AFD70}"/>
                </a:ext>
              </a:extLst>
            </p:cNvPr>
            <p:cNvSpPr/>
            <p:nvPr/>
          </p:nvSpPr>
          <p:spPr>
            <a:xfrm>
              <a:off x="396607" y="1708303"/>
              <a:ext cx="8200682" cy="4057906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04" name="Picture 103" descr="AWS-Cloud.png">
              <a:extLst>
                <a:ext uri="{FF2B5EF4-FFF2-40B4-BE49-F238E27FC236}">
                  <a16:creationId xmlns:a16="http://schemas.microsoft.com/office/drawing/2014/main" id="{3C4804E8-7AF5-43ED-9762-8D64C1B8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424" y="1269828"/>
              <a:ext cx="748109" cy="748109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505831D-C945-418F-A86F-D522B9CC6D0C}"/>
              </a:ext>
            </a:extLst>
          </p:cNvPr>
          <p:cNvGrpSpPr/>
          <p:nvPr/>
        </p:nvGrpSpPr>
        <p:grpSpPr>
          <a:xfrm>
            <a:off x="544460" y="1563352"/>
            <a:ext cx="1301438" cy="863626"/>
            <a:chOff x="590191" y="985376"/>
            <a:chExt cx="1301438" cy="86362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EC46602-9B68-4E16-A062-2813BBE85786}"/>
                </a:ext>
              </a:extLst>
            </p:cNvPr>
            <p:cNvGrpSpPr/>
            <p:nvPr/>
          </p:nvGrpSpPr>
          <p:grpSpPr>
            <a:xfrm>
              <a:off x="590191" y="985376"/>
              <a:ext cx="652743" cy="863626"/>
              <a:chOff x="762910" y="45305"/>
              <a:chExt cx="870324" cy="1151501"/>
            </a:xfrm>
          </p:grpSpPr>
          <p:pic>
            <p:nvPicPr>
              <p:cNvPr id="108" name="Picture 107" descr="Users.png">
                <a:extLst>
                  <a:ext uri="{FF2B5EF4-FFF2-40B4-BE49-F238E27FC236}">
                    <a16:creationId xmlns:a16="http://schemas.microsoft.com/office/drawing/2014/main" id="{7A92D23A-09BF-4DA6-9466-735DC5F0D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5" y="45305"/>
                <a:ext cx="825893" cy="825893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2BE90DE-50D7-4FE8-AE73-847B50BBB944}"/>
                  </a:ext>
                </a:extLst>
              </p:cNvPr>
              <p:cNvSpPr txBox="1"/>
              <p:nvPr/>
            </p:nvSpPr>
            <p:spPr>
              <a:xfrm>
                <a:off x="762910" y="786437"/>
                <a:ext cx="870324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Users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FB01E4D-E99F-4F4E-A3F4-1CAD44609C22}"/>
                </a:ext>
              </a:extLst>
            </p:cNvPr>
            <p:cNvCxnSpPr>
              <a:cxnSpLocks/>
              <a:stCxn id="109" idx="3"/>
              <a:endCxn id="172" idx="0"/>
            </p:cNvCxnSpPr>
            <p:nvPr/>
          </p:nvCxnSpPr>
          <p:spPr>
            <a:xfrm>
              <a:off x="1242934" y="1695114"/>
              <a:ext cx="648695" cy="416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7E96F9-DFE2-4475-9808-4FF62AAB022B}"/>
              </a:ext>
            </a:extLst>
          </p:cNvPr>
          <p:cNvGrpSpPr/>
          <p:nvPr/>
        </p:nvGrpSpPr>
        <p:grpSpPr>
          <a:xfrm>
            <a:off x="5213581" y="2371313"/>
            <a:ext cx="4238837" cy="3148504"/>
            <a:chOff x="3849480" y="2414211"/>
            <a:chExt cx="4009114" cy="2835156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779D7F91-B806-427F-91CF-97A206B6EE46}"/>
                </a:ext>
              </a:extLst>
            </p:cNvPr>
            <p:cNvSpPr/>
            <p:nvPr/>
          </p:nvSpPr>
          <p:spPr>
            <a:xfrm>
              <a:off x="3849480" y="2652322"/>
              <a:ext cx="4009114" cy="2597045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2726162-E47E-4586-885A-AD47E8AD8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338" y="2464971"/>
              <a:ext cx="405557" cy="489055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DC0D07B-9208-4853-8C7F-EDE5C324D972}"/>
                </a:ext>
              </a:extLst>
            </p:cNvPr>
            <p:cNvSpPr txBox="1"/>
            <p:nvPr/>
          </p:nvSpPr>
          <p:spPr>
            <a:xfrm>
              <a:off x="4386670" y="2414211"/>
              <a:ext cx="670432" cy="304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Batch</a:t>
              </a:r>
              <a:endParaRPr lang="en-US" sz="9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9CC08F2-60F0-4BFF-92CF-B630F546335B}"/>
              </a:ext>
            </a:extLst>
          </p:cNvPr>
          <p:cNvGrpSpPr/>
          <p:nvPr/>
        </p:nvGrpSpPr>
        <p:grpSpPr>
          <a:xfrm>
            <a:off x="5328152" y="3214563"/>
            <a:ext cx="1530364" cy="1567191"/>
            <a:chOff x="3970578" y="3051774"/>
            <a:chExt cx="1138587" cy="844124"/>
          </a:xfrm>
        </p:grpSpPr>
        <p:sp>
          <p:nvSpPr>
            <p:cNvPr id="115" name="Rounded Rectangle 137">
              <a:extLst>
                <a:ext uri="{FF2B5EF4-FFF2-40B4-BE49-F238E27FC236}">
                  <a16:creationId xmlns:a16="http://schemas.microsoft.com/office/drawing/2014/main" id="{80F3E6AE-8BE5-4C97-AB17-CE3E6AFA9AD4}"/>
                </a:ext>
              </a:extLst>
            </p:cNvPr>
            <p:cNvSpPr/>
            <p:nvPr/>
          </p:nvSpPr>
          <p:spPr>
            <a:xfrm>
              <a:off x="3994500" y="3210865"/>
              <a:ext cx="1114665" cy="685033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EA5C582-BFB3-41C8-B4A3-3974B540BE13}"/>
                </a:ext>
              </a:extLst>
            </p:cNvPr>
            <p:cNvSpPr txBox="1"/>
            <p:nvPr/>
          </p:nvSpPr>
          <p:spPr>
            <a:xfrm>
              <a:off x="4042341" y="3291826"/>
              <a:ext cx="985590" cy="468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SETUP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TERSCI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METSCI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SCICHEM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SCIDOSPOST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3B92AA3-1888-4E36-BA77-7903C2BC02F1}"/>
                </a:ext>
              </a:extLst>
            </p:cNvPr>
            <p:cNvSpPr txBox="1"/>
            <p:nvPr/>
          </p:nvSpPr>
          <p:spPr>
            <a:xfrm>
              <a:off x="3970578" y="3051774"/>
              <a:ext cx="1002464" cy="277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Job Queue</a:t>
              </a:r>
            </a:p>
          </p:txBody>
        </p: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FE4F84B-5D3F-44E8-BB35-3BAF0B63E6BC}"/>
              </a:ext>
            </a:extLst>
          </p:cNvPr>
          <p:cNvCxnSpPr>
            <a:cxnSpLocks/>
            <a:endCxn id="116" idx="1"/>
          </p:cNvCxnSpPr>
          <p:nvPr/>
        </p:nvCxnSpPr>
        <p:spPr>
          <a:xfrm>
            <a:off x="5003699" y="3796181"/>
            <a:ext cx="420909" cy="201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43E3BDC-18E1-49A8-838A-C0696971BD29}"/>
              </a:ext>
            </a:extLst>
          </p:cNvPr>
          <p:cNvGrpSpPr/>
          <p:nvPr/>
        </p:nvGrpSpPr>
        <p:grpSpPr>
          <a:xfrm>
            <a:off x="3696250" y="3095911"/>
            <a:ext cx="1504981" cy="1190019"/>
            <a:chOff x="3096374" y="1823177"/>
            <a:chExt cx="1897893" cy="1428781"/>
          </a:xfrm>
        </p:grpSpPr>
        <p:sp>
          <p:nvSpPr>
            <p:cNvPr id="153" name="Rounded Rectangle 117">
              <a:extLst>
                <a:ext uri="{FF2B5EF4-FFF2-40B4-BE49-F238E27FC236}">
                  <a16:creationId xmlns:a16="http://schemas.microsoft.com/office/drawing/2014/main" id="{81B6E22D-8444-4B8B-B041-BCB45D4D6134}"/>
                </a:ext>
              </a:extLst>
            </p:cNvPr>
            <p:cNvSpPr/>
            <p:nvPr/>
          </p:nvSpPr>
          <p:spPr>
            <a:xfrm>
              <a:off x="3207932" y="2092107"/>
              <a:ext cx="1786335" cy="1159851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B012FAE-4C1A-462F-AEB7-086B79D0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374" y="1823177"/>
              <a:ext cx="532765" cy="639316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B9FAAE-D800-4F27-99AD-EEFD95D9BA4E}"/>
                </a:ext>
              </a:extLst>
            </p:cNvPr>
            <p:cNvSpPr txBox="1"/>
            <p:nvPr/>
          </p:nvSpPr>
          <p:spPr>
            <a:xfrm>
              <a:off x="3535881" y="2126220"/>
              <a:ext cx="138328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Lambda Functions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2401C84-5C63-4EE5-91E5-859E2481F55F}"/>
                </a:ext>
              </a:extLst>
            </p:cNvPr>
            <p:cNvSpPr txBox="1"/>
            <p:nvPr/>
          </p:nvSpPr>
          <p:spPr>
            <a:xfrm>
              <a:off x="3271496" y="2385568"/>
              <a:ext cx="16059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Submit batch jobs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Query batch job status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Cancel batch jobs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Etc…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870EE06-70BD-42A5-A1A2-FF673DEC5FF3}"/>
              </a:ext>
            </a:extLst>
          </p:cNvPr>
          <p:cNvGrpSpPr/>
          <p:nvPr/>
        </p:nvGrpSpPr>
        <p:grpSpPr>
          <a:xfrm>
            <a:off x="1717085" y="2875134"/>
            <a:ext cx="2242949" cy="2327786"/>
            <a:chOff x="365063" y="2834339"/>
            <a:chExt cx="2121393" cy="2096121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C38C464-5DF6-4D75-B518-0A4EB02DAE9C}"/>
                </a:ext>
              </a:extLst>
            </p:cNvPr>
            <p:cNvCxnSpPr>
              <a:stCxn id="166" idx="0"/>
              <a:endCxn id="173" idx="2"/>
            </p:cNvCxnSpPr>
            <p:nvPr/>
          </p:nvCxnSpPr>
          <p:spPr>
            <a:xfrm flipV="1">
              <a:off x="875006" y="2834340"/>
              <a:ext cx="7124" cy="14307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7A28AF0-595F-4F31-AC01-69DAC48B95EF}"/>
                </a:ext>
              </a:extLst>
            </p:cNvPr>
            <p:cNvSpPr txBox="1"/>
            <p:nvPr/>
          </p:nvSpPr>
          <p:spPr>
            <a:xfrm rot="16200000">
              <a:off x="336439" y="3335746"/>
              <a:ext cx="9028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/>
                <a:t>Retrieve results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D7A04F5-4E61-4F7F-9059-166D6ABB3FB2}"/>
                </a:ext>
              </a:extLst>
            </p:cNvPr>
            <p:cNvGrpSpPr/>
            <p:nvPr/>
          </p:nvGrpSpPr>
          <p:grpSpPr>
            <a:xfrm>
              <a:off x="365063" y="4181086"/>
              <a:ext cx="2121393" cy="749374"/>
              <a:chOff x="365063" y="4181086"/>
              <a:chExt cx="2121393" cy="749374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DAB4ADE-DED2-413F-9E66-990491A334E3}"/>
                  </a:ext>
                </a:extLst>
              </p:cNvPr>
              <p:cNvGrpSpPr/>
              <p:nvPr/>
            </p:nvGrpSpPr>
            <p:grpSpPr>
              <a:xfrm>
                <a:off x="365063" y="4265062"/>
                <a:ext cx="947883" cy="665398"/>
                <a:chOff x="486750" y="4493789"/>
                <a:chExt cx="1263846" cy="887199"/>
              </a:xfrm>
            </p:grpSpPr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4F55FB3B-99B2-4146-A295-3AAA89E8F0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104" y="4493789"/>
                  <a:ext cx="503140" cy="521775"/>
                </a:xfrm>
                <a:prstGeom prst="rect">
                  <a:avLst/>
                </a:prstGeom>
              </p:spPr>
            </p:pic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32AC2787-8462-496A-B4BB-488F8F65A781}"/>
                    </a:ext>
                  </a:extLst>
                </p:cNvPr>
                <p:cNvSpPr txBox="1"/>
                <p:nvPr/>
              </p:nvSpPr>
              <p:spPr>
                <a:xfrm>
                  <a:off x="486750" y="5011459"/>
                  <a:ext cx="1263846" cy="369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S3 Bucket</a:t>
                  </a:r>
                </a:p>
              </p:txBody>
            </p:sp>
          </p:grp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6FC2CE7-73DD-41B6-BF7B-B670D58AAAF6}"/>
                  </a:ext>
                </a:extLst>
              </p:cNvPr>
              <p:cNvCxnSpPr/>
              <p:nvPr/>
            </p:nvCxnSpPr>
            <p:spPr>
              <a:xfrm flipV="1">
                <a:off x="1077037" y="4365681"/>
                <a:ext cx="1355798" cy="44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922D443B-AA4A-4245-AC20-556A9D7454B3}"/>
                  </a:ext>
                </a:extLst>
              </p:cNvPr>
              <p:cNvCxnSpPr/>
              <p:nvPr/>
            </p:nvCxnSpPr>
            <p:spPr>
              <a:xfrm flipH="1">
                <a:off x="1110774" y="4551209"/>
                <a:ext cx="1283905" cy="12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5254A86-2C14-47D7-A598-A6ECA6850E4F}"/>
                  </a:ext>
                </a:extLst>
              </p:cNvPr>
              <p:cNvSpPr txBox="1"/>
              <p:nvPr/>
            </p:nvSpPr>
            <p:spPr>
              <a:xfrm>
                <a:off x="1457231" y="4518700"/>
                <a:ext cx="88998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/>
                  <a:t>Archive Results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23D4D54-6070-4B89-8C2F-FDB1EA59DC62}"/>
                  </a:ext>
                </a:extLst>
              </p:cNvPr>
              <p:cNvSpPr txBox="1"/>
              <p:nvPr/>
            </p:nvSpPr>
            <p:spPr>
              <a:xfrm>
                <a:off x="1407314" y="4181086"/>
                <a:ext cx="10791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/>
                  <a:t>Bootstrap </a:t>
                </a:r>
                <a:r>
                  <a:rPr lang="en-US" sz="900" i="1" err="1"/>
                  <a:t>Init</a:t>
                </a:r>
                <a:r>
                  <a:rPr lang="en-US" sz="900" i="1"/>
                  <a:t> Data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A9A3510-21E6-4B76-9010-7002047904D2}"/>
              </a:ext>
            </a:extLst>
          </p:cNvPr>
          <p:cNvGrpSpPr/>
          <p:nvPr/>
        </p:nvGrpSpPr>
        <p:grpSpPr>
          <a:xfrm>
            <a:off x="1762680" y="1929434"/>
            <a:ext cx="2141269" cy="1340772"/>
            <a:chOff x="404495" y="1792422"/>
            <a:chExt cx="2025223" cy="1207334"/>
          </a:xfrm>
          <a:noFill/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2D5E3B1-280F-43F8-9E06-50DDA0BF74ED}"/>
                </a:ext>
              </a:extLst>
            </p:cNvPr>
            <p:cNvGrpSpPr/>
            <p:nvPr/>
          </p:nvGrpSpPr>
          <p:grpSpPr>
            <a:xfrm>
              <a:off x="404495" y="1792422"/>
              <a:ext cx="947883" cy="851582"/>
              <a:chOff x="539326" y="1246894"/>
              <a:chExt cx="1263845" cy="1135442"/>
            </a:xfrm>
            <a:grpFill/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D159B6BC-C97E-4485-9165-DE9AF652A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916" y="1246894"/>
                <a:ext cx="667320" cy="80078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4D1E44-A435-438C-976F-FC84FD3A7D1F}"/>
                  </a:ext>
                </a:extLst>
              </p:cNvPr>
              <p:cNvSpPr txBox="1"/>
              <p:nvPr/>
            </p:nvSpPr>
            <p:spPr>
              <a:xfrm>
                <a:off x="539326" y="2012809"/>
                <a:ext cx="1263845" cy="3695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AQcast</a:t>
                </a:r>
                <a:r>
                  <a:rPr lang="en-US" sz="1400" dirty="0"/>
                  <a:t> UI</a:t>
                </a:r>
              </a:p>
            </p:txBody>
          </p:sp>
        </p:grp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C974E87B-EDAB-43A7-9F74-DEA743F1F9C8}"/>
                </a:ext>
              </a:extLst>
            </p:cNvPr>
            <p:cNvCxnSpPr>
              <a:cxnSpLocks/>
              <a:stCxn id="172" idx="3"/>
            </p:cNvCxnSpPr>
            <p:nvPr/>
          </p:nvCxnSpPr>
          <p:spPr>
            <a:xfrm>
              <a:off x="1045677" y="2092717"/>
              <a:ext cx="1239218" cy="907039"/>
            </a:xfrm>
            <a:prstGeom prst="straightConnector1">
              <a:avLst/>
            </a:prstGeom>
            <a:grpFill/>
            <a:ln w="127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A3E44BA-8384-4ACC-A79B-9F63BA5C3535}"/>
                </a:ext>
              </a:extLst>
            </p:cNvPr>
            <p:cNvSpPr txBox="1"/>
            <p:nvPr/>
          </p:nvSpPr>
          <p:spPr>
            <a:xfrm rot="1984658">
              <a:off x="1517289" y="2542826"/>
              <a:ext cx="912429" cy="2308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i="1"/>
                <a:t>Submit Request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9EC089D-83F8-4C99-885E-4CFC380972A1}"/>
              </a:ext>
            </a:extLst>
          </p:cNvPr>
          <p:cNvGrpSpPr/>
          <p:nvPr/>
        </p:nvGrpSpPr>
        <p:grpSpPr>
          <a:xfrm>
            <a:off x="3716618" y="4378098"/>
            <a:ext cx="779972" cy="782248"/>
            <a:chOff x="5221412" y="5157352"/>
            <a:chExt cx="983602" cy="93919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E4F4CBC-93B2-47B2-A20E-34FAF2B2AB3A}"/>
                </a:ext>
              </a:extLst>
            </p:cNvPr>
            <p:cNvSpPr txBox="1"/>
            <p:nvPr/>
          </p:nvSpPr>
          <p:spPr>
            <a:xfrm>
              <a:off x="5221412" y="5788771"/>
              <a:ext cx="98360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EFS Volume</a:t>
              </a:r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05D7787-BA2C-42BD-AE8A-253D81B12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60" y="5157352"/>
              <a:ext cx="543292" cy="651951"/>
            </a:xfrm>
            <a:prstGeom prst="rect">
              <a:avLst/>
            </a:prstGeom>
          </p:spPr>
        </p:pic>
      </p:grpSp>
      <p:pic>
        <p:nvPicPr>
          <p:cNvPr id="125" name="Picture 4" descr="Related image">
            <a:extLst>
              <a:ext uri="{FF2B5EF4-FFF2-40B4-BE49-F238E27FC236}">
                <a16:creationId xmlns:a16="http://schemas.microsoft.com/office/drawing/2014/main" id="{EA3E51F9-4574-4B6D-B2C0-E7023CCA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16" y="2855649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Related image">
            <a:extLst>
              <a:ext uri="{FF2B5EF4-FFF2-40B4-BE49-F238E27FC236}">
                <a16:creationId xmlns:a16="http://schemas.microsoft.com/office/drawing/2014/main" id="{0534FC33-4395-48C5-A333-527F2D1C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03" y="3496983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Related image">
            <a:extLst>
              <a:ext uri="{FF2B5EF4-FFF2-40B4-BE49-F238E27FC236}">
                <a16:creationId xmlns:a16="http://schemas.microsoft.com/office/drawing/2014/main" id="{8016E924-F12D-4D56-AC5D-FB49963A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43" y="3466860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Related image">
            <a:extLst>
              <a:ext uri="{FF2B5EF4-FFF2-40B4-BE49-F238E27FC236}">
                <a16:creationId xmlns:a16="http://schemas.microsoft.com/office/drawing/2014/main" id="{FAF176A5-76C8-4611-BEC2-3A10E399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04" y="4038866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Related image">
            <a:extLst>
              <a:ext uri="{FF2B5EF4-FFF2-40B4-BE49-F238E27FC236}">
                <a16:creationId xmlns:a16="http://schemas.microsoft.com/office/drawing/2014/main" id="{2351CD07-2C55-4965-B170-9BA30737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16" y="4627068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168163-9658-4616-AA85-84613919E747}"/>
              </a:ext>
            </a:extLst>
          </p:cNvPr>
          <p:cNvCxnSpPr>
            <a:cxnSpLocks/>
            <a:endCxn id="125" idx="1"/>
          </p:cNvCxnSpPr>
          <p:nvPr/>
        </p:nvCxnSpPr>
        <p:spPr>
          <a:xfrm flipV="1">
            <a:off x="6308353" y="3087775"/>
            <a:ext cx="1462063" cy="69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24A1B28-3E37-4D2C-B1B3-90F800E31AD4}"/>
              </a:ext>
            </a:extLst>
          </p:cNvPr>
          <p:cNvCxnSpPr>
            <a:cxnSpLocks/>
          </p:cNvCxnSpPr>
          <p:nvPr/>
        </p:nvCxnSpPr>
        <p:spPr>
          <a:xfrm flipV="1">
            <a:off x="6336322" y="3706341"/>
            <a:ext cx="1140979" cy="34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BB340B-DC67-427D-A5B4-BA6D3DFF8A42}"/>
              </a:ext>
            </a:extLst>
          </p:cNvPr>
          <p:cNvCxnSpPr>
            <a:cxnSpLocks/>
            <a:endCxn id="128" idx="1"/>
          </p:cNvCxnSpPr>
          <p:nvPr/>
        </p:nvCxnSpPr>
        <p:spPr>
          <a:xfrm flipV="1">
            <a:off x="6400473" y="4270992"/>
            <a:ext cx="1349831" cy="5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387F141-B74A-44C1-9115-F75C548B67BC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6671610" y="4509523"/>
            <a:ext cx="1098806" cy="3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80EA7-3EC7-47C2-8D40-2C335529448C}"/>
              </a:ext>
            </a:extLst>
          </p:cNvPr>
          <p:cNvSpPr/>
          <p:nvPr/>
        </p:nvSpPr>
        <p:spPr>
          <a:xfrm>
            <a:off x="5529329" y="3874368"/>
            <a:ext cx="779024" cy="37502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988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6696-400F-4A27-80E6-10ECEEC2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MMIF/ CTM2SCICHEM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AB56-11FB-44E9-95C6-4A8C4337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1234440"/>
            <a:ext cx="7321425" cy="5101270"/>
          </a:xfrm>
        </p:spPr>
        <p:txBody>
          <a:bodyPr/>
          <a:lstStyle/>
          <a:p>
            <a:r>
              <a:rPr lang="en-US" sz="1800" dirty="0"/>
              <a:t>MMIF</a:t>
            </a:r>
          </a:p>
          <a:p>
            <a:pPr lvl="1"/>
            <a:r>
              <a:rPr lang="en-US" sz="1800" dirty="0"/>
              <a:t>Multiple large </a:t>
            </a:r>
            <a:r>
              <a:rPr lang="en-US" sz="1800" dirty="0" err="1"/>
              <a:t>wrfout</a:t>
            </a:r>
            <a:r>
              <a:rPr lang="en-US" sz="1800" dirty="0"/>
              <a:t> files takes time to cycle through</a:t>
            </a:r>
          </a:p>
          <a:p>
            <a:pPr lvl="1"/>
            <a:r>
              <a:rPr lang="en-US" sz="1800" dirty="0"/>
              <a:t>MMIF is a single processor program</a:t>
            </a:r>
          </a:p>
          <a:p>
            <a:pPr lvl="1"/>
            <a:r>
              <a:rPr lang="en-US" sz="1800" dirty="0"/>
              <a:t>MMIF container</a:t>
            </a:r>
          </a:p>
          <a:p>
            <a:pPr lvl="2"/>
            <a:r>
              <a:rPr lang="en-US" sz="1800" dirty="0"/>
              <a:t>Runs with 36 processors &amp; 90 GB RAM</a:t>
            </a:r>
          </a:p>
          <a:p>
            <a:pPr lvl="2"/>
            <a:r>
              <a:rPr lang="en-US" sz="1800" dirty="0"/>
              <a:t>Using this setup, the complete modeling period can be split into 36 sections.  </a:t>
            </a:r>
          </a:p>
          <a:p>
            <a:pPr lvl="2"/>
            <a:r>
              <a:rPr lang="en-US" sz="1800" dirty="0"/>
              <a:t>EXAMPLE: run 1 year. Each processor would run MMIF for a different 10-day period.  </a:t>
            </a:r>
          </a:p>
          <a:p>
            <a:r>
              <a:rPr lang="en-US" sz="1800" dirty="0"/>
              <a:t>CTM2SCICHEM</a:t>
            </a:r>
          </a:p>
          <a:p>
            <a:pPr lvl="1"/>
            <a:r>
              <a:rPr lang="en-US" sz="1800" dirty="0"/>
              <a:t>Similar to MMIF there many large CMAQ out files to loop through with a single processor program.</a:t>
            </a:r>
          </a:p>
          <a:p>
            <a:r>
              <a:rPr lang="en-US" sz="1800" dirty="0"/>
              <a:t>AERMAP</a:t>
            </a:r>
          </a:p>
          <a:p>
            <a:pPr lvl="1"/>
            <a:r>
              <a:rPr lang="en-US" sz="1800" dirty="0"/>
              <a:t>Again similar to the above. Using AERMAP, 26,000 receptors completed in 7 min.  On a local laptop using a single CPU, this can take on the order of days.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CFA6F-3B94-4B5A-A7D9-1DB030B2D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story time">
            <a:extLst>
              <a:ext uri="{FF2B5EF4-FFF2-40B4-BE49-F238E27FC236}">
                <a16:creationId xmlns:a16="http://schemas.microsoft.com/office/drawing/2014/main" id="{820ED9CA-419B-4D80-96E6-A1EE3C33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1" y="2006846"/>
            <a:ext cx="3068164" cy="28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968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9B24-8DC9-4C86-94C5-2F58E7A5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b="0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69678-6194-4BA0-AA2E-39657E31B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47225B-7461-4CB4-AEF5-C261F3124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665" y="1235075"/>
            <a:ext cx="9384046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7974112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5ECA-A684-43D2-96F2-847DE3DF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80EA4-4B4C-4CA6-ABDC-8090AB337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085" y="1235075"/>
            <a:ext cx="9323205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90579-655E-4BA8-A08E-2AFEE4CD1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A53065-05DB-4349-91F1-B61429B83699}"/>
              </a:ext>
            </a:extLst>
          </p:cNvPr>
          <p:cNvSpPr/>
          <p:nvPr/>
        </p:nvSpPr>
        <p:spPr>
          <a:xfrm>
            <a:off x="2457451" y="2314575"/>
            <a:ext cx="169545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22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27E4-8689-4702-B0A4-512AA7E5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BAC0B-41CC-48D2-8C4D-839C9A087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340" y="1235075"/>
            <a:ext cx="9314696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338BB-7C9C-4E78-BDEA-059A621530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906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4DBB-DEB2-4B80-B134-CCA27B7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133D26-E8E0-4296-B16F-011B9BC29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923" y="1235075"/>
            <a:ext cx="9331530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F7C9B-A387-4783-8C8E-C86852B7B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224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2A74-AE5C-4CA2-9DFD-F8549C71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6EEC2-11E1-4193-AFDB-6F20ABA25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11" y="1235075"/>
            <a:ext cx="9324954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12F90-426D-4E8A-8A66-594C5BA87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65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31F2-64B2-4A02-AD0A-6C78132E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BC16A-6EF8-42FE-A238-33497967C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050" y="1235075"/>
            <a:ext cx="9321275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AC24-161F-4759-846E-E82418F3A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303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5A31-818F-4D96-ACAB-BC58A869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EE2B3-ACC3-44B8-A1EA-BB73FDF72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363" y="1235075"/>
            <a:ext cx="9328650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C4885-1360-4582-924B-3450BCF4C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314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ichem modeling">
            <a:extLst>
              <a:ext uri="{FF2B5EF4-FFF2-40B4-BE49-F238E27FC236}">
                <a16:creationId xmlns:a16="http://schemas.microsoft.com/office/drawing/2014/main" id="{85284C42-0476-4445-B5E5-19195FC5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56" y="2100687"/>
            <a:ext cx="6332366" cy="37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SCICHEM?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2337" y="1234439"/>
            <a:ext cx="5492625" cy="5244181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A Second Order Closure Integrated Puff Model with Chemistry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 reactive non-steady-state plume dispersion model that can be used to calculate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Single source impacts of emissions at downwind locations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Multi-source impacts of emissions at downwind locations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Short-range calculations (for example, 1-hour SO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1-hour NO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24-hour secondary PM</a:t>
            </a:r>
            <a:r>
              <a:rPr lang="en-US" sz="2000" baseline="-25000" dirty="0">
                <a:solidFill>
                  <a:srgbClr val="000000"/>
                </a:solidFill>
              </a:rPr>
              <a:t>2.5</a:t>
            </a:r>
            <a:r>
              <a:rPr lang="en-US" sz="2000" dirty="0">
                <a:solidFill>
                  <a:srgbClr val="000000"/>
                </a:solidFill>
              </a:rPr>
              <a:t>, or 8-hour ozone concentrations at fence line receptors)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Long-range calculations for primary and secondary pollutant impacts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*https://www.epri.com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101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8539-7330-4BF7-8372-051099E0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				 </a:t>
            </a:r>
            <a:r>
              <a:rPr lang="en-US" b="0" u="sng" dirty="0"/>
              <a:t>aqcast.aer.com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0BDC40-2E2C-4A9D-9E29-7BE98911C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67" y="1235075"/>
            <a:ext cx="9295241" cy="510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948CA-E021-4004-B3BC-A9D39522B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D661AC7-AE5C-4145-9F3A-ED45EF826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07" t="19472" r="17732" b="36288"/>
          <a:stretch/>
        </p:blipFill>
        <p:spPr>
          <a:xfrm>
            <a:off x="9251370" y="3915731"/>
            <a:ext cx="2905125" cy="225647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A181C-8EE7-41F4-9C3C-91D8F5785FE8}"/>
              </a:ext>
            </a:extLst>
          </p:cNvPr>
          <p:cNvSpPr txBox="1"/>
          <p:nvPr/>
        </p:nvSpPr>
        <p:spPr>
          <a:xfrm>
            <a:off x="10783308" y="2963709"/>
            <a:ext cx="1228725" cy="5524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200"/>
              </a:spcBef>
              <a:spcAft>
                <a:spcPts val="600"/>
              </a:spcAft>
              <a:buClr>
                <a:srgbClr val="159FE8"/>
              </a:buClr>
              <a:buFont typeface="Calibri" pitchFamily="34" charset="0"/>
              <a:buNone/>
            </a:pPr>
            <a:r>
              <a:rPr lang="en-US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Additional Figure Example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5BCCFF-BD08-49E6-B861-FBE12E798DAF}"/>
              </a:ext>
            </a:extLst>
          </p:cNvPr>
          <p:cNvSpPr/>
          <p:nvPr/>
        </p:nvSpPr>
        <p:spPr>
          <a:xfrm>
            <a:off x="4857750" y="2019300"/>
            <a:ext cx="2619375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203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F91D-B90E-4545-A535-0B84F13A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8" y="685800"/>
            <a:ext cx="11467276" cy="302580"/>
          </a:xfrm>
        </p:spPr>
        <p:txBody>
          <a:bodyPr/>
          <a:lstStyle/>
          <a:p>
            <a:r>
              <a:rPr lang="en-US" dirty="0"/>
              <a:t>AWS Cloud Computing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DB75C-75FB-47C7-BEA2-8DAFC1FF2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49EAC99-E1C6-4D28-A5E1-23BA85E209ED}"/>
              </a:ext>
            </a:extLst>
          </p:cNvPr>
          <p:cNvGrpSpPr/>
          <p:nvPr/>
        </p:nvGrpSpPr>
        <p:grpSpPr>
          <a:xfrm>
            <a:off x="2806580" y="2113183"/>
            <a:ext cx="7009610" cy="3522809"/>
            <a:chOff x="1442478" y="2193333"/>
            <a:chExt cx="6629726" cy="3172209"/>
          </a:xfrm>
        </p:grpSpPr>
        <p:sp>
          <p:nvSpPr>
            <p:cNvPr id="96" name="Rounded Rectangle 6">
              <a:extLst>
                <a:ext uri="{FF2B5EF4-FFF2-40B4-BE49-F238E27FC236}">
                  <a16:creationId xmlns:a16="http://schemas.microsoft.com/office/drawing/2014/main" id="{1AC6727D-0CBC-490C-AD99-E76F73108E42}"/>
                </a:ext>
              </a:extLst>
            </p:cNvPr>
            <p:cNvSpPr/>
            <p:nvPr/>
          </p:nvSpPr>
          <p:spPr>
            <a:xfrm>
              <a:off x="1442478" y="2357350"/>
              <a:ext cx="6629726" cy="3008192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F8A0DF7-57A2-4841-AC37-AD732DE6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2770" y="2266862"/>
              <a:ext cx="161925" cy="18097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D7E131B-6429-4DAD-8C94-B7F43569C790}"/>
                </a:ext>
              </a:extLst>
            </p:cNvPr>
            <p:cNvSpPr txBox="1"/>
            <p:nvPr/>
          </p:nvSpPr>
          <p:spPr>
            <a:xfrm>
              <a:off x="2158975" y="2193333"/>
              <a:ext cx="8723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Private Subnet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132043-A9B4-437D-AB99-6A29455F5F07}"/>
              </a:ext>
            </a:extLst>
          </p:cNvPr>
          <p:cNvGrpSpPr/>
          <p:nvPr/>
        </p:nvGrpSpPr>
        <p:grpSpPr>
          <a:xfrm>
            <a:off x="2688486" y="1782945"/>
            <a:ext cx="7239734" cy="3967709"/>
            <a:chOff x="1324384" y="1907373"/>
            <a:chExt cx="6847378" cy="3572831"/>
          </a:xfrm>
        </p:grpSpPr>
        <p:sp>
          <p:nvSpPr>
            <p:cNvPr id="100" name="Rounded Rectangle 80">
              <a:extLst>
                <a:ext uri="{FF2B5EF4-FFF2-40B4-BE49-F238E27FC236}">
                  <a16:creationId xmlns:a16="http://schemas.microsoft.com/office/drawing/2014/main" id="{1CADB07D-3C4C-4B1D-8205-3A3840407138}"/>
                </a:ext>
              </a:extLst>
            </p:cNvPr>
            <p:cNvSpPr/>
            <p:nvPr/>
          </p:nvSpPr>
          <p:spPr>
            <a:xfrm>
              <a:off x="1324384" y="2101434"/>
              <a:ext cx="6847378" cy="3378770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BC381F3-831B-41A4-8072-3D1A713E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147" y="1907373"/>
              <a:ext cx="449378" cy="2933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05CB910-7E5A-43DE-B2EA-C794E484B21D}"/>
              </a:ext>
            </a:extLst>
          </p:cNvPr>
          <p:cNvGrpSpPr/>
          <p:nvPr/>
        </p:nvGrpSpPr>
        <p:grpSpPr>
          <a:xfrm>
            <a:off x="1760709" y="1043327"/>
            <a:ext cx="8670582" cy="4993332"/>
            <a:chOff x="396607" y="1269828"/>
            <a:chExt cx="8200682" cy="4496381"/>
          </a:xfrm>
        </p:grpSpPr>
        <p:sp>
          <p:nvSpPr>
            <p:cNvPr id="103" name="Rounded Rectangle 3">
              <a:extLst>
                <a:ext uri="{FF2B5EF4-FFF2-40B4-BE49-F238E27FC236}">
                  <a16:creationId xmlns:a16="http://schemas.microsoft.com/office/drawing/2014/main" id="{73827C40-D3B8-4007-9318-85AF1D1AFD70}"/>
                </a:ext>
              </a:extLst>
            </p:cNvPr>
            <p:cNvSpPr/>
            <p:nvPr/>
          </p:nvSpPr>
          <p:spPr>
            <a:xfrm>
              <a:off x="396607" y="1708303"/>
              <a:ext cx="8200682" cy="4057906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04" name="Picture 103" descr="AWS-Cloud.png">
              <a:extLst>
                <a:ext uri="{FF2B5EF4-FFF2-40B4-BE49-F238E27FC236}">
                  <a16:creationId xmlns:a16="http://schemas.microsoft.com/office/drawing/2014/main" id="{3C4804E8-7AF5-43ED-9762-8D64C1B8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424" y="1269828"/>
              <a:ext cx="748109" cy="748109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505831D-C945-418F-A86F-D522B9CC6D0C}"/>
              </a:ext>
            </a:extLst>
          </p:cNvPr>
          <p:cNvGrpSpPr/>
          <p:nvPr/>
        </p:nvGrpSpPr>
        <p:grpSpPr>
          <a:xfrm>
            <a:off x="544460" y="1563352"/>
            <a:ext cx="1301438" cy="863626"/>
            <a:chOff x="590191" y="985376"/>
            <a:chExt cx="1301438" cy="86362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EC46602-9B68-4E16-A062-2813BBE85786}"/>
                </a:ext>
              </a:extLst>
            </p:cNvPr>
            <p:cNvGrpSpPr/>
            <p:nvPr/>
          </p:nvGrpSpPr>
          <p:grpSpPr>
            <a:xfrm>
              <a:off x="590191" y="985376"/>
              <a:ext cx="652743" cy="863626"/>
              <a:chOff x="762910" y="45305"/>
              <a:chExt cx="870324" cy="1151501"/>
            </a:xfrm>
          </p:grpSpPr>
          <p:pic>
            <p:nvPicPr>
              <p:cNvPr id="108" name="Picture 107" descr="Users.png">
                <a:extLst>
                  <a:ext uri="{FF2B5EF4-FFF2-40B4-BE49-F238E27FC236}">
                    <a16:creationId xmlns:a16="http://schemas.microsoft.com/office/drawing/2014/main" id="{7A92D23A-09BF-4DA6-9466-735DC5F0D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5" y="45305"/>
                <a:ext cx="825893" cy="825893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2BE90DE-50D7-4FE8-AE73-847B50BBB944}"/>
                  </a:ext>
                </a:extLst>
              </p:cNvPr>
              <p:cNvSpPr txBox="1"/>
              <p:nvPr/>
            </p:nvSpPr>
            <p:spPr>
              <a:xfrm>
                <a:off x="762910" y="786437"/>
                <a:ext cx="870324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Users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FB01E4D-E99F-4F4E-A3F4-1CAD44609C22}"/>
                </a:ext>
              </a:extLst>
            </p:cNvPr>
            <p:cNvCxnSpPr>
              <a:cxnSpLocks/>
              <a:stCxn id="109" idx="3"/>
              <a:endCxn id="172" idx="0"/>
            </p:cNvCxnSpPr>
            <p:nvPr/>
          </p:nvCxnSpPr>
          <p:spPr>
            <a:xfrm>
              <a:off x="1242934" y="1695114"/>
              <a:ext cx="648695" cy="416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7E96F9-DFE2-4475-9808-4FF62AAB022B}"/>
              </a:ext>
            </a:extLst>
          </p:cNvPr>
          <p:cNvGrpSpPr/>
          <p:nvPr/>
        </p:nvGrpSpPr>
        <p:grpSpPr>
          <a:xfrm>
            <a:off x="5213581" y="2371313"/>
            <a:ext cx="4238837" cy="3148504"/>
            <a:chOff x="3849480" y="2414211"/>
            <a:chExt cx="4009114" cy="2835156"/>
          </a:xfrm>
        </p:grpSpPr>
        <p:sp>
          <p:nvSpPr>
            <p:cNvPr id="111" name="Rounded Rectangle 88">
              <a:extLst>
                <a:ext uri="{FF2B5EF4-FFF2-40B4-BE49-F238E27FC236}">
                  <a16:creationId xmlns:a16="http://schemas.microsoft.com/office/drawing/2014/main" id="{779D7F91-B806-427F-91CF-97A206B6EE46}"/>
                </a:ext>
              </a:extLst>
            </p:cNvPr>
            <p:cNvSpPr/>
            <p:nvPr/>
          </p:nvSpPr>
          <p:spPr>
            <a:xfrm>
              <a:off x="3849480" y="2652322"/>
              <a:ext cx="4009114" cy="2597045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2726162-E47E-4586-885A-AD47E8AD8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338" y="2464971"/>
              <a:ext cx="405557" cy="489055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DC0D07B-9208-4853-8C7F-EDE5C324D972}"/>
                </a:ext>
              </a:extLst>
            </p:cNvPr>
            <p:cNvSpPr txBox="1"/>
            <p:nvPr/>
          </p:nvSpPr>
          <p:spPr>
            <a:xfrm>
              <a:off x="4386670" y="2414211"/>
              <a:ext cx="670432" cy="304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Batch</a:t>
              </a:r>
              <a:endParaRPr lang="en-US" sz="9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9CC08F2-60F0-4BFF-92CF-B630F546335B}"/>
              </a:ext>
            </a:extLst>
          </p:cNvPr>
          <p:cNvGrpSpPr/>
          <p:nvPr/>
        </p:nvGrpSpPr>
        <p:grpSpPr>
          <a:xfrm>
            <a:off x="5328152" y="3214563"/>
            <a:ext cx="1530364" cy="1567191"/>
            <a:chOff x="3970578" y="3051774"/>
            <a:chExt cx="1138587" cy="844124"/>
          </a:xfrm>
        </p:grpSpPr>
        <p:sp>
          <p:nvSpPr>
            <p:cNvPr id="115" name="Rounded Rectangle 137">
              <a:extLst>
                <a:ext uri="{FF2B5EF4-FFF2-40B4-BE49-F238E27FC236}">
                  <a16:creationId xmlns:a16="http://schemas.microsoft.com/office/drawing/2014/main" id="{80F3E6AE-8BE5-4C97-AB17-CE3E6AFA9AD4}"/>
                </a:ext>
              </a:extLst>
            </p:cNvPr>
            <p:cNvSpPr/>
            <p:nvPr/>
          </p:nvSpPr>
          <p:spPr>
            <a:xfrm>
              <a:off x="3994500" y="3210865"/>
              <a:ext cx="1114665" cy="685033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EA5C582-BFB3-41C8-B4A3-3974B540BE13}"/>
                </a:ext>
              </a:extLst>
            </p:cNvPr>
            <p:cNvSpPr txBox="1"/>
            <p:nvPr/>
          </p:nvSpPr>
          <p:spPr>
            <a:xfrm>
              <a:off x="4042341" y="3291826"/>
              <a:ext cx="985590" cy="468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SETUP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TERSCI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METSCI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SCICHEM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200" dirty="0"/>
                <a:t>SCIDOSPOST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3B92AA3-1888-4E36-BA77-7903C2BC02F1}"/>
                </a:ext>
              </a:extLst>
            </p:cNvPr>
            <p:cNvSpPr txBox="1"/>
            <p:nvPr/>
          </p:nvSpPr>
          <p:spPr>
            <a:xfrm>
              <a:off x="3970578" y="3051774"/>
              <a:ext cx="1002464" cy="277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Job Queue</a:t>
              </a:r>
            </a:p>
          </p:txBody>
        </p: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FE4F84B-5D3F-44E8-BB35-3BAF0B63E6BC}"/>
              </a:ext>
            </a:extLst>
          </p:cNvPr>
          <p:cNvCxnSpPr>
            <a:cxnSpLocks/>
            <a:endCxn id="116" idx="1"/>
          </p:cNvCxnSpPr>
          <p:nvPr/>
        </p:nvCxnSpPr>
        <p:spPr>
          <a:xfrm>
            <a:off x="5003699" y="3796181"/>
            <a:ext cx="420909" cy="201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43E3BDC-18E1-49A8-838A-C0696971BD29}"/>
              </a:ext>
            </a:extLst>
          </p:cNvPr>
          <p:cNvGrpSpPr/>
          <p:nvPr/>
        </p:nvGrpSpPr>
        <p:grpSpPr>
          <a:xfrm>
            <a:off x="3696250" y="3095911"/>
            <a:ext cx="1504981" cy="1190019"/>
            <a:chOff x="3096374" y="1823177"/>
            <a:chExt cx="1897893" cy="1428781"/>
          </a:xfrm>
        </p:grpSpPr>
        <p:sp>
          <p:nvSpPr>
            <p:cNvPr id="153" name="Rounded Rectangle 117">
              <a:extLst>
                <a:ext uri="{FF2B5EF4-FFF2-40B4-BE49-F238E27FC236}">
                  <a16:creationId xmlns:a16="http://schemas.microsoft.com/office/drawing/2014/main" id="{81B6E22D-8444-4B8B-B041-BCB45D4D6134}"/>
                </a:ext>
              </a:extLst>
            </p:cNvPr>
            <p:cNvSpPr/>
            <p:nvPr/>
          </p:nvSpPr>
          <p:spPr>
            <a:xfrm>
              <a:off x="3207932" y="2092107"/>
              <a:ext cx="1786335" cy="1159851"/>
            </a:xfrm>
            <a:prstGeom prst="roundRect">
              <a:avLst>
                <a:gd name="adj" fmla="val 9818"/>
              </a:avLst>
            </a:prstGeom>
            <a:noFill/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 b="1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B012FAE-4C1A-462F-AEB7-086B79D0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374" y="1823177"/>
              <a:ext cx="532765" cy="639316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B9FAAE-D800-4F27-99AD-EEFD95D9BA4E}"/>
                </a:ext>
              </a:extLst>
            </p:cNvPr>
            <p:cNvSpPr txBox="1"/>
            <p:nvPr/>
          </p:nvSpPr>
          <p:spPr>
            <a:xfrm>
              <a:off x="3535881" y="2126220"/>
              <a:ext cx="138328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Lambda Functions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2401C84-5C63-4EE5-91E5-859E2481F55F}"/>
                </a:ext>
              </a:extLst>
            </p:cNvPr>
            <p:cNvSpPr txBox="1"/>
            <p:nvPr/>
          </p:nvSpPr>
          <p:spPr>
            <a:xfrm>
              <a:off x="3271496" y="2385568"/>
              <a:ext cx="16059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Submit batch jobs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Query batch job status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Cancel batch jobs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750"/>
                <a:t>Etc…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870EE06-70BD-42A5-A1A2-FF673DEC5FF3}"/>
              </a:ext>
            </a:extLst>
          </p:cNvPr>
          <p:cNvGrpSpPr/>
          <p:nvPr/>
        </p:nvGrpSpPr>
        <p:grpSpPr>
          <a:xfrm>
            <a:off x="1717085" y="2875134"/>
            <a:ext cx="2242949" cy="2327786"/>
            <a:chOff x="365063" y="2834339"/>
            <a:chExt cx="2121393" cy="2096121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C38C464-5DF6-4D75-B518-0A4EB02DAE9C}"/>
                </a:ext>
              </a:extLst>
            </p:cNvPr>
            <p:cNvCxnSpPr>
              <a:stCxn id="166" idx="0"/>
              <a:endCxn id="173" idx="2"/>
            </p:cNvCxnSpPr>
            <p:nvPr/>
          </p:nvCxnSpPr>
          <p:spPr>
            <a:xfrm flipV="1">
              <a:off x="875006" y="2834340"/>
              <a:ext cx="7124" cy="14307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7A28AF0-595F-4F31-AC01-69DAC48B95EF}"/>
                </a:ext>
              </a:extLst>
            </p:cNvPr>
            <p:cNvSpPr txBox="1"/>
            <p:nvPr/>
          </p:nvSpPr>
          <p:spPr>
            <a:xfrm rot="16200000">
              <a:off x="336439" y="3335746"/>
              <a:ext cx="9028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/>
                <a:t>Retrieve results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D7A04F5-4E61-4F7F-9059-166D6ABB3FB2}"/>
                </a:ext>
              </a:extLst>
            </p:cNvPr>
            <p:cNvGrpSpPr/>
            <p:nvPr/>
          </p:nvGrpSpPr>
          <p:grpSpPr>
            <a:xfrm>
              <a:off x="365063" y="4181086"/>
              <a:ext cx="2121393" cy="749374"/>
              <a:chOff x="365063" y="4181086"/>
              <a:chExt cx="2121393" cy="749374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DAB4ADE-DED2-413F-9E66-990491A334E3}"/>
                  </a:ext>
                </a:extLst>
              </p:cNvPr>
              <p:cNvGrpSpPr/>
              <p:nvPr/>
            </p:nvGrpSpPr>
            <p:grpSpPr>
              <a:xfrm>
                <a:off x="365063" y="4265062"/>
                <a:ext cx="947883" cy="665398"/>
                <a:chOff x="486750" y="4493789"/>
                <a:chExt cx="1263846" cy="887199"/>
              </a:xfrm>
            </p:grpSpPr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4F55FB3B-99B2-4146-A295-3AAA89E8F0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104" y="4493789"/>
                  <a:ext cx="503140" cy="521775"/>
                </a:xfrm>
                <a:prstGeom prst="rect">
                  <a:avLst/>
                </a:prstGeom>
              </p:spPr>
            </p:pic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32AC2787-8462-496A-B4BB-488F8F65A781}"/>
                    </a:ext>
                  </a:extLst>
                </p:cNvPr>
                <p:cNvSpPr txBox="1"/>
                <p:nvPr/>
              </p:nvSpPr>
              <p:spPr>
                <a:xfrm>
                  <a:off x="486750" y="5011459"/>
                  <a:ext cx="1263846" cy="369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S3 Bucket</a:t>
                  </a:r>
                </a:p>
              </p:txBody>
            </p:sp>
          </p:grp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6FC2CE7-73DD-41B6-BF7B-B670D58AAAF6}"/>
                  </a:ext>
                </a:extLst>
              </p:cNvPr>
              <p:cNvCxnSpPr/>
              <p:nvPr/>
            </p:nvCxnSpPr>
            <p:spPr>
              <a:xfrm flipV="1">
                <a:off x="1077037" y="4365681"/>
                <a:ext cx="1355798" cy="44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922D443B-AA4A-4245-AC20-556A9D7454B3}"/>
                  </a:ext>
                </a:extLst>
              </p:cNvPr>
              <p:cNvCxnSpPr/>
              <p:nvPr/>
            </p:nvCxnSpPr>
            <p:spPr>
              <a:xfrm flipH="1">
                <a:off x="1110774" y="4551209"/>
                <a:ext cx="1283905" cy="12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5254A86-2C14-47D7-A598-A6ECA6850E4F}"/>
                  </a:ext>
                </a:extLst>
              </p:cNvPr>
              <p:cNvSpPr txBox="1"/>
              <p:nvPr/>
            </p:nvSpPr>
            <p:spPr>
              <a:xfrm>
                <a:off x="1457231" y="4518700"/>
                <a:ext cx="88998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/>
                  <a:t>Archive Results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23D4D54-6070-4B89-8C2F-FDB1EA59DC62}"/>
                  </a:ext>
                </a:extLst>
              </p:cNvPr>
              <p:cNvSpPr txBox="1"/>
              <p:nvPr/>
            </p:nvSpPr>
            <p:spPr>
              <a:xfrm>
                <a:off x="1407314" y="4181086"/>
                <a:ext cx="10791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/>
                  <a:t>Bootstrap </a:t>
                </a:r>
                <a:r>
                  <a:rPr lang="en-US" sz="900" i="1" err="1"/>
                  <a:t>Init</a:t>
                </a:r>
                <a:r>
                  <a:rPr lang="en-US" sz="900" i="1"/>
                  <a:t> Data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A9A3510-21E6-4B76-9010-7002047904D2}"/>
              </a:ext>
            </a:extLst>
          </p:cNvPr>
          <p:cNvGrpSpPr/>
          <p:nvPr/>
        </p:nvGrpSpPr>
        <p:grpSpPr>
          <a:xfrm>
            <a:off x="1762680" y="1929434"/>
            <a:ext cx="2141269" cy="1340772"/>
            <a:chOff x="404495" y="1792422"/>
            <a:chExt cx="2025223" cy="1207334"/>
          </a:xfrm>
          <a:noFill/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2D5E3B1-280F-43F8-9E06-50DDA0BF74ED}"/>
                </a:ext>
              </a:extLst>
            </p:cNvPr>
            <p:cNvGrpSpPr/>
            <p:nvPr/>
          </p:nvGrpSpPr>
          <p:grpSpPr>
            <a:xfrm>
              <a:off x="404495" y="1792422"/>
              <a:ext cx="947883" cy="851582"/>
              <a:chOff x="539326" y="1246894"/>
              <a:chExt cx="1263845" cy="1135442"/>
            </a:xfrm>
            <a:grpFill/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D159B6BC-C97E-4485-9165-DE9AF652A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916" y="1246894"/>
                <a:ext cx="667320" cy="80078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F4D1E44-A435-438C-976F-FC84FD3A7D1F}"/>
                  </a:ext>
                </a:extLst>
              </p:cNvPr>
              <p:cNvSpPr txBox="1"/>
              <p:nvPr/>
            </p:nvSpPr>
            <p:spPr>
              <a:xfrm>
                <a:off x="539326" y="2012809"/>
                <a:ext cx="1263845" cy="3695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AQcast</a:t>
                </a:r>
                <a:r>
                  <a:rPr lang="en-US" sz="1400" dirty="0"/>
                  <a:t> UI</a:t>
                </a:r>
              </a:p>
            </p:txBody>
          </p:sp>
        </p:grp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C974E87B-EDAB-43A7-9F74-DEA743F1F9C8}"/>
                </a:ext>
              </a:extLst>
            </p:cNvPr>
            <p:cNvCxnSpPr>
              <a:cxnSpLocks/>
              <a:stCxn id="172" idx="3"/>
            </p:cNvCxnSpPr>
            <p:nvPr/>
          </p:nvCxnSpPr>
          <p:spPr>
            <a:xfrm>
              <a:off x="1045677" y="2092717"/>
              <a:ext cx="1239218" cy="907039"/>
            </a:xfrm>
            <a:prstGeom prst="straightConnector1">
              <a:avLst/>
            </a:prstGeom>
            <a:grpFill/>
            <a:ln w="127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A3E44BA-8384-4ACC-A79B-9F63BA5C3535}"/>
                </a:ext>
              </a:extLst>
            </p:cNvPr>
            <p:cNvSpPr txBox="1"/>
            <p:nvPr/>
          </p:nvSpPr>
          <p:spPr>
            <a:xfrm rot="1984658">
              <a:off x="1517289" y="2542826"/>
              <a:ext cx="912429" cy="2308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i="1"/>
                <a:t>Submit Request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9EC089D-83F8-4C99-885E-4CFC380972A1}"/>
              </a:ext>
            </a:extLst>
          </p:cNvPr>
          <p:cNvGrpSpPr/>
          <p:nvPr/>
        </p:nvGrpSpPr>
        <p:grpSpPr>
          <a:xfrm>
            <a:off x="3716618" y="4378098"/>
            <a:ext cx="779972" cy="782248"/>
            <a:chOff x="5221412" y="5157352"/>
            <a:chExt cx="983602" cy="93919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E4F4CBC-93B2-47B2-A20E-34FAF2B2AB3A}"/>
                </a:ext>
              </a:extLst>
            </p:cNvPr>
            <p:cNvSpPr txBox="1"/>
            <p:nvPr/>
          </p:nvSpPr>
          <p:spPr>
            <a:xfrm>
              <a:off x="5221412" y="5788771"/>
              <a:ext cx="98360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EFS Volume</a:t>
              </a:r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05D7787-BA2C-42BD-AE8A-253D81B12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60" y="5157352"/>
              <a:ext cx="543292" cy="651951"/>
            </a:xfrm>
            <a:prstGeom prst="rect">
              <a:avLst/>
            </a:prstGeom>
          </p:spPr>
        </p:pic>
      </p:grpSp>
      <p:pic>
        <p:nvPicPr>
          <p:cNvPr id="125" name="Picture 4" descr="Related image">
            <a:extLst>
              <a:ext uri="{FF2B5EF4-FFF2-40B4-BE49-F238E27FC236}">
                <a16:creationId xmlns:a16="http://schemas.microsoft.com/office/drawing/2014/main" id="{EA3E51F9-4574-4B6D-B2C0-E7023CCA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16" y="2855649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Related image">
            <a:extLst>
              <a:ext uri="{FF2B5EF4-FFF2-40B4-BE49-F238E27FC236}">
                <a16:creationId xmlns:a16="http://schemas.microsoft.com/office/drawing/2014/main" id="{0534FC33-4395-48C5-A333-527F2D1C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03" y="3496983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Related image">
            <a:extLst>
              <a:ext uri="{FF2B5EF4-FFF2-40B4-BE49-F238E27FC236}">
                <a16:creationId xmlns:a16="http://schemas.microsoft.com/office/drawing/2014/main" id="{8016E924-F12D-4D56-AC5D-FB49963A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43" y="3466860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Related image">
            <a:extLst>
              <a:ext uri="{FF2B5EF4-FFF2-40B4-BE49-F238E27FC236}">
                <a16:creationId xmlns:a16="http://schemas.microsoft.com/office/drawing/2014/main" id="{FAF176A5-76C8-4611-BEC2-3A10E399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04" y="4038866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Related image">
            <a:extLst>
              <a:ext uri="{FF2B5EF4-FFF2-40B4-BE49-F238E27FC236}">
                <a16:creationId xmlns:a16="http://schemas.microsoft.com/office/drawing/2014/main" id="{2351CD07-2C55-4965-B170-9BA30737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16" y="4627068"/>
            <a:ext cx="829019" cy="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168163-9658-4616-AA85-84613919E747}"/>
              </a:ext>
            </a:extLst>
          </p:cNvPr>
          <p:cNvCxnSpPr>
            <a:cxnSpLocks/>
            <a:endCxn id="125" idx="1"/>
          </p:cNvCxnSpPr>
          <p:nvPr/>
        </p:nvCxnSpPr>
        <p:spPr>
          <a:xfrm flipV="1">
            <a:off x="6308353" y="3087775"/>
            <a:ext cx="1462063" cy="69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24A1B28-3E37-4D2C-B1B3-90F800E31AD4}"/>
              </a:ext>
            </a:extLst>
          </p:cNvPr>
          <p:cNvCxnSpPr>
            <a:cxnSpLocks/>
          </p:cNvCxnSpPr>
          <p:nvPr/>
        </p:nvCxnSpPr>
        <p:spPr>
          <a:xfrm flipV="1">
            <a:off x="6336322" y="3706341"/>
            <a:ext cx="1140979" cy="34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BB340B-DC67-427D-A5B4-BA6D3DFF8A42}"/>
              </a:ext>
            </a:extLst>
          </p:cNvPr>
          <p:cNvCxnSpPr>
            <a:cxnSpLocks/>
            <a:endCxn id="128" idx="1"/>
          </p:cNvCxnSpPr>
          <p:nvPr/>
        </p:nvCxnSpPr>
        <p:spPr>
          <a:xfrm flipV="1">
            <a:off x="6400473" y="4270992"/>
            <a:ext cx="1349831" cy="5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387F141-B74A-44C1-9115-F75C548B67BC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6671610" y="4509523"/>
            <a:ext cx="1098806" cy="3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80EA7-3EC7-47C2-8D40-2C335529448C}"/>
              </a:ext>
            </a:extLst>
          </p:cNvPr>
          <p:cNvSpPr/>
          <p:nvPr/>
        </p:nvSpPr>
        <p:spPr>
          <a:xfrm>
            <a:off x="5529329" y="3874368"/>
            <a:ext cx="779024" cy="37502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215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351-1E1B-451A-AEF2-A43DB5BF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407481"/>
            <a:ext cx="8234494" cy="1408455"/>
          </a:xfrm>
        </p:spPr>
        <p:txBody>
          <a:bodyPr/>
          <a:lstStyle/>
          <a:p>
            <a:pPr algn="ctr"/>
            <a:r>
              <a:rPr lang="en-US" sz="7200" dirty="0"/>
              <a:t>Questions?</a:t>
            </a:r>
            <a:br>
              <a:rPr lang="en-US" sz="7200" dirty="0"/>
            </a:br>
            <a:br>
              <a:rPr lang="en-US" sz="7200" dirty="0"/>
            </a:br>
            <a:r>
              <a:rPr lang="en-US" sz="4800" dirty="0"/>
              <a:t>Thank you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9422D-0B53-4B4C-B70F-8E2BEB64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181" y="4199659"/>
            <a:ext cx="3458131" cy="1153392"/>
          </a:xfrm>
        </p:spPr>
        <p:txBody>
          <a:bodyPr/>
          <a:lstStyle/>
          <a:p>
            <a:pPr algn="ctr"/>
            <a:r>
              <a:rPr lang="en-US" sz="3200" dirty="0"/>
              <a:t>Amy McVey</a:t>
            </a:r>
          </a:p>
          <a:p>
            <a:pPr algn="ctr"/>
            <a:r>
              <a:rPr lang="en-US" sz="3200" dirty="0">
                <a:hlinkClick r:id="rId2"/>
              </a:rPr>
              <a:t>amcvey@aer.com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0225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4F2-DE51-426E-82A0-574DA3B1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Modeling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852D9-E0B2-495E-8A97-E434917F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1234440"/>
            <a:ext cx="6922591" cy="5030173"/>
          </a:xfrm>
        </p:spPr>
        <p:txBody>
          <a:bodyPr/>
          <a:lstStyle/>
          <a:p>
            <a:r>
              <a:rPr lang="en-US" sz="2000" dirty="0"/>
              <a:t>All models have pre-processors, which can take days to weeks to setup and process by hand.</a:t>
            </a:r>
          </a:p>
          <a:p>
            <a:r>
              <a:rPr lang="en-US" sz="2000" dirty="0"/>
              <a:t>Some pre-processors can take hours to run given they use a single CPU.</a:t>
            </a:r>
          </a:p>
          <a:p>
            <a:r>
              <a:rPr lang="en-US" sz="2000" dirty="0"/>
              <a:t>Model input data such as elevation files or meteorology can be cumbersome to find.</a:t>
            </a:r>
          </a:p>
          <a:p>
            <a:r>
              <a:rPr lang="en-US" sz="2000" dirty="0"/>
              <a:t>There are various file types and formats, but the model requires something different:</a:t>
            </a:r>
          </a:p>
          <a:p>
            <a:pPr lvl="1"/>
            <a:r>
              <a:rPr lang="en-US" sz="2000" dirty="0" err="1"/>
              <a:t>ArcGrid</a:t>
            </a:r>
            <a:r>
              <a:rPr lang="en-US" sz="2000" dirty="0"/>
              <a:t>, </a:t>
            </a:r>
            <a:r>
              <a:rPr lang="en-US" sz="2000" dirty="0" err="1"/>
              <a:t>GeoTIFF</a:t>
            </a:r>
            <a:r>
              <a:rPr lang="en-US" sz="2000" dirty="0"/>
              <a:t>, GIS shapefiles for Building Downwash</a:t>
            </a:r>
          </a:p>
          <a:p>
            <a:r>
              <a:rPr lang="en-US" sz="2000" dirty="0"/>
              <a:t>A client’s definition of a “rush job” and the modeler’s are never them same.</a:t>
            </a:r>
          </a:p>
          <a:p>
            <a:r>
              <a:rPr lang="en-US" sz="2000" dirty="0"/>
              <a:t>Modeling compute environments can be specific and tricky. </a:t>
            </a:r>
          </a:p>
          <a:p>
            <a:r>
              <a:rPr lang="en-US" sz="2000" dirty="0"/>
              <a:t>Background data is important when modeling regional ozone with SCICHEM and can come from CMAQ or </a:t>
            </a:r>
            <a:r>
              <a:rPr lang="en-US" sz="2000" dirty="0" err="1"/>
              <a:t>CAMx</a:t>
            </a:r>
            <a:r>
              <a:rPr lang="en-US" sz="2000" dirty="0"/>
              <a:t>, which are large files.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660D-079B-405D-9AF2-52AA61E3D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ime">
            <a:extLst>
              <a:ext uri="{FF2B5EF4-FFF2-40B4-BE49-F238E27FC236}">
                <a16:creationId xmlns:a16="http://schemas.microsoft.com/office/drawing/2014/main" id="{92C10F07-28D7-49F0-A4FA-4F9CF973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0" y="2439959"/>
            <a:ext cx="3349546" cy="18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manent object">
            <a:extLst>
              <a:ext uri="{FF2B5EF4-FFF2-40B4-BE49-F238E27FC236}">
                <a16:creationId xmlns:a16="http://schemas.microsoft.com/office/drawing/2014/main" id="{F1EC3203-2254-4D69-8EEE-E2AC7000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95" y="4418041"/>
            <a:ext cx="2847975" cy="21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fusion">
            <a:extLst>
              <a:ext uri="{FF2B5EF4-FFF2-40B4-BE49-F238E27FC236}">
                <a16:creationId xmlns:a16="http://schemas.microsoft.com/office/drawing/2014/main" id="{7A2ABF7E-5817-41A8-BE70-27E0C0E4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0" y="481211"/>
            <a:ext cx="2707380" cy="19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24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6A702-A0D6-4FBA-B2E4-5BB2BCF721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4927" r="24521"/>
          <a:stretch/>
        </p:blipFill>
        <p:spPr bwMode="auto">
          <a:xfrm>
            <a:off x="5103271" y="775422"/>
            <a:ext cx="6336889" cy="530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EEC6A-5AD6-40B2-AEE3-73C29470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SCICHEM Modeling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D5F6-DBAE-47D9-ADAC-54657BA1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8" y="1096075"/>
            <a:ext cx="5288343" cy="5431874"/>
          </a:xfrm>
        </p:spPr>
        <p:txBody>
          <a:bodyPr/>
          <a:lstStyle/>
          <a:p>
            <a:r>
              <a:rPr lang="en-US" sz="2400" i="1" dirty="0"/>
              <a:t>TERSCI</a:t>
            </a:r>
            <a:r>
              <a:rPr lang="en-US" sz="2400" dirty="0"/>
              <a:t> – terrain processor</a:t>
            </a:r>
          </a:p>
          <a:p>
            <a:r>
              <a:rPr lang="en-US" sz="2400" i="1" dirty="0"/>
              <a:t>METSCI</a:t>
            </a:r>
            <a:r>
              <a:rPr lang="en-US" sz="2400" dirty="0"/>
              <a:t> – meteorological processor</a:t>
            </a:r>
          </a:p>
          <a:p>
            <a:r>
              <a:rPr lang="en-US" sz="2400" i="1" dirty="0"/>
              <a:t>MMIF</a:t>
            </a:r>
            <a:r>
              <a:rPr lang="en-US" sz="2400" dirty="0"/>
              <a:t> – WRF data processor</a:t>
            </a:r>
          </a:p>
          <a:p>
            <a:r>
              <a:rPr lang="en-US" sz="2400" i="1" dirty="0"/>
              <a:t>CTM2SCICHEM</a:t>
            </a:r>
            <a:r>
              <a:rPr lang="en-US" sz="2400" dirty="0"/>
              <a:t> – extracts background data from </a:t>
            </a:r>
            <a:r>
              <a:rPr lang="en-US" sz="2400" dirty="0" err="1"/>
              <a:t>CAMx</a:t>
            </a:r>
            <a:r>
              <a:rPr lang="en-US" sz="2400" dirty="0"/>
              <a:t> or CMAQ output</a:t>
            </a:r>
          </a:p>
          <a:p>
            <a:r>
              <a:rPr lang="en-US" sz="2400" i="1" dirty="0"/>
              <a:t>SCICHEM</a:t>
            </a:r>
            <a:r>
              <a:rPr lang="en-US" sz="2400" dirty="0"/>
              <a:t> – dispersion model</a:t>
            </a:r>
          </a:p>
          <a:p>
            <a:r>
              <a:rPr lang="en-US" sz="2400" i="1" dirty="0"/>
              <a:t>SCIDOSPOST</a:t>
            </a:r>
            <a:r>
              <a:rPr lang="en-US" sz="2400" dirty="0"/>
              <a:t> – dispersion model post-processor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50D02-2D2D-447D-8074-035D9DAC5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50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5E89A5F2-E2A5-4736-922D-4CF77F3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60" y="588523"/>
            <a:ext cx="5654157" cy="58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D47A2-7594-4CB4-9F81-BCFF74DE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Web Services (AWS)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5643-700A-4B47-883D-AD6E4A92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8" y="1234440"/>
            <a:ext cx="5006241" cy="4937760"/>
          </a:xfrm>
        </p:spPr>
        <p:txBody>
          <a:bodyPr/>
          <a:lstStyle/>
          <a:p>
            <a:r>
              <a:rPr lang="en-US" sz="1900" i="1" dirty="0"/>
              <a:t>Docker Containers </a:t>
            </a:r>
            <a:r>
              <a:rPr lang="en-US" sz="1900" dirty="0"/>
              <a:t>– standalone, executable package of software that includes everything needed to run an application</a:t>
            </a:r>
          </a:p>
          <a:p>
            <a:r>
              <a:rPr lang="en-US" sz="1900" i="1" dirty="0"/>
              <a:t>EC2 Instances </a:t>
            </a:r>
            <a:r>
              <a:rPr lang="en-US" sz="1900" dirty="0"/>
              <a:t>– a virtual computing environment</a:t>
            </a:r>
          </a:p>
          <a:p>
            <a:r>
              <a:rPr lang="en-US" sz="1900" i="1" dirty="0"/>
              <a:t>AWS Batch </a:t>
            </a:r>
            <a:r>
              <a:rPr lang="en-US" sz="1900" dirty="0"/>
              <a:t>– plans, schedules, and executes your computing workloads</a:t>
            </a:r>
          </a:p>
          <a:p>
            <a:r>
              <a:rPr lang="en-US" sz="1900" i="1" dirty="0"/>
              <a:t>Lambda Functions </a:t>
            </a:r>
            <a:r>
              <a:rPr lang="en-US" sz="1900" dirty="0"/>
              <a:t>– provides a way to add logic to the EC2 Instances and Batch environments</a:t>
            </a:r>
          </a:p>
          <a:p>
            <a:r>
              <a:rPr lang="en-US" sz="1900" i="1" dirty="0"/>
              <a:t>S3 Bucket </a:t>
            </a:r>
            <a:r>
              <a:rPr lang="en-US" sz="1900" dirty="0"/>
              <a:t>– AWS cloud data storage service</a:t>
            </a:r>
          </a:p>
          <a:p>
            <a:r>
              <a:rPr lang="en-US" sz="1900" i="1" dirty="0"/>
              <a:t>User Interface (UI) </a:t>
            </a:r>
            <a:r>
              <a:rPr lang="en-US" sz="1900" dirty="0"/>
              <a:t>– Allows the user to interact with the input options for the model workflow</a:t>
            </a:r>
          </a:p>
          <a:p>
            <a:endParaRPr lang="en-U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B635B-1966-4B58-B44D-1761C973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56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ED2A41B-35B1-4ED8-BF40-CC9B842A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60" y="1432126"/>
            <a:ext cx="6287275" cy="35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9DB30-D147-4CCC-ADC1-BB755B8A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8223-53EE-4914-B93B-78982127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25" y="1555453"/>
            <a:ext cx="5979008" cy="4495151"/>
          </a:xfrm>
        </p:spPr>
        <p:txBody>
          <a:bodyPr/>
          <a:lstStyle/>
          <a:p>
            <a:r>
              <a:rPr lang="en-US" sz="2400" dirty="0"/>
              <a:t>Allows developers to create a specific modeling environment that can be shared and repeated anywhere</a:t>
            </a:r>
          </a:p>
          <a:p>
            <a:r>
              <a:rPr lang="en-US" sz="2400" dirty="0"/>
              <a:t>Can run the same container ‘N’ number of times simultaneously</a:t>
            </a:r>
          </a:p>
          <a:p>
            <a:r>
              <a:rPr lang="en-US" sz="2400" dirty="0"/>
              <a:t>Can easily update model versions for all users at once.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</a:t>
            </a:r>
            <a:r>
              <a:rPr lang="en-US" sz="1200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https://www.docker.com/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DAD9C-1FE3-4DD2-8979-31C502A0E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10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85AC-6B2C-48C4-9DDC-BDDCEA47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6E91-0729-4B96-9417-F90087D3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56" y="1334836"/>
            <a:ext cx="8121404" cy="499787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FROM </a:t>
            </a:r>
            <a:r>
              <a:rPr lang="en-US" sz="2000" dirty="0" err="1"/>
              <a:t>centos:latest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RUN yum install -y -q </a:t>
            </a:r>
            <a:r>
              <a:rPr lang="en-US" sz="2000" dirty="0" err="1"/>
              <a:t>tcsh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RUN yum install -y </a:t>
            </a:r>
            <a:r>
              <a:rPr lang="en-US" sz="2000" dirty="0" err="1"/>
              <a:t>wget</a:t>
            </a:r>
            <a:r>
              <a:rPr lang="en-US" sz="2000" dirty="0"/>
              <a:t> curl unzip bzip2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RUN yum install -y </a:t>
            </a:r>
            <a:r>
              <a:rPr lang="en-US" sz="2000" dirty="0" err="1"/>
              <a:t>gcc-gfortran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#Install Python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RUN </a:t>
            </a:r>
            <a:r>
              <a:rPr lang="en-US" sz="2000" dirty="0" err="1"/>
              <a:t>wget</a:t>
            </a:r>
            <a:r>
              <a:rPr lang="en-US" sz="2000" dirty="0"/>
              <a:t> –quiet </a:t>
            </a: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ttps://repo.anaconda.com/miniconda/Miniconda3</a:t>
            </a: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2800" dirty="0"/>
              <a:t> 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ENTRYPOINT ["python", “main.py"]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583E4-7244-4722-9DFB-FD4CCC597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upperware">
            <a:extLst>
              <a:ext uri="{FF2B5EF4-FFF2-40B4-BE49-F238E27FC236}">
                <a16:creationId xmlns:a16="http://schemas.microsoft.com/office/drawing/2014/main" id="{2E84FF81-27C2-41BC-8DC5-BA7387DC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48" y="525294"/>
            <a:ext cx="5868424" cy="39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858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mputer">
            <a:extLst>
              <a:ext uri="{FF2B5EF4-FFF2-40B4-BE49-F238E27FC236}">
                <a16:creationId xmlns:a16="http://schemas.microsoft.com/office/drawing/2014/main" id="{FC95B128-21BC-4C5A-8CAF-CB6EA345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64" y="444352"/>
            <a:ext cx="2155487" cy="21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ws EC2">
            <a:extLst>
              <a:ext uri="{FF2B5EF4-FFF2-40B4-BE49-F238E27FC236}">
                <a16:creationId xmlns:a16="http://schemas.microsoft.com/office/drawing/2014/main" id="{1D338733-A87E-4A68-B857-54C7DED6F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r="20996"/>
          <a:stretch/>
        </p:blipFill>
        <p:spPr bwMode="auto">
          <a:xfrm>
            <a:off x="4598377" y="3870401"/>
            <a:ext cx="2719754" cy="27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4DEA63-6D3F-40ED-B5A3-BE5E089E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EC2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85F7-6FC7-4CC6-B2C5-65ACB7C6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Elastic Compute Cloud (EC2) </a:t>
            </a:r>
          </a:p>
          <a:p>
            <a:r>
              <a:rPr lang="en-US" sz="1800" dirty="0"/>
              <a:t>EC2 Instance = a machine of various sizes. </a:t>
            </a:r>
          </a:p>
          <a:p>
            <a:pPr lvl="1"/>
            <a:r>
              <a:rPr lang="en-US" sz="1800" dirty="0"/>
              <a:t>r5.12xlarge instance has 48 processors and 384 GB RAM</a:t>
            </a:r>
          </a:p>
          <a:p>
            <a:pPr lvl="1"/>
            <a:r>
              <a:rPr lang="en-US" sz="1800" dirty="0"/>
              <a:t>c5.large instance has 2 processors and 4 GB RAM</a:t>
            </a:r>
          </a:p>
          <a:p>
            <a:r>
              <a:rPr lang="en-US" sz="1800" dirty="0"/>
              <a:t>Use of these machines is not free, but cheap depending on the resources needed and the duration used.</a:t>
            </a:r>
          </a:p>
          <a:p>
            <a:pPr marL="171450" lvl="1" indent="0">
              <a:buNone/>
            </a:pPr>
            <a:r>
              <a:rPr lang="en-US" sz="1800" dirty="0"/>
              <a:t>	</a:t>
            </a:r>
          </a:p>
          <a:p>
            <a:r>
              <a:rPr lang="en-US" sz="1800" dirty="0"/>
              <a:t>Each container runs with specified processors and RAM. 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0A5C-86A8-4979-A063-67C55E3BC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computer">
            <a:extLst>
              <a:ext uri="{FF2B5EF4-FFF2-40B4-BE49-F238E27FC236}">
                <a16:creationId xmlns:a16="http://schemas.microsoft.com/office/drawing/2014/main" id="{CA112839-F271-49C6-87DD-9FA21067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" y="3870401"/>
            <a:ext cx="3651831" cy="20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mputer">
            <a:extLst>
              <a:ext uri="{FF2B5EF4-FFF2-40B4-BE49-F238E27FC236}">
                <a16:creationId xmlns:a16="http://schemas.microsoft.com/office/drawing/2014/main" id="{841683AE-FC39-479C-98EE-E559F21F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61" y="3875072"/>
            <a:ext cx="3643491" cy="20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908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A5E1-DE64-4263-AFAA-C9AC6474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Data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6810-357E-4A02-9452-38874AAB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83" y="1234439"/>
            <a:ext cx="11467277" cy="5101270"/>
          </a:xfrm>
        </p:spPr>
        <p:txBody>
          <a:bodyPr/>
          <a:lstStyle/>
          <a:p>
            <a:r>
              <a:rPr lang="en-US" sz="2400" dirty="0"/>
              <a:t>WRF</a:t>
            </a:r>
          </a:p>
          <a:p>
            <a:pPr lvl="1"/>
            <a:r>
              <a:rPr lang="en-US" sz="2400" dirty="0"/>
              <a:t>North America at 12km. Daily </a:t>
            </a:r>
            <a:r>
              <a:rPr lang="en-US" sz="2400" dirty="0" err="1"/>
              <a:t>wrfout</a:t>
            </a:r>
            <a:r>
              <a:rPr lang="en-US" sz="2400" dirty="0"/>
              <a:t> files 1.6 GB each.</a:t>
            </a:r>
          </a:p>
          <a:p>
            <a:pPr lvl="1"/>
            <a:r>
              <a:rPr lang="en-US" sz="2400" dirty="0"/>
              <a:t>5 years of data ~3 TB</a:t>
            </a:r>
          </a:p>
          <a:p>
            <a:r>
              <a:rPr lang="en-US" sz="2400" dirty="0"/>
              <a:t>CMAQ</a:t>
            </a:r>
          </a:p>
          <a:p>
            <a:pPr lvl="1"/>
            <a:r>
              <a:rPr lang="en-US" sz="2400" dirty="0"/>
              <a:t>12US2 daily concentration files ~10 GB each.</a:t>
            </a:r>
          </a:p>
          <a:p>
            <a:pPr lvl="1"/>
            <a:r>
              <a:rPr lang="en-US" sz="2400" dirty="0"/>
              <a:t>5 years of data ~ 18 TB</a:t>
            </a:r>
          </a:p>
          <a:p>
            <a:r>
              <a:rPr lang="en-US" sz="2400" dirty="0"/>
              <a:t>AWS Open Registries</a:t>
            </a:r>
          </a:p>
          <a:p>
            <a:pPr lvl="1"/>
            <a:r>
              <a:rPr lang="en-US" sz="2400" dirty="0">
                <a:hlinkClick r:id="rId3"/>
              </a:rPr>
              <a:t>https://registry.opendata.aws/</a:t>
            </a:r>
            <a:endParaRPr lang="en-US" sz="2400" dirty="0"/>
          </a:p>
          <a:p>
            <a:pPr lvl="1"/>
            <a:r>
              <a:rPr lang="en-US" sz="2400" dirty="0"/>
              <a:t>Terrain Tiles</a:t>
            </a:r>
          </a:p>
          <a:p>
            <a:pPr lvl="1"/>
            <a:r>
              <a:rPr lang="en-US" sz="2400" dirty="0"/>
              <a:t>Open Street Map</a:t>
            </a:r>
          </a:p>
          <a:p>
            <a:pPr lvl="1"/>
            <a:r>
              <a:rPr lang="en-US" sz="2400" dirty="0"/>
              <a:t>Various Radar/Lidar/satellite datasets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8EA55-AF44-453E-B024-3C842B7F2D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mputer data storage device">
            <a:extLst>
              <a:ext uri="{FF2B5EF4-FFF2-40B4-BE49-F238E27FC236}">
                <a16:creationId xmlns:a16="http://schemas.microsoft.com/office/drawing/2014/main" id="{E2C1FC5C-3122-4011-BC9F-AC7E7496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9" y="4187758"/>
            <a:ext cx="3911366" cy="20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puter data storage device">
            <a:extLst>
              <a:ext uri="{FF2B5EF4-FFF2-40B4-BE49-F238E27FC236}">
                <a16:creationId xmlns:a16="http://schemas.microsoft.com/office/drawing/2014/main" id="{953308D8-01C6-45E5-8B7E-AB1A4F00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77" y="1509481"/>
            <a:ext cx="3396540" cy="25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2743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erisk Widescreen Theme">
  <a:themeElements>
    <a:clrScheme name="Verisk">
      <a:dk1>
        <a:srgbClr val="53575A"/>
      </a:dk1>
      <a:lt1>
        <a:srgbClr val="FFFFFF"/>
      </a:lt1>
      <a:dk2>
        <a:srgbClr val="004B87"/>
      </a:dk2>
      <a:lt2>
        <a:srgbClr val="006BA6"/>
      </a:lt2>
      <a:accent1>
        <a:srgbClr val="004B86"/>
      </a:accent1>
      <a:accent2>
        <a:srgbClr val="00B8E6"/>
      </a:accent2>
      <a:accent3>
        <a:srgbClr val="40C1AB"/>
      </a:accent3>
      <a:accent4>
        <a:srgbClr val="00324A"/>
      </a:accent4>
      <a:accent5>
        <a:srgbClr val="007FB5"/>
      </a:accent5>
      <a:accent6>
        <a:srgbClr val="83BD08"/>
      </a:accent6>
      <a:hlink>
        <a:srgbClr val="00B8E7"/>
      </a:hlink>
      <a:folHlink>
        <a:srgbClr val="FE5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t" anchorCtr="0">
        <a:noAutofit/>
      </a:bodyPr>
      <a:lstStyle>
        <a:defPPr marL="0" indent="0">
          <a:spcBef>
            <a:spcPts val="200"/>
          </a:spcBef>
          <a:spcAft>
            <a:spcPts val="600"/>
          </a:spcAft>
          <a:buClr>
            <a:srgbClr val="159FE8"/>
          </a:buClr>
          <a:buFont typeface="Calibri" pitchFamily="34" charset="0"/>
          <a:buNone/>
          <a:defRPr sz="1900" b="1" dirty="0">
            <a:solidFill>
              <a:srgbClr val="777777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isk-16x9-Template-New" id="{E0A6081D-0065-D148-AA74-780146DCE0C0}" vid="{EA11FA5A-E79B-E049-BEE7-B8533D392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Active xmlns="ad7b8f56-549e-4fb6-8f9b-852d12893999">false</Active>
    <Screen_x0020_16x9 xmlns="ad7b8f56-549e-4fb6-8f9b-852d12893999" xsi:nil="true"/>
    <Print_x0020_4x3 xmlns="ad7b8f56-549e-4fb6-8f9b-852d12893999">About_VA_FINAL_V16 06_27_17 FINAL.pptx</Print_x0020_4x3>
    <Updated xmlns="ad7b8f56-549e-4fb6-8f9b-852d128939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3417DC4D10A4E88C863C20D0B81BD" ma:contentTypeVersion="10" ma:contentTypeDescription="Create a new document." ma:contentTypeScope="" ma:versionID="56542629018f339d1f88aa781cfb6b74">
  <xsd:schema xmlns:xsd="http://www.w3.org/2001/XMLSchema" xmlns:xs="http://www.w3.org/2001/XMLSchema" xmlns:p="http://schemas.microsoft.com/office/2006/metadata/properties" xmlns:ns1="http://schemas.microsoft.com/sharepoint/v3" xmlns:ns2="830d0ca3-9f32-4503-90df-deff11cd0900" xmlns:ns3="ad7b8f56-549e-4fb6-8f9b-852d12893999" targetNamespace="http://schemas.microsoft.com/office/2006/metadata/properties" ma:root="true" ma:fieldsID="fcb610ebff073ff29e6d79e1de70a785" ns1:_="" ns2:_="" ns3:_="">
    <xsd:import namespace="http://schemas.microsoft.com/sharepoint/v3"/>
    <xsd:import namespace="830d0ca3-9f32-4503-90df-deff11cd0900"/>
    <xsd:import namespace="ad7b8f56-549e-4fb6-8f9b-852d1289399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3:Active" minOccurs="0"/>
                <xsd:element ref="ns3:Updated" minOccurs="0"/>
                <xsd:element ref="ns3:Screen_x0020_16x9" minOccurs="0"/>
                <xsd:element ref="ns3:Print_x0020_4x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d0ca3-9f32-4503-90df-deff11cd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b8f56-549e-4fb6-8f9b-852d12893999" elementFormDefault="qualified">
    <xsd:import namespace="http://schemas.microsoft.com/office/2006/documentManagement/types"/>
    <xsd:import namespace="http://schemas.microsoft.com/office/infopath/2007/PartnerControls"/>
    <xsd:element name="Active" ma:index="13" nillable="true" ma:displayName="Active" ma:default="0" ma:internalName="Active">
      <xsd:simpleType>
        <xsd:restriction base="dms:Boolean"/>
      </xsd:simpleType>
    </xsd:element>
    <xsd:element name="Updated" ma:index="14" nillable="true" ma:displayName="Updated" ma:internalName="Updated">
      <xsd:simpleType>
        <xsd:restriction base="dms:Text">
          <xsd:maxLength value="255"/>
        </xsd:restriction>
      </xsd:simpleType>
    </xsd:element>
    <xsd:element name="Screen_x0020_16x9" ma:index="15" nillable="true" ma:displayName="Screen 16x9" ma:internalName="Screen_x0020_16x9">
      <xsd:simpleType>
        <xsd:restriction base="dms:Text">
          <xsd:maxLength value="255"/>
        </xsd:restriction>
      </xsd:simpleType>
    </xsd:element>
    <xsd:element name="Print_x0020_4x3" ma:index="16" nillable="true" ma:displayName="Print 4x3" ma:internalName="Print_x0020_4x3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74E54A-6B94-41CA-8C8E-2331412E237F}">
  <ds:schemaRefs>
    <ds:schemaRef ds:uri="http://schemas.microsoft.com/office/infopath/2007/PartnerControls"/>
    <ds:schemaRef ds:uri="830d0ca3-9f32-4503-90df-deff11cd0900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d7b8f56-549e-4fb6-8f9b-852d12893999"/>
  </ds:schemaRefs>
</ds:datastoreItem>
</file>

<file path=customXml/itemProps2.xml><?xml version="1.0" encoding="utf-8"?>
<ds:datastoreItem xmlns:ds="http://schemas.openxmlformats.org/officeDocument/2006/customXml" ds:itemID="{473C2636-2095-4B03-863B-4B612B6F4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0d0ca3-9f32-4503-90df-deff11cd0900"/>
    <ds:schemaRef ds:uri="ad7b8f56-549e-4fb6-8f9b-852d128939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Verisk-16x9-Template-New</Template>
  <TotalTime>2377</TotalTime>
  <Words>821</Words>
  <Application>Microsoft Office PowerPoint</Application>
  <PresentationFormat>Widescreen</PresentationFormat>
  <Paragraphs>183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Helvetica Neue</vt:lpstr>
      <vt:lpstr>Times New Roman</vt:lpstr>
      <vt:lpstr>Verisk Widescreen Theme</vt:lpstr>
      <vt:lpstr> Improving SCICHEM Pre- and Post-Processing  Setup Speed Using Cloud Computing    </vt:lpstr>
      <vt:lpstr>What is SCICHEM?</vt:lpstr>
      <vt:lpstr>Dispersion Modeling Challenges</vt:lpstr>
      <vt:lpstr>SCICHEM Modeling Components</vt:lpstr>
      <vt:lpstr>Amazon Web Services (AWS) Components</vt:lpstr>
      <vt:lpstr>Docker Containers</vt:lpstr>
      <vt:lpstr>Docker Example Code</vt:lpstr>
      <vt:lpstr>AWS EC2 Instances</vt:lpstr>
      <vt:lpstr>S3 Data Storage</vt:lpstr>
      <vt:lpstr>How does this is Apply to SCICHEM?</vt:lpstr>
      <vt:lpstr>AWS Cloud Computing  - Lambda Functions and Batch Processing</vt:lpstr>
      <vt:lpstr>MMIF/ CTM2SCICHEM</vt:lpstr>
      <vt:lpstr>Demo      aqcast.aer.com</vt:lpstr>
      <vt:lpstr>Demo      aqcast.aer.com</vt:lpstr>
      <vt:lpstr>Demo      aqcast.aer.com</vt:lpstr>
      <vt:lpstr>Demo      aqcast.aer.com</vt:lpstr>
      <vt:lpstr>Demo      aqcast.aer.com</vt:lpstr>
      <vt:lpstr>Demo      aqcast.aer.com</vt:lpstr>
      <vt:lpstr>Demo      aqcast.aer.com</vt:lpstr>
      <vt:lpstr>Demo      aqcast.aer.com</vt:lpstr>
      <vt:lpstr>AWS Cloud Computing</vt:lpstr>
      <vt:lpstr>Questions?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 for title slide one</dc:title>
  <dc:creator>Rutkowski, Michael</dc:creator>
  <cp:lastModifiedBy>McVey, Amy E</cp:lastModifiedBy>
  <cp:revision>169</cp:revision>
  <cp:lastPrinted>2017-07-07T15:44:45Z</cp:lastPrinted>
  <dcterms:created xsi:type="dcterms:W3CDTF">2017-09-29T22:49:18Z</dcterms:created>
  <dcterms:modified xsi:type="dcterms:W3CDTF">2019-10-21T02:05:39Z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0x010100DA13417DC4D10A4E88C863C20D0B81BD</vt:lpwstr>
  </property>
</Properties>
</file>