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27" r:id="rId4"/>
    <p:sldId id="328" r:id="rId5"/>
    <p:sldId id="290" r:id="rId6"/>
    <p:sldId id="330" r:id="rId7"/>
    <p:sldId id="313" r:id="rId8"/>
    <p:sldId id="335" r:id="rId9"/>
    <p:sldId id="326" r:id="rId10"/>
    <p:sldId id="261" r:id="rId11"/>
    <p:sldId id="331" r:id="rId12"/>
    <p:sldId id="334" r:id="rId13"/>
    <p:sldId id="332" r:id="rId14"/>
    <p:sldId id="301" r:id="rId15"/>
    <p:sldId id="324" r:id="rId16"/>
    <p:sldId id="336" r:id="rId17"/>
    <p:sldId id="306" r:id="rId18"/>
    <p:sldId id="310" r:id="rId19"/>
    <p:sldId id="316" r:id="rId2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aari" initials="RS" lastIdx="10" clrIdx="0">
    <p:extLst>
      <p:ext uri="{19B8F6BF-5375-455C-9EA6-DF929625EA0E}">
        <p15:presenceInfo xmlns:p15="http://schemas.microsoft.com/office/powerpoint/2012/main" userId="c215d73170b4d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8089" autoAdjust="0"/>
  </p:normalViewPr>
  <p:slideViewPr>
    <p:cSldViewPr snapToGrid="0">
      <p:cViewPr varScale="1">
        <p:scale>
          <a:sx n="60" d="100"/>
          <a:sy n="60" d="100"/>
        </p:scale>
        <p:origin x="10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00%20-%20MASc\Modelling%20Work\00%20-%20Write-up\Figures\Figures%20for%20Results_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0%20-%20MASc\Modelling%20Work\04%20-%20Marginal%20Damages\Summary%20of%20Marginal%20Damage%20Scenari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0438791304933"/>
          <c:y val="0.12313104661389622"/>
          <c:w val="0.64853422168382802"/>
          <c:h val="0.652223815031036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'MOVES EMISSIONS'!$A$3</c:f>
              <c:strCache>
                <c:ptCount val="1"/>
                <c:pt idx="0">
                  <c:v>Refuse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cat>
            <c:strRef>
              <c:f>'MOVES EMISSIONS'!$F$2:$L$2</c:f>
              <c:strCache>
                <c:ptCount val="5"/>
                <c:pt idx="0">
                  <c:v>CO2e</c:v>
                </c:pt>
                <c:pt idx="1">
                  <c:v>NOx</c:v>
                </c:pt>
                <c:pt idx="2">
                  <c:v>NH3</c:v>
                </c:pt>
                <c:pt idx="3">
                  <c:v>SO2</c:v>
                </c:pt>
                <c:pt idx="4">
                  <c:v>PM2.5</c:v>
                </c:pt>
              </c:strCache>
              <c:extLst/>
            </c:strRef>
          </c:cat>
          <c:val>
            <c:numRef>
              <c:f>'MOVES EMISSIONS'!$F$3:$L$3</c:f>
              <c:numCache>
                <c:formatCode>_-* #,##0_-;\-* #,##0_-;_-* "-"??_-;_-@_-</c:formatCode>
                <c:ptCount val="5"/>
                <c:pt idx="0">
                  <c:v>409583.40095999994</c:v>
                </c:pt>
                <c:pt idx="1">
                  <c:v>1654.3522800000001</c:v>
                </c:pt>
                <c:pt idx="2">
                  <c:v>11.39676</c:v>
                </c:pt>
                <c:pt idx="3">
                  <c:v>4.7216399999999998</c:v>
                </c:pt>
                <c:pt idx="4">
                  <c:v>64.394760000000005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4D-4759-8637-15598F8B3F05}"/>
            </c:ext>
          </c:extLst>
        </c:ser>
        <c:ser>
          <c:idx val="1"/>
          <c:order val="1"/>
          <c:tx>
            <c:strRef>
              <c:f>'MOVES EMISSIONS'!$A$4</c:f>
              <c:strCache>
                <c:ptCount val="1"/>
                <c:pt idx="0">
                  <c:v>SU - Short Haul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</c:spPr>
          <c:invertIfNegative val="0"/>
          <c:cat>
            <c:strRef>
              <c:f>'MOVES EMISSIONS'!$F$2:$L$2</c:f>
              <c:strCache>
                <c:ptCount val="5"/>
                <c:pt idx="0">
                  <c:v>CO2e</c:v>
                </c:pt>
                <c:pt idx="1">
                  <c:v>NOx</c:v>
                </c:pt>
                <c:pt idx="2">
                  <c:v>NH3</c:v>
                </c:pt>
                <c:pt idx="3">
                  <c:v>SO2</c:v>
                </c:pt>
                <c:pt idx="4">
                  <c:v>PM2.5</c:v>
                </c:pt>
              </c:strCache>
              <c:extLst/>
            </c:strRef>
          </c:cat>
          <c:val>
            <c:numRef>
              <c:f>'MOVES EMISSIONS'!$F$4:$L$4</c:f>
              <c:numCache>
                <c:formatCode>_-* #,##0_-;\-* #,##0_-;_-* "-"??_-;_-@_-</c:formatCode>
                <c:ptCount val="5"/>
                <c:pt idx="0">
                  <c:v>5412551.0287199998</c:v>
                </c:pt>
                <c:pt idx="1">
                  <c:v>19188.473400000003</c:v>
                </c:pt>
                <c:pt idx="2">
                  <c:v>153.02843999999999</c:v>
                </c:pt>
                <c:pt idx="3">
                  <c:v>64.228320000000011</c:v>
                </c:pt>
                <c:pt idx="4">
                  <c:v>773.70071999999993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4D-4759-8637-15598F8B3F05}"/>
            </c:ext>
          </c:extLst>
        </c:ser>
        <c:ser>
          <c:idx val="2"/>
          <c:order val="2"/>
          <c:tx>
            <c:strRef>
              <c:f>'MOVES EMISSIONS'!$A$5</c:f>
              <c:strCache>
                <c:ptCount val="1"/>
                <c:pt idx="0">
                  <c:v>SU - Long Haul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'MOVES EMISSIONS'!$F$2:$L$2</c:f>
              <c:strCache>
                <c:ptCount val="5"/>
                <c:pt idx="0">
                  <c:v>CO2e</c:v>
                </c:pt>
                <c:pt idx="1">
                  <c:v>NOx</c:v>
                </c:pt>
                <c:pt idx="2">
                  <c:v>NH3</c:v>
                </c:pt>
                <c:pt idx="3">
                  <c:v>SO2</c:v>
                </c:pt>
                <c:pt idx="4">
                  <c:v>PM2.5</c:v>
                </c:pt>
              </c:strCache>
              <c:extLst/>
            </c:strRef>
          </c:cat>
          <c:val>
            <c:numRef>
              <c:f>'MOVES EMISSIONS'!$F$5:$L$5</c:f>
              <c:numCache>
                <c:formatCode>_-* #,##0_-;\-* #,##0_-;_-* "-"??_-;_-@_-</c:formatCode>
                <c:ptCount val="5"/>
                <c:pt idx="0">
                  <c:v>1191603.2389199999</c:v>
                </c:pt>
                <c:pt idx="1">
                  <c:v>4270.1320800000003</c:v>
                </c:pt>
                <c:pt idx="2">
                  <c:v>34.225319999999996</c:v>
                </c:pt>
                <c:pt idx="3">
                  <c:v>14.033519999999999</c:v>
                </c:pt>
                <c:pt idx="4">
                  <c:v>171.15288000000001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4D-4759-8637-15598F8B3F05}"/>
            </c:ext>
          </c:extLst>
        </c:ser>
        <c:ser>
          <c:idx val="3"/>
          <c:order val="3"/>
          <c:tx>
            <c:strRef>
              <c:f>'MOVES EMISSIONS'!$A$7</c:f>
              <c:strCache>
                <c:ptCount val="1"/>
                <c:pt idx="0">
                  <c:v>Combination - Short Haul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'MOVES EMISSIONS'!$F$2:$L$2</c:f>
              <c:strCache>
                <c:ptCount val="5"/>
                <c:pt idx="0">
                  <c:v>CO2e</c:v>
                </c:pt>
                <c:pt idx="1">
                  <c:v>NOx</c:v>
                </c:pt>
                <c:pt idx="2">
                  <c:v>NH3</c:v>
                </c:pt>
                <c:pt idx="3">
                  <c:v>SO2</c:v>
                </c:pt>
                <c:pt idx="4">
                  <c:v>PM2.5</c:v>
                </c:pt>
              </c:strCache>
              <c:extLst/>
            </c:strRef>
          </c:cat>
          <c:val>
            <c:numRef>
              <c:f>'MOVES EMISSIONS'!$F$7:$L$7</c:f>
              <c:numCache>
                <c:formatCode>_-* #,##0_-;\-* #,##0_-;_-* "-"??_-;_-@_-</c:formatCode>
                <c:ptCount val="5"/>
                <c:pt idx="0">
                  <c:v>6731104.6431599995</c:v>
                </c:pt>
                <c:pt idx="1">
                  <c:v>33884.39832</c:v>
                </c:pt>
                <c:pt idx="2">
                  <c:v>122.78016000000001</c:v>
                </c:pt>
                <c:pt idx="3">
                  <c:v>57.921120000000002</c:v>
                </c:pt>
                <c:pt idx="4">
                  <c:v>1503.9255600000001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4D-4759-8637-15598F8B3F05}"/>
            </c:ext>
          </c:extLst>
        </c:ser>
        <c:ser>
          <c:idx val="4"/>
          <c:order val="4"/>
          <c:tx>
            <c:strRef>
              <c:f>'MOVES EMISSIONS'!$A$8</c:f>
              <c:strCache>
                <c:ptCount val="1"/>
                <c:pt idx="0">
                  <c:v>Combination - Long Haul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/>
          </c:spPr>
          <c:invertIfNegative val="0"/>
          <c:cat>
            <c:strRef>
              <c:f>'MOVES EMISSIONS'!$F$2:$L$2</c:f>
              <c:strCache>
                <c:ptCount val="5"/>
                <c:pt idx="0">
                  <c:v>CO2e</c:v>
                </c:pt>
                <c:pt idx="1">
                  <c:v>NOx</c:v>
                </c:pt>
                <c:pt idx="2">
                  <c:v>NH3</c:v>
                </c:pt>
                <c:pt idx="3">
                  <c:v>SO2</c:v>
                </c:pt>
                <c:pt idx="4">
                  <c:v>PM2.5</c:v>
                </c:pt>
              </c:strCache>
              <c:extLst/>
            </c:strRef>
          </c:cat>
          <c:val>
            <c:numRef>
              <c:f>'MOVES EMISSIONS'!$F$8:$L$8</c:f>
              <c:numCache>
                <c:formatCode>_-* #,##0_-;\-* #,##0_-;_-* "-"??_-;_-@_-</c:formatCode>
                <c:ptCount val="5"/>
                <c:pt idx="0">
                  <c:v>2260551.2967600003</c:v>
                </c:pt>
                <c:pt idx="1">
                  <c:v>12927.193320000002</c:v>
                </c:pt>
                <c:pt idx="2">
                  <c:v>39.586439999999996</c:v>
                </c:pt>
                <c:pt idx="3">
                  <c:v>18.930360000000004</c:v>
                </c:pt>
                <c:pt idx="4">
                  <c:v>607.87391999999988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4D-4759-8637-15598F8B3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966568"/>
        <c:axId val="526966960"/>
      </c:barChart>
      <c:catAx>
        <c:axId val="5269665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CA" dirty="0" smtClean="0"/>
                  <a:t>Emissions</a:t>
                </a:r>
                <a:endParaRPr lang="en-CA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6966960"/>
        <c:crosses val="autoZero"/>
        <c:auto val="1"/>
        <c:lblAlgn val="ctr"/>
        <c:lblOffset val="100"/>
        <c:tickMarkSkip val="1"/>
        <c:noMultiLvlLbl val="0"/>
      </c:catAx>
      <c:valAx>
        <c:axId val="526966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Emission Contribution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696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Without GHG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'Summary of Marginal Damage Scen'!$E$28:$E$32</c:f>
              <c:numCache>
                <c:formatCode>0%</c:formatCode>
                <c:ptCount val="5"/>
                <c:pt idx="0">
                  <c:v>0.05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0.95</c:v>
                </c:pt>
              </c:numCache>
            </c:numRef>
          </c:xVal>
          <c:yVal>
            <c:numRef>
              <c:f>'Summary of Marginal Damage Scen'!$F$28:$F$32</c:f>
              <c:numCache>
                <c:formatCode>General</c:formatCode>
                <c:ptCount val="5"/>
                <c:pt idx="0">
                  <c:v>65.766918269999977</c:v>
                </c:pt>
                <c:pt idx="1">
                  <c:v>336.74824503999997</c:v>
                </c:pt>
                <c:pt idx="2">
                  <c:v>675.49557678999997</c:v>
                </c:pt>
                <c:pt idx="3">
                  <c:v>1014.21571542</c:v>
                </c:pt>
                <c:pt idx="4">
                  <c:v>1285.2765930099999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DC-4BC4-A214-8A61D3511A68}"/>
            </c:ext>
          </c:extLst>
        </c:ser>
        <c:ser>
          <c:idx val="1"/>
          <c:order val="1"/>
          <c:tx>
            <c:v>With GHG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'Summary of Marginal Damage Scen'!$E$28:$E$32</c:f>
              <c:numCache>
                <c:formatCode>0%</c:formatCode>
                <c:ptCount val="5"/>
                <c:pt idx="0">
                  <c:v>0.05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0.95</c:v>
                </c:pt>
              </c:numCache>
            </c:numRef>
          </c:xVal>
          <c:yVal>
            <c:numRef>
              <c:f>'Summary of Marginal Damage Scen'!$G$28:$G$32</c:f>
              <c:numCache>
                <c:formatCode>General</c:formatCode>
                <c:ptCount val="5"/>
                <c:pt idx="0">
                  <c:v>88.998704594406362</c:v>
                </c:pt>
                <c:pt idx="1">
                  <c:v>453.48017148520256</c:v>
                </c:pt>
                <c:pt idx="2">
                  <c:v>909.10268956887353</c:v>
                </c:pt>
                <c:pt idx="3">
                  <c:v>1364.6980319242934</c:v>
                </c:pt>
                <c:pt idx="4">
                  <c:v>1729.2590457852673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DC-4BC4-A214-8A61D351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414080"/>
        <c:axId val="458411728"/>
      </c:scatterChart>
      <c:valAx>
        <c:axId val="458414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ZEV Adoption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8411728"/>
        <c:crosses val="autoZero"/>
        <c:crossBetween val="midCat"/>
      </c:valAx>
      <c:valAx>
        <c:axId val="458411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CA"/>
                  <a:t>Millions of $USD (2005)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58414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349B08E-F440-40CC-9EE9-5CA5F8BE64F6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181A387-DCB0-4E17-9DB0-A0D9158C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2019 update of this Handbook includes EU28 average per vehicle costs of 10 ȼ/VKT for air pollutants and 8 ȼ/VKT for greenhouse gases for heavy goods vehicles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A387-DCB0-4E17-9DB0-A0D9158CD9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1.9 billion (2010 USD). These are attributable to a vehicle population of 233,000 MDV and HDV, corresponding to $8,100 (2010 USD) per vehicle per year. Such damages could be used to estimate subsidies to incentivise the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A387-DCB0-4E17-9DB0-A0D9158CD9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9EE4-9C4D-4844-A5BC-8880DF49BE36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CE90-DFC8-4E67-B6D4-AC1467C626C3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0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DC5A-4C96-4B00-A766-E116B4348C8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E5102-57B7-4354-8F4A-DFCC5BAE37C3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DB9B-7120-4657-93CF-364B97A9635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DBED-D338-4A9A-BDFE-9BD7EBAF492E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1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1766-A525-4620-B0C7-C768441B686B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E28B-258F-42E0-81AC-BAC06C17031B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0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FE-7280-43AE-A4A5-85EB14EE4AF3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7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8252-3AD2-4DFF-BEB2-625D6C41471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5EE1-F3B2-4142-9405-939FBF9CF23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5CB7-4DB7-4734-8009-B47FA8EBDB8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E900-921E-4AFD-8B56-71B3377A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32"/>
            <a:ext cx="4169105" cy="270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41" y="2398336"/>
            <a:ext cx="1144291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Estimating damages from climate change and air pollution for subnational incentives for green on-road freight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81" y="4785936"/>
            <a:ext cx="10907201" cy="16557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Rebecca </a:t>
            </a:r>
            <a:r>
              <a:rPr lang="en-US" dirty="0"/>
              <a:t>Saari</a:t>
            </a:r>
          </a:p>
          <a:p>
            <a:pPr algn="l"/>
            <a:r>
              <a:rPr lang="en-US" dirty="0" err="1" smtClean="0"/>
              <a:t>Ushnik</a:t>
            </a:r>
            <a:r>
              <a:rPr lang="en-US" dirty="0" smtClean="0"/>
              <a:t> Mukherjee, Chris Bachmann, Wilson Wang</a:t>
            </a:r>
          </a:p>
          <a:p>
            <a:pPr algn="l"/>
            <a:r>
              <a:rPr lang="en-US" dirty="0" smtClean="0"/>
              <a:t>Department of Civil and Environmental Engineering</a:t>
            </a:r>
          </a:p>
          <a:p>
            <a:pPr algn="l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October, 2019, CMAS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3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21020"/>
            <a:ext cx="2743200" cy="365125"/>
          </a:xfrm>
        </p:spPr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531" y="506272"/>
            <a:ext cx="9692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Baseline Multipollutant Emissions</a:t>
            </a:r>
            <a:endParaRPr lang="en-US" sz="4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26816FF-2B3E-4BB5-8C7E-379E0AEDB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876232"/>
              </p:ext>
            </p:extLst>
          </p:nvPr>
        </p:nvGraphicFramePr>
        <p:xfrm>
          <a:off x="838200" y="1825625"/>
          <a:ext cx="109093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84313" y="1400581"/>
            <a:ext cx="2286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 Mt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05920" y="1503859"/>
            <a:ext cx="2286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72 </a:t>
            </a:r>
            <a:r>
              <a:rPr kumimoji="0" lang="en-US" alt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46118" y="1363574"/>
            <a:ext cx="2286000" cy="5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en-US" altLang="en-US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24338" y="1403669"/>
            <a:ext cx="2286000" cy="5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361 t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47519" y="1378991"/>
            <a:ext cx="2286000" cy="44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160 t</a:t>
            </a:r>
            <a:endParaRPr kumimoji="0" lang="en-US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263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9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0" y="1292073"/>
            <a:ext cx="7533924" cy="5327668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545" y="6541286"/>
            <a:ext cx="2743200" cy="365125"/>
          </a:xfrm>
        </p:spPr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047" y="509505"/>
            <a:ext cx="9692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Baseline Multipollutant Impacts</a:t>
            </a:r>
            <a:endParaRPr lang="en-US" sz="4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0303" y="1250219"/>
            <a:ext cx="4402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Annual impact from Ontario is </a:t>
            </a:r>
            <a:r>
              <a:rPr lang="en-US" sz="2400" b="1" dirty="0"/>
              <a:t>$</a:t>
            </a:r>
            <a:r>
              <a:rPr lang="en-US" sz="2400" b="1" dirty="0" smtClean="0"/>
              <a:t>1.9 billion</a:t>
            </a:r>
            <a:r>
              <a:rPr lang="en-US" sz="2400" dirty="0" smtClean="0"/>
              <a:t> </a:t>
            </a:r>
            <a:r>
              <a:rPr lang="en-US" sz="2400" dirty="0"/>
              <a:t>(USD 2010</a:t>
            </a:r>
            <a:r>
              <a:rPr lang="en-US" sz="24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Most damaging CDs: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Toronto: </a:t>
            </a:r>
            <a:r>
              <a:rPr lang="en-US" sz="2400" b="1" dirty="0" smtClean="0"/>
              <a:t>$182 million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York: </a:t>
            </a:r>
            <a:r>
              <a:rPr lang="en-US" sz="2400" b="1" dirty="0" smtClean="0"/>
              <a:t>$166 million</a:t>
            </a:r>
            <a:r>
              <a:rPr lang="en-US" sz="2400" dirty="0" smtClean="0"/>
              <a:t> and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Peel: </a:t>
            </a:r>
            <a:r>
              <a:rPr lang="en-US" sz="2400" b="1" dirty="0" smtClean="0"/>
              <a:t>$136 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Impacts per freight vehicle per year</a:t>
            </a:r>
            <a:r>
              <a:rPr lang="en-US" sz="2400" b="1" dirty="0" smtClean="0"/>
              <a:t>: $8,100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External costs: </a:t>
            </a:r>
            <a:r>
              <a:rPr lang="en-CA" sz="2400" b="1" dirty="0" smtClean="0"/>
              <a:t>16 </a:t>
            </a:r>
            <a:r>
              <a:rPr lang="en-CA" sz="2400" b="1" dirty="0"/>
              <a:t>ȼ/VKT </a:t>
            </a:r>
            <a:r>
              <a:rPr lang="en-CA" sz="2400" dirty="0"/>
              <a:t>(11.3 </a:t>
            </a:r>
            <a:r>
              <a:rPr lang="en-CA" sz="2400" dirty="0" smtClean="0"/>
              <a:t>ȼ/VKT AP; 4.3 </a:t>
            </a:r>
            <a:r>
              <a:rPr lang="en-CA" sz="2400" dirty="0"/>
              <a:t>ȼ/VKT </a:t>
            </a:r>
            <a:r>
              <a:rPr lang="en-CA" sz="2400" dirty="0" smtClean="0"/>
              <a:t>GHG)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53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545" y="6541286"/>
            <a:ext cx="2743200" cy="365125"/>
          </a:xfrm>
        </p:spPr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047" y="509505"/>
            <a:ext cx="9692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Sensitivity of Baseline Damages</a:t>
            </a:r>
            <a:endParaRPr lang="en-US" sz="4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0" y="1956158"/>
            <a:ext cx="9326880" cy="39079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6803" y="2078422"/>
            <a:ext cx="3477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One-at-a-time (OAT) parameter changes based 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Speed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Vehicle pop data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Weather variation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Overall within ±25%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559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545" y="6541286"/>
            <a:ext cx="2743200" cy="365125"/>
          </a:xfrm>
        </p:spPr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047" y="509505"/>
            <a:ext cx="9692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Benefits of ZEV Adoption</a:t>
            </a:r>
            <a:endParaRPr lang="en-US" sz="4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80303" y="1502613"/>
            <a:ext cx="5953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Comparative static </a:t>
            </a:r>
            <a:r>
              <a:rPr lang="en-US" sz="2400" dirty="0" smtClean="0"/>
              <a:t>change for 2012 fleet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Provincial goal of 5% ZEV adoption yields: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b="1" dirty="0" smtClean="0"/>
              <a:t>800 ktCO</a:t>
            </a:r>
            <a:r>
              <a:rPr lang="en-CA" sz="2400" b="1" baseline="-25000" dirty="0" smtClean="0"/>
              <a:t>2</a:t>
            </a:r>
            <a:r>
              <a:rPr lang="en-CA" sz="2400" b="1" dirty="0" smtClean="0"/>
              <a:t>e </a:t>
            </a:r>
            <a:r>
              <a:rPr lang="en-CA" sz="2400" dirty="0" smtClean="0"/>
              <a:t>avoided (exceeding provincial goal of 240 ktCO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e/</a:t>
            </a:r>
            <a:r>
              <a:rPr lang="en-CA" sz="2400" dirty="0" err="1" smtClean="0"/>
              <a:t>yr</a:t>
            </a:r>
            <a:r>
              <a:rPr lang="en-CA" sz="24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b="1" dirty="0" smtClean="0"/>
              <a:t>$</a:t>
            </a:r>
            <a:r>
              <a:rPr lang="en-CA" sz="2400" b="1" dirty="0"/>
              <a:t>89 Million </a:t>
            </a:r>
            <a:r>
              <a:rPr lang="en-CA" sz="2400" dirty="0"/>
              <a:t>(2010 USD) in benefits </a:t>
            </a:r>
            <a:r>
              <a:rPr lang="en-CA" sz="2400" dirty="0" smtClean="0"/>
              <a:t>annually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Including air </a:t>
            </a:r>
            <a:r>
              <a:rPr lang="en-CA" sz="2400" dirty="0"/>
              <a:t>quality co-benefits of $</a:t>
            </a:r>
            <a:r>
              <a:rPr lang="en-CA" sz="2400" dirty="0" smtClean="0"/>
              <a:t>83/tCO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e</a:t>
            </a:r>
            <a:endParaRPr lang="en-US" sz="2400" dirty="0" smtClean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CD7FE11-9BDD-427C-9D6E-5124D9787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679568"/>
              </p:ext>
            </p:extLst>
          </p:nvPr>
        </p:nvGraphicFramePr>
        <p:xfrm>
          <a:off x="6245353" y="1602220"/>
          <a:ext cx="4935416" cy="446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55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1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5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Effect of Major Freight Corridor (401)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9B6-BDCB-434D-87B0-95ABE57576A8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818" y="2101830"/>
            <a:ext cx="4397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401 highway passes through 17 of the 49 census divisions in Ontario.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On average, the total impacts in these 17 census divisions is ~</a:t>
            </a:r>
            <a:r>
              <a:rPr lang="en-US" sz="2400" b="1" dirty="0" smtClean="0"/>
              <a:t>2.6</a:t>
            </a:r>
            <a:r>
              <a:rPr lang="en-US" sz="2400" dirty="0" smtClean="0"/>
              <a:t> times higher.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Less than 8% of damages from local freight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95553" y="2030902"/>
            <a:ext cx="8340357" cy="449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87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Highest damages occur along regional freight corridors, including the 401 highway route.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zero emission vehicle mandate can: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Meet stated provincial climate targets, and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Achieve significant air quality co-benefits for U.S. receptors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4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9513" y="4114800"/>
            <a:ext cx="3392487" cy="774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Thank you!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Made in Ontario Environment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4" y="2187574"/>
            <a:ext cx="544669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b="1" dirty="0" smtClean="0"/>
              <a:t>Annual Targets from Made in Ontario Environment Plan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0.24 Mt of CO</a:t>
            </a:r>
            <a:r>
              <a:rPr lang="en-CA" baseline="-25000" dirty="0" smtClean="0"/>
              <a:t>2,e </a:t>
            </a:r>
            <a:r>
              <a:rPr lang="en-CA" dirty="0" smtClean="0"/>
              <a:t>reduction per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32112" y="2187574"/>
            <a:ext cx="53103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CA" b="1" dirty="0" smtClean="0"/>
              <a:t>Hypothetical ZEV Penetration Scenario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A 5% ZEV penetration rate achieves a GHG reduction of 0.8 </a:t>
            </a:r>
            <a:r>
              <a:rPr lang="en-CA" dirty="0"/>
              <a:t>Mt CO</a:t>
            </a:r>
            <a:r>
              <a:rPr lang="en-CA" baseline="-25000" dirty="0"/>
              <a:t>2,e</a:t>
            </a:r>
            <a:r>
              <a:rPr lang="en-CA" dirty="0"/>
              <a:t> per </a:t>
            </a:r>
            <a:r>
              <a:rPr lang="en-CA" dirty="0" smtClean="0"/>
              <a:t>year.</a:t>
            </a:r>
          </a:p>
          <a:p>
            <a:pPr>
              <a:lnSpc>
                <a:spcPct val="150000"/>
              </a:lnSpc>
            </a:pPr>
            <a:endParaRPr lang="en-C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47800" y="1198312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Targets 2.88 Mt of CO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2,e </a:t>
            </a:r>
            <a:r>
              <a:rPr lang="en-US" sz="2400" b="1" dirty="0" smtClean="0">
                <a:solidFill>
                  <a:srgbClr val="C00000"/>
                </a:solidFill>
              </a:rPr>
              <a:t>reduction by 2030 via uptake of low carbon vehicles.</a:t>
            </a:r>
          </a:p>
        </p:txBody>
      </p:sp>
    </p:spTree>
    <p:extLst>
      <p:ext uri="{BB962C8B-B14F-4D97-AF65-F5344CB8AC3E}">
        <p14:creationId xmlns:p14="http://schemas.microsoft.com/office/powerpoint/2010/main" val="2940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Approach: Trips Considered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17" y="1373688"/>
            <a:ext cx="10638968" cy="52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Ontario’s New Drive Clean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Current program only prioritizes emissions testing for heavy duty diesel vehicles.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do not assess the change in impacts due to discontinuing emissions testing for light and heavy duty diesel vehicles (MOVES limitation).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However, we observe that discontinuing emissions testing for light duty gasoline vehicles leads to an increase of </a:t>
            </a:r>
            <a:r>
              <a:rPr lang="en-US" b="1" dirty="0" smtClean="0"/>
              <a:t>~1.54% </a:t>
            </a:r>
            <a:r>
              <a:rPr lang="en-US" dirty="0" smtClean="0"/>
              <a:t>(~</a:t>
            </a:r>
            <a:r>
              <a:rPr lang="en-US" b="1" dirty="0" smtClean="0"/>
              <a:t>$337 million</a:t>
            </a:r>
            <a:r>
              <a:rPr lang="en-US" dirty="0" smtClean="0"/>
              <a:t>) in multipollutant impacts.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82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286" y="1451157"/>
            <a:ext cx="10226513" cy="4586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Transportation-related GHGs have grown 250% in last 40 years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Transportation is the largest source of GHG emissions in US and Ontario; in Ontario, nearly one quarter of this is on-road freight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</a:t>
            </a:r>
            <a:r>
              <a:rPr lang="en-US" sz="2000" dirty="0" smtClean="0"/>
              <a:t>eavy-duty </a:t>
            </a:r>
            <a:r>
              <a:rPr lang="en-US" sz="2000" dirty="0"/>
              <a:t>long haul </a:t>
            </a:r>
            <a:r>
              <a:rPr lang="en-US" sz="2000" dirty="0" smtClean="0"/>
              <a:t>trucks have </a:t>
            </a:r>
            <a:r>
              <a:rPr lang="en-US" sz="2000" dirty="0"/>
              <a:t>slower adoption of zero-emission </a:t>
            </a:r>
            <a:r>
              <a:rPr lang="en-US" sz="2000" dirty="0" smtClean="0"/>
              <a:t>vehicles (ZEVs)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Climate Impacts of On-Road Freight</a:t>
            </a:r>
            <a:endParaRPr lang="en-US" b="1" dirty="0"/>
          </a:p>
        </p:txBody>
      </p:sp>
      <p:sp>
        <p:nvSpPr>
          <p:cNvPr id="10" name="Cloud 9"/>
          <p:cNvSpPr/>
          <p:nvPr/>
        </p:nvSpPr>
        <p:spPr>
          <a:xfrm>
            <a:off x="11273711" y="614012"/>
            <a:ext cx="574847" cy="7362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6" descr="Image result for transport truck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84" y="467045"/>
            <a:ext cx="2019316" cy="10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11"/>
          <p:cNvSpPr/>
          <p:nvPr/>
        </p:nvSpPr>
        <p:spPr>
          <a:xfrm>
            <a:off x="9927447" y="630689"/>
            <a:ext cx="1540701" cy="844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4" descr="Infographic shows percentage U.S. Greenhouse Gas Emissions in 2016: 3% Fluorinated gases, 6% Nitrious oxide (N2O), 10% Methane (CH4), and 82% Carbon dioxide (CO2); Total percentage U.S. Greenhouse Gas Emissions by Economic Sector in 2016: 28% Electricity, 28% Transportation, 22% Industry, 9% Agriculture, 6% Commercial, 5% Residential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2540"/>
            <a:ext cx="6199917" cy="29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United states fl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3" y="3723011"/>
            <a:ext cx="1260329" cy="6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docs.assets.eco.on.ca/reports/climate-change/2015/2015GHG-infograph-GHG-emissions-in-Ontario-by-secto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60" y="3611830"/>
            <a:ext cx="4809140" cy="32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Ontario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04" y="3509500"/>
            <a:ext cx="2318318" cy="7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286" y="1686195"/>
            <a:ext cx="10226513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Transportation emissions linked to </a:t>
            </a:r>
            <a:r>
              <a:rPr lang="en-CA" sz="2400" dirty="0"/>
              <a:t>11% of air pollution-related deaths and $1 trillion annual damages globally (</a:t>
            </a:r>
            <a:r>
              <a:rPr lang="en-CA" sz="2400" dirty="0" err="1"/>
              <a:t>Anenberg</a:t>
            </a:r>
            <a:r>
              <a:rPr lang="en-CA" sz="2400" dirty="0"/>
              <a:t> et al., 2019</a:t>
            </a:r>
            <a:r>
              <a:rPr lang="en-CA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Contributes 70</a:t>
            </a:r>
            <a:r>
              <a:rPr lang="en-CA" sz="2400" dirty="0"/>
              <a:t>% of carbon monoxide (CO) and nitrogen oxides (NOx) emissions in </a:t>
            </a:r>
            <a:r>
              <a:rPr lang="en-CA" sz="2400" dirty="0" smtClean="0"/>
              <a:t>Ontario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Air Pollutant Impacts of On-Road Freight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1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287" y="1686195"/>
            <a:ext cx="4435314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Estimate multipollutant economic costs of Ontario on-road freight for U.S. receptors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Evaluate benefits of ZEV adoption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Evaluate contribution of major freight corridor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Objectives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84B6F3-0EBD-419A-A8D1-24B2027E0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688" y="1446955"/>
            <a:ext cx="6200159" cy="49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Approach: Integrated Assessment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1388" y="4071865"/>
            <a:ext cx="29417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Estimating Air Pollution Social Impact using Regression</a:t>
            </a:r>
            <a:endParaRPr lang="en-US" sz="2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335819" y="3050027"/>
            <a:ext cx="1648704" cy="9251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EASIUR</a:t>
            </a:r>
            <a:endParaRPr lang="en-US" sz="28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242519" y="3050027"/>
            <a:ext cx="1706961" cy="9251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MOVES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149219" y="3050027"/>
            <a:ext cx="1706961" cy="9251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EMME 4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32847" y="2588362"/>
            <a:ext cx="372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Emission Estimation Model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5633" y="2602098"/>
            <a:ext cx="299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Travel Demand Model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77800" y="2231052"/>
            <a:ext cx="270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Economic Impacts of Health Outcomes</a:t>
            </a:r>
            <a:endParaRPr lang="en-US" sz="2400" b="1" dirty="0"/>
          </a:p>
        </p:txBody>
      </p:sp>
      <p:cxnSp>
        <p:nvCxnSpPr>
          <p:cNvPr id="18" name="Straight Arrow Connector 17"/>
          <p:cNvCxnSpPr>
            <a:stCxn id="14" idx="3"/>
            <a:endCxn id="13" idx="1"/>
          </p:cNvCxnSpPr>
          <p:nvPr/>
        </p:nvCxnSpPr>
        <p:spPr>
          <a:xfrm>
            <a:off x="2856180" y="3512600"/>
            <a:ext cx="23863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  <a:endCxn id="12" idx="1"/>
          </p:cNvCxnSpPr>
          <p:nvPr/>
        </p:nvCxnSpPr>
        <p:spPr>
          <a:xfrm>
            <a:off x="6949480" y="3512600"/>
            <a:ext cx="23863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Approach: Integrated Assessment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76" y="1461135"/>
            <a:ext cx="9702441" cy="4937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" y="-4743"/>
            <a:ext cx="12192000" cy="279949"/>
            <a:chOff x="0" y="98878"/>
            <a:chExt cx="12192000" cy="2799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Travel Demand Model: EMME (4 step model)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908" y="5862550"/>
            <a:ext cx="919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Details and validation in Ashrafi et al. (2017), Transportation Research Record, 2610 10-18</a:t>
            </a:r>
            <a:endParaRPr lang="en-US" b="1" i="1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2220" y="2095313"/>
            <a:ext cx="10902212" cy="3449321"/>
            <a:chOff x="-67636" y="2094412"/>
            <a:chExt cx="10902212" cy="3449321"/>
          </a:xfrm>
        </p:grpSpPr>
        <p:sp>
          <p:nvSpPr>
            <p:cNvPr id="7" name="Rounded Rectangle 6"/>
            <p:cNvSpPr/>
            <p:nvPr/>
          </p:nvSpPr>
          <p:spPr>
            <a:xfrm>
              <a:off x="692211" y="2094412"/>
              <a:ext cx="5065986" cy="634554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Trip Generation</a:t>
              </a:r>
              <a:r>
                <a:rPr lang="en-US" dirty="0" smtClean="0">
                  <a:solidFill>
                    <a:schemeClr val="tx1"/>
                  </a:solidFill>
                </a:rPr>
                <a:t>: Measuring the number of trips produced and attracted at census levels.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0683" y="3009714"/>
              <a:ext cx="5429036" cy="60551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Trip Distribution</a:t>
              </a:r>
              <a:r>
                <a:rPr lang="en-US" dirty="0" smtClean="0">
                  <a:solidFill>
                    <a:schemeClr val="tx1"/>
                  </a:solidFill>
                </a:rPr>
                <a:t>: Produced and attracted trips are organized into an ‘Origin and Destination (O-D)’ matrix.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-67636" y="3895979"/>
              <a:ext cx="6585676" cy="605517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Mode Split</a:t>
              </a:r>
              <a:r>
                <a:rPr lang="en-US" dirty="0" smtClean="0">
                  <a:solidFill>
                    <a:schemeClr val="tx1"/>
                  </a:solidFill>
                </a:rPr>
                <a:t>: Assigning mode of travel for each trip in the O-D matrix.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7699" y="4782244"/>
              <a:ext cx="5695005" cy="76148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Traffic Assignment</a:t>
              </a:r>
              <a:r>
                <a:rPr lang="en-US" dirty="0" smtClean="0">
                  <a:solidFill>
                    <a:schemeClr val="tx1"/>
                  </a:solidFill>
                </a:rPr>
                <a:t>: Assigning an optimal path/route to each trip.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2"/>
              <a:endCxn id="8" idx="0"/>
            </p:cNvCxnSpPr>
            <p:nvPr/>
          </p:nvCxnSpPr>
          <p:spPr>
            <a:xfrm flipH="1">
              <a:off x="3225201" y="2728966"/>
              <a:ext cx="3" cy="28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9" idx="0"/>
            </p:cNvCxnSpPr>
            <p:nvPr/>
          </p:nvCxnSpPr>
          <p:spPr>
            <a:xfrm>
              <a:off x="3225201" y="3615231"/>
              <a:ext cx="1" cy="28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  <a:endCxn id="10" idx="0"/>
            </p:cNvCxnSpPr>
            <p:nvPr/>
          </p:nvCxnSpPr>
          <p:spPr>
            <a:xfrm>
              <a:off x="3225202" y="4501496"/>
              <a:ext cx="0" cy="28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7761767" y="2795412"/>
              <a:ext cx="3072809" cy="192038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Output:</a:t>
              </a:r>
              <a:r>
                <a:rPr lang="en-US" dirty="0">
                  <a:solidFill>
                    <a:schemeClr val="tx1"/>
                  </a:solidFill>
                </a:rPr>
                <a:t> Vehicle Activity Data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>
                  <a:solidFill>
                    <a:schemeClr val="tx1"/>
                  </a:solidFill>
                </a:rPr>
                <a:t>Speed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tx1"/>
                  </a:solidFill>
                </a:rPr>
                <a:t>Travel </a:t>
              </a:r>
              <a:r>
                <a:rPr lang="en-US" dirty="0" smtClean="0">
                  <a:solidFill>
                    <a:schemeClr val="tx1"/>
                  </a:solidFill>
                </a:rPr>
                <a:t>time</a:t>
              </a:r>
              <a:endParaRPr lang="en-US" dirty="0">
                <a:solidFill>
                  <a:schemeClr val="tx1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tx1"/>
                  </a:solidFill>
                </a:rPr>
                <a:t>Number of starts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tx1"/>
                  </a:solidFill>
                </a:rPr>
                <a:t>Distance travelled</a:t>
              </a:r>
            </a:p>
            <a:p>
              <a:pPr marL="285750" indent="-285750">
                <a:buFontTx/>
                <a:buChar char="-"/>
              </a:pPr>
              <a:r>
                <a:rPr lang="en-US" dirty="0">
                  <a:solidFill>
                    <a:schemeClr val="tx1"/>
                  </a:solidFill>
                </a:rPr>
                <a:t>Types of roads used</a:t>
              </a:r>
            </a:p>
          </p:txBody>
        </p:sp>
        <p:cxnSp>
          <p:nvCxnSpPr>
            <p:cNvPr id="26" name="Elbow Connector 25"/>
            <p:cNvCxnSpPr>
              <a:stCxn id="10" idx="3"/>
              <a:endCxn id="24" idx="1"/>
            </p:cNvCxnSpPr>
            <p:nvPr/>
          </p:nvCxnSpPr>
          <p:spPr>
            <a:xfrm flipV="1">
              <a:off x="6072704" y="3755605"/>
              <a:ext cx="1689063" cy="140738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9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" y="-4743"/>
            <a:ext cx="12192000" cy="279949"/>
            <a:chOff x="0" y="98878"/>
            <a:chExt cx="12192000" cy="2799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Travel Demand Model: EMME (4 step model)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45307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600" b="1" dirty="0" smtClean="0"/>
              <a:t>Domain</a:t>
            </a:r>
          </a:p>
          <a:p>
            <a:pPr marL="285750" indent="-285750">
              <a:lnSpc>
                <a:spcPct val="150000"/>
              </a:lnSpc>
            </a:pPr>
            <a:r>
              <a:rPr lang="en-CA" sz="2600" dirty="0" smtClean="0"/>
              <a:t>Ontario </a:t>
            </a:r>
            <a:r>
              <a:rPr lang="en-CA" sz="2600" dirty="0"/>
              <a:t>2012 baseline conditions</a:t>
            </a:r>
          </a:p>
          <a:p>
            <a:pPr marL="285750" indent="-285750">
              <a:lnSpc>
                <a:spcPct val="150000"/>
              </a:lnSpc>
            </a:pPr>
            <a:r>
              <a:rPr lang="en-CA" sz="2600" dirty="0"/>
              <a:t>49 Census </a:t>
            </a:r>
            <a:r>
              <a:rPr lang="en-CA" sz="2600" dirty="0" smtClean="0"/>
              <a:t>Divisions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600" b="1" dirty="0" smtClean="0"/>
              <a:t>Data</a:t>
            </a:r>
            <a:endParaRPr lang="en-CA" sz="2600" b="1" dirty="0"/>
          </a:p>
          <a:p>
            <a:pPr marL="285750" indent="-285750">
              <a:lnSpc>
                <a:spcPct val="150000"/>
              </a:lnSpc>
            </a:pPr>
            <a:r>
              <a:rPr lang="en-CA" sz="2600" dirty="0"/>
              <a:t>truck demands from the Ontario Ministry of Transportation (MTO) Commercial Vehicle Survey (CVS)</a:t>
            </a:r>
          </a:p>
          <a:p>
            <a:pPr marL="285750" indent="-285750">
              <a:lnSpc>
                <a:spcPct val="150000"/>
              </a:lnSpc>
            </a:pPr>
            <a:r>
              <a:rPr lang="en-CA" sz="2600" dirty="0"/>
              <a:t>car demands (to set congestion, speeds) from Transportation Tomorrow </a:t>
            </a:r>
            <a:r>
              <a:rPr lang="en-CA" sz="2600" dirty="0" smtClean="0"/>
              <a:t>Survey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600" b="1" dirty="0" smtClean="0"/>
              <a:t>Output</a:t>
            </a:r>
            <a:endParaRPr lang="en-CA" sz="2600" b="1" dirty="0"/>
          </a:p>
          <a:p>
            <a:pPr marL="285750" indent="-285750">
              <a:lnSpc>
                <a:spcPct val="150000"/>
              </a:lnSpc>
            </a:pPr>
            <a:r>
              <a:rPr lang="en-CA" sz="2600" dirty="0"/>
              <a:t>Vehicle </a:t>
            </a:r>
            <a:r>
              <a:rPr lang="en-CA" sz="2600" dirty="0" smtClean="0"/>
              <a:t>activity data over </a:t>
            </a:r>
            <a:r>
              <a:rPr lang="en-CA" sz="2600" dirty="0"/>
              <a:t>24 hours</a:t>
            </a:r>
          </a:p>
          <a:p>
            <a:pPr lvl="1">
              <a:lnSpc>
                <a:spcPct val="150000"/>
              </a:lnSpc>
            </a:pPr>
            <a:endParaRPr lang="en-CA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135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Multipollutant Impacts: EASIUR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CA" sz="2200" dirty="0" smtClean="0">
                <a:ea typeface="Calibri" panose="020F0502020204030204" pitchFamily="34" charset="0"/>
              </a:rPr>
              <a:t>Marginal damages of </a:t>
            </a:r>
            <a:r>
              <a:rPr lang="en-CA" sz="2200" dirty="0">
                <a:ea typeface="Calibri" panose="020F0502020204030204" pitchFamily="34" charset="0"/>
              </a:rPr>
              <a:t>emissions </a:t>
            </a:r>
            <a:r>
              <a:rPr lang="en-CA" sz="2200" dirty="0" smtClean="0">
                <a:ea typeface="Calibri" panose="020F0502020204030204" pitchFamily="34" charset="0"/>
              </a:rPr>
              <a:t>on U.S. receptors </a:t>
            </a:r>
            <a:r>
              <a:rPr lang="en-CA" sz="2200" dirty="0">
                <a:ea typeface="Calibri" panose="020F0502020204030204" pitchFamily="34" charset="0"/>
              </a:rPr>
              <a:t>on a </a:t>
            </a:r>
            <a:r>
              <a:rPr lang="en-CA" sz="2200" dirty="0" smtClean="0">
                <a:ea typeface="Calibri" panose="020F0502020204030204" pitchFamily="34" charset="0"/>
              </a:rPr>
              <a:t>36 km x 36 km </a:t>
            </a:r>
            <a:r>
              <a:rPr lang="en-CA" sz="2200" dirty="0">
                <a:ea typeface="Calibri" panose="020F0502020204030204" pitchFamily="34" charset="0"/>
              </a:rPr>
              <a:t>grid of the continental US, parts of Canada and </a:t>
            </a:r>
            <a:r>
              <a:rPr lang="en-CA" sz="2200" dirty="0" smtClean="0">
                <a:ea typeface="Calibri" panose="020F0502020204030204" pitchFamily="34" charset="0"/>
              </a:rPr>
              <a:t>Mexico based on 2005 air quality</a:t>
            </a:r>
            <a:endParaRPr lang="en-CA" sz="2200" dirty="0"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2200" b="1" dirty="0">
                <a:ea typeface="Calibri" panose="020F0502020204030204" pitchFamily="34" charset="0"/>
              </a:rPr>
              <a:t>Pollutants included</a:t>
            </a:r>
            <a:r>
              <a:rPr lang="en-CA" sz="2200" dirty="0">
                <a:ea typeface="Calibri" panose="020F0502020204030204" pitchFamily="34" charset="0"/>
              </a:rPr>
              <a:t>: Primary PM</a:t>
            </a:r>
            <a:r>
              <a:rPr lang="en-CA" sz="2200" baseline="-25000" dirty="0">
                <a:ea typeface="Calibri" panose="020F0502020204030204" pitchFamily="34" charset="0"/>
              </a:rPr>
              <a:t>2.5 </a:t>
            </a:r>
            <a:r>
              <a:rPr lang="en-CA" sz="2200" dirty="0">
                <a:ea typeface="Calibri" panose="020F0502020204030204" pitchFamily="34" charset="0"/>
              </a:rPr>
              <a:t>and inorganic secondary PM</a:t>
            </a:r>
            <a:r>
              <a:rPr lang="en-CA" sz="2200" baseline="-25000" dirty="0">
                <a:ea typeface="Calibri" panose="020F0502020204030204" pitchFamily="34" charset="0"/>
              </a:rPr>
              <a:t>2.5</a:t>
            </a:r>
            <a:r>
              <a:rPr lang="en-CA" sz="2200" dirty="0">
                <a:ea typeface="Calibri" panose="020F0502020204030204" pitchFamily="34" charset="0"/>
              </a:rPr>
              <a:t> precursors (NOx, SO</a:t>
            </a:r>
            <a:r>
              <a:rPr lang="en-CA" sz="2200" baseline="-25000" dirty="0">
                <a:ea typeface="Calibri" panose="020F0502020204030204" pitchFamily="34" charset="0"/>
              </a:rPr>
              <a:t>2</a:t>
            </a:r>
            <a:r>
              <a:rPr lang="en-CA" sz="2200" dirty="0">
                <a:ea typeface="Calibri" panose="020F0502020204030204" pitchFamily="34" charset="0"/>
              </a:rPr>
              <a:t>, NH</a:t>
            </a:r>
            <a:r>
              <a:rPr lang="en-CA" sz="2200" baseline="-25000" dirty="0">
                <a:ea typeface="Calibri" panose="020F0502020204030204" pitchFamily="34" charset="0"/>
              </a:rPr>
              <a:t>3</a:t>
            </a:r>
            <a:r>
              <a:rPr lang="en-CA" sz="22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CA" sz="2200" b="1" dirty="0"/>
              <a:t>Impacts included: </a:t>
            </a:r>
            <a:r>
              <a:rPr lang="en-CA" sz="2200" dirty="0" smtClean="0"/>
              <a:t>PM</a:t>
            </a:r>
            <a:r>
              <a:rPr lang="en-CA" sz="2200" baseline="-25000" dirty="0" smtClean="0"/>
              <a:t>2.5</a:t>
            </a:r>
            <a:r>
              <a:rPr lang="en-CA" sz="2200" dirty="0" smtClean="0"/>
              <a:t>-related </a:t>
            </a:r>
            <a:r>
              <a:rPr lang="en-CA" sz="2200" dirty="0"/>
              <a:t>adult premature mortality (</a:t>
            </a:r>
            <a:r>
              <a:rPr lang="en-CA" sz="2200" dirty="0" err="1"/>
              <a:t>Krewski</a:t>
            </a:r>
            <a:r>
              <a:rPr lang="en-CA" sz="2200" dirty="0"/>
              <a:t> et al. (2009</a:t>
            </a:r>
            <a:r>
              <a:rPr lang="en-CA" sz="2200" dirty="0" smtClean="0"/>
              <a:t>))</a:t>
            </a:r>
          </a:p>
          <a:p>
            <a:pPr>
              <a:lnSpc>
                <a:spcPct val="150000"/>
              </a:lnSpc>
            </a:pPr>
            <a:r>
              <a:rPr lang="en-CA" sz="2200" dirty="0">
                <a:ea typeface="Calibri" panose="020F0502020204030204" pitchFamily="34" charset="0"/>
              </a:rPr>
              <a:t>Ground-level annual marginal damage found for each EMME census division weighted by road length.</a:t>
            </a:r>
            <a:endParaRPr lang="en-CA" sz="2200" dirty="0"/>
          </a:p>
          <a:p>
            <a:pPr>
              <a:lnSpc>
                <a:spcPct val="150000"/>
              </a:lnSpc>
            </a:pPr>
            <a:r>
              <a:rPr lang="en-CA" sz="2200" dirty="0" smtClean="0"/>
              <a:t>Social </a:t>
            </a:r>
            <a:r>
              <a:rPr lang="en-CA" sz="2200" dirty="0" smtClean="0"/>
              <a:t>cost of carbon of $32.9 per tonne of CO</a:t>
            </a:r>
            <a:r>
              <a:rPr lang="en-CA" sz="2200" baseline="-25000" dirty="0" smtClean="0"/>
              <a:t>2,e</a:t>
            </a:r>
            <a:r>
              <a:rPr lang="en-CA" sz="2200" dirty="0" smtClean="0"/>
              <a:t> (US EPA) for 2012</a:t>
            </a:r>
          </a:p>
          <a:p>
            <a:pPr lvl="1">
              <a:lnSpc>
                <a:spcPct val="150000"/>
              </a:lnSpc>
            </a:pPr>
            <a:endParaRPr lang="en-CA" sz="2200" dirty="0"/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6E900-921E-4AFD-8B56-71B3377A71D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69"/>
            <a:ext cx="1682620" cy="10929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5890"/>
            <a:ext cx="12192000" cy="279949"/>
            <a:chOff x="0" y="98878"/>
            <a:chExt cx="12192000" cy="279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6432"/>
              <a:ext cx="12192000" cy="1423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98878"/>
              <a:ext cx="12192000" cy="14233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00804" y="6176963"/>
            <a:ext cx="919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Heo</a:t>
            </a:r>
            <a:r>
              <a:rPr lang="en-US" b="1" i="1" dirty="0" smtClean="0">
                <a:solidFill>
                  <a:srgbClr val="C00000"/>
                </a:solidFill>
              </a:rPr>
              <a:t> et al. (2016) Atmospheric Environment &amp; Environmental Science &amp; Technology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937</Words>
  <Application>Microsoft Office PowerPoint</Application>
  <PresentationFormat>Widescreen</PresentationFormat>
  <Paragraphs>128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Estimating damages from climate change and air pollution for subnational incentives for green on-road freight</vt:lpstr>
      <vt:lpstr>Climate Impacts of On-Road Freight</vt:lpstr>
      <vt:lpstr>Air Pollutant Impacts of On-Road Freight</vt:lpstr>
      <vt:lpstr>Research Objectives</vt:lpstr>
      <vt:lpstr>Approach: Integrated Assessment Model</vt:lpstr>
      <vt:lpstr>Approach: Integrated Assessment Model</vt:lpstr>
      <vt:lpstr>Travel Demand Model: EMME (4 step model)</vt:lpstr>
      <vt:lpstr>Travel Demand Model: EMME (4 step model)</vt:lpstr>
      <vt:lpstr>Multipollutant Impacts: EASIUR</vt:lpstr>
      <vt:lpstr>PowerPoint Presentation</vt:lpstr>
      <vt:lpstr>PowerPoint Presentation</vt:lpstr>
      <vt:lpstr>PowerPoint Presentation</vt:lpstr>
      <vt:lpstr>PowerPoint Presentation</vt:lpstr>
      <vt:lpstr>Effect of Major Freight Corridor (401)</vt:lpstr>
      <vt:lpstr>Implications</vt:lpstr>
      <vt:lpstr>Thank you!</vt:lpstr>
      <vt:lpstr>Made in Ontario Environment Plan</vt:lpstr>
      <vt:lpstr>Approach: Trips Considered</vt:lpstr>
      <vt:lpstr>Ontario’s New Drive Clean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</dc:title>
  <dc:creator>mfowler</dc:creator>
  <cp:lastModifiedBy>Rebecca Saari</cp:lastModifiedBy>
  <cp:revision>263</cp:revision>
  <cp:lastPrinted>2019-04-15T18:28:35Z</cp:lastPrinted>
  <dcterms:created xsi:type="dcterms:W3CDTF">2019-01-21T19:56:20Z</dcterms:created>
  <dcterms:modified xsi:type="dcterms:W3CDTF">2019-10-21T14:57:34Z</dcterms:modified>
</cp:coreProperties>
</file>