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303" r:id="rId2"/>
    <p:sldId id="612" r:id="rId3"/>
    <p:sldId id="304" r:id="rId4"/>
    <p:sldId id="611" r:id="rId5"/>
    <p:sldId id="613" r:id="rId6"/>
    <p:sldId id="615" r:id="rId7"/>
    <p:sldId id="616" r:id="rId8"/>
    <p:sldId id="617" r:id="rId9"/>
    <p:sldId id="619" r:id="rId10"/>
    <p:sldId id="620" r:id="rId11"/>
    <p:sldId id="621" r:id="rId12"/>
    <p:sldId id="622" r:id="rId13"/>
    <p:sldId id="623" r:id="rId14"/>
    <p:sldId id="624" r:id="rId15"/>
    <p:sldId id="627" r:id="rId16"/>
    <p:sldId id="626" r:id="rId17"/>
    <p:sldId id="62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13" autoAdjust="0"/>
    <p:restoredTop sz="93826" autoAdjust="0"/>
  </p:normalViewPr>
  <p:slideViewPr>
    <p:cSldViewPr snapToGrid="0">
      <p:cViewPr varScale="1">
        <p:scale>
          <a:sx n="64" d="100"/>
          <a:sy n="64" d="100"/>
        </p:scale>
        <p:origin x="48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36E56B-440B-41F2-A1F6-B8A00EC898B7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41C06E-9E4F-4DCC-AFAE-03CDE1543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05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15550-4FAB-45AC-BF11-6949E98995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82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1C06E-9E4F-4DCC-AFAE-03CDE154398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6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1C06E-9E4F-4DCC-AFAE-03CDE154398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3410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1C06E-9E4F-4DCC-AFAE-03CDE154398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147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1C06E-9E4F-4DCC-AFAE-03CDE154398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7811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1C06E-9E4F-4DCC-AFAE-03CDE154398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32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1C06E-9E4F-4DCC-AFAE-03CDE154398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2701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1C06E-9E4F-4DCC-AFAE-03CDE154398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4099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1C06E-9E4F-4DCC-AFAE-03CDE154398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106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1C06E-9E4F-4DCC-AFAE-03CDE15439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76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1C06E-9E4F-4DCC-AFAE-03CDE15439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31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1C06E-9E4F-4DCC-AFAE-03CDE15439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018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1C06E-9E4F-4DCC-AFAE-03CDE154398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64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1C06E-9E4F-4DCC-AFAE-03CDE154398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85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1C06E-9E4F-4DCC-AFAE-03CDE154398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32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1C06E-9E4F-4DCC-AFAE-03CDE154398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76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1C06E-9E4F-4DCC-AFAE-03CDE154398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760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36253-7049-4E25-B2F3-374DB332D7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2F3A13-FC6C-4467-9F41-CA1F38D93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403D2-33D2-4FC9-B201-E8955205F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92890-5204-4361-9265-5DF5CA872FF2}" type="datetime1">
              <a:rPr lang="en-US" smtClean="0"/>
              <a:t>10/8/2019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341FE-7A15-4F07-9025-1619B4892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1ECCA-DD86-4C69-84CE-8984EC749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69923-C858-4F71-B539-E9AFC156C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159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19FE4-8712-42E9-84D0-51116C5FC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9AFBD0-262B-4733-9BF0-BC3AA0A8DC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35BABD-261D-469F-A505-9614595CB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0FFCC-7062-4FCE-88C8-6DF770B2C204}" type="datetime1">
              <a:rPr lang="en-US" smtClean="0"/>
              <a:t>10/8/2019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6F0FB-5FDB-4ED7-B5CC-074E904BB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BA3240-D827-455A-BFFC-40CE69CD0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69923-C858-4F71-B539-E9AFC156C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039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8933EC-BF6D-447E-91B6-73171E2972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FF0A3D-003F-4AA1-9FB4-250C097AE8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FB440-8021-4FD0-A590-8508AC16A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998FB-8666-4431-91C8-B31DD806B97A}" type="datetime1">
              <a:rPr lang="en-US" smtClean="0"/>
              <a:t>10/8/2019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72E26-DF21-4AC6-8B6B-2C656AC34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45E8C-228B-4576-BA9E-D5A246B7A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69923-C858-4F71-B539-E9AFC156C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096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6FD5D-CE70-4DE3-9561-3CB6B6486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581A1-9099-4327-B3D1-B6DE43EBF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5C733A-B55F-491F-AB33-4559CA01C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1394F-EB45-4C68-98F6-A0F451E19457}" type="datetime1">
              <a:rPr lang="en-US" smtClean="0"/>
              <a:t>10/8/2019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68B42-9076-44D5-AD85-FF2285D7C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9E73B-23DA-4EA4-B41F-B3B896FF2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69923-C858-4F71-B539-E9AFC156C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005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4DEA5-47D5-4ED2-9013-D707D1D99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67630-E1C0-47B2-B34E-8FCDFD8D3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EDC69-5A4C-4AC0-8918-F81D232E0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7D0EC-259B-4761-A077-B74117B31B1B}" type="datetime1">
              <a:rPr lang="en-US" smtClean="0"/>
              <a:t>10/8/2019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B2F24-E4FC-4B5F-ACCC-1BA32F440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307E2-4A0D-47AB-9C24-F766B2166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69923-C858-4F71-B539-E9AFC156C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843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670F7-1C01-4AC0-A8A4-89776C1D5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69375-5421-4943-8003-508F691FD6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E560E9-EC76-4188-BA3C-EA70B445F2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0421D-C362-4790-9546-C2FB9759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7CFFE-2446-44AC-A1C5-5AE590D052B2}" type="datetime1">
              <a:rPr lang="en-US" smtClean="0"/>
              <a:t>10/8/2019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643D58-FC50-4799-BEE2-00E9BEA4D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3FAF89-4274-4F51-B2C5-1136F2B6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69923-C858-4F71-B539-E9AFC156C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5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3063C-9D70-42DA-8045-37D2891E4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146733-32D6-4134-9BAA-589FF426F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F08D59-D95F-4B98-9108-EEA8FCDE2A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6C579C-9E65-4AD3-A930-C5B1577940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6A7604-539E-45DE-9956-C70DD4748C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94DF32-E465-478C-96A3-631EB0CEE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47487-9870-4EE8-93E5-2660F8B553A6}" type="datetime1">
              <a:rPr lang="en-US" smtClean="0"/>
              <a:t>10/8/2019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D8390F-5985-44DE-A41F-04F2781B4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FA446F-AF19-4819-8319-411B8C535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69923-C858-4F71-B539-E9AFC156C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55465-E63C-4E0C-A697-512814320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57C8F4-5442-4344-B1DE-6D2205E1F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20FD-629D-4B16-AE0C-FA53F3FB991D}" type="datetime1">
              <a:rPr lang="en-US" smtClean="0"/>
              <a:t>10/8/2019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DF2A63-913A-4673-ADDF-EE23CC13B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A66335-0498-4238-BF7F-B9D359CE8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69923-C858-4F71-B539-E9AFC156C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782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6E8996-555E-48D2-BF84-1A1A7FEAA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D49E3-F6EE-42F5-AAB1-AFC473EF9B19}" type="datetime1">
              <a:rPr lang="en-US" smtClean="0"/>
              <a:t>10/8/2019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CD2DE1-6DF5-4C0A-B859-D86686436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060BA-7DDA-4751-AE80-3EB693D0B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69923-C858-4F71-B539-E9AFC156C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393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0B8ED-AB86-4187-B285-8BFCB3A67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0BB9D-5D00-4B6A-BACF-D6E279902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A4A516-762B-41E4-A820-ABA77393CF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083039-7EFD-4E6A-90E3-0FD1E6020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1E07B-98CF-435F-B9C6-371733331DE8}" type="datetime1">
              <a:rPr lang="en-US" smtClean="0"/>
              <a:t>10/8/2019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E73206-4D56-47FA-A571-3D4A0ECA0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47421D-1556-4967-BB04-30D4929D1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69923-C858-4F71-B539-E9AFC156C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733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7B613-9D6F-488A-8758-BF8C301FB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268CF7-78DE-4F56-9E35-55D85A4687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A4D7AC-08FD-4E41-9D21-B18BE26E47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EDB31F-0461-411C-8CAC-6E9FFC621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2697F-8B8F-4C14-8B80-1BE732BEF261}" type="datetime1">
              <a:rPr lang="en-US" smtClean="0"/>
              <a:t>10/8/2019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E6E2A8-9EC1-4C05-A976-CF67AE60D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F14F5E-8490-4CC3-95A3-3AD9C7E9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69923-C858-4F71-B539-E9AFC156C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219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E485C-3A3B-4A23-9951-CEE1059B7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CA3126-F2D1-48A2-BADC-16D83A096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86D40-DAE9-452F-8621-E535E5152B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40E0A-0EBF-4973-97B3-4447C76FBD76}" type="datetime1">
              <a:rPr lang="en-US" smtClean="0"/>
              <a:t>10/8/2019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7E333-BBB1-439E-BA98-DB289A8163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FBC5C-4F47-4B2F-ACA2-C7C3B5F348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69923-C858-4F71-B539-E9AFC156C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678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680B808-AE92-4BDD-8919-F261F2459280}"/>
              </a:ext>
            </a:extLst>
          </p:cNvPr>
          <p:cNvSpPr txBox="1"/>
          <p:nvPr/>
        </p:nvSpPr>
        <p:spPr>
          <a:xfrm>
            <a:off x="5210958" y="5725182"/>
            <a:ext cx="671184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1000" dirty="0">
              <a:cs typeface="Arial"/>
            </a:endParaRPr>
          </a:p>
          <a:p>
            <a:pPr algn="r"/>
            <a:r>
              <a:rPr lang="en-US" sz="2400" dirty="0">
                <a:latin typeface="Helvetica Neue Light"/>
                <a:cs typeface="Helvetica Neue Light"/>
              </a:rPr>
              <a:t>The 18</a:t>
            </a:r>
            <a:r>
              <a:rPr lang="en-US" sz="2400" baseline="30000" dirty="0">
                <a:latin typeface="Helvetica Neue Light"/>
                <a:cs typeface="Helvetica Neue Light"/>
              </a:rPr>
              <a:t>th</a:t>
            </a:r>
            <a:r>
              <a:rPr lang="en-US" sz="2400" dirty="0">
                <a:latin typeface="Helvetica Neue Light"/>
                <a:cs typeface="Helvetica Neue Light"/>
              </a:rPr>
              <a:t> Annual CMAS Conference</a:t>
            </a:r>
          </a:p>
          <a:p>
            <a:pPr algn="r"/>
            <a:r>
              <a:rPr lang="en-US" sz="2400" dirty="0">
                <a:latin typeface="Helvetica Neue Light"/>
                <a:cs typeface="Helvetica Neue Light"/>
              </a:rPr>
              <a:t>October 21, 2019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7B3FFCD-D1C8-452F-8225-3DA64087B7B8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920011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lIns="121920" tIns="60960" rIns="121920" bIns="6096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283464">
              <a:lnSpc>
                <a:spcPct val="100000"/>
              </a:lnSpc>
              <a:spcBef>
                <a:spcPts val="0"/>
              </a:spcBef>
            </a:pPr>
            <a:r>
              <a:rPr lang="en-US" sz="3200" b="0" dirty="0">
                <a:latin typeface="+mj-lt"/>
              </a:rPr>
              <a:t>	</a:t>
            </a:r>
          </a:p>
          <a:p>
            <a:pPr marL="283464">
              <a:lnSpc>
                <a:spcPct val="100000"/>
              </a:lnSpc>
              <a:spcBef>
                <a:spcPts val="0"/>
              </a:spcBef>
            </a:pPr>
            <a:endParaRPr lang="en-US" sz="800" b="0" dirty="0">
              <a:latin typeface="+mj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C98B1CD-B42C-734B-A01C-2BD0CFDE4C09}"/>
              </a:ext>
            </a:extLst>
          </p:cNvPr>
          <p:cNvSpPr txBox="1">
            <a:spLocks/>
          </p:cNvSpPr>
          <p:nvPr/>
        </p:nvSpPr>
        <p:spPr>
          <a:xfrm>
            <a:off x="941211" y="206838"/>
            <a:ext cx="10464800" cy="32650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b="1" dirty="0">
                <a:latin typeface="Helvetica Neue Condensed" panose="02000503000000020004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Hybrid Air Quality Modeling in West Oakland to Support the Development of an Emissions Reduction Program</a:t>
            </a:r>
          </a:p>
          <a:p>
            <a:pPr>
              <a:lnSpc>
                <a:spcPct val="100000"/>
              </a:lnSpc>
            </a:pPr>
            <a:endParaRPr lang="en-US" sz="1800" dirty="0"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r>
              <a:rPr lang="en-US" sz="2200" dirty="0">
                <a:latin typeface="Helvetica Neue Light"/>
              </a:rPr>
              <a:t>Stephen Reid, Bonyoung Koo, Yiqin Jia, James Cordova, Virginia Lau, Annie Seagram, Yuan Du, David Holstius, Phil Martien</a:t>
            </a:r>
          </a:p>
          <a:p>
            <a:r>
              <a:rPr lang="en-US" sz="2200" b="1" dirty="0">
                <a:latin typeface="Helvetica Neue Light"/>
              </a:rPr>
              <a:t>Bay Area Air Quality Management District, San Francisco, CA</a:t>
            </a:r>
          </a:p>
          <a:p>
            <a:pPr>
              <a:lnSpc>
                <a:spcPct val="100000"/>
              </a:lnSpc>
            </a:pPr>
            <a:endParaRPr lang="en-US" sz="2400" dirty="0"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4" y="3568154"/>
            <a:ext cx="12192000" cy="2137304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57F913-E0E8-4330-BEF4-FEF38E329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69923-C858-4F71-B539-E9AFC156C2F8}" type="slidenum">
              <a:rPr lang="en-US" smtClean="0"/>
              <a:t>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D54498-A527-45CA-9E22-0ECB9AD56E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91" y="5801709"/>
            <a:ext cx="1907075" cy="98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97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CCF68-E7E9-4C0E-A94C-BA62F2254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AERMOD Modeling </a:t>
            </a:r>
            <a:r>
              <a:rPr lang="en-US" sz="2400" dirty="0"/>
              <a:t>(3)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62B79-F325-4DB6-AE36-0E9943827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9292"/>
            <a:ext cx="7426314" cy="51013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Bottom-up Emissions Inventory—Key Sources:</a:t>
            </a:r>
          </a:p>
          <a:p>
            <a:r>
              <a:rPr lang="en-US" sz="2400" dirty="0"/>
              <a:t>Port of Oakland/Marine Sources</a:t>
            </a:r>
            <a:endParaRPr lang="en-US" sz="22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200" dirty="0"/>
              <a:t>	Port of Oakland 2017 Emissions Inventory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200" dirty="0"/>
              <a:t>    Contractor support for spatial/temporal allocation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200" dirty="0"/>
              <a:t>	Supplemented with information from CARB</a:t>
            </a:r>
          </a:p>
          <a:p>
            <a:r>
              <a:rPr lang="en-US" sz="2400" dirty="0" err="1"/>
              <a:t>Onroad</a:t>
            </a:r>
            <a:r>
              <a:rPr lang="en-US" sz="2400" dirty="0"/>
              <a:t> Motor Vehicles</a:t>
            </a:r>
            <a:endParaRPr lang="en-US" sz="22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200" dirty="0"/>
              <a:t>	Road network and activity data from </a:t>
            </a:r>
            <a:r>
              <a:rPr lang="en-US" sz="2200" dirty="0" err="1"/>
              <a:t>Citilabs</a:t>
            </a:r>
            <a:endParaRPr lang="en-US" sz="22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200" dirty="0"/>
              <a:t>    Fleet mix from Caltrans data, Streetlight data, West 	Oakland traffic counts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200" dirty="0"/>
              <a:t>	Emission factors from CT-EMFAC</a:t>
            </a:r>
          </a:p>
          <a:p>
            <a:r>
              <a:rPr lang="en-US" sz="2400" dirty="0"/>
              <a:t>Permitted Sources</a:t>
            </a:r>
            <a:endParaRPr lang="en-US" sz="22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200" dirty="0"/>
              <a:t>	Emissions and stack parameters from District permit 	program; reviewed by District engineering section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9F17F9-1E9C-4285-8876-1446A581D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743200" cy="365125"/>
          </a:xfrm>
        </p:spPr>
        <p:txBody>
          <a:bodyPr/>
          <a:lstStyle/>
          <a:p>
            <a:fld id="{C0D69923-C858-4F71-B539-E9AFC156C2F8}" type="slidenum">
              <a:rPr lang="en-US" sz="1800" smtClean="0"/>
              <a:t>10</a:t>
            </a:fld>
            <a:endParaRPr lang="en-US" sz="1800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B667E2E7-BF53-4925-99E2-B177E95DBE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26" b="7056"/>
          <a:stretch/>
        </p:blipFill>
        <p:spPr>
          <a:xfrm>
            <a:off x="8218794" y="6096"/>
            <a:ext cx="2872878" cy="3093212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8065C62B-2DE9-4F69-A074-3FAE5EA7A8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13" r="19112" b="7910"/>
          <a:stretch/>
        </p:blipFill>
        <p:spPr>
          <a:xfrm>
            <a:off x="8264514" y="3393180"/>
            <a:ext cx="2827158" cy="3152018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EF3ADD61-FFED-486F-941C-1C2F19BB47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72"/>
          <a:stretch/>
        </p:blipFill>
        <p:spPr>
          <a:xfrm>
            <a:off x="10897541" y="1646657"/>
            <a:ext cx="1263325" cy="33459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706132-3CC2-4677-94F7-ED0C884A59BF}"/>
              </a:ext>
            </a:extLst>
          </p:cNvPr>
          <p:cNvSpPr txBox="1"/>
          <p:nvPr/>
        </p:nvSpPr>
        <p:spPr>
          <a:xfrm>
            <a:off x="8942832" y="2907792"/>
            <a:ext cx="1444752" cy="378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86 </a:t>
            </a:r>
            <a:r>
              <a:rPr lang="en-US" dirty="0" err="1"/>
              <a:t>tpy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EDDD49-DB6D-45AC-BC9E-8D47DD37C908}"/>
              </a:ext>
            </a:extLst>
          </p:cNvPr>
          <p:cNvSpPr txBox="1"/>
          <p:nvPr/>
        </p:nvSpPr>
        <p:spPr>
          <a:xfrm>
            <a:off x="8976360" y="6406896"/>
            <a:ext cx="1444752" cy="378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24 </a:t>
            </a:r>
            <a:r>
              <a:rPr lang="en-US" dirty="0" err="1"/>
              <a:t>tpy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4C3F67-92AE-4C67-9F49-D90E02A71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443" y="87233"/>
            <a:ext cx="1323578" cy="68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21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F8552-32B1-4534-A7FA-7C03F78A2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164"/>
            <a:ext cx="10515600" cy="1325563"/>
          </a:xfrm>
        </p:spPr>
        <p:txBody>
          <a:bodyPr/>
          <a:lstStyle/>
          <a:p>
            <a:r>
              <a:rPr lang="en-US" dirty="0"/>
              <a:t>Post-processing Model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68F41-2EA0-4CB0-B038-2631617FD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743200" cy="365125"/>
          </a:xfrm>
        </p:spPr>
        <p:txBody>
          <a:bodyPr/>
          <a:lstStyle/>
          <a:p>
            <a:fld id="{C0D69923-C858-4F71-B539-E9AFC156C2F8}" type="slidenum">
              <a:rPr lang="en-US" sz="1800" smtClean="0"/>
              <a:t>11</a:t>
            </a:fld>
            <a:endParaRPr lang="en-US" sz="1800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44C85FF-815E-4686-8226-116AAD66FFD7}"/>
              </a:ext>
            </a:extLst>
          </p:cNvPr>
          <p:cNvGrpSpPr/>
          <p:nvPr/>
        </p:nvGrpSpPr>
        <p:grpSpPr>
          <a:xfrm>
            <a:off x="7244776" y="1126214"/>
            <a:ext cx="4858711" cy="5664166"/>
            <a:chOff x="2337207" y="1184869"/>
            <a:chExt cx="4858711" cy="5664166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42A2C4D-857A-455A-806F-57FD63D316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67307" y="6407272"/>
              <a:ext cx="1" cy="44176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E02315B-2940-4017-BA6C-5B411A324FC3}"/>
                </a:ext>
              </a:extLst>
            </p:cNvPr>
            <p:cNvGrpSpPr/>
            <p:nvPr/>
          </p:nvGrpSpPr>
          <p:grpSpPr>
            <a:xfrm>
              <a:off x="2403754" y="4901978"/>
              <a:ext cx="3506738" cy="1685982"/>
              <a:chOff x="2575543" y="4896714"/>
              <a:chExt cx="3506738" cy="1685982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156D0F48-F577-4DAE-B280-9812E288ACF5}"/>
                  </a:ext>
                </a:extLst>
              </p:cNvPr>
              <p:cNvGrpSpPr/>
              <p:nvPr/>
            </p:nvGrpSpPr>
            <p:grpSpPr>
              <a:xfrm>
                <a:off x="2628371" y="5111546"/>
                <a:ext cx="3385979" cy="1471150"/>
                <a:chOff x="1059358" y="5162720"/>
                <a:chExt cx="3385979" cy="1471150"/>
              </a:xfrm>
            </p:grpSpPr>
            <p:pic>
              <p:nvPicPr>
                <p:cNvPr id="74" name="Picture 73">
                  <a:extLst>
                    <a:ext uri="{FF2B5EF4-FFF2-40B4-BE49-F238E27FC236}">
                      <a16:creationId xmlns:a16="http://schemas.microsoft.com/office/drawing/2014/main" id="{8200D030-2DF2-4F74-BAB1-22E557CC66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61786" y="5280481"/>
                  <a:ext cx="3380517" cy="1353389"/>
                </a:xfrm>
                <a:prstGeom prst="rect">
                  <a:avLst/>
                </a:prstGeom>
              </p:spPr>
            </p:pic>
            <p:pic>
              <p:nvPicPr>
                <p:cNvPr id="75" name="Picture 74">
                  <a:extLst>
                    <a:ext uri="{FF2B5EF4-FFF2-40B4-BE49-F238E27FC236}">
                      <a16:creationId xmlns:a16="http://schemas.microsoft.com/office/drawing/2014/main" id="{3C05ED65-0992-4701-A016-38C983A360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64820" y="5257176"/>
                  <a:ext cx="3380517" cy="1353389"/>
                </a:xfrm>
                <a:prstGeom prst="rect">
                  <a:avLst/>
                </a:prstGeom>
              </p:spPr>
            </p:pic>
            <p:pic>
              <p:nvPicPr>
                <p:cNvPr id="76" name="Picture 75">
                  <a:extLst>
                    <a:ext uri="{FF2B5EF4-FFF2-40B4-BE49-F238E27FC236}">
                      <a16:creationId xmlns:a16="http://schemas.microsoft.com/office/drawing/2014/main" id="{B0E7A85F-9BCF-4437-A953-FA949A966E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59358" y="5236472"/>
                  <a:ext cx="3380517" cy="1353389"/>
                </a:xfrm>
                <a:prstGeom prst="rect">
                  <a:avLst/>
                </a:prstGeom>
              </p:spPr>
            </p:pic>
            <p:pic>
              <p:nvPicPr>
                <p:cNvPr id="77" name="Picture 76">
                  <a:extLst>
                    <a:ext uri="{FF2B5EF4-FFF2-40B4-BE49-F238E27FC236}">
                      <a16:creationId xmlns:a16="http://schemas.microsoft.com/office/drawing/2014/main" id="{A8A8B9F6-369C-42BC-88AB-9F51C88D2D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62392" y="5213167"/>
                  <a:ext cx="3380517" cy="1353389"/>
                </a:xfrm>
                <a:prstGeom prst="rect">
                  <a:avLst/>
                </a:prstGeom>
              </p:spPr>
            </p:pic>
            <p:pic>
              <p:nvPicPr>
                <p:cNvPr id="78" name="Picture 77">
                  <a:extLst>
                    <a:ext uri="{FF2B5EF4-FFF2-40B4-BE49-F238E27FC236}">
                      <a16:creationId xmlns:a16="http://schemas.microsoft.com/office/drawing/2014/main" id="{52161E0D-AF3B-498B-8820-5E8606407E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59683" y="5186025"/>
                  <a:ext cx="3380517" cy="1353389"/>
                </a:xfrm>
                <a:prstGeom prst="rect">
                  <a:avLst/>
                </a:prstGeom>
              </p:spPr>
            </p:pic>
            <p:pic>
              <p:nvPicPr>
                <p:cNvPr id="79" name="Picture 78">
                  <a:extLst>
                    <a:ext uri="{FF2B5EF4-FFF2-40B4-BE49-F238E27FC236}">
                      <a16:creationId xmlns:a16="http://schemas.microsoft.com/office/drawing/2014/main" id="{968E2EBF-E486-4ED5-97FF-81DD45519B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62717" y="5162720"/>
                  <a:ext cx="3380517" cy="1353389"/>
                </a:xfrm>
                <a:prstGeom prst="rect">
                  <a:avLst/>
                </a:prstGeom>
              </p:spPr>
            </p:pic>
          </p:grpSp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9315C921-C0B3-48E6-9089-2BAD8B83BF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38654" y="5091944"/>
                <a:ext cx="3380517" cy="1353389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DA574B90-10D8-42DE-B88E-CD245A29AD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38663" y="5021477"/>
                <a:ext cx="3380517" cy="1353389"/>
              </a:xfrm>
              <a:prstGeom prst="rect">
                <a:avLst/>
              </a:prstGeom>
            </p:spPr>
          </p:pic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6D4D63FB-A746-47DB-B902-294E4172A0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75543" y="4896714"/>
                <a:ext cx="3506738" cy="1401487"/>
              </a:xfrm>
              <a:prstGeom prst="rect">
                <a:avLst/>
              </a:prstGeom>
            </p:spPr>
          </p:pic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265CF5C-5C97-49E8-BDD3-BC1FF0D9D1BD}"/>
                </a:ext>
              </a:extLst>
            </p:cNvPr>
            <p:cNvGrpSpPr/>
            <p:nvPr/>
          </p:nvGrpSpPr>
          <p:grpSpPr>
            <a:xfrm>
              <a:off x="2409100" y="3828496"/>
              <a:ext cx="3538593" cy="1535817"/>
              <a:chOff x="2543773" y="3828496"/>
              <a:chExt cx="3538593" cy="1535817"/>
            </a:xfrm>
          </p:grpSpPr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3B55812D-E28F-4456-9D3B-46AB27F287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10287" y="4010925"/>
                <a:ext cx="3380516" cy="1353388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8C1889BC-ADA1-42CF-BBF1-6753ACB3F1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10281" y="3956938"/>
                <a:ext cx="3380516" cy="1353388"/>
              </a:xfrm>
              <a:prstGeom prst="rect">
                <a:avLst/>
              </a:prstGeom>
            </p:spPr>
          </p:pic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EE105758-4A70-438F-AE00-D8A88CE024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43773" y="3828496"/>
                <a:ext cx="3538593" cy="1414218"/>
              </a:xfrm>
              <a:prstGeom prst="rect">
                <a:avLst/>
              </a:prstGeom>
            </p:spPr>
          </p:pic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DF0FE13-EA3C-47F9-BA2D-30532CE33C97}"/>
                </a:ext>
              </a:extLst>
            </p:cNvPr>
            <p:cNvSpPr txBox="1"/>
            <p:nvPr/>
          </p:nvSpPr>
          <p:spPr>
            <a:xfrm>
              <a:off x="5935106" y="5451581"/>
              <a:ext cx="12405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latin typeface="Adobe Caslon" pitchFamily="2" charset="0"/>
                </a:rPr>
                <a:t>Permitted Source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8455D13-DD53-4552-B45E-E963D42A6DBE}"/>
                </a:ext>
              </a:extLst>
            </p:cNvPr>
            <p:cNvCxnSpPr>
              <a:cxnSpLocks/>
            </p:cNvCxnSpPr>
            <p:nvPr/>
          </p:nvCxnSpPr>
          <p:spPr>
            <a:xfrm>
              <a:off x="4472425" y="3995557"/>
              <a:ext cx="0" cy="604796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C42FE79-5445-43DC-8481-C7C1EADF784B}"/>
                </a:ext>
              </a:extLst>
            </p:cNvPr>
            <p:cNvCxnSpPr>
              <a:cxnSpLocks/>
            </p:cNvCxnSpPr>
            <p:nvPr/>
          </p:nvCxnSpPr>
          <p:spPr>
            <a:xfrm>
              <a:off x="4467307" y="5241356"/>
              <a:ext cx="6154" cy="404117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634D90A7-3532-4B86-8F93-DF4DF38F81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26271" y="5684128"/>
              <a:ext cx="2173776" cy="0"/>
            </a:xfrm>
            <a:prstGeom prst="line">
              <a:avLst/>
            </a:prstGeom>
            <a:ln w="3175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9825432-B2AE-447E-A8A3-6795BD75CF26}"/>
                </a:ext>
              </a:extLst>
            </p:cNvPr>
            <p:cNvSpPr txBox="1"/>
            <p:nvPr/>
          </p:nvSpPr>
          <p:spPr>
            <a:xfrm>
              <a:off x="6160842" y="4459872"/>
              <a:ext cx="10350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latin typeface="Adobe Caslon" pitchFamily="2" charset="0"/>
                </a:rPr>
                <a:t>UP railyard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0730801-4B6E-4DC6-A042-6A472239D6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54071" y="4691553"/>
              <a:ext cx="2563906" cy="0"/>
            </a:xfrm>
            <a:prstGeom prst="line">
              <a:avLst/>
            </a:prstGeom>
            <a:ln w="31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E5B7BB82-CCCB-46EE-BC44-7486E79216EA}"/>
                </a:ext>
              </a:extLst>
            </p:cNvPr>
            <p:cNvGrpSpPr/>
            <p:nvPr/>
          </p:nvGrpSpPr>
          <p:grpSpPr>
            <a:xfrm>
              <a:off x="2420399" y="2845133"/>
              <a:ext cx="3493350" cy="1670852"/>
              <a:chOff x="2555072" y="2845133"/>
              <a:chExt cx="3493350" cy="1670852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3C771EB8-8E62-4B73-8721-7A65FF6542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21770" y="3166416"/>
                <a:ext cx="3380515" cy="1349569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0CEA4419-5FD7-4725-9FFC-4977CCFB51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13352" y="3139661"/>
                <a:ext cx="3380515" cy="1353388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35274609-EBAA-41B5-8E10-4DF9316E43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21776" y="3112907"/>
                <a:ext cx="3380515" cy="1353388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145BC2C1-FE1F-4D34-B3DF-63D4DE029C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21776" y="3086153"/>
                <a:ext cx="3380515" cy="1353388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6CB1B48F-F7C2-4B11-87AA-FA35C3FED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21776" y="3059399"/>
                <a:ext cx="3380515" cy="1353388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2A648694-2CD5-4D65-B5DF-0F97614651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21770" y="3025557"/>
                <a:ext cx="3380515" cy="1353388"/>
              </a:xfrm>
              <a:prstGeom prst="rect">
                <a:avLst/>
              </a:prstGeom>
            </p:spPr>
          </p:pic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7A64B3E7-FF68-4ACD-BF7A-4DFF97347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13352" y="2966085"/>
                <a:ext cx="3380515" cy="1353388"/>
              </a:xfrm>
              <a:prstGeom prst="rect">
                <a:avLst/>
              </a:prstGeom>
            </p:spPr>
          </p:pic>
          <p:pic>
            <p:nvPicPr>
              <p:cNvPr id="66" name="Picture 65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C3C880E3-3051-41D5-9703-B67862487F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55072" y="2845133"/>
                <a:ext cx="3493350" cy="1396136"/>
              </a:xfrm>
              <a:prstGeom prst="rect">
                <a:avLst/>
              </a:prstGeom>
            </p:spPr>
          </p:pic>
        </p:grp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4EBEBB9-2C79-44AE-8B3A-E2C842B828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72051" y="1724628"/>
              <a:ext cx="1" cy="1871257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8" name="Picture 57" descr="A close up of a piece of paper&#10;&#10;Description automatically generated">
              <a:extLst>
                <a:ext uri="{FF2B5EF4-FFF2-40B4-BE49-F238E27FC236}">
                  <a16:creationId xmlns:a16="http://schemas.microsoft.com/office/drawing/2014/main" id="{DAA49176-D007-4A1A-9370-F59997354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37207" y="1184869"/>
              <a:ext cx="3680294" cy="1471493"/>
            </a:xfrm>
            <a:prstGeom prst="rect">
              <a:avLst/>
            </a:prstGeom>
          </p:spPr>
        </p:pic>
      </p:grpSp>
      <p:sp>
        <p:nvSpPr>
          <p:cNvPr id="80" name="Right Brace 79">
            <a:extLst>
              <a:ext uri="{FF2B5EF4-FFF2-40B4-BE49-F238E27FC236}">
                <a16:creationId xmlns:a16="http://schemas.microsoft.com/office/drawing/2014/main" id="{34A13231-3316-4F07-8FD8-C2B2EAF14A55}"/>
              </a:ext>
            </a:extLst>
          </p:cNvPr>
          <p:cNvSpPr/>
          <p:nvPr/>
        </p:nvSpPr>
        <p:spPr>
          <a:xfrm flipH="1">
            <a:off x="6918555" y="3000744"/>
            <a:ext cx="160708" cy="1035221"/>
          </a:xfrm>
          <a:prstGeom prst="rightBrace">
            <a:avLst>
              <a:gd name="adj1" fmla="val 102538"/>
              <a:gd name="adj2" fmla="val 50000"/>
            </a:avLst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D5C2DBE-1C00-41F6-8BF3-50BFE5380870}"/>
              </a:ext>
            </a:extLst>
          </p:cNvPr>
          <p:cNvSpPr txBox="1"/>
          <p:nvPr/>
        </p:nvSpPr>
        <p:spPr>
          <a:xfrm>
            <a:off x="5098183" y="3287521"/>
            <a:ext cx="1712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i="1" dirty="0">
                <a:latin typeface="Adobe Caslon" pitchFamily="2" charset="0"/>
              </a:rPr>
              <a:t>Sub-total of impacts from</a:t>
            </a:r>
            <a:r>
              <a:rPr lang="en-US" sz="1200" i="1" dirty="0">
                <a:latin typeface="Adobe Caslon" pitchFamily="2" charset="0"/>
              </a:rPr>
              <a:t> marine vessels, as modeled (dredging, at berth, ...)</a:t>
            </a:r>
          </a:p>
        </p:txBody>
      </p:sp>
      <p:sp>
        <p:nvSpPr>
          <p:cNvPr id="82" name="Right Brace 81">
            <a:extLst>
              <a:ext uri="{FF2B5EF4-FFF2-40B4-BE49-F238E27FC236}">
                <a16:creationId xmlns:a16="http://schemas.microsoft.com/office/drawing/2014/main" id="{2D816A1F-8B93-4271-9988-837C022E98D9}"/>
              </a:ext>
            </a:extLst>
          </p:cNvPr>
          <p:cNvSpPr/>
          <p:nvPr/>
        </p:nvSpPr>
        <p:spPr>
          <a:xfrm flipH="1">
            <a:off x="6902289" y="4272468"/>
            <a:ext cx="160707" cy="534495"/>
          </a:xfrm>
          <a:prstGeom prst="rightBrace">
            <a:avLst>
              <a:gd name="adj1" fmla="val 102538"/>
              <a:gd name="adj2" fmla="val 50000"/>
            </a:avLst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ight Brace 82">
            <a:extLst>
              <a:ext uri="{FF2B5EF4-FFF2-40B4-BE49-F238E27FC236}">
                <a16:creationId xmlns:a16="http://schemas.microsoft.com/office/drawing/2014/main" id="{4FD6E931-7320-4E01-B408-0B735285E1A2}"/>
              </a:ext>
            </a:extLst>
          </p:cNvPr>
          <p:cNvSpPr/>
          <p:nvPr/>
        </p:nvSpPr>
        <p:spPr>
          <a:xfrm flipH="1">
            <a:off x="6902289" y="5030536"/>
            <a:ext cx="160708" cy="1035221"/>
          </a:xfrm>
          <a:prstGeom prst="rightBrace">
            <a:avLst>
              <a:gd name="adj1" fmla="val 102538"/>
              <a:gd name="adj2" fmla="val 50000"/>
            </a:avLst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EF31E2B-33AD-4A7E-9D3A-1789436259A7}"/>
              </a:ext>
            </a:extLst>
          </p:cNvPr>
          <p:cNvSpPr txBox="1"/>
          <p:nvPr/>
        </p:nvSpPr>
        <p:spPr>
          <a:xfrm>
            <a:off x="4862152" y="4320580"/>
            <a:ext cx="1880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i="1" dirty="0">
                <a:latin typeface="Adobe Caslon" pitchFamily="2" charset="0"/>
              </a:rPr>
              <a:t>Sub-total </a:t>
            </a:r>
            <a:r>
              <a:rPr lang="en-US" sz="1200" i="1" dirty="0">
                <a:latin typeface="Adobe Caslon" pitchFamily="2" charset="0"/>
              </a:rPr>
              <a:t>from locomotive engines and railyards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0224359-568E-4BFA-AE11-08AB568E029A}"/>
              </a:ext>
            </a:extLst>
          </p:cNvPr>
          <p:cNvSpPr txBox="1"/>
          <p:nvPr/>
        </p:nvSpPr>
        <p:spPr>
          <a:xfrm>
            <a:off x="5098183" y="5243729"/>
            <a:ext cx="1644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i="1" dirty="0">
                <a:latin typeface="Adobe Caslon" pitchFamily="2" charset="0"/>
              </a:rPr>
              <a:t>Sub-total </a:t>
            </a:r>
            <a:r>
              <a:rPr lang="en-US" sz="1200" i="1" dirty="0">
                <a:latin typeface="Adobe Caslon" pitchFamily="2" charset="0"/>
              </a:rPr>
              <a:t>from permitted facilities, including fugitive emissions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9081264-E5CF-406B-A817-6B16576D7F2D}"/>
              </a:ext>
            </a:extLst>
          </p:cNvPr>
          <p:cNvSpPr/>
          <p:nvPr/>
        </p:nvSpPr>
        <p:spPr>
          <a:xfrm>
            <a:off x="9390920" y="2529674"/>
            <a:ext cx="10502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Adobe Caslon" pitchFamily="2" charset="0"/>
              </a:rPr>
              <a:t>( grand total )</a:t>
            </a:r>
            <a:endParaRPr lang="en-US" sz="1200" dirty="0"/>
          </a:p>
        </p:txBody>
      </p:sp>
      <p:pic>
        <p:nvPicPr>
          <p:cNvPr id="89" name="Picture 88" descr="A close up of a map&#10;&#10;Description automatically generated">
            <a:extLst>
              <a:ext uri="{FF2B5EF4-FFF2-40B4-BE49-F238E27FC236}">
                <a16:creationId xmlns:a16="http://schemas.microsoft.com/office/drawing/2014/main" id="{37CBBB0D-4DEC-4FC5-8A32-56AD8B1E75A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" t="1473" r="27588" b="986"/>
          <a:stretch/>
        </p:blipFill>
        <p:spPr>
          <a:xfrm>
            <a:off x="588666" y="1807534"/>
            <a:ext cx="3904733" cy="4123586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77C5C23B-BAA8-48FA-96BF-EE261B7C2C23}"/>
              </a:ext>
            </a:extLst>
          </p:cNvPr>
          <p:cNvSpPr txBox="1"/>
          <p:nvPr/>
        </p:nvSpPr>
        <p:spPr>
          <a:xfrm>
            <a:off x="1382229" y="1424763"/>
            <a:ext cx="2349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CMAQ Outputs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BCD796F-49F6-4873-931E-1214CD592A3D}"/>
              </a:ext>
            </a:extLst>
          </p:cNvPr>
          <p:cNvSpPr txBox="1"/>
          <p:nvPr/>
        </p:nvSpPr>
        <p:spPr>
          <a:xfrm>
            <a:off x="9806793" y="1056171"/>
            <a:ext cx="2349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AERMOD Outputs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AD9AFD0-141C-45B5-8D99-412108F2AEB3}"/>
              </a:ext>
            </a:extLst>
          </p:cNvPr>
          <p:cNvSpPr txBox="1"/>
          <p:nvPr/>
        </p:nvSpPr>
        <p:spPr>
          <a:xfrm>
            <a:off x="707297" y="6138542"/>
            <a:ext cx="3786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Annual average background DPM concentration = 0.46 µg/m</a:t>
            </a:r>
            <a:r>
              <a:rPr lang="en-US" sz="2000" baseline="30000" dirty="0"/>
              <a:t>3</a:t>
            </a:r>
          </a:p>
        </p:txBody>
      </p:sp>
      <p:sp>
        <p:nvSpPr>
          <p:cNvPr id="93" name="Arrow: Down 92">
            <a:extLst>
              <a:ext uri="{FF2B5EF4-FFF2-40B4-BE49-F238E27FC236}">
                <a16:creationId xmlns:a16="http://schemas.microsoft.com/office/drawing/2014/main" id="{CB2BF4A5-A3A9-48BB-B6DC-E87FEA0F2405}"/>
              </a:ext>
            </a:extLst>
          </p:cNvPr>
          <p:cNvSpPr/>
          <p:nvPr/>
        </p:nvSpPr>
        <p:spPr>
          <a:xfrm>
            <a:off x="2668769" y="4457330"/>
            <a:ext cx="542261" cy="166506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D83840AA-155C-47C6-8CBC-35C8E9F32B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443" y="87233"/>
            <a:ext cx="1323578" cy="68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99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16798-DDF6-4A92-87D4-5D2726152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035" y="46142"/>
            <a:ext cx="5637030" cy="1325563"/>
          </a:xfrm>
        </p:spPr>
        <p:txBody>
          <a:bodyPr/>
          <a:lstStyle/>
          <a:p>
            <a:r>
              <a:rPr lang="en-US" dirty="0"/>
              <a:t>Background vs. Local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D761B9-33C5-42F4-B7E0-FE0AE4E08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743200" cy="365125"/>
          </a:xfrm>
        </p:spPr>
        <p:txBody>
          <a:bodyPr/>
          <a:lstStyle/>
          <a:p>
            <a:fld id="{C0D69923-C858-4F71-B539-E9AFC156C2F8}" type="slidenum">
              <a:rPr lang="en-US" sz="1800" smtClean="0"/>
              <a:t>12</a:t>
            </a:fld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3879AB-355D-4F27-81C5-684700F154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760"/>
          <a:stretch/>
        </p:blipFill>
        <p:spPr>
          <a:xfrm>
            <a:off x="5956" y="1275907"/>
            <a:ext cx="3759079" cy="5571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FD50EE-BB35-4160-8930-9C2CF73CD0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349"/>
          <a:stretch/>
        </p:blipFill>
        <p:spPr>
          <a:xfrm>
            <a:off x="8416339" y="1052622"/>
            <a:ext cx="3759079" cy="58053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E5C046-8DBE-416A-A190-5C6FBC0A14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799"/>
          <a:stretch/>
        </p:blipFill>
        <p:spPr>
          <a:xfrm>
            <a:off x="4216460" y="946298"/>
            <a:ext cx="3759079" cy="59117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5887A2-5AF9-40CD-BCCF-72F454C520EB}"/>
              </a:ext>
            </a:extLst>
          </p:cNvPr>
          <p:cNvSpPr txBox="1"/>
          <p:nvPr/>
        </p:nvSpPr>
        <p:spPr>
          <a:xfrm>
            <a:off x="1095153" y="1669315"/>
            <a:ext cx="1297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PM</a:t>
            </a:r>
            <a:r>
              <a:rPr lang="en-US" sz="2400" baseline="-20000" dirty="0"/>
              <a:t>2.5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727C60-E5F5-4AF1-B879-501751AA2DCB}"/>
              </a:ext>
            </a:extLst>
          </p:cNvPr>
          <p:cNvSpPr txBox="1"/>
          <p:nvPr/>
        </p:nvSpPr>
        <p:spPr>
          <a:xfrm>
            <a:off x="5256041" y="1258184"/>
            <a:ext cx="1297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DPM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768C72-3C37-4991-8B42-FBB577CD1FDE}"/>
              </a:ext>
            </a:extLst>
          </p:cNvPr>
          <p:cNvSpPr txBox="1"/>
          <p:nvPr/>
        </p:nvSpPr>
        <p:spPr>
          <a:xfrm>
            <a:off x="9470094" y="1006542"/>
            <a:ext cx="1297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Cancer Risk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04FA508-087F-4F62-A13A-CD8EAE7B3BD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b="88836"/>
          <a:stretch/>
        </p:blipFill>
        <p:spPr>
          <a:xfrm>
            <a:off x="6938400" y="138225"/>
            <a:ext cx="3759079" cy="76554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2EE4A2E-2D11-4B7A-94A1-8D1DC9E7271B}"/>
              </a:ext>
            </a:extLst>
          </p:cNvPr>
          <p:cNvSpPr/>
          <p:nvPr/>
        </p:nvSpPr>
        <p:spPr>
          <a:xfrm>
            <a:off x="5256041" y="2042370"/>
            <a:ext cx="13089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6350">
                  <a:solidFill>
                    <a:srgbClr val="502172"/>
                  </a:solidFill>
                </a:ln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0.3</a:t>
            </a:r>
            <a:endParaRPr lang="en-US" sz="4400" dirty="0">
              <a:ln w="6350">
                <a:solidFill>
                  <a:srgbClr val="502172"/>
                </a:solidFill>
              </a:ln>
              <a:solidFill>
                <a:schemeClr val="bg1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38C669-9339-4E50-9DD4-01CC25F1B192}"/>
              </a:ext>
            </a:extLst>
          </p:cNvPr>
          <p:cNvSpPr/>
          <p:nvPr/>
        </p:nvSpPr>
        <p:spPr>
          <a:xfrm>
            <a:off x="5519943" y="2682356"/>
            <a:ext cx="790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Condensed" panose="02000503000000020004" pitchFamily="2" charset="0"/>
              </a:rPr>
              <a:t>µg/m</a:t>
            </a:r>
            <a:r>
              <a:rPr lang="en-US" baseline="300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Condensed" panose="02000503000000020004" pitchFamily="2" charset="0"/>
              </a:rPr>
              <a:t>3</a:t>
            </a:r>
            <a:endParaRPr lang="en-US" baseline="30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8128FB-BD91-489A-B3FF-8081C081AA01}"/>
              </a:ext>
            </a:extLst>
          </p:cNvPr>
          <p:cNvSpPr/>
          <p:nvPr/>
        </p:nvSpPr>
        <p:spPr>
          <a:xfrm>
            <a:off x="1049086" y="2088440"/>
            <a:ext cx="13089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6350">
                  <a:solidFill>
                    <a:srgbClr val="502172"/>
                  </a:solidFill>
                </a:ln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1.7</a:t>
            </a:r>
            <a:endParaRPr lang="en-US" sz="4400" dirty="0">
              <a:ln w="6350">
                <a:solidFill>
                  <a:srgbClr val="502172"/>
                </a:solidFill>
              </a:ln>
              <a:solidFill>
                <a:schemeClr val="bg1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AEC0C6-6B7E-4708-9A07-A91EE5863FB9}"/>
              </a:ext>
            </a:extLst>
          </p:cNvPr>
          <p:cNvSpPr/>
          <p:nvPr/>
        </p:nvSpPr>
        <p:spPr>
          <a:xfrm>
            <a:off x="1323614" y="2696528"/>
            <a:ext cx="790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Condensed" panose="02000503000000020004" pitchFamily="2" charset="0"/>
              </a:rPr>
              <a:t>µg/m</a:t>
            </a:r>
            <a:r>
              <a:rPr lang="en-US" baseline="300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Condensed" panose="02000503000000020004" pitchFamily="2" charset="0"/>
              </a:rPr>
              <a:t>3</a:t>
            </a:r>
            <a:endParaRPr lang="en-US" baseline="300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3558D5F-5339-4F18-AD34-A016880743C4}"/>
              </a:ext>
            </a:extLst>
          </p:cNvPr>
          <p:cNvSpPr/>
          <p:nvPr/>
        </p:nvSpPr>
        <p:spPr>
          <a:xfrm>
            <a:off x="9459460" y="2120339"/>
            <a:ext cx="13089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6350">
                  <a:solidFill>
                    <a:srgbClr val="502172"/>
                  </a:solidFill>
                </a:ln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200</a:t>
            </a:r>
            <a:endParaRPr lang="en-US" sz="4400" dirty="0">
              <a:ln w="6350">
                <a:solidFill>
                  <a:srgbClr val="502172"/>
                </a:solidFill>
              </a:ln>
              <a:solidFill>
                <a:schemeClr val="bg1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2376BE5-4E77-4390-A153-DCA7A97B9FEF}"/>
              </a:ext>
            </a:extLst>
          </p:cNvPr>
          <p:cNvSpPr/>
          <p:nvPr/>
        </p:nvSpPr>
        <p:spPr>
          <a:xfrm>
            <a:off x="9525535" y="2788673"/>
            <a:ext cx="1191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Condensed" panose="02000503000000020004" pitchFamily="2" charset="0"/>
              </a:rPr>
              <a:t>per million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4CC0D9F-EF10-4439-A08C-9F21D98D27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443" y="87233"/>
            <a:ext cx="1323578" cy="68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32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261FF3A-CF5A-4E9B-AFD2-826FEF7F2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659" y="1409859"/>
            <a:ext cx="7693987" cy="50830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9289A-61C0-4325-81C2-8BB57AADD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1960"/>
            <a:ext cx="10515600" cy="1325563"/>
          </a:xfrm>
        </p:spPr>
        <p:txBody>
          <a:bodyPr/>
          <a:lstStyle/>
          <a:p>
            <a:r>
              <a:rPr lang="en-US" dirty="0"/>
              <a:t>Source Apportionment Results </a:t>
            </a:r>
            <a:r>
              <a:rPr lang="en-US" sz="2400" dirty="0"/>
              <a:t>(1)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A44761-B87E-4902-BDCB-689943612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743200" cy="365125"/>
          </a:xfrm>
        </p:spPr>
        <p:txBody>
          <a:bodyPr/>
          <a:lstStyle/>
          <a:p>
            <a:fld id="{C0D69923-C858-4F71-B539-E9AFC156C2F8}" type="slidenum">
              <a:rPr lang="en-US" sz="1800" smtClean="0"/>
              <a:t>13</a:t>
            </a:fld>
            <a:endParaRPr lang="en-US" sz="1800" dirty="0"/>
          </a:p>
        </p:txBody>
      </p:sp>
      <p:pic>
        <p:nvPicPr>
          <p:cNvPr id="7" name="Picture 6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F563D210-4E41-430F-B2B1-170812237A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1" r="26051"/>
          <a:stretch/>
        </p:blipFill>
        <p:spPr>
          <a:xfrm>
            <a:off x="520005" y="2447210"/>
            <a:ext cx="3426883" cy="40456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003FDE-630F-4648-8A83-76D1DD624F11}"/>
              </a:ext>
            </a:extLst>
          </p:cNvPr>
          <p:cNvSpPr txBox="1"/>
          <p:nvPr/>
        </p:nvSpPr>
        <p:spPr>
          <a:xfrm>
            <a:off x="627316" y="1605518"/>
            <a:ext cx="3189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Per million cancer risk by impact zone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7F5A7D-E6F7-4713-9BD3-0D9639A978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443" y="87233"/>
            <a:ext cx="1323578" cy="68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67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126F9D60-D191-6640-97F3-1A3E5265E20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" t="18259" r="7225" b="10922"/>
          <a:stretch/>
        </p:blipFill>
        <p:spPr bwMode="auto">
          <a:xfrm>
            <a:off x="5582095" y="2360425"/>
            <a:ext cx="6602824" cy="38489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7CF6D2-D768-44F8-AC53-08060F396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0061"/>
            <a:ext cx="10515600" cy="1325563"/>
          </a:xfrm>
        </p:spPr>
        <p:txBody>
          <a:bodyPr/>
          <a:lstStyle/>
          <a:p>
            <a:r>
              <a:rPr lang="en-US" dirty="0"/>
              <a:t>Source Apportionment Results </a:t>
            </a:r>
            <a:r>
              <a:rPr lang="en-US" sz="2400" dirty="0"/>
              <a:t>(2)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4825BD-31B3-41DB-885A-16F2009A2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743200" cy="365125"/>
          </a:xfrm>
        </p:spPr>
        <p:txBody>
          <a:bodyPr/>
          <a:lstStyle/>
          <a:p>
            <a:fld id="{C0D69923-C858-4F71-B539-E9AFC156C2F8}" type="slidenum">
              <a:rPr lang="en-US" sz="1800" smtClean="0"/>
              <a:t>14</a:t>
            </a:fld>
            <a:endParaRPr lang="en-US" sz="1800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8D875997-3848-FC4A-80DF-C79EAD54AA18}"/>
              </a:ext>
            </a:extLst>
          </p:cNvPr>
          <p:cNvPicPr/>
          <p:nvPr/>
        </p:nvPicPr>
        <p:blipFill rotWithShape="1">
          <a:blip r:embed="rId4"/>
          <a:srcRect l="9472" t="12284" r="9744" b="3783"/>
          <a:stretch/>
        </p:blipFill>
        <p:spPr bwMode="auto">
          <a:xfrm>
            <a:off x="85053" y="1956394"/>
            <a:ext cx="5263116" cy="48607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14ABB1-77A9-488E-B632-AB250F49F66D}"/>
              </a:ext>
            </a:extLst>
          </p:cNvPr>
          <p:cNvSpPr txBox="1"/>
          <p:nvPr/>
        </p:nvSpPr>
        <p:spPr>
          <a:xfrm>
            <a:off x="85053" y="1499194"/>
            <a:ext cx="5263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Impact per Ton of Emissions: Diesel PM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FFAB34-A58B-4A73-A787-F6ED72FA75FF}"/>
              </a:ext>
            </a:extLst>
          </p:cNvPr>
          <p:cNvSpPr txBox="1"/>
          <p:nvPr/>
        </p:nvSpPr>
        <p:spPr>
          <a:xfrm>
            <a:off x="6298029" y="1492105"/>
            <a:ext cx="5263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Targets and Source Apportionment for Diesel PM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241A80-ED3B-4A33-AA5C-0FE33F0EE7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443" y="87233"/>
            <a:ext cx="1323578" cy="68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57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504CFF47-BA37-41E3-8203-94A334DAE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876" y="1371593"/>
            <a:ext cx="6277466" cy="53269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9D4C38-9284-4F93-967F-AA2AEE6E4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Plan Development </a:t>
            </a:r>
            <a:r>
              <a:rPr lang="en-US" sz="2400" dirty="0"/>
              <a:t>(1)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8D54FC-8AEC-4AE4-AAF1-1BA7911D2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743200" cy="365125"/>
          </a:xfrm>
        </p:spPr>
        <p:txBody>
          <a:bodyPr/>
          <a:lstStyle/>
          <a:p>
            <a:fld id="{C0D69923-C858-4F71-B539-E9AFC156C2F8}" type="slidenum">
              <a:rPr lang="en-US" sz="1800" smtClean="0"/>
              <a:t>15</a:t>
            </a:fld>
            <a:endParaRPr lang="en-US" sz="18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0A67111-9209-4205-8C00-DDD17C3AD6F9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030972" cy="4777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Action Plan Goals:</a:t>
            </a:r>
          </a:p>
          <a:p>
            <a:r>
              <a:rPr lang="en-US" sz="2400" dirty="0"/>
              <a:t>2025 - All neighborhoods have the same air quality as the average West Oakland neighborhood</a:t>
            </a:r>
          </a:p>
          <a:p>
            <a:r>
              <a:rPr lang="en-US" sz="2400" dirty="0"/>
              <a:t>2030 - All neighborhoods have the same air quality as the cleanest West Oakland neighborhood</a:t>
            </a:r>
          </a:p>
          <a:p>
            <a:pPr marL="0" indent="0">
              <a:buNone/>
            </a:pPr>
            <a:endParaRPr lang="en-US" sz="600" dirty="0"/>
          </a:p>
          <a:p>
            <a:pPr marL="0" indent="0">
              <a:buNone/>
            </a:pPr>
            <a:r>
              <a:rPr lang="en-US" dirty="0"/>
              <a:t>84 Strategies:</a:t>
            </a:r>
          </a:p>
          <a:p>
            <a:r>
              <a:rPr lang="en-US" sz="2400" dirty="0"/>
              <a:t>Reduce emissions and exposures</a:t>
            </a:r>
          </a:p>
          <a:p>
            <a:r>
              <a:rPr lang="en-US" sz="2400" dirty="0"/>
              <a:t>Require action by state, regional, and local agencies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557B0B-005B-43E6-B908-974C924EA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443" y="87233"/>
            <a:ext cx="1323578" cy="68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78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D4C38-9284-4F93-967F-AA2AEE6E4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Plan Development </a:t>
            </a:r>
            <a:r>
              <a:rPr lang="en-US" sz="2400" dirty="0"/>
              <a:t>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605F6-159F-4D0E-A6C4-8E178C36A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8176"/>
            <a:ext cx="5435009" cy="4264912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Example Strategies:</a:t>
            </a:r>
          </a:p>
          <a:p>
            <a:r>
              <a:rPr lang="en-US" dirty="0"/>
              <a:t>Incentivize repowers of 3 assist tugs by 2022, reducing DPM emissions by 1.4 tons between 2017 and 2024</a:t>
            </a:r>
          </a:p>
          <a:p>
            <a:r>
              <a:rPr lang="en-US" dirty="0"/>
              <a:t>Incentivize upgrades of 5 switcher engines at UP Railyard to Tier 4, reducing DPM emissions by 0.3 tons between 2017 and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8D54FC-8AEC-4AE4-AAF1-1BA7911D2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743200" cy="365125"/>
          </a:xfrm>
        </p:spPr>
        <p:txBody>
          <a:bodyPr/>
          <a:lstStyle/>
          <a:p>
            <a:fld id="{C0D69923-C858-4F71-B539-E9AFC156C2F8}" type="slidenum">
              <a:rPr lang="en-US" sz="1800" smtClean="0"/>
              <a:t>16</a:t>
            </a:fld>
            <a:endParaRPr lang="en-US" sz="1800" dirty="0"/>
          </a:p>
        </p:txBody>
      </p:sp>
      <p:pic>
        <p:nvPicPr>
          <p:cNvPr id="6" name="Picture 5" descr="A large ship in a body of water&#10;&#10;Description automatically generated">
            <a:extLst>
              <a:ext uri="{FF2B5EF4-FFF2-40B4-BE49-F238E27FC236}">
                <a16:creationId xmlns:a16="http://schemas.microsoft.com/office/drawing/2014/main" id="{339A83B7-C107-4FBD-BE45-DDD523DBE4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632" y="2392328"/>
            <a:ext cx="4358719" cy="28588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C22EDB-8DBC-4DCA-ADCB-7693E97D4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443" y="87233"/>
            <a:ext cx="1323578" cy="68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40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127F-83AA-4DF3-BD06-24038F7FA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pic>
        <p:nvPicPr>
          <p:cNvPr id="6" name="Content Placeholder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5BF4A06-74A8-4B6F-A2FB-59AEF623C2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967" y="1155032"/>
            <a:ext cx="3915578" cy="504415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77AAE7-84F9-47F3-A919-2F72D7B56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743200" cy="365125"/>
          </a:xfrm>
        </p:spPr>
        <p:txBody>
          <a:bodyPr/>
          <a:lstStyle/>
          <a:p>
            <a:fld id="{C0D69923-C858-4F71-B539-E9AFC156C2F8}" type="slidenum">
              <a:rPr lang="en-US" sz="1800" smtClean="0"/>
              <a:t>17</a:t>
            </a:fld>
            <a:endParaRPr lang="en-US" sz="18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8768A9-E866-4AD4-B912-96C4CA69CC01}"/>
              </a:ext>
            </a:extLst>
          </p:cNvPr>
          <p:cNvSpPr txBox="1">
            <a:spLocks/>
          </p:cNvSpPr>
          <p:nvPr/>
        </p:nvSpPr>
        <p:spPr>
          <a:xfrm>
            <a:off x="774402" y="1719297"/>
            <a:ext cx="6795977" cy="49366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Currently comparing AERMOD results with black carbon measurements from the 2017 “100x100” study in West Oakland</a:t>
            </a:r>
          </a:p>
          <a:p>
            <a:r>
              <a:rPr lang="en-US" dirty="0"/>
              <a:t>December 5, 2019 – CARB Board meeting in West Oakland to consider plan approval</a:t>
            </a:r>
          </a:p>
          <a:p>
            <a:r>
              <a:rPr lang="en-US" dirty="0"/>
              <a:t>Early 2020 – West Oakland steering committee begins quarterly implementation meetings</a:t>
            </a:r>
          </a:p>
          <a:p>
            <a:r>
              <a:rPr lang="en-US" dirty="0"/>
              <a:t>2020+ - similar technical analyses will be conducted for Richmond and other AB 617 communities in the Bay Area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6E33EB-B3BF-4982-99A1-970028F4A6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443" y="87233"/>
            <a:ext cx="1323578" cy="68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25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F1D05-E01A-4D1F-8E92-A356EF14B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D3F18-08E1-4C93-B72D-8CE603317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52899" cy="4667250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Background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800" dirty="0"/>
              <a:t>	Assembly Bill (AB) 617 overview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	</a:t>
            </a:r>
            <a:r>
              <a:rPr lang="en-US" sz="2800" dirty="0"/>
              <a:t>Why West Oakland?</a:t>
            </a:r>
            <a:endParaRPr lang="en-US" sz="3200" dirty="0"/>
          </a:p>
          <a:p>
            <a:r>
              <a:rPr lang="en-US" sz="3200" dirty="0"/>
              <a:t>Technical Approach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800" dirty="0"/>
              <a:t>	Emissions inventory development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800" dirty="0"/>
              <a:t>   Hybrid modeling: CMAQ+AERMOD</a:t>
            </a:r>
            <a:endParaRPr lang="en-US" sz="3200" dirty="0"/>
          </a:p>
          <a:p>
            <a:r>
              <a:rPr lang="en-US" sz="3200" dirty="0"/>
              <a:t>Modeling Results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800" dirty="0"/>
              <a:t>	Local vs. background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800" dirty="0"/>
              <a:t>   Source apportionment analyses</a:t>
            </a:r>
            <a:endParaRPr lang="en-US" sz="3200" dirty="0"/>
          </a:p>
          <a:p>
            <a:r>
              <a:rPr lang="en-US" sz="3200" dirty="0"/>
              <a:t>Action Plan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5FB30-2189-4E5C-B67B-1C5490D2F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56350"/>
            <a:ext cx="2743200" cy="365125"/>
          </a:xfrm>
        </p:spPr>
        <p:txBody>
          <a:bodyPr/>
          <a:lstStyle/>
          <a:p>
            <a:fld id="{C0D69923-C858-4F71-B539-E9AFC156C2F8}" type="slidenum">
              <a:rPr lang="en-US" sz="1800" smtClean="0"/>
              <a:t>2</a:t>
            </a:fld>
            <a:endParaRPr lang="en-US" sz="1800" dirty="0"/>
          </a:p>
        </p:txBody>
      </p:sp>
      <p:pic>
        <p:nvPicPr>
          <p:cNvPr id="5" name="Picture 4" descr="A picture containing outdoor, nature, sky, valley&#10;&#10;Description automatically generated">
            <a:extLst>
              <a:ext uri="{FF2B5EF4-FFF2-40B4-BE49-F238E27FC236}">
                <a16:creationId xmlns:a16="http://schemas.microsoft.com/office/drawing/2014/main" id="{78F7982D-CF4D-4EC2-B49D-339FDE63C5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2" r="2459"/>
          <a:stretch/>
        </p:blipFill>
        <p:spPr>
          <a:xfrm>
            <a:off x="7958831" y="968786"/>
            <a:ext cx="3433469" cy="49706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04AF83-A166-40F5-8EE9-228CB0EE7A7C}"/>
              </a:ext>
            </a:extLst>
          </p:cNvPr>
          <p:cNvSpPr txBox="1"/>
          <p:nvPr/>
        </p:nvSpPr>
        <p:spPr>
          <a:xfrm>
            <a:off x="7958830" y="5980427"/>
            <a:ext cx="3433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West Oakland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83E1CB-67DB-4F66-AF41-BFF5E56C56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443" y="87233"/>
            <a:ext cx="1323578" cy="68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523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605EB-3F9A-40FF-AC41-9DD2BF834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 617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32A11-9E22-4A6F-B5B6-AF947DEA4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7131518" cy="4667250"/>
          </a:xfrm>
        </p:spPr>
        <p:txBody>
          <a:bodyPr/>
          <a:lstStyle/>
          <a:p>
            <a:r>
              <a:rPr lang="en-US" dirty="0"/>
              <a:t>Originated in negotiations over the extension of California’s cap-and-trade program for greenhouse gases (AB 398)</a:t>
            </a:r>
          </a:p>
          <a:p>
            <a:r>
              <a:rPr lang="en-US" dirty="0"/>
              <a:t>Responds to environmental justice concerns regarding high levels of air pollution in local communities</a:t>
            </a:r>
          </a:p>
          <a:p>
            <a:r>
              <a:rPr lang="en-US" dirty="0"/>
              <a:t>Requires local air districts to partner with community groups and develop plans for reducing criteria pollutant and air toxic emissions in communities most impacted by air pollution</a:t>
            </a:r>
          </a:p>
        </p:txBody>
      </p:sp>
      <p:pic>
        <p:nvPicPr>
          <p:cNvPr id="7" name="Picture 6" descr="A picture containing person, indoor, man&#10;&#10;Description automatically generated">
            <a:extLst>
              <a:ext uri="{FF2B5EF4-FFF2-40B4-BE49-F238E27FC236}">
                <a16:creationId xmlns:a16="http://schemas.microsoft.com/office/drawing/2014/main" id="{34866A21-0B25-4138-8D20-263B231F7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593" y="2261937"/>
            <a:ext cx="4182711" cy="3137033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2C5C0C1-671D-48C9-979C-22F5C55ED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743200" cy="365125"/>
          </a:xfrm>
        </p:spPr>
        <p:txBody>
          <a:bodyPr/>
          <a:lstStyle/>
          <a:p>
            <a:fld id="{C0D69923-C858-4F71-B539-E9AFC156C2F8}" type="slidenum">
              <a:rPr lang="en-US" sz="1800" smtClean="0"/>
              <a:t>3</a:t>
            </a:fld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5D6FB8-5835-4614-B3C9-6579AA849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443" y="87233"/>
            <a:ext cx="1323578" cy="68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60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260BC-3F00-4BEF-BEAC-40B80F9CF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West Oakland?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A5EC3-480C-4EEF-B93A-C6CCF323B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174128" cy="2010547"/>
          </a:xfrm>
        </p:spPr>
        <p:txBody>
          <a:bodyPr>
            <a:normAutofit/>
          </a:bodyPr>
          <a:lstStyle/>
          <a:p>
            <a:r>
              <a:rPr lang="en-US" dirty="0"/>
              <a:t>Established partnership with the West Oakland Environmental Indicators Project (WOEIP)</a:t>
            </a:r>
          </a:p>
          <a:p>
            <a:r>
              <a:rPr lang="en-US" dirty="0"/>
              <a:t>Prior monitoring, emissions inventory, and health risk assessment efforts in the community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8A0855-7EC0-4164-88A7-09AEBCCEA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743200" cy="365125"/>
          </a:xfrm>
        </p:spPr>
        <p:txBody>
          <a:bodyPr/>
          <a:lstStyle/>
          <a:p>
            <a:fld id="{C0D69923-C858-4F71-B539-E9AFC156C2F8}" type="slidenum">
              <a:rPr lang="en-US" sz="1800" smtClean="0"/>
              <a:t>4</a:t>
            </a:fld>
            <a:endParaRPr lang="en-US" sz="1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B8521F-DE7D-44D2-B472-DE1C6360BF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80" b="5170"/>
          <a:stretch/>
        </p:blipFill>
        <p:spPr>
          <a:xfrm>
            <a:off x="6753119" y="3327509"/>
            <a:ext cx="5366894" cy="3067496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9A9C16A-CC72-4721-BD51-10AEA13C11E8}"/>
              </a:ext>
            </a:extLst>
          </p:cNvPr>
          <p:cNvSpPr txBox="1">
            <a:spLocks/>
          </p:cNvSpPr>
          <p:nvPr/>
        </p:nvSpPr>
        <p:spPr>
          <a:xfrm>
            <a:off x="833987" y="3600343"/>
            <a:ext cx="5686319" cy="27378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  <a:defRPr/>
            </a:pPr>
            <a:r>
              <a:rPr lang="en-US" dirty="0"/>
              <a:t>High mobile source emissions</a:t>
            </a:r>
          </a:p>
          <a:p>
            <a:pPr marL="771525" lvl="2" indent="-257175" defTabSz="685800">
              <a:spcAft>
                <a:spcPts val="450"/>
              </a:spcAft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Adjacent to the Port of Oakland </a:t>
            </a:r>
          </a:p>
          <a:p>
            <a:pPr marL="771525" lvl="2" indent="-257175" defTabSz="685800">
              <a:spcAft>
                <a:spcPts val="450"/>
              </a:spcAft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Surrounded by the I-880, I-80, I-580, and I-980 freeways</a:t>
            </a:r>
          </a:p>
          <a:p>
            <a:r>
              <a:rPr lang="en-US" dirty="0"/>
              <a:t>High health burdens and socio-economic vulnerabilities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B697EF3-EC07-4F8C-AA30-3D701716B3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0306" y="485764"/>
            <a:ext cx="3393437" cy="10842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83EF8C-F122-48D0-99FD-F80F18DE7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443" y="87233"/>
            <a:ext cx="1323578" cy="68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2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47BE4FD-7D4E-467D-AC28-2340284A11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05" t="16823" r="24173"/>
          <a:stretch/>
        </p:blipFill>
        <p:spPr>
          <a:xfrm>
            <a:off x="7936992" y="1561307"/>
            <a:ext cx="3701542" cy="4118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13E99B-252B-4967-B6EC-75FD12B80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Technical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DE7A3-0461-491C-B4BD-AA6EC6A4C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625856" cy="4530725"/>
          </a:xfrm>
        </p:spPr>
        <p:txBody>
          <a:bodyPr/>
          <a:lstStyle/>
          <a:p>
            <a:r>
              <a:rPr lang="en-US" dirty="0"/>
              <a:t>CMAQ was run at 1-km grid resolution to estimate background PM</a:t>
            </a:r>
            <a:r>
              <a:rPr lang="en-US" baseline="-20000" dirty="0"/>
              <a:t>2.5</a:t>
            </a:r>
            <a:r>
              <a:rPr lang="en-US" dirty="0"/>
              <a:t> and air toxics concentrations in West Oakland</a:t>
            </a:r>
          </a:p>
          <a:p>
            <a:r>
              <a:rPr lang="en-US" dirty="0"/>
              <a:t>AERMOD was run for significant emission sources within West Oakland</a:t>
            </a:r>
          </a:p>
          <a:p>
            <a:r>
              <a:rPr lang="en-US" dirty="0"/>
              <a:t>Combined CMAQ+AERMOD results provide total pollutant concentrations</a:t>
            </a:r>
          </a:p>
          <a:p>
            <a:r>
              <a:rPr lang="en-US" dirty="0"/>
              <a:t>AERMOD results used for source apportionment analyses to inform local emission reduction strategies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570946-1C13-4DF2-9A19-1FD96B913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743200" cy="365125"/>
          </a:xfrm>
        </p:spPr>
        <p:txBody>
          <a:bodyPr/>
          <a:lstStyle/>
          <a:p>
            <a:fld id="{C0D69923-C858-4F71-B539-E9AFC156C2F8}" type="slidenum">
              <a:rPr lang="en-US" sz="1800" smtClean="0"/>
              <a:t>5</a:t>
            </a:fld>
            <a:endParaRPr lang="en-US" sz="1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91C34E-40BA-43E8-BB79-252A01D4A244}"/>
              </a:ext>
            </a:extLst>
          </p:cNvPr>
          <p:cNvSpPr/>
          <p:nvPr/>
        </p:nvSpPr>
        <p:spPr>
          <a:xfrm>
            <a:off x="7843211" y="2688336"/>
            <a:ext cx="2332145" cy="29918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11C182-52F1-4EC4-80B7-2EBF08388C2C}"/>
              </a:ext>
            </a:extLst>
          </p:cNvPr>
          <p:cNvSpPr txBox="1"/>
          <p:nvPr/>
        </p:nvSpPr>
        <p:spPr>
          <a:xfrm>
            <a:off x="7742005" y="3181469"/>
            <a:ext cx="1967023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</a:rPr>
              <a:t>AERMOD</a:t>
            </a:r>
          </a:p>
          <a:p>
            <a:pPr algn="ctr"/>
            <a:r>
              <a:rPr lang="en-US" sz="2000" dirty="0">
                <a:solidFill>
                  <a:srgbClr val="7030A0"/>
                </a:solidFill>
              </a:rPr>
              <a:t>Local West Oakland Sources</a:t>
            </a:r>
          </a:p>
          <a:p>
            <a:pPr algn="ctr"/>
            <a:endParaRPr lang="en-US" sz="1200" dirty="0"/>
          </a:p>
          <a:p>
            <a:pPr algn="ctr"/>
            <a:r>
              <a:rPr lang="en-US" sz="2400" dirty="0"/>
              <a:t>CMAQ</a:t>
            </a:r>
          </a:p>
          <a:p>
            <a:pPr algn="ctr"/>
            <a:r>
              <a:rPr lang="en-US" sz="2000" dirty="0"/>
              <a:t>Regional sources outside West Oakland</a:t>
            </a:r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7A6EB4AA-0CEF-4792-8CB6-443DFD59CAB1}"/>
              </a:ext>
            </a:extLst>
          </p:cNvPr>
          <p:cNvSpPr/>
          <p:nvPr/>
        </p:nvSpPr>
        <p:spPr>
          <a:xfrm>
            <a:off x="8512866" y="2691523"/>
            <a:ext cx="382772" cy="552893"/>
          </a:xfrm>
          <a:prstGeom prst="up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C9808637-19CF-40EA-8DFC-CBDB90B99713}"/>
              </a:ext>
            </a:extLst>
          </p:cNvPr>
          <p:cNvSpPr/>
          <p:nvPr/>
        </p:nvSpPr>
        <p:spPr>
          <a:xfrm rot="5400000">
            <a:off x="9528545" y="4183125"/>
            <a:ext cx="382774" cy="811626"/>
          </a:xfrm>
          <a:prstGeom prst="up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1B8CB19-968B-4603-89A5-3B8598A6D1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443" y="87233"/>
            <a:ext cx="1323578" cy="68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32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DBDE7-0FB0-42F5-B71F-29239B946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CMAQ Modeling </a:t>
            </a:r>
            <a:r>
              <a:rPr lang="en-US" sz="2400" dirty="0"/>
              <a:t>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50ACD-1F1F-40C0-AD90-B6ACEC069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7098792" cy="451116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Meteorological Inputs</a:t>
            </a:r>
          </a:p>
          <a:p>
            <a:r>
              <a:rPr lang="en-US" sz="2400" dirty="0"/>
              <a:t>Weather Research and Forecasting (WRF) Model 3.8</a:t>
            </a:r>
          </a:p>
          <a:p>
            <a:r>
              <a:rPr lang="en-US" sz="2400" dirty="0"/>
              <a:t>4 nested domains (36-, 12-, 4-, and 1-km)</a:t>
            </a:r>
          </a:p>
          <a:p>
            <a:r>
              <a:rPr lang="en-US" sz="2400" dirty="0"/>
              <a:t>Four-dimensional data assimilation (FDDA)</a:t>
            </a:r>
          </a:p>
          <a:p>
            <a:pPr marL="0" indent="0">
              <a:buNone/>
            </a:pPr>
            <a:r>
              <a:rPr lang="en-US" dirty="0"/>
              <a:t>Emissions Inputs</a:t>
            </a:r>
          </a:p>
          <a:p>
            <a:r>
              <a:rPr lang="en-US" sz="2400" dirty="0"/>
              <a:t>Internal District emissions data for stationary sources</a:t>
            </a:r>
          </a:p>
          <a:p>
            <a:r>
              <a:rPr lang="en-US" sz="2400" dirty="0"/>
              <a:t>California Air Resources Board (CARB) data for nonroad mobile sources</a:t>
            </a:r>
          </a:p>
          <a:p>
            <a:r>
              <a:rPr lang="en-US" sz="2400" dirty="0"/>
              <a:t>CARB’s EMFAC2017 model for </a:t>
            </a:r>
            <a:r>
              <a:rPr lang="en-US" sz="2400" dirty="0" err="1"/>
              <a:t>onroad</a:t>
            </a:r>
            <a:r>
              <a:rPr lang="en-US" sz="2400" dirty="0"/>
              <a:t> mobile sources</a:t>
            </a:r>
          </a:p>
          <a:p>
            <a:r>
              <a:rPr lang="en-US" sz="2400" dirty="0"/>
              <a:t>Emissions processed using SMOKE version 4.5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C30993-F038-41F9-A909-1915C65EB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743200" cy="365125"/>
          </a:xfrm>
        </p:spPr>
        <p:txBody>
          <a:bodyPr/>
          <a:lstStyle/>
          <a:p>
            <a:fld id="{C0D69923-C858-4F71-B539-E9AFC156C2F8}" type="slidenum">
              <a:rPr lang="en-US" sz="1800" smtClean="0"/>
              <a:t>6</a:t>
            </a:fld>
            <a:endParaRPr lang="en-US" sz="1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E873B8-34F2-4795-BEF0-2F0D4852A374}"/>
              </a:ext>
            </a:extLst>
          </p:cNvPr>
          <p:cNvPicPr/>
          <p:nvPr/>
        </p:nvPicPr>
        <p:blipFill rotWithShape="1">
          <a:blip r:embed="rId3">
            <a:lum/>
            <a:alphaModFix/>
          </a:blip>
          <a:srcRect r="3063" b="-766"/>
          <a:stretch/>
        </p:blipFill>
        <p:spPr bwMode="auto">
          <a:xfrm>
            <a:off x="7912100" y="1380109"/>
            <a:ext cx="4148836" cy="44818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2D96BF-2869-493B-A404-D566E967AE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443" y="87233"/>
            <a:ext cx="1323578" cy="68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420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DBDE7-0FB0-42F5-B71F-29239B946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CMAQ Modeling </a:t>
            </a:r>
            <a:r>
              <a:rPr lang="en-US" sz="2400" dirty="0"/>
              <a:t>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50ACD-1F1F-40C0-AD90-B6ACEC069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4184"/>
            <a:ext cx="7327392" cy="4873752"/>
          </a:xfrm>
        </p:spPr>
        <p:txBody>
          <a:bodyPr>
            <a:normAutofit/>
          </a:bodyPr>
          <a:lstStyle/>
          <a:p>
            <a:r>
              <a:rPr lang="en-US" dirty="0"/>
              <a:t>CMAQ version 5.2</a:t>
            </a:r>
          </a:p>
          <a:p>
            <a:r>
              <a:rPr lang="en-US" dirty="0"/>
              <a:t>Nested 4-km and 1-km grids</a:t>
            </a:r>
          </a:p>
          <a:p>
            <a:r>
              <a:rPr lang="en-US" dirty="0"/>
              <a:t>SAPRC07TC mechanism; AERO6 module</a:t>
            </a:r>
          </a:p>
          <a:p>
            <a:r>
              <a:rPr lang="en-US" dirty="0"/>
              <a:t>Modeled PM</a:t>
            </a:r>
            <a:r>
              <a:rPr lang="en-US" baseline="-20000" dirty="0"/>
              <a:t>2.5</a:t>
            </a:r>
            <a:r>
              <a:rPr lang="en-US" dirty="0"/>
              <a:t>; diesel PM (DPM); 10 other air toxics (see list at right)</a:t>
            </a:r>
          </a:p>
          <a:p>
            <a:r>
              <a:rPr lang="en-US" dirty="0"/>
              <a:t>Two annual simulations for 2016:</a:t>
            </a:r>
            <a:endParaRPr lang="en-US" sz="24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	Baseline case (all emissions included)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   Control case (West Oakland emissions zeroed out)</a:t>
            </a:r>
            <a:endParaRPr lang="en-US" sz="24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	Differences provide an estimate of local vs. 	background concentrations in West Oakland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C30993-F038-41F9-A909-1915C65EB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743200" cy="365125"/>
          </a:xfrm>
        </p:spPr>
        <p:txBody>
          <a:bodyPr/>
          <a:lstStyle/>
          <a:p>
            <a:fld id="{C0D69923-C858-4F71-B539-E9AFC156C2F8}" type="slidenum">
              <a:rPr lang="en-US" sz="1800" smtClean="0"/>
              <a:t>7</a:t>
            </a:fld>
            <a:endParaRPr lang="en-US" sz="1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0A16AA-A785-4E85-8281-9BCC126B2D7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8567928" y="82296"/>
            <a:ext cx="3566160" cy="48737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52C02C-8121-4E56-8862-13240D3CB287}"/>
              </a:ext>
            </a:extLst>
          </p:cNvPr>
          <p:cNvSpPr txBox="1"/>
          <p:nvPr/>
        </p:nvSpPr>
        <p:spPr>
          <a:xfrm>
            <a:off x="8604504" y="5001768"/>
            <a:ext cx="3447288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Other Toxics Modeled:</a:t>
            </a:r>
          </a:p>
          <a:p>
            <a:r>
              <a:rPr lang="en-US" dirty="0"/>
              <a:t>Acetaldehyde	Cadmium</a:t>
            </a:r>
          </a:p>
          <a:p>
            <a:r>
              <a:rPr lang="en-US" dirty="0"/>
              <a:t>Acrolein		Chromium VI</a:t>
            </a:r>
          </a:p>
          <a:p>
            <a:r>
              <a:rPr lang="en-US" dirty="0"/>
              <a:t>Benzene		Lead</a:t>
            </a:r>
          </a:p>
          <a:p>
            <a:r>
              <a:rPr lang="en-US" dirty="0"/>
              <a:t>1,3-butadiene	Mercury</a:t>
            </a:r>
          </a:p>
          <a:p>
            <a:r>
              <a:rPr lang="en-US" dirty="0"/>
              <a:t>Formaldehyde	Nickel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9FB99D-0624-42EA-ABC3-297950A2FE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11" y="6084489"/>
            <a:ext cx="1323578" cy="68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01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043AC-CD98-4A58-8847-B35BAA18D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AERMOD Modeling </a:t>
            </a:r>
            <a:r>
              <a:rPr lang="en-US" sz="2400" dirty="0"/>
              <a:t>(1)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39BF17-797C-4E69-8A25-C534E4311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743200" cy="365125"/>
          </a:xfrm>
        </p:spPr>
        <p:txBody>
          <a:bodyPr/>
          <a:lstStyle/>
          <a:p>
            <a:fld id="{C0D69923-C858-4F71-B539-E9AFC156C2F8}" type="slidenum">
              <a:rPr lang="en-US" sz="1800" smtClean="0"/>
              <a:t>8</a:t>
            </a:fld>
            <a:endParaRPr lang="en-US" sz="18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1B46D77-EAFE-4F15-978F-5EAC55FD9D72}"/>
              </a:ext>
            </a:extLst>
          </p:cNvPr>
          <p:cNvGrpSpPr/>
          <p:nvPr/>
        </p:nvGrpSpPr>
        <p:grpSpPr>
          <a:xfrm>
            <a:off x="168460" y="1724745"/>
            <a:ext cx="11874389" cy="3891600"/>
            <a:chOff x="168460" y="1933133"/>
            <a:chExt cx="11874389" cy="38916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8146159-7541-46D9-B820-32797A3052F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97707" y="1933133"/>
              <a:ext cx="5745142" cy="3840479"/>
              <a:chOff x="280536" y="2072084"/>
              <a:chExt cx="7104888" cy="4749434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7D2F0004-77D8-4D43-935F-75F07E9AB1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80536" y="2072084"/>
                <a:ext cx="7104888" cy="4749434"/>
              </a:xfrm>
              <a:prstGeom prst="rect">
                <a:avLst/>
              </a:prstGeom>
            </p:spPr>
          </p:pic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CE15440-7F86-4C58-9709-E1DF0D3B1BFA}"/>
                  </a:ext>
                </a:extLst>
              </p:cNvPr>
              <p:cNvGrpSpPr/>
              <p:nvPr/>
            </p:nvGrpSpPr>
            <p:grpSpPr>
              <a:xfrm>
                <a:off x="459634" y="5943679"/>
                <a:ext cx="4495928" cy="820526"/>
                <a:chOff x="506673" y="5191154"/>
                <a:chExt cx="4495928" cy="820526"/>
              </a:xfrm>
            </p:grpSpPr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2CD69BF8-EA5F-41D9-8CB4-08B167A8B26F}"/>
                    </a:ext>
                  </a:extLst>
                </p:cNvPr>
                <p:cNvSpPr/>
                <p:nvPr/>
              </p:nvSpPr>
              <p:spPr>
                <a:xfrm>
                  <a:off x="512826" y="5261525"/>
                  <a:ext cx="226135" cy="217105"/>
                </a:xfrm>
                <a:prstGeom prst="ellipse">
                  <a:avLst/>
                </a:prstGeom>
                <a:solidFill>
                  <a:srgbClr val="D54845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154719A2-C795-490D-9D1A-04D7ADF990FA}"/>
                    </a:ext>
                  </a:extLst>
                </p:cNvPr>
                <p:cNvSpPr/>
                <p:nvPr/>
              </p:nvSpPr>
              <p:spPr>
                <a:xfrm>
                  <a:off x="506673" y="5658124"/>
                  <a:ext cx="226135" cy="217105"/>
                </a:xfrm>
                <a:prstGeom prst="ellipse">
                  <a:avLst/>
                </a:prstGeom>
                <a:solidFill>
                  <a:srgbClr val="488C4C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3A2902A-2945-4E24-A612-7C892711F21E}"/>
                    </a:ext>
                  </a:extLst>
                </p:cNvPr>
                <p:cNvSpPr txBox="1"/>
                <p:nvPr/>
              </p:nvSpPr>
              <p:spPr>
                <a:xfrm>
                  <a:off x="762231" y="5191154"/>
                  <a:ext cx="3680773" cy="4567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:r>
                    <a:rPr lang="en-US" dirty="0">
                      <a:solidFill>
                        <a:srgbClr val="D54845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Wind Measurement Site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ACEAA6E-D306-4E8A-A36B-34816D0250C1}"/>
                    </a:ext>
                  </a:extLst>
                </p:cNvPr>
                <p:cNvSpPr txBox="1"/>
                <p:nvPr/>
              </p:nvSpPr>
              <p:spPr>
                <a:xfrm>
                  <a:off x="756656" y="5554936"/>
                  <a:ext cx="4245945" cy="4567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:r>
                    <a:rPr lang="en-US" dirty="0">
                      <a:solidFill>
                        <a:srgbClr val="488C4C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Air Quality Measurement Site</a:t>
                  </a:r>
                </a:p>
              </p:txBody>
            </p:sp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F56B5FD-9928-4843-B791-FDE076C83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484"/>
            <a:stretch/>
          </p:blipFill>
          <p:spPr>
            <a:xfrm>
              <a:off x="168460" y="1971968"/>
              <a:ext cx="5750003" cy="3852765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294F2EB-063F-4948-B6ED-F3E11F82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4900" y="2063630"/>
              <a:ext cx="1470042" cy="3657600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27A4FA2-C226-4D99-94FF-58B71140B8CF}"/>
                </a:ext>
              </a:extLst>
            </p:cNvPr>
            <p:cNvCxnSpPr/>
            <p:nvPr/>
          </p:nvCxnSpPr>
          <p:spPr>
            <a:xfrm flipV="1">
              <a:off x="4197350" y="2273300"/>
              <a:ext cx="3130550" cy="768350"/>
            </a:xfrm>
            <a:prstGeom prst="line">
              <a:avLst/>
            </a:prstGeom>
            <a:ln>
              <a:solidFill>
                <a:srgbClr val="8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8004EEC-752F-46C7-B442-DBAA21F98B3B}"/>
                </a:ext>
              </a:extLst>
            </p:cNvPr>
            <p:cNvCxnSpPr/>
            <p:nvPr/>
          </p:nvCxnSpPr>
          <p:spPr>
            <a:xfrm>
              <a:off x="4191000" y="3797300"/>
              <a:ext cx="3181350" cy="825500"/>
            </a:xfrm>
            <a:prstGeom prst="line">
              <a:avLst/>
            </a:prstGeom>
            <a:ln>
              <a:solidFill>
                <a:srgbClr val="8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6500AB7-F19B-4CAB-93FE-8149F0326344}"/>
              </a:ext>
            </a:extLst>
          </p:cNvPr>
          <p:cNvSpPr txBox="1"/>
          <p:nvPr/>
        </p:nvSpPr>
        <p:spPr>
          <a:xfrm>
            <a:off x="127000" y="5686285"/>
            <a:ext cx="5905500" cy="440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000000"/>
                </a:solidFill>
                <a:latin typeface="Helvetica Neue Light"/>
                <a:cs typeface="Helvetica Neue Light"/>
              </a:rPr>
              <a:t>Regional-scale modeling: covers the Bay Area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3784B8-E22B-4328-89D5-03CDCD3B0677}"/>
              </a:ext>
            </a:extLst>
          </p:cNvPr>
          <p:cNvSpPr txBox="1"/>
          <p:nvPr/>
        </p:nvSpPr>
        <p:spPr>
          <a:xfrm>
            <a:off x="6332883" y="5746183"/>
            <a:ext cx="54537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latin typeface="Helvetica Neue Light"/>
                <a:cs typeface="Helvetica Neue Light"/>
              </a:rPr>
              <a:t>Local-scale modeling: covers West Oakland, including impacts in receptor area (white) from sources in source area (red)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4EAF702-2EDF-4939-B258-2EA4FF3C79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443" y="87233"/>
            <a:ext cx="1323578" cy="68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649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3A42179B-8D2D-4981-9C10-E462973A49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7" t="3991" r="15145" b="7315"/>
          <a:stretch/>
        </p:blipFill>
        <p:spPr>
          <a:xfrm>
            <a:off x="4994757" y="1307808"/>
            <a:ext cx="7147627" cy="51825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DCC3DF-EBA0-4A41-91E9-14CFE33B1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3685"/>
            <a:ext cx="10515600" cy="1325563"/>
          </a:xfrm>
        </p:spPr>
        <p:txBody>
          <a:bodyPr/>
          <a:lstStyle/>
          <a:p>
            <a:r>
              <a:rPr lang="en-US" dirty="0"/>
              <a:t>AERMOD Modeling </a:t>
            </a:r>
            <a:r>
              <a:rPr lang="en-US" sz="2400" dirty="0"/>
              <a:t>(2)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FCF1D-7A1B-4900-B2D3-D8C7F0D0C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7025"/>
            <a:ext cx="4336324" cy="477634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Pollutants modeled:</a:t>
            </a:r>
          </a:p>
          <a:p>
            <a:pPr>
              <a:lnSpc>
                <a:spcPct val="70000"/>
              </a:lnSpc>
            </a:pPr>
            <a:r>
              <a:rPr lang="en-US" sz="2400" dirty="0"/>
              <a:t>PM</a:t>
            </a:r>
            <a:r>
              <a:rPr lang="en-US" sz="2400" baseline="-20000" dirty="0"/>
              <a:t>2.5</a:t>
            </a:r>
          </a:p>
          <a:p>
            <a:pPr>
              <a:lnSpc>
                <a:spcPct val="70000"/>
              </a:lnSpc>
            </a:pPr>
            <a:r>
              <a:rPr lang="en-US" sz="2400" dirty="0"/>
              <a:t>Diesel PM</a:t>
            </a:r>
          </a:p>
          <a:p>
            <a:pPr>
              <a:lnSpc>
                <a:spcPct val="70000"/>
              </a:lnSpc>
            </a:pPr>
            <a:r>
              <a:rPr lang="en-US" sz="2400" dirty="0"/>
              <a:t>Air toxics (cancer risk)</a:t>
            </a:r>
          </a:p>
          <a:p>
            <a:pPr marL="0" indent="0">
              <a:buNone/>
            </a:pPr>
            <a:endParaRPr lang="en-US" sz="600" dirty="0"/>
          </a:p>
          <a:p>
            <a:pPr marL="0" indent="0">
              <a:buNone/>
            </a:pPr>
            <a:r>
              <a:rPr lang="en-US" dirty="0"/>
              <a:t>Sources modeled</a:t>
            </a:r>
          </a:p>
          <a:p>
            <a:pPr>
              <a:lnSpc>
                <a:spcPct val="70000"/>
              </a:lnSpc>
            </a:pPr>
            <a:r>
              <a:rPr lang="en-US" sz="2400" dirty="0"/>
              <a:t>Port of Oakland/marine</a:t>
            </a:r>
          </a:p>
          <a:p>
            <a:pPr>
              <a:lnSpc>
                <a:spcPct val="70000"/>
              </a:lnSpc>
            </a:pPr>
            <a:r>
              <a:rPr lang="en-US" sz="2400" dirty="0"/>
              <a:t>Railyards/trains</a:t>
            </a:r>
          </a:p>
          <a:p>
            <a:pPr>
              <a:lnSpc>
                <a:spcPct val="70000"/>
              </a:lnSpc>
            </a:pPr>
            <a:r>
              <a:rPr lang="en-US" sz="2400" dirty="0"/>
              <a:t>Permitted stationary sources</a:t>
            </a:r>
          </a:p>
          <a:p>
            <a:pPr>
              <a:lnSpc>
                <a:spcPct val="70000"/>
              </a:lnSpc>
            </a:pPr>
            <a:r>
              <a:rPr lang="en-US" sz="2400" dirty="0"/>
              <a:t>Vehicles on freeways and surface streets</a:t>
            </a:r>
          </a:p>
          <a:p>
            <a:pPr>
              <a:lnSpc>
                <a:spcPct val="70000"/>
              </a:lnSpc>
            </a:pPr>
            <a:r>
              <a:rPr lang="en-US" sz="2400" dirty="0"/>
              <a:t>Truck related businesses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CA2B7A-DE9A-4716-8A60-F18CD0AEE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69923-C858-4F71-B539-E9AFC156C2F8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86B523-EE30-4DF9-9DBD-F4FDF726C4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443" y="87233"/>
            <a:ext cx="1323578" cy="68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0566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996</TotalTime>
  <Words>786</Words>
  <Application>Microsoft Office PowerPoint</Application>
  <PresentationFormat>Widescreen</PresentationFormat>
  <Paragraphs>173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Adobe Caslon</vt:lpstr>
      <vt:lpstr>Arial</vt:lpstr>
      <vt:lpstr>Calibri</vt:lpstr>
      <vt:lpstr>Calibri Light</vt:lpstr>
      <vt:lpstr>Courier New</vt:lpstr>
      <vt:lpstr>Helvetica Neue Condensed</vt:lpstr>
      <vt:lpstr>Helvetica Neue Light</vt:lpstr>
      <vt:lpstr>Office Theme</vt:lpstr>
      <vt:lpstr>PowerPoint Presentation</vt:lpstr>
      <vt:lpstr>Presentation Outline</vt:lpstr>
      <vt:lpstr>AB 617 Background</vt:lpstr>
      <vt:lpstr>Why West Oakland?</vt:lpstr>
      <vt:lpstr>Overview of Technical Approach</vt:lpstr>
      <vt:lpstr>CMAQ Modeling (1)</vt:lpstr>
      <vt:lpstr>CMAQ Modeling (2)</vt:lpstr>
      <vt:lpstr>AERMOD Modeling (1)</vt:lpstr>
      <vt:lpstr>AERMOD Modeling (2)</vt:lpstr>
      <vt:lpstr>AERMOD Modeling (3)</vt:lpstr>
      <vt:lpstr>Post-processing Model Results</vt:lpstr>
      <vt:lpstr>Background vs. Local</vt:lpstr>
      <vt:lpstr>Source Apportionment Results (1)</vt:lpstr>
      <vt:lpstr>Source Apportionment Results (2)</vt:lpstr>
      <vt:lpstr>Action Plan Development (1)</vt:lpstr>
      <vt:lpstr>Action Plan Development (2)</vt:lpstr>
      <vt:lpstr>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Reid</dc:creator>
  <cp:lastModifiedBy>Stephen Reid</cp:lastModifiedBy>
  <cp:revision>107</cp:revision>
  <dcterms:created xsi:type="dcterms:W3CDTF">2019-09-24T16:58:39Z</dcterms:created>
  <dcterms:modified xsi:type="dcterms:W3CDTF">2019-10-08T15:08:26Z</dcterms:modified>
</cp:coreProperties>
</file>