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7" r:id="rId4"/>
    <p:sldId id="266" r:id="rId5"/>
    <p:sldId id="265" r:id="rId6"/>
    <p:sldId id="363" r:id="rId7"/>
    <p:sldId id="367" r:id="rId8"/>
    <p:sldId id="368" r:id="rId9"/>
    <p:sldId id="263" r:id="rId10"/>
    <p:sldId id="264" r:id="rId11"/>
    <p:sldId id="269" r:id="rId12"/>
    <p:sldId id="268" r:id="rId13"/>
    <p:sldId id="362" r:id="rId14"/>
    <p:sldId id="369" r:id="rId15"/>
    <p:sldId id="371" r:id="rId16"/>
    <p:sldId id="370" r:id="rId17"/>
    <p:sldId id="379" r:id="rId18"/>
    <p:sldId id="373" r:id="rId19"/>
    <p:sldId id="261" r:id="rId20"/>
    <p:sldId id="262" r:id="rId21"/>
    <p:sldId id="382" r:id="rId22"/>
    <p:sldId id="381" r:id="rId23"/>
    <p:sldId id="258" r:id="rId24"/>
    <p:sldId id="380" r:id="rId25"/>
    <p:sldId id="259" r:id="rId26"/>
    <p:sldId id="364" r:id="rId27"/>
    <p:sldId id="260" r:id="rId28"/>
    <p:sldId id="270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201"/>
    <a:srgbClr val="4156A0"/>
    <a:srgbClr val="6F7D1C"/>
    <a:srgbClr val="427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64"/>
    <p:restoredTop sz="87441"/>
  </p:normalViewPr>
  <p:slideViewPr>
    <p:cSldViewPr snapToGrid="0" snapToObjects="1">
      <p:cViewPr varScale="1">
        <p:scale>
          <a:sx n="132" d="100"/>
          <a:sy n="132" d="100"/>
        </p:scale>
        <p:origin x="3080" y="17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91DFA-32E2-0549-A45A-D5AA2AAF83B8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B5D79-35A2-774E-BEB8-E534CBF6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8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72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Emissions are spatially and temporally resolved; all major emissions sources are represented. Remaining sources lumped into ‘all other’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Emissions impacts vary widely by source and spatially. Unpaved RPM emissions are clearly highest, on road emissions are more spread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9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Emissions impacts vary over time. At this polluted site: RPM, industrial source, on-road emissions dominate.</a:t>
            </a:r>
          </a:p>
          <a:p>
            <a:endParaRPr lang="en-US" b="0" dirty="0"/>
          </a:p>
          <a:p>
            <a:r>
              <a:rPr lang="en-US" b="0" dirty="0"/>
              <a:t>Some PM is ‘unapportioned’ – gap between modeled and apportioned PM.</a:t>
            </a:r>
          </a:p>
          <a:p>
            <a:r>
              <a:rPr lang="en-US" b="0" dirty="0"/>
              <a:t> - range is 40% to 95%</a:t>
            </a:r>
          </a:p>
          <a:p>
            <a:r>
              <a:rPr lang="en-US" b="0" dirty="0"/>
              <a:t> - mean 73% in JFM, mean 86% in OND</a:t>
            </a:r>
          </a:p>
          <a:p>
            <a:r>
              <a:rPr lang="en-US" b="0" dirty="0"/>
              <a:t> - Sulfate scales positive &gt; 100%</a:t>
            </a:r>
          </a:p>
          <a:p>
            <a:r>
              <a:rPr lang="en-US" b="0" dirty="0"/>
              <a:t> - nitrate scales negatively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63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 dirty="0" err="1"/>
              <a:t>aways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results/what is possible with source apportionment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Major differences: Industrial, RPM, On-road, ‘Other’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 PM is </a:t>
            </a:r>
            <a:r>
              <a:rPr lang="en-US" dirty="0" err="1"/>
              <a:t>unnapportioned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Highest </a:t>
            </a:r>
            <a:r>
              <a:rPr lang="en-US" dirty="0" err="1"/>
              <a:t>unnapportioned</a:t>
            </a:r>
            <a:r>
              <a:rPr lang="en-US" dirty="0"/>
              <a:t> at background sites. More secondary 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74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07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ym typeface="Wingdings" pitchFamily="2" charset="2"/>
              </a:rPr>
              <a:t>With upgrades, overall performance is improved, but model is biased low</a:t>
            </a:r>
          </a:p>
          <a:p>
            <a:r>
              <a:rPr lang="en-US" sz="1200" b="0" dirty="0">
                <a:sym typeface="Wingdings" pitchFamily="2" charset="2"/>
              </a:rPr>
              <a:t>Table = entire JFM season</a:t>
            </a:r>
          </a:p>
          <a:p>
            <a:r>
              <a:rPr lang="en-US" sz="1200" b="0" dirty="0">
                <a:sym typeface="Wingdings" pitchFamily="2" charset="2"/>
              </a:rPr>
              <a:t>Plot = 2 weeks in January</a:t>
            </a:r>
          </a:p>
          <a:p>
            <a:r>
              <a:rPr lang="en-US" sz="1200" b="0" dirty="0">
                <a:sym typeface="Wingdings" pitchFamily="2" charset="2"/>
              </a:rPr>
              <a:t>Performance of all NAAQS pollutants improved except ozone (but Bogota NOx emissions have problem)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29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77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Each option varied 1-at-a-time from base case.</a:t>
            </a:r>
          </a:p>
          <a:p>
            <a:r>
              <a:rPr lang="en-US" b="0" dirty="0"/>
              <a:t>Simulation period chosen because model showed false spike in PM2.5 not reflected in obs. Can any of these sensitivity settings better capture </a:t>
            </a:r>
            <a:r>
              <a:rPr lang="en-US" b="0" dirty="0" err="1"/>
              <a:t>obs</a:t>
            </a:r>
            <a:r>
              <a:rPr lang="en-US" b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7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gives us an idea of the sensitivity of PM2.5 in CMAQ to these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9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First, I want to give some background on air quality in Bogota.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High PM2.5 and PM10 levels threaten human health in the 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most populous city in South America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Little modeling of the city has been done in past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Coarser PM a greater concern in Bogota than in 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PM10 is major pollutant and concern in much of developing world, </a:t>
            </a:r>
            <a:r>
              <a:rPr lang="en-US" dirty="0" err="1"/>
              <a:t>esp</a:t>
            </a:r>
            <a:r>
              <a:rPr lang="en-US" dirty="0"/>
              <a:t> megacities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Roads are main source of PM10 (RPM)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Different problem =&gt; different approach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WHO PM25: 10ug/m3 annual, 25ug/m3 24hr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WHO PM10: 20 ug/m3 annual, 50 ug/m3 24hr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www.who.int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/news-room/fact-sheets/detail/ambient-(outdoor)-air-quality-and-health</a:t>
            </a:r>
          </a:p>
          <a:p>
            <a:endParaRPr lang="en-US" dirty="0"/>
          </a:p>
          <a:p>
            <a:r>
              <a:rPr lang="en-US" dirty="0"/>
              <a:t>Bogota is 10</a:t>
            </a:r>
            <a:r>
              <a:rPr lang="en-US" baseline="30000" dirty="0"/>
              <a:t>th</a:t>
            </a:r>
            <a:r>
              <a:rPr lang="en-US" dirty="0"/>
              <a:t> worst polluted city in Latin America</a:t>
            </a:r>
          </a:p>
          <a:p>
            <a:r>
              <a:rPr lang="en-US" dirty="0"/>
              <a:t>https://</a:t>
            </a:r>
            <a:r>
              <a:rPr lang="en-US" dirty="0" err="1"/>
              <a:t>thecitypaperbogota.com</a:t>
            </a:r>
            <a:r>
              <a:rPr lang="en-US" dirty="0"/>
              <a:t>/</a:t>
            </a:r>
            <a:r>
              <a:rPr lang="en-US" dirty="0" err="1"/>
              <a:t>bogota</a:t>
            </a:r>
            <a:r>
              <a:rPr lang="en-US" dirty="0"/>
              <a:t>/dying-for-a-breath-of-</a:t>
            </a:r>
            <a:r>
              <a:rPr lang="en-US" dirty="0" err="1"/>
              <a:t>bogota</a:t>
            </a:r>
            <a:r>
              <a:rPr lang="en-US" dirty="0"/>
              <a:t>-air/17387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www.who.int</a:t>
            </a:r>
            <a:r>
              <a:rPr lang="en-US" dirty="0"/>
              <a:t>/news-room/fact-sheets/detail/ambient-(outdoor)-air-quality-and-health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Bogotá Downtown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Bacatá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4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tallest building in South America, 67 stories tall (https://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en.wikipedia.org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BD_Bacatá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i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00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23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37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80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Method is ‘one-at-a-time’ scaling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88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0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Performance metrics are from recent recommendations (Emery et al. 2017) developed for modeling in US, where modeling systems, emissions estimates, and observation networks have been developed over many years.</a:t>
            </a:r>
          </a:p>
          <a:p>
            <a:r>
              <a:rPr lang="en-US" b="1" dirty="0"/>
              <a:t>Despite uncertainties in modeling over Bogota, most sites fall within these recommended levels.</a:t>
            </a:r>
          </a:p>
          <a:p>
            <a:r>
              <a:rPr lang="en-US" b="1" dirty="0"/>
              <a:t>The model is adequate for use in our source apportionment exercise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15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Source apportionment will build on previous work and increase understanding of air quality problem in Bogota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31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RPM and On road emissions are greatest contributors to air pollution</a:t>
            </a:r>
          </a:p>
          <a:p>
            <a:endParaRPr lang="en-US" dirty="0"/>
          </a:p>
          <a:p>
            <a:r>
              <a:rPr lang="en-US" dirty="0"/>
              <a:t>Values are averaged over 5 ULS observation sites and 1 week. Not over whole domain.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0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4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Impacts vary across city, but on average exceed local and global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6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Observation sites are spatially distributed and capture variety of emissions sources. Measure PM Mass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6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High resolution model provides ability for (mega) city-level analysis</a:t>
            </a:r>
          </a:p>
          <a:p>
            <a:r>
              <a:rPr lang="en-US" b="0" dirty="0"/>
              <a:t> - Uses CMAQv5.0.2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00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Performance metrics are from recent recommendations (Emery et al. 2017) developed for modeling in US, where modeling systems, emissions estimates, and observation networks have been developed over many years.</a:t>
            </a:r>
          </a:p>
          <a:p>
            <a:r>
              <a:rPr lang="en-US" b="0" dirty="0"/>
              <a:t>Despite uncertainties in modeling over Bogota, most sites fall within these recommended levels.</a:t>
            </a:r>
          </a:p>
          <a:p>
            <a:r>
              <a:rPr lang="en-US" b="0" dirty="0"/>
              <a:t>The model is adequate for use in our source apportionment exercise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2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We address </a:t>
            </a:r>
            <a:r>
              <a:rPr lang="en-US" b="1" dirty="0"/>
              <a:t>uncertainty in the simulation over Bogota</a:t>
            </a:r>
            <a:r>
              <a:rPr lang="en-US" b="0" dirty="0"/>
              <a:t>:</a:t>
            </a:r>
          </a:p>
          <a:p>
            <a:r>
              <a:rPr lang="en-US" dirty="0"/>
              <a:t>Some uncertainty in emissions</a:t>
            </a:r>
          </a:p>
          <a:p>
            <a:r>
              <a:rPr lang="en-US" dirty="0"/>
              <a:t>Source apportionment not done before</a:t>
            </a:r>
          </a:p>
          <a:p>
            <a:r>
              <a:rPr lang="en-US" dirty="0"/>
              <a:t>Near equator, high altitude, complex terrain = difficult to model meteorology</a:t>
            </a:r>
          </a:p>
          <a:p>
            <a:r>
              <a:rPr lang="en-US" dirty="0"/>
              <a:t>We identify model sensitivities to 3 sources of uncertainty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2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22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Source apportionment will build on previous work and increase understanding of air quality problem in Bogota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B5D79-35A2-774E-BEB8-E534CBF65B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3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EA20F-EFDA-654E-8360-88BB909DD9EB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B2A93-CE35-B144-B819-1FCAD1B6F03D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F47FA-0B28-AF4C-9DDD-919A33152296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E9A63-E57A-C846-A1A7-7598497D6F0C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1BD48-6F57-6A4B-9DF9-38A1445128D8}" type="datetime1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523EE-4209-7F42-8A4F-3BEC627DC42B}" type="datetime1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00907-FD4A-2045-A2CB-79E31647B927}" type="datetime1">
              <a:rPr lang="en-US" smtClean="0"/>
              <a:t>10/21/19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B67BC-F375-5648-A1BF-916238250A73}" type="datetime1">
              <a:rPr lang="en-US" smtClean="0"/>
              <a:t>10/21/19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8F4D-1372-254A-BCEE-087B40A86EAF}" type="datetime1">
              <a:rPr lang="en-US" smtClean="0"/>
              <a:t>10/21/19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FC96-E939-E343-8763-A488EB7A568B}" type="datetime1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302A-1E10-244F-83F6-A455465A5D59}" type="datetime1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00113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022600"/>
            <a:ext cx="82296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AADFAE-8BE3-D145-A832-C2DCA0199E30}" type="datetime1">
              <a:rPr lang="en-US" smtClean="0"/>
              <a:t>10/21/19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3.emf"/><Relationship Id="rId18" Type="http://schemas.openxmlformats.org/officeDocument/2006/relationships/image" Target="../media/image6.emf"/><Relationship Id="rId3" Type="http://schemas.openxmlformats.org/officeDocument/2006/relationships/image" Target="../media/image24.emf"/><Relationship Id="rId7" Type="http://schemas.openxmlformats.org/officeDocument/2006/relationships/image" Target="../media/image27.emf"/><Relationship Id="rId12" Type="http://schemas.openxmlformats.org/officeDocument/2006/relationships/image" Target="../media/image32.emf"/><Relationship Id="rId17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11" Type="http://schemas.openxmlformats.org/officeDocument/2006/relationships/image" Target="../media/image31.emf"/><Relationship Id="rId5" Type="http://schemas.openxmlformats.org/officeDocument/2006/relationships/image" Target="../media/image26.emf"/><Relationship Id="rId15" Type="http://schemas.openxmlformats.org/officeDocument/2006/relationships/image" Target="../media/image35.emf"/><Relationship Id="rId10" Type="http://schemas.openxmlformats.org/officeDocument/2006/relationships/image" Target="../media/image30.emf"/><Relationship Id="rId4" Type="http://schemas.openxmlformats.org/officeDocument/2006/relationships/image" Target="../media/image25.emf"/><Relationship Id="rId9" Type="http://schemas.openxmlformats.org/officeDocument/2006/relationships/image" Target="../media/image29.emf"/><Relationship Id="rId1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>
          <a:xfrm>
            <a:off x="1039" y="2130425"/>
            <a:ext cx="9141922" cy="1470025"/>
          </a:xfrm>
        </p:spPr>
        <p:txBody>
          <a:bodyPr/>
          <a:lstStyle/>
          <a:p>
            <a:r>
              <a:rPr lang="en-US" sz="2800" dirty="0"/>
              <a:t>Particulate matter sensitivity to local emissions and meteorology over a Latin American megacity for source apportionment and uncertainty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dirty="0">
                <a:ea typeface="+mn-ea"/>
              </a:rPr>
              <a:t>James East</a:t>
            </a:r>
            <a:r>
              <a:rPr lang="en-US" sz="1600" baseline="30000" dirty="0">
                <a:ea typeface="+mn-ea"/>
              </a:rPr>
              <a:t>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dirty="0">
                <a:ea typeface="+mn-ea"/>
              </a:rPr>
              <a:t>Juan Montealegre</a:t>
            </a:r>
            <a:r>
              <a:rPr lang="en-US" sz="1600" baseline="30000" dirty="0">
                <a:ea typeface="+mn-ea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dirty="0">
                <a:ea typeface="+mn-ea"/>
              </a:rPr>
              <a:t>Jorge E. Pachón</a:t>
            </a:r>
            <a:r>
              <a:rPr lang="en-US" sz="1600" baseline="30000" dirty="0">
                <a:ea typeface="+mn-ea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dirty="0">
                <a:ea typeface="+mn-ea"/>
              </a:rPr>
              <a:t>Fernando García Menendez</a:t>
            </a:r>
            <a:r>
              <a:rPr lang="en-US" sz="1600" baseline="30000" dirty="0">
                <a:ea typeface="+mn-ea"/>
              </a:rPr>
              <a:t>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600" dirty="0">
              <a:ea typeface="+mn-ea"/>
            </a:endParaRPr>
          </a:p>
          <a:p>
            <a:pPr fontAlgn="auto">
              <a:spcAft>
                <a:spcPts val="1200"/>
              </a:spcAft>
              <a:buFont typeface="Arial"/>
              <a:buNone/>
              <a:defRPr/>
            </a:pPr>
            <a:r>
              <a:rPr lang="en-US" sz="1600" baseline="30000" dirty="0">
                <a:ea typeface="+mn-ea"/>
              </a:rPr>
              <a:t>1 </a:t>
            </a:r>
            <a:r>
              <a:rPr lang="en-US" sz="1600" dirty="0"/>
              <a:t>North Carolina State University, Raleigh, NC, USA</a:t>
            </a:r>
          </a:p>
          <a:p>
            <a:pPr fontAlgn="auto">
              <a:spcAft>
                <a:spcPts val="1200"/>
              </a:spcAft>
              <a:defRPr/>
            </a:pPr>
            <a:r>
              <a:rPr lang="en-US" sz="1600" baseline="30000" dirty="0">
                <a:ea typeface="+mn-ea"/>
              </a:rPr>
              <a:t>2</a:t>
            </a:r>
            <a:r>
              <a:rPr lang="en-US" sz="1600" dirty="0">
                <a:ea typeface="+mn-ea"/>
              </a:rPr>
              <a:t> </a:t>
            </a:r>
            <a:r>
              <a:rPr lang="en-US" sz="1600" dirty="0"/>
              <a:t>Centro </a:t>
            </a:r>
            <a:r>
              <a:rPr lang="en-US" sz="1600" dirty="0" err="1"/>
              <a:t>Lasallista</a:t>
            </a:r>
            <a:r>
              <a:rPr lang="en-US" sz="1600" dirty="0"/>
              <a:t> de Investigación y Modelación Ambiental (CLIMA), Universidad de La Salle, Bogotá</a:t>
            </a:r>
          </a:p>
          <a:p>
            <a:pPr algn="l" fontAlgn="auto">
              <a:spcAft>
                <a:spcPts val="1200"/>
              </a:spcAft>
              <a:defRPr/>
            </a:pPr>
            <a:endParaRPr lang="en-US" sz="1600" baseline="30000" dirty="0"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Emissions sectors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CB0F17-8E12-CD49-B75E-B23E35D1E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130880"/>
              </p:ext>
            </p:extLst>
          </p:nvPr>
        </p:nvGraphicFramePr>
        <p:xfrm>
          <a:off x="457201" y="1514476"/>
          <a:ext cx="4191000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1822953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Emissions sectors scaled for source apportionment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049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On-road combustion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572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point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640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construction 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325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Quarrying 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419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paved road 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222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paved road 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759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Unpaved industrial road 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41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Unpaved public road 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804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other 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426781"/>
                  </a:ext>
                </a:extLst>
              </a:tr>
            </a:tbl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444821-D908-4E4F-8DC2-0C2C5776FE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65172" y="2766479"/>
            <a:ext cx="4038600" cy="31764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A3B57-7C2A-C24E-BA39-ED952362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F6C3F-810F-9049-B797-03F03D4545D9}"/>
              </a:ext>
            </a:extLst>
          </p:cNvPr>
          <p:cNvSpPr txBox="1"/>
          <p:nvPr/>
        </p:nvSpPr>
        <p:spPr>
          <a:xfrm>
            <a:off x="5257800" y="1514476"/>
            <a:ext cx="3219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RPM = Resuspended Particulate Matter</a:t>
            </a:r>
          </a:p>
        </p:txBody>
      </p:sp>
    </p:spTree>
    <p:extLst>
      <p:ext uri="{BB962C8B-B14F-4D97-AF65-F5344CB8AC3E}">
        <p14:creationId xmlns:p14="http://schemas.microsoft.com/office/powerpoint/2010/main" val="138550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A54A53-CDEF-314C-AA21-4EDC33DAD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4" t="23891" r="9544" b="23711"/>
          <a:stretch/>
        </p:blipFill>
        <p:spPr>
          <a:xfrm>
            <a:off x="112146" y="2017495"/>
            <a:ext cx="2560320" cy="2070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1F223-C567-D646-B544-82FE14DEF0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4" t="23891" r="9544" b="23711"/>
          <a:stretch/>
        </p:blipFill>
        <p:spPr>
          <a:xfrm>
            <a:off x="2207477" y="2017495"/>
            <a:ext cx="2560320" cy="2070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F9BE0E-9AF1-934C-948D-67AF722D3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4" t="23891" r="9544" b="23711"/>
          <a:stretch/>
        </p:blipFill>
        <p:spPr>
          <a:xfrm>
            <a:off x="4372223" y="2047645"/>
            <a:ext cx="2560320" cy="2070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Source apportionment</a:t>
            </a:r>
            <a:endParaRPr lang="en-US" baseline="-25000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F0AC027A-3419-CA42-A529-67A69F6A32C5}"/>
              </a:ext>
            </a:extLst>
          </p:cNvPr>
          <p:cNvSpPr txBox="1">
            <a:spLocks/>
          </p:cNvSpPr>
          <p:nvPr/>
        </p:nvSpPr>
        <p:spPr bwMode="auto">
          <a:xfrm>
            <a:off x="524379" y="1451231"/>
            <a:ext cx="8029074" cy="45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400" dirty="0"/>
              <a:t>Largest PM</a:t>
            </a:r>
            <a:r>
              <a:rPr lang="en-US" sz="2400" baseline="-25000" dirty="0"/>
              <a:t>2.5</a:t>
            </a:r>
            <a:r>
              <a:rPr lang="en-US" sz="2400" dirty="0"/>
              <a:t> contributors</a:t>
            </a:r>
            <a:endParaRPr lang="en-US" sz="2400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2D057-0A21-9C4F-AAF1-9C3FC22C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3161" y="3834150"/>
            <a:ext cx="2133600" cy="365125"/>
          </a:xfrm>
        </p:spPr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5B3E0D18-8064-2B48-BB7F-AC8D2A9D6CA7}"/>
              </a:ext>
            </a:extLst>
          </p:cNvPr>
          <p:cNvSpPr txBox="1">
            <a:spLocks/>
          </p:cNvSpPr>
          <p:nvPr/>
        </p:nvSpPr>
        <p:spPr bwMode="auto">
          <a:xfrm>
            <a:off x="4732902" y="1658286"/>
            <a:ext cx="1753427" cy="5304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Unpaved Industrial Road RPM</a:t>
            </a:r>
            <a:endParaRPr lang="en-US" sz="1600" baseline="-25000" dirty="0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F88A09B7-7C46-D14C-B53C-0E8AC02EF70A}"/>
              </a:ext>
            </a:extLst>
          </p:cNvPr>
          <p:cNvSpPr txBox="1">
            <a:spLocks/>
          </p:cNvSpPr>
          <p:nvPr/>
        </p:nvSpPr>
        <p:spPr bwMode="auto">
          <a:xfrm>
            <a:off x="2555496" y="1946275"/>
            <a:ext cx="1892166" cy="222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On-road emissions</a:t>
            </a:r>
            <a:endParaRPr lang="en-US" sz="1600" baseline="-25000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CC6DCAF4-30AC-5B4A-BCEE-2C8830288C3A}"/>
              </a:ext>
            </a:extLst>
          </p:cNvPr>
          <p:cNvSpPr txBox="1">
            <a:spLocks/>
          </p:cNvSpPr>
          <p:nvPr/>
        </p:nvSpPr>
        <p:spPr bwMode="auto">
          <a:xfrm>
            <a:off x="255966" y="1940658"/>
            <a:ext cx="1892166" cy="222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/>
              <a:t>Industrial Facilities</a:t>
            </a:r>
            <a:endParaRPr lang="en-US" sz="1600" baseline="-2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0DF11F-A61C-AB45-BC4A-F367ABCB2A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4" t="23891" r="9544" b="23711"/>
          <a:stretch/>
        </p:blipFill>
        <p:spPr>
          <a:xfrm>
            <a:off x="6475101" y="2055837"/>
            <a:ext cx="2560320" cy="2070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C53B5B-07FC-154A-900B-736502CD5E20}"/>
              </a:ext>
            </a:extLst>
          </p:cNvPr>
          <p:cNvSpPr txBox="1"/>
          <p:nvPr/>
        </p:nvSpPr>
        <p:spPr>
          <a:xfrm>
            <a:off x="8741721" y="2214965"/>
            <a:ext cx="7124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Helvetica" pitchFamily="2" charset="0"/>
              </a:rPr>
              <a:t>13.92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E14B847D-BB5B-1345-A9A1-76F29A5BBB9E}"/>
              </a:ext>
            </a:extLst>
          </p:cNvPr>
          <p:cNvSpPr txBox="1">
            <a:spLocks/>
          </p:cNvSpPr>
          <p:nvPr/>
        </p:nvSpPr>
        <p:spPr bwMode="auto">
          <a:xfrm>
            <a:off x="6843509" y="1677246"/>
            <a:ext cx="1753427" cy="5244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Unpaved Public Road RPM</a:t>
            </a:r>
            <a:endParaRPr lang="en-US" sz="1600" baseline="-25000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6CD066-F843-BB49-8F68-284DF25DC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391370"/>
            <a:ext cx="8229600" cy="2184793"/>
          </a:xfrm>
        </p:spPr>
        <p:txBody>
          <a:bodyPr/>
          <a:lstStyle/>
          <a:p>
            <a:r>
              <a:rPr lang="en-US" sz="2400" dirty="0"/>
              <a:t>Unpaved Industrial and Public road RPM leads to highest PM</a:t>
            </a:r>
            <a:r>
              <a:rPr lang="en-US" sz="2400" baseline="-25000" dirty="0"/>
              <a:t>2.5</a:t>
            </a:r>
            <a:r>
              <a:rPr lang="en-US" sz="2400" dirty="0"/>
              <a:t> values.</a:t>
            </a:r>
          </a:p>
          <a:p>
            <a:r>
              <a:rPr lang="en-US" sz="2400" dirty="0"/>
              <a:t>Impacts from RPM vary spatially, there are ‘hot spots.’</a:t>
            </a:r>
          </a:p>
          <a:p>
            <a:r>
              <a:rPr lang="en-US" sz="2400" dirty="0"/>
              <a:t>On-road emissions are more spatially homogeneous.</a:t>
            </a:r>
          </a:p>
        </p:txBody>
      </p:sp>
    </p:spTree>
    <p:extLst>
      <p:ext uri="{BB962C8B-B14F-4D97-AF65-F5344CB8AC3E}">
        <p14:creationId xmlns:p14="http://schemas.microsoft.com/office/powerpoint/2010/main" val="2649046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3AF572-5A51-7745-B0F8-06EAE5D51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229600" cy="461168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RPM from unpaved roads, industrial point source emissions, and on-road combustion emissions dominate at a polluted site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Source apportionment – OND PM</a:t>
            </a:r>
            <a:r>
              <a:rPr lang="en-US" baseline="-25000" dirty="0"/>
              <a:t>2.5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E08C40-BD82-7540-B7C2-2E1A14A3A2D2}"/>
              </a:ext>
            </a:extLst>
          </p:cNvPr>
          <p:cNvGrpSpPr/>
          <p:nvPr/>
        </p:nvGrpSpPr>
        <p:grpSpPr>
          <a:xfrm>
            <a:off x="-3663691" y="7227715"/>
            <a:ext cx="9022736" cy="4355827"/>
            <a:chOff x="93662" y="2430733"/>
            <a:chExt cx="9022736" cy="435582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C09C35F-4C48-0748-9924-BB190A253A83}"/>
                </a:ext>
              </a:extLst>
            </p:cNvPr>
            <p:cNvGrpSpPr/>
            <p:nvPr/>
          </p:nvGrpSpPr>
          <p:grpSpPr>
            <a:xfrm>
              <a:off x="93662" y="2430733"/>
              <a:ext cx="9022736" cy="4355827"/>
              <a:chOff x="107950" y="2345005"/>
              <a:chExt cx="9022736" cy="43558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16BCAA-7FA1-9B4D-B1B8-28633F6A6C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0287" r="-1"/>
              <a:stretch/>
            </p:blipFill>
            <p:spPr>
              <a:xfrm>
                <a:off x="6032500" y="2345005"/>
                <a:ext cx="3098186" cy="429483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465F560-929E-754B-AA46-BE91737A8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957" y="2660652"/>
                <a:ext cx="5918200" cy="217170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F7F1C60-64D1-A240-9367-A9CE1C3F9D38}"/>
                  </a:ext>
                </a:extLst>
              </p:cNvPr>
              <p:cNvGrpSpPr/>
              <p:nvPr/>
            </p:nvGrpSpPr>
            <p:grpSpPr>
              <a:xfrm>
                <a:off x="107950" y="4770432"/>
                <a:ext cx="5918200" cy="1930400"/>
                <a:chOff x="107950" y="4927600"/>
                <a:chExt cx="5918200" cy="1930400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CC518801-A97D-BE4E-8FC3-A50B70E593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1111"/>
                <a:stretch/>
              </p:blipFill>
              <p:spPr>
                <a:xfrm>
                  <a:off x="107950" y="4927600"/>
                  <a:ext cx="5918200" cy="1930400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F67CD0B-F2AA-9D49-88F8-AD3E38ED2BA2}"/>
                    </a:ext>
                  </a:extLst>
                </p:cNvPr>
                <p:cNvSpPr/>
                <p:nvPr/>
              </p:nvSpPr>
              <p:spPr>
                <a:xfrm>
                  <a:off x="1701800" y="4927600"/>
                  <a:ext cx="3365500" cy="76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A71466-FA63-574E-892A-849E89B645B2}"/>
                </a:ext>
              </a:extLst>
            </p:cNvPr>
            <p:cNvSpPr/>
            <p:nvPr/>
          </p:nvSpPr>
          <p:spPr>
            <a:xfrm>
              <a:off x="144855" y="5441133"/>
              <a:ext cx="262550" cy="434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167D6-1718-AB47-8B80-0D74A10A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159CD2-8F9E-BF48-B48A-3996A2D8E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16028"/>
            <a:ext cx="9144000" cy="3687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3E81EC-C463-8B45-9465-B7A4BB2EA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357" y="4719420"/>
            <a:ext cx="5867400" cy="21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A2AF1-9CE3-8646-B49C-E70479325C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65" y="2680131"/>
            <a:ext cx="5854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0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D832B226-C59F-E040-9AEA-AB64130A3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3" r="13039"/>
          <a:stretch/>
        </p:blipFill>
        <p:spPr>
          <a:xfrm>
            <a:off x="1478762" y="3137862"/>
            <a:ext cx="1027095" cy="124198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B55B39A-2A9D-B94F-A9C4-A15AA7F0D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762" y="5200063"/>
            <a:ext cx="1181100" cy="12954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5B11AD0-60FC-5443-A2D7-05F6F1D9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762" y="1245989"/>
            <a:ext cx="1181100" cy="12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1B2984-66D3-0241-BB01-F9531D167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155" y="1427204"/>
            <a:ext cx="2962656" cy="38960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EFDC2F-F7C7-9D4A-888B-666B6E7A0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334" y="2106866"/>
            <a:ext cx="2110421" cy="2299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Mean Fractional Contributions (PM</a:t>
            </a:r>
            <a:r>
              <a:rPr lang="en-US" baseline="-25000" dirty="0"/>
              <a:t>2.5</a:t>
            </a:r>
            <a:r>
              <a:rPr lang="en-US" dirty="0"/>
              <a:t>)</a:t>
            </a:r>
            <a:endParaRPr lang="en-US" baseline="-25000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4DE8B0-67DE-6D40-AB61-9E0B63203B08}"/>
              </a:ext>
            </a:extLst>
          </p:cNvPr>
          <p:cNvCxnSpPr>
            <a:cxnSpLocks/>
          </p:cNvCxnSpPr>
          <p:nvPr/>
        </p:nvCxnSpPr>
        <p:spPr>
          <a:xfrm>
            <a:off x="2498441" y="2019849"/>
            <a:ext cx="1341065" cy="708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5752179-D030-D84F-A358-7AF28487774D}"/>
              </a:ext>
            </a:extLst>
          </p:cNvPr>
          <p:cNvCxnSpPr>
            <a:cxnSpLocks/>
          </p:cNvCxnSpPr>
          <p:nvPr/>
        </p:nvCxnSpPr>
        <p:spPr>
          <a:xfrm>
            <a:off x="2499780" y="3503596"/>
            <a:ext cx="1466749" cy="4761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BEA1BA8F-37EE-0F43-8ECC-85237E6B4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3" y="4006822"/>
            <a:ext cx="1181100" cy="129540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B347280-E7D5-7F43-91AF-5C7AE5A0320A}"/>
              </a:ext>
            </a:extLst>
          </p:cNvPr>
          <p:cNvCxnSpPr>
            <a:cxnSpLocks/>
          </p:cNvCxnSpPr>
          <p:nvPr/>
        </p:nvCxnSpPr>
        <p:spPr>
          <a:xfrm flipV="1">
            <a:off x="1023327" y="4083291"/>
            <a:ext cx="2416191" cy="477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9" name="Picture 98">
            <a:extLst>
              <a:ext uri="{FF2B5EF4-FFF2-40B4-BE49-F238E27FC236}">
                <a16:creationId xmlns:a16="http://schemas.microsoft.com/office/drawing/2014/main" id="{AEA55DF8-AD63-3A43-AD24-DC61886FB1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" y="5196345"/>
            <a:ext cx="1181100" cy="1295400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725AAFE-DDA2-894A-A658-94E461B90AA5}"/>
              </a:ext>
            </a:extLst>
          </p:cNvPr>
          <p:cNvCxnSpPr>
            <a:cxnSpLocks/>
          </p:cNvCxnSpPr>
          <p:nvPr/>
        </p:nvCxnSpPr>
        <p:spPr>
          <a:xfrm flipV="1">
            <a:off x="2478924" y="4668013"/>
            <a:ext cx="1345592" cy="6256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774DDEAA-F35C-474B-A50B-243B957149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132" y="1247472"/>
            <a:ext cx="1181100" cy="1295400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9B8EB2E-7DBE-FD46-BFDC-EE5DDFE335D2}"/>
              </a:ext>
            </a:extLst>
          </p:cNvPr>
          <p:cNvCxnSpPr>
            <a:cxnSpLocks/>
          </p:cNvCxnSpPr>
          <p:nvPr/>
        </p:nvCxnSpPr>
        <p:spPr>
          <a:xfrm flipH="1">
            <a:off x="4860758" y="1903680"/>
            <a:ext cx="1121211" cy="213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id="{94CC5502-B14B-5F42-89C1-A690A7A927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6513" y="2538465"/>
            <a:ext cx="1181100" cy="1295400"/>
          </a:xfrm>
          <a:prstGeom prst="rect">
            <a:avLst/>
          </a:prstGeom>
        </p:spPr>
      </p:pic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C02FC8A-C2FA-114B-8117-B654A968DDA5}"/>
              </a:ext>
            </a:extLst>
          </p:cNvPr>
          <p:cNvCxnSpPr>
            <a:cxnSpLocks/>
          </p:cNvCxnSpPr>
          <p:nvPr/>
        </p:nvCxnSpPr>
        <p:spPr>
          <a:xfrm flipH="1" flipV="1">
            <a:off x="5027665" y="3032522"/>
            <a:ext cx="946249" cy="32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EFC628E-6DAE-BD4E-9B96-94CB1CB8085B}"/>
              </a:ext>
            </a:extLst>
          </p:cNvPr>
          <p:cNvCxnSpPr>
            <a:cxnSpLocks/>
          </p:cNvCxnSpPr>
          <p:nvPr/>
        </p:nvCxnSpPr>
        <p:spPr>
          <a:xfrm flipV="1">
            <a:off x="1006998" y="4440413"/>
            <a:ext cx="2552294" cy="9916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E95CDF44-2C0D-7045-B71F-D075D8530A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9" y="2527291"/>
            <a:ext cx="1181100" cy="129540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65788B3E-B1C6-034F-96EC-F59596C346E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86"/>
          <a:stretch/>
        </p:blipFill>
        <p:spPr>
          <a:xfrm>
            <a:off x="1002" y="1240802"/>
            <a:ext cx="1181100" cy="1182889"/>
          </a:xfrm>
          <a:prstGeom prst="rect">
            <a:avLst/>
          </a:prstGeom>
        </p:spPr>
      </p:pic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B42A5E1-E3D0-BD47-B943-03D37E4060B0}"/>
              </a:ext>
            </a:extLst>
          </p:cNvPr>
          <p:cNvCxnSpPr>
            <a:cxnSpLocks/>
          </p:cNvCxnSpPr>
          <p:nvPr/>
        </p:nvCxnSpPr>
        <p:spPr>
          <a:xfrm>
            <a:off x="648179" y="2179802"/>
            <a:ext cx="3712065" cy="1095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EA00014-CF4A-6846-B529-A9CEA37E64C1}"/>
              </a:ext>
            </a:extLst>
          </p:cNvPr>
          <p:cNvCxnSpPr>
            <a:cxnSpLocks/>
          </p:cNvCxnSpPr>
          <p:nvPr/>
        </p:nvCxnSpPr>
        <p:spPr>
          <a:xfrm>
            <a:off x="1018573" y="2613108"/>
            <a:ext cx="2650602" cy="8992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2F482B2F-113A-3A43-B33C-BB1263C9E2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0037" y="3818222"/>
            <a:ext cx="1181100" cy="1295400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6510F68-95B0-DC41-A6BF-B48551A433A1}"/>
              </a:ext>
            </a:extLst>
          </p:cNvPr>
          <p:cNvCxnSpPr>
            <a:cxnSpLocks/>
          </p:cNvCxnSpPr>
          <p:nvPr/>
        </p:nvCxnSpPr>
        <p:spPr>
          <a:xfrm flipH="1" flipV="1">
            <a:off x="4360244" y="3643064"/>
            <a:ext cx="1613670" cy="3366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1" name="Picture 140">
            <a:extLst>
              <a:ext uri="{FF2B5EF4-FFF2-40B4-BE49-F238E27FC236}">
                <a16:creationId xmlns:a16="http://schemas.microsoft.com/office/drawing/2014/main" id="{B3DE8674-6F9A-CB48-92DE-DBF167EEAF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40037" y="5195680"/>
            <a:ext cx="1181100" cy="1295400"/>
          </a:xfrm>
          <a:prstGeom prst="rect">
            <a:avLst/>
          </a:prstGeom>
        </p:spPr>
      </p:pic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30F57B5-10CC-2943-AC9B-DD5F7E061287}"/>
              </a:ext>
            </a:extLst>
          </p:cNvPr>
          <p:cNvCxnSpPr>
            <a:cxnSpLocks/>
          </p:cNvCxnSpPr>
          <p:nvPr/>
        </p:nvCxnSpPr>
        <p:spPr>
          <a:xfrm flipH="1" flipV="1">
            <a:off x="4658923" y="3843490"/>
            <a:ext cx="1401630" cy="1444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7" name="Picture 146">
            <a:extLst>
              <a:ext uri="{FF2B5EF4-FFF2-40B4-BE49-F238E27FC236}">
                <a16:creationId xmlns:a16="http://schemas.microsoft.com/office/drawing/2014/main" id="{4CD55997-B1E4-8543-BB48-77B75F5B1E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63313" y="5544115"/>
            <a:ext cx="1181100" cy="129540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F7D3BEE0-0A11-3B4A-9AF5-304F1DB286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69100" y="5544283"/>
            <a:ext cx="11811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3A611-B6D4-7A45-9E1E-E5680537937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04"/>
          <a:stretch/>
        </p:blipFill>
        <p:spPr>
          <a:xfrm>
            <a:off x="7139420" y="5130064"/>
            <a:ext cx="1827222" cy="965936"/>
          </a:xfrm>
          <a:prstGeom prst="rect">
            <a:avLst/>
          </a:prstGeom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C4C1A1C-5312-314A-8A68-7D1F36563AC2}"/>
              </a:ext>
            </a:extLst>
          </p:cNvPr>
          <p:cNvCxnSpPr>
            <a:cxnSpLocks/>
          </p:cNvCxnSpPr>
          <p:nvPr/>
        </p:nvCxnSpPr>
        <p:spPr>
          <a:xfrm flipH="1" flipV="1">
            <a:off x="4523781" y="4024227"/>
            <a:ext cx="510458" cy="16082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D851F818-C7BF-C64A-892D-5699B4F1F4EF}"/>
              </a:ext>
            </a:extLst>
          </p:cNvPr>
          <p:cNvCxnSpPr>
            <a:cxnSpLocks/>
          </p:cNvCxnSpPr>
          <p:nvPr/>
        </p:nvCxnSpPr>
        <p:spPr>
          <a:xfrm flipV="1">
            <a:off x="3516647" y="4739510"/>
            <a:ext cx="843599" cy="892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8" name="Content Placeholder 2">
            <a:extLst>
              <a:ext uri="{FF2B5EF4-FFF2-40B4-BE49-F238E27FC236}">
                <a16:creationId xmlns:a16="http://schemas.microsoft.com/office/drawing/2014/main" id="{483816A5-E4D7-B94D-A267-6C3C0B812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9862" y="1756833"/>
            <a:ext cx="2381893" cy="37666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Emissions sectors</a:t>
            </a:r>
          </a:p>
        </p:txBody>
      </p:sp>
      <p:sp>
        <p:nvSpPr>
          <p:cNvPr id="169" name="Content Placeholder 2">
            <a:extLst>
              <a:ext uri="{FF2B5EF4-FFF2-40B4-BE49-F238E27FC236}">
                <a16:creationId xmlns:a16="http://schemas.microsoft.com/office/drawing/2014/main" id="{4FDE498A-5123-ED48-994C-C41BE0425735}"/>
              </a:ext>
            </a:extLst>
          </p:cNvPr>
          <p:cNvSpPr txBox="1">
            <a:spLocks/>
          </p:cNvSpPr>
          <p:nvPr/>
        </p:nvSpPr>
        <p:spPr bwMode="auto">
          <a:xfrm>
            <a:off x="6869862" y="4748226"/>
            <a:ext cx="2381893" cy="37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Site 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9F151-5DBD-DB47-B493-3E739657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11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0BD77-0C51-044A-87BE-26A774FD1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229600" cy="4611687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Emissions scaling and source apportionment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Model structural uncertainty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Sensitivity to meteorological parameterizations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80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Impact of model upgrades on performance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0BD77-0C51-044A-87BE-26A774FD1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88748"/>
            <a:ext cx="8229600" cy="433741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WRFv3.5.1 </a:t>
            </a:r>
            <a:r>
              <a:rPr lang="en-US" sz="2400" dirty="0">
                <a:sym typeface="Wingdings" pitchFamily="2" charset="2"/>
              </a:rPr>
              <a:t> WRFv4.1.3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CMAQv5.0.2  CMAQv5.3</a:t>
            </a:r>
          </a:p>
          <a:p>
            <a:pPr marL="0" indent="0">
              <a:buNone/>
            </a:pPr>
            <a:endParaRPr lang="en-US" sz="9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000" i="1" dirty="0">
                <a:sym typeface="Wingdings" pitchFamily="2" charset="2"/>
              </a:rPr>
              <a:t>With upgrades, overall performance</a:t>
            </a:r>
          </a:p>
          <a:p>
            <a:pPr marL="0" indent="0">
              <a:buNone/>
            </a:pPr>
            <a:r>
              <a:rPr lang="en-US" sz="2000" i="1" dirty="0">
                <a:sym typeface="Wingdings" pitchFamily="2" charset="2"/>
              </a:rPr>
              <a:t>is improved, bias becomes negative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850C9D-C59F-D44E-AA1F-69E5C9486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801169"/>
              </p:ext>
            </p:extLst>
          </p:nvPr>
        </p:nvGraphicFramePr>
        <p:xfrm>
          <a:off x="5155465" y="1821405"/>
          <a:ext cx="3452300" cy="94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075">
                  <a:extLst>
                    <a:ext uri="{9D8B030D-6E8A-4147-A177-3AD203B41FA5}">
                      <a16:colId xmlns:a16="http://schemas.microsoft.com/office/drawing/2014/main" val="3884252268"/>
                    </a:ext>
                  </a:extLst>
                </a:gridCol>
                <a:gridCol w="863075">
                  <a:extLst>
                    <a:ext uri="{9D8B030D-6E8A-4147-A177-3AD203B41FA5}">
                      <a16:colId xmlns:a16="http://schemas.microsoft.com/office/drawing/2014/main" val="2803264068"/>
                    </a:ext>
                  </a:extLst>
                </a:gridCol>
                <a:gridCol w="863075">
                  <a:extLst>
                    <a:ext uri="{9D8B030D-6E8A-4147-A177-3AD203B41FA5}">
                      <a16:colId xmlns:a16="http://schemas.microsoft.com/office/drawing/2014/main" val="3075875939"/>
                    </a:ext>
                  </a:extLst>
                </a:gridCol>
                <a:gridCol w="863075">
                  <a:extLst>
                    <a:ext uri="{9D8B030D-6E8A-4147-A177-3AD203B41FA5}">
                      <a16:colId xmlns:a16="http://schemas.microsoft.com/office/drawing/2014/main" val="368403258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2710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Hourly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5601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5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86075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E088BD-F137-4E46-9E2C-72638BC5A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941489"/>
              </p:ext>
            </p:extLst>
          </p:nvPr>
        </p:nvGraphicFramePr>
        <p:xfrm>
          <a:off x="5155464" y="2932398"/>
          <a:ext cx="3452300" cy="628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075">
                  <a:extLst>
                    <a:ext uri="{9D8B030D-6E8A-4147-A177-3AD203B41FA5}">
                      <a16:colId xmlns:a16="http://schemas.microsoft.com/office/drawing/2014/main" val="3884252268"/>
                    </a:ext>
                  </a:extLst>
                </a:gridCol>
                <a:gridCol w="863075">
                  <a:extLst>
                    <a:ext uri="{9D8B030D-6E8A-4147-A177-3AD203B41FA5}">
                      <a16:colId xmlns:a16="http://schemas.microsoft.com/office/drawing/2014/main" val="2803264068"/>
                    </a:ext>
                  </a:extLst>
                </a:gridCol>
                <a:gridCol w="863075">
                  <a:extLst>
                    <a:ext uri="{9D8B030D-6E8A-4147-A177-3AD203B41FA5}">
                      <a16:colId xmlns:a16="http://schemas.microsoft.com/office/drawing/2014/main" val="3075875939"/>
                    </a:ext>
                  </a:extLst>
                </a:gridCol>
                <a:gridCol w="863075">
                  <a:extLst>
                    <a:ext uri="{9D8B030D-6E8A-4147-A177-3AD203B41FA5}">
                      <a16:colId xmlns:a16="http://schemas.microsoft.com/office/drawing/2014/main" val="368403258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Hourly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5601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9E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8607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5964D17-9104-AD43-8D92-67FCD62131CB}"/>
              </a:ext>
            </a:extLst>
          </p:cNvPr>
          <p:cNvSpPr txBox="1"/>
          <p:nvPr/>
        </p:nvSpPr>
        <p:spPr>
          <a:xfrm rot="16200000">
            <a:off x="4495873" y="2260835"/>
            <a:ext cx="94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v5.3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B8956-F18F-2B45-87AC-DA03CF9D2755}"/>
              </a:ext>
            </a:extLst>
          </p:cNvPr>
          <p:cNvSpPr txBox="1"/>
          <p:nvPr/>
        </p:nvSpPr>
        <p:spPr>
          <a:xfrm rot="16200000">
            <a:off x="4500826" y="3049206"/>
            <a:ext cx="93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v5.0.2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385744-5A80-4F48-A375-C8D1DDC53986}"/>
              </a:ext>
            </a:extLst>
          </p:cNvPr>
          <p:cNvGrpSpPr/>
          <p:nvPr/>
        </p:nvGrpSpPr>
        <p:grpSpPr>
          <a:xfrm>
            <a:off x="0" y="3967349"/>
            <a:ext cx="9144000" cy="2508746"/>
            <a:chOff x="0" y="3814947"/>
            <a:chExt cx="9144000" cy="25087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1777E2-D3DD-3142-AEAD-936C0FF3D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994"/>
            <a:stretch/>
          </p:blipFill>
          <p:spPr>
            <a:xfrm>
              <a:off x="0" y="4007056"/>
              <a:ext cx="9144000" cy="23166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5FBA70-521A-034C-9101-3A4CC3868E6D}"/>
                </a:ext>
              </a:extLst>
            </p:cNvPr>
            <p:cNvSpPr txBox="1"/>
            <p:nvPr/>
          </p:nvSpPr>
          <p:spPr>
            <a:xfrm>
              <a:off x="1001486" y="3814947"/>
              <a:ext cx="62701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Hourly and 24-hr PM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at a polluted site (Kennedy)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E967D8C8-D8E6-1A47-A304-534BE9D388AE}"/>
              </a:ext>
            </a:extLst>
          </p:cNvPr>
          <p:cNvSpPr/>
          <p:nvPr/>
        </p:nvSpPr>
        <p:spPr>
          <a:xfrm>
            <a:off x="7555832" y="5024390"/>
            <a:ext cx="86627" cy="866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4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0BD77-0C51-044A-87BE-26A774FD1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229600" cy="4611687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Emissions scaling and source apportionment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Model structural uncertainty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Sensitivity to meteorological parameterizations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9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35E1BDA-78BC-2548-B336-4DFEE747316A}"/>
              </a:ext>
            </a:extLst>
          </p:cNvPr>
          <p:cNvSpPr txBox="1">
            <a:spLocks/>
          </p:cNvSpPr>
          <p:nvPr/>
        </p:nvSpPr>
        <p:spPr bwMode="auto">
          <a:xfrm>
            <a:off x="457200" y="1514476"/>
            <a:ext cx="8229600" cy="128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ym typeface="Wingdings" pitchFamily="2" charset="2"/>
              </a:rPr>
              <a:t>Simulation period:</a:t>
            </a:r>
            <a:r>
              <a:rPr lang="en-US" sz="2000" dirty="0">
                <a:sym typeface="Wingdings" pitchFamily="2" charset="2"/>
              </a:rPr>
              <a:t> 14 days from 2014-01-14 to 2014-01-27</a:t>
            </a:r>
          </a:p>
          <a:p>
            <a:r>
              <a:rPr lang="en-US" sz="2000" dirty="0">
                <a:sym typeface="Wingdings" pitchFamily="2" charset="2"/>
              </a:rPr>
              <a:t>11 WRFv4.1.3 runs performed, driving 11 CMAQv5.3 runs:</a:t>
            </a:r>
          </a:p>
          <a:p>
            <a:pPr marL="457200" lvl="1" indent="0">
              <a:buFont typeface="Arial" charset="0"/>
              <a:buNone/>
            </a:pP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WRF parameterizations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6423CBD-A959-6746-834C-95A2A94CF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1640" y="2387320"/>
            <a:ext cx="6567055" cy="461168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1800" dirty="0">
                <a:sym typeface="Wingdings" pitchFamily="2" charset="2"/>
              </a:rPr>
              <a:t>Base case</a:t>
            </a:r>
          </a:p>
          <a:p>
            <a:pPr marL="0" indent="0">
              <a:buNone/>
            </a:pPr>
            <a:endParaRPr lang="en-US" sz="800" dirty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1800" dirty="0">
                <a:sym typeface="Wingdings" pitchFamily="2" charset="2"/>
              </a:rPr>
              <a:t>Mellor-Yamada-</a:t>
            </a:r>
            <a:r>
              <a:rPr lang="en-US" sz="1800" dirty="0" err="1">
                <a:sym typeface="Wingdings" pitchFamily="2" charset="2"/>
              </a:rPr>
              <a:t>Janjic</a:t>
            </a:r>
            <a:r>
              <a:rPr lang="en-US" sz="1800" dirty="0">
                <a:sym typeface="Wingdings" pitchFamily="2" charset="2"/>
              </a:rPr>
              <a:t> PBL scheme</a:t>
            </a:r>
          </a:p>
          <a:p>
            <a:pPr marL="514350" indent="-514350">
              <a:buAutoNum type="arabicPeriod" startAt="2"/>
            </a:pPr>
            <a:r>
              <a:rPr lang="en-US" sz="1800" dirty="0">
                <a:sym typeface="Wingdings" pitchFamily="2" charset="2"/>
              </a:rPr>
              <a:t>MRF PBL scheme</a:t>
            </a:r>
          </a:p>
          <a:p>
            <a:pPr marL="514350" indent="-514350">
              <a:buAutoNum type="arabicPeriod" startAt="2"/>
            </a:pPr>
            <a:r>
              <a:rPr lang="en-US" sz="1800" dirty="0">
                <a:sym typeface="Wingdings" pitchFamily="2" charset="2"/>
              </a:rPr>
              <a:t>ACM2 PBL scheme</a:t>
            </a:r>
          </a:p>
          <a:p>
            <a:pPr marL="514350" indent="-514350">
              <a:buAutoNum type="arabicPeriod" startAt="2"/>
            </a:pPr>
            <a:r>
              <a:rPr lang="en-US" sz="1800" dirty="0" err="1">
                <a:sym typeface="Wingdings" pitchFamily="2" charset="2"/>
              </a:rPr>
              <a:t>Bougeault-Lacarrère</a:t>
            </a:r>
            <a:r>
              <a:rPr lang="en-US" sz="1800" dirty="0">
                <a:sym typeface="Wingdings" pitchFamily="2" charset="2"/>
              </a:rPr>
              <a:t> PBL scheme</a:t>
            </a:r>
          </a:p>
          <a:p>
            <a:pPr marL="0" indent="0">
              <a:buNone/>
            </a:pPr>
            <a:endParaRPr lang="en-US" sz="800" dirty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en-US" sz="1800" dirty="0">
                <a:sym typeface="Wingdings" pitchFamily="2" charset="2"/>
              </a:rPr>
              <a:t>Purdue Lin microphysics scheme</a:t>
            </a:r>
          </a:p>
          <a:p>
            <a:pPr marL="514350" indent="-514350">
              <a:buAutoNum type="arabicPeriod" startAt="6"/>
            </a:pPr>
            <a:r>
              <a:rPr lang="en-US" sz="1800" dirty="0">
                <a:sym typeface="Wingdings" pitchFamily="2" charset="2"/>
              </a:rPr>
              <a:t>Thompson microphysics scheme</a:t>
            </a:r>
          </a:p>
          <a:p>
            <a:pPr marL="514350" indent="-514350">
              <a:buFont typeface="Arial" charset="0"/>
              <a:buAutoNum type="arabicPeriod" startAt="6"/>
            </a:pPr>
            <a:r>
              <a:rPr lang="en-US" sz="1800" dirty="0">
                <a:sym typeface="Wingdings" pitchFamily="2" charset="2"/>
              </a:rPr>
              <a:t>Morrison 2-moment microphysics scheme</a:t>
            </a:r>
          </a:p>
          <a:p>
            <a:pPr marL="514350" indent="-514350">
              <a:buFont typeface="Arial" charset="0"/>
              <a:buAutoNum type="arabicPeriod" startAt="6"/>
            </a:pPr>
            <a:r>
              <a:rPr lang="en-US" sz="1800" dirty="0">
                <a:sym typeface="Wingdings" pitchFamily="2" charset="2"/>
              </a:rPr>
              <a:t>Thompson aerosol-aware microphysics scheme</a:t>
            </a:r>
          </a:p>
          <a:p>
            <a:pPr marL="0" indent="0">
              <a:buNone/>
            </a:pPr>
            <a:endParaRPr lang="en-US" sz="800" dirty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 startAt="10"/>
            </a:pPr>
            <a:r>
              <a:rPr lang="en-US" sz="1800" dirty="0">
                <a:sym typeface="Wingdings" pitchFamily="2" charset="2"/>
              </a:rPr>
              <a:t>Full diffusion option</a:t>
            </a:r>
          </a:p>
          <a:p>
            <a:pPr marL="514350" indent="-514350">
              <a:buAutoNum type="arabicPeriod" startAt="10"/>
            </a:pPr>
            <a:r>
              <a:rPr lang="en-US" sz="1800" dirty="0">
                <a:sym typeface="Wingdings" pitchFamily="2" charset="2"/>
              </a:rPr>
              <a:t>Slope and shading effects for short wave radiation</a:t>
            </a:r>
          </a:p>
          <a:p>
            <a:pPr marL="514350" indent="-514350">
              <a:buAutoNum type="arabicPeriod" startAt="10"/>
            </a:pPr>
            <a:endParaRPr lang="en-US" sz="1800" dirty="0">
              <a:sym typeface="Wingdings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1C0FF2-D092-B54E-8362-0A7565E66824}"/>
              </a:ext>
            </a:extLst>
          </p:cNvPr>
          <p:cNvGrpSpPr/>
          <p:nvPr/>
        </p:nvGrpSpPr>
        <p:grpSpPr>
          <a:xfrm>
            <a:off x="2306789" y="2441870"/>
            <a:ext cx="311726" cy="3977640"/>
            <a:chOff x="1724893" y="1589809"/>
            <a:chExt cx="311726" cy="4436919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BF330A35-47BA-3F4F-A8F9-8F773366623A}"/>
                </a:ext>
              </a:extLst>
            </p:cNvPr>
            <p:cNvSpPr/>
            <p:nvPr/>
          </p:nvSpPr>
          <p:spPr>
            <a:xfrm>
              <a:off x="1724893" y="2098964"/>
              <a:ext cx="311726" cy="1433945"/>
            </a:xfrm>
            <a:prstGeom prst="leftBrace">
              <a:avLst/>
            </a:prstGeom>
            <a:ln>
              <a:solidFill>
                <a:srgbClr val="6F7D1C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C7A9F140-8B0D-D34A-B83D-32A5E1FCC553}"/>
                </a:ext>
              </a:extLst>
            </p:cNvPr>
            <p:cNvSpPr/>
            <p:nvPr/>
          </p:nvSpPr>
          <p:spPr>
            <a:xfrm>
              <a:off x="1724893" y="3706018"/>
              <a:ext cx="311726" cy="1433945"/>
            </a:xfrm>
            <a:prstGeom prst="leftBrace">
              <a:avLst/>
            </a:prstGeom>
            <a:ln>
              <a:solidFill>
                <a:srgbClr val="6F7D1C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D2F424F9-F7E5-1B4D-862B-A41CD80CB3D5}"/>
                </a:ext>
              </a:extLst>
            </p:cNvPr>
            <p:cNvSpPr/>
            <p:nvPr/>
          </p:nvSpPr>
          <p:spPr>
            <a:xfrm>
              <a:off x="1724893" y="5313072"/>
              <a:ext cx="311726" cy="713656"/>
            </a:xfrm>
            <a:prstGeom prst="leftBrace">
              <a:avLst/>
            </a:prstGeom>
            <a:ln>
              <a:solidFill>
                <a:srgbClr val="6F7D1C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2DF78A00-2931-1149-9849-F88D16AB1AC4}"/>
                </a:ext>
              </a:extLst>
            </p:cNvPr>
            <p:cNvSpPr/>
            <p:nvPr/>
          </p:nvSpPr>
          <p:spPr>
            <a:xfrm>
              <a:off x="1724893" y="1589809"/>
              <a:ext cx="311726" cy="336046"/>
            </a:xfrm>
            <a:prstGeom prst="leftBrace">
              <a:avLst/>
            </a:prstGeom>
            <a:ln>
              <a:solidFill>
                <a:srgbClr val="6F7D1C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8C3A14-16F7-E642-9B11-64B1D43EF8C4}"/>
              </a:ext>
            </a:extLst>
          </p:cNvPr>
          <p:cNvGrpSpPr/>
          <p:nvPr/>
        </p:nvGrpSpPr>
        <p:grpSpPr>
          <a:xfrm>
            <a:off x="467593" y="2429761"/>
            <a:ext cx="1859978" cy="3996297"/>
            <a:chOff x="218209" y="1899820"/>
            <a:chExt cx="1859978" cy="39962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3E4F2C-9527-9D4E-B74E-9FF49E8A3E96}"/>
                </a:ext>
              </a:extLst>
            </p:cNvPr>
            <p:cNvSpPr txBox="1"/>
            <p:nvPr/>
          </p:nvSpPr>
          <p:spPr>
            <a:xfrm>
              <a:off x="228596" y="1899820"/>
              <a:ext cx="1392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F7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 case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9EE6B6-D449-7442-8D0A-214D77C9DE75}"/>
                </a:ext>
              </a:extLst>
            </p:cNvPr>
            <p:cNvSpPr txBox="1"/>
            <p:nvPr/>
          </p:nvSpPr>
          <p:spPr>
            <a:xfrm>
              <a:off x="218209" y="2698653"/>
              <a:ext cx="1849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F7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PBL Scheme varied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1C38BF-D68F-3848-8DEA-2B63E084646D}"/>
                </a:ext>
              </a:extLst>
            </p:cNvPr>
            <p:cNvSpPr txBox="1"/>
            <p:nvPr/>
          </p:nvSpPr>
          <p:spPr>
            <a:xfrm>
              <a:off x="228596" y="4048037"/>
              <a:ext cx="1849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F7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Microphysics Scheme varied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052749-3899-8A42-B759-50BF1F8710EA}"/>
                </a:ext>
              </a:extLst>
            </p:cNvPr>
            <p:cNvSpPr txBox="1"/>
            <p:nvPr/>
          </p:nvSpPr>
          <p:spPr>
            <a:xfrm>
              <a:off x="228596" y="5249786"/>
              <a:ext cx="1849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F7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Topography related options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893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Sensitivity to meteorological parameterizations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6B3BC6-CEC5-0F42-B987-63B401D6F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331974"/>
              </p:ext>
            </p:extLst>
          </p:nvPr>
        </p:nvGraphicFramePr>
        <p:xfrm>
          <a:off x="3893570" y="1659060"/>
          <a:ext cx="4256314" cy="4218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1923">
                  <a:extLst>
                    <a:ext uri="{9D8B030D-6E8A-4147-A177-3AD203B41FA5}">
                      <a16:colId xmlns:a16="http://schemas.microsoft.com/office/drawing/2014/main" val="3564612915"/>
                    </a:ext>
                  </a:extLst>
                </a:gridCol>
                <a:gridCol w="717754">
                  <a:extLst>
                    <a:ext uri="{9D8B030D-6E8A-4147-A177-3AD203B41FA5}">
                      <a16:colId xmlns:a16="http://schemas.microsoft.com/office/drawing/2014/main" val="3085954648"/>
                    </a:ext>
                  </a:extLst>
                </a:gridCol>
                <a:gridCol w="658762">
                  <a:extLst>
                    <a:ext uri="{9D8B030D-6E8A-4147-A177-3AD203B41FA5}">
                      <a16:colId xmlns:a16="http://schemas.microsoft.com/office/drawing/2014/main" val="3831740344"/>
                    </a:ext>
                  </a:extLst>
                </a:gridCol>
                <a:gridCol w="647875">
                  <a:extLst>
                    <a:ext uri="{9D8B030D-6E8A-4147-A177-3AD203B41FA5}">
                      <a16:colId xmlns:a16="http://schemas.microsoft.com/office/drawing/2014/main" val="837139422"/>
                    </a:ext>
                  </a:extLst>
                </a:gridCol>
              </a:tblGrid>
              <a:tr h="28125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3430433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YSU PBL</a:t>
                      </a:r>
                    </a:p>
                  </a:txBody>
                  <a:tcPr marL="7749" marR="7749" marT="7749" marB="0" anchor="b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99912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993534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MJY PBL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628059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MRF PBL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543286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ACM2 PBL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07006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BouLac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PBL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506905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773359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Purdue-Lin MP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259028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Thompson 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134485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Morrison 2m 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668792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Thom. </a:t>
                      </a:r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359955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779287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Diffusion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745838"/>
                  </a:ext>
                </a:extLst>
              </a:tr>
              <a:tr h="28125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 effects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49" marR="7749" marT="7749" marB="0" anchor="ctr">
                    <a:lnL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7D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790412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2412AEFD-30F1-6145-B1AB-BE1D9ACCFB66}"/>
              </a:ext>
            </a:extLst>
          </p:cNvPr>
          <p:cNvSpPr/>
          <p:nvPr/>
        </p:nvSpPr>
        <p:spPr>
          <a:xfrm>
            <a:off x="5152103" y="2713703"/>
            <a:ext cx="3059726" cy="412955"/>
          </a:xfrm>
          <a:prstGeom prst="rect">
            <a:avLst/>
          </a:prstGeom>
          <a:noFill/>
          <a:ln w="76200">
            <a:solidFill>
              <a:srgbClr val="CC020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59726"/>
                      <a:gd name="connsiteY0" fmla="*/ 0 h 412955"/>
                      <a:gd name="connsiteX1" fmla="*/ 581348 w 3059726"/>
                      <a:gd name="connsiteY1" fmla="*/ 0 h 412955"/>
                      <a:gd name="connsiteX2" fmla="*/ 1101501 w 3059726"/>
                      <a:gd name="connsiteY2" fmla="*/ 0 h 412955"/>
                      <a:gd name="connsiteX3" fmla="*/ 1774641 w 3059726"/>
                      <a:gd name="connsiteY3" fmla="*/ 0 h 412955"/>
                      <a:gd name="connsiteX4" fmla="*/ 2355989 w 3059726"/>
                      <a:gd name="connsiteY4" fmla="*/ 0 h 412955"/>
                      <a:gd name="connsiteX5" fmla="*/ 3059726 w 3059726"/>
                      <a:gd name="connsiteY5" fmla="*/ 0 h 412955"/>
                      <a:gd name="connsiteX6" fmla="*/ 3059726 w 3059726"/>
                      <a:gd name="connsiteY6" fmla="*/ 412955 h 412955"/>
                      <a:gd name="connsiteX7" fmla="*/ 2447781 w 3059726"/>
                      <a:gd name="connsiteY7" fmla="*/ 412955 h 412955"/>
                      <a:gd name="connsiteX8" fmla="*/ 1774641 w 3059726"/>
                      <a:gd name="connsiteY8" fmla="*/ 412955 h 412955"/>
                      <a:gd name="connsiteX9" fmla="*/ 1254488 w 3059726"/>
                      <a:gd name="connsiteY9" fmla="*/ 412955 h 412955"/>
                      <a:gd name="connsiteX10" fmla="*/ 642542 w 3059726"/>
                      <a:gd name="connsiteY10" fmla="*/ 412955 h 412955"/>
                      <a:gd name="connsiteX11" fmla="*/ 0 w 3059726"/>
                      <a:gd name="connsiteY11" fmla="*/ 412955 h 412955"/>
                      <a:gd name="connsiteX12" fmla="*/ 0 w 3059726"/>
                      <a:gd name="connsiteY12" fmla="*/ 0 h 412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59726" h="412955" extrusionOk="0">
                        <a:moveTo>
                          <a:pt x="0" y="0"/>
                        </a:moveTo>
                        <a:cubicBezTo>
                          <a:pt x="168683" y="7077"/>
                          <a:pt x="328979" y="26759"/>
                          <a:pt x="581348" y="0"/>
                        </a:cubicBezTo>
                        <a:cubicBezTo>
                          <a:pt x="833717" y="-26759"/>
                          <a:pt x="870955" y="-3754"/>
                          <a:pt x="1101501" y="0"/>
                        </a:cubicBezTo>
                        <a:cubicBezTo>
                          <a:pt x="1332047" y="3754"/>
                          <a:pt x="1627474" y="12488"/>
                          <a:pt x="1774641" y="0"/>
                        </a:cubicBezTo>
                        <a:cubicBezTo>
                          <a:pt x="1921808" y="-12488"/>
                          <a:pt x="2217469" y="22077"/>
                          <a:pt x="2355989" y="0"/>
                        </a:cubicBezTo>
                        <a:cubicBezTo>
                          <a:pt x="2494509" y="-22077"/>
                          <a:pt x="2887780" y="-21362"/>
                          <a:pt x="3059726" y="0"/>
                        </a:cubicBezTo>
                        <a:cubicBezTo>
                          <a:pt x="3045769" y="153129"/>
                          <a:pt x="3054035" y="283818"/>
                          <a:pt x="3059726" y="412955"/>
                        </a:cubicBezTo>
                        <a:cubicBezTo>
                          <a:pt x="2805679" y="413640"/>
                          <a:pt x="2743176" y="434753"/>
                          <a:pt x="2447781" y="412955"/>
                        </a:cubicBezTo>
                        <a:cubicBezTo>
                          <a:pt x="2152386" y="391157"/>
                          <a:pt x="1912666" y="423281"/>
                          <a:pt x="1774641" y="412955"/>
                        </a:cubicBezTo>
                        <a:cubicBezTo>
                          <a:pt x="1636616" y="402629"/>
                          <a:pt x="1437814" y="410028"/>
                          <a:pt x="1254488" y="412955"/>
                        </a:cubicBezTo>
                        <a:cubicBezTo>
                          <a:pt x="1071162" y="415882"/>
                          <a:pt x="809371" y="390597"/>
                          <a:pt x="642542" y="412955"/>
                        </a:cubicBezTo>
                        <a:cubicBezTo>
                          <a:pt x="475713" y="435313"/>
                          <a:pt x="281083" y="416425"/>
                          <a:pt x="0" y="412955"/>
                        </a:cubicBezTo>
                        <a:cubicBezTo>
                          <a:pt x="12255" y="302989"/>
                          <a:pt x="14179" y="9989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F09EA1-4E86-3D40-8C5B-78F39F4B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62" y="2375516"/>
            <a:ext cx="4368800" cy="3975100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7C9A1613-E86A-8E4F-A05C-C8F96EE08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880" y="1788752"/>
            <a:ext cx="4369630" cy="717884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ym typeface="Wingdings" pitchFamily="2" charset="2"/>
              </a:rPr>
              <a:t>Mean range of hourly PM</a:t>
            </a:r>
            <a:r>
              <a:rPr lang="en-US" sz="1800" baseline="-25000" dirty="0">
                <a:sym typeface="Wingdings" pitchFamily="2" charset="2"/>
              </a:rPr>
              <a:t>2.5</a:t>
            </a:r>
            <a:r>
              <a:rPr lang="en-US" sz="1800" dirty="0">
                <a:sym typeface="Wingdings" pitchFamily="2" charset="2"/>
              </a:rPr>
              <a:t>due to choice of meteorological parameterizations</a:t>
            </a:r>
            <a:endParaRPr lang="en-US" sz="1800" baseline="-25000" dirty="0">
              <a:sym typeface="Wingdings" pitchFamily="2" charset="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E5DC35-7746-5C45-AB3F-1483C4E82998}"/>
              </a:ext>
            </a:extLst>
          </p:cNvPr>
          <p:cNvGrpSpPr/>
          <p:nvPr/>
        </p:nvGrpSpPr>
        <p:grpSpPr>
          <a:xfrm>
            <a:off x="8084417" y="1877383"/>
            <a:ext cx="321551" cy="4069309"/>
            <a:chOff x="8084417" y="1877383"/>
            <a:chExt cx="321551" cy="40693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696B18-1FD5-FD4E-88F0-9C39219FCA3E}"/>
                </a:ext>
              </a:extLst>
            </p:cNvPr>
            <p:cNvGrpSpPr/>
            <p:nvPr/>
          </p:nvGrpSpPr>
          <p:grpSpPr>
            <a:xfrm>
              <a:off x="8084417" y="2423418"/>
              <a:ext cx="321551" cy="3523274"/>
              <a:chOff x="1675733" y="2098964"/>
              <a:chExt cx="321551" cy="4006015"/>
            </a:xfrm>
          </p:grpSpPr>
          <p:sp>
            <p:nvSpPr>
              <p:cNvPr id="8" name="Left Brace 7">
                <a:extLst>
                  <a:ext uri="{FF2B5EF4-FFF2-40B4-BE49-F238E27FC236}">
                    <a16:creationId xmlns:a16="http://schemas.microsoft.com/office/drawing/2014/main" id="{7D246860-650B-5041-9EF1-E444A018EA63}"/>
                  </a:ext>
                </a:extLst>
              </p:cNvPr>
              <p:cNvSpPr/>
              <p:nvPr/>
            </p:nvSpPr>
            <p:spPr>
              <a:xfrm rot="10800000">
                <a:off x="1675733" y="2098964"/>
                <a:ext cx="311726" cy="1433945"/>
              </a:xfrm>
              <a:prstGeom prst="leftBrace">
                <a:avLst/>
              </a:prstGeom>
              <a:ln>
                <a:solidFill>
                  <a:srgbClr val="6F7D1C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eft Brace 8">
                <a:extLst>
                  <a:ext uri="{FF2B5EF4-FFF2-40B4-BE49-F238E27FC236}">
                    <a16:creationId xmlns:a16="http://schemas.microsoft.com/office/drawing/2014/main" id="{85237CD0-E1C9-0B43-8AEA-4879733CD3E7}"/>
                  </a:ext>
                </a:extLst>
              </p:cNvPr>
              <p:cNvSpPr/>
              <p:nvPr/>
            </p:nvSpPr>
            <p:spPr>
              <a:xfrm rot="10800000">
                <a:off x="1675738" y="3706017"/>
                <a:ext cx="311726" cy="1433945"/>
              </a:xfrm>
              <a:prstGeom prst="leftBrace">
                <a:avLst/>
              </a:prstGeom>
              <a:ln>
                <a:solidFill>
                  <a:srgbClr val="6F7D1C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6249A9E6-0467-624E-9397-5AD2F0AAB4DA}"/>
                  </a:ext>
                </a:extLst>
              </p:cNvPr>
              <p:cNvSpPr/>
              <p:nvPr/>
            </p:nvSpPr>
            <p:spPr>
              <a:xfrm rot="10800000">
                <a:off x="1685558" y="5299489"/>
                <a:ext cx="311726" cy="805490"/>
              </a:xfrm>
              <a:prstGeom prst="leftBrace">
                <a:avLst/>
              </a:prstGeom>
              <a:ln>
                <a:solidFill>
                  <a:srgbClr val="6F7D1C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FB9D632-F881-7C43-9A17-462C4C40729D}"/>
                </a:ext>
              </a:extLst>
            </p:cNvPr>
            <p:cNvSpPr/>
            <p:nvPr/>
          </p:nvSpPr>
          <p:spPr>
            <a:xfrm rot="10800000">
              <a:off x="8084417" y="1877383"/>
              <a:ext cx="311726" cy="405661"/>
            </a:xfrm>
            <a:prstGeom prst="leftBrace">
              <a:avLst/>
            </a:prstGeom>
            <a:ln>
              <a:solidFill>
                <a:srgbClr val="6F7D1C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D2608A-BDDB-8D4E-A943-1E88783697AA}"/>
              </a:ext>
            </a:extLst>
          </p:cNvPr>
          <p:cNvGrpSpPr/>
          <p:nvPr/>
        </p:nvGrpSpPr>
        <p:grpSpPr>
          <a:xfrm>
            <a:off x="8350779" y="1599853"/>
            <a:ext cx="618693" cy="4924709"/>
            <a:chOff x="8350779" y="1599853"/>
            <a:chExt cx="618693" cy="492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A21840-1B10-4F41-9BA0-146CA9384AF7}"/>
                </a:ext>
              </a:extLst>
            </p:cNvPr>
            <p:cNvGrpSpPr/>
            <p:nvPr/>
          </p:nvGrpSpPr>
          <p:grpSpPr>
            <a:xfrm>
              <a:off x="8384697" y="2119567"/>
              <a:ext cx="584775" cy="4404995"/>
              <a:chOff x="1490275" y="2204330"/>
              <a:chExt cx="584775" cy="440499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EFA26-F8E8-5141-B4AC-6CCB372E647E}"/>
                  </a:ext>
                </a:extLst>
              </p:cNvPr>
              <p:cNvSpPr txBox="1"/>
              <p:nvPr/>
            </p:nvSpPr>
            <p:spPr>
              <a:xfrm rot="5400000">
                <a:off x="808148" y="2959849"/>
                <a:ext cx="18495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6F7D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PBL Scheme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0DC35C-19AB-BF4B-9724-8E545D693990}"/>
                  </a:ext>
                </a:extLst>
              </p:cNvPr>
              <p:cNvSpPr txBox="1"/>
              <p:nvPr/>
            </p:nvSpPr>
            <p:spPr>
              <a:xfrm rot="5400000">
                <a:off x="798866" y="4348557"/>
                <a:ext cx="18495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6F7D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Microphysics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0B55A4-4EBA-4A41-84E6-DDEE8A6A8F9A}"/>
                  </a:ext>
                </a:extLst>
              </p:cNvPr>
              <p:cNvSpPr txBox="1"/>
              <p:nvPr/>
            </p:nvSpPr>
            <p:spPr>
              <a:xfrm rot="5400000">
                <a:off x="857867" y="5392142"/>
                <a:ext cx="1849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6F7D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Topography</a:t>
                </a:r>
              </a:p>
              <a:p>
                <a:pPr algn="ctr"/>
                <a:r>
                  <a:rPr lang="en-US" sz="1600" dirty="0">
                    <a:solidFill>
                      <a:srgbClr val="6F7D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related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EFE4DE-1543-7C43-8817-42C3852B12A5}"/>
                </a:ext>
              </a:extLst>
            </p:cNvPr>
            <p:cNvSpPr txBox="1"/>
            <p:nvPr/>
          </p:nvSpPr>
          <p:spPr>
            <a:xfrm rot="5400000">
              <a:off x="8171678" y="1778954"/>
              <a:ext cx="942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6F7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</a:t>
              </a:r>
            </a:p>
            <a:p>
              <a:pPr algn="ctr"/>
              <a:r>
                <a:rPr lang="en-US" sz="1600" dirty="0">
                  <a:solidFill>
                    <a:srgbClr val="6F7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8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7B49E-AC54-3D46-BAF5-270DD1645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378042" cy="4611687"/>
          </a:xfrm>
        </p:spPr>
        <p:txBody>
          <a:bodyPr/>
          <a:lstStyle/>
          <a:p>
            <a:r>
              <a:rPr lang="en-US" sz="2400" dirty="0"/>
              <a:t>Unpaved road RPM is the largest contributor to overall PM</a:t>
            </a:r>
            <a:r>
              <a:rPr lang="en-US" sz="2400" baseline="-25000" dirty="0"/>
              <a:t>2.5</a:t>
            </a:r>
            <a:r>
              <a:rPr lang="en-US" sz="2400" dirty="0"/>
              <a:t> and pollution.</a:t>
            </a:r>
          </a:p>
          <a:p>
            <a:r>
              <a:rPr lang="en-US" sz="2400" dirty="0"/>
              <a:t>On-road vehicle emissions are second largest contributors to PM</a:t>
            </a:r>
            <a:r>
              <a:rPr lang="en-US" sz="2400" baseline="-25000" dirty="0"/>
              <a:t>2.5</a:t>
            </a:r>
            <a:r>
              <a:rPr lang="en-US" sz="2400" dirty="0"/>
              <a:t> pollution.</a:t>
            </a:r>
          </a:p>
          <a:p>
            <a:r>
              <a:rPr lang="en-US" sz="2400" dirty="0"/>
              <a:t>Relative influence of different emissions sectors is highly localized within the city.</a:t>
            </a:r>
          </a:p>
          <a:p>
            <a:r>
              <a:rPr lang="en-US" sz="2400" dirty="0"/>
              <a:t>Model updates lead to improved PM</a:t>
            </a:r>
            <a:r>
              <a:rPr lang="en-US" sz="2400" baseline="-25000" dirty="0"/>
              <a:t>2.5</a:t>
            </a:r>
            <a:r>
              <a:rPr lang="en-US" sz="2400" dirty="0"/>
              <a:t> performance in Bogota for JFM season, introduce negative bias.</a:t>
            </a:r>
          </a:p>
          <a:p>
            <a:r>
              <a:rPr lang="en-US" sz="2400" dirty="0"/>
              <a:t>PM</a:t>
            </a:r>
            <a:r>
              <a:rPr lang="en-US" sz="2400" baseline="-25000" dirty="0"/>
              <a:t>2.5</a:t>
            </a:r>
            <a:r>
              <a:rPr lang="en-US" sz="2400" dirty="0"/>
              <a:t> is most sensitive to choice of PBL scheme in WRF meteorological modeling.</a:t>
            </a:r>
          </a:p>
          <a:p>
            <a:r>
              <a:rPr lang="en-US" sz="2400" dirty="0"/>
              <a:t>MRF PBL scheme improves performance over base case scheme, and full diffusion option decreases bias.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277AF2-AE16-9C40-B9DA-5EFAD245FF04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2DBB7-0C78-7343-B462-C5988916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9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416A7E-DCBD-AD4F-A34F-08515C415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975" y="1514476"/>
            <a:ext cx="8728050" cy="2143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Bogota Air Quality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DA02BB-86C7-174D-AD2D-35ABEA7C2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782294"/>
            <a:ext cx="8229600" cy="2743199"/>
          </a:xfrm>
        </p:spPr>
        <p:txBody>
          <a:bodyPr/>
          <a:lstStyle/>
          <a:p>
            <a:r>
              <a:rPr lang="en-US" sz="2400" dirty="0"/>
              <a:t>Emissions from various sectors across the city contribute to excessive pollutant concentrations.</a:t>
            </a:r>
          </a:p>
          <a:p>
            <a:r>
              <a:rPr lang="en-US" sz="2400" dirty="0"/>
              <a:t>Although annual average PM</a:t>
            </a:r>
            <a:r>
              <a:rPr lang="en-US" sz="2400" baseline="-25000" dirty="0"/>
              <a:t>2.5</a:t>
            </a:r>
            <a:r>
              <a:rPr lang="en-US" sz="2400" dirty="0"/>
              <a:t> and PM</a:t>
            </a:r>
            <a:r>
              <a:rPr lang="en-US" sz="2400" baseline="-25000" dirty="0"/>
              <a:t>10</a:t>
            </a:r>
            <a:r>
              <a:rPr lang="en-US" sz="2400" dirty="0"/>
              <a:t> levels have decreased in recent years, frequent exceedances lead to high exposures and negative health impacts.</a:t>
            </a:r>
          </a:p>
          <a:p>
            <a:r>
              <a:rPr lang="en-US" sz="2400" dirty="0"/>
              <a:t>We model Bogota air quality during a year using CMAQ.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684209-F32B-D146-A577-FC6572BBE91F}"/>
              </a:ext>
            </a:extLst>
          </p:cNvPr>
          <p:cNvSpPr txBox="1">
            <a:spLocks/>
          </p:cNvSpPr>
          <p:nvPr/>
        </p:nvSpPr>
        <p:spPr bwMode="auto">
          <a:xfrm>
            <a:off x="10915650" y="3325094"/>
            <a:ext cx="8229600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2014 PM:</a:t>
            </a:r>
          </a:p>
          <a:p>
            <a:pPr marL="457200" lvl="1" indent="0">
              <a:buFont typeface="Arial" charset="0"/>
              <a:buNone/>
            </a:pPr>
            <a:r>
              <a:rPr lang="en-US"/>
              <a:t>PM</a:t>
            </a:r>
            <a:r>
              <a:rPr lang="en-US" baseline="-25000"/>
              <a:t>2.5</a:t>
            </a:r>
            <a:r>
              <a:rPr lang="en-US"/>
              <a:t>: 38.3 µg/m</a:t>
            </a:r>
            <a:r>
              <a:rPr lang="en-US" baseline="30000"/>
              <a:t>3</a:t>
            </a:r>
            <a:r>
              <a:rPr lang="en-US"/>
              <a:t> (Seasonal),   70.0 µg/m</a:t>
            </a:r>
            <a:r>
              <a:rPr lang="en-US" baseline="30000"/>
              <a:t>3</a:t>
            </a:r>
            <a:r>
              <a:rPr lang="en-US"/>
              <a:t> (24h max)</a:t>
            </a:r>
            <a:endParaRPr lang="en-US" baseline="30000"/>
          </a:p>
          <a:p>
            <a:pPr marL="457200" lvl="1" indent="0">
              <a:buFont typeface="Arial" charset="0"/>
              <a:buNone/>
            </a:pPr>
            <a:r>
              <a:rPr lang="en-US"/>
              <a:t>PM</a:t>
            </a:r>
            <a:r>
              <a:rPr lang="en-US" baseline="-25000"/>
              <a:t>10</a:t>
            </a:r>
            <a:r>
              <a:rPr lang="en-US"/>
              <a:t>: 95.4 µg/m</a:t>
            </a:r>
            <a:r>
              <a:rPr lang="en-US" baseline="30000"/>
              <a:t>3</a:t>
            </a:r>
            <a:r>
              <a:rPr lang="en-US"/>
              <a:t> (Seasonal),    152.0 µg/m</a:t>
            </a:r>
            <a:r>
              <a:rPr lang="en-US" baseline="30000"/>
              <a:t>3</a:t>
            </a:r>
            <a:r>
              <a:rPr lang="en-US"/>
              <a:t> (24h max)</a:t>
            </a:r>
            <a:endParaRPr lang="en-US" baseline="30000"/>
          </a:p>
          <a:p>
            <a:r>
              <a:rPr lang="en-US" sz="2400"/>
              <a:t>Though annual average PM</a:t>
            </a:r>
            <a:r>
              <a:rPr lang="en-US" sz="2400" baseline="-25000"/>
              <a:t>2.5</a:t>
            </a:r>
            <a:r>
              <a:rPr lang="en-US" sz="2400"/>
              <a:t> and PM</a:t>
            </a:r>
            <a:r>
              <a:rPr lang="en-US" sz="2400" baseline="-25000"/>
              <a:t>10</a:t>
            </a:r>
            <a:r>
              <a:rPr lang="en-US" sz="2400"/>
              <a:t> levels have decreased in recent years, frequent exceedances lead to high exposures and negative health impacts</a:t>
            </a:r>
            <a:endParaRPr lang="en-US" sz="2400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7649C-6378-6443-99A9-FBFD8992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6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D52981-F555-9343-B2C1-5630CED3A41B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A43E6-96FC-B149-8016-179A187A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366657"/>
            <a:ext cx="6400800" cy="1752600"/>
          </a:xfrm>
        </p:spPr>
        <p:txBody>
          <a:bodyPr/>
          <a:lstStyle/>
          <a:p>
            <a:r>
              <a:rPr lang="en-US" dirty="0"/>
              <a:t>James East</a:t>
            </a:r>
          </a:p>
          <a:p>
            <a:r>
              <a:rPr lang="en-US" dirty="0"/>
              <a:t>jdeast2@ncsu.edu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9D1D7-05FB-1442-B82F-3A34C99FE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60" y="2362200"/>
            <a:ext cx="3810000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92EA6-C2DC-E94D-A8DC-449EA095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71" y="2910438"/>
            <a:ext cx="3111371" cy="103712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1A446E-F720-EF4D-B756-69E07269CEE0}"/>
              </a:ext>
            </a:extLst>
          </p:cNvPr>
          <p:cNvSpPr txBox="1">
            <a:spLocks/>
          </p:cNvSpPr>
          <p:nvPr/>
        </p:nvSpPr>
        <p:spPr bwMode="auto">
          <a:xfrm>
            <a:off x="457200" y="1514476"/>
            <a:ext cx="82296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This research supported in part by:</a:t>
            </a:r>
          </a:p>
        </p:txBody>
      </p:sp>
    </p:spTree>
    <p:extLst>
      <p:ext uri="{BB962C8B-B14F-4D97-AF65-F5344CB8AC3E}">
        <p14:creationId xmlns:p14="http://schemas.microsoft.com/office/powerpoint/2010/main" val="3288594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277AF2-AE16-9C40-B9DA-5EFAD245FF04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MRF PBL &amp; Full diffusion option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2DBB7-0C78-7343-B462-C5988916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A4F5E-E5F9-4C43-92D3-12AA9C5BD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0" y="1587789"/>
            <a:ext cx="9144000" cy="2469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09B2E-F028-0141-94AC-559F9F038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75" y="4057429"/>
            <a:ext cx="9365382" cy="2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02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277AF2-AE16-9C40-B9DA-5EFAD245FF04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PBL Height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2DBB7-0C78-7343-B462-C5988916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075366-1334-7C49-9C86-F15F5BA0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7" y="1645044"/>
            <a:ext cx="4441371" cy="444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69074-5EF7-214A-B03B-AE0E2AB74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335" y="1645044"/>
            <a:ext cx="4441371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19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22D7C0-985D-F345-BADE-EF4C77AA83A0}"/>
              </a:ext>
            </a:extLst>
          </p:cNvPr>
          <p:cNvSpPr>
            <a:spLocks noChangeAspect="1"/>
          </p:cNvSpPr>
          <p:nvPr/>
        </p:nvSpPr>
        <p:spPr>
          <a:xfrm>
            <a:off x="236769" y="1704421"/>
            <a:ext cx="2084508" cy="19202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Emission sector scaled by -20%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0798B-CE8A-904A-AE7C-4F015199A455}"/>
              </a:ext>
            </a:extLst>
          </p:cNvPr>
          <p:cNvSpPr>
            <a:spLocks noChangeAspect="1"/>
          </p:cNvSpPr>
          <p:nvPr/>
        </p:nvSpPr>
        <p:spPr>
          <a:xfrm>
            <a:off x="2933743" y="1704420"/>
            <a:ext cx="2084508" cy="19202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Air quality simulation run with scaled emissions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AC2014-3529-8743-97E3-30613253F012}"/>
              </a:ext>
            </a:extLst>
          </p:cNvPr>
          <p:cNvSpPr>
            <a:spLocks noChangeAspect="1"/>
          </p:cNvSpPr>
          <p:nvPr/>
        </p:nvSpPr>
        <p:spPr>
          <a:xfrm>
            <a:off x="236768" y="3972114"/>
            <a:ext cx="2084508" cy="19202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 case and scaled simulation compared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267FD-8E13-434C-A075-3841ED3A59CD}"/>
              </a:ext>
            </a:extLst>
          </p:cNvPr>
          <p:cNvSpPr>
            <a:spLocks noChangeAspect="1"/>
          </p:cNvSpPr>
          <p:nvPr/>
        </p:nvSpPr>
        <p:spPr>
          <a:xfrm>
            <a:off x="2888555" y="3972114"/>
            <a:ext cx="2084508" cy="1920240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Rescaled differences are source contributions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3E76D6-8C36-9547-ACDC-8F583AACC0A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321277" y="2664540"/>
            <a:ext cx="612466" cy="1"/>
          </a:xfrm>
          <a:prstGeom prst="straightConnector1">
            <a:avLst/>
          </a:prstGeom>
          <a:solidFill>
            <a:srgbClr val="C00000"/>
          </a:solidFill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9A4F40-97A2-5244-846A-663B69035E4E}"/>
              </a:ext>
            </a:extLst>
          </p:cNvPr>
          <p:cNvCxnSpPr>
            <a:cxnSpLocks/>
          </p:cNvCxnSpPr>
          <p:nvPr/>
        </p:nvCxnSpPr>
        <p:spPr>
          <a:xfrm flipH="1">
            <a:off x="2306286" y="3432752"/>
            <a:ext cx="886623" cy="568519"/>
          </a:xfrm>
          <a:prstGeom prst="straightConnector1">
            <a:avLst/>
          </a:prstGeom>
          <a:solidFill>
            <a:srgbClr val="C00000"/>
          </a:solidFill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728FD1-D642-6E4F-9234-AAF936F8AD37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2321276" y="4932234"/>
            <a:ext cx="567279" cy="0"/>
          </a:xfrm>
          <a:prstGeom prst="straightConnector1">
            <a:avLst/>
          </a:prstGeom>
          <a:solidFill>
            <a:srgbClr val="C00000"/>
          </a:solidFill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DD66055C-14EC-EC4E-84E9-03306C2F8DBA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Source Scaling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B16F289-54DD-9944-BA78-F95562DF1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3140" y="1619406"/>
            <a:ext cx="3915889" cy="4611687"/>
          </a:xfrm>
        </p:spPr>
        <p:txBody>
          <a:bodyPr/>
          <a:lstStyle/>
          <a:p>
            <a:r>
              <a:rPr lang="en-US" dirty="0"/>
              <a:t>Source contributions are calculated by applying source scaling to each sector</a:t>
            </a:r>
          </a:p>
          <a:p>
            <a:r>
              <a:rPr lang="en-US" dirty="0"/>
              <a:t>(9 sectors + 1 base case) x 2 seasons = 20 model runs of 3-months each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305D2-13FE-0A41-9849-1C2AE75C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0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7B49E-AC54-3D46-BAF5-270DD1645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378042" cy="4611687"/>
          </a:xfrm>
        </p:spPr>
        <p:txBody>
          <a:bodyPr/>
          <a:lstStyle/>
          <a:p>
            <a:r>
              <a:rPr lang="en-US" sz="2400" dirty="0"/>
              <a:t>Relative influence of different emissions sectors is highly localized within the city.</a:t>
            </a:r>
          </a:p>
          <a:p>
            <a:r>
              <a:rPr lang="en-US" sz="2400" dirty="0"/>
              <a:t>Controlling dust from unpaved roads could dramatically decrease PM</a:t>
            </a:r>
            <a:r>
              <a:rPr lang="en-US" sz="2400" baseline="-25000" dirty="0"/>
              <a:t>10</a:t>
            </a:r>
            <a:r>
              <a:rPr lang="en-US" sz="2400" dirty="0"/>
              <a:t> &amp; PM</a:t>
            </a:r>
            <a:r>
              <a:rPr lang="en-US" sz="2400" baseline="-25000" dirty="0"/>
              <a:t>2.5</a:t>
            </a:r>
            <a:r>
              <a:rPr lang="en-US" sz="2400" dirty="0"/>
              <a:t> concentration and exposure.</a:t>
            </a:r>
          </a:p>
          <a:p>
            <a:r>
              <a:rPr lang="en-US" sz="2400" dirty="0"/>
              <a:t>Source-scaling is an effective method to quantify highly spatially resolved source impacts. It is particularly useful in Bogota, where it can be used to further improve the local emissions inventory.</a:t>
            </a:r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277AF2-AE16-9C40-B9DA-5EFAD245FF04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2DBB7-0C78-7343-B462-C5988916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67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3D96E57-AE5B-8A46-8DA0-F8B6CC4D3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8" t="13954" b="9003"/>
          <a:stretch/>
        </p:blipFill>
        <p:spPr>
          <a:xfrm>
            <a:off x="526908" y="1999162"/>
            <a:ext cx="3033954" cy="22543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9981EA1-28FC-7D4F-9E0A-713D33E02427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Model Performance – OND Season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1DBDC9-6BFC-B541-83DE-623807E20FF0}"/>
              </a:ext>
            </a:extLst>
          </p:cNvPr>
          <p:cNvSpPr txBox="1"/>
          <p:nvPr/>
        </p:nvSpPr>
        <p:spPr>
          <a:xfrm>
            <a:off x="1564179" y="1601403"/>
            <a:ext cx="11570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90C0D2-E493-AF40-A923-84512B3A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C73289-1973-B348-A262-F08B12DD4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623" y="2030018"/>
            <a:ext cx="2311400" cy="3898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1098CE-070C-EE4A-993D-3B7317F95E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9" t="17081" b="12775"/>
          <a:stretch/>
        </p:blipFill>
        <p:spPr>
          <a:xfrm>
            <a:off x="3745821" y="1999162"/>
            <a:ext cx="3038289" cy="221960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710B0C4-1B49-3446-8321-DB8050AAE104}"/>
              </a:ext>
            </a:extLst>
          </p:cNvPr>
          <p:cNvSpPr txBox="1"/>
          <p:nvPr/>
        </p:nvSpPr>
        <p:spPr>
          <a:xfrm rot="16200000">
            <a:off x="-1015231" y="2516797"/>
            <a:ext cx="282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Normalized Mean Error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B8447F-4AAE-9D42-8723-44C44F6B02A0}"/>
              </a:ext>
            </a:extLst>
          </p:cNvPr>
          <p:cNvSpPr txBox="1"/>
          <p:nvPr/>
        </p:nvSpPr>
        <p:spPr>
          <a:xfrm>
            <a:off x="4844780" y="1589528"/>
            <a:ext cx="11570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06D589-C1A9-6945-AEAD-B31B544296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49" t="17332" b="11706"/>
          <a:stretch/>
        </p:blipFill>
        <p:spPr>
          <a:xfrm>
            <a:off x="3593742" y="4218374"/>
            <a:ext cx="3146934" cy="2244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7E43BB-BA79-E047-954F-D4695DB696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16" t="14071" b="9710"/>
          <a:stretch/>
        </p:blipFill>
        <p:spPr>
          <a:xfrm>
            <a:off x="384049" y="4218375"/>
            <a:ext cx="3166396" cy="223026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E503954-B503-BB46-AEEB-5CC3FE122F42}"/>
              </a:ext>
            </a:extLst>
          </p:cNvPr>
          <p:cNvSpPr txBox="1"/>
          <p:nvPr/>
        </p:nvSpPr>
        <p:spPr>
          <a:xfrm rot="16200000">
            <a:off x="-1000544" y="4807554"/>
            <a:ext cx="2778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Normalized Mean Bias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B64932-4270-7A4F-BBA7-EFEF364060F7}"/>
              </a:ext>
            </a:extLst>
          </p:cNvPr>
          <p:cNvSpPr txBox="1"/>
          <p:nvPr/>
        </p:nvSpPr>
        <p:spPr>
          <a:xfrm>
            <a:off x="3599255" y="6410644"/>
            <a:ext cx="357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Maximum Observed (µg 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9D7376-8CD5-0644-916B-EF614D554A26}"/>
              </a:ext>
            </a:extLst>
          </p:cNvPr>
          <p:cNvSpPr txBox="1"/>
          <p:nvPr/>
        </p:nvSpPr>
        <p:spPr>
          <a:xfrm>
            <a:off x="277887" y="6410644"/>
            <a:ext cx="357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Maximum Observed (µg 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213237-9C6E-5C43-A8B5-E7D453B5DA37}"/>
              </a:ext>
            </a:extLst>
          </p:cNvPr>
          <p:cNvSpPr/>
          <p:nvPr/>
        </p:nvSpPr>
        <p:spPr>
          <a:xfrm>
            <a:off x="1901947" y="4169664"/>
            <a:ext cx="54864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8BB5C2-A31B-9B4D-8596-A288DB84A106}"/>
              </a:ext>
            </a:extLst>
          </p:cNvPr>
          <p:cNvSpPr/>
          <p:nvPr/>
        </p:nvSpPr>
        <p:spPr>
          <a:xfrm>
            <a:off x="5139425" y="4173888"/>
            <a:ext cx="54864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67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Background – Uncertainties in modeling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0BD77-0C51-044A-87BE-26A774FD1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229600" cy="4611687"/>
          </a:xfrm>
        </p:spPr>
        <p:txBody>
          <a:bodyPr/>
          <a:lstStyle/>
          <a:p>
            <a:r>
              <a:rPr lang="en-US" dirty="0"/>
              <a:t>Some uncertainty in emissions</a:t>
            </a:r>
          </a:p>
          <a:p>
            <a:r>
              <a:rPr lang="en-US" dirty="0"/>
              <a:t>Source apportionment not done before</a:t>
            </a:r>
          </a:p>
          <a:p>
            <a:r>
              <a:rPr lang="en-US" dirty="0"/>
              <a:t>Near equator, high altitude, complex terrain = difficult to model meteorology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57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3EA26-C907-FB4B-8206-AA9A3AC5B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02300" y="1807084"/>
            <a:ext cx="3222244" cy="3400533"/>
          </a:xfrm>
        </p:spPr>
        <p:txBody>
          <a:bodyPr/>
          <a:lstStyle/>
          <a:p>
            <a:r>
              <a:rPr lang="en-US" sz="2400" dirty="0"/>
              <a:t>Resuspended PM (RPM) from unpaved roads add 42% - 70% of total PM</a:t>
            </a:r>
            <a:r>
              <a:rPr lang="en-US" sz="2400" baseline="-25000" dirty="0"/>
              <a:t>10</a:t>
            </a:r>
            <a:r>
              <a:rPr lang="en-US" sz="2400" dirty="0"/>
              <a:t>, 18% - 44% of total PM</a:t>
            </a:r>
            <a:r>
              <a:rPr lang="en-US" sz="2400" baseline="-25000" dirty="0"/>
              <a:t>2.5 </a:t>
            </a:r>
            <a:r>
              <a:rPr lang="en-US" sz="2400" dirty="0"/>
              <a:t>across the city</a:t>
            </a:r>
          </a:p>
          <a:p>
            <a:r>
              <a:rPr lang="en-US" sz="2400" dirty="0"/>
              <a:t>On-road vehicle emissions are 2</a:t>
            </a:r>
            <a:r>
              <a:rPr lang="en-US" sz="2400" baseline="30000" dirty="0"/>
              <a:t>nd</a:t>
            </a:r>
            <a:r>
              <a:rPr lang="en-US" sz="2400" dirty="0"/>
              <a:t> highest PM</a:t>
            </a:r>
            <a:r>
              <a:rPr lang="en-US" sz="2400" baseline="-25000" dirty="0"/>
              <a:t>2.5</a:t>
            </a:r>
            <a:r>
              <a:rPr lang="en-US" sz="2400" dirty="0"/>
              <a:t> source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8F6366-7362-A143-8C3B-803A597DC74A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Source apportionment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6D452-7315-FE4A-B07E-62DFE3874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933590"/>
            <a:ext cx="5245100" cy="3822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FE782-D87F-E441-96B0-1702ADFA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33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12. Source apportionment – OND PM</a:t>
            </a:r>
            <a:r>
              <a:rPr lang="en-US" baseline="-25000" dirty="0"/>
              <a:t>2.5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2DAFCB-3CE6-C343-8249-D4731B5F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80" y="2587456"/>
            <a:ext cx="7315200" cy="417631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311B61-E521-F34A-8AE2-E53DDEF53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229600" cy="461168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On-road combustion emissions dominate at a relatively clean site. Gaps between modeled PM and source total represents imperfect scaling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90D64-385E-8943-8BD4-3CDC9B1D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1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Observation trends for study year 2014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7C32E-1E6A-CE49-9D0A-7F02E661E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21" y="2008162"/>
            <a:ext cx="3513845" cy="3285096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491D1C2-DCE3-374F-855A-292573C4FD01}"/>
              </a:ext>
            </a:extLst>
          </p:cNvPr>
          <p:cNvSpPr txBox="1">
            <a:spLocks/>
          </p:cNvSpPr>
          <p:nvPr/>
        </p:nvSpPr>
        <p:spPr bwMode="auto">
          <a:xfrm>
            <a:off x="811068" y="2212544"/>
            <a:ext cx="1120975" cy="5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PM</a:t>
            </a:r>
            <a:r>
              <a:rPr lang="en-US" sz="1800" baseline="-25000" dirty="0"/>
              <a:t>2.5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CE4B7A-77FF-9A40-ABC2-56E533FF45AC}"/>
              </a:ext>
            </a:extLst>
          </p:cNvPr>
          <p:cNvGrpSpPr/>
          <p:nvPr/>
        </p:nvGrpSpPr>
        <p:grpSpPr>
          <a:xfrm>
            <a:off x="4022351" y="1808753"/>
            <a:ext cx="4654829" cy="4724902"/>
            <a:chOff x="5030628" y="1823744"/>
            <a:chExt cx="3852862" cy="391086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CACC7DE-34DC-AA4F-B9AE-C5EF791E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0628" y="1823744"/>
              <a:ext cx="3852862" cy="39108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A89051-35A6-154A-AF22-10BCD5AFD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685" r="90713" b="39283"/>
            <a:stretch/>
          </p:blipFill>
          <p:spPr>
            <a:xfrm>
              <a:off x="5030628" y="2013444"/>
              <a:ext cx="357801" cy="861641"/>
            </a:xfrm>
            <a:prstGeom prst="rect">
              <a:avLst/>
            </a:prstGeom>
          </p:spPr>
        </p:pic>
      </p:grp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2FFEA31-75E4-464E-ACEE-CFD4CB982F3B}"/>
              </a:ext>
            </a:extLst>
          </p:cNvPr>
          <p:cNvSpPr txBox="1">
            <a:spLocks/>
          </p:cNvSpPr>
          <p:nvPr/>
        </p:nvSpPr>
        <p:spPr bwMode="auto">
          <a:xfrm>
            <a:off x="1143230" y="1771089"/>
            <a:ext cx="2964181" cy="49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2014 Mean PM</a:t>
            </a:r>
            <a:r>
              <a:rPr lang="en-US" sz="2000" baseline="-25000" dirty="0"/>
              <a:t>2.5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D0EA7-CAF5-3944-AD55-EC449BB3B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28" y="5293260"/>
            <a:ext cx="3108960" cy="69235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C3D6DDC-F308-4D49-8499-3323C141ECD7}"/>
              </a:ext>
            </a:extLst>
          </p:cNvPr>
          <p:cNvSpPr txBox="1">
            <a:spLocks/>
          </p:cNvSpPr>
          <p:nvPr/>
        </p:nvSpPr>
        <p:spPr bwMode="auto">
          <a:xfrm>
            <a:off x="1125498" y="5781184"/>
            <a:ext cx="1990619" cy="49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µg </a:t>
            </a:r>
            <a:r>
              <a:rPr lang="en-US" sz="2000" dirty="0"/>
              <a:t>m</a:t>
            </a:r>
            <a:r>
              <a:rPr lang="en-US" sz="2000" baseline="30000" dirty="0"/>
              <a:t>-3</a:t>
            </a:r>
            <a:endParaRPr lang="en-US" sz="18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C3512-85BE-FC43-A27C-0325BAB1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25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RMCAB Observations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B581C-2B47-9140-B36F-D1AC07A8D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514476"/>
            <a:ext cx="4521037" cy="4611687"/>
          </a:xfrm>
        </p:spPr>
        <p:txBody>
          <a:bodyPr/>
          <a:lstStyle/>
          <a:p>
            <a:r>
              <a:rPr lang="en-US" sz="2400" dirty="0"/>
              <a:t>13 sites from the RMCAB network are used for model evaluation</a:t>
            </a:r>
          </a:p>
          <a:p>
            <a:r>
              <a:rPr lang="en-US" sz="2400" dirty="0"/>
              <a:t>Monitors record hourly air quality and meteorological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D3A611-B6D4-7A45-9E1E-E5680537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62"/>
          <a:stretch/>
        </p:blipFill>
        <p:spPr>
          <a:xfrm>
            <a:off x="457198" y="4260002"/>
            <a:ext cx="3543300" cy="1904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09053-5E1F-5048-B5E4-7DE28A1B5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861" y="1388401"/>
            <a:ext cx="3824250" cy="5029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F2F54-7DDD-D849-99EB-1DBC5F2B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Base case model setup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BBDF08-6F24-164C-A2F5-4ADF3717B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716573"/>
              </p:ext>
            </p:extLst>
          </p:nvPr>
        </p:nvGraphicFramePr>
        <p:xfrm>
          <a:off x="462628" y="1518286"/>
          <a:ext cx="8218745" cy="4846320"/>
        </p:xfrm>
        <a:graphic>
          <a:graphicData uri="http://schemas.openxmlformats.org/drawingml/2006/table">
            <a:tbl>
              <a:tblPr lastRow="1">
                <a:tableStyleId>{5940675A-B579-460E-94D1-54222C63F5DA}</a:tableStyleId>
              </a:tblPr>
              <a:tblGrid>
                <a:gridCol w="2784845">
                  <a:extLst>
                    <a:ext uri="{9D8B030D-6E8A-4147-A177-3AD203B41FA5}">
                      <a16:colId xmlns:a16="http://schemas.microsoft.com/office/drawing/2014/main" val="1869497504"/>
                    </a:ext>
                  </a:extLst>
                </a:gridCol>
                <a:gridCol w="5433900">
                  <a:extLst>
                    <a:ext uri="{9D8B030D-6E8A-4147-A177-3AD203B41FA5}">
                      <a16:colId xmlns:a16="http://schemas.microsoft.com/office/drawing/2014/main" val="3026260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 domains with increasing resolution. Model runs use 64x64 km at 1 km resolution over Bogota.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35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inventory developed by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Pachon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(2018), with adjusted RPM emissions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71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Boundary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Derived from GEOS-Chem and provided to coarsest domain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874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Meteorology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meteorology generated with WRF.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622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– Mar. (JFM) &amp; Oct. – Dec. (OND)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62829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F70BE-0942-9C47-AB8B-8E38E5F3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3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981EA1-28FC-7D4F-9E0A-713D33E02427}"/>
              </a:ext>
            </a:extLst>
          </p:cNvPr>
          <p:cNvSpPr txBox="1">
            <a:spLocks/>
          </p:cNvSpPr>
          <p:nvPr/>
        </p:nvSpPr>
        <p:spPr bwMode="auto">
          <a:xfrm>
            <a:off x="457200" y="571500"/>
            <a:ext cx="82296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Model Performance – JFM Season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90C0D2-E493-AF40-A923-84512B3A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C73289-1973-B348-A262-F08B12DD4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623" y="2030018"/>
            <a:ext cx="2311400" cy="38989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710B0C4-1B49-3446-8321-DB8050AAE104}"/>
              </a:ext>
            </a:extLst>
          </p:cNvPr>
          <p:cNvSpPr txBox="1"/>
          <p:nvPr/>
        </p:nvSpPr>
        <p:spPr>
          <a:xfrm rot="16200000">
            <a:off x="-1015231" y="2516797"/>
            <a:ext cx="282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Normalized Mean Error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B64932-4270-7A4F-BBA7-EFEF364060F7}"/>
              </a:ext>
            </a:extLst>
          </p:cNvPr>
          <p:cNvSpPr txBox="1"/>
          <p:nvPr/>
        </p:nvSpPr>
        <p:spPr>
          <a:xfrm>
            <a:off x="3599255" y="6410644"/>
            <a:ext cx="357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Maximum Observed (µg 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9D7376-8CD5-0644-916B-EF614D554A26}"/>
              </a:ext>
            </a:extLst>
          </p:cNvPr>
          <p:cNvSpPr txBox="1"/>
          <p:nvPr/>
        </p:nvSpPr>
        <p:spPr>
          <a:xfrm>
            <a:off x="277887" y="6410644"/>
            <a:ext cx="357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Maximum Observed (µg 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213237-9C6E-5C43-A8B5-E7D453B5DA37}"/>
              </a:ext>
            </a:extLst>
          </p:cNvPr>
          <p:cNvSpPr/>
          <p:nvPr/>
        </p:nvSpPr>
        <p:spPr>
          <a:xfrm>
            <a:off x="1901947" y="4169664"/>
            <a:ext cx="54864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EC8E8-F9FB-6C40-B82E-3F58C98E7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6" t="17286" r="38449" b="11629"/>
          <a:stretch/>
        </p:blipFill>
        <p:spPr>
          <a:xfrm>
            <a:off x="403248" y="4261104"/>
            <a:ext cx="3099747" cy="2195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03BC9-7823-B94B-9E79-FA9D6F2EA6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9" t="16636" r="40239" b="12608"/>
          <a:stretch/>
        </p:blipFill>
        <p:spPr>
          <a:xfrm>
            <a:off x="510862" y="1988132"/>
            <a:ext cx="2992134" cy="22267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ADE38-FCFC-9D41-9BF3-FCA662ADC69E}"/>
              </a:ext>
            </a:extLst>
          </p:cNvPr>
          <p:cNvSpPr/>
          <p:nvPr/>
        </p:nvSpPr>
        <p:spPr>
          <a:xfrm>
            <a:off x="5031546" y="1971888"/>
            <a:ext cx="558018" cy="54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63F65C-11F0-5B4F-B121-D2FF6EE8E2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43" t="9936" r="35352" b="8927"/>
          <a:stretch/>
        </p:blipFill>
        <p:spPr>
          <a:xfrm>
            <a:off x="3724617" y="1980932"/>
            <a:ext cx="3022754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C56989-D156-A743-8FB9-5A3182D498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3" t="10177" r="34759" b="10382"/>
          <a:stretch/>
        </p:blipFill>
        <p:spPr>
          <a:xfrm>
            <a:off x="3652039" y="4207706"/>
            <a:ext cx="3084639" cy="222246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A8BB5C2-A31B-9B4D-8596-A288DB84A106}"/>
              </a:ext>
            </a:extLst>
          </p:cNvPr>
          <p:cNvSpPr/>
          <p:nvPr/>
        </p:nvSpPr>
        <p:spPr>
          <a:xfrm>
            <a:off x="5196525" y="4203760"/>
            <a:ext cx="548640" cy="63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EE8B36-601E-5C4F-B16E-7497C3945BCF}"/>
              </a:ext>
            </a:extLst>
          </p:cNvPr>
          <p:cNvSpPr/>
          <p:nvPr/>
        </p:nvSpPr>
        <p:spPr>
          <a:xfrm>
            <a:off x="1873260" y="4232285"/>
            <a:ext cx="548640" cy="63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1DBDC9-6BFC-B541-83DE-623807E20FF0}"/>
              </a:ext>
            </a:extLst>
          </p:cNvPr>
          <p:cNvSpPr txBox="1"/>
          <p:nvPr/>
        </p:nvSpPr>
        <p:spPr>
          <a:xfrm>
            <a:off x="1564179" y="1601403"/>
            <a:ext cx="11570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E503954-B503-BB46-AEEB-5CC3FE122F42}"/>
              </a:ext>
            </a:extLst>
          </p:cNvPr>
          <p:cNvSpPr txBox="1"/>
          <p:nvPr/>
        </p:nvSpPr>
        <p:spPr>
          <a:xfrm rot="16200000">
            <a:off x="-1000544" y="4807554"/>
            <a:ext cx="2778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Normalized Mean Bias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B8447F-4AAE-9D42-8723-44C44F6B02A0}"/>
              </a:ext>
            </a:extLst>
          </p:cNvPr>
          <p:cNvSpPr txBox="1"/>
          <p:nvPr/>
        </p:nvSpPr>
        <p:spPr>
          <a:xfrm>
            <a:off x="4844780" y="1589528"/>
            <a:ext cx="11570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203259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0BD77-0C51-044A-87BE-26A774FD1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229600" cy="4611687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Emissions scaling and source apportionment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Model structural uncertainty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Sensitivity to meteorological parameterizations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52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0BD77-0C51-044A-87BE-26A774FD1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229600" cy="4611687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Emissions scaling and source apportionment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Model structural uncertainty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Sensitivity to meteorological parameterizations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22B9-8F1B-9343-83E0-D9AC7B8A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942976"/>
          </a:xfrm>
        </p:spPr>
        <p:txBody>
          <a:bodyPr/>
          <a:lstStyle/>
          <a:p>
            <a:r>
              <a:rPr lang="en-US" dirty="0"/>
              <a:t>Background - Emissions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0BD77-0C51-044A-87BE-26A774FD1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14476"/>
            <a:ext cx="8229600" cy="4611687"/>
          </a:xfrm>
        </p:spPr>
        <p:txBody>
          <a:bodyPr/>
          <a:lstStyle/>
          <a:p>
            <a:r>
              <a:rPr lang="en-US" dirty="0"/>
              <a:t>Resuspended particulate matter (RPM) and traffic emissions are largest sources of PM (Ramirez et al., 2018; </a:t>
            </a:r>
            <a:r>
              <a:rPr lang="en-US" dirty="0" err="1"/>
              <a:t>Pachon</a:t>
            </a:r>
            <a:r>
              <a:rPr lang="en-US" dirty="0"/>
              <a:t> et al. 2018) </a:t>
            </a:r>
            <a:endParaRPr lang="en-US" baseline="-25000" dirty="0"/>
          </a:p>
          <a:p>
            <a:r>
              <a:rPr lang="en-US" dirty="0"/>
              <a:t>Previous modelling studies overestimated PM, but recent modelling efforts have improved predictions (</a:t>
            </a:r>
            <a:r>
              <a:rPr lang="en-US" dirty="0" err="1"/>
              <a:t>Nedbor</a:t>
            </a:r>
            <a:r>
              <a:rPr lang="en-US" dirty="0"/>
              <a:t>-Gross et al., 2017)</a:t>
            </a:r>
          </a:p>
          <a:p>
            <a:r>
              <a:rPr lang="en-US" dirty="0"/>
              <a:t>Systematic sensitivity analysis for chemical transport modeling of source apportionment has not been done for Bogota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241B2-301C-0C43-B362-37E2026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12085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NCStateU-horizontal-left-logo</Template>
  <TotalTime>11737</TotalTime>
  <Words>1887</Words>
  <Application>Microsoft Macintosh PowerPoint</Application>
  <PresentationFormat>On-screen Show (4:3)</PresentationFormat>
  <Paragraphs>349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Helvetica</vt:lpstr>
      <vt:lpstr>NCStateU-horizontal-left-logo</vt:lpstr>
      <vt:lpstr>Particulate matter sensitivity to local emissions and meteorology over a Latin American megacity for source apportionment and uncertainty analysis</vt:lpstr>
      <vt:lpstr>Bogota Air Quality</vt:lpstr>
      <vt:lpstr>Observation trends for study year 2014</vt:lpstr>
      <vt:lpstr>RMCAB Observations</vt:lpstr>
      <vt:lpstr>Base case model setup</vt:lpstr>
      <vt:lpstr>PowerPoint Presentation</vt:lpstr>
      <vt:lpstr>PowerPoint Presentation</vt:lpstr>
      <vt:lpstr>PowerPoint Presentation</vt:lpstr>
      <vt:lpstr>Background - Emissions</vt:lpstr>
      <vt:lpstr>Emissions sectors</vt:lpstr>
      <vt:lpstr>Source apportionment</vt:lpstr>
      <vt:lpstr>Source apportionment – OND PM2.5</vt:lpstr>
      <vt:lpstr>Mean Fractional Contributions (PM2.5)</vt:lpstr>
      <vt:lpstr>PowerPoint Presentation</vt:lpstr>
      <vt:lpstr>Impact of model upgrades on performance</vt:lpstr>
      <vt:lpstr>PowerPoint Presentation</vt:lpstr>
      <vt:lpstr>WRF parameterizations</vt:lpstr>
      <vt:lpstr>Sensitivity to meteorological parameterizations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 – Uncertainties in modeling</vt:lpstr>
      <vt:lpstr>PowerPoint Presentation</vt:lpstr>
      <vt:lpstr>12. Source apportionment – OND PM2.5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East</dc:creator>
  <cp:lastModifiedBy>James East</cp:lastModifiedBy>
  <cp:revision>503</cp:revision>
  <cp:lastPrinted>2019-04-04T22:45:36Z</cp:lastPrinted>
  <dcterms:created xsi:type="dcterms:W3CDTF">2019-04-04T14:00:48Z</dcterms:created>
  <dcterms:modified xsi:type="dcterms:W3CDTF">2019-10-22T02:11:50Z</dcterms:modified>
</cp:coreProperties>
</file>