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66" r:id="rId3"/>
    <p:sldId id="267" r:id="rId4"/>
    <p:sldId id="282" r:id="rId5"/>
    <p:sldId id="268" r:id="rId6"/>
    <p:sldId id="269" r:id="rId7"/>
    <p:sldId id="270" r:id="rId8"/>
    <p:sldId id="284" r:id="rId9"/>
    <p:sldId id="273" r:id="rId10"/>
    <p:sldId id="288" r:id="rId11"/>
    <p:sldId id="283" r:id="rId12"/>
    <p:sldId id="276" r:id="rId13"/>
    <p:sldId id="279" r:id="rId14"/>
    <p:sldId id="290" r:id="rId15"/>
    <p:sldId id="272" r:id="rId16"/>
    <p:sldId id="292" r:id="rId17"/>
    <p:sldId id="277" r:id="rId18"/>
    <p:sldId id="278" r:id="rId19"/>
    <p:sldId id="289" r:id="rId20"/>
    <p:sldId id="275" r:id="rId21"/>
    <p:sldId id="291"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n Momei" initials="QM" lastIdx="8" clrIdx="0">
    <p:extLst>
      <p:ext uri="{19B8F6BF-5375-455C-9EA6-DF929625EA0E}">
        <p15:presenceInfo xmlns:p15="http://schemas.microsoft.com/office/powerpoint/2012/main" userId="705ff391146cd1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C2A"/>
    <a:srgbClr val="91C46E"/>
    <a:srgbClr val="918F91"/>
    <a:srgbClr val="EE8036"/>
    <a:srgbClr val="589AD6"/>
    <a:srgbClr val="FED966"/>
    <a:srgbClr val="2F5597"/>
    <a:srgbClr val="A8D18D"/>
    <a:srgbClr val="B9B8B9"/>
    <a:srgbClr val="F5B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72684" autoAdjust="0"/>
  </p:normalViewPr>
  <p:slideViewPr>
    <p:cSldViewPr snapToGrid="0">
      <p:cViewPr varScale="1">
        <p:scale>
          <a:sx n="67" d="100"/>
          <a:sy n="67" d="100"/>
        </p:scale>
        <p:origin x="54"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69936257570518"/>
          <c:y val="8.3379378471376331E-2"/>
          <c:w val="0.76090305064183861"/>
          <c:h val="0.5493777061026015"/>
        </c:manualLayout>
      </c:layout>
      <c:barChart>
        <c:barDir val="bar"/>
        <c:grouping val="clustered"/>
        <c:varyColors val="0"/>
        <c:ser>
          <c:idx val="0"/>
          <c:order val="0"/>
          <c:tx>
            <c:strRef>
              <c:f>Sheet1!$B$1</c:f>
              <c:strCache>
                <c:ptCount val="1"/>
                <c:pt idx="0">
                  <c:v>Product (solvent) use (S)</c:v>
                </c:pt>
              </c:strCache>
            </c:strRef>
          </c:tx>
          <c:spPr>
            <a:noFill/>
            <a:ln w="25400">
              <a:solidFill>
                <a:schemeClr val="accent6">
                  <a:lumMod val="75000"/>
                </a:schemeClr>
              </a:solidFill>
            </a:ln>
            <a:effectLst/>
          </c:spPr>
          <c:invertIfNegative val="0"/>
          <c:dLbls>
            <c:spPr>
              <a:noFill/>
              <a:ln>
                <a:noFill/>
              </a:ln>
              <a:effectLst/>
            </c:spPr>
            <c:txPr>
              <a:bodyPr rot="0" spcFirstLastPara="1" vertOverflow="ellipsis" vert="horz" wrap="square" anchor="ctr" anchorCtr="1"/>
              <a:lstStyle/>
              <a:p>
                <a:pPr>
                  <a:defRPr sz="2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 priori</c:v>
                </c:pt>
                <c:pt idx="1">
                  <c:v>a posteriori</c:v>
                </c:pt>
              </c:strCache>
            </c:strRef>
          </c:cat>
          <c:val>
            <c:numRef>
              <c:f>Sheet1!$B$2:$B$3</c:f>
              <c:numCache>
                <c:formatCode>General</c:formatCode>
                <c:ptCount val="2"/>
                <c:pt idx="0">
                  <c:v>1630</c:v>
                </c:pt>
                <c:pt idx="1">
                  <c:v>75</c:v>
                </c:pt>
              </c:numCache>
            </c:numRef>
          </c:val>
          <c:extLst>
            <c:ext xmlns:c16="http://schemas.microsoft.com/office/drawing/2014/chart" uri="{C3380CC4-5D6E-409C-BE32-E72D297353CC}">
              <c16:uniqueId val="{00000000-5CDB-48A0-BE11-AE6322E3B59E}"/>
            </c:ext>
          </c:extLst>
        </c:ser>
        <c:ser>
          <c:idx val="1"/>
          <c:order val="1"/>
          <c:tx>
            <c:strRef>
              <c:f>Sheet1!$C$1</c:f>
              <c:strCache>
                <c:ptCount val="1"/>
                <c:pt idx="0">
                  <c:v>Air emission factor (EF)</c:v>
                </c:pt>
              </c:strCache>
            </c:strRef>
          </c:tx>
          <c:spPr>
            <a:solidFill>
              <a:schemeClr val="accent6">
                <a:lumMod val="60000"/>
                <a:lumOff val="40000"/>
              </a:schemeClr>
            </a:solidFill>
            <a:ln w="25400">
              <a:solidFill>
                <a:schemeClr val="accent6">
                  <a:lumMod val="75000"/>
                </a:schemeClr>
              </a:solidFill>
            </a:ln>
            <a:effectLst/>
          </c:spPr>
          <c:invertIfNegative val="0"/>
          <c:dLbls>
            <c:dLbl>
              <c:idx val="0"/>
              <c:layout>
                <c:manualLayout>
                  <c:x val="6.3382824172951236E-3"/>
                  <c:y val="-3.91932063051684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DB-48A0-BE11-AE6322E3B59E}"/>
                </c:ext>
              </c:extLst>
            </c:dLbl>
            <c:dLbl>
              <c:idx val="1"/>
              <c:layout>
                <c:manualLayout>
                  <c:x val="8.8735953842132044E-3"/>
                  <c:y val="-3.91932063051684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DB-48A0-BE11-AE6322E3B59E}"/>
                </c:ext>
              </c:extLst>
            </c:dLbl>
            <c:spPr>
              <a:noFill/>
              <a:ln>
                <a:noFill/>
              </a:ln>
              <a:effectLst/>
            </c:spPr>
            <c:txPr>
              <a:bodyPr rot="0" spcFirstLastPara="1" vertOverflow="ellipsis" vert="horz" wrap="square" anchor="ctr" anchorCtr="1"/>
              <a:lstStyle/>
              <a:p>
                <a:pPr>
                  <a:defRPr sz="2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 priori</c:v>
                </c:pt>
                <c:pt idx="1">
                  <c:v>a posteriori</c:v>
                </c:pt>
              </c:strCache>
            </c:strRef>
          </c:cat>
          <c:val>
            <c:numRef>
              <c:f>Sheet1!$C$2:$C$3</c:f>
              <c:numCache>
                <c:formatCode>General</c:formatCode>
                <c:ptCount val="2"/>
                <c:pt idx="0">
                  <c:v>0.2</c:v>
                </c:pt>
                <c:pt idx="1">
                  <c:v>20</c:v>
                </c:pt>
              </c:numCache>
            </c:numRef>
          </c:val>
          <c:extLst>
            <c:ext xmlns:c16="http://schemas.microsoft.com/office/drawing/2014/chart" uri="{C3380CC4-5D6E-409C-BE32-E72D297353CC}">
              <c16:uniqueId val="{00000001-5CDB-48A0-BE11-AE6322E3B59E}"/>
            </c:ext>
          </c:extLst>
        </c:ser>
        <c:dLbls>
          <c:dLblPos val="outEnd"/>
          <c:showLegendKey val="0"/>
          <c:showVal val="1"/>
          <c:showCatName val="0"/>
          <c:showSerName val="0"/>
          <c:showPercent val="0"/>
          <c:showBubbleSize val="0"/>
        </c:dLbls>
        <c:gapWidth val="182"/>
        <c:axId val="531203216"/>
        <c:axId val="531203544"/>
      </c:barChart>
      <c:catAx>
        <c:axId val="531203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1" u="none" strike="noStrike" kern="1200" baseline="0">
                <a:solidFill>
                  <a:schemeClr val="tx1">
                    <a:lumMod val="65000"/>
                    <a:lumOff val="35000"/>
                  </a:schemeClr>
                </a:solidFill>
                <a:latin typeface="+mn-lt"/>
                <a:ea typeface="+mn-ea"/>
                <a:cs typeface="+mn-cs"/>
              </a:defRPr>
            </a:pPr>
            <a:endParaRPr lang="en-US"/>
          </a:p>
        </c:txPr>
        <c:crossAx val="531203544"/>
        <c:crosses val="autoZero"/>
        <c:auto val="1"/>
        <c:lblAlgn val="ctr"/>
        <c:lblOffset val="100"/>
        <c:noMultiLvlLbl val="0"/>
      </c:catAx>
      <c:valAx>
        <c:axId val="531203544"/>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dirty="0"/>
                  <a:t>kg person</a:t>
                </a:r>
                <a:r>
                  <a:rPr lang="en-US" baseline="30000" dirty="0"/>
                  <a:t>-1</a:t>
                </a:r>
                <a:r>
                  <a:rPr lang="en-US" dirty="0"/>
                  <a:t> yr</a:t>
                </a:r>
                <a:r>
                  <a:rPr lang="en-US" baseline="30000" dirty="0"/>
                  <a:t>-1</a:t>
                </a:r>
              </a:p>
            </c:rich>
          </c:tx>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531203216"/>
        <c:crosses val="autoZero"/>
        <c:crossBetween val="between"/>
      </c:valAx>
      <c:spPr>
        <a:noFill/>
        <a:ln>
          <a:noFill/>
        </a:ln>
        <a:effectLst/>
      </c:spPr>
    </c:plotArea>
    <c:legend>
      <c:legendPos val="b"/>
      <c:layout>
        <c:manualLayout>
          <c:xMode val="edge"/>
          <c:yMode val="edge"/>
          <c:x val="0.59798899692084129"/>
          <c:y val="4.6362948957648066E-2"/>
          <c:w val="0.37824685872372737"/>
          <c:h val="0.27086160692032096"/>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lumMod val="50000"/>
          <a:lumOff val="50000"/>
        </a:schemeClr>
      </a:solidFill>
    </a:ln>
    <a:effectLst/>
  </c:spPr>
  <c:txPr>
    <a:bodyPr/>
    <a:lstStyle/>
    <a:p>
      <a:pPr>
        <a:defRPr sz="2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F8EF2D1-3104-4DD9-9BAA-48E28E77331D}" type="datetimeFigureOut">
              <a:rPr lang="en-US" smtClean="0"/>
              <a:t>10/21/2019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EBF03E-CA1A-40A8-9173-917A2405DC07}" type="slidenum">
              <a:rPr lang="en-US" smtClean="0"/>
              <a:t>‹#›</a:t>
            </a:fld>
            <a:endParaRPr lang="en-US"/>
          </a:p>
        </p:txBody>
      </p:sp>
    </p:spTree>
    <p:extLst>
      <p:ext uri="{BB962C8B-B14F-4D97-AF65-F5344CB8AC3E}">
        <p14:creationId xmlns:p14="http://schemas.microsoft.com/office/powerpoint/2010/main" val="1528030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Alternate title: </a:t>
            </a:r>
            <a:r>
              <a:rPr lang="en-US" b="1" dirty="0"/>
              <a:t>Criteria pollutant impacts of volatile chemical products informed by near-field modeling </a:t>
            </a:r>
            <a:endParaRPr lang="en-US" dirty="0"/>
          </a:p>
          <a:p>
            <a:endParaRPr lang="en-US" dirty="0"/>
          </a:p>
        </p:txBody>
      </p:sp>
      <p:sp>
        <p:nvSpPr>
          <p:cNvPr id="4" name="Slide Number Placeholder 3"/>
          <p:cNvSpPr>
            <a:spLocks noGrp="1"/>
          </p:cNvSpPr>
          <p:nvPr>
            <p:ph type="sldNum" sz="quarter" idx="5"/>
          </p:nvPr>
        </p:nvSpPr>
        <p:spPr/>
        <p:txBody>
          <a:bodyPr/>
          <a:lstStyle/>
          <a:p>
            <a:fld id="{ADEBF03E-CA1A-40A8-9173-917A2405DC07}" type="slidenum">
              <a:rPr lang="en-US" smtClean="0"/>
              <a:t>1</a:t>
            </a:fld>
            <a:endParaRPr lang="en-US"/>
          </a:p>
        </p:txBody>
      </p:sp>
    </p:spTree>
    <p:extLst>
      <p:ext uri="{BB962C8B-B14F-4D97-AF65-F5344CB8AC3E}">
        <p14:creationId xmlns:p14="http://schemas.microsoft.com/office/powerpoint/2010/main" val="202933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Our second objective was to estimate the ambient air impacts of VCPs.</a:t>
            </a:r>
          </a:p>
          <a:p>
            <a:endParaRPr lang="en-US" dirty="0"/>
          </a:p>
          <a:p>
            <a:r>
              <a:rPr lang="en-US" dirty="0"/>
              <a:t>We used CMAQv5.3 and further updated it with a state-of-the-science treatment for semivolatile and intermediate volatility organic compounds as well as SOA from combustion sources</a:t>
            </a:r>
          </a:p>
          <a:p>
            <a:r>
              <a:rPr lang="en-US" dirty="0"/>
              <a:t>We simulated the 2010 </a:t>
            </a:r>
            <a:r>
              <a:rPr lang="en-US" dirty="0" err="1"/>
              <a:t>CalNex</a:t>
            </a:r>
            <a:r>
              <a:rPr lang="en-US" dirty="0"/>
              <a:t> field campaign with a focus on Pasadena, CA</a:t>
            </a:r>
          </a:p>
          <a:p>
            <a:endParaRPr lang="en-US" dirty="0"/>
          </a:p>
          <a:p>
            <a:r>
              <a:rPr lang="en-US" dirty="0"/>
              <a:t>We then conducted a series of sensitivity simulations focusing on emission magnitude and SOA yield. We used baseline VCP emissions as well as a factor of 2, 3, and 4 increase. These increased emissions fed into gas-phase and ozone chemistry via traditional VOC speciation. We also imposed SOA yields of 1, 5, and 10% by mass of VOC. These effective SOA yields overwrote the baseline CMAQ SOA for the VCP sector using the chemical reaction shown here with non-methane organic gas. Other sources of SOA remained as in the traditional model or as in the Lu et al. updates.</a:t>
            </a:r>
          </a:p>
        </p:txBody>
      </p:sp>
      <p:sp>
        <p:nvSpPr>
          <p:cNvPr id="4" name="Slide Number Placeholder 3"/>
          <p:cNvSpPr>
            <a:spLocks noGrp="1"/>
          </p:cNvSpPr>
          <p:nvPr>
            <p:ph type="sldNum" sz="quarter" idx="5"/>
          </p:nvPr>
        </p:nvSpPr>
        <p:spPr/>
        <p:txBody>
          <a:bodyPr/>
          <a:lstStyle/>
          <a:p>
            <a:fld id="{ADEBF03E-CA1A-40A8-9173-917A2405DC07}" type="slidenum">
              <a:rPr lang="en-US" smtClean="0"/>
              <a:t>10</a:t>
            </a:fld>
            <a:endParaRPr lang="en-US"/>
          </a:p>
        </p:txBody>
      </p:sp>
    </p:spTree>
    <p:extLst>
      <p:ext uri="{BB962C8B-B14F-4D97-AF65-F5344CB8AC3E}">
        <p14:creationId xmlns:p14="http://schemas.microsoft.com/office/powerpoint/2010/main" val="3802789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evaluated CMAQ predictions of prompt SOA to background corrected SOA measured during </a:t>
            </a:r>
            <a:r>
              <a:rPr lang="en-US" dirty="0" err="1"/>
              <a:t>CalNex</a:t>
            </a:r>
            <a:r>
              <a:rPr lang="en-US" dirty="0"/>
              <a:t>. The normalized mean bias is shown here in colors as a function of the VCP emission strength and SOA yield. The baseline </a:t>
            </a:r>
          </a:p>
          <a:p>
            <a:endParaRPr lang="en-US" dirty="0"/>
          </a:p>
          <a:p>
            <a:r>
              <a:rPr lang="en-US" dirty="0"/>
              <a:t>Top-down constraints impose by compared observed and modeled SOA concentrations indicates a factor of 3 higher emissions than default and a 5% SOA yield are recommended</a:t>
            </a:r>
          </a:p>
        </p:txBody>
      </p:sp>
      <p:sp>
        <p:nvSpPr>
          <p:cNvPr id="4" name="Slide Number Placeholder 3"/>
          <p:cNvSpPr>
            <a:spLocks noGrp="1"/>
          </p:cNvSpPr>
          <p:nvPr>
            <p:ph type="sldNum" sz="quarter" idx="5"/>
          </p:nvPr>
        </p:nvSpPr>
        <p:spPr/>
        <p:txBody>
          <a:bodyPr/>
          <a:lstStyle/>
          <a:p>
            <a:fld id="{ADEBF03E-CA1A-40A8-9173-917A2405DC07}" type="slidenum">
              <a:rPr lang="en-US" smtClean="0"/>
              <a:t>11</a:t>
            </a:fld>
            <a:endParaRPr lang="en-US"/>
          </a:p>
        </p:txBody>
      </p:sp>
    </p:spTree>
    <p:extLst>
      <p:ext uri="{BB962C8B-B14F-4D97-AF65-F5344CB8AC3E}">
        <p14:creationId xmlns:p14="http://schemas.microsoft.com/office/powerpoint/2010/main" val="225906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factor of 3 increase in VCP emissions also resolves the ozone bias in the model. CMAQ predicts 46 ppb of O3 for </a:t>
            </a:r>
            <a:r>
              <a:rPr lang="en-US" dirty="0" err="1"/>
              <a:t>CalNex</a:t>
            </a:r>
            <a:r>
              <a:rPr lang="en-US" dirty="0"/>
              <a:t>. Our CMAQ recommended solution is 51 ppb, only 1 ppb shy of the observed value. We find VCPs are responsible for !17% of the MDA8 ozone or 9 ppb.</a:t>
            </a:r>
          </a:p>
        </p:txBody>
      </p:sp>
      <p:sp>
        <p:nvSpPr>
          <p:cNvPr id="4" name="Slide Number Placeholder 3"/>
          <p:cNvSpPr>
            <a:spLocks noGrp="1"/>
          </p:cNvSpPr>
          <p:nvPr>
            <p:ph type="sldNum" sz="quarter" idx="5"/>
          </p:nvPr>
        </p:nvSpPr>
        <p:spPr/>
        <p:txBody>
          <a:bodyPr/>
          <a:lstStyle/>
          <a:p>
            <a:fld id="{ADEBF03E-CA1A-40A8-9173-917A2405DC07}" type="slidenum">
              <a:rPr lang="en-US" smtClean="0"/>
              <a:t>12</a:t>
            </a:fld>
            <a:endParaRPr lang="en-US"/>
          </a:p>
        </p:txBody>
      </p:sp>
    </p:spTree>
    <p:extLst>
      <p:ext uri="{BB962C8B-B14F-4D97-AF65-F5344CB8AC3E}">
        <p14:creationId xmlns:p14="http://schemas.microsoft.com/office/powerpoint/2010/main" val="197605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improved SOA and ozone predictions in CMAQ suggest that a factor of 3 increase in emissions are consistent with ambient air constraints. This translates to about 14 kg/person/yr emissions to air, only slightly lower than the 20 kg/person/yr suggested by SHEDS and slightly higher than the McDonald et al. CA estimates.</a:t>
            </a:r>
          </a:p>
        </p:txBody>
      </p:sp>
      <p:sp>
        <p:nvSpPr>
          <p:cNvPr id="4" name="Slide Number Placeholder 3"/>
          <p:cNvSpPr>
            <a:spLocks noGrp="1"/>
          </p:cNvSpPr>
          <p:nvPr>
            <p:ph type="sldNum" sz="quarter" idx="5"/>
          </p:nvPr>
        </p:nvSpPr>
        <p:spPr/>
        <p:txBody>
          <a:bodyPr/>
          <a:lstStyle/>
          <a:p>
            <a:fld id="{ADEBF03E-CA1A-40A8-9173-917A2405DC07}" type="slidenum">
              <a:rPr lang="en-US" smtClean="0"/>
              <a:t>13</a:t>
            </a:fld>
            <a:endParaRPr lang="en-US"/>
          </a:p>
        </p:txBody>
      </p:sp>
    </p:spTree>
    <p:extLst>
      <p:ext uri="{BB962C8B-B14F-4D97-AF65-F5344CB8AC3E}">
        <p14:creationId xmlns:p14="http://schemas.microsoft.com/office/powerpoint/2010/main" val="2045172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This may change the role of inhalation as a near-field exposure pathway (0.2% by default-10x increase in air concentration could lead to 10x increase in inhalation making it comparable to object-to-mouth ingestion) </a:t>
            </a:r>
          </a:p>
          <a:p>
            <a:endParaRPr lang="en-US" dirty="0"/>
          </a:p>
        </p:txBody>
      </p:sp>
      <p:sp>
        <p:nvSpPr>
          <p:cNvPr id="4" name="Slide Number Placeholder 3"/>
          <p:cNvSpPr>
            <a:spLocks noGrp="1"/>
          </p:cNvSpPr>
          <p:nvPr>
            <p:ph type="sldNum" sz="quarter" idx="5"/>
          </p:nvPr>
        </p:nvSpPr>
        <p:spPr/>
        <p:txBody>
          <a:bodyPr/>
          <a:lstStyle/>
          <a:p>
            <a:fld id="{ADEBF03E-CA1A-40A8-9173-917A2405DC07}" type="slidenum">
              <a:rPr lang="en-US" smtClean="0"/>
              <a:t>14</a:t>
            </a:fld>
            <a:endParaRPr lang="en-US"/>
          </a:p>
        </p:txBody>
      </p:sp>
    </p:spTree>
    <p:extLst>
      <p:ext uri="{BB962C8B-B14F-4D97-AF65-F5344CB8AC3E}">
        <p14:creationId xmlns:p14="http://schemas.microsoft.com/office/powerpoint/2010/main" val="239514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F03E-CA1A-40A8-9173-917A2405DC07}" type="slidenum">
              <a:rPr lang="en-US" smtClean="0"/>
              <a:t>15</a:t>
            </a:fld>
            <a:endParaRPr lang="en-US"/>
          </a:p>
        </p:txBody>
      </p:sp>
    </p:spTree>
    <p:extLst>
      <p:ext uri="{BB962C8B-B14F-4D97-AF65-F5344CB8AC3E}">
        <p14:creationId xmlns:p14="http://schemas.microsoft.com/office/powerpoint/2010/main" val="4016427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accounting for VCPs, there remains a gap in SOA predictions: this is likely modern and background/long-range sources.</a:t>
            </a:r>
          </a:p>
          <a:p>
            <a:endParaRPr lang="en-US" dirty="0"/>
          </a:p>
          <a:p>
            <a:r>
              <a:rPr lang="en-US" dirty="0"/>
              <a:t>High yield-SOA formation efficiency too low if yield is low</a:t>
            </a:r>
          </a:p>
        </p:txBody>
      </p:sp>
      <p:sp>
        <p:nvSpPr>
          <p:cNvPr id="4" name="Slide Number Placeholder 3"/>
          <p:cNvSpPr>
            <a:spLocks noGrp="1"/>
          </p:cNvSpPr>
          <p:nvPr>
            <p:ph type="sldNum" sz="quarter" idx="5"/>
          </p:nvPr>
        </p:nvSpPr>
        <p:spPr/>
        <p:txBody>
          <a:bodyPr/>
          <a:lstStyle/>
          <a:p>
            <a:fld id="{ADEBF03E-CA1A-40A8-9173-917A2405DC07}" type="slidenum">
              <a:rPr lang="en-US" smtClean="0"/>
              <a:t>16</a:t>
            </a:fld>
            <a:endParaRPr lang="en-US"/>
          </a:p>
        </p:txBody>
      </p:sp>
    </p:spTree>
    <p:extLst>
      <p:ext uri="{BB962C8B-B14F-4D97-AF65-F5344CB8AC3E}">
        <p14:creationId xmlns:p14="http://schemas.microsoft.com/office/powerpoint/2010/main" val="914071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F03E-CA1A-40A8-9173-917A2405DC07}" type="slidenum">
              <a:rPr lang="en-US" smtClean="0"/>
              <a:t>17</a:t>
            </a:fld>
            <a:endParaRPr lang="en-US"/>
          </a:p>
        </p:txBody>
      </p:sp>
    </p:spTree>
    <p:extLst>
      <p:ext uri="{BB962C8B-B14F-4D97-AF65-F5344CB8AC3E}">
        <p14:creationId xmlns:p14="http://schemas.microsoft.com/office/powerpoint/2010/main" val="3999509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top-down yield inferred from SOA model-obs comparison is different than the bottom up yield currently in CMAQ. We can break it down by sub-sector using speciation profiles in SPECIATE and information from McDonald et al. to identify sub-sectors where speciation is likely the driver of underestimate AQ impacts. </a:t>
            </a:r>
          </a:p>
          <a:p>
            <a:endParaRPr lang="en-US" altLang="zh-CN" dirty="0"/>
          </a:p>
          <a:p>
            <a:r>
              <a:rPr lang="en-US" altLang="zh-CN" dirty="0"/>
              <a:t>--read bullets--</a:t>
            </a:r>
            <a:endParaRPr lang="zh-CN" altLang="en-US" dirty="0"/>
          </a:p>
        </p:txBody>
      </p:sp>
      <p:sp>
        <p:nvSpPr>
          <p:cNvPr id="4" name="灯片编号占位符 3"/>
          <p:cNvSpPr>
            <a:spLocks noGrp="1"/>
          </p:cNvSpPr>
          <p:nvPr>
            <p:ph type="sldNum" sz="quarter" idx="10"/>
          </p:nvPr>
        </p:nvSpPr>
        <p:spPr/>
        <p:txBody>
          <a:bodyPr/>
          <a:lstStyle/>
          <a:p>
            <a:fld id="{ADEBF03E-CA1A-40A8-9173-917A2405DC07}" type="slidenum">
              <a:rPr lang="en-US" smtClean="0"/>
              <a:t>18</a:t>
            </a:fld>
            <a:endParaRPr lang="en-US"/>
          </a:p>
        </p:txBody>
      </p:sp>
    </p:spTree>
    <p:extLst>
      <p:ext uri="{BB962C8B-B14F-4D97-AF65-F5344CB8AC3E}">
        <p14:creationId xmlns:p14="http://schemas.microsoft.com/office/powerpoint/2010/main" val="3980923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personal care, we can increase SOA in CMAQ using existing information.</a:t>
            </a:r>
          </a:p>
        </p:txBody>
      </p:sp>
      <p:sp>
        <p:nvSpPr>
          <p:cNvPr id="4" name="Slide Number Placeholder 3"/>
          <p:cNvSpPr>
            <a:spLocks noGrp="1"/>
          </p:cNvSpPr>
          <p:nvPr>
            <p:ph type="sldNum" sz="quarter" idx="5"/>
          </p:nvPr>
        </p:nvSpPr>
        <p:spPr/>
        <p:txBody>
          <a:bodyPr/>
          <a:lstStyle/>
          <a:p>
            <a:fld id="{ADEBF03E-CA1A-40A8-9173-917A2405DC07}" type="slidenum">
              <a:rPr lang="en-US" smtClean="0"/>
              <a:t>19</a:t>
            </a:fld>
            <a:endParaRPr lang="en-US"/>
          </a:p>
        </p:txBody>
      </p:sp>
    </p:spTree>
    <p:extLst>
      <p:ext uri="{BB962C8B-B14F-4D97-AF65-F5344CB8AC3E}">
        <p14:creationId xmlns:p14="http://schemas.microsoft.com/office/powerpoint/2010/main" val="68956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VCPs include residential and commercial application of pesticides, coatings, cleaning agents, personal care products, adhesives, and paints. Given the declines in combustion emissions over the past few decades, emissions of VOCs from evaporative processes are likely increasing in relative importance. This can be seen in this plot by </a:t>
            </a:r>
            <a:r>
              <a:rPr lang="en-US" dirty="0" err="1"/>
              <a:t>Khare</a:t>
            </a:r>
            <a:r>
              <a:rPr lang="en-US" dirty="0"/>
              <a:t> and Gentner where product and process-related emissions have increased from about 15% of the </a:t>
            </a:r>
            <a:r>
              <a:rPr lang="en-US" dirty="0" err="1"/>
              <a:t>SoCAB</a:t>
            </a:r>
            <a:r>
              <a:rPr lang="en-US" dirty="0"/>
              <a:t> VOC emissions in 1975 to about 35% today.</a:t>
            </a:r>
          </a:p>
          <a:p>
            <a:endParaRPr lang="en-US" dirty="0"/>
          </a:p>
          <a:p>
            <a:r>
              <a:rPr lang="en-US" dirty="0"/>
              <a:t>Emissions of VOCs from VCPs are inventoried in the NEI, however recent work by McDonald et al. indicates VCP emissions could be higher than previously thought. McDonald et al. indicates about 4 Tg/yr while the NEI indicates 1.3 Tg/yr for consumer VCPs. McDonald et al. has also indicated California’s estimates of VCP emissions may be low.</a:t>
            </a:r>
          </a:p>
        </p:txBody>
      </p:sp>
      <p:sp>
        <p:nvSpPr>
          <p:cNvPr id="4" name="Slide Number Placeholder 3"/>
          <p:cNvSpPr>
            <a:spLocks noGrp="1"/>
          </p:cNvSpPr>
          <p:nvPr>
            <p:ph type="sldNum" sz="quarter" idx="10"/>
          </p:nvPr>
        </p:nvSpPr>
        <p:spPr/>
        <p:txBody>
          <a:bodyPr/>
          <a:lstStyle/>
          <a:p>
            <a:pPr defTabSz="931774">
              <a:defRPr/>
            </a:pPr>
            <a:fld id="{CC7C48FC-B86C-496C-82CC-C3CC5421D430}"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507080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F03E-CA1A-40A8-9173-917A2405DC07}" type="slidenum">
              <a:rPr lang="en-US" smtClean="0"/>
              <a:t>20</a:t>
            </a:fld>
            <a:endParaRPr lang="en-US"/>
          </a:p>
        </p:txBody>
      </p:sp>
    </p:spTree>
    <p:extLst>
      <p:ext uri="{BB962C8B-B14F-4D97-AF65-F5344CB8AC3E}">
        <p14:creationId xmlns:p14="http://schemas.microsoft.com/office/powerpoint/2010/main" val="4327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VCPs emissions coincide with air quality model performance issues. A series of papers on the </a:t>
            </a:r>
            <a:r>
              <a:rPr lang="en-US" dirty="0" err="1"/>
              <a:t>CalNex</a:t>
            </a:r>
            <a:r>
              <a:rPr lang="en-US" dirty="0"/>
              <a:t> 2010 field study have indicated models tend to underpredict the secondary organic aerosol component of PM2.5 and have debated whether gasoline or diesel vehicles are more important for organic PM. CMAQ, without top-down corrections like </a:t>
            </a:r>
            <a:r>
              <a:rPr lang="en-US" dirty="0" err="1"/>
              <a:t>pcSOA</a:t>
            </a:r>
            <a:r>
              <a:rPr lang="en-US" dirty="0"/>
              <a:t>, underestimates organic PM2.5 for </a:t>
            </a:r>
            <a:r>
              <a:rPr lang="en-US" dirty="0" err="1"/>
              <a:t>CalNex</a:t>
            </a:r>
            <a:r>
              <a:rPr lang="en-US" dirty="0"/>
              <a:t> and particularly underestimates the daytime peak.</a:t>
            </a:r>
          </a:p>
          <a:p>
            <a:pPr>
              <a:lnSpc>
                <a:spcPct val="100000"/>
              </a:lnSpc>
            </a:pPr>
            <a:endParaRPr lang="en-US" dirty="0"/>
          </a:p>
          <a:p>
            <a:pPr>
              <a:lnSpc>
                <a:spcPct val="100000"/>
              </a:lnSpc>
            </a:pPr>
            <a:r>
              <a:rPr lang="en-US" dirty="0"/>
              <a:t>There are also locations like Southern California where Ozone exceeds the NAAQS and has been relatively constant over the past decade. VCPs could be playing a significant role.</a:t>
            </a:r>
          </a:p>
          <a:p>
            <a:endParaRPr lang="en-US" dirty="0"/>
          </a:p>
        </p:txBody>
      </p:sp>
      <p:sp>
        <p:nvSpPr>
          <p:cNvPr id="4" name="Slide Number Placeholder 3"/>
          <p:cNvSpPr>
            <a:spLocks noGrp="1"/>
          </p:cNvSpPr>
          <p:nvPr>
            <p:ph type="sldNum" sz="quarter" idx="10"/>
          </p:nvPr>
        </p:nvSpPr>
        <p:spPr/>
        <p:txBody>
          <a:bodyPr/>
          <a:lstStyle/>
          <a:p>
            <a:pPr defTabSz="931774">
              <a:defRPr/>
            </a:pPr>
            <a:fld id="{CC7C48FC-B86C-496C-82CC-C3CC5421D430}"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27393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main objectives</a:t>
            </a:r>
          </a:p>
        </p:txBody>
      </p:sp>
      <p:sp>
        <p:nvSpPr>
          <p:cNvPr id="4" name="Slide Number Placeholder 3"/>
          <p:cNvSpPr>
            <a:spLocks noGrp="1"/>
          </p:cNvSpPr>
          <p:nvPr>
            <p:ph type="sldNum" sz="quarter" idx="10"/>
          </p:nvPr>
        </p:nvSpPr>
        <p:spPr/>
        <p:txBody>
          <a:bodyPr/>
          <a:lstStyle/>
          <a:p>
            <a:pPr defTabSz="931774">
              <a:defRPr/>
            </a:pPr>
            <a:fld id="{CC7C48FC-B86C-496C-82CC-C3CC5421D430}"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92115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t>We used 5 different approaches to understand emissions from the VCP sector. </a:t>
            </a:r>
          </a:p>
          <a:p>
            <a:pPr marL="628650" lvl="1" indent="-171450">
              <a:buFont typeface="Arial" panose="020B0604020202020204" pitchFamily="34" charset="0"/>
              <a:buChar char="•"/>
            </a:pPr>
            <a:r>
              <a:rPr lang="en-US" sz="1200" dirty="0"/>
              <a:t>This included the NEI which uses state submitted estimates with EPA fallback methods where required. We focused on the 2011 NEI given data from </a:t>
            </a:r>
            <a:r>
              <a:rPr lang="en-US" sz="1200" dirty="0" err="1"/>
              <a:t>CalNex</a:t>
            </a:r>
            <a:r>
              <a:rPr lang="en-US" sz="1200" dirty="0"/>
              <a:t> 2010 field campaign which remains one of the most complete datasets for understanding photochemically driven SOA in an urban atmosphere. </a:t>
            </a:r>
          </a:p>
          <a:p>
            <a:pPr marL="628650" lvl="1" indent="-171450">
              <a:buFont typeface="Arial" panose="020B0604020202020204" pitchFamily="34" charset="0"/>
              <a:buChar char="•"/>
            </a:pPr>
            <a:r>
              <a:rPr lang="en-US" sz="1200" dirty="0"/>
              <a:t>We also considered that CA state submission to the 2011 NEI. California uses information such as product sales and product surveys as well as fate and transport adjustments to estimate VCP emissions.</a:t>
            </a:r>
          </a:p>
          <a:p>
            <a:pPr marL="628650" lvl="1" indent="-171450">
              <a:buFont typeface="Arial" panose="020B0604020202020204" pitchFamily="34" charset="0"/>
              <a:buChar char="•"/>
            </a:pPr>
            <a:r>
              <a:rPr lang="en-US" sz="1200" dirty="0"/>
              <a:t>The Solvent Tool v1.7 was first distributed in support of the 2014 NEI. It uses activity surrogates such as population, lane miles, and employment to estimate emissions. </a:t>
            </a:r>
          </a:p>
          <a:p>
            <a:pPr marL="628650" lvl="1" indent="-171450">
              <a:buFont typeface="Arial" panose="020B0604020202020204" pitchFamily="34" charset="0"/>
              <a:buChar char="•"/>
            </a:pPr>
            <a:r>
              <a:rPr lang="en-US" sz="1200" dirty="0"/>
              <a:t>Stochastic Human Exposure and Dose Simulation Model for High-Throughput (SHEDS-HT, Isaacs et al. </a:t>
            </a:r>
            <a:r>
              <a:rPr lang="en-US" sz="1200" i="1" dirty="0"/>
              <a:t>ES&amp;T</a:t>
            </a:r>
            <a:r>
              <a:rPr lang="en-US" sz="1200" dirty="0"/>
              <a:t> 2014) is a near-field exposure model for the residential environment. </a:t>
            </a:r>
          </a:p>
          <a:p>
            <a:pPr marL="628650" lvl="1" indent="-171450">
              <a:buFont typeface="Arial" panose="020B0604020202020204" pitchFamily="34" charset="0"/>
              <a:buChar char="•"/>
            </a:pPr>
            <a:r>
              <a:rPr lang="en-US" sz="1200" dirty="0"/>
              <a:t>We also compared to McDonald et al. </a:t>
            </a:r>
            <a:r>
              <a:rPr lang="en-US" sz="1200" i="1" dirty="0"/>
              <a:t>estimates based on a </a:t>
            </a:r>
            <a:r>
              <a:rPr lang="en-US" sz="1200" dirty="0"/>
              <a:t>chemical industry mass balance and product sales along with fate and transport adjustments.</a:t>
            </a:r>
          </a:p>
          <a:p>
            <a:pPr lvl="1"/>
            <a:endParaRPr lang="en-US" sz="1200" dirty="0"/>
          </a:p>
          <a:p>
            <a:pPr lvl="1"/>
            <a:r>
              <a:rPr lang="en-US" sz="1200" dirty="0"/>
              <a:t>(CLICK) In some inventory methods, an emission factor per person is explicitly provided (SHEDS, Solvent Tool). Where not provided, we calculate one using total emissions divided by population.</a:t>
            </a:r>
          </a:p>
          <a:p>
            <a:pPr lvl="1"/>
            <a:r>
              <a:rPr lang="en-US" sz="1200" dirty="0"/>
              <a:t>These air emission factors can be related to the solvent content of products and the fraction of those products that evaporates.</a:t>
            </a:r>
          </a:p>
          <a:p>
            <a:endParaRPr lang="en-US" dirty="0"/>
          </a:p>
        </p:txBody>
      </p:sp>
      <p:sp>
        <p:nvSpPr>
          <p:cNvPr id="4" name="Slide Number Placeholder 3"/>
          <p:cNvSpPr>
            <a:spLocks noGrp="1"/>
          </p:cNvSpPr>
          <p:nvPr>
            <p:ph type="sldNum" sz="quarter" idx="5"/>
          </p:nvPr>
        </p:nvSpPr>
        <p:spPr/>
        <p:txBody>
          <a:bodyPr/>
          <a:lstStyle/>
          <a:p>
            <a:fld id="{ADEBF03E-CA1A-40A8-9173-917A2405DC07}" type="slidenum">
              <a:rPr lang="en-US" smtClean="0"/>
              <a:t>5</a:t>
            </a:fld>
            <a:endParaRPr lang="en-US"/>
          </a:p>
        </p:txBody>
      </p:sp>
    </p:spTree>
    <p:extLst>
      <p:ext uri="{BB962C8B-B14F-4D97-AF65-F5344CB8AC3E}">
        <p14:creationId xmlns:p14="http://schemas.microsoft.com/office/powerpoint/2010/main" val="316436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SHEDS synthesizes information on consumer product usage by taking into account consumer product data and consumer habits and practices. </a:t>
            </a:r>
          </a:p>
          <a:p>
            <a:pPr defTabSz="931774">
              <a:defRPr/>
            </a:pPr>
            <a:r>
              <a:rPr lang="en-US" dirty="0"/>
              <a:t>(CLICK) It is meant to provide conservative (upper-bound) near-field exposure to individual chemicals for a population of individuals of different age and gender. </a:t>
            </a:r>
          </a:p>
          <a:p>
            <a:pPr defTabSz="931774">
              <a:defRPr/>
            </a:pPr>
            <a:r>
              <a:rPr lang="en-US" dirty="0"/>
              <a:t>(CLICK) The model uses information on what products people use, how often, and how much to aggregate up to a total exposure and dose of a chemical received via different pathways.</a:t>
            </a:r>
          </a:p>
          <a:p>
            <a:pPr defTabSz="931774">
              <a:defRPr/>
            </a:pPr>
            <a:r>
              <a:rPr lang="en-US" dirty="0"/>
              <a:t>(CLICK) Other critical assumptions include 100% chemical prevalence. This means if a chemical is in any product in a category, it is assumed to be in all products in that category.</a:t>
            </a:r>
          </a:p>
          <a:p>
            <a:pPr defTabSz="931774">
              <a:defRPr/>
            </a:pPr>
            <a:r>
              <a:rPr lang="en-US" dirty="0"/>
              <a:t>(CLICK) SHEDS also makes conservative assumptions in terms of volatilization to maximize exposure. Chemicals applied to surface are allowed to volatilize by default, but products applied to skin do not volatilize in order to obtain maximum dermal exposures.</a:t>
            </a:r>
          </a:p>
          <a:p>
            <a:pPr defTabSz="931774">
              <a:defRPr/>
            </a:pPr>
            <a:endParaRPr lang="en-US" dirty="0"/>
          </a:p>
          <a:p>
            <a:pPr defTabSz="931774">
              <a:defRPr/>
            </a:pPr>
            <a:r>
              <a:rPr lang="en-US" dirty="0"/>
              <a:t>(CLICK) By default, SHEDS estimates a fraction of chemicals escape “out-the-window”</a:t>
            </a:r>
          </a:p>
          <a:p>
            <a:pPr defTabSz="931774">
              <a:defRPr/>
            </a:pPr>
            <a:endParaRPr lang="en-US" dirty="0"/>
          </a:p>
          <a:p>
            <a:pPr defTabSz="931774">
              <a:defRPr/>
            </a:pPr>
            <a:r>
              <a:rPr lang="en-US" dirty="0"/>
              <a:t>(CLICK) These two assumptions are fit for the purpose of providing conservative, near-field exposure estimates, but require revision to use the model for far-field (ambient air) emissions</a:t>
            </a:r>
          </a:p>
          <a:p>
            <a:endParaRPr lang="en-US" dirty="0"/>
          </a:p>
        </p:txBody>
      </p:sp>
      <p:sp>
        <p:nvSpPr>
          <p:cNvPr id="4" name="Slide Number Placeholder 3"/>
          <p:cNvSpPr>
            <a:spLocks noGrp="1"/>
          </p:cNvSpPr>
          <p:nvPr>
            <p:ph type="sldNum" sz="quarter" idx="5"/>
          </p:nvPr>
        </p:nvSpPr>
        <p:spPr/>
        <p:txBody>
          <a:bodyPr/>
          <a:lstStyle/>
          <a:p>
            <a:fld id="{ADEBF03E-CA1A-40A8-9173-917A2405DC07}" type="slidenum">
              <a:rPr lang="en-US" smtClean="0"/>
              <a:t>6</a:t>
            </a:fld>
            <a:endParaRPr lang="en-US"/>
          </a:p>
        </p:txBody>
      </p:sp>
    </p:spTree>
    <p:extLst>
      <p:ext uri="{BB962C8B-B14F-4D97-AF65-F5344CB8AC3E}">
        <p14:creationId xmlns:p14="http://schemas.microsoft.com/office/powerpoint/2010/main" val="427938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a priori, out of the box SHEDS product use and air emission factor as well as our a posteriori estimates</a:t>
            </a:r>
          </a:p>
          <a:p>
            <a:endParaRPr lang="en-US" dirty="0"/>
          </a:p>
          <a:p>
            <a:r>
              <a:rPr lang="en-US" dirty="0"/>
              <a:t>By default, when summing across species for which SHEDS estimates product use, SHEDS estimates 1630 kg/person/yr of product solvent is used. Only 0.2 kg/person/yr escapes out the window indicating a volatilization fraction of 0.015%. These numbers are consistent with the goal of providing conservative near-field exposure estimates.</a:t>
            </a:r>
          </a:p>
          <a:p>
            <a:endParaRPr lang="en-US" dirty="0"/>
          </a:p>
          <a:p>
            <a:r>
              <a:rPr lang="en-US" dirty="0"/>
              <a:t>To use SHEDS for far-field chemical release, two critical adjustments were made:</a:t>
            </a:r>
          </a:p>
          <a:p>
            <a:r>
              <a:rPr lang="en-US" dirty="0"/>
              <a:t>--read bullets—</a:t>
            </a:r>
          </a:p>
          <a:p>
            <a:r>
              <a:rPr lang="en-US" dirty="0"/>
              <a:t>This resulted in a posteriori estimates of 75 kg/person/yr of product solvent use and 20 kg/person/yr ambient air emission.</a:t>
            </a:r>
          </a:p>
          <a:p>
            <a:endParaRPr lang="en-US" dirty="0"/>
          </a:p>
        </p:txBody>
      </p:sp>
      <p:sp>
        <p:nvSpPr>
          <p:cNvPr id="4" name="Slide Number Placeholder 3"/>
          <p:cNvSpPr>
            <a:spLocks noGrp="1"/>
          </p:cNvSpPr>
          <p:nvPr>
            <p:ph type="sldNum" sz="quarter" idx="5"/>
          </p:nvPr>
        </p:nvSpPr>
        <p:spPr/>
        <p:txBody>
          <a:bodyPr/>
          <a:lstStyle/>
          <a:p>
            <a:fld id="{ADEBF03E-CA1A-40A8-9173-917A2405DC07}" type="slidenum">
              <a:rPr lang="en-US" smtClean="0"/>
              <a:t>7</a:t>
            </a:fld>
            <a:endParaRPr lang="en-US"/>
          </a:p>
        </p:txBody>
      </p:sp>
    </p:spTree>
    <p:extLst>
      <p:ext uri="{BB962C8B-B14F-4D97-AF65-F5344CB8AC3E}">
        <p14:creationId xmlns:p14="http://schemas.microsoft.com/office/powerpoint/2010/main" val="2013403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can take information such as the SHEDS product solvent use number and air releases from the previous slide and create stacked bars where the height of the bar is the solvent usage and the filled portion is the emission to air. The SHEDS information from the previous slide, which is a total across subsectors, is shown on the right in green. </a:t>
            </a:r>
          </a:p>
          <a:p>
            <a:endParaRPr lang="en-US" altLang="zh-CN" dirty="0"/>
          </a:p>
          <a:p>
            <a:r>
              <a:rPr lang="en-US" altLang="zh-CN" dirty="0"/>
              <a:t>Here, we also show estimates from McDonald et al, the NEI, and Solvent Tool for the entire VCP sector and subsectors such as personal care products and household cleaning.</a:t>
            </a:r>
          </a:p>
          <a:p>
            <a:endParaRPr lang="en-US" altLang="zh-CN" dirty="0"/>
          </a:p>
          <a:p>
            <a:r>
              <a:rPr lang="en-US" altLang="zh-CN" dirty="0"/>
              <a:t>Yellow bars show the CA component of the 2011 NEI. While CA does apply fate and transport assumptions and thus calculates the fraction volatilized, that information is not shown here since it is not routinely reported to the NEI. Both the McDonald et al. methods as well as NEI indicate that California emission factors are lower than nationwide ones.</a:t>
            </a:r>
          </a:p>
          <a:p>
            <a:endParaRPr lang="en-US" altLang="zh-CN" dirty="0"/>
          </a:p>
          <a:p>
            <a:r>
              <a:rPr lang="en-US" altLang="zh-CN" dirty="0"/>
              <a:t>For the national level </a:t>
            </a:r>
            <a:r>
              <a:rPr lang="en-US" altLang="zh-CN" dirty="0" err="1"/>
              <a:t>fall-back</a:t>
            </a:r>
            <a:r>
              <a:rPr lang="en-US" altLang="zh-CN" dirty="0"/>
              <a:t> methodology as indicated in the solvent tool (Grey bars), no fate and transport assumptions are applied to volatilization and thus all the product used is assumed to volatilize. The NEI emission estimates tend to be lower than the other methods and this is entirely driven by low product usage estimates and suggests constraining product usage should be a priority.</a:t>
            </a:r>
          </a:p>
          <a:p>
            <a:endParaRPr lang="en-US" altLang="zh-CN" dirty="0"/>
          </a:p>
          <a:p>
            <a:r>
              <a:rPr lang="en-US" altLang="zh-CN" dirty="0"/>
              <a:t>--read bullets--</a:t>
            </a:r>
            <a:endParaRPr lang="zh-CN" altLang="en-US" dirty="0"/>
          </a:p>
        </p:txBody>
      </p:sp>
      <p:sp>
        <p:nvSpPr>
          <p:cNvPr id="4" name="灯片编号占位符 3"/>
          <p:cNvSpPr>
            <a:spLocks noGrp="1"/>
          </p:cNvSpPr>
          <p:nvPr>
            <p:ph type="sldNum" sz="quarter" idx="10"/>
          </p:nvPr>
        </p:nvSpPr>
        <p:spPr/>
        <p:txBody>
          <a:bodyPr/>
          <a:lstStyle/>
          <a:p>
            <a:fld id="{ADEBF03E-CA1A-40A8-9173-917A2405DC07}" type="slidenum">
              <a:rPr lang="en-US" smtClean="0"/>
              <a:t>8</a:t>
            </a:fld>
            <a:endParaRPr lang="en-US"/>
          </a:p>
        </p:txBody>
      </p:sp>
    </p:spTree>
    <p:extLst>
      <p:ext uri="{BB962C8B-B14F-4D97-AF65-F5344CB8AC3E}">
        <p14:creationId xmlns:p14="http://schemas.microsoft.com/office/powerpoint/2010/main" val="3710632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SHEDS and McDonald et al. indicate higher product solvent usage with McDonald et al. indicating about 40 kg/person/yr compared to the 75 kg/person/yr in SHEDS. This is essentially a factor of 4 or more higher than the NEI air emission estimates. Both SHEDS a posteriori and McDonald et al. indicate fate and transport volatilization adjustments play a significant role in modulating emissions. Overall, McDonald et al. indicates about 60% of VCP VOCs volatilize into ambient air while SHEDS indicates 27%. Household cleaning products have some of the lowest volatilization due to usage in aqueous environments where we in a posteriori SHEDS, we assume products that go down the drain do not volatilize into air.</a:t>
                </a:r>
              </a:p>
            </p:txBody>
          </p:sp>
        </mc:Choice>
        <mc:Fallback xmlns="">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i="0">
                    <a:latin typeface="Cambria Math" panose="02040503050406030204" pitchFamily="18" charset="0"/>
                    <a:ea typeface="SimSun" panose="02010600030101010101" pitchFamily="2" charset="-122"/>
                    <a:cs typeface="Times New Roman" panose="02020603050405020304" pitchFamily="18" charset="0"/>
                  </a:rPr>
                  <a:t>𝛾_𝑖  </a:t>
                </a:r>
                <a:r>
                  <a:rPr lang="en-US" dirty="0"/>
                  <a:t>= 27% for SHEDS</a:t>
                </a:r>
              </a:p>
              <a:p>
                <a:pPr marL="1200150" lvl="2" indent="-285750">
                  <a:buFont typeface="Arial" panose="020B0604020202020204" pitchFamily="34" charset="0"/>
                  <a:buChar char="•"/>
                </a:pPr>
                <a:r>
                  <a:rPr lang="en-US" dirty="0"/>
                  <a:t>Robust personal care product characterization</a:t>
                </a:r>
              </a:p>
              <a:p>
                <a:pPr marL="1200150" lvl="2" indent="-285750">
                  <a:buFont typeface="Arial" panose="020B0604020202020204" pitchFamily="34" charset="0"/>
                  <a:buChar char="•"/>
                </a:pPr>
                <a:r>
                  <a:rPr lang="en-US" dirty="0"/>
                  <a:t>Weaker household products characterization</a:t>
                </a:r>
              </a:p>
              <a:p>
                <a:endParaRPr lang="en-US" dirty="0"/>
              </a:p>
            </p:txBody>
          </p:sp>
        </mc:Fallback>
      </mc:AlternateContent>
      <p:sp>
        <p:nvSpPr>
          <p:cNvPr id="4" name="Slide Number Placeholder 3"/>
          <p:cNvSpPr>
            <a:spLocks noGrp="1"/>
          </p:cNvSpPr>
          <p:nvPr>
            <p:ph type="sldNum" sz="quarter" idx="5"/>
          </p:nvPr>
        </p:nvSpPr>
        <p:spPr/>
        <p:txBody>
          <a:bodyPr/>
          <a:lstStyle/>
          <a:p>
            <a:fld id="{ADEBF03E-CA1A-40A8-9173-917A2405DC07}" type="slidenum">
              <a:rPr lang="en-US" smtClean="0"/>
              <a:t>9</a:t>
            </a:fld>
            <a:endParaRPr lang="en-US"/>
          </a:p>
        </p:txBody>
      </p:sp>
    </p:spTree>
    <p:extLst>
      <p:ext uri="{BB962C8B-B14F-4D97-AF65-F5344CB8AC3E}">
        <p14:creationId xmlns:p14="http://schemas.microsoft.com/office/powerpoint/2010/main" val="539971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79F9-2F87-418B-83AD-C1877C8D3B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6197C2-4155-45A3-A36B-DD12D81777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8BF7BE-E48E-4F1A-9FF1-8E78BF3967E0}"/>
              </a:ext>
            </a:extLst>
          </p:cNvPr>
          <p:cNvSpPr>
            <a:spLocks noGrp="1"/>
          </p:cNvSpPr>
          <p:nvPr>
            <p:ph type="dt" sz="half" idx="10"/>
          </p:nvPr>
        </p:nvSpPr>
        <p:spPr/>
        <p:txBody>
          <a:bodyPr/>
          <a:lstStyle/>
          <a:p>
            <a:fld id="{B4297750-6111-4D4E-9346-D214632420AC}" type="datetimeFigureOut">
              <a:rPr lang="en-US" smtClean="0"/>
              <a:t>10/21/2019</a:t>
            </a:fld>
            <a:endParaRPr lang="en-US"/>
          </a:p>
        </p:txBody>
      </p:sp>
      <p:sp>
        <p:nvSpPr>
          <p:cNvPr id="5" name="Footer Placeholder 4">
            <a:extLst>
              <a:ext uri="{FF2B5EF4-FFF2-40B4-BE49-F238E27FC236}">
                <a16:creationId xmlns:a16="http://schemas.microsoft.com/office/drawing/2014/main" id="{AD3EA492-20E1-4FC2-ACF6-ED7A0BF7F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E269C-AE6C-4728-98B8-C960BC7E3B07}"/>
              </a:ext>
            </a:extLst>
          </p:cNvPr>
          <p:cNvSpPr>
            <a:spLocks noGrp="1"/>
          </p:cNvSpPr>
          <p:nvPr>
            <p:ph type="sldNum" sz="quarter" idx="12"/>
          </p:nvPr>
        </p:nvSpPr>
        <p:spPr/>
        <p:txBody>
          <a:bodyPr/>
          <a:lstStyle/>
          <a:p>
            <a:fld id="{66C539CE-8A76-4E46-B4C9-2A6A0EFAD354}" type="slidenum">
              <a:rPr lang="en-US" smtClean="0"/>
              <a:t>‹#›</a:t>
            </a:fld>
            <a:endParaRPr lang="en-US"/>
          </a:p>
        </p:txBody>
      </p:sp>
    </p:spTree>
    <p:extLst>
      <p:ext uri="{BB962C8B-B14F-4D97-AF65-F5344CB8AC3E}">
        <p14:creationId xmlns:p14="http://schemas.microsoft.com/office/powerpoint/2010/main" val="398579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E51D-EC42-464A-83B1-5CC740BDFC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6A75D3-E714-4C14-9B04-FDBB08EAB2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4E751-9527-4DC3-A9BD-8BFD675735B4}"/>
              </a:ext>
            </a:extLst>
          </p:cNvPr>
          <p:cNvSpPr>
            <a:spLocks noGrp="1"/>
          </p:cNvSpPr>
          <p:nvPr>
            <p:ph type="dt" sz="half" idx="10"/>
          </p:nvPr>
        </p:nvSpPr>
        <p:spPr/>
        <p:txBody>
          <a:bodyPr/>
          <a:lstStyle/>
          <a:p>
            <a:fld id="{B4297750-6111-4D4E-9346-D214632420AC}" type="datetimeFigureOut">
              <a:rPr lang="en-US" smtClean="0"/>
              <a:t>10/21/2019</a:t>
            </a:fld>
            <a:endParaRPr lang="en-US"/>
          </a:p>
        </p:txBody>
      </p:sp>
      <p:sp>
        <p:nvSpPr>
          <p:cNvPr id="5" name="Footer Placeholder 4">
            <a:extLst>
              <a:ext uri="{FF2B5EF4-FFF2-40B4-BE49-F238E27FC236}">
                <a16:creationId xmlns:a16="http://schemas.microsoft.com/office/drawing/2014/main" id="{4ED176C5-67C1-48A9-8FCD-889C2BBAE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BB7C5-E9FA-47FE-B5BA-7CCD29F229E2}"/>
              </a:ext>
            </a:extLst>
          </p:cNvPr>
          <p:cNvSpPr>
            <a:spLocks noGrp="1"/>
          </p:cNvSpPr>
          <p:nvPr>
            <p:ph type="sldNum" sz="quarter" idx="12"/>
          </p:nvPr>
        </p:nvSpPr>
        <p:spPr/>
        <p:txBody>
          <a:bodyPr/>
          <a:lstStyle/>
          <a:p>
            <a:fld id="{66C539CE-8A76-4E46-B4C9-2A6A0EFAD354}" type="slidenum">
              <a:rPr lang="en-US" smtClean="0"/>
              <a:t>‹#›</a:t>
            </a:fld>
            <a:endParaRPr lang="en-US"/>
          </a:p>
        </p:txBody>
      </p:sp>
    </p:spTree>
    <p:extLst>
      <p:ext uri="{BB962C8B-B14F-4D97-AF65-F5344CB8AC3E}">
        <p14:creationId xmlns:p14="http://schemas.microsoft.com/office/powerpoint/2010/main" val="1873500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DEC56F-7332-4594-B84D-C3F08EA1A3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559560-AFEB-4579-BE38-8EA7E03254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1E0BB-7743-4C3F-822C-E0DB3C40EC74}"/>
              </a:ext>
            </a:extLst>
          </p:cNvPr>
          <p:cNvSpPr>
            <a:spLocks noGrp="1"/>
          </p:cNvSpPr>
          <p:nvPr>
            <p:ph type="dt" sz="half" idx="10"/>
          </p:nvPr>
        </p:nvSpPr>
        <p:spPr/>
        <p:txBody>
          <a:bodyPr/>
          <a:lstStyle/>
          <a:p>
            <a:fld id="{B4297750-6111-4D4E-9346-D214632420AC}" type="datetimeFigureOut">
              <a:rPr lang="en-US" smtClean="0"/>
              <a:t>10/21/2019</a:t>
            </a:fld>
            <a:endParaRPr lang="en-US"/>
          </a:p>
        </p:txBody>
      </p:sp>
      <p:sp>
        <p:nvSpPr>
          <p:cNvPr id="5" name="Footer Placeholder 4">
            <a:extLst>
              <a:ext uri="{FF2B5EF4-FFF2-40B4-BE49-F238E27FC236}">
                <a16:creationId xmlns:a16="http://schemas.microsoft.com/office/drawing/2014/main" id="{F59CB9F5-D04F-430D-9A08-BB7777779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5CA74-C65E-435D-9B22-C86B92C4F36F}"/>
              </a:ext>
            </a:extLst>
          </p:cNvPr>
          <p:cNvSpPr>
            <a:spLocks noGrp="1"/>
          </p:cNvSpPr>
          <p:nvPr>
            <p:ph type="sldNum" sz="quarter" idx="12"/>
          </p:nvPr>
        </p:nvSpPr>
        <p:spPr/>
        <p:txBody>
          <a:bodyPr/>
          <a:lstStyle/>
          <a:p>
            <a:fld id="{66C539CE-8A76-4E46-B4C9-2A6A0EFAD354}" type="slidenum">
              <a:rPr lang="en-US" smtClean="0"/>
              <a:t>‹#›</a:t>
            </a:fld>
            <a:endParaRPr lang="en-US"/>
          </a:p>
        </p:txBody>
      </p:sp>
    </p:spTree>
    <p:extLst>
      <p:ext uri="{BB962C8B-B14F-4D97-AF65-F5344CB8AC3E}">
        <p14:creationId xmlns:p14="http://schemas.microsoft.com/office/powerpoint/2010/main" val="1677840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26"/>
          <p:cNvSpPr>
            <a:spLocks noChangeArrowheads="1"/>
          </p:cNvSpPr>
          <p:nvPr userDrawn="1"/>
        </p:nvSpPr>
        <p:spPr bwMode="auto">
          <a:xfrm>
            <a:off x="0" y="0"/>
            <a:ext cx="12192000" cy="6858000"/>
          </a:xfrm>
          <a:prstGeom prst="rect">
            <a:avLst/>
          </a:prstGeom>
          <a:solidFill>
            <a:srgbClr val="056C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lumMod val="75000"/>
                  </a:schemeClr>
                </a:solidFill>
              </a:defRPr>
            </a:lvl1pPr>
          </a:lstStyle>
          <a:p>
            <a:fld id="{A14B7E41-B6DD-4508-B1C1-B228A3B13A54}" type="datetime1">
              <a:rPr lang="en-US" smtClean="0"/>
              <a:t>10/21/2019</a:t>
            </a:fld>
            <a:endParaRPr lang="en-US"/>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2C54A5C6-1A67-402B-9D43-A5D8CAE25FA9}" type="slidenum">
              <a:rPr lang="en-US" smtClean="0"/>
              <a:pPr/>
              <a:t>‹#›</a:t>
            </a:fld>
            <a:endParaRPr lang="en-US"/>
          </a:p>
        </p:txBody>
      </p:sp>
      <p:sp>
        <p:nvSpPr>
          <p:cNvPr id="8" name="Rectangle 8"/>
          <p:cNvSpPr>
            <a:spLocks noChangeArrowheads="1"/>
          </p:cNvSpPr>
          <p:nvPr userDrawn="1"/>
        </p:nvSpPr>
        <p:spPr bwMode="auto">
          <a:xfrm>
            <a:off x="0" y="6418232"/>
            <a:ext cx="762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0" name="Picture 25" descr="EPA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52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E05AB-833C-4A11-ADF2-6ABE51648685}" type="datetime1">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215154" y="6325613"/>
            <a:ext cx="465524" cy="365125"/>
          </a:xfrm>
        </p:spPr>
        <p:txBody>
          <a:bodyPr/>
          <a:lstStyle>
            <a:lvl1pPr>
              <a:defRPr>
                <a:solidFill>
                  <a:schemeClr val="bg1"/>
                </a:solidFill>
              </a:defRPr>
            </a:lvl1pPr>
          </a:lstStyle>
          <a:p>
            <a:fld id="{2C54A5C6-1A67-402B-9D43-A5D8CAE25FA9}" type="slidenum">
              <a:rPr lang="en-US" smtClean="0"/>
              <a:pPr/>
              <a:t>‹#›</a:t>
            </a:fld>
            <a:endParaRPr lang="en-US" dirty="0"/>
          </a:p>
        </p:txBody>
      </p:sp>
    </p:spTree>
    <p:extLst>
      <p:ext uri="{BB962C8B-B14F-4D97-AF65-F5344CB8AC3E}">
        <p14:creationId xmlns:p14="http://schemas.microsoft.com/office/powerpoint/2010/main" val="1594958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7BBCB8-A42B-4562-AFED-303DDFA252C1}" type="datetime1">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1986282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78B9B9-6DEC-4439-8478-E3A9A5D10943}" type="datetime1">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132056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9247"/>
            <a:ext cx="10515600" cy="991441"/>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D8FF9-97BC-4348-BBE6-9F768EF2DB7C}" type="datetime1">
              <a:rPr lang="en-US" smtClean="0"/>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3148506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97B4FA-4955-476F-B2E5-2985EE45D31C}" type="datetime1">
              <a:rPr lang="en-US" smtClean="0"/>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3505880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92568-3BDF-4DAA-B9DB-B6A9B17228A2}" type="datetime1">
              <a:rPr lang="en-US" smtClean="0"/>
              <a:t>10/21/2019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1268643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31520"/>
            <a:ext cx="3932237" cy="132588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375A7D-BF5E-4B9A-85F0-C7F5C2884886}" type="datetime1">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385745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5E716-C173-4CE7-8B1B-A98BD7B9A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121975-4D69-4E2E-9934-F4632DF0BD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2E710-9CC7-42C5-A550-4AD850B5D3E1}"/>
              </a:ext>
            </a:extLst>
          </p:cNvPr>
          <p:cNvSpPr>
            <a:spLocks noGrp="1"/>
          </p:cNvSpPr>
          <p:nvPr>
            <p:ph type="dt" sz="half" idx="10"/>
          </p:nvPr>
        </p:nvSpPr>
        <p:spPr/>
        <p:txBody>
          <a:bodyPr/>
          <a:lstStyle/>
          <a:p>
            <a:fld id="{B4297750-6111-4D4E-9346-D214632420AC}" type="datetimeFigureOut">
              <a:rPr lang="en-US" smtClean="0"/>
              <a:t>10/21/2019</a:t>
            </a:fld>
            <a:endParaRPr lang="en-US"/>
          </a:p>
        </p:txBody>
      </p:sp>
      <p:sp>
        <p:nvSpPr>
          <p:cNvPr id="5" name="Footer Placeholder 4">
            <a:extLst>
              <a:ext uri="{FF2B5EF4-FFF2-40B4-BE49-F238E27FC236}">
                <a16:creationId xmlns:a16="http://schemas.microsoft.com/office/drawing/2014/main" id="{DEAC5758-FDC9-49C2-A91D-20098539A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D0947-B19E-4B17-86D8-13680CEFD712}"/>
              </a:ext>
            </a:extLst>
          </p:cNvPr>
          <p:cNvSpPr>
            <a:spLocks noGrp="1"/>
          </p:cNvSpPr>
          <p:nvPr>
            <p:ph type="sldNum" sz="quarter" idx="12"/>
          </p:nvPr>
        </p:nvSpPr>
        <p:spPr/>
        <p:txBody>
          <a:bodyPr/>
          <a:lstStyle/>
          <a:p>
            <a:fld id="{66C539CE-8A76-4E46-B4C9-2A6A0EFAD354}" type="slidenum">
              <a:rPr lang="en-US" smtClean="0"/>
              <a:t>‹#›</a:t>
            </a:fld>
            <a:endParaRPr lang="en-US"/>
          </a:p>
        </p:txBody>
      </p:sp>
    </p:spTree>
    <p:extLst>
      <p:ext uri="{BB962C8B-B14F-4D97-AF65-F5344CB8AC3E}">
        <p14:creationId xmlns:p14="http://schemas.microsoft.com/office/powerpoint/2010/main" val="3845051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10004"/>
            <a:ext cx="3932237" cy="134739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EA6DB9-36A6-4A59-8110-32AA2D5578AF}" type="datetime1">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218765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7DF24-C619-40D5-8B34-808D4A9347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F9D92E-F053-4A42-ADEE-95C9203D70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B460DC-891D-40BB-BBD1-A0A604697DBF}"/>
              </a:ext>
            </a:extLst>
          </p:cNvPr>
          <p:cNvSpPr>
            <a:spLocks noGrp="1"/>
          </p:cNvSpPr>
          <p:nvPr>
            <p:ph type="dt" sz="half" idx="10"/>
          </p:nvPr>
        </p:nvSpPr>
        <p:spPr/>
        <p:txBody>
          <a:bodyPr/>
          <a:lstStyle/>
          <a:p>
            <a:fld id="{B4297750-6111-4D4E-9346-D214632420AC}" type="datetimeFigureOut">
              <a:rPr lang="en-US" smtClean="0"/>
              <a:t>10/21/2019</a:t>
            </a:fld>
            <a:endParaRPr lang="en-US"/>
          </a:p>
        </p:txBody>
      </p:sp>
      <p:sp>
        <p:nvSpPr>
          <p:cNvPr id="5" name="Footer Placeholder 4">
            <a:extLst>
              <a:ext uri="{FF2B5EF4-FFF2-40B4-BE49-F238E27FC236}">
                <a16:creationId xmlns:a16="http://schemas.microsoft.com/office/drawing/2014/main" id="{5482A4FA-749C-4367-ABCE-CC8BB660E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B4707-4BD8-464D-9653-1194A2D0AD15}"/>
              </a:ext>
            </a:extLst>
          </p:cNvPr>
          <p:cNvSpPr>
            <a:spLocks noGrp="1"/>
          </p:cNvSpPr>
          <p:nvPr>
            <p:ph type="sldNum" sz="quarter" idx="12"/>
          </p:nvPr>
        </p:nvSpPr>
        <p:spPr/>
        <p:txBody>
          <a:bodyPr/>
          <a:lstStyle/>
          <a:p>
            <a:fld id="{66C539CE-8A76-4E46-B4C9-2A6A0EFAD354}" type="slidenum">
              <a:rPr lang="en-US" smtClean="0"/>
              <a:t>‹#›</a:t>
            </a:fld>
            <a:endParaRPr lang="en-US"/>
          </a:p>
        </p:txBody>
      </p:sp>
    </p:spTree>
    <p:extLst>
      <p:ext uri="{BB962C8B-B14F-4D97-AF65-F5344CB8AC3E}">
        <p14:creationId xmlns:p14="http://schemas.microsoft.com/office/powerpoint/2010/main" val="255684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9E0E-BEE6-4EC4-88DC-510C53B07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BC2BEE-0A8D-48D7-AA45-99BD76727F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6170E4-217F-47DB-94E1-D9BBDC6CD4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072704-F111-4A9E-8119-C7D65EBDDC07}"/>
              </a:ext>
            </a:extLst>
          </p:cNvPr>
          <p:cNvSpPr>
            <a:spLocks noGrp="1"/>
          </p:cNvSpPr>
          <p:nvPr>
            <p:ph type="dt" sz="half" idx="10"/>
          </p:nvPr>
        </p:nvSpPr>
        <p:spPr/>
        <p:txBody>
          <a:bodyPr/>
          <a:lstStyle/>
          <a:p>
            <a:fld id="{B4297750-6111-4D4E-9346-D214632420AC}" type="datetimeFigureOut">
              <a:rPr lang="en-US" smtClean="0"/>
              <a:t>10/21/2019</a:t>
            </a:fld>
            <a:endParaRPr lang="en-US"/>
          </a:p>
        </p:txBody>
      </p:sp>
      <p:sp>
        <p:nvSpPr>
          <p:cNvPr id="6" name="Footer Placeholder 5">
            <a:extLst>
              <a:ext uri="{FF2B5EF4-FFF2-40B4-BE49-F238E27FC236}">
                <a16:creationId xmlns:a16="http://schemas.microsoft.com/office/drawing/2014/main" id="{AD81B182-2A51-4D7C-8A72-EAE94B8546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0EB06-1685-4116-97CE-68083D72E9D5}"/>
              </a:ext>
            </a:extLst>
          </p:cNvPr>
          <p:cNvSpPr>
            <a:spLocks noGrp="1"/>
          </p:cNvSpPr>
          <p:nvPr>
            <p:ph type="sldNum" sz="quarter" idx="12"/>
          </p:nvPr>
        </p:nvSpPr>
        <p:spPr/>
        <p:txBody>
          <a:bodyPr/>
          <a:lstStyle/>
          <a:p>
            <a:fld id="{66C539CE-8A76-4E46-B4C9-2A6A0EFAD354}" type="slidenum">
              <a:rPr lang="en-US" smtClean="0"/>
              <a:t>‹#›</a:t>
            </a:fld>
            <a:endParaRPr lang="en-US"/>
          </a:p>
        </p:txBody>
      </p:sp>
    </p:spTree>
    <p:extLst>
      <p:ext uri="{BB962C8B-B14F-4D97-AF65-F5344CB8AC3E}">
        <p14:creationId xmlns:p14="http://schemas.microsoft.com/office/powerpoint/2010/main" val="425876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7DDD-4CA1-4687-93CD-C58511967C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05DD54-774F-4A32-B4E0-F4154BC636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B938B6-A84A-4946-9292-4855F8391E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428984-1E28-4226-B3F9-36DFBDF12B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81FB36-3339-4D65-94B5-7354FD23A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EE12B8-3A0D-4301-BA5F-E1B66D02A4E2}"/>
              </a:ext>
            </a:extLst>
          </p:cNvPr>
          <p:cNvSpPr>
            <a:spLocks noGrp="1"/>
          </p:cNvSpPr>
          <p:nvPr>
            <p:ph type="dt" sz="half" idx="10"/>
          </p:nvPr>
        </p:nvSpPr>
        <p:spPr/>
        <p:txBody>
          <a:bodyPr/>
          <a:lstStyle/>
          <a:p>
            <a:fld id="{B4297750-6111-4D4E-9346-D214632420AC}" type="datetimeFigureOut">
              <a:rPr lang="en-US" smtClean="0"/>
              <a:t>10/21/2019</a:t>
            </a:fld>
            <a:endParaRPr lang="en-US"/>
          </a:p>
        </p:txBody>
      </p:sp>
      <p:sp>
        <p:nvSpPr>
          <p:cNvPr id="8" name="Footer Placeholder 7">
            <a:extLst>
              <a:ext uri="{FF2B5EF4-FFF2-40B4-BE49-F238E27FC236}">
                <a16:creationId xmlns:a16="http://schemas.microsoft.com/office/drawing/2014/main" id="{066297EA-5132-404D-BED0-F4D1B6770B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3A6537-A1B1-450A-8F0C-4A650ADF3DA2}"/>
              </a:ext>
            </a:extLst>
          </p:cNvPr>
          <p:cNvSpPr>
            <a:spLocks noGrp="1"/>
          </p:cNvSpPr>
          <p:nvPr>
            <p:ph type="sldNum" sz="quarter" idx="12"/>
          </p:nvPr>
        </p:nvSpPr>
        <p:spPr/>
        <p:txBody>
          <a:bodyPr/>
          <a:lstStyle/>
          <a:p>
            <a:fld id="{66C539CE-8A76-4E46-B4C9-2A6A0EFAD354}" type="slidenum">
              <a:rPr lang="en-US" smtClean="0"/>
              <a:t>‹#›</a:t>
            </a:fld>
            <a:endParaRPr lang="en-US"/>
          </a:p>
        </p:txBody>
      </p:sp>
    </p:spTree>
    <p:extLst>
      <p:ext uri="{BB962C8B-B14F-4D97-AF65-F5344CB8AC3E}">
        <p14:creationId xmlns:p14="http://schemas.microsoft.com/office/powerpoint/2010/main" val="928170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DE82-AA93-4492-8B8E-CCC43A2F88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1E4BB6-1D82-4E7F-B93E-D7923B8FE232}"/>
              </a:ext>
            </a:extLst>
          </p:cNvPr>
          <p:cNvSpPr>
            <a:spLocks noGrp="1"/>
          </p:cNvSpPr>
          <p:nvPr>
            <p:ph type="dt" sz="half" idx="10"/>
          </p:nvPr>
        </p:nvSpPr>
        <p:spPr/>
        <p:txBody>
          <a:bodyPr/>
          <a:lstStyle/>
          <a:p>
            <a:fld id="{B4297750-6111-4D4E-9346-D214632420AC}" type="datetimeFigureOut">
              <a:rPr lang="en-US" smtClean="0"/>
              <a:t>10/21/2019</a:t>
            </a:fld>
            <a:endParaRPr lang="en-US"/>
          </a:p>
        </p:txBody>
      </p:sp>
      <p:sp>
        <p:nvSpPr>
          <p:cNvPr id="4" name="Footer Placeholder 3">
            <a:extLst>
              <a:ext uri="{FF2B5EF4-FFF2-40B4-BE49-F238E27FC236}">
                <a16:creationId xmlns:a16="http://schemas.microsoft.com/office/drawing/2014/main" id="{3EA0A3D0-4F20-4B78-8B91-AB7B4EEB3B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6EE1FE-E89E-4D82-841C-7C5846C05504}"/>
              </a:ext>
            </a:extLst>
          </p:cNvPr>
          <p:cNvSpPr>
            <a:spLocks noGrp="1"/>
          </p:cNvSpPr>
          <p:nvPr>
            <p:ph type="sldNum" sz="quarter" idx="12"/>
          </p:nvPr>
        </p:nvSpPr>
        <p:spPr/>
        <p:txBody>
          <a:bodyPr/>
          <a:lstStyle/>
          <a:p>
            <a:fld id="{66C539CE-8A76-4E46-B4C9-2A6A0EFAD354}" type="slidenum">
              <a:rPr lang="en-US" smtClean="0"/>
              <a:t>‹#›</a:t>
            </a:fld>
            <a:endParaRPr lang="en-US"/>
          </a:p>
        </p:txBody>
      </p:sp>
    </p:spTree>
    <p:extLst>
      <p:ext uri="{BB962C8B-B14F-4D97-AF65-F5344CB8AC3E}">
        <p14:creationId xmlns:p14="http://schemas.microsoft.com/office/powerpoint/2010/main" val="219307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27156B-1BE1-46A3-9246-E041144A8BE8}"/>
              </a:ext>
            </a:extLst>
          </p:cNvPr>
          <p:cNvSpPr>
            <a:spLocks noGrp="1"/>
          </p:cNvSpPr>
          <p:nvPr>
            <p:ph type="dt" sz="half" idx="10"/>
          </p:nvPr>
        </p:nvSpPr>
        <p:spPr/>
        <p:txBody>
          <a:bodyPr/>
          <a:lstStyle/>
          <a:p>
            <a:fld id="{B4297750-6111-4D4E-9346-D214632420AC}" type="datetimeFigureOut">
              <a:rPr lang="en-US" smtClean="0"/>
              <a:t>10/21/2019</a:t>
            </a:fld>
            <a:endParaRPr lang="en-US"/>
          </a:p>
        </p:txBody>
      </p:sp>
      <p:sp>
        <p:nvSpPr>
          <p:cNvPr id="3" name="Footer Placeholder 2">
            <a:extLst>
              <a:ext uri="{FF2B5EF4-FFF2-40B4-BE49-F238E27FC236}">
                <a16:creationId xmlns:a16="http://schemas.microsoft.com/office/drawing/2014/main" id="{373E705F-15E8-44D7-8701-340D3ADF38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DAE3D-225C-4B8A-8FED-D249B6CCC210}"/>
              </a:ext>
            </a:extLst>
          </p:cNvPr>
          <p:cNvSpPr>
            <a:spLocks noGrp="1"/>
          </p:cNvSpPr>
          <p:nvPr>
            <p:ph type="sldNum" sz="quarter" idx="12"/>
          </p:nvPr>
        </p:nvSpPr>
        <p:spPr/>
        <p:txBody>
          <a:bodyPr/>
          <a:lstStyle/>
          <a:p>
            <a:fld id="{66C539CE-8A76-4E46-B4C9-2A6A0EFAD354}" type="slidenum">
              <a:rPr lang="en-US" smtClean="0"/>
              <a:t>‹#›</a:t>
            </a:fld>
            <a:endParaRPr lang="en-US"/>
          </a:p>
        </p:txBody>
      </p:sp>
    </p:spTree>
    <p:extLst>
      <p:ext uri="{BB962C8B-B14F-4D97-AF65-F5344CB8AC3E}">
        <p14:creationId xmlns:p14="http://schemas.microsoft.com/office/powerpoint/2010/main" val="288837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A1FF-5C9C-4338-9C26-3E5FF29A2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2F3FE1-3F42-4452-870B-3B08EB8CD3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00211E-D9A1-4E40-B98E-9A9F54C32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969F12-2FFB-4476-9BE3-E9F05A18DF4C}"/>
              </a:ext>
            </a:extLst>
          </p:cNvPr>
          <p:cNvSpPr>
            <a:spLocks noGrp="1"/>
          </p:cNvSpPr>
          <p:nvPr>
            <p:ph type="dt" sz="half" idx="10"/>
          </p:nvPr>
        </p:nvSpPr>
        <p:spPr/>
        <p:txBody>
          <a:bodyPr/>
          <a:lstStyle/>
          <a:p>
            <a:fld id="{B4297750-6111-4D4E-9346-D214632420AC}" type="datetimeFigureOut">
              <a:rPr lang="en-US" smtClean="0"/>
              <a:t>10/21/2019</a:t>
            </a:fld>
            <a:endParaRPr lang="en-US"/>
          </a:p>
        </p:txBody>
      </p:sp>
      <p:sp>
        <p:nvSpPr>
          <p:cNvPr id="6" name="Footer Placeholder 5">
            <a:extLst>
              <a:ext uri="{FF2B5EF4-FFF2-40B4-BE49-F238E27FC236}">
                <a16:creationId xmlns:a16="http://schemas.microsoft.com/office/drawing/2014/main" id="{21F8177F-9E13-46C3-B2CA-C821CE25BA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E2BCFD-A168-4657-BD41-D9AA702A77AC}"/>
              </a:ext>
            </a:extLst>
          </p:cNvPr>
          <p:cNvSpPr>
            <a:spLocks noGrp="1"/>
          </p:cNvSpPr>
          <p:nvPr>
            <p:ph type="sldNum" sz="quarter" idx="12"/>
          </p:nvPr>
        </p:nvSpPr>
        <p:spPr/>
        <p:txBody>
          <a:bodyPr/>
          <a:lstStyle/>
          <a:p>
            <a:fld id="{66C539CE-8A76-4E46-B4C9-2A6A0EFAD354}" type="slidenum">
              <a:rPr lang="en-US" smtClean="0"/>
              <a:t>‹#›</a:t>
            </a:fld>
            <a:endParaRPr lang="en-US"/>
          </a:p>
        </p:txBody>
      </p:sp>
    </p:spTree>
    <p:extLst>
      <p:ext uri="{BB962C8B-B14F-4D97-AF65-F5344CB8AC3E}">
        <p14:creationId xmlns:p14="http://schemas.microsoft.com/office/powerpoint/2010/main" val="204608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1C224-F1C3-4B04-9143-6BCDD8069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387681-5365-4A5B-B832-D0814D254C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115564-E4ED-4CB7-A99D-929AFB3A4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7FBEBE-EADE-48DF-A8A4-1C8F714BB9E3}"/>
              </a:ext>
            </a:extLst>
          </p:cNvPr>
          <p:cNvSpPr>
            <a:spLocks noGrp="1"/>
          </p:cNvSpPr>
          <p:nvPr>
            <p:ph type="dt" sz="half" idx="10"/>
          </p:nvPr>
        </p:nvSpPr>
        <p:spPr/>
        <p:txBody>
          <a:bodyPr/>
          <a:lstStyle/>
          <a:p>
            <a:fld id="{B4297750-6111-4D4E-9346-D214632420AC}" type="datetimeFigureOut">
              <a:rPr lang="en-US" smtClean="0"/>
              <a:t>10/21/2019</a:t>
            </a:fld>
            <a:endParaRPr lang="en-US"/>
          </a:p>
        </p:txBody>
      </p:sp>
      <p:sp>
        <p:nvSpPr>
          <p:cNvPr id="6" name="Footer Placeholder 5">
            <a:extLst>
              <a:ext uri="{FF2B5EF4-FFF2-40B4-BE49-F238E27FC236}">
                <a16:creationId xmlns:a16="http://schemas.microsoft.com/office/drawing/2014/main" id="{8174FAEF-D05D-4076-BBFD-DB66381E75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4D99A7-4050-42E7-93C8-000340843238}"/>
              </a:ext>
            </a:extLst>
          </p:cNvPr>
          <p:cNvSpPr>
            <a:spLocks noGrp="1"/>
          </p:cNvSpPr>
          <p:nvPr>
            <p:ph type="sldNum" sz="quarter" idx="12"/>
          </p:nvPr>
        </p:nvSpPr>
        <p:spPr/>
        <p:txBody>
          <a:bodyPr/>
          <a:lstStyle/>
          <a:p>
            <a:fld id="{66C539CE-8A76-4E46-B4C9-2A6A0EFAD354}" type="slidenum">
              <a:rPr lang="en-US" smtClean="0"/>
              <a:t>‹#›</a:t>
            </a:fld>
            <a:endParaRPr lang="en-US"/>
          </a:p>
        </p:txBody>
      </p:sp>
    </p:spTree>
    <p:extLst>
      <p:ext uri="{BB962C8B-B14F-4D97-AF65-F5344CB8AC3E}">
        <p14:creationId xmlns:p14="http://schemas.microsoft.com/office/powerpoint/2010/main" val="279871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CCD39-E144-405C-A058-F310E2771D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1BEC99-D5EC-4022-96DF-F7193070B8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C39261-ADD2-4252-8F43-4517701CA7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97750-6111-4D4E-9346-D214632420AC}" type="datetimeFigureOut">
              <a:rPr lang="en-US" smtClean="0"/>
              <a:t>10/21/2019</a:t>
            </a:fld>
            <a:endParaRPr lang="en-US"/>
          </a:p>
        </p:txBody>
      </p:sp>
      <p:sp>
        <p:nvSpPr>
          <p:cNvPr id="5" name="Footer Placeholder 4">
            <a:extLst>
              <a:ext uri="{FF2B5EF4-FFF2-40B4-BE49-F238E27FC236}">
                <a16:creationId xmlns:a16="http://schemas.microsoft.com/office/drawing/2014/main" id="{41FBBF53-E719-4113-9361-F43563D8B9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44871F-EDF6-4762-B0DF-D34C0D00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539CE-8A76-4E46-B4C9-2A6A0EFAD354}" type="slidenum">
              <a:rPr lang="en-US" smtClean="0"/>
              <a:t>‹#›</a:t>
            </a:fld>
            <a:endParaRPr lang="en-US"/>
          </a:p>
        </p:txBody>
      </p:sp>
    </p:spTree>
    <p:extLst>
      <p:ext uri="{BB962C8B-B14F-4D97-AF65-F5344CB8AC3E}">
        <p14:creationId xmlns:p14="http://schemas.microsoft.com/office/powerpoint/2010/main" val="3346442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4688"/>
            <a:ext cx="10515600" cy="101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2C6D3-95B6-43F7-90E7-A945DDB08517}" type="datetime1">
              <a:rPr lang="en-US" smtClean="0"/>
              <a:t>10/21/2019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4A5C6-1A67-402B-9D43-A5D8CAE25FA9}" type="slidenum">
              <a:rPr lang="en-US" smtClean="0"/>
              <a:t>‹#›</a:t>
            </a:fld>
            <a:endParaRPr lang="en-US"/>
          </a:p>
        </p:txBody>
      </p:sp>
      <p:sp>
        <p:nvSpPr>
          <p:cNvPr id="7" name="Rectangle 10"/>
          <p:cNvSpPr>
            <a:spLocks noChangeArrowheads="1"/>
          </p:cNvSpPr>
          <p:nvPr userDrawn="1"/>
        </p:nvSpPr>
        <p:spPr bwMode="auto">
          <a:xfrm>
            <a:off x="0" y="6407474"/>
            <a:ext cx="685800" cy="228600"/>
          </a:xfrm>
          <a:prstGeom prst="rect">
            <a:avLst/>
          </a:prstGeom>
          <a:solidFill>
            <a:srgbClr val="026CB6"/>
          </a:solidFill>
          <a:ln>
            <a:noFill/>
          </a:ln>
          <a:extLst/>
        </p:spPr>
        <p:txBody>
          <a:bodyPr wrap="none" anchor="ctr"/>
          <a:lstStyle/>
          <a:p>
            <a:endParaRPr lang="en-US">
              <a:solidFill>
                <a:srgbClr val="026CB6"/>
              </a:solidFill>
            </a:endParaRPr>
          </a:p>
        </p:txBody>
      </p:sp>
      <p:pic>
        <p:nvPicPr>
          <p:cNvPr id="8" name="Picture 2"/>
          <p:cNvPicPr>
            <a:picLocks noChangeAspect="1" noChangeArrowheads="1"/>
          </p:cNvPicPr>
          <p:nvPr userDrawn="1"/>
        </p:nvPicPr>
        <p:blipFill>
          <a:blip r:embed="rId11" cstate="hqprint">
            <a:extLst>
              <a:ext uri="{28A0092B-C50C-407E-A947-70E740481C1C}">
                <a14:useLocalDpi xmlns:a14="http://schemas.microsoft.com/office/drawing/2010/main" val="0"/>
              </a:ext>
            </a:extLst>
          </a:blip>
          <a:srcRect/>
          <a:stretch>
            <a:fillRect/>
          </a:stretch>
        </p:blipFill>
        <p:spPr bwMode="auto">
          <a:xfrm>
            <a:off x="152400" y="152400"/>
            <a:ext cx="132504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141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ctrTitle"/>
          </p:nvPr>
        </p:nvSpPr>
        <p:spPr bwMode="auto">
          <a:xfrm>
            <a:off x="2032700" y="1073938"/>
            <a:ext cx="9488129" cy="1227826"/>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pPr algn="l"/>
            <a:r>
              <a:rPr lang="en-US" sz="4800" dirty="0"/>
              <a:t>Impacts of volatile chemical products on PM</a:t>
            </a:r>
            <a:r>
              <a:rPr lang="en-US" sz="4800" baseline="-25000" dirty="0"/>
              <a:t>2.5</a:t>
            </a:r>
            <a:r>
              <a:rPr lang="en-US" sz="4800" dirty="0"/>
              <a:t> and O</a:t>
            </a:r>
            <a:r>
              <a:rPr lang="en-US" sz="4800" baseline="-25000" dirty="0"/>
              <a:t>3</a:t>
            </a:r>
            <a:r>
              <a:rPr lang="en-US" sz="4800" dirty="0"/>
              <a:t> in an urban atmosphere</a:t>
            </a:r>
            <a:endParaRPr lang="en-US" sz="4800" b="1" dirty="0"/>
          </a:p>
        </p:txBody>
      </p:sp>
      <p:sp>
        <p:nvSpPr>
          <p:cNvPr id="8" name="Rectangle 16"/>
          <p:cNvSpPr>
            <a:spLocks noChangeArrowheads="1"/>
          </p:cNvSpPr>
          <p:nvPr/>
        </p:nvSpPr>
        <p:spPr bwMode="auto">
          <a:xfrm>
            <a:off x="833438" y="6375196"/>
            <a:ext cx="5643562" cy="359089"/>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Office of Research and Development</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nSpc>
                <a:spcPct val="90000"/>
              </a:lnSpc>
              <a:defRPr/>
            </a:pPr>
            <a:r>
              <a:rPr lang="en-US" sz="1100" dirty="0">
                <a:solidFill>
                  <a:prstClr val="white"/>
                </a:solidFill>
              </a:rPr>
              <a:t>Atmospheric and Environmental Systems Modeling Division</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4"/>
          <p:cNvSpPr txBox="1">
            <a:spLocks noChangeArrowheads="1"/>
          </p:cNvSpPr>
          <p:nvPr/>
        </p:nvSpPr>
        <p:spPr bwMode="auto">
          <a:xfrm>
            <a:off x="9641543" y="6375196"/>
            <a:ext cx="1905000" cy="228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smtClean="0">
                <a:solidFill>
                  <a:schemeClr val="bg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charset="0"/>
                <a:ea typeface="ＭＳ Ｐゴシック" pitchFamily="1" charset="-128"/>
                <a:cs typeface="+mn-cs"/>
              </a:rPr>
              <a:t>22 October 2019</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charset="0"/>
                <a:ea typeface="ＭＳ Ｐゴシック" pitchFamily="1" charset="-128"/>
                <a:cs typeface="+mn-cs"/>
              </a:rPr>
              <a:t>CMAS Conference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762629"/>
            <a:ext cx="10058400" cy="2321169"/>
          </a:xfrm>
          <a:prstGeom prst="rect">
            <a:avLst/>
          </a:prstGeom>
          <a:ln>
            <a:solidFill>
              <a:schemeClr val="bg1"/>
            </a:solidFill>
          </a:ln>
        </p:spPr>
      </p:pic>
      <p:sp>
        <p:nvSpPr>
          <p:cNvPr id="4" name="Rectangle 3"/>
          <p:cNvSpPr>
            <a:spLocks noGrp="1" noChangeArrowheads="1"/>
          </p:cNvSpPr>
          <p:nvPr>
            <p:ph type="subTitle" idx="1"/>
          </p:nvPr>
        </p:nvSpPr>
        <p:spPr bwMode="auto">
          <a:xfrm>
            <a:off x="2032700" y="2388964"/>
            <a:ext cx="9412943" cy="1299078"/>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algn="l">
              <a:spcBef>
                <a:spcPts val="0"/>
              </a:spcBef>
              <a:spcAft>
                <a:spcPts val="800"/>
              </a:spcAft>
            </a:pPr>
            <a:r>
              <a:rPr lang="en-US" sz="1600" dirty="0"/>
              <a:t>Momei Qin</a:t>
            </a:r>
            <a:r>
              <a:rPr lang="en-US" sz="1600" baseline="30000" dirty="0"/>
              <a:t>1,2</a:t>
            </a:r>
            <a:r>
              <a:rPr lang="en-US" sz="1600" dirty="0"/>
              <a:t>, Benjamin N. Murphy</a:t>
            </a:r>
            <a:r>
              <a:rPr lang="en-US" sz="1600" baseline="30000" dirty="0"/>
              <a:t>1</a:t>
            </a:r>
            <a:r>
              <a:rPr lang="en-US" sz="1600" dirty="0"/>
              <a:t>, Brian C. McDonald</a:t>
            </a:r>
            <a:r>
              <a:rPr lang="en-US" sz="1600" baseline="30000" dirty="0"/>
              <a:t>3</a:t>
            </a:r>
            <a:r>
              <a:rPr lang="en-US" sz="1600" dirty="0"/>
              <a:t>, Stuart A. McKeen</a:t>
            </a:r>
            <a:r>
              <a:rPr lang="en-US" sz="1600" baseline="30000" dirty="0"/>
              <a:t>3</a:t>
            </a:r>
            <a:r>
              <a:rPr lang="en-US" sz="1600" dirty="0"/>
              <a:t>, Lauren Koval</a:t>
            </a:r>
            <a:r>
              <a:rPr lang="en-US" sz="1600" baseline="30000" dirty="0"/>
              <a:t>1</a:t>
            </a:r>
            <a:r>
              <a:rPr lang="en-US" sz="1600" dirty="0"/>
              <a:t>, Kristin K. Isaacs</a:t>
            </a:r>
            <a:r>
              <a:rPr lang="en-US" sz="1600" baseline="30000" dirty="0"/>
              <a:t>1</a:t>
            </a:r>
            <a:r>
              <a:rPr lang="en-US" sz="1600" dirty="0"/>
              <a:t>, Quanyang Lu</a:t>
            </a:r>
            <a:r>
              <a:rPr lang="en-US" sz="1600" baseline="30000" dirty="0"/>
              <a:t>4</a:t>
            </a:r>
            <a:r>
              <a:rPr lang="en-US" sz="1600" dirty="0"/>
              <a:t>, Allen L. Robinson</a:t>
            </a:r>
            <a:r>
              <a:rPr lang="en-US" sz="1600" baseline="30000" dirty="0"/>
              <a:t>4</a:t>
            </a:r>
            <a:r>
              <a:rPr lang="en-US" sz="1600" dirty="0"/>
              <a:t>, Madeleine Strum</a:t>
            </a:r>
            <a:r>
              <a:rPr lang="en-US" sz="1600" baseline="30000" dirty="0"/>
              <a:t>5</a:t>
            </a:r>
            <a:r>
              <a:rPr lang="en-US" sz="1600" dirty="0"/>
              <a:t>, Jennifer Snyder</a:t>
            </a:r>
            <a:r>
              <a:rPr lang="en-US" sz="1600" baseline="30000" dirty="0"/>
              <a:t>5</a:t>
            </a:r>
            <a:r>
              <a:rPr lang="en-US" sz="1600" dirty="0"/>
              <a:t>, Christos Efstathiou</a:t>
            </a:r>
            <a:r>
              <a:rPr lang="en-US" sz="1600" baseline="30000" dirty="0"/>
              <a:t>6</a:t>
            </a:r>
            <a:r>
              <a:rPr lang="en-US" sz="1600" dirty="0"/>
              <a:t>, Chris Allen</a:t>
            </a:r>
            <a:r>
              <a:rPr lang="en-US" sz="1600" baseline="30000" dirty="0"/>
              <a:t>6</a:t>
            </a:r>
            <a:r>
              <a:rPr lang="en-US" sz="1600" dirty="0"/>
              <a:t>, and </a:t>
            </a:r>
            <a:r>
              <a:rPr lang="en-US" sz="1800" u="sng" dirty="0"/>
              <a:t>Havala O. T. Pye</a:t>
            </a:r>
            <a:r>
              <a:rPr lang="en-US" sz="1800" u="sng" baseline="30000" dirty="0"/>
              <a:t>1</a:t>
            </a:r>
          </a:p>
          <a:p>
            <a:pPr algn="l">
              <a:spcBef>
                <a:spcPts val="0"/>
              </a:spcBef>
            </a:pPr>
            <a:r>
              <a:rPr lang="en-US" sz="1400" baseline="30000" dirty="0"/>
              <a:t>1</a:t>
            </a:r>
            <a:r>
              <a:rPr lang="en-US" sz="1400" dirty="0"/>
              <a:t>EPA Office of Research and Development, </a:t>
            </a:r>
            <a:r>
              <a:rPr lang="en-US" sz="1400" baseline="30000" dirty="0"/>
              <a:t>2</a:t>
            </a:r>
            <a:r>
              <a:rPr lang="en-US" sz="1400" dirty="0"/>
              <a:t>Nanjing University of Information Science and Technology, </a:t>
            </a:r>
            <a:r>
              <a:rPr lang="en-US" sz="1400" baseline="30000" dirty="0"/>
              <a:t>3</a:t>
            </a:r>
            <a:r>
              <a:rPr lang="en-US" sz="1400" dirty="0"/>
              <a:t>CIRES/NOAA, </a:t>
            </a:r>
          </a:p>
          <a:p>
            <a:pPr algn="l">
              <a:spcBef>
                <a:spcPts val="0"/>
              </a:spcBef>
            </a:pPr>
            <a:r>
              <a:rPr lang="en-US" sz="1400" baseline="30000" dirty="0"/>
              <a:t>4</a:t>
            </a:r>
            <a:r>
              <a:rPr lang="en-US" sz="1400" dirty="0"/>
              <a:t>Carnegie Mellon University, </a:t>
            </a:r>
            <a:r>
              <a:rPr lang="en-US" sz="1400" baseline="30000" dirty="0"/>
              <a:t>5</a:t>
            </a:r>
            <a:r>
              <a:rPr lang="en-US" sz="1400" dirty="0"/>
              <a:t>EPA Office of Air Quality Planning and Standards, </a:t>
            </a:r>
            <a:r>
              <a:rPr lang="en-US" sz="1400" baseline="30000" dirty="0"/>
              <a:t>6</a:t>
            </a:r>
            <a:r>
              <a:rPr lang="en-US" sz="1400" dirty="0"/>
              <a:t>General Dynamics Information Technology</a:t>
            </a:r>
          </a:p>
        </p:txBody>
      </p:sp>
      <p:sp>
        <p:nvSpPr>
          <p:cNvPr id="7" name="Rectangle 2">
            <a:extLst>
              <a:ext uri="{FF2B5EF4-FFF2-40B4-BE49-F238E27FC236}">
                <a16:creationId xmlns:a16="http://schemas.microsoft.com/office/drawing/2014/main" id="{4AFA2F56-E35B-4DDD-BD49-3F812D216933}"/>
              </a:ext>
            </a:extLst>
          </p:cNvPr>
          <p:cNvSpPr txBox="1">
            <a:spLocks noChangeArrowheads="1"/>
          </p:cNvSpPr>
          <p:nvPr/>
        </p:nvSpPr>
        <p:spPr>
          <a:xfrm>
            <a:off x="2133600" y="123715"/>
            <a:ext cx="9616912" cy="357903"/>
          </a:xfrm>
          <a:prstGeom prst="rect">
            <a:avLst/>
          </a:prstGeom>
          <a:noFill/>
          <a:ln>
            <a:solidFill>
              <a:schemeClr val="bg2"/>
            </a:solidFill>
          </a:ln>
        </p:spPr>
        <p:txBody>
          <a:bodyPr lIns="91440" tIns="91440" rIns="91440" bIns="91440" anchor="t"/>
          <a:lstStyle>
            <a:lvl1pPr algn="l" rtl="0" eaLnBrk="1" fontAlgn="base" hangingPunct="1">
              <a:lnSpc>
                <a:spcPct val="90000"/>
              </a:lnSpc>
              <a:spcBef>
                <a:spcPct val="0"/>
              </a:spcBef>
              <a:spcAft>
                <a:spcPct val="0"/>
              </a:spcAft>
              <a:defRPr sz="3400" b="1">
                <a:solidFill>
                  <a:schemeClr val="bg1"/>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1400" b="0" kern="0" dirty="0">
                <a:solidFill>
                  <a:schemeClr val="bg2"/>
                </a:solidFill>
                <a:ea typeface="ＭＳ Ｐゴシック" charset="-128"/>
              </a:rPr>
              <a:t>The views expressed in this presentation are those of the authors and do not necessarily reflect the views or policies of the U.S. EPA.</a:t>
            </a:r>
            <a:br>
              <a:rPr lang="en-US" sz="1400" b="0" kern="0" dirty="0">
                <a:solidFill>
                  <a:schemeClr val="bg2"/>
                </a:solidFill>
                <a:ea typeface="ＭＳ Ｐゴシック" charset="-128"/>
              </a:rPr>
            </a:br>
            <a:endParaRPr lang="en-US" sz="1400" b="0" kern="0" dirty="0">
              <a:solidFill>
                <a:schemeClr val="bg2"/>
              </a:solidFill>
            </a:endParaRPr>
          </a:p>
        </p:txBody>
      </p:sp>
    </p:spTree>
    <p:extLst>
      <p:ext uri="{BB962C8B-B14F-4D97-AF65-F5344CB8AC3E}">
        <p14:creationId xmlns:p14="http://schemas.microsoft.com/office/powerpoint/2010/main" val="13556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0CC2B-4255-4D29-9108-B271B98E1838}"/>
              </a:ext>
            </a:extLst>
          </p:cNvPr>
          <p:cNvSpPr>
            <a:spLocks noGrp="1"/>
          </p:cNvSpPr>
          <p:nvPr>
            <p:ph type="title"/>
          </p:nvPr>
        </p:nvSpPr>
        <p:spPr/>
        <p:txBody>
          <a:bodyPr/>
          <a:lstStyle/>
          <a:p>
            <a:r>
              <a:rPr lang="en-US" dirty="0"/>
              <a:t>Objective 2: Estimate VCP air quality impacts</a:t>
            </a:r>
          </a:p>
        </p:txBody>
      </p:sp>
      <p:sp>
        <p:nvSpPr>
          <p:cNvPr id="3" name="Content Placeholder 2">
            <a:extLst>
              <a:ext uri="{FF2B5EF4-FFF2-40B4-BE49-F238E27FC236}">
                <a16:creationId xmlns:a16="http://schemas.microsoft.com/office/drawing/2014/main" id="{081AF151-2011-42F6-B25B-343E96516338}"/>
              </a:ext>
            </a:extLst>
          </p:cNvPr>
          <p:cNvSpPr>
            <a:spLocks noGrp="1"/>
          </p:cNvSpPr>
          <p:nvPr>
            <p:ph idx="1"/>
          </p:nvPr>
        </p:nvSpPr>
        <p:spPr>
          <a:xfrm>
            <a:off x="838200" y="1569308"/>
            <a:ext cx="10805809" cy="2240054"/>
          </a:xfrm>
        </p:spPr>
        <p:txBody>
          <a:bodyPr>
            <a:noAutofit/>
          </a:bodyPr>
          <a:lstStyle/>
          <a:p>
            <a:pPr marL="0" indent="0" defTabSz="4467225">
              <a:lnSpc>
                <a:spcPct val="100000"/>
              </a:lnSpc>
              <a:spcBef>
                <a:spcPts val="100"/>
              </a:spcBef>
              <a:buNone/>
              <a:defRPr/>
            </a:pPr>
            <a:r>
              <a:rPr lang="en-US" sz="2200" dirty="0"/>
              <a:t>Base Model: Community Multiscale Air Quality (CMAQ) model version 5.3</a:t>
            </a:r>
          </a:p>
          <a:p>
            <a:pPr defTabSz="4467225">
              <a:lnSpc>
                <a:spcPct val="100000"/>
              </a:lnSpc>
              <a:spcBef>
                <a:spcPts val="100"/>
              </a:spcBef>
              <a:defRPr/>
            </a:pPr>
            <a:r>
              <a:rPr lang="en-US" sz="2200" dirty="0"/>
              <a:t>State-of-the-science S/IVOC emissions and SOA from combustion (Lu et al. 2019 </a:t>
            </a:r>
            <a:r>
              <a:rPr lang="en-US" sz="2200" i="1" dirty="0"/>
              <a:t>in prep</a:t>
            </a:r>
            <a:r>
              <a:rPr lang="en-US" sz="2200" dirty="0"/>
              <a:t>)</a:t>
            </a:r>
          </a:p>
          <a:p>
            <a:pPr defTabSz="4467225">
              <a:lnSpc>
                <a:spcPct val="100000"/>
              </a:lnSpc>
              <a:spcBef>
                <a:spcPts val="100"/>
              </a:spcBef>
              <a:defRPr/>
            </a:pPr>
            <a:r>
              <a:rPr lang="en-US" sz="2200" dirty="0"/>
              <a:t>California and the </a:t>
            </a:r>
            <a:r>
              <a:rPr lang="en-US" sz="2200" dirty="0" err="1"/>
              <a:t>CalNex</a:t>
            </a:r>
            <a:r>
              <a:rPr lang="en-US" sz="2200" dirty="0"/>
              <a:t> campaign (at Pasadena) from May 15 to June 15, 2010 </a:t>
            </a:r>
          </a:p>
          <a:p>
            <a:pPr marL="0" indent="0" defTabSz="4467225">
              <a:lnSpc>
                <a:spcPct val="100000"/>
              </a:lnSpc>
              <a:spcBef>
                <a:spcPts val="100"/>
              </a:spcBef>
              <a:buNone/>
              <a:defRPr/>
            </a:pPr>
            <a:r>
              <a:rPr lang="en-US" sz="2200" dirty="0"/>
              <a:t>Sensitivity Simulations</a:t>
            </a:r>
          </a:p>
          <a:p>
            <a:pPr>
              <a:lnSpc>
                <a:spcPct val="100000"/>
              </a:lnSpc>
              <a:spcBef>
                <a:spcPts val="100"/>
              </a:spcBef>
            </a:pPr>
            <a:r>
              <a:rPr lang="en-US" sz="2200" dirty="0"/>
              <a:t>Imposed VCP VOC emission magnitudes: 1× (base), 2×, 3×, 4×</a:t>
            </a:r>
          </a:p>
          <a:p>
            <a:pPr>
              <a:lnSpc>
                <a:spcPct val="100000"/>
              </a:lnSpc>
              <a:spcBef>
                <a:spcPts val="100"/>
              </a:spcBef>
            </a:pPr>
            <a:r>
              <a:rPr lang="en-US" sz="2200" dirty="0"/>
              <a:t>Imposed SOA yields: 1%, 5%, 10% by mass</a:t>
            </a:r>
          </a:p>
          <a:p>
            <a:endParaRPr lang="en-US" sz="2200" dirty="0"/>
          </a:p>
        </p:txBody>
      </p:sp>
      <p:sp>
        <p:nvSpPr>
          <p:cNvPr id="4" name="Slide Number Placeholder 3">
            <a:extLst>
              <a:ext uri="{FF2B5EF4-FFF2-40B4-BE49-F238E27FC236}">
                <a16:creationId xmlns:a16="http://schemas.microsoft.com/office/drawing/2014/main" id="{95A55118-A82D-4CF5-B2B9-F6C8DC0A4EFD}"/>
              </a:ext>
            </a:extLst>
          </p:cNvPr>
          <p:cNvSpPr>
            <a:spLocks noGrp="1"/>
          </p:cNvSpPr>
          <p:nvPr>
            <p:ph type="sldNum" sz="quarter" idx="12"/>
          </p:nvPr>
        </p:nvSpPr>
        <p:spPr/>
        <p:txBody>
          <a:bodyPr/>
          <a:lstStyle/>
          <a:p>
            <a:fld id="{2C54A5C6-1A67-402B-9D43-A5D8CAE25FA9}" type="slidenum">
              <a:rPr lang="en-US" smtClean="0"/>
              <a:pPr/>
              <a:t>10</a:t>
            </a:fld>
            <a:endParaRPr lang="en-US" dirty="0"/>
          </a:p>
        </p:txBody>
      </p:sp>
      <p:pic>
        <p:nvPicPr>
          <p:cNvPr id="5" name="Picture 4">
            <a:extLst>
              <a:ext uri="{FF2B5EF4-FFF2-40B4-BE49-F238E27FC236}">
                <a16:creationId xmlns:a16="http://schemas.microsoft.com/office/drawing/2014/main" id="{EE9AA811-F999-4696-82AB-64B488EFB09A}"/>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60362" y="4027175"/>
            <a:ext cx="1302292" cy="2358867"/>
          </a:xfrm>
          <a:prstGeom prst="rect">
            <a:avLst/>
          </a:prstGeom>
          <a:noFill/>
          <a:ln>
            <a:noFill/>
          </a:ln>
        </p:spPr>
      </p:pic>
      <p:pic>
        <p:nvPicPr>
          <p:cNvPr id="30" name="Picture 29">
            <a:extLst>
              <a:ext uri="{FF2B5EF4-FFF2-40B4-BE49-F238E27FC236}">
                <a16:creationId xmlns:a16="http://schemas.microsoft.com/office/drawing/2014/main" id="{D376F28F-FEDE-4C62-8C72-F289870DCC08}"/>
              </a:ext>
            </a:extLst>
          </p:cNvPr>
          <p:cNvPicPr>
            <a:picLocks noChangeAspect="1"/>
          </p:cNvPicPr>
          <p:nvPr/>
        </p:nvPicPr>
        <p:blipFill>
          <a:blip r:embed="rId4"/>
          <a:stretch>
            <a:fillRect/>
          </a:stretch>
        </p:blipFill>
        <p:spPr>
          <a:xfrm>
            <a:off x="3240120" y="3883504"/>
            <a:ext cx="7687023" cy="2502538"/>
          </a:xfrm>
          <a:prstGeom prst="rect">
            <a:avLst/>
          </a:prstGeom>
        </p:spPr>
      </p:pic>
    </p:spTree>
    <p:extLst>
      <p:ext uri="{BB962C8B-B14F-4D97-AF65-F5344CB8AC3E}">
        <p14:creationId xmlns:p14="http://schemas.microsoft.com/office/powerpoint/2010/main" val="6986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65652-F0D7-4BEE-B264-907DE16F50D3}"/>
              </a:ext>
            </a:extLst>
          </p:cNvPr>
          <p:cNvSpPr>
            <a:spLocks noGrp="1"/>
          </p:cNvSpPr>
          <p:nvPr>
            <p:ph type="title"/>
          </p:nvPr>
        </p:nvSpPr>
        <p:spPr/>
        <p:txBody>
          <a:bodyPr>
            <a:normAutofit/>
          </a:bodyPr>
          <a:lstStyle/>
          <a:p>
            <a:r>
              <a:rPr lang="en-US" dirty="0"/>
              <a:t>3× emissions and 5% SOA yield are suggested</a:t>
            </a:r>
            <a:endParaRPr lang="en-US" dirty="0">
              <a:solidFill>
                <a:srgbClr val="FF0000"/>
              </a:solidFill>
            </a:endParaRPr>
          </a:p>
        </p:txBody>
      </p:sp>
      <p:sp>
        <p:nvSpPr>
          <p:cNvPr id="3" name="Content Placeholder 2">
            <a:extLst>
              <a:ext uri="{FF2B5EF4-FFF2-40B4-BE49-F238E27FC236}">
                <a16:creationId xmlns:a16="http://schemas.microsoft.com/office/drawing/2014/main" id="{937B6EE3-96EF-49C7-89C4-82D8918597E4}"/>
              </a:ext>
            </a:extLst>
          </p:cNvPr>
          <p:cNvSpPr>
            <a:spLocks noGrp="1"/>
          </p:cNvSpPr>
          <p:nvPr>
            <p:ph idx="1"/>
          </p:nvPr>
        </p:nvSpPr>
        <p:spPr>
          <a:xfrm>
            <a:off x="5074051" y="1809601"/>
            <a:ext cx="6572848" cy="2634481"/>
          </a:xfrm>
        </p:spPr>
        <p:txBody>
          <a:bodyPr>
            <a:noAutofit/>
          </a:bodyPr>
          <a:lstStyle/>
          <a:p>
            <a:r>
              <a:rPr lang="en-US" sz="2200" dirty="0"/>
              <a:t>Prompt SOA in CMAQ compared with background corrected measurements of SOA during </a:t>
            </a:r>
            <a:r>
              <a:rPr lang="en-US" sz="2200" dirty="0" err="1"/>
              <a:t>CalNex</a:t>
            </a:r>
            <a:endParaRPr lang="en-US" sz="2200" dirty="0"/>
          </a:p>
          <a:p>
            <a:r>
              <a:rPr lang="en-US" sz="2200" dirty="0"/>
              <a:t>Current emission magnitude (1x) and SOA yield (~3.5%) inconsistent with observed SOA magnitude</a:t>
            </a:r>
          </a:p>
          <a:p>
            <a:r>
              <a:rPr lang="en-US" sz="2200" dirty="0"/>
              <a:t>The cross-hatched boxes show NMB &gt; uncertainty in measured SOA</a:t>
            </a:r>
          </a:p>
          <a:p>
            <a:r>
              <a:rPr lang="en-US" sz="2200" dirty="0"/>
              <a:t>Both higher emissions and higher yields likely needed to resolve model-measurement bias in SOA</a:t>
            </a:r>
          </a:p>
          <a:p>
            <a:r>
              <a:rPr lang="en-US" sz="2200" dirty="0"/>
              <a:t>3x emissions and 5% SOA yield suggested as plausible solution</a:t>
            </a:r>
          </a:p>
          <a:p>
            <a:r>
              <a:rPr lang="en-US" sz="2200" dirty="0"/>
              <a:t>SOA yields close to 10% required to fully resolve model-measurement SOA bias using VCP sector only</a:t>
            </a:r>
          </a:p>
        </p:txBody>
      </p:sp>
      <p:sp>
        <p:nvSpPr>
          <p:cNvPr id="4" name="Slide Number Placeholder 3">
            <a:extLst>
              <a:ext uri="{FF2B5EF4-FFF2-40B4-BE49-F238E27FC236}">
                <a16:creationId xmlns:a16="http://schemas.microsoft.com/office/drawing/2014/main" id="{AEAD307B-C2B2-43DF-AEC0-B25A49BEFB70}"/>
              </a:ext>
            </a:extLst>
          </p:cNvPr>
          <p:cNvSpPr>
            <a:spLocks noGrp="1"/>
          </p:cNvSpPr>
          <p:nvPr>
            <p:ph type="sldNum" sz="quarter" idx="12"/>
          </p:nvPr>
        </p:nvSpPr>
        <p:spPr/>
        <p:txBody>
          <a:bodyPr/>
          <a:lstStyle/>
          <a:p>
            <a:fld id="{2C54A5C6-1A67-402B-9D43-A5D8CAE25FA9}" type="slidenum">
              <a:rPr lang="en-US" smtClean="0"/>
              <a:pPr/>
              <a:t>11</a:t>
            </a:fld>
            <a:endParaRPr lang="en-US" dirty="0"/>
          </a:p>
        </p:txBody>
      </p:sp>
      <p:pic>
        <p:nvPicPr>
          <p:cNvPr id="5" name="Picture 4">
            <a:extLst>
              <a:ext uri="{FF2B5EF4-FFF2-40B4-BE49-F238E27FC236}">
                <a16:creationId xmlns:a16="http://schemas.microsoft.com/office/drawing/2014/main" id="{74973A0F-C17F-429D-931D-6AA30917948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91215" y="2613557"/>
            <a:ext cx="4239287" cy="3591039"/>
          </a:xfrm>
          <a:prstGeom prst="rect">
            <a:avLst/>
          </a:prstGeom>
        </p:spPr>
      </p:pic>
      <p:sp>
        <p:nvSpPr>
          <p:cNvPr id="7" name="TextBox 6">
            <a:extLst>
              <a:ext uri="{FF2B5EF4-FFF2-40B4-BE49-F238E27FC236}">
                <a16:creationId xmlns:a16="http://schemas.microsoft.com/office/drawing/2014/main" id="{6141AE89-4558-43DD-9101-B3F76E8B4A42}"/>
              </a:ext>
            </a:extLst>
          </p:cNvPr>
          <p:cNvSpPr txBox="1"/>
          <p:nvPr/>
        </p:nvSpPr>
        <p:spPr>
          <a:xfrm rot="16200000">
            <a:off x="-204975" y="4134160"/>
            <a:ext cx="2108093" cy="369332"/>
          </a:xfrm>
          <a:prstGeom prst="rect">
            <a:avLst/>
          </a:prstGeom>
          <a:solidFill>
            <a:schemeClr val="bg1"/>
          </a:solidFill>
        </p:spPr>
        <p:txBody>
          <a:bodyPr wrap="square" rtlCol="0">
            <a:spAutoFit/>
          </a:bodyPr>
          <a:lstStyle/>
          <a:p>
            <a:r>
              <a:rPr lang="en-US" dirty="0"/>
              <a:t>SOA yield by mass</a:t>
            </a:r>
          </a:p>
        </p:txBody>
      </p:sp>
      <p:sp>
        <p:nvSpPr>
          <p:cNvPr id="8" name="TextBox 7">
            <a:extLst>
              <a:ext uri="{FF2B5EF4-FFF2-40B4-BE49-F238E27FC236}">
                <a16:creationId xmlns:a16="http://schemas.microsoft.com/office/drawing/2014/main" id="{9BAD4E66-9BA4-46AC-BEE4-FCF6162E8905}"/>
              </a:ext>
            </a:extLst>
          </p:cNvPr>
          <p:cNvSpPr txBox="1"/>
          <p:nvPr/>
        </p:nvSpPr>
        <p:spPr>
          <a:xfrm>
            <a:off x="4839635" y="6125620"/>
            <a:ext cx="3001389" cy="369332"/>
          </a:xfrm>
          <a:prstGeom prst="rect">
            <a:avLst/>
          </a:prstGeom>
          <a:noFill/>
        </p:spPr>
        <p:txBody>
          <a:bodyPr wrap="square" rtlCol="0">
            <a:spAutoFit/>
          </a:bodyPr>
          <a:lstStyle/>
          <a:p>
            <a:r>
              <a:rPr lang="en-US" dirty="0">
                <a:solidFill>
                  <a:srgbClr val="BF3533"/>
                </a:solidFill>
              </a:rPr>
              <a:t>SHEDS Emission Magnitude</a:t>
            </a:r>
          </a:p>
        </p:txBody>
      </p:sp>
      <p:cxnSp>
        <p:nvCxnSpPr>
          <p:cNvPr id="10" name="Straight Arrow Connector 9">
            <a:extLst>
              <a:ext uri="{FF2B5EF4-FFF2-40B4-BE49-F238E27FC236}">
                <a16:creationId xmlns:a16="http://schemas.microsoft.com/office/drawing/2014/main" id="{BCDF19CB-2960-4618-9D66-C3F1632E7C4D}"/>
              </a:ext>
            </a:extLst>
          </p:cNvPr>
          <p:cNvCxnSpPr>
            <a:cxnSpLocks/>
            <a:stCxn id="8" idx="1"/>
          </p:cNvCxnSpPr>
          <p:nvPr/>
        </p:nvCxnSpPr>
        <p:spPr>
          <a:xfrm flipH="1" flipV="1">
            <a:off x="4761714" y="3429000"/>
            <a:ext cx="77921" cy="2881286"/>
          </a:xfrm>
          <a:prstGeom prst="straightConnector1">
            <a:avLst/>
          </a:prstGeom>
          <a:ln w="19050">
            <a:solidFill>
              <a:srgbClr val="BF3533"/>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B8E0C4-2AC0-41A2-8EF3-44C973436C95}"/>
              </a:ext>
            </a:extLst>
          </p:cNvPr>
          <p:cNvSpPr txBox="1"/>
          <p:nvPr/>
        </p:nvSpPr>
        <p:spPr>
          <a:xfrm>
            <a:off x="3134760" y="6442306"/>
            <a:ext cx="6861856" cy="369332"/>
          </a:xfrm>
          <a:prstGeom prst="rect">
            <a:avLst/>
          </a:prstGeom>
          <a:noFill/>
        </p:spPr>
        <p:txBody>
          <a:bodyPr wrap="square" rtlCol="0">
            <a:spAutoFit/>
          </a:bodyPr>
          <a:lstStyle/>
          <a:p>
            <a:r>
              <a:rPr lang="en-US" dirty="0">
                <a:solidFill>
                  <a:srgbClr val="1A139D"/>
                </a:solidFill>
              </a:rPr>
              <a:t>McDonald SOA yield (emission magnitude on top margin)</a:t>
            </a:r>
          </a:p>
        </p:txBody>
      </p:sp>
      <p:cxnSp>
        <p:nvCxnSpPr>
          <p:cNvPr id="12" name="Straight Arrow Connector 11">
            <a:extLst>
              <a:ext uri="{FF2B5EF4-FFF2-40B4-BE49-F238E27FC236}">
                <a16:creationId xmlns:a16="http://schemas.microsoft.com/office/drawing/2014/main" id="{80F1E629-3FB6-4646-9609-32607EFDF96E}"/>
              </a:ext>
            </a:extLst>
          </p:cNvPr>
          <p:cNvCxnSpPr>
            <a:cxnSpLocks/>
          </p:cNvCxnSpPr>
          <p:nvPr/>
        </p:nvCxnSpPr>
        <p:spPr>
          <a:xfrm flipH="1" flipV="1">
            <a:off x="4597113" y="4796447"/>
            <a:ext cx="48248" cy="1645859"/>
          </a:xfrm>
          <a:prstGeom prst="straightConnector1">
            <a:avLst/>
          </a:prstGeom>
          <a:ln w="19050">
            <a:solidFill>
              <a:srgbClr val="1A139D"/>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413F0E6-736F-4C12-89FE-9A74F9E1DDE7}"/>
              </a:ext>
            </a:extLst>
          </p:cNvPr>
          <p:cNvSpPr/>
          <p:nvPr/>
        </p:nvSpPr>
        <p:spPr>
          <a:xfrm>
            <a:off x="664406" y="1584537"/>
            <a:ext cx="4413082" cy="923330"/>
          </a:xfrm>
          <a:prstGeom prst="rect">
            <a:avLst/>
          </a:prstGeom>
        </p:spPr>
        <p:txBody>
          <a:bodyPr wrap="square">
            <a:spAutoFit/>
          </a:bodyPr>
          <a:lstStyle/>
          <a:p>
            <a:pPr algn="ctr"/>
            <a:r>
              <a:rPr lang="en-US" dirty="0"/>
              <a:t>Normalized mean bias (NMB) in modeled vs observed SOA at Pasadena </a:t>
            </a:r>
          </a:p>
          <a:p>
            <a:pPr algn="ctr"/>
            <a:r>
              <a:rPr lang="en-US" sz="1600" dirty="0"/>
              <a:t>(background corrected)</a:t>
            </a:r>
          </a:p>
        </p:txBody>
      </p:sp>
    </p:spTree>
    <p:extLst>
      <p:ext uri="{BB962C8B-B14F-4D97-AF65-F5344CB8AC3E}">
        <p14:creationId xmlns:p14="http://schemas.microsoft.com/office/powerpoint/2010/main" val="95537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C33A-3420-48EA-94F7-E03BE185DD74}"/>
              </a:ext>
            </a:extLst>
          </p:cNvPr>
          <p:cNvSpPr>
            <a:spLocks noGrp="1"/>
          </p:cNvSpPr>
          <p:nvPr>
            <p:ph type="title"/>
          </p:nvPr>
        </p:nvSpPr>
        <p:spPr/>
        <p:txBody>
          <a:bodyPr/>
          <a:lstStyle/>
          <a:p>
            <a:r>
              <a:rPr lang="en-US" dirty="0"/>
              <a:t>3× VCP emissions eliminates ozone bias</a:t>
            </a:r>
          </a:p>
        </p:txBody>
      </p:sp>
      <p:sp>
        <p:nvSpPr>
          <p:cNvPr id="3" name="Content Placeholder 2">
            <a:extLst>
              <a:ext uri="{FF2B5EF4-FFF2-40B4-BE49-F238E27FC236}">
                <a16:creationId xmlns:a16="http://schemas.microsoft.com/office/drawing/2014/main" id="{744172DC-42A0-491B-B699-BAD127F8FE5E}"/>
              </a:ext>
            </a:extLst>
          </p:cNvPr>
          <p:cNvSpPr>
            <a:spLocks noGrp="1"/>
          </p:cNvSpPr>
          <p:nvPr>
            <p:ph idx="1"/>
          </p:nvPr>
        </p:nvSpPr>
        <p:spPr>
          <a:xfrm>
            <a:off x="838200" y="5285630"/>
            <a:ext cx="10402614" cy="1222545"/>
          </a:xfrm>
        </p:spPr>
        <p:txBody>
          <a:bodyPr>
            <a:normAutofit/>
          </a:bodyPr>
          <a:lstStyle/>
          <a:p>
            <a:r>
              <a:rPr lang="en-US" sz="2200" dirty="0"/>
              <a:t>VCPs responsible for ~17% of maximum daily 8-hr average O</a:t>
            </a:r>
            <a:r>
              <a:rPr lang="en-US" sz="2200" baseline="-25000" dirty="0"/>
              <a:t>3</a:t>
            </a:r>
            <a:r>
              <a:rPr lang="en-US" sz="2200" dirty="0"/>
              <a:t> (MDA8) at Pasadena </a:t>
            </a:r>
          </a:p>
          <a:p>
            <a:pPr marL="0" indent="0">
              <a:buNone/>
            </a:pPr>
            <a:r>
              <a:rPr lang="en-US" sz="2200" dirty="0"/>
              <a:t>	(9 ± 2 ppb VCP contribution) with 3x emissions </a:t>
            </a:r>
          </a:p>
        </p:txBody>
      </p:sp>
      <p:sp>
        <p:nvSpPr>
          <p:cNvPr id="4" name="Slide Number Placeholder 3">
            <a:extLst>
              <a:ext uri="{FF2B5EF4-FFF2-40B4-BE49-F238E27FC236}">
                <a16:creationId xmlns:a16="http://schemas.microsoft.com/office/drawing/2014/main" id="{B07C8F1E-CD7B-48F2-89A9-3D9841F0A8DF}"/>
              </a:ext>
            </a:extLst>
          </p:cNvPr>
          <p:cNvSpPr>
            <a:spLocks noGrp="1"/>
          </p:cNvSpPr>
          <p:nvPr>
            <p:ph type="sldNum" sz="quarter" idx="12"/>
          </p:nvPr>
        </p:nvSpPr>
        <p:spPr/>
        <p:txBody>
          <a:bodyPr/>
          <a:lstStyle/>
          <a:p>
            <a:fld id="{2C54A5C6-1A67-402B-9D43-A5D8CAE25FA9}" type="slidenum">
              <a:rPr lang="en-US" smtClean="0"/>
              <a:pPr/>
              <a:t>12</a:t>
            </a:fld>
            <a:endParaRPr lang="en-US" dirty="0"/>
          </a:p>
        </p:txBody>
      </p:sp>
      <p:grpSp>
        <p:nvGrpSpPr>
          <p:cNvPr id="8" name="Group 7">
            <a:extLst>
              <a:ext uri="{FF2B5EF4-FFF2-40B4-BE49-F238E27FC236}">
                <a16:creationId xmlns:a16="http://schemas.microsoft.com/office/drawing/2014/main" id="{10794430-56C4-4F4B-9BE1-80498C0D008A}"/>
              </a:ext>
            </a:extLst>
          </p:cNvPr>
          <p:cNvGrpSpPr/>
          <p:nvPr/>
        </p:nvGrpSpPr>
        <p:grpSpPr>
          <a:xfrm>
            <a:off x="3534033" y="1626014"/>
            <a:ext cx="4352075" cy="3605972"/>
            <a:chOff x="3704358" y="1860390"/>
            <a:chExt cx="3786333" cy="3137219"/>
          </a:xfrm>
        </p:grpSpPr>
        <p:pic>
          <p:nvPicPr>
            <p:cNvPr id="5" name="Picture 4">
              <a:extLst>
                <a:ext uri="{FF2B5EF4-FFF2-40B4-BE49-F238E27FC236}">
                  <a16:creationId xmlns:a16="http://schemas.microsoft.com/office/drawing/2014/main" id="{C15285ED-5330-4152-A947-82C2B8F38892}"/>
                </a:ext>
              </a:extLst>
            </p:cNvPr>
            <p:cNvPicPr/>
            <p:nvPr/>
          </p:nvPicPr>
          <p:blipFill rotWithShape="1">
            <a:blip r:embed="rId3" cstate="print">
              <a:extLst>
                <a:ext uri="{28A0092B-C50C-407E-A947-70E740481C1C}">
                  <a14:useLocalDpi xmlns:a14="http://schemas.microsoft.com/office/drawing/2010/main" val="0"/>
                </a:ext>
              </a:extLst>
            </a:blip>
            <a:srcRect r="52507"/>
            <a:stretch/>
          </p:blipFill>
          <p:spPr bwMode="auto">
            <a:xfrm>
              <a:off x="3704358" y="1860390"/>
              <a:ext cx="3786333" cy="313721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C498DB05-AE23-4F50-A9DE-FC5D501EC8F8}"/>
                </a:ext>
              </a:extLst>
            </p:cNvPr>
            <p:cNvSpPr/>
            <p:nvPr/>
          </p:nvSpPr>
          <p:spPr>
            <a:xfrm>
              <a:off x="4073236" y="1860390"/>
              <a:ext cx="267855" cy="356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531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245E-98F5-45FF-BF35-C595CE201340}"/>
              </a:ext>
            </a:extLst>
          </p:cNvPr>
          <p:cNvSpPr>
            <a:spLocks noGrp="1"/>
          </p:cNvSpPr>
          <p:nvPr>
            <p:ph type="title"/>
          </p:nvPr>
        </p:nvSpPr>
        <p:spPr>
          <a:xfrm>
            <a:off x="547343" y="661982"/>
            <a:ext cx="11741878" cy="1016000"/>
          </a:xfrm>
        </p:spPr>
        <p:txBody>
          <a:bodyPr>
            <a:normAutofit/>
          </a:bodyPr>
          <a:lstStyle/>
          <a:p>
            <a:r>
              <a:rPr lang="en-US" sz="3600" dirty="0"/>
              <a:t>Ambient air evaluation constrains emissions from VCPs</a:t>
            </a:r>
          </a:p>
        </p:txBody>
      </p:sp>
      <p:sp>
        <p:nvSpPr>
          <p:cNvPr id="4" name="Slide Number Placeholder 3">
            <a:extLst>
              <a:ext uri="{FF2B5EF4-FFF2-40B4-BE49-F238E27FC236}">
                <a16:creationId xmlns:a16="http://schemas.microsoft.com/office/drawing/2014/main" id="{0857C35E-0B2D-4989-847D-0F753B7C2397}"/>
              </a:ext>
            </a:extLst>
          </p:cNvPr>
          <p:cNvSpPr>
            <a:spLocks noGrp="1"/>
          </p:cNvSpPr>
          <p:nvPr>
            <p:ph type="sldNum" sz="quarter" idx="12"/>
          </p:nvPr>
        </p:nvSpPr>
        <p:spPr/>
        <p:txBody>
          <a:bodyPr/>
          <a:lstStyle/>
          <a:p>
            <a:fld id="{2C54A5C6-1A67-402B-9D43-A5D8CAE25FA9}" type="slidenum">
              <a:rPr lang="en-US" smtClean="0"/>
              <a:pPr/>
              <a:t>13</a:t>
            </a:fld>
            <a:endParaRPr lang="en-US" dirty="0"/>
          </a:p>
        </p:txBody>
      </p:sp>
      <p:sp>
        <p:nvSpPr>
          <p:cNvPr id="20" name="TextBox 19">
            <a:extLst>
              <a:ext uri="{FF2B5EF4-FFF2-40B4-BE49-F238E27FC236}">
                <a16:creationId xmlns:a16="http://schemas.microsoft.com/office/drawing/2014/main" id="{5D23379E-59DA-4501-A5B1-25A7EA988198}"/>
              </a:ext>
            </a:extLst>
          </p:cNvPr>
          <p:cNvSpPr txBox="1"/>
          <p:nvPr/>
        </p:nvSpPr>
        <p:spPr>
          <a:xfrm>
            <a:off x="1469464" y="5014039"/>
            <a:ext cx="9064704" cy="1446550"/>
          </a:xfrm>
          <a:prstGeom prst="rect">
            <a:avLst/>
          </a:prstGeom>
          <a:noFill/>
        </p:spPr>
        <p:txBody>
          <a:bodyPr wrap="square" rtlCol="0">
            <a:spAutoFit/>
          </a:bodyPr>
          <a:lstStyle/>
          <a:p>
            <a:pPr algn="ctr"/>
            <a:endParaRPr lang="en-US" sz="2200" dirty="0"/>
          </a:p>
          <a:p>
            <a:pPr algn="ctr"/>
            <a:r>
              <a:rPr lang="en-US" sz="2200" dirty="0"/>
              <a:t>Top-down constraints imposed by ambient air quality measurements suggest </a:t>
            </a:r>
            <a:r>
              <a:rPr lang="en-US" sz="2200" u="sng" dirty="0"/>
              <a:t>14 kg person</a:t>
            </a:r>
            <a:r>
              <a:rPr lang="en-US" sz="2200" u="sng" baseline="30000" dirty="0"/>
              <a:t>-1</a:t>
            </a:r>
            <a:r>
              <a:rPr lang="en-US" sz="2200" u="sng" dirty="0"/>
              <a:t> yr</a:t>
            </a:r>
            <a:r>
              <a:rPr lang="en-US" sz="2200" u="sng" baseline="30000" dirty="0"/>
              <a:t>-1</a:t>
            </a:r>
            <a:r>
              <a:rPr lang="en-US" sz="2200" u="sng" dirty="0"/>
              <a:t> </a:t>
            </a:r>
            <a:r>
              <a:rPr lang="en-US" sz="2200" dirty="0"/>
              <a:t>emissions to air (</a:t>
            </a:r>
            <a:r>
              <a:rPr lang="en-US" sz="2200" b="1" dirty="0">
                <a:solidFill>
                  <a:srgbClr val="9B98FF"/>
                </a:solidFill>
              </a:rPr>
              <a:t>CMAQ solution</a:t>
            </a:r>
            <a:r>
              <a:rPr lang="en-US" sz="2200" dirty="0"/>
              <a:t>)</a:t>
            </a:r>
          </a:p>
          <a:p>
            <a:pPr algn="ctr"/>
            <a:endParaRPr lang="en-US" sz="2200" dirty="0"/>
          </a:p>
        </p:txBody>
      </p:sp>
      <p:sp>
        <p:nvSpPr>
          <p:cNvPr id="18" name="Rectangle 17">
            <a:extLst>
              <a:ext uri="{FF2B5EF4-FFF2-40B4-BE49-F238E27FC236}">
                <a16:creationId xmlns:a16="http://schemas.microsoft.com/office/drawing/2014/main" id="{86AF7AB1-B0D5-4B67-B912-F869B3FE7377}"/>
              </a:ext>
            </a:extLst>
          </p:cNvPr>
          <p:cNvSpPr/>
          <p:nvPr/>
        </p:nvSpPr>
        <p:spPr>
          <a:xfrm>
            <a:off x="5734755" y="1634715"/>
            <a:ext cx="5552369" cy="369332"/>
          </a:xfrm>
          <a:prstGeom prst="rect">
            <a:avLst/>
          </a:prstGeom>
        </p:spPr>
        <p:txBody>
          <a:bodyPr wrap="square">
            <a:spAutoFit/>
          </a:bodyPr>
          <a:lstStyle/>
          <a:p>
            <a:r>
              <a:rPr lang="en-US" dirty="0"/>
              <a:t>*Indicates EF not available; Arrow and Total on right axis</a:t>
            </a:r>
          </a:p>
        </p:txBody>
      </p:sp>
      <p:sp>
        <p:nvSpPr>
          <p:cNvPr id="7" name="Right Brace 6">
            <a:extLst>
              <a:ext uri="{FF2B5EF4-FFF2-40B4-BE49-F238E27FC236}">
                <a16:creationId xmlns:a16="http://schemas.microsoft.com/office/drawing/2014/main" id="{835C4CD5-3442-4861-98D9-495CAD1DEB5A}"/>
              </a:ext>
            </a:extLst>
          </p:cNvPr>
          <p:cNvSpPr/>
          <p:nvPr/>
        </p:nvSpPr>
        <p:spPr>
          <a:xfrm rot="5400000">
            <a:off x="10216278" y="3705399"/>
            <a:ext cx="209503" cy="778245"/>
          </a:xfrm>
          <a:prstGeom prst="rightBrace">
            <a:avLst>
              <a:gd name="adj1" fmla="val 29463"/>
              <a:gd name="adj2" fmla="val 5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6">
            <a:extLst>
              <a:ext uri="{FF2B5EF4-FFF2-40B4-BE49-F238E27FC236}">
                <a16:creationId xmlns:a16="http://schemas.microsoft.com/office/drawing/2014/main" id="{DE812494-B75A-4099-AB9C-EFD6550D089B}"/>
              </a:ext>
            </a:extLst>
          </p:cNvPr>
          <p:cNvGrpSpPr/>
          <p:nvPr/>
        </p:nvGrpSpPr>
        <p:grpSpPr>
          <a:xfrm>
            <a:off x="696011" y="1914982"/>
            <a:ext cx="10799978" cy="2358677"/>
            <a:chOff x="826639" y="1395132"/>
            <a:chExt cx="10799978" cy="2358677"/>
          </a:xfrm>
        </p:grpSpPr>
        <p:pic>
          <p:nvPicPr>
            <p:cNvPr id="21" name="Picture 4">
              <a:extLst>
                <a:ext uri="{FF2B5EF4-FFF2-40B4-BE49-F238E27FC236}">
                  <a16:creationId xmlns:a16="http://schemas.microsoft.com/office/drawing/2014/main" id="{6592B403-BCE5-4F67-81BF-C79B578325A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375" b="47895"/>
            <a:stretch/>
          </p:blipFill>
          <p:spPr>
            <a:xfrm>
              <a:off x="1083127" y="1395132"/>
              <a:ext cx="10543489" cy="1963890"/>
            </a:xfrm>
            <a:prstGeom prst="rect">
              <a:avLst/>
            </a:prstGeom>
          </p:spPr>
        </p:pic>
        <p:pic>
          <p:nvPicPr>
            <p:cNvPr id="22" name="Picture 5">
              <a:extLst>
                <a:ext uri="{FF2B5EF4-FFF2-40B4-BE49-F238E27FC236}">
                  <a16:creationId xmlns:a16="http://schemas.microsoft.com/office/drawing/2014/main" id="{95E133F0-2F68-45F2-B9CD-494A275AFD6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91382"/>
            <a:stretch/>
          </p:blipFill>
          <p:spPr>
            <a:xfrm>
              <a:off x="826639" y="3429000"/>
              <a:ext cx="10799978" cy="324809"/>
            </a:xfrm>
            <a:prstGeom prst="rect">
              <a:avLst/>
            </a:prstGeom>
          </p:spPr>
        </p:pic>
      </p:grpSp>
      <p:sp>
        <p:nvSpPr>
          <p:cNvPr id="24" name="TextBox 23">
            <a:extLst>
              <a:ext uri="{FF2B5EF4-FFF2-40B4-BE49-F238E27FC236}">
                <a16:creationId xmlns:a16="http://schemas.microsoft.com/office/drawing/2014/main" id="{10379E8D-CD90-4930-B13E-F53F18B2B023}"/>
              </a:ext>
            </a:extLst>
          </p:cNvPr>
          <p:cNvSpPr txBox="1"/>
          <p:nvPr/>
        </p:nvSpPr>
        <p:spPr>
          <a:xfrm>
            <a:off x="1235674" y="3878872"/>
            <a:ext cx="1161538" cy="369332"/>
          </a:xfrm>
          <a:prstGeom prst="rect">
            <a:avLst/>
          </a:prstGeom>
          <a:solidFill>
            <a:schemeClr val="bg1"/>
          </a:solidFill>
        </p:spPr>
        <p:txBody>
          <a:bodyPr wrap="square" rtlCol="0">
            <a:spAutoFit/>
          </a:bodyPr>
          <a:lstStyle/>
          <a:p>
            <a:r>
              <a:rPr lang="en-US" dirty="0"/>
              <a:t>Pers. Care</a:t>
            </a:r>
          </a:p>
        </p:txBody>
      </p:sp>
      <p:sp>
        <p:nvSpPr>
          <p:cNvPr id="25" name="TextBox 24">
            <a:extLst>
              <a:ext uri="{FF2B5EF4-FFF2-40B4-BE49-F238E27FC236}">
                <a16:creationId xmlns:a16="http://schemas.microsoft.com/office/drawing/2014/main" id="{A8FDACCE-1FED-4E36-AFF6-0393E85F060E}"/>
              </a:ext>
            </a:extLst>
          </p:cNvPr>
          <p:cNvSpPr txBox="1"/>
          <p:nvPr/>
        </p:nvSpPr>
        <p:spPr>
          <a:xfrm>
            <a:off x="2259822" y="3857883"/>
            <a:ext cx="1161538" cy="646331"/>
          </a:xfrm>
          <a:prstGeom prst="rect">
            <a:avLst/>
          </a:prstGeom>
          <a:solidFill>
            <a:schemeClr val="bg1"/>
          </a:solidFill>
        </p:spPr>
        <p:txBody>
          <a:bodyPr wrap="square" rtlCol="0">
            <a:spAutoFit/>
          </a:bodyPr>
          <a:lstStyle/>
          <a:p>
            <a:pPr algn="ctr"/>
            <a:r>
              <a:rPr lang="en-US" dirty="0"/>
              <a:t>Coatings (arch.)</a:t>
            </a:r>
          </a:p>
        </p:txBody>
      </p:sp>
      <p:sp>
        <p:nvSpPr>
          <p:cNvPr id="26" name="TextBox 25">
            <a:extLst>
              <a:ext uri="{FF2B5EF4-FFF2-40B4-BE49-F238E27FC236}">
                <a16:creationId xmlns:a16="http://schemas.microsoft.com/office/drawing/2014/main" id="{4A9A8146-F738-4065-90FD-638B58D6B98D}"/>
              </a:ext>
            </a:extLst>
          </p:cNvPr>
          <p:cNvSpPr txBox="1"/>
          <p:nvPr/>
        </p:nvSpPr>
        <p:spPr>
          <a:xfrm>
            <a:off x="3409001" y="3853220"/>
            <a:ext cx="1161538" cy="646331"/>
          </a:xfrm>
          <a:prstGeom prst="rect">
            <a:avLst/>
          </a:prstGeom>
          <a:solidFill>
            <a:schemeClr val="bg1"/>
          </a:solidFill>
        </p:spPr>
        <p:txBody>
          <a:bodyPr wrap="square" rtlCol="0">
            <a:spAutoFit/>
          </a:bodyPr>
          <a:lstStyle/>
          <a:p>
            <a:pPr algn="ctr"/>
            <a:r>
              <a:rPr lang="en-US" dirty="0"/>
              <a:t>Coatings (</a:t>
            </a:r>
            <a:r>
              <a:rPr lang="en-US" dirty="0" err="1"/>
              <a:t>indust</a:t>
            </a:r>
            <a:r>
              <a:rPr lang="en-US" dirty="0"/>
              <a:t>.)</a:t>
            </a:r>
          </a:p>
        </p:txBody>
      </p:sp>
      <p:sp>
        <p:nvSpPr>
          <p:cNvPr id="27" name="TextBox 26">
            <a:extLst>
              <a:ext uri="{FF2B5EF4-FFF2-40B4-BE49-F238E27FC236}">
                <a16:creationId xmlns:a16="http://schemas.microsoft.com/office/drawing/2014/main" id="{07875108-F83D-46EE-9A5F-CA0C7DCDDE5B}"/>
              </a:ext>
            </a:extLst>
          </p:cNvPr>
          <p:cNvSpPr txBox="1"/>
          <p:nvPr/>
        </p:nvSpPr>
        <p:spPr>
          <a:xfrm>
            <a:off x="4452161" y="3878872"/>
            <a:ext cx="1161538" cy="646331"/>
          </a:xfrm>
          <a:prstGeom prst="rect">
            <a:avLst/>
          </a:prstGeom>
          <a:solidFill>
            <a:schemeClr val="bg1"/>
          </a:solidFill>
        </p:spPr>
        <p:txBody>
          <a:bodyPr wrap="square" rtlCol="0">
            <a:spAutoFit/>
          </a:bodyPr>
          <a:lstStyle/>
          <a:p>
            <a:pPr algn="ctr"/>
            <a:r>
              <a:rPr lang="en-US" dirty="0"/>
              <a:t>Adhesives (</a:t>
            </a:r>
            <a:r>
              <a:rPr lang="en-US" dirty="0" err="1"/>
              <a:t>indust</a:t>
            </a:r>
            <a:r>
              <a:rPr lang="en-US" dirty="0"/>
              <a:t>.)</a:t>
            </a:r>
          </a:p>
        </p:txBody>
      </p:sp>
      <p:sp>
        <p:nvSpPr>
          <p:cNvPr id="28" name="TextBox 27">
            <a:extLst>
              <a:ext uri="{FF2B5EF4-FFF2-40B4-BE49-F238E27FC236}">
                <a16:creationId xmlns:a16="http://schemas.microsoft.com/office/drawing/2014/main" id="{ECDD0791-BC97-4495-8D67-BAD9FDE1EAA8}"/>
              </a:ext>
            </a:extLst>
          </p:cNvPr>
          <p:cNvSpPr txBox="1"/>
          <p:nvPr/>
        </p:nvSpPr>
        <p:spPr>
          <a:xfrm>
            <a:off x="5582328" y="3860009"/>
            <a:ext cx="1161538" cy="646331"/>
          </a:xfrm>
          <a:prstGeom prst="rect">
            <a:avLst/>
          </a:prstGeom>
          <a:solidFill>
            <a:schemeClr val="bg1"/>
          </a:solidFill>
        </p:spPr>
        <p:txBody>
          <a:bodyPr wrap="square" rtlCol="0">
            <a:spAutoFit/>
          </a:bodyPr>
          <a:lstStyle/>
          <a:p>
            <a:pPr algn="ctr"/>
            <a:r>
              <a:rPr lang="en-US" dirty="0"/>
              <a:t>Pesticides (</a:t>
            </a:r>
            <a:r>
              <a:rPr lang="en-US" dirty="0" err="1"/>
              <a:t>agricult</a:t>
            </a:r>
            <a:r>
              <a:rPr lang="en-US" dirty="0"/>
              <a:t>.)</a:t>
            </a:r>
          </a:p>
        </p:txBody>
      </p:sp>
      <p:sp>
        <p:nvSpPr>
          <p:cNvPr id="29" name="TextBox 28">
            <a:extLst>
              <a:ext uri="{FF2B5EF4-FFF2-40B4-BE49-F238E27FC236}">
                <a16:creationId xmlns:a16="http://schemas.microsoft.com/office/drawing/2014/main" id="{9E3EE10F-099F-4632-97EA-4249B86997B2}"/>
              </a:ext>
            </a:extLst>
          </p:cNvPr>
          <p:cNvSpPr txBox="1"/>
          <p:nvPr/>
        </p:nvSpPr>
        <p:spPr>
          <a:xfrm>
            <a:off x="6701362" y="3878871"/>
            <a:ext cx="1268746" cy="646331"/>
          </a:xfrm>
          <a:prstGeom prst="rect">
            <a:avLst/>
          </a:prstGeom>
          <a:solidFill>
            <a:schemeClr val="bg1"/>
          </a:solidFill>
        </p:spPr>
        <p:txBody>
          <a:bodyPr wrap="square" rtlCol="0">
            <a:spAutoFit/>
          </a:bodyPr>
          <a:lstStyle/>
          <a:p>
            <a:pPr algn="ctr"/>
            <a:r>
              <a:rPr lang="en-US" dirty="0"/>
              <a:t>Household products</a:t>
            </a:r>
          </a:p>
        </p:txBody>
      </p:sp>
      <p:sp>
        <p:nvSpPr>
          <p:cNvPr id="30" name="TextBox 29">
            <a:extLst>
              <a:ext uri="{FF2B5EF4-FFF2-40B4-BE49-F238E27FC236}">
                <a16:creationId xmlns:a16="http://schemas.microsoft.com/office/drawing/2014/main" id="{31B1DD8E-221F-4DEB-8AC5-B0C07AA78F99}"/>
              </a:ext>
            </a:extLst>
          </p:cNvPr>
          <p:cNvSpPr txBox="1"/>
          <p:nvPr/>
        </p:nvSpPr>
        <p:spPr>
          <a:xfrm>
            <a:off x="7847719" y="3881753"/>
            <a:ext cx="1264509" cy="646331"/>
          </a:xfrm>
          <a:prstGeom prst="rect">
            <a:avLst/>
          </a:prstGeom>
          <a:solidFill>
            <a:schemeClr val="bg1"/>
          </a:solidFill>
        </p:spPr>
        <p:txBody>
          <a:bodyPr wrap="square" rtlCol="0">
            <a:spAutoFit/>
          </a:bodyPr>
          <a:lstStyle/>
          <a:p>
            <a:pPr algn="ctr"/>
            <a:r>
              <a:rPr lang="en-US" dirty="0"/>
              <a:t>Adhesives (consumer) </a:t>
            </a:r>
          </a:p>
        </p:txBody>
      </p:sp>
      <p:sp>
        <p:nvSpPr>
          <p:cNvPr id="31" name="TextBox 30">
            <a:extLst>
              <a:ext uri="{FF2B5EF4-FFF2-40B4-BE49-F238E27FC236}">
                <a16:creationId xmlns:a16="http://schemas.microsoft.com/office/drawing/2014/main" id="{2BB41EEA-6AA1-47EE-A3D9-92D2F35DFD1E}"/>
              </a:ext>
            </a:extLst>
          </p:cNvPr>
          <p:cNvSpPr txBox="1"/>
          <p:nvPr/>
        </p:nvSpPr>
        <p:spPr>
          <a:xfrm>
            <a:off x="8997167" y="3860009"/>
            <a:ext cx="1268746" cy="646331"/>
          </a:xfrm>
          <a:prstGeom prst="rect">
            <a:avLst/>
          </a:prstGeom>
          <a:solidFill>
            <a:schemeClr val="bg1"/>
          </a:solidFill>
        </p:spPr>
        <p:txBody>
          <a:bodyPr wrap="square" rtlCol="0">
            <a:spAutoFit/>
          </a:bodyPr>
          <a:lstStyle/>
          <a:p>
            <a:pPr algn="ctr"/>
            <a:r>
              <a:rPr lang="en-US" dirty="0"/>
              <a:t>Pesticides (consumer) </a:t>
            </a:r>
          </a:p>
        </p:txBody>
      </p:sp>
      <p:sp>
        <p:nvSpPr>
          <p:cNvPr id="32" name="TextBox 31">
            <a:extLst>
              <a:ext uri="{FF2B5EF4-FFF2-40B4-BE49-F238E27FC236}">
                <a16:creationId xmlns:a16="http://schemas.microsoft.com/office/drawing/2014/main" id="{008C5F7E-155B-4DCD-B018-156883829C20}"/>
              </a:ext>
            </a:extLst>
          </p:cNvPr>
          <p:cNvSpPr txBox="1"/>
          <p:nvPr/>
        </p:nvSpPr>
        <p:spPr>
          <a:xfrm>
            <a:off x="10093692" y="3860009"/>
            <a:ext cx="1091900" cy="369332"/>
          </a:xfrm>
          <a:prstGeom prst="rect">
            <a:avLst/>
          </a:prstGeom>
          <a:solidFill>
            <a:schemeClr val="bg1"/>
          </a:solidFill>
        </p:spPr>
        <p:txBody>
          <a:bodyPr wrap="square" rtlCol="0">
            <a:spAutoFit/>
          </a:bodyPr>
          <a:lstStyle/>
          <a:p>
            <a:pPr algn="ctr"/>
            <a:r>
              <a:rPr lang="en-US" dirty="0"/>
              <a:t>TOTAL</a:t>
            </a:r>
          </a:p>
        </p:txBody>
      </p:sp>
      <p:sp>
        <p:nvSpPr>
          <p:cNvPr id="33" name="Rectangle 32">
            <a:extLst>
              <a:ext uri="{FF2B5EF4-FFF2-40B4-BE49-F238E27FC236}">
                <a16:creationId xmlns:a16="http://schemas.microsoft.com/office/drawing/2014/main" id="{6DDE7AA5-BAED-4078-A2E6-CBDBD021768E}"/>
              </a:ext>
            </a:extLst>
          </p:cNvPr>
          <p:cNvSpPr/>
          <p:nvPr/>
        </p:nvSpPr>
        <p:spPr>
          <a:xfrm>
            <a:off x="3731741" y="2082314"/>
            <a:ext cx="3558745" cy="146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E48EDA4-7924-41CC-BF03-9B70A4EA0751}"/>
              </a:ext>
            </a:extLst>
          </p:cNvPr>
          <p:cNvSpPr/>
          <p:nvPr/>
        </p:nvSpPr>
        <p:spPr>
          <a:xfrm>
            <a:off x="5127579" y="2086976"/>
            <a:ext cx="1748475" cy="923330"/>
          </a:xfrm>
          <a:prstGeom prst="rect">
            <a:avLst/>
          </a:prstGeom>
          <a:solidFill>
            <a:schemeClr val="bg1"/>
          </a:solidFill>
        </p:spPr>
        <p:txBody>
          <a:bodyPr wrap="square">
            <a:spAutoFit/>
          </a:bodyPr>
          <a:lstStyle/>
          <a:p>
            <a:r>
              <a:rPr lang="en-US" b="1" dirty="0">
                <a:solidFill>
                  <a:srgbClr val="91C46E"/>
                </a:solidFill>
              </a:rPr>
              <a:t>SHEDS-HT</a:t>
            </a:r>
          </a:p>
          <a:p>
            <a:r>
              <a:rPr lang="en-US" b="1" dirty="0">
                <a:solidFill>
                  <a:srgbClr val="2F5597"/>
                </a:solidFill>
              </a:rPr>
              <a:t>McDonald (CA)</a:t>
            </a:r>
          </a:p>
          <a:p>
            <a:r>
              <a:rPr lang="en-US" b="1" dirty="0">
                <a:solidFill>
                  <a:srgbClr val="FECC2A"/>
                </a:solidFill>
              </a:rPr>
              <a:t>2011 NEI (CA)</a:t>
            </a:r>
          </a:p>
        </p:txBody>
      </p:sp>
      <p:sp>
        <p:nvSpPr>
          <p:cNvPr id="35" name="TextBox 34">
            <a:extLst>
              <a:ext uri="{FF2B5EF4-FFF2-40B4-BE49-F238E27FC236}">
                <a16:creationId xmlns:a16="http://schemas.microsoft.com/office/drawing/2014/main" id="{E7C58801-C22C-4928-901D-0041411AFBA1}"/>
              </a:ext>
            </a:extLst>
          </p:cNvPr>
          <p:cNvSpPr txBox="1"/>
          <p:nvPr/>
        </p:nvSpPr>
        <p:spPr>
          <a:xfrm>
            <a:off x="3755844" y="2086976"/>
            <a:ext cx="1371735" cy="923330"/>
          </a:xfrm>
          <a:prstGeom prst="rect">
            <a:avLst/>
          </a:prstGeom>
          <a:solidFill>
            <a:schemeClr val="bg1"/>
          </a:solidFill>
        </p:spPr>
        <p:txBody>
          <a:bodyPr wrap="square" rtlCol="0">
            <a:spAutoFit/>
          </a:bodyPr>
          <a:lstStyle/>
          <a:p>
            <a:r>
              <a:rPr lang="en-US" b="1" dirty="0">
                <a:solidFill>
                  <a:srgbClr val="589AD6"/>
                </a:solidFill>
              </a:rPr>
              <a:t>McDonald</a:t>
            </a:r>
          </a:p>
          <a:p>
            <a:r>
              <a:rPr lang="en-US" b="1" dirty="0">
                <a:solidFill>
                  <a:srgbClr val="EE8036"/>
                </a:solidFill>
              </a:rPr>
              <a:t>2011 NEI</a:t>
            </a:r>
          </a:p>
          <a:p>
            <a:r>
              <a:rPr lang="en-US" b="1" dirty="0">
                <a:solidFill>
                  <a:srgbClr val="918F91"/>
                </a:solidFill>
              </a:rPr>
              <a:t>Solvent Tool</a:t>
            </a:r>
          </a:p>
        </p:txBody>
      </p:sp>
      <p:cxnSp>
        <p:nvCxnSpPr>
          <p:cNvPr id="5" name="Straight Arrow Connector 4">
            <a:extLst>
              <a:ext uri="{FF2B5EF4-FFF2-40B4-BE49-F238E27FC236}">
                <a16:creationId xmlns:a16="http://schemas.microsoft.com/office/drawing/2014/main" id="{F88201FD-57A1-496E-AECB-C4BF6E270A5C}"/>
              </a:ext>
            </a:extLst>
          </p:cNvPr>
          <p:cNvCxnSpPr/>
          <p:nvPr/>
        </p:nvCxnSpPr>
        <p:spPr>
          <a:xfrm flipV="1">
            <a:off x="10330556" y="4249896"/>
            <a:ext cx="465083" cy="9769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953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EE3F-13AA-4A6A-BC27-EF3029CDDFEF}"/>
              </a:ext>
            </a:extLst>
          </p:cNvPr>
          <p:cNvSpPr>
            <a:spLocks noGrp="1"/>
          </p:cNvSpPr>
          <p:nvPr>
            <p:ph type="title"/>
          </p:nvPr>
        </p:nvSpPr>
        <p:spPr/>
        <p:txBody>
          <a:bodyPr/>
          <a:lstStyle/>
          <a:p>
            <a:r>
              <a:rPr lang="en-US" dirty="0"/>
              <a:t>Conclusions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346304D-6F43-44CF-8315-4815C9BA1565}"/>
                  </a:ext>
                </a:extLst>
              </p:cNvPr>
              <p:cNvSpPr>
                <a:spLocks noGrp="1"/>
              </p:cNvSpPr>
              <p:nvPr>
                <p:ph idx="1"/>
              </p:nvPr>
            </p:nvSpPr>
            <p:spPr>
              <a:xfrm>
                <a:off x="838200" y="1986455"/>
                <a:ext cx="10690654" cy="4190508"/>
              </a:xfrm>
            </p:spPr>
            <p:txBody>
              <a:bodyPr>
                <a:normAutofit/>
              </a:bodyPr>
              <a:lstStyle/>
              <a:p>
                <a:r>
                  <a:rPr lang="en-US" sz="2200" dirty="0"/>
                  <a:t>High ambient air emissions (≥ 14 kg person</a:t>
                </a:r>
                <a:r>
                  <a:rPr lang="en-US" sz="2200" baseline="30000" dirty="0"/>
                  <a:t>-1</a:t>
                </a:r>
                <a:r>
                  <a:rPr lang="en-US" sz="2200" dirty="0"/>
                  <a:t> yr</a:t>
                </a:r>
                <a:r>
                  <a:rPr lang="en-US" sz="2200" baseline="30000" dirty="0"/>
                  <a:t>-1</a:t>
                </a:r>
                <a:r>
                  <a:rPr lang="en-US" sz="2200" dirty="0"/>
                  <a:t>)</a:t>
                </a:r>
                <a:r>
                  <a:rPr lang="en-US" sz="2200" baseline="30000" dirty="0"/>
                  <a:t> </a:t>
                </a:r>
                <a:r>
                  <a:rPr lang="en-US" sz="2200" dirty="0"/>
                  <a:t>from VCP usage are supported by multiple inventory methods and top-down constraints imposed by ambient pollutant concentrations </a:t>
                </a:r>
              </a:p>
              <a:p>
                <a:pPr marL="0" indent="0">
                  <a:buNone/>
                </a:pPr>
                <a:endParaRPr lang="en-US" sz="2200" dirty="0"/>
              </a:p>
              <a:p>
                <a:r>
                  <a:rPr lang="en-US" sz="2200" dirty="0"/>
                  <a:t>Ambient air constraints are consistent with product solvent usage up to 75 kg person</a:t>
                </a:r>
                <a:r>
                  <a:rPr lang="en-US" sz="2200" baseline="30000" dirty="0"/>
                  <a:t>-1</a:t>
                </a:r>
                <a:r>
                  <a:rPr lang="en-US" sz="2200" dirty="0"/>
                  <a:t> yr</a:t>
                </a:r>
                <a:r>
                  <a:rPr lang="en-US" sz="2200" baseline="30000" dirty="0"/>
                  <a:t>-1</a:t>
                </a:r>
                <a:r>
                  <a:rPr lang="en-US" sz="2200" dirty="0"/>
                  <a:t> (higher than NEI/Solvent Tool estimates and lower than </a:t>
                </a:r>
                <a:r>
                  <a:rPr lang="en-US" sz="2200" i="1" dirty="0"/>
                  <a:t>a priori </a:t>
                </a:r>
                <a:r>
                  <a:rPr lang="en-US" sz="2200" dirty="0"/>
                  <a:t>near-field exposure modeling estimates)</a:t>
                </a:r>
              </a:p>
              <a:p>
                <a:pPr marL="457200" lvl="1" indent="0">
                  <a:buNone/>
                </a:pPr>
                <a:endParaRPr lang="en-US" sz="2200" dirty="0"/>
              </a:p>
              <a:p>
                <a:r>
                  <a:rPr lang="en-US" sz="2200" dirty="0"/>
                  <a:t>CMAQ indicates VCPs are responsible for ~41% of the photochemical organic PM</a:t>
                </a:r>
                <a:r>
                  <a:rPr lang="en-US" sz="2200" baseline="-25000" dirty="0"/>
                  <a:t>2.5</a:t>
                </a:r>
                <a:r>
                  <a:rPr lang="en-US" sz="2200" dirty="0"/>
                  <a:t> (1.1 ± 0.3 </a:t>
                </a:r>
                <a14:m>
                  <m:oMath xmlns:m="http://schemas.openxmlformats.org/officeDocument/2006/math">
                    <m:r>
                      <a:rPr lang="en-US" sz="2200" i="1">
                        <a:latin typeface="Cambria Math" panose="02040503050406030204" pitchFamily="18" charset="0"/>
                      </a:rPr>
                      <m:t>𝜇</m:t>
                    </m:r>
                  </m:oMath>
                </a14:m>
                <a:r>
                  <a:rPr lang="en-US" sz="2200" dirty="0"/>
                  <a:t>g m</a:t>
                </a:r>
                <a:r>
                  <a:rPr lang="en-US" sz="2200" baseline="30000" dirty="0"/>
                  <a:t>-3</a:t>
                </a:r>
                <a:r>
                  <a:rPr lang="en-US" sz="2200" dirty="0"/>
                  <a:t>) and ~17% of maximum daily 8-hr average O</a:t>
                </a:r>
                <a:r>
                  <a:rPr lang="en-US" sz="2200" baseline="-25000" dirty="0"/>
                  <a:t>3</a:t>
                </a:r>
                <a:r>
                  <a:rPr lang="en-US" sz="2200" dirty="0"/>
                  <a:t> (9 ±2 ppb) in summer Los Angeles</a:t>
                </a:r>
              </a:p>
              <a:p>
                <a:pPr marL="0" indent="0">
                  <a:buNone/>
                </a:pPr>
                <a:endParaRPr lang="en-US" sz="2200" dirty="0"/>
              </a:p>
              <a:p>
                <a:endParaRPr lang="en-US" sz="2200" dirty="0"/>
              </a:p>
            </p:txBody>
          </p:sp>
        </mc:Choice>
        <mc:Fallback>
          <p:sp>
            <p:nvSpPr>
              <p:cNvPr id="3" name="Content Placeholder 2">
                <a:extLst>
                  <a:ext uri="{FF2B5EF4-FFF2-40B4-BE49-F238E27FC236}">
                    <a16:creationId xmlns:a16="http://schemas.microsoft.com/office/drawing/2014/main" id="{3346304D-6F43-44CF-8315-4815C9BA1565}"/>
                  </a:ext>
                </a:extLst>
              </p:cNvPr>
              <p:cNvSpPr>
                <a:spLocks noGrp="1" noRot="1" noChangeAspect="1" noMove="1" noResize="1" noEditPoints="1" noAdjustHandles="1" noChangeArrowheads="1" noChangeShapeType="1" noTextEdit="1"/>
              </p:cNvSpPr>
              <p:nvPr>
                <p:ph idx="1"/>
              </p:nvPr>
            </p:nvSpPr>
            <p:spPr>
              <a:xfrm>
                <a:off x="838200" y="1986455"/>
                <a:ext cx="10690654" cy="4190508"/>
              </a:xfrm>
              <a:blipFill>
                <a:blip r:embed="rId3"/>
                <a:stretch>
                  <a:fillRect l="-685" t="-1892" r="-17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4B84B5C-F1EE-4D6A-A497-CF1480D08968}"/>
              </a:ext>
            </a:extLst>
          </p:cNvPr>
          <p:cNvSpPr>
            <a:spLocks noGrp="1"/>
          </p:cNvSpPr>
          <p:nvPr>
            <p:ph type="sldNum" sz="quarter" idx="12"/>
          </p:nvPr>
        </p:nvSpPr>
        <p:spPr/>
        <p:txBody>
          <a:bodyPr/>
          <a:lstStyle/>
          <a:p>
            <a:fld id="{2C54A5C6-1A67-402B-9D43-A5D8CAE25FA9}" type="slidenum">
              <a:rPr lang="en-US" smtClean="0"/>
              <a:pPr/>
              <a:t>14</a:t>
            </a:fld>
            <a:endParaRPr lang="en-US" dirty="0"/>
          </a:p>
        </p:txBody>
      </p:sp>
      <p:sp>
        <p:nvSpPr>
          <p:cNvPr id="5" name="TextBox 4">
            <a:extLst>
              <a:ext uri="{FF2B5EF4-FFF2-40B4-BE49-F238E27FC236}">
                <a16:creationId xmlns:a16="http://schemas.microsoft.com/office/drawing/2014/main" id="{3F3C6291-5780-47B4-8FD3-B42774B5B3F6}"/>
              </a:ext>
            </a:extLst>
          </p:cNvPr>
          <p:cNvSpPr txBox="1"/>
          <p:nvPr/>
        </p:nvSpPr>
        <p:spPr>
          <a:xfrm>
            <a:off x="9541164" y="6176963"/>
            <a:ext cx="2170545" cy="369332"/>
          </a:xfrm>
          <a:prstGeom prst="rect">
            <a:avLst/>
          </a:prstGeom>
          <a:noFill/>
        </p:spPr>
        <p:txBody>
          <a:bodyPr wrap="square" rtlCol="0">
            <a:spAutoFit/>
          </a:bodyPr>
          <a:lstStyle/>
          <a:p>
            <a:r>
              <a:rPr lang="en-US" dirty="0"/>
              <a:t>pye.havala@epa.gov</a:t>
            </a:r>
          </a:p>
        </p:txBody>
      </p:sp>
    </p:spTree>
    <p:extLst>
      <p:ext uri="{BB962C8B-B14F-4D97-AF65-F5344CB8AC3E}">
        <p14:creationId xmlns:p14="http://schemas.microsoft.com/office/powerpoint/2010/main" val="3361484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5B27-836E-47C8-A1AD-A5D44F752FEE}"/>
              </a:ext>
            </a:extLst>
          </p:cNvPr>
          <p:cNvSpPr>
            <a:spLocks noGrp="1"/>
          </p:cNvSpPr>
          <p:nvPr>
            <p:ph type="title"/>
          </p:nvPr>
        </p:nvSpPr>
        <p:spPr/>
        <p:txBody>
          <a:bodyPr/>
          <a:lstStyle/>
          <a:p>
            <a:r>
              <a:rPr lang="en-US" dirty="0"/>
              <a:t>Extra</a:t>
            </a:r>
          </a:p>
        </p:txBody>
      </p:sp>
      <p:sp>
        <p:nvSpPr>
          <p:cNvPr id="3" name="Content Placeholder 2">
            <a:extLst>
              <a:ext uri="{FF2B5EF4-FFF2-40B4-BE49-F238E27FC236}">
                <a16:creationId xmlns:a16="http://schemas.microsoft.com/office/drawing/2014/main" id="{BC63FABF-7E55-44A2-8464-B57F6CE62D6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43D398E-1E27-46F6-BE82-E0816D1411C3}"/>
              </a:ext>
            </a:extLst>
          </p:cNvPr>
          <p:cNvSpPr>
            <a:spLocks noGrp="1"/>
          </p:cNvSpPr>
          <p:nvPr>
            <p:ph type="sldNum" sz="quarter" idx="12"/>
          </p:nvPr>
        </p:nvSpPr>
        <p:spPr/>
        <p:txBody>
          <a:bodyPr/>
          <a:lstStyle/>
          <a:p>
            <a:fld id="{2C54A5C6-1A67-402B-9D43-A5D8CAE25FA9}" type="slidenum">
              <a:rPr lang="en-US" smtClean="0"/>
              <a:pPr/>
              <a:t>15</a:t>
            </a:fld>
            <a:endParaRPr lang="en-US" dirty="0"/>
          </a:p>
        </p:txBody>
      </p:sp>
    </p:spTree>
    <p:extLst>
      <p:ext uri="{BB962C8B-B14F-4D97-AF65-F5344CB8AC3E}">
        <p14:creationId xmlns:p14="http://schemas.microsoft.com/office/powerpoint/2010/main" val="11228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80421-D165-499C-AD2E-CD2CCC5F0131}"/>
              </a:ext>
            </a:extLst>
          </p:cNvPr>
          <p:cNvSpPr>
            <a:spLocks noGrp="1"/>
          </p:cNvSpPr>
          <p:nvPr>
            <p:ph type="title"/>
          </p:nvPr>
        </p:nvSpPr>
        <p:spPr/>
        <p:txBody>
          <a:bodyPr>
            <a:normAutofit fontScale="90000"/>
          </a:bodyPr>
          <a:lstStyle/>
          <a:p>
            <a:r>
              <a:rPr lang="en-US" dirty="0"/>
              <a:t>VCP </a:t>
            </a:r>
            <a:r>
              <a:rPr lang="en-US" i="1" dirty="0"/>
              <a:t>recommended solution </a:t>
            </a:r>
            <a:r>
              <a:rPr lang="en-US" dirty="0"/>
              <a:t>points to other missing SOA sources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3A5176-407A-42B0-A520-9F67526A8FC8}"/>
                  </a:ext>
                </a:extLst>
              </p:cNvPr>
              <p:cNvSpPr>
                <a:spLocks noGrp="1"/>
              </p:cNvSpPr>
              <p:nvPr>
                <p:ph idx="1"/>
              </p:nvPr>
            </p:nvSpPr>
            <p:spPr>
              <a:xfrm>
                <a:off x="838200" y="5502354"/>
                <a:ext cx="5366327" cy="957560"/>
              </a:xfrm>
            </p:spPr>
            <p:txBody>
              <a:bodyPr>
                <a:noAutofit/>
              </a:bodyPr>
              <a:lstStyle/>
              <a:p>
                <a:pPr>
                  <a:lnSpc>
                    <a:spcPct val="100000"/>
                  </a:lnSpc>
                  <a:spcBef>
                    <a:spcPts val="0"/>
                  </a:spcBef>
                </a:pPr>
                <a:r>
                  <a:rPr lang="en-US" sz="1800" dirty="0"/>
                  <a:t>VCPs are responsible for ~41% of the prompt SOA (1.1 ± 0.3 </a:t>
                </a:r>
                <a14:m>
                  <m:oMath xmlns:m="http://schemas.openxmlformats.org/officeDocument/2006/math">
                    <m:r>
                      <a:rPr lang="en-US" sz="1800" i="1">
                        <a:latin typeface="Cambria Math" panose="02040503050406030204" pitchFamily="18" charset="0"/>
                      </a:rPr>
                      <m:t>𝜇</m:t>
                    </m:r>
                  </m:oMath>
                </a14:m>
                <a:r>
                  <a:rPr lang="en-US" sz="1800" dirty="0"/>
                  <a:t>g m</a:t>
                </a:r>
                <a:r>
                  <a:rPr lang="en-US" sz="1800" baseline="30000" dirty="0"/>
                  <a:t>-3</a:t>
                </a:r>
                <a:r>
                  <a:rPr lang="en-US" sz="1800" dirty="0"/>
                  <a:t>)</a:t>
                </a:r>
              </a:p>
              <a:p>
                <a:pPr>
                  <a:lnSpc>
                    <a:spcPct val="100000"/>
                  </a:lnSpc>
                  <a:spcBef>
                    <a:spcPts val="0"/>
                  </a:spcBef>
                </a:pPr>
                <a:r>
                  <a:rPr lang="en-US" sz="1800" dirty="0"/>
                  <a:t>Daytime increase requires high yield (5-10%) </a:t>
                </a:r>
              </a:p>
            </p:txBody>
          </p:sp>
        </mc:Choice>
        <mc:Fallback xmlns="">
          <p:sp>
            <p:nvSpPr>
              <p:cNvPr id="3" name="Content Placeholder 2">
                <a:extLst>
                  <a:ext uri="{FF2B5EF4-FFF2-40B4-BE49-F238E27FC236}">
                    <a16:creationId xmlns:a16="http://schemas.microsoft.com/office/drawing/2014/main" id="{313A5176-407A-42B0-A520-9F67526A8FC8}"/>
                  </a:ext>
                </a:extLst>
              </p:cNvPr>
              <p:cNvSpPr>
                <a:spLocks noGrp="1" noRot="1" noChangeAspect="1" noMove="1" noResize="1" noEditPoints="1" noAdjustHandles="1" noChangeArrowheads="1" noChangeShapeType="1" noTextEdit="1"/>
              </p:cNvSpPr>
              <p:nvPr>
                <p:ph idx="1"/>
              </p:nvPr>
            </p:nvSpPr>
            <p:spPr>
              <a:xfrm>
                <a:off x="838200" y="5502354"/>
                <a:ext cx="5366327" cy="957560"/>
              </a:xfrm>
              <a:blipFill>
                <a:blip r:embed="rId3"/>
                <a:stretch>
                  <a:fillRect l="-795" t="-3822" b="-57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0480C5F-F2D9-41A3-B17E-DB4CBE6E7D46}"/>
              </a:ext>
            </a:extLst>
          </p:cNvPr>
          <p:cNvSpPr>
            <a:spLocks noGrp="1"/>
          </p:cNvSpPr>
          <p:nvPr>
            <p:ph type="sldNum" sz="quarter" idx="12"/>
          </p:nvPr>
        </p:nvSpPr>
        <p:spPr/>
        <p:txBody>
          <a:bodyPr/>
          <a:lstStyle/>
          <a:p>
            <a:fld id="{2C54A5C6-1A67-402B-9D43-A5D8CAE25FA9}" type="slidenum">
              <a:rPr lang="en-US" smtClean="0"/>
              <a:pPr/>
              <a:t>16</a:t>
            </a:fld>
            <a:endParaRPr lang="en-US" dirty="0"/>
          </a:p>
        </p:txBody>
      </p:sp>
      <p:pic>
        <p:nvPicPr>
          <p:cNvPr id="5" name="Picture 4">
            <a:extLst>
              <a:ext uri="{FF2B5EF4-FFF2-40B4-BE49-F238E27FC236}">
                <a16:creationId xmlns:a16="http://schemas.microsoft.com/office/drawing/2014/main" id="{0D5A2FB3-CA8C-4C79-B5E1-3CD65D35EFE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388977" y="2068035"/>
            <a:ext cx="3771842" cy="3250031"/>
          </a:xfrm>
          <a:prstGeom prst="rect">
            <a:avLst/>
          </a:prstGeom>
        </p:spPr>
      </p:pic>
      <p:pic>
        <p:nvPicPr>
          <p:cNvPr id="6" name="Picture 5">
            <a:extLst>
              <a:ext uri="{FF2B5EF4-FFF2-40B4-BE49-F238E27FC236}">
                <a16:creationId xmlns:a16="http://schemas.microsoft.com/office/drawing/2014/main" id="{84FBBE77-CFC0-41F3-8ABF-88DA6A62CED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68258" y="1623061"/>
            <a:ext cx="3934690" cy="3849484"/>
          </a:xfrm>
          <a:prstGeom prst="rect">
            <a:avLst/>
          </a:prstGeom>
        </p:spPr>
      </p:pic>
      <p:sp>
        <p:nvSpPr>
          <p:cNvPr id="7" name="Rectangle 6">
            <a:extLst>
              <a:ext uri="{FF2B5EF4-FFF2-40B4-BE49-F238E27FC236}">
                <a16:creationId xmlns:a16="http://schemas.microsoft.com/office/drawing/2014/main" id="{4A38EC77-FE91-4B1E-B207-6BEE2C5E2DEF}"/>
              </a:ext>
            </a:extLst>
          </p:cNvPr>
          <p:cNvSpPr/>
          <p:nvPr/>
        </p:nvSpPr>
        <p:spPr>
          <a:xfrm>
            <a:off x="6362049" y="5472545"/>
            <a:ext cx="5366327" cy="923330"/>
          </a:xfrm>
          <a:prstGeom prst="rect">
            <a:avLst/>
          </a:prstGeom>
        </p:spPr>
        <p:txBody>
          <a:bodyPr wrap="square">
            <a:spAutoFit/>
          </a:bodyPr>
          <a:lstStyle/>
          <a:p>
            <a:pPr marL="285750" indent="-285750">
              <a:buFont typeface="Arial" panose="020B0604020202020204" pitchFamily="34" charset="0"/>
              <a:buChar char="•"/>
            </a:pPr>
            <a:r>
              <a:rPr lang="en-US" dirty="0"/>
              <a:t>Fossil carbon consistent with recommended solution</a:t>
            </a:r>
          </a:p>
          <a:p>
            <a:pPr marL="285750" indent="-285750">
              <a:buFont typeface="Arial" panose="020B0604020202020204" pitchFamily="34" charset="0"/>
              <a:buChar char="•"/>
            </a:pPr>
            <a:r>
              <a:rPr lang="en-US" dirty="0"/>
              <a:t>Likely missing modern carbon sources that contribute to background OA level</a:t>
            </a:r>
          </a:p>
        </p:txBody>
      </p:sp>
      <p:sp>
        <p:nvSpPr>
          <p:cNvPr id="8" name="文本框 7"/>
          <p:cNvSpPr txBox="1"/>
          <p:nvPr/>
        </p:nvSpPr>
        <p:spPr>
          <a:xfrm>
            <a:off x="10202948" y="1561843"/>
            <a:ext cx="1750927" cy="1077218"/>
          </a:xfrm>
          <a:prstGeom prst="rect">
            <a:avLst/>
          </a:prstGeom>
          <a:noFill/>
        </p:spPr>
        <p:txBody>
          <a:bodyPr wrap="square" rtlCol="0">
            <a:spAutoFit/>
          </a:bodyPr>
          <a:lstStyle/>
          <a:p>
            <a:r>
              <a:rPr lang="en-US" altLang="zh-CN" sz="1600" dirty="0"/>
              <a:t>Biogenic SOC + biomass burning POC + cooking POC</a:t>
            </a:r>
            <a:endParaRPr lang="zh-CN" altLang="en-US" sz="1600" dirty="0"/>
          </a:p>
        </p:txBody>
      </p:sp>
      <p:sp>
        <p:nvSpPr>
          <p:cNvPr id="9" name="文本框 8"/>
          <p:cNvSpPr txBox="1"/>
          <p:nvPr/>
        </p:nvSpPr>
        <p:spPr>
          <a:xfrm>
            <a:off x="10202947" y="3257293"/>
            <a:ext cx="1750927" cy="830997"/>
          </a:xfrm>
          <a:prstGeom prst="rect">
            <a:avLst/>
          </a:prstGeom>
          <a:noFill/>
        </p:spPr>
        <p:txBody>
          <a:bodyPr wrap="square" rtlCol="0">
            <a:spAutoFit/>
          </a:bodyPr>
          <a:lstStyle/>
          <a:p>
            <a:r>
              <a:rPr lang="en-US" altLang="zh-CN" sz="1600" dirty="0"/>
              <a:t>mobile POC + </a:t>
            </a:r>
          </a:p>
          <a:p>
            <a:r>
              <a:rPr lang="en-US" altLang="zh-CN" sz="1600" b="1" dirty="0">
                <a:solidFill>
                  <a:srgbClr val="FF0000"/>
                </a:solidFill>
              </a:rPr>
              <a:t>VCP SOC</a:t>
            </a:r>
            <a:r>
              <a:rPr lang="en-US" altLang="zh-CN" sz="1600" dirty="0"/>
              <a:t> + other anthropogenic OC</a:t>
            </a:r>
            <a:endParaRPr lang="zh-CN" altLang="en-US" sz="1600" dirty="0"/>
          </a:p>
        </p:txBody>
      </p:sp>
    </p:spTree>
    <p:extLst>
      <p:ext uri="{BB962C8B-B14F-4D97-AF65-F5344CB8AC3E}">
        <p14:creationId xmlns:p14="http://schemas.microsoft.com/office/powerpoint/2010/main" val="126909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31056-00AD-4349-8F8E-B45417B70995}"/>
              </a:ext>
            </a:extLst>
          </p:cNvPr>
          <p:cNvSpPr>
            <a:spLocks noGrp="1"/>
          </p:cNvSpPr>
          <p:nvPr>
            <p:ph type="title"/>
          </p:nvPr>
        </p:nvSpPr>
        <p:spPr>
          <a:xfrm>
            <a:off x="838200" y="674688"/>
            <a:ext cx="10515600" cy="1016000"/>
          </a:xfrm>
        </p:spPr>
        <p:txBody>
          <a:bodyPr>
            <a:normAutofit fontScale="90000"/>
          </a:bodyPr>
          <a:lstStyle/>
          <a:p>
            <a:r>
              <a:rPr lang="en-US" dirty="0"/>
              <a:t>OH reactivity improved with higher VCP emissions</a:t>
            </a:r>
          </a:p>
        </p:txBody>
      </p:sp>
      <p:sp>
        <p:nvSpPr>
          <p:cNvPr id="4" name="Slide Number Placeholder 3">
            <a:extLst>
              <a:ext uri="{FF2B5EF4-FFF2-40B4-BE49-F238E27FC236}">
                <a16:creationId xmlns:a16="http://schemas.microsoft.com/office/drawing/2014/main" id="{7855221C-D284-4834-919F-BA2E227A0427}"/>
              </a:ext>
            </a:extLst>
          </p:cNvPr>
          <p:cNvSpPr>
            <a:spLocks noGrp="1"/>
          </p:cNvSpPr>
          <p:nvPr>
            <p:ph type="sldNum" sz="quarter" idx="12"/>
          </p:nvPr>
        </p:nvSpPr>
        <p:spPr/>
        <p:txBody>
          <a:bodyPr/>
          <a:lstStyle/>
          <a:p>
            <a:fld id="{2C54A5C6-1A67-402B-9D43-A5D8CAE25FA9}" type="slidenum">
              <a:rPr lang="en-US" smtClean="0"/>
              <a:pPr/>
              <a:t>17</a:t>
            </a:fld>
            <a:endParaRPr lang="en-US" dirty="0"/>
          </a:p>
        </p:txBody>
      </p:sp>
      <p:grpSp>
        <p:nvGrpSpPr>
          <p:cNvPr id="7" name="Group 6">
            <a:extLst>
              <a:ext uri="{FF2B5EF4-FFF2-40B4-BE49-F238E27FC236}">
                <a16:creationId xmlns:a16="http://schemas.microsoft.com/office/drawing/2014/main" id="{57208875-74E6-4EB9-B6FA-4CC46F1327BF}"/>
              </a:ext>
            </a:extLst>
          </p:cNvPr>
          <p:cNvGrpSpPr/>
          <p:nvPr/>
        </p:nvGrpSpPr>
        <p:grpSpPr>
          <a:xfrm>
            <a:off x="959262" y="2091300"/>
            <a:ext cx="3795568" cy="3229582"/>
            <a:chOff x="5126182" y="2247582"/>
            <a:chExt cx="3795568" cy="3229582"/>
          </a:xfrm>
        </p:grpSpPr>
        <p:pic>
          <p:nvPicPr>
            <p:cNvPr id="5" name="Picture 4">
              <a:extLst>
                <a:ext uri="{FF2B5EF4-FFF2-40B4-BE49-F238E27FC236}">
                  <a16:creationId xmlns:a16="http://schemas.microsoft.com/office/drawing/2014/main" id="{A4644DA3-996F-45C8-B50D-5E944754385B}"/>
                </a:ext>
              </a:extLst>
            </p:cNvPr>
            <p:cNvPicPr/>
            <p:nvPr/>
          </p:nvPicPr>
          <p:blipFill rotWithShape="1">
            <a:blip r:embed="rId3" cstate="print">
              <a:extLst>
                <a:ext uri="{28A0092B-C50C-407E-A947-70E740481C1C}">
                  <a14:useLocalDpi xmlns:a14="http://schemas.microsoft.com/office/drawing/2010/main" val="0"/>
                </a:ext>
              </a:extLst>
            </a:blip>
            <a:srcRect l="47874" r="5879"/>
            <a:stretch/>
          </p:blipFill>
          <p:spPr bwMode="auto">
            <a:xfrm>
              <a:off x="5126182" y="2247582"/>
              <a:ext cx="3795568" cy="3229582"/>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03A2B8B7-C528-42C1-A507-3C0908652679}"/>
                </a:ext>
              </a:extLst>
            </p:cNvPr>
            <p:cNvSpPr/>
            <p:nvPr/>
          </p:nvSpPr>
          <p:spPr>
            <a:xfrm>
              <a:off x="5126182" y="2247582"/>
              <a:ext cx="267855" cy="356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2">
            <a:extLst>
              <a:ext uri="{FF2B5EF4-FFF2-40B4-BE49-F238E27FC236}">
                <a16:creationId xmlns:a16="http://schemas.microsoft.com/office/drawing/2014/main" id="{EF74D3C8-46B6-4BDA-958D-2203E07F9981}"/>
              </a:ext>
            </a:extLst>
          </p:cNvPr>
          <p:cNvSpPr>
            <a:spLocks noGrp="1"/>
          </p:cNvSpPr>
          <p:nvPr>
            <p:ph idx="1"/>
          </p:nvPr>
        </p:nvSpPr>
        <p:spPr>
          <a:xfrm>
            <a:off x="4754830" y="2447637"/>
            <a:ext cx="6329218" cy="2014611"/>
          </a:xfrm>
        </p:spPr>
        <p:txBody>
          <a:bodyPr>
            <a:normAutofit lnSpcReduction="10000"/>
          </a:bodyPr>
          <a:lstStyle/>
          <a:p>
            <a:r>
              <a:rPr lang="en-US" sz="2200" dirty="0"/>
              <a:t>OH reactivity is indication of ambient VOC burden (and speciation)</a:t>
            </a:r>
          </a:p>
          <a:p>
            <a:r>
              <a:rPr lang="en-US" sz="2200" dirty="0"/>
              <a:t>CMAQ still missing some reactivity</a:t>
            </a:r>
          </a:p>
          <a:p>
            <a:pPr lvl="1"/>
            <a:r>
              <a:rPr lang="en-US" sz="1800" dirty="0"/>
              <a:t>Observed OH Reactivity: 21 s</a:t>
            </a:r>
            <a:r>
              <a:rPr lang="en-US" sz="1800" baseline="30000" dirty="0"/>
              <a:t>-1</a:t>
            </a:r>
            <a:r>
              <a:rPr lang="en-US" sz="1800" dirty="0"/>
              <a:t> (Griffith et al. </a:t>
            </a:r>
            <a:r>
              <a:rPr lang="en-US" sz="1800" i="1" dirty="0"/>
              <a:t>JGR </a:t>
            </a:r>
            <a:r>
              <a:rPr lang="en-US" sz="1800" dirty="0"/>
              <a:t>2016)</a:t>
            </a:r>
          </a:p>
          <a:p>
            <a:pPr lvl="1"/>
            <a:r>
              <a:rPr lang="en-US" sz="1800" dirty="0"/>
              <a:t>Base CMAQ OH Reactivity: 12.8 s</a:t>
            </a:r>
            <a:r>
              <a:rPr lang="en-US" sz="1800" baseline="30000" dirty="0"/>
              <a:t>-1</a:t>
            </a:r>
            <a:endParaRPr lang="en-US" sz="1800" dirty="0"/>
          </a:p>
          <a:p>
            <a:pPr lvl="1"/>
            <a:r>
              <a:rPr lang="en-US" sz="1800" dirty="0"/>
              <a:t>Recommended Solution CMAQ OH Reactivity: 15.5 s</a:t>
            </a:r>
            <a:r>
              <a:rPr lang="en-US" sz="1800" baseline="30000" dirty="0"/>
              <a:t>-1</a:t>
            </a:r>
            <a:endParaRPr lang="en-US" sz="1800" dirty="0"/>
          </a:p>
        </p:txBody>
      </p:sp>
      <p:sp>
        <p:nvSpPr>
          <p:cNvPr id="9" name="TextBox 8">
            <a:extLst>
              <a:ext uri="{FF2B5EF4-FFF2-40B4-BE49-F238E27FC236}">
                <a16:creationId xmlns:a16="http://schemas.microsoft.com/office/drawing/2014/main" id="{7AD81C58-8F9E-4D20-BDD5-A4EE719D0614}"/>
              </a:ext>
            </a:extLst>
          </p:cNvPr>
          <p:cNvSpPr txBox="1"/>
          <p:nvPr/>
        </p:nvSpPr>
        <p:spPr>
          <a:xfrm>
            <a:off x="1543255" y="5121237"/>
            <a:ext cx="2410689" cy="646331"/>
          </a:xfrm>
          <a:prstGeom prst="rect">
            <a:avLst/>
          </a:prstGeom>
          <a:noFill/>
        </p:spPr>
        <p:txBody>
          <a:bodyPr wrap="square" rtlCol="0">
            <a:spAutoFit/>
          </a:bodyPr>
          <a:lstStyle/>
          <a:p>
            <a:pPr algn="ctr"/>
            <a:r>
              <a:rPr lang="en-US" dirty="0"/>
              <a:t>CMAQ Predictions as a Function of Emissions</a:t>
            </a:r>
          </a:p>
        </p:txBody>
      </p:sp>
      <p:sp>
        <p:nvSpPr>
          <p:cNvPr id="10" name="Right Brace 9">
            <a:extLst>
              <a:ext uri="{FF2B5EF4-FFF2-40B4-BE49-F238E27FC236}">
                <a16:creationId xmlns:a16="http://schemas.microsoft.com/office/drawing/2014/main" id="{01FEAB9F-A701-4EA9-A42C-9CDCF5593DB2}"/>
              </a:ext>
            </a:extLst>
          </p:cNvPr>
          <p:cNvSpPr/>
          <p:nvPr/>
        </p:nvSpPr>
        <p:spPr>
          <a:xfrm rot="5400000">
            <a:off x="2633193" y="3925358"/>
            <a:ext cx="230814" cy="2203283"/>
          </a:xfrm>
          <a:prstGeom prst="rightBrace">
            <a:avLst>
              <a:gd name="adj1" fmla="val 3234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7126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a:extLst>
              <a:ext uri="{FF2B5EF4-FFF2-40B4-BE49-F238E27FC236}">
                <a16:creationId xmlns:a16="http://schemas.microsoft.com/office/drawing/2014/main" id="{6592B403-BCE5-4F67-81BF-C79B578325A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375" b="-315"/>
          <a:stretch/>
        </p:blipFill>
        <p:spPr>
          <a:xfrm>
            <a:off x="1858398" y="1690294"/>
            <a:ext cx="7560000" cy="2711068"/>
          </a:xfrm>
          <a:prstGeom prst="rect">
            <a:avLst/>
          </a:prstGeom>
        </p:spPr>
      </p:pic>
      <p:sp>
        <p:nvSpPr>
          <p:cNvPr id="18" name="Rectangle 17">
            <a:extLst>
              <a:ext uri="{FF2B5EF4-FFF2-40B4-BE49-F238E27FC236}">
                <a16:creationId xmlns:a16="http://schemas.microsoft.com/office/drawing/2014/main" id="{C149ED49-4F6D-46E4-84FE-1069662735E5}"/>
              </a:ext>
            </a:extLst>
          </p:cNvPr>
          <p:cNvSpPr/>
          <p:nvPr/>
        </p:nvSpPr>
        <p:spPr>
          <a:xfrm>
            <a:off x="4270442" y="3143824"/>
            <a:ext cx="3229920" cy="200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F245E-98F5-45FF-BF35-C595CE201340}"/>
              </a:ext>
            </a:extLst>
          </p:cNvPr>
          <p:cNvSpPr>
            <a:spLocks noGrp="1"/>
          </p:cNvSpPr>
          <p:nvPr>
            <p:ph type="title"/>
          </p:nvPr>
        </p:nvSpPr>
        <p:spPr>
          <a:xfrm>
            <a:off x="838199" y="674688"/>
            <a:ext cx="10995837" cy="1016000"/>
          </a:xfrm>
        </p:spPr>
        <p:txBody>
          <a:bodyPr>
            <a:normAutofit fontScale="90000"/>
          </a:bodyPr>
          <a:lstStyle/>
          <a:p>
            <a:r>
              <a:rPr lang="en-US" dirty="0"/>
              <a:t>Lack of SOA in CMAQ due to emissions and/or yields </a:t>
            </a:r>
            <a:r>
              <a:rPr lang="en-US" sz="2000" dirty="0"/>
              <a:t>(depending on sector)</a:t>
            </a:r>
          </a:p>
        </p:txBody>
      </p:sp>
      <p:sp>
        <p:nvSpPr>
          <p:cNvPr id="4" name="Slide Number Placeholder 3">
            <a:extLst>
              <a:ext uri="{FF2B5EF4-FFF2-40B4-BE49-F238E27FC236}">
                <a16:creationId xmlns:a16="http://schemas.microsoft.com/office/drawing/2014/main" id="{0857C35E-0B2D-4989-847D-0F753B7C2397}"/>
              </a:ext>
            </a:extLst>
          </p:cNvPr>
          <p:cNvSpPr>
            <a:spLocks noGrp="1"/>
          </p:cNvSpPr>
          <p:nvPr>
            <p:ph type="sldNum" sz="quarter" idx="12"/>
          </p:nvPr>
        </p:nvSpPr>
        <p:spPr/>
        <p:txBody>
          <a:bodyPr/>
          <a:lstStyle/>
          <a:p>
            <a:fld id="{2C54A5C6-1A67-402B-9D43-A5D8CAE25FA9}" type="slidenum">
              <a:rPr lang="en-US" smtClean="0"/>
              <a:pPr/>
              <a:t>18</a:t>
            </a:fld>
            <a:endParaRPr lang="en-US" dirty="0"/>
          </a:p>
        </p:txBody>
      </p:sp>
      <p:sp>
        <p:nvSpPr>
          <p:cNvPr id="20" name="TextBox 19">
            <a:extLst>
              <a:ext uri="{FF2B5EF4-FFF2-40B4-BE49-F238E27FC236}">
                <a16:creationId xmlns:a16="http://schemas.microsoft.com/office/drawing/2014/main" id="{5D23379E-59DA-4501-A5B1-25A7EA988198}"/>
              </a:ext>
            </a:extLst>
          </p:cNvPr>
          <p:cNvSpPr txBox="1"/>
          <p:nvPr/>
        </p:nvSpPr>
        <p:spPr>
          <a:xfrm>
            <a:off x="704407" y="4734342"/>
            <a:ext cx="10783186" cy="1785104"/>
          </a:xfrm>
          <a:prstGeom prst="rect">
            <a:avLst/>
          </a:prstGeom>
          <a:noFill/>
        </p:spPr>
        <p:txBody>
          <a:bodyPr wrap="square" rtlCol="0">
            <a:spAutoFit/>
          </a:bodyPr>
          <a:lstStyle/>
          <a:p>
            <a:pPr marL="285750" indent="-285750">
              <a:buFont typeface="Arial" panose="020B0604020202020204" pitchFamily="34" charset="0"/>
              <a:buChar char="•"/>
            </a:pPr>
            <a:r>
              <a:rPr lang="en-US" sz="2200" dirty="0"/>
              <a:t>Pesticide and adhesive </a:t>
            </a:r>
            <a:r>
              <a:rPr lang="en-US" sz="2200" u="sng" dirty="0"/>
              <a:t>emission</a:t>
            </a:r>
            <a:r>
              <a:rPr lang="en-US" sz="2200" dirty="0"/>
              <a:t> underestimates drive PM</a:t>
            </a:r>
            <a:r>
              <a:rPr lang="en-US" sz="2200" baseline="-25000" dirty="0"/>
              <a:t>2.5</a:t>
            </a:r>
            <a:r>
              <a:rPr lang="en-US" sz="2200" dirty="0"/>
              <a:t> emission underestimates (115 Gg yr</a:t>
            </a:r>
            <a:r>
              <a:rPr lang="en-US" sz="2400" baseline="30000" dirty="0"/>
              <a:t>-1</a:t>
            </a:r>
            <a:r>
              <a:rPr lang="en-US" sz="2200" dirty="0"/>
              <a:t> underestimate)</a:t>
            </a:r>
          </a:p>
          <a:p>
            <a:pPr marL="285750" indent="-285750">
              <a:buFont typeface="Arial" panose="020B0604020202020204" pitchFamily="34" charset="0"/>
              <a:buChar char="•"/>
            </a:pPr>
            <a:r>
              <a:rPr lang="en-US" sz="2200" dirty="0"/>
              <a:t>Personal care </a:t>
            </a:r>
            <a:r>
              <a:rPr lang="en-US" sz="2200" u="sng" dirty="0"/>
              <a:t>emission</a:t>
            </a:r>
            <a:r>
              <a:rPr lang="en-US" sz="2200" dirty="0"/>
              <a:t> underestimates, combined with low PM</a:t>
            </a:r>
            <a:r>
              <a:rPr lang="en-US" sz="2200" baseline="-25000" dirty="0"/>
              <a:t>2.5</a:t>
            </a:r>
            <a:r>
              <a:rPr lang="en-US" sz="2200" dirty="0"/>
              <a:t> </a:t>
            </a:r>
            <a:r>
              <a:rPr lang="en-US" sz="2200" u="sng" dirty="0"/>
              <a:t>yields</a:t>
            </a:r>
            <a:r>
              <a:rPr lang="en-US" sz="2200" dirty="0"/>
              <a:t> in CMAQ, drive SOA underestimates for that sector (35 Gg yr</a:t>
            </a:r>
            <a:r>
              <a:rPr lang="en-US" sz="2400" baseline="30000" dirty="0"/>
              <a:t>-1</a:t>
            </a:r>
            <a:r>
              <a:rPr lang="en-US" sz="2200" dirty="0"/>
              <a:t>)</a:t>
            </a:r>
          </a:p>
          <a:p>
            <a:endParaRPr lang="en-US" sz="2200" dirty="0"/>
          </a:p>
        </p:txBody>
      </p:sp>
      <p:sp>
        <p:nvSpPr>
          <p:cNvPr id="3" name="TextBox 2">
            <a:extLst>
              <a:ext uri="{FF2B5EF4-FFF2-40B4-BE49-F238E27FC236}">
                <a16:creationId xmlns:a16="http://schemas.microsoft.com/office/drawing/2014/main" id="{0281A59B-EDE2-4D86-93D1-BDAEABADE210}"/>
              </a:ext>
            </a:extLst>
          </p:cNvPr>
          <p:cNvSpPr txBox="1"/>
          <p:nvPr/>
        </p:nvSpPr>
        <p:spPr>
          <a:xfrm>
            <a:off x="4801890" y="3123581"/>
            <a:ext cx="1105805" cy="338554"/>
          </a:xfrm>
          <a:prstGeom prst="rect">
            <a:avLst/>
          </a:prstGeom>
          <a:solidFill>
            <a:schemeClr val="bg1"/>
          </a:solidFill>
          <a:ln>
            <a:noFill/>
          </a:ln>
        </p:spPr>
        <p:txBody>
          <a:bodyPr wrap="square" rtlCol="0">
            <a:spAutoFit/>
          </a:bodyPr>
          <a:lstStyle/>
          <a:p>
            <a:pPr algn="r"/>
            <a:r>
              <a:rPr lang="en-US" sz="1600" b="1" dirty="0">
                <a:solidFill>
                  <a:srgbClr val="2E5287"/>
                </a:solidFill>
              </a:rPr>
              <a:t>McDonald</a:t>
            </a:r>
          </a:p>
        </p:txBody>
      </p:sp>
      <p:sp>
        <p:nvSpPr>
          <p:cNvPr id="7" name="TextBox 6">
            <a:extLst>
              <a:ext uri="{FF2B5EF4-FFF2-40B4-BE49-F238E27FC236}">
                <a16:creationId xmlns:a16="http://schemas.microsoft.com/office/drawing/2014/main" id="{016D4EAA-CF5E-4FC9-931A-CA6D6C15D3F2}"/>
              </a:ext>
            </a:extLst>
          </p:cNvPr>
          <p:cNvSpPr txBox="1"/>
          <p:nvPr/>
        </p:nvSpPr>
        <p:spPr>
          <a:xfrm>
            <a:off x="6666901" y="3174733"/>
            <a:ext cx="1155970" cy="338554"/>
          </a:xfrm>
          <a:prstGeom prst="rect">
            <a:avLst/>
          </a:prstGeom>
          <a:solidFill>
            <a:schemeClr val="bg1"/>
          </a:solidFill>
        </p:spPr>
        <p:txBody>
          <a:bodyPr wrap="square" rtlCol="0">
            <a:spAutoFit/>
          </a:bodyPr>
          <a:lstStyle/>
          <a:p>
            <a:r>
              <a:rPr lang="en-US" sz="1600" b="1" dirty="0">
                <a:solidFill>
                  <a:srgbClr val="E59A60"/>
                </a:solidFill>
              </a:rPr>
              <a:t>CMAQ v5.3</a:t>
            </a:r>
          </a:p>
        </p:txBody>
      </p:sp>
      <p:sp>
        <p:nvSpPr>
          <p:cNvPr id="8" name="TextBox 7">
            <a:extLst>
              <a:ext uri="{FF2B5EF4-FFF2-40B4-BE49-F238E27FC236}">
                <a16:creationId xmlns:a16="http://schemas.microsoft.com/office/drawing/2014/main" id="{FE079D49-B235-4ADC-B4DC-B26AB24F50D7}"/>
              </a:ext>
            </a:extLst>
          </p:cNvPr>
          <p:cNvSpPr txBox="1"/>
          <p:nvPr/>
        </p:nvSpPr>
        <p:spPr>
          <a:xfrm>
            <a:off x="9448190" y="3572073"/>
            <a:ext cx="2186089" cy="830997"/>
          </a:xfrm>
          <a:prstGeom prst="rect">
            <a:avLst/>
          </a:prstGeom>
          <a:solidFill>
            <a:schemeClr val="bg1"/>
          </a:solidFill>
        </p:spPr>
        <p:txBody>
          <a:bodyPr wrap="square" rtlCol="0">
            <a:spAutoFit/>
          </a:bodyPr>
          <a:lstStyle/>
          <a:p>
            <a:r>
              <a:rPr lang="en-US" sz="1600" b="1" dirty="0">
                <a:solidFill>
                  <a:srgbClr val="9C9AF0"/>
                </a:solidFill>
              </a:rPr>
              <a:t>CMAQ recommended (based on top-down constraint)</a:t>
            </a:r>
          </a:p>
        </p:txBody>
      </p:sp>
      <p:cxnSp>
        <p:nvCxnSpPr>
          <p:cNvPr id="6" name="Straight Arrow Connector 5">
            <a:extLst>
              <a:ext uri="{FF2B5EF4-FFF2-40B4-BE49-F238E27FC236}">
                <a16:creationId xmlns:a16="http://schemas.microsoft.com/office/drawing/2014/main" id="{D0D1B766-6B20-4F93-9EB4-3FF2BBD78094}"/>
              </a:ext>
            </a:extLst>
          </p:cNvPr>
          <p:cNvCxnSpPr>
            <a:cxnSpLocks/>
            <a:stCxn id="3" idx="3"/>
          </p:cNvCxnSpPr>
          <p:nvPr/>
        </p:nvCxnSpPr>
        <p:spPr>
          <a:xfrm>
            <a:off x="5907695" y="3292858"/>
            <a:ext cx="231386" cy="366313"/>
          </a:xfrm>
          <a:prstGeom prst="straightConnector1">
            <a:avLst/>
          </a:prstGeom>
          <a:ln w="19050">
            <a:solidFill>
              <a:srgbClr val="2E528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143E678-F7B1-4362-BEF6-92043F1A48AD}"/>
              </a:ext>
            </a:extLst>
          </p:cNvPr>
          <p:cNvCxnSpPr>
            <a:cxnSpLocks/>
          </p:cNvCxnSpPr>
          <p:nvPr/>
        </p:nvCxnSpPr>
        <p:spPr>
          <a:xfrm flipH="1">
            <a:off x="6521094" y="3513287"/>
            <a:ext cx="229901" cy="233558"/>
          </a:xfrm>
          <a:prstGeom prst="straightConnector1">
            <a:avLst/>
          </a:prstGeom>
          <a:ln w="19050">
            <a:solidFill>
              <a:srgbClr val="E59A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EF93C33-E6A7-4A69-BD65-430010F546A2}"/>
              </a:ext>
            </a:extLst>
          </p:cNvPr>
          <p:cNvCxnSpPr>
            <a:cxnSpLocks/>
          </p:cNvCxnSpPr>
          <p:nvPr/>
        </p:nvCxnSpPr>
        <p:spPr>
          <a:xfrm flipH="1">
            <a:off x="9083217" y="3746846"/>
            <a:ext cx="364974" cy="11849"/>
          </a:xfrm>
          <a:prstGeom prst="straightConnector1">
            <a:avLst/>
          </a:prstGeom>
          <a:ln w="19050">
            <a:solidFill>
              <a:srgbClr val="9C9AF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0EE02A-E8EA-4F02-B98D-D9098355EF0E}"/>
              </a:ext>
            </a:extLst>
          </p:cNvPr>
          <p:cNvSpPr txBox="1"/>
          <p:nvPr/>
        </p:nvSpPr>
        <p:spPr>
          <a:xfrm rot="16200000">
            <a:off x="900274" y="3495338"/>
            <a:ext cx="1470095" cy="369332"/>
          </a:xfrm>
          <a:prstGeom prst="rect">
            <a:avLst/>
          </a:prstGeom>
          <a:noFill/>
        </p:spPr>
        <p:txBody>
          <a:bodyPr wrap="square" rtlCol="0">
            <a:spAutoFit/>
          </a:bodyPr>
          <a:lstStyle/>
          <a:p>
            <a:r>
              <a:rPr lang="en-US" dirty="0"/>
              <a:t>SOA yield (%)</a:t>
            </a:r>
          </a:p>
        </p:txBody>
      </p:sp>
      <p:sp>
        <p:nvSpPr>
          <p:cNvPr id="26" name="TextBox 25">
            <a:extLst>
              <a:ext uri="{FF2B5EF4-FFF2-40B4-BE49-F238E27FC236}">
                <a16:creationId xmlns:a16="http://schemas.microsoft.com/office/drawing/2014/main" id="{25C81B54-36CE-4B80-8B76-34A66B46FFA3}"/>
              </a:ext>
            </a:extLst>
          </p:cNvPr>
          <p:cNvSpPr txBox="1"/>
          <p:nvPr/>
        </p:nvSpPr>
        <p:spPr>
          <a:xfrm rot="16200000">
            <a:off x="1127322" y="1985520"/>
            <a:ext cx="1015998"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EF</a:t>
            </a:r>
            <a:r>
              <a:rPr lang="en-US" i="1" baseline="-25000" dirty="0" err="1">
                <a:latin typeface="Times New Roman" panose="02020603050405020304" pitchFamily="18" charset="0"/>
                <a:cs typeface="Times New Roman" panose="02020603050405020304" pitchFamily="18" charset="0"/>
              </a:rPr>
              <a:t>i</a:t>
            </a:r>
            <a:endParaRPr lang="en-US" i="1" baseline="-250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C7A0943-4396-41E5-B2D4-BF68841030BA}"/>
              </a:ext>
            </a:extLst>
          </p:cNvPr>
          <p:cNvSpPr txBox="1"/>
          <p:nvPr/>
        </p:nvSpPr>
        <p:spPr>
          <a:xfrm>
            <a:off x="9456809" y="2529457"/>
            <a:ext cx="2586033" cy="830997"/>
          </a:xfrm>
          <a:prstGeom prst="rect">
            <a:avLst/>
          </a:prstGeom>
          <a:solidFill>
            <a:schemeClr val="bg1"/>
          </a:solidFill>
        </p:spPr>
        <p:txBody>
          <a:bodyPr wrap="square" rtlCol="0">
            <a:spAutoFit/>
          </a:bodyPr>
          <a:lstStyle/>
          <a:p>
            <a:r>
              <a:rPr lang="en-US" sz="1600" b="1" dirty="0">
                <a:solidFill>
                  <a:srgbClr val="9C9AF0"/>
                </a:solidFill>
              </a:rPr>
              <a:t>Plausible upper-bound (based on top-down constraint)</a:t>
            </a:r>
          </a:p>
        </p:txBody>
      </p:sp>
      <p:cxnSp>
        <p:nvCxnSpPr>
          <p:cNvPr id="29" name="Straight Arrow Connector 28">
            <a:extLst>
              <a:ext uri="{FF2B5EF4-FFF2-40B4-BE49-F238E27FC236}">
                <a16:creationId xmlns:a16="http://schemas.microsoft.com/office/drawing/2014/main" id="{0C57BF0D-4201-4669-865B-73E81D01363B}"/>
              </a:ext>
            </a:extLst>
          </p:cNvPr>
          <p:cNvCxnSpPr>
            <a:cxnSpLocks/>
          </p:cNvCxnSpPr>
          <p:nvPr/>
        </p:nvCxnSpPr>
        <p:spPr>
          <a:xfrm flipH="1">
            <a:off x="9083217" y="3048462"/>
            <a:ext cx="366586" cy="126271"/>
          </a:xfrm>
          <a:prstGeom prst="straightConnector1">
            <a:avLst/>
          </a:prstGeom>
          <a:ln w="19050">
            <a:solidFill>
              <a:srgbClr val="9C9AF0"/>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D13DE568-DC30-4FEB-A278-B41D3FD746FF}"/>
              </a:ext>
            </a:extLst>
          </p:cNvPr>
          <p:cNvSpPr/>
          <p:nvPr/>
        </p:nvSpPr>
        <p:spPr>
          <a:xfrm>
            <a:off x="2013527" y="3572073"/>
            <a:ext cx="803564" cy="10160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33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6335-0C58-40D8-9913-6101EB0BB959}"/>
              </a:ext>
            </a:extLst>
          </p:cNvPr>
          <p:cNvSpPr>
            <a:spLocks noGrp="1"/>
          </p:cNvSpPr>
          <p:nvPr>
            <p:ph type="title"/>
          </p:nvPr>
        </p:nvSpPr>
        <p:spPr/>
        <p:txBody>
          <a:bodyPr/>
          <a:lstStyle/>
          <a:p>
            <a:r>
              <a:rPr lang="en-US" dirty="0"/>
              <a:t>How do we get higher SOA yields in CMAQ?</a:t>
            </a:r>
          </a:p>
        </p:txBody>
      </p:sp>
      <p:sp>
        <p:nvSpPr>
          <p:cNvPr id="3" name="Content Placeholder 2">
            <a:extLst>
              <a:ext uri="{FF2B5EF4-FFF2-40B4-BE49-F238E27FC236}">
                <a16:creationId xmlns:a16="http://schemas.microsoft.com/office/drawing/2014/main" id="{6061BE30-3CC7-491B-9CA2-42455F914EEF}"/>
              </a:ext>
            </a:extLst>
          </p:cNvPr>
          <p:cNvSpPr>
            <a:spLocks noGrp="1"/>
          </p:cNvSpPr>
          <p:nvPr>
            <p:ph idx="1"/>
          </p:nvPr>
        </p:nvSpPr>
        <p:spPr>
          <a:xfrm>
            <a:off x="838200" y="5782832"/>
            <a:ext cx="10515600" cy="542781"/>
          </a:xfrm>
        </p:spPr>
        <p:txBody>
          <a:bodyPr/>
          <a:lstStyle/>
          <a:p>
            <a:r>
              <a:rPr lang="en-US" dirty="0"/>
              <a:t>Biggest issue: model mechanisms and lack of suitable SOA precursors</a:t>
            </a:r>
          </a:p>
        </p:txBody>
      </p:sp>
      <p:sp>
        <p:nvSpPr>
          <p:cNvPr id="4" name="Slide Number Placeholder 3">
            <a:extLst>
              <a:ext uri="{FF2B5EF4-FFF2-40B4-BE49-F238E27FC236}">
                <a16:creationId xmlns:a16="http://schemas.microsoft.com/office/drawing/2014/main" id="{2F9219B9-595C-4306-951E-E664E52698B2}"/>
              </a:ext>
            </a:extLst>
          </p:cNvPr>
          <p:cNvSpPr>
            <a:spLocks noGrp="1"/>
          </p:cNvSpPr>
          <p:nvPr>
            <p:ph type="sldNum" sz="quarter" idx="12"/>
          </p:nvPr>
        </p:nvSpPr>
        <p:spPr/>
        <p:txBody>
          <a:bodyPr/>
          <a:lstStyle/>
          <a:p>
            <a:fld id="{2C54A5C6-1A67-402B-9D43-A5D8CAE25FA9}" type="slidenum">
              <a:rPr lang="en-US" smtClean="0"/>
              <a:pPr/>
              <a:t>19</a:t>
            </a:fld>
            <a:endParaRPr lang="en-US" dirty="0"/>
          </a:p>
        </p:txBody>
      </p:sp>
      <p:pic>
        <p:nvPicPr>
          <p:cNvPr id="5" name="Picture 4">
            <a:extLst>
              <a:ext uri="{FF2B5EF4-FFF2-40B4-BE49-F238E27FC236}">
                <a16:creationId xmlns:a16="http://schemas.microsoft.com/office/drawing/2014/main" id="{59EBED88-8229-4D1A-8778-8DA9DEF4357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443634" y="1817254"/>
            <a:ext cx="4510405" cy="2743200"/>
          </a:xfrm>
          <a:prstGeom prst="rect">
            <a:avLst/>
          </a:prstGeom>
        </p:spPr>
      </p:pic>
      <p:sp>
        <p:nvSpPr>
          <p:cNvPr id="6" name="TextBox 5">
            <a:extLst>
              <a:ext uri="{FF2B5EF4-FFF2-40B4-BE49-F238E27FC236}">
                <a16:creationId xmlns:a16="http://schemas.microsoft.com/office/drawing/2014/main" id="{93654AB7-4D3C-45BA-8418-871885F7AED4}"/>
              </a:ext>
            </a:extLst>
          </p:cNvPr>
          <p:cNvSpPr txBox="1"/>
          <p:nvPr/>
        </p:nvSpPr>
        <p:spPr>
          <a:xfrm>
            <a:off x="3032226" y="4759497"/>
            <a:ext cx="2504584" cy="923330"/>
          </a:xfrm>
          <a:prstGeom prst="rect">
            <a:avLst/>
          </a:prstGeom>
          <a:noFill/>
        </p:spPr>
        <p:txBody>
          <a:bodyPr wrap="square" rtlCol="0">
            <a:spAutoFit/>
          </a:bodyPr>
          <a:lstStyle/>
          <a:p>
            <a:pPr algn="ctr"/>
            <a:r>
              <a:rPr lang="en-US" dirty="0"/>
              <a:t>Current Operations CMAQv5.3+SPECIATE 4.5</a:t>
            </a:r>
          </a:p>
          <a:p>
            <a:pPr algn="ctr"/>
            <a:r>
              <a:rPr lang="en-US" b="1" dirty="0">
                <a:solidFill>
                  <a:srgbClr val="026CB6"/>
                </a:solidFill>
              </a:rPr>
              <a:t>0.17% SOA yield</a:t>
            </a:r>
          </a:p>
        </p:txBody>
      </p:sp>
      <p:sp>
        <p:nvSpPr>
          <p:cNvPr id="7" name="Right Brace 6">
            <a:extLst>
              <a:ext uri="{FF2B5EF4-FFF2-40B4-BE49-F238E27FC236}">
                <a16:creationId xmlns:a16="http://schemas.microsoft.com/office/drawing/2014/main" id="{81182EBD-11F3-4490-B6D9-A2756FA07638}"/>
              </a:ext>
            </a:extLst>
          </p:cNvPr>
          <p:cNvSpPr/>
          <p:nvPr/>
        </p:nvSpPr>
        <p:spPr>
          <a:xfrm rot="5400000">
            <a:off x="4676983" y="4167988"/>
            <a:ext cx="177961" cy="962891"/>
          </a:xfrm>
          <a:prstGeom prst="rightBrace">
            <a:avLst>
              <a:gd name="adj1" fmla="val 23333"/>
              <a:gd name="adj2" fmla="val 7781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237A187A-7E8E-45E3-A4A6-A25899B56E2D}"/>
              </a:ext>
            </a:extLst>
          </p:cNvPr>
          <p:cNvSpPr txBox="1"/>
          <p:nvPr/>
        </p:nvSpPr>
        <p:spPr>
          <a:xfrm>
            <a:off x="5839879" y="4759497"/>
            <a:ext cx="2504584" cy="923330"/>
          </a:xfrm>
          <a:prstGeom prst="rect">
            <a:avLst/>
          </a:prstGeom>
          <a:noFill/>
        </p:spPr>
        <p:txBody>
          <a:bodyPr wrap="square" rtlCol="0">
            <a:spAutoFit/>
          </a:bodyPr>
          <a:lstStyle/>
          <a:p>
            <a:pPr algn="ctr"/>
            <a:r>
              <a:rPr lang="en-US" dirty="0"/>
              <a:t>Possible updates with existing information</a:t>
            </a:r>
          </a:p>
          <a:p>
            <a:pPr algn="ctr"/>
            <a:r>
              <a:rPr lang="en-US" b="1" dirty="0">
                <a:solidFill>
                  <a:srgbClr val="026CB6"/>
                </a:solidFill>
              </a:rPr>
              <a:t>2.3% SOA yield</a:t>
            </a:r>
          </a:p>
        </p:txBody>
      </p:sp>
      <p:sp>
        <p:nvSpPr>
          <p:cNvPr id="9" name="Right Brace 8">
            <a:extLst>
              <a:ext uri="{FF2B5EF4-FFF2-40B4-BE49-F238E27FC236}">
                <a16:creationId xmlns:a16="http://schemas.microsoft.com/office/drawing/2014/main" id="{29BD1BF5-99E9-42CA-A3D1-C1387FC6DA2B}"/>
              </a:ext>
            </a:extLst>
          </p:cNvPr>
          <p:cNvSpPr/>
          <p:nvPr/>
        </p:nvSpPr>
        <p:spPr>
          <a:xfrm rot="5400000" flipV="1">
            <a:off x="6814530" y="3731048"/>
            <a:ext cx="177957" cy="1857860"/>
          </a:xfrm>
          <a:prstGeom prst="rightBrace">
            <a:avLst>
              <a:gd name="adj1" fmla="val 23333"/>
              <a:gd name="adj2" fmla="val 7781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8C04AAEA-8881-4164-8142-0C669C9E5E30}"/>
              </a:ext>
            </a:extLst>
          </p:cNvPr>
          <p:cNvSpPr/>
          <p:nvPr/>
        </p:nvSpPr>
        <p:spPr>
          <a:xfrm>
            <a:off x="7555345" y="3149600"/>
            <a:ext cx="277094" cy="840509"/>
          </a:xfrm>
          <a:prstGeom prst="rightBrace">
            <a:avLst>
              <a:gd name="adj1" fmla="val 2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1488ACBE-D9F1-4286-8DCD-C14A9E4967A9}"/>
              </a:ext>
            </a:extLst>
          </p:cNvPr>
          <p:cNvSpPr txBox="1"/>
          <p:nvPr/>
        </p:nvSpPr>
        <p:spPr>
          <a:xfrm>
            <a:off x="8215154" y="2831190"/>
            <a:ext cx="3311828" cy="1477328"/>
          </a:xfrm>
          <a:prstGeom prst="rect">
            <a:avLst/>
          </a:prstGeom>
          <a:noFill/>
        </p:spPr>
        <p:txBody>
          <a:bodyPr wrap="square" rtlCol="0">
            <a:spAutoFit/>
          </a:bodyPr>
          <a:lstStyle/>
          <a:p>
            <a:r>
              <a:rPr lang="en-US" dirty="0"/>
              <a:t>The majority of the SOA comes from mass that is discarded from CMAQ mechanism species (mapped to NROG, NVOL, or other unrecognized species)</a:t>
            </a:r>
          </a:p>
        </p:txBody>
      </p:sp>
      <p:sp>
        <p:nvSpPr>
          <p:cNvPr id="12" name="TextBox 11">
            <a:extLst>
              <a:ext uri="{FF2B5EF4-FFF2-40B4-BE49-F238E27FC236}">
                <a16:creationId xmlns:a16="http://schemas.microsoft.com/office/drawing/2014/main" id="{488DBB9A-3BD1-4449-9C6B-D3FCDB3AFD62}"/>
              </a:ext>
            </a:extLst>
          </p:cNvPr>
          <p:cNvSpPr txBox="1"/>
          <p:nvPr/>
        </p:nvSpPr>
        <p:spPr>
          <a:xfrm>
            <a:off x="3251099" y="1506022"/>
            <a:ext cx="5446957" cy="369332"/>
          </a:xfrm>
          <a:prstGeom prst="rect">
            <a:avLst/>
          </a:prstGeom>
          <a:noFill/>
        </p:spPr>
        <p:txBody>
          <a:bodyPr wrap="square" rtlCol="0">
            <a:spAutoFit/>
          </a:bodyPr>
          <a:lstStyle/>
          <a:p>
            <a:r>
              <a:rPr lang="en-US" dirty="0"/>
              <a:t>Emissions and SOA formation for personal care sector</a:t>
            </a:r>
          </a:p>
        </p:txBody>
      </p:sp>
      <p:cxnSp>
        <p:nvCxnSpPr>
          <p:cNvPr id="14" name="Straight Arrow Connector 13">
            <a:extLst>
              <a:ext uri="{FF2B5EF4-FFF2-40B4-BE49-F238E27FC236}">
                <a16:creationId xmlns:a16="http://schemas.microsoft.com/office/drawing/2014/main" id="{54CBC43B-4C65-4374-B1E6-CBDEE68846A6}"/>
              </a:ext>
            </a:extLst>
          </p:cNvPr>
          <p:cNvCxnSpPr>
            <a:stCxn id="11" idx="1"/>
          </p:cNvCxnSpPr>
          <p:nvPr/>
        </p:nvCxnSpPr>
        <p:spPr>
          <a:xfrm flipH="1">
            <a:off x="7954039" y="3569854"/>
            <a:ext cx="261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16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9CA14-EA08-4139-9988-62DE9C1EB489}"/>
              </a:ext>
            </a:extLst>
          </p:cNvPr>
          <p:cNvSpPr>
            <a:spLocks noGrp="1"/>
          </p:cNvSpPr>
          <p:nvPr>
            <p:ph type="title"/>
          </p:nvPr>
        </p:nvSpPr>
        <p:spPr/>
        <p:txBody>
          <a:bodyPr>
            <a:normAutofit/>
          </a:bodyPr>
          <a:lstStyle/>
          <a:p>
            <a:r>
              <a:rPr lang="en-US" dirty="0"/>
              <a:t>Volatile chemical products (VCPs) emit VOCs</a:t>
            </a:r>
          </a:p>
        </p:txBody>
      </p:sp>
      <p:sp>
        <p:nvSpPr>
          <p:cNvPr id="13" name="Content Placeholder 12">
            <a:extLst>
              <a:ext uri="{FF2B5EF4-FFF2-40B4-BE49-F238E27FC236}">
                <a16:creationId xmlns:a16="http://schemas.microsoft.com/office/drawing/2014/main" id="{3DCCD422-A078-4E3D-B027-F3E5E224BFDD}"/>
              </a:ext>
            </a:extLst>
          </p:cNvPr>
          <p:cNvSpPr>
            <a:spLocks noGrp="1"/>
          </p:cNvSpPr>
          <p:nvPr>
            <p:ph sz="half" idx="1"/>
          </p:nvPr>
        </p:nvSpPr>
        <p:spPr>
          <a:xfrm>
            <a:off x="816204" y="1621025"/>
            <a:ext cx="5181600" cy="4351338"/>
          </a:xfrm>
        </p:spPr>
        <p:txBody>
          <a:bodyPr>
            <a:noAutofit/>
          </a:bodyPr>
          <a:lstStyle/>
          <a:p>
            <a:pPr>
              <a:lnSpc>
                <a:spcPct val="100000"/>
              </a:lnSpc>
            </a:pPr>
            <a:r>
              <a:rPr lang="en-US" sz="2200" dirty="0"/>
              <a:t>VCPs (pesticides, coatings, cleaning agents, personal care products) growing in importance relative to combustion</a:t>
            </a:r>
          </a:p>
        </p:txBody>
      </p:sp>
      <p:sp>
        <p:nvSpPr>
          <p:cNvPr id="8" name="Content Placeholder 7">
            <a:extLst>
              <a:ext uri="{FF2B5EF4-FFF2-40B4-BE49-F238E27FC236}">
                <a16:creationId xmlns:a16="http://schemas.microsoft.com/office/drawing/2014/main" id="{54779BE4-2483-4F24-9E90-394F8FF38F60}"/>
              </a:ext>
            </a:extLst>
          </p:cNvPr>
          <p:cNvSpPr>
            <a:spLocks noGrp="1"/>
          </p:cNvSpPr>
          <p:nvPr>
            <p:ph sz="half" idx="2"/>
          </p:nvPr>
        </p:nvSpPr>
        <p:spPr>
          <a:xfrm>
            <a:off x="6172200" y="1690688"/>
            <a:ext cx="5181600" cy="4351338"/>
          </a:xfrm>
        </p:spPr>
        <p:txBody>
          <a:bodyPr/>
          <a:lstStyle/>
          <a:p>
            <a:r>
              <a:rPr lang="en-US" sz="2200" dirty="0"/>
              <a:t>Recent work suggests VCP emissions are low in the EPA National Emission Inventory (NEI)</a:t>
            </a:r>
          </a:p>
          <a:p>
            <a:pPr marL="0" indent="0">
              <a:buNone/>
            </a:pPr>
            <a:endParaRPr lang="en-US" dirty="0"/>
          </a:p>
        </p:txBody>
      </p:sp>
      <p:sp>
        <p:nvSpPr>
          <p:cNvPr id="10" name="Slide Number Placeholder 9">
            <a:extLst>
              <a:ext uri="{FF2B5EF4-FFF2-40B4-BE49-F238E27FC236}">
                <a16:creationId xmlns:a16="http://schemas.microsoft.com/office/drawing/2014/main" id="{08441B79-1333-4A05-9AAC-4845F73EA3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4A5C6-1A67-402B-9D43-A5D8CAE25FA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6E05056F-1D7A-472C-9D3A-7B0C146EDDFA}"/>
              </a:ext>
            </a:extLst>
          </p:cNvPr>
          <p:cNvGrpSpPr/>
          <p:nvPr/>
        </p:nvGrpSpPr>
        <p:grpSpPr>
          <a:xfrm>
            <a:off x="894348" y="2959613"/>
            <a:ext cx="4791502" cy="3327936"/>
            <a:chOff x="1633537" y="919162"/>
            <a:chExt cx="8924925" cy="6198804"/>
          </a:xfrm>
        </p:grpSpPr>
        <p:pic>
          <p:nvPicPr>
            <p:cNvPr id="3" name="Picture 2">
              <a:extLst>
                <a:ext uri="{FF2B5EF4-FFF2-40B4-BE49-F238E27FC236}">
                  <a16:creationId xmlns:a16="http://schemas.microsoft.com/office/drawing/2014/main" id="{4296E540-F434-4799-B089-DC40406FD112}"/>
                </a:ext>
              </a:extLst>
            </p:cNvPr>
            <p:cNvPicPr>
              <a:picLocks noChangeAspect="1"/>
            </p:cNvPicPr>
            <p:nvPr/>
          </p:nvPicPr>
          <p:blipFill>
            <a:blip r:embed="rId3"/>
            <a:stretch>
              <a:fillRect/>
            </a:stretch>
          </p:blipFill>
          <p:spPr>
            <a:xfrm>
              <a:off x="1633537" y="919162"/>
              <a:ext cx="8924925" cy="5019675"/>
            </a:xfrm>
            <a:prstGeom prst="rect">
              <a:avLst/>
            </a:prstGeom>
          </p:spPr>
        </p:pic>
        <p:pic>
          <p:nvPicPr>
            <p:cNvPr id="4" name="Picture 3">
              <a:extLst>
                <a:ext uri="{FF2B5EF4-FFF2-40B4-BE49-F238E27FC236}">
                  <a16:creationId xmlns:a16="http://schemas.microsoft.com/office/drawing/2014/main" id="{1F741517-E3A4-4000-8431-14371741459A}"/>
                </a:ext>
              </a:extLst>
            </p:cNvPr>
            <p:cNvPicPr>
              <a:picLocks noChangeAspect="1"/>
            </p:cNvPicPr>
            <p:nvPr/>
          </p:nvPicPr>
          <p:blipFill>
            <a:blip r:embed="rId4"/>
            <a:stretch>
              <a:fillRect/>
            </a:stretch>
          </p:blipFill>
          <p:spPr>
            <a:xfrm>
              <a:off x="3150476" y="5793991"/>
              <a:ext cx="5638800" cy="1323975"/>
            </a:xfrm>
            <a:prstGeom prst="rect">
              <a:avLst/>
            </a:prstGeom>
          </p:spPr>
        </p:pic>
      </p:grpSp>
      <p:sp>
        <p:nvSpPr>
          <p:cNvPr id="6" name="Rectangle 5">
            <a:extLst>
              <a:ext uri="{FF2B5EF4-FFF2-40B4-BE49-F238E27FC236}">
                <a16:creationId xmlns:a16="http://schemas.microsoft.com/office/drawing/2014/main" id="{B5D7E8B2-5848-4D4D-BE7A-F9C45A7CC348}"/>
              </a:ext>
            </a:extLst>
          </p:cNvPr>
          <p:cNvSpPr/>
          <p:nvPr/>
        </p:nvSpPr>
        <p:spPr>
          <a:xfrm>
            <a:off x="2546344" y="3328945"/>
            <a:ext cx="2854718" cy="141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0CA84A3-87FC-489F-BF44-CF0BC8AB61B7}"/>
              </a:ext>
            </a:extLst>
          </p:cNvPr>
          <p:cNvSpPr txBox="1"/>
          <p:nvPr/>
        </p:nvSpPr>
        <p:spPr>
          <a:xfrm>
            <a:off x="1054549" y="2774947"/>
            <a:ext cx="4471101" cy="369332"/>
          </a:xfrm>
          <a:prstGeom prst="rect">
            <a:avLst/>
          </a:prstGeom>
          <a:noFill/>
        </p:spPr>
        <p:txBody>
          <a:bodyPr wrap="square" rtlCol="0">
            <a:spAutoFit/>
          </a:bodyPr>
          <a:lstStyle/>
          <a:p>
            <a:r>
              <a:rPr lang="en-US" dirty="0"/>
              <a:t>South Coast Air Basin (Los Angeles) Emissions</a:t>
            </a:r>
          </a:p>
        </p:txBody>
      </p:sp>
      <p:sp>
        <p:nvSpPr>
          <p:cNvPr id="12" name="TextBox 11">
            <a:extLst>
              <a:ext uri="{FF2B5EF4-FFF2-40B4-BE49-F238E27FC236}">
                <a16:creationId xmlns:a16="http://schemas.microsoft.com/office/drawing/2014/main" id="{B8E48272-569A-4EBB-8C1F-8EFC73503643}"/>
              </a:ext>
            </a:extLst>
          </p:cNvPr>
          <p:cNvSpPr txBox="1"/>
          <p:nvPr/>
        </p:nvSpPr>
        <p:spPr>
          <a:xfrm>
            <a:off x="3496377" y="6278067"/>
            <a:ext cx="2283654" cy="307777"/>
          </a:xfrm>
          <a:prstGeom prst="rect">
            <a:avLst/>
          </a:prstGeom>
          <a:noFill/>
        </p:spPr>
        <p:txBody>
          <a:bodyPr wrap="square" rtlCol="0">
            <a:spAutoFit/>
          </a:bodyPr>
          <a:lstStyle/>
          <a:p>
            <a:pPr algn="r"/>
            <a:r>
              <a:rPr lang="en-US" sz="1400" dirty="0" err="1"/>
              <a:t>Khare</a:t>
            </a:r>
            <a:r>
              <a:rPr lang="en-US" sz="1400" dirty="0"/>
              <a:t> and </a:t>
            </a:r>
            <a:r>
              <a:rPr lang="en-US" sz="1400" dirty="0" err="1"/>
              <a:t>Gentner</a:t>
            </a:r>
            <a:r>
              <a:rPr lang="en-US" sz="1400" dirty="0"/>
              <a:t> </a:t>
            </a:r>
            <a:r>
              <a:rPr lang="en-US" sz="1400" i="1" dirty="0"/>
              <a:t>ACP </a:t>
            </a:r>
            <a:r>
              <a:rPr lang="en-US" sz="1400" dirty="0"/>
              <a:t>2018</a:t>
            </a:r>
            <a:endParaRPr lang="en-US" sz="1400" i="1" dirty="0"/>
          </a:p>
        </p:txBody>
      </p:sp>
      <p:sp>
        <p:nvSpPr>
          <p:cNvPr id="14" name="Rectangle 13">
            <a:extLst>
              <a:ext uri="{FF2B5EF4-FFF2-40B4-BE49-F238E27FC236}">
                <a16:creationId xmlns:a16="http://schemas.microsoft.com/office/drawing/2014/main" id="{FBD16C96-614F-4F72-89A7-ECB7C7CA3A3C}"/>
              </a:ext>
            </a:extLst>
          </p:cNvPr>
          <p:cNvSpPr/>
          <p:nvPr/>
        </p:nvSpPr>
        <p:spPr>
          <a:xfrm>
            <a:off x="894349" y="2774947"/>
            <a:ext cx="4791502" cy="350312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74000D8-B83A-4BF3-AF04-1F378E4DBC03}"/>
              </a:ext>
            </a:extLst>
          </p:cNvPr>
          <p:cNvSpPr txBox="1"/>
          <p:nvPr/>
        </p:nvSpPr>
        <p:spPr>
          <a:xfrm>
            <a:off x="8448729" y="6276860"/>
            <a:ext cx="2793944" cy="307777"/>
          </a:xfrm>
          <a:prstGeom prst="rect">
            <a:avLst/>
          </a:prstGeom>
          <a:noFill/>
        </p:spPr>
        <p:txBody>
          <a:bodyPr wrap="square" rtlCol="0">
            <a:spAutoFit/>
          </a:bodyPr>
          <a:lstStyle/>
          <a:p>
            <a:pPr algn="r"/>
            <a:r>
              <a:rPr lang="en-US" sz="1400" dirty="0"/>
              <a:t>McDonald et al. </a:t>
            </a:r>
            <a:r>
              <a:rPr lang="en-US" sz="1400" i="1" dirty="0"/>
              <a:t>Science</a:t>
            </a:r>
            <a:r>
              <a:rPr lang="en-US" sz="1400" dirty="0"/>
              <a:t> 2018 </a:t>
            </a:r>
          </a:p>
        </p:txBody>
      </p:sp>
      <p:pic>
        <p:nvPicPr>
          <p:cNvPr id="17" name="Picture 16">
            <a:extLst>
              <a:ext uri="{FF2B5EF4-FFF2-40B4-BE49-F238E27FC236}">
                <a16:creationId xmlns:a16="http://schemas.microsoft.com/office/drawing/2014/main" id="{CAB517F9-1160-402A-9624-4CA3CA4BE522}"/>
              </a:ext>
            </a:extLst>
          </p:cNvPr>
          <p:cNvPicPr>
            <a:picLocks noChangeAspect="1"/>
          </p:cNvPicPr>
          <p:nvPr/>
        </p:nvPicPr>
        <p:blipFill>
          <a:blip r:embed="rId5"/>
          <a:stretch>
            <a:fillRect/>
          </a:stretch>
        </p:blipFill>
        <p:spPr>
          <a:xfrm>
            <a:off x="6433560" y="3441958"/>
            <a:ext cx="4703485" cy="2797936"/>
          </a:xfrm>
          <a:prstGeom prst="rect">
            <a:avLst/>
          </a:prstGeom>
        </p:spPr>
      </p:pic>
      <p:sp>
        <p:nvSpPr>
          <p:cNvPr id="18" name="TextBox 17">
            <a:extLst>
              <a:ext uri="{FF2B5EF4-FFF2-40B4-BE49-F238E27FC236}">
                <a16:creationId xmlns:a16="http://schemas.microsoft.com/office/drawing/2014/main" id="{13FA7BEA-9DD5-4F5D-82C3-F1D2F1F89579}"/>
              </a:ext>
            </a:extLst>
          </p:cNvPr>
          <p:cNvSpPr txBox="1"/>
          <p:nvPr/>
        </p:nvSpPr>
        <p:spPr>
          <a:xfrm>
            <a:off x="7133600" y="3179244"/>
            <a:ext cx="1035277" cy="369332"/>
          </a:xfrm>
          <a:prstGeom prst="rect">
            <a:avLst/>
          </a:prstGeom>
          <a:noFill/>
        </p:spPr>
        <p:txBody>
          <a:bodyPr wrap="square" rtlCol="0">
            <a:spAutoFit/>
          </a:bodyPr>
          <a:lstStyle/>
          <a:p>
            <a:r>
              <a:rPr lang="en-US" dirty="0"/>
              <a:t>EPA NEI</a:t>
            </a:r>
          </a:p>
        </p:txBody>
      </p:sp>
      <p:sp>
        <p:nvSpPr>
          <p:cNvPr id="19" name="TextBox 18">
            <a:extLst>
              <a:ext uri="{FF2B5EF4-FFF2-40B4-BE49-F238E27FC236}">
                <a16:creationId xmlns:a16="http://schemas.microsoft.com/office/drawing/2014/main" id="{2F5EDA1C-C9BE-4AF4-84C5-6923C06EC764}"/>
              </a:ext>
            </a:extLst>
          </p:cNvPr>
          <p:cNvSpPr txBox="1"/>
          <p:nvPr/>
        </p:nvSpPr>
        <p:spPr>
          <a:xfrm>
            <a:off x="8944332" y="3179244"/>
            <a:ext cx="1816131" cy="369332"/>
          </a:xfrm>
          <a:prstGeom prst="rect">
            <a:avLst/>
          </a:prstGeom>
          <a:noFill/>
        </p:spPr>
        <p:txBody>
          <a:bodyPr wrap="square" rtlCol="0">
            <a:spAutoFit/>
          </a:bodyPr>
          <a:lstStyle/>
          <a:p>
            <a:pPr algn="ctr"/>
            <a:r>
              <a:rPr lang="en-US" dirty="0"/>
              <a:t>McDonald et al.</a:t>
            </a:r>
          </a:p>
        </p:txBody>
      </p:sp>
      <p:sp>
        <p:nvSpPr>
          <p:cNvPr id="20" name="Rectangle 19">
            <a:extLst>
              <a:ext uri="{FF2B5EF4-FFF2-40B4-BE49-F238E27FC236}">
                <a16:creationId xmlns:a16="http://schemas.microsoft.com/office/drawing/2014/main" id="{F0BCC4AF-38E8-463F-9D50-96067DDF98A1}"/>
              </a:ext>
            </a:extLst>
          </p:cNvPr>
          <p:cNvSpPr/>
          <p:nvPr/>
        </p:nvSpPr>
        <p:spPr>
          <a:xfrm>
            <a:off x="6340044" y="2775065"/>
            <a:ext cx="4791502" cy="350312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2FDA39C-7256-4D03-B315-0E63D6C9774F}"/>
              </a:ext>
            </a:extLst>
          </p:cNvPr>
          <p:cNvSpPr txBox="1"/>
          <p:nvPr/>
        </p:nvSpPr>
        <p:spPr>
          <a:xfrm>
            <a:off x="6464054" y="2795695"/>
            <a:ext cx="4471101" cy="369332"/>
          </a:xfrm>
          <a:prstGeom prst="rect">
            <a:avLst/>
          </a:prstGeom>
          <a:noFill/>
        </p:spPr>
        <p:txBody>
          <a:bodyPr wrap="square" rtlCol="0">
            <a:spAutoFit/>
          </a:bodyPr>
          <a:lstStyle/>
          <a:p>
            <a:pPr algn="ctr"/>
            <a:r>
              <a:rPr lang="en-US" dirty="0"/>
              <a:t>U.S. Nationwide Emissions</a:t>
            </a:r>
          </a:p>
        </p:txBody>
      </p:sp>
    </p:spTree>
    <p:extLst>
      <p:ext uri="{BB962C8B-B14F-4D97-AF65-F5344CB8AC3E}">
        <p14:creationId xmlns:p14="http://schemas.microsoft.com/office/powerpoint/2010/main" val="421052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P spid="16" grpId="0"/>
      <p:bldP spid="18" grpId="0"/>
      <p:bldP spid="19" grpId="0"/>
      <p:bldP spid="20" grpId="0"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80C3-8ABA-490A-B603-18EC0768808F}"/>
              </a:ext>
            </a:extLst>
          </p:cNvPr>
          <p:cNvSpPr>
            <a:spLocks noGrp="1"/>
          </p:cNvSpPr>
          <p:nvPr>
            <p:ph type="title"/>
          </p:nvPr>
        </p:nvSpPr>
        <p:spPr/>
        <p:txBody>
          <a:bodyPr/>
          <a:lstStyle/>
          <a:p>
            <a:r>
              <a:rPr lang="en-US" dirty="0"/>
              <a:t>AQS Sites NOx Evaluation</a:t>
            </a:r>
          </a:p>
        </p:txBody>
      </p:sp>
      <p:pic>
        <p:nvPicPr>
          <p:cNvPr id="4" name="Picture 3">
            <a:extLst>
              <a:ext uri="{FF2B5EF4-FFF2-40B4-BE49-F238E27FC236}">
                <a16:creationId xmlns:a16="http://schemas.microsoft.com/office/drawing/2014/main" id="{466C33F4-D751-4ECA-A1AB-8A8DDEEF2B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3649" y="2188040"/>
            <a:ext cx="4121988" cy="3640106"/>
          </a:xfrm>
          <a:prstGeom prst="rect">
            <a:avLst/>
          </a:prstGeom>
          <a:noFill/>
          <a:ln>
            <a:noFill/>
          </a:ln>
        </p:spPr>
      </p:pic>
    </p:spTree>
    <p:extLst>
      <p:ext uri="{BB962C8B-B14F-4D97-AF65-F5344CB8AC3E}">
        <p14:creationId xmlns:p14="http://schemas.microsoft.com/office/powerpoint/2010/main" val="254299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76F62E-7144-40A8-8BE7-3CE2E9C2AEBF}"/>
              </a:ext>
            </a:extLst>
          </p:cNvPr>
          <p:cNvPicPr>
            <a:picLocks noChangeAspect="1"/>
          </p:cNvPicPr>
          <p:nvPr/>
        </p:nvPicPr>
        <p:blipFill rotWithShape="1">
          <a:blip r:embed="rId3"/>
          <a:srcRect t="1" b="11769"/>
          <a:stretch/>
        </p:blipFill>
        <p:spPr>
          <a:xfrm>
            <a:off x="6275953" y="2945250"/>
            <a:ext cx="5272505" cy="1660618"/>
          </a:xfrm>
          <a:prstGeom prst="rect">
            <a:avLst/>
          </a:prstGeom>
        </p:spPr>
      </p:pic>
      <p:pic>
        <p:nvPicPr>
          <p:cNvPr id="14" name="Picture 13">
            <a:extLst>
              <a:ext uri="{FF2B5EF4-FFF2-40B4-BE49-F238E27FC236}">
                <a16:creationId xmlns:a16="http://schemas.microsoft.com/office/drawing/2014/main" id="{B7A0B62D-39F0-4D1C-B3B3-BD2A488B5BCA}"/>
              </a:ext>
            </a:extLst>
          </p:cNvPr>
          <p:cNvPicPr>
            <a:picLocks noChangeAspect="1"/>
          </p:cNvPicPr>
          <p:nvPr/>
        </p:nvPicPr>
        <p:blipFill rotWithShape="1">
          <a:blip r:embed="rId4"/>
          <a:srcRect t="10386"/>
          <a:stretch/>
        </p:blipFill>
        <p:spPr>
          <a:xfrm>
            <a:off x="6265236" y="4287895"/>
            <a:ext cx="5293937" cy="1667560"/>
          </a:xfrm>
          <a:prstGeom prst="rect">
            <a:avLst/>
          </a:prstGeom>
        </p:spPr>
      </p:pic>
      <p:sp>
        <p:nvSpPr>
          <p:cNvPr id="2" name="Title 1">
            <a:extLst>
              <a:ext uri="{FF2B5EF4-FFF2-40B4-BE49-F238E27FC236}">
                <a16:creationId xmlns:a16="http://schemas.microsoft.com/office/drawing/2014/main" id="{4A09CA14-EA08-4139-9988-62DE9C1EB489}"/>
              </a:ext>
            </a:extLst>
          </p:cNvPr>
          <p:cNvSpPr>
            <a:spLocks noGrp="1"/>
          </p:cNvSpPr>
          <p:nvPr>
            <p:ph type="title"/>
          </p:nvPr>
        </p:nvSpPr>
        <p:spPr/>
        <p:txBody>
          <a:bodyPr>
            <a:normAutofit/>
          </a:bodyPr>
          <a:lstStyle/>
          <a:p>
            <a:r>
              <a:rPr lang="en-US" dirty="0"/>
              <a:t>Are VCPs a missing criteria pollutant source?</a:t>
            </a:r>
          </a:p>
        </p:txBody>
      </p:sp>
      <p:sp>
        <p:nvSpPr>
          <p:cNvPr id="13" name="Content Placeholder 12">
            <a:extLst>
              <a:ext uri="{FF2B5EF4-FFF2-40B4-BE49-F238E27FC236}">
                <a16:creationId xmlns:a16="http://schemas.microsoft.com/office/drawing/2014/main" id="{3DCCD422-A078-4E3D-B027-F3E5E224BFDD}"/>
              </a:ext>
            </a:extLst>
          </p:cNvPr>
          <p:cNvSpPr>
            <a:spLocks noGrp="1"/>
          </p:cNvSpPr>
          <p:nvPr>
            <p:ph sz="half" idx="1"/>
          </p:nvPr>
        </p:nvSpPr>
        <p:spPr>
          <a:xfrm>
            <a:off x="342800" y="1825625"/>
            <a:ext cx="5753199" cy="4351338"/>
          </a:xfrm>
        </p:spPr>
        <p:txBody>
          <a:bodyPr>
            <a:noAutofit/>
          </a:bodyPr>
          <a:lstStyle/>
          <a:p>
            <a:pPr>
              <a:lnSpc>
                <a:spcPct val="100000"/>
              </a:lnSpc>
            </a:pPr>
            <a:r>
              <a:rPr lang="en-US" sz="2200" dirty="0"/>
              <a:t>CMAQ organic PM</a:t>
            </a:r>
            <a:r>
              <a:rPr lang="en-US" sz="2200" baseline="-25000" dirty="0"/>
              <a:t>2.5</a:t>
            </a:r>
            <a:r>
              <a:rPr lang="en-US" sz="2200" dirty="0"/>
              <a:t> biased low in Los Angeles (particularly secondary organic aerosol, SOA)</a:t>
            </a:r>
          </a:p>
        </p:txBody>
      </p:sp>
      <p:sp>
        <p:nvSpPr>
          <p:cNvPr id="3" name="Content Placeholder 2">
            <a:extLst>
              <a:ext uri="{FF2B5EF4-FFF2-40B4-BE49-F238E27FC236}">
                <a16:creationId xmlns:a16="http://schemas.microsoft.com/office/drawing/2014/main" id="{A72177D6-2DE7-4856-9C85-7B53AE462E1F}"/>
              </a:ext>
            </a:extLst>
          </p:cNvPr>
          <p:cNvSpPr>
            <a:spLocks noGrp="1"/>
          </p:cNvSpPr>
          <p:nvPr>
            <p:ph sz="half" idx="2"/>
          </p:nvPr>
        </p:nvSpPr>
        <p:spPr>
          <a:xfrm>
            <a:off x="6172200" y="1825625"/>
            <a:ext cx="5511382" cy="4351338"/>
          </a:xfrm>
        </p:spPr>
        <p:txBody>
          <a:bodyPr>
            <a:normAutofit/>
          </a:bodyPr>
          <a:lstStyle/>
          <a:p>
            <a:r>
              <a:rPr lang="en-US" sz="2200" dirty="0"/>
              <a:t>VCP emissions coincide with locations having persistent ozone in excess of the NAAQS</a:t>
            </a:r>
          </a:p>
        </p:txBody>
      </p:sp>
      <p:sp>
        <p:nvSpPr>
          <p:cNvPr id="10" name="Slide Number Placeholder 9">
            <a:extLst>
              <a:ext uri="{FF2B5EF4-FFF2-40B4-BE49-F238E27FC236}">
                <a16:creationId xmlns:a16="http://schemas.microsoft.com/office/drawing/2014/main" id="{08441B79-1333-4A05-9AAC-4845F73EA3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4A5C6-1A67-402B-9D43-A5D8CAE25FA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20BC708B-09F3-4F4C-808A-C311900C0CE8}"/>
              </a:ext>
            </a:extLst>
          </p:cNvPr>
          <p:cNvGrpSpPr/>
          <p:nvPr/>
        </p:nvGrpSpPr>
        <p:grpSpPr>
          <a:xfrm>
            <a:off x="1016054" y="2897816"/>
            <a:ext cx="4781430" cy="3312980"/>
            <a:chOff x="1807906" y="676275"/>
            <a:chExt cx="7945694" cy="5505450"/>
          </a:xfrm>
        </p:grpSpPr>
        <p:pic>
          <p:nvPicPr>
            <p:cNvPr id="4" name="Picture 3">
              <a:extLst>
                <a:ext uri="{FF2B5EF4-FFF2-40B4-BE49-F238E27FC236}">
                  <a16:creationId xmlns:a16="http://schemas.microsoft.com/office/drawing/2014/main" id="{989718AC-7230-4BD4-B11A-93F517DD53DD}"/>
                </a:ext>
              </a:extLst>
            </p:cNvPr>
            <p:cNvPicPr>
              <a:picLocks noChangeAspect="1"/>
            </p:cNvPicPr>
            <p:nvPr/>
          </p:nvPicPr>
          <p:blipFill>
            <a:blip r:embed="rId5"/>
            <a:stretch>
              <a:fillRect/>
            </a:stretch>
          </p:blipFill>
          <p:spPr>
            <a:xfrm>
              <a:off x="2438400" y="676275"/>
              <a:ext cx="7315200" cy="5505450"/>
            </a:xfrm>
            <a:prstGeom prst="rect">
              <a:avLst/>
            </a:prstGeom>
          </p:spPr>
        </p:pic>
        <p:pic>
          <p:nvPicPr>
            <p:cNvPr id="5" name="Picture 4">
              <a:extLst>
                <a:ext uri="{FF2B5EF4-FFF2-40B4-BE49-F238E27FC236}">
                  <a16:creationId xmlns:a16="http://schemas.microsoft.com/office/drawing/2014/main" id="{45B1684A-0B93-4202-A504-C402AB03683E}"/>
                </a:ext>
              </a:extLst>
            </p:cNvPr>
            <p:cNvPicPr>
              <a:picLocks noChangeAspect="1"/>
            </p:cNvPicPr>
            <p:nvPr/>
          </p:nvPicPr>
          <p:blipFill>
            <a:blip r:embed="rId6"/>
            <a:stretch>
              <a:fillRect/>
            </a:stretch>
          </p:blipFill>
          <p:spPr>
            <a:xfrm>
              <a:off x="1807906" y="754143"/>
              <a:ext cx="696482" cy="5008039"/>
            </a:xfrm>
            <a:prstGeom prst="rect">
              <a:avLst/>
            </a:prstGeom>
          </p:spPr>
        </p:pic>
      </p:grpSp>
      <p:sp>
        <p:nvSpPr>
          <p:cNvPr id="11" name="TextBox 10">
            <a:extLst>
              <a:ext uri="{FF2B5EF4-FFF2-40B4-BE49-F238E27FC236}">
                <a16:creationId xmlns:a16="http://schemas.microsoft.com/office/drawing/2014/main" id="{36044138-F1DC-4D70-826B-E72087DA3282}"/>
              </a:ext>
            </a:extLst>
          </p:cNvPr>
          <p:cNvSpPr txBox="1"/>
          <p:nvPr/>
        </p:nvSpPr>
        <p:spPr>
          <a:xfrm>
            <a:off x="3590645" y="6311900"/>
            <a:ext cx="2283654" cy="307777"/>
          </a:xfrm>
          <a:prstGeom prst="rect">
            <a:avLst/>
          </a:prstGeom>
          <a:noFill/>
        </p:spPr>
        <p:txBody>
          <a:bodyPr wrap="square" rtlCol="0">
            <a:spAutoFit/>
          </a:bodyPr>
          <a:lstStyle/>
          <a:p>
            <a:pPr algn="r"/>
            <a:r>
              <a:rPr lang="en-US" sz="1400" dirty="0"/>
              <a:t>Murphy et al. </a:t>
            </a:r>
            <a:r>
              <a:rPr lang="en-US" sz="1400" i="1" dirty="0"/>
              <a:t>ACP </a:t>
            </a:r>
            <a:r>
              <a:rPr lang="en-US" sz="1400" dirty="0"/>
              <a:t>2017</a:t>
            </a:r>
            <a:endParaRPr lang="en-US" sz="1400" i="1" dirty="0"/>
          </a:p>
        </p:txBody>
      </p:sp>
      <p:sp>
        <p:nvSpPr>
          <p:cNvPr id="7" name="TextBox 6">
            <a:extLst>
              <a:ext uri="{FF2B5EF4-FFF2-40B4-BE49-F238E27FC236}">
                <a16:creationId xmlns:a16="http://schemas.microsoft.com/office/drawing/2014/main" id="{4BFCF70D-6FD9-48DF-9E28-18F9DEAD2174}"/>
              </a:ext>
            </a:extLst>
          </p:cNvPr>
          <p:cNvSpPr txBox="1"/>
          <p:nvPr/>
        </p:nvSpPr>
        <p:spPr>
          <a:xfrm>
            <a:off x="2273644" y="4971340"/>
            <a:ext cx="3391866" cy="430887"/>
          </a:xfrm>
          <a:prstGeom prst="rect">
            <a:avLst/>
          </a:prstGeom>
          <a:noFill/>
        </p:spPr>
        <p:txBody>
          <a:bodyPr wrap="square" rtlCol="0">
            <a:spAutoFit/>
          </a:bodyPr>
          <a:lstStyle/>
          <a:p>
            <a:r>
              <a:rPr lang="en-US" sz="2200" dirty="0">
                <a:solidFill>
                  <a:srgbClr val="FF0000"/>
                </a:solidFill>
              </a:rPr>
              <a:t>Bottom-up CMAQ estimate</a:t>
            </a:r>
          </a:p>
        </p:txBody>
      </p:sp>
      <p:cxnSp>
        <p:nvCxnSpPr>
          <p:cNvPr id="12" name="Straight Arrow Connector 11">
            <a:extLst>
              <a:ext uri="{FF2B5EF4-FFF2-40B4-BE49-F238E27FC236}">
                <a16:creationId xmlns:a16="http://schemas.microsoft.com/office/drawing/2014/main" id="{65EE2905-F564-454D-8E95-249119A83CBD}"/>
              </a:ext>
            </a:extLst>
          </p:cNvPr>
          <p:cNvCxnSpPr>
            <a:cxnSpLocks/>
            <a:stCxn id="7" idx="0"/>
          </p:cNvCxnSpPr>
          <p:nvPr/>
        </p:nvCxnSpPr>
        <p:spPr>
          <a:xfrm flipV="1">
            <a:off x="3969577" y="4870734"/>
            <a:ext cx="184763" cy="1006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02803FD-9B17-485B-9BBE-F85A186909C4}"/>
              </a:ext>
            </a:extLst>
          </p:cNvPr>
          <p:cNvSpPr txBox="1"/>
          <p:nvPr/>
        </p:nvSpPr>
        <p:spPr>
          <a:xfrm>
            <a:off x="1951662" y="3076571"/>
            <a:ext cx="1486882" cy="430887"/>
          </a:xfrm>
          <a:prstGeom prst="rect">
            <a:avLst/>
          </a:prstGeom>
          <a:noFill/>
        </p:spPr>
        <p:txBody>
          <a:bodyPr wrap="square" rtlCol="0">
            <a:spAutoFit/>
          </a:bodyPr>
          <a:lstStyle/>
          <a:p>
            <a:r>
              <a:rPr lang="en-US" sz="2200" dirty="0"/>
              <a:t>Observed</a:t>
            </a:r>
          </a:p>
        </p:txBody>
      </p:sp>
      <p:cxnSp>
        <p:nvCxnSpPr>
          <p:cNvPr id="16" name="Straight Arrow Connector 15">
            <a:extLst>
              <a:ext uri="{FF2B5EF4-FFF2-40B4-BE49-F238E27FC236}">
                <a16:creationId xmlns:a16="http://schemas.microsoft.com/office/drawing/2014/main" id="{BDA2331B-1F76-45DE-8C59-619825874011}"/>
              </a:ext>
            </a:extLst>
          </p:cNvPr>
          <p:cNvCxnSpPr>
            <a:cxnSpLocks/>
          </p:cNvCxnSpPr>
          <p:nvPr/>
        </p:nvCxnSpPr>
        <p:spPr>
          <a:xfrm>
            <a:off x="2906402" y="3429623"/>
            <a:ext cx="532142" cy="8582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46918FA-3130-46B5-97EF-28A988A4F468}"/>
              </a:ext>
            </a:extLst>
          </p:cNvPr>
          <p:cNvSpPr/>
          <p:nvPr/>
        </p:nvSpPr>
        <p:spPr>
          <a:xfrm>
            <a:off x="988617" y="2808780"/>
            <a:ext cx="4791502" cy="350312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237E8EB-EC04-4348-9242-BBA8925E422A}"/>
              </a:ext>
            </a:extLst>
          </p:cNvPr>
          <p:cNvSpPr txBox="1"/>
          <p:nvPr/>
        </p:nvSpPr>
        <p:spPr>
          <a:xfrm>
            <a:off x="9823622" y="3419223"/>
            <a:ext cx="1828589" cy="430887"/>
          </a:xfrm>
          <a:prstGeom prst="rect">
            <a:avLst/>
          </a:prstGeom>
          <a:noFill/>
        </p:spPr>
        <p:txBody>
          <a:bodyPr wrap="square" rtlCol="0">
            <a:spAutoFit/>
          </a:bodyPr>
          <a:lstStyle/>
          <a:p>
            <a:r>
              <a:rPr lang="en-US" sz="2200" dirty="0"/>
              <a:t>Pasadena, CA</a:t>
            </a:r>
          </a:p>
        </p:txBody>
      </p:sp>
      <p:sp>
        <p:nvSpPr>
          <p:cNvPr id="19" name="TextBox 18">
            <a:extLst>
              <a:ext uri="{FF2B5EF4-FFF2-40B4-BE49-F238E27FC236}">
                <a16:creationId xmlns:a16="http://schemas.microsoft.com/office/drawing/2014/main" id="{5806558D-9C25-4B61-9776-A0D097849A6A}"/>
              </a:ext>
            </a:extLst>
          </p:cNvPr>
          <p:cNvSpPr txBox="1"/>
          <p:nvPr/>
        </p:nvSpPr>
        <p:spPr>
          <a:xfrm>
            <a:off x="9999907" y="4555657"/>
            <a:ext cx="1828589" cy="430887"/>
          </a:xfrm>
          <a:prstGeom prst="rect">
            <a:avLst/>
          </a:prstGeom>
          <a:noFill/>
        </p:spPr>
        <p:txBody>
          <a:bodyPr wrap="square" rtlCol="0">
            <a:spAutoFit/>
          </a:bodyPr>
          <a:lstStyle/>
          <a:p>
            <a:r>
              <a:rPr lang="en-US" sz="2200" dirty="0"/>
              <a:t>Reseda, CA</a:t>
            </a:r>
          </a:p>
        </p:txBody>
      </p:sp>
      <p:sp>
        <p:nvSpPr>
          <p:cNvPr id="21" name="Rectangle 20">
            <a:extLst>
              <a:ext uri="{FF2B5EF4-FFF2-40B4-BE49-F238E27FC236}">
                <a16:creationId xmlns:a16="http://schemas.microsoft.com/office/drawing/2014/main" id="{DB72AFAE-0382-4599-B859-FD8F405325F8}"/>
              </a:ext>
            </a:extLst>
          </p:cNvPr>
          <p:cNvSpPr/>
          <p:nvPr/>
        </p:nvSpPr>
        <p:spPr>
          <a:xfrm>
            <a:off x="7419463" y="6311538"/>
            <a:ext cx="4357155" cy="307777"/>
          </a:xfrm>
          <a:prstGeom prst="rect">
            <a:avLst/>
          </a:prstGeom>
        </p:spPr>
        <p:txBody>
          <a:bodyPr wrap="none">
            <a:spAutoFit/>
          </a:bodyPr>
          <a:lstStyle/>
          <a:p>
            <a:r>
              <a:rPr lang="en-US" sz="1400" dirty="0"/>
              <a:t>https://gispub.epa.gov/air/trendsreport/2019/#welcome</a:t>
            </a:r>
          </a:p>
        </p:txBody>
      </p:sp>
      <p:sp>
        <p:nvSpPr>
          <p:cNvPr id="22" name="TextBox 21">
            <a:extLst>
              <a:ext uri="{FF2B5EF4-FFF2-40B4-BE49-F238E27FC236}">
                <a16:creationId xmlns:a16="http://schemas.microsoft.com/office/drawing/2014/main" id="{71C0EADB-9F75-4F30-8DEC-C40840BAFBD0}"/>
              </a:ext>
            </a:extLst>
          </p:cNvPr>
          <p:cNvSpPr txBox="1"/>
          <p:nvPr/>
        </p:nvSpPr>
        <p:spPr>
          <a:xfrm>
            <a:off x="7274560" y="5922593"/>
            <a:ext cx="3427307" cy="369332"/>
          </a:xfrm>
          <a:prstGeom prst="rect">
            <a:avLst/>
          </a:prstGeom>
          <a:noFill/>
        </p:spPr>
        <p:txBody>
          <a:bodyPr wrap="square" rtlCol="0">
            <a:spAutoFit/>
          </a:bodyPr>
          <a:lstStyle/>
          <a:p>
            <a:r>
              <a:rPr lang="en-US" dirty="0"/>
              <a:t>EPA Annual Air Trends Report 2019</a:t>
            </a:r>
          </a:p>
        </p:txBody>
      </p:sp>
      <p:sp>
        <p:nvSpPr>
          <p:cNvPr id="23" name="Rectangle 22">
            <a:extLst>
              <a:ext uri="{FF2B5EF4-FFF2-40B4-BE49-F238E27FC236}">
                <a16:creationId xmlns:a16="http://schemas.microsoft.com/office/drawing/2014/main" id="{F88E81A8-8706-4445-A813-8D0CD11ED0CA}"/>
              </a:ext>
            </a:extLst>
          </p:cNvPr>
          <p:cNvSpPr/>
          <p:nvPr/>
        </p:nvSpPr>
        <p:spPr>
          <a:xfrm>
            <a:off x="6296609" y="2802746"/>
            <a:ext cx="5355600" cy="350312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FCCE2B7-A980-4A4E-BA12-2023B74218E4}"/>
              </a:ext>
            </a:extLst>
          </p:cNvPr>
          <p:cNvSpPr txBox="1"/>
          <p:nvPr/>
        </p:nvSpPr>
        <p:spPr>
          <a:xfrm>
            <a:off x="4594116" y="3349883"/>
            <a:ext cx="1183540" cy="646331"/>
          </a:xfrm>
          <a:prstGeom prst="rect">
            <a:avLst/>
          </a:prstGeom>
          <a:noFill/>
        </p:spPr>
        <p:txBody>
          <a:bodyPr wrap="square" rtlCol="0">
            <a:spAutoFit/>
          </a:bodyPr>
          <a:lstStyle/>
          <a:p>
            <a:r>
              <a:rPr lang="en-US" dirty="0"/>
              <a:t>Top-down estimates</a:t>
            </a:r>
          </a:p>
        </p:txBody>
      </p:sp>
      <p:sp>
        <p:nvSpPr>
          <p:cNvPr id="25" name="Right Brace 24">
            <a:extLst>
              <a:ext uri="{FF2B5EF4-FFF2-40B4-BE49-F238E27FC236}">
                <a16:creationId xmlns:a16="http://schemas.microsoft.com/office/drawing/2014/main" id="{5E54C376-5DE5-4599-ACC9-94672107BC05}"/>
              </a:ext>
            </a:extLst>
          </p:cNvPr>
          <p:cNvSpPr/>
          <p:nvPr/>
        </p:nvSpPr>
        <p:spPr>
          <a:xfrm>
            <a:off x="4171088" y="3915535"/>
            <a:ext cx="146404" cy="56422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850F5724-E4C5-4765-8FDF-1780B8040EEC}"/>
              </a:ext>
            </a:extLst>
          </p:cNvPr>
          <p:cNvCxnSpPr>
            <a:cxnSpLocks/>
            <a:stCxn id="24" idx="1"/>
          </p:cNvCxnSpPr>
          <p:nvPr/>
        </p:nvCxnSpPr>
        <p:spPr>
          <a:xfrm flipH="1">
            <a:off x="4393284" y="3673049"/>
            <a:ext cx="200832" cy="5170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36B8919-1903-4596-87E5-3EB91577A142}"/>
              </a:ext>
            </a:extLst>
          </p:cNvPr>
          <p:cNvSpPr txBox="1"/>
          <p:nvPr/>
        </p:nvSpPr>
        <p:spPr>
          <a:xfrm>
            <a:off x="7397318" y="2910660"/>
            <a:ext cx="3427198" cy="430887"/>
          </a:xfrm>
          <a:prstGeom prst="rect">
            <a:avLst/>
          </a:prstGeom>
          <a:solidFill>
            <a:schemeClr val="bg1"/>
          </a:solidFill>
        </p:spPr>
        <p:txBody>
          <a:bodyPr wrap="square" rtlCol="0">
            <a:spAutoFit/>
          </a:bodyPr>
          <a:lstStyle/>
          <a:p>
            <a:r>
              <a:rPr lang="en-US" sz="2200" dirty="0"/>
              <a:t>Ozone 8-hour Concentration</a:t>
            </a:r>
          </a:p>
        </p:txBody>
      </p:sp>
    </p:spTree>
    <p:extLst>
      <p:ext uri="{BB962C8B-B14F-4D97-AF65-F5344CB8AC3E}">
        <p14:creationId xmlns:p14="http://schemas.microsoft.com/office/powerpoint/2010/main" val="141619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7" grpId="0"/>
      <p:bldP spid="19" grpId="0"/>
      <p:bldP spid="21" grpId="0"/>
      <p:bldP spid="22" grpId="0"/>
      <p:bldP spid="23"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9CA14-EA08-4139-9988-62DE9C1EB489}"/>
              </a:ext>
            </a:extLst>
          </p:cNvPr>
          <p:cNvSpPr>
            <a:spLocks noGrp="1"/>
          </p:cNvSpPr>
          <p:nvPr>
            <p:ph type="title"/>
          </p:nvPr>
        </p:nvSpPr>
        <p:spPr/>
        <p:txBody>
          <a:bodyPr>
            <a:normAutofit/>
          </a:bodyPr>
          <a:lstStyle/>
          <a:p>
            <a:r>
              <a:rPr lang="en-US" dirty="0"/>
              <a:t>Objectives</a:t>
            </a:r>
          </a:p>
        </p:txBody>
      </p:sp>
      <p:sp>
        <p:nvSpPr>
          <p:cNvPr id="9" name="Rectangle 8">
            <a:extLst>
              <a:ext uri="{FF2B5EF4-FFF2-40B4-BE49-F238E27FC236}">
                <a16:creationId xmlns:a16="http://schemas.microsoft.com/office/drawing/2014/main" id="{6B52F486-243C-4702-9E22-C36E767E956B}"/>
              </a:ext>
            </a:extLst>
          </p:cNvPr>
          <p:cNvSpPr/>
          <p:nvPr/>
        </p:nvSpPr>
        <p:spPr>
          <a:xfrm>
            <a:off x="1209368" y="2340077"/>
            <a:ext cx="383458" cy="40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lide Number Placeholder 9">
            <a:extLst>
              <a:ext uri="{FF2B5EF4-FFF2-40B4-BE49-F238E27FC236}">
                <a16:creationId xmlns:a16="http://schemas.microsoft.com/office/drawing/2014/main" id="{08441B79-1333-4A05-9AAC-4845F73EA3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4A5C6-1A67-402B-9D43-A5D8CAE25FA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12">
            <a:extLst>
              <a:ext uri="{FF2B5EF4-FFF2-40B4-BE49-F238E27FC236}">
                <a16:creationId xmlns:a16="http://schemas.microsoft.com/office/drawing/2014/main" id="{3DCCD422-A078-4E3D-B027-F3E5E224BFDD}"/>
              </a:ext>
            </a:extLst>
          </p:cNvPr>
          <p:cNvSpPr>
            <a:spLocks noGrp="1"/>
          </p:cNvSpPr>
          <p:nvPr>
            <p:ph idx="1"/>
          </p:nvPr>
        </p:nvSpPr>
        <p:spPr>
          <a:xfrm>
            <a:off x="838200" y="4605022"/>
            <a:ext cx="5384490" cy="1766920"/>
          </a:xfrm>
        </p:spPr>
        <p:txBody>
          <a:bodyPr numCol="1">
            <a:noAutofit/>
          </a:bodyPr>
          <a:lstStyle/>
          <a:p>
            <a:pPr marL="0" indent="0">
              <a:lnSpc>
                <a:spcPct val="100000"/>
              </a:lnSpc>
              <a:buNone/>
            </a:pPr>
            <a:r>
              <a:rPr lang="en-US" sz="2200" dirty="0"/>
              <a:t>1. Understand emissions</a:t>
            </a:r>
          </a:p>
          <a:p>
            <a:pPr lvl="1">
              <a:lnSpc>
                <a:spcPct val="100000"/>
              </a:lnSpc>
            </a:pPr>
            <a:r>
              <a:rPr lang="en-US" sz="2200" dirty="0"/>
              <a:t>Estimate magnitude of VOC emissions from VCPs </a:t>
            </a:r>
          </a:p>
          <a:p>
            <a:pPr lvl="1">
              <a:lnSpc>
                <a:spcPct val="100000"/>
              </a:lnSpc>
            </a:pPr>
            <a:r>
              <a:rPr lang="en-US" sz="2200" dirty="0"/>
              <a:t>Identify role for near-field exposure models (SHEDS)</a:t>
            </a:r>
          </a:p>
          <a:p>
            <a:pPr marL="0" indent="0">
              <a:lnSpc>
                <a:spcPct val="100000"/>
              </a:lnSpc>
              <a:buNone/>
            </a:pPr>
            <a:endParaRPr lang="en-US" sz="2200" dirty="0"/>
          </a:p>
          <a:p>
            <a:pPr>
              <a:lnSpc>
                <a:spcPct val="100000"/>
              </a:lnSpc>
            </a:pPr>
            <a:endParaRPr lang="en-US" sz="2200" dirty="0"/>
          </a:p>
        </p:txBody>
      </p:sp>
      <p:pic>
        <p:nvPicPr>
          <p:cNvPr id="1026" name="Picture 2" descr="personal care products">
            <a:extLst>
              <a:ext uri="{FF2B5EF4-FFF2-40B4-BE49-F238E27FC236}">
                <a16:creationId xmlns:a16="http://schemas.microsoft.com/office/drawing/2014/main" id="{01940A25-F2BB-416A-BDBC-8C40A1F81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592" y="674688"/>
            <a:ext cx="5384490" cy="35914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A911917-451E-40AB-8AD9-805D77304044}"/>
              </a:ext>
            </a:extLst>
          </p:cNvPr>
          <p:cNvSpPr/>
          <p:nvPr/>
        </p:nvSpPr>
        <p:spPr>
          <a:xfrm>
            <a:off x="5225862" y="4312472"/>
            <a:ext cx="3374252" cy="246221"/>
          </a:xfrm>
          <a:prstGeom prst="rect">
            <a:avLst/>
          </a:prstGeom>
        </p:spPr>
        <p:txBody>
          <a:bodyPr wrap="square">
            <a:spAutoFit/>
          </a:bodyPr>
          <a:lstStyle/>
          <a:p>
            <a:r>
              <a:rPr lang="en-US" sz="1000" dirty="0"/>
              <a:t>Photo: https://esrl.noaa.gov/csd/news/2018/231_0416.html</a:t>
            </a:r>
          </a:p>
        </p:txBody>
      </p:sp>
      <p:sp>
        <p:nvSpPr>
          <p:cNvPr id="3" name="Rectangle 2">
            <a:extLst>
              <a:ext uri="{FF2B5EF4-FFF2-40B4-BE49-F238E27FC236}">
                <a16:creationId xmlns:a16="http://schemas.microsoft.com/office/drawing/2014/main" id="{FB3F1186-3F36-4AAE-937F-A98A3BFF0F8E}"/>
              </a:ext>
            </a:extLst>
          </p:cNvPr>
          <p:cNvSpPr/>
          <p:nvPr/>
        </p:nvSpPr>
        <p:spPr>
          <a:xfrm>
            <a:off x="6375906" y="4718878"/>
            <a:ext cx="5529767" cy="1446550"/>
          </a:xfrm>
          <a:prstGeom prst="rect">
            <a:avLst/>
          </a:prstGeom>
        </p:spPr>
        <p:txBody>
          <a:bodyPr wrap="square">
            <a:spAutoFit/>
          </a:bodyPr>
          <a:lstStyle/>
          <a:p>
            <a:r>
              <a:rPr lang="en-US" sz="2200" dirty="0"/>
              <a:t>2. Estimate air quality impacts</a:t>
            </a:r>
          </a:p>
          <a:p>
            <a:pPr marL="800100" lvl="1" indent="-342900">
              <a:lnSpc>
                <a:spcPct val="100000"/>
              </a:lnSpc>
              <a:buFont typeface="Arial" panose="020B0604020202020204" pitchFamily="34" charset="0"/>
              <a:buChar char="•"/>
            </a:pPr>
            <a:r>
              <a:rPr lang="en-US" sz="2200" dirty="0"/>
              <a:t>Predict SOA and ozone</a:t>
            </a:r>
          </a:p>
          <a:p>
            <a:pPr marL="800100" lvl="1" indent="-342900">
              <a:lnSpc>
                <a:spcPct val="100000"/>
              </a:lnSpc>
              <a:buFont typeface="Arial" panose="020B0604020202020204" pitchFamily="34" charset="0"/>
              <a:buChar char="•"/>
            </a:pPr>
            <a:r>
              <a:rPr lang="en-US" sz="2200" dirty="0"/>
              <a:t>Identify limitations of current operational models (CMAQ)</a:t>
            </a:r>
          </a:p>
        </p:txBody>
      </p:sp>
    </p:spTree>
    <p:extLst>
      <p:ext uri="{BB962C8B-B14F-4D97-AF65-F5344CB8AC3E}">
        <p14:creationId xmlns:p14="http://schemas.microsoft.com/office/powerpoint/2010/main" val="382629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B5A9-A554-4164-9582-265DC50A836D}"/>
              </a:ext>
            </a:extLst>
          </p:cNvPr>
          <p:cNvSpPr>
            <a:spLocks noGrp="1"/>
          </p:cNvSpPr>
          <p:nvPr>
            <p:ph type="title"/>
          </p:nvPr>
        </p:nvSpPr>
        <p:spPr/>
        <p:txBody>
          <a:bodyPr/>
          <a:lstStyle/>
          <a:p>
            <a:r>
              <a:rPr lang="en-US" dirty="0"/>
              <a:t>Emission Methodology</a:t>
            </a:r>
          </a:p>
        </p:txBody>
      </p:sp>
      <p:sp>
        <p:nvSpPr>
          <p:cNvPr id="3" name="Content Placeholder 2">
            <a:extLst>
              <a:ext uri="{FF2B5EF4-FFF2-40B4-BE49-F238E27FC236}">
                <a16:creationId xmlns:a16="http://schemas.microsoft.com/office/drawing/2014/main" id="{C36E7B74-BCFC-476E-9BDD-2731C519874E}"/>
              </a:ext>
            </a:extLst>
          </p:cNvPr>
          <p:cNvSpPr>
            <a:spLocks noGrp="1"/>
          </p:cNvSpPr>
          <p:nvPr>
            <p:ph idx="1"/>
          </p:nvPr>
        </p:nvSpPr>
        <p:spPr>
          <a:xfrm>
            <a:off x="931221" y="1767252"/>
            <a:ext cx="5957517" cy="4409760"/>
          </a:xfrm>
        </p:spPr>
        <p:txBody>
          <a:bodyPr>
            <a:normAutofit/>
          </a:bodyPr>
          <a:lstStyle/>
          <a:p>
            <a:r>
              <a:rPr lang="en-US" dirty="0"/>
              <a:t>Multiple inventory methods</a:t>
            </a:r>
          </a:p>
          <a:p>
            <a:pPr lvl="1"/>
            <a:r>
              <a:rPr lang="en-US" sz="2200" dirty="0"/>
              <a:t>NEI (2011 state submitted unless EPA fallback method)</a:t>
            </a:r>
          </a:p>
          <a:p>
            <a:pPr lvl="1"/>
            <a:r>
              <a:rPr lang="en-US" sz="2200" dirty="0"/>
              <a:t>NEI (CA) (California submission to 2011 NEI)</a:t>
            </a:r>
          </a:p>
          <a:p>
            <a:pPr lvl="1"/>
            <a:r>
              <a:rPr lang="en-US" sz="2200" dirty="0"/>
              <a:t>Solvent Tool v1.7 (2014 NEI method)</a:t>
            </a:r>
          </a:p>
          <a:p>
            <a:pPr lvl="1"/>
            <a:r>
              <a:rPr lang="en-US" sz="2200" dirty="0"/>
              <a:t>Stochastic Human Exposure and Dose Simulation Model for High-Throughput (SHEDS-HT)</a:t>
            </a:r>
          </a:p>
          <a:p>
            <a:pPr lvl="1"/>
            <a:r>
              <a:rPr lang="en-US" sz="2200" dirty="0"/>
              <a:t>McDonald et al. </a:t>
            </a:r>
            <a:r>
              <a:rPr lang="en-US" sz="2200" i="1" dirty="0"/>
              <a:t>Science</a:t>
            </a:r>
            <a:r>
              <a:rPr lang="en-US" sz="2200" dirty="0"/>
              <a:t> 2018 </a:t>
            </a:r>
          </a:p>
          <a:p>
            <a:r>
              <a:rPr lang="en-US" dirty="0"/>
              <a:t>Converted all methods to a population-based emission factor (EF)</a:t>
            </a:r>
          </a:p>
        </p:txBody>
      </p:sp>
      <p:sp>
        <p:nvSpPr>
          <p:cNvPr id="4" name="Slide Number Placeholder 3">
            <a:extLst>
              <a:ext uri="{FF2B5EF4-FFF2-40B4-BE49-F238E27FC236}">
                <a16:creationId xmlns:a16="http://schemas.microsoft.com/office/drawing/2014/main" id="{26B66BA5-0BA8-4D0E-B6AB-16F20DC7B97B}"/>
              </a:ext>
            </a:extLst>
          </p:cNvPr>
          <p:cNvSpPr>
            <a:spLocks noGrp="1"/>
          </p:cNvSpPr>
          <p:nvPr>
            <p:ph type="sldNum" sz="quarter" idx="12"/>
          </p:nvPr>
        </p:nvSpPr>
        <p:spPr/>
        <p:txBody>
          <a:bodyPr/>
          <a:lstStyle/>
          <a:p>
            <a:fld id="{2C54A5C6-1A67-402B-9D43-A5D8CAE25FA9}" type="slidenum">
              <a:rPr lang="en-US" smtClean="0"/>
              <a:pPr/>
              <a:t>5</a:t>
            </a:fld>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F349CEB-8F5E-4A5F-A808-F12A81C795EA}"/>
                  </a:ext>
                </a:extLst>
              </p:cNvPr>
              <p:cNvSpPr/>
              <p:nvPr/>
            </p:nvSpPr>
            <p:spPr>
              <a:xfrm>
                <a:off x="8330990" y="1712799"/>
                <a:ext cx="3031599" cy="461986"/>
              </a:xfrm>
              <a:prstGeom prst="rect">
                <a:avLst/>
              </a:prstGeom>
            </p:spPr>
            <p:txBody>
              <a:bodyPr wrap="none">
                <a:spAutoFit/>
              </a:bodyPr>
              <a:lstStyle/>
              <a:p>
                <a:r>
                  <a:rPr lang="en-US" sz="2400" dirty="0">
                    <a:latin typeface="Times New Roman" panose="02020603050405020304" pitchFamily="18" charset="0"/>
                    <a:ea typeface="SimSun" panose="02010600030101010101" pitchFamily="2" charset="-122"/>
                  </a:rPr>
                  <a:t>E = </a:t>
                </a:r>
                <a14:m>
                  <m:oMath xmlns:m="http://schemas.openxmlformats.org/officeDocument/2006/math">
                    <m:nary>
                      <m:naryPr>
                        <m:chr m:val="∑"/>
                        <m:limLoc m:val="undOvr"/>
                        <m:supHide m:val="on"/>
                        <m:ctrlPr>
                          <a:rPr lang="en-US" sz="2400" i="1">
                            <a:effectLst/>
                            <a:latin typeface="Cambria Math" panose="02040503050406030204" pitchFamily="18" charset="0"/>
                            <a:cs typeface="Times New Roman" panose="02020603050405020304" pitchFamily="18" charset="0"/>
                          </a:rPr>
                        </m:ctrlPr>
                      </m:naryPr>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up/>
                      <m:e>
                        <m:sSub>
                          <m:sSubPr>
                            <m:ctrlPr>
                              <a:rPr lang="en-US" sz="2400" i="1">
                                <a:effectLst/>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𝐸𝐹</m:t>
                            </m:r>
                          </m:e>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𝐴</m:t>
                            </m:r>
                          </m:e>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Sub>
                      </m:e>
                    </m:nary>
                  </m:oMath>
                </a14:m>
                <a:r>
                  <a:rPr lang="en-US" sz="2400" dirty="0">
                    <a:effectLst/>
                    <a:latin typeface="Times New Roman" panose="02020603050405020304" pitchFamily="18" charset="0"/>
                    <a:ea typeface="SimSun" panose="02010600030101010101" pitchFamily="2" charset="-122"/>
                  </a:rPr>
                  <a:t>	 </a:t>
                </a:r>
                <a:endParaRPr lang="en-US" sz="2400" dirty="0"/>
              </a:p>
            </p:txBody>
          </p:sp>
        </mc:Choice>
        <mc:Fallback xmlns="">
          <p:sp>
            <p:nvSpPr>
              <p:cNvPr id="5" name="Rectangle 4">
                <a:extLst>
                  <a:ext uri="{FF2B5EF4-FFF2-40B4-BE49-F238E27FC236}">
                    <a16:creationId xmlns:a16="http://schemas.microsoft.com/office/drawing/2014/main" id="{9F349CEB-8F5E-4A5F-A808-F12A81C795EA}"/>
                  </a:ext>
                </a:extLst>
              </p:cNvPr>
              <p:cNvSpPr>
                <a:spLocks noRot="1" noChangeAspect="1" noMove="1" noResize="1" noEditPoints="1" noAdjustHandles="1" noChangeArrowheads="1" noChangeShapeType="1" noTextEdit="1"/>
              </p:cNvSpPr>
              <p:nvPr/>
            </p:nvSpPr>
            <p:spPr>
              <a:xfrm>
                <a:off x="8330990" y="1712799"/>
                <a:ext cx="3031599" cy="461986"/>
              </a:xfrm>
              <a:prstGeom prst="rect">
                <a:avLst/>
              </a:prstGeom>
              <a:blipFill>
                <a:blip r:embed="rId3"/>
                <a:stretch>
                  <a:fillRect l="-3219" t="-130263" b="-194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2FC6955-6389-4886-BA34-6666DB5FCE1E}"/>
                  </a:ext>
                </a:extLst>
              </p:cNvPr>
              <p:cNvSpPr/>
              <p:nvPr/>
            </p:nvSpPr>
            <p:spPr>
              <a:xfrm>
                <a:off x="8438933" y="3595083"/>
                <a:ext cx="2101857" cy="461665"/>
              </a:xfrm>
              <a:prstGeom prst="rect">
                <a:avLst/>
              </a:prstGeom>
            </p:spPr>
            <p:txBody>
              <a:bodyPr wrap="square">
                <a:spAutoFit/>
              </a:bodyPr>
              <a:lstStyle/>
              <a:p>
                <a14:m>
                  <m:oMath xmlns:m="http://schemas.openxmlformats.org/officeDocument/2006/math">
                    <m:sSub>
                      <m:sSubPr>
                        <m:ctrlPr>
                          <a:rPr lang="en-US" sz="2400" i="1">
                            <a:effectLst/>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𝐸𝐹</m:t>
                        </m:r>
                      </m:e>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Sub>
                  </m:oMath>
                </a14:m>
                <a:r>
                  <a:rPr lang="en-US" sz="2400" i="1" dirty="0">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effectLst/>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𝑆</m:t>
                        </m:r>
                      </m:e>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Sub>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𝛾</m:t>
                        </m:r>
                      </m:e>
                      <m:sub>
                        <m:r>
                          <a:rPr lang="en-US" sz="2400" i="1">
                            <a:latin typeface="Cambria Math" panose="02040503050406030204" pitchFamily="18" charset="0"/>
                            <a:ea typeface="SimSun" panose="02010600030101010101" pitchFamily="2" charset="-122"/>
                            <a:cs typeface="Times New Roman" panose="02020603050405020304" pitchFamily="18" charset="0"/>
                          </a:rPr>
                          <m:t>𝑖</m:t>
                        </m:r>
                      </m:sub>
                    </m:sSub>
                  </m:oMath>
                </a14:m>
                <a:r>
                  <a:rPr lang="en-US" sz="2400" i="1" dirty="0">
                    <a:effectLst/>
                    <a:latin typeface="Times New Roman" panose="02020603050405020304" pitchFamily="18" charset="0"/>
                    <a:ea typeface="SimSun" panose="02010600030101010101" pitchFamily="2" charset="-122"/>
                  </a:rPr>
                  <a:t>	</a:t>
                </a:r>
                <a:endParaRPr lang="en-US" sz="2400" i="1" dirty="0"/>
              </a:p>
            </p:txBody>
          </p:sp>
        </mc:Choice>
        <mc:Fallback xmlns="">
          <p:sp>
            <p:nvSpPr>
              <p:cNvPr id="6" name="Rectangle 5">
                <a:extLst>
                  <a:ext uri="{FF2B5EF4-FFF2-40B4-BE49-F238E27FC236}">
                    <a16:creationId xmlns:a16="http://schemas.microsoft.com/office/drawing/2014/main" id="{32FC6955-6389-4886-BA34-6666DB5FCE1E}"/>
                  </a:ext>
                </a:extLst>
              </p:cNvPr>
              <p:cNvSpPr>
                <a:spLocks noRot="1" noChangeAspect="1" noMove="1" noResize="1" noEditPoints="1" noAdjustHandles="1" noChangeArrowheads="1" noChangeShapeType="1" noTextEdit="1"/>
              </p:cNvSpPr>
              <p:nvPr/>
            </p:nvSpPr>
            <p:spPr>
              <a:xfrm>
                <a:off x="8438933" y="3595083"/>
                <a:ext cx="2101857" cy="461665"/>
              </a:xfrm>
              <a:prstGeom prst="rect">
                <a:avLst/>
              </a:prstGeom>
              <a:blipFill>
                <a:blip r:embed="rId4"/>
                <a:stretch>
                  <a:fillRect l="-580" t="-12000" b="-2933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E7E5A862-88DF-4493-A97F-96F6C7CB9919}"/>
              </a:ext>
            </a:extLst>
          </p:cNvPr>
          <p:cNvSpPr txBox="1"/>
          <p:nvPr/>
        </p:nvSpPr>
        <p:spPr>
          <a:xfrm>
            <a:off x="7546837" y="1081367"/>
            <a:ext cx="2723689" cy="430887"/>
          </a:xfrm>
          <a:prstGeom prst="rect">
            <a:avLst/>
          </a:prstGeom>
          <a:noFill/>
        </p:spPr>
        <p:txBody>
          <a:bodyPr wrap="square" rtlCol="0">
            <a:spAutoFit/>
          </a:bodyPr>
          <a:lstStyle/>
          <a:p>
            <a:pPr algn="ctr"/>
            <a:r>
              <a:rPr lang="en-US" sz="2200" dirty="0"/>
              <a:t>Emissions (Gg yr</a:t>
            </a:r>
            <a:r>
              <a:rPr lang="en-US" sz="2200" baseline="30000" dirty="0"/>
              <a:t>-1</a:t>
            </a:r>
            <a:r>
              <a:rPr lang="en-US" sz="2200" dirty="0"/>
              <a:t>)</a:t>
            </a:r>
          </a:p>
        </p:txBody>
      </p:sp>
      <p:sp>
        <p:nvSpPr>
          <p:cNvPr id="8" name="TextBox 7">
            <a:extLst>
              <a:ext uri="{FF2B5EF4-FFF2-40B4-BE49-F238E27FC236}">
                <a16:creationId xmlns:a16="http://schemas.microsoft.com/office/drawing/2014/main" id="{89F9CD17-5C84-4AAF-9B27-CCC71BDEB2F9}"/>
              </a:ext>
            </a:extLst>
          </p:cNvPr>
          <p:cNvSpPr txBox="1"/>
          <p:nvPr/>
        </p:nvSpPr>
        <p:spPr>
          <a:xfrm>
            <a:off x="7479387" y="2488347"/>
            <a:ext cx="2102626" cy="769441"/>
          </a:xfrm>
          <a:prstGeom prst="rect">
            <a:avLst/>
          </a:prstGeom>
          <a:noFill/>
        </p:spPr>
        <p:txBody>
          <a:bodyPr wrap="square" rtlCol="0">
            <a:spAutoFit/>
          </a:bodyPr>
          <a:lstStyle/>
          <a:p>
            <a:pPr algn="ctr"/>
            <a:r>
              <a:rPr lang="en-US" sz="2200" dirty="0"/>
              <a:t>Emission Factor (kg person</a:t>
            </a:r>
            <a:r>
              <a:rPr lang="en-US" sz="2200" baseline="30000" dirty="0"/>
              <a:t>-1</a:t>
            </a:r>
            <a:r>
              <a:rPr lang="en-US" sz="2200" dirty="0"/>
              <a:t> yr</a:t>
            </a:r>
            <a:r>
              <a:rPr lang="en-US" sz="2200" baseline="30000" dirty="0"/>
              <a:t>-1</a:t>
            </a:r>
            <a:r>
              <a:rPr lang="en-US" sz="2200" dirty="0"/>
              <a:t>)</a:t>
            </a:r>
          </a:p>
        </p:txBody>
      </p:sp>
      <p:sp>
        <p:nvSpPr>
          <p:cNvPr id="9" name="TextBox 8">
            <a:extLst>
              <a:ext uri="{FF2B5EF4-FFF2-40B4-BE49-F238E27FC236}">
                <a16:creationId xmlns:a16="http://schemas.microsoft.com/office/drawing/2014/main" id="{F599AE76-3D55-4C85-B2CA-5E65AB4F02A5}"/>
              </a:ext>
            </a:extLst>
          </p:cNvPr>
          <p:cNvSpPr txBox="1"/>
          <p:nvPr/>
        </p:nvSpPr>
        <p:spPr>
          <a:xfrm>
            <a:off x="9680869" y="2506330"/>
            <a:ext cx="1780576" cy="769441"/>
          </a:xfrm>
          <a:prstGeom prst="rect">
            <a:avLst/>
          </a:prstGeom>
          <a:noFill/>
        </p:spPr>
        <p:txBody>
          <a:bodyPr wrap="square" rtlCol="0">
            <a:spAutoFit/>
          </a:bodyPr>
          <a:lstStyle/>
          <a:p>
            <a:pPr algn="ctr"/>
            <a:r>
              <a:rPr lang="en-US" sz="2200" dirty="0"/>
              <a:t>Activity (population)</a:t>
            </a:r>
          </a:p>
        </p:txBody>
      </p:sp>
      <p:cxnSp>
        <p:nvCxnSpPr>
          <p:cNvPr id="11" name="Straight Arrow Connector 10">
            <a:extLst>
              <a:ext uri="{FF2B5EF4-FFF2-40B4-BE49-F238E27FC236}">
                <a16:creationId xmlns:a16="http://schemas.microsoft.com/office/drawing/2014/main" id="{D874E26E-4B8A-4D4A-BEAC-25CB4FB2F596}"/>
              </a:ext>
            </a:extLst>
          </p:cNvPr>
          <p:cNvCxnSpPr>
            <a:cxnSpLocks/>
          </p:cNvCxnSpPr>
          <p:nvPr/>
        </p:nvCxnSpPr>
        <p:spPr>
          <a:xfrm>
            <a:off x="8330990" y="1450699"/>
            <a:ext cx="151990" cy="31655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50033A7-16D9-4516-95A3-AC613420581F}"/>
              </a:ext>
            </a:extLst>
          </p:cNvPr>
          <p:cNvCxnSpPr>
            <a:cxnSpLocks/>
          </p:cNvCxnSpPr>
          <p:nvPr/>
        </p:nvCxnSpPr>
        <p:spPr>
          <a:xfrm flipV="1">
            <a:off x="8925152" y="2134977"/>
            <a:ext cx="460827" cy="32423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1D6A94A-5862-4D16-B95F-8D0542F47D64}"/>
              </a:ext>
            </a:extLst>
          </p:cNvPr>
          <p:cNvCxnSpPr>
            <a:cxnSpLocks/>
          </p:cNvCxnSpPr>
          <p:nvPr/>
        </p:nvCxnSpPr>
        <p:spPr>
          <a:xfrm flipH="1" flipV="1">
            <a:off x="10196821" y="2128470"/>
            <a:ext cx="423764" cy="37786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603C5EC-FD15-495B-9311-DF2D9689DD4B}"/>
              </a:ext>
            </a:extLst>
          </p:cNvPr>
          <p:cNvSpPr txBox="1"/>
          <p:nvPr/>
        </p:nvSpPr>
        <p:spPr>
          <a:xfrm>
            <a:off x="7048071" y="5957414"/>
            <a:ext cx="4783277" cy="646331"/>
          </a:xfrm>
          <a:prstGeom prst="rect">
            <a:avLst/>
          </a:prstGeom>
          <a:noFill/>
        </p:spPr>
        <p:txBody>
          <a:bodyPr wrap="square" rtlCol="0">
            <a:spAutoFit/>
          </a:bodyPr>
          <a:lstStyle/>
          <a:p>
            <a:pPr algn="ctr"/>
            <a:r>
              <a:rPr lang="en-US" i="1" dirty="0" err="1">
                <a:latin typeface="Times New Roman" panose="02020603050405020304" pitchFamily="18" charset="0"/>
                <a:cs typeface="Times New Roman" panose="02020603050405020304" pitchFamily="18" charset="0"/>
              </a:rPr>
              <a:t>i</a:t>
            </a:r>
            <a:r>
              <a:rPr lang="en-US" i="1" dirty="0">
                <a:latin typeface="Times New Roman" panose="02020603050405020304" pitchFamily="18" charset="0"/>
                <a:cs typeface="Times New Roman" panose="02020603050405020304" pitchFamily="18" charset="0"/>
              </a:rPr>
              <a:t> </a:t>
            </a:r>
            <a:r>
              <a:rPr lang="en-US" dirty="0"/>
              <a:t>= sectors (personal care, pesticides, coatings, etc) or categories (shampoo, deodorant, etc)</a:t>
            </a:r>
          </a:p>
        </p:txBody>
      </p:sp>
      <p:sp>
        <p:nvSpPr>
          <p:cNvPr id="22" name="TextBox 21">
            <a:extLst>
              <a:ext uri="{FF2B5EF4-FFF2-40B4-BE49-F238E27FC236}">
                <a16:creationId xmlns:a16="http://schemas.microsoft.com/office/drawing/2014/main" id="{360F064B-8B04-4E05-85ED-D06C222D4E61}"/>
              </a:ext>
            </a:extLst>
          </p:cNvPr>
          <p:cNvSpPr txBox="1"/>
          <p:nvPr/>
        </p:nvSpPr>
        <p:spPr>
          <a:xfrm>
            <a:off x="7616186" y="4486375"/>
            <a:ext cx="2101856" cy="1107996"/>
          </a:xfrm>
          <a:prstGeom prst="rect">
            <a:avLst/>
          </a:prstGeom>
          <a:noFill/>
        </p:spPr>
        <p:txBody>
          <a:bodyPr wrap="square" rtlCol="0">
            <a:spAutoFit/>
          </a:bodyPr>
          <a:lstStyle/>
          <a:p>
            <a:pPr algn="ctr"/>
            <a:r>
              <a:rPr lang="en-US" sz="2200" dirty="0"/>
              <a:t>Solvent usage from products </a:t>
            </a:r>
          </a:p>
          <a:p>
            <a:pPr algn="ctr"/>
            <a:r>
              <a:rPr lang="en-US" sz="2200" dirty="0"/>
              <a:t>(kg person</a:t>
            </a:r>
            <a:r>
              <a:rPr lang="en-US" sz="2200" baseline="30000" dirty="0"/>
              <a:t>-1</a:t>
            </a:r>
            <a:r>
              <a:rPr lang="en-US" sz="2200" dirty="0"/>
              <a:t> yr</a:t>
            </a:r>
            <a:r>
              <a:rPr lang="en-US" sz="2200" baseline="30000" dirty="0"/>
              <a:t>-1</a:t>
            </a:r>
            <a:r>
              <a:rPr lang="en-US" sz="2200" dirty="0"/>
              <a:t>)</a:t>
            </a:r>
          </a:p>
        </p:txBody>
      </p:sp>
      <p:cxnSp>
        <p:nvCxnSpPr>
          <p:cNvPr id="23" name="Straight Arrow Connector 22">
            <a:extLst>
              <a:ext uri="{FF2B5EF4-FFF2-40B4-BE49-F238E27FC236}">
                <a16:creationId xmlns:a16="http://schemas.microsoft.com/office/drawing/2014/main" id="{9B3188B4-6E2C-4EBB-BEEB-70533C2B6B92}"/>
              </a:ext>
            </a:extLst>
          </p:cNvPr>
          <p:cNvCxnSpPr>
            <a:cxnSpLocks/>
          </p:cNvCxnSpPr>
          <p:nvPr/>
        </p:nvCxnSpPr>
        <p:spPr>
          <a:xfrm>
            <a:off x="8262982" y="3242684"/>
            <a:ext cx="198458" cy="390164"/>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7665E99-3626-4CF2-9B7B-D0294EEF86AB}"/>
              </a:ext>
            </a:extLst>
          </p:cNvPr>
          <p:cNvCxnSpPr>
            <a:cxnSpLocks/>
          </p:cNvCxnSpPr>
          <p:nvPr/>
        </p:nvCxnSpPr>
        <p:spPr>
          <a:xfrm flipV="1">
            <a:off x="8840009" y="4051673"/>
            <a:ext cx="493160" cy="43764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74B677-E765-4AC2-945D-5C7D98A6E2EC}"/>
              </a:ext>
            </a:extLst>
          </p:cNvPr>
          <p:cNvSpPr txBox="1"/>
          <p:nvPr/>
        </p:nvSpPr>
        <p:spPr>
          <a:xfrm>
            <a:off x="9619926" y="4484247"/>
            <a:ext cx="1841728" cy="1107996"/>
          </a:xfrm>
          <a:prstGeom prst="rect">
            <a:avLst/>
          </a:prstGeom>
          <a:noFill/>
        </p:spPr>
        <p:txBody>
          <a:bodyPr wrap="square" rtlCol="0">
            <a:spAutoFit/>
          </a:bodyPr>
          <a:lstStyle/>
          <a:p>
            <a:pPr algn="ctr"/>
            <a:r>
              <a:rPr lang="en-US" sz="2200" dirty="0"/>
              <a:t>Volatilization factor</a:t>
            </a:r>
          </a:p>
          <a:p>
            <a:pPr algn="ctr"/>
            <a:r>
              <a:rPr lang="en-US" sz="2200" dirty="0"/>
              <a:t>(fraction)</a:t>
            </a:r>
          </a:p>
        </p:txBody>
      </p:sp>
      <p:cxnSp>
        <p:nvCxnSpPr>
          <p:cNvPr id="36" name="Straight Arrow Connector 35">
            <a:extLst>
              <a:ext uri="{FF2B5EF4-FFF2-40B4-BE49-F238E27FC236}">
                <a16:creationId xmlns:a16="http://schemas.microsoft.com/office/drawing/2014/main" id="{71A9A9A7-1327-4756-8580-08557ED9F041}"/>
              </a:ext>
            </a:extLst>
          </p:cNvPr>
          <p:cNvCxnSpPr>
            <a:cxnSpLocks/>
          </p:cNvCxnSpPr>
          <p:nvPr/>
        </p:nvCxnSpPr>
        <p:spPr>
          <a:xfrm flipH="1" flipV="1">
            <a:off x="10077498" y="4052095"/>
            <a:ext cx="189219" cy="436805"/>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139AAF9-E71F-4F15-B696-1D22B33C98B3}"/>
              </a:ext>
            </a:extLst>
          </p:cNvPr>
          <p:cNvSpPr/>
          <p:nvPr/>
        </p:nvSpPr>
        <p:spPr>
          <a:xfrm>
            <a:off x="7379084" y="955496"/>
            <a:ext cx="4121252" cy="4742583"/>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67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8" grpId="0"/>
      <p:bldP spid="9" grpId="0"/>
      <p:bldP spid="19" grpId="0"/>
      <p:bldP spid="22" grpId="0"/>
      <p:bldP spid="32" grpId="0"/>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D4943C2-E2A2-4476-B379-8EE8EC85DB66}"/>
              </a:ext>
            </a:extLst>
          </p:cNvPr>
          <p:cNvSpPr txBox="1"/>
          <p:nvPr/>
        </p:nvSpPr>
        <p:spPr>
          <a:xfrm>
            <a:off x="1512075" y="5799578"/>
            <a:ext cx="8459828" cy="738664"/>
          </a:xfrm>
          <a:prstGeom prst="rect">
            <a:avLst/>
          </a:prstGeom>
          <a:noFill/>
        </p:spPr>
        <p:txBody>
          <a:bodyPr wrap="square" rtlCol="0">
            <a:spAutoFit/>
          </a:bodyPr>
          <a:lstStyle/>
          <a:p>
            <a:pPr algn="ctr"/>
            <a:r>
              <a:rPr lang="en-US" sz="2100" dirty="0"/>
              <a:t>Conservative near-field exposure assumptions require revision for far-field (ambient air) emission estimates</a:t>
            </a:r>
          </a:p>
        </p:txBody>
      </p:sp>
      <p:sp>
        <p:nvSpPr>
          <p:cNvPr id="2" name="Title 1">
            <a:extLst>
              <a:ext uri="{FF2B5EF4-FFF2-40B4-BE49-F238E27FC236}">
                <a16:creationId xmlns:a16="http://schemas.microsoft.com/office/drawing/2014/main" id="{8FA4BDD4-153A-4260-A743-4D0D8A5125BA}"/>
              </a:ext>
            </a:extLst>
          </p:cNvPr>
          <p:cNvSpPr>
            <a:spLocks noGrp="1"/>
          </p:cNvSpPr>
          <p:nvPr>
            <p:ph type="title"/>
          </p:nvPr>
        </p:nvSpPr>
        <p:spPr>
          <a:xfrm>
            <a:off x="838199" y="674688"/>
            <a:ext cx="10956533" cy="1016000"/>
          </a:xfrm>
        </p:spPr>
        <p:txBody>
          <a:bodyPr>
            <a:normAutofit/>
          </a:bodyPr>
          <a:lstStyle/>
          <a:p>
            <a:r>
              <a:rPr lang="en-US" dirty="0"/>
              <a:t>SHEDS-HT synthesizes consumer product usage</a:t>
            </a:r>
            <a:endParaRPr lang="en-US" sz="1800" dirty="0"/>
          </a:p>
        </p:txBody>
      </p:sp>
      <p:sp>
        <p:nvSpPr>
          <p:cNvPr id="3" name="Content Placeholder 2">
            <a:extLst>
              <a:ext uri="{FF2B5EF4-FFF2-40B4-BE49-F238E27FC236}">
                <a16:creationId xmlns:a16="http://schemas.microsoft.com/office/drawing/2014/main" id="{5BEDF621-5417-468D-AD2D-12BBADAE2062}"/>
              </a:ext>
            </a:extLst>
          </p:cNvPr>
          <p:cNvSpPr>
            <a:spLocks noGrp="1"/>
          </p:cNvSpPr>
          <p:nvPr>
            <p:ph idx="1"/>
          </p:nvPr>
        </p:nvSpPr>
        <p:spPr>
          <a:xfrm>
            <a:off x="5545253" y="1846085"/>
            <a:ext cx="6276584" cy="3462393"/>
          </a:xfrm>
        </p:spPr>
        <p:txBody>
          <a:bodyPr>
            <a:noAutofit/>
          </a:bodyPr>
          <a:lstStyle/>
          <a:p>
            <a:pPr>
              <a:lnSpc>
                <a:spcPct val="110000"/>
              </a:lnSpc>
              <a:spcBef>
                <a:spcPts val="600"/>
              </a:spcBef>
            </a:pPr>
            <a:r>
              <a:rPr lang="en-US" sz="2000" dirty="0"/>
              <a:t>Provides conservative near-field exposure to individual chemicals for a population (e.g. 10,000 people)</a:t>
            </a:r>
          </a:p>
          <a:p>
            <a:pPr>
              <a:lnSpc>
                <a:spcPct val="110000"/>
              </a:lnSpc>
              <a:spcBef>
                <a:spcPts val="600"/>
              </a:spcBef>
            </a:pPr>
            <a:r>
              <a:rPr lang="en-US" sz="2000" dirty="0"/>
              <a:t>Informed by consumer product use patterns: What products are people using? How often do they use it? How much do they use?</a:t>
            </a:r>
          </a:p>
          <a:p>
            <a:pPr>
              <a:lnSpc>
                <a:spcPct val="110000"/>
              </a:lnSpc>
              <a:spcBef>
                <a:spcPts val="600"/>
              </a:spcBef>
            </a:pPr>
            <a:r>
              <a:rPr lang="en-US" sz="2000" dirty="0"/>
              <a:t>Assumes 100% chemical prevalence (if a chemical is in any product in a category, it is in all products in that category)</a:t>
            </a:r>
          </a:p>
          <a:p>
            <a:pPr>
              <a:lnSpc>
                <a:spcPct val="110000"/>
              </a:lnSpc>
              <a:spcBef>
                <a:spcPts val="600"/>
              </a:spcBef>
            </a:pPr>
            <a:r>
              <a:rPr lang="en-US" sz="2000" dirty="0"/>
              <a:t>Conservative volatilization assumptions (e.g. dermally applied products do not volatilize)</a:t>
            </a:r>
          </a:p>
        </p:txBody>
      </p:sp>
      <p:sp>
        <p:nvSpPr>
          <p:cNvPr id="4" name="Slide Number Placeholder 3">
            <a:extLst>
              <a:ext uri="{FF2B5EF4-FFF2-40B4-BE49-F238E27FC236}">
                <a16:creationId xmlns:a16="http://schemas.microsoft.com/office/drawing/2014/main" id="{5D41864A-5D48-406A-A6F2-3BFC3E52A252}"/>
              </a:ext>
            </a:extLst>
          </p:cNvPr>
          <p:cNvSpPr>
            <a:spLocks noGrp="1"/>
          </p:cNvSpPr>
          <p:nvPr>
            <p:ph type="sldNum" sz="quarter" idx="12"/>
          </p:nvPr>
        </p:nvSpPr>
        <p:spPr/>
        <p:txBody>
          <a:bodyPr/>
          <a:lstStyle/>
          <a:p>
            <a:fld id="{2C54A5C6-1A67-402B-9D43-A5D8CAE25FA9}" type="slidenum">
              <a:rPr lang="en-US" smtClean="0"/>
              <a:pPr/>
              <a:t>6</a:t>
            </a:fld>
            <a:endParaRPr lang="en-US" dirty="0"/>
          </a:p>
        </p:txBody>
      </p:sp>
      <p:pic>
        <p:nvPicPr>
          <p:cNvPr id="2050" name="Picture 2" descr="https://pubs.acs.org/na101/home/literatum/publisher/achs/journals/content/esthag/2014/esthag.2014.48.issue-21/es502513w/20141029/images/medium/es-2014-02513w_0004.gif">
            <a:extLst>
              <a:ext uri="{FF2B5EF4-FFF2-40B4-BE49-F238E27FC236}">
                <a16:creationId xmlns:a16="http://schemas.microsoft.com/office/drawing/2014/main" id="{34D526D8-68CE-45BA-8D95-D34D2952C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2397653"/>
            <a:ext cx="4494087" cy="25436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8163226-B300-439A-9309-CD2F6EFA96D7}"/>
              </a:ext>
            </a:extLst>
          </p:cNvPr>
          <p:cNvSpPr/>
          <p:nvPr/>
        </p:nvSpPr>
        <p:spPr>
          <a:xfrm>
            <a:off x="1051166" y="5000785"/>
            <a:ext cx="2457468" cy="369332"/>
          </a:xfrm>
          <a:prstGeom prst="rect">
            <a:avLst/>
          </a:prstGeom>
        </p:spPr>
        <p:txBody>
          <a:bodyPr wrap="none">
            <a:spAutoFit/>
          </a:bodyPr>
          <a:lstStyle/>
          <a:p>
            <a:r>
              <a:rPr lang="en-US" dirty="0"/>
              <a:t>(Isaacs et al. </a:t>
            </a:r>
            <a:r>
              <a:rPr lang="en-US" i="1" dirty="0"/>
              <a:t>ES&amp;T</a:t>
            </a:r>
            <a:r>
              <a:rPr lang="en-US" dirty="0"/>
              <a:t> 2014)</a:t>
            </a:r>
          </a:p>
        </p:txBody>
      </p:sp>
      <p:sp>
        <p:nvSpPr>
          <p:cNvPr id="6" name="Star: 5 Points 5">
            <a:extLst>
              <a:ext uri="{FF2B5EF4-FFF2-40B4-BE49-F238E27FC236}">
                <a16:creationId xmlns:a16="http://schemas.microsoft.com/office/drawing/2014/main" id="{B8A4C8A7-E674-4F1B-AC63-F97CEFA65676}"/>
              </a:ext>
            </a:extLst>
          </p:cNvPr>
          <p:cNvSpPr/>
          <p:nvPr/>
        </p:nvSpPr>
        <p:spPr>
          <a:xfrm>
            <a:off x="5545253" y="3715432"/>
            <a:ext cx="310243" cy="310243"/>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DBE1606B-F1B4-4061-B0FA-104EF796C816}"/>
              </a:ext>
            </a:extLst>
          </p:cNvPr>
          <p:cNvSpPr/>
          <p:nvPr/>
        </p:nvSpPr>
        <p:spPr>
          <a:xfrm>
            <a:off x="5530173" y="4784785"/>
            <a:ext cx="310243" cy="310243"/>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B4FBFD0A-286F-4087-BAC5-8F15207F112A}"/>
              </a:ext>
            </a:extLst>
          </p:cNvPr>
          <p:cNvSpPr/>
          <p:nvPr/>
        </p:nvSpPr>
        <p:spPr>
          <a:xfrm>
            <a:off x="1356953" y="5706095"/>
            <a:ext cx="310243" cy="310243"/>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19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781E-EC65-40F3-AE41-D8A629A4DABF}"/>
              </a:ext>
            </a:extLst>
          </p:cNvPr>
          <p:cNvSpPr>
            <a:spLocks noGrp="1"/>
          </p:cNvSpPr>
          <p:nvPr>
            <p:ph type="title"/>
          </p:nvPr>
        </p:nvSpPr>
        <p:spPr>
          <a:xfrm>
            <a:off x="838199" y="674688"/>
            <a:ext cx="10875580" cy="1016000"/>
          </a:xfrm>
        </p:spPr>
        <p:txBody>
          <a:bodyPr>
            <a:normAutofit fontScale="90000"/>
          </a:bodyPr>
          <a:lstStyle/>
          <a:p>
            <a:r>
              <a:rPr lang="en-US" dirty="0"/>
              <a:t>SHEDS estimates 20 kg person</a:t>
            </a:r>
            <a:r>
              <a:rPr lang="en-US" baseline="30000" dirty="0"/>
              <a:t>-1</a:t>
            </a:r>
            <a:r>
              <a:rPr lang="en-US" dirty="0"/>
              <a:t> yr</a:t>
            </a:r>
            <a:r>
              <a:rPr lang="en-US" baseline="30000" dirty="0"/>
              <a:t>-1</a:t>
            </a:r>
            <a:r>
              <a:rPr lang="en-US" dirty="0"/>
              <a:t> air emission</a:t>
            </a:r>
          </a:p>
        </p:txBody>
      </p:sp>
      <p:sp>
        <p:nvSpPr>
          <p:cNvPr id="4" name="Slide Number Placeholder 3">
            <a:extLst>
              <a:ext uri="{FF2B5EF4-FFF2-40B4-BE49-F238E27FC236}">
                <a16:creationId xmlns:a16="http://schemas.microsoft.com/office/drawing/2014/main" id="{3CF96917-6FD5-4E4C-9E0B-80F56378EB57}"/>
              </a:ext>
            </a:extLst>
          </p:cNvPr>
          <p:cNvSpPr>
            <a:spLocks noGrp="1"/>
          </p:cNvSpPr>
          <p:nvPr>
            <p:ph type="sldNum" sz="quarter" idx="12"/>
          </p:nvPr>
        </p:nvSpPr>
        <p:spPr/>
        <p:txBody>
          <a:bodyPr/>
          <a:lstStyle/>
          <a:p>
            <a:fld id="{2C54A5C6-1A67-402B-9D43-A5D8CAE25FA9}" type="slidenum">
              <a:rPr lang="en-US" smtClean="0"/>
              <a:pPr/>
              <a:t>7</a:t>
            </a:fld>
            <a:endParaRPr 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B93054A-8BD0-4938-92A1-F634957147AC}"/>
                  </a:ext>
                </a:extLst>
              </p:cNvPr>
              <p:cNvSpPr>
                <a:spLocks noGrp="1"/>
              </p:cNvSpPr>
              <p:nvPr>
                <p:ph idx="1"/>
              </p:nvPr>
            </p:nvSpPr>
            <p:spPr>
              <a:xfrm>
                <a:off x="743761" y="4812963"/>
                <a:ext cx="10771598" cy="1566305"/>
              </a:xfrm>
            </p:spPr>
            <p:txBody>
              <a:bodyPr>
                <a:normAutofit/>
              </a:bodyPr>
              <a:lstStyle/>
              <a:p>
                <a:pPr marL="0" indent="0">
                  <a:buNone/>
                </a:pPr>
                <a:r>
                  <a:rPr lang="en-US" sz="2200" dirty="0"/>
                  <a:t>Critical adjustments resulting in </a:t>
                </a:r>
                <a:r>
                  <a:rPr lang="en-US" sz="2200" i="1" dirty="0"/>
                  <a:t>a posteriori</a:t>
                </a:r>
                <a:r>
                  <a:rPr lang="en-US" sz="2200" dirty="0"/>
                  <a:t>:</a:t>
                </a:r>
              </a:p>
              <a:p>
                <a:r>
                  <a:rPr lang="en-US" sz="2200" dirty="0"/>
                  <a:t>100% chemical prevalence relaxed to reduce potential for overcounting (</a:t>
                </a:r>
                <a:r>
                  <a:rPr lang="en-US" sz="2200" i="1" dirty="0">
                    <a:latin typeface="Times New Roman" panose="02020603050405020304" pitchFamily="18" charset="0"/>
                    <a:cs typeface="Times New Roman" panose="02020603050405020304" pitchFamily="18" charset="0"/>
                  </a:rPr>
                  <a:t>S</a:t>
                </a:r>
                <a:r>
                  <a:rPr lang="en-US" sz="2200" i="1" baseline="-25000" dirty="0">
                    <a:latin typeface="Times New Roman" panose="02020603050405020304" pitchFamily="18" charset="0"/>
                    <a:cs typeface="Times New Roman" panose="02020603050405020304" pitchFamily="18" charset="0"/>
                  </a:rPr>
                  <a:t>i</a:t>
                </a:r>
                <a:r>
                  <a:rPr lang="en-US" sz="2200" dirty="0"/>
                  <a:t> reduced)</a:t>
                </a:r>
              </a:p>
              <a:p>
                <a:r>
                  <a:rPr lang="en-US" sz="2200" dirty="0"/>
                  <a:t>Parameterized volatilization based on vapor pressure and type of usage (effective </a:t>
                </a: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ea typeface="SimSun" panose="02010600030101010101" pitchFamily="2" charset="-122"/>
                            <a:cs typeface="Times New Roman" panose="02020603050405020304" pitchFamily="18" charset="0"/>
                          </a:rPr>
                          <m:t>𝛾</m:t>
                        </m:r>
                      </m:e>
                      <m:sub>
                        <m:r>
                          <a:rPr lang="en-US" sz="2200" i="1">
                            <a:latin typeface="Cambria Math" panose="02040503050406030204" pitchFamily="18" charset="0"/>
                            <a:ea typeface="SimSun" panose="02010600030101010101" pitchFamily="2" charset="-122"/>
                            <a:cs typeface="Times New Roman" panose="02020603050405020304" pitchFamily="18" charset="0"/>
                          </a:rPr>
                          <m:t>𝑖</m:t>
                        </m:r>
                      </m:sub>
                    </m:sSub>
                    <m:r>
                      <a:rPr lang="en-US" sz="2200" i="1">
                        <a:latin typeface="Cambria Math" panose="02040503050406030204" pitchFamily="18" charset="0"/>
                        <a:ea typeface="SimSun" panose="02010600030101010101" pitchFamily="2" charset="-122"/>
                        <a:cs typeface="Times New Roman" panose="02020603050405020304" pitchFamily="18" charset="0"/>
                      </a:rPr>
                      <m:t> </m:t>
                    </m:r>
                  </m:oMath>
                </a14:m>
                <a:r>
                  <a:rPr lang="en-US" sz="2200" dirty="0"/>
                  <a:t>increased from 0.015% to 26%)</a:t>
                </a:r>
              </a:p>
            </p:txBody>
          </p:sp>
        </mc:Choice>
        <mc:Fallback xmlns="">
          <p:sp>
            <p:nvSpPr>
              <p:cNvPr id="6" name="Content Placeholder 5">
                <a:extLst>
                  <a:ext uri="{FF2B5EF4-FFF2-40B4-BE49-F238E27FC236}">
                    <a16:creationId xmlns:a16="http://schemas.microsoft.com/office/drawing/2014/main" id="{CB93054A-8BD0-4938-92A1-F634957147AC}"/>
                  </a:ext>
                </a:extLst>
              </p:cNvPr>
              <p:cNvSpPr>
                <a:spLocks noGrp="1" noRot="1" noChangeAspect="1" noMove="1" noResize="1" noEditPoints="1" noAdjustHandles="1" noChangeArrowheads="1" noChangeShapeType="1" noTextEdit="1"/>
              </p:cNvSpPr>
              <p:nvPr>
                <p:ph idx="1"/>
              </p:nvPr>
            </p:nvSpPr>
            <p:spPr>
              <a:xfrm>
                <a:off x="743761" y="4812963"/>
                <a:ext cx="10771598" cy="1566305"/>
              </a:xfrm>
              <a:blipFill>
                <a:blip r:embed="rId3"/>
                <a:stretch>
                  <a:fillRect l="-736" t="-5078" b="-7422"/>
                </a:stretch>
              </a:blipFill>
            </p:spPr>
            <p:txBody>
              <a:bodyPr/>
              <a:lstStyle/>
              <a:p>
                <a:r>
                  <a:rPr lang="en-US">
                    <a:noFill/>
                  </a:rPr>
                  <a:t> </a:t>
                </a:r>
              </a:p>
            </p:txBody>
          </p:sp>
        </mc:Fallback>
      </mc:AlternateContent>
      <p:graphicFrame>
        <p:nvGraphicFramePr>
          <p:cNvPr id="11" name="Chart 10">
            <a:extLst>
              <a:ext uri="{FF2B5EF4-FFF2-40B4-BE49-F238E27FC236}">
                <a16:creationId xmlns:a16="http://schemas.microsoft.com/office/drawing/2014/main" id="{CC7732DE-CEA8-4CD3-868B-433D77C0BE3E}"/>
              </a:ext>
            </a:extLst>
          </p:cNvPr>
          <p:cNvGraphicFramePr/>
          <p:nvPr>
            <p:extLst>
              <p:ext uri="{D42A27DB-BD31-4B8C-83A1-F6EECF244321}">
                <p14:modId xmlns:p14="http://schemas.microsoft.com/office/powerpoint/2010/main" val="387035378"/>
              </p:ext>
            </p:extLst>
          </p:nvPr>
        </p:nvGraphicFramePr>
        <p:xfrm>
          <a:off x="1706548" y="1690688"/>
          <a:ext cx="8665029" cy="2848654"/>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873BF28-3CD4-4986-AC4C-0AF1B6F7760C}"/>
                  </a:ext>
                </a:extLst>
              </p:cNvPr>
              <p:cNvSpPr/>
              <p:nvPr/>
            </p:nvSpPr>
            <p:spPr>
              <a:xfrm>
                <a:off x="1820423" y="4029822"/>
                <a:ext cx="1757691" cy="430887"/>
              </a:xfrm>
              <a:prstGeom prst="rect">
                <a:avLst/>
              </a:prstGeom>
              <a:ln>
                <a:solidFill>
                  <a:schemeClr val="tx1"/>
                </a:solidFill>
              </a:ln>
            </p:spPr>
            <p:txBody>
              <a:bodyPr wrap="square">
                <a:spAutoFit/>
              </a:bodyPr>
              <a:lstStyle/>
              <a:p>
                <a14:m>
                  <m:oMath xmlns:m="http://schemas.openxmlformats.org/officeDocument/2006/math">
                    <m:sSub>
                      <m:sSubPr>
                        <m:ctrlPr>
                          <a:rPr lang="en-US" sz="2200" i="1">
                            <a:effectLst/>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ea typeface="SimSun" panose="02010600030101010101" pitchFamily="2" charset="-122"/>
                            <a:cs typeface="Times New Roman" panose="02020603050405020304" pitchFamily="18" charset="0"/>
                          </a:rPr>
                          <m:t>𝐸𝐹</m:t>
                        </m:r>
                      </m:e>
                      <m:sub>
                        <m:r>
                          <a:rPr lang="en-US" sz="2200" i="1">
                            <a:latin typeface="Cambria Math" panose="02040503050406030204" pitchFamily="18" charset="0"/>
                            <a:ea typeface="SimSun" panose="02010600030101010101" pitchFamily="2" charset="-122"/>
                            <a:cs typeface="Times New Roman" panose="02020603050405020304" pitchFamily="18" charset="0"/>
                          </a:rPr>
                          <m:t>𝑖</m:t>
                        </m:r>
                      </m:sub>
                    </m:sSub>
                  </m:oMath>
                </a14:m>
                <a:r>
                  <a:rPr lang="en-US" sz="2200" i="1" dirty="0">
                    <a:latin typeface="Times New Roman" panose="02020603050405020304" pitchFamily="18" charset="0"/>
                    <a:ea typeface="SimSun" panose="02010600030101010101" pitchFamily="2" charset="-122"/>
                  </a:rPr>
                  <a:t> = </a:t>
                </a:r>
                <a14:m>
                  <m:oMath xmlns:m="http://schemas.openxmlformats.org/officeDocument/2006/math">
                    <m:sSub>
                      <m:sSubPr>
                        <m:ctrlPr>
                          <a:rPr lang="en-US" sz="2200" i="1">
                            <a:effectLst/>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ea typeface="SimSun" panose="02010600030101010101" pitchFamily="2" charset="-122"/>
                            <a:cs typeface="Times New Roman" panose="02020603050405020304" pitchFamily="18" charset="0"/>
                          </a:rPr>
                          <m:t>𝑆</m:t>
                        </m:r>
                      </m:e>
                      <m:sub>
                        <m:r>
                          <a:rPr lang="en-US" sz="2200" i="1">
                            <a:latin typeface="Cambria Math" panose="02040503050406030204" pitchFamily="18" charset="0"/>
                            <a:ea typeface="SimSun" panose="02010600030101010101" pitchFamily="2" charset="-122"/>
                            <a:cs typeface="Times New Roman" panose="02020603050405020304" pitchFamily="18" charset="0"/>
                          </a:rPr>
                          <m:t>𝑖</m:t>
                        </m:r>
                      </m:sub>
                    </m:sSub>
                    <m:r>
                      <a:rPr lang="en-US" sz="22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200" i="1">
                            <a:effectLst/>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ea typeface="SimSun" panose="02010600030101010101" pitchFamily="2" charset="-122"/>
                            <a:cs typeface="Times New Roman" panose="02020603050405020304" pitchFamily="18" charset="0"/>
                          </a:rPr>
                          <m:t>𝛾</m:t>
                        </m:r>
                      </m:e>
                      <m:sub>
                        <m:r>
                          <a:rPr lang="en-US" sz="2200" i="1">
                            <a:latin typeface="Cambria Math" panose="02040503050406030204" pitchFamily="18" charset="0"/>
                            <a:ea typeface="SimSun" panose="02010600030101010101" pitchFamily="2" charset="-122"/>
                            <a:cs typeface="Times New Roman" panose="02020603050405020304" pitchFamily="18" charset="0"/>
                          </a:rPr>
                          <m:t>𝑖</m:t>
                        </m:r>
                      </m:sub>
                    </m:sSub>
                  </m:oMath>
                </a14:m>
                <a:endParaRPr lang="en-US" sz="2200" i="1" dirty="0"/>
              </a:p>
            </p:txBody>
          </p:sp>
        </mc:Choice>
        <mc:Fallback xmlns="">
          <p:sp>
            <p:nvSpPr>
              <p:cNvPr id="15" name="Rectangle 14">
                <a:extLst>
                  <a:ext uri="{FF2B5EF4-FFF2-40B4-BE49-F238E27FC236}">
                    <a16:creationId xmlns:a16="http://schemas.microsoft.com/office/drawing/2014/main" id="{B873BF28-3CD4-4986-AC4C-0AF1B6F7760C}"/>
                  </a:ext>
                </a:extLst>
              </p:cNvPr>
              <p:cNvSpPr>
                <a:spLocks noRot="1" noChangeAspect="1" noMove="1" noResize="1" noEditPoints="1" noAdjustHandles="1" noChangeArrowheads="1" noChangeShapeType="1" noTextEdit="1"/>
              </p:cNvSpPr>
              <p:nvPr/>
            </p:nvSpPr>
            <p:spPr>
              <a:xfrm>
                <a:off x="1820423" y="4029822"/>
                <a:ext cx="1757691" cy="430887"/>
              </a:xfrm>
              <a:prstGeom prst="rect">
                <a:avLst/>
              </a:prstGeom>
              <a:blipFill>
                <a:blip r:embed="rId5"/>
                <a:stretch>
                  <a:fillRect t="-9589" b="-24658"/>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998649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245E-98F5-45FF-BF35-C595CE201340}"/>
              </a:ext>
            </a:extLst>
          </p:cNvPr>
          <p:cNvSpPr>
            <a:spLocks noGrp="1"/>
          </p:cNvSpPr>
          <p:nvPr>
            <p:ph type="title"/>
          </p:nvPr>
        </p:nvSpPr>
        <p:spPr/>
        <p:txBody>
          <a:bodyPr>
            <a:normAutofit/>
          </a:bodyPr>
          <a:lstStyle/>
          <a:p>
            <a:r>
              <a:rPr lang="en-US" dirty="0"/>
              <a:t>NEI methods based on product (solvent) use</a:t>
            </a:r>
          </a:p>
        </p:txBody>
      </p:sp>
      <p:sp>
        <p:nvSpPr>
          <p:cNvPr id="4" name="Slide Number Placeholder 3">
            <a:extLst>
              <a:ext uri="{FF2B5EF4-FFF2-40B4-BE49-F238E27FC236}">
                <a16:creationId xmlns:a16="http://schemas.microsoft.com/office/drawing/2014/main" id="{0857C35E-0B2D-4989-847D-0F753B7C2397}"/>
              </a:ext>
            </a:extLst>
          </p:cNvPr>
          <p:cNvSpPr>
            <a:spLocks noGrp="1"/>
          </p:cNvSpPr>
          <p:nvPr>
            <p:ph type="sldNum" sz="quarter" idx="12"/>
          </p:nvPr>
        </p:nvSpPr>
        <p:spPr/>
        <p:txBody>
          <a:bodyPr/>
          <a:lstStyle/>
          <a:p>
            <a:fld id="{2C54A5C6-1A67-402B-9D43-A5D8CAE25FA9}" type="slidenum">
              <a:rPr lang="en-US" smtClean="0"/>
              <a:pPr/>
              <a:t>8</a:t>
            </a:fld>
            <a:endParaRPr lang="en-US" dirty="0"/>
          </a:p>
        </p:txBody>
      </p:sp>
      <p:sp>
        <p:nvSpPr>
          <p:cNvPr id="10" name="Rectangle 9">
            <a:extLst>
              <a:ext uri="{FF2B5EF4-FFF2-40B4-BE49-F238E27FC236}">
                <a16:creationId xmlns:a16="http://schemas.microsoft.com/office/drawing/2014/main" id="{B83D1BDA-1DCF-4B29-820F-E025D66227D1}"/>
              </a:ext>
            </a:extLst>
          </p:cNvPr>
          <p:cNvSpPr/>
          <p:nvPr/>
        </p:nvSpPr>
        <p:spPr>
          <a:xfrm>
            <a:off x="2022986" y="4454283"/>
            <a:ext cx="180754" cy="187133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2EB0DD-D2D8-4B19-BD08-7F34F9ACA6F3}"/>
              </a:ext>
            </a:extLst>
          </p:cNvPr>
          <p:cNvSpPr/>
          <p:nvPr/>
        </p:nvSpPr>
        <p:spPr>
          <a:xfrm>
            <a:off x="2022986" y="5099325"/>
            <a:ext cx="180754" cy="12262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Brace 11">
            <a:extLst>
              <a:ext uri="{FF2B5EF4-FFF2-40B4-BE49-F238E27FC236}">
                <a16:creationId xmlns:a16="http://schemas.microsoft.com/office/drawing/2014/main" id="{8F9A96F3-6228-4E7C-BB03-822BE34C23DD}"/>
              </a:ext>
            </a:extLst>
          </p:cNvPr>
          <p:cNvSpPr/>
          <p:nvPr/>
        </p:nvSpPr>
        <p:spPr>
          <a:xfrm rot="10800000">
            <a:off x="1438195" y="4454283"/>
            <a:ext cx="329609" cy="187133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A3CD9176-850C-4AF5-AD77-9A754200906A}"/>
              </a:ext>
            </a:extLst>
          </p:cNvPr>
          <p:cNvSpPr txBox="1"/>
          <p:nvPr/>
        </p:nvSpPr>
        <p:spPr>
          <a:xfrm>
            <a:off x="352425" y="4928283"/>
            <a:ext cx="1371601" cy="923330"/>
          </a:xfrm>
          <a:prstGeom prst="rect">
            <a:avLst/>
          </a:prstGeom>
          <a:noFill/>
        </p:spPr>
        <p:txBody>
          <a:bodyPr wrap="square" rtlCol="0">
            <a:spAutoFit/>
          </a:bodyPr>
          <a:lstStyle/>
          <a:p>
            <a:r>
              <a:rPr lang="en-US" dirty="0"/>
              <a:t>Product (solvent) usage, </a:t>
            </a:r>
            <a:r>
              <a:rPr lang="en-US" i="1" dirty="0">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i</a:t>
            </a:r>
          </a:p>
        </p:txBody>
      </p:sp>
      <p:sp>
        <p:nvSpPr>
          <p:cNvPr id="14" name="Right Brace 13">
            <a:extLst>
              <a:ext uri="{FF2B5EF4-FFF2-40B4-BE49-F238E27FC236}">
                <a16:creationId xmlns:a16="http://schemas.microsoft.com/office/drawing/2014/main" id="{68E5DAAF-1210-44E6-AC3A-DAAAD9CC66D6}"/>
              </a:ext>
            </a:extLst>
          </p:cNvPr>
          <p:cNvSpPr/>
          <p:nvPr/>
        </p:nvSpPr>
        <p:spPr>
          <a:xfrm>
            <a:off x="2523340" y="5099325"/>
            <a:ext cx="329608" cy="12262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CFFA485E-30C9-4DB3-9FFD-7D293DA2AEC2}"/>
              </a:ext>
            </a:extLst>
          </p:cNvPr>
          <p:cNvSpPr txBox="1"/>
          <p:nvPr/>
        </p:nvSpPr>
        <p:spPr>
          <a:xfrm>
            <a:off x="2974600" y="5354419"/>
            <a:ext cx="1524000" cy="646331"/>
          </a:xfrm>
          <a:prstGeom prst="rect">
            <a:avLst/>
          </a:prstGeom>
          <a:noFill/>
        </p:spPr>
        <p:txBody>
          <a:bodyPr wrap="square" rtlCol="0">
            <a:spAutoFit/>
          </a:bodyPr>
          <a:lstStyle/>
          <a:p>
            <a:r>
              <a:rPr lang="en-US" dirty="0"/>
              <a:t>Emission Factor to Air, </a:t>
            </a:r>
            <a:endParaRPr lang="en-US" baseline="-25000"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86497FE-5B49-44DB-BF32-0BB59F697272}"/>
                  </a:ext>
                </a:extLst>
              </p:cNvPr>
              <p:cNvSpPr/>
              <p:nvPr/>
            </p:nvSpPr>
            <p:spPr>
              <a:xfrm>
                <a:off x="2974600" y="5912760"/>
                <a:ext cx="1562489" cy="646331"/>
              </a:xfrm>
              <a:prstGeom prst="rect">
                <a:avLst/>
              </a:prstGeom>
            </p:spPr>
            <p:txBody>
              <a:bodyPr wrap="square">
                <a:spAutoFit/>
              </a:bodyPr>
              <a:lstStyle/>
              <a:p>
                <a14:m>
                  <m:oMath xmlns:m="http://schemas.openxmlformats.org/officeDocument/2006/math">
                    <m:sSub>
                      <m:sSubPr>
                        <m:ctrlPr>
                          <a:rPr lang="en-US" i="1">
                            <a:effectLst/>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𝐸𝐹</m:t>
                        </m:r>
                      </m:e>
                      <m:sub>
                        <m:r>
                          <a:rPr lang="en-US" i="1">
                            <a:latin typeface="Cambria Math" panose="02040503050406030204" pitchFamily="18" charset="0"/>
                            <a:ea typeface="SimSun" panose="02010600030101010101" pitchFamily="2" charset="-122"/>
                            <a:cs typeface="Times New Roman" panose="02020603050405020304" pitchFamily="18" charset="0"/>
                          </a:rPr>
                          <m:t>𝑖</m:t>
                        </m:r>
                      </m:sub>
                    </m:sSub>
                  </m:oMath>
                </a14:m>
                <a:r>
                  <a:rPr lang="en-US" i="1" dirty="0">
                    <a:latin typeface="Times New Roman" panose="02020603050405020304" pitchFamily="18" charset="0"/>
                    <a:ea typeface="SimSun" panose="02010600030101010101" pitchFamily="2" charset="-122"/>
                  </a:rPr>
                  <a:t> = </a:t>
                </a:r>
                <a14:m>
                  <m:oMath xmlns:m="http://schemas.openxmlformats.org/officeDocument/2006/math">
                    <m:sSub>
                      <m:sSubPr>
                        <m:ctrlPr>
                          <a:rPr lang="en-US" i="1">
                            <a:effectLst/>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𝑆</m:t>
                        </m:r>
                      </m:e>
                      <m:sub>
                        <m:r>
                          <a:rPr lang="en-US" i="1">
                            <a:latin typeface="Cambria Math" panose="02040503050406030204" pitchFamily="18" charset="0"/>
                            <a:ea typeface="SimSun" panose="02010600030101010101" pitchFamily="2" charset="-122"/>
                            <a:cs typeface="Times New Roman" panose="02020603050405020304" pitchFamily="18" charset="0"/>
                          </a:rPr>
                          <m:t>𝑖</m:t>
                        </m:r>
                      </m:sub>
                    </m:sSub>
                    <m:r>
                      <a:rPr lang="en-US" i="1">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𝛾</m:t>
                        </m:r>
                      </m:e>
                      <m:sub>
                        <m:r>
                          <a:rPr lang="en-US" i="1">
                            <a:latin typeface="Cambria Math" panose="02040503050406030204" pitchFamily="18" charset="0"/>
                            <a:ea typeface="SimSun" panose="02010600030101010101" pitchFamily="2" charset="-122"/>
                            <a:cs typeface="Times New Roman" panose="02020603050405020304" pitchFamily="18" charset="0"/>
                          </a:rPr>
                          <m:t>𝑖</m:t>
                        </m:r>
                      </m:sub>
                    </m:sSub>
                  </m:oMath>
                </a14:m>
                <a:r>
                  <a:rPr lang="en-US" i="1" dirty="0">
                    <a:effectLst/>
                    <a:latin typeface="Times New Roman" panose="02020603050405020304" pitchFamily="18" charset="0"/>
                    <a:ea typeface="SimSun" panose="02010600030101010101" pitchFamily="2" charset="-122"/>
                  </a:rPr>
                  <a:t>	</a:t>
                </a:r>
                <a:endParaRPr lang="en-US" i="1" dirty="0"/>
              </a:p>
            </p:txBody>
          </p:sp>
        </mc:Choice>
        <mc:Fallback xmlns="">
          <p:sp>
            <p:nvSpPr>
              <p:cNvPr id="16" name="Rectangle 15">
                <a:extLst>
                  <a:ext uri="{FF2B5EF4-FFF2-40B4-BE49-F238E27FC236}">
                    <a16:creationId xmlns:a16="http://schemas.microsoft.com/office/drawing/2014/main" id="{F86497FE-5B49-44DB-BF32-0BB59F697272}"/>
                  </a:ext>
                </a:extLst>
              </p:cNvPr>
              <p:cNvSpPr>
                <a:spLocks noRot="1" noChangeAspect="1" noMove="1" noResize="1" noEditPoints="1" noAdjustHandles="1" noChangeArrowheads="1" noChangeShapeType="1" noTextEdit="1"/>
              </p:cNvSpPr>
              <p:nvPr/>
            </p:nvSpPr>
            <p:spPr>
              <a:xfrm>
                <a:off x="2974600" y="5912760"/>
                <a:ext cx="1562489" cy="646331"/>
              </a:xfrm>
              <a:prstGeom prst="rect">
                <a:avLst/>
              </a:prstGeom>
              <a:blipFill>
                <a:blip r:embed="rId3"/>
                <a:stretch>
                  <a:fillRect t="-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D23379E-59DA-4501-A5B1-25A7EA988198}"/>
                  </a:ext>
                </a:extLst>
              </p:cNvPr>
              <p:cNvSpPr txBox="1"/>
              <p:nvPr/>
            </p:nvSpPr>
            <p:spPr>
              <a:xfrm>
                <a:off x="4386649" y="4621340"/>
                <a:ext cx="7590197" cy="1785104"/>
              </a:xfrm>
              <a:prstGeom prst="rect">
                <a:avLst/>
              </a:prstGeom>
              <a:noFill/>
            </p:spPr>
            <p:txBody>
              <a:bodyPr wrap="square" rtlCol="0">
                <a:spAutoFit/>
              </a:bodyPr>
              <a:lstStyle/>
              <a:p>
                <a:pPr marL="285750" indent="-285750">
                  <a:buFont typeface="Arial" panose="020B0604020202020204" pitchFamily="34" charset="0"/>
                  <a:buChar char="•"/>
                </a:pPr>
                <a:r>
                  <a:rPr lang="en-US" sz="2200" b="1" dirty="0">
                    <a:solidFill>
                      <a:srgbClr val="FCC208"/>
                    </a:solidFill>
                  </a:rPr>
                  <a:t>NEI (CA)</a:t>
                </a:r>
                <a:r>
                  <a:rPr lang="en-US" sz="2200" dirty="0"/>
                  <a:t>: S</a:t>
                </a:r>
                <a:r>
                  <a:rPr lang="en-US" sz="2200" baseline="-25000" dirty="0"/>
                  <a:t>i </a:t>
                </a:r>
                <a:r>
                  <a:rPr lang="en-US" sz="2200" dirty="0"/>
                  <a:t>not shown (CARB considers </a:t>
                </a: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ea typeface="SimSun" panose="02010600030101010101" pitchFamily="2" charset="-122"/>
                            <a:cs typeface="Times New Roman" panose="02020603050405020304" pitchFamily="18" charset="0"/>
                          </a:rPr>
                          <m:t>𝛾</m:t>
                        </m:r>
                      </m:e>
                      <m:sub>
                        <m:r>
                          <a:rPr lang="en-US" sz="2200" i="1">
                            <a:latin typeface="Cambria Math" panose="02040503050406030204" pitchFamily="18" charset="0"/>
                            <a:ea typeface="SimSun" panose="02010600030101010101" pitchFamily="2" charset="-122"/>
                            <a:cs typeface="Times New Roman" panose="02020603050405020304" pitchFamily="18" charset="0"/>
                          </a:rPr>
                          <m:t>𝑖</m:t>
                        </m:r>
                      </m:sub>
                    </m:sSub>
                  </m:oMath>
                </a14:m>
                <a:r>
                  <a:rPr lang="en-US" sz="2200" dirty="0"/>
                  <a:t> ≠ 1)</a:t>
                </a:r>
              </a:p>
              <a:p>
                <a:pPr marL="285750" indent="-285750">
                  <a:buFont typeface="Arial" panose="020B0604020202020204" pitchFamily="34" charset="0"/>
                  <a:buChar char="•"/>
                </a:pPr>
                <a:r>
                  <a:rPr lang="en-US" sz="2200" dirty="0"/>
                  <a:t>CA emission factors likely lower than nationwide ones </a:t>
                </a:r>
              </a:p>
              <a:p>
                <a:pPr marL="285750" indent="-285750">
                  <a:buFont typeface="Arial" panose="020B0604020202020204" pitchFamily="34" charset="0"/>
                  <a:buChar char="•"/>
                </a:pPr>
                <a:r>
                  <a:rPr lang="en-US" sz="2200" b="1" dirty="0">
                    <a:solidFill>
                      <a:srgbClr val="F28032"/>
                    </a:solidFill>
                  </a:rPr>
                  <a:t>NEI (2011)</a:t>
                </a:r>
                <a:r>
                  <a:rPr lang="en-US" sz="2200" b="1" dirty="0"/>
                  <a:t>/</a:t>
                </a:r>
                <a:r>
                  <a:rPr lang="en-US" sz="2200" b="1" dirty="0">
                    <a:solidFill>
                      <a:srgbClr val="827E7E"/>
                    </a:solidFill>
                  </a:rPr>
                  <a:t>Solvent Tool (2014 NEI) </a:t>
                </a:r>
                <a:r>
                  <a:rPr lang="en-US" sz="2200" dirty="0"/>
                  <a:t>Methodology</a:t>
                </a:r>
              </a:p>
              <a:p>
                <a:pPr marL="742950" lvl="1" indent="-285750">
                  <a:buFont typeface="Arial" panose="020B0604020202020204" pitchFamily="34" charset="0"/>
                  <a:buChar char="•"/>
                </a:pPr>
                <a:r>
                  <a:rPr lang="en-US" sz="2200" dirty="0"/>
                  <a:t>No fate and transport (volatilization) adjustment (</a:t>
                </a:r>
                <a14:m>
                  <m:oMath xmlns:m="http://schemas.openxmlformats.org/officeDocument/2006/math">
                    <m:sSub>
                      <m:sSubPr>
                        <m:ctrlPr>
                          <a:rPr lang="en-US" altLang="zh-CN" sz="2200" i="1">
                            <a:latin typeface="Cambria Math" panose="02040503050406030204" pitchFamily="18" charset="0"/>
                            <a:cs typeface="Times New Roman" panose="02020603050405020304" pitchFamily="18" charset="0"/>
                          </a:rPr>
                        </m:ctrlPr>
                      </m:sSubPr>
                      <m:e>
                        <m:r>
                          <a:rPr lang="en-US" altLang="zh-CN" sz="2200" i="1">
                            <a:latin typeface="Cambria Math" panose="02040503050406030204" pitchFamily="18" charset="0"/>
                            <a:ea typeface="SimSun" panose="02010600030101010101" pitchFamily="2" charset="-122"/>
                            <a:cs typeface="Times New Roman" panose="02020603050405020304" pitchFamily="18" charset="0"/>
                          </a:rPr>
                          <m:t>𝛾</m:t>
                        </m:r>
                      </m:e>
                      <m:sub>
                        <m:r>
                          <a:rPr lang="en-US" altLang="zh-CN" sz="2200" i="1">
                            <a:latin typeface="Cambria Math" panose="02040503050406030204" pitchFamily="18" charset="0"/>
                            <a:ea typeface="SimSun" panose="02010600030101010101" pitchFamily="2" charset="-122"/>
                            <a:cs typeface="Times New Roman" panose="02020603050405020304" pitchFamily="18" charset="0"/>
                          </a:rPr>
                          <m:t>𝑖</m:t>
                        </m:r>
                      </m:sub>
                    </m:sSub>
                  </m:oMath>
                </a14:m>
                <a:r>
                  <a:rPr lang="en-US" altLang="zh-CN" sz="2200" dirty="0"/>
                  <a:t> = 1</a:t>
                </a:r>
                <a:r>
                  <a:rPr lang="en-US" sz="2200" dirty="0"/>
                  <a:t>)</a:t>
                </a:r>
                <a:r>
                  <a:rPr lang="zh-CN" altLang="en-US" sz="2200" dirty="0"/>
                  <a:t> </a:t>
                </a:r>
                <a:endParaRPr lang="en-US" sz="2200" dirty="0"/>
              </a:p>
              <a:p>
                <a:pPr marL="742950" lvl="1" indent="-285750">
                  <a:buFont typeface="Arial" panose="020B0604020202020204" pitchFamily="34" charset="0"/>
                  <a:buChar char="•"/>
                </a:pPr>
                <a:r>
                  <a:rPr lang="en-US" sz="2200" dirty="0"/>
                  <a:t>Low emissions driven by low solvent usage estimates</a:t>
                </a:r>
              </a:p>
            </p:txBody>
          </p:sp>
        </mc:Choice>
        <mc:Fallback xmlns="">
          <p:sp>
            <p:nvSpPr>
              <p:cNvPr id="20" name="TextBox 19">
                <a:extLst>
                  <a:ext uri="{FF2B5EF4-FFF2-40B4-BE49-F238E27FC236}">
                    <a16:creationId xmlns:a16="http://schemas.microsoft.com/office/drawing/2014/main" id="{5D23379E-59DA-4501-A5B1-25A7EA988198}"/>
                  </a:ext>
                </a:extLst>
              </p:cNvPr>
              <p:cNvSpPr txBox="1">
                <a:spLocks noRot="1" noChangeAspect="1" noMove="1" noResize="1" noEditPoints="1" noAdjustHandles="1" noChangeArrowheads="1" noChangeShapeType="1" noTextEdit="1"/>
              </p:cNvSpPr>
              <p:nvPr/>
            </p:nvSpPr>
            <p:spPr>
              <a:xfrm>
                <a:off x="4386649" y="4621340"/>
                <a:ext cx="7590197" cy="1785104"/>
              </a:xfrm>
              <a:prstGeom prst="rect">
                <a:avLst/>
              </a:prstGeom>
              <a:blipFill>
                <a:blip r:embed="rId4"/>
                <a:stretch>
                  <a:fillRect l="-964" t="-2389" b="-6143"/>
                </a:stretch>
              </a:blipFill>
            </p:spPr>
            <p:txBody>
              <a:bodyPr/>
              <a:lstStyle/>
              <a:p>
                <a:r>
                  <a:rPr lang="en-US">
                    <a:noFill/>
                  </a:rPr>
                  <a:t> </a:t>
                </a:r>
              </a:p>
            </p:txBody>
          </p:sp>
        </mc:Fallback>
      </mc:AlternateContent>
      <p:grpSp>
        <p:nvGrpSpPr>
          <p:cNvPr id="18" name="Group 6">
            <a:extLst>
              <a:ext uri="{FF2B5EF4-FFF2-40B4-BE49-F238E27FC236}">
                <a16:creationId xmlns:a16="http://schemas.microsoft.com/office/drawing/2014/main" id="{DE812494-B75A-4099-AB9C-EFD6550D089B}"/>
              </a:ext>
            </a:extLst>
          </p:cNvPr>
          <p:cNvGrpSpPr/>
          <p:nvPr/>
        </p:nvGrpSpPr>
        <p:grpSpPr>
          <a:xfrm>
            <a:off x="696011" y="1914982"/>
            <a:ext cx="10799978" cy="2358677"/>
            <a:chOff x="826639" y="1395132"/>
            <a:chExt cx="10799978" cy="2358677"/>
          </a:xfrm>
        </p:grpSpPr>
        <p:pic>
          <p:nvPicPr>
            <p:cNvPr id="19" name="Picture 4">
              <a:extLst>
                <a:ext uri="{FF2B5EF4-FFF2-40B4-BE49-F238E27FC236}">
                  <a16:creationId xmlns:a16="http://schemas.microsoft.com/office/drawing/2014/main" id="{6592B403-BCE5-4F67-81BF-C79B578325A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375" b="47895"/>
            <a:stretch/>
          </p:blipFill>
          <p:spPr>
            <a:xfrm>
              <a:off x="1083127" y="1395132"/>
              <a:ext cx="10543489" cy="1963890"/>
            </a:xfrm>
            <a:prstGeom prst="rect">
              <a:avLst/>
            </a:prstGeom>
          </p:spPr>
        </p:pic>
        <p:pic>
          <p:nvPicPr>
            <p:cNvPr id="21" name="Picture 5">
              <a:extLst>
                <a:ext uri="{FF2B5EF4-FFF2-40B4-BE49-F238E27FC236}">
                  <a16:creationId xmlns:a16="http://schemas.microsoft.com/office/drawing/2014/main" id="{95E133F0-2F68-45F2-B9CD-494A275AFD6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91382"/>
            <a:stretch/>
          </p:blipFill>
          <p:spPr>
            <a:xfrm>
              <a:off x="826639" y="3429000"/>
              <a:ext cx="10799978" cy="324809"/>
            </a:xfrm>
            <a:prstGeom prst="rect">
              <a:avLst/>
            </a:prstGeom>
          </p:spPr>
        </p:pic>
      </p:grpSp>
      <p:sp>
        <p:nvSpPr>
          <p:cNvPr id="3" name="Rectangle 2">
            <a:extLst>
              <a:ext uri="{FF2B5EF4-FFF2-40B4-BE49-F238E27FC236}">
                <a16:creationId xmlns:a16="http://schemas.microsoft.com/office/drawing/2014/main" id="{100A1074-54EF-4890-BD3C-8CDA10AD13EB}"/>
              </a:ext>
            </a:extLst>
          </p:cNvPr>
          <p:cNvSpPr/>
          <p:nvPr/>
        </p:nvSpPr>
        <p:spPr>
          <a:xfrm>
            <a:off x="5189836" y="1634715"/>
            <a:ext cx="6108442" cy="369332"/>
          </a:xfrm>
          <a:prstGeom prst="rect">
            <a:avLst/>
          </a:prstGeom>
        </p:spPr>
        <p:txBody>
          <a:bodyPr wrap="square">
            <a:spAutoFit/>
          </a:bodyPr>
          <a:lstStyle/>
          <a:p>
            <a:r>
              <a:rPr lang="en-US" dirty="0"/>
              <a:t>*Indicates EF not available; SHEDS Arrow and Total on right axis</a:t>
            </a:r>
          </a:p>
        </p:txBody>
      </p:sp>
      <p:sp>
        <p:nvSpPr>
          <p:cNvPr id="5" name="Rectangle 4">
            <a:extLst>
              <a:ext uri="{FF2B5EF4-FFF2-40B4-BE49-F238E27FC236}">
                <a16:creationId xmlns:a16="http://schemas.microsoft.com/office/drawing/2014/main" id="{ADE51E1B-239D-4897-B010-67A82F11346C}"/>
              </a:ext>
            </a:extLst>
          </p:cNvPr>
          <p:cNvSpPr/>
          <p:nvPr/>
        </p:nvSpPr>
        <p:spPr>
          <a:xfrm>
            <a:off x="10878207" y="3433314"/>
            <a:ext cx="105104"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2EAD43C-A41A-4B8E-AF42-D7940F47EDA2}"/>
              </a:ext>
            </a:extLst>
          </p:cNvPr>
          <p:cNvSpPr txBox="1"/>
          <p:nvPr/>
        </p:nvSpPr>
        <p:spPr>
          <a:xfrm>
            <a:off x="1235674" y="3878872"/>
            <a:ext cx="1161538" cy="369332"/>
          </a:xfrm>
          <a:prstGeom prst="rect">
            <a:avLst/>
          </a:prstGeom>
          <a:solidFill>
            <a:schemeClr val="bg1"/>
          </a:solidFill>
        </p:spPr>
        <p:txBody>
          <a:bodyPr wrap="square" rtlCol="0">
            <a:spAutoFit/>
          </a:bodyPr>
          <a:lstStyle/>
          <a:p>
            <a:r>
              <a:rPr lang="en-US" dirty="0"/>
              <a:t>Pers. Care</a:t>
            </a:r>
          </a:p>
        </p:txBody>
      </p:sp>
      <p:sp>
        <p:nvSpPr>
          <p:cNvPr id="22" name="TextBox 21">
            <a:extLst>
              <a:ext uri="{FF2B5EF4-FFF2-40B4-BE49-F238E27FC236}">
                <a16:creationId xmlns:a16="http://schemas.microsoft.com/office/drawing/2014/main" id="{82AF57E6-E9A6-4C9A-BFCB-5554A729BE63}"/>
              </a:ext>
            </a:extLst>
          </p:cNvPr>
          <p:cNvSpPr txBox="1"/>
          <p:nvPr/>
        </p:nvSpPr>
        <p:spPr>
          <a:xfrm>
            <a:off x="2259822" y="3857883"/>
            <a:ext cx="1161538" cy="646331"/>
          </a:xfrm>
          <a:prstGeom prst="rect">
            <a:avLst/>
          </a:prstGeom>
          <a:solidFill>
            <a:schemeClr val="bg1"/>
          </a:solidFill>
        </p:spPr>
        <p:txBody>
          <a:bodyPr wrap="square" rtlCol="0">
            <a:spAutoFit/>
          </a:bodyPr>
          <a:lstStyle/>
          <a:p>
            <a:pPr algn="ctr"/>
            <a:r>
              <a:rPr lang="en-US" dirty="0"/>
              <a:t>Coatings (arch.)</a:t>
            </a:r>
          </a:p>
        </p:txBody>
      </p:sp>
      <p:sp>
        <p:nvSpPr>
          <p:cNvPr id="23" name="TextBox 22">
            <a:extLst>
              <a:ext uri="{FF2B5EF4-FFF2-40B4-BE49-F238E27FC236}">
                <a16:creationId xmlns:a16="http://schemas.microsoft.com/office/drawing/2014/main" id="{E4899A66-637D-4467-8FAC-B2D4E01BB6EC}"/>
              </a:ext>
            </a:extLst>
          </p:cNvPr>
          <p:cNvSpPr txBox="1"/>
          <p:nvPr/>
        </p:nvSpPr>
        <p:spPr>
          <a:xfrm>
            <a:off x="3409001" y="3853220"/>
            <a:ext cx="1161538" cy="646331"/>
          </a:xfrm>
          <a:prstGeom prst="rect">
            <a:avLst/>
          </a:prstGeom>
          <a:solidFill>
            <a:schemeClr val="bg1"/>
          </a:solidFill>
        </p:spPr>
        <p:txBody>
          <a:bodyPr wrap="square" rtlCol="0">
            <a:spAutoFit/>
          </a:bodyPr>
          <a:lstStyle/>
          <a:p>
            <a:pPr algn="ctr"/>
            <a:r>
              <a:rPr lang="en-US" dirty="0"/>
              <a:t>Coatings (</a:t>
            </a:r>
            <a:r>
              <a:rPr lang="en-US" dirty="0" err="1"/>
              <a:t>indust</a:t>
            </a:r>
            <a:r>
              <a:rPr lang="en-US" dirty="0"/>
              <a:t>.)</a:t>
            </a:r>
          </a:p>
        </p:txBody>
      </p:sp>
      <p:sp>
        <p:nvSpPr>
          <p:cNvPr id="24" name="TextBox 23">
            <a:extLst>
              <a:ext uri="{FF2B5EF4-FFF2-40B4-BE49-F238E27FC236}">
                <a16:creationId xmlns:a16="http://schemas.microsoft.com/office/drawing/2014/main" id="{12CDC074-E47D-49EB-A4BC-E35DF8CBF49C}"/>
              </a:ext>
            </a:extLst>
          </p:cNvPr>
          <p:cNvSpPr txBox="1"/>
          <p:nvPr/>
        </p:nvSpPr>
        <p:spPr>
          <a:xfrm>
            <a:off x="4452161" y="3878872"/>
            <a:ext cx="1161538" cy="646331"/>
          </a:xfrm>
          <a:prstGeom prst="rect">
            <a:avLst/>
          </a:prstGeom>
          <a:solidFill>
            <a:schemeClr val="bg1"/>
          </a:solidFill>
        </p:spPr>
        <p:txBody>
          <a:bodyPr wrap="square" rtlCol="0">
            <a:spAutoFit/>
          </a:bodyPr>
          <a:lstStyle/>
          <a:p>
            <a:pPr algn="ctr"/>
            <a:r>
              <a:rPr lang="en-US" dirty="0"/>
              <a:t>Adhesives (</a:t>
            </a:r>
            <a:r>
              <a:rPr lang="en-US" dirty="0" err="1"/>
              <a:t>indust</a:t>
            </a:r>
            <a:r>
              <a:rPr lang="en-US" dirty="0"/>
              <a:t>.)</a:t>
            </a:r>
          </a:p>
        </p:txBody>
      </p:sp>
      <p:sp>
        <p:nvSpPr>
          <p:cNvPr id="25" name="TextBox 24">
            <a:extLst>
              <a:ext uri="{FF2B5EF4-FFF2-40B4-BE49-F238E27FC236}">
                <a16:creationId xmlns:a16="http://schemas.microsoft.com/office/drawing/2014/main" id="{36494F31-8137-4623-AD1A-35601A5058BE}"/>
              </a:ext>
            </a:extLst>
          </p:cNvPr>
          <p:cNvSpPr txBox="1"/>
          <p:nvPr/>
        </p:nvSpPr>
        <p:spPr>
          <a:xfrm>
            <a:off x="5582328" y="3860009"/>
            <a:ext cx="1161538" cy="646331"/>
          </a:xfrm>
          <a:prstGeom prst="rect">
            <a:avLst/>
          </a:prstGeom>
          <a:solidFill>
            <a:schemeClr val="bg1"/>
          </a:solidFill>
        </p:spPr>
        <p:txBody>
          <a:bodyPr wrap="square" rtlCol="0">
            <a:spAutoFit/>
          </a:bodyPr>
          <a:lstStyle/>
          <a:p>
            <a:pPr algn="ctr"/>
            <a:r>
              <a:rPr lang="en-US" dirty="0"/>
              <a:t>Pesticides (</a:t>
            </a:r>
            <a:r>
              <a:rPr lang="en-US" dirty="0" err="1"/>
              <a:t>agricult</a:t>
            </a:r>
            <a:r>
              <a:rPr lang="en-US" dirty="0"/>
              <a:t>.)</a:t>
            </a:r>
          </a:p>
        </p:txBody>
      </p:sp>
      <p:sp>
        <p:nvSpPr>
          <p:cNvPr id="26" name="TextBox 25">
            <a:extLst>
              <a:ext uri="{FF2B5EF4-FFF2-40B4-BE49-F238E27FC236}">
                <a16:creationId xmlns:a16="http://schemas.microsoft.com/office/drawing/2014/main" id="{99EBE7A4-4BE6-476C-8BF9-28996712EEF3}"/>
              </a:ext>
            </a:extLst>
          </p:cNvPr>
          <p:cNvSpPr txBox="1"/>
          <p:nvPr/>
        </p:nvSpPr>
        <p:spPr>
          <a:xfrm>
            <a:off x="6701362" y="3878871"/>
            <a:ext cx="1268746" cy="646331"/>
          </a:xfrm>
          <a:prstGeom prst="rect">
            <a:avLst/>
          </a:prstGeom>
          <a:solidFill>
            <a:schemeClr val="bg1"/>
          </a:solidFill>
        </p:spPr>
        <p:txBody>
          <a:bodyPr wrap="square" rtlCol="0">
            <a:spAutoFit/>
          </a:bodyPr>
          <a:lstStyle/>
          <a:p>
            <a:pPr algn="ctr"/>
            <a:r>
              <a:rPr lang="en-US" dirty="0"/>
              <a:t>Household products</a:t>
            </a:r>
          </a:p>
        </p:txBody>
      </p:sp>
      <p:sp>
        <p:nvSpPr>
          <p:cNvPr id="27" name="TextBox 26">
            <a:extLst>
              <a:ext uri="{FF2B5EF4-FFF2-40B4-BE49-F238E27FC236}">
                <a16:creationId xmlns:a16="http://schemas.microsoft.com/office/drawing/2014/main" id="{AFD4BA1B-412C-402B-A70C-CBB81399228C}"/>
              </a:ext>
            </a:extLst>
          </p:cNvPr>
          <p:cNvSpPr txBox="1"/>
          <p:nvPr/>
        </p:nvSpPr>
        <p:spPr>
          <a:xfrm>
            <a:off x="7847719" y="3881753"/>
            <a:ext cx="1268746" cy="646331"/>
          </a:xfrm>
          <a:prstGeom prst="rect">
            <a:avLst/>
          </a:prstGeom>
          <a:solidFill>
            <a:schemeClr val="bg1"/>
          </a:solidFill>
        </p:spPr>
        <p:txBody>
          <a:bodyPr wrap="square" rtlCol="0">
            <a:spAutoFit/>
          </a:bodyPr>
          <a:lstStyle/>
          <a:p>
            <a:pPr algn="ctr"/>
            <a:r>
              <a:rPr lang="en-US" dirty="0"/>
              <a:t>Adhesives (consumer) </a:t>
            </a:r>
          </a:p>
        </p:txBody>
      </p:sp>
      <p:sp>
        <p:nvSpPr>
          <p:cNvPr id="28" name="TextBox 27">
            <a:extLst>
              <a:ext uri="{FF2B5EF4-FFF2-40B4-BE49-F238E27FC236}">
                <a16:creationId xmlns:a16="http://schemas.microsoft.com/office/drawing/2014/main" id="{6B57A307-F588-45E6-8CE9-3E5A942EB0EA}"/>
              </a:ext>
            </a:extLst>
          </p:cNvPr>
          <p:cNvSpPr txBox="1"/>
          <p:nvPr/>
        </p:nvSpPr>
        <p:spPr>
          <a:xfrm>
            <a:off x="9013357" y="3884723"/>
            <a:ext cx="1252556" cy="646331"/>
          </a:xfrm>
          <a:prstGeom prst="rect">
            <a:avLst/>
          </a:prstGeom>
          <a:solidFill>
            <a:schemeClr val="bg1"/>
          </a:solidFill>
        </p:spPr>
        <p:txBody>
          <a:bodyPr wrap="square" rtlCol="0">
            <a:spAutoFit/>
          </a:bodyPr>
          <a:lstStyle/>
          <a:p>
            <a:pPr algn="ctr"/>
            <a:r>
              <a:rPr lang="en-US" dirty="0"/>
              <a:t>Pesticides (consumer) </a:t>
            </a:r>
          </a:p>
        </p:txBody>
      </p:sp>
      <p:sp>
        <p:nvSpPr>
          <p:cNvPr id="29" name="TextBox 28">
            <a:extLst>
              <a:ext uri="{FF2B5EF4-FFF2-40B4-BE49-F238E27FC236}">
                <a16:creationId xmlns:a16="http://schemas.microsoft.com/office/drawing/2014/main" id="{F7CCF07C-0C40-4BF5-9550-D8A1D75472C5}"/>
              </a:ext>
            </a:extLst>
          </p:cNvPr>
          <p:cNvSpPr txBox="1"/>
          <p:nvPr/>
        </p:nvSpPr>
        <p:spPr>
          <a:xfrm>
            <a:off x="10093692" y="3860009"/>
            <a:ext cx="1091900" cy="369332"/>
          </a:xfrm>
          <a:prstGeom prst="rect">
            <a:avLst/>
          </a:prstGeom>
          <a:solidFill>
            <a:schemeClr val="bg1"/>
          </a:solidFill>
        </p:spPr>
        <p:txBody>
          <a:bodyPr wrap="square" rtlCol="0">
            <a:spAutoFit/>
          </a:bodyPr>
          <a:lstStyle/>
          <a:p>
            <a:pPr algn="ctr"/>
            <a:r>
              <a:rPr lang="en-US" dirty="0"/>
              <a:t>TOTAL</a:t>
            </a:r>
          </a:p>
        </p:txBody>
      </p:sp>
      <p:sp>
        <p:nvSpPr>
          <p:cNvPr id="9" name="Rectangle 8">
            <a:extLst>
              <a:ext uri="{FF2B5EF4-FFF2-40B4-BE49-F238E27FC236}">
                <a16:creationId xmlns:a16="http://schemas.microsoft.com/office/drawing/2014/main" id="{C5B8C379-BE70-4E8E-B284-57EBFD2D788E}"/>
              </a:ext>
            </a:extLst>
          </p:cNvPr>
          <p:cNvSpPr/>
          <p:nvPr/>
        </p:nvSpPr>
        <p:spPr>
          <a:xfrm>
            <a:off x="3731741" y="2082314"/>
            <a:ext cx="3558745" cy="146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CF84F2C-777B-4704-8029-9E5145BD3EB3}"/>
              </a:ext>
            </a:extLst>
          </p:cNvPr>
          <p:cNvSpPr/>
          <p:nvPr/>
        </p:nvSpPr>
        <p:spPr>
          <a:xfrm>
            <a:off x="5127579" y="2086976"/>
            <a:ext cx="1748475" cy="923330"/>
          </a:xfrm>
          <a:prstGeom prst="rect">
            <a:avLst/>
          </a:prstGeom>
          <a:solidFill>
            <a:schemeClr val="bg1"/>
          </a:solidFill>
        </p:spPr>
        <p:txBody>
          <a:bodyPr wrap="square">
            <a:spAutoFit/>
          </a:bodyPr>
          <a:lstStyle/>
          <a:p>
            <a:r>
              <a:rPr lang="en-US" b="1" dirty="0">
                <a:solidFill>
                  <a:srgbClr val="91C46E"/>
                </a:solidFill>
              </a:rPr>
              <a:t>SHEDS-HT</a:t>
            </a:r>
          </a:p>
          <a:p>
            <a:r>
              <a:rPr lang="en-US" b="1" dirty="0">
                <a:solidFill>
                  <a:srgbClr val="2F5597"/>
                </a:solidFill>
              </a:rPr>
              <a:t>McDonald (CA)</a:t>
            </a:r>
          </a:p>
          <a:p>
            <a:r>
              <a:rPr lang="en-US" b="1" dirty="0">
                <a:solidFill>
                  <a:srgbClr val="FECC2A"/>
                </a:solidFill>
              </a:rPr>
              <a:t>2011 NEI (CA)</a:t>
            </a:r>
          </a:p>
        </p:txBody>
      </p:sp>
      <p:sp>
        <p:nvSpPr>
          <p:cNvPr id="7" name="TextBox 6">
            <a:extLst>
              <a:ext uri="{FF2B5EF4-FFF2-40B4-BE49-F238E27FC236}">
                <a16:creationId xmlns:a16="http://schemas.microsoft.com/office/drawing/2014/main" id="{EE106637-BDBD-41BE-B120-6696263F5144}"/>
              </a:ext>
            </a:extLst>
          </p:cNvPr>
          <p:cNvSpPr txBox="1"/>
          <p:nvPr/>
        </p:nvSpPr>
        <p:spPr>
          <a:xfrm>
            <a:off x="3755844" y="2086976"/>
            <a:ext cx="1371735" cy="923330"/>
          </a:xfrm>
          <a:prstGeom prst="rect">
            <a:avLst/>
          </a:prstGeom>
          <a:solidFill>
            <a:schemeClr val="bg1"/>
          </a:solidFill>
        </p:spPr>
        <p:txBody>
          <a:bodyPr wrap="square" rtlCol="0">
            <a:spAutoFit/>
          </a:bodyPr>
          <a:lstStyle/>
          <a:p>
            <a:r>
              <a:rPr lang="en-US" b="1" dirty="0">
                <a:solidFill>
                  <a:srgbClr val="589AD6"/>
                </a:solidFill>
              </a:rPr>
              <a:t>McDonald</a:t>
            </a:r>
          </a:p>
          <a:p>
            <a:r>
              <a:rPr lang="en-US" b="1" dirty="0">
                <a:solidFill>
                  <a:srgbClr val="EE8036"/>
                </a:solidFill>
              </a:rPr>
              <a:t>2011 NEI</a:t>
            </a:r>
          </a:p>
          <a:p>
            <a:r>
              <a:rPr lang="en-US" b="1" dirty="0">
                <a:solidFill>
                  <a:srgbClr val="918F91"/>
                </a:solidFill>
              </a:rPr>
              <a:t>Solvent Tool</a:t>
            </a:r>
          </a:p>
        </p:txBody>
      </p:sp>
      <p:sp>
        <p:nvSpPr>
          <p:cNvPr id="17" name="TextBox 16">
            <a:extLst>
              <a:ext uri="{FF2B5EF4-FFF2-40B4-BE49-F238E27FC236}">
                <a16:creationId xmlns:a16="http://schemas.microsoft.com/office/drawing/2014/main" id="{C7B17B39-A232-4299-B6DC-E4CF9AF0811F}"/>
              </a:ext>
            </a:extLst>
          </p:cNvPr>
          <p:cNvSpPr txBox="1"/>
          <p:nvPr/>
        </p:nvSpPr>
        <p:spPr>
          <a:xfrm>
            <a:off x="789787" y="1785996"/>
            <a:ext cx="444854" cy="369332"/>
          </a:xfrm>
          <a:prstGeom prst="rect">
            <a:avLst/>
          </a:prstGeom>
          <a:solidFill>
            <a:schemeClr val="bg1"/>
          </a:solidFill>
        </p:spPr>
        <p:txBody>
          <a:bodyPr wrap="square" rtlCol="0">
            <a:spAutoFit/>
          </a:bodyPr>
          <a:lstStyle/>
          <a:p>
            <a:r>
              <a:rPr lang="en-US" dirty="0"/>
              <a:t>16</a:t>
            </a:r>
          </a:p>
        </p:txBody>
      </p:sp>
      <p:sp>
        <p:nvSpPr>
          <p:cNvPr id="30" name="TextBox 29">
            <a:extLst>
              <a:ext uri="{FF2B5EF4-FFF2-40B4-BE49-F238E27FC236}">
                <a16:creationId xmlns:a16="http://schemas.microsoft.com/office/drawing/2014/main" id="{259528A5-5A7C-49B8-A001-3C94F6850968}"/>
              </a:ext>
            </a:extLst>
          </p:cNvPr>
          <p:cNvSpPr txBox="1"/>
          <p:nvPr/>
        </p:nvSpPr>
        <p:spPr>
          <a:xfrm>
            <a:off x="11213846" y="1789098"/>
            <a:ext cx="444854" cy="369332"/>
          </a:xfrm>
          <a:prstGeom prst="rect">
            <a:avLst/>
          </a:prstGeom>
          <a:solidFill>
            <a:schemeClr val="bg1"/>
          </a:solidFill>
        </p:spPr>
        <p:txBody>
          <a:bodyPr wrap="square" rtlCol="0">
            <a:spAutoFit/>
          </a:bodyPr>
          <a:lstStyle/>
          <a:p>
            <a:r>
              <a:rPr lang="en-US" dirty="0"/>
              <a:t>80</a:t>
            </a:r>
          </a:p>
        </p:txBody>
      </p:sp>
    </p:spTree>
    <p:extLst>
      <p:ext uri="{BB962C8B-B14F-4D97-AF65-F5344CB8AC3E}">
        <p14:creationId xmlns:p14="http://schemas.microsoft.com/office/powerpoint/2010/main" val="81719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245E-98F5-45FF-BF35-C595CE201340}"/>
              </a:ext>
            </a:extLst>
          </p:cNvPr>
          <p:cNvSpPr>
            <a:spLocks noGrp="1"/>
          </p:cNvSpPr>
          <p:nvPr>
            <p:ph type="title"/>
          </p:nvPr>
        </p:nvSpPr>
        <p:spPr/>
        <p:txBody>
          <a:bodyPr>
            <a:normAutofit fontScale="90000"/>
          </a:bodyPr>
          <a:lstStyle/>
          <a:p>
            <a:r>
              <a:rPr lang="en-US" dirty="0"/>
              <a:t>SHEDS and McDonald et al. indicate higher product solvent usage</a:t>
            </a:r>
          </a:p>
        </p:txBody>
      </p:sp>
      <p:sp>
        <p:nvSpPr>
          <p:cNvPr id="4" name="Slide Number Placeholder 3">
            <a:extLst>
              <a:ext uri="{FF2B5EF4-FFF2-40B4-BE49-F238E27FC236}">
                <a16:creationId xmlns:a16="http://schemas.microsoft.com/office/drawing/2014/main" id="{0857C35E-0B2D-4989-847D-0F753B7C2397}"/>
              </a:ext>
            </a:extLst>
          </p:cNvPr>
          <p:cNvSpPr>
            <a:spLocks noGrp="1"/>
          </p:cNvSpPr>
          <p:nvPr>
            <p:ph type="sldNum" sz="quarter" idx="12"/>
          </p:nvPr>
        </p:nvSpPr>
        <p:spPr/>
        <p:txBody>
          <a:bodyPr/>
          <a:lstStyle/>
          <a:p>
            <a:fld id="{2C54A5C6-1A67-402B-9D43-A5D8CAE25FA9}" type="slidenum">
              <a:rPr lang="en-US" smtClean="0"/>
              <a:pPr/>
              <a:t>9</a:t>
            </a:fld>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D23379E-59DA-4501-A5B1-25A7EA988198}"/>
                  </a:ext>
                </a:extLst>
              </p:cNvPr>
              <p:cNvSpPr txBox="1"/>
              <p:nvPr/>
            </p:nvSpPr>
            <p:spPr>
              <a:xfrm>
                <a:off x="4998051" y="4766056"/>
                <a:ext cx="6841524" cy="1785104"/>
              </a:xfrm>
              <a:prstGeom prst="rect">
                <a:avLst/>
              </a:prstGeom>
              <a:noFill/>
            </p:spPr>
            <p:txBody>
              <a:bodyPr wrap="square" rtlCol="0">
                <a:spAutoFit/>
              </a:bodyPr>
              <a:lstStyle/>
              <a:p>
                <a:r>
                  <a:rPr lang="en-US" sz="2200" b="1" dirty="0">
                    <a:solidFill>
                      <a:srgbClr val="6EA644"/>
                    </a:solidFill>
                  </a:rPr>
                  <a:t>SHEDS</a:t>
                </a:r>
                <a:r>
                  <a:rPr lang="en-US" sz="2200" b="1" dirty="0">
                    <a:solidFill>
                      <a:srgbClr val="F28032"/>
                    </a:solidFill>
                  </a:rPr>
                  <a:t> </a:t>
                </a:r>
                <a:r>
                  <a:rPr lang="en-US" sz="2200" dirty="0"/>
                  <a:t>and</a:t>
                </a:r>
                <a:r>
                  <a:rPr lang="en-US" sz="2200" b="1" dirty="0">
                    <a:solidFill>
                      <a:srgbClr val="F28032"/>
                    </a:solidFill>
                  </a:rPr>
                  <a:t> </a:t>
                </a:r>
                <a:r>
                  <a:rPr lang="en-US" sz="2200" b="1" dirty="0">
                    <a:solidFill>
                      <a:srgbClr val="5594D3"/>
                    </a:solidFill>
                  </a:rPr>
                  <a:t>McDonald et al. </a:t>
                </a:r>
                <a:endParaRPr lang="en-US" sz="2200" dirty="0">
                  <a:solidFill>
                    <a:srgbClr val="5594D3"/>
                  </a:solidFill>
                </a:endParaRPr>
              </a:p>
              <a:p>
                <a:pPr marL="285750" indent="-285750">
                  <a:buFont typeface="Arial" panose="020B0604020202020204" pitchFamily="34" charset="0"/>
                  <a:buChar char="•"/>
                </a:pPr>
                <a:r>
                  <a:rPr lang="en-US" sz="2200" dirty="0"/>
                  <a:t>Higher product solvent usage</a:t>
                </a:r>
              </a:p>
              <a:p>
                <a:pPr marL="285750" indent="-285750">
                  <a:buFont typeface="Arial" panose="020B0604020202020204" pitchFamily="34" charset="0"/>
                  <a:buChar char="•"/>
                </a:pPr>
                <a:r>
                  <a:rPr lang="en-US" sz="2200" dirty="0"/>
                  <a:t>Fate and transport (volatilization) plays a significant role</a:t>
                </a:r>
              </a:p>
              <a:p>
                <a:pPr marL="742950" lvl="1" indent="-285750">
                  <a:buFont typeface="Arial" panose="020B0604020202020204" pitchFamily="34" charset="0"/>
                  <a:buChar char="•"/>
                </a:pP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ea typeface="SimSun" panose="02010600030101010101" pitchFamily="2" charset="-122"/>
                            <a:cs typeface="Times New Roman" panose="02020603050405020304" pitchFamily="18" charset="0"/>
                          </a:rPr>
                          <m:t>𝛾</m:t>
                        </m:r>
                      </m:e>
                      <m:sub>
                        <m:r>
                          <a:rPr lang="en-US" sz="2200" i="1">
                            <a:latin typeface="Cambria Math" panose="02040503050406030204" pitchFamily="18" charset="0"/>
                            <a:ea typeface="SimSun" panose="02010600030101010101" pitchFamily="2" charset="-122"/>
                            <a:cs typeface="Times New Roman" panose="02020603050405020304" pitchFamily="18" charset="0"/>
                          </a:rPr>
                          <m:t>𝑖</m:t>
                        </m:r>
                      </m:sub>
                    </m:sSub>
                    <m:r>
                      <a:rPr lang="en-US" sz="2200" i="1">
                        <a:latin typeface="Cambria Math" panose="02040503050406030204" pitchFamily="18" charset="0"/>
                        <a:ea typeface="SimSun" panose="02010600030101010101" pitchFamily="2" charset="-122"/>
                        <a:cs typeface="Times New Roman" panose="02020603050405020304" pitchFamily="18" charset="0"/>
                      </a:rPr>
                      <m:t> </m:t>
                    </m:r>
                  </m:oMath>
                </a14:m>
                <a:r>
                  <a:rPr lang="en-US" sz="2200" dirty="0"/>
                  <a:t>= 58% for McDonald et al. </a:t>
                </a:r>
              </a:p>
              <a:p>
                <a:pPr marL="742950" lvl="1" indent="-285750">
                  <a:buFont typeface="Arial" panose="020B0604020202020204" pitchFamily="34" charset="0"/>
                  <a:buChar char="•"/>
                </a:pPr>
                <a14:m>
                  <m:oMath xmlns:m="http://schemas.openxmlformats.org/officeDocument/2006/math">
                    <m:sSub>
                      <m:sSubPr>
                        <m:ctrlPr>
                          <a:rPr lang="en-US" sz="2200" i="1">
                            <a:latin typeface="Cambria Math" panose="02040503050406030204" pitchFamily="18" charset="0"/>
                            <a:cs typeface="Times New Roman" panose="02020603050405020304" pitchFamily="18" charset="0"/>
                          </a:rPr>
                        </m:ctrlPr>
                      </m:sSubPr>
                      <m:e>
                        <m:r>
                          <a:rPr lang="en-US" sz="2200" i="1">
                            <a:latin typeface="Cambria Math" panose="02040503050406030204" pitchFamily="18" charset="0"/>
                            <a:ea typeface="SimSun" panose="02010600030101010101" pitchFamily="2" charset="-122"/>
                            <a:cs typeface="Times New Roman" panose="02020603050405020304" pitchFamily="18" charset="0"/>
                          </a:rPr>
                          <m:t>𝛾</m:t>
                        </m:r>
                      </m:e>
                      <m:sub>
                        <m:r>
                          <a:rPr lang="en-US" sz="2200" i="1">
                            <a:latin typeface="Cambria Math" panose="02040503050406030204" pitchFamily="18" charset="0"/>
                            <a:ea typeface="SimSun" panose="02010600030101010101" pitchFamily="2" charset="-122"/>
                            <a:cs typeface="Times New Roman" panose="02020603050405020304" pitchFamily="18" charset="0"/>
                          </a:rPr>
                          <m:t>𝑖</m:t>
                        </m:r>
                      </m:sub>
                    </m:sSub>
                    <m:r>
                      <a:rPr lang="en-US" sz="2200" i="1">
                        <a:latin typeface="Cambria Math" panose="02040503050406030204" pitchFamily="18" charset="0"/>
                        <a:ea typeface="SimSun" panose="02010600030101010101" pitchFamily="2" charset="-122"/>
                        <a:cs typeface="Times New Roman" panose="02020603050405020304" pitchFamily="18" charset="0"/>
                      </a:rPr>
                      <m:t> </m:t>
                    </m:r>
                  </m:oMath>
                </a14:m>
                <a:r>
                  <a:rPr lang="en-US" sz="2200" dirty="0"/>
                  <a:t>= 27% for SHEDS</a:t>
                </a:r>
              </a:p>
            </p:txBody>
          </p:sp>
        </mc:Choice>
        <mc:Fallback xmlns="">
          <p:sp>
            <p:nvSpPr>
              <p:cNvPr id="20" name="TextBox 19">
                <a:extLst>
                  <a:ext uri="{FF2B5EF4-FFF2-40B4-BE49-F238E27FC236}">
                    <a16:creationId xmlns:a16="http://schemas.microsoft.com/office/drawing/2014/main" id="{5D23379E-59DA-4501-A5B1-25A7EA988198}"/>
                  </a:ext>
                </a:extLst>
              </p:cNvPr>
              <p:cNvSpPr txBox="1">
                <a:spLocks noRot="1" noChangeAspect="1" noMove="1" noResize="1" noEditPoints="1" noAdjustHandles="1" noChangeArrowheads="1" noChangeShapeType="1" noTextEdit="1"/>
              </p:cNvSpPr>
              <p:nvPr/>
            </p:nvSpPr>
            <p:spPr>
              <a:xfrm>
                <a:off x="4998051" y="4766056"/>
                <a:ext cx="6841524" cy="1785104"/>
              </a:xfrm>
              <a:prstGeom prst="rect">
                <a:avLst/>
              </a:prstGeom>
              <a:blipFill>
                <a:blip r:embed="rId3"/>
                <a:stretch>
                  <a:fillRect l="-1159" t="-2389" r="-357" b="-5802"/>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86AF7AB1-B0D5-4B67-B912-F869B3FE7377}"/>
              </a:ext>
            </a:extLst>
          </p:cNvPr>
          <p:cNvSpPr/>
          <p:nvPr/>
        </p:nvSpPr>
        <p:spPr>
          <a:xfrm>
            <a:off x="5734756" y="1634715"/>
            <a:ext cx="5619044" cy="369332"/>
          </a:xfrm>
          <a:prstGeom prst="rect">
            <a:avLst/>
          </a:prstGeom>
        </p:spPr>
        <p:txBody>
          <a:bodyPr wrap="square">
            <a:spAutoFit/>
          </a:bodyPr>
          <a:lstStyle/>
          <a:p>
            <a:r>
              <a:rPr lang="en-US" dirty="0"/>
              <a:t>*Indicates EF not available; Arrow and Total on right axis</a:t>
            </a:r>
          </a:p>
        </p:txBody>
      </p:sp>
      <p:grpSp>
        <p:nvGrpSpPr>
          <p:cNvPr id="17" name="Group 6">
            <a:extLst>
              <a:ext uri="{FF2B5EF4-FFF2-40B4-BE49-F238E27FC236}">
                <a16:creationId xmlns:a16="http://schemas.microsoft.com/office/drawing/2014/main" id="{DE812494-B75A-4099-AB9C-EFD6550D089B}"/>
              </a:ext>
            </a:extLst>
          </p:cNvPr>
          <p:cNvGrpSpPr/>
          <p:nvPr/>
        </p:nvGrpSpPr>
        <p:grpSpPr>
          <a:xfrm>
            <a:off x="696011" y="1914982"/>
            <a:ext cx="10799978" cy="2358677"/>
            <a:chOff x="826639" y="1395132"/>
            <a:chExt cx="10799978" cy="2358677"/>
          </a:xfrm>
        </p:grpSpPr>
        <p:pic>
          <p:nvPicPr>
            <p:cNvPr id="19" name="Picture 4">
              <a:extLst>
                <a:ext uri="{FF2B5EF4-FFF2-40B4-BE49-F238E27FC236}">
                  <a16:creationId xmlns:a16="http://schemas.microsoft.com/office/drawing/2014/main" id="{6592B403-BCE5-4F67-81BF-C79B578325A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375" b="47895"/>
            <a:stretch/>
          </p:blipFill>
          <p:spPr>
            <a:xfrm>
              <a:off x="1083127" y="1395132"/>
              <a:ext cx="10543489" cy="1963890"/>
            </a:xfrm>
            <a:prstGeom prst="rect">
              <a:avLst/>
            </a:prstGeom>
          </p:spPr>
        </p:pic>
        <p:pic>
          <p:nvPicPr>
            <p:cNvPr id="21" name="Picture 5">
              <a:extLst>
                <a:ext uri="{FF2B5EF4-FFF2-40B4-BE49-F238E27FC236}">
                  <a16:creationId xmlns:a16="http://schemas.microsoft.com/office/drawing/2014/main" id="{95E133F0-2F68-45F2-B9CD-494A275AFD6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1382"/>
            <a:stretch/>
          </p:blipFill>
          <p:spPr>
            <a:xfrm>
              <a:off x="826639" y="3429000"/>
              <a:ext cx="10799978" cy="324809"/>
            </a:xfrm>
            <a:prstGeom prst="rect">
              <a:avLst/>
            </a:prstGeom>
          </p:spPr>
        </p:pic>
      </p:grpSp>
      <p:sp>
        <p:nvSpPr>
          <p:cNvPr id="22" name="Rectangle 21">
            <a:extLst>
              <a:ext uri="{FF2B5EF4-FFF2-40B4-BE49-F238E27FC236}">
                <a16:creationId xmlns:a16="http://schemas.microsoft.com/office/drawing/2014/main" id="{1BEE7385-4969-4C5D-B31A-AF8AEB4EC739}"/>
              </a:ext>
            </a:extLst>
          </p:cNvPr>
          <p:cNvSpPr/>
          <p:nvPr/>
        </p:nvSpPr>
        <p:spPr>
          <a:xfrm>
            <a:off x="10878207" y="3433314"/>
            <a:ext cx="105104"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3FEB2C-CA77-4B2D-B4E8-E40C913D1C20}"/>
              </a:ext>
            </a:extLst>
          </p:cNvPr>
          <p:cNvSpPr/>
          <p:nvPr/>
        </p:nvSpPr>
        <p:spPr>
          <a:xfrm>
            <a:off x="10878207" y="3433314"/>
            <a:ext cx="105104"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9080EF8-C2B6-4E7C-94D7-A98C89CC5459}"/>
              </a:ext>
            </a:extLst>
          </p:cNvPr>
          <p:cNvSpPr txBox="1"/>
          <p:nvPr/>
        </p:nvSpPr>
        <p:spPr>
          <a:xfrm>
            <a:off x="1235674" y="3878872"/>
            <a:ext cx="1161538" cy="369332"/>
          </a:xfrm>
          <a:prstGeom prst="rect">
            <a:avLst/>
          </a:prstGeom>
          <a:solidFill>
            <a:schemeClr val="bg1"/>
          </a:solidFill>
        </p:spPr>
        <p:txBody>
          <a:bodyPr wrap="square" rtlCol="0">
            <a:spAutoFit/>
          </a:bodyPr>
          <a:lstStyle/>
          <a:p>
            <a:r>
              <a:rPr lang="en-US" dirty="0"/>
              <a:t>Pers. Care</a:t>
            </a:r>
          </a:p>
        </p:txBody>
      </p:sp>
      <p:sp>
        <p:nvSpPr>
          <p:cNvPr id="25" name="TextBox 24">
            <a:extLst>
              <a:ext uri="{FF2B5EF4-FFF2-40B4-BE49-F238E27FC236}">
                <a16:creationId xmlns:a16="http://schemas.microsoft.com/office/drawing/2014/main" id="{336B6B9B-AC10-4901-ABBE-883D7EFD0D9D}"/>
              </a:ext>
            </a:extLst>
          </p:cNvPr>
          <p:cNvSpPr txBox="1"/>
          <p:nvPr/>
        </p:nvSpPr>
        <p:spPr>
          <a:xfrm>
            <a:off x="2259822" y="3857883"/>
            <a:ext cx="1161538" cy="646331"/>
          </a:xfrm>
          <a:prstGeom prst="rect">
            <a:avLst/>
          </a:prstGeom>
          <a:solidFill>
            <a:schemeClr val="bg1"/>
          </a:solidFill>
        </p:spPr>
        <p:txBody>
          <a:bodyPr wrap="square" rtlCol="0">
            <a:spAutoFit/>
          </a:bodyPr>
          <a:lstStyle/>
          <a:p>
            <a:pPr algn="ctr"/>
            <a:r>
              <a:rPr lang="en-US" dirty="0"/>
              <a:t>Coatings (arch.)</a:t>
            </a:r>
          </a:p>
        </p:txBody>
      </p:sp>
      <p:sp>
        <p:nvSpPr>
          <p:cNvPr id="26" name="TextBox 25">
            <a:extLst>
              <a:ext uri="{FF2B5EF4-FFF2-40B4-BE49-F238E27FC236}">
                <a16:creationId xmlns:a16="http://schemas.microsoft.com/office/drawing/2014/main" id="{31A15E2B-5446-4C0D-ACE3-2AA163C2669C}"/>
              </a:ext>
            </a:extLst>
          </p:cNvPr>
          <p:cNvSpPr txBox="1"/>
          <p:nvPr/>
        </p:nvSpPr>
        <p:spPr>
          <a:xfrm>
            <a:off x="3409001" y="3853220"/>
            <a:ext cx="1161538" cy="646331"/>
          </a:xfrm>
          <a:prstGeom prst="rect">
            <a:avLst/>
          </a:prstGeom>
          <a:solidFill>
            <a:schemeClr val="bg1"/>
          </a:solidFill>
        </p:spPr>
        <p:txBody>
          <a:bodyPr wrap="square" rtlCol="0">
            <a:spAutoFit/>
          </a:bodyPr>
          <a:lstStyle/>
          <a:p>
            <a:pPr algn="ctr"/>
            <a:r>
              <a:rPr lang="en-US" dirty="0"/>
              <a:t>Coatings (</a:t>
            </a:r>
            <a:r>
              <a:rPr lang="en-US" dirty="0" err="1"/>
              <a:t>indust</a:t>
            </a:r>
            <a:r>
              <a:rPr lang="en-US" dirty="0"/>
              <a:t>.)</a:t>
            </a:r>
          </a:p>
        </p:txBody>
      </p:sp>
      <p:sp>
        <p:nvSpPr>
          <p:cNvPr id="27" name="TextBox 26">
            <a:extLst>
              <a:ext uri="{FF2B5EF4-FFF2-40B4-BE49-F238E27FC236}">
                <a16:creationId xmlns:a16="http://schemas.microsoft.com/office/drawing/2014/main" id="{5E0E4AEA-82FB-41E5-AA89-302FF1532B85}"/>
              </a:ext>
            </a:extLst>
          </p:cNvPr>
          <p:cNvSpPr txBox="1"/>
          <p:nvPr/>
        </p:nvSpPr>
        <p:spPr>
          <a:xfrm>
            <a:off x="4452161" y="3878872"/>
            <a:ext cx="1161538" cy="646331"/>
          </a:xfrm>
          <a:prstGeom prst="rect">
            <a:avLst/>
          </a:prstGeom>
          <a:solidFill>
            <a:schemeClr val="bg1"/>
          </a:solidFill>
        </p:spPr>
        <p:txBody>
          <a:bodyPr wrap="square" rtlCol="0">
            <a:spAutoFit/>
          </a:bodyPr>
          <a:lstStyle/>
          <a:p>
            <a:pPr algn="ctr"/>
            <a:r>
              <a:rPr lang="en-US" dirty="0"/>
              <a:t>Adhesives (</a:t>
            </a:r>
            <a:r>
              <a:rPr lang="en-US" dirty="0" err="1"/>
              <a:t>indust</a:t>
            </a:r>
            <a:r>
              <a:rPr lang="en-US" dirty="0"/>
              <a:t>.)</a:t>
            </a:r>
          </a:p>
        </p:txBody>
      </p:sp>
      <p:sp>
        <p:nvSpPr>
          <p:cNvPr id="28" name="TextBox 27">
            <a:extLst>
              <a:ext uri="{FF2B5EF4-FFF2-40B4-BE49-F238E27FC236}">
                <a16:creationId xmlns:a16="http://schemas.microsoft.com/office/drawing/2014/main" id="{DD2E27E4-18DF-4A02-A057-8067F4ED3048}"/>
              </a:ext>
            </a:extLst>
          </p:cNvPr>
          <p:cNvSpPr txBox="1"/>
          <p:nvPr/>
        </p:nvSpPr>
        <p:spPr>
          <a:xfrm>
            <a:off x="5582328" y="3860009"/>
            <a:ext cx="1161538" cy="646331"/>
          </a:xfrm>
          <a:prstGeom prst="rect">
            <a:avLst/>
          </a:prstGeom>
          <a:solidFill>
            <a:schemeClr val="bg1"/>
          </a:solidFill>
        </p:spPr>
        <p:txBody>
          <a:bodyPr wrap="square" rtlCol="0">
            <a:spAutoFit/>
          </a:bodyPr>
          <a:lstStyle/>
          <a:p>
            <a:pPr algn="ctr"/>
            <a:r>
              <a:rPr lang="en-US" dirty="0"/>
              <a:t>Pesticides (</a:t>
            </a:r>
            <a:r>
              <a:rPr lang="en-US" dirty="0" err="1"/>
              <a:t>agricult</a:t>
            </a:r>
            <a:r>
              <a:rPr lang="en-US" dirty="0"/>
              <a:t>.)</a:t>
            </a:r>
          </a:p>
        </p:txBody>
      </p:sp>
      <p:sp>
        <p:nvSpPr>
          <p:cNvPr id="29" name="TextBox 28">
            <a:extLst>
              <a:ext uri="{FF2B5EF4-FFF2-40B4-BE49-F238E27FC236}">
                <a16:creationId xmlns:a16="http://schemas.microsoft.com/office/drawing/2014/main" id="{7594F6CC-AFAE-4F8E-871D-F2AC4C762D43}"/>
              </a:ext>
            </a:extLst>
          </p:cNvPr>
          <p:cNvSpPr txBox="1"/>
          <p:nvPr/>
        </p:nvSpPr>
        <p:spPr>
          <a:xfrm>
            <a:off x="6701362" y="3878871"/>
            <a:ext cx="1268746" cy="646331"/>
          </a:xfrm>
          <a:prstGeom prst="rect">
            <a:avLst/>
          </a:prstGeom>
          <a:solidFill>
            <a:schemeClr val="bg1"/>
          </a:solidFill>
        </p:spPr>
        <p:txBody>
          <a:bodyPr wrap="square" rtlCol="0">
            <a:spAutoFit/>
          </a:bodyPr>
          <a:lstStyle/>
          <a:p>
            <a:pPr algn="ctr"/>
            <a:r>
              <a:rPr lang="en-US" dirty="0"/>
              <a:t>Household products</a:t>
            </a:r>
          </a:p>
        </p:txBody>
      </p:sp>
      <p:sp>
        <p:nvSpPr>
          <p:cNvPr id="30" name="TextBox 29">
            <a:extLst>
              <a:ext uri="{FF2B5EF4-FFF2-40B4-BE49-F238E27FC236}">
                <a16:creationId xmlns:a16="http://schemas.microsoft.com/office/drawing/2014/main" id="{98F3383B-A13D-4276-B716-A6DA17FD2C04}"/>
              </a:ext>
            </a:extLst>
          </p:cNvPr>
          <p:cNvSpPr txBox="1"/>
          <p:nvPr/>
        </p:nvSpPr>
        <p:spPr>
          <a:xfrm>
            <a:off x="7847719" y="3881753"/>
            <a:ext cx="1268746" cy="646331"/>
          </a:xfrm>
          <a:prstGeom prst="rect">
            <a:avLst/>
          </a:prstGeom>
          <a:solidFill>
            <a:schemeClr val="bg1"/>
          </a:solidFill>
        </p:spPr>
        <p:txBody>
          <a:bodyPr wrap="square" rtlCol="0">
            <a:spAutoFit/>
          </a:bodyPr>
          <a:lstStyle/>
          <a:p>
            <a:pPr algn="ctr"/>
            <a:r>
              <a:rPr lang="en-US" dirty="0"/>
              <a:t>Adhesives (consumer) </a:t>
            </a:r>
          </a:p>
        </p:txBody>
      </p:sp>
      <p:sp>
        <p:nvSpPr>
          <p:cNvPr id="31" name="TextBox 30">
            <a:extLst>
              <a:ext uri="{FF2B5EF4-FFF2-40B4-BE49-F238E27FC236}">
                <a16:creationId xmlns:a16="http://schemas.microsoft.com/office/drawing/2014/main" id="{0A15AA1D-474B-4E47-B567-2DF1E50863D6}"/>
              </a:ext>
            </a:extLst>
          </p:cNvPr>
          <p:cNvSpPr txBox="1"/>
          <p:nvPr/>
        </p:nvSpPr>
        <p:spPr>
          <a:xfrm>
            <a:off x="9025714" y="3872366"/>
            <a:ext cx="1252556" cy="646331"/>
          </a:xfrm>
          <a:prstGeom prst="rect">
            <a:avLst/>
          </a:prstGeom>
          <a:solidFill>
            <a:schemeClr val="bg1"/>
          </a:solidFill>
        </p:spPr>
        <p:txBody>
          <a:bodyPr wrap="square" rtlCol="0">
            <a:spAutoFit/>
          </a:bodyPr>
          <a:lstStyle/>
          <a:p>
            <a:pPr algn="ctr"/>
            <a:r>
              <a:rPr lang="en-US" dirty="0"/>
              <a:t>Pesticides (consumer) </a:t>
            </a:r>
          </a:p>
        </p:txBody>
      </p:sp>
      <p:sp>
        <p:nvSpPr>
          <p:cNvPr id="32" name="TextBox 31">
            <a:extLst>
              <a:ext uri="{FF2B5EF4-FFF2-40B4-BE49-F238E27FC236}">
                <a16:creationId xmlns:a16="http://schemas.microsoft.com/office/drawing/2014/main" id="{F3C44803-74FD-43AC-9FAA-CA8BF2E71250}"/>
              </a:ext>
            </a:extLst>
          </p:cNvPr>
          <p:cNvSpPr txBox="1"/>
          <p:nvPr/>
        </p:nvSpPr>
        <p:spPr>
          <a:xfrm>
            <a:off x="10093692" y="3860009"/>
            <a:ext cx="1091900" cy="369332"/>
          </a:xfrm>
          <a:prstGeom prst="rect">
            <a:avLst/>
          </a:prstGeom>
          <a:solidFill>
            <a:schemeClr val="bg1"/>
          </a:solidFill>
        </p:spPr>
        <p:txBody>
          <a:bodyPr wrap="square" rtlCol="0">
            <a:spAutoFit/>
          </a:bodyPr>
          <a:lstStyle/>
          <a:p>
            <a:pPr algn="ctr"/>
            <a:r>
              <a:rPr lang="en-US" dirty="0"/>
              <a:t>TOTAL</a:t>
            </a:r>
          </a:p>
        </p:txBody>
      </p:sp>
      <p:sp>
        <p:nvSpPr>
          <p:cNvPr id="33" name="Rectangle 32">
            <a:extLst>
              <a:ext uri="{FF2B5EF4-FFF2-40B4-BE49-F238E27FC236}">
                <a16:creationId xmlns:a16="http://schemas.microsoft.com/office/drawing/2014/main" id="{C3FE96D5-E7EC-49CC-9626-A24247335275}"/>
              </a:ext>
            </a:extLst>
          </p:cNvPr>
          <p:cNvSpPr/>
          <p:nvPr/>
        </p:nvSpPr>
        <p:spPr>
          <a:xfrm>
            <a:off x="3731741" y="2082314"/>
            <a:ext cx="3558745" cy="146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6458D68-FF01-486D-98C6-B4CF08BB7CFA}"/>
              </a:ext>
            </a:extLst>
          </p:cNvPr>
          <p:cNvSpPr/>
          <p:nvPr/>
        </p:nvSpPr>
        <p:spPr>
          <a:xfrm>
            <a:off x="5127579" y="2086976"/>
            <a:ext cx="1748475" cy="923330"/>
          </a:xfrm>
          <a:prstGeom prst="rect">
            <a:avLst/>
          </a:prstGeom>
          <a:solidFill>
            <a:schemeClr val="bg1"/>
          </a:solidFill>
        </p:spPr>
        <p:txBody>
          <a:bodyPr wrap="square">
            <a:spAutoFit/>
          </a:bodyPr>
          <a:lstStyle/>
          <a:p>
            <a:r>
              <a:rPr lang="en-US" b="1" dirty="0">
                <a:solidFill>
                  <a:srgbClr val="91C46E"/>
                </a:solidFill>
              </a:rPr>
              <a:t>SHEDS-HT</a:t>
            </a:r>
          </a:p>
          <a:p>
            <a:r>
              <a:rPr lang="en-US" b="1" dirty="0">
                <a:solidFill>
                  <a:srgbClr val="2F5597"/>
                </a:solidFill>
              </a:rPr>
              <a:t>McDonald (CA)</a:t>
            </a:r>
          </a:p>
          <a:p>
            <a:r>
              <a:rPr lang="en-US" b="1" dirty="0">
                <a:solidFill>
                  <a:srgbClr val="FECC2A"/>
                </a:solidFill>
              </a:rPr>
              <a:t>2011 NEI (CA)</a:t>
            </a:r>
          </a:p>
        </p:txBody>
      </p:sp>
      <p:sp>
        <p:nvSpPr>
          <p:cNvPr id="35" name="TextBox 34">
            <a:extLst>
              <a:ext uri="{FF2B5EF4-FFF2-40B4-BE49-F238E27FC236}">
                <a16:creationId xmlns:a16="http://schemas.microsoft.com/office/drawing/2014/main" id="{1DE367CB-F403-4581-88AC-DD1F415CDECD}"/>
              </a:ext>
            </a:extLst>
          </p:cNvPr>
          <p:cNvSpPr txBox="1"/>
          <p:nvPr/>
        </p:nvSpPr>
        <p:spPr>
          <a:xfrm>
            <a:off x="3755844" y="2086976"/>
            <a:ext cx="1371735" cy="923330"/>
          </a:xfrm>
          <a:prstGeom prst="rect">
            <a:avLst/>
          </a:prstGeom>
          <a:solidFill>
            <a:schemeClr val="bg1"/>
          </a:solidFill>
        </p:spPr>
        <p:txBody>
          <a:bodyPr wrap="square" rtlCol="0">
            <a:spAutoFit/>
          </a:bodyPr>
          <a:lstStyle/>
          <a:p>
            <a:r>
              <a:rPr lang="en-US" b="1" dirty="0">
                <a:solidFill>
                  <a:srgbClr val="589AD6"/>
                </a:solidFill>
              </a:rPr>
              <a:t>McDonald</a:t>
            </a:r>
          </a:p>
          <a:p>
            <a:r>
              <a:rPr lang="en-US" b="1" dirty="0">
                <a:solidFill>
                  <a:srgbClr val="EE8036"/>
                </a:solidFill>
              </a:rPr>
              <a:t>2011 NEI</a:t>
            </a:r>
          </a:p>
          <a:p>
            <a:r>
              <a:rPr lang="en-US" b="1" dirty="0">
                <a:solidFill>
                  <a:srgbClr val="918F91"/>
                </a:solidFill>
              </a:rPr>
              <a:t>Solvent Tool</a:t>
            </a:r>
          </a:p>
        </p:txBody>
      </p:sp>
      <p:sp>
        <p:nvSpPr>
          <p:cNvPr id="36" name="Rectangle 35">
            <a:extLst>
              <a:ext uri="{FF2B5EF4-FFF2-40B4-BE49-F238E27FC236}">
                <a16:creationId xmlns:a16="http://schemas.microsoft.com/office/drawing/2014/main" id="{C7FA652C-E5F9-445D-B12F-328C5D69BD57}"/>
              </a:ext>
            </a:extLst>
          </p:cNvPr>
          <p:cNvSpPr/>
          <p:nvPr/>
        </p:nvSpPr>
        <p:spPr>
          <a:xfrm>
            <a:off x="2022986" y="4454283"/>
            <a:ext cx="180754" cy="187133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1B15321-11D6-40F3-B045-EB8B6703A217}"/>
              </a:ext>
            </a:extLst>
          </p:cNvPr>
          <p:cNvSpPr/>
          <p:nvPr/>
        </p:nvSpPr>
        <p:spPr>
          <a:xfrm>
            <a:off x="2022986" y="5099325"/>
            <a:ext cx="180754" cy="12262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Brace 37">
            <a:extLst>
              <a:ext uri="{FF2B5EF4-FFF2-40B4-BE49-F238E27FC236}">
                <a16:creationId xmlns:a16="http://schemas.microsoft.com/office/drawing/2014/main" id="{7FDA592B-943F-449D-A15C-5DA260DD37F2}"/>
              </a:ext>
            </a:extLst>
          </p:cNvPr>
          <p:cNvSpPr/>
          <p:nvPr/>
        </p:nvSpPr>
        <p:spPr>
          <a:xfrm rot="10800000">
            <a:off x="1438195" y="4454283"/>
            <a:ext cx="329609" cy="187133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1B2632DD-1A80-4A20-A474-ACCACB4D9C1A}"/>
              </a:ext>
            </a:extLst>
          </p:cNvPr>
          <p:cNvSpPr txBox="1"/>
          <p:nvPr/>
        </p:nvSpPr>
        <p:spPr>
          <a:xfrm>
            <a:off x="352425" y="4928283"/>
            <a:ext cx="1371601" cy="923330"/>
          </a:xfrm>
          <a:prstGeom prst="rect">
            <a:avLst/>
          </a:prstGeom>
          <a:noFill/>
        </p:spPr>
        <p:txBody>
          <a:bodyPr wrap="square" rtlCol="0">
            <a:spAutoFit/>
          </a:bodyPr>
          <a:lstStyle/>
          <a:p>
            <a:r>
              <a:rPr lang="en-US" dirty="0"/>
              <a:t>Product (solvent) usage, </a:t>
            </a:r>
            <a:r>
              <a:rPr lang="en-US" i="1" dirty="0">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i</a:t>
            </a:r>
          </a:p>
        </p:txBody>
      </p:sp>
      <p:sp>
        <p:nvSpPr>
          <p:cNvPr id="40" name="Right Brace 39">
            <a:extLst>
              <a:ext uri="{FF2B5EF4-FFF2-40B4-BE49-F238E27FC236}">
                <a16:creationId xmlns:a16="http://schemas.microsoft.com/office/drawing/2014/main" id="{8D6DC652-16BE-4B61-8FCB-8B72221818F9}"/>
              </a:ext>
            </a:extLst>
          </p:cNvPr>
          <p:cNvSpPr/>
          <p:nvPr/>
        </p:nvSpPr>
        <p:spPr>
          <a:xfrm>
            <a:off x="2523340" y="5099325"/>
            <a:ext cx="329608" cy="12262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a:extLst>
              <a:ext uri="{FF2B5EF4-FFF2-40B4-BE49-F238E27FC236}">
                <a16:creationId xmlns:a16="http://schemas.microsoft.com/office/drawing/2014/main" id="{B3C56BD8-6A71-4CDA-8972-93B3B79E0F13}"/>
              </a:ext>
            </a:extLst>
          </p:cNvPr>
          <p:cNvSpPr txBox="1"/>
          <p:nvPr/>
        </p:nvSpPr>
        <p:spPr>
          <a:xfrm>
            <a:off x="2974600" y="5354419"/>
            <a:ext cx="1524000" cy="646331"/>
          </a:xfrm>
          <a:prstGeom prst="rect">
            <a:avLst/>
          </a:prstGeom>
          <a:noFill/>
        </p:spPr>
        <p:txBody>
          <a:bodyPr wrap="square" rtlCol="0">
            <a:spAutoFit/>
          </a:bodyPr>
          <a:lstStyle/>
          <a:p>
            <a:r>
              <a:rPr lang="en-US" dirty="0"/>
              <a:t>Emission Factor to Air, </a:t>
            </a:r>
            <a:endParaRPr lang="en-US" baseline="-25000" dirty="0"/>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78ECF10F-0366-4DA8-A477-8876A24D2607}"/>
                  </a:ext>
                </a:extLst>
              </p:cNvPr>
              <p:cNvSpPr/>
              <p:nvPr/>
            </p:nvSpPr>
            <p:spPr>
              <a:xfrm>
                <a:off x="2974600" y="5912760"/>
                <a:ext cx="1562489" cy="646331"/>
              </a:xfrm>
              <a:prstGeom prst="rect">
                <a:avLst/>
              </a:prstGeom>
            </p:spPr>
            <p:txBody>
              <a:bodyPr wrap="square">
                <a:spAutoFit/>
              </a:bodyPr>
              <a:lstStyle/>
              <a:p>
                <a14:m>
                  <m:oMath xmlns:m="http://schemas.openxmlformats.org/officeDocument/2006/math">
                    <m:sSub>
                      <m:sSubPr>
                        <m:ctrlPr>
                          <a:rPr lang="en-US" i="1">
                            <a:effectLst/>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𝐸𝐹</m:t>
                        </m:r>
                      </m:e>
                      <m:sub>
                        <m:r>
                          <a:rPr lang="en-US" i="1">
                            <a:latin typeface="Cambria Math" panose="02040503050406030204" pitchFamily="18" charset="0"/>
                            <a:ea typeface="SimSun" panose="02010600030101010101" pitchFamily="2" charset="-122"/>
                            <a:cs typeface="Times New Roman" panose="02020603050405020304" pitchFamily="18" charset="0"/>
                          </a:rPr>
                          <m:t>𝑖</m:t>
                        </m:r>
                      </m:sub>
                    </m:sSub>
                  </m:oMath>
                </a14:m>
                <a:r>
                  <a:rPr lang="en-US" i="1" dirty="0">
                    <a:latin typeface="Times New Roman" panose="02020603050405020304" pitchFamily="18" charset="0"/>
                    <a:ea typeface="SimSun" panose="02010600030101010101" pitchFamily="2" charset="-122"/>
                  </a:rPr>
                  <a:t> = </a:t>
                </a:r>
                <a14:m>
                  <m:oMath xmlns:m="http://schemas.openxmlformats.org/officeDocument/2006/math">
                    <m:sSub>
                      <m:sSubPr>
                        <m:ctrlPr>
                          <a:rPr lang="en-US" i="1">
                            <a:effectLst/>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𝑆</m:t>
                        </m:r>
                      </m:e>
                      <m:sub>
                        <m:r>
                          <a:rPr lang="en-US" i="1">
                            <a:latin typeface="Cambria Math" panose="02040503050406030204" pitchFamily="18" charset="0"/>
                            <a:ea typeface="SimSun" panose="02010600030101010101" pitchFamily="2" charset="-122"/>
                            <a:cs typeface="Times New Roman" panose="02020603050405020304" pitchFamily="18" charset="0"/>
                          </a:rPr>
                          <m:t>𝑖</m:t>
                        </m:r>
                      </m:sub>
                    </m:sSub>
                    <m:r>
                      <a:rPr lang="en-US" i="1">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𝛾</m:t>
                        </m:r>
                      </m:e>
                      <m:sub>
                        <m:r>
                          <a:rPr lang="en-US" i="1">
                            <a:latin typeface="Cambria Math" panose="02040503050406030204" pitchFamily="18" charset="0"/>
                            <a:ea typeface="SimSun" panose="02010600030101010101" pitchFamily="2" charset="-122"/>
                            <a:cs typeface="Times New Roman" panose="02020603050405020304" pitchFamily="18" charset="0"/>
                          </a:rPr>
                          <m:t>𝑖</m:t>
                        </m:r>
                      </m:sub>
                    </m:sSub>
                  </m:oMath>
                </a14:m>
                <a:r>
                  <a:rPr lang="en-US" i="1" dirty="0">
                    <a:effectLst/>
                    <a:latin typeface="Times New Roman" panose="02020603050405020304" pitchFamily="18" charset="0"/>
                    <a:ea typeface="SimSun" panose="02010600030101010101" pitchFamily="2" charset="-122"/>
                  </a:rPr>
                  <a:t>	</a:t>
                </a:r>
                <a:endParaRPr lang="en-US" i="1" dirty="0"/>
              </a:p>
            </p:txBody>
          </p:sp>
        </mc:Choice>
        <mc:Fallback xmlns="">
          <p:sp>
            <p:nvSpPr>
              <p:cNvPr id="42" name="Rectangle 41">
                <a:extLst>
                  <a:ext uri="{FF2B5EF4-FFF2-40B4-BE49-F238E27FC236}">
                    <a16:creationId xmlns:a16="http://schemas.microsoft.com/office/drawing/2014/main" id="{78ECF10F-0366-4DA8-A477-8876A24D2607}"/>
                  </a:ext>
                </a:extLst>
              </p:cNvPr>
              <p:cNvSpPr>
                <a:spLocks noRot="1" noChangeAspect="1" noMove="1" noResize="1" noEditPoints="1" noAdjustHandles="1" noChangeArrowheads="1" noChangeShapeType="1" noTextEdit="1"/>
              </p:cNvSpPr>
              <p:nvPr/>
            </p:nvSpPr>
            <p:spPr>
              <a:xfrm>
                <a:off x="2974600" y="5912760"/>
                <a:ext cx="1562489" cy="646331"/>
              </a:xfrm>
              <a:prstGeom prst="rect">
                <a:avLst/>
              </a:prstGeom>
              <a:blipFill>
                <a:blip r:embed="rId5"/>
                <a:stretch>
                  <a:fillRect t="-5660"/>
                </a:stretch>
              </a:blipFill>
            </p:spPr>
            <p:txBody>
              <a:bodyPr/>
              <a:lstStyle/>
              <a:p>
                <a:r>
                  <a:rPr lang="en-US">
                    <a:noFill/>
                  </a:rPr>
                  <a:t> </a:t>
                </a:r>
              </a:p>
            </p:txBody>
          </p:sp>
        </mc:Fallback>
      </mc:AlternateContent>
    </p:spTree>
    <p:extLst>
      <p:ext uri="{BB962C8B-B14F-4D97-AF65-F5344CB8AC3E}">
        <p14:creationId xmlns:p14="http://schemas.microsoft.com/office/powerpoint/2010/main" val="418868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3384</Words>
  <Application>Microsoft Office PowerPoint</Application>
  <PresentationFormat>Widescreen</PresentationFormat>
  <Paragraphs>305</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Cambria Math</vt:lpstr>
      <vt:lpstr>Times New Roman</vt:lpstr>
      <vt:lpstr>Office Theme</vt:lpstr>
      <vt:lpstr>1_Office Theme</vt:lpstr>
      <vt:lpstr>Impacts of volatile chemical products on PM2.5 and O3 in an urban atmosphere</vt:lpstr>
      <vt:lpstr>Volatile chemical products (VCPs) emit VOCs</vt:lpstr>
      <vt:lpstr>Are VCPs a missing criteria pollutant source?</vt:lpstr>
      <vt:lpstr>Objectives</vt:lpstr>
      <vt:lpstr>Emission Methodology</vt:lpstr>
      <vt:lpstr>SHEDS-HT synthesizes consumer product usage</vt:lpstr>
      <vt:lpstr>SHEDS estimates 20 kg person-1 yr-1 air emission</vt:lpstr>
      <vt:lpstr>NEI methods based on product (solvent) use</vt:lpstr>
      <vt:lpstr>SHEDS and McDonald et al. indicate higher product solvent usage</vt:lpstr>
      <vt:lpstr>Objective 2: Estimate VCP air quality impacts</vt:lpstr>
      <vt:lpstr>3× emissions and 5% SOA yield are suggested</vt:lpstr>
      <vt:lpstr>3× VCP emissions eliminates ozone bias</vt:lpstr>
      <vt:lpstr>Ambient air evaluation constrains emissions from VCPs</vt:lpstr>
      <vt:lpstr>Conclusions</vt:lpstr>
      <vt:lpstr>Extra</vt:lpstr>
      <vt:lpstr>VCP recommended solution points to other missing SOA sources</vt:lpstr>
      <vt:lpstr>OH reactivity improved with higher VCP emissions</vt:lpstr>
      <vt:lpstr>Lack of SOA in CMAQ due to emissions and/or yields (depending on sector)</vt:lpstr>
      <vt:lpstr>How do we get higher SOA yields in CMAQ?</vt:lpstr>
      <vt:lpstr>AQS Sites NOx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objectives</dc:title>
  <dc:creator>Pye, Havala</dc:creator>
  <cp:lastModifiedBy>Pye, Havala</cp:lastModifiedBy>
  <cp:revision>159</cp:revision>
  <cp:lastPrinted>2019-10-18T13:58:54Z</cp:lastPrinted>
  <dcterms:created xsi:type="dcterms:W3CDTF">2019-10-07T15:03:20Z</dcterms:created>
  <dcterms:modified xsi:type="dcterms:W3CDTF">2019-10-21T22:14:37Z</dcterms:modified>
</cp:coreProperties>
</file>