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1" r:id="rId3"/>
    <p:sldId id="292" r:id="rId4"/>
    <p:sldId id="264" r:id="rId5"/>
    <p:sldId id="293" r:id="rId6"/>
    <p:sldId id="303" r:id="rId7"/>
    <p:sldId id="304" r:id="rId8"/>
    <p:sldId id="305" r:id="rId9"/>
    <p:sldId id="308" r:id="rId10"/>
    <p:sldId id="310" r:id="rId11"/>
    <p:sldId id="311" r:id="rId12"/>
    <p:sldId id="313" r:id="rId13"/>
    <p:sldId id="266" r:id="rId14"/>
    <p:sldId id="300" r:id="rId15"/>
    <p:sldId id="312" r:id="rId16"/>
    <p:sldId id="276" r:id="rId17"/>
    <p:sldId id="274" r:id="rId18"/>
    <p:sldId id="275" r:id="rId19"/>
    <p:sldId id="316" r:id="rId20"/>
    <p:sldId id="314" r:id="rId21"/>
    <p:sldId id="31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 Hakami" initials="" lastIdx="7" clrIdx="0"/>
  <p:cmAuthor id="1" name="Burak Oztaner" initials="BO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89003" autoAdjust="0"/>
  </p:normalViewPr>
  <p:slideViewPr>
    <p:cSldViewPr snapToGrid="0" snapToObjects="1">
      <p:cViewPr>
        <p:scale>
          <a:sx n="94" d="100"/>
          <a:sy n="94" d="100"/>
        </p:scale>
        <p:origin x="912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892C708-198F-BF49-9EDF-EE5872A213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F9D12A0-4543-3145-94F0-E85DC8B35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BD01-5687-3A49-B41E-579CE0001880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1C7EF9-95B3-DC4D-AAF0-6B5B8CFD66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E26A69-7D2F-1148-A6C6-4250D5405F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A01F-DBB2-8549-9A17-7B536CF5E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9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BF08B-438D-9F45-9069-026418D637E2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C61CF-F1DE-384A-A8DC-79101C77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1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2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3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C61CF-F1DE-384A-A8DC-79101C77DB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9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hdx.healthdata.org/gbd-results-too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B8B4F3-4CAB-BF4A-8F8D-DB136F2E9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88" y="1741251"/>
            <a:ext cx="10993549" cy="1219963"/>
          </a:xfrm>
        </p:spPr>
        <p:txBody>
          <a:bodyPr>
            <a:noAutofit/>
          </a:bodyPr>
          <a:lstStyle/>
          <a:p>
            <a:r>
              <a:rPr lang="en-CA" sz="2800" b="1" dirty="0"/>
              <a:t>Source Attribution of Global PM</a:t>
            </a:r>
            <a:r>
              <a:rPr lang="en-CA" sz="2800" b="1" baseline="-25000" dirty="0"/>
              <a:t>2.5</a:t>
            </a:r>
            <a:r>
              <a:rPr lang="en-CA" sz="2800" b="1" dirty="0"/>
              <a:t> Mortality Using the Adjoint of Hemispheric CMAQ</a:t>
            </a:r>
            <a:endParaRPr lang="en-CA" sz="28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70BD1D5-EA99-1548-8AA3-4F9B9C62D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3313810"/>
            <a:ext cx="10993546" cy="288270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Yasar </a:t>
            </a:r>
            <a:r>
              <a:rPr lang="en-CA" dirty="0" err="1">
                <a:solidFill>
                  <a:schemeClr val="bg1"/>
                </a:solidFill>
              </a:rPr>
              <a:t>Burak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Oztaner</a:t>
            </a:r>
            <a:r>
              <a:rPr lang="en-CA" dirty="0">
                <a:solidFill>
                  <a:schemeClr val="bg1"/>
                </a:solidFill>
              </a:rPr>
              <a:t>, </a:t>
            </a:r>
            <a:r>
              <a:rPr lang="en-CA" dirty="0" err="1">
                <a:solidFill>
                  <a:schemeClr val="bg1"/>
                </a:solidFill>
              </a:rPr>
              <a:t>Shunliu</a:t>
            </a:r>
            <a:r>
              <a:rPr lang="en-CA" dirty="0">
                <a:solidFill>
                  <a:schemeClr val="bg1"/>
                </a:solidFill>
              </a:rPr>
              <a:t> Zhao, Amir </a:t>
            </a:r>
            <a:r>
              <a:rPr lang="en-CA" dirty="0" err="1">
                <a:solidFill>
                  <a:schemeClr val="bg1"/>
                </a:solidFill>
              </a:rPr>
              <a:t>Hakami</a:t>
            </a:r>
            <a:r>
              <a:rPr lang="en-CA" dirty="0">
                <a:solidFill>
                  <a:schemeClr val="bg1"/>
                </a:solidFill>
              </a:rPr>
              <a:t> (Carleton University); Amanda </a:t>
            </a:r>
            <a:r>
              <a:rPr lang="en-CA" dirty="0" err="1">
                <a:solidFill>
                  <a:schemeClr val="bg1"/>
                </a:solidFill>
              </a:rPr>
              <a:t>Pappin</a:t>
            </a:r>
            <a:r>
              <a:rPr lang="en-CA" dirty="0">
                <a:solidFill>
                  <a:schemeClr val="bg1"/>
                </a:solidFill>
              </a:rPr>
              <a:t> (Health Canada); Rohit Mathur (EPA);  the CMAQ-Adjoint Development Team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 descr="carletonlogo.png">
            <a:extLst>
              <a:ext uri="{FF2B5EF4-FFF2-40B4-BE49-F238E27FC236}">
                <a16:creationId xmlns="" xmlns:a16="http://schemas.microsoft.com/office/drawing/2014/main" id="{0376C9E0-457F-E34F-8210-95D6FD0A1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4" y="654602"/>
            <a:ext cx="2230106" cy="6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1889F-F200-FC4B-807E-EFF131B8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799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AVOIDED DEATH in 10% emission reduction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87E262BF-3AA9-D04E-80A5-2380D590F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8" t="4286" r="1905" b="3492"/>
          <a:stretch/>
        </p:blipFill>
        <p:spPr>
          <a:xfrm>
            <a:off x="581192" y="1795176"/>
            <a:ext cx="5056909" cy="5022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CB5C7C-9CD6-6346-9D03-B05133057160}"/>
              </a:ext>
            </a:extLst>
          </p:cNvPr>
          <p:cNvSpPr txBox="1"/>
          <p:nvPr/>
        </p:nvSpPr>
        <p:spPr>
          <a:xfrm>
            <a:off x="2451986" y="1346623"/>
            <a:ext cx="21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TRANSPORTATION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6AA4EE-7A2E-D142-AEC0-C0697EC79C59}"/>
              </a:ext>
            </a:extLst>
          </p:cNvPr>
          <p:cNvSpPr txBox="1"/>
          <p:nvPr/>
        </p:nvSpPr>
        <p:spPr>
          <a:xfrm>
            <a:off x="8985835" y="138623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ENERGY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="" xmlns:a16="http://schemas.microsoft.com/office/drawing/2014/main" id="{CBBF485B-DFA4-8349-89E0-50A0883A9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5" t="4446" r="2082" b="3492"/>
          <a:stretch/>
        </p:blipFill>
        <p:spPr>
          <a:xfrm>
            <a:off x="6457381" y="1811040"/>
            <a:ext cx="5056908" cy="49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4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5FA0C1-B7ED-F444-B44B-0317AFA4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30899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AVOIDED DEATH in 10% emission reduction </a:t>
            </a:r>
            <a:r>
              <a:rPr lang="en-US" sz="1800" dirty="0">
                <a:solidFill>
                  <a:srgbClr val="FFFFFF"/>
                </a:solidFill>
              </a:rPr>
              <a:t>cont.</a:t>
            </a:r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0AB3B9A5-CED5-774D-9C44-A1B3109C5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" t="4127" r="1429" b="3651"/>
          <a:stretch/>
        </p:blipFill>
        <p:spPr>
          <a:xfrm>
            <a:off x="687094" y="1829522"/>
            <a:ext cx="5038142" cy="4927879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2A84598A-E398-5A4D-B546-AD204BE1A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8" t="3819" r="1526" b="3641"/>
          <a:stretch/>
        </p:blipFill>
        <p:spPr>
          <a:xfrm>
            <a:off x="6466764" y="1829522"/>
            <a:ext cx="5038142" cy="4996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F04DBC-5B60-124E-9B3C-FCD122F6257E}"/>
              </a:ext>
            </a:extLst>
          </p:cNvPr>
          <p:cNvSpPr txBox="1"/>
          <p:nvPr/>
        </p:nvSpPr>
        <p:spPr>
          <a:xfrm>
            <a:off x="2355004" y="1346622"/>
            <a:ext cx="21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TRANSPORTATION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711878-0AB4-5446-8493-2424CC03D88A}"/>
              </a:ext>
            </a:extLst>
          </p:cNvPr>
          <p:cNvSpPr txBox="1"/>
          <p:nvPr/>
        </p:nvSpPr>
        <p:spPr>
          <a:xfrm>
            <a:off x="8888853" y="134662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83463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29B4DC66-B9BC-8B42-9DC6-79C9318EB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3" t="4127" b="3971"/>
          <a:stretch/>
        </p:blipFill>
        <p:spPr>
          <a:xfrm>
            <a:off x="599225" y="1850478"/>
            <a:ext cx="5197956" cy="5007522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4AEA3C4F-6283-4641-B88D-EE610D48F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2" t="4446" r="1746" b="3333"/>
          <a:stretch/>
        </p:blipFill>
        <p:spPr>
          <a:xfrm>
            <a:off x="6095999" y="1834950"/>
            <a:ext cx="5081351" cy="50230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DC8F8653-1CF9-B143-939E-1254B122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24" y="632622"/>
            <a:ext cx="10993549" cy="705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AVOIDED DEATH in 10% emission reduction </a:t>
            </a:r>
            <a:r>
              <a:rPr lang="en-US" sz="2000" dirty="0"/>
              <a:t>cont.</a:t>
            </a:r>
            <a:r>
              <a:rPr lang="en-US" sz="3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3433F4-3DE6-8A43-B78F-FE354CF756D3}"/>
              </a:ext>
            </a:extLst>
          </p:cNvPr>
          <p:cNvSpPr txBox="1"/>
          <p:nvPr/>
        </p:nvSpPr>
        <p:spPr>
          <a:xfrm>
            <a:off x="2385883" y="1443614"/>
            <a:ext cx="231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- AGRICULTURE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82B2DF-4C0D-C144-BDF6-2FD51DB6E791}"/>
              </a:ext>
            </a:extLst>
          </p:cNvPr>
          <p:cNvSpPr txBox="1"/>
          <p:nvPr/>
        </p:nvSpPr>
        <p:spPr>
          <a:xfrm>
            <a:off x="7966178" y="1380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– ENERGY</a:t>
            </a:r>
          </a:p>
        </p:txBody>
      </p:sp>
    </p:spTree>
    <p:extLst>
      <p:ext uri="{BB962C8B-B14F-4D97-AF65-F5344CB8AC3E}">
        <p14:creationId xmlns:p14="http://schemas.microsoft.com/office/powerpoint/2010/main" val="187286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2CAF33-6410-474F-8286-3F71381D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133200">
              <a:spcBef>
                <a:spcPts val="0"/>
              </a:spcBef>
              <a:defRPr/>
            </a:pPr>
            <a:r>
              <a:rPr lang="en-US" dirty="0"/>
              <a:t>AVOIDED mortality due to 10% emission reduction</a:t>
            </a:r>
            <a:br>
              <a:rPr lang="en-US" dirty="0"/>
            </a:b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3" descr="carletonlogo.png">
            <a:extLst>
              <a:ext uri="{FF2B5EF4-FFF2-40B4-BE49-F238E27FC236}">
                <a16:creationId xmlns="" xmlns:a16="http://schemas.microsoft.com/office/drawing/2014/main" id="{22131392-847C-4749-A8AD-29A91FEE4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6" y="6334780"/>
            <a:ext cx="1371416" cy="39379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2B38840-77C2-EA4E-AFB1-E09F4375F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70637"/>
              </p:ext>
            </p:extLst>
          </p:nvPr>
        </p:nvGraphicFramePr>
        <p:xfrm>
          <a:off x="1349830" y="2045544"/>
          <a:ext cx="9557655" cy="383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="" xmlns:a16="http://schemas.microsoft.com/office/drawing/2014/main" val="3885237744"/>
                    </a:ext>
                  </a:extLst>
                </a:gridCol>
                <a:gridCol w="1433288">
                  <a:extLst>
                    <a:ext uri="{9D8B030D-6E8A-4147-A177-3AD203B41FA5}">
                      <a16:colId xmlns="" xmlns:a16="http://schemas.microsoft.com/office/drawing/2014/main" val="2852786047"/>
                    </a:ext>
                  </a:extLst>
                </a:gridCol>
                <a:gridCol w="1592942">
                  <a:extLst>
                    <a:ext uri="{9D8B030D-6E8A-4147-A177-3AD203B41FA5}">
                      <a16:colId xmlns="" xmlns:a16="http://schemas.microsoft.com/office/drawing/2014/main" val="3351758308"/>
                    </a:ext>
                  </a:extLst>
                </a:gridCol>
                <a:gridCol w="1592942">
                  <a:extLst>
                    <a:ext uri="{9D8B030D-6E8A-4147-A177-3AD203B41FA5}">
                      <a16:colId xmlns="" xmlns:a16="http://schemas.microsoft.com/office/drawing/2014/main" val="162940926"/>
                    </a:ext>
                  </a:extLst>
                </a:gridCol>
                <a:gridCol w="1592942">
                  <a:extLst>
                    <a:ext uri="{9D8B030D-6E8A-4147-A177-3AD203B41FA5}">
                      <a16:colId xmlns="" xmlns:a16="http://schemas.microsoft.com/office/drawing/2014/main" val="47207816"/>
                    </a:ext>
                  </a:extLst>
                </a:gridCol>
                <a:gridCol w="1592942">
                  <a:extLst>
                    <a:ext uri="{9D8B030D-6E8A-4147-A177-3AD203B41FA5}">
                      <a16:colId xmlns="" xmlns:a16="http://schemas.microsoft.com/office/drawing/2014/main" val="3640797323"/>
                    </a:ext>
                  </a:extLst>
                </a:gridCol>
              </a:tblGrid>
              <a:tr h="81028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 Surface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 Sources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31698162"/>
                  </a:ext>
                </a:extLst>
              </a:tr>
              <a:tr h="46944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India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10181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5472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19367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26017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61037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876262846"/>
                  </a:ext>
                </a:extLst>
              </a:tr>
              <a:tr h="46944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China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7456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18246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9397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43557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78656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730921819"/>
                  </a:ext>
                </a:extLst>
              </a:tr>
              <a:tr h="46944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Rest of Asia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5197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3295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4415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9296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22203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803356821"/>
                  </a:ext>
                </a:extLst>
              </a:tr>
              <a:tr h="57233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North America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1671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uk-UA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4890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9264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233917212"/>
                  </a:ext>
                </a:extLst>
              </a:tr>
              <a:tr h="46944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Europe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3048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3746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7462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15831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810379365"/>
                  </a:ext>
                </a:extLst>
              </a:tr>
              <a:tr h="57233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Northern Africa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1117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824824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8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32CAF33-6410-474F-8286-3F71381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pPr lvl="0" algn="ctr" defTabSz="133200">
              <a:spcBef>
                <a:spcPts val="0"/>
              </a:spcBef>
              <a:defRPr/>
            </a:pPr>
            <a:r>
              <a:rPr lang="en-US" dirty="0"/>
              <a:t>AVOIDED mortality by 10% emission reduction </a:t>
            </a:r>
            <a:br>
              <a:rPr lang="en-US" dirty="0"/>
            </a:b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42B38840-77C2-EA4E-AFB1-E09F4375F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38817"/>
              </p:ext>
            </p:extLst>
          </p:nvPr>
        </p:nvGraphicFramePr>
        <p:xfrm>
          <a:off x="2000734" y="2110858"/>
          <a:ext cx="8190531" cy="383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901">
                  <a:extLst>
                    <a:ext uri="{9D8B030D-6E8A-4147-A177-3AD203B41FA5}">
                      <a16:colId xmlns="" xmlns:a16="http://schemas.microsoft.com/office/drawing/2014/main" val="3885237744"/>
                    </a:ext>
                  </a:extLst>
                </a:gridCol>
                <a:gridCol w="1385629">
                  <a:extLst>
                    <a:ext uri="{9D8B030D-6E8A-4147-A177-3AD203B41FA5}">
                      <a16:colId xmlns="" xmlns:a16="http://schemas.microsoft.com/office/drawing/2014/main" val="2852786047"/>
                    </a:ext>
                  </a:extLst>
                </a:gridCol>
                <a:gridCol w="1410667">
                  <a:extLst>
                    <a:ext uri="{9D8B030D-6E8A-4147-A177-3AD203B41FA5}">
                      <a16:colId xmlns="" xmlns:a16="http://schemas.microsoft.com/office/drawing/2014/main" val="3351758308"/>
                    </a:ext>
                  </a:extLst>
                </a:gridCol>
                <a:gridCol w="1410667">
                  <a:extLst>
                    <a:ext uri="{9D8B030D-6E8A-4147-A177-3AD203B41FA5}">
                      <a16:colId xmlns="" xmlns:a16="http://schemas.microsoft.com/office/drawing/2014/main" val="162940926"/>
                    </a:ext>
                  </a:extLst>
                </a:gridCol>
                <a:gridCol w="1410667">
                  <a:extLst>
                    <a:ext uri="{9D8B030D-6E8A-4147-A177-3AD203B41FA5}">
                      <a16:colId xmlns="" xmlns:a16="http://schemas.microsoft.com/office/drawing/2014/main" val="47207816"/>
                    </a:ext>
                  </a:extLst>
                </a:gridCol>
              </a:tblGrid>
              <a:tr h="810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Primary PM</a:t>
                      </a:r>
                      <a:r>
                        <a:rPr lang="en-US" baseline="-25000" dirty="0"/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NH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r>
                        <a:rPr lang="en-US" baseline="-250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31698162"/>
                  </a:ext>
                </a:extLst>
              </a:tr>
              <a:tr h="46944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India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27619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4131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6089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23198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876262846"/>
                  </a:ext>
                </a:extLst>
              </a:tr>
              <a:tr h="46944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China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26751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i-FI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25718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NL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7298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18889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730921819"/>
                  </a:ext>
                </a:extLst>
              </a:tr>
              <a:tr h="46944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Rest of Asia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7036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2516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5599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7052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803356821"/>
                  </a:ext>
                </a:extLst>
              </a:tr>
              <a:tr h="57233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North America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uk-UA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3828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2509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233917212"/>
                  </a:ext>
                </a:extLst>
              </a:tr>
              <a:tr h="46944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Europe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5157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6081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810379365"/>
                  </a:ext>
                </a:extLst>
              </a:tr>
              <a:tr h="57233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Northern Africa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nl-NL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824824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81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E9E33E-8C00-814A-8CE6-A36611F0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FFFFFF"/>
                </a:solidFill>
              </a:rPr>
              <a:t>RESULTS:  </a:t>
            </a:r>
            <a:br>
              <a:rPr lang="en-US" cap="none" dirty="0">
                <a:solidFill>
                  <a:srgbClr val="FFFFFF"/>
                </a:solidFill>
              </a:rPr>
            </a:br>
            <a:r>
              <a:rPr lang="en-US" cap="none" dirty="0">
                <a:solidFill>
                  <a:srgbClr val="FFFFFF"/>
                </a:solidFill>
              </a:rPr>
              <a:t>BPT– USA (Surface Sources)</a:t>
            </a:r>
            <a:endParaRPr lang="en-US" dirty="0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162B97ED-A96E-4546-9013-1F4B26A06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0" t="7203" r="1418" b="6820"/>
          <a:stretch/>
        </p:blipFill>
        <p:spPr>
          <a:xfrm>
            <a:off x="448311" y="1822308"/>
            <a:ext cx="5550707" cy="4966421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="" xmlns:a16="http://schemas.microsoft.com/office/drawing/2014/main" id="{0CE80262-43AE-044E-8D54-D0CB1A481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3" t="7783" r="1507" b="5903"/>
          <a:stretch/>
        </p:blipFill>
        <p:spPr>
          <a:xfrm>
            <a:off x="6132394" y="1891579"/>
            <a:ext cx="5498979" cy="49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9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2CAF33-6410-474F-8286-3F71381D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133200">
              <a:spcBef>
                <a:spcPts val="0"/>
              </a:spcBef>
              <a:defRPr/>
            </a:pPr>
            <a:r>
              <a:rPr lang="en-US" dirty="0"/>
              <a:t>TOTAL AVOIDED DEATHS in THE US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" name="Picture 3" descr="carletonlogo.png">
            <a:extLst>
              <a:ext uri="{FF2B5EF4-FFF2-40B4-BE49-F238E27FC236}">
                <a16:creationId xmlns="" xmlns:a16="http://schemas.microsoft.com/office/drawing/2014/main" id="{22131392-847C-4749-A8AD-29A91FEE4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6" y="6334780"/>
            <a:ext cx="1371416" cy="39379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42B38840-77C2-EA4E-AFB1-E09F4375F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77705"/>
              </p:ext>
            </p:extLst>
          </p:nvPr>
        </p:nvGraphicFramePr>
        <p:xfrm>
          <a:off x="805542" y="2261883"/>
          <a:ext cx="5290458" cy="300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788">
                  <a:extLst>
                    <a:ext uri="{9D8B030D-6E8A-4147-A177-3AD203B41FA5}">
                      <a16:colId xmlns="" xmlns:a16="http://schemas.microsoft.com/office/drawing/2014/main" val="3885237744"/>
                    </a:ext>
                  </a:extLst>
                </a:gridCol>
                <a:gridCol w="1634213">
                  <a:extLst>
                    <a:ext uri="{9D8B030D-6E8A-4147-A177-3AD203B41FA5}">
                      <a16:colId xmlns="" xmlns:a16="http://schemas.microsoft.com/office/drawing/2014/main" val="2852786047"/>
                    </a:ext>
                  </a:extLst>
                </a:gridCol>
                <a:gridCol w="1861457">
                  <a:extLst>
                    <a:ext uri="{9D8B030D-6E8A-4147-A177-3AD203B41FA5}">
                      <a16:colId xmlns="" xmlns:a16="http://schemas.microsoft.com/office/drawing/2014/main" val="3351758308"/>
                    </a:ext>
                  </a:extLst>
                </a:gridCol>
              </a:tblGrid>
              <a:tr h="745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Transboundary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31698162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Energy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876262846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Industry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274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730921819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Transportation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803356821"/>
                  </a:ext>
                </a:extLst>
              </a:tr>
              <a:tr h="52667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Other Surface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4041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635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233917212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All Source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7231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1131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81037936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42B38840-77C2-EA4E-AFB1-E09F4375F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491628"/>
              </p:ext>
            </p:extLst>
          </p:nvPr>
        </p:nvGraphicFramePr>
        <p:xfrm>
          <a:off x="6422572" y="2261883"/>
          <a:ext cx="5188236" cy="300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109">
                  <a:extLst>
                    <a:ext uri="{9D8B030D-6E8A-4147-A177-3AD203B41FA5}">
                      <a16:colId xmlns="" xmlns:a16="http://schemas.microsoft.com/office/drawing/2014/main" val="3885237744"/>
                    </a:ext>
                  </a:extLst>
                </a:gridCol>
                <a:gridCol w="1527376">
                  <a:extLst>
                    <a:ext uri="{9D8B030D-6E8A-4147-A177-3AD203B41FA5}">
                      <a16:colId xmlns="" xmlns:a16="http://schemas.microsoft.com/office/drawing/2014/main" val="2852786047"/>
                    </a:ext>
                  </a:extLst>
                </a:gridCol>
                <a:gridCol w="1900751">
                  <a:extLst>
                    <a:ext uri="{9D8B030D-6E8A-4147-A177-3AD203B41FA5}">
                      <a16:colId xmlns="" xmlns:a16="http://schemas.microsoft.com/office/drawing/2014/main" val="3351758308"/>
                    </a:ext>
                  </a:extLst>
                </a:gridCol>
              </a:tblGrid>
              <a:tr h="871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Pollutant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USA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Transboundary</a:t>
                      </a:r>
                      <a:endParaRPr lang="en-US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31698162"/>
                  </a:ext>
                </a:extLst>
              </a:tr>
              <a:tr h="50465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PM</a:t>
                      </a:r>
                      <a:r>
                        <a:rPr lang="en-US" sz="1800" b="1" i="0" kern="1200" baseline="-25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1497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876262846"/>
                  </a:ext>
                </a:extLst>
              </a:tr>
              <a:tr h="50465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NH</a:t>
                      </a:r>
                      <a:r>
                        <a:rPr lang="en-US" sz="1800" b="1" i="0" kern="1200" baseline="-25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3201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cs-CZ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730921819"/>
                  </a:ext>
                </a:extLst>
              </a:tr>
              <a:tr h="50465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SO</a:t>
                      </a:r>
                      <a:r>
                        <a:rPr lang="en-US" sz="1800" b="1" i="0" kern="1200" baseline="-25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232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803356821"/>
                  </a:ext>
                </a:extLst>
              </a:tr>
              <a:tr h="615262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</a:t>
                      </a:r>
                      <a:r>
                        <a:rPr lang="en-US" sz="1800" b="1" i="0" kern="1200" baseline="-250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1675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s-IS" sz="1800" b="1" i="0" kern="120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23391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10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C5E465-F5FF-B243-9CC8-3FA936C5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2D69A8-1FD7-E548-B453-6367B9B0F286}"/>
              </a:ext>
            </a:extLst>
          </p:cNvPr>
          <p:cNvSpPr/>
          <p:nvPr/>
        </p:nvSpPr>
        <p:spPr>
          <a:xfrm>
            <a:off x="1419726" y="1925649"/>
            <a:ext cx="9675904" cy="3742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India (61k) and China (78k) represent more than 70% of avoided mortality in the case of 10% emission reduction in all sources.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Surface sources in general inflict much larger burden than elevated sources.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188,000 avoided mortality estimated in response to 10% emission reduction from all sources over the Northern Hemisphere.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Secondary PM contribution to mortality is larger than primary PM.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Number of total avoided death in the US is mostly attributed to local sources (86%). Secondary PM species, again, show larger contribution than primary PM.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/>
              <a:t>Better representation of annual mortality may require longer simulations. </a:t>
            </a:r>
          </a:p>
        </p:txBody>
      </p:sp>
      <p:pic>
        <p:nvPicPr>
          <p:cNvPr id="5" name="Picture 4" descr="carletonlogo.png">
            <a:extLst>
              <a:ext uri="{FF2B5EF4-FFF2-40B4-BE49-F238E27FC236}">
                <a16:creationId xmlns="" xmlns:a16="http://schemas.microsoft.com/office/drawing/2014/main" id="{995A005E-E756-584F-BEEE-39F0E5785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6" y="6334780"/>
            <a:ext cx="1371416" cy="3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1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D6039-F8C8-344B-A1DF-2EB8A861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Funding from the Health Effects Institute, Natural Science and Engineering Research Council of Canada, Health Canada</a:t>
            </a:r>
          </a:p>
          <a:p>
            <a:r>
              <a:rPr lang="en-US" sz="2400" dirty="0"/>
              <a:t>Computational resources from Compute Canada</a:t>
            </a:r>
          </a:p>
        </p:txBody>
      </p:sp>
      <p:pic>
        <p:nvPicPr>
          <p:cNvPr id="7" name="Picture 6" descr="carletonlogo.png">
            <a:extLst>
              <a:ext uri="{FF2B5EF4-FFF2-40B4-BE49-F238E27FC236}">
                <a16:creationId xmlns="" xmlns:a16="http://schemas.microsoft.com/office/drawing/2014/main" id="{D8D0AEB2-2BF5-7C4C-951E-833E26F7B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6" y="6334780"/>
            <a:ext cx="1371416" cy="3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9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0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6D2F53-32BC-2547-8753-C685EAE9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75CC5B-F72B-EF45-B3E1-6BB2A2C0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Long-term PM</a:t>
            </a:r>
            <a:r>
              <a:rPr lang="en-CA" baseline="-25000" dirty="0"/>
              <a:t>2.5</a:t>
            </a:r>
            <a:r>
              <a:rPr lang="en-CA" dirty="0"/>
              <a:t> exposure results in significant mortality worldwide. </a:t>
            </a:r>
          </a:p>
          <a:p>
            <a:endParaRPr lang="en-CA" dirty="0"/>
          </a:p>
          <a:p>
            <a:r>
              <a:rPr lang="en-CA" dirty="0"/>
              <a:t>The Global Burden of Disease (GBD, 2015) estimates that outdoor fine particulate matter causes over 4 million premature deaths annually. </a:t>
            </a:r>
          </a:p>
          <a:p>
            <a:endParaRPr lang="en-CA" dirty="0"/>
          </a:p>
          <a:p>
            <a:r>
              <a:rPr lang="en-CA" dirty="0"/>
              <a:t>In this study, we present backward/adjoint analysis to provide location-specific source attribution of the long-term mortality from exposure to fine particles in the Northern Hemisphere.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96A59D-8BE7-034D-A4BB-F3E7E8F2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61665"/>
          </a:xfrm>
        </p:spPr>
        <p:txBody>
          <a:bodyPr>
            <a:noAutofit/>
          </a:bodyPr>
          <a:lstStyle/>
          <a:p>
            <a:r>
              <a:rPr lang="en-US" cap="none" dirty="0"/>
              <a:t>Seasonal Variability In BPT (NO</a:t>
            </a:r>
            <a:r>
              <a:rPr lang="en-US" cap="none" baseline="-25000" dirty="0"/>
              <a:t>X</a:t>
            </a:r>
            <a:r>
              <a:rPr lang="en-US" cap="none" dirty="0"/>
              <a:t>, Winter/Summer) 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94459D81-1D5C-804F-A777-53D9AA5A8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" t="6615" r="1242" b="6615"/>
          <a:stretch/>
        </p:blipFill>
        <p:spPr>
          <a:xfrm>
            <a:off x="371764" y="1843787"/>
            <a:ext cx="5488709" cy="4936816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10BA9FD5-39A0-8943-984D-040E5B8A9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1" t="7877" r="2122" b="6900"/>
          <a:stretch/>
        </p:blipFill>
        <p:spPr>
          <a:xfrm>
            <a:off x="6096000" y="1871497"/>
            <a:ext cx="5629826" cy="5014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4DA189E-244D-804E-A102-A61F44478752}"/>
              </a:ext>
            </a:extLst>
          </p:cNvPr>
          <p:cNvSpPr txBox="1"/>
          <p:nvPr/>
        </p:nvSpPr>
        <p:spPr>
          <a:xfrm>
            <a:off x="2646217" y="1381866"/>
            <a:ext cx="193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Summer (July)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BCB5E4-69E9-F542-B329-7356F197BF85}"/>
              </a:ext>
            </a:extLst>
          </p:cNvPr>
          <p:cNvSpPr txBox="1"/>
          <p:nvPr/>
        </p:nvSpPr>
        <p:spPr>
          <a:xfrm>
            <a:off x="8497262" y="1381866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Winter (Jan)</a:t>
            </a:r>
          </a:p>
        </p:txBody>
      </p:sp>
    </p:spTree>
    <p:extLst>
      <p:ext uri="{BB962C8B-B14F-4D97-AF65-F5344CB8AC3E}">
        <p14:creationId xmlns:p14="http://schemas.microsoft.com/office/powerpoint/2010/main" val="134815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96A59D-8BE7-034D-A4BB-F3E7E8F2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75480"/>
          </a:xfrm>
        </p:spPr>
        <p:txBody>
          <a:bodyPr>
            <a:noAutofit/>
          </a:bodyPr>
          <a:lstStyle/>
          <a:p>
            <a:r>
              <a:rPr lang="en-US" cap="none" dirty="0"/>
              <a:t>Seasonal Variability In BPT (SO</a:t>
            </a:r>
            <a:r>
              <a:rPr lang="en-US" cap="none" baseline="-25000" dirty="0"/>
              <a:t>2</a:t>
            </a:r>
            <a:r>
              <a:rPr lang="en-US" cap="none" dirty="0"/>
              <a:t>, Winter/Summer)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="" xmlns:a16="http://schemas.microsoft.com/office/drawing/2014/main" id="{8B2A75F1-2932-AC48-A52A-59DA075E0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5" t="6816" r="1437" b="6615"/>
          <a:stretch/>
        </p:blipFill>
        <p:spPr>
          <a:xfrm>
            <a:off x="536669" y="1843531"/>
            <a:ext cx="5565279" cy="5014469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="" xmlns:a16="http://schemas.microsoft.com/office/drawing/2014/main" id="{BBCC683E-83E0-D447-A7D7-CEE9CB83F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3" t="6816" r="1634" b="6615"/>
          <a:stretch/>
        </p:blipFill>
        <p:spPr>
          <a:xfrm>
            <a:off x="6096000" y="1843530"/>
            <a:ext cx="5553920" cy="5014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0783D1-1AB5-E640-B723-DD988E950EA3}"/>
              </a:ext>
            </a:extLst>
          </p:cNvPr>
          <p:cNvSpPr txBox="1"/>
          <p:nvPr/>
        </p:nvSpPr>
        <p:spPr>
          <a:xfrm>
            <a:off x="2646217" y="1381866"/>
            <a:ext cx="193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Summer (July)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11B425-ECFE-F441-A7D7-A48B1C4F4F42}"/>
              </a:ext>
            </a:extLst>
          </p:cNvPr>
          <p:cNvSpPr txBox="1"/>
          <p:nvPr/>
        </p:nvSpPr>
        <p:spPr>
          <a:xfrm>
            <a:off x="8497262" y="1381866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Winter (Jan)</a:t>
            </a:r>
          </a:p>
        </p:txBody>
      </p:sp>
    </p:spTree>
    <p:extLst>
      <p:ext uri="{BB962C8B-B14F-4D97-AF65-F5344CB8AC3E}">
        <p14:creationId xmlns:p14="http://schemas.microsoft.com/office/powerpoint/2010/main" val="141028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1FC9B-8F16-0643-9F19-4D977B4D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89D7E72-D7FF-A146-B5AE-2360EAA37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52567"/>
              </p:ext>
            </p:extLst>
          </p:nvPr>
        </p:nvGraphicFramePr>
        <p:xfrm>
          <a:off x="581192" y="2251196"/>
          <a:ext cx="5744909" cy="4368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4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35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0821">
                  <a:extLst>
                    <a:ext uri="{9D8B030D-6E8A-4147-A177-3AD203B41FA5}">
                      <a16:colId xmlns="" xmlns:a16="http://schemas.microsoft.com/office/drawing/2014/main" val="2924489406"/>
                    </a:ext>
                  </a:extLst>
                </a:gridCol>
              </a:tblGrid>
              <a:tr h="4660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Northern Hemisphere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279">
                <a:tc>
                  <a:txBody>
                    <a:bodyPr/>
                    <a:lstStyle/>
                    <a:p>
                      <a:r>
                        <a:rPr lang="en-US" sz="1400" dirty="0"/>
                        <a:t>Study Period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 2 weeks in January,  April, July, and October, 2010, each</a:t>
                      </a:r>
                    </a:p>
                    <a:p>
                      <a:pPr algn="ctr"/>
                      <a:r>
                        <a:rPr lang="en-US" sz="1400" b="0" dirty="0"/>
                        <a:t>(plus 1 week for Forward and 1 week for Backward spin-up period)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0054312"/>
                  </a:ext>
                </a:extLst>
              </a:tr>
              <a:tr h="330279">
                <a:tc>
                  <a:txBody>
                    <a:bodyPr/>
                    <a:lstStyle/>
                    <a:p>
                      <a:r>
                        <a:rPr lang="en-US" sz="1400" dirty="0"/>
                        <a:t>Meteorology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GFS initialization / WRF v3.8.1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989">
                <a:tc>
                  <a:txBody>
                    <a:bodyPr/>
                    <a:lstStyle/>
                    <a:p>
                      <a:r>
                        <a:rPr lang="en-US" sz="1400" dirty="0"/>
                        <a:t>Emissions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0" dirty="0"/>
                        <a:t>SMOKEv4.0 </a:t>
                      </a:r>
                      <a:r>
                        <a:rPr lang="en-CA" sz="1400" b="0" dirty="0">
                          <a:sym typeface="Wingdings" pitchFamily="2" charset="2"/>
                        </a:rPr>
                        <a:t> </a:t>
                      </a:r>
                      <a:r>
                        <a:rPr lang="en-CA" sz="1400" b="0" dirty="0"/>
                        <a:t>EDGAR/HTAP2 (Separate sectors)</a:t>
                      </a:r>
                      <a:endParaRPr lang="en-US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989">
                <a:tc>
                  <a:txBody>
                    <a:bodyPr/>
                    <a:lstStyle/>
                    <a:p>
                      <a:r>
                        <a:rPr lang="en-US" sz="1400" dirty="0"/>
                        <a:t>Spatial Resolution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108km - Polar Stereographic Projection</a:t>
                      </a:r>
                    </a:p>
                    <a:p>
                      <a:pPr algn="ctr"/>
                      <a:r>
                        <a:rPr lang="en-US" sz="1400" dirty="0"/>
                        <a:t>(187 x 187)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183">
                <a:tc>
                  <a:txBody>
                    <a:bodyPr/>
                    <a:lstStyle/>
                    <a:p>
                      <a:r>
                        <a:rPr lang="en-US" sz="1400" dirty="0"/>
                        <a:t>CTM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CMAQ </a:t>
                      </a:r>
                      <a:r>
                        <a:rPr lang="en-US" sz="1400" baseline="0" dirty="0"/>
                        <a:t>v5.0 and its ADJOINT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6461">
                <a:tc>
                  <a:txBody>
                    <a:bodyPr/>
                    <a:lstStyle/>
                    <a:p>
                      <a:r>
                        <a:rPr lang="en-US" sz="1400" dirty="0"/>
                        <a:t>Epidemiological model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Exposure Mortality Model (GEMM)</a:t>
                      </a:r>
                      <a:r>
                        <a:rPr lang="en-CA" sz="1400" dirty="0"/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(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Burnett et al., 2018</a:t>
                      </a:r>
                      <a:r>
                        <a:rPr lang="en-CA" sz="1400" dirty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6461">
                <a:tc>
                  <a:txBody>
                    <a:bodyPr/>
                    <a:lstStyle/>
                    <a:p>
                      <a:r>
                        <a:rPr lang="en-US" sz="1400" dirty="0"/>
                        <a:t>Adjoint cost function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Annual Chronic exposure mortality, constructed from two-week simulations in each season.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2269658"/>
                  </a:ext>
                </a:extLst>
              </a:tr>
            </a:tbl>
          </a:graphicData>
        </a:graphic>
      </p:graphicFrame>
      <p:pic>
        <p:nvPicPr>
          <p:cNvPr id="5" name="Picture 4" descr="A picture containing map, text&#10;&#10;Description automatically generated">
            <a:extLst>
              <a:ext uri="{FF2B5EF4-FFF2-40B4-BE49-F238E27FC236}">
                <a16:creationId xmlns="" xmlns:a16="http://schemas.microsoft.com/office/drawing/2014/main" id="{306F62A8-3F46-5143-89F2-73CCC9B1B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31" y="1959512"/>
            <a:ext cx="4974077" cy="47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Benefit per ton (BPT) using GEMM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1192" y="2180496"/>
            <a:ext cx="6022807" cy="367830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Global Exposure Mortality Model (GEMM) (Burnett et al., 2018)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Based on a number of cohorts from around the world.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Heavily informed by American (ACS) and Canadian cohorts (</a:t>
            </a:r>
            <a:r>
              <a:rPr lang="en-US" sz="2000" dirty="0" err="1"/>
              <a:t>CanCHEC</a:t>
            </a:r>
            <a:r>
              <a:rPr lang="en-US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Cause-specific mortality, but here non-communicable disease (NCD) NCD + lower respiratory infection (LRI) mortality for 25+ years populations.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supra-linear concentration response function (CRF), nearly doubles GBD estimates.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Wingdings" charset="2"/>
              <a:buChar char="§"/>
            </a:pPr>
            <a:endParaRPr lang="en-US" sz="2000" dirty="0">
              <a:sym typeface="Wingdings"/>
            </a:endParaRPr>
          </a:p>
          <a:p>
            <a:pPr lvl="2">
              <a:buFont typeface="Wingdings" charset="2"/>
              <a:buChar char="§"/>
            </a:pPr>
            <a:endParaRPr lang="en-US" sz="2000" dirty="0">
              <a:sym typeface="Wingdings"/>
            </a:endParaRPr>
          </a:p>
          <a:p>
            <a:pPr lvl="2">
              <a:buFont typeface="Wingdings" charset="2"/>
              <a:buChar char="§"/>
            </a:pPr>
            <a:endParaRPr lang="en-US" dirty="0"/>
          </a:p>
        </p:txBody>
      </p:sp>
      <p:pic>
        <p:nvPicPr>
          <p:cNvPr id="9" name="Picture 8" descr="carletonlogo.png">
            <a:extLst>
              <a:ext uri="{FF2B5EF4-FFF2-40B4-BE49-F238E27FC236}">
                <a16:creationId xmlns="" xmlns:a16="http://schemas.microsoft.com/office/drawing/2014/main" id="{8E3D4799-E203-0C42-9D19-6CB90984B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6" y="6334780"/>
            <a:ext cx="1371416" cy="393792"/>
          </a:xfrm>
          <a:prstGeom prst="rect">
            <a:avLst/>
          </a:prstGeom>
        </p:spPr>
      </p:pic>
      <p:pic>
        <p:nvPicPr>
          <p:cNvPr id="27" name="Picture 26" descr="A close up of a mans face&#10;&#10;Description automatically generated">
            <a:extLst>
              <a:ext uri="{FF2B5EF4-FFF2-40B4-BE49-F238E27FC236}">
                <a16:creationId xmlns="" xmlns:a16="http://schemas.microsoft.com/office/drawing/2014/main" id="{75B5EDC3-CD6B-0D47-9661-CE5736F56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17" y="3960124"/>
            <a:ext cx="4640090" cy="291876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C0B900E-D6E5-8542-977C-EDD48DCF52F0}"/>
              </a:ext>
            </a:extLst>
          </p:cNvPr>
          <p:cNvSpPr txBox="1"/>
          <p:nvPr/>
        </p:nvSpPr>
        <p:spPr>
          <a:xfrm>
            <a:off x="8788699" y="4263406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FORCINGS</a:t>
            </a:r>
          </a:p>
        </p:txBody>
      </p:sp>
      <p:pic>
        <p:nvPicPr>
          <p:cNvPr id="30" name="Picture 29" descr="A close up of a mans face&#10;&#10;Description automatically generated">
            <a:extLst>
              <a:ext uri="{FF2B5EF4-FFF2-40B4-BE49-F238E27FC236}">
                <a16:creationId xmlns="" xmlns:a16="http://schemas.microsoft.com/office/drawing/2014/main" id="{C1285FBA-BFA8-5045-8D63-01CB22EFC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716" y="1209056"/>
            <a:ext cx="4640091" cy="29167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3FC5C41-C379-AF4C-84FC-EC5812EF54E7}"/>
              </a:ext>
            </a:extLst>
          </p:cNvPr>
          <p:cNvSpPr txBox="1"/>
          <p:nvPr/>
        </p:nvSpPr>
        <p:spPr>
          <a:xfrm>
            <a:off x="8378330" y="1168505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COST FUNCTION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A04FBCF-3557-2A43-A793-9114388AD5A1}"/>
              </a:ext>
            </a:extLst>
          </p:cNvPr>
          <p:cNvSpPr txBox="1"/>
          <p:nvPr/>
        </p:nvSpPr>
        <p:spPr>
          <a:xfrm>
            <a:off x="8035127" y="1915079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GEMM</a:t>
            </a:r>
          </a:p>
        </p:txBody>
      </p:sp>
    </p:spTree>
    <p:extLst>
      <p:ext uri="{BB962C8B-B14F-4D97-AF65-F5344CB8AC3E}">
        <p14:creationId xmlns:p14="http://schemas.microsoft.com/office/powerpoint/2010/main" val="72781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14DBB9-D07A-AB40-BB87-0774A27A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BF59B6-2B47-F045-8413-BFC702FB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Baseline Mortality Rates (BMR): </a:t>
            </a:r>
          </a:p>
          <a:p>
            <a:pPr lvl="1"/>
            <a:r>
              <a:rPr lang="en-US" dirty="0"/>
              <a:t>Obtained from IHME (2019, </a:t>
            </a:r>
            <a:r>
              <a:rPr lang="en-CA" dirty="0">
                <a:hlinkClick r:id="rId2"/>
              </a:rPr>
              <a:t>http://ghdx.healthdata.org/gbd-results-tool</a:t>
            </a:r>
            <a:r>
              <a:rPr lang="en-US" dirty="0"/>
              <a:t>)  for the year of 2010</a:t>
            </a:r>
          </a:p>
          <a:p>
            <a:pPr lvl="1"/>
            <a:r>
              <a:rPr lang="en-US" dirty="0"/>
              <a:t>NCD + LRI, age 25+ </a:t>
            </a:r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/>
              <a:t>Population 	</a:t>
            </a:r>
          </a:p>
          <a:p>
            <a:pPr lvl="1"/>
            <a:r>
              <a:rPr lang="en-CA" dirty="0"/>
              <a:t>NASA Socio-Economic Data and Application Center (SEDAC) </a:t>
            </a:r>
          </a:p>
          <a:p>
            <a:pPr lvl="2"/>
            <a:r>
              <a:rPr lang="en-CA" dirty="0"/>
              <a:t>The Gridded Population of the World (Version 4.2: Basic Demographic Characteristics, ~5km resolution). </a:t>
            </a:r>
          </a:p>
          <a:p>
            <a:pPr lvl="2"/>
            <a:r>
              <a:rPr lang="en-CA" dirty="0"/>
              <a:t>Population by age, aggregated to the our domain (108 km spatial resolution).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7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45FECC-01B6-4C4C-BA1B-CD99AC89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</a:rPr>
              <a:t>RESULTS:  </a:t>
            </a:r>
            <a:br>
              <a:rPr lang="en-US" cap="none" dirty="0">
                <a:solidFill>
                  <a:srgbClr val="FFFFFF"/>
                </a:solidFill>
              </a:rPr>
            </a:br>
            <a:r>
              <a:rPr lang="en-US" cap="none" dirty="0">
                <a:solidFill>
                  <a:srgbClr val="FFFFFF"/>
                </a:solidFill>
              </a:rPr>
              <a:t>BPT– Northern Hemisphere (Surface Sources)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7362" b="6269"/>
          <a:stretch/>
        </p:blipFill>
        <p:spPr>
          <a:xfrm>
            <a:off x="402677" y="1844862"/>
            <a:ext cx="5670582" cy="5013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7761" r="979" b="6269"/>
          <a:stretch/>
        </p:blipFill>
        <p:spPr>
          <a:xfrm>
            <a:off x="6228296" y="1844862"/>
            <a:ext cx="5628175" cy="50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E03350-D83A-5A4B-8A4F-C53AD8F9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FFFFFF"/>
                </a:solidFill>
              </a:rPr>
              <a:t>RESULTS:  </a:t>
            </a:r>
            <a:br>
              <a:rPr lang="en-US" cap="none" dirty="0">
                <a:solidFill>
                  <a:srgbClr val="FFFFFF"/>
                </a:solidFill>
              </a:rPr>
            </a:br>
            <a:r>
              <a:rPr lang="en-US" cap="none" dirty="0">
                <a:solidFill>
                  <a:srgbClr val="FFFFFF"/>
                </a:solidFill>
              </a:rPr>
              <a:t>BPT– Northern Hemisphere (Surface Sources) </a:t>
            </a:r>
            <a:r>
              <a:rPr lang="en-US" sz="2400" cap="none" dirty="0">
                <a:solidFill>
                  <a:srgbClr val="FFFFFF"/>
                </a:solidFill>
              </a:rPr>
              <a:t>cont</a:t>
            </a:r>
            <a:r>
              <a:rPr lang="en-US" sz="2000" cap="none" dirty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CF958E8E-D117-9A4B-9450-7B0960302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3" t="7677" b="5858"/>
          <a:stretch/>
        </p:blipFill>
        <p:spPr>
          <a:xfrm>
            <a:off x="432328" y="1854856"/>
            <a:ext cx="5663672" cy="5013557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6FBAFB3A-02AB-5D4D-819C-106960742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3" t="7677" b="5858"/>
          <a:stretch/>
        </p:blipFill>
        <p:spPr>
          <a:xfrm>
            <a:off x="6096000" y="1854856"/>
            <a:ext cx="5651908" cy="500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3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51191C-D62E-2E45-A35B-B34681E3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03189"/>
          </a:xfrm>
        </p:spPr>
        <p:txBody>
          <a:bodyPr>
            <a:noAutofit/>
          </a:bodyPr>
          <a:lstStyle/>
          <a:p>
            <a:r>
              <a:rPr lang="en-US" cap="none" dirty="0"/>
              <a:t>Seasonal Variability In BPT (PM</a:t>
            </a:r>
            <a:r>
              <a:rPr lang="en-US" cap="none" baseline="-25000" dirty="0"/>
              <a:t>2.5</a:t>
            </a:r>
            <a:r>
              <a:rPr lang="en-US" cap="none" dirty="0"/>
              <a:t>, Winter/Summer) 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A65836E4-71D6-A245-8E78-5F80E2C65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" t="6615" r="1242" b="6615"/>
          <a:stretch/>
        </p:blipFill>
        <p:spPr>
          <a:xfrm>
            <a:off x="410375" y="1843531"/>
            <a:ext cx="5575043" cy="5014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AC5589-59AA-3943-BDBB-344AA0A98BB3}"/>
              </a:ext>
            </a:extLst>
          </p:cNvPr>
          <p:cNvSpPr txBox="1"/>
          <p:nvPr/>
        </p:nvSpPr>
        <p:spPr>
          <a:xfrm>
            <a:off x="2646217" y="1381866"/>
            <a:ext cx="193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Summer (July)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1B0D1D-3FC5-7440-86BF-3B2D08370D97}"/>
              </a:ext>
            </a:extLst>
          </p:cNvPr>
          <p:cNvSpPr txBox="1"/>
          <p:nvPr/>
        </p:nvSpPr>
        <p:spPr>
          <a:xfrm>
            <a:off x="8497262" y="1381866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Winter (Jan)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7363" r="1377" b="6866"/>
          <a:stretch/>
        </p:blipFill>
        <p:spPr>
          <a:xfrm>
            <a:off x="6096000" y="1843531"/>
            <a:ext cx="5619462" cy="50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8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51191C-D62E-2E45-A35B-B34681E3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89335"/>
          </a:xfrm>
        </p:spPr>
        <p:txBody>
          <a:bodyPr>
            <a:noAutofit/>
          </a:bodyPr>
          <a:lstStyle/>
          <a:p>
            <a:r>
              <a:rPr lang="en-US" cap="none" dirty="0"/>
              <a:t>Seasonal Variability In BPT (NH</a:t>
            </a:r>
            <a:r>
              <a:rPr lang="en-US" cap="none" baseline="-25000" dirty="0"/>
              <a:t>3</a:t>
            </a:r>
            <a:r>
              <a:rPr lang="en-US" cap="none" dirty="0"/>
              <a:t>, Winter/Summer)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6AA2A4-2368-0B49-AE9E-612EFD30CD15}"/>
              </a:ext>
            </a:extLst>
          </p:cNvPr>
          <p:cNvSpPr txBox="1"/>
          <p:nvPr/>
        </p:nvSpPr>
        <p:spPr>
          <a:xfrm>
            <a:off x="2646217" y="1381866"/>
            <a:ext cx="193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Summer (July)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BA3D25-83C5-8F46-812A-598657DCFE1A}"/>
              </a:ext>
            </a:extLst>
          </p:cNvPr>
          <p:cNvSpPr txBox="1"/>
          <p:nvPr/>
        </p:nvSpPr>
        <p:spPr>
          <a:xfrm>
            <a:off x="8497262" y="1381866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Winter (Jan)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7562" r="1377" b="5871"/>
          <a:stretch/>
        </p:blipFill>
        <p:spPr>
          <a:xfrm>
            <a:off x="6055056" y="1843530"/>
            <a:ext cx="5556263" cy="5014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7165" r="1377" b="6070"/>
          <a:stretch/>
        </p:blipFill>
        <p:spPr>
          <a:xfrm>
            <a:off x="540248" y="1843529"/>
            <a:ext cx="5514808" cy="49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860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716</Words>
  <Application>Microsoft Macintosh PowerPoint</Application>
  <PresentationFormat>Widescreen</PresentationFormat>
  <Paragraphs>203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Gill Sans MT</vt:lpstr>
      <vt:lpstr>Wingdings</vt:lpstr>
      <vt:lpstr>Wingdings 2</vt:lpstr>
      <vt:lpstr>Arial</vt:lpstr>
      <vt:lpstr>Dividend</vt:lpstr>
      <vt:lpstr>Source Attribution of Global PM2.5 Mortality Using the Adjoint of Hemispheric CMAQ</vt:lpstr>
      <vt:lpstr>INTRODUCTION</vt:lpstr>
      <vt:lpstr>Methodology</vt:lpstr>
      <vt:lpstr>Benefit per ton (BPT) using GEMM  </vt:lpstr>
      <vt:lpstr>Baseline Data</vt:lpstr>
      <vt:lpstr>RESULTS:   BPT– Northern Hemisphere (Surface Sources)</vt:lpstr>
      <vt:lpstr>RESULTS:   BPT– Northern Hemisphere (Surface Sources) cont.</vt:lpstr>
      <vt:lpstr>Seasonal Variability In BPT (PM2.5, Winter/Summer) </vt:lpstr>
      <vt:lpstr>Seasonal Variability In BPT (NH3, Winter/Summer) </vt:lpstr>
      <vt:lpstr>AVOIDED DEATH in 10% emission reduction  </vt:lpstr>
      <vt:lpstr>AVOIDED DEATH in 10% emission reduction cont.</vt:lpstr>
      <vt:lpstr>AVOIDED DEATH in 10% emission reduction cont. </vt:lpstr>
      <vt:lpstr>AVOIDED mortality due to 10% emission reduction </vt:lpstr>
      <vt:lpstr>AVOIDED mortality by 10% emission reduction  </vt:lpstr>
      <vt:lpstr>RESULTS:   BPT– USA (Surface Sources)</vt:lpstr>
      <vt:lpstr>TOTAL AVOIDED DEATHS in THE US</vt:lpstr>
      <vt:lpstr>CONCLUSION</vt:lpstr>
      <vt:lpstr>Acknowledgements</vt:lpstr>
      <vt:lpstr>EXTRA SLIDES</vt:lpstr>
      <vt:lpstr>Seasonal Variability In BPT (NOX, Winter/Summer) </vt:lpstr>
      <vt:lpstr>Seasonal Variability In BPT (SO2, Winter/Summer) 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Attribution of Global PM2.5 Mortality Using the Adjoint of Hemispheric CMAQ</dc:title>
  <dc:creator>Burak Oztaner</dc:creator>
  <cp:lastModifiedBy>Burak Oztaner</cp:lastModifiedBy>
  <cp:revision>15</cp:revision>
  <dcterms:created xsi:type="dcterms:W3CDTF">2019-10-17T15:41:39Z</dcterms:created>
  <dcterms:modified xsi:type="dcterms:W3CDTF">2019-10-21T14:39:15Z</dcterms:modified>
</cp:coreProperties>
</file>