
<file path=[Content_Types].xml><?xml version="1.0" encoding="utf-8"?>
<Types xmlns="http://schemas.openxmlformats.org/package/2006/content-types"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presentationml.notesMaster+xml" PartName="/ppt/notesMasters/notesMaster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Slide+xml" PartName="/ppt/notesSlides/notesSlide2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Default ContentType="image/png" Extension="png"/>
  <Default ContentType="image/jpeg" Extension="jpeg"/>
  <Override ContentType="application/vnd.openxmlformats-officedocument.presentationml.presentation.main+xml" PartName="/ppt/presentation.xml"/>
  <Default ContentType="application/xml" Extension="xml"/>
  <Default ContentType="application/vnd.openxmlformats-package.relationships+xml" Extension="rels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?><Relationships xmlns="http://schemas.openxmlformats.org/package/2006/relationships"><Relationship Id="rId1" Target="/ppt/media/image1.png" Type="http://schemas.openxmlformats.org/officeDocument/2006/relationships/image"/><Relationship Id="rId2" Target="/ppt/media/image2.png" Type="http://schemas.openxmlformats.org/officeDocument/2006/relationships/image"/><Relationship Id="rId3" Target="/ppt/media/image3.png" Type="http://schemas.openxmlformats.org/officeDocument/2006/relationships/image"/><Relationship Id="rId4" Target="/ppt/media/image4.png" Type="http://schemas.openxmlformats.org/officeDocument/2006/relationships/image"/><Relationship Id="rId5" Target="/ppt/media/image5.png" Type="http://schemas.openxmlformats.org/officeDocument/2006/relationships/image"/><Relationship Id="rId6" Target="/ppt/media/image6.png" Type="http://schemas.openxmlformats.org/officeDocument/2006/relationships/image"/><Relationship Id="rId7" Target="/ppt/media/image7.png" Type="http://schemas.openxmlformats.org/officeDocument/2006/relationships/image"/><Relationship Id="rId8" Target="/ppt/media/image8.png" Type="http://schemas.openxmlformats.org/officeDocument/2006/relationships/image"/><Relationship Id="rId9" Target="/ppt/media/image9.png" Type="http://schemas.openxmlformats.org/officeDocument/2006/relationships/image"/><Relationship Id="rId10" Target="/ppt/media/image10.png" Type="http://schemas.openxmlformats.org/officeDocument/2006/relationships/image"/><Relationship Id="rId11" Target="/ppt/media/image11.png" Type="http://schemas.openxmlformats.org/officeDocument/2006/relationships/image"/><Relationship Id="rId12" Target="/ppt/media/image12.jpeg" Type="http://schemas.openxmlformats.org/officeDocument/2006/relationships/image"/><Relationship Id="rId13" Target="/ppt/media/image13.png" Type="http://schemas.openxmlformats.org/officeDocument/2006/relationships/image"/><Relationship Id="rId14" Target="/ppt/media/image15.jpeg" Type="http://schemas.openxmlformats.org/officeDocument/2006/relationships/image"/><Relationship Id="rId15" Target="/ppt/media/image16.png" Type="http://schemas.openxmlformats.org/officeDocument/2006/relationships/image"/><Relationship Id="rId16" Target="/ppt/media/image17.png" Type="http://schemas.openxmlformats.org/officeDocument/2006/relationships/image"/><Relationship Id="rId17" Target="/ppt/media/image18.png" Type="http://schemas.openxmlformats.org/officeDocument/2006/relationships/image"/><Relationship Id="rId18" Target="/ppt/media/image19.png" Type="http://schemas.openxmlformats.org/officeDocument/2006/relationships/image"/><Relationship Id="rId19" Target="/ppt/media/image20.png" Type="http://schemas.openxmlformats.org/officeDocument/2006/relationships/image"/><Relationship Id="rId20" Target="/ppt/media/image22.png" Type="http://schemas.openxmlformats.org/officeDocument/2006/relationships/image"/><Relationship Id="rId21" Target="/ppt/media/image23.png" Type="http://schemas.openxmlformats.org/officeDocument/2006/relationships/image"/><Relationship Id="rId22" Target="/ppt/media/image24.png" Type="http://schemas.openxmlformats.org/officeDocument/2006/relationships/image"/><Relationship Id="rId23" Target="/ppt/media/image25.png" Type="http://schemas.openxmlformats.org/officeDocument/2006/relationships/image"/><Relationship Id="rId24" Target="/ppt/media/image26.png" Type="http://schemas.openxmlformats.org/officeDocument/2006/relationships/image"/><Relationship Id="rId25" Target="/ppt/media/image27.jpeg" Type="http://schemas.openxmlformats.org/officeDocument/2006/relationships/image"/><Relationship Id="rId26" Target="/ppt/media/image29.jpeg" Type="http://schemas.openxmlformats.org/officeDocument/2006/relationships/image"/><Relationship Id="rId27" Target="/ppt/media/image30.png" Type="http://schemas.openxmlformats.org/officeDocument/2006/relationships/image"/><Relationship Id="rId28" Target="/ppt/media/image31.png" Type="http://schemas.openxmlformats.org/officeDocument/2006/relationships/image"/><Relationship Id="rId29" Target="/ppt/media/image33.png" Type="http://schemas.openxmlformats.org/officeDocument/2006/relationships/image"/><Relationship Id="rId30" Target="/ppt/media/image34.png" Type="http://schemas.openxmlformats.org/officeDocument/2006/relationships/image"/><Relationship Id="rId31" Target="/ppt/media/image35.png" Type="http://schemas.openxmlformats.org/officeDocument/2006/relationships/image"/><Relationship Id="rId32" Target="/ppt/media/image36.png" Type="http://schemas.openxmlformats.org/officeDocument/2006/relationships/image"/><Relationship Id="rId33" Target="/ppt/media/image38.png" Type="http://schemas.openxmlformats.org/officeDocument/2006/relationships/image"/><Relationship Id="rId34" Target="/ppt/media/image39.png" Type="http://schemas.openxmlformats.org/officeDocument/2006/relationships/image"/><Relationship Id="rId35" Target="/ppt/media/image41.png" Type="http://schemas.openxmlformats.org/officeDocument/2006/relationships/image"/><Relationship Id="rId36" Target="ppt/media/img_cc_black.png" Type="http://schemas.openxmlformats.org/officeDocument/2006/relationships/image"/><Relationship Id="rId37" Target="ppt/presentation.xml" Type="http://schemas.openxmlformats.org/officeDocument/2006/relationships/officeDocument"/><Relationship Id="rId38" Target="docProps/core.xml" Type="http://schemas.openxmlformats.org/package/2006/relationships/metadata/core-properties"/><Relationship Id="rId39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embedTrueTypeFonts="1" saveSubsetFonts="1">
  <p:sldMasterIdLst>
    <p:sldMasterId id="2147483648" r:id="rId1"/>
  </p:sldMasterIdLst>
  <p:notesMasterIdLst>
    <p:notesMasterId r:id="rId3"/>
  </p:notesMasterIdLst>
  <p:sldIdLst>
    <p:sldId id="256" r:id="rId5"/>
    <p:sldId id="257" r:id="rId7"/>
    <p:sldId id="258" r:id="rId8"/>
    <p:sldId id="259" r:id="rId9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x="12192000" cy="6858000" type="custom"/>
  <p:notesSz cx="12192000" cy="6858000"/>
  <p:embeddedFontLst/>
  <p:custDataLst/>
  <p:defaultTextStyle>
    <a:defPPr>
      <a:defRPr lang="en-US"/>
    </a:defPPr>
    <a:lvl1pPr algn="l" lvl="0" marL="0" rtl="false">
      <a:defRPr dirty="0" lang="en-US" sz="1800">
        <a:solidFill>
          <a:schemeClr val="tx1"/>
        </a:solidFill>
        <a:latin typeface="+mn-lt"/>
      </a:defRPr>
    </a:lvl1pPr>
    <a:lvl2pPr algn="l" lvl="1" marL="457200" rtl="false">
      <a:defRPr dirty="0" lang="en-US" sz="1800">
        <a:solidFill>
          <a:schemeClr val="tx1"/>
        </a:solidFill>
        <a:latin typeface="+mn-lt"/>
      </a:defRPr>
    </a:lvl2pPr>
    <a:lvl3pPr algn="l" lvl="2" marL="914400" rtl="false">
      <a:defRPr dirty="0" lang="en-US" sz="1800">
        <a:solidFill>
          <a:schemeClr val="tx1"/>
        </a:solidFill>
        <a:latin typeface="+mn-lt"/>
      </a:defRPr>
    </a:lvl3pPr>
    <a:lvl4pPr algn="l" lvl="3" marL="1371600" rtl="false">
      <a:defRPr dirty="0" lang="en-US" sz="1800">
        <a:solidFill>
          <a:schemeClr val="tx1"/>
        </a:solidFill>
        <a:latin typeface="+mn-lt"/>
      </a:defRPr>
    </a:lvl4pPr>
    <a:lvl5pPr algn="l" lvl="4" marL="1828800" rtl="false">
      <a:defRPr dirty="0" lang="en-US" sz="1800">
        <a:solidFill>
          <a:schemeClr val="tx1"/>
        </a:solidFill>
        <a:latin typeface="+mn-lt"/>
      </a:defRPr>
    </a:lvl5pPr>
    <a:lvl6pPr algn="l" lvl="5" marL="2286000" rtl="false">
      <a:defRPr dirty="0" lang="en-US" sz="1800">
        <a:solidFill>
          <a:schemeClr val="tx1"/>
        </a:solidFill>
        <a:latin typeface="+mn-lt"/>
      </a:defRPr>
    </a:lvl6pPr>
    <a:lvl7pPr algn="l" lvl="6" marL="2743200" rtl="false">
      <a:defRPr dirty="0" lang="en-US" sz="1800">
        <a:solidFill>
          <a:schemeClr val="tx1"/>
        </a:solidFill>
        <a:latin typeface="+mn-lt"/>
      </a:defRPr>
    </a:lvl7pPr>
    <a:lvl8pPr algn="l" lvl="7" marL="3200400" rtl="false">
      <a:defRPr dirty="0" lang="en-US" sz="1800">
        <a:solidFill>
          <a:schemeClr val="tx1"/>
        </a:solidFill>
        <a:latin typeface="+mn-lt"/>
      </a:defRPr>
    </a:lvl8pPr>
    <a:lvl9pPr algn="l" lvl="8" marL="3657600" rtl="false">
      <a:defRPr dirty="0" lang="en-US" sz="1800">
        <a:solidFill>
          <a:schemeClr val="tx1"/>
        </a:solidFill>
        <a:latin typeface="+mn-lt"/>
      </a:defRPr>
    </a:lvl9pPr>
  </p:defaultTextStyle>
</p:presentation>
</file>

<file path=ppt/presProps.xml><?xml version="1.0" encoding="utf-8"?>
<p:presentation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showPr showNarration="1">
    <p:sldAll/>
  </p:showPr>
</p:presentationPr>
</file>

<file path=ppt/tableStyles.xml><?xml version="1.0" encoding="utf-8"?>
<a:tblStyleLs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def="{5C22544A-7EE6-4342-B048-85BDC9FD1C3A}"/>
</file>

<file path=ppt/viewProps.xml><?xml version="1.0" encoding="utf-8"?>
<p:viewP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normalViewPr showOutlineIcons="false">
    <p:restoredLeft sz="15620"/>
    <p:restoredTop sz="94660"/>
  </p:normalViewPr>
  <p:slideViewPr>
    <p:cSldViewPr>
      <p:cViewPr varScale="true">
        <p:scale>
          <a:sx d="100" n="73"/>
          <a:sy d="100" n="73"/>
        </p:scale>
        <p:origin x="-1110" y="-102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8028800" cy="78028800"/>
</p:viewPr>
</file>

<file path=ppt/_rels/presentation.xml.rels><?xml version="1.0" encoding="UTF-8"?>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notesMasters/notesMaster1.xml" Type="http://schemas.openxmlformats.org/officeDocument/2006/relationships/notesMaster"/><Relationship Id="rId4" Target="theme/theme2.xml" Type="http://schemas.openxmlformats.org/officeDocument/2006/relationships/theme"/><Relationship Id="rId5" Target="slides/slide1.xml" Type="http://schemas.openxmlformats.org/officeDocument/2006/relationships/slide"/><Relationship Id="rId6" Target="notesSlides/notesSlide1.xml" Type="http://schemas.openxmlformats.org/officeDocument/2006/relationships/notes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Relationship Id="rId10" Target="notesSlides/notesSlide2.xml" Type="http://schemas.openxmlformats.org/officeDocument/2006/relationships/notesSlide"/><Relationship Id="rId11" Target="slides/slide5.xml" Type="http://schemas.openxmlformats.org/officeDocument/2006/relationships/slide"/><Relationship Id="rId12" Target="slides/slide6.xml" Type="http://schemas.openxmlformats.org/officeDocument/2006/relationships/slide"/><Relationship Id="rId13" Target="slides/slide7.xml" Type="http://schemas.openxmlformats.org/officeDocument/2006/relationships/slide"/><Relationship Id="rId14" Target="slides/slide8.xml" Type="http://schemas.openxmlformats.org/officeDocument/2006/relationships/slide"/><Relationship Id="rId15" Target="slides/slide9.xml" Type="http://schemas.openxmlformats.org/officeDocument/2006/relationships/slide"/><Relationship Id="rId16" Target="slides/slide10.xml" Type="http://schemas.openxmlformats.org/officeDocument/2006/relationships/slide"/><Relationship Id="rId17" Target="slides/slide11.xml" Type="http://schemas.openxmlformats.org/officeDocument/2006/relationships/slide"/><Relationship Id="rId18" Target="slides/slide12.xml" Type="http://schemas.openxmlformats.org/officeDocument/2006/relationships/slide"/><Relationship Id="rId19" Target="slides/slide13.xml" Type="http://schemas.openxmlformats.org/officeDocument/2006/relationships/slide"/><Relationship Id="rId20" Target="slides/slide14.xml" Type="http://schemas.openxmlformats.org/officeDocument/2006/relationships/slide"/><Relationship Id="rId21" Target="slides/slide15.xml" Type="http://schemas.openxmlformats.org/officeDocument/2006/relationships/slide"/><Relationship Id="rId22" Target="slides/slide16.xml" Type="http://schemas.openxmlformats.org/officeDocument/2006/relationships/slide"/><Relationship Id="rId23" Target="slides/slide17.xml" Type="http://schemas.openxmlformats.org/officeDocument/2006/relationships/slide"/><Relationship Id="rId24" Target="slides/slide18.xml" Type="http://schemas.openxmlformats.org/officeDocument/2006/relationships/slide"/><Relationship Id="rId25" Target="slides/slide19.xml" Type="http://schemas.openxmlformats.org/officeDocument/2006/relationships/slide"/><Relationship Id="rId26" Target="slides/slide20.xml" Type="http://schemas.openxmlformats.org/officeDocument/2006/relationships/slide"/><Relationship Id="rId27" Target="slides/slide21.xml" Type="http://schemas.openxmlformats.org/officeDocument/2006/relationships/slide"/><Relationship Id="rId28" Target="slides/slide22.xml" Type="http://schemas.openxmlformats.org/officeDocument/2006/relationships/slide"/><Relationship Id="rId29" Target="slides/slide23.xml" Type="http://schemas.openxmlformats.org/officeDocument/2006/relationships/slide"/><Relationship Id="rId30" Target="tableStyles.xml" Type="http://schemas.openxmlformats.org/officeDocument/2006/relationships/tableStyles"/><Relationship Id="rId31" Target="presProps.xml" Type="http://schemas.openxmlformats.org/officeDocument/2006/relationships/presProps"/><Relationship Id="rId32" Target="viewProps.xml" Type="http://schemas.openxmlformats.org/officeDocument/2006/relationships/viewProps"/></Relationships>
</file>

<file path=ppt/notesMasters/_rels/notesMaster1.xml.rels><?xml version="1.0" encoding="UTF-8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sz="quarter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idx="1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bIns="45720" lIns="91440" rIns="91440" rtlCol="0" tIns="45720" vert="horz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4/4/17</a:t>
            </a:fld>
            <a:endParaRPr lang="en-US"/>
          </a:p>
        </p:txBody>
      </p:sp>
      <p:sp>
        <p:nvSpPr>
          <p:cNvPr id="4" name="Slide Image Placeholder 3"/>
          <p:cNvSpPr>
            <a:spLocks noChangeAspect="1" noGrp="1" noRot="1"/>
          </p:cNvSpPr>
          <p:nvPr>
            <p:ph idx="2"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 bIns="45720" lIns="91440" rIns="91440" rtlCol="0" tIns="45720" vert="horz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idx="3" sz="quarter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bIns="45720" lIns="91440" rIns="91440" rtlCol="0" tIns="45720"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idx="4" sz="quarter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idx="5" sz="quarter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anchor="b" bIns="45720" lIns="91440" rIns="91440" rtlCol="0" tIns="45720" vert="horz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accent1="accent1" accent2="accent2" accent3="accent3" accent4="accent4" accent5="accent5" accent6="accent6" bg1="lt1" bg2="lt2" folHlink="folHlink" hlink="hlink" tx1="dk1" tx2="dk2"/>
  <p:notesStyle>
    <a:lvl1pPr algn="l" defTabSz="914400" eaLnBrk="1" hangingPunct="1" latinLnBrk="0" marL="0" rtl="0">
      <a:defRPr kern="1200" sz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200">
        <a:solidFill>
          <a:schemeClr val="tx1"/>
        </a:solidFill>
        <a:latin typeface="+mn-lt"/>
        <a:ea typeface="+mn-ea"/>
        <a:cs typeface="+mn-cs"/>
      </a:defRPr>
    </a:lvl9pPr>
  </p:notesStyle>
</p:notesMaster>
<!-- $Id$ -->
</file>

<file path=ppt/notesSlides/_rels/notesSlide1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.xml" Type="http://schemas.openxmlformats.org/officeDocument/2006/relationships/slide"/></Relationships>
</file>

<file path=ppt/notesSlides/_rels/notesSlide2.xml.rels><?xml version="1.0" encoding="UTF-8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4.xml" Type="http://schemas.openxmlformats.org/officeDocument/2006/relationships/slide"/></Relationships>
</file>

<file path=ppt/notesSlides/notesSlide1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/>
            </a:r>
          </a:p>
        </p:txBody>
      </p:sp>
    </p:spTree>
  </p:cSld>
</p:notes>
</file>

<file path=ppt/notesSlides/notesSlide2.xml><?xml version="1.0" encoding="utf-8"?>
<p:notes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shape1"/>
          <p:cNvSpPr>
            <a:spLocks noChangeArrowheads="1" noGrp="1"/>
          </p:cNvSpPr>
          <p:nvPr>
            <p:ph idx="1" type="body"/>
          </p:nvPr>
        </p:nvSpPr>
        <p:spPr>
          <a:noFill/>
          <a:ln/>
        </p:spPr>
        <p:txBody>
          <a:bodyPr rtlCol="0" vert="horz"/>
          <a:lstStyle/>
          <a:p>
            <a:pPr/>
            <a:r>
              <a:rPr dirty="0" lang="en-US"/>
              <a:t>Aerosols have been shown to phase separate under atmospherically relevant conditions – (up to 95% RH)Viscous outer organic coatingLess viscous inner aqueous/inorganic core particle</a:t>
            </a:r>
          </a:p>
        </p:txBody>
      </p:sp>
    </p:spTree>
  </p:cSld>
</p:notes>
</file>

<file path=ppt/slideLayouts/_rels/slideLayout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524000" y="1122363"/>
            <a:ext cx="9144000" cy="2387600"/>
          </a:xfrm>
        </p:spPr>
        <p:txBody>
          <a:bodyPr anchor="b" rtlCol="0" vert="horz"/>
          <a:lstStyle>
            <a:lvl1pPr algn="ctr"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524000" y="3602038"/>
            <a:ext cx="9144000" cy="1655762"/>
          </a:xfrm>
        </p:spPr>
        <p:txBody>
          <a:bodyPr rtlCol="0" vert="horz"/>
          <a:lstStyle>
            <a:lvl1pPr algn="ctr" indent="0" lvl="0" marL="0">
              <a:buNone/>
              <a:defRPr dirty="0" lang="en-US" sz="2400"/>
            </a:lvl1pPr>
            <a:lvl2pPr algn="ctr" indent="0" lvl="1" marL="457200">
              <a:buNone/>
              <a:defRPr dirty="0" lang="en-US" sz="2000"/>
            </a:lvl2pPr>
            <a:lvl3pPr algn="ctr" indent="0" lvl="2" marL="914400">
              <a:buNone/>
              <a:defRPr dirty="0" lang="en-US" sz="1800"/>
            </a:lvl3pPr>
            <a:lvl4pPr algn="ctr" indent="0" lvl="3" marL="1371600">
              <a:buNone/>
              <a:defRPr dirty="0" lang="en-US" sz="1600"/>
            </a:lvl4pPr>
            <a:lvl5pPr algn="ctr" indent="0" lvl="4" marL="1828800">
              <a:buNone/>
              <a:defRPr dirty="0" lang="en-US" sz="1600"/>
            </a:lvl5pPr>
            <a:lvl6pPr algn="ctr" indent="0" lvl="5" marL="2286000">
              <a:buNone/>
              <a:defRPr dirty="0" lang="en-US" sz="1600"/>
            </a:lvl6pPr>
            <a:lvl7pPr algn="ctr" indent="0" lvl="6" marL="2743200">
              <a:buNone/>
              <a:defRPr dirty="0" lang="en-US" sz="1600"/>
            </a:lvl7pPr>
            <a:lvl8pPr algn="ctr" indent="0" lvl="7" marL="3200400">
              <a:buNone/>
              <a:defRPr dirty="0" lang="en-US" sz="1600"/>
            </a:lvl8pPr>
            <a:lvl9pPr algn="ctr" indent="0" lvl="8" marL="3657600">
              <a:buNone/>
              <a:defRPr dirty="0" lang="en-US" sz="1600"/>
            </a:lvl9pPr>
          </a:lstStyle>
          <a:p>
            <a:pPr/>
            <a:r>
              <a:rPr dirty="0" lang="en-US"/>
              <a:t>Click to edit Master subtitle style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B1C8E2DA-DE26-484A-ABA6-F07AA5FC4EEF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5BDB0973-FB04-4756-B64D-D61D73314D34}" type="slidenum"/>
            <a:endParaRPr dirty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/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6246CBF2-681A-4476-969F-9A3F0FD0BE30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764EB1E-6E93-4922-B134-BF5DF7C50511}" type="slidenum"/>
            <a:endParaRPr dirty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true"/>
          </p:cNvSpPr>
          <p:nvPr>
            <p:ph type="title"/>
          </p:nvPr>
        </p:nvSpPr>
        <p:spPr>
          <a:xfrm rot="0">
            <a:off x="8724900" y="365125"/>
            <a:ext cx="2628900" cy="5811838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Vertical 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365125"/>
            <a:ext cx="7734300" cy="5811838"/>
          </a:xfrm>
        </p:spPr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8E66749-23AA-4535-A4E4-FF31AA2F923C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A42C2DC-3D24-413D-B01E-836203FEC8EE}" type="slidenum"/>
            <a:endParaRPr dirty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/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ED855E9D-12C1-48BD-A04E-0AE537ADE395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2BAF95F7-2231-4118-9C39-91F9EAA808AA}" type="slidenum"/>
            <a:endParaRPr dirty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1849" y="1709738"/>
            <a:ext cx="10515600" cy="2852737"/>
          </a:xfrm>
        </p:spPr>
        <p:txBody>
          <a:bodyPr anchor="b" rtlCol="0" vert="horz"/>
          <a:lstStyle>
            <a:lvl1pPr lvl="0">
              <a:defRPr dirty="0" lang="en-US" sz="60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1849" y="4589463"/>
            <a:ext cx="10515600" cy="1500187"/>
          </a:xfrm>
        </p:spPr>
        <p:txBody>
          <a:bodyPr rtlCol="0" vert="horz"/>
          <a:lstStyle>
            <a:lvl1pPr indent="0" lvl="0" marL="0">
              <a:buNone/>
              <a:defRPr dirty="0" lang="en-US"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dirty="0" lang="en-US"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dirty="0" lang="en-US"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dirty="0" lang="en-US"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dirty="0" lang="en-US"/>
              <a:t>Edit Master text styles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4547C3E1-489A-4F33-8E13-3130D929DD7C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EFF3FC4B-AD5E-4233-AB3F-7059E185106E}" type="slidenum"/>
            <a:endParaRPr dirty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838200" y="1825625"/>
            <a:ext cx="5181600" cy="4351338"/>
          </a:xfrm>
        </p:spPr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6172200" y="1825625"/>
            <a:ext cx="5181600" cy="4351338"/>
          </a:xfrm>
        </p:spPr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91808F6A-793D-4C4D-AFE1-E9520AFDB070}" type="datetime1">
              <a:t>10/17/2019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ABC5CEB6-C90A-47EB-8E74-CEFA0EF7C895}" type="slidenum"/>
            <a:endParaRPr dirty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365125"/>
            <a:ext cx="10515600" cy="1325563"/>
          </a:xfrm>
        </p:spPr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9788" y="1681163"/>
            <a:ext cx="5157787" cy="823912"/>
          </a:xfr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Edit Master text styles</a:t>
            </a:r>
            <a:endParaRPr dirty="0" lang="en-US"/>
          </a:p>
        </p:txBody>
      </p:sp>
      <p:sp>
        <p:nvSpPr>
          <p:cNvPr id="4" name="Content Placeholder 3"/>
          <p:cNvSpPr>
            <a:spLocks noGrp="true"/>
          </p:cNvSpPr>
          <p:nvPr>
            <p:ph idx="2"/>
          </p:nvPr>
        </p:nvSpPr>
        <p:spPr>
          <a:xfrm rot="0">
            <a:off x="839788" y="2505075"/>
            <a:ext cx="5157787" cy="3684588"/>
          </a:xfrm>
        </p:spPr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5" name="Text Placeholder 4"/>
          <p:cNvSpPr>
            <a:spLocks noGrp="true"/>
          </p:cNvSpPr>
          <p:nvPr>
            <p:ph idx="3" type="body"/>
          </p:nvPr>
        </p:nvSpPr>
        <p:spPr>
          <a:xfrm rot="0">
            <a:off x="6172200" y="1681163"/>
            <a:ext cx="5183187" cy="823912"/>
          </a:xfrm>
        </p:spPr>
        <p:txBody>
          <a:bodyPr anchor="b" rtlCol="0" vert="horz"/>
          <a:lstStyle>
            <a:lvl1pPr indent="0" lvl="0" marL="0">
              <a:buNone/>
              <a:defRPr b="1" dirty="0" lang="en-US" sz="2400">
                <a:latin typeface="+mn-lt"/>
              </a:defRPr>
            </a:lvl1pPr>
            <a:lvl2pPr indent="0" lvl="1" marL="457200">
              <a:buNone/>
              <a:defRPr b="1" dirty="0" lang="en-US" sz="2000">
                <a:latin typeface="+mn-lt"/>
              </a:defRPr>
            </a:lvl2pPr>
            <a:lvl3pPr indent="0" lvl="2" marL="914400">
              <a:buNone/>
              <a:defRPr b="1" dirty="0" lang="en-US" sz="1800">
                <a:latin typeface="+mn-lt"/>
              </a:defRPr>
            </a:lvl3pPr>
            <a:lvl4pPr indent="0" lvl="3" marL="1371600">
              <a:buNone/>
              <a:defRPr b="1" dirty="0" lang="en-US" sz="1600">
                <a:latin typeface="+mn-lt"/>
              </a:defRPr>
            </a:lvl4pPr>
            <a:lvl5pPr indent="0" lvl="4" marL="1828800">
              <a:buNone/>
              <a:defRPr b="1" dirty="0" lang="en-US" sz="1600">
                <a:latin typeface="+mn-lt"/>
              </a:defRPr>
            </a:lvl5pPr>
            <a:lvl6pPr indent="0" lvl="5" marL="2286000">
              <a:buNone/>
              <a:defRPr b="1" dirty="0" lang="en-US" sz="1600">
                <a:latin typeface="+mn-lt"/>
              </a:defRPr>
            </a:lvl6pPr>
            <a:lvl7pPr indent="0" lvl="6" marL="2743200">
              <a:buNone/>
              <a:defRPr b="1" dirty="0" lang="en-US" sz="1600">
                <a:latin typeface="+mn-lt"/>
              </a:defRPr>
            </a:lvl7pPr>
            <a:lvl8pPr indent="0" lvl="7" marL="3200400">
              <a:buNone/>
              <a:defRPr b="1" dirty="0" lang="en-US" sz="1600">
                <a:latin typeface="+mn-lt"/>
              </a:defRPr>
            </a:lvl8pPr>
            <a:lvl9pPr indent="0" lvl="8" marL="3657600">
              <a:buNone/>
              <a:defRPr b="1" dirty="0" lang="en-US" sz="1600">
                <a:latin typeface="+mn-lt"/>
              </a:defRPr>
            </a:lvl9pPr>
          </a:lstStyle>
          <a:p>
            <a:pPr lvl="0"/>
            <a:r>
              <a:rPr dirty="0" lang="en-US"/>
              <a:t>Edit Master text styles</a:t>
            </a:r>
            <a:endParaRPr dirty="0" lang="en-US"/>
          </a:p>
        </p:txBody>
      </p:sp>
      <p:sp>
        <p:nvSpPr>
          <p:cNvPr id="6" name="Content Placeholder 5"/>
          <p:cNvSpPr>
            <a:spLocks noGrp="true"/>
          </p:cNvSpPr>
          <p:nvPr>
            <p:ph idx="4"/>
          </p:nvPr>
        </p:nvSpPr>
        <p:spPr>
          <a:xfrm rot="0">
            <a:off x="6172200" y="2505075"/>
            <a:ext cx="5183187" cy="3684588"/>
          </a:xfrm>
        </p:spPr>
        <p:txBody>
          <a:bodyPr rtlCol="0" vert="horz"/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7" name="Date Placeholder 6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FDB033A9-9F2B-4CA0-8D92-BB5FBDA6A184}" type="datetime1">
              <a:t>10/17/2019</a:t>
            </a:fld>
            <a:endParaRPr dirty="0" lang="en-US"/>
          </a:p>
        </p:txBody>
      </p:sp>
      <p:sp>
        <p:nvSpPr>
          <p:cNvPr id="8" name="Footer Placeholder 7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9" name="Slide Number Placeholder 8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53CA0D9B-6446-461A-B1E4-842D84A73CCB}" type="slidenum"/>
            <a:endParaRPr dirty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/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Date Placeholder 2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78B217EC-C333-4B19-960E-4F0398802E88}" type="datetime1">
              <a:t>10/17/2019</a:t>
            </a:fld>
            <a:endParaRPr dirty="0" lang="en-US"/>
          </a:p>
        </p:txBody>
      </p:sp>
      <p:sp>
        <p:nvSpPr>
          <p:cNvPr id="4" name="Footer Placeholder 3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5" name="Slide Number Placeholder 4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4363A1D-713A-4661-962B-FA0DB810045E}" type="slidenum"/>
            <a:endParaRPr dirty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174DCEE2-4671-420A-8F5D-C102EB634DEF}" type="datetime1">
              <a:t>10/17/2019</a:t>
            </a:fld>
            <a:endParaRPr dirty="0" lang="en-US"/>
          </a:p>
        </p:txBody>
      </p:sp>
      <p:sp>
        <p:nvSpPr>
          <p:cNvPr id="3" name="Footer Placeholder 2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53AB77B2-F5F1-4E30-9D8A-36D09200AD56}" type="slidenum"/>
            <a:endParaRPr dirty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5183187" y="987425"/>
            <a:ext cx="6172200" cy="4873625"/>
          </a:xfrm>
        </p:spPr>
        <p:txBody>
          <a:bodyPr rtlCol="0" vert="horz"/>
          <a:lstStyle>
            <a:lvl1pPr lvl="0">
              <a:defRPr dirty="0" lang="en-US" sz="3200"/>
            </a:lvl1pPr>
            <a:lvl2pPr lvl="1">
              <a:defRPr dirty="0" lang="en-US" sz="2800"/>
            </a:lvl2pPr>
            <a:lvl3pPr lvl="2">
              <a:defRPr dirty="0" lang="en-US" sz="2400"/>
            </a:lvl3pPr>
            <a:lvl4pPr lvl="3">
              <a:defRPr dirty="0" lang="en-US" sz="2000"/>
            </a:lvl4pPr>
            <a:lvl5pPr lvl="4">
              <a:defRPr dirty="0" lang="en-US" sz="2000"/>
            </a:lvl5pPr>
            <a:lvl6pPr lvl="5">
              <a:defRPr dirty="0" lang="en-US" sz="2000"/>
            </a:lvl6pPr>
            <a:lvl7pPr lvl="6">
              <a:defRPr dirty="0" lang="en-US" sz="2000"/>
            </a:lvl7pPr>
            <a:lvl8pPr lvl="7">
              <a:defRPr dirty="0" lang="en-US" sz="2000"/>
            </a:lvl8pPr>
            <a:lvl9pPr lvl="8">
              <a:defRPr dirty="0" lang="en-US" sz="2000"/>
            </a:lvl9pPr>
          </a:lstStyle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E01B8A1A-F168-42BC-BF02-F8CB4C99EC8D}" type="datetime1">
              <a:t>10/17/2019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5C1478A3-0E60-4981-B529-D9D7705A95C1}" type="slidenum"/>
            <a:endParaRPr dirty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preserve="1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9788" y="457200"/>
            <a:ext cx="3932237" cy="1600200"/>
          </a:xfrm>
        </p:spPr>
        <p:txBody>
          <a:bodyPr anchor="b" rtlCol="0" vert="horz"/>
          <a:lstStyle>
            <a:lvl1pPr lvl="0">
              <a:defRPr dirty="0" lang="en-US" sz="3200"/>
            </a:lvl1pPr>
          </a:lstStyle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Picture Placeholder 2"/>
          <p:cNvSpPr>
            <a:spLocks noGrp="true"/>
          </p:cNvSpPr>
          <p:nvPr>
            <p:ph idx="1" type="pic"/>
          </p:nvPr>
        </p:nvSpPr>
        <p:spPr>
          <a:xfrm rot="0">
            <a:off x="5183187" y="987425"/>
            <a:ext cx="6172200" cy="4873625"/>
          </a:xfrm>
        </p:spPr>
        <p:txBody>
          <a:bodyPr rtlCol="0" vert="horz"/>
          <a:lstStyle>
            <a:lvl1pPr indent="0" lvl="0" marL="0">
              <a:buNone/>
              <a:defRPr dirty="0" lang="en-US" sz="3200"/>
            </a:lvl1pPr>
            <a:lvl2pPr indent="0" lvl="1" marL="457200">
              <a:buNone/>
              <a:defRPr dirty="0" lang="en-US" sz="2800"/>
            </a:lvl2pPr>
            <a:lvl3pPr indent="0" lvl="2" marL="914400">
              <a:buNone/>
              <a:defRPr dirty="0" lang="en-US" sz="2400"/>
            </a:lvl3pPr>
            <a:lvl4pPr indent="0" lvl="3" marL="1371600">
              <a:buNone/>
              <a:defRPr dirty="0" lang="en-US" sz="2000"/>
            </a:lvl4pPr>
            <a:lvl5pPr indent="0" lvl="4" marL="1828800">
              <a:buNone/>
              <a:defRPr dirty="0" lang="en-US" sz="2000"/>
            </a:lvl5pPr>
            <a:lvl6pPr indent="0" lvl="5" marL="2286000">
              <a:buNone/>
              <a:defRPr dirty="0" lang="en-US" sz="2000"/>
            </a:lvl6pPr>
            <a:lvl7pPr indent="0" lvl="6" marL="2743200">
              <a:buNone/>
              <a:defRPr dirty="0" lang="en-US" sz="2000"/>
            </a:lvl7pPr>
            <a:lvl8pPr indent="0" lvl="7" marL="3200400">
              <a:buNone/>
              <a:defRPr dirty="0" lang="en-US" sz="2000"/>
            </a:lvl8pPr>
            <a:lvl9pPr indent="0" lvl="8" marL="3657600">
              <a:buNone/>
              <a:defRPr dirty="0" lang="en-US" sz="2000"/>
            </a:lvl9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Text Placeholder 3"/>
          <p:cNvSpPr>
            <a:spLocks noGrp="true"/>
          </p:cNvSpPr>
          <p:nvPr>
            <p:ph idx="2" type="body"/>
          </p:nvPr>
        </p:nvSpPr>
        <p:spPr>
          <a:xfrm rot="0">
            <a:off x="839788" y="2057400"/>
            <a:ext cx="3932237" cy="3811587"/>
          </a:xfrm>
        </p:spPr>
        <p:txBody>
          <a:bodyPr rtlCol="0" vert="horz"/>
          <a:lstStyle>
            <a:lvl1pPr indent="0" lvl="0" marL="0">
              <a:buNone/>
              <a:defRPr dirty="0" lang="en-US" sz="1600"/>
            </a:lvl1pPr>
            <a:lvl2pPr indent="0" lvl="1" marL="457200">
              <a:buNone/>
              <a:defRPr dirty="0" lang="en-US" sz="1400"/>
            </a:lvl2pPr>
            <a:lvl3pPr indent="0" lvl="2" marL="914400">
              <a:buNone/>
              <a:defRPr dirty="0" lang="en-US" sz="1200"/>
            </a:lvl3pPr>
            <a:lvl4pPr indent="0" lvl="3" marL="1371600">
              <a:buNone/>
              <a:defRPr dirty="0" lang="en-US" sz="1000"/>
            </a:lvl4pPr>
            <a:lvl5pPr indent="0" lvl="4" marL="1828800">
              <a:buNone/>
              <a:defRPr dirty="0" lang="en-US" sz="1000"/>
            </a:lvl5pPr>
            <a:lvl6pPr indent="0" lvl="5" marL="2286000">
              <a:buNone/>
              <a:defRPr dirty="0" lang="en-US" sz="1000"/>
            </a:lvl6pPr>
            <a:lvl7pPr indent="0" lvl="6" marL="2743200">
              <a:buNone/>
              <a:defRPr dirty="0" lang="en-US" sz="1000"/>
            </a:lvl7pPr>
            <a:lvl8pPr indent="0" lvl="7" marL="3200400">
              <a:buNone/>
              <a:defRPr dirty="0" lang="en-US" sz="1000"/>
            </a:lvl8pPr>
            <a:lvl9pPr indent="0" lvl="8" marL="3657600">
              <a:buNone/>
              <a:defRPr dirty="0" lang="en-US" sz="1000"/>
            </a:lvl9pPr>
          </a:lstStyle>
          <a:p>
            <a:pPr lvl="0"/>
            <a:r>
              <a:rPr dirty="0" lang="en-US"/>
              <a:t>Edit Master text styles</a:t>
            </a:r>
            <a:endParaRPr dirty="0" lang="en-US"/>
          </a:p>
        </p:txBody>
      </p:sp>
      <p:sp>
        <p:nvSpPr>
          <p:cNvPr id="5" name="Date Placeholder 4"/>
          <p:cNvSpPr>
            <a:spLocks noGrp="true"/>
          </p:cNvSpPr>
          <p:nvPr>
            <p:ph idx="10" sz="half" type="dt"/>
          </p:nvPr>
        </p:nvSpPr>
        <p:spPr/>
        <p:txBody>
          <a:bodyPr rtlCol="0" vert="horz"/>
          <a:lstStyle/>
          <a:p>
            <a:pPr/>
            <a:fld id="{B563FBB2-F075-4F0C-8346-A07A343CE52C}" type="datetime1">
              <a:t>10/17/2019</a:t>
            </a:fld>
            <a:endParaRPr dirty="0" lang="en-US"/>
          </a:p>
        </p:txBody>
      </p:sp>
      <p:sp>
        <p:nvSpPr>
          <p:cNvPr id="6" name="Footer Placeholder 5"/>
          <p:cNvSpPr>
            <a:spLocks noGrp="true"/>
          </p:cNvSpPr>
          <p:nvPr>
            <p:ph idx="11" sz="quarter" type="ftr"/>
          </p:nvPr>
        </p:nvSpPr>
        <p:spPr/>
        <p:txBody>
          <a:bodyPr rtlCol="0" vert="horz"/>
          <a:lstStyle/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7" name="Slide Number Placeholder 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1295FE2B-1D7F-4964-907A-2D6F87FC0B8F}" type="slidenum"/>
            <a:endParaRPr dirty="0" lang="en-US"/>
          </a:p>
        </p:txBody>
      </p:sp>
    </p:spTree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1" Target="../slideLayouts/slideLayout1.xml" Type="http://schemas.openxmlformats.org/officeDocument/2006/relationships/slideLayout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true"/>
          </p:cNvSpPr>
          <p:nvPr>
            <p:ph type="title"/>
          </p:nvPr>
        </p:nvSpPr>
        <p:spPr>
          <a:xfrm rot="0"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pPr/>
            <a:r>
              <a:rPr dirty="0" lang="en-US"/>
              <a:t>Click to edit Master title style</a:t>
            </a:r>
            <a:endParaRPr dirty="0" lang="en-US"/>
          </a:p>
        </p:txBody>
      </p:sp>
      <p:sp>
        <p:nvSpPr>
          <p:cNvPr id="3" name="Text Placeholder 2"/>
          <p:cNvSpPr>
            <a:spLocks noGrp="true"/>
          </p:cNvSpPr>
          <p:nvPr>
            <p:ph idx="1" type="body"/>
          </p:nvPr>
        </p:nvSpPr>
        <p:spPr>
          <a:xfrm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dirty="0" lang="en-US"/>
              <a:t>Edit Master text styles</a:t>
            </a:r>
          </a:p>
          <a:p>
            <a:pPr lvl="1"/>
            <a:r>
              <a:rPr dirty="0" lang="en-US"/>
              <a:t>Second level</a:t>
            </a:r>
          </a:p>
          <a:p>
            <a:pPr lvl="2"/>
            <a:r>
              <a:rPr dirty="0" lang="en-US"/>
              <a:t>Third level</a:t>
            </a:r>
          </a:p>
          <a:p>
            <a:pPr lvl="3"/>
            <a:r>
              <a:rPr dirty="0" lang="en-US"/>
              <a:t>Fourth level</a:t>
            </a:r>
          </a:p>
          <a:p>
            <a:pPr lvl="4"/>
            <a:r>
              <a:rPr dirty="0" lang="en-US"/>
              <a:t>Fifth level</a:t>
            </a:r>
            <a:endParaRPr dirty="0" lang="en-US"/>
          </a:p>
        </p:txBody>
      </p:sp>
      <p:sp>
        <p:nvSpPr>
          <p:cNvPr id="4" name="Date Placeholder 3"/>
          <p:cNvSpPr>
            <a:spLocks noGrp="true"/>
          </p:cNvSpPr>
          <p:nvPr>
            <p:ph idx="2" sz="half" type="dt"/>
          </p:nvPr>
        </p:nvSpPr>
        <p:spPr>
          <a:xfrm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11F99990-03F6-46E6-8E46-D0B56735B321}" type="datetime1">
              <a:t>10/17/2019</a:t>
            </a:fld>
            <a:endParaRPr dirty="0" lang="en-US"/>
          </a:p>
        </p:txBody>
      </p:sp>
      <p:sp>
        <p:nvSpPr>
          <p:cNvPr id="5" name="Footer Placeholder 4"/>
          <p:cNvSpPr>
            <a:spLocks noGrp="true"/>
          </p:cNvSpPr>
          <p:nvPr>
            <p:ph idx="3" sz="quarter" type="ftr"/>
          </p:nvPr>
        </p:nvSpPr>
        <p:spPr>
          <a:xfrm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6" name="Slide Number Placeholder 5"/>
          <p:cNvSpPr>
            <a:spLocks noGrp="true"/>
          </p:cNvSpPr>
          <p:nvPr>
            <p:ph idx="4" sz="quarter" type="sldNum"/>
          </p:nvPr>
        </p:nvSpPr>
        <p:spPr>
          <a:xfrm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 lvl="0">
              <a:defRPr dirty="0" lang="en-U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/>
            <a:fld id="{C7899645-F4CA-4232-8769-F79A9DF68DA7}" type="slidenum"/>
            <a:endParaRPr dirty="0"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lvl1pPr algn="l" lvl="0" rtl="false">
        <a:lnSpc>
          <a:spcPct val="90000"/>
        </a:lnSpc>
        <a:spcBef>
          <a:spcPct val="0"/>
        </a:spcBef>
        <a:buNone/>
        <a:defRPr dirty="0" lang="en-US" sz="4400">
          <a:solidFill>
            <a:schemeClr val="tx1"/>
          </a:solidFill>
          <a:latin typeface="+mj-lt"/>
        </a:defRPr>
      </a:lvl1pPr>
    </p:titleStyle>
    <p:bodyStyle>
      <a:lvl1pPr algn="l" indent="-228600" lvl="0" marL="228600" rtl="false">
        <a:lnSpc>
          <a:spcPct val="90000"/>
        </a:lnSpc>
        <a:spcBef>
          <a:spcPts val="1000"/>
        </a:spcBef>
        <a:buFont typeface="Arial"/>
        <a:buChar char="•"/>
        <a:defRPr dirty="0" lang="en-US" sz="2800">
          <a:solidFill>
            <a:schemeClr val="tx1"/>
          </a:solidFill>
          <a:latin typeface="+mn-lt"/>
        </a:defRPr>
      </a:lvl1pPr>
      <a:lvl2pPr algn="l" indent="-228600" lvl="1" marL="685800" rtl="false">
        <a:lnSpc>
          <a:spcPct val="90000"/>
        </a:lnSpc>
        <a:spcBef>
          <a:spcPts val="500"/>
        </a:spcBef>
        <a:buFont typeface="Arial"/>
        <a:buChar char="•"/>
        <a:defRPr dirty="0" lang="en-US" sz="2400">
          <a:solidFill>
            <a:schemeClr val="tx1"/>
          </a:solidFill>
          <a:latin typeface="+mn-lt"/>
        </a:defRPr>
      </a:lvl2pPr>
      <a:lvl3pPr algn="l" indent="-228600" lvl="2" marL="1143000" rtl="false">
        <a:lnSpc>
          <a:spcPct val="90000"/>
        </a:lnSpc>
        <a:spcBef>
          <a:spcPts val="500"/>
        </a:spcBef>
        <a:buFont typeface="Arial"/>
        <a:buChar char="•"/>
        <a:defRPr dirty="0" lang="en-US" sz="2000">
          <a:solidFill>
            <a:schemeClr val="tx1"/>
          </a:solidFill>
          <a:latin typeface="+mn-lt"/>
        </a:defRPr>
      </a:lvl3pPr>
      <a:lvl4pPr algn="l" indent="-228600" lvl="3" marL="1600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4pPr>
      <a:lvl5pPr algn="l" indent="-228600" lvl="4" marL="20574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5pPr>
      <a:lvl6pPr algn="l" indent="-228600" lvl="5" marL="25146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6pPr>
      <a:lvl7pPr algn="l" indent="-228600" lvl="6" marL="29718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7pPr>
      <a:lvl8pPr algn="l" indent="-228600" lvl="7" marL="34290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8pPr>
      <a:lvl9pPr algn="l" indent="-228600" lvl="8" marL="3886200" rtl="false">
        <a:lnSpc>
          <a:spcPct val="90000"/>
        </a:lnSpc>
        <a:spcBef>
          <a:spcPts val="500"/>
        </a:spcBef>
        <a:buFont typeface="Arial"/>
        <a:buChar char="•"/>
        <a:defRPr dirty="0" lang="en-US" sz="1800">
          <a:solidFill>
            <a:schemeClr val="tx1"/>
          </a:solidFill>
          <a:latin typeface="+mn-lt"/>
        </a:defRPr>
      </a:lvl9pPr>
    </p:bodyStyle>
    <p:otherStyle>
      <a:lvl1pPr algn="l" lvl="0" marL="0" rtl="false">
        <a:defRPr dirty="0" lang="en-US" sz="1800">
          <a:solidFill>
            <a:schemeClr val="tx1"/>
          </a:solidFill>
          <a:latin typeface="+mn-lt"/>
        </a:defRPr>
      </a:lvl1pPr>
      <a:lvl2pPr algn="l" lvl="1" marL="457200" rtl="false">
        <a:defRPr dirty="0" lang="en-US" sz="1800">
          <a:solidFill>
            <a:schemeClr val="tx1"/>
          </a:solidFill>
          <a:latin typeface="+mn-lt"/>
        </a:defRPr>
      </a:lvl2pPr>
      <a:lvl3pPr algn="l" lvl="2" marL="914400" rtl="false">
        <a:defRPr dirty="0" lang="en-US" sz="1800">
          <a:solidFill>
            <a:schemeClr val="tx1"/>
          </a:solidFill>
          <a:latin typeface="+mn-lt"/>
        </a:defRPr>
      </a:lvl3pPr>
      <a:lvl4pPr algn="l" lvl="3" marL="1371600" rtl="false">
        <a:defRPr dirty="0" lang="en-US" sz="1800">
          <a:solidFill>
            <a:schemeClr val="tx1"/>
          </a:solidFill>
          <a:latin typeface="+mn-lt"/>
        </a:defRPr>
      </a:lvl4pPr>
      <a:lvl5pPr algn="l" lvl="4" marL="1828800" rtl="false">
        <a:defRPr dirty="0" lang="en-US" sz="1800">
          <a:solidFill>
            <a:schemeClr val="tx1"/>
          </a:solidFill>
          <a:latin typeface="+mn-lt"/>
        </a:defRPr>
      </a:lvl5pPr>
      <a:lvl6pPr algn="l" lvl="5" marL="2286000" rtl="false">
        <a:defRPr dirty="0" lang="en-US" sz="1800">
          <a:solidFill>
            <a:schemeClr val="tx1"/>
          </a:solidFill>
          <a:latin typeface="+mn-lt"/>
        </a:defRPr>
      </a:lvl6pPr>
      <a:lvl7pPr algn="l" lvl="6" marL="2743200" rtl="false">
        <a:defRPr dirty="0" lang="en-US" sz="1800">
          <a:solidFill>
            <a:schemeClr val="tx1"/>
          </a:solidFill>
          <a:latin typeface="+mn-lt"/>
        </a:defRPr>
      </a:lvl7pPr>
      <a:lvl8pPr algn="l" lvl="7" marL="3200400" rtl="false">
        <a:defRPr dirty="0" lang="en-US" sz="1800">
          <a:solidFill>
            <a:schemeClr val="tx1"/>
          </a:solidFill>
          <a:latin typeface="+mn-lt"/>
        </a:defRPr>
      </a:lvl8pPr>
      <a:lvl9pPr algn="l" lvl="8" marL="3657600" rtl="false">
        <a:defRPr dirty="0" lang="en-US" sz="180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1" Target="../slideLayouts/slideLayout1.xml" Type="http://schemas.openxmlformats.org/officeDocument/2006/relationships/slideLayout"/><Relationship Id="rId4" Target="../notesSlides/notesSlide1.xml" Type="http://schemas.openxmlformats.org/officeDocument/2006/relationships/notesSlide"/></Relationships>
</file>

<file path=ppt/slides/_rels/slide10.xml.rels><?xml version="1.0" encoding="UTF-8"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1.xml.rels><?xml version="1.0" encoding="UTF-8"?><Relationships xmlns="http://schemas.openxmlformats.org/package/2006/relationships"><Relationship Id="rId2" Target="../media/image13.png" Type="http://schemas.openxmlformats.org/officeDocument/2006/relationships/image"/><Relationship Id="rId3" Target="../media/image13.png" Type="http://schemas.openxmlformats.org/officeDocument/2006/relationships/image"/><Relationship Id="rId4" Target="../media/image15.jpeg" Type="http://schemas.openxmlformats.org/officeDocument/2006/relationships/image"/><Relationship Id="rId5" Target="../media/image16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Relationship Id="rId8" Target="../media/image1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2.xml.rels><?xml version="1.0" encoding="UTF-8"?><Relationships xmlns="http://schemas.openxmlformats.org/package/2006/relationships"><Relationship Id="rId2" Target="../media/image20.png" Type="http://schemas.openxmlformats.org/officeDocument/2006/relationships/image"/><Relationship Id="rId3" Target="../media/image2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3.xml.rels><?xml version="1.0" encoding="UTF-8"?><Relationships xmlns="http://schemas.openxmlformats.org/package/2006/relationships"><Relationship Id="rId2" Target="../media/image22.png" Type="http://schemas.openxmlformats.org/officeDocument/2006/relationships/image"/><Relationship Id="rId3" Target="../media/image23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4.xml.rels><?xml version="1.0" encoding="UTF-8"?><Relationships xmlns="http://schemas.openxmlformats.org/package/2006/relationships"><Relationship Id="rId2" Target="../media/image24.png" Type="http://schemas.openxmlformats.org/officeDocument/2006/relationships/image"/><Relationship Id="rId3" Target="../media/image2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?><Relationships xmlns="http://schemas.openxmlformats.org/package/2006/relationships"><Relationship Id="rId2" Target="../media/image26.png" Type="http://schemas.openxmlformats.org/officeDocument/2006/relationships/image"/><Relationship Id="rId3" Target="../media/image27.jpeg" Type="http://schemas.openxmlformats.org/officeDocument/2006/relationships/image"/><Relationship Id="rId4" Target="../media/image27.jpeg" Type="http://schemas.openxmlformats.org/officeDocument/2006/relationships/image"/><Relationship Id="rId5" Target="../media/image29.jpeg" Type="http://schemas.openxmlformats.org/officeDocument/2006/relationships/image"/><Relationship Id="rId6" Target="../media/image30.png" Type="http://schemas.openxmlformats.org/officeDocument/2006/relationships/image"/><Relationship Id="rId7" Target="../media/image31.png" Type="http://schemas.openxmlformats.org/officeDocument/2006/relationships/image"/><Relationship Id="rId8" Target="../media/image3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?><Relationships xmlns="http://schemas.openxmlformats.org/package/2006/relationships"><Relationship Id="rId2" Target="../media/image33.png" Type="http://schemas.openxmlformats.org/officeDocument/2006/relationships/image"/><Relationship Id="rId3" Target="../media/image34.png" Type="http://schemas.openxmlformats.org/officeDocument/2006/relationships/image"/><Relationship Id="rId4" Target="../media/image35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7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8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19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0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1.xml.rels><?xml version="1.0" encoding="UTF-8"?><Relationships xmlns="http://schemas.openxmlformats.org/package/2006/relationships"><Relationship Id="rId2" Target="../media/image36.png" Type="http://schemas.openxmlformats.org/officeDocument/2006/relationships/image"/><Relationship Id="rId3" Target="../media/image3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?><Relationships xmlns="http://schemas.openxmlformats.org/package/2006/relationships"><Relationship Id="rId2" Target="../media/image38.png" Type="http://schemas.openxmlformats.org/officeDocument/2006/relationships/image"/><Relationship Id="rId3" Target="../media/image39.png" Type="http://schemas.openxmlformats.org/officeDocument/2006/relationships/image"/><Relationship Id="rId4" Target="../media/image39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3.xml.rels><?xml version="1.0" encoding="UTF-8"?><Relationships xmlns="http://schemas.openxmlformats.org/package/2006/relationships"><Relationship Id="rId2" Target="../media/image41.png" Type="http://schemas.openxmlformats.org/officeDocument/2006/relationships/image"/><Relationship Id="rId3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?><Relationships xmlns="http://schemas.openxmlformats.org/package/2006/relationships"><Relationship Id="rId2" Target="../media/image3.png" Type="http://schemas.openxmlformats.org/officeDocument/2006/relationships/image"/><Relationship Id="rId1" Target="../slideLayouts/slideLayout2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5.xml.rels><?xml version="1.0" encoding="UTF-8"?><Relationships xmlns="http://schemas.openxmlformats.org/package/2006/relationships"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?><Relationships xmlns="http://schemas.openxmlformats.org/package/2006/relationships"><Relationship Id="rId2" Target="../media/image8.png" Type="http://schemas.openxmlformats.org/officeDocument/2006/relationships/imag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1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8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9.xml.rels><?xml version="1.0" encoding="UTF-8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600891" y="455295"/>
            <a:ext cx="10990217" cy="1570128"/>
          </a:xfrm>
        </p:spPr>
        <p:txBody>
          <a:bodyPr rtlCol="0" vert="horz">
            <a:noAutofit/>
          </a:bodyPr>
          <a:lstStyle/>
          <a:p>
            <a:pPr/>
            <a:r>
              <a:rPr b="1" dirty="0" lang="en-US" sz="3700">
                <a:solidFill>
                  <a:srgbClr val="002060"/>
                </a:solidFill>
                <a:latin typeface="+mn-lt"/>
              </a:rPr>
              <a:t>Predicting 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the phase state of atmospherically relevant aerosols 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and its 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impact on multiphase chemistry in a </a:t>
            </a:r>
            <a:r>
              <a:rPr b="1" dirty="0" err="1" lang="en-US" sz="3700">
                <a:solidFill>
                  <a:srgbClr val="002060"/>
                </a:solidFill>
                <a:latin typeface="+mn-lt"/>
              </a:rPr>
              <a:t>regional-scale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 atmospheric 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model (</a:t>
            </a:r>
            <a:r>
              <a:rPr b="1" dirty="0" err="1" lang="en-US" sz="3700">
                <a:solidFill>
                  <a:srgbClr val="002060"/>
                </a:solidFill>
                <a:latin typeface="+mn-lt"/>
              </a:rPr>
              <a:t>CMAQ</a:t>
            </a:r>
            <a:r>
              <a:rPr b="1" dirty="0" lang="en-US" sz="3700">
                <a:solidFill>
                  <a:srgbClr val="002060"/>
                </a:solidFill>
                <a:latin typeface="+mn-lt"/>
              </a:rPr>
              <a:t>)</a:t>
            </a:r>
            <a:endParaRPr b="1" dirty="0" lang="en-US" sz="37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true"/>
          </p:cNvSpPr>
          <p:nvPr>
            <p:ph idx="1" type="subTitle"/>
          </p:nvPr>
        </p:nvSpPr>
        <p:spPr>
          <a:xfrm rot="0">
            <a:off x="1014547" y="2388733"/>
            <a:ext cx="10162904" cy="2472191"/>
          </a:xfrm>
        </p:spPr>
        <p:txBody>
          <a:bodyPr rtlCol="0" vert="horz">
            <a:normAutofit/>
          </a:bodyPr>
          <a:lstStyle/>
          <a:p>
            <a:pPr/>
            <a:r>
              <a:rPr b="1" dirty="0" err="1" i="1" lang="en-US" sz="1800">
                <a:latin typeface="+mn-lt"/>
              </a:rPr>
              <a:t>Quazi</a:t>
            </a:r>
            <a:r>
              <a:rPr b="1" dirty="0" i="1" lang="en-US" sz="1800">
                <a:latin typeface="+mn-lt"/>
              </a:rPr>
              <a:t> </a:t>
            </a:r>
            <a:r>
              <a:rPr b="1" dirty="0" i="1" lang="en-US" sz="1800">
                <a:latin typeface="+mn-lt"/>
              </a:rPr>
              <a:t>Z Rasool</a:t>
            </a:r>
            <a:r>
              <a:rPr baseline="30000" dirty="0" i="1" lang="en-US" sz="1800"/>
              <a:t>1</a:t>
            </a:r>
            <a:r>
              <a:rPr dirty="0" i="1" lang="en-US" sz="1800"/>
              <a:t>, </a:t>
            </a:r>
            <a:r>
              <a:rPr dirty="0" i="1" lang="en-US" sz="1800"/>
              <a:t>Ryan Schmedding</a:t>
            </a:r>
            <a:r>
              <a:rPr baseline="30000" dirty="0" i="1" lang="en-US" sz="1800"/>
              <a:t>1</a:t>
            </a:r>
            <a:r>
              <a:rPr dirty="0" i="1" lang="en-US" sz="1800"/>
              <a:t>, Yue Zhang</a:t>
            </a:r>
            <a:r>
              <a:rPr baseline="30000" dirty="0" i="1" lang="en-US" sz="1800"/>
              <a:t>1,4</a:t>
            </a:r>
            <a:r>
              <a:rPr dirty="0" i="1" lang="en-US" sz="1800"/>
              <a:t>, </a:t>
            </a:r>
            <a:r>
              <a:rPr dirty="0" err="1" i="1" lang="en-US" sz="1800"/>
              <a:t>Havala</a:t>
            </a:r>
            <a:r>
              <a:rPr dirty="0" i="1" lang="en-US" sz="1800"/>
              <a:t> Pye</a:t>
            </a:r>
            <a:r>
              <a:rPr baseline="30000" dirty="0" i="1" lang="en-US" sz="1800"/>
              <a:t>2</a:t>
            </a:r>
            <a:r>
              <a:rPr dirty="0" i="1" lang="en-US" sz="1800"/>
              <a:t>, </a:t>
            </a:r>
            <a:r>
              <a:rPr dirty="0" err="1" i="1" lang="en-US" sz="1800"/>
              <a:t>Haofei</a:t>
            </a:r>
            <a:r>
              <a:rPr dirty="0" i="1" lang="en-US" sz="1800"/>
              <a:t> Zhang</a:t>
            </a:r>
            <a:r>
              <a:rPr baseline="30000" dirty="0" i="1" lang="en-US" sz="1800"/>
              <a:t>3</a:t>
            </a:r>
            <a:r>
              <a:rPr dirty="0" i="1" lang="en-US" sz="1800"/>
              <a:t>,  </a:t>
            </a:r>
            <a:r>
              <a:rPr dirty="0" i="1" lang="en-US" sz="1800"/>
              <a:t>Sara </a:t>
            </a:r>
            <a:r>
              <a:rPr dirty="0" i="1" lang="en-US" sz="1800"/>
              <a:t>F</a:t>
            </a:r>
            <a:r>
              <a:rPr dirty="0" i="1" lang="en-US" sz="1800"/>
              <a:t>arrel</a:t>
            </a:r>
            <a:r>
              <a:rPr baseline="30000" dirty="0" i="1" lang="en-US" sz="1800"/>
              <a:t>1</a:t>
            </a:r>
            <a:r>
              <a:rPr dirty="0" i="1" lang="en-US" sz="1800"/>
              <a:t>, </a:t>
            </a:r>
            <a:r>
              <a:rPr dirty="0" err="1" i="1" lang="en-US" sz="1800"/>
              <a:t>Yuzhi</a:t>
            </a:r>
            <a:r>
              <a:rPr dirty="0" i="1" lang="en-US" sz="1800"/>
              <a:t> </a:t>
            </a:r>
            <a:r>
              <a:rPr dirty="0" i="1" lang="en-US" sz="1800"/>
              <a:t>Chen</a:t>
            </a:r>
            <a:r>
              <a:rPr baseline="30000" dirty="0" i="1" lang="en-US" sz="1800"/>
              <a:t>1</a:t>
            </a:r>
            <a:r>
              <a:rPr dirty="0" i="1" lang="en-US" sz="1800"/>
              <a:t>, Jason Surratt</a:t>
            </a:r>
            <a:r>
              <a:rPr baseline="30000" dirty="0" i="1" lang="en-US" sz="1800"/>
              <a:t>1</a:t>
            </a:r>
            <a:r>
              <a:rPr dirty="0" i="1" lang="en-US" sz="1800"/>
              <a:t>, William </a:t>
            </a:r>
            <a:r>
              <a:rPr dirty="0" i="1" lang="en-US" sz="1800"/>
              <a:t>Vizuete</a:t>
            </a:r>
            <a:r>
              <a:rPr baseline="30000" dirty="0" i="1" lang="en-US" sz="1800"/>
              <a:t>1</a:t>
            </a:r>
          </a:p>
          <a:p>
            <a:pPr lvl="0"/>
            <a:r>
              <a:rPr dirty="0" lang="en-US" sz="1200"/>
              <a:t>1. Department of Environmental Science and Engineering, The University of North Carolina at Chapel Hill, Chapel Hill, North Carolina, 27516</a:t>
            </a:r>
          </a:p>
          <a:p>
            <a:pPr lvl="0"/>
            <a:r>
              <a:rPr dirty="0" lang="en-US" sz="1200"/>
              <a:t>2. National Exposure Research Laboratory, Office of Research and Development, Environmental Protection Agency, </a:t>
            </a:r>
            <a:r>
              <a:rPr dirty="0" lang="en-US" sz="1200"/>
              <a:t>Research </a:t>
            </a:r>
            <a:r>
              <a:rPr dirty="0" lang="en-US" sz="1200"/>
              <a:t>Triangle Park, Durham, </a:t>
            </a:r>
            <a:r>
              <a:rPr dirty="0" lang="en-US" sz="1200"/>
              <a:t>NC</a:t>
            </a:r>
          </a:p>
          <a:p>
            <a:pPr lvl="0"/>
            <a:r>
              <a:rPr dirty="0" lang="en-US" sz="1200"/>
              <a:t>3. Department </a:t>
            </a:r>
            <a:r>
              <a:rPr dirty="0" lang="en-US" sz="1200"/>
              <a:t>of Chemistry, University of California at Riverside, Riverside, California, </a:t>
            </a:r>
            <a:r>
              <a:rPr dirty="0" lang="en-US" sz="1200"/>
              <a:t>92521</a:t>
            </a:r>
          </a:p>
          <a:p>
            <a:pPr lvl="0"/>
            <a:r>
              <a:rPr dirty="0" lang="en-US" sz="1200"/>
              <a:t>4. Aerodyne </a:t>
            </a:r>
            <a:r>
              <a:rPr dirty="0" lang="en-US" sz="1200"/>
              <a:t>Research, Inc., </a:t>
            </a:r>
            <a:r>
              <a:rPr dirty="0" err="1" lang="en-US" sz="1200"/>
              <a:t>Billeria</a:t>
            </a:r>
            <a:r>
              <a:rPr dirty="0" lang="en-US" sz="1200"/>
              <a:t>, MA, 01821</a:t>
            </a:r>
          </a:p>
          <a:p>
            <a:pPr lvl="0"/>
            <a:r>
              <a:rPr dirty="0" lang="en-US" sz="1400"/>
              <a:t/>
            </a:r>
            <a:endParaRPr dirty="0" lang="en-US" sz="1400"/>
          </a:p>
        </p:txBody>
      </p:sp>
      <p:pic>
        <p:nvPicPr>
          <p:cNvPr id="4" name="Picture 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29318" y="5224235"/>
            <a:ext cx="6309024" cy="1036320"/>
          </a:xfrm>
          <a:prstGeom prst="rect">
            <a:avLst/>
          </a:prstGeom>
        </p:spPr>
      </p:pic>
      <p:pic>
        <p:nvPicPr>
          <p:cNvPr id="5" name="Picture 6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823948" y="4765380"/>
            <a:ext cx="1529852" cy="1529852"/>
          </a:xfrm>
          <a:prstGeom prst="rect">
            <a:avLst/>
          </a:prstGeom>
        </p:spPr>
      </p:pic>
      <p:sp>
        <p:nvSpPr>
          <p:cNvPr id="6" name="Slide Number Placeholder 4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D2ADFC81-402A-4BB6-A737-F93C74CF26A6}" type="slidenum"/>
            <a:endParaRPr dirty="0" lang="en-US"/>
          </a:p>
        </p:txBody>
      </p:sp>
      <p:sp>
        <p:nvSpPr>
          <p:cNvPr id="7" name="TextBox 3"/>
          <p:cNvSpPr txBox="1"/>
          <p:nvPr/>
        </p:nvSpPr>
        <p:spPr>
          <a:xfrm rot="0">
            <a:off x="4502331" y="6356350"/>
            <a:ext cx="3553098" cy="3385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err="1" lang="en-US" sz="1600">
                <a:solidFill>
                  <a:schemeClr val="bg1">
                    <a:lumMod val="50000"/>
                  </a:schemeClr>
                </a:solidFill>
              </a:rPr>
              <a:t>CMAS</a:t>
            </a:r>
            <a:r>
              <a:rPr dirty="0" lang="en-US" sz="1600">
                <a:solidFill>
                  <a:schemeClr val="bg1">
                    <a:lumMod val="50000"/>
                  </a:schemeClr>
                </a:solidFill>
              </a:rPr>
              <a:t> 2019, 21</a:t>
            </a:r>
            <a:r>
              <a:rPr baseline="30000" dirty="0" lang="en-US" sz="1600">
                <a:solidFill>
                  <a:schemeClr val="bg1">
                    <a:lumMod val="50000"/>
                  </a:schemeClr>
                </a:solidFill>
              </a:rPr>
              <a:t>st</a:t>
            </a:r>
            <a:r>
              <a:rPr dirty="0" lang="en-US" sz="1600">
                <a:solidFill>
                  <a:schemeClr val="bg1">
                    <a:lumMod val="50000"/>
                  </a:schemeClr>
                </a:solidFill>
              </a:rPr>
              <a:t> October 2019</a:t>
            </a:r>
            <a:endParaRPr dirty="0" lang="en-US" sz="160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47708"/>
            <a:ext cx="10515600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Arial"/>
              </a:rPr>
              <a:t>Parameters impacting aerosol phase 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i.e. 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viscosity (</a:t>
            </a:r>
            <a:r>
              <a:rPr b="1" dirty="0" i="1" lang="el-GR" sz="4000">
                <a:solidFill>
                  <a:srgbClr val="002060"/>
                </a:solidFill>
                <a:latin typeface="Arial"/>
              </a:rPr>
              <a:t>η</a:t>
            </a:r>
            <a:r>
              <a:rPr b="1" baseline="-25000" dirty="0" i="1" lang="en-US" sz="4000">
                <a:solidFill>
                  <a:srgbClr val="002060"/>
                </a:solidFill>
                <a:latin typeface="Arial"/>
              </a:rPr>
              <a:t>org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)</a:t>
            </a:r>
            <a:endParaRPr b="1" dirty="0" lang="en-US" sz="40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 flipV="true" rot="16200000">
            <a:off x="9047717" y="3436221"/>
            <a:ext cx="3985048" cy="923330"/>
          </a:xfrm>
          <a:prstGeom prst="rect">
            <a:avLst/>
          </a:prstGeom>
          <a:noFill/>
        </p:spPr>
        <p:txBody>
          <a:bodyPr rot="10800000" rtlCol="0" vert="horz" wrap="square">
            <a:spAutoFit/>
          </a:bodyPr>
          <a:lstStyle/>
          <a:p>
            <a:pPr algn="ctr" indent="-244820" marL="342743"/>
            <a:r>
              <a:rPr dirty="0" lang="en-US">
                <a:solidFill>
                  <a:srgbClr val="ff0000"/>
                </a:solidFill>
              </a:rPr>
              <a:t/>
            </a:r>
          </a:p>
          <a:p>
            <a:pPr algn="ctr" indent="-391709" marL="489634">
              <a:buFont typeface="Wingdings"/>
              <a:buChar char=""/>
            </a:pPr>
            <a:r>
              <a:rPr dirty="0" lang="en-US">
                <a:solidFill>
                  <a:srgbClr val="ff0000"/>
                </a:solidFill>
              </a:rPr>
              <a:t/>
            </a:r>
          </a:p>
          <a:p>
            <a:pPr algn="ctr">
              <a:buSzPct val="100000"/>
            </a:pPr>
            <a:r>
              <a:rPr dirty="0" lang="en-US">
                <a:solidFill>
                  <a:srgbClr val="ff0000"/>
                </a:solidFill>
              </a:rPr>
              <a:t> </a:t>
            </a:r>
            <a:r>
              <a:rPr dirty="0" lang="en-US">
                <a:solidFill>
                  <a:srgbClr val="ff0000"/>
                </a:solidFill>
              </a:rPr>
              <a:t>for </a:t>
            </a:r>
            <a:r>
              <a:rPr dirty="0" lang="en-US">
                <a:solidFill>
                  <a:srgbClr val="ff0000"/>
                </a:solidFill>
              </a:rPr>
              <a:t>CONUS, </a:t>
            </a:r>
            <a:r>
              <a:rPr dirty="0" err="1" lang="en-US">
                <a:solidFill>
                  <a:srgbClr val="ff0000"/>
                </a:solidFill>
              </a:rPr>
              <a:t>SOAS</a:t>
            </a:r>
            <a:r>
              <a:rPr dirty="0" lang="en-US">
                <a:solidFill>
                  <a:srgbClr val="ff0000"/>
                </a:solidFill>
              </a:rPr>
              <a:t> 2013</a:t>
            </a:r>
            <a:endParaRPr dirty="0" lang="en-US">
              <a:solidFill>
                <a:srgbClr val="ff0000"/>
              </a:solidFill>
            </a:endParaRPr>
          </a:p>
        </p:txBody>
      </p:sp>
      <p:pic>
        <p:nvPicPr>
          <p:cNvPr descr="A close up of a map&#10;&#10;Description automatically generated" id="4" name="Picture 4"/>
          <p:cNvPicPr/>
          <p:nvPr/>
        </p:nvPicPr>
        <p:blipFill>
          <a:blip r:embed="rId2"/>
          <a:stretch>
            <a:fillRect/>
          </a:stretch>
        </p:blipFill>
        <p:spPr>
          <a:xfrm rot="0">
            <a:off x="1302065" y="1887945"/>
            <a:ext cx="8871125" cy="4285026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 rot="16200000">
            <a:off x="-793974" y="3695803"/>
            <a:ext cx="3135086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>
                <a:solidFill>
                  <a:srgbClr val="ff0000"/>
                </a:solidFill>
              </a:rPr>
              <a:t>@ surface layer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6" name="TextBox 6"/>
          <p:cNvSpPr txBox="1"/>
          <p:nvPr/>
        </p:nvSpPr>
        <p:spPr>
          <a:xfrm rot="5400000">
            <a:off x="10395805" y="3941587"/>
            <a:ext cx="1410789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err="1" i="1" lang="en-US">
                <a:solidFill>
                  <a:srgbClr val="ff0000"/>
                </a:solidFill>
              </a:rPr>
              <a:t>PhaseSep</a:t>
            </a:r>
            <a:endParaRPr dirty="0" err="1" i="1" lang="en-US">
              <a:solidFill>
                <a:srgbClr val="ff0000"/>
              </a:solidFill>
            </a:endParaRPr>
          </a:p>
        </p:txBody>
      </p:sp>
      <p:sp>
        <p:nvSpPr>
          <p:cNvPr id="7" name="Slide Number Placeholder 7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67C90F0E-C3C4-4A4A-BF76-124D5B3E10F7}" type="slidenum"/>
            <a:endParaRPr dirty="0" lang="en-US"/>
          </a:p>
        </p:txBody>
      </p:sp>
      <p:sp>
        <p:nvSpPr>
          <p:cNvPr id="8" name="TextBox 8"/>
          <p:cNvSpPr txBox="1"/>
          <p:nvPr/>
        </p:nvSpPr>
        <p:spPr>
          <a:xfrm rot="0">
            <a:off x="8610600" y="4209811"/>
            <a:ext cx="1499453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Correl. = 0.92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 rot="0">
            <a:off x="4930967" y="4209811"/>
            <a:ext cx="1510937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Correl. = 0.74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0" name="TextBox 10"/>
          <p:cNvSpPr txBox="1"/>
          <p:nvPr/>
        </p:nvSpPr>
        <p:spPr>
          <a:xfrm rot="0">
            <a:off x="2843827" y="4209811"/>
            <a:ext cx="1429383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Correl. =0.62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1" name="TextBox 11"/>
          <p:cNvSpPr txBox="1"/>
          <p:nvPr/>
        </p:nvSpPr>
        <p:spPr>
          <a:xfrm rot="0">
            <a:off x="5022934" y="1808432"/>
            <a:ext cx="1482368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Correl. = 0.68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 rot="0">
            <a:off x="8610601" y="1765956"/>
            <a:ext cx="1492520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Correl. = 0.62</a:t>
            </a:r>
            <a:endParaRPr dirty="0"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6134" y="169435"/>
            <a:ext cx="7225938" cy="958578"/>
          </a:xfrm>
        </p:spPr>
        <p:txBody>
          <a:bodyPr rtlCol="0" vert="horz">
            <a:normAutofit fontScale="90000"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Phase state (</a:t>
            </a:r>
            <a:r>
              <a:rPr b="1" dirty="0" err="1" i="1" lang="en-US" sz="4000">
                <a:solidFill>
                  <a:srgbClr val="002060"/>
                </a:solidFill>
                <a:latin typeface="+mn-lt"/>
              </a:rPr>
              <a:t>T</a:t>
            </a:r>
            <a:r>
              <a:rPr b="1" baseline="-25000" dirty="0" err="1" i="1" lang="en-US" sz="4000">
                <a:solidFill>
                  <a:srgbClr val="002060"/>
                </a:solidFill>
                <a:latin typeface="+mn-lt"/>
              </a:rPr>
              <a:t>org</a:t>
            </a:r>
            <a:r>
              <a:rPr b="1" dirty="0" err="1" i="1" lang="en-US" sz="4000">
                <a:solidFill>
                  <a:srgbClr val="002060"/>
                </a:solidFill>
                <a:latin typeface="+mn-lt"/>
              </a:rPr>
              <a:t>:</a:t>
            </a:r>
            <a:r>
              <a:rPr b="1" dirty="0" i="1" lang="en-US" sz="4000">
                <a:solidFill>
                  <a:srgbClr val="002060"/>
                </a:solidFill>
                <a:latin typeface="+mn-lt"/>
              </a:rPr>
              <a:t>T</a:t>
            </a:r>
            <a:r>
              <a:rPr b="1" dirty="0" i="1" lang="en-US" sz="4000">
                <a:solidFill>
                  <a:srgbClr val="002060"/>
                </a:solidFill>
                <a:latin typeface="+mn-lt"/>
              </a:rPr>
              <a:t>) </a:t>
            </a:r>
            <a:r>
              <a:rPr b="1" dirty="0" lang="en-US" sz="4000">
                <a:solidFill>
                  <a:srgbClr val="002060"/>
                </a:solidFill>
                <a:latin typeface="+mn-lt"/>
              </a:rPr>
              <a:t>vertical distribution 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3"/>
          <p:cNvGrpSpPr/>
          <p:nvPr/>
        </p:nvGrpSpPr>
        <p:grpSpPr>
          <a:xfrm rot="0">
            <a:off x="359228" y="1233441"/>
            <a:ext cx="6088380" cy="5109210"/>
            <a:chOff x="0" y="0"/>
            <a:chExt cx="6088380" cy="5109210"/>
          </a:xfrm>
        </p:grpSpPr>
        <p:pic>
          <p:nvPicPr>
            <p:cNvPr id="4" name="Picture 4"/>
            <p:cNvPicPr>
              <a:picLocks noChangeAspect="true"/>
            </p:cNvPicPr>
            <p:nvPr/>
          </p:nvPicPr>
          <p:blipFill>
            <a:blip r:embed="rId2"/>
            <a:srcRect b="46628" l="73462" t="37139"/>
            <a:stretch>
              <a:fillRect/>
            </a:stretch>
          </p:blipFill>
          <p:spPr>
            <a:xfrm rot="0">
              <a:off x="2019300" y="4366260"/>
              <a:ext cx="2332355" cy="74295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5" name="Picture 5"/>
            <p:cNvPicPr>
              <a:picLocks noChangeAspect="true"/>
            </p:cNvPicPr>
            <p:nvPr/>
          </p:nvPicPr>
          <p:blipFill>
            <a:blip r:embed="rId3"/>
            <a:srcRect r="27051"/>
            <a:stretch>
              <a:fillRect/>
            </a:stretch>
          </p:blipFill>
          <p:spPr>
            <a:xfrm rot="0">
              <a:off x="0" y="0"/>
              <a:ext cx="6088380" cy="4350385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TextBox 6"/>
          <p:cNvSpPr txBox="1"/>
          <p:nvPr/>
        </p:nvSpPr>
        <p:spPr>
          <a:xfrm rot="0">
            <a:off x="756926" y="5540789"/>
            <a:ext cx="2081802" cy="89255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300">
                <a:solidFill>
                  <a:srgbClr val="ff0000"/>
                </a:solidFill>
              </a:rPr>
              <a:t>A) Surface Layer</a:t>
            </a:r>
          </a:p>
          <a:p>
            <a:pPr/>
            <a:r>
              <a:rPr dirty="0" lang="en-US" sz="1300">
                <a:solidFill>
                  <a:srgbClr val="ff0000"/>
                </a:solidFill>
              </a:rPr>
              <a:t>B) Lower troposphere</a:t>
            </a:r>
          </a:p>
          <a:p>
            <a:pPr/>
            <a:r>
              <a:rPr dirty="0" lang="en-US" sz="1300">
                <a:solidFill>
                  <a:srgbClr val="ff0000"/>
                </a:solidFill>
              </a:rPr>
              <a:t>C) Upper troposphere</a:t>
            </a:r>
          </a:p>
          <a:p>
            <a:pPr/>
            <a:r>
              <a:rPr dirty="0" lang="en-US" sz="1300">
                <a:solidFill>
                  <a:srgbClr val="ff0000"/>
                </a:solidFill>
              </a:rPr>
              <a:t>D) Stratosphere</a:t>
            </a:r>
            <a:endParaRPr dirty="0" lang="en-US" sz="1300">
              <a:solidFill>
                <a:srgbClr val="ff0000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 rot="0">
            <a:off x="7267743" y="323629"/>
            <a:ext cx="3953691" cy="6332662"/>
            <a:chOff x="0" y="7620"/>
            <a:chExt cx="4757420" cy="7620000"/>
          </a:xfrm>
        </p:grpSpPr>
        <p:grpSp>
          <p:nvGrpSpPr>
            <p:cNvPr id="8" name="Group 8"/>
            <p:cNvGrpSpPr/>
            <p:nvPr/>
          </p:nvGrpSpPr>
          <p:grpSpPr>
            <a:xfrm rot="0">
              <a:off x="15240" y="22860"/>
              <a:ext cx="4742179" cy="5255260"/>
              <a:chOff x="-297208" y="22860"/>
              <a:chExt cx="4743265" cy="5255260"/>
            </a:xfrm>
          </p:grpSpPr>
          <p:pic>
            <p:nvPicPr>
              <p:cNvPr descr="A close up of a piece of paper&#10;&#10;Description automatically generated" id="9" name="Picture 16"/>
              <p:cNvPicPr>
                <a:picLocks noChangeAspect="true"/>
              </p:cNvPicPr>
              <p:nvPr/>
            </p:nvPicPr>
            <p:blipFill>
              <a:blip r:embed="rId4"/>
              <a:srcRect b="5047" l="77778" t="16113"/>
              <a:stretch>
                <a:fillRect/>
              </a:stretch>
            </p:blipFill>
            <p:spPr>
              <a:xfrm rot="0">
                <a:off x="3086109" y="2354580"/>
                <a:ext cx="1359948" cy="2923540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0" name="Text Box 26"/>
              <p:cNvSpPr txBox="1"/>
              <p:nvPr/>
            </p:nvSpPr>
            <p:spPr>
              <a:xfrm rot="0">
                <a:off x="-297208" y="22860"/>
                <a:ext cx="698500" cy="4444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anchor="t" bIns="45720" lIns="91440" numCol="1" rIns="91440" rtlCol="0" spcCol="0" tIns="45720" vert="horz" wrap="square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b="1" dirty="0" lang="en-US" sz="2000">
                    <a:latin typeface="Times New Roman"/>
                  </a:rPr>
                  <a:t>A</a:t>
                </a:r>
                <a:endParaRPr b="1" dirty="0" lang="en-US" sz="2000">
                  <a:latin typeface="Times New Roman"/>
                </a:endParaRPr>
              </a:p>
            </p:txBody>
          </p:sp>
        </p:grpSp>
        <p:pic>
          <p:nvPicPr>
            <p:cNvPr id="11" name="Picture 9"/>
            <p:cNvPicPr>
              <a:picLocks noChangeAspect="true"/>
            </p:cNvPicPr>
            <p:nvPr/>
          </p:nvPicPr>
          <p:blipFill>
            <a:blip r:embed="rId5"/>
            <a:srcRect b="14408" l="20385" r="30396" t="23857"/>
            <a:stretch>
              <a:fillRect/>
            </a:stretch>
          </p:blipFill>
          <p:spPr>
            <a:xfrm rot="0">
              <a:off x="381000" y="3832860"/>
              <a:ext cx="2924810" cy="19126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" name="Text Box 200"/>
            <p:cNvSpPr txBox="1"/>
            <p:nvPr/>
          </p:nvSpPr>
          <p:spPr>
            <a:xfrm rot="0">
              <a:off x="53340" y="5715000"/>
              <a:ext cx="697864" cy="444499"/>
            </a:xfrm>
            <a:prstGeom prst="rect">
              <a:avLst/>
            </a:prstGeom>
            <a:noFill/>
            <a:ln w="6350">
              <a:noFill/>
            </a:ln>
          </p:spPr>
          <p:txBody>
            <a:bodyPr anchor="t" bIns="45720" lIns="91440" numCol="1" rIns="91440" rtlCol="0" spc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2000">
                  <a:latin typeface="Times New Roman"/>
                </a:rPr>
                <a:t>D</a:t>
              </a:r>
              <a:endParaRPr b="1" dirty="0" lang="en-US" sz="2000">
                <a:latin typeface="Times New Roman"/>
              </a:endParaRPr>
            </a:p>
          </p:txBody>
        </p:sp>
        <p:pic>
          <p:nvPicPr>
            <p:cNvPr id="13" name="Picture 11"/>
            <p:cNvPicPr>
              <a:picLocks noChangeAspect="true"/>
            </p:cNvPicPr>
            <p:nvPr/>
          </p:nvPicPr>
          <p:blipFill>
            <a:blip r:embed="rId6"/>
            <a:srcRect b="14163" l="20128" r="30898" t="24349"/>
            <a:stretch>
              <a:fillRect/>
            </a:stretch>
          </p:blipFill>
          <p:spPr>
            <a:xfrm rot="0">
              <a:off x="381000" y="1912620"/>
              <a:ext cx="291084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2"/>
            <p:cNvPicPr>
              <a:picLocks noChangeAspect="true"/>
            </p:cNvPicPr>
            <p:nvPr/>
          </p:nvPicPr>
          <p:blipFill>
            <a:blip r:embed="rId7"/>
            <a:srcRect b="14900" l="19690" r="31463" t="24103"/>
            <a:stretch>
              <a:fillRect/>
            </a:stretch>
          </p:blipFill>
          <p:spPr>
            <a:xfrm rot="0">
              <a:off x="381000" y="7620"/>
              <a:ext cx="2903220" cy="1889760"/>
            </a:xfrm>
            <a:prstGeom prst="rect">
              <a:avLst/>
            </a:prstGeom>
            <a:ln>
              <a:noFill/>
            </a:ln>
          </p:spPr>
        </p:pic>
        <p:sp>
          <p:nvSpPr>
            <p:cNvPr id="15" name="Text Box 203"/>
            <p:cNvSpPr txBox="1"/>
            <p:nvPr/>
          </p:nvSpPr>
          <p:spPr>
            <a:xfrm rot="0">
              <a:off x="0" y="1874519"/>
              <a:ext cx="697864" cy="444499"/>
            </a:xfrm>
            <a:prstGeom prst="rect">
              <a:avLst/>
            </a:prstGeom>
            <a:noFill/>
            <a:ln w="6350">
              <a:noFill/>
            </a:ln>
          </p:spPr>
          <p:txBody>
            <a:bodyPr anchor="t" bIns="45720" lIns="91440" numCol="1" rIns="91440" rtlCol="0" spc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2000">
                  <a:latin typeface="Times New Roman"/>
                </a:rPr>
                <a:t>B</a:t>
              </a:r>
              <a:endParaRPr b="1" dirty="0" lang="en-US" sz="2000">
                <a:latin typeface="Times New Roman"/>
              </a:endParaRPr>
            </a:p>
          </p:txBody>
        </p:sp>
        <p:pic>
          <p:nvPicPr>
            <p:cNvPr id="16" name="Picture 14"/>
            <p:cNvPicPr>
              <a:picLocks noChangeAspect="true"/>
            </p:cNvPicPr>
            <p:nvPr/>
          </p:nvPicPr>
          <p:blipFill>
            <a:blip r:embed="rId8"/>
            <a:srcRect b="14655" l="19872" r="31025" t="25087"/>
            <a:stretch>
              <a:fillRect/>
            </a:stretch>
          </p:blipFill>
          <p:spPr>
            <a:xfrm rot="0">
              <a:off x="388620" y="5760720"/>
              <a:ext cx="2918460" cy="18669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7" name="Text Box 201"/>
            <p:cNvSpPr txBox="1"/>
            <p:nvPr/>
          </p:nvSpPr>
          <p:spPr>
            <a:xfrm rot="0">
              <a:off x="0" y="3756659"/>
              <a:ext cx="697864" cy="444499"/>
            </a:xfrm>
            <a:prstGeom prst="rect">
              <a:avLst/>
            </a:prstGeom>
            <a:noFill/>
            <a:ln w="6350">
              <a:noFill/>
            </a:ln>
          </p:spPr>
          <p:txBody>
            <a:bodyPr anchor="t" bIns="45720" lIns="91440" numCol="1" rIns="91440" rtlCol="0" spc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2000">
                  <a:latin typeface="Times New Roman"/>
                </a:rPr>
                <a:t>C</a:t>
              </a:r>
              <a:endParaRPr b="1" dirty="0" lang="en-US" sz="2000">
                <a:latin typeface="Times New Roman"/>
              </a:endParaRPr>
            </a:p>
          </p:txBody>
        </p:sp>
      </p:grpSp>
      <p:cxnSp>
        <p:nvCxnSpPr>
          <p:cNvPr id="18" name="Straight Arrow Connector 19"/>
          <p:cNvCxnSpPr>
            <a:endCxn id="9" idx="3"/>
          </p:cNvCxnSpPr>
          <p:nvPr/>
        </p:nvCxnSpPr>
        <p:spPr>
          <a:xfrm rot="0">
            <a:off x="11221435" y="2821577"/>
            <a:ext cx="0" cy="667328"/>
          </a:xfrm>
          <a:prstGeom prst="line">
            <a:avLst/>
          </a:prstGeom>
          <a:ln>
            <a:solidFill>
              <a:schemeClr val="tx1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20"/>
          <p:cNvCxnSpPr/>
          <p:nvPr/>
        </p:nvCxnSpPr>
        <p:spPr>
          <a:xfrm rot="0">
            <a:off x="11226229" y="3502625"/>
            <a:ext cx="0" cy="1201095"/>
          </a:xfrm>
          <a:prstGeom prst="line">
            <a:avLst/>
          </a:prstGeom>
          <a:ln>
            <a:solidFill>
              <a:schemeClr val="tx1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23"/>
          <p:cNvCxnSpPr/>
          <p:nvPr/>
        </p:nvCxnSpPr>
        <p:spPr>
          <a:xfrm rot="0">
            <a:off x="11221435" y="2274089"/>
            <a:ext cx="0" cy="547488"/>
          </a:xfrm>
          <a:prstGeom prst="line">
            <a:avLst/>
          </a:prstGeom>
          <a:ln>
            <a:solidFill>
              <a:schemeClr val="tx1"/>
            </a:solidFill>
            <a:headEnd len="med" type="triangle" w="med"/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5"/>
          <p:cNvSpPr txBox="1"/>
          <p:nvPr/>
        </p:nvSpPr>
        <p:spPr>
          <a:xfrm rot="0">
            <a:off x="11221435" y="2366692"/>
            <a:ext cx="792480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/>
              <a:t>Solid</a:t>
            </a:r>
            <a:endParaRPr dirty="0" lang="en-US"/>
          </a:p>
        </p:txBody>
      </p:sp>
      <p:sp>
        <p:nvSpPr>
          <p:cNvPr id="22" name="TextBox 26"/>
          <p:cNvSpPr txBox="1"/>
          <p:nvPr/>
        </p:nvSpPr>
        <p:spPr>
          <a:xfrm rot="0">
            <a:off x="11221435" y="3810783"/>
            <a:ext cx="792480" cy="3385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 sz="1600"/>
              <a:t>Liquid</a:t>
            </a:r>
            <a:endParaRPr dirty="0" lang="en-US" sz="1600"/>
          </a:p>
        </p:txBody>
      </p:sp>
      <p:sp>
        <p:nvSpPr>
          <p:cNvPr id="23" name="TextBox 27"/>
          <p:cNvSpPr txBox="1"/>
          <p:nvPr/>
        </p:nvSpPr>
        <p:spPr>
          <a:xfrm rot="0">
            <a:off x="11221435" y="2999669"/>
            <a:ext cx="792480" cy="58477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err="1" lang="en-US"/>
              <a:t>Semi-solid</a:t>
            </a:r>
            <a:endParaRPr dirty="0" err="1" lang="en-US"/>
          </a:p>
        </p:txBody>
      </p:sp>
      <p:sp>
        <p:nvSpPr>
          <p:cNvPr id="24" name="Slide Number Placeholder 28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C77F16AB-AEF9-4521-9524-B7324C5E8288}" type="slidenum"/>
            <a:endParaRPr dirty="0"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220318"/>
            <a:ext cx="10515600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Arial"/>
              </a:rPr>
              <a:t>Impact of SOA 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constituents 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on </a:t>
            </a:r>
            <a:r>
              <a:rPr b="1" dirty="0" lang="en-US" sz="4000">
                <a:solidFill>
                  <a:srgbClr val="002060"/>
                </a:solidFill>
                <a:latin typeface="Arial"/>
              </a:rPr>
              <a:t>phase state predictions</a:t>
            </a:r>
            <a:endParaRPr b="1" dirty="0" lang="en-US" sz="4000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1058086" y="1799034"/>
            <a:ext cx="9446623" cy="647020"/>
          </a:xfrm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lang="en-US" sz="2200"/>
              <a:t>Centerville, AL (</a:t>
            </a:r>
            <a:r>
              <a:rPr dirty="0" i="1" lang="en-US" sz="2200"/>
              <a:t>rural</a:t>
            </a:r>
            <a:r>
              <a:rPr dirty="0" lang="en-US" sz="2200"/>
              <a:t>)</a:t>
            </a:r>
            <a:r>
              <a:rPr dirty="0" lang="en-US" sz="2200"/>
              <a:t> </a:t>
            </a:r>
            <a:r>
              <a:rPr dirty="0" lang="en-US" sz="2200"/>
              <a:t>                Jefferson Street, Atlanta, GA (</a:t>
            </a:r>
            <a:r>
              <a:rPr dirty="0" i="1" lang="en-US" sz="2200"/>
              <a:t>urban</a:t>
            </a:r>
            <a:r>
              <a:rPr dirty="0" lang="en-US" sz="2200"/>
              <a:t>)</a:t>
            </a:r>
            <a:endParaRPr dirty="0" lang="en-US" sz="2200"/>
          </a:p>
        </p:txBody>
      </p:sp>
      <p:pic>
        <p:nvPicPr>
          <p:cNvPr id="4" name="Picture 10"/>
          <p:cNvPicPr>
            <a:picLocks noChangeAspect="true"/>
          </p:cNvPicPr>
          <p:nvPr/>
        </p:nvPicPr>
        <p:blipFill>
          <a:blip r:embed="rId2"/>
          <a:srcRect b="16869"/>
          <a:stretch>
            <a:fillRect/>
          </a:stretch>
        </p:blipFill>
        <p:spPr>
          <a:xfrm rot="0">
            <a:off x="715534" y="1690688"/>
            <a:ext cx="7120745" cy="3917631"/>
          </a:xfrm>
          <a:prstGeom prst="rect">
            <a:avLst/>
          </a:prstGeom>
        </p:spPr>
      </p:pic>
      <p:pic>
        <p:nvPicPr>
          <p:cNvPr id="5" name="Picture 11"/>
          <p:cNvPicPr>
            <a:picLocks noChangeAspect="true"/>
          </p:cNvPicPr>
          <p:nvPr/>
        </p:nvPicPr>
        <p:blipFill>
          <a:blip r:embed="rId3"/>
          <a:srcRect l="44497" r="52106" t="83309"/>
          <a:stretch>
            <a:fillRect/>
          </a:stretch>
        </p:blipFill>
        <p:spPr>
          <a:xfrm rot="0">
            <a:off x="4911632" y="5659306"/>
            <a:ext cx="252551" cy="821162"/>
          </a:xfrm>
          <a:prstGeom prst="rect">
            <a:avLst/>
          </a:prstGeom>
        </p:spPr>
      </p:pic>
      <p:sp>
        <p:nvSpPr>
          <p:cNvPr id="6" name="TextBox 12"/>
          <p:cNvSpPr txBox="1"/>
          <p:nvPr/>
        </p:nvSpPr>
        <p:spPr>
          <a:xfrm rot="0">
            <a:off x="5164183" y="5594746"/>
            <a:ext cx="2159726" cy="830997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600"/>
              <a:t>Anthropogenic OA</a:t>
            </a:r>
          </a:p>
          <a:p>
            <a:pPr/>
            <a:r>
              <a:rPr dirty="0" lang="en-US" sz="1600"/>
              <a:t>Biogenic OA</a:t>
            </a:r>
          </a:p>
          <a:p>
            <a:pPr/>
            <a:r>
              <a:rPr dirty="0" lang="en-US" sz="1600"/>
              <a:t>OA water </a:t>
            </a:r>
            <a:endParaRPr dirty="0" lang="en-US" sz="1600"/>
          </a:p>
        </p:txBody>
      </p:sp>
      <p:sp>
        <p:nvSpPr>
          <p:cNvPr id="7" name="TextBox 13"/>
          <p:cNvSpPr txBox="1"/>
          <p:nvPr/>
        </p:nvSpPr>
        <p:spPr>
          <a:xfrm rot="0">
            <a:off x="8178831" y="2122544"/>
            <a:ext cx="3735977" cy="2862321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Discernable diurnal pattern:</a:t>
            </a:r>
          </a:p>
          <a:p>
            <a:pPr indent="-285750" marL="285750">
              <a:buFont typeface="Arial"/>
              <a:buChar char="•"/>
            </a:pPr>
            <a:r>
              <a:rPr dirty="0" lang="en-US">
                <a:solidFill>
                  <a:srgbClr val="ff0000"/>
                </a:solidFill>
              </a:rPr>
              <a:t>Higher aerosol water between 18:00-08:00 LST -&gt; Lower </a:t>
            </a:r>
            <a:r>
              <a:rPr dirty="0" err="1" i="1" lang="en-US">
                <a:solidFill>
                  <a:srgbClr val="ff0000"/>
                </a:solidFill>
              </a:rPr>
              <a:t>T</a:t>
            </a:r>
            <a:r>
              <a:rPr baseline="-25000" dirty="0" err="1" i="1" lang="en-US">
                <a:solidFill>
                  <a:srgbClr val="ff0000"/>
                </a:solidFill>
              </a:rPr>
              <a:t>org</a:t>
            </a:r>
          </a:p>
          <a:p>
            <a:pPr indent="-285750" marL="285750">
              <a:buFont typeface="Arial"/>
              <a:buChar char="•"/>
            </a:pPr>
            <a:r>
              <a:rPr baseline="-25000" dirty="0" i="1" lang="en-US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baseline="-25000" dirty="0" i="1" lang="en-US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dirty="0" lang="en-US">
                <a:solidFill>
                  <a:srgbClr val="ff0000"/>
                </a:solidFill>
              </a:rPr>
              <a:t>Rural SE US -&gt; </a:t>
            </a:r>
            <a:r>
              <a:rPr dirty="0" i="1" lang="en-US">
                <a:solidFill>
                  <a:srgbClr val="ff0000"/>
                </a:solidFill>
              </a:rPr>
              <a:t> </a:t>
            </a:r>
            <a:r>
              <a:rPr dirty="0" lang="en-US">
                <a:solidFill>
                  <a:srgbClr val="ff0000"/>
                </a:solidFill>
              </a:rPr>
              <a:t>Higher aerosol water, higher biogenic OA</a:t>
            </a:r>
          </a:p>
          <a:p>
            <a:pPr indent="-285750" marL="285750">
              <a:buFont typeface="Arial"/>
              <a:buChar char="•"/>
            </a:pPr>
            <a:r>
              <a:rPr dirty="0" i="1" lang="en-US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dirty="0" lang="en-US">
                <a:solidFill>
                  <a:srgbClr val="ff0000"/>
                </a:solidFill>
              </a:rPr>
              <a:t>Higher OA -&gt; Higher </a:t>
            </a:r>
            <a:r>
              <a:rPr dirty="0" err="1" i="1" lang="en-US">
                <a:solidFill>
                  <a:srgbClr val="ff0000"/>
                </a:solidFill>
              </a:rPr>
              <a:t>T</a:t>
            </a:r>
            <a:r>
              <a:rPr baseline="-25000" dirty="0" err="1" i="1" lang="en-US">
                <a:solidFill>
                  <a:srgbClr val="ff0000"/>
                </a:solidFill>
              </a:rPr>
              <a:t>org</a:t>
            </a:r>
          </a:p>
          <a:p>
            <a:pPr indent="-285750" marL="285750">
              <a:buFont typeface="Arial"/>
              <a:buChar char="•"/>
            </a:pPr>
            <a:r>
              <a:rPr baseline="-25000" dirty="0" i="1" lang="en-US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dirty="0" i="1" lang="en-US"/>
              <a:t>Same trend for </a:t>
            </a:r>
            <a:r>
              <a:rPr dirty="0" err="1" i="1" lang="en-US"/>
              <a:t>T</a:t>
            </a:r>
            <a:r>
              <a:rPr baseline="-25000" dirty="0" err="1" i="1" lang="en-US"/>
              <a:t>org</a:t>
            </a:r>
            <a:r>
              <a:rPr dirty="0" err="1" i="1" lang="en-US"/>
              <a:t>:T</a:t>
            </a:r>
            <a:r>
              <a:rPr dirty="0" i="1" lang="en-US"/>
              <a:t> ratio</a:t>
            </a:r>
            <a:endParaRPr dirty="0" i="1" lang="en-US"/>
          </a:p>
        </p:txBody>
      </p:sp>
      <p:sp>
        <p:nvSpPr>
          <p:cNvPr id="8" name="Slide Number Placeholder 14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E87E4337-CCDA-4C1D-B9C5-0633F9731389}" type="slidenum"/>
            <a:endParaRPr dirty="0" lang="en-US"/>
          </a:p>
        </p:txBody>
      </p:sp>
      <p:sp>
        <p:nvSpPr>
          <p:cNvPr id="9" name="TextBox 15"/>
          <p:cNvSpPr txBox="1"/>
          <p:nvPr/>
        </p:nvSpPr>
        <p:spPr>
          <a:xfrm rot="0">
            <a:off x="4048391" y="6392978"/>
            <a:ext cx="3466012" cy="32316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500"/>
              <a:t>@ surface layer during SOAS 2013</a:t>
            </a:r>
            <a:endParaRPr dirty="0" lang="en-US" sz="1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29235" y="0"/>
            <a:ext cx="10515600" cy="1010829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Evaluation with observations (phase state metrics)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7"/>
          <p:cNvPicPr/>
          <p:nvPr/>
        </p:nvPicPr>
        <p:blipFill>
          <a:blip r:embed="rId2"/>
          <a:stretch>
            <a:fillRect/>
          </a:stretch>
        </p:blipFill>
        <p:spPr>
          <a:xfrm rot="0">
            <a:off x="589323" y="1736387"/>
            <a:ext cx="10530213" cy="3796790"/>
          </a:xfrm>
          <a:prstGeom prst="rect">
            <a:avLst/>
          </a:prstGeom>
        </p:spPr>
      </p:pic>
      <p:sp>
        <p:nvSpPr>
          <p:cNvPr id="4" name="TextBox 8"/>
          <p:cNvSpPr txBox="1"/>
          <p:nvPr/>
        </p:nvSpPr>
        <p:spPr>
          <a:xfrm rot="0">
            <a:off x="440224" y="854751"/>
            <a:ext cx="10828409" cy="6463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b="1" dirty="0" err="1" i="1" lang="en-US">
                <a:latin typeface="Arial"/>
              </a:rPr>
              <a:t>T</a:t>
            </a:r>
            <a:r>
              <a:rPr b="1" baseline="-25000" dirty="0" err="1" i="1" lang="en-US">
                <a:latin typeface="Arial"/>
              </a:rPr>
              <a:t>org</a:t>
            </a:r>
            <a:r>
              <a:rPr b="1" dirty="0" err="1" i="1" lang="en-US">
                <a:latin typeface="Arial"/>
              </a:rPr>
              <a:t>:T</a:t>
            </a:r>
            <a:r>
              <a:rPr b="1" dirty="0" lang="en-US">
                <a:latin typeface="Arial"/>
              </a:rPr>
              <a:t>  </a:t>
            </a:r>
            <a:r>
              <a:rPr b="1" dirty="0" lang="en-US">
                <a:latin typeface="Arial"/>
              </a:rPr>
              <a:t>based on Zhang et al. </a:t>
            </a:r>
            <a:r>
              <a:rPr b="1" dirty="0" lang="en-US">
                <a:latin typeface="Arial"/>
              </a:rPr>
              <a:t>PNAS </a:t>
            </a:r>
            <a:r>
              <a:rPr b="1" dirty="0" lang="en-US">
                <a:latin typeface="Arial"/>
              </a:rPr>
              <a:t>(2018), </a:t>
            </a:r>
            <a:r>
              <a:rPr b="1" dirty="0" lang="en-US">
                <a:latin typeface="Arial"/>
              </a:rPr>
              <a:t>SOAS observations </a:t>
            </a:r>
            <a:r>
              <a:rPr b="1" dirty="0" lang="en-US" sz="1500">
                <a:latin typeface="Arial"/>
              </a:rPr>
              <a:t>[0.63-0.88, mean </a:t>
            </a:r>
            <a:r>
              <a:rPr b="1" dirty="0" lang="en-US" sz="1500">
                <a:latin typeface="Arial"/>
              </a:rPr>
              <a:t>= </a:t>
            </a:r>
            <a:r>
              <a:rPr b="1" dirty="0" lang="en-US" sz="1500">
                <a:latin typeface="Arial"/>
              </a:rPr>
              <a:t>0.7885]</a:t>
            </a:r>
          </a:p>
          <a:p>
            <a:pPr algn="ctr"/>
            <a:r>
              <a:rPr b="1" dirty="0" lang="en-US">
                <a:latin typeface="Arial"/>
              </a:rPr>
              <a:t> vs </a:t>
            </a:r>
            <a:r>
              <a:rPr b="1" dirty="0" lang="en-US">
                <a:solidFill>
                  <a:srgbClr val="ffc000"/>
                </a:solidFill>
                <a:latin typeface="Arial"/>
              </a:rPr>
              <a:t>modeled </a:t>
            </a:r>
            <a:r>
              <a:rPr b="1" dirty="0" err="1" i="1" lang="en-US">
                <a:solidFill>
                  <a:srgbClr val="ffc000"/>
                </a:solidFill>
                <a:latin typeface="Arial"/>
              </a:rPr>
              <a:t>T</a:t>
            </a:r>
            <a:r>
              <a:rPr b="1" baseline="-25000" dirty="0" err="1" i="1" lang="en-US">
                <a:solidFill>
                  <a:srgbClr val="ffc000"/>
                </a:solidFill>
                <a:latin typeface="Arial"/>
              </a:rPr>
              <a:t>org</a:t>
            </a:r>
            <a:r>
              <a:rPr b="1" dirty="0" err="1" i="1" lang="en-US">
                <a:solidFill>
                  <a:srgbClr val="ffc000"/>
                </a:solidFill>
                <a:latin typeface="Arial"/>
              </a:rPr>
              <a:t>:T</a:t>
            </a:r>
            <a:r>
              <a:rPr b="1" dirty="0" i="1" lang="en-US">
                <a:latin typeface="Arial"/>
              </a:rPr>
              <a:t> </a:t>
            </a:r>
            <a:r>
              <a:rPr b="1" dirty="0" lang="en-US">
                <a:latin typeface="Arial"/>
              </a:rPr>
              <a:t> at Centreville, AL </a:t>
            </a:r>
            <a:r>
              <a:rPr b="1" dirty="0" lang="en-US" sz="1500">
                <a:latin typeface="Arial"/>
              </a:rPr>
              <a:t>[</a:t>
            </a:r>
            <a:r>
              <a:rPr b="1" dirty="0" lang="en-US" sz="1500">
                <a:solidFill>
                  <a:srgbClr val="ffc000"/>
                </a:solidFill>
                <a:latin typeface="Arial"/>
              </a:rPr>
              <a:t>0.53-0.9, mean= 0.7698</a:t>
            </a:r>
            <a:r>
              <a:rPr b="1" dirty="0" lang="en-US" sz="1500">
                <a:latin typeface="Arial"/>
              </a:rPr>
              <a:t>] (P = 0.001, correl. =0.66, NMB =2.37%)</a:t>
            </a:r>
            <a:r>
              <a:rPr b="1" dirty="0" lang="en-US">
                <a:latin typeface="Arial"/>
              </a:rPr>
              <a:t> </a:t>
            </a:r>
            <a:endParaRPr b="1" dirty="0" lang="en-US">
              <a:latin typeface="Arial"/>
            </a:endParaRPr>
          </a:p>
        </p:txBody>
      </p:sp>
      <p:pic>
        <p:nvPicPr>
          <p:cNvPr descr="A picture containing object&#10;&#10;Description automatically generated" id="5" name="Picture 3"/>
          <p:cNvPicPr/>
          <p:nvPr/>
        </p:nvPicPr>
        <p:blipFill>
          <a:blip r:embed="rId3"/>
          <a:stretch>
            <a:fillRect/>
          </a:stretch>
        </p:blipFill>
        <p:spPr>
          <a:xfrm rot="0">
            <a:off x="589323" y="1736387"/>
            <a:ext cx="10538858" cy="435898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4"/>
          <p:cNvSpPr txBox="1"/>
          <p:nvPr/>
        </p:nvSpPr>
        <p:spPr>
          <a:xfrm rot="0">
            <a:off x="829634" y="850388"/>
            <a:ext cx="10049591" cy="646330"/>
          </a:xfrm>
          <a:prstGeom prst="rect">
            <a:avLst/>
          </a:prstGeom>
          <a:solidFill>
            <a:schemeClr val="bg1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b="1" dirty="0" lang="en-US">
                <a:latin typeface="Arial"/>
              </a:rPr>
              <a:t>Modeled </a:t>
            </a:r>
            <a:r>
              <a:rPr b="1" dirty="0" i="1" lang="el-GR">
                <a:latin typeface="Arial"/>
              </a:rPr>
              <a:t>η</a:t>
            </a:r>
            <a:r>
              <a:rPr b="1" baseline="-25000" dirty="0" i="1" lang="en-US">
                <a:latin typeface="Arial"/>
              </a:rPr>
              <a:t>org </a:t>
            </a:r>
            <a:r>
              <a:rPr b="1" dirty="0" lang="en-US">
                <a:latin typeface="Arial"/>
              </a:rPr>
              <a:t>at </a:t>
            </a:r>
            <a:r>
              <a:rPr b="1" dirty="0" lang="en-US">
                <a:latin typeface="Arial"/>
              </a:rPr>
              <a:t>varying % RH compared to  experimental data from </a:t>
            </a:r>
            <a:r>
              <a:rPr b="1" dirty="0" lang="en-US">
                <a:solidFill>
                  <a:srgbClr val="ff0000"/>
                </a:solidFill>
                <a:latin typeface="Arial"/>
              </a:rPr>
              <a:t>Zhang et al. ES&amp;T </a:t>
            </a:r>
            <a:r>
              <a:rPr b="1" dirty="0" lang="en-US">
                <a:solidFill>
                  <a:srgbClr val="ff0000"/>
                </a:solidFill>
                <a:latin typeface="Arial"/>
              </a:rPr>
              <a:t>Letters </a:t>
            </a:r>
            <a:r>
              <a:rPr b="1" dirty="0" lang="en-US">
                <a:solidFill>
                  <a:srgbClr val="ff0000"/>
                </a:solidFill>
                <a:latin typeface="Arial"/>
              </a:rPr>
              <a:t>(2018) </a:t>
            </a:r>
            <a:r>
              <a:rPr b="1" dirty="0" lang="en-US">
                <a:latin typeface="Arial"/>
              </a:rPr>
              <a:t>and </a:t>
            </a:r>
            <a:r>
              <a:rPr b="1" dirty="0" lang="en-US">
                <a:solidFill>
                  <a:schemeClr val="accent5"/>
                </a:solidFill>
                <a:latin typeface="Arial"/>
              </a:rPr>
              <a:t>Song et al. ACP (</a:t>
            </a:r>
            <a:r>
              <a:rPr b="1" dirty="0" lang="en-US">
                <a:solidFill>
                  <a:schemeClr val="accent5"/>
                </a:solidFill>
                <a:latin typeface="Arial"/>
              </a:rPr>
              <a:t>2016)</a:t>
            </a:r>
            <a:r>
              <a:rPr b="1" dirty="0" lang="en-US">
                <a:latin typeface="Arial"/>
              </a:rPr>
              <a:t> </a:t>
            </a:r>
            <a:endParaRPr b="1" dirty="0" lang="en-US">
              <a:latin typeface="Arial"/>
            </a:endParaRPr>
          </a:p>
        </p:txBody>
      </p:sp>
      <p:sp>
        <p:nvSpPr>
          <p:cNvPr id="7" name="Slide Number Placeholder 9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B5A8519-64F8-4618-AC9C-1E603B9FFA8C}" type="slidenum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animBg="1" grpId="1" spid="6"/>
    </p:bldLst>
  </p:timing>
</p:sld>
</file>

<file path=ppt/slides/slide1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>
            <a:noAutofit/>
          </a:bodyPr>
          <a:lstStyle/>
          <a:p>
            <a:pPr algn="ctr"/>
            <a:r>
              <a:rPr b="1" dirty="0" lang="en-US" sz="3800">
                <a:solidFill>
                  <a:srgbClr val="002060"/>
                </a:solidFill>
                <a:latin typeface="Arial"/>
              </a:rPr>
              <a:t>Impact of phase state and </a:t>
            </a:r>
            <a:r>
              <a:rPr b="1" dirty="0" lang="en-US" sz="3800">
                <a:solidFill>
                  <a:srgbClr val="002060"/>
                </a:solidFill>
                <a:latin typeface="Arial"/>
              </a:rPr>
              <a:t>phase separation updates on IEPOX reactive uptake</a:t>
            </a:r>
            <a:br>
              <a:rPr b="1" dirty="0" lang="en-US" sz="3800">
                <a:solidFill>
                  <a:srgbClr val="002060"/>
                </a:solidFill>
                <a:latin typeface="Arial"/>
              </a:rPr>
            </a:br>
            <a:endParaRPr b="1" dirty="0" lang="en-US" sz="38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" name="Picture 15"/>
          <p:cNvPicPr>
            <a:picLocks noChangeAspect="true"/>
          </p:cNvPicPr>
          <p:nvPr/>
        </p:nvPicPr>
        <p:blipFill>
          <a:blip r:embed="rId2"/>
          <a:srcRect b="55439" l="4445"/>
          <a:stretch>
            <a:fillRect/>
          </a:stretch>
        </p:blipFill>
        <p:spPr>
          <a:xfrm rot="0">
            <a:off x="107683" y="1690688"/>
            <a:ext cx="6604044" cy="3641162"/>
          </a:xfrm>
          <a:prstGeom prst="rect">
            <a:avLst/>
          </a:prstGeom>
        </p:spPr>
      </p:pic>
      <p:pic>
        <p:nvPicPr>
          <p:cNvPr id="4" name="Picture 28"/>
          <p:cNvPicPr>
            <a:picLocks noChangeAspect="true"/>
          </p:cNvPicPr>
          <p:nvPr/>
        </p:nvPicPr>
        <p:blipFill>
          <a:blip r:embed="rId3"/>
          <a:srcRect l="12493" r="11775" t="44561"/>
          <a:stretch>
            <a:fillRect/>
          </a:stretch>
        </p:blipFill>
        <p:spPr>
          <a:xfrm rot="0">
            <a:off x="6577386" y="1499102"/>
            <a:ext cx="5089686" cy="4405060"/>
          </a:xfrm>
          <a:prstGeom prst="rect">
            <a:avLst/>
          </a:prstGeom>
        </p:spPr>
      </p:pic>
      <p:sp>
        <p:nvSpPr>
          <p:cNvPr id="5" name="TextBox 29"/>
          <p:cNvSpPr txBox="1"/>
          <p:nvPr/>
        </p:nvSpPr>
        <p:spPr>
          <a:xfrm rot="0">
            <a:off x="10015093" y="1496926"/>
            <a:ext cx="1338706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err="1" i="1" lang="en-US">
                <a:solidFill>
                  <a:srgbClr val="ff0000"/>
                </a:solidFill>
              </a:rPr>
              <a:t>PhaseSep</a:t>
            </a:r>
            <a:endParaRPr dirty="0" err="1" i="1" lang="en-US">
              <a:solidFill>
                <a:srgbClr val="ff0000"/>
              </a:solidFill>
            </a:endParaRPr>
          </a:p>
        </p:txBody>
      </p:sp>
      <p:sp>
        <p:nvSpPr>
          <p:cNvPr id="6" name="TextBox 30"/>
          <p:cNvSpPr txBox="1"/>
          <p:nvPr/>
        </p:nvSpPr>
        <p:spPr>
          <a:xfrm rot="0">
            <a:off x="10095175" y="5534830"/>
            <a:ext cx="1571897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err="1" i="1" lang="en-US">
                <a:solidFill>
                  <a:srgbClr val="ff0000"/>
                </a:solidFill>
              </a:rPr>
              <a:t>NonPhaseSep</a:t>
            </a:r>
            <a:endParaRPr dirty="0" err="1" i="1" lang="en-US">
              <a:solidFill>
                <a:srgbClr val="ff0000"/>
              </a:solidFill>
            </a:endParaRPr>
          </a:p>
        </p:txBody>
      </p:sp>
      <p:sp>
        <p:nvSpPr>
          <p:cNvPr id="7" name="TextBox 31"/>
          <p:cNvSpPr txBox="1"/>
          <p:nvPr/>
        </p:nvSpPr>
        <p:spPr>
          <a:xfrm rot="0">
            <a:off x="6444341" y="5934165"/>
            <a:ext cx="3727269" cy="32316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i="1" lang="en-US" sz="1500"/>
              <a:t>SOAS 2013 Average @ Surface Layer</a:t>
            </a:r>
            <a:endParaRPr dirty="0" i="1" lang="en-US" sz="1500"/>
          </a:p>
        </p:txBody>
      </p:sp>
      <p:sp>
        <p:nvSpPr>
          <p:cNvPr id="8" name="Slide Number Placeholder 32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63F6DA8-B92F-4436-90FF-B09FC6125CA8}" type="slidenum"/>
            <a:endParaRPr dirty="0" lang="en-US"/>
          </a:p>
        </p:txBody>
      </p:sp>
      <p:sp>
        <p:nvSpPr>
          <p:cNvPr id="9" name="TextBox 33"/>
          <p:cNvSpPr txBox="1"/>
          <p:nvPr/>
        </p:nvSpPr>
        <p:spPr>
          <a:xfrm rot="0">
            <a:off x="107683" y="5137133"/>
            <a:ext cx="6667586" cy="1487587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285750" marL="285750">
              <a:buFont typeface="Arial"/>
              <a:buChar char="•"/>
            </a:pPr>
            <a:r>
              <a:rPr dirty="0" lang="en-US" sz="1700">
                <a:solidFill>
                  <a:srgbClr val="ff0000"/>
                </a:solidFill>
              </a:rPr>
              <a:t>Eastern US -&gt; significant aerosol water -&gt; Higher </a:t>
            </a:r>
            <a:r>
              <a:rPr dirty="0" i="1" lang="el-GR" sz="1700">
                <a:solidFill>
                  <a:srgbClr val="ff0000"/>
                </a:solidFill>
              </a:rPr>
              <a:t>ϒ</a:t>
            </a:r>
            <a:r>
              <a:rPr baseline="-25000" dirty="0" i="1" lang="en-US" sz="1700">
                <a:solidFill>
                  <a:srgbClr val="ff0000"/>
                </a:solidFill>
              </a:rPr>
              <a:t>IEPOX</a:t>
            </a:r>
          </a:p>
          <a:p>
            <a:pPr/>
            <a:r>
              <a:rPr baseline="-25000" dirty="0" i="1" lang="en-US" sz="1700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dirty="0" lang="en-US" sz="1700">
                <a:solidFill>
                  <a:srgbClr val="ff0000"/>
                </a:solidFill>
              </a:rPr>
              <a:t>Western US -&gt; lower aerosol water -&gt; Lower </a:t>
            </a:r>
            <a:r>
              <a:rPr dirty="0" i="1" lang="el-GR" sz="1700">
                <a:solidFill>
                  <a:srgbClr val="ff0000"/>
                </a:solidFill>
              </a:rPr>
              <a:t>ϒ</a:t>
            </a:r>
            <a:r>
              <a:rPr baseline="-25000" dirty="0" i="1" lang="en-US" sz="1700">
                <a:solidFill>
                  <a:srgbClr val="ff0000"/>
                </a:solidFill>
              </a:rPr>
              <a:t>IEPOX</a:t>
            </a:r>
          </a:p>
          <a:p>
            <a:pPr indent="-285750" marL="285750">
              <a:buFont typeface="Arial"/>
              <a:buChar char="•"/>
            </a:pPr>
            <a:r>
              <a:rPr baseline="-25000" dirty="0" i="1" lang="en-US" sz="1700">
                <a:solidFill>
                  <a:srgbClr val="ff0000"/>
                </a:solidFill>
              </a:rPr>
              <a:t/>
            </a:r>
          </a:p>
          <a:p>
            <a:pPr indent="-285750" marL="285750">
              <a:buFont typeface="Arial"/>
              <a:buChar char="•"/>
            </a:pPr>
            <a:r>
              <a:rPr dirty="0" err="1" i="1" lang="en-US" sz="1700">
                <a:solidFill>
                  <a:srgbClr val="ff0000"/>
                </a:solidFill>
              </a:rPr>
              <a:t>PhaseSep</a:t>
            </a:r>
            <a:r>
              <a:rPr dirty="0" i="1" lang="en-US" sz="1700">
                <a:solidFill>
                  <a:srgbClr val="ff0000"/>
                </a:solidFill>
              </a:rPr>
              <a:t> (organic coating, more viscous OA) -&gt; </a:t>
            </a:r>
            <a:r>
              <a:rPr dirty="0" lang="en-US" sz="1700">
                <a:solidFill>
                  <a:srgbClr val="ff0000"/>
                </a:solidFill>
              </a:rPr>
              <a:t> Lowers </a:t>
            </a:r>
            <a:r>
              <a:rPr dirty="0" i="1" lang="el-GR" sz="1700">
                <a:solidFill>
                  <a:srgbClr val="ff0000"/>
                </a:solidFill>
              </a:rPr>
              <a:t>ϒ</a:t>
            </a:r>
            <a:r>
              <a:rPr baseline="-25000" dirty="0" i="1" lang="en-US" sz="1700">
                <a:solidFill>
                  <a:srgbClr val="ff0000"/>
                </a:solidFill>
              </a:rPr>
              <a:t>IEPOX</a:t>
            </a:r>
          </a:p>
          <a:p>
            <a:pPr/>
            <a:r>
              <a:rPr baseline="-25000" dirty="0" i="1" lang="en-US" sz="1700">
                <a:solidFill>
                  <a:srgbClr val="ff0000"/>
                </a:solidFill>
              </a:rPr>
              <a:t> </a:t>
            </a:r>
            <a:r>
              <a:rPr baseline="-25000" dirty="0" i="1" lang="en-US" sz="1700">
                <a:solidFill>
                  <a:srgbClr val="ff0000"/>
                </a:solidFill>
              </a:rPr>
              <a:t>                                                                                                                                    </a:t>
            </a:r>
            <a:r>
              <a:rPr dirty="0" i="1" lang="en-US" sz="1700">
                <a:solidFill>
                  <a:srgbClr val="ff0000"/>
                </a:solidFill>
              </a:rPr>
              <a:t>(w.r.t. </a:t>
            </a:r>
            <a:r>
              <a:rPr dirty="0" err="1" i="1" lang="en-US" sz="1700">
                <a:solidFill>
                  <a:srgbClr val="ff0000"/>
                </a:solidFill>
              </a:rPr>
              <a:t>NonPhaseSep</a:t>
            </a:r>
            <a:r>
              <a:rPr dirty="0" i="1" lang="en-US" sz="1700">
                <a:solidFill>
                  <a:srgbClr val="ff0000"/>
                </a:solidFill>
              </a:rPr>
              <a:t>)</a:t>
            </a:r>
            <a:endParaRPr dirty="0" i="1" lang="en-US" sz="17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>
            <a:noAutofit/>
          </a:bodyPr>
          <a:lstStyle/>
          <a:p>
            <a:pPr algn="ctr"/>
            <a:r>
              <a:rPr b="1" dirty="0" lang="en-US" sz="3800">
                <a:solidFill>
                  <a:srgbClr val="002060"/>
                </a:solidFill>
                <a:latin typeface="Arial"/>
              </a:rPr>
              <a:t>Impact of phase state and phase separation updates on IEPOX </a:t>
            </a:r>
            <a:r>
              <a:rPr b="1" dirty="0" lang="en-US" sz="3800">
                <a:solidFill>
                  <a:srgbClr val="002060"/>
                </a:solidFill>
                <a:latin typeface="Arial"/>
              </a:rPr>
              <a:t>SOA and biogenic SOA</a:t>
            </a:r>
            <a:br>
              <a:rPr b="1" dirty="0" lang="en-US" sz="3800">
                <a:solidFill>
                  <a:srgbClr val="002060"/>
                </a:solidFill>
                <a:latin typeface="Arial"/>
              </a:rPr>
            </a:br>
            <a:endParaRPr b="1" dirty="0" lang="en-US" sz="3800">
              <a:solidFill>
                <a:srgbClr val="002060"/>
              </a:solidFill>
              <a:latin typeface="Arial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rcRect l="6059"/>
          <a:stretch>
            <a:fillRect/>
          </a:stretch>
        </p:blipFill>
        <p:spPr>
          <a:xfrm rot="0">
            <a:off x="1091351" y="1367573"/>
            <a:ext cx="5585344" cy="455828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 rot="0">
            <a:off x="5401793" y="1298609"/>
            <a:ext cx="6727070" cy="4627245"/>
            <a:chOff x="-324367" y="0"/>
            <a:chExt cx="7159256" cy="4627304"/>
          </a:xfrm>
        </p:grpSpPr>
        <p:grpSp>
          <p:nvGrpSpPr>
            <p:cNvPr id="5" name="Group 5"/>
            <p:cNvGrpSpPr/>
            <p:nvPr/>
          </p:nvGrpSpPr>
          <p:grpSpPr>
            <a:xfrm rot="0">
              <a:off x="-74457" y="0"/>
              <a:ext cx="6909346" cy="4627304"/>
              <a:chOff x="-74457" y="0"/>
              <a:chExt cx="6909346" cy="4627304"/>
            </a:xfrm>
          </p:grpSpPr>
          <p:grpSp>
            <p:nvGrpSpPr>
              <p:cNvPr id="6" name="Group 7"/>
              <p:cNvGrpSpPr/>
              <p:nvPr/>
            </p:nvGrpSpPr>
            <p:grpSpPr>
              <a:xfrm rot="0">
                <a:off x="-74457" y="0"/>
                <a:ext cx="6909346" cy="2711110"/>
                <a:chOff x="-74457" y="0"/>
                <a:chExt cx="6909346" cy="2711110"/>
              </a:xfrm>
            </p:grpSpPr>
            <p:grpSp>
              <p:nvGrpSpPr>
                <p:cNvPr id="7" name="Group 9"/>
                <p:cNvGrpSpPr/>
                <p:nvPr/>
              </p:nvGrpSpPr>
              <p:grpSpPr>
                <a:xfrm rot="0">
                  <a:off x="-4550" y="0"/>
                  <a:ext cx="6839440" cy="2711110"/>
                  <a:chOff x="-4550" y="0"/>
                  <a:chExt cx="6839440" cy="2711110"/>
                </a:xfrm>
              </p:grpSpPr>
              <p:grpSp>
                <p:nvGrpSpPr>
                  <p:cNvPr id="8" name="Group 12"/>
                  <p:cNvGrpSpPr/>
                  <p:nvPr/>
                </p:nvGrpSpPr>
                <p:grpSpPr>
                  <a:xfrm rot="0">
                    <a:off x="-4550" y="520995"/>
                    <a:ext cx="6466950" cy="2190115"/>
                    <a:chOff x="-4552" y="0"/>
                    <a:chExt cx="6467138" cy="1948180"/>
                  </a:xfrm>
                </p:grpSpPr>
                <p:pic>
                  <p:nvPicPr>
                    <p:cNvPr id="9" name="Picture 14"/>
                    <p:cNvPicPr>
                      <a:picLocks noChangeAspect="true"/>
                    </p:cNvPicPr>
                    <p:nvPr/>
                  </p:nvPicPr>
                  <p:blipFill>
                    <a:blip r:embed="rId3"/>
                    <a:srcRect b="15333" l="85886" t="16169"/>
                    <a:stretch>
                      <a:fillRect/>
                    </a:stretch>
                  </p:blipFill>
                  <p:spPr>
                    <a:xfrm rot="0">
                      <a:off x="5847907" y="0"/>
                      <a:ext cx="614680" cy="1948180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10" name="Picture 15"/>
                    <p:cNvPicPr>
                      <a:picLocks noChangeAspect="true"/>
                    </p:cNvPicPr>
                    <p:nvPr/>
                  </p:nvPicPr>
                  <p:blipFill>
                    <a:blip r:embed="rId4"/>
                    <a:srcRect b="25721" l="18071" r="34168" t="27139"/>
                    <a:stretch>
                      <a:fillRect/>
                    </a:stretch>
                  </p:blipFill>
                  <p:spPr>
                    <a:xfrm rot="0">
                      <a:off x="2796362" y="0"/>
                      <a:ext cx="2837180" cy="1828165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  <p:pic>
                  <p:nvPicPr>
                    <p:cNvPr id="11" name="Picture 16"/>
                    <p:cNvPicPr>
                      <a:picLocks noChangeAspect="true"/>
                    </p:cNvPicPr>
                    <p:nvPr/>
                  </p:nvPicPr>
                  <p:blipFill>
                    <a:blip r:embed="rId5"/>
                    <a:srcRect b="25599" l="17536" r="35322" t="27991"/>
                    <a:stretch>
                      <a:fillRect/>
                    </a:stretch>
                  </p:blipFill>
                  <p:spPr>
                    <a:xfrm rot="0">
                      <a:off x="-4552" y="17807"/>
                      <a:ext cx="2800915" cy="1796713"/>
                    </a:xfrm>
                    <a:prstGeom prst="rect">
                      <a:avLst/>
                    </a:prstGeom>
                    <a:ln>
                      <a:noFill/>
                    </a:ln>
                  </p:spPr>
                </p:pic>
              </p:grpSp>
              <p:sp>
                <p:nvSpPr>
                  <p:cNvPr id="12" name="Text Box 49"/>
                  <p:cNvSpPr txBox="1"/>
                  <p:nvPr/>
                </p:nvSpPr>
                <p:spPr>
                  <a:xfrm rot="0">
                    <a:off x="5295014" y="0"/>
                    <a:ext cx="1539875" cy="584200"/>
                  </a:xfrm>
                  <a:prstGeom prst="rect">
                    <a:avLst/>
                  </a:prstGeom>
                  <a:noFill/>
                  <a:ln w="6350">
                    <a:noFill/>
                  </a:ln>
                </p:spPr>
                <p:txBody>
                  <a:bodyPr anchor="t" bIns="45720" lIns="91440" numCol="1" rIns="91440" rtlCol="0" spcCol="0" tIns="45720" vert="horz" wrap="square">
                    <a:noAutofit/>
                  </a:bodyPr>
                  <a:lstStyle/>
                  <a:p>
                    <a:pPr algn="ctr" marL="0" marR="0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b="1" dirty="0" lang="en-US" sz="1400">
                        <a:ln>
                          <a:noFill/>
                        </a:ln>
                        <a:latin typeface="Times New Roman"/>
                      </a:rPr>
                      <a:t>% Change from PhaseSep</a:t>
                    </a:r>
                    <a:endParaRPr b="1" dirty="0" lang="en-US" sz="1400">
                      <a:ln>
                        <a:noFill/>
                      </a:ln>
                      <a:latin typeface="Times New Roman"/>
                    </a:endParaRPr>
                  </a:p>
                </p:txBody>
              </p:sp>
            </p:grpSp>
            <p:sp>
              <p:nvSpPr>
                <p:cNvPr id="13" name="Text Box 47"/>
                <p:cNvSpPr txBox="1"/>
                <p:nvPr/>
              </p:nvSpPr>
              <p:spPr>
                <a:xfrm rot="0">
                  <a:off x="-74457" y="147608"/>
                  <a:ext cx="499729" cy="3934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anchor="t" bIns="45720" lIns="91440" numCol="1" rIns="91440" rtlCol="0" spcCol="0" tIns="45720" vert="horz" wrap="square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b="1" dirty="0" lang="en-US" sz="2000">
                      <a:latin typeface="Times New Roman"/>
                    </a:rPr>
                    <a:t>A</a:t>
                  </a:r>
                  <a:endParaRPr b="1" dirty="0" lang="en-US" sz="2000">
                    <a:latin typeface="Times New Roman"/>
                  </a:endParaRPr>
                </a:p>
              </p:txBody>
            </p:sp>
            <p:sp>
              <p:nvSpPr>
                <p:cNvPr id="14" name="Text Box 48"/>
                <p:cNvSpPr txBox="1"/>
                <p:nvPr/>
              </p:nvSpPr>
              <p:spPr>
                <a:xfrm rot="0">
                  <a:off x="2756635" y="127702"/>
                  <a:ext cx="606055" cy="393405"/>
                </a:xfrm>
                <a:prstGeom prst="rect">
                  <a:avLst/>
                </a:prstGeom>
                <a:noFill/>
                <a:ln w="6350">
                  <a:noFill/>
                </a:ln>
              </p:spPr>
              <p:txBody>
                <a:bodyPr anchor="t" bIns="45720" lIns="91440" numCol="1" rIns="91440" rtlCol="0" spcCol="0" tIns="45720" vert="horz" wrap="square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b="1" dirty="0" lang="en-US" sz="2000">
                      <a:latin typeface="Times New Roman"/>
                    </a:rPr>
                    <a:t>B</a:t>
                  </a: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dirty="0" lang="en-US" sz="1200">
                      <a:latin typeface="Times New Roman"/>
                    </a:rPr>
                    <a:t> </a:t>
                  </a:r>
                  <a:endParaRPr dirty="0" lang="en-US" sz="1200">
                    <a:latin typeface="Times New Roman"/>
                  </a:endParaRPr>
                </a:p>
              </p:txBody>
            </p:sp>
          </p:grpSp>
          <p:pic>
            <p:nvPicPr>
              <p:cNvPr id="15" name="Picture 8"/>
              <p:cNvPicPr>
                <a:picLocks noChangeAspect="true"/>
              </p:cNvPicPr>
              <p:nvPr/>
            </p:nvPicPr>
            <p:blipFill>
              <a:blip r:embed="rId6"/>
              <a:srcRect b="15458" l="21652" r="34351" t="17951"/>
              <a:stretch>
                <a:fillRect/>
              </a:stretch>
            </p:blipFill>
            <p:spPr>
              <a:xfrm rot="0">
                <a:off x="10632" y="2573079"/>
                <a:ext cx="2774315" cy="2054224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16" name="Text Box 28"/>
            <p:cNvSpPr txBox="1"/>
            <p:nvPr/>
          </p:nvSpPr>
          <p:spPr>
            <a:xfrm rot="0">
              <a:off x="-324367" y="2560851"/>
              <a:ext cx="425274" cy="340241"/>
            </a:xfrm>
            <a:prstGeom prst="rect">
              <a:avLst/>
            </a:prstGeom>
            <a:noFill/>
            <a:ln w="6350">
              <a:noFill/>
            </a:ln>
          </p:spPr>
          <p:txBody>
            <a:bodyPr anchor="t" bIns="45720" lIns="91440" numCol="1" rIns="91440" rtlCol="0" spc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800">
                  <a:latin typeface="Times New Roman"/>
                </a:rPr>
                <a:t>C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dirty="0" lang="en-US" sz="1100">
                  <a:latin typeface="Times New Roman"/>
                </a:rPr>
                <a:t> </a:t>
              </a:r>
              <a:endParaRPr dirty="0" lang="en-US" sz="1100">
                <a:latin typeface="Times New Roman"/>
              </a:endParaRPr>
            </a:p>
          </p:txBody>
        </p:sp>
      </p:grpSp>
      <p:sp>
        <p:nvSpPr>
          <p:cNvPr id="17" name="Rectangle 17"/>
          <p:cNvSpPr/>
          <p:nvPr/>
        </p:nvSpPr>
        <p:spPr>
          <a:xfrm rot="0">
            <a:off x="8388208" y="4673352"/>
            <a:ext cx="3677734" cy="877162"/>
          </a:xfrm>
          <a:prstGeom prst="rect">
            <a:avLst/>
          </a:prstGeom>
        </p:spPr>
        <p:txBody>
          <a:bodyPr rtlCol="0" vert="horz" wrap="square">
            <a:spAutoFit/>
          </a:bodyPr>
          <a:lstStyle/>
          <a:p>
            <a:pPr indent="-342900" marL="342900">
              <a:buFont typeface="+mj-lt"/>
              <a:buAutoNum type="alphaUcPeriod"/>
            </a:pPr>
            <a:r>
              <a:rPr dirty="0" lang="en-US" sz="1700">
                <a:latin typeface="Times New Roman"/>
              </a:rPr>
              <a:t>NO</a:t>
            </a:r>
            <a:r>
              <a:rPr baseline="-25000" dirty="0" lang="en-US" sz="1700">
                <a:latin typeface="Times New Roman"/>
              </a:rPr>
              <a:t>x </a:t>
            </a:r>
            <a:r>
              <a:rPr dirty="0" lang="en-US" sz="1700">
                <a:latin typeface="Times New Roman"/>
              </a:rPr>
              <a:t>and SO</a:t>
            </a:r>
            <a:r>
              <a:rPr baseline="-25000" dirty="0" lang="en-US" sz="1700">
                <a:latin typeface="Times New Roman"/>
              </a:rPr>
              <a:t>2</a:t>
            </a:r>
            <a:r>
              <a:rPr dirty="0" lang="en-US" sz="1700">
                <a:latin typeface="Times New Roman"/>
              </a:rPr>
              <a:t> </a:t>
            </a:r>
            <a:r>
              <a:rPr dirty="0" i="1" lang="en-US" sz="1700">
                <a:latin typeface="Times New Roman"/>
              </a:rPr>
              <a:t>emissions </a:t>
            </a:r>
            <a:r>
              <a:rPr dirty="0" i="1" lang="en-US" sz="1700">
                <a:latin typeface="Times New Roman"/>
              </a:rPr>
              <a:t>reduction</a:t>
            </a:r>
            <a:r>
              <a:rPr dirty="0" lang="en-US" sz="1700">
                <a:latin typeface="Times New Roman"/>
              </a:rPr>
              <a:t>, </a:t>
            </a:r>
          </a:p>
          <a:p>
            <a:pPr indent="-342900" marL="342900">
              <a:buAutoNum type="alphaUcPeriod"/>
            </a:pPr>
            <a:r>
              <a:rPr dirty="0" err="1" i="1" lang="en-US" sz="1700">
                <a:latin typeface="Times New Roman"/>
              </a:rPr>
              <a:t>HighHorg</a:t>
            </a:r>
            <a:r>
              <a:rPr dirty="0" lang="en-US" sz="1700">
                <a:latin typeface="Times New Roman"/>
              </a:rPr>
              <a:t> sensitivity, </a:t>
            </a:r>
            <a:r>
              <a:rPr dirty="0" lang="en-US" sz="1700">
                <a:latin typeface="Times New Roman"/>
              </a:rPr>
              <a:t>and </a:t>
            </a:r>
          </a:p>
          <a:p>
            <a:pPr indent="-342900" marL="342900">
              <a:buAutoNum type="alphaUcPeriod"/>
            </a:pPr>
            <a:r>
              <a:rPr dirty="0" lang="en-US" sz="1700">
                <a:latin typeface="Times New Roman"/>
              </a:rPr>
              <a:t> </a:t>
            </a:r>
            <a:r>
              <a:rPr dirty="0" i="1" lang="en-US" sz="1700">
                <a:latin typeface="Times New Roman"/>
              </a:rPr>
              <a:t>PhaseSep2</a:t>
            </a:r>
            <a:r>
              <a:rPr dirty="0" lang="en-US" sz="1700">
                <a:latin typeface="Times New Roman"/>
              </a:rPr>
              <a:t> </a:t>
            </a:r>
            <a:endParaRPr dirty="0" lang="en-US" sz="1700">
              <a:latin typeface="Times New Roman"/>
            </a:endParaRPr>
          </a:p>
        </p:txBody>
      </p:sp>
      <p:sp>
        <p:nvSpPr>
          <p:cNvPr id="18" name="TextBox 18"/>
          <p:cNvSpPr txBox="1"/>
          <p:nvPr/>
        </p:nvSpPr>
        <p:spPr>
          <a:xfrm rot="0">
            <a:off x="101266" y="2545308"/>
            <a:ext cx="1210490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IEPOX SOA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9" name="TextBox 19"/>
          <p:cNvSpPr txBox="1"/>
          <p:nvPr/>
        </p:nvSpPr>
        <p:spPr>
          <a:xfrm rot="0">
            <a:off x="102383" y="4356390"/>
            <a:ext cx="988967" cy="6463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>
                <a:solidFill>
                  <a:srgbClr val="ff0000"/>
                </a:solidFill>
              </a:rPr>
              <a:t>Biogenic SOA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20" name="TextBox 20"/>
          <p:cNvSpPr txBox="1"/>
          <p:nvPr/>
        </p:nvSpPr>
        <p:spPr>
          <a:xfrm rot="0">
            <a:off x="8453011" y="4036807"/>
            <a:ext cx="3548128" cy="6463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>
                <a:solidFill>
                  <a:srgbClr val="ff0000"/>
                </a:solidFill>
              </a:rPr>
              <a:t>Change in Biogenic SOA w.r.t. </a:t>
            </a:r>
            <a:r>
              <a:rPr dirty="0" err="1" i="1" lang="en-US">
                <a:solidFill>
                  <a:srgbClr val="ff0000"/>
                </a:solidFill>
              </a:rPr>
              <a:t>PhaseSep</a:t>
            </a:r>
            <a:endParaRPr dirty="0" err="1" i="1" lang="en-US">
              <a:solidFill>
                <a:srgbClr val="ff0000"/>
              </a:solidFill>
            </a:endParaRPr>
          </a:p>
        </p:txBody>
      </p:sp>
      <p:sp>
        <p:nvSpPr>
          <p:cNvPr id="21" name="TextBox 21"/>
          <p:cNvSpPr txBox="1"/>
          <p:nvPr/>
        </p:nvSpPr>
        <p:spPr>
          <a:xfrm rot="0">
            <a:off x="3626213" y="5896314"/>
            <a:ext cx="3727269" cy="32316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i="1" lang="en-US" sz="1500"/>
              <a:t>SOAS 2013 average @ Surface Layer</a:t>
            </a:r>
            <a:endParaRPr dirty="0" i="1" lang="en-US" sz="1500"/>
          </a:p>
        </p:txBody>
      </p:sp>
      <p:pic>
        <p:nvPicPr>
          <p:cNvPr id="22" name="Picture 27"/>
          <p:cNvPicPr>
            <a:picLocks noChangeAspect="true"/>
          </p:cNvPicPr>
          <p:nvPr/>
        </p:nvPicPr>
        <p:blipFill>
          <a:blip r:embed="rId7"/>
          <a:srcRect r="47153" t="24594"/>
          <a:stretch>
            <a:fillRect/>
          </a:stretch>
        </p:blipFill>
        <p:spPr>
          <a:xfrm rot="0">
            <a:off x="1220955" y="3906854"/>
            <a:ext cx="3142039" cy="1983799"/>
          </a:xfrm>
          <a:prstGeom prst="rect">
            <a:avLst/>
          </a:prstGeom>
        </p:spPr>
      </p:pic>
      <p:pic>
        <p:nvPicPr>
          <p:cNvPr id="23" name="Picture 28"/>
          <p:cNvPicPr>
            <a:picLocks noChangeAspect="true"/>
          </p:cNvPicPr>
          <p:nvPr/>
        </p:nvPicPr>
        <p:blipFill>
          <a:blip r:embed="rId8"/>
          <a:srcRect b="-331" l="58194" r="31113" t="24925"/>
          <a:stretch>
            <a:fillRect/>
          </a:stretch>
        </p:blipFill>
        <p:spPr>
          <a:xfrm rot="0">
            <a:off x="4526226" y="3859427"/>
            <a:ext cx="635726" cy="1983799"/>
          </a:xfrm>
          <a:prstGeom prst="rect">
            <a:avLst/>
          </a:prstGeom>
        </p:spPr>
      </p:pic>
      <p:sp>
        <p:nvSpPr>
          <p:cNvPr id="24" name="TextBox 29"/>
          <p:cNvSpPr txBox="1"/>
          <p:nvPr/>
        </p:nvSpPr>
        <p:spPr>
          <a:xfrm rot="0">
            <a:off x="10649" y="4175233"/>
            <a:ext cx="1210306" cy="1200329"/>
          </a:xfrm>
          <a:prstGeom prst="rect">
            <a:avLst/>
          </a:prstGeom>
          <a:solidFill>
            <a:schemeClr val="bg1"/>
          </a:solidFill>
        </p:spPr>
        <p:txBody>
          <a:bodyPr rtlCol="0" vert="horz" wrap="square">
            <a:spAutoFit/>
          </a:bodyPr>
          <a:lstStyle/>
          <a:p>
            <a:pPr algn="ctr"/>
            <a:r>
              <a:rPr dirty="0" lang="en-US">
                <a:solidFill>
                  <a:srgbClr val="ff0000"/>
                </a:solidFill>
              </a:rPr>
              <a:t>PM</a:t>
            </a:r>
            <a:r>
              <a:rPr baseline="-25000" dirty="0" lang="en-US">
                <a:solidFill>
                  <a:srgbClr val="ff0000"/>
                </a:solidFill>
              </a:rPr>
              <a:t>2.5</a:t>
            </a:r>
            <a:r>
              <a:rPr dirty="0" lang="en-US">
                <a:solidFill>
                  <a:srgbClr val="ff0000"/>
                </a:solidFill>
              </a:rPr>
              <a:t> organic carbon (OC)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25" name="Slide Number Placeholder 30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F8BAA5F-524F-4BDF-AB1D-6A864DF7E18E}" type="slidenum"/>
            <a:endParaRPr dirty="0" lang="en-US"/>
          </a:p>
        </p:txBody>
      </p:sp>
      <p:sp>
        <p:nvSpPr>
          <p:cNvPr id="26" name="TextBox 31"/>
          <p:cNvSpPr txBox="1"/>
          <p:nvPr/>
        </p:nvSpPr>
        <p:spPr>
          <a:xfrm rot="0">
            <a:off x="247315" y="6246788"/>
            <a:ext cx="11242767" cy="52322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b="1" dirty="0" lang="en-US" sz="1400">
                <a:latin typeface="+mn-lt"/>
              </a:rPr>
              <a:t>O</a:t>
            </a:r>
            <a:r>
              <a:rPr b="1" dirty="0" lang="en-US" sz="1400">
                <a:latin typeface="+mn-lt"/>
              </a:rPr>
              <a:t>verall phase separation frequency in </a:t>
            </a:r>
            <a:r>
              <a:rPr b="1" dirty="0" err="1" i="1" lang="en-US" sz="1400">
                <a:latin typeface="+mn-lt"/>
              </a:rPr>
              <a:t>PhaseSep</a:t>
            </a:r>
            <a:r>
              <a:rPr b="1" dirty="0" i="1" lang="en-US" sz="1400">
                <a:latin typeface="+mn-lt"/>
              </a:rPr>
              <a:t> -&gt;</a:t>
            </a:r>
            <a:r>
              <a:rPr dirty="0" lang="en-US" sz="1400"/>
              <a:t>  68.5% (54.8% SSPS, 13.7% LLPS) </a:t>
            </a:r>
          </a:p>
          <a:p>
            <a:pPr/>
            <a:r>
              <a:rPr dirty="0" i="1" lang="en-US" sz="1400"/>
              <a:t>Emission Reduction</a:t>
            </a:r>
            <a:r>
              <a:rPr dirty="0" lang="en-US" sz="1400"/>
              <a:t> </a:t>
            </a:r>
            <a:r>
              <a:rPr dirty="0" i="1" lang="en-US" sz="1400"/>
              <a:t>-&gt;</a:t>
            </a:r>
            <a:r>
              <a:rPr dirty="0" lang="en-US" sz="1400"/>
              <a:t>70.5</a:t>
            </a:r>
            <a:r>
              <a:rPr dirty="0" lang="en-US" sz="1400"/>
              <a:t>% (</a:t>
            </a:r>
            <a:r>
              <a:rPr dirty="0" lang="en-US" sz="1400">
                <a:solidFill>
                  <a:srgbClr val="ff0000"/>
                </a:solidFill>
              </a:rPr>
              <a:t>57.0% SSPS</a:t>
            </a:r>
            <a:r>
              <a:rPr dirty="0" lang="en-US" sz="1400"/>
              <a:t>, </a:t>
            </a:r>
            <a:r>
              <a:rPr dirty="0" lang="en-US" sz="1400">
                <a:solidFill>
                  <a:srgbClr val="7030a0"/>
                </a:solidFill>
              </a:rPr>
              <a:t>13.5% LLPS</a:t>
            </a:r>
            <a:r>
              <a:rPr dirty="0" lang="en-US" sz="1400"/>
              <a:t>), </a:t>
            </a:r>
            <a:r>
              <a:rPr dirty="0" err="1" i="1" lang="en-US" sz="1400"/>
              <a:t>HighHorg</a:t>
            </a:r>
            <a:r>
              <a:rPr dirty="0" i="1" lang="en-US" sz="1400"/>
              <a:t> -&gt; </a:t>
            </a:r>
            <a:r>
              <a:rPr dirty="0" lang="en-US" sz="1400"/>
              <a:t>68.3% (</a:t>
            </a:r>
            <a:r>
              <a:rPr dirty="0" lang="en-US" sz="1400">
                <a:solidFill>
                  <a:srgbClr val="ff0000"/>
                </a:solidFill>
              </a:rPr>
              <a:t>55.8% SSPS</a:t>
            </a:r>
            <a:r>
              <a:rPr dirty="0" lang="en-US" sz="1400"/>
              <a:t>, </a:t>
            </a:r>
            <a:r>
              <a:rPr dirty="0" lang="en-US" sz="1400">
                <a:solidFill>
                  <a:srgbClr val="7030a0"/>
                </a:solidFill>
              </a:rPr>
              <a:t>12.5% LLPS</a:t>
            </a:r>
            <a:r>
              <a:rPr dirty="0" lang="en-US" sz="1400"/>
              <a:t>), </a:t>
            </a:r>
            <a:r>
              <a:rPr dirty="0" i="1" lang="en-US" sz="1400"/>
              <a:t>PhaseSep2 -&gt; </a:t>
            </a:r>
            <a:r>
              <a:rPr dirty="0" lang="en-US" sz="1400">
                <a:solidFill>
                  <a:srgbClr val="7030a0"/>
                </a:solidFill>
              </a:rPr>
              <a:t>42.7% </a:t>
            </a:r>
            <a:r>
              <a:rPr dirty="0" lang="en-US" sz="1400"/>
              <a:t>(</a:t>
            </a:r>
            <a:r>
              <a:rPr dirty="0" lang="en-US" sz="1400">
                <a:solidFill>
                  <a:srgbClr val="7030a0"/>
                </a:solidFill>
              </a:rPr>
              <a:t>29% SSPS</a:t>
            </a:r>
            <a:r>
              <a:rPr dirty="0" lang="en-US" sz="1400"/>
              <a:t>, 13.7% LLPS)</a:t>
            </a:r>
            <a:r>
              <a:rPr dirty="0" i="1" lang="en-US" sz="1400"/>
              <a:t> </a:t>
            </a:r>
            <a:endParaRPr dirty="0" i="1" lang="en-US" sz="1400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24"/>
      <p:bldP grpId="1" spid="22"/>
      <p:bldP grpId="2" spid="23"/>
    </p:bldLst>
  </p:timing>
</p:sld>
</file>

<file path=ppt/slides/slide1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7922503" y="2673532"/>
            <a:ext cx="4042146" cy="1217294"/>
          </a:xfrm>
        </p:spPr>
        <p:txBody>
          <a:bodyPr rtlCol="0" vert="horz">
            <a:no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Model performance </a:t>
            </a:r>
            <a:br>
              <a:rPr b="1" dirty="0" lang="en-US" sz="4000">
                <a:solidFill>
                  <a:srgbClr val="002060"/>
                </a:solidFill>
                <a:latin typeface="+mn-lt"/>
              </a:rPr>
            </a:br>
            <a:r>
              <a:rPr b="1" dirty="0" lang="en-US" sz="3200">
                <a:solidFill>
                  <a:srgbClr val="002060"/>
                </a:solidFill>
                <a:latin typeface="+mn-lt"/>
              </a:rPr>
              <a:t>(w.r.t. SEARCH PM</a:t>
            </a:r>
            <a:r>
              <a:rPr b="1" baseline="-25000" dirty="0" lang="en-US" sz="3200">
                <a:solidFill>
                  <a:srgbClr val="002060"/>
                </a:solidFill>
                <a:latin typeface="+mn-lt"/>
              </a:rPr>
              <a:t>2.5</a:t>
            </a:r>
            <a:r>
              <a:rPr b="1" dirty="0" lang="en-US" sz="3200">
                <a:solidFill>
                  <a:srgbClr val="002060"/>
                </a:solidFill>
                <a:latin typeface="+mn-lt"/>
              </a:rPr>
              <a:t>OC observations)</a:t>
            </a:r>
            <a:br>
              <a:rPr b="1" dirty="0" lang="en-US" sz="4000">
                <a:solidFill>
                  <a:srgbClr val="002060"/>
                </a:solidFill>
                <a:latin typeface="+mn-lt"/>
              </a:rPr>
            </a:b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8"/>
          <p:cNvPicPr/>
          <p:nvPr/>
        </p:nvPicPr>
        <p:blipFill>
          <a:blip r:embed="rId2"/>
          <a:srcRect b="4817" l="2180" r="1666" t="9099"/>
          <a:stretch>
            <a:fillRect/>
          </a:stretch>
        </p:blipFill>
        <p:spPr>
          <a:xfrm rot="0">
            <a:off x="523321" y="3349580"/>
            <a:ext cx="7132320" cy="3116580"/>
          </a:xfrm>
          <a:prstGeom prst="rect">
            <a:avLst/>
          </a:prstGeom>
          <a:ln>
            <a:noFill/>
          </a:ln>
        </p:spPr>
      </p:pic>
      <p:pic>
        <p:nvPicPr>
          <p:cNvPr id="4" name="Picture 9"/>
          <p:cNvPicPr/>
          <p:nvPr/>
        </p:nvPicPr>
        <p:blipFill>
          <a:blip r:embed="rId3"/>
          <a:srcRect b="4816" l="2179" r="2051" t="9592"/>
          <a:stretch>
            <a:fillRect/>
          </a:stretch>
        </p:blipFill>
        <p:spPr>
          <a:xfrm rot="0">
            <a:off x="558908" y="3349580"/>
            <a:ext cx="7139940" cy="3325495"/>
          </a:xfrm>
          <a:prstGeom prst="rect">
            <a:avLst/>
          </a:prstGeom>
          <a:ln>
            <a:noFill/>
          </a:ln>
        </p:spPr>
      </p:pic>
      <p:pic>
        <p:nvPicPr>
          <p:cNvPr id="5" name="Picture 10"/>
          <p:cNvPicPr>
            <a:picLocks noChangeAspect="true"/>
          </p:cNvPicPr>
          <p:nvPr/>
        </p:nvPicPr>
        <p:blipFill>
          <a:blip r:embed="rId4"/>
          <a:srcRect b="48571" t="4265"/>
          <a:stretch>
            <a:fillRect/>
          </a:stretch>
        </p:blipFill>
        <p:spPr>
          <a:xfrm rot="0">
            <a:off x="584321" y="327525"/>
            <a:ext cx="7226354" cy="2954654"/>
          </a:xfrm>
          <a:prstGeom prst="rect">
            <a:avLst/>
          </a:prstGeom>
        </p:spPr>
      </p:pic>
      <p:sp>
        <p:nvSpPr>
          <p:cNvPr id="6" name="Rectangle 11"/>
          <p:cNvSpPr/>
          <p:nvPr/>
        </p:nvSpPr>
        <p:spPr>
          <a:xfrm rot="0">
            <a:off x="7698847" y="762390"/>
            <a:ext cx="2653868" cy="369332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/>
            <a:r>
              <a:rPr dirty="0" err="1" i="1" lang="en-US">
                <a:solidFill>
                  <a:srgbClr val="ff0000"/>
                </a:solidFill>
              </a:rPr>
              <a:t>NonPhaseSep</a:t>
            </a:r>
            <a:r>
              <a:rPr dirty="0" i="1" lang="en-US">
                <a:solidFill>
                  <a:srgbClr val="ff0000"/>
                </a:solidFill>
              </a:rPr>
              <a:t> vs </a:t>
            </a:r>
            <a:r>
              <a:rPr dirty="0" err="1" i="1" lang="en-US">
                <a:solidFill>
                  <a:srgbClr val="ff0000"/>
                </a:solidFill>
              </a:rPr>
              <a:t>PhaseSep</a:t>
            </a:r>
            <a:endParaRPr dirty="0" err="1" i="1" lang="en-US">
              <a:solidFill>
                <a:srgbClr val="ff0000"/>
              </a:solidFill>
            </a:endParaRPr>
          </a:p>
        </p:txBody>
      </p:sp>
      <p:sp>
        <p:nvSpPr>
          <p:cNvPr id="7" name="Rectangle 12"/>
          <p:cNvSpPr/>
          <p:nvPr/>
        </p:nvSpPr>
        <p:spPr>
          <a:xfrm rot="0">
            <a:off x="7734434" y="4588611"/>
            <a:ext cx="3680816" cy="615553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/>
            <a:r>
              <a:rPr dirty="0" err="1" i="1" lang="en-US">
                <a:solidFill>
                  <a:srgbClr val="ff0000"/>
                </a:solidFill>
              </a:rPr>
              <a:t>NonPhaseSep</a:t>
            </a:r>
            <a:r>
              <a:rPr dirty="0" i="1" lang="en-US">
                <a:solidFill>
                  <a:srgbClr val="ff0000"/>
                </a:solidFill>
              </a:rPr>
              <a:t> vs Sensitivity cases </a:t>
            </a:r>
          </a:p>
          <a:p>
            <a:pPr/>
            <a:r>
              <a:rPr dirty="0" i="1" lang="en-US" sz="1600">
                <a:solidFill>
                  <a:srgbClr val="ff0000"/>
                </a:solidFill>
              </a:rPr>
              <a:t> </a:t>
            </a:r>
            <a:r>
              <a:rPr dirty="0" i="1" lang="en-US" sz="1600">
                <a:solidFill>
                  <a:srgbClr val="ff0000"/>
                </a:solidFill>
              </a:rPr>
              <a:t>                                 (PhaseSep2, </a:t>
            </a:r>
            <a:r>
              <a:rPr dirty="0" err="1" i="1" lang="en-US" sz="1600">
                <a:solidFill>
                  <a:srgbClr val="ff0000"/>
                </a:solidFill>
              </a:rPr>
              <a:t>HighHorg</a:t>
            </a:r>
            <a:r>
              <a:rPr dirty="0" i="1" lang="en-US" sz="1600">
                <a:solidFill>
                  <a:srgbClr val="ff0000"/>
                </a:solidFill>
              </a:rPr>
              <a:t>)</a:t>
            </a:r>
            <a:endParaRPr dirty="0" i="1" lang="en-US" sz="1600">
              <a:solidFill>
                <a:srgbClr val="ff0000"/>
              </a:solidFill>
            </a:endParaRPr>
          </a:p>
        </p:txBody>
      </p:sp>
      <p:sp>
        <p:nvSpPr>
          <p:cNvPr id="8" name="TextBox 13"/>
          <p:cNvSpPr txBox="1"/>
          <p:nvPr/>
        </p:nvSpPr>
        <p:spPr>
          <a:xfrm rot="0">
            <a:off x="7655640" y="1059829"/>
            <a:ext cx="4075336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l-GR" u="sng"/>
              <a:t>Δ</a:t>
            </a:r>
            <a:r>
              <a:rPr dirty="0" lang="en-US" u="sng"/>
              <a:t>NMB ~ -4% at both urban and rural sites  </a:t>
            </a:r>
            <a:endParaRPr dirty="0" lang="en-US" u="sng"/>
          </a:p>
        </p:txBody>
      </p:sp>
      <p:sp>
        <p:nvSpPr>
          <p:cNvPr id="9" name="TextBox 14"/>
          <p:cNvSpPr txBox="1"/>
          <p:nvPr/>
        </p:nvSpPr>
        <p:spPr>
          <a:xfrm rot="0">
            <a:off x="7698847" y="5135197"/>
            <a:ext cx="4075336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l-GR" u="sng"/>
              <a:t>Δ</a:t>
            </a:r>
            <a:r>
              <a:rPr dirty="0" lang="en-US" u="sng"/>
              <a:t>NMB ~ 0% at both urban and rural sites  </a:t>
            </a:r>
            <a:endParaRPr dirty="0" lang="en-US" u="sng"/>
          </a:p>
        </p:txBody>
      </p:sp>
      <p:sp>
        <p:nvSpPr>
          <p:cNvPr id="10" name="TextBox 15"/>
          <p:cNvSpPr txBox="1"/>
          <p:nvPr/>
        </p:nvSpPr>
        <p:spPr>
          <a:xfrm rot="0">
            <a:off x="194450" y="1192221"/>
            <a:ext cx="461665" cy="4247317"/>
          </a:xfrm>
          <a:prstGeom prst="rect">
            <a:avLst/>
          </a:prstGeom>
          <a:noFill/>
        </p:spPr>
        <p:txBody>
          <a:bodyPr rtlCol="0" vert="vert270" wrap="square">
            <a:spAutoFit/>
          </a:bodyPr>
          <a:lstStyle/>
          <a:p>
            <a:pPr algn="ctr"/>
            <a:r>
              <a:rPr dirty="0" lang="en-US">
                <a:solidFill>
                  <a:srgbClr val="ff0000"/>
                </a:solidFill>
              </a:rPr>
              <a:t>@ Centerville, AL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1" name="Slide Number Placeholder 16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29735B7-CC26-4209-B207-0DB47B5A6980}" type="slidenum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"/>
    </p:bldLst>
  </p:timing>
</p:sld>
</file>

<file path=ppt/slides/slide1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690153" y="147412"/>
            <a:ext cx="10515600" cy="923744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Conclusions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18011" y="1071156"/>
            <a:ext cx="11016343" cy="4351338"/>
          </a:xfrm>
        </p:spPr>
        <p:txBody>
          <a:bodyPr rtlCol="0" vert="horz">
            <a:noAutofit/>
          </a:bodyPr>
          <a:lstStyle/>
          <a:p>
            <a:pPr algn="l">
              <a:lnSpc>
                <a:spcPct val="100000"/>
              </a:lnSpc>
            </a:pPr>
            <a:r>
              <a:rPr dirty="0" lang="en-US" sz="2000"/>
              <a:t>This work updates the CMAQ model to account for the impact of phase state and phase separation on multiphase chemistry of atmospherically relevant aerosols focusing on IEPOX</a:t>
            </a:r>
          </a:p>
          <a:p>
            <a:pPr algn="l">
              <a:lnSpc>
                <a:spcPct val="100000"/>
              </a:lnSpc>
            </a:pPr>
            <a:r>
              <a:rPr dirty="0" lang="en-US" sz="2000"/>
              <a:t>Model prediction of phase </a:t>
            </a:r>
            <a:r>
              <a:rPr dirty="0" lang="en-US" sz="2000"/>
              <a:t>separation frequency at surface level </a:t>
            </a:r>
            <a:r>
              <a:rPr dirty="0" lang="en-US" sz="2000"/>
              <a:t>for </a:t>
            </a:r>
            <a:r>
              <a:rPr dirty="0" lang="en-US" sz="2000"/>
              <a:t>Centerville</a:t>
            </a:r>
            <a:r>
              <a:rPr dirty="0" lang="en-US" sz="2000"/>
              <a:t>, AL site in agreement with prediction from observations coupled with thermodynamic models (~70% for SOAS 2013 period, Pye et al., 2017) </a:t>
            </a:r>
          </a:p>
          <a:p>
            <a:pPr>
              <a:lnSpc>
                <a:spcPct val="100000"/>
              </a:lnSpc>
            </a:pPr>
            <a:r>
              <a:rPr dirty="0" lang="en-US" sz="2000"/>
              <a:t>Most </a:t>
            </a:r>
            <a:r>
              <a:rPr dirty="0" lang="en-US" sz="2000"/>
              <a:t>of </a:t>
            </a:r>
            <a:r>
              <a:rPr dirty="0" lang="en-US" sz="2000"/>
              <a:t>SOA in upper </a:t>
            </a:r>
            <a:r>
              <a:rPr dirty="0" lang="en-US" sz="2000"/>
              <a:t>troposphere </a:t>
            </a:r>
            <a:r>
              <a:rPr dirty="0" lang="en-US" sz="2000"/>
              <a:t>is </a:t>
            </a:r>
            <a:r>
              <a:rPr dirty="0" lang="en-US" sz="2000"/>
              <a:t>phase separated with organics </a:t>
            </a:r>
            <a:r>
              <a:rPr dirty="0" lang="en-US" sz="2000"/>
              <a:t>in semi-solid </a:t>
            </a:r>
            <a:r>
              <a:rPr dirty="0" lang="en-US" sz="2000"/>
              <a:t>or </a:t>
            </a:r>
            <a:r>
              <a:rPr dirty="0" lang="en-US" sz="2000"/>
              <a:t>glassy state</a:t>
            </a:r>
          </a:p>
          <a:p>
            <a:pPr>
              <a:lnSpc>
                <a:spcPct val="100000"/>
              </a:lnSpc>
            </a:pPr>
            <a:r>
              <a:rPr dirty="0" lang="en-US" sz="2000"/>
              <a:t>LLPS </a:t>
            </a:r>
            <a:r>
              <a:rPr dirty="0" lang="en-US" sz="2000"/>
              <a:t>more </a:t>
            </a:r>
            <a:r>
              <a:rPr dirty="0" lang="en-US" sz="2000"/>
              <a:t>dominant in the eastern </a:t>
            </a:r>
            <a:r>
              <a:rPr dirty="0" lang="en-US" sz="2000"/>
              <a:t>US (prevalence of ALW: Pye et al. 2017, 2018), </a:t>
            </a:r>
          </a:p>
          <a:p>
            <a:pPr indent="0" marL="0">
              <a:lnSpc>
                <a:spcPct val="100000"/>
              </a:lnSpc>
              <a:buNone/>
            </a:pPr>
            <a:r>
              <a:rPr dirty="0" lang="en-US" sz="2000"/>
              <a:t> </a:t>
            </a:r>
            <a:r>
              <a:rPr dirty="0" lang="en-US" sz="2000"/>
              <a:t>   while </a:t>
            </a:r>
            <a:r>
              <a:rPr dirty="0" lang="en-US" sz="2000"/>
              <a:t>semi-solid phase state </a:t>
            </a:r>
            <a:r>
              <a:rPr dirty="0" lang="en-US" sz="2000"/>
              <a:t>more </a:t>
            </a:r>
            <a:r>
              <a:rPr dirty="0" lang="en-US" sz="2000"/>
              <a:t>prevalent in western </a:t>
            </a:r>
            <a:r>
              <a:rPr dirty="0" lang="en-US" sz="2000"/>
              <a:t>US</a:t>
            </a:r>
          </a:p>
          <a:p>
            <a:pPr>
              <a:lnSpc>
                <a:spcPct val="100000"/>
              </a:lnSpc>
            </a:pPr>
            <a:r>
              <a:rPr dirty="0" lang="en-US" sz="2000"/>
              <a:t>SOA </a:t>
            </a:r>
            <a:r>
              <a:rPr dirty="0" lang="en-US" sz="2000"/>
              <a:t>dominated by anthropogenic constituents </a:t>
            </a:r>
            <a:r>
              <a:rPr dirty="0" lang="en-US" sz="2000"/>
              <a:t>-&gt; thick </a:t>
            </a:r>
            <a:r>
              <a:rPr dirty="0" lang="en-US" sz="2000"/>
              <a:t>semi-solid organic </a:t>
            </a:r>
            <a:r>
              <a:rPr dirty="0" lang="en-US" sz="2000"/>
              <a:t>coating -&gt; </a:t>
            </a:r>
            <a:r>
              <a:rPr dirty="0" lang="en-US" sz="2000"/>
              <a:t>reactive uptake of IEPOX </a:t>
            </a:r>
            <a:r>
              <a:rPr dirty="0" lang="en-US" sz="2000"/>
              <a:t>becomes </a:t>
            </a:r>
            <a:r>
              <a:rPr dirty="0" lang="en-US" sz="2000"/>
              <a:t>diffusion </a:t>
            </a:r>
            <a:r>
              <a:rPr dirty="0" lang="en-US" sz="2000"/>
              <a:t>limited</a:t>
            </a:r>
          </a:p>
          <a:p>
            <a:pPr>
              <a:lnSpc>
                <a:spcPct val="100000"/>
              </a:lnSpc>
            </a:pPr>
            <a:r>
              <a:rPr dirty="0" lang="en-US" sz="2000"/>
              <a:t>Regions with larger </a:t>
            </a:r>
            <a:r>
              <a:rPr dirty="0" lang="en-US" sz="2000"/>
              <a:t>fractions of biogenic SOA </a:t>
            </a:r>
            <a:r>
              <a:rPr dirty="0" lang="en-US" sz="2000"/>
              <a:t>mass and abundant aerosol water -&gt; LLPS </a:t>
            </a:r>
            <a:r>
              <a:rPr dirty="0" lang="en-US" sz="2000"/>
              <a:t>morphology </a:t>
            </a:r>
            <a:r>
              <a:rPr dirty="0" lang="en-US" sz="2000"/>
              <a:t>-&gt; No diffusion limitations</a:t>
            </a:r>
          </a:p>
          <a:p>
            <a:pPr>
              <a:lnSpc>
                <a:spcPct val="100000"/>
              </a:lnSpc>
            </a:pPr>
            <a:r>
              <a:rPr dirty="0" lang="en-US" sz="2000"/>
              <a:t>Constraining factors such as, phase </a:t>
            </a:r>
            <a:r>
              <a:rPr dirty="0" lang="en-US" sz="2000"/>
              <a:t>separation or morphology (</a:t>
            </a:r>
            <a:r>
              <a:rPr dirty="0" i="1" lang="en-US" sz="2000"/>
              <a:t>PhaseSep2</a:t>
            </a:r>
            <a:r>
              <a:rPr dirty="0" lang="en-US" sz="2000"/>
              <a:t>) </a:t>
            </a:r>
            <a:r>
              <a:rPr dirty="0" lang="en-US" sz="2000"/>
              <a:t>and </a:t>
            </a:r>
            <a:r>
              <a:rPr dirty="0" err="1" i="1" lang="en-US" sz="2000"/>
              <a:t>H</a:t>
            </a:r>
            <a:r>
              <a:rPr baseline="-25000" dirty="0" err="1" i="1" lang="en-US" sz="2000"/>
              <a:t>org</a:t>
            </a:r>
            <a:r>
              <a:rPr dirty="0" lang="en-US" sz="2000"/>
              <a:t> </a:t>
            </a:r>
            <a:r>
              <a:rPr dirty="0" lang="en-US" sz="2000"/>
              <a:t>(</a:t>
            </a:r>
            <a:r>
              <a:rPr dirty="0" err="1" i="1" lang="en-US" sz="2000"/>
              <a:t>HighH</a:t>
            </a:r>
            <a:r>
              <a:rPr baseline="-25000" dirty="0" err="1" i="1" lang="en-US" sz="2000"/>
              <a:t>org</a:t>
            </a:r>
            <a:r>
              <a:rPr dirty="0" lang="en-US" sz="2000"/>
              <a:t>) </a:t>
            </a:r>
            <a:r>
              <a:rPr dirty="0" lang="en-US" sz="2000"/>
              <a:t>factor critical to model performance</a:t>
            </a:r>
            <a:endParaRPr dirty="0" lang="en-US" sz="2000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34F85B63-F2CB-454A-A253-A4EC2DA51842}" type="slidenum"/>
            <a:endParaRPr dirty="0"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latin typeface="+mn-lt"/>
              </a:rPr>
              <a:t>Ongoing work and future scope</a:t>
            </a:r>
            <a:endParaRPr b="1" dirty="0" lang="en-US" sz="4000"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33697" y="1590493"/>
            <a:ext cx="10857412" cy="4351338"/>
          </a:xfrm>
        </p:spPr>
        <p:txBody>
          <a:bodyPr rtlCol="0" vert="horz">
            <a:normAutofit fontScale="70000" lnSpcReduction="20000"/>
          </a:bodyPr>
          <a:lstStyle/>
          <a:p>
            <a:pPr indent="0" marL="0">
              <a:buNone/>
            </a:pPr>
            <a:r>
              <a:rPr dirty="0" i="1" lang="en-US"/>
              <a:t>Further experimental and modeling work </a:t>
            </a:r>
            <a:r>
              <a:rPr dirty="0" i="1" lang="en-US"/>
              <a:t>required:</a:t>
            </a:r>
          </a:p>
          <a:p>
            <a:pPr/>
            <a:r>
              <a:rPr dirty="0" lang="en-US"/>
              <a:t> </a:t>
            </a:r>
            <a:r>
              <a:rPr dirty="0" lang="en-US" sz="2900"/>
              <a:t>Reactive uptake’s impact on viscosity </a:t>
            </a:r>
            <a:r>
              <a:rPr dirty="0" lang="en-US" sz="2900"/>
              <a:t>of the </a:t>
            </a:r>
            <a:r>
              <a:rPr dirty="0" i="1" lang="en-US" sz="2900"/>
              <a:t>inorganic core</a:t>
            </a:r>
            <a:r>
              <a:rPr dirty="0" lang="en-US" sz="2900"/>
              <a:t> </a:t>
            </a:r>
            <a:r>
              <a:rPr dirty="0" lang="en-US" sz="2900"/>
              <a:t>(</a:t>
            </a:r>
            <a:r>
              <a:rPr dirty="0" i="1" lang="el-GR" sz="2900"/>
              <a:t>η</a:t>
            </a:r>
            <a:r>
              <a:rPr baseline="-25000" dirty="0" i="1" lang="en-US" sz="2900"/>
              <a:t>core</a:t>
            </a:r>
            <a:r>
              <a:rPr dirty="0" i="1" lang="en-US" sz="2900"/>
              <a:t> </a:t>
            </a:r>
            <a:r>
              <a:rPr dirty="0" lang="en-US" sz="2900"/>
              <a:t>)-&gt; variability in </a:t>
            </a:r>
            <a:r>
              <a:rPr dirty="0" i="1" lang="en-US" sz="2900"/>
              <a:t>D</a:t>
            </a:r>
            <a:r>
              <a:rPr baseline="-25000" dirty="0" i="1" lang="en-US" sz="2900"/>
              <a:t>a </a:t>
            </a:r>
            <a:r>
              <a:rPr dirty="0" lang="en-US" sz="2900"/>
              <a:t>and </a:t>
            </a:r>
            <a:r>
              <a:rPr dirty="0" lang="en-US" sz="2900"/>
              <a:t>aerosol </a:t>
            </a:r>
            <a:r>
              <a:rPr dirty="0" i="1" lang="en-US" sz="2900"/>
              <a:t>pH </a:t>
            </a:r>
            <a:r>
              <a:rPr dirty="0" lang="en-US" sz="2600"/>
              <a:t>                     (Possible with formation of extremely-low volatile organic compounds (ELVOCs) and organosulfates</a:t>
            </a:r>
            <a:r>
              <a:rPr dirty="0" lang="en-US"/>
              <a:t>; </a:t>
            </a:r>
            <a:r>
              <a:rPr dirty="0" lang="en-US" sz="1700"/>
              <a:t>Olson et al., 2019</a:t>
            </a:r>
            <a:r>
              <a:rPr dirty="0" lang="en-US"/>
              <a:t>)</a:t>
            </a:r>
          </a:p>
          <a:p>
            <a:pPr/>
            <a:r>
              <a:rPr dirty="0" lang="en-US" sz="2600"/>
              <a:t>C</a:t>
            </a:r>
            <a:r>
              <a:rPr dirty="0" lang="en-US" sz="2600"/>
              <a:t>onditions </a:t>
            </a:r>
            <a:r>
              <a:rPr dirty="0" lang="en-US" sz="2600"/>
              <a:t>under which highly viscous SOA </a:t>
            </a:r>
            <a:r>
              <a:rPr dirty="0" lang="en-US" sz="2600"/>
              <a:t>phase separates </a:t>
            </a:r>
            <a:r>
              <a:rPr dirty="0" lang="en-US" sz="2600"/>
              <a:t>from </a:t>
            </a:r>
            <a:r>
              <a:rPr dirty="0" lang="en-US" sz="2600"/>
              <a:t>inorganics (SSPS) </a:t>
            </a:r>
            <a:r>
              <a:rPr dirty="0" lang="en-US" sz="2600"/>
              <a:t>in a </a:t>
            </a:r>
            <a:r>
              <a:rPr dirty="0" lang="en-US" sz="2600"/>
              <a:t>particle need to be </a:t>
            </a:r>
            <a:r>
              <a:rPr dirty="0" lang="en-US" sz="2600"/>
              <a:t>further </a:t>
            </a:r>
            <a:r>
              <a:rPr dirty="0" lang="en-US" sz="2600"/>
              <a:t>explored</a:t>
            </a:r>
          </a:p>
          <a:p>
            <a:pPr/>
            <a:r>
              <a:rPr dirty="0" lang="en-US" sz="2900"/>
              <a:t>Particle morphology: ‘core-shell</a:t>
            </a:r>
            <a:r>
              <a:rPr dirty="0" lang="en-US" sz="2900"/>
              <a:t>’ or ‘partially engulfed’ or ‘emulsified’ </a:t>
            </a:r>
            <a:r>
              <a:rPr dirty="0" lang="en-US" sz="2900"/>
              <a:t>&lt;- </a:t>
            </a:r>
            <a:r>
              <a:rPr dirty="0" lang="el-GR" sz="2900"/>
              <a:t>Δ</a:t>
            </a:r>
            <a:r>
              <a:rPr dirty="0" i="1" lang="en-US" sz="2900"/>
              <a:t>interfacial </a:t>
            </a:r>
            <a:r>
              <a:rPr dirty="0" i="1" lang="en-US" sz="2900"/>
              <a:t>surface tensions </a:t>
            </a:r>
            <a:r>
              <a:rPr dirty="0" i="1" lang="en-US" sz="2900"/>
              <a:t>         </a:t>
            </a:r>
            <a:r>
              <a:rPr dirty="0" lang="en-US" sz="1900"/>
              <a:t>(</a:t>
            </a:r>
            <a:r>
              <a:rPr dirty="0" err="1" lang="en-US" sz="1900"/>
              <a:t>Gorkowski</a:t>
            </a:r>
            <a:r>
              <a:rPr dirty="0" lang="en-US" sz="1900"/>
              <a:t> et al., </a:t>
            </a:r>
            <a:r>
              <a:rPr dirty="0" lang="en-US" sz="1900"/>
              <a:t>2017)</a:t>
            </a:r>
          </a:p>
          <a:p>
            <a:pPr/>
            <a:r>
              <a:rPr dirty="0" lang="en-US" sz="2900"/>
              <a:t>Recent </a:t>
            </a:r>
            <a:r>
              <a:rPr dirty="0" lang="en-US" sz="2900"/>
              <a:t>studies </a:t>
            </a:r>
            <a:r>
              <a:rPr dirty="0" lang="en-US" sz="2900"/>
              <a:t>show core-shell morphology even at </a:t>
            </a:r>
            <a:r>
              <a:rPr dirty="0" lang="en-US" sz="2900"/>
              <a:t>very high RH </a:t>
            </a:r>
            <a:r>
              <a:rPr dirty="0" lang="en-US" sz="2900"/>
              <a:t>~ 95-100%, but poorly understood                </a:t>
            </a:r>
            <a:r>
              <a:rPr dirty="0" lang="en-US" sz="1900"/>
              <a:t>(Ham </a:t>
            </a:r>
            <a:r>
              <a:rPr dirty="0" lang="en-US" sz="1900"/>
              <a:t>et al., 2019; </a:t>
            </a:r>
            <a:r>
              <a:rPr dirty="0" err="1" lang="en-US" sz="1900"/>
              <a:t>Renbaum</a:t>
            </a:r>
            <a:r>
              <a:rPr dirty="0" lang="en-US" sz="1900"/>
              <a:t>-Wolff et al., 2016</a:t>
            </a:r>
            <a:r>
              <a:rPr dirty="0" lang="en-US" sz="1900"/>
              <a:t>)</a:t>
            </a:r>
          </a:p>
          <a:p>
            <a:pPr indent="0" marL="0">
              <a:buNone/>
            </a:pPr>
            <a:r>
              <a:rPr dirty="0" lang="en-US" sz="1900"/>
              <a:t/>
            </a:r>
          </a:p>
          <a:p>
            <a:pPr/>
            <a:r>
              <a:rPr dirty="0" i="1" lang="en-US" sz="2400">
                <a:solidFill>
                  <a:srgbClr val="ff0000"/>
                </a:solidFill>
              </a:rPr>
              <a:t>Ongoing work: </a:t>
            </a:r>
          </a:p>
          <a:p>
            <a:pPr lvl="1"/>
            <a:r>
              <a:rPr dirty="0" lang="en-US" sz="2600"/>
              <a:t>Implementing ‘</a:t>
            </a:r>
            <a:r>
              <a:rPr dirty="0" err="1" i="1" lang="en-US" sz="2600"/>
              <a:t>PhaseSep</a:t>
            </a:r>
            <a:r>
              <a:rPr dirty="0" i="1" lang="en-US" sz="2600"/>
              <a:t>’</a:t>
            </a:r>
            <a:r>
              <a:rPr dirty="0" lang="en-US" sz="2600"/>
              <a:t> with updates in CMAQ v5.3 </a:t>
            </a:r>
          </a:p>
          <a:p>
            <a:pPr indent="0" lvl="1" marL="457200">
              <a:buNone/>
            </a:pPr>
            <a:r>
              <a:rPr dirty="0" lang="en-US" sz="2600"/>
              <a:t> </a:t>
            </a:r>
            <a:r>
              <a:rPr dirty="0" lang="en-US" sz="2600"/>
              <a:t>   (hygroscopocity of OA constituents- </a:t>
            </a:r>
            <a:r>
              <a:rPr dirty="0" i="1" lang="el-GR" sz="2600">
                <a:solidFill>
                  <a:srgbClr val="ff0000"/>
                </a:solidFill>
              </a:rPr>
              <a:t>κ</a:t>
            </a:r>
            <a:r>
              <a:rPr baseline="-25000" dirty="0" i="1" lang="en-US" sz="2600">
                <a:solidFill>
                  <a:srgbClr val="ff0000"/>
                </a:solidFill>
              </a:rPr>
              <a:t>org</a:t>
            </a:r>
            <a:r>
              <a:rPr dirty="0" lang="en-US" sz="2600"/>
              <a:t>, updated Monoterpene chemistry)</a:t>
            </a:r>
          </a:p>
          <a:p>
            <a:pPr indent="0" lvl="1" marL="457200">
              <a:buNone/>
            </a:pPr>
            <a:r>
              <a:rPr dirty="0" lang="en-US" sz="2600"/>
              <a:t/>
            </a:r>
          </a:p>
          <a:p>
            <a:pPr lvl="1"/>
            <a:r>
              <a:rPr dirty="0" lang="en-US" sz="2600"/>
              <a:t>Predicting Viscosity or </a:t>
            </a:r>
            <a:r>
              <a:rPr dirty="0" err="1" i="1" lang="en-US" sz="2600"/>
              <a:t>T</a:t>
            </a:r>
            <a:r>
              <a:rPr baseline="-25000" dirty="0" err="1" i="1" lang="en-US" sz="2600"/>
              <a:t>org</a:t>
            </a:r>
            <a:r>
              <a:rPr dirty="0" lang="en-US" sz="2600"/>
              <a:t> based on volatility basis (more thermodynamic approach)</a:t>
            </a:r>
          </a:p>
          <a:p>
            <a:pPr lvl="1"/>
            <a:r>
              <a:rPr dirty="0" i="1" lang="en-US" sz="2000"/>
              <a:t/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89846771-0E96-478B-8A08-C687D2C9C6A8}" type="slidenum"/>
            <a:endParaRPr dirty="0"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/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Acknowledgements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567144" y="1616619"/>
            <a:ext cx="11057709" cy="4351338"/>
          </a:xfrm>
        </p:spPr>
        <p:txBody>
          <a:bodyPr rtlCol="0" vert="horz">
            <a:normAutofit/>
          </a:bodyPr>
          <a:lstStyle/>
          <a:p>
            <a:pPr/>
            <a:r>
              <a:rPr dirty="0" lang="en-US"/>
              <a:t>Thornton research group (Dept. </a:t>
            </a:r>
            <a:r>
              <a:rPr dirty="0" lang="en-US"/>
              <a:t>of Atmospheric Sciences, University of Washington, Seattle, </a:t>
            </a:r>
            <a:r>
              <a:rPr dirty="0" lang="en-US"/>
              <a:t>WA)</a:t>
            </a:r>
          </a:p>
          <a:p>
            <a:pPr/>
            <a:r>
              <a:rPr dirty="0" lang="en-US"/>
              <a:t>Goldstein research group (UC Berkley)</a:t>
            </a:r>
          </a:p>
          <a:p>
            <a:pPr/>
            <a:r>
              <a:rPr dirty="0" lang="en-US"/>
              <a:t>Computational Exposure Division, NERL, US EPA, RTP, NC </a:t>
            </a:r>
          </a:p>
          <a:p>
            <a:pPr/>
            <a:r>
              <a:rPr dirty="0" lang="en-US"/>
              <a:t/>
            </a:r>
          </a:p>
          <a:p>
            <a:pPr algn="ctr" indent="0" marL="0">
              <a:buNone/>
            </a:pPr>
            <a:r>
              <a:rPr dirty="0" i="1" lang="en-US" sz="1900"/>
              <a:t>Disclaimer: </a:t>
            </a:r>
            <a:r>
              <a:rPr dirty="0" lang="en-US" sz="1900"/>
              <a:t>The US Environmental Protection Agency through its Office of Research and Development collaborated in the research described here. The research has </a:t>
            </a:r>
            <a:r>
              <a:rPr dirty="0" lang="en-US" sz="1900"/>
              <a:t>been </a:t>
            </a:r>
            <a:r>
              <a:rPr dirty="0" lang="en-US" sz="1900"/>
              <a:t>subjected to Agency administrative review </a:t>
            </a:r>
            <a:r>
              <a:rPr dirty="0" lang="en-US" sz="1900"/>
              <a:t>and </a:t>
            </a:r>
            <a:r>
              <a:rPr dirty="0" lang="en-US" sz="1900"/>
              <a:t>approved for publication. The views expressed in this article are those of the authors and do not necessarily represent the views or policies of the U.S. Environmental Protection Agency.</a:t>
            </a:r>
            <a:endParaRPr dirty="0" lang="en-US" sz="1900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AA0645E5-F5EF-4AF6-9C69-A539185842D4}" type="slidenum"/>
            <a:endParaRPr dirty="0"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428896" y="116885"/>
            <a:ext cx="10515600" cy="1325563"/>
          </a:xfrm>
        </p:spPr>
        <p:txBody>
          <a:bodyPr rtlCol="0" vert="horz"/>
          <a:lstStyle/>
          <a:p>
            <a:pPr algn="ctr"/>
            <a:r>
              <a:rPr b="1" dirty="0" lang="en-US">
                <a:solidFill>
                  <a:srgbClr val="002060"/>
                </a:solidFill>
                <a:latin typeface="+mn-lt"/>
              </a:rPr>
              <a:t>Background</a:t>
            </a:r>
            <a:endParaRPr b="1" dirty="0" lang="en-US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742405" y="1607911"/>
            <a:ext cx="10515600" cy="4351338"/>
          </a:xfrm>
        </p:spPr>
        <p:txBody>
          <a:bodyPr rtlCol="0" vert="horz">
            <a:normAutofit fontScale="92500" lnSpcReduction="10000"/>
          </a:bodyPr>
          <a:lstStyle/>
          <a:p>
            <a:pPr algn="l">
              <a:buSzPct val="100000"/>
              <a:buFont typeface="Wingdings"/>
              <a:buChar char=""/>
            </a:pPr>
            <a:r>
              <a:rPr dirty="0" lang="en-US" sz="2400"/>
              <a:t> Accurate prediction of phase state and mixing state of mixed </a:t>
            </a:r>
            <a:r>
              <a:rPr dirty="0" err="1" lang="en-US" sz="2400"/>
              <a:t>inorganic-secondary</a:t>
            </a:r>
            <a:r>
              <a:rPr dirty="0" lang="en-US" sz="2400"/>
              <a:t> organic aerosol (</a:t>
            </a:r>
            <a:r>
              <a:rPr dirty="0" err="1" lang="en-US" sz="2400"/>
              <a:t>SOA</a:t>
            </a:r>
            <a:r>
              <a:rPr dirty="0" lang="en-US" sz="2400"/>
              <a:t>)  critical to quantify their impact on climate and air quality       </a:t>
            </a:r>
            <a:r>
              <a:rPr dirty="0" lang="en-US" sz="1300"/>
              <a:t>(Freedman, 2017, ACS)</a:t>
            </a:r>
          </a:p>
          <a:p>
            <a:pPr algn="l" indent="0" marL="0">
              <a:buSzPct val="100000"/>
              <a:buNone/>
            </a:pPr>
            <a:r>
              <a:rPr dirty="0" lang="en-US" sz="1300"/>
              <a:t/>
            </a:r>
          </a:p>
          <a:p>
            <a:pPr algn="l">
              <a:lnSpc>
                <a:spcPct val="120000"/>
              </a:lnSpc>
              <a:spcBef>
                <a:spcPts val="0"/>
              </a:spcBef>
              <a:buSzPct val="100000"/>
              <a:buFont typeface="Wingdings"/>
              <a:buChar char=""/>
            </a:pPr>
            <a:r>
              <a:rPr dirty="0" lang="en-US" sz="2400"/>
              <a:t> Organic Aerosols (OA) ~ 20-60% of PM</a:t>
            </a:r>
            <a:r>
              <a:rPr baseline="-25000" dirty="0" lang="en-US" sz="2400"/>
              <a:t>2.5</a:t>
            </a:r>
            <a:r>
              <a:rPr dirty="0" lang="en-US" sz="2400"/>
              <a:t> in continental mid latitudes                               </a:t>
            </a:r>
            <a:r>
              <a:rPr dirty="0" lang="en-US" sz="1200"/>
              <a:t>(Carlton et al., 2009; Jimenez et al., 2009; Kroll et al., 2011)</a:t>
            </a:r>
          </a:p>
          <a:p>
            <a:pPr algn="l">
              <a:lnSpc>
                <a:spcPct val="200000"/>
              </a:lnSpc>
              <a:buSzPct val="100000"/>
              <a:buFont typeface="Wingdings"/>
              <a:buChar char=""/>
            </a:pPr>
            <a:r>
              <a:rPr dirty="0" lang="en-US" sz="2400"/>
              <a:t> During Southeastern Oxidant and Aerosol Study (</a:t>
            </a:r>
            <a:r>
              <a:rPr dirty="0" err="1" lang="en-US" sz="2400"/>
              <a:t>SOAS</a:t>
            </a:r>
            <a:r>
              <a:rPr dirty="0" lang="en-US" sz="2400"/>
              <a:t>) 2013: </a:t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/>
              <a:t> </a:t>
            </a:r>
            <a:r>
              <a:rPr dirty="0" lang="en-US" sz="2200"/>
              <a:t>Aerosol from </a:t>
            </a:r>
            <a:r>
              <a:rPr dirty="0" err="1" lang="en-US" sz="2200"/>
              <a:t>Isoprene-derived</a:t>
            </a:r>
            <a:r>
              <a:rPr dirty="0" lang="en-US" sz="2200"/>
              <a:t> </a:t>
            </a:r>
            <a:r>
              <a:rPr dirty="0" err="1" lang="en-US" sz="2200"/>
              <a:t>epoxydiols</a:t>
            </a:r>
            <a:r>
              <a:rPr dirty="0" lang="en-US" sz="2200"/>
              <a:t> (</a:t>
            </a:r>
            <a:r>
              <a:rPr dirty="0" err="1" lang="en-US" sz="2200"/>
              <a:t>IEPOX</a:t>
            </a:r>
            <a:r>
              <a:rPr dirty="0" lang="en-US" sz="2200"/>
              <a:t>) ~ 1/3</a:t>
            </a:r>
            <a:r>
              <a:rPr baseline="30000" dirty="0" lang="en-US" sz="2200"/>
              <a:t>rd</a:t>
            </a:r>
            <a:r>
              <a:rPr dirty="0" lang="en-US" sz="2200"/>
              <a:t> of  PM</a:t>
            </a:r>
            <a:r>
              <a:rPr baseline="-25000" dirty="0" lang="en-US" sz="2200"/>
              <a:t>1</a:t>
            </a:r>
            <a:r>
              <a:rPr dirty="0" lang="en-US" sz="2200"/>
              <a:t> OA</a:t>
            </a:r>
            <a:r>
              <a:rPr baseline="30000" dirty="0" lang="en-US" sz="2200"/>
              <a:t> </a:t>
            </a:r>
            <a:r>
              <a:rPr dirty="0" lang="en-US" sz="1200"/>
              <a:t>(</a:t>
            </a:r>
            <a:r>
              <a:rPr dirty="0" err="1" lang="en-US" sz="1300"/>
              <a:t>Budisulistiorini</a:t>
            </a:r>
            <a:r>
              <a:rPr dirty="0" lang="en-US" sz="1300"/>
              <a:t> et al., 2015)</a:t>
            </a:r>
          </a:p>
          <a:p>
            <a:pPr algn="l" indent="0" lvl="1" marL="457200">
              <a:buSzPct val="100000"/>
              <a:buNone/>
            </a:pPr>
            <a:r>
              <a:rPr dirty="0" lang="en-US"/>
              <a:t> </a:t>
            </a:r>
          </a:p>
          <a:p>
            <a:pPr algn="l">
              <a:buSzPct val="100000"/>
              <a:buFont typeface="Wingdings"/>
              <a:buChar char=""/>
            </a:pPr>
            <a:r>
              <a:rPr dirty="0" lang="en-US" sz="2400"/>
              <a:t>Aerosols phase separate to form </a:t>
            </a:r>
            <a:r>
              <a:rPr dirty="0" err="1" lang="en-US" sz="2400"/>
              <a:t>SOA</a:t>
            </a:r>
            <a:r>
              <a:rPr dirty="0" lang="en-US" sz="2400"/>
              <a:t> </a:t>
            </a:r>
            <a:r>
              <a:rPr dirty="0" lang="en-US" sz="2400"/>
              <a:t>coatings on acidified sulfate seed aerosol </a:t>
            </a:r>
          </a:p>
          <a:p>
            <a:pPr algn="l" indent="0" marL="0">
              <a:buSzPct val="100000"/>
              <a:buNone/>
            </a:pPr>
            <a:r>
              <a:rPr dirty="0" lang="en-US" sz="2200"/>
              <a:t/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200"/>
              <a:t>Impedes </a:t>
            </a:r>
            <a:r>
              <a:rPr dirty="0" err="1" lang="en-US" sz="2200"/>
              <a:t>acid–catalyzed</a:t>
            </a:r>
            <a:r>
              <a:rPr dirty="0" lang="en-US" sz="2200"/>
              <a:t> </a:t>
            </a:r>
            <a:r>
              <a:rPr dirty="0" lang="en-US" sz="2200"/>
              <a:t>multiphase reactions of </a:t>
            </a:r>
            <a:r>
              <a:rPr dirty="0" err="1" lang="en-US" sz="2200"/>
              <a:t>IEPOX</a:t>
            </a:r>
            <a:r>
              <a:rPr dirty="0" lang="en-US" sz="2200"/>
              <a:t> </a:t>
            </a:r>
            <a:r>
              <a:rPr dirty="0" lang="en-US" sz="2200"/>
              <a:t>impacting </a:t>
            </a:r>
            <a:r>
              <a:rPr dirty="0" err="1" lang="en-US" sz="2200"/>
              <a:t>SOA</a:t>
            </a:r>
            <a:r>
              <a:rPr dirty="0" lang="en-US" sz="2200"/>
              <a:t> budget</a:t>
            </a:r>
            <a:r>
              <a:rPr dirty="0" lang="en-US" sz="1200"/>
              <a:t>                                            (Zhang et al. ES&amp;T Letters, 2018)</a:t>
            </a:r>
            <a:endParaRPr dirty="0" lang="en-US" sz="1200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4C4CB494-DB27-4E8E-9284-3F6ADD8E3A7B}" type="slidenum"/>
            <a:endParaRPr dirty="0"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2281011"/>
            <a:ext cx="10515600" cy="1325563"/>
          </a:xfrm>
        </p:spPr>
        <p:txBody>
          <a:bodyPr rtlCol="0" vert="horz"/>
          <a:lstStyle/>
          <a:p>
            <a:pPr algn="ctr"/>
            <a:r>
              <a:rPr b="1" dirty="0" lang="en-US">
                <a:solidFill>
                  <a:srgbClr val="002060"/>
                </a:solidFill>
                <a:latin typeface="+mn-lt"/>
              </a:rPr>
              <a:t>Extra Slides</a:t>
            </a:r>
            <a:endParaRPr b="1" dirty="0" lang="en-US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E92757FE-C726-41A0-A9A3-3823D21D1178}" type="slidenum"/>
            <a:endParaRPr dirty="0"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2267"/>
            <a:ext cx="10515600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Organic coating thickness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571FBF4-BA38-4A8A-8DE0-C3C11B63715C}" type="slidenum"/>
            <a:endParaRPr dirty="0" lang="en-US"/>
          </a:p>
        </p:txBody>
      </p:sp>
      <p:sp>
        <p:nvSpPr>
          <p:cNvPr id="4" name="Content Placeholder 2"/>
          <p:cNvSpPr txBox="1"/>
          <p:nvPr/>
        </p:nvSpPr>
        <p:spPr>
          <a:xfrm rot="0">
            <a:off x="1852203" y="3331329"/>
            <a:ext cx="1443446" cy="507682"/>
          </a:xfrm>
          <a:prstGeom prst="rect">
            <a:avLst/>
          </a:prstGeom>
          <a:solidFill>
            <a:schemeClr val="bg1"/>
          </a:solidFill>
        </p:spPr>
        <p:txBody>
          <a:bodyPr bIns="45720" lIns="91440" rIns="91440" rtlCol="0" tIns="45720" vert="horz">
            <a:normAutofit/>
          </a:bodyPr>
          <a:lstStyle>
            <a:lvl1pPr algn="l" indent="-228600" lvl="0" marL="228600" rtl="false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dirty="0" lang="en-US" sz="2800">
                <a:solidFill>
                  <a:schemeClr val="tx1"/>
                </a:solidFill>
                <a:latin typeface="+mn-lt"/>
              </a:defRPr>
            </a:lvl1pPr>
            <a:lvl2pPr algn="l" indent="-228600" lvl="1" marL="6858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2400">
                <a:solidFill>
                  <a:schemeClr val="tx1"/>
                </a:solidFill>
                <a:latin typeface="+mn-lt"/>
              </a:defRPr>
            </a:lvl2pPr>
            <a:lvl3pPr algn="l" indent="-228600" lvl="2" marL="11430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2000">
                <a:solidFill>
                  <a:schemeClr val="tx1"/>
                </a:solidFill>
                <a:latin typeface="+mn-lt"/>
              </a:defRPr>
            </a:lvl3pPr>
            <a:lvl4pPr algn="l" indent="-228600" lvl="3" marL="16002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4pPr>
            <a:lvl5pPr algn="l" indent="-228600" lvl="4" marL="20574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5pPr>
            <a:lvl6pPr algn="l" indent="-228600" lvl="5" marL="25146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6pPr>
            <a:lvl7pPr algn="l" indent="-228600" lvl="6" marL="29718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7pPr>
            <a:lvl8pPr algn="l" indent="-228600" lvl="7" marL="34290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8pPr>
            <a:lvl9pPr algn="l" indent="-228600" lvl="8" marL="38862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Font typeface="Arial"/>
              <a:buNone/>
            </a:pPr>
            <a:r>
              <a:rPr dirty="0" err="1" i="1" lang="en-US" sz="1900">
                <a:solidFill>
                  <a:srgbClr val="ff0000"/>
                </a:solidFill>
              </a:rPr>
              <a:t>Phasesep</a:t>
            </a:r>
            <a:endParaRPr dirty="0" err="1" i="1" lang="en-US" sz="1900">
              <a:solidFill>
                <a:srgbClr val="ff0000"/>
              </a:solidFill>
            </a:endParaRPr>
          </a:p>
        </p:txBody>
      </p:sp>
      <p:sp>
        <p:nvSpPr>
          <p:cNvPr id="5" name="TextBox 13"/>
          <p:cNvSpPr txBox="1"/>
          <p:nvPr/>
        </p:nvSpPr>
        <p:spPr>
          <a:xfrm rot="0">
            <a:off x="3416225" y="4968239"/>
            <a:ext cx="3579223" cy="3385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 sz="1600"/>
              <a:t>SOAS 2013 average @ surface layer</a:t>
            </a:r>
            <a:endParaRPr dirty="0" lang="en-US" sz="1600"/>
          </a:p>
        </p:txBody>
      </p:sp>
      <p:grpSp>
        <p:nvGrpSpPr>
          <p:cNvPr id="6" name="Group 15"/>
          <p:cNvGrpSpPr/>
          <p:nvPr/>
        </p:nvGrpSpPr>
        <p:grpSpPr>
          <a:xfrm rot="0">
            <a:off x="3227697" y="1889761"/>
            <a:ext cx="5736604" cy="3078477"/>
            <a:chOff x="0" y="0"/>
            <a:chExt cx="4419600" cy="2371725"/>
          </a:xfrm>
        </p:grpSpPr>
        <p:pic>
          <p:nvPicPr>
            <p:cNvPr id="7" name="Picture 16"/>
            <p:cNvPicPr>
              <a:picLocks noChangeAspect="true"/>
            </p:cNvPicPr>
            <p:nvPr/>
          </p:nvPicPr>
          <p:blipFill>
            <a:blip r:embed="rId2"/>
            <a:srcRect b="13671" l="20000" r="28718" t="24349"/>
            <a:stretch>
              <a:fillRect/>
            </a:stretch>
          </p:blipFill>
          <p:spPr>
            <a:xfrm rot="0">
              <a:off x="0" y="358140"/>
              <a:ext cx="3048000" cy="19202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" name="Picture 17"/>
            <p:cNvPicPr>
              <a:picLocks noChangeAspect="true"/>
            </p:cNvPicPr>
            <p:nvPr/>
          </p:nvPicPr>
          <p:blipFill>
            <a:blip r:embed="rId3"/>
            <a:srcRect b="391" l="88975" r="769" t="45254"/>
            <a:stretch>
              <a:fillRect/>
            </a:stretch>
          </p:blipFill>
          <p:spPr>
            <a:xfrm rot="0">
              <a:off x="3421379" y="182880"/>
              <a:ext cx="792480" cy="2188844"/>
            </a:xfrm>
            <a:prstGeom prst="rect">
              <a:avLst/>
            </a:prstGeom>
            <a:ln>
              <a:noFill/>
            </a:ln>
          </p:spPr>
        </p:pic>
        <p:sp>
          <p:nvSpPr>
            <p:cNvPr id="9" name="Text Box 2"/>
            <p:cNvSpPr txBox="1">
              <a:spLocks noChangeArrowheads="true"/>
            </p:cNvSpPr>
            <p:nvPr/>
          </p:nvSpPr>
          <p:spPr>
            <a:xfrm rot="0">
              <a:off x="3238500" y="0"/>
              <a:ext cx="1181100" cy="319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45720" lIns="91440" rIns="91440" rtlCol="0" tIns="45720" vert="horz" wrap="square">
              <a:sp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500">
                  <a:latin typeface="Times New Roman"/>
                </a:rPr>
                <a:t>   l</a:t>
              </a:r>
              <a:r>
                <a:rPr b="1" baseline="-25000" dirty="0" lang="en-US" sz="1500">
                  <a:latin typeface="Times New Roman"/>
                </a:rPr>
                <a:t>org</a:t>
              </a:r>
              <a:r>
                <a:rPr b="1" dirty="0" lang="en-US" sz="1500">
                  <a:latin typeface="Times New Roman"/>
                </a:rPr>
                <a:t> (nm)</a:t>
              </a:r>
              <a:endParaRPr b="1" dirty="0" lang="en-US" sz="1500">
                <a:latin typeface="Times New Roman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38200" y="362267"/>
            <a:ext cx="10515600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IEPOX SOA : Total biogenic SOA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A971351-E2BD-422B-A261-75E07BB10DEE}" type="slidenum"/>
            <a:endParaRPr dirty="0" lang="en-US"/>
          </a:p>
        </p:txBody>
      </p:sp>
      <p:grpSp>
        <p:nvGrpSpPr>
          <p:cNvPr id="4" name="Group 5"/>
          <p:cNvGrpSpPr/>
          <p:nvPr/>
        </p:nvGrpSpPr>
        <p:grpSpPr>
          <a:xfrm rot="0">
            <a:off x="3638550" y="1936566"/>
            <a:ext cx="4914900" cy="3855720"/>
            <a:chOff x="0" y="0"/>
            <a:chExt cx="4914900" cy="3855720"/>
          </a:xfrm>
        </p:grpSpPr>
        <p:pic>
          <p:nvPicPr>
            <p:cNvPr id="5" name="Picture 6"/>
            <p:cNvPicPr>
              <a:picLocks noChangeAspect="true"/>
            </p:cNvPicPr>
            <p:nvPr/>
          </p:nvPicPr>
          <p:blipFill>
            <a:blip r:embed="rId2"/>
            <a:srcRect b="14409" l="19358" r="29359" t="24104"/>
            <a:stretch>
              <a:fillRect/>
            </a:stretch>
          </p:blipFill>
          <p:spPr>
            <a:xfrm rot="0">
              <a:off x="480059" y="0"/>
              <a:ext cx="3048000" cy="190500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" name="Picture 7"/>
            <p:cNvPicPr>
              <a:picLocks noChangeAspect="true"/>
            </p:cNvPicPr>
            <p:nvPr/>
          </p:nvPicPr>
          <p:blipFill>
            <a:blip r:embed="rId3"/>
            <a:srcRect b="14409" l="19359" r="29359" t="23366"/>
            <a:stretch>
              <a:fillRect/>
            </a:stretch>
          </p:blipFill>
          <p:spPr>
            <a:xfrm rot="0">
              <a:off x="480059" y="1927860"/>
              <a:ext cx="3048000" cy="19278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8"/>
            <p:cNvPicPr>
              <a:picLocks noChangeAspect="true"/>
            </p:cNvPicPr>
            <p:nvPr/>
          </p:nvPicPr>
          <p:blipFill>
            <a:blip r:embed="rId4"/>
            <a:srcRect b="635" l="89231" r="641" t="47223"/>
            <a:stretch>
              <a:fillRect/>
            </a:stretch>
          </p:blipFill>
          <p:spPr>
            <a:xfrm rot="0">
              <a:off x="3665220" y="731520"/>
              <a:ext cx="936625" cy="25146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 Box 2"/>
            <p:cNvSpPr txBox="1">
              <a:spLocks noChangeArrowheads="true"/>
            </p:cNvSpPr>
            <p:nvPr/>
          </p:nvSpPr>
          <p:spPr>
            <a:xfrm rot="0">
              <a:off x="15240" y="7620"/>
              <a:ext cx="441959" cy="3581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45720" lIns="91440" rIns="91440" rtl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600">
                  <a:latin typeface="Times New Roman"/>
                </a:rPr>
                <a:t>A</a:t>
              </a:r>
              <a:endParaRPr b="1" dirty="0" lang="en-US" sz="1600">
                <a:latin typeface="Times New Roman"/>
              </a:endParaRPr>
            </a:p>
          </p:txBody>
        </p:sp>
        <p:sp>
          <p:nvSpPr>
            <p:cNvPr id="9" name="Text Box 2"/>
            <p:cNvSpPr txBox="1">
              <a:spLocks noChangeArrowheads="true"/>
            </p:cNvSpPr>
            <p:nvPr/>
          </p:nvSpPr>
          <p:spPr>
            <a:xfrm rot="0">
              <a:off x="0" y="1927860"/>
              <a:ext cx="441959" cy="3581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45720" lIns="91440" rIns="91440" rtlCol="0" tIns="45720" vert="horz" wrap="square"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600">
                  <a:latin typeface="Times New Roman"/>
                </a:rPr>
                <a:t>B</a:t>
              </a:r>
              <a:endParaRPr b="1" dirty="0" lang="en-US" sz="1600">
                <a:latin typeface="Times New Roman"/>
              </a:endParaRPr>
            </a:p>
          </p:txBody>
        </p:sp>
        <p:sp>
          <p:nvSpPr>
            <p:cNvPr id="10" name="Text Box 2"/>
            <p:cNvSpPr txBox="1">
              <a:spLocks noChangeArrowheads="true"/>
            </p:cNvSpPr>
            <p:nvPr/>
          </p:nvSpPr>
          <p:spPr>
            <a:xfrm rot="0">
              <a:off x="3566160" y="396240"/>
              <a:ext cx="1348740" cy="31940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45720" lIns="91440" rIns="91440" rtlCol="0" tIns="45720" vert="horz" wrap="square">
              <a:spAutoFit/>
            </a:bodyPr>
            <a:lstStyle/>
            <a:p>
              <a:pPr algn="ctr"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500">
                  <a:latin typeface="Times New Roman"/>
                </a:rPr>
                <a:t>Fraction (0-1)</a:t>
              </a:r>
              <a:endParaRPr b="1" dirty="0" lang="en-US" sz="1500">
                <a:latin typeface="Times New Roman"/>
              </a:endParaRPr>
            </a:p>
          </p:txBody>
        </p:sp>
      </p:grpSp>
      <p:sp>
        <p:nvSpPr>
          <p:cNvPr id="11" name="Content Placeholder 2"/>
          <p:cNvSpPr>
            <a:spLocks noGrp="true"/>
          </p:cNvSpPr>
          <p:nvPr>
            <p:ph idx="1"/>
          </p:nvPr>
        </p:nvSpPr>
        <p:spPr>
          <a:xfrm rot="0">
            <a:off x="2652304" y="1947213"/>
            <a:ext cx="1443446" cy="507682"/>
          </a:xfrm>
          <a:solidFill>
            <a:schemeClr val="bg1"/>
          </a:solidFill>
        </p:spPr>
        <p:txBody>
          <a:bodyPr rtlCol="0" vert="horz">
            <a:normAutofit/>
          </a:bodyPr>
          <a:lstStyle/>
          <a:p>
            <a:pPr indent="0" marL="0">
              <a:buNone/>
            </a:pPr>
            <a:r>
              <a:rPr dirty="0" err="1" i="1" lang="en-US" sz="1800">
                <a:solidFill>
                  <a:srgbClr val="ff0000"/>
                </a:solidFill>
              </a:rPr>
              <a:t>NonPhasesep</a:t>
            </a:r>
            <a:endParaRPr dirty="0" err="1" i="1" lang="en-US" sz="1800">
              <a:solidFill>
                <a:srgbClr val="ff0000"/>
              </a:solidFill>
            </a:endParaRPr>
          </a:p>
        </p:txBody>
      </p:sp>
      <p:sp>
        <p:nvSpPr>
          <p:cNvPr id="12" name="Content Placeholder 2"/>
          <p:cNvSpPr txBox="1"/>
          <p:nvPr/>
        </p:nvSpPr>
        <p:spPr>
          <a:xfrm rot="0">
            <a:off x="2675164" y="3836460"/>
            <a:ext cx="1443446" cy="507682"/>
          </a:xfrm>
          <a:prstGeom prst="rect">
            <a:avLst/>
          </a:prstGeom>
          <a:solidFill>
            <a:schemeClr val="bg1"/>
          </a:solidFill>
        </p:spPr>
        <p:txBody>
          <a:bodyPr bIns="45720" lIns="91440" rIns="91440" rtlCol="0" tIns="45720" vert="horz">
            <a:normAutofit/>
          </a:bodyPr>
          <a:lstStyle>
            <a:lvl1pPr algn="l" indent="-228600" lvl="0" marL="228600" rtl="false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dirty="0" lang="en-US" sz="2800">
                <a:solidFill>
                  <a:schemeClr val="tx1"/>
                </a:solidFill>
                <a:latin typeface="+mn-lt"/>
              </a:defRPr>
            </a:lvl1pPr>
            <a:lvl2pPr algn="l" indent="-228600" lvl="1" marL="6858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2400">
                <a:solidFill>
                  <a:schemeClr val="tx1"/>
                </a:solidFill>
                <a:latin typeface="+mn-lt"/>
              </a:defRPr>
            </a:lvl2pPr>
            <a:lvl3pPr algn="l" indent="-228600" lvl="2" marL="11430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2000">
                <a:solidFill>
                  <a:schemeClr val="tx1"/>
                </a:solidFill>
                <a:latin typeface="+mn-lt"/>
              </a:defRPr>
            </a:lvl3pPr>
            <a:lvl4pPr algn="l" indent="-228600" lvl="3" marL="16002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4pPr>
            <a:lvl5pPr algn="l" indent="-228600" lvl="4" marL="20574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5pPr>
            <a:lvl6pPr algn="l" indent="-228600" lvl="5" marL="25146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6pPr>
            <a:lvl7pPr algn="l" indent="-228600" lvl="6" marL="29718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7pPr>
            <a:lvl8pPr algn="l" indent="-228600" lvl="7" marL="34290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8pPr>
            <a:lvl9pPr algn="l" indent="-228600" lvl="8" marL="3886200" rtl="false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dirty="0" lang="en-US" sz="1800">
                <a:solidFill>
                  <a:schemeClr val="tx1"/>
                </a:solidFill>
                <a:latin typeface="+mn-lt"/>
              </a:defRPr>
            </a:lvl9pPr>
          </a:lstStyle>
          <a:p>
            <a:pPr indent="0" marL="0">
              <a:buFont typeface="Arial"/>
              <a:buNone/>
            </a:pPr>
            <a:r>
              <a:rPr dirty="0" err="1" i="1" lang="en-US" sz="1800">
                <a:solidFill>
                  <a:srgbClr val="ff0000"/>
                </a:solidFill>
              </a:rPr>
              <a:t>Phasesep</a:t>
            </a:r>
            <a:endParaRPr dirty="0" err="1" i="1" lang="en-US" sz="1800">
              <a:solidFill>
                <a:srgbClr val="ff0000"/>
              </a:solidFill>
            </a:endParaRPr>
          </a:p>
        </p:txBody>
      </p:sp>
      <p:sp>
        <p:nvSpPr>
          <p:cNvPr id="13" name="TextBox 13"/>
          <p:cNvSpPr txBox="1"/>
          <p:nvPr/>
        </p:nvSpPr>
        <p:spPr>
          <a:xfrm rot="0">
            <a:off x="3852998" y="5990196"/>
            <a:ext cx="3579223" cy="3385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 sz="1600"/>
              <a:t>SOAS 2013 average @ surface layer</a:t>
            </a:r>
            <a:endParaRPr dirty="0" lang="en-US" sz="1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470263" y="374770"/>
            <a:ext cx="11258005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Reduced inorganic SO</a:t>
            </a:r>
            <a:r>
              <a:rPr b="1" baseline="-25000" dirty="0" lang="en-US" sz="4000">
                <a:solidFill>
                  <a:srgbClr val="002060"/>
                </a:solidFill>
                <a:latin typeface="+mn-lt"/>
              </a:rPr>
              <a:t>4</a:t>
            </a:r>
            <a:r>
              <a:rPr b="1" dirty="0" lang="en-US" sz="4000">
                <a:solidFill>
                  <a:srgbClr val="002060"/>
                </a:solidFill>
                <a:latin typeface="+mn-lt"/>
              </a:rPr>
              <a:t> aerosol with </a:t>
            </a:r>
            <a:r>
              <a:rPr b="1" dirty="0" i="1" lang="en-US" sz="4000">
                <a:solidFill>
                  <a:srgbClr val="002060"/>
                </a:solidFill>
                <a:latin typeface="+mn-lt"/>
              </a:rPr>
              <a:t>Emission reduction</a:t>
            </a:r>
            <a:endParaRPr b="1" dirty="0" i="1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73A78DCB-C4C9-49C9-9BDB-66C435D0C387}" type="slidenum"/>
            <a:endParaRPr dirty="0" lang="en-US"/>
          </a:p>
        </p:txBody>
      </p:sp>
      <p:sp>
        <p:nvSpPr>
          <p:cNvPr id="4" name="TextBox 13"/>
          <p:cNvSpPr txBox="1"/>
          <p:nvPr/>
        </p:nvSpPr>
        <p:spPr>
          <a:xfrm rot="0">
            <a:off x="2997862" y="5092568"/>
            <a:ext cx="3579223" cy="3385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algn="ctr"/>
            <a:r>
              <a:rPr dirty="0" lang="en-US" sz="1600"/>
              <a:t>SOAS 2013 average @ surface layer</a:t>
            </a:r>
            <a:endParaRPr dirty="0" lang="en-US" sz="1600"/>
          </a:p>
        </p:txBody>
      </p:sp>
      <p:grpSp>
        <p:nvGrpSpPr>
          <p:cNvPr id="5" name="Group 14"/>
          <p:cNvGrpSpPr/>
          <p:nvPr/>
        </p:nvGrpSpPr>
        <p:grpSpPr>
          <a:xfrm rot="0">
            <a:off x="2725783" y="1520290"/>
            <a:ext cx="6409510" cy="3590996"/>
            <a:chOff x="0" y="0"/>
            <a:chExt cx="4678680" cy="2621279"/>
          </a:xfrm>
        </p:grpSpPr>
        <p:pic>
          <p:nvPicPr>
            <p:cNvPr id="6" name="Picture 15"/>
            <p:cNvPicPr>
              <a:picLocks noChangeAspect="true"/>
            </p:cNvPicPr>
            <p:nvPr/>
          </p:nvPicPr>
          <p:blipFill>
            <a:blip r:embed="rId2"/>
            <a:srcRect b="14409" l="20256" r="29102" t="23611"/>
            <a:stretch>
              <a:fillRect/>
            </a:stretch>
          </p:blipFill>
          <p:spPr>
            <a:xfrm rot="0">
              <a:off x="0" y="586740"/>
              <a:ext cx="3009900" cy="192023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16"/>
            <p:cNvPicPr>
              <a:picLocks noChangeAspect="true"/>
            </p:cNvPicPr>
            <p:nvPr/>
          </p:nvPicPr>
          <p:blipFill>
            <a:blip r:embed="rId3"/>
            <a:srcRect b="390" l="89488" r="1025" t="46977"/>
            <a:stretch>
              <a:fillRect/>
            </a:stretch>
          </p:blipFill>
          <p:spPr>
            <a:xfrm rot="0">
              <a:off x="3192779" y="563880"/>
              <a:ext cx="711200" cy="2057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8" name="Text Box 2"/>
            <p:cNvSpPr txBox="1">
              <a:spLocks noChangeArrowheads="true"/>
            </p:cNvSpPr>
            <p:nvPr/>
          </p:nvSpPr>
          <p:spPr>
            <a:xfrm rot="0">
              <a:off x="2766060" y="0"/>
              <a:ext cx="1912620" cy="5676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45720" lIns="91440" rIns="91440" rtlCol="0" tIns="45720" vert="horz" wrap="square">
              <a:spAutoFit/>
            </a:bodyPr>
            <a:lstStyle/>
            <a:p>
              <a:pPr algn="ctr" marL="0" marR="0">
                <a:spcBef>
                  <a:spcPts val="0"/>
                </a:spcBef>
                <a:spcAft>
                  <a:spcPts val="0"/>
                </a:spcAft>
              </a:pPr>
              <a:r>
                <a:rPr b="1" dirty="0" lang="en-US" sz="1600">
                  <a:latin typeface="Times New Roman"/>
                </a:rPr>
                <a:t>% change from PhaseSep</a:t>
              </a:r>
              <a:endParaRPr b="1" dirty="0" lang="en-US" sz="1600">
                <a:latin typeface="Times New Roman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550815" y="0"/>
            <a:ext cx="10515600" cy="1166947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Overview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true"/>
          </p:cNvSpPr>
          <p:nvPr>
            <p:ph idx="1"/>
          </p:nvPr>
        </p:nvSpPr>
        <p:spPr>
          <a:xfrm rot="0">
            <a:off x="463730" y="1045027"/>
            <a:ext cx="11214463" cy="4801009"/>
          </a:xfrm>
        </p:spPr>
        <p:txBody>
          <a:bodyPr rtlCol="0" vert="horz">
            <a:noAutofit/>
          </a:bodyPr>
          <a:lstStyle/>
          <a:p>
            <a:pPr algn="l">
              <a:buSzPct val="100000"/>
              <a:buFont typeface="Wingdings"/>
              <a:buChar char=""/>
            </a:pPr>
            <a:r>
              <a:rPr dirty="0" lang="en-US" sz="2000"/>
              <a:t>Current state of atmospheric models</a:t>
            </a:r>
            <a:r>
              <a:rPr baseline="30000" dirty="0" lang="en-US" sz="2000"/>
              <a:t> </a:t>
            </a:r>
            <a:r>
              <a:rPr dirty="0" lang="en-US" sz="1200"/>
              <a:t>(</a:t>
            </a:r>
            <a:r>
              <a:rPr dirty="0" err="1" lang="en-US" sz="1200"/>
              <a:t>Budisulistiorini</a:t>
            </a:r>
            <a:r>
              <a:rPr dirty="0" lang="en-US" sz="1200"/>
              <a:t> et al. ES&amp;T, 2017; Pye et al., 2017)</a:t>
            </a:r>
            <a:r>
              <a:rPr dirty="0" lang="en-US" sz="2000"/>
              <a:t>:</a:t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000"/>
              <a:t> </a:t>
            </a:r>
            <a:r>
              <a:rPr dirty="0" err="1" lang="en-US" sz="2000"/>
              <a:t>IEPOX-derived</a:t>
            </a:r>
            <a:r>
              <a:rPr dirty="0" lang="en-US" sz="2000"/>
              <a:t> aerosol-</a:t>
            </a:r>
          </a:p>
          <a:p>
            <a:pPr algn="l" lvl="2">
              <a:buSzPct val="100000"/>
              <a:buFont typeface="Wingdings"/>
              <a:buChar char=""/>
            </a:pPr>
            <a:r>
              <a:rPr dirty="0" lang="en-US"/>
              <a:t>H</a:t>
            </a:r>
            <a:r>
              <a:rPr dirty="0" lang="en-US"/>
              <a:t>eterogeneous equilibrium uptake to an internally mixed, homogeneous population of particles</a:t>
            </a:r>
          </a:p>
          <a:p>
            <a:pPr algn="l" lvl="1">
              <a:buSzPct val="100000"/>
            </a:pPr>
            <a:r>
              <a:rPr dirty="0" lang="en-US" sz="2000"/>
              <a:t/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000"/>
              <a:t> </a:t>
            </a:r>
            <a:r>
              <a:rPr dirty="0" lang="en-US" sz="2000"/>
              <a:t>C</a:t>
            </a:r>
            <a:r>
              <a:rPr dirty="0" lang="en-US" sz="2000"/>
              <a:t>onsideration for aerosol phase state and phase separation is absent</a:t>
            </a:r>
          </a:p>
          <a:p>
            <a:pPr algn="l" indent="0" lvl="1" marL="457200">
              <a:buSzPct val="100000"/>
              <a:buNone/>
            </a:pPr>
            <a:r>
              <a:rPr dirty="0" lang="en-US" sz="2000"/>
              <a:t/>
            </a:r>
          </a:p>
          <a:p>
            <a:pPr algn="l" lvl="2">
              <a:buSzPct val="100000"/>
              <a:buFont typeface="Wingdings"/>
              <a:buChar char=""/>
            </a:pPr>
            <a:r>
              <a:rPr dirty="0" lang="en-US"/>
              <a:t>D</a:t>
            </a:r>
            <a:r>
              <a:rPr dirty="0" lang="en-US"/>
              <a:t>iffusional resistance through coatings can change PM</a:t>
            </a:r>
            <a:r>
              <a:rPr baseline="-25000" dirty="0" lang="en-US"/>
              <a:t>2.5</a:t>
            </a:r>
            <a:r>
              <a:rPr dirty="0" lang="en-US"/>
              <a:t> predictions</a:t>
            </a:r>
          </a:p>
          <a:p>
            <a:pPr algn="l" indent="0" lvl="2" marL="914400">
              <a:buSzPct val="100000"/>
              <a:buNone/>
            </a:pPr>
            <a:r>
              <a:rPr dirty="0" lang="en-US"/>
              <a:t/>
            </a:r>
          </a:p>
          <a:p>
            <a:pPr algn="l" lvl="2">
              <a:buSzPct val="100000"/>
              <a:buFont typeface="Wingdings"/>
              <a:buChar char=""/>
            </a:pPr>
            <a:r>
              <a:rPr dirty="0" lang="en-US"/>
              <a:t>U</a:t>
            </a:r>
            <a:r>
              <a:rPr dirty="0" lang="en-US"/>
              <a:t>ncertainty in modeled </a:t>
            </a:r>
            <a:r>
              <a:rPr dirty="0" err="1" lang="en-US"/>
              <a:t>gas-particle</a:t>
            </a:r>
            <a:r>
              <a:rPr dirty="0" lang="en-US"/>
              <a:t> partitioning (For </a:t>
            </a:r>
            <a:r>
              <a:rPr dirty="0" err="1" lang="en-US"/>
              <a:t>IEPOX</a:t>
            </a:r>
            <a:r>
              <a:rPr dirty="0" lang="en-US"/>
              <a:t> multiphase chemistry)</a:t>
            </a:r>
            <a:r>
              <a:rPr dirty="0" lang="en-US" sz="1200"/>
              <a:t>                                 (</a:t>
            </a:r>
            <a:r>
              <a:rPr dirty="0" err="1" lang="en-US" sz="1200"/>
              <a:t>Zhao</a:t>
            </a:r>
            <a:r>
              <a:rPr dirty="0" lang="en-US" sz="1200"/>
              <a:t> et al., 2013; </a:t>
            </a:r>
            <a:r>
              <a:rPr dirty="0" err="1" lang="en-US" sz="1200"/>
              <a:t>Isaacman-VanWertz</a:t>
            </a:r>
            <a:r>
              <a:rPr dirty="0" lang="en-US" sz="1200"/>
              <a:t> et al., 2016)</a:t>
            </a:r>
          </a:p>
          <a:p>
            <a:pPr algn="l">
              <a:buSzPct val="100000"/>
              <a:buFont typeface="Wingdings"/>
              <a:buChar char=""/>
            </a:pPr>
            <a:r>
              <a:rPr dirty="0" lang="en-US" sz="2000"/>
              <a:t> This study determines aerosol phase transitions and phase separation and their impact on multiphase chemistry (aerosol budget) by accounting for:</a:t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000"/>
              <a:t>OA composition: products of oxidizing precursor organics (biogenic and anthropogenic), aerosol water</a:t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000"/>
              <a:t>OA </a:t>
            </a:r>
            <a:r>
              <a:rPr dirty="0" err="1" lang="en-US" sz="2000"/>
              <a:t>constituent-specific</a:t>
            </a:r>
            <a:r>
              <a:rPr dirty="0" lang="en-US" sz="2000"/>
              <a:t> properties (O:C ratio, molecular weight)</a:t>
            </a:r>
          </a:p>
          <a:p>
            <a:pPr algn="l" lvl="1">
              <a:buSzPct val="100000"/>
              <a:buFont typeface="Wingdings"/>
              <a:buChar char=""/>
            </a:pPr>
            <a:r>
              <a:rPr dirty="0" lang="en-US" sz="2000"/>
              <a:t>Ambient meteorology (T, RH)</a:t>
            </a:r>
            <a:endParaRPr dirty="0" lang="en-US" sz="2000"/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E2FD2426-69EE-4F21-B26C-EF6D004E44C4}" type="slidenum"/>
            <a:endParaRPr dirty="0"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1"/>
          <p:cNvSpPr/>
          <p:nvPr/>
        </p:nvSpPr>
        <p:spPr>
          <a:xfrm rot="0">
            <a:off x="3737750" y="3552389"/>
            <a:ext cx="1737861" cy="1464380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>Partially </a:t>
            </a:r>
          </a:p>
          <a:p>
            <a:pPr algn="ctr"/>
            <a:r>
              <a:rPr dirty="0" lang="en-US"/>
              <a:t>Engulfed</a:t>
            </a:r>
            <a:endParaRPr dirty="0" lang="en-US"/>
          </a:p>
        </p:txBody>
      </p:sp>
      <p:sp>
        <p:nvSpPr>
          <p:cNvPr id="3" name="Title 1"/>
          <p:cNvSpPr>
            <a:spLocks noGrp="true"/>
          </p:cNvSpPr>
          <p:nvPr>
            <p:ph type="title"/>
          </p:nvPr>
        </p:nvSpPr>
        <p:spPr>
          <a:xfrm rot="0">
            <a:off x="165340" y="120847"/>
            <a:ext cx="11723497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err="1" lang="en-US" sz="4000">
                <a:solidFill>
                  <a:srgbClr val="002060"/>
                </a:solidFill>
                <a:latin typeface="+mn-lt"/>
              </a:rPr>
              <a:t>SOA</a:t>
            </a:r>
            <a:r>
              <a:rPr b="1" dirty="0" lang="en-US" sz="4000">
                <a:solidFill>
                  <a:srgbClr val="002060"/>
                </a:solidFill>
                <a:latin typeface="+mn-lt"/>
              </a:rPr>
              <a:t> Phase State </a:t>
            </a:r>
            <a:r>
              <a:rPr b="1" dirty="0" lang="en-US" sz="4000">
                <a:solidFill>
                  <a:srgbClr val="002060"/>
                </a:solidFill>
                <a:latin typeface="+mn-lt"/>
              </a:rPr>
              <a:t>and Morphology (organic coating impact)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7977790-E241-4BE5-8817-EA9C1BF49974}" type="slidenum"/>
            <a:endParaRPr dirty="0" lang="en-US"/>
          </a:p>
        </p:txBody>
      </p:sp>
      <p:sp>
        <p:nvSpPr>
          <p:cNvPr id="5" name="Oval 2"/>
          <p:cNvSpPr/>
          <p:nvPr/>
        </p:nvSpPr>
        <p:spPr>
          <a:xfrm rot="0">
            <a:off x="165340" y="2932980"/>
            <a:ext cx="2129286" cy="1464379"/>
          </a:xfrm>
          <a:prstGeom prst="ellipse">
            <a:avLst/>
          </a:prstGeom>
          <a:solidFill>
            <a:srgbClr val="0d9ba7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>Homogenous Mixture</a:t>
            </a:r>
            <a:endParaRPr dirty="0" lang="en-US"/>
          </a:p>
        </p:txBody>
      </p:sp>
      <p:cxnSp>
        <p:nvCxnSpPr>
          <p:cNvPr id="6" name="Straight Arrow Connector 7"/>
          <p:cNvCxnSpPr/>
          <p:nvPr/>
        </p:nvCxnSpPr>
        <p:spPr>
          <a:xfrm flipV="true" rot="0">
            <a:off x="2073942" y="2646467"/>
            <a:ext cx="1069676" cy="483080"/>
          </a:xfrm>
          <a:prstGeom prst="line">
            <a:avLst/>
          </a:prstGeom>
          <a:ln w="25400">
            <a:solidFill>
              <a:schemeClr val="tx1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8"/>
          <p:cNvCxnSpPr/>
          <p:nvPr/>
        </p:nvCxnSpPr>
        <p:spPr>
          <a:xfrm rot="0">
            <a:off x="2294626" y="4085329"/>
            <a:ext cx="1217044" cy="45965"/>
          </a:xfrm>
          <a:prstGeom prst="line">
            <a:avLst/>
          </a:prstGeom>
          <a:ln w="25400">
            <a:solidFill>
              <a:schemeClr val="tx1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9"/>
          <p:cNvCxnSpPr/>
          <p:nvPr/>
        </p:nvCxnSpPr>
        <p:spPr>
          <a:xfrm rot="0">
            <a:off x="1570008" y="4397359"/>
            <a:ext cx="534836" cy="971060"/>
          </a:xfrm>
          <a:prstGeom prst="line">
            <a:avLst/>
          </a:prstGeom>
          <a:ln w="25400">
            <a:solidFill>
              <a:schemeClr val="tx1"/>
            </a:solidFill>
            <a:headEnd len="lg" type="triangle" w="lg"/>
            <a:tailEnd len="lg" type="triangle" w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3"/>
          <p:cNvSpPr/>
          <p:nvPr/>
        </p:nvSpPr>
        <p:spPr>
          <a:xfrm rot="0">
            <a:off x="3218719" y="1685569"/>
            <a:ext cx="1984075" cy="1464380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>Island</a:t>
            </a:r>
            <a:endParaRPr dirty="0" lang="en-US"/>
          </a:p>
        </p:txBody>
      </p:sp>
      <p:sp>
        <p:nvSpPr>
          <p:cNvPr id="10" name="Oval 16"/>
          <p:cNvSpPr/>
          <p:nvPr/>
        </p:nvSpPr>
        <p:spPr>
          <a:xfrm rot="0">
            <a:off x="3844307" y="2654254"/>
            <a:ext cx="527297" cy="356877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1" name="Oval 17"/>
          <p:cNvSpPr/>
          <p:nvPr/>
        </p:nvSpPr>
        <p:spPr>
          <a:xfrm rot="0">
            <a:off x="3403279" y="1894937"/>
            <a:ext cx="527297" cy="356877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Oval 18"/>
          <p:cNvSpPr/>
          <p:nvPr/>
        </p:nvSpPr>
        <p:spPr>
          <a:xfrm rot="0">
            <a:off x="4526695" y="1951002"/>
            <a:ext cx="527297" cy="356877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3" name="Oval 20"/>
          <p:cNvSpPr/>
          <p:nvPr/>
        </p:nvSpPr>
        <p:spPr>
          <a:xfrm rot="0">
            <a:off x="3699294" y="3552389"/>
            <a:ext cx="1585461" cy="1305133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>Partially </a:t>
            </a:r>
          </a:p>
          <a:p>
            <a:pPr algn="ctr"/>
            <a:r>
              <a:rPr dirty="0" lang="en-US"/>
              <a:t>Engulfed</a:t>
            </a:r>
            <a:endParaRPr dirty="0" lang="en-US"/>
          </a:p>
        </p:txBody>
      </p:sp>
      <p:sp>
        <p:nvSpPr>
          <p:cNvPr id="14" name="Oval 22"/>
          <p:cNvSpPr/>
          <p:nvPr/>
        </p:nvSpPr>
        <p:spPr>
          <a:xfrm rot="0">
            <a:off x="2003644" y="5172665"/>
            <a:ext cx="1711630" cy="1471912"/>
          </a:xfrm>
          <a:prstGeom prst="ellipse">
            <a:avLst/>
          </a:prstGeom>
          <a:solidFill>
            <a:schemeClr val="accent6">
              <a:lumMod val="7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5" name="Oval 23"/>
          <p:cNvSpPr/>
          <p:nvPr/>
        </p:nvSpPr>
        <p:spPr>
          <a:xfrm rot="0">
            <a:off x="2239089" y="5332739"/>
            <a:ext cx="1292862" cy="1151766"/>
          </a:xfrm>
          <a:prstGeom prst="ellipse">
            <a:avLst/>
          </a:prstGeom>
          <a:solidFill>
            <a:schemeClr val="accent1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err="1" lang="en-US"/>
              <a:t>Core-Shell</a:t>
            </a:r>
            <a:endParaRPr dirty="0" err="1" lang="en-US"/>
          </a:p>
        </p:txBody>
      </p:sp>
      <p:pic>
        <p:nvPicPr>
          <p:cNvPr id="16" name="Picture 19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3516" y="1464614"/>
            <a:ext cx="6129137" cy="528739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7" name="Content Placeholder 4"/>
          <p:cNvSpPr>
            <a:spLocks noGrp="true"/>
          </p:cNvSpPr>
          <p:nvPr>
            <p:ph idx="1"/>
          </p:nvPr>
        </p:nvSpPr>
        <p:spPr>
          <a:xfrm rot="0">
            <a:off x="5661236" y="1464615"/>
            <a:ext cx="6530764" cy="469205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 indent="-391709" marL="391709">
              <a:buFont typeface="Wingdings"/>
              <a:buChar char=""/>
            </a:pPr>
            <a:r>
              <a:rPr dirty="0" lang="en-US" sz="2399"/>
              <a:t>Aerosols </a:t>
            </a:r>
            <a:r>
              <a:rPr dirty="0" lang="en-US" sz="2399"/>
              <a:t>phase </a:t>
            </a:r>
            <a:r>
              <a:rPr dirty="0" lang="en-US" sz="2399"/>
              <a:t>separate under atmospherically relevant conditions – (up to 95% RH)</a:t>
            </a:r>
          </a:p>
          <a:p>
            <a:pPr/>
            <a:r>
              <a:rPr dirty="0" lang="en-US" sz="2399"/>
              <a:t/>
            </a:r>
          </a:p>
          <a:p>
            <a:pPr indent="-391709" marL="391709">
              <a:buFont typeface="Wingdings"/>
              <a:buChar char=""/>
            </a:pPr>
            <a:r>
              <a:rPr dirty="0" err="1" lang="en-US" sz="2399"/>
              <a:t>Core-Shell</a:t>
            </a:r>
            <a:r>
              <a:rPr dirty="0" lang="en-US" sz="2399"/>
              <a:t> morphology on phase separation:</a:t>
            </a:r>
          </a:p>
          <a:p>
            <a:pPr indent="-391709" marL="391709">
              <a:buFont typeface="Arial"/>
              <a:buChar char="•"/>
            </a:pPr>
            <a:r>
              <a:rPr dirty="0" i="1" lang="en-US" sz="2399"/>
              <a:t>Viscous outer organic coating</a:t>
            </a:r>
          </a:p>
          <a:p>
            <a:pPr indent="-391709" marL="391709">
              <a:buFont typeface="Arial"/>
              <a:buChar char="•"/>
            </a:pPr>
            <a:r>
              <a:rPr dirty="0" lang="en-US" sz="2399"/>
              <a:t>Less viscous inner aqueous inorganic core particle</a:t>
            </a:r>
          </a:p>
          <a:p>
            <a:pPr/>
            <a:r>
              <a:rPr dirty="0" lang="en-US" sz="2399"/>
              <a:t/>
            </a:r>
          </a:p>
          <a:p>
            <a:pPr indent="-391709" marL="391709">
              <a:buFont typeface="Wingdings"/>
              <a:buChar char=""/>
            </a:pPr>
            <a:r>
              <a:rPr dirty="0" err="1" i="1" lang="en-US" sz="2399"/>
              <a:t>SOA</a:t>
            </a:r>
            <a:r>
              <a:rPr dirty="0" i="1" lang="en-US" sz="2399"/>
              <a:t> viscosity </a:t>
            </a:r>
            <a:r>
              <a:rPr dirty="0" lang="en-US" sz="2399"/>
              <a:t>=</a:t>
            </a:r>
          </a:p>
          <a:p>
            <a:pPr indent="0" marL="0">
              <a:buNone/>
            </a:pPr>
            <a:r>
              <a:rPr dirty="0" lang="en-US" sz="2399"/>
              <a:t> </a:t>
            </a:r>
            <a:r>
              <a:rPr dirty="0" lang="en-US" sz="2399"/>
              <a:t>                  </a:t>
            </a:r>
            <a:r>
              <a:rPr dirty="0" i="1" lang="en-US" sz="2569"/>
              <a:t>f (</a:t>
            </a:r>
            <a:r>
              <a:rPr dirty="0" lang="en-US" sz="2399"/>
              <a:t>phase </a:t>
            </a:r>
            <a:r>
              <a:rPr dirty="0" lang="en-US" sz="2399"/>
              <a:t>state, morphology, </a:t>
            </a:r>
            <a:r>
              <a:rPr dirty="0" lang="en-US" sz="2399"/>
              <a:t>chemical </a:t>
            </a:r>
            <a:r>
              <a:rPr dirty="0" lang="en-US" sz="2399"/>
              <a:t>composition, aerosol water uptake</a:t>
            </a:r>
            <a:r>
              <a:rPr dirty="0" i="1" lang="en-US" sz="2569"/>
              <a:t>)</a:t>
            </a:r>
            <a:endParaRPr dirty="0" i="1" lang="en-US" sz="2569"/>
          </a:p>
        </p:txBody>
      </p:sp>
      <p:sp>
        <p:nvSpPr>
          <p:cNvPr id="18" name="Rectangle 10"/>
          <p:cNvSpPr/>
          <p:nvPr/>
        </p:nvSpPr>
        <p:spPr>
          <a:xfrm rot="0">
            <a:off x="4371604" y="6420608"/>
            <a:ext cx="6096000" cy="276999"/>
          </a:xfrm>
          <a:prstGeom prst="rect">
            <a:avLst/>
          </a:prstGeom>
        </p:spPr>
        <p:txBody>
          <a:bodyPr rtlCol="0" vert="horz">
            <a:spAutoFit/>
          </a:bodyPr>
          <a:lstStyle/>
          <a:p>
            <a:pPr/>
            <a:r>
              <a:rPr dirty="0" lang="en-US" sz="1200"/>
              <a:t>(O’Brien et al., 2015; </a:t>
            </a:r>
            <a:r>
              <a:rPr dirty="0" err="1" lang="en-US"/>
              <a:t>Renbaum</a:t>
            </a:r>
            <a:r>
              <a:rPr dirty="0" err="1" lang="en-US" sz="1200"/>
              <a:t>-Wolff</a:t>
            </a:r>
            <a:r>
              <a:rPr dirty="0" lang="en-US" sz="1200"/>
              <a:t> et al., 2016; You</a:t>
            </a:r>
            <a:r>
              <a:rPr dirty="0" lang="en-US" sz="1200"/>
              <a:t> </a:t>
            </a:r>
            <a:r>
              <a:rPr dirty="0" lang="en-US" sz="1200"/>
              <a:t>et al., 2012)</a:t>
            </a:r>
            <a:endParaRPr dirty="0" lang="en-US"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703354" y="11222"/>
            <a:ext cx="10515600" cy="1325563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err="1" lang="en-US" sz="4000">
                <a:solidFill>
                  <a:srgbClr val="002060"/>
                </a:solidFill>
                <a:latin typeface="+mn-lt"/>
              </a:rPr>
              <a:t>SOA</a:t>
            </a:r>
            <a:r>
              <a:rPr b="1" dirty="0" lang="en-US" sz="4000">
                <a:solidFill>
                  <a:srgbClr val="002060"/>
                </a:solidFill>
                <a:latin typeface="+mn-lt"/>
              </a:rPr>
              <a:t> Formation in Chemical Transport Models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/>
          <p:cNvPicPr>
            <a:picLocks noChangeAspect="true"/>
          </p:cNvPicPr>
          <p:nvPr/>
        </p:nvPicPr>
        <p:blipFill>
          <a:blip r:embed="rId2"/>
          <a:srcRect b="5324" l="5703" r="4479" t="4628"/>
          <a:stretch>
            <a:fillRect/>
          </a:stretch>
        </p:blipFill>
        <p:spPr>
          <a:xfrm rot="0">
            <a:off x="1196308" y="1140809"/>
            <a:ext cx="5897928" cy="4434764"/>
          </a:xfrm>
          <a:prstGeom prst="rect">
            <a:avLst/>
          </a:prstGeom>
        </p:spPr>
      </p:pic>
      <p:pic>
        <p:nvPicPr>
          <p:cNvPr id="4" name="Picture 5"/>
          <p:cNvPicPr/>
          <p:nvPr/>
        </p:nvPicPr>
        <p:blipFill>
          <a:blip r:embed="rId3"/>
          <a:srcRect b="55219" r="-1165" t="29228"/>
          <a:stretch>
            <a:fillRect/>
          </a:stretch>
        </p:blipFill>
        <p:spPr>
          <a:xfrm rot="0">
            <a:off x="801182" y="5626300"/>
            <a:ext cx="6444630" cy="818029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5" name="Curved Left Arrow 6"/>
          <p:cNvSpPr/>
          <p:nvPr/>
        </p:nvSpPr>
        <p:spPr>
          <a:xfrm rot="0">
            <a:off x="7245812" y="5207712"/>
            <a:ext cx="2148839" cy="1219201"/>
          </a:xfrm>
          <a:prstGeom prst="curvedLeftArrow">
            <a:avLst>
              <a:gd fmla="val 25000" name="adj1"/>
              <a:gd fmla="val 48568" name="adj2"/>
              <a:gd fmla="val 25000" name="adj3"/>
            </a:avLst>
          </a:prstGeom>
          <a:solidFill>
            <a:srgbClr val="ff0000"/>
          </a:solidFill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 sz="9171">
                <a:solidFill>
                  <a:schemeClr val="tx1"/>
                </a:solidFill>
              </a:rPr>
              <a:t/>
            </a:r>
            <a:endParaRPr dirty="0" lang="en-US" sz="9171">
              <a:solidFill>
                <a:schemeClr val="tx1"/>
              </a:solidFill>
            </a:endParaRPr>
          </a:p>
        </p:txBody>
      </p:sp>
      <p:sp>
        <p:nvSpPr>
          <p:cNvPr id="6" name="Rectangle 7"/>
          <p:cNvSpPr/>
          <p:nvPr/>
        </p:nvSpPr>
        <p:spPr>
          <a:xfrm rot="0">
            <a:off x="5808610" y="6201562"/>
            <a:ext cx="1027611" cy="2253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7" name="Rectangle 8"/>
          <p:cNvSpPr/>
          <p:nvPr/>
        </p:nvSpPr>
        <p:spPr>
          <a:xfrm rot="0">
            <a:off x="992770" y="6192852"/>
            <a:ext cx="1994263" cy="24276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8" name="TextBox 9"/>
          <p:cNvSpPr txBox="1"/>
          <p:nvPr/>
        </p:nvSpPr>
        <p:spPr>
          <a:xfrm rot="0">
            <a:off x="2050869" y="5211940"/>
            <a:ext cx="2272937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Low </a:t>
            </a:r>
            <a:r>
              <a:rPr dirty="0" err="1" lang="en-US">
                <a:solidFill>
                  <a:srgbClr val="ff0000"/>
                </a:solidFill>
              </a:rPr>
              <a:t>NO</a:t>
            </a:r>
            <a:r>
              <a:rPr dirty="0" err="1" lang="en-US"/>
              <a:t>x</a:t>
            </a:r>
            <a:r>
              <a:rPr dirty="0" lang="en-US">
                <a:solidFill>
                  <a:srgbClr val="ff0000"/>
                </a:solidFill>
              </a:rPr>
              <a:t> Pathway: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9" name="Donut 10"/>
          <p:cNvSpPr/>
          <p:nvPr/>
        </p:nvSpPr>
        <p:spPr>
          <a:xfrm rot="0">
            <a:off x="3885988" y="4885493"/>
            <a:ext cx="3359824" cy="760129"/>
          </a:xfrm>
          <a:prstGeom prst="donut">
            <a:avLst>
              <a:gd fmla="val 5364" name="adj"/>
            </a:avLst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>
                <a:solidFill>
                  <a:schemeClr val="tx1"/>
                </a:solidFill>
              </a:rPr>
              <a:t/>
            </a:r>
            <a:endParaRPr dirty="0" lang="en-US">
              <a:solidFill>
                <a:schemeClr val="tx1"/>
              </a:solidFill>
            </a:endParaRPr>
          </a:p>
        </p:txBody>
      </p:sp>
      <p:sp>
        <p:nvSpPr>
          <p:cNvPr id="10" name="Rounded Rectangle 11"/>
          <p:cNvSpPr/>
          <p:nvPr/>
        </p:nvSpPr>
        <p:spPr>
          <a:xfrm rot="0">
            <a:off x="4676496" y="5617590"/>
            <a:ext cx="2569315" cy="809322"/>
          </a:xfrm>
          <a:prstGeom prst="roundRect">
            <a:avLst/>
          </a:prstGeom>
          <a:noFill/>
          <a:ln>
            <a:solidFill>
              <a:srgbClr val="00206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pic>
        <p:nvPicPr>
          <p:cNvPr id="11" name="Picture 12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7853997" y="1529458"/>
            <a:ext cx="2722622" cy="305478"/>
          </a:xfrm>
          <a:prstGeom prst="rect">
            <a:avLst/>
          </a:prstGeom>
        </p:spPr>
      </p:pic>
      <p:pic>
        <p:nvPicPr>
          <p:cNvPr id="12" name="Picture 13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8560526" y="1903994"/>
            <a:ext cx="1668249" cy="742514"/>
          </a:xfrm>
          <a:prstGeom prst="rect">
            <a:avLst/>
          </a:prstGeom>
        </p:spPr>
      </p:pic>
      <p:sp>
        <p:nvSpPr>
          <p:cNvPr id="13" name="TextBox 15"/>
          <p:cNvSpPr txBox="1"/>
          <p:nvPr/>
        </p:nvSpPr>
        <p:spPr>
          <a:xfrm rot="0">
            <a:off x="8573046" y="1265575"/>
            <a:ext cx="712205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k</a:t>
            </a:r>
            <a:r>
              <a:rPr dirty="0" lang="en-US"/>
              <a:t>het</a:t>
            </a:r>
            <a:endParaRPr dirty="0" lang="en-US"/>
          </a:p>
        </p:txBody>
      </p:sp>
      <p:sp>
        <p:nvSpPr>
          <p:cNvPr id="14" name="TextBox 16"/>
          <p:cNvSpPr txBox="1"/>
          <p:nvPr/>
        </p:nvSpPr>
        <p:spPr>
          <a:xfrm rot="0">
            <a:off x="8841115" y="6258955"/>
            <a:ext cx="2122978" cy="27699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200"/>
              <a:t>Based on Pye et al. (2013)</a:t>
            </a:r>
            <a:endParaRPr dirty="0" lang="en-US" sz="1200"/>
          </a:p>
        </p:txBody>
      </p:sp>
      <p:sp>
        <p:nvSpPr>
          <p:cNvPr id="15" name="Slide Number Placeholder 17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4A563834-DC6B-4D5D-9A67-DD6C25290AC0}" type="slidenum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">
                      <p:stCondLst>
                        <p:cond delay="indefinite"/>
                      </p:stCondLst>
                      <p:childTnLst>
                        <p:par>
                          <p:cTn fill="hold" id="14">
                            <p:stCondLst>
                              <p:cond delay="0"/>
                            </p:stCondLst>
                            <p:childTnLst>
                              <p:par>
                                <p:cTn fill="hold" grpId="4" id="1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>
                      <p:stCondLst>
                        <p:cond delay="indefinite"/>
                      </p:stCondLst>
                      <p:childTnLst>
                        <p:par>
                          <p:cTn fill="hold" id="18">
                            <p:stCondLst>
                              <p:cond delay="0"/>
                            </p:stCondLst>
                            <p:childTnLst>
                              <p:par>
                                <p:cTn fill="hold" grpId="5" id="19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6" id="2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>
                      <p:stCondLst>
                        <p:cond delay="indefinite"/>
                      </p:stCondLst>
                      <p:childTnLst>
                        <p:par>
                          <p:cTn fill="hold" id="24">
                            <p:stCondLst>
                              <p:cond delay="0"/>
                            </p:stCondLst>
                            <p:childTnLst>
                              <p:par>
                                <p:cTn fill="hold" grpId="7" id="2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animBg="1" grpId="0" spid="9"/>
      <p:bldP grpId="1" spid="8"/>
      <p:bldP animBg="1" grpId="2" spid="5"/>
      <p:bldP grpId="3" spid="4"/>
      <p:bldP animBg="1" grpId="4" spid="10"/>
      <p:bldP grpId="5" spid="13"/>
      <p:bldP grpId="6" spid="11"/>
      <p:bldP grpId="7" spid="12"/>
    </p:bldLst>
  </p:timing>
</p:sld>
</file>

<file path=ppt/slides/slide6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1051513" y="172007"/>
            <a:ext cx="10515600" cy="1325563"/>
          </a:xfrm>
        </p:spPr>
        <p:txBody>
          <a:bodyPr rtlCol="0" vert="horz"/>
          <a:lstStyle/>
          <a:p>
            <a:pPr/>
            <a:r>
              <a:rPr b="1" dirty="0" lang="en-US" sz="4000">
                <a:solidFill>
                  <a:srgbClr val="002060"/>
                </a:solidFill>
                <a:latin typeface="+mn-lt"/>
              </a:rPr>
              <a:t>Reactive</a:t>
            </a:r>
            <a:r>
              <a:rPr b="1" dirty="0" lang="en-US">
                <a:solidFill>
                  <a:srgbClr val="002060"/>
                </a:solidFill>
                <a:latin typeface="+mn-lt"/>
              </a:rPr>
              <a:t> Uptake (</a:t>
            </a:r>
            <a:r>
              <a:rPr b="1" dirty="0" err="1" lang="en-US">
                <a:solidFill>
                  <a:srgbClr val="002060"/>
                </a:solidFill>
                <a:latin typeface="+mn-lt"/>
              </a:rPr>
              <a:t>IEPOX</a:t>
            </a:r>
            <a:r>
              <a:rPr b="1" dirty="0" lang="en-US">
                <a:solidFill>
                  <a:srgbClr val="002060"/>
                </a:solidFill>
                <a:latin typeface="+mn-lt"/>
              </a:rPr>
              <a:t> multiphase chemistry</a:t>
            </a:r>
            <a:r>
              <a:rPr b="1" dirty="0" lang="en-US">
                <a:solidFill>
                  <a:srgbClr val="002060"/>
                </a:solidFill>
                <a:latin typeface="+mn-lt"/>
              </a:rPr>
              <a:t>)</a:t>
            </a:r>
            <a:endParaRPr b="1" dirty="0" lang="en-US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TextBox 6"/>
          <p:cNvSpPr txBox="1"/>
          <p:nvPr/>
        </p:nvSpPr>
        <p:spPr>
          <a:xfrm rot="0">
            <a:off x="1711826" y="1525193"/>
            <a:ext cx="3788048" cy="435183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2228"/>
              <a:t>Reactive uptake coefficient (</a:t>
            </a:r>
            <a:r>
              <a:rPr dirty="0" i="1" lang="el-GR" sz="2228"/>
              <a:t>ϒ</a:t>
            </a:r>
            <a:r>
              <a:rPr dirty="0" lang="en-US" sz="2228"/>
              <a:t>)</a:t>
            </a:r>
            <a:endParaRPr dirty="0" lang="en-US" sz="2228"/>
          </a:p>
        </p:txBody>
      </p:sp>
      <p:pic>
        <p:nvPicPr>
          <p:cNvPr id="4" name="Picture 8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1300073" y="2337805"/>
            <a:ext cx="10018479" cy="9729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10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949302" y="3483719"/>
            <a:ext cx="1524822" cy="771942"/>
          </a:xfrm>
          <a:prstGeom prst="rect">
            <a:avLst/>
          </a:prstGeom>
        </p:spPr>
      </p:pic>
      <p:sp>
        <p:nvSpPr>
          <p:cNvPr id="6" name="TextBox 11"/>
          <p:cNvSpPr txBox="1"/>
          <p:nvPr/>
        </p:nvSpPr>
        <p:spPr>
          <a:xfrm rot="0">
            <a:off x="393640" y="3668142"/>
            <a:ext cx="3177746" cy="6463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err="1" lang="en-US"/>
              <a:t>Diffuso</a:t>
            </a:r>
            <a:r>
              <a:rPr dirty="0" err="1" lang="en-US"/>
              <a:t>-reactive</a:t>
            </a:r>
            <a:r>
              <a:rPr dirty="0" lang="en-US"/>
              <a:t> Parameter,</a:t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pic>
        <p:nvPicPr>
          <p:cNvPr id="7" name="Picture 13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33968" y="4093967"/>
            <a:ext cx="6143764" cy="25429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14"/>
          <p:cNvSpPr txBox="1"/>
          <p:nvPr/>
        </p:nvSpPr>
        <p:spPr>
          <a:xfrm rot="0">
            <a:off x="340573" y="4259033"/>
            <a:ext cx="2664823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Organic Coating thickness, </a:t>
            </a:r>
            <a:endParaRPr dirty="0" lang="en-US"/>
          </a:p>
        </p:txBody>
      </p:sp>
      <p:pic>
        <p:nvPicPr>
          <p:cNvPr id="9" name="Picture 19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7450817" y="4143361"/>
            <a:ext cx="3284500" cy="4116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24"/>
          <p:cNvSpPr/>
          <p:nvPr/>
        </p:nvSpPr>
        <p:spPr>
          <a:xfrm rot="0">
            <a:off x="2921053" y="6498451"/>
            <a:ext cx="8395064" cy="369332"/>
          </a:xfrm>
          <a:prstGeom prst="rect">
            <a:avLst/>
          </a:prstGeom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[Nucleophiles] </a:t>
            </a:r>
            <a:r>
              <a:rPr dirty="0" lang="en-US">
                <a:solidFill>
                  <a:srgbClr val="ff0000"/>
                </a:solidFill>
              </a:rPr>
              <a:t>and </a:t>
            </a:r>
            <a:r>
              <a:rPr dirty="0" lang="en-US">
                <a:solidFill>
                  <a:srgbClr val="ff0000"/>
                </a:solidFill>
              </a:rPr>
              <a:t>[acids]: </a:t>
            </a:r>
            <a:r>
              <a:rPr dirty="0" i="1" lang="en-US">
                <a:solidFill>
                  <a:srgbClr val="ff0000"/>
                </a:solidFill>
              </a:rPr>
              <a:t>higher </a:t>
            </a:r>
            <a:r>
              <a:rPr dirty="0" i="1" lang="en-US">
                <a:solidFill>
                  <a:srgbClr val="ff0000"/>
                </a:solidFill>
              </a:rPr>
              <a:t>in Phase separated core than </a:t>
            </a:r>
            <a:r>
              <a:rPr dirty="0" i="1" lang="en-US">
                <a:solidFill>
                  <a:srgbClr val="ff0000"/>
                </a:solidFill>
              </a:rPr>
              <a:t>in homogenous mixture</a:t>
            </a:r>
            <a:endParaRPr dirty="0" i="1" lang="en-US">
              <a:solidFill>
                <a:srgbClr val="ff0000"/>
              </a:solidFill>
            </a:endParaRPr>
          </a:p>
        </p:txBody>
      </p:sp>
      <p:sp>
        <p:nvSpPr>
          <p:cNvPr id="11" name="Right Brace 26"/>
          <p:cNvSpPr/>
          <p:nvPr/>
        </p:nvSpPr>
        <p:spPr>
          <a:xfrm rot="5400000">
            <a:off x="8989408" y="1529431"/>
            <a:ext cx="580042" cy="3851924"/>
          </a:xfrm>
          <a:prstGeom prst="rightBrace">
            <a:avLst/>
          </a:prstGeom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12" name="TextBox 27"/>
          <p:cNvSpPr txBox="1"/>
          <p:nvPr/>
        </p:nvSpPr>
        <p:spPr>
          <a:xfrm rot="0">
            <a:off x="7281567" y="3688207"/>
            <a:ext cx="4488956" cy="64633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B</a:t>
            </a:r>
            <a:r>
              <a:rPr dirty="0" lang="en-US">
                <a:solidFill>
                  <a:srgbClr val="ff0000"/>
                </a:solidFill>
              </a:rPr>
              <a:t>ulk phase processes in Organic shell/coating</a:t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13" name="TextBox 25"/>
          <p:cNvSpPr txBox="1"/>
          <p:nvPr/>
        </p:nvSpPr>
        <p:spPr>
          <a:xfrm rot="0">
            <a:off x="7203078" y="2261639"/>
            <a:ext cx="4113039" cy="1107996"/>
          </a:xfrm>
          <a:prstGeom prst="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txBody>
          <a:bodyPr rtlCol="0" vert="horz" wrap="square">
            <a:spAutoFit/>
          </a:bodyPr>
          <a:lstStyle/>
          <a:p>
            <a:pPr algn="ctr"/>
            <a:r>
              <a:rPr dirty="0" lang="en-US" sz="2200"/>
              <a:t>For Homogenous particle:</a:t>
            </a:r>
          </a:p>
          <a:p>
            <a:pPr algn="ctr"/>
            <a:r>
              <a:rPr dirty="0" err="1" lang="en-US" sz="2200">
                <a:latin typeface="Bahnschrift Light"/>
              </a:rPr>
              <a:t>r</a:t>
            </a:r>
            <a:r>
              <a:rPr baseline="-25000" dirty="0" err="1" lang="en-US" sz="2200">
                <a:latin typeface="Bahnschrift Light"/>
              </a:rPr>
              <a:t>p</a:t>
            </a:r>
            <a:r>
              <a:rPr dirty="0" lang="en-US" sz="2200">
                <a:latin typeface="Bahnschrift Light"/>
              </a:rPr>
              <a:t> = </a:t>
            </a:r>
            <a:r>
              <a:rPr dirty="0" err="1" lang="en-US" sz="2200">
                <a:latin typeface="Bahnschrift Light"/>
              </a:rPr>
              <a:t>r</a:t>
            </a:r>
            <a:r>
              <a:rPr baseline="-25000" dirty="0" err="1" lang="en-US" sz="2200">
                <a:latin typeface="Bahnschrift Light"/>
              </a:rPr>
              <a:t>core</a:t>
            </a:r>
            <a:r>
              <a:rPr baseline="-25000" dirty="0" lang="en-US" sz="2200">
                <a:latin typeface="Bahnschrift Light"/>
              </a:rPr>
              <a:t> </a:t>
            </a:r>
          </a:p>
          <a:p>
            <a:pPr algn="ctr"/>
            <a:r>
              <a:rPr dirty="0" err="1" lang="en-US" sz="2200">
                <a:latin typeface="Bahnschrift Light"/>
              </a:rPr>
              <a:t>l</a:t>
            </a:r>
            <a:r>
              <a:rPr baseline="-25000" dirty="0" err="1" lang="en-US" sz="2200">
                <a:latin typeface="Bahnschrift Light"/>
              </a:rPr>
              <a:t>org</a:t>
            </a:r>
            <a:r>
              <a:rPr baseline="-25000" dirty="0" lang="en-US" sz="2200">
                <a:latin typeface="Bahnschrift Light"/>
              </a:rPr>
              <a:t> = 0</a:t>
            </a:r>
            <a:endParaRPr baseline="-25000" dirty="0" lang="en-US" sz="2200">
              <a:latin typeface="Bahnschrift Light"/>
            </a:endParaRPr>
          </a:p>
        </p:txBody>
      </p:sp>
      <p:sp>
        <p:nvSpPr>
          <p:cNvPr id="14" name="Rectangle 29"/>
          <p:cNvSpPr/>
          <p:nvPr/>
        </p:nvSpPr>
        <p:spPr>
          <a:xfrm rot="0">
            <a:off x="331109" y="6498451"/>
            <a:ext cx="2683748" cy="276999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/>
            <a:r>
              <a:rPr dirty="0" lang="en-US" sz="1200">
                <a:solidFill>
                  <a:srgbClr val="000000"/>
                </a:solidFill>
                <a:latin typeface="Times New Roman"/>
              </a:rPr>
              <a:t>(</a:t>
            </a:r>
            <a:r>
              <a:rPr dirty="0" lang="en-US"/>
              <a:t>Evoy</a:t>
            </a:r>
            <a:r>
              <a:rPr dirty="0" lang="en-US" sz="1200">
                <a:solidFill>
                  <a:srgbClr val="000000"/>
                </a:solidFill>
                <a:latin typeface="Times New Roman"/>
              </a:rPr>
              <a:t> et al., 2019; </a:t>
            </a:r>
            <a:r>
              <a:rPr dirty="0" err="1" lang="en-US" sz="1200">
                <a:solidFill>
                  <a:srgbClr val="000000"/>
                </a:solidFill>
                <a:latin typeface="Times New Roman"/>
              </a:rPr>
              <a:t>Ullmann</a:t>
            </a:r>
            <a:r>
              <a:rPr dirty="0" lang="en-US" sz="1200">
                <a:solidFill>
                  <a:srgbClr val="000000"/>
                </a:solidFill>
                <a:latin typeface="Times New Roman"/>
              </a:rPr>
              <a:t> et al., 2019)</a:t>
            </a:r>
            <a:endParaRPr dirty="0" lang="en-US" sz="12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5" name="TextBox 30"/>
          <p:cNvSpPr txBox="1"/>
          <p:nvPr/>
        </p:nvSpPr>
        <p:spPr>
          <a:xfrm rot="0">
            <a:off x="-27389" y="3375240"/>
            <a:ext cx="9957245" cy="276999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200"/>
              <a:t>(Pye et al., 2013; </a:t>
            </a:r>
            <a:r>
              <a:rPr dirty="0" err="1" lang="en-US" sz="1200"/>
              <a:t>Anttila</a:t>
            </a:r>
            <a:r>
              <a:rPr dirty="0" lang="en-US" sz="1200"/>
              <a:t> </a:t>
            </a:r>
            <a:r>
              <a:rPr dirty="0" lang="en-US" sz="1200"/>
              <a:t>et al., 2006; Gaston et al., 2014; </a:t>
            </a:r>
            <a:r>
              <a:rPr dirty="0" lang="en-US" sz="1200"/>
              <a:t>McNeill et al., 2012; Ryder </a:t>
            </a:r>
            <a:r>
              <a:rPr dirty="0" lang="en-US" sz="1200"/>
              <a:t>et al., 2014; </a:t>
            </a:r>
            <a:r>
              <a:rPr dirty="0" err="1" lang="en-US" sz="1200"/>
              <a:t>Budisulistiorini</a:t>
            </a:r>
            <a:r>
              <a:rPr dirty="0" lang="en-US" sz="1200"/>
              <a:t> et al., </a:t>
            </a:r>
            <a:r>
              <a:rPr dirty="0" lang="en-US" sz="1200"/>
              <a:t>2017) </a:t>
            </a:r>
            <a:endParaRPr dirty="0" lang="en-US" sz="1200"/>
          </a:p>
        </p:txBody>
      </p:sp>
      <p:sp>
        <p:nvSpPr>
          <p:cNvPr id="16" name="Slide Number Placeholder 31"/>
          <p:cNvSpPr>
            <a:spLocks noGrp="true"/>
          </p:cNvSpPr>
          <p:nvPr>
            <p:ph idx="12" sz="quarter" type="sldNum"/>
          </p:nvPr>
        </p:nvSpPr>
        <p:spPr>
          <a:xfrm rot="0">
            <a:off x="9167652" y="6443686"/>
            <a:ext cx="2743200" cy="365125"/>
          </a:xfrm>
        </p:spPr>
        <p:txBody>
          <a:bodyPr rtlCol="0" vert="horz"/>
          <a:lstStyle/>
          <a:p>
            <a:pPr/>
            <a:fld id="{E9866F57-027D-406A-9F1B-DB637FEEFDD3}" type="slidenum"/>
            <a:endParaRPr dirty="0" lang="en-US"/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3" id="11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4" id="13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5">
                      <p:stCondLst>
                        <p:cond delay="indefinite"/>
                      </p:stCondLst>
                      <p:childTnLst>
                        <p:par>
                          <p:cTn fill="hold" id="16">
                            <p:stCondLst>
                              <p:cond delay="0"/>
                            </p:stCondLst>
                            <p:childTnLst>
                              <p:par>
                                <p:cTn fill="hold" grpId="5" id="17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6" id="19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1" spid="5"/>
      <p:bldP grpId="2" spid="8"/>
      <p:bldP grpId="3" spid="7"/>
      <p:bldP grpId="4" spid="9"/>
      <p:bldP grpId="5" spid="10"/>
      <p:bldP animBg="1" grpId="6" spid="13"/>
    </p:bldLst>
  </p:timing>
</p:sld>
</file>

<file path=ppt/slides/slide7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F9F22BAD-7F0F-4D20-9350-DD4376F0FF05}" type="slidenum"/>
            <a:endParaRPr dirty="0" lang="en-US"/>
          </a:p>
        </p:txBody>
      </p:sp>
      <p:sp>
        <p:nvSpPr>
          <p:cNvPr id="3" name="Rectangle 8"/>
          <p:cNvSpPr/>
          <p:nvPr/>
        </p:nvSpPr>
        <p:spPr>
          <a:xfrm rot="0">
            <a:off x="1836845" y="6473398"/>
            <a:ext cx="9768840" cy="276999"/>
          </a:xfrm>
          <a:prstGeom prst="rect">
            <a:avLst/>
          </a:prstGeom>
        </p:spPr>
        <p:txBody>
          <a:bodyPr rtlCol="0" vert="horz" wrap="square">
            <a:spAutoFit/>
          </a:bodyPr>
          <a:lstStyle/>
          <a:p>
            <a:pPr/>
            <a:r>
              <a:rPr dirty="0" lang="en-US" sz="1200">
                <a:latin typeface="Times New Roman"/>
              </a:rPr>
              <a:t>(</a:t>
            </a:r>
            <a:r>
              <a:rPr dirty="0" err="1" lang="en-US" sz="1200">
                <a:latin typeface="Times New Roman"/>
              </a:rPr>
              <a:t>DeRieux</a:t>
            </a:r>
            <a:r>
              <a:rPr dirty="0" lang="en-US" sz="1200">
                <a:latin typeface="Times New Roman"/>
              </a:rPr>
              <a:t> et al., 2018; </a:t>
            </a:r>
            <a:r>
              <a:rPr dirty="0" err="1" lang="en-US" sz="1200">
                <a:latin typeface="Times New Roman"/>
              </a:rPr>
              <a:t>Shiraiwa</a:t>
            </a:r>
            <a:r>
              <a:rPr dirty="0" lang="en-US" sz="1200">
                <a:latin typeface="Times New Roman"/>
              </a:rPr>
              <a:t> et al., 2017; </a:t>
            </a:r>
            <a:r>
              <a:rPr dirty="0" err="1" lang="en-US" sz="1200">
                <a:latin typeface="Times New Roman"/>
              </a:rPr>
              <a:t>Koop</a:t>
            </a:r>
            <a:r>
              <a:rPr dirty="0" lang="en-US" sz="1200">
                <a:latin typeface="Times New Roman"/>
              </a:rPr>
              <a:t> et al., 2011; Fulcher</a:t>
            </a:r>
            <a:r>
              <a:rPr dirty="0" lang="en-US" sz="1200">
                <a:latin typeface="Times New Roman"/>
              </a:rPr>
              <a:t>, 1925; </a:t>
            </a:r>
            <a:r>
              <a:rPr dirty="0" err="1" lang="en-US" sz="1200">
                <a:latin typeface="Times New Roman"/>
              </a:rPr>
              <a:t>Tamman</a:t>
            </a:r>
            <a:r>
              <a:rPr dirty="0" lang="en-US" sz="1200">
                <a:latin typeface="Times New Roman"/>
              </a:rPr>
              <a:t> and Hesse, 1926; Vogel, </a:t>
            </a:r>
            <a:r>
              <a:rPr dirty="0" lang="en-US" sz="1200">
                <a:latin typeface="Times New Roman"/>
              </a:rPr>
              <a:t>1921; </a:t>
            </a:r>
            <a:r>
              <a:rPr dirty="0" lang="en-US"/>
              <a:t>Gordan</a:t>
            </a:r>
            <a:r>
              <a:rPr dirty="0" lang="en-US" sz="1200">
                <a:latin typeface="Times New Roman"/>
              </a:rPr>
              <a:t> and </a:t>
            </a:r>
            <a:r>
              <a:rPr dirty="0" lang="en-US" sz="1200">
                <a:latin typeface="Times New Roman"/>
              </a:rPr>
              <a:t>T</a:t>
            </a:r>
            <a:r>
              <a:rPr dirty="0" lang="en-US" sz="1200">
                <a:latin typeface="Times New Roman"/>
              </a:rPr>
              <a:t>aylor, 1952)</a:t>
            </a:r>
            <a:endParaRPr dirty="0" lang="en-US" sz="1200">
              <a:latin typeface="Times New Roman"/>
            </a:endParaRPr>
          </a:p>
        </p:txBody>
      </p:sp>
      <p:sp>
        <p:nvSpPr>
          <p:cNvPr id="4" name="Rectangle 9"/>
          <p:cNvSpPr/>
          <p:nvPr/>
        </p:nvSpPr>
        <p:spPr>
          <a:xfrm rot="0">
            <a:off x="258382" y="1478826"/>
            <a:ext cx="4161396" cy="369332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/>
            <a:r>
              <a:rPr dirty="0" lang="en-US" u="sng">
                <a:solidFill>
                  <a:srgbClr val="000000"/>
                </a:solidFill>
                <a:latin typeface="Times New Roman"/>
              </a:rPr>
              <a:t>Modified </a:t>
            </a:r>
            <a:r>
              <a:rPr dirty="0" err="1" lang="en-US"/>
              <a:t>Vogel-</a:t>
            </a:r>
            <a:r>
              <a:rPr dirty="0" err="1" lang="en-US"/>
              <a:t>Tamman</a:t>
            </a:r>
            <a:r>
              <a:rPr dirty="0" err="1" lang="en-US" u="sng">
                <a:solidFill>
                  <a:srgbClr val="000000"/>
                </a:solidFill>
                <a:latin typeface="Times New Roman"/>
              </a:rPr>
              <a:t>-Fulcher</a:t>
            </a:r>
            <a:r>
              <a:rPr dirty="0" lang="en-US" u="sng">
                <a:solidFill>
                  <a:srgbClr val="000000"/>
                </a:solidFill>
                <a:latin typeface="Times New Roman"/>
              </a:rPr>
              <a:t> Equation</a:t>
            </a:r>
            <a:endParaRPr dirty="0" lang="en-US" u="sng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11"/>
          <p:cNvSpPr/>
          <p:nvPr/>
        </p:nvSpPr>
        <p:spPr>
          <a:xfrm rot="0">
            <a:off x="978803" y="3995160"/>
            <a:ext cx="2720552" cy="369332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 algn="ctr"/>
            <a:r>
              <a:rPr dirty="0" err="1" lang="en-US" u="sng">
                <a:solidFill>
                  <a:srgbClr val="002060"/>
                </a:solidFill>
                <a:latin typeface="Times New Roman"/>
              </a:rPr>
              <a:t>Gordon-Taylor</a:t>
            </a:r>
            <a:r>
              <a:rPr dirty="0" lang="en-US" u="sng">
                <a:solidFill>
                  <a:srgbClr val="002060"/>
                </a:solidFill>
                <a:latin typeface="Times New Roman"/>
              </a:rPr>
              <a:t> Mixing rule</a:t>
            </a:r>
            <a:endParaRPr dirty="0" lang="en-US" u="sng">
              <a:solidFill>
                <a:srgbClr val="002060"/>
              </a:solidFill>
              <a:latin typeface="Times New Roman"/>
            </a:endParaRPr>
          </a:p>
        </p:txBody>
      </p:sp>
      <p:sp>
        <p:nvSpPr>
          <p:cNvPr id="6" name="Rectangle 20"/>
          <p:cNvSpPr/>
          <p:nvPr/>
        </p:nvSpPr>
        <p:spPr>
          <a:xfrm rot="0">
            <a:off x="6040388" y="5027820"/>
            <a:ext cx="4750981" cy="338554"/>
          </a:xfrm>
          <a:prstGeom prst="rect">
            <a:avLst/>
          </a:prstGeom>
        </p:spPr>
        <p:txBody>
          <a:bodyPr rtlCol="0" vert="horz" wrap="none">
            <a:spAutoFit/>
          </a:bodyPr>
          <a:lstStyle/>
          <a:p>
            <a:pPr/>
            <a:r>
              <a:rPr dirty="0" err="1" lang="en-US"/>
              <a:t>K</a:t>
            </a:r>
            <a:r>
              <a:rPr baseline="-25000" dirty="0" err="1" lang="en-US" sz="1600">
                <a:solidFill>
                  <a:srgbClr val="000000"/>
                </a:solidFill>
              </a:rPr>
              <a:t>GT</a:t>
            </a:r>
            <a:r>
              <a:rPr baseline="-25000" dirty="0" lang="en-US" sz="1600">
                <a:solidFill>
                  <a:srgbClr val="000000"/>
                </a:solidFill>
              </a:rPr>
              <a:t> </a:t>
            </a:r>
            <a:r>
              <a:rPr dirty="0" lang="en-US" sz="1600">
                <a:solidFill>
                  <a:srgbClr val="000000"/>
                </a:solidFill>
              </a:rPr>
              <a:t>is the </a:t>
            </a:r>
            <a:r>
              <a:rPr dirty="0" err="1" lang="en-US" sz="1600">
                <a:solidFill>
                  <a:srgbClr val="000000"/>
                </a:solidFill>
              </a:rPr>
              <a:t>Gordon-Taylor</a:t>
            </a:r>
            <a:r>
              <a:rPr dirty="0" lang="en-US" sz="1600">
                <a:solidFill>
                  <a:srgbClr val="000000"/>
                </a:solidFill>
              </a:rPr>
              <a:t> coefficient: </a:t>
            </a:r>
            <a:r>
              <a:rPr dirty="0" lang="en-US" sz="1600">
                <a:solidFill>
                  <a:srgbClr val="000000"/>
                </a:solidFill>
              </a:rPr>
              <a:t>assumed to be 2.5 </a:t>
            </a:r>
            <a:endParaRPr dirty="0" lang="en-US" sz="1600">
              <a:solidFill>
                <a:srgbClr val="000000"/>
              </a:solidFill>
            </a:endParaRPr>
          </a:p>
        </p:txBody>
      </p:sp>
      <p:sp>
        <p:nvSpPr>
          <p:cNvPr id="7" name="Rectangle 24"/>
          <p:cNvSpPr/>
          <p:nvPr/>
        </p:nvSpPr>
        <p:spPr>
          <a:xfrm rot="0">
            <a:off x="219549" y="5801278"/>
            <a:ext cx="10586455" cy="553998"/>
          </a:xfrm>
          <a:prstGeom prst="rect">
            <a:avLst/>
          </a:prstGeom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w</a:t>
            </a:r>
            <a:r>
              <a:rPr dirty="0" lang="en-US"/>
              <a:t>a</a:t>
            </a:r>
            <a:r>
              <a:rPr baseline="-25000" dirty="0" lang="en-US" sz="1500">
                <a:solidFill>
                  <a:srgbClr val="000000"/>
                </a:solidFill>
                <a:latin typeface="Times New Roman"/>
              </a:rPr>
              <a:t> 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and </a:t>
            </a:r>
            <a:r>
              <a:rPr dirty="0" lang="en-US"/>
              <a:t>w</a:t>
            </a:r>
            <a:r>
              <a:rPr dirty="0" lang="en-US"/>
              <a:t>b</a:t>
            </a:r>
            <a:r>
              <a:rPr baseline="-25000" dirty="0" lang="en-US" sz="1500">
                <a:solidFill>
                  <a:srgbClr val="000000"/>
                </a:solidFill>
                <a:latin typeface="Times New Roman"/>
              </a:rPr>
              <a:t> 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-&gt; mass 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fractions of anthropogenic and biogenic OA species, respectively. </a:t>
            </a:r>
          </a:p>
          <a:p>
            <a:pPr/>
            <a:r>
              <a:rPr dirty="0" lang="en-US"/>
              <a:t>w</a:t>
            </a:r>
            <a:r>
              <a:rPr dirty="0" lang="en-US"/>
              <a:t>s</a:t>
            </a:r>
            <a:r>
              <a:rPr dirty="0" i="1" lang="en-US" sz="1500">
                <a:solidFill>
                  <a:srgbClr val="000000"/>
                </a:solidFill>
                <a:latin typeface="Times New Roman"/>
              </a:rPr>
              <a:t>(RH</a:t>
            </a:r>
            <a:r>
              <a:rPr dirty="0" i="1" lang="en-US" sz="1500">
                <a:solidFill>
                  <a:srgbClr val="000000"/>
                </a:solidFill>
                <a:latin typeface="Times New Roman"/>
              </a:rPr>
              <a:t>)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 or </a:t>
            </a:r>
            <a:r>
              <a:rPr dirty="0" lang="en-US"/>
              <a:t>w</a:t>
            </a:r>
            <a:r>
              <a:rPr dirty="0" lang="en-US"/>
              <a:t>s</a:t>
            </a:r>
            <a:r>
              <a:rPr baseline="-25000" dirty="0" i="1" lang="en-US" sz="1500">
                <a:solidFill>
                  <a:srgbClr val="000000"/>
                </a:solidFill>
                <a:latin typeface="Times New Roman"/>
              </a:rPr>
              <a:t>  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-&gt; mass 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fraction of organic aerosol water</a:t>
            </a:r>
            <a:r>
              <a:rPr dirty="0" lang="en-US" sz="1500">
                <a:solidFill>
                  <a:srgbClr val="000000"/>
                </a:solidFill>
                <a:latin typeface="Times New Roman"/>
              </a:rPr>
              <a:t>. </a:t>
            </a:r>
            <a:r>
              <a:rPr dirty="0" lang="en-US" sz="1200">
                <a:solidFill>
                  <a:srgbClr val="000000"/>
                </a:solidFill>
                <a:latin typeface="Times New Roman"/>
              </a:rPr>
              <a:t>[assumed as 10% of ALW in agreement with findings of Pye et al., 2017]</a:t>
            </a:r>
            <a:endParaRPr dirty="0" lang="en-US" sz="12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800323" y="1304"/>
            <a:ext cx="10515600" cy="1373968"/>
          </a:xfrm>
        </p:spPr>
        <p:txBody>
          <a:bodyPr rtlCol="0" vert="horz">
            <a:normAutofit/>
          </a:bodyPr>
          <a:lstStyle/>
          <a:p>
            <a:pPr algn="ctr"/>
            <a:r>
              <a:rPr b="1" dirty="0" lang="en-US" sz="4000">
                <a:solidFill>
                  <a:srgbClr val="002060"/>
                </a:solidFill>
                <a:latin typeface="+mn-lt"/>
              </a:rPr>
              <a:t>Phase state and Phase separation (morphology)</a:t>
            </a:r>
            <a:endParaRPr b="1" dirty="0" lang="en-US" sz="4000">
              <a:solidFill>
                <a:srgbClr val="002060"/>
              </a:solidFill>
              <a:latin typeface="+mn-lt"/>
            </a:endParaRPr>
          </a:p>
        </p:txBody>
      </p:sp>
      <p:grpSp>
        <p:nvGrpSpPr>
          <p:cNvPr id="3" name="Group 3"/>
          <p:cNvGrpSpPr/>
          <p:nvPr/>
        </p:nvGrpSpPr>
        <p:grpSpPr>
          <a:xfrm rot="5400000">
            <a:off x="6982616" y="-798905"/>
            <a:ext cx="2193015" cy="7703239"/>
            <a:chOff x="127990" y="-293982"/>
            <a:chExt cx="1469238" cy="4983021"/>
          </a:xfrm>
        </p:grpSpPr>
        <p:sp>
          <p:nvSpPr>
            <p:cNvPr id="4" name="Text Box 2"/>
            <p:cNvSpPr txBox="1">
              <a:spLocks noChangeArrowheads="true"/>
            </p:cNvSpPr>
            <p:nvPr/>
          </p:nvSpPr>
          <p:spPr>
            <a:xfrm rot="0">
              <a:off x="127990" y="-293982"/>
              <a:ext cx="1469238" cy="49830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anchor="t" bIns="39190" lIns="78377" rIns="78377" rtlCol="0" tIns="39190" vert="vert270" wrap="square">
              <a:noAutofit/>
            </a:bodyPr>
            <a:lstStyle/>
            <a:p>
              <a:pPr/>
              <a:r>
                <a:rPr dirty="0" lang="en-US" sz="1887">
                  <a:latin typeface="Calibri"/>
                </a:rPr>
                <a:t/>
              </a:r>
            </a:p>
            <a:p>
              <a:pPr/>
              <a:r>
                <a:rPr dirty="0" lang="en-US" sz="1887">
                  <a:latin typeface="Calibri"/>
                </a:rPr>
                <a:t/>
              </a:r>
            </a:p>
            <a:p>
              <a:pPr/>
              <a:r>
                <a:rPr dirty="0" lang="en-US" sz="1887">
                  <a:latin typeface="Calibri"/>
                </a:rPr>
                <a:t/>
              </a:r>
            </a:p>
            <a:p>
              <a:pPr/>
              <a:r>
                <a:rPr dirty="0" lang="en-US" sz="1887">
                  <a:latin typeface="Calibri"/>
                </a:rPr>
                <a:t/>
              </a:r>
            </a:p>
            <a:p>
              <a:pPr/>
              <a:r>
                <a:rPr dirty="0" lang="en-US" sz="1887">
                  <a:latin typeface="Calibri"/>
                </a:rPr>
                <a:t/>
              </a:r>
            </a:p>
            <a:p>
              <a:pPr/>
              <a:r>
                <a:rPr dirty="0" lang="en-US" sz="1887">
                  <a:latin typeface="Calibri"/>
                </a:rPr>
                <a:t>         </a:t>
              </a:r>
              <a:r>
                <a:rPr dirty="0" lang="en-US" sz="1887">
                  <a:latin typeface="Calibri"/>
                </a:rPr>
                <a:t> Ice nuclei            </a:t>
              </a:r>
              <a:r>
                <a:rPr dirty="0" err="1" lang="en-US" sz="1887">
                  <a:latin typeface="Calibri"/>
                </a:rPr>
                <a:t>SLPS</a:t>
              </a:r>
              <a:r>
                <a:rPr dirty="0" lang="en-US" sz="1887">
                  <a:latin typeface="Calibri"/>
                </a:rPr>
                <a:t>                    </a:t>
              </a:r>
              <a:r>
                <a:rPr dirty="0" lang="en-US" sz="1887">
                  <a:latin typeface="Calibri"/>
                </a:rPr>
                <a:t>      </a:t>
              </a:r>
              <a:r>
                <a:rPr dirty="0" err="1" lang="en-US" sz="1887">
                  <a:latin typeface="Calibri"/>
                </a:rPr>
                <a:t>LLPS</a:t>
              </a:r>
              <a:r>
                <a:rPr dirty="0" lang="en-US" sz="1887">
                  <a:latin typeface="Calibri"/>
                </a:rPr>
                <a:t>         </a:t>
              </a:r>
              <a:r>
                <a:rPr dirty="0" lang="en-US" sz="1887">
                  <a:latin typeface="Calibri"/>
                </a:rPr>
                <a:t>Homogeneous     </a:t>
              </a:r>
              <a:r>
                <a:rPr dirty="0" lang="en-US" sz="1887">
                  <a:latin typeface="Calibri"/>
                </a:rPr>
                <a:t>    Inverted </a:t>
              </a:r>
            </a:p>
            <a:p>
              <a:pPr/>
              <a:r>
                <a:rPr dirty="0" lang="en-US" sz="1887">
                  <a:latin typeface="Calibri"/>
                </a:rPr>
                <a:t>                                                                                    </a:t>
              </a:r>
              <a:r>
                <a:rPr dirty="0" lang="en-US" sz="1887">
                  <a:latin typeface="Calibri"/>
                </a:rPr>
                <a:t>          </a:t>
              </a:r>
              <a:r>
                <a:rPr dirty="0" lang="en-US" sz="1887">
                  <a:latin typeface="Calibri"/>
                </a:rPr>
                <a:t>liquid                   </a:t>
              </a:r>
              <a:r>
                <a:rPr dirty="0" err="1" lang="en-US" sz="1887">
                  <a:latin typeface="Calibri"/>
                </a:rPr>
                <a:t>core-shell</a:t>
              </a:r>
              <a:r>
                <a:rPr dirty="0" lang="en-US" sz="1887">
                  <a:latin typeface="Calibri"/>
                </a:rPr>
                <a:t>              </a:t>
              </a:r>
              <a:endParaRPr dirty="0" lang="en-US" sz="1887">
                <a:latin typeface="Calibri"/>
              </a:endParaRPr>
            </a:p>
          </p:txBody>
        </p:sp>
        <p:sp>
          <p:nvSpPr>
            <p:cNvPr id="5" name="Oval 5"/>
            <p:cNvSpPr/>
            <p:nvPr/>
          </p:nvSpPr>
          <p:spPr>
            <a:xfrm rot="0">
              <a:off x="517170" y="843045"/>
              <a:ext cx="533400" cy="51371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  <p:sp>
          <p:nvSpPr>
            <p:cNvPr id="6" name="Oval 6"/>
            <p:cNvSpPr/>
            <p:nvPr/>
          </p:nvSpPr>
          <p:spPr>
            <a:xfrm rot="0">
              <a:off x="525779" y="1698650"/>
              <a:ext cx="533400" cy="56642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 algn="ctr"/>
              <a:r>
                <a:rPr dirty="0" lang="en-US" sz="1714"/>
                <a:t>                                                                          </a:t>
              </a:r>
              <a:endParaRPr dirty="0" lang="en-US" sz="1714"/>
            </a:p>
          </p:txBody>
        </p:sp>
        <p:sp>
          <p:nvSpPr>
            <p:cNvPr id="7" name="Oval 7"/>
            <p:cNvSpPr/>
            <p:nvPr/>
          </p:nvSpPr>
          <p:spPr>
            <a:xfrm rot="0">
              <a:off x="589562" y="1781740"/>
              <a:ext cx="388620" cy="393700"/>
            </a:xfrm>
            <a:prstGeom prst="ellipse">
              <a:avLst/>
            </a:prstGeom>
            <a:solidFill>
              <a:srgbClr val="0070c0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 algn="ctr"/>
              <a:r>
                <a:rPr dirty="0" lang="en-US" sz="1714"/>
                <a:t>                                         </a:t>
              </a:r>
              <a:endParaRPr dirty="0" lang="en-US" sz="1714"/>
            </a:p>
          </p:txBody>
        </p:sp>
        <p:sp>
          <p:nvSpPr>
            <p:cNvPr id="8" name="Oval 8"/>
            <p:cNvSpPr/>
            <p:nvPr/>
          </p:nvSpPr>
          <p:spPr>
            <a:xfrm rot="0">
              <a:off x="525779" y="2880928"/>
              <a:ext cx="533400" cy="56642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  <p:sp>
          <p:nvSpPr>
            <p:cNvPr id="9" name="Oval 9"/>
            <p:cNvSpPr/>
            <p:nvPr/>
          </p:nvSpPr>
          <p:spPr>
            <a:xfrm rot="0">
              <a:off x="601980" y="2955235"/>
              <a:ext cx="388620" cy="393700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  <p:sp>
          <p:nvSpPr>
            <p:cNvPr id="10" name="Hexagon 10"/>
            <p:cNvSpPr/>
            <p:nvPr/>
          </p:nvSpPr>
          <p:spPr>
            <a:xfrm rot="0">
              <a:off x="647700" y="3763747"/>
              <a:ext cx="231738" cy="238760"/>
            </a:xfrm>
            <a:prstGeom prst="hexagon">
              <a:avLst/>
            </a:prstGeom>
            <a:solidFill>
              <a:schemeClr val="bg2">
                <a:lumMod val="2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  <p:sp>
          <p:nvSpPr>
            <p:cNvPr id="11" name="Oval 11"/>
            <p:cNvSpPr/>
            <p:nvPr/>
          </p:nvSpPr>
          <p:spPr>
            <a:xfrm rot="0">
              <a:off x="571500" y="53340"/>
              <a:ext cx="381000" cy="388620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  <p:sp>
          <p:nvSpPr>
            <p:cNvPr id="12" name="Oval 12"/>
            <p:cNvSpPr/>
            <p:nvPr/>
          </p:nvSpPr>
          <p:spPr>
            <a:xfrm rot="0">
              <a:off x="647700" y="114300"/>
              <a:ext cx="251460" cy="266700"/>
            </a:xfrm>
            <a:prstGeom prst="ellipse">
              <a:avLst/>
            </a:prstGeom>
            <a:solidFill>
              <a:schemeClr val="accent5"/>
            </a:solidFill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bIns="39190" lIns="78377" numCol="1" rIns="78377" rtlCol="0" spcCol="0" tIns="39190" vert="vert270" wrap="square">
              <a:noAutofit/>
            </a:bodyPr>
            <a:lstStyle/>
            <a:p>
              <a:pPr/>
              <a:r>
                <a:rPr dirty="0" lang="en-US" sz="1714"/>
                <a:t/>
              </a:r>
              <a:endParaRPr dirty="0" lang="en-US" sz="1714"/>
            </a:p>
          </p:txBody>
        </p:sp>
      </p:grpSp>
      <p:sp>
        <p:nvSpPr>
          <p:cNvPr id="13" name="Down Arrow 14"/>
          <p:cNvSpPr/>
          <p:nvPr/>
        </p:nvSpPr>
        <p:spPr>
          <a:xfrm rot="5400000">
            <a:off x="6045680" y="880006"/>
            <a:ext cx="381576" cy="2736884"/>
          </a:xfrm>
          <a:prstGeom prst="downArrow">
            <a:avLst/>
          </a:prstGeom>
          <a:solidFill>
            <a:schemeClr val="accent1">
              <a:lumMod val="50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9190" lIns="78377" numCol="1" rIns="78377" rtlCol="0" spcCol="0" tIns="39190" vert="horz" wrap="square">
            <a:noAutofit/>
          </a:bodyPr>
          <a:lstStyle/>
          <a:p>
            <a:pPr/>
            <a:r>
              <a:rPr dirty="0" lang="en-US" sz="2058"/>
              <a:t/>
            </a:r>
            <a:endParaRPr dirty="0" lang="en-US" sz="2058"/>
          </a:p>
        </p:txBody>
      </p:sp>
      <p:sp>
        <p:nvSpPr>
          <p:cNvPr id="14" name="Up Arrow 16"/>
          <p:cNvSpPr/>
          <p:nvPr/>
        </p:nvSpPr>
        <p:spPr>
          <a:xfrm rot="5400000">
            <a:off x="9674983" y="521863"/>
            <a:ext cx="391889" cy="3474241"/>
          </a:xfrm>
          <a:prstGeom prst="upArrow">
            <a:avLst/>
          </a:prstGeom>
          <a:solidFill>
            <a:srgbClr val="c00000"/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bIns="39190" lIns="78377" numCol="1" rIns="78377" rtlCol="0" spcCol="0" tIns="39190" vert="horz" wrap="square">
            <a:noAutofit/>
          </a:bodyPr>
          <a:lstStyle/>
          <a:p>
            <a:pPr/>
            <a:r>
              <a:rPr dirty="0" lang="en-US" sz="2058"/>
              <a:t/>
            </a:r>
            <a:endParaRPr dirty="0" lang="en-US" sz="2058"/>
          </a:p>
        </p:txBody>
      </p:sp>
      <p:sp>
        <p:nvSpPr>
          <p:cNvPr id="15" name="Text Box 21"/>
          <p:cNvSpPr txBox="1"/>
          <p:nvPr/>
        </p:nvSpPr>
        <p:spPr>
          <a:xfrm rot="5400000">
            <a:off x="9812649" y="-265303"/>
            <a:ext cx="418268" cy="4202088"/>
          </a:xfrm>
          <a:prstGeom prst="rect">
            <a:avLst/>
          </a:prstGeom>
          <a:noFill/>
          <a:ln w="6350">
            <a:noFill/>
          </a:ln>
        </p:spPr>
        <p:txBody>
          <a:bodyPr anchor="t" bIns="39190" lIns="78377" numCol="1" rIns="78377" rtlCol="0" spcCol="0" tIns="39190" vert="vert270" wrap="square">
            <a:noAutofit/>
          </a:bodyPr>
          <a:lstStyle/>
          <a:p>
            <a:pPr/>
            <a:r>
              <a:rPr dirty="0" lang="en-US" sz="2228">
                <a:solidFill>
                  <a:srgbClr val="c00000"/>
                </a:solidFill>
                <a:latin typeface="Calibri"/>
              </a:rPr>
              <a:t>RH increases (</a:t>
            </a:r>
            <a:r>
              <a:rPr dirty="0" err="1" i="1" lang="en-US" sz="2228">
                <a:solidFill>
                  <a:srgbClr val="c00000"/>
                </a:solidFill>
                <a:latin typeface="Calibri"/>
              </a:rPr>
              <a:t>T</a:t>
            </a:r>
            <a:r>
              <a:rPr baseline="-25000" dirty="0" err="1" i="1" lang="en-US" sz="2228">
                <a:solidFill>
                  <a:srgbClr val="c00000"/>
                </a:solidFill>
                <a:latin typeface="Calibri"/>
              </a:rPr>
              <a:t>org</a:t>
            </a:r>
            <a:r>
              <a:rPr dirty="0" err="1" i="1" lang="en-US" sz="2228">
                <a:solidFill>
                  <a:srgbClr val="c00000"/>
                </a:solidFill>
                <a:latin typeface="Calibri"/>
              </a:rPr>
              <a:t>:</a:t>
            </a:r>
            <a:r>
              <a:rPr dirty="0" lang="en-US"/>
              <a:t>T</a:t>
            </a:r>
            <a:r>
              <a:rPr dirty="0" lang="en-US" sz="2228">
                <a:solidFill>
                  <a:srgbClr val="c00000"/>
                </a:solidFill>
                <a:latin typeface="Calibri"/>
              </a:rPr>
              <a:t> </a:t>
            </a:r>
            <a:r>
              <a:rPr dirty="0" lang="en-US" sz="2228">
                <a:solidFill>
                  <a:srgbClr val="c00000"/>
                </a:solidFill>
                <a:latin typeface="Calibri"/>
              </a:rPr>
              <a:t>&lt; 0.8)</a:t>
            </a:r>
            <a:endParaRPr dirty="0" lang="en-US" sz="2228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" name="TextBox 30"/>
          <p:cNvSpPr txBox="1"/>
          <p:nvPr/>
        </p:nvSpPr>
        <p:spPr>
          <a:xfrm rot="0">
            <a:off x="9199626" y="4262058"/>
            <a:ext cx="3035430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>
                <a:solidFill>
                  <a:srgbClr val="ff0000"/>
                </a:solidFill>
              </a:rPr>
              <a:t>For Homogenous liquid: </a:t>
            </a:r>
            <a:endParaRPr dirty="0" lang="en-US">
              <a:solidFill>
                <a:srgbClr val="ff0000"/>
              </a:solidFill>
            </a:endParaRPr>
          </a:p>
        </p:txBody>
      </p:sp>
      <p:sp>
        <p:nvSpPr>
          <p:cNvPr id="17" name="TextBox 31"/>
          <p:cNvSpPr txBox="1"/>
          <p:nvPr/>
        </p:nvSpPr>
        <p:spPr>
          <a:xfrm rot="0">
            <a:off x="5288812" y="6313246"/>
            <a:ext cx="4156112" cy="282594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 sz="1200"/>
              <a:t>Reid et al. (2018); </a:t>
            </a:r>
            <a:r>
              <a:rPr dirty="0" err="1" lang="en-US" sz="1200"/>
              <a:t>Zuend</a:t>
            </a:r>
            <a:r>
              <a:rPr dirty="0" lang="en-US" sz="1200"/>
              <a:t> and Seinfeld (2012); Song et al. (2018)</a:t>
            </a:r>
            <a:endParaRPr dirty="0" lang="en-US" sz="1200"/>
          </a:p>
        </p:txBody>
      </p:sp>
      <p:sp>
        <p:nvSpPr>
          <p:cNvPr id="18" name="TextBox 33"/>
          <p:cNvSpPr txBox="1"/>
          <p:nvPr/>
        </p:nvSpPr>
        <p:spPr>
          <a:xfrm rot="0">
            <a:off x="4011291" y="1177835"/>
            <a:ext cx="8210127" cy="40011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b="1" dirty="0" i="1" lang="el-GR" sz="2000">
                <a:solidFill>
                  <a:srgbClr val="002060"/>
                </a:solidFill>
                <a:latin typeface="Arial"/>
              </a:rPr>
              <a:t>η</a:t>
            </a:r>
            <a:r>
              <a:rPr b="1" baseline="-25000" dirty="0" i="1" lang="en-US" sz="2000">
                <a:solidFill>
                  <a:srgbClr val="002060"/>
                </a:solidFill>
                <a:latin typeface="Arial"/>
              </a:rPr>
              <a:t>org 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= 10</a:t>
            </a:r>
            <a:r>
              <a:rPr b="1" baseline="30000" dirty="0" lang="en-US" sz="2000">
                <a:solidFill>
                  <a:srgbClr val="002060"/>
                </a:solidFill>
                <a:latin typeface="Arial"/>
              </a:rPr>
              <a:t>12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Pa</a:t>
            </a:r>
            <a:r>
              <a:rPr b="1" dirty="0" err="1" lang="en-US" sz="2000">
                <a:solidFill>
                  <a:srgbClr val="002060"/>
                </a:solidFill>
                <a:latin typeface="Arial"/>
              </a:rPr>
              <a:t>.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s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----------------</a:t>
            </a:r>
            <a:r>
              <a:rPr b="1" dirty="0" i="1" lang="el-GR" sz="2000">
                <a:latin typeface="Arial"/>
              </a:rPr>
              <a:t>η</a:t>
            </a:r>
            <a:r>
              <a:rPr b="1" baseline="-25000" dirty="0" i="1" lang="en-US" sz="2000">
                <a:latin typeface="Arial"/>
              </a:rPr>
              <a:t>org </a:t>
            </a:r>
            <a:r>
              <a:rPr b="1" dirty="0" lang="en-US" sz="2000">
                <a:latin typeface="Arial"/>
              </a:rPr>
              <a:t>= </a:t>
            </a:r>
            <a:r>
              <a:rPr b="1" dirty="0" lang="en-US" sz="2000">
                <a:latin typeface="Arial"/>
              </a:rPr>
              <a:t>100 </a:t>
            </a:r>
            <a:r>
              <a:rPr b="1" dirty="0" lang="en-US" sz="2000">
                <a:latin typeface="Arial"/>
              </a:rPr>
              <a:t>Pa</a:t>
            </a:r>
            <a:r>
              <a:rPr b="1" dirty="0" err="1" lang="en-US" sz="2000">
                <a:latin typeface="Arial"/>
              </a:rPr>
              <a:t>.</a:t>
            </a:r>
            <a:r>
              <a:rPr b="1" dirty="0" lang="en-US" sz="2000">
                <a:latin typeface="Arial"/>
              </a:rPr>
              <a:t>s</a:t>
            </a:r>
            <a:r>
              <a:rPr b="1" dirty="0" lang="en-US" sz="2000">
                <a:solidFill>
                  <a:srgbClr val="ff0000"/>
                </a:solidFill>
                <a:latin typeface="Arial"/>
              </a:rPr>
              <a:t>-</a:t>
            </a:r>
            <a:r>
              <a:rPr b="1" dirty="0" lang="en-US" sz="2000">
                <a:solidFill>
                  <a:srgbClr val="ff0000"/>
                </a:solidFill>
                <a:latin typeface="Arial"/>
              </a:rPr>
              <a:t>-----------------------------</a:t>
            </a:r>
            <a:endParaRPr b="1" dirty="0" lang="en-US" sz="20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" name="Text Box 19"/>
          <p:cNvSpPr txBox="1"/>
          <p:nvPr/>
        </p:nvSpPr>
        <p:spPr>
          <a:xfrm rot="5400000">
            <a:off x="5593272" y="-360754"/>
            <a:ext cx="486185" cy="4485518"/>
          </a:xfrm>
          <a:prstGeom prst="rect">
            <a:avLst/>
          </a:prstGeom>
          <a:noFill/>
          <a:ln w="6350">
            <a:noFill/>
          </a:ln>
        </p:spPr>
        <p:txBody>
          <a:bodyPr anchor="t" bIns="39190" lIns="78377" numCol="1" rIns="78377" rtlCol="0" spcCol="0" tIns="39190" vert="vert270" wrap="square">
            <a:noAutofit/>
          </a:bodyPr>
          <a:lstStyle/>
          <a:p>
            <a:pPr/>
            <a:r>
              <a:rPr dirty="0" lang="en-US" sz="2228">
                <a:solidFill>
                  <a:srgbClr val="002060"/>
                </a:solidFill>
                <a:latin typeface="Calibri"/>
              </a:rPr>
              <a:t>   </a:t>
            </a:r>
            <a:r>
              <a:rPr b="1" dirty="0" err="1" i="1" lang="en-US" sz="2228">
                <a:solidFill>
                  <a:srgbClr val="002060"/>
                </a:solidFill>
                <a:latin typeface="Calibri"/>
              </a:rPr>
              <a:t>T</a:t>
            </a:r>
            <a:r>
              <a:rPr b="1" baseline="-25000" dirty="0" err="1" i="1" lang="en-US" sz="2228">
                <a:solidFill>
                  <a:srgbClr val="002060"/>
                </a:solidFill>
                <a:latin typeface="Calibri"/>
              </a:rPr>
              <a:t>org</a:t>
            </a:r>
            <a:r>
              <a:rPr b="1" dirty="0" err="1" i="1" lang="en-US" sz="2228">
                <a:solidFill>
                  <a:srgbClr val="002060"/>
                </a:solidFill>
                <a:latin typeface="Calibri"/>
              </a:rPr>
              <a:t>:</a:t>
            </a:r>
            <a:r>
              <a:rPr dirty="0" lang="en-US"/>
              <a:t>T</a:t>
            </a:r>
            <a:r>
              <a:rPr b="1" dirty="0" i="1" lang="en-US" sz="2228">
                <a:solidFill>
                  <a:srgbClr val="002060"/>
                </a:solidFill>
                <a:latin typeface="Calibri"/>
              </a:rPr>
              <a:t> </a:t>
            </a:r>
            <a:r>
              <a:rPr b="1" dirty="0" lang="en-US" sz="2228">
                <a:solidFill>
                  <a:srgbClr val="002060"/>
                </a:solidFill>
                <a:latin typeface="Calibri"/>
              </a:rPr>
              <a:t>=1  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RH decreases (</a:t>
            </a:r>
            <a:r>
              <a:rPr dirty="0" err="1" i="1" lang="en-US" sz="2228">
                <a:solidFill>
                  <a:srgbClr val="002060"/>
                </a:solidFill>
                <a:latin typeface="Calibri"/>
              </a:rPr>
              <a:t>T</a:t>
            </a:r>
            <a:r>
              <a:rPr baseline="-25000" dirty="0" err="1" i="1" lang="en-US" sz="2228">
                <a:solidFill>
                  <a:srgbClr val="002060"/>
                </a:solidFill>
                <a:latin typeface="Calibri"/>
              </a:rPr>
              <a:t>org</a:t>
            </a:r>
            <a:r>
              <a:rPr dirty="0" err="1" i="1" lang="en-US" sz="2228">
                <a:solidFill>
                  <a:srgbClr val="002060"/>
                </a:solidFill>
                <a:latin typeface="Calibri"/>
              </a:rPr>
              <a:t>:</a:t>
            </a:r>
            <a:r>
              <a:rPr dirty="0" lang="en-US"/>
              <a:t>T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 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&gt;0.8) </a:t>
            </a:r>
            <a:endParaRPr dirty="0" lang="en-US" sz="2228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0" name="Rounded Rectangle 35"/>
          <p:cNvSpPr/>
          <p:nvPr/>
        </p:nvSpPr>
        <p:spPr>
          <a:xfrm rot="0">
            <a:off x="4737463" y="1636518"/>
            <a:ext cx="7342312" cy="2580044"/>
          </a:xfrm>
          <a:prstGeom prst="round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cxnSp>
        <p:nvCxnSpPr>
          <p:cNvPr id="21" name="Straight Arrow Connector 40"/>
          <p:cNvCxnSpPr/>
          <p:nvPr/>
        </p:nvCxnSpPr>
        <p:spPr>
          <a:xfrm flipV="true" rot="0">
            <a:off x="7861402" y="1436914"/>
            <a:ext cx="0" cy="2779648"/>
          </a:xfrm>
          <a:prstGeom prst="line">
            <a:avLst/>
          </a:prstGeom>
          <a:ln>
            <a:solidFill>
              <a:schemeClr val="tx1"/>
            </a:solidFill>
            <a:tailEnd len="med" type="triangle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41"/>
          <p:cNvSpPr txBox="1"/>
          <p:nvPr/>
        </p:nvSpPr>
        <p:spPr>
          <a:xfrm rot="0">
            <a:off x="4011293" y="1177835"/>
            <a:ext cx="8210127" cy="400110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b="1" dirty="0" i="1" lang="el-GR" sz="2000">
                <a:solidFill>
                  <a:srgbClr val="002060"/>
                </a:solidFill>
                <a:latin typeface="Arial"/>
              </a:rPr>
              <a:t>η</a:t>
            </a:r>
            <a:r>
              <a:rPr b="1" baseline="-25000" dirty="0" i="1" lang="en-US" sz="2000">
                <a:solidFill>
                  <a:srgbClr val="002060"/>
                </a:solidFill>
                <a:latin typeface="Arial"/>
              </a:rPr>
              <a:t>org 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= 10</a:t>
            </a:r>
            <a:r>
              <a:rPr b="1" baseline="30000" dirty="0" lang="en-US" sz="2000">
                <a:solidFill>
                  <a:srgbClr val="002060"/>
                </a:solidFill>
                <a:latin typeface="Arial"/>
              </a:rPr>
              <a:t>12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Pa</a:t>
            </a:r>
            <a:r>
              <a:rPr b="1" dirty="0" err="1" lang="en-US" sz="2000">
                <a:solidFill>
                  <a:srgbClr val="002060"/>
                </a:solidFill>
                <a:latin typeface="Arial"/>
              </a:rPr>
              <a:t>.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s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 </a:t>
            </a:r>
            <a:r>
              <a:rPr b="1" dirty="0" lang="en-US" sz="2000">
                <a:solidFill>
                  <a:srgbClr val="002060"/>
                </a:solidFill>
                <a:latin typeface="Arial"/>
              </a:rPr>
              <a:t>----------------</a:t>
            </a:r>
            <a:r>
              <a:rPr b="1" dirty="0" i="1" lang="el-GR" sz="2000">
                <a:latin typeface="Arial"/>
              </a:rPr>
              <a:t>η</a:t>
            </a:r>
            <a:r>
              <a:rPr b="1" baseline="-25000" dirty="0" i="1" lang="en-US" sz="2000">
                <a:latin typeface="Arial"/>
              </a:rPr>
              <a:t>org </a:t>
            </a:r>
            <a:r>
              <a:rPr b="1" dirty="0" lang="en-US" sz="2000">
                <a:latin typeface="Arial"/>
              </a:rPr>
              <a:t>= </a:t>
            </a:r>
            <a:r>
              <a:rPr b="1" dirty="0" lang="en-US" sz="2000">
                <a:latin typeface="Arial"/>
              </a:rPr>
              <a:t>100 </a:t>
            </a:r>
            <a:r>
              <a:rPr b="1" dirty="0" lang="en-US" sz="2000">
                <a:latin typeface="Arial"/>
              </a:rPr>
              <a:t>Pa</a:t>
            </a:r>
            <a:r>
              <a:rPr b="1" dirty="0" err="1" lang="en-US" sz="2000">
                <a:latin typeface="Arial"/>
              </a:rPr>
              <a:t>.</a:t>
            </a:r>
            <a:r>
              <a:rPr b="1" dirty="0" lang="en-US" sz="2000">
                <a:latin typeface="Arial"/>
              </a:rPr>
              <a:t>s</a:t>
            </a:r>
            <a:r>
              <a:rPr b="1" dirty="0" lang="en-US" sz="2000">
                <a:solidFill>
                  <a:srgbClr val="ff0000"/>
                </a:solidFill>
                <a:latin typeface="Arial"/>
              </a:rPr>
              <a:t>-</a:t>
            </a:r>
            <a:r>
              <a:rPr b="1" dirty="0" lang="en-US" sz="2000">
                <a:solidFill>
                  <a:srgbClr val="ff0000"/>
                </a:solidFill>
                <a:latin typeface="Arial"/>
              </a:rPr>
              <a:t>-----------------------------</a:t>
            </a:r>
            <a:endParaRPr b="1" dirty="0" lang="en-US" sz="2000">
              <a:solidFill>
                <a:srgbClr val="ff0000"/>
              </a:solidFill>
              <a:latin typeface="Arial"/>
            </a:endParaRPr>
          </a:p>
        </p:txBody>
      </p:sp>
      <p:sp>
        <p:nvSpPr>
          <p:cNvPr id="23" name="Text Box 19"/>
          <p:cNvSpPr txBox="1"/>
          <p:nvPr/>
        </p:nvSpPr>
        <p:spPr>
          <a:xfrm rot="5400000">
            <a:off x="5593274" y="-360754"/>
            <a:ext cx="486185" cy="4485518"/>
          </a:xfrm>
          <a:prstGeom prst="rect">
            <a:avLst/>
          </a:prstGeom>
          <a:noFill/>
          <a:ln w="6350">
            <a:noFill/>
          </a:ln>
        </p:spPr>
        <p:txBody>
          <a:bodyPr anchor="t" bIns="39190" lIns="78377" numCol="1" rIns="78377" rtlCol="0" spcCol="0" tIns="39190" vert="vert270" wrap="square">
            <a:noAutofit/>
          </a:bodyPr>
          <a:lstStyle/>
          <a:p>
            <a:pPr/>
            <a:r>
              <a:rPr dirty="0" lang="en-US" sz="2228">
                <a:solidFill>
                  <a:srgbClr val="002060"/>
                </a:solidFill>
                <a:latin typeface="Calibri"/>
              </a:rPr>
              <a:t>   </a:t>
            </a:r>
            <a:r>
              <a:rPr b="1" dirty="0" err="1" i="1" lang="en-US" sz="2228">
                <a:solidFill>
                  <a:srgbClr val="002060"/>
                </a:solidFill>
                <a:latin typeface="Calibri"/>
              </a:rPr>
              <a:t>T</a:t>
            </a:r>
            <a:r>
              <a:rPr b="1" baseline="-25000" dirty="0" err="1" i="1" lang="en-US" sz="2228">
                <a:solidFill>
                  <a:srgbClr val="002060"/>
                </a:solidFill>
                <a:latin typeface="Calibri"/>
              </a:rPr>
              <a:t>org</a:t>
            </a:r>
            <a:r>
              <a:rPr b="1" dirty="0" err="1" i="1" lang="en-US" sz="2228">
                <a:solidFill>
                  <a:srgbClr val="002060"/>
                </a:solidFill>
                <a:latin typeface="Calibri"/>
              </a:rPr>
              <a:t>:</a:t>
            </a:r>
            <a:r>
              <a:rPr dirty="0" lang="en-US"/>
              <a:t>T</a:t>
            </a:r>
            <a:r>
              <a:rPr b="1" dirty="0" i="1" lang="en-US" sz="2228">
                <a:solidFill>
                  <a:srgbClr val="002060"/>
                </a:solidFill>
                <a:latin typeface="Calibri"/>
              </a:rPr>
              <a:t> </a:t>
            </a:r>
            <a:r>
              <a:rPr b="1" dirty="0" lang="en-US" sz="2228">
                <a:solidFill>
                  <a:srgbClr val="002060"/>
                </a:solidFill>
                <a:latin typeface="Calibri"/>
              </a:rPr>
              <a:t>=1  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RH decreases (</a:t>
            </a:r>
            <a:r>
              <a:rPr dirty="0" err="1" i="1" lang="en-US" sz="2228">
                <a:solidFill>
                  <a:srgbClr val="002060"/>
                </a:solidFill>
                <a:latin typeface="Calibri"/>
              </a:rPr>
              <a:t>T</a:t>
            </a:r>
            <a:r>
              <a:rPr baseline="-25000" dirty="0" err="1" i="1" lang="en-US" sz="2228">
                <a:solidFill>
                  <a:srgbClr val="002060"/>
                </a:solidFill>
                <a:latin typeface="Calibri"/>
              </a:rPr>
              <a:t>org</a:t>
            </a:r>
            <a:r>
              <a:rPr dirty="0" err="1" i="1" lang="en-US" sz="2228">
                <a:solidFill>
                  <a:srgbClr val="002060"/>
                </a:solidFill>
                <a:latin typeface="Calibri"/>
              </a:rPr>
              <a:t>:</a:t>
            </a:r>
            <a:r>
              <a:rPr dirty="0" lang="en-US"/>
              <a:t>T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 </a:t>
            </a:r>
            <a:r>
              <a:rPr dirty="0" lang="en-US" sz="2228">
                <a:solidFill>
                  <a:srgbClr val="002060"/>
                </a:solidFill>
                <a:latin typeface="Calibri"/>
              </a:rPr>
              <a:t>&gt;0.8) </a:t>
            </a:r>
            <a:endParaRPr dirty="0" lang="en-US" sz="2228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24" name="Slide Number Placeholder 44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98ED630A-7882-411C-9119-326157582522}" type="slidenum"/>
            <a:endParaRPr dirty="0" lang="en-US"/>
          </a:p>
        </p:txBody>
      </p:sp>
      <p:sp>
        <p:nvSpPr>
          <p:cNvPr id="25" name="TextBox 45"/>
          <p:cNvSpPr txBox="1"/>
          <p:nvPr/>
        </p:nvSpPr>
        <p:spPr>
          <a:xfrm rot="0">
            <a:off x="5646144" y="3337690"/>
            <a:ext cx="316167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*</a:t>
            </a:r>
            <a:endParaRPr dirty="0" lang="en-US"/>
          </a:p>
        </p:txBody>
      </p:sp>
      <p:sp>
        <p:nvSpPr>
          <p:cNvPr id="26" name="TextBox 46"/>
          <p:cNvSpPr txBox="1"/>
          <p:nvPr/>
        </p:nvSpPr>
        <p:spPr>
          <a:xfrm rot="0">
            <a:off x="11763607" y="3676239"/>
            <a:ext cx="316167" cy="369332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lang="en-US"/>
              <a:t>*</a:t>
            </a:r>
            <a:endParaRPr dirty="0" lang="en-US"/>
          </a:p>
        </p:txBody>
      </p:sp>
      <p:sp>
        <p:nvSpPr>
          <p:cNvPr id="27" name="TextBox 47"/>
          <p:cNvSpPr txBox="1"/>
          <p:nvPr/>
        </p:nvSpPr>
        <p:spPr>
          <a:xfrm rot="0">
            <a:off x="136177" y="6538912"/>
            <a:ext cx="7453724" cy="323165"/>
          </a:xfrm>
          <a:prstGeom prst="rect">
            <a:avLst/>
          </a:prstGeom>
          <a:noFill/>
        </p:spPr>
        <p:txBody>
          <a:bodyPr rtlCol="0" vert="horz" wrap="square">
            <a:spAutoFit/>
          </a:bodyPr>
          <a:lstStyle/>
          <a:p>
            <a:pPr/>
            <a:r>
              <a:rPr dirty="0" i="1" lang="en-US" sz="1500"/>
              <a:t>*morphologies need more exploration and not addressed in this work</a:t>
            </a:r>
            <a:endParaRPr dirty="0" i="1" lang="en-US" sz="15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>
  <p:cSld name="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true"/>
          </p:cNvSpPr>
          <p:nvPr>
            <p:ph type="title"/>
          </p:nvPr>
        </p:nvSpPr>
        <p:spPr>
          <a:xfrm rot="0">
            <a:off x="743835" y="0"/>
            <a:ext cx="10515600" cy="1325563"/>
          </a:xfrm>
        </p:spPr>
        <p:txBody>
          <a:bodyPr rtlCol="0" vert="horz"/>
          <a:lstStyle/>
          <a:p>
            <a:pPr algn="ctr"/>
            <a:r>
              <a:rPr b="1" dirty="0" lang="en-US">
                <a:solidFill>
                  <a:srgbClr val="002060"/>
                </a:solidFill>
                <a:latin typeface="Arial"/>
              </a:rPr>
              <a:t>Modeling </a:t>
            </a:r>
            <a:r>
              <a:rPr b="1" dirty="0" err="1" lang="en-US">
                <a:solidFill>
                  <a:srgbClr val="002060"/>
                </a:solidFill>
                <a:latin typeface="Arial"/>
              </a:rPr>
              <a:t>set-up</a:t>
            </a:r>
            <a:r>
              <a:rPr b="1" dirty="0" lang="en-US">
                <a:solidFill>
                  <a:srgbClr val="002060"/>
                </a:solidFill>
                <a:latin typeface="Arial"/>
              </a:rPr>
              <a:t> and </a:t>
            </a:r>
            <a:r>
              <a:rPr b="1" dirty="0" lang="en-US">
                <a:solidFill>
                  <a:srgbClr val="002060"/>
                </a:solidFill>
                <a:latin typeface="Arial"/>
              </a:rPr>
              <a:t>episode</a:t>
            </a:r>
            <a:endParaRPr b="1" dirty="0" lang="en-US">
              <a:solidFill>
                <a:srgbClr val="002060"/>
              </a:solidFill>
              <a:latin typeface="Arial"/>
            </a:endParaRPr>
          </a:p>
        </p:txBody>
      </p:sp>
      <p:sp>
        <p:nvSpPr>
          <p:cNvPr id="3" name="Rectangle 3"/>
          <p:cNvSpPr/>
          <p:nvPr/>
        </p:nvSpPr>
        <p:spPr>
          <a:xfrm rot="0">
            <a:off x="651867" y="1178010"/>
            <a:ext cx="11223172" cy="5632310"/>
          </a:xfrm>
          <a:prstGeom prst="rect">
            <a:avLst/>
          </a:prstGeom>
          <a:ln>
            <a:noFill/>
          </a:ln>
        </p:spPr>
        <p:txBody>
          <a:bodyPr rtlCol="0" vert="horz" wrap="square">
            <a:spAutoFit/>
          </a:bodyPr>
          <a:lstStyle/>
          <a:p>
            <a:pPr/>
            <a:r>
              <a:rPr b="1" dirty="0" lang="en-US">
                <a:latin typeface="+mn-lt"/>
              </a:rPr>
              <a:t>Atmospheric model:</a:t>
            </a:r>
            <a:r>
              <a:rPr dirty="0" lang="en-US"/>
              <a:t> </a:t>
            </a:r>
            <a:r>
              <a:rPr dirty="0" lang="en-US"/>
              <a:t>US EPA’s Community </a:t>
            </a:r>
            <a:r>
              <a:rPr dirty="0" err="1" lang="en-US"/>
              <a:t>Multiscale</a:t>
            </a:r>
            <a:r>
              <a:rPr dirty="0" lang="en-US"/>
              <a:t> Air Quality Model (</a:t>
            </a:r>
            <a:r>
              <a:rPr dirty="0" err="1" lang="en-US"/>
              <a:t>CMAQ</a:t>
            </a:r>
            <a:r>
              <a:rPr dirty="0" lang="en-US"/>
              <a:t>) </a:t>
            </a:r>
            <a:r>
              <a:rPr dirty="0" lang="en-US"/>
              <a:t>v 5.2.1: </a:t>
            </a:r>
          </a:p>
          <a:p>
            <a:pPr/>
            <a:r>
              <a:rPr dirty="0" lang="en-US"/>
              <a:t>Resolution- </a:t>
            </a:r>
            <a:r>
              <a:rPr dirty="0" lang="en-US"/>
              <a:t>12km x 12km grid cells, 36 vertical layers, CB6r3 chemical solver. </a:t>
            </a:r>
          </a:p>
          <a:p>
            <a:pPr/>
            <a:r>
              <a:rPr dirty="0" lang="en-US"/>
              <a:t>Spatial </a:t>
            </a:r>
            <a:r>
              <a:rPr dirty="0" lang="en-US"/>
              <a:t>extent: Continental US (459x299 grids</a:t>
            </a:r>
            <a:r>
              <a:rPr dirty="0" lang="en-US"/>
              <a:t>)</a:t>
            </a:r>
          </a:p>
          <a:p>
            <a:pPr/>
            <a:r>
              <a:rPr dirty="0" lang="en-US"/>
              <a:t/>
            </a:r>
          </a:p>
          <a:p>
            <a:pPr/>
            <a:r>
              <a:rPr b="1" dirty="0" lang="en-US">
                <a:latin typeface="+mn-lt"/>
              </a:rPr>
              <a:t>Simulation time period:</a:t>
            </a:r>
            <a:r>
              <a:rPr dirty="0" lang="en-US"/>
              <a:t> </a:t>
            </a:r>
            <a:r>
              <a:rPr dirty="0" err="1" lang="en-US"/>
              <a:t>SOAS</a:t>
            </a:r>
            <a:r>
              <a:rPr dirty="0" lang="en-US"/>
              <a:t> 2013 period (6/1/2013 – 7/15/2013), 10 days of </a:t>
            </a:r>
            <a:r>
              <a:rPr dirty="0" err="1" lang="en-US"/>
              <a:t>spin-up</a:t>
            </a:r>
          </a:p>
          <a:p>
            <a:pPr/>
            <a:r>
              <a:rPr dirty="0" lang="en-US"/>
              <a:t> </a:t>
            </a:r>
          </a:p>
          <a:p>
            <a:pPr/>
            <a:r>
              <a:rPr b="1" dirty="0" lang="en-US">
                <a:latin typeface="+mn-lt"/>
              </a:rPr>
              <a:t>Meteorological inputs:</a:t>
            </a:r>
            <a:r>
              <a:rPr dirty="0" lang="en-US"/>
              <a:t> WRFv3.8 with </a:t>
            </a:r>
            <a:r>
              <a:rPr dirty="0" lang="en-US"/>
              <a:t>lightning</a:t>
            </a:r>
          </a:p>
          <a:p>
            <a:pPr/>
            <a:r>
              <a:rPr dirty="0" lang="en-US"/>
              <a:t/>
            </a:r>
          </a:p>
          <a:p>
            <a:pPr/>
            <a:r>
              <a:rPr b="1" dirty="0" lang="en-US">
                <a:latin typeface="+mn-lt"/>
              </a:rPr>
              <a:t>Emission inputs: </a:t>
            </a:r>
            <a:r>
              <a:rPr dirty="0" lang="en-US"/>
              <a:t>NEI 2011v2 (Anthropogenic), BEISv3.6.1 (Biogenic)- 1.5x </a:t>
            </a:r>
            <a:r>
              <a:rPr dirty="0" lang="en-US"/>
              <a:t>Isoprene emissions</a:t>
            </a:r>
            <a:r>
              <a:rPr dirty="0" lang="en-US" sz="1200"/>
              <a:t>(Pye</a:t>
            </a:r>
            <a:r>
              <a:rPr dirty="0" lang="en-US" sz="1200"/>
              <a:t> </a:t>
            </a:r>
            <a:r>
              <a:rPr dirty="0" lang="en-US" sz="1200"/>
              <a:t>et al., 2017)  </a:t>
            </a:r>
          </a:p>
          <a:p>
            <a:pPr/>
            <a:r>
              <a:rPr dirty="0" lang="en-US"/>
              <a:t/>
            </a:r>
          </a:p>
          <a:p>
            <a:pPr/>
            <a:r>
              <a:rPr b="1" dirty="0" lang="en-US">
                <a:solidFill>
                  <a:srgbClr val="ff0000"/>
                </a:solidFill>
                <a:latin typeface="+mn-lt"/>
              </a:rPr>
              <a:t>Simulations: </a:t>
            </a:r>
          </a:p>
          <a:p>
            <a:pPr/>
            <a:r>
              <a:rPr b="1" dirty="0" lang="en-US">
                <a:latin typeface="+mn-lt"/>
              </a:rPr>
              <a:t>1) </a:t>
            </a:r>
            <a:r>
              <a:rPr b="1" dirty="0" err="1" i="1" lang="en-US">
                <a:latin typeface="+mn-lt"/>
              </a:rPr>
              <a:t>NonPhaseSep</a:t>
            </a:r>
            <a:r>
              <a:rPr dirty="0" lang="en-US"/>
              <a:t> (Base </a:t>
            </a:r>
            <a:r>
              <a:rPr dirty="0" err="1" lang="en-US"/>
              <a:t>CMAQ</a:t>
            </a:r>
            <a:r>
              <a:rPr dirty="0" lang="en-US"/>
              <a:t> </a:t>
            </a:r>
            <a:r>
              <a:rPr dirty="0" lang="en-US"/>
              <a:t>v5.2.1) </a:t>
            </a:r>
          </a:p>
          <a:p>
            <a:pPr/>
            <a:r>
              <a:rPr b="1" dirty="0" lang="en-US">
                <a:latin typeface="+mn-lt"/>
              </a:rPr>
              <a:t>2) </a:t>
            </a:r>
            <a:r>
              <a:rPr dirty="0" lang="en-US"/>
              <a:t>PhaseSep</a:t>
            </a:r>
            <a:r>
              <a:rPr dirty="0" lang="en-US"/>
              <a:t>-</a:t>
            </a:r>
            <a:r>
              <a:rPr dirty="0" lang="en-US"/>
              <a:t> </a:t>
            </a:r>
          </a:p>
          <a:p>
            <a:pPr/>
            <a:r>
              <a:rPr dirty="0" err="1" lang="en-US"/>
              <a:t>CMAQ</a:t>
            </a:r>
            <a:r>
              <a:rPr dirty="0" lang="en-US"/>
              <a:t> </a:t>
            </a:r>
            <a:r>
              <a:rPr dirty="0" lang="en-US"/>
              <a:t>with </a:t>
            </a:r>
            <a:r>
              <a:rPr dirty="0" lang="en-US"/>
              <a:t>updated </a:t>
            </a:r>
            <a:r>
              <a:rPr dirty="0" lang="en-US"/>
              <a:t>reactive uptake calculation to capture the impact of phase </a:t>
            </a:r>
            <a:r>
              <a:rPr dirty="0" lang="en-US"/>
              <a:t>state and phase separation </a:t>
            </a:r>
          </a:p>
          <a:p>
            <a:pPr/>
            <a:r>
              <a:rPr b="1" dirty="0" lang="en-US">
                <a:solidFill>
                  <a:srgbClr val="ff0000"/>
                </a:solidFill>
                <a:latin typeface="+mn-lt"/>
              </a:rPr>
              <a:t>Sensitivity cases:  </a:t>
            </a:r>
            <a:r>
              <a:rPr dirty="0" lang="en-US">
                <a:solidFill>
                  <a:srgbClr val="ff0000"/>
                </a:solidFill>
              </a:rPr>
              <a:t>(Control case- </a:t>
            </a:r>
            <a:r>
              <a:rPr dirty="0" err="1" i="1" lang="en-US">
                <a:solidFill>
                  <a:srgbClr val="ff0000"/>
                </a:solidFill>
              </a:rPr>
              <a:t>PhaseSep</a:t>
            </a:r>
            <a:r>
              <a:rPr dirty="0" lang="en-US">
                <a:solidFill>
                  <a:srgbClr val="ff0000"/>
                </a:solidFill>
              </a:rPr>
              <a:t>)</a:t>
            </a:r>
          </a:p>
          <a:p>
            <a:pPr/>
            <a:r>
              <a:rPr b="1" dirty="0" lang="en-US">
                <a:latin typeface="+mn-lt"/>
              </a:rPr>
              <a:t>3) Emissions reduction</a:t>
            </a:r>
            <a:r>
              <a:rPr dirty="0" lang="en-US"/>
              <a:t> – </a:t>
            </a:r>
          </a:p>
          <a:p>
            <a:pPr/>
            <a:r>
              <a:rPr dirty="0" err="1" i="1" lang="en-US"/>
              <a:t>PhaseSep</a:t>
            </a:r>
            <a:r>
              <a:rPr dirty="0" lang="en-US"/>
              <a:t> </a:t>
            </a:r>
            <a:r>
              <a:rPr dirty="0" lang="en-US"/>
              <a:t>with EPA recommended emissions reductions 34% and 48% for NO</a:t>
            </a:r>
            <a:r>
              <a:rPr baseline="-25000" dirty="0" lang="en-US"/>
              <a:t>x </a:t>
            </a:r>
            <a:r>
              <a:rPr dirty="0" lang="en-US"/>
              <a:t>and SO</a:t>
            </a:r>
            <a:r>
              <a:rPr baseline="-25000" dirty="0" lang="en-US"/>
              <a:t>2 </a:t>
            </a:r>
            <a:r>
              <a:rPr dirty="0" lang="en-US"/>
              <a:t>from 2013 to 2025 </a:t>
            </a:r>
          </a:p>
          <a:p>
            <a:pPr/>
            <a:r>
              <a:rPr b="1" dirty="0" lang="en-US">
                <a:latin typeface="+mn-lt"/>
              </a:rPr>
              <a:t>4) </a:t>
            </a:r>
            <a:r>
              <a:rPr b="1" dirty="0" err="1" lang="en-US">
                <a:latin typeface="+mn-lt"/>
              </a:rPr>
              <a:t>HighHorg</a:t>
            </a:r>
            <a:r>
              <a:rPr dirty="0" lang="en-US"/>
              <a:t> - 3 </a:t>
            </a:r>
            <a:r>
              <a:rPr dirty="0" lang="en-US"/>
              <a:t>orders of magnitude higher </a:t>
            </a:r>
            <a:r>
              <a:rPr dirty="0" err="1" i="1" lang="en-US"/>
              <a:t>H</a:t>
            </a:r>
            <a:r>
              <a:rPr baseline="-25000" dirty="0" err="1" i="1" lang="en-US"/>
              <a:t>org</a:t>
            </a:r>
            <a:r>
              <a:rPr dirty="0" lang="en-US"/>
              <a:t>  (3*10</a:t>
            </a:r>
            <a:r>
              <a:rPr baseline="30000" dirty="0" lang="en-US"/>
              <a:t>8</a:t>
            </a:r>
            <a:r>
              <a:rPr dirty="0" lang="en-US"/>
              <a:t> M/</a:t>
            </a:r>
            <a:r>
              <a:rPr dirty="0" lang="en-US"/>
              <a:t>atm</a:t>
            </a:r>
            <a:r>
              <a:rPr dirty="0" lang="en-US"/>
              <a:t>) in </a:t>
            </a:r>
            <a:r>
              <a:rPr dirty="0" err="1" i="1" lang="en-US"/>
              <a:t>PhaseSep</a:t>
            </a:r>
          </a:p>
          <a:p>
            <a:pPr/>
            <a:r>
              <a:rPr b="1" dirty="0" lang="en-US">
                <a:latin typeface="+mn-lt"/>
              </a:rPr>
              <a:t>5) PhaseSep2</a:t>
            </a:r>
            <a:r>
              <a:rPr dirty="0" lang="en-US"/>
              <a:t> - </a:t>
            </a:r>
            <a:r>
              <a:rPr dirty="0" err="1" i="1" lang="en-US"/>
              <a:t>PhaseSep</a:t>
            </a:r>
            <a:r>
              <a:rPr dirty="0" lang="en-US"/>
              <a:t> </a:t>
            </a:r>
            <a:r>
              <a:rPr dirty="0" lang="en-US"/>
              <a:t>with </a:t>
            </a:r>
            <a:r>
              <a:rPr dirty="0" err="1" lang="en-US"/>
              <a:t>SLPS</a:t>
            </a:r>
            <a:r>
              <a:rPr dirty="0" lang="en-US"/>
              <a:t> following </a:t>
            </a:r>
            <a:r>
              <a:rPr dirty="0" err="1" lang="en-US"/>
              <a:t>LLPS</a:t>
            </a:r>
            <a:r>
              <a:rPr dirty="0" lang="en-US"/>
              <a:t> </a:t>
            </a:r>
            <a:r>
              <a:rPr dirty="0" lang="en-US"/>
              <a:t>criteria</a:t>
            </a:r>
          </a:p>
          <a:p>
            <a:pPr/>
            <a:r>
              <a:rPr dirty="0" lang="en-US"/>
              <a:t/>
            </a:r>
            <a:endParaRPr dirty="0" lang="en-US"/>
          </a:p>
        </p:txBody>
      </p:sp>
      <p:sp>
        <p:nvSpPr>
          <p:cNvPr id="4" name="Rectangle 6"/>
          <p:cNvSpPr/>
          <p:nvPr/>
        </p:nvSpPr>
        <p:spPr>
          <a:xfrm rot="0">
            <a:off x="651867" y="3976748"/>
            <a:ext cx="10033551" cy="2647405"/>
          </a:xfrm>
          <a:prstGeom prst="rect">
            <a:avLst/>
          </a:prstGeom>
          <a:noFill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vert="horz"/>
          <a:lstStyle/>
          <a:p>
            <a:pPr algn="ctr"/>
            <a:r>
              <a:rPr dirty="0" lang="en-US"/>
              <a:t/>
            </a:r>
            <a:endParaRPr dirty="0" lang="en-US"/>
          </a:p>
        </p:txBody>
      </p:sp>
      <p:sp>
        <p:nvSpPr>
          <p:cNvPr id="5" name="Slide Number Placeholder 7"/>
          <p:cNvSpPr>
            <a:spLocks noGrp="true"/>
          </p:cNvSpPr>
          <p:nvPr>
            <p:ph idx="12" sz="quarter" type="sldNum"/>
          </p:nvPr>
        </p:nvSpPr>
        <p:spPr/>
        <p:txBody>
          <a:bodyPr rtlCol="0" vert="horz"/>
          <a:lstStyle/>
          <a:p>
            <a:pPr/>
            <a:fld id="{0DF1C812-157D-416D-9EC0-6B66A1A3B420}" type="slidenum"/>
            <a:endParaRPr dirty="0"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xmlns:c="http://schemas.openxmlformats.org/drawingml/2006/chart" xmlns:cs="http://schemas.microsoft.com/office/drawing/2012/chartStyle" xmlns:ns1="http://schemas.openxmlformats.org/officeDocument/2006/extended-properties" xmlns:p="http://schemas.openxmlformats.org/presentationml/2006/main" xmlns:r="http://schemas.openxmlformats.org/officeDocument/2006/relationships" xmlns:vt="http://schemas.openxmlformats.org/officeDocument/2006/docPropsVType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cap="flat" w="6350">
          <a:solidFill>
            <a:schemeClr val="phClr"/>
          </a:solidFill>
          <a:prstDash val="solid"/>
          <a:miter lim="800000"/>
        </a:ln>
        <a:ln cap="flat" w="12700">
          <a:solidFill>
            <a:schemeClr val="phClr"/>
          </a:solidFill>
          <a:prstDash val="solid"/>
          <a:miter lim="800000"/>
        </a:ln>
        <a:ln cap="flat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AppVersion>3.0000</properties:AppVersion>
  <properties:ScaleCrop>false</properties:ScaleCrop>
  <properties:Company>Company</properties:Company>
  <properties:LinksUpToDate>false</properties:LinksUpToDate>
  <properties:HyperlinksChanged>false</properties:HyperlinksChanged>
  <properties:PresentationFormat>On-Screen Show (4:3)</properties:PresentationFormat>
  <properties:Application>Zoho Show</properties:Application>
  <properties:SharedDoc>false</properties:SharedDoc>
</properties: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Slide 1</dc:title>
  <cp:revision>1</cp:revision>
  <dc:creator/>
  <cp:lastModifiedBy/>
  <dcterms:created xmlns:xsi="http://www.w3.org/2001/XMLSchema-instance" xsi:type="dcterms:W3CDTF">2019-10-17T17:17:51Z</dcterms:created>
  <dcterms:modified xmlns:xsi="http://www.w3.org/2001/XMLSchema-instance" xsi:type="dcterms:W3CDTF">2019-10-17T20:30:09Z</dcterms:modified>
</cp:coreProperties>
</file>