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37"/>
  </p:notesMasterIdLst>
  <p:handoutMasterIdLst>
    <p:handoutMasterId r:id="rId38"/>
  </p:handoutMasterIdLst>
  <p:sldIdLst>
    <p:sldId id="277" r:id="rId7"/>
    <p:sldId id="296" r:id="rId8"/>
    <p:sldId id="319" r:id="rId9"/>
    <p:sldId id="318" r:id="rId10"/>
    <p:sldId id="322" r:id="rId11"/>
    <p:sldId id="284" r:id="rId12"/>
    <p:sldId id="324" r:id="rId13"/>
    <p:sldId id="325" r:id="rId14"/>
    <p:sldId id="309" r:id="rId15"/>
    <p:sldId id="310" r:id="rId16"/>
    <p:sldId id="311" r:id="rId17"/>
    <p:sldId id="326" r:id="rId18"/>
    <p:sldId id="312" r:id="rId19"/>
    <p:sldId id="313" r:id="rId20"/>
    <p:sldId id="314" r:id="rId21"/>
    <p:sldId id="316" r:id="rId22"/>
    <p:sldId id="315" r:id="rId23"/>
    <p:sldId id="320" r:id="rId24"/>
    <p:sldId id="327" r:id="rId25"/>
    <p:sldId id="328" r:id="rId26"/>
    <p:sldId id="329" r:id="rId27"/>
    <p:sldId id="305" r:id="rId28"/>
    <p:sldId id="306" r:id="rId29"/>
    <p:sldId id="330" r:id="rId30"/>
    <p:sldId id="317" r:id="rId31"/>
    <p:sldId id="308" r:id="rId32"/>
    <p:sldId id="280" r:id="rId33"/>
    <p:sldId id="331" r:id="rId34"/>
    <p:sldId id="285" r:id="rId35"/>
    <p:sldId id="307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FFFF00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5441" autoAdjust="0"/>
  </p:normalViewPr>
  <p:slideViewPr>
    <p:cSldViewPr>
      <p:cViewPr varScale="1">
        <p:scale>
          <a:sx n="87" d="100"/>
          <a:sy n="87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B7D096A0-21A4-4B4F-8B92-B8F6C281EEF7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3941B305-10F6-406E-907D-E70EA1050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2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6921ACD7-B33C-4EFB-8E63-AB828D2186B6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FDBF0587-88A6-49AC-898F-5A812190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Say what each</a:t>
            </a:r>
            <a:r>
              <a:rPr lang="en-CA" baseline="0" dirty="0"/>
              <a:t> sector 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328BC-5599-EC44-A846-33FA468986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328BC-5599-EC44-A846-33FA468986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9FFB-F285-264C-ADCA-CF6AB06EB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9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BD10-6A6E-4C9A-8E82-64DE5214D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 layout name: </a:t>
            </a:r>
            <a:r>
              <a:rPr lang="en-US" dirty="0" err="1" smtClean="0"/>
              <a:t>SouthernON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2E1B-9464-4E9C-AC16-C2123C5F84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 layout name: </a:t>
            </a:r>
            <a:r>
              <a:rPr lang="en-US" dirty="0" err="1" smtClean="0"/>
              <a:t>SouthernON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52E1B-9464-4E9C-AC16-C2123C5F84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538" y="6356352"/>
            <a:ext cx="2133600" cy="365125"/>
          </a:xfrm>
        </p:spPr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324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105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122363"/>
            <a:ext cx="8496944" cy="2387600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602038"/>
            <a:ext cx="737235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A30E44-05C0-4260-B99B-E186AF5B1155}" type="datetimeFigureOut">
              <a:rPr lang="en-CA" smtClean="0"/>
              <a:pPr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ABB74C-5149-46DF-A834-AD57A63B04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69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38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7837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26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38356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38356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71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1561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1561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84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94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66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64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04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6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E44-05C0-4260-B99B-E186AF5B1155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74C-5149-46DF-A834-AD57A63B0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90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06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0368"/>
            <a:ext cx="7975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A30E44-05C0-4260-B99B-E186AF5B1155}" type="datetimeFigureOut">
              <a:rPr lang="en-CA" smtClean="0"/>
              <a:pPr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6530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653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ABB74C-5149-46DF-A834-AD57A63B04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12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cp-18-3387-2018" TargetMode="External"/><Relationship Id="rId2" Type="http://schemas.openxmlformats.org/officeDocument/2006/relationships/hyperlink" Target="https://doi.org/10.1016/j.apgeochem.2016.11.003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mascenter.org/conference/2016/slides/zhang_canadian_anthropogenic_2016.pdf" TargetMode="External"/><Relationship Id="rId5" Type="http://schemas.openxmlformats.org/officeDocument/2006/relationships/hyperlink" Target="https://dataverse.scholarsportal.info/dataset.xhtml?persistentId=doi:10.5683/SP/GOQGHD" TargetMode="External"/><Relationship Id="rId4" Type="http://schemas.openxmlformats.org/officeDocument/2006/relationships/hyperlink" Target="https://doi.org/10.1016/j.atmosenv.2019.11687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00" y="360000"/>
            <a:ext cx="8460000" cy="187220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Urban-Scale Source Attribution of Greenhouse Gases Using an </a:t>
            </a:r>
            <a:r>
              <a:rPr lang="en-US" sz="3200" dirty="0" smtClean="0">
                <a:solidFill>
                  <a:srgbClr val="FFFF00"/>
                </a:solidFill>
              </a:rPr>
              <a:t>   Air </a:t>
            </a:r>
            <a:r>
              <a:rPr lang="en-US" sz="3200" dirty="0">
                <a:solidFill>
                  <a:srgbClr val="FFFF00"/>
                </a:solidFill>
              </a:rPr>
              <a:t>Quality Model</a:t>
            </a:r>
            <a:endParaRPr lang="en-US" sz="2000" cap="none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8100424" cy="3555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100" dirty="0"/>
              <a:t>Mike Moran</a:t>
            </a:r>
            <a:r>
              <a:rPr lang="en-US" sz="3100" baseline="30000" dirty="0"/>
              <a:t>1</a:t>
            </a:r>
            <a:r>
              <a:rPr lang="en-US" sz="3100" dirty="0"/>
              <a:t>, </a:t>
            </a:r>
            <a:r>
              <a:rPr lang="en-US" dirty="0" smtClean="0"/>
              <a:t>Stephanie </a:t>
            </a:r>
            <a:r>
              <a:rPr lang="en-US" dirty="0"/>
              <a:t>Pugliese Domenikos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Craig Stroud</a:t>
            </a:r>
            <a:r>
              <a:rPr lang="en-US" baseline="30000" dirty="0" smtClean="0"/>
              <a:t>1</a:t>
            </a:r>
            <a:r>
              <a:rPr lang="en-US" dirty="0" smtClean="0"/>
              <a:t>, Junhua </a:t>
            </a:r>
            <a:r>
              <a:rPr lang="en-US" dirty="0"/>
              <a:t>Zhang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smtClean="0"/>
              <a:t>Felix Vogel</a:t>
            </a:r>
            <a:r>
              <a:rPr lang="en-US" baseline="30000" dirty="0" smtClean="0"/>
              <a:t>3</a:t>
            </a:r>
            <a:r>
              <a:rPr lang="en-US" dirty="0" smtClean="0"/>
              <a:t>, Shuzhan Ren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Qiong Zheng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smtClean="0"/>
              <a:t>Doug Worthy</a:t>
            </a:r>
            <a:r>
              <a:rPr lang="en-US" baseline="30000" dirty="0"/>
              <a:t>3</a:t>
            </a:r>
            <a:r>
              <a:rPr lang="en-US" dirty="0" smtClean="0"/>
              <a:t>, and Jennifer Murphy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 baseline="30000" dirty="0" smtClean="0"/>
              <a:t>1</a:t>
            </a:r>
            <a:r>
              <a:rPr lang="en-US" sz="2300" dirty="0" smtClean="0"/>
              <a:t> </a:t>
            </a:r>
            <a:r>
              <a:rPr lang="en-US" sz="2300" dirty="0"/>
              <a:t>Air Quality Research Division, Environment and Climate Change Canada (ECCC), </a:t>
            </a:r>
            <a:endParaRPr lang="en-US" sz="2300" dirty="0" smtClean="0"/>
          </a:p>
          <a:p>
            <a:pPr indent="-144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300" dirty="0" smtClean="0"/>
              <a:t>  Toronto</a:t>
            </a:r>
            <a:r>
              <a:rPr lang="en-US" sz="2300" dirty="0"/>
              <a:t>, </a:t>
            </a:r>
            <a:r>
              <a:rPr lang="en-US" sz="2300" dirty="0" smtClean="0"/>
              <a:t>Ontario, Canada</a:t>
            </a:r>
            <a:endParaRPr lang="en-US" sz="2300" dirty="0"/>
          </a:p>
          <a:p>
            <a:pPr indent="-144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300" baseline="30000" dirty="0" smtClean="0"/>
              <a:t>2</a:t>
            </a:r>
            <a:r>
              <a:rPr lang="en-US" sz="2300" dirty="0"/>
              <a:t> </a:t>
            </a:r>
            <a:r>
              <a:rPr lang="en-US" sz="2300" dirty="0" smtClean="0"/>
              <a:t>Dept. </a:t>
            </a:r>
            <a:r>
              <a:rPr lang="en-US" sz="2300" dirty="0"/>
              <a:t>of Science and Technology Studies, York University, Toronto, </a:t>
            </a:r>
            <a:r>
              <a:rPr lang="en-US" sz="2300" dirty="0" smtClean="0"/>
              <a:t>Ontario, Canada</a:t>
            </a:r>
          </a:p>
          <a:p>
            <a:pPr indent="-144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300" baseline="30000" dirty="0" smtClean="0"/>
              <a:t>3</a:t>
            </a:r>
            <a:r>
              <a:rPr lang="en-US" sz="2300" dirty="0"/>
              <a:t> Climate Research Division, ECCC, Toronto, Ontario, </a:t>
            </a:r>
            <a:r>
              <a:rPr lang="en-US" sz="2300" dirty="0" smtClean="0"/>
              <a:t>Canada</a:t>
            </a:r>
          </a:p>
          <a:p>
            <a:pPr indent="-144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300" baseline="30000" dirty="0" smtClean="0"/>
              <a:t>4</a:t>
            </a:r>
            <a:r>
              <a:rPr lang="en-US" sz="2300" dirty="0"/>
              <a:t> </a:t>
            </a:r>
            <a:r>
              <a:rPr lang="en-US" sz="2300" dirty="0" smtClean="0"/>
              <a:t>Dept. </a:t>
            </a:r>
            <a:r>
              <a:rPr lang="en-US" sz="2300" dirty="0"/>
              <a:t>of Chemistry, University of Toronto, Toronto, Ontario, Canada</a:t>
            </a:r>
            <a:r>
              <a:rPr lang="en-CA" sz="1500" dirty="0" smtClean="0"/>
              <a:t> </a:t>
            </a:r>
          </a:p>
          <a:p>
            <a:pPr indent="-144000">
              <a:lnSpc>
                <a:spcPct val="110000"/>
              </a:lnSpc>
              <a:spcBef>
                <a:spcPts val="300"/>
              </a:spcBef>
            </a:pPr>
            <a:endParaRPr lang="en-CA" sz="15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CA" sz="2200" b="1" i="1" dirty="0" smtClean="0">
                <a:solidFill>
                  <a:srgbClr val="FFFF00"/>
                </a:solidFill>
              </a:rPr>
              <a:t>  </a:t>
            </a:r>
            <a:r>
              <a:rPr lang="en-CA" sz="2200" b="1" i="1" dirty="0" smtClean="0"/>
              <a:t>18</a:t>
            </a:r>
            <a:r>
              <a:rPr lang="en-CA" sz="2200" b="1" i="1" baseline="30000" dirty="0" smtClean="0"/>
              <a:t>th</a:t>
            </a:r>
            <a:r>
              <a:rPr lang="en-CA" sz="2200" b="1" i="1" dirty="0" smtClean="0"/>
              <a:t> CMAS Conference 	     21-23 October 2019    	Chapel Hill, North Carolina</a:t>
            </a:r>
            <a:endParaRPr lang="en-US" sz="38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1053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5" y="1556547"/>
            <a:ext cx="3048000" cy="228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0355" y="5805264"/>
            <a:ext cx="8973645" cy="91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870" y="1551034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564" y="1551034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58" y="422750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03" y="4248094"/>
            <a:ext cx="30480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6542" y="1452400"/>
            <a:ext cx="12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5455" y="1459155"/>
            <a:ext cx="12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Point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1846" y="1487409"/>
            <a:ext cx="12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Marine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0140" y="4094205"/>
            <a:ext cx="12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On-road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2200" y="4078109"/>
            <a:ext cx="122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Off-road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1916" t="82076" r="6246" b="4163"/>
          <a:stretch/>
        </p:blipFill>
        <p:spPr>
          <a:xfrm>
            <a:off x="3138692" y="6483861"/>
            <a:ext cx="3081278" cy="3885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86692" y="6444000"/>
            <a:ext cx="155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 (log(ton))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4896" cy="104809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Sector-specific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CO</a:t>
            </a:r>
            <a:r>
              <a:rPr lang="en-US" dirty="0" smtClean="0">
                <a:latin typeface="+mn-lt"/>
              </a:rPr>
              <a:t> emissions over South-central Ontario</a:t>
            </a:r>
            <a:endParaRPr lang="en-US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D069166-0263-B04E-90AC-A2672A812FF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627" y="1041390"/>
            <a:ext cx="22252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Area</a:t>
            </a:r>
          </a:p>
          <a:p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:CO = 294 </a:t>
            </a:r>
            <a:r>
              <a:rPr lang="en-US" b="1" dirty="0" err="1"/>
              <a:t>kt</a:t>
            </a:r>
            <a:r>
              <a:rPr lang="en-US" b="1" dirty="0"/>
              <a:t>/</a:t>
            </a:r>
            <a:r>
              <a:rPr lang="en-US" b="1" dirty="0" err="1"/>
              <a:t>kt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76878" y="1047129"/>
            <a:ext cx="22252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Point</a:t>
            </a:r>
          </a:p>
          <a:p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:CO = 354 </a:t>
            </a:r>
            <a:r>
              <a:rPr lang="en-US" b="1" dirty="0" err="1"/>
              <a:t>kt</a:t>
            </a:r>
            <a:r>
              <a:rPr lang="en-US" b="1" dirty="0"/>
              <a:t>/</a:t>
            </a:r>
            <a:r>
              <a:rPr lang="en-US" b="1" dirty="0" err="1"/>
              <a:t>kt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6979" y="1077524"/>
            <a:ext cx="22252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Marine</a:t>
            </a:r>
          </a:p>
          <a:p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:CO = 844 </a:t>
            </a:r>
            <a:r>
              <a:rPr lang="en-US" b="1" dirty="0" err="1"/>
              <a:t>kt</a:t>
            </a:r>
            <a:r>
              <a:rPr lang="en-US" b="1" dirty="0"/>
              <a:t>/</a:t>
            </a:r>
            <a:r>
              <a:rPr lang="en-US" b="1" dirty="0" err="1"/>
              <a:t>kt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4317" y="3704388"/>
            <a:ext cx="20970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On-road</a:t>
            </a:r>
          </a:p>
          <a:p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:CO = 29 </a:t>
            </a:r>
            <a:r>
              <a:rPr lang="en-US" b="1" dirty="0" err="1"/>
              <a:t>kt</a:t>
            </a:r>
            <a:r>
              <a:rPr lang="en-US" b="1" dirty="0"/>
              <a:t>/</a:t>
            </a:r>
            <a:r>
              <a:rPr lang="en-US" b="1" dirty="0" err="1"/>
              <a:t>kt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27093" y="3724893"/>
            <a:ext cx="20970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Off-road</a:t>
            </a:r>
          </a:p>
          <a:p>
            <a:r>
              <a:rPr lang="en-US" b="1" dirty="0"/>
              <a:t>CO</a:t>
            </a:r>
            <a:r>
              <a:rPr lang="en-US" b="1" baseline="-25000" dirty="0"/>
              <a:t>2</a:t>
            </a:r>
            <a:r>
              <a:rPr lang="en-US" b="1" dirty="0"/>
              <a:t>:CO = 10 </a:t>
            </a:r>
            <a:r>
              <a:rPr lang="en-US" b="1" dirty="0" err="1"/>
              <a:t>kt</a:t>
            </a:r>
            <a:r>
              <a:rPr lang="en-US" b="1" dirty="0"/>
              <a:t>/</a:t>
            </a:r>
            <a:r>
              <a:rPr lang="en-US" b="1" dirty="0" err="1"/>
              <a:t>kt</a:t>
            </a:r>
            <a:endParaRPr lang="en-US" b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898" y="5877272"/>
            <a:ext cx="8949102" cy="84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32497" y="-1116031"/>
            <a:ext cx="9144000" cy="87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35" y="3774517"/>
            <a:ext cx="3200400" cy="228600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40948"/>
            <a:ext cx="3200400" cy="228600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1" y="1330087"/>
            <a:ext cx="3200400" cy="2286000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76" y="1341467"/>
            <a:ext cx="3200400" cy="228600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73" y="3773946"/>
            <a:ext cx="3200400" cy="22860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83120" r="6571" b="5982"/>
          <a:stretch/>
        </p:blipFill>
        <p:spPr bwMode="auto">
          <a:xfrm>
            <a:off x="2590988" y="5991786"/>
            <a:ext cx="4124325" cy="40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 rot="19639119">
            <a:off x="4801955" y="2262242"/>
            <a:ext cx="1133475" cy="3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Ontario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 rot="19639119">
            <a:off x="7771412" y="2210207"/>
            <a:ext cx="1133475" cy="3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Ontario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 rot="19639119">
            <a:off x="1906514" y="4667579"/>
            <a:ext cx="1133475" cy="3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Ontario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 rot="19639119">
            <a:off x="4856341" y="4615546"/>
            <a:ext cx="1133475" cy="3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Ontario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 rot="19639119">
            <a:off x="7771413" y="4750446"/>
            <a:ext cx="1133475" cy="3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Ontario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00" y="1284527"/>
            <a:ext cx="3200400" cy="2286000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 rot="19639119">
            <a:off x="1779532" y="2210206"/>
            <a:ext cx="1133475" cy="3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Ontario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972000" y="1115100"/>
            <a:ext cx="1116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121577" y="3564000"/>
            <a:ext cx="2893254" cy="3366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Residential/Commercial NG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104000" y="1116000"/>
            <a:ext cx="1116000" cy="3737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7092000" y="1116000"/>
            <a:ext cx="1116000" cy="3737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Marine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972000" y="3564000"/>
            <a:ext cx="1116000" cy="3737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On-road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104000" y="3564000"/>
            <a:ext cx="1116000" cy="3737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Off-road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3251" y="6242447"/>
            <a:ext cx="49170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1600" dirty="0">
                <a:latin typeface="Cambria" panose="02040503050406030204" pitchFamily="18" charset="0"/>
              </a:rPr>
              <a:t>1</a:t>
            </a:r>
            <a:r>
              <a:rPr lang="en-US" dirty="0"/>
              <a:t>	</a:t>
            </a:r>
            <a:r>
              <a:rPr lang="en-US" sz="1600" dirty="0">
                <a:latin typeface="Cambria" panose="02040503050406030204" pitchFamily="18" charset="0"/>
              </a:rPr>
              <a:t>          10	                100	 1000</a:t>
            </a:r>
          </a:p>
          <a:p>
            <a:pPr algn="ctr"/>
            <a:r>
              <a:rPr lang="en-CA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CO</a:t>
            </a:r>
            <a:r>
              <a:rPr lang="en-CA" b="1" baseline="-25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/second/grid cell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68842"/>
            <a:ext cx="8477470" cy="980728"/>
          </a:xfrm>
        </p:spPr>
        <p:txBody>
          <a:bodyPr/>
          <a:lstStyle/>
          <a:p>
            <a:r>
              <a:rPr lang="en-US" dirty="0" smtClean="0"/>
              <a:t>Sector-specific </a:t>
            </a:r>
            <a:r>
              <a:rPr lang="en-US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emissions over South-central </a:t>
            </a:r>
            <a:r>
              <a:rPr lang="en-US" dirty="0" smtClean="0"/>
              <a:t>Ontario from </a:t>
            </a:r>
            <a:r>
              <a:rPr lang="en-US" dirty="0"/>
              <a:t>SOCE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1138143-A98F-49D8-879F-DABE65DA2D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04664"/>
            <a:ext cx="8532000" cy="864096"/>
          </a:xfrm>
        </p:spPr>
        <p:txBody>
          <a:bodyPr/>
          <a:lstStyle/>
          <a:p>
            <a:r>
              <a:rPr lang="en-US" altLang="en-US" dirty="0"/>
              <a:t>Necessary modelling </a:t>
            </a:r>
            <a:r>
              <a:rPr lang="en-US" altLang="en-US" dirty="0" err="1" smtClean="0"/>
              <a:t>ingredientS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3.</a:t>
            </a:r>
            <a:r>
              <a:rPr lang="en-US" altLang="en-US" dirty="0" smtClean="0"/>
              <a:t>  </a:t>
            </a:r>
            <a:r>
              <a:rPr lang="en-US" altLang="en-US" dirty="0" smtClean="0">
                <a:solidFill>
                  <a:srgbClr val="FFFF00"/>
                </a:solidFill>
              </a:rPr>
              <a:t>set of “tagged” tracer fields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00" y="1620000"/>
            <a:ext cx="8964000" cy="51721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/>
              <a:t>A</a:t>
            </a:r>
            <a:r>
              <a:rPr lang="en-CA" sz="2200" dirty="0" smtClean="0"/>
              <a:t> </a:t>
            </a:r>
            <a:r>
              <a:rPr lang="en-CA" sz="2200" dirty="0"/>
              <a:t>special version of </a:t>
            </a:r>
            <a:r>
              <a:rPr lang="en-CA" sz="2200" dirty="0" smtClean="0"/>
              <a:t>the GEM-MACH in-line AQ model was constructed with </a:t>
            </a:r>
            <a:r>
              <a:rPr lang="en-CA" sz="2200" dirty="0"/>
              <a:t>an additional set of “tagged” </a:t>
            </a:r>
            <a:r>
              <a:rPr lang="en-CA" sz="2200" dirty="0" smtClean="0"/>
              <a:t>inert-tracer mixing-ratio </a:t>
            </a:r>
            <a:r>
              <a:rPr lang="en-CA" sz="2200" dirty="0"/>
              <a:t>fields to track GHG emissions from specific source </a:t>
            </a:r>
            <a:r>
              <a:rPr lang="en-CA" sz="2200" dirty="0" smtClean="0"/>
              <a:t>sectors and geographic regions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 smtClean="0"/>
              <a:t>A total of </a:t>
            </a:r>
            <a:r>
              <a:rPr lang="en-US" sz="2200" dirty="0" smtClean="0"/>
              <a:t>11 </a:t>
            </a:r>
            <a:r>
              <a:rPr lang="en-US" sz="2200" dirty="0"/>
              <a:t>tagged CO</a:t>
            </a:r>
            <a:r>
              <a:rPr lang="en-US" sz="2200" baseline="-25000" dirty="0"/>
              <a:t>2</a:t>
            </a:r>
            <a:r>
              <a:rPr lang="en-US" sz="2200" dirty="0"/>
              <a:t> emissions </a:t>
            </a:r>
            <a:r>
              <a:rPr lang="en-US" sz="2200" dirty="0" smtClean="0"/>
              <a:t>fields were considered: 9 </a:t>
            </a:r>
            <a:r>
              <a:rPr lang="en-US" sz="2200" dirty="0"/>
              <a:t>source </a:t>
            </a:r>
            <a:r>
              <a:rPr lang="en-US" sz="2200" dirty="0" smtClean="0"/>
              <a:t>sectors, </a:t>
            </a:r>
            <a:r>
              <a:rPr lang="en-US" sz="2200" dirty="0"/>
              <a:t>3 source </a:t>
            </a:r>
            <a:r>
              <a:rPr lang="en-US" sz="2200" dirty="0" smtClean="0"/>
              <a:t>regions (ON, QC, US), plus boundary contribution</a:t>
            </a:r>
            <a:endParaRPr lang="en-CA" sz="2200" dirty="0" smtClean="0"/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The </a:t>
            </a:r>
            <a:r>
              <a:rPr lang="en-CA" sz="2200" dirty="0"/>
              <a:t>sum of these </a:t>
            </a:r>
            <a:r>
              <a:rPr lang="en-CA" sz="2200" dirty="0" smtClean="0"/>
              <a:t>11 </a:t>
            </a:r>
            <a:r>
              <a:rPr lang="en-CA" sz="2200" dirty="0" smtClean="0"/>
              <a:t>tagged </a:t>
            </a:r>
            <a:r>
              <a:rPr lang="en-US" sz="2200" dirty="0"/>
              <a:t>CO</a:t>
            </a:r>
            <a:r>
              <a:rPr lang="en-US" sz="2200" baseline="-25000" dirty="0"/>
              <a:t>2 </a:t>
            </a:r>
            <a:r>
              <a:rPr lang="en-CA" sz="2200" dirty="0" smtClean="0"/>
              <a:t>mixing-ratio </a:t>
            </a:r>
            <a:r>
              <a:rPr lang="en-CA" sz="2200" dirty="0"/>
              <a:t>fields yields the total </a:t>
            </a:r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n-CA" sz="2200" dirty="0" smtClean="0"/>
              <a:t> mixing-ratio </a:t>
            </a:r>
            <a:r>
              <a:rPr lang="en-CA" sz="2200" dirty="0"/>
              <a:t>field, and the ratio of a tagged </a:t>
            </a:r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n-CA" sz="2200" dirty="0" smtClean="0"/>
              <a:t> mixing-ratio </a:t>
            </a:r>
            <a:r>
              <a:rPr lang="en-CA" sz="2200" dirty="0"/>
              <a:t>field to the total </a:t>
            </a:r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smtClean="0"/>
              <a:t>mixing-ratio </a:t>
            </a:r>
            <a:r>
              <a:rPr lang="en-CA" sz="2200" dirty="0" smtClean="0"/>
              <a:t>field </a:t>
            </a:r>
            <a:r>
              <a:rPr lang="en-CA" sz="2200" dirty="0"/>
              <a:t>at a receptor provides an estimate of the relative contribution of that source </a:t>
            </a:r>
            <a:r>
              <a:rPr lang="en-CA" sz="2200" dirty="0" smtClean="0"/>
              <a:t>sector-region </a:t>
            </a:r>
            <a:r>
              <a:rPr lang="en-CA" sz="2200" dirty="0"/>
              <a:t>at that place and </a:t>
            </a:r>
            <a:r>
              <a:rPr lang="en-CA" sz="2200" dirty="0" smtClean="0"/>
              <a:t>time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GEM-MACH was run </a:t>
            </a:r>
            <a:r>
              <a:rPr lang="en-CA" sz="2200" dirty="0"/>
              <a:t>with model-ready tagged CO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 emissions on 2.5-km grid with 62 vertical levels for Jan.-March 2016 period,      24-hour simulations, 60-sec time step, hourly outputs</a:t>
            </a:r>
          </a:p>
        </p:txBody>
      </p:sp>
    </p:spTree>
    <p:extLst>
      <p:ext uri="{BB962C8B-B14F-4D97-AF65-F5344CB8AC3E}">
        <p14:creationId xmlns:p14="http://schemas.microsoft.com/office/powerpoint/2010/main" val="40057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1520" y="6093296"/>
            <a:ext cx="8856984" cy="598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174309" y="4906155"/>
            <a:ext cx="2212703" cy="178612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r>
              <a:rPr lang="en-US" sz="1600" dirty="0">
                <a:latin typeface="Cambria"/>
                <a:cs typeface="Cambria"/>
              </a:rPr>
              <a:t>MACC </a:t>
            </a:r>
            <a:r>
              <a:rPr lang="en-US" sz="1600" dirty="0" smtClean="0">
                <a:latin typeface="Cambria"/>
                <a:cs typeface="Cambria"/>
              </a:rPr>
              <a:t>II boundary conditions</a:t>
            </a:r>
            <a:endParaRPr lang="en-US" sz="1600" dirty="0">
              <a:latin typeface="Cambria"/>
              <a:cs typeface="Cambria"/>
            </a:endParaRPr>
          </a:p>
          <a:p>
            <a:pPr algn="ctr"/>
            <a:r>
              <a:rPr lang="en-US" sz="1200" dirty="0">
                <a:latin typeface="Cambria"/>
                <a:cs typeface="Cambria"/>
              </a:rPr>
              <a:t>(CO</a:t>
            </a:r>
            <a:r>
              <a:rPr lang="en-US" sz="1200" baseline="-25000" dirty="0">
                <a:latin typeface="Cambria"/>
                <a:cs typeface="Cambria"/>
              </a:rPr>
              <a:t>2</a:t>
            </a:r>
            <a:r>
              <a:rPr lang="en-US" sz="1200" dirty="0">
                <a:latin typeface="Cambria"/>
                <a:cs typeface="Cambria"/>
              </a:rPr>
              <a:t> emissions </a:t>
            </a:r>
            <a:r>
              <a:rPr lang="en-US" sz="1200" dirty="0" smtClean="0">
                <a:latin typeface="Cambria"/>
                <a:cs typeface="Cambria"/>
              </a:rPr>
              <a:t>outside </a:t>
            </a:r>
            <a:r>
              <a:rPr lang="en-US" sz="1200" dirty="0">
                <a:latin typeface="Cambria"/>
                <a:cs typeface="Cambria"/>
              </a:rPr>
              <a:t>of </a:t>
            </a:r>
            <a:r>
              <a:rPr lang="en-US" sz="1200" dirty="0" err="1">
                <a:latin typeface="Cambria"/>
                <a:cs typeface="Cambria"/>
              </a:rPr>
              <a:t>PanAM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lang="en-US" sz="1200" dirty="0" smtClean="0">
                <a:latin typeface="Cambria"/>
                <a:cs typeface="Cambria"/>
              </a:rPr>
              <a:t>domain)</a:t>
            </a:r>
            <a:endParaRPr lang="en-US" sz="1200" dirty="0">
              <a:latin typeface="Cambria"/>
              <a:cs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086843" y="3247665"/>
                <a:ext cx="2473956" cy="1177098"/>
              </a:xfrm>
              <a:prstGeom prst="roundRect">
                <a:avLst/>
              </a:prstGeom>
              <a:solidFill>
                <a:schemeClr val="accent5">
                  <a:lumMod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GEM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MACH</m:t>
                      </m:r>
                    </m:oMath>
                  </m:oMathPara>
                </a14:m>
                <a:endParaRPr lang="en-US" sz="16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1600" dirty="0">
                    <a:latin typeface="Cambria" panose="02040503050406030204" pitchFamily="18" charset="0"/>
                  </a:rPr>
                  <a:t>Chemistry Transport Model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843" y="3247665"/>
                <a:ext cx="2473956" cy="117709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/>
          <p:cNvSpPr/>
          <p:nvPr/>
        </p:nvSpPr>
        <p:spPr>
          <a:xfrm rot="16200000">
            <a:off x="4889186" y="2717173"/>
            <a:ext cx="665803" cy="35137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166937" y="1108186"/>
            <a:ext cx="2156849" cy="14875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mbria"/>
                <a:cs typeface="Cambria"/>
              </a:rPr>
              <a:t>GEM Meteorology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15115" y="1137454"/>
            <a:ext cx="2212703" cy="178612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endParaRPr lang="en-US" sz="1275" dirty="0">
              <a:latin typeface="Cambria"/>
              <a:cs typeface="Cambria"/>
            </a:endParaRPr>
          </a:p>
          <a:p>
            <a:pPr algn="ctr"/>
            <a:r>
              <a:rPr lang="en-US" sz="1600" dirty="0">
                <a:latin typeface="Cambria"/>
                <a:cs typeface="Cambria"/>
              </a:rPr>
              <a:t>SOCE Inventory</a:t>
            </a:r>
          </a:p>
          <a:p>
            <a:pPr algn="ctr"/>
            <a:r>
              <a:rPr lang="en-US" sz="1200" dirty="0">
                <a:latin typeface="Cambria"/>
                <a:cs typeface="Cambria"/>
              </a:rPr>
              <a:t>(Ontario CO</a:t>
            </a:r>
            <a:r>
              <a:rPr lang="en-US" sz="1200" baseline="-25000" dirty="0">
                <a:latin typeface="Cambria"/>
                <a:cs typeface="Cambria"/>
              </a:rPr>
              <a:t>2</a:t>
            </a:r>
            <a:r>
              <a:rPr lang="en-US" sz="1200" dirty="0">
                <a:latin typeface="Cambria"/>
                <a:cs typeface="Cambria"/>
              </a:rPr>
              <a:t> emissions)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2367" y="2917461"/>
            <a:ext cx="157939" cy="74620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696014" y="4240899"/>
            <a:ext cx="154292" cy="66525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Left Arrow 12"/>
          <p:cNvSpPr/>
          <p:nvPr/>
        </p:nvSpPr>
        <p:spPr>
          <a:xfrm rot="10800000">
            <a:off x="2699144" y="4130362"/>
            <a:ext cx="1396429" cy="351376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/>
          <p:cNvSpPr/>
          <p:nvPr/>
        </p:nvSpPr>
        <p:spPr>
          <a:xfrm rot="10800000">
            <a:off x="2707874" y="3413880"/>
            <a:ext cx="1390831" cy="336719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6542152" y="3812113"/>
            <a:ext cx="1615338" cy="16888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Left Arrow 16"/>
          <p:cNvSpPr/>
          <p:nvPr/>
        </p:nvSpPr>
        <p:spPr>
          <a:xfrm rot="5400000">
            <a:off x="7785955" y="3455575"/>
            <a:ext cx="621337" cy="417506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1744096" y="1300102"/>
            <a:ext cx="163269" cy="8018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ounded Rectangle 26"/>
          <p:cNvSpPr/>
          <p:nvPr/>
        </p:nvSpPr>
        <p:spPr>
          <a:xfrm>
            <a:off x="1967786" y="1292868"/>
            <a:ext cx="163269" cy="801879"/>
          </a:xfrm>
          <a:prstGeom prst="roundRect">
            <a:avLst/>
          </a:prstGeom>
          <a:solidFill>
            <a:srgbClr val="BB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ounded Rectangle 29"/>
          <p:cNvSpPr/>
          <p:nvPr/>
        </p:nvSpPr>
        <p:spPr>
          <a:xfrm>
            <a:off x="2202411" y="1300183"/>
            <a:ext cx="163269" cy="801879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ounded Rectangle 31"/>
          <p:cNvSpPr/>
          <p:nvPr/>
        </p:nvSpPr>
        <p:spPr>
          <a:xfrm>
            <a:off x="2394157" y="1292868"/>
            <a:ext cx="163269" cy="8018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ounded Rectangle 32"/>
          <p:cNvSpPr/>
          <p:nvPr/>
        </p:nvSpPr>
        <p:spPr>
          <a:xfrm>
            <a:off x="2614380" y="1292868"/>
            <a:ext cx="163269" cy="801879"/>
          </a:xfrm>
          <a:prstGeom prst="roundRect">
            <a:avLst/>
          </a:prstGeom>
          <a:solidFill>
            <a:srgbClr val="E10FF7"/>
          </a:solidFill>
          <a:ln>
            <a:solidFill>
              <a:srgbClr val="E10F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ounded Rectangle 38"/>
          <p:cNvSpPr/>
          <p:nvPr/>
        </p:nvSpPr>
        <p:spPr>
          <a:xfrm>
            <a:off x="6924347" y="1474518"/>
            <a:ext cx="2072736" cy="1854511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endParaRPr lang="en-US" sz="1275" dirty="0">
              <a:latin typeface="Cambria"/>
              <a:cs typeface="Cambria"/>
            </a:endParaRPr>
          </a:p>
          <a:p>
            <a:pPr algn="ctr"/>
            <a:r>
              <a:rPr lang="en-US" sz="1600" dirty="0">
                <a:latin typeface="Cambria"/>
                <a:cs typeface="Cambria"/>
              </a:rPr>
              <a:t>Modelled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51" name="Left Arrow 50"/>
          <p:cNvSpPr/>
          <p:nvPr/>
        </p:nvSpPr>
        <p:spPr>
          <a:xfrm rot="5400000">
            <a:off x="5010495" y="4478607"/>
            <a:ext cx="459064" cy="351376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ounded Rectangle 62"/>
          <p:cNvSpPr/>
          <p:nvPr/>
        </p:nvSpPr>
        <p:spPr>
          <a:xfrm>
            <a:off x="1711013" y="5237417"/>
            <a:ext cx="1139293" cy="16415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4076106" y="4883827"/>
            <a:ext cx="2374584" cy="178612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r>
              <a:rPr lang="en-US" sz="1600" dirty="0">
                <a:latin typeface="Cambria"/>
                <a:cs typeface="Cambria"/>
              </a:rPr>
              <a:t>C-TESSEL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(Net Ecosystem Exchange of CO</a:t>
            </a:r>
            <a:r>
              <a:rPr lang="en-US" sz="1400" baseline="-25000" dirty="0">
                <a:latin typeface="Cambria"/>
                <a:cs typeface="Cambria"/>
              </a:rPr>
              <a:t>2</a:t>
            </a:r>
            <a:r>
              <a:rPr lang="en-US" sz="1400" dirty="0">
                <a:latin typeface="Cambria"/>
                <a:cs typeface="Cambria"/>
              </a:rPr>
              <a:t>)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693751" y="5218496"/>
            <a:ext cx="1139293" cy="16415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ounded Rectangle 65"/>
          <p:cNvSpPr/>
          <p:nvPr/>
        </p:nvSpPr>
        <p:spPr>
          <a:xfrm>
            <a:off x="7308301" y="1674921"/>
            <a:ext cx="124308" cy="9739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Rounded Rectangle 66"/>
          <p:cNvSpPr/>
          <p:nvPr/>
        </p:nvSpPr>
        <p:spPr>
          <a:xfrm>
            <a:off x="7493308" y="1669857"/>
            <a:ext cx="124308" cy="973952"/>
          </a:xfrm>
          <a:prstGeom prst="roundRect">
            <a:avLst/>
          </a:prstGeom>
          <a:solidFill>
            <a:srgbClr val="BB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ounded Rectangle 67"/>
          <p:cNvSpPr/>
          <p:nvPr/>
        </p:nvSpPr>
        <p:spPr>
          <a:xfrm>
            <a:off x="7670735" y="1670819"/>
            <a:ext cx="124308" cy="973952"/>
          </a:xfrm>
          <a:prstGeom prst="roundRect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ounded Rectangle 68"/>
          <p:cNvSpPr/>
          <p:nvPr/>
        </p:nvSpPr>
        <p:spPr>
          <a:xfrm>
            <a:off x="7850357" y="1663504"/>
            <a:ext cx="124308" cy="9739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ounded Rectangle 69"/>
          <p:cNvSpPr/>
          <p:nvPr/>
        </p:nvSpPr>
        <p:spPr>
          <a:xfrm>
            <a:off x="8029979" y="1665819"/>
            <a:ext cx="124308" cy="973952"/>
          </a:xfrm>
          <a:prstGeom prst="roundRect">
            <a:avLst/>
          </a:prstGeom>
          <a:solidFill>
            <a:srgbClr val="E10FF7"/>
          </a:solidFill>
          <a:ln>
            <a:solidFill>
              <a:srgbClr val="E10F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ounded Rectangle 72"/>
          <p:cNvSpPr/>
          <p:nvPr/>
        </p:nvSpPr>
        <p:spPr>
          <a:xfrm>
            <a:off x="8203548" y="1668448"/>
            <a:ext cx="124308" cy="9739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ounded Rectangle 73"/>
          <p:cNvSpPr/>
          <p:nvPr/>
        </p:nvSpPr>
        <p:spPr>
          <a:xfrm>
            <a:off x="8386222" y="1668448"/>
            <a:ext cx="124308" cy="97395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568952" cy="645164"/>
          </a:xfrm>
        </p:spPr>
        <p:txBody>
          <a:bodyPr/>
          <a:lstStyle/>
          <a:p>
            <a:r>
              <a:rPr lang="en-CA" dirty="0" smtClean="0"/>
              <a:t>Data flow for gem-</a:t>
            </a:r>
            <a:r>
              <a:rPr lang="en-CA" dirty="0" err="1" smtClean="0"/>
              <a:t>mach</a:t>
            </a:r>
            <a:r>
              <a:rPr lang="en-CA" dirty="0" smtClean="0"/>
              <a:t> simulation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7086600" y="6461125"/>
            <a:ext cx="2057400" cy="365125"/>
          </a:xfrm>
        </p:spPr>
        <p:txBody>
          <a:bodyPr/>
          <a:lstStyle/>
          <a:p>
            <a:fld id="{8C818B29-0359-4672-8583-4745999FC5A3}" type="slidenum">
              <a:rPr lang="en-US" smtClean="0"/>
              <a:t>13</a:t>
            </a:fld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-22205" y="3012425"/>
            <a:ext cx="2212703" cy="178612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endParaRPr lang="en-US" sz="1350" dirty="0">
              <a:latin typeface="Cambria"/>
              <a:cs typeface="Cambria"/>
            </a:endParaRPr>
          </a:p>
          <a:p>
            <a:pPr algn="ctr"/>
            <a:r>
              <a:rPr lang="en-US" sz="1600" dirty="0">
                <a:latin typeface="Cambria"/>
                <a:cs typeface="Cambria"/>
              </a:rPr>
              <a:t>FFDAS Inventory</a:t>
            </a:r>
          </a:p>
          <a:p>
            <a:pPr algn="ctr"/>
            <a:r>
              <a:rPr lang="en-US" sz="1200" dirty="0">
                <a:latin typeface="Cambria"/>
                <a:cs typeface="Cambria"/>
              </a:rPr>
              <a:t>(Quebec and USA CO</a:t>
            </a:r>
            <a:r>
              <a:rPr lang="en-US" sz="1200" baseline="-25000" dirty="0">
                <a:latin typeface="Cambria"/>
                <a:cs typeface="Cambria"/>
              </a:rPr>
              <a:t>2</a:t>
            </a:r>
            <a:r>
              <a:rPr lang="en-US" sz="1200" dirty="0">
                <a:latin typeface="Cambria"/>
                <a:cs typeface="Cambria"/>
              </a:rPr>
              <a:t> emissions)</a:t>
            </a:r>
          </a:p>
        </p:txBody>
      </p:sp>
      <p:sp>
        <p:nvSpPr>
          <p:cNvPr id="58" name="Left Arrow 57"/>
          <p:cNvSpPr/>
          <p:nvPr/>
        </p:nvSpPr>
        <p:spPr>
          <a:xfrm rot="10800000">
            <a:off x="2202411" y="3757846"/>
            <a:ext cx="1911914" cy="351376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ounded Rectangle 58"/>
          <p:cNvSpPr/>
          <p:nvPr/>
        </p:nvSpPr>
        <p:spPr>
          <a:xfrm>
            <a:off x="492946" y="3497524"/>
            <a:ext cx="1139293" cy="16415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 rot="16200000">
            <a:off x="8142087" y="2088138"/>
            <a:ext cx="976128" cy="1225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pic>
        <p:nvPicPr>
          <p:cNvPr id="37" name="Picture 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r="711"/>
          <a:stretch/>
        </p:blipFill>
        <p:spPr>
          <a:xfrm>
            <a:off x="7001279" y="4332869"/>
            <a:ext cx="1968378" cy="1893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4685" y="6273225"/>
            <a:ext cx="232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Simulation Period: </a:t>
            </a:r>
            <a:r>
              <a:rPr lang="en-US" sz="1600" b="1" dirty="0" smtClean="0"/>
              <a:t>Jan. </a:t>
            </a:r>
            <a:r>
              <a:rPr lang="en-US" sz="1600" b="1" dirty="0"/>
              <a:t>– March 2016</a:t>
            </a:r>
          </a:p>
        </p:txBody>
      </p:sp>
    </p:spTree>
    <p:extLst>
      <p:ext uri="{BB962C8B-B14F-4D97-AF65-F5344CB8AC3E}">
        <p14:creationId xmlns:p14="http://schemas.microsoft.com/office/powerpoint/2010/main" val="35006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00000"/>
            <a:ext cx="4315588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900000"/>
            <a:ext cx="4315588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924000"/>
            <a:ext cx="4315588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3924000"/>
            <a:ext cx="4315588" cy="288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88640"/>
            <a:ext cx="9139588" cy="504056"/>
          </a:xfrm>
        </p:spPr>
        <p:txBody>
          <a:bodyPr/>
          <a:lstStyle/>
          <a:p>
            <a:r>
              <a:rPr lang="en-CA" sz="2800" dirty="0" smtClean="0"/>
              <a:t> Evaluation of predicted diurnal variation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1138143-A98F-49D8-879F-DABE65DA2D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" y="72000"/>
            <a:ext cx="9072000" cy="980728"/>
          </a:xfrm>
        </p:spPr>
        <p:txBody>
          <a:bodyPr/>
          <a:lstStyle/>
          <a:p>
            <a:r>
              <a:rPr lang="en-US" sz="2700" dirty="0">
                <a:latin typeface="+mn-lt"/>
              </a:rPr>
              <a:t>Sectoral contributions to </a:t>
            </a:r>
            <a:r>
              <a:rPr lang="en-US" sz="2700" dirty="0" smtClean="0">
                <a:latin typeface="+mn-lt"/>
              </a:rPr>
              <a:t>CO</a:t>
            </a:r>
            <a:r>
              <a:rPr lang="en-US" sz="2700" baseline="-25000" dirty="0" smtClean="0">
                <a:latin typeface="+mn-lt"/>
              </a:rPr>
              <a:t>2 </a:t>
            </a:r>
            <a:r>
              <a:rPr lang="en-US" sz="2700" dirty="0">
                <a:latin typeface="+mn-lt"/>
              </a:rPr>
              <a:t>enhancement </a:t>
            </a:r>
            <a:r>
              <a:rPr lang="en-US" sz="2700" dirty="0" smtClean="0">
                <a:latin typeface="+mn-lt"/>
              </a:rPr>
              <a:t>by day of week at </a:t>
            </a:r>
            <a:r>
              <a:rPr lang="en-US" sz="2700" dirty="0" err="1" smtClean="0">
                <a:latin typeface="+mn-lt"/>
              </a:rPr>
              <a:t>Downsview</a:t>
            </a:r>
            <a:r>
              <a:rPr lang="en-US" sz="2700" dirty="0" smtClean="0">
                <a:latin typeface="+mn-lt"/>
              </a:rPr>
              <a:t> (Jan. 2016)</a:t>
            </a:r>
            <a:endParaRPr lang="en-US" sz="27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C818B29-0359-4672-8583-4745999FC5A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9" y="1247994"/>
            <a:ext cx="8832762" cy="54734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8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0752" y="6093296"/>
            <a:ext cx="8963913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51" y="188640"/>
            <a:ext cx="8963913" cy="980728"/>
          </a:xfrm>
        </p:spPr>
        <p:txBody>
          <a:bodyPr>
            <a:noAutofit/>
          </a:bodyPr>
          <a:lstStyle/>
          <a:p>
            <a:r>
              <a:rPr lang="en-US" sz="2900" dirty="0">
                <a:latin typeface="+mn-lt"/>
              </a:rPr>
              <a:t>Using </a:t>
            </a:r>
            <a:r>
              <a:rPr lang="en-US" sz="2900" dirty="0" smtClean="0">
                <a:latin typeface="+mn-lt"/>
              </a:rPr>
              <a:t>weighted </a:t>
            </a:r>
            <a:r>
              <a:rPr lang="el-GR" sz="2900" cap="none" dirty="0" smtClean="0">
                <a:latin typeface="+mn-lt"/>
              </a:rPr>
              <a:t>δ</a:t>
            </a:r>
            <a:r>
              <a:rPr lang="en-US" sz="2900" baseline="30000" dirty="0" smtClean="0">
                <a:latin typeface="+mn-lt"/>
              </a:rPr>
              <a:t>13</a:t>
            </a:r>
            <a:r>
              <a:rPr lang="en-US" sz="2900" dirty="0" smtClean="0">
                <a:latin typeface="+mn-lt"/>
              </a:rPr>
              <a:t>CO</a:t>
            </a:r>
            <a:r>
              <a:rPr lang="en-US" sz="2900" baseline="-25000" dirty="0" smtClean="0">
                <a:latin typeface="+mn-lt"/>
              </a:rPr>
              <a:t>2</a:t>
            </a:r>
            <a:r>
              <a:rPr lang="en-US" sz="2900" dirty="0" smtClean="0">
                <a:latin typeface="+mn-lt"/>
              </a:rPr>
              <a:t> source signatures to predict ambient </a:t>
            </a:r>
            <a:r>
              <a:rPr lang="el-GR" sz="2900" cap="none" dirty="0">
                <a:latin typeface="+mn-lt"/>
              </a:rPr>
              <a:t>δ</a:t>
            </a:r>
            <a:r>
              <a:rPr lang="en-US" sz="2900" baseline="30000" dirty="0">
                <a:latin typeface="+mn-lt"/>
              </a:rPr>
              <a:t>13</a:t>
            </a:r>
            <a:r>
              <a:rPr lang="en-US" sz="2900" dirty="0" smtClean="0">
                <a:latin typeface="+mn-lt"/>
              </a:rPr>
              <a:t>CO</a:t>
            </a:r>
            <a:r>
              <a:rPr lang="en-US" sz="2900" baseline="-25000" dirty="0" smtClean="0">
                <a:latin typeface="+mn-lt"/>
              </a:rPr>
              <a:t>2 </a:t>
            </a:r>
            <a:r>
              <a:rPr lang="en-US" sz="2900" dirty="0" smtClean="0">
                <a:latin typeface="+mn-lt"/>
              </a:rPr>
              <a:t>signature</a:t>
            </a:r>
            <a:endParaRPr lang="en-US" sz="29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0"/>
              </p:nvPr>
            </p:nvSpPr>
            <p:spPr>
              <a:xfrm>
                <a:off x="4401404" y="2636912"/>
                <a:ext cx="4733259" cy="30963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CA" sz="28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lang="fr-CA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   C</a:t>
                </a:r>
                <a:r>
                  <a:rPr lang="fr-CA" sz="2800" baseline="-25000" dirty="0" smtClean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t</a:t>
                </a:r>
                <a:r>
                  <a:rPr lang="fr-CA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 </a:t>
                </a:r>
                <a:r>
                  <a:rPr lang="fr-CA" sz="28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= C</a:t>
                </a:r>
                <a:r>
                  <a:rPr lang="fr-CA" sz="2800" baseline="-250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1</a:t>
                </a:r>
                <a:r>
                  <a:rPr lang="fr-CA" sz="28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 + C</a:t>
                </a:r>
                <a:r>
                  <a:rPr lang="fr-CA" sz="2800" baseline="-250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2</a:t>
                </a:r>
                <a:r>
                  <a:rPr lang="fr-CA" sz="28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 + C</a:t>
                </a:r>
                <a:r>
                  <a:rPr lang="fr-CA" sz="2800" baseline="-250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3</a:t>
                </a:r>
                <a:r>
                  <a:rPr lang="fr-CA" sz="2800" dirty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 +… + </a:t>
                </a:r>
                <a:r>
                  <a:rPr lang="fr-CA" sz="2800" dirty="0" smtClean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C</a:t>
                </a:r>
                <a:r>
                  <a:rPr lang="fr-CA" sz="2800" baseline="-25000" dirty="0" smtClean="0">
                    <a:solidFill>
                      <a:prstClr val="black"/>
                    </a:solidFill>
                    <a:latin typeface="Cambria" panose="02040503050406030204" pitchFamily="18" charset="0"/>
                    <a:cs typeface="+mn-cs"/>
                  </a:rPr>
                  <a:t>i</a:t>
                </a:r>
              </a:p>
              <a:p>
                <a:pPr marL="0" indent="0">
                  <a:buNone/>
                </a:pPr>
                <a:endParaRPr lang="fr-CA" sz="2800" baseline="-25000" dirty="0">
                  <a:solidFill>
                    <a:prstClr val="black"/>
                  </a:solidFill>
                  <a:latin typeface="Cambria" panose="02040503050406030204" pitchFamily="18" charset="0"/>
                  <a:cs typeface="+mn-c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δ</m:t>
                          </m:r>
                        </m:e>
                        <m:sup>
                          <m:r>
                            <a:rPr lang="fr-CA" sz="2800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13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A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C</m:t>
                          </m:r>
                          <m:r>
                            <a:rPr lang="fr-CA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CA" sz="28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t</m:t>
                          </m:r>
                        </m:sub>
                      </m:sSub>
                      <m:r>
                        <a:rPr lang="fr-CA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lang="en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lang="fr-CA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lang="en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CA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fr-CA" sz="2800" baseline="30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4401404" y="2636912"/>
                <a:ext cx="4733259" cy="3096344"/>
              </a:xfrm>
              <a:blipFill>
                <a:blip r:embed="rId2"/>
                <a:stretch>
                  <a:fillRect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1138143-A98F-49D8-879F-DABE65DA2DF7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 descr="Image result for carbon isotop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9"/>
          <a:stretch/>
        </p:blipFill>
        <p:spPr bwMode="auto">
          <a:xfrm>
            <a:off x="34130" y="2034428"/>
            <a:ext cx="4352580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52" y="4357780"/>
            <a:ext cx="4230653" cy="11898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0752" y="1987067"/>
            <a:ext cx="2647440" cy="2026974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28654" r="33609" b="6240"/>
          <a:stretch/>
        </p:blipFill>
        <p:spPr>
          <a:xfrm>
            <a:off x="38107" y="1690689"/>
            <a:ext cx="4533893" cy="44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142" y="5949280"/>
            <a:ext cx="892435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640960" cy="980728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Modelled vs. Measured Mean </a:t>
            </a:r>
            <a:r>
              <a:rPr lang="el-GR" sz="2800" cap="none" dirty="0" smtClean="0">
                <a:latin typeface="+mn-lt"/>
              </a:rPr>
              <a:t>δ</a:t>
            </a:r>
            <a:r>
              <a:rPr lang="en-US" sz="2800" baseline="30000" dirty="0" smtClean="0">
                <a:latin typeface="+mn-lt"/>
              </a:rPr>
              <a:t>13</a:t>
            </a:r>
            <a:r>
              <a:rPr lang="en-US" sz="2800" dirty="0" smtClean="0">
                <a:latin typeface="+mn-lt"/>
              </a:rPr>
              <a:t>CO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Diurnal </a:t>
            </a:r>
            <a:r>
              <a:rPr lang="en-US" sz="2800" dirty="0" smtClean="0">
                <a:latin typeface="+mn-lt"/>
              </a:rPr>
              <a:t>Profile at </a:t>
            </a:r>
            <a:r>
              <a:rPr lang="en-US" sz="2800" dirty="0" err="1" smtClean="0">
                <a:latin typeface="+mn-lt"/>
              </a:rPr>
              <a:t>downsview</a:t>
            </a:r>
            <a:r>
              <a:rPr lang="en-US" sz="2800" dirty="0" smtClean="0">
                <a:latin typeface="+mn-lt"/>
              </a:rPr>
              <a:t> (3 months)</a:t>
            </a:r>
            <a:endParaRPr lang="en-US" sz="2800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C818B29-0359-4672-8583-4745999FC5A3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4265" y="-662782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C:\Users\Murphster\Documents\Projects\CHIMERE Modelling\CHIMERE 2015\Publication - 13CO2 Modelling\Mod vs Measured Diurnal Profi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728000"/>
            <a:ext cx="9144000" cy="45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2142" y="6426679"/>
            <a:ext cx="903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*Error bars show standard </a:t>
            </a:r>
            <a:r>
              <a:rPr lang="en-US" dirty="0" smtClean="0"/>
              <a:t>deviation;  figure is from Pugliese </a:t>
            </a:r>
            <a:r>
              <a:rPr lang="en-US" dirty="0" err="1" smtClean="0"/>
              <a:t>Domenikos</a:t>
            </a:r>
            <a:r>
              <a:rPr lang="en-US" dirty="0" smtClean="0"/>
              <a:t> et al. (2019)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712968" cy="1008112"/>
          </a:xfrm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2393504"/>
            <a:ext cx="8136904" cy="3483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600" dirty="0" smtClean="0"/>
              <a:t>CH</a:t>
            </a:r>
            <a:r>
              <a:rPr lang="en-CA" sz="6600" baseline="-25000" dirty="0"/>
              <a:t>4</a:t>
            </a:r>
            <a:endParaRPr lang="en-CA" sz="6600" baseline="-25000" dirty="0" smtClean="0"/>
          </a:p>
          <a:p>
            <a:pPr marL="0" indent="0" algn="ctr">
              <a:buNone/>
            </a:pPr>
            <a:r>
              <a:rPr lang="en-CA" sz="6000" baseline="-25000" dirty="0" smtClean="0"/>
              <a:t>(methane)</a:t>
            </a:r>
            <a:endParaRPr lang="en-US" sz="6000" baseline="-25000" dirty="0"/>
          </a:p>
        </p:txBody>
      </p:sp>
    </p:spTree>
    <p:extLst>
      <p:ext uri="{BB962C8B-B14F-4D97-AF65-F5344CB8AC3E}">
        <p14:creationId xmlns:p14="http://schemas.microsoft.com/office/powerpoint/2010/main" val="14471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CH</a:t>
            </a:r>
            <a:r>
              <a:rPr lang="en-CA" sz="3600" baseline="-25000" dirty="0"/>
              <a:t>4</a:t>
            </a:r>
            <a:r>
              <a:rPr lang="en-CA" sz="3600" dirty="0" smtClean="0"/>
              <a:t>  Project  background</a:t>
            </a:r>
            <a:endParaRPr lang="en-CA" sz="3600" dirty="0"/>
          </a:p>
        </p:txBody>
      </p:sp>
      <p:sp>
        <p:nvSpPr>
          <p:cNvPr id="3" name="Rectangle 2"/>
          <p:cNvSpPr/>
          <p:nvPr/>
        </p:nvSpPr>
        <p:spPr>
          <a:xfrm>
            <a:off x="251520" y="1772816"/>
            <a:ext cx="8892480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This project builds on and extends the approach of the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source attribution project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</a:pPr>
            <a:r>
              <a:rPr lang="en-CA" altLang="en-US" sz="2800" dirty="0" smtClean="0"/>
              <a:t>Continuous CH</a:t>
            </a:r>
            <a:r>
              <a:rPr lang="en-CA" altLang="en-US" sz="2800" baseline="-25000" dirty="0" smtClean="0"/>
              <a:t>4</a:t>
            </a:r>
            <a:r>
              <a:rPr lang="en-CA" altLang="en-US" sz="2800" dirty="0" smtClean="0"/>
              <a:t> fixed-site network measurements and high-resolution mobile CH</a:t>
            </a:r>
            <a:r>
              <a:rPr lang="en-CA" altLang="en-US" sz="2800" baseline="-25000" dirty="0" smtClean="0"/>
              <a:t>4</a:t>
            </a:r>
            <a:r>
              <a:rPr lang="en-CA" altLang="en-US" sz="2800" dirty="0" smtClean="0"/>
              <a:t> survey measurements by car and bicycle are available for Toronto region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</a:pPr>
            <a:r>
              <a:rPr lang="en-CA" altLang="en-US" sz="2800" dirty="0"/>
              <a:t>Toronto </a:t>
            </a:r>
            <a:r>
              <a:rPr lang="en-CA" altLang="en-US" sz="2800" dirty="0" smtClean="0"/>
              <a:t>GHG testbed is Canadian </a:t>
            </a:r>
            <a:r>
              <a:rPr lang="en-CA" altLang="en-US" sz="2800" dirty="0"/>
              <a:t>contribution to the UN IG3IS (Integrated Global Greenhouse Gas Information System) </a:t>
            </a:r>
            <a:r>
              <a:rPr lang="en-CA" altLang="en-US" sz="2800" dirty="0" smtClean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014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8000"/>
            <a:ext cx="8064896" cy="980728"/>
          </a:xfrm>
        </p:spPr>
        <p:txBody>
          <a:bodyPr/>
          <a:lstStyle/>
          <a:p>
            <a:pPr algn="ctr"/>
            <a:r>
              <a:rPr lang="en-CA" sz="3600" dirty="0" smtClean="0"/>
              <a:t>Talk objective</a:t>
            </a:r>
            <a:endParaRPr lang="en-CA" sz="3600" dirty="0"/>
          </a:p>
        </p:txBody>
      </p:sp>
      <p:sp>
        <p:nvSpPr>
          <p:cNvPr id="3" name="Rectangle 2"/>
          <p:cNvSpPr/>
          <p:nvPr/>
        </p:nvSpPr>
        <p:spPr>
          <a:xfrm>
            <a:off x="396000" y="1772816"/>
            <a:ext cx="8568952" cy="311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To show how a regional AQ model has been applied at high spatial resolution over an urban area for source attribution of two greenhouse gases: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altLang="en-US" sz="2800" dirty="0" smtClean="0"/>
              <a:t>CO</a:t>
            </a:r>
            <a:r>
              <a:rPr lang="en-CA" altLang="en-US" sz="2800" baseline="-25000" dirty="0" smtClean="0"/>
              <a:t>2</a:t>
            </a:r>
            <a:r>
              <a:rPr lang="en-CA" altLang="en-US" sz="2800" dirty="0" smtClean="0"/>
              <a:t>  (completed)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altLang="en-US" sz="2800" dirty="0" smtClean="0"/>
              <a:t>CH</a:t>
            </a:r>
            <a:r>
              <a:rPr lang="en-CA" altLang="en-US" sz="2800" baseline="-25000" dirty="0" smtClean="0"/>
              <a:t>4</a:t>
            </a:r>
            <a:r>
              <a:rPr lang="en-CA" altLang="en-US" sz="2800" dirty="0" smtClean="0"/>
              <a:t>  (ongoing)</a:t>
            </a:r>
            <a:endParaRPr lang="en-US" altLang="en-US" sz="2800" dirty="0"/>
          </a:p>
          <a:p>
            <a:pPr>
              <a:lnSpc>
                <a:spcPct val="95000"/>
              </a:lnSpc>
              <a:buClr>
                <a:srgbClr val="3A601B"/>
              </a:buClr>
              <a:buSzPct val="150000"/>
            </a:pPr>
            <a:r>
              <a:rPr lang="en-CA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04664"/>
            <a:ext cx="8532000" cy="864096"/>
          </a:xfrm>
        </p:spPr>
        <p:txBody>
          <a:bodyPr/>
          <a:lstStyle/>
          <a:p>
            <a:r>
              <a:rPr lang="en-US" altLang="en-US" dirty="0" smtClean="0"/>
              <a:t>Necessary modelling ingredients: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1.  detailed ch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altLang="en-US" dirty="0" smtClean="0">
                <a:solidFill>
                  <a:srgbClr val="FFFF00"/>
                </a:solidFill>
              </a:rPr>
              <a:t> Emissions inventory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" y="6182788"/>
            <a:ext cx="8964000" cy="6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000" y="1620000"/>
            <a:ext cx="8964000" cy="50860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/>
              <a:t>Considered </a:t>
            </a:r>
            <a:r>
              <a:rPr lang="en-CA" sz="2000" b="1" dirty="0" smtClean="0"/>
              <a:t>8</a:t>
            </a:r>
            <a:r>
              <a:rPr lang="en-CA" sz="2000" dirty="0" smtClean="0"/>
              <a:t> anthropogenic source sectors for Canada:                           NG storage/transmission/distribution;  NG power generation;  other industrial;  non-industrial</a:t>
            </a:r>
            <a:r>
              <a:rPr lang="en-CA" sz="2000" dirty="0"/>
              <a:t>; </a:t>
            </a:r>
            <a:r>
              <a:rPr lang="en-CA" sz="2000" dirty="0" smtClean="0"/>
              <a:t> landfills;  ruminants;  other agriculture;  mobile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 smtClean="0"/>
              <a:t>2015 source-sector-specific provincial CH</a:t>
            </a:r>
            <a:r>
              <a:rPr lang="en-CA" sz="2000" baseline="-25000" dirty="0" smtClean="0"/>
              <a:t>4</a:t>
            </a:r>
            <a:r>
              <a:rPr lang="en-CA" sz="2000" dirty="0" smtClean="0"/>
              <a:t> </a:t>
            </a:r>
            <a:r>
              <a:rPr lang="en-CA" sz="2000" dirty="0"/>
              <a:t>emissions </a:t>
            </a:r>
            <a:r>
              <a:rPr lang="en-CA" sz="2000" dirty="0" smtClean="0"/>
              <a:t>were </a:t>
            </a:r>
            <a:r>
              <a:rPr lang="en-CA" sz="2000" dirty="0"/>
              <a:t>o</a:t>
            </a:r>
            <a:r>
              <a:rPr lang="en-CA" sz="2000" dirty="0" smtClean="0"/>
              <a:t>btained from  2 sources supplemented by a third: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 smtClean="0"/>
              <a:t>2018 </a:t>
            </a:r>
            <a:r>
              <a:rPr lang="en-CA" sz="2000" dirty="0"/>
              <a:t>Canadian National Inventory Report (NIR</a:t>
            </a:r>
            <a:r>
              <a:rPr lang="en-CA" sz="2000" dirty="0" smtClean="0"/>
              <a:t>)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/>
              <a:t>f</a:t>
            </a:r>
            <a:r>
              <a:rPr lang="en-CA" sz="2000" dirty="0" smtClean="0"/>
              <a:t>acility reports to Canadian GHG Reporting Program (GHGRP)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 smtClean="0"/>
              <a:t>2015 Canadian VOC emissions (Zhang et al., 2016)</a:t>
            </a:r>
            <a:endParaRPr lang="en-CA" sz="2000" dirty="0"/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 smtClean="0"/>
              <a:t>Gridded monthly anthropogenic CH</a:t>
            </a:r>
            <a:r>
              <a:rPr lang="en-CA" sz="2000" baseline="-25000" dirty="0"/>
              <a:t>4</a:t>
            </a:r>
            <a:r>
              <a:rPr lang="en-CA" sz="2000" dirty="0" smtClean="0"/>
              <a:t> emissions for U.S. for </a:t>
            </a:r>
            <a:r>
              <a:rPr lang="en-CA" sz="2000" dirty="0"/>
              <a:t>2012 </a:t>
            </a:r>
            <a:r>
              <a:rPr lang="en-CA" sz="2000" dirty="0" smtClean="0"/>
              <a:t>were obtained from Harvard study (</a:t>
            </a:r>
            <a:r>
              <a:rPr lang="en-US" sz="2000" dirty="0" err="1"/>
              <a:t>Maasakkers</a:t>
            </a:r>
            <a:r>
              <a:rPr lang="en-US" sz="2000" dirty="0"/>
              <a:t> et </a:t>
            </a:r>
            <a:r>
              <a:rPr lang="en-US" sz="2000" dirty="0" smtClean="0"/>
              <a:t>al., 2016</a:t>
            </a:r>
            <a:r>
              <a:rPr lang="en-US" sz="2000" dirty="0"/>
              <a:t>) </a:t>
            </a:r>
            <a:endParaRPr lang="en-US" sz="2000" dirty="0" smtClean="0"/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/>
              <a:t>CH</a:t>
            </a:r>
            <a:r>
              <a:rPr lang="en-CA" sz="2000" baseline="-25000" dirty="0"/>
              <a:t>4</a:t>
            </a:r>
            <a:r>
              <a:rPr lang="en-CA" sz="2000" dirty="0"/>
              <a:t> </a:t>
            </a:r>
            <a:r>
              <a:rPr lang="en-CA" sz="2000" dirty="0" smtClean="0"/>
              <a:t>wetland emissions from ECCC CTEM model (Arora et al., 2018)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/>
              <a:t>CH</a:t>
            </a:r>
            <a:r>
              <a:rPr lang="en-CA" sz="2000" baseline="-25000" dirty="0"/>
              <a:t>4</a:t>
            </a:r>
            <a:r>
              <a:rPr lang="en-CA" sz="2000" dirty="0"/>
              <a:t> </a:t>
            </a:r>
            <a:r>
              <a:rPr lang="en-CA" sz="2000" dirty="0" smtClean="0"/>
              <a:t>wildfire </a:t>
            </a:r>
            <a:r>
              <a:rPr lang="en-CA" sz="2000" dirty="0"/>
              <a:t>emissions </a:t>
            </a:r>
            <a:r>
              <a:rPr lang="en-CA" sz="2000" dirty="0" smtClean="0"/>
              <a:t>from the ECCC </a:t>
            </a:r>
            <a:r>
              <a:rPr lang="en-CA" sz="2000" dirty="0" err="1" smtClean="0"/>
              <a:t>FireWork</a:t>
            </a:r>
            <a:r>
              <a:rPr lang="en-CA" sz="2000" dirty="0" smtClean="0"/>
              <a:t> model (Chen et al., 2019)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000" dirty="0" smtClean="0"/>
              <a:t>CH</a:t>
            </a:r>
            <a:r>
              <a:rPr lang="en-CA" sz="2000" baseline="-25000" dirty="0" smtClean="0"/>
              <a:t>4</a:t>
            </a:r>
            <a:r>
              <a:rPr lang="en-CA" sz="2000" dirty="0" smtClean="0"/>
              <a:t> boundary values from ECCC EC-CAS-regional model</a:t>
            </a:r>
          </a:p>
        </p:txBody>
      </p:sp>
    </p:spTree>
    <p:extLst>
      <p:ext uri="{BB962C8B-B14F-4D97-AF65-F5344CB8AC3E}">
        <p14:creationId xmlns:p14="http://schemas.microsoft.com/office/powerpoint/2010/main" val="36113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04664"/>
            <a:ext cx="8532000" cy="864096"/>
          </a:xfrm>
        </p:spPr>
        <p:txBody>
          <a:bodyPr/>
          <a:lstStyle/>
          <a:p>
            <a:r>
              <a:rPr lang="en-US" altLang="en-US" dirty="0" smtClean="0"/>
              <a:t>Necessary modelling ingredients:</a:t>
            </a:r>
            <a:br>
              <a:rPr lang="en-US" altLang="en-US" dirty="0" smtClean="0"/>
            </a:br>
            <a:r>
              <a:rPr lang="en-US" altLang="en-US" dirty="0">
                <a:solidFill>
                  <a:srgbClr val="FFFF00"/>
                </a:solidFill>
              </a:rPr>
              <a:t>2</a:t>
            </a:r>
            <a:r>
              <a:rPr lang="en-US" altLang="en-US" dirty="0" smtClean="0">
                <a:solidFill>
                  <a:srgbClr val="FFFF00"/>
                </a:solidFill>
              </a:rPr>
              <a:t>.  spatial and temporal allocation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" y="6182788"/>
            <a:ext cx="8964000" cy="6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000" y="1620000"/>
            <a:ext cx="8964000" cy="38010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/>
              <a:t>N</a:t>
            </a:r>
            <a:r>
              <a:rPr lang="en-CA" sz="2200" dirty="0" smtClean="0"/>
              <a:t>ew spatial information for Ontario from special data sets, including: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Natural gas consumption data by postal code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Data base of small landfill sites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Default spatial allocation is standard set of Canadian spatial surrogates used for VOC allocation;  temporal allocation is hourly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U.S. anthropogenic CH</a:t>
            </a:r>
            <a:r>
              <a:rPr lang="en-CA" sz="2200" baseline="-25000" dirty="0"/>
              <a:t>4</a:t>
            </a:r>
            <a:r>
              <a:rPr lang="en-CA" sz="2200" dirty="0" smtClean="0"/>
              <a:t> emissions are monthly on a </a:t>
            </a:r>
            <a:r>
              <a:rPr lang="en-CA" sz="2200" dirty="0">
                <a:cs typeface="Arial" panose="020B0604020202020204" pitchFamily="34" charset="0"/>
              </a:rPr>
              <a:t>0.1° x 0.1° </a:t>
            </a:r>
            <a:r>
              <a:rPr lang="en-CA" sz="2200" dirty="0" smtClean="0">
                <a:cs typeface="Arial" panose="020B0604020202020204" pitchFamily="34" charset="0"/>
              </a:rPr>
              <a:t>grid</a:t>
            </a:r>
            <a:endParaRPr lang="en-US" sz="2200" dirty="0" smtClean="0"/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Wetland CH</a:t>
            </a:r>
            <a:r>
              <a:rPr lang="en-CA" sz="2200" baseline="-25000" dirty="0"/>
              <a:t>4</a:t>
            </a:r>
            <a:r>
              <a:rPr lang="en-CA" sz="2200" dirty="0" smtClean="0"/>
              <a:t> </a:t>
            </a:r>
            <a:r>
              <a:rPr lang="en-CA" sz="2400" dirty="0"/>
              <a:t>emissions</a:t>
            </a:r>
            <a:r>
              <a:rPr lang="en-CA" sz="2200" dirty="0" smtClean="0"/>
              <a:t> are monthly on a 2.81</a:t>
            </a:r>
            <a:r>
              <a:rPr lang="en-CA" sz="2200" dirty="0">
                <a:cs typeface="Arial" panose="020B0604020202020204" pitchFamily="34" charset="0"/>
              </a:rPr>
              <a:t>° </a:t>
            </a:r>
            <a:r>
              <a:rPr lang="en-CA" sz="2200" dirty="0" smtClean="0">
                <a:cs typeface="Arial" panose="020B0604020202020204" pitchFamily="34" charset="0"/>
              </a:rPr>
              <a:t>x </a:t>
            </a:r>
            <a:r>
              <a:rPr lang="en-CA" sz="2200" dirty="0"/>
              <a:t>2.81</a:t>
            </a:r>
            <a:r>
              <a:rPr lang="en-CA" sz="2200" dirty="0">
                <a:cs typeface="Arial" panose="020B0604020202020204" pitchFamily="34" charset="0"/>
              </a:rPr>
              <a:t>° </a:t>
            </a:r>
            <a:r>
              <a:rPr lang="en-CA" sz="2200" dirty="0" smtClean="0">
                <a:cs typeface="Arial" panose="020B0604020202020204" pitchFamily="34" charset="0"/>
              </a:rPr>
              <a:t>grid</a:t>
            </a:r>
            <a:endParaRPr lang="en-CA" sz="2200" dirty="0" smtClean="0"/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Wildfire CH</a:t>
            </a:r>
            <a:r>
              <a:rPr lang="en-CA" sz="2200" baseline="-25000" dirty="0" smtClean="0"/>
              <a:t>4</a:t>
            </a:r>
            <a:r>
              <a:rPr lang="en-CA" sz="2200" dirty="0" smtClean="0"/>
              <a:t> </a:t>
            </a:r>
            <a:r>
              <a:rPr lang="en-CA" sz="2400" dirty="0"/>
              <a:t>emissions</a:t>
            </a:r>
            <a:r>
              <a:rPr lang="en-CA" sz="2200" dirty="0" smtClean="0"/>
              <a:t> are hourly point emissions</a:t>
            </a:r>
          </a:p>
        </p:txBody>
      </p:sp>
    </p:spTree>
    <p:extLst>
      <p:ext uri="{BB962C8B-B14F-4D97-AF65-F5344CB8AC3E}">
        <p14:creationId xmlns:p14="http://schemas.microsoft.com/office/powerpoint/2010/main" val="37656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62068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1 – Natural Gas Storage, Transmission, Distribution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62562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2 – Natural Gas EPG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65112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3 – Industrial Sources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365605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4 – Landfills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363" y="144000"/>
            <a:ext cx="855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Methane Emissions for Sectors 1 to 4 – Southern Ontario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" y="895220"/>
            <a:ext cx="3995058" cy="27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83" y="895220"/>
            <a:ext cx="3995058" cy="27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" y="3928122"/>
            <a:ext cx="3995058" cy="27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83" y="3928122"/>
            <a:ext cx="399505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8914" y="62068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5 - Ruminants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620689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6 - Agriculture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8914" y="366585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7 – Non-Industrial Sources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366585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8 – Mobile Sources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363" y="144000"/>
            <a:ext cx="877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Methane Emissions for Sectors </a:t>
            </a:r>
            <a:r>
              <a:rPr lang="en-US" sz="2400" b="1" dirty="0" smtClean="0">
                <a:solidFill>
                  <a:srgbClr val="006600"/>
                </a:solidFill>
              </a:rPr>
              <a:t>5 </a:t>
            </a:r>
            <a:r>
              <a:rPr lang="en-US" sz="2400" b="1" dirty="0">
                <a:solidFill>
                  <a:srgbClr val="006600"/>
                </a:solidFill>
              </a:rPr>
              <a:t>to </a:t>
            </a:r>
            <a:r>
              <a:rPr lang="en-US" sz="2400" b="1" dirty="0" smtClean="0">
                <a:solidFill>
                  <a:srgbClr val="006600"/>
                </a:solidFill>
              </a:rPr>
              <a:t>8 </a:t>
            </a:r>
            <a:r>
              <a:rPr lang="en-US" sz="2400" b="1" dirty="0">
                <a:solidFill>
                  <a:srgbClr val="006600"/>
                </a:solidFill>
              </a:rPr>
              <a:t>– Southern Ontario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" y="3942855"/>
            <a:ext cx="3995058" cy="27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83" y="3942845"/>
            <a:ext cx="3995058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" y="897235"/>
            <a:ext cx="3995058" cy="27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83" y="897235"/>
            <a:ext cx="399505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04664"/>
            <a:ext cx="8532000" cy="864096"/>
          </a:xfrm>
        </p:spPr>
        <p:txBody>
          <a:bodyPr/>
          <a:lstStyle/>
          <a:p>
            <a:r>
              <a:rPr lang="en-US" altLang="en-US" dirty="0"/>
              <a:t>Necessary modelling </a:t>
            </a:r>
            <a:r>
              <a:rPr lang="en-US" altLang="en-US" dirty="0" err="1" smtClean="0"/>
              <a:t>ingredientS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3.</a:t>
            </a:r>
            <a:r>
              <a:rPr lang="en-US" altLang="en-US" dirty="0" smtClean="0"/>
              <a:t>  </a:t>
            </a:r>
            <a:r>
              <a:rPr lang="en-US" altLang="en-US" dirty="0" smtClean="0">
                <a:solidFill>
                  <a:srgbClr val="FFFF00"/>
                </a:solidFill>
              </a:rPr>
              <a:t>set of “tagged” tracer fields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20000"/>
            <a:ext cx="9144000" cy="43011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A total of </a:t>
            </a:r>
            <a:r>
              <a:rPr lang="en-US" sz="2400" b="1" dirty="0" smtClean="0"/>
              <a:t>136</a:t>
            </a:r>
            <a:r>
              <a:rPr lang="en-US" sz="2400" dirty="0" smtClean="0"/>
              <a:t> </a:t>
            </a:r>
            <a:r>
              <a:rPr lang="en-US" sz="2400" dirty="0"/>
              <a:t>tagged </a:t>
            </a:r>
            <a:r>
              <a:rPr lang="en-US" sz="2400" dirty="0" smtClean="0"/>
              <a:t>CH</a:t>
            </a:r>
            <a:r>
              <a:rPr lang="en-US" sz="2400" baseline="-25000" dirty="0"/>
              <a:t>4</a:t>
            </a:r>
            <a:r>
              <a:rPr lang="en-US" sz="2400" dirty="0" smtClean="0"/>
              <a:t> </a:t>
            </a:r>
            <a:r>
              <a:rPr lang="en-US" sz="2400" dirty="0"/>
              <a:t>emissions </a:t>
            </a:r>
            <a:r>
              <a:rPr lang="en-US" sz="2400" dirty="0" smtClean="0"/>
              <a:t>fields were considered based on: 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 smtClean="0"/>
              <a:t>11 </a:t>
            </a:r>
            <a:r>
              <a:rPr lang="en-US" sz="2200" dirty="0"/>
              <a:t>source </a:t>
            </a:r>
            <a:r>
              <a:rPr lang="en-US" sz="2200" dirty="0" smtClean="0"/>
              <a:t>sectors (8 anthropogenic, wetlands, wildfires, boundary) 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00" dirty="0" smtClean="0"/>
              <a:t>13 geographic regions (10 ON + QC, NY, PA, rest of US)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altLang="en-US" sz="2400" dirty="0"/>
              <a:t>2 times of day: daytime (12-24 UTC); nighttime (</a:t>
            </a:r>
            <a:r>
              <a:rPr lang="en-CA" altLang="en-US" sz="2400" dirty="0" smtClean="0"/>
              <a:t>0-12 UTC)</a:t>
            </a:r>
          </a:p>
          <a:p>
            <a:pPr marL="285750" indent="-285750">
              <a:lnSpc>
                <a:spcPct val="95000"/>
              </a:lnSpc>
              <a:spcBef>
                <a:spcPts val="24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400" dirty="0" smtClean="0"/>
              <a:t>Shapefile masks were used to select emissions by geographic region</a:t>
            </a:r>
            <a:endParaRPr lang="en-US" sz="2200" dirty="0" smtClean="0"/>
          </a:p>
          <a:p>
            <a:pPr marL="285750" indent="-285750">
              <a:lnSpc>
                <a:spcPct val="95000"/>
              </a:lnSpc>
              <a:spcBef>
                <a:spcPts val="24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GEM-MACH was run </a:t>
            </a:r>
            <a:r>
              <a:rPr lang="en-CA" sz="2200" dirty="0"/>
              <a:t>with model-ready tagged </a:t>
            </a:r>
            <a:r>
              <a:rPr lang="en-CA" sz="2200" dirty="0" smtClean="0"/>
              <a:t>CH</a:t>
            </a:r>
            <a:r>
              <a:rPr lang="en-CA" sz="2200" baseline="-25000" dirty="0"/>
              <a:t>4</a:t>
            </a:r>
            <a:r>
              <a:rPr lang="en-CA" sz="2200" dirty="0" smtClean="0"/>
              <a:t> emissions on  2.5-km grid centred on Toronto with 62 vertical levels for January 2016 period, 24-hour simulations, 60-sec time step, hourly outputs</a:t>
            </a:r>
          </a:p>
        </p:txBody>
      </p:sp>
    </p:spTree>
    <p:extLst>
      <p:ext uri="{BB962C8B-B14F-4D97-AF65-F5344CB8AC3E}">
        <p14:creationId xmlns:p14="http://schemas.microsoft.com/office/powerpoint/2010/main" val="689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1520" y="6165304"/>
            <a:ext cx="87849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72768" y="1656000"/>
            <a:ext cx="3246633" cy="2916000"/>
            <a:chOff x="1563688" y="457200"/>
            <a:chExt cx="3195637" cy="2870200"/>
          </a:xfrm>
        </p:grpSpPr>
        <p:pic>
          <p:nvPicPr>
            <p:cNvPr id="2" name="Picture 1" descr="37_2011_Jan_Thursday_PanAm2_5_IG3IS.fst_20Z_E511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688" y="457200"/>
              <a:ext cx="3195637" cy="2514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63688" y="2984500"/>
              <a:ext cx="3195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CA" sz="1200"/>
                <a:t>37_2011_Jan_Thursday_PanAm2_5_IG3IS.fst_20Z_E511</a:t>
              </a:r>
            </a:p>
          </p:txBody>
        </p:sp>
      </p:grpSp>
      <p:grpSp>
        <p:nvGrpSpPr>
          <p:cNvPr id="7" name="Group 6"/>
          <p:cNvGrpSpPr>
            <a:grpSpLocks noGrp="1" noUngrp="1" noChangeAspect="1"/>
          </p:cNvGrpSpPr>
          <p:nvPr/>
        </p:nvGrpSpPr>
        <p:grpSpPr>
          <a:xfrm>
            <a:off x="5573318" y="1656000"/>
            <a:ext cx="3246633" cy="2916000"/>
            <a:chOff x="7431088" y="457200"/>
            <a:chExt cx="3195637" cy="2870200"/>
          </a:xfrm>
        </p:grpSpPr>
        <p:pic>
          <p:nvPicPr>
            <p:cNvPr id="5" name="Picture 4" descr="38_2011_Jan_Thursday_PanAm2_5_IG3IS.fst_20Z_E521"/>
            <p:cNvPicPr>
              <a:picLocks noRot="1" noChangeAspect="1" noMove="1" noResize="1"/>
            </p:cNvPicPr>
            <p:nvPr isPhoto="1"/>
          </p:nvPicPr>
          <p:blipFill>
            <a:blip r:embed="rId3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88" y="457200"/>
              <a:ext cx="3195637" cy="2514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431088" y="2984500"/>
              <a:ext cx="3195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CA" sz="1200"/>
                <a:t>38_2011_Jan_Thursday_PanAm2_5_IG3IS.fst_20Z_E521</a:t>
              </a:r>
            </a:p>
          </p:txBody>
        </p:sp>
      </p:grpSp>
      <p:grpSp>
        <p:nvGrpSpPr>
          <p:cNvPr id="10" name="Group 9"/>
          <p:cNvGrpSpPr>
            <a:grpSpLocks noGrp="1" noUngrp="1" noChangeAspect="1"/>
          </p:cNvGrpSpPr>
          <p:nvPr/>
        </p:nvGrpSpPr>
        <p:grpSpPr>
          <a:xfrm>
            <a:off x="1174593" y="4248000"/>
            <a:ext cx="3246633" cy="2916000"/>
            <a:chOff x="1563688" y="3543300"/>
            <a:chExt cx="3195637" cy="2870200"/>
          </a:xfrm>
        </p:grpSpPr>
        <p:pic>
          <p:nvPicPr>
            <p:cNvPr id="8" name="Picture 7" descr="39_2011_Jan_Thursday_PanAm2_5_IG3IS.fst_20Z_E531"/>
            <p:cNvPicPr>
              <a:picLocks noRot="1" noChangeAspect="1" noMove="1" noResize="1"/>
            </p:cNvPicPr>
            <p:nvPr isPhoto="1"/>
          </p:nvPicPr>
          <p:blipFill>
            <a:blip r:embed="rId4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688" y="3543300"/>
              <a:ext cx="3195637" cy="2514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63688" y="6070600"/>
              <a:ext cx="3195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CA" sz="1200"/>
                <a:t>39_2011_Jan_Thursday_PanAm2_5_IG3IS.fst_20Z_E531</a:t>
              </a:r>
            </a:p>
          </p:txBody>
        </p:sp>
      </p:grpSp>
      <p:grpSp>
        <p:nvGrpSpPr>
          <p:cNvPr id="13" name="Group 12"/>
          <p:cNvGrpSpPr>
            <a:grpSpLocks noGrp="1" noUngrp="1" noChangeAspect="1"/>
          </p:cNvGrpSpPr>
          <p:nvPr/>
        </p:nvGrpSpPr>
        <p:grpSpPr>
          <a:xfrm>
            <a:off x="5585921" y="4248000"/>
            <a:ext cx="3246633" cy="2916000"/>
            <a:chOff x="7431088" y="3543300"/>
            <a:chExt cx="3195637" cy="2870200"/>
          </a:xfrm>
        </p:grpSpPr>
        <p:pic>
          <p:nvPicPr>
            <p:cNvPr id="11" name="Picture 10" descr="40_2011_Jan_Thursday_PanAm2_5_IG3IS.fst_20Z_E5D1"/>
            <p:cNvPicPr>
              <a:picLocks noRot="1" noChangeAspect="1" noMove="1" noResize="1"/>
            </p:cNvPicPr>
            <p:nvPr isPhoto="1"/>
          </p:nvPicPr>
          <p:blipFill>
            <a:blip r:embed="rId5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88" y="3543300"/>
              <a:ext cx="3195637" cy="2514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431088" y="6070600"/>
              <a:ext cx="3195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CA" sz="1200" dirty="0"/>
                <a:t>40_2011_Jan_Thursday_PanAm2_5_IG3IS.fst_20Z_E5D1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6912768" cy="980728"/>
          </a:xfrm>
        </p:spPr>
        <p:txBody>
          <a:bodyPr/>
          <a:lstStyle/>
          <a:p>
            <a:r>
              <a:rPr lang="en-CA" dirty="0" smtClean="0"/>
              <a:t>Sample tagged emissions:  ruminants, daytime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1720" y="3708000"/>
            <a:ext cx="1728192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SW Ontario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5724128" y="3708000"/>
            <a:ext cx="2739853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/>
            <a:r>
              <a:rPr lang="en-CA" sz="2000" b="1" dirty="0" smtClean="0">
                <a:solidFill>
                  <a:prstClr val="black"/>
                </a:solidFill>
              </a:rPr>
              <a:t>SE Ontario + Quebec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6445" y="6300000"/>
            <a:ext cx="1593706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/>
            <a:r>
              <a:rPr lang="en-CA" sz="2000" b="1" dirty="0" smtClean="0">
                <a:solidFill>
                  <a:prstClr val="black"/>
                </a:solidFill>
              </a:rPr>
              <a:t>NW </a:t>
            </a:r>
            <a:r>
              <a:rPr lang="en-CA" sz="2000" b="1" dirty="0">
                <a:solidFill>
                  <a:prstClr val="black"/>
                </a:solidFill>
              </a:rPr>
              <a:t>Ontario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00" y="5976000"/>
            <a:ext cx="2201436" cy="7078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lvl="0"/>
            <a:r>
              <a:rPr lang="en-CA" sz="2000" b="1" dirty="0" smtClean="0">
                <a:solidFill>
                  <a:prstClr val="black"/>
                </a:solidFill>
              </a:rPr>
              <a:t>Greater Toronto-</a:t>
            </a:r>
          </a:p>
          <a:p>
            <a:pPr lvl="0"/>
            <a:r>
              <a:rPr lang="en-CA" sz="2000" b="1" dirty="0" smtClean="0">
                <a:solidFill>
                  <a:prstClr val="black"/>
                </a:solidFill>
              </a:rPr>
              <a:t>Hamilton Area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88000"/>
            <a:ext cx="8064896" cy="980728"/>
          </a:xfrm>
        </p:spPr>
        <p:txBody>
          <a:bodyPr/>
          <a:lstStyle/>
          <a:p>
            <a:pPr algn="ctr"/>
            <a:r>
              <a:rPr lang="en-US" dirty="0"/>
              <a:t>TCL1, </a:t>
            </a:r>
            <a:r>
              <a:rPr lang="en-US" dirty="0" smtClean="0"/>
              <a:t>boundary Tracer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Nighttime release, </a:t>
            </a:r>
            <a:r>
              <a:rPr lang="en-US" dirty="0" err="1" smtClean="0"/>
              <a:t>ug</a:t>
            </a:r>
            <a:r>
              <a:rPr lang="en-US" dirty="0" smtClean="0"/>
              <a:t>/kg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52000" y="1772816"/>
            <a:ext cx="8748000" cy="443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rgbClr val="3A601B"/>
              </a:buClr>
              <a:buSzPct val="150000"/>
            </a:pPr>
            <a:r>
              <a:rPr lang="en-CA" sz="24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8000" y="5112000"/>
            <a:ext cx="2268000" cy="46800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2400" b="1" dirty="0">
                <a:solidFill>
                  <a:srgbClr val="0070C0"/>
                </a:solidFill>
              </a:rPr>
              <a:t>After </a:t>
            </a:r>
            <a:r>
              <a:rPr lang="en-CA" sz="2400" b="1" dirty="0" smtClean="0">
                <a:solidFill>
                  <a:srgbClr val="0070C0"/>
                </a:solidFill>
              </a:rPr>
              <a:t>12 hours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375" b="29069"/>
          <a:stretch/>
        </p:blipFill>
        <p:spPr>
          <a:xfrm>
            <a:off x="6228000" y="2484000"/>
            <a:ext cx="2910587" cy="244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8375" b="31403"/>
          <a:stretch/>
        </p:blipFill>
        <p:spPr>
          <a:xfrm>
            <a:off x="3168000" y="2484000"/>
            <a:ext cx="3009589" cy="2448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68375" b="33736"/>
          <a:stretch/>
        </p:blipFill>
        <p:spPr>
          <a:xfrm>
            <a:off x="1" y="2484000"/>
            <a:ext cx="3115564" cy="24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328" y="5111999"/>
            <a:ext cx="2268000" cy="461665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70C0"/>
                </a:solidFill>
              </a:rPr>
              <a:t>After 1 hour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4000" y="5112000"/>
            <a:ext cx="2271776" cy="461665"/>
          </a:xfrm>
          <a:prstGeom prst="rect">
            <a:avLst/>
          </a:prstGeom>
          <a:ln w="412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CA" sz="2400" b="1" dirty="0">
                <a:solidFill>
                  <a:srgbClr val="0070C0"/>
                </a:solidFill>
              </a:rPr>
              <a:t>After </a:t>
            </a:r>
            <a:r>
              <a:rPr lang="en-CA" sz="2400" b="1" dirty="0" smtClean="0">
                <a:solidFill>
                  <a:srgbClr val="0070C0"/>
                </a:solidFill>
              </a:rPr>
              <a:t>24 </a:t>
            </a:r>
            <a:r>
              <a:rPr lang="en-CA" sz="2400" b="1" dirty="0">
                <a:solidFill>
                  <a:srgbClr val="0070C0"/>
                </a:solidFill>
              </a:rPr>
              <a:t>hours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6021205"/>
            <a:ext cx="8784976" cy="72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52928" cy="980728"/>
          </a:xfrm>
        </p:spPr>
        <p:txBody>
          <a:bodyPr/>
          <a:lstStyle/>
          <a:p>
            <a:pPr algn="ctr"/>
            <a:r>
              <a:rPr lang="fr-CA" sz="3600" dirty="0" err="1"/>
              <a:t>Summary</a:t>
            </a:r>
            <a:r>
              <a:rPr lang="fr-CA" sz="3600" dirty="0"/>
              <a:t> and </a:t>
            </a:r>
            <a:r>
              <a:rPr lang="fr-CA" sz="3600" dirty="0" smtClean="0"/>
              <a:t>conclusions  (1)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107504" y="1620000"/>
            <a:ext cx="9025302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3A601B"/>
              </a:buClr>
              <a:buSzPct val="150000"/>
            </a:pPr>
            <a:r>
              <a:rPr lang="en-CA" sz="2200" dirty="0"/>
              <a:t>Both </a:t>
            </a:r>
            <a:r>
              <a:rPr lang="en-CA" sz="2200" dirty="0" smtClean="0"/>
              <a:t>GHG source attribution studies </a:t>
            </a:r>
            <a:r>
              <a:rPr lang="en-CA" sz="2200" dirty="0"/>
              <a:t>required the development of a special regional GHG emission </a:t>
            </a:r>
            <a:r>
              <a:rPr lang="en-CA" sz="2200" dirty="0" smtClean="0"/>
              <a:t>inventory; this inventory </a:t>
            </a:r>
            <a:r>
              <a:rPr lang="en-CA" sz="2200" dirty="0"/>
              <a:t>was then processed by the SMOKE emissions processing system to build a set of tagged emissions fields from specific source sectors, source regions, and times of day </a:t>
            </a:r>
            <a:endParaRPr lang="en-CA" sz="2200" dirty="0" smtClean="0"/>
          </a:p>
          <a:p>
            <a:pPr>
              <a:spcAft>
                <a:spcPts val="1800"/>
              </a:spcAft>
              <a:buClr>
                <a:srgbClr val="3A601B"/>
              </a:buClr>
              <a:buSzPct val="150000"/>
            </a:pPr>
            <a:r>
              <a:rPr lang="en-CA" sz="2200" dirty="0" smtClean="0"/>
              <a:t>Both </a:t>
            </a:r>
            <a:r>
              <a:rPr lang="en-CA" sz="2200" dirty="0"/>
              <a:t>studies employed a high-resolution (2.5-km) regional grid centred over </a:t>
            </a:r>
            <a:r>
              <a:rPr lang="en-CA" sz="2200" dirty="0" smtClean="0"/>
              <a:t>Toronto </a:t>
            </a:r>
            <a:r>
              <a:rPr lang="en-CA" sz="2200" dirty="0"/>
              <a:t>and a special version of </a:t>
            </a:r>
            <a:r>
              <a:rPr lang="en-CA" sz="2200" dirty="0" smtClean="0"/>
              <a:t>the GEM-MACH </a:t>
            </a:r>
            <a:r>
              <a:rPr lang="en-CA" sz="2200" dirty="0"/>
              <a:t>in-line AQ model </a:t>
            </a:r>
            <a:r>
              <a:rPr lang="en-CA" sz="2200" dirty="0" smtClean="0"/>
              <a:t>with </a:t>
            </a:r>
            <a:r>
              <a:rPr lang="en-CA" sz="2200" dirty="0"/>
              <a:t>an additional set of “tagged” </a:t>
            </a:r>
            <a:r>
              <a:rPr lang="en-CA" sz="2200" dirty="0" smtClean="0"/>
              <a:t>inert GHG mixing-ratio </a:t>
            </a:r>
            <a:r>
              <a:rPr lang="en-CA" sz="2200" dirty="0"/>
              <a:t>fields </a:t>
            </a:r>
            <a:endParaRPr lang="en-CA" sz="2200" dirty="0" smtClean="0"/>
          </a:p>
          <a:p>
            <a:pPr>
              <a:spcAft>
                <a:spcPts val="1800"/>
              </a:spcAft>
              <a:buClr>
                <a:srgbClr val="3A601B"/>
              </a:buClr>
              <a:buSzPct val="150000"/>
            </a:pPr>
            <a:r>
              <a:rPr lang="en-CA" sz="2200" dirty="0" smtClean="0"/>
              <a:t>For </a:t>
            </a:r>
            <a:r>
              <a:rPr lang="en-CA" sz="2200" dirty="0"/>
              <a:t>the </a:t>
            </a:r>
            <a:r>
              <a:rPr lang="en-CA" sz="2200" b="1" dirty="0">
                <a:solidFill>
                  <a:srgbClr val="0070C0"/>
                </a:solidFill>
              </a:rPr>
              <a:t>CO</a:t>
            </a:r>
            <a:r>
              <a:rPr lang="en-CA" sz="2200" b="1" baseline="-25000" dirty="0">
                <a:solidFill>
                  <a:srgbClr val="0070C0"/>
                </a:solidFill>
              </a:rPr>
              <a:t>2</a:t>
            </a:r>
            <a:r>
              <a:rPr lang="en-CA" sz="2200" dirty="0"/>
              <a:t> </a:t>
            </a:r>
            <a:r>
              <a:rPr lang="en-CA" sz="2200" dirty="0" smtClean="0"/>
              <a:t>source attribution project, </a:t>
            </a:r>
            <a:r>
              <a:rPr lang="en-CA" sz="2200" b="1" dirty="0" smtClean="0">
                <a:solidFill>
                  <a:srgbClr val="0070C0"/>
                </a:solidFill>
              </a:rPr>
              <a:t>11</a:t>
            </a:r>
            <a:r>
              <a:rPr lang="en-CA" sz="2200" dirty="0" smtClean="0"/>
              <a:t> </a:t>
            </a:r>
            <a:r>
              <a:rPr lang="en-CA" sz="2200" dirty="0"/>
              <a:t>tagged CO</a:t>
            </a:r>
            <a:r>
              <a:rPr lang="en-CA" sz="2200" baseline="-25000" dirty="0"/>
              <a:t>2</a:t>
            </a:r>
            <a:r>
              <a:rPr lang="en-CA" sz="2200" dirty="0"/>
              <a:t> emissions fields for </a:t>
            </a:r>
            <a:r>
              <a:rPr lang="en-CA" sz="2200" b="1" dirty="0">
                <a:solidFill>
                  <a:srgbClr val="0070C0"/>
                </a:solidFill>
              </a:rPr>
              <a:t>9</a:t>
            </a:r>
            <a:r>
              <a:rPr lang="en-CA" sz="2200" dirty="0"/>
              <a:t> source sectors and </a:t>
            </a:r>
            <a:r>
              <a:rPr lang="en-CA" sz="2200" b="1" dirty="0">
                <a:solidFill>
                  <a:srgbClr val="0070C0"/>
                </a:solidFill>
              </a:rPr>
              <a:t>3</a:t>
            </a:r>
            <a:r>
              <a:rPr lang="en-CA" sz="2200" dirty="0"/>
              <a:t> source regions were used while the </a:t>
            </a:r>
            <a:r>
              <a:rPr lang="en-CA" sz="2200" b="1" dirty="0">
                <a:solidFill>
                  <a:srgbClr val="FF0000"/>
                </a:solidFill>
              </a:rPr>
              <a:t>CH</a:t>
            </a:r>
            <a:r>
              <a:rPr lang="en-CA" sz="2200" b="1" baseline="-25000" dirty="0">
                <a:solidFill>
                  <a:srgbClr val="FF0000"/>
                </a:solidFill>
              </a:rPr>
              <a:t>4</a:t>
            </a:r>
            <a:r>
              <a:rPr lang="en-CA" sz="2200" dirty="0"/>
              <a:t> </a:t>
            </a:r>
            <a:r>
              <a:rPr lang="en-CA" sz="2200" dirty="0" smtClean="0"/>
              <a:t>source attribution project is considering </a:t>
            </a:r>
            <a:r>
              <a:rPr lang="en-CA" sz="2200" b="1" dirty="0">
                <a:solidFill>
                  <a:srgbClr val="FF0000"/>
                </a:solidFill>
              </a:rPr>
              <a:t>136</a:t>
            </a:r>
            <a:r>
              <a:rPr lang="en-CA" sz="2200" dirty="0"/>
              <a:t> tagged CH</a:t>
            </a:r>
            <a:r>
              <a:rPr lang="en-CA" sz="2200" baseline="-25000" dirty="0"/>
              <a:t>4</a:t>
            </a:r>
            <a:r>
              <a:rPr lang="en-CA" sz="2200" dirty="0"/>
              <a:t> emissions fields for </a:t>
            </a:r>
            <a:r>
              <a:rPr lang="en-CA" sz="2200" b="1" dirty="0" smtClean="0">
                <a:solidFill>
                  <a:srgbClr val="FF0000"/>
                </a:solidFill>
              </a:rPr>
              <a:t>11</a:t>
            </a:r>
            <a:r>
              <a:rPr lang="en-CA" sz="2200" b="1" dirty="0" smtClean="0"/>
              <a:t> </a:t>
            </a:r>
            <a:r>
              <a:rPr lang="en-CA" sz="2200" dirty="0"/>
              <a:t>source sectors, </a:t>
            </a:r>
            <a:r>
              <a:rPr lang="en-CA" sz="2200" b="1" dirty="0" smtClean="0">
                <a:solidFill>
                  <a:srgbClr val="FF0000"/>
                </a:solidFill>
              </a:rPr>
              <a:t>13</a:t>
            </a:r>
            <a:r>
              <a:rPr lang="en-CA" sz="2200" dirty="0" smtClean="0">
                <a:solidFill>
                  <a:srgbClr val="FF0000"/>
                </a:solidFill>
              </a:rPr>
              <a:t> </a:t>
            </a:r>
            <a:r>
              <a:rPr lang="en-CA" sz="2200" dirty="0" smtClean="0"/>
              <a:t>geographic </a:t>
            </a:r>
            <a:r>
              <a:rPr lang="en-CA" sz="2200" dirty="0"/>
              <a:t>regions, and </a:t>
            </a:r>
            <a:r>
              <a:rPr lang="en-CA" sz="2200" b="1" dirty="0">
                <a:solidFill>
                  <a:srgbClr val="FF0000"/>
                </a:solidFill>
              </a:rPr>
              <a:t>2</a:t>
            </a:r>
            <a:r>
              <a:rPr lang="en-CA" sz="2200" dirty="0"/>
              <a:t> times of </a:t>
            </a:r>
            <a:r>
              <a:rPr lang="en-CA" sz="2200" dirty="0" smtClean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42131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6021205"/>
            <a:ext cx="8784976" cy="72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52928" cy="980728"/>
          </a:xfrm>
        </p:spPr>
        <p:txBody>
          <a:bodyPr/>
          <a:lstStyle/>
          <a:p>
            <a:pPr algn="ctr"/>
            <a:r>
              <a:rPr lang="fr-CA" sz="3600" dirty="0" err="1"/>
              <a:t>Summary</a:t>
            </a:r>
            <a:r>
              <a:rPr lang="fr-CA" sz="3600" dirty="0"/>
              <a:t> and </a:t>
            </a:r>
            <a:r>
              <a:rPr lang="fr-CA" sz="3600" dirty="0" smtClean="0"/>
              <a:t>conclusions  (2)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107504" y="1620000"/>
            <a:ext cx="9025302" cy="45089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3A601B"/>
              </a:buClr>
              <a:buSzPct val="150000"/>
            </a:pPr>
            <a:r>
              <a:rPr lang="en-CA" sz="2200" dirty="0" smtClean="0"/>
              <a:t>Complicating factors for modelling include the importance of vegetation fluxes for CO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 and wetland emissions for CH</a:t>
            </a:r>
            <a:r>
              <a:rPr lang="en-CA" sz="2200" baseline="-25000" dirty="0" smtClean="0"/>
              <a:t>4</a:t>
            </a:r>
            <a:r>
              <a:rPr lang="en-CA" sz="2200" dirty="0" smtClean="0"/>
              <a:t>;  wintertime simulations minimize the impact </a:t>
            </a:r>
            <a:r>
              <a:rPr lang="en-CA" sz="2200" dirty="0" smtClean="0"/>
              <a:t>of both of </a:t>
            </a:r>
            <a:r>
              <a:rPr lang="en-CA" sz="2200" dirty="0" smtClean="0"/>
              <a:t>these factors</a:t>
            </a:r>
          </a:p>
          <a:p>
            <a:pPr>
              <a:spcAft>
                <a:spcPts val="1800"/>
              </a:spcAft>
              <a:buClr>
                <a:srgbClr val="3A601B"/>
              </a:buClr>
              <a:buSzPct val="150000"/>
            </a:pPr>
            <a:r>
              <a:rPr lang="en-CA" sz="2200" dirty="0" smtClean="0"/>
              <a:t>Area sources (including natural gas combustion) were found to be the dominant local sources of CO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 in the Toronto area in late evening and early morning while on-road sources were dominant at midday</a:t>
            </a:r>
          </a:p>
          <a:p>
            <a:pPr>
              <a:spcAft>
                <a:spcPts val="1800"/>
              </a:spcAft>
              <a:buClr>
                <a:srgbClr val="3A601B"/>
              </a:buClr>
              <a:buSzPct val="150000"/>
            </a:pPr>
            <a:r>
              <a:rPr lang="en-CA" sz="2200" dirty="0"/>
              <a:t>M</a:t>
            </a:r>
            <a:r>
              <a:rPr lang="en-CA" sz="2200" dirty="0" smtClean="0"/>
              <a:t>odel predictions of stable carbon isotope composition </a:t>
            </a:r>
            <a:r>
              <a:rPr lang="el-GR" sz="2200" dirty="0"/>
              <a:t>δ</a:t>
            </a:r>
            <a:r>
              <a:rPr lang="el-GR" sz="2200" baseline="30000" dirty="0"/>
              <a:t>13</a:t>
            </a:r>
            <a:r>
              <a:rPr lang="en-CA" sz="2200" dirty="0" smtClean="0"/>
              <a:t>CO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 compared reasonably well against measurements</a:t>
            </a:r>
            <a:endParaRPr lang="en-CA" sz="2200" dirty="0"/>
          </a:p>
          <a:p>
            <a:pPr>
              <a:spcAft>
                <a:spcPts val="1800"/>
              </a:spcAft>
              <a:buClr>
                <a:srgbClr val="3A601B"/>
              </a:buClr>
              <a:buSzPct val="150000"/>
            </a:pPr>
            <a:r>
              <a:rPr lang="en-CA" sz="2200" dirty="0" smtClean="0"/>
              <a:t>The comparison of model-predicted mixing ratios with measured values can also provide a check on the accuracy of the emissions inventory, including individual point sources (e.g., landfills)</a:t>
            </a:r>
          </a:p>
        </p:txBody>
      </p:sp>
    </p:spTree>
    <p:extLst>
      <p:ext uri="{BB962C8B-B14F-4D97-AF65-F5344CB8AC3E}">
        <p14:creationId xmlns:p14="http://schemas.microsoft.com/office/powerpoint/2010/main" val="3327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748813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b="1" dirty="0">
                <a:solidFill>
                  <a:srgbClr val="006600"/>
                </a:solidFill>
              </a:rPr>
              <a:t>Thank </a:t>
            </a:r>
            <a:r>
              <a:rPr lang="en-CA" sz="4800" b="1" dirty="0" smtClean="0">
                <a:solidFill>
                  <a:srgbClr val="006600"/>
                </a:solidFill>
              </a:rPr>
              <a:t>you for your attention</a:t>
            </a:r>
            <a:r>
              <a:rPr lang="en-CA" sz="1600" dirty="0"/>
              <a:t/>
            </a:r>
            <a:br>
              <a:rPr lang="en-CA" sz="1600" dirty="0"/>
            </a:b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51520" y="5589240"/>
            <a:ext cx="889248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2856809"/>
            <a:ext cx="87129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Pugliese, </a:t>
            </a:r>
            <a:r>
              <a:rPr lang="en-US" sz="1400" dirty="0" smtClean="0"/>
              <a:t>S.C</a:t>
            </a:r>
            <a:r>
              <a:rPr lang="en-US" sz="1400" dirty="0"/>
              <a:t>., </a:t>
            </a:r>
            <a:r>
              <a:rPr lang="en-US" sz="1400" dirty="0" smtClean="0"/>
              <a:t>J.G. Murphy, F. Vogel, </a:t>
            </a:r>
            <a:r>
              <a:rPr lang="en-US" sz="1400" dirty="0"/>
              <a:t>and </a:t>
            </a:r>
            <a:r>
              <a:rPr lang="en-US" sz="1400" dirty="0" smtClean="0"/>
              <a:t>D. Worthy</a:t>
            </a:r>
            <a:r>
              <a:rPr lang="en-US" sz="1400" dirty="0"/>
              <a:t>, </a:t>
            </a:r>
            <a:r>
              <a:rPr lang="en-US" sz="1400" dirty="0" smtClean="0"/>
              <a:t>2016. </a:t>
            </a:r>
            <a:r>
              <a:rPr lang="en-US" sz="1400" dirty="0"/>
              <a:t>Characterization of the δ</a:t>
            </a:r>
            <a:r>
              <a:rPr lang="en-US" sz="1400" baseline="30000" dirty="0"/>
              <a:t>13</a:t>
            </a:r>
            <a:r>
              <a:rPr lang="en-US" sz="1400" dirty="0" smtClean="0"/>
              <a:t>C signatures </a:t>
            </a:r>
            <a:r>
              <a:rPr lang="en-US" sz="1400" dirty="0"/>
              <a:t>of </a:t>
            </a:r>
            <a:r>
              <a:rPr lang="en-US" sz="1400" dirty="0" smtClean="0"/>
              <a:t>anthropogenic </a:t>
            </a: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emissions </a:t>
            </a:r>
            <a:r>
              <a:rPr lang="en-US" sz="1400" dirty="0"/>
              <a:t>in the Greater Toronto Area, Canada.</a:t>
            </a:r>
            <a:r>
              <a:rPr lang="en-US" sz="1400" i="1" dirty="0"/>
              <a:t> </a:t>
            </a:r>
            <a:r>
              <a:rPr lang="en-US" sz="1400" i="1" dirty="0" smtClean="0"/>
              <a:t> Applied </a:t>
            </a:r>
            <a:r>
              <a:rPr lang="en-US" sz="1400" i="1" dirty="0"/>
              <a:t>Geochemistry, </a:t>
            </a:r>
            <a:r>
              <a:rPr lang="en-US" sz="1400" b="1" dirty="0"/>
              <a:t>83</a:t>
            </a:r>
            <a:r>
              <a:rPr lang="en-US" sz="1400" dirty="0"/>
              <a:t>, </a:t>
            </a:r>
            <a:r>
              <a:rPr lang="en-US" sz="1400" dirty="0" smtClean="0"/>
              <a:t>171-180, </a:t>
            </a:r>
            <a:r>
              <a:rPr lang="en-US" sz="1400" dirty="0">
                <a:hlinkClick r:id="rId2" tooltip="Persistent link using digital object identifier"/>
              </a:rPr>
              <a:t>https://doi.org/10.1016/j.apgeochem.2016.11.003</a:t>
            </a:r>
            <a:r>
              <a:rPr lang="en-US" sz="1400" dirty="0" smtClean="0"/>
              <a:t>. </a:t>
            </a:r>
            <a:endParaRPr lang="en-US" sz="1400" dirty="0"/>
          </a:p>
          <a:p>
            <a:pPr>
              <a:spcAft>
                <a:spcPts val="1200"/>
              </a:spcAft>
            </a:pPr>
            <a:r>
              <a:rPr lang="en-US" sz="1400" dirty="0" smtClean="0"/>
              <a:t>Pugliese</a:t>
            </a:r>
            <a:r>
              <a:rPr lang="en-US" sz="1400" dirty="0"/>
              <a:t>, S.C., J.G. Murphy, F.R. Vogel, M.D. Moran, J. Zhang, Q. Zheng, C.A. Stroud, S. Ren, D. Worthy, and G. </a:t>
            </a:r>
            <a:r>
              <a:rPr lang="en-US" sz="1400" dirty="0" err="1" smtClean="0"/>
              <a:t>Broquet</a:t>
            </a:r>
            <a:r>
              <a:rPr lang="en-US" sz="1400" dirty="0" smtClean="0"/>
              <a:t>, 2018.  </a:t>
            </a:r>
            <a:r>
              <a:rPr lang="en-US" sz="1400" dirty="0"/>
              <a:t>High-resolution quantification of atmospheric CO</a:t>
            </a:r>
            <a:r>
              <a:rPr lang="en-US" sz="1400" baseline="-25000" dirty="0"/>
              <a:t>2</a:t>
            </a:r>
            <a:r>
              <a:rPr lang="en-US" sz="1400" dirty="0"/>
              <a:t> mixing ratios in the Greater Toronto Area, Canada.  </a:t>
            </a:r>
            <a:r>
              <a:rPr lang="en-US" sz="1400" i="1" dirty="0"/>
              <a:t>Atmos. Phys. Chem</a:t>
            </a:r>
            <a:r>
              <a:rPr lang="en-US" sz="1400" dirty="0"/>
              <a:t>., </a:t>
            </a:r>
            <a:r>
              <a:rPr lang="en-US" sz="1400" b="1" dirty="0"/>
              <a:t>18</a:t>
            </a:r>
            <a:r>
              <a:rPr lang="en-US" sz="1400" dirty="0"/>
              <a:t>, 3387-3401, </a:t>
            </a:r>
            <a:r>
              <a:rPr lang="en-US" sz="1400" u="sng" dirty="0">
                <a:hlinkClick r:id="rId3"/>
              </a:rPr>
              <a:t>https://doi.org/10.5194/acp-18-3387-2018</a:t>
            </a:r>
            <a:r>
              <a:rPr lang="en-US" sz="14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1400" dirty="0"/>
              <a:t>Pugliese </a:t>
            </a:r>
            <a:r>
              <a:rPr lang="en-US" sz="1400" dirty="0" err="1"/>
              <a:t>Domenikos</a:t>
            </a:r>
            <a:r>
              <a:rPr lang="en-US" sz="1400" dirty="0"/>
              <a:t>, S.C., F.R. Vogel, J.G. Murphy, M.D. Moran, C.A. Stroud, S. Ren, J. Zhang, Q. Zheng, D. Worthy, L. Huang, and G. </a:t>
            </a:r>
            <a:r>
              <a:rPr lang="en-US" sz="1400" dirty="0" err="1"/>
              <a:t>Broquet</a:t>
            </a:r>
            <a:r>
              <a:rPr lang="en-US" sz="1400" dirty="0"/>
              <a:t>, 2019. Towards understanding the variability in source contribution of CO</a:t>
            </a:r>
            <a:r>
              <a:rPr lang="en-US" sz="1400" baseline="-25000" dirty="0"/>
              <a:t>2</a:t>
            </a:r>
            <a:r>
              <a:rPr lang="en-US" sz="1400" dirty="0"/>
              <a:t> using high-resolution simulations of atmospheric δ</a:t>
            </a:r>
            <a:r>
              <a:rPr lang="en-US" sz="1400" baseline="30000" dirty="0"/>
              <a:t>13</a:t>
            </a: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signatures in the Greater Toronto Area, Canada.  </a:t>
            </a:r>
            <a:r>
              <a:rPr lang="en-US" sz="1400" i="1" dirty="0"/>
              <a:t>Atmos. Environ</a:t>
            </a:r>
            <a:r>
              <a:rPr lang="en-US" sz="1400" dirty="0"/>
              <a:t>., </a:t>
            </a:r>
            <a:r>
              <a:rPr lang="en-US" sz="1400" b="1" dirty="0"/>
              <a:t>214</a:t>
            </a:r>
            <a:r>
              <a:rPr lang="en-US" sz="1400" dirty="0"/>
              <a:t>, 116877, </a:t>
            </a:r>
            <a:r>
              <a:rPr lang="en-US" sz="1400" u="sng" dirty="0">
                <a:hlinkClick r:id="rId4"/>
              </a:rPr>
              <a:t>https://doi.org/10.1016/j.atmosenv.2019.116877</a:t>
            </a:r>
            <a:r>
              <a:rPr lang="en-US" sz="1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SOCE inventory: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dataverse.scholarsportal.info/dataset.xhtml?persistentId=doi:10.5683/SP/GOQGHD</a:t>
            </a:r>
            <a:endParaRPr lang="en-US" sz="1400" dirty="0" smtClean="0"/>
          </a:p>
          <a:p>
            <a:r>
              <a:rPr lang="en-US" sz="1400" dirty="0"/>
              <a:t>Zhang, J., M.D. Moran, Q. Zheng, and S. Smyth, 2016.  Canadian anthropogenic methane and ethane emissions: A regional air quality modeling perspective.  </a:t>
            </a:r>
            <a:r>
              <a:rPr lang="en-US" sz="1400" i="1" dirty="0"/>
              <a:t>15th CMAS Conference</a:t>
            </a:r>
            <a:r>
              <a:rPr lang="en-US" sz="1400" dirty="0"/>
              <a:t>, 24-26 Oct., Chapel Hill, NC [see </a:t>
            </a:r>
            <a:r>
              <a:rPr lang="en-US" sz="1400" dirty="0">
                <a:hlinkClick r:id="rId6"/>
              </a:rPr>
              <a:t>https://www.cmascenter.org/conference//2016/slides/zhang_canadian_anthropogenic_2016.pdf</a:t>
            </a:r>
            <a:r>
              <a:rPr lang="en-US" sz="1400" dirty="0"/>
              <a:t>]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2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712968" cy="1008112"/>
          </a:xfrm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2273789"/>
            <a:ext cx="8568952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600" dirty="0" smtClean="0"/>
              <a:t>CO</a:t>
            </a:r>
            <a:r>
              <a:rPr lang="en-CA" sz="6600" baseline="-25000" dirty="0" smtClean="0"/>
              <a:t>2</a:t>
            </a:r>
            <a:r>
              <a:rPr lang="en-CA" sz="6600" dirty="0" smtClean="0"/>
              <a:t>  and  </a:t>
            </a:r>
            <a:r>
              <a:rPr lang="el-GR" sz="6600" dirty="0" smtClean="0"/>
              <a:t>δ</a:t>
            </a:r>
            <a:r>
              <a:rPr lang="en-CA" sz="6600" baseline="30000" dirty="0" smtClean="0"/>
              <a:t>13</a:t>
            </a:r>
            <a:r>
              <a:rPr lang="en-CA" sz="6600" dirty="0" smtClean="0"/>
              <a:t>CO</a:t>
            </a:r>
            <a:r>
              <a:rPr lang="en-CA" sz="6600" baseline="-25000" dirty="0" smtClean="0"/>
              <a:t>2</a:t>
            </a:r>
            <a:endParaRPr lang="en-CA" sz="6600" dirty="0" smtClean="0"/>
          </a:p>
          <a:p>
            <a:pPr marL="0" indent="0" algn="ctr">
              <a:spcBef>
                <a:spcPts val="3000"/>
              </a:spcBef>
              <a:buNone/>
            </a:pPr>
            <a:r>
              <a:rPr lang="en-CA" sz="6000" baseline="-25000" dirty="0" smtClean="0"/>
              <a:t>(carbon dioxide and its stable carbon isotopic composition)</a:t>
            </a:r>
            <a:endParaRPr lang="en-US" sz="6000" baseline="-25000" dirty="0"/>
          </a:p>
        </p:txBody>
      </p:sp>
    </p:spTree>
    <p:extLst>
      <p:ext uri="{BB962C8B-B14F-4D97-AF65-F5344CB8AC3E}">
        <p14:creationId xmlns:p14="http://schemas.microsoft.com/office/powerpoint/2010/main" val="3432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20884"/>
            <a:ext cx="910850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the naming convention for emissions: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EXYZ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source type (</a:t>
            </a:r>
            <a:r>
              <a:rPr lang="en-C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emissions for source 9 and A are set to zero for Jan.  No emissions for C because it is not a emissions source)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1=natural gas storage, transmission, distribution  (9x2 species,  e.g.  T141 stands for methane from this natural gas source from Toronto region in daytime, 9 Ontario regions, 2 times)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2=natural gas power generation (9x2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3=other industrial sources (9x2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4=landfill waste (9x2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5=ruminants (4x2 species,  all GHTA together so only 4 Ontario regions, e.g.  T5D1)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6=agricultural (4x2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7=non-industrial area sources (9x2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8=all mobile sources (4x2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9=natural wetland (only summer, but I will create memory space) (4x2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A=natural forest fire (only summer, but I will create memory space) (4x2 species)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B=all US anthropogenic source types added together, gridded emissions (only TBA1, TBA2, TBB1, TBB2, TBC1 and TBC2)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C=lateral boundary contribution, flux from global model at domain edge (only TCL1, tracer lateral </a:t>
            </a:r>
            <a:r>
              <a:rPr lang="en-CA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boundary)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= emission regions (</a:t>
            </a:r>
            <a:r>
              <a:rPr lang="en-C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emissions for L because it is not a emissions source)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1=SW Ontario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2=SE Ontario + Quebec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3=NW Ontario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4=Toronto region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5=York region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6=</a:t>
            </a:r>
            <a:r>
              <a:rPr lang="en-C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Halton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7=Durham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8=Peel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9=Hamilton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A=New York state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B=Pennsylvania state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C=other US states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D=all GTHA in one category (4+5+6+7+8+9, only for certain source types that are not urban related)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L=lateral boundary contribution, flux from global model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= emission time period (Jan, EST for </a:t>
            </a:r>
            <a:r>
              <a:rPr lang="en-C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PanAm</a:t>
            </a: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2.5km grid)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1=daytime (7am to 6pm (12Z to </a:t>
            </a:r>
            <a:r>
              <a:rPr lang="en-CA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24Z </a:t>
            </a: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 2=nighttime (7 pm to 6am (00z to </a:t>
            </a:r>
            <a:r>
              <a:rPr lang="en-CA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12Z</a:t>
            </a:r>
            <a:r>
              <a:rPr lang="en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CO</a:t>
            </a:r>
            <a:r>
              <a:rPr lang="en-CA" sz="3600" baseline="-25000" dirty="0" smtClean="0"/>
              <a:t>2</a:t>
            </a:r>
            <a:r>
              <a:rPr lang="en-CA" sz="3600" dirty="0" smtClean="0"/>
              <a:t>  Project  background</a:t>
            </a:r>
            <a:endParaRPr lang="en-CA" sz="3600" dirty="0"/>
          </a:p>
        </p:txBody>
      </p:sp>
      <p:sp>
        <p:nvSpPr>
          <p:cNvPr id="3" name="Rectangle 2"/>
          <p:cNvSpPr/>
          <p:nvPr/>
        </p:nvSpPr>
        <p:spPr>
          <a:xfrm>
            <a:off x="539552" y="1772816"/>
            <a:ext cx="8424448" cy="37671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  <a:buClr>
                <a:srgbClr val="008000"/>
              </a:buClr>
              <a:buSzPct val="150000"/>
            </a:pPr>
            <a:r>
              <a:rPr lang="en-US" altLang="en-US" sz="2800" dirty="0" smtClean="0"/>
              <a:t>This modelling project contributed to a recent University of Toronto Ph.D. dissertation by Stephanie Pugliese </a:t>
            </a:r>
            <a:r>
              <a:rPr lang="en-US" altLang="en-US" sz="2800" dirty="0" err="1" smtClean="0"/>
              <a:t>Domenikos</a:t>
            </a:r>
            <a:r>
              <a:rPr lang="en-US" altLang="en-US" sz="2800" dirty="0" smtClean="0"/>
              <a:t> to analyze and interpret continuous mixing ratio and isotope measurements from the ECCC network of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monitors in the Greater Toronto Area and south-central Ontario</a:t>
            </a:r>
          </a:p>
          <a:p>
            <a:pPr>
              <a:lnSpc>
                <a:spcPct val="95000"/>
              </a:lnSpc>
              <a:buClr>
                <a:srgbClr val="3A601B"/>
              </a:buClr>
              <a:buSzPct val="150000"/>
            </a:pPr>
            <a:r>
              <a:rPr lang="en-CA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8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t="27919" r="24376" b="1340"/>
          <a:stretch/>
        </p:blipFill>
        <p:spPr>
          <a:xfrm>
            <a:off x="4320000" y="2340000"/>
            <a:ext cx="4802514" cy="374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2340000"/>
            <a:ext cx="3744000" cy="37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1800" y="4572000"/>
            <a:ext cx="324000" cy="2160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71800" y="2340000"/>
            <a:ext cx="1584176" cy="2232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71800" y="4788024"/>
            <a:ext cx="1548200" cy="129597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576000" y="252000"/>
            <a:ext cx="8424936" cy="980728"/>
          </a:xfrm>
        </p:spPr>
        <p:txBody>
          <a:bodyPr/>
          <a:lstStyle/>
          <a:p>
            <a:r>
              <a:rPr lang="en-CA" dirty="0" smtClean="0"/>
              <a:t>ECCC greenhouse gas monitoring network in south-central Ontario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452320" y="3240000"/>
            <a:ext cx="0" cy="1188000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60331" y="3633945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~ 85 km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47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24000"/>
            <a:ext cx="8064896" cy="980728"/>
          </a:xfrm>
        </p:spPr>
        <p:txBody>
          <a:bodyPr/>
          <a:lstStyle/>
          <a:p>
            <a:pPr algn="ctr"/>
            <a:r>
              <a:rPr lang="en-US" altLang="en-US" sz="3600" dirty="0" smtClean="0"/>
              <a:t>Why use an AQ Model in a climate-focused study?</a:t>
            </a:r>
            <a:endParaRPr lang="en-CA" sz="3600" dirty="0"/>
          </a:p>
        </p:txBody>
      </p:sp>
      <p:sp>
        <p:nvSpPr>
          <p:cNvPr id="3" name="Rectangle 2"/>
          <p:cNvSpPr/>
          <p:nvPr/>
        </p:nvSpPr>
        <p:spPr>
          <a:xfrm>
            <a:off x="108000" y="1700808"/>
            <a:ext cx="8964000" cy="43227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/>
              <a:t>Eulerian air quality models </a:t>
            </a:r>
            <a:r>
              <a:rPr lang="en-CA" sz="2200" dirty="0" smtClean="0"/>
              <a:t>simulate </a:t>
            </a:r>
            <a:r>
              <a:rPr lang="en-CA" sz="2200" dirty="0"/>
              <a:t>the emission, transport, transformation, and removal of air pollutants such as SO</a:t>
            </a:r>
            <a:r>
              <a:rPr lang="en-CA" sz="2200" baseline="-25000" dirty="0"/>
              <a:t>2</a:t>
            </a:r>
            <a:r>
              <a:rPr lang="en-CA" sz="2200" dirty="0"/>
              <a:t> and NO</a:t>
            </a:r>
            <a:r>
              <a:rPr lang="en-CA" sz="2200" baseline="-25000" dirty="0"/>
              <a:t>x</a:t>
            </a:r>
            <a:r>
              <a:rPr lang="en-CA" sz="2200" dirty="0"/>
              <a:t> </a:t>
            </a:r>
            <a:r>
              <a:rPr lang="en-CA" sz="2200" dirty="0" smtClean="0"/>
              <a:t>but also longer-lived </a:t>
            </a:r>
            <a:r>
              <a:rPr lang="en-CA" sz="2200" dirty="0"/>
              <a:t>species such as low-reactivity VOCs </a:t>
            </a:r>
            <a:r>
              <a:rPr lang="en-CA" sz="2200" dirty="0" smtClean="0"/>
              <a:t>and CO 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Such </a:t>
            </a:r>
            <a:r>
              <a:rPr lang="en-CA" sz="2200" dirty="0"/>
              <a:t>simulations require the </a:t>
            </a:r>
            <a:r>
              <a:rPr lang="en-CA" sz="2200" dirty="0" smtClean="0"/>
              <a:t>AQ model </a:t>
            </a:r>
            <a:r>
              <a:rPr lang="en-CA" sz="2200" dirty="0"/>
              <a:t>to be provided with detailed information about pollutant emissions and meteorological </a:t>
            </a:r>
            <a:r>
              <a:rPr lang="en-CA" sz="2200" dirty="0" smtClean="0"/>
              <a:t>conditions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An AQ model should be able to </a:t>
            </a:r>
            <a:r>
              <a:rPr lang="en-CA" sz="2200" dirty="0"/>
              <a:t>simulate atmospheric concentrations of long-lived greenhouse gases (GHGs) such as CO</a:t>
            </a:r>
            <a:r>
              <a:rPr lang="en-CA" sz="2200" baseline="-25000" dirty="0"/>
              <a:t>2</a:t>
            </a:r>
            <a:r>
              <a:rPr lang="en-CA" sz="2200" dirty="0"/>
              <a:t> and methane (CH</a:t>
            </a:r>
            <a:r>
              <a:rPr lang="en-CA" sz="2200" baseline="-25000" dirty="0"/>
              <a:t>4</a:t>
            </a:r>
            <a:r>
              <a:rPr lang="en-CA" sz="2200" dirty="0"/>
              <a:t>) if their emissions can be described in similar </a:t>
            </a:r>
            <a:r>
              <a:rPr lang="en-CA" sz="2200" dirty="0" smtClean="0"/>
              <a:t>detail, including source type and spatial and temporal distribution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200" dirty="0" smtClean="0"/>
              <a:t>CO is also considered to be an indirect GHG (CO</a:t>
            </a:r>
            <a:r>
              <a:rPr lang="en-CA" sz="2200" baseline="-25000" dirty="0" smtClean="0"/>
              <a:t>2</a:t>
            </a:r>
            <a:r>
              <a:rPr lang="en-CA" sz="2200" dirty="0" smtClean="0"/>
              <a:t> and O</a:t>
            </a:r>
            <a:r>
              <a:rPr lang="en-CA" sz="2200" baseline="-25000" dirty="0" smtClean="0"/>
              <a:t>3</a:t>
            </a:r>
            <a:r>
              <a:rPr lang="en-CA" sz="2200" dirty="0" smtClean="0"/>
              <a:t> precursor) as well as an air pollutant</a:t>
            </a:r>
          </a:p>
        </p:txBody>
      </p:sp>
    </p:spTree>
    <p:extLst>
      <p:ext uri="{BB962C8B-B14F-4D97-AF65-F5344CB8AC3E}">
        <p14:creationId xmlns:p14="http://schemas.microsoft.com/office/powerpoint/2010/main" val="8336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04664"/>
            <a:ext cx="8532000" cy="864096"/>
          </a:xfrm>
        </p:spPr>
        <p:txBody>
          <a:bodyPr/>
          <a:lstStyle/>
          <a:p>
            <a:r>
              <a:rPr lang="en-US" altLang="en-US" dirty="0" smtClean="0"/>
              <a:t>Necessary modelling ingredients: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1.  Detailed CO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dirty="0" smtClean="0">
                <a:solidFill>
                  <a:srgbClr val="FFFF00"/>
                </a:solidFill>
              </a:rPr>
              <a:t> Emissions Inventory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00" y="6182788"/>
            <a:ext cx="8964000" cy="6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8000" y="1620000"/>
            <a:ext cx="8964000" cy="50452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/>
              <a:t>Considered 7 </a:t>
            </a:r>
            <a:r>
              <a:rPr lang="en-CA" sz="2100" dirty="0" smtClean="0"/>
              <a:t>source </a:t>
            </a:r>
            <a:r>
              <a:rPr lang="en-CA" sz="2100" dirty="0" smtClean="0"/>
              <a:t>sectors for Ontario:                                   residential </a:t>
            </a:r>
            <a:r>
              <a:rPr lang="en-CA" sz="2100" dirty="0"/>
              <a:t>natural gas (NG); commercial NG; other point; other area; on-road; non-marine off-road; and marine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/>
              <a:t>Obtained source-sector-specific provincial </a:t>
            </a:r>
            <a:r>
              <a:rPr lang="en-CA" sz="2100" b="1" dirty="0"/>
              <a:t>CO</a:t>
            </a:r>
            <a:r>
              <a:rPr lang="en-CA" sz="2100" b="1" baseline="-25000" dirty="0"/>
              <a:t>2</a:t>
            </a:r>
            <a:r>
              <a:rPr lang="en-CA" sz="2100" dirty="0"/>
              <a:t> emissions from the 2010 Canadian National Inventory Report (NIR)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/>
              <a:t>Obtained source-sector-specific provincial </a:t>
            </a:r>
            <a:r>
              <a:rPr lang="en-CA" sz="2100" b="1" dirty="0" smtClean="0"/>
              <a:t>CO</a:t>
            </a:r>
            <a:r>
              <a:rPr lang="en-CA" sz="2100" dirty="0" smtClean="0"/>
              <a:t> emissions from the 2010 Canadian national Air Pollutant Emissions Inventory (APEI) except for residential and commercial NG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/>
              <a:t>Calculated sector-average CO</a:t>
            </a:r>
            <a:r>
              <a:rPr lang="en-CA" sz="2100" baseline="-25000" dirty="0" smtClean="0"/>
              <a:t>2</a:t>
            </a:r>
            <a:r>
              <a:rPr lang="en-CA" sz="2100" dirty="0" smtClean="0"/>
              <a:t>:CO ratios for Ontario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/>
              <a:t>Anthropogenic CO</a:t>
            </a:r>
            <a:r>
              <a:rPr lang="en-CA" sz="2100" baseline="-25000" dirty="0" smtClean="0"/>
              <a:t>2</a:t>
            </a:r>
            <a:r>
              <a:rPr lang="en-CA" sz="2100" dirty="0" smtClean="0"/>
              <a:t> emissions outside of Ontario were obtained from the Fossil Fuel Data Assimilation System v2 inventory (FFDAS, 2010)</a:t>
            </a:r>
          </a:p>
          <a:p>
            <a:pPr marL="285750" indent="-285750">
              <a:lnSpc>
                <a:spcPct val="95000"/>
              </a:lnSpc>
              <a:spcBef>
                <a:spcPts val="15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/>
              <a:t>Biogenic CO</a:t>
            </a:r>
            <a:r>
              <a:rPr lang="en-CA" sz="2100" baseline="-25000" dirty="0" smtClean="0"/>
              <a:t>2</a:t>
            </a:r>
            <a:r>
              <a:rPr lang="en-CA" sz="2100" dirty="0" smtClean="0"/>
              <a:t> fluxes were obtained from C-TESSEL (land surface component of the ECMWF forecast system)</a:t>
            </a:r>
          </a:p>
        </p:txBody>
      </p:sp>
    </p:spTree>
    <p:extLst>
      <p:ext uri="{BB962C8B-B14F-4D97-AF65-F5344CB8AC3E}">
        <p14:creationId xmlns:p14="http://schemas.microsoft.com/office/powerpoint/2010/main" val="1207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604448" cy="864096"/>
          </a:xfrm>
        </p:spPr>
        <p:txBody>
          <a:bodyPr/>
          <a:lstStyle/>
          <a:p>
            <a:r>
              <a:rPr lang="en-US" altLang="en-US" dirty="0"/>
              <a:t>Necessary modelling </a:t>
            </a:r>
            <a:r>
              <a:rPr lang="en-US" altLang="en-US" dirty="0" smtClean="0"/>
              <a:t>ingredients: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2.  spatial and temporal allocation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00" y="1620000"/>
            <a:ext cx="9036000" cy="5006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/>
              <a:t>Allocation of anthropogenic </a:t>
            </a:r>
            <a:r>
              <a:rPr lang="en-CA" sz="2100" b="1" dirty="0"/>
              <a:t>CO</a:t>
            </a:r>
            <a:r>
              <a:rPr lang="en-CA" sz="2100" dirty="0"/>
              <a:t> emissions for Ontario </a:t>
            </a:r>
            <a:r>
              <a:rPr lang="en-CA" sz="2100" dirty="0" smtClean="0"/>
              <a:t>was </a:t>
            </a:r>
            <a:r>
              <a:rPr lang="en-CA" sz="2100" dirty="0"/>
              <a:t>used as a proxy for </a:t>
            </a:r>
            <a:r>
              <a:rPr lang="en-CA" sz="2100" dirty="0" smtClean="0"/>
              <a:t>allocation of </a:t>
            </a:r>
            <a:r>
              <a:rPr lang="en-CA" sz="2100" b="1" dirty="0" smtClean="0"/>
              <a:t>CO</a:t>
            </a:r>
            <a:r>
              <a:rPr lang="en-CA" sz="2100" b="1" baseline="-25000" dirty="0" smtClean="0"/>
              <a:t>2</a:t>
            </a:r>
            <a:r>
              <a:rPr lang="en-CA" sz="2100" dirty="0" smtClean="0"/>
              <a:t> </a:t>
            </a:r>
            <a:r>
              <a:rPr lang="en-CA" sz="2100" dirty="0"/>
              <a:t>emissions </a:t>
            </a:r>
            <a:r>
              <a:rPr lang="en-CA" sz="2100" dirty="0">
                <a:cs typeface="Arial" panose="020B0604020202020204" pitchFamily="34" charset="0"/>
              </a:rPr>
              <a:t>‒ sources are </a:t>
            </a:r>
            <a:r>
              <a:rPr lang="en-CA" sz="2100" dirty="0" smtClean="0">
                <a:cs typeface="Arial" panose="020B0604020202020204" pitchFamily="34" charset="0"/>
              </a:rPr>
              <a:t>similar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>
                <a:cs typeface="Arial" panose="020B0604020202020204" pitchFamily="34" charset="0"/>
              </a:rPr>
              <a:t>SMOKE emissions processing system was used for spatial allocation  (to a 2.5-km regional grid centred over Toronto) and temporal allocation (hourly) of CO emissions for 7 sectors for 3 winter months (Jan.-March)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>
                <a:cs typeface="Arial" panose="020B0604020202020204" pitchFamily="34" charset="0"/>
              </a:rPr>
              <a:t>Sector-average CO</a:t>
            </a:r>
            <a:r>
              <a:rPr lang="en-CA" sz="2100" baseline="-25000" dirty="0" smtClean="0">
                <a:cs typeface="Arial" panose="020B0604020202020204" pitchFamily="34" charset="0"/>
              </a:rPr>
              <a:t>2</a:t>
            </a:r>
            <a:r>
              <a:rPr lang="en-CA" sz="2100" dirty="0" smtClean="0">
                <a:cs typeface="Arial" panose="020B0604020202020204" pitchFamily="34" charset="0"/>
              </a:rPr>
              <a:t>:CO ratios were used to convert model-ready CO emissions into CO</a:t>
            </a:r>
            <a:r>
              <a:rPr lang="en-CA" sz="2100" baseline="-25000" dirty="0" smtClean="0">
                <a:cs typeface="Arial" panose="020B0604020202020204" pitchFamily="34" charset="0"/>
              </a:rPr>
              <a:t>2</a:t>
            </a:r>
            <a:r>
              <a:rPr lang="en-CA" sz="2100" dirty="0" smtClean="0">
                <a:cs typeface="Arial" panose="020B0604020202020204" pitchFamily="34" charset="0"/>
              </a:rPr>
              <a:t> emissions for 5 sectors; residential and commercial NG emissions were allocated directly using residential-dwelling and commercial-fuel surrogates: the resulting CO</a:t>
            </a:r>
            <a:r>
              <a:rPr lang="en-CA" sz="2100" baseline="-25000" dirty="0" smtClean="0">
                <a:cs typeface="Arial" panose="020B0604020202020204" pitchFamily="34" charset="0"/>
              </a:rPr>
              <a:t>2</a:t>
            </a:r>
            <a:r>
              <a:rPr lang="en-CA" sz="2100" dirty="0" smtClean="0">
                <a:cs typeface="Arial" panose="020B0604020202020204" pitchFamily="34" charset="0"/>
              </a:rPr>
              <a:t> emissions for Ontario are called the Southern Ontario CO</a:t>
            </a:r>
            <a:r>
              <a:rPr lang="en-CA" sz="2100" baseline="-25000" dirty="0" smtClean="0">
                <a:cs typeface="Arial" panose="020B0604020202020204" pitchFamily="34" charset="0"/>
              </a:rPr>
              <a:t>2</a:t>
            </a:r>
            <a:r>
              <a:rPr lang="en-CA" sz="2100" dirty="0" smtClean="0">
                <a:cs typeface="Arial" panose="020B0604020202020204" pitchFamily="34" charset="0"/>
              </a:rPr>
              <a:t> Emissions (SOCE) inventory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>
                <a:cs typeface="Arial" panose="020B0604020202020204" pitchFamily="34" charset="0"/>
              </a:rPr>
              <a:t>FFDAS v2 CO</a:t>
            </a:r>
            <a:r>
              <a:rPr lang="en-CA" sz="2100" baseline="-25000" dirty="0" smtClean="0">
                <a:cs typeface="Arial" panose="020B0604020202020204" pitchFamily="34" charset="0"/>
              </a:rPr>
              <a:t>2</a:t>
            </a:r>
            <a:r>
              <a:rPr lang="en-CA" sz="2100" dirty="0" smtClean="0">
                <a:cs typeface="Arial" panose="020B0604020202020204" pitchFamily="34" charset="0"/>
              </a:rPr>
              <a:t> emissions were available </a:t>
            </a:r>
            <a:r>
              <a:rPr lang="en-CA" sz="2100" dirty="0">
                <a:cs typeface="Arial" panose="020B0604020202020204" pitchFamily="34" charset="0"/>
              </a:rPr>
              <a:t>hourly </a:t>
            </a:r>
            <a:r>
              <a:rPr lang="en-CA" sz="2100" dirty="0" smtClean="0">
                <a:cs typeface="Arial" panose="020B0604020202020204" pitchFamily="34" charset="0"/>
              </a:rPr>
              <a:t>on a 0.1° x 0.1° grid</a:t>
            </a:r>
          </a:p>
          <a:p>
            <a:pPr marL="285750" indent="-285750">
              <a:lnSpc>
                <a:spcPct val="95000"/>
              </a:lnSpc>
              <a:spcBef>
                <a:spcPts val="1800"/>
              </a:spcBef>
              <a:buClr>
                <a:srgbClr val="3A601B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2100" dirty="0" smtClean="0">
                <a:cs typeface="Arial" panose="020B0604020202020204" pitchFamily="34" charset="0"/>
              </a:rPr>
              <a:t>C-TESSEL CO</a:t>
            </a:r>
            <a:r>
              <a:rPr lang="en-CA" sz="2100" baseline="-25000" dirty="0" smtClean="0">
                <a:cs typeface="Arial" panose="020B0604020202020204" pitchFamily="34" charset="0"/>
              </a:rPr>
              <a:t>2</a:t>
            </a:r>
            <a:r>
              <a:rPr lang="en-CA" sz="2100" dirty="0" smtClean="0">
                <a:cs typeface="Arial" panose="020B0604020202020204" pitchFamily="34" charset="0"/>
              </a:rPr>
              <a:t> fluxes were available every 3 hours on a 15-km grid (Jan.-Feb.) or 9-km grid (March)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37883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6000"/>
            <a:ext cx="8928992" cy="98072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CO </a:t>
            </a:r>
            <a:r>
              <a:rPr lang="en-US" dirty="0">
                <a:latin typeface="+mn-lt"/>
              </a:rPr>
              <a:t>Emissions </a:t>
            </a:r>
            <a:r>
              <a:rPr lang="en-US" dirty="0" smtClean="0">
                <a:latin typeface="+mn-lt"/>
              </a:rPr>
              <a:t>on 2.5-km gem-</a:t>
            </a:r>
            <a:r>
              <a:rPr lang="en-US" dirty="0" err="1" smtClean="0">
                <a:latin typeface="+mn-lt"/>
              </a:rPr>
              <a:t>mach</a:t>
            </a:r>
            <a:r>
              <a:rPr lang="en-US" dirty="0" smtClean="0">
                <a:latin typeface="+mn-lt"/>
              </a:rPr>
              <a:t> grid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C818B29-0359-4672-8583-4745999FC5A3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5733256"/>
            <a:ext cx="8856984" cy="988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r="711"/>
          <a:stretch/>
        </p:blipFill>
        <p:spPr>
          <a:xfrm>
            <a:off x="2011944" y="1800000"/>
            <a:ext cx="5490619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0B20BB41BF245A74357C5242D202F" ma:contentTypeVersion="9" ma:contentTypeDescription="Create a new document." ma:contentTypeScope="" ma:versionID="1148316a3427ca7df95b001eed000108">
  <xsd:schema xmlns:xsd="http://www.w3.org/2001/XMLSchema" xmlns:xs="http://www.w3.org/2001/XMLSchema" xmlns:p="http://schemas.microsoft.com/office/2006/metadata/properties" xmlns:ns3="acbb3e5d-5d9a-41a2-b23c-a652c639d82c" xmlns:ns4="b6e7370b-7179-4676-9a6f-0d2482e7e8cc" targetNamespace="http://schemas.microsoft.com/office/2006/metadata/properties" ma:root="true" ma:fieldsID="32cad87bd855cd45648e784504747f93" ns3:_="" ns4:_="">
    <xsd:import namespace="acbb3e5d-5d9a-41a2-b23c-a652c639d82c"/>
    <xsd:import namespace="b6e7370b-7179-4676-9a6f-0d2482e7e8cc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b3e5d-5d9a-41a2-b23c-a652c639d82c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7370b-7179-4676-9a6f-0d2482e7e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ch xmlns="acbb3e5d-5d9a-41a2-b23c-a652c639d82c" xsi:nil="true"/>
    <URL_x0020_of_x0020_the_x0020_document xmlns="acbb3e5d-5d9a-41a2-b23c-a652c639d82c">
      <Url xsi:nil="true"/>
      <Description xsi:nil="true"/>
    </URL_x0020_of_x0020_the_x0020_document>
    <Zone xmlns="acbb3e5d-5d9a-41a2-b23c-a652c639d82c">AE-VE</Zone>
    <Last_x0020_Updates xmlns="acbb3e5d-5d9a-41a2-b23c-a652c639d82c" xsi:nil="true"/>
    <URL xmlns="acbb3e5d-5d9a-41a2-b23c-a652c639d82c">
      <Url xsi:nil="true"/>
      <Description xsi:nil="true"/>
    </URL>
    <Type_x0020_of_x0020_Document xmlns="acbb3e5d-5d9a-41a2-b23c-a652c639d82c" xsi:nil="true"/>
  </documentManagement>
</p:properties>
</file>

<file path=customXml/itemProps1.xml><?xml version="1.0" encoding="utf-8"?>
<ds:datastoreItem xmlns:ds="http://schemas.openxmlformats.org/officeDocument/2006/customXml" ds:itemID="{3FEA80A5-E996-4AFB-AE99-8EED984C9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0C9C3-3A14-4746-9B43-88A31BE78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b3e5d-5d9a-41a2-b23c-a652c639d82c"/>
    <ds:schemaRef ds:uri="b6e7370b-7179-4676-9a6f-0d2482e7e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17B7C4-7C08-4A59-890F-4719C7EEBD0B}">
  <ds:schemaRefs>
    <ds:schemaRef ds:uri="http://schemas.microsoft.com/office/2006/metadata/properties"/>
    <ds:schemaRef ds:uri="http://purl.org/dc/terms/"/>
    <ds:schemaRef ds:uri="b6e7370b-7179-4676-9a6f-0d2482e7e8cc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cbb3e5d-5d9a-41a2-b23c-a652c639d82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9753</TotalTime>
  <Words>2018</Words>
  <Application>Microsoft Office PowerPoint</Application>
  <PresentationFormat>On-screen Show (4:3)</PresentationFormat>
  <Paragraphs>253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</vt:lpstr>
      <vt:lpstr>Cambria Math</vt:lpstr>
      <vt:lpstr>Times New Roman</vt:lpstr>
      <vt:lpstr>Office Theme</vt:lpstr>
      <vt:lpstr>1_Office Theme</vt:lpstr>
      <vt:lpstr>1_Custom Design</vt:lpstr>
      <vt:lpstr>Urban-Scale Source Attribution of Greenhouse Gases Using an    Air Quality Model</vt:lpstr>
      <vt:lpstr>Talk objective</vt:lpstr>
      <vt:lpstr> </vt:lpstr>
      <vt:lpstr>CO2  Project  background</vt:lpstr>
      <vt:lpstr>ECCC greenhouse gas monitoring network in south-central Ontario</vt:lpstr>
      <vt:lpstr>Why use an AQ Model in a climate-focused study?</vt:lpstr>
      <vt:lpstr>Necessary modelling ingredients: 1.  Detailed CO2 Emissions Inventory</vt:lpstr>
      <vt:lpstr>Necessary modelling ingredients: 2.  spatial and temporal allocation</vt:lpstr>
      <vt:lpstr>CO Emissions on 2.5-km gem-mach grid</vt:lpstr>
      <vt:lpstr>Sector-specific CO emissions over South-central Ontario</vt:lpstr>
      <vt:lpstr>Sector-specific CO2 emissions over South-central Ontario from SOCE </vt:lpstr>
      <vt:lpstr>Necessary modelling ingredientS: 3.  set of “tagged” tracer fields</vt:lpstr>
      <vt:lpstr>Data flow for gem-mach simulation</vt:lpstr>
      <vt:lpstr> Evaluation of predicted diurnal variation</vt:lpstr>
      <vt:lpstr>Sectoral contributions to CO2 enhancement by day of week at Downsview (Jan. 2016)</vt:lpstr>
      <vt:lpstr>Using weighted δ13CO2 source signatures to predict ambient δ13CO2 signature</vt:lpstr>
      <vt:lpstr>Modelled vs. Measured Mean δ13CO2 Diurnal Profile at downsview (3 months)</vt:lpstr>
      <vt:lpstr> </vt:lpstr>
      <vt:lpstr>CH4  Project  background</vt:lpstr>
      <vt:lpstr>Necessary modelling ingredients: 1.  detailed ch4 Emissions inventory</vt:lpstr>
      <vt:lpstr>Necessary modelling ingredients: 2.  spatial and temporal allocation</vt:lpstr>
      <vt:lpstr>PowerPoint Presentation</vt:lpstr>
      <vt:lpstr>PowerPoint Presentation</vt:lpstr>
      <vt:lpstr>Necessary modelling ingredientS: 3.  set of “tagged” tracer fields</vt:lpstr>
      <vt:lpstr>Sample tagged emissions:  ruminants, daytime</vt:lpstr>
      <vt:lpstr>TCL1, boundary Tracer Nighttime release, ug/kg</vt:lpstr>
      <vt:lpstr>Summary and conclusions  (1)</vt:lpstr>
      <vt:lpstr>Summary and conclusions  (2)</vt:lpstr>
      <vt:lpstr>PowerPoint Presentation</vt:lpstr>
      <vt:lpstr>PowerPoint Presentation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Blouin,Maxime [NCR]</dc:creator>
  <cp:lastModifiedBy>Moran,Mike [Ontario]</cp:lastModifiedBy>
  <cp:revision>292</cp:revision>
  <cp:lastPrinted>2019-10-16T21:56:38Z</cp:lastPrinted>
  <dcterms:created xsi:type="dcterms:W3CDTF">2019-01-29T14:33:31Z</dcterms:created>
  <dcterms:modified xsi:type="dcterms:W3CDTF">2019-10-22T02:03:26Z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0x01010075D0B20BB41BF245A74357C5242D202F</vt:lpwstr>
  </property>
</Properties>
</file>