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5"/>
    <p:sldMasterId id="2147483672" r:id="rId56"/>
  </p:sldMasterIdLst>
  <p:notesMasterIdLst>
    <p:notesMasterId r:id="rId78"/>
  </p:notesMasterIdLst>
  <p:handoutMasterIdLst>
    <p:handoutMasterId r:id="rId79"/>
  </p:handoutMasterIdLst>
  <p:sldIdLst>
    <p:sldId id="671" r:id="rId57"/>
    <p:sldId id="964" r:id="rId58"/>
    <p:sldId id="862" r:id="rId59"/>
    <p:sldId id="863" r:id="rId60"/>
    <p:sldId id="860" r:id="rId61"/>
    <p:sldId id="943" r:id="rId62"/>
    <p:sldId id="961" r:id="rId63"/>
    <p:sldId id="325" r:id="rId64"/>
    <p:sldId id="935" r:id="rId65"/>
    <p:sldId id="925" r:id="rId66"/>
    <p:sldId id="934" r:id="rId67"/>
    <p:sldId id="326" r:id="rId68"/>
    <p:sldId id="923" r:id="rId69"/>
    <p:sldId id="952" r:id="rId70"/>
    <p:sldId id="963" r:id="rId71"/>
    <p:sldId id="882" r:id="rId72"/>
    <p:sldId id="959" r:id="rId73"/>
    <p:sldId id="944" r:id="rId74"/>
    <p:sldId id="962" r:id="rId75"/>
    <p:sldId id="945" r:id="rId76"/>
    <p:sldId id="946" r:id="rId7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yth, Alison" initials="AME" lastIdx="1" clrIdx="0"/>
  <p:cmAuthor id="1" name="Rich Mason" initials="ram" lastIdx="2" clrIdx="1"/>
  <p:cmAuthor id="2" name="newuser" initials="n" lastIdx="1" clrIdx="2"/>
  <p:cmAuthor id="3" name="Zubrow, Alexis" initials="ZA" lastIdx="1" clrIdx="3">
    <p:extLst>
      <p:ext uri="{19B8F6BF-5375-455C-9EA6-DF929625EA0E}">
        <p15:presenceInfo xmlns:p15="http://schemas.microsoft.com/office/powerpoint/2012/main" userId="S-1-5-21-1339303556-449845944-1601390327-258611" providerId="AD"/>
      </p:ext>
    </p:extLst>
  </p:cmAuthor>
  <p:cmAuthor id="4" name="Eyth, Alison" initials="EA" lastIdx="11" clrIdx="4">
    <p:extLst>
      <p:ext uri="{19B8F6BF-5375-455C-9EA6-DF929625EA0E}">
        <p15:presenceInfo xmlns:p15="http://schemas.microsoft.com/office/powerpoint/2012/main" userId="S-1-5-21-1339303556-449845944-1601390327-223308" providerId="AD"/>
      </p:ext>
    </p:extLst>
  </p:cmAuthor>
  <p:cmAuthor id="5" name="Vukovich, Jeffrey" initials="VJ" lastIdx="11" clrIdx="5">
    <p:extLst>
      <p:ext uri="{19B8F6BF-5375-455C-9EA6-DF929625EA0E}">
        <p15:presenceInfo xmlns:p15="http://schemas.microsoft.com/office/powerpoint/2012/main" userId="S-1-5-21-1339303556-449845944-1601390327-374485" providerId="AD"/>
      </p:ext>
    </p:extLst>
  </p:cmAuthor>
  <p:cmAuthor id="6" name="Eyth, Alison" initials="EA [2]" lastIdx="7" clrIdx="6">
    <p:extLst>
      <p:ext uri="{19B8F6BF-5375-455C-9EA6-DF929625EA0E}">
        <p15:presenceInfo xmlns:p15="http://schemas.microsoft.com/office/powerpoint/2012/main" userId="S::Eyth.Alison@epa.gov::649d2ced-6280-4c44-830a-d941bed67d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07" autoAdjust="0"/>
    <p:restoredTop sz="94587" autoAdjust="0"/>
  </p:normalViewPr>
  <p:slideViewPr>
    <p:cSldViewPr>
      <p:cViewPr varScale="1">
        <p:scale>
          <a:sx n="72" d="100"/>
          <a:sy n="72" d="100"/>
        </p:scale>
        <p:origin x="533" y="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004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slideMaster" Target="slideMasters/slideMaster1.xml"/><Relationship Id="rId63" Type="http://schemas.openxmlformats.org/officeDocument/2006/relationships/slide" Target="slides/slide7.xml"/><Relationship Id="rId68" Type="http://schemas.openxmlformats.org/officeDocument/2006/relationships/slide" Target="slides/slide12.xml"/><Relationship Id="rId76" Type="http://schemas.openxmlformats.org/officeDocument/2006/relationships/slide" Target="slides/slide20.xml"/><Relationship Id="rId84" Type="http://schemas.openxmlformats.org/officeDocument/2006/relationships/tableStyles" Target="tableStyles.xml"/><Relationship Id="rId7" Type="http://schemas.openxmlformats.org/officeDocument/2006/relationships/customXml" Target="../customXml/item7.xml"/><Relationship Id="rId71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slide" Target="slides/slide2.xml"/><Relationship Id="rId66" Type="http://schemas.openxmlformats.org/officeDocument/2006/relationships/slide" Target="slides/slide10.xml"/><Relationship Id="rId74" Type="http://schemas.openxmlformats.org/officeDocument/2006/relationships/slide" Target="slides/slide18.xml"/><Relationship Id="rId79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61" Type="http://schemas.openxmlformats.org/officeDocument/2006/relationships/slide" Target="slides/slide5.xml"/><Relationship Id="rId82" Type="http://schemas.openxmlformats.org/officeDocument/2006/relationships/viewProps" Target="viewProps.xml"/><Relationship Id="rId19" Type="http://schemas.openxmlformats.org/officeDocument/2006/relationships/customXml" Target="../customXml/item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Master" Target="slideMasters/slideMaster2.xml"/><Relationship Id="rId64" Type="http://schemas.openxmlformats.org/officeDocument/2006/relationships/slide" Target="slides/slide8.xml"/><Relationship Id="rId69" Type="http://schemas.openxmlformats.org/officeDocument/2006/relationships/slide" Target="slides/slide13.xml"/><Relationship Id="rId77" Type="http://schemas.openxmlformats.org/officeDocument/2006/relationships/slide" Target="slides/slide2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6.xml"/><Relationship Id="rId80" Type="http://schemas.openxmlformats.org/officeDocument/2006/relationships/commentAuthors" Target="commentAuthors.xml"/><Relationship Id="rId85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3.xml"/><Relationship Id="rId67" Type="http://schemas.openxmlformats.org/officeDocument/2006/relationships/slide" Target="slides/slide1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slide" Target="slides/slide6.xml"/><Relationship Id="rId70" Type="http://schemas.openxmlformats.org/officeDocument/2006/relationships/slide" Target="slides/slide14.xml"/><Relationship Id="rId75" Type="http://schemas.openxmlformats.org/officeDocument/2006/relationships/slide" Target="slides/slide19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" Target="slides/slide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" Target="slides/slide4.xml"/><Relationship Id="rId65" Type="http://schemas.openxmlformats.org/officeDocument/2006/relationships/slide" Target="slides/slide9.xml"/><Relationship Id="rId73" Type="http://schemas.openxmlformats.org/officeDocument/2006/relationships/slide" Target="slides/slide17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in, Brian" userId="41e46888-1454-47d0-8c19-2996a6b007b4" providerId="ADAL" clId="{87162EB2-EDAA-4B85-BB2C-9F693A7766A2}"/>
    <pc:docChg chg="custSel delSld modSld">
      <pc:chgData name="Timin, Brian" userId="41e46888-1454-47d0-8c19-2996a6b007b4" providerId="ADAL" clId="{87162EB2-EDAA-4B85-BB2C-9F693A7766A2}" dt="2019-10-17T21:21:39.403" v="36" actId="2696"/>
      <pc:docMkLst>
        <pc:docMk/>
      </pc:docMkLst>
      <pc:sldChg chg="addSp modSp">
        <pc:chgData name="Timin, Brian" userId="41e46888-1454-47d0-8c19-2996a6b007b4" providerId="ADAL" clId="{87162EB2-EDAA-4B85-BB2C-9F693A7766A2}" dt="2019-10-17T21:21:06.558" v="34" actId="1076"/>
        <pc:sldMkLst>
          <pc:docMk/>
          <pc:sldMk cId="2295433457" sldId="943"/>
        </pc:sldMkLst>
        <pc:spChg chg="add mod">
          <ac:chgData name="Timin, Brian" userId="41e46888-1454-47d0-8c19-2996a6b007b4" providerId="ADAL" clId="{87162EB2-EDAA-4B85-BB2C-9F693A7766A2}" dt="2019-10-17T21:21:06.558" v="34" actId="1076"/>
          <ac:spMkLst>
            <pc:docMk/>
            <pc:sldMk cId="2295433457" sldId="943"/>
            <ac:spMk id="5" creationId="{9CFFC0CC-600C-4EAE-A487-FBC3F118E5A9}"/>
          </ac:spMkLst>
        </pc:spChg>
      </pc:sldChg>
    </pc:docChg>
  </pc:docChgLst>
  <pc:docChgLst>
    <pc:chgData name="Timin, Brian" userId="41e46888-1454-47d0-8c19-2996a6b007b4" providerId="ADAL" clId="{F250AA8E-8E67-41D7-9E21-5360D8CEFFFA}"/>
    <pc:docChg chg="custSel addSld delSld modSld">
      <pc:chgData name="Timin, Brian" userId="41e46888-1454-47d0-8c19-2996a6b007b4" providerId="ADAL" clId="{F250AA8E-8E67-41D7-9E21-5360D8CEFFFA}" dt="2019-10-22T20:26:06.757" v="482" actId="6549"/>
      <pc:docMkLst>
        <pc:docMk/>
      </pc:docMkLst>
      <pc:sldChg chg="modSp">
        <pc:chgData name="Timin, Brian" userId="41e46888-1454-47d0-8c19-2996a6b007b4" providerId="ADAL" clId="{F250AA8E-8E67-41D7-9E21-5360D8CEFFFA}" dt="2019-10-22T01:03:41.466" v="33" actId="27636"/>
        <pc:sldMkLst>
          <pc:docMk/>
          <pc:sldMk cId="3153456853" sldId="325"/>
        </pc:sldMkLst>
        <pc:spChg chg="mod">
          <ac:chgData name="Timin, Brian" userId="41e46888-1454-47d0-8c19-2996a6b007b4" providerId="ADAL" clId="{F250AA8E-8E67-41D7-9E21-5360D8CEFFFA}" dt="2019-10-22T01:03:36.361" v="31" actId="20577"/>
          <ac:spMkLst>
            <pc:docMk/>
            <pc:sldMk cId="3153456853" sldId="325"/>
            <ac:spMk id="2" creationId="{00000000-0000-0000-0000-000000000000}"/>
          </ac:spMkLst>
        </pc:spChg>
        <pc:spChg chg="mod">
          <ac:chgData name="Timin, Brian" userId="41e46888-1454-47d0-8c19-2996a6b007b4" providerId="ADAL" clId="{F250AA8E-8E67-41D7-9E21-5360D8CEFFFA}" dt="2019-10-22T01:03:41.466" v="33" actId="27636"/>
          <ac:spMkLst>
            <pc:docMk/>
            <pc:sldMk cId="3153456853" sldId="325"/>
            <ac:spMk id="3" creationId="{00000000-0000-0000-0000-000000000000}"/>
          </ac:spMkLst>
        </pc:spChg>
      </pc:sldChg>
      <pc:sldChg chg="modSp">
        <pc:chgData name="Timin, Brian" userId="41e46888-1454-47d0-8c19-2996a6b007b4" providerId="ADAL" clId="{F250AA8E-8E67-41D7-9E21-5360D8CEFFFA}" dt="2019-10-22T13:44:24.681" v="460" actId="207"/>
        <pc:sldMkLst>
          <pc:docMk/>
          <pc:sldMk cId="3823880255" sldId="326"/>
        </pc:sldMkLst>
        <pc:spChg chg="mod">
          <ac:chgData name="Timin, Brian" userId="41e46888-1454-47d0-8c19-2996a6b007b4" providerId="ADAL" clId="{F250AA8E-8E67-41D7-9E21-5360D8CEFFFA}" dt="2019-10-22T13:44:15.166" v="459" actId="207"/>
          <ac:spMkLst>
            <pc:docMk/>
            <pc:sldMk cId="3823880255" sldId="326"/>
            <ac:spMk id="8" creationId="{00000000-0000-0000-0000-000000000000}"/>
          </ac:spMkLst>
        </pc:spChg>
        <pc:spChg chg="mod">
          <ac:chgData name="Timin, Brian" userId="41e46888-1454-47d0-8c19-2996a6b007b4" providerId="ADAL" clId="{F250AA8E-8E67-41D7-9E21-5360D8CEFFFA}" dt="2019-10-22T13:44:24.681" v="460" actId="207"/>
          <ac:spMkLst>
            <pc:docMk/>
            <pc:sldMk cId="3823880255" sldId="326"/>
            <ac:spMk id="11" creationId="{4A7C3B03-8C1B-4C43-838D-31FE06176FF0}"/>
          </ac:spMkLst>
        </pc:spChg>
      </pc:sldChg>
      <pc:sldChg chg="modSp">
        <pc:chgData name="Timin, Brian" userId="41e46888-1454-47d0-8c19-2996a6b007b4" providerId="ADAL" clId="{F250AA8E-8E67-41D7-9E21-5360D8CEFFFA}" dt="2019-10-22T13:25:37.140" v="141" actId="404"/>
        <pc:sldMkLst>
          <pc:docMk/>
          <pc:sldMk cId="1003953017" sldId="671"/>
        </pc:sldMkLst>
        <pc:spChg chg="mod">
          <ac:chgData name="Timin, Brian" userId="41e46888-1454-47d0-8c19-2996a6b007b4" providerId="ADAL" clId="{F250AA8E-8E67-41D7-9E21-5360D8CEFFFA}" dt="2019-10-22T13:25:37.140" v="141" actId="404"/>
          <ac:spMkLst>
            <pc:docMk/>
            <pc:sldMk cId="1003953017" sldId="671"/>
            <ac:spMk id="4" creationId="{00000000-0000-0000-0000-000000000000}"/>
          </ac:spMkLst>
        </pc:spChg>
        <pc:spChg chg="mod">
          <ac:chgData name="Timin, Brian" userId="41e46888-1454-47d0-8c19-2996a6b007b4" providerId="ADAL" clId="{F250AA8E-8E67-41D7-9E21-5360D8CEFFFA}" dt="2019-10-22T01:00:19.504" v="3" actId="20577"/>
          <ac:spMkLst>
            <pc:docMk/>
            <pc:sldMk cId="1003953017" sldId="671"/>
            <ac:spMk id="7" creationId="{FFB31873-B0B8-C047-8D29-5A7341F3F0CC}"/>
          </ac:spMkLst>
        </pc:spChg>
      </pc:sldChg>
      <pc:sldChg chg="modSp">
        <pc:chgData name="Timin, Brian" userId="41e46888-1454-47d0-8c19-2996a6b007b4" providerId="ADAL" clId="{F250AA8E-8E67-41D7-9E21-5360D8CEFFFA}" dt="2019-10-22T13:33:21.381" v="449" actId="20577"/>
        <pc:sldMkLst>
          <pc:docMk/>
          <pc:sldMk cId="2684441196" sldId="862"/>
        </pc:sldMkLst>
        <pc:spChg chg="mod">
          <ac:chgData name="Timin, Brian" userId="41e46888-1454-47d0-8c19-2996a6b007b4" providerId="ADAL" clId="{F250AA8E-8E67-41D7-9E21-5360D8CEFFFA}" dt="2019-10-22T13:33:21.381" v="449" actId="20577"/>
          <ac:spMkLst>
            <pc:docMk/>
            <pc:sldMk cId="2684441196" sldId="862"/>
            <ac:spMk id="2" creationId="{85F1BA78-F659-49B5-BFA4-54B9B9939742}"/>
          </ac:spMkLst>
        </pc:spChg>
      </pc:sldChg>
      <pc:sldChg chg="modSp">
        <pc:chgData name="Timin, Brian" userId="41e46888-1454-47d0-8c19-2996a6b007b4" providerId="ADAL" clId="{F250AA8E-8E67-41D7-9E21-5360D8CEFFFA}" dt="2019-10-22T13:34:54.284" v="453" actId="14"/>
        <pc:sldMkLst>
          <pc:docMk/>
          <pc:sldMk cId="308637259" sldId="863"/>
        </pc:sldMkLst>
        <pc:spChg chg="mod">
          <ac:chgData name="Timin, Brian" userId="41e46888-1454-47d0-8c19-2996a6b007b4" providerId="ADAL" clId="{F250AA8E-8E67-41D7-9E21-5360D8CEFFFA}" dt="2019-10-22T13:34:54.284" v="453" actId="14"/>
          <ac:spMkLst>
            <pc:docMk/>
            <pc:sldMk cId="308637259" sldId="863"/>
            <ac:spMk id="2" creationId="{5EA884EC-F64E-4D46-8491-4C1E45B5B04A}"/>
          </ac:spMkLst>
        </pc:spChg>
      </pc:sldChg>
      <pc:sldChg chg="modSp">
        <pc:chgData name="Timin, Brian" userId="41e46888-1454-47d0-8c19-2996a6b007b4" providerId="ADAL" clId="{F250AA8E-8E67-41D7-9E21-5360D8CEFFFA}" dt="2019-10-22T20:26:06.757" v="482" actId="6549"/>
        <pc:sldMkLst>
          <pc:docMk/>
          <pc:sldMk cId="1579456365" sldId="923"/>
        </pc:sldMkLst>
        <pc:spChg chg="mod">
          <ac:chgData name="Timin, Brian" userId="41e46888-1454-47d0-8c19-2996a6b007b4" providerId="ADAL" clId="{F250AA8E-8E67-41D7-9E21-5360D8CEFFFA}" dt="2019-10-22T20:26:06.757" v="482" actId="6549"/>
          <ac:spMkLst>
            <pc:docMk/>
            <pc:sldMk cId="1579456365" sldId="923"/>
            <ac:spMk id="3" creationId="{5D1E9AF4-2035-4E97-A697-C5A2F5B9E5DA}"/>
          </ac:spMkLst>
        </pc:spChg>
      </pc:sldChg>
      <pc:sldChg chg="del">
        <pc:chgData name="Timin, Brian" userId="41e46888-1454-47d0-8c19-2996a6b007b4" providerId="ADAL" clId="{F250AA8E-8E67-41D7-9E21-5360D8CEFFFA}" dt="2019-10-22T01:00:27.178" v="4" actId="2696"/>
        <pc:sldMkLst>
          <pc:docMk/>
          <pc:sldMk cId="56556487" sldId="939"/>
        </pc:sldMkLst>
      </pc:sldChg>
      <pc:sldChg chg="modSp">
        <pc:chgData name="Timin, Brian" userId="41e46888-1454-47d0-8c19-2996a6b007b4" providerId="ADAL" clId="{F250AA8E-8E67-41D7-9E21-5360D8CEFFFA}" dt="2019-10-22T13:38:57.121" v="458" actId="1076"/>
        <pc:sldMkLst>
          <pc:docMk/>
          <pc:sldMk cId="2295433457" sldId="943"/>
        </pc:sldMkLst>
        <pc:spChg chg="mod">
          <ac:chgData name="Timin, Brian" userId="41e46888-1454-47d0-8c19-2996a6b007b4" providerId="ADAL" clId="{F250AA8E-8E67-41D7-9E21-5360D8CEFFFA}" dt="2019-10-22T01:02:18.666" v="6" actId="1076"/>
          <ac:spMkLst>
            <pc:docMk/>
            <pc:sldMk cId="2295433457" sldId="943"/>
            <ac:spMk id="2" creationId="{11BE41C7-5F97-47F6-82F6-5EFC6BE58740}"/>
          </ac:spMkLst>
        </pc:spChg>
        <pc:spChg chg="mod">
          <ac:chgData name="Timin, Brian" userId="41e46888-1454-47d0-8c19-2996a6b007b4" providerId="ADAL" clId="{F250AA8E-8E67-41D7-9E21-5360D8CEFFFA}" dt="2019-10-22T01:02:15.232" v="5" actId="1076"/>
          <ac:spMkLst>
            <pc:docMk/>
            <pc:sldMk cId="2295433457" sldId="943"/>
            <ac:spMk id="3" creationId="{5A9DC9E1-0A66-4688-8432-C8E53A25F7B2}"/>
          </ac:spMkLst>
        </pc:spChg>
        <pc:spChg chg="mod">
          <ac:chgData name="Timin, Brian" userId="41e46888-1454-47d0-8c19-2996a6b007b4" providerId="ADAL" clId="{F250AA8E-8E67-41D7-9E21-5360D8CEFFFA}" dt="2019-10-22T13:38:57.121" v="458" actId="1076"/>
          <ac:spMkLst>
            <pc:docMk/>
            <pc:sldMk cId="2295433457" sldId="943"/>
            <ac:spMk id="5" creationId="{9CFFC0CC-600C-4EAE-A487-FBC3F118E5A9}"/>
          </ac:spMkLst>
        </pc:spChg>
      </pc:sldChg>
      <pc:sldChg chg="modSp add">
        <pc:chgData name="Timin, Brian" userId="41e46888-1454-47d0-8c19-2996a6b007b4" providerId="ADAL" clId="{F250AA8E-8E67-41D7-9E21-5360D8CEFFFA}" dt="2019-10-22T20:22:24.033" v="479" actId="20577"/>
        <pc:sldMkLst>
          <pc:docMk/>
          <pc:sldMk cId="1887750648" sldId="964"/>
        </pc:sldMkLst>
        <pc:spChg chg="mod">
          <ac:chgData name="Timin, Brian" userId="41e46888-1454-47d0-8c19-2996a6b007b4" providerId="ADAL" clId="{F250AA8E-8E67-41D7-9E21-5360D8CEFFFA}" dt="2019-10-22T13:31:08.001" v="392" actId="313"/>
          <ac:spMkLst>
            <pc:docMk/>
            <pc:sldMk cId="1887750648" sldId="964"/>
            <ac:spMk id="2" creationId="{641B916E-C2BA-4C1E-BA64-DB5CE443D087}"/>
          </ac:spMkLst>
        </pc:spChg>
        <pc:spChg chg="mod">
          <ac:chgData name="Timin, Brian" userId="41e46888-1454-47d0-8c19-2996a6b007b4" providerId="ADAL" clId="{F250AA8E-8E67-41D7-9E21-5360D8CEFFFA}" dt="2019-10-22T20:22:24.033" v="479" actId="20577"/>
          <ac:spMkLst>
            <pc:docMk/>
            <pc:sldMk cId="1887750648" sldId="964"/>
            <ac:spMk id="4" creationId="{D3CE0D03-2C9B-489C-92C4-50704622233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589" cy="479897"/>
          </a:xfrm>
          <a:prstGeom prst="rect">
            <a:avLst/>
          </a:prstGeom>
        </p:spPr>
        <p:txBody>
          <a:bodyPr vert="horz" lIns="94737" tIns="47368" rIns="94737" bIns="473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958" y="0"/>
            <a:ext cx="3169589" cy="479897"/>
          </a:xfrm>
          <a:prstGeom prst="rect">
            <a:avLst/>
          </a:prstGeom>
        </p:spPr>
        <p:txBody>
          <a:bodyPr vert="horz" lIns="94737" tIns="47368" rIns="94737" bIns="47368" rtlCol="0"/>
          <a:lstStyle>
            <a:lvl1pPr algn="r">
              <a:defRPr sz="1200"/>
            </a:lvl1pPr>
          </a:lstStyle>
          <a:p>
            <a:fld id="{7782BE8E-4388-45F4-AC55-867814BF78B0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666"/>
            <a:ext cx="3169589" cy="479897"/>
          </a:xfrm>
          <a:prstGeom prst="rect">
            <a:avLst/>
          </a:prstGeom>
        </p:spPr>
        <p:txBody>
          <a:bodyPr vert="horz" lIns="94737" tIns="47368" rIns="94737" bIns="473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958" y="9119666"/>
            <a:ext cx="3169589" cy="479897"/>
          </a:xfrm>
          <a:prstGeom prst="rect">
            <a:avLst/>
          </a:prstGeom>
        </p:spPr>
        <p:txBody>
          <a:bodyPr vert="horz" lIns="94737" tIns="47368" rIns="94737" bIns="47368" rtlCol="0" anchor="b"/>
          <a:lstStyle>
            <a:lvl1pPr algn="r">
              <a:defRPr sz="1200"/>
            </a:lvl1pPr>
          </a:lstStyle>
          <a:p>
            <a:fld id="{AB22A806-AAAB-4323-9C5A-E0AE93302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32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r">
              <a:defRPr sz="1200"/>
            </a:lvl1pPr>
          </a:lstStyle>
          <a:p>
            <a:fld id="{E768F8DF-0D6B-466A-A773-FCAEDD85D4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6" rIns="96650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0" tIns="48326" rIns="96650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r">
              <a:defRPr sz="1200"/>
            </a:lvl1pPr>
          </a:lstStyle>
          <a:p>
            <a:fld id="{E49FF909-214C-4283-A38D-5D8E6479E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4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7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8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2A16C41B-3763-455E-9A93-3185D859D50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254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907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8 IMPROVE sites above the default adjusted glidepath are:</a:t>
            </a:r>
          </a:p>
          <a:p>
            <a:r>
              <a:rPr lang="en-US" dirty="0"/>
              <a:t>Sycamore Canyon AZ</a:t>
            </a:r>
          </a:p>
          <a:p>
            <a:r>
              <a:rPr lang="en-US" dirty="0"/>
              <a:t>Salt Creek NM</a:t>
            </a:r>
          </a:p>
          <a:p>
            <a:r>
              <a:rPr lang="en-US" dirty="0"/>
              <a:t>Desolation Wilderness CA</a:t>
            </a:r>
          </a:p>
          <a:p>
            <a:r>
              <a:rPr lang="en-US" dirty="0"/>
              <a:t>Redwood NP CA</a:t>
            </a:r>
          </a:p>
          <a:p>
            <a:r>
              <a:rPr lang="en-US" dirty="0"/>
              <a:t>Bosque del Apache NM</a:t>
            </a:r>
          </a:p>
          <a:p>
            <a:r>
              <a:rPr lang="en-US" dirty="0"/>
              <a:t>Dome Land Wilderness CA</a:t>
            </a:r>
          </a:p>
          <a:p>
            <a:r>
              <a:rPr lang="en-US" dirty="0"/>
              <a:t>Cabinet Mountains MT</a:t>
            </a:r>
          </a:p>
          <a:p>
            <a:r>
              <a:rPr lang="en-US" dirty="0"/>
              <a:t>Yellowstone NP WY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2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6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10274936" y="6407944"/>
            <a:ext cx="125476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8/14/2017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492880"/>
            <a:ext cx="4876800" cy="323015"/>
          </a:xfrm>
        </p:spPr>
        <p:txBody>
          <a:bodyPr/>
          <a:lstStyle>
            <a:lvl1pPr>
              <a:defRPr sz="100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3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91E54-FDBA-45F8-91F6-5708D7EC203B}" type="datetime1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5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E3F2-AFAA-4D24-8B99-FEF50B4E69E7}" type="datetime1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40D7B-3C3F-433A-A1F5-B9C8EF765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39AA0-D435-4996-AE53-20B06204B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460E4-5A73-45F2-AF45-A237E1B3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CAB3-4207-4262-AA0F-1AF06D6707B7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A3431-2B8E-429E-9626-3A25697F4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to EPA, Deliberative,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D2087-774A-4289-8786-1FE6DBB1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3152-47C8-420F-BF17-CBF9A99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05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D973-1813-4BBF-A5E5-D9938771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096DF-E927-4675-8014-D1F143640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BD9D1-F7D1-43EB-AD25-2D1F58B1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6718-3E73-447B-AED1-46BE93F8AA5F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289AA-D1EF-40C0-B3AD-4A3956EA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to EPA, Deliberative,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197B9-A772-4BF0-9A5C-743779DD5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3152-47C8-420F-BF17-CBF9A99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71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C41C-1442-4B70-A5A7-11E6238C6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C1B48-4927-425B-8ECA-0697B4A31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58A92-D742-444C-90B6-D955C8C49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47B8-FA4A-4900-B26C-D62E808D1EA5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A5E6C-7AEE-4052-BE82-B0E54078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to EPA, Deliberative,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9DCC6-7E83-464C-A2A4-A4D8F863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3152-47C8-420F-BF17-CBF9A99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06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5C347-33D3-45A8-BDA3-7E06C999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4258D-94E7-435F-8BA2-C380B7032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919F0-AEF2-445F-A1C6-711330FA2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99771-6DCE-499F-BB1A-05E1F9B7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CB0D-7B31-435A-8BEF-044FB7187B06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1987D-4242-432B-BBD9-9CF00B00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to EPA, Deliberative,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F6579-7BEA-4BDE-88E6-BB22DABE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3152-47C8-420F-BF17-CBF9A99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6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442EF-3005-4E3B-A7B1-E1E57425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AB339-1355-47F7-A6B1-45EC16FBB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03829-8201-4472-8C48-BA2965C88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8C3C83-5AC5-4F3A-81BA-A3AB00849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7D6B3-5056-4EC5-A9CB-9DBBA0BF0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D3011F-622F-486B-AEAD-6E0F17AD0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4AAD-E4EB-4B0F-BEC0-CC07AED07B26}" type="datetime1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2702B1-2224-4533-981C-451C2D5B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to EPA, Deliberative,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E8C960-C5BB-43E9-A0B3-B6670B10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3152-47C8-420F-BF17-CBF9A99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96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DBD2-DF6A-4ED2-A818-2564D73F4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A3627-D1E3-4C04-839F-E79D8515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1C48-187E-4FC4-9C2C-745263AA534B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5AAA9-CB46-4096-B349-0FB9E13F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to EPA, Deliberative,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A0A3B-4674-4806-9E1C-688F3C0B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3152-47C8-420F-BF17-CBF9A99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45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0EF54F-D983-4C56-B8AD-10897152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4E0C-07AC-4A19-AA39-F655B1FA378D}" type="datetime1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D3A6E8-99AB-4753-88BF-B9C75FDF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to EPA, Deliberative,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C4A59-CCC5-48DB-8CCA-238C0751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3152-47C8-420F-BF17-CBF9A99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31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3B5E-9EE2-4339-AB18-158299675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C6CD2-6D18-4DD4-8C1B-F917075DB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E5AA2-2E2C-4407-9463-8D852F6E6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E69FC-0CA0-4262-8FFF-0375813FA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618F-0DAF-4F5E-A455-264430B62A39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68208-3D77-4AA1-B13A-64C3DADF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to EPA, Deliberative,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648C4-AA72-4E00-8C51-96FF673B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3152-47C8-420F-BF17-CBF9A99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4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600" y="6407944"/>
            <a:ext cx="1268096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3/15/2018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latin typeface="Franklin Gothic Book" panose="020B05030201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54EC-F81E-445D-8E84-EE8BE371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CA2EC-399A-41C5-A428-66311AF01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9EDB1-1C87-4141-B8A1-04423B057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E9C2D-9952-4574-B2A1-A339A9DC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466D-74BF-4E0B-92C1-702CA8A8438D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599F3-5EAE-4EA3-BCCA-5A8EBFB2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to EPA, Deliberative,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8E3B7-CC6B-4D96-9CA8-FA13BBCF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3152-47C8-420F-BF17-CBF9A99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75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A2F4-6345-4EAE-B1EC-497CCF9C1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BC905-E5CB-449B-AA4E-2BF5FBA15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EFCC3-6798-4460-9BD8-180E5FE9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644-D74A-43CB-945C-96C00E4C85B6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86274-5C37-4AC3-8063-739A9AF1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to EPA, Deliberative,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C561-6A7A-476A-A171-B32C58C5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3152-47C8-420F-BF17-CBF9A99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08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15A730-0E7F-438D-AEBB-DABD33AD9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C11D6-7C4F-424F-AFCF-E0602387B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0081E-1C05-493F-AB2D-77D19229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83D3-A80D-48C3-998F-D6218A305F58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BF687-A0F5-44C9-BF43-1D71E422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to EPA, Deliberative,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B3D50-D2CC-4354-B6BC-D337F0F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3152-47C8-420F-BF17-CBF9A99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7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3/15/2018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C6A6-87B3-41A2-A18F-7E4E7206EED7}" type="datetime1">
              <a:rPr lang="en-US" smtClean="0"/>
              <a:pPr/>
              <a:t>10/22/2019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2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9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444299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39EC-FA9C-4557-ADEF-16E6D24D8931}" type="datetime1">
              <a:rPr lang="en-US" smtClean="0"/>
              <a:pPr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DEE-D6A2-4108-BF0D-8CD761C1BB4E}" type="datetime1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61600" y="6407944"/>
            <a:ext cx="1268096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3/15/2018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3/14/2018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F70F5D-DBD7-4E1C-AE9A-5E07E8AC14F9}" type="datetime1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100" y="6407949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43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43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33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9A2A93-CF92-4B7B-BCF1-09FEFD2E7F45}" type="datetime1">
              <a:rPr lang="en-US" smtClean="0"/>
              <a:pPr/>
              <a:t>10/22/2019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100" y="6407949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9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321EB0-7848-460D-B6E3-28CC0CF14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2899C-2587-4F62-83C9-EAB6A7087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B7B05-8905-421F-ADB9-063EA1766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3547-9A8F-44EA-AF07-443F965DB87D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B8061-E244-4366-B39A-89B3E25A2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Internal to EPA, Deliberative,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73D34-0D97-413D-96D6-2026813F8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23152-47C8-420F-BF17-CBF9A99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7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visibility/technical-support-document-epas-updated-2028-regional-haze-modeli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timin.brian@epa.gov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pa.gov/visibility/technical-guidance-tracking-visibility-progress-second-implementation-period-regiona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air-emissions-modeling/2016v72-beta-and-regional-haze-platfor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1672" y="1828800"/>
            <a:ext cx="8229600" cy="18288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Modeling of U.S. and International Contributions to Visibility Impairment at Class I Areas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FB31873-B0B8-C047-8D29-5A7341F3F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4572000"/>
            <a:ext cx="9448800" cy="16002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dirty="0"/>
              <a:t>Brian Timin EPA/OAQPS</a:t>
            </a:r>
          </a:p>
          <a:p>
            <a:pPr marL="109728" indent="0" algn="ctr">
              <a:buNone/>
            </a:pPr>
            <a:r>
              <a:rPr lang="en-US" dirty="0"/>
              <a:t>October 23, 2019</a:t>
            </a:r>
          </a:p>
        </p:txBody>
      </p:sp>
    </p:spTree>
    <p:extLst>
      <p:ext uri="{BB962C8B-B14F-4D97-AF65-F5344CB8AC3E}">
        <p14:creationId xmlns:p14="http://schemas.microsoft.com/office/powerpoint/2010/main" val="1003953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B710A9-34B8-4F0D-82D8-9EA91645B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93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Franklin Gothic Book" panose="020B0503020102020204" pitchFamily="34" charset="0"/>
              </a:rPr>
              <a:t>International Anthropogenic and Prescribed Fire Contributions (20% most impaired days)</a:t>
            </a:r>
            <a:endParaRPr lang="en-US" sz="3600" dirty="0">
              <a:solidFill>
                <a:schemeClr val="tx2"/>
              </a:solidFill>
              <a:highlight>
                <a:srgbClr val="FFFF00"/>
              </a:highlight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4EC0F7-2D89-4A78-8C50-1A8EB99640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686222"/>
          <a:ext cx="3953828" cy="3581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1008">
                  <a:extLst>
                    <a:ext uri="{9D8B030D-6E8A-4147-A177-3AD203B41FA5}">
                      <a16:colId xmlns:a16="http://schemas.microsoft.com/office/drawing/2014/main" val="1701498784"/>
                    </a:ext>
                  </a:extLst>
                </a:gridCol>
                <a:gridCol w="1222820">
                  <a:extLst>
                    <a:ext uri="{9D8B030D-6E8A-4147-A177-3AD203B41FA5}">
                      <a16:colId xmlns:a16="http://schemas.microsoft.com/office/drawing/2014/main" val="996660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Glidepath Adjustment components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 (Mm-1)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95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Prescribed fires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0.03-5.15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435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C3 commercial marine outside the US ECA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0-2.28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3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Canada anthropogenic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0.01–15.49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45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Mexico anthropogenic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0.02–14.39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744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International anthropogenic from outside the 36km domain (boundary conditions)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1.19–11.73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2529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0DF0200-2780-476A-85BF-4DA120F78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84" y="1554501"/>
            <a:ext cx="7967916" cy="49351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F8DE91-9EDC-4E23-BC01-7EFB214A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23152-47C8-420F-BF17-CBF9A9929D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276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751DA6-9DCA-49CD-BAB5-26CC576B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63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“Default” Glidepath 2064 Endpoint Adjustment in deciviews (20% most impaired days)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C4B6270-95CB-4845-8E1D-0E7727270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908975"/>
              </p:ext>
            </p:extLst>
          </p:nvPr>
        </p:nvGraphicFramePr>
        <p:xfrm>
          <a:off x="204281" y="1920256"/>
          <a:ext cx="3419002" cy="321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19002">
                  <a:extLst>
                    <a:ext uri="{9D8B030D-6E8A-4147-A177-3AD203B41FA5}">
                      <a16:colId xmlns:a16="http://schemas.microsoft.com/office/drawing/2014/main" val="17014987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Glidepath Adjustment components (international anthropogenic only)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95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C3 commercial marine from outside the US ECA region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3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Canada anthropogenic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45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Mexico anthropogenic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744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International anthropogenic from outside the 36km domain (boundary conditions)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2529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BE826C8-02A2-4E3A-AA93-E63E362231AA}"/>
              </a:ext>
            </a:extLst>
          </p:cNvPr>
          <p:cNvSpPr txBox="1"/>
          <p:nvPr/>
        </p:nvSpPr>
        <p:spPr>
          <a:xfrm>
            <a:off x="5791200" y="5940851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Adjustment Range is 1.45-7.26 dv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Natural conditions range is 3-11 dv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894882-2B53-4DFD-960B-CD57B9DB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23152-47C8-420F-BF17-CBF9A9929D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033A73-4A29-4494-94D7-E4C65913E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03" y="1517223"/>
            <a:ext cx="6940745" cy="4862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43CF70-AE14-49E0-BB92-49581A2FF161}"/>
              </a:ext>
            </a:extLst>
          </p:cNvPr>
          <p:cNvSpPr txBox="1"/>
          <p:nvPr/>
        </p:nvSpPr>
        <p:spPr>
          <a:xfrm>
            <a:off x="0" y="5375286"/>
            <a:ext cx="4533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Glidepath adjustment is highest near border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Adjustment ranges from 15-130% of natural conditions values</a:t>
            </a:r>
          </a:p>
        </p:txBody>
      </p:sp>
    </p:spTree>
    <p:extLst>
      <p:ext uri="{BB962C8B-B14F-4D97-AF65-F5344CB8AC3E}">
        <p14:creationId xmlns:p14="http://schemas.microsoft.com/office/powerpoint/2010/main" val="296388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0800" y="685800"/>
            <a:ext cx="9601200" cy="14859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303" y="756"/>
            <a:ext cx="10620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Updated EPA Regional Haze Modeling Deviation from 2028 Glidepath (20% most impaired days)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3797" y="1269762"/>
            <a:ext cx="3773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Deviation from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Unadjusted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Glidepath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24F2BB-46A3-4D9E-98E6-538755A3A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0" y="1471448"/>
            <a:ext cx="5518049" cy="34135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7C3B03-8C1B-4C43-838D-31FE06176FF0}"/>
              </a:ext>
            </a:extLst>
          </p:cNvPr>
          <p:cNvSpPr txBox="1"/>
          <p:nvPr/>
        </p:nvSpPr>
        <p:spPr>
          <a:xfrm>
            <a:off x="7293583" y="2688353"/>
            <a:ext cx="430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Deviation from Default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Adjusted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Glidepath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7CD3303-8A54-4A87-AAA9-243E94BD9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678927"/>
              </p:ext>
            </p:extLst>
          </p:nvPr>
        </p:nvGraphicFramePr>
        <p:xfrm>
          <a:off x="84959" y="5086311"/>
          <a:ext cx="6249737" cy="139295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37000">
                  <a:extLst>
                    <a:ext uri="{9D8B030D-6E8A-4147-A177-3AD203B41FA5}">
                      <a16:colId xmlns:a16="http://schemas.microsoft.com/office/drawing/2014/main" val="2041368391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63540104"/>
                    </a:ext>
                  </a:extLst>
                </a:gridCol>
                <a:gridCol w="1004637">
                  <a:extLst>
                    <a:ext uri="{9D8B030D-6E8A-4147-A177-3AD203B41FA5}">
                      <a16:colId xmlns:a16="http://schemas.microsoft.com/office/drawing/2014/main" val="844827113"/>
                    </a:ext>
                  </a:extLst>
                </a:gridCol>
              </a:tblGrid>
              <a:tr h="551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Unadjusted Glidepath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Glidepath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5455712"/>
                  </a:ext>
                </a:extLst>
              </a:tr>
              <a:tr h="276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Number of IMPROVE sites below the glidepath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68335493"/>
                  </a:ext>
                </a:extLst>
              </a:tr>
              <a:tr h="300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Number of IMPROVE sites above the glidepath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4836157"/>
                  </a:ext>
                </a:extLst>
              </a:tr>
              <a:tr h="265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41597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D9847AD-02E9-4F30-B604-45C13650A9FE}"/>
              </a:ext>
            </a:extLst>
          </p:cNvPr>
          <p:cNvSpPr txBox="1"/>
          <p:nvPr/>
        </p:nvSpPr>
        <p:spPr>
          <a:xfrm>
            <a:off x="336790" y="6547945"/>
            <a:ext cx="591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 that the 99 IMPROVE sites represent 142 Class I areas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CB4CC0-47AB-46EC-9D9E-373B7FB3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23152-47C8-420F-BF17-CBF9A9929D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B1A272-1AB0-4C4B-85CC-8B386B7F14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5" y="3119168"/>
            <a:ext cx="5425315" cy="335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8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23F5-690A-4115-8121-12C9F2CDC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48383"/>
            <a:ext cx="9601200" cy="1485900"/>
          </a:xfrm>
        </p:spPr>
        <p:txBody>
          <a:bodyPr/>
          <a:lstStyle/>
          <a:p>
            <a:r>
              <a:rPr lang="en-US" dirty="0"/>
              <a:t>Conclusions and 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E9AF4-2035-4E97-A697-C5A2F5B9E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9143"/>
            <a:ext cx="10058400" cy="46848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Nearly all IMPROVE sites (Class I areas) are below the “default” adjusted glidepath in 2028</a:t>
            </a:r>
          </a:p>
          <a:p>
            <a:pPr lvl="1"/>
            <a:r>
              <a:rPr lang="en-US" dirty="0"/>
              <a:t>Eight IMPROVE sites remain above the adjusted glidepath</a:t>
            </a:r>
          </a:p>
          <a:p>
            <a:r>
              <a:rPr lang="en-US" dirty="0"/>
              <a:t>The modeled glidepath adjustments range from 1.5 to 7 deciviews</a:t>
            </a:r>
          </a:p>
          <a:p>
            <a:pPr lvl="1"/>
            <a:r>
              <a:rPr lang="en-US" dirty="0"/>
              <a:t>The largest adjustments are at IMPROVE sites near the Canada and Mexico borders</a:t>
            </a:r>
          </a:p>
          <a:p>
            <a:pPr lvl="1"/>
            <a:r>
              <a:rPr lang="en-US" dirty="0"/>
              <a:t>Prescribed fire impacts can be included in the adjustment, but are more uncertain</a:t>
            </a:r>
          </a:p>
          <a:p>
            <a:r>
              <a:rPr lang="en-US" dirty="0"/>
              <a:t>Updated 2028 Modeling Technical Support Document: </a:t>
            </a:r>
            <a:r>
              <a:rPr lang="en-US" sz="2000" dirty="0">
                <a:hlinkClick r:id="rId2"/>
              </a:rPr>
              <a:t>https://www.epa.gov/visibility/technical-support-document-epas-updated-2028-regional-haze-modeling</a:t>
            </a:r>
            <a:r>
              <a:rPr lang="en-US" sz="2000" dirty="0"/>
              <a:t> </a:t>
            </a:r>
            <a:endParaRPr lang="en-US" dirty="0"/>
          </a:p>
          <a:p>
            <a:pPr lvl="1"/>
            <a:r>
              <a:rPr lang="en-US" dirty="0"/>
              <a:t>2028 unadjusted and adjusted glidepath projections for Class I areas</a:t>
            </a:r>
          </a:p>
          <a:p>
            <a:pPr lvl="1"/>
            <a:r>
              <a:rPr lang="en-US" dirty="0"/>
              <a:t>International anthropogenic and prescribed fire contribution estimates</a:t>
            </a:r>
          </a:p>
          <a:p>
            <a:pPr lvl="1"/>
            <a:r>
              <a:rPr lang="en-US" dirty="0"/>
              <a:t>2028 national sector-based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8B267-5489-4607-A4C3-CC6D4119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7E3AD-490F-4219-80FB-BBC5DCEF58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456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E2D3A0-A8CC-45B6-956C-D45B5295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data requests</a:t>
            </a:r>
            <a:br>
              <a:rPr lang="en-US" dirty="0"/>
            </a:br>
            <a:r>
              <a:rPr lang="en-US" dirty="0"/>
              <a:t>Brian Timin</a:t>
            </a:r>
            <a:br>
              <a:rPr lang="en-US" dirty="0"/>
            </a:br>
            <a:r>
              <a:rPr lang="en-US" dirty="0">
                <a:hlinkClick r:id="rId2"/>
              </a:rPr>
              <a:t>timin.brian@epa.gov</a:t>
            </a:r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E27AEB-FD7F-4CF6-BA15-3C7C309059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8DDB82-C062-4CF6-8418-83629D46D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59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387D4-8E9E-47B8-9D5D-3AE9DD5CA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84305-1EC2-403B-BD6F-C2FD96E7C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A47EB-566E-4C8E-8FC2-83AD2361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3152-47C8-420F-BF17-CBF9A9929D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31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7F9AC-42BD-4B92-AD7A-810EACB22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435834"/>
            <a:ext cx="10321467" cy="1485900"/>
          </a:xfrm>
        </p:spPr>
        <p:txBody>
          <a:bodyPr>
            <a:normAutofit/>
          </a:bodyPr>
          <a:lstStyle/>
          <a:p>
            <a:r>
              <a:rPr lang="en-US" sz="4000" dirty="0" err="1"/>
              <a:t>CAMx</a:t>
            </a:r>
            <a:r>
              <a:rPr lang="en-US" sz="4000" dirty="0"/>
              <a:t> 2016 and 2028 Emissions Sector Totals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88AD7-4BC2-458D-9878-C9D4D4A3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E3AD-490F-4219-80FB-BBC5DCEF5825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68599E4-7AC6-4C87-861A-0F7AAEA9FF8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39263" y="576963"/>
          <a:ext cx="11113474" cy="5704073"/>
        </p:xfrm>
        <a:graphic>
          <a:graphicData uri="http://schemas.openxmlformats.org/drawingml/2006/table">
            <a:tbl>
              <a:tblPr/>
              <a:tblGrid>
                <a:gridCol w="613922">
                  <a:extLst>
                    <a:ext uri="{9D8B030D-6E8A-4147-A177-3AD203B41FA5}">
                      <a16:colId xmlns:a16="http://schemas.microsoft.com/office/drawing/2014/main" val="3433972499"/>
                    </a:ext>
                  </a:extLst>
                </a:gridCol>
                <a:gridCol w="2038843">
                  <a:extLst>
                    <a:ext uri="{9D8B030D-6E8A-4147-A177-3AD203B41FA5}">
                      <a16:colId xmlns:a16="http://schemas.microsoft.com/office/drawing/2014/main" val="3337147267"/>
                    </a:ext>
                  </a:extLst>
                </a:gridCol>
                <a:gridCol w="884021">
                  <a:extLst>
                    <a:ext uri="{9D8B030D-6E8A-4147-A177-3AD203B41FA5}">
                      <a16:colId xmlns:a16="http://schemas.microsoft.com/office/drawing/2014/main" val="3499094399"/>
                    </a:ext>
                  </a:extLst>
                </a:gridCol>
                <a:gridCol w="736706">
                  <a:extLst>
                    <a:ext uri="{9D8B030D-6E8A-4147-A177-3AD203B41FA5}">
                      <a16:colId xmlns:a16="http://schemas.microsoft.com/office/drawing/2014/main" val="3285775611"/>
                    </a:ext>
                  </a:extLst>
                </a:gridCol>
                <a:gridCol w="736706">
                  <a:extLst>
                    <a:ext uri="{9D8B030D-6E8A-4147-A177-3AD203B41FA5}">
                      <a16:colId xmlns:a16="http://schemas.microsoft.com/office/drawing/2014/main" val="62405597"/>
                    </a:ext>
                  </a:extLst>
                </a:gridCol>
                <a:gridCol w="913395">
                  <a:extLst>
                    <a:ext uri="{9D8B030D-6E8A-4147-A177-3AD203B41FA5}">
                      <a16:colId xmlns:a16="http://schemas.microsoft.com/office/drawing/2014/main" val="2097567998"/>
                    </a:ext>
                  </a:extLst>
                </a:gridCol>
                <a:gridCol w="913395">
                  <a:extLst>
                    <a:ext uri="{9D8B030D-6E8A-4147-A177-3AD203B41FA5}">
                      <a16:colId xmlns:a16="http://schemas.microsoft.com/office/drawing/2014/main" val="1818874381"/>
                    </a:ext>
                  </a:extLst>
                </a:gridCol>
                <a:gridCol w="239578">
                  <a:extLst>
                    <a:ext uri="{9D8B030D-6E8A-4147-A177-3AD203B41FA5}">
                      <a16:colId xmlns:a16="http://schemas.microsoft.com/office/drawing/2014/main" val="375556045"/>
                    </a:ext>
                  </a:extLst>
                </a:gridCol>
                <a:gridCol w="736706">
                  <a:extLst>
                    <a:ext uri="{9D8B030D-6E8A-4147-A177-3AD203B41FA5}">
                      <a16:colId xmlns:a16="http://schemas.microsoft.com/office/drawing/2014/main" val="1779590698"/>
                    </a:ext>
                  </a:extLst>
                </a:gridCol>
                <a:gridCol w="736706">
                  <a:extLst>
                    <a:ext uri="{9D8B030D-6E8A-4147-A177-3AD203B41FA5}">
                      <a16:colId xmlns:a16="http://schemas.microsoft.com/office/drawing/2014/main" val="490805960"/>
                    </a:ext>
                  </a:extLst>
                </a:gridCol>
                <a:gridCol w="736706">
                  <a:extLst>
                    <a:ext uri="{9D8B030D-6E8A-4147-A177-3AD203B41FA5}">
                      <a16:colId xmlns:a16="http://schemas.microsoft.com/office/drawing/2014/main" val="3858031614"/>
                    </a:ext>
                  </a:extLst>
                </a:gridCol>
                <a:gridCol w="913395">
                  <a:extLst>
                    <a:ext uri="{9D8B030D-6E8A-4147-A177-3AD203B41FA5}">
                      <a16:colId xmlns:a16="http://schemas.microsoft.com/office/drawing/2014/main" val="1601911230"/>
                    </a:ext>
                  </a:extLst>
                </a:gridCol>
                <a:gridCol w="913395">
                  <a:extLst>
                    <a:ext uri="{9D8B030D-6E8A-4147-A177-3AD203B41FA5}">
                      <a16:colId xmlns:a16="http://schemas.microsoft.com/office/drawing/2014/main" val="1706279550"/>
                    </a:ext>
                  </a:extLst>
                </a:gridCol>
              </a:tblGrid>
              <a:tr h="140011"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2016fg Annual Emissions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2028fg Annual Emissions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030157"/>
                  </a:ext>
                </a:extLst>
              </a:tr>
              <a:tr h="1132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Tag #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Tag Name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NH3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NOX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PM2.5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SO2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VOC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NH3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NOX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PM2.5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SO2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VOC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688819"/>
                  </a:ext>
                </a:extLst>
              </a:tr>
              <a:tr h="22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Biogenics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975,807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43,161,614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975,807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43,161,614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751289"/>
                  </a:ext>
                </a:extLst>
              </a:tr>
              <a:tr h="22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 EGUs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23,977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1,290,226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133,515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1,540,557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33,771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39,555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804,093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111,632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878,680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29,816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401535"/>
                  </a:ext>
                </a:extLst>
              </a:tr>
              <a:tr h="22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Onroad mobile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100,856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4,066,815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130,614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27,550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1,986,602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83,643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1,354,187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63,060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11,550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886,243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467482"/>
                  </a:ext>
                </a:extLst>
              </a:tr>
              <a:tr h="22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Nonroad mobile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1,783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1,081,598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102,159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2,198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1,164,615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2,028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604,942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55,094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1,536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825,951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188467"/>
                  </a:ext>
                </a:extLst>
              </a:tr>
              <a:tr h="22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 &amp; C2 commercial marine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309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514,611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13,720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3,130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9,546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312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287,866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7,945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1,252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5,904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003879"/>
                  </a:ext>
                </a:extLst>
              </a:tr>
              <a:tr h="22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 commercial marine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96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567,284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6,870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15,144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25,013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139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486,975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9,968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21,969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36,328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511163"/>
                  </a:ext>
                </a:extLst>
              </a:tr>
              <a:tr h="22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 commercial marine - non-US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1,043,852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81,432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657,836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37,557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1,482,984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116,059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133,509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53,535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05355"/>
                  </a:ext>
                </a:extLst>
              </a:tr>
              <a:tr h="22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Railroads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323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558,732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16,158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364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26,062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340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588,788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17,036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383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27,469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509439"/>
                  </a:ext>
                </a:extLst>
              </a:tr>
              <a:tr h="22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Agricultural burning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54,454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10,825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28,632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3,909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18,323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54,454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10,825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28,632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3,909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18,323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84563"/>
                  </a:ext>
                </a:extLst>
              </a:tr>
              <a:tr h="22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Agricultural ammonia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2,862,779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186,941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2,990,703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198,161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321104"/>
                  </a:ext>
                </a:extLst>
              </a:tr>
              <a:tr h="22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Nonpoint and point oil and gas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4,376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955,824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26,021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57,475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3,092,777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4,394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930,941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30,783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72,187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3,577,561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749452"/>
                  </a:ext>
                </a:extLst>
              </a:tr>
              <a:tr h="22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 non-EGU sources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63,613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1,087,999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261,565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675,797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816,127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64,188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1,140,722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144,393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641,564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820,105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349049"/>
                  </a:ext>
                </a:extLst>
              </a:tr>
              <a:tr h="22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Residential wood combustion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15,554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31,492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318,999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7,739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342,959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14,627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32,128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300,284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6,722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326,350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678558"/>
                  </a:ext>
                </a:extLst>
              </a:tr>
              <a:tr h="22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wildfires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125,577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110,960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665,171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59,430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1,804,428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125,577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110,960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665,171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59,430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1,804,428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686672"/>
                  </a:ext>
                </a:extLst>
              </a:tr>
              <a:tr h="22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prescribed fires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128,554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121,368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640,518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56,376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1,513,923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128,554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121,368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640,518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56,376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1,513,923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87012"/>
                  </a:ext>
                </a:extLst>
              </a:tr>
              <a:tr h="22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source fugitive dust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1,006,412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1,017,675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187851"/>
                  </a:ext>
                </a:extLst>
              </a:tr>
              <a:tr h="22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Non-point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121,721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759,882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499,779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161,732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3,718,709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123,021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763,173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543,498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119,048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3,937,967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459958"/>
                  </a:ext>
                </a:extLst>
              </a:tr>
              <a:tr h="22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 fires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104,683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134,301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580,958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60,914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1,501,988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104,683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134,301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580,958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60,914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1,501,988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810642"/>
                  </a:ext>
                </a:extLst>
              </a:tr>
              <a:tr h="22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 anthropogenic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533,657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1,926,159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584,899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1,147,090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2,023,308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730,509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1,244,887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588,794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1,245,794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1,905,101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185600"/>
                  </a:ext>
                </a:extLst>
              </a:tr>
              <a:tr h="22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 fires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120,627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347,132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746,107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45,222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2,260,695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120,627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347,132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746,107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45,222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2,260,695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318727"/>
                  </a:ext>
                </a:extLst>
              </a:tr>
              <a:tr h="22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 anthropogenic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925,033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3,029,834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677,215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2,344,667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4,649,026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936,519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3,352,508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802,946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2,865,746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5,349,517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83376"/>
                  </a:ext>
                </a:extLst>
              </a:tr>
              <a:tr h="22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Oceanic sea salt and DMS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762579"/>
                  </a:ext>
                </a:extLst>
              </a:tr>
              <a:tr h="22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Anthropogenic Total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3,249,840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10,925,288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2,544,443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2,495,595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11,421,444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3,377,404 </a:t>
                      </a:r>
                    </a:p>
                  </a:txBody>
                  <a:tcPr marL="3277" marR="3277" marT="32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7,004,640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2,329,998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1,758,801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10,690,177 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956658"/>
                  </a:ext>
                </a:extLst>
              </a:tr>
              <a:tr h="21000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change in US anthropogenic between 2016 and 2028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-35.9%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-8.4%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-29.5%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-6.4%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225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587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29A6C-D5FB-429A-928F-50C157D2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3" y="134850"/>
            <a:ext cx="10515600" cy="1325563"/>
          </a:xfrm>
        </p:spPr>
        <p:txBody>
          <a:bodyPr/>
          <a:lstStyle/>
          <a:p>
            <a:r>
              <a:rPr lang="en-US" dirty="0"/>
              <a:t>Acadia NP (ME) 2004-2064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2A8FC7-5D72-41AA-85B5-F19A6BBB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3152-47C8-420F-BF17-CBF9A9929DDA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D3BB42-65EE-4BEA-B24A-87BD2D4355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49376"/>
            <a:ext cx="10744199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43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914834-6E9E-4FE4-953F-1D8FC5D63791}"/>
              </a:ext>
            </a:extLst>
          </p:cNvPr>
          <p:cNvSpPr txBox="1">
            <a:spLocks/>
          </p:cNvSpPr>
          <p:nvPr/>
        </p:nvSpPr>
        <p:spPr>
          <a:xfrm>
            <a:off x="964660" y="363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Acadia NP (ME) 2016-2028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5" y="865931"/>
            <a:ext cx="11658600" cy="58292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675ADF-595A-4F10-B278-C56605D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23152-47C8-420F-BF17-CBF9A9929D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281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F06B7B-48FA-4027-938D-DEC117503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42993"/>
            <a:ext cx="11125200" cy="5562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7D2E7B-FA8B-4759-A019-516C839B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2"/>
            <a:ext cx="10515600" cy="1325563"/>
          </a:xfrm>
        </p:spPr>
        <p:txBody>
          <a:bodyPr/>
          <a:lstStyle/>
          <a:p>
            <a:r>
              <a:rPr lang="en-US" dirty="0"/>
              <a:t>Dolly Sods (WV) 2016-2028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7B55A7-7769-4F3D-AA4B-9A9832A5C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3152-47C8-420F-BF17-CBF9A9929D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8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1B916E-C2BA-4C1E-BA64-DB5CE443D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2028 visibility projections at Class I areas</a:t>
            </a:r>
          </a:p>
          <a:p>
            <a:r>
              <a:rPr lang="en-US" dirty="0"/>
              <a:t>US emissions sector contributions to visibility impairment</a:t>
            </a:r>
          </a:p>
          <a:p>
            <a:r>
              <a:rPr lang="en-US" dirty="0"/>
              <a:t>International anthropogenic contributions</a:t>
            </a:r>
          </a:p>
          <a:p>
            <a:pPr lvl="1"/>
            <a:r>
              <a:rPr lang="en-US" dirty="0"/>
              <a:t>Potential adjustment to regional haze “glidepath”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24064C-1EEB-4B4E-88BE-AEB4CD9B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CE0D03-2C9B-489C-92C4-50704622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Study Results</a:t>
            </a:r>
          </a:p>
        </p:txBody>
      </p:sp>
    </p:spTree>
    <p:extLst>
      <p:ext uri="{BB962C8B-B14F-4D97-AF65-F5344CB8AC3E}">
        <p14:creationId xmlns:p14="http://schemas.microsoft.com/office/powerpoint/2010/main" val="188775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5" y="865931"/>
            <a:ext cx="11658600" cy="58292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A914834-6E9E-4FE4-953F-1D8FC5D63791}"/>
              </a:ext>
            </a:extLst>
          </p:cNvPr>
          <p:cNvSpPr txBox="1">
            <a:spLocks/>
          </p:cNvSpPr>
          <p:nvPr/>
        </p:nvSpPr>
        <p:spPr>
          <a:xfrm>
            <a:off x="964660" y="363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Big Bend NP (TX) 2016-2028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675ADF-595A-4F10-B278-C56605D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23152-47C8-420F-BF17-CBF9A9929D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518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Crater Lake NP (OR) 2016-2028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877488"/>
            <a:ext cx="11230776" cy="561538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31EBF-EA32-4003-97CB-6CF34EF8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23152-47C8-420F-BF17-CBF9A9929D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21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F1BA78-F659-49B5-BFA4-54B9B9939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65" y="1417638"/>
            <a:ext cx="10225035" cy="3928867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2017 Regional Haze Rule revisions require a revised approach to tracking visibility improvements over time.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December 2018 </a:t>
            </a:r>
            <a:r>
              <a:rPr lang="en-US" dirty="0">
                <a:hlinkClick r:id="rId2"/>
              </a:rPr>
              <a:t>Technical Guidance </a:t>
            </a:r>
            <a:r>
              <a:rPr lang="en-US" dirty="0"/>
              <a:t>finalizes a recommended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methodology to develop baseline and current visibility conditions, and natural conditions on the </a:t>
            </a:r>
            <a:r>
              <a:rPr lang="en-US" b="1" dirty="0"/>
              <a:t>20% </a:t>
            </a:r>
            <a:r>
              <a:rPr lang="en-US" b="1" i="1" dirty="0"/>
              <a:t>most anthropogenically impaired </a:t>
            </a:r>
            <a:r>
              <a:rPr lang="en-US" dirty="0"/>
              <a:t>and clearest days at Class I areas.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The recommended visibility tracking metric focuses on </a:t>
            </a:r>
            <a:r>
              <a:rPr lang="en-US" b="1" dirty="0"/>
              <a:t>anthropogenic</a:t>
            </a:r>
            <a:r>
              <a:rPr lang="en-US" dirty="0"/>
              <a:t> visibility impairment</a:t>
            </a:r>
          </a:p>
          <a:p>
            <a:pPr>
              <a:spcAft>
                <a:spcPts val="600"/>
              </a:spcAft>
            </a:pPr>
            <a:r>
              <a:rPr lang="en-US" dirty="0"/>
              <a:t>The 2017 Regional Haze Rule also includes a provision that allows states to propose an adjustment to the URP glidepath to                                          account for anthropogenic international sources                                               (and prescribed fires).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The Technical Guidance describes recommended tools                                                  and methods to develop optional URP adjustments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40E344-6A6E-4828-B8DD-41588D68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2BA863-11AC-4B2A-AF0E-4DDD1F52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Technical Guidance on Tracking Visibility Progress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24773-C5C2-4996-8BCA-FD8C1FA1E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450" y="3779663"/>
            <a:ext cx="4359626" cy="307833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81C841D-4213-4AF5-9950-AB751B642431}"/>
              </a:ext>
            </a:extLst>
          </p:cNvPr>
          <p:cNvSpPr/>
          <p:nvPr/>
        </p:nvSpPr>
        <p:spPr>
          <a:xfrm>
            <a:off x="11529696" y="5295384"/>
            <a:ext cx="231380" cy="800615"/>
          </a:xfrm>
          <a:prstGeom prst="ellipse">
            <a:avLst/>
          </a:prstGeom>
          <a:noFill/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4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06062-D6C7-4D84-9610-4D1E9B82A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194" y="2895599"/>
            <a:ext cx="3915806" cy="292593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A884EC-F64E-4D46-8491-4C1E45B5B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334"/>
            <a:ext cx="10972800" cy="49266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New 2016 modeling platform with projections to 2028, including sector-based and international contribution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2028 projected deciviews and glidepath estimates at Class I areas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Estimate of international anthropogenic contributions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Model improvements from EPA’s 2011/2028 platform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New 2016 and 2028 emissions from the State/EPA platform collaborative</a:t>
            </a:r>
          </a:p>
          <a:p>
            <a:pPr lvl="3">
              <a:lnSpc>
                <a:spcPct val="110000"/>
              </a:lnSpc>
            </a:pPr>
            <a:r>
              <a:rPr lang="en-US" sz="1600" dirty="0"/>
              <a:t>Similar to 2016 beta emissions with a few fixes and updates</a:t>
            </a:r>
          </a:p>
          <a:p>
            <a:pPr lvl="2">
              <a:lnSpc>
                <a:spcPct val="110000"/>
              </a:lnSpc>
            </a:pPr>
            <a:r>
              <a:rPr lang="en-US" sz="1900" dirty="0"/>
              <a:t>Larger regional domain (including 36km outer domain)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Updated international boundary conditions</a:t>
            </a:r>
          </a:p>
          <a:p>
            <a:pPr lvl="3">
              <a:lnSpc>
                <a:spcPct val="110000"/>
              </a:lnSpc>
            </a:pPr>
            <a:r>
              <a:rPr lang="en-US" sz="1700" dirty="0"/>
              <a:t>Generated from Hemispheric CMAQ modeling (2016 emissions)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94F556-57E8-40F7-BA0A-D1027C98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72A896-34F1-4314-AB4E-9A09B166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Updated EPA Regional Haze Modeling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EDFFCC-ACDC-4FB8-8E4A-52935F00D98E}"/>
              </a:ext>
            </a:extLst>
          </p:cNvPr>
          <p:cNvSpPr txBox="1"/>
          <p:nvPr/>
        </p:nvSpPr>
        <p:spPr>
          <a:xfrm>
            <a:off x="8939506" y="4873042"/>
            <a:ext cx="913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12 km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FFA06D-BD27-4373-B3A5-9F6A53B44266}"/>
              </a:ext>
            </a:extLst>
          </p:cNvPr>
          <p:cNvSpPr txBox="1"/>
          <p:nvPr/>
        </p:nvSpPr>
        <p:spPr>
          <a:xfrm>
            <a:off x="8672400" y="5376666"/>
            <a:ext cx="792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36 km</a:t>
            </a:r>
          </a:p>
        </p:txBody>
      </p:sp>
    </p:spTree>
    <p:extLst>
      <p:ext uri="{BB962C8B-B14F-4D97-AF65-F5344CB8AC3E}">
        <p14:creationId xmlns:p14="http://schemas.microsoft.com/office/powerpoint/2010/main" val="30863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3A7A4-EB1F-4E55-9F7A-E61DA7131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76200"/>
            <a:ext cx="9601200" cy="1485900"/>
          </a:xfrm>
        </p:spPr>
        <p:txBody>
          <a:bodyPr/>
          <a:lstStyle/>
          <a:p>
            <a:r>
              <a:rPr lang="en-US" dirty="0" err="1"/>
              <a:t>CAMx</a:t>
            </a:r>
            <a:r>
              <a:rPr lang="en-US" dirty="0"/>
              <a:t> Model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518D-6148-464C-8F95-51E9537DC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10591800" cy="5134708"/>
          </a:xfrm>
        </p:spPr>
        <p:txBody>
          <a:bodyPr>
            <a:normAutofit/>
          </a:bodyPr>
          <a:lstStyle/>
          <a:p>
            <a:r>
              <a:rPr lang="en-US" sz="2800" dirty="0"/>
              <a:t>EPA is using what will eventually become </a:t>
            </a:r>
            <a:r>
              <a:rPr lang="en-US" sz="2800" dirty="0" err="1"/>
              <a:t>CAMx</a:t>
            </a:r>
            <a:r>
              <a:rPr lang="en-US" sz="2800" dirty="0"/>
              <a:t> version 7.0</a:t>
            </a:r>
            <a:endParaRPr lang="en-US" sz="2400" dirty="0"/>
          </a:p>
          <a:p>
            <a:pPr lvl="1"/>
            <a:r>
              <a:rPr lang="en-US" sz="2400" dirty="0"/>
              <a:t>Improvement in biogenic SOA (terpene) yields</a:t>
            </a:r>
          </a:p>
          <a:p>
            <a:pPr lvl="2"/>
            <a:r>
              <a:rPr lang="en-US" sz="2200" dirty="0"/>
              <a:t>Decreases biogenic SOA concentrations (especially in the South)</a:t>
            </a:r>
          </a:p>
          <a:p>
            <a:pPr lvl="1"/>
            <a:r>
              <a:rPr lang="en-US" sz="2400" dirty="0"/>
              <a:t>Dimethyl sulfide (DMS) emissions and chemistry over the oceans</a:t>
            </a:r>
          </a:p>
          <a:p>
            <a:pPr lvl="2"/>
            <a:r>
              <a:rPr lang="en-US" sz="2200" dirty="0"/>
              <a:t>Adds an additional source of natural sulfate</a:t>
            </a:r>
          </a:p>
          <a:p>
            <a:pPr lvl="1"/>
            <a:r>
              <a:rPr lang="en-US" sz="2400" dirty="0"/>
              <a:t>Additional explicit elemental PM species (Al, Si, Ti, Mn, Mg, etc.), including tracking within Particulate Source Apportionment Technology (PSAT)</a:t>
            </a:r>
          </a:p>
          <a:p>
            <a:pPr lvl="2"/>
            <a:r>
              <a:rPr lang="en-US" sz="2200" dirty="0"/>
              <a:t>Allows for better consistency and tracking of fine crustal emissions between CMAQ and </a:t>
            </a:r>
            <a:r>
              <a:rPr lang="en-US" sz="2200" dirty="0" err="1"/>
              <a:t>CAMx</a:t>
            </a:r>
            <a:r>
              <a:rPr lang="en-US" sz="2200" dirty="0"/>
              <a:t> and within PSAT</a:t>
            </a:r>
          </a:p>
          <a:p>
            <a:pPr lvl="1"/>
            <a:r>
              <a:rPr lang="en-US" sz="2400" dirty="0"/>
              <a:t>Update to PSAT tracking of boundary conditions</a:t>
            </a:r>
          </a:p>
          <a:p>
            <a:pPr lvl="2"/>
            <a:r>
              <a:rPr lang="en-US" sz="2200" dirty="0"/>
              <a:t>Provides </a:t>
            </a:r>
            <a:r>
              <a:rPr lang="en-US" sz="2400" dirty="0"/>
              <a:t>ability to separately track international anthropogenic and natural emissions </a:t>
            </a:r>
            <a:r>
              <a:rPr lang="en-US" sz="2200" dirty="0"/>
              <a:t>components of the boundary conditions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24765-05B9-415A-9271-983FFD09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E3AD-490F-4219-80FB-BBC5DCEF58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1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E41C7-5F97-47F6-82F6-5EFC6BE5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4859"/>
            <a:ext cx="10972800" cy="1143000"/>
          </a:xfrm>
        </p:spPr>
        <p:txBody>
          <a:bodyPr/>
          <a:lstStyle/>
          <a:p>
            <a:r>
              <a:rPr lang="en-US" dirty="0"/>
              <a:t>2028 Projected Emissions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DC9E1-0A66-4688-8432-C8E53A25F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7859"/>
            <a:ext cx="10744200" cy="48307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2028 projections consistent with 2016 base case for Regional Haze                             includes “on-the-books” emissions controls</a:t>
            </a:r>
          </a:p>
          <a:p>
            <a:r>
              <a:rPr lang="en-US" dirty="0"/>
              <a:t>2028 EGU emissions from IPM</a:t>
            </a:r>
          </a:p>
          <a:p>
            <a:pPr lvl="1"/>
            <a:r>
              <a:rPr lang="en-US" dirty="0"/>
              <a:t>November 2018 IPM version</a:t>
            </a:r>
          </a:p>
          <a:p>
            <a:r>
              <a:rPr lang="en-US" dirty="0"/>
              <a:t>2028 boundary conditions were held constant from 2016</a:t>
            </a:r>
          </a:p>
          <a:p>
            <a:pPr lvl="1"/>
            <a:r>
              <a:rPr lang="en-US" dirty="0"/>
              <a:t>From 2016 Hemispheric CMAQ</a:t>
            </a:r>
          </a:p>
          <a:p>
            <a:r>
              <a:rPr lang="en-US" dirty="0"/>
              <a:t>Wildfire, prescribed fire, and ag fire are 2016 year specific and held constant</a:t>
            </a:r>
          </a:p>
          <a:p>
            <a:r>
              <a:rPr lang="en-US" dirty="0"/>
              <a:t>Canadian emissions were projected to 2028 from 2015 based on factors provided by Environment and Climate Change Canada</a:t>
            </a:r>
          </a:p>
          <a:p>
            <a:r>
              <a:rPr lang="en-US" dirty="0"/>
              <a:t>Mexico emissions were projected to 2028 from their 2008 inventory</a:t>
            </a:r>
          </a:p>
          <a:p>
            <a:pPr lvl="1"/>
            <a:r>
              <a:rPr lang="en-US" dirty="0"/>
              <a:t>Onroad mobile sources were overridden with outputs from MOVES-Mexico</a:t>
            </a:r>
          </a:p>
          <a:p>
            <a:pPr lvl="1"/>
            <a:r>
              <a:rPr lang="en-US" dirty="0"/>
              <a:t>We requested new 2016 emissions data from Mexico, but have not received anything yet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8C92B-9365-4ED5-8A2D-318CE6D4B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E3AD-490F-4219-80FB-BBC5DCEF5825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FFC0CC-600C-4EAE-A487-FBC3F118E5A9}"/>
              </a:ext>
            </a:extLst>
          </p:cNvPr>
          <p:cNvSpPr txBox="1"/>
          <p:nvPr/>
        </p:nvSpPr>
        <p:spPr>
          <a:xfrm>
            <a:off x="8153400" y="552035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/>
              </a:rPr>
              <a:t>Emissions modeling TSD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543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BA462-9551-4B1C-98F7-D67288D0CF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895600" y="1"/>
          <a:ext cx="9059635" cy="6797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63155">
                  <a:extLst>
                    <a:ext uri="{9D8B030D-6E8A-4147-A177-3AD203B41FA5}">
                      <a16:colId xmlns:a16="http://schemas.microsoft.com/office/drawing/2014/main" val="441008506"/>
                    </a:ext>
                  </a:extLst>
                </a:gridCol>
                <a:gridCol w="5896480">
                  <a:extLst>
                    <a:ext uri="{9D8B030D-6E8A-4147-A177-3AD203B41FA5}">
                      <a16:colId xmlns:a16="http://schemas.microsoft.com/office/drawing/2014/main" val="2242320294"/>
                    </a:ext>
                  </a:extLst>
                </a:gridCol>
              </a:tblGrid>
              <a:tr h="578780">
                <a:tc>
                  <a:txBody>
                    <a:bodyPr/>
                    <a:lstStyle/>
                    <a:p>
                      <a:r>
                        <a:rPr lang="en-US" sz="2000" dirty="0"/>
                        <a:t>Emissions Summary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Emissions Sectors (PSAT tags)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813854"/>
                  </a:ext>
                </a:extLst>
              </a:tr>
              <a:tr h="2674379">
                <a:tc>
                  <a:txBody>
                    <a:bodyPr/>
                    <a:lstStyle/>
                    <a:p>
                      <a:r>
                        <a:rPr lang="en-US" sz="2400" dirty="0"/>
                        <a:t>US Anthropogenic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On-road mobile</a:t>
                      </a:r>
                    </a:p>
                    <a:p>
                      <a:r>
                        <a:rPr lang="en-US" sz="1600" dirty="0"/>
                        <a:t>Non-road mobile</a:t>
                      </a:r>
                    </a:p>
                    <a:p>
                      <a:r>
                        <a:rPr lang="en-US" sz="1600" dirty="0"/>
                        <a:t>EGUs</a:t>
                      </a:r>
                    </a:p>
                    <a:p>
                      <a:r>
                        <a:rPr lang="en-US" sz="1600" dirty="0" err="1"/>
                        <a:t>NonEGU</a:t>
                      </a:r>
                      <a:r>
                        <a:rPr lang="en-US" sz="1600" baseline="0" dirty="0"/>
                        <a:t> point </a:t>
                      </a:r>
                    </a:p>
                    <a:p>
                      <a:r>
                        <a:rPr lang="en-US" sz="1600" baseline="0" dirty="0"/>
                        <a:t>Oil and Gas</a:t>
                      </a:r>
                    </a:p>
                    <a:p>
                      <a:r>
                        <a:rPr lang="en-US" sz="1600" baseline="0" dirty="0"/>
                        <a:t>Nonpoint (area) </a:t>
                      </a:r>
                    </a:p>
                    <a:p>
                      <a:r>
                        <a:rPr lang="en-US" sz="1600" baseline="0" dirty="0"/>
                        <a:t>Commercial marine (C1C2 and C3 onshore and within ECA) </a:t>
                      </a:r>
                    </a:p>
                    <a:p>
                      <a:r>
                        <a:rPr lang="en-US" sz="1600" baseline="0" dirty="0"/>
                        <a:t>Agricultural fires </a:t>
                      </a:r>
                    </a:p>
                    <a:p>
                      <a:r>
                        <a:rPr lang="en-US" sz="1600" baseline="0" dirty="0"/>
                        <a:t>Rail</a:t>
                      </a:r>
                    </a:p>
                    <a:p>
                      <a:r>
                        <a:rPr lang="en-US" sz="1600" baseline="0" dirty="0"/>
                        <a:t>Residential Wood</a:t>
                      </a:r>
                    </a:p>
                    <a:p>
                      <a:r>
                        <a:rPr lang="en-US" sz="1600" baseline="0" dirty="0"/>
                        <a:t>Anthropogenic Dust* </a:t>
                      </a:r>
                    </a:p>
                    <a:p>
                      <a:r>
                        <a:rPr lang="en-US" sz="1600" baseline="0" dirty="0"/>
                        <a:t>Agricultural ammonia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944043"/>
                  </a:ext>
                </a:extLst>
              </a:tr>
              <a:tr h="939647">
                <a:tc>
                  <a:txBody>
                    <a:bodyPr/>
                    <a:lstStyle/>
                    <a:p>
                      <a:r>
                        <a:rPr lang="en-US" sz="2400" dirty="0"/>
                        <a:t>International Anthropogenic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FF"/>
                          </a:highlight>
                        </a:rPr>
                        <a:t>Anthropogenic Canada </a:t>
                      </a:r>
                    </a:p>
                    <a:p>
                      <a:r>
                        <a:rPr lang="en-US" sz="1600" dirty="0">
                          <a:highlight>
                            <a:srgbClr val="00FFFF"/>
                          </a:highlight>
                        </a:rPr>
                        <a:t>Anthropogenic Mexico </a:t>
                      </a:r>
                    </a:p>
                    <a:p>
                      <a:r>
                        <a:rPr lang="en-US" sz="1600" dirty="0">
                          <a:highlight>
                            <a:srgbClr val="00FFFF"/>
                          </a:highlight>
                        </a:rPr>
                        <a:t>Offshore C3 marine (outside ECA) </a:t>
                      </a:r>
                    </a:p>
                    <a:p>
                      <a:r>
                        <a:rPr lang="en-US" sz="1600" dirty="0">
                          <a:highlight>
                            <a:srgbClr val="00FFFF"/>
                          </a:highlight>
                        </a:rPr>
                        <a:t>International anthropogenic from boundary conditions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472963"/>
                  </a:ext>
                </a:extLst>
              </a:tr>
              <a:tr h="1373330">
                <a:tc>
                  <a:txBody>
                    <a:bodyPr/>
                    <a:lstStyle/>
                    <a:p>
                      <a:r>
                        <a:rPr lang="en-US" sz="2400" dirty="0"/>
                        <a:t>Natural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Biogenic* (SOA and nitrate) </a:t>
                      </a:r>
                    </a:p>
                    <a:p>
                      <a:r>
                        <a:rPr lang="en-US" sz="1600" dirty="0"/>
                        <a:t>Wildfires</a:t>
                      </a:r>
                      <a:r>
                        <a:rPr lang="en-US" sz="1600" baseline="0" dirty="0"/>
                        <a:t> (US, Canada, and Mexico) </a:t>
                      </a:r>
                    </a:p>
                    <a:p>
                      <a:r>
                        <a:rPr lang="en-US" sz="1600" baseline="0" dirty="0"/>
                        <a:t>Natural dust*</a:t>
                      </a:r>
                    </a:p>
                    <a:p>
                      <a:r>
                        <a:rPr lang="en-US" sz="1600" baseline="0" dirty="0"/>
                        <a:t>Sea salt </a:t>
                      </a:r>
                    </a:p>
                    <a:p>
                      <a:r>
                        <a:rPr lang="en-US" sz="1600" baseline="0" dirty="0"/>
                        <a:t>Ocean (sulfate from DMS and sea salt) </a:t>
                      </a:r>
                    </a:p>
                    <a:p>
                      <a:r>
                        <a:rPr lang="en-US" sz="1600" baseline="0" dirty="0"/>
                        <a:t>Natural from boundary conditions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884740"/>
                  </a:ext>
                </a:extLst>
              </a:tr>
              <a:tr h="377465">
                <a:tc>
                  <a:txBody>
                    <a:bodyPr/>
                    <a:lstStyle/>
                    <a:p>
                      <a:r>
                        <a:rPr lang="en-US" sz="2400" dirty="0"/>
                        <a:t>Prescribed Fires (US)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FF"/>
                          </a:highlight>
                        </a:rPr>
                        <a:t>Prescribed fires from US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7968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DD4C94-F9AB-4291-8B0C-B33F242B20F1}"/>
              </a:ext>
            </a:extLst>
          </p:cNvPr>
          <p:cNvSpPr txBox="1"/>
          <p:nvPr/>
        </p:nvSpPr>
        <p:spPr>
          <a:xfrm>
            <a:off x="0" y="733528"/>
            <a:ext cx="25730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2028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CAMx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PSAT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 Emissions Sectors + Boundary Conditions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Tags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5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Projected 2028 visibility using </a:t>
            </a:r>
            <a:r>
              <a:rPr lang="en-US" dirty="0" err="1"/>
              <a:t>CAMx</a:t>
            </a:r>
            <a:r>
              <a:rPr lang="en-US" dirty="0"/>
              <a:t> 2016 base case and 2028 future case </a:t>
            </a:r>
          </a:p>
          <a:p>
            <a:pPr lvl="1"/>
            <a:r>
              <a:rPr lang="en-US" dirty="0"/>
              <a:t>2014-2017 IMPROVE data (</a:t>
            </a:r>
            <a:r>
              <a:rPr lang="en-US" dirty="0">
                <a:solidFill>
                  <a:srgbClr val="7030A0"/>
                </a:solidFill>
              </a:rPr>
              <a:t>4-year average</a:t>
            </a:r>
            <a:r>
              <a:rPr lang="en-US" dirty="0"/>
              <a:t>) is the anchor point for the future year projection</a:t>
            </a:r>
          </a:p>
          <a:p>
            <a:pPr lvl="2"/>
            <a:r>
              <a:rPr lang="en-US" dirty="0"/>
              <a:t>A 5-year average cannot be calculated (yet) because final 2018 IMPROVE data is not available (preliminary data just became available)</a:t>
            </a:r>
          </a:p>
          <a:p>
            <a:pPr lvl="1"/>
            <a:r>
              <a:rPr lang="en-US" dirty="0"/>
              <a:t>Species specific modeled RRFs calculated for 2016 to 2028</a:t>
            </a:r>
          </a:p>
          <a:p>
            <a:pPr lvl="1"/>
            <a:r>
              <a:rPr lang="en-US" dirty="0"/>
              <a:t>2028 deciview values calculated using SMAT software</a:t>
            </a:r>
          </a:p>
          <a:p>
            <a:r>
              <a:rPr lang="en-US" dirty="0"/>
              <a:t>Calculated 2028 visibility impairment for 99 IMPROVE monitors (142 Class I areas).</a:t>
            </a:r>
          </a:p>
          <a:p>
            <a:pPr lvl="1"/>
            <a:r>
              <a:rPr lang="en-US" dirty="0"/>
              <a:t>All 99 sites (142 areas) have a “valid” glidepath.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D33F8-2F4F-4439-845A-6DD86A6A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E3AD-490F-4219-80FB-BBC5DCEF5825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2028 Visibility Projections</a:t>
            </a:r>
          </a:p>
        </p:txBody>
      </p:sp>
    </p:spTree>
    <p:extLst>
      <p:ext uri="{BB962C8B-B14F-4D97-AF65-F5344CB8AC3E}">
        <p14:creationId xmlns:p14="http://schemas.microsoft.com/office/powerpoint/2010/main" val="315345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A0461A6-26DD-4BD7-91CA-4B69D68A6F72}"/>
              </a:ext>
            </a:extLst>
          </p:cNvPr>
          <p:cNvSpPr txBox="1">
            <a:spLocks/>
          </p:cNvSpPr>
          <p:nvPr/>
        </p:nvSpPr>
        <p:spPr>
          <a:xfrm>
            <a:off x="838200" y="228938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2028 Total Visibility Impairment Components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(20% most impaired days)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AD03F1-0263-416D-BD56-5E4E1285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23152-47C8-420F-BF17-CBF9A9929D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AD683-8166-49B8-B20F-A0AAEB2D9EC3}"/>
              </a:ext>
            </a:extLst>
          </p:cNvPr>
          <p:cNvSpPr txBox="1"/>
          <p:nvPr/>
        </p:nvSpPr>
        <p:spPr>
          <a:xfrm>
            <a:off x="4038600" y="5162547"/>
            <a:ext cx="1009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(including Rayleigh)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443120-1E04-4D6E-BC60-8428C3398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5" y="1328369"/>
            <a:ext cx="7237049" cy="453656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EBC5737-C14A-4439-8F6A-92A8E7CE61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225" y="1697983"/>
          <a:ext cx="3582375" cy="345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082">
                  <a:extLst>
                    <a:ext uri="{9D8B030D-6E8A-4147-A177-3AD203B41FA5}">
                      <a16:colId xmlns:a16="http://schemas.microsoft.com/office/drawing/2014/main" val="2478496174"/>
                    </a:ext>
                  </a:extLst>
                </a:gridCol>
                <a:gridCol w="1670293">
                  <a:extLst>
                    <a:ext uri="{9D8B030D-6E8A-4147-A177-3AD203B41FA5}">
                      <a16:colId xmlns:a16="http://schemas.microsoft.com/office/drawing/2014/main" val="710076828"/>
                    </a:ext>
                  </a:extLst>
                </a:gridCol>
              </a:tblGrid>
              <a:tr h="630090">
                <a:tc>
                  <a:txBody>
                    <a:bodyPr/>
                    <a:lstStyle/>
                    <a:p>
                      <a:r>
                        <a:rPr lang="en-US" dirty="0"/>
                        <a:t>2028 Visibility Impairment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 (Mm-1)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88161"/>
                  </a:ext>
                </a:extLst>
              </a:tr>
              <a:tr h="630090">
                <a:tc>
                  <a:txBody>
                    <a:bodyPr/>
                    <a:lstStyle/>
                    <a:p>
                      <a:r>
                        <a:rPr lang="en-US" dirty="0"/>
                        <a:t>US anthropogenic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0.98–45.68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239582"/>
                  </a:ext>
                </a:extLst>
              </a:tr>
              <a:tr h="630090">
                <a:tc>
                  <a:txBody>
                    <a:bodyPr/>
                    <a:lstStyle/>
                    <a:p>
                      <a:r>
                        <a:rPr lang="en-US" dirty="0"/>
                        <a:t>International anthropogenic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2.88–19.33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828603"/>
                  </a:ext>
                </a:extLst>
              </a:tr>
              <a:tr h="630090">
                <a:tc>
                  <a:txBody>
                    <a:bodyPr/>
                    <a:lstStyle/>
                    <a:p>
                      <a:r>
                        <a:rPr lang="en-US" dirty="0"/>
                        <a:t>Prescribed Fires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0.03-5.15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48011"/>
                  </a:ext>
                </a:extLst>
              </a:tr>
              <a:tr h="810859">
                <a:tc>
                  <a:txBody>
                    <a:bodyPr/>
                    <a:lstStyle/>
                    <a:p>
                      <a:r>
                        <a:rPr lang="en-US" dirty="0"/>
                        <a:t>Modeled natural (including Rayleigh)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11.72-29.83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3029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678E311-75A7-42E2-8804-4BECF0350821}"/>
              </a:ext>
            </a:extLst>
          </p:cNvPr>
          <p:cNvSpPr txBox="1"/>
          <p:nvPr/>
        </p:nvSpPr>
        <p:spPr>
          <a:xfrm>
            <a:off x="75225" y="5589304"/>
            <a:ext cx="64017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Percentage of US anthropogenic higher in the East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Percentage of natural higher in the 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International anthropogenic contribution largest near border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Prescribed fire contribution highest in the Northwest</a:t>
            </a:r>
          </a:p>
        </p:txBody>
      </p:sp>
    </p:spTree>
    <p:extLst>
      <p:ext uri="{BB962C8B-B14F-4D97-AF65-F5344CB8AC3E}">
        <p14:creationId xmlns:p14="http://schemas.microsoft.com/office/powerpoint/2010/main" val="1460938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2019-09-19T14:42:22+00:00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Date xmlns="f5c61d46-2d26-4492-a27a-7f77964d745d" xsi:nil="true"/>
    <Records_x0020_Status xmlns="f5c61d46-2d26-4492-a27a-7f77964d745d">Pending</Records_x0020_Status>
  </documentManagement>
</p:properties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?mso-contentType ?>
<SharedContentType xmlns="Microsoft.SharePoint.Taxonomy.ContentTypeSync" SourceId="29f62856-1543-49d4-a736-4569d363f533" ContentTypeId="0x0101" PreviousValue="false"/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C932D512450D469596C5875C7C0781" ma:contentTypeVersion="30" ma:contentTypeDescription="Create a new document." ma:contentTypeScope="" ma:versionID="55df6f42e93dc767a664fb6edf2e9d74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f5c61d46-2d26-4492-a27a-7f77964d745d" xmlns:ns7="9b106469-c303-4893-a5a2-86dcd54dcec2" targetNamespace="http://schemas.microsoft.com/office/2006/metadata/properties" ma:root="true" ma:fieldsID="fdc3b28d1b1c4261490a17f8772ee19d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f5c61d46-2d26-4492-a27a-7f77964d745d"/>
    <xsd:import namespace="9b106469-c303-4893-a5a2-86dcd54dcec2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7:MediaServiceAutoTags" minOccurs="0"/>
                <xsd:element ref="ns6:Records_x0020_Status" minOccurs="0"/>
                <xsd:element ref="ns6:Records_x0020_Date" minOccurs="0"/>
                <xsd:element ref="ns7:MediaServiceEventHashCode" minOccurs="0"/>
                <xsd:element ref="ns7:MediaServiceGenerationTime" minOccurs="0"/>
                <xsd:element ref="ns7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011ca66-2c6e-45c6-b00e-d745054ef91b}" ma:internalName="TaxCatchAllLabel" ma:readOnly="true" ma:showField="CatchAllDataLabel" ma:web="f5c61d46-2d26-4492-a27a-7f77964d74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011ca66-2c6e-45c6-b00e-d745054ef91b}" ma:internalName="TaxCatchAll" ma:showField="CatchAllData" ma:web="f5c61d46-2d26-4492-a27a-7f77964d74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61d46-2d26-4492-a27a-7f77964d745d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Records_x0020_Status" ma:index="34" nillable="true" ma:displayName="Records Status" ma:default="Pending" ma:internalName="Records_x0020_Status">
      <xsd:simpleType>
        <xsd:restriction base="dms:Text"/>
      </xsd:simpleType>
    </xsd:element>
    <xsd:element name="Records_x0020_Date" ma:index="35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06469-c303-4893-a5a2-86dcd54dc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3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BAFEF40-997E-427F-B16A-732B78EA4859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EC2D8319-1B90-427D-8825-C90FA9BEEB9E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54AF0D7F-F28F-40CA-B190-292F3C25C0E9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6C9AF5A2-3821-42F4-A462-EC655CE468C4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176CB879-2053-471E-B5E3-0F636F2BA2CD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2EB693BD-A843-4668-B2FA-32B74673BD96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80521667-4894-4CA6-B67D-308C1EF6AD62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C9A0F56D-9D18-4C8C-A987-8781CBAC2741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930EAE37-BC85-4759-9C9E-F68A6AF24B3E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5B57FAB2-089D-4022-A3B5-CECC9D51147F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A95126BF-2E35-4CE4-97B5-F9FFB267F2FB}">
  <ds:schemaRefs>
    <ds:schemaRef ds:uri="http://schemas.microsoft.com/sharepoint/v3"/>
    <ds:schemaRef ds:uri="http://schemas.microsoft.com/sharepoint/v3/field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ffa91fb-a0ff-4ac5-b2db-65c790d184a4"/>
    <ds:schemaRef ds:uri="http://purl.org/dc/elements/1.1/"/>
    <ds:schemaRef ds:uri="http://schemas.microsoft.com/office/2006/metadata/properties"/>
    <ds:schemaRef ds:uri="9b106469-c303-4893-a5a2-86dcd54dcec2"/>
    <ds:schemaRef ds:uri="f5c61d46-2d26-4492-a27a-7f77964d745d"/>
    <ds:schemaRef ds:uri="http://schemas.microsoft.com/sharepoint.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4CFE76E-ED32-47FD-AF16-DE3EB37ECE8D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AD48046A-5673-4345-882B-724E22EAF3E0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4A934CDF-DF52-4D33-9E85-A537362F7039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5A1636D8-B337-4C02-B188-BD723935FECA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5F538C1A-9761-4AE6-9597-42D15685335D}">
  <ds:schemaRefs>
    <ds:schemaRef ds:uri="Microsoft.SharePoint.Taxonomy.ContentTypeSync"/>
  </ds:schemaRefs>
</ds:datastoreItem>
</file>

<file path=customXml/itemProps24.xml><?xml version="1.0" encoding="utf-8"?>
<ds:datastoreItem xmlns:ds="http://schemas.openxmlformats.org/officeDocument/2006/customXml" ds:itemID="{B0EAF507-89EE-4F2A-975F-508072650F0C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2A76228C-EC8F-4A51-BCF8-09ACC3B9DB13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2A3D701E-4353-4BA9-8384-3B13D6843A2A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702472C0-7917-42EA-9D07-BA2C260C119D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F934D820-D473-4451-BFCD-120AFCE9F4A4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8021621E-E8BA-4F7F-9939-6E45EFA9BCF7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954EA96A-FAC8-495B-B686-89AA02C7ED21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C05D7AE7-48A9-41F3-A8C9-080D39719044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8A385737-E746-4FE1-B4F7-F78FF53AFD54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F89F7EFE-05CE-4438-9D4B-8B9CE4904181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001AFE90-70B3-4FAA-A444-9C97B5AC1E8C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9E17F611-B682-4459-AE60-EC1CF26DE91F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0B79C33B-4707-482A-9293-7B2C09AC2227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AF58DC86-28FB-4D6E-BCCF-3BD5B3510D36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DCD3E927-5760-4E54-89F1-4933FCE839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f5c61d46-2d26-4492-a27a-7f77964d745d"/>
    <ds:schemaRef ds:uri="9b106469-c303-4893-a5a2-86dcd54dce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8.xml><?xml version="1.0" encoding="utf-8"?>
<ds:datastoreItem xmlns:ds="http://schemas.openxmlformats.org/officeDocument/2006/customXml" ds:itemID="{6A93F241-089B-4C0B-B93A-3A8AE54652E3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BB6A96B9-010F-45A3-AE4C-EC5E5411A57D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FDB246BE-3CD7-4238-971D-F6B80AA770EC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C1096874-00FD-4554-B204-D1EFD4EC7A03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6AA7E72E-B17B-471E-B2DF-DBD745F63FFF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5042BAAD-AE27-46C8-A936-7015B57CC1BB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419FED06-0B8B-4B84-9F8B-AE0BCBD2BA47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7ADCDB61-7429-4537-865C-C4467139110A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A1531F72-717A-4ECF-8C6B-446DA97FD471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748DA799-3F26-4E49-A899-CD6F3A39CCE1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CDB22D74-D62E-48B8-BC95-99ECEF562924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6C0E2136-74DA-48CC-AF3C-777B5F68FEEB}">
  <ds:schemaRefs>
    <ds:schemaRef ds:uri="http://schemas.microsoft.com/sharepoint/v3/contenttype/forms"/>
  </ds:schemaRefs>
</ds:datastoreItem>
</file>

<file path=customXml/itemProps49.xml><?xml version="1.0" encoding="utf-8"?>
<ds:datastoreItem xmlns:ds="http://schemas.openxmlformats.org/officeDocument/2006/customXml" ds:itemID="{E05ED249-1F93-4979-A83D-E297E5CE5376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67618A3E-6D95-4CE1-BDEF-70C4A3428735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D1FE52FC-9634-4FA4-A2D2-A23208E5E545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AAA5AD46-20B4-4DD4-B3F2-E04A4355CEAB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4A86A7B5-8F46-4395-8072-E9513755D8AC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9CA3DF77-2B3F-4EF3-A2B8-6B6522A96C81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6C1B2A3C-36A8-488E-B02C-F9DD0A00279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8CA42FDC-2594-44E0-BCC9-C572F8F44F5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1885372D-80D9-4130-8163-ED4BF960E37D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DB0B67AC-3E29-481F-8483-51BD5BF2D1E0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6C00DF55-80A6-4DF7-BEB1-FD90FF66120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82527</TotalTime>
  <Words>1756</Words>
  <Application>Microsoft Office PowerPoint</Application>
  <PresentationFormat>Widescreen</PresentationFormat>
  <Paragraphs>518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Franklin Gothic Book</vt:lpstr>
      <vt:lpstr>Franklin Gothic Medium</vt:lpstr>
      <vt:lpstr>Verdana</vt:lpstr>
      <vt:lpstr>Wingdings 2</vt:lpstr>
      <vt:lpstr>Wingdings 3</vt:lpstr>
      <vt:lpstr>Concourse</vt:lpstr>
      <vt:lpstr>Office Theme</vt:lpstr>
      <vt:lpstr>Modeling of U.S. and International Contributions to Visibility Impairment at Class I Areas</vt:lpstr>
      <vt:lpstr>Modeling Study Results</vt:lpstr>
      <vt:lpstr>Technical Guidance on Tracking Visibility Progress</vt:lpstr>
      <vt:lpstr>Updated EPA Regional Haze Modeling</vt:lpstr>
      <vt:lpstr>CAMx Model Improvements</vt:lpstr>
      <vt:lpstr>2028 Projected Emissions </vt:lpstr>
      <vt:lpstr>PowerPoint Presentation</vt:lpstr>
      <vt:lpstr>2028 Visibility Projections</vt:lpstr>
      <vt:lpstr>PowerPoint Presentation</vt:lpstr>
      <vt:lpstr>International Anthropogenic and Prescribed Fire Contributions (20% most impaired days)</vt:lpstr>
      <vt:lpstr>“Default” Glidepath 2064 Endpoint Adjustment in deciviews (20% most impaired days)</vt:lpstr>
      <vt:lpstr> </vt:lpstr>
      <vt:lpstr>Conclusions and Deliverables</vt:lpstr>
      <vt:lpstr>Questions and data requests Brian Timin timin.brian@epa.gov </vt:lpstr>
      <vt:lpstr>Appendix</vt:lpstr>
      <vt:lpstr>CAMx 2016 and 2028 Emissions Sector Totals</vt:lpstr>
      <vt:lpstr>Acadia NP (ME) 2004-2064</vt:lpstr>
      <vt:lpstr>PowerPoint Presentation</vt:lpstr>
      <vt:lpstr>Dolly Sods (WV) 2016-2028</vt:lpstr>
      <vt:lpstr>PowerPoint Presentation</vt:lpstr>
      <vt:lpstr>Crater Lake NP (OR) 2016-2028</vt:lpstr>
    </vt:vector>
  </TitlesOfParts>
  <Company>US-EPA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Houyoux</dc:creator>
  <cp:lastModifiedBy>Timin, Brian</cp:lastModifiedBy>
  <cp:revision>1320</cp:revision>
  <cp:lastPrinted>2019-10-15T19:43:06Z</cp:lastPrinted>
  <dcterms:created xsi:type="dcterms:W3CDTF">2011-06-13T20:10:16Z</dcterms:created>
  <dcterms:modified xsi:type="dcterms:W3CDTF">2019-10-22T20:26:16Z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0x010100A1C932D512450D469596C5875C7C0781</vt:lpwstr>
  </property>
</Properties>
</file>