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1"/>
  </p:sldMasterIdLst>
  <p:notesMasterIdLst>
    <p:notesMasterId r:id="rId24"/>
  </p:notesMasterIdLst>
  <p:sldIdLst>
    <p:sldId id="416" r:id="rId12"/>
    <p:sldId id="417" r:id="rId13"/>
    <p:sldId id="428" r:id="rId14"/>
    <p:sldId id="438" r:id="rId15"/>
    <p:sldId id="527" r:id="rId16"/>
    <p:sldId id="522" r:id="rId17"/>
    <p:sldId id="528" r:id="rId18"/>
    <p:sldId id="529" r:id="rId19"/>
    <p:sldId id="530" r:id="rId20"/>
    <p:sldId id="531" r:id="rId21"/>
    <p:sldId id="427" r:id="rId22"/>
    <p:sldId id="3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itha, Marina" initials="AM" lastIdx="12" clrIdx="0">
    <p:extLst>
      <p:ext uri="{19B8F6BF-5375-455C-9EA6-DF929625EA0E}">
        <p15:presenceInfo xmlns:p15="http://schemas.microsoft.com/office/powerpoint/2012/main" userId="S-1-5-21-823518204-1303643608-725345543-390587" providerId="AD"/>
      </p:ext>
    </p:extLst>
  </p:cmAuthor>
  <p:cmAuthor id="2" name="Luo Huiying" initials="LH" lastIdx="5" clrIdx="1">
    <p:extLst>
      <p:ext uri="{19B8F6BF-5375-455C-9EA6-DF929625EA0E}">
        <p15:presenceInfo xmlns:p15="http://schemas.microsoft.com/office/powerpoint/2012/main" userId="388423a196775abf" providerId="Windows Live"/>
      </p:ext>
    </p:extLst>
  </p:cmAuthor>
  <p:cmAuthor id="3" name="Rao" initials="STR" lastIdx="38" clrIdx="2">
    <p:extLst>
      <p:ext uri="{19B8F6BF-5375-455C-9EA6-DF929625EA0E}">
        <p15:presenceInfo xmlns:p15="http://schemas.microsoft.com/office/powerpoint/2012/main" userId="Rao" providerId="None"/>
      </p:ext>
    </p:extLst>
  </p:cmAuthor>
  <p:cmAuthor id="4" name="Hogrefe, Christian" initials="HC" lastIdx="19" clrIdx="3">
    <p:extLst>
      <p:ext uri="{19B8F6BF-5375-455C-9EA6-DF929625EA0E}">
        <p15:presenceInfo xmlns:p15="http://schemas.microsoft.com/office/powerpoint/2012/main" userId="S-1-5-21-1339303556-449845944-1601390327-269310" providerId="AD"/>
      </p:ext>
    </p:extLst>
  </p:cmAuthor>
  <p:cmAuthor id="5" name="Luo, Huiying" initials="LH" lastIdx="1" clrIdx="4">
    <p:extLst>
      <p:ext uri="{19B8F6BF-5375-455C-9EA6-DF929625EA0E}">
        <p15:presenceInfo xmlns:p15="http://schemas.microsoft.com/office/powerpoint/2012/main" userId="S-1-5-21-823518204-1303643608-725345543-459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D0D"/>
    <a:srgbClr val="0071BD"/>
    <a:srgbClr val="3374AA"/>
    <a:srgbClr val="A65628"/>
    <a:srgbClr val="77933C"/>
    <a:srgbClr val="3333FF"/>
    <a:srgbClr val="6E6EFF"/>
    <a:srgbClr val="F2F2F2"/>
    <a:srgbClr val="0673BD"/>
    <a:srgbClr val="007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2" autoAdjust="0"/>
    <p:restoredTop sz="95405" autoAdjust="0"/>
  </p:normalViewPr>
  <p:slideViewPr>
    <p:cSldViewPr>
      <p:cViewPr varScale="1">
        <p:scale>
          <a:sx n="86" d="100"/>
          <a:sy n="86" d="100"/>
        </p:scale>
        <p:origin x="1344" y="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004"/>
    </p:cViewPr>
  </p:sorterViewPr>
  <p:notesViewPr>
    <p:cSldViewPr>
      <p:cViewPr varScale="1">
        <p:scale>
          <a:sx n="54" d="100"/>
          <a:sy n="54" d="100"/>
        </p:scale>
        <p:origin x="282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8D5B-353A-4444-9F2B-8DB7E3664FD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58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9049-1153-41D2-8061-DC067B466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8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5E12B-5A2A-4114-ABFA-6A255B6C0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6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8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11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6B7D-2710-473D-829D-6049C03C0B32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CAD4-2B2F-4F13-B222-8E115426F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03EA-4341-4421-A795-5FBAA4CE3D20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4717-AD9B-4450-BD96-D3032518C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201C-A9A7-497E-90FC-4A23EBA726D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DFD6-C7F9-4595-888A-D346216DE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67DE-D4A6-4BCF-B0E9-CF2B59CE21AC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396-CCAF-47F1-AD7C-D3330D9D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6C36-D478-4C7D-8DFE-04316DF1D377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198-9171-4E28-AFEE-AB5C19B01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B7DB-2A52-434E-9ABB-08384A428EBA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28C-8866-4D03-909C-537CEA4CA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5FB9-0AEF-4117-BA81-0C280BDC3BA3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F4B-CBC7-4AEE-8B5B-98AE3EF37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5173-17C5-4740-BE65-7B5F737761A2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2453-2AE5-47BD-B49F-3AEC8808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EF7-54CE-41E8-9D66-AB5A5C137EE3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DC5C-5373-426B-BBA9-B0778389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7CDC-96D2-4484-BC11-1FC14E7913A8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C573-C6D9-456D-ACF2-D8B5BB728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CD4F-61EB-4CB1-BEF9-15CC0DAC037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99-F466-4DDE-8AAD-759A5DDB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C70BCB-E7E7-482F-BD98-C368F46FC08C}" type="datetime1">
              <a:rPr lang="en-US" smtClean="0">
                <a:ea typeface="ＭＳ Ｐゴシック" pitchFamily="34" charset="-128"/>
              </a:rPr>
              <a:t>10/22/2019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007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0" y="642423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astitha@uco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6019800"/>
            <a:ext cx="449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hlinkClick r:id="rId3"/>
              </a:rPr>
              <a:t>marina.astitha@uconn.edu</a:t>
            </a:r>
            <a:endParaRPr lang="en-US" i="1" u="sng" dirty="0"/>
          </a:p>
          <a:p>
            <a:pPr algn="ctr"/>
            <a:r>
              <a:rPr lang="en-US" sz="1600" i="1" dirty="0"/>
              <a:t>airmg.uconn.edu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3DD72C87-12C6-48EC-BA4A-3E7A05FF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76394"/>
            <a:ext cx="7176488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Evaluating Seasonality and Trends in Modeled PM2.5 Concentrations Using Empirical Mode Decomposition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95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Huiying </a:t>
            </a:r>
            <a:r>
              <a:rPr lang="en-US" b="1" dirty="0" err="1"/>
              <a:t>Luo</a:t>
            </a:r>
            <a:r>
              <a:rPr lang="en-US" b="1" baseline="30000" dirty="0" err="1"/>
              <a:t>1</a:t>
            </a:r>
            <a:r>
              <a:rPr lang="en-US" b="1" dirty="0"/>
              <a:t>, Marina Astitha</a:t>
            </a:r>
            <a:r>
              <a:rPr lang="en-US" b="1" baseline="30000" dirty="0"/>
              <a:t>1</a:t>
            </a:r>
            <a:r>
              <a:rPr lang="en-US" b="1" dirty="0"/>
              <a:t>, Christian Hogrefe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</a:p>
          <a:p>
            <a:pPr algn="ctr"/>
            <a:r>
              <a:rPr lang="en-US" b="1" dirty="0"/>
              <a:t>Rohit Mathur</a:t>
            </a:r>
            <a:r>
              <a:rPr lang="en-US" b="1" baseline="30000" dirty="0"/>
              <a:t>2</a:t>
            </a:r>
            <a:r>
              <a:rPr lang="en-US" b="1" dirty="0"/>
              <a:t>, and S. </a:t>
            </a:r>
            <a:r>
              <a:rPr lang="en-US" b="1" dirty="0" err="1"/>
              <a:t>Trivikrama</a:t>
            </a:r>
            <a:r>
              <a:rPr lang="en-US" b="1" dirty="0"/>
              <a:t> Rao</a:t>
            </a:r>
            <a:r>
              <a:rPr lang="en-US" b="1" baseline="30000" dirty="0"/>
              <a:t>1,3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700" y="3717724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Connecticut </a:t>
            </a:r>
          </a:p>
          <a:p>
            <a:pPr algn="ctr"/>
            <a:r>
              <a:rPr lang="en-US" sz="1600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 Environmental Protection Agency </a:t>
            </a:r>
          </a:p>
          <a:p>
            <a:pPr algn="ctr"/>
            <a:r>
              <a:rPr lang="en-US" sz="1600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North Carolina State University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6482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7"/>
    </mc:Choice>
    <mc:Fallback xmlns="">
      <p:transition spd="slow" advTm="594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1772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components - ATL, GA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3733800" y="786304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A64B43-BC5B-4095-8A0D-B70201A623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>
          <a:xfrm>
            <a:off x="228600" y="1066800"/>
            <a:ext cx="8610600" cy="40738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F81234-A204-4AD7-AF4B-60D5C8A52B26}"/>
              </a:ext>
            </a:extLst>
          </p:cNvPr>
          <p:cNvSpPr/>
          <p:nvPr/>
        </p:nvSpPr>
        <p:spPr>
          <a:xfrm>
            <a:off x="127987" y="5180188"/>
            <a:ext cx="8839199" cy="156966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Simulated total PM</a:t>
            </a:r>
            <a:r>
              <a:rPr lang="en-US" sz="1600" baseline="-25000" dirty="0"/>
              <a:t>2.5 </a:t>
            </a:r>
            <a:r>
              <a:rPr lang="en-US" sz="1600" dirty="0"/>
              <a:t>shows a shift of several months (132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Overestimation of NO</a:t>
            </a:r>
            <a:r>
              <a:rPr lang="en-US" sz="1600" baseline="-25000" dirty="0"/>
              <a:t>3</a:t>
            </a:r>
            <a:r>
              <a:rPr lang="en-US" sz="1600" dirty="0"/>
              <a:t>; underestimation of NH</a:t>
            </a:r>
            <a:r>
              <a:rPr lang="en-US" sz="1600" baseline="-25000" dirty="0"/>
              <a:t>4</a:t>
            </a:r>
            <a:r>
              <a:rPr lang="en-US" sz="1600" dirty="0"/>
              <a:t> and phase shift of EC (54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Anti-correlated total PM</a:t>
            </a:r>
            <a:r>
              <a:rPr lang="en-US" sz="1600" baseline="-25000" dirty="0"/>
              <a:t>2.5 </a:t>
            </a:r>
            <a:r>
              <a:rPr lang="en-US" sz="1600" dirty="0"/>
              <a:t>annual cycles cannot be attributed to the available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remaining species clearly played a role in driving the above discrepancies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Anti-correlation likely due to inaccurate representation of the seasonal variation of the non-C portion of OM in the model version analyzed here that has been updated in more recent releases of CMAQ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02589"/>
            <a:ext cx="5029200" cy="367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3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1D5993B-7CB3-4EA2-B152-7627823BBBAA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200" b="1" u="sng" dirty="0">
                <a:latin typeface="+mn-lt"/>
              </a:rPr>
              <a:t> </a:t>
            </a:r>
            <a:endParaRPr lang="en-US" sz="3200" b="1" u="sng" dirty="0">
              <a:latin typeface="+mn-lt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89E72E74-A6B7-4841-99C4-CC15499B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Summary</a:t>
            </a:r>
            <a:endParaRPr lang="en-US" sz="3200" b="1" u="sng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834796-D7BC-4F2D-9844-515C12E247AF}"/>
              </a:ext>
            </a:extLst>
          </p:cNvPr>
          <p:cNvSpPr/>
          <p:nvPr/>
        </p:nvSpPr>
        <p:spPr>
          <a:xfrm>
            <a:off x="152400" y="1092566"/>
            <a:ext cx="8839199" cy="538609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The EMD method enables direct comparison of the relative strengths of the various </a:t>
            </a:r>
            <a:r>
              <a:rPr lang="en-US" dirty="0" err="1"/>
              <a:t>forcings</a:t>
            </a:r>
            <a:r>
              <a:rPr lang="en-US" dirty="0"/>
              <a:t>, operating on different time scales, that are embedded in non-linear and non-stationary time series of observed and modeled concentrations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Coordinated decomposition and evaluation of total and </a:t>
            </a:r>
            <a:r>
              <a:rPr lang="en-US" dirty="0" err="1"/>
              <a:t>speciated</a:t>
            </a:r>
            <a:r>
              <a:rPr lang="en-US" dirty="0"/>
              <a:t> PM</a:t>
            </a:r>
            <a:r>
              <a:rPr lang="en-US" baseline="-25000" dirty="0"/>
              <a:t>2.5</a:t>
            </a:r>
            <a:r>
              <a:rPr lang="en-US" dirty="0"/>
              <a:t> provides a unique opportunity for modelers to assess influences of each PM</a:t>
            </a:r>
            <a:r>
              <a:rPr lang="en-US" baseline="-25000" dirty="0"/>
              <a:t>2.5</a:t>
            </a:r>
            <a:r>
              <a:rPr lang="en-US" dirty="0"/>
              <a:t> species to total PM</a:t>
            </a:r>
            <a:r>
              <a:rPr lang="en-US" baseline="-25000" dirty="0"/>
              <a:t>2.5 </a:t>
            </a:r>
            <a:r>
              <a:rPr lang="en-US" dirty="0"/>
              <a:t>concentration in terms of time shifts for various temporal cycles and the magnitude of each component including the trend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At these three sites: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The model generally is more capable of simulating the change in the trend than the absolute magnitude of the long-term trend component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The magnitude of SO</a:t>
            </a:r>
            <a:r>
              <a:rPr lang="en-US" baseline="-25000" dirty="0"/>
              <a:t>4 </a:t>
            </a:r>
            <a:r>
              <a:rPr lang="en-US" dirty="0"/>
              <a:t>trend components is well represented across all sites 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The model reproduced the amplitude of the annual cycle for total PM</a:t>
            </a:r>
            <a:r>
              <a:rPr lang="en-US" baseline="-25000" dirty="0"/>
              <a:t>2.5</a:t>
            </a:r>
            <a:r>
              <a:rPr lang="en-US" dirty="0"/>
              <a:t>, SO</a:t>
            </a:r>
            <a:r>
              <a:rPr lang="en-US" baseline="-25000" dirty="0"/>
              <a:t>4</a:t>
            </a:r>
            <a:r>
              <a:rPr lang="en-US" dirty="0"/>
              <a:t> and OC 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The phase difference in the annual cycles for total PM</a:t>
            </a:r>
            <a:r>
              <a:rPr lang="en-US" baseline="-25000" dirty="0"/>
              <a:t>2.5</a:t>
            </a:r>
            <a:r>
              <a:rPr lang="en-US" dirty="0"/>
              <a:t>, OC and EC reveal a shift of up to half-year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More recent versions of CMAQ incorporate many updates to the treatment of organic aerosols that are expected to improve the representation of the seasonal cycle</a:t>
            </a:r>
          </a:p>
          <a:p>
            <a:pPr marL="684213" indent="-222250">
              <a:buFont typeface="Courier New" panose="02070309020205020404" pitchFamily="49" charset="0"/>
              <a:buChar char="o"/>
            </a:pPr>
            <a:r>
              <a:rPr lang="en-US" dirty="0"/>
              <a:t>New long-term simulations with CMAQv5.3 are planned for the near future which can be used to confirm this expected improvement</a:t>
            </a:r>
          </a:p>
        </p:txBody>
      </p:sp>
    </p:spTree>
    <p:extLst>
      <p:ext uri="{BB962C8B-B14F-4D97-AF65-F5344CB8AC3E}">
        <p14:creationId xmlns:p14="http://schemas.microsoft.com/office/powerpoint/2010/main" val="34678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3"/>
    </mc:Choice>
    <mc:Fallback xmlns="">
      <p:transition spd="slow" advTm="56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5749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views expressed in this </a:t>
            </a:r>
            <a:r>
              <a:rPr lang="en-US" altLang="zh-CN" sz="2000" dirty="0"/>
              <a:t>presentation </a:t>
            </a:r>
            <a:r>
              <a:rPr lang="en-US" sz="2000" dirty="0"/>
              <a:t>are those of the authors and do not necessarily represent the views or policies of the U.S. Environmental Protection Agency.</a:t>
            </a:r>
          </a:p>
          <a:p>
            <a:endParaRPr lang="en-US" sz="2000" dirty="0"/>
          </a:p>
          <a:p>
            <a:r>
              <a:rPr lang="en-US" sz="2000" dirty="0"/>
              <a:t>Two of the authors (MA and HL) gratefully acknowledge the support of this work by the Electric Power Research Institute (EPRI) Contract #00-10005071, 2015–2017.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6482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5"/>
    </mc:Choice>
    <mc:Fallback xmlns="">
      <p:transition spd="slow" advTm="84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3E75D17A-FEBB-438E-87A2-82E345A8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Scope and Objectives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E16EAB-950F-44B6-89DA-498111EF5B99}"/>
              </a:ext>
            </a:extLst>
          </p:cNvPr>
          <p:cNvSpPr txBox="1"/>
          <p:nvPr/>
        </p:nvSpPr>
        <p:spPr>
          <a:xfrm>
            <a:off x="950442" y="3040911"/>
            <a:ext cx="7618872" cy="3354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9846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Analyze and interpret features embedded in PM</a:t>
            </a:r>
            <a:r>
              <a:rPr lang="en-US" sz="2400" baseline="-25000" dirty="0"/>
              <a:t>2.5</a:t>
            </a:r>
            <a:r>
              <a:rPr lang="en-US" sz="2400" dirty="0"/>
              <a:t> observations and model outputs</a:t>
            </a:r>
          </a:p>
          <a:p>
            <a:pPr marL="39846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Assess the model’s ability to reproduce changes/trends in observed PM</a:t>
            </a:r>
            <a:r>
              <a:rPr lang="en-US" sz="2400" baseline="-25000" dirty="0"/>
              <a:t>2.5</a:t>
            </a:r>
            <a:r>
              <a:rPr lang="en-US" sz="2400" dirty="0"/>
              <a:t> concentrations </a:t>
            </a:r>
          </a:p>
          <a:p>
            <a:pPr marL="39846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Propose a new method for model evaluation of PM</a:t>
            </a:r>
            <a:r>
              <a:rPr lang="en-US" sz="2400" baseline="-25000" dirty="0"/>
              <a:t>2.5</a:t>
            </a:r>
            <a:r>
              <a:rPr lang="en-US" sz="2400" dirty="0"/>
              <a:t> and its components without any preselection of temporal scales and assumptions of data linearity and stationarity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951FEA-309E-4594-AEC3-B90204871DC8}"/>
              </a:ext>
            </a:extLst>
          </p:cNvPr>
          <p:cNvSpPr txBox="1"/>
          <p:nvPr/>
        </p:nvSpPr>
        <p:spPr>
          <a:xfrm>
            <a:off x="950442" y="1610350"/>
            <a:ext cx="724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well can we capture changes in PM</a:t>
            </a:r>
            <a:r>
              <a:rPr lang="en-US" sz="2400" b="1" i="1" baseline="-25000" dirty="0"/>
              <a:t>2.5</a:t>
            </a:r>
            <a:r>
              <a:rPr lang="en-US" sz="2400" b="1" i="1" dirty="0"/>
              <a:t> and its </a:t>
            </a:r>
            <a:r>
              <a:rPr lang="en-US" sz="2400" b="1" i="1" dirty="0" err="1"/>
              <a:t>speciated</a:t>
            </a:r>
            <a:r>
              <a:rPr lang="en-US" sz="2400" b="1" i="1" dirty="0"/>
              <a:t> components induced by variations in meteorology and/or emissions over a decade?</a:t>
            </a:r>
          </a:p>
        </p:txBody>
      </p:sp>
    </p:spTree>
    <p:extLst>
      <p:ext uri="{BB962C8B-B14F-4D97-AF65-F5344CB8AC3E}">
        <p14:creationId xmlns:p14="http://schemas.microsoft.com/office/powerpoint/2010/main" val="13599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71"/>
    </mc:Choice>
    <mc:Fallback xmlns="">
      <p:transition spd="slow" advTm="70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90D0F27A-09D0-4D43-B3F6-B9C151F5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Data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46EC38-0073-4A8C-AFB5-561EC5CA5802}"/>
              </a:ext>
            </a:extLst>
          </p:cNvPr>
          <p:cNvSpPr txBox="1"/>
          <p:nvPr/>
        </p:nvSpPr>
        <p:spPr>
          <a:xfrm>
            <a:off x="944847" y="1167306"/>
            <a:ext cx="734536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dirty="0"/>
              <a:t>Model simulations</a:t>
            </a:r>
            <a:r>
              <a:rPr lang="en-US" sz="2000" dirty="0"/>
              <a:t> </a:t>
            </a:r>
          </a:p>
          <a:p>
            <a:pPr marL="284163" algn="just"/>
            <a:r>
              <a:rPr lang="en-US" sz="2000" dirty="0"/>
              <a:t>Coupled 2000-2010 </a:t>
            </a:r>
            <a:r>
              <a:rPr lang="en-US" sz="2000" b="1" u="sng" dirty="0"/>
              <a:t>WRF-CMAQ</a:t>
            </a:r>
            <a:r>
              <a:rPr lang="en-US" sz="2000" dirty="0"/>
              <a:t> (</a:t>
            </a:r>
            <a:r>
              <a:rPr lang="en-US" sz="2000" dirty="0" err="1"/>
              <a:t>vers</a:t>
            </a:r>
            <a:r>
              <a:rPr lang="en-US" sz="2000" dirty="0"/>
              <a:t>. 5.0.1) with 36-km grid cells over the USA (Gan et al. 2015; Xing et al. 2013)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163EBE-7B3F-4055-97F5-14A49C4A60FA}"/>
              </a:ext>
            </a:extLst>
          </p:cNvPr>
          <p:cNvSpPr txBox="1"/>
          <p:nvPr/>
        </p:nvSpPr>
        <p:spPr>
          <a:xfrm>
            <a:off x="979618" y="2819400"/>
            <a:ext cx="3909976" cy="3677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u="sng" dirty="0"/>
              <a:t>Observations:</a:t>
            </a:r>
            <a:r>
              <a:rPr lang="en-US" sz="24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900" dirty="0"/>
          </a:p>
          <a:p>
            <a:pPr marL="233362" lvl="1" algn="just"/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, NO</a:t>
            </a:r>
            <a:r>
              <a:rPr lang="en-US" sz="2000" baseline="-25000" dirty="0"/>
              <a:t>3</a:t>
            </a:r>
            <a:r>
              <a:rPr lang="en-US" sz="2000" dirty="0"/>
              <a:t>, NH</a:t>
            </a:r>
            <a:r>
              <a:rPr lang="en-US" sz="2000" baseline="-25000" dirty="0"/>
              <a:t>4</a:t>
            </a:r>
            <a:r>
              <a:rPr lang="en-US" sz="2000" dirty="0"/>
              <a:t>, OC, EC, C</a:t>
            </a:r>
            <a:r>
              <a:rPr lang="en-US" altLang="zh-CN" sz="2000" dirty="0"/>
              <a:t>l, and</a:t>
            </a:r>
            <a:r>
              <a:rPr lang="en-US" sz="2000" dirty="0"/>
              <a:t> total PM</a:t>
            </a:r>
            <a:r>
              <a:rPr lang="en-US" sz="2000" baseline="-25000" dirty="0"/>
              <a:t>2.5</a:t>
            </a:r>
            <a:r>
              <a:rPr lang="en-US" sz="2000" dirty="0"/>
              <a:t> are retrieved from Chemical Speciation Network (CSN), the Interagency Monitoring of Protected Visual Environments (IMPROVE) and SEARCH networks. </a:t>
            </a:r>
          </a:p>
          <a:p>
            <a:pPr marL="233362" lvl="1" algn="just"/>
            <a:r>
              <a:rPr lang="en-US" sz="2000" dirty="0"/>
              <a:t>3 sites are used to demonstrate the proposed method of evaluation.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7EBED7B-A1AD-4995-BF25-ECDD90F3D85B}"/>
              </a:ext>
            </a:extLst>
          </p:cNvPr>
          <p:cNvSpPr/>
          <p:nvPr/>
        </p:nvSpPr>
        <p:spPr>
          <a:xfrm>
            <a:off x="7775040" y="3753936"/>
            <a:ext cx="76200" cy="7277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5128"/>
          <a:stretch/>
        </p:blipFill>
        <p:spPr bwMode="auto">
          <a:xfrm>
            <a:off x="4921406" y="2792109"/>
            <a:ext cx="3810000" cy="331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5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BB09F4F-EC69-4B83-B924-151052EDB0D7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A3F284-D789-407C-8C90-84C49F053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27" r="48332" b="7845"/>
          <a:stretch/>
        </p:blipFill>
        <p:spPr>
          <a:xfrm>
            <a:off x="4843952" y="1466910"/>
            <a:ext cx="4147648" cy="464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6C0077-D9A4-43AA-938D-0D70CF3EDF3E}"/>
              </a:ext>
            </a:extLst>
          </p:cNvPr>
          <p:cNvSpPr/>
          <p:nvPr/>
        </p:nvSpPr>
        <p:spPr>
          <a:xfrm>
            <a:off x="5794499" y="1361492"/>
            <a:ext cx="277620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Decomposition of total PM</a:t>
            </a:r>
            <a:r>
              <a:rPr lang="en-US" sz="1200" b="1" baseline="-25000" dirty="0"/>
              <a:t>2.5</a:t>
            </a:r>
            <a:r>
              <a:rPr lang="en-US" sz="1200" b="1" dirty="0"/>
              <a:t> with EMD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C44F77-85F9-4901-A978-FEC7D067A184}"/>
              </a:ext>
            </a:extLst>
          </p:cNvPr>
          <p:cNvSpPr/>
          <p:nvPr/>
        </p:nvSpPr>
        <p:spPr>
          <a:xfrm>
            <a:off x="719835" y="4355617"/>
            <a:ext cx="4667250" cy="21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Multiple improvements to address mode mixing as well as other problems are included in </a:t>
            </a:r>
            <a:r>
              <a:rPr lang="en-US" dirty="0"/>
              <a:t>the most recent version of </a:t>
            </a:r>
            <a:r>
              <a:rPr lang="en-US" dirty="0">
                <a:solidFill>
                  <a:srgbClr val="3374AA"/>
                </a:solidFill>
              </a:rPr>
              <a:t>Improved </a:t>
            </a:r>
            <a:r>
              <a:rPr lang="fr-FR" dirty="0">
                <a:solidFill>
                  <a:srgbClr val="3374AA"/>
                </a:solidFill>
              </a:rPr>
              <a:t>Complete Ensemble </a:t>
            </a:r>
            <a:r>
              <a:rPr lang="fr-FR" dirty="0" err="1">
                <a:solidFill>
                  <a:srgbClr val="3374AA"/>
                </a:solidFill>
              </a:rPr>
              <a:t>Empirical</a:t>
            </a:r>
            <a:r>
              <a:rPr lang="fr-FR" dirty="0">
                <a:solidFill>
                  <a:srgbClr val="3374AA"/>
                </a:solidFill>
              </a:rPr>
              <a:t> Mode </a:t>
            </a:r>
            <a:r>
              <a:rPr lang="fr-FR" dirty="0" err="1">
                <a:solidFill>
                  <a:srgbClr val="3374AA"/>
                </a:solidFill>
              </a:rPr>
              <a:t>Decomposition</a:t>
            </a:r>
            <a:r>
              <a:rPr lang="fr-FR" dirty="0">
                <a:solidFill>
                  <a:srgbClr val="3374AA"/>
                </a:solidFill>
              </a:rPr>
              <a:t> </a:t>
            </a:r>
            <a:r>
              <a:rPr lang="fr-FR" dirty="0" err="1">
                <a:solidFill>
                  <a:srgbClr val="3374AA"/>
                </a:solidFill>
              </a:rPr>
              <a:t>with</a:t>
            </a:r>
            <a:r>
              <a:rPr lang="fr-FR" dirty="0">
                <a:solidFill>
                  <a:srgbClr val="3374AA"/>
                </a:solidFill>
              </a:rPr>
              <a:t> Adaptive Noise (</a:t>
            </a:r>
            <a:r>
              <a:rPr lang="fr-FR" dirty="0" err="1">
                <a:solidFill>
                  <a:srgbClr val="3374AA"/>
                </a:solidFill>
              </a:rPr>
              <a:t>Improved</a:t>
            </a:r>
            <a:r>
              <a:rPr lang="fr-FR" dirty="0">
                <a:solidFill>
                  <a:srgbClr val="3374AA"/>
                </a:solidFill>
              </a:rPr>
              <a:t> CEEMDAN) </a:t>
            </a:r>
            <a:r>
              <a:rPr lang="en-US" dirty="0">
                <a:cs typeface="Times New Roman" panose="02020603050405020304" pitchFamily="18" charset="0"/>
              </a:rPr>
              <a:t>(Wu and Huang, 2009; Yeh et al., 2010; Torres et al., 2011</a:t>
            </a:r>
            <a:r>
              <a:rPr lang="en-US" dirty="0"/>
              <a:t>; </a:t>
            </a:r>
            <a:r>
              <a:rPr lang="en-US" dirty="0" err="1"/>
              <a:t>Colominas</a:t>
            </a:r>
            <a:r>
              <a:rPr lang="en-US" dirty="0"/>
              <a:t> et al., 2014).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FC9CB2-4BFE-4997-B2E8-6DB048FF02B9}"/>
              </a:ext>
            </a:extLst>
          </p:cNvPr>
          <p:cNvSpPr/>
          <p:nvPr/>
        </p:nvSpPr>
        <p:spPr>
          <a:xfrm>
            <a:off x="674425" y="3163380"/>
            <a:ext cx="4871102" cy="1200329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An IMF must satisfy: </a:t>
            </a:r>
          </a:p>
          <a:p>
            <a:pPr marL="342900" indent="-342900">
              <a:buAutoNum type="arabicParenR"/>
            </a:pPr>
            <a:r>
              <a:rPr lang="en-US" sz="1400" dirty="0">
                <a:ea typeface="Times New Roman" panose="02020603050405020304" pitchFamily="18" charset="0"/>
              </a:rPr>
              <a:t>the number of extrema (maxima and minima) and zero-crossings must be equal or differ at most by one; </a:t>
            </a:r>
          </a:p>
          <a:p>
            <a:pPr marL="342900" indent="-342900">
              <a:buAutoNum type="arabicParenR"/>
            </a:pPr>
            <a:r>
              <a:rPr lang="en-US" sz="1400" dirty="0">
                <a:ea typeface="Times New Roman" panose="02020603050405020304" pitchFamily="18" charset="0"/>
              </a:rPr>
              <a:t>the local mean, defined as the mean of the upper and lower envelopes, must be zero.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0258B44-5671-46EB-8E35-98F94D2B6435}"/>
                  </a:ext>
                </a:extLst>
              </p:cNvPr>
              <p:cNvSpPr/>
              <p:nvPr/>
            </p:nvSpPr>
            <p:spPr>
              <a:xfrm>
                <a:off x="2224371" y="2728727"/>
                <a:ext cx="175990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258B44-5671-46EB-8E35-98F94D2B6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71" y="2728727"/>
                <a:ext cx="1759905" cy="391582"/>
              </a:xfrm>
              <a:prstGeom prst="rect">
                <a:avLst/>
              </a:prstGeom>
              <a:blipFill rotWithShape="0">
                <a:blip r:embed="rId4"/>
                <a:stretch>
                  <a:fillRect t="-107813" b="-17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EE8D32B-EA15-4665-A4E6-90EB0269DFA3}"/>
                  </a:ext>
                </a:extLst>
              </p:cNvPr>
              <p:cNvSpPr txBox="1"/>
              <p:nvPr/>
            </p:nvSpPr>
            <p:spPr>
              <a:xfrm>
                <a:off x="674425" y="1601079"/>
                <a:ext cx="47580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Signal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decomposed to multiple </a:t>
                </a:r>
                <a:r>
                  <a:rPr lang="en-US" sz="2000" dirty="0">
                    <a:solidFill>
                      <a:srgbClr val="3374AA"/>
                    </a:solidFill>
                  </a:rPr>
                  <a:t>Intrinsic Mode Functions (IMFs)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a residual trend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through sifting processes (Huang et al., 1998):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E8D32B-EA15-4665-A4E6-90EB0269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5" y="1601079"/>
                <a:ext cx="4758071" cy="1323439"/>
              </a:xfrm>
              <a:prstGeom prst="rect">
                <a:avLst/>
              </a:prstGeom>
              <a:blipFill>
                <a:blip r:embed="rId5"/>
                <a:stretch>
                  <a:fillRect l="-1410" t="-2765" r="-141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3FE4F45B-43CD-40BD-8E78-E49FA00C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36" y="1074229"/>
            <a:ext cx="4842716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2000" b="1" u="sng" dirty="0"/>
              <a:t>Empirical Mode Decomposition (EMD)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CB1424-53A0-495E-AC74-715D60E054C2}"/>
              </a:ext>
            </a:extLst>
          </p:cNvPr>
          <p:cNvSpPr/>
          <p:nvPr/>
        </p:nvSpPr>
        <p:spPr>
          <a:xfrm>
            <a:off x="674425" y="1587205"/>
            <a:ext cx="4871102" cy="492058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2D9DC5DE-0236-40F9-9A92-D6D3838F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Methodology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C2EF8FC-D986-4672-9DA3-ADBDF64CC2C2}"/>
              </a:ext>
            </a:extLst>
          </p:cNvPr>
          <p:cNvCxnSpPr/>
          <p:nvPr/>
        </p:nvCxnSpPr>
        <p:spPr>
          <a:xfrm flipH="1">
            <a:off x="8570707" y="4667309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BF9FB7E-DCDF-41F8-B1A5-BC78664C979A}"/>
              </a:ext>
            </a:extLst>
          </p:cNvPr>
          <p:cNvCxnSpPr/>
          <p:nvPr/>
        </p:nvCxnSpPr>
        <p:spPr>
          <a:xfrm flipH="1">
            <a:off x="8570707" y="5810309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FEC99FE-C9A3-40A3-B59F-F560965FC843}"/>
              </a:ext>
            </a:extLst>
          </p:cNvPr>
          <p:cNvCxnSpPr/>
          <p:nvPr/>
        </p:nvCxnSpPr>
        <p:spPr>
          <a:xfrm flipH="1">
            <a:off x="8570707" y="1771709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ded Corner 5"/>
          <p:cNvSpPr/>
          <p:nvPr/>
        </p:nvSpPr>
        <p:spPr>
          <a:xfrm>
            <a:off x="6427657" y="3276181"/>
            <a:ext cx="1649544" cy="1487637"/>
          </a:xfrm>
          <a:prstGeom prst="foldedCorner">
            <a:avLst>
              <a:gd name="adj" fmla="val 115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0066" y="3276181"/>
            <a:ext cx="1680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unique technique that enables model evaluation at multiple time scales that is intrinsic to the PM time series.</a:t>
            </a:r>
          </a:p>
          <a:p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6AC98F9-0D2C-451D-804F-2C4A0BA874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4760" r="96243" b="89058"/>
          <a:stretch/>
        </p:blipFill>
        <p:spPr>
          <a:xfrm rot="5400000">
            <a:off x="5766400" y="5995770"/>
            <a:ext cx="161925" cy="4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1003504"/>
            <a:ext cx="7096107" cy="54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151557" y="5888504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7185225" y="1548400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076E7A5-76C0-4B52-B088-06E0FFA196B2}"/>
              </a:ext>
            </a:extLst>
          </p:cNvPr>
          <p:cNvSpPr txBox="1"/>
          <p:nvPr/>
        </p:nvSpPr>
        <p:spPr>
          <a:xfrm>
            <a:off x="5939014" y="6121312"/>
            <a:ext cx="235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Mean cycle (days)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305B384-1743-45BE-8C2C-A53FB3B7918E}"/>
              </a:ext>
            </a:extLst>
          </p:cNvPr>
          <p:cNvSpPr txBox="1"/>
          <p:nvPr/>
        </p:nvSpPr>
        <p:spPr>
          <a:xfrm>
            <a:off x="2258609" y="6424876"/>
            <a:ext cx="235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Peak cycle (days)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3CB9F23-500B-4E31-B19E-32156A9EEC36}"/>
              </a:ext>
            </a:extLst>
          </p:cNvPr>
          <p:cNvCxnSpPr/>
          <p:nvPr/>
        </p:nvCxnSpPr>
        <p:spPr>
          <a:xfrm>
            <a:off x="6858000" y="5410200"/>
            <a:ext cx="0" cy="53891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1772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Total 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 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 -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Quabbin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Summit, MA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BF7129B-37B8-4C6C-954B-45DC188D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61" y="826782"/>
            <a:ext cx="2703043" cy="442718"/>
          </a:xfrm>
        </p:spPr>
        <p:txBody>
          <a:bodyPr/>
          <a:lstStyle/>
          <a:p>
            <a:pPr algn="ctr"/>
            <a:r>
              <a:rPr lang="en-US" sz="1800" u="sng" dirty="0"/>
              <a:t> </a:t>
            </a:r>
            <a:br>
              <a:rPr lang="en-US" sz="1800" u="sng" dirty="0"/>
            </a:br>
            <a:r>
              <a:rPr lang="en-US" sz="1800" u="sng" dirty="0"/>
              <a:t>(RURAL, IMPROVE)</a:t>
            </a:r>
            <a:br>
              <a:rPr lang="en-US" sz="1800" u="sng" dirty="0"/>
            </a:br>
            <a:endParaRPr lang="en-US" sz="1800" b="1" baseline="-25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84FBE2E-8488-4548-B233-220CDD5D1785}"/>
              </a:ext>
            </a:extLst>
          </p:cNvPr>
          <p:cNvCxnSpPr/>
          <p:nvPr/>
        </p:nvCxnSpPr>
        <p:spPr>
          <a:xfrm>
            <a:off x="3657600" y="5562600"/>
            <a:ext cx="0" cy="53891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4191000"/>
            <a:ext cx="3200400" cy="1828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124200" y="1143000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471332" y="3962366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6" r="48926" b="7371"/>
          <a:stretch/>
        </p:blipFill>
        <p:spPr bwMode="auto">
          <a:xfrm>
            <a:off x="1524000" y="1589359"/>
            <a:ext cx="6096000" cy="30796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27EB47-72A3-42AD-98D5-EFF81323D2E3}"/>
              </a:ext>
            </a:extLst>
          </p:cNvPr>
          <p:cNvSpPr/>
          <p:nvPr/>
        </p:nvSpPr>
        <p:spPr>
          <a:xfrm>
            <a:off x="1367484" y="4784431"/>
            <a:ext cx="6785915" cy="707886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clear </a:t>
            </a:r>
            <a:r>
              <a:rPr lang="en-US" sz="2000" dirty="0">
                <a:solidFill>
                  <a:srgbClr val="3374AA"/>
                </a:solidFill>
              </a:rPr>
              <a:t>annual cycles </a:t>
            </a:r>
            <a:r>
              <a:rPr lang="en-US" sz="2000" dirty="0"/>
              <a:t>of PM</a:t>
            </a:r>
            <a:r>
              <a:rPr lang="en-US" sz="2000" baseline="-25000" dirty="0"/>
              <a:t>2.5</a:t>
            </a:r>
            <a:r>
              <a:rPr lang="en-US" sz="2000" dirty="0"/>
              <a:t> exist in both </a:t>
            </a:r>
            <a:r>
              <a:rPr lang="en-US" sz="2000" dirty="0" err="1"/>
              <a:t>obs</a:t>
            </a:r>
            <a:r>
              <a:rPr lang="en-US" sz="2000" dirty="0"/>
              <a:t> and CMAQ, but they are out of phase by up to six months.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EE2C1D-3A34-450B-B063-4B7C09889E71}"/>
              </a:ext>
            </a:extLst>
          </p:cNvPr>
          <p:cNvSpPr txBox="1"/>
          <p:nvPr/>
        </p:nvSpPr>
        <p:spPr>
          <a:xfrm>
            <a:off x="6793399" y="1297956"/>
            <a:ext cx="235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Mean cycle (days)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257FC3D-5C30-4A91-B07F-86BD2A7C122F}"/>
              </a:ext>
            </a:extLst>
          </p:cNvPr>
          <p:cNvCxnSpPr>
            <a:cxnSpLocks/>
          </p:cNvCxnSpPr>
          <p:nvPr/>
        </p:nvCxnSpPr>
        <p:spPr>
          <a:xfrm>
            <a:off x="3048000" y="1589359"/>
            <a:ext cx="0" cy="84904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7F81234-A204-4AD7-AF4B-60D5C8A52B26}"/>
              </a:ext>
            </a:extLst>
          </p:cNvPr>
          <p:cNvSpPr/>
          <p:nvPr/>
        </p:nvSpPr>
        <p:spPr>
          <a:xfrm>
            <a:off x="1367483" y="5658941"/>
            <a:ext cx="6785915" cy="1015663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A65628"/>
                </a:solidFill>
              </a:rPr>
              <a:t>residual (trend) </a:t>
            </a:r>
            <a:r>
              <a:rPr lang="en-US" sz="2000" dirty="0"/>
              <a:t>indicates overestimation of the magnitude of the trend component by CMAQ; decreasing trend by CMAQ while </a:t>
            </a:r>
            <a:r>
              <a:rPr lang="en-US" sz="2000" dirty="0" err="1"/>
              <a:t>obs</a:t>
            </a:r>
            <a:r>
              <a:rPr lang="en-US" sz="2000" dirty="0"/>
              <a:t> show slight decline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1772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Total 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 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 -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Quabbin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Summit, MA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257FC3D-5C30-4A91-B07F-86BD2A7C122F}"/>
              </a:ext>
            </a:extLst>
          </p:cNvPr>
          <p:cNvCxnSpPr>
            <a:cxnSpLocks/>
          </p:cNvCxnSpPr>
          <p:nvPr/>
        </p:nvCxnSpPr>
        <p:spPr>
          <a:xfrm>
            <a:off x="3429000" y="1589359"/>
            <a:ext cx="0" cy="84904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3792984" y="1053403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422735"/>
            <a:ext cx="6357078" cy="1162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96322" y="3192298"/>
            <a:ext cx="6357078" cy="11623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01387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ANNUAL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" y="34363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RESIDUAL</a:t>
            </a:r>
          </a:p>
        </p:txBody>
      </p:sp>
    </p:spTree>
    <p:extLst>
      <p:ext uri="{BB962C8B-B14F-4D97-AF65-F5344CB8AC3E}">
        <p14:creationId xmlns:p14="http://schemas.microsoft.com/office/powerpoint/2010/main" val="16065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7F81234-A204-4AD7-AF4B-60D5C8A52B26}"/>
              </a:ext>
            </a:extLst>
          </p:cNvPr>
          <p:cNvSpPr/>
          <p:nvPr/>
        </p:nvSpPr>
        <p:spPr>
          <a:xfrm>
            <a:off x="76200" y="5639213"/>
            <a:ext cx="8763000" cy="1077218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Overestimated amplitude of NO</a:t>
            </a:r>
            <a:r>
              <a:rPr lang="en-US" sz="1600" baseline="-25000" dirty="0"/>
              <a:t>3 </a:t>
            </a:r>
            <a:r>
              <a:rPr lang="en-US" sz="1600" dirty="0"/>
              <a:t>(4.3 x </a:t>
            </a:r>
            <a:r>
              <a:rPr lang="en-US" sz="1600" dirty="0" err="1"/>
              <a:t>obs</a:t>
            </a:r>
            <a:r>
              <a:rPr lang="en-US" sz="1600" dirty="0"/>
              <a:t>)</a:t>
            </a:r>
            <a:r>
              <a:rPr lang="en-US" sz="1600" baseline="-25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Almost semi-annual shifted OC (-147 days); OC, EC and Cl contribute to the PM</a:t>
            </a:r>
            <a:r>
              <a:rPr lang="en-US" sz="1600" baseline="-25000" dirty="0"/>
              <a:t>2.5</a:t>
            </a:r>
            <a:r>
              <a:rPr lang="en-US" sz="1600" dirty="0"/>
              <a:t>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OC directly drives the negative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 follows the feature of OC in the first four years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5816"/>
            <a:ext cx="7639424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components - </a:t>
            </a:r>
            <a:r>
              <a:rPr lang="en-US" sz="3200" b="1" dirty="0" err="1">
                <a:solidFill>
                  <a:schemeClr val="bg1"/>
                </a:solidFill>
                <a:cs typeface="Arial" pitchFamily="34" charset="0"/>
              </a:rPr>
              <a:t>Quabbin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Summit, MA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r="66305" b="54084"/>
          <a:stretch/>
        </p:blipFill>
        <p:spPr bwMode="auto">
          <a:xfrm>
            <a:off x="1143000" y="1121407"/>
            <a:ext cx="2686096" cy="2037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11116" y="849868"/>
            <a:ext cx="7880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DengXian"/>
              </a:rPr>
              <a:t>Decomposed annual cycles (IMF6) from observed and simulated concentrations</a:t>
            </a:r>
            <a:endParaRPr lang="en-US" b="1" dirty="0"/>
          </a:p>
        </p:txBody>
      </p:sp>
      <p:sp>
        <p:nvSpPr>
          <p:cNvPr id="3" name="Down Arrow 2"/>
          <p:cNvSpPr/>
          <p:nvPr/>
        </p:nvSpPr>
        <p:spPr>
          <a:xfrm>
            <a:off x="3124200" y="1130702"/>
            <a:ext cx="152400" cy="3706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918" y="2022277"/>
            <a:ext cx="119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Time-dependent correlations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84993" y="2193879"/>
            <a:ext cx="817557" cy="1894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-132746" y="5181600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0"/>
          <a:stretch/>
        </p:blipFill>
        <p:spPr bwMode="auto">
          <a:xfrm>
            <a:off x="1381313" y="5229321"/>
            <a:ext cx="7010398" cy="40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4460" r="34783" b="53864"/>
          <a:stretch/>
        </p:blipFill>
        <p:spPr bwMode="auto">
          <a:xfrm>
            <a:off x="3826412" y="1106986"/>
            <a:ext cx="2419414" cy="2017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9" t="4512" r="3019" b="53807"/>
          <a:stretch/>
        </p:blipFill>
        <p:spPr bwMode="auto">
          <a:xfrm>
            <a:off x="6261739" y="1121407"/>
            <a:ext cx="2448002" cy="200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9" r="66444" b="9490"/>
          <a:stretch/>
        </p:blipFill>
        <p:spPr bwMode="auto">
          <a:xfrm>
            <a:off x="1167312" y="3124200"/>
            <a:ext cx="2655500" cy="217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1" t="46359" b="9490"/>
          <a:stretch/>
        </p:blipFill>
        <p:spPr bwMode="auto">
          <a:xfrm>
            <a:off x="3860980" y="3158490"/>
            <a:ext cx="5130619" cy="2136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743200" y="19812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1737032"/>
            <a:ext cx="1905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of pyramid: correlation of the entire time series (6-yrs)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82051" y="2743200"/>
            <a:ext cx="1981200" cy="0"/>
          </a:xfrm>
          <a:prstGeom prst="straightConnector1">
            <a:avLst/>
          </a:prstGeom>
          <a:ln>
            <a:solidFill>
              <a:srgbClr val="E50D0D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3251" y="2499032"/>
            <a:ext cx="1905000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E50D0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Point in pyramid: correlation of the time series centered around a specific day</a:t>
            </a:r>
          </a:p>
        </p:txBody>
      </p:sp>
    </p:spTree>
    <p:extLst>
      <p:ext uri="{BB962C8B-B14F-4D97-AF65-F5344CB8AC3E}">
        <p14:creationId xmlns:p14="http://schemas.microsoft.com/office/powerpoint/2010/main" val="5918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19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EE2C1D-3A34-450B-B063-4B7C09889E71}"/>
              </a:ext>
            </a:extLst>
          </p:cNvPr>
          <p:cNvSpPr txBox="1"/>
          <p:nvPr/>
        </p:nvSpPr>
        <p:spPr>
          <a:xfrm>
            <a:off x="270789" y="6365859"/>
            <a:ext cx="235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Mean cycle (days)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1772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Total 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 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 - Reno, NV and ATL, GA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3879522" y="855923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1" b="3067"/>
          <a:stretch/>
        </p:blipFill>
        <p:spPr bwMode="auto">
          <a:xfrm>
            <a:off x="500480" y="1245714"/>
            <a:ext cx="3611878" cy="5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1" b="4750"/>
          <a:stretch/>
        </p:blipFill>
        <p:spPr bwMode="auto">
          <a:xfrm>
            <a:off x="4989043" y="1253458"/>
            <a:ext cx="3670407" cy="5453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95400" y="876382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Reno, NV (urban - AQS, CSN)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15001" y="884126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ATL, GA (urban - SEARCH)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429000" y="1360096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276600" y="3892167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4800" y="1339516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24800" y="4507439"/>
            <a:ext cx="304800" cy="40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6055C-ADF9-417B-8515-1FD3E19A724B}"/>
              </a:ext>
            </a:extLst>
          </p:cNvPr>
          <p:cNvSpPr/>
          <p:nvPr/>
        </p:nvSpPr>
        <p:spPr>
          <a:xfrm>
            <a:off x="7227757" y="5895755"/>
            <a:ext cx="1763843" cy="854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FE5666-8E83-4897-8D07-572AD932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CB52076E-4BF1-45B9-9D2E-E21774EB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177225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PM</a:t>
            </a:r>
            <a:r>
              <a:rPr lang="en-US" sz="3200" b="1" baseline="-25000" dirty="0">
                <a:solidFill>
                  <a:schemeClr val="bg1"/>
                </a:solidFill>
                <a:cs typeface="Arial" pitchFamily="34" charset="0"/>
              </a:rPr>
              <a:t>2.5</a:t>
            </a:r>
            <a:r>
              <a:rPr lang="en-US" sz="3200" b="1" dirty="0">
                <a:solidFill>
                  <a:schemeClr val="bg1"/>
                </a:solidFill>
                <a:cs typeface="Arial" pitchFamily="34" charset="0"/>
              </a:rPr>
              <a:t> components - Reno, NV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3C4330-513D-4855-9C70-E3024E2A78E7}"/>
              </a:ext>
            </a:extLst>
          </p:cNvPr>
          <p:cNvSpPr txBox="1"/>
          <p:nvPr/>
        </p:nvSpPr>
        <p:spPr>
          <a:xfrm>
            <a:off x="3686738" y="762265"/>
            <a:ext cx="18354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OBS</a:t>
            </a:r>
            <a:r>
              <a:rPr lang="en-US" dirty="0"/>
              <a:t>  </a:t>
            </a:r>
            <a:r>
              <a:rPr lang="en-US" dirty="0">
                <a:solidFill>
                  <a:srgbClr val="E50D0D"/>
                </a:solidFill>
              </a:rPr>
              <a:t>CMAQ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AF27D1-5A6F-41F7-829B-8D6D719856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/>
          <a:stretch/>
        </p:blipFill>
        <p:spPr>
          <a:xfrm>
            <a:off x="381000" y="1065607"/>
            <a:ext cx="8382000" cy="42299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F81234-A204-4AD7-AF4B-60D5C8A52B26}"/>
              </a:ext>
            </a:extLst>
          </p:cNvPr>
          <p:cNvSpPr/>
          <p:nvPr/>
        </p:nvSpPr>
        <p:spPr>
          <a:xfrm>
            <a:off x="114300" y="5240849"/>
            <a:ext cx="8839199" cy="1600438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Site is situated in a wildfire-prone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Annual variations for total and </a:t>
            </a:r>
            <a:r>
              <a:rPr lang="en-US" sz="1600" dirty="0" err="1"/>
              <a:t>speciated</a:t>
            </a:r>
            <a:r>
              <a:rPr lang="en-US" sz="1600" dirty="0"/>
              <a:t> PM</a:t>
            </a:r>
            <a:r>
              <a:rPr lang="en-US" sz="1600" baseline="-25000" dirty="0"/>
              <a:t>2.5</a:t>
            </a:r>
            <a:r>
              <a:rPr lang="en-US" sz="1600" dirty="0"/>
              <a:t> are largely underestimated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modeled phase of SO</a:t>
            </a:r>
            <a:r>
              <a:rPr lang="en-US" sz="1600" baseline="-25000" dirty="0"/>
              <a:t>4</a:t>
            </a:r>
            <a:r>
              <a:rPr lang="en-US" sz="1600" dirty="0"/>
              <a:t>, NO</a:t>
            </a:r>
            <a:r>
              <a:rPr lang="en-US" sz="1600" baseline="-25000" dirty="0"/>
              <a:t>3</a:t>
            </a:r>
            <a:r>
              <a:rPr lang="en-US" sz="1600" dirty="0"/>
              <a:t>, NH</a:t>
            </a:r>
            <a:r>
              <a:rPr lang="en-US" sz="1600" baseline="-25000" dirty="0"/>
              <a:t>4</a:t>
            </a:r>
            <a:r>
              <a:rPr lang="en-US" sz="1600" dirty="0"/>
              <a:t> and OC agrees with that of observations with few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 mimics the Time-Dependent Intrinsic Correlation (TDIC) pyramid of total PM</a:t>
            </a:r>
            <a:r>
              <a:rPr lang="en-US" sz="1600" baseline="-25000" dirty="0"/>
              <a:t>2.5</a:t>
            </a:r>
            <a:r>
              <a:rPr lang="en-US" sz="1600" dirty="0"/>
              <a:t>, implying the existence of errors in modeled EC that affected the model performance for total PM</a:t>
            </a:r>
            <a:r>
              <a:rPr lang="en-US" sz="1600" baseline="-25000" dirty="0"/>
              <a:t>2.5</a:t>
            </a:r>
            <a:r>
              <a:rPr lang="en-US" sz="1600" dirty="0"/>
              <a:t> (potential impact of wildfires)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065607"/>
            <a:ext cx="2819400" cy="19061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1066800"/>
            <a:ext cx="2667000" cy="19061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10588" y="1051551"/>
            <a:ext cx="2667000" cy="19061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2895600"/>
            <a:ext cx="26670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500" y="2895600"/>
            <a:ext cx="26670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0588" y="2909656"/>
            <a:ext cx="2750669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5B3FE12-AE23-4BFE-9CFC-DFA2780C154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9817E41-F4DF-4CB1-B377-54D7E0B04AF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DDF58FD-974D-4DF9-AFD9-C844D6F8D26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F27ECFC-B416-4D6E-9A59-35B738E970E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E2D91A2-EFDF-468E-869C-25C3D8D537C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D693665-39EB-48B4-8B42-0C0D8671AED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464B44C-0C13-40B5-A08D-C05C1D4F359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1C9BF28-0C4F-444D-A253-5B308143757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8F49E46-5FC1-44CE-B905-324ED276FCC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B3C2FA9-84BE-40C8-8AC3-EDD04685D12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13717</TotalTime>
  <Words>909</Words>
  <Application>Microsoft Office PowerPoint</Application>
  <PresentationFormat>On-screen Show (4:3)</PresentationFormat>
  <Paragraphs>96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宋体</vt:lpstr>
      <vt:lpstr>Arial</vt:lpstr>
      <vt:lpstr>Calibri</vt:lpstr>
      <vt:lpstr>Cambria Math</vt:lpstr>
      <vt:lpstr>Courier New</vt:lpstr>
      <vt:lpstr>DengXian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  (RURAL, IMPROVE)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Marina Astitha</cp:lastModifiedBy>
  <cp:revision>1796</cp:revision>
  <dcterms:created xsi:type="dcterms:W3CDTF">2013-11-23T15:22:15Z</dcterms:created>
  <dcterms:modified xsi:type="dcterms:W3CDTF">2019-10-22T11:33:29Z</dcterms:modified>
</cp:coreProperties>
</file>