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8"/>
  </p:notesMasterIdLst>
  <p:handoutMasterIdLst>
    <p:handoutMasterId r:id="rId19"/>
  </p:handoutMasterIdLst>
  <p:sldIdLst>
    <p:sldId id="335" r:id="rId2"/>
    <p:sldId id="527" r:id="rId3"/>
    <p:sldId id="504" r:id="rId4"/>
    <p:sldId id="404" r:id="rId5"/>
    <p:sldId id="525" r:id="rId6"/>
    <p:sldId id="508" r:id="rId7"/>
    <p:sldId id="526" r:id="rId8"/>
    <p:sldId id="409" r:id="rId9"/>
    <p:sldId id="503" r:id="rId10"/>
    <p:sldId id="489" r:id="rId11"/>
    <p:sldId id="514" r:id="rId12"/>
    <p:sldId id="515" r:id="rId13"/>
    <p:sldId id="445" r:id="rId14"/>
    <p:sldId id="516" r:id="rId15"/>
    <p:sldId id="524" r:id="rId16"/>
    <p:sldId id="499" r:id="rId17"/>
  </p:sldIdLst>
  <p:sldSz cx="9144000" cy="6858000" type="screen4x3"/>
  <p:notesSz cx="147828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plan, Ozge" initials="KO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14FF"/>
    <a:srgbClr val="A15B59"/>
    <a:srgbClr val="5682AC"/>
    <a:srgbClr val="0A63C0"/>
    <a:srgbClr val="3A7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0" autoAdjust="0"/>
    <p:restoredTop sz="89524" autoAdjust="0"/>
  </p:normalViewPr>
  <p:slideViewPr>
    <p:cSldViewPr snapToGrid="0">
      <p:cViewPr>
        <p:scale>
          <a:sx n="90" d="100"/>
          <a:sy n="90" d="100"/>
        </p:scale>
        <p:origin x="61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405880" cy="466434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8373500" y="2"/>
            <a:ext cx="6405880" cy="466434"/>
          </a:xfrm>
          <a:prstGeom prst="rect">
            <a:avLst/>
          </a:prstGeom>
        </p:spPr>
        <p:txBody>
          <a:bodyPr vert="horz" lIns="137585" tIns="68793" rIns="137585" bIns="68793" rtlCol="0"/>
          <a:lstStyle>
            <a:lvl1pPr algn="r">
              <a:defRPr sz="1800"/>
            </a:lvl1pPr>
          </a:lstStyle>
          <a:p>
            <a:fld id="{C490E395-637B-4462-8DAA-44D20396F84B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6405880" cy="466433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373500" y="8829967"/>
            <a:ext cx="6405880" cy="466433"/>
          </a:xfrm>
          <a:prstGeom prst="rect">
            <a:avLst/>
          </a:prstGeom>
        </p:spPr>
        <p:txBody>
          <a:bodyPr vert="horz" lIns="137585" tIns="68793" rIns="137585" bIns="68793" rtlCol="0" anchor="b"/>
          <a:lstStyle>
            <a:lvl1pPr algn="r">
              <a:defRPr sz="1800"/>
            </a:lvl1pPr>
          </a:lstStyle>
          <a:p>
            <a:fld id="{BC98470A-A2AC-4EC7-A505-0FE0AD5A9F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2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406890" cy="465242"/>
          </a:xfrm>
          <a:prstGeom prst="rect">
            <a:avLst/>
          </a:prstGeom>
        </p:spPr>
        <p:txBody>
          <a:bodyPr vert="horz" lIns="135020" tIns="67510" rIns="135020" bIns="67510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373387" y="0"/>
            <a:ext cx="6406890" cy="465242"/>
          </a:xfrm>
          <a:prstGeom prst="rect">
            <a:avLst/>
          </a:prstGeom>
        </p:spPr>
        <p:txBody>
          <a:bodyPr vert="horz" lIns="135020" tIns="67510" rIns="135020" bIns="67510" rtlCol="0"/>
          <a:lstStyle>
            <a:lvl1pPr algn="r">
              <a:defRPr sz="1800"/>
            </a:lvl1pPr>
          </a:lstStyle>
          <a:p>
            <a:fld id="{8EEED35A-392D-4F28-AD9E-B42ECCF0166C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006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5020" tIns="67510" rIns="135020" bIns="675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79290" y="4473472"/>
            <a:ext cx="11824220" cy="3660878"/>
          </a:xfrm>
          <a:prstGeom prst="rect">
            <a:avLst/>
          </a:prstGeom>
        </p:spPr>
        <p:txBody>
          <a:bodyPr vert="horz" lIns="135020" tIns="67510" rIns="135020" bIns="6751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1160"/>
            <a:ext cx="6406890" cy="465240"/>
          </a:xfrm>
          <a:prstGeom prst="rect">
            <a:avLst/>
          </a:prstGeom>
        </p:spPr>
        <p:txBody>
          <a:bodyPr vert="horz" lIns="135020" tIns="67510" rIns="135020" bIns="67510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373387" y="8831160"/>
            <a:ext cx="6406890" cy="465240"/>
          </a:xfrm>
          <a:prstGeom prst="rect">
            <a:avLst/>
          </a:prstGeom>
        </p:spPr>
        <p:txBody>
          <a:bodyPr vert="horz" lIns="135020" tIns="67510" rIns="135020" bIns="67510" rtlCol="0" anchor="b"/>
          <a:lstStyle>
            <a:lvl1pPr algn="r">
              <a:defRPr sz="1800"/>
            </a:lvl1pPr>
          </a:lstStyle>
          <a:p>
            <a:fld id="{663A82F7-F37E-4B90-A732-A43E13395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58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73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Verbally, give some reasons why these regions – population density, polluting industries, low cost of reductions on these sectors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8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7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find GBD estimates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1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6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something about how GCAM determines the least-cost pathways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EASIUR into GCAM for this study, and that you also analyzed drivers in each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21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top right graph to explain that the decreases are mainly made up by electrifying those sector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A82F7-F37E-4B90-A732-A43E1339515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8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2942-41E1-4DAC-A592-8430E3585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C2EA5-B973-4DED-A252-0344C58F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D9B1-52CD-4994-A54C-ED92E7F2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A538-1E44-43A8-9CB1-BD7642B43A20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C0FE-7B7F-495C-A4CF-10324699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53A37-F094-4A3A-95BE-F3A21AD3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4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33BE5-92C1-4261-99CA-D1BD888D4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49D9E-0D2F-4190-B461-CB64E5E6B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CF52F-8F26-4BF6-A84F-B5B5046B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DD9C-BE62-4714-89F0-FC2F08C40E0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7432-8199-4ECC-88FA-0B0A0C0E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52B3E-C382-4108-9F6E-96655F5C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8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45568-871E-4F23-A0EC-3EE2FF696D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D96F2-6BD5-4D69-8D17-7D6657D52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E954-D094-44F0-AC7A-55F16B6E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0B3-014B-4829-B92F-E15BB4698FF3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3F792-958E-4BCC-98A5-18B070CA7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6A7FF-49D6-42B7-8F92-BB570958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48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0CB0-3D38-4052-B1C4-9F2C2608B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E66C8-E73B-4F2F-AF48-15CD459AC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EFAA-0E54-4859-919A-0E9EA7E1B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D16B4-FB00-42AF-BCE8-33335D42D4F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0AD35-B7E2-4085-A38F-1DC4CED7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00ED-9A7A-43D5-AC3C-A8122112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2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DB8D-6ED2-414C-87D3-36465F00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84908-C342-46CC-B7B4-36204682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E6DD23-7506-471B-95CD-956C8CFC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261B-AAF5-4206-A6D8-33DC17B2911E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80438-9881-48B0-B629-ACF3BBF4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4C778-D745-41D7-8749-69841665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1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CA61-2C9F-4D27-9827-5D23CD05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D467-3ED1-472A-BB2B-A4EB0929D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56876A-1530-446C-B3CF-49360F1D6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1BA24-9926-4512-B0B8-CC0DD787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AD72-9F03-4180-801C-FE8AD1AF116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19A80-D2F2-4165-A856-4CB28B79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9302F-D315-40F5-90CE-E424DBE8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8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E62B6-7F00-4780-A975-C67F2C1C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8247E-DAEC-400F-81B6-04D499323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9E4207-3EFB-4EEC-BB62-3E0E96B57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5818C-BD78-4464-8C83-DA49B1D15B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7A2676-175A-4601-B85B-5DEB11261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F27C6-218A-4D16-9F4E-858ED819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5593-71C5-4B97-962F-74F2838C1D02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2BA25-1459-4FAE-8A48-3A233608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022E0D-E83D-4B09-A6E1-BD32540D7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7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D545-5860-4B13-97E0-B1A067CC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86FED-F481-467B-A6EA-2E6EDEE25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85AF-A8D9-4413-827E-CE41A556CBD3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86C06-4102-43FC-A82E-FCD25A5BB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39254-27D2-4B59-BCE5-838F32072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4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626DC-8CE5-4C55-AAC1-542B5DB6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7B78B-D603-45EF-9DF5-DBC1B45B6638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FA294-ECE8-44A2-9090-4A764498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EE0A1-D29A-45A6-84E8-06934B95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9DDF-9798-49BC-955A-7021EA61B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2F5F5-7DCD-4DE0-8A30-8A56F093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1451A-0D9E-49A7-8519-F09AC3DFB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C0869-6300-4501-B1BB-F0175645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ED1F-0B0E-4735-9531-5F7BD698E66A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EFC87-4B73-4EE0-8DAF-BC13D1EA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F87E8-8EE5-4D38-BB7B-BEE3758F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16FD-8731-48C9-8870-AA2C8F054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E4842-E75F-4C9F-9E2B-19B8E0FEA9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0FEC-4C0B-4895-A3C2-BBFCDE112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E5AEC-634D-4242-A970-A198745D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38A0-2846-4B0E-838A-A647E99A7676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CCE75-04D1-40B6-9469-729C7C50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FD4D-4188-405F-ABD3-25F25F19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89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65DE6-D46B-42ED-AA2C-693E7262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B4547-E789-4488-A9A9-AE9E8BEB1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25F6-8181-4BDD-96F1-FB359C5F8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CE71-D1FC-48E8-9B0B-4A2172D2264D}" type="datetime1">
              <a:rPr lang="en-US" smtClean="0"/>
              <a:t>10/15/2019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9BAAE-F0ED-4C9F-B985-0A07D4456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6A3BD-5F18-4546-8ED1-5A7CF1389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0DE54-220C-495D-9865-052DAB3FFD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75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42781" y="389013"/>
            <a:ext cx="825843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en-US" sz="3600" dirty="0"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  <a:p>
            <a:pPr>
              <a:buClr>
                <a:srgbClr val="1514FF"/>
              </a:buClr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Air pollution control strategies directly limiting national health damages in the US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latin typeface="Arial" panose="020B0604020202020204" pitchFamily="34" charset="0"/>
              <a:ea typeface="Helvetica Light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CB0411-297F-46C4-BB90-7EF0CD08F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B21D3F-E2A0-44C1-AF5D-7B6B9A480EB4}"/>
              </a:ext>
            </a:extLst>
          </p:cNvPr>
          <p:cNvSpPr/>
          <p:nvPr/>
        </p:nvSpPr>
        <p:spPr>
          <a:xfrm>
            <a:off x="442781" y="2435481"/>
            <a:ext cx="7937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Yang Ou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J. Jason West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Steven J. Smith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Christopher G. Nolte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Daniel H. Loughlin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E847F-BF1F-47DA-ABE5-DECEBA61D706}"/>
              </a:ext>
            </a:extLst>
          </p:cNvPr>
          <p:cNvSpPr/>
          <p:nvPr/>
        </p:nvSpPr>
        <p:spPr>
          <a:xfrm>
            <a:off x="442781" y="3135803"/>
            <a:ext cx="5387012" cy="784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U.S. EPA Center for Environmental Measurement and Modeling</a:t>
            </a:r>
          </a:p>
          <a:p>
            <a:pPr>
              <a:lnSpc>
                <a:spcPct val="110000"/>
              </a:lnSpc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University of North Carolina at Chapel Hill</a:t>
            </a:r>
          </a:p>
          <a:p>
            <a:pPr>
              <a:lnSpc>
                <a:spcPct val="110000"/>
              </a:lnSpc>
            </a:pP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Joint Global Change Research Institute, PNNL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241E11-38A0-435C-B5E0-B6054B83C26D}"/>
              </a:ext>
            </a:extLst>
          </p:cNvPr>
          <p:cNvGrpSpPr/>
          <p:nvPr/>
        </p:nvGrpSpPr>
        <p:grpSpPr>
          <a:xfrm>
            <a:off x="2962424" y="4862869"/>
            <a:ext cx="3219151" cy="975962"/>
            <a:chOff x="4565877" y="6036659"/>
            <a:chExt cx="2534840" cy="7684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225FF8-C8AE-466B-8BE0-7614DEFDF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5877" y="6046298"/>
              <a:ext cx="756110" cy="7561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9FA4FB-EC00-43BD-A02D-2537996F9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990" y="6045464"/>
              <a:ext cx="759693" cy="75969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C38885A-D688-43C9-B7B6-DBCD6B2F6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4140" y="6036659"/>
              <a:ext cx="716577" cy="756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164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B6DD4-F92B-4076-98C6-62DFEF0C207C}"/>
              </a:ext>
            </a:extLst>
          </p:cNvPr>
          <p:cNvSpPr/>
          <p:nvPr/>
        </p:nvSpPr>
        <p:spPr>
          <a:xfrm>
            <a:off x="-1" y="0"/>
            <a:ext cx="91440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Effects of PMMC reduction stringency on emissions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368BE7-FE69-0A41-9015-A3103318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6C073D-9186-9749-A7D8-948FEFC1D756}"/>
              </a:ext>
            </a:extLst>
          </p:cNvPr>
          <p:cNvGrpSpPr/>
          <p:nvPr/>
        </p:nvGrpSpPr>
        <p:grpSpPr>
          <a:xfrm>
            <a:off x="707446" y="787653"/>
            <a:ext cx="7276717" cy="5931716"/>
            <a:chOff x="0" y="0"/>
            <a:chExt cx="6410628" cy="52260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D68C0C-A342-A947-B076-15AB7F53C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49562"/>
              <a:ext cx="3492500" cy="25286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49665B6-24FA-D045-9723-3D878F258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8208" y="47708"/>
              <a:ext cx="3492340" cy="2532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B588E03-F841-9547-961B-735D9C0A8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2697346"/>
              <a:ext cx="3492500" cy="25286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12EB48FA-7792-BD4C-A4CF-65CC8567E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91459" cy="27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:a16="http://schemas.microsoft.com/office/drawing/2014/main" id="{49929155-D319-2546-94B8-F7AADBC9D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713" y="0"/>
              <a:ext cx="291459" cy="278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b</a:t>
              </a:r>
              <a:endPara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:a16="http://schemas.microsoft.com/office/drawing/2014/main" id="{5FCD6D86-CE88-4C48-A639-0FA475BC0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615979"/>
              <a:ext cx="290830" cy="27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c</a:t>
              </a:r>
              <a:endPara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07EB9EA-F762-2245-A6E0-38CD90D94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18128" y="2689396"/>
              <a:ext cx="3492500" cy="25286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Text Box 2">
              <a:extLst>
                <a:ext uri="{FF2B5EF4-FFF2-40B4-BE49-F238E27FC236}">
                  <a16:creationId xmlns:a16="http://schemas.microsoft.com/office/drawing/2014/main" id="{F8213904-D21F-1D4A-B037-E4BF8B2AA5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713" y="2608028"/>
              <a:ext cx="290830" cy="278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4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DengXian" panose="02010600030101010101" pitchFamily="2" charset="-122"/>
                  <a:cs typeface="Times New Roman" panose="02020603050405020304" pitchFamily="18" charset="0"/>
                </a:rPr>
                <a:t>d</a:t>
              </a:r>
              <a:endParaRPr lang="en-US" sz="110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D7E0D28-2971-114B-8F3F-5E97C69357C3}"/>
              </a:ext>
            </a:extLst>
          </p:cNvPr>
          <p:cNvSpPr/>
          <p:nvPr/>
        </p:nvSpPr>
        <p:spPr>
          <a:xfrm>
            <a:off x="2980728" y="927349"/>
            <a:ext cx="1039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PM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B74031-EED4-F743-84D2-94E961DAE647}"/>
              </a:ext>
            </a:extLst>
          </p:cNvPr>
          <p:cNvSpPr/>
          <p:nvPr/>
        </p:nvSpPr>
        <p:spPr>
          <a:xfrm>
            <a:off x="6530163" y="927348"/>
            <a:ext cx="8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662D30-2D18-BF48-BBD4-DEAD22908EB9}"/>
              </a:ext>
            </a:extLst>
          </p:cNvPr>
          <p:cNvSpPr/>
          <p:nvPr/>
        </p:nvSpPr>
        <p:spPr>
          <a:xfrm>
            <a:off x="3196301" y="3956783"/>
            <a:ext cx="8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NO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4AF80C-5259-A94F-8F8A-01A2DC73C214}"/>
              </a:ext>
            </a:extLst>
          </p:cNvPr>
          <p:cNvSpPr/>
          <p:nvPr/>
        </p:nvSpPr>
        <p:spPr>
          <a:xfrm>
            <a:off x="6514973" y="3896926"/>
            <a:ext cx="829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</a:t>
            </a:r>
            <a:r>
              <a:rPr lang="en-US" sz="2400" baseline="-250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4331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B6DD4-F92B-4076-98C6-62DFEF0C207C}"/>
              </a:ext>
            </a:extLst>
          </p:cNvPr>
          <p:cNvSpPr/>
          <p:nvPr/>
        </p:nvSpPr>
        <p:spPr>
          <a:xfrm>
            <a:off x="0" y="0"/>
            <a:ext cx="931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PMMC reductions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BFD28-0783-274F-A683-146C925B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9D23FE-99A5-4848-92EF-74B733D1C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629427"/>
            <a:ext cx="7762240" cy="48048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E5C3AC9-09BC-4CB5-A837-0ED581C98026}"/>
              </a:ext>
            </a:extLst>
          </p:cNvPr>
          <p:cNvSpPr/>
          <p:nvPr/>
        </p:nvSpPr>
        <p:spPr>
          <a:xfrm rot="20559700">
            <a:off x="5616396" y="1661424"/>
            <a:ext cx="1825399" cy="8568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8F4CA1-B624-43BB-8D69-77639F687262}"/>
              </a:ext>
            </a:extLst>
          </p:cNvPr>
          <p:cNvSpPr/>
          <p:nvPr/>
        </p:nvSpPr>
        <p:spPr>
          <a:xfrm rot="20559700">
            <a:off x="4884372" y="693311"/>
            <a:ext cx="675430" cy="161797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A476C-9FCC-4A20-9DBF-21964375390D}"/>
              </a:ext>
            </a:extLst>
          </p:cNvPr>
          <p:cNvSpPr/>
          <p:nvPr/>
        </p:nvSpPr>
        <p:spPr>
          <a:xfrm>
            <a:off x="5222087" y="376284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Increased PMMC in REF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F95B0B-53CD-44ED-9EFF-D53F2C59A9A2}"/>
              </a:ext>
            </a:extLst>
          </p:cNvPr>
          <p:cNvSpPr/>
          <p:nvPr/>
        </p:nvSpPr>
        <p:spPr>
          <a:xfrm rot="1704659">
            <a:off x="6073647" y="3328997"/>
            <a:ext cx="1452880" cy="804799"/>
          </a:xfrm>
          <a:prstGeom prst="ellipse">
            <a:avLst/>
          </a:prstGeom>
          <a:noFill/>
          <a:ln w="28575">
            <a:solidFill>
              <a:srgbClr val="15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FBAD97-8912-4B82-9F6D-8DA2F626D331}"/>
              </a:ext>
            </a:extLst>
          </p:cNvPr>
          <p:cNvSpPr/>
          <p:nvPr/>
        </p:nvSpPr>
        <p:spPr>
          <a:xfrm>
            <a:off x="363794" y="3031828"/>
            <a:ext cx="4031225" cy="2402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14188F-B36A-450E-A5C1-06719E403271}"/>
              </a:ext>
            </a:extLst>
          </p:cNvPr>
          <p:cNvSpPr/>
          <p:nvPr/>
        </p:nvSpPr>
        <p:spPr>
          <a:xfrm>
            <a:off x="148468" y="3429000"/>
            <a:ext cx="396532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US50,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states have lower PMMC compared with REF</a:t>
            </a:r>
          </a:p>
          <a:p>
            <a:pPr marL="285750" indent="-285750"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greatest emission reductions for PM</a:t>
            </a:r>
            <a:r>
              <a:rPr lang="en-US" baseline="-25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2.5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health benefits are obtained in 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East North Central 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Middle Atlantic states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5A318-63F2-4420-AFA5-47E80E8023C6}"/>
              </a:ext>
            </a:extLst>
          </p:cNvPr>
          <p:cNvSpPr/>
          <p:nvPr/>
        </p:nvSpPr>
        <p:spPr>
          <a:xfrm>
            <a:off x="528320" y="2576771"/>
            <a:ext cx="75533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n w="0"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2015</a:t>
            </a:r>
            <a:endParaRPr lang="en-US" sz="2000" b="1" dirty="0">
              <a:ln w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6E18A3-FFC0-44AF-8EEC-C831D802C894}"/>
              </a:ext>
            </a:extLst>
          </p:cNvPr>
          <p:cNvSpPr/>
          <p:nvPr/>
        </p:nvSpPr>
        <p:spPr>
          <a:xfrm>
            <a:off x="4113789" y="2636177"/>
            <a:ext cx="2137124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REF</a:t>
            </a:r>
            <a:r>
              <a:rPr lang="en-US" sz="2000" b="1" dirty="0">
                <a:ln w="0"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2050 - 2015</a:t>
            </a:r>
            <a:endParaRPr lang="en-US" sz="2000" b="1" dirty="0">
              <a:ln w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71DED-C7E8-48A5-969D-13386C982887}"/>
              </a:ext>
            </a:extLst>
          </p:cNvPr>
          <p:cNvSpPr/>
          <p:nvPr/>
        </p:nvSpPr>
        <p:spPr>
          <a:xfrm>
            <a:off x="4179693" y="5089066"/>
            <a:ext cx="247674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ln w="0"/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US50</a:t>
            </a:r>
            <a:r>
              <a:rPr lang="en-US" sz="2000" b="1" dirty="0">
                <a:ln w="0"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2050 - 2015</a:t>
            </a:r>
            <a:endParaRPr lang="en-US" sz="2000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281031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B6DD4-F92B-4076-98C6-62DFEF0C207C}"/>
              </a:ext>
            </a:extLst>
          </p:cNvPr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consumption changes (EJ) in high emission intensity 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BFD28-0783-274F-A683-146C925B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4ED3C6-DC83-44DD-84D7-7D5133584C38}"/>
              </a:ext>
            </a:extLst>
          </p:cNvPr>
          <p:cNvSpPr/>
          <p:nvPr/>
        </p:nvSpPr>
        <p:spPr>
          <a:xfrm>
            <a:off x="335280" y="1053068"/>
            <a:ext cx="2287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Industrial coal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86AF1F-DEA9-4331-89B8-3E59C45D3040}"/>
              </a:ext>
            </a:extLst>
          </p:cNvPr>
          <p:cNvSpPr/>
          <p:nvPr/>
        </p:nvSpPr>
        <p:spPr>
          <a:xfrm>
            <a:off x="3149600" y="1053068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Building biomass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8BD5F5-85F3-4EAC-AEA5-C71B6CE71B61}"/>
              </a:ext>
            </a:extLst>
          </p:cNvPr>
          <p:cNvSpPr/>
          <p:nvPr/>
        </p:nvSpPr>
        <p:spPr>
          <a:xfrm>
            <a:off x="6267573" y="1060289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Industrial liquids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19403E-E221-41DE-AA2D-B2AE2F1027FD}"/>
              </a:ext>
            </a:extLst>
          </p:cNvPr>
          <p:cNvGrpSpPr/>
          <p:nvPr/>
        </p:nvGrpSpPr>
        <p:grpSpPr>
          <a:xfrm>
            <a:off x="334133" y="1435703"/>
            <a:ext cx="8402320" cy="5422297"/>
            <a:chOff x="0" y="957072"/>
            <a:chExt cx="9144000" cy="59009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D3EDBE2-DDA7-4C41-895C-432C2841D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57072"/>
              <a:ext cx="9144000" cy="590092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D1ECC9B-E561-4AE6-9056-A760BCF2EC54}"/>
                </a:ext>
              </a:extLst>
            </p:cNvPr>
            <p:cNvSpPr/>
            <p:nvPr/>
          </p:nvSpPr>
          <p:spPr>
            <a:xfrm>
              <a:off x="30920" y="2457753"/>
              <a:ext cx="7553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0"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2015</a:t>
              </a:r>
              <a:endParaRPr lang="en-US" sz="2000" b="1" dirty="0">
                <a:ln w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A42921-B5C8-46BD-9B3D-6D42AED9794B}"/>
                </a:ext>
              </a:extLst>
            </p:cNvPr>
            <p:cNvSpPr/>
            <p:nvPr/>
          </p:nvSpPr>
          <p:spPr>
            <a:xfrm>
              <a:off x="0" y="4476368"/>
              <a:ext cx="213712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0"/>
                  <a:solidFill>
                    <a:srgbClr val="C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REF</a:t>
              </a:r>
              <a:r>
                <a:rPr lang="en-US" sz="2000" b="1" dirty="0">
                  <a:ln w="0"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2050 - 2015</a:t>
              </a:r>
              <a:endParaRPr lang="en-US" sz="2000" b="1" dirty="0">
                <a:ln w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313A17-4791-48DB-B42B-6C5133E2B27D}"/>
                </a:ext>
              </a:extLst>
            </p:cNvPr>
            <p:cNvSpPr/>
            <p:nvPr/>
          </p:nvSpPr>
          <p:spPr>
            <a:xfrm>
              <a:off x="0" y="6413703"/>
              <a:ext cx="226536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n w="0"/>
                  <a:solidFill>
                    <a:srgbClr val="C00000"/>
                  </a:solidFill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US50</a:t>
              </a:r>
              <a:r>
                <a:rPr lang="en-US" sz="2000" b="1" dirty="0">
                  <a:ln w="0"/>
                  <a:latin typeface="Arial" panose="020B060402020202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 2050 - 2015</a:t>
              </a:r>
              <a:endParaRPr lang="en-US" sz="2000" b="1" dirty="0">
                <a:ln w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B35A14-487A-4A6B-B835-B2CEE27B7697}"/>
                </a:ext>
              </a:extLst>
            </p:cNvPr>
            <p:cNvSpPr/>
            <p:nvPr/>
          </p:nvSpPr>
          <p:spPr>
            <a:xfrm>
              <a:off x="3187075" y="2457753"/>
              <a:ext cx="560439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7B7A42-E16C-4B32-88A0-D0845BC69192}"/>
                </a:ext>
              </a:extLst>
            </p:cNvPr>
            <p:cNvSpPr/>
            <p:nvPr/>
          </p:nvSpPr>
          <p:spPr>
            <a:xfrm>
              <a:off x="6148334" y="2457597"/>
              <a:ext cx="560439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5087910-6158-463B-8C9B-3ABE576F284F}"/>
                </a:ext>
              </a:extLst>
            </p:cNvPr>
            <p:cNvSpPr/>
            <p:nvPr/>
          </p:nvSpPr>
          <p:spPr>
            <a:xfrm>
              <a:off x="3156155" y="4466043"/>
              <a:ext cx="1415845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4A7F517-BC0C-4A87-B33B-833B4E3830C9}"/>
                </a:ext>
              </a:extLst>
            </p:cNvPr>
            <p:cNvSpPr/>
            <p:nvPr/>
          </p:nvSpPr>
          <p:spPr>
            <a:xfrm>
              <a:off x="3242783" y="6390033"/>
              <a:ext cx="1673346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BC1FE3-5857-4892-90F3-103D645E18CD}"/>
                </a:ext>
              </a:extLst>
            </p:cNvPr>
            <p:cNvSpPr/>
            <p:nvPr/>
          </p:nvSpPr>
          <p:spPr>
            <a:xfrm>
              <a:off x="6176573" y="4462910"/>
              <a:ext cx="1673346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EEF7B0-8BA6-421D-ACE2-9A7244E3EF57}"/>
                </a:ext>
              </a:extLst>
            </p:cNvPr>
            <p:cNvSpPr/>
            <p:nvPr/>
          </p:nvSpPr>
          <p:spPr>
            <a:xfrm>
              <a:off x="6176573" y="6356351"/>
              <a:ext cx="1777724" cy="305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097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7F9E80-438A-4F43-B73F-1984C9664432}"/>
              </a:ext>
            </a:extLst>
          </p:cNvPr>
          <p:cNvSpPr/>
          <p:nvPr/>
        </p:nvSpPr>
        <p:spPr>
          <a:xfrm>
            <a:off x="0" y="5191"/>
            <a:ext cx="90250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Schematic of national policy cost and health benefit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9103594-9890-438D-BF4A-50B3B345C74D}"/>
              </a:ext>
            </a:extLst>
          </p:cNvPr>
          <p:cNvCxnSpPr>
            <a:cxnSpLocks/>
          </p:cNvCxnSpPr>
          <p:nvPr/>
        </p:nvCxnSpPr>
        <p:spPr>
          <a:xfrm>
            <a:off x="1402080" y="1005840"/>
            <a:ext cx="0" cy="479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837DE7-6695-4A4B-A89D-3801A6148196}"/>
              </a:ext>
            </a:extLst>
          </p:cNvPr>
          <p:cNvCxnSpPr>
            <a:cxnSpLocks/>
          </p:cNvCxnSpPr>
          <p:nvPr/>
        </p:nvCxnSpPr>
        <p:spPr>
          <a:xfrm flipH="1">
            <a:off x="1402080" y="5801360"/>
            <a:ext cx="62585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57CDAC-F6D0-435A-AA00-2D3A8F7FC191}"/>
              </a:ext>
            </a:extLst>
          </p:cNvPr>
          <p:cNvSpPr/>
          <p:nvPr/>
        </p:nvSpPr>
        <p:spPr>
          <a:xfrm>
            <a:off x="559328" y="5198695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Y(20%)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B5323A-0B39-424D-882F-413C8E20AB29}"/>
              </a:ext>
            </a:extLst>
          </p:cNvPr>
          <p:cNvSpPr/>
          <p:nvPr/>
        </p:nvSpPr>
        <p:spPr>
          <a:xfrm>
            <a:off x="2075868" y="582122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X(10%)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1896B9-536B-4703-83CD-3B56484ED8B1}"/>
              </a:ext>
            </a:extLst>
          </p:cNvPr>
          <p:cNvSpPr/>
          <p:nvPr/>
        </p:nvSpPr>
        <p:spPr>
          <a:xfrm>
            <a:off x="2927474" y="5820890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X(20%)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68E76A-AB3F-4EF2-874F-20CB0BA19130}"/>
              </a:ext>
            </a:extLst>
          </p:cNvPr>
          <p:cNvSpPr/>
          <p:nvPr/>
        </p:nvSpPr>
        <p:spPr>
          <a:xfrm>
            <a:off x="557330" y="3841929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Y(40%)</a:t>
            </a:r>
            <a:endParaRPr lang="en-US" dirty="0"/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6E1A45D1-E385-44F8-AB06-346C4B0CCBE3}"/>
              </a:ext>
            </a:extLst>
          </p:cNvPr>
          <p:cNvSpPr/>
          <p:nvPr/>
        </p:nvSpPr>
        <p:spPr>
          <a:xfrm rot="10800000" flipV="1">
            <a:off x="1431935" y="5413050"/>
            <a:ext cx="1879468" cy="378150"/>
          </a:xfrm>
          <a:prstGeom prst="triangle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1E99819-A912-4391-ABAF-43EC03CCE184}"/>
              </a:ext>
            </a:extLst>
          </p:cNvPr>
          <p:cNvSpPr/>
          <p:nvPr/>
        </p:nvSpPr>
        <p:spPr>
          <a:xfrm>
            <a:off x="3309938" y="4991100"/>
            <a:ext cx="928687" cy="809625"/>
          </a:xfrm>
          <a:custGeom>
            <a:avLst/>
            <a:gdLst>
              <a:gd name="connsiteX0" fmla="*/ 0 w 928687"/>
              <a:gd name="connsiteY0" fmla="*/ 447675 h 809625"/>
              <a:gd name="connsiteX1" fmla="*/ 4762 w 928687"/>
              <a:gd name="connsiteY1" fmla="*/ 809625 h 809625"/>
              <a:gd name="connsiteX2" fmla="*/ 928687 w 928687"/>
              <a:gd name="connsiteY2" fmla="*/ 804863 h 809625"/>
              <a:gd name="connsiteX3" fmla="*/ 923925 w 928687"/>
              <a:gd name="connsiteY3" fmla="*/ 0 h 809625"/>
              <a:gd name="connsiteX4" fmla="*/ 0 w 928687"/>
              <a:gd name="connsiteY4" fmla="*/ 44767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687" h="809625">
                <a:moveTo>
                  <a:pt x="0" y="447675"/>
                </a:moveTo>
                <a:cubicBezTo>
                  <a:pt x="1587" y="568325"/>
                  <a:pt x="3175" y="688975"/>
                  <a:pt x="4762" y="809625"/>
                </a:cubicBezTo>
                <a:lnTo>
                  <a:pt x="928687" y="804863"/>
                </a:lnTo>
                <a:cubicBezTo>
                  <a:pt x="927100" y="536575"/>
                  <a:pt x="925512" y="268288"/>
                  <a:pt x="923925" y="0"/>
                </a:cubicBezTo>
                <a:lnTo>
                  <a:pt x="0" y="44767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3585E26-3B90-4C14-B3D1-F3E5FCEC70C2}"/>
              </a:ext>
            </a:extLst>
          </p:cNvPr>
          <p:cNvSpPr/>
          <p:nvPr/>
        </p:nvSpPr>
        <p:spPr>
          <a:xfrm>
            <a:off x="4230356" y="4059534"/>
            <a:ext cx="708409" cy="1738365"/>
          </a:xfrm>
          <a:custGeom>
            <a:avLst/>
            <a:gdLst>
              <a:gd name="connsiteX0" fmla="*/ 0 w 708409"/>
              <a:gd name="connsiteY0" fmla="*/ 904352 h 1738365"/>
              <a:gd name="connsiteX1" fmla="*/ 0 w 708409"/>
              <a:gd name="connsiteY1" fmla="*/ 1738365 h 1738365"/>
              <a:gd name="connsiteX2" fmla="*/ 708409 w 708409"/>
              <a:gd name="connsiteY2" fmla="*/ 1733341 h 1738365"/>
              <a:gd name="connsiteX3" fmla="*/ 703385 w 708409"/>
              <a:gd name="connsiteY3" fmla="*/ 0 h 1738365"/>
              <a:gd name="connsiteX4" fmla="*/ 0 w 708409"/>
              <a:gd name="connsiteY4" fmla="*/ 904352 h 173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09" h="1738365">
                <a:moveTo>
                  <a:pt x="0" y="904352"/>
                </a:moveTo>
                <a:lnTo>
                  <a:pt x="0" y="1738365"/>
                </a:lnTo>
                <a:lnTo>
                  <a:pt x="708409" y="1733341"/>
                </a:lnTo>
                <a:cubicBezTo>
                  <a:pt x="706734" y="1155561"/>
                  <a:pt x="705060" y="577780"/>
                  <a:pt x="703385" y="0"/>
                </a:cubicBezTo>
                <a:lnTo>
                  <a:pt x="0" y="90435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0768CA2-A7A1-4818-9AEB-E186AA5DDFC3}"/>
              </a:ext>
            </a:extLst>
          </p:cNvPr>
          <p:cNvSpPr/>
          <p:nvPr/>
        </p:nvSpPr>
        <p:spPr>
          <a:xfrm>
            <a:off x="4923692" y="1271116"/>
            <a:ext cx="879231" cy="4536831"/>
          </a:xfrm>
          <a:custGeom>
            <a:avLst/>
            <a:gdLst>
              <a:gd name="connsiteX0" fmla="*/ 0 w 879231"/>
              <a:gd name="connsiteY0" fmla="*/ 2773346 h 4536831"/>
              <a:gd name="connsiteX1" fmla="*/ 20097 w 879231"/>
              <a:gd name="connsiteY1" fmla="*/ 4536831 h 4536831"/>
              <a:gd name="connsiteX2" fmla="*/ 879231 w 879231"/>
              <a:gd name="connsiteY2" fmla="*/ 4521759 h 4536831"/>
              <a:gd name="connsiteX3" fmla="*/ 874207 w 879231"/>
              <a:gd name="connsiteY3" fmla="*/ 0 h 4536831"/>
              <a:gd name="connsiteX4" fmla="*/ 0 w 879231"/>
              <a:gd name="connsiteY4" fmla="*/ 2773346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9231" h="4536831">
                <a:moveTo>
                  <a:pt x="0" y="2773346"/>
                </a:moveTo>
                <a:lnTo>
                  <a:pt x="20097" y="4536831"/>
                </a:lnTo>
                <a:lnTo>
                  <a:pt x="879231" y="4521759"/>
                </a:lnTo>
                <a:cubicBezTo>
                  <a:pt x="877556" y="3014506"/>
                  <a:pt x="875882" y="1507253"/>
                  <a:pt x="874207" y="0"/>
                </a:cubicBezTo>
                <a:lnTo>
                  <a:pt x="0" y="277334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0E7B94-1735-47ED-9614-7FB0A78FC62A}"/>
              </a:ext>
            </a:extLst>
          </p:cNvPr>
          <p:cNvSpPr/>
          <p:nvPr/>
        </p:nvSpPr>
        <p:spPr>
          <a:xfrm>
            <a:off x="573924" y="1086450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Y(50%)</a:t>
            </a:r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D88BE0C-0DA7-4603-95FC-DA7427A39FEA}"/>
              </a:ext>
            </a:extLst>
          </p:cNvPr>
          <p:cNvSpPr/>
          <p:nvPr/>
        </p:nvSpPr>
        <p:spPr>
          <a:xfrm>
            <a:off x="1412240" y="1259840"/>
            <a:ext cx="4348480" cy="4521200"/>
          </a:xfrm>
          <a:custGeom>
            <a:avLst/>
            <a:gdLst>
              <a:gd name="connsiteX0" fmla="*/ 0 w 4348480"/>
              <a:gd name="connsiteY0" fmla="*/ 4521200 h 4521200"/>
              <a:gd name="connsiteX1" fmla="*/ 3088640 w 4348480"/>
              <a:gd name="connsiteY1" fmla="*/ 3474720 h 4521200"/>
              <a:gd name="connsiteX2" fmla="*/ 4348480 w 4348480"/>
              <a:gd name="connsiteY2" fmla="*/ 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8480" h="4521200">
                <a:moveTo>
                  <a:pt x="0" y="4521200"/>
                </a:moveTo>
                <a:cubicBezTo>
                  <a:pt x="1181946" y="4374726"/>
                  <a:pt x="2363893" y="4228253"/>
                  <a:pt x="3088640" y="3474720"/>
                </a:cubicBezTo>
                <a:cubicBezTo>
                  <a:pt x="3813387" y="2721187"/>
                  <a:pt x="4121573" y="570653"/>
                  <a:pt x="4348480" y="0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27F2D-9F73-4055-B5F7-6974A1CBAE78}"/>
              </a:ext>
            </a:extLst>
          </p:cNvPr>
          <p:cNvCxnSpPr>
            <a:cxnSpLocks/>
          </p:cNvCxnSpPr>
          <p:nvPr/>
        </p:nvCxnSpPr>
        <p:spPr>
          <a:xfrm flipV="1">
            <a:off x="4937761" y="4053840"/>
            <a:ext cx="0" cy="1727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CEEEAC-8CC4-4B95-B608-435AC048285C}"/>
              </a:ext>
            </a:extLst>
          </p:cNvPr>
          <p:cNvCxnSpPr>
            <a:cxnSpLocks/>
          </p:cNvCxnSpPr>
          <p:nvPr/>
        </p:nvCxnSpPr>
        <p:spPr>
          <a:xfrm>
            <a:off x="1412239" y="4053840"/>
            <a:ext cx="3525522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F03C900-32B2-463A-9974-4D64628A0B2F}"/>
              </a:ext>
            </a:extLst>
          </p:cNvPr>
          <p:cNvCxnSpPr>
            <a:cxnSpLocks/>
          </p:cNvCxnSpPr>
          <p:nvPr/>
        </p:nvCxnSpPr>
        <p:spPr>
          <a:xfrm>
            <a:off x="1427394" y="1259840"/>
            <a:ext cx="437396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BB21766-9A61-4611-A4CE-52979D2A4FD6}"/>
              </a:ext>
            </a:extLst>
          </p:cNvPr>
          <p:cNvCxnSpPr>
            <a:cxnSpLocks/>
          </p:cNvCxnSpPr>
          <p:nvPr/>
        </p:nvCxnSpPr>
        <p:spPr>
          <a:xfrm>
            <a:off x="5801360" y="1259840"/>
            <a:ext cx="0" cy="45415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5EA924-5658-4184-B88B-0822C22A0EF4}"/>
              </a:ext>
            </a:extLst>
          </p:cNvPr>
          <p:cNvCxnSpPr>
            <a:cxnSpLocks/>
          </p:cNvCxnSpPr>
          <p:nvPr/>
        </p:nvCxnSpPr>
        <p:spPr>
          <a:xfrm>
            <a:off x="1415367" y="4955850"/>
            <a:ext cx="2811193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C0B254-46A1-4F81-B649-D57021834C09}"/>
              </a:ext>
            </a:extLst>
          </p:cNvPr>
          <p:cNvCxnSpPr>
            <a:cxnSpLocks/>
          </p:cNvCxnSpPr>
          <p:nvPr/>
        </p:nvCxnSpPr>
        <p:spPr>
          <a:xfrm flipV="1">
            <a:off x="4236721" y="4976170"/>
            <a:ext cx="0" cy="80487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ED1F788-F2F3-4F38-A870-B226E9988DB5}"/>
              </a:ext>
            </a:extLst>
          </p:cNvPr>
          <p:cNvCxnSpPr>
            <a:cxnSpLocks/>
          </p:cNvCxnSpPr>
          <p:nvPr/>
        </p:nvCxnSpPr>
        <p:spPr>
          <a:xfrm flipV="1">
            <a:off x="3311404" y="5394961"/>
            <a:ext cx="0" cy="4064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88ED1C4-6E16-43AE-9DAF-CE6C31EDB191}"/>
              </a:ext>
            </a:extLst>
          </p:cNvPr>
          <p:cNvCxnSpPr>
            <a:cxnSpLocks/>
          </p:cNvCxnSpPr>
          <p:nvPr/>
        </p:nvCxnSpPr>
        <p:spPr>
          <a:xfrm>
            <a:off x="1402080" y="5413051"/>
            <a:ext cx="1909324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1308F79-4B92-4785-AA0C-ECE637434BB5}"/>
              </a:ext>
            </a:extLst>
          </p:cNvPr>
          <p:cNvCxnSpPr>
            <a:cxnSpLocks/>
          </p:cNvCxnSpPr>
          <p:nvPr/>
        </p:nvCxnSpPr>
        <p:spPr>
          <a:xfrm flipV="1">
            <a:off x="5574125" y="2623761"/>
            <a:ext cx="60642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6A48E8C6-96E6-4719-B85B-3ADD31B1DCEA}"/>
              </a:ext>
            </a:extLst>
          </p:cNvPr>
          <p:cNvSpPr/>
          <p:nvPr/>
        </p:nvSpPr>
        <p:spPr>
          <a:xfrm>
            <a:off x="6277701" y="1717414"/>
            <a:ext cx="2616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Marginal cost </a:t>
            </a:r>
            <a:r>
              <a:rPr lang="en-US" altLang="zh-C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50% PMMC reduction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relative to 40% reduction</a:t>
            </a:r>
            <a:endParaRPr lang="en-US" sz="24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A0E2EA7-DFE7-40F6-93D2-38776ACFFA5F}"/>
              </a:ext>
            </a:extLst>
          </p:cNvPr>
          <p:cNvCxnSpPr>
            <a:cxnSpLocks/>
          </p:cNvCxnSpPr>
          <p:nvPr/>
        </p:nvCxnSpPr>
        <p:spPr>
          <a:xfrm flipV="1">
            <a:off x="2528139" y="5598161"/>
            <a:ext cx="0" cy="19303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7132841-1CBC-4F9C-86F7-AA15E755937B}"/>
              </a:ext>
            </a:extLst>
          </p:cNvPr>
          <p:cNvCxnSpPr>
            <a:cxnSpLocks/>
          </p:cNvCxnSpPr>
          <p:nvPr/>
        </p:nvCxnSpPr>
        <p:spPr>
          <a:xfrm>
            <a:off x="1427394" y="5602784"/>
            <a:ext cx="1100745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C07B890-1206-421E-975C-CF814BE82F5E}"/>
              </a:ext>
            </a:extLst>
          </p:cNvPr>
          <p:cNvSpPr/>
          <p:nvPr/>
        </p:nvSpPr>
        <p:spPr>
          <a:xfrm>
            <a:off x="573924" y="5455641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Y(10%)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A3E1E69-316C-461A-BFE6-35F51F484E2B}"/>
              </a:ext>
            </a:extLst>
          </p:cNvPr>
          <p:cNvSpPr/>
          <p:nvPr/>
        </p:nvSpPr>
        <p:spPr>
          <a:xfrm>
            <a:off x="560780" y="4734165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Y(30%)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135EA0F-F3CA-4154-BD74-17154A605D5E}"/>
              </a:ext>
            </a:extLst>
          </p:cNvPr>
          <p:cNvSpPr/>
          <p:nvPr/>
        </p:nvSpPr>
        <p:spPr>
          <a:xfrm>
            <a:off x="3773107" y="5824973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X(30%)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8B2C74-B467-495E-B799-C28E07524745}"/>
              </a:ext>
            </a:extLst>
          </p:cNvPr>
          <p:cNvSpPr/>
          <p:nvPr/>
        </p:nvSpPr>
        <p:spPr>
          <a:xfrm>
            <a:off x="4563295" y="5817907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X(40%)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463298-D5B7-40A7-8D2E-2D32582DCCDB}"/>
              </a:ext>
            </a:extLst>
          </p:cNvPr>
          <p:cNvSpPr/>
          <p:nvPr/>
        </p:nvSpPr>
        <p:spPr>
          <a:xfrm>
            <a:off x="5416459" y="5821703"/>
            <a:ext cx="86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X(50%)</a:t>
            </a:r>
            <a:endParaRPr lang="en-US" dirty="0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555580F-CBAC-4577-B0C9-83E933C06665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5309056" y="4878020"/>
            <a:ext cx="1099138" cy="6463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F1EAD98-8B9B-4B4B-A9B1-0C5263DB5BDC}"/>
              </a:ext>
            </a:extLst>
          </p:cNvPr>
          <p:cNvCxnSpPr/>
          <p:nvPr/>
        </p:nvCxnSpPr>
        <p:spPr>
          <a:xfrm>
            <a:off x="4945130" y="5568027"/>
            <a:ext cx="829659" cy="0"/>
          </a:xfrm>
          <a:prstGeom prst="straightConnector1">
            <a:avLst/>
          </a:prstGeom>
          <a:ln w="571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3C2BCB49-D60E-43E2-BE8C-8FB2714DC342}"/>
              </a:ext>
            </a:extLst>
          </p:cNvPr>
          <p:cNvSpPr/>
          <p:nvPr/>
        </p:nvSpPr>
        <p:spPr>
          <a:xfrm>
            <a:off x="6408194" y="4093190"/>
            <a:ext cx="26168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Marginal benefit </a:t>
            </a:r>
            <a:r>
              <a:rPr lang="en-US" altLang="zh-CN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of 50% PMMC </a:t>
            </a:r>
            <a:r>
              <a:rPr lang="en-US" altLang="zh-CN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relative to 40% reduction</a:t>
            </a:r>
            <a:endParaRPr lang="en-US" sz="24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E75CFC8-376B-4249-A6C2-318708816546}"/>
              </a:ext>
            </a:extLst>
          </p:cNvPr>
          <p:cNvSpPr/>
          <p:nvPr/>
        </p:nvSpPr>
        <p:spPr>
          <a:xfrm>
            <a:off x="2180415" y="6229812"/>
            <a:ext cx="4855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PMMC reduction (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 of health cost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1784087-E4FF-46FA-B087-111DE2F48017}"/>
              </a:ext>
            </a:extLst>
          </p:cNvPr>
          <p:cNvSpPr/>
          <p:nvPr/>
        </p:nvSpPr>
        <p:spPr>
          <a:xfrm rot="16200000">
            <a:off x="-2389979" y="3422392"/>
            <a:ext cx="5478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Price of reduction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2050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($/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$ of health cost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4C7CF-3DAA-B941-B622-A0856CD44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3B6DD4-F92B-4076-98C6-62DFEF0C207C}"/>
              </a:ext>
            </a:extLst>
          </p:cNvPr>
          <p:cNvSpPr/>
          <p:nvPr/>
        </p:nvSpPr>
        <p:spPr>
          <a:xfrm>
            <a:off x="0" y="0"/>
            <a:ext cx="931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Cost-effectiveness of national PMMC reductions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BFD28-0783-274F-A683-146C925B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1D8A75-DB2A-4AA7-B20E-689697E5A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480"/>
            <a:ext cx="4945189" cy="3580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C5EDA-756A-4B52-A748-F4D085B6A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6"/>
          <a:stretch/>
        </p:blipFill>
        <p:spPr>
          <a:xfrm>
            <a:off x="4501171" y="1046480"/>
            <a:ext cx="4572000" cy="35802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92749F-ED55-4D29-866E-25E7552E0908}"/>
              </a:ext>
            </a:extLst>
          </p:cNvPr>
          <p:cNvSpPr/>
          <p:nvPr/>
        </p:nvSpPr>
        <p:spPr>
          <a:xfrm>
            <a:off x="747070" y="861814"/>
            <a:ext cx="2813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cost and benefit</a:t>
            </a:r>
            <a:endParaRPr lang="en-US" sz="20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1127B-D0B1-4213-A085-E63CF845F6BE}"/>
              </a:ext>
            </a:extLst>
          </p:cNvPr>
          <p:cNvSpPr/>
          <p:nvPr/>
        </p:nvSpPr>
        <p:spPr>
          <a:xfrm>
            <a:off x="5123277" y="861814"/>
            <a:ext cx="3273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Marginal cost and benefit</a:t>
            </a:r>
            <a:endParaRPr lang="en-US" sz="20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EB5C64-E1D2-4913-B35D-A1928FF39D84}"/>
              </a:ext>
            </a:extLst>
          </p:cNvPr>
          <p:cNvSpPr/>
          <p:nvPr/>
        </p:nvSpPr>
        <p:spPr>
          <a:xfrm>
            <a:off x="131761" y="4712236"/>
            <a:ext cx="87388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 PMMC reduction scenarios are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cost effective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>
              <a:buClr>
                <a:srgbClr val="1514FF"/>
              </a:buClr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US50, the marginal PM benefit of avoided mortality in 2050 is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2.2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times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marginal policy cost, while the national total health benefit in US50 is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6.9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times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corresponding policy cost.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4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7F9E80-438A-4F43-B73F-1984C9664432}"/>
              </a:ext>
            </a:extLst>
          </p:cNvPr>
          <p:cNvSpPr/>
          <p:nvPr/>
        </p:nvSpPr>
        <p:spPr>
          <a:xfrm>
            <a:off x="0" y="14604"/>
            <a:ext cx="776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Caveats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A215C-85AE-41AA-AF4D-D8E057B9B462}"/>
              </a:ext>
            </a:extLst>
          </p:cNvPr>
          <p:cNvSpPr/>
          <p:nvPr/>
        </p:nvSpPr>
        <p:spPr>
          <a:xfrm>
            <a:off x="75304" y="695364"/>
            <a:ext cx="899339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PMMC coefficients derived from EASIUR</a:t>
            </a:r>
          </a:p>
          <a:p>
            <a:pPr marL="742950" lvl="1" indent="-285750">
              <a:spcBef>
                <a:spcPts val="1200"/>
              </a:spcBef>
              <a:buClr>
                <a:srgbClr val="1514FF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considering inorganic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mortality, ignoring morbidity effects or effect of organic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spcBef>
                <a:spcPts val="1200"/>
              </a:spcBef>
              <a:buClr>
                <a:srgbClr val="1514FF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base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on a log-linear exposure-response function with equal toxicity of all PM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endParaRPr lang="en-US" sz="20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200"/>
              </a:spcBef>
              <a:buClr>
                <a:srgbClr val="1514FF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are based on emissions and meteorology in 2005</a:t>
            </a:r>
          </a:p>
          <a:p>
            <a:pPr marL="742950" lvl="1" indent="-285750">
              <a:spcBef>
                <a:spcPts val="1200"/>
              </a:spcBef>
              <a:buClr>
                <a:srgbClr val="1514FF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only represent state-level health impacts, while real-world exposure happens at much finer spatial scale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National targets cannot guarantee maximum benefits or environmental equality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for each state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FA5DB-69E4-8646-ABAC-8FFF411B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A663D-8406-4015-85DE-398FB22A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0"/>
            <a:ext cx="1310640" cy="82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32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7F9E80-438A-4F43-B73F-1984C9664432}"/>
              </a:ext>
            </a:extLst>
          </p:cNvPr>
          <p:cNvSpPr/>
          <p:nvPr/>
        </p:nvSpPr>
        <p:spPr>
          <a:xfrm>
            <a:off x="0" y="14604"/>
            <a:ext cx="7762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A215C-85AE-41AA-AF4D-D8E057B9B462}"/>
              </a:ext>
            </a:extLst>
          </p:cNvPr>
          <p:cNvSpPr/>
          <p:nvPr/>
        </p:nvSpPr>
        <p:spPr>
          <a:xfrm>
            <a:off x="0" y="1078165"/>
            <a:ext cx="9144000" cy="482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PMMC constraints can be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directly applied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within an IAM, allowing the model to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endogenously identify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states and actions that can most cost-effectively reduce national PMMC 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Substantial health benefits (up to 50% PMMC reductions in 2050 relative to the REF) can be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cost-effectively achieved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by using electricity to replace sources with high primary PM</a:t>
            </a:r>
            <a:r>
              <a:rPr lang="en-US" sz="20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emission intensities, including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industrial coal, building biomass, and industrial liquids</a:t>
            </a:r>
            <a:r>
              <a:rPr lang="en-US" sz="2000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Increasing the stringency of PM</a:t>
            </a:r>
            <a:r>
              <a:rPr lang="en-US" sz="20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reduction targets </a:t>
            </a:r>
            <a:r>
              <a:rPr lang="en-US" altLang="zh-C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decreases</a:t>
            </a:r>
            <a:r>
              <a:rPr lang="zh-CN" alt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major air pollutant emissions such as primary PM</a:t>
            </a:r>
            <a:r>
              <a:rPr lang="en-US" sz="20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2.5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SO</a:t>
            </a:r>
            <a:r>
              <a:rPr lang="en-US" sz="20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but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very limited co-benefits in reducing CO</a:t>
            </a:r>
            <a:r>
              <a:rPr lang="en-US" sz="2000" b="1" baseline="-25000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emissions</a:t>
            </a:r>
            <a:r>
              <a:rPr lang="en-US" sz="2000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10000"/>
              </a:lnSpc>
              <a:spcBef>
                <a:spcPts val="18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Control strategies achieve the greatest emission reductions for PM</a:t>
            </a:r>
            <a:r>
              <a:rPr lang="en-US" sz="20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health benefits in the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East North Central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Middle Atlantic states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FA5DB-69E4-8646-ABAC-8FFF411B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A663D-8406-4015-85DE-398FB22AE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360" y="0"/>
            <a:ext cx="1310640" cy="82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0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86330-6B85-4DB2-8020-8E1C98D0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F91FC8-6211-4D41-A45C-4BD6DE794D97}"/>
              </a:ext>
            </a:extLst>
          </p:cNvPr>
          <p:cNvSpPr/>
          <p:nvPr/>
        </p:nvSpPr>
        <p:spPr>
          <a:xfrm>
            <a:off x="343232" y="2412856"/>
            <a:ext cx="8457536" cy="1330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The views expressed in this presentation are those of the authors and do not necessarily represent the views or policies of the U.S. Environmental Protection Agency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0799E1-F405-4DE6-879C-FD2896C9D949}"/>
              </a:ext>
            </a:extLst>
          </p:cNvPr>
          <p:cNvSpPr/>
          <p:nvPr/>
        </p:nvSpPr>
        <p:spPr>
          <a:xfrm>
            <a:off x="343232" y="1606920"/>
            <a:ext cx="2258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1514FF"/>
                </a:solidFill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Disclaimer</a:t>
            </a:r>
            <a:endParaRPr lang="en-US" sz="3200" b="1" dirty="0">
              <a:solidFill>
                <a:srgbClr val="15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13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5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PM</a:t>
            </a:r>
            <a:r>
              <a:rPr lang="en-US" sz="2800" b="1" baseline="-25000" dirty="0">
                <a:solidFill>
                  <a:srgbClr val="1514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2.5</a:t>
            </a:r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pollution and public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10D29-C5DB-4FB5-8FBB-378DAE273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A4F6A1-94B8-47E0-8716-82B2DF8871C7}"/>
              </a:ext>
            </a:extLst>
          </p:cNvPr>
          <p:cNvSpPr/>
          <p:nvPr/>
        </p:nvSpPr>
        <p:spPr>
          <a:xfrm>
            <a:off x="0" y="884563"/>
            <a:ext cx="87349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Globally, ambient PM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was the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tenth-ranked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mortality risk factor in 2017, causing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4.6 million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deaths (GBD 2017). </a:t>
            </a:r>
          </a:p>
          <a:p>
            <a:pPr marL="285750" indent="-28575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ecent epidemiological evidence indicates significant adverse health effects associated with PM</a:t>
            </a:r>
            <a:r>
              <a:rPr lang="en-US" sz="2000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2.5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exposure at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approximately the current concentration levels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US (Pope 2019; Bennett 2019).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F5050-5C54-4F83-9D49-2AE9CB8A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7484"/>
            <a:ext cx="9144000" cy="20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5BAE40-C956-43AD-B9FB-7CD2A64F1965}"/>
              </a:ext>
            </a:extLst>
          </p:cNvPr>
          <p:cNvSpPr/>
          <p:nvPr/>
        </p:nvSpPr>
        <p:spPr>
          <a:xfrm>
            <a:off x="0" y="0"/>
            <a:ext cx="907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Traditional air quality research paradigm: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31A0A-F24D-4F3F-A81D-3FB5AA547891}"/>
              </a:ext>
            </a:extLst>
          </p:cNvPr>
          <p:cNvSpPr/>
          <p:nvPr/>
        </p:nvSpPr>
        <p:spPr>
          <a:xfrm>
            <a:off x="484506" y="823804"/>
            <a:ext cx="2158999" cy="1040040"/>
          </a:xfrm>
          <a:prstGeom prst="rect">
            <a:avLst/>
          </a:prstGeom>
          <a:solidFill>
            <a:schemeClr val="bg1"/>
          </a:solidFill>
          <a:ln w="57150">
            <a:solidFill>
              <a:srgbClr val="56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Emission reduction targets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8A90D-D825-499E-A10C-5D07D588EE95}"/>
              </a:ext>
            </a:extLst>
          </p:cNvPr>
          <p:cNvSpPr/>
          <p:nvPr/>
        </p:nvSpPr>
        <p:spPr>
          <a:xfrm>
            <a:off x="484506" y="2908980"/>
            <a:ext cx="2158999" cy="1040040"/>
          </a:xfrm>
          <a:prstGeom prst="rect">
            <a:avLst/>
          </a:prstGeom>
          <a:solidFill>
            <a:schemeClr val="bg1"/>
          </a:solidFill>
          <a:ln w="76200">
            <a:solidFill>
              <a:srgbClr val="A15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 impacts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A0E27D-722E-4DA4-9DF5-090481566ED0}"/>
              </a:ext>
            </a:extLst>
          </p:cNvPr>
          <p:cNvCxnSpPr>
            <a:cxnSpLocks/>
          </p:cNvCxnSpPr>
          <p:nvPr/>
        </p:nvCxnSpPr>
        <p:spPr>
          <a:xfrm>
            <a:off x="1553846" y="1960880"/>
            <a:ext cx="0" cy="8465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03EFE4-EFA0-41CE-8DD9-88E98D771003}"/>
              </a:ext>
            </a:extLst>
          </p:cNvPr>
          <p:cNvSpPr/>
          <p:nvPr/>
        </p:nvSpPr>
        <p:spPr>
          <a:xfrm>
            <a:off x="-123825" y="4362435"/>
            <a:ext cx="8639175" cy="233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Possibly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large number of iterations 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adjust the emission reduction for each emission sector and species in order to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reach a certain level of health benefit</a:t>
            </a:r>
          </a:p>
          <a:p>
            <a:pPr marL="914400" lvl="1" indent="-4572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There could be numerous combinations of specific emission reductions to test, and </a:t>
            </a:r>
            <a:r>
              <a:rPr lang="en-US" altLang="zh-CN" sz="200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most cost-effective combination </a:t>
            </a:r>
            <a:r>
              <a:rPr lang="en-US" altLang="zh-C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is not guaranteed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16540-FF9F-DB45-BC7E-E0ADDA09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52C02-9FDE-4C18-A3A3-132F6C6AF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71" y="607009"/>
            <a:ext cx="5289005" cy="3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8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5BAE40-C956-43AD-B9FB-7CD2A64F1965}"/>
              </a:ext>
            </a:extLst>
          </p:cNvPr>
          <p:cNvSpPr/>
          <p:nvPr/>
        </p:nvSpPr>
        <p:spPr>
          <a:xfrm>
            <a:off x="0" y="0"/>
            <a:ext cx="907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An outcome-driven control strategy: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731A0A-F24D-4F3F-A81D-3FB5AA547891}"/>
              </a:ext>
            </a:extLst>
          </p:cNvPr>
          <p:cNvSpPr/>
          <p:nvPr/>
        </p:nvSpPr>
        <p:spPr>
          <a:xfrm>
            <a:off x="484506" y="823804"/>
            <a:ext cx="2158999" cy="1040040"/>
          </a:xfrm>
          <a:prstGeom prst="rect">
            <a:avLst/>
          </a:prstGeom>
          <a:solidFill>
            <a:schemeClr val="bg1"/>
          </a:solidFill>
          <a:ln w="57150">
            <a:solidFill>
              <a:srgbClr val="5682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Emission reduction targets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98A90D-D825-499E-A10C-5D07D588EE95}"/>
              </a:ext>
            </a:extLst>
          </p:cNvPr>
          <p:cNvSpPr/>
          <p:nvPr/>
        </p:nvSpPr>
        <p:spPr>
          <a:xfrm>
            <a:off x="484506" y="2908980"/>
            <a:ext cx="2158999" cy="1040040"/>
          </a:xfrm>
          <a:prstGeom prst="rect">
            <a:avLst/>
          </a:prstGeom>
          <a:solidFill>
            <a:schemeClr val="bg1"/>
          </a:solidFill>
          <a:ln w="76200">
            <a:solidFill>
              <a:srgbClr val="A15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 impacts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A0E27D-722E-4DA4-9DF5-090481566ED0}"/>
              </a:ext>
            </a:extLst>
          </p:cNvPr>
          <p:cNvCxnSpPr>
            <a:cxnSpLocks/>
          </p:cNvCxnSpPr>
          <p:nvPr/>
        </p:nvCxnSpPr>
        <p:spPr>
          <a:xfrm>
            <a:off x="1553846" y="1960880"/>
            <a:ext cx="0" cy="846500"/>
          </a:xfrm>
          <a:prstGeom prst="straightConnector1">
            <a:avLst/>
          </a:prstGeom>
          <a:ln w="762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F16540-FF9F-DB45-BC7E-E0ADDA09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BAE5A-3824-4BF2-B49A-397232D69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792"/>
          <a:stretch/>
        </p:blipFill>
        <p:spPr>
          <a:xfrm>
            <a:off x="3391993" y="522090"/>
            <a:ext cx="5752007" cy="367588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4680872-587F-4CEE-AB94-A3EA9BC016E5}"/>
              </a:ext>
            </a:extLst>
          </p:cNvPr>
          <p:cNvSpPr/>
          <p:nvPr/>
        </p:nvSpPr>
        <p:spPr>
          <a:xfrm>
            <a:off x="111512" y="4653379"/>
            <a:ext cx="8965814" cy="1330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600"/>
              </a:spcAft>
              <a:buClr>
                <a:srgbClr val="1514FF"/>
              </a:buClr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sectors, technologies, and states can </a:t>
            </a:r>
            <a:r>
              <a:rPr lang="en-US" sz="24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cost-effectively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reduce emissions to achieve various levels of US national </a:t>
            </a:r>
            <a:r>
              <a:rPr lang="en-US" sz="24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2400" baseline="-250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4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mortality costs (PMMC)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reduction target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2050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06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BE7C93-39E1-6C46-8A68-F05BA026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4300" y="6322695"/>
            <a:ext cx="2057400" cy="365125"/>
          </a:xfrm>
        </p:spPr>
        <p:txBody>
          <a:bodyPr/>
          <a:lstStyle/>
          <a:p>
            <a:fld id="{3600DE54-220C-495D-9865-052DAB3FFD75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8BDB0-F3FF-4692-900D-6247B6C9F50D}"/>
              </a:ext>
            </a:extLst>
          </p:cNvPr>
          <p:cNvSpPr/>
          <p:nvPr/>
        </p:nvSpPr>
        <p:spPr>
          <a:xfrm>
            <a:off x="-232310" y="803871"/>
            <a:ext cx="5625310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ssessment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economic and energy regions globally 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time steps, extending from 2005 to 2100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Technology-rich energy system detail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coverage: 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GHGs (e.g., CO</a:t>
            </a:r>
            <a:r>
              <a:rPr lang="en-US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</a:t>
            </a:r>
            <a:r>
              <a:rPr lang="en-US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etc)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pollutants (e.g., SO</a:t>
            </a:r>
            <a:r>
              <a:rPr lang="en-US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en-US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PM</a:t>
            </a:r>
            <a:r>
              <a:rPr lang="en-US" baseline="-25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etc.)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b="1" baseline="-250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b="1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-related mortality cost (PMMC)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$/ton coefficients derived from EASIUR (Heo et al. 2016)</a:t>
            </a:r>
            <a:endParaRPr lang="en-US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 by state, sector, pollutant, year</a:t>
            </a:r>
          </a:p>
          <a:p>
            <a:pPr marL="1200150" lvl="2" indent="-285750">
              <a:lnSpc>
                <a:spcPct val="110000"/>
              </a:lnSpc>
              <a:spcBef>
                <a:spcPts val="600"/>
              </a:spcBef>
              <a:buClr>
                <a:srgbClr val="1514FF"/>
              </a:buClr>
              <a:buFont typeface="Wingdings" panose="05000000000000000000" pitchFamily="2" charset="2"/>
              <a:buChar char="Ø"/>
              <a:defRPr/>
            </a:pPr>
            <a:endParaRPr lang="en-US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AA7BC-E11D-4A5E-9858-1A47D3270497}"/>
              </a:ext>
            </a:extLst>
          </p:cNvPr>
          <p:cNvSpPr/>
          <p:nvPr/>
        </p:nvSpPr>
        <p:spPr>
          <a:xfrm>
            <a:off x="0" y="0"/>
            <a:ext cx="905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1514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Integrated assessment model – GCAM</a:t>
            </a:r>
            <a:endParaRPr lang="en-US" sz="2800" b="1" dirty="0">
              <a:solidFill>
                <a:srgbClr val="1514FF"/>
              </a:solidFill>
              <a:latin typeface="Arial" panose="020B0604020202020204" pitchFamily="34" charset="0"/>
              <a:ea typeface="Helvetica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8DC470-8575-4BAA-8063-D4A0152B59CA}"/>
              </a:ext>
            </a:extLst>
          </p:cNvPr>
          <p:cNvGrpSpPr/>
          <p:nvPr/>
        </p:nvGrpSpPr>
        <p:grpSpPr>
          <a:xfrm>
            <a:off x="5229146" y="803871"/>
            <a:ext cx="3914854" cy="3312660"/>
            <a:chOff x="4708082" y="3134420"/>
            <a:chExt cx="3894847" cy="336054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6C54A12-6069-4D8E-932B-7A5AAF7616DF}"/>
                </a:ext>
              </a:extLst>
            </p:cNvPr>
            <p:cNvGrpSpPr/>
            <p:nvPr/>
          </p:nvGrpSpPr>
          <p:grpSpPr>
            <a:xfrm>
              <a:off x="5346642" y="3574556"/>
              <a:ext cx="2953375" cy="2463980"/>
              <a:chOff x="3114469" y="2598146"/>
              <a:chExt cx="4619398" cy="410739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AA56EB1-5EFF-4B1E-8839-1BDC479823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4469" y="2598146"/>
                <a:ext cx="4343400" cy="240485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08E2F8D-285A-4DBC-B80F-2A5D660D8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38268" y="5003002"/>
                <a:ext cx="2895599" cy="170254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127000" dist="38100" dir="2700000" sx="107000" sy="107000" algn="tl" rotWithShape="0">
                  <a:prstClr val="black">
                    <a:alpha val="26000"/>
                  </a:prstClr>
                </a:outerShdw>
              </a:effectLst>
            </p:spPr>
          </p:pic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6E4A15-FEC4-489E-B702-57C18243F57A}"/>
                </a:ext>
              </a:extLst>
            </p:cNvPr>
            <p:cNvSpPr txBox="1"/>
            <p:nvPr/>
          </p:nvSpPr>
          <p:spPr>
            <a:xfrm>
              <a:off x="5670236" y="3134420"/>
              <a:ext cx="2453324" cy="3947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GCAM global model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DC0E9-432A-42CB-868C-736753374B9E}"/>
                </a:ext>
              </a:extLst>
            </p:cNvPr>
            <p:cNvSpPr txBox="1"/>
            <p:nvPr/>
          </p:nvSpPr>
          <p:spPr>
            <a:xfrm>
              <a:off x="4708082" y="6151520"/>
              <a:ext cx="3894847" cy="34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rgbClr val="151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State-level</a:t>
              </a:r>
              <a:r>
                <a:rPr lang="en-US" sz="1600" dirty="0">
                  <a:solidFill>
                    <a:srgbClr val="1514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energy system representation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F2B84F7-2FBA-4798-BD30-EE73D853ED08}"/>
              </a:ext>
            </a:extLst>
          </p:cNvPr>
          <p:cNvSpPr/>
          <p:nvPr/>
        </p:nvSpPr>
        <p:spPr>
          <a:xfrm>
            <a:off x="6883460" y="4135384"/>
            <a:ext cx="187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1514FF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GCAM-USA</a:t>
            </a:r>
            <a:endParaRPr lang="en-US" sz="2400" dirty="0">
              <a:solidFill>
                <a:srgbClr val="1514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4DAD89-C9B0-47AD-A89F-97FAEDC559DB}"/>
              </a:ext>
            </a:extLst>
          </p:cNvPr>
          <p:cNvSpPr/>
          <p:nvPr/>
        </p:nvSpPr>
        <p:spPr>
          <a:xfrm>
            <a:off x="0" y="6221878"/>
            <a:ext cx="9144000" cy="566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-457200"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Heo et al. (2016). Reduced-form modeling of public health impacts of inorganic PM</a:t>
            </a:r>
            <a:r>
              <a:rPr lang="en-US" sz="1400" baseline="-25000" dirty="0"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2.5</a:t>
            </a:r>
            <a:r>
              <a:rPr lang="en-US" sz="1400" dirty="0">
                <a:latin typeface="Arial" panose="020B0604020202020204" pitchFamily="34" charset="0"/>
                <a:ea typeface="Helvetica Light" charset="0"/>
                <a:cs typeface="Arial" panose="020B0604020202020204" pitchFamily="34" charset="0"/>
              </a:rPr>
              <a:t> and precursor emissions. Atmospheric Environment</a:t>
            </a:r>
          </a:p>
        </p:txBody>
      </p:sp>
    </p:spTree>
    <p:extLst>
      <p:ext uri="{BB962C8B-B14F-4D97-AF65-F5344CB8AC3E}">
        <p14:creationId xmlns:p14="http://schemas.microsoft.com/office/powerpoint/2010/main" val="404394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5BAE40-C956-43AD-B9FB-7CD2A64F1965}"/>
              </a:ext>
            </a:extLst>
          </p:cNvPr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Drivers of future PMMC in a </a:t>
            </a:r>
            <a:r>
              <a:rPr lang="en-US" sz="24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current legislation scenario (REF)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1C3B8-2793-FC43-BBA8-02E75EA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93BFE1-4F58-4E89-AD54-809764ABCC20}"/>
              </a:ext>
            </a:extLst>
          </p:cNvPr>
          <p:cNvSpPr/>
          <p:nvPr/>
        </p:nvSpPr>
        <p:spPr>
          <a:xfrm>
            <a:off x="45705" y="1378095"/>
            <a:ext cx="2631373" cy="3451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  <a:spcBef>
                <a:spcPts val="1800"/>
              </a:spcBef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Decreases in </a:t>
            </a:r>
            <a:r>
              <a:rPr lang="en-US" sz="20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intensity, PM</a:t>
            </a:r>
            <a:r>
              <a:rPr lang="en-US" sz="2000" baseline="-250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2000" dirty="0">
                <a:solidFill>
                  <a:srgbClr val="151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mortality per unit of EGU coal and transportation liquids consumption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outweigh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contributions from growth in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and GPD per capita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42F6C8-4528-475B-B95C-A3B1A7FDF5C8}"/>
              </a:ext>
            </a:extLst>
          </p:cNvPr>
          <p:cNvSpPr/>
          <p:nvPr/>
        </p:nvSpPr>
        <p:spPr>
          <a:xfrm>
            <a:off x="45705" y="6334780"/>
            <a:ext cx="8991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Ou, Y., Smith, S. J., West, J. J., Nolte, C. G., Loughlin, D. H. State-level drivers of future fine particulate matter mortality in the United States. </a:t>
            </a:r>
            <a:r>
              <a:rPr lang="en-US" sz="1400" b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Review.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3E6DEC-79C5-4CAF-B1B5-C3E44DCA0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78" y="1114606"/>
            <a:ext cx="6168390" cy="46287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3C68BE0-14D7-494F-A3B0-5CE252955718}"/>
              </a:ext>
            </a:extLst>
          </p:cNvPr>
          <p:cNvSpPr/>
          <p:nvPr/>
        </p:nvSpPr>
        <p:spPr>
          <a:xfrm>
            <a:off x="3842707" y="5491491"/>
            <a:ext cx="518217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Contributions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national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changes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in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2050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relative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to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2015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estimated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using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LMDI</a:t>
            </a:r>
            <a:r>
              <a:rPr lang="zh-CN" altLang="en-US" sz="1600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98AF9-3FD9-480C-9192-BF41BB7E71EB}"/>
              </a:ext>
            </a:extLst>
          </p:cNvPr>
          <p:cNvSpPr/>
          <p:nvPr/>
        </p:nvSpPr>
        <p:spPr>
          <a:xfrm>
            <a:off x="3842707" y="1737649"/>
            <a:ext cx="914400" cy="681239"/>
          </a:xfrm>
          <a:prstGeom prst="ellipse">
            <a:avLst/>
          </a:prstGeom>
          <a:noFill/>
          <a:ln w="28575">
            <a:solidFill>
              <a:srgbClr val="15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7F375A-1FD5-4BFD-A14C-FAE75785B3E5}"/>
              </a:ext>
            </a:extLst>
          </p:cNvPr>
          <p:cNvSpPr/>
          <p:nvPr/>
        </p:nvSpPr>
        <p:spPr>
          <a:xfrm>
            <a:off x="5061907" y="3556762"/>
            <a:ext cx="914400" cy="681239"/>
          </a:xfrm>
          <a:prstGeom prst="ellipse">
            <a:avLst/>
          </a:prstGeom>
          <a:noFill/>
          <a:ln w="28575">
            <a:solidFill>
              <a:srgbClr val="15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7C1705-D421-40E9-8986-FC85D8CBE0DD}"/>
              </a:ext>
            </a:extLst>
          </p:cNvPr>
          <p:cNvSpPr/>
          <p:nvPr/>
        </p:nvSpPr>
        <p:spPr>
          <a:xfrm>
            <a:off x="5061907" y="4318969"/>
            <a:ext cx="914400" cy="681239"/>
          </a:xfrm>
          <a:prstGeom prst="ellipse">
            <a:avLst/>
          </a:prstGeom>
          <a:noFill/>
          <a:ln w="28575">
            <a:solidFill>
              <a:srgbClr val="151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D12234-63DF-4384-BFFB-81C0887E4D2A}"/>
              </a:ext>
            </a:extLst>
          </p:cNvPr>
          <p:cNvSpPr/>
          <p:nvPr/>
        </p:nvSpPr>
        <p:spPr>
          <a:xfrm>
            <a:off x="6950397" y="1288874"/>
            <a:ext cx="1498829" cy="95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5BAE40-C956-43AD-B9FB-7CD2A64F1965}"/>
              </a:ext>
            </a:extLst>
          </p:cNvPr>
          <p:cNvSpPr/>
          <p:nvPr/>
        </p:nvSpPr>
        <p:spPr>
          <a:xfrm>
            <a:off x="0" y="0"/>
            <a:ext cx="90773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Study design: PMMC reduction targets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7BAF16-500F-4D2F-8929-BE9246F54C91}"/>
              </a:ext>
            </a:extLst>
          </p:cNvPr>
          <p:cNvSpPr/>
          <p:nvPr/>
        </p:nvSpPr>
        <p:spPr>
          <a:xfrm>
            <a:off x="80624" y="684435"/>
            <a:ext cx="914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10% - 50% reduction in 2050 (US10 to US50) relative to REF in 2050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 the national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1C3B8-2793-FC43-BBA8-02E75EA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49CA9E-C6D8-4787-9B1A-18C8B4F21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23" y="1715685"/>
            <a:ext cx="6587157" cy="4786715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562299A8-38C9-4E07-8395-98B4735E990F}"/>
              </a:ext>
            </a:extLst>
          </p:cNvPr>
          <p:cNvSpPr/>
          <p:nvPr/>
        </p:nvSpPr>
        <p:spPr>
          <a:xfrm>
            <a:off x="6274515" y="2947188"/>
            <a:ext cx="450749" cy="1477328"/>
          </a:xfrm>
          <a:prstGeom prst="rightBrace">
            <a:avLst/>
          </a:prstGeom>
          <a:ln w="28575">
            <a:solidFill>
              <a:srgbClr val="151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6CF15C-CBB6-4BCA-9806-8F23FCF75F8D}"/>
              </a:ext>
            </a:extLst>
          </p:cNvPr>
          <p:cNvSpPr/>
          <p:nvPr/>
        </p:nvSpPr>
        <p:spPr>
          <a:xfrm>
            <a:off x="6975987" y="3057435"/>
            <a:ext cx="21680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Reduction targets are </a:t>
            </a:r>
            <a:r>
              <a:rPr lang="en-US" b="1" dirty="0">
                <a:solidFill>
                  <a:srgbClr val="1514FF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assumed to be linearly applied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for each modeling year </a:t>
            </a:r>
            <a:r>
              <a:rPr lang="en-US" altLang="zh-CN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after</a:t>
            </a:r>
            <a:r>
              <a:rPr lang="zh-CN" alt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2015</a:t>
            </a:r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0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8D811-3DEE-0A4F-94F7-2BE6D4A0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DE54-220C-495D-9865-052DAB3FFD75}" type="slidenum">
              <a:rPr lang="en-US" smtClean="0"/>
              <a:t>9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506CEE-83AC-054B-8B72-DA4DBEDF8DD6}"/>
              </a:ext>
            </a:extLst>
          </p:cNvPr>
          <p:cNvSpPr/>
          <p:nvPr/>
        </p:nvSpPr>
        <p:spPr>
          <a:xfrm>
            <a:off x="0" y="0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1514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National energy system and emission responses to US50 2050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6E332E7-D9AC-4E4F-B044-CA4AA427B6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6385" y="861520"/>
            <a:ext cx="3844916" cy="27850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3F24B3B-CE45-4980-A4F7-49E70D6C5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72" y="857034"/>
            <a:ext cx="3844916" cy="279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829F3B9-B202-4CE4-9F19-976BFEBD5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087" y="4085973"/>
            <a:ext cx="3844916" cy="2794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4E6FF8-73C7-4AD2-A509-F02297929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72" y="4059936"/>
            <a:ext cx="3850508" cy="279806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CDA4D50-FEDC-4E6C-9413-766636140A71}"/>
              </a:ext>
            </a:extLst>
          </p:cNvPr>
          <p:cNvSpPr/>
          <p:nvPr/>
        </p:nvSpPr>
        <p:spPr>
          <a:xfrm>
            <a:off x="2945830" y="646331"/>
            <a:ext cx="2364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Total energy use (EJ)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EC7DF86-BC14-457A-A476-DF413E5AD52A}"/>
              </a:ext>
            </a:extLst>
          </p:cNvPr>
          <p:cNvSpPr/>
          <p:nvPr/>
        </p:nvSpPr>
        <p:spPr>
          <a:xfrm>
            <a:off x="6053591" y="666116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∆ Energy use (US50 - REF)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FE9546-0C09-4780-BAB9-4522BCF75314}"/>
              </a:ext>
            </a:extLst>
          </p:cNvPr>
          <p:cNvSpPr/>
          <p:nvPr/>
        </p:nvSpPr>
        <p:spPr>
          <a:xfrm>
            <a:off x="3170282" y="387527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PMMC (Billion $)</a:t>
            </a:r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156769-DE58-4C53-99A7-8AED9CAD6B63}"/>
              </a:ext>
            </a:extLst>
          </p:cNvPr>
          <p:cNvSpPr/>
          <p:nvPr/>
        </p:nvSpPr>
        <p:spPr>
          <a:xfrm>
            <a:off x="6109119" y="3901307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∆ PMMC (REF – US50)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4CAA85-68F6-4202-8FC1-63F4DD44EDB4}"/>
              </a:ext>
            </a:extLst>
          </p:cNvPr>
          <p:cNvSpPr/>
          <p:nvPr/>
        </p:nvSpPr>
        <p:spPr>
          <a:xfrm>
            <a:off x="-3144" y="1388876"/>
            <a:ext cx="240687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decreased use of 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industrial coal, building biomass, and industrial liquids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en-US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 equivalent to only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2%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the total energy consumption in 2050</a:t>
            </a:r>
          </a:p>
          <a:p>
            <a:pPr marL="285750" indent="-285750">
              <a:spcBef>
                <a:spcPts val="600"/>
              </a:spcBef>
              <a:buClr>
                <a:srgbClr val="1514FF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contributes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87%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 the total PMMC reductions relative to REF.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0E30EA-B513-4F14-B2EC-75B119252C43}"/>
              </a:ext>
            </a:extLst>
          </p:cNvPr>
          <p:cNvSpPr/>
          <p:nvPr/>
        </p:nvSpPr>
        <p:spPr>
          <a:xfrm>
            <a:off x="3736459" y="1450602"/>
            <a:ext cx="1349732" cy="45008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F580B1E-482A-4A8A-8EFB-2E7D18CCED0F}"/>
              </a:ext>
            </a:extLst>
          </p:cNvPr>
          <p:cNvSpPr/>
          <p:nvPr/>
        </p:nvSpPr>
        <p:spPr>
          <a:xfrm rot="2607145">
            <a:off x="3719132" y="4745693"/>
            <a:ext cx="1719424" cy="84811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78FBA-3254-442E-AD61-4A15C66E80FF}"/>
              </a:ext>
            </a:extLst>
          </p:cNvPr>
          <p:cNvSpPr/>
          <p:nvPr/>
        </p:nvSpPr>
        <p:spPr>
          <a:xfrm>
            <a:off x="6765323" y="4802049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514FF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Industrial coal</a:t>
            </a:r>
            <a:endParaRPr lang="en-US" sz="1600" dirty="0">
              <a:solidFill>
                <a:srgbClr val="1514FF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41E933-294B-403C-B647-7E207A71A94D}"/>
              </a:ext>
            </a:extLst>
          </p:cNvPr>
          <p:cNvCxnSpPr/>
          <p:nvPr/>
        </p:nvCxnSpPr>
        <p:spPr>
          <a:xfrm flipV="1">
            <a:off x="6653123" y="5059680"/>
            <a:ext cx="183320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8B0EAFB-FC95-4EBC-A2E5-8BBAEB726678}"/>
              </a:ext>
            </a:extLst>
          </p:cNvPr>
          <p:cNvCxnSpPr>
            <a:cxnSpLocks/>
          </p:cNvCxnSpPr>
          <p:nvPr/>
        </p:nvCxnSpPr>
        <p:spPr>
          <a:xfrm>
            <a:off x="7174345" y="5509514"/>
            <a:ext cx="287584" cy="12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669216F-B0A1-4303-AC26-2D7EAAC6FE22}"/>
              </a:ext>
            </a:extLst>
          </p:cNvPr>
          <p:cNvSpPr/>
          <p:nvPr/>
        </p:nvSpPr>
        <p:spPr>
          <a:xfrm>
            <a:off x="7427132" y="5410155"/>
            <a:ext cx="16401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514FF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Industrial liquids</a:t>
            </a:r>
            <a:endParaRPr lang="en-US" sz="1600" dirty="0">
              <a:solidFill>
                <a:srgbClr val="1514FF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3CEE65-5614-4116-8C11-4BF6F224C71C}"/>
              </a:ext>
            </a:extLst>
          </p:cNvPr>
          <p:cNvCxnSpPr>
            <a:cxnSpLocks/>
          </p:cNvCxnSpPr>
          <p:nvPr/>
        </p:nvCxnSpPr>
        <p:spPr>
          <a:xfrm>
            <a:off x="6501301" y="5913823"/>
            <a:ext cx="287584" cy="123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A800718-8AC6-4D07-B24A-D5C78FEAA8A1}"/>
              </a:ext>
            </a:extLst>
          </p:cNvPr>
          <p:cNvSpPr/>
          <p:nvPr/>
        </p:nvSpPr>
        <p:spPr>
          <a:xfrm>
            <a:off x="6653123" y="6013042"/>
            <a:ext cx="17315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514FF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Building biomass</a:t>
            </a:r>
            <a:endParaRPr lang="en-US" sz="1600" dirty="0">
              <a:solidFill>
                <a:srgbClr val="151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4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14" grpId="0" animBg="1"/>
      <p:bldP spid="3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4028</TotalTime>
  <Words>1102</Words>
  <Application>Microsoft Office PowerPoint</Application>
  <PresentationFormat>On-screen Show (4:3)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Ou, Yang</dc:creator>
  <cp:lastModifiedBy>Ou, Yang</cp:lastModifiedBy>
  <cp:revision>360</cp:revision>
  <cp:lastPrinted>2018-08-06T21:16:42Z</cp:lastPrinted>
  <dcterms:created xsi:type="dcterms:W3CDTF">2017-06-21T18:20:07Z</dcterms:created>
  <dcterms:modified xsi:type="dcterms:W3CDTF">2019-10-15T18:57:12Z</dcterms:modified>
</cp:coreProperties>
</file>