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48"/>
  </p:sldMasterIdLst>
  <p:notesMasterIdLst>
    <p:notesMasterId r:id="rId277"/>
  </p:notesMasterIdLst>
  <p:sldIdLst>
    <p:sldId id="256" r:id="rId249"/>
    <p:sldId id="476" r:id="rId250"/>
    <p:sldId id="367" r:id="rId251"/>
    <p:sldId id="453" r:id="rId252"/>
    <p:sldId id="454" r:id="rId253"/>
    <p:sldId id="456" r:id="rId254"/>
    <p:sldId id="455" r:id="rId255"/>
    <p:sldId id="457" r:id="rId256"/>
    <p:sldId id="458" r:id="rId257"/>
    <p:sldId id="459" r:id="rId258"/>
    <p:sldId id="460" r:id="rId259"/>
    <p:sldId id="462" r:id="rId260"/>
    <p:sldId id="468" r:id="rId261"/>
    <p:sldId id="463" r:id="rId262"/>
    <p:sldId id="465" r:id="rId263"/>
    <p:sldId id="472" r:id="rId264"/>
    <p:sldId id="469" r:id="rId265"/>
    <p:sldId id="464" r:id="rId266"/>
    <p:sldId id="370" r:id="rId267"/>
    <p:sldId id="471" r:id="rId268"/>
    <p:sldId id="467" r:id="rId269"/>
    <p:sldId id="479" r:id="rId270"/>
    <p:sldId id="475" r:id="rId271"/>
    <p:sldId id="474" r:id="rId272"/>
    <p:sldId id="473" r:id="rId273"/>
    <p:sldId id="480" r:id="rId274"/>
    <p:sldId id="477" r:id="rId275"/>
    <p:sldId id="478" r:id="rId27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B"/>
    <a:srgbClr val="BF68F5"/>
    <a:srgbClr val="AE3E3E"/>
    <a:srgbClr val="E6E6E6"/>
    <a:srgbClr val="FF5B00"/>
    <a:srgbClr val="026CB6"/>
    <a:srgbClr val="AA3C3C"/>
    <a:srgbClr val="00CB9E"/>
    <a:srgbClr val="AF4BED"/>
    <a:srgbClr val="FFC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8" autoAdjust="0"/>
    <p:restoredTop sz="58061" autoAdjust="0"/>
  </p:normalViewPr>
  <p:slideViewPr>
    <p:cSldViewPr snapToGrid="0">
      <p:cViewPr varScale="1">
        <p:scale>
          <a:sx n="66" d="100"/>
          <a:sy n="66" d="100"/>
        </p:scale>
        <p:origin x="26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customXml" Target="../customXml/item205.xml"/><Relationship Id="rId226" Type="http://schemas.openxmlformats.org/officeDocument/2006/relationships/customXml" Target="../customXml/item226.xml"/><Relationship Id="rId247" Type="http://schemas.openxmlformats.org/officeDocument/2006/relationships/customXml" Target="../customXml/item247.xml"/><Relationship Id="rId107" Type="http://schemas.openxmlformats.org/officeDocument/2006/relationships/customXml" Target="../customXml/item107.xml"/><Relationship Id="rId268" Type="http://schemas.openxmlformats.org/officeDocument/2006/relationships/slide" Target="slides/slide20.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customXml" Target="../customXml/item237.xml"/><Relationship Id="rId258" Type="http://schemas.openxmlformats.org/officeDocument/2006/relationships/slide" Target="slides/slide10.xml"/><Relationship Id="rId279" Type="http://schemas.openxmlformats.org/officeDocument/2006/relationships/viewProps" Target="viewProps.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customXml" Target="../customXml/item227.xml"/><Relationship Id="rId248" Type="http://schemas.openxmlformats.org/officeDocument/2006/relationships/slideMaster" Target="slideMasters/slideMaster1.xml"/><Relationship Id="rId269" Type="http://schemas.openxmlformats.org/officeDocument/2006/relationships/slide" Target="slides/slide21.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280" Type="http://schemas.openxmlformats.org/officeDocument/2006/relationships/theme" Target="theme/theme1.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customXml" Target="../customXml/item217.xml"/><Relationship Id="rId6" Type="http://schemas.openxmlformats.org/officeDocument/2006/relationships/customXml" Target="../customXml/item6.xml"/><Relationship Id="rId238" Type="http://schemas.openxmlformats.org/officeDocument/2006/relationships/customXml" Target="../customXml/item238.xml"/><Relationship Id="rId259" Type="http://schemas.openxmlformats.org/officeDocument/2006/relationships/slide" Target="slides/slide11.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slide" Target="slides/slide22.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customXml" Target="../customXml/item172.xml"/><Relationship Id="rId193" Type="http://schemas.openxmlformats.org/officeDocument/2006/relationships/customXml" Target="../customXml/item193.xml"/><Relationship Id="rId202" Type="http://schemas.openxmlformats.org/officeDocument/2006/relationships/customXml" Target="../customXml/item202.xml"/><Relationship Id="rId207" Type="http://schemas.openxmlformats.org/officeDocument/2006/relationships/customXml" Target="../customXml/item207.xml"/><Relationship Id="rId223" Type="http://schemas.openxmlformats.org/officeDocument/2006/relationships/customXml" Target="../customXml/item223.xml"/><Relationship Id="rId228" Type="http://schemas.openxmlformats.org/officeDocument/2006/relationships/customXml" Target="../customXml/item228.xml"/><Relationship Id="rId244" Type="http://schemas.openxmlformats.org/officeDocument/2006/relationships/customXml" Target="../customXml/item244.xml"/><Relationship Id="rId249" Type="http://schemas.openxmlformats.org/officeDocument/2006/relationships/slide" Target="slides/slide1.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260" Type="http://schemas.openxmlformats.org/officeDocument/2006/relationships/slide" Target="slides/slide12.xml"/><Relationship Id="rId265" Type="http://schemas.openxmlformats.org/officeDocument/2006/relationships/slide" Target="slides/slide17.xml"/><Relationship Id="rId281" Type="http://schemas.openxmlformats.org/officeDocument/2006/relationships/tableStyles" Target="tableStyles.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customXml" Target="../customXml/item162.xml"/><Relationship Id="rId183" Type="http://schemas.openxmlformats.org/officeDocument/2006/relationships/customXml" Target="../customXml/item183.xml"/><Relationship Id="rId213" Type="http://schemas.openxmlformats.org/officeDocument/2006/relationships/customXml" Target="../customXml/item213.xml"/><Relationship Id="rId218" Type="http://schemas.openxmlformats.org/officeDocument/2006/relationships/customXml" Target="../customXml/item218.xml"/><Relationship Id="rId234" Type="http://schemas.openxmlformats.org/officeDocument/2006/relationships/customXml" Target="../customXml/item234.xml"/><Relationship Id="rId239" Type="http://schemas.openxmlformats.org/officeDocument/2006/relationships/customXml" Target="../customXml/item239.xml"/><Relationship Id="rId2" Type="http://schemas.openxmlformats.org/officeDocument/2006/relationships/customXml" Target="../customXml/item2.xml"/><Relationship Id="rId29" Type="http://schemas.openxmlformats.org/officeDocument/2006/relationships/customXml" Target="../customXml/item29.xml"/><Relationship Id="rId250" Type="http://schemas.openxmlformats.org/officeDocument/2006/relationships/slide" Target="slides/slide2.xml"/><Relationship Id="rId255" Type="http://schemas.openxmlformats.org/officeDocument/2006/relationships/slide" Target="slides/slide7.xml"/><Relationship Id="rId271" Type="http://schemas.openxmlformats.org/officeDocument/2006/relationships/slide" Target="slides/slide23.xml"/><Relationship Id="rId276" Type="http://schemas.openxmlformats.org/officeDocument/2006/relationships/slide" Target="slides/slide28.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199" Type="http://schemas.openxmlformats.org/officeDocument/2006/relationships/customXml" Target="../customXml/item199.xml"/><Relationship Id="rId203" Type="http://schemas.openxmlformats.org/officeDocument/2006/relationships/customXml" Target="../customXml/item203.xml"/><Relationship Id="rId208" Type="http://schemas.openxmlformats.org/officeDocument/2006/relationships/customXml" Target="../customXml/item208.xml"/><Relationship Id="rId229" Type="http://schemas.openxmlformats.org/officeDocument/2006/relationships/customXml" Target="../customXml/item229.xml"/><Relationship Id="rId19" Type="http://schemas.openxmlformats.org/officeDocument/2006/relationships/customXml" Target="../customXml/item19.xml"/><Relationship Id="rId224" Type="http://schemas.openxmlformats.org/officeDocument/2006/relationships/customXml" Target="../customXml/item224.xml"/><Relationship Id="rId240" Type="http://schemas.openxmlformats.org/officeDocument/2006/relationships/customXml" Target="../customXml/item240.xml"/><Relationship Id="rId245" Type="http://schemas.openxmlformats.org/officeDocument/2006/relationships/customXml" Target="../customXml/item245.xml"/><Relationship Id="rId261" Type="http://schemas.openxmlformats.org/officeDocument/2006/relationships/slide" Target="slides/slide13.xml"/><Relationship Id="rId266" Type="http://schemas.openxmlformats.org/officeDocument/2006/relationships/slide" Target="slides/slide18.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189" Type="http://schemas.openxmlformats.org/officeDocument/2006/relationships/customXml" Target="../customXml/item189.xml"/><Relationship Id="rId219" Type="http://schemas.openxmlformats.org/officeDocument/2006/relationships/customXml" Target="../customXml/item219.xml"/><Relationship Id="rId3" Type="http://schemas.openxmlformats.org/officeDocument/2006/relationships/customXml" Target="../customXml/item3.xml"/><Relationship Id="rId214" Type="http://schemas.openxmlformats.org/officeDocument/2006/relationships/customXml" Target="../customXml/item214.xml"/><Relationship Id="rId230" Type="http://schemas.openxmlformats.org/officeDocument/2006/relationships/customXml" Target="../customXml/item230.xml"/><Relationship Id="rId235" Type="http://schemas.openxmlformats.org/officeDocument/2006/relationships/customXml" Target="../customXml/item235.xml"/><Relationship Id="rId251" Type="http://schemas.openxmlformats.org/officeDocument/2006/relationships/slide" Target="slides/slide3.xml"/><Relationship Id="rId256" Type="http://schemas.openxmlformats.org/officeDocument/2006/relationships/slide" Target="slides/slide8.xml"/><Relationship Id="rId277" Type="http://schemas.openxmlformats.org/officeDocument/2006/relationships/notesMaster" Target="notesMasters/notesMaster1.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72" Type="http://schemas.openxmlformats.org/officeDocument/2006/relationships/slide" Target="slides/slide24.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79" Type="http://schemas.openxmlformats.org/officeDocument/2006/relationships/customXml" Target="../customXml/item179.xml"/><Relationship Id="rId195" Type="http://schemas.openxmlformats.org/officeDocument/2006/relationships/customXml" Target="../customXml/item195.xml"/><Relationship Id="rId209" Type="http://schemas.openxmlformats.org/officeDocument/2006/relationships/customXml" Target="../customXml/item209.xml"/><Relationship Id="rId190" Type="http://schemas.openxmlformats.org/officeDocument/2006/relationships/customXml" Target="../customXml/item190.xml"/><Relationship Id="rId204" Type="http://schemas.openxmlformats.org/officeDocument/2006/relationships/customXml" Target="../customXml/item204.xml"/><Relationship Id="rId220" Type="http://schemas.openxmlformats.org/officeDocument/2006/relationships/customXml" Target="../customXml/item220.xml"/><Relationship Id="rId225" Type="http://schemas.openxmlformats.org/officeDocument/2006/relationships/customXml" Target="../customXml/item225.xml"/><Relationship Id="rId241" Type="http://schemas.openxmlformats.org/officeDocument/2006/relationships/customXml" Target="../customXml/item241.xml"/><Relationship Id="rId246" Type="http://schemas.openxmlformats.org/officeDocument/2006/relationships/customXml" Target="../customXml/item246.xml"/><Relationship Id="rId267" Type="http://schemas.openxmlformats.org/officeDocument/2006/relationships/slide" Target="slides/slide19.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262" Type="http://schemas.openxmlformats.org/officeDocument/2006/relationships/slide" Target="slides/slide14.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customXml" Target="../customXml/item21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slide" Target="slides/slide9.xml"/><Relationship Id="rId278" Type="http://schemas.openxmlformats.org/officeDocument/2006/relationships/presProps" Target="presProps.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slide" Target="slides/slide4.xml"/><Relationship Id="rId273" Type="http://schemas.openxmlformats.org/officeDocument/2006/relationships/slide" Target="slides/slide25.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customXml" Target="../customXml/item196.xml"/><Relationship Id="rId200" Type="http://schemas.openxmlformats.org/officeDocument/2006/relationships/customXml" Target="../customXml/item200.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customXml" Target="../customXml/item242.xml"/><Relationship Id="rId263" Type="http://schemas.openxmlformats.org/officeDocument/2006/relationships/slide" Target="slides/slide15.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slide" Target="slides/slide5.xml"/><Relationship Id="rId274" Type="http://schemas.openxmlformats.org/officeDocument/2006/relationships/slide" Target="slides/slide26.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customXml" Target="../customXml/item243.xml"/><Relationship Id="rId264" Type="http://schemas.openxmlformats.org/officeDocument/2006/relationships/slide" Target="slides/slide16.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slide" Target="slides/slide6.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slide" Target="slides/slide27.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A3992D-5844-40C2-8D4D-6342B9F2EF40}" type="datetimeFigureOut">
              <a:rPr lang="en-US" smtClean="0"/>
              <a:t>10/25/2019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C7800D7-6604-462F-BD05-7E38F841FA47}" type="slidenum">
              <a:rPr lang="en-US" smtClean="0"/>
              <a:t>‹#›</a:t>
            </a:fld>
            <a:endParaRPr lang="en-US"/>
          </a:p>
        </p:txBody>
      </p:sp>
    </p:spTree>
    <p:extLst>
      <p:ext uri="{BB962C8B-B14F-4D97-AF65-F5344CB8AC3E}">
        <p14:creationId xmlns:p14="http://schemas.microsoft.com/office/powerpoint/2010/main" val="2586987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tmos.utah.edu/aquarius/presentations/24_mcdonald.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Abstract: In recent years, many published studies comparing ambient NO</a:t>
            </a:r>
            <a:r>
              <a:rPr lang="en-US" sz="1200" kern="1200" baseline="-250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NO</a:t>
            </a:r>
            <a:r>
              <a:rPr lang="en-US" sz="1200" kern="1200" baseline="-250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concentrations to modeled or inventory values found a high bias on the order of 1.4 - 2 times observed levels.  Some researchers proposed reducing mobile-source NOx emissions by 30-70% in their modeling applications. Many of these applications were based on evaluation of summer 2011 modeling to leverage the latest 2011 National Emissions Inventory and various summer field campaigns such as the 2011 DISCOVER-AQ Baltimore. Here, model estimates of NO</a:t>
            </a:r>
            <a:r>
              <a:rPr lang="en-US" sz="1200" kern="1200" baseline="-250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from 2002 through 2016 from the Community Multiscale Air Quality (CMAQ) model were compared to routine surface network measurements to identify differences in NO</a:t>
            </a:r>
            <a:r>
              <a:rPr lang="en-US" sz="1200" kern="1200" baseline="-250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bias across years, seasons, time of day, and regions of the country. Evaluation against NO</a:t>
            </a:r>
            <a:r>
              <a:rPr lang="en-US" sz="1200" kern="1200" baseline="-250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observations across the U.S. show that the high summertime bias has significantly decreased across this period with decreasing ambient NO</a:t>
            </a:r>
            <a:r>
              <a:rPr lang="en-US" sz="1200" kern="1200" baseline="-250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levels and improvements in the emissions inventories and the CMAQ system over time.  Wintertime NO</a:t>
            </a:r>
            <a:r>
              <a:rPr lang="en-US" sz="1200" kern="1200" baseline="-250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is found to be underestimated in many regions of the country in this set of simulations.  Aircraft measurements taken as part of the 2011 DISCOVER-AQ Baltimore field campaign were compared to model estimates to further explore how emissions, model formulation (e.g., chemistry), and measurement uncertainty contribute to predictive skill. In-depth analysis using 2011 field measurements showed that the model bias in NO</a:t>
            </a:r>
            <a:r>
              <a:rPr lang="en-US" sz="1200" kern="1200" baseline="-250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NO</a:t>
            </a:r>
            <a:r>
              <a:rPr lang="en-US" sz="1200" kern="1200" baseline="-250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 components was sensitive to choices about pairing of model and measured values with disparate spatial and temporal resolution and to the chemical mechanism used.  Estimates of daytime NO</a:t>
            </a:r>
            <a:r>
              <a:rPr lang="en-US" sz="1200" kern="1200" baseline="-250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normalized mean bias in the boundary layer aloft could vary from 76% to 28% depending solely on choice of model chemistry and measurement method.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7800D7-6604-462F-BD05-7E38F841FA47}" type="slidenum">
              <a:rPr lang="en-US" smtClean="0"/>
              <a:t>1</a:t>
            </a:fld>
            <a:endParaRPr lang="en-US"/>
          </a:p>
        </p:txBody>
      </p:sp>
    </p:spTree>
    <p:extLst>
      <p:ext uri="{BB962C8B-B14F-4D97-AF65-F5344CB8AC3E}">
        <p14:creationId xmlns:p14="http://schemas.microsoft.com/office/powerpoint/2010/main" val="3957962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0B888-3811-4C8B-ACFB-4DF241985F9E}" type="slidenum">
              <a:rPr lang="en-US" smtClean="0"/>
              <a:t>10</a:t>
            </a:fld>
            <a:endParaRPr lang="en-US"/>
          </a:p>
        </p:txBody>
      </p:sp>
    </p:spTree>
    <p:extLst>
      <p:ext uri="{BB962C8B-B14F-4D97-AF65-F5344CB8AC3E}">
        <p14:creationId xmlns:p14="http://schemas.microsoft.com/office/powerpoint/2010/main" val="2951818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These are diurnal profiles of observed NOX and model bias.  For each hour of the day in summer months the values are averaged across all sites in the 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Each colored line represents data from a different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Diurnal profile of observed NOx and model bias shows peaks in morning hours and evening transition hours.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Steady decrease in observed NOx and in model bias from 2002 to 2016.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Decreasing model bias reflects more than just decreasing observed NO</a:t>
            </a:r>
            <a:r>
              <a:rPr lang="en-US" sz="1200" baseline="-25000"/>
              <a:t>x</a:t>
            </a:r>
            <a:r>
              <a:rPr lang="en-US" sz="120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Step change decrease in bias in 2013 reflects significant improvements in CMAQv5.1 in the characterization of mixing in morning and evening transition hours.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2014 improvement reflects switch to 2014 platform data (e.g., improved age distributions for representative counties for onroad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D90B888-3811-4C8B-ACFB-4DF241985F9E}" type="slidenum">
              <a:rPr lang="en-US" smtClean="0"/>
              <a:t>11</a:t>
            </a:fld>
            <a:endParaRPr lang="en-US"/>
          </a:p>
        </p:txBody>
      </p:sp>
    </p:spTree>
    <p:extLst>
      <p:ext uri="{BB962C8B-B14F-4D97-AF65-F5344CB8AC3E}">
        <p14:creationId xmlns:p14="http://schemas.microsoft.com/office/powerpoint/2010/main" val="4204800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Here is we use a Kelly Plot of normalized mean bias to provide a summary across all years and all seasons. This removes the impact of the decreasing NOx observations.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 summer months we see values range from 35-66% for the first 11 years of the time series.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bias dramatically drops to 15% in 2013 with the switch to CMAQv5.1 and then to 10% with the introduction of the 2014 NEI.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We also see a consistent winter low bias that has actually worsened slightly with more recent years.</a:t>
            </a:r>
            <a:endParaRPr lang="en-US" dirty="0"/>
          </a:p>
        </p:txBody>
      </p:sp>
      <p:sp>
        <p:nvSpPr>
          <p:cNvPr id="4" name="Slide Number Placeholder 3"/>
          <p:cNvSpPr>
            <a:spLocks noGrp="1"/>
          </p:cNvSpPr>
          <p:nvPr>
            <p:ph type="sldNum" sz="quarter" idx="5"/>
          </p:nvPr>
        </p:nvSpPr>
        <p:spPr/>
        <p:txBody>
          <a:bodyPr/>
          <a:lstStyle/>
          <a:p>
            <a:fld id="{FC7800D7-6604-462F-BD05-7E38F841FA47}" type="slidenum">
              <a:rPr lang="en-US" smtClean="0"/>
              <a:t>12</a:t>
            </a:fld>
            <a:endParaRPr lang="en-US"/>
          </a:p>
        </p:txBody>
      </p:sp>
    </p:spTree>
    <p:extLst>
      <p:ext uri="{BB962C8B-B14F-4D97-AF65-F5344CB8AC3E}">
        <p14:creationId xmlns:p14="http://schemas.microsoft.com/office/powerpoint/2010/main" val="3768706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can break these down regionally as well by dividing the AQS sites into these 8 subregions based on NOAA climate regions. </a:t>
            </a:r>
            <a:endParaRPr lang="en-US" dirty="0"/>
          </a:p>
        </p:txBody>
      </p:sp>
      <p:sp>
        <p:nvSpPr>
          <p:cNvPr id="4" name="Slide Number Placeholder 3"/>
          <p:cNvSpPr>
            <a:spLocks noGrp="1"/>
          </p:cNvSpPr>
          <p:nvPr>
            <p:ph type="sldNum" sz="quarter" idx="5"/>
          </p:nvPr>
        </p:nvSpPr>
        <p:spPr/>
        <p:txBody>
          <a:bodyPr/>
          <a:lstStyle/>
          <a:p>
            <a:fld id="{FC7800D7-6604-462F-BD05-7E38F841FA47}" type="slidenum">
              <a:rPr lang="en-US" smtClean="0"/>
              <a:t>13</a:t>
            </a:fld>
            <a:endParaRPr lang="en-US"/>
          </a:p>
        </p:txBody>
      </p:sp>
    </p:spTree>
    <p:extLst>
      <p:ext uri="{BB962C8B-B14F-4D97-AF65-F5344CB8AC3E}">
        <p14:creationId xmlns:p14="http://schemas.microsoft.com/office/powerpoint/2010/main" val="446795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summertime bias was most pronounced in the South and up through the Ohio Valley and Upper Midwest.  </a:t>
            </a:r>
          </a:p>
          <a:p>
            <a:pPr marL="171450" indent="-171450">
              <a:buFont typeface="Arial" panose="020B0604020202020204" pitchFamily="34" charset="0"/>
              <a:buChar char="•"/>
            </a:pPr>
            <a:r>
              <a:rPr lang="en-US" dirty="0"/>
              <a:t>The upper midwest and south also had substantial bias in spring and fall months. These two regions continue to have some summer overestimation even in the most recent years of modeling.</a:t>
            </a:r>
          </a:p>
          <a:p>
            <a:pPr marL="171450" indent="-171450">
              <a:buFont typeface="Arial" panose="020B0604020202020204" pitchFamily="34" charset="0"/>
              <a:buChar char="•"/>
            </a:pPr>
            <a:r>
              <a:rPr lang="en-US" dirty="0"/>
              <a:t>We also see a winter underestimation is mainly in the western regions an Northeast but with some underestimation appearing in all regions in the 2016 modeling.</a:t>
            </a:r>
          </a:p>
        </p:txBody>
      </p:sp>
      <p:sp>
        <p:nvSpPr>
          <p:cNvPr id="4" name="Slide Number Placeholder 3"/>
          <p:cNvSpPr>
            <a:spLocks noGrp="1"/>
          </p:cNvSpPr>
          <p:nvPr>
            <p:ph type="sldNum" sz="quarter" idx="5"/>
          </p:nvPr>
        </p:nvSpPr>
        <p:spPr/>
        <p:txBody>
          <a:bodyPr/>
          <a:lstStyle/>
          <a:p>
            <a:fld id="{FC7800D7-6604-462F-BD05-7E38F841FA47}" type="slidenum">
              <a:rPr lang="en-US" smtClean="0"/>
              <a:t>14</a:t>
            </a:fld>
            <a:endParaRPr lang="en-US"/>
          </a:p>
        </p:txBody>
      </p:sp>
    </p:spTree>
    <p:extLst>
      <p:ext uri="{BB962C8B-B14F-4D97-AF65-F5344CB8AC3E}">
        <p14:creationId xmlns:p14="http://schemas.microsoft.com/office/powerpoint/2010/main" val="2919714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Looking more closely at the winter bias, we see the model tends to be biased low in morning hours.  That low bias is not improving over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low winter bias was reported was reported in </a:t>
            </a:r>
            <a:r>
              <a:rPr lang="en-US" dirty="0" err="1"/>
              <a:t>Wyat’s</a:t>
            </a:r>
            <a:r>
              <a:rPr lang="en-US" dirty="0"/>
              <a:t> publication on the evaluation of CMAQv5.1. </a:t>
            </a:r>
          </a:p>
          <a:p>
            <a:pPr marL="171450" indent="-171450">
              <a:buFont typeface="Arial" panose="020B0604020202020204" pitchFamily="34" charset="0"/>
              <a:buChar char="•"/>
            </a:pPr>
            <a:r>
              <a:rPr lang="en-US" dirty="0"/>
              <a:t>It was observed in evaluation of the WINTER aircraft campaign, 2 papers in  </a:t>
            </a:r>
            <a:r>
              <a:rPr lang="en-US" dirty="0" err="1"/>
              <a:t>JGR-Atmospheres</a:t>
            </a:r>
            <a:r>
              <a:rPr lang="en-US" dirty="0"/>
              <a:t> (L. </a:t>
            </a:r>
            <a:r>
              <a:rPr lang="en-US" dirty="0" err="1"/>
              <a:t>Jaegle</a:t>
            </a:r>
            <a:r>
              <a:rPr lang="en-US" dirty="0"/>
              <a:t> et al JGR-Atmos 2018; O.E. Salmon et al. JGR-Atmos 2018).</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D90B888-3811-4C8B-ACFB-4DF241985F9E}" type="slidenum">
              <a:rPr lang="en-US" smtClean="0"/>
              <a:t>15</a:t>
            </a:fld>
            <a:endParaRPr lang="en-US"/>
          </a:p>
        </p:txBody>
      </p:sp>
    </p:spTree>
    <p:extLst>
      <p:ext uri="{BB962C8B-B14F-4D97-AF65-F5344CB8AC3E}">
        <p14:creationId xmlns:p14="http://schemas.microsoft.com/office/powerpoint/2010/main" val="919224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Exploring the summer to winter change in NOx: An incorrect seasonal pattern in NOx was reported previously in the evaluation of 2011 modeling and it persists in the 2016 estimates using CMAQv5.3.  </a:t>
            </a:r>
          </a:p>
          <a:p>
            <a:pPr marL="171450" indent="-171450">
              <a:buFont typeface="Arial" panose="020B0604020202020204" pitchFamily="34" charset="0"/>
              <a:buChar char="•"/>
            </a:pPr>
            <a:r>
              <a:rPr lang="en-US" dirty="0"/>
              <a:t>The left hand plot shows the observed diurnal profile in winter as a dashed line and the summer profile as a solid line.  We see a shift in the morning peak due to change in daylight hours and an increase from summer to winter.</a:t>
            </a:r>
          </a:p>
          <a:p>
            <a:pPr marL="171450" indent="-171450">
              <a:buFont typeface="Arial" panose="020B0604020202020204" pitchFamily="34" charset="0"/>
              <a:buChar char="•"/>
            </a:pPr>
            <a:r>
              <a:rPr lang="en-US" dirty="0"/>
              <a:t>The model profiles on the right show the model is missing this increase in the winter in early morning hours. </a:t>
            </a:r>
          </a:p>
          <a:p>
            <a:pPr marL="171450" indent="-171450">
              <a:buFont typeface="Arial" panose="020B0604020202020204" pitchFamily="34" charset="0"/>
              <a:buChar char="•"/>
            </a:pPr>
            <a:r>
              <a:rPr lang="en-US" dirty="0"/>
              <a:t>Modeled mobile emissions tend to decrease from summer to winter, but the changes depends a lot by location.  For example in NYC mobile NOx decreases across all hours of the day in winter due to a decrease in nonroad emissions.  In Houston the decrease in mobile NOx in winter is during midday hours due to decreasing running emissions. </a:t>
            </a:r>
          </a:p>
          <a:p>
            <a:pPr marL="171450" indent="-171450">
              <a:buFont typeface="Arial" panose="020B0604020202020204" pitchFamily="34" charset="0"/>
              <a:buChar char="•"/>
            </a:pPr>
            <a:r>
              <a:rPr lang="en-US" dirty="0"/>
              <a:t>At the same time the growth of the mixing layer from early to mid morning changes from summer to winter.  Again this seasonal change depends on the location.  Early morning mixing heights often increase in in winter due to increased winds.  Starting around 8am winter mixing heights tend to be much lower than in summer due to lower temperatures and more stable conditions (less convective activity).</a:t>
            </a:r>
          </a:p>
          <a:p>
            <a:pPr marL="171450" indent="-171450">
              <a:buFont typeface="Arial" panose="020B0604020202020204" pitchFamily="34" charset="0"/>
              <a:buChar char="•"/>
            </a:pPr>
            <a:r>
              <a:rPr lang="en-US" dirty="0"/>
              <a:t>Here we see how difficult it is to use air quality modeling output to diagnose errors in the magnitude of emissions in one sector. The temporal profiles of the emissions and the timing of the growth of the mixing layer can either mask or exacerbate errors in either process.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Brian McDonald’s presentation at Sept 2019 AQUARIUS workshop in 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Used TROPOMI satellite data to evaluate NO2 columns from WRF-Chem (March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mobile emissions may be low in winter. Recommended future winter campaigns combining satellite, roadside measurements and air craft measurements of urban VOC 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https://atmos.utah.edu/aquarius/presentations/24_mcdonald.pdf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p:txBody>
      </p:sp>
      <p:sp>
        <p:nvSpPr>
          <p:cNvPr id="4" name="Slide Number Placeholder 3"/>
          <p:cNvSpPr>
            <a:spLocks noGrp="1"/>
          </p:cNvSpPr>
          <p:nvPr>
            <p:ph type="sldNum" sz="quarter" idx="10"/>
          </p:nvPr>
        </p:nvSpPr>
        <p:spPr/>
        <p:txBody>
          <a:bodyPr/>
          <a:lstStyle/>
          <a:p>
            <a:fld id="{1D90B888-3811-4C8B-ACFB-4DF241985F9E}" type="slidenum">
              <a:rPr lang="en-US" smtClean="0"/>
              <a:t>16</a:t>
            </a:fld>
            <a:endParaRPr lang="en-US"/>
          </a:p>
        </p:txBody>
      </p:sp>
    </p:spTree>
    <p:extLst>
      <p:ext uri="{BB962C8B-B14F-4D97-AF65-F5344CB8AC3E}">
        <p14:creationId xmlns:p14="http://schemas.microsoft.com/office/powerpoint/2010/main" val="3758355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800D7-6604-462F-BD05-7E38F841FA47}" type="slidenum">
              <a:rPr lang="en-US" smtClean="0"/>
              <a:t>17</a:t>
            </a:fld>
            <a:endParaRPr lang="en-US"/>
          </a:p>
        </p:txBody>
      </p:sp>
    </p:spTree>
    <p:extLst>
      <p:ext uri="{BB962C8B-B14F-4D97-AF65-F5344CB8AC3E}">
        <p14:creationId xmlns:p14="http://schemas.microsoft.com/office/powerpoint/2010/main" val="3297320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0B888-3811-4C8B-ACFB-4DF241985F9E}" type="slidenum">
              <a:rPr lang="en-US" smtClean="0"/>
              <a:t>18</a:t>
            </a:fld>
            <a:endParaRPr lang="en-US"/>
          </a:p>
        </p:txBody>
      </p:sp>
    </p:spTree>
    <p:extLst>
      <p:ext uri="{BB962C8B-B14F-4D97-AF65-F5344CB8AC3E}">
        <p14:creationId xmlns:p14="http://schemas.microsoft.com/office/powerpoint/2010/main" val="902420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800D7-6604-462F-BD05-7E38F841FA47}" type="slidenum">
              <a:rPr lang="en-US" smtClean="0"/>
              <a:t>19</a:t>
            </a:fld>
            <a:endParaRPr lang="en-US"/>
          </a:p>
        </p:txBody>
      </p:sp>
    </p:spTree>
    <p:extLst>
      <p:ext uri="{BB962C8B-B14F-4D97-AF65-F5344CB8AC3E}">
        <p14:creationId xmlns:p14="http://schemas.microsoft.com/office/powerpoint/2010/main" val="16066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EPA’s 2011 NEI and associated 2011 emissions modeling platform have been widely applied for scientific and regulatory analyses.</a:t>
            </a:r>
            <a:endParaRPr lang="en-US"/>
          </a:p>
          <a:p>
            <a:pPr marL="171450" indent="-171450">
              <a:buFont typeface="Arial" panose="020B0604020202020204" pitchFamily="34" charset="0"/>
              <a:buChar char="•"/>
            </a:pPr>
            <a:r>
              <a:rPr lang="en-US"/>
              <a:t>2011 emissions and air quality modeling have also been extensively evaluated against ground based, aircraft and satellite data.  </a:t>
            </a:r>
          </a:p>
          <a:p>
            <a:pPr marL="171450" indent="-171450">
              <a:buFont typeface="Arial" panose="020B0604020202020204" pitchFamily="34" charset="0"/>
              <a:buChar char="•"/>
            </a:pPr>
            <a:r>
              <a:rPr lang="en-US"/>
              <a:t>Many research publications identified a positive bias in summertime modeled NOx and NOy and presented evidence that mobile source emissions could be a significant contributor to the bias. </a:t>
            </a:r>
          </a:p>
          <a:p>
            <a:pPr marL="171450" indent="-171450">
              <a:buFont typeface="Arial" panose="020B0604020202020204" pitchFamily="34" charset="0"/>
              <a:buChar char="•"/>
            </a:pPr>
            <a:r>
              <a:rPr lang="en-US"/>
              <a:t>These evaluations took many forms.  Figure shows CMAQ evaluation that shows how summertime NOx bias changes across the day with peaks in the morning and evening corresponding to low PBL heights.</a:t>
            </a:r>
            <a:endParaRPr lang="en-US" b="1"/>
          </a:p>
          <a:p>
            <a:pPr marL="171450" indent="-171450">
              <a:buFont typeface="Arial" panose="020B0604020202020204" pitchFamily="34" charset="0"/>
              <a:buChar char="•"/>
            </a:pPr>
            <a:r>
              <a:rPr lang="en-US"/>
              <a:t>A cross agency workgroup was formed in EPA in 2016 to investigate this high bias and explore what improvements are needed in our emissions inventories and air quality models.  </a:t>
            </a:r>
          </a:p>
          <a:p>
            <a:pPr marL="171450" indent="-171450">
              <a:buFont typeface="Arial" panose="020B0604020202020204" pitchFamily="34" charset="0"/>
              <a:buChar char="•"/>
            </a:pPr>
            <a:r>
              <a:rPr lang="en-US"/>
              <a:t>Workgroup members gave CMAS presentations in 2016 and 2017 that identified multiple sources of NOx bias, including mobile source emissions but also mixing layer height and chemistry parameterizations and uncertainty in observations.</a:t>
            </a:r>
          </a:p>
          <a:p>
            <a:pPr marL="171450" indent="-171450">
              <a:buFont typeface="Arial" panose="020B0604020202020204" pitchFamily="34" charset="0"/>
              <a:buChar char="•"/>
            </a:pPr>
            <a:r>
              <a:rPr lang="en-US"/>
              <a:t>This presentation is an update on some, certainly not all, of the evaluation work that has continued at EPA since those last CMAS presentations.  </a:t>
            </a:r>
          </a:p>
          <a:p>
            <a:r>
              <a:rPr lang="en-US"/>
              <a:t> </a:t>
            </a:r>
            <a:endParaRPr lang="en-US" dirty="0"/>
          </a:p>
        </p:txBody>
      </p:sp>
      <p:sp>
        <p:nvSpPr>
          <p:cNvPr id="4" name="Slide Number Placeholder 3"/>
          <p:cNvSpPr>
            <a:spLocks noGrp="1"/>
          </p:cNvSpPr>
          <p:nvPr>
            <p:ph type="sldNum" sz="quarter" idx="5"/>
          </p:nvPr>
        </p:nvSpPr>
        <p:spPr/>
        <p:txBody>
          <a:bodyPr/>
          <a:lstStyle/>
          <a:p>
            <a:fld id="{FC7800D7-6604-462F-BD05-7E38F841FA47}" type="slidenum">
              <a:rPr lang="en-US" smtClean="0"/>
              <a:t>2</a:t>
            </a:fld>
            <a:endParaRPr lang="en-US"/>
          </a:p>
        </p:txBody>
      </p:sp>
    </p:spTree>
    <p:extLst>
      <p:ext uri="{BB962C8B-B14F-4D97-AF65-F5344CB8AC3E}">
        <p14:creationId xmlns:p14="http://schemas.microsoft.com/office/powerpoint/2010/main" val="3726430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0B888-3811-4C8B-ACFB-4DF241985F9E}" type="slidenum">
              <a:rPr lang="en-US" smtClean="0"/>
              <a:t>21</a:t>
            </a:fld>
            <a:endParaRPr lang="en-US"/>
          </a:p>
        </p:txBody>
      </p:sp>
    </p:spTree>
    <p:extLst>
      <p:ext uri="{BB962C8B-B14F-4D97-AF65-F5344CB8AC3E}">
        <p14:creationId xmlns:p14="http://schemas.microsoft.com/office/powerpoint/2010/main" val="2880671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0B888-3811-4C8B-ACFB-4DF241985F9E}" type="slidenum">
              <a:rPr lang="en-US" smtClean="0"/>
              <a:t>22</a:t>
            </a:fld>
            <a:endParaRPr lang="en-US"/>
          </a:p>
        </p:txBody>
      </p:sp>
    </p:spTree>
    <p:extLst>
      <p:ext uri="{BB962C8B-B14F-4D97-AF65-F5344CB8AC3E}">
        <p14:creationId xmlns:p14="http://schemas.microsoft.com/office/powerpoint/2010/main" val="3179128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800D7-6604-462F-BD05-7E38F841FA47}" type="slidenum">
              <a:rPr lang="en-US" smtClean="0"/>
              <a:t>23</a:t>
            </a:fld>
            <a:endParaRPr lang="en-US"/>
          </a:p>
        </p:txBody>
      </p:sp>
    </p:spTree>
    <p:extLst>
      <p:ext uri="{BB962C8B-B14F-4D97-AF65-F5344CB8AC3E}">
        <p14:creationId xmlns:p14="http://schemas.microsoft.com/office/powerpoint/2010/main" val="39595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Today’s talk: diagnostic evaluation of CMAQ estimated NOy using two different versions of the CB </a:t>
            </a:r>
            <a:r>
              <a:rPr lang="en-US" sz="1200"/>
              <a:t>condensed chemical mechanism which are commonly used in regulatory modeling.</a:t>
            </a:r>
            <a:endParaRPr lang="en-US"/>
          </a:p>
          <a:p>
            <a:pPr marL="171450" indent="-171450">
              <a:buFont typeface="Arial" panose="020B0604020202020204" pitchFamily="34" charset="0"/>
              <a:buChar char="•"/>
            </a:pPr>
            <a:r>
              <a:rPr lang="en-US"/>
              <a:t>Evaluation of 2002 through 2016 CMAQ simulations are used to explore how the model bias has changed with more recent emissions platforms and updates to CMAQ. </a:t>
            </a:r>
          </a:p>
          <a:p>
            <a:pPr marL="171450" indent="-171450">
              <a:buFont typeface="Arial" panose="020B0604020202020204" pitchFamily="34" charset="0"/>
              <a:buChar char="•"/>
            </a:pPr>
            <a:r>
              <a:rPr lang="en-US"/>
              <a:t>The first evaluation is based on measurements aloft at midday, while the second focuses on surface observations during morning hours when mixing layer heights are still relatively 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This is not a comprehensive update on everything the workgroup has investigated.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There are several additional CMAQ sensitivities that were conducted to rule out specific hypotheses about the model bias that I will not have time to cover.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EPA’s Office of Transportation and Air Quality have made many updates to the MOVES since the 2010b version that was used in the 2011 emissions platform based on evaluation against new mobile measurements.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Look for a more comprehensive summary of the work coming out of this workgroup in the coming year in the form of a manuscript and possibly an additional white paper.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New mobile measurements are a mix of near-road data, dynamometer testing from I&amp;M programs, and on-road PEMS data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 diagnostic CMAQ sensitivities: EGU and nonroad temporal profiles, diurnal profiles for heavy duty vehicles</a:t>
            </a:r>
          </a:p>
          <a:p>
            <a:endParaRPr lang="en-US" dirty="0"/>
          </a:p>
        </p:txBody>
      </p:sp>
      <p:sp>
        <p:nvSpPr>
          <p:cNvPr id="4" name="Slide Number Placeholder 3"/>
          <p:cNvSpPr>
            <a:spLocks noGrp="1"/>
          </p:cNvSpPr>
          <p:nvPr>
            <p:ph type="sldNum" sz="quarter" idx="5"/>
          </p:nvPr>
        </p:nvSpPr>
        <p:spPr/>
        <p:txBody>
          <a:bodyPr/>
          <a:lstStyle/>
          <a:p>
            <a:fld id="{FC7800D7-6604-462F-BD05-7E38F841FA47}" type="slidenum">
              <a:rPr lang="en-US" smtClean="0"/>
              <a:t>3</a:t>
            </a:fld>
            <a:endParaRPr lang="en-US"/>
          </a:p>
        </p:txBody>
      </p:sp>
    </p:spTree>
    <p:extLst>
      <p:ext uri="{BB962C8B-B14F-4D97-AF65-F5344CB8AC3E}">
        <p14:creationId xmlns:p14="http://schemas.microsoft.com/office/powerpoint/2010/main" val="127113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From a CMAQ development point of view, one hypothesis that Deborah and Heather investigated is how well model chemical mechanisms characterize individual organic nitrogen species. </a:t>
            </a:r>
          </a:p>
          <a:p>
            <a:pPr marL="171450" indent="-171450">
              <a:buFont typeface="Arial" panose="020B0604020202020204" pitchFamily="34" charset="0"/>
              <a:buChar char="•"/>
            </a:pPr>
            <a:r>
              <a:rPr lang="en-US" dirty="0"/>
              <a:t>Along those lines: could the NOx and NOy bias be due to an underestimate of deposition and decay.</a:t>
            </a:r>
          </a:p>
          <a:p>
            <a:pPr marL="171450" indent="-171450">
              <a:buFont typeface="Arial" panose="020B0604020202020204" pitchFamily="34" charset="0"/>
              <a:buChar char="•"/>
            </a:pPr>
            <a:r>
              <a:rPr lang="en-US" dirty="0"/>
              <a:t>They utilized the July 2011 Discover AQ field campaign which had aircraft measurements of total NOy as well as individual measurements of NO, NO2, </a:t>
            </a:r>
            <a:r>
              <a:rPr lang="en-US" dirty="0" err="1"/>
              <a:t>Alkly</a:t>
            </a:r>
            <a:r>
              <a:rPr lang="en-US" dirty="0"/>
              <a:t> Nitrates, Peroxy Nitrates and Nitric Acid</a:t>
            </a:r>
          </a:p>
          <a:p>
            <a:pPr marL="171450" indent="-171450">
              <a:buFont typeface="Arial" panose="020B0604020202020204" pitchFamily="34" charset="0"/>
              <a:buChar char="•"/>
            </a:pPr>
            <a:endParaRPr lang="en-US" dirty="0"/>
          </a:p>
          <a:p>
            <a:r>
              <a:rPr lang="en-US" dirty="0"/>
              <a:t>----------------------------------------------------------</a:t>
            </a:r>
          </a:p>
          <a:p>
            <a:r>
              <a:rPr lang="en-US" dirty="0"/>
              <a:t>TD made second NO2 measurement as well</a:t>
            </a:r>
          </a:p>
          <a:p>
            <a:endParaRPr lang="en-US" dirty="0"/>
          </a:p>
          <a:p>
            <a:endParaRPr lang="en-US" dirty="0"/>
          </a:p>
        </p:txBody>
      </p:sp>
      <p:sp>
        <p:nvSpPr>
          <p:cNvPr id="4" name="Slide Number Placeholder 3"/>
          <p:cNvSpPr>
            <a:spLocks noGrp="1"/>
          </p:cNvSpPr>
          <p:nvPr>
            <p:ph type="sldNum" sz="quarter" idx="10"/>
          </p:nvPr>
        </p:nvSpPr>
        <p:spPr/>
        <p:txBody>
          <a:bodyPr/>
          <a:lstStyle/>
          <a:p>
            <a:fld id="{1D90B888-3811-4C8B-ACFB-4DF241985F9E}" type="slidenum">
              <a:rPr lang="en-US" smtClean="0"/>
              <a:t>4</a:t>
            </a:fld>
            <a:endParaRPr lang="en-US"/>
          </a:p>
        </p:txBody>
      </p:sp>
    </p:spTree>
    <p:extLst>
      <p:ext uri="{BB962C8B-B14F-4D97-AF65-F5344CB8AC3E}">
        <p14:creationId xmlns:p14="http://schemas.microsoft.com/office/powerpoint/2010/main" val="285289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evaluation includes </a:t>
            </a:r>
            <a:r>
              <a:rPr lang="en-US" sz="1200"/>
              <a:t>model simulations using CB05 and CB6. </a:t>
            </a:r>
          </a:p>
          <a:p>
            <a:pPr marL="171450" indent="-171450">
              <a:buFont typeface="Arial" panose="020B0604020202020204" pitchFamily="34" charset="0"/>
              <a:buChar char="•"/>
            </a:pPr>
            <a:r>
              <a:rPr lang="en-US" sz="1200"/>
              <a:t>Two CB6 sensitivities were conducted aimed at changing the </a:t>
            </a:r>
            <a:r>
              <a:rPr lang="en-US" sz="1200" kern="1200">
                <a:solidFill>
                  <a:schemeClr val="tx1"/>
                </a:solidFill>
                <a:effectLst/>
                <a:latin typeface="+mn-lt"/>
                <a:ea typeface="+mn-ea"/>
                <a:cs typeface="+mn-cs"/>
              </a:rPr>
              <a:t>atmospheric lifetime of NOy by increasing deposition and decay</a:t>
            </a:r>
          </a:p>
          <a:p>
            <a:pPr marL="171450" indent="-171450">
              <a:buFont typeface="Arial" panose="020B0604020202020204" pitchFamily="34" charset="0"/>
              <a:buChar char="•"/>
            </a:pPr>
            <a:r>
              <a:rPr lang="en-US" sz="1200" kern="1200">
                <a:solidFill>
                  <a:schemeClr val="tx1"/>
                </a:solidFill>
                <a:effectLst/>
                <a:latin typeface="+mn-lt"/>
                <a:ea typeface="+mn-ea"/>
                <a:cs typeface="+mn-cs"/>
              </a:rPr>
              <a:t>Modeled NOy species (CMAQv5.2) were then compared to aircraft observations averaged across all boundary layer measurements on all flight days for July 2011.</a:t>
            </a:r>
          </a:p>
          <a:p>
            <a:pPr marL="171450" indent="-171450">
              <a:buFont typeface="Arial" panose="020B0604020202020204" pitchFamily="34" charset="0"/>
              <a:buChar char="•"/>
            </a:pPr>
            <a:r>
              <a:rPr lang="en-US" sz="1200" kern="1200">
                <a:solidFill>
                  <a:schemeClr val="tx1"/>
                </a:solidFill>
                <a:effectLst/>
                <a:latin typeface="+mn-lt"/>
                <a:ea typeface="+mn-ea"/>
                <a:cs typeface="+mn-cs"/>
              </a:rPr>
              <a:t>An important thing to note is that the sum of the measured NOy species was greater than the NOy measurement from the CL instrument.  </a:t>
            </a:r>
          </a:p>
          <a:p>
            <a:pPr marL="171450" indent="-171450">
              <a:buFont typeface="Arial" panose="020B0604020202020204" pitchFamily="34" charset="0"/>
              <a:buChar char="•"/>
            </a:pPr>
            <a:r>
              <a:rPr lang="en-US" sz="1200" kern="1200">
                <a:solidFill>
                  <a:schemeClr val="tx1"/>
                </a:solidFill>
                <a:effectLst/>
                <a:latin typeface="+mn-lt"/>
                <a:ea typeface="+mn-ea"/>
                <a:cs typeface="+mn-cs"/>
              </a:rPr>
              <a:t>Measurement uncertainty can impact how we quantify and interpret model bias.  </a:t>
            </a:r>
          </a:p>
          <a:p>
            <a:pPr defTabSz="931774">
              <a:defRPr/>
            </a:pPr>
            <a:endParaRPr lang="en-US" dirty="0"/>
          </a:p>
        </p:txBody>
      </p:sp>
      <p:sp>
        <p:nvSpPr>
          <p:cNvPr id="4" name="Slide Number Placeholder 3"/>
          <p:cNvSpPr>
            <a:spLocks noGrp="1"/>
          </p:cNvSpPr>
          <p:nvPr>
            <p:ph type="sldNum" sz="quarter" idx="10"/>
          </p:nvPr>
        </p:nvSpPr>
        <p:spPr/>
        <p:txBody>
          <a:bodyPr/>
          <a:lstStyle/>
          <a:p>
            <a:fld id="{1D90B888-3811-4C8B-ACFB-4DF241985F9E}" type="slidenum">
              <a:rPr lang="en-US" smtClean="0"/>
              <a:t>5</a:t>
            </a:fld>
            <a:endParaRPr lang="en-US"/>
          </a:p>
        </p:txBody>
      </p:sp>
    </p:spTree>
    <p:extLst>
      <p:ext uri="{BB962C8B-B14F-4D97-AF65-F5344CB8AC3E}">
        <p14:creationId xmlns:p14="http://schemas.microsoft.com/office/powerpoint/2010/main" val="4074295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evaluation shows that NO and NO2 estimates aloft during midday hours are fairly consistent with observations in terms of magnitude.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CB6 has better agreement with observations for Alkyl Nitrates and Peroxy Nitrates but the overprediction in nitric acid is increased in both sensitivities.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This shows that assumptions in our condensed chemical mechanisms can make substantial changes in the atmospheric lifetime of NOy by shifting to shorter lifetime species.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However, chemistry alone cannot remove the positive bias because additional shifts toward nitric acid will only increase our overprediction for that species.  We know that other model processes – mixing, emissions – must also be addressed.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defTabSz="931774">
              <a:defRPr/>
            </a:pPr>
            <a:endParaRPr lang="en-US" dirty="0"/>
          </a:p>
        </p:txBody>
      </p:sp>
      <p:sp>
        <p:nvSpPr>
          <p:cNvPr id="4" name="Slide Number Placeholder 3"/>
          <p:cNvSpPr>
            <a:spLocks noGrp="1"/>
          </p:cNvSpPr>
          <p:nvPr>
            <p:ph type="sldNum" sz="quarter" idx="10"/>
          </p:nvPr>
        </p:nvSpPr>
        <p:spPr/>
        <p:txBody>
          <a:bodyPr/>
          <a:lstStyle/>
          <a:p>
            <a:fld id="{1D90B888-3811-4C8B-ACFB-4DF241985F9E}" type="slidenum">
              <a:rPr lang="en-US" smtClean="0"/>
              <a:t>6</a:t>
            </a:fld>
            <a:endParaRPr lang="en-US"/>
          </a:p>
        </p:txBody>
      </p:sp>
    </p:spTree>
    <p:extLst>
      <p:ext uri="{BB962C8B-B14F-4D97-AF65-F5344CB8AC3E}">
        <p14:creationId xmlns:p14="http://schemas.microsoft.com/office/powerpoint/2010/main" val="820795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Our diagnostic evaluation, like many previous studies, focused on modeling of 2011 summertime conditions.  </a:t>
            </a:r>
          </a:p>
          <a:p>
            <a:pPr marL="171450" indent="-171450">
              <a:buFont typeface="Arial" panose="020B0604020202020204" pitchFamily="34" charset="0"/>
              <a:buChar char="•"/>
            </a:pPr>
            <a:r>
              <a:rPr lang="en-US"/>
              <a:t>We saw there was not much bias in NOx aloft during midday hours, but here we see summertime NOx at the surface in 2011 is overestimated across much of the country.</a:t>
            </a:r>
          </a:p>
          <a:p>
            <a:pPr marL="171450" indent="-171450">
              <a:buFont typeface="Arial" panose="020B0604020202020204" pitchFamily="34" charset="0"/>
              <a:buChar char="•"/>
            </a:pPr>
            <a:r>
              <a:rPr lang="en-US"/>
              <a:t>We now turn to an evaluation of NOx estimates against AQS observations from 2002 to 2006 to investigate whether this bias is present for other modeling years and in in winter months. </a:t>
            </a:r>
            <a:endParaRPr lang="en-US" dirty="0"/>
          </a:p>
        </p:txBody>
      </p:sp>
      <p:sp>
        <p:nvSpPr>
          <p:cNvPr id="4" name="Slide Number Placeholder 3"/>
          <p:cNvSpPr>
            <a:spLocks noGrp="1"/>
          </p:cNvSpPr>
          <p:nvPr>
            <p:ph type="sldNum" sz="quarter" idx="10"/>
          </p:nvPr>
        </p:nvSpPr>
        <p:spPr/>
        <p:txBody>
          <a:bodyPr/>
          <a:lstStyle/>
          <a:p>
            <a:fld id="{1D90B888-3811-4C8B-ACFB-4DF241985F9E}" type="slidenum">
              <a:rPr lang="en-US" smtClean="0"/>
              <a:t>7</a:t>
            </a:fld>
            <a:endParaRPr lang="en-US"/>
          </a:p>
        </p:txBody>
      </p:sp>
    </p:spTree>
    <p:extLst>
      <p:ext uri="{BB962C8B-B14F-4D97-AF65-F5344CB8AC3E}">
        <p14:creationId xmlns:p14="http://schemas.microsoft.com/office/powerpoint/2010/main" val="62261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D90B888-3811-4C8B-ACFB-4DF241985F9E}" type="slidenum">
              <a:rPr lang="en-US" smtClean="0"/>
              <a:t>8</a:t>
            </a:fld>
            <a:endParaRPr lang="en-US"/>
          </a:p>
        </p:txBody>
      </p:sp>
    </p:spTree>
    <p:extLst>
      <p:ext uri="{BB962C8B-B14F-4D97-AF65-F5344CB8AC3E}">
        <p14:creationId xmlns:p14="http://schemas.microsoft.com/office/powerpoint/2010/main" val="372881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0B888-3811-4C8B-ACFB-4DF241985F9E}" type="slidenum">
              <a:rPr lang="en-US" smtClean="0"/>
              <a:t>9</a:t>
            </a:fld>
            <a:endParaRPr lang="en-US"/>
          </a:p>
        </p:txBody>
      </p:sp>
    </p:spTree>
    <p:extLst>
      <p:ext uri="{BB962C8B-B14F-4D97-AF65-F5344CB8AC3E}">
        <p14:creationId xmlns:p14="http://schemas.microsoft.com/office/powerpoint/2010/main" val="3530411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26"/>
          <p:cNvSpPr>
            <a:spLocks noChangeArrowheads="1"/>
          </p:cNvSpPr>
          <p:nvPr userDrawn="1"/>
        </p:nvSpPr>
        <p:spPr bwMode="auto">
          <a:xfrm>
            <a:off x="0" y="0"/>
            <a:ext cx="12192000" cy="6858000"/>
          </a:xfrm>
          <a:prstGeom prst="rect">
            <a:avLst/>
          </a:prstGeom>
          <a:solidFill>
            <a:srgbClr val="056C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1"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49688" y="-8024"/>
            <a:ext cx="9151585" cy="686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lumMod val="75000"/>
                  </a:schemeClr>
                </a:solidFill>
              </a:defRPr>
            </a:lvl1pPr>
          </a:lstStyle>
          <a:p>
            <a:fld id="{98084BB3-9347-453B-9316-A3D0B7D0968B}" type="datetime1">
              <a:rPr lang="en-US" smtClean="0"/>
              <a:t>10/25/2019</a:t>
            </a:fld>
            <a:endParaRPr lang="en-US"/>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2C54A5C6-1A67-402B-9D43-A5D8CAE25FA9}" type="slidenum">
              <a:rPr lang="en-US" smtClean="0"/>
              <a:pPr/>
              <a:t>‹#›</a:t>
            </a:fld>
            <a:endParaRPr lang="en-US"/>
          </a:p>
        </p:txBody>
      </p:sp>
      <p:sp>
        <p:nvSpPr>
          <p:cNvPr id="8" name="Rectangle 8"/>
          <p:cNvSpPr>
            <a:spLocks noChangeArrowheads="1"/>
          </p:cNvSpPr>
          <p:nvPr userDrawn="1"/>
        </p:nvSpPr>
        <p:spPr bwMode="auto">
          <a:xfrm>
            <a:off x="0" y="6418232"/>
            <a:ext cx="762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0"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54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1A883B-9DC9-4694-AAE8-AF615B9F0F7A}" type="datetime1">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263934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755BD2-DEEE-454B-A8E6-D5E3DDFC6F29}" type="datetime1">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154503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646B1-B5B2-4AE2-ADE4-34CB7A6BB845}" type="datetime1">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2419273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9247"/>
            <a:ext cx="10515600" cy="991441"/>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3388B5-43E0-4C92-94A8-F01D4B67335E}" type="datetime1">
              <a:rPr lang="en-US" smtClean="0"/>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248816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0C9CA8-0ECC-4F8E-838C-532546C32746}" type="datetime1">
              <a:rPr lang="en-US" smtClean="0"/>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54101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240F4-EC20-40AF-85D9-2235D7C5D5AE}" type="datetime1">
              <a:rPr lang="en-US" smtClean="0"/>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2368047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31520"/>
            <a:ext cx="3932237" cy="132588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30EF9D-27B6-4D3F-9C6B-D09B8C033A15}" type="datetime1">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342647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10004"/>
            <a:ext cx="3932237" cy="134739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B7F269-B077-4CD4-B159-C73FB2BC2164}" type="datetime1">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327716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4688"/>
            <a:ext cx="10515600" cy="101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67F12-D3C8-4E8D-86D6-3778FDE2EFB3}" type="datetime1">
              <a:rPr lang="en-US" smtClean="0"/>
              <a:t>10/25/2019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4A5C6-1A67-402B-9D43-A5D8CAE25FA9}" type="slidenum">
              <a:rPr lang="en-US" smtClean="0"/>
              <a:t>‹#›</a:t>
            </a:fld>
            <a:endParaRPr lang="en-US"/>
          </a:p>
        </p:txBody>
      </p:sp>
      <p:sp>
        <p:nvSpPr>
          <p:cNvPr id="7" name="Rectangle 10"/>
          <p:cNvSpPr>
            <a:spLocks noChangeArrowheads="1"/>
          </p:cNvSpPr>
          <p:nvPr userDrawn="1"/>
        </p:nvSpPr>
        <p:spPr bwMode="auto">
          <a:xfrm>
            <a:off x="0" y="6407474"/>
            <a:ext cx="685800" cy="228600"/>
          </a:xfrm>
          <a:prstGeom prst="rect">
            <a:avLst/>
          </a:prstGeom>
          <a:solidFill>
            <a:srgbClr val="026CB6"/>
          </a:solidFill>
          <a:ln>
            <a:noFill/>
          </a:ln>
          <a:extLst/>
        </p:spPr>
        <p:txBody>
          <a:bodyPr wrap="none" anchor="ctr"/>
          <a:lstStyle/>
          <a:p>
            <a:endParaRPr lang="en-US">
              <a:solidFill>
                <a:srgbClr val="026CB6"/>
              </a:solidFill>
            </a:endParaRPr>
          </a:p>
        </p:txBody>
      </p:sp>
      <p:pic>
        <p:nvPicPr>
          <p:cNvPr id="8" name="Picture 2"/>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152400"/>
            <a:ext cx="132504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99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cedirect.com/science/article/pii/S1352231019305035?via%3Dihub"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emf"/><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foley.Kristen@ep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direct.com/science/article/pii/S1352231019305035?via%3Dihub"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ciencedirect.com/science/article/pii/S1352231019305035?via%3Dihub"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bwMode="auto">
          <a:xfrm>
            <a:off x="687909" y="2072501"/>
            <a:ext cx="7886248" cy="1500825"/>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algn="l"/>
            <a:r>
              <a:rPr lang="en-US" dirty="0"/>
              <a:t>Kristen M. Foley, Heather Simon, Claudia Toro, Kirk Baker, Wyat Appel, Barron Henderson, Alison Eyth, Deborah Luecken </a:t>
            </a:r>
          </a:p>
        </p:txBody>
      </p:sp>
      <p:sp>
        <p:nvSpPr>
          <p:cNvPr id="5" name="Rectangle 9"/>
          <p:cNvSpPr>
            <a:spLocks noGrp="1" noChangeArrowheads="1"/>
          </p:cNvSpPr>
          <p:nvPr>
            <p:ph type="ctrTitle"/>
          </p:nvPr>
        </p:nvSpPr>
        <p:spPr bwMode="auto">
          <a:xfrm>
            <a:off x="450574" y="803154"/>
            <a:ext cx="11275979" cy="1447800"/>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r>
              <a:rPr lang="en-US" sz="4400" b="1" dirty="0"/>
              <a:t>Evaluation of CMAQ Estimated NO</a:t>
            </a:r>
            <a:r>
              <a:rPr lang="en-US" sz="4400" b="1" baseline="-25000" dirty="0"/>
              <a:t>x</a:t>
            </a:r>
            <a:r>
              <a:rPr lang="en-US" sz="4400" b="1" dirty="0"/>
              <a:t> from 2002 - 2016</a:t>
            </a:r>
            <a:br>
              <a:rPr lang="en-US" sz="4800" b="1" dirty="0"/>
            </a:br>
            <a:endParaRPr lang="en-US" sz="4000" dirty="0">
              <a:solidFill>
                <a:srgbClr val="FFFF00"/>
              </a:solidFill>
            </a:endParaRPr>
          </a:p>
        </p:txBody>
      </p:sp>
      <p:sp>
        <p:nvSpPr>
          <p:cNvPr id="8" name="Rectangle 16"/>
          <p:cNvSpPr>
            <a:spLocks noChangeArrowheads="1"/>
          </p:cNvSpPr>
          <p:nvPr/>
        </p:nvSpPr>
        <p:spPr bwMode="auto">
          <a:xfrm>
            <a:off x="833438" y="6388448"/>
            <a:ext cx="5643562" cy="359089"/>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sz="1100" b="1" dirty="0">
                <a:solidFill>
                  <a:schemeClr val="bg1"/>
                </a:solidFill>
              </a:rPr>
              <a:t>Office of Research and Development</a:t>
            </a:r>
            <a:endParaRPr lang="en-US" sz="1100" b="1" dirty="0"/>
          </a:p>
          <a:p>
            <a:pPr>
              <a:lnSpc>
                <a:spcPct val="90000"/>
              </a:lnSpc>
            </a:pPr>
            <a:r>
              <a:rPr lang="en-US" sz="1100" dirty="0">
                <a:solidFill>
                  <a:schemeClr val="bg1"/>
                </a:solidFill>
              </a:rPr>
              <a:t>Center for Environmental </a:t>
            </a:r>
            <a:r>
              <a:rPr lang="en-US" sz="1100">
                <a:solidFill>
                  <a:schemeClr val="bg1"/>
                </a:solidFill>
              </a:rPr>
              <a:t>Measurement &amp; </a:t>
            </a:r>
            <a:r>
              <a:rPr lang="en-US" sz="1100" dirty="0">
                <a:solidFill>
                  <a:schemeClr val="bg1"/>
                </a:solidFill>
              </a:rPr>
              <a:t>Modeling  |  Atmospheric &amp; Environmental Systems Modeling Division  </a:t>
            </a:r>
          </a:p>
        </p:txBody>
      </p:sp>
      <p:sp>
        <p:nvSpPr>
          <p:cNvPr id="9" name="Rectangle 4"/>
          <p:cNvSpPr txBox="1">
            <a:spLocks noChangeArrowheads="1"/>
          </p:cNvSpPr>
          <p:nvPr/>
        </p:nvSpPr>
        <p:spPr bwMode="auto">
          <a:xfrm>
            <a:off x="9641543" y="6375196"/>
            <a:ext cx="1905000" cy="228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smtClean="0">
                <a:solidFill>
                  <a:schemeClr val="bg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r>
              <a:rPr lang="en-US" sz="1200" dirty="0"/>
              <a:t>October 22, 2019</a:t>
            </a:r>
          </a:p>
        </p:txBody>
      </p:sp>
      <p:pic>
        <p:nvPicPr>
          <p:cNvPr id="23" name="Picture 22">
            <a:extLst>
              <a:ext uri="{FF2B5EF4-FFF2-40B4-BE49-F238E27FC236}">
                <a16:creationId xmlns:a16="http://schemas.microsoft.com/office/drawing/2014/main" id="{7AD7B173-94EF-4035-BEAD-9E6E29377C1F}"/>
              </a:ext>
            </a:extLst>
          </p:cNvPr>
          <p:cNvPicPr>
            <a:picLocks noChangeAspect="1"/>
          </p:cNvPicPr>
          <p:nvPr/>
        </p:nvPicPr>
        <p:blipFill rotWithShape="1">
          <a:blip r:embed="rId3"/>
          <a:srcRect l="1758" t="26556" r="64405" b="6288"/>
          <a:stretch/>
        </p:blipFill>
        <p:spPr>
          <a:xfrm>
            <a:off x="205017" y="3273722"/>
            <a:ext cx="4103983" cy="2468880"/>
          </a:xfrm>
          <a:prstGeom prst="rect">
            <a:avLst/>
          </a:prstGeom>
        </p:spPr>
      </p:pic>
      <p:sp>
        <p:nvSpPr>
          <p:cNvPr id="22" name="TextBox 21">
            <a:extLst>
              <a:ext uri="{FF2B5EF4-FFF2-40B4-BE49-F238E27FC236}">
                <a16:creationId xmlns:a16="http://schemas.microsoft.com/office/drawing/2014/main" id="{BF56E920-BF01-40E6-A9C3-2B4F8EB9D036}"/>
              </a:ext>
            </a:extLst>
          </p:cNvPr>
          <p:cNvSpPr txBox="1"/>
          <p:nvPr/>
        </p:nvSpPr>
        <p:spPr>
          <a:xfrm>
            <a:off x="205018" y="5736361"/>
            <a:ext cx="4103982" cy="276999"/>
          </a:xfrm>
          <a:prstGeom prst="rect">
            <a:avLst/>
          </a:prstGeom>
          <a:solidFill>
            <a:schemeClr val="bg1"/>
          </a:solidFill>
        </p:spPr>
        <p:txBody>
          <a:bodyPr wrap="square" lIns="0" tIns="0" rIns="0" bIns="0" rtlCol="0">
            <a:spAutoFit/>
          </a:bodyPr>
          <a:lstStyle/>
          <a:p>
            <a:pPr algn="ctr"/>
            <a:r>
              <a:rPr lang="en-US" dirty="0">
                <a:solidFill>
                  <a:schemeClr val="bg2">
                    <a:lumMod val="50000"/>
                  </a:schemeClr>
                </a:solidFill>
              </a:rPr>
              <a:t>Diurnal Profile of NO</a:t>
            </a:r>
            <a:r>
              <a:rPr lang="en-US" baseline="-25000" dirty="0">
                <a:solidFill>
                  <a:schemeClr val="bg2">
                    <a:lumMod val="50000"/>
                  </a:schemeClr>
                </a:solidFill>
              </a:rPr>
              <a:t>x</a:t>
            </a:r>
            <a:r>
              <a:rPr lang="en-US" dirty="0">
                <a:solidFill>
                  <a:schemeClr val="bg2">
                    <a:lumMod val="50000"/>
                  </a:schemeClr>
                </a:solidFill>
              </a:rPr>
              <a:t> Bias for Summer 2011</a:t>
            </a:r>
          </a:p>
        </p:txBody>
      </p:sp>
      <p:pic>
        <p:nvPicPr>
          <p:cNvPr id="13" name="Picture 12">
            <a:extLst>
              <a:ext uri="{FF2B5EF4-FFF2-40B4-BE49-F238E27FC236}">
                <a16:creationId xmlns:a16="http://schemas.microsoft.com/office/drawing/2014/main" id="{5318A08C-39DC-465A-B9FD-77F2301F1613}"/>
              </a:ext>
            </a:extLst>
          </p:cNvPr>
          <p:cNvPicPr/>
          <p:nvPr/>
        </p:nvPicPr>
        <p:blipFill rotWithShape="1">
          <a:blip r:embed="rId4">
            <a:extLst>
              <a:ext uri="{28A0092B-C50C-407E-A947-70E740481C1C}">
                <a14:useLocalDpi xmlns:a14="http://schemas.microsoft.com/office/drawing/2010/main" val="0"/>
              </a:ext>
            </a:extLst>
          </a:blip>
          <a:srcRect t="15766" r="7191" b="9063"/>
          <a:stretch/>
        </p:blipFill>
        <p:spPr>
          <a:xfrm>
            <a:off x="8001588" y="3273722"/>
            <a:ext cx="3965123" cy="2504225"/>
          </a:xfrm>
          <a:prstGeom prst="rect">
            <a:avLst/>
          </a:prstGeom>
        </p:spPr>
      </p:pic>
      <p:pic>
        <p:nvPicPr>
          <p:cNvPr id="14" name="Picture 13">
            <a:extLst>
              <a:ext uri="{FF2B5EF4-FFF2-40B4-BE49-F238E27FC236}">
                <a16:creationId xmlns:a16="http://schemas.microsoft.com/office/drawing/2014/main" id="{F109073A-444C-4FD5-A71E-127039F98E6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2069" y="3273722"/>
            <a:ext cx="3250208" cy="2515775"/>
          </a:xfrm>
          <a:prstGeom prst="rect">
            <a:avLst/>
          </a:prstGeom>
          <a:noFill/>
          <a:ln>
            <a:noFill/>
          </a:ln>
        </p:spPr>
      </p:pic>
      <p:sp>
        <p:nvSpPr>
          <p:cNvPr id="15" name="TextBox 14">
            <a:extLst>
              <a:ext uri="{FF2B5EF4-FFF2-40B4-BE49-F238E27FC236}">
                <a16:creationId xmlns:a16="http://schemas.microsoft.com/office/drawing/2014/main" id="{D831F442-7CF0-45EB-A45B-35B1D7FB96AB}"/>
              </a:ext>
            </a:extLst>
          </p:cNvPr>
          <p:cNvSpPr txBox="1"/>
          <p:nvPr/>
        </p:nvSpPr>
        <p:spPr>
          <a:xfrm>
            <a:off x="4542069" y="5736361"/>
            <a:ext cx="3250208" cy="276999"/>
          </a:xfrm>
          <a:prstGeom prst="rect">
            <a:avLst/>
          </a:prstGeom>
          <a:solidFill>
            <a:schemeClr val="bg1"/>
          </a:solidFill>
        </p:spPr>
        <p:txBody>
          <a:bodyPr wrap="square" lIns="0" tIns="0" rIns="0" bIns="0" rtlCol="0">
            <a:spAutoFit/>
          </a:bodyPr>
          <a:lstStyle/>
          <a:p>
            <a:pPr algn="ctr"/>
            <a:r>
              <a:rPr lang="en-US" dirty="0">
                <a:solidFill>
                  <a:schemeClr val="bg2">
                    <a:lumMod val="50000"/>
                  </a:schemeClr>
                </a:solidFill>
              </a:rPr>
              <a:t> NO</a:t>
            </a:r>
            <a:r>
              <a:rPr lang="en-US" baseline="-25000" dirty="0">
                <a:solidFill>
                  <a:schemeClr val="bg2">
                    <a:lumMod val="50000"/>
                  </a:schemeClr>
                </a:solidFill>
              </a:rPr>
              <a:t>x</a:t>
            </a:r>
            <a:r>
              <a:rPr lang="en-US" dirty="0">
                <a:solidFill>
                  <a:schemeClr val="bg2">
                    <a:lumMod val="50000"/>
                  </a:schemeClr>
                </a:solidFill>
              </a:rPr>
              <a:t> Bias by Region/Season/Year</a:t>
            </a:r>
          </a:p>
        </p:txBody>
      </p:sp>
      <p:sp>
        <p:nvSpPr>
          <p:cNvPr id="18" name="TextBox 17">
            <a:extLst>
              <a:ext uri="{FF2B5EF4-FFF2-40B4-BE49-F238E27FC236}">
                <a16:creationId xmlns:a16="http://schemas.microsoft.com/office/drawing/2014/main" id="{25E5449E-8F99-4124-9673-5C9AF513D53A}"/>
              </a:ext>
            </a:extLst>
          </p:cNvPr>
          <p:cNvSpPr txBox="1"/>
          <p:nvPr/>
        </p:nvSpPr>
        <p:spPr>
          <a:xfrm>
            <a:off x="7998841" y="5736361"/>
            <a:ext cx="3965123" cy="276999"/>
          </a:xfrm>
          <a:prstGeom prst="rect">
            <a:avLst/>
          </a:prstGeom>
          <a:solidFill>
            <a:schemeClr val="bg1"/>
          </a:solidFill>
        </p:spPr>
        <p:txBody>
          <a:bodyPr wrap="square" lIns="0" tIns="0" rIns="0" bIns="0" rtlCol="0">
            <a:spAutoFit/>
          </a:bodyPr>
          <a:lstStyle/>
          <a:p>
            <a:pPr algn="ctr"/>
            <a:r>
              <a:rPr lang="en-US" dirty="0">
                <a:solidFill>
                  <a:schemeClr val="bg2">
                    <a:lumMod val="50000"/>
                  </a:schemeClr>
                </a:solidFill>
              </a:rPr>
              <a:t> Observed and Modeled NO</a:t>
            </a:r>
            <a:r>
              <a:rPr lang="en-US" baseline="-25000" dirty="0">
                <a:solidFill>
                  <a:schemeClr val="bg2">
                    <a:lumMod val="50000"/>
                  </a:schemeClr>
                </a:solidFill>
              </a:rPr>
              <a:t>y</a:t>
            </a:r>
            <a:r>
              <a:rPr lang="en-US" dirty="0">
                <a:solidFill>
                  <a:schemeClr val="bg2">
                    <a:lumMod val="50000"/>
                  </a:schemeClr>
                </a:solidFill>
              </a:rPr>
              <a:t> Species</a:t>
            </a:r>
          </a:p>
        </p:txBody>
      </p:sp>
    </p:spTree>
    <p:extLst>
      <p:ext uri="{BB962C8B-B14F-4D97-AF65-F5344CB8AC3E}">
        <p14:creationId xmlns:p14="http://schemas.microsoft.com/office/powerpoint/2010/main" val="13556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76C9F-9BF8-417E-B93A-8EB676F30FB9}"/>
              </a:ext>
            </a:extLst>
          </p:cNvPr>
          <p:cNvSpPr>
            <a:spLocks noGrp="1"/>
          </p:cNvSpPr>
          <p:nvPr>
            <p:ph idx="1"/>
          </p:nvPr>
        </p:nvSpPr>
        <p:spPr>
          <a:xfrm>
            <a:off x="361089" y="1483333"/>
            <a:ext cx="10910089" cy="4917467"/>
          </a:xfrm>
        </p:spPr>
        <p:txBody>
          <a:bodyPr>
            <a:normAutofit/>
          </a:bodyPr>
          <a:lstStyle/>
          <a:p>
            <a:r>
              <a:rPr lang="en-US" dirty="0"/>
              <a:t>Focused on 4am to 7am hourly measurements</a:t>
            </a:r>
          </a:p>
          <a:p>
            <a:pPr lvl="1"/>
            <a:r>
              <a:rPr lang="en-US" dirty="0"/>
              <a:t>Corresponds to the peak of the NO</a:t>
            </a:r>
            <a:r>
              <a:rPr lang="en-US" baseline="-25000" dirty="0"/>
              <a:t>x</a:t>
            </a:r>
            <a:r>
              <a:rPr lang="en-US" dirty="0"/>
              <a:t> bias at most sites</a:t>
            </a:r>
          </a:p>
          <a:p>
            <a:pPr lvl="1"/>
            <a:r>
              <a:rPr lang="en-US" dirty="0"/>
              <a:t>Captures the window when mobile emissions are increasing and mixing layer height is still relatively low</a:t>
            </a:r>
          </a:p>
          <a:p>
            <a:pPr lvl="1"/>
            <a:r>
              <a:rPr lang="en-US" dirty="0"/>
              <a:t>Minimizes the interference of other reactive nitrogen species in the NO</a:t>
            </a:r>
            <a:r>
              <a:rPr lang="en-US" baseline="-25000" dirty="0"/>
              <a:t>x</a:t>
            </a:r>
            <a:r>
              <a:rPr lang="en-US" dirty="0"/>
              <a:t> measurement that occurs during warmer mid-day hours (</a:t>
            </a:r>
            <a:r>
              <a:rPr lang="en-US" dirty="0">
                <a:hlinkClick r:id="rId3"/>
              </a:rPr>
              <a:t>Dickerson et al., 2019</a:t>
            </a:r>
            <a:r>
              <a:rPr lang="en-US" dirty="0"/>
              <a:t>)</a:t>
            </a:r>
          </a:p>
          <a:p>
            <a:pPr marL="457200" lvl="1" indent="0">
              <a:buNone/>
            </a:pPr>
            <a:endParaRPr lang="en-US" sz="1000" dirty="0"/>
          </a:p>
          <a:p>
            <a:r>
              <a:rPr lang="en-US" dirty="0"/>
              <a:t>CMAQ simulations are a “convenience sample”</a:t>
            </a:r>
          </a:p>
          <a:p>
            <a:pPr lvl="1"/>
            <a:r>
              <a:rPr lang="en-US" dirty="0"/>
              <a:t>2002-2012: CMAQv5.0.2</a:t>
            </a:r>
          </a:p>
          <a:p>
            <a:pPr lvl="1"/>
            <a:r>
              <a:rPr lang="en-US" dirty="0"/>
              <a:t>2013: CMAQv5.1</a:t>
            </a:r>
          </a:p>
          <a:p>
            <a:pPr lvl="1"/>
            <a:r>
              <a:rPr lang="en-US" dirty="0"/>
              <a:t>2014-2015: CMAQv5.2</a:t>
            </a:r>
          </a:p>
          <a:p>
            <a:pPr lvl="1"/>
            <a:r>
              <a:rPr lang="en-US" dirty="0"/>
              <a:t>2016: CMAQv5.2.1 and CMAQv5.3</a:t>
            </a:r>
          </a:p>
        </p:txBody>
      </p:sp>
      <p:sp>
        <p:nvSpPr>
          <p:cNvPr id="5" name="Title 1">
            <a:extLst>
              <a:ext uri="{FF2B5EF4-FFF2-40B4-BE49-F238E27FC236}">
                <a16:creationId xmlns:a16="http://schemas.microsoft.com/office/drawing/2014/main" id="{6ACFD4F2-81AB-4CD5-AFE0-A20557CC694D}"/>
              </a:ext>
            </a:extLst>
          </p:cNvPr>
          <p:cNvSpPr txBox="1">
            <a:spLocks/>
          </p:cNvSpPr>
          <p:nvPr/>
        </p:nvSpPr>
        <p:spPr>
          <a:xfrm>
            <a:off x="920821" y="584982"/>
            <a:ext cx="10350357" cy="62212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60A9"/>
                </a:solidFill>
              </a:rPr>
              <a:t>Evaluation Against Hourly AQS NO</a:t>
            </a:r>
            <a:r>
              <a:rPr lang="en-US" b="1" baseline="-25000" dirty="0">
                <a:solidFill>
                  <a:srgbClr val="0060A9"/>
                </a:solidFill>
              </a:rPr>
              <a:t>x</a:t>
            </a:r>
            <a:r>
              <a:rPr lang="en-US" b="1" dirty="0">
                <a:solidFill>
                  <a:srgbClr val="0060A9"/>
                </a:solidFill>
              </a:rPr>
              <a:t> Measurements</a:t>
            </a:r>
          </a:p>
        </p:txBody>
      </p:sp>
      <p:sp>
        <p:nvSpPr>
          <p:cNvPr id="4" name="TextBox 3">
            <a:extLst>
              <a:ext uri="{FF2B5EF4-FFF2-40B4-BE49-F238E27FC236}">
                <a16:creationId xmlns:a16="http://schemas.microsoft.com/office/drawing/2014/main" id="{B01D1528-8FD2-4113-B1E1-D749160B81E8}"/>
              </a:ext>
            </a:extLst>
          </p:cNvPr>
          <p:cNvSpPr txBox="1"/>
          <p:nvPr/>
        </p:nvSpPr>
        <p:spPr>
          <a:xfrm>
            <a:off x="6095999" y="4586510"/>
            <a:ext cx="4862733" cy="1200329"/>
          </a:xfrm>
          <a:prstGeom prst="rect">
            <a:avLst/>
          </a:prstGeom>
          <a:solidFill>
            <a:srgbClr val="026CB6"/>
          </a:solidFill>
        </p:spPr>
        <p:txBody>
          <a:bodyPr wrap="square" rtlCol="0">
            <a:spAutoFit/>
          </a:bodyPr>
          <a:lstStyle/>
          <a:p>
            <a:r>
              <a:rPr lang="en-US" sz="2400" b="1" dirty="0">
                <a:solidFill>
                  <a:srgbClr val="FFFF00"/>
                </a:solidFill>
              </a:rPr>
              <a:t>Pro: </a:t>
            </a:r>
            <a:r>
              <a:rPr lang="en-US" sz="2400" b="1" dirty="0">
                <a:solidFill>
                  <a:schemeClr val="bg1"/>
                </a:solidFill>
              </a:rPr>
              <a:t>Model time series compares “state of the science” 2011 results with current “state of the science” </a:t>
            </a:r>
            <a:endParaRPr lang="en-US" dirty="0">
              <a:solidFill>
                <a:schemeClr val="bg1"/>
              </a:solidFill>
            </a:endParaRPr>
          </a:p>
        </p:txBody>
      </p:sp>
      <p:sp>
        <p:nvSpPr>
          <p:cNvPr id="2" name="Slide Number Placeholder 1">
            <a:extLst>
              <a:ext uri="{FF2B5EF4-FFF2-40B4-BE49-F238E27FC236}">
                <a16:creationId xmlns:a16="http://schemas.microsoft.com/office/drawing/2014/main" id="{C088025D-FBE1-4450-B429-EB7659853D20}"/>
              </a:ext>
            </a:extLst>
          </p:cNvPr>
          <p:cNvSpPr>
            <a:spLocks noGrp="1"/>
          </p:cNvSpPr>
          <p:nvPr>
            <p:ph type="sldNum" sz="quarter" idx="12"/>
          </p:nvPr>
        </p:nvSpPr>
        <p:spPr>
          <a:xfrm>
            <a:off x="-2081784" y="6336290"/>
            <a:ext cx="2743200" cy="365125"/>
          </a:xfrm>
        </p:spPr>
        <p:txBody>
          <a:bodyPr/>
          <a:lstStyle/>
          <a:p>
            <a:fld id="{2C54A5C6-1A67-402B-9D43-A5D8CAE25FA9}" type="slidenum">
              <a:rPr lang="en-US"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2781657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F93870-1307-4A03-8267-54D6EB349E1D}"/>
              </a:ext>
            </a:extLst>
          </p:cNvPr>
          <p:cNvPicPr/>
          <p:nvPr/>
        </p:nvPicPr>
        <p:blipFill rotWithShape="1">
          <a:blip r:embed="rId3">
            <a:extLst>
              <a:ext uri="{28A0092B-C50C-407E-A947-70E740481C1C}">
                <a14:useLocalDpi xmlns:a14="http://schemas.microsoft.com/office/drawing/2010/main" val="0"/>
              </a:ext>
            </a:extLst>
          </a:blip>
          <a:srcRect l="39082" t="6569" r="20321" b="49892"/>
          <a:stretch/>
        </p:blipFill>
        <p:spPr bwMode="auto">
          <a:xfrm>
            <a:off x="25634" y="1628657"/>
            <a:ext cx="5527158" cy="3693188"/>
          </a:xfrm>
          <a:prstGeom prst="rect">
            <a:avLst/>
          </a:prstGeom>
          <a:noFill/>
          <a:ln>
            <a:noFill/>
          </a:ln>
        </p:spPr>
      </p:pic>
      <p:pic>
        <p:nvPicPr>
          <p:cNvPr id="7" name="Picture 6">
            <a:extLst>
              <a:ext uri="{FF2B5EF4-FFF2-40B4-BE49-F238E27FC236}">
                <a16:creationId xmlns:a16="http://schemas.microsoft.com/office/drawing/2014/main" id="{B0571D5A-B93C-4ACD-8EAD-4396DB13E9CF}"/>
              </a:ext>
            </a:extLst>
          </p:cNvPr>
          <p:cNvPicPr/>
          <p:nvPr/>
        </p:nvPicPr>
        <p:blipFill rotWithShape="1">
          <a:blip r:embed="rId3">
            <a:extLst>
              <a:ext uri="{28A0092B-C50C-407E-A947-70E740481C1C}">
                <a14:useLocalDpi xmlns:a14="http://schemas.microsoft.com/office/drawing/2010/main" val="0"/>
              </a:ext>
            </a:extLst>
          </a:blip>
          <a:srcRect l="38707" t="56460" r="20697"/>
          <a:stretch/>
        </p:blipFill>
        <p:spPr bwMode="auto">
          <a:xfrm>
            <a:off x="5458168" y="1628656"/>
            <a:ext cx="5527158" cy="3693189"/>
          </a:xfrm>
          <a:prstGeom prst="rect">
            <a:avLst/>
          </a:prstGeom>
          <a:noFill/>
          <a:ln>
            <a:noFill/>
          </a:ln>
        </p:spPr>
      </p:pic>
      <p:pic>
        <p:nvPicPr>
          <p:cNvPr id="13" name="Picture 12">
            <a:extLst>
              <a:ext uri="{FF2B5EF4-FFF2-40B4-BE49-F238E27FC236}">
                <a16:creationId xmlns:a16="http://schemas.microsoft.com/office/drawing/2014/main" id="{7520AF10-A116-4EBA-81B4-05F84D037206}"/>
              </a:ext>
            </a:extLst>
          </p:cNvPr>
          <p:cNvPicPr/>
          <p:nvPr/>
        </p:nvPicPr>
        <p:blipFill rotWithShape="1">
          <a:blip r:embed="rId3">
            <a:extLst>
              <a:ext uri="{28A0092B-C50C-407E-A947-70E740481C1C}">
                <a14:useLocalDpi xmlns:a14="http://schemas.microsoft.com/office/drawing/2010/main" val="0"/>
              </a:ext>
            </a:extLst>
          </a:blip>
          <a:srcRect l="83389" t="30780" r="3906" b="31145"/>
          <a:stretch/>
        </p:blipFill>
        <p:spPr bwMode="auto">
          <a:xfrm>
            <a:off x="10870991" y="1980758"/>
            <a:ext cx="1321009" cy="2295351"/>
          </a:xfrm>
          <a:prstGeom prst="rect">
            <a:avLst/>
          </a:prstGeom>
          <a:noFill/>
          <a:ln>
            <a:noFill/>
          </a:ln>
        </p:spPr>
      </p:pic>
      <p:sp>
        <p:nvSpPr>
          <p:cNvPr id="14" name="TextBox 13">
            <a:extLst>
              <a:ext uri="{FF2B5EF4-FFF2-40B4-BE49-F238E27FC236}">
                <a16:creationId xmlns:a16="http://schemas.microsoft.com/office/drawing/2014/main" id="{02AC6B77-78D1-4138-A43F-D43B7E473662}"/>
              </a:ext>
            </a:extLst>
          </p:cNvPr>
          <p:cNvSpPr txBox="1"/>
          <p:nvPr/>
        </p:nvSpPr>
        <p:spPr>
          <a:xfrm>
            <a:off x="7779074" y="2713707"/>
            <a:ext cx="1061434" cy="523220"/>
          </a:xfrm>
          <a:prstGeom prst="rect">
            <a:avLst/>
          </a:prstGeom>
          <a:solidFill>
            <a:srgbClr val="EAB225"/>
          </a:solidFill>
        </p:spPr>
        <p:txBody>
          <a:bodyPr wrap="square" rtlCol="0">
            <a:spAutoFit/>
          </a:bodyPr>
          <a:lstStyle/>
          <a:p>
            <a:pPr algn="ctr"/>
            <a:r>
              <a:rPr lang="en-US" sz="1400" dirty="0">
                <a:solidFill>
                  <a:schemeClr val="bg1"/>
                </a:solidFill>
              </a:rPr>
              <a:t>Switch to CMAQ v5.1</a:t>
            </a:r>
          </a:p>
        </p:txBody>
      </p:sp>
      <p:cxnSp>
        <p:nvCxnSpPr>
          <p:cNvPr id="15" name="Straight Arrow Connector 14">
            <a:extLst>
              <a:ext uri="{FF2B5EF4-FFF2-40B4-BE49-F238E27FC236}">
                <a16:creationId xmlns:a16="http://schemas.microsoft.com/office/drawing/2014/main" id="{461A59A4-FE21-44C1-A83A-C9C2091155F2}"/>
              </a:ext>
            </a:extLst>
          </p:cNvPr>
          <p:cNvCxnSpPr>
            <a:cxnSpLocks/>
            <a:stCxn id="14" idx="2"/>
          </p:cNvCxnSpPr>
          <p:nvPr/>
        </p:nvCxnSpPr>
        <p:spPr>
          <a:xfrm flipH="1">
            <a:off x="7378892" y="3236927"/>
            <a:ext cx="930899" cy="317741"/>
          </a:xfrm>
          <a:prstGeom prst="straightConnector1">
            <a:avLst/>
          </a:prstGeom>
          <a:ln w="25400">
            <a:solidFill>
              <a:srgbClr val="EAB225"/>
            </a:solidFill>
            <a:tailEnd type="triangle"/>
          </a:ln>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8F3847E6-3EFF-42DA-880B-ABDB2AEEAEFC}"/>
              </a:ext>
            </a:extLst>
          </p:cNvPr>
          <p:cNvSpPr txBox="1"/>
          <p:nvPr/>
        </p:nvSpPr>
        <p:spPr>
          <a:xfrm>
            <a:off x="923070" y="2227204"/>
            <a:ext cx="567208" cy="307777"/>
          </a:xfrm>
          <a:prstGeom prst="rect">
            <a:avLst/>
          </a:prstGeom>
          <a:solidFill>
            <a:schemeClr val="bg1">
              <a:lumMod val="50000"/>
            </a:schemeClr>
          </a:solidFill>
        </p:spPr>
        <p:txBody>
          <a:bodyPr wrap="square" rtlCol="0">
            <a:spAutoFit/>
          </a:bodyPr>
          <a:lstStyle/>
          <a:p>
            <a:pPr algn="ctr"/>
            <a:r>
              <a:rPr lang="en-US" sz="1400" dirty="0">
                <a:solidFill>
                  <a:schemeClr val="bg1"/>
                </a:solidFill>
              </a:rPr>
              <a:t>2002</a:t>
            </a:r>
          </a:p>
        </p:txBody>
      </p:sp>
      <p:cxnSp>
        <p:nvCxnSpPr>
          <p:cNvPr id="17" name="Straight Arrow Connector 16">
            <a:extLst>
              <a:ext uri="{FF2B5EF4-FFF2-40B4-BE49-F238E27FC236}">
                <a16:creationId xmlns:a16="http://schemas.microsoft.com/office/drawing/2014/main" id="{89F003D8-FD10-4E4F-A4D8-8135DBA21E66}"/>
              </a:ext>
            </a:extLst>
          </p:cNvPr>
          <p:cNvCxnSpPr>
            <a:cxnSpLocks/>
            <a:stCxn id="16" idx="2"/>
          </p:cNvCxnSpPr>
          <p:nvPr/>
        </p:nvCxnSpPr>
        <p:spPr>
          <a:xfrm>
            <a:off x="1206674" y="2534981"/>
            <a:ext cx="538900" cy="701946"/>
          </a:xfrm>
          <a:prstGeom prst="straightConnector1">
            <a:avLst/>
          </a:prstGeom>
          <a:ln w="25400">
            <a:solidFill>
              <a:srgbClr val="7F7F7F"/>
            </a:solidFill>
            <a:tailEnd type="triangle"/>
          </a:ln>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673EDA66-B3EF-47DD-A09D-612EA388A4A5}"/>
              </a:ext>
            </a:extLst>
          </p:cNvPr>
          <p:cNvSpPr txBox="1"/>
          <p:nvPr/>
        </p:nvSpPr>
        <p:spPr>
          <a:xfrm>
            <a:off x="882229" y="2968877"/>
            <a:ext cx="567208" cy="307604"/>
          </a:xfrm>
          <a:prstGeom prst="rect">
            <a:avLst/>
          </a:prstGeom>
          <a:solidFill>
            <a:srgbClr val="BDD545"/>
          </a:solidFill>
        </p:spPr>
        <p:txBody>
          <a:bodyPr wrap="square" rtlCol="0">
            <a:spAutoFit/>
          </a:bodyPr>
          <a:lstStyle/>
          <a:p>
            <a:pPr algn="ctr"/>
            <a:r>
              <a:rPr lang="en-US" sz="1400" dirty="0">
                <a:solidFill>
                  <a:schemeClr val="bg1"/>
                </a:solidFill>
              </a:rPr>
              <a:t>2011</a:t>
            </a:r>
          </a:p>
        </p:txBody>
      </p:sp>
      <p:cxnSp>
        <p:nvCxnSpPr>
          <p:cNvPr id="19" name="Straight Arrow Connector 18">
            <a:extLst>
              <a:ext uri="{FF2B5EF4-FFF2-40B4-BE49-F238E27FC236}">
                <a16:creationId xmlns:a16="http://schemas.microsoft.com/office/drawing/2014/main" id="{DF9FDD04-E2D9-415F-9BD5-C8B940892139}"/>
              </a:ext>
            </a:extLst>
          </p:cNvPr>
          <p:cNvCxnSpPr>
            <a:cxnSpLocks/>
          </p:cNvCxnSpPr>
          <p:nvPr/>
        </p:nvCxnSpPr>
        <p:spPr>
          <a:xfrm>
            <a:off x="1165065" y="3276480"/>
            <a:ext cx="580509" cy="433897"/>
          </a:xfrm>
          <a:prstGeom prst="straightConnector1">
            <a:avLst/>
          </a:prstGeom>
          <a:ln w="25400">
            <a:solidFill>
              <a:srgbClr val="BDD545"/>
            </a:solidFill>
            <a:tailEnd type="triangle"/>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A11A5934-803E-4F01-95C1-C65FA97D87A8}"/>
              </a:ext>
            </a:extLst>
          </p:cNvPr>
          <p:cNvSpPr txBox="1"/>
          <p:nvPr/>
        </p:nvSpPr>
        <p:spPr>
          <a:xfrm>
            <a:off x="6343314" y="3841246"/>
            <a:ext cx="1038370" cy="307604"/>
          </a:xfrm>
          <a:prstGeom prst="rect">
            <a:avLst/>
          </a:prstGeom>
          <a:solidFill>
            <a:srgbClr val="AE3E3E"/>
          </a:solidFill>
        </p:spPr>
        <p:txBody>
          <a:bodyPr wrap="square" rtlCol="0">
            <a:spAutoFit/>
          </a:bodyPr>
          <a:lstStyle/>
          <a:p>
            <a:pPr algn="ctr"/>
            <a:r>
              <a:rPr lang="en-US" sz="1400" dirty="0">
                <a:solidFill>
                  <a:schemeClr val="bg1"/>
                </a:solidFill>
              </a:rPr>
              <a:t>CMAQv5.3</a:t>
            </a:r>
          </a:p>
        </p:txBody>
      </p:sp>
      <p:cxnSp>
        <p:nvCxnSpPr>
          <p:cNvPr id="21" name="Straight Arrow Connector 20">
            <a:extLst>
              <a:ext uri="{FF2B5EF4-FFF2-40B4-BE49-F238E27FC236}">
                <a16:creationId xmlns:a16="http://schemas.microsoft.com/office/drawing/2014/main" id="{C9FE7DA5-7B1E-48B8-8B9A-6C3A0E45B2B7}"/>
              </a:ext>
            </a:extLst>
          </p:cNvPr>
          <p:cNvCxnSpPr>
            <a:cxnSpLocks/>
            <a:stCxn id="20" idx="0"/>
          </p:cNvCxnSpPr>
          <p:nvPr/>
        </p:nvCxnSpPr>
        <p:spPr>
          <a:xfrm flipV="1">
            <a:off x="6862499" y="3642122"/>
            <a:ext cx="137373" cy="199124"/>
          </a:xfrm>
          <a:prstGeom prst="straightConnector1">
            <a:avLst/>
          </a:prstGeom>
          <a:ln w="25400">
            <a:solidFill>
              <a:srgbClr val="AE3E3E"/>
            </a:solidFill>
            <a:tailEnd type="triangle"/>
          </a:ln>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A1B76C9F-9BF8-417E-B93A-8EB676F30FB9}"/>
              </a:ext>
            </a:extLst>
          </p:cNvPr>
          <p:cNvSpPr>
            <a:spLocks noGrp="1"/>
          </p:cNvSpPr>
          <p:nvPr>
            <p:ph idx="1"/>
          </p:nvPr>
        </p:nvSpPr>
        <p:spPr>
          <a:xfrm>
            <a:off x="1038386" y="5332716"/>
            <a:ext cx="10275769" cy="1691016"/>
          </a:xfrm>
        </p:spPr>
        <p:txBody>
          <a:bodyPr>
            <a:noAutofit/>
          </a:bodyPr>
          <a:lstStyle/>
          <a:p>
            <a:r>
              <a:rPr lang="en-US" sz="2000" dirty="0"/>
              <a:t>Step change decrease in bias in 2013 reflects significant improvements in CMAQv5.1 in the characterization of mixing in morning and evening transition hours.</a:t>
            </a:r>
          </a:p>
          <a:p>
            <a:r>
              <a:rPr lang="en-US" sz="2000" dirty="0"/>
              <a:t>2014 improvement reflects switch to 2014 platform data (e.g., improved age distributions for representative counties for </a:t>
            </a:r>
            <a:r>
              <a:rPr lang="en-US" sz="2000" dirty="0" err="1"/>
              <a:t>onroad</a:t>
            </a:r>
            <a:r>
              <a:rPr lang="en-US" sz="2000" dirty="0"/>
              <a:t> emissions).</a:t>
            </a:r>
          </a:p>
        </p:txBody>
      </p:sp>
      <p:sp>
        <p:nvSpPr>
          <p:cNvPr id="5" name="Title 1">
            <a:extLst>
              <a:ext uri="{FF2B5EF4-FFF2-40B4-BE49-F238E27FC236}">
                <a16:creationId xmlns:a16="http://schemas.microsoft.com/office/drawing/2014/main" id="{6ACFD4F2-81AB-4CD5-AFE0-A20557CC694D}"/>
              </a:ext>
            </a:extLst>
          </p:cNvPr>
          <p:cNvSpPr txBox="1">
            <a:spLocks/>
          </p:cNvSpPr>
          <p:nvPr/>
        </p:nvSpPr>
        <p:spPr>
          <a:xfrm>
            <a:off x="920821" y="584982"/>
            <a:ext cx="10350357" cy="62212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60A9"/>
                </a:solidFill>
              </a:rPr>
              <a:t>Diurnal Profiles of Summer NO</a:t>
            </a:r>
            <a:r>
              <a:rPr lang="en-US" b="1" baseline="-25000" dirty="0">
                <a:solidFill>
                  <a:srgbClr val="0060A9"/>
                </a:solidFill>
              </a:rPr>
              <a:t>x</a:t>
            </a:r>
            <a:r>
              <a:rPr lang="en-US" b="1" dirty="0">
                <a:solidFill>
                  <a:srgbClr val="0060A9"/>
                </a:solidFill>
              </a:rPr>
              <a:t>: Obs and Bias</a:t>
            </a:r>
          </a:p>
        </p:txBody>
      </p:sp>
      <p:sp>
        <p:nvSpPr>
          <p:cNvPr id="22" name="TextBox 21">
            <a:extLst>
              <a:ext uri="{FF2B5EF4-FFF2-40B4-BE49-F238E27FC236}">
                <a16:creationId xmlns:a16="http://schemas.microsoft.com/office/drawing/2014/main" id="{9CE6E028-C916-436D-8D8E-A08417CFF976}"/>
              </a:ext>
            </a:extLst>
          </p:cNvPr>
          <p:cNvSpPr txBox="1"/>
          <p:nvPr/>
        </p:nvSpPr>
        <p:spPr>
          <a:xfrm>
            <a:off x="10420652" y="4483477"/>
            <a:ext cx="1623232" cy="523220"/>
          </a:xfrm>
          <a:prstGeom prst="rect">
            <a:avLst/>
          </a:prstGeom>
          <a:solidFill>
            <a:srgbClr val="E09028"/>
          </a:solidFill>
        </p:spPr>
        <p:txBody>
          <a:bodyPr wrap="square" rtlCol="0">
            <a:spAutoFit/>
          </a:bodyPr>
          <a:lstStyle/>
          <a:p>
            <a:pPr algn="ctr"/>
            <a:r>
              <a:rPr lang="en-US" sz="1400" dirty="0">
                <a:solidFill>
                  <a:schemeClr val="bg1"/>
                </a:solidFill>
              </a:rPr>
              <a:t>Switch to 2014 Emissions Platform</a:t>
            </a:r>
          </a:p>
        </p:txBody>
      </p:sp>
      <p:cxnSp>
        <p:nvCxnSpPr>
          <p:cNvPr id="23" name="Straight Arrow Connector 22">
            <a:extLst>
              <a:ext uri="{FF2B5EF4-FFF2-40B4-BE49-F238E27FC236}">
                <a16:creationId xmlns:a16="http://schemas.microsoft.com/office/drawing/2014/main" id="{D590E9F2-26A5-49E0-9ED1-234633261DB6}"/>
              </a:ext>
            </a:extLst>
          </p:cNvPr>
          <p:cNvCxnSpPr>
            <a:cxnSpLocks/>
            <a:stCxn id="22" idx="0"/>
          </p:cNvCxnSpPr>
          <p:nvPr/>
        </p:nvCxnSpPr>
        <p:spPr>
          <a:xfrm flipH="1" flipV="1">
            <a:off x="10193898" y="3622908"/>
            <a:ext cx="1038370" cy="860569"/>
          </a:xfrm>
          <a:prstGeom prst="straightConnector1">
            <a:avLst/>
          </a:prstGeom>
          <a:ln w="25400">
            <a:solidFill>
              <a:srgbClr val="E09028"/>
            </a:solidFill>
            <a:prstDash val="dash"/>
            <a:tailEnd type="triangle"/>
          </a:ln>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7A696028-923A-422B-A8B1-6BF1A326EC61}"/>
              </a:ext>
            </a:extLst>
          </p:cNvPr>
          <p:cNvSpPr>
            <a:spLocks noGrp="1"/>
          </p:cNvSpPr>
          <p:nvPr>
            <p:ph type="sldNum" sz="quarter" idx="12"/>
          </p:nvPr>
        </p:nvSpPr>
        <p:spPr>
          <a:xfrm>
            <a:off x="-2045208" y="6335385"/>
            <a:ext cx="2743200" cy="365125"/>
          </a:xfrm>
        </p:spPr>
        <p:txBody>
          <a:bodyPr/>
          <a:lstStyle/>
          <a:p>
            <a:fld id="{2C54A5C6-1A67-402B-9D43-A5D8CAE25FA9}" type="slidenum">
              <a:rPr lang="en-US" smtClean="0">
                <a:solidFill>
                  <a:schemeClr val="bg1"/>
                </a:solidFill>
              </a:rPr>
              <a:t>11</a:t>
            </a:fld>
            <a:endParaRPr lang="en-US" dirty="0">
              <a:solidFill>
                <a:schemeClr val="bg1"/>
              </a:solidFill>
            </a:endParaRPr>
          </a:p>
        </p:txBody>
      </p:sp>
      <p:cxnSp>
        <p:nvCxnSpPr>
          <p:cNvPr id="25" name="Straight Arrow Connector 24">
            <a:extLst>
              <a:ext uri="{FF2B5EF4-FFF2-40B4-BE49-F238E27FC236}">
                <a16:creationId xmlns:a16="http://schemas.microsoft.com/office/drawing/2014/main" id="{FF7DB18C-4A9C-4EFD-BB7B-F4B7C2125993}"/>
              </a:ext>
            </a:extLst>
          </p:cNvPr>
          <p:cNvCxnSpPr>
            <a:cxnSpLocks/>
          </p:cNvCxnSpPr>
          <p:nvPr/>
        </p:nvCxnSpPr>
        <p:spPr>
          <a:xfrm flipV="1">
            <a:off x="1576511" y="3929467"/>
            <a:ext cx="164415" cy="247438"/>
          </a:xfrm>
          <a:prstGeom prst="straightConnector1">
            <a:avLst/>
          </a:prstGeom>
          <a:ln w="25400">
            <a:solidFill>
              <a:srgbClr val="AE3E3E"/>
            </a:solidFill>
            <a:tailEnd type="triangle"/>
          </a:ln>
        </p:spPr>
        <p:style>
          <a:lnRef idx="3">
            <a:schemeClr val="accent1"/>
          </a:lnRef>
          <a:fillRef idx="0">
            <a:schemeClr val="accent1"/>
          </a:fillRef>
          <a:effectRef idx="2">
            <a:schemeClr val="accent1"/>
          </a:effectRef>
          <a:fontRef idx="minor">
            <a:schemeClr val="tx1"/>
          </a:fontRef>
        </p:style>
      </p:cxnSp>
      <p:sp>
        <p:nvSpPr>
          <p:cNvPr id="28" name="TextBox 27">
            <a:extLst>
              <a:ext uri="{FF2B5EF4-FFF2-40B4-BE49-F238E27FC236}">
                <a16:creationId xmlns:a16="http://schemas.microsoft.com/office/drawing/2014/main" id="{DD688D3A-87C3-4C6D-AD75-55A07330FF98}"/>
              </a:ext>
            </a:extLst>
          </p:cNvPr>
          <p:cNvSpPr txBox="1"/>
          <p:nvPr/>
        </p:nvSpPr>
        <p:spPr>
          <a:xfrm>
            <a:off x="1077990" y="4157918"/>
            <a:ext cx="567208" cy="307604"/>
          </a:xfrm>
          <a:prstGeom prst="rect">
            <a:avLst/>
          </a:prstGeom>
          <a:solidFill>
            <a:srgbClr val="AE3E3E"/>
          </a:solidFill>
        </p:spPr>
        <p:txBody>
          <a:bodyPr wrap="square" rtlCol="0">
            <a:spAutoFit/>
          </a:bodyPr>
          <a:lstStyle/>
          <a:p>
            <a:pPr algn="ctr"/>
            <a:r>
              <a:rPr lang="en-US" sz="1400" dirty="0">
                <a:solidFill>
                  <a:schemeClr val="bg1"/>
                </a:solidFill>
              </a:rPr>
              <a:t>2016</a:t>
            </a:r>
          </a:p>
        </p:txBody>
      </p:sp>
      <p:sp>
        <p:nvSpPr>
          <p:cNvPr id="29" name="TextBox 28">
            <a:extLst>
              <a:ext uri="{FF2B5EF4-FFF2-40B4-BE49-F238E27FC236}">
                <a16:creationId xmlns:a16="http://schemas.microsoft.com/office/drawing/2014/main" id="{78A41F77-ED87-479B-8864-7FF311C2066D}"/>
              </a:ext>
            </a:extLst>
          </p:cNvPr>
          <p:cNvSpPr txBox="1"/>
          <p:nvPr/>
        </p:nvSpPr>
        <p:spPr>
          <a:xfrm>
            <a:off x="711640" y="1380787"/>
            <a:ext cx="4597339" cy="553998"/>
          </a:xfrm>
          <a:prstGeom prst="rect">
            <a:avLst/>
          </a:prstGeom>
          <a:solidFill>
            <a:schemeClr val="bg2">
              <a:lumMod val="75000"/>
            </a:schemeClr>
          </a:solidFill>
        </p:spPr>
        <p:txBody>
          <a:bodyPr wrap="square" rtlCol="0">
            <a:spAutoFit/>
          </a:bodyPr>
          <a:lstStyle/>
          <a:p>
            <a:pPr algn="ctr"/>
            <a:r>
              <a:rPr lang="en-US" sz="1500" b="1" dirty="0">
                <a:solidFill>
                  <a:schemeClr val="accent1">
                    <a:lumMod val="50000"/>
                  </a:schemeClr>
                </a:solidFill>
              </a:rPr>
              <a:t>Diurnal Profile of Observed Summer NOx (ppb)</a:t>
            </a:r>
          </a:p>
          <a:p>
            <a:pPr algn="ctr"/>
            <a:r>
              <a:rPr lang="en-US" sz="1500" b="1" dirty="0">
                <a:solidFill>
                  <a:schemeClr val="bg1"/>
                </a:solidFill>
              </a:rPr>
              <a:t>Averaged across all sites</a:t>
            </a:r>
          </a:p>
        </p:txBody>
      </p:sp>
      <p:sp>
        <p:nvSpPr>
          <p:cNvPr id="30" name="TextBox 29">
            <a:extLst>
              <a:ext uri="{FF2B5EF4-FFF2-40B4-BE49-F238E27FC236}">
                <a16:creationId xmlns:a16="http://schemas.microsoft.com/office/drawing/2014/main" id="{FC2290B3-A444-446C-A8BC-F522761C203E}"/>
              </a:ext>
            </a:extLst>
          </p:cNvPr>
          <p:cNvSpPr txBox="1"/>
          <p:nvPr/>
        </p:nvSpPr>
        <p:spPr>
          <a:xfrm>
            <a:off x="6178115" y="1380787"/>
            <a:ext cx="4617720" cy="553998"/>
          </a:xfrm>
          <a:prstGeom prst="rect">
            <a:avLst/>
          </a:prstGeom>
          <a:solidFill>
            <a:schemeClr val="bg2">
              <a:lumMod val="75000"/>
            </a:schemeClr>
          </a:solidFill>
        </p:spPr>
        <p:txBody>
          <a:bodyPr wrap="square" rtlCol="0">
            <a:spAutoFit/>
          </a:bodyPr>
          <a:lstStyle/>
          <a:p>
            <a:pPr algn="ctr"/>
            <a:r>
              <a:rPr lang="en-US" sz="1500" b="1" dirty="0">
                <a:solidFill>
                  <a:schemeClr val="accent1">
                    <a:lumMod val="50000"/>
                  </a:schemeClr>
                </a:solidFill>
              </a:rPr>
              <a:t>Diurnal Profile of Bias in Summer NOx (ppb)</a:t>
            </a:r>
          </a:p>
          <a:p>
            <a:pPr algn="ctr"/>
            <a:r>
              <a:rPr lang="en-US" sz="1500" b="1" dirty="0">
                <a:solidFill>
                  <a:schemeClr val="bg1"/>
                </a:solidFill>
              </a:rPr>
              <a:t>Averaged across all sites</a:t>
            </a:r>
          </a:p>
        </p:txBody>
      </p:sp>
    </p:spTree>
    <p:extLst>
      <p:ext uri="{BB962C8B-B14F-4D97-AF65-F5344CB8AC3E}">
        <p14:creationId xmlns:p14="http://schemas.microsoft.com/office/powerpoint/2010/main" val="333271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BC36EA-DAED-449F-9E60-B7EC4AD0F4BA}"/>
              </a:ext>
            </a:extLst>
          </p:cNvPr>
          <p:cNvSpPr>
            <a:spLocks noGrp="1"/>
          </p:cNvSpPr>
          <p:nvPr>
            <p:ph type="sldNum" sz="quarter" idx="12"/>
          </p:nvPr>
        </p:nvSpPr>
        <p:spPr>
          <a:xfrm>
            <a:off x="-2057400" y="6333727"/>
            <a:ext cx="2743200" cy="365125"/>
          </a:xfrm>
        </p:spPr>
        <p:txBody>
          <a:bodyPr/>
          <a:lstStyle/>
          <a:p>
            <a:pPr>
              <a:defRPr/>
            </a:pPr>
            <a:fld id="{BEF2A795-0D1C-4340-A163-773CC4D3E4EC}" type="slidenum">
              <a:rPr lang="en-US" smtClean="0">
                <a:solidFill>
                  <a:schemeClr val="bg1"/>
                </a:solidFill>
              </a:rPr>
              <a:pPr>
                <a:defRPr/>
              </a:pPr>
              <a:t>12</a:t>
            </a:fld>
            <a:endParaRPr lang="en-US" dirty="0">
              <a:solidFill>
                <a:schemeClr val="bg1"/>
              </a:solidFill>
            </a:endParaRPr>
          </a:p>
        </p:txBody>
      </p:sp>
      <p:pic>
        <p:nvPicPr>
          <p:cNvPr id="11" name="Picture 10">
            <a:extLst>
              <a:ext uri="{FF2B5EF4-FFF2-40B4-BE49-F238E27FC236}">
                <a16:creationId xmlns:a16="http://schemas.microsoft.com/office/drawing/2014/main" id="{A6F1EDA2-06FD-4F3E-9548-E7FEEA3B4CAC}"/>
              </a:ext>
            </a:extLst>
          </p:cNvPr>
          <p:cNvPicPr>
            <a:picLocks noChangeAspect="1"/>
          </p:cNvPicPr>
          <p:nvPr/>
        </p:nvPicPr>
        <p:blipFill>
          <a:blip r:embed="rId3"/>
          <a:stretch>
            <a:fillRect/>
          </a:stretch>
        </p:blipFill>
        <p:spPr>
          <a:xfrm>
            <a:off x="4417119" y="1595523"/>
            <a:ext cx="6548347" cy="4696803"/>
          </a:xfrm>
          <a:prstGeom prst="rect">
            <a:avLst/>
          </a:prstGeom>
        </p:spPr>
      </p:pic>
      <p:sp>
        <p:nvSpPr>
          <p:cNvPr id="13" name="Content Placeholder 12">
            <a:extLst>
              <a:ext uri="{FF2B5EF4-FFF2-40B4-BE49-F238E27FC236}">
                <a16:creationId xmlns:a16="http://schemas.microsoft.com/office/drawing/2014/main" id="{723B1BB4-179F-4935-B7B5-27372FDFABCE}"/>
              </a:ext>
            </a:extLst>
          </p:cNvPr>
          <p:cNvSpPr>
            <a:spLocks noGrp="1"/>
          </p:cNvSpPr>
          <p:nvPr>
            <p:ph sz="half" idx="2"/>
          </p:nvPr>
        </p:nvSpPr>
        <p:spPr>
          <a:xfrm>
            <a:off x="216110" y="1662224"/>
            <a:ext cx="4294128" cy="4351338"/>
          </a:xfrm>
        </p:spPr>
        <p:txBody>
          <a:bodyPr/>
          <a:lstStyle/>
          <a:p>
            <a:r>
              <a:rPr lang="en-US" b="1" dirty="0"/>
              <a:t>Normalized</a:t>
            </a:r>
            <a:r>
              <a:rPr lang="en-US" dirty="0"/>
              <a:t> Mean Bias of morning NOx across all sites for each season in 2002 – 2016</a:t>
            </a:r>
          </a:p>
          <a:p>
            <a:pPr lvl="1"/>
            <a:r>
              <a:rPr lang="en-US" dirty="0"/>
              <a:t>2002 – 2012: 35-66% NMB</a:t>
            </a:r>
          </a:p>
          <a:p>
            <a:pPr lvl="1"/>
            <a:r>
              <a:rPr lang="en-US" dirty="0"/>
              <a:t>2013 – 2016:   7-15% NMB </a:t>
            </a:r>
          </a:p>
        </p:txBody>
      </p:sp>
      <p:pic>
        <p:nvPicPr>
          <p:cNvPr id="14" name="Picture 13">
            <a:extLst>
              <a:ext uri="{FF2B5EF4-FFF2-40B4-BE49-F238E27FC236}">
                <a16:creationId xmlns:a16="http://schemas.microsoft.com/office/drawing/2014/main" id="{73919619-5F11-4A56-B628-FA796EAAAE9D}"/>
              </a:ext>
            </a:extLst>
          </p:cNvPr>
          <p:cNvPicPr>
            <a:picLocks noChangeAspect="1"/>
          </p:cNvPicPr>
          <p:nvPr/>
        </p:nvPicPr>
        <p:blipFill rotWithShape="1">
          <a:blip r:embed="rId4"/>
          <a:srcRect l="9599" r="15532"/>
          <a:stretch/>
        </p:blipFill>
        <p:spPr>
          <a:xfrm>
            <a:off x="10965466" y="2305663"/>
            <a:ext cx="1226534" cy="3248271"/>
          </a:xfrm>
          <a:prstGeom prst="rect">
            <a:avLst/>
          </a:prstGeom>
        </p:spPr>
      </p:pic>
      <p:sp>
        <p:nvSpPr>
          <p:cNvPr id="8" name="Title 1">
            <a:extLst>
              <a:ext uri="{FF2B5EF4-FFF2-40B4-BE49-F238E27FC236}">
                <a16:creationId xmlns:a16="http://schemas.microsoft.com/office/drawing/2014/main" id="{D884F855-46E7-408B-823B-98584222D5C6}"/>
              </a:ext>
            </a:extLst>
          </p:cNvPr>
          <p:cNvSpPr txBox="1">
            <a:spLocks/>
          </p:cNvSpPr>
          <p:nvPr/>
        </p:nvSpPr>
        <p:spPr>
          <a:xfrm>
            <a:off x="0" y="928359"/>
            <a:ext cx="12192000" cy="478978"/>
          </a:xfrm>
          <a:prstGeom prst="rect">
            <a:avLst/>
          </a:prstGeom>
          <a:solidFill>
            <a:schemeClr val="bg1"/>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2">
                    <a:lumMod val="75000"/>
                  </a:schemeClr>
                </a:solidFill>
              </a:rPr>
              <a:t>Status report on NOx bias: </a:t>
            </a:r>
            <a:r>
              <a:rPr lang="en-US" sz="3200" dirty="0">
                <a:solidFill>
                  <a:srgbClr val="0060A9"/>
                </a:solidFill>
              </a:rPr>
              <a:t>Where have we been and where are we now</a:t>
            </a:r>
          </a:p>
        </p:txBody>
      </p:sp>
      <p:sp>
        <p:nvSpPr>
          <p:cNvPr id="2" name="TextBox 1">
            <a:extLst>
              <a:ext uri="{FF2B5EF4-FFF2-40B4-BE49-F238E27FC236}">
                <a16:creationId xmlns:a16="http://schemas.microsoft.com/office/drawing/2014/main" id="{27CC0602-E4FB-453B-AD62-3330AB9D1F4F}"/>
              </a:ext>
            </a:extLst>
          </p:cNvPr>
          <p:cNvSpPr txBox="1"/>
          <p:nvPr/>
        </p:nvSpPr>
        <p:spPr>
          <a:xfrm>
            <a:off x="8973312" y="2096613"/>
            <a:ext cx="518091" cy="4016484"/>
          </a:xfrm>
          <a:prstGeom prst="rect">
            <a:avLst/>
          </a:prstGeom>
          <a:noFill/>
        </p:spPr>
        <p:txBody>
          <a:bodyPr wrap="none" rtlCol="0">
            <a:spAutoFit/>
          </a:bodyPr>
          <a:lstStyle/>
          <a:p>
            <a:r>
              <a:rPr lang="en-US" sz="1500" dirty="0"/>
              <a:t> 7%</a:t>
            </a:r>
          </a:p>
          <a:p>
            <a:r>
              <a:rPr lang="en-US" sz="1500" dirty="0"/>
              <a:t>11%</a:t>
            </a:r>
          </a:p>
          <a:p>
            <a:r>
              <a:rPr lang="en-US" sz="1500" dirty="0"/>
              <a:t>11%</a:t>
            </a:r>
          </a:p>
          <a:p>
            <a:r>
              <a:rPr lang="en-US" sz="1500" dirty="0"/>
              <a:t>10%</a:t>
            </a:r>
          </a:p>
          <a:p>
            <a:r>
              <a:rPr lang="en-US" sz="1500" dirty="0"/>
              <a:t>15%</a:t>
            </a:r>
          </a:p>
          <a:p>
            <a:r>
              <a:rPr lang="en-US" sz="1500" dirty="0"/>
              <a:t>41%</a:t>
            </a:r>
          </a:p>
          <a:p>
            <a:r>
              <a:rPr lang="en-US" sz="1500" dirty="0"/>
              <a:t>35%</a:t>
            </a:r>
          </a:p>
          <a:p>
            <a:r>
              <a:rPr lang="en-US" sz="1500" dirty="0"/>
              <a:t>66%</a:t>
            </a:r>
          </a:p>
          <a:p>
            <a:r>
              <a:rPr lang="en-US" sz="1500" dirty="0"/>
              <a:t>43%</a:t>
            </a:r>
          </a:p>
          <a:p>
            <a:r>
              <a:rPr lang="en-US" sz="1500" dirty="0"/>
              <a:t>50%</a:t>
            </a:r>
          </a:p>
          <a:p>
            <a:r>
              <a:rPr lang="en-US" sz="1500" dirty="0"/>
              <a:t>43%</a:t>
            </a:r>
          </a:p>
          <a:p>
            <a:r>
              <a:rPr lang="en-US" sz="1500" dirty="0"/>
              <a:t>54%</a:t>
            </a:r>
          </a:p>
          <a:p>
            <a:r>
              <a:rPr lang="en-US" sz="1500" dirty="0"/>
              <a:t>62%</a:t>
            </a:r>
          </a:p>
          <a:p>
            <a:r>
              <a:rPr lang="en-US" sz="1500" dirty="0"/>
              <a:t>55%</a:t>
            </a:r>
          </a:p>
          <a:p>
            <a:r>
              <a:rPr lang="en-US" sz="1500" dirty="0"/>
              <a:t>65%</a:t>
            </a:r>
          </a:p>
          <a:p>
            <a:r>
              <a:rPr lang="en-US" sz="1500" dirty="0"/>
              <a:t>52%</a:t>
            </a:r>
          </a:p>
          <a:p>
            <a:endParaRPr lang="en-US" sz="1500" dirty="0"/>
          </a:p>
        </p:txBody>
      </p:sp>
    </p:spTree>
    <p:extLst>
      <p:ext uri="{BB962C8B-B14F-4D97-AF65-F5344CB8AC3E}">
        <p14:creationId xmlns:p14="http://schemas.microsoft.com/office/powerpoint/2010/main" val="386915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a:extLst>
              <a:ext uri="{FF2B5EF4-FFF2-40B4-BE49-F238E27FC236}">
                <a16:creationId xmlns:a16="http://schemas.microsoft.com/office/drawing/2014/main" id="{E52C2D08-36D7-4C76-A535-94C3834A21C0}"/>
              </a:ext>
            </a:extLst>
          </p:cNvPr>
          <p:cNvPicPr>
            <a:picLocks/>
          </p:cNvPicPr>
          <p:nvPr/>
        </p:nvPicPr>
        <p:blipFill rotWithShape="1">
          <a:blip r:embed="rId3">
            <a:extLst>
              <a:ext uri="{28A0092B-C50C-407E-A947-70E740481C1C}">
                <a14:useLocalDpi xmlns:a14="http://schemas.microsoft.com/office/drawing/2010/main" val="0"/>
              </a:ext>
            </a:extLst>
          </a:blip>
          <a:srcRect t="6755" r="52941" b="3106"/>
          <a:stretch/>
        </p:blipFill>
        <p:spPr bwMode="auto">
          <a:xfrm>
            <a:off x="1273515" y="901703"/>
            <a:ext cx="10155651" cy="5922050"/>
          </a:xfrm>
          <a:prstGeom prst="rect">
            <a:avLst/>
          </a:prstGeom>
          <a:noFill/>
          <a:ln>
            <a:noFill/>
          </a:ln>
        </p:spPr>
      </p:pic>
      <p:sp>
        <p:nvSpPr>
          <p:cNvPr id="4" name="Slide Number Placeholder 3">
            <a:extLst>
              <a:ext uri="{FF2B5EF4-FFF2-40B4-BE49-F238E27FC236}">
                <a16:creationId xmlns:a16="http://schemas.microsoft.com/office/drawing/2014/main" id="{9BBC36EA-DAED-449F-9E60-B7EC4AD0F4BA}"/>
              </a:ext>
            </a:extLst>
          </p:cNvPr>
          <p:cNvSpPr>
            <a:spLocks noGrp="1"/>
          </p:cNvSpPr>
          <p:nvPr>
            <p:ph type="sldNum" sz="quarter" idx="12"/>
          </p:nvPr>
        </p:nvSpPr>
        <p:spPr>
          <a:xfrm>
            <a:off x="-2077563" y="6338015"/>
            <a:ext cx="2743200" cy="365125"/>
          </a:xfrm>
        </p:spPr>
        <p:txBody>
          <a:bodyPr/>
          <a:lstStyle/>
          <a:p>
            <a:pPr>
              <a:defRPr/>
            </a:pPr>
            <a:fld id="{BEF2A795-0D1C-4340-A163-773CC4D3E4EC}" type="slidenum">
              <a:rPr lang="en-US" smtClean="0">
                <a:solidFill>
                  <a:schemeClr val="bg1"/>
                </a:solidFill>
              </a:rPr>
              <a:pPr>
                <a:defRPr/>
              </a:pPr>
              <a:t>13</a:t>
            </a:fld>
            <a:endParaRPr lang="en-US" dirty="0">
              <a:solidFill>
                <a:schemeClr val="bg1"/>
              </a:solidFill>
            </a:endParaRPr>
          </a:p>
        </p:txBody>
      </p:sp>
      <p:sp>
        <p:nvSpPr>
          <p:cNvPr id="12" name="Title 1">
            <a:extLst>
              <a:ext uri="{FF2B5EF4-FFF2-40B4-BE49-F238E27FC236}">
                <a16:creationId xmlns:a16="http://schemas.microsoft.com/office/drawing/2014/main" id="{432AA0A5-0BEF-4D3B-9A16-9AE7D7C3C312}"/>
              </a:ext>
            </a:extLst>
          </p:cNvPr>
          <p:cNvSpPr txBox="1">
            <a:spLocks/>
          </p:cNvSpPr>
          <p:nvPr/>
        </p:nvSpPr>
        <p:spPr>
          <a:xfrm>
            <a:off x="1149145" y="118284"/>
            <a:ext cx="11042855" cy="783419"/>
          </a:xfrm>
          <a:prstGeom prst="rect">
            <a:avLst/>
          </a:prstGeom>
          <a:solidFill>
            <a:schemeClr val="bg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60A9"/>
                </a:solidFill>
              </a:rPr>
              <a:t>AQS Sites Grouped by NOAA Climate Regions</a:t>
            </a:r>
          </a:p>
        </p:txBody>
      </p:sp>
      <p:pic>
        <p:nvPicPr>
          <p:cNvPr id="6" name="Content Placeholder 8">
            <a:extLst>
              <a:ext uri="{FF2B5EF4-FFF2-40B4-BE49-F238E27FC236}">
                <a16:creationId xmlns:a16="http://schemas.microsoft.com/office/drawing/2014/main" id="{A962B8D7-AC17-4129-A4AC-5DA6A9295FD3}"/>
              </a:ext>
            </a:extLst>
          </p:cNvPr>
          <p:cNvPicPr>
            <a:picLocks/>
          </p:cNvPicPr>
          <p:nvPr/>
        </p:nvPicPr>
        <p:blipFill rotWithShape="1">
          <a:blip r:embed="rId3">
            <a:extLst>
              <a:ext uri="{28A0092B-C50C-407E-A947-70E740481C1C}">
                <a14:useLocalDpi xmlns:a14="http://schemas.microsoft.com/office/drawing/2010/main" val="0"/>
              </a:ext>
            </a:extLst>
          </a:blip>
          <a:srcRect l="38606" t="77373" r="52941" b="3107"/>
          <a:stretch/>
        </p:blipFill>
        <p:spPr bwMode="auto">
          <a:xfrm>
            <a:off x="9363456" y="4803647"/>
            <a:ext cx="2438400" cy="2020105"/>
          </a:xfrm>
          <a:prstGeom prst="rect">
            <a:avLst/>
          </a:prstGeom>
          <a:noFill/>
          <a:ln>
            <a:noFill/>
          </a:ln>
        </p:spPr>
      </p:pic>
    </p:spTree>
    <p:extLst>
      <p:ext uri="{BB962C8B-B14F-4D97-AF65-F5344CB8AC3E}">
        <p14:creationId xmlns:p14="http://schemas.microsoft.com/office/powerpoint/2010/main" val="3271359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16A29F6-E329-4894-BBA0-A2428ED5FC8A}"/>
              </a:ext>
            </a:extLst>
          </p:cNvPr>
          <p:cNvPicPr>
            <a:picLocks noGrp="1"/>
          </p:cNvPicPr>
          <p:nvPr>
            <p:ph sz="half" idx="2"/>
          </p:nvPr>
        </p:nvPicPr>
        <p:blipFill rotWithShape="1">
          <a:blip r:embed="rId3">
            <a:extLst>
              <a:ext uri="{28A0092B-C50C-407E-A947-70E740481C1C}">
                <a14:useLocalDpi xmlns:a14="http://schemas.microsoft.com/office/drawing/2010/main" val="0"/>
              </a:ext>
            </a:extLst>
          </a:blip>
          <a:srcRect r="52941" b="3106"/>
          <a:stretch/>
        </p:blipFill>
        <p:spPr bwMode="auto">
          <a:xfrm>
            <a:off x="1347729" y="492166"/>
            <a:ext cx="10155651" cy="6365834"/>
          </a:xfrm>
          <a:prstGeom prst="rect">
            <a:avLst/>
          </a:prstGeom>
          <a:noFill/>
          <a:ln>
            <a:noFill/>
          </a:ln>
        </p:spPr>
      </p:pic>
      <p:sp>
        <p:nvSpPr>
          <p:cNvPr id="2" name="Rectangle 1">
            <a:extLst>
              <a:ext uri="{FF2B5EF4-FFF2-40B4-BE49-F238E27FC236}">
                <a16:creationId xmlns:a16="http://schemas.microsoft.com/office/drawing/2014/main" id="{618795B4-C6F6-455E-95DF-6EEE0CB400A1}"/>
              </a:ext>
            </a:extLst>
          </p:cNvPr>
          <p:cNvSpPr/>
          <p:nvPr/>
        </p:nvSpPr>
        <p:spPr>
          <a:xfrm>
            <a:off x="9745189" y="5161045"/>
            <a:ext cx="1827164" cy="1606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BBC36EA-DAED-449F-9E60-B7EC4AD0F4BA}"/>
              </a:ext>
            </a:extLst>
          </p:cNvPr>
          <p:cNvSpPr>
            <a:spLocks noGrp="1"/>
          </p:cNvSpPr>
          <p:nvPr>
            <p:ph type="sldNum" sz="quarter" idx="12"/>
          </p:nvPr>
        </p:nvSpPr>
        <p:spPr>
          <a:xfrm>
            <a:off x="-2091847" y="6339493"/>
            <a:ext cx="2743200" cy="365125"/>
          </a:xfrm>
        </p:spPr>
        <p:txBody>
          <a:bodyPr/>
          <a:lstStyle/>
          <a:p>
            <a:pPr>
              <a:defRPr/>
            </a:pPr>
            <a:fld id="{BEF2A795-0D1C-4340-A163-773CC4D3E4EC}" type="slidenum">
              <a:rPr lang="en-US" smtClean="0">
                <a:solidFill>
                  <a:schemeClr val="bg1"/>
                </a:solidFill>
              </a:rPr>
              <a:pPr>
                <a:defRPr/>
              </a:pPr>
              <a:t>14</a:t>
            </a:fld>
            <a:endParaRPr lang="en-US" dirty="0">
              <a:solidFill>
                <a:schemeClr val="bg1"/>
              </a:solidFill>
            </a:endParaRPr>
          </a:p>
        </p:txBody>
      </p:sp>
      <p:sp>
        <p:nvSpPr>
          <p:cNvPr id="14" name="Title 1">
            <a:extLst>
              <a:ext uri="{FF2B5EF4-FFF2-40B4-BE49-F238E27FC236}">
                <a16:creationId xmlns:a16="http://schemas.microsoft.com/office/drawing/2014/main" id="{250315C2-4010-4BB0-A135-8676F2D0845A}"/>
              </a:ext>
            </a:extLst>
          </p:cNvPr>
          <p:cNvSpPr txBox="1">
            <a:spLocks/>
          </p:cNvSpPr>
          <p:nvPr/>
        </p:nvSpPr>
        <p:spPr>
          <a:xfrm>
            <a:off x="1149145" y="67872"/>
            <a:ext cx="11042855" cy="783419"/>
          </a:xfrm>
          <a:prstGeom prst="rect">
            <a:avLst/>
          </a:prstGeom>
          <a:solidFill>
            <a:schemeClr val="bg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60A9"/>
                </a:solidFill>
              </a:rPr>
              <a:t>4am-7am NO</a:t>
            </a:r>
            <a:r>
              <a:rPr lang="en-US" sz="4000" b="1" baseline="-25000" dirty="0">
                <a:solidFill>
                  <a:srgbClr val="0060A9"/>
                </a:solidFill>
              </a:rPr>
              <a:t>x</a:t>
            </a:r>
            <a:r>
              <a:rPr lang="en-US" sz="4000" b="1" dirty="0">
                <a:solidFill>
                  <a:srgbClr val="0060A9"/>
                </a:solidFill>
              </a:rPr>
              <a:t> NMB (%) by Region/Season/Year</a:t>
            </a:r>
          </a:p>
        </p:txBody>
      </p:sp>
      <p:pic>
        <p:nvPicPr>
          <p:cNvPr id="15" name="Picture 14">
            <a:extLst>
              <a:ext uri="{FF2B5EF4-FFF2-40B4-BE49-F238E27FC236}">
                <a16:creationId xmlns:a16="http://schemas.microsoft.com/office/drawing/2014/main" id="{9BD94057-390E-41B5-98A7-B6D9D2BDD80A}"/>
              </a:ext>
            </a:extLst>
          </p:cNvPr>
          <p:cNvPicPr>
            <a:picLocks noChangeAspect="1"/>
          </p:cNvPicPr>
          <p:nvPr/>
        </p:nvPicPr>
        <p:blipFill rotWithShape="1">
          <a:blip r:embed="rId4"/>
          <a:srcRect r="15532"/>
          <a:stretch/>
        </p:blipFill>
        <p:spPr>
          <a:xfrm>
            <a:off x="10386394" y="3293137"/>
            <a:ext cx="1149533" cy="2852003"/>
          </a:xfrm>
          <a:prstGeom prst="rect">
            <a:avLst/>
          </a:prstGeom>
        </p:spPr>
      </p:pic>
      <p:pic>
        <p:nvPicPr>
          <p:cNvPr id="23" name="Picture 22">
            <a:extLst>
              <a:ext uri="{FF2B5EF4-FFF2-40B4-BE49-F238E27FC236}">
                <a16:creationId xmlns:a16="http://schemas.microsoft.com/office/drawing/2014/main" id="{B20094A9-E091-4BBA-9F33-E42A50BFA167}"/>
              </a:ext>
            </a:extLst>
          </p:cNvPr>
          <p:cNvPicPr>
            <a:picLocks noChangeAspect="1"/>
          </p:cNvPicPr>
          <p:nvPr/>
        </p:nvPicPr>
        <p:blipFill>
          <a:blip r:embed="rId5"/>
          <a:stretch>
            <a:fillRect/>
          </a:stretch>
        </p:blipFill>
        <p:spPr>
          <a:xfrm>
            <a:off x="2856067" y="952178"/>
            <a:ext cx="2368296" cy="1673326"/>
          </a:xfrm>
          <a:prstGeom prst="rect">
            <a:avLst/>
          </a:prstGeom>
          <a:ln w="31750">
            <a:solidFill>
              <a:srgbClr val="AA3C3C"/>
            </a:solidFill>
          </a:ln>
        </p:spPr>
      </p:pic>
      <p:sp>
        <p:nvSpPr>
          <p:cNvPr id="3" name="TextBox 2">
            <a:extLst>
              <a:ext uri="{FF2B5EF4-FFF2-40B4-BE49-F238E27FC236}">
                <a16:creationId xmlns:a16="http://schemas.microsoft.com/office/drawing/2014/main" id="{2C835049-1723-40CB-A4B3-4C4C1EDB2835}"/>
              </a:ext>
            </a:extLst>
          </p:cNvPr>
          <p:cNvSpPr txBox="1"/>
          <p:nvPr/>
        </p:nvSpPr>
        <p:spPr>
          <a:xfrm>
            <a:off x="2852385" y="936843"/>
            <a:ext cx="677108" cy="184666"/>
          </a:xfrm>
          <a:prstGeom prst="rect">
            <a:avLst/>
          </a:prstGeom>
          <a:solidFill>
            <a:srgbClr val="A52A2A"/>
          </a:solidFill>
        </p:spPr>
        <p:txBody>
          <a:bodyPr wrap="none" lIns="0" tIns="0" rIns="0" bIns="0" rtlCol="0">
            <a:spAutoFit/>
          </a:bodyPr>
          <a:lstStyle/>
          <a:p>
            <a:r>
              <a:rPr lang="en-US" sz="1200" b="1" dirty="0">
                <a:solidFill>
                  <a:schemeClr val="bg1"/>
                </a:solidFill>
              </a:rPr>
              <a:t>Northwest</a:t>
            </a:r>
          </a:p>
        </p:txBody>
      </p:sp>
      <p:pic>
        <p:nvPicPr>
          <p:cNvPr id="24" name="Picture 23">
            <a:extLst>
              <a:ext uri="{FF2B5EF4-FFF2-40B4-BE49-F238E27FC236}">
                <a16:creationId xmlns:a16="http://schemas.microsoft.com/office/drawing/2014/main" id="{AB5A9ECB-578B-4FC0-9B75-216AD56D8761}"/>
              </a:ext>
            </a:extLst>
          </p:cNvPr>
          <p:cNvPicPr>
            <a:picLocks noChangeAspect="1"/>
          </p:cNvPicPr>
          <p:nvPr/>
        </p:nvPicPr>
        <p:blipFill rotWithShape="1">
          <a:blip r:embed="rId6"/>
          <a:srcRect l="1287"/>
          <a:stretch/>
        </p:blipFill>
        <p:spPr>
          <a:xfrm>
            <a:off x="6249678" y="1098044"/>
            <a:ext cx="2368296" cy="1688089"/>
          </a:xfrm>
          <a:prstGeom prst="rect">
            <a:avLst/>
          </a:prstGeom>
          <a:ln w="31750">
            <a:solidFill>
              <a:srgbClr val="00008B"/>
            </a:solidFill>
          </a:ln>
        </p:spPr>
      </p:pic>
      <p:sp>
        <p:nvSpPr>
          <p:cNvPr id="18" name="TextBox 17">
            <a:extLst>
              <a:ext uri="{FF2B5EF4-FFF2-40B4-BE49-F238E27FC236}">
                <a16:creationId xmlns:a16="http://schemas.microsoft.com/office/drawing/2014/main" id="{FC10ED83-7BF0-4046-ABC9-5D337EC90805}"/>
              </a:ext>
            </a:extLst>
          </p:cNvPr>
          <p:cNvSpPr txBox="1"/>
          <p:nvPr/>
        </p:nvSpPr>
        <p:spPr>
          <a:xfrm>
            <a:off x="6249677" y="1090077"/>
            <a:ext cx="994118" cy="184666"/>
          </a:xfrm>
          <a:prstGeom prst="rect">
            <a:avLst/>
          </a:prstGeom>
          <a:solidFill>
            <a:srgbClr val="00008B"/>
          </a:solidFill>
        </p:spPr>
        <p:txBody>
          <a:bodyPr wrap="none" lIns="0" tIns="0" rIns="0" bIns="0" rtlCol="0">
            <a:spAutoFit/>
          </a:bodyPr>
          <a:lstStyle/>
          <a:p>
            <a:r>
              <a:rPr lang="en-US" sz="1200" b="1" dirty="0">
                <a:solidFill>
                  <a:schemeClr val="bg1"/>
                </a:solidFill>
              </a:rPr>
              <a:t>Upper Midwest</a:t>
            </a:r>
          </a:p>
        </p:txBody>
      </p:sp>
      <p:pic>
        <p:nvPicPr>
          <p:cNvPr id="25" name="Picture 24">
            <a:extLst>
              <a:ext uri="{FF2B5EF4-FFF2-40B4-BE49-F238E27FC236}">
                <a16:creationId xmlns:a16="http://schemas.microsoft.com/office/drawing/2014/main" id="{2A08AEB1-D180-4FD5-B625-33670A2919FE}"/>
              </a:ext>
            </a:extLst>
          </p:cNvPr>
          <p:cNvPicPr>
            <a:picLocks noChangeAspect="1"/>
          </p:cNvPicPr>
          <p:nvPr/>
        </p:nvPicPr>
        <p:blipFill>
          <a:blip r:embed="rId7"/>
          <a:stretch>
            <a:fillRect/>
          </a:stretch>
        </p:blipFill>
        <p:spPr>
          <a:xfrm>
            <a:off x="9303249" y="1470688"/>
            <a:ext cx="2368296" cy="1707097"/>
          </a:xfrm>
          <a:prstGeom prst="rect">
            <a:avLst/>
          </a:prstGeom>
          <a:ln w="31750">
            <a:solidFill>
              <a:srgbClr val="00CB9E"/>
            </a:solidFill>
          </a:ln>
        </p:spPr>
      </p:pic>
      <p:sp>
        <p:nvSpPr>
          <p:cNvPr id="22" name="TextBox 21">
            <a:extLst>
              <a:ext uri="{FF2B5EF4-FFF2-40B4-BE49-F238E27FC236}">
                <a16:creationId xmlns:a16="http://schemas.microsoft.com/office/drawing/2014/main" id="{F4F9D32E-2769-4D5D-97E9-529E51C74C0A}"/>
              </a:ext>
            </a:extLst>
          </p:cNvPr>
          <p:cNvSpPr txBox="1"/>
          <p:nvPr/>
        </p:nvSpPr>
        <p:spPr>
          <a:xfrm>
            <a:off x="9281718" y="1442504"/>
            <a:ext cx="639470" cy="184666"/>
          </a:xfrm>
          <a:prstGeom prst="rect">
            <a:avLst/>
          </a:prstGeom>
          <a:solidFill>
            <a:srgbClr val="00CB9E"/>
          </a:solidFill>
        </p:spPr>
        <p:txBody>
          <a:bodyPr wrap="none" lIns="0" tIns="0" rIns="0" bIns="0" rtlCol="0">
            <a:spAutoFit/>
          </a:bodyPr>
          <a:lstStyle/>
          <a:p>
            <a:r>
              <a:rPr lang="en-US" sz="1200" b="1" dirty="0">
                <a:solidFill>
                  <a:schemeClr val="bg1"/>
                </a:solidFill>
              </a:rPr>
              <a:t>Northeast</a:t>
            </a:r>
          </a:p>
        </p:txBody>
      </p:sp>
      <p:pic>
        <p:nvPicPr>
          <p:cNvPr id="26" name="Picture 25">
            <a:extLst>
              <a:ext uri="{FF2B5EF4-FFF2-40B4-BE49-F238E27FC236}">
                <a16:creationId xmlns:a16="http://schemas.microsoft.com/office/drawing/2014/main" id="{0DD8364A-EEC9-481A-BA91-51C39587602E}"/>
              </a:ext>
            </a:extLst>
          </p:cNvPr>
          <p:cNvPicPr>
            <a:picLocks noChangeAspect="1"/>
          </p:cNvPicPr>
          <p:nvPr/>
        </p:nvPicPr>
        <p:blipFill>
          <a:blip r:embed="rId8"/>
          <a:stretch>
            <a:fillRect/>
          </a:stretch>
        </p:blipFill>
        <p:spPr>
          <a:xfrm>
            <a:off x="685376" y="3298444"/>
            <a:ext cx="2368296" cy="1658979"/>
          </a:xfrm>
          <a:prstGeom prst="rect">
            <a:avLst/>
          </a:prstGeom>
          <a:ln w="31750">
            <a:solidFill>
              <a:srgbClr val="EB0909"/>
            </a:solidFill>
          </a:ln>
        </p:spPr>
      </p:pic>
      <p:sp>
        <p:nvSpPr>
          <p:cNvPr id="16" name="TextBox 15">
            <a:extLst>
              <a:ext uri="{FF2B5EF4-FFF2-40B4-BE49-F238E27FC236}">
                <a16:creationId xmlns:a16="http://schemas.microsoft.com/office/drawing/2014/main" id="{5D1DE99A-3185-4DF9-AD65-17AAD5801E2F}"/>
              </a:ext>
            </a:extLst>
          </p:cNvPr>
          <p:cNvSpPr txBox="1"/>
          <p:nvPr/>
        </p:nvSpPr>
        <p:spPr>
          <a:xfrm>
            <a:off x="688620" y="3293137"/>
            <a:ext cx="322974" cy="184666"/>
          </a:xfrm>
          <a:prstGeom prst="rect">
            <a:avLst/>
          </a:prstGeom>
          <a:solidFill>
            <a:srgbClr val="EB0909"/>
          </a:solidFill>
        </p:spPr>
        <p:txBody>
          <a:bodyPr wrap="none" lIns="0" tIns="0" rIns="0" bIns="0" rtlCol="0">
            <a:spAutoFit/>
          </a:bodyPr>
          <a:lstStyle/>
          <a:p>
            <a:r>
              <a:rPr lang="en-US" sz="1200" b="1" dirty="0">
                <a:solidFill>
                  <a:schemeClr val="bg1"/>
                </a:solidFill>
              </a:rPr>
              <a:t>West</a:t>
            </a:r>
          </a:p>
        </p:txBody>
      </p:sp>
      <p:pic>
        <p:nvPicPr>
          <p:cNvPr id="27" name="Picture 26">
            <a:extLst>
              <a:ext uri="{FF2B5EF4-FFF2-40B4-BE49-F238E27FC236}">
                <a16:creationId xmlns:a16="http://schemas.microsoft.com/office/drawing/2014/main" id="{DBE5E577-2F68-49F1-A899-8D2BFE208C6B}"/>
              </a:ext>
            </a:extLst>
          </p:cNvPr>
          <p:cNvPicPr>
            <a:picLocks noChangeAspect="1"/>
          </p:cNvPicPr>
          <p:nvPr/>
        </p:nvPicPr>
        <p:blipFill>
          <a:blip r:embed="rId9"/>
          <a:stretch>
            <a:fillRect/>
          </a:stretch>
        </p:blipFill>
        <p:spPr>
          <a:xfrm>
            <a:off x="3304871" y="3152891"/>
            <a:ext cx="2368296" cy="1694197"/>
          </a:xfrm>
          <a:prstGeom prst="rect">
            <a:avLst/>
          </a:prstGeom>
          <a:ln w="31750">
            <a:solidFill>
              <a:srgbClr val="FF5B00"/>
            </a:solidFill>
          </a:ln>
        </p:spPr>
      </p:pic>
      <p:sp>
        <p:nvSpPr>
          <p:cNvPr id="17" name="TextBox 16">
            <a:extLst>
              <a:ext uri="{FF2B5EF4-FFF2-40B4-BE49-F238E27FC236}">
                <a16:creationId xmlns:a16="http://schemas.microsoft.com/office/drawing/2014/main" id="{1F3A166A-9B24-4B65-93F2-A8984C1A469E}"/>
              </a:ext>
            </a:extLst>
          </p:cNvPr>
          <p:cNvSpPr txBox="1"/>
          <p:nvPr/>
        </p:nvSpPr>
        <p:spPr>
          <a:xfrm>
            <a:off x="3290875" y="3134144"/>
            <a:ext cx="677108" cy="184666"/>
          </a:xfrm>
          <a:prstGeom prst="rect">
            <a:avLst/>
          </a:prstGeom>
          <a:solidFill>
            <a:srgbClr val="FF5B00"/>
          </a:solidFill>
        </p:spPr>
        <p:txBody>
          <a:bodyPr wrap="none" lIns="0" tIns="0" rIns="0" bIns="0" rtlCol="0">
            <a:spAutoFit/>
          </a:bodyPr>
          <a:lstStyle/>
          <a:p>
            <a:r>
              <a:rPr lang="en-US" sz="1200" b="1" dirty="0">
                <a:solidFill>
                  <a:schemeClr val="bg1"/>
                </a:solidFill>
              </a:rPr>
              <a:t>Southwest</a:t>
            </a:r>
          </a:p>
        </p:txBody>
      </p:sp>
      <p:pic>
        <p:nvPicPr>
          <p:cNvPr id="28" name="Picture 27">
            <a:extLst>
              <a:ext uri="{FF2B5EF4-FFF2-40B4-BE49-F238E27FC236}">
                <a16:creationId xmlns:a16="http://schemas.microsoft.com/office/drawing/2014/main" id="{66DA5A68-AC7E-471C-A1EB-C88EF162C42B}"/>
              </a:ext>
            </a:extLst>
          </p:cNvPr>
          <p:cNvPicPr>
            <a:picLocks noChangeAspect="1"/>
          </p:cNvPicPr>
          <p:nvPr/>
        </p:nvPicPr>
        <p:blipFill>
          <a:blip r:embed="rId10"/>
          <a:stretch>
            <a:fillRect/>
          </a:stretch>
        </p:blipFill>
        <p:spPr>
          <a:xfrm>
            <a:off x="6645979" y="2995450"/>
            <a:ext cx="2368296" cy="1671391"/>
          </a:xfrm>
          <a:prstGeom prst="rect">
            <a:avLst/>
          </a:prstGeom>
          <a:ln w="31750">
            <a:solidFill>
              <a:srgbClr val="4771EE"/>
            </a:solidFill>
          </a:ln>
        </p:spPr>
      </p:pic>
      <p:sp>
        <p:nvSpPr>
          <p:cNvPr id="19" name="TextBox 18">
            <a:extLst>
              <a:ext uri="{FF2B5EF4-FFF2-40B4-BE49-F238E27FC236}">
                <a16:creationId xmlns:a16="http://schemas.microsoft.com/office/drawing/2014/main" id="{5B0B1E79-511D-4E18-9728-31FA0A1A64AA}"/>
              </a:ext>
            </a:extLst>
          </p:cNvPr>
          <p:cNvSpPr txBox="1"/>
          <p:nvPr/>
        </p:nvSpPr>
        <p:spPr>
          <a:xfrm>
            <a:off x="6645979" y="2982277"/>
            <a:ext cx="727507" cy="184666"/>
          </a:xfrm>
          <a:prstGeom prst="rect">
            <a:avLst/>
          </a:prstGeom>
          <a:solidFill>
            <a:srgbClr val="4771EE"/>
          </a:solidFill>
        </p:spPr>
        <p:txBody>
          <a:bodyPr wrap="none" lIns="0" tIns="0" rIns="0" bIns="0" rtlCol="0">
            <a:spAutoFit/>
          </a:bodyPr>
          <a:lstStyle/>
          <a:p>
            <a:r>
              <a:rPr lang="en-US" sz="1200" b="1" dirty="0">
                <a:solidFill>
                  <a:schemeClr val="bg1"/>
                </a:solidFill>
              </a:rPr>
              <a:t>Ohio Valley</a:t>
            </a:r>
          </a:p>
        </p:txBody>
      </p:sp>
      <p:pic>
        <p:nvPicPr>
          <p:cNvPr id="29" name="Picture 28">
            <a:extLst>
              <a:ext uri="{FF2B5EF4-FFF2-40B4-BE49-F238E27FC236}">
                <a16:creationId xmlns:a16="http://schemas.microsoft.com/office/drawing/2014/main" id="{64FF36CA-9649-498D-B0D8-C3E0F011EB96}"/>
              </a:ext>
            </a:extLst>
          </p:cNvPr>
          <p:cNvPicPr>
            <a:picLocks noChangeAspect="1"/>
          </p:cNvPicPr>
          <p:nvPr/>
        </p:nvPicPr>
        <p:blipFill>
          <a:blip r:embed="rId11"/>
          <a:stretch>
            <a:fillRect/>
          </a:stretch>
        </p:blipFill>
        <p:spPr>
          <a:xfrm>
            <a:off x="4693470" y="5023701"/>
            <a:ext cx="2368296" cy="1655451"/>
          </a:xfrm>
          <a:prstGeom prst="rect">
            <a:avLst/>
          </a:prstGeom>
          <a:solidFill>
            <a:schemeClr val="bg1"/>
          </a:solidFill>
          <a:ln w="31750">
            <a:solidFill>
              <a:srgbClr val="FFC300"/>
            </a:solidFill>
          </a:ln>
        </p:spPr>
      </p:pic>
      <p:sp>
        <p:nvSpPr>
          <p:cNvPr id="20" name="TextBox 19">
            <a:extLst>
              <a:ext uri="{FF2B5EF4-FFF2-40B4-BE49-F238E27FC236}">
                <a16:creationId xmlns:a16="http://schemas.microsoft.com/office/drawing/2014/main" id="{D634B974-290C-404D-8D78-87B868E99BB4}"/>
              </a:ext>
            </a:extLst>
          </p:cNvPr>
          <p:cNvSpPr txBox="1"/>
          <p:nvPr/>
        </p:nvSpPr>
        <p:spPr>
          <a:xfrm>
            <a:off x="4686897" y="4996408"/>
            <a:ext cx="375103" cy="184666"/>
          </a:xfrm>
          <a:prstGeom prst="rect">
            <a:avLst/>
          </a:prstGeom>
          <a:solidFill>
            <a:srgbClr val="FFC300"/>
          </a:solidFill>
        </p:spPr>
        <p:txBody>
          <a:bodyPr wrap="none" lIns="0" tIns="0" rIns="0" bIns="0" rtlCol="0">
            <a:spAutoFit/>
          </a:bodyPr>
          <a:lstStyle/>
          <a:p>
            <a:r>
              <a:rPr lang="en-US" sz="1200" b="1" dirty="0">
                <a:solidFill>
                  <a:schemeClr val="bg1"/>
                </a:solidFill>
              </a:rPr>
              <a:t>South</a:t>
            </a:r>
          </a:p>
        </p:txBody>
      </p:sp>
      <p:pic>
        <p:nvPicPr>
          <p:cNvPr id="30" name="Picture 29">
            <a:extLst>
              <a:ext uri="{FF2B5EF4-FFF2-40B4-BE49-F238E27FC236}">
                <a16:creationId xmlns:a16="http://schemas.microsoft.com/office/drawing/2014/main" id="{D50D3EE3-11BE-415A-8A71-985D8C338E80}"/>
              </a:ext>
            </a:extLst>
          </p:cNvPr>
          <p:cNvPicPr>
            <a:picLocks noChangeAspect="1"/>
          </p:cNvPicPr>
          <p:nvPr/>
        </p:nvPicPr>
        <p:blipFill>
          <a:blip r:embed="rId12"/>
          <a:stretch>
            <a:fillRect/>
          </a:stretch>
        </p:blipFill>
        <p:spPr>
          <a:xfrm>
            <a:off x="7660339" y="4969496"/>
            <a:ext cx="2368296" cy="1698476"/>
          </a:xfrm>
          <a:prstGeom prst="rect">
            <a:avLst/>
          </a:prstGeom>
          <a:ln w="31750">
            <a:solidFill>
              <a:srgbClr val="AF4BED"/>
            </a:solidFill>
          </a:ln>
        </p:spPr>
      </p:pic>
      <p:sp>
        <p:nvSpPr>
          <p:cNvPr id="21" name="TextBox 20">
            <a:extLst>
              <a:ext uri="{FF2B5EF4-FFF2-40B4-BE49-F238E27FC236}">
                <a16:creationId xmlns:a16="http://schemas.microsoft.com/office/drawing/2014/main" id="{A80CA3F8-F573-423B-898C-92FB686874A8}"/>
              </a:ext>
            </a:extLst>
          </p:cNvPr>
          <p:cNvSpPr txBox="1"/>
          <p:nvPr/>
        </p:nvSpPr>
        <p:spPr>
          <a:xfrm>
            <a:off x="7650133" y="4969496"/>
            <a:ext cx="639470" cy="184666"/>
          </a:xfrm>
          <a:prstGeom prst="rect">
            <a:avLst/>
          </a:prstGeom>
          <a:solidFill>
            <a:srgbClr val="AF4BED"/>
          </a:solidFill>
        </p:spPr>
        <p:txBody>
          <a:bodyPr wrap="none" lIns="0" tIns="0" rIns="0" bIns="0" rtlCol="0">
            <a:spAutoFit/>
          </a:bodyPr>
          <a:lstStyle/>
          <a:p>
            <a:r>
              <a:rPr lang="en-US" sz="1200" b="1" dirty="0">
                <a:solidFill>
                  <a:schemeClr val="bg1"/>
                </a:solidFill>
              </a:rPr>
              <a:t>Southeast</a:t>
            </a:r>
          </a:p>
        </p:txBody>
      </p:sp>
    </p:spTree>
    <p:extLst>
      <p:ext uri="{BB962C8B-B14F-4D97-AF65-F5344CB8AC3E}">
        <p14:creationId xmlns:p14="http://schemas.microsoft.com/office/powerpoint/2010/main" val="2573574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D7AC9C5-0150-43AE-A11F-2B8AD34132AC}"/>
              </a:ext>
            </a:extLst>
          </p:cNvPr>
          <p:cNvPicPr/>
          <p:nvPr/>
        </p:nvPicPr>
        <p:blipFill rotWithShape="1">
          <a:blip r:embed="rId3">
            <a:extLst>
              <a:ext uri="{28A0092B-C50C-407E-A947-70E740481C1C}">
                <a14:useLocalDpi xmlns:a14="http://schemas.microsoft.com/office/drawing/2010/main" val="0"/>
              </a:ext>
            </a:extLst>
          </a:blip>
          <a:srcRect t="49913" r="60116"/>
          <a:stretch/>
        </p:blipFill>
        <p:spPr bwMode="auto">
          <a:xfrm>
            <a:off x="5511081" y="1442580"/>
            <a:ext cx="5597419" cy="3850381"/>
          </a:xfrm>
          <a:prstGeom prst="rect">
            <a:avLst/>
          </a:prstGeom>
          <a:noFill/>
          <a:ln>
            <a:noFill/>
          </a:ln>
        </p:spPr>
      </p:pic>
      <p:pic>
        <p:nvPicPr>
          <p:cNvPr id="23" name="Picture 22">
            <a:extLst>
              <a:ext uri="{FF2B5EF4-FFF2-40B4-BE49-F238E27FC236}">
                <a16:creationId xmlns:a16="http://schemas.microsoft.com/office/drawing/2014/main" id="{7A292319-343E-4FE6-A48D-5B76A1990BF5}"/>
              </a:ext>
            </a:extLst>
          </p:cNvPr>
          <p:cNvPicPr/>
          <p:nvPr/>
        </p:nvPicPr>
        <p:blipFill rotWithShape="1">
          <a:blip r:embed="rId3">
            <a:extLst>
              <a:ext uri="{28A0092B-C50C-407E-A947-70E740481C1C}">
                <a14:useLocalDpi xmlns:a14="http://schemas.microsoft.com/office/drawing/2010/main" val="0"/>
              </a:ext>
            </a:extLst>
          </a:blip>
          <a:srcRect r="61342" b="50165"/>
          <a:stretch/>
        </p:blipFill>
        <p:spPr bwMode="auto">
          <a:xfrm>
            <a:off x="36068" y="1461934"/>
            <a:ext cx="5425345" cy="3831027"/>
          </a:xfrm>
          <a:prstGeom prst="rect">
            <a:avLst/>
          </a:prstGeom>
          <a:noFill/>
          <a:ln>
            <a:noFill/>
          </a:ln>
        </p:spPr>
      </p:pic>
      <p:sp>
        <p:nvSpPr>
          <p:cNvPr id="3" name="Content Placeholder 2">
            <a:extLst>
              <a:ext uri="{FF2B5EF4-FFF2-40B4-BE49-F238E27FC236}">
                <a16:creationId xmlns:a16="http://schemas.microsoft.com/office/drawing/2014/main" id="{A1B76C9F-9BF8-417E-B93A-8EB676F30FB9}"/>
              </a:ext>
            </a:extLst>
          </p:cNvPr>
          <p:cNvSpPr>
            <a:spLocks noGrp="1"/>
          </p:cNvSpPr>
          <p:nvPr>
            <p:ph idx="1"/>
          </p:nvPr>
        </p:nvSpPr>
        <p:spPr>
          <a:xfrm>
            <a:off x="920821" y="5354158"/>
            <a:ext cx="10926186" cy="1462177"/>
          </a:xfrm>
        </p:spPr>
        <p:txBody>
          <a:bodyPr>
            <a:normAutofit/>
          </a:bodyPr>
          <a:lstStyle/>
          <a:p>
            <a:r>
              <a:rPr lang="en-US" dirty="0"/>
              <a:t>NO</a:t>
            </a:r>
            <a:r>
              <a:rPr lang="en-US" baseline="-25000" dirty="0"/>
              <a:t>x</a:t>
            </a:r>
            <a:r>
              <a:rPr lang="en-US" dirty="0"/>
              <a:t> is often biased low in morning hours in winter months.</a:t>
            </a:r>
          </a:p>
          <a:p>
            <a:r>
              <a:rPr lang="en-US" dirty="0"/>
              <a:t>Decreasing wintertime observed NO</a:t>
            </a:r>
            <a:r>
              <a:rPr lang="en-US" baseline="-25000" dirty="0"/>
              <a:t>x</a:t>
            </a:r>
            <a:r>
              <a:rPr lang="en-US" dirty="0"/>
              <a:t> did not decrease bias in morning hours.</a:t>
            </a:r>
          </a:p>
          <a:p>
            <a:endParaRPr lang="en-US" dirty="0"/>
          </a:p>
        </p:txBody>
      </p:sp>
      <p:sp>
        <p:nvSpPr>
          <p:cNvPr id="5" name="Title 1">
            <a:extLst>
              <a:ext uri="{FF2B5EF4-FFF2-40B4-BE49-F238E27FC236}">
                <a16:creationId xmlns:a16="http://schemas.microsoft.com/office/drawing/2014/main" id="{6ACFD4F2-81AB-4CD5-AFE0-A20557CC694D}"/>
              </a:ext>
            </a:extLst>
          </p:cNvPr>
          <p:cNvSpPr txBox="1">
            <a:spLocks/>
          </p:cNvSpPr>
          <p:nvPr/>
        </p:nvSpPr>
        <p:spPr>
          <a:xfrm>
            <a:off x="920821" y="584982"/>
            <a:ext cx="10350357" cy="62212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60A9"/>
                </a:solidFill>
              </a:rPr>
              <a:t>Diurnal Profiles of Winter NO</a:t>
            </a:r>
            <a:r>
              <a:rPr lang="en-US" b="1" baseline="-25000" dirty="0">
                <a:solidFill>
                  <a:srgbClr val="0060A9"/>
                </a:solidFill>
              </a:rPr>
              <a:t>x</a:t>
            </a:r>
            <a:r>
              <a:rPr lang="en-US" b="1" dirty="0">
                <a:solidFill>
                  <a:srgbClr val="0060A9"/>
                </a:solidFill>
              </a:rPr>
              <a:t>: Obs and Bias</a:t>
            </a:r>
          </a:p>
        </p:txBody>
      </p:sp>
      <p:pic>
        <p:nvPicPr>
          <p:cNvPr id="13" name="Picture 12">
            <a:extLst>
              <a:ext uri="{FF2B5EF4-FFF2-40B4-BE49-F238E27FC236}">
                <a16:creationId xmlns:a16="http://schemas.microsoft.com/office/drawing/2014/main" id="{7520AF10-A116-4EBA-81B4-05F84D037206}"/>
              </a:ext>
            </a:extLst>
          </p:cNvPr>
          <p:cNvPicPr/>
          <p:nvPr/>
        </p:nvPicPr>
        <p:blipFill rotWithShape="1">
          <a:blip r:embed="rId3">
            <a:extLst>
              <a:ext uri="{28A0092B-C50C-407E-A947-70E740481C1C}">
                <a14:useLocalDpi xmlns:a14="http://schemas.microsoft.com/office/drawing/2010/main" val="0"/>
              </a:ext>
            </a:extLst>
          </a:blip>
          <a:srcRect l="83389" t="30780" r="3906" b="31145"/>
          <a:stretch/>
        </p:blipFill>
        <p:spPr bwMode="auto">
          <a:xfrm>
            <a:off x="10870991" y="2159545"/>
            <a:ext cx="1321009" cy="2295351"/>
          </a:xfrm>
          <a:prstGeom prst="rect">
            <a:avLst/>
          </a:prstGeom>
          <a:noFill/>
          <a:ln>
            <a:noFill/>
          </a:ln>
        </p:spPr>
      </p:pic>
      <p:sp>
        <p:nvSpPr>
          <p:cNvPr id="14" name="TextBox 13">
            <a:extLst>
              <a:ext uri="{FF2B5EF4-FFF2-40B4-BE49-F238E27FC236}">
                <a16:creationId xmlns:a16="http://schemas.microsoft.com/office/drawing/2014/main" id="{02AC6B77-78D1-4138-A43F-D43B7E473662}"/>
              </a:ext>
            </a:extLst>
          </p:cNvPr>
          <p:cNvSpPr txBox="1"/>
          <p:nvPr/>
        </p:nvSpPr>
        <p:spPr>
          <a:xfrm>
            <a:off x="7779074" y="2892494"/>
            <a:ext cx="1061434" cy="523220"/>
          </a:xfrm>
          <a:prstGeom prst="rect">
            <a:avLst/>
          </a:prstGeom>
          <a:solidFill>
            <a:srgbClr val="EAB225"/>
          </a:solidFill>
        </p:spPr>
        <p:txBody>
          <a:bodyPr wrap="square" rtlCol="0">
            <a:spAutoFit/>
          </a:bodyPr>
          <a:lstStyle/>
          <a:p>
            <a:pPr algn="ctr"/>
            <a:r>
              <a:rPr lang="en-US" sz="1400" dirty="0">
                <a:solidFill>
                  <a:schemeClr val="bg1"/>
                </a:solidFill>
              </a:rPr>
              <a:t>Switch to CMAQ v5.1</a:t>
            </a:r>
          </a:p>
        </p:txBody>
      </p:sp>
      <p:cxnSp>
        <p:nvCxnSpPr>
          <p:cNvPr id="15" name="Straight Arrow Connector 14">
            <a:extLst>
              <a:ext uri="{FF2B5EF4-FFF2-40B4-BE49-F238E27FC236}">
                <a16:creationId xmlns:a16="http://schemas.microsoft.com/office/drawing/2014/main" id="{461A59A4-FE21-44C1-A83A-C9C2091155F2}"/>
              </a:ext>
            </a:extLst>
          </p:cNvPr>
          <p:cNvCxnSpPr>
            <a:cxnSpLocks/>
            <a:stCxn id="14" idx="2"/>
          </p:cNvCxnSpPr>
          <p:nvPr/>
        </p:nvCxnSpPr>
        <p:spPr>
          <a:xfrm>
            <a:off x="8309791" y="3415714"/>
            <a:ext cx="1398977" cy="437829"/>
          </a:xfrm>
          <a:prstGeom prst="straightConnector1">
            <a:avLst/>
          </a:prstGeom>
          <a:ln w="25400">
            <a:solidFill>
              <a:srgbClr val="EAB225"/>
            </a:solidFill>
            <a:tailEnd type="triangle"/>
          </a:ln>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8F3847E6-3EFF-42DA-880B-ABDB2AEEAEFC}"/>
              </a:ext>
            </a:extLst>
          </p:cNvPr>
          <p:cNvSpPr txBox="1"/>
          <p:nvPr/>
        </p:nvSpPr>
        <p:spPr>
          <a:xfrm>
            <a:off x="7095288" y="4949130"/>
            <a:ext cx="567208" cy="307777"/>
          </a:xfrm>
          <a:prstGeom prst="rect">
            <a:avLst/>
          </a:prstGeom>
          <a:solidFill>
            <a:schemeClr val="bg1">
              <a:lumMod val="50000"/>
            </a:schemeClr>
          </a:solidFill>
        </p:spPr>
        <p:txBody>
          <a:bodyPr wrap="square" rtlCol="0">
            <a:spAutoFit/>
          </a:bodyPr>
          <a:lstStyle/>
          <a:p>
            <a:pPr algn="ctr"/>
            <a:r>
              <a:rPr lang="en-US" sz="1400" dirty="0">
                <a:solidFill>
                  <a:schemeClr val="bg1"/>
                </a:solidFill>
              </a:rPr>
              <a:t>2002</a:t>
            </a:r>
          </a:p>
        </p:txBody>
      </p:sp>
      <p:cxnSp>
        <p:nvCxnSpPr>
          <p:cNvPr id="17" name="Straight Arrow Connector 16">
            <a:extLst>
              <a:ext uri="{FF2B5EF4-FFF2-40B4-BE49-F238E27FC236}">
                <a16:creationId xmlns:a16="http://schemas.microsoft.com/office/drawing/2014/main" id="{89F003D8-FD10-4E4F-A4D8-8135DBA21E66}"/>
              </a:ext>
            </a:extLst>
          </p:cNvPr>
          <p:cNvCxnSpPr>
            <a:cxnSpLocks/>
            <a:stCxn id="16" idx="0"/>
          </p:cNvCxnSpPr>
          <p:nvPr/>
        </p:nvCxnSpPr>
        <p:spPr>
          <a:xfrm flipH="1" flipV="1">
            <a:off x="6962503" y="4140926"/>
            <a:ext cx="416389" cy="808204"/>
          </a:xfrm>
          <a:prstGeom prst="straightConnector1">
            <a:avLst/>
          </a:prstGeom>
          <a:ln w="25400">
            <a:solidFill>
              <a:srgbClr val="7F7F7F"/>
            </a:solidFill>
            <a:tailEnd type="triangle"/>
          </a:ln>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673EDA66-B3EF-47DD-A09D-612EA388A4A5}"/>
              </a:ext>
            </a:extLst>
          </p:cNvPr>
          <p:cNvSpPr txBox="1"/>
          <p:nvPr/>
        </p:nvSpPr>
        <p:spPr>
          <a:xfrm>
            <a:off x="6056428" y="3298188"/>
            <a:ext cx="567208" cy="307604"/>
          </a:xfrm>
          <a:prstGeom prst="rect">
            <a:avLst/>
          </a:prstGeom>
          <a:solidFill>
            <a:srgbClr val="BDD545"/>
          </a:solidFill>
        </p:spPr>
        <p:txBody>
          <a:bodyPr wrap="square" rtlCol="0">
            <a:spAutoFit/>
          </a:bodyPr>
          <a:lstStyle/>
          <a:p>
            <a:pPr algn="ctr"/>
            <a:r>
              <a:rPr lang="en-US" sz="1400" dirty="0">
                <a:solidFill>
                  <a:schemeClr val="bg1"/>
                </a:solidFill>
              </a:rPr>
              <a:t>2011</a:t>
            </a:r>
          </a:p>
        </p:txBody>
      </p:sp>
      <p:cxnSp>
        <p:nvCxnSpPr>
          <p:cNvPr id="19" name="Straight Arrow Connector 18">
            <a:extLst>
              <a:ext uri="{FF2B5EF4-FFF2-40B4-BE49-F238E27FC236}">
                <a16:creationId xmlns:a16="http://schemas.microsoft.com/office/drawing/2014/main" id="{DF9FDD04-E2D9-415F-9BD5-C8B940892139}"/>
              </a:ext>
            </a:extLst>
          </p:cNvPr>
          <p:cNvCxnSpPr>
            <a:cxnSpLocks/>
          </p:cNvCxnSpPr>
          <p:nvPr/>
        </p:nvCxnSpPr>
        <p:spPr>
          <a:xfrm>
            <a:off x="6339264" y="3605791"/>
            <a:ext cx="483500" cy="357974"/>
          </a:xfrm>
          <a:prstGeom prst="straightConnector1">
            <a:avLst/>
          </a:prstGeom>
          <a:ln w="25400">
            <a:solidFill>
              <a:srgbClr val="BDD545"/>
            </a:solidFill>
            <a:tailEnd type="triangle"/>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A11A5934-803E-4F01-95C1-C65FA97D87A8}"/>
              </a:ext>
            </a:extLst>
          </p:cNvPr>
          <p:cNvSpPr txBox="1"/>
          <p:nvPr/>
        </p:nvSpPr>
        <p:spPr>
          <a:xfrm>
            <a:off x="5461413" y="4395136"/>
            <a:ext cx="1038370" cy="307604"/>
          </a:xfrm>
          <a:prstGeom prst="rect">
            <a:avLst/>
          </a:prstGeom>
          <a:solidFill>
            <a:srgbClr val="AE3E3E"/>
          </a:solidFill>
        </p:spPr>
        <p:txBody>
          <a:bodyPr wrap="square" rtlCol="0">
            <a:spAutoFit/>
          </a:bodyPr>
          <a:lstStyle/>
          <a:p>
            <a:pPr algn="ctr"/>
            <a:r>
              <a:rPr lang="en-US" sz="1400" dirty="0">
                <a:solidFill>
                  <a:schemeClr val="bg1"/>
                </a:solidFill>
              </a:rPr>
              <a:t>CMAQv5.3</a:t>
            </a:r>
          </a:p>
        </p:txBody>
      </p:sp>
      <p:cxnSp>
        <p:nvCxnSpPr>
          <p:cNvPr id="21" name="Straight Arrow Connector 20">
            <a:extLst>
              <a:ext uri="{FF2B5EF4-FFF2-40B4-BE49-F238E27FC236}">
                <a16:creationId xmlns:a16="http://schemas.microsoft.com/office/drawing/2014/main" id="{C9FE7DA5-7B1E-48B8-8B9A-6C3A0E45B2B7}"/>
              </a:ext>
            </a:extLst>
          </p:cNvPr>
          <p:cNvCxnSpPr>
            <a:cxnSpLocks/>
            <a:stCxn id="20" idx="0"/>
          </p:cNvCxnSpPr>
          <p:nvPr/>
        </p:nvCxnSpPr>
        <p:spPr>
          <a:xfrm flipV="1">
            <a:off x="5980598" y="4140926"/>
            <a:ext cx="290389" cy="254210"/>
          </a:xfrm>
          <a:prstGeom prst="straightConnector1">
            <a:avLst/>
          </a:prstGeom>
          <a:ln w="25400">
            <a:solidFill>
              <a:srgbClr val="AE3E3E"/>
            </a:solidFill>
            <a:tailEnd type="triangle"/>
          </a:ln>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D5421826-5A7E-414C-BAAF-91E6CA823F38}"/>
              </a:ext>
            </a:extLst>
          </p:cNvPr>
          <p:cNvSpPr>
            <a:spLocks noGrp="1"/>
          </p:cNvSpPr>
          <p:nvPr>
            <p:ph type="sldNum" sz="quarter" idx="12"/>
          </p:nvPr>
        </p:nvSpPr>
        <p:spPr>
          <a:xfrm>
            <a:off x="-2057400" y="6335620"/>
            <a:ext cx="2743200" cy="365125"/>
          </a:xfrm>
        </p:spPr>
        <p:txBody>
          <a:bodyPr/>
          <a:lstStyle/>
          <a:p>
            <a:fld id="{2C54A5C6-1A67-402B-9D43-A5D8CAE25FA9}" type="slidenum">
              <a:rPr lang="en-US" smtClean="0">
                <a:solidFill>
                  <a:schemeClr val="bg1"/>
                </a:solidFill>
              </a:rPr>
              <a:t>15</a:t>
            </a:fld>
            <a:endParaRPr lang="en-US" dirty="0">
              <a:solidFill>
                <a:schemeClr val="bg1"/>
              </a:solidFill>
            </a:endParaRPr>
          </a:p>
        </p:txBody>
      </p:sp>
      <p:sp>
        <p:nvSpPr>
          <p:cNvPr id="24" name="TextBox 23">
            <a:extLst>
              <a:ext uri="{FF2B5EF4-FFF2-40B4-BE49-F238E27FC236}">
                <a16:creationId xmlns:a16="http://schemas.microsoft.com/office/drawing/2014/main" id="{0CE1D850-C414-4D8C-8A49-BBE075FBBC88}"/>
              </a:ext>
            </a:extLst>
          </p:cNvPr>
          <p:cNvSpPr txBox="1"/>
          <p:nvPr/>
        </p:nvSpPr>
        <p:spPr>
          <a:xfrm>
            <a:off x="614364" y="1437939"/>
            <a:ext cx="4737479" cy="553998"/>
          </a:xfrm>
          <a:prstGeom prst="rect">
            <a:avLst/>
          </a:prstGeom>
          <a:solidFill>
            <a:schemeClr val="bg2">
              <a:lumMod val="75000"/>
            </a:schemeClr>
          </a:solidFill>
        </p:spPr>
        <p:txBody>
          <a:bodyPr wrap="square" rtlCol="0">
            <a:spAutoFit/>
          </a:bodyPr>
          <a:lstStyle/>
          <a:p>
            <a:pPr algn="ctr"/>
            <a:r>
              <a:rPr lang="en-US" sz="1500" b="1" dirty="0">
                <a:solidFill>
                  <a:schemeClr val="accent1">
                    <a:lumMod val="50000"/>
                  </a:schemeClr>
                </a:solidFill>
              </a:rPr>
              <a:t>Diurnal Profile of Observed Winter NOx (ppb)</a:t>
            </a:r>
          </a:p>
          <a:p>
            <a:pPr algn="ctr"/>
            <a:r>
              <a:rPr lang="en-US" sz="1500" b="1" dirty="0">
                <a:solidFill>
                  <a:schemeClr val="bg1"/>
                </a:solidFill>
              </a:rPr>
              <a:t>Averaged across all sites</a:t>
            </a:r>
          </a:p>
        </p:txBody>
      </p:sp>
      <p:sp>
        <p:nvSpPr>
          <p:cNvPr id="25" name="TextBox 24">
            <a:extLst>
              <a:ext uri="{FF2B5EF4-FFF2-40B4-BE49-F238E27FC236}">
                <a16:creationId xmlns:a16="http://schemas.microsoft.com/office/drawing/2014/main" id="{9BA1047A-D04E-4B9C-B4ED-EF8947C0CFFF}"/>
              </a:ext>
            </a:extLst>
          </p:cNvPr>
          <p:cNvSpPr txBox="1"/>
          <p:nvPr/>
        </p:nvSpPr>
        <p:spPr>
          <a:xfrm>
            <a:off x="6081711" y="1437939"/>
            <a:ext cx="4727448" cy="553998"/>
          </a:xfrm>
          <a:prstGeom prst="rect">
            <a:avLst/>
          </a:prstGeom>
          <a:solidFill>
            <a:schemeClr val="bg2">
              <a:lumMod val="75000"/>
            </a:schemeClr>
          </a:solidFill>
        </p:spPr>
        <p:txBody>
          <a:bodyPr wrap="square" rtlCol="0">
            <a:spAutoFit/>
          </a:bodyPr>
          <a:lstStyle/>
          <a:p>
            <a:pPr algn="ctr"/>
            <a:r>
              <a:rPr lang="en-US" sz="1500" b="1" dirty="0">
                <a:solidFill>
                  <a:schemeClr val="accent1">
                    <a:lumMod val="50000"/>
                  </a:schemeClr>
                </a:solidFill>
              </a:rPr>
              <a:t>Diurnal Profile of Bias in Winter NOx (ppb)</a:t>
            </a:r>
          </a:p>
          <a:p>
            <a:pPr algn="ctr"/>
            <a:r>
              <a:rPr lang="en-US" sz="1500" b="1" dirty="0">
                <a:solidFill>
                  <a:schemeClr val="bg1"/>
                </a:solidFill>
              </a:rPr>
              <a:t>Averaged across all sites</a:t>
            </a:r>
          </a:p>
        </p:txBody>
      </p:sp>
    </p:spTree>
    <p:extLst>
      <p:ext uri="{BB962C8B-B14F-4D97-AF65-F5344CB8AC3E}">
        <p14:creationId xmlns:p14="http://schemas.microsoft.com/office/powerpoint/2010/main" val="1513585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76C9F-9BF8-417E-B93A-8EB676F30FB9}"/>
              </a:ext>
            </a:extLst>
          </p:cNvPr>
          <p:cNvSpPr>
            <a:spLocks noGrp="1"/>
          </p:cNvSpPr>
          <p:nvPr>
            <p:ph idx="1"/>
          </p:nvPr>
        </p:nvSpPr>
        <p:spPr>
          <a:xfrm>
            <a:off x="750388" y="5435975"/>
            <a:ext cx="10718186" cy="1218345"/>
          </a:xfrm>
        </p:spPr>
        <p:txBody>
          <a:bodyPr>
            <a:normAutofit/>
          </a:bodyPr>
          <a:lstStyle/>
          <a:p>
            <a:r>
              <a:rPr lang="en-US" sz="2400" dirty="0"/>
              <a:t>Observed increase in morning NO</a:t>
            </a:r>
            <a:r>
              <a:rPr lang="en-US" sz="2400" baseline="-25000" dirty="0"/>
              <a:t>x</a:t>
            </a:r>
            <a:r>
              <a:rPr lang="en-US" sz="2400" dirty="0"/>
              <a:t> from summer to winter.</a:t>
            </a:r>
          </a:p>
          <a:p>
            <a:r>
              <a:rPr lang="en-US" sz="2400" dirty="0"/>
              <a:t>This seasonal pattern is not seen in the modeled NO</a:t>
            </a:r>
            <a:r>
              <a:rPr lang="en-US" sz="2400" baseline="-25000" dirty="0"/>
              <a:t>x</a:t>
            </a:r>
            <a:r>
              <a:rPr lang="en-US" sz="2400" dirty="0"/>
              <a:t>, even in the latest 2016 CMAQv5.3 simulation.</a:t>
            </a:r>
          </a:p>
          <a:p>
            <a:pPr marL="0" indent="0">
              <a:buNone/>
            </a:pPr>
            <a:endParaRPr lang="en-US" sz="2400" dirty="0"/>
          </a:p>
        </p:txBody>
      </p:sp>
      <p:sp>
        <p:nvSpPr>
          <p:cNvPr id="5" name="Title 1">
            <a:extLst>
              <a:ext uri="{FF2B5EF4-FFF2-40B4-BE49-F238E27FC236}">
                <a16:creationId xmlns:a16="http://schemas.microsoft.com/office/drawing/2014/main" id="{6ACFD4F2-81AB-4CD5-AFE0-A20557CC694D}"/>
              </a:ext>
            </a:extLst>
          </p:cNvPr>
          <p:cNvSpPr txBox="1">
            <a:spLocks/>
          </p:cNvSpPr>
          <p:nvPr/>
        </p:nvSpPr>
        <p:spPr>
          <a:xfrm>
            <a:off x="920821" y="584982"/>
            <a:ext cx="10350357" cy="62212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60A9"/>
                </a:solidFill>
              </a:rPr>
              <a:t>Status Report on Seasonal Pattern in NO</a:t>
            </a:r>
            <a:r>
              <a:rPr lang="en-US" b="1" baseline="-25000" dirty="0">
                <a:solidFill>
                  <a:srgbClr val="0060A9"/>
                </a:solidFill>
              </a:rPr>
              <a:t>x</a:t>
            </a:r>
            <a:r>
              <a:rPr lang="en-US" b="1" dirty="0">
                <a:solidFill>
                  <a:srgbClr val="0060A9"/>
                </a:solidFill>
              </a:rPr>
              <a:t> Bias </a:t>
            </a:r>
          </a:p>
        </p:txBody>
      </p:sp>
      <p:pic>
        <p:nvPicPr>
          <p:cNvPr id="4" name="Picture 3">
            <a:extLst>
              <a:ext uri="{FF2B5EF4-FFF2-40B4-BE49-F238E27FC236}">
                <a16:creationId xmlns:a16="http://schemas.microsoft.com/office/drawing/2014/main" id="{AA825881-D6B8-469A-BF25-1F3EA851BA95}"/>
              </a:ext>
            </a:extLst>
          </p:cNvPr>
          <p:cNvPicPr>
            <a:picLocks noChangeAspect="1"/>
          </p:cNvPicPr>
          <p:nvPr/>
        </p:nvPicPr>
        <p:blipFill>
          <a:blip r:embed="rId3"/>
          <a:stretch>
            <a:fillRect/>
          </a:stretch>
        </p:blipFill>
        <p:spPr>
          <a:xfrm>
            <a:off x="0" y="1412799"/>
            <a:ext cx="12192000" cy="4032402"/>
          </a:xfrm>
          <a:prstGeom prst="rect">
            <a:avLst/>
          </a:prstGeom>
        </p:spPr>
      </p:pic>
      <p:sp>
        <p:nvSpPr>
          <p:cNvPr id="6" name="Slide Number Placeholder 5">
            <a:extLst>
              <a:ext uri="{FF2B5EF4-FFF2-40B4-BE49-F238E27FC236}">
                <a16:creationId xmlns:a16="http://schemas.microsoft.com/office/drawing/2014/main" id="{BA0FA1D4-B1FA-4725-A391-FE321E89FB1F}"/>
              </a:ext>
            </a:extLst>
          </p:cNvPr>
          <p:cNvSpPr>
            <a:spLocks noGrp="1"/>
          </p:cNvSpPr>
          <p:nvPr>
            <p:ph type="sldNum" sz="quarter" idx="12"/>
          </p:nvPr>
        </p:nvSpPr>
        <p:spPr>
          <a:xfrm>
            <a:off x="-2044158" y="6337963"/>
            <a:ext cx="2743200" cy="365125"/>
          </a:xfrm>
        </p:spPr>
        <p:txBody>
          <a:bodyPr/>
          <a:lstStyle/>
          <a:p>
            <a:fld id="{2C54A5C6-1A67-402B-9D43-A5D8CAE25FA9}" type="slidenum">
              <a:rPr lang="en-US" smtClean="0">
                <a:solidFill>
                  <a:schemeClr val="bg1"/>
                </a:solidFill>
              </a:rPr>
              <a:t>16</a:t>
            </a:fld>
            <a:endParaRPr lang="en-US" dirty="0">
              <a:solidFill>
                <a:schemeClr val="bg1"/>
              </a:solidFill>
            </a:endParaRPr>
          </a:p>
        </p:txBody>
      </p:sp>
      <p:sp>
        <p:nvSpPr>
          <p:cNvPr id="7" name="TextBox 6">
            <a:extLst>
              <a:ext uri="{FF2B5EF4-FFF2-40B4-BE49-F238E27FC236}">
                <a16:creationId xmlns:a16="http://schemas.microsoft.com/office/drawing/2014/main" id="{BAF17453-4EA7-4D4A-B6DF-B953AAD7E645}"/>
              </a:ext>
            </a:extLst>
          </p:cNvPr>
          <p:cNvSpPr txBox="1"/>
          <p:nvPr/>
        </p:nvSpPr>
        <p:spPr>
          <a:xfrm>
            <a:off x="582280" y="1328358"/>
            <a:ext cx="5337257" cy="553998"/>
          </a:xfrm>
          <a:prstGeom prst="rect">
            <a:avLst/>
          </a:prstGeom>
          <a:solidFill>
            <a:schemeClr val="bg2">
              <a:lumMod val="75000"/>
            </a:schemeClr>
          </a:solidFill>
        </p:spPr>
        <p:txBody>
          <a:bodyPr wrap="square" rtlCol="0">
            <a:spAutoFit/>
          </a:bodyPr>
          <a:lstStyle/>
          <a:p>
            <a:pPr algn="ctr"/>
            <a:r>
              <a:rPr lang="en-US" sz="1500" b="1" dirty="0">
                <a:solidFill>
                  <a:schemeClr val="accent1">
                    <a:lumMod val="50000"/>
                  </a:schemeClr>
                </a:solidFill>
              </a:rPr>
              <a:t>2016 Diurnal Profile of Observed Summer and Winter NOx (ppb)</a:t>
            </a:r>
          </a:p>
          <a:p>
            <a:pPr algn="ctr"/>
            <a:r>
              <a:rPr lang="en-US" sz="1500" b="1" dirty="0">
                <a:solidFill>
                  <a:schemeClr val="bg1"/>
                </a:solidFill>
              </a:rPr>
              <a:t>Averaged across all sites</a:t>
            </a:r>
          </a:p>
        </p:txBody>
      </p:sp>
      <p:sp>
        <p:nvSpPr>
          <p:cNvPr id="8" name="TextBox 7">
            <a:extLst>
              <a:ext uri="{FF2B5EF4-FFF2-40B4-BE49-F238E27FC236}">
                <a16:creationId xmlns:a16="http://schemas.microsoft.com/office/drawing/2014/main" id="{EA3FADCF-67ED-4670-AB12-C843A8F157F8}"/>
              </a:ext>
            </a:extLst>
          </p:cNvPr>
          <p:cNvSpPr txBox="1"/>
          <p:nvPr/>
        </p:nvSpPr>
        <p:spPr>
          <a:xfrm>
            <a:off x="6806617" y="1328358"/>
            <a:ext cx="5337257" cy="553998"/>
          </a:xfrm>
          <a:prstGeom prst="rect">
            <a:avLst/>
          </a:prstGeom>
          <a:solidFill>
            <a:schemeClr val="bg2">
              <a:lumMod val="75000"/>
            </a:schemeClr>
          </a:solidFill>
        </p:spPr>
        <p:txBody>
          <a:bodyPr wrap="square" rtlCol="0">
            <a:spAutoFit/>
          </a:bodyPr>
          <a:lstStyle/>
          <a:p>
            <a:pPr algn="ctr"/>
            <a:r>
              <a:rPr lang="en-US" sz="1500" b="1" dirty="0">
                <a:solidFill>
                  <a:schemeClr val="accent1">
                    <a:lumMod val="50000"/>
                  </a:schemeClr>
                </a:solidFill>
              </a:rPr>
              <a:t>2016 Diurnal Profile of CMAQv5.3 Summer and Winter NOx (ppb)</a:t>
            </a:r>
          </a:p>
          <a:p>
            <a:pPr algn="ctr"/>
            <a:r>
              <a:rPr lang="en-US" sz="1500" b="1" dirty="0">
                <a:solidFill>
                  <a:schemeClr val="bg1"/>
                </a:solidFill>
              </a:rPr>
              <a:t>Averaged across all sites</a:t>
            </a:r>
          </a:p>
        </p:txBody>
      </p:sp>
      <p:sp>
        <p:nvSpPr>
          <p:cNvPr id="16" name="TextBox 15">
            <a:extLst>
              <a:ext uri="{FF2B5EF4-FFF2-40B4-BE49-F238E27FC236}">
                <a16:creationId xmlns:a16="http://schemas.microsoft.com/office/drawing/2014/main" id="{D088E3D9-7E5B-4E5E-A3CA-D67814402D42}"/>
              </a:ext>
            </a:extLst>
          </p:cNvPr>
          <p:cNvSpPr txBox="1"/>
          <p:nvPr/>
        </p:nvSpPr>
        <p:spPr>
          <a:xfrm>
            <a:off x="6989469" y="2003612"/>
            <a:ext cx="3598320" cy="738664"/>
          </a:xfrm>
          <a:prstGeom prst="rect">
            <a:avLst/>
          </a:prstGeom>
          <a:solidFill>
            <a:srgbClr val="BF68F5"/>
          </a:solidFill>
        </p:spPr>
        <p:txBody>
          <a:bodyPr wrap="square" rtlCol="0">
            <a:spAutoFit/>
          </a:bodyPr>
          <a:lstStyle/>
          <a:p>
            <a:pPr algn="ctr"/>
            <a:r>
              <a:rPr lang="en-US" sz="1400" b="1" dirty="0">
                <a:solidFill>
                  <a:schemeClr val="bg1"/>
                </a:solidFill>
              </a:rPr>
              <a:t>Seasonal change = </a:t>
            </a:r>
          </a:p>
          <a:p>
            <a:pPr algn="ctr"/>
            <a:r>
              <a:rPr lang="en-US" sz="1400" b="1" dirty="0">
                <a:solidFill>
                  <a:schemeClr val="bg1"/>
                </a:solidFill>
              </a:rPr>
              <a:t>Emissions (magnitude and temporal profile) +</a:t>
            </a:r>
          </a:p>
          <a:p>
            <a:pPr algn="ctr"/>
            <a:r>
              <a:rPr lang="en-US" sz="1400" b="1" dirty="0">
                <a:solidFill>
                  <a:schemeClr val="bg1"/>
                </a:solidFill>
              </a:rPr>
              <a:t>Diurnal variation in mixing layer height</a:t>
            </a:r>
          </a:p>
        </p:txBody>
      </p:sp>
    </p:spTree>
    <p:extLst>
      <p:ext uri="{BB962C8B-B14F-4D97-AF65-F5344CB8AC3E}">
        <p14:creationId xmlns:p14="http://schemas.microsoft.com/office/powerpoint/2010/main" val="2658961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BC36EA-DAED-449F-9E60-B7EC4AD0F4BA}"/>
              </a:ext>
            </a:extLst>
          </p:cNvPr>
          <p:cNvSpPr>
            <a:spLocks noGrp="1"/>
          </p:cNvSpPr>
          <p:nvPr>
            <p:ph type="sldNum" sz="quarter" idx="12"/>
          </p:nvPr>
        </p:nvSpPr>
        <p:spPr>
          <a:xfrm>
            <a:off x="-2081784" y="6331966"/>
            <a:ext cx="2743200" cy="365125"/>
          </a:xfrm>
        </p:spPr>
        <p:txBody>
          <a:bodyPr/>
          <a:lstStyle/>
          <a:p>
            <a:pPr>
              <a:defRPr/>
            </a:pPr>
            <a:fld id="{BEF2A795-0D1C-4340-A163-773CC4D3E4EC}" type="slidenum">
              <a:rPr lang="en-US" smtClean="0">
                <a:solidFill>
                  <a:schemeClr val="bg1"/>
                </a:solidFill>
              </a:rPr>
              <a:pPr>
                <a:defRPr/>
              </a:pPr>
              <a:t>17</a:t>
            </a:fld>
            <a:endParaRPr lang="en-US" dirty="0">
              <a:solidFill>
                <a:schemeClr val="bg1"/>
              </a:solidFill>
            </a:endParaRPr>
          </a:p>
        </p:txBody>
      </p:sp>
      <p:sp>
        <p:nvSpPr>
          <p:cNvPr id="12" name="Title 1">
            <a:extLst>
              <a:ext uri="{FF2B5EF4-FFF2-40B4-BE49-F238E27FC236}">
                <a16:creationId xmlns:a16="http://schemas.microsoft.com/office/drawing/2014/main" id="{432AA0A5-0BEF-4D3B-9A16-9AE7D7C3C312}"/>
              </a:ext>
            </a:extLst>
          </p:cNvPr>
          <p:cNvSpPr txBox="1">
            <a:spLocks/>
          </p:cNvSpPr>
          <p:nvPr/>
        </p:nvSpPr>
        <p:spPr>
          <a:xfrm>
            <a:off x="0" y="928359"/>
            <a:ext cx="12192000" cy="478978"/>
          </a:xfrm>
          <a:prstGeom prst="rect">
            <a:avLst/>
          </a:prstGeom>
          <a:solidFill>
            <a:schemeClr val="bg1"/>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2">
                    <a:lumMod val="75000"/>
                  </a:schemeClr>
                </a:solidFill>
              </a:rPr>
              <a:t>Status report on NO</a:t>
            </a:r>
            <a:r>
              <a:rPr lang="en-US" sz="3200" b="1" baseline="-25000" dirty="0">
                <a:solidFill>
                  <a:schemeClr val="accent2">
                    <a:lumMod val="75000"/>
                  </a:schemeClr>
                </a:solidFill>
              </a:rPr>
              <a:t>x</a:t>
            </a:r>
            <a:r>
              <a:rPr lang="en-US" sz="3200" b="1" dirty="0">
                <a:solidFill>
                  <a:schemeClr val="accent2">
                    <a:lumMod val="75000"/>
                  </a:schemeClr>
                </a:solidFill>
              </a:rPr>
              <a:t> bias: </a:t>
            </a:r>
            <a:r>
              <a:rPr lang="en-US" sz="3200" dirty="0">
                <a:solidFill>
                  <a:srgbClr val="0060A9"/>
                </a:solidFill>
              </a:rPr>
              <a:t>Where have we been and where are we now</a:t>
            </a:r>
          </a:p>
        </p:txBody>
      </p:sp>
      <p:sp>
        <p:nvSpPr>
          <p:cNvPr id="5" name="TextBox 4">
            <a:extLst>
              <a:ext uri="{FF2B5EF4-FFF2-40B4-BE49-F238E27FC236}">
                <a16:creationId xmlns:a16="http://schemas.microsoft.com/office/drawing/2014/main" id="{9A8AD8E6-1328-4F6B-9C3A-C8D36D8215E1}"/>
              </a:ext>
            </a:extLst>
          </p:cNvPr>
          <p:cNvSpPr txBox="1"/>
          <p:nvPr/>
        </p:nvSpPr>
        <p:spPr>
          <a:xfrm>
            <a:off x="1569720" y="1942851"/>
            <a:ext cx="9052560" cy="4124206"/>
          </a:xfrm>
          <a:prstGeom prst="rect">
            <a:avLst/>
          </a:prstGeom>
          <a:solidFill>
            <a:srgbClr val="026CB6"/>
          </a:solidFill>
        </p:spPr>
        <p:txBody>
          <a:bodyPr wrap="square" rtlCol="0">
            <a:spAutoFit/>
          </a:bodyPr>
          <a:lstStyle/>
          <a:p>
            <a:pPr algn="ctr">
              <a:spcAft>
                <a:spcPts val="1200"/>
              </a:spcAft>
            </a:pPr>
            <a:r>
              <a:rPr lang="en-US" sz="3600" b="1" dirty="0">
                <a:solidFill>
                  <a:srgbClr val="FFFF00"/>
                </a:solidFill>
              </a:rPr>
              <a:t>Punchline</a:t>
            </a:r>
            <a:endParaRPr lang="en-US" sz="2400" b="1" dirty="0">
              <a:solidFill>
                <a:srgbClr val="FFFF00"/>
              </a:solidFill>
            </a:endParaRPr>
          </a:p>
          <a:p>
            <a:pPr marL="457200" indent="-457200">
              <a:spcAft>
                <a:spcPts val="1200"/>
              </a:spcAft>
              <a:buFont typeface="+mj-lt"/>
              <a:buAutoNum type="arabicPeriod"/>
            </a:pPr>
            <a:r>
              <a:rPr lang="en-US" sz="2400" b="1" dirty="0">
                <a:solidFill>
                  <a:schemeClr val="bg1"/>
                </a:solidFill>
              </a:rPr>
              <a:t>Summer NO</a:t>
            </a:r>
            <a:r>
              <a:rPr lang="en-US" sz="2400" b="1" baseline="-25000" dirty="0">
                <a:solidFill>
                  <a:schemeClr val="bg1"/>
                </a:solidFill>
              </a:rPr>
              <a:t>x</a:t>
            </a:r>
            <a:r>
              <a:rPr lang="en-US" sz="2400" b="1" dirty="0">
                <a:solidFill>
                  <a:schemeClr val="bg1"/>
                </a:solidFill>
              </a:rPr>
              <a:t> bias for modeling using CMAQv5.1+ and emissions inventories for 2014+ is much lower than what was reported based on 2011 emissions and modeling. </a:t>
            </a:r>
          </a:p>
          <a:p>
            <a:pPr marL="457200" indent="-457200">
              <a:spcAft>
                <a:spcPts val="1200"/>
              </a:spcAft>
              <a:buFont typeface="+mj-lt"/>
              <a:buAutoNum type="arabicPeriod"/>
            </a:pPr>
            <a:r>
              <a:rPr lang="en-US" sz="2400" b="1" dirty="0">
                <a:solidFill>
                  <a:schemeClr val="bg1"/>
                </a:solidFill>
              </a:rPr>
              <a:t>Improvements reflect both lower observed NO</a:t>
            </a:r>
            <a:r>
              <a:rPr lang="en-US" sz="2400" b="1" baseline="-25000" dirty="0">
                <a:solidFill>
                  <a:schemeClr val="bg1"/>
                </a:solidFill>
              </a:rPr>
              <a:t>X</a:t>
            </a:r>
            <a:r>
              <a:rPr lang="en-US" sz="2400" b="1" dirty="0">
                <a:solidFill>
                  <a:schemeClr val="bg1"/>
                </a:solidFill>
              </a:rPr>
              <a:t> across the country AND improvements in emissions and air quality modeling.</a:t>
            </a:r>
          </a:p>
          <a:p>
            <a:pPr marL="457200" indent="-457200">
              <a:buFont typeface="+mj-lt"/>
              <a:buAutoNum type="arabicPeriod"/>
            </a:pPr>
            <a:r>
              <a:rPr lang="en-US" sz="2400" b="1" dirty="0">
                <a:solidFill>
                  <a:schemeClr val="bg1"/>
                </a:solidFill>
              </a:rPr>
              <a:t>Cause for the incorrect seasonal pattern in modeled NO</a:t>
            </a:r>
            <a:r>
              <a:rPr lang="en-US" sz="2400" b="1" baseline="-25000" dirty="0">
                <a:solidFill>
                  <a:schemeClr val="bg1"/>
                </a:solidFill>
              </a:rPr>
              <a:t>x</a:t>
            </a:r>
            <a:r>
              <a:rPr lang="en-US" sz="2400" b="1" dirty="0">
                <a:solidFill>
                  <a:schemeClr val="bg1"/>
                </a:solidFill>
              </a:rPr>
              <a:t> is still unclear. </a:t>
            </a:r>
          </a:p>
          <a:p>
            <a:pPr>
              <a:spcAft>
                <a:spcPts val="1200"/>
              </a:spcAft>
            </a:pPr>
            <a:endParaRPr lang="en-US" dirty="0">
              <a:solidFill>
                <a:schemeClr val="bg1"/>
              </a:solidFill>
            </a:endParaRPr>
          </a:p>
        </p:txBody>
      </p:sp>
    </p:spTree>
    <p:extLst>
      <p:ext uri="{BB962C8B-B14F-4D97-AF65-F5344CB8AC3E}">
        <p14:creationId xmlns:p14="http://schemas.microsoft.com/office/powerpoint/2010/main" val="3133459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76C9F-9BF8-417E-B93A-8EB676F30FB9}"/>
              </a:ext>
            </a:extLst>
          </p:cNvPr>
          <p:cNvSpPr>
            <a:spLocks noGrp="1"/>
          </p:cNvSpPr>
          <p:nvPr>
            <p:ph idx="1"/>
          </p:nvPr>
        </p:nvSpPr>
        <p:spPr>
          <a:xfrm>
            <a:off x="662031" y="1319349"/>
            <a:ext cx="10910089" cy="5081451"/>
          </a:xfrm>
        </p:spPr>
        <p:txBody>
          <a:bodyPr>
            <a:normAutofit fontScale="92500"/>
          </a:bodyPr>
          <a:lstStyle/>
          <a:p>
            <a:pPr>
              <a:spcAft>
                <a:spcPts val="1200"/>
              </a:spcAft>
            </a:pPr>
            <a:r>
              <a:rPr lang="en-US" b="1" dirty="0">
                <a:solidFill>
                  <a:srgbClr val="0070C0"/>
                </a:solidFill>
              </a:rPr>
              <a:t>Sensitivity to AQS observational uncertainty: </a:t>
            </a:r>
            <a:r>
              <a:rPr lang="en-US" dirty="0"/>
              <a:t>Evaluation of 2002-2016 model results was repeated comparing modeled NO</a:t>
            </a:r>
            <a:r>
              <a:rPr lang="en-US" baseline="-25000" dirty="0"/>
              <a:t>y</a:t>
            </a:r>
            <a:r>
              <a:rPr lang="en-US" dirty="0"/>
              <a:t> to observed NO</a:t>
            </a:r>
            <a:r>
              <a:rPr lang="en-US" baseline="-25000" dirty="0"/>
              <a:t>x</a:t>
            </a:r>
            <a:r>
              <a:rPr lang="en-US" dirty="0"/>
              <a:t>.  Positive bias increased but spatial and temporal patterns in the bias were unchanged.</a:t>
            </a:r>
          </a:p>
          <a:p>
            <a:pPr>
              <a:spcAft>
                <a:spcPts val="1200"/>
              </a:spcAft>
            </a:pPr>
            <a:r>
              <a:rPr lang="en-US" b="1" dirty="0">
                <a:solidFill>
                  <a:srgbClr val="0070C0"/>
                </a:solidFill>
              </a:rPr>
              <a:t>Updates in MOVES and SMOKE-MOVES: </a:t>
            </a:r>
            <a:r>
              <a:rPr lang="en-US" dirty="0"/>
              <a:t>Many updates in the current 2016 modeling platform and future versions of MOVES will have further updates to address NO</a:t>
            </a:r>
            <a:r>
              <a:rPr lang="en-US" baseline="-25000" dirty="0"/>
              <a:t>x</a:t>
            </a:r>
            <a:r>
              <a:rPr lang="en-US" dirty="0"/>
              <a:t> related evaluation.</a:t>
            </a:r>
          </a:p>
          <a:p>
            <a:pPr>
              <a:spcAft>
                <a:spcPts val="1200"/>
              </a:spcAft>
            </a:pPr>
            <a:r>
              <a:rPr lang="en-US" b="1" dirty="0">
                <a:solidFill>
                  <a:srgbClr val="0070C0"/>
                </a:solidFill>
              </a:rPr>
              <a:t>New ceilometers at PAMS sites: </a:t>
            </a:r>
            <a:r>
              <a:rPr lang="en-US" dirty="0"/>
              <a:t>Ceilometer measurements allow for further evaluation of modeled mixing layer heights during transition hours.</a:t>
            </a:r>
            <a:endParaRPr lang="en-US" b="1" dirty="0">
              <a:solidFill>
                <a:srgbClr val="0070C0"/>
              </a:solidFill>
            </a:endParaRPr>
          </a:p>
          <a:p>
            <a:pPr>
              <a:spcAft>
                <a:spcPts val="1200"/>
              </a:spcAft>
            </a:pPr>
            <a:r>
              <a:rPr lang="en-US" b="1" dirty="0">
                <a:solidFill>
                  <a:srgbClr val="0070C0"/>
                </a:solidFill>
              </a:rPr>
              <a:t>New CMAQv5.3 time series coming in 2021: </a:t>
            </a:r>
            <a:r>
              <a:rPr lang="en-US" dirty="0"/>
              <a:t>2002 - 2017 CMAQv5.3 simulations using WRFv4.1.1, boundary conditions from Hemispheric CMAQ and mobile emissions from latest MOVES release.</a:t>
            </a:r>
          </a:p>
          <a:p>
            <a:pPr lvl="1">
              <a:spcAft>
                <a:spcPts val="1200"/>
              </a:spcAft>
            </a:pPr>
            <a:endParaRPr lang="en-US" dirty="0"/>
          </a:p>
        </p:txBody>
      </p:sp>
      <p:sp>
        <p:nvSpPr>
          <p:cNvPr id="5" name="Title 1">
            <a:extLst>
              <a:ext uri="{FF2B5EF4-FFF2-40B4-BE49-F238E27FC236}">
                <a16:creationId xmlns:a16="http://schemas.microsoft.com/office/drawing/2014/main" id="{6ACFD4F2-81AB-4CD5-AFE0-A20557CC694D}"/>
              </a:ext>
            </a:extLst>
          </p:cNvPr>
          <p:cNvSpPr txBox="1">
            <a:spLocks/>
          </p:cNvSpPr>
          <p:nvPr/>
        </p:nvSpPr>
        <p:spPr>
          <a:xfrm>
            <a:off x="920821" y="271470"/>
            <a:ext cx="10350357" cy="62212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60A9"/>
                </a:solidFill>
              </a:rPr>
              <a:t>Discussion and Next Steps</a:t>
            </a:r>
          </a:p>
        </p:txBody>
      </p:sp>
      <p:sp>
        <p:nvSpPr>
          <p:cNvPr id="2" name="Slide Number Placeholder 1">
            <a:extLst>
              <a:ext uri="{FF2B5EF4-FFF2-40B4-BE49-F238E27FC236}">
                <a16:creationId xmlns:a16="http://schemas.microsoft.com/office/drawing/2014/main" id="{6A4A5A00-2938-41B7-BC9A-1134BA073C6A}"/>
              </a:ext>
            </a:extLst>
          </p:cNvPr>
          <p:cNvSpPr>
            <a:spLocks noGrp="1"/>
          </p:cNvSpPr>
          <p:nvPr>
            <p:ph type="sldNum" sz="quarter" idx="12"/>
          </p:nvPr>
        </p:nvSpPr>
        <p:spPr>
          <a:xfrm>
            <a:off x="-2074552" y="6319774"/>
            <a:ext cx="2743200" cy="365125"/>
          </a:xfrm>
        </p:spPr>
        <p:txBody>
          <a:bodyPr/>
          <a:lstStyle/>
          <a:p>
            <a:fld id="{2C54A5C6-1A67-402B-9D43-A5D8CAE25FA9}" type="slidenum">
              <a:rPr lang="en-US" smtClean="0">
                <a:solidFill>
                  <a:schemeClr val="bg1"/>
                </a:solidFill>
              </a:rPr>
              <a:t>18</a:t>
            </a:fld>
            <a:endParaRPr lang="en-US" dirty="0">
              <a:solidFill>
                <a:schemeClr val="bg1"/>
              </a:solidFill>
            </a:endParaRPr>
          </a:p>
        </p:txBody>
      </p:sp>
    </p:spTree>
    <p:extLst>
      <p:ext uri="{BB962C8B-B14F-4D97-AF65-F5344CB8AC3E}">
        <p14:creationId xmlns:p14="http://schemas.microsoft.com/office/powerpoint/2010/main" val="1301236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DA30FE-AAF6-436B-A475-01AAD0DBEB0B}"/>
              </a:ext>
            </a:extLst>
          </p:cNvPr>
          <p:cNvSpPr>
            <a:spLocks noGrp="1"/>
          </p:cNvSpPr>
          <p:nvPr>
            <p:ph idx="1"/>
          </p:nvPr>
        </p:nvSpPr>
        <p:spPr>
          <a:xfrm>
            <a:off x="535791" y="1985379"/>
            <a:ext cx="5957476" cy="1563505"/>
          </a:xfrm>
        </p:spPr>
        <p:txBody>
          <a:bodyPr wrap="square">
            <a:spAutoFit/>
          </a:bodyPr>
          <a:lstStyle/>
          <a:p>
            <a:pPr marL="0" indent="0">
              <a:spcBef>
                <a:spcPts val="1200"/>
              </a:spcBef>
              <a:buNone/>
            </a:pPr>
            <a:r>
              <a:rPr lang="en-US" dirty="0"/>
              <a:t>Questions?</a:t>
            </a:r>
          </a:p>
          <a:p>
            <a:pPr marL="0" indent="0">
              <a:spcBef>
                <a:spcPts val="1200"/>
              </a:spcBef>
              <a:buNone/>
            </a:pPr>
            <a:r>
              <a:rPr lang="en-US" dirty="0"/>
              <a:t>Contact: </a:t>
            </a:r>
            <a:r>
              <a:rPr lang="en-US" dirty="0">
                <a:hlinkClick r:id="rId3"/>
              </a:rPr>
              <a:t>foley.kristen@epa.gov</a:t>
            </a:r>
            <a:endParaRPr lang="en-US" dirty="0"/>
          </a:p>
          <a:p>
            <a:pPr marL="0" indent="0">
              <a:spcBef>
                <a:spcPts val="1200"/>
              </a:spcBef>
              <a:buNone/>
            </a:pPr>
            <a:endParaRPr lang="en-US" dirty="0"/>
          </a:p>
        </p:txBody>
      </p:sp>
      <p:sp>
        <p:nvSpPr>
          <p:cNvPr id="4" name="Slide Number Placeholder 3">
            <a:extLst>
              <a:ext uri="{FF2B5EF4-FFF2-40B4-BE49-F238E27FC236}">
                <a16:creationId xmlns:a16="http://schemas.microsoft.com/office/drawing/2014/main" id="{23AA14FD-77EF-4EF1-ADEC-52CEBFE877D1}"/>
              </a:ext>
            </a:extLst>
          </p:cNvPr>
          <p:cNvSpPr>
            <a:spLocks noGrp="1"/>
          </p:cNvSpPr>
          <p:nvPr>
            <p:ph type="sldNum" sz="quarter" idx="12"/>
          </p:nvPr>
        </p:nvSpPr>
        <p:spPr>
          <a:xfrm>
            <a:off x="-2064513" y="6332599"/>
            <a:ext cx="2743200" cy="365125"/>
          </a:xfrm>
        </p:spPr>
        <p:txBody>
          <a:bodyPr/>
          <a:lstStyle/>
          <a:p>
            <a:pPr>
              <a:defRPr/>
            </a:pPr>
            <a:fld id="{BEF2A795-0D1C-4340-A163-773CC4D3E4EC}" type="slidenum">
              <a:rPr lang="en-US" smtClean="0">
                <a:solidFill>
                  <a:schemeClr val="bg1"/>
                </a:solidFill>
              </a:rPr>
              <a:pPr>
                <a:defRPr/>
              </a:pPr>
              <a:t>19</a:t>
            </a:fld>
            <a:endParaRPr lang="en-US" dirty="0">
              <a:solidFill>
                <a:schemeClr val="bg1"/>
              </a:solidFill>
            </a:endParaRPr>
          </a:p>
        </p:txBody>
      </p:sp>
      <p:pic>
        <p:nvPicPr>
          <p:cNvPr id="21" name="Picture 2" descr="CMAQ Aside Logo">
            <a:extLst>
              <a:ext uri="{FF2B5EF4-FFF2-40B4-BE49-F238E27FC236}">
                <a16:creationId xmlns:a16="http://schemas.microsoft.com/office/drawing/2014/main" id="{A731986A-CFD8-48BB-8CC4-F637B994C0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704"/>
          <a:stretch/>
        </p:blipFill>
        <p:spPr bwMode="auto">
          <a:xfrm>
            <a:off x="7489861" y="-1"/>
            <a:ext cx="4702139" cy="6847771"/>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700FB35-E45F-46DC-B28D-7E283E9E1DD9}"/>
              </a:ext>
            </a:extLst>
          </p:cNvPr>
          <p:cNvSpPr txBox="1"/>
          <p:nvPr/>
        </p:nvSpPr>
        <p:spPr>
          <a:xfrm>
            <a:off x="9840930" y="5235879"/>
            <a:ext cx="2119042" cy="369332"/>
          </a:xfrm>
          <a:prstGeom prst="rect">
            <a:avLst/>
          </a:prstGeom>
          <a:noFill/>
        </p:spPr>
        <p:txBody>
          <a:bodyPr wrap="none" rtlCol="0">
            <a:spAutoFit/>
          </a:bodyPr>
          <a:lstStyle/>
          <a:p>
            <a:r>
              <a:rPr lang="en-US" b="1" dirty="0">
                <a:solidFill>
                  <a:srgbClr val="051D5B"/>
                </a:solidFill>
              </a:rPr>
              <a:t>www.epa.gov/cmaq</a:t>
            </a:r>
          </a:p>
        </p:txBody>
      </p:sp>
      <p:sp>
        <p:nvSpPr>
          <p:cNvPr id="22" name="TextBox 21">
            <a:extLst>
              <a:ext uri="{FF2B5EF4-FFF2-40B4-BE49-F238E27FC236}">
                <a16:creationId xmlns:a16="http://schemas.microsoft.com/office/drawing/2014/main" id="{14E755E9-CEC9-4C61-8F62-3B10ED77A507}"/>
              </a:ext>
            </a:extLst>
          </p:cNvPr>
          <p:cNvSpPr txBox="1"/>
          <p:nvPr/>
        </p:nvSpPr>
        <p:spPr>
          <a:xfrm>
            <a:off x="917260" y="6032927"/>
            <a:ext cx="7958516" cy="664797"/>
          </a:xfrm>
          <a:prstGeom prst="rect">
            <a:avLst/>
          </a:prstGeom>
          <a:noFill/>
          <a:ln w="76200" cap="rnd" cmpd="sng">
            <a:noFill/>
          </a:ln>
        </p:spPr>
        <p:txBody>
          <a:bodyPr wrap="square" lIns="170688" tIns="85344" rIns="170688" bIns="85344" rtlCol="0">
            <a:spAutoFit/>
          </a:bodyPr>
          <a:lstStyle/>
          <a:p>
            <a:pPr algn="just">
              <a:spcAft>
                <a:spcPts val="704"/>
              </a:spcAft>
            </a:pPr>
            <a:r>
              <a:rPr lang="en-US" sz="1600" b="1" dirty="0">
                <a:latin typeface="+mn-lt"/>
                <a:cs typeface="Arial" panose="020B0604020202020204" pitchFamily="34" charset="0"/>
              </a:rPr>
              <a:t>Disclaimer: </a:t>
            </a:r>
            <a:r>
              <a:rPr lang="en-US" sz="1600" i="1" dirty="0">
                <a:latin typeface="+mn-lt"/>
                <a:cs typeface="Arial" panose="020B0604020202020204" pitchFamily="34" charset="0"/>
              </a:rPr>
              <a:t>The views expressed in this presentation are those of the authors and do not necessarily represent the views or policies of the U.S. Environmental Protection Agency. </a:t>
            </a:r>
          </a:p>
        </p:txBody>
      </p:sp>
    </p:spTree>
    <p:extLst>
      <p:ext uri="{BB962C8B-B14F-4D97-AF65-F5344CB8AC3E}">
        <p14:creationId xmlns:p14="http://schemas.microsoft.com/office/powerpoint/2010/main" val="2116145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2BA57E-11BC-499C-9D64-8B796E19CEE4}"/>
              </a:ext>
            </a:extLst>
          </p:cNvPr>
          <p:cNvSpPr/>
          <p:nvPr/>
        </p:nvSpPr>
        <p:spPr>
          <a:xfrm>
            <a:off x="5762374" y="1433229"/>
            <a:ext cx="5957186" cy="527157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EFEFF3-C0BA-4EDF-AC26-D482685B6682}"/>
              </a:ext>
            </a:extLst>
          </p:cNvPr>
          <p:cNvSpPr>
            <a:spLocks noGrp="1"/>
          </p:cNvSpPr>
          <p:nvPr>
            <p:ph idx="1"/>
          </p:nvPr>
        </p:nvSpPr>
        <p:spPr>
          <a:xfrm>
            <a:off x="369295" y="1462238"/>
            <a:ext cx="5146637" cy="5121442"/>
          </a:xfrm>
        </p:spPr>
        <p:txBody>
          <a:bodyPr>
            <a:normAutofit/>
          </a:bodyPr>
          <a:lstStyle/>
          <a:p>
            <a:r>
              <a:rPr lang="en-US" sz="2400" dirty="0"/>
              <a:t>Evaluation of EPA’s 2011 emissions and air quality modeling identified high summertime bias in NO</a:t>
            </a:r>
            <a:r>
              <a:rPr lang="en-US" sz="2400" baseline="-25000" dirty="0"/>
              <a:t>x</a:t>
            </a:r>
            <a:r>
              <a:rPr lang="en-US" sz="2400" dirty="0"/>
              <a:t> and NO</a:t>
            </a:r>
            <a:r>
              <a:rPr lang="en-US" sz="2400" baseline="-25000" dirty="0"/>
              <a:t>y</a:t>
            </a:r>
          </a:p>
          <a:p>
            <a:r>
              <a:rPr lang="en-US" sz="2400" dirty="0"/>
              <a:t>2016 and 2017 CMAS presentations identified </a:t>
            </a:r>
            <a:r>
              <a:rPr lang="en-US" sz="2400" dirty="0">
                <a:solidFill>
                  <a:srgbClr val="0070C0"/>
                </a:solidFill>
              </a:rPr>
              <a:t>multiple sources of positive bias</a:t>
            </a:r>
          </a:p>
          <a:p>
            <a:r>
              <a:rPr lang="en-US" sz="2400" dirty="0"/>
              <a:t>EPA workgroup has continued to investigate persistent bias</a:t>
            </a:r>
          </a:p>
        </p:txBody>
      </p:sp>
      <p:sp>
        <p:nvSpPr>
          <p:cNvPr id="11" name="Slide Number Placeholder 10">
            <a:extLst>
              <a:ext uri="{FF2B5EF4-FFF2-40B4-BE49-F238E27FC236}">
                <a16:creationId xmlns:a16="http://schemas.microsoft.com/office/drawing/2014/main" id="{9718C0C2-4394-470E-BED3-5AB70CB1F2CD}"/>
              </a:ext>
            </a:extLst>
          </p:cNvPr>
          <p:cNvSpPr>
            <a:spLocks noGrp="1"/>
          </p:cNvSpPr>
          <p:nvPr>
            <p:ph type="sldNum" sz="quarter" idx="12"/>
          </p:nvPr>
        </p:nvSpPr>
        <p:spPr>
          <a:xfrm>
            <a:off x="-2065314" y="6339674"/>
            <a:ext cx="2743200" cy="365125"/>
          </a:xfrm>
        </p:spPr>
        <p:txBody>
          <a:bodyPr/>
          <a:lstStyle/>
          <a:p>
            <a:fld id="{2C54A5C6-1A67-402B-9D43-A5D8CAE25FA9}" type="slidenum">
              <a:rPr lang="en-US" smtClean="0">
                <a:solidFill>
                  <a:schemeClr val="bg1"/>
                </a:solidFill>
              </a:rPr>
              <a:t>2</a:t>
            </a:fld>
            <a:endParaRPr lang="en-US" dirty="0">
              <a:solidFill>
                <a:schemeClr val="bg1"/>
              </a:solidFill>
            </a:endParaRPr>
          </a:p>
        </p:txBody>
      </p:sp>
      <p:pic>
        <p:nvPicPr>
          <p:cNvPr id="8" name="Picture 7">
            <a:extLst>
              <a:ext uri="{FF2B5EF4-FFF2-40B4-BE49-F238E27FC236}">
                <a16:creationId xmlns:a16="http://schemas.microsoft.com/office/drawing/2014/main" id="{CA0F7641-B74D-4BE8-B36F-55A7DA1DF42A}"/>
              </a:ext>
            </a:extLst>
          </p:cNvPr>
          <p:cNvPicPr>
            <a:picLocks noChangeAspect="1"/>
          </p:cNvPicPr>
          <p:nvPr/>
        </p:nvPicPr>
        <p:blipFill rotWithShape="1">
          <a:blip r:embed="rId3"/>
          <a:srcRect r="64405"/>
          <a:stretch/>
        </p:blipFill>
        <p:spPr>
          <a:xfrm>
            <a:off x="6129670" y="1830762"/>
            <a:ext cx="5256964" cy="4476504"/>
          </a:xfrm>
          <a:prstGeom prst="rect">
            <a:avLst/>
          </a:prstGeom>
        </p:spPr>
      </p:pic>
      <p:sp>
        <p:nvSpPr>
          <p:cNvPr id="15" name="Title 1">
            <a:extLst>
              <a:ext uri="{FF2B5EF4-FFF2-40B4-BE49-F238E27FC236}">
                <a16:creationId xmlns:a16="http://schemas.microsoft.com/office/drawing/2014/main" id="{4A123990-700B-436A-968A-6EE955374267}"/>
              </a:ext>
            </a:extLst>
          </p:cNvPr>
          <p:cNvSpPr txBox="1">
            <a:spLocks/>
          </p:cNvSpPr>
          <p:nvPr/>
        </p:nvSpPr>
        <p:spPr>
          <a:xfrm>
            <a:off x="838199" y="674689"/>
            <a:ext cx="10350357" cy="62212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60A9"/>
                </a:solidFill>
              </a:rPr>
              <a:t>Evaluation of NO</a:t>
            </a:r>
            <a:r>
              <a:rPr lang="en-US" b="1" baseline="-25000" dirty="0">
                <a:solidFill>
                  <a:srgbClr val="0060A9"/>
                </a:solidFill>
              </a:rPr>
              <a:t>x</a:t>
            </a:r>
            <a:r>
              <a:rPr lang="en-US" b="1" dirty="0">
                <a:solidFill>
                  <a:srgbClr val="0060A9"/>
                </a:solidFill>
              </a:rPr>
              <a:t> and NO</a:t>
            </a:r>
            <a:r>
              <a:rPr lang="en-US" b="1" baseline="-25000" dirty="0">
                <a:solidFill>
                  <a:srgbClr val="0060A9"/>
                </a:solidFill>
              </a:rPr>
              <a:t>y</a:t>
            </a:r>
            <a:r>
              <a:rPr lang="en-US" b="1" dirty="0">
                <a:solidFill>
                  <a:srgbClr val="0060A9"/>
                </a:solidFill>
              </a:rPr>
              <a:t> Emissions and Modeling</a:t>
            </a:r>
            <a:endParaRPr lang="en-US" b="1" dirty="0">
              <a:solidFill>
                <a:srgbClr val="C00000"/>
              </a:solidFill>
            </a:endParaRPr>
          </a:p>
        </p:txBody>
      </p:sp>
      <p:sp>
        <p:nvSpPr>
          <p:cNvPr id="2" name="TextBox 1">
            <a:extLst>
              <a:ext uri="{FF2B5EF4-FFF2-40B4-BE49-F238E27FC236}">
                <a16:creationId xmlns:a16="http://schemas.microsoft.com/office/drawing/2014/main" id="{F918C0FE-3768-4002-A3F3-63490AB4E1FA}"/>
              </a:ext>
            </a:extLst>
          </p:cNvPr>
          <p:cNvSpPr txBox="1"/>
          <p:nvPr/>
        </p:nvSpPr>
        <p:spPr>
          <a:xfrm>
            <a:off x="7965440" y="5925944"/>
            <a:ext cx="2214068" cy="369332"/>
          </a:xfrm>
          <a:prstGeom prst="rect">
            <a:avLst/>
          </a:prstGeom>
          <a:solidFill>
            <a:schemeClr val="bg1"/>
          </a:solidFill>
        </p:spPr>
        <p:txBody>
          <a:bodyPr wrap="none" rtlCol="0">
            <a:spAutoFit/>
          </a:bodyPr>
          <a:lstStyle/>
          <a:p>
            <a:r>
              <a:rPr lang="en-US" b="1" dirty="0"/>
              <a:t>Hour of the Day (LST)</a:t>
            </a:r>
          </a:p>
        </p:txBody>
      </p:sp>
      <p:sp>
        <p:nvSpPr>
          <p:cNvPr id="6" name="TextBox 5">
            <a:extLst>
              <a:ext uri="{FF2B5EF4-FFF2-40B4-BE49-F238E27FC236}">
                <a16:creationId xmlns:a16="http://schemas.microsoft.com/office/drawing/2014/main" id="{EC869C1E-6496-44D3-98F0-5D154EEAF4B0}"/>
              </a:ext>
            </a:extLst>
          </p:cNvPr>
          <p:cNvSpPr txBox="1"/>
          <p:nvPr/>
        </p:nvSpPr>
        <p:spPr>
          <a:xfrm>
            <a:off x="6723058" y="2078459"/>
            <a:ext cx="4517111" cy="923330"/>
          </a:xfrm>
          <a:prstGeom prst="rect">
            <a:avLst/>
          </a:prstGeom>
          <a:solidFill>
            <a:srgbClr val="D9D9D9"/>
          </a:solidFill>
        </p:spPr>
        <p:txBody>
          <a:bodyPr wrap="square" rtlCol="0">
            <a:spAutoFit/>
          </a:bodyPr>
          <a:lstStyle/>
          <a:p>
            <a:pPr algn="ctr"/>
            <a:r>
              <a:rPr lang="en-US" b="1" dirty="0">
                <a:solidFill>
                  <a:srgbClr val="FF0000"/>
                </a:solidFill>
              </a:rPr>
              <a:t>Diurnal Profile of NOx Bias</a:t>
            </a:r>
            <a:r>
              <a:rPr lang="en-US" b="1" dirty="0"/>
              <a:t> in CMAQv5.0.2</a:t>
            </a:r>
          </a:p>
          <a:p>
            <a:pPr algn="ctr"/>
            <a:r>
              <a:rPr lang="en-US" b="1" dirty="0"/>
              <a:t>May – August 2011</a:t>
            </a:r>
          </a:p>
          <a:p>
            <a:pPr algn="ctr"/>
            <a:r>
              <a:rPr lang="en-US" b="1" dirty="0"/>
              <a:t>All AQS Sites</a:t>
            </a:r>
          </a:p>
        </p:txBody>
      </p:sp>
      <p:sp>
        <p:nvSpPr>
          <p:cNvPr id="4" name="TextBox 3">
            <a:extLst>
              <a:ext uri="{FF2B5EF4-FFF2-40B4-BE49-F238E27FC236}">
                <a16:creationId xmlns:a16="http://schemas.microsoft.com/office/drawing/2014/main" id="{38C2C5CF-2D24-42F9-9084-FDF0090B5C1C}"/>
              </a:ext>
            </a:extLst>
          </p:cNvPr>
          <p:cNvSpPr txBox="1"/>
          <p:nvPr/>
        </p:nvSpPr>
        <p:spPr>
          <a:xfrm>
            <a:off x="7510271" y="4828232"/>
            <a:ext cx="3090149" cy="923330"/>
          </a:xfrm>
          <a:prstGeom prst="rect">
            <a:avLst/>
          </a:prstGeom>
          <a:solidFill>
            <a:srgbClr val="0070C0"/>
          </a:solidFill>
        </p:spPr>
        <p:txBody>
          <a:bodyPr wrap="square" rtlCol="0">
            <a:spAutoFit/>
          </a:bodyPr>
          <a:lstStyle/>
          <a:p>
            <a:pPr algn="ctr"/>
            <a:r>
              <a:rPr lang="en-US" dirty="0">
                <a:solidFill>
                  <a:schemeClr val="bg1"/>
                </a:solidFill>
              </a:rPr>
              <a:t>NO</a:t>
            </a:r>
            <a:r>
              <a:rPr lang="en-US" baseline="-25000" dirty="0">
                <a:solidFill>
                  <a:schemeClr val="bg1"/>
                </a:solidFill>
              </a:rPr>
              <a:t>x</a:t>
            </a:r>
            <a:r>
              <a:rPr lang="en-US" dirty="0">
                <a:solidFill>
                  <a:schemeClr val="bg1"/>
                </a:solidFill>
              </a:rPr>
              <a:t> bias attributed to:</a:t>
            </a:r>
          </a:p>
          <a:p>
            <a:pPr algn="ctr"/>
            <a:r>
              <a:rPr lang="en-US" dirty="0">
                <a:solidFill>
                  <a:schemeClr val="bg1"/>
                </a:solidFill>
              </a:rPr>
              <a:t>Emissions + Mixing + Chemistry + Obs Uncertainty </a:t>
            </a:r>
          </a:p>
        </p:txBody>
      </p:sp>
      <p:sp>
        <p:nvSpPr>
          <p:cNvPr id="12" name="TextBox 11">
            <a:extLst>
              <a:ext uri="{FF2B5EF4-FFF2-40B4-BE49-F238E27FC236}">
                <a16:creationId xmlns:a16="http://schemas.microsoft.com/office/drawing/2014/main" id="{EA9313CD-3231-4EB5-ABBD-C129468EB3B4}"/>
              </a:ext>
            </a:extLst>
          </p:cNvPr>
          <p:cNvSpPr txBox="1"/>
          <p:nvPr/>
        </p:nvSpPr>
        <p:spPr>
          <a:xfrm>
            <a:off x="442943" y="4551865"/>
            <a:ext cx="5319431" cy="1785104"/>
          </a:xfrm>
          <a:prstGeom prst="rect">
            <a:avLst/>
          </a:prstGeom>
          <a:solidFill>
            <a:srgbClr val="026CB6"/>
          </a:solidFill>
        </p:spPr>
        <p:txBody>
          <a:bodyPr wrap="square" rtlCol="0">
            <a:spAutoFit/>
          </a:bodyPr>
          <a:lstStyle/>
          <a:p>
            <a:r>
              <a:rPr lang="en-US" sz="2200" b="1" dirty="0">
                <a:solidFill>
                  <a:srgbClr val="FFFF00"/>
                </a:solidFill>
              </a:rPr>
              <a:t>Motivation: </a:t>
            </a:r>
            <a:r>
              <a:rPr lang="en-US" sz="2200" b="1" dirty="0">
                <a:solidFill>
                  <a:schemeClr val="bg1"/>
                </a:solidFill>
              </a:rPr>
              <a:t>What is causing a high bias in modeled values of NO</a:t>
            </a:r>
            <a:r>
              <a:rPr lang="en-US" sz="2200" b="1" baseline="-25000" dirty="0">
                <a:solidFill>
                  <a:schemeClr val="bg1"/>
                </a:solidFill>
              </a:rPr>
              <a:t>x</a:t>
            </a:r>
            <a:r>
              <a:rPr lang="en-US" sz="2200" b="1" dirty="0">
                <a:solidFill>
                  <a:schemeClr val="bg1"/>
                </a:solidFill>
              </a:rPr>
              <a:t> and NO</a:t>
            </a:r>
            <a:r>
              <a:rPr lang="en-US" sz="2200" b="1" baseline="-25000" dirty="0">
                <a:solidFill>
                  <a:schemeClr val="bg1"/>
                </a:solidFill>
              </a:rPr>
              <a:t>y</a:t>
            </a:r>
            <a:r>
              <a:rPr lang="en-US" sz="2200" b="1" dirty="0">
                <a:solidFill>
                  <a:schemeClr val="bg1"/>
                </a:solidFill>
              </a:rPr>
              <a:t> and what improvements are needed in our emissions inventories and/or air quality models to reduce these biases?</a:t>
            </a:r>
            <a:endParaRPr lang="en-US" sz="2200" dirty="0">
              <a:solidFill>
                <a:schemeClr val="bg1"/>
              </a:solidFill>
            </a:endParaRPr>
          </a:p>
        </p:txBody>
      </p:sp>
    </p:spTree>
    <p:extLst>
      <p:ext uri="{BB962C8B-B14F-4D97-AF65-F5344CB8AC3E}">
        <p14:creationId xmlns:p14="http://schemas.microsoft.com/office/powerpoint/2010/main" val="1703150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EFFDD69-B715-42E0-AECB-381565D74C14}"/>
              </a:ext>
            </a:extLst>
          </p:cNvPr>
          <p:cNvGraphicFramePr>
            <a:graphicFrameLocks noGrp="1"/>
          </p:cNvGraphicFramePr>
          <p:nvPr>
            <p:ph idx="1"/>
            <p:extLst>
              <p:ext uri="{D42A27DB-BD31-4B8C-83A1-F6EECF244321}">
                <p14:modId xmlns:p14="http://schemas.microsoft.com/office/powerpoint/2010/main" val="3258090667"/>
              </p:ext>
            </p:extLst>
          </p:nvPr>
        </p:nvGraphicFramePr>
        <p:xfrm>
          <a:off x="1676596" y="93194"/>
          <a:ext cx="8838807" cy="6648074"/>
        </p:xfrm>
        <a:graphic>
          <a:graphicData uri="http://schemas.openxmlformats.org/drawingml/2006/table">
            <a:tbl>
              <a:tblPr firstRow="1" bandRow="1">
                <a:tableStyleId>{5C22544A-7EE6-4342-B048-85BDC9FD1C3A}</a:tableStyleId>
              </a:tblPr>
              <a:tblGrid>
                <a:gridCol w="779384">
                  <a:extLst>
                    <a:ext uri="{9D8B030D-6E8A-4147-A177-3AD203B41FA5}">
                      <a16:colId xmlns:a16="http://schemas.microsoft.com/office/drawing/2014/main" val="1077671975"/>
                    </a:ext>
                  </a:extLst>
                </a:gridCol>
                <a:gridCol w="2751323">
                  <a:extLst>
                    <a:ext uri="{9D8B030D-6E8A-4147-A177-3AD203B41FA5}">
                      <a16:colId xmlns:a16="http://schemas.microsoft.com/office/drawing/2014/main" val="3351272679"/>
                    </a:ext>
                  </a:extLst>
                </a:gridCol>
                <a:gridCol w="2511706">
                  <a:extLst>
                    <a:ext uri="{9D8B030D-6E8A-4147-A177-3AD203B41FA5}">
                      <a16:colId xmlns:a16="http://schemas.microsoft.com/office/drawing/2014/main" val="2744798486"/>
                    </a:ext>
                  </a:extLst>
                </a:gridCol>
                <a:gridCol w="1327518">
                  <a:extLst>
                    <a:ext uri="{9D8B030D-6E8A-4147-A177-3AD203B41FA5}">
                      <a16:colId xmlns:a16="http://schemas.microsoft.com/office/drawing/2014/main" val="1987071072"/>
                    </a:ext>
                  </a:extLst>
                </a:gridCol>
                <a:gridCol w="1468876">
                  <a:extLst>
                    <a:ext uri="{9D8B030D-6E8A-4147-A177-3AD203B41FA5}">
                      <a16:colId xmlns:a16="http://schemas.microsoft.com/office/drawing/2014/main" val="3964694210"/>
                    </a:ext>
                  </a:extLst>
                </a:gridCol>
              </a:tblGrid>
              <a:tr h="320973">
                <a:tc>
                  <a:txBody>
                    <a:bodyPr/>
                    <a:lstStyle/>
                    <a:p>
                      <a:r>
                        <a:rPr lang="en-US" sz="1500" dirty="0"/>
                        <a:t>YEAR</a:t>
                      </a:r>
                    </a:p>
                  </a:txBody>
                  <a:tcPr/>
                </a:tc>
                <a:tc>
                  <a:txBody>
                    <a:bodyPr/>
                    <a:lstStyle/>
                    <a:p>
                      <a:r>
                        <a:rPr lang="en-US" sz="1500" dirty="0"/>
                        <a:t>NEI VERSION </a:t>
                      </a:r>
                    </a:p>
                    <a:p>
                      <a:r>
                        <a:rPr lang="en-US" sz="1500" dirty="0"/>
                        <a:t>(EMISSIONS PLATFORM)</a:t>
                      </a:r>
                    </a:p>
                  </a:txBody>
                  <a:tcPr/>
                </a:tc>
                <a:tc>
                  <a:txBody>
                    <a:bodyPr/>
                    <a:lstStyle/>
                    <a:p>
                      <a:r>
                        <a:rPr lang="en-US" sz="1500" dirty="0"/>
                        <a:t>MOBILE EMISSIONS</a:t>
                      </a:r>
                    </a:p>
                  </a:txBody>
                  <a:tcPr/>
                </a:tc>
                <a:tc>
                  <a:txBody>
                    <a:bodyPr/>
                    <a:lstStyle/>
                    <a:p>
                      <a:r>
                        <a:rPr lang="en-US" sz="1500" dirty="0"/>
                        <a:t>MET MODEL</a:t>
                      </a:r>
                    </a:p>
                  </a:txBody>
                  <a:tcPr/>
                </a:tc>
                <a:tc>
                  <a:txBody>
                    <a:bodyPr/>
                    <a:lstStyle/>
                    <a:p>
                      <a:r>
                        <a:rPr lang="en-US" sz="1500" dirty="0"/>
                        <a:t>AQ MODEL</a:t>
                      </a:r>
                    </a:p>
                  </a:txBody>
                  <a:tcPr/>
                </a:tc>
                <a:extLst>
                  <a:ext uri="{0D108BD9-81ED-4DB2-BD59-A6C34878D82A}">
                    <a16:rowId xmlns:a16="http://schemas.microsoft.com/office/drawing/2014/main" val="1855263148"/>
                  </a:ext>
                </a:extLst>
              </a:tr>
              <a:tr h="320973">
                <a:tc>
                  <a:txBody>
                    <a:bodyPr/>
                    <a:lstStyle/>
                    <a:p>
                      <a:r>
                        <a:rPr lang="en-US" sz="1500" dirty="0"/>
                        <a:t>2002</a:t>
                      </a:r>
                    </a:p>
                  </a:txBody>
                  <a:tcPr/>
                </a:tc>
                <a:tc>
                  <a:txBody>
                    <a:bodyPr/>
                    <a:lstStyle/>
                    <a:p>
                      <a:r>
                        <a:rPr lang="en-US" sz="1500" dirty="0"/>
                        <a:t>2002 NEI v3 (2002af)</a:t>
                      </a:r>
                    </a:p>
                  </a:txBody>
                  <a:tcPr/>
                </a:tc>
                <a:tc>
                  <a:txBody>
                    <a:bodyPr/>
                    <a:lstStyle/>
                    <a:p>
                      <a:r>
                        <a:rPr lang="en-US" sz="1500" dirty="0"/>
                        <a:t>2002 MOVES 2010b</a:t>
                      </a:r>
                    </a:p>
                  </a:txBody>
                  <a:tcPr/>
                </a:tc>
                <a:tc>
                  <a:txBody>
                    <a:bodyPr/>
                    <a:lstStyle/>
                    <a:p>
                      <a:r>
                        <a:rPr lang="en-US" sz="1500" dirty="0"/>
                        <a:t>WRFv3.4</a:t>
                      </a:r>
                    </a:p>
                  </a:txBody>
                  <a:tcPr/>
                </a:tc>
                <a:tc>
                  <a:txBody>
                    <a:bodyPr/>
                    <a:lstStyle/>
                    <a:p>
                      <a:r>
                        <a:rPr lang="en-US" sz="1500" dirty="0"/>
                        <a:t>CMAQv5.0.2</a:t>
                      </a:r>
                    </a:p>
                  </a:txBody>
                  <a:tcPr/>
                </a:tc>
                <a:extLst>
                  <a:ext uri="{0D108BD9-81ED-4DB2-BD59-A6C34878D82A}">
                    <a16:rowId xmlns:a16="http://schemas.microsoft.com/office/drawing/2014/main" val="220630550"/>
                  </a:ext>
                </a:extLst>
              </a:tr>
              <a:tr h="320973">
                <a:tc>
                  <a:txBody>
                    <a:bodyPr/>
                    <a:lstStyle/>
                    <a:p>
                      <a:r>
                        <a:rPr lang="en-US" sz="1500" dirty="0"/>
                        <a:t>2003</a:t>
                      </a:r>
                    </a:p>
                  </a:txBody>
                  <a:tcPr/>
                </a:tc>
                <a:tc>
                  <a:txBody>
                    <a:bodyPr/>
                    <a:lstStyle/>
                    <a:p>
                      <a:r>
                        <a:rPr lang="en-US" sz="1500" dirty="0"/>
                        <a:t>2002 NEI v3 (2003af)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Interpolated 2002, 2005 MOVES output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WRFv3.4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CMAQv5.0.2</a:t>
                      </a:r>
                    </a:p>
                  </a:txBody>
                  <a:tcPr/>
                </a:tc>
                <a:extLst>
                  <a:ext uri="{0D108BD9-81ED-4DB2-BD59-A6C34878D82A}">
                    <a16:rowId xmlns:a16="http://schemas.microsoft.com/office/drawing/2014/main" val="1002931148"/>
                  </a:ext>
                </a:extLst>
              </a:tr>
              <a:tr h="561703">
                <a:tc>
                  <a:txBody>
                    <a:bodyPr/>
                    <a:lstStyle/>
                    <a:p>
                      <a:r>
                        <a:rPr lang="en-US" sz="1500" dirty="0"/>
                        <a:t>2004</a:t>
                      </a:r>
                    </a:p>
                  </a:txBody>
                  <a:tcPr/>
                </a:tc>
                <a:tc>
                  <a:txBody>
                    <a:bodyPr/>
                    <a:lstStyle/>
                    <a:p>
                      <a:r>
                        <a:rPr lang="en-US" sz="1500" dirty="0"/>
                        <a:t>2005 NEI v3 (2005ct_04)</a:t>
                      </a:r>
                    </a:p>
                  </a:txBody>
                  <a:tcPr/>
                </a:tc>
                <a:tc>
                  <a:txBody>
                    <a:bodyPr/>
                    <a:lstStyle/>
                    <a:p>
                      <a:r>
                        <a:rPr lang="en-US" sz="1500" dirty="0"/>
                        <a:t>Interpolated 2002, 2005 MOVES output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WRFv3.4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CMAQv5.0.2</a:t>
                      </a:r>
                    </a:p>
                    <a:p>
                      <a:endParaRPr lang="en-US" sz="1500" dirty="0"/>
                    </a:p>
                  </a:txBody>
                  <a:tcPr/>
                </a:tc>
                <a:extLst>
                  <a:ext uri="{0D108BD9-81ED-4DB2-BD59-A6C34878D82A}">
                    <a16:rowId xmlns:a16="http://schemas.microsoft.com/office/drawing/2014/main" val="1141673363"/>
                  </a:ext>
                </a:extLst>
              </a:tr>
              <a:tr h="320973">
                <a:tc>
                  <a:txBody>
                    <a:bodyPr/>
                    <a:lstStyle/>
                    <a:p>
                      <a:r>
                        <a:rPr lang="en-US" sz="1500" dirty="0"/>
                        <a:t>2005</a:t>
                      </a:r>
                    </a:p>
                  </a:txBody>
                  <a:tcPr/>
                </a:tc>
                <a:tc>
                  <a:txBody>
                    <a:bodyPr/>
                    <a:lstStyle/>
                    <a:p>
                      <a:r>
                        <a:rPr lang="en-US" sz="1500" dirty="0"/>
                        <a:t>2005 NEI v3 (2005ct_04)</a:t>
                      </a:r>
                    </a:p>
                  </a:txBody>
                  <a:tcPr/>
                </a:tc>
                <a:tc>
                  <a:txBody>
                    <a:bodyPr/>
                    <a:lstStyle/>
                    <a:p>
                      <a:r>
                        <a:rPr lang="en-US" sz="1500" dirty="0"/>
                        <a:t>2005 MOVES 2010b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WRFv3.4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CMAQv5.0.2</a:t>
                      </a:r>
                    </a:p>
                  </a:txBody>
                  <a:tcPr/>
                </a:tc>
                <a:extLst>
                  <a:ext uri="{0D108BD9-81ED-4DB2-BD59-A6C34878D82A}">
                    <a16:rowId xmlns:a16="http://schemas.microsoft.com/office/drawing/2014/main" val="1047553397"/>
                  </a:ext>
                </a:extLst>
              </a:tr>
              <a:tr h="320973">
                <a:tc>
                  <a:txBody>
                    <a:bodyPr/>
                    <a:lstStyle/>
                    <a:p>
                      <a:r>
                        <a:rPr lang="en-US" sz="1500" dirty="0"/>
                        <a:t>2006</a:t>
                      </a:r>
                    </a:p>
                  </a:txBody>
                  <a:tcPr/>
                </a:tc>
                <a:tc>
                  <a:txBody>
                    <a:bodyPr/>
                    <a:lstStyle/>
                    <a:p>
                      <a:r>
                        <a:rPr lang="en-US" sz="1500" dirty="0"/>
                        <a:t>2008 NEI v3 (2007ed_06)</a:t>
                      </a:r>
                    </a:p>
                  </a:txBody>
                  <a:tcPr/>
                </a:tc>
                <a:tc>
                  <a:txBody>
                    <a:bodyPr/>
                    <a:lstStyle/>
                    <a:p>
                      <a:r>
                        <a:rPr lang="en-US" sz="1500" dirty="0"/>
                        <a:t>2005 MOVES </a:t>
                      </a:r>
                      <a:r>
                        <a:rPr lang="en-US" sz="1500" dirty="0" err="1"/>
                        <a:t>eftables</a:t>
                      </a:r>
                      <a:r>
                        <a:rPr lang="en-US" sz="1500" dirty="0"/>
                        <a:t>, 2006 activity data and met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WRFv3.4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CMAQv5.0.2</a:t>
                      </a:r>
                    </a:p>
                  </a:txBody>
                  <a:tcPr/>
                </a:tc>
                <a:extLst>
                  <a:ext uri="{0D108BD9-81ED-4DB2-BD59-A6C34878D82A}">
                    <a16:rowId xmlns:a16="http://schemas.microsoft.com/office/drawing/2014/main" val="688291677"/>
                  </a:ext>
                </a:extLst>
              </a:tr>
              <a:tr h="320973">
                <a:tc>
                  <a:txBody>
                    <a:bodyPr/>
                    <a:lstStyle/>
                    <a:p>
                      <a:r>
                        <a:rPr lang="en-US" sz="1500" dirty="0"/>
                        <a:t>2007</a:t>
                      </a:r>
                    </a:p>
                  </a:txBody>
                  <a:tcPr/>
                </a:tc>
                <a:tc>
                  <a:txBody>
                    <a:bodyPr/>
                    <a:lstStyle/>
                    <a:p>
                      <a:r>
                        <a:rPr lang="en-US" sz="1500" dirty="0"/>
                        <a:t>2008 NEI v3 (2007rh)</a:t>
                      </a:r>
                    </a:p>
                  </a:txBody>
                  <a:tcPr/>
                </a:tc>
                <a:tc>
                  <a:txBody>
                    <a:bodyPr/>
                    <a:lstStyle/>
                    <a:p>
                      <a:r>
                        <a:rPr lang="en-US" sz="1500" dirty="0"/>
                        <a:t>2007 MOVES 2010b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WRFv3.4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CMAQv5.0.2</a:t>
                      </a:r>
                    </a:p>
                  </a:txBody>
                  <a:tcPr/>
                </a:tc>
                <a:extLst>
                  <a:ext uri="{0D108BD9-81ED-4DB2-BD59-A6C34878D82A}">
                    <a16:rowId xmlns:a16="http://schemas.microsoft.com/office/drawing/2014/main" val="2773324181"/>
                  </a:ext>
                </a:extLst>
              </a:tr>
              <a:tr h="320973">
                <a:tc>
                  <a:txBody>
                    <a:bodyPr/>
                    <a:lstStyle/>
                    <a:p>
                      <a:r>
                        <a:rPr lang="en-US" sz="1500" dirty="0"/>
                        <a:t>2008</a:t>
                      </a:r>
                    </a:p>
                  </a:txBody>
                  <a:tcPr/>
                </a:tc>
                <a:tc>
                  <a:txBody>
                    <a:bodyPr/>
                    <a:lstStyle/>
                    <a:p>
                      <a:r>
                        <a:rPr lang="en-US" sz="1500" dirty="0"/>
                        <a:t>2008 NEI v3 (2008ab)</a:t>
                      </a:r>
                    </a:p>
                  </a:txBody>
                  <a:tcPr/>
                </a:tc>
                <a:tc>
                  <a:txBody>
                    <a:bodyPr/>
                    <a:lstStyle/>
                    <a:p>
                      <a:r>
                        <a:rPr lang="en-US" sz="1500" dirty="0"/>
                        <a:t>2008 MOVES 2010b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WRFv3.4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CMAQv5.0.2</a:t>
                      </a:r>
                    </a:p>
                  </a:txBody>
                  <a:tcPr/>
                </a:tc>
                <a:extLst>
                  <a:ext uri="{0D108BD9-81ED-4DB2-BD59-A6C34878D82A}">
                    <a16:rowId xmlns:a16="http://schemas.microsoft.com/office/drawing/2014/main" val="3543842211"/>
                  </a:ext>
                </a:extLst>
              </a:tr>
              <a:tr h="320973">
                <a:tc>
                  <a:txBody>
                    <a:bodyPr/>
                    <a:lstStyle/>
                    <a:p>
                      <a:r>
                        <a:rPr lang="en-US" sz="1500" dirty="0"/>
                        <a:t>2009</a:t>
                      </a:r>
                    </a:p>
                  </a:txBody>
                  <a:tcPr/>
                </a:tc>
                <a:tc>
                  <a:txBody>
                    <a:bodyPr/>
                    <a:lstStyle/>
                    <a:p>
                      <a:r>
                        <a:rPr lang="en-US" sz="1500" dirty="0"/>
                        <a:t>2008 NEI v3 (2009ef)</a:t>
                      </a:r>
                    </a:p>
                  </a:txBody>
                  <a:tcPr/>
                </a:tc>
                <a:tc>
                  <a:txBody>
                    <a:bodyPr/>
                    <a:lstStyle/>
                    <a:p>
                      <a:r>
                        <a:rPr lang="en-US" sz="1500" dirty="0"/>
                        <a:t>2009 MOVES 2010b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WRFv3.4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CMAQv5.0.2</a:t>
                      </a:r>
                    </a:p>
                  </a:txBody>
                  <a:tcPr/>
                </a:tc>
                <a:extLst>
                  <a:ext uri="{0D108BD9-81ED-4DB2-BD59-A6C34878D82A}">
                    <a16:rowId xmlns:a16="http://schemas.microsoft.com/office/drawing/2014/main" val="3980593367"/>
                  </a:ext>
                </a:extLst>
              </a:tr>
              <a:tr h="320973">
                <a:tc>
                  <a:txBody>
                    <a:bodyPr/>
                    <a:lstStyle/>
                    <a:p>
                      <a:r>
                        <a:rPr lang="en-US" sz="1500" dirty="0"/>
                        <a:t>2010</a:t>
                      </a:r>
                    </a:p>
                  </a:txBody>
                  <a:tcPr/>
                </a:tc>
                <a:tc>
                  <a:txBody>
                    <a:bodyPr/>
                    <a:lstStyle/>
                    <a:p>
                      <a:r>
                        <a:rPr lang="en-US" sz="1500" dirty="0"/>
                        <a:t>2008 NEI v3 (2007ed_10)</a:t>
                      </a:r>
                    </a:p>
                  </a:txBody>
                  <a:tcPr/>
                </a:tc>
                <a:tc>
                  <a:txBody>
                    <a:bodyPr/>
                    <a:lstStyle/>
                    <a:p>
                      <a:r>
                        <a:rPr lang="en-US" sz="1500" dirty="0"/>
                        <a:t>2009 </a:t>
                      </a:r>
                      <a:r>
                        <a:rPr lang="en-US" sz="1500" dirty="0" err="1"/>
                        <a:t>eftables</a:t>
                      </a:r>
                      <a:r>
                        <a:rPr lang="en-US" sz="1500" dirty="0"/>
                        <a:t>, 2010 activity data and met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WRFv3.4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CMAQv5.0.2</a:t>
                      </a:r>
                    </a:p>
                  </a:txBody>
                  <a:tcPr/>
                </a:tc>
                <a:extLst>
                  <a:ext uri="{0D108BD9-81ED-4DB2-BD59-A6C34878D82A}">
                    <a16:rowId xmlns:a16="http://schemas.microsoft.com/office/drawing/2014/main" val="4213229943"/>
                  </a:ext>
                </a:extLst>
              </a:tr>
              <a:tr h="320973">
                <a:tc>
                  <a:txBody>
                    <a:bodyPr/>
                    <a:lstStyle/>
                    <a:p>
                      <a:r>
                        <a:rPr lang="en-US" sz="1500" dirty="0"/>
                        <a:t>2011</a:t>
                      </a:r>
                    </a:p>
                  </a:txBody>
                  <a:tcPr/>
                </a:tc>
                <a:tc>
                  <a:txBody>
                    <a:bodyPr/>
                    <a:lstStyle/>
                    <a:p>
                      <a:r>
                        <a:rPr lang="en-US" sz="1500" dirty="0"/>
                        <a:t>2011 NEI v1 (2011ed)</a:t>
                      </a:r>
                    </a:p>
                  </a:txBody>
                  <a:tcPr/>
                </a:tc>
                <a:tc>
                  <a:txBody>
                    <a:bodyPr/>
                    <a:lstStyle/>
                    <a:p>
                      <a:r>
                        <a:rPr lang="en-US" sz="1500" dirty="0"/>
                        <a:t>2011 MOVES 2010b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WRFv3.4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CMAQv5.0.2</a:t>
                      </a:r>
                    </a:p>
                  </a:txBody>
                  <a:tcPr/>
                </a:tc>
                <a:extLst>
                  <a:ext uri="{0D108BD9-81ED-4DB2-BD59-A6C34878D82A}">
                    <a16:rowId xmlns:a16="http://schemas.microsoft.com/office/drawing/2014/main" val="831091746"/>
                  </a:ext>
                </a:extLst>
              </a:tr>
              <a:tr h="320973">
                <a:tc>
                  <a:txBody>
                    <a:bodyPr/>
                    <a:lstStyle/>
                    <a:p>
                      <a:r>
                        <a:rPr lang="en-US" sz="1500" dirty="0"/>
                        <a:t>2012</a:t>
                      </a:r>
                    </a:p>
                  </a:txBody>
                  <a:tcPr/>
                </a:tc>
                <a:tc>
                  <a:txBody>
                    <a:bodyPr/>
                    <a:lstStyle/>
                    <a:p>
                      <a:r>
                        <a:rPr lang="en-US" sz="1500" dirty="0"/>
                        <a:t>2011 NEI v2 (2011ed_12)</a:t>
                      </a:r>
                    </a:p>
                  </a:txBody>
                  <a:tcPr/>
                </a:tc>
                <a:tc>
                  <a:txBody>
                    <a:bodyPr/>
                    <a:lstStyle/>
                    <a:p>
                      <a:r>
                        <a:rPr lang="en-US" sz="1500" dirty="0"/>
                        <a:t>MOVES2014a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WRFv3.4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CMAQv5.0.2</a:t>
                      </a:r>
                    </a:p>
                  </a:txBody>
                  <a:tcPr/>
                </a:tc>
                <a:extLst>
                  <a:ext uri="{0D108BD9-81ED-4DB2-BD59-A6C34878D82A}">
                    <a16:rowId xmlns:a16="http://schemas.microsoft.com/office/drawing/2014/main" val="3105242881"/>
                  </a:ext>
                </a:extLst>
              </a:tr>
              <a:tr h="361108">
                <a:tc>
                  <a:txBody>
                    <a:bodyPr/>
                    <a:lstStyle/>
                    <a:p>
                      <a:r>
                        <a:rPr lang="en-US" sz="1500" dirty="0"/>
                        <a:t>2013</a:t>
                      </a:r>
                    </a:p>
                  </a:txBody>
                  <a:tcPr/>
                </a:tc>
                <a:tc>
                  <a:txBody>
                    <a:bodyPr/>
                    <a:lstStyle/>
                    <a:p>
                      <a:r>
                        <a:rPr lang="en-US" sz="1500" dirty="0"/>
                        <a:t>2011 NEIv2 (2013ej)</a:t>
                      </a:r>
                    </a:p>
                  </a:txBody>
                  <a:tcPr/>
                </a:tc>
                <a:tc>
                  <a:txBody>
                    <a:bodyPr/>
                    <a:lstStyle/>
                    <a:p>
                      <a:r>
                        <a:rPr lang="en-US" sz="1500" dirty="0"/>
                        <a:t>MOVES2014a</a:t>
                      </a:r>
                    </a:p>
                  </a:txBody>
                  <a:tcPr/>
                </a:tc>
                <a:tc>
                  <a:txBody>
                    <a:bodyPr/>
                    <a:lstStyle/>
                    <a:p>
                      <a:r>
                        <a:rPr lang="en-US" sz="1500" dirty="0"/>
                        <a:t>WRFv3.7.1</a:t>
                      </a:r>
                    </a:p>
                  </a:txBody>
                  <a:tcPr/>
                </a:tc>
                <a:tc>
                  <a:txBody>
                    <a:bodyPr/>
                    <a:lstStyle/>
                    <a:p>
                      <a:r>
                        <a:rPr lang="en-US" sz="1500" dirty="0"/>
                        <a:t>CMAQv5.1</a:t>
                      </a:r>
                    </a:p>
                  </a:txBody>
                  <a:tcPr/>
                </a:tc>
                <a:extLst>
                  <a:ext uri="{0D108BD9-81ED-4DB2-BD59-A6C34878D82A}">
                    <a16:rowId xmlns:a16="http://schemas.microsoft.com/office/drawing/2014/main" val="1949322273"/>
                  </a:ext>
                </a:extLst>
              </a:tr>
              <a:tr h="320973">
                <a:tc>
                  <a:txBody>
                    <a:bodyPr/>
                    <a:lstStyle/>
                    <a:p>
                      <a:r>
                        <a:rPr lang="en-US" sz="1500" dirty="0"/>
                        <a:t>2014</a:t>
                      </a:r>
                    </a:p>
                  </a:txBody>
                  <a:tcPr/>
                </a:tc>
                <a:tc>
                  <a:txBody>
                    <a:bodyPr/>
                    <a:lstStyle/>
                    <a:p>
                      <a:r>
                        <a:rPr lang="en-US" sz="1500" dirty="0"/>
                        <a:t>2014 NEI v1 (2014fb)</a:t>
                      </a:r>
                    </a:p>
                  </a:txBody>
                  <a:tcPr/>
                </a:tc>
                <a:tc>
                  <a:txBody>
                    <a:bodyPr/>
                    <a:lstStyle/>
                    <a:p>
                      <a:r>
                        <a:rPr lang="en-US" sz="1500" dirty="0"/>
                        <a:t>MOVES2014a</a:t>
                      </a:r>
                    </a:p>
                  </a:txBody>
                  <a:tcPr/>
                </a:tc>
                <a:tc>
                  <a:txBody>
                    <a:bodyPr/>
                    <a:lstStyle/>
                    <a:p>
                      <a:r>
                        <a:rPr lang="en-US" sz="1500" dirty="0"/>
                        <a:t>WRFv3.8.1</a:t>
                      </a:r>
                    </a:p>
                  </a:txBody>
                  <a:tcPr/>
                </a:tc>
                <a:tc>
                  <a:txBody>
                    <a:bodyPr/>
                    <a:lstStyle/>
                    <a:p>
                      <a:r>
                        <a:rPr lang="en-US" sz="1500" dirty="0"/>
                        <a:t>CMAQv5.2</a:t>
                      </a:r>
                    </a:p>
                  </a:txBody>
                  <a:tcPr/>
                </a:tc>
                <a:extLst>
                  <a:ext uri="{0D108BD9-81ED-4DB2-BD59-A6C34878D82A}">
                    <a16:rowId xmlns:a16="http://schemas.microsoft.com/office/drawing/2014/main" val="3180940200"/>
                  </a:ext>
                </a:extLst>
              </a:tr>
              <a:tr h="320973">
                <a:tc>
                  <a:txBody>
                    <a:bodyPr/>
                    <a:lstStyle/>
                    <a:p>
                      <a:r>
                        <a:rPr lang="en-US" sz="1500" dirty="0"/>
                        <a:t>2015</a:t>
                      </a:r>
                    </a:p>
                  </a:txBody>
                  <a:tcPr/>
                </a:tc>
                <a:tc>
                  <a:txBody>
                    <a:bodyPr/>
                    <a:lstStyle/>
                    <a:p>
                      <a:r>
                        <a:rPr lang="en-US" sz="1500" dirty="0"/>
                        <a:t>2014 NEI v2 (2015fd)</a:t>
                      </a:r>
                    </a:p>
                  </a:txBody>
                  <a:tcPr/>
                </a:tc>
                <a:tc>
                  <a:txBody>
                    <a:bodyPr/>
                    <a:lstStyle/>
                    <a:p>
                      <a:r>
                        <a:rPr lang="en-US" sz="1500" dirty="0"/>
                        <a:t>MOVEs2014a</a:t>
                      </a:r>
                    </a:p>
                  </a:txBody>
                  <a:tcPr/>
                </a:tc>
                <a:tc>
                  <a:txBody>
                    <a:bodyPr/>
                    <a:lstStyle/>
                    <a:p>
                      <a:r>
                        <a:rPr lang="en-US" sz="1500" dirty="0"/>
                        <a:t>WRFv3.8</a:t>
                      </a:r>
                    </a:p>
                  </a:txBody>
                  <a:tcPr/>
                </a:tc>
                <a:tc>
                  <a:txBody>
                    <a:bodyPr/>
                    <a:lstStyle/>
                    <a:p>
                      <a:r>
                        <a:rPr lang="en-US" sz="1500" dirty="0"/>
                        <a:t>CMAQv5.2</a:t>
                      </a:r>
                    </a:p>
                  </a:txBody>
                  <a:tcPr/>
                </a:tc>
                <a:extLst>
                  <a:ext uri="{0D108BD9-81ED-4DB2-BD59-A6C34878D82A}">
                    <a16:rowId xmlns:a16="http://schemas.microsoft.com/office/drawing/2014/main" val="4012179404"/>
                  </a:ext>
                </a:extLst>
              </a:tr>
              <a:tr h="320973">
                <a:tc>
                  <a:txBody>
                    <a:bodyPr/>
                    <a:lstStyle/>
                    <a:p>
                      <a:r>
                        <a:rPr lang="en-US" sz="1500" dirty="0"/>
                        <a:t>2016</a:t>
                      </a:r>
                    </a:p>
                  </a:txBody>
                  <a:tcPr/>
                </a:tc>
                <a:tc>
                  <a:txBody>
                    <a:bodyPr/>
                    <a:lstStyle/>
                    <a:p>
                      <a:r>
                        <a:rPr lang="en-US" sz="1500" dirty="0"/>
                        <a:t>2016 alpha platform (2016fe)</a:t>
                      </a:r>
                    </a:p>
                  </a:txBody>
                  <a:tcPr/>
                </a:tc>
                <a:tc>
                  <a:txBody>
                    <a:bodyPr/>
                    <a:lstStyle/>
                    <a:p>
                      <a:r>
                        <a:rPr lang="en-US" sz="1500" dirty="0"/>
                        <a:t>MOVES2014a</a:t>
                      </a:r>
                    </a:p>
                  </a:txBody>
                  <a:tcPr/>
                </a:tc>
                <a:tc>
                  <a:txBody>
                    <a:bodyPr/>
                    <a:lstStyle/>
                    <a:p>
                      <a:r>
                        <a:rPr lang="en-US" sz="1500" dirty="0"/>
                        <a:t>WRFv3.8</a:t>
                      </a:r>
                    </a:p>
                  </a:txBody>
                  <a:tcPr/>
                </a:tc>
                <a:tc>
                  <a:txBody>
                    <a:bodyPr/>
                    <a:lstStyle/>
                    <a:p>
                      <a:r>
                        <a:rPr lang="en-US" sz="1500" dirty="0"/>
                        <a:t>CMAQv5.2.1</a:t>
                      </a:r>
                    </a:p>
                  </a:txBody>
                  <a:tcPr/>
                </a:tc>
                <a:extLst>
                  <a:ext uri="{0D108BD9-81ED-4DB2-BD59-A6C34878D82A}">
                    <a16:rowId xmlns:a16="http://schemas.microsoft.com/office/drawing/2014/main" val="2615716296"/>
                  </a:ext>
                </a:extLst>
              </a:tr>
              <a:tr h="320973">
                <a:tc>
                  <a:txBody>
                    <a:bodyPr/>
                    <a:lstStyle/>
                    <a:p>
                      <a:r>
                        <a:rPr lang="en-US" sz="1500" dirty="0"/>
                        <a:t>2016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2016 beta platform (2016ff)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MOVES2014b</a:t>
                      </a:r>
                    </a:p>
                  </a:txBody>
                  <a:tcPr/>
                </a:tc>
                <a:tc>
                  <a:txBody>
                    <a:bodyPr/>
                    <a:lstStyle/>
                    <a:p>
                      <a:r>
                        <a:rPr lang="en-US" sz="1500" dirty="0"/>
                        <a:t>WRFv3.8</a:t>
                      </a:r>
                    </a:p>
                  </a:txBody>
                  <a:tcPr/>
                </a:tc>
                <a:tc>
                  <a:txBody>
                    <a:bodyPr/>
                    <a:lstStyle/>
                    <a:p>
                      <a:r>
                        <a:rPr lang="en-US" sz="1500" dirty="0"/>
                        <a:t>CMAQv5.3</a:t>
                      </a:r>
                    </a:p>
                  </a:txBody>
                  <a:tcPr/>
                </a:tc>
                <a:extLst>
                  <a:ext uri="{0D108BD9-81ED-4DB2-BD59-A6C34878D82A}">
                    <a16:rowId xmlns:a16="http://schemas.microsoft.com/office/drawing/2014/main" val="4018119150"/>
                  </a:ext>
                </a:extLst>
              </a:tr>
            </a:tbl>
          </a:graphicData>
        </a:graphic>
      </p:graphicFrame>
      <p:sp>
        <p:nvSpPr>
          <p:cNvPr id="4" name="Slide Number Placeholder 3">
            <a:extLst>
              <a:ext uri="{FF2B5EF4-FFF2-40B4-BE49-F238E27FC236}">
                <a16:creationId xmlns:a16="http://schemas.microsoft.com/office/drawing/2014/main" id="{17ABD9A3-2944-46DF-BD34-27BCC734EED0}"/>
              </a:ext>
            </a:extLst>
          </p:cNvPr>
          <p:cNvSpPr>
            <a:spLocks noGrp="1"/>
          </p:cNvSpPr>
          <p:nvPr>
            <p:ph type="sldNum" sz="quarter" idx="12"/>
          </p:nvPr>
        </p:nvSpPr>
        <p:spPr>
          <a:xfrm>
            <a:off x="-2057400" y="6339567"/>
            <a:ext cx="2743200" cy="365125"/>
          </a:xfrm>
        </p:spPr>
        <p:txBody>
          <a:bodyPr/>
          <a:lstStyle/>
          <a:p>
            <a:fld id="{2C54A5C6-1A67-402B-9D43-A5D8CAE25FA9}" type="slidenum">
              <a:rPr lang="en-US" smtClean="0">
                <a:solidFill>
                  <a:schemeClr val="bg1"/>
                </a:solidFill>
              </a:rPr>
              <a:t>20</a:t>
            </a:fld>
            <a:endParaRPr lang="en-US" dirty="0">
              <a:solidFill>
                <a:schemeClr val="bg1"/>
              </a:solidFill>
            </a:endParaRPr>
          </a:p>
        </p:txBody>
      </p:sp>
    </p:spTree>
    <p:extLst>
      <p:ext uri="{BB962C8B-B14F-4D97-AF65-F5344CB8AC3E}">
        <p14:creationId xmlns:p14="http://schemas.microsoft.com/office/powerpoint/2010/main" val="1332920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76C9F-9BF8-417E-B93A-8EB676F30FB9}"/>
              </a:ext>
            </a:extLst>
          </p:cNvPr>
          <p:cNvSpPr>
            <a:spLocks noGrp="1"/>
          </p:cNvSpPr>
          <p:nvPr>
            <p:ph idx="1"/>
          </p:nvPr>
        </p:nvSpPr>
        <p:spPr>
          <a:xfrm>
            <a:off x="750388" y="4963305"/>
            <a:ext cx="10718186" cy="1691016"/>
          </a:xfrm>
        </p:spPr>
        <p:txBody>
          <a:bodyPr>
            <a:normAutofit/>
          </a:bodyPr>
          <a:lstStyle/>
          <a:p>
            <a:r>
              <a:rPr lang="en-US" sz="2400" dirty="0"/>
              <a:t>NO</a:t>
            </a:r>
            <a:r>
              <a:rPr lang="en-US" sz="2400" baseline="-25000" dirty="0"/>
              <a:t>x</a:t>
            </a:r>
            <a:r>
              <a:rPr lang="en-US" sz="2400" dirty="0"/>
              <a:t> summertime bias in 2016 using CMAQv5.3 and 2016beta emissions is much lower than 2011 bias using CMAQv5.0.2 and 2011 platform emissions.</a:t>
            </a:r>
          </a:p>
          <a:p>
            <a:r>
              <a:rPr lang="en-US" sz="2400" dirty="0"/>
              <a:t>Improvements reflect both lower observed NO</a:t>
            </a:r>
            <a:r>
              <a:rPr lang="en-US" sz="2400" baseline="-25000" dirty="0"/>
              <a:t>X</a:t>
            </a:r>
            <a:r>
              <a:rPr lang="en-US" sz="2400" dirty="0"/>
              <a:t> across the country AND improvements in emissions and air quality modeling. </a:t>
            </a:r>
          </a:p>
          <a:p>
            <a:pPr marL="0" indent="0">
              <a:buNone/>
            </a:pPr>
            <a:endParaRPr lang="en-US" sz="2400" dirty="0"/>
          </a:p>
        </p:txBody>
      </p:sp>
      <p:sp>
        <p:nvSpPr>
          <p:cNvPr id="5" name="Title 1">
            <a:extLst>
              <a:ext uri="{FF2B5EF4-FFF2-40B4-BE49-F238E27FC236}">
                <a16:creationId xmlns:a16="http://schemas.microsoft.com/office/drawing/2014/main" id="{6ACFD4F2-81AB-4CD5-AFE0-A20557CC694D}"/>
              </a:ext>
            </a:extLst>
          </p:cNvPr>
          <p:cNvSpPr txBox="1">
            <a:spLocks/>
          </p:cNvSpPr>
          <p:nvPr/>
        </p:nvSpPr>
        <p:spPr>
          <a:xfrm>
            <a:off x="920821" y="584982"/>
            <a:ext cx="10350357" cy="62212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60A9"/>
                </a:solidFill>
              </a:rPr>
              <a:t>Status Report on Summer NO</a:t>
            </a:r>
            <a:r>
              <a:rPr lang="en-US" b="1" baseline="-25000" dirty="0">
                <a:solidFill>
                  <a:srgbClr val="0060A9"/>
                </a:solidFill>
              </a:rPr>
              <a:t>x</a:t>
            </a:r>
            <a:r>
              <a:rPr lang="en-US" b="1" dirty="0">
                <a:solidFill>
                  <a:srgbClr val="0060A9"/>
                </a:solidFill>
              </a:rPr>
              <a:t> Mean Bias </a:t>
            </a:r>
          </a:p>
        </p:txBody>
      </p:sp>
      <p:pic>
        <p:nvPicPr>
          <p:cNvPr id="22" name="Picture 21">
            <a:extLst>
              <a:ext uri="{FF2B5EF4-FFF2-40B4-BE49-F238E27FC236}">
                <a16:creationId xmlns:a16="http://schemas.microsoft.com/office/drawing/2014/main" id="{86112E57-AED3-45C9-B2F2-68320C3DF597}"/>
              </a:ext>
            </a:extLst>
          </p:cNvPr>
          <p:cNvPicPr/>
          <p:nvPr/>
        </p:nvPicPr>
        <p:blipFill rotWithShape="1">
          <a:blip r:embed="rId3">
            <a:extLst>
              <a:ext uri="{28A0092B-C50C-407E-A947-70E740481C1C}">
                <a14:useLocalDpi xmlns:a14="http://schemas.microsoft.com/office/drawing/2010/main" val="0"/>
              </a:ext>
            </a:extLst>
          </a:blip>
          <a:srcRect l="49117"/>
          <a:stretch/>
        </p:blipFill>
        <p:spPr bwMode="auto">
          <a:xfrm>
            <a:off x="240318" y="1407886"/>
            <a:ext cx="5855682" cy="3299709"/>
          </a:xfrm>
          <a:prstGeom prst="rect">
            <a:avLst/>
          </a:prstGeom>
          <a:noFill/>
          <a:ln>
            <a:noFill/>
          </a:ln>
        </p:spPr>
      </p:pic>
      <p:pic>
        <p:nvPicPr>
          <p:cNvPr id="23" name="Picture 22">
            <a:extLst>
              <a:ext uri="{FF2B5EF4-FFF2-40B4-BE49-F238E27FC236}">
                <a16:creationId xmlns:a16="http://schemas.microsoft.com/office/drawing/2014/main" id="{20175780-1ED4-4C0A-A529-E0349D2F38EF}"/>
              </a:ext>
            </a:extLst>
          </p:cNvPr>
          <p:cNvPicPr/>
          <p:nvPr/>
        </p:nvPicPr>
        <p:blipFill rotWithShape="1">
          <a:blip r:embed="rId4">
            <a:extLst>
              <a:ext uri="{28A0092B-C50C-407E-A947-70E740481C1C}">
                <a14:useLocalDpi xmlns:a14="http://schemas.microsoft.com/office/drawing/2010/main" val="0"/>
              </a:ext>
            </a:extLst>
          </a:blip>
          <a:srcRect l="50000"/>
          <a:stretch/>
        </p:blipFill>
        <p:spPr bwMode="auto">
          <a:xfrm>
            <a:off x="6070292" y="1367893"/>
            <a:ext cx="5699344" cy="3431144"/>
          </a:xfrm>
          <a:prstGeom prst="rect">
            <a:avLst/>
          </a:prstGeom>
          <a:noFill/>
          <a:ln>
            <a:noFill/>
          </a:ln>
        </p:spPr>
      </p:pic>
      <p:sp>
        <p:nvSpPr>
          <p:cNvPr id="2" name="Slide Number Placeholder 1">
            <a:extLst>
              <a:ext uri="{FF2B5EF4-FFF2-40B4-BE49-F238E27FC236}">
                <a16:creationId xmlns:a16="http://schemas.microsoft.com/office/drawing/2014/main" id="{169D9957-6101-4E6D-B48E-6884977A091C}"/>
              </a:ext>
            </a:extLst>
          </p:cNvPr>
          <p:cNvSpPr>
            <a:spLocks noGrp="1"/>
          </p:cNvSpPr>
          <p:nvPr>
            <p:ph type="sldNum" sz="quarter" idx="12"/>
          </p:nvPr>
        </p:nvSpPr>
        <p:spPr>
          <a:xfrm>
            <a:off x="-2070968" y="6325772"/>
            <a:ext cx="2743200" cy="365125"/>
          </a:xfrm>
        </p:spPr>
        <p:txBody>
          <a:bodyPr/>
          <a:lstStyle/>
          <a:p>
            <a:fld id="{2C54A5C6-1A67-402B-9D43-A5D8CAE25FA9}" type="slidenum">
              <a:rPr lang="en-US" smtClean="0">
                <a:solidFill>
                  <a:schemeClr val="bg1"/>
                </a:solidFill>
              </a:rPr>
              <a:t>21</a:t>
            </a:fld>
            <a:endParaRPr lang="en-US" dirty="0">
              <a:solidFill>
                <a:schemeClr val="bg1"/>
              </a:solidFill>
            </a:endParaRPr>
          </a:p>
        </p:txBody>
      </p:sp>
      <p:sp>
        <p:nvSpPr>
          <p:cNvPr id="8" name="TextBox 7">
            <a:extLst>
              <a:ext uri="{FF2B5EF4-FFF2-40B4-BE49-F238E27FC236}">
                <a16:creationId xmlns:a16="http://schemas.microsoft.com/office/drawing/2014/main" id="{F75FFCFD-2454-431A-B538-38DA5877F3DE}"/>
              </a:ext>
            </a:extLst>
          </p:cNvPr>
          <p:cNvSpPr txBox="1"/>
          <p:nvPr/>
        </p:nvSpPr>
        <p:spPr>
          <a:xfrm>
            <a:off x="396656" y="1350734"/>
            <a:ext cx="4811287" cy="553998"/>
          </a:xfrm>
          <a:prstGeom prst="rect">
            <a:avLst/>
          </a:prstGeom>
          <a:solidFill>
            <a:schemeClr val="bg1"/>
          </a:solidFill>
        </p:spPr>
        <p:txBody>
          <a:bodyPr wrap="square" rtlCol="0">
            <a:spAutoFit/>
          </a:bodyPr>
          <a:lstStyle/>
          <a:p>
            <a:pPr algn="ctr"/>
            <a:r>
              <a:rPr lang="en-US" sz="1500" b="1" dirty="0"/>
              <a:t>Summer 2011, 4am-7am Average NO</a:t>
            </a:r>
            <a:r>
              <a:rPr lang="en-US" sz="1500" b="1" baseline="-25000" dirty="0"/>
              <a:t>x</a:t>
            </a:r>
            <a:r>
              <a:rPr lang="en-US" sz="1500" b="1" dirty="0"/>
              <a:t> Bias </a:t>
            </a:r>
          </a:p>
          <a:p>
            <a:pPr algn="ctr"/>
            <a:r>
              <a:rPr lang="en-US" sz="1500" b="1" dirty="0"/>
              <a:t>[CMAQv5.0.2 – Observed]</a:t>
            </a:r>
          </a:p>
        </p:txBody>
      </p:sp>
      <p:sp>
        <p:nvSpPr>
          <p:cNvPr id="9" name="TextBox 8">
            <a:extLst>
              <a:ext uri="{FF2B5EF4-FFF2-40B4-BE49-F238E27FC236}">
                <a16:creationId xmlns:a16="http://schemas.microsoft.com/office/drawing/2014/main" id="{4A66BCD8-E165-45CA-BE78-597E8DF3D6FF}"/>
              </a:ext>
            </a:extLst>
          </p:cNvPr>
          <p:cNvSpPr txBox="1"/>
          <p:nvPr/>
        </p:nvSpPr>
        <p:spPr>
          <a:xfrm>
            <a:off x="6095999" y="1350734"/>
            <a:ext cx="4811287" cy="553998"/>
          </a:xfrm>
          <a:prstGeom prst="rect">
            <a:avLst/>
          </a:prstGeom>
          <a:solidFill>
            <a:schemeClr val="bg1"/>
          </a:solidFill>
        </p:spPr>
        <p:txBody>
          <a:bodyPr wrap="square" rtlCol="0">
            <a:spAutoFit/>
          </a:bodyPr>
          <a:lstStyle/>
          <a:p>
            <a:pPr algn="ctr"/>
            <a:r>
              <a:rPr lang="en-US" sz="1500" b="1" dirty="0"/>
              <a:t>Summer 2016, 4am-7am Average NO</a:t>
            </a:r>
            <a:r>
              <a:rPr lang="en-US" sz="1500" b="1" baseline="-25000" dirty="0"/>
              <a:t>x</a:t>
            </a:r>
            <a:r>
              <a:rPr lang="en-US" sz="1500" b="1" dirty="0"/>
              <a:t> Bias </a:t>
            </a:r>
          </a:p>
          <a:p>
            <a:pPr algn="ctr"/>
            <a:r>
              <a:rPr lang="en-US" sz="1500" b="1" dirty="0"/>
              <a:t>[CMAQv5.3 – Observed]</a:t>
            </a:r>
          </a:p>
        </p:txBody>
      </p:sp>
    </p:spTree>
    <p:extLst>
      <p:ext uri="{BB962C8B-B14F-4D97-AF65-F5344CB8AC3E}">
        <p14:creationId xmlns:p14="http://schemas.microsoft.com/office/powerpoint/2010/main" val="831435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911A59E-5C58-464B-9E6D-F352F864A241}"/>
              </a:ext>
            </a:extLst>
          </p:cNvPr>
          <p:cNvPicPr>
            <a:picLocks noChangeAspect="1"/>
          </p:cNvPicPr>
          <p:nvPr/>
        </p:nvPicPr>
        <p:blipFill rotWithShape="1">
          <a:blip r:embed="rId3">
            <a:extLst>
              <a:ext uri="{28A0092B-C50C-407E-A947-70E740481C1C}">
                <a14:useLocalDpi xmlns:a14="http://schemas.microsoft.com/office/drawing/2010/main" val="0"/>
              </a:ext>
            </a:extLst>
          </a:blip>
          <a:srcRect r="49955"/>
          <a:stretch/>
        </p:blipFill>
        <p:spPr bwMode="auto">
          <a:xfrm>
            <a:off x="5916577" y="1491102"/>
            <a:ext cx="5525035" cy="3300984"/>
          </a:xfrm>
          <a:prstGeom prst="rect">
            <a:avLst/>
          </a:prstGeom>
          <a:noFill/>
          <a:ln>
            <a:noFill/>
          </a:ln>
        </p:spPr>
      </p:pic>
      <p:pic>
        <p:nvPicPr>
          <p:cNvPr id="10" name="Picture 9">
            <a:extLst>
              <a:ext uri="{FF2B5EF4-FFF2-40B4-BE49-F238E27FC236}">
                <a16:creationId xmlns:a16="http://schemas.microsoft.com/office/drawing/2014/main" id="{5A7EBCB9-84D3-48B8-B6B8-D9C2AB1A89DE}"/>
              </a:ext>
            </a:extLst>
          </p:cNvPr>
          <p:cNvPicPr>
            <a:picLocks noChangeAspect="1"/>
          </p:cNvPicPr>
          <p:nvPr/>
        </p:nvPicPr>
        <p:blipFill rotWithShape="1">
          <a:blip r:embed="rId4">
            <a:extLst>
              <a:ext uri="{28A0092B-C50C-407E-A947-70E740481C1C}">
                <a14:useLocalDpi xmlns:a14="http://schemas.microsoft.com/office/drawing/2010/main" val="0"/>
              </a:ext>
            </a:extLst>
          </a:blip>
          <a:srcRect r="49955"/>
          <a:stretch/>
        </p:blipFill>
        <p:spPr bwMode="auto">
          <a:xfrm>
            <a:off x="422364" y="1491102"/>
            <a:ext cx="5525035" cy="3300984"/>
          </a:xfrm>
          <a:prstGeom prst="rect">
            <a:avLst/>
          </a:prstGeom>
          <a:noFill/>
          <a:ln>
            <a:noFill/>
          </a:ln>
        </p:spPr>
      </p:pic>
      <p:sp>
        <p:nvSpPr>
          <p:cNvPr id="5" name="Title 1">
            <a:extLst>
              <a:ext uri="{FF2B5EF4-FFF2-40B4-BE49-F238E27FC236}">
                <a16:creationId xmlns:a16="http://schemas.microsoft.com/office/drawing/2014/main" id="{6ACFD4F2-81AB-4CD5-AFE0-A20557CC694D}"/>
              </a:ext>
            </a:extLst>
          </p:cNvPr>
          <p:cNvSpPr txBox="1">
            <a:spLocks/>
          </p:cNvSpPr>
          <p:nvPr/>
        </p:nvSpPr>
        <p:spPr>
          <a:xfrm>
            <a:off x="920821" y="584982"/>
            <a:ext cx="10350357" cy="62212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60A9"/>
                </a:solidFill>
              </a:rPr>
              <a:t>Status Report on Winter NO</a:t>
            </a:r>
            <a:r>
              <a:rPr lang="en-US" b="1" baseline="-25000" dirty="0">
                <a:solidFill>
                  <a:srgbClr val="0060A9"/>
                </a:solidFill>
              </a:rPr>
              <a:t>x</a:t>
            </a:r>
            <a:r>
              <a:rPr lang="en-US" b="1" dirty="0">
                <a:solidFill>
                  <a:srgbClr val="0060A9"/>
                </a:solidFill>
              </a:rPr>
              <a:t> Mean Bias </a:t>
            </a:r>
          </a:p>
        </p:txBody>
      </p:sp>
      <p:sp>
        <p:nvSpPr>
          <p:cNvPr id="2" name="Slide Number Placeholder 1">
            <a:extLst>
              <a:ext uri="{FF2B5EF4-FFF2-40B4-BE49-F238E27FC236}">
                <a16:creationId xmlns:a16="http://schemas.microsoft.com/office/drawing/2014/main" id="{169D9957-6101-4E6D-B48E-6884977A091C}"/>
              </a:ext>
            </a:extLst>
          </p:cNvPr>
          <p:cNvSpPr>
            <a:spLocks noGrp="1"/>
          </p:cNvSpPr>
          <p:nvPr>
            <p:ph type="sldNum" sz="quarter" idx="12"/>
          </p:nvPr>
        </p:nvSpPr>
        <p:spPr>
          <a:xfrm>
            <a:off x="-2070968" y="6325772"/>
            <a:ext cx="2743200" cy="365125"/>
          </a:xfrm>
        </p:spPr>
        <p:txBody>
          <a:bodyPr/>
          <a:lstStyle/>
          <a:p>
            <a:fld id="{2C54A5C6-1A67-402B-9D43-A5D8CAE25FA9}" type="slidenum">
              <a:rPr lang="en-US" smtClean="0">
                <a:solidFill>
                  <a:schemeClr val="bg1"/>
                </a:solidFill>
              </a:rPr>
              <a:t>22</a:t>
            </a:fld>
            <a:endParaRPr lang="en-US" dirty="0">
              <a:solidFill>
                <a:schemeClr val="bg1"/>
              </a:solidFill>
            </a:endParaRPr>
          </a:p>
        </p:txBody>
      </p:sp>
      <p:sp>
        <p:nvSpPr>
          <p:cNvPr id="8" name="TextBox 7">
            <a:extLst>
              <a:ext uri="{FF2B5EF4-FFF2-40B4-BE49-F238E27FC236}">
                <a16:creationId xmlns:a16="http://schemas.microsoft.com/office/drawing/2014/main" id="{F75FFCFD-2454-431A-B538-38DA5877F3DE}"/>
              </a:ext>
            </a:extLst>
          </p:cNvPr>
          <p:cNvSpPr txBox="1"/>
          <p:nvPr/>
        </p:nvSpPr>
        <p:spPr>
          <a:xfrm>
            <a:off x="396656" y="1350734"/>
            <a:ext cx="4811287" cy="553998"/>
          </a:xfrm>
          <a:prstGeom prst="rect">
            <a:avLst/>
          </a:prstGeom>
          <a:solidFill>
            <a:schemeClr val="bg1"/>
          </a:solidFill>
        </p:spPr>
        <p:txBody>
          <a:bodyPr wrap="square" rtlCol="0">
            <a:spAutoFit/>
          </a:bodyPr>
          <a:lstStyle/>
          <a:p>
            <a:pPr algn="ctr"/>
            <a:r>
              <a:rPr lang="en-US" sz="1500" b="1" dirty="0"/>
              <a:t>Winter 2011, 4am-7am Average NO</a:t>
            </a:r>
            <a:r>
              <a:rPr lang="en-US" sz="1500" b="1" baseline="-25000" dirty="0"/>
              <a:t>x</a:t>
            </a:r>
            <a:r>
              <a:rPr lang="en-US" sz="1500" b="1" dirty="0"/>
              <a:t> Bias </a:t>
            </a:r>
          </a:p>
          <a:p>
            <a:pPr algn="ctr"/>
            <a:r>
              <a:rPr lang="en-US" sz="1500" b="1" dirty="0"/>
              <a:t>[CMAQv5.0.2 – Observed]</a:t>
            </a:r>
          </a:p>
        </p:txBody>
      </p:sp>
      <p:sp>
        <p:nvSpPr>
          <p:cNvPr id="9" name="TextBox 8">
            <a:extLst>
              <a:ext uri="{FF2B5EF4-FFF2-40B4-BE49-F238E27FC236}">
                <a16:creationId xmlns:a16="http://schemas.microsoft.com/office/drawing/2014/main" id="{4A66BCD8-E165-45CA-BE78-597E8DF3D6FF}"/>
              </a:ext>
            </a:extLst>
          </p:cNvPr>
          <p:cNvSpPr txBox="1"/>
          <p:nvPr/>
        </p:nvSpPr>
        <p:spPr>
          <a:xfrm>
            <a:off x="6095999" y="1350734"/>
            <a:ext cx="4811287" cy="553998"/>
          </a:xfrm>
          <a:prstGeom prst="rect">
            <a:avLst/>
          </a:prstGeom>
          <a:solidFill>
            <a:schemeClr val="bg1"/>
          </a:solidFill>
        </p:spPr>
        <p:txBody>
          <a:bodyPr wrap="square" rtlCol="0">
            <a:spAutoFit/>
          </a:bodyPr>
          <a:lstStyle/>
          <a:p>
            <a:pPr algn="ctr"/>
            <a:r>
              <a:rPr lang="en-US" sz="1500" b="1" dirty="0"/>
              <a:t>Winter 2016, 4am-7am Average NO</a:t>
            </a:r>
            <a:r>
              <a:rPr lang="en-US" sz="1500" b="1" baseline="-25000" dirty="0"/>
              <a:t>x</a:t>
            </a:r>
            <a:r>
              <a:rPr lang="en-US" sz="1500" b="1" dirty="0"/>
              <a:t> Bias </a:t>
            </a:r>
          </a:p>
          <a:p>
            <a:pPr algn="ctr"/>
            <a:r>
              <a:rPr lang="en-US" sz="1500" b="1" dirty="0"/>
              <a:t>[CMAQv5.3 – Observed]</a:t>
            </a:r>
          </a:p>
        </p:txBody>
      </p:sp>
    </p:spTree>
    <p:extLst>
      <p:ext uri="{BB962C8B-B14F-4D97-AF65-F5344CB8AC3E}">
        <p14:creationId xmlns:p14="http://schemas.microsoft.com/office/powerpoint/2010/main" val="803075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9731D65-4681-4EF2-B92D-04772D9F0503}"/>
              </a:ext>
            </a:extLst>
          </p:cNvPr>
          <p:cNvPicPr>
            <a:picLocks noGrp="1" noChangeAspect="1"/>
          </p:cNvPicPr>
          <p:nvPr>
            <p:ph idx="1"/>
          </p:nvPr>
        </p:nvPicPr>
        <p:blipFill>
          <a:blip r:embed="rId3"/>
          <a:stretch>
            <a:fillRect/>
          </a:stretch>
        </p:blipFill>
        <p:spPr>
          <a:xfrm>
            <a:off x="1836350" y="667512"/>
            <a:ext cx="8519299" cy="6190488"/>
          </a:xfrm>
          <a:prstGeom prst="rect">
            <a:avLst/>
          </a:prstGeom>
        </p:spPr>
      </p:pic>
      <p:sp>
        <p:nvSpPr>
          <p:cNvPr id="4" name="Slide Number Placeholder 3">
            <a:extLst>
              <a:ext uri="{FF2B5EF4-FFF2-40B4-BE49-F238E27FC236}">
                <a16:creationId xmlns:a16="http://schemas.microsoft.com/office/drawing/2014/main" id="{86D728D2-1826-4350-8AC6-2855255DA758}"/>
              </a:ext>
            </a:extLst>
          </p:cNvPr>
          <p:cNvSpPr>
            <a:spLocks noGrp="1"/>
          </p:cNvSpPr>
          <p:nvPr>
            <p:ph type="sldNum" sz="quarter" idx="12"/>
          </p:nvPr>
        </p:nvSpPr>
        <p:spPr>
          <a:xfrm>
            <a:off x="-2081784" y="6319774"/>
            <a:ext cx="2743200" cy="365125"/>
          </a:xfrm>
        </p:spPr>
        <p:txBody>
          <a:bodyPr/>
          <a:lstStyle/>
          <a:p>
            <a:fld id="{2C54A5C6-1A67-402B-9D43-A5D8CAE25FA9}" type="slidenum">
              <a:rPr lang="en-US" smtClean="0">
                <a:solidFill>
                  <a:schemeClr val="bg1"/>
                </a:solidFill>
              </a:rPr>
              <a:t>23</a:t>
            </a:fld>
            <a:endParaRPr lang="en-US" dirty="0">
              <a:solidFill>
                <a:schemeClr val="bg1"/>
              </a:solidFill>
            </a:endParaRPr>
          </a:p>
        </p:txBody>
      </p:sp>
      <p:sp>
        <p:nvSpPr>
          <p:cNvPr id="6" name="Title 1">
            <a:extLst>
              <a:ext uri="{FF2B5EF4-FFF2-40B4-BE49-F238E27FC236}">
                <a16:creationId xmlns:a16="http://schemas.microsoft.com/office/drawing/2014/main" id="{9C9D8C10-6BDC-4C9D-AF6E-41724678546F}"/>
              </a:ext>
            </a:extLst>
          </p:cNvPr>
          <p:cNvSpPr>
            <a:spLocks noGrp="1"/>
          </p:cNvSpPr>
          <p:nvPr>
            <p:ph type="title"/>
          </p:nvPr>
        </p:nvSpPr>
        <p:spPr>
          <a:xfrm>
            <a:off x="1975338" y="136525"/>
            <a:ext cx="10515600" cy="544512"/>
          </a:xfrm>
        </p:spPr>
        <p:txBody>
          <a:bodyPr>
            <a:normAutofit fontScale="90000"/>
          </a:bodyPr>
          <a:lstStyle/>
          <a:p>
            <a:r>
              <a:rPr lang="en-US" dirty="0"/>
              <a:t># Sites used in NMB Calculation (4am-7am)</a:t>
            </a:r>
          </a:p>
        </p:txBody>
      </p:sp>
    </p:spTree>
    <p:extLst>
      <p:ext uri="{BB962C8B-B14F-4D97-AF65-F5344CB8AC3E}">
        <p14:creationId xmlns:p14="http://schemas.microsoft.com/office/powerpoint/2010/main" val="3405422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EBB1-3CC6-49B7-A3B5-7B1C1C4556D1}"/>
              </a:ext>
            </a:extLst>
          </p:cNvPr>
          <p:cNvSpPr>
            <a:spLocks noGrp="1"/>
          </p:cNvSpPr>
          <p:nvPr>
            <p:ph type="title"/>
          </p:nvPr>
        </p:nvSpPr>
        <p:spPr>
          <a:xfrm>
            <a:off x="1975338" y="136525"/>
            <a:ext cx="10515600" cy="544512"/>
          </a:xfrm>
        </p:spPr>
        <p:txBody>
          <a:bodyPr>
            <a:normAutofit fontScale="90000"/>
          </a:bodyPr>
          <a:lstStyle/>
          <a:p>
            <a:r>
              <a:rPr lang="en-US" dirty="0"/>
              <a:t>NOx obs vs NOx model (repeat of slide 17)</a:t>
            </a:r>
          </a:p>
        </p:txBody>
      </p:sp>
      <p:sp>
        <p:nvSpPr>
          <p:cNvPr id="4" name="Slide Number Placeholder 3">
            <a:extLst>
              <a:ext uri="{FF2B5EF4-FFF2-40B4-BE49-F238E27FC236}">
                <a16:creationId xmlns:a16="http://schemas.microsoft.com/office/drawing/2014/main" id="{43B7DECD-BC47-4AAC-9D65-8E59850F0755}"/>
              </a:ext>
            </a:extLst>
          </p:cNvPr>
          <p:cNvSpPr>
            <a:spLocks noGrp="1"/>
          </p:cNvSpPr>
          <p:nvPr>
            <p:ph type="sldNum" sz="quarter" idx="12"/>
          </p:nvPr>
        </p:nvSpPr>
        <p:spPr>
          <a:xfrm>
            <a:off x="-2069592" y="6331966"/>
            <a:ext cx="2743200" cy="365125"/>
          </a:xfrm>
        </p:spPr>
        <p:txBody>
          <a:bodyPr/>
          <a:lstStyle/>
          <a:p>
            <a:fld id="{2C54A5C6-1A67-402B-9D43-A5D8CAE25FA9}" type="slidenum">
              <a:rPr lang="en-US" smtClean="0">
                <a:solidFill>
                  <a:schemeClr val="bg1"/>
                </a:solidFill>
              </a:rPr>
              <a:t>24</a:t>
            </a:fld>
            <a:endParaRPr lang="en-US" dirty="0">
              <a:solidFill>
                <a:schemeClr val="bg1"/>
              </a:solidFill>
            </a:endParaRPr>
          </a:p>
        </p:txBody>
      </p:sp>
      <p:pic>
        <p:nvPicPr>
          <p:cNvPr id="6" name="Content Placeholder 5">
            <a:extLst>
              <a:ext uri="{FF2B5EF4-FFF2-40B4-BE49-F238E27FC236}">
                <a16:creationId xmlns:a16="http://schemas.microsoft.com/office/drawing/2014/main" id="{CAC47DDC-4671-474E-9335-737846050644}"/>
              </a:ext>
            </a:extLst>
          </p:cNvPr>
          <p:cNvPicPr>
            <a:picLocks noGrp="1" noChangeAspect="1"/>
          </p:cNvPicPr>
          <p:nvPr>
            <p:ph idx="1"/>
          </p:nvPr>
        </p:nvPicPr>
        <p:blipFill>
          <a:blip r:embed="rId2"/>
          <a:stretch>
            <a:fillRect/>
          </a:stretch>
        </p:blipFill>
        <p:spPr>
          <a:xfrm>
            <a:off x="1462901" y="681037"/>
            <a:ext cx="8519299" cy="6190488"/>
          </a:xfrm>
          <a:prstGeom prst="rect">
            <a:avLst/>
          </a:prstGeom>
        </p:spPr>
      </p:pic>
    </p:spTree>
    <p:extLst>
      <p:ext uri="{BB962C8B-B14F-4D97-AF65-F5344CB8AC3E}">
        <p14:creationId xmlns:p14="http://schemas.microsoft.com/office/powerpoint/2010/main" val="882931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EBB1-3CC6-49B7-A3B5-7B1C1C4556D1}"/>
              </a:ext>
            </a:extLst>
          </p:cNvPr>
          <p:cNvSpPr>
            <a:spLocks noGrp="1"/>
          </p:cNvSpPr>
          <p:nvPr>
            <p:ph type="title"/>
          </p:nvPr>
        </p:nvSpPr>
        <p:spPr>
          <a:xfrm>
            <a:off x="1975338" y="136525"/>
            <a:ext cx="10515600" cy="544512"/>
          </a:xfrm>
        </p:spPr>
        <p:txBody>
          <a:bodyPr>
            <a:normAutofit fontScale="90000"/>
          </a:bodyPr>
          <a:lstStyle/>
          <a:p>
            <a:r>
              <a:rPr lang="en-US" dirty="0"/>
              <a:t>NOx obs vs NOy model</a:t>
            </a:r>
          </a:p>
        </p:txBody>
      </p:sp>
      <p:pic>
        <p:nvPicPr>
          <p:cNvPr id="7" name="Content Placeholder 6">
            <a:extLst>
              <a:ext uri="{FF2B5EF4-FFF2-40B4-BE49-F238E27FC236}">
                <a16:creationId xmlns:a16="http://schemas.microsoft.com/office/drawing/2014/main" id="{2D3ED4EF-C09A-4858-9A6D-8F282258EE4C}"/>
              </a:ext>
            </a:extLst>
          </p:cNvPr>
          <p:cNvPicPr>
            <a:picLocks noGrp="1" noChangeAspect="1"/>
          </p:cNvPicPr>
          <p:nvPr>
            <p:ph idx="1"/>
          </p:nvPr>
        </p:nvPicPr>
        <p:blipFill>
          <a:blip r:embed="rId2"/>
          <a:stretch>
            <a:fillRect/>
          </a:stretch>
        </p:blipFill>
        <p:spPr>
          <a:xfrm>
            <a:off x="1459499" y="711932"/>
            <a:ext cx="8522701" cy="6192960"/>
          </a:xfrm>
          <a:prstGeom prst="rect">
            <a:avLst/>
          </a:prstGeom>
        </p:spPr>
      </p:pic>
      <p:sp>
        <p:nvSpPr>
          <p:cNvPr id="4" name="Slide Number Placeholder 3">
            <a:extLst>
              <a:ext uri="{FF2B5EF4-FFF2-40B4-BE49-F238E27FC236}">
                <a16:creationId xmlns:a16="http://schemas.microsoft.com/office/drawing/2014/main" id="{43B7DECD-BC47-4AAC-9D65-8E59850F0755}"/>
              </a:ext>
            </a:extLst>
          </p:cNvPr>
          <p:cNvSpPr>
            <a:spLocks noGrp="1"/>
          </p:cNvSpPr>
          <p:nvPr>
            <p:ph type="sldNum" sz="quarter" idx="12"/>
          </p:nvPr>
        </p:nvSpPr>
        <p:spPr>
          <a:xfrm>
            <a:off x="-2118360" y="6319774"/>
            <a:ext cx="2743200" cy="365125"/>
          </a:xfrm>
        </p:spPr>
        <p:txBody>
          <a:bodyPr/>
          <a:lstStyle/>
          <a:p>
            <a:fld id="{2C54A5C6-1A67-402B-9D43-A5D8CAE25FA9}" type="slidenum">
              <a:rPr lang="en-US" smtClean="0">
                <a:solidFill>
                  <a:schemeClr val="bg1"/>
                </a:solidFill>
              </a:rPr>
              <a:t>25</a:t>
            </a:fld>
            <a:endParaRPr lang="en-US" dirty="0">
              <a:solidFill>
                <a:schemeClr val="bg1"/>
              </a:solidFill>
            </a:endParaRPr>
          </a:p>
        </p:txBody>
      </p:sp>
    </p:spTree>
    <p:extLst>
      <p:ext uri="{BB962C8B-B14F-4D97-AF65-F5344CB8AC3E}">
        <p14:creationId xmlns:p14="http://schemas.microsoft.com/office/powerpoint/2010/main" val="3139577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848D0B1-D5F4-426F-B787-DD1F426A4D29}"/>
              </a:ext>
            </a:extLst>
          </p:cNvPr>
          <p:cNvPicPr>
            <a:picLocks noGrp="1" noChangeAspect="1"/>
          </p:cNvPicPr>
          <p:nvPr>
            <p:ph idx="1"/>
          </p:nvPr>
        </p:nvPicPr>
        <p:blipFill>
          <a:blip r:embed="rId2"/>
          <a:stretch>
            <a:fillRect/>
          </a:stretch>
        </p:blipFill>
        <p:spPr>
          <a:xfrm>
            <a:off x="1109102" y="594946"/>
            <a:ext cx="9973795" cy="6263054"/>
          </a:xfrm>
          <a:prstGeom prst="rect">
            <a:avLst/>
          </a:prstGeom>
        </p:spPr>
      </p:pic>
      <p:sp>
        <p:nvSpPr>
          <p:cNvPr id="4" name="Slide Number Placeholder 3">
            <a:extLst>
              <a:ext uri="{FF2B5EF4-FFF2-40B4-BE49-F238E27FC236}">
                <a16:creationId xmlns:a16="http://schemas.microsoft.com/office/drawing/2014/main" id="{B9292021-DCF5-436A-B45A-989309F0CDA8}"/>
              </a:ext>
            </a:extLst>
          </p:cNvPr>
          <p:cNvSpPr>
            <a:spLocks noGrp="1"/>
          </p:cNvSpPr>
          <p:nvPr>
            <p:ph type="sldNum" sz="quarter" idx="12"/>
          </p:nvPr>
        </p:nvSpPr>
        <p:spPr>
          <a:xfrm>
            <a:off x="-2057401" y="6329310"/>
            <a:ext cx="2743200" cy="365125"/>
          </a:xfrm>
        </p:spPr>
        <p:txBody>
          <a:bodyPr/>
          <a:lstStyle/>
          <a:p>
            <a:fld id="{2C54A5C6-1A67-402B-9D43-A5D8CAE25FA9}" type="slidenum">
              <a:rPr lang="en-US" smtClean="0"/>
              <a:t>26</a:t>
            </a:fld>
            <a:endParaRPr lang="en-US"/>
          </a:p>
        </p:txBody>
      </p:sp>
      <p:sp>
        <p:nvSpPr>
          <p:cNvPr id="6" name="TextBox 5">
            <a:extLst>
              <a:ext uri="{FF2B5EF4-FFF2-40B4-BE49-F238E27FC236}">
                <a16:creationId xmlns:a16="http://schemas.microsoft.com/office/drawing/2014/main" id="{3C3765F3-178F-4943-96A8-135193A80804}"/>
              </a:ext>
            </a:extLst>
          </p:cNvPr>
          <p:cNvSpPr txBox="1"/>
          <p:nvPr/>
        </p:nvSpPr>
        <p:spPr>
          <a:xfrm>
            <a:off x="1876926" y="195062"/>
            <a:ext cx="9079832" cy="954107"/>
          </a:xfrm>
          <a:prstGeom prst="rect">
            <a:avLst/>
          </a:prstGeom>
          <a:solidFill>
            <a:schemeClr val="bg2">
              <a:lumMod val="75000"/>
            </a:schemeClr>
          </a:solidFill>
        </p:spPr>
        <p:txBody>
          <a:bodyPr wrap="square" rtlCol="0">
            <a:spAutoFit/>
          </a:bodyPr>
          <a:lstStyle/>
          <a:p>
            <a:pPr algn="ctr"/>
            <a:r>
              <a:rPr lang="en-US" sz="2800" b="1" dirty="0">
                <a:solidFill>
                  <a:schemeClr val="accent1">
                    <a:lumMod val="50000"/>
                  </a:schemeClr>
                </a:solidFill>
              </a:rPr>
              <a:t>Diurnal Profile of 2016 Winter and Summer NO</a:t>
            </a:r>
            <a:r>
              <a:rPr lang="en-US" sz="2800" b="1" baseline="-25000" dirty="0">
                <a:solidFill>
                  <a:schemeClr val="accent1">
                    <a:lumMod val="50000"/>
                  </a:schemeClr>
                </a:solidFill>
              </a:rPr>
              <a:t>x</a:t>
            </a:r>
            <a:r>
              <a:rPr lang="en-US" sz="2800" b="1" dirty="0">
                <a:solidFill>
                  <a:schemeClr val="accent1">
                    <a:lumMod val="50000"/>
                  </a:schemeClr>
                </a:solidFill>
              </a:rPr>
              <a:t> (ppb)</a:t>
            </a:r>
          </a:p>
          <a:p>
            <a:pPr algn="ctr"/>
            <a:r>
              <a:rPr lang="en-US" sz="2800" b="1" dirty="0">
                <a:solidFill>
                  <a:schemeClr val="bg1"/>
                </a:solidFill>
              </a:rPr>
              <a:t>Averaged across all sites</a:t>
            </a:r>
          </a:p>
        </p:txBody>
      </p:sp>
    </p:spTree>
    <p:extLst>
      <p:ext uri="{BB962C8B-B14F-4D97-AF65-F5344CB8AC3E}">
        <p14:creationId xmlns:p14="http://schemas.microsoft.com/office/powerpoint/2010/main" val="2810492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2C10-8C2E-4471-8607-51B25A29E47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A02A76C4-666A-4B14-94C3-2CD70DB9C2C1}"/>
              </a:ext>
            </a:extLst>
          </p:cNvPr>
          <p:cNvPicPr>
            <a:picLocks noGrp="1" noChangeAspect="1"/>
          </p:cNvPicPr>
          <p:nvPr>
            <p:ph idx="1"/>
          </p:nvPr>
        </p:nvPicPr>
        <p:blipFill>
          <a:blip r:embed="rId2"/>
          <a:stretch>
            <a:fillRect/>
          </a:stretch>
        </p:blipFill>
        <p:spPr>
          <a:xfrm>
            <a:off x="243267" y="513347"/>
            <a:ext cx="11798553" cy="5843004"/>
          </a:xfrm>
          <a:prstGeom prst="rect">
            <a:avLst/>
          </a:prstGeom>
        </p:spPr>
      </p:pic>
      <p:sp>
        <p:nvSpPr>
          <p:cNvPr id="4" name="Slide Number Placeholder 3">
            <a:extLst>
              <a:ext uri="{FF2B5EF4-FFF2-40B4-BE49-F238E27FC236}">
                <a16:creationId xmlns:a16="http://schemas.microsoft.com/office/drawing/2014/main" id="{5B394B30-082E-4AC2-A324-3A9272DEC159}"/>
              </a:ext>
            </a:extLst>
          </p:cNvPr>
          <p:cNvSpPr>
            <a:spLocks noGrp="1"/>
          </p:cNvSpPr>
          <p:nvPr>
            <p:ph type="sldNum" sz="quarter" idx="12"/>
          </p:nvPr>
        </p:nvSpPr>
        <p:spPr>
          <a:xfrm>
            <a:off x="-2091744" y="6344653"/>
            <a:ext cx="2743200" cy="365125"/>
          </a:xfrm>
        </p:spPr>
        <p:txBody>
          <a:bodyPr/>
          <a:lstStyle/>
          <a:p>
            <a:fld id="{2C54A5C6-1A67-402B-9D43-A5D8CAE25FA9}" type="slidenum">
              <a:rPr lang="en-US" smtClean="0">
                <a:solidFill>
                  <a:schemeClr val="bg1"/>
                </a:solidFill>
              </a:rPr>
              <a:t>27</a:t>
            </a:fld>
            <a:endParaRPr lang="en-US" dirty="0">
              <a:solidFill>
                <a:schemeClr val="bg1"/>
              </a:solidFill>
            </a:endParaRPr>
          </a:p>
        </p:txBody>
      </p:sp>
      <p:sp>
        <p:nvSpPr>
          <p:cNvPr id="6" name="Title 1">
            <a:extLst>
              <a:ext uri="{FF2B5EF4-FFF2-40B4-BE49-F238E27FC236}">
                <a16:creationId xmlns:a16="http://schemas.microsoft.com/office/drawing/2014/main" id="{01DFD6E3-0B09-4389-B5F1-A99E49B2B3FC}"/>
              </a:ext>
            </a:extLst>
          </p:cNvPr>
          <p:cNvSpPr txBox="1">
            <a:spLocks/>
          </p:cNvSpPr>
          <p:nvPr/>
        </p:nvSpPr>
        <p:spPr>
          <a:xfrm>
            <a:off x="1149145" y="118284"/>
            <a:ext cx="11042855" cy="783419"/>
          </a:xfrm>
          <a:prstGeom prst="rect">
            <a:avLst/>
          </a:prstGeom>
          <a:solidFill>
            <a:schemeClr val="bg1"/>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60A9"/>
                </a:solidFill>
              </a:rPr>
              <a:t>Modeled PBL Heights in January and July 2016 at all AQS Sites</a:t>
            </a:r>
          </a:p>
        </p:txBody>
      </p:sp>
    </p:spTree>
    <p:extLst>
      <p:ext uri="{BB962C8B-B14F-4D97-AF65-F5344CB8AC3E}">
        <p14:creationId xmlns:p14="http://schemas.microsoft.com/office/powerpoint/2010/main" val="1061718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CE38E01-5D08-4237-BB40-F468DFB0E26D}"/>
              </a:ext>
            </a:extLst>
          </p:cNvPr>
          <p:cNvPicPr>
            <a:picLocks noGrp="1" noChangeAspect="1"/>
          </p:cNvPicPr>
          <p:nvPr>
            <p:ph idx="1"/>
          </p:nvPr>
        </p:nvPicPr>
        <p:blipFill>
          <a:blip r:embed="rId2"/>
          <a:stretch>
            <a:fillRect/>
          </a:stretch>
        </p:blipFill>
        <p:spPr>
          <a:xfrm>
            <a:off x="244256" y="80051"/>
            <a:ext cx="11594818" cy="6641424"/>
          </a:xfrm>
          <a:prstGeom prst="rect">
            <a:avLst/>
          </a:prstGeom>
        </p:spPr>
      </p:pic>
      <p:sp>
        <p:nvSpPr>
          <p:cNvPr id="4" name="Slide Number Placeholder 3">
            <a:extLst>
              <a:ext uri="{FF2B5EF4-FFF2-40B4-BE49-F238E27FC236}">
                <a16:creationId xmlns:a16="http://schemas.microsoft.com/office/drawing/2014/main" id="{250E8A8B-E0A4-465B-AC39-5AB460544514}"/>
              </a:ext>
            </a:extLst>
          </p:cNvPr>
          <p:cNvSpPr>
            <a:spLocks noGrp="1"/>
          </p:cNvSpPr>
          <p:nvPr>
            <p:ph type="sldNum" sz="quarter" idx="12"/>
          </p:nvPr>
        </p:nvSpPr>
        <p:spPr/>
        <p:txBody>
          <a:bodyPr/>
          <a:lstStyle/>
          <a:p>
            <a:fld id="{2C54A5C6-1A67-402B-9D43-A5D8CAE25FA9}" type="slidenum">
              <a:rPr lang="en-US" smtClean="0"/>
              <a:t>28</a:t>
            </a:fld>
            <a:endParaRPr lang="en-US" dirty="0"/>
          </a:p>
        </p:txBody>
      </p:sp>
    </p:spTree>
    <p:extLst>
      <p:ext uri="{BB962C8B-B14F-4D97-AF65-F5344CB8AC3E}">
        <p14:creationId xmlns:p14="http://schemas.microsoft.com/office/powerpoint/2010/main" val="371410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FEFF3-C0BA-4EDF-AC26-D482685B6682}"/>
              </a:ext>
            </a:extLst>
          </p:cNvPr>
          <p:cNvSpPr>
            <a:spLocks noGrp="1"/>
          </p:cNvSpPr>
          <p:nvPr>
            <p:ph idx="1"/>
          </p:nvPr>
        </p:nvSpPr>
        <p:spPr>
          <a:xfrm>
            <a:off x="369294" y="1462238"/>
            <a:ext cx="11094825" cy="5121442"/>
          </a:xfrm>
        </p:spPr>
        <p:txBody>
          <a:bodyPr>
            <a:normAutofit/>
          </a:bodyPr>
          <a:lstStyle/>
          <a:p>
            <a:r>
              <a:rPr lang="en-US" dirty="0"/>
              <a:t>Diagnostic evaluation of CMAQ estimated NO</a:t>
            </a:r>
            <a:r>
              <a:rPr lang="en-US" baseline="-25000" dirty="0"/>
              <a:t>y</a:t>
            </a:r>
            <a:r>
              <a:rPr lang="en-US" dirty="0"/>
              <a:t> species using 2011 model sensitivities with CB05 and CB6 chemical mechanisms </a:t>
            </a:r>
            <a:r>
              <a:rPr lang="en-US" dirty="0">
                <a:solidFill>
                  <a:schemeClr val="accent2">
                    <a:lumMod val="75000"/>
                  </a:schemeClr>
                </a:solidFill>
              </a:rPr>
              <a:t>[aloft, midday]</a:t>
            </a:r>
          </a:p>
          <a:p>
            <a:endParaRPr lang="en-US" dirty="0">
              <a:solidFill>
                <a:schemeClr val="accent2">
                  <a:lumMod val="75000"/>
                </a:schemeClr>
              </a:solidFill>
            </a:endParaRPr>
          </a:p>
          <a:p>
            <a:r>
              <a:rPr lang="en-US" dirty="0"/>
              <a:t>Dynamic evaluation of model estimated NO</a:t>
            </a:r>
            <a:r>
              <a:rPr lang="en-US" baseline="-25000" dirty="0"/>
              <a:t>x</a:t>
            </a:r>
            <a:r>
              <a:rPr lang="en-US" dirty="0"/>
              <a:t> at AQS sites using 2002-2016 time series of CMAQ simulations </a:t>
            </a:r>
            <a:r>
              <a:rPr lang="en-US" dirty="0">
                <a:solidFill>
                  <a:schemeClr val="accent2">
                    <a:lumMod val="75000"/>
                  </a:schemeClr>
                </a:solidFill>
              </a:rPr>
              <a:t>[surface, morning transition]</a:t>
            </a:r>
          </a:p>
          <a:p>
            <a:endParaRPr lang="en-US" dirty="0"/>
          </a:p>
          <a:p>
            <a:r>
              <a:rPr lang="en-US" dirty="0"/>
              <a:t>What’s not in this talk:</a:t>
            </a:r>
          </a:p>
          <a:p>
            <a:pPr lvl="1"/>
            <a:r>
              <a:rPr lang="en-US" sz="2600" dirty="0"/>
              <a:t>Several additional diagnostic CMAQ sensitivities</a:t>
            </a:r>
          </a:p>
          <a:p>
            <a:pPr lvl="1"/>
            <a:r>
              <a:rPr lang="en-US" sz="2600" dirty="0"/>
              <a:t>Evaluation and updates of mobile source emissions using real-world measurements and recent vehicle/transportation datasets </a:t>
            </a:r>
          </a:p>
        </p:txBody>
      </p:sp>
      <p:sp>
        <p:nvSpPr>
          <p:cNvPr id="11" name="Slide Number Placeholder 10">
            <a:extLst>
              <a:ext uri="{FF2B5EF4-FFF2-40B4-BE49-F238E27FC236}">
                <a16:creationId xmlns:a16="http://schemas.microsoft.com/office/drawing/2014/main" id="{9718C0C2-4394-470E-BED3-5AB70CB1F2CD}"/>
              </a:ext>
            </a:extLst>
          </p:cNvPr>
          <p:cNvSpPr>
            <a:spLocks noGrp="1"/>
          </p:cNvSpPr>
          <p:nvPr>
            <p:ph type="sldNum" sz="quarter" idx="12"/>
          </p:nvPr>
        </p:nvSpPr>
        <p:spPr>
          <a:xfrm>
            <a:off x="-2065314" y="6339674"/>
            <a:ext cx="2743200" cy="365125"/>
          </a:xfrm>
        </p:spPr>
        <p:txBody>
          <a:bodyPr/>
          <a:lstStyle/>
          <a:p>
            <a:fld id="{2C54A5C6-1A67-402B-9D43-A5D8CAE25FA9}" type="slidenum">
              <a:rPr lang="en-US" smtClean="0">
                <a:solidFill>
                  <a:schemeClr val="bg1"/>
                </a:solidFill>
              </a:rPr>
              <a:t>3</a:t>
            </a:fld>
            <a:endParaRPr lang="en-US" dirty="0">
              <a:solidFill>
                <a:schemeClr val="bg1"/>
              </a:solidFill>
            </a:endParaRPr>
          </a:p>
        </p:txBody>
      </p:sp>
      <p:sp>
        <p:nvSpPr>
          <p:cNvPr id="15" name="Title 1">
            <a:extLst>
              <a:ext uri="{FF2B5EF4-FFF2-40B4-BE49-F238E27FC236}">
                <a16:creationId xmlns:a16="http://schemas.microsoft.com/office/drawing/2014/main" id="{4A123990-700B-436A-968A-6EE955374267}"/>
              </a:ext>
            </a:extLst>
          </p:cNvPr>
          <p:cNvSpPr txBox="1">
            <a:spLocks/>
          </p:cNvSpPr>
          <p:nvPr/>
        </p:nvSpPr>
        <p:spPr>
          <a:xfrm>
            <a:off x="838199" y="674689"/>
            <a:ext cx="10350357" cy="62212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60A9"/>
                </a:solidFill>
              </a:rPr>
              <a:t>In this presentation…</a:t>
            </a:r>
            <a:endParaRPr lang="en-US" b="1" dirty="0">
              <a:solidFill>
                <a:srgbClr val="C00000"/>
              </a:solidFill>
            </a:endParaRPr>
          </a:p>
        </p:txBody>
      </p:sp>
    </p:spTree>
    <p:extLst>
      <p:ext uri="{BB962C8B-B14F-4D97-AF65-F5344CB8AC3E}">
        <p14:creationId xmlns:p14="http://schemas.microsoft.com/office/powerpoint/2010/main" val="110433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339F0E-5401-413F-9B99-F464F7322671}"/>
              </a:ext>
            </a:extLst>
          </p:cNvPr>
          <p:cNvSpPr/>
          <p:nvPr/>
        </p:nvSpPr>
        <p:spPr>
          <a:xfrm>
            <a:off x="6138895" y="1433229"/>
            <a:ext cx="5957186" cy="459105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B76C9F-9BF8-417E-B93A-8EB676F30FB9}"/>
              </a:ext>
            </a:extLst>
          </p:cNvPr>
          <p:cNvSpPr>
            <a:spLocks noGrp="1"/>
          </p:cNvSpPr>
          <p:nvPr>
            <p:ph idx="1"/>
          </p:nvPr>
        </p:nvSpPr>
        <p:spPr>
          <a:xfrm>
            <a:off x="361089" y="3359896"/>
            <a:ext cx="5473521" cy="3147782"/>
          </a:xfrm>
        </p:spPr>
        <p:txBody>
          <a:bodyPr>
            <a:normAutofit lnSpcReduction="10000"/>
          </a:bodyPr>
          <a:lstStyle/>
          <a:p>
            <a:r>
              <a:rPr lang="en-US" dirty="0"/>
              <a:t>Utilized NASA P-3B aircraft data from the July 2011 DISCOVER-AQ Baltimore Field Campaign</a:t>
            </a:r>
          </a:p>
          <a:p>
            <a:pPr lvl="1"/>
            <a:r>
              <a:rPr lang="en-US" dirty="0">
                <a:solidFill>
                  <a:srgbClr val="026CB6"/>
                </a:solidFill>
              </a:rPr>
              <a:t>NO, NO</a:t>
            </a:r>
            <a:r>
              <a:rPr lang="en-US" baseline="-25000" dirty="0">
                <a:solidFill>
                  <a:srgbClr val="026CB6"/>
                </a:solidFill>
              </a:rPr>
              <a:t>2</a:t>
            </a:r>
            <a:r>
              <a:rPr lang="en-US" dirty="0">
                <a:solidFill>
                  <a:srgbClr val="026CB6"/>
                </a:solidFill>
              </a:rPr>
              <a:t> and NO</a:t>
            </a:r>
            <a:r>
              <a:rPr lang="en-US" baseline="-25000" dirty="0">
                <a:solidFill>
                  <a:srgbClr val="026CB6"/>
                </a:solidFill>
              </a:rPr>
              <a:t>y</a:t>
            </a:r>
            <a:r>
              <a:rPr lang="en-US" dirty="0"/>
              <a:t>: NCAR four-channel chemiluminescence (CL)</a:t>
            </a:r>
          </a:p>
          <a:p>
            <a:pPr lvl="1"/>
            <a:r>
              <a:rPr lang="en-US" dirty="0">
                <a:solidFill>
                  <a:srgbClr val="026CB6"/>
                </a:solidFill>
              </a:rPr>
              <a:t>Alkyl Nitrates (ANs), Peroxy Nitrates (PNs), HNO</a:t>
            </a:r>
            <a:r>
              <a:rPr lang="en-US" baseline="-25000" dirty="0">
                <a:solidFill>
                  <a:srgbClr val="026CB6"/>
                </a:solidFill>
              </a:rPr>
              <a:t>3</a:t>
            </a:r>
            <a:r>
              <a:rPr lang="en-US" dirty="0"/>
              <a:t>: Thermal dissociation coupled with laser-induced fluorescence (TD-LIF) instrument</a:t>
            </a:r>
          </a:p>
        </p:txBody>
      </p:sp>
      <p:pic>
        <p:nvPicPr>
          <p:cNvPr id="7" name="Picture 6">
            <a:extLst>
              <a:ext uri="{FF2B5EF4-FFF2-40B4-BE49-F238E27FC236}">
                <a16:creationId xmlns:a16="http://schemas.microsoft.com/office/drawing/2014/main" id="{768E6EC2-71D4-4EAF-A0C3-93D602214E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20" t="3458" b="6769"/>
          <a:stretch/>
        </p:blipFill>
        <p:spPr>
          <a:xfrm>
            <a:off x="6424305" y="1702082"/>
            <a:ext cx="5406606" cy="3945684"/>
          </a:xfrm>
          <a:prstGeom prst="rect">
            <a:avLst/>
          </a:prstGeom>
        </p:spPr>
      </p:pic>
      <p:sp>
        <p:nvSpPr>
          <p:cNvPr id="5" name="Title 1">
            <a:extLst>
              <a:ext uri="{FF2B5EF4-FFF2-40B4-BE49-F238E27FC236}">
                <a16:creationId xmlns:a16="http://schemas.microsoft.com/office/drawing/2014/main" id="{6ACFD4F2-81AB-4CD5-AFE0-A20557CC694D}"/>
              </a:ext>
            </a:extLst>
          </p:cNvPr>
          <p:cNvSpPr txBox="1">
            <a:spLocks/>
          </p:cNvSpPr>
          <p:nvPr/>
        </p:nvSpPr>
        <p:spPr>
          <a:xfrm>
            <a:off x="920821" y="584982"/>
            <a:ext cx="10350357" cy="62212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60A9"/>
                </a:solidFill>
              </a:rPr>
              <a:t>Evaluation of NO</a:t>
            </a:r>
            <a:r>
              <a:rPr lang="en-US" b="1" baseline="-25000" dirty="0">
                <a:solidFill>
                  <a:srgbClr val="0060A9"/>
                </a:solidFill>
              </a:rPr>
              <a:t>y</a:t>
            </a:r>
            <a:r>
              <a:rPr lang="en-US" b="1" dirty="0">
                <a:solidFill>
                  <a:srgbClr val="0060A9"/>
                </a:solidFill>
              </a:rPr>
              <a:t> Species with Different Mechanisms</a:t>
            </a:r>
          </a:p>
        </p:txBody>
      </p:sp>
      <p:sp>
        <p:nvSpPr>
          <p:cNvPr id="6" name="TextBox 5">
            <a:extLst>
              <a:ext uri="{FF2B5EF4-FFF2-40B4-BE49-F238E27FC236}">
                <a16:creationId xmlns:a16="http://schemas.microsoft.com/office/drawing/2014/main" id="{2DB60E9A-1E98-4A45-978F-77E0B4E1BB95}"/>
              </a:ext>
            </a:extLst>
          </p:cNvPr>
          <p:cNvSpPr txBox="1"/>
          <p:nvPr/>
        </p:nvSpPr>
        <p:spPr>
          <a:xfrm>
            <a:off x="463183" y="1511523"/>
            <a:ext cx="5319431" cy="1569660"/>
          </a:xfrm>
          <a:prstGeom prst="rect">
            <a:avLst/>
          </a:prstGeom>
          <a:solidFill>
            <a:srgbClr val="026CB6"/>
          </a:solidFill>
        </p:spPr>
        <p:txBody>
          <a:bodyPr wrap="square" rtlCol="0">
            <a:spAutoFit/>
          </a:bodyPr>
          <a:lstStyle/>
          <a:p>
            <a:r>
              <a:rPr lang="en-US" sz="2400" b="1" dirty="0">
                <a:solidFill>
                  <a:srgbClr val="FFFF00"/>
                </a:solidFill>
              </a:rPr>
              <a:t>Hypothesis: </a:t>
            </a:r>
            <a:r>
              <a:rPr lang="en-US" sz="2400" b="1" dirty="0">
                <a:solidFill>
                  <a:schemeClr val="bg1"/>
                </a:solidFill>
              </a:rPr>
              <a:t>Model mechanisms may not properly characterize individual organic nitrogen species, resulting in an underestimate of deposition and decay</a:t>
            </a:r>
            <a:endParaRPr lang="en-US" dirty="0">
              <a:solidFill>
                <a:schemeClr val="bg1"/>
              </a:solidFill>
            </a:endParaRPr>
          </a:p>
        </p:txBody>
      </p:sp>
      <p:sp>
        <p:nvSpPr>
          <p:cNvPr id="2" name="Slide Number Placeholder 1">
            <a:extLst>
              <a:ext uri="{FF2B5EF4-FFF2-40B4-BE49-F238E27FC236}">
                <a16:creationId xmlns:a16="http://schemas.microsoft.com/office/drawing/2014/main" id="{D0BCD080-FC7D-484E-A101-8EA5FE2EBF13}"/>
              </a:ext>
            </a:extLst>
          </p:cNvPr>
          <p:cNvSpPr>
            <a:spLocks noGrp="1"/>
          </p:cNvSpPr>
          <p:nvPr>
            <p:ph type="sldNum" sz="quarter" idx="12"/>
          </p:nvPr>
        </p:nvSpPr>
        <p:spPr>
          <a:xfrm>
            <a:off x="-2081784" y="6326579"/>
            <a:ext cx="2743200" cy="365125"/>
          </a:xfrm>
        </p:spPr>
        <p:txBody>
          <a:bodyPr/>
          <a:lstStyle/>
          <a:p>
            <a:fld id="{2C54A5C6-1A67-402B-9D43-A5D8CAE25FA9}"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177418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18A08C-39DC-465A-B9FD-77F2301F1613}"/>
              </a:ext>
            </a:extLst>
          </p:cNvPr>
          <p:cNvPicPr>
            <a:picLocks noChangeAspect="1"/>
          </p:cNvPicPr>
          <p:nvPr/>
        </p:nvPicPr>
        <p:blipFill rotWithShape="1">
          <a:blip r:embed="rId3">
            <a:extLst>
              <a:ext uri="{28A0092B-C50C-407E-A947-70E740481C1C}">
                <a14:useLocalDpi xmlns:a14="http://schemas.microsoft.com/office/drawing/2010/main" val="0"/>
              </a:ext>
            </a:extLst>
          </a:blip>
          <a:srcRect t="19457" r="7082" b="12980"/>
          <a:stretch/>
        </p:blipFill>
        <p:spPr>
          <a:xfrm>
            <a:off x="16056" y="1883187"/>
            <a:ext cx="8156614" cy="3953942"/>
          </a:xfrm>
          <a:prstGeom prst="rect">
            <a:avLst/>
          </a:prstGeom>
        </p:spPr>
      </p:pic>
      <p:sp>
        <p:nvSpPr>
          <p:cNvPr id="7" name="TextBox 6">
            <a:extLst>
              <a:ext uri="{FF2B5EF4-FFF2-40B4-BE49-F238E27FC236}">
                <a16:creationId xmlns:a16="http://schemas.microsoft.com/office/drawing/2014/main" id="{8277ABE3-DAC6-4B5E-9AC8-558AEBDEF316}"/>
              </a:ext>
            </a:extLst>
          </p:cNvPr>
          <p:cNvSpPr txBox="1"/>
          <p:nvPr/>
        </p:nvSpPr>
        <p:spPr>
          <a:xfrm>
            <a:off x="1826681" y="4675028"/>
            <a:ext cx="682580" cy="369332"/>
          </a:xfrm>
          <a:prstGeom prst="rect">
            <a:avLst/>
          </a:prstGeom>
          <a:noFill/>
        </p:spPr>
        <p:txBody>
          <a:bodyPr wrap="square" rtlCol="0">
            <a:spAutoFit/>
          </a:bodyPr>
          <a:lstStyle/>
          <a:p>
            <a:r>
              <a:rPr lang="en-US" b="1" dirty="0"/>
              <a:t>16%</a:t>
            </a:r>
          </a:p>
        </p:txBody>
      </p:sp>
      <p:sp>
        <p:nvSpPr>
          <p:cNvPr id="8" name="TextBox 7">
            <a:extLst>
              <a:ext uri="{FF2B5EF4-FFF2-40B4-BE49-F238E27FC236}">
                <a16:creationId xmlns:a16="http://schemas.microsoft.com/office/drawing/2014/main" id="{B6AB44AD-F98F-4D10-8E02-E1D125CA1265}"/>
              </a:ext>
            </a:extLst>
          </p:cNvPr>
          <p:cNvSpPr txBox="1"/>
          <p:nvPr/>
        </p:nvSpPr>
        <p:spPr>
          <a:xfrm>
            <a:off x="1826681" y="4171711"/>
            <a:ext cx="682580" cy="369332"/>
          </a:xfrm>
          <a:prstGeom prst="rect">
            <a:avLst/>
          </a:prstGeom>
          <a:noFill/>
        </p:spPr>
        <p:txBody>
          <a:bodyPr wrap="square" rtlCol="0">
            <a:spAutoFit/>
          </a:bodyPr>
          <a:lstStyle/>
          <a:p>
            <a:r>
              <a:rPr lang="en-US" b="1" dirty="0"/>
              <a:t>23%</a:t>
            </a:r>
          </a:p>
        </p:txBody>
      </p:sp>
      <p:sp>
        <p:nvSpPr>
          <p:cNvPr id="9" name="TextBox 8">
            <a:extLst>
              <a:ext uri="{FF2B5EF4-FFF2-40B4-BE49-F238E27FC236}">
                <a16:creationId xmlns:a16="http://schemas.microsoft.com/office/drawing/2014/main" id="{FF5877FD-D1F3-430B-AA0B-6AB40BE2D8E6}"/>
              </a:ext>
            </a:extLst>
          </p:cNvPr>
          <p:cNvSpPr txBox="1"/>
          <p:nvPr/>
        </p:nvSpPr>
        <p:spPr>
          <a:xfrm>
            <a:off x="1826681" y="3508930"/>
            <a:ext cx="682580" cy="369332"/>
          </a:xfrm>
          <a:prstGeom prst="rect">
            <a:avLst/>
          </a:prstGeom>
          <a:noFill/>
        </p:spPr>
        <p:txBody>
          <a:bodyPr wrap="square" rtlCol="0">
            <a:spAutoFit/>
          </a:bodyPr>
          <a:lstStyle/>
          <a:p>
            <a:r>
              <a:rPr lang="en-US" b="1" dirty="0"/>
              <a:t>23%</a:t>
            </a:r>
          </a:p>
        </p:txBody>
      </p:sp>
      <p:sp>
        <p:nvSpPr>
          <p:cNvPr id="10" name="TextBox 9">
            <a:extLst>
              <a:ext uri="{FF2B5EF4-FFF2-40B4-BE49-F238E27FC236}">
                <a16:creationId xmlns:a16="http://schemas.microsoft.com/office/drawing/2014/main" id="{C42FD90E-6021-4C70-BB26-4A6778F238AE}"/>
              </a:ext>
            </a:extLst>
          </p:cNvPr>
          <p:cNvSpPr txBox="1"/>
          <p:nvPr/>
        </p:nvSpPr>
        <p:spPr>
          <a:xfrm>
            <a:off x="1826681" y="2632285"/>
            <a:ext cx="682580" cy="369332"/>
          </a:xfrm>
          <a:prstGeom prst="rect">
            <a:avLst/>
          </a:prstGeom>
          <a:noFill/>
        </p:spPr>
        <p:txBody>
          <a:bodyPr wrap="square" rtlCol="0">
            <a:spAutoFit/>
          </a:bodyPr>
          <a:lstStyle/>
          <a:p>
            <a:r>
              <a:rPr lang="en-US" b="1" dirty="0"/>
              <a:t>35%</a:t>
            </a:r>
          </a:p>
        </p:txBody>
      </p:sp>
      <p:sp>
        <p:nvSpPr>
          <p:cNvPr id="27" name="TextBox 26">
            <a:extLst>
              <a:ext uri="{FF2B5EF4-FFF2-40B4-BE49-F238E27FC236}">
                <a16:creationId xmlns:a16="http://schemas.microsoft.com/office/drawing/2014/main" id="{6BC24313-8290-4FF5-BBA0-0725CB8F8AF5}"/>
              </a:ext>
            </a:extLst>
          </p:cNvPr>
          <p:cNvSpPr txBox="1"/>
          <p:nvPr/>
        </p:nvSpPr>
        <p:spPr>
          <a:xfrm>
            <a:off x="2932114" y="4660000"/>
            <a:ext cx="682580" cy="369332"/>
          </a:xfrm>
          <a:prstGeom prst="rect">
            <a:avLst/>
          </a:prstGeom>
          <a:noFill/>
        </p:spPr>
        <p:txBody>
          <a:bodyPr wrap="square" rtlCol="0">
            <a:spAutoFit/>
          </a:bodyPr>
          <a:lstStyle/>
          <a:p>
            <a:r>
              <a:rPr lang="en-US" b="1" dirty="0"/>
              <a:t>17%</a:t>
            </a:r>
          </a:p>
        </p:txBody>
      </p:sp>
      <p:sp>
        <p:nvSpPr>
          <p:cNvPr id="28" name="TextBox 27">
            <a:extLst>
              <a:ext uri="{FF2B5EF4-FFF2-40B4-BE49-F238E27FC236}">
                <a16:creationId xmlns:a16="http://schemas.microsoft.com/office/drawing/2014/main" id="{3792BC30-49F7-4CF4-AD93-6E9CF47AB437}"/>
              </a:ext>
            </a:extLst>
          </p:cNvPr>
          <p:cNvSpPr txBox="1"/>
          <p:nvPr/>
        </p:nvSpPr>
        <p:spPr>
          <a:xfrm>
            <a:off x="2932114" y="3989260"/>
            <a:ext cx="682580" cy="369332"/>
          </a:xfrm>
          <a:prstGeom prst="rect">
            <a:avLst/>
          </a:prstGeom>
          <a:noFill/>
        </p:spPr>
        <p:txBody>
          <a:bodyPr wrap="square" rtlCol="0">
            <a:spAutoFit/>
          </a:bodyPr>
          <a:lstStyle/>
          <a:p>
            <a:r>
              <a:rPr lang="en-US" b="1" dirty="0"/>
              <a:t>39%</a:t>
            </a:r>
          </a:p>
        </p:txBody>
      </p:sp>
      <p:sp>
        <p:nvSpPr>
          <p:cNvPr id="29" name="TextBox 28">
            <a:extLst>
              <a:ext uri="{FF2B5EF4-FFF2-40B4-BE49-F238E27FC236}">
                <a16:creationId xmlns:a16="http://schemas.microsoft.com/office/drawing/2014/main" id="{04A9CFD9-B8A0-4E49-9865-800B98656A04}"/>
              </a:ext>
            </a:extLst>
          </p:cNvPr>
          <p:cNvSpPr txBox="1"/>
          <p:nvPr/>
        </p:nvSpPr>
        <p:spPr>
          <a:xfrm>
            <a:off x="2932114" y="3403749"/>
            <a:ext cx="682580" cy="369332"/>
          </a:xfrm>
          <a:prstGeom prst="rect">
            <a:avLst/>
          </a:prstGeom>
          <a:noFill/>
        </p:spPr>
        <p:txBody>
          <a:bodyPr wrap="square" rtlCol="0">
            <a:spAutoFit/>
          </a:bodyPr>
          <a:lstStyle/>
          <a:p>
            <a:r>
              <a:rPr lang="en-US" b="1" dirty="0"/>
              <a:t>17%</a:t>
            </a:r>
          </a:p>
        </p:txBody>
      </p:sp>
      <p:sp>
        <p:nvSpPr>
          <p:cNvPr id="30" name="TextBox 29">
            <a:extLst>
              <a:ext uri="{FF2B5EF4-FFF2-40B4-BE49-F238E27FC236}">
                <a16:creationId xmlns:a16="http://schemas.microsoft.com/office/drawing/2014/main" id="{5FDB5365-271F-4476-B95C-23D7EF101DE2}"/>
              </a:ext>
            </a:extLst>
          </p:cNvPr>
          <p:cNvSpPr txBox="1"/>
          <p:nvPr/>
        </p:nvSpPr>
        <p:spPr>
          <a:xfrm>
            <a:off x="2932114" y="2952111"/>
            <a:ext cx="682580" cy="369332"/>
          </a:xfrm>
          <a:prstGeom prst="rect">
            <a:avLst/>
          </a:prstGeom>
          <a:noFill/>
        </p:spPr>
        <p:txBody>
          <a:bodyPr wrap="square" rtlCol="0">
            <a:spAutoFit/>
          </a:bodyPr>
          <a:lstStyle/>
          <a:p>
            <a:r>
              <a:rPr lang="en-US" b="1" dirty="0"/>
              <a:t>23%</a:t>
            </a:r>
          </a:p>
        </p:txBody>
      </p:sp>
      <p:sp>
        <p:nvSpPr>
          <p:cNvPr id="31" name="TextBox 30">
            <a:extLst>
              <a:ext uri="{FF2B5EF4-FFF2-40B4-BE49-F238E27FC236}">
                <a16:creationId xmlns:a16="http://schemas.microsoft.com/office/drawing/2014/main" id="{E31628DE-F35C-4840-BE72-0B05FF2DB587}"/>
              </a:ext>
            </a:extLst>
          </p:cNvPr>
          <p:cNvSpPr txBox="1"/>
          <p:nvPr/>
        </p:nvSpPr>
        <p:spPr>
          <a:xfrm>
            <a:off x="4089065" y="4644973"/>
            <a:ext cx="682580" cy="369332"/>
          </a:xfrm>
          <a:prstGeom prst="rect">
            <a:avLst/>
          </a:prstGeom>
          <a:noFill/>
        </p:spPr>
        <p:txBody>
          <a:bodyPr wrap="square" rtlCol="0">
            <a:spAutoFit/>
          </a:bodyPr>
          <a:lstStyle/>
          <a:p>
            <a:r>
              <a:rPr lang="en-US" b="1" dirty="0"/>
              <a:t>18%</a:t>
            </a:r>
          </a:p>
        </p:txBody>
      </p:sp>
      <p:sp>
        <p:nvSpPr>
          <p:cNvPr id="32" name="TextBox 31">
            <a:extLst>
              <a:ext uri="{FF2B5EF4-FFF2-40B4-BE49-F238E27FC236}">
                <a16:creationId xmlns:a16="http://schemas.microsoft.com/office/drawing/2014/main" id="{CA12F6D4-DEEA-4CD7-A999-0DD8ACB4D4B2}"/>
              </a:ext>
            </a:extLst>
          </p:cNvPr>
          <p:cNvSpPr txBox="1"/>
          <p:nvPr/>
        </p:nvSpPr>
        <p:spPr>
          <a:xfrm>
            <a:off x="4089065" y="3987110"/>
            <a:ext cx="682580" cy="369332"/>
          </a:xfrm>
          <a:prstGeom prst="rect">
            <a:avLst/>
          </a:prstGeom>
          <a:noFill/>
        </p:spPr>
        <p:txBody>
          <a:bodyPr wrap="square" rtlCol="0">
            <a:spAutoFit/>
          </a:bodyPr>
          <a:lstStyle/>
          <a:p>
            <a:r>
              <a:rPr lang="en-US" b="1" dirty="0"/>
              <a:t>42%</a:t>
            </a:r>
          </a:p>
        </p:txBody>
      </p:sp>
      <p:sp>
        <p:nvSpPr>
          <p:cNvPr id="33" name="TextBox 32">
            <a:extLst>
              <a:ext uri="{FF2B5EF4-FFF2-40B4-BE49-F238E27FC236}">
                <a16:creationId xmlns:a16="http://schemas.microsoft.com/office/drawing/2014/main" id="{4D164E8A-2F3A-4A40-94EE-53A810A7D7C8}"/>
              </a:ext>
            </a:extLst>
          </p:cNvPr>
          <p:cNvSpPr txBox="1"/>
          <p:nvPr/>
        </p:nvSpPr>
        <p:spPr>
          <a:xfrm>
            <a:off x="4089065" y="3401603"/>
            <a:ext cx="682580" cy="369332"/>
          </a:xfrm>
          <a:prstGeom prst="rect">
            <a:avLst/>
          </a:prstGeom>
          <a:noFill/>
        </p:spPr>
        <p:txBody>
          <a:bodyPr wrap="square" rtlCol="0">
            <a:spAutoFit/>
          </a:bodyPr>
          <a:lstStyle/>
          <a:p>
            <a:r>
              <a:rPr lang="en-US" b="1" dirty="0"/>
              <a:t>12%</a:t>
            </a:r>
          </a:p>
        </p:txBody>
      </p:sp>
      <p:sp>
        <p:nvSpPr>
          <p:cNvPr id="34" name="TextBox 33">
            <a:extLst>
              <a:ext uri="{FF2B5EF4-FFF2-40B4-BE49-F238E27FC236}">
                <a16:creationId xmlns:a16="http://schemas.microsoft.com/office/drawing/2014/main" id="{F913B84F-A130-47EF-89A5-E5C592976385}"/>
              </a:ext>
            </a:extLst>
          </p:cNvPr>
          <p:cNvSpPr txBox="1"/>
          <p:nvPr/>
        </p:nvSpPr>
        <p:spPr>
          <a:xfrm>
            <a:off x="4089065" y="2988600"/>
            <a:ext cx="682580" cy="369332"/>
          </a:xfrm>
          <a:prstGeom prst="rect">
            <a:avLst/>
          </a:prstGeom>
          <a:noFill/>
        </p:spPr>
        <p:txBody>
          <a:bodyPr wrap="square" rtlCol="0">
            <a:spAutoFit/>
          </a:bodyPr>
          <a:lstStyle/>
          <a:p>
            <a:r>
              <a:rPr lang="en-US" b="1" dirty="0"/>
              <a:t>24%</a:t>
            </a:r>
          </a:p>
        </p:txBody>
      </p:sp>
      <p:sp>
        <p:nvSpPr>
          <p:cNvPr id="35" name="TextBox 34">
            <a:extLst>
              <a:ext uri="{FF2B5EF4-FFF2-40B4-BE49-F238E27FC236}">
                <a16:creationId xmlns:a16="http://schemas.microsoft.com/office/drawing/2014/main" id="{2D39708C-8A79-4FB0-B018-BB29CC0E1F7B}"/>
              </a:ext>
            </a:extLst>
          </p:cNvPr>
          <p:cNvSpPr txBox="1"/>
          <p:nvPr/>
        </p:nvSpPr>
        <p:spPr>
          <a:xfrm>
            <a:off x="5194499" y="4629947"/>
            <a:ext cx="682580" cy="369332"/>
          </a:xfrm>
          <a:prstGeom prst="rect">
            <a:avLst/>
          </a:prstGeom>
          <a:noFill/>
        </p:spPr>
        <p:txBody>
          <a:bodyPr wrap="square" rtlCol="0">
            <a:spAutoFit/>
          </a:bodyPr>
          <a:lstStyle/>
          <a:p>
            <a:r>
              <a:rPr lang="en-US" b="1" dirty="0"/>
              <a:t>18%</a:t>
            </a:r>
          </a:p>
        </p:txBody>
      </p:sp>
      <p:sp>
        <p:nvSpPr>
          <p:cNvPr id="36" name="TextBox 35">
            <a:extLst>
              <a:ext uri="{FF2B5EF4-FFF2-40B4-BE49-F238E27FC236}">
                <a16:creationId xmlns:a16="http://schemas.microsoft.com/office/drawing/2014/main" id="{6A6A65A8-60E6-499F-AC62-7C4DE5AE0A28}"/>
              </a:ext>
            </a:extLst>
          </p:cNvPr>
          <p:cNvSpPr txBox="1"/>
          <p:nvPr/>
        </p:nvSpPr>
        <p:spPr>
          <a:xfrm>
            <a:off x="5194499" y="3997846"/>
            <a:ext cx="682580" cy="369332"/>
          </a:xfrm>
          <a:prstGeom prst="rect">
            <a:avLst/>
          </a:prstGeom>
          <a:noFill/>
        </p:spPr>
        <p:txBody>
          <a:bodyPr wrap="square" rtlCol="0">
            <a:spAutoFit/>
          </a:bodyPr>
          <a:lstStyle/>
          <a:p>
            <a:r>
              <a:rPr lang="en-US" b="1" dirty="0"/>
              <a:t>40%</a:t>
            </a:r>
          </a:p>
        </p:txBody>
      </p:sp>
      <p:sp>
        <p:nvSpPr>
          <p:cNvPr id="37" name="TextBox 36">
            <a:extLst>
              <a:ext uri="{FF2B5EF4-FFF2-40B4-BE49-F238E27FC236}">
                <a16:creationId xmlns:a16="http://schemas.microsoft.com/office/drawing/2014/main" id="{E5B3B489-CFCB-41B8-A89C-698827D33244}"/>
              </a:ext>
            </a:extLst>
          </p:cNvPr>
          <p:cNvSpPr txBox="1"/>
          <p:nvPr/>
        </p:nvSpPr>
        <p:spPr>
          <a:xfrm>
            <a:off x="5194499" y="3399456"/>
            <a:ext cx="682580" cy="369332"/>
          </a:xfrm>
          <a:prstGeom prst="rect">
            <a:avLst/>
          </a:prstGeom>
          <a:noFill/>
        </p:spPr>
        <p:txBody>
          <a:bodyPr wrap="square" rtlCol="0">
            <a:spAutoFit/>
          </a:bodyPr>
          <a:lstStyle/>
          <a:p>
            <a:r>
              <a:rPr lang="en-US" b="1" dirty="0"/>
              <a:t>13%</a:t>
            </a:r>
          </a:p>
        </p:txBody>
      </p:sp>
      <p:sp>
        <p:nvSpPr>
          <p:cNvPr id="38" name="TextBox 37">
            <a:extLst>
              <a:ext uri="{FF2B5EF4-FFF2-40B4-BE49-F238E27FC236}">
                <a16:creationId xmlns:a16="http://schemas.microsoft.com/office/drawing/2014/main" id="{D274DC21-B74C-4B39-8A1B-BD38B26BDB90}"/>
              </a:ext>
            </a:extLst>
          </p:cNvPr>
          <p:cNvSpPr txBox="1"/>
          <p:nvPr/>
        </p:nvSpPr>
        <p:spPr>
          <a:xfrm>
            <a:off x="5194499" y="2999331"/>
            <a:ext cx="682580" cy="369332"/>
          </a:xfrm>
          <a:prstGeom prst="rect">
            <a:avLst/>
          </a:prstGeom>
          <a:noFill/>
        </p:spPr>
        <p:txBody>
          <a:bodyPr wrap="square" rtlCol="0">
            <a:spAutoFit/>
          </a:bodyPr>
          <a:lstStyle/>
          <a:p>
            <a:r>
              <a:rPr lang="en-US" b="1" dirty="0"/>
              <a:t>25%</a:t>
            </a:r>
          </a:p>
        </p:txBody>
      </p:sp>
      <p:sp>
        <p:nvSpPr>
          <p:cNvPr id="39" name="TextBox 38">
            <a:extLst>
              <a:ext uri="{FF2B5EF4-FFF2-40B4-BE49-F238E27FC236}">
                <a16:creationId xmlns:a16="http://schemas.microsoft.com/office/drawing/2014/main" id="{1A29065B-B7FC-4FFE-BA79-DDCBACDBBF2C}"/>
              </a:ext>
            </a:extLst>
          </p:cNvPr>
          <p:cNvSpPr txBox="1"/>
          <p:nvPr/>
        </p:nvSpPr>
        <p:spPr>
          <a:xfrm>
            <a:off x="6299937" y="4627806"/>
            <a:ext cx="682580" cy="369332"/>
          </a:xfrm>
          <a:prstGeom prst="rect">
            <a:avLst/>
          </a:prstGeom>
          <a:noFill/>
        </p:spPr>
        <p:txBody>
          <a:bodyPr wrap="square" rtlCol="0">
            <a:spAutoFit/>
          </a:bodyPr>
          <a:lstStyle/>
          <a:p>
            <a:r>
              <a:rPr lang="en-US" b="1" dirty="0"/>
              <a:t>25%</a:t>
            </a:r>
          </a:p>
        </p:txBody>
      </p:sp>
      <p:sp>
        <p:nvSpPr>
          <p:cNvPr id="40" name="TextBox 39">
            <a:extLst>
              <a:ext uri="{FF2B5EF4-FFF2-40B4-BE49-F238E27FC236}">
                <a16:creationId xmlns:a16="http://schemas.microsoft.com/office/drawing/2014/main" id="{ED0BF594-5061-4655-B9D6-31F0893D5939}"/>
              </a:ext>
            </a:extLst>
          </p:cNvPr>
          <p:cNvSpPr txBox="1"/>
          <p:nvPr/>
        </p:nvSpPr>
        <p:spPr>
          <a:xfrm>
            <a:off x="6299937" y="4021459"/>
            <a:ext cx="682580" cy="369332"/>
          </a:xfrm>
          <a:prstGeom prst="rect">
            <a:avLst/>
          </a:prstGeom>
          <a:noFill/>
        </p:spPr>
        <p:txBody>
          <a:bodyPr wrap="square" rtlCol="0">
            <a:spAutoFit/>
          </a:bodyPr>
          <a:lstStyle/>
          <a:p>
            <a:r>
              <a:rPr lang="en-US" b="1" dirty="0"/>
              <a:t>35%</a:t>
            </a:r>
          </a:p>
        </p:txBody>
      </p:sp>
      <p:sp>
        <p:nvSpPr>
          <p:cNvPr id="41" name="TextBox 40">
            <a:extLst>
              <a:ext uri="{FF2B5EF4-FFF2-40B4-BE49-F238E27FC236}">
                <a16:creationId xmlns:a16="http://schemas.microsoft.com/office/drawing/2014/main" id="{D5463F51-2095-4B01-B037-B73FAA5C789E}"/>
              </a:ext>
            </a:extLst>
          </p:cNvPr>
          <p:cNvSpPr txBox="1"/>
          <p:nvPr/>
        </p:nvSpPr>
        <p:spPr>
          <a:xfrm>
            <a:off x="6299937" y="3680649"/>
            <a:ext cx="682580" cy="369332"/>
          </a:xfrm>
          <a:prstGeom prst="rect">
            <a:avLst/>
          </a:prstGeom>
          <a:noFill/>
        </p:spPr>
        <p:txBody>
          <a:bodyPr wrap="square" rtlCol="0">
            <a:spAutoFit/>
          </a:bodyPr>
          <a:lstStyle/>
          <a:p>
            <a:r>
              <a:rPr lang="en-US" b="1" dirty="0"/>
              <a:t>10%</a:t>
            </a:r>
          </a:p>
        </p:txBody>
      </p:sp>
      <p:sp>
        <p:nvSpPr>
          <p:cNvPr id="42" name="TextBox 41">
            <a:extLst>
              <a:ext uri="{FF2B5EF4-FFF2-40B4-BE49-F238E27FC236}">
                <a16:creationId xmlns:a16="http://schemas.microsoft.com/office/drawing/2014/main" id="{A4A448FF-F8A5-45EB-948F-AB191CFD52CA}"/>
              </a:ext>
            </a:extLst>
          </p:cNvPr>
          <p:cNvSpPr txBox="1"/>
          <p:nvPr/>
        </p:nvSpPr>
        <p:spPr>
          <a:xfrm>
            <a:off x="6299937" y="3396432"/>
            <a:ext cx="682580" cy="369332"/>
          </a:xfrm>
          <a:prstGeom prst="rect">
            <a:avLst/>
          </a:prstGeom>
          <a:noFill/>
        </p:spPr>
        <p:txBody>
          <a:bodyPr wrap="square" rtlCol="0">
            <a:spAutoFit/>
          </a:bodyPr>
          <a:lstStyle/>
          <a:p>
            <a:r>
              <a:rPr lang="en-US" b="1" dirty="0"/>
              <a:t>23%</a:t>
            </a:r>
          </a:p>
        </p:txBody>
      </p:sp>
      <p:sp>
        <p:nvSpPr>
          <p:cNvPr id="25" name="Title 1">
            <a:extLst>
              <a:ext uri="{FF2B5EF4-FFF2-40B4-BE49-F238E27FC236}">
                <a16:creationId xmlns:a16="http://schemas.microsoft.com/office/drawing/2014/main" id="{CAA71E88-A9BE-4CE6-99BF-3E745F3145B8}"/>
              </a:ext>
            </a:extLst>
          </p:cNvPr>
          <p:cNvSpPr txBox="1">
            <a:spLocks/>
          </p:cNvSpPr>
          <p:nvPr/>
        </p:nvSpPr>
        <p:spPr>
          <a:xfrm>
            <a:off x="995977" y="297596"/>
            <a:ext cx="10350357" cy="62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60A9"/>
                </a:solidFill>
              </a:rPr>
              <a:t>Comparison of NO</a:t>
            </a:r>
            <a:r>
              <a:rPr lang="en-US" sz="3600" b="1" baseline="-25000" dirty="0">
                <a:solidFill>
                  <a:srgbClr val="0060A9"/>
                </a:solidFill>
              </a:rPr>
              <a:t>y</a:t>
            </a:r>
            <a:r>
              <a:rPr lang="en-US" sz="3600" b="1" dirty="0">
                <a:solidFill>
                  <a:srgbClr val="0060A9"/>
                </a:solidFill>
              </a:rPr>
              <a:t> Species </a:t>
            </a:r>
          </a:p>
          <a:p>
            <a:pPr algn="ctr"/>
            <a:r>
              <a:rPr lang="en-US" sz="3200" b="1" dirty="0">
                <a:solidFill>
                  <a:schemeClr val="bg2">
                    <a:lumMod val="50000"/>
                  </a:schemeClr>
                </a:solidFill>
              </a:rPr>
              <a:t>(all boundary layer measurements on all flight days) </a:t>
            </a:r>
          </a:p>
        </p:txBody>
      </p:sp>
      <p:sp>
        <p:nvSpPr>
          <p:cNvPr id="43" name="Rectangle 42">
            <a:extLst>
              <a:ext uri="{FF2B5EF4-FFF2-40B4-BE49-F238E27FC236}">
                <a16:creationId xmlns:a16="http://schemas.microsoft.com/office/drawing/2014/main" id="{D3BC7631-8713-4704-B025-9BE4A039ED77}"/>
              </a:ext>
            </a:extLst>
          </p:cNvPr>
          <p:cNvSpPr/>
          <p:nvPr/>
        </p:nvSpPr>
        <p:spPr>
          <a:xfrm>
            <a:off x="8291438" y="1409011"/>
            <a:ext cx="3975718" cy="5309146"/>
          </a:xfrm>
          <a:prstGeom prst="rect">
            <a:avLst/>
          </a:prstGeom>
        </p:spPr>
        <p:txBody>
          <a:bodyPr wrap="square">
            <a:spAutoFit/>
          </a:bodyPr>
          <a:lstStyle/>
          <a:p>
            <a:pPr marL="285750" indent="-285750">
              <a:spcAft>
                <a:spcPts val="1200"/>
              </a:spcAft>
              <a:buFont typeface="Arial" panose="020B0604020202020204" pitchFamily="34" charset="0"/>
              <a:buChar char="•"/>
            </a:pPr>
            <a:r>
              <a:rPr lang="en-US" sz="2000" b="1" dirty="0">
                <a:solidFill>
                  <a:srgbClr val="026CB6"/>
                </a:solidFill>
              </a:rPr>
              <a:t>CB05 vs CB6: </a:t>
            </a:r>
            <a:r>
              <a:rPr lang="en-US" sz="2000" dirty="0"/>
              <a:t>CB6 includes two additional AN species with hydrolysis pathway to terminate NO</a:t>
            </a:r>
            <a:r>
              <a:rPr lang="en-US" sz="2000" baseline="-25000" dirty="0"/>
              <a:t>x</a:t>
            </a:r>
          </a:p>
          <a:p>
            <a:pPr marL="285750" indent="-285750">
              <a:spcAft>
                <a:spcPts val="1200"/>
              </a:spcAft>
              <a:buFont typeface="Arial" panose="020B0604020202020204" pitchFamily="34" charset="0"/>
              <a:buChar char="•"/>
            </a:pPr>
            <a:r>
              <a:rPr lang="en-US" sz="1900" b="1" dirty="0">
                <a:solidFill>
                  <a:srgbClr val="026CB6"/>
                </a:solidFill>
              </a:rPr>
              <a:t>CB6 Hydrolysis Sensitivity:</a:t>
            </a:r>
            <a:r>
              <a:rPr lang="en-US" sz="1900" dirty="0"/>
              <a:t> </a:t>
            </a:r>
            <a:r>
              <a:rPr lang="en-US" sz="2000" dirty="0"/>
              <a:t>Decreased hydrolysis lifetime of AN species NTR2 from 6 to 2 </a:t>
            </a:r>
            <a:r>
              <a:rPr lang="en-US" sz="2000" dirty="0" err="1"/>
              <a:t>hrs</a:t>
            </a:r>
            <a:endParaRPr lang="en-US" sz="2000" dirty="0"/>
          </a:p>
          <a:p>
            <a:pPr marL="285750" indent="-285750">
              <a:spcAft>
                <a:spcPts val="1200"/>
              </a:spcAft>
              <a:buFont typeface="Arial" panose="020B0604020202020204" pitchFamily="34" charset="0"/>
              <a:buChar char="•"/>
            </a:pPr>
            <a:r>
              <a:rPr lang="en-US" sz="2000" b="1" dirty="0">
                <a:solidFill>
                  <a:srgbClr val="026CB6"/>
                </a:solidFill>
              </a:rPr>
              <a:t>CB6 Photolysis Sensitivity:</a:t>
            </a:r>
            <a:r>
              <a:rPr lang="en-US" sz="2000" dirty="0"/>
              <a:t> introduce NTR2 photolysis reaction with NO</a:t>
            </a:r>
            <a:r>
              <a:rPr lang="en-US" sz="2000" baseline="-25000" dirty="0"/>
              <a:t>2</a:t>
            </a:r>
            <a:r>
              <a:rPr lang="en-US" sz="2000" dirty="0"/>
              <a:t> products</a:t>
            </a:r>
          </a:p>
          <a:p>
            <a:pPr marL="285750" indent="-285750">
              <a:spcAft>
                <a:spcPts val="1200"/>
              </a:spcAft>
              <a:buFont typeface="Arial" panose="020B0604020202020204" pitchFamily="34" charset="0"/>
              <a:buChar char="•"/>
            </a:pPr>
            <a:r>
              <a:rPr lang="en-US" sz="2000" b="1" dirty="0">
                <a:solidFill>
                  <a:srgbClr val="026CB6"/>
                </a:solidFill>
              </a:rPr>
              <a:t>Observed NO</a:t>
            </a:r>
            <a:r>
              <a:rPr lang="en-US" sz="2000" b="1" baseline="-25000" dirty="0">
                <a:solidFill>
                  <a:srgbClr val="026CB6"/>
                </a:solidFill>
              </a:rPr>
              <a:t>y</a:t>
            </a:r>
            <a:r>
              <a:rPr lang="en-US" sz="2000" b="1" dirty="0">
                <a:solidFill>
                  <a:srgbClr val="026CB6"/>
                </a:solidFill>
              </a:rPr>
              <a:t>: </a:t>
            </a:r>
            <a:r>
              <a:rPr lang="en-US" sz="2000" dirty="0"/>
              <a:t>Summing observed NO</a:t>
            </a:r>
            <a:r>
              <a:rPr lang="en-US" sz="2000" baseline="-25000" dirty="0"/>
              <a:t>x</a:t>
            </a:r>
            <a:r>
              <a:rPr lang="en-US" sz="2000" dirty="0"/>
              <a:t> and NO</a:t>
            </a:r>
            <a:r>
              <a:rPr lang="en-US" sz="2000" baseline="-25000" dirty="0"/>
              <a:t>z</a:t>
            </a:r>
            <a:r>
              <a:rPr lang="en-US" sz="2000" dirty="0"/>
              <a:t> species is not equivalent to NCAR NO</a:t>
            </a:r>
            <a:r>
              <a:rPr lang="en-US" sz="2000" baseline="-25000" dirty="0"/>
              <a:t>y</a:t>
            </a:r>
            <a:r>
              <a:rPr lang="en-US" sz="2000" dirty="0"/>
              <a:t> measurement</a:t>
            </a:r>
          </a:p>
          <a:p>
            <a:pPr>
              <a:spcAft>
                <a:spcPts val="1200"/>
              </a:spcAft>
            </a:pPr>
            <a:endParaRPr lang="en-US" sz="2000" dirty="0"/>
          </a:p>
        </p:txBody>
      </p:sp>
      <p:sp>
        <p:nvSpPr>
          <p:cNvPr id="2" name="Slide Number Placeholder 1">
            <a:extLst>
              <a:ext uri="{FF2B5EF4-FFF2-40B4-BE49-F238E27FC236}">
                <a16:creationId xmlns:a16="http://schemas.microsoft.com/office/drawing/2014/main" id="{BD25B5CC-034C-4489-A1B8-160237AF87FA}"/>
              </a:ext>
            </a:extLst>
          </p:cNvPr>
          <p:cNvSpPr>
            <a:spLocks noGrp="1"/>
          </p:cNvSpPr>
          <p:nvPr>
            <p:ph type="sldNum" sz="quarter" idx="12"/>
          </p:nvPr>
        </p:nvSpPr>
        <p:spPr>
          <a:xfrm>
            <a:off x="-2056957" y="6326081"/>
            <a:ext cx="2743200" cy="365125"/>
          </a:xfrm>
        </p:spPr>
        <p:txBody>
          <a:bodyPr/>
          <a:lstStyle/>
          <a:p>
            <a:fld id="{2C54A5C6-1A67-402B-9D43-A5D8CAE25FA9}" type="slidenum">
              <a:rPr lang="en-US" smtClean="0">
                <a:solidFill>
                  <a:schemeClr val="bg1"/>
                </a:solidFill>
              </a:rPr>
              <a:t>5</a:t>
            </a:fld>
            <a:endParaRPr lang="en-US" dirty="0">
              <a:solidFill>
                <a:schemeClr val="bg1"/>
              </a:solidFill>
            </a:endParaRPr>
          </a:p>
        </p:txBody>
      </p:sp>
      <p:sp>
        <p:nvSpPr>
          <p:cNvPr id="4" name="TextBox 3">
            <a:extLst>
              <a:ext uri="{FF2B5EF4-FFF2-40B4-BE49-F238E27FC236}">
                <a16:creationId xmlns:a16="http://schemas.microsoft.com/office/drawing/2014/main" id="{BD117F9B-11B1-4F59-BBDC-03A195B230DF}"/>
              </a:ext>
            </a:extLst>
          </p:cNvPr>
          <p:cNvSpPr txBox="1"/>
          <p:nvPr/>
        </p:nvSpPr>
        <p:spPr>
          <a:xfrm>
            <a:off x="745627" y="6191969"/>
            <a:ext cx="8156614" cy="646331"/>
          </a:xfrm>
          <a:prstGeom prst="rect">
            <a:avLst/>
          </a:prstGeom>
          <a:noFill/>
        </p:spPr>
        <p:txBody>
          <a:bodyPr wrap="square" rtlCol="0">
            <a:spAutoFit/>
          </a:bodyPr>
          <a:lstStyle/>
          <a:p>
            <a:r>
              <a:rPr lang="en-US" b="1" dirty="0">
                <a:solidFill>
                  <a:schemeClr val="tx1">
                    <a:lumMod val="75000"/>
                    <a:lumOff val="25000"/>
                  </a:schemeClr>
                </a:solidFill>
              </a:rPr>
              <a:t>NO</a:t>
            </a:r>
            <a:r>
              <a:rPr lang="en-US" b="1" baseline="-25000" dirty="0">
                <a:solidFill>
                  <a:schemeClr val="tx1">
                    <a:lumMod val="75000"/>
                    <a:lumOff val="25000"/>
                  </a:schemeClr>
                </a:solidFill>
              </a:rPr>
              <a:t>x</a:t>
            </a:r>
            <a:r>
              <a:rPr lang="en-US" b="1" dirty="0">
                <a:solidFill>
                  <a:schemeClr val="tx1">
                    <a:lumMod val="75000"/>
                    <a:lumOff val="25000"/>
                  </a:schemeClr>
                </a:solidFill>
              </a:rPr>
              <a:t> = NO + NO</a:t>
            </a:r>
            <a:r>
              <a:rPr lang="en-US" b="1" baseline="-25000" dirty="0">
                <a:solidFill>
                  <a:schemeClr val="tx1">
                    <a:lumMod val="75000"/>
                    <a:lumOff val="25000"/>
                  </a:schemeClr>
                </a:solidFill>
              </a:rPr>
              <a:t>2</a:t>
            </a:r>
          </a:p>
          <a:p>
            <a:r>
              <a:rPr lang="en-US" b="1" dirty="0">
                <a:solidFill>
                  <a:schemeClr val="tx1">
                    <a:lumMod val="75000"/>
                    <a:lumOff val="25000"/>
                  </a:schemeClr>
                </a:solidFill>
              </a:rPr>
              <a:t>NO</a:t>
            </a:r>
            <a:r>
              <a:rPr lang="en-US" b="1" baseline="-25000" dirty="0">
                <a:solidFill>
                  <a:schemeClr val="tx1">
                    <a:lumMod val="75000"/>
                    <a:lumOff val="25000"/>
                  </a:schemeClr>
                </a:solidFill>
              </a:rPr>
              <a:t>y</a:t>
            </a:r>
            <a:r>
              <a:rPr lang="en-US" b="1" dirty="0">
                <a:solidFill>
                  <a:schemeClr val="tx1">
                    <a:lumMod val="75000"/>
                    <a:lumOff val="25000"/>
                  </a:schemeClr>
                </a:solidFill>
              </a:rPr>
              <a:t> = NO + NO</a:t>
            </a:r>
            <a:r>
              <a:rPr lang="en-US" b="1" baseline="-25000" dirty="0">
                <a:solidFill>
                  <a:schemeClr val="tx1">
                    <a:lumMod val="75000"/>
                    <a:lumOff val="25000"/>
                  </a:schemeClr>
                </a:solidFill>
              </a:rPr>
              <a:t>2</a:t>
            </a:r>
            <a:r>
              <a:rPr lang="en-US" b="1" dirty="0">
                <a:solidFill>
                  <a:schemeClr val="tx1">
                    <a:lumMod val="75000"/>
                    <a:lumOff val="25000"/>
                  </a:schemeClr>
                </a:solidFill>
              </a:rPr>
              <a:t> + Nitric Acid (HNO</a:t>
            </a:r>
            <a:r>
              <a:rPr lang="en-US" b="1" baseline="-25000" dirty="0">
                <a:solidFill>
                  <a:schemeClr val="tx1">
                    <a:lumMod val="75000"/>
                    <a:lumOff val="25000"/>
                  </a:schemeClr>
                </a:solidFill>
              </a:rPr>
              <a:t>3</a:t>
            </a:r>
            <a:r>
              <a:rPr lang="en-US" b="1" dirty="0">
                <a:solidFill>
                  <a:schemeClr val="tx1">
                    <a:lumMod val="75000"/>
                    <a:lumOff val="25000"/>
                  </a:schemeClr>
                </a:solidFill>
              </a:rPr>
              <a:t>) + Alkyl Nitrates (ANs) + Peroxy Nitrates (PNs)</a:t>
            </a:r>
          </a:p>
        </p:txBody>
      </p:sp>
      <p:sp>
        <p:nvSpPr>
          <p:cNvPr id="44" name="TextBox 43">
            <a:extLst>
              <a:ext uri="{FF2B5EF4-FFF2-40B4-BE49-F238E27FC236}">
                <a16:creationId xmlns:a16="http://schemas.microsoft.com/office/drawing/2014/main" id="{3485D1C7-396D-4E19-99C7-4219C078CFC9}"/>
              </a:ext>
            </a:extLst>
          </p:cNvPr>
          <p:cNvSpPr txBox="1"/>
          <p:nvPr/>
        </p:nvSpPr>
        <p:spPr>
          <a:xfrm>
            <a:off x="6705051" y="3338739"/>
            <a:ext cx="1650211" cy="307777"/>
          </a:xfrm>
          <a:prstGeom prst="rect">
            <a:avLst/>
          </a:prstGeom>
          <a:noFill/>
        </p:spPr>
        <p:txBody>
          <a:bodyPr wrap="square" rtlCol="0">
            <a:spAutoFit/>
          </a:bodyPr>
          <a:lstStyle/>
          <a:p>
            <a:pPr algn="ctr"/>
            <a:r>
              <a:rPr lang="en-US" sz="1400" dirty="0">
                <a:solidFill>
                  <a:schemeClr val="tx2">
                    <a:lumMod val="75000"/>
                  </a:schemeClr>
                </a:solidFill>
              </a:rPr>
              <a:t>NO</a:t>
            </a:r>
            <a:r>
              <a:rPr lang="en-US" sz="1400" baseline="-25000" dirty="0">
                <a:solidFill>
                  <a:schemeClr val="tx2">
                    <a:lumMod val="75000"/>
                  </a:schemeClr>
                </a:solidFill>
              </a:rPr>
              <a:t>y</a:t>
            </a:r>
            <a:r>
              <a:rPr lang="en-US" sz="1400" dirty="0">
                <a:solidFill>
                  <a:schemeClr val="tx2">
                    <a:lumMod val="75000"/>
                  </a:schemeClr>
                </a:solidFill>
              </a:rPr>
              <a:t> from CL</a:t>
            </a:r>
            <a:r>
              <a:rPr lang="en-US" sz="1400" baseline="-25000" dirty="0">
                <a:solidFill>
                  <a:schemeClr val="tx2">
                    <a:lumMod val="75000"/>
                  </a:schemeClr>
                </a:solidFill>
              </a:rPr>
              <a:t> </a:t>
            </a:r>
            <a:endParaRPr lang="en-US" sz="1400" dirty="0">
              <a:solidFill>
                <a:schemeClr val="tx2">
                  <a:lumMod val="75000"/>
                </a:schemeClr>
              </a:solidFill>
            </a:endParaRPr>
          </a:p>
        </p:txBody>
      </p:sp>
      <p:pic>
        <p:nvPicPr>
          <p:cNvPr id="5" name="Picture 4">
            <a:extLst>
              <a:ext uri="{FF2B5EF4-FFF2-40B4-BE49-F238E27FC236}">
                <a16:creationId xmlns:a16="http://schemas.microsoft.com/office/drawing/2014/main" id="{10301FD2-1FC9-413D-871D-EC1CB78A074C}"/>
              </a:ext>
            </a:extLst>
          </p:cNvPr>
          <p:cNvPicPr>
            <a:picLocks noChangeAspect="1"/>
          </p:cNvPicPr>
          <p:nvPr/>
        </p:nvPicPr>
        <p:blipFill>
          <a:blip r:embed="rId4"/>
          <a:stretch>
            <a:fillRect/>
          </a:stretch>
        </p:blipFill>
        <p:spPr>
          <a:xfrm>
            <a:off x="7193155" y="5388632"/>
            <a:ext cx="507299" cy="314042"/>
          </a:xfrm>
          <a:prstGeom prst="rect">
            <a:avLst/>
          </a:prstGeom>
        </p:spPr>
      </p:pic>
      <p:sp>
        <p:nvSpPr>
          <p:cNvPr id="45" name="TextBox 44">
            <a:extLst>
              <a:ext uri="{FF2B5EF4-FFF2-40B4-BE49-F238E27FC236}">
                <a16:creationId xmlns:a16="http://schemas.microsoft.com/office/drawing/2014/main" id="{1F963D92-D340-452D-A2E2-BBAB68A4D159}"/>
              </a:ext>
            </a:extLst>
          </p:cNvPr>
          <p:cNvSpPr txBox="1"/>
          <p:nvPr/>
        </p:nvSpPr>
        <p:spPr>
          <a:xfrm>
            <a:off x="5753753" y="2841397"/>
            <a:ext cx="1614925" cy="523220"/>
          </a:xfrm>
          <a:prstGeom prst="rect">
            <a:avLst/>
          </a:prstGeom>
          <a:noFill/>
        </p:spPr>
        <p:txBody>
          <a:bodyPr wrap="square" rtlCol="0">
            <a:spAutoFit/>
          </a:bodyPr>
          <a:lstStyle/>
          <a:p>
            <a:pPr algn="ctr"/>
            <a:r>
              <a:rPr lang="en-US" sz="1400" dirty="0">
                <a:solidFill>
                  <a:schemeClr val="tx2">
                    <a:lumMod val="75000"/>
                  </a:schemeClr>
                </a:solidFill>
              </a:rPr>
              <a:t>NO</a:t>
            </a:r>
            <a:r>
              <a:rPr lang="en-US" sz="1400" baseline="-25000" dirty="0">
                <a:solidFill>
                  <a:schemeClr val="tx2">
                    <a:lumMod val="75000"/>
                  </a:schemeClr>
                </a:solidFill>
              </a:rPr>
              <a:t>y</a:t>
            </a:r>
            <a:r>
              <a:rPr lang="en-US" sz="1400" dirty="0">
                <a:solidFill>
                  <a:schemeClr val="tx2">
                    <a:lumMod val="75000"/>
                  </a:schemeClr>
                </a:solidFill>
              </a:rPr>
              <a:t> species from</a:t>
            </a:r>
          </a:p>
          <a:p>
            <a:pPr algn="ctr"/>
            <a:r>
              <a:rPr lang="en-US" sz="1400" dirty="0">
                <a:solidFill>
                  <a:schemeClr val="tx2">
                    <a:lumMod val="75000"/>
                  </a:schemeClr>
                </a:solidFill>
              </a:rPr>
              <a:t>CL &amp; TD-LIF</a:t>
            </a:r>
          </a:p>
        </p:txBody>
      </p:sp>
    </p:spTree>
    <p:extLst>
      <p:ext uri="{BB962C8B-B14F-4D97-AF65-F5344CB8AC3E}">
        <p14:creationId xmlns:p14="http://schemas.microsoft.com/office/powerpoint/2010/main" val="96118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18A08C-39DC-465A-B9FD-77F2301F1613}"/>
              </a:ext>
            </a:extLst>
          </p:cNvPr>
          <p:cNvPicPr>
            <a:picLocks noChangeAspect="1"/>
          </p:cNvPicPr>
          <p:nvPr/>
        </p:nvPicPr>
        <p:blipFill rotWithShape="1">
          <a:blip r:embed="rId3">
            <a:extLst>
              <a:ext uri="{28A0092B-C50C-407E-A947-70E740481C1C}">
                <a14:useLocalDpi xmlns:a14="http://schemas.microsoft.com/office/drawing/2010/main" val="0"/>
              </a:ext>
            </a:extLst>
          </a:blip>
          <a:srcRect t="19457" r="7082" b="12980"/>
          <a:stretch/>
        </p:blipFill>
        <p:spPr>
          <a:xfrm>
            <a:off x="16056" y="1883187"/>
            <a:ext cx="8156614" cy="3953942"/>
          </a:xfrm>
          <a:prstGeom prst="rect">
            <a:avLst/>
          </a:prstGeom>
        </p:spPr>
      </p:pic>
      <p:sp>
        <p:nvSpPr>
          <p:cNvPr id="7" name="TextBox 6">
            <a:extLst>
              <a:ext uri="{FF2B5EF4-FFF2-40B4-BE49-F238E27FC236}">
                <a16:creationId xmlns:a16="http://schemas.microsoft.com/office/drawing/2014/main" id="{8277ABE3-DAC6-4B5E-9AC8-558AEBDEF316}"/>
              </a:ext>
            </a:extLst>
          </p:cNvPr>
          <p:cNvSpPr txBox="1"/>
          <p:nvPr/>
        </p:nvSpPr>
        <p:spPr>
          <a:xfrm>
            <a:off x="1826681" y="4675028"/>
            <a:ext cx="682580" cy="369332"/>
          </a:xfrm>
          <a:prstGeom prst="rect">
            <a:avLst/>
          </a:prstGeom>
          <a:noFill/>
        </p:spPr>
        <p:txBody>
          <a:bodyPr wrap="square" rtlCol="0">
            <a:spAutoFit/>
          </a:bodyPr>
          <a:lstStyle/>
          <a:p>
            <a:r>
              <a:rPr lang="en-US" b="1" dirty="0"/>
              <a:t>16%</a:t>
            </a:r>
          </a:p>
        </p:txBody>
      </p:sp>
      <p:sp>
        <p:nvSpPr>
          <p:cNvPr id="8" name="TextBox 7">
            <a:extLst>
              <a:ext uri="{FF2B5EF4-FFF2-40B4-BE49-F238E27FC236}">
                <a16:creationId xmlns:a16="http://schemas.microsoft.com/office/drawing/2014/main" id="{B6AB44AD-F98F-4D10-8E02-E1D125CA1265}"/>
              </a:ext>
            </a:extLst>
          </p:cNvPr>
          <p:cNvSpPr txBox="1"/>
          <p:nvPr/>
        </p:nvSpPr>
        <p:spPr>
          <a:xfrm>
            <a:off x="1826681" y="4171711"/>
            <a:ext cx="682580" cy="369332"/>
          </a:xfrm>
          <a:prstGeom prst="rect">
            <a:avLst/>
          </a:prstGeom>
          <a:noFill/>
        </p:spPr>
        <p:txBody>
          <a:bodyPr wrap="square" rtlCol="0">
            <a:spAutoFit/>
          </a:bodyPr>
          <a:lstStyle/>
          <a:p>
            <a:r>
              <a:rPr lang="en-US" b="1" dirty="0"/>
              <a:t>23%</a:t>
            </a:r>
          </a:p>
        </p:txBody>
      </p:sp>
      <p:sp>
        <p:nvSpPr>
          <p:cNvPr id="9" name="TextBox 8">
            <a:extLst>
              <a:ext uri="{FF2B5EF4-FFF2-40B4-BE49-F238E27FC236}">
                <a16:creationId xmlns:a16="http://schemas.microsoft.com/office/drawing/2014/main" id="{FF5877FD-D1F3-430B-AA0B-6AB40BE2D8E6}"/>
              </a:ext>
            </a:extLst>
          </p:cNvPr>
          <p:cNvSpPr txBox="1"/>
          <p:nvPr/>
        </p:nvSpPr>
        <p:spPr>
          <a:xfrm>
            <a:off x="1826681" y="3508930"/>
            <a:ext cx="682580" cy="369332"/>
          </a:xfrm>
          <a:prstGeom prst="rect">
            <a:avLst/>
          </a:prstGeom>
          <a:noFill/>
        </p:spPr>
        <p:txBody>
          <a:bodyPr wrap="square" rtlCol="0">
            <a:spAutoFit/>
          </a:bodyPr>
          <a:lstStyle/>
          <a:p>
            <a:r>
              <a:rPr lang="en-US" b="1" dirty="0"/>
              <a:t>23%</a:t>
            </a:r>
          </a:p>
        </p:txBody>
      </p:sp>
      <p:sp>
        <p:nvSpPr>
          <p:cNvPr id="10" name="TextBox 9">
            <a:extLst>
              <a:ext uri="{FF2B5EF4-FFF2-40B4-BE49-F238E27FC236}">
                <a16:creationId xmlns:a16="http://schemas.microsoft.com/office/drawing/2014/main" id="{C42FD90E-6021-4C70-BB26-4A6778F238AE}"/>
              </a:ext>
            </a:extLst>
          </p:cNvPr>
          <p:cNvSpPr txBox="1"/>
          <p:nvPr/>
        </p:nvSpPr>
        <p:spPr>
          <a:xfrm>
            <a:off x="1826681" y="2632285"/>
            <a:ext cx="682580" cy="369332"/>
          </a:xfrm>
          <a:prstGeom prst="rect">
            <a:avLst/>
          </a:prstGeom>
          <a:noFill/>
        </p:spPr>
        <p:txBody>
          <a:bodyPr wrap="square" rtlCol="0">
            <a:spAutoFit/>
          </a:bodyPr>
          <a:lstStyle/>
          <a:p>
            <a:r>
              <a:rPr lang="en-US" b="1" dirty="0"/>
              <a:t>35%</a:t>
            </a:r>
          </a:p>
        </p:txBody>
      </p:sp>
      <p:sp>
        <p:nvSpPr>
          <p:cNvPr id="27" name="TextBox 26">
            <a:extLst>
              <a:ext uri="{FF2B5EF4-FFF2-40B4-BE49-F238E27FC236}">
                <a16:creationId xmlns:a16="http://schemas.microsoft.com/office/drawing/2014/main" id="{6BC24313-8290-4FF5-BBA0-0725CB8F8AF5}"/>
              </a:ext>
            </a:extLst>
          </p:cNvPr>
          <p:cNvSpPr txBox="1"/>
          <p:nvPr/>
        </p:nvSpPr>
        <p:spPr>
          <a:xfrm>
            <a:off x="2932114" y="4660000"/>
            <a:ext cx="682580" cy="369332"/>
          </a:xfrm>
          <a:prstGeom prst="rect">
            <a:avLst/>
          </a:prstGeom>
          <a:noFill/>
        </p:spPr>
        <p:txBody>
          <a:bodyPr wrap="square" rtlCol="0">
            <a:spAutoFit/>
          </a:bodyPr>
          <a:lstStyle/>
          <a:p>
            <a:r>
              <a:rPr lang="en-US" b="1" dirty="0"/>
              <a:t>17%</a:t>
            </a:r>
          </a:p>
        </p:txBody>
      </p:sp>
      <p:sp>
        <p:nvSpPr>
          <p:cNvPr id="28" name="TextBox 27">
            <a:extLst>
              <a:ext uri="{FF2B5EF4-FFF2-40B4-BE49-F238E27FC236}">
                <a16:creationId xmlns:a16="http://schemas.microsoft.com/office/drawing/2014/main" id="{3792BC30-49F7-4CF4-AD93-6E9CF47AB437}"/>
              </a:ext>
            </a:extLst>
          </p:cNvPr>
          <p:cNvSpPr txBox="1"/>
          <p:nvPr/>
        </p:nvSpPr>
        <p:spPr>
          <a:xfrm>
            <a:off x="2932114" y="3989260"/>
            <a:ext cx="682580" cy="369332"/>
          </a:xfrm>
          <a:prstGeom prst="rect">
            <a:avLst/>
          </a:prstGeom>
          <a:noFill/>
        </p:spPr>
        <p:txBody>
          <a:bodyPr wrap="square" rtlCol="0">
            <a:spAutoFit/>
          </a:bodyPr>
          <a:lstStyle/>
          <a:p>
            <a:r>
              <a:rPr lang="en-US" b="1" dirty="0"/>
              <a:t>39%</a:t>
            </a:r>
          </a:p>
        </p:txBody>
      </p:sp>
      <p:sp>
        <p:nvSpPr>
          <p:cNvPr id="29" name="TextBox 28">
            <a:extLst>
              <a:ext uri="{FF2B5EF4-FFF2-40B4-BE49-F238E27FC236}">
                <a16:creationId xmlns:a16="http://schemas.microsoft.com/office/drawing/2014/main" id="{04A9CFD9-B8A0-4E49-9865-800B98656A04}"/>
              </a:ext>
            </a:extLst>
          </p:cNvPr>
          <p:cNvSpPr txBox="1"/>
          <p:nvPr/>
        </p:nvSpPr>
        <p:spPr>
          <a:xfrm>
            <a:off x="2932114" y="3403749"/>
            <a:ext cx="682580" cy="369332"/>
          </a:xfrm>
          <a:prstGeom prst="rect">
            <a:avLst/>
          </a:prstGeom>
          <a:noFill/>
        </p:spPr>
        <p:txBody>
          <a:bodyPr wrap="square" rtlCol="0">
            <a:spAutoFit/>
          </a:bodyPr>
          <a:lstStyle/>
          <a:p>
            <a:r>
              <a:rPr lang="en-US" b="1" dirty="0"/>
              <a:t>17%</a:t>
            </a:r>
          </a:p>
        </p:txBody>
      </p:sp>
      <p:sp>
        <p:nvSpPr>
          <p:cNvPr id="30" name="TextBox 29">
            <a:extLst>
              <a:ext uri="{FF2B5EF4-FFF2-40B4-BE49-F238E27FC236}">
                <a16:creationId xmlns:a16="http://schemas.microsoft.com/office/drawing/2014/main" id="{5FDB5365-271F-4476-B95C-23D7EF101DE2}"/>
              </a:ext>
            </a:extLst>
          </p:cNvPr>
          <p:cNvSpPr txBox="1"/>
          <p:nvPr/>
        </p:nvSpPr>
        <p:spPr>
          <a:xfrm>
            <a:off x="2932114" y="2952111"/>
            <a:ext cx="682580" cy="369332"/>
          </a:xfrm>
          <a:prstGeom prst="rect">
            <a:avLst/>
          </a:prstGeom>
          <a:noFill/>
        </p:spPr>
        <p:txBody>
          <a:bodyPr wrap="square" rtlCol="0">
            <a:spAutoFit/>
          </a:bodyPr>
          <a:lstStyle/>
          <a:p>
            <a:r>
              <a:rPr lang="en-US" b="1" dirty="0"/>
              <a:t>23%</a:t>
            </a:r>
          </a:p>
        </p:txBody>
      </p:sp>
      <p:sp>
        <p:nvSpPr>
          <p:cNvPr id="31" name="TextBox 30">
            <a:extLst>
              <a:ext uri="{FF2B5EF4-FFF2-40B4-BE49-F238E27FC236}">
                <a16:creationId xmlns:a16="http://schemas.microsoft.com/office/drawing/2014/main" id="{E31628DE-F35C-4840-BE72-0B05FF2DB587}"/>
              </a:ext>
            </a:extLst>
          </p:cNvPr>
          <p:cNvSpPr txBox="1"/>
          <p:nvPr/>
        </p:nvSpPr>
        <p:spPr>
          <a:xfrm>
            <a:off x="4089065" y="4644973"/>
            <a:ext cx="682580" cy="369332"/>
          </a:xfrm>
          <a:prstGeom prst="rect">
            <a:avLst/>
          </a:prstGeom>
          <a:noFill/>
        </p:spPr>
        <p:txBody>
          <a:bodyPr wrap="square" rtlCol="0">
            <a:spAutoFit/>
          </a:bodyPr>
          <a:lstStyle/>
          <a:p>
            <a:r>
              <a:rPr lang="en-US" b="1" dirty="0"/>
              <a:t>18%</a:t>
            </a:r>
          </a:p>
        </p:txBody>
      </p:sp>
      <p:sp>
        <p:nvSpPr>
          <p:cNvPr id="32" name="TextBox 31">
            <a:extLst>
              <a:ext uri="{FF2B5EF4-FFF2-40B4-BE49-F238E27FC236}">
                <a16:creationId xmlns:a16="http://schemas.microsoft.com/office/drawing/2014/main" id="{CA12F6D4-DEEA-4CD7-A999-0DD8ACB4D4B2}"/>
              </a:ext>
            </a:extLst>
          </p:cNvPr>
          <p:cNvSpPr txBox="1"/>
          <p:nvPr/>
        </p:nvSpPr>
        <p:spPr>
          <a:xfrm>
            <a:off x="4089065" y="3987110"/>
            <a:ext cx="682580" cy="369332"/>
          </a:xfrm>
          <a:prstGeom prst="rect">
            <a:avLst/>
          </a:prstGeom>
          <a:noFill/>
        </p:spPr>
        <p:txBody>
          <a:bodyPr wrap="square" rtlCol="0">
            <a:spAutoFit/>
          </a:bodyPr>
          <a:lstStyle/>
          <a:p>
            <a:r>
              <a:rPr lang="en-US" b="1" dirty="0"/>
              <a:t>42%</a:t>
            </a:r>
          </a:p>
        </p:txBody>
      </p:sp>
      <p:sp>
        <p:nvSpPr>
          <p:cNvPr id="33" name="TextBox 32">
            <a:extLst>
              <a:ext uri="{FF2B5EF4-FFF2-40B4-BE49-F238E27FC236}">
                <a16:creationId xmlns:a16="http://schemas.microsoft.com/office/drawing/2014/main" id="{4D164E8A-2F3A-4A40-94EE-53A810A7D7C8}"/>
              </a:ext>
            </a:extLst>
          </p:cNvPr>
          <p:cNvSpPr txBox="1"/>
          <p:nvPr/>
        </p:nvSpPr>
        <p:spPr>
          <a:xfrm>
            <a:off x="4089065" y="3401603"/>
            <a:ext cx="682580" cy="369332"/>
          </a:xfrm>
          <a:prstGeom prst="rect">
            <a:avLst/>
          </a:prstGeom>
          <a:noFill/>
        </p:spPr>
        <p:txBody>
          <a:bodyPr wrap="square" rtlCol="0">
            <a:spAutoFit/>
          </a:bodyPr>
          <a:lstStyle/>
          <a:p>
            <a:r>
              <a:rPr lang="en-US" b="1" dirty="0"/>
              <a:t>12%</a:t>
            </a:r>
          </a:p>
        </p:txBody>
      </p:sp>
      <p:sp>
        <p:nvSpPr>
          <p:cNvPr id="34" name="TextBox 33">
            <a:extLst>
              <a:ext uri="{FF2B5EF4-FFF2-40B4-BE49-F238E27FC236}">
                <a16:creationId xmlns:a16="http://schemas.microsoft.com/office/drawing/2014/main" id="{F913B84F-A130-47EF-89A5-E5C592976385}"/>
              </a:ext>
            </a:extLst>
          </p:cNvPr>
          <p:cNvSpPr txBox="1"/>
          <p:nvPr/>
        </p:nvSpPr>
        <p:spPr>
          <a:xfrm>
            <a:off x="4089065" y="2988600"/>
            <a:ext cx="682580" cy="369332"/>
          </a:xfrm>
          <a:prstGeom prst="rect">
            <a:avLst/>
          </a:prstGeom>
          <a:noFill/>
        </p:spPr>
        <p:txBody>
          <a:bodyPr wrap="square" rtlCol="0">
            <a:spAutoFit/>
          </a:bodyPr>
          <a:lstStyle/>
          <a:p>
            <a:r>
              <a:rPr lang="en-US" b="1" dirty="0"/>
              <a:t>24%</a:t>
            </a:r>
          </a:p>
        </p:txBody>
      </p:sp>
      <p:sp>
        <p:nvSpPr>
          <p:cNvPr id="35" name="TextBox 34">
            <a:extLst>
              <a:ext uri="{FF2B5EF4-FFF2-40B4-BE49-F238E27FC236}">
                <a16:creationId xmlns:a16="http://schemas.microsoft.com/office/drawing/2014/main" id="{2D39708C-8A79-4FB0-B018-BB29CC0E1F7B}"/>
              </a:ext>
            </a:extLst>
          </p:cNvPr>
          <p:cNvSpPr txBox="1"/>
          <p:nvPr/>
        </p:nvSpPr>
        <p:spPr>
          <a:xfrm>
            <a:off x="5194499" y="4629947"/>
            <a:ext cx="682580" cy="369332"/>
          </a:xfrm>
          <a:prstGeom prst="rect">
            <a:avLst/>
          </a:prstGeom>
          <a:noFill/>
        </p:spPr>
        <p:txBody>
          <a:bodyPr wrap="square" rtlCol="0">
            <a:spAutoFit/>
          </a:bodyPr>
          <a:lstStyle/>
          <a:p>
            <a:r>
              <a:rPr lang="en-US" b="1" dirty="0"/>
              <a:t>18%</a:t>
            </a:r>
          </a:p>
        </p:txBody>
      </p:sp>
      <p:sp>
        <p:nvSpPr>
          <p:cNvPr id="36" name="TextBox 35">
            <a:extLst>
              <a:ext uri="{FF2B5EF4-FFF2-40B4-BE49-F238E27FC236}">
                <a16:creationId xmlns:a16="http://schemas.microsoft.com/office/drawing/2014/main" id="{6A6A65A8-60E6-499F-AC62-7C4DE5AE0A28}"/>
              </a:ext>
            </a:extLst>
          </p:cNvPr>
          <p:cNvSpPr txBox="1"/>
          <p:nvPr/>
        </p:nvSpPr>
        <p:spPr>
          <a:xfrm>
            <a:off x="5194499" y="3997846"/>
            <a:ext cx="682580" cy="369332"/>
          </a:xfrm>
          <a:prstGeom prst="rect">
            <a:avLst/>
          </a:prstGeom>
          <a:noFill/>
        </p:spPr>
        <p:txBody>
          <a:bodyPr wrap="square" rtlCol="0">
            <a:spAutoFit/>
          </a:bodyPr>
          <a:lstStyle/>
          <a:p>
            <a:r>
              <a:rPr lang="en-US" b="1" dirty="0"/>
              <a:t>40%</a:t>
            </a:r>
          </a:p>
        </p:txBody>
      </p:sp>
      <p:sp>
        <p:nvSpPr>
          <p:cNvPr id="37" name="TextBox 36">
            <a:extLst>
              <a:ext uri="{FF2B5EF4-FFF2-40B4-BE49-F238E27FC236}">
                <a16:creationId xmlns:a16="http://schemas.microsoft.com/office/drawing/2014/main" id="{E5B3B489-CFCB-41B8-A89C-698827D33244}"/>
              </a:ext>
            </a:extLst>
          </p:cNvPr>
          <p:cNvSpPr txBox="1"/>
          <p:nvPr/>
        </p:nvSpPr>
        <p:spPr>
          <a:xfrm>
            <a:off x="5194499" y="3399456"/>
            <a:ext cx="682580" cy="369332"/>
          </a:xfrm>
          <a:prstGeom prst="rect">
            <a:avLst/>
          </a:prstGeom>
          <a:noFill/>
        </p:spPr>
        <p:txBody>
          <a:bodyPr wrap="square" rtlCol="0">
            <a:spAutoFit/>
          </a:bodyPr>
          <a:lstStyle/>
          <a:p>
            <a:r>
              <a:rPr lang="en-US" b="1" dirty="0"/>
              <a:t>13%</a:t>
            </a:r>
          </a:p>
        </p:txBody>
      </p:sp>
      <p:sp>
        <p:nvSpPr>
          <p:cNvPr id="38" name="TextBox 37">
            <a:extLst>
              <a:ext uri="{FF2B5EF4-FFF2-40B4-BE49-F238E27FC236}">
                <a16:creationId xmlns:a16="http://schemas.microsoft.com/office/drawing/2014/main" id="{D274DC21-B74C-4B39-8A1B-BD38B26BDB90}"/>
              </a:ext>
            </a:extLst>
          </p:cNvPr>
          <p:cNvSpPr txBox="1"/>
          <p:nvPr/>
        </p:nvSpPr>
        <p:spPr>
          <a:xfrm>
            <a:off x="5194499" y="2999331"/>
            <a:ext cx="682580" cy="369332"/>
          </a:xfrm>
          <a:prstGeom prst="rect">
            <a:avLst/>
          </a:prstGeom>
          <a:noFill/>
        </p:spPr>
        <p:txBody>
          <a:bodyPr wrap="square" rtlCol="0">
            <a:spAutoFit/>
          </a:bodyPr>
          <a:lstStyle/>
          <a:p>
            <a:r>
              <a:rPr lang="en-US" b="1" dirty="0"/>
              <a:t>25%</a:t>
            </a:r>
          </a:p>
        </p:txBody>
      </p:sp>
      <p:sp>
        <p:nvSpPr>
          <p:cNvPr id="39" name="TextBox 38">
            <a:extLst>
              <a:ext uri="{FF2B5EF4-FFF2-40B4-BE49-F238E27FC236}">
                <a16:creationId xmlns:a16="http://schemas.microsoft.com/office/drawing/2014/main" id="{1A29065B-B7FC-4FFE-BA79-DDCBACDBBF2C}"/>
              </a:ext>
            </a:extLst>
          </p:cNvPr>
          <p:cNvSpPr txBox="1"/>
          <p:nvPr/>
        </p:nvSpPr>
        <p:spPr>
          <a:xfrm>
            <a:off x="6299937" y="4627806"/>
            <a:ext cx="682580" cy="369332"/>
          </a:xfrm>
          <a:prstGeom prst="rect">
            <a:avLst/>
          </a:prstGeom>
          <a:noFill/>
        </p:spPr>
        <p:txBody>
          <a:bodyPr wrap="square" rtlCol="0">
            <a:spAutoFit/>
          </a:bodyPr>
          <a:lstStyle/>
          <a:p>
            <a:r>
              <a:rPr lang="en-US" b="1" dirty="0"/>
              <a:t>25%</a:t>
            </a:r>
          </a:p>
        </p:txBody>
      </p:sp>
      <p:sp>
        <p:nvSpPr>
          <p:cNvPr id="40" name="TextBox 39">
            <a:extLst>
              <a:ext uri="{FF2B5EF4-FFF2-40B4-BE49-F238E27FC236}">
                <a16:creationId xmlns:a16="http://schemas.microsoft.com/office/drawing/2014/main" id="{ED0BF594-5061-4655-B9D6-31F0893D5939}"/>
              </a:ext>
            </a:extLst>
          </p:cNvPr>
          <p:cNvSpPr txBox="1"/>
          <p:nvPr/>
        </p:nvSpPr>
        <p:spPr>
          <a:xfrm>
            <a:off x="6299937" y="4021459"/>
            <a:ext cx="682580" cy="369332"/>
          </a:xfrm>
          <a:prstGeom prst="rect">
            <a:avLst/>
          </a:prstGeom>
          <a:noFill/>
        </p:spPr>
        <p:txBody>
          <a:bodyPr wrap="square" rtlCol="0">
            <a:spAutoFit/>
          </a:bodyPr>
          <a:lstStyle/>
          <a:p>
            <a:r>
              <a:rPr lang="en-US" b="1" dirty="0"/>
              <a:t>35%</a:t>
            </a:r>
          </a:p>
        </p:txBody>
      </p:sp>
      <p:sp>
        <p:nvSpPr>
          <p:cNvPr id="41" name="TextBox 40">
            <a:extLst>
              <a:ext uri="{FF2B5EF4-FFF2-40B4-BE49-F238E27FC236}">
                <a16:creationId xmlns:a16="http://schemas.microsoft.com/office/drawing/2014/main" id="{D5463F51-2095-4B01-B037-B73FAA5C789E}"/>
              </a:ext>
            </a:extLst>
          </p:cNvPr>
          <p:cNvSpPr txBox="1"/>
          <p:nvPr/>
        </p:nvSpPr>
        <p:spPr>
          <a:xfrm>
            <a:off x="6299937" y="3680649"/>
            <a:ext cx="682580" cy="369332"/>
          </a:xfrm>
          <a:prstGeom prst="rect">
            <a:avLst/>
          </a:prstGeom>
          <a:noFill/>
        </p:spPr>
        <p:txBody>
          <a:bodyPr wrap="square" rtlCol="0">
            <a:spAutoFit/>
          </a:bodyPr>
          <a:lstStyle/>
          <a:p>
            <a:r>
              <a:rPr lang="en-US" b="1" dirty="0"/>
              <a:t>10%</a:t>
            </a:r>
          </a:p>
        </p:txBody>
      </p:sp>
      <p:sp>
        <p:nvSpPr>
          <p:cNvPr id="42" name="TextBox 41">
            <a:extLst>
              <a:ext uri="{FF2B5EF4-FFF2-40B4-BE49-F238E27FC236}">
                <a16:creationId xmlns:a16="http://schemas.microsoft.com/office/drawing/2014/main" id="{A4A448FF-F8A5-45EB-948F-AB191CFD52CA}"/>
              </a:ext>
            </a:extLst>
          </p:cNvPr>
          <p:cNvSpPr txBox="1"/>
          <p:nvPr/>
        </p:nvSpPr>
        <p:spPr>
          <a:xfrm>
            <a:off x="6299937" y="3396432"/>
            <a:ext cx="682580" cy="369332"/>
          </a:xfrm>
          <a:prstGeom prst="rect">
            <a:avLst/>
          </a:prstGeom>
          <a:noFill/>
        </p:spPr>
        <p:txBody>
          <a:bodyPr wrap="square" rtlCol="0">
            <a:spAutoFit/>
          </a:bodyPr>
          <a:lstStyle/>
          <a:p>
            <a:r>
              <a:rPr lang="en-US" b="1" dirty="0"/>
              <a:t>23%</a:t>
            </a:r>
          </a:p>
        </p:txBody>
      </p:sp>
      <p:sp>
        <p:nvSpPr>
          <p:cNvPr id="26" name="Rectangle 25">
            <a:extLst>
              <a:ext uri="{FF2B5EF4-FFF2-40B4-BE49-F238E27FC236}">
                <a16:creationId xmlns:a16="http://schemas.microsoft.com/office/drawing/2014/main" id="{7F03D9A0-BE6C-48B6-846C-EDA170E9F3B0}"/>
              </a:ext>
            </a:extLst>
          </p:cNvPr>
          <p:cNvSpPr/>
          <p:nvPr/>
        </p:nvSpPr>
        <p:spPr>
          <a:xfrm>
            <a:off x="8216282" y="1578826"/>
            <a:ext cx="3975718" cy="4955203"/>
          </a:xfrm>
          <a:prstGeom prst="rect">
            <a:avLst/>
          </a:prstGeom>
        </p:spPr>
        <p:txBody>
          <a:bodyPr wrap="square">
            <a:spAutoFit/>
          </a:bodyPr>
          <a:lstStyle/>
          <a:p>
            <a:pPr marL="285750" indent="-285750">
              <a:buFont typeface="Arial" panose="020B0604020202020204" pitchFamily="34" charset="0"/>
              <a:buChar char="•"/>
            </a:pPr>
            <a:r>
              <a:rPr lang="en-US" sz="2000" b="1" dirty="0">
                <a:solidFill>
                  <a:srgbClr val="026CB6"/>
                </a:solidFill>
              </a:rPr>
              <a:t>NO</a:t>
            </a:r>
            <a:r>
              <a:rPr lang="en-US" sz="2000" b="1" baseline="-25000" dirty="0">
                <a:solidFill>
                  <a:srgbClr val="026CB6"/>
                </a:solidFill>
              </a:rPr>
              <a:t>x</a:t>
            </a:r>
            <a:r>
              <a:rPr lang="en-US" sz="2000" b="1" dirty="0">
                <a:solidFill>
                  <a:srgbClr val="026CB6"/>
                </a:solidFill>
              </a:rPr>
              <a:t> performance: </a:t>
            </a:r>
            <a:r>
              <a:rPr lang="en-US" sz="2000" dirty="0"/>
              <a:t>Fairly good performance in all simulations.</a:t>
            </a:r>
          </a:p>
          <a:p>
            <a:pPr marL="285750" indent="-285750">
              <a:buFont typeface="Arial" panose="020B0604020202020204" pitchFamily="34" charset="0"/>
              <a:buChar char="•"/>
            </a:pPr>
            <a:endParaRPr lang="en-US" sz="2000" b="1" dirty="0">
              <a:solidFill>
                <a:srgbClr val="026CB6"/>
              </a:solidFill>
            </a:endParaRPr>
          </a:p>
          <a:p>
            <a:pPr marL="285750" indent="-285750">
              <a:buFont typeface="Arial" panose="020B0604020202020204" pitchFamily="34" charset="0"/>
              <a:buChar char="•"/>
            </a:pPr>
            <a:r>
              <a:rPr lang="en-US" sz="2000" b="1" dirty="0">
                <a:solidFill>
                  <a:srgbClr val="026CB6"/>
                </a:solidFill>
              </a:rPr>
              <a:t>CB05 vs CB6: </a:t>
            </a:r>
            <a:r>
              <a:rPr lang="en-US" sz="2000" dirty="0"/>
              <a:t>CB6 has better agreement with observations for ANs and PNs but increase in HNO</a:t>
            </a:r>
            <a:r>
              <a:rPr lang="en-US" sz="2000" baseline="-25000" dirty="0"/>
              <a:t>3</a:t>
            </a:r>
            <a:r>
              <a:rPr lang="en-US" sz="2000" dirty="0"/>
              <a:t> leads to overprediction.</a:t>
            </a:r>
          </a:p>
          <a:p>
            <a:pPr marL="285750" indent="-285750">
              <a:buFont typeface="Arial" panose="020B0604020202020204" pitchFamily="34" charset="0"/>
              <a:buChar char="•"/>
            </a:pPr>
            <a:endParaRPr lang="en-US" sz="1900" dirty="0"/>
          </a:p>
          <a:p>
            <a:pPr marL="285750" indent="-285750">
              <a:spcAft>
                <a:spcPts val="1200"/>
              </a:spcAft>
              <a:buFont typeface="Arial" panose="020B0604020202020204" pitchFamily="34" charset="0"/>
              <a:buChar char="•"/>
            </a:pPr>
            <a:r>
              <a:rPr lang="en-US" sz="2000" b="1" dirty="0">
                <a:solidFill>
                  <a:srgbClr val="0070C0"/>
                </a:solidFill>
              </a:rPr>
              <a:t>Additional mechanism updates: </a:t>
            </a:r>
            <a:r>
              <a:rPr lang="en-US" sz="2000" dirty="0"/>
              <a:t>Most efficient chemical mechanism changes for reducing total NO</a:t>
            </a:r>
            <a:r>
              <a:rPr lang="en-US" sz="2000" baseline="-25000" dirty="0"/>
              <a:t>y</a:t>
            </a:r>
            <a:r>
              <a:rPr lang="en-US" sz="2000" dirty="0"/>
              <a:t> would shift to shorter lifetime species (HNO</a:t>
            </a:r>
            <a:r>
              <a:rPr lang="en-US" sz="2000" baseline="-25000" dirty="0"/>
              <a:t>3</a:t>
            </a:r>
            <a:r>
              <a:rPr lang="en-US" sz="2000" dirty="0"/>
              <a:t>).        </a:t>
            </a:r>
            <a:r>
              <a:rPr lang="en-US" sz="2000" dirty="0">
                <a:sym typeface="Wingdings" panose="05000000000000000000" pitchFamily="2" charset="2"/>
              </a:rPr>
              <a:t></a:t>
            </a:r>
            <a:r>
              <a:rPr lang="en-US" sz="2000" dirty="0"/>
              <a:t>Any additional shifts towards HNO</a:t>
            </a:r>
            <a:r>
              <a:rPr lang="en-US" sz="2000" baseline="-25000" dirty="0"/>
              <a:t>3</a:t>
            </a:r>
            <a:r>
              <a:rPr lang="en-US" sz="2000" dirty="0"/>
              <a:t> will further exacerbate HNO</a:t>
            </a:r>
            <a:r>
              <a:rPr lang="en-US" sz="2000" baseline="-25000" dirty="0"/>
              <a:t>3</a:t>
            </a:r>
            <a:r>
              <a:rPr lang="en-US" sz="2000" dirty="0"/>
              <a:t> overprediction</a:t>
            </a:r>
          </a:p>
        </p:txBody>
      </p:sp>
      <p:sp>
        <p:nvSpPr>
          <p:cNvPr id="44" name="Title 1">
            <a:extLst>
              <a:ext uri="{FF2B5EF4-FFF2-40B4-BE49-F238E27FC236}">
                <a16:creationId xmlns:a16="http://schemas.microsoft.com/office/drawing/2014/main" id="{155114CB-0EC5-41AE-8842-1043A33B1DC3}"/>
              </a:ext>
            </a:extLst>
          </p:cNvPr>
          <p:cNvSpPr txBox="1">
            <a:spLocks/>
          </p:cNvSpPr>
          <p:nvPr/>
        </p:nvSpPr>
        <p:spPr>
          <a:xfrm>
            <a:off x="995977" y="297596"/>
            <a:ext cx="10350357" cy="62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60A9"/>
                </a:solidFill>
              </a:rPr>
              <a:t>Comparison of NO</a:t>
            </a:r>
            <a:r>
              <a:rPr lang="en-US" sz="3600" b="1" baseline="-25000" dirty="0">
                <a:solidFill>
                  <a:srgbClr val="0060A9"/>
                </a:solidFill>
              </a:rPr>
              <a:t>y</a:t>
            </a:r>
            <a:r>
              <a:rPr lang="en-US" sz="3600" b="1" dirty="0">
                <a:solidFill>
                  <a:srgbClr val="0060A9"/>
                </a:solidFill>
              </a:rPr>
              <a:t> Species </a:t>
            </a:r>
          </a:p>
          <a:p>
            <a:pPr algn="ctr"/>
            <a:r>
              <a:rPr lang="en-US" sz="3200" b="1" dirty="0">
                <a:solidFill>
                  <a:schemeClr val="bg2">
                    <a:lumMod val="50000"/>
                  </a:schemeClr>
                </a:solidFill>
              </a:rPr>
              <a:t>(all boundary layer measurements on all flight days) </a:t>
            </a:r>
          </a:p>
        </p:txBody>
      </p:sp>
      <p:sp>
        <p:nvSpPr>
          <p:cNvPr id="2" name="Slide Number Placeholder 1">
            <a:extLst>
              <a:ext uri="{FF2B5EF4-FFF2-40B4-BE49-F238E27FC236}">
                <a16:creationId xmlns:a16="http://schemas.microsoft.com/office/drawing/2014/main" id="{1D3F5558-ABBE-4673-8C10-D32465683A4E}"/>
              </a:ext>
            </a:extLst>
          </p:cNvPr>
          <p:cNvSpPr>
            <a:spLocks noGrp="1"/>
          </p:cNvSpPr>
          <p:nvPr>
            <p:ph type="sldNum" sz="quarter" idx="12"/>
          </p:nvPr>
        </p:nvSpPr>
        <p:spPr>
          <a:xfrm>
            <a:off x="-2081784" y="6339274"/>
            <a:ext cx="2743200" cy="365125"/>
          </a:xfrm>
        </p:spPr>
        <p:txBody>
          <a:bodyPr/>
          <a:lstStyle/>
          <a:p>
            <a:fld id="{2C54A5C6-1A67-402B-9D43-A5D8CAE25FA9}" type="slidenum">
              <a:rPr lang="en-US" smtClean="0">
                <a:solidFill>
                  <a:schemeClr val="bg1"/>
                </a:solidFill>
              </a:rPr>
              <a:t>6</a:t>
            </a:fld>
            <a:endParaRPr lang="en-US" dirty="0">
              <a:solidFill>
                <a:schemeClr val="bg1"/>
              </a:solidFill>
            </a:endParaRPr>
          </a:p>
        </p:txBody>
      </p:sp>
      <p:pic>
        <p:nvPicPr>
          <p:cNvPr id="43" name="Picture 42">
            <a:extLst>
              <a:ext uri="{FF2B5EF4-FFF2-40B4-BE49-F238E27FC236}">
                <a16:creationId xmlns:a16="http://schemas.microsoft.com/office/drawing/2014/main" id="{048E82F3-6540-4ED0-9BF2-11D26979D4D1}"/>
              </a:ext>
            </a:extLst>
          </p:cNvPr>
          <p:cNvPicPr>
            <a:picLocks noChangeAspect="1"/>
          </p:cNvPicPr>
          <p:nvPr/>
        </p:nvPicPr>
        <p:blipFill>
          <a:blip r:embed="rId4"/>
          <a:stretch>
            <a:fillRect/>
          </a:stretch>
        </p:blipFill>
        <p:spPr>
          <a:xfrm>
            <a:off x="7193155" y="5388632"/>
            <a:ext cx="507299" cy="314042"/>
          </a:xfrm>
          <a:prstGeom prst="rect">
            <a:avLst/>
          </a:prstGeom>
        </p:spPr>
      </p:pic>
    </p:spTree>
    <p:extLst>
      <p:ext uri="{BB962C8B-B14F-4D97-AF65-F5344CB8AC3E}">
        <p14:creationId xmlns:p14="http://schemas.microsoft.com/office/powerpoint/2010/main" val="3836558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6B2031-C96F-4F30-AFF5-FB86955B3F9D}"/>
              </a:ext>
            </a:extLst>
          </p:cNvPr>
          <p:cNvSpPr/>
          <p:nvPr/>
        </p:nvSpPr>
        <p:spPr>
          <a:xfrm>
            <a:off x="6138895" y="1483333"/>
            <a:ext cx="5957186" cy="395296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1B76C9F-9BF8-417E-B93A-8EB676F30FB9}"/>
              </a:ext>
            </a:extLst>
          </p:cNvPr>
          <p:cNvSpPr>
            <a:spLocks noGrp="1"/>
          </p:cNvSpPr>
          <p:nvPr>
            <p:ph idx="1"/>
          </p:nvPr>
        </p:nvSpPr>
        <p:spPr>
          <a:xfrm>
            <a:off x="361089" y="2646942"/>
            <a:ext cx="5473521" cy="3753858"/>
          </a:xfrm>
        </p:spPr>
        <p:txBody>
          <a:bodyPr>
            <a:normAutofit/>
          </a:bodyPr>
          <a:lstStyle/>
          <a:p>
            <a:r>
              <a:rPr lang="en-US" dirty="0"/>
              <a:t>Many previous NO</a:t>
            </a:r>
            <a:r>
              <a:rPr lang="en-US" baseline="-25000" dirty="0"/>
              <a:t>x</a:t>
            </a:r>
            <a:r>
              <a:rPr lang="en-US" dirty="0"/>
              <a:t> and NO</a:t>
            </a:r>
            <a:r>
              <a:rPr lang="en-US" baseline="-25000" dirty="0"/>
              <a:t>y</a:t>
            </a:r>
            <a:r>
              <a:rPr lang="en-US" dirty="0"/>
              <a:t> evaluations focused on simulations that utilized the 2011 National Emissions Inventory and Emissions Modeling Platform</a:t>
            </a:r>
          </a:p>
          <a:p>
            <a:r>
              <a:rPr lang="en-US" dirty="0"/>
              <a:t>Many evaluations also focused on summer months</a:t>
            </a:r>
          </a:p>
          <a:p>
            <a:pPr marL="0" indent="0">
              <a:buNone/>
            </a:pPr>
            <a:r>
              <a:rPr lang="en-US" dirty="0">
                <a:sym typeface="Wingdings" panose="05000000000000000000" pitchFamily="2" charset="2"/>
              </a:rPr>
              <a:t>    </a:t>
            </a:r>
            <a:endParaRPr lang="en-US" dirty="0"/>
          </a:p>
        </p:txBody>
      </p:sp>
      <p:sp>
        <p:nvSpPr>
          <p:cNvPr id="5" name="Title 1">
            <a:extLst>
              <a:ext uri="{FF2B5EF4-FFF2-40B4-BE49-F238E27FC236}">
                <a16:creationId xmlns:a16="http://schemas.microsoft.com/office/drawing/2014/main" id="{6ACFD4F2-81AB-4CD5-AFE0-A20557CC694D}"/>
              </a:ext>
            </a:extLst>
          </p:cNvPr>
          <p:cNvSpPr txBox="1">
            <a:spLocks/>
          </p:cNvSpPr>
          <p:nvPr/>
        </p:nvSpPr>
        <p:spPr>
          <a:xfrm>
            <a:off x="920821" y="584982"/>
            <a:ext cx="10350357" cy="62212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60A9"/>
                </a:solidFill>
              </a:rPr>
              <a:t>Evaluation of Model Estimated NO</a:t>
            </a:r>
            <a:r>
              <a:rPr lang="en-US" b="1" baseline="-25000" dirty="0">
                <a:solidFill>
                  <a:srgbClr val="0060A9"/>
                </a:solidFill>
              </a:rPr>
              <a:t>x</a:t>
            </a:r>
            <a:r>
              <a:rPr lang="en-US" b="1" dirty="0">
                <a:solidFill>
                  <a:srgbClr val="0060A9"/>
                </a:solidFill>
              </a:rPr>
              <a:t> from 2002-2016</a:t>
            </a:r>
          </a:p>
        </p:txBody>
      </p:sp>
      <p:sp>
        <p:nvSpPr>
          <p:cNvPr id="6" name="TextBox 5">
            <a:extLst>
              <a:ext uri="{FF2B5EF4-FFF2-40B4-BE49-F238E27FC236}">
                <a16:creationId xmlns:a16="http://schemas.microsoft.com/office/drawing/2014/main" id="{2DB60E9A-1E98-4A45-978F-77E0B4E1BB95}"/>
              </a:ext>
            </a:extLst>
          </p:cNvPr>
          <p:cNvSpPr txBox="1"/>
          <p:nvPr/>
        </p:nvSpPr>
        <p:spPr>
          <a:xfrm>
            <a:off x="332553" y="1511523"/>
            <a:ext cx="5699344" cy="830997"/>
          </a:xfrm>
          <a:prstGeom prst="rect">
            <a:avLst/>
          </a:prstGeom>
          <a:solidFill>
            <a:srgbClr val="026CB6"/>
          </a:solidFill>
        </p:spPr>
        <p:txBody>
          <a:bodyPr wrap="square" rtlCol="0">
            <a:spAutoFit/>
          </a:bodyPr>
          <a:lstStyle/>
          <a:p>
            <a:r>
              <a:rPr lang="en-US" sz="2400" b="1" dirty="0">
                <a:solidFill>
                  <a:srgbClr val="FFFF00"/>
                </a:solidFill>
              </a:rPr>
              <a:t>Hypothesis: </a:t>
            </a:r>
            <a:r>
              <a:rPr lang="en-US" sz="2400" b="1" dirty="0">
                <a:solidFill>
                  <a:schemeClr val="bg1"/>
                </a:solidFill>
              </a:rPr>
              <a:t>Model bias is due to some unique feature of 2011 NEI and/or summer</a:t>
            </a:r>
            <a:endParaRPr lang="en-US" dirty="0">
              <a:solidFill>
                <a:schemeClr val="bg1"/>
              </a:solidFill>
            </a:endParaRPr>
          </a:p>
        </p:txBody>
      </p:sp>
      <p:pic>
        <p:nvPicPr>
          <p:cNvPr id="12" name="Picture 11">
            <a:extLst>
              <a:ext uri="{FF2B5EF4-FFF2-40B4-BE49-F238E27FC236}">
                <a16:creationId xmlns:a16="http://schemas.microsoft.com/office/drawing/2014/main" id="{9E0EA74E-3293-4EF7-8113-4838CB651650}"/>
              </a:ext>
            </a:extLst>
          </p:cNvPr>
          <p:cNvPicPr/>
          <p:nvPr/>
        </p:nvPicPr>
        <p:blipFill rotWithShape="1">
          <a:blip r:embed="rId3">
            <a:extLst>
              <a:ext uri="{28A0092B-C50C-407E-A947-70E740481C1C}">
                <a14:useLocalDpi xmlns:a14="http://schemas.microsoft.com/office/drawing/2010/main" val="0"/>
              </a:ext>
            </a:extLst>
          </a:blip>
          <a:srcRect l="49117"/>
          <a:stretch/>
        </p:blipFill>
        <p:spPr bwMode="auto">
          <a:xfrm>
            <a:off x="6288064" y="1879715"/>
            <a:ext cx="5699344" cy="3168274"/>
          </a:xfrm>
          <a:prstGeom prst="rect">
            <a:avLst/>
          </a:prstGeom>
          <a:noFill/>
          <a:ln>
            <a:noFill/>
          </a:ln>
        </p:spPr>
      </p:pic>
      <p:sp>
        <p:nvSpPr>
          <p:cNvPr id="2" name="Slide Number Placeholder 1">
            <a:extLst>
              <a:ext uri="{FF2B5EF4-FFF2-40B4-BE49-F238E27FC236}">
                <a16:creationId xmlns:a16="http://schemas.microsoft.com/office/drawing/2014/main" id="{971A5600-0925-47D2-AEF3-A90E3414E65E}"/>
              </a:ext>
            </a:extLst>
          </p:cNvPr>
          <p:cNvSpPr>
            <a:spLocks noGrp="1"/>
          </p:cNvSpPr>
          <p:nvPr>
            <p:ph type="sldNum" sz="quarter" idx="12"/>
          </p:nvPr>
        </p:nvSpPr>
        <p:spPr>
          <a:xfrm>
            <a:off x="-2057400" y="6327905"/>
            <a:ext cx="2743200" cy="365125"/>
          </a:xfrm>
        </p:spPr>
        <p:txBody>
          <a:bodyPr/>
          <a:lstStyle/>
          <a:p>
            <a:fld id="{2C54A5C6-1A67-402B-9D43-A5D8CAE25FA9}" type="slidenum">
              <a:rPr lang="en-US" smtClean="0">
                <a:solidFill>
                  <a:schemeClr val="bg1"/>
                </a:solidFill>
              </a:rPr>
              <a:t>7</a:t>
            </a:fld>
            <a:endParaRPr lang="en-US" dirty="0">
              <a:solidFill>
                <a:schemeClr val="bg1"/>
              </a:solidFill>
            </a:endParaRPr>
          </a:p>
        </p:txBody>
      </p:sp>
      <p:sp>
        <p:nvSpPr>
          <p:cNvPr id="4" name="TextBox 3">
            <a:extLst>
              <a:ext uri="{FF2B5EF4-FFF2-40B4-BE49-F238E27FC236}">
                <a16:creationId xmlns:a16="http://schemas.microsoft.com/office/drawing/2014/main" id="{C597DCF5-9E87-4CD0-ADDE-B3C2DE6835B4}"/>
              </a:ext>
            </a:extLst>
          </p:cNvPr>
          <p:cNvSpPr txBox="1"/>
          <p:nvPr/>
        </p:nvSpPr>
        <p:spPr>
          <a:xfrm>
            <a:off x="6306157" y="1965709"/>
            <a:ext cx="5674759" cy="323165"/>
          </a:xfrm>
          <a:prstGeom prst="rect">
            <a:avLst/>
          </a:prstGeom>
          <a:solidFill>
            <a:schemeClr val="bg1"/>
          </a:solidFill>
        </p:spPr>
        <p:txBody>
          <a:bodyPr wrap="none" rtlCol="0">
            <a:spAutoFit/>
          </a:bodyPr>
          <a:lstStyle/>
          <a:p>
            <a:r>
              <a:rPr lang="en-US" sz="1500" b="1" dirty="0"/>
              <a:t>Summer 2011, 4am-7am Average NO</a:t>
            </a:r>
            <a:r>
              <a:rPr lang="en-US" sz="1500" b="1" baseline="-25000" dirty="0"/>
              <a:t>x</a:t>
            </a:r>
            <a:r>
              <a:rPr lang="en-US" sz="1500" b="1" dirty="0"/>
              <a:t> Bias [CMAQv5.0.2 – Observed]</a:t>
            </a:r>
          </a:p>
        </p:txBody>
      </p:sp>
    </p:spTree>
    <p:extLst>
      <p:ext uri="{BB962C8B-B14F-4D97-AF65-F5344CB8AC3E}">
        <p14:creationId xmlns:p14="http://schemas.microsoft.com/office/powerpoint/2010/main" val="2805414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76C9F-9BF8-417E-B93A-8EB676F30FB9}"/>
              </a:ext>
            </a:extLst>
          </p:cNvPr>
          <p:cNvSpPr>
            <a:spLocks noGrp="1"/>
          </p:cNvSpPr>
          <p:nvPr>
            <p:ph idx="1"/>
          </p:nvPr>
        </p:nvSpPr>
        <p:spPr>
          <a:xfrm>
            <a:off x="361089" y="1483333"/>
            <a:ext cx="10910089" cy="4917467"/>
          </a:xfrm>
        </p:spPr>
        <p:txBody>
          <a:bodyPr>
            <a:normAutofit/>
          </a:bodyPr>
          <a:lstStyle/>
          <a:p>
            <a:r>
              <a:rPr lang="en-US" dirty="0"/>
              <a:t>Focused on 4am to 7am hourly measurements</a:t>
            </a:r>
          </a:p>
          <a:p>
            <a:pPr lvl="1"/>
            <a:r>
              <a:rPr lang="en-US" dirty="0"/>
              <a:t>Corresponds to the peak of the NO</a:t>
            </a:r>
            <a:r>
              <a:rPr lang="en-US" baseline="-25000" dirty="0"/>
              <a:t>x</a:t>
            </a:r>
            <a:r>
              <a:rPr lang="en-US" dirty="0"/>
              <a:t> bias at most sites</a:t>
            </a:r>
          </a:p>
          <a:p>
            <a:pPr lvl="1"/>
            <a:r>
              <a:rPr lang="en-US" dirty="0"/>
              <a:t>Captures the window when mobile emissions are increasing and mixing layer height is still relatively low</a:t>
            </a:r>
          </a:p>
          <a:p>
            <a:pPr lvl="1"/>
            <a:r>
              <a:rPr lang="en-US" dirty="0"/>
              <a:t>Minimizes the interference of other reactive nitrogen species in the NO</a:t>
            </a:r>
            <a:r>
              <a:rPr lang="en-US" baseline="-25000" dirty="0"/>
              <a:t>x</a:t>
            </a:r>
            <a:r>
              <a:rPr lang="en-US" dirty="0"/>
              <a:t> measurement that occurs during warmer mid-day hours (</a:t>
            </a:r>
            <a:r>
              <a:rPr lang="en-US" dirty="0">
                <a:hlinkClick r:id="rId3"/>
              </a:rPr>
              <a:t>Dickerson et al., 2019</a:t>
            </a:r>
            <a:r>
              <a:rPr lang="en-US" dirty="0"/>
              <a:t>)</a:t>
            </a:r>
          </a:p>
          <a:p>
            <a:pPr lvl="1"/>
            <a:endParaRPr lang="en-US" sz="1000" dirty="0"/>
          </a:p>
          <a:p>
            <a:r>
              <a:rPr lang="en-US" dirty="0"/>
              <a:t>CMAQ simulations are a “convenience sample”</a:t>
            </a:r>
          </a:p>
          <a:p>
            <a:pPr lvl="1"/>
            <a:r>
              <a:rPr lang="en-US" dirty="0"/>
              <a:t>2002-2012: CMAQv5.0.2</a:t>
            </a:r>
          </a:p>
          <a:p>
            <a:pPr lvl="1"/>
            <a:r>
              <a:rPr lang="en-US" dirty="0"/>
              <a:t>2013: CMAQv5.1</a:t>
            </a:r>
          </a:p>
          <a:p>
            <a:pPr lvl="1"/>
            <a:r>
              <a:rPr lang="en-US" dirty="0"/>
              <a:t>2014-2015: CMAQv5.2</a:t>
            </a:r>
          </a:p>
          <a:p>
            <a:pPr lvl="1"/>
            <a:r>
              <a:rPr lang="en-US" dirty="0"/>
              <a:t>2016: CMAQv5.2.1 and CMAQv5.3</a:t>
            </a:r>
          </a:p>
        </p:txBody>
      </p:sp>
      <p:sp>
        <p:nvSpPr>
          <p:cNvPr id="5" name="Title 1">
            <a:extLst>
              <a:ext uri="{FF2B5EF4-FFF2-40B4-BE49-F238E27FC236}">
                <a16:creationId xmlns:a16="http://schemas.microsoft.com/office/drawing/2014/main" id="{6ACFD4F2-81AB-4CD5-AFE0-A20557CC694D}"/>
              </a:ext>
            </a:extLst>
          </p:cNvPr>
          <p:cNvSpPr txBox="1">
            <a:spLocks/>
          </p:cNvSpPr>
          <p:nvPr/>
        </p:nvSpPr>
        <p:spPr>
          <a:xfrm>
            <a:off x="920821" y="584982"/>
            <a:ext cx="10350357" cy="62212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60A9"/>
                </a:solidFill>
              </a:rPr>
              <a:t>Evaluation Against Hourly AQS NO</a:t>
            </a:r>
            <a:r>
              <a:rPr lang="en-US" b="1" baseline="-25000" dirty="0">
                <a:solidFill>
                  <a:srgbClr val="0060A9"/>
                </a:solidFill>
              </a:rPr>
              <a:t>x</a:t>
            </a:r>
            <a:r>
              <a:rPr lang="en-US" b="1" dirty="0">
                <a:solidFill>
                  <a:srgbClr val="0060A9"/>
                </a:solidFill>
              </a:rPr>
              <a:t> Measurements</a:t>
            </a:r>
          </a:p>
        </p:txBody>
      </p:sp>
      <p:sp>
        <p:nvSpPr>
          <p:cNvPr id="2" name="Slide Number Placeholder 1">
            <a:extLst>
              <a:ext uri="{FF2B5EF4-FFF2-40B4-BE49-F238E27FC236}">
                <a16:creationId xmlns:a16="http://schemas.microsoft.com/office/drawing/2014/main" id="{CB3CCCF0-31A4-4BCE-9424-58820A02CA8C}"/>
              </a:ext>
            </a:extLst>
          </p:cNvPr>
          <p:cNvSpPr>
            <a:spLocks noGrp="1"/>
          </p:cNvSpPr>
          <p:nvPr>
            <p:ph type="sldNum" sz="quarter" idx="12"/>
          </p:nvPr>
        </p:nvSpPr>
        <p:spPr>
          <a:xfrm>
            <a:off x="-2093976" y="6321786"/>
            <a:ext cx="2743200" cy="365125"/>
          </a:xfrm>
        </p:spPr>
        <p:txBody>
          <a:bodyPr/>
          <a:lstStyle/>
          <a:p>
            <a:fld id="{2C54A5C6-1A67-402B-9D43-A5D8CAE25FA9}"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415391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76C9F-9BF8-417E-B93A-8EB676F30FB9}"/>
              </a:ext>
            </a:extLst>
          </p:cNvPr>
          <p:cNvSpPr>
            <a:spLocks noGrp="1"/>
          </p:cNvSpPr>
          <p:nvPr>
            <p:ph idx="1"/>
          </p:nvPr>
        </p:nvSpPr>
        <p:spPr>
          <a:xfrm>
            <a:off x="361089" y="1483333"/>
            <a:ext cx="10910089" cy="4917467"/>
          </a:xfrm>
        </p:spPr>
        <p:txBody>
          <a:bodyPr>
            <a:normAutofit/>
          </a:bodyPr>
          <a:lstStyle/>
          <a:p>
            <a:r>
              <a:rPr lang="en-US" dirty="0"/>
              <a:t>Focused on 4am to 7am hourly measurements</a:t>
            </a:r>
          </a:p>
          <a:p>
            <a:pPr lvl="1"/>
            <a:r>
              <a:rPr lang="en-US" dirty="0"/>
              <a:t>Corresponds to the peak of the NO</a:t>
            </a:r>
            <a:r>
              <a:rPr lang="en-US" baseline="-25000" dirty="0"/>
              <a:t>x</a:t>
            </a:r>
            <a:r>
              <a:rPr lang="en-US" dirty="0"/>
              <a:t> bias at most sites</a:t>
            </a:r>
          </a:p>
          <a:p>
            <a:pPr lvl="1"/>
            <a:r>
              <a:rPr lang="en-US" dirty="0"/>
              <a:t>Captures the window when mobile emissions are increasing and mixing layer height is still relatively low</a:t>
            </a:r>
          </a:p>
          <a:p>
            <a:pPr lvl="1"/>
            <a:r>
              <a:rPr lang="en-US" dirty="0"/>
              <a:t>Minimizes the interference of other reactive nitrogen species in the NO</a:t>
            </a:r>
            <a:r>
              <a:rPr lang="en-US" baseline="-25000" dirty="0"/>
              <a:t>x</a:t>
            </a:r>
            <a:r>
              <a:rPr lang="en-US" dirty="0"/>
              <a:t> measurement that occurs during warmer mid-day hours (</a:t>
            </a:r>
            <a:r>
              <a:rPr lang="en-US" dirty="0">
                <a:hlinkClick r:id="rId3"/>
              </a:rPr>
              <a:t>Dickerson et al., 2019</a:t>
            </a:r>
            <a:r>
              <a:rPr lang="en-US" dirty="0"/>
              <a:t>)</a:t>
            </a:r>
          </a:p>
          <a:p>
            <a:pPr marL="457200" lvl="1" indent="0">
              <a:buNone/>
            </a:pPr>
            <a:endParaRPr lang="en-US" sz="1000" dirty="0"/>
          </a:p>
          <a:p>
            <a:r>
              <a:rPr lang="en-US" dirty="0"/>
              <a:t>CMAQ simulations are a “convenience sample”</a:t>
            </a:r>
          </a:p>
          <a:p>
            <a:pPr lvl="1"/>
            <a:r>
              <a:rPr lang="en-US" dirty="0"/>
              <a:t>2002-2012: CMAQv5.0.2</a:t>
            </a:r>
          </a:p>
          <a:p>
            <a:pPr lvl="1"/>
            <a:r>
              <a:rPr lang="en-US" dirty="0"/>
              <a:t>2013: CMAQv5.1</a:t>
            </a:r>
          </a:p>
          <a:p>
            <a:pPr lvl="1"/>
            <a:r>
              <a:rPr lang="en-US" dirty="0"/>
              <a:t>2014-2015: CMAQv5.2</a:t>
            </a:r>
          </a:p>
          <a:p>
            <a:pPr lvl="1"/>
            <a:r>
              <a:rPr lang="en-US" dirty="0"/>
              <a:t>2016: CMAQv5.2.1 and CMAQv5.3</a:t>
            </a:r>
          </a:p>
        </p:txBody>
      </p:sp>
      <p:sp>
        <p:nvSpPr>
          <p:cNvPr id="5" name="Title 1">
            <a:extLst>
              <a:ext uri="{FF2B5EF4-FFF2-40B4-BE49-F238E27FC236}">
                <a16:creationId xmlns:a16="http://schemas.microsoft.com/office/drawing/2014/main" id="{6ACFD4F2-81AB-4CD5-AFE0-A20557CC694D}"/>
              </a:ext>
            </a:extLst>
          </p:cNvPr>
          <p:cNvSpPr txBox="1">
            <a:spLocks/>
          </p:cNvSpPr>
          <p:nvPr/>
        </p:nvSpPr>
        <p:spPr>
          <a:xfrm>
            <a:off x="920821" y="584982"/>
            <a:ext cx="10350357" cy="62212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60A9"/>
                </a:solidFill>
              </a:rPr>
              <a:t>Evaluation Against Hourly AQS NO</a:t>
            </a:r>
            <a:r>
              <a:rPr lang="en-US" b="1" baseline="-25000" dirty="0">
                <a:solidFill>
                  <a:srgbClr val="0060A9"/>
                </a:solidFill>
              </a:rPr>
              <a:t>x</a:t>
            </a:r>
            <a:r>
              <a:rPr lang="en-US" b="1" dirty="0">
                <a:solidFill>
                  <a:srgbClr val="0060A9"/>
                </a:solidFill>
              </a:rPr>
              <a:t> Measurements</a:t>
            </a:r>
          </a:p>
        </p:txBody>
      </p:sp>
      <p:sp>
        <p:nvSpPr>
          <p:cNvPr id="4" name="TextBox 3">
            <a:extLst>
              <a:ext uri="{FF2B5EF4-FFF2-40B4-BE49-F238E27FC236}">
                <a16:creationId xmlns:a16="http://schemas.microsoft.com/office/drawing/2014/main" id="{B01D1528-8FD2-4113-B1E1-D749160B81E8}"/>
              </a:ext>
            </a:extLst>
          </p:cNvPr>
          <p:cNvSpPr txBox="1"/>
          <p:nvPr/>
        </p:nvSpPr>
        <p:spPr>
          <a:xfrm>
            <a:off x="6095999" y="4586510"/>
            <a:ext cx="5319431" cy="1569660"/>
          </a:xfrm>
          <a:prstGeom prst="rect">
            <a:avLst/>
          </a:prstGeom>
          <a:solidFill>
            <a:srgbClr val="026CB6"/>
          </a:solidFill>
        </p:spPr>
        <p:txBody>
          <a:bodyPr wrap="square" rtlCol="0">
            <a:spAutoFit/>
          </a:bodyPr>
          <a:lstStyle/>
          <a:p>
            <a:r>
              <a:rPr lang="en-US" sz="2400" b="1" dirty="0">
                <a:solidFill>
                  <a:srgbClr val="FFFF00"/>
                </a:solidFill>
              </a:rPr>
              <a:t>Con: </a:t>
            </a:r>
            <a:r>
              <a:rPr lang="en-US" sz="2400" b="1" dirty="0">
                <a:solidFill>
                  <a:schemeClr val="bg1"/>
                </a:solidFill>
              </a:rPr>
              <a:t>When looking at model bias over time, improvements in emissions and air quality modeling are confounded with decreasing observed NO</a:t>
            </a:r>
            <a:r>
              <a:rPr lang="en-US" sz="2400" b="1" baseline="-25000" dirty="0">
                <a:solidFill>
                  <a:schemeClr val="bg1"/>
                </a:solidFill>
              </a:rPr>
              <a:t>x</a:t>
            </a:r>
            <a:endParaRPr lang="en-US" dirty="0">
              <a:solidFill>
                <a:schemeClr val="bg1"/>
              </a:solidFill>
            </a:endParaRPr>
          </a:p>
        </p:txBody>
      </p:sp>
      <p:sp>
        <p:nvSpPr>
          <p:cNvPr id="2" name="Slide Number Placeholder 1">
            <a:extLst>
              <a:ext uri="{FF2B5EF4-FFF2-40B4-BE49-F238E27FC236}">
                <a16:creationId xmlns:a16="http://schemas.microsoft.com/office/drawing/2014/main" id="{4924C135-E529-45F5-8E84-1C32A9677E56}"/>
              </a:ext>
            </a:extLst>
          </p:cNvPr>
          <p:cNvSpPr>
            <a:spLocks noGrp="1"/>
          </p:cNvSpPr>
          <p:nvPr>
            <p:ph type="sldNum" sz="quarter" idx="12"/>
          </p:nvPr>
        </p:nvSpPr>
        <p:spPr>
          <a:xfrm>
            <a:off x="-2081784" y="6324098"/>
            <a:ext cx="2743200" cy="365125"/>
          </a:xfrm>
        </p:spPr>
        <p:txBody>
          <a:bodyPr/>
          <a:lstStyle/>
          <a:p>
            <a:fld id="{2C54A5C6-1A67-402B-9D43-A5D8CAE25FA9}" type="slidenum">
              <a:rPr lang="en-US" smtClean="0">
                <a:solidFill>
                  <a:schemeClr val="bg1"/>
                </a:solidFill>
              </a:rPr>
              <a:t>9</a:t>
            </a:fld>
            <a:endParaRPr lang="en-US" dirty="0">
              <a:solidFill>
                <a:schemeClr val="bg1"/>
              </a:solidFill>
            </a:endParaRPr>
          </a:p>
        </p:txBody>
      </p:sp>
    </p:spTree>
    <p:extLst>
      <p:ext uri="{BB962C8B-B14F-4D97-AF65-F5344CB8AC3E}">
        <p14:creationId xmlns:p14="http://schemas.microsoft.com/office/powerpoint/2010/main" val="3075154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8DCC249-EE12-49A2-9ECF-77FAF350D642}">
  <ds:schemaRefs>
    <ds:schemaRef ds:uri="ESRI.ArcGIS.Mapping.OfficeIntegration.PowerPointInfo"/>
  </ds:schemaRefs>
</ds:datastoreItem>
</file>

<file path=customXml/itemProps10.xml><?xml version="1.0" encoding="utf-8"?>
<ds:datastoreItem xmlns:ds="http://schemas.openxmlformats.org/officeDocument/2006/customXml" ds:itemID="{E8A5C80C-AE8A-414E-8C33-E238DEAB5F89}">
  <ds:schemaRefs>
    <ds:schemaRef ds:uri="ESRI.ArcGIS.Mapping.OfficeIntegration.PowerPointInfo"/>
  </ds:schemaRefs>
</ds:datastoreItem>
</file>

<file path=customXml/itemProps100.xml><?xml version="1.0" encoding="utf-8"?>
<ds:datastoreItem xmlns:ds="http://schemas.openxmlformats.org/officeDocument/2006/customXml" ds:itemID="{AD25FBEC-2924-4840-B90C-C37125A403B6}">
  <ds:schemaRefs>
    <ds:schemaRef ds:uri="ESRI.ArcGIS.Mapping.OfficeIntegration.PowerPointInfo"/>
  </ds:schemaRefs>
</ds:datastoreItem>
</file>

<file path=customXml/itemProps101.xml><?xml version="1.0" encoding="utf-8"?>
<ds:datastoreItem xmlns:ds="http://schemas.openxmlformats.org/officeDocument/2006/customXml" ds:itemID="{123112FF-D32A-4D8A-BC56-E0EBB789CC3A}">
  <ds:schemaRefs>
    <ds:schemaRef ds:uri="ESRI.ArcGIS.Mapping.OfficeIntegration.PowerPointInfo"/>
  </ds:schemaRefs>
</ds:datastoreItem>
</file>

<file path=customXml/itemProps102.xml><?xml version="1.0" encoding="utf-8"?>
<ds:datastoreItem xmlns:ds="http://schemas.openxmlformats.org/officeDocument/2006/customXml" ds:itemID="{C94CC917-8B50-4787-89EE-16605EFE2542}">
  <ds:schemaRefs>
    <ds:schemaRef ds:uri="ESRI.ArcGIS.Mapping.OfficeIntegration.PowerPointInfo"/>
  </ds:schemaRefs>
</ds:datastoreItem>
</file>

<file path=customXml/itemProps103.xml><?xml version="1.0" encoding="utf-8"?>
<ds:datastoreItem xmlns:ds="http://schemas.openxmlformats.org/officeDocument/2006/customXml" ds:itemID="{8A4E71D3-5F47-42ED-B4AA-79C8EAA9CC5D}">
  <ds:schemaRefs>
    <ds:schemaRef ds:uri="ESRI.ArcGIS.Mapping.OfficeIntegration.PowerPointInfo"/>
  </ds:schemaRefs>
</ds:datastoreItem>
</file>

<file path=customXml/itemProps104.xml><?xml version="1.0" encoding="utf-8"?>
<ds:datastoreItem xmlns:ds="http://schemas.openxmlformats.org/officeDocument/2006/customXml" ds:itemID="{4666D338-9BD9-48E7-8D85-5FA24F4DA114}">
  <ds:schemaRefs>
    <ds:schemaRef ds:uri="ESRI.ArcGIS.Mapping.OfficeIntegration.PowerPointInfo"/>
  </ds:schemaRefs>
</ds:datastoreItem>
</file>

<file path=customXml/itemProps105.xml><?xml version="1.0" encoding="utf-8"?>
<ds:datastoreItem xmlns:ds="http://schemas.openxmlformats.org/officeDocument/2006/customXml" ds:itemID="{888F9B77-ACA6-4705-88CC-6EDA08C8D723}">
  <ds:schemaRefs>
    <ds:schemaRef ds:uri="ESRI.ArcGIS.Mapping.OfficeIntegration.PowerPointInfo"/>
  </ds:schemaRefs>
</ds:datastoreItem>
</file>

<file path=customXml/itemProps106.xml><?xml version="1.0" encoding="utf-8"?>
<ds:datastoreItem xmlns:ds="http://schemas.openxmlformats.org/officeDocument/2006/customXml" ds:itemID="{34945006-2AB9-4C5B-B500-20F5A666E2ED}">
  <ds:schemaRefs>
    <ds:schemaRef ds:uri="ESRI.ArcGIS.Mapping.OfficeIntegration.PowerPointInfo"/>
  </ds:schemaRefs>
</ds:datastoreItem>
</file>

<file path=customXml/itemProps107.xml><?xml version="1.0" encoding="utf-8"?>
<ds:datastoreItem xmlns:ds="http://schemas.openxmlformats.org/officeDocument/2006/customXml" ds:itemID="{A5E90423-7147-4930-8E4E-39E85469C5F7}">
  <ds:schemaRefs>
    <ds:schemaRef ds:uri="ESRI.ArcGIS.Mapping.OfficeIntegration.PowerPointInfo"/>
  </ds:schemaRefs>
</ds:datastoreItem>
</file>

<file path=customXml/itemProps108.xml><?xml version="1.0" encoding="utf-8"?>
<ds:datastoreItem xmlns:ds="http://schemas.openxmlformats.org/officeDocument/2006/customXml" ds:itemID="{BEA23D7B-5A9B-4EE2-A63C-8916CE653ADC}">
  <ds:schemaRefs>
    <ds:schemaRef ds:uri="ESRI.ArcGIS.Mapping.OfficeIntegration.PowerPointInfo"/>
  </ds:schemaRefs>
</ds:datastoreItem>
</file>

<file path=customXml/itemProps109.xml><?xml version="1.0" encoding="utf-8"?>
<ds:datastoreItem xmlns:ds="http://schemas.openxmlformats.org/officeDocument/2006/customXml" ds:itemID="{781864BC-7827-4A4D-B5FB-FD9FD3CAB5EB}">
  <ds:schemaRefs>
    <ds:schemaRef ds:uri="ESRI.ArcGIS.Mapping.OfficeIntegration.PowerPointInfo"/>
  </ds:schemaRefs>
</ds:datastoreItem>
</file>

<file path=customXml/itemProps11.xml><?xml version="1.0" encoding="utf-8"?>
<ds:datastoreItem xmlns:ds="http://schemas.openxmlformats.org/officeDocument/2006/customXml" ds:itemID="{45059852-48AC-417F-AF16-D17BA5C0BA34}">
  <ds:schemaRefs>
    <ds:schemaRef ds:uri="ESRI.ArcGIS.Mapping.OfficeIntegration.PowerPointInfo"/>
  </ds:schemaRefs>
</ds:datastoreItem>
</file>

<file path=customXml/itemProps110.xml><?xml version="1.0" encoding="utf-8"?>
<ds:datastoreItem xmlns:ds="http://schemas.openxmlformats.org/officeDocument/2006/customXml" ds:itemID="{F66BF69F-D09A-4EED-A45A-8BCF3800BAAD}">
  <ds:schemaRefs>
    <ds:schemaRef ds:uri="ESRI.ArcGIS.Mapping.OfficeIntegration.PowerPointInfo"/>
  </ds:schemaRefs>
</ds:datastoreItem>
</file>

<file path=customXml/itemProps111.xml><?xml version="1.0" encoding="utf-8"?>
<ds:datastoreItem xmlns:ds="http://schemas.openxmlformats.org/officeDocument/2006/customXml" ds:itemID="{20D37A9C-B08C-408C-99E2-107BE3A146D4}">
  <ds:schemaRefs>
    <ds:schemaRef ds:uri="ESRI.ArcGIS.Mapping.OfficeIntegration.PowerPointInfo"/>
  </ds:schemaRefs>
</ds:datastoreItem>
</file>

<file path=customXml/itemProps112.xml><?xml version="1.0" encoding="utf-8"?>
<ds:datastoreItem xmlns:ds="http://schemas.openxmlformats.org/officeDocument/2006/customXml" ds:itemID="{E2748D91-9F58-425A-84F3-88EA959A827F}">
  <ds:schemaRefs>
    <ds:schemaRef ds:uri="ESRI.ArcGIS.Mapping.OfficeIntegration.PowerPointInfo"/>
  </ds:schemaRefs>
</ds:datastoreItem>
</file>

<file path=customXml/itemProps113.xml><?xml version="1.0" encoding="utf-8"?>
<ds:datastoreItem xmlns:ds="http://schemas.openxmlformats.org/officeDocument/2006/customXml" ds:itemID="{AFFB0F63-0C37-44CD-8BD0-BAE797F16152}">
  <ds:schemaRefs>
    <ds:schemaRef ds:uri="ESRI.ArcGIS.Mapping.OfficeIntegration.PowerPointInfo"/>
  </ds:schemaRefs>
</ds:datastoreItem>
</file>

<file path=customXml/itemProps114.xml><?xml version="1.0" encoding="utf-8"?>
<ds:datastoreItem xmlns:ds="http://schemas.openxmlformats.org/officeDocument/2006/customXml" ds:itemID="{68336BA5-79C3-4228-A5C8-A90821D8AA7E}">
  <ds:schemaRefs>
    <ds:schemaRef ds:uri="ESRI.ArcGIS.Mapping.OfficeIntegration.PowerPointInfo"/>
  </ds:schemaRefs>
</ds:datastoreItem>
</file>

<file path=customXml/itemProps115.xml><?xml version="1.0" encoding="utf-8"?>
<ds:datastoreItem xmlns:ds="http://schemas.openxmlformats.org/officeDocument/2006/customXml" ds:itemID="{5E8790D7-6817-43AD-A3F9-F6064E4544CA}">
  <ds:schemaRefs>
    <ds:schemaRef ds:uri="ESRI.ArcGIS.Mapping.OfficeIntegration.PowerPointInfo"/>
  </ds:schemaRefs>
</ds:datastoreItem>
</file>

<file path=customXml/itemProps116.xml><?xml version="1.0" encoding="utf-8"?>
<ds:datastoreItem xmlns:ds="http://schemas.openxmlformats.org/officeDocument/2006/customXml" ds:itemID="{319E71E2-913F-4DA2-98B2-8E620B55EB37}">
  <ds:schemaRefs>
    <ds:schemaRef ds:uri="ESRI.ArcGIS.Mapping.OfficeIntegration.PowerPointInfo"/>
  </ds:schemaRefs>
</ds:datastoreItem>
</file>

<file path=customXml/itemProps117.xml><?xml version="1.0" encoding="utf-8"?>
<ds:datastoreItem xmlns:ds="http://schemas.openxmlformats.org/officeDocument/2006/customXml" ds:itemID="{6B729632-FD0D-4FBF-AC2F-C343ED6EB9F7}">
  <ds:schemaRefs>
    <ds:schemaRef ds:uri="ESRI.ArcGIS.Mapping.OfficeIntegration.PowerPointInfo"/>
  </ds:schemaRefs>
</ds:datastoreItem>
</file>

<file path=customXml/itemProps118.xml><?xml version="1.0" encoding="utf-8"?>
<ds:datastoreItem xmlns:ds="http://schemas.openxmlformats.org/officeDocument/2006/customXml" ds:itemID="{5CD79E0C-C765-4CA1-BE58-9B7211F49B10}">
  <ds:schemaRefs>
    <ds:schemaRef ds:uri="ESRI.ArcGIS.Mapping.OfficeIntegration.PowerPointInfo"/>
  </ds:schemaRefs>
</ds:datastoreItem>
</file>

<file path=customXml/itemProps119.xml><?xml version="1.0" encoding="utf-8"?>
<ds:datastoreItem xmlns:ds="http://schemas.openxmlformats.org/officeDocument/2006/customXml" ds:itemID="{413D6612-C9E1-4336-9399-3E546ADD2EFE}">
  <ds:schemaRefs>
    <ds:schemaRef ds:uri="ESRI.ArcGIS.Mapping.OfficeIntegration.PowerPointInfo"/>
  </ds:schemaRefs>
</ds:datastoreItem>
</file>

<file path=customXml/itemProps12.xml><?xml version="1.0" encoding="utf-8"?>
<ds:datastoreItem xmlns:ds="http://schemas.openxmlformats.org/officeDocument/2006/customXml" ds:itemID="{DB557351-B0A8-417B-9E00-239B5D4D0679}">
  <ds:schemaRefs>
    <ds:schemaRef ds:uri="ESRI.ArcGIS.Mapping.OfficeIntegration.PowerPointInfo"/>
  </ds:schemaRefs>
</ds:datastoreItem>
</file>

<file path=customXml/itemProps120.xml><?xml version="1.0" encoding="utf-8"?>
<ds:datastoreItem xmlns:ds="http://schemas.openxmlformats.org/officeDocument/2006/customXml" ds:itemID="{1AFCEA28-8190-4476-8115-1CFFA44A79E2}">
  <ds:schemaRefs>
    <ds:schemaRef ds:uri="ESRI.ArcGIS.Mapping.OfficeIntegration.PowerPointInfo"/>
  </ds:schemaRefs>
</ds:datastoreItem>
</file>

<file path=customXml/itemProps121.xml><?xml version="1.0" encoding="utf-8"?>
<ds:datastoreItem xmlns:ds="http://schemas.openxmlformats.org/officeDocument/2006/customXml" ds:itemID="{E9B1DFB2-64DA-4945-95B4-6DBD345D09B9}">
  <ds:schemaRefs>
    <ds:schemaRef ds:uri="ESRI.ArcGIS.Mapping.OfficeIntegration.PowerPointInfo"/>
  </ds:schemaRefs>
</ds:datastoreItem>
</file>

<file path=customXml/itemProps122.xml><?xml version="1.0" encoding="utf-8"?>
<ds:datastoreItem xmlns:ds="http://schemas.openxmlformats.org/officeDocument/2006/customXml" ds:itemID="{41A748AD-B95A-47B7-B30E-F3603B9D2CEB}">
  <ds:schemaRefs>
    <ds:schemaRef ds:uri="ESRI.ArcGIS.Mapping.OfficeIntegration.PowerPointInfo"/>
  </ds:schemaRefs>
</ds:datastoreItem>
</file>

<file path=customXml/itemProps123.xml><?xml version="1.0" encoding="utf-8"?>
<ds:datastoreItem xmlns:ds="http://schemas.openxmlformats.org/officeDocument/2006/customXml" ds:itemID="{E22C3854-D18B-46CC-853D-20BF0A1E5210}">
  <ds:schemaRefs>
    <ds:schemaRef ds:uri="ESRI.ArcGIS.Mapping.OfficeIntegration.PowerPointInfo"/>
  </ds:schemaRefs>
</ds:datastoreItem>
</file>

<file path=customXml/itemProps124.xml><?xml version="1.0" encoding="utf-8"?>
<ds:datastoreItem xmlns:ds="http://schemas.openxmlformats.org/officeDocument/2006/customXml" ds:itemID="{A67C1F19-84AD-47A0-A7B7-0568DF843BD1}">
  <ds:schemaRefs>
    <ds:schemaRef ds:uri="ESRI.ArcGIS.Mapping.OfficeIntegration.PowerPointInfo"/>
  </ds:schemaRefs>
</ds:datastoreItem>
</file>

<file path=customXml/itemProps125.xml><?xml version="1.0" encoding="utf-8"?>
<ds:datastoreItem xmlns:ds="http://schemas.openxmlformats.org/officeDocument/2006/customXml" ds:itemID="{354B8C3E-9A0E-40CF-B8D0-970DB55FD54E}">
  <ds:schemaRefs>
    <ds:schemaRef ds:uri="ESRI.ArcGIS.Mapping.OfficeIntegration.PowerPointInfo"/>
  </ds:schemaRefs>
</ds:datastoreItem>
</file>

<file path=customXml/itemProps126.xml><?xml version="1.0" encoding="utf-8"?>
<ds:datastoreItem xmlns:ds="http://schemas.openxmlformats.org/officeDocument/2006/customXml" ds:itemID="{885492BC-5EBD-4A35-9DF6-45FCD43CAB7E}">
  <ds:schemaRefs>
    <ds:schemaRef ds:uri="ESRI.ArcGIS.Mapping.OfficeIntegration.PowerPointInfo"/>
  </ds:schemaRefs>
</ds:datastoreItem>
</file>

<file path=customXml/itemProps127.xml><?xml version="1.0" encoding="utf-8"?>
<ds:datastoreItem xmlns:ds="http://schemas.openxmlformats.org/officeDocument/2006/customXml" ds:itemID="{D4386C4C-F9B7-4DA2-BF9A-92A9C7250214}">
  <ds:schemaRefs>
    <ds:schemaRef ds:uri="ESRI.ArcGIS.Mapping.OfficeIntegration.PowerPointInfo"/>
  </ds:schemaRefs>
</ds:datastoreItem>
</file>

<file path=customXml/itemProps128.xml><?xml version="1.0" encoding="utf-8"?>
<ds:datastoreItem xmlns:ds="http://schemas.openxmlformats.org/officeDocument/2006/customXml" ds:itemID="{AED04E0A-D123-4FDF-B9AD-41DD26850A79}">
  <ds:schemaRefs>
    <ds:schemaRef ds:uri="ESRI.ArcGIS.Mapping.OfficeIntegration.PowerPointInfo"/>
  </ds:schemaRefs>
</ds:datastoreItem>
</file>

<file path=customXml/itemProps129.xml><?xml version="1.0" encoding="utf-8"?>
<ds:datastoreItem xmlns:ds="http://schemas.openxmlformats.org/officeDocument/2006/customXml" ds:itemID="{D5E8C8AE-9500-468E-B1F1-E2D31DD9DF23}">
  <ds:schemaRefs>
    <ds:schemaRef ds:uri="ESRI.ArcGIS.Mapping.OfficeIntegration.PowerPointInfo"/>
  </ds:schemaRefs>
</ds:datastoreItem>
</file>

<file path=customXml/itemProps13.xml><?xml version="1.0" encoding="utf-8"?>
<ds:datastoreItem xmlns:ds="http://schemas.openxmlformats.org/officeDocument/2006/customXml" ds:itemID="{E123FDF6-1E42-4EB9-8DB4-0B1A5F22D5CA}">
  <ds:schemaRefs>
    <ds:schemaRef ds:uri="ESRI.ArcGIS.Mapping.OfficeIntegration.PowerPointInfo"/>
  </ds:schemaRefs>
</ds:datastoreItem>
</file>

<file path=customXml/itemProps130.xml><?xml version="1.0" encoding="utf-8"?>
<ds:datastoreItem xmlns:ds="http://schemas.openxmlformats.org/officeDocument/2006/customXml" ds:itemID="{8E232BBE-0141-48F4-A13E-DA9AD922F88B}">
  <ds:schemaRefs>
    <ds:schemaRef ds:uri="ESRI.ArcGIS.Mapping.OfficeIntegration.PowerPointInfo"/>
  </ds:schemaRefs>
</ds:datastoreItem>
</file>

<file path=customXml/itemProps131.xml><?xml version="1.0" encoding="utf-8"?>
<ds:datastoreItem xmlns:ds="http://schemas.openxmlformats.org/officeDocument/2006/customXml" ds:itemID="{16E63EFF-6234-4B3F-91D1-CE47540CA045}">
  <ds:schemaRefs>
    <ds:schemaRef ds:uri="ESRI.ArcGIS.Mapping.OfficeIntegration.PowerPointInfo"/>
  </ds:schemaRefs>
</ds:datastoreItem>
</file>

<file path=customXml/itemProps132.xml><?xml version="1.0" encoding="utf-8"?>
<ds:datastoreItem xmlns:ds="http://schemas.openxmlformats.org/officeDocument/2006/customXml" ds:itemID="{ABBF94C0-5E5D-4730-BD8E-4AC92CB38918}">
  <ds:schemaRefs>
    <ds:schemaRef ds:uri="ESRI.ArcGIS.Mapping.OfficeIntegration.PowerPointInfo"/>
  </ds:schemaRefs>
</ds:datastoreItem>
</file>

<file path=customXml/itemProps133.xml><?xml version="1.0" encoding="utf-8"?>
<ds:datastoreItem xmlns:ds="http://schemas.openxmlformats.org/officeDocument/2006/customXml" ds:itemID="{699BDD29-114D-47A1-AC27-A337FB56B013}">
  <ds:schemaRefs>
    <ds:schemaRef ds:uri="ESRI.ArcGIS.Mapping.OfficeIntegration.PowerPointInfo"/>
  </ds:schemaRefs>
</ds:datastoreItem>
</file>

<file path=customXml/itemProps134.xml><?xml version="1.0" encoding="utf-8"?>
<ds:datastoreItem xmlns:ds="http://schemas.openxmlformats.org/officeDocument/2006/customXml" ds:itemID="{C8EF4ECA-7418-4841-8323-56585BF89E41}">
  <ds:schemaRefs>
    <ds:schemaRef ds:uri="ESRI.ArcGIS.Mapping.OfficeIntegration.PowerPointInfo"/>
  </ds:schemaRefs>
</ds:datastoreItem>
</file>

<file path=customXml/itemProps135.xml><?xml version="1.0" encoding="utf-8"?>
<ds:datastoreItem xmlns:ds="http://schemas.openxmlformats.org/officeDocument/2006/customXml" ds:itemID="{C2D43656-DEBA-4E07-BF8A-496A9DAD2FF8}">
  <ds:schemaRefs>
    <ds:schemaRef ds:uri="ESRI.ArcGIS.Mapping.OfficeIntegration.PowerPointInfo"/>
  </ds:schemaRefs>
</ds:datastoreItem>
</file>

<file path=customXml/itemProps136.xml><?xml version="1.0" encoding="utf-8"?>
<ds:datastoreItem xmlns:ds="http://schemas.openxmlformats.org/officeDocument/2006/customXml" ds:itemID="{20C6E90F-31F9-416A-8AB0-0A4E40816371}">
  <ds:schemaRefs>
    <ds:schemaRef ds:uri="ESRI.ArcGIS.Mapping.OfficeIntegration.PowerPointInfo"/>
  </ds:schemaRefs>
</ds:datastoreItem>
</file>

<file path=customXml/itemProps137.xml><?xml version="1.0" encoding="utf-8"?>
<ds:datastoreItem xmlns:ds="http://schemas.openxmlformats.org/officeDocument/2006/customXml" ds:itemID="{3C178366-FD9C-41EE-92B4-F07C54493E89}">
  <ds:schemaRefs>
    <ds:schemaRef ds:uri="ESRI.ArcGIS.Mapping.OfficeIntegration.PowerPointInfo"/>
  </ds:schemaRefs>
</ds:datastoreItem>
</file>

<file path=customXml/itemProps138.xml><?xml version="1.0" encoding="utf-8"?>
<ds:datastoreItem xmlns:ds="http://schemas.openxmlformats.org/officeDocument/2006/customXml" ds:itemID="{5FB1AA94-E9A0-481B-8AF4-040940D38A60}">
  <ds:schemaRefs>
    <ds:schemaRef ds:uri="ESRI.ArcGIS.Mapping.OfficeIntegration.PowerPointInfo"/>
  </ds:schemaRefs>
</ds:datastoreItem>
</file>

<file path=customXml/itemProps139.xml><?xml version="1.0" encoding="utf-8"?>
<ds:datastoreItem xmlns:ds="http://schemas.openxmlformats.org/officeDocument/2006/customXml" ds:itemID="{16092A3A-AAC5-4747-AA30-5906E9879943}">
  <ds:schemaRefs>
    <ds:schemaRef ds:uri="ESRI.ArcGIS.Mapping.OfficeIntegration.PowerPointInfo"/>
  </ds:schemaRefs>
</ds:datastoreItem>
</file>

<file path=customXml/itemProps14.xml><?xml version="1.0" encoding="utf-8"?>
<ds:datastoreItem xmlns:ds="http://schemas.openxmlformats.org/officeDocument/2006/customXml" ds:itemID="{37263973-28D7-4DF8-8338-A2D947A6D674}">
  <ds:schemaRefs>
    <ds:schemaRef ds:uri="ESRI.ArcGIS.Mapping.OfficeIntegration.PowerPointInfo"/>
  </ds:schemaRefs>
</ds:datastoreItem>
</file>

<file path=customXml/itemProps140.xml><?xml version="1.0" encoding="utf-8"?>
<ds:datastoreItem xmlns:ds="http://schemas.openxmlformats.org/officeDocument/2006/customXml" ds:itemID="{68EF63C4-F7A8-4C5E-B006-89ED376C39FA}">
  <ds:schemaRefs>
    <ds:schemaRef ds:uri="ESRI.ArcGIS.Mapping.OfficeIntegration.PowerPointInfo"/>
  </ds:schemaRefs>
</ds:datastoreItem>
</file>

<file path=customXml/itemProps141.xml><?xml version="1.0" encoding="utf-8"?>
<ds:datastoreItem xmlns:ds="http://schemas.openxmlformats.org/officeDocument/2006/customXml" ds:itemID="{F1230E06-6538-4987-B9C6-058C892E9331}">
  <ds:schemaRefs>
    <ds:schemaRef ds:uri="ESRI.ArcGIS.Mapping.OfficeIntegration.PowerPointInfo"/>
  </ds:schemaRefs>
</ds:datastoreItem>
</file>

<file path=customXml/itemProps142.xml><?xml version="1.0" encoding="utf-8"?>
<ds:datastoreItem xmlns:ds="http://schemas.openxmlformats.org/officeDocument/2006/customXml" ds:itemID="{BB92633C-A700-4C46-98FC-B235384D3D91}">
  <ds:schemaRefs>
    <ds:schemaRef ds:uri="ESRI.ArcGIS.Mapping.OfficeIntegration.PowerPointInfo"/>
  </ds:schemaRefs>
</ds:datastoreItem>
</file>

<file path=customXml/itemProps143.xml><?xml version="1.0" encoding="utf-8"?>
<ds:datastoreItem xmlns:ds="http://schemas.openxmlformats.org/officeDocument/2006/customXml" ds:itemID="{00DDC83A-4A3A-40B4-9DCD-5D45F3433E47}">
  <ds:schemaRefs>
    <ds:schemaRef ds:uri="ESRI.ArcGIS.Mapping.OfficeIntegration.PowerPointInfo"/>
  </ds:schemaRefs>
</ds:datastoreItem>
</file>

<file path=customXml/itemProps144.xml><?xml version="1.0" encoding="utf-8"?>
<ds:datastoreItem xmlns:ds="http://schemas.openxmlformats.org/officeDocument/2006/customXml" ds:itemID="{06EB07B5-011C-4003-B43A-075B353ADB6C}">
  <ds:schemaRefs>
    <ds:schemaRef ds:uri="ESRI.ArcGIS.Mapping.OfficeIntegration.PowerPointInfo"/>
  </ds:schemaRefs>
</ds:datastoreItem>
</file>

<file path=customXml/itemProps145.xml><?xml version="1.0" encoding="utf-8"?>
<ds:datastoreItem xmlns:ds="http://schemas.openxmlformats.org/officeDocument/2006/customXml" ds:itemID="{132A3F63-CD3D-441F-9557-E6DC8E82EF7D}">
  <ds:schemaRefs>
    <ds:schemaRef ds:uri="ESRI.ArcGIS.Mapping.OfficeIntegration.PowerPointInfo"/>
  </ds:schemaRefs>
</ds:datastoreItem>
</file>

<file path=customXml/itemProps146.xml><?xml version="1.0" encoding="utf-8"?>
<ds:datastoreItem xmlns:ds="http://schemas.openxmlformats.org/officeDocument/2006/customXml" ds:itemID="{4CC7D4FF-F146-482D-B2B3-D1C2B3594980}">
  <ds:schemaRefs>
    <ds:schemaRef ds:uri="ESRI.ArcGIS.Mapping.OfficeIntegration.PowerPointInfo"/>
  </ds:schemaRefs>
</ds:datastoreItem>
</file>

<file path=customXml/itemProps147.xml><?xml version="1.0" encoding="utf-8"?>
<ds:datastoreItem xmlns:ds="http://schemas.openxmlformats.org/officeDocument/2006/customXml" ds:itemID="{EE0D3974-BBF1-46B9-BBCA-79BB82ABFC9A}">
  <ds:schemaRefs>
    <ds:schemaRef ds:uri="ESRI.ArcGIS.Mapping.OfficeIntegration.PowerPointInfo"/>
  </ds:schemaRefs>
</ds:datastoreItem>
</file>

<file path=customXml/itemProps148.xml><?xml version="1.0" encoding="utf-8"?>
<ds:datastoreItem xmlns:ds="http://schemas.openxmlformats.org/officeDocument/2006/customXml" ds:itemID="{76AEC908-BAEA-42B0-A098-F6981E62BA08}">
  <ds:schemaRefs>
    <ds:schemaRef ds:uri="ESRI.ArcGIS.Mapping.OfficeIntegration.PowerPointInfo"/>
  </ds:schemaRefs>
</ds:datastoreItem>
</file>

<file path=customXml/itemProps149.xml><?xml version="1.0" encoding="utf-8"?>
<ds:datastoreItem xmlns:ds="http://schemas.openxmlformats.org/officeDocument/2006/customXml" ds:itemID="{0A784FF9-B152-437A-9735-02D2C68D10FE}">
  <ds:schemaRefs>
    <ds:schemaRef ds:uri="ESRI.ArcGIS.Mapping.OfficeIntegration.PowerPointInfo"/>
  </ds:schemaRefs>
</ds:datastoreItem>
</file>

<file path=customXml/itemProps15.xml><?xml version="1.0" encoding="utf-8"?>
<ds:datastoreItem xmlns:ds="http://schemas.openxmlformats.org/officeDocument/2006/customXml" ds:itemID="{EEDE4431-A13A-4DB2-A273-F8A758460FC9}">
  <ds:schemaRefs>
    <ds:schemaRef ds:uri="ESRI.ArcGIS.Mapping.OfficeIntegration.PowerPointInfo"/>
  </ds:schemaRefs>
</ds:datastoreItem>
</file>

<file path=customXml/itemProps150.xml><?xml version="1.0" encoding="utf-8"?>
<ds:datastoreItem xmlns:ds="http://schemas.openxmlformats.org/officeDocument/2006/customXml" ds:itemID="{B0254421-9EE7-42CC-82B3-9D400E24736A}">
  <ds:schemaRefs>
    <ds:schemaRef ds:uri="ESRI.ArcGIS.Mapping.OfficeIntegration.PowerPointInfo"/>
  </ds:schemaRefs>
</ds:datastoreItem>
</file>

<file path=customXml/itemProps151.xml><?xml version="1.0" encoding="utf-8"?>
<ds:datastoreItem xmlns:ds="http://schemas.openxmlformats.org/officeDocument/2006/customXml" ds:itemID="{0582C503-376C-4DA6-AD6D-6FA563A7A1B2}">
  <ds:schemaRefs>
    <ds:schemaRef ds:uri="ESRI.ArcGIS.Mapping.OfficeIntegration.PowerPointInfo"/>
  </ds:schemaRefs>
</ds:datastoreItem>
</file>

<file path=customXml/itemProps152.xml><?xml version="1.0" encoding="utf-8"?>
<ds:datastoreItem xmlns:ds="http://schemas.openxmlformats.org/officeDocument/2006/customXml" ds:itemID="{B792089A-DEC0-426F-A9ED-C16A63B2073A}">
  <ds:schemaRefs>
    <ds:schemaRef ds:uri="ESRI.ArcGIS.Mapping.OfficeIntegration.PowerPointInfo"/>
  </ds:schemaRefs>
</ds:datastoreItem>
</file>

<file path=customXml/itemProps153.xml><?xml version="1.0" encoding="utf-8"?>
<ds:datastoreItem xmlns:ds="http://schemas.openxmlformats.org/officeDocument/2006/customXml" ds:itemID="{FBFC32E8-76BB-4BCD-A6C7-0225F4B8DFBC}">
  <ds:schemaRefs>
    <ds:schemaRef ds:uri="ESRI.ArcGIS.Mapping.OfficeIntegration.PowerPointInfo"/>
  </ds:schemaRefs>
</ds:datastoreItem>
</file>

<file path=customXml/itemProps154.xml><?xml version="1.0" encoding="utf-8"?>
<ds:datastoreItem xmlns:ds="http://schemas.openxmlformats.org/officeDocument/2006/customXml" ds:itemID="{B5A83F7A-7EF6-4A86-8BBA-5BA3AD7A0E27}">
  <ds:schemaRefs>
    <ds:schemaRef ds:uri="ESRI.ArcGIS.Mapping.OfficeIntegration.PowerPointInfo"/>
  </ds:schemaRefs>
</ds:datastoreItem>
</file>

<file path=customXml/itemProps155.xml><?xml version="1.0" encoding="utf-8"?>
<ds:datastoreItem xmlns:ds="http://schemas.openxmlformats.org/officeDocument/2006/customXml" ds:itemID="{2482F84D-534C-4BCA-85AB-88AA394D172D}">
  <ds:schemaRefs>
    <ds:schemaRef ds:uri="ESRI.ArcGIS.Mapping.OfficeIntegration.PowerPointInfo"/>
  </ds:schemaRefs>
</ds:datastoreItem>
</file>

<file path=customXml/itemProps156.xml><?xml version="1.0" encoding="utf-8"?>
<ds:datastoreItem xmlns:ds="http://schemas.openxmlformats.org/officeDocument/2006/customXml" ds:itemID="{07D81A13-50F6-473E-9A55-11AD01A5AD63}">
  <ds:schemaRefs>
    <ds:schemaRef ds:uri="ESRI.ArcGIS.Mapping.OfficeIntegration.PowerPointInfo"/>
  </ds:schemaRefs>
</ds:datastoreItem>
</file>

<file path=customXml/itemProps157.xml><?xml version="1.0" encoding="utf-8"?>
<ds:datastoreItem xmlns:ds="http://schemas.openxmlformats.org/officeDocument/2006/customXml" ds:itemID="{A65855C8-017F-4EB0-8C31-909FAAAA21A0}">
  <ds:schemaRefs>
    <ds:schemaRef ds:uri="ESRI.ArcGIS.Mapping.OfficeIntegration.PowerPointInfo"/>
  </ds:schemaRefs>
</ds:datastoreItem>
</file>

<file path=customXml/itemProps158.xml><?xml version="1.0" encoding="utf-8"?>
<ds:datastoreItem xmlns:ds="http://schemas.openxmlformats.org/officeDocument/2006/customXml" ds:itemID="{E43B0E00-156D-4EE2-98D4-89A4201C144C}">
  <ds:schemaRefs>
    <ds:schemaRef ds:uri="ESRI.ArcGIS.Mapping.OfficeIntegration.PowerPointInfo"/>
  </ds:schemaRefs>
</ds:datastoreItem>
</file>

<file path=customXml/itemProps159.xml><?xml version="1.0" encoding="utf-8"?>
<ds:datastoreItem xmlns:ds="http://schemas.openxmlformats.org/officeDocument/2006/customXml" ds:itemID="{809B5D03-30C6-4D24-9E85-E2AA67C7DDF8}">
  <ds:schemaRefs>
    <ds:schemaRef ds:uri="ESRI.ArcGIS.Mapping.OfficeIntegration.PowerPointInfo"/>
  </ds:schemaRefs>
</ds:datastoreItem>
</file>

<file path=customXml/itemProps16.xml><?xml version="1.0" encoding="utf-8"?>
<ds:datastoreItem xmlns:ds="http://schemas.openxmlformats.org/officeDocument/2006/customXml" ds:itemID="{587AE423-30A5-42B7-B0E9-90FDFAFD521F}">
  <ds:schemaRefs>
    <ds:schemaRef ds:uri="ESRI.ArcGIS.Mapping.OfficeIntegration.PowerPointInfo"/>
  </ds:schemaRefs>
</ds:datastoreItem>
</file>

<file path=customXml/itemProps160.xml><?xml version="1.0" encoding="utf-8"?>
<ds:datastoreItem xmlns:ds="http://schemas.openxmlformats.org/officeDocument/2006/customXml" ds:itemID="{B56E8336-DCD5-45D4-8934-600864CCCA6D}">
  <ds:schemaRefs>
    <ds:schemaRef ds:uri="ESRI.ArcGIS.Mapping.OfficeIntegration.PowerPointInfo"/>
  </ds:schemaRefs>
</ds:datastoreItem>
</file>

<file path=customXml/itemProps161.xml><?xml version="1.0" encoding="utf-8"?>
<ds:datastoreItem xmlns:ds="http://schemas.openxmlformats.org/officeDocument/2006/customXml" ds:itemID="{8A8D4452-40FD-4EEE-98D3-BD0C3DE3C067}">
  <ds:schemaRefs>
    <ds:schemaRef ds:uri="ESRI.ArcGIS.Mapping.OfficeIntegration.PowerPointInfo"/>
  </ds:schemaRefs>
</ds:datastoreItem>
</file>

<file path=customXml/itemProps162.xml><?xml version="1.0" encoding="utf-8"?>
<ds:datastoreItem xmlns:ds="http://schemas.openxmlformats.org/officeDocument/2006/customXml" ds:itemID="{5F97916D-B5FB-44C2-A574-357DFA85CF71}">
  <ds:schemaRefs>
    <ds:schemaRef ds:uri="ESRI.ArcGIS.Mapping.OfficeIntegration.PowerPointInfo"/>
  </ds:schemaRefs>
</ds:datastoreItem>
</file>

<file path=customXml/itemProps163.xml><?xml version="1.0" encoding="utf-8"?>
<ds:datastoreItem xmlns:ds="http://schemas.openxmlformats.org/officeDocument/2006/customXml" ds:itemID="{A38FBEC1-1E59-4C0E-AE8E-1FA5CDA8F085}">
  <ds:schemaRefs>
    <ds:schemaRef ds:uri="ESRI.ArcGIS.Mapping.OfficeIntegration.PowerPointInfo"/>
  </ds:schemaRefs>
</ds:datastoreItem>
</file>

<file path=customXml/itemProps164.xml><?xml version="1.0" encoding="utf-8"?>
<ds:datastoreItem xmlns:ds="http://schemas.openxmlformats.org/officeDocument/2006/customXml" ds:itemID="{72B5AFDF-A559-414D-97AB-88C159644090}">
  <ds:schemaRefs>
    <ds:schemaRef ds:uri="ESRI.ArcGIS.Mapping.OfficeIntegration.PowerPointInfo"/>
  </ds:schemaRefs>
</ds:datastoreItem>
</file>

<file path=customXml/itemProps165.xml><?xml version="1.0" encoding="utf-8"?>
<ds:datastoreItem xmlns:ds="http://schemas.openxmlformats.org/officeDocument/2006/customXml" ds:itemID="{2CECCED7-12B1-4B85-9F4E-BE150377305F}">
  <ds:schemaRefs>
    <ds:schemaRef ds:uri="ESRI.ArcGIS.Mapping.OfficeIntegration.PowerPointInfo"/>
  </ds:schemaRefs>
</ds:datastoreItem>
</file>

<file path=customXml/itemProps166.xml><?xml version="1.0" encoding="utf-8"?>
<ds:datastoreItem xmlns:ds="http://schemas.openxmlformats.org/officeDocument/2006/customXml" ds:itemID="{47F23CEA-7B6C-4C36-A23B-3E079B3795CD}">
  <ds:schemaRefs>
    <ds:schemaRef ds:uri="ESRI.ArcGIS.Mapping.OfficeIntegration.PowerPointInfo"/>
  </ds:schemaRefs>
</ds:datastoreItem>
</file>

<file path=customXml/itemProps167.xml><?xml version="1.0" encoding="utf-8"?>
<ds:datastoreItem xmlns:ds="http://schemas.openxmlformats.org/officeDocument/2006/customXml" ds:itemID="{CEA1855A-4FE7-4163-885A-A5EBB69F1FA2}">
  <ds:schemaRefs>
    <ds:schemaRef ds:uri="ESRI.ArcGIS.Mapping.OfficeIntegration.PowerPointInfo"/>
  </ds:schemaRefs>
</ds:datastoreItem>
</file>

<file path=customXml/itemProps168.xml><?xml version="1.0" encoding="utf-8"?>
<ds:datastoreItem xmlns:ds="http://schemas.openxmlformats.org/officeDocument/2006/customXml" ds:itemID="{BEAEA077-B4AA-4B86-9DAD-1A412662BFBB}">
  <ds:schemaRefs>
    <ds:schemaRef ds:uri="ESRI.ArcGIS.Mapping.OfficeIntegration.PowerPointInfo"/>
  </ds:schemaRefs>
</ds:datastoreItem>
</file>

<file path=customXml/itemProps169.xml><?xml version="1.0" encoding="utf-8"?>
<ds:datastoreItem xmlns:ds="http://schemas.openxmlformats.org/officeDocument/2006/customXml" ds:itemID="{BBA0C726-FB64-46E3-961D-5954E1D2284E}">
  <ds:schemaRefs>
    <ds:schemaRef ds:uri="ESRI.ArcGIS.Mapping.OfficeIntegration.PowerPointInfo"/>
  </ds:schemaRefs>
</ds:datastoreItem>
</file>

<file path=customXml/itemProps17.xml><?xml version="1.0" encoding="utf-8"?>
<ds:datastoreItem xmlns:ds="http://schemas.openxmlformats.org/officeDocument/2006/customXml" ds:itemID="{8235E837-8129-4385-8BFE-FC196C3BCD4A}">
  <ds:schemaRefs>
    <ds:schemaRef ds:uri="ESRI.ArcGIS.Mapping.OfficeIntegration.PowerPointInfo"/>
  </ds:schemaRefs>
</ds:datastoreItem>
</file>

<file path=customXml/itemProps170.xml><?xml version="1.0" encoding="utf-8"?>
<ds:datastoreItem xmlns:ds="http://schemas.openxmlformats.org/officeDocument/2006/customXml" ds:itemID="{41C75A8B-15AB-45EF-9CB3-B367DF16A585}">
  <ds:schemaRefs>
    <ds:schemaRef ds:uri="ESRI.ArcGIS.Mapping.OfficeIntegration.PowerPointInfo"/>
  </ds:schemaRefs>
</ds:datastoreItem>
</file>

<file path=customXml/itemProps171.xml><?xml version="1.0" encoding="utf-8"?>
<ds:datastoreItem xmlns:ds="http://schemas.openxmlformats.org/officeDocument/2006/customXml" ds:itemID="{159218F6-C626-48E7-8979-16724681A7A3}">
  <ds:schemaRefs>
    <ds:schemaRef ds:uri="ESRI.ArcGIS.Mapping.OfficeIntegration.PowerPointInfo"/>
  </ds:schemaRefs>
</ds:datastoreItem>
</file>

<file path=customXml/itemProps172.xml><?xml version="1.0" encoding="utf-8"?>
<ds:datastoreItem xmlns:ds="http://schemas.openxmlformats.org/officeDocument/2006/customXml" ds:itemID="{3927B44B-C5BE-4999-A8B1-B3EF4B5018EF}">
  <ds:schemaRefs>
    <ds:schemaRef ds:uri="ESRI.ArcGIS.Mapping.OfficeIntegration.PowerPointInfo"/>
  </ds:schemaRefs>
</ds:datastoreItem>
</file>

<file path=customXml/itemProps173.xml><?xml version="1.0" encoding="utf-8"?>
<ds:datastoreItem xmlns:ds="http://schemas.openxmlformats.org/officeDocument/2006/customXml" ds:itemID="{9A25F433-6EE7-4DD9-B465-340B9A1890C3}">
  <ds:schemaRefs>
    <ds:schemaRef ds:uri="ESRI.ArcGIS.Mapping.OfficeIntegration.PowerPointInfo"/>
  </ds:schemaRefs>
</ds:datastoreItem>
</file>

<file path=customXml/itemProps174.xml><?xml version="1.0" encoding="utf-8"?>
<ds:datastoreItem xmlns:ds="http://schemas.openxmlformats.org/officeDocument/2006/customXml" ds:itemID="{7817000D-4230-4188-A3C6-6D221325486C}">
  <ds:schemaRefs>
    <ds:schemaRef ds:uri="ESRI.ArcGIS.Mapping.OfficeIntegration.PowerPointInfo"/>
  </ds:schemaRefs>
</ds:datastoreItem>
</file>

<file path=customXml/itemProps175.xml><?xml version="1.0" encoding="utf-8"?>
<ds:datastoreItem xmlns:ds="http://schemas.openxmlformats.org/officeDocument/2006/customXml" ds:itemID="{0F5C4A67-F6E0-4904-AC2D-49E71851253A}">
  <ds:schemaRefs>
    <ds:schemaRef ds:uri="ESRI.ArcGIS.Mapping.OfficeIntegration.PowerPointInfo"/>
  </ds:schemaRefs>
</ds:datastoreItem>
</file>

<file path=customXml/itemProps176.xml><?xml version="1.0" encoding="utf-8"?>
<ds:datastoreItem xmlns:ds="http://schemas.openxmlformats.org/officeDocument/2006/customXml" ds:itemID="{184AD7BB-E31C-45F6-82D3-1BCADF308291}">
  <ds:schemaRefs>
    <ds:schemaRef ds:uri="ESRI.ArcGIS.Mapping.OfficeIntegration.PowerPointInfo"/>
  </ds:schemaRefs>
</ds:datastoreItem>
</file>

<file path=customXml/itemProps177.xml><?xml version="1.0" encoding="utf-8"?>
<ds:datastoreItem xmlns:ds="http://schemas.openxmlformats.org/officeDocument/2006/customXml" ds:itemID="{EB852EAF-0AD8-46A9-B2E7-39D3197CD7DC}">
  <ds:schemaRefs>
    <ds:schemaRef ds:uri="ESRI.ArcGIS.Mapping.OfficeIntegration.PowerPointInfo"/>
  </ds:schemaRefs>
</ds:datastoreItem>
</file>

<file path=customXml/itemProps178.xml><?xml version="1.0" encoding="utf-8"?>
<ds:datastoreItem xmlns:ds="http://schemas.openxmlformats.org/officeDocument/2006/customXml" ds:itemID="{86E115E3-7238-44E5-977D-8853E1842487}">
  <ds:schemaRefs>
    <ds:schemaRef ds:uri="ESRI.ArcGIS.Mapping.OfficeIntegration.PowerPointInfo"/>
  </ds:schemaRefs>
</ds:datastoreItem>
</file>

<file path=customXml/itemProps179.xml><?xml version="1.0" encoding="utf-8"?>
<ds:datastoreItem xmlns:ds="http://schemas.openxmlformats.org/officeDocument/2006/customXml" ds:itemID="{D61E79E1-9FF1-4CDF-A160-42BA7C5356FA}">
  <ds:schemaRefs>
    <ds:schemaRef ds:uri="ESRI.ArcGIS.Mapping.OfficeIntegration.PowerPointInfo"/>
  </ds:schemaRefs>
</ds:datastoreItem>
</file>

<file path=customXml/itemProps18.xml><?xml version="1.0" encoding="utf-8"?>
<ds:datastoreItem xmlns:ds="http://schemas.openxmlformats.org/officeDocument/2006/customXml" ds:itemID="{C5B6E153-190D-459F-BB4E-FB93BF0EA6D6}">
  <ds:schemaRefs>
    <ds:schemaRef ds:uri="ESRI.ArcGIS.Mapping.OfficeIntegration.PowerPointInfo"/>
  </ds:schemaRefs>
</ds:datastoreItem>
</file>

<file path=customXml/itemProps180.xml><?xml version="1.0" encoding="utf-8"?>
<ds:datastoreItem xmlns:ds="http://schemas.openxmlformats.org/officeDocument/2006/customXml" ds:itemID="{E4178BF8-9FC0-4AC6-A54E-9A6A5F2198C5}">
  <ds:schemaRefs>
    <ds:schemaRef ds:uri="ESRI.ArcGIS.Mapping.OfficeIntegration.PowerPointInfo"/>
  </ds:schemaRefs>
</ds:datastoreItem>
</file>

<file path=customXml/itemProps181.xml><?xml version="1.0" encoding="utf-8"?>
<ds:datastoreItem xmlns:ds="http://schemas.openxmlformats.org/officeDocument/2006/customXml" ds:itemID="{8936B33F-10D6-4CAB-BCC3-6C23F73BDAD1}">
  <ds:schemaRefs>
    <ds:schemaRef ds:uri="ESRI.ArcGIS.Mapping.OfficeIntegration.PowerPointInfo"/>
  </ds:schemaRefs>
</ds:datastoreItem>
</file>

<file path=customXml/itemProps182.xml><?xml version="1.0" encoding="utf-8"?>
<ds:datastoreItem xmlns:ds="http://schemas.openxmlformats.org/officeDocument/2006/customXml" ds:itemID="{19652A65-C0BB-46C7-8592-2EF79FDC10BE}">
  <ds:schemaRefs>
    <ds:schemaRef ds:uri="ESRI.ArcGIS.Mapping.OfficeIntegration.PowerPointInfo"/>
  </ds:schemaRefs>
</ds:datastoreItem>
</file>

<file path=customXml/itemProps183.xml><?xml version="1.0" encoding="utf-8"?>
<ds:datastoreItem xmlns:ds="http://schemas.openxmlformats.org/officeDocument/2006/customXml" ds:itemID="{10499D84-A4F8-4A60-9C40-41CA6D0F1A74}">
  <ds:schemaRefs>
    <ds:schemaRef ds:uri="ESRI.ArcGIS.Mapping.OfficeIntegration.PowerPointInfo"/>
  </ds:schemaRefs>
</ds:datastoreItem>
</file>

<file path=customXml/itemProps184.xml><?xml version="1.0" encoding="utf-8"?>
<ds:datastoreItem xmlns:ds="http://schemas.openxmlformats.org/officeDocument/2006/customXml" ds:itemID="{868E9694-2571-445E-84E5-C3A08E5D507C}">
  <ds:schemaRefs>
    <ds:schemaRef ds:uri="ESRI.ArcGIS.Mapping.OfficeIntegration.PowerPointInfo"/>
  </ds:schemaRefs>
</ds:datastoreItem>
</file>

<file path=customXml/itemProps185.xml><?xml version="1.0" encoding="utf-8"?>
<ds:datastoreItem xmlns:ds="http://schemas.openxmlformats.org/officeDocument/2006/customXml" ds:itemID="{C6D2DFCD-CD5E-4632-9572-D78A906D64CC}">
  <ds:schemaRefs>
    <ds:schemaRef ds:uri="ESRI.ArcGIS.Mapping.OfficeIntegration.PowerPointInfo"/>
  </ds:schemaRefs>
</ds:datastoreItem>
</file>

<file path=customXml/itemProps186.xml><?xml version="1.0" encoding="utf-8"?>
<ds:datastoreItem xmlns:ds="http://schemas.openxmlformats.org/officeDocument/2006/customXml" ds:itemID="{8A524305-1FFD-4AD8-B227-ADACA6622F67}">
  <ds:schemaRefs>
    <ds:schemaRef ds:uri="ESRI.ArcGIS.Mapping.OfficeIntegration.PowerPointInfo"/>
  </ds:schemaRefs>
</ds:datastoreItem>
</file>

<file path=customXml/itemProps187.xml><?xml version="1.0" encoding="utf-8"?>
<ds:datastoreItem xmlns:ds="http://schemas.openxmlformats.org/officeDocument/2006/customXml" ds:itemID="{4C04C05C-57D1-46E0-9A68-8A6712DDEACD}">
  <ds:schemaRefs>
    <ds:schemaRef ds:uri="ESRI.ArcGIS.Mapping.OfficeIntegration.PowerPointInfo"/>
  </ds:schemaRefs>
</ds:datastoreItem>
</file>

<file path=customXml/itemProps188.xml><?xml version="1.0" encoding="utf-8"?>
<ds:datastoreItem xmlns:ds="http://schemas.openxmlformats.org/officeDocument/2006/customXml" ds:itemID="{0CE73D85-81EA-466A-8073-4CF35864BD18}">
  <ds:schemaRefs>
    <ds:schemaRef ds:uri="ESRI.ArcGIS.Mapping.OfficeIntegration.PowerPointInfo"/>
  </ds:schemaRefs>
</ds:datastoreItem>
</file>

<file path=customXml/itemProps189.xml><?xml version="1.0" encoding="utf-8"?>
<ds:datastoreItem xmlns:ds="http://schemas.openxmlformats.org/officeDocument/2006/customXml" ds:itemID="{2F50ADE8-9C67-4478-928C-917DC01E854F}">
  <ds:schemaRefs>
    <ds:schemaRef ds:uri="ESRI.ArcGIS.Mapping.OfficeIntegration.PowerPointInfo"/>
  </ds:schemaRefs>
</ds:datastoreItem>
</file>

<file path=customXml/itemProps19.xml><?xml version="1.0" encoding="utf-8"?>
<ds:datastoreItem xmlns:ds="http://schemas.openxmlformats.org/officeDocument/2006/customXml" ds:itemID="{B217D3FE-2425-4423-94F8-3EE63EC858AF}">
  <ds:schemaRefs>
    <ds:schemaRef ds:uri="ESRI.ArcGIS.Mapping.OfficeIntegration.PowerPointInfo"/>
  </ds:schemaRefs>
</ds:datastoreItem>
</file>

<file path=customXml/itemProps190.xml><?xml version="1.0" encoding="utf-8"?>
<ds:datastoreItem xmlns:ds="http://schemas.openxmlformats.org/officeDocument/2006/customXml" ds:itemID="{D76CE826-8E2D-49A7-920A-BF1A9C0D8C80}">
  <ds:schemaRefs>
    <ds:schemaRef ds:uri="ESRI.ArcGIS.Mapping.OfficeIntegration.PowerPointInfo"/>
  </ds:schemaRefs>
</ds:datastoreItem>
</file>

<file path=customXml/itemProps191.xml><?xml version="1.0" encoding="utf-8"?>
<ds:datastoreItem xmlns:ds="http://schemas.openxmlformats.org/officeDocument/2006/customXml" ds:itemID="{9289BC7B-6723-40A7-8124-390CA417194D}">
  <ds:schemaRefs>
    <ds:schemaRef ds:uri="ESRI.ArcGIS.Mapping.OfficeIntegration.PowerPointInfo"/>
  </ds:schemaRefs>
</ds:datastoreItem>
</file>

<file path=customXml/itemProps192.xml><?xml version="1.0" encoding="utf-8"?>
<ds:datastoreItem xmlns:ds="http://schemas.openxmlformats.org/officeDocument/2006/customXml" ds:itemID="{4F1A45D0-4078-4D0F-9668-FE5E35AFB9EB}">
  <ds:schemaRefs>
    <ds:schemaRef ds:uri="ESRI.ArcGIS.Mapping.OfficeIntegration.PowerPointInfo"/>
  </ds:schemaRefs>
</ds:datastoreItem>
</file>

<file path=customXml/itemProps193.xml><?xml version="1.0" encoding="utf-8"?>
<ds:datastoreItem xmlns:ds="http://schemas.openxmlformats.org/officeDocument/2006/customXml" ds:itemID="{E66C9696-AF49-432E-A242-CF2AE76BA79C}">
  <ds:schemaRefs>
    <ds:schemaRef ds:uri="ESRI.ArcGIS.Mapping.OfficeIntegration.PowerPointInfo"/>
  </ds:schemaRefs>
</ds:datastoreItem>
</file>

<file path=customXml/itemProps194.xml><?xml version="1.0" encoding="utf-8"?>
<ds:datastoreItem xmlns:ds="http://schemas.openxmlformats.org/officeDocument/2006/customXml" ds:itemID="{4C8D11F0-B15D-4DFA-B737-36E55D775CFB}">
  <ds:schemaRefs>
    <ds:schemaRef ds:uri="ESRI.ArcGIS.Mapping.OfficeIntegration.PowerPointInfo"/>
  </ds:schemaRefs>
</ds:datastoreItem>
</file>

<file path=customXml/itemProps195.xml><?xml version="1.0" encoding="utf-8"?>
<ds:datastoreItem xmlns:ds="http://schemas.openxmlformats.org/officeDocument/2006/customXml" ds:itemID="{2A3F5A8E-7DBA-42FA-A7E0-001CF11EE6DE}">
  <ds:schemaRefs>
    <ds:schemaRef ds:uri="ESRI.ArcGIS.Mapping.OfficeIntegration.PowerPointInfo"/>
  </ds:schemaRefs>
</ds:datastoreItem>
</file>

<file path=customXml/itemProps196.xml><?xml version="1.0" encoding="utf-8"?>
<ds:datastoreItem xmlns:ds="http://schemas.openxmlformats.org/officeDocument/2006/customXml" ds:itemID="{F6ECDAF2-E4A9-4247-8846-0500B25BE654}">
  <ds:schemaRefs>
    <ds:schemaRef ds:uri="ESRI.ArcGIS.Mapping.OfficeIntegration.PowerPointInfo"/>
  </ds:schemaRefs>
</ds:datastoreItem>
</file>

<file path=customXml/itemProps197.xml><?xml version="1.0" encoding="utf-8"?>
<ds:datastoreItem xmlns:ds="http://schemas.openxmlformats.org/officeDocument/2006/customXml" ds:itemID="{858DAF33-824C-41B6-8FEF-3421BCA13C38}">
  <ds:schemaRefs>
    <ds:schemaRef ds:uri="ESRI.ArcGIS.Mapping.OfficeIntegration.PowerPointInfo"/>
  </ds:schemaRefs>
</ds:datastoreItem>
</file>

<file path=customXml/itemProps198.xml><?xml version="1.0" encoding="utf-8"?>
<ds:datastoreItem xmlns:ds="http://schemas.openxmlformats.org/officeDocument/2006/customXml" ds:itemID="{EFB7AB01-BBE8-4653-8599-562E318E6900}">
  <ds:schemaRefs>
    <ds:schemaRef ds:uri="ESRI.ArcGIS.Mapping.OfficeIntegration.PowerPointInfo"/>
  </ds:schemaRefs>
</ds:datastoreItem>
</file>

<file path=customXml/itemProps199.xml><?xml version="1.0" encoding="utf-8"?>
<ds:datastoreItem xmlns:ds="http://schemas.openxmlformats.org/officeDocument/2006/customXml" ds:itemID="{2C179087-667F-492F-A2CD-44CCAF28974E}">
  <ds:schemaRefs>
    <ds:schemaRef ds:uri="ESRI.ArcGIS.Mapping.OfficeIntegration.PowerPointInfo"/>
  </ds:schemaRefs>
</ds:datastoreItem>
</file>

<file path=customXml/itemProps2.xml><?xml version="1.0" encoding="utf-8"?>
<ds:datastoreItem xmlns:ds="http://schemas.openxmlformats.org/officeDocument/2006/customXml" ds:itemID="{D0BD600C-432A-4A5E-8F5D-25C45383D1D2}">
  <ds:schemaRefs>
    <ds:schemaRef ds:uri="ESRI.ArcGIS.Mapping.OfficeIntegration.PowerPointInfo"/>
  </ds:schemaRefs>
</ds:datastoreItem>
</file>

<file path=customXml/itemProps20.xml><?xml version="1.0" encoding="utf-8"?>
<ds:datastoreItem xmlns:ds="http://schemas.openxmlformats.org/officeDocument/2006/customXml" ds:itemID="{02C0D2DA-EF6F-48D8-9526-809A328090BE}">
  <ds:schemaRefs>
    <ds:schemaRef ds:uri="ESRI.ArcGIS.Mapping.OfficeIntegration.PowerPointInfo"/>
  </ds:schemaRefs>
</ds:datastoreItem>
</file>

<file path=customXml/itemProps200.xml><?xml version="1.0" encoding="utf-8"?>
<ds:datastoreItem xmlns:ds="http://schemas.openxmlformats.org/officeDocument/2006/customXml" ds:itemID="{C39A9904-DCB7-44EE-BCE5-5FD2FC405C43}">
  <ds:schemaRefs>
    <ds:schemaRef ds:uri="ESRI.ArcGIS.Mapping.OfficeIntegration.PowerPointInfo"/>
  </ds:schemaRefs>
</ds:datastoreItem>
</file>

<file path=customXml/itemProps201.xml><?xml version="1.0" encoding="utf-8"?>
<ds:datastoreItem xmlns:ds="http://schemas.openxmlformats.org/officeDocument/2006/customXml" ds:itemID="{05F59E1C-E3A0-4274-AB4B-E4DF4C1DEEF6}">
  <ds:schemaRefs>
    <ds:schemaRef ds:uri="ESRI.ArcGIS.Mapping.OfficeIntegration.PowerPointInfo"/>
  </ds:schemaRefs>
</ds:datastoreItem>
</file>

<file path=customXml/itemProps202.xml><?xml version="1.0" encoding="utf-8"?>
<ds:datastoreItem xmlns:ds="http://schemas.openxmlformats.org/officeDocument/2006/customXml" ds:itemID="{767C9A80-2822-4630-9280-00945ABE51C7}">
  <ds:schemaRefs>
    <ds:schemaRef ds:uri="ESRI.ArcGIS.Mapping.OfficeIntegration.PowerPointInfo"/>
  </ds:schemaRefs>
</ds:datastoreItem>
</file>

<file path=customXml/itemProps203.xml><?xml version="1.0" encoding="utf-8"?>
<ds:datastoreItem xmlns:ds="http://schemas.openxmlformats.org/officeDocument/2006/customXml" ds:itemID="{95B0F664-86DC-4D45-AFF1-57F43B1743D6}">
  <ds:schemaRefs>
    <ds:schemaRef ds:uri="ESRI.ArcGIS.Mapping.OfficeIntegration.PowerPointInfo"/>
  </ds:schemaRefs>
</ds:datastoreItem>
</file>

<file path=customXml/itemProps204.xml><?xml version="1.0" encoding="utf-8"?>
<ds:datastoreItem xmlns:ds="http://schemas.openxmlformats.org/officeDocument/2006/customXml" ds:itemID="{9D149355-1D1B-478A-A307-4DDE710C1112}">
  <ds:schemaRefs>
    <ds:schemaRef ds:uri="ESRI.ArcGIS.Mapping.OfficeIntegration.PowerPointInfo"/>
  </ds:schemaRefs>
</ds:datastoreItem>
</file>

<file path=customXml/itemProps205.xml><?xml version="1.0" encoding="utf-8"?>
<ds:datastoreItem xmlns:ds="http://schemas.openxmlformats.org/officeDocument/2006/customXml" ds:itemID="{26122F9D-12C2-4DE5-8147-63F23BDA82CE}">
  <ds:schemaRefs>
    <ds:schemaRef ds:uri="ESRI.ArcGIS.Mapping.OfficeIntegration.PowerPointInfo"/>
  </ds:schemaRefs>
</ds:datastoreItem>
</file>

<file path=customXml/itemProps206.xml><?xml version="1.0" encoding="utf-8"?>
<ds:datastoreItem xmlns:ds="http://schemas.openxmlformats.org/officeDocument/2006/customXml" ds:itemID="{99F706F7-8713-4540-9415-439C8A1D4BAC}">
  <ds:schemaRefs>
    <ds:schemaRef ds:uri="ESRI.ArcGIS.Mapping.OfficeIntegration.PowerPointInfo"/>
  </ds:schemaRefs>
</ds:datastoreItem>
</file>

<file path=customXml/itemProps207.xml><?xml version="1.0" encoding="utf-8"?>
<ds:datastoreItem xmlns:ds="http://schemas.openxmlformats.org/officeDocument/2006/customXml" ds:itemID="{06538FDD-6C1C-425D-9D04-C56482D66375}">
  <ds:schemaRefs>
    <ds:schemaRef ds:uri="ESRI.ArcGIS.Mapping.OfficeIntegration.PowerPointInfo"/>
  </ds:schemaRefs>
</ds:datastoreItem>
</file>

<file path=customXml/itemProps208.xml><?xml version="1.0" encoding="utf-8"?>
<ds:datastoreItem xmlns:ds="http://schemas.openxmlformats.org/officeDocument/2006/customXml" ds:itemID="{5EB17FF3-2208-42B3-B5F5-DA9AEFA3192D}">
  <ds:schemaRefs>
    <ds:schemaRef ds:uri="ESRI.ArcGIS.Mapping.OfficeIntegration.PowerPointInfo"/>
  </ds:schemaRefs>
</ds:datastoreItem>
</file>

<file path=customXml/itemProps209.xml><?xml version="1.0" encoding="utf-8"?>
<ds:datastoreItem xmlns:ds="http://schemas.openxmlformats.org/officeDocument/2006/customXml" ds:itemID="{42697C77-07C0-4232-A5C1-EB0CFB5E9CB9}">
  <ds:schemaRefs>
    <ds:schemaRef ds:uri="ESRI.ArcGIS.Mapping.OfficeIntegration.PowerPointInfo"/>
  </ds:schemaRefs>
</ds:datastoreItem>
</file>

<file path=customXml/itemProps21.xml><?xml version="1.0" encoding="utf-8"?>
<ds:datastoreItem xmlns:ds="http://schemas.openxmlformats.org/officeDocument/2006/customXml" ds:itemID="{B4BF070B-36B8-4A71-9006-8DD625C499F0}">
  <ds:schemaRefs>
    <ds:schemaRef ds:uri="ESRI.ArcGIS.Mapping.OfficeIntegration.PowerPointInfo"/>
  </ds:schemaRefs>
</ds:datastoreItem>
</file>

<file path=customXml/itemProps210.xml><?xml version="1.0" encoding="utf-8"?>
<ds:datastoreItem xmlns:ds="http://schemas.openxmlformats.org/officeDocument/2006/customXml" ds:itemID="{331ABC90-3812-4840-8B0D-ECC0DD9E68EC}">
  <ds:schemaRefs>
    <ds:schemaRef ds:uri="ESRI.ArcGIS.Mapping.OfficeIntegration.PowerPointInfo"/>
  </ds:schemaRefs>
</ds:datastoreItem>
</file>

<file path=customXml/itemProps211.xml><?xml version="1.0" encoding="utf-8"?>
<ds:datastoreItem xmlns:ds="http://schemas.openxmlformats.org/officeDocument/2006/customXml" ds:itemID="{37760DC2-0E4D-492A-8E5A-1D6D855D0644}">
  <ds:schemaRefs>
    <ds:schemaRef ds:uri="ESRI.ArcGIS.Mapping.OfficeIntegration.PowerPointInfo"/>
  </ds:schemaRefs>
</ds:datastoreItem>
</file>

<file path=customXml/itemProps212.xml><?xml version="1.0" encoding="utf-8"?>
<ds:datastoreItem xmlns:ds="http://schemas.openxmlformats.org/officeDocument/2006/customXml" ds:itemID="{6039FDF2-477A-487A-B2B7-E6C9A7BF572D}">
  <ds:schemaRefs>
    <ds:schemaRef ds:uri="ESRI.ArcGIS.Mapping.OfficeIntegration.PowerPointInfo"/>
  </ds:schemaRefs>
</ds:datastoreItem>
</file>

<file path=customXml/itemProps213.xml><?xml version="1.0" encoding="utf-8"?>
<ds:datastoreItem xmlns:ds="http://schemas.openxmlformats.org/officeDocument/2006/customXml" ds:itemID="{2ABE26F3-53F8-4409-8B97-78ABF1F23BF6}">
  <ds:schemaRefs>
    <ds:schemaRef ds:uri="ESRI.ArcGIS.Mapping.OfficeIntegration.PowerPointInfo"/>
  </ds:schemaRefs>
</ds:datastoreItem>
</file>

<file path=customXml/itemProps214.xml><?xml version="1.0" encoding="utf-8"?>
<ds:datastoreItem xmlns:ds="http://schemas.openxmlformats.org/officeDocument/2006/customXml" ds:itemID="{41AEBE06-B180-42F6-8159-ACB4A6EFAAB8}">
  <ds:schemaRefs>
    <ds:schemaRef ds:uri="ESRI.ArcGIS.Mapping.OfficeIntegration.PowerPointInfo"/>
  </ds:schemaRefs>
</ds:datastoreItem>
</file>

<file path=customXml/itemProps215.xml><?xml version="1.0" encoding="utf-8"?>
<ds:datastoreItem xmlns:ds="http://schemas.openxmlformats.org/officeDocument/2006/customXml" ds:itemID="{BB1C66BF-1806-4D6F-B7DC-BECD33413E4F}">
  <ds:schemaRefs>
    <ds:schemaRef ds:uri="ESRI.ArcGIS.Mapping.OfficeIntegration.PowerPointInfo"/>
  </ds:schemaRefs>
</ds:datastoreItem>
</file>

<file path=customXml/itemProps216.xml><?xml version="1.0" encoding="utf-8"?>
<ds:datastoreItem xmlns:ds="http://schemas.openxmlformats.org/officeDocument/2006/customXml" ds:itemID="{AA89FE21-9171-4A3A-9919-688AB75B3EE8}">
  <ds:schemaRefs>
    <ds:schemaRef ds:uri="ESRI.ArcGIS.Mapping.OfficeIntegration.PowerPointInfo"/>
  </ds:schemaRefs>
</ds:datastoreItem>
</file>

<file path=customXml/itemProps217.xml><?xml version="1.0" encoding="utf-8"?>
<ds:datastoreItem xmlns:ds="http://schemas.openxmlformats.org/officeDocument/2006/customXml" ds:itemID="{8363BEEF-80A3-4247-88DE-E84527E39E60}">
  <ds:schemaRefs>
    <ds:schemaRef ds:uri="ESRI.ArcGIS.Mapping.OfficeIntegration.PowerPointInfo"/>
  </ds:schemaRefs>
</ds:datastoreItem>
</file>

<file path=customXml/itemProps218.xml><?xml version="1.0" encoding="utf-8"?>
<ds:datastoreItem xmlns:ds="http://schemas.openxmlformats.org/officeDocument/2006/customXml" ds:itemID="{7599D17E-925C-4EAF-9276-F49E7F39870C}">
  <ds:schemaRefs>
    <ds:schemaRef ds:uri="ESRI.ArcGIS.Mapping.OfficeIntegration.PowerPointInfo"/>
  </ds:schemaRefs>
</ds:datastoreItem>
</file>

<file path=customXml/itemProps219.xml><?xml version="1.0" encoding="utf-8"?>
<ds:datastoreItem xmlns:ds="http://schemas.openxmlformats.org/officeDocument/2006/customXml" ds:itemID="{E7E127E2-9FAF-4B2E-9F80-C2B862926918}">
  <ds:schemaRefs>
    <ds:schemaRef ds:uri="ESRI.ArcGIS.Mapping.OfficeIntegration.PowerPointInfo"/>
  </ds:schemaRefs>
</ds:datastoreItem>
</file>

<file path=customXml/itemProps22.xml><?xml version="1.0" encoding="utf-8"?>
<ds:datastoreItem xmlns:ds="http://schemas.openxmlformats.org/officeDocument/2006/customXml" ds:itemID="{C7932459-B9AE-42C4-8348-6AEEAAE99799}">
  <ds:schemaRefs>
    <ds:schemaRef ds:uri="ESRI.ArcGIS.Mapping.OfficeIntegration.PowerPointInfo"/>
  </ds:schemaRefs>
</ds:datastoreItem>
</file>

<file path=customXml/itemProps220.xml><?xml version="1.0" encoding="utf-8"?>
<ds:datastoreItem xmlns:ds="http://schemas.openxmlformats.org/officeDocument/2006/customXml" ds:itemID="{B3538AA6-B5A1-4ABF-B2C7-86769A6354A4}">
  <ds:schemaRefs>
    <ds:schemaRef ds:uri="ESRI.ArcGIS.Mapping.OfficeIntegration.PowerPointInfo"/>
  </ds:schemaRefs>
</ds:datastoreItem>
</file>

<file path=customXml/itemProps221.xml><?xml version="1.0" encoding="utf-8"?>
<ds:datastoreItem xmlns:ds="http://schemas.openxmlformats.org/officeDocument/2006/customXml" ds:itemID="{42F6D3D4-D24F-443B-AAEC-A295D6B07CF7}">
  <ds:schemaRefs>
    <ds:schemaRef ds:uri="ESRI.ArcGIS.Mapping.OfficeIntegration.PowerPointInfo"/>
  </ds:schemaRefs>
</ds:datastoreItem>
</file>

<file path=customXml/itemProps222.xml><?xml version="1.0" encoding="utf-8"?>
<ds:datastoreItem xmlns:ds="http://schemas.openxmlformats.org/officeDocument/2006/customXml" ds:itemID="{0E2FFFBA-3D6D-441D-B08F-ED974A6797BE}">
  <ds:schemaRefs>
    <ds:schemaRef ds:uri="ESRI.ArcGIS.Mapping.OfficeIntegration.PowerPointInfo"/>
  </ds:schemaRefs>
</ds:datastoreItem>
</file>

<file path=customXml/itemProps223.xml><?xml version="1.0" encoding="utf-8"?>
<ds:datastoreItem xmlns:ds="http://schemas.openxmlformats.org/officeDocument/2006/customXml" ds:itemID="{32B7D1F6-E344-4A2A-824C-35F24D979CE2}">
  <ds:schemaRefs>
    <ds:schemaRef ds:uri="ESRI.ArcGIS.Mapping.OfficeIntegration.PowerPointInfo"/>
  </ds:schemaRefs>
</ds:datastoreItem>
</file>

<file path=customXml/itemProps224.xml><?xml version="1.0" encoding="utf-8"?>
<ds:datastoreItem xmlns:ds="http://schemas.openxmlformats.org/officeDocument/2006/customXml" ds:itemID="{EEF138F8-9FC1-4FEA-9471-EDF9009E2735}">
  <ds:schemaRefs>
    <ds:schemaRef ds:uri="ESRI.ArcGIS.Mapping.OfficeIntegration.PowerPointInfo"/>
  </ds:schemaRefs>
</ds:datastoreItem>
</file>

<file path=customXml/itemProps225.xml><?xml version="1.0" encoding="utf-8"?>
<ds:datastoreItem xmlns:ds="http://schemas.openxmlformats.org/officeDocument/2006/customXml" ds:itemID="{CA890F03-8EAF-449A-8809-F2DF36EE574C}">
  <ds:schemaRefs>
    <ds:schemaRef ds:uri="ESRI.ArcGIS.Mapping.OfficeIntegration.PowerPointInfo"/>
  </ds:schemaRefs>
</ds:datastoreItem>
</file>

<file path=customXml/itemProps226.xml><?xml version="1.0" encoding="utf-8"?>
<ds:datastoreItem xmlns:ds="http://schemas.openxmlformats.org/officeDocument/2006/customXml" ds:itemID="{C139285F-F05F-4BCB-A2F8-CD66318D9C85}">
  <ds:schemaRefs>
    <ds:schemaRef ds:uri="ESRI.ArcGIS.Mapping.OfficeIntegration.PowerPointInfo"/>
  </ds:schemaRefs>
</ds:datastoreItem>
</file>

<file path=customXml/itemProps227.xml><?xml version="1.0" encoding="utf-8"?>
<ds:datastoreItem xmlns:ds="http://schemas.openxmlformats.org/officeDocument/2006/customXml" ds:itemID="{F10B40F2-8A97-4333-B531-F81D1D7D0977}">
  <ds:schemaRefs>
    <ds:schemaRef ds:uri="ESRI.ArcGIS.Mapping.OfficeIntegration.PowerPointInfo"/>
  </ds:schemaRefs>
</ds:datastoreItem>
</file>

<file path=customXml/itemProps228.xml><?xml version="1.0" encoding="utf-8"?>
<ds:datastoreItem xmlns:ds="http://schemas.openxmlformats.org/officeDocument/2006/customXml" ds:itemID="{28D5B52B-3D64-44AA-A672-8409F8E2CEE5}">
  <ds:schemaRefs>
    <ds:schemaRef ds:uri="ESRI.ArcGIS.Mapping.OfficeIntegration.PowerPointInfo"/>
  </ds:schemaRefs>
</ds:datastoreItem>
</file>

<file path=customXml/itemProps229.xml><?xml version="1.0" encoding="utf-8"?>
<ds:datastoreItem xmlns:ds="http://schemas.openxmlformats.org/officeDocument/2006/customXml" ds:itemID="{C6D08696-C5D0-4867-898F-BCBB2113B10A}">
  <ds:schemaRefs>
    <ds:schemaRef ds:uri="ESRI.ArcGIS.Mapping.OfficeIntegration.PowerPointInfo"/>
  </ds:schemaRefs>
</ds:datastoreItem>
</file>

<file path=customXml/itemProps23.xml><?xml version="1.0" encoding="utf-8"?>
<ds:datastoreItem xmlns:ds="http://schemas.openxmlformats.org/officeDocument/2006/customXml" ds:itemID="{E787DA46-1F7B-4062-A8D7-D55D7924FA41}">
  <ds:schemaRefs>
    <ds:schemaRef ds:uri="ESRI.ArcGIS.Mapping.OfficeIntegration.PowerPointInfo"/>
  </ds:schemaRefs>
</ds:datastoreItem>
</file>

<file path=customXml/itemProps230.xml><?xml version="1.0" encoding="utf-8"?>
<ds:datastoreItem xmlns:ds="http://schemas.openxmlformats.org/officeDocument/2006/customXml" ds:itemID="{6835A2DB-8F22-4E26-A4EE-A10F685712C5}">
  <ds:schemaRefs>
    <ds:schemaRef ds:uri="ESRI.ArcGIS.Mapping.OfficeIntegration.PowerPointInfo"/>
  </ds:schemaRefs>
</ds:datastoreItem>
</file>

<file path=customXml/itemProps231.xml><?xml version="1.0" encoding="utf-8"?>
<ds:datastoreItem xmlns:ds="http://schemas.openxmlformats.org/officeDocument/2006/customXml" ds:itemID="{82FE5724-0086-4BB0-8A51-55BC77D09305}">
  <ds:schemaRefs>
    <ds:schemaRef ds:uri="ESRI.ArcGIS.Mapping.OfficeIntegration.PowerPointInfo"/>
  </ds:schemaRefs>
</ds:datastoreItem>
</file>

<file path=customXml/itemProps232.xml><?xml version="1.0" encoding="utf-8"?>
<ds:datastoreItem xmlns:ds="http://schemas.openxmlformats.org/officeDocument/2006/customXml" ds:itemID="{CB86345D-3384-427A-8E38-F92BD047E181}">
  <ds:schemaRefs>
    <ds:schemaRef ds:uri="ESRI.ArcGIS.Mapping.OfficeIntegration.PowerPointInfo"/>
  </ds:schemaRefs>
</ds:datastoreItem>
</file>

<file path=customXml/itemProps233.xml><?xml version="1.0" encoding="utf-8"?>
<ds:datastoreItem xmlns:ds="http://schemas.openxmlformats.org/officeDocument/2006/customXml" ds:itemID="{3249A335-AE18-4EA9-8668-E4DC7A136FE5}">
  <ds:schemaRefs>
    <ds:schemaRef ds:uri="ESRI.ArcGIS.Mapping.OfficeIntegration.PowerPointInfo"/>
  </ds:schemaRefs>
</ds:datastoreItem>
</file>

<file path=customXml/itemProps234.xml><?xml version="1.0" encoding="utf-8"?>
<ds:datastoreItem xmlns:ds="http://schemas.openxmlformats.org/officeDocument/2006/customXml" ds:itemID="{2C065CFE-7615-43B8-A281-B3B0BAE9AF2F}">
  <ds:schemaRefs>
    <ds:schemaRef ds:uri="ESRI.ArcGIS.Mapping.OfficeIntegration.PowerPointInfo"/>
  </ds:schemaRefs>
</ds:datastoreItem>
</file>

<file path=customXml/itemProps235.xml><?xml version="1.0" encoding="utf-8"?>
<ds:datastoreItem xmlns:ds="http://schemas.openxmlformats.org/officeDocument/2006/customXml" ds:itemID="{40F37769-A0D8-4405-A14E-CE07EF874637}">
  <ds:schemaRefs>
    <ds:schemaRef ds:uri="ESRI.ArcGIS.Mapping.OfficeIntegration.PowerPointInfo"/>
  </ds:schemaRefs>
</ds:datastoreItem>
</file>

<file path=customXml/itemProps236.xml><?xml version="1.0" encoding="utf-8"?>
<ds:datastoreItem xmlns:ds="http://schemas.openxmlformats.org/officeDocument/2006/customXml" ds:itemID="{D0209240-7C6F-46AE-BC33-9784CAC456B5}">
  <ds:schemaRefs>
    <ds:schemaRef ds:uri="ESRI.ArcGIS.Mapping.OfficeIntegration.PowerPointInfo"/>
  </ds:schemaRefs>
</ds:datastoreItem>
</file>

<file path=customXml/itemProps237.xml><?xml version="1.0" encoding="utf-8"?>
<ds:datastoreItem xmlns:ds="http://schemas.openxmlformats.org/officeDocument/2006/customXml" ds:itemID="{FA7330D7-C18B-488E-A0DE-54EAB29F6769}">
  <ds:schemaRefs>
    <ds:schemaRef ds:uri="ESRI.ArcGIS.Mapping.OfficeIntegration.PowerPointInfo"/>
  </ds:schemaRefs>
</ds:datastoreItem>
</file>

<file path=customXml/itemProps238.xml><?xml version="1.0" encoding="utf-8"?>
<ds:datastoreItem xmlns:ds="http://schemas.openxmlformats.org/officeDocument/2006/customXml" ds:itemID="{BC0B3CF0-7400-4C19-B5D0-35E19CE2E8CF}">
  <ds:schemaRefs>
    <ds:schemaRef ds:uri="ESRI.ArcGIS.Mapping.OfficeIntegration.PowerPointInfo"/>
  </ds:schemaRefs>
</ds:datastoreItem>
</file>

<file path=customXml/itemProps239.xml><?xml version="1.0" encoding="utf-8"?>
<ds:datastoreItem xmlns:ds="http://schemas.openxmlformats.org/officeDocument/2006/customXml" ds:itemID="{996F6633-4E8F-496B-B96E-6D40539BC186}">
  <ds:schemaRefs>
    <ds:schemaRef ds:uri="ESRI.ArcGIS.Mapping.OfficeIntegration.PowerPointInfo"/>
  </ds:schemaRefs>
</ds:datastoreItem>
</file>

<file path=customXml/itemProps24.xml><?xml version="1.0" encoding="utf-8"?>
<ds:datastoreItem xmlns:ds="http://schemas.openxmlformats.org/officeDocument/2006/customXml" ds:itemID="{37A86F8D-7285-4A1F-BE1F-87EE795A3472}">
  <ds:schemaRefs>
    <ds:schemaRef ds:uri="ESRI.ArcGIS.Mapping.OfficeIntegration.PowerPointInfo"/>
  </ds:schemaRefs>
</ds:datastoreItem>
</file>

<file path=customXml/itemProps240.xml><?xml version="1.0" encoding="utf-8"?>
<ds:datastoreItem xmlns:ds="http://schemas.openxmlformats.org/officeDocument/2006/customXml" ds:itemID="{DBF127DF-6932-4584-8C1B-7D245894E6BD}">
  <ds:schemaRefs>
    <ds:schemaRef ds:uri="ESRI.ArcGIS.Mapping.OfficeIntegration.PowerPointInfo"/>
  </ds:schemaRefs>
</ds:datastoreItem>
</file>

<file path=customXml/itemProps241.xml><?xml version="1.0" encoding="utf-8"?>
<ds:datastoreItem xmlns:ds="http://schemas.openxmlformats.org/officeDocument/2006/customXml" ds:itemID="{59A76785-D8E8-441F-8DC2-B2CCC1EA9F13}">
  <ds:schemaRefs>
    <ds:schemaRef ds:uri="ESRI.ArcGIS.Mapping.OfficeIntegration.PowerPointInfo"/>
  </ds:schemaRefs>
</ds:datastoreItem>
</file>

<file path=customXml/itemProps242.xml><?xml version="1.0" encoding="utf-8"?>
<ds:datastoreItem xmlns:ds="http://schemas.openxmlformats.org/officeDocument/2006/customXml" ds:itemID="{F6BA4E3D-44FA-4811-9148-D0BBDBCDBD6B}">
  <ds:schemaRefs>
    <ds:schemaRef ds:uri="ESRI.ArcGIS.Mapping.OfficeIntegration.PowerPointInfo"/>
  </ds:schemaRefs>
</ds:datastoreItem>
</file>

<file path=customXml/itemProps243.xml><?xml version="1.0" encoding="utf-8"?>
<ds:datastoreItem xmlns:ds="http://schemas.openxmlformats.org/officeDocument/2006/customXml" ds:itemID="{6196760E-8B91-4C07-B221-6CDEE720CAEB}">
  <ds:schemaRefs>
    <ds:schemaRef ds:uri="ESRI.ArcGIS.Mapping.OfficeIntegration.PowerPointInfo"/>
  </ds:schemaRefs>
</ds:datastoreItem>
</file>

<file path=customXml/itemProps244.xml><?xml version="1.0" encoding="utf-8"?>
<ds:datastoreItem xmlns:ds="http://schemas.openxmlformats.org/officeDocument/2006/customXml" ds:itemID="{BDA23F40-B2DC-4130-9AD1-5AC86AEEF62C}">
  <ds:schemaRefs>
    <ds:schemaRef ds:uri="ESRI.ArcGIS.Mapping.OfficeIntegration.PowerPointInfo"/>
  </ds:schemaRefs>
</ds:datastoreItem>
</file>

<file path=customXml/itemProps245.xml><?xml version="1.0" encoding="utf-8"?>
<ds:datastoreItem xmlns:ds="http://schemas.openxmlformats.org/officeDocument/2006/customXml" ds:itemID="{B71EED85-5DCB-4CFA-A7BA-AA60D045041C}">
  <ds:schemaRefs>
    <ds:schemaRef ds:uri="ESRI.ArcGIS.Mapping.OfficeIntegration.PowerPointInfo"/>
  </ds:schemaRefs>
</ds:datastoreItem>
</file>

<file path=customXml/itemProps246.xml><?xml version="1.0" encoding="utf-8"?>
<ds:datastoreItem xmlns:ds="http://schemas.openxmlformats.org/officeDocument/2006/customXml" ds:itemID="{B14CFB06-99CB-413F-8C91-460C165F5085}">
  <ds:schemaRefs>
    <ds:schemaRef ds:uri="ESRI.ArcGIS.Mapping.OfficeIntegration.PowerPointInfo"/>
  </ds:schemaRefs>
</ds:datastoreItem>
</file>

<file path=customXml/itemProps247.xml><?xml version="1.0" encoding="utf-8"?>
<ds:datastoreItem xmlns:ds="http://schemas.openxmlformats.org/officeDocument/2006/customXml" ds:itemID="{D65CF32E-BCF6-4FA3-AE37-315390D9C1C5}">
  <ds:schemaRefs>
    <ds:schemaRef ds:uri="ESRI.ArcGIS.Mapping.OfficeIntegration.PowerPointInfo"/>
  </ds:schemaRefs>
</ds:datastoreItem>
</file>

<file path=customXml/itemProps25.xml><?xml version="1.0" encoding="utf-8"?>
<ds:datastoreItem xmlns:ds="http://schemas.openxmlformats.org/officeDocument/2006/customXml" ds:itemID="{5D678ED6-D4DD-4F3A-BFBA-BB2B62E84940}">
  <ds:schemaRefs>
    <ds:schemaRef ds:uri="ESRI.ArcGIS.Mapping.OfficeIntegration.PowerPointInfo"/>
  </ds:schemaRefs>
</ds:datastoreItem>
</file>

<file path=customXml/itemProps26.xml><?xml version="1.0" encoding="utf-8"?>
<ds:datastoreItem xmlns:ds="http://schemas.openxmlformats.org/officeDocument/2006/customXml" ds:itemID="{1CEFAB4A-15D1-4B5F-96D6-00E5A20820D5}">
  <ds:schemaRefs>
    <ds:schemaRef ds:uri="ESRI.ArcGIS.Mapping.OfficeIntegration.PowerPointInfo"/>
  </ds:schemaRefs>
</ds:datastoreItem>
</file>

<file path=customXml/itemProps27.xml><?xml version="1.0" encoding="utf-8"?>
<ds:datastoreItem xmlns:ds="http://schemas.openxmlformats.org/officeDocument/2006/customXml" ds:itemID="{3DE2511F-FE77-401E-AB13-74EF40B6FD9F}">
  <ds:schemaRefs>
    <ds:schemaRef ds:uri="ESRI.ArcGIS.Mapping.OfficeIntegration.PowerPointInfo"/>
  </ds:schemaRefs>
</ds:datastoreItem>
</file>

<file path=customXml/itemProps28.xml><?xml version="1.0" encoding="utf-8"?>
<ds:datastoreItem xmlns:ds="http://schemas.openxmlformats.org/officeDocument/2006/customXml" ds:itemID="{8A721A59-7BDF-491F-A346-744F57C6FAD8}">
  <ds:schemaRefs>
    <ds:schemaRef ds:uri="ESRI.ArcGIS.Mapping.OfficeIntegration.PowerPointInfo"/>
  </ds:schemaRefs>
</ds:datastoreItem>
</file>

<file path=customXml/itemProps29.xml><?xml version="1.0" encoding="utf-8"?>
<ds:datastoreItem xmlns:ds="http://schemas.openxmlformats.org/officeDocument/2006/customXml" ds:itemID="{BB49A3E5-12A5-4EC9-9A7C-08183F7ECB25}">
  <ds:schemaRefs>
    <ds:schemaRef ds:uri="ESRI.ArcGIS.Mapping.OfficeIntegration.PowerPointInfo"/>
  </ds:schemaRefs>
</ds:datastoreItem>
</file>

<file path=customXml/itemProps3.xml><?xml version="1.0" encoding="utf-8"?>
<ds:datastoreItem xmlns:ds="http://schemas.openxmlformats.org/officeDocument/2006/customXml" ds:itemID="{454F3828-AEA3-4E70-A857-E0A7E29E0FE2}">
  <ds:schemaRefs>
    <ds:schemaRef ds:uri="ESRI.ArcGIS.Mapping.OfficeIntegration.PowerPointInfo"/>
  </ds:schemaRefs>
</ds:datastoreItem>
</file>

<file path=customXml/itemProps30.xml><?xml version="1.0" encoding="utf-8"?>
<ds:datastoreItem xmlns:ds="http://schemas.openxmlformats.org/officeDocument/2006/customXml" ds:itemID="{1EB2B67A-DA05-400C-AC3E-A9A46DE01470}">
  <ds:schemaRefs>
    <ds:schemaRef ds:uri="ESRI.ArcGIS.Mapping.OfficeIntegration.PowerPointInfo"/>
  </ds:schemaRefs>
</ds:datastoreItem>
</file>

<file path=customXml/itemProps31.xml><?xml version="1.0" encoding="utf-8"?>
<ds:datastoreItem xmlns:ds="http://schemas.openxmlformats.org/officeDocument/2006/customXml" ds:itemID="{4305474F-F66C-4DCA-B5DE-0967BC5CE7A9}">
  <ds:schemaRefs>
    <ds:schemaRef ds:uri="ESRI.ArcGIS.Mapping.OfficeIntegration.PowerPointInfo"/>
  </ds:schemaRefs>
</ds:datastoreItem>
</file>

<file path=customXml/itemProps32.xml><?xml version="1.0" encoding="utf-8"?>
<ds:datastoreItem xmlns:ds="http://schemas.openxmlformats.org/officeDocument/2006/customXml" ds:itemID="{C2A55722-D6A0-462C-AD67-83EA778DE50C}">
  <ds:schemaRefs>
    <ds:schemaRef ds:uri="ESRI.ArcGIS.Mapping.OfficeIntegration.PowerPointInfo"/>
  </ds:schemaRefs>
</ds:datastoreItem>
</file>

<file path=customXml/itemProps33.xml><?xml version="1.0" encoding="utf-8"?>
<ds:datastoreItem xmlns:ds="http://schemas.openxmlformats.org/officeDocument/2006/customXml" ds:itemID="{FB9CF263-51FE-4C56-B88D-5D5A52A22357}">
  <ds:schemaRefs>
    <ds:schemaRef ds:uri="ESRI.ArcGIS.Mapping.OfficeIntegration.PowerPointInfo"/>
  </ds:schemaRefs>
</ds:datastoreItem>
</file>

<file path=customXml/itemProps34.xml><?xml version="1.0" encoding="utf-8"?>
<ds:datastoreItem xmlns:ds="http://schemas.openxmlformats.org/officeDocument/2006/customXml" ds:itemID="{D35217E9-EDDF-44C2-86C3-AB7C2FCF758B}">
  <ds:schemaRefs>
    <ds:schemaRef ds:uri="ESRI.ArcGIS.Mapping.OfficeIntegration.PowerPointInfo"/>
  </ds:schemaRefs>
</ds:datastoreItem>
</file>

<file path=customXml/itemProps35.xml><?xml version="1.0" encoding="utf-8"?>
<ds:datastoreItem xmlns:ds="http://schemas.openxmlformats.org/officeDocument/2006/customXml" ds:itemID="{2C6C5985-495D-4D2D-8FE8-E49AB2E8A4B6}">
  <ds:schemaRefs>
    <ds:schemaRef ds:uri="ESRI.ArcGIS.Mapping.OfficeIntegration.PowerPointInfo"/>
  </ds:schemaRefs>
</ds:datastoreItem>
</file>

<file path=customXml/itemProps36.xml><?xml version="1.0" encoding="utf-8"?>
<ds:datastoreItem xmlns:ds="http://schemas.openxmlformats.org/officeDocument/2006/customXml" ds:itemID="{408D8785-9D08-4153-A88F-C37C071BA7FC}">
  <ds:schemaRefs>
    <ds:schemaRef ds:uri="ESRI.ArcGIS.Mapping.OfficeIntegration.PowerPointInfo"/>
  </ds:schemaRefs>
</ds:datastoreItem>
</file>

<file path=customXml/itemProps37.xml><?xml version="1.0" encoding="utf-8"?>
<ds:datastoreItem xmlns:ds="http://schemas.openxmlformats.org/officeDocument/2006/customXml" ds:itemID="{D1391421-3F36-4CBC-8536-516E5D5F133B}">
  <ds:schemaRefs>
    <ds:schemaRef ds:uri="ESRI.ArcGIS.Mapping.OfficeIntegration.PowerPointInfo"/>
  </ds:schemaRefs>
</ds:datastoreItem>
</file>

<file path=customXml/itemProps38.xml><?xml version="1.0" encoding="utf-8"?>
<ds:datastoreItem xmlns:ds="http://schemas.openxmlformats.org/officeDocument/2006/customXml" ds:itemID="{AFA3F765-B573-4175-ABEC-04567F22A9CF}">
  <ds:schemaRefs>
    <ds:schemaRef ds:uri="ESRI.ArcGIS.Mapping.OfficeIntegration.PowerPointInfo"/>
  </ds:schemaRefs>
</ds:datastoreItem>
</file>

<file path=customXml/itemProps39.xml><?xml version="1.0" encoding="utf-8"?>
<ds:datastoreItem xmlns:ds="http://schemas.openxmlformats.org/officeDocument/2006/customXml" ds:itemID="{8DA737A9-49FA-4B55-8C5E-1E040A297436}">
  <ds:schemaRefs>
    <ds:schemaRef ds:uri="ESRI.ArcGIS.Mapping.OfficeIntegration.PowerPointInfo"/>
  </ds:schemaRefs>
</ds:datastoreItem>
</file>

<file path=customXml/itemProps4.xml><?xml version="1.0" encoding="utf-8"?>
<ds:datastoreItem xmlns:ds="http://schemas.openxmlformats.org/officeDocument/2006/customXml" ds:itemID="{D029395F-A3C9-47BE-AA5B-D63417744D4C}">
  <ds:schemaRefs>
    <ds:schemaRef ds:uri="ESRI.ArcGIS.Mapping.OfficeIntegration.PowerPointInfo"/>
  </ds:schemaRefs>
</ds:datastoreItem>
</file>

<file path=customXml/itemProps40.xml><?xml version="1.0" encoding="utf-8"?>
<ds:datastoreItem xmlns:ds="http://schemas.openxmlformats.org/officeDocument/2006/customXml" ds:itemID="{166B1ABC-ED2D-481D-A3B7-7D2469C4109A}">
  <ds:schemaRefs>
    <ds:schemaRef ds:uri="ESRI.ArcGIS.Mapping.OfficeIntegration.PowerPointInfo"/>
  </ds:schemaRefs>
</ds:datastoreItem>
</file>

<file path=customXml/itemProps41.xml><?xml version="1.0" encoding="utf-8"?>
<ds:datastoreItem xmlns:ds="http://schemas.openxmlformats.org/officeDocument/2006/customXml" ds:itemID="{109F8AC9-C8CB-41DF-B921-D25AFB4CEC59}">
  <ds:schemaRefs>
    <ds:schemaRef ds:uri="ESRI.ArcGIS.Mapping.OfficeIntegration.PowerPointInfo"/>
  </ds:schemaRefs>
</ds:datastoreItem>
</file>

<file path=customXml/itemProps42.xml><?xml version="1.0" encoding="utf-8"?>
<ds:datastoreItem xmlns:ds="http://schemas.openxmlformats.org/officeDocument/2006/customXml" ds:itemID="{EF697762-D6B9-4C42-850D-3EBD1DAA1AA8}">
  <ds:schemaRefs>
    <ds:schemaRef ds:uri="ESRI.ArcGIS.Mapping.OfficeIntegration.PowerPointInfo"/>
  </ds:schemaRefs>
</ds:datastoreItem>
</file>

<file path=customXml/itemProps43.xml><?xml version="1.0" encoding="utf-8"?>
<ds:datastoreItem xmlns:ds="http://schemas.openxmlformats.org/officeDocument/2006/customXml" ds:itemID="{3AF6E892-23FF-45E9-AA16-D36211F61AFB}">
  <ds:schemaRefs>
    <ds:schemaRef ds:uri="ESRI.ArcGIS.Mapping.OfficeIntegration.PowerPointInfo"/>
  </ds:schemaRefs>
</ds:datastoreItem>
</file>

<file path=customXml/itemProps44.xml><?xml version="1.0" encoding="utf-8"?>
<ds:datastoreItem xmlns:ds="http://schemas.openxmlformats.org/officeDocument/2006/customXml" ds:itemID="{357C730D-CA62-4C01-AF12-17B2B0AC44B0}">
  <ds:schemaRefs>
    <ds:schemaRef ds:uri="ESRI.ArcGIS.Mapping.OfficeIntegration.PowerPointInfo"/>
  </ds:schemaRefs>
</ds:datastoreItem>
</file>

<file path=customXml/itemProps45.xml><?xml version="1.0" encoding="utf-8"?>
<ds:datastoreItem xmlns:ds="http://schemas.openxmlformats.org/officeDocument/2006/customXml" ds:itemID="{7895FCA5-6510-4A96-B884-3B2334FCBAF6}">
  <ds:schemaRefs>
    <ds:schemaRef ds:uri="ESRI.ArcGIS.Mapping.OfficeIntegration.PowerPointInfo"/>
  </ds:schemaRefs>
</ds:datastoreItem>
</file>

<file path=customXml/itemProps46.xml><?xml version="1.0" encoding="utf-8"?>
<ds:datastoreItem xmlns:ds="http://schemas.openxmlformats.org/officeDocument/2006/customXml" ds:itemID="{C05A37B9-1FE6-4CDF-A1F1-0E48C5715A38}">
  <ds:schemaRefs>
    <ds:schemaRef ds:uri="ESRI.ArcGIS.Mapping.OfficeIntegration.PowerPointInfo"/>
  </ds:schemaRefs>
</ds:datastoreItem>
</file>

<file path=customXml/itemProps47.xml><?xml version="1.0" encoding="utf-8"?>
<ds:datastoreItem xmlns:ds="http://schemas.openxmlformats.org/officeDocument/2006/customXml" ds:itemID="{90093563-D9FC-4B63-A4EA-5CCCF4149652}">
  <ds:schemaRefs>
    <ds:schemaRef ds:uri="ESRI.ArcGIS.Mapping.OfficeIntegration.PowerPointInfo"/>
  </ds:schemaRefs>
</ds:datastoreItem>
</file>

<file path=customXml/itemProps48.xml><?xml version="1.0" encoding="utf-8"?>
<ds:datastoreItem xmlns:ds="http://schemas.openxmlformats.org/officeDocument/2006/customXml" ds:itemID="{1AA00F2B-3F05-46A2-BE25-5CF7070841AB}">
  <ds:schemaRefs>
    <ds:schemaRef ds:uri="ESRI.ArcGIS.Mapping.OfficeIntegration.PowerPointInfo"/>
  </ds:schemaRefs>
</ds:datastoreItem>
</file>

<file path=customXml/itemProps49.xml><?xml version="1.0" encoding="utf-8"?>
<ds:datastoreItem xmlns:ds="http://schemas.openxmlformats.org/officeDocument/2006/customXml" ds:itemID="{50318C24-E10C-493A-9A58-4864AAD89B70}">
  <ds:schemaRefs>
    <ds:schemaRef ds:uri="ESRI.ArcGIS.Mapping.OfficeIntegration.PowerPointInfo"/>
  </ds:schemaRefs>
</ds:datastoreItem>
</file>

<file path=customXml/itemProps5.xml><?xml version="1.0" encoding="utf-8"?>
<ds:datastoreItem xmlns:ds="http://schemas.openxmlformats.org/officeDocument/2006/customXml" ds:itemID="{43178468-0632-4DCC-89DC-99823B1F79A2}">
  <ds:schemaRefs>
    <ds:schemaRef ds:uri="ESRI.ArcGIS.Mapping.OfficeIntegration.PowerPointInfo"/>
  </ds:schemaRefs>
</ds:datastoreItem>
</file>

<file path=customXml/itemProps50.xml><?xml version="1.0" encoding="utf-8"?>
<ds:datastoreItem xmlns:ds="http://schemas.openxmlformats.org/officeDocument/2006/customXml" ds:itemID="{361E71BB-BBA7-4992-A978-C24E5FAA87B0}">
  <ds:schemaRefs>
    <ds:schemaRef ds:uri="ESRI.ArcGIS.Mapping.OfficeIntegration.PowerPointInfo"/>
  </ds:schemaRefs>
</ds:datastoreItem>
</file>

<file path=customXml/itemProps51.xml><?xml version="1.0" encoding="utf-8"?>
<ds:datastoreItem xmlns:ds="http://schemas.openxmlformats.org/officeDocument/2006/customXml" ds:itemID="{92242694-5C6B-4D46-8D56-8BCB12644648}">
  <ds:schemaRefs>
    <ds:schemaRef ds:uri="ESRI.ArcGIS.Mapping.OfficeIntegration.PowerPointInfo"/>
  </ds:schemaRefs>
</ds:datastoreItem>
</file>

<file path=customXml/itemProps52.xml><?xml version="1.0" encoding="utf-8"?>
<ds:datastoreItem xmlns:ds="http://schemas.openxmlformats.org/officeDocument/2006/customXml" ds:itemID="{DB4E7153-9FD5-4490-840E-1E3F48A04AC9}">
  <ds:schemaRefs>
    <ds:schemaRef ds:uri="ESRI.ArcGIS.Mapping.OfficeIntegration.PowerPointInfo"/>
  </ds:schemaRefs>
</ds:datastoreItem>
</file>

<file path=customXml/itemProps53.xml><?xml version="1.0" encoding="utf-8"?>
<ds:datastoreItem xmlns:ds="http://schemas.openxmlformats.org/officeDocument/2006/customXml" ds:itemID="{8B434141-6A50-4D30-8148-518E14DDEA6C}">
  <ds:schemaRefs>
    <ds:schemaRef ds:uri="ESRI.ArcGIS.Mapping.OfficeIntegration.PowerPointInfo"/>
  </ds:schemaRefs>
</ds:datastoreItem>
</file>

<file path=customXml/itemProps54.xml><?xml version="1.0" encoding="utf-8"?>
<ds:datastoreItem xmlns:ds="http://schemas.openxmlformats.org/officeDocument/2006/customXml" ds:itemID="{6CDFD996-ECEA-40C7-B31B-19630621159C}">
  <ds:schemaRefs>
    <ds:schemaRef ds:uri="ESRI.ArcGIS.Mapping.OfficeIntegration.PowerPointInfo"/>
  </ds:schemaRefs>
</ds:datastoreItem>
</file>

<file path=customXml/itemProps55.xml><?xml version="1.0" encoding="utf-8"?>
<ds:datastoreItem xmlns:ds="http://schemas.openxmlformats.org/officeDocument/2006/customXml" ds:itemID="{01A785CB-185D-45E5-9A8C-52B9F42E6FCC}">
  <ds:schemaRefs>
    <ds:schemaRef ds:uri="ESRI.ArcGIS.Mapping.OfficeIntegration.PowerPointInfo"/>
  </ds:schemaRefs>
</ds:datastoreItem>
</file>

<file path=customXml/itemProps56.xml><?xml version="1.0" encoding="utf-8"?>
<ds:datastoreItem xmlns:ds="http://schemas.openxmlformats.org/officeDocument/2006/customXml" ds:itemID="{9F10FFA7-8081-4A6F-9500-F78818962239}">
  <ds:schemaRefs>
    <ds:schemaRef ds:uri="ESRI.ArcGIS.Mapping.OfficeIntegration.PowerPointInfo"/>
  </ds:schemaRefs>
</ds:datastoreItem>
</file>

<file path=customXml/itemProps57.xml><?xml version="1.0" encoding="utf-8"?>
<ds:datastoreItem xmlns:ds="http://schemas.openxmlformats.org/officeDocument/2006/customXml" ds:itemID="{163E7D85-F71C-45DE-87F3-6A9076575B66}">
  <ds:schemaRefs>
    <ds:schemaRef ds:uri="ESRI.ArcGIS.Mapping.OfficeIntegration.PowerPointInfo"/>
  </ds:schemaRefs>
</ds:datastoreItem>
</file>

<file path=customXml/itemProps58.xml><?xml version="1.0" encoding="utf-8"?>
<ds:datastoreItem xmlns:ds="http://schemas.openxmlformats.org/officeDocument/2006/customXml" ds:itemID="{AF49CCA0-8468-4369-8063-00B194B4AA5C}">
  <ds:schemaRefs>
    <ds:schemaRef ds:uri="ESRI.ArcGIS.Mapping.OfficeIntegration.PowerPointInfo"/>
  </ds:schemaRefs>
</ds:datastoreItem>
</file>

<file path=customXml/itemProps59.xml><?xml version="1.0" encoding="utf-8"?>
<ds:datastoreItem xmlns:ds="http://schemas.openxmlformats.org/officeDocument/2006/customXml" ds:itemID="{86341C02-98D8-4D87-8DBE-0A7DBB193C04}">
  <ds:schemaRefs>
    <ds:schemaRef ds:uri="ESRI.ArcGIS.Mapping.OfficeIntegration.PowerPointInfo"/>
  </ds:schemaRefs>
</ds:datastoreItem>
</file>

<file path=customXml/itemProps6.xml><?xml version="1.0" encoding="utf-8"?>
<ds:datastoreItem xmlns:ds="http://schemas.openxmlformats.org/officeDocument/2006/customXml" ds:itemID="{590052D3-E0E0-46B3-8664-3B7750F92B58}">
  <ds:schemaRefs>
    <ds:schemaRef ds:uri="ESRI.ArcGIS.Mapping.OfficeIntegration.PowerPointInfo"/>
  </ds:schemaRefs>
</ds:datastoreItem>
</file>

<file path=customXml/itemProps60.xml><?xml version="1.0" encoding="utf-8"?>
<ds:datastoreItem xmlns:ds="http://schemas.openxmlformats.org/officeDocument/2006/customXml" ds:itemID="{A0BB5ADC-21E8-4030-9B85-DF1A330C10FD}">
  <ds:schemaRefs>
    <ds:schemaRef ds:uri="ESRI.ArcGIS.Mapping.OfficeIntegration.PowerPointInfo"/>
  </ds:schemaRefs>
</ds:datastoreItem>
</file>

<file path=customXml/itemProps61.xml><?xml version="1.0" encoding="utf-8"?>
<ds:datastoreItem xmlns:ds="http://schemas.openxmlformats.org/officeDocument/2006/customXml" ds:itemID="{B5A0462B-02F5-4E9F-93FF-82CC2BEE9DC2}">
  <ds:schemaRefs>
    <ds:schemaRef ds:uri="ESRI.ArcGIS.Mapping.OfficeIntegration.PowerPointInfo"/>
  </ds:schemaRefs>
</ds:datastoreItem>
</file>

<file path=customXml/itemProps62.xml><?xml version="1.0" encoding="utf-8"?>
<ds:datastoreItem xmlns:ds="http://schemas.openxmlformats.org/officeDocument/2006/customXml" ds:itemID="{09913F69-0AF0-4A7E-8ABA-2730AC4D9B14}">
  <ds:schemaRefs>
    <ds:schemaRef ds:uri="ESRI.ArcGIS.Mapping.OfficeIntegration.PowerPointInfo"/>
  </ds:schemaRefs>
</ds:datastoreItem>
</file>

<file path=customXml/itemProps63.xml><?xml version="1.0" encoding="utf-8"?>
<ds:datastoreItem xmlns:ds="http://schemas.openxmlformats.org/officeDocument/2006/customXml" ds:itemID="{A94465F9-EB2D-4C31-A6CC-9901EC9DAEF3}">
  <ds:schemaRefs>
    <ds:schemaRef ds:uri="ESRI.ArcGIS.Mapping.OfficeIntegration.PowerPointInfo"/>
  </ds:schemaRefs>
</ds:datastoreItem>
</file>

<file path=customXml/itemProps64.xml><?xml version="1.0" encoding="utf-8"?>
<ds:datastoreItem xmlns:ds="http://schemas.openxmlformats.org/officeDocument/2006/customXml" ds:itemID="{4A71E4F9-5A6E-4E05-A349-AF2F72DF0F55}">
  <ds:schemaRefs>
    <ds:schemaRef ds:uri="ESRI.ArcGIS.Mapping.OfficeIntegration.PowerPointInfo"/>
  </ds:schemaRefs>
</ds:datastoreItem>
</file>

<file path=customXml/itemProps65.xml><?xml version="1.0" encoding="utf-8"?>
<ds:datastoreItem xmlns:ds="http://schemas.openxmlformats.org/officeDocument/2006/customXml" ds:itemID="{2ABB9502-E775-46B6-AD46-C45341EFF01C}">
  <ds:schemaRefs>
    <ds:schemaRef ds:uri="ESRI.ArcGIS.Mapping.OfficeIntegration.PowerPointInfo"/>
  </ds:schemaRefs>
</ds:datastoreItem>
</file>

<file path=customXml/itemProps66.xml><?xml version="1.0" encoding="utf-8"?>
<ds:datastoreItem xmlns:ds="http://schemas.openxmlformats.org/officeDocument/2006/customXml" ds:itemID="{7475EDA1-E934-4EF5-9746-7042F58884F5}">
  <ds:schemaRefs>
    <ds:schemaRef ds:uri="ESRI.ArcGIS.Mapping.OfficeIntegration.PowerPointInfo"/>
  </ds:schemaRefs>
</ds:datastoreItem>
</file>

<file path=customXml/itemProps67.xml><?xml version="1.0" encoding="utf-8"?>
<ds:datastoreItem xmlns:ds="http://schemas.openxmlformats.org/officeDocument/2006/customXml" ds:itemID="{84E6B724-2BE4-4357-828C-0962DE374390}">
  <ds:schemaRefs>
    <ds:schemaRef ds:uri="ESRI.ArcGIS.Mapping.OfficeIntegration.PowerPointInfo"/>
  </ds:schemaRefs>
</ds:datastoreItem>
</file>

<file path=customXml/itemProps68.xml><?xml version="1.0" encoding="utf-8"?>
<ds:datastoreItem xmlns:ds="http://schemas.openxmlformats.org/officeDocument/2006/customXml" ds:itemID="{74EA7715-EDDA-4C22-8D45-3C109C470C4C}">
  <ds:schemaRefs>
    <ds:schemaRef ds:uri="ESRI.ArcGIS.Mapping.OfficeIntegration.PowerPointInfo"/>
  </ds:schemaRefs>
</ds:datastoreItem>
</file>

<file path=customXml/itemProps69.xml><?xml version="1.0" encoding="utf-8"?>
<ds:datastoreItem xmlns:ds="http://schemas.openxmlformats.org/officeDocument/2006/customXml" ds:itemID="{A6B718A3-5029-4E2A-8D62-7EB637A2E6BA}">
  <ds:schemaRefs>
    <ds:schemaRef ds:uri="ESRI.ArcGIS.Mapping.OfficeIntegration.PowerPointInfo"/>
  </ds:schemaRefs>
</ds:datastoreItem>
</file>

<file path=customXml/itemProps7.xml><?xml version="1.0" encoding="utf-8"?>
<ds:datastoreItem xmlns:ds="http://schemas.openxmlformats.org/officeDocument/2006/customXml" ds:itemID="{FEB67BC9-D418-4856-8262-CA35367522CF}">
  <ds:schemaRefs>
    <ds:schemaRef ds:uri="ESRI.ArcGIS.Mapping.OfficeIntegration.PowerPointInfo"/>
  </ds:schemaRefs>
</ds:datastoreItem>
</file>

<file path=customXml/itemProps70.xml><?xml version="1.0" encoding="utf-8"?>
<ds:datastoreItem xmlns:ds="http://schemas.openxmlformats.org/officeDocument/2006/customXml" ds:itemID="{F8B06015-3E43-423B-BDAD-47278FB84D41}">
  <ds:schemaRefs>
    <ds:schemaRef ds:uri="ESRI.ArcGIS.Mapping.OfficeIntegration.PowerPointInfo"/>
  </ds:schemaRefs>
</ds:datastoreItem>
</file>

<file path=customXml/itemProps71.xml><?xml version="1.0" encoding="utf-8"?>
<ds:datastoreItem xmlns:ds="http://schemas.openxmlformats.org/officeDocument/2006/customXml" ds:itemID="{0DA60B7F-9D89-47F1-8949-E045074AA362}">
  <ds:schemaRefs>
    <ds:schemaRef ds:uri="ESRI.ArcGIS.Mapping.OfficeIntegration.PowerPointInfo"/>
  </ds:schemaRefs>
</ds:datastoreItem>
</file>

<file path=customXml/itemProps72.xml><?xml version="1.0" encoding="utf-8"?>
<ds:datastoreItem xmlns:ds="http://schemas.openxmlformats.org/officeDocument/2006/customXml" ds:itemID="{3DB252EC-FB54-4656-BB9B-55CCFEB7A3DA}">
  <ds:schemaRefs>
    <ds:schemaRef ds:uri="ESRI.ArcGIS.Mapping.OfficeIntegration.PowerPointInfo"/>
  </ds:schemaRefs>
</ds:datastoreItem>
</file>

<file path=customXml/itemProps73.xml><?xml version="1.0" encoding="utf-8"?>
<ds:datastoreItem xmlns:ds="http://schemas.openxmlformats.org/officeDocument/2006/customXml" ds:itemID="{667E3891-C653-4EAE-BB31-3B6DFEE8ECF4}">
  <ds:schemaRefs>
    <ds:schemaRef ds:uri="ESRI.ArcGIS.Mapping.OfficeIntegration.PowerPointInfo"/>
  </ds:schemaRefs>
</ds:datastoreItem>
</file>

<file path=customXml/itemProps74.xml><?xml version="1.0" encoding="utf-8"?>
<ds:datastoreItem xmlns:ds="http://schemas.openxmlformats.org/officeDocument/2006/customXml" ds:itemID="{998B7C8C-FDCD-4EA0-9E70-6CE321049C61}">
  <ds:schemaRefs>
    <ds:schemaRef ds:uri="ESRI.ArcGIS.Mapping.OfficeIntegration.PowerPointInfo"/>
  </ds:schemaRefs>
</ds:datastoreItem>
</file>

<file path=customXml/itemProps75.xml><?xml version="1.0" encoding="utf-8"?>
<ds:datastoreItem xmlns:ds="http://schemas.openxmlformats.org/officeDocument/2006/customXml" ds:itemID="{5FD6E80D-98A1-4F1A-9668-408CB9C564F5}">
  <ds:schemaRefs>
    <ds:schemaRef ds:uri="ESRI.ArcGIS.Mapping.OfficeIntegration.PowerPointInfo"/>
  </ds:schemaRefs>
</ds:datastoreItem>
</file>

<file path=customXml/itemProps76.xml><?xml version="1.0" encoding="utf-8"?>
<ds:datastoreItem xmlns:ds="http://schemas.openxmlformats.org/officeDocument/2006/customXml" ds:itemID="{D0B4C9A9-27EB-4E53-A899-910B81422CE0}">
  <ds:schemaRefs>
    <ds:schemaRef ds:uri="ESRI.ArcGIS.Mapping.OfficeIntegration.PowerPointInfo"/>
  </ds:schemaRefs>
</ds:datastoreItem>
</file>

<file path=customXml/itemProps77.xml><?xml version="1.0" encoding="utf-8"?>
<ds:datastoreItem xmlns:ds="http://schemas.openxmlformats.org/officeDocument/2006/customXml" ds:itemID="{33131679-6467-499C-B2FB-9F20A445DF64}">
  <ds:schemaRefs>
    <ds:schemaRef ds:uri="ESRI.ArcGIS.Mapping.OfficeIntegration.PowerPointInfo"/>
  </ds:schemaRefs>
</ds:datastoreItem>
</file>

<file path=customXml/itemProps78.xml><?xml version="1.0" encoding="utf-8"?>
<ds:datastoreItem xmlns:ds="http://schemas.openxmlformats.org/officeDocument/2006/customXml" ds:itemID="{99EFE83C-A00D-4048-B785-B8A7DAE188D4}">
  <ds:schemaRefs>
    <ds:schemaRef ds:uri="ESRI.ArcGIS.Mapping.OfficeIntegration.PowerPointInfo"/>
  </ds:schemaRefs>
</ds:datastoreItem>
</file>

<file path=customXml/itemProps79.xml><?xml version="1.0" encoding="utf-8"?>
<ds:datastoreItem xmlns:ds="http://schemas.openxmlformats.org/officeDocument/2006/customXml" ds:itemID="{A8F86F44-3D53-49C6-837C-5B06BD101250}">
  <ds:schemaRefs>
    <ds:schemaRef ds:uri="ESRI.ArcGIS.Mapping.OfficeIntegration.PowerPointInfo"/>
  </ds:schemaRefs>
</ds:datastoreItem>
</file>

<file path=customXml/itemProps8.xml><?xml version="1.0" encoding="utf-8"?>
<ds:datastoreItem xmlns:ds="http://schemas.openxmlformats.org/officeDocument/2006/customXml" ds:itemID="{F6851699-182B-439D-BB3F-04B3D9CB7F98}">
  <ds:schemaRefs>
    <ds:schemaRef ds:uri="ESRI.ArcGIS.Mapping.OfficeIntegration.PowerPointInfo"/>
  </ds:schemaRefs>
</ds:datastoreItem>
</file>

<file path=customXml/itemProps80.xml><?xml version="1.0" encoding="utf-8"?>
<ds:datastoreItem xmlns:ds="http://schemas.openxmlformats.org/officeDocument/2006/customXml" ds:itemID="{59E17B45-1399-407D-9D85-8A8946E6D5A5}">
  <ds:schemaRefs>
    <ds:schemaRef ds:uri="ESRI.ArcGIS.Mapping.OfficeIntegration.PowerPointInfo"/>
  </ds:schemaRefs>
</ds:datastoreItem>
</file>

<file path=customXml/itemProps81.xml><?xml version="1.0" encoding="utf-8"?>
<ds:datastoreItem xmlns:ds="http://schemas.openxmlformats.org/officeDocument/2006/customXml" ds:itemID="{577F33E9-BE8E-466A-ABF9-D376FB8DA1A4}">
  <ds:schemaRefs>
    <ds:schemaRef ds:uri="ESRI.ArcGIS.Mapping.OfficeIntegration.PowerPointInfo"/>
  </ds:schemaRefs>
</ds:datastoreItem>
</file>

<file path=customXml/itemProps82.xml><?xml version="1.0" encoding="utf-8"?>
<ds:datastoreItem xmlns:ds="http://schemas.openxmlformats.org/officeDocument/2006/customXml" ds:itemID="{20F32B5F-53FE-415A-9BEE-019234CF1D7C}">
  <ds:schemaRefs>
    <ds:schemaRef ds:uri="ESRI.ArcGIS.Mapping.OfficeIntegration.PowerPointInfo"/>
  </ds:schemaRefs>
</ds:datastoreItem>
</file>

<file path=customXml/itemProps83.xml><?xml version="1.0" encoding="utf-8"?>
<ds:datastoreItem xmlns:ds="http://schemas.openxmlformats.org/officeDocument/2006/customXml" ds:itemID="{274A1DA7-850C-49B6-80F7-28A184107E8A}">
  <ds:schemaRefs>
    <ds:schemaRef ds:uri="ESRI.ArcGIS.Mapping.OfficeIntegration.PowerPointInfo"/>
  </ds:schemaRefs>
</ds:datastoreItem>
</file>

<file path=customXml/itemProps84.xml><?xml version="1.0" encoding="utf-8"?>
<ds:datastoreItem xmlns:ds="http://schemas.openxmlformats.org/officeDocument/2006/customXml" ds:itemID="{99B9779B-76A8-44BC-A490-1F3EFE8230DD}">
  <ds:schemaRefs>
    <ds:schemaRef ds:uri="ESRI.ArcGIS.Mapping.OfficeIntegration.PowerPointInfo"/>
  </ds:schemaRefs>
</ds:datastoreItem>
</file>

<file path=customXml/itemProps85.xml><?xml version="1.0" encoding="utf-8"?>
<ds:datastoreItem xmlns:ds="http://schemas.openxmlformats.org/officeDocument/2006/customXml" ds:itemID="{A9E9E0AF-595C-483F-874F-0C2266E1F4B8}">
  <ds:schemaRefs>
    <ds:schemaRef ds:uri="ESRI.ArcGIS.Mapping.OfficeIntegration.PowerPointInfo"/>
  </ds:schemaRefs>
</ds:datastoreItem>
</file>

<file path=customXml/itemProps86.xml><?xml version="1.0" encoding="utf-8"?>
<ds:datastoreItem xmlns:ds="http://schemas.openxmlformats.org/officeDocument/2006/customXml" ds:itemID="{124B4289-797B-45AA-B44D-16BE8016679B}">
  <ds:schemaRefs>
    <ds:schemaRef ds:uri="ESRI.ArcGIS.Mapping.OfficeIntegration.PowerPointInfo"/>
  </ds:schemaRefs>
</ds:datastoreItem>
</file>

<file path=customXml/itemProps87.xml><?xml version="1.0" encoding="utf-8"?>
<ds:datastoreItem xmlns:ds="http://schemas.openxmlformats.org/officeDocument/2006/customXml" ds:itemID="{BC97799A-A839-42D5-AB12-5310BC2DCDD2}">
  <ds:schemaRefs>
    <ds:schemaRef ds:uri="ESRI.ArcGIS.Mapping.OfficeIntegration.PowerPointInfo"/>
  </ds:schemaRefs>
</ds:datastoreItem>
</file>

<file path=customXml/itemProps88.xml><?xml version="1.0" encoding="utf-8"?>
<ds:datastoreItem xmlns:ds="http://schemas.openxmlformats.org/officeDocument/2006/customXml" ds:itemID="{FF86E2CE-8152-42F9-8206-307BB446AE48}">
  <ds:schemaRefs>
    <ds:schemaRef ds:uri="ESRI.ArcGIS.Mapping.OfficeIntegration.PowerPointInfo"/>
  </ds:schemaRefs>
</ds:datastoreItem>
</file>

<file path=customXml/itemProps89.xml><?xml version="1.0" encoding="utf-8"?>
<ds:datastoreItem xmlns:ds="http://schemas.openxmlformats.org/officeDocument/2006/customXml" ds:itemID="{5B8B287E-0EEE-4388-AAE4-0095C852F193}">
  <ds:schemaRefs>
    <ds:schemaRef ds:uri="ESRI.ArcGIS.Mapping.OfficeIntegration.PowerPointInfo"/>
  </ds:schemaRefs>
</ds:datastoreItem>
</file>

<file path=customXml/itemProps9.xml><?xml version="1.0" encoding="utf-8"?>
<ds:datastoreItem xmlns:ds="http://schemas.openxmlformats.org/officeDocument/2006/customXml" ds:itemID="{5BD84A3C-2CFF-4AAF-A46F-53B1E8F9995C}">
  <ds:schemaRefs>
    <ds:schemaRef ds:uri="ESRI.ArcGIS.Mapping.OfficeIntegration.PowerPointInfo"/>
  </ds:schemaRefs>
</ds:datastoreItem>
</file>

<file path=customXml/itemProps90.xml><?xml version="1.0" encoding="utf-8"?>
<ds:datastoreItem xmlns:ds="http://schemas.openxmlformats.org/officeDocument/2006/customXml" ds:itemID="{AE4198F7-CEB0-4599-984A-61E0F532F80D}">
  <ds:schemaRefs>
    <ds:schemaRef ds:uri="ESRI.ArcGIS.Mapping.OfficeIntegration.PowerPointInfo"/>
  </ds:schemaRefs>
</ds:datastoreItem>
</file>

<file path=customXml/itemProps91.xml><?xml version="1.0" encoding="utf-8"?>
<ds:datastoreItem xmlns:ds="http://schemas.openxmlformats.org/officeDocument/2006/customXml" ds:itemID="{5E508065-3C13-4D2D-81D5-CA001D9180F7}">
  <ds:schemaRefs>
    <ds:schemaRef ds:uri="ESRI.ArcGIS.Mapping.OfficeIntegration.PowerPointInfo"/>
  </ds:schemaRefs>
</ds:datastoreItem>
</file>

<file path=customXml/itemProps92.xml><?xml version="1.0" encoding="utf-8"?>
<ds:datastoreItem xmlns:ds="http://schemas.openxmlformats.org/officeDocument/2006/customXml" ds:itemID="{82E1F748-9D1F-44D6-8048-D0EFF0D6B016}">
  <ds:schemaRefs>
    <ds:schemaRef ds:uri="ESRI.ArcGIS.Mapping.OfficeIntegration.PowerPointInfo"/>
  </ds:schemaRefs>
</ds:datastoreItem>
</file>

<file path=customXml/itemProps93.xml><?xml version="1.0" encoding="utf-8"?>
<ds:datastoreItem xmlns:ds="http://schemas.openxmlformats.org/officeDocument/2006/customXml" ds:itemID="{2B6CC65F-7E42-415A-92A1-9040B4DEFB39}">
  <ds:schemaRefs>
    <ds:schemaRef ds:uri="ESRI.ArcGIS.Mapping.OfficeIntegration.PowerPointInfo"/>
  </ds:schemaRefs>
</ds:datastoreItem>
</file>

<file path=customXml/itemProps94.xml><?xml version="1.0" encoding="utf-8"?>
<ds:datastoreItem xmlns:ds="http://schemas.openxmlformats.org/officeDocument/2006/customXml" ds:itemID="{2A1E019B-E795-4CCF-81CE-AAEEFCF8B4BD}">
  <ds:schemaRefs>
    <ds:schemaRef ds:uri="ESRI.ArcGIS.Mapping.OfficeIntegration.PowerPointInfo"/>
  </ds:schemaRefs>
</ds:datastoreItem>
</file>

<file path=customXml/itemProps95.xml><?xml version="1.0" encoding="utf-8"?>
<ds:datastoreItem xmlns:ds="http://schemas.openxmlformats.org/officeDocument/2006/customXml" ds:itemID="{99FB8111-B152-4B2C-AC63-A38DA32C3BC0}">
  <ds:schemaRefs>
    <ds:schemaRef ds:uri="ESRI.ArcGIS.Mapping.OfficeIntegration.PowerPointInfo"/>
  </ds:schemaRefs>
</ds:datastoreItem>
</file>

<file path=customXml/itemProps96.xml><?xml version="1.0" encoding="utf-8"?>
<ds:datastoreItem xmlns:ds="http://schemas.openxmlformats.org/officeDocument/2006/customXml" ds:itemID="{7BE220AA-2BDB-4873-A0CB-D2503B3F217C}">
  <ds:schemaRefs>
    <ds:schemaRef ds:uri="ESRI.ArcGIS.Mapping.OfficeIntegration.PowerPointInfo"/>
  </ds:schemaRefs>
</ds:datastoreItem>
</file>

<file path=customXml/itemProps97.xml><?xml version="1.0" encoding="utf-8"?>
<ds:datastoreItem xmlns:ds="http://schemas.openxmlformats.org/officeDocument/2006/customXml" ds:itemID="{1EBBEF10-9E24-4C74-AF7B-00B48C3351C0}">
  <ds:schemaRefs>
    <ds:schemaRef ds:uri="ESRI.ArcGIS.Mapping.OfficeIntegration.PowerPointInfo"/>
  </ds:schemaRefs>
</ds:datastoreItem>
</file>

<file path=customXml/itemProps98.xml><?xml version="1.0" encoding="utf-8"?>
<ds:datastoreItem xmlns:ds="http://schemas.openxmlformats.org/officeDocument/2006/customXml" ds:itemID="{B9FCB24D-9DDE-446C-9211-8266E8D7621D}">
  <ds:schemaRefs>
    <ds:schemaRef ds:uri="ESRI.ArcGIS.Mapping.OfficeIntegration.PowerPointInfo"/>
  </ds:schemaRefs>
</ds:datastoreItem>
</file>

<file path=customXml/itemProps99.xml><?xml version="1.0" encoding="utf-8"?>
<ds:datastoreItem xmlns:ds="http://schemas.openxmlformats.org/officeDocument/2006/customXml" ds:itemID="{3D13F76F-DD19-41BA-9E88-3EEBED3631C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18170</TotalTime>
  <Words>3598</Words>
  <Application>Microsoft Office PowerPoint</Application>
  <PresentationFormat>Widescreen</PresentationFormat>
  <Paragraphs>432</Paragraphs>
  <Slides>28</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Evaluation of CMAQ Estimated NOx from 2002 - 2016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Sites used in NMB Calculation (4am-7am)</vt:lpstr>
      <vt:lpstr>NOx obs vs NOx model (repeat of slide 17)</vt:lpstr>
      <vt:lpstr>NOx obs vs NOy model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operational evaluation:               From unit tests to decadal trends analyses</dc:title>
  <dc:creator>Foley, Kristen</dc:creator>
  <cp:lastModifiedBy>Foley, Kristen</cp:lastModifiedBy>
  <cp:revision>448</cp:revision>
  <cp:lastPrinted>2019-10-17T20:28:11Z</cp:lastPrinted>
  <dcterms:created xsi:type="dcterms:W3CDTF">2019-04-29T19:06:27Z</dcterms:created>
  <dcterms:modified xsi:type="dcterms:W3CDTF">2019-10-25T19:05:13Z</dcterms:modified>
</cp:coreProperties>
</file>