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22"/>
  </p:sldMasterIdLst>
  <p:notesMasterIdLst>
    <p:notesMasterId r:id="rId163"/>
  </p:notesMasterIdLst>
  <p:sldIdLst>
    <p:sldId id="256" r:id="rId123"/>
    <p:sldId id="478" r:id="rId124"/>
    <p:sldId id="503" r:id="rId125"/>
    <p:sldId id="479" r:id="rId126"/>
    <p:sldId id="627" r:id="rId127"/>
    <p:sldId id="626" r:id="rId128"/>
    <p:sldId id="625" r:id="rId129"/>
    <p:sldId id="624" r:id="rId130"/>
    <p:sldId id="510" r:id="rId131"/>
    <p:sldId id="614" r:id="rId132"/>
    <p:sldId id="615" r:id="rId133"/>
    <p:sldId id="620" r:id="rId134"/>
    <p:sldId id="621" r:id="rId135"/>
    <p:sldId id="511" r:id="rId136"/>
    <p:sldId id="632" r:id="rId137"/>
    <p:sldId id="631" r:id="rId138"/>
    <p:sldId id="630" r:id="rId139"/>
    <p:sldId id="629" r:id="rId140"/>
    <p:sldId id="628" r:id="rId141"/>
    <p:sldId id="516" r:id="rId142"/>
    <p:sldId id="633" r:id="rId143"/>
    <p:sldId id="616" r:id="rId144"/>
    <p:sldId id="617" r:id="rId145"/>
    <p:sldId id="517" r:id="rId146"/>
    <p:sldId id="619" r:id="rId147"/>
    <p:sldId id="523" r:id="rId148"/>
    <p:sldId id="497" r:id="rId149"/>
    <p:sldId id="498" r:id="rId150"/>
    <p:sldId id="502" r:id="rId151"/>
    <p:sldId id="613" r:id="rId152"/>
    <p:sldId id="504" r:id="rId153"/>
    <p:sldId id="489" r:id="rId154"/>
    <p:sldId id="519" r:id="rId155"/>
    <p:sldId id="520" r:id="rId156"/>
    <p:sldId id="518" r:id="rId157"/>
    <p:sldId id="526" r:id="rId158"/>
    <p:sldId id="525" r:id="rId159"/>
    <p:sldId id="521" r:id="rId160"/>
    <p:sldId id="522" r:id="rId161"/>
    <p:sldId id="618" r:id="rId162"/>
  </p:sldIdLst>
  <p:sldSz cx="12192000" cy="6858000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78EC60A6-8D01-4D90-B63B-DD33EC322465}">
          <p14:sldIdLst>
            <p14:sldId id="256"/>
            <p14:sldId id="478"/>
            <p14:sldId id="503"/>
            <p14:sldId id="479"/>
            <p14:sldId id="627"/>
            <p14:sldId id="626"/>
            <p14:sldId id="625"/>
            <p14:sldId id="624"/>
            <p14:sldId id="510"/>
            <p14:sldId id="614"/>
            <p14:sldId id="615"/>
            <p14:sldId id="620"/>
            <p14:sldId id="621"/>
            <p14:sldId id="511"/>
            <p14:sldId id="632"/>
            <p14:sldId id="631"/>
            <p14:sldId id="630"/>
            <p14:sldId id="629"/>
            <p14:sldId id="628"/>
            <p14:sldId id="516"/>
            <p14:sldId id="633"/>
            <p14:sldId id="616"/>
            <p14:sldId id="617"/>
            <p14:sldId id="517"/>
            <p14:sldId id="619"/>
            <p14:sldId id="523"/>
            <p14:sldId id="497"/>
            <p14:sldId id="498"/>
            <p14:sldId id="502"/>
            <p14:sldId id="613"/>
            <p14:sldId id="504"/>
            <p14:sldId id="489"/>
            <p14:sldId id="519"/>
            <p14:sldId id="520"/>
            <p14:sldId id="518"/>
            <p14:sldId id="526"/>
            <p14:sldId id="525"/>
            <p14:sldId id="521"/>
            <p14:sldId id="522"/>
            <p14:sldId id="6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CC22"/>
    <a:srgbClr val="9E7768"/>
    <a:srgbClr val="FD2711"/>
    <a:srgbClr val="0000FF"/>
    <a:srgbClr val="008000"/>
    <a:srgbClr val="548235"/>
    <a:srgbClr val="FFFFFF"/>
    <a:srgbClr val="C55A11"/>
    <a:srgbClr val="FF0000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1" autoAdjust="0"/>
    <p:restoredTop sz="95232" autoAdjust="0"/>
  </p:normalViewPr>
  <p:slideViewPr>
    <p:cSldViewPr snapToGrid="0">
      <p:cViewPr>
        <p:scale>
          <a:sx n="98" d="100"/>
          <a:sy n="98" d="100"/>
        </p:scale>
        <p:origin x="-787" y="-6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09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customXml" Target="../customXml/item117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slide" Target="slides/slide11.xml"/><Relationship Id="rId138" Type="http://schemas.openxmlformats.org/officeDocument/2006/relationships/slide" Target="slides/slide16.xml"/><Relationship Id="rId154" Type="http://schemas.openxmlformats.org/officeDocument/2006/relationships/slide" Target="slides/slide32.xml"/><Relationship Id="rId159" Type="http://schemas.openxmlformats.org/officeDocument/2006/relationships/slide" Target="slides/slide37.xml"/><Relationship Id="rId16" Type="http://schemas.openxmlformats.org/officeDocument/2006/relationships/customXml" Target="../customXml/item16.xml"/><Relationship Id="rId107" Type="http://schemas.openxmlformats.org/officeDocument/2006/relationships/customXml" Target="../customXml/item107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slide" Target="slides/slide1.xml"/><Relationship Id="rId128" Type="http://schemas.openxmlformats.org/officeDocument/2006/relationships/slide" Target="slides/slide6.xml"/><Relationship Id="rId144" Type="http://schemas.openxmlformats.org/officeDocument/2006/relationships/slide" Target="slides/slide22.xml"/><Relationship Id="rId149" Type="http://schemas.openxmlformats.org/officeDocument/2006/relationships/slide" Target="slides/slide27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160" Type="http://schemas.openxmlformats.org/officeDocument/2006/relationships/slide" Target="slides/slide38.xml"/><Relationship Id="rId165" Type="http://schemas.openxmlformats.org/officeDocument/2006/relationships/viewProps" Target="viewProps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18" Type="http://schemas.openxmlformats.org/officeDocument/2006/relationships/customXml" Target="../customXml/item118.xml"/><Relationship Id="rId134" Type="http://schemas.openxmlformats.org/officeDocument/2006/relationships/slide" Target="slides/slide12.xml"/><Relationship Id="rId139" Type="http://schemas.openxmlformats.org/officeDocument/2006/relationships/slide" Target="slides/slide17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slide" Target="slides/slide28.xml"/><Relationship Id="rId155" Type="http://schemas.openxmlformats.org/officeDocument/2006/relationships/slide" Target="slides/slide3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08" Type="http://schemas.openxmlformats.org/officeDocument/2006/relationships/customXml" Target="../customXml/item108.xml"/><Relationship Id="rId124" Type="http://schemas.openxmlformats.org/officeDocument/2006/relationships/slide" Target="slides/slide2.xml"/><Relationship Id="rId129" Type="http://schemas.openxmlformats.org/officeDocument/2006/relationships/slide" Target="slides/slide7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40" Type="http://schemas.openxmlformats.org/officeDocument/2006/relationships/slide" Target="slides/slide18.xml"/><Relationship Id="rId145" Type="http://schemas.openxmlformats.org/officeDocument/2006/relationships/slide" Target="slides/slide23.xml"/><Relationship Id="rId161" Type="http://schemas.openxmlformats.org/officeDocument/2006/relationships/slide" Target="slides/slide39.xml"/><Relationship Id="rId16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14" Type="http://schemas.openxmlformats.org/officeDocument/2006/relationships/customXml" Target="../customXml/item114.xml"/><Relationship Id="rId119" Type="http://schemas.openxmlformats.org/officeDocument/2006/relationships/customXml" Target="../customXml/item119.xml"/><Relationship Id="rId127" Type="http://schemas.openxmlformats.org/officeDocument/2006/relationships/slide" Target="slides/slide5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slideMaster" Target="slideMasters/slideMaster1.xml"/><Relationship Id="rId130" Type="http://schemas.openxmlformats.org/officeDocument/2006/relationships/slide" Target="slides/slide8.xml"/><Relationship Id="rId135" Type="http://schemas.openxmlformats.org/officeDocument/2006/relationships/slide" Target="slides/slide13.xml"/><Relationship Id="rId143" Type="http://schemas.openxmlformats.org/officeDocument/2006/relationships/slide" Target="slides/slide21.xml"/><Relationship Id="rId148" Type="http://schemas.openxmlformats.org/officeDocument/2006/relationships/slide" Target="slides/slide26.xml"/><Relationship Id="rId151" Type="http://schemas.openxmlformats.org/officeDocument/2006/relationships/slide" Target="slides/slide29.xml"/><Relationship Id="rId156" Type="http://schemas.openxmlformats.org/officeDocument/2006/relationships/slide" Target="slides/slide34.xml"/><Relationship Id="rId16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customXml" Target="../customXml/item10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customXml" Target="../customXml/item120.xml"/><Relationship Id="rId125" Type="http://schemas.openxmlformats.org/officeDocument/2006/relationships/slide" Target="slides/slide3.xml"/><Relationship Id="rId141" Type="http://schemas.openxmlformats.org/officeDocument/2006/relationships/slide" Target="slides/slide19.xml"/><Relationship Id="rId146" Type="http://schemas.openxmlformats.org/officeDocument/2006/relationships/slide" Target="slides/slide24.xml"/><Relationship Id="rId167" Type="http://schemas.openxmlformats.org/officeDocument/2006/relationships/tableStyles" Target="tableStyles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162" Type="http://schemas.openxmlformats.org/officeDocument/2006/relationships/slide" Target="slides/slide40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15" Type="http://schemas.openxmlformats.org/officeDocument/2006/relationships/customXml" Target="../customXml/item115.xml"/><Relationship Id="rId131" Type="http://schemas.openxmlformats.org/officeDocument/2006/relationships/slide" Target="slides/slide9.xml"/><Relationship Id="rId136" Type="http://schemas.openxmlformats.org/officeDocument/2006/relationships/slide" Target="slides/slide14.xml"/><Relationship Id="rId157" Type="http://schemas.openxmlformats.org/officeDocument/2006/relationships/slide" Target="slides/slide35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slide" Target="slides/slide30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slide" Target="slides/slide4.xml"/><Relationship Id="rId147" Type="http://schemas.openxmlformats.org/officeDocument/2006/relationships/slide" Target="slides/slide25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customXml" Target="../customXml/item121.xml"/><Relationship Id="rId142" Type="http://schemas.openxmlformats.org/officeDocument/2006/relationships/slide" Target="slides/slide20.xml"/><Relationship Id="rId16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customXml" Target="../customXml/item116.xml"/><Relationship Id="rId137" Type="http://schemas.openxmlformats.org/officeDocument/2006/relationships/slide" Target="slides/slide15.xml"/><Relationship Id="rId158" Type="http://schemas.openxmlformats.org/officeDocument/2006/relationships/slide" Target="slides/slide36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customXml" Target="../customXml/item111.xml"/><Relationship Id="rId132" Type="http://schemas.openxmlformats.org/officeDocument/2006/relationships/slide" Target="slides/slide10.xml"/><Relationship Id="rId153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047332B-D0EB-4792-8C53-AB14AAE40B95}" type="datetimeFigureOut">
              <a:rPr lang="en-US"/>
              <a:pPr>
                <a:defRPr/>
              </a:pPr>
              <a:t>10/16/2019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07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C3E6B27-C493-4C6B-90F6-AB560E96B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19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3E6B27-C493-4C6B-90F6-AB560E96B49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10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/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_ord_blanc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16000" y="1600200"/>
            <a:ext cx="10058400" cy="4724400"/>
          </a:xfrm>
        </p:spPr>
        <p:txBody>
          <a:bodyPr rtlCol="0">
            <a:normAutofit/>
          </a:bodyPr>
          <a:lstStyle>
            <a:lvl1pPr>
              <a:buClrTx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064000" y="609600"/>
            <a:ext cx="77216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D2ECF-5266-4651-820A-37EFAE69D5E1}" type="datetime1">
              <a:rPr lang="en-US" smtClean="0"/>
              <a:t>10/16/2019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3"/>
          </p:nvPr>
        </p:nvSpPr>
        <p:spPr>
          <a:xfrm>
            <a:off x="9144000" y="6356351"/>
            <a:ext cx="2844800" cy="365125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982EA9DB-1AB2-4E45-B0AC-1182FB3079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/New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pp_ord_blanc4.jpg"/>
          <p:cNvPicPr>
            <a:picLocks noChangeAspect="1"/>
          </p:cNvPicPr>
          <p:nvPr userDrawn="1"/>
        </p:nvPicPr>
        <p:blipFill rotWithShape="1">
          <a:blip r:embed="rId2"/>
          <a:srcRect r="34618"/>
          <a:stretch/>
        </p:blipFill>
        <p:spPr bwMode="auto">
          <a:xfrm>
            <a:off x="0" y="0"/>
            <a:ext cx="65819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625600" y="2590800"/>
            <a:ext cx="8940800" cy="2438400"/>
          </a:xfrm>
        </p:spPr>
        <p:txBody>
          <a:bodyPr>
            <a:normAutofit fontScale="92500"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983D-B81F-4B93-A5A9-68845C79BC0E}" type="datetime1">
              <a:rPr lang="en-US" smtClean="0"/>
              <a:t>10/16/2019</a:t>
            </a:fld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37600" y="6356351"/>
            <a:ext cx="3251200" cy="36512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5E5786F2-C5E9-407A-8AFB-EC65E0ADA4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8" name="Picture 5" descr="pp_ord_blanc4.jpg"/>
          <p:cNvPicPr>
            <a:picLocks noChangeAspect="1"/>
          </p:cNvPicPr>
          <p:nvPr userDrawn="1"/>
        </p:nvPicPr>
        <p:blipFill rotWithShape="1">
          <a:blip r:embed="rId2"/>
          <a:srcRect l="72627"/>
          <a:stretch/>
        </p:blipFill>
        <p:spPr bwMode="auto">
          <a:xfrm>
            <a:off x="9351035" y="0"/>
            <a:ext cx="2984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ord_blanc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064000" y="609600"/>
            <a:ext cx="77216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8331200" y="1524000"/>
            <a:ext cx="3657600" cy="21336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8331200" y="3886200"/>
            <a:ext cx="3657600" cy="22098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203200" y="1447800"/>
            <a:ext cx="7924800" cy="5257800"/>
          </a:xfrm>
        </p:spPr>
        <p:txBody>
          <a:bodyPr>
            <a:normAutofit/>
          </a:bodyPr>
          <a:lstStyle>
            <a:lvl1pPr marL="0">
              <a:spcAft>
                <a:spcPts val="600"/>
              </a:spcAft>
              <a:buClr>
                <a:schemeClr val="accent3">
                  <a:lumMod val="75000"/>
                </a:schemeClr>
              </a:buClr>
              <a:buSzPct val="150000"/>
              <a:defRPr sz="1600" b="1" baseline="0">
                <a:latin typeface="Gill Sans MT" pitchFamily="34" charset="0"/>
              </a:defRPr>
            </a:lvl1pPr>
            <a:lvl2pPr>
              <a:defRPr sz="1600" b="1">
                <a:latin typeface="Gill Sans MT" pitchFamily="34" charset="0"/>
              </a:defRPr>
            </a:lvl2pPr>
            <a:lvl3pPr>
              <a:defRPr sz="1600" b="1">
                <a:latin typeface="Gill Sans MT" pitchFamily="34" charset="0"/>
              </a:defRPr>
            </a:lvl3pPr>
            <a:lvl4pPr>
              <a:defRPr sz="1600" b="1">
                <a:latin typeface="Gill Sans MT" pitchFamily="34" charset="0"/>
              </a:defRPr>
            </a:lvl4pPr>
            <a:lvl5pPr>
              <a:defRPr sz="1600" b="1">
                <a:latin typeface="Gill Sans M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5456B-DF33-4997-B416-275C69EA6521}" type="datetime1">
              <a:rPr lang="en-US" smtClean="0"/>
              <a:t>10/16/2019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8737600" y="6356351"/>
            <a:ext cx="3251200" cy="365125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0F4CF190-6D2A-404C-A4C0-2C41565C97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p_ord_blanc.jpg"/>
          <p:cNvPicPr>
            <a:picLocks noChangeAspect="1"/>
          </p:cNvPicPr>
          <p:nvPr userDrawn="1"/>
        </p:nvPicPr>
        <p:blipFill rotWithShape="1">
          <a:blip r:embed="rId2"/>
          <a:srcRect l="55126" t="3533"/>
          <a:stretch/>
        </p:blipFill>
        <p:spPr bwMode="auto">
          <a:xfrm>
            <a:off x="7518400" y="0"/>
            <a:ext cx="4673600" cy="686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pp_ord_blanc.jpg"/>
          <p:cNvPicPr>
            <a:picLocks noChangeAspect="1"/>
          </p:cNvPicPr>
          <p:nvPr userDrawn="1"/>
        </p:nvPicPr>
        <p:blipFill rotWithShape="1">
          <a:blip r:embed="rId2"/>
          <a:srcRect t="3533" r="19853"/>
          <a:stretch/>
        </p:blipFill>
        <p:spPr bwMode="auto">
          <a:xfrm>
            <a:off x="0" y="0"/>
            <a:ext cx="8331200" cy="686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064000" y="137415"/>
            <a:ext cx="77216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203200" y="1447800"/>
            <a:ext cx="11785600" cy="487680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buClr>
                <a:schemeClr val="accent3">
                  <a:lumMod val="75000"/>
                </a:schemeClr>
              </a:buClr>
              <a:buSzPct val="150000"/>
              <a:defRPr sz="1600" b="1">
                <a:latin typeface="Gill Sans MT" pitchFamily="34" charset="0"/>
              </a:defRPr>
            </a:lvl1pPr>
            <a:lvl2pPr>
              <a:defRPr sz="1600" b="1">
                <a:latin typeface="Gill Sans MT" pitchFamily="34" charset="0"/>
              </a:defRPr>
            </a:lvl2pPr>
            <a:lvl3pPr>
              <a:defRPr sz="1600" b="1">
                <a:latin typeface="Gill Sans MT" pitchFamily="34" charset="0"/>
              </a:defRPr>
            </a:lvl3pPr>
            <a:lvl4pPr>
              <a:defRPr sz="1600" b="1">
                <a:latin typeface="Gill Sans MT" pitchFamily="34" charset="0"/>
              </a:defRPr>
            </a:lvl4pPr>
            <a:lvl5pPr>
              <a:defRPr sz="1600" b="1">
                <a:latin typeface="Gill Sans M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8A430-321D-46E2-9134-DE355E03F31F}" type="datetime1">
              <a:rPr lang="en-US" smtClean="0"/>
              <a:t>10/16/2019</a:t>
            </a:fld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8737600" y="6356351"/>
            <a:ext cx="3251200" cy="365125"/>
          </a:xfrm>
        </p:spPr>
        <p:txBody>
          <a:bodyPr/>
          <a:lstStyle>
            <a:lvl1pPr>
              <a:defRPr sz="1100" b="0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p_ord_blanc.jpg"/>
          <p:cNvPicPr>
            <a:picLocks noChangeAspect="1"/>
          </p:cNvPicPr>
          <p:nvPr userDrawn="1"/>
        </p:nvPicPr>
        <p:blipFill rotWithShape="1">
          <a:blip r:embed="rId2"/>
          <a:srcRect l="46857" r="1"/>
          <a:stretch/>
        </p:blipFill>
        <p:spPr bwMode="auto">
          <a:xfrm>
            <a:off x="6650966" y="0"/>
            <a:ext cx="56157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pp_ord_blanc.jpg"/>
          <p:cNvPicPr>
            <a:picLocks noChangeAspect="1"/>
          </p:cNvPicPr>
          <p:nvPr userDrawn="1"/>
        </p:nvPicPr>
        <p:blipFill rotWithShape="1">
          <a:blip r:embed="rId2"/>
          <a:srcRect r="33018"/>
          <a:stretch/>
        </p:blipFill>
        <p:spPr bwMode="auto">
          <a:xfrm>
            <a:off x="0" y="0"/>
            <a:ext cx="67199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064000" y="609600"/>
            <a:ext cx="7721600" cy="6858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203200" y="1447800"/>
            <a:ext cx="11785600" cy="4876800"/>
          </a:xfrm>
        </p:spPr>
        <p:txBody>
          <a:bodyPr>
            <a:normAutofit/>
          </a:bodyPr>
          <a:lstStyle>
            <a:lvl1pPr>
              <a:spcAft>
                <a:spcPts val="450"/>
              </a:spcAft>
              <a:buClr>
                <a:schemeClr val="accent3">
                  <a:lumMod val="75000"/>
                </a:schemeClr>
              </a:buClr>
              <a:buSzPct val="150000"/>
              <a:defRPr sz="1200" b="1">
                <a:latin typeface="Gill Sans MT" pitchFamily="34" charset="0"/>
              </a:defRPr>
            </a:lvl1pPr>
            <a:lvl2pPr>
              <a:defRPr sz="1200" b="1">
                <a:latin typeface="Gill Sans MT" pitchFamily="34" charset="0"/>
              </a:defRPr>
            </a:lvl2pPr>
            <a:lvl3pPr>
              <a:defRPr sz="1200" b="1">
                <a:latin typeface="Gill Sans MT" pitchFamily="34" charset="0"/>
              </a:defRPr>
            </a:lvl3pPr>
            <a:lvl4pPr>
              <a:defRPr sz="1200" b="1">
                <a:latin typeface="Gill Sans MT" pitchFamily="34" charset="0"/>
              </a:defRPr>
            </a:lvl4pPr>
            <a:lvl5pPr>
              <a:defRPr sz="1200" b="1">
                <a:latin typeface="Gill Sans M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41F85-04EF-48A2-B328-907147E539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8737600" y="6356353"/>
            <a:ext cx="3251200" cy="365125"/>
          </a:xfr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26755345-E417-4CE0-BE05-EA636690045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6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9BDB-6841-4FEE-86A7-98ABA2BD3FBE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A5C6-1A67-402B-9D43-A5D8CAE25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1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01E6E5-9932-4A52-A13D-E74FC66B2C1F}" type="datetime1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6F5BE9-8663-43C7-A8B8-54117E1D0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6" descr="pp_ord_blanc1.jpg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719" r:id="rId6"/>
    <p:sldLayoutId id="2147483720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USEPA/CMAQ" TargetMode="External"/><Relationship Id="rId2" Type="http://schemas.openxmlformats.org/officeDocument/2006/relationships/hyperlink" Target="https://www.epa.gov/cmaq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USEPA/CMAQ/blob/master/DOCS/Release_Notes/aero7_overview.md" TargetMode="Externa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45916" y="1432173"/>
            <a:ext cx="12046084" cy="4691536"/>
          </a:xfrm>
        </p:spPr>
        <p:txBody>
          <a:bodyPr>
            <a:noAutofit/>
          </a:bodyPr>
          <a:lstStyle/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of the CMAQv5.3 Modeling System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None/>
            </a:pPr>
            <a:endParaRPr lang="en-US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Wyat Appel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Christian Hogrefe, Kristen Foley, George Pouliot, Robert Gilliam,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Benjamin Murphy, Havala Pye, Jesse Bash, Jonathan Pleim, Golam Sarwar, Tanya Spero,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Deborah Luecken (retired), Shawn Roselle (retired), Rohit Mathur,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and the CMAQ Development Team</a:t>
            </a:r>
          </a:p>
          <a:p>
            <a:pPr marL="0" indent="0" algn="ctr" eaLnBrk="1" hangingPunct="1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and Environmental Systems Modeling Division </a:t>
            </a:r>
          </a:p>
          <a:p>
            <a:pPr marL="0" indent="0" algn="ctr" eaLnBrk="1" hangingPunct="1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Environmental Measurement and Modeling</a:t>
            </a:r>
            <a:endParaRPr lang="EN-US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of Research and Development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 eaLnBrk="1" hangingPunct="1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Environmental Protection Agency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233" y="6238849"/>
            <a:ext cx="1770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22 October 2019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18753" y="6234800"/>
            <a:ext cx="2758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rgbClr val="0070C0"/>
                </a:solidFill>
              </a:rPr>
              <a:t>18</a:t>
            </a:r>
            <a:r>
              <a:rPr lang="en-US" sz="1400" b="1" baseline="30000" dirty="0">
                <a:solidFill>
                  <a:srgbClr val="0070C0"/>
                </a:solidFill>
              </a:rPr>
              <a:t>th</a:t>
            </a:r>
            <a:r>
              <a:rPr lang="en-US" sz="1400" b="1" dirty="0">
                <a:solidFill>
                  <a:srgbClr val="0070C0"/>
                </a:solidFill>
              </a:rPr>
              <a:t> Annual CMAS Conference</a:t>
            </a:r>
          </a:p>
          <a:p>
            <a:pPr algn="r"/>
            <a:r>
              <a:rPr lang="en-US" sz="1400" b="1" dirty="0">
                <a:solidFill>
                  <a:srgbClr val="0070C0"/>
                </a:solidFill>
              </a:rPr>
              <a:t>Chapel Hill, NC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4623494-DE02-415D-9F5E-D40A430F79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 t="23262" r="5516" b="17447"/>
          <a:stretch/>
        </p:blipFill>
        <p:spPr>
          <a:xfrm>
            <a:off x="243196" y="1284046"/>
            <a:ext cx="5661498" cy="5301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0A417C-D5B8-4CFE-AAB0-AECBE1A192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22979" r="5700" b="17163"/>
          <a:stretch/>
        </p:blipFill>
        <p:spPr>
          <a:xfrm>
            <a:off x="6303528" y="1274323"/>
            <a:ext cx="5642044" cy="53015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5BC60-5370-467E-8CD9-9478CA49887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DBDB588-921B-4742-8E7C-BFF8D8FAC79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382"/>
            <a:ext cx="12192000" cy="685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Impact of Incremental System Updates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12AAFA-5320-4B6F-998E-5A45D4F7686A}"/>
              </a:ext>
            </a:extLst>
          </p:cNvPr>
          <p:cNvSpPr txBox="1"/>
          <p:nvPr/>
        </p:nvSpPr>
        <p:spPr>
          <a:xfrm>
            <a:off x="87548" y="758757"/>
            <a:ext cx="563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Winter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6263F7-872A-4BB0-AB43-633BBF712230}"/>
              </a:ext>
            </a:extLst>
          </p:cNvPr>
          <p:cNvSpPr txBox="1"/>
          <p:nvPr/>
        </p:nvSpPr>
        <p:spPr>
          <a:xfrm>
            <a:off x="6322978" y="755516"/>
            <a:ext cx="563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Spring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E095D7-89BB-453F-B1B6-0B8243214E5C}"/>
              </a:ext>
            </a:extLst>
          </p:cNvPr>
          <p:cNvGrpSpPr/>
          <p:nvPr/>
        </p:nvGrpSpPr>
        <p:grpSpPr>
          <a:xfrm>
            <a:off x="6348925" y="3508438"/>
            <a:ext cx="4177540" cy="2922125"/>
            <a:chOff x="6212733" y="3634902"/>
            <a:chExt cx="4177540" cy="2922125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5F1963E-FACB-42D1-B922-6CCB7A4E50ED}"/>
                </a:ext>
              </a:extLst>
            </p:cNvPr>
            <p:cNvSpPr/>
            <p:nvPr/>
          </p:nvSpPr>
          <p:spPr>
            <a:xfrm>
              <a:off x="6212733" y="3634902"/>
              <a:ext cx="2422187" cy="1196502"/>
            </a:xfrm>
            <a:prstGeom prst="ellips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076BD5C-6A96-4659-9264-DE20C4C3DF12}"/>
                </a:ext>
              </a:extLst>
            </p:cNvPr>
            <p:cNvSpPr txBox="1"/>
            <p:nvPr/>
          </p:nvSpPr>
          <p:spPr>
            <a:xfrm>
              <a:off x="6708843" y="5356698"/>
              <a:ext cx="2276272" cy="120032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Decrease in springtime O</a:t>
              </a:r>
              <a:r>
                <a:rPr lang="en-US" baseline="-25000" dirty="0">
                  <a:solidFill>
                    <a:schemeClr val="bg1"/>
                  </a:solidFill>
                </a:rPr>
                <a:t>3</a:t>
              </a:r>
              <a:r>
                <a:rPr lang="en-US" dirty="0">
                  <a:solidFill>
                    <a:schemeClr val="bg1"/>
                  </a:solidFill>
                </a:rPr>
                <a:t> due to chemistry updates and BCs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B15197-A294-4ED7-9542-E94CC35084E8}"/>
                </a:ext>
              </a:extLst>
            </p:cNvPr>
            <p:cNvGrpSpPr/>
            <p:nvPr/>
          </p:nvGrpSpPr>
          <p:grpSpPr>
            <a:xfrm>
              <a:off x="7423827" y="3757836"/>
              <a:ext cx="2966446" cy="1598862"/>
              <a:chOff x="7423827" y="3757836"/>
              <a:chExt cx="2966446" cy="1598862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12AAB692-FE11-4EE5-B67A-A3720E8C8BBA}"/>
                  </a:ext>
                </a:extLst>
              </p:cNvPr>
              <p:cNvCxnSpPr>
                <a:cxnSpLocks/>
                <a:stCxn id="51" idx="0"/>
                <a:endCxn id="49" idx="4"/>
              </p:cNvCxnSpPr>
              <p:nvPr/>
            </p:nvCxnSpPr>
            <p:spPr>
              <a:xfrm flipH="1" flipV="1">
                <a:off x="7423827" y="4831404"/>
                <a:ext cx="423152" cy="525294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9C8895C-0AB5-4D4B-83DD-4A5B64A60B4C}"/>
                  </a:ext>
                </a:extLst>
              </p:cNvPr>
              <p:cNvSpPr/>
              <p:nvPr/>
            </p:nvSpPr>
            <p:spPr>
              <a:xfrm>
                <a:off x="8978723" y="3757836"/>
                <a:ext cx="1411550" cy="1196502"/>
              </a:xfrm>
              <a:prstGeom prst="ellipse">
                <a:avLst/>
              </a:prstGeom>
              <a:no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BC1182EF-6355-40DA-8CAA-15CEE2F67A16}"/>
                  </a:ext>
                </a:extLst>
              </p:cNvPr>
              <p:cNvCxnSpPr>
                <a:cxnSpLocks/>
                <a:stCxn id="51" idx="0"/>
                <a:endCxn id="14" idx="2"/>
              </p:cNvCxnSpPr>
              <p:nvPr/>
            </p:nvCxnSpPr>
            <p:spPr>
              <a:xfrm flipV="1">
                <a:off x="7846979" y="4356087"/>
                <a:ext cx="1131744" cy="1000611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BF865C-3B2A-48DE-AFFC-F44B98EBB518}"/>
              </a:ext>
            </a:extLst>
          </p:cNvPr>
          <p:cNvGrpSpPr/>
          <p:nvPr/>
        </p:nvGrpSpPr>
        <p:grpSpPr>
          <a:xfrm>
            <a:off x="136192" y="3060968"/>
            <a:ext cx="5570706" cy="3256105"/>
            <a:chOff x="0" y="3187432"/>
            <a:chExt cx="5570706" cy="325610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09205A0-E742-47A1-96FE-275ECEA12D31}"/>
                </a:ext>
              </a:extLst>
            </p:cNvPr>
            <p:cNvGrpSpPr/>
            <p:nvPr/>
          </p:nvGrpSpPr>
          <p:grpSpPr>
            <a:xfrm>
              <a:off x="0" y="3190671"/>
              <a:ext cx="2840477" cy="3252866"/>
              <a:chOff x="48638" y="2976663"/>
              <a:chExt cx="2840477" cy="3252866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65F095A-E225-45F3-A9D9-754E3A64EFA4}"/>
                  </a:ext>
                </a:extLst>
              </p:cNvPr>
              <p:cNvSpPr/>
              <p:nvPr/>
            </p:nvSpPr>
            <p:spPr>
              <a:xfrm>
                <a:off x="48638" y="2976663"/>
                <a:ext cx="2422187" cy="1196502"/>
              </a:xfrm>
              <a:prstGeom prst="ellipse">
                <a:avLst/>
              </a:prstGeom>
              <a:no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9252BE6E-D914-414C-9820-6A3A69CDAF0F}"/>
                  </a:ext>
                </a:extLst>
              </p:cNvPr>
              <p:cNvCxnSpPr>
                <a:cxnSpLocks/>
                <a:stCxn id="47" idx="0"/>
              </p:cNvCxnSpPr>
              <p:nvPr/>
            </p:nvCxnSpPr>
            <p:spPr>
              <a:xfrm flipH="1" flipV="1">
                <a:off x="1264597" y="4182896"/>
                <a:ext cx="486382" cy="846304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5167F6A-1B09-4998-9746-6F16D5F1B17E}"/>
                  </a:ext>
                </a:extLst>
              </p:cNvPr>
              <p:cNvSpPr txBox="1"/>
              <p:nvPr/>
            </p:nvSpPr>
            <p:spPr>
              <a:xfrm>
                <a:off x="612843" y="5029200"/>
                <a:ext cx="2276272" cy="120032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Large increase in wintertime O</a:t>
                </a:r>
                <a:r>
                  <a:rPr lang="en-US" baseline="-25000" dirty="0">
                    <a:solidFill>
                      <a:schemeClr val="bg1"/>
                    </a:solidFill>
                  </a:rPr>
                  <a:t>3</a:t>
                </a:r>
                <a:r>
                  <a:rPr lang="en-US" dirty="0">
                    <a:solidFill>
                      <a:schemeClr val="bg1"/>
                    </a:solidFill>
                  </a:rPr>
                  <a:t> w/ v5.3 due to reduced deposition to snow</a:t>
                </a:r>
                <a:r>
                  <a:rPr lang="en-US" dirty="0"/>
                  <a:t> </a:t>
                </a:r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D5D90D1-5658-4167-A865-28C3DA783C15}"/>
                </a:ext>
              </a:extLst>
            </p:cNvPr>
            <p:cNvSpPr/>
            <p:nvPr/>
          </p:nvSpPr>
          <p:spPr>
            <a:xfrm>
              <a:off x="3148519" y="3187432"/>
              <a:ext cx="2422187" cy="1196502"/>
            </a:xfrm>
            <a:prstGeom prst="ellips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19C7CE8-BD10-42E0-81B3-718F1C345666}"/>
                </a:ext>
              </a:extLst>
            </p:cNvPr>
            <p:cNvCxnSpPr>
              <a:cxnSpLocks/>
              <a:endCxn id="30" idx="2"/>
            </p:cNvCxnSpPr>
            <p:nvPr/>
          </p:nvCxnSpPr>
          <p:spPr>
            <a:xfrm flipV="1">
              <a:off x="1712068" y="3785683"/>
              <a:ext cx="1436451" cy="144780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142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98371EA-222D-453D-B7C3-4DA455D80D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 t="23121" r="6801" b="17305"/>
          <a:stretch/>
        </p:blipFill>
        <p:spPr>
          <a:xfrm>
            <a:off x="6342433" y="1254868"/>
            <a:ext cx="5642044" cy="5311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3B588B-647F-4587-92F9-42AF410FD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 t="23405" r="6985" b="17447"/>
          <a:stretch/>
        </p:blipFill>
        <p:spPr>
          <a:xfrm>
            <a:off x="97276" y="1264596"/>
            <a:ext cx="5700409" cy="532103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5BC60-5370-467E-8CD9-9478CA49887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DBDB588-921B-4742-8E7C-BFF8D8FAC79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382"/>
            <a:ext cx="12192000" cy="685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Impact of Incremental System Updates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12AAFA-5320-4B6F-998E-5A45D4F7686A}"/>
              </a:ext>
            </a:extLst>
          </p:cNvPr>
          <p:cNvSpPr txBox="1"/>
          <p:nvPr/>
        </p:nvSpPr>
        <p:spPr>
          <a:xfrm>
            <a:off x="87548" y="758757"/>
            <a:ext cx="563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Summer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6263F7-872A-4BB0-AB43-633BBF712230}"/>
              </a:ext>
            </a:extLst>
          </p:cNvPr>
          <p:cNvSpPr txBox="1"/>
          <p:nvPr/>
        </p:nvSpPr>
        <p:spPr>
          <a:xfrm>
            <a:off x="6322978" y="755516"/>
            <a:ext cx="563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Fall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40FC302-461B-4361-B61F-14C18DC8D3C6}"/>
              </a:ext>
            </a:extLst>
          </p:cNvPr>
          <p:cNvGrpSpPr/>
          <p:nvPr/>
        </p:nvGrpSpPr>
        <p:grpSpPr>
          <a:xfrm>
            <a:off x="2169268" y="1687544"/>
            <a:ext cx="8064230" cy="2222975"/>
            <a:chOff x="2169268" y="1687544"/>
            <a:chExt cx="8064230" cy="222297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F4C6B4E-6C09-4CD7-B6FD-357B212CAF42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6942213" y="2287709"/>
              <a:ext cx="441081" cy="1340708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553F2EB-8C7D-4A4B-A235-248886A5E06C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6942213" y="2287709"/>
              <a:ext cx="3291285" cy="1467168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C427FFC-A34D-4CA2-9E26-4BE8D3B5F2D5}"/>
                </a:ext>
              </a:extLst>
            </p:cNvPr>
            <p:cNvGrpSpPr/>
            <p:nvPr/>
          </p:nvGrpSpPr>
          <p:grpSpPr>
            <a:xfrm>
              <a:off x="2169268" y="1687544"/>
              <a:ext cx="4772945" cy="2222975"/>
              <a:chOff x="8365881" y="1854740"/>
              <a:chExt cx="4772945" cy="222297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4A91E6-35F0-46A9-8822-19A702C017B3}"/>
                  </a:ext>
                </a:extLst>
              </p:cNvPr>
              <p:cNvSpPr txBox="1"/>
              <p:nvPr/>
            </p:nvSpPr>
            <p:spPr>
              <a:xfrm>
                <a:off x="10862554" y="1854740"/>
                <a:ext cx="2276272" cy="120032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Decrease in summer/fall O</a:t>
                </a:r>
                <a:r>
                  <a:rPr lang="en-US" baseline="-25000" dirty="0">
                    <a:solidFill>
                      <a:schemeClr val="bg1"/>
                    </a:solidFill>
                  </a:rPr>
                  <a:t>3</a:t>
                </a:r>
                <a:r>
                  <a:rPr lang="en-US" dirty="0">
                    <a:solidFill>
                      <a:schemeClr val="bg1"/>
                    </a:solidFill>
                  </a:rPr>
                  <a:t> due to chemistry updates and BCs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57D4906-60D1-480E-AE53-724D806A8ED9}"/>
                  </a:ext>
                </a:extLst>
              </p:cNvPr>
              <p:cNvGrpSpPr/>
              <p:nvPr/>
            </p:nvGrpSpPr>
            <p:grpSpPr>
              <a:xfrm>
                <a:off x="8365881" y="2454905"/>
                <a:ext cx="2496673" cy="1622810"/>
                <a:chOff x="8365881" y="2454905"/>
                <a:chExt cx="2496673" cy="1622810"/>
              </a:xfrm>
            </p:grpSpPr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45A26945-6AB9-4564-B190-1AA9D4837980}"/>
                    </a:ext>
                  </a:extLst>
                </p:cNvPr>
                <p:cNvCxnSpPr>
                  <a:cxnSpLocks/>
                  <a:stCxn id="19" idx="1"/>
                </p:cNvCxnSpPr>
                <p:nvPr/>
              </p:nvCxnSpPr>
              <p:spPr>
                <a:xfrm flipH="1">
                  <a:off x="8365881" y="2454905"/>
                  <a:ext cx="2496673" cy="1622810"/>
                </a:xfrm>
                <a:prstGeom prst="straightConnector1">
                  <a:avLst/>
                </a:prstGeom>
                <a:ln w="317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35993244-37C5-4FCC-9E21-14456DD33B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311413" y="2475841"/>
                  <a:ext cx="532316" cy="1446232"/>
                </a:xfrm>
                <a:prstGeom prst="straightConnector1">
                  <a:avLst/>
                </a:prstGeom>
                <a:ln w="317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74492A4-63D4-432E-A0D2-A5659AE55F2C}"/>
              </a:ext>
            </a:extLst>
          </p:cNvPr>
          <p:cNvCxnSpPr>
            <a:cxnSpLocks/>
          </p:cNvCxnSpPr>
          <p:nvPr/>
        </p:nvCxnSpPr>
        <p:spPr>
          <a:xfrm flipH="1" flipV="1">
            <a:off x="1215959" y="4396904"/>
            <a:ext cx="486382" cy="84630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257072A-4E3D-433E-A3AE-62B407867270}"/>
              </a:ext>
            </a:extLst>
          </p:cNvPr>
          <p:cNvGrpSpPr/>
          <p:nvPr/>
        </p:nvGrpSpPr>
        <p:grpSpPr>
          <a:xfrm>
            <a:off x="2966936" y="3727111"/>
            <a:ext cx="8391728" cy="2699629"/>
            <a:chOff x="2966936" y="3727111"/>
            <a:chExt cx="8391728" cy="269962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3EDF05E-D426-4B10-991A-B1BC1F939641}"/>
                </a:ext>
              </a:extLst>
            </p:cNvPr>
            <p:cNvSpPr txBox="1"/>
            <p:nvPr/>
          </p:nvSpPr>
          <p:spPr>
            <a:xfrm>
              <a:off x="4818342" y="3727111"/>
              <a:ext cx="2276272" cy="9233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Increase in summer and fall O</a:t>
              </a:r>
              <a:r>
                <a:rPr lang="en-US" baseline="-25000" dirty="0">
                  <a:solidFill>
                    <a:schemeClr val="bg1"/>
                  </a:solidFill>
                </a:rPr>
                <a:t>3</a:t>
              </a:r>
              <a:r>
                <a:rPr lang="en-US" dirty="0">
                  <a:solidFill>
                    <a:schemeClr val="bg1"/>
                  </a:solidFill>
                </a:rPr>
                <a:t> due to WRFv4.1.1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7EE3D45-A434-4967-9819-CB4DA0F01A7B}"/>
                </a:ext>
              </a:extLst>
            </p:cNvPr>
            <p:cNvSpPr/>
            <p:nvPr/>
          </p:nvSpPr>
          <p:spPr>
            <a:xfrm>
              <a:off x="2966936" y="5038928"/>
              <a:ext cx="2140085" cy="13716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BB16D6B-97F0-433A-9B09-D37F7334B031}"/>
                </a:ext>
              </a:extLst>
            </p:cNvPr>
            <p:cNvSpPr/>
            <p:nvPr/>
          </p:nvSpPr>
          <p:spPr>
            <a:xfrm>
              <a:off x="9218579" y="5055140"/>
              <a:ext cx="2140085" cy="13716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98FA0B90-DEE8-4C9E-89F1-D8B8141A4A5B}"/>
                </a:ext>
              </a:extLst>
            </p:cNvPr>
            <p:cNvCxnSpPr>
              <a:cxnSpLocks/>
              <a:endCxn id="36" idx="2"/>
            </p:cNvCxnSpPr>
            <p:nvPr/>
          </p:nvCxnSpPr>
          <p:spPr>
            <a:xfrm>
              <a:off x="7075158" y="4161905"/>
              <a:ext cx="2143421" cy="1579035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632A97A-3DB4-4C39-8A7E-16F8CF825E75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 flipH="1">
              <a:off x="4036979" y="4143983"/>
              <a:ext cx="749030" cy="894945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997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97D96-4509-42E7-8E56-DEC49F0723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07FFDC-7FB2-4817-9B21-9E7607B82D43}"/>
              </a:ext>
            </a:extLst>
          </p:cNvPr>
          <p:cNvGrpSpPr/>
          <p:nvPr/>
        </p:nvGrpSpPr>
        <p:grpSpPr>
          <a:xfrm>
            <a:off x="1377191" y="1082180"/>
            <a:ext cx="9159381" cy="5150841"/>
            <a:chOff x="1469470" y="1031846"/>
            <a:chExt cx="9159381" cy="51508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946420-6D99-4C52-8AC6-0742E8FE4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85" t="3684" r="30340" b="39816"/>
            <a:stretch/>
          </p:blipFill>
          <p:spPr>
            <a:xfrm>
              <a:off x="9446004" y="1048624"/>
              <a:ext cx="1182847" cy="513406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17F336-4C29-4A7F-9FB0-B0F7C4B5F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7" t="5210" r="39621" b="42228"/>
            <a:stretch/>
          </p:blipFill>
          <p:spPr>
            <a:xfrm>
              <a:off x="1469470" y="1031846"/>
              <a:ext cx="7884255" cy="5150841"/>
            </a:xfrm>
            <a:prstGeom prst="rect">
              <a:avLst/>
            </a:prstGeom>
          </p:spPr>
        </p:pic>
      </p:grpSp>
      <p:sp>
        <p:nvSpPr>
          <p:cNvPr id="8" name="Title 2">
            <a:extLst>
              <a:ext uri="{FF2B5EF4-FFF2-40B4-BE49-F238E27FC236}">
                <a16:creationId xmlns:a16="http://schemas.microsoft.com/office/drawing/2014/main" id="{BCE84B25-96A8-4C82-85D5-0F9014F6B707}"/>
              </a:ext>
            </a:extLst>
          </p:cNvPr>
          <p:cNvSpPr txBox="1">
            <a:spLocks/>
          </p:cNvSpPr>
          <p:nvPr/>
        </p:nvSpPr>
        <p:spPr>
          <a:xfrm>
            <a:off x="0" y="55729"/>
            <a:ext cx="12192000" cy="66572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PX LSM Vegetation Fraction and LAI Update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3D5F92-F2E6-46C8-9711-4BF0D7DE2E8B}"/>
              </a:ext>
            </a:extLst>
          </p:cNvPr>
          <p:cNvSpPr txBox="1"/>
          <p:nvPr/>
        </p:nvSpPr>
        <p:spPr>
          <a:xfrm>
            <a:off x="1937857" y="713064"/>
            <a:ext cx="8179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WRFv4.1.1 – WRFv3.8.1 using updated PX LSM (April 2016)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1E3D9C-4770-4C7F-9DFA-B542FBBF77ED}"/>
              </a:ext>
            </a:extLst>
          </p:cNvPr>
          <p:cNvSpPr txBox="1"/>
          <p:nvPr/>
        </p:nvSpPr>
        <p:spPr>
          <a:xfrm>
            <a:off x="343949" y="6264882"/>
            <a:ext cx="11157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Use of time-varying Veg Fraction and LAI from MODIS satellite retrievals instead of FPAR/LAI from look-up tables significantly reduces vegetation fraction, which in turn reduces O</a:t>
            </a:r>
            <a:r>
              <a:rPr lang="en-US" sz="1400" baseline="-25000" dirty="0"/>
              <a:t>3</a:t>
            </a:r>
            <a:r>
              <a:rPr lang="en-US" sz="1400" dirty="0"/>
              <a:t> dry deposition and increases O</a:t>
            </a:r>
            <a:r>
              <a:rPr lang="en-US" sz="1400" baseline="-25000" dirty="0"/>
              <a:t>3</a:t>
            </a:r>
            <a:r>
              <a:rPr lang="en-US" sz="1400" dirty="0"/>
              <a:t> mixing ratios, particularly in the western US.</a:t>
            </a:r>
          </a:p>
        </p:txBody>
      </p:sp>
    </p:spTree>
    <p:extLst>
      <p:ext uri="{BB962C8B-B14F-4D97-AF65-F5344CB8AC3E}">
        <p14:creationId xmlns:p14="http://schemas.microsoft.com/office/powerpoint/2010/main" val="3186052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D05F038-4E9F-4249-B4AC-B93CB26F4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06" r="50025" b="3730"/>
          <a:stretch/>
        </p:blipFill>
        <p:spPr>
          <a:xfrm>
            <a:off x="6168394" y="3705597"/>
            <a:ext cx="5938815" cy="28238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9BD565-FC75-4C03-81C7-9C640BA9B1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06" r="50025" b="3730"/>
          <a:stretch/>
        </p:blipFill>
        <p:spPr>
          <a:xfrm>
            <a:off x="6169165" y="696097"/>
            <a:ext cx="5942121" cy="28173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94F2E36-7151-4E24-9568-341501AE8F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45" r="50000" b="3760"/>
          <a:stretch/>
        </p:blipFill>
        <p:spPr>
          <a:xfrm>
            <a:off x="83167" y="698549"/>
            <a:ext cx="5935737" cy="2819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E201FD-C83F-4A00-B7EB-9AE4A262F1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06" r="50025" b="3730"/>
          <a:stretch/>
        </p:blipFill>
        <p:spPr>
          <a:xfrm>
            <a:off x="72427" y="3707892"/>
            <a:ext cx="5948127" cy="28246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5BC60-5370-467E-8CD9-9478CA49887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DBDB588-921B-4742-8E7C-BFF8D8FAC79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382"/>
            <a:ext cx="12192000" cy="685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MDA8 O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CMAQv5.3 - v5.2.1 Seasonal Bias Difference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D1EE88-8315-4F90-A394-0FAD31CFE19A}"/>
              </a:ext>
            </a:extLst>
          </p:cNvPr>
          <p:cNvSpPr txBox="1"/>
          <p:nvPr/>
        </p:nvSpPr>
        <p:spPr>
          <a:xfrm>
            <a:off x="87550" y="3122579"/>
            <a:ext cx="110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Winter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17C69-D40C-463E-8017-AE7861595E4B}"/>
              </a:ext>
            </a:extLst>
          </p:cNvPr>
          <p:cNvSpPr txBox="1"/>
          <p:nvPr/>
        </p:nvSpPr>
        <p:spPr>
          <a:xfrm>
            <a:off x="6173820" y="3119337"/>
            <a:ext cx="110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241EA8-AD2F-4F45-B7CA-0724288CB55A}"/>
              </a:ext>
            </a:extLst>
          </p:cNvPr>
          <p:cNvSpPr txBox="1"/>
          <p:nvPr/>
        </p:nvSpPr>
        <p:spPr>
          <a:xfrm>
            <a:off x="87554" y="6147881"/>
            <a:ext cx="110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Summer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6EFAD8-F032-42AF-947F-8B77A881DC17}"/>
              </a:ext>
            </a:extLst>
          </p:cNvPr>
          <p:cNvSpPr txBox="1"/>
          <p:nvPr/>
        </p:nvSpPr>
        <p:spPr>
          <a:xfrm>
            <a:off x="6177064" y="6138155"/>
            <a:ext cx="110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Fall</a:t>
            </a:r>
          </a:p>
        </p:txBody>
      </p:sp>
      <p:grpSp>
        <p:nvGrpSpPr>
          <p:cNvPr id="14" name="Group 16">
            <a:extLst>
              <a:ext uri="{FF2B5EF4-FFF2-40B4-BE49-F238E27FC236}">
                <a16:creationId xmlns:a16="http://schemas.microsoft.com/office/drawing/2014/main" id="{04775486-C21C-49D2-9F6A-E4CB539FF130}"/>
              </a:ext>
            </a:extLst>
          </p:cNvPr>
          <p:cNvGrpSpPr>
            <a:grpSpLocks/>
          </p:cNvGrpSpPr>
          <p:nvPr/>
        </p:nvGrpSpPr>
        <p:grpSpPr bwMode="auto">
          <a:xfrm>
            <a:off x="4692456" y="2312771"/>
            <a:ext cx="326272" cy="1075484"/>
            <a:chOff x="3962400" y="4240470"/>
            <a:chExt cx="670435" cy="1808211"/>
          </a:xfrm>
        </p:grpSpPr>
        <p:cxnSp>
          <p:nvCxnSpPr>
            <p:cNvPr id="15" name="Straight Connector 17">
              <a:extLst>
                <a:ext uri="{FF2B5EF4-FFF2-40B4-BE49-F238E27FC236}">
                  <a16:creationId xmlns:a16="http://schemas.microsoft.com/office/drawing/2014/main" id="{DC9EB138-93B2-440B-9BE3-5D2B01E4C1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Arrow Connector 18">
              <a:extLst>
                <a:ext uri="{FF2B5EF4-FFF2-40B4-BE49-F238E27FC236}">
                  <a16:creationId xmlns:a16="http://schemas.microsoft.com/office/drawing/2014/main" id="{1C833439-8CDD-41ED-990D-0BB2243C0B0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Arrow Connector 19">
              <a:extLst>
                <a:ext uri="{FF2B5EF4-FFF2-40B4-BE49-F238E27FC236}">
                  <a16:creationId xmlns:a16="http://schemas.microsoft.com/office/drawing/2014/main" id="{BB41A9A6-A06E-4673-9B5A-23BF680F6B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9CA1DDE3-E180-4AA8-B05E-A5BE076B10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920585" y="4591024"/>
              <a:ext cx="1048944" cy="347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500" b="1" dirty="0"/>
                <a:t>Improved Bias</a:t>
              </a:r>
            </a:p>
          </p:txBody>
        </p: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3FF158A0-BA47-4E5A-99E4-1D202A19C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011257" y="5427102"/>
              <a:ext cx="895320" cy="34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500" b="1" dirty="0"/>
                <a:t>Worse Bias</a:t>
              </a:r>
            </a:p>
          </p:txBody>
        </p:sp>
      </p:grpSp>
      <p:grpSp>
        <p:nvGrpSpPr>
          <p:cNvPr id="20" name="Group 16">
            <a:extLst>
              <a:ext uri="{FF2B5EF4-FFF2-40B4-BE49-F238E27FC236}">
                <a16:creationId xmlns:a16="http://schemas.microsoft.com/office/drawing/2014/main" id="{35EDDD9D-267D-482A-8249-2F7970021BE3}"/>
              </a:ext>
            </a:extLst>
          </p:cNvPr>
          <p:cNvGrpSpPr>
            <a:grpSpLocks/>
          </p:cNvGrpSpPr>
          <p:nvPr/>
        </p:nvGrpSpPr>
        <p:grpSpPr bwMode="auto">
          <a:xfrm>
            <a:off x="10763776" y="2305807"/>
            <a:ext cx="326272" cy="1075484"/>
            <a:chOff x="3962400" y="4240470"/>
            <a:chExt cx="670435" cy="1808211"/>
          </a:xfrm>
        </p:grpSpPr>
        <p:cxnSp>
          <p:nvCxnSpPr>
            <p:cNvPr id="21" name="Straight Connector 17">
              <a:extLst>
                <a:ext uri="{FF2B5EF4-FFF2-40B4-BE49-F238E27FC236}">
                  <a16:creationId xmlns:a16="http://schemas.microsoft.com/office/drawing/2014/main" id="{E03FEC89-6D0A-4AF0-87C7-EB8E8BACE58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62400" y="5200074"/>
              <a:ext cx="480291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Arrow Connector 18">
              <a:extLst>
                <a:ext uri="{FF2B5EF4-FFF2-40B4-BE49-F238E27FC236}">
                  <a16:creationId xmlns:a16="http://schemas.microsoft.com/office/drawing/2014/main" id="{34383A24-F4CF-4A1C-8304-8CC84124C64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174837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Straight Arrow Connector 19">
              <a:extLst>
                <a:ext uri="{FF2B5EF4-FFF2-40B4-BE49-F238E27FC236}">
                  <a16:creationId xmlns:a16="http://schemas.microsoft.com/office/drawing/2014/main" id="{6D5E8A2B-8E54-40D6-A0C5-22FEBD93836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FD8459DA-2B12-47D6-B111-CAC0D4833F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920585" y="4591024"/>
              <a:ext cx="1048944" cy="347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500" b="1" dirty="0"/>
                <a:t>Improved Bias</a:t>
              </a:r>
            </a:p>
          </p:txBody>
        </p: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254B0BFF-71F4-4A56-A1A1-9DAA048384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011257" y="5427102"/>
              <a:ext cx="895320" cy="34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500" b="1" dirty="0"/>
                <a:t>Worse Bias</a:t>
              </a:r>
            </a:p>
          </p:txBody>
        </p:sp>
      </p:grpSp>
      <p:grpSp>
        <p:nvGrpSpPr>
          <p:cNvPr id="26" name="Group 16">
            <a:extLst>
              <a:ext uri="{FF2B5EF4-FFF2-40B4-BE49-F238E27FC236}">
                <a16:creationId xmlns:a16="http://schemas.microsoft.com/office/drawing/2014/main" id="{840D9F7F-1F73-4882-8BDB-C0A9EE14A0B8}"/>
              </a:ext>
            </a:extLst>
          </p:cNvPr>
          <p:cNvGrpSpPr>
            <a:grpSpLocks/>
          </p:cNvGrpSpPr>
          <p:nvPr/>
        </p:nvGrpSpPr>
        <p:grpSpPr bwMode="auto">
          <a:xfrm>
            <a:off x="4698330" y="5322390"/>
            <a:ext cx="326272" cy="1101205"/>
            <a:chOff x="3962400" y="4240470"/>
            <a:chExt cx="670435" cy="1808211"/>
          </a:xfrm>
        </p:grpSpPr>
        <p:cxnSp>
          <p:nvCxnSpPr>
            <p:cNvPr id="27" name="Straight Connector 17">
              <a:extLst>
                <a:ext uri="{FF2B5EF4-FFF2-40B4-BE49-F238E27FC236}">
                  <a16:creationId xmlns:a16="http://schemas.microsoft.com/office/drawing/2014/main" id="{16E9879A-0617-4E58-A3A4-AA8E7939B23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62400" y="5189091"/>
              <a:ext cx="480291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Arrow Connector 18">
              <a:extLst>
                <a:ext uri="{FF2B5EF4-FFF2-40B4-BE49-F238E27FC236}">
                  <a16:creationId xmlns:a16="http://schemas.microsoft.com/office/drawing/2014/main" id="{7C346020-39E8-4469-A737-61FB0CAC7AF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Arrow Connector 19">
              <a:extLst>
                <a:ext uri="{FF2B5EF4-FFF2-40B4-BE49-F238E27FC236}">
                  <a16:creationId xmlns:a16="http://schemas.microsoft.com/office/drawing/2014/main" id="{8E4D938C-187A-4A1D-84FC-AF08533728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74837" y="5205565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CB615E54-70EE-4472-ACB0-231476D39A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920585" y="4591024"/>
              <a:ext cx="1048944" cy="347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500" b="1" dirty="0"/>
                <a:t>Improved Bias</a:t>
              </a:r>
            </a:p>
          </p:txBody>
        </p:sp>
        <p:sp>
          <p:nvSpPr>
            <p:cNvPr id="31" name="TextBox 21">
              <a:extLst>
                <a:ext uri="{FF2B5EF4-FFF2-40B4-BE49-F238E27FC236}">
                  <a16:creationId xmlns:a16="http://schemas.microsoft.com/office/drawing/2014/main" id="{2FBC9F3D-2B77-4904-B865-61E2E91923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011257" y="5427102"/>
              <a:ext cx="895320" cy="34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500" b="1" dirty="0"/>
                <a:t>Worse Bias</a:t>
              </a:r>
            </a:p>
          </p:txBody>
        </p:sp>
      </p:grpSp>
      <p:grpSp>
        <p:nvGrpSpPr>
          <p:cNvPr id="32" name="Group 16">
            <a:extLst>
              <a:ext uri="{FF2B5EF4-FFF2-40B4-BE49-F238E27FC236}">
                <a16:creationId xmlns:a16="http://schemas.microsoft.com/office/drawing/2014/main" id="{A81153E5-BF08-4D17-867B-D736766890D2}"/>
              </a:ext>
            </a:extLst>
          </p:cNvPr>
          <p:cNvGrpSpPr>
            <a:grpSpLocks/>
          </p:cNvGrpSpPr>
          <p:nvPr/>
        </p:nvGrpSpPr>
        <p:grpSpPr bwMode="auto">
          <a:xfrm>
            <a:off x="10753106" y="5327137"/>
            <a:ext cx="326272" cy="1075484"/>
            <a:chOff x="3962400" y="4240470"/>
            <a:chExt cx="670435" cy="1808211"/>
          </a:xfrm>
        </p:grpSpPr>
        <p:cxnSp>
          <p:nvCxnSpPr>
            <p:cNvPr id="33" name="Straight Connector 17">
              <a:extLst>
                <a:ext uri="{FF2B5EF4-FFF2-40B4-BE49-F238E27FC236}">
                  <a16:creationId xmlns:a16="http://schemas.microsoft.com/office/drawing/2014/main" id="{4D208C16-D3E7-4702-BFFB-437310F875F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Arrow Connector 18">
              <a:extLst>
                <a:ext uri="{FF2B5EF4-FFF2-40B4-BE49-F238E27FC236}">
                  <a16:creationId xmlns:a16="http://schemas.microsoft.com/office/drawing/2014/main" id="{59887E6A-4EC0-4BA0-9882-1EF814F6E8B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174837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Straight Arrow Connector 19">
              <a:extLst>
                <a:ext uri="{FF2B5EF4-FFF2-40B4-BE49-F238E27FC236}">
                  <a16:creationId xmlns:a16="http://schemas.microsoft.com/office/drawing/2014/main" id="{3E2F776E-D03F-4CF9-B667-7D24D0340E2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TextBox 20">
              <a:extLst>
                <a:ext uri="{FF2B5EF4-FFF2-40B4-BE49-F238E27FC236}">
                  <a16:creationId xmlns:a16="http://schemas.microsoft.com/office/drawing/2014/main" id="{ED49FAF3-65E7-4209-BA17-FC4E5AC64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920585" y="4591024"/>
              <a:ext cx="1048944" cy="347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500" b="1" dirty="0"/>
                <a:t>Improved Bias</a:t>
              </a:r>
            </a:p>
          </p:txBody>
        </p:sp>
        <p:sp>
          <p:nvSpPr>
            <p:cNvPr id="37" name="TextBox 21">
              <a:extLst>
                <a:ext uri="{FF2B5EF4-FFF2-40B4-BE49-F238E27FC236}">
                  <a16:creationId xmlns:a16="http://schemas.microsoft.com/office/drawing/2014/main" id="{4337A44D-6E49-4AA2-81BF-D5641BC475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011257" y="5427102"/>
              <a:ext cx="895320" cy="34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500" b="1" dirty="0"/>
                <a:t>Worse Bias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52598417-D259-4981-8A74-C730A39520A6}"/>
              </a:ext>
            </a:extLst>
          </p:cNvPr>
          <p:cNvSpPr txBox="1"/>
          <p:nvPr/>
        </p:nvSpPr>
        <p:spPr>
          <a:xfrm>
            <a:off x="68093" y="6517531"/>
            <a:ext cx="12013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Cool colors indicate lower bias with v5.3; Warm colors indicate higher bias with v5.3 (range is -10 to +10 ppb)</a:t>
            </a:r>
          </a:p>
        </p:txBody>
      </p:sp>
    </p:spTree>
    <p:extLst>
      <p:ext uri="{BB962C8B-B14F-4D97-AF65-F5344CB8AC3E}">
        <p14:creationId xmlns:p14="http://schemas.microsoft.com/office/powerpoint/2010/main" val="2692219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B634A3-D42F-47EA-BF4E-AEAF3CD94A21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16521" r="61264" b="3772"/>
          <a:stretch/>
        </p:blipFill>
        <p:spPr>
          <a:xfrm>
            <a:off x="324822" y="1432772"/>
            <a:ext cx="11109960" cy="53309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1D203-C49D-43CD-BF1D-795CA61C7D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DE5818C-CBA5-4789-B169-4D1CB7D54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7920" y="468923"/>
            <a:ext cx="8514080" cy="685800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Bias (Daily) – v5.2.1 vs v5.3 (M3Dry)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CD2F19-EC37-41B8-AA6E-EABD5F873774}"/>
              </a:ext>
            </a:extLst>
          </p:cNvPr>
          <p:cNvSpPr txBox="1"/>
          <p:nvPr/>
        </p:nvSpPr>
        <p:spPr>
          <a:xfrm>
            <a:off x="7405404" y="4050993"/>
            <a:ext cx="903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v5.2.1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8C16B8-16C7-4AA4-92A7-7D837831168E}"/>
              </a:ext>
            </a:extLst>
          </p:cNvPr>
          <p:cNvSpPr txBox="1"/>
          <p:nvPr/>
        </p:nvSpPr>
        <p:spPr>
          <a:xfrm>
            <a:off x="8237953" y="2238253"/>
            <a:ext cx="717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v5.3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7DDDEF-AEFE-4E77-BD4D-63747B371D1B}"/>
              </a:ext>
            </a:extLst>
          </p:cNvPr>
          <p:cNvGrpSpPr/>
          <p:nvPr/>
        </p:nvGrpSpPr>
        <p:grpSpPr>
          <a:xfrm>
            <a:off x="4299626" y="1974715"/>
            <a:ext cx="5694909" cy="3310281"/>
            <a:chOff x="2272044" y="2710211"/>
            <a:chExt cx="5694909" cy="331028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0CBD9FC-22C4-4285-A35A-7CDB1FA25767}"/>
                </a:ext>
              </a:extLst>
            </p:cNvPr>
            <p:cNvSpPr/>
            <p:nvPr/>
          </p:nvSpPr>
          <p:spPr>
            <a:xfrm>
              <a:off x="2272044" y="2710211"/>
              <a:ext cx="5175960" cy="1877014"/>
            </a:xfrm>
            <a:prstGeom prst="ellips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37C0E71-EA56-4B72-BEF8-BCC6EA0F2190}"/>
                </a:ext>
              </a:extLst>
            </p:cNvPr>
            <p:cNvCxnSpPr>
              <a:cxnSpLocks/>
              <a:stCxn id="15" idx="0"/>
              <a:endCxn id="13" idx="4"/>
            </p:cNvCxnSpPr>
            <p:nvPr/>
          </p:nvCxnSpPr>
          <p:spPr>
            <a:xfrm flipH="1" flipV="1">
              <a:off x="4860024" y="4587225"/>
              <a:ext cx="1920155" cy="60227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AD59198-EE69-455F-BF1D-8952F6DCED94}"/>
                </a:ext>
              </a:extLst>
            </p:cNvPr>
            <p:cNvSpPr txBox="1"/>
            <p:nvPr/>
          </p:nvSpPr>
          <p:spPr>
            <a:xfrm>
              <a:off x="5593404" y="5189495"/>
              <a:ext cx="2373549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Generally higher PM</a:t>
              </a:r>
              <a:r>
                <a:rPr lang="en-US" sz="1600" baseline="-25000" dirty="0">
                  <a:solidFill>
                    <a:schemeClr val="bg1"/>
                  </a:solidFill>
                </a:rPr>
                <a:t>2.5</a:t>
              </a:r>
              <a:r>
                <a:rPr lang="en-US" sz="1600" dirty="0">
                  <a:solidFill>
                    <a:schemeClr val="bg1"/>
                  </a:solidFill>
                </a:rPr>
                <a:t> in late spring, summer, and fall with v5.3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437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3B5161-0E38-4FF7-975A-4BDBB49D085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18085" r="61622" b="3901"/>
          <a:stretch/>
        </p:blipFill>
        <p:spPr>
          <a:xfrm>
            <a:off x="721792" y="1537944"/>
            <a:ext cx="10515600" cy="52120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1D203-C49D-43CD-BF1D-795CA61C7D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0341C-CE76-44F8-846D-2B2134BC4DF3}"/>
              </a:ext>
            </a:extLst>
          </p:cNvPr>
          <p:cNvSpPr txBox="1"/>
          <p:nvPr/>
        </p:nvSpPr>
        <p:spPr>
          <a:xfrm>
            <a:off x="5196305" y="1346170"/>
            <a:ext cx="160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D2711"/>
                </a:solidFill>
              </a:rPr>
              <a:t>v5.2.1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45885E5-1DA3-44FF-942B-8FBBBF5EB5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7920" y="468923"/>
            <a:ext cx="8514080" cy="685800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Bias (Monthly) – v5.2.1 vs v5.3 (M3Dry)</a:t>
            </a:r>
          </a:p>
        </p:txBody>
      </p:sp>
    </p:spTree>
    <p:extLst>
      <p:ext uri="{BB962C8B-B14F-4D97-AF65-F5344CB8AC3E}">
        <p14:creationId xmlns:p14="http://schemas.microsoft.com/office/powerpoint/2010/main" val="2641505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D3F22-A1DA-420D-8E7E-B1123E63F58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17518" r="61541" b="3901"/>
          <a:stretch/>
        </p:blipFill>
        <p:spPr>
          <a:xfrm>
            <a:off x="731519" y="1518488"/>
            <a:ext cx="10515600" cy="52120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1D203-C49D-43CD-BF1D-795CA61C7D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0341C-CE76-44F8-846D-2B2134BC4DF3}"/>
              </a:ext>
            </a:extLst>
          </p:cNvPr>
          <p:cNvSpPr txBox="1"/>
          <p:nvPr/>
        </p:nvSpPr>
        <p:spPr>
          <a:xfrm>
            <a:off x="5196305" y="1346170"/>
            <a:ext cx="160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D2711"/>
                </a:solidFill>
              </a:rPr>
              <a:t>v5.2.1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3D42F-EBFA-4DD4-BE9D-60C9DE9EC852}"/>
              </a:ext>
            </a:extLst>
          </p:cNvPr>
          <p:cNvSpPr txBox="1"/>
          <p:nvPr/>
        </p:nvSpPr>
        <p:spPr>
          <a:xfrm>
            <a:off x="5151421" y="1602496"/>
            <a:ext cx="168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v5.3 (w/o bidi)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45885E5-1DA3-44FF-942B-8FBBBF5EB5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7920" y="468923"/>
            <a:ext cx="8514080" cy="685800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Bias (Monthly) – v5.2.1 vs v5.3 (M3Dry)</a:t>
            </a:r>
          </a:p>
        </p:txBody>
      </p:sp>
    </p:spTree>
    <p:extLst>
      <p:ext uri="{BB962C8B-B14F-4D97-AF65-F5344CB8AC3E}">
        <p14:creationId xmlns:p14="http://schemas.microsoft.com/office/powerpoint/2010/main" val="2995352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B2E226-931C-4F02-8CA2-5A88B65B80B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17518" r="61543" b="4185"/>
          <a:stretch/>
        </p:blipFill>
        <p:spPr>
          <a:xfrm>
            <a:off x="731520" y="1508760"/>
            <a:ext cx="10515600" cy="52120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1D203-C49D-43CD-BF1D-795CA61C7D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0341C-CE76-44F8-846D-2B2134BC4DF3}"/>
              </a:ext>
            </a:extLst>
          </p:cNvPr>
          <p:cNvSpPr txBox="1"/>
          <p:nvPr/>
        </p:nvSpPr>
        <p:spPr>
          <a:xfrm>
            <a:off x="5196305" y="1346170"/>
            <a:ext cx="160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D2711"/>
                </a:solidFill>
              </a:rPr>
              <a:t>v5.2.1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3D42F-EBFA-4DD4-BE9D-60C9DE9EC852}"/>
              </a:ext>
            </a:extLst>
          </p:cNvPr>
          <p:cNvSpPr txBox="1"/>
          <p:nvPr/>
        </p:nvSpPr>
        <p:spPr>
          <a:xfrm>
            <a:off x="5151421" y="1602496"/>
            <a:ext cx="168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v5.3 (w/o bidi)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45885E5-1DA3-44FF-942B-8FBBBF5EB5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7920" y="468923"/>
            <a:ext cx="8514080" cy="685800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Bias (Monthly) – v5.2.1 vs v5.3 (M3Dry)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5C1C51-053D-43A8-BA0D-AB264C8FD042}"/>
              </a:ext>
            </a:extLst>
          </p:cNvPr>
          <p:cNvSpPr txBox="1"/>
          <p:nvPr/>
        </p:nvSpPr>
        <p:spPr>
          <a:xfrm>
            <a:off x="5158965" y="1890697"/>
            <a:ext cx="168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v5.3 (w/ bidi)</a:t>
            </a:r>
          </a:p>
        </p:txBody>
      </p:sp>
    </p:spTree>
    <p:extLst>
      <p:ext uri="{BB962C8B-B14F-4D97-AF65-F5344CB8AC3E}">
        <p14:creationId xmlns:p14="http://schemas.microsoft.com/office/powerpoint/2010/main" val="387633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AFB2FD-7EDF-4701-8986-8B3A1FDCD0E9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17714" r="61535" b="3994"/>
          <a:stretch/>
        </p:blipFill>
        <p:spPr>
          <a:xfrm>
            <a:off x="731520" y="1518488"/>
            <a:ext cx="10515600" cy="52120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1D203-C49D-43CD-BF1D-795CA61C7D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0341C-CE76-44F8-846D-2B2134BC4DF3}"/>
              </a:ext>
            </a:extLst>
          </p:cNvPr>
          <p:cNvSpPr txBox="1"/>
          <p:nvPr/>
        </p:nvSpPr>
        <p:spPr>
          <a:xfrm>
            <a:off x="5196305" y="1346170"/>
            <a:ext cx="160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D2711"/>
                </a:solidFill>
              </a:rPr>
              <a:t>v5.2.1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3D42F-EBFA-4DD4-BE9D-60C9DE9EC852}"/>
              </a:ext>
            </a:extLst>
          </p:cNvPr>
          <p:cNvSpPr txBox="1"/>
          <p:nvPr/>
        </p:nvSpPr>
        <p:spPr>
          <a:xfrm>
            <a:off x="5151421" y="1602496"/>
            <a:ext cx="168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v5.3 (w/o bidi)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45885E5-1DA3-44FF-942B-8FBBBF5EB5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7920" y="468923"/>
            <a:ext cx="8514080" cy="685800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Bias (Monthly) – v5.2.1 vs v5.3 (M3Dry)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5C1C51-053D-43A8-BA0D-AB264C8FD042}"/>
              </a:ext>
            </a:extLst>
          </p:cNvPr>
          <p:cNvSpPr txBox="1"/>
          <p:nvPr/>
        </p:nvSpPr>
        <p:spPr>
          <a:xfrm>
            <a:off x="5158965" y="1890697"/>
            <a:ext cx="168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v5.3 (w/ bidi)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81CACE-CE1B-45E7-ABF0-EEC19190967E}"/>
              </a:ext>
            </a:extLst>
          </p:cNvPr>
          <p:cNvSpPr txBox="1"/>
          <p:nvPr/>
        </p:nvSpPr>
        <p:spPr>
          <a:xfrm>
            <a:off x="5042781" y="2169845"/>
            <a:ext cx="190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v5.3 w/ new BCs</a:t>
            </a:r>
          </a:p>
        </p:txBody>
      </p:sp>
    </p:spTree>
    <p:extLst>
      <p:ext uri="{BB962C8B-B14F-4D97-AF65-F5344CB8AC3E}">
        <p14:creationId xmlns:p14="http://schemas.microsoft.com/office/powerpoint/2010/main" val="1441094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B21F57-C1FE-487D-8B0A-E1C1A2B25392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17591" r="61529" b="4257"/>
          <a:stretch/>
        </p:blipFill>
        <p:spPr>
          <a:xfrm>
            <a:off x="731520" y="1508760"/>
            <a:ext cx="10515600" cy="52120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1D203-C49D-43CD-BF1D-795CA61C7D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0341C-CE76-44F8-846D-2B2134BC4DF3}"/>
              </a:ext>
            </a:extLst>
          </p:cNvPr>
          <p:cNvSpPr txBox="1"/>
          <p:nvPr/>
        </p:nvSpPr>
        <p:spPr>
          <a:xfrm>
            <a:off x="5196305" y="1346170"/>
            <a:ext cx="160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D2711"/>
                </a:solidFill>
              </a:rPr>
              <a:t>v5.2.1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3D42F-EBFA-4DD4-BE9D-60C9DE9EC852}"/>
              </a:ext>
            </a:extLst>
          </p:cNvPr>
          <p:cNvSpPr txBox="1"/>
          <p:nvPr/>
        </p:nvSpPr>
        <p:spPr>
          <a:xfrm>
            <a:off x="5151421" y="1602496"/>
            <a:ext cx="168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v5.3 (w/o bidi)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45885E5-1DA3-44FF-942B-8FBBBF5EB5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7920" y="468923"/>
            <a:ext cx="8514080" cy="685800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Bias (Monthly) – v5.2.1 vs v5.3 (M3Dry)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5C1C51-053D-43A8-BA0D-AB264C8FD042}"/>
              </a:ext>
            </a:extLst>
          </p:cNvPr>
          <p:cNvSpPr txBox="1"/>
          <p:nvPr/>
        </p:nvSpPr>
        <p:spPr>
          <a:xfrm>
            <a:off x="5158965" y="1890697"/>
            <a:ext cx="168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v5.3 (w/ bidi)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6AE4C7-DB34-4CE2-8BD5-7D2EDAD53F2A}"/>
              </a:ext>
            </a:extLst>
          </p:cNvPr>
          <p:cNvSpPr txBox="1"/>
          <p:nvPr/>
        </p:nvSpPr>
        <p:spPr>
          <a:xfrm>
            <a:off x="5042781" y="2169845"/>
            <a:ext cx="190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v5.3 w/ new BCs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EAAC120-177E-472C-8F18-C67F3FC3B2E0}"/>
              </a:ext>
            </a:extLst>
          </p:cNvPr>
          <p:cNvSpPr txBox="1"/>
          <p:nvPr/>
        </p:nvSpPr>
        <p:spPr>
          <a:xfrm>
            <a:off x="4883285" y="2430887"/>
            <a:ext cx="220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v5.3 w/ “ff” platform</a:t>
            </a:r>
          </a:p>
        </p:txBody>
      </p:sp>
    </p:spTree>
    <p:extLst>
      <p:ext uri="{BB962C8B-B14F-4D97-AF65-F5344CB8AC3E}">
        <p14:creationId xmlns:p14="http://schemas.microsoft.com/office/powerpoint/2010/main" val="3952151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97956" y="260245"/>
            <a:ext cx="8647288" cy="685800"/>
          </a:xfrm>
        </p:spPr>
        <p:txBody>
          <a:bodyPr/>
          <a:lstStyle/>
          <a:p>
            <a:r>
              <a:rPr lang="en-US" sz="3200" dirty="0">
                <a:solidFill>
                  <a:srgbClr val="0070C0"/>
                </a:solidFill>
              </a:rPr>
              <a:t>CMAQv5.3 – Major Updates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51002" y="1174752"/>
            <a:ext cx="11459361" cy="5683248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Science updates and new features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Aerosols</a:t>
            </a:r>
          </a:p>
          <a:p>
            <a:pPr lvl="2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Increased monoterpene SOA (Pye et al. 2015 ES&amp;T, Xu et al. 2018 ACP), uptake of water onto hydrophilic organic aerosol (</a:t>
            </a:r>
            <a:r>
              <a:rPr lang="en-US" sz="2100" b="0" dirty="0" err="1">
                <a:latin typeface="Arial" panose="020B0604020202020204" pitchFamily="34" charset="0"/>
                <a:cs typeface="Arial" panose="020B0604020202020204" pitchFamily="34" charset="0"/>
              </a:rPr>
              <a:t>Pye</a:t>
            </a:r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 et al. 2017 ACP), and reorganization of anthropogenic SOA (M. Qin)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Gas chemistry</a:t>
            </a:r>
          </a:p>
          <a:p>
            <a:pPr lvl="2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Minor updates to CB6r3 (ClNO3 reaction added; first-order O</a:t>
            </a:r>
            <a:r>
              <a:rPr lang="en-US" sz="21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 depletion)</a:t>
            </a:r>
          </a:p>
          <a:p>
            <a:pPr lvl="2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Updated full halogen chemistry and added dimethyl sulfide (DMS) chemistry – included in optional detailed mechanism (Sarwar et al., Atmospheric Environment, 2019)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Deposition</a:t>
            </a:r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Multiple updates to M3Dry deposition scheme (dependence of ozone soil resistance on moisture, gas phase deposition to snow, aerosol deposition)</a:t>
            </a:r>
          </a:p>
          <a:p>
            <a:pPr lvl="2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New Surface Tiled Aerosol and Gaseous Exchange (STAGE) deposition scheme available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</a:p>
          <a:p>
            <a:pPr lvl="2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New Detailed Emissions Scaling, Isolation, and Diagnostic (DESID) module (easier scaling of emissions)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Source apportionment</a:t>
            </a:r>
          </a:p>
          <a:p>
            <a:pPr lvl="2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The Integrated Source Apportionment Method (ISAM) has been updated to greatly improve efficiency and runtime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Updated CMAQ documentation</a:t>
            </a:r>
          </a:p>
          <a:p>
            <a:pPr lvl="2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Updated CMAQ User’s Guide, science documentation and website (</a:t>
            </a:r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https://www.epa.gov/cmaq</a:t>
            </a:r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Updated CMAQ tools</a:t>
            </a:r>
          </a:p>
          <a:p>
            <a:pPr lvl="2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ICON, BCON, Site compare, AMETv1.4, MCIPv5.0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Release schedule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Beta version released October 2018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Final version released August 2019: </a:t>
            </a:r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https://github.com/USEPA/CMAQ</a:t>
            </a:r>
            <a:endParaRPr lang="en-US" sz="21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Instrumented models – ISAM, Sulfur tracking (available w/ final release); DDM available with future v5.3.1 release (12/2019)</a:t>
            </a:r>
          </a:p>
          <a:p>
            <a:pPr lvl="2"/>
            <a:endParaRPr lang="en-US" sz="21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857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D24C90-AD3D-4608-A2B1-651093AE04A1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17716" r="61543" b="4184"/>
          <a:stretch/>
        </p:blipFill>
        <p:spPr>
          <a:xfrm>
            <a:off x="731520" y="1508760"/>
            <a:ext cx="10515600" cy="52120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1D203-C49D-43CD-BF1D-795CA61C7D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0341C-CE76-44F8-846D-2B2134BC4DF3}"/>
              </a:ext>
            </a:extLst>
          </p:cNvPr>
          <p:cNvSpPr txBox="1"/>
          <p:nvPr/>
        </p:nvSpPr>
        <p:spPr>
          <a:xfrm>
            <a:off x="5196305" y="1346170"/>
            <a:ext cx="160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D2711"/>
                </a:solidFill>
              </a:rPr>
              <a:t>v5.2.1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3D42F-EBFA-4DD4-BE9D-60C9DE9EC852}"/>
              </a:ext>
            </a:extLst>
          </p:cNvPr>
          <p:cNvSpPr txBox="1"/>
          <p:nvPr/>
        </p:nvSpPr>
        <p:spPr>
          <a:xfrm>
            <a:off x="5151421" y="1602496"/>
            <a:ext cx="168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v5.3 (w/o bidi)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45885E5-1DA3-44FF-942B-8FBBBF5EB5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7920" y="468923"/>
            <a:ext cx="8514080" cy="685800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Bias (Monthly) – v5.2.1 vs v5.3 (M3Dry)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5C1C51-053D-43A8-BA0D-AB264C8FD042}"/>
              </a:ext>
            </a:extLst>
          </p:cNvPr>
          <p:cNvSpPr txBox="1"/>
          <p:nvPr/>
        </p:nvSpPr>
        <p:spPr>
          <a:xfrm>
            <a:off x="5158965" y="1890697"/>
            <a:ext cx="168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v5.3 (w/ bidi)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6AE4C7-DB34-4CE2-8BD5-7D2EDAD53F2A}"/>
              </a:ext>
            </a:extLst>
          </p:cNvPr>
          <p:cNvSpPr txBox="1"/>
          <p:nvPr/>
        </p:nvSpPr>
        <p:spPr>
          <a:xfrm>
            <a:off x="5042781" y="2169845"/>
            <a:ext cx="190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v5.3 w/ new BCs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A9AD4B-8C2D-4802-93E2-1634C36283B8}"/>
              </a:ext>
            </a:extLst>
          </p:cNvPr>
          <p:cNvSpPr txBox="1"/>
          <p:nvPr/>
        </p:nvSpPr>
        <p:spPr>
          <a:xfrm>
            <a:off x="4906979" y="2700982"/>
            <a:ext cx="213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CCC22"/>
                </a:solidFill>
              </a:rPr>
              <a:t>v5.3 w/ WRFv4.1.1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309543F-8232-4EDC-A279-CACCBE5964EA}"/>
              </a:ext>
            </a:extLst>
          </p:cNvPr>
          <p:cNvSpPr txBox="1"/>
          <p:nvPr/>
        </p:nvSpPr>
        <p:spPr>
          <a:xfrm>
            <a:off x="4883285" y="2430887"/>
            <a:ext cx="220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v5.3 w/ “ff” platform</a:t>
            </a:r>
          </a:p>
        </p:txBody>
      </p:sp>
    </p:spTree>
    <p:extLst>
      <p:ext uri="{BB962C8B-B14F-4D97-AF65-F5344CB8AC3E}">
        <p14:creationId xmlns:p14="http://schemas.microsoft.com/office/powerpoint/2010/main" val="4278634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9F9FDB-CDEB-498A-B8C5-C3FF5DA55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60323" y="223140"/>
            <a:ext cx="8631677" cy="685800"/>
          </a:xfrm>
        </p:spPr>
        <p:txBody>
          <a:bodyPr/>
          <a:lstStyle/>
          <a:p>
            <a:r>
              <a:rPr lang="en-US" sz="3600" dirty="0"/>
              <a:t>Quick PSA on Emissions with v5.3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717C8B-7BB4-4249-A3AD-79A4F5D8D4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3200" y="1447799"/>
            <a:ext cx="11785600" cy="5410201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Potential Combustion SOA (PCSOA)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Added to CMAQ in v5.2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Intended to help account for missing PM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from fossil-fuel combustion sources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PCSOA was not intended to be applied to all combustion sources</a:t>
            </a:r>
          </a:p>
          <a:p>
            <a:pPr lvl="2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However, limitation prior to CMAQv5.3 to read multiple gridded emissions files lead to PCSOA being applied to unintended sources (e.g. Residential Wood Combustion (RWC))</a:t>
            </a:r>
          </a:p>
          <a:p>
            <a:pPr lvl="2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As such, CMAQv5.2 simulations with PCSOA  enabled would overestimate PM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from RWC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CMAQv5.3 contains the new DESID option and ability to read multiple gridded emissions files</a:t>
            </a:r>
          </a:p>
          <a:p>
            <a:pPr lvl="2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This allows for RWC to be treated as an entirely separate emissions source from the rest of the gridded emissions</a:t>
            </a:r>
          </a:p>
          <a:p>
            <a:pPr lvl="2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As such, DESID allows for PCSOA to be applied to the other gridded combustion sources, but not RWC</a:t>
            </a:r>
          </a:p>
          <a:p>
            <a:pPr lvl="2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This correctly results in a reduction in PM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from the unintentional application of PCSOA to RWC  </a:t>
            </a:r>
          </a:p>
          <a:p>
            <a:pPr lvl="2"/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If using cb6r3_ae7 with offline biogenic emissions, separate α-pinene from all other monoterpenes: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Prevents overestimates in PM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SOA as α-pinene should not make SOA through NO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reaction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Can still use existing biogenic emission files by updating the emission control file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No action required for ae6 (any mechanism), in-line 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biogenics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(any mechanism, any aero), or aero7 with SAPRC mechanisms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See AERO7 overview release notes at </a:t>
            </a:r>
            <a:r>
              <a:rPr lang="en-US" b="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https://github.com/USEPA/CMAQ/blob/master/DOCS/Release_Notes/aero7_overview.md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A6BA3-9958-4430-9B45-7123E3EE309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84D41B-34C3-4F71-9BDE-37CA44010134}"/>
              </a:ext>
            </a:extLst>
          </p:cNvPr>
          <p:cNvSpPr txBox="1"/>
          <p:nvPr/>
        </p:nvSpPr>
        <p:spPr>
          <a:xfrm>
            <a:off x="116733" y="2976666"/>
            <a:ext cx="11965020" cy="18774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 CMAQv5.3 with PCSOA (default setting):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   1. All fire and wood-burning related emissions should be separated from other emissions streams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   2. If using CB6r3 with AERO7 and offline </a:t>
            </a:r>
            <a:r>
              <a:rPr lang="en-US" sz="2000" dirty="0" err="1">
                <a:solidFill>
                  <a:schemeClr val="bg1"/>
                </a:solidFill>
              </a:rPr>
              <a:t>biogenics</a:t>
            </a:r>
            <a:r>
              <a:rPr lang="en-US" sz="2000" dirty="0">
                <a:solidFill>
                  <a:schemeClr val="bg1"/>
                </a:solidFill>
              </a:rPr>
              <a:t>, separate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α-pinene from all other monoterpenes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080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2DACB67-974F-4982-8B49-9FA86AB35215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23829" r="5700" b="17447"/>
          <a:stretch/>
        </p:blipFill>
        <p:spPr>
          <a:xfrm>
            <a:off x="262648" y="1313234"/>
            <a:ext cx="5669280" cy="5303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F7803A-9115-4458-9A25-AAD6D4B7B917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23830" r="5700" b="17872"/>
          <a:stretch/>
        </p:blipFill>
        <p:spPr>
          <a:xfrm>
            <a:off x="6196521" y="1282105"/>
            <a:ext cx="5669280" cy="53035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5BC60-5370-467E-8CD9-9478CA49887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DBDB588-921B-4742-8E7C-BFF8D8FAC79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382"/>
            <a:ext cx="12192000" cy="685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Impact of Incremental System Updates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12AAFA-5320-4B6F-998E-5A45D4F7686A}"/>
              </a:ext>
            </a:extLst>
          </p:cNvPr>
          <p:cNvSpPr txBox="1"/>
          <p:nvPr/>
        </p:nvSpPr>
        <p:spPr>
          <a:xfrm>
            <a:off x="87548" y="758757"/>
            <a:ext cx="563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Winter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6263F7-872A-4BB0-AB43-633BBF712230}"/>
              </a:ext>
            </a:extLst>
          </p:cNvPr>
          <p:cNvSpPr txBox="1"/>
          <p:nvPr/>
        </p:nvSpPr>
        <p:spPr>
          <a:xfrm>
            <a:off x="6322978" y="755516"/>
            <a:ext cx="563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Spring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47C903-8D99-40B9-BC6D-71B7CB548B19}"/>
              </a:ext>
            </a:extLst>
          </p:cNvPr>
          <p:cNvGrpSpPr/>
          <p:nvPr/>
        </p:nvGrpSpPr>
        <p:grpSpPr>
          <a:xfrm>
            <a:off x="924127" y="3258765"/>
            <a:ext cx="4786010" cy="1556425"/>
            <a:chOff x="924127" y="3258765"/>
            <a:chExt cx="4786010" cy="1556425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65F095A-E225-45F3-A9D9-754E3A64EFA4}"/>
                </a:ext>
              </a:extLst>
            </p:cNvPr>
            <p:cNvSpPr/>
            <p:nvPr/>
          </p:nvSpPr>
          <p:spPr>
            <a:xfrm>
              <a:off x="924127" y="3258765"/>
              <a:ext cx="1546697" cy="1556425"/>
            </a:xfrm>
            <a:prstGeom prst="ellips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252BE6E-D914-414C-9820-6A3A69CDAF0F}"/>
                </a:ext>
              </a:extLst>
            </p:cNvPr>
            <p:cNvCxnSpPr>
              <a:cxnSpLocks/>
              <a:endCxn id="42" idx="6"/>
            </p:cNvCxnSpPr>
            <p:nvPr/>
          </p:nvCxnSpPr>
          <p:spPr>
            <a:xfrm flipH="1">
              <a:off x="2470824" y="4036978"/>
              <a:ext cx="690665" cy="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5167F6A-1B09-4998-9746-6F16D5F1B17E}"/>
                </a:ext>
              </a:extLst>
            </p:cNvPr>
            <p:cNvSpPr txBox="1"/>
            <p:nvPr/>
          </p:nvSpPr>
          <p:spPr>
            <a:xfrm>
              <a:off x="3171217" y="3608962"/>
              <a:ext cx="2538920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Large increase in wintertime PM</a:t>
              </a:r>
              <a:r>
                <a:rPr lang="en-US" sz="1600" baseline="-25000" dirty="0">
                  <a:solidFill>
                    <a:schemeClr val="bg1"/>
                  </a:solidFill>
                </a:rPr>
                <a:t>2.5</a:t>
              </a:r>
              <a:r>
                <a:rPr lang="en-US" sz="1600" dirty="0">
                  <a:solidFill>
                    <a:schemeClr val="bg1"/>
                  </a:solidFill>
                </a:rPr>
                <a:t> due to increased oxidants in v5.3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E39794F-8C65-4010-B62C-0BCAEBB0A64F}"/>
              </a:ext>
            </a:extLst>
          </p:cNvPr>
          <p:cNvCxnSpPr>
            <a:cxnSpLocks/>
          </p:cNvCxnSpPr>
          <p:nvPr/>
        </p:nvCxnSpPr>
        <p:spPr>
          <a:xfrm>
            <a:off x="6926094" y="4396902"/>
            <a:ext cx="290208" cy="65175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E46E6B-1CAE-4AC1-86FC-B360B26D623A}"/>
              </a:ext>
            </a:extLst>
          </p:cNvPr>
          <p:cNvGrpSpPr/>
          <p:nvPr/>
        </p:nvGrpSpPr>
        <p:grpSpPr>
          <a:xfrm>
            <a:off x="914399" y="5038928"/>
            <a:ext cx="4782767" cy="1562910"/>
            <a:chOff x="914399" y="5038928"/>
            <a:chExt cx="4782767" cy="156291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9C7A9BD-E197-4824-89F5-EB00C7179EA7}"/>
                </a:ext>
              </a:extLst>
            </p:cNvPr>
            <p:cNvSpPr/>
            <p:nvPr/>
          </p:nvSpPr>
          <p:spPr>
            <a:xfrm>
              <a:off x="914399" y="5038928"/>
              <a:ext cx="1553183" cy="1562910"/>
            </a:xfrm>
            <a:prstGeom prst="ellips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0FB5272-2D04-477B-B93B-49D450803224}"/>
                </a:ext>
              </a:extLst>
            </p:cNvPr>
            <p:cNvSpPr txBox="1"/>
            <p:nvPr/>
          </p:nvSpPr>
          <p:spPr>
            <a:xfrm>
              <a:off x="3239312" y="5269148"/>
              <a:ext cx="2457854" cy="107721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PM</a:t>
              </a:r>
              <a:r>
                <a:rPr lang="en-US" sz="1600" baseline="-25000" dirty="0">
                  <a:solidFill>
                    <a:schemeClr val="bg1"/>
                  </a:solidFill>
                </a:rPr>
                <a:t>2.5</a:t>
              </a:r>
              <a:r>
                <a:rPr lang="en-US" sz="1600" dirty="0">
                  <a:solidFill>
                    <a:schemeClr val="bg1"/>
                  </a:solidFill>
                </a:rPr>
                <a:t> reduced with emission update by not applying PCSOA to res-wood burning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9253C9B-B64A-4188-859E-AF963C89931A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 flipV="1">
              <a:off x="2448128" y="5804169"/>
              <a:ext cx="791184" cy="3588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556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CFA943-6A2D-41B1-9EA0-05A741B5B9BD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 t="23687" r="5516" b="17731"/>
          <a:stretch/>
        </p:blipFill>
        <p:spPr>
          <a:xfrm>
            <a:off x="6206247" y="1282105"/>
            <a:ext cx="5669280" cy="5303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E40234-A447-4542-9154-59B8098743C3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 t="23546" r="5516" b="17730"/>
          <a:stretch/>
        </p:blipFill>
        <p:spPr>
          <a:xfrm>
            <a:off x="262647" y="1293776"/>
            <a:ext cx="5669280" cy="53035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5BC60-5370-467E-8CD9-9478CA49887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DBDB588-921B-4742-8E7C-BFF8D8FAC79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382"/>
            <a:ext cx="12192000" cy="685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Impact of Incremental System Updates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12AAFA-5320-4B6F-998E-5A45D4F7686A}"/>
              </a:ext>
            </a:extLst>
          </p:cNvPr>
          <p:cNvSpPr txBox="1"/>
          <p:nvPr/>
        </p:nvSpPr>
        <p:spPr>
          <a:xfrm>
            <a:off x="87548" y="758757"/>
            <a:ext cx="563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Summer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6263F7-872A-4BB0-AB43-633BBF712230}"/>
              </a:ext>
            </a:extLst>
          </p:cNvPr>
          <p:cNvSpPr txBox="1"/>
          <p:nvPr/>
        </p:nvSpPr>
        <p:spPr>
          <a:xfrm>
            <a:off x="6322978" y="755516"/>
            <a:ext cx="563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Fall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9A43EB-AC93-4B10-BFF1-3023BA684B35}"/>
              </a:ext>
            </a:extLst>
          </p:cNvPr>
          <p:cNvGrpSpPr/>
          <p:nvPr/>
        </p:nvGrpSpPr>
        <p:grpSpPr>
          <a:xfrm>
            <a:off x="1021404" y="3443592"/>
            <a:ext cx="7234135" cy="1358627"/>
            <a:chOff x="1021404" y="3443592"/>
            <a:chExt cx="7234135" cy="13586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007521-64D9-4AC0-94B1-4C8C0B8ABDDA}"/>
                </a:ext>
              </a:extLst>
            </p:cNvPr>
            <p:cNvSpPr/>
            <p:nvPr/>
          </p:nvSpPr>
          <p:spPr>
            <a:xfrm>
              <a:off x="1021404" y="3735421"/>
              <a:ext cx="1186773" cy="1040857"/>
            </a:xfrm>
            <a:prstGeom prst="ellips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46222F3-BD03-49A1-AF37-055A24F93921}"/>
                </a:ext>
              </a:extLst>
            </p:cNvPr>
            <p:cNvCxnSpPr>
              <a:cxnSpLocks/>
              <a:stCxn id="27" idx="0"/>
              <a:endCxn id="28" idx="2"/>
            </p:cNvCxnSpPr>
            <p:nvPr/>
          </p:nvCxnSpPr>
          <p:spPr>
            <a:xfrm>
              <a:off x="4990289" y="3443592"/>
              <a:ext cx="2078477" cy="838199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84C805E-C438-4F56-83AD-2D80638A5DFA}"/>
                </a:ext>
              </a:extLst>
            </p:cNvPr>
            <p:cNvSpPr txBox="1"/>
            <p:nvPr/>
          </p:nvSpPr>
          <p:spPr>
            <a:xfrm>
              <a:off x="3803514" y="3443592"/>
              <a:ext cx="2373549" cy="107721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Large increase in summer/fall PM</a:t>
              </a:r>
              <a:r>
                <a:rPr lang="en-US" sz="1600" baseline="-25000" dirty="0">
                  <a:solidFill>
                    <a:schemeClr val="bg1"/>
                  </a:solidFill>
                </a:rPr>
                <a:t>2.5</a:t>
              </a:r>
              <a:r>
                <a:rPr lang="en-US" sz="1600" dirty="0">
                  <a:solidFill>
                    <a:schemeClr val="bg1"/>
                  </a:solidFill>
                </a:rPr>
                <a:t> due to increased SOA from monoterpene oxidation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FA3F0C5-41BD-4584-B49B-08403E6D76E6}"/>
                </a:ext>
              </a:extLst>
            </p:cNvPr>
            <p:cNvSpPr/>
            <p:nvPr/>
          </p:nvSpPr>
          <p:spPr>
            <a:xfrm>
              <a:off x="7068766" y="3761362"/>
              <a:ext cx="1186773" cy="1040857"/>
            </a:xfrm>
            <a:prstGeom prst="ellips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97A1AD6-DB81-4337-847E-CB837D6B54D2}"/>
                </a:ext>
              </a:extLst>
            </p:cNvPr>
            <p:cNvCxnSpPr>
              <a:cxnSpLocks/>
              <a:stCxn id="27" idx="1"/>
              <a:endCxn id="25" idx="6"/>
            </p:cNvCxnSpPr>
            <p:nvPr/>
          </p:nvCxnSpPr>
          <p:spPr>
            <a:xfrm flipH="1">
              <a:off x="2208177" y="3982201"/>
              <a:ext cx="1595337" cy="273649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601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7034A-A883-4E1D-BF07-8C68B3EE92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7DAA94-8D24-4ABD-AF94-3398BD05CB41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9575" r="50053" b="8440"/>
          <a:stretch/>
        </p:blipFill>
        <p:spPr>
          <a:xfrm>
            <a:off x="87549" y="671202"/>
            <a:ext cx="5943600" cy="2834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584618-CF1A-42FC-A9C3-4197341A1700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9574" r="49973" b="8156"/>
          <a:stretch/>
        </p:blipFill>
        <p:spPr>
          <a:xfrm>
            <a:off x="6147882" y="671204"/>
            <a:ext cx="5943600" cy="2834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0F85B6-A459-4C34-B98C-510C54695607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9574" r="50053" b="8156"/>
          <a:stretch/>
        </p:blipFill>
        <p:spPr>
          <a:xfrm>
            <a:off x="87550" y="3696509"/>
            <a:ext cx="5943600" cy="2834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3DEBF-CFCD-4BE1-80CA-440562103047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t="9574" r="50053" b="8156"/>
          <a:stretch/>
        </p:blipFill>
        <p:spPr>
          <a:xfrm>
            <a:off x="6157608" y="3696510"/>
            <a:ext cx="5943600" cy="2834640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3ECDD42-C0DA-48E4-8B0A-D12A1FD2B63A}"/>
              </a:ext>
            </a:extLst>
          </p:cNvPr>
          <p:cNvSpPr txBox="1">
            <a:spLocks/>
          </p:cNvSpPr>
          <p:nvPr/>
        </p:nvSpPr>
        <p:spPr bwMode="auto">
          <a:xfrm>
            <a:off x="0" y="1382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CMAQv5.3 - v5.2.1 Seasonal Bias Difference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7AE6E9-983B-4121-A343-3532D77D9FCE}"/>
              </a:ext>
            </a:extLst>
          </p:cNvPr>
          <p:cNvSpPr txBox="1"/>
          <p:nvPr/>
        </p:nvSpPr>
        <p:spPr>
          <a:xfrm>
            <a:off x="87550" y="3122579"/>
            <a:ext cx="110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Winter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2B7679-6A13-4F05-AE54-AFF5C62FA92C}"/>
              </a:ext>
            </a:extLst>
          </p:cNvPr>
          <p:cNvSpPr txBox="1"/>
          <p:nvPr/>
        </p:nvSpPr>
        <p:spPr>
          <a:xfrm>
            <a:off x="6173820" y="3119337"/>
            <a:ext cx="110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3AAF42-CD76-42DF-B711-7B4133642418}"/>
              </a:ext>
            </a:extLst>
          </p:cNvPr>
          <p:cNvSpPr txBox="1"/>
          <p:nvPr/>
        </p:nvSpPr>
        <p:spPr>
          <a:xfrm>
            <a:off x="87554" y="6147881"/>
            <a:ext cx="110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Summer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DFC914-53CE-430B-B845-B7D5EAFC52AD}"/>
              </a:ext>
            </a:extLst>
          </p:cNvPr>
          <p:cNvSpPr txBox="1"/>
          <p:nvPr/>
        </p:nvSpPr>
        <p:spPr>
          <a:xfrm>
            <a:off x="6177064" y="6138155"/>
            <a:ext cx="110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Fall</a:t>
            </a:r>
          </a:p>
        </p:txBody>
      </p:sp>
      <p:grpSp>
        <p:nvGrpSpPr>
          <p:cNvPr id="14" name="Group 16">
            <a:extLst>
              <a:ext uri="{FF2B5EF4-FFF2-40B4-BE49-F238E27FC236}">
                <a16:creationId xmlns:a16="http://schemas.microsoft.com/office/drawing/2014/main" id="{9566F0A1-346F-45D4-B253-25B37A5B1CAE}"/>
              </a:ext>
            </a:extLst>
          </p:cNvPr>
          <p:cNvGrpSpPr>
            <a:grpSpLocks/>
          </p:cNvGrpSpPr>
          <p:nvPr/>
        </p:nvGrpSpPr>
        <p:grpSpPr bwMode="auto">
          <a:xfrm>
            <a:off x="10882646" y="2383277"/>
            <a:ext cx="326272" cy="1075484"/>
            <a:chOff x="3962400" y="4240470"/>
            <a:chExt cx="670435" cy="1808211"/>
          </a:xfrm>
        </p:grpSpPr>
        <p:cxnSp>
          <p:nvCxnSpPr>
            <p:cNvPr id="15" name="Straight Connector 17">
              <a:extLst>
                <a:ext uri="{FF2B5EF4-FFF2-40B4-BE49-F238E27FC236}">
                  <a16:creationId xmlns:a16="http://schemas.microsoft.com/office/drawing/2014/main" id="{E28FC033-7F3F-4C8E-A3AF-D436A26E17E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Arrow Connector 18">
              <a:extLst>
                <a:ext uri="{FF2B5EF4-FFF2-40B4-BE49-F238E27FC236}">
                  <a16:creationId xmlns:a16="http://schemas.microsoft.com/office/drawing/2014/main" id="{E3F501BB-91F0-4EE0-9641-814D7A80893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Arrow Connector 19">
              <a:extLst>
                <a:ext uri="{FF2B5EF4-FFF2-40B4-BE49-F238E27FC236}">
                  <a16:creationId xmlns:a16="http://schemas.microsoft.com/office/drawing/2014/main" id="{725D0D95-6B79-49B9-9F1E-075FFDFABB5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92C38CB8-DF1A-403E-B3E5-6A8532B916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920585" y="4591024"/>
              <a:ext cx="1048944" cy="347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500" b="1" dirty="0"/>
                <a:t>Improved Bias</a:t>
              </a:r>
            </a:p>
          </p:txBody>
        </p: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84708B5C-0F5C-409C-B249-748918204F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011257" y="5427102"/>
              <a:ext cx="895320" cy="34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500" b="1" dirty="0"/>
                <a:t>Worse Bias</a:t>
              </a:r>
            </a:p>
          </p:txBody>
        </p:sp>
      </p:grpSp>
      <p:grpSp>
        <p:nvGrpSpPr>
          <p:cNvPr id="20" name="Group 16">
            <a:extLst>
              <a:ext uri="{FF2B5EF4-FFF2-40B4-BE49-F238E27FC236}">
                <a16:creationId xmlns:a16="http://schemas.microsoft.com/office/drawing/2014/main" id="{75926BB6-7DAF-4BF3-A748-EB6C6313180B}"/>
              </a:ext>
            </a:extLst>
          </p:cNvPr>
          <p:cNvGrpSpPr>
            <a:grpSpLocks/>
          </p:cNvGrpSpPr>
          <p:nvPr/>
        </p:nvGrpSpPr>
        <p:grpSpPr bwMode="auto">
          <a:xfrm>
            <a:off x="4836176" y="5408417"/>
            <a:ext cx="326272" cy="1075484"/>
            <a:chOff x="3962400" y="4240470"/>
            <a:chExt cx="670435" cy="1808211"/>
          </a:xfrm>
        </p:grpSpPr>
        <p:cxnSp>
          <p:nvCxnSpPr>
            <p:cNvPr id="21" name="Straight Connector 17">
              <a:extLst>
                <a:ext uri="{FF2B5EF4-FFF2-40B4-BE49-F238E27FC236}">
                  <a16:creationId xmlns:a16="http://schemas.microsoft.com/office/drawing/2014/main" id="{BB415E78-D556-499D-979A-2850BDCBF34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Arrow Connector 18">
              <a:extLst>
                <a:ext uri="{FF2B5EF4-FFF2-40B4-BE49-F238E27FC236}">
                  <a16:creationId xmlns:a16="http://schemas.microsoft.com/office/drawing/2014/main" id="{C529BA6B-74E1-47DF-B69E-25AE54C4AD2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Straight Arrow Connector 19">
              <a:extLst>
                <a:ext uri="{FF2B5EF4-FFF2-40B4-BE49-F238E27FC236}">
                  <a16:creationId xmlns:a16="http://schemas.microsoft.com/office/drawing/2014/main" id="{18F58D05-B5FF-468A-9A43-4FBC7B28831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874D6A41-CD96-48CC-9E3F-766025EDF1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920585" y="4591024"/>
              <a:ext cx="1048944" cy="347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500" b="1" dirty="0"/>
                <a:t>Improved Bias</a:t>
              </a:r>
            </a:p>
          </p:txBody>
        </p: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AB1A456C-E273-4678-B09C-C4DA09BBCE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011257" y="5427102"/>
              <a:ext cx="895320" cy="34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500" b="1" dirty="0"/>
                <a:t>Worse Bias</a:t>
              </a:r>
            </a:p>
          </p:txBody>
        </p:sp>
      </p:grpSp>
      <p:grpSp>
        <p:nvGrpSpPr>
          <p:cNvPr id="26" name="Group 16">
            <a:extLst>
              <a:ext uri="{FF2B5EF4-FFF2-40B4-BE49-F238E27FC236}">
                <a16:creationId xmlns:a16="http://schemas.microsoft.com/office/drawing/2014/main" id="{6B36C507-CC37-4F12-9FD6-248B25A62906}"/>
              </a:ext>
            </a:extLst>
          </p:cNvPr>
          <p:cNvGrpSpPr>
            <a:grpSpLocks/>
          </p:cNvGrpSpPr>
          <p:nvPr/>
        </p:nvGrpSpPr>
        <p:grpSpPr bwMode="auto">
          <a:xfrm>
            <a:off x="4836176" y="2337557"/>
            <a:ext cx="326272" cy="1075484"/>
            <a:chOff x="3962400" y="4240470"/>
            <a:chExt cx="670435" cy="1808211"/>
          </a:xfrm>
        </p:grpSpPr>
        <p:cxnSp>
          <p:nvCxnSpPr>
            <p:cNvPr id="27" name="Straight Connector 17">
              <a:extLst>
                <a:ext uri="{FF2B5EF4-FFF2-40B4-BE49-F238E27FC236}">
                  <a16:creationId xmlns:a16="http://schemas.microsoft.com/office/drawing/2014/main" id="{994A3D06-B354-4684-BEA2-AB4E198A570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Arrow Connector 18">
              <a:extLst>
                <a:ext uri="{FF2B5EF4-FFF2-40B4-BE49-F238E27FC236}">
                  <a16:creationId xmlns:a16="http://schemas.microsoft.com/office/drawing/2014/main" id="{B1803156-C2CB-4F4C-A644-737D93D114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Arrow Connector 19">
              <a:extLst>
                <a:ext uri="{FF2B5EF4-FFF2-40B4-BE49-F238E27FC236}">
                  <a16:creationId xmlns:a16="http://schemas.microsoft.com/office/drawing/2014/main" id="{C8315A2E-EBF0-4650-B08C-80015E98E22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662BCF36-24F4-4117-9E5D-66BB7B7F7B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920585" y="4591024"/>
              <a:ext cx="1048944" cy="347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500" b="1" dirty="0"/>
                <a:t>Improved Bias</a:t>
              </a:r>
            </a:p>
          </p:txBody>
        </p:sp>
        <p:sp>
          <p:nvSpPr>
            <p:cNvPr id="31" name="TextBox 21">
              <a:extLst>
                <a:ext uri="{FF2B5EF4-FFF2-40B4-BE49-F238E27FC236}">
                  <a16:creationId xmlns:a16="http://schemas.microsoft.com/office/drawing/2014/main" id="{F4325D58-E0D0-46C0-A3C7-76ACA8B49C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011257" y="5427102"/>
              <a:ext cx="895320" cy="34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500" b="1" dirty="0"/>
                <a:t>Worse Bias</a:t>
              </a:r>
            </a:p>
          </p:txBody>
        </p:sp>
      </p:grpSp>
      <p:grpSp>
        <p:nvGrpSpPr>
          <p:cNvPr id="32" name="Group 16">
            <a:extLst>
              <a:ext uri="{FF2B5EF4-FFF2-40B4-BE49-F238E27FC236}">
                <a16:creationId xmlns:a16="http://schemas.microsoft.com/office/drawing/2014/main" id="{CDE82D64-F249-446E-A9AE-295DA48A034D}"/>
              </a:ext>
            </a:extLst>
          </p:cNvPr>
          <p:cNvGrpSpPr>
            <a:grpSpLocks/>
          </p:cNvGrpSpPr>
          <p:nvPr/>
        </p:nvGrpSpPr>
        <p:grpSpPr bwMode="auto">
          <a:xfrm>
            <a:off x="10894076" y="5404607"/>
            <a:ext cx="326272" cy="1075484"/>
            <a:chOff x="3962400" y="4240470"/>
            <a:chExt cx="670435" cy="1808211"/>
          </a:xfrm>
        </p:grpSpPr>
        <p:cxnSp>
          <p:nvCxnSpPr>
            <p:cNvPr id="33" name="Straight Connector 17">
              <a:extLst>
                <a:ext uri="{FF2B5EF4-FFF2-40B4-BE49-F238E27FC236}">
                  <a16:creationId xmlns:a16="http://schemas.microsoft.com/office/drawing/2014/main" id="{7579D81D-6B67-4FEE-91C1-1CE9CA11426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Arrow Connector 18">
              <a:extLst>
                <a:ext uri="{FF2B5EF4-FFF2-40B4-BE49-F238E27FC236}">
                  <a16:creationId xmlns:a16="http://schemas.microsoft.com/office/drawing/2014/main" id="{644B6298-4A2B-4A89-BBE7-667DF94C2DC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Straight Arrow Connector 19">
              <a:extLst>
                <a:ext uri="{FF2B5EF4-FFF2-40B4-BE49-F238E27FC236}">
                  <a16:creationId xmlns:a16="http://schemas.microsoft.com/office/drawing/2014/main" id="{F4EA4036-C85B-4AAE-94DF-D02812C4A8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TextBox 20">
              <a:extLst>
                <a:ext uri="{FF2B5EF4-FFF2-40B4-BE49-F238E27FC236}">
                  <a16:creationId xmlns:a16="http://schemas.microsoft.com/office/drawing/2014/main" id="{68643678-0805-4500-B7B2-F81688DFCE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920585" y="4591024"/>
              <a:ext cx="1048944" cy="347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500" b="1" dirty="0"/>
                <a:t>Improved Bias</a:t>
              </a:r>
            </a:p>
          </p:txBody>
        </p:sp>
        <p:sp>
          <p:nvSpPr>
            <p:cNvPr id="37" name="TextBox 21">
              <a:extLst>
                <a:ext uri="{FF2B5EF4-FFF2-40B4-BE49-F238E27FC236}">
                  <a16:creationId xmlns:a16="http://schemas.microsoft.com/office/drawing/2014/main" id="{1D7C2F34-B1D8-4754-8738-2FB275035C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011257" y="5427102"/>
              <a:ext cx="895320" cy="34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500" b="1" dirty="0"/>
                <a:t>Worse Bias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0F9A829-2131-49A5-91EB-CDF6CAE8C020}"/>
              </a:ext>
            </a:extLst>
          </p:cNvPr>
          <p:cNvGrpSpPr/>
          <p:nvPr/>
        </p:nvGrpSpPr>
        <p:grpSpPr>
          <a:xfrm>
            <a:off x="3222596" y="3736555"/>
            <a:ext cx="7571769" cy="2577041"/>
            <a:chOff x="3222596" y="3736555"/>
            <a:chExt cx="7571769" cy="257704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A501C54-6754-4999-9D63-A3E0946C9B58}"/>
                </a:ext>
              </a:extLst>
            </p:cNvPr>
            <p:cNvGrpSpPr/>
            <p:nvPr/>
          </p:nvGrpSpPr>
          <p:grpSpPr>
            <a:xfrm>
              <a:off x="3222596" y="3736555"/>
              <a:ext cx="3939891" cy="2540051"/>
              <a:chOff x="3222596" y="3736555"/>
              <a:chExt cx="3939891" cy="2540051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DD5BE8C-7633-45B2-AF73-B83A49ABCC8C}"/>
                  </a:ext>
                </a:extLst>
              </p:cNvPr>
              <p:cNvSpPr/>
              <p:nvPr/>
            </p:nvSpPr>
            <p:spPr>
              <a:xfrm>
                <a:off x="3222596" y="5235749"/>
                <a:ext cx="1471330" cy="1040857"/>
              </a:xfrm>
              <a:prstGeom prst="ellipse">
                <a:avLst/>
              </a:prstGeom>
              <a:no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8EFAD96-F3B3-4DD0-BB95-DACEA7770067}"/>
                  </a:ext>
                </a:extLst>
              </p:cNvPr>
              <p:cNvSpPr txBox="1"/>
              <p:nvPr/>
            </p:nvSpPr>
            <p:spPr>
              <a:xfrm>
                <a:off x="4412203" y="3736555"/>
                <a:ext cx="2750284" cy="107721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Increased SOA in the Southeast with v5.3 leads to higher PM</a:t>
                </a:r>
                <a:r>
                  <a:rPr lang="en-US" sz="1600" baseline="-25000" dirty="0">
                    <a:solidFill>
                      <a:schemeClr val="bg1"/>
                    </a:solidFill>
                  </a:rPr>
                  <a:t>2.5</a:t>
                </a:r>
                <a:r>
                  <a:rPr lang="en-US" sz="1600" dirty="0">
                    <a:solidFill>
                      <a:schemeClr val="bg1"/>
                    </a:solidFill>
                  </a:rPr>
                  <a:t> bias in summer and fall versus v5.2.1</a:t>
                </a: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89434FA2-4485-49B7-8BA5-2CE1551A50B3}"/>
                  </a:ext>
                </a:extLst>
              </p:cNvPr>
              <p:cNvCxnSpPr>
                <a:cxnSpLocks/>
                <a:stCxn id="41" idx="2"/>
                <a:endCxn id="39" idx="7"/>
              </p:cNvCxnSpPr>
              <p:nvPr/>
            </p:nvCxnSpPr>
            <p:spPr>
              <a:xfrm flipH="1">
                <a:off x="4478455" y="4813773"/>
                <a:ext cx="1308890" cy="574406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1CF5BB3-813F-4DF0-A1BE-29954E2C9D9F}"/>
                </a:ext>
              </a:extLst>
            </p:cNvPr>
            <p:cNvSpPr/>
            <p:nvPr/>
          </p:nvSpPr>
          <p:spPr>
            <a:xfrm>
              <a:off x="9323035" y="5272739"/>
              <a:ext cx="1471330" cy="1040857"/>
            </a:xfrm>
            <a:prstGeom prst="ellips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A4DC65F-CBE3-4779-AB5D-5DC63BC0CA91}"/>
                </a:ext>
              </a:extLst>
            </p:cNvPr>
            <p:cNvCxnSpPr>
              <a:cxnSpLocks/>
              <a:stCxn id="41" idx="2"/>
              <a:endCxn id="55" idx="2"/>
            </p:cNvCxnSpPr>
            <p:nvPr/>
          </p:nvCxnSpPr>
          <p:spPr>
            <a:xfrm>
              <a:off x="5787345" y="4813773"/>
              <a:ext cx="3535690" cy="979395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E415425-BDCA-4E29-B590-636CAC24E0D4}"/>
              </a:ext>
            </a:extLst>
          </p:cNvPr>
          <p:cNvSpPr txBox="1"/>
          <p:nvPr/>
        </p:nvSpPr>
        <p:spPr>
          <a:xfrm>
            <a:off x="68093" y="6517531"/>
            <a:ext cx="12013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Cool colors indicate lower bias with M3Dry; Warm colors </a:t>
            </a:r>
            <a:r>
              <a:rPr lang="en-US"/>
              <a:t>indicate lower </a:t>
            </a:r>
            <a:r>
              <a:rPr lang="en-US" dirty="0"/>
              <a:t>bias with STAGE</a:t>
            </a:r>
          </a:p>
        </p:txBody>
      </p:sp>
    </p:spTree>
    <p:extLst>
      <p:ext uri="{BB962C8B-B14F-4D97-AF65-F5344CB8AC3E}">
        <p14:creationId xmlns:p14="http://schemas.microsoft.com/office/powerpoint/2010/main" val="157150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arwin.rtpnc.epa.gov/wyat/cache/CMAQv53r2_2016ff_12US1_STAGE_Bidi_NH3_716900_boxplot_all.png">
            <a:extLst>
              <a:ext uri="{FF2B5EF4-FFF2-40B4-BE49-F238E27FC236}">
                <a16:creationId xmlns:a16="http://schemas.microsoft.com/office/drawing/2014/main" id="{52904AE3-14BE-4450-AA05-A72C74187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41" y="1371600"/>
            <a:ext cx="5359940" cy="535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DFBF1-0A7E-476A-A764-47FD827590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8826" y="444230"/>
            <a:ext cx="7721600" cy="685800"/>
          </a:xfrm>
        </p:spPr>
        <p:txBody>
          <a:bodyPr/>
          <a:lstStyle/>
          <a:p>
            <a:r>
              <a:rPr lang="en-US" dirty="0"/>
              <a:t>CMAQv5.3 – STAGE vs. M3Dry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BF7C2-E491-427F-A1C3-6CEA93F6EFB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46793C-59BC-43E0-8842-D616DD266096}"/>
              </a:ext>
            </a:extLst>
          </p:cNvPr>
          <p:cNvSpPr/>
          <p:nvPr/>
        </p:nvSpPr>
        <p:spPr>
          <a:xfrm>
            <a:off x="1410511" y="1906621"/>
            <a:ext cx="2198451" cy="311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F24866-C4AE-4AE1-8C16-E304A4BD215A}"/>
              </a:ext>
            </a:extLst>
          </p:cNvPr>
          <p:cNvSpPr txBox="1"/>
          <p:nvPr/>
        </p:nvSpPr>
        <p:spPr>
          <a:xfrm>
            <a:off x="1303505" y="1828801"/>
            <a:ext cx="1040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STAGE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29764A-9838-40AA-91C9-1A8DCCB94CC2}"/>
              </a:ext>
            </a:extLst>
          </p:cNvPr>
          <p:cNvSpPr txBox="1"/>
          <p:nvPr/>
        </p:nvSpPr>
        <p:spPr>
          <a:xfrm>
            <a:off x="1309990" y="1981200"/>
            <a:ext cx="1040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M3Dry</a:t>
            </a:r>
          </a:p>
        </p:txBody>
      </p:sp>
      <p:pic>
        <p:nvPicPr>
          <p:cNvPr id="1028" name="Picture 4" descr="http://darwin.rtpnc.epa.gov/wyat/cache/CMAQv53r2_2016ff_12US1_STAGE_Bidi_PM_TOT_425328_boxplot_all.png">
            <a:extLst>
              <a:ext uri="{FF2B5EF4-FFF2-40B4-BE49-F238E27FC236}">
                <a16:creationId xmlns:a16="http://schemas.microsoft.com/office/drawing/2014/main" id="{097F462A-66EC-4572-BD77-186F67EB5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311" y="1361872"/>
            <a:ext cx="5358384" cy="535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4C2CAEB-2EE5-4C14-8566-72ECE5FA0451}"/>
              </a:ext>
            </a:extLst>
          </p:cNvPr>
          <p:cNvSpPr/>
          <p:nvPr/>
        </p:nvSpPr>
        <p:spPr>
          <a:xfrm>
            <a:off x="7039583" y="1913108"/>
            <a:ext cx="2198451" cy="311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78D038-FF5B-45A1-B2FA-E32BB6846E07}"/>
              </a:ext>
            </a:extLst>
          </p:cNvPr>
          <p:cNvSpPr txBox="1"/>
          <p:nvPr/>
        </p:nvSpPr>
        <p:spPr>
          <a:xfrm>
            <a:off x="6961760" y="1835286"/>
            <a:ext cx="1040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STAGE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92590E-06B9-4E26-A426-B9D5126BF2F5}"/>
              </a:ext>
            </a:extLst>
          </p:cNvPr>
          <p:cNvSpPr txBox="1"/>
          <p:nvPr/>
        </p:nvSpPr>
        <p:spPr>
          <a:xfrm>
            <a:off x="6968245" y="1987685"/>
            <a:ext cx="1040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M3Dry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E46B16-666F-484E-A06E-601406049E90}"/>
              </a:ext>
            </a:extLst>
          </p:cNvPr>
          <p:cNvSpPr txBox="1"/>
          <p:nvPr/>
        </p:nvSpPr>
        <p:spPr>
          <a:xfrm>
            <a:off x="2714018" y="1799617"/>
            <a:ext cx="62257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NH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5E4599-9092-41A0-B665-27B49C5F7704}"/>
              </a:ext>
            </a:extLst>
          </p:cNvPr>
          <p:cNvSpPr txBox="1"/>
          <p:nvPr/>
        </p:nvSpPr>
        <p:spPr>
          <a:xfrm>
            <a:off x="8566825" y="1776919"/>
            <a:ext cx="83009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PM</a:t>
            </a:r>
            <a:r>
              <a:rPr lang="en-US" baseline="-25000" dirty="0">
                <a:solidFill>
                  <a:schemeClr val="bg1"/>
                </a:solidFill>
              </a:rPr>
              <a:t>2.5</a:t>
            </a:r>
          </a:p>
        </p:txBody>
      </p:sp>
    </p:spTree>
    <p:extLst>
      <p:ext uri="{BB962C8B-B14F-4D97-AF65-F5344CB8AC3E}">
        <p14:creationId xmlns:p14="http://schemas.microsoft.com/office/powerpoint/2010/main" val="1712888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7034A-A883-4E1D-BF07-8C68B3EE92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3ECDD42-C0DA-48E4-8B0A-D12A1FD2B63A}"/>
              </a:ext>
            </a:extLst>
          </p:cNvPr>
          <p:cNvSpPr txBox="1">
            <a:spLocks/>
          </p:cNvSpPr>
          <p:nvPr/>
        </p:nvSpPr>
        <p:spPr bwMode="auto">
          <a:xfrm>
            <a:off x="369650" y="1382"/>
            <a:ext cx="1164400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STAGE vs. M3Dry Seasonal Bias Difference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5A8E0B-94B4-4031-ACC9-57ACF467AFC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9858" r="49973" b="8156"/>
          <a:stretch/>
        </p:blipFill>
        <p:spPr>
          <a:xfrm>
            <a:off x="87548" y="671206"/>
            <a:ext cx="5943600" cy="2834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19F280-9154-44E5-BCC0-5C575B8613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74" r="49973" b="8156"/>
          <a:stretch/>
        </p:blipFill>
        <p:spPr>
          <a:xfrm>
            <a:off x="6177064" y="671205"/>
            <a:ext cx="6022140" cy="283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BC06A4-F0F5-4F8B-A258-A8700C4DAAE6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9291" r="49973" b="8156"/>
          <a:stretch/>
        </p:blipFill>
        <p:spPr>
          <a:xfrm>
            <a:off x="87550" y="3696505"/>
            <a:ext cx="5943600" cy="2830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629773-EDC0-4CC5-8B2E-B6268F7AF154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t="9291" r="49973" b="7873"/>
          <a:stretch/>
        </p:blipFill>
        <p:spPr>
          <a:xfrm>
            <a:off x="6167336" y="3686778"/>
            <a:ext cx="5943600" cy="2834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26BB4E-3B2D-4F31-98CF-1DE3BBA5D6F4}"/>
              </a:ext>
            </a:extLst>
          </p:cNvPr>
          <p:cNvSpPr txBox="1"/>
          <p:nvPr/>
        </p:nvSpPr>
        <p:spPr>
          <a:xfrm>
            <a:off x="87550" y="3122579"/>
            <a:ext cx="110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Winter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55BDD5-6131-4951-8A58-63A12705A82E}"/>
              </a:ext>
            </a:extLst>
          </p:cNvPr>
          <p:cNvSpPr txBox="1"/>
          <p:nvPr/>
        </p:nvSpPr>
        <p:spPr>
          <a:xfrm>
            <a:off x="6173820" y="3119337"/>
            <a:ext cx="110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B13DB3-CDD0-425F-9396-FA21CB97C416}"/>
              </a:ext>
            </a:extLst>
          </p:cNvPr>
          <p:cNvSpPr txBox="1"/>
          <p:nvPr/>
        </p:nvSpPr>
        <p:spPr>
          <a:xfrm>
            <a:off x="87554" y="6147881"/>
            <a:ext cx="110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Summer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AA2421-CAE0-478B-9095-90157B33A37C}"/>
              </a:ext>
            </a:extLst>
          </p:cNvPr>
          <p:cNvSpPr txBox="1"/>
          <p:nvPr/>
        </p:nvSpPr>
        <p:spPr>
          <a:xfrm>
            <a:off x="6177064" y="6138155"/>
            <a:ext cx="110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Fall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A9B70444-E404-4E6A-BAF4-5229C6499764}"/>
              </a:ext>
            </a:extLst>
          </p:cNvPr>
          <p:cNvGrpSpPr>
            <a:grpSpLocks/>
          </p:cNvGrpSpPr>
          <p:nvPr/>
        </p:nvGrpSpPr>
        <p:grpSpPr bwMode="auto">
          <a:xfrm>
            <a:off x="4786634" y="2175507"/>
            <a:ext cx="388601" cy="1318485"/>
            <a:chOff x="3962400" y="4186086"/>
            <a:chExt cx="686241" cy="2076712"/>
          </a:xfrm>
        </p:grpSpPr>
        <p:cxnSp>
          <p:nvCxnSpPr>
            <p:cNvPr id="17" name="Straight Connector 17">
              <a:extLst>
                <a:ext uri="{FF2B5EF4-FFF2-40B4-BE49-F238E27FC236}">
                  <a16:creationId xmlns:a16="http://schemas.microsoft.com/office/drawing/2014/main" id="{62433D10-3CBA-4C76-8A87-2515E7777A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Arrow Connector 18">
              <a:extLst>
                <a:ext uri="{FF2B5EF4-FFF2-40B4-BE49-F238E27FC236}">
                  <a16:creationId xmlns:a16="http://schemas.microsoft.com/office/drawing/2014/main" id="{D5BDD429-A774-4E4B-AAFE-43F088BF1AD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174836" y="4306111"/>
              <a:ext cx="0" cy="90319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Arrow Connector 19">
              <a:extLst>
                <a:ext uri="{FF2B5EF4-FFF2-40B4-BE49-F238E27FC236}">
                  <a16:creationId xmlns:a16="http://schemas.microsoft.com/office/drawing/2014/main" id="{A6BACD1C-55AF-4C2E-B144-A842780843C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90034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B7A01255-AD22-416F-913F-3E7AD8681B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884202" y="4557214"/>
              <a:ext cx="1121712" cy="379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600" b="1" dirty="0"/>
                <a:t>M3Dry Better</a:t>
              </a: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11F981C9-CC90-49D8-AF06-A7328B09AE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875150" y="5489306"/>
              <a:ext cx="1167528" cy="379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600" b="1" dirty="0"/>
                <a:t>STAGE Better</a:t>
              </a:r>
            </a:p>
          </p:txBody>
        </p:sp>
      </p:grpSp>
      <p:grpSp>
        <p:nvGrpSpPr>
          <p:cNvPr id="22" name="Group 16">
            <a:extLst>
              <a:ext uri="{FF2B5EF4-FFF2-40B4-BE49-F238E27FC236}">
                <a16:creationId xmlns:a16="http://schemas.microsoft.com/office/drawing/2014/main" id="{98ABDFAC-6061-400E-AE80-9D7A934E3264}"/>
              </a:ext>
            </a:extLst>
          </p:cNvPr>
          <p:cNvGrpSpPr>
            <a:grpSpLocks/>
          </p:cNvGrpSpPr>
          <p:nvPr/>
        </p:nvGrpSpPr>
        <p:grpSpPr bwMode="auto">
          <a:xfrm>
            <a:off x="10938514" y="2183127"/>
            <a:ext cx="388601" cy="1318485"/>
            <a:chOff x="3962400" y="4186086"/>
            <a:chExt cx="686241" cy="2076712"/>
          </a:xfrm>
        </p:grpSpPr>
        <p:cxnSp>
          <p:nvCxnSpPr>
            <p:cNvPr id="23" name="Straight Connector 17">
              <a:extLst>
                <a:ext uri="{FF2B5EF4-FFF2-40B4-BE49-F238E27FC236}">
                  <a16:creationId xmlns:a16="http://schemas.microsoft.com/office/drawing/2014/main" id="{C8D8C47D-694C-4FC2-8DED-163D42F590A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Arrow Connector 18">
              <a:extLst>
                <a:ext uri="{FF2B5EF4-FFF2-40B4-BE49-F238E27FC236}">
                  <a16:creationId xmlns:a16="http://schemas.microsoft.com/office/drawing/2014/main" id="{8AD1936A-39A6-4691-9A66-754CC1E8C6D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174836" y="4306111"/>
              <a:ext cx="0" cy="90319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traight Arrow Connector 19">
              <a:extLst>
                <a:ext uri="{FF2B5EF4-FFF2-40B4-BE49-F238E27FC236}">
                  <a16:creationId xmlns:a16="http://schemas.microsoft.com/office/drawing/2014/main" id="{54DB6306-5056-41F9-8DCB-C7D6CC3DFA1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90034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DE432350-2B4D-4DD4-9C8B-506CFB094B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884202" y="4557214"/>
              <a:ext cx="1121712" cy="379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600" b="1" dirty="0"/>
                <a:t>M3Dry Better</a:t>
              </a:r>
            </a:p>
          </p:txBody>
        </p: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97B7BD66-A58A-4357-9A87-236964440F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875150" y="5489306"/>
              <a:ext cx="1167528" cy="379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600" b="1" dirty="0"/>
                <a:t>STAGE Better</a:t>
              </a:r>
            </a:p>
          </p:txBody>
        </p:sp>
      </p:grpSp>
      <p:grpSp>
        <p:nvGrpSpPr>
          <p:cNvPr id="28" name="Group 16">
            <a:extLst>
              <a:ext uri="{FF2B5EF4-FFF2-40B4-BE49-F238E27FC236}">
                <a16:creationId xmlns:a16="http://schemas.microsoft.com/office/drawing/2014/main" id="{CFA49DF3-8AE5-4373-A063-6FF443510C89}"/>
              </a:ext>
            </a:extLst>
          </p:cNvPr>
          <p:cNvGrpSpPr>
            <a:grpSpLocks/>
          </p:cNvGrpSpPr>
          <p:nvPr/>
        </p:nvGrpSpPr>
        <p:grpSpPr bwMode="auto">
          <a:xfrm>
            <a:off x="4780284" y="5261607"/>
            <a:ext cx="388601" cy="1318485"/>
            <a:chOff x="3962400" y="4186086"/>
            <a:chExt cx="686241" cy="2076712"/>
          </a:xfrm>
        </p:grpSpPr>
        <p:cxnSp>
          <p:nvCxnSpPr>
            <p:cNvPr id="29" name="Straight Connector 17">
              <a:extLst>
                <a:ext uri="{FF2B5EF4-FFF2-40B4-BE49-F238E27FC236}">
                  <a16:creationId xmlns:a16="http://schemas.microsoft.com/office/drawing/2014/main" id="{0CBC81B1-7831-46DB-B8C3-3AA3405C330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Arrow Connector 18">
              <a:extLst>
                <a:ext uri="{FF2B5EF4-FFF2-40B4-BE49-F238E27FC236}">
                  <a16:creationId xmlns:a16="http://schemas.microsoft.com/office/drawing/2014/main" id="{02A85168-2E0C-44A6-9306-E495D76763E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174836" y="4306111"/>
              <a:ext cx="0" cy="90319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9">
              <a:extLst>
                <a:ext uri="{FF2B5EF4-FFF2-40B4-BE49-F238E27FC236}">
                  <a16:creationId xmlns:a16="http://schemas.microsoft.com/office/drawing/2014/main" id="{B76A6623-6634-4316-A91B-EEE83B3FA01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90034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TextBox 20">
              <a:extLst>
                <a:ext uri="{FF2B5EF4-FFF2-40B4-BE49-F238E27FC236}">
                  <a16:creationId xmlns:a16="http://schemas.microsoft.com/office/drawing/2014/main" id="{333DBF0F-0E2A-4663-B012-5078AB44D4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884202" y="4557214"/>
              <a:ext cx="1121712" cy="379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600" b="1" dirty="0"/>
                <a:t>M3Dry Better</a:t>
              </a:r>
            </a:p>
          </p:txBody>
        </p:sp>
        <p:sp>
          <p:nvSpPr>
            <p:cNvPr id="33" name="TextBox 21">
              <a:extLst>
                <a:ext uri="{FF2B5EF4-FFF2-40B4-BE49-F238E27FC236}">
                  <a16:creationId xmlns:a16="http://schemas.microsoft.com/office/drawing/2014/main" id="{FF1DD3E9-36E2-4633-B237-CC6AD299B6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875150" y="5489306"/>
              <a:ext cx="1167528" cy="379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600" b="1" dirty="0"/>
                <a:t>STAGE Better</a:t>
              </a:r>
            </a:p>
          </p:txBody>
        </p:sp>
      </p:grpSp>
      <p:grpSp>
        <p:nvGrpSpPr>
          <p:cNvPr id="34" name="Group 16">
            <a:extLst>
              <a:ext uri="{FF2B5EF4-FFF2-40B4-BE49-F238E27FC236}">
                <a16:creationId xmlns:a16="http://schemas.microsoft.com/office/drawing/2014/main" id="{6787DD56-67B0-4D59-B8F6-F07627988098}"/>
              </a:ext>
            </a:extLst>
          </p:cNvPr>
          <p:cNvGrpSpPr>
            <a:grpSpLocks/>
          </p:cNvGrpSpPr>
          <p:nvPr/>
        </p:nvGrpSpPr>
        <p:grpSpPr bwMode="auto">
          <a:xfrm>
            <a:off x="10859774" y="5257797"/>
            <a:ext cx="388601" cy="1318485"/>
            <a:chOff x="3962400" y="4186086"/>
            <a:chExt cx="686241" cy="2076712"/>
          </a:xfrm>
        </p:grpSpPr>
        <p:cxnSp>
          <p:nvCxnSpPr>
            <p:cNvPr id="35" name="Straight Connector 17">
              <a:extLst>
                <a:ext uri="{FF2B5EF4-FFF2-40B4-BE49-F238E27FC236}">
                  <a16:creationId xmlns:a16="http://schemas.microsoft.com/office/drawing/2014/main" id="{6447A4DB-0531-4612-A74D-92385D21F15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Straight Arrow Connector 18">
              <a:extLst>
                <a:ext uri="{FF2B5EF4-FFF2-40B4-BE49-F238E27FC236}">
                  <a16:creationId xmlns:a16="http://schemas.microsoft.com/office/drawing/2014/main" id="{D9EFA19B-A75A-4166-8B83-4AA2552F79E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174836" y="4306111"/>
              <a:ext cx="0" cy="90319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Straight Arrow Connector 19">
              <a:extLst>
                <a:ext uri="{FF2B5EF4-FFF2-40B4-BE49-F238E27FC236}">
                  <a16:creationId xmlns:a16="http://schemas.microsoft.com/office/drawing/2014/main" id="{5E480C63-FC16-42F9-A695-2DC8B2BFA2A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90034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TextBox 20">
              <a:extLst>
                <a:ext uri="{FF2B5EF4-FFF2-40B4-BE49-F238E27FC236}">
                  <a16:creationId xmlns:a16="http://schemas.microsoft.com/office/drawing/2014/main" id="{4E92B42F-FB30-493C-ABD9-F7D33FFD1D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884202" y="4557214"/>
              <a:ext cx="1121712" cy="379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600" b="1" dirty="0"/>
                <a:t>M3Dry Better</a:t>
              </a:r>
            </a:p>
          </p:txBody>
        </p:sp>
        <p:sp>
          <p:nvSpPr>
            <p:cNvPr id="39" name="TextBox 21">
              <a:extLst>
                <a:ext uri="{FF2B5EF4-FFF2-40B4-BE49-F238E27FC236}">
                  <a16:creationId xmlns:a16="http://schemas.microsoft.com/office/drawing/2014/main" id="{1710C955-F134-4BD7-861E-E2BE78165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875150" y="5489306"/>
              <a:ext cx="1167528" cy="379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600" b="1" dirty="0"/>
                <a:t>STAGE Better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D396E5F-9F92-4B2C-860D-3B293712CEC6}"/>
              </a:ext>
            </a:extLst>
          </p:cNvPr>
          <p:cNvSpPr txBox="1"/>
          <p:nvPr/>
        </p:nvSpPr>
        <p:spPr>
          <a:xfrm>
            <a:off x="4733216" y="3580912"/>
            <a:ext cx="2750284" cy="13234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Reduced PM</a:t>
            </a:r>
            <a:r>
              <a:rPr lang="en-US" sz="1600" baseline="-25000" dirty="0">
                <a:solidFill>
                  <a:schemeClr val="bg1"/>
                </a:solidFill>
              </a:rPr>
              <a:t>2.5</a:t>
            </a:r>
            <a:r>
              <a:rPr lang="en-US" sz="1600" dirty="0">
                <a:solidFill>
                  <a:schemeClr val="bg1"/>
                </a:solidFill>
              </a:rPr>
              <a:t> bias in the eastern US with M3Dry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Reduced PM</a:t>
            </a:r>
            <a:r>
              <a:rPr lang="en-US" sz="1600" baseline="-25000" dirty="0">
                <a:solidFill>
                  <a:schemeClr val="bg1"/>
                </a:solidFill>
              </a:rPr>
              <a:t>2.5</a:t>
            </a:r>
            <a:r>
              <a:rPr lang="en-US" sz="1600" dirty="0">
                <a:solidFill>
                  <a:schemeClr val="bg1"/>
                </a:solidFill>
              </a:rPr>
              <a:t> bias in the western US with STAGE</a:t>
            </a:r>
          </a:p>
        </p:txBody>
      </p:sp>
    </p:spTree>
    <p:extLst>
      <p:ext uri="{BB962C8B-B14F-4D97-AF65-F5344CB8AC3E}">
        <p14:creationId xmlns:p14="http://schemas.microsoft.com/office/powerpoint/2010/main" val="355599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9F9FDB-CDEB-498A-B8C5-C3FF5DA55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0" y="223140"/>
            <a:ext cx="7721600" cy="685800"/>
          </a:xfrm>
        </p:spPr>
        <p:txBody>
          <a:bodyPr/>
          <a:lstStyle/>
          <a:p>
            <a:r>
              <a:rPr lang="en-US" sz="3600" dirty="0"/>
              <a:t>Summary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717C8B-7BB4-4249-A3AD-79A4F5D8D4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3200" y="1447799"/>
            <a:ext cx="11785600" cy="5410201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Ozone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Higher O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with v5.3 in winter improves underestimation vs. v5.2.1</a:t>
            </a:r>
          </a:p>
          <a:p>
            <a:pPr lvl="2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Largely due to changes in the representation of dry deposition in v5.3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Lower O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with v5.3 in spring increases underestimation vs. v5.2.1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Lower O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with v5.3 in summer/fall improves overestimation vs. v5.2.1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BCs created using v5.3</a:t>
            </a:r>
            <a:r>
              <a:rPr lang="el-GR" b="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(M3Dry) hemispheric CMAQ simulation contribute to lower O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(vs BCs using v5.2.1)</a:t>
            </a:r>
          </a:p>
          <a:p>
            <a:pPr lvl="2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largest in the winter and fall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WRFv4.1.1 results in generally higher O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mixing ratios, particularly in the winter and spring </a:t>
            </a:r>
          </a:p>
          <a:p>
            <a:pPr lvl="2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result of time-varying VEGFRA and LAI derived from MODIS instead of the look-up values in the PX data table</a:t>
            </a:r>
          </a:p>
          <a:p>
            <a:pPr lvl="2"/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Total PM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Generally higher PM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in the summer/fall with v5.3 vs. v5.2.1</a:t>
            </a:r>
          </a:p>
          <a:p>
            <a:pPr lvl="2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primarily the result of increased SOA from monoterpene oxidation products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Similar PM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(to v5.2.1) outside of the summer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STAGE has consistently higher PM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than M3Dry throughout the year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M3Dry has smaller warm-season NH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bias vs. STAGE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WRFv4.1.1 has a generally small effect on PM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concentration throughout the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A6BA3-9958-4430-9B45-7123E3EE309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846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5E1DF-9B71-4C44-963A-8B5117E05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0" y="213615"/>
            <a:ext cx="7721600" cy="685800"/>
          </a:xfrm>
        </p:spPr>
        <p:txBody>
          <a:bodyPr/>
          <a:lstStyle/>
          <a:p>
            <a:r>
              <a:rPr lang="en-US" sz="3200" dirty="0"/>
              <a:t>Acknowledgements and Disclaimer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BE42C-9218-4B4F-9C07-4251054548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3200" y="1147864"/>
            <a:ext cx="4473575" cy="5710136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CMAQ Development Team and Others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Wyat Appel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Jesse Bash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Brian Eder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Kathleen Fahey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Kristen Foley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Robert Gilliam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Christian Hogrefe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Bill Hutzell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Daiwen Kang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Deborah Luecken (retired)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Rohit Mathur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Benjamin Murphy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Sergey Napelenok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Chris Nolte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Jonathan Pleim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George Pouliot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Havala Pye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Limei Ran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Shawn Roselle (retired)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Golam Sarwar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Donna 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Schwede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Fahim Sidi 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Tanya Spero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David Wong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448C4-0F0E-4BC6-9E98-89EEF017A0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5E05EC-5637-48C9-AFC2-F4FA676CD82B}"/>
              </a:ext>
            </a:extLst>
          </p:cNvPr>
          <p:cNvSpPr/>
          <p:nvPr/>
        </p:nvSpPr>
        <p:spPr>
          <a:xfrm>
            <a:off x="5721626" y="320587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/>
              <a:t>The views expressed in this presentation are those of the authors and do not necessarily reflect the views or policies of the U.S. Environmental Protection Agency.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755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81BB52-FA7E-487B-AAEE-E175E2B7EB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0557E-E7B8-4D2E-9CDF-3541ED5D5E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9B996-FCEE-4E4E-8947-4623B2D46CF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323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83FE75-938E-4A66-8C93-8940AE0A90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0" y="236805"/>
            <a:ext cx="7721600" cy="685800"/>
          </a:xfrm>
        </p:spPr>
        <p:txBody>
          <a:bodyPr/>
          <a:lstStyle/>
          <a:p>
            <a:r>
              <a:rPr lang="en-US" sz="3200" dirty="0"/>
              <a:t>CMAQ Inputs and Configuration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820A8-B4A0-44C9-8895-4BCA8C58ED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3200" y="5813778"/>
            <a:ext cx="11785600" cy="104422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simulations are 2016 CONUS 12-km annual simulation 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MCIP from the same 2016 WRF v3.8 simulation used in all simulations (WRF simulations use lightning assimilation)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2016 emissions based on “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 and “ff” beta platform versions (final 2016v1 platform emissions coming soon)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81DED-847B-48CD-AAB8-A6A9D0CC74C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2A9E27D-4371-4875-88BC-9A5F26A56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616334"/>
              </p:ext>
            </p:extLst>
          </p:nvPr>
        </p:nvGraphicFramePr>
        <p:xfrm>
          <a:off x="880534" y="1298221"/>
          <a:ext cx="10363200" cy="4450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4400">
                  <a:extLst>
                    <a:ext uri="{9D8B030D-6E8A-4147-A177-3AD203B41FA5}">
                      <a16:colId xmlns:a16="http://schemas.microsoft.com/office/drawing/2014/main" val="2351244412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533058766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1390375008"/>
                    </a:ext>
                  </a:extLst>
                </a:gridCol>
              </a:tblGrid>
              <a:tr h="428622"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CMAQv5.2.1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CMAQv5.3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558318"/>
                  </a:ext>
                </a:extLst>
              </a:tr>
              <a:tr h="42862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WRF Version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3.8.1 and 4.1.1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8897141"/>
                  </a:ext>
                </a:extLst>
              </a:tr>
              <a:tr h="42862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MCIP Version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and 5.0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9687175"/>
                  </a:ext>
                </a:extLst>
              </a:tr>
              <a:tr h="59323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Boundary Conditions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v5.2.1 Hemispheric CMAQ</a:t>
                      </a:r>
                    </a:p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(with detailed halogen mechanism)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v5.3 Hemispheric CMAQ </a:t>
                      </a:r>
                    </a:p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(with detailed DMS/halogen mechanism)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4187747"/>
                  </a:ext>
                </a:extLst>
              </a:tr>
              <a:tr h="42862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Chemical Mechanism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CB6r3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CB6r3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8815134"/>
                  </a:ext>
                </a:extLst>
              </a:tr>
              <a:tr h="42862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Module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137730"/>
                  </a:ext>
                </a:extLst>
              </a:tr>
              <a:tr h="42862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Deposition Scheme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M3Dry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M3Dry and STAGE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391168"/>
                  </a:ext>
                </a:extLst>
              </a:tr>
              <a:tr h="42862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Bi-directional Ammonia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and 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5869493"/>
                  </a:ext>
                </a:extLst>
              </a:tr>
              <a:tr h="42862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Wind-blown Dust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0308065"/>
                  </a:ext>
                </a:extLst>
              </a:tr>
              <a:tr h="42862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Lightning NOx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2715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6279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4DB0F6-E28A-41B9-9F38-F08BAE7C9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07" t="23851"/>
          <a:stretch/>
        </p:blipFill>
        <p:spPr>
          <a:xfrm>
            <a:off x="7942150" y="1604718"/>
            <a:ext cx="4149305" cy="33995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24D276-3D56-474D-80B0-489B6BBA5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005" y="4207175"/>
            <a:ext cx="2471464" cy="20479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64CD7D-EE72-47C9-A0D5-B4DF3AF72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26" y="4190348"/>
            <a:ext cx="2471464" cy="20666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F1CD8D-F100-4ACB-A3A8-F70D93ED2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005" y="1561382"/>
            <a:ext cx="2508995" cy="2089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F7CD31-96A3-4243-AC08-E6E21176B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86" y="1561381"/>
            <a:ext cx="2475145" cy="206665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319D9E0-9BC1-478D-A95A-D622220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729"/>
            <a:ext cx="12192000" cy="1016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Changes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CMAQv5.3</a:t>
            </a:r>
            <a:r>
              <a:rPr lang="el-GR" sz="4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β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Minus CMAQv5.2.1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F53D78-9604-45CB-8A3B-8BB7CA916B76}"/>
              </a:ext>
            </a:extLst>
          </p:cNvPr>
          <p:cNvSpPr txBox="1"/>
          <p:nvPr/>
        </p:nvSpPr>
        <p:spPr>
          <a:xfrm>
            <a:off x="767752" y="1235386"/>
            <a:ext cx="168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Spring 2016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84719B-C91F-4398-9445-773C7E4CAB5A}"/>
              </a:ext>
            </a:extLst>
          </p:cNvPr>
          <p:cNvSpPr txBox="1"/>
          <p:nvPr/>
        </p:nvSpPr>
        <p:spPr>
          <a:xfrm>
            <a:off x="3987776" y="1249751"/>
            <a:ext cx="168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Summer 2016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971C18-77A8-43F3-846F-3710F8C8B652}"/>
              </a:ext>
            </a:extLst>
          </p:cNvPr>
          <p:cNvSpPr txBox="1"/>
          <p:nvPr/>
        </p:nvSpPr>
        <p:spPr>
          <a:xfrm>
            <a:off x="642619" y="3804085"/>
            <a:ext cx="168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Fall 2016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F9C792-A280-47CC-AC60-BD2FE2FD7B18}"/>
              </a:ext>
            </a:extLst>
          </p:cNvPr>
          <p:cNvSpPr txBox="1"/>
          <p:nvPr/>
        </p:nvSpPr>
        <p:spPr>
          <a:xfrm>
            <a:off x="3894320" y="3818490"/>
            <a:ext cx="168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Winter 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73377F-2289-4096-8872-1EA3D0225748}"/>
              </a:ext>
            </a:extLst>
          </p:cNvPr>
          <p:cNvSpPr txBox="1"/>
          <p:nvPr/>
        </p:nvSpPr>
        <p:spPr>
          <a:xfrm>
            <a:off x="8221212" y="1235386"/>
            <a:ext cx="318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Annual Average 2016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34F6AF-EC3B-46A3-A7D1-4C075C2C0774}"/>
              </a:ext>
            </a:extLst>
          </p:cNvPr>
          <p:cNvGrpSpPr/>
          <p:nvPr/>
        </p:nvGrpSpPr>
        <p:grpSpPr>
          <a:xfrm>
            <a:off x="1221709" y="1667527"/>
            <a:ext cx="9853378" cy="4219487"/>
            <a:chOff x="1221709" y="1667527"/>
            <a:chExt cx="9853378" cy="4219487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6C5B45EB-2DF6-49F8-8E22-4809091DD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7984" y="1773935"/>
              <a:ext cx="1830674" cy="646331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chemeClr val="accent2"/>
                  </a:solidFill>
                </a:rPr>
                <a:t>Increased deposition to soil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A90B275-C659-4D39-BE5E-403F659D4DD3}"/>
                </a:ext>
              </a:extLst>
            </p:cNvPr>
            <p:cNvGrpSpPr/>
            <p:nvPr/>
          </p:nvGrpSpPr>
          <p:grpSpPr>
            <a:xfrm>
              <a:off x="1221709" y="1667527"/>
              <a:ext cx="9853378" cy="4219487"/>
              <a:chOff x="1221709" y="1667527"/>
              <a:chExt cx="9853378" cy="4219487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EA9298F-8217-4F64-B7CB-FB178F332493}"/>
                  </a:ext>
                </a:extLst>
              </p:cNvPr>
              <p:cNvSpPr/>
              <p:nvPr/>
            </p:nvSpPr>
            <p:spPr>
              <a:xfrm rot="2930608">
                <a:off x="9873163" y="2203899"/>
                <a:ext cx="1696482" cy="707366"/>
              </a:xfrm>
              <a:prstGeom prst="ellipse">
                <a:avLst/>
              </a:prstGeom>
              <a:noFill/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B076162-B464-44EE-B7A4-9BC9A4377FB5}"/>
                  </a:ext>
                </a:extLst>
              </p:cNvPr>
              <p:cNvSpPr/>
              <p:nvPr/>
            </p:nvSpPr>
            <p:spPr>
              <a:xfrm rot="187154">
                <a:off x="9293370" y="4082931"/>
                <a:ext cx="878768" cy="326998"/>
              </a:xfrm>
              <a:prstGeom prst="ellipse">
                <a:avLst/>
              </a:prstGeom>
              <a:noFill/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11EF4D5-3147-4FE0-84CF-50769C5B3513}"/>
                  </a:ext>
                </a:extLst>
              </p:cNvPr>
              <p:cNvSpPr/>
              <p:nvPr/>
            </p:nvSpPr>
            <p:spPr>
              <a:xfrm rot="187154">
                <a:off x="4369652" y="5702536"/>
                <a:ext cx="451664" cy="184478"/>
              </a:xfrm>
              <a:prstGeom prst="ellipse">
                <a:avLst/>
              </a:prstGeom>
              <a:noFill/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AE96E54-DE77-4FA8-AB77-11F4BBC74896}"/>
                  </a:ext>
                </a:extLst>
              </p:cNvPr>
              <p:cNvSpPr/>
              <p:nvPr/>
            </p:nvSpPr>
            <p:spPr>
              <a:xfrm rot="187154">
                <a:off x="1221709" y="5702536"/>
                <a:ext cx="451664" cy="184478"/>
              </a:xfrm>
              <a:prstGeom prst="ellipse">
                <a:avLst/>
              </a:prstGeom>
              <a:noFill/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EC66685-4C75-4096-9684-D36AAF168621}"/>
                  </a:ext>
                </a:extLst>
              </p:cNvPr>
              <p:cNvSpPr/>
              <p:nvPr/>
            </p:nvSpPr>
            <p:spPr>
              <a:xfrm rot="187154">
                <a:off x="1235046" y="3116906"/>
                <a:ext cx="451664" cy="184478"/>
              </a:xfrm>
              <a:prstGeom prst="ellipse">
                <a:avLst/>
              </a:prstGeom>
              <a:noFill/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3E6B0A9-42E9-4098-B9A6-694B1C873CDE}"/>
                  </a:ext>
                </a:extLst>
              </p:cNvPr>
              <p:cNvSpPr/>
              <p:nvPr/>
            </p:nvSpPr>
            <p:spPr>
              <a:xfrm rot="187154">
                <a:off x="4413659" y="3030893"/>
                <a:ext cx="451664" cy="184478"/>
              </a:xfrm>
              <a:prstGeom prst="ellipse">
                <a:avLst/>
              </a:prstGeom>
              <a:noFill/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FA48362-A883-495C-BA27-E29E0B534792}"/>
                  </a:ext>
                </a:extLst>
              </p:cNvPr>
              <p:cNvSpPr/>
              <p:nvPr/>
            </p:nvSpPr>
            <p:spPr>
              <a:xfrm rot="2930608">
                <a:off x="4607458" y="2031845"/>
                <a:ext cx="1154198" cy="464753"/>
              </a:xfrm>
              <a:prstGeom prst="ellipse">
                <a:avLst/>
              </a:prstGeom>
              <a:noFill/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BCB0255-DBBA-4D18-9607-88A32329249D}"/>
                  </a:ext>
                </a:extLst>
              </p:cNvPr>
              <p:cNvSpPr/>
              <p:nvPr/>
            </p:nvSpPr>
            <p:spPr>
              <a:xfrm rot="2930608">
                <a:off x="4639233" y="4649902"/>
                <a:ext cx="1154198" cy="464753"/>
              </a:xfrm>
              <a:prstGeom prst="ellipse">
                <a:avLst/>
              </a:prstGeom>
              <a:noFill/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945A639-7E82-40C5-9A1F-95CF93499F7C}"/>
                  </a:ext>
                </a:extLst>
              </p:cNvPr>
              <p:cNvSpPr/>
              <p:nvPr/>
            </p:nvSpPr>
            <p:spPr>
              <a:xfrm rot="2930608">
                <a:off x="1501771" y="2012249"/>
                <a:ext cx="1154198" cy="464753"/>
              </a:xfrm>
              <a:prstGeom prst="ellipse">
                <a:avLst/>
              </a:prstGeom>
              <a:noFill/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C315BFC-4ACE-48AE-BC40-445A9692D60C}"/>
                  </a:ext>
                </a:extLst>
              </p:cNvPr>
              <p:cNvSpPr/>
              <p:nvPr/>
            </p:nvSpPr>
            <p:spPr>
              <a:xfrm rot="2930608">
                <a:off x="1434273" y="4601491"/>
                <a:ext cx="1154198" cy="464753"/>
              </a:xfrm>
              <a:prstGeom prst="ellipse">
                <a:avLst/>
              </a:prstGeom>
              <a:noFill/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490E405-DF1D-420F-A0D4-B963E66B7627}"/>
              </a:ext>
            </a:extLst>
          </p:cNvPr>
          <p:cNvGrpSpPr/>
          <p:nvPr/>
        </p:nvGrpSpPr>
        <p:grpSpPr>
          <a:xfrm>
            <a:off x="782439" y="2377041"/>
            <a:ext cx="10394463" cy="3862971"/>
            <a:chOff x="782439" y="2377041"/>
            <a:chExt cx="10394463" cy="3862971"/>
          </a:xfrm>
        </p:grpSpPr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7C14BF06-4CCC-46DF-B867-4214B9E964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3431" y="2807757"/>
              <a:ext cx="1994329" cy="1200329"/>
            </a:xfrm>
            <a:prstGeom prst="rect">
              <a:avLst/>
            </a:prstGeom>
            <a:noFill/>
            <a:ln w="9525">
              <a:solidFill>
                <a:srgbClr val="703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7030A0"/>
                  </a:solidFill>
                </a:rPr>
                <a:t>Increased depletion due to updated halogen chemistry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40D94AF-38A1-4AB2-A0C1-BF9EA2A27D24}"/>
                </a:ext>
              </a:extLst>
            </p:cNvPr>
            <p:cNvGrpSpPr/>
            <p:nvPr/>
          </p:nvGrpSpPr>
          <p:grpSpPr>
            <a:xfrm>
              <a:off x="782439" y="2377041"/>
              <a:ext cx="10394463" cy="3862971"/>
              <a:chOff x="782439" y="2377041"/>
              <a:chExt cx="10394463" cy="386297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78718A1-4D11-4E97-8023-902793629A42}"/>
                  </a:ext>
                </a:extLst>
              </p:cNvPr>
              <p:cNvSpPr/>
              <p:nvPr/>
            </p:nvSpPr>
            <p:spPr>
              <a:xfrm rot="20401468">
                <a:off x="8688250" y="2988570"/>
                <a:ext cx="462518" cy="1903206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049DA77-A166-4D18-AB0B-284E96ADB946}"/>
                  </a:ext>
                </a:extLst>
              </p:cNvPr>
              <p:cNvSpPr/>
              <p:nvPr/>
            </p:nvSpPr>
            <p:spPr>
              <a:xfrm rot="1704972">
                <a:off x="10732631" y="3558628"/>
                <a:ext cx="444271" cy="1001271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6440B86-C97E-48DC-AF47-C5388131F214}"/>
                  </a:ext>
                </a:extLst>
              </p:cNvPr>
              <p:cNvSpPr/>
              <p:nvPr/>
            </p:nvSpPr>
            <p:spPr>
              <a:xfrm rot="1704972">
                <a:off x="5274965" y="5343687"/>
                <a:ext cx="244823" cy="693392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ABE18CD-8FA4-4C6D-A55F-CB046966503B}"/>
                  </a:ext>
                </a:extLst>
              </p:cNvPr>
              <p:cNvSpPr/>
              <p:nvPr/>
            </p:nvSpPr>
            <p:spPr>
              <a:xfrm rot="1704972">
                <a:off x="2160614" y="2722570"/>
                <a:ext cx="244823" cy="693392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3CAF400-AE70-4A10-8FED-6C1CE1FF9BDD}"/>
                  </a:ext>
                </a:extLst>
              </p:cNvPr>
              <p:cNvSpPr/>
              <p:nvPr/>
            </p:nvSpPr>
            <p:spPr>
              <a:xfrm rot="1704972">
                <a:off x="2116181" y="5313100"/>
                <a:ext cx="244823" cy="693392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E2FE5F8-1DFD-4BA8-9A92-4044914704C5}"/>
                  </a:ext>
                </a:extLst>
              </p:cNvPr>
              <p:cNvSpPr/>
              <p:nvPr/>
            </p:nvSpPr>
            <p:spPr>
              <a:xfrm rot="1704972">
                <a:off x="5241901" y="2714158"/>
                <a:ext cx="244823" cy="693392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CE7086C-A4CB-4D77-8FE5-7FB44144C652}"/>
                  </a:ext>
                </a:extLst>
              </p:cNvPr>
              <p:cNvSpPr/>
              <p:nvPr/>
            </p:nvSpPr>
            <p:spPr>
              <a:xfrm rot="19931875">
                <a:off x="3996499" y="5060458"/>
                <a:ext cx="273779" cy="1179554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D780FF7-061F-44CC-92D9-EC570E1938C8}"/>
                  </a:ext>
                </a:extLst>
              </p:cNvPr>
              <p:cNvSpPr/>
              <p:nvPr/>
            </p:nvSpPr>
            <p:spPr>
              <a:xfrm rot="19931875">
                <a:off x="795772" y="2432360"/>
                <a:ext cx="273779" cy="1179554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AFAC062D-3730-47FA-BB4F-3A265D06B056}"/>
                  </a:ext>
                </a:extLst>
              </p:cNvPr>
              <p:cNvSpPr/>
              <p:nvPr/>
            </p:nvSpPr>
            <p:spPr>
              <a:xfrm rot="19931875">
                <a:off x="782439" y="5042068"/>
                <a:ext cx="273779" cy="1179554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BF50285-C815-4B23-80C7-DEDA83707DF4}"/>
                  </a:ext>
                </a:extLst>
              </p:cNvPr>
              <p:cNvSpPr/>
              <p:nvPr/>
            </p:nvSpPr>
            <p:spPr>
              <a:xfrm rot="19931875">
                <a:off x="3977329" y="2377041"/>
                <a:ext cx="273779" cy="1179554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7DCE58E-D0E3-4EDD-B709-B01665915985}"/>
              </a:ext>
            </a:extLst>
          </p:cNvPr>
          <p:cNvGrpSpPr/>
          <p:nvPr/>
        </p:nvGrpSpPr>
        <p:grpSpPr>
          <a:xfrm>
            <a:off x="1058531" y="2264221"/>
            <a:ext cx="9336299" cy="3406810"/>
            <a:chOff x="1058531" y="2264221"/>
            <a:chExt cx="9336299" cy="3406810"/>
          </a:xfrm>
        </p:grpSpPr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004A3BAF-13EA-4908-99C1-E3A4B32E38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0519" y="4330891"/>
              <a:ext cx="1994329" cy="646331"/>
            </a:xfrm>
            <a:prstGeom prst="rect">
              <a:avLst/>
            </a:prstGeom>
            <a:noFill/>
            <a:ln w="9525">
              <a:solidFill>
                <a:schemeClr val="accent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chemeClr val="accent6"/>
                  </a:solidFill>
                </a:rPr>
                <a:t>Decreased deposition to snow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91A5DAA-F671-4DCC-AD90-2F57F49EF4CC}"/>
                </a:ext>
              </a:extLst>
            </p:cNvPr>
            <p:cNvGrpSpPr/>
            <p:nvPr/>
          </p:nvGrpSpPr>
          <p:grpSpPr>
            <a:xfrm>
              <a:off x="1058531" y="2264221"/>
              <a:ext cx="9336299" cy="3406810"/>
              <a:chOff x="1058531" y="2264221"/>
              <a:chExt cx="9336299" cy="340681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AC1BFB3-129D-4C8C-B8C4-5D5C60565A0B}"/>
                  </a:ext>
                </a:extLst>
              </p:cNvPr>
              <p:cNvSpPr/>
              <p:nvPr/>
            </p:nvSpPr>
            <p:spPr>
              <a:xfrm>
                <a:off x="1130060" y="2264221"/>
                <a:ext cx="777961" cy="743891"/>
              </a:xfrm>
              <a:prstGeom prst="ellipse">
                <a:avLst/>
              </a:prstGeom>
              <a:noFill/>
              <a:ln w="444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C9C5B53-93D5-4E57-8E4C-F225905F5A6D}"/>
                  </a:ext>
                </a:extLst>
              </p:cNvPr>
              <p:cNvSpPr/>
              <p:nvPr/>
            </p:nvSpPr>
            <p:spPr>
              <a:xfrm>
                <a:off x="1058531" y="4836525"/>
                <a:ext cx="777961" cy="743891"/>
              </a:xfrm>
              <a:prstGeom prst="ellipse">
                <a:avLst/>
              </a:prstGeom>
              <a:noFill/>
              <a:ln w="444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089E6199-073C-4178-A1A4-DA4DCC4E2E14}"/>
                  </a:ext>
                </a:extLst>
              </p:cNvPr>
              <p:cNvSpPr/>
              <p:nvPr/>
            </p:nvSpPr>
            <p:spPr>
              <a:xfrm>
                <a:off x="4159052" y="4683069"/>
                <a:ext cx="890614" cy="987962"/>
              </a:xfrm>
              <a:prstGeom prst="ellipse">
                <a:avLst/>
              </a:prstGeom>
              <a:noFill/>
              <a:ln w="444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3F865BE-AB8D-465F-9708-840307BCD19E}"/>
                  </a:ext>
                </a:extLst>
              </p:cNvPr>
              <p:cNvSpPr/>
              <p:nvPr/>
            </p:nvSpPr>
            <p:spPr>
              <a:xfrm>
                <a:off x="4607021" y="2521422"/>
                <a:ext cx="365238" cy="369333"/>
              </a:xfrm>
              <a:prstGeom prst="ellipse">
                <a:avLst/>
              </a:prstGeom>
              <a:noFill/>
              <a:ln w="444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D1E1C0A-3EFA-4F57-91CB-D3B0FEE8B9DC}"/>
                  </a:ext>
                </a:extLst>
              </p:cNvPr>
              <p:cNvSpPr/>
              <p:nvPr/>
            </p:nvSpPr>
            <p:spPr>
              <a:xfrm>
                <a:off x="9108164" y="2610772"/>
                <a:ext cx="1286666" cy="1448491"/>
              </a:xfrm>
              <a:prstGeom prst="ellipse">
                <a:avLst/>
              </a:prstGeom>
              <a:noFill/>
              <a:ln w="444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D5B89EF-A707-4428-942F-66AE456EC36A}"/>
              </a:ext>
            </a:extLst>
          </p:cNvPr>
          <p:cNvSpPr txBox="1"/>
          <p:nvPr/>
        </p:nvSpPr>
        <p:spPr>
          <a:xfrm>
            <a:off x="7228299" y="5394273"/>
            <a:ext cx="3603679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Overall result of moving to CMAQv5.3</a:t>
            </a: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600" b="1" dirty="0"/>
              <a:t> BCs is reduced O</a:t>
            </a:r>
            <a:r>
              <a:rPr lang="en-US" sz="1600" b="1" baseline="-25000" dirty="0"/>
              <a:t>3</a:t>
            </a:r>
            <a:r>
              <a:rPr lang="en-US" sz="1600" b="1" dirty="0"/>
              <a:t> over the CONUS from the lateral boundaries</a:t>
            </a:r>
          </a:p>
        </p:txBody>
      </p:sp>
      <p:sp>
        <p:nvSpPr>
          <p:cNvPr id="49" name="Slide Number Placeholder 2">
            <a:extLst>
              <a:ext uri="{FF2B5EF4-FFF2-40B4-BE49-F238E27FC236}">
                <a16:creationId xmlns:a16="http://schemas.microsoft.com/office/drawing/2014/main" id="{AAA645AD-0A73-4E38-B133-51646828403D}"/>
              </a:ext>
            </a:extLst>
          </p:cNvPr>
          <p:cNvSpPr txBox="1">
            <a:spLocks/>
          </p:cNvSpPr>
          <p:nvPr/>
        </p:nvSpPr>
        <p:spPr>
          <a:xfrm>
            <a:off x="0" y="6382230"/>
            <a:ext cx="510396" cy="2859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3FAE4D-9488-4B48-8F4A-A56CB5A28AF9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78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331D5F-B48B-41A2-9E62-C09F480623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815" y="468923"/>
            <a:ext cx="7721600" cy="68580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MDA8 O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CMAQv5.2.1 vs v5.3 (STAGE)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79F9B-DEA5-4E9F-84D4-B4042F9822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FCEAD3-1DE0-43B3-9FB8-5F6BA5257E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09" r="50026" b="8527"/>
          <a:stretch/>
        </p:blipFill>
        <p:spPr>
          <a:xfrm>
            <a:off x="365761" y="1452549"/>
            <a:ext cx="11488459" cy="529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00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1D203-C49D-43CD-BF1D-795CA61C7D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F22916F-0649-4EEC-B76D-C864DA4499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815" y="468923"/>
            <a:ext cx="7721600" cy="6858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CMAQv5.2.1 vs v5.3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AF0D6-99F3-4AC5-8A93-4917AACCE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58" r="50053" b="8440"/>
          <a:stretch/>
        </p:blipFill>
        <p:spPr>
          <a:xfrm>
            <a:off x="640080" y="1554480"/>
            <a:ext cx="1093152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88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1D203-C49D-43CD-BF1D-795CA61C7D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F22916F-0649-4EEC-B76D-C864DA4499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814" y="468923"/>
            <a:ext cx="7891585" cy="6858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CMAQv5.3 - v5.2.1 (January)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995FA5-1C5A-4357-8A20-46FA3950D416}"/>
              </a:ext>
            </a:extLst>
          </p:cNvPr>
          <p:cNvSpPr txBox="1"/>
          <p:nvPr/>
        </p:nvSpPr>
        <p:spPr>
          <a:xfrm>
            <a:off x="77821" y="1781175"/>
            <a:ext cx="549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Organic Carbon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E17591-DB0D-4F57-AEC1-96406C543EC8}"/>
              </a:ext>
            </a:extLst>
          </p:cNvPr>
          <p:cNvSpPr txBox="1"/>
          <p:nvPr/>
        </p:nvSpPr>
        <p:spPr>
          <a:xfrm>
            <a:off x="5690681" y="1781175"/>
            <a:ext cx="5466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Non-Carbon Organic Matter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AF5513-2928-43AC-9335-B0F4C59260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" t="5484" r="41845" b="38829"/>
          <a:stretch/>
        </p:blipFill>
        <p:spPr>
          <a:xfrm>
            <a:off x="85604" y="2286000"/>
            <a:ext cx="5486400" cy="3813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8C9BB0-3395-41DC-8589-E8E34F3D993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8" t="5514" r="42736" b="38780"/>
          <a:stretch/>
        </p:blipFill>
        <p:spPr>
          <a:xfrm>
            <a:off x="5673171" y="2276272"/>
            <a:ext cx="5486400" cy="3813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2AD626-31A2-4B0E-B9C3-BFEB9D8D41B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3" t="2860" r="33137" b="35746"/>
          <a:stretch/>
        </p:blipFill>
        <p:spPr>
          <a:xfrm>
            <a:off x="11293813" y="2402732"/>
            <a:ext cx="749031" cy="354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73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1D203-C49D-43CD-BF1D-795CA61C7D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F22916F-0649-4EEC-B76D-C864DA4499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814" y="468923"/>
            <a:ext cx="7891585" cy="6858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CMAQv5.3 - v5.2.1 (July)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07B37-9714-4F2B-A123-78B87EE66691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5532" r="41769" b="38865"/>
          <a:stretch/>
        </p:blipFill>
        <p:spPr>
          <a:xfrm>
            <a:off x="85600" y="2286000"/>
            <a:ext cx="5486400" cy="38132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E4A162-E819-4B65-9EAA-18243C352B1C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" t="5674" r="42848" b="38865"/>
          <a:stretch/>
        </p:blipFill>
        <p:spPr>
          <a:xfrm>
            <a:off x="5661494" y="2286001"/>
            <a:ext cx="5486400" cy="3803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D8B33D-B2B9-408B-99DF-27254DA3CBB2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3" t="2860" r="33137" b="35746"/>
          <a:stretch/>
        </p:blipFill>
        <p:spPr>
          <a:xfrm>
            <a:off x="11293813" y="2402732"/>
            <a:ext cx="749031" cy="35408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871834-6819-45B5-97B9-A98769634A59}"/>
              </a:ext>
            </a:extLst>
          </p:cNvPr>
          <p:cNvSpPr txBox="1"/>
          <p:nvPr/>
        </p:nvSpPr>
        <p:spPr>
          <a:xfrm>
            <a:off x="77821" y="1781175"/>
            <a:ext cx="549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Organic Carbon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7279FC-A66B-4781-BDB2-7C32F5744768}"/>
              </a:ext>
            </a:extLst>
          </p:cNvPr>
          <p:cNvSpPr txBox="1"/>
          <p:nvPr/>
        </p:nvSpPr>
        <p:spPr>
          <a:xfrm>
            <a:off x="5690681" y="1781175"/>
            <a:ext cx="5466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Non-Carbon Organic Matter</a:t>
            </a:r>
          </a:p>
        </p:txBody>
      </p:sp>
    </p:spTree>
    <p:extLst>
      <p:ext uri="{BB962C8B-B14F-4D97-AF65-F5344CB8AC3E}">
        <p14:creationId xmlns:p14="http://schemas.microsoft.com/office/powerpoint/2010/main" val="28334452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1D203-C49D-43CD-BF1D-795CA61C7D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F22916F-0649-4EEC-B76D-C864DA4499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814" y="468923"/>
            <a:ext cx="7891585" cy="6858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CMAQv5.2.1 vs v5.3 (Jun – Aug)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995FA5-1C5A-4357-8A20-46FA3950D416}"/>
              </a:ext>
            </a:extLst>
          </p:cNvPr>
          <p:cNvSpPr txBox="1"/>
          <p:nvPr/>
        </p:nvSpPr>
        <p:spPr>
          <a:xfrm>
            <a:off x="952500" y="1781175"/>
            <a:ext cx="3762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Organic Carbon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E17591-DB0D-4F57-AEC1-96406C543EC8}"/>
              </a:ext>
            </a:extLst>
          </p:cNvPr>
          <p:cNvSpPr txBox="1"/>
          <p:nvPr/>
        </p:nvSpPr>
        <p:spPr>
          <a:xfrm>
            <a:off x="7210425" y="1781175"/>
            <a:ext cx="3762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Non-Carbon Organic Matter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D691F3-8DDB-48CF-AADB-73C2F3347352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9291" r="50133" b="8156"/>
          <a:stretch/>
        </p:blipFill>
        <p:spPr>
          <a:xfrm>
            <a:off x="6079787" y="2256817"/>
            <a:ext cx="5943600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420CBD-FC5B-459A-8B0F-A01539F0B2D5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9574" r="49973" b="8156"/>
          <a:stretch/>
        </p:blipFill>
        <p:spPr>
          <a:xfrm>
            <a:off x="38912" y="2256816"/>
            <a:ext cx="5943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50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E87C0-6F39-4613-A211-57BEC986558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ED0BDCE-3CC3-4C56-846B-E3301A715A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60660" y="441253"/>
            <a:ext cx="8631339" cy="685800"/>
          </a:xfrm>
        </p:spPr>
        <p:txBody>
          <a:bodyPr/>
          <a:lstStyle/>
          <a:p>
            <a:r>
              <a:rPr lang="en-US" sz="3200" dirty="0"/>
              <a:t>Hemispheric CMAQ – Winter MDA O</a:t>
            </a:r>
            <a:r>
              <a:rPr lang="en-US" sz="3200" baseline="-25000" dirty="0"/>
              <a:t>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9BFB6E-5C1E-469F-B75A-EAA4751BA1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9" r="50046" b="8104"/>
          <a:stretch/>
        </p:blipFill>
        <p:spPr>
          <a:xfrm>
            <a:off x="247653" y="1522335"/>
            <a:ext cx="11176533" cy="51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00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E87C0-6F39-4613-A211-57BEC986558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58EBD-DA3F-4810-B2AE-E2B1F4DC0B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95" r="50046" b="8103"/>
          <a:stretch/>
        </p:blipFill>
        <p:spPr>
          <a:xfrm>
            <a:off x="276836" y="1453168"/>
            <a:ext cx="11143575" cy="5157357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ED0BDCE-3CC3-4C56-846B-E3301A715A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60660" y="441253"/>
            <a:ext cx="8631339" cy="685800"/>
          </a:xfrm>
        </p:spPr>
        <p:txBody>
          <a:bodyPr/>
          <a:lstStyle/>
          <a:p>
            <a:r>
              <a:rPr lang="en-US" sz="3200" dirty="0"/>
              <a:t>Hemispheric CMAQ – Summer MDA O</a:t>
            </a:r>
            <a:r>
              <a:rPr lang="en-US" sz="3200" baseline="-25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598402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DFBF1-0A7E-476A-A764-47FD827590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8826" y="444230"/>
            <a:ext cx="7721600" cy="685800"/>
          </a:xfrm>
        </p:spPr>
        <p:txBody>
          <a:bodyPr/>
          <a:lstStyle/>
          <a:p>
            <a:r>
              <a:rPr lang="en-US" dirty="0"/>
              <a:t>CMAQv5.3 PM</a:t>
            </a:r>
            <a:r>
              <a:rPr lang="en-US" baseline="-25000" dirty="0"/>
              <a:t>2.5</a:t>
            </a:r>
            <a:r>
              <a:rPr lang="en-US" dirty="0"/>
              <a:t> – STAGE vs. M3Dry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BF7C2-E491-427F-A1C3-6CEA93F6EFB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FEEA8D-5FD7-4E40-BCD6-B926D4A62E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74" r="50133" b="8156"/>
          <a:stretch/>
        </p:blipFill>
        <p:spPr>
          <a:xfrm>
            <a:off x="428018" y="1529655"/>
            <a:ext cx="10943616" cy="50778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F51056-DA48-4DD7-8C74-0F1A45F88D01}"/>
              </a:ext>
            </a:extLst>
          </p:cNvPr>
          <p:cNvSpPr txBox="1"/>
          <p:nvPr/>
        </p:nvSpPr>
        <p:spPr>
          <a:xfrm>
            <a:off x="8715983" y="4698460"/>
            <a:ext cx="104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FD4588-DD8A-4816-B491-8B612597FFD1}"/>
              </a:ext>
            </a:extLst>
          </p:cNvPr>
          <p:cNvSpPr txBox="1"/>
          <p:nvPr/>
        </p:nvSpPr>
        <p:spPr>
          <a:xfrm>
            <a:off x="8693285" y="5366426"/>
            <a:ext cx="104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M3Dry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B2AF9E-8974-4803-8677-B25FE633AD3B}"/>
              </a:ext>
            </a:extLst>
          </p:cNvPr>
          <p:cNvSpPr txBox="1"/>
          <p:nvPr/>
        </p:nvSpPr>
        <p:spPr>
          <a:xfrm>
            <a:off x="506030" y="5390219"/>
            <a:ext cx="5681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- 1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9306E-45F2-4CE3-BDAA-2F0A20C4E86D}"/>
              </a:ext>
            </a:extLst>
          </p:cNvPr>
          <p:cNvSpPr txBox="1"/>
          <p:nvPr/>
        </p:nvSpPr>
        <p:spPr>
          <a:xfrm>
            <a:off x="577051" y="2053703"/>
            <a:ext cx="4808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1.5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8D5BA5-43DF-4220-B00B-DAB4D6D1A518}"/>
              </a:ext>
            </a:extLst>
          </p:cNvPr>
          <p:cNvSpPr txBox="1"/>
          <p:nvPr/>
        </p:nvSpPr>
        <p:spPr>
          <a:xfrm>
            <a:off x="1201446" y="5764566"/>
            <a:ext cx="5030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B48BE-CCB5-47CF-8EA2-8B5387C0E51B}"/>
              </a:ext>
            </a:extLst>
          </p:cNvPr>
          <p:cNvSpPr txBox="1"/>
          <p:nvPr/>
        </p:nvSpPr>
        <p:spPr>
          <a:xfrm>
            <a:off x="2534573" y="5757168"/>
            <a:ext cx="5030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64CCFD-7E8E-49A4-A5C5-BA2DF8638B21}"/>
              </a:ext>
            </a:extLst>
          </p:cNvPr>
          <p:cNvSpPr txBox="1"/>
          <p:nvPr/>
        </p:nvSpPr>
        <p:spPr>
          <a:xfrm>
            <a:off x="3826273" y="5757168"/>
            <a:ext cx="5430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FA137C-F3B0-4DE6-8C18-D7FBE3D003C5}"/>
              </a:ext>
            </a:extLst>
          </p:cNvPr>
          <p:cNvSpPr txBox="1"/>
          <p:nvPr/>
        </p:nvSpPr>
        <p:spPr>
          <a:xfrm>
            <a:off x="5135733" y="5757168"/>
            <a:ext cx="5030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Jul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4B5406-BD45-4308-9617-F93DC1A4DA21}"/>
              </a:ext>
            </a:extLst>
          </p:cNvPr>
          <p:cNvSpPr txBox="1"/>
          <p:nvPr/>
        </p:nvSpPr>
        <p:spPr>
          <a:xfrm>
            <a:off x="6485133" y="5739411"/>
            <a:ext cx="5030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Sep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2132FD-B16D-4064-9903-CA80583CC13B}"/>
              </a:ext>
            </a:extLst>
          </p:cNvPr>
          <p:cNvSpPr txBox="1"/>
          <p:nvPr/>
        </p:nvSpPr>
        <p:spPr>
          <a:xfrm>
            <a:off x="7790150" y="5739412"/>
            <a:ext cx="5030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Nov</a:t>
            </a:r>
          </a:p>
        </p:txBody>
      </p:sp>
    </p:spTree>
    <p:extLst>
      <p:ext uri="{BB962C8B-B14F-4D97-AF65-F5344CB8AC3E}">
        <p14:creationId xmlns:p14="http://schemas.microsoft.com/office/powerpoint/2010/main" val="2641979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DFBF1-0A7E-476A-A764-47FD827590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8826" y="444230"/>
            <a:ext cx="7721600" cy="685800"/>
          </a:xfrm>
        </p:spPr>
        <p:txBody>
          <a:bodyPr/>
          <a:lstStyle/>
          <a:p>
            <a:r>
              <a:rPr lang="en-US" dirty="0"/>
              <a:t>CMAQv5.3 NH</a:t>
            </a:r>
            <a:r>
              <a:rPr lang="en-US" baseline="-25000" dirty="0"/>
              <a:t>3</a:t>
            </a:r>
            <a:r>
              <a:rPr lang="en-US" dirty="0"/>
              <a:t> – STAGE vs. M3Dry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BF7C2-E491-427F-A1C3-6CEA93F6EFB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4B3853-56BF-416E-8799-4F4058437314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10709" r="50053" b="8156"/>
          <a:stretch/>
        </p:blipFill>
        <p:spPr>
          <a:xfrm>
            <a:off x="429768" y="1527048"/>
            <a:ext cx="10945368" cy="5074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F24866-C4AE-4AE1-8C16-E304A4BD215A}"/>
              </a:ext>
            </a:extLst>
          </p:cNvPr>
          <p:cNvSpPr txBox="1"/>
          <p:nvPr/>
        </p:nvSpPr>
        <p:spPr>
          <a:xfrm>
            <a:off x="5583676" y="3463047"/>
            <a:ext cx="104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12758A-2975-49C9-90E6-720E445796F2}"/>
              </a:ext>
            </a:extLst>
          </p:cNvPr>
          <p:cNvSpPr txBox="1"/>
          <p:nvPr/>
        </p:nvSpPr>
        <p:spPr>
          <a:xfrm>
            <a:off x="6728297" y="2156298"/>
            <a:ext cx="104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M3Dry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08247-18ED-4375-B2CE-8882B466F0BE}"/>
              </a:ext>
            </a:extLst>
          </p:cNvPr>
          <p:cNvSpPr txBox="1"/>
          <p:nvPr/>
        </p:nvSpPr>
        <p:spPr>
          <a:xfrm>
            <a:off x="523786" y="5274808"/>
            <a:ext cx="5681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- 0.8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E117BB-887D-479E-993E-49698CD44196}"/>
              </a:ext>
            </a:extLst>
          </p:cNvPr>
          <p:cNvSpPr txBox="1"/>
          <p:nvPr/>
        </p:nvSpPr>
        <p:spPr>
          <a:xfrm>
            <a:off x="488273" y="1831761"/>
            <a:ext cx="58740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- 0.1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6B67B7-15BE-49CF-82AF-8222604CFC50}"/>
              </a:ext>
            </a:extLst>
          </p:cNvPr>
          <p:cNvSpPr txBox="1"/>
          <p:nvPr/>
        </p:nvSpPr>
        <p:spPr>
          <a:xfrm>
            <a:off x="1201446" y="5746810"/>
            <a:ext cx="5030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C3B99E-394C-482D-A159-DFB59E0EFFB0}"/>
              </a:ext>
            </a:extLst>
          </p:cNvPr>
          <p:cNvSpPr txBox="1"/>
          <p:nvPr/>
        </p:nvSpPr>
        <p:spPr>
          <a:xfrm>
            <a:off x="2534573" y="5739412"/>
            <a:ext cx="5030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535190-1A28-4BD8-94F7-F35F0FD13B07}"/>
              </a:ext>
            </a:extLst>
          </p:cNvPr>
          <p:cNvSpPr txBox="1"/>
          <p:nvPr/>
        </p:nvSpPr>
        <p:spPr>
          <a:xfrm>
            <a:off x="3826273" y="5739412"/>
            <a:ext cx="5430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9E1DA6-B51D-46D2-9A26-8200A7DD00F8}"/>
              </a:ext>
            </a:extLst>
          </p:cNvPr>
          <p:cNvSpPr txBox="1"/>
          <p:nvPr/>
        </p:nvSpPr>
        <p:spPr>
          <a:xfrm>
            <a:off x="5135733" y="5739412"/>
            <a:ext cx="5030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Jul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EB6249-D1B0-49C4-9B85-45EACD0C8B8E}"/>
              </a:ext>
            </a:extLst>
          </p:cNvPr>
          <p:cNvSpPr txBox="1"/>
          <p:nvPr/>
        </p:nvSpPr>
        <p:spPr>
          <a:xfrm>
            <a:off x="6476255" y="5721655"/>
            <a:ext cx="5030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Sep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73A4E7-8032-40B8-9DE3-6774D9873EFA}"/>
              </a:ext>
            </a:extLst>
          </p:cNvPr>
          <p:cNvSpPr txBox="1"/>
          <p:nvPr/>
        </p:nvSpPr>
        <p:spPr>
          <a:xfrm>
            <a:off x="7781272" y="5721656"/>
            <a:ext cx="5030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Nov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0F9206-0341-4470-95FE-24EC0599AD3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10709" r="50053" b="8156"/>
          <a:stretch/>
        </p:blipFill>
        <p:spPr>
          <a:xfrm>
            <a:off x="582168" y="1679448"/>
            <a:ext cx="10945368" cy="5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89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18A48D-6334-47A5-B0D9-1C6EDC168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22" r="61250" b="5833"/>
          <a:stretch/>
        </p:blipFill>
        <p:spPr>
          <a:xfrm>
            <a:off x="476251" y="1432707"/>
            <a:ext cx="11096624" cy="533004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331D5F-B48B-41A2-9E62-C09F480623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815" y="468923"/>
            <a:ext cx="7971028" cy="685800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MDA8 O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Bias (Daily) – v5.2.1 vs v5.3 (M3Dry)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79F9B-DEA5-4E9F-84D4-B4042F9822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F4F317-4355-4DA7-8A21-ED6DB470F696}"/>
              </a:ext>
            </a:extLst>
          </p:cNvPr>
          <p:cNvSpPr txBox="1"/>
          <p:nvPr/>
        </p:nvSpPr>
        <p:spPr>
          <a:xfrm>
            <a:off x="7494756" y="1422872"/>
            <a:ext cx="982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v5.2.1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5C25B-C2BE-4B69-84AF-E3D849C8A509}"/>
              </a:ext>
            </a:extLst>
          </p:cNvPr>
          <p:cNvSpPr txBox="1"/>
          <p:nvPr/>
        </p:nvSpPr>
        <p:spPr>
          <a:xfrm>
            <a:off x="7228663" y="3058133"/>
            <a:ext cx="64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v5.3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523CC4-F0CC-4BCC-93DE-4033697E4D07}"/>
              </a:ext>
            </a:extLst>
          </p:cNvPr>
          <p:cNvSpPr txBox="1"/>
          <p:nvPr/>
        </p:nvSpPr>
        <p:spPr>
          <a:xfrm>
            <a:off x="6856783" y="4140742"/>
            <a:ext cx="2068142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Lower O</a:t>
            </a:r>
            <a:r>
              <a:rPr lang="en-US" sz="1600" baseline="-25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 in the late spring, summer, and fall with v5.3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B287CA-F57A-41A9-8D2C-EFC093DB9B5C}"/>
              </a:ext>
            </a:extLst>
          </p:cNvPr>
          <p:cNvSpPr/>
          <p:nvPr/>
        </p:nvSpPr>
        <p:spPr>
          <a:xfrm>
            <a:off x="871537" y="4519613"/>
            <a:ext cx="100013" cy="100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AB7E8F-569E-4818-9419-11E584E8303D}"/>
              </a:ext>
            </a:extLst>
          </p:cNvPr>
          <p:cNvSpPr/>
          <p:nvPr/>
        </p:nvSpPr>
        <p:spPr>
          <a:xfrm>
            <a:off x="831055" y="5395913"/>
            <a:ext cx="142875" cy="95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B3F0B21-C113-4437-BD4A-89734D2BB6DD}"/>
              </a:ext>
            </a:extLst>
          </p:cNvPr>
          <p:cNvGrpSpPr/>
          <p:nvPr/>
        </p:nvGrpSpPr>
        <p:grpSpPr>
          <a:xfrm>
            <a:off x="1276551" y="1586420"/>
            <a:ext cx="10143924" cy="2890330"/>
            <a:chOff x="1276551" y="1586420"/>
            <a:chExt cx="10143924" cy="289033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605FF91-1991-43A3-AB7D-7762C5449B1F}"/>
                </a:ext>
              </a:extLst>
            </p:cNvPr>
            <p:cNvSpPr/>
            <p:nvPr/>
          </p:nvSpPr>
          <p:spPr>
            <a:xfrm>
              <a:off x="1276551" y="2860336"/>
              <a:ext cx="2466774" cy="1616414"/>
            </a:xfrm>
            <a:prstGeom prst="ellips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318904A-758E-470F-B232-C1CD3A6D8C01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 flipH="1">
              <a:off x="2509938" y="1998317"/>
              <a:ext cx="860698" cy="862019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21EDEE-9CBA-49AB-BD96-71AEC2874A28}"/>
                </a:ext>
              </a:extLst>
            </p:cNvPr>
            <p:cNvSpPr txBox="1"/>
            <p:nvPr/>
          </p:nvSpPr>
          <p:spPr>
            <a:xfrm>
              <a:off x="3364959" y="1586420"/>
              <a:ext cx="2373549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Reduced wintertime O</a:t>
              </a:r>
              <a:r>
                <a:rPr lang="en-US" sz="1600" baseline="-25000" dirty="0">
                  <a:solidFill>
                    <a:schemeClr val="bg1"/>
                  </a:solidFill>
                </a:rPr>
                <a:t>3</a:t>
              </a:r>
              <a:r>
                <a:rPr lang="en-US" sz="1600" dirty="0">
                  <a:solidFill>
                    <a:schemeClr val="bg1"/>
                  </a:solidFill>
                </a:rPr>
                <a:t> underestimation with v5.3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B22E305-D713-48B2-AF72-8BFE50C1BC4D}"/>
                </a:ext>
              </a:extLst>
            </p:cNvPr>
            <p:cNvSpPr/>
            <p:nvPr/>
          </p:nvSpPr>
          <p:spPr>
            <a:xfrm>
              <a:off x="9744075" y="2552699"/>
              <a:ext cx="1676400" cy="1514475"/>
            </a:xfrm>
            <a:prstGeom prst="ellips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D8E3442-9F8E-4132-9A06-B5A8350B4430}"/>
                </a:ext>
              </a:extLst>
            </p:cNvPr>
            <p:cNvCxnSpPr>
              <a:cxnSpLocks/>
              <a:stCxn id="13" idx="3"/>
              <a:endCxn id="27" idx="1"/>
            </p:cNvCxnSpPr>
            <p:nvPr/>
          </p:nvCxnSpPr>
          <p:spPr>
            <a:xfrm>
              <a:off x="5738508" y="2001919"/>
              <a:ext cx="4251070" cy="77257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447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7034A-A883-4E1D-BF07-8C68B3EE92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3ECDD42-C0DA-48E4-8B0A-D12A1FD2B63A}"/>
              </a:ext>
            </a:extLst>
          </p:cNvPr>
          <p:cNvSpPr txBox="1">
            <a:spLocks/>
          </p:cNvSpPr>
          <p:nvPr/>
        </p:nvSpPr>
        <p:spPr bwMode="auto">
          <a:xfrm>
            <a:off x="369650" y="1382"/>
            <a:ext cx="1164400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STAGE - M3Dry Seasonal Difference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117817-19B7-4A9D-97F8-29BD381C3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9" t="21844" r="16163" b="46837"/>
          <a:stretch/>
        </p:blipFill>
        <p:spPr>
          <a:xfrm>
            <a:off x="41428" y="1310335"/>
            <a:ext cx="5975898" cy="3566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0908F-3DE0-446C-8690-519DF14B374A}"/>
              </a:ext>
            </a:extLst>
          </p:cNvPr>
          <p:cNvSpPr txBox="1"/>
          <p:nvPr/>
        </p:nvSpPr>
        <p:spPr>
          <a:xfrm>
            <a:off x="4175760" y="5226779"/>
            <a:ext cx="3789680" cy="13234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PM</a:t>
            </a:r>
            <a:r>
              <a:rPr lang="en-US" sz="2000" baseline="-25000" dirty="0">
                <a:solidFill>
                  <a:schemeClr val="bg1"/>
                </a:solidFill>
              </a:rPr>
              <a:t>2.5</a:t>
            </a:r>
            <a:r>
              <a:rPr lang="en-US" sz="2000" dirty="0">
                <a:solidFill>
                  <a:schemeClr val="bg1"/>
                </a:solidFill>
              </a:rPr>
              <a:t> with STAGE higher in all seasons vs. M3Dry, particularly in the Eastern U.S. and the San Joaquin Valley in California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4A248F-1C75-456A-97E4-EB926807B4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9" t="53070" r="16163" b="15603"/>
          <a:stretch/>
        </p:blipFill>
        <p:spPr>
          <a:xfrm>
            <a:off x="6166866" y="1312479"/>
            <a:ext cx="5974334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05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17EBB4-241D-490B-B45A-D0698493E627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16945" r="61250" b="4167"/>
          <a:stretch/>
        </p:blipFill>
        <p:spPr>
          <a:xfrm>
            <a:off x="731901" y="1527810"/>
            <a:ext cx="10515600" cy="51937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79F9B-DEA5-4E9F-84D4-B4042F9822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B9C971D-9E78-48D9-90C2-E28DB275CD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7920" y="468923"/>
            <a:ext cx="8514080" cy="685800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MDA8 O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Bias (Monthly) – v5.2.1 vs v5.3 (M3Dry)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DC013-BB16-4BEA-B7E4-1E66A2E3903E}"/>
              </a:ext>
            </a:extLst>
          </p:cNvPr>
          <p:cNvSpPr txBox="1"/>
          <p:nvPr/>
        </p:nvSpPr>
        <p:spPr>
          <a:xfrm>
            <a:off x="2663849" y="1646558"/>
            <a:ext cx="160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v5.2.1</a:t>
            </a:r>
          </a:p>
        </p:txBody>
      </p:sp>
    </p:spTree>
    <p:extLst>
      <p:ext uri="{BB962C8B-B14F-4D97-AF65-F5344CB8AC3E}">
        <p14:creationId xmlns:p14="http://schemas.microsoft.com/office/powerpoint/2010/main" val="1952453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69DBCC-CC0D-4219-AFF7-0F15C52C62AD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16606" r="61293" b="4168"/>
          <a:stretch/>
        </p:blipFill>
        <p:spPr>
          <a:xfrm>
            <a:off x="722376" y="1508760"/>
            <a:ext cx="10515600" cy="51937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79F9B-DEA5-4E9F-84D4-B4042F9822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B9C971D-9E78-48D9-90C2-E28DB275CD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7920" y="468923"/>
            <a:ext cx="8514080" cy="685800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MDA8 O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Bias (Monthly) – v5.2.1 vs v5.3 (M3Dry)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51C257-A3F3-4C1A-9A41-539A23E10371}"/>
              </a:ext>
            </a:extLst>
          </p:cNvPr>
          <p:cNvSpPr txBox="1"/>
          <p:nvPr/>
        </p:nvSpPr>
        <p:spPr>
          <a:xfrm>
            <a:off x="2663849" y="1646558"/>
            <a:ext cx="160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v5.2.1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6F4BEA-D061-4B87-BAA3-D69AE8216BAD}"/>
              </a:ext>
            </a:extLst>
          </p:cNvPr>
          <p:cNvSpPr txBox="1"/>
          <p:nvPr/>
        </p:nvSpPr>
        <p:spPr>
          <a:xfrm>
            <a:off x="2668810" y="1984896"/>
            <a:ext cx="160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v5.3</a:t>
            </a:r>
          </a:p>
        </p:txBody>
      </p:sp>
    </p:spTree>
    <p:extLst>
      <p:ext uri="{BB962C8B-B14F-4D97-AF65-F5344CB8AC3E}">
        <p14:creationId xmlns:p14="http://schemas.microsoft.com/office/powerpoint/2010/main" val="140412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2E2F29-450D-4947-8D68-466598BAF4C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16919" r="61302" b="4049"/>
          <a:stretch/>
        </p:blipFill>
        <p:spPr>
          <a:xfrm>
            <a:off x="712850" y="1527810"/>
            <a:ext cx="10515600" cy="51937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79F9B-DEA5-4E9F-84D4-B4042F9822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B9C971D-9E78-48D9-90C2-E28DB275CD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7920" y="468923"/>
            <a:ext cx="8514080" cy="685800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MDA8 O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Bias (Monthly) – v5.2.1 vs v5.3 (M3Dry)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6E5ED6-2235-4C27-962F-D0EB6BFA8845}"/>
              </a:ext>
            </a:extLst>
          </p:cNvPr>
          <p:cNvSpPr txBox="1"/>
          <p:nvPr/>
        </p:nvSpPr>
        <p:spPr>
          <a:xfrm>
            <a:off x="2663849" y="1646558"/>
            <a:ext cx="160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v5.2.1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33120E-30F5-41CE-8CB5-5792322B01B0}"/>
              </a:ext>
            </a:extLst>
          </p:cNvPr>
          <p:cNvSpPr txBox="1"/>
          <p:nvPr/>
        </p:nvSpPr>
        <p:spPr>
          <a:xfrm>
            <a:off x="2668810" y="1984896"/>
            <a:ext cx="160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v5.3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6EC593-1EF0-4FCD-8ACA-2326E5F1E20A}"/>
              </a:ext>
            </a:extLst>
          </p:cNvPr>
          <p:cNvSpPr txBox="1"/>
          <p:nvPr/>
        </p:nvSpPr>
        <p:spPr>
          <a:xfrm>
            <a:off x="2361778" y="2286039"/>
            <a:ext cx="221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v5.3 w/ v5.3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dirty="0">
                <a:solidFill>
                  <a:srgbClr val="92D050"/>
                </a:solidFill>
              </a:rPr>
              <a:t> BCs</a:t>
            </a:r>
          </a:p>
        </p:txBody>
      </p:sp>
    </p:spTree>
    <p:extLst>
      <p:ext uri="{BB962C8B-B14F-4D97-AF65-F5344CB8AC3E}">
        <p14:creationId xmlns:p14="http://schemas.microsoft.com/office/powerpoint/2010/main" val="373217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13ADE81-E0CF-4082-8D6D-21CC9AF98BAE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" t="16876" r="61280" b="3994"/>
          <a:stretch/>
        </p:blipFill>
        <p:spPr>
          <a:xfrm>
            <a:off x="713828" y="1529698"/>
            <a:ext cx="10515600" cy="518994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79F9B-DEA5-4E9F-84D4-B4042F9822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B9C971D-9E78-48D9-90C2-E28DB275CD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7920" y="468923"/>
            <a:ext cx="8514080" cy="685800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MDA8 O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Bias (Monthly) – v5.2.1 vs v5.3 (M3Dry)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72E099-0975-4CD2-9A3D-E23EA355937E}"/>
              </a:ext>
            </a:extLst>
          </p:cNvPr>
          <p:cNvSpPr txBox="1"/>
          <p:nvPr/>
        </p:nvSpPr>
        <p:spPr>
          <a:xfrm>
            <a:off x="2663849" y="1646558"/>
            <a:ext cx="160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v5.2.1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30C519-B39E-4222-8B7B-B2FD73508C62}"/>
              </a:ext>
            </a:extLst>
          </p:cNvPr>
          <p:cNvSpPr txBox="1"/>
          <p:nvPr/>
        </p:nvSpPr>
        <p:spPr>
          <a:xfrm>
            <a:off x="2668810" y="1984896"/>
            <a:ext cx="160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v5.3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2F1EF1-0786-439B-A8C0-457B21625CF2}"/>
              </a:ext>
            </a:extLst>
          </p:cNvPr>
          <p:cNvSpPr txBox="1"/>
          <p:nvPr/>
        </p:nvSpPr>
        <p:spPr>
          <a:xfrm>
            <a:off x="2361778" y="2286039"/>
            <a:ext cx="221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v5.3 w/ v5.3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dirty="0">
                <a:solidFill>
                  <a:srgbClr val="92D050"/>
                </a:solidFill>
              </a:rPr>
              <a:t> BCs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BFFFF1-87A5-4517-B6E4-C300AD5F97DF}"/>
              </a:ext>
            </a:extLst>
          </p:cNvPr>
          <p:cNvSpPr txBox="1"/>
          <p:nvPr/>
        </p:nvSpPr>
        <p:spPr>
          <a:xfrm>
            <a:off x="2354094" y="2631886"/>
            <a:ext cx="2217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v5.3 w/ “ff” platform</a:t>
            </a:r>
          </a:p>
        </p:txBody>
      </p:sp>
    </p:spTree>
    <p:extLst>
      <p:ext uri="{BB962C8B-B14F-4D97-AF65-F5344CB8AC3E}">
        <p14:creationId xmlns:p14="http://schemas.microsoft.com/office/powerpoint/2010/main" val="3392919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298E21-A483-48FD-AED2-0610235A6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6799" r="61233" b="4203"/>
          <a:stretch/>
        </p:blipFill>
        <p:spPr>
          <a:xfrm>
            <a:off x="723688" y="1512606"/>
            <a:ext cx="10514031" cy="52064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79F9B-DEA5-4E9F-84D4-B4042F9822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DB10D4-13B2-4520-BB8F-57D1D1D40C79}"/>
              </a:ext>
            </a:extLst>
          </p:cNvPr>
          <p:cNvSpPr txBox="1"/>
          <p:nvPr/>
        </p:nvSpPr>
        <p:spPr>
          <a:xfrm>
            <a:off x="2663849" y="1646558"/>
            <a:ext cx="160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v5.2.1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7A215-8947-4F5E-A4B6-2A988AA6FD17}"/>
              </a:ext>
            </a:extLst>
          </p:cNvPr>
          <p:cNvSpPr txBox="1"/>
          <p:nvPr/>
        </p:nvSpPr>
        <p:spPr>
          <a:xfrm>
            <a:off x="2668810" y="1984896"/>
            <a:ext cx="160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v5.3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56C423-591B-494B-9FDF-DB96176EB546}"/>
              </a:ext>
            </a:extLst>
          </p:cNvPr>
          <p:cNvSpPr txBox="1"/>
          <p:nvPr/>
        </p:nvSpPr>
        <p:spPr>
          <a:xfrm>
            <a:off x="2361778" y="2286039"/>
            <a:ext cx="221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v5.3 w/ v5.3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dirty="0">
                <a:solidFill>
                  <a:srgbClr val="92D050"/>
                </a:solidFill>
              </a:rPr>
              <a:t> BCs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B9C971D-9E78-48D9-90C2-E28DB275CD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7920" y="468923"/>
            <a:ext cx="8514080" cy="685800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MDA8 O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Bias (Monthly) – v5.2.1 vs v5.3 (M3Dry)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3A5E203-CB3E-4323-80C3-4FFE7AC756EE}"/>
              </a:ext>
            </a:extLst>
          </p:cNvPr>
          <p:cNvSpPr txBox="1"/>
          <p:nvPr/>
        </p:nvSpPr>
        <p:spPr>
          <a:xfrm>
            <a:off x="2389919" y="2959610"/>
            <a:ext cx="217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v5.3 w/ WRFv4.1.1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F786672-9670-4F17-B148-F14D2507BC5E}"/>
              </a:ext>
            </a:extLst>
          </p:cNvPr>
          <p:cNvSpPr txBox="1"/>
          <p:nvPr/>
        </p:nvSpPr>
        <p:spPr>
          <a:xfrm>
            <a:off x="2354094" y="2631886"/>
            <a:ext cx="2217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v5.3 w/ “ff” platform</a:t>
            </a:r>
          </a:p>
        </p:txBody>
      </p:sp>
    </p:spTree>
    <p:extLst>
      <p:ext uri="{BB962C8B-B14F-4D97-AF65-F5344CB8AC3E}">
        <p14:creationId xmlns:p14="http://schemas.microsoft.com/office/powerpoint/2010/main" val="3148888045"/>
      </p:ext>
    </p:extLst>
  </p:cSld>
  <p:clrMapOvr>
    <a:masterClrMapping/>
  </p:clrMapOvr>
</p:sld>
</file>

<file path=ppt/theme/theme1.xml><?xml version="1.0" encoding="utf-8"?>
<a:theme xmlns:a="http://schemas.openxmlformats.org/drawingml/2006/main" name="Completely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D_ppt_template.pptx" id="{1C3D6186-BC9E-4C93-9234-726073C89C11}" vid="{A1D93175-3F92-43AC-BB65-24D621E94C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05.xml><?xml version="1.0" encoding="utf-8"?>
<EsriMapsInfo xmlns="ESRI.ArcGIS.Mapping.OfficeIntegration.PowerPointInfo">
  <Version>Version1</Version>
  <RequiresSignIn>False</RequiresSignIn>
</EsriMapsInfo>
</file>

<file path=customXml/item106.xml><?xml version="1.0" encoding="utf-8"?>
<EsriMapsInfo xmlns="ESRI.ArcGIS.Mapping.OfficeIntegration.PowerPointInfo">
  <Version>Version1</Version>
  <RequiresSignIn>False</RequiresSignIn>
</EsriMapsInfo>
</file>

<file path=customXml/item107.xml><?xml version="1.0" encoding="utf-8"?>
<EsriMapsInfo xmlns="ESRI.ArcGIS.Mapping.OfficeIntegration.PowerPointInfo">
  <Version>Version1</Version>
  <RequiresSignIn>False</RequiresSignIn>
</EsriMapsInfo>
</file>

<file path=customXml/item108.xml><?xml version="1.0" encoding="utf-8"?>
<EsriMapsInfo xmlns="ESRI.ArcGIS.Mapping.OfficeIntegration.PowerPointInfo">
  <Version>Version1</Version>
  <RequiresSignIn>False</RequiresSignIn>
</EsriMapsInfo>
</file>

<file path=customXml/item109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10.xml><?xml version="1.0" encoding="utf-8"?>
<EsriMapsInfo xmlns="ESRI.ArcGIS.Mapping.OfficeIntegration.PowerPointInfo">
  <Version>Version1</Version>
  <RequiresSignIn>False</RequiresSignIn>
</EsriMapsInfo>
</file>

<file path=customXml/item111.xml><?xml version="1.0" encoding="utf-8"?>
<EsriMapsInfo xmlns="ESRI.ArcGIS.Mapping.OfficeIntegration.PowerPointInfo">
  <Version>Version1</Version>
  <RequiresSignIn>False</RequiresSignIn>
</EsriMapsInfo>
</file>

<file path=customXml/item112.xml><?xml version="1.0" encoding="utf-8"?>
<EsriMapsInfo xmlns="ESRI.ArcGIS.Mapping.OfficeIntegration.PowerPointInfo">
  <Version>Version1</Version>
  <RequiresSignIn>False</RequiresSignIn>
</EsriMapsInfo>
</file>

<file path=customXml/item113.xml><?xml version="1.0" encoding="utf-8"?>
<EsriMapsInfo xmlns="ESRI.ArcGIS.Mapping.OfficeIntegration.PowerPointInfo">
  <Version>Version1</Version>
  <RequiresSignIn>False</RequiresSignIn>
</EsriMapsInfo>
</file>

<file path=customXml/item114.xml><?xml version="1.0" encoding="utf-8"?>
<EsriMapsInfo xmlns="ESRI.ArcGIS.Mapping.OfficeIntegration.PowerPointInfo">
  <Version>Version1</Version>
  <RequiresSignIn>False</RequiresSignIn>
</EsriMapsInfo>
</file>

<file path=customXml/item115.xml><?xml version="1.0" encoding="utf-8"?>
<EsriMapsInfo xmlns="ESRI.ArcGIS.Mapping.OfficeIntegration.PowerPointInfo">
  <Version>Version1</Version>
  <RequiresSignIn>False</RequiresSignIn>
</EsriMapsInfo>
</file>

<file path=customXml/item116.xml><?xml version="1.0" encoding="utf-8"?>
<EsriMapsInfo xmlns="ESRI.ArcGIS.Mapping.OfficeIntegration.PowerPointInfo">
  <Version>Version1</Version>
  <RequiresSignIn>False</RequiresSignIn>
</EsriMapsInfo>
</file>

<file path=customXml/item117.xml><?xml version="1.0" encoding="utf-8"?>
<EsriMapsInfo xmlns="ESRI.ArcGIS.Mapping.OfficeIntegration.PowerPointInfo">
  <Version>Version1</Version>
  <RequiresSignIn>False</RequiresSignIn>
</EsriMapsInfo>
</file>

<file path=customXml/item118.xml><?xml version="1.0" encoding="utf-8"?>
<EsriMapsInfo xmlns="ESRI.ArcGIS.Mapping.OfficeIntegration.PowerPointInfo">
  <Version>Version1</Version>
  <RequiresSignIn>False</RequiresSignIn>
</EsriMapsInfo>
</file>

<file path=customXml/item119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20.xml><?xml version="1.0" encoding="utf-8"?>
<EsriMapsInfo xmlns="ESRI.ArcGIS.Mapping.OfficeIntegration.PowerPointInfo">
  <Version>Version1</Version>
  <RequiresSignIn>False</RequiresSignIn>
</EsriMapsInfo>
</file>

<file path=customXml/item121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AE96412C-8F2A-4127-A424-BC220413AC95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5619BD22-157F-4C74-B1A0-C322B6BB9667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A0D9CC3B-0FDC-4AE6-8BC9-A240CB3E22B8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78AE9D0E-FB47-47A3-9A40-ABDB36990424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AD8313E5-2FB4-4539-80F4-A31E2B14D8C5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A268F181-A024-4984-9A33-424FE2496116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61FB3DB3-9527-4B3F-B2B3-86FDA6E9A1AC}">
  <ds:schemaRefs>
    <ds:schemaRef ds:uri="ESRI.ArcGIS.Mapping.OfficeIntegration.PowerPointInfo"/>
  </ds:schemaRefs>
</ds:datastoreItem>
</file>

<file path=customXml/itemProps105.xml><?xml version="1.0" encoding="utf-8"?>
<ds:datastoreItem xmlns:ds="http://schemas.openxmlformats.org/officeDocument/2006/customXml" ds:itemID="{57D2222D-691D-4642-8152-3E4680F3C096}">
  <ds:schemaRefs>
    <ds:schemaRef ds:uri="ESRI.ArcGIS.Mapping.OfficeIntegration.PowerPointInfo"/>
  </ds:schemaRefs>
</ds:datastoreItem>
</file>

<file path=customXml/itemProps106.xml><?xml version="1.0" encoding="utf-8"?>
<ds:datastoreItem xmlns:ds="http://schemas.openxmlformats.org/officeDocument/2006/customXml" ds:itemID="{B6BFEE07-97BA-46A3-82D8-4AF4692433C7}">
  <ds:schemaRefs>
    <ds:schemaRef ds:uri="ESRI.ArcGIS.Mapping.OfficeIntegration.PowerPointInfo"/>
  </ds:schemaRefs>
</ds:datastoreItem>
</file>

<file path=customXml/itemProps107.xml><?xml version="1.0" encoding="utf-8"?>
<ds:datastoreItem xmlns:ds="http://schemas.openxmlformats.org/officeDocument/2006/customXml" ds:itemID="{C7171983-1A8E-46D4-BE8B-E95A89DB0B1A}">
  <ds:schemaRefs>
    <ds:schemaRef ds:uri="ESRI.ArcGIS.Mapping.OfficeIntegration.PowerPointInfo"/>
  </ds:schemaRefs>
</ds:datastoreItem>
</file>

<file path=customXml/itemProps108.xml><?xml version="1.0" encoding="utf-8"?>
<ds:datastoreItem xmlns:ds="http://schemas.openxmlformats.org/officeDocument/2006/customXml" ds:itemID="{FCF676D8-7695-4B96-8659-C93547A1D91B}">
  <ds:schemaRefs>
    <ds:schemaRef ds:uri="ESRI.ArcGIS.Mapping.OfficeIntegration.PowerPointInfo"/>
  </ds:schemaRefs>
</ds:datastoreItem>
</file>

<file path=customXml/itemProps109.xml><?xml version="1.0" encoding="utf-8"?>
<ds:datastoreItem xmlns:ds="http://schemas.openxmlformats.org/officeDocument/2006/customXml" ds:itemID="{C7168C8E-8289-4AE5-A0EA-1E2A4598476A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1B3EADEE-60F6-482B-AE43-4ED6E1418014}">
  <ds:schemaRefs>
    <ds:schemaRef ds:uri="ESRI.ArcGIS.Mapping.OfficeIntegration.PowerPointInfo"/>
  </ds:schemaRefs>
</ds:datastoreItem>
</file>

<file path=customXml/itemProps110.xml><?xml version="1.0" encoding="utf-8"?>
<ds:datastoreItem xmlns:ds="http://schemas.openxmlformats.org/officeDocument/2006/customXml" ds:itemID="{1FD6307F-BD93-4216-AC42-28A10D6E9407}">
  <ds:schemaRefs>
    <ds:schemaRef ds:uri="ESRI.ArcGIS.Mapping.OfficeIntegration.PowerPointInfo"/>
  </ds:schemaRefs>
</ds:datastoreItem>
</file>

<file path=customXml/itemProps111.xml><?xml version="1.0" encoding="utf-8"?>
<ds:datastoreItem xmlns:ds="http://schemas.openxmlformats.org/officeDocument/2006/customXml" ds:itemID="{7B6A5399-FDD7-421C-827E-9CEF000245B9}">
  <ds:schemaRefs>
    <ds:schemaRef ds:uri="ESRI.ArcGIS.Mapping.OfficeIntegration.PowerPointInfo"/>
  </ds:schemaRefs>
</ds:datastoreItem>
</file>

<file path=customXml/itemProps112.xml><?xml version="1.0" encoding="utf-8"?>
<ds:datastoreItem xmlns:ds="http://schemas.openxmlformats.org/officeDocument/2006/customXml" ds:itemID="{C8C0921A-EF74-4F8D-8DDE-DF70E7F0BC89}">
  <ds:schemaRefs>
    <ds:schemaRef ds:uri="ESRI.ArcGIS.Mapping.OfficeIntegration.PowerPointInfo"/>
  </ds:schemaRefs>
</ds:datastoreItem>
</file>

<file path=customXml/itemProps113.xml><?xml version="1.0" encoding="utf-8"?>
<ds:datastoreItem xmlns:ds="http://schemas.openxmlformats.org/officeDocument/2006/customXml" ds:itemID="{E05CB0A8-40FE-4060-8CA7-A088C512F1E1}">
  <ds:schemaRefs>
    <ds:schemaRef ds:uri="ESRI.ArcGIS.Mapping.OfficeIntegration.PowerPointInfo"/>
  </ds:schemaRefs>
</ds:datastoreItem>
</file>

<file path=customXml/itemProps114.xml><?xml version="1.0" encoding="utf-8"?>
<ds:datastoreItem xmlns:ds="http://schemas.openxmlformats.org/officeDocument/2006/customXml" ds:itemID="{DB891C39-00DB-4B82-B2DF-76E9E030F7FC}">
  <ds:schemaRefs>
    <ds:schemaRef ds:uri="ESRI.ArcGIS.Mapping.OfficeIntegration.PowerPointInfo"/>
  </ds:schemaRefs>
</ds:datastoreItem>
</file>

<file path=customXml/itemProps115.xml><?xml version="1.0" encoding="utf-8"?>
<ds:datastoreItem xmlns:ds="http://schemas.openxmlformats.org/officeDocument/2006/customXml" ds:itemID="{4B1AFC4C-9831-4032-9D77-A562EB080574}">
  <ds:schemaRefs>
    <ds:schemaRef ds:uri="ESRI.ArcGIS.Mapping.OfficeIntegration.PowerPointInfo"/>
  </ds:schemaRefs>
</ds:datastoreItem>
</file>

<file path=customXml/itemProps116.xml><?xml version="1.0" encoding="utf-8"?>
<ds:datastoreItem xmlns:ds="http://schemas.openxmlformats.org/officeDocument/2006/customXml" ds:itemID="{5810EF03-E207-4F58-AAF0-69E7A93837BB}">
  <ds:schemaRefs>
    <ds:schemaRef ds:uri="ESRI.ArcGIS.Mapping.OfficeIntegration.PowerPointInfo"/>
  </ds:schemaRefs>
</ds:datastoreItem>
</file>

<file path=customXml/itemProps117.xml><?xml version="1.0" encoding="utf-8"?>
<ds:datastoreItem xmlns:ds="http://schemas.openxmlformats.org/officeDocument/2006/customXml" ds:itemID="{E534480D-F904-4642-9BD4-C37BECBD9826}">
  <ds:schemaRefs>
    <ds:schemaRef ds:uri="ESRI.ArcGIS.Mapping.OfficeIntegration.PowerPointInfo"/>
  </ds:schemaRefs>
</ds:datastoreItem>
</file>

<file path=customXml/itemProps118.xml><?xml version="1.0" encoding="utf-8"?>
<ds:datastoreItem xmlns:ds="http://schemas.openxmlformats.org/officeDocument/2006/customXml" ds:itemID="{EBC73CF8-4DC1-4DE7-A759-4ACC3A1781A7}">
  <ds:schemaRefs>
    <ds:schemaRef ds:uri="ESRI.ArcGIS.Mapping.OfficeIntegration.PowerPointInfo"/>
  </ds:schemaRefs>
</ds:datastoreItem>
</file>

<file path=customXml/itemProps119.xml><?xml version="1.0" encoding="utf-8"?>
<ds:datastoreItem xmlns:ds="http://schemas.openxmlformats.org/officeDocument/2006/customXml" ds:itemID="{4779EEDC-9716-4806-86AA-57753993BDDF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07EA314A-7CCA-47A5-A57E-CA07B97CED00}">
  <ds:schemaRefs>
    <ds:schemaRef ds:uri="ESRI.ArcGIS.Mapping.OfficeIntegration.PowerPointInfo"/>
  </ds:schemaRefs>
</ds:datastoreItem>
</file>

<file path=customXml/itemProps120.xml><?xml version="1.0" encoding="utf-8"?>
<ds:datastoreItem xmlns:ds="http://schemas.openxmlformats.org/officeDocument/2006/customXml" ds:itemID="{4D46B730-0A82-48C9-A55F-1FF74A7BEC41}">
  <ds:schemaRefs>
    <ds:schemaRef ds:uri="ESRI.ArcGIS.Mapping.OfficeIntegration.PowerPointInfo"/>
  </ds:schemaRefs>
</ds:datastoreItem>
</file>

<file path=customXml/itemProps121.xml><?xml version="1.0" encoding="utf-8"?>
<ds:datastoreItem xmlns:ds="http://schemas.openxmlformats.org/officeDocument/2006/customXml" ds:itemID="{262052AE-281D-4C9F-9390-52FE0644181C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6FC85D66-DD00-428C-AAE6-78D95676E12F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8013BBCB-908D-40BF-B762-8A4A83680B37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DB6425C5-C935-4DD5-9330-AFCA3396C57A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BA4FDDA1-8781-45D5-912A-BFD08ACA1342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081431E6-3BC9-4F9D-995A-D2A507C994BE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3E58D47B-745C-4FC5-8887-FEB10E6DDD4A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2DA636A9-9C66-4EA1-B297-DBFA4C585067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80A704FC-AFF1-4A51-930E-4AE5B096D3DE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995F1434-F1C8-4ACD-950C-F7E2175019F1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AF14588E-68EA-49D5-BEBC-BCCD4D526185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271AD886-8326-4FE8-BD8A-45C5C590D254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A41CEFC0-5C6E-4E94-B998-ACF5ED229C73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84B6C84E-5116-4591-95AE-91DF44C6E9EE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7D65A685-91BD-4EBF-B450-4CE44C05E5D8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2E4344B6-AA9A-460B-ADA5-4DD77786AE84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A8785C62-8C95-415A-9959-808A9F680985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1F2E5EE8-7DA0-464E-B2FA-C633800FB227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76886597-D7CD-4598-961D-1E1B18B76E25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9B835B98-34CC-4F9D-B55F-C71AFA897097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5743FBDE-A2D1-43D2-A5FA-6045D165100F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503BF559-EE09-44CA-B536-6D86588A342A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27FA31C2-ABF3-4B0B-BE64-8754D6855D07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F305C291-E390-49E2-9D5B-E341DCBAA065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07E3D647-7B0E-4B26-B25B-2E1D0987F812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247C09D8-4DBA-482F-8D5A-BCF5DA4BB3AE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9D91E333-ED9B-48C8-A845-02136E64B496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C447E24B-7095-4F62-B1CE-4AED9EAAE4D5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57B03869-514D-4207-92C2-40932D2B151A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1406248C-22FB-49C3-A920-3A47D956E6C9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01F6DCF1-A122-414F-A899-2E1FD5F8DE08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B5F85BE3-8079-4844-B675-B449B5F004BC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78A68EBC-D1BD-43CC-BC50-6D9B08ADBF9E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00793C3B-ECD0-4CB5-B68C-BB6DB1F8F231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AE37C966-FEBD-4168-A641-F19C0C079180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5D2CA7D0-364A-4783-813B-12BE48ECBDC2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E8D83599-673A-4E8E-8656-50FD52770073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C2C03269-E213-4695-B8A6-B09FA6FA2D90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A2B87A2D-597E-40D3-B0F2-67892077103A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9B525C9A-97E7-4A03-87A8-980D13A7224F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AFC35559-0460-496D-AECF-994E7DD27CBA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365F4818-CB0C-437D-B60B-5B9A3DC482C7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324762B5-C574-41C8-A822-D46A51B0B765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4F44E626-1BB5-480C-8F38-12255627F21F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F2B0F8C1-97C7-4710-84D2-F69A2510E819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BCF2586F-51B0-4052-8A99-9484B45BDB43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2158C5D3-E222-4EB7-BDBB-564EE407E409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FE24CCFE-4E59-435F-8F24-377ED5C939C1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BBC280AA-D1C5-4BF1-A7F6-E1D92F312F86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BB04AF61-2327-467F-B5E0-AA4012387F36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70A1C23C-1D64-49BF-830F-379DE96DA47A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6F23237A-F90A-46C9-92AA-0DBE43AC72BE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B72CE09C-529B-46E1-B2A8-FD0B8A859EDF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86BBD322-8AD6-441E-A12A-7926CA57EE56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F924F33A-564D-4088-8816-AF543616D2D7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C32F17A6-8F86-452B-AD7A-A87083659FBD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2381C128-D78F-4F61-87CF-D4FAFD748DB0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A5CE5AC7-E6AB-4D13-8750-635BB7D5BE9D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19DD2A93-7008-466C-8887-82F4E702997F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51E02D54-829A-4F74-B70D-4DE7AF7D862C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8502229A-1101-4C41-B328-FEEAEDEDA38E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F9CBEFE1-4AD3-4AF7-9AD3-280C2228F151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8BCE7D53-53F9-4D12-9CE5-02D353F4BF43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BD8D32C7-1B61-4CEA-AD38-7A7179F28807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C308E7D1-FB3A-46D5-9816-DFD42DCC386C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5E120744-8908-4C86-8699-89EA641FAD26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AABAE4E3-C1D2-41CB-BDAA-1EBB0E1C3BAE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12C9CB14-EADB-42F4-9B92-102B694C66DE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E238D09A-4FFE-4814-BC32-0A27648FFAF1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85C80EE0-6BC3-4CAF-BE26-4CC355329343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77F1EE1A-A6F3-40A6-AEF5-394755997287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D0132643-C644-4826-AA78-679D0371F5E5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BAB8D875-9C24-4362-A878-ADC8699658E1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C43955D9-2FC0-4156-BDA3-5E3E37E81833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82EB11FD-D1F3-4447-A2CA-CB7E761FBD25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A537AD0B-FCFB-480E-AC24-0C3D0A5BF42B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CEED196D-56FB-42B4-ACAA-B638F7ED038E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AB8532E2-C50D-4409-B424-996322120A3E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52A2B8A2-6E89-4F7D-8A94-E35E6BD13B2B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1BAE4245-F498-4051-A2C3-4525678B835D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D02D42E1-5978-4241-8B6A-E0198EDFF116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58CE6ED1-5CF6-48AC-8694-D37502013F7D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B3018D53-A787-4330-B4C0-F4770E349EC2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27ECA479-72E4-42EE-B0F5-41B139A8539A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ED738D1F-5B64-4C9B-A06B-876D69B399DB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D2D6E15E-7BF0-4300-B557-DF58CCF46976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10A883BF-CBE6-486C-B98B-64AA2FBB2F49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3E3298EF-A0A6-4E40-B550-49065FF0BDF9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53425864-5EA5-4F77-AC76-FCF4F4CF54FC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FCFAC2F5-2988-4B6D-B59E-3F4BDB13C9CC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EEC18EA7-CFC7-426E-B739-2A77B94C25D9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F8FE9ED0-CD6C-47DD-AEE1-ABEF8DA665CD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0D1637D2-73C4-42F3-9508-842583D2CF57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AB732BA2-7A7F-4503-8F6B-12E068B5AC07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9A2D1D0F-59FF-43B3-B37B-F25782375AFE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7CA18C5A-799A-48C7-BAA3-9B9A7B1DCC00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35312</TotalTime>
  <Words>1944</Words>
  <Application>Microsoft Office PowerPoint</Application>
  <PresentationFormat>Widescreen</PresentationFormat>
  <Paragraphs>355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Gill Sans MT</vt:lpstr>
      <vt:lpstr>Completely Blanc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O3 Changes CMAQv5.3β Minus CMAQv5.2.1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US-EPA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mathur.rohit@epa.gov</dc:creator>
  <cp:lastModifiedBy>Appel, Keith Wyat</cp:lastModifiedBy>
  <cp:revision>763</cp:revision>
  <cp:lastPrinted>2015-04-28T21:20:17Z</cp:lastPrinted>
  <dcterms:created xsi:type="dcterms:W3CDTF">2014-06-12T13:36:39Z</dcterms:created>
  <dcterms:modified xsi:type="dcterms:W3CDTF">2019-10-22T12:04:04Z</dcterms:modified>
</cp:coreProperties>
</file>