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43"/>
  </p:sldMasterIdLst>
  <p:notesMasterIdLst>
    <p:notesMasterId r:id="rId63"/>
  </p:notesMasterIdLst>
  <p:handoutMasterIdLst>
    <p:handoutMasterId r:id="rId64"/>
  </p:handoutMasterIdLst>
  <p:sldIdLst>
    <p:sldId id="258" r:id="rId44"/>
    <p:sldId id="553" r:id="rId45"/>
    <p:sldId id="280" r:id="rId46"/>
    <p:sldId id="302" r:id="rId47"/>
    <p:sldId id="301" r:id="rId48"/>
    <p:sldId id="272" r:id="rId49"/>
    <p:sldId id="269" r:id="rId50"/>
    <p:sldId id="264" r:id="rId51"/>
    <p:sldId id="291" r:id="rId52"/>
    <p:sldId id="297" r:id="rId53"/>
    <p:sldId id="292" r:id="rId54"/>
    <p:sldId id="293" r:id="rId55"/>
    <p:sldId id="295" r:id="rId56"/>
    <p:sldId id="294" r:id="rId57"/>
    <p:sldId id="296" r:id="rId58"/>
    <p:sldId id="298" r:id="rId59"/>
    <p:sldId id="300" r:id="rId60"/>
    <p:sldId id="303" r:id="rId61"/>
    <p:sldId id="287" r:id="rId6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521415D9-36F7-43E2-AB2F-B90AF26B5E84}">
      <p14:sectionLst xmlns:p14="http://schemas.microsoft.com/office/powerpoint/2010/main">
        <p14:section name="Default Section" id="{4BE396D9-00E7-497C-9D44-B0EAF00827D6}">
          <p14:sldIdLst>
            <p14:sldId id="258"/>
            <p14:sldId id="553"/>
            <p14:sldId id="280"/>
            <p14:sldId id="302"/>
            <p14:sldId id="301"/>
            <p14:sldId id="272"/>
            <p14:sldId id="269"/>
            <p14:sldId id="264"/>
            <p14:sldId id="291"/>
            <p14:sldId id="297"/>
            <p14:sldId id="292"/>
            <p14:sldId id="293"/>
            <p14:sldId id="295"/>
            <p14:sldId id="294"/>
            <p14:sldId id="296"/>
            <p14:sldId id="298"/>
            <p14:sldId id="300"/>
            <p14:sldId id="303"/>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ti, Jacky" initials="RJ" lastIdx="1" clrIdx="0">
    <p:extLst>
      <p:ext uri="{19B8F6BF-5375-455C-9EA6-DF929625EA0E}">
        <p15:presenceInfo xmlns:p15="http://schemas.microsoft.com/office/powerpoint/2012/main" userId="S::Rosati.Jacky@epa.gov::6f0373fe-bbf2-4c4a-9903-217675830a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6CB6"/>
    <a:srgbClr val="056CB6"/>
    <a:srgbClr val="355777"/>
    <a:srgbClr val="003F69"/>
    <a:srgbClr val="0070B9"/>
    <a:srgbClr val="0B5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9" autoAdjust="0"/>
    <p:restoredTop sz="76155" autoAdjust="0"/>
  </p:normalViewPr>
  <p:slideViewPr>
    <p:cSldViewPr>
      <p:cViewPr varScale="1">
        <p:scale>
          <a:sx n="69" d="100"/>
          <a:sy n="69" d="100"/>
        </p:scale>
        <p:origin x="1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882"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slide" Target="slides/slide4.xml"/><Relationship Id="rId50" Type="http://schemas.openxmlformats.org/officeDocument/2006/relationships/slide" Target="slides/slide7.xml"/><Relationship Id="rId55" Type="http://schemas.openxmlformats.org/officeDocument/2006/relationships/slide" Target="slides/slide1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 Target="slides/slide2.xml"/><Relationship Id="rId53" Type="http://schemas.openxmlformats.org/officeDocument/2006/relationships/slide" Target="slides/slide10.xml"/><Relationship Id="rId58" Type="http://schemas.openxmlformats.org/officeDocument/2006/relationships/slide" Target="slides/slide15.xml"/><Relationship Id="rId66"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6.xml"/><Relationship Id="rId57" Type="http://schemas.openxmlformats.org/officeDocument/2006/relationships/slide" Target="slides/slide14.xml"/><Relationship Id="rId61" Type="http://schemas.openxmlformats.org/officeDocument/2006/relationships/slide" Target="slides/slide18.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1.xml"/><Relationship Id="rId52" Type="http://schemas.openxmlformats.org/officeDocument/2006/relationships/slide" Target="slides/slide9.xml"/><Relationship Id="rId60" Type="http://schemas.openxmlformats.org/officeDocument/2006/relationships/slide" Target="slides/slide17.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Master" Target="slideMasters/slideMaster1.xml"/><Relationship Id="rId48" Type="http://schemas.openxmlformats.org/officeDocument/2006/relationships/slide" Target="slides/slide5.xml"/><Relationship Id="rId56" Type="http://schemas.openxmlformats.org/officeDocument/2006/relationships/slide" Target="slides/slide1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3.xml"/><Relationship Id="rId59" Type="http://schemas.openxmlformats.org/officeDocument/2006/relationships/slide" Target="slides/slide16.xml"/><Relationship Id="rId67"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11.xml"/><Relationship Id="rId62" Type="http://schemas.openxmlformats.org/officeDocument/2006/relationships/slide" Target="slides/slide19.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uliot, George" userId="98b90198-1e8a-4860-a2e4-5e992364cf3d" providerId="ADAL" clId="{B47E9B64-2E29-4609-9C85-2003C53FB4BE}"/>
    <pc:docChg chg="addSld delSld modSld modSection">
      <pc:chgData name="Pouliot, George" userId="98b90198-1e8a-4860-a2e4-5e992364cf3d" providerId="ADAL" clId="{B47E9B64-2E29-4609-9C85-2003C53FB4BE}" dt="2019-10-11T13:18:06.168" v="1" actId="2696"/>
      <pc:docMkLst>
        <pc:docMk/>
      </pc:docMkLst>
      <pc:sldChg chg="add del">
        <pc:chgData name="Pouliot, George" userId="98b90198-1e8a-4860-a2e4-5e992364cf3d" providerId="ADAL" clId="{B47E9B64-2E29-4609-9C85-2003C53FB4BE}" dt="2019-10-11T13:18:06.168" v="1" actId="2696"/>
        <pc:sldMkLst>
          <pc:docMk/>
          <pc:sldMk cId="883837334" sldId="3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3F119CC-0E9C-4303-8FC0-FA6C67E0699C}" type="datetimeFigureOut">
              <a:rPr lang="en-US"/>
              <a:pPr>
                <a:defRPr/>
              </a:pPr>
              <a:t>10/11/2019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6924233-FC8A-4838-8824-56EBB7540E6D}" type="slidenum">
              <a:rPr lang="en-US"/>
              <a:pPr>
                <a:defRPr/>
              </a:pPr>
              <a:t>‹#›</a:t>
            </a:fld>
            <a:endParaRPr lang="en-US"/>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CE53AB5D-A950-4AE7-AC6B-9D5657576A4D}" type="slidenum">
              <a:rPr lang="en-US" sz="1200"/>
              <a:pPr/>
              <a:t>0</a:t>
            </a:fld>
            <a:endParaRPr 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dirty="0"/>
              <a:t>Time Slot: 9:30 AM – 9:45 AM with 5 min for questions (9:45-9:50 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D00FDAAE-7840-4212-A282-4DB41505F1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Arial" panose="020B0604020202020204" pitchFamily="34" charset="0"/>
                <a:ea typeface="ＭＳ Ｐゴシック" panose="020B0600070205080204" pitchFamily="34" charset="-128"/>
              </a:defRPr>
            </a:lvl1pPr>
            <a:lvl2pPr marL="742950" indent="-285750" defTabSz="922338">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7C5ED8-4244-4748-BE71-0C074A48CAA3}" type="slidenum">
              <a:rPr lang="en-US" altLang="en-US" sz="1100" smtClean="0"/>
              <a:pPr/>
              <a:t>1</a:t>
            </a:fld>
            <a:endParaRPr lang="en-US" altLang="en-US" sz="1100"/>
          </a:p>
        </p:txBody>
      </p:sp>
      <p:sp>
        <p:nvSpPr>
          <p:cNvPr id="14339" name="Rectangle 2">
            <a:extLst>
              <a:ext uri="{FF2B5EF4-FFF2-40B4-BE49-F238E27FC236}">
                <a16:creationId xmlns:a16="http://schemas.microsoft.com/office/drawing/2014/main" id="{F26DBA02-A45E-46BC-AFB5-DEFB396C8157}"/>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F6BC06FC-2035-49A1-8D47-27C8CC0B49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heat flux is an output from CONSUME used for plume rise</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5</a:t>
            </a:fld>
            <a:endParaRPr lang="en-US"/>
          </a:p>
        </p:txBody>
      </p:sp>
    </p:spTree>
    <p:extLst>
      <p:ext uri="{BB962C8B-B14F-4D97-AF65-F5344CB8AC3E}">
        <p14:creationId xmlns:p14="http://schemas.microsoft.com/office/powerpoint/2010/main" val="270910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7</a:t>
            </a:fld>
            <a:endParaRPr lang="en-US"/>
          </a:p>
        </p:txBody>
      </p:sp>
    </p:spTree>
    <p:extLst>
      <p:ext uri="{BB962C8B-B14F-4D97-AF65-F5344CB8AC3E}">
        <p14:creationId xmlns:p14="http://schemas.microsoft.com/office/powerpoint/2010/main" val="200757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Example shows how the MCD14ML MODIS fire detections will sometimes detect industrial and other non-fire sources. This information can be used to modify the MODIS algorithms to reduce false detections.</a:t>
            </a:r>
          </a:p>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a:t>
            </a:fld>
            <a:endParaRPr lang="en-US"/>
          </a:p>
        </p:txBody>
      </p:sp>
    </p:spTree>
    <p:extLst>
      <p:ext uri="{BB962C8B-B14F-4D97-AF65-F5344CB8AC3E}">
        <p14:creationId xmlns:p14="http://schemas.microsoft.com/office/powerpoint/2010/main" val="21704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9</a:t>
            </a:fld>
            <a:endParaRPr lang="en-US"/>
          </a:p>
        </p:txBody>
      </p:sp>
    </p:spTree>
    <p:extLst>
      <p:ext uri="{BB962C8B-B14F-4D97-AF65-F5344CB8AC3E}">
        <p14:creationId xmlns:p14="http://schemas.microsoft.com/office/powerpoint/2010/main" val="10420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10</a:t>
            </a:fld>
            <a:endParaRPr lang="en-US"/>
          </a:p>
        </p:txBody>
      </p:sp>
    </p:spTree>
    <p:extLst>
      <p:ext uri="{BB962C8B-B14F-4D97-AF65-F5344CB8AC3E}">
        <p14:creationId xmlns:p14="http://schemas.microsoft.com/office/powerpoint/2010/main" val="2858541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ＭＳ Ｐゴシック" pitchFamily="1" charset="-128"/>
                <a:cs typeface="+mn-cs"/>
              </a:rPr>
              <a:t>Pouliot G, Rao V, McCarty JL, Soja A. Development of the crop residue and rangeland burning in the 2014 National Emissions Inventory using information from multiple sources. Journal of the Air &amp; Waste Management Association. 2017 Apr 27;67(5):613-22.</a:t>
            </a:r>
            <a:endParaRPr lang="en-US" dirty="0"/>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11</a:t>
            </a:fld>
            <a:endParaRPr lang="en-US"/>
          </a:p>
        </p:txBody>
      </p:sp>
    </p:spTree>
    <p:extLst>
      <p:ext uri="{BB962C8B-B14F-4D97-AF65-F5344CB8AC3E}">
        <p14:creationId xmlns:p14="http://schemas.microsoft.com/office/powerpoint/2010/main" val="338652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Courtesy of Jeff Vukovich</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12</a:t>
            </a:fld>
            <a:endParaRPr lang="en-US"/>
          </a:p>
        </p:txBody>
      </p:sp>
    </p:spTree>
    <p:extLst>
      <p:ext uri="{BB962C8B-B14F-4D97-AF65-F5344CB8AC3E}">
        <p14:creationId xmlns:p14="http://schemas.microsoft.com/office/powerpoint/2010/main" val="3963572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13" y="-87313"/>
            <a:ext cx="9331326"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2914650" y="1447800"/>
            <a:ext cx="5713413"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13" name="Rectangle 3"/>
          <p:cNvSpPr>
            <a:spLocks noGrp="1" noChangeArrowheads="1"/>
          </p:cNvSpPr>
          <p:nvPr>
            <p:ph type="subTitle" idx="1"/>
          </p:nvPr>
        </p:nvSpPr>
        <p:spPr>
          <a:xfrm>
            <a:off x="2914650" y="3016250"/>
            <a:ext cx="5713413"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Tree>
    <p:extLst>
      <p:ext uri="{BB962C8B-B14F-4D97-AF65-F5344CB8AC3E}">
        <p14:creationId xmlns:p14="http://schemas.microsoft.com/office/powerpoint/2010/main" val="415387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3AD7DD-8889-40EE-AB37-66A654BC2EEA}" type="slidenum">
              <a:rPr lang="en-US"/>
              <a:pPr>
                <a:defRPr/>
              </a:pPr>
              <a:t>‹#›</a:t>
            </a:fld>
            <a:endParaRPr lang="en-US"/>
          </a:p>
        </p:txBody>
      </p:sp>
    </p:spTree>
    <p:extLst>
      <p:ext uri="{BB962C8B-B14F-4D97-AF65-F5344CB8AC3E}">
        <p14:creationId xmlns:p14="http://schemas.microsoft.com/office/powerpoint/2010/main" val="15127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a:prstGeom prst="rect">
            <a:avLst/>
          </a:prstGeom>
        </p:spPr>
        <p:txBody>
          <a:bodyPr/>
          <a:lstStyle>
            <a:lvl1pPr>
              <a:defRPr>
                <a:solidFill>
                  <a:srgbClr val="026CB6"/>
                </a:solidFill>
              </a:defRPr>
            </a:lvl1pPr>
          </a:lstStyle>
          <a:p>
            <a:r>
              <a:rPr lang="en-US"/>
              <a:t>Click to edit Master title style</a:t>
            </a:r>
            <a:endParaRPr lang="en-US" dirty="0"/>
          </a:p>
        </p:txBody>
      </p:sp>
      <p:sp>
        <p:nvSpPr>
          <p:cNvPr id="3" name="Content Placeholder 2"/>
          <p:cNvSpPr>
            <a:spLocks noGrp="1"/>
          </p:cNvSpPr>
          <p:nvPr>
            <p:ph idx="1"/>
          </p:nvPr>
        </p:nvSpPr>
        <p:spPr>
          <a:xfrm>
            <a:off x="685800" y="2667000"/>
            <a:ext cx="77724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85800" y="6248400"/>
            <a:ext cx="1905000" cy="457200"/>
          </a:xfrm>
          <a:prstGeom prst="rect">
            <a:avLst/>
          </a:prstGeom>
        </p:spPr>
        <p:txBody>
          <a:bodyPr/>
          <a:lstStyle>
            <a:lvl1pPr>
              <a:defRPr sz="1200"/>
            </a:lvl1pPr>
          </a:lstStyle>
          <a:p>
            <a:pPr>
              <a:defRPr/>
            </a:pPr>
            <a:fld id="{34B2D38A-5EEB-43DA-BE6A-A344FCA0F9E6}" type="datetime1">
              <a:rPr lang="en-US" smtClean="0"/>
              <a:t>10/11/2019</a:t>
            </a:fld>
            <a:endParaRPr lang="en-US" dirty="0"/>
          </a:p>
        </p:txBody>
      </p:sp>
      <p:sp>
        <p:nvSpPr>
          <p:cNvPr id="6" name="Footer Placeholder 4"/>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BEF2A795-0D1C-4340-A163-773CC4D3E4E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a:prstGeom prst="rect">
            <a:avLst/>
          </a:prstGeom>
        </p:spPr>
        <p:txBody>
          <a:bodyPr/>
          <a:lstStyle>
            <a:lvl1pPr>
              <a:defRPr>
                <a:solidFill>
                  <a:srgbClr val="026CB6"/>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85800" y="2667000"/>
            <a:ext cx="38100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667000"/>
            <a:ext cx="38100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685800" y="6248400"/>
            <a:ext cx="1905000" cy="457200"/>
          </a:xfrm>
          <a:prstGeom prst="rect">
            <a:avLst/>
          </a:prstGeom>
        </p:spPr>
        <p:txBody>
          <a:bodyPr/>
          <a:lstStyle>
            <a:lvl1pPr>
              <a:defRPr sz="1200"/>
            </a:lvl1pPr>
          </a:lstStyle>
          <a:p>
            <a:pPr>
              <a:defRPr/>
            </a:pPr>
            <a:fld id="{55AACCE3-02A3-4A46-A099-B90AC2F2997C}" type="datetime1">
              <a:rPr lang="en-US" smtClean="0"/>
              <a:t>10/11/2019</a:t>
            </a:fld>
            <a:endParaRPr lang="en-US"/>
          </a:p>
        </p:txBody>
      </p:sp>
      <p:sp>
        <p:nvSpPr>
          <p:cNvPr id="7" name="Footer Placeholder 5"/>
          <p:cNvSpPr>
            <a:spLocks noGrp="1"/>
          </p:cNvSpPr>
          <p:nvPr>
            <p:ph type="ftr" sz="quarter" idx="11"/>
          </p:nvPr>
        </p:nvSpPr>
        <p:spPr>
          <a:xfrm>
            <a:off x="1905000" y="6248400"/>
            <a:ext cx="5486400" cy="457200"/>
          </a:xfrm>
          <a:prstGeom prst="rect">
            <a:avLst/>
          </a:prstGeom>
        </p:spPr>
        <p:txBody>
          <a:bodyPr/>
          <a:lstStyle>
            <a:lvl1pPr>
              <a:defRPr sz="120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FED7B663-3EE9-463C-A8C9-133C96238C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628209" y="5883276"/>
            <a:ext cx="1200150" cy="365125"/>
          </a:xfrm>
          <a:prstGeom prst="rect">
            <a:avLst/>
          </a:prstGeom>
        </p:spPr>
        <p:txBody>
          <a:bodyPr/>
          <a:lstStyle/>
          <a:p>
            <a:fld id="{5D9766A2-2321-4464-B8AC-EAC297DFDFB0}" type="datetimeFigureOut">
              <a:rPr lang="en-US" smtClean="0"/>
              <a:t>10/11/2019</a:t>
            </a:fld>
            <a:endParaRPr lang="en-US" dirty="0"/>
          </a:p>
        </p:txBody>
      </p:sp>
      <p:sp>
        <p:nvSpPr>
          <p:cNvPr id="4" name="Footer Placeholder 3"/>
          <p:cNvSpPr>
            <a:spLocks noGrp="1"/>
          </p:cNvSpPr>
          <p:nvPr>
            <p:ph type="ftr" sz="quarter" idx="11"/>
          </p:nvPr>
        </p:nvSpPr>
        <p:spPr/>
        <p:txBody>
          <a:bodyPr/>
          <a:lstStyle/>
          <a:p>
            <a:r>
              <a:rPr lang="en-US" dirty="0">
                <a:effectLst/>
              </a:rPr>
              <a:t>Vertical A</a:t>
            </a:r>
          </a:p>
          <a:p>
            <a:r>
              <a:rPr lang="en-US" dirty="0" err="1">
                <a:effectLst/>
              </a:rPr>
              <a:t>llocation</a:t>
            </a:r>
            <a:r>
              <a:rPr lang="en-US" dirty="0">
                <a:effectLst/>
              </a:rPr>
              <a:t> of </a:t>
            </a:r>
          </a:p>
          <a:p>
            <a:r>
              <a:rPr lang="en-US" dirty="0">
                <a:effectLst/>
              </a:rPr>
              <a:t>Wildland F</a:t>
            </a:r>
          </a:p>
          <a:p>
            <a:r>
              <a:rPr lang="en-US" dirty="0">
                <a:effectLst/>
              </a:rPr>
              <a:t>ire E</a:t>
            </a:r>
          </a:p>
          <a:p>
            <a:r>
              <a:rPr lang="en-US" dirty="0">
                <a:effectLst/>
              </a:rPr>
              <a:t>missions using the 2014 National Emissions Inventory </a:t>
            </a:r>
          </a:p>
          <a:p>
            <a:r>
              <a:rPr lang="en-US" dirty="0">
                <a:effectLst/>
              </a:rPr>
              <a:t>(2014 NEI): Initial </a:t>
            </a:r>
          </a:p>
          <a:p>
            <a:r>
              <a:rPr lang="en-US" dirty="0">
                <a:effectLst/>
              </a:rPr>
              <a:t>Challenges and F</a:t>
            </a:r>
          </a:p>
          <a:p>
            <a:r>
              <a:rPr lang="en-US" dirty="0" err="1">
                <a:effectLst/>
              </a:rPr>
              <a:t>uture</a:t>
            </a:r>
            <a:r>
              <a:rPr lang="en-US" dirty="0">
                <a:effectLst/>
              </a:rPr>
              <a:t> D</a:t>
            </a:r>
          </a:p>
          <a:p>
            <a:r>
              <a:rPr lang="en-US" dirty="0" err="1">
                <a:effectLst/>
              </a:rPr>
              <a:t>irections</a:t>
            </a:r>
            <a:endParaRPr lang="en-US" dirty="0">
              <a:effectLst/>
            </a:endParaRPr>
          </a:p>
          <a:p>
            <a:endParaRPr lang="en-US" dirty="0"/>
          </a:p>
        </p:txBody>
      </p:sp>
      <p:sp>
        <p:nvSpPr>
          <p:cNvPr id="5" name="Slide Number Placeholder 4"/>
          <p:cNvSpPr>
            <a:spLocks noGrp="1"/>
          </p:cNvSpPr>
          <p:nvPr>
            <p:ph type="sldNum" sz="quarter" idx="12"/>
          </p:nvPr>
        </p:nvSpPr>
        <p:spPr/>
        <p:txBody>
          <a:bodyPr/>
          <a:lstStyle/>
          <a:p>
            <a:fld id="{8371032D-B8DF-42A6-BF09-C10F1C194C4E}" type="slidenum">
              <a:rPr lang="en-US" smtClean="0"/>
              <a:t>‹#›</a:t>
            </a:fld>
            <a:endParaRPr lang="en-US" dirty="0"/>
          </a:p>
        </p:txBody>
      </p:sp>
    </p:spTree>
    <p:extLst>
      <p:ext uri="{BB962C8B-B14F-4D97-AF65-F5344CB8AC3E}">
        <p14:creationId xmlns:p14="http://schemas.microsoft.com/office/powerpoint/2010/main" val="3239515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685800" cy="228600"/>
          </a:xfrm>
          <a:prstGeom prst="rect">
            <a:avLst/>
          </a:prstGeom>
          <a:solidFill>
            <a:srgbClr val="026CB6"/>
          </a:solidFill>
          <a:ln>
            <a:noFill/>
          </a:ln>
          <a:extLst/>
        </p:spPr>
        <p:txBody>
          <a:bodyPr wrap="none" anchor="ctr"/>
          <a:lstStyle/>
          <a:p>
            <a:endParaRPr lang="en-US">
              <a:solidFill>
                <a:srgbClr val="026CB6"/>
              </a:solidFill>
            </a:endParaRPr>
          </a:p>
        </p:txBody>
      </p:sp>
      <p:sp>
        <p:nvSpPr>
          <p:cNvPr id="1030" name="Rectangle 6"/>
          <p:cNvSpPr>
            <a:spLocks noGrp="1" noChangeArrowheads="1"/>
          </p:cNvSpPr>
          <p:nvPr>
            <p:ph type="sldNum" sz="quarter" idx="4"/>
          </p:nvPr>
        </p:nvSpPr>
        <p:spPr bwMode="auto">
          <a:xfrm>
            <a:off x="0" y="6224588"/>
            <a:ext cx="609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a:p>
        </p:txBody>
      </p:sp>
      <p:pic>
        <p:nvPicPr>
          <p:cNvPr id="2"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72" r:id="rId3"/>
    <p:sldLayoutId id="2147483675" r:id="rId4"/>
    <p:sldLayoutId id="2147483676" r:id="rId5"/>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doi.org/10.1080/10962247.2016.1268982"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
          <p:cNvSpPr>
            <a:spLocks noGrp="1" noChangeArrowheads="1"/>
          </p:cNvSpPr>
          <p:nvPr>
            <p:ph type="ctrTitle"/>
          </p:nvPr>
        </p:nvSpPr>
        <p:spPr bwMode="auto">
          <a:xfrm>
            <a:off x="2255520" y="125096"/>
            <a:ext cx="6858000" cy="19431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dirty="0"/>
              <a:t>Estimating Emissions from Fires for Air Quality Modeling: Status Update </a:t>
            </a:r>
          </a:p>
        </p:txBody>
      </p:sp>
      <p:sp>
        <p:nvSpPr>
          <p:cNvPr id="9" name="Rectangle 16"/>
          <p:cNvSpPr>
            <a:spLocks noChangeArrowheads="1"/>
          </p:cNvSpPr>
          <p:nvPr/>
        </p:nvSpPr>
        <p:spPr bwMode="auto">
          <a:xfrm>
            <a:off x="833438" y="6224588"/>
            <a:ext cx="6100762"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900" b="1" dirty="0">
                <a:solidFill>
                  <a:schemeClr val="bg1"/>
                </a:solidFill>
              </a:rPr>
              <a:t>Office of Research and Development</a:t>
            </a:r>
          </a:p>
          <a:p>
            <a:pPr>
              <a:lnSpc>
                <a:spcPct val="90000"/>
              </a:lnSpc>
            </a:pPr>
            <a:r>
              <a:rPr lang="en-US" sz="900" b="1" dirty="0">
                <a:solidFill>
                  <a:schemeClr val="bg1"/>
                </a:solidFill>
              </a:rPr>
              <a:t>Center for Environmental Measurements &amp; Modeling/Atmospheric &amp; Environmental Systems Modeling Division</a:t>
            </a:r>
            <a:r>
              <a:rPr lang="en-US" sz="900" dirty="0">
                <a:solidFill>
                  <a:schemeClr val="bg1"/>
                </a:solidFill>
              </a:rPr>
              <a:t> </a:t>
            </a:r>
          </a:p>
        </p:txBody>
      </p:sp>
      <p:sp>
        <p:nvSpPr>
          <p:cNvPr id="10" name="Rectangle 4"/>
          <p:cNvSpPr txBox="1">
            <a:spLocks noChangeArrowheads="1"/>
          </p:cNvSpPr>
          <p:nvPr/>
        </p:nvSpPr>
        <p:spPr bwMode="auto">
          <a:xfrm>
            <a:off x="6629400" y="6224588"/>
            <a:ext cx="1905000" cy="22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smtClean="0">
                <a:solidFill>
                  <a:schemeClr val="bg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r>
              <a:rPr lang="en-US" dirty="0"/>
              <a:t>October 22, 2019</a:t>
            </a:r>
          </a:p>
        </p:txBody>
      </p:sp>
      <p:sp>
        <p:nvSpPr>
          <p:cNvPr id="13" name="Rectangle 3"/>
          <p:cNvSpPr>
            <a:spLocks noGrp="1" noChangeArrowheads="1"/>
          </p:cNvSpPr>
          <p:nvPr>
            <p:ph type="subTitle" idx="1"/>
          </p:nvPr>
        </p:nvSpPr>
        <p:spPr bwMode="auto">
          <a:xfrm>
            <a:off x="426720" y="2597813"/>
            <a:ext cx="3657600" cy="1004177"/>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i="0" dirty="0"/>
              <a:t>George Pouliot, ORD</a:t>
            </a:r>
          </a:p>
          <a:p>
            <a:r>
              <a:rPr lang="en-US" i="0" dirty="0"/>
              <a:t>Jeff </a:t>
            </a:r>
            <a:r>
              <a:rPr lang="en-US" i="0" dirty="0" err="1"/>
              <a:t>Vukovich</a:t>
            </a:r>
            <a:r>
              <a:rPr lang="en-US" i="0" dirty="0"/>
              <a:t>, OAQPS</a:t>
            </a:r>
          </a:p>
          <a:p>
            <a:r>
              <a:rPr lang="en-US" i="0" dirty="0"/>
              <a:t>Venkatesh Rao, OAQPS</a:t>
            </a:r>
          </a:p>
          <a:p>
            <a:r>
              <a:rPr lang="en-US" i="0" dirty="0"/>
              <a:t>James </a:t>
            </a:r>
            <a:r>
              <a:rPr lang="en-US" i="0" dirty="0" err="1"/>
              <a:t>Beidler</a:t>
            </a:r>
            <a:r>
              <a:rPr lang="en-US" i="0" dirty="0"/>
              <a:t>, OAQPS</a:t>
            </a:r>
          </a:p>
          <a:p>
            <a:r>
              <a:rPr lang="en-US" i="0" dirty="0"/>
              <a:t>Joseph Wilkins, ORD</a:t>
            </a:r>
          </a:p>
        </p:txBody>
      </p:sp>
      <p:sp>
        <p:nvSpPr>
          <p:cNvPr id="11" name="Rectangle 3">
            <a:extLst>
              <a:ext uri="{FF2B5EF4-FFF2-40B4-BE49-F238E27FC236}">
                <a16:creationId xmlns:a16="http://schemas.microsoft.com/office/drawing/2014/main" id="{11EA2810-D4F8-4692-B478-94866FD6570C}"/>
              </a:ext>
            </a:extLst>
          </p:cNvPr>
          <p:cNvSpPr txBox="1">
            <a:spLocks noChangeArrowheads="1"/>
          </p:cNvSpPr>
          <p:nvPr/>
        </p:nvSpPr>
        <p:spPr bwMode="auto">
          <a:xfrm>
            <a:off x="228600" y="5367338"/>
            <a:ext cx="4572000" cy="728662"/>
          </a:xfrm>
          <a:prstGeom prst="rect">
            <a:avLst/>
          </a:prstGeom>
          <a:solidFill>
            <a:srgbClr val="003F69">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70000"/>
              </a:lnSpc>
              <a:spcBef>
                <a:spcPct val="20000"/>
              </a:spcBef>
              <a:spcAft>
                <a:spcPct val="0"/>
              </a:spcAft>
              <a:buClr>
                <a:srgbClr val="355777"/>
              </a:buClr>
              <a:buSzPct val="90000"/>
              <a:buFont typeface="Times" pitchFamily="1" charset="0"/>
              <a:buNone/>
              <a:defRPr sz="2400" i="1">
                <a:solidFill>
                  <a:schemeClr val="bg1"/>
                </a:solidFill>
                <a:latin typeface="Times New Roman" pitchFamily="1" charset="0"/>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i="0" kern="0" dirty="0"/>
              <a:t>18</a:t>
            </a:r>
            <a:r>
              <a:rPr lang="en-US" i="0" kern="0" baseline="30000" dirty="0"/>
              <a:t>th</a:t>
            </a:r>
            <a:r>
              <a:rPr lang="en-US" i="0" kern="0" dirty="0"/>
              <a:t> Annual CMAS 2019 Conference </a:t>
            </a:r>
          </a:p>
          <a:p>
            <a:r>
              <a:rPr lang="en-US" i="0" kern="0" dirty="0"/>
              <a:t>Chapel Hill NC October 21-23, 2019</a:t>
            </a:r>
          </a:p>
        </p:txBody>
      </p:sp>
      <p:pic>
        <p:nvPicPr>
          <p:cNvPr id="1026" name="Picture 2" descr="A photo of the Little Queens Fire in Boise NF; Atlanta; Idaho; 2013 ">
            <a:extLst>
              <a:ext uri="{FF2B5EF4-FFF2-40B4-BE49-F238E27FC236}">
                <a16:creationId xmlns:a16="http://schemas.microsoft.com/office/drawing/2014/main" id="{8E025EE1-421A-4F79-8165-03F2BA198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155" y="2773637"/>
            <a:ext cx="4838490" cy="24192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786529-39A2-4707-98E1-2AC0C09AC7D5}"/>
              </a:ext>
            </a:extLst>
          </p:cNvPr>
          <p:cNvSpPr txBox="1"/>
          <p:nvPr/>
        </p:nvSpPr>
        <p:spPr>
          <a:xfrm>
            <a:off x="5791200" y="5192882"/>
            <a:ext cx="3505200" cy="338554"/>
          </a:xfrm>
          <a:prstGeom prst="rect">
            <a:avLst/>
          </a:prstGeom>
          <a:noFill/>
        </p:spPr>
        <p:txBody>
          <a:bodyPr wrap="square" rtlCol="0">
            <a:spAutoFit/>
          </a:bodyPr>
          <a:lstStyle/>
          <a:p>
            <a:r>
              <a:rPr lang="en-US" sz="1600" dirty="0">
                <a:solidFill>
                  <a:schemeClr val="bg1"/>
                </a:solidFill>
              </a:rPr>
              <a:t>Image source: U.S. Forest Service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7422-25D1-471C-8D17-E6DF22C0F5EF}"/>
              </a:ext>
            </a:extLst>
          </p:cNvPr>
          <p:cNvSpPr>
            <a:spLocks noGrp="1"/>
          </p:cNvSpPr>
          <p:nvPr>
            <p:ph type="title"/>
          </p:nvPr>
        </p:nvSpPr>
        <p:spPr>
          <a:xfrm>
            <a:off x="1143000" y="749531"/>
            <a:ext cx="7620000" cy="1295400"/>
          </a:xfrm>
        </p:spPr>
        <p:txBody>
          <a:bodyPr/>
          <a:lstStyle/>
          <a:p>
            <a:r>
              <a:rPr lang="en-US" dirty="0"/>
              <a:t>Geospatial locations and false detections in MODIS product</a:t>
            </a:r>
          </a:p>
        </p:txBody>
      </p:sp>
      <p:sp>
        <p:nvSpPr>
          <p:cNvPr id="3" name="Content Placeholder 2">
            <a:extLst>
              <a:ext uri="{FF2B5EF4-FFF2-40B4-BE49-F238E27FC236}">
                <a16:creationId xmlns:a16="http://schemas.microsoft.com/office/drawing/2014/main" id="{26DCEF31-2518-4BD8-AA71-C9CBE0A903FC}"/>
              </a:ext>
            </a:extLst>
          </p:cNvPr>
          <p:cNvSpPr>
            <a:spLocks noGrp="1"/>
          </p:cNvSpPr>
          <p:nvPr>
            <p:ph idx="1"/>
          </p:nvPr>
        </p:nvSpPr>
        <p:spPr/>
        <p:txBody>
          <a:bodyPr/>
          <a:lstStyle/>
          <a:p>
            <a:r>
              <a:rPr lang="en-US" dirty="0"/>
              <a:t>Updates to MODIS fire product (MCD14ML) as of 5/24/2019</a:t>
            </a:r>
          </a:p>
          <a:p>
            <a:pPr lvl="1"/>
            <a:r>
              <a:rPr lang="en-US" dirty="0"/>
              <a:t>Improved precision (latitude &amp; longitude) in MODIS fire detections</a:t>
            </a:r>
          </a:p>
          <a:p>
            <a:pPr lvl="1"/>
            <a:r>
              <a:rPr lang="en-US" dirty="0"/>
              <a:t>Additional masks to remove point sources that are not fires</a:t>
            </a:r>
          </a:p>
          <a:p>
            <a:pPr lvl="1"/>
            <a:r>
              <a:rPr lang="en-US" dirty="0"/>
              <a:t>Not yet tested for an annual inventory</a:t>
            </a:r>
          </a:p>
        </p:txBody>
      </p:sp>
      <p:sp>
        <p:nvSpPr>
          <p:cNvPr id="4" name="Slide Number Placeholder 3">
            <a:extLst>
              <a:ext uri="{FF2B5EF4-FFF2-40B4-BE49-F238E27FC236}">
                <a16:creationId xmlns:a16="http://schemas.microsoft.com/office/drawing/2014/main" id="{6B27AAA1-355F-4D30-B641-BF69C1CD4BCA}"/>
              </a:ext>
            </a:extLst>
          </p:cNvPr>
          <p:cNvSpPr>
            <a:spLocks noGrp="1"/>
          </p:cNvSpPr>
          <p:nvPr>
            <p:ph type="sldNum" sz="quarter" idx="12"/>
          </p:nvPr>
        </p:nvSpPr>
        <p:spPr/>
        <p:txBody>
          <a:bodyPr/>
          <a:lstStyle/>
          <a:p>
            <a:pPr>
              <a:defRPr/>
            </a:pPr>
            <a:fld id="{BEF2A795-0D1C-4340-A163-773CC4D3E4EC}" type="slidenum">
              <a:rPr lang="en-US" smtClean="0"/>
              <a:pPr>
                <a:defRPr/>
              </a:pPr>
              <a:t>9</a:t>
            </a:fld>
            <a:endParaRPr lang="en-US" dirty="0"/>
          </a:p>
        </p:txBody>
      </p:sp>
    </p:spTree>
    <p:extLst>
      <p:ext uri="{BB962C8B-B14F-4D97-AF65-F5344CB8AC3E}">
        <p14:creationId xmlns:p14="http://schemas.microsoft.com/office/powerpoint/2010/main" val="249023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4E3E-E7AA-4E32-A870-83424F332385}"/>
              </a:ext>
            </a:extLst>
          </p:cNvPr>
          <p:cNvSpPr>
            <a:spLocks noGrp="1"/>
          </p:cNvSpPr>
          <p:nvPr>
            <p:ph type="title"/>
          </p:nvPr>
        </p:nvSpPr>
        <p:spPr>
          <a:xfrm>
            <a:off x="1676400" y="368790"/>
            <a:ext cx="7620000" cy="762000"/>
          </a:xfrm>
        </p:spPr>
        <p:txBody>
          <a:bodyPr/>
          <a:lstStyle/>
          <a:p>
            <a:r>
              <a:rPr lang="en-US" sz="4400" dirty="0"/>
              <a:t>Plume Injection Height</a:t>
            </a:r>
          </a:p>
        </p:txBody>
      </p:sp>
      <p:sp>
        <p:nvSpPr>
          <p:cNvPr id="4" name="Slide Number Placeholder 3">
            <a:extLst>
              <a:ext uri="{FF2B5EF4-FFF2-40B4-BE49-F238E27FC236}">
                <a16:creationId xmlns:a16="http://schemas.microsoft.com/office/drawing/2014/main" id="{86F18EE1-AE6E-4B07-9717-EF5CB31B9749}"/>
              </a:ext>
            </a:extLst>
          </p:cNvPr>
          <p:cNvSpPr>
            <a:spLocks noGrp="1"/>
          </p:cNvSpPr>
          <p:nvPr>
            <p:ph type="sldNum" sz="quarter" idx="12"/>
          </p:nvPr>
        </p:nvSpPr>
        <p:spPr/>
        <p:txBody>
          <a:bodyPr/>
          <a:lstStyle/>
          <a:p>
            <a:pPr>
              <a:defRPr/>
            </a:pPr>
            <a:fld id="{BEF2A795-0D1C-4340-A163-773CC4D3E4EC}" type="slidenum">
              <a:rPr lang="en-US" smtClean="0"/>
              <a:pPr>
                <a:defRPr/>
              </a:pPr>
              <a:t>10</a:t>
            </a:fld>
            <a:endParaRPr lang="en-US" dirty="0"/>
          </a:p>
        </p:txBody>
      </p:sp>
      <p:sp>
        <p:nvSpPr>
          <p:cNvPr id="6" name="Content Placeholder 5">
            <a:extLst>
              <a:ext uri="{FF2B5EF4-FFF2-40B4-BE49-F238E27FC236}">
                <a16:creationId xmlns:a16="http://schemas.microsoft.com/office/drawing/2014/main" id="{21476D70-4656-4210-9EC1-AA7F0F911281}"/>
              </a:ext>
            </a:extLst>
          </p:cNvPr>
          <p:cNvSpPr>
            <a:spLocks noGrp="1"/>
          </p:cNvSpPr>
          <p:nvPr>
            <p:ph idx="1"/>
          </p:nvPr>
        </p:nvSpPr>
        <p:spPr>
          <a:xfrm>
            <a:off x="685800" y="1219200"/>
            <a:ext cx="7772400" cy="5233988"/>
          </a:xfrm>
        </p:spPr>
        <p:txBody>
          <a:bodyPr/>
          <a:lstStyle/>
          <a:p>
            <a:r>
              <a:rPr lang="en-US" sz="2000" dirty="0"/>
              <a:t>Presentation by Joseph Wilkins: “Exploring the Vertical distribution of Wildland Fire Smoke in CMAQ” given yesterday </a:t>
            </a:r>
          </a:p>
          <a:p>
            <a:pPr marL="0" indent="0">
              <a:buNone/>
            </a:pPr>
            <a:endParaRPr lang="en-US" sz="2000" dirty="0"/>
          </a:p>
          <a:p>
            <a:r>
              <a:rPr lang="en-US" sz="2000" dirty="0"/>
              <a:t>Main Results</a:t>
            </a:r>
          </a:p>
          <a:p>
            <a:pPr lvl="1"/>
            <a:r>
              <a:rPr lang="en-US" sz="2000" dirty="0"/>
              <a:t>Estimates of plume rise for prescribed burns in the Flint Hills region of Kansas are improved when a more realistic burn window (~3 hours) is assumed rather than the 12-hour interval that is typically used. </a:t>
            </a:r>
          </a:p>
          <a:p>
            <a:pPr lvl="1"/>
            <a:r>
              <a:rPr lang="en-US" sz="2000" dirty="0"/>
              <a:t>The default Briggs method usually performed as well or better than the two alternative methods examined. </a:t>
            </a:r>
          </a:p>
          <a:p>
            <a:pPr lvl="1"/>
            <a:r>
              <a:rPr lang="en-US" sz="2000" dirty="0"/>
              <a:t>Lidar and satellite data indicate that plumes often rise above the planetary boundary layer or partially penetrate the stable layer aloft.</a:t>
            </a:r>
          </a:p>
          <a:p>
            <a:endParaRPr lang="en-US" dirty="0"/>
          </a:p>
        </p:txBody>
      </p:sp>
    </p:spTree>
    <p:extLst>
      <p:ext uri="{BB962C8B-B14F-4D97-AF65-F5344CB8AC3E}">
        <p14:creationId xmlns:p14="http://schemas.microsoft.com/office/powerpoint/2010/main" val="117847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4E3E-E7AA-4E32-A870-83424F332385}"/>
              </a:ext>
            </a:extLst>
          </p:cNvPr>
          <p:cNvSpPr>
            <a:spLocks noGrp="1"/>
          </p:cNvSpPr>
          <p:nvPr>
            <p:ph type="title"/>
          </p:nvPr>
        </p:nvSpPr>
        <p:spPr>
          <a:xfrm>
            <a:off x="1497676" y="184139"/>
            <a:ext cx="7620000" cy="1447800"/>
          </a:xfrm>
        </p:spPr>
        <p:txBody>
          <a:bodyPr/>
          <a:lstStyle/>
          <a:p>
            <a:r>
              <a:rPr lang="en-US" sz="4400" dirty="0"/>
              <a:t>Crop Residue Burning</a:t>
            </a:r>
          </a:p>
        </p:txBody>
      </p:sp>
      <p:sp>
        <p:nvSpPr>
          <p:cNvPr id="4" name="Slide Number Placeholder 3">
            <a:extLst>
              <a:ext uri="{FF2B5EF4-FFF2-40B4-BE49-F238E27FC236}">
                <a16:creationId xmlns:a16="http://schemas.microsoft.com/office/drawing/2014/main" id="{86F18EE1-AE6E-4B07-9717-EF5CB31B9749}"/>
              </a:ext>
            </a:extLst>
          </p:cNvPr>
          <p:cNvSpPr>
            <a:spLocks noGrp="1"/>
          </p:cNvSpPr>
          <p:nvPr>
            <p:ph type="sldNum" sz="quarter" idx="12"/>
          </p:nvPr>
        </p:nvSpPr>
        <p:spPr/>
        <p:txBody>
          <a:bodyPr/>
          <a:lstStyle/>
          <a:p>
            <a:pPr>
              <a:defRPr/>
            </a:pPr>
            <a:fld id="{BEF2A795-0D1C-4340-A163-773CC4D3E4EC}" type="slidenum">
              <a:rPr lang="en-US" smtClean="0"/>
              <a:pPr>
                <a:defRPr/>
              </a:pPr>
              <a:t>11</a:t>
            </a:fld>
            <a:endParaRPr lang="en-US" dirty="0"/>
          </a:p>
        </p:txBody>
      </p:sp>
      <p:pic>
        <p:nvPicPr>
          <p:cNvPr id="8" name="Picture 7">
            <a:extLst>
              <a:ext uri="{FF2B5EF4-FFF2-40B4-BE49-F238E27FC236}">
                <a16:creationId xmlns:a16="http://schemas.microsoft.com/office/drawing/2014/main" id="{A7B4B444-817F-40A9-BF20-CB2105FFDC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69" r="1435"/>
          <a:stretch/>
        </p:blipFill>
        <p:spPr>
          <a:xfrm>
            <a:off x="4386338" y="1642764"/>
            <a:ext cx="4529062" cy="2776835"/>
          </a:xfrm>
          <a:prstGeom prst="rect">
            <a:avLst/>
          </a:prstGeom>
        </p:spPr>
      </p:pic>
      <p:pic>
        <p:nvPicPr>
          <p:cNvPr id="9" name="Picture 8">
            <a:extLst>
              <a:ext uri="{FF2B5EF4-FFF2-40B4-BE49-F238E27FC236}">
                <a16:creationId xmlns:a16="http://schemas.microsoft.com/office/drawing/2014/main" id="{AA66CB98-0C8B-4F03-B074-8EC0210F02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739" r="11456"/>
          <a:stretch/>
        </p:blipFill>
        <p:spPr>
          <a:xfrm>
            <a:off x="288760" y="1642765"/>
            <a:ext cx="4054640" cy="2776835"/>
          </a:xfrm>
          <a:prstGeom prst="rect">
            <a:avLst/>
          </a:prstGeom>
        </p:spPr>
      </p:pic>
      <p:sp>
        <p:nvSpPr>
          <p:cNvPr id="10" name="TextBox 9">
            <a:extLst>
              <a:ext uri="{FF2B5EF4-FFF2-40B4-BE49-F238E27FC236}">
                <a16:creationId xmlns:a16="http://schemas.microsoft.com/office/drawing/2014/main" id="{8F6ADF2F-F8E4-4CF5-A4AE-05C509AA6173}"/>
              </a:ext>
            </a:extLst>
          </p:cNvPr>
          <p:cNvSpPr txBox="1"/>
          <p:nvPr/>
        </p:nvSpPr>
        <p:spPr>
          <a:xfrm>
            <a:off x="346797" y="1181099"/>
            <a:ext cx="4329112" cy="461665"/>
          </a:xfrm>
          <a:prstGeom prst="rect">
            <a:avLst/>
          </a:prstGeom>
          <a:noFill/>
        </p:spPr>
        <p:txBody>
          <a:bodyPr wrap="square" rtlCol="0">
            <a:spAutoFit/>
          </a:bodyPr>
          <a:lstStyle/>
          <a:p>
            <a:r>
              <a:rPr lang="en-US" dirty="0"/>
              <a:t>2016 CRB PM</a:t>
            </a:r>
            <a:r>
              <a:rPr lang="en-US" baseline="-25000" dirty="0"/>
              <a:t>2.5 </a:t>
            </a:r>
            <a:r>
              <a:rPr lang="en-US" dirty="0"/>
              <a:t>Emissions </a:t>
            </a:r>
          </a:p>
        </p:txBody>
      </p:sp>
      <p:sp>
        <p:nvSpPr>
          <p:cNvPr id="11" name="TextBox 10">
            <a:extLst>
              <a:ext uri="{FF2B5EF4-FFF2-40B4-BE49-F238E27FC236}">
                <a16:creationId xmlns:a16="http://schemas.microsoft.com/office/drawing/2014/main" id="{7FF4703B-8C5B-436F-AD9E-81DE5CAACA38}"/>
              </a:ext>
            </a:extLst>
          </p:cNvPr>
          <p:cNvSpPr txBox="1"/>
          <p:nvPr/>
        </p:nvSpPr>
        <p:spPr>
          <a:xfrm>
            <a:off x="4675909" y="1170274"/>
            <a:ext cx="4329112" cy="461665"/>
          </a:xfrm>
          <a:prstGeom prst="rect">
            <a:avLst/>
          </a:prstGeom>
          <a:noFill/>
        </p:spPr>
        <p:txBody>
          <a:bodyPr wrap="square" rtlCol="0">
            <a:spAutoFit/>
          </a:bodyPr>
          <a:lstStyle/>
          <a:p>
            <a:r>
              <a:rPr lang="en-US" dirty="0"/>
              <a:t>2017 CRB PM</a:t>
            </a:r>
            <a:r>
              <a:rPr lang="en-US" baseline="-25000" dirty="0"/>
              <a:t>2.5 </a:t>
            </a:r>
            <a:r>
              <a:rPr lang="en-US" dirty="0"/>
              <a:t>Emissions </a:t>
            </a:r>
          </a:p>
        </p:txBody>
      </p:sp>
      <p:sp>
        <p:nvSpPr>
          <p:cNvPr id="5" name="TextBox 4">
            <a:extLst>
              <a:ext uri="{FF2B5EF4-FFF2-40B4-BE49-F238E27FC236}">
                <a16:creationId xmlns:a16="http://schemas.microsoft.com/office/drawing/2014/main" id="{A1E742B8-0CB2-4577-94B3-E7D00975A464}"/>
              </a:ext>
            </a:extLst>
          </p:cNvPr>
          <p:cNvSpPr txBox="1"/>
          <p:nvPr/>
        </p:nvSpPr>
        <p:spPr>
          <a:xfrm>
            <a:off x="844694" y="4514196"/>
            <a:ext cx="7924800" cy="1938992"/>
          </a:xfrm>
          <a:prstGeom prst="rect">
            <a:avLst/>
          </a:prstGeom>
          <a:noFill/>
        </p:spPr>
        <p:txBody>
          <a:bodyPr wrap="square" rtlCol="0">
            <a:spAutoFit/>
          </a:bodyPr>
          <a:lstStyle/>
          <a:p>
            <a:pPr marL="342900" indent="-342900">
              <a:buFont typeface="Arial" panose="020B0604020202020204" pitchFamily="34" charset="0"/>
              <a:buChar char="•"/>
            </a:pPr>
            <a:r>
              <a:rPr lang="en-US" sz="2200" dirty="0"/>
              <a:t>A method has been developed for crop residue burning</a:t>
            </a:r>
            <a:r>
              <a:rPr lang="en-US" dirty="0"/>
              <a:t> </a:t>
            </a:r>
            <a:r>
              <a:rPr lang="en-US" dirty="0">
                <a:hlinkClick r:id="rId5"/>
              </a:rPr>
              <a:t>https://doi.org/10.1080/10962247.2016.1268982</a:t>
            </a:r>
            <a:endParaRPr lang="en-US" dirty="0"/>
          </a:p>
          <a:p>
            <a:endParaRPr lang="en-US" dirty="0"/>
          </a:p>
          <a:p>
            <a:pPr marL="342900" indent="-342900">
              <a:buFont typeface="Arial" panose="020B0604020202020204" pitchFamily="34" charset="0"/>
              <a:buChar char="•"/>
            </a:pPr>
            <a:r>
              <a:rPr lang="en-US" dirty="0"/>
              <a:t>Has been used for 2014-2018 modeling years and we plan to apply to 2002-2013 time period.</a:t>
            </a:r>
          </a:p>
        </p:txBody>
      </p:sp>
    </p:spTree>
    <p:extLst>
      <p:ext uri="{BB962C8B-B14F-4D97-AF65-F5344CB8AC3E}">
        <p14:creationId xmlns:p14="http://schemas.microsoft.com/office/powerpoint/2010/main" val="109774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94FC-E0D9-4700-A615-CBEC52A64610}"/>
              </a:ext>
            </a:extLst>
          </p:cNvPr>
          <p:cNvSpPr>
            <a:spLocks noGrp="1"/>
          </p:cNvSpPr>
          <p:nvPr>
            <p:ph type="title"/>
          </p:nvPr>
        </p:nvSpPr>
        <p:spPr>
          <a:xfrm>
            <a:off x="990600" y="381000"/>
            <a:ext cx="8045009" cy="1028700"/>
          </a:xfrm>
        </p:spPr>
        <p:txBody>
          <a:bodyPr/>
          <a:lstStyle/>
          <a:p>
            <a:pPr algn="ctr"/>
            <a:r>
              <a:rPr lang="en-US" sz="3000" dirty="0"/>
              <a:t>Fire Emissions Processing Workflow </a:t>
            </a:r>
            <a:br>
              <a:rPr lang="en-US" sz="3000" dirty="0"/>
            </a:br>
            <a:r>
              <a:rPr lang="en-US" sz="3000" dirty="0"/>
              <a:t>(2016 beta platform)</a:t>
            </a:r>
          </a:p>
        </p:txBody>
      </p:sp>
      <p:pic>
        <p:nvPicPr>
          <p:cNvPr id="5" name="Content Placeholder 4">
            <a:extLst>
              <a:ext uri="{FF2B5EF4-FFF2-40B4-BE49-F238E27FC236}">
                <a16:creationId xmlns:a16="http://schemas.microsoft.com/office/drawing/2014/main" id="{905A392C-EAA4-43B2-B2EC-381F50FD1ABA}"/>
              </a:ext>
            </a:extLst>
          </p:cNvPr>
          <p:cNvPicPr>
            <a:picLocks noGrp="1" noChangeAspect="1"/>
          </p:cNvPicPr>
          <p:nvPr>
            <p:ph idx="1"/>
          </p:nvPr>
        </p:nvPicPr>
        <p:blipFill>
          <a:blip r:embed="rId3"/>
          <a:stretch>
            <a:fillRect/>
          </a:stretch>
        </p:blipFill>
        <p:spPr>
          <a:xfrm>
            <a:off x="761999" y="1600200"/>
            <a:ext cx="8067689" cy="4724400"/>
          </a:xfrm>
          <a:prstGeom prst="rect">
            <a:avLst/>
          </a:prstGeom>
        </p:spPr>
      </p:pic>
      <p:sp>
        <p:nvSpPr>
          <p:cNvPr id="4" name="Slide Number Placeholder 3">
            <a:extLst>
              <a:ext uri="{FF2B5EF4-FFF2-40B4-BE49-F238E27FC236}">
                <a16:creationId xmlns:a16="http://schemas.microsoft.com/office/drawing/2014/main" id="{5AB1C7C5-3B1A-4DBA-BEDB-A418CD1BF24A}"/>
              </a:ext>
            </a:extLst>
          </p:cNvPr>
          <p:cNvSpPr>
            <a:spLocks noGrp="1"/>
          </p:cNvSpPr>
          <p:nvPr>
            <p:ph type="sldNum" sz="quarter" idx="12"/>
          </p:nvPr>
        </p:nvSpPr>
        <p:spPr/>
        <p:txBody>
          <a:bodyPr/>
          <a:lstStyle/>
          <a:p>
            <a:pPr>
              <a:defRPr/>
            </a:pPr>
            <a:fld id="{BEF2A795-0D1C-4340-A163-773CC4D3E4EC}" type="slidenum">
              <a:rPr lang="en-US" smtClean="0"/>
              <a:pPr>
                <a:defRPr/>
              </a:pPr>
              <a:t>12</a:t>
            </a:fld>
            <a:endParaRPr lang="en-US" dirty="0"/>
          </a:p>
        </p:txBody>
      </p:sp>
    </p:spTree>
    <p:extLst>
      <p:ext uri="{BB962C8B-B14F-4D97-AF65-F5344CB8AC3E}">
        <p14:creationId xmlns:p14="http://schemas.microsoft.com/office/powerpoint/2010/main" val="393398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94FC-E0D9-4700-A615-CBEC52A64610}"/>
              </a:ext>
            </a:extLst>
          </p:cNvPr>
          <p:cNvSpPr>
            <a:spLocks noGrp="1"/>
          </p:cNvSpPr>
          <p:nvPr>
            <p:ph type="title"/>
          </p:nvPr>
        </p:nvSpPr>
        <p:spPr>
          <a:xfrm>
            <a:off x="412172" y="778630"/>
            <a:ext cx="8610600" cy="990600"/>
          </a:xfrm>
        </p:spPr>
        <p:txBody>
          <a:bodyPr/>
          <a:lstStyle/>
          <a:p>
            <a:r>
              <a:rPr lang="en-US" dirty="0"/>
              <a:t>BlueSky Pipeline vs Bluesky Framework</a:t>
            </a:r>
          </a:p>
        </p:txBody>
      </p:sp>
      <p:sp>
        <p:nvSpPr>
          <p:cNvPr id="3" name="Content Placeholder 2">
            <a:extLst>
              <a:ext uri="{FF2B5EF4-FFF2-40B4-BE49-F238E27FC236}">
                <a16:creationId xmlns:a16="http://schemas.microsoft.com/office/drawing/2014/main" id="{D07D9909-D2DE-451E-B617-C5787745FC79}"/>
              </a:ext>
            </a:extLst>
          </p:cNvPr>
          <p:cNvSpPr>
            <a:spLocks noGrp="1"/>
          </p:cNvSpPr>
          <p:nvPr>
            <p:ph idx="1"/>
          </p:nvPr>
        </p:nvSpPr>
        <p:spPr>
          <a:xfrm>
            <a:off x="481445" y="1676400"/>
            <a:ext cx="8181110" cy="2072532"/>
          </a:xfrm>
        </p:spPr>
        <p:txBody>
          <a:bodyPr/>
          <a:lstStyle/>
          <a:p>
            <a:r>
              <a:rPr lang="en-US" dirty="0"/>
              <a:t>New Fire Tools that are now available</a:t>
            </a:r>
          </a:p>
          <a:p>
            <a:endParaRPr lang="en-US" dirty="0"/>
          </a:p>
          <a:p>
            <a:r>
              <a:rPr lang="en-US" dirty="0"/>
              <a:t>Bluesky Framework w/ Smartfire2 has been used for WLF emissions inventory development through the 2017 NEI</a:t>
            </a:r>
          </a:p>
          <a:p>
            <a:endParaRPr lang="en-US" dirty="0"/>
          </a:p>
          <a:p>
            <a:r>
              <a:rPr lang="en-US" dirty="0"/>
              <a:t>Next Presentation by James Beidler will provide details</a:t>
            </a:r>
          </a:p>
        </p:txBody>
      </p:sp>
      <p:sp>
        <p:nvSpPr>
          <p:cNvPr id="4" name="Slide Number Placeholder 3">
            <a:extLst>
              <a:ext uri="{FF2B5EF4-FFF2-40B4-BE49-F238E27FC236}">
                <a16:creationId xmlns:a16="http://schemas.microsoft.com/office/drawing/2014/main" id="{5AB1C7C5-3B1A-4DBA-BEDB-A418CD1BF24A}"/>
              </a:ext>
            </a:extLst>
          </p:cNvPr>
          <p:cNvSpPr>
            <a:spLocks noGrp="1"/>
          </p:cNvSpPr>
          <p:nvPr>
            <p:ph type="sldNum" sz="quarter" idx="12"/>
          </p:nvPr>
        </p:nvSpPr>
        <p:spPr/>
        <p:txBody>
          <a:bodyPr/>
          <a:lstStyle/>
          <a:p>
            <a:pPr>
              <a:defRPr/>
            </a:pPr>
            <a:fld id="{BEF2A795-0D1C-4340-A163-773CC4D3E4EC}" type="slidenum">
              <a:rPr lang="en-US" smtClean="0"/>
              <a:pPr>
                <a:defRPr/>
              </a:pPr>
              <a:t>13</a:t>
            </a:fld>
            <a:endParaRPr lang="en-US" dirty="0"/>
          </a:p>
        </p:txBody>
      </p:sp>
      <p:pic>
        <p:nvPicPr>
          <p:cNvPr id="1026" name="Picture 2" descr="Image result for wait there's more">
            <a:extLst>
              <a:ext uri="{FF2B5EF4-FFF2-40B4-BE49-F238E27FC236}">
                <a16:creationId xmlns:a16="http://schemas.microsoft.com/office/drawing/2014/main" id="{6D7BD95B-AF92-4BF9-99C1-99BAC7E50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127" y="4646702"/>
            <a:ext cx="3643745" cy="204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AB99-F8DF-45F1-B7B6-3548A000D95E}"/>
              </a:ext>
            </a:extLst>
          </p:cNvPr>
          <p:cNvSpPr>
            <a:spLocks noGrp="1"/>
          </p:cNvSpPr>
          <p:nvPr>
            <p:ph type="title"/>
          </p:nvPr>
        </p:nvSpPr>
        <p:spPr>
          <a:xfrm>
            <a:off x="1143000" y="152400"/>
            <a:ext cx="7620000" cy="1219200"/>
          </a:xfrm>
        </p:spPr>
        <p:txBody>
          <a:bodyPr/>
          <a:lstStyle/>
          <a:p>
            <a:pPr algn="ctr"/>
            <a:r>
              <a:rPr lang="en-US" dirty="0"/>
              <a:t>Wildland Fire Emissions: </a:t>
            </a:r>
            <a:br>
              <a:rPr lang="en-US" dirty="0"/>
            </a:br>
            <a:r>
              <a:rPr lang="en-US" dirty="0"/>
              <a:t>Vision for the Future</a:t>
            </a:r>
          </a:p>
        </p:txBody>
      </p:sp>
      <p:sp>
        <p:nvSpPr>
          <p:cNvPr id="3" name="Content Placeholder 2">
            <a:extLst>
              <a:ext uri="{FF2B5EF4-FFF2-40B4-BE49-F238E27FC236}">
                <a16:creationId xmlns:a16="http://schemas.microsoft.com/office/drawing/2014/main" id="{CF77B0B9-0C8C-4D62-8F75-E6B07827802A}"/>
              </a:ext>
            </a:extLst>
          </p:cNvPr>
          <p:cNvSpPr>
            <a:spLocks noGrp="1"/>
          </p:cNvSpPr>
          <p:nvPr>
            <p:ph idx="1"/>
          </p:nvPr>
        </p:nvSpPr>
        <p:spPr>
          <a:xfrm>
            <a:off x="651164" y="1714500"/>
            <a:ext cx="7772400" cy="4738688"/>
          </a:xfrm>
        </p:spPr>
        <p:txBody>
          <a:bodyPr/>
          <a:lstStyle/>
          <a:p>
            <a:r>
              <a:rPr lang="en-US" dirty="0"/>
              <a:t>Key Characteristics</a:t>
            </a:r>
          </a:p>
          <a:p>
            <a:pPr lvl="1"/>
            <a:r>
              <a:rPr lang="en-US" sz="2200" dirty="0"/>
              <a:t>Robust, open source fire processing tools</a:t>
            </a:r>
          </a:p>
          <a:p>
            <a:pPr lvl="1"/>
            <a:r>
              <a:rPr lang="en-US" sz="2200" dirty="0"/>
              <a:t>Publicly available fire activity database with special attention to the large fires (i.e. fires with “names” and/or significance)</a:t>
            </a:r>
          </a:p>
          <a:p>
            <a:pPr lvl="1"/>
            <a:r>
              <a:rPr lang="en-US" sz="2200" dirty="0"/>
              <a:t>Flexible approach for emission factors, consumption, fuel loading </a:t>
            </a:r>
          </a:p>
          <a:p>
            <a:pPr lvl="1"/>
            <a:r>
              <a:rPr lang="en-US" sz="2200" dirty="0"/>
              <a:t>Use and build off of what we learned from the 2016 modeling platform workgroup </a:t>
            </a:r>
          </a:p>
          <a:p>
            <a:pPr lvl="1"/>
            <a:r>
              <a:rPr lang="en-US" sz="2200" dirty="0"/>
              <a:t>Robust annual inventories not just NEI years</a:t>
            </a:r>
          </a:p>
          <a:p>
            <a:pPr lvl="1"/>
            <a:r>
              <a:rPr lang="en-US" sz="2200" dirty="0"/>
              <a:t>Simplify process to study sensitivities.</a:t>
            </a:r>
          </a:p>
        </p:txBody>
      </p:sp>
      <p:sp>
        <p:nvSpPr>
          <p:cNvPr id="4" name="Slide Number Placeholder 3">
            <a:extLst>
              <a:ext uri="{FF2B5EF4-FFF2-40B4-BE49-F238E27FC236}">
                <a16:creationId xmlns:a16="http://schemas.microsoft.com/office/drawing/2014/main" id="{A79C24CA-4350-45E2-8179-6F9DD3FE239A}"/>
              </a:ext>
            </a:extLst>
          </p:cNvPr>
          <p:cNvSpPr>
            <a:spLocks noGrp="1"/>
          </p:cNvSpPr>
          <p:nvPr>
            <p:ph type="sldNum" sz="quarter" idx="12"/>
          </p:nvPr>
        </p:nvSpPr>
        <p:spPr/>
        <p:txBody>
          <a:bodyPr/>
          <a:lstStyle/>
          <a:p>
            <a:pPr>
              <a:defRPr/>
            </a:pPr>
            <a:fld id="{BEF2A795-0D1C-4340-A163-773CC4D3E4EC}" type="slidenum">
              <a:rPr lang="en-US" smtClean="0"/>
              <a:pPr>
                <a:defRPr/>
              </a:pPr>
              <a:t>14</a:t>
            </a:fld>
            <a:endParaRPr lang="en-US" dirty="0"/>
          </a:p>
        </p:txBody>
      </p:sp>
    </p:spTree>
    <p:extLst>
      <p:ext uri="{BB962C8B-B14F-4D97-AF65-F5344CB8AC3E}">
        <p14:creationId xmlns:p14="http://schemas.microsoft.com/office/powerpoint/2010/main" val="351874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7B0B9-0C8C-4D62-8F75-E6B07827802A}"/>
              </a:ext>
            </a:extLst>
          </p:cNvPr>
          <p:cNvSpPr>
            <a:spLocks noGrp="1"/>
          </p:cNvSpPr>
          <p:nvPr>
            <p:ph idx="1"/>
          </p:nvPr>
        </p:nvSpPr>
        <p:spPr>
          <a:xfrm>
            <a:off x="685800" y="1379913"/>
            <a:ext cx="7772400" cy="4395788"/>
          </a:xfrm>
        </p:spPr>
        <p:txBody>
          <a:bodyPr/>
          <a:lstStyle/>
          <a:p>
            <a:r>
              <a:rPr lang="en-US" dirty="0"/>
              <a:t>Proposed Improvements to Fire Emissions Processing</a:t>
            </a:r>
          </a:p>
          <a:p>
            <a:pPr lvl="1"/>
            <a:r>
              <a:rPr lang="en-US" dirty="0"/>
              <a:t>MODIS detections (use HMS detections and   MCD14ML together by using the improved latitude/longitude in the MCD14ML dataset and omitting any detections not found in both)</a:t>
            </a:r>
          </a:p>
          <a:p>
            <a:pPr lvl="1"/>
            <a:endParaRPr lang="en-US" sz="1000" dirty="0"/>
          </a:p>
          <a:p>
            <a:pPr lvl="1"/>
            <a:r>
              <a:rPr lang="en-US" dirty="0"/>
              <a:t>Use Fire perimeter databases for large fires and include the shape files in the emission processing so that the emissions are spatially allocated based on the fire specific shape files</a:t>
            </a:r>
          </a:p>
          <a:p>
            <a:pPr lvl="1"/>
            <a:endParaRPr lang="en-US" sz="1000" dirty="0"/>
          </a:p>
          <a:p>
            <a:pPr marL="284163" lvl="1" indent="0">
              <a:buNone/>
            </a:pPr>
            <a:r>
              <a:rPr lang="en-US" dirty="0"/>
              <a:t>Goal: best possible spatial accuracy of fire detections</a:t>
            </a:r>
          </a:p>
        </p:txBody>
      </p:sp>
      <p:sp>
        <p:nvSpPr>
          <p:cNvPr id="4" name="Slide Number Placeholder 3">
            <a:extLst>
              <a:ext uri="{FF2B5EF4-FFF2-40B4-BE49-F238E27FC236}">
                <a16:creationId xmlns:a16="http://schemas.microsoft.com/office/drawing/2014/main" id="{A79C24CA-4350-45E2-8179-6F9DD3FE239A}"/>
              </a:ext>
            </a:extLst>
          </p:cNvPr>
          <p:cNvSpPr>
            <a:spLocks noGrp="1"/>
          </p:cNvSpPr>
          <p:nvPr>
            <p:ph type="sldNum" sz="quarter" idx="12"/>
          </p:nvPr>
        </p:nvSpPr>
        <p:spPr/>
        <p:txBody>
          <a:bodyPr/>
          <a:lstStyle/>
          <a:p>
            <a:pPr>
              <a:defRPr/>
            </a:pPr>
            <a:fld id="{BEF2A795-0D1C-4340-A163-773CC4D3E4EC}" type="slidenum">
              <a:rPr lang="en-US" smtClean="0"/>
              <a:pPr>
                <a:defRPr/>
              </a:pPr>
              <a:t>15</a:t>
            </a:fld>
            <a:endParaRPr lang="en-US" dirty="0"/>
          </a:p>
        </p:txBody>
      </p:sp>
      <p:sp>
        <p:nvSpPr>
          <p:cNvPr id="7" name="Title 1">
            <a:extLst>
              <a:ext uri="{FF2B5EF4-FFF2-40B4-BE49-F238E27FC236}">
                <a16:creationId xmlns:a16="http://schemas.microsoft.com/office/drawing/2014/main" id="{C0AF68F2-C7F3-469F-99F6-42ABE4C8E37E}"/>
              </a:ext>
            </a:extLst>
          </p:cNvPr>
          <p:cNvSpPr txBox="1">
            <a:spLocks/>
          </p:cNvSpPr>
          <p:nvPr/>
        </p:nvSpPr>
        <p:spPr>
          <a:xfrm>
            <a:off x="838200" y="152400"/>
            <a:ext cx="7620000" cy="121920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kern="0" dirty="0"/>
              <a:t>Wildland Fire Emissions: </a:t>
            </a:r>
            <a:br>
              <a:rPr lang="en-US" kern="0" dirty="0"/>
            </a:br>
            <a:r>
              <a:rPr lang="en-US" kern="0" dirty="0"/>
              <a:t>Vision for the Future</a:t>
            </a:r>
          </a:p>
        </p:txBody>
      </p:sp>
    </p:spTree>
    <p:extLst>
      <p:ext uri="{BB962C8B-B14F-4D97-AF65-F5344CB8AC3E}">
        <p14:creationId xmlns:p14="http://schemas.microsoft.com/office/powerpoint/2010/main" val="4035461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7B0B9-0C8C-4D62-8F75-E6B07827802A}"/>
              </a:ext>
            </a:extLst>
          </p:cNvPr>
          <p:cNvSpPr>
            <a:spLocks noGrp="1"/>
          </p:cNvSpPr>
          <p:nvPr>
            <p:ph idx="1"/>
          </p:nvPr>
        </p:nvSpPr>
        <p:spPr>
          <a:xfrm>
            <a:off x="325582" y="1905000"/>
            <a:ext cx="7772400" cy="3429000"/>
          </a:xfrm>
        </p:spPr>
        <p:txBody>
          <a:bodyPr/>
          <a:lstStyle/>
          <a:p>
            <a:r>
              <a:rPr lang="en-US" dirty="0"/>
              <a:t>Proposed Improvements to Fire Emissions Processing</a:t>
            </a:r>
          </a:p>
          <a:p>
            <a:pPr lvl="1"/>
            <a:r>
              <a:rPr lang="en-US" dirty="0"/>
              <a:t>Temporal allocation of grass and small fires: use time of satellite detect with a short time window to allocate emissions </a:t>
            </a:r>
          </a:p>
          <a:p>
            <a:pPr marL="284163" lvl="1" indent="0">
              <a:buNone/>
            </a:pPr>
            <a:endParaRPr lang="en-US" sz="1000" dirty="0"/>
          </a:p>
          <a:p>
            <a:pPr lvl="1"/>
            <a:r>
              <a:rPr lang="en-US" dirty="0"/>
              <a:t>Transparent fire emission factor database that can be updated easily when new speciation and or emission factor information becomes available</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79C24CA-4350-45E2-8179-6F9DD3FE239A}"/>
              </a:ext>
            </a:extLst>
          </p:cNvPr>
          <p:cNvSpPr>
            <a:spLocks noGrp="1"/>
          </p:cNvSpPr>
          <p:nvPr>
            <p:ph type="sldNum" sz="quarter" idx="12"/>
          </p:nvPr>
        </p:nvSpPr>
        <p:spPr/>
        <p:txBody>
          <a:bodyPr/>
          <a:lstStyle/>
          <a:p>
            <a:pPr>
              <a:defRPr/>
            </a:pPr>
            <a:fld id="{BEF2A795-0D1C-4340-A163-773CC4D3E4EC}" type="slidenum">
              <a:rPr lang="en-US" smtClean="0"/>
              <a:pPr>
                <a:defRPr/>
              </a:pPr>
              <a:t>16</a:t>
            </a:fld>
            <a:endParaRPr lang="en-US" dirty="0"/>
          </a:p>
        </p:txBody>
      </p:sp>
      <p:sp>
        <p:nvSpPr>
          <p:cNvPr id="7" name="Title 1">
            <a:extLst>
              <a:ext uri="{FF2B5EF4-FFF2-40B4-BE49-F238E27FC236}">
                <a16:creationId xmlns:a16="http://schemas.microsoft.com/office/drawing/2014/main" id="{10192DBF-55AF-4FBD-837F-F85243FF2887}"/>
              </a:ext>
            </a:extLst>
          </p:cNvPr>
          <p:cNvSpPr txBox="1">
            <a:spLocks/>
          </p:cNvSpPr>
          <p:nvPr/>
        </p:nvSpPr>
        <p:spPr>
          <a:xfrm>
            <a:off x="914400" y="282633"/>
            <a:ext cx="7620000" cy="121920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kern="0" dirty="0"/>
              <a:t>Wildland Fire Emissions: </a:t>
            </a:r>
            <a:br>
              <a:rPr lang="en-US" kern="0" dirty="0"/>
            </a:br>
            <a:r>
              <a:rPr lang="en-US" kern="0" dirty="0"/>
              <a:t>Vision for the Future</a:t>
            </a:r>
          </a:p>
        </p:txBody>
      </p:sp>
    </p:spTree>
    <p:extLst>
      <p:ext uri="{BB962C8B-B14F-4D97-AF65-F5344CB8AC3E}">
        <p14:creationId xmlns:p14="http://schemas.microsoft.com/office/powerpoint/2010/main" val="3025554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7B0B9-0C8C-4D62-8F75-E6B07827802A}"/>
              </a:ext>
            </a:extLst>
          </p:cNvPr>
          <p:cNvSpPr>
            <a:spLocks noGrp="1"/>
          </p:cNvSpPr>
          <p:nvPr>
            <p:ph idx="1"/>
          </p:nvPr>
        </p:nvSpPr>
        <p:spPr>
          <a:xfrm>
            <a:off x="457200" y="1600200"/>
            <a:ext cx="7772400" cy="4038600"/>
          </a:xfrm>
        </p:spPr>
        <p:txBody>
          <a:bodyPr/>
          <a:lstStyle/>
          <a:p>
            <a:r>
              <a:rPr lang="en-US" dirty="0"/>
              <a:t>Proposed Improvements to Fire Emissions Processing</a:t>
            </a:r>
          </a:p>
          <a:p>
            <a:pPr lvl="1"/>
            <a:r>
              <a:rPr lang="en-US" dirty="0"/>
              <a:t>Use shape files for spatial allocation when available (Kansas Flint Hills e.g.)</a:t>
            </a:r>
          </a:p>
          <a:p>
            <a:pPr lvl="1"/>
            <a:endParaRPr lang="en-US" sz="1000" dirty="0"/>
          </a:p>
          <a:p>
            <a:pPr lvl="1"/>
            <a:r>
              <a:rPr lang="en-US" dirty="0"/>
              <a:t>Include pile burns as a new source and not double count with other fires. Develop default method</a:t>
            </a:r>
          </a:p>
          <a:p>
            <a:pPr lvl="1"/>
            <a:endParaRPr lang="en-US" sz="1000" dirty="0"/>
          </a:p>
          <a:p>
            <a:pPr lvl="1"/>
            <a:r>
              <a:rPr lang="en-US" dirty="0"/>
              <a:t>Canada: collaborate with Environment Canada and explore use of remote sensing data and fuel bed information</a:t>
            </a:r>
          </a:p>
          <a:p>
            <a:pPr lvl="1"/>
            <a:endParaRPr lang="en-US" sz="1000" dirty="0"/>
          </a:p>
          <a:p>
            <a:pPr lvl="1"/>
            <a:r>
              <a:rPr lang="en-US" dirty="0"/>
              <a:t>Mexico: explore use of remote sensing data and FINN dataset</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79C24CA-4350-45E2-8179-6F9DD3FE239A}"/>
              </a:ext>
            </a:extLst>
          </p:cNvPr>
          <p:cNvSpPr>
            <a:spLocks noGrp="1"/>
          </p:cNvSpPr>
          <p:nvPr>
            <p:ph type="sldNum" sz="quarter" idx="12"/>
          </p:nvPr>
        </p:nvSpPr>
        <p:spPr/>
        <p:txBody>
          <a:bodyPr/>
          <a:lstStyle/>
          <a:p>
            <a:pPr>
              <a:defRPr/>
            </a:pPr>
            <a:fld id="{BEF2A795-0D1C-4340-A163-773CC4D3E4EC}" type="slidenum">
              <a:rPr lang="en-US" smtClean="0"/>
              <a:pPr>
                <a:defRPr/>
              </a:pPr>
              <a:t>17</a:t>
            </a:fld>
            <a:endParaRPr lang="en-US" dirty="0"/>
          </a:p>
        </p:txBody>
      </p:sp>
      <p:sp>
        <p:nvSpPr>
          <p:cNvPr id="7" name="Title 1">
            <a:extLst>
              <a:ext uri="{FF2B5EF4-FFF2-40B4-BE49-F238E27FC236}">
                <a16:creationId xmlns:a16="http://schemas.microsoft.com/office/drawing/2014/main" id="{10192DBF-55AF-4FBD-837F-F85243FF2887}"/>
              </a:ext>
            </a:extLst>
          </p:cNvPr>
          <p:cNvSpPr txBox="1">
            <a:spLocks/>
          </p:cNvSpPr>
          <p:nvPr/>
        </p:nvSpPr>
        <p:spPr>
          <a:xfrm>
            <a:off x="838200" y="228600"/>
            <a:ext cx="7620000" cy="121920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kern="0" dirty="0"/>
              <a:t>Wildland Fire Emissions: </a:t>
            </a:r>
            <a:br>
              <a:rPr lang="en-US" kern="0" dirty="0"/>
            </a:br>
            <a:r>
              <a:rPr lang="en-US" kern="0" dirty="0"/>
              <a:t>Vision for the Future</a:t>
            </a:r>
          </a:p>
        </p:txBody>
      </p:sp>
    </p:spTree>
    <p:extLst>
      <p:ext uri="{BB962C8B-B14F-4D97-AF65-F5344CB8AC3E}">
        <p14:creationId xmlns:p14="http://schemas.microsoft.com/office/powerpoint/2010/main" val="323999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E01E-52E9-4CCE-B9CE-7149DBFB264F}"/>
              </a:ext>
            </a:extLst>
          </p:cNvPr>
          <p:cNvSpPr>
            <a:spLocks noGrp="1"/>
          </p:cNvSpPr>
          <p:nvPr>
            <p:ph type="title"/>
          </p:nvPr>
        </p:nvSpPr>
        <p:spPr>
          <a:xfrm>
            <a:off x="3456709" y="284018"/>
            <a:ext cx="2819400" cy="990600"/>
          </a:xfrm>
        </p:spPr>
        <p:txBody>
          <a:bodyPr/>
          <a:lstStyle/>
          <a:p>
            <a:r>
              <a:rPr lang="en-US" dirty="0"/>
              <a:t>Questions</a:t>
            </a:r>
          </a:p>
        </p:txBody>
      </p:sp>
      <p:sp>
        <p:nvSpPr>
          <p:cNvPr id="5" name="Slide Number Placeholder 4">
            <a:extLst>
              <a:ext uri="{FF2B5EF4-FFF2-40B4-BE49-F238E27FC236}">
                <a16:creationId xmlns:a16="http://schemas.microsoft.com/office/drawing/2014/main" id="{F5C27F13-EB6B-44B2-B017-5F5C997E969B}"/>
              </a:ext>
            </a:extLst>
          </p:cNvPr>
          <p:cNvSpPr>
            <a:spLocks noGrp="1"/>
          </p:cNvSpPr>
          <p:nvPr>
            <p:ph type="sldNum" sz="quarter" idx="12"/>
          </p:nvPr>
        </p:nvSpPr>
        <p:spPr/>
        <p:txBody>
          <a:bodyPr/>
          <a:lstStyle/>
          <a:p>
            <a:pPr>
              <a:defRPr/>
            </a:pPr>
            <a:fld id="{FED7B663-3EE9-463C-A8C9-133C96238CD8}" type="slidenum">
              <a:rPr lang="en-US" smtClean="0"/>
              <a:pPr>
                <a:defRPr/>
              </a:pPr>
              <a:t>18</a:t>
            </a:fld>
            <a:endParaRPr lang="en-US"/>
          </a:p>
        </p:txBody>
      </p:sp>
      <p:pic>
        <p:nvPicPr>
          <p:cNvPr id="3" name="Picture 2">
            <a:extLst>
              <a:ext uri="{FF2B5EF4-FFF2-40B4-BE49-F238E27FC236}">
                <a16:creationId xmlns:a16="http://schemas.microsoft.com/office/drawing/2014/main" id="{43179000-B15E-44B8-A2A1-68D920315BC1}"/>
              </a:ext>
            </a:extLst>
          </p:cNvPr>
          <p:cNvPicPr>
            <a:picLocks noChangeAspect="1"/>
          </p:cNvPicPr>
          <p:nvPr/>
        </p:nvPicPr>
        <p:blipFill>
          <a:blip r:embed="rId2"/>
          <a:stretch>
            <a:fillRect/>
          </a:stretch>
        </p:blipFill>
        <p:spPr>
          <a:xfrm>
            <a:off x="3657600" y="1066800"/>
            <a:ext cx="1600200" cy="2795644"/>
          </a:xfrm>
          <a:prstGeom prst="rect">
            <a:avLst/>
          </a:prstGeom>
        </p:spPr>
      </p:pic>
      <p:sp>
        <p:nvSpPr>
          <p:cNvPr id="4" name="Rectangle 3">
            <a:extLst>
              <a:ext uri="{FF2B5EF4-FFF2-40B4-BE49-F238E27FC236}">
                <a16:creationId xmlns:a16="http://schemas.microsoft.com/office/drawing/2014/main" id="{72F6D13A-38EA-4ADA-B4E8-E6692DAD0F9E}"/>
              </a:ext>
            </a:extLst>
          </p:cNvPr>
          <p:cNvSpPr/>
          <p:nvPr/>
        </p:nvSpPr>
        <p:spPr>
          <a:xfrm>
            <a:off x="1219200" y="4191000"/>
            <a:ext cx="7010400" cy="1754326"/>
          </a:xfrm>
          <a:prstGeom prst="rect">
            <a:avLst/>
          </a:prstGeom>
        </p:spPr>
        <p:txBody>
          <a:bodyPr wrap="square">
            <a:spAutoFit/>
          </a:bodyPr>
          <a:lstStyle/>
          <a:p>
            <a:pPr algn="ctr"/>
            <a:r>
              <a:rPr lang="en-US" dirty="0"/>
              <a:t>Contact info: pouliot.george@epa.gov</a:t>
            </a:r>
          </a:p>
          <a:p>
            <a:pPr algn="ctr"/>
            <a:endParaRPr lang="en-US" dirty="0"/>
          </a:p>
          <a:p>
            <a:pPr algn="ctr"/>
            <a:endParaRPr lang="en-US" dirty="0"/>
          </a:p>
          <a:p>
            <a:pPr algn="ctr"/>
            <a:r>
              <a:rPr lang="en-US" sz="1800" dirty="0"/>
              <a:t>This presentation has been reviewed and approved in accordance with U.S. Environmental Protection Agency policy.</a:t>
            </a:r>
          </a:p>
        </p:txBody>
      </p:sp>
    </p:spTree>
    <p:extLst>
      <p:ext uri="{BB962C8B-B14F-4D97-AF65-F5344CB8AC3E}">
        <p14:creationId xmlns:p14="http://schemas.microsoft.com/office/powerpoint/2010/main" val="247488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396DA2A-005A-4644-916D-9F73331F3575}"/>
              </a:ext>
            </a:extLst>
          </p:cNvPr>
          <p:cNvSpPr>
            <a:spLocks noGrp="1" noChangeArrowheads="1"/>
          </p:cNvSpPr>
          <p:nvPr>
            <p:ph type="title"/>
          </p:nvPr>
        </p:nvSpPr>
        <p:spPr bwMode="auto">
          <a:xfrm>
            <a:off x="685800" y="1957388"/>
            <a:ext cx="7772400" cy="57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t>Disclaimer</a:t>
            </a:r>
          </a:p>
        </p:txBody>
      </p:sp>
      <p:sp>
        <p:nvSpPr>
          <p:cNvPr id="18435" name="Rectangle 3">
            <a:extLst>
              <a:ext uri="{FF2B5EF4-FFF2-40B4-BE49-F238E27FC236}">
                <a16:creationId xmlns:a16="http://schemas.microsoft.com/office/drawing/2014/main" id="{065155E1-4CB0-4D7F-86B7-A6151048E30F}"/>
              </a:ext>
            </a:extLst>
          </p:cNvPr>
          <p:cNvSpPr>
            <a:spLocks noGrp="1" noChangeArrowheads="1"/>
          </p:cNvSpPr>
          <p:nvPr>
            <p:ph type="body" idx="1"/>
          </p:nvPr>
        </p:nvSpPr>
        <p:spPr/>
        <p:txBody>
          <a:bodyPr/>
          <a:lstStyle/>
          <a:p>
            <a:pPr marL="0" indent="0" eaLnBrk="1" hangingPunct="1">
              <a:buFont typeface="Times" pitchFamily="1" charset="0"/>
              <a:buNone/>
              <a:defRPr/>
            </a:pPr>
            <a:r>
              <a:rPr lang="en-US" sz="1800" dirty="0">
                <a:effectLst>
                  <a:outerShdw blurRad="38100" dist="38100" dir="2700000" algn="tl">
                    <a:srgbClr val="000000">
                      <a:alpha val="43137"/>
                    </a:srgbClr>
                  </a:outerShdw>
                </a:effectLst>
              </a:rPr>
              <a:t>The views expressed in this presentation are those of the authors and do not necessarily reflect the views or policies of the U.S. EPA</a:t>
            </a:r>
          </a:p>
          <a:p>
            <a:pPr eaLnBrk="1" hangingPunct="1">
              <a:buFont typeface="Times" pitchFamily="1" charset="0"/>
              <a:buChar char="•"/>
              <a:defRPr/>
            </a:pPr>
            <a:endParaRPr lang="en-US" dirty="0"/>
          </a:p>
        </p:txBody>
      </p:sp>
      <p:sp>
        <p:nvSpPr>
          <p:cNvPr id="13316" name="Slide Number Placeholder 8">
            <a:extLst>
              <a:ext uri="{FF2B5EF4-FFF2-40B4-BE49-F238E27FC236}">
                <a16:creationId xmlns:a16="http://schemas.microsoft.com/office/drawing/2014/main" id="{6B551459-3EAD-4FF2-8B18-832DA5DDB911}"/>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45261E-6F83-4451-A8DA-5F0CB63E2912}" type="slidenum">
              <a:rPr lang="en-US" altLang="en-US" sz="1000" smtClean="0">
                <a:solidFill>
                  <a:schemeClr val="bg1"/>
                </a:solidFill>
              </a:rPr>
              <a:pPr/>
              <a:t>1</a:t>
            </a:fld>
            <a:endParaRPr lang="en-US" altLang="en-US" sz="10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7827-4255-4499-B9FD-C5C6A0FEB9FF}"/>
              </a:ext>
            </a:extLst>
          </p:cNvPr>
          <p:cNvSpPr>
            <a:spLocks noGrp="1"/>
          </p:cNvSpPr>
          <p:nvPr>
            <p:ph type="title"/>
          </p:nvPr>
        </p:nvSpPr>
        <p:spPr>
          <a:xfrm>
            <a:off x="1828800" y="76200"/>
            <a:ext cx="6324600" cy="1143000"/>
          </a:xfrm>
        </p:spPr>
        <p:txBody>
          <a:bodyPr/>
          <a:lstStyle/>
          <a:p>
            <a:r>
              <a:rPr lang="en-US" sz="3600" dirty="0"/>
              <a:t>Definitions of fire types </a:t>
            </a:r>
          </a:p>
        </p:txBody>
      </p:sp>
      <p:sp>
        <p:nvSpPr>
          <p:cNvPr id="3" name="Content Placeholder 2">
            <a:extLst>
              <a:ext uri="{FF2B5EF4-FFF2-40B4-BE49-F238E27FC236}">
                <a16:creationId xmlns:a16="http://schemas.microsoft.com/office/drawing/2014/main" id="{9ED927B6-F6B8-4C35-A215-AF3DC7E8C802}"/>
              </a:ext>
            </a:extLst>
          </p:cNvPr>
          <p:cNvSpPr>
            <a:spLocks noGrp="1"/>
          </p:cNvSpPr>
          <p:nvPr>
            <p:ph idx="1"/>
          </p:nvPr>
        </p:nvSpPr>
        <p:spPr>
          <a:xfrm>
            <a:off x="685800" y="1219200"/>
            <a:ext cx="7772400" cy="5562600"/>
          </a:xfrm>
        </p:spPr>
        <p:txBody>
          <a:bodyPr/>
          <a:lstStyle/>
          <a:p>
            <a:r>
              <a:rPr lang="en-US" sz="2000" b="1" dirty="0"/>
              <a:t>Wild fire - </a:t>
            </a:r>
            <a:r>
              <a:rPr lang="en-US" sz="2000" dirty="0"/>
              <a:t>uncontrolled fire in an area of combustible vegetation; can occur over any land types include grasslands and croplands</a:t>
            </a:r>
          </a:p>
          <a:p>
            <a:r>
              <a:rPr lang="en-US" sz="2000" b="1" dirty="0"/>
              <a:t>Prescribed fires - </a:t>
            </a:r>
            <a:r>
              <a:rPr lang="en-US" sz="2000" dirty="0"/>
              <a:t>controlled fires for purposes of forest management, farming, prairie restoration or greenhouse gas abatement</a:t>
            </a:r>
          </a:p>
          <a:p>
            <a:r>
              <a:rPr lang="en-US" sz="2000" b="1" dirty="0"/>
              <a:t>Grassland/rangeland fires - </a:t>
            </a:r>
            <a:r>
              <a:rPr lang="en-US" sz="2000" dirty="0"/>
              <a:t>special case of prescribed burning for ecological and/or agricultural purposes over grasslands: example-Kansas Flint Hills</a:t>
            </a:r>
          </a:p>
          <a:p>
            <a:r>
              <a:rPr lang="en-US" sz="2000" b="1" dirty="0"/>
              <a:t>Crop Residue Burning</a:t>
            </a:r>
            <a:r>
              <a:rPr lang="en-US" sz="2000" dirty="0"/>
              <a:t> - special case of prescribed fire over croplands:</a:t>
            </a:r>
          </a:p>
          <a:p>
            <a:pPr marL="990600" lvl="1" indent="-533400">
              <a:lnSpc>
                <a:spcPct val="90000"/>
              </a:lnSpc>
              <a:defRPr/>
            </a:pPr>
            <a:r>
              <a:rPr lang="en-US" sz="2000" dirty="0"/>
              <a:t>Established crop areas that produce food, fiber, and seeds</a:t>
            </a:r>
          </a:p>
          <a:p>
            <a:pPr marL="990600" lvl="1" indent="-533400">
              <a:lnSpc>
                <a:spcPct val="90000"/>
              </a:lnSpc>
              <a:defRPr/>
            </a:pPr>
            <a:r>
              <a:rPr lang="en-US" sz="2000" dirty="0"/>
              <a:t>Fallow fields</a:t>
            </a:r>
          </a:p>
          <a:p>
            <a:pPr marL="990600" lvl="1" indent="-533400">
              <a:lnSpc>
                <a:spcPct val="90000"/>
              </a:lnSpc>
              <a:defRPr/>
            </a:pPr>
            <a:r>
              <a:rPr lang="en-US" sz="2000" dirty="0"/>
              <a:t>Categories include: bluegrass, corn, cotton, rice, soy, sugarcane, wheat</a:t>
            </a:r>
          </a:p>
          <a:p>
            <a:r>
              <a:rPr lang="en-US" sz="2000" b="1" dirty="0"/>
              <a:t>Pile burns - </a:t>
            </a:r>
            <a:r>
              <a:rPr lang="en-US" sz="2000" dirty="0"/>
              <a:t>newest type that we are just beginning to study</a:t>
            </a:r>
          </a:p>
          <a:p>
            <a:pPr marL="990600" lvl="1" indent="-533400">
              <a:lnSpc>
                <a:spcPct val="90000"/>
              </a:lnSpc>
              <a:defRPr/>
            </a:pPr>
            <a:r>
              <a:rPr lang="en-US" sz="2000" dirty="0"/>
              <a:t>Biomass that is placed into a pile (agriculture or forestry)</a:t>
            </a:r>
          </a:p>
          <a:p>
            <a:pPr lvl="1"/>
            <a:endParaRPr lang="en-US" sz="2800" dirty="0"/>
          </a:p>
        </p:txBody>
      </p:sp>
      <p:sp>
        <p:nvSpPr>
          <p:cNvPr id="4" name="Slide Number Placeholder 3">
            <a:extLst>
              <a:ext uri="{FF2B5EF4-FFF2-40B4-BE49-F238E27FC236}">
                <a16:creationId xmlns:a16="http://schemas.microsoft.com/office/drawing/2014/main" id="{A9C9D2F2-4F75-4695-A6FD-369611067E4B}"/>
              </a:ext>
            </a:extLst>
          </p:cNvPr>
          <p:cNvSpPr>
            <a:spLocks noGrp="1"/>
          </p:cNvSpPr>
          <p:nvPr>
            <p:ph type="sldNum" sz="quarter" idx="12"/>
          </p:nvPr>
        </p:nvSpPr>
        <p:spPr/>
        <p:txBody>
          <a:bodyPr/>
          <a:lstStyle/>
          <a:p>
            <a:pPr>
              <a:defRPr/>
            </a:pPr>
            <a:fld id="{BEF2A795-0D1C-4340-A163-773CC4D3E4EC}" type="slidenum">
              <a:rPr lang="en-US" smtClean="0"/>
              <a:pPr>
                <a:defRPr/>
              </a:pPr>
              <a:t>2</a:t>
            </a:fld>
            <a:endParaRPr lang="en-US" dirty="0"/>
          </a:p>
        </p:txBody>
      </p:sp>
    </p:spTree>
    <p:extLst>
      <p:ext uri="{BB962C8B-B14F-4D97-AF65-F5344CB8AC3E}">
        <p14:creationId xmlns:p14="http://schemas.microsoft.com/office/powerpoint/2010/main" val="196500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7827-4255-4499-B9FD-C5C6A0FEB9FF}"/>
              </a:ext>
            </a:extLst>
          </p:cNvPr>
          <p:cNvSpPr>
            <a:spLocks noGrp="1"/>
          </p:cNvSpPr>
          <p:nvPr>
            <p:ph type="title"/>
          </p:nvPr>
        </p:nvSpPr>
        <p:spPr>
          <a:xfrm>
            <a:off x="3657600" y="0"/>
            <a:ext cx="2057400" cy="581890"/>
          </a:xfrm>
        </p:spPr>
        <p:txBody>
          <a:bodyPr/>
          <a:lstStyle/>
          <a:p>
            <a:r>
              <a:rPr lang="en-US" sz="3600" dirty="0"/>
              <a:t>Outline</a:t>
            </a:r>
            <a:br>
              <a:rPr lang="en-US" sz="3600" dirty="0"/>
            </a:br>
            <a:br>
              <a:rPr lang="en-US" sz="3600" dirty="0"/>
            </a:br>
            <a:endParaRPr lang="en-US" sz="3600" dirty="0"/>
          </a:p>
        </p:txBody>
      </p:sp>
      <p:sp>
        <p:nvSpPr>
          <p:cNvPr id="3" name="Content Placeholder 2">
            <a:extLst>
              <a:ext uri="{FF2B5EF4-FFF2-40B4-BE49-F238E27FC236}">
                <a16:creationId xmlns:a16="http://schemas.microsoft.com/office/drawing/2014/main" id="{9ED927B6-F6B8-4C35-A215-AF3DC7E8C802}"/>
              </a:ext>
            </a:extLst>
          </p:cNvPr>
          <p:cNvSpPr>
            <a:spLocks noGrp="1"/>
          </p:cNvSpPr>
          <p:nvPr>
            <p:ph idx="1"/>
          </p:nvPr>
        </p:nvSpPr>
        <p:spPr>
          <a:xfrm>
            <a:off x="685800" y="838200"/>
            <a:ext cx="7772400" cy="5386388"/>
          </a:xfrm>
        </p:spPr>
        <p:txBody>
          <a:bodyPr/>
          <a:lstStyle/>
          <a:p>
            <a:r>
              <a:rPr lang="en-US" dirty="0"/>
              <a:t>Brief review of emissions calculations in CONSUME</a:t>
            </a:r>
          </a:p>
          <a:p>
            <a:pPr marL="0" indent="0">
              <a:buNone/>
            </a:pPr>
            <a:endParaRPr lang="en-US" dirty="0"/>
          </a:p>
          <a:p>
            <a:r>
              <a:rPr lang="en-US" dirty="0"/>
              <a:t>Recent advances in modeling fires</a:t>
            </a:r>
          </a:p>
          <a:p>
            <a:pPr lvl="1"/>
            <a:r>
              <a:rPr lang="en-US" dirty="0"/>
              <a:t>Flaming and smoldering redistribution</a:t>
            </a:r>
          </a:p>
          <a:p>
            <a:pPr lvl="1"/>
            <a:r>
              <a:rPr lang="en-US" dirty="0"/>
              <a:t>Geospatial location of fires </a:t>
            </a:r>
          </a:p>
          <a:p>
            <a:pPr lvl="1"/>
            <a:r>
              <a:rPr lang="en-US" dirty="0"/>
              <a:t>Plume injection height algorithms</a:t>
            </a:r>
          </a:p>
          <a:p>
            <a:pPr lvl="1"/>
            <a:r>
              <a:rPr lang="en-US" dirty="0"/>
              <a:t>Crop residue burning inventories</a:t>
            </a:r>
          </a:p>
          <a:p>
            <a:pPr lvl="1"/>
            <a:r>
              <a:rPr lang="en-US" dirty="0"/>
              <a:t>Bluesky pipeline vs Bluesky framework</a:t>
            </a:r>
          </a:p>
          <a:p>
            <a:pPr lvl="1"/>
            <a:r>
              <a:rPr lang="en-US" dirty="0"/>
              <a:t>Grassland fires and emissions processing workflow</a:t>
            </a:r>
          </a:p>
          <a:p>
            <a:pPr marL="284163" lvl="1" indent="0">
              <a:buNone/>
            </a:pPr>
            <a:endParaRPr lang="en-US" dirty="0"/>
          </a:p>
          <a:p>
            <a:r>
              <a:rPr lang="en-US" dirty="0"/>
              <a:t>Vision for the future</a:t>
            </a:r>
          </a:p>
        </p:txBody>
      </p:sp>
      <p:sp>
        <p:nvSpPr>
          <p:cNvPr id="4" name="Slide Number Placeholder 3">
            <a:extLst>
              <a:ext uri="{FF2B5EF4-FFF2-40B4-BE49-F238E27FC236}">
                <a16:creationId xmlns:a16="http://schemas.microsoft.com/office/drawing/2014/main" id="{A9C9D2F2-4F75-4695-A6FD-369611067E4B}"/>
              </a:ext>
            </a:extLst>
          </p:cNvPr>
          <p:cNvSpPr>
            <a:spLocks noGrp="1"/>
          </p:cNvSpPr>
          <p:nvPr>
            <p:ph type="sldNum" sz="quarter" idx="12"/>
          </p:nvPr>
        </p:nvSpPr>
        <p:spPr/>
        <p:txBody>
          <a:bodyPr/>
          <a:lstStyle/>
          <a:p>
            <a:pPr>
              <a:defRPr/>
            </a:pPr>
            <a:fld id="{BEF2A795-0D1C-4340-A163-773CC4D3E4EC}" type="slidenum">
              <a:rPr lang="en-US" smtClean="0"/>
              <a:pPr>
                <a:defRPr/>
              </a:pPr>
              <a:t>3</a:t>
            </a:fld>
            <a:endParaRPr lang="en-US" dirty="0"/>
          </a:p>
        </p:txBody>
      </p:sp>
    </p:spTree>
    <p:extLst>
      <p:ext uri="{BB962C8B-B14F-4D97-AF65-F5344CB8AC3E}">
        <p14:creationId xmlns:p14="http://schemas.microsoft.com/office/powerpoint/2010/main" val="325284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8D91-4864-49C8-8914-C2B51CB93F29}"/>
              </a:ext>
            </a:extLst>
          </p:cNvPr>
          <p:cNvSpPr>
            <a:spLocks noGrp="1"/>
          </p:cNvSpPr>
          <p:nvPr>
            <p:ph type="title"/>
          </p:nvPr>
        </p:nvSpPr>
        <p:spPr>
          <a:xfrm>
            <a:off x="990600" y="533400"/>
            <a:ext cx="7620000" cy="1676400"/>
          </a:xfrm>
        </p:spPr>
        <p:txBody>
          <a:bodyPr/>
          <a:lstStyle/>
          <a:p>
            <a:pPr algn="ctr"/>
            <a:r>
              <a:rPr lang="en-US" sz="3200" dirty="0"/>
              <a:t>Review of how emissions are calculated using CONSUMEv3.0: Shrubs example</a:t>
            </a:r>
          </a:p>
        </p:txBody>
      </p:sp>
      <p:sp>
        <p:nvSpPr>
          <p:cNvPr id="3" name="Content Placeholder 2">
            <a:extLst>
              <a:ext uri="{FF2B5EF4-FFF2-40B4-BE49-F238E27FC236}">
                <a16:creationId xmlns:a16="http://schemas.microsoft.com/office/drawing/2014/main" id="{6D83B29A-7CEE-4EC1-9D27-016F6AC3CE12}"/>
              </a:ext>
            </a:extLst>
          </p:cNvPr>
          <p:cNvSpPr>
            <a:spLocks noGrp="1"/>
          </p:cNvSpPr>
          <p:nvPr>
            <p:ph idx="1"/>
          </p:nvPr>
        </p:nvSpPr>
        <p:spPr>
          <a:xfrm>
            <a:off x="228600" y="2362200"/>
            <a:ext cx="8686800" cy="4414058"/>
          </a:xfrm>
        </p:spPr>
        <p:txBody>
          <a:bodyPr/>
          <a:lstStyle/>
          <a:p>
            <a:r>
              <a:rPr lang="en-US" sz="1800" dirty="0"/>
              <a:t>Consumption (Shrubs) (tons/acre)= Proportion consumed  x pre-burn loading </a:t>
            </a:r>
          </a:p>
          <a:p>
            <a:pPr marL="0" indent="0">
              <a:buNone/>
            </a:pPr>
            <a:endParaRPr lang="en-US" sz="1800" dirty="0"/>
          </a:p>
          <a:p>
            <a:r>
              <a:rPr lang="en-US" sz="1800" dirty="0"/>
              <a:t>Proportion consumed  = EXP (y) / (1 + EXP (y)) </a:t>
            </a:r>
          </a:p>
          <a:p>
            <a:pPr marL="0" indent="0">
              <a:buNone/>
            </a:pPr>
            <a:endParaRPr lang="en-US" sz="1800" dirty="0"/>
          </a:p>
          <a:p>
            <a:r>
              <a:rPr lang="en-US" sz="1800" dirty="0"/>
              <a:t>y = -2.6573 + (0.0956 x pre-burn loading ) + (0.0473 x Percent Black) </a:t>
            </a:r>
          </a:p>
          <a:p>
            <a:endParaRPr lang="en-US" sz="1800" dirty="0"/>
          </a:p>
          <a:p>
            <a:r>
              <a:rPr lang="en-US" sz="1800" dirty="0"/>
              <a:t>Percent black (%) = % of surface fuel area blackened by burn (input variable) </a:t>
            </a:r>
          </a:p>
          <a:p>
            <a:pPr marL="0" indent="0">
              <a:buNone/>
            </a:pPr>
            <a:endParaRPr lang="en-US" sz="1800" dirty="0"/>
          </a:p>
          <a:p>
            <a:r>
              <a:rPr lang="en-US" sz="1800" dirty="0"/>
              <a:t>Equations are empirically derived - linear regression models for each fuel bed type</a:t>
            </a:r>
          </a:p>
          <a:p>
            <a:pPr marL="0" indent="0">
              <a:buNone/>
            </a:pPr>
            <a:endParaRPr lang="en-US" dirty="0"/>
          </a:p>
        </p:txBody>
      </p:sp>
      <p:sp>
        <p:nvSpPr>
          <p:cNvPr id="4" name="Slide Number Placeholder 3">
            <a:extLst>
              <a:ext uri="{FF2B5EF4-FFF2-40B4-BE49-F238E27FC236}">
                <a16:creationId xmlns:a16="http://schemas.microsoft.com/office/drawing/2014/main" id="{FE4B7CBC-7068-474C-99B3-2D8830D7A95F}"/>
              </a:ext>
            </a:extLst>
          </p:cNvPr>
          <p:cNvSpPr>
            <a:spLocks noGrp="1"/>
          </p:cNvSpPr>
          <p:nvPr>
            <p:ph type="sldNum" sz="quarter" idx="12"/>
          </p:nvPr>
        </p:nvSpPr>
        <p:spPr/>
        <p:txBody>
          <a:bodyPr/>
          <a:lstStyle/>
          <a:p>
            <a:pPr>
              <a:defRPr/>
            </a:pPr>
            <a:fld id="{BEF2A795-0D1C-4340-A163-773CC4D3E4EC}" type="slidenum">
              <a:rPr lang="en-US" smtClean="0"/>
              <a:pPr>
                <a:defRPr/>
              </a:pPr>
              <a:t>4</a:t>
            </a:fld>
            <a:endParaRPr lang="en-US" dirty="0"/>
          </a:p>
        </p:txBody>
      </p:sp>
    </p:spTree>
    <p:extLst>
      <p:ext uri="{BB962C8B-B14F-4D97-AF65-F5344CB8AC3E}">
        <p14:creationId xmlns:p14="http://schemas.microsoft.com/office/powerpoint/2010/main" val="299612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4E3E-E7AA-4E32-A870-83424F332385}"/>
              </a:ext>
            </a:extLst>
          </p:cNvPr>
          <p:cNvSpPr>
            <a:spLocks noGrp="1"/>
          </p:cNvSpPr>
          <p:nvPr>
            <p:ph type="title"/>
          </p:nvPr>
        </p:nvSpPr>
        <p:spPr>
          <a:xfrm>
            <a:off x="1600200" y="457200"/>
            <a:ext cx="6705600" cy="762000"/>
          </a:xfrm>
        </p:spPr>
        <p:txBody>
          <a:bodyPr/>
          <a:lstStyle/>
          <a:p>
            <a:r>
              <a:rPr lang="en-US" sz="4400" dirty="0"/>
              <a:t>Flaming vs Smoldering</a:t>
            </a:r>
          </a:p>
        </p:txBody>
      </p:sp>
      <p:sp>
        <p:nvSpPr>
          <p:cNvPr id="4" name="Slide Number Placeholder 3">
            <a:extLst>
              <a:ext uri="{FF2B5EF4-FFF2-40B4-BE49-F238E27FC236}">
                <a16:creationId xmlns:a16="http://schemas.microsoft.com/office/drawing/2014/main" id="{86F18EE1-AE6E-4B07-9717-EF5CB31B9749}"/>
              </a:ext>
            </a:extLst>
          </p:cNvPr>
          <p:cNvSpPr>
            <a:spLocks noGrp="1"/>
          </p:cNvSpPr>
          <p:nvPr>
            <p:ph type="sldNum" sz="quarter" idx="12"/>
          </p:nvPr>
        </p:nvSpPr>
        <p:spPr/>
        <p:txBody>
          <a:bodyPr/>
          <a:lstStyle/>
          <a:p>
            <a:pPr>
              <a:defRPr/>
            </a:pPr>
            <a:fld id="{BEF2A795-0D1C-4340-A163-773CC4D3E4EC}" type="slidenum">
              <a:rPr lang="en-US" smtClean="0"/>
              <a:pPr>
                <a:defRPr/>
              </a:pPr>
              <a:t>5</a:t>
            </a:fld>
            <a:endParaRPr lang="en-US" dirty="0"/>
          </a:p>
        </p:txBody>
      </p:sp>
      <p:sp>
        <p:nvSpPr>
          <p:cNvPr id="6" name="Content Placeholder 5">
            <a:extLst>
              <a:ext uri="{FF2B5EF4-FFF2-40B4-BE49-F238E27FC236}">
                <a16:creationId xmlns:a16="http://schemas.microsoft.com/office/drawing/2014/main" id="{21476D70-4656-4210-9EC1-AA7F0F911281}"/>
              </a:ext>
            </a:extLst>
          </p:cNvPr>
          <p:cNvSpPr>
            <a:spLocks noGrp="1"/>
          </p:cNvSpPr>
          <p:nvPr>
            <p:ph idx="1"/>
          </p:nvPr>
        </p:nvSpPr>
        <p:spPr>
          <a:xfrm>
            <a:off x="402055" y="1316599"/>
            <a:ext cx="7772400" cy="3429000"/>
          </a:xfrm>
        </p:spPr>
        <p:txBody>
          <a:bodyPr/>
          <a:lstStyle/>
          <a:p>
            <a:r>
              <a:rPr lang="en-US" dirty="0"/>
              <a:t>Combustion Phases defined in modeling (CONSUME)</a:t>
            </a:r>
          </a:p>
        </p:txBody>
      </p:sp>
      <p:sp>
        <p:nvSpPr>
          <p:cNvPr id="5" name="TextBox 4">
            <a:extLst>
              <a:ext uri="{FF2B5EF4-FFF2-40B4-BE49-F238E27FC236}">
                <a16:creationId xmlns:a16="http://schemas.microsoft.com/office/drawing/2014/main" id="{5F95F55A-7E17-4501-8C77-8648E5F52AA9}"/>
              </a:ext>
            </a:extLst>
          </p:cNvPr>
          <p:cNvSpPr txBox="1"/>
          <p:nvPr/>
        </p:nvSpPr>
        <p:spPr>
          <a:xfrm>
            <a:off x="304800" y="1906905"/>
            <a:ext cx="8387273" cy="5078313"/>
          </a:xfrm>
          <a:prstGeom prst="rect">
            <a:avLst/>
          </a:prstGeom>
          <a:noFill/>
        </p:spPr>
        <p:txBody>
          <a:bodyPr wrap="square" rtlCol="0">
            <a:spAutoFit/>
          </a:bodyPr>
          <a:lstStyle/>
          <a:p>
            <a:endParaRPr lang="en-US" sz="1800" dirty="0"/>
          </a:p>
          <a:p>
            <a:pPr marL="214313" indent="-214313">
              <a:buFont typeface="Arial" panose="020B0604020202020204" pitchFamily="34" charset="0"/>
              <a:buChar char="•"/>
            </a:pPr>
            <a:r>
              <a:rPr lang="en-US" sz="2100" dirty="0"/>
              <a:t>Flaming</a:t>
            </a:r>
          </a:p>
          <a:p>
            <a:pPr marL="557213" lvl="1" indent="-214313">
              <a:buFont typeface="Arial" panose="020B0604020202020204" pitchFamily="34" charset="0"/>
              <a:buChar char="•"/>
            </a:pPr>
            <a:r>
              <a:rPr lang="en-US" sz="2100" dirty="0"/>
              <a:t>most efficient phase of combustion</a:t>
            </a:r>
          </a:p>
          <a:p>
            <a:pPr marL="557213" lvl="1" indent="-214313">
              <a:buFont typeface="Arial" panose="020B0604020202020204" pitchFamily="34" charset="0"/>
              <a:buChar char="•"/>
            </a:pPr>
            <a:r>
              <a:rPr lang="en-US" sz="2100" dirty="0"/>
              <a:t>produces the least amount of smoke per unit of fuel consumed</a:t>
            </a:r>
          </a:p>
          <a:p>
            <a:pPr marL="342900" lvl="1"/>
            <a:endParaRPr lang="en-US" sz="2100" dirty="0"/>
          </a:p>
          <a:p>
            <a:pPr marL="214313" indent="-214313">
              <a:buFont typeface="Arial" panose="020B0604020202020204" pitchFamily="34" charset="0"/>
              <a:buChar char="•"/>
            </a:pPr>
            <a:r>
              <a:rPr lang="en-US" sz="2100" dirty="0"/>
              <a:t>Smoldering</a:t>
            </a:r>
          </a:p>
          <a:p>
            <a:pPr marL="557213" lvl="1" indent="-214313">
              <a:buFont typeface="Arial" panose="020B0604020202020204" pitchFamily="34" charset="0"/>
              <a:buChar char="•"/>
            </a:pPr>
            <a:r>
              <a:rPr lang="en-US" sz="2100" dirty="0"/>
              <a:t>wrapped up in convective plume</a:t>
            </a:r>
          </a:p>
          <a:p>
            <a:pPr marL="557213" lvl="1" indent="-214313">
              <a:buFont typeface="Arial" panose="020B0604020202020204" pitchFamily="34" charset="0"/>
              <a:buChar char="•"/>
            </a:pPr>
            <a:r>
              <a:rPr lang="en-US" sz="2100" dirty="0"/>
              <a:t>less efficient phase of combustion</a:t>
            </a:r>
          </a:p>
          <a:p>
            <a:pPr marL="557213" lvl="1" indent="-214313">
              <a:buFont typeface="Arial" panose="020B0604020202020204" pitchFamily="34" charset="0"/>
              <a:buChar char="•"/>
            </a:pPr>
            <a:r>
              <a:rPr lang="en-US" sz="2100" dirty="0"/>
              <a:t>occurs during flaming</a:t>
            </a:r>
          </a:p>
          <a:p>
            <a:pPr marL="557213" lvl="1"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a:t>Residual Smoldering</a:t>
            </a:r>
          </a:p>
          <a:p>
            <a:pPr marL="557213" lvl="1" indent="-214313">
              <a:buFont typeface="Arial" panose="020B0604020202020204" pitchFamily="34" charset="0"/>
              <a:buChar char="•"/>
            </a:pPr>
            <a:r>
              <a:rPr lang="en-US" sz="2100" dirty="0"/>
              <a:t>continued smoldering after flaming </a:t>
            </a:r>
          </a:p>
          <a:p>
            <a:pPr marL="557213" lvl="1" indent="-214313">
              <a:buFont typeface="Arial" panose="020B0604020202020204" pitchFamily="34" charset="0"/>
              <a:buChar char="•"/>
            </a:pPr>
            <a:r>
              <a:rPr lang="en-US" sz="2100" dirty="0"/>
              <a:t>“</a:t>
            </a:r>
            <a:r>
              <a:rPr lang="en-US" sz="2100" dirty="0" err="1"/>
              <a:t>unlofted</a:t>
            </a:r>
            <a:r>
              <a:rPr lang="en-US" sz="2100" dirty="0"/>
              <a:t>” emissions</a:t>
            </a:r>
          </a:p>
          <a:p>
            <a:pPr marL="214313" indent="-214313">
              <a:buFont typeface="Arial" panose="020B0604020202020204" pitchFamily="34" charset="0"/>
              <a:buChar char="•"/>
            </a:pPr>
            <a:endParaRPr lang="en-US" sz="1800" dirty="0"/>
          </a:p>
          <a:p>
            <a:endParaRPr lang="en-US" sz="1800" dirty="0"/>
          </a:p>
          <a:p>
            <a:pPr marL="214313" indent="-214313">
              <a:buFont typeface="Arial" panose="020B0604020202020204" pitchFamily="34" charset="0"/>
              <a:buChar char="•"/>
            </a:pPr>
            <a:endParaRPr lang="en-US" sz="1800" dirty="0"/>
          </a:p>
        </p:txBody>
      </p:sp>
      <p:sp>
        <p:nvSpPr>
          <p:cNvPr id="7" name="Right Brace 6">
            <a:extLst>
              <a:ext uri="{FF2B5EF4-FFF2-40B4-BE49-F238E27FC236}">
                <a16:creationId xmlns:a16="http://schemas.microsoft.com/office/drawing/2014/main" id="{FCF67273-721D-4DBF-9053-C7E30A6B7ACD}"/>
              </a:ext>
            </a:extLst>
          </p:cNvPr>
          <p:cNvSpPr/>
          <p:nvPr/>
        </p:nvSpPr>
        <p:spPr>
          <a:xfrm>
            <a:off x="5317589" y="3894406"/>
            <a:ext cx="696878" cy="1972994"/>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highlight>
                <a:srgbClr val="000000"/>
              </a:highlight>
            </a:endParaRPr>
          </a:p>
        </p:txBody>
      </p:sp>
      <p:sp>
        <p:nvSpPr>
          <p:cNvPr id="8" name="TextBox 7">
            <a:extLst>
              <a:ext uri="{FF2B5EF4-FFF2-40B4-BE49-F238E27FC236}">
                <a16:creationId xmlns:a16="http://schemas.microsoft.com/office/drawing/2014/main" id="{FE1C55C4-D4A6-487D-A9B8-D14CA1831DD3}"/>
              </a:ext>
            </a:extLst>
          </p:cNvPr>
          <p:cNvSpPr txBox="1"/>
          <p:nvPr/>
        </p:nvSpPr>
        <p:spPr>
          <a:xfrm>
            <a:off x="6172200" y="4557737"/>
            <a:ext cx="1614268" cy="646331"/>
          </a:xfrm>
          <a:prstGeom prst="rect">
            <a:avLst/>
          </a:prstGeom>
          <a:noFill/>
        </p:spPr>
        <p:txBody>
          <a:bodyPr wrap="square" rtlCol="0">
            <a:spAutoFit/>
          </a:bodyPr>
          <a:lstStyle/>
          <a:p>
            <a:r>
              <a:rPr lang="en-US" sz="1800" dirty="0"/>
              <a:t>NEI2014v1</a:t>
            </a:r>
          </a:p>
          <a:p>
            <a:r>
              <a:rPr lang="en-US" sz="1800" dirty="0"/>
              <a:t>Smoldering</a:t>
            </a:r>
          </a:p>
        </p:txBody>
      </p:sp>
    </p:spTree>
    <p:extLst>
      <p:ext uri="{BB962C8B-B14F-4D97-AF65-F5344CB8AC3E}">
        <p14:creationId xmlns:p14="http://schemas.microsoft.com/office/powerpoint/2010/main" val="753637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0485"/>
            <a:ext cx="8047183" cy="1296865"/>
          </a:xfrm>
        </p:spPr>
        <p:txBody>
          <a:bodyPr/>
          <a:lstStyle/>
          <a:p>
            <a:pPr algn="ctr"/>
            <a:r>
              <a:rPr lang="en-US" dirty="0"/>
              <a:t>Redistribution of Smoldering Emissions 2016 modeling, 2017 NEI</a:t>
            </a:r>
          </a:p>
        </p:txBody>
      </p:sp>
      <p:sp>
        <p:nvSpPr>
          <p:cNvPr id="3" name="TextBox 2"/>
          <p:cNvSpPr txBox="1"/>
          <p:nvPr/>
        </p:nvSpPr>
        <p:spPr>
          <a:xfrm>
            <a:off x="492432" y="1524000"/>
            <a:ext cx="7104695" cy="5693866"/>
          </a:xfrm>
          <a:prstGeom prst="rect">
            <a:avLst/>
          </a:prstGeom>
          <a:noFill/>
          <a:ln>
            <a:noFill/>
          </a:ln>
        </p:spPr>
        <p:txBody>
          <a:bodyPr wrap="square" rtlCol="0">
            <a:spAutoFit/>
          </a:bodyPr>
          <a:lstStyle/>
          <a:p>
            <a:endParaRPr lang="en-US" sz="1800" dirty="0"/>
          </a:p>
          <a:p>
            <a:pPr marL="214313" indent="-214313">
              <a:buFont typeface="Arial" panose="020B0604020202020204" pitchFamily="34" charset="0"/>
              <a:buChar char="•"/>
            </a:pPr>
            <a:r>
              <a:rPr lang="en-US" sz="2100" dirty="0"/>
              <a:t>Flaming</a:t>
            </a:r>
          </a:p>
          <a:p>
            <a:pPr marL="557213" lvl="1" indent="-214313">
              <a:buFont typeface="Arial" panose="020B0604020202020204" pitchFamily="34" charset="0"/>
              <a:buChar char="•"/>
            </a:pPr>
            <a:r>
              <a:rPr lang="en-US" sz="2100" dirty="0"/>
              <a:t>most efficient phase of combustion</a:t>
            </a:r>
          </a:p>
          <a:p>
            <a:pPr marL="557213" lvl="1" indent="-214313">
              <a:buFont typeface="Arial" panose="020B0604020202020204" pitchFamily="34" charset="0"/>
              <a:buChar char="•"/>
            </a:pPr>
            <a:r>
              <a:rPr lang="en-US" sz="2100" dirty="0"/>
              <a:t>produces the least amount of smoke per unit of fuel consumed</a:t>
            </a:r>
          </a:p>
          <a:p>
            <a:pPr marL="342900" lvl="1"/>
            <a:endParaRPr lang="en-US" sz="2100" dirty="0"/>
          </a:p>
          <a:p>
            <a:pPr marL="214313" indent="-214313">
              <a:buFont typeface="Arial" panose="020B0604020202020204" pitchFamily="34" charset="0"/>
              <a:buChar char="•"/>
            </a:pPr>
            <a:r>
              <a:rPr lang="en-US" sz="2100" dirty="0"/>
              <a:t>Smoldering</a:t>
            </a:r>
          </a:p>
          <a:p>
            <a:pPr marL="557213" lvl="1" indent="-214313">
              <a:buFont typeface="Arial" panose="020B0604020202020204" pitchFamily="34" charset="0"/>
              <a:buChar char="•"/>
            </a:pPr>
            <a:r>
              <a:rPr lang="en-US" sz="2100" dirty="0"/>
              <a:t>wrapped up in convective plume</a:t>
            </a:r>
          </a:p>
          <a:p>
            <a:pPr marL="557213" lvl="1" indent="-214313">
              <a:buFont typeface="Arial" panose="020B0604020202020204" pitchFamily="34" charset="0"/>
              <a:buChar char="•"/>
            </a:pPr>
            <a:r>
              <a:rPr lang="en-US" sz="2100" dirty="0"/>
              <a:t>less efficient phase of combustion</a:t>
            </a:r>
          </a:p>
          <a:p>
            <a:pPr marL="557213" lvl="1" indent="-214313">
              <a:buFont typeface="Arial" panose="020B0604020202020204" pitchFamily="34" charset="0"/>
              <a:buChar char="•"/>
            </a:pPr>
            <a:r>
              <a:rPr lang="en-US" sz="2100" dirty="0"/>
              <a:t>occurs during flaming, </a:t>
            </a:r>
            <a:r>
              <a:rPr lang="en-US" sz="2000" dirty="0"/>
              <a:t>likely has both "smoldering and flaming components in it</a:t>
            </a:r>
          </a:p>
          <a:p>
            <a:pPr marL="557213" lvl="1" indent="-214313">
              <a:buFont typeface="Arial" panose="020B0604020202020204" pitchFamily="34" charset="0"/>
              <a:buChar char="•"/>
            </a:pPr>
            <a:endParaRPr lang="en-US" sz="2000" dirty="0"/>
          </a:p>
          <a:p>
            <a:pPr marL="214313" indent="-214313">
              <a:buFont typeface="Arial" panose="020B0604020202020204" pitchFamily="34" charset="0"/>
              <a:buChar char="•"/>
            </a:pPr>
            <a:r>
              <a:rPr lang="en-US" sz="2100" dirty="0"/>
              <a:t>Residual smoldering</a:t>
            </a:r>
          </a:p>
          <a:p>
            <a:pPr marL="557213" lvl="1" indent="-214313">
              <a:buFont typeface="Arial" panose="020B0604020202020204" pitchFamily="34" charset="0"/>
              <a:buChar char="•"/>
            </a:pPr>
            <a:r>
              <a:rPr lang="en-US" sz="2100" dirty="0"/>
              <a:t>continued smoldering after flaming </a:t>
            </a:r>
          </a:p>
          <a:p>
            <a:pPr marL="557213" lvl="1" indent="-214313">
              <a:buFont typeface="Arial" panose="020B0604020202020204" pitchFamily="34" charset="0"/>
              <a:buChar char="•"/>
            </a:pPr>
            <a:r>
              <a:rPr lang="en-US" sz="2100" dirty="0"/>
              <a:t>“</a:t>
            </a:r>
            <a:r>
              <a:rPr lang="en-US" sz="2100" dirty="0" err="1"/>
              <a:t>unlofted</a:t>
            </a:r>
            <a:r>
              <a:rPr lang="en-US" sz="2100" dirty="0"/>
              <a:t>” emissions</a:t>
            </a:r>
          </a:p>
          <a:p>
            <a:pPr marL="214313" indent="-214313">
              <a:buFont typeface="Arial" panose="020B0604020202020204" pitchFamily="34" charset="0"/>
              <a:buChar char="•"/>
            </a:pPr>
            <a:endParaRPr lang="en-US" sz="1800" dirty="0"/>
          </a:p>
          <a:p>
            <a:endParaRPr lang="en-US" sz="1800" dirty="0"/>
          </a:p>
          <a:p>
            <a:pPr marL="214313" indent="-214313">
              <a:buFont typeface="Arial" panose="020B0604020202020204" pitchFamily="34" charset="0"/>
              <a:buChar char="•"/>
            </a:pPr>
            <a:endParaRPr lang="en-US" sz="1800" dirty="0"/>
          </a:p>
        </p:txBody>
      </p:sp>
      <p:sp>
        <p:nvSpPr>
          <p:cNvPr id="5" name="Right Brace 4"/>
          <p:cNvSpPr/>
          <p:nvPr/>
        </p:nvSpPr>
        <p:spPr>
          <a:xfrm>
            <a:off x="6900249" y="2209800"/>
            <a:ext cx="696878" cy="1972994"/>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 name="TextBox 5"/>
          <p:cNvSpPr txBox="1"/>
          <p:nvPr/>
        </p:nvSpPr>
        <p:spPr>
          <a:xfrm>
            <a:off x="7597127" y="2729840"/>
            <a:ext cx="1614268" cy="1200329"/>
          </a:xfrm>
          <a:prstGeom prst="rect">
            <a:avLst/>
          </a:prstGeom>
          <a:noFill/>
        </p:spPr>
        <p:txBody>
          <a:bodyPr wrap="square" rtlCol="0">
            <a:spAutoFit/>
          </a:bodyPr>
          <a:lstStyle/>
          <a:p>
            <a:r>
              <a:rPr lang="en-US" sz="1800" dirty="0"/>
              <a:t>Same heat flux value applied to each</a:t>
            </a:r>
          </a:p>
        </p:txBody>
      </p:sp>
      <p:sp>
        <p:nvSpPr>
          <p:cNvPr id="8" name="Right Brace 7"/>
          <p:cNvSpPr/>
          <p:nvPr/>
        </p:nvSpPr>
        <p:spPr>
          <a:xfrm>
            <a:off x="5524680" y="5181600"/>
            <a:ext cx="1088261" cy="1097148"/>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highlight>
                <a:srgbClr val="000000"/>
              </a:highlight>
            </a:endParaRPr>
          </a:p>
        </p:txBody>
      </p:sp>
      <p:sp>
        <p:nvSpPr>
          <p:cNvPr id="9" name="TextBox 8"/>
          <p:cNvSpPr txBox="1"/>
          <p:nvPr/>
        </p:nvSpPr>
        <p:spPr>
          <a:xfrm>
            <a:off x="6753154" y="5100165"/>
            <a:ext cx="1898414" cy="1200329"/>
          </a:xfrm>
          <a:prstGeom prst="rect">
            <a:avLst/>
          </a:prstGeom>
          <a:noFill/>
        </p:spPr>
        <p:txBody>
          <a:bodyPr wrap="square" rtlCol="0">
            <a:spAutoFit/>
          </a:bodyPr>
          <a:lstStyle/>
          <a:p>
            <a:r>
              <a:rPr lang="en-US" sz="1800" dirty="0"/>
              <a:t>Low heat flux value applied: put in surface layer</a:t>
            </a:r>
          </a:p>
        </p:txBody>
      </p:sp>
    </p:spTree>
    <p:extLst>
      <p:ext uri="{BB962C8B-B14F-4D97-AF65-F5344CB8AC3E}">
        <p14:creationId xmlns:p14="http://schemas.microsoft.com/office/powerpoint/2010/main" val="236012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4F1C9C-F64A-4837-B4C7-3D9D8C046268}"/>
              </a:ext>
            </a:extLst>
          </p:cNvPr>
          <p:cNvPicPr>
            <a:picLocks noChangeAspect="1"/>
          </p:cNvPicPr>
          <p:nvPr/>
        </p:nvPicPr>
        <p:blipFill rotWithShape="1">
          <a:blip r:embed="rId3"/>
          <a:srcRect t="4864" r="20213" b="7598"/>
          <a:stretch/>
        </p:blipFill>
        <p:spPr>
          <a:xfrm>
            <a:off x="525619" y="1676400"/>
            <a:ext cx="4583845" cy="4400491"/>
          </a:xfrm>
          <a:prstGeom prst="rect">
            <a:avLst/>
          </a:prstGeom>
        </p:spPr>
      </p:pic>
      <p:sp>
        <p:nvSpPr>
          <p:cNvPr id="10" name="Title 1">
            <a:extLst>
              <a:ext uri="{FF2B5EF4-FFF2-40B4-BE49-F238E27FC236}">
                <a16:creationId xmlns:a16="http://schemas.microsoft.com/office/drawing/2014/main" id="{165E9128-6DF8-48A0-944E-797FCF4A62D8}"/>
              </a:ext>
            </a:extLst>
          </p:cNvPr>
          <p:cNvSpPr>
            <a:spLocks noGrp="1"/>
          </p:cNvSpPr>
          <p:nvPr>
            <p:ph type="title"/>
          </p:nvPr>
        </p:nvSpPr>
        <p:spPr>
          <a:xfrm>
            <a:off x="525619" y="411777"/>
            <a:ext cx="8047183" cy="1296865"/>
          </a:xfrm>
        </p:spPr>
        <p:txBody>
          <a:bodyPr/>
          <a:lstStyle/>
          <a:p>
            <a:pPr algn="ctr"/>
            <a:r>
              <a:rPr lang="en-US" sz="3200" dirty="0"/>
              <a:t>Example: March 25-31 2014 PM2.5 Emissions from Fires</a:t>
            </a:r>
          </a:p>
        </p:txBody>
      </p:sp>
      <p:sp>
        <p:nvSpPr>
          <p:cNvPr id="11" name="TextBox 10">
            <a:extLst>
              <a:ext uri="{FF2B5EF4-FFF2-40B4-BE49-F238E27FC236}">
                <a16:creationId xmlns:a16="http://schemas.microsoft.com/office/drawing/2014/main" id="{19CB7CBF-A478-41AF-B920-76053674E4E9}"/>
              </a:ext>
            </a:extLst>
          </p:cNvPr>
          <p:cNvSpPr txBox="1"/>
          <p:nvPr/>
        </p:nvSpPr>
        <p:spPr>
          <a:xfrm>
            <a:off x="5334000" y="1900235"/>
            <a:ext cx="3276600" cy="3046988"/>
          </a:xfrm>
          <a:prstGeom prst="rect">
            <a:avLst/>
          </a:prstGeom>
          <a:noFill/>
        </p:spPr>
        <p:txBody>
          <a:bodyPr wrap="square" rtlCol="0">
            <a:spAutoFit/>
          </a:bodyPr>
          <a:lstStyle/>
          <a:p>
            <a:pPr algn="ctr"/>
            <a:r>
              <a:rPr lang="en-US" dirty="0">
                <a:solidFill>
                  <a:srgbClr val="FF0000"/>
                </a:solidFill>
              </a:rPr>
              <a:t>RED</a:t>
            </a:r>
            <a:r>
              <a:rPr lang="en-US" dirty="0"/>
              <a:t>: Same heat flux applied to all combustion phases (pre 2014 method)</a:t>
            </a:r>
          </a:p>
          <a:p>
            <a:pPr algn="ctr"/>
            <a:endParaRPr lang="en-US" dirty="0"/>
          </a:p>
          <a:p>
            <a:pPr algn="ctr"/>
            <a:r>
              <a:rPr lang="en-US" dirty="0">
                <a:solidFill>
                  <a:srgbClr val="00B050"/>
                </a:solidFill>
              </a:rPr>
              <a:t>GREEN</a:t>
            </a:r>
            <a:r>
              <a:rPr lang="en-US" dirty="0"/>
              <a:t>: residual smoldering emissions in layer 1</a:t>
            </a:r>
          </a:p>
        </p:txBody>
      </p:sp>
      <p:sp>
        <p:nvSpPr>
          <p:cNvPr id="2" name="TextBox 1">
            <a:extLst>
              <a:ext uri="{FF2B5EF4-FFF2-40B4-BE49-F238E27FC236}">
                <a16:creationId xmlns:a16="http://schemas.microsoft.com/office/drawing/2014/main" id="{1CE8037A-2F2F-4B19-A820-6DC38D9A89D9}"/>
              </a:ext>
            </a:extLst>
          </p:cNvPr>
          <p:cNvSpPr txBox="1"/>
          <p:nvPr/>
        </p:nvSpPr>
        <p:spPr>
          <a:xfrm>
            <a:off x="591339" y="6076891"/>
            <a:ext cx="8193080" cy="369332"/>
          </a:xfrm>
          <a:prstGeom prst="rect">
            <a:avLst/>
          </a:prstGeom>
          <a:noFill/>
        </p:spPr>
        <p:txBody>
          <a:bodyPr wrap="square" rtlCol="0">
            <a:spAutoFit/>
          </a:bodyPr>
          <a:lstStyle/>
          <a:p>
            <a:r>
              <a:rPr lang="en-US" sz="1800" b="1" dirty="0"/>
              <a:t>Redistribution increases emissions in layer 1 and reduces emission aloft</a:t>
            </a:r>
          </a:p>
        </p:txBody>
      </p:sp>
    </p:spTree>
    <p:extLst>
      <p:ext uri="{BB962C8B-B14F-4D97-AF65-F5344CB8AC3E}">
        <p14:creationId xmlns:p14="http://schemas.microsoft.com/office/powerpoint/2010/main" val="374270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4E3E-E7AA-4E32-A870-83424F332385}"/>
              </a:ext>
            </a:extLst>
          </p:cNvPr>
          <p:cNvSpPr>
            <a:spLocks noGrp="1"/>
          </p:cNvSpPr>
          <p:nvPr>
            <p:ph type="title"/>
          </p:nvPr>
        </p:nvSpPr>
        <p:spPr>
          <a:xfrm>
            <a:off x="1219200" y="729569"/>
            <a:ext cx="7620000" cy="1447800"/>
          </a:xfrm>
        </p:spPr>
        <p:txBody>
          <a:bodyPr/>
          <a:lstStyle/>
          <a:p>
            <a:r>
              <a:rPr lang="en-US" sz="2800" dirty="0"/>
              <a:t>False detections in MODIS fire product</a:t>
            </a:r>
          </a:p>
        </p:txBody>
      </p:sp>
      <p:sp>
        <p:nvSpPr>
          <p:cNvPr id="4" name="Slide Number Placeholder 3">
            <a:extLst>
              <a:ext uri="{FF2B5EF4-FFF2-40B4-BE49-F238E27FC236}">
                <a16:creationId xmlns:a16="http://schemas.microsoft.com/office/drawing/2014/main" id="{86F18EE1-AE6E-4B07-9717-EF5CB31B9749}"/>
              </a:ext>
            </a:extLst>
          </p:cNvPr>
          <p:cNvSpPr>
            <a:spLocks noGrp="1"/>
          </p:cNvSpPr>
          <p:nvPr>
            <p:ph type="sldNum" sz="quarter" idx="12"/>
          </p:nvPr>
        </p:nvSpPr>
        <p:spPr/>
        <p:txBody>
          <a:bodyPr/>
          <a:lstStyle/>
          <a:p>
            <a:pPr>
              <a:defRPr/>
            </a:pPr>
            <a:fld id="{BEF2A795-0D1C-4340-A163-773CC4D3E4EC}" type="slidenum">
              <a:rPr lang="en-US" smtClean="0"/>
              <a:pPr>
                <a:defRPr/>
              </a:pPr>
              <a:t>8</a:t>
            </a:fld>
            <a:endParaRPr lang="en-US" dirty="0"/>
          </a:p>
        </p:txBody>
      </p:sp>
      <p:pic>
        <p:nvPicPr>
          <p:cNvPr id="3" name="Picture 2">
            <a:extLst>
              <a:ext uri="{FF2B5EF4-FFF2-40B4-BE49-F238E27FC236}">
                <a16:creationId xmlns:a16="http://schemas.microsoft.com/office/drawing/2014/main" id="{5C72096A-B6C9-4AF6-B639-ECB3C6581786}"/>
              </a:ext>
            </a:extLst>
          </p:cNvPr>
          <p:cNvPicPr>
            <a:picLocks noChangeAspect="1"/>
          </p:cNvPicPr>
          <p:nvPr/>
        </p:nvPicPr>
        <p:blipFill>
          <a:blip r:embed="rId3"/>
          <a:stretch>
            <a:fillRect/>
          </a:stretch>
        </p:blipFill>
        <p:spPr>
          <a:xfrm>
            <a:off x="110837" y="1545545"/>
            <a:ext cx="6248400" cy="4449701"/>
          </a:xfrm>
          <a:prstGeom prst="rect">
            <a:avLst/>
          </a:prstGeom>
        </p:spPr>
      </p:pic>
      <p:sp>
        <p:nvSpPr>
          <p:cNvPr id="5" name="Oval 4">
            <a:extLst>
              <a:ext uri="{FF2B5EF4-FFF2-40B4-BE49-F238E27FC236}">
                <a16:creationId xmlns:a16="http://schemas.microsoft.com/office/drawing/2014/main" id="{78CF8FED-04DD-4A59-A236-FEB0CF688BCD}"/>
              </a:ext>
            </a:extLst>
          </p:cNvPr>
          <p:cNvSpPr/>
          <p:nvPr/>
        </p:nvSpPr>
        <p:spPr bwMode="auto">
          <a:xfrm>
            <a:off x="955964" y="3545795"/>
            <a:ext cx="1752600" cy="1333500"/>
          </a:xfrm>
          <a:prstGeom prst="ellips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7" name="Oval 6">
            <a:extLst>
              <a:ext uri="{FF2B5EF4-FFF2-40B4-BE49-F238E27FC236}">
                <a16:creationId xmlns:a16="http://schemas.microsoft.com/office/drawing/2014/main" id="{B533BA45-1CEA-4EFE-A5C7-E1D89D8834DA}"/>
              </a:ext>
            </a:extLst>
          </p:cNvPr>
          <p:cNvSpPr/>
          <p:nvPr/>
        </p:nvSpPr>
        <p:spPr bwMode="auto">
          <a:xfrm>
            <a:off x="3664527" y="2326595"/>
            <a:ext cx="1752600" cy="1333500"/>
          </a:xfrm>
          <a:prstGeom prst="ellips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cxnSp>
        <p:nvCxnSpPr>
          <p:cNvPr id="14" name="Straight Arrow Connector 13">
            <a:extLst>
              <a:ext uri="{FF2B5EF4-FFF2-40B4-BE49-F238E27FC236}">
                <a16:creationId xmlns:a16="http://schemas.microsoft.com/office/drawing/2014/main" id="{E7703413-8B53-435C-8118-5E64670918AB}"/>
              </a:ext>
            </a:extLst>
          </p:cNvPr>
          <p:cNvCxnSpPr/>
          <p:nvPr/>
        </p:nvCxnSpPr>
        <p:spPr bwMode="auto">
          <a:xfrm flipH="1" flipV="1">
            <a:off x="5486400" y="2733046"/>
            <a:ext cx="1051213" cy="12649"/>
          </a:xfrm>
          <a:prstGeom prst="straightConnector1">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020BE79B-37AF-4066-A999-803E372F5CA3}"/>
              </a:ext>
            </a:extLst>
          </p:cNvPr>
          <p:cNvCxnSpPr/>
          <p:nvPr/>
        </p:nvCxnSpPr>
        <p:spPr bwMode="auto">
          <a:xfrm flipH="1">
            <a:off x="2606388" y="2745695"/>
            <a:ext cx="3931225" cy="1769526"/>
          </a:xfrm>
          <a:prstGeom prst="straightConnector1">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BD5116FA-FDC0-4681-BA2B-725B8AA0B38B}"/>
              </a:ext>
            </a:extLst>
          </p:cNvPr>
          <p:cNvSpPr txBox="1"/>
          <p:nvPr/>
        </p:nvSpPr>
        <p:spPr>
          <a:xfrm>
            <a:off x="6537613" y="2209594"/>
            <a:ext cx="2552700" cy="3170099"/>
          </a:xfrm>
          <a:prstGeom prst="rect">
            <a:avLst/>
          </a:prstGeom>
          <a:noFill/>
        </p:spPr>
        <p:txBody>
          <a:bodyPr wrap="square" rtlCol="0">
            <a:spAutoFit/>
          </a:bodyPr>
          <a:lstStyle/>
          <a:p>
            <a:pPr algn="ctr"/>
            <a:r>
              <a:rPr lang="en-US" sz="2000" dirty="0"/>
              <a:t>16 year MODIS record incorrectly identifies this facility as a “fire”;</a:t>
            </a:r>
          </a:p>
          <a:p>
            <a:pPr algn="ctr"/>
            <a:endParaRPr lang="en-US" sz="2000" dirty="0"/>
          </a:p>
          <a:p>
            <a:pPr algn="ctr"/>
            <a:r>
              <a:rPr lang="en-US" sz="2000" dirty="0"/>
              <a:t> Note: regular grid pattern in the detections due to truncation of decimal places in </a:t>
            </a:r>
            <a:r>
              <a:rPr lang="en-US" sz="2000" dirty="0" err="1"/>
              <a:t>lat</a:t>
            </a:r>
            <a:r>
              <a:rPr lang="en-US" sz="2000" dirty="0"/>
              <a:t>/long</a:t>
            </a:r>
          </a:p>
        </p:txBody>
      </p:sp>
    </p:spTree>
    <p:extLst>
      <p:ext uri="{BB962C8B-B14F-4D97-AF65-F5344CB8AC3E}">
        <p14:creationId xmlns:p14="http://schemas.microsoft.com/office/powerpoint/2010/main" val="422856365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mso-contentType ?>
<SharedContentType xmlns="Microsoft.SharePoint.Taxonomy.ContentTypeSync" SourceId="29f62856-1543-49d4-a736-4569d363f533" ContentTypeId="0x0101" PreviousValue="false"/>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mso-contentType ?>
<FormTemplates xmlns="http://schemas.microsoft.com/sharepoint/v3/contenttype/forms">
  <Display>DocumentLibraryForm</Display>
  <Edit>DocumentLibraryForm</Edit>
  <New>DocumentLibraryForm</New>
</FormTemplates>
</file>

<file path=customXml/item40.xml><?xml version="1.0" encoding="utf-8"?>
<ct:contentTypeSchema xmlns:ct="http://schemas.microsoft.com/office/2006/metadata/contentType" xmlns:ma="http://schemas.microsoft.com/office/2006/metadata/properties/metaAttributes" ct:_="" ma:_="" ma:contentTypeName="Document" ma:contentTypeID="0x010100DF638D691483A74D8DFF5B9DB484AA0F" ma:contentTypeVersion="31" ma:contentTypeDescription="Create a new document." ma:contentTypeScope="" ma:versionID="63d7b5014cec3537ce7a615936d7aa21">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e214e739-edee-49df-ae11-2b218ccab6a4" xmlns:ns7="05ed5394-1a6c-4441-9f38-6507290c01d4" targetNamespace="http://schemas.microsoft.com/office/2006/metadata/properties" ma:root="true" ma:fieldsID="87e4b320c6a2952cd6c542bb62fb39b1" ns1:_="" ns3:_="" ns4:_="" ns5:_="" ns6:_="" ns7:_="">
    <xsd:import namespace="http://schemas.microsoft.com/sharepoint/v3"/>
    <xsd:import namespace="4ffa91fb-a0ff-4ac5-b2db-65c790d184a4"/>
    <xsd:import namespace="http://schemas.microsoft.com/sharepoint.v3"/>
    <xsd:import namespace="http://schemas.microsoft.com/sharepoint/v3/fields"/>
    <xsd:import namespace="e214e739-edee-49df-ae11-2b218ccab6a4"/>
    <xsd:import namespace="05ed5394-1a6c-4441-9f38-6507290c01d4"/>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EventHashCode" minOccurs="0"/>
                <xsd:element ref="ns7:MediaServiceGenerationTime" minOccurs="0"/>
                <xsd:element ref="ns7: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0f1bcb73-0e65-456a-92c3-f58bfc112e17}" ma:internalName="TaxCatchAllLabel" ma:readOnly="true" ma:showField="CatchAllDataLabel" ma:web="e214e739-edee-49df-ae11-2b218ccab6a4">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0f1bcb73-0e65-456a-92c3-f58bfc112e17}" ma:internalName="TaxCatchAll" ma:showField="CatchAllData" ma:web="e214e739-edee-49df-ae11-2b218ccab6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14e739-edee-49df-ae11-2b218ccab6a4"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5ed5394-1a6c-4441-9f38-6507290c01d4"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DateTaken" ma:index="3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Records_x0020_Status xmlns="e214e739-edee-49df-ae11-2b218ccab6a4">Pending</Records_x0020_Status>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2019-09-25T18:23:33+00:00</Document_x0020_Creation_x0020_Date>
    <EPA_x0020_Office xmlns="4ffa91fb-a0ff-4ac5-b2db-65c790d184a4" xsi:nil="true"/>
    <Records_x0020_Date xmlns="e214e739-edee-49df-ae11-2b218ccab6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510E927-9DDB-489F-BB88-E3474EE49B58}">
  <ds:schemaRefs>
    <ds:schemaRef ds:uri="ESRI.ArcGIS.Mapping.OfficeIntegration.PowerPointInfo"/>
  </ds:schemaRefs>
</ds:datastoreItem>
</file>

<file path=customXml/itemProps10.xml><?xml version="1.0" encoding="utf-8"?>
<ds:datastoreItem xmlns:ds="http://schemas.openxmlformats.org/officeDocument/2006/customXml" ds:itemID="{2E82D5A0-2091-4B83-8E49-EE1940F082EE}">
  <ds:schemaRefs>
    <ds:schemaRef ds:uri="ESRI.ArcGIS.Mapping.OfficeIntegration.PowerPointInfo"/>
  </ds:schemaRefs>
</ds:datastoreItem>
</file>

<file path=customXml/itemProps11.xml><?xml version="1.0" encoding="utf-8"?>
<ds:datastoreItem xmlns:ds="http://schemas.openxmlformats.org/officeDocument/2006/customXml" ds:itemID="{3DF88FEB-650B-453E-AA60-F7895D18A2E5}">
  <ds:schemaRefs>
    <ds:schemaRef ds:uri="ESRI.ArcGIS.Mapping.OfficeIntegration.PowerPointInfo"/>
  </ds:schemaRefs>
</ds:datastoreItem>
</file>

<file path=customXml/itemProps12.xml><?xml version="1.0" encoding="utf-8"?>
<ds:datastoreItem xmlns:ds="http://schemas.openxmlformats.org/officeDocument/2006/customXml" ds:itemID="{0A8223B0-8DAC-4F74-8175-F53E55E55233}">
  <ds:schemaRefs>
    <ds:schemaRef ds:uri="ESRI.ArcGIS.Mapping.OfficeIntegration.PowerPointInfo"/>
  </ds:schemaRefs>
</ds:datastoreItem>
</file>

<file path=customXml/itemProps13.xml><?xml version="1.0" encoding="utf-8"?>
<ds:datastoreItem xmlns:ds="http://schemas.openxmlformats.org/officeDocument/2006/customXml" ds:itemID="{3B966FC8-911C-4B1A-86AB-C12CA9C2E6D9}">
  <ds:schemaRefs>
    <ds:schemaRef ds:uri="ESRI.ArcGIS.Mapping.OfficeIntegration.PowerPointInfo"/>
  </ds:schemaRefs>
</ds:datastoreItem>
</file>

<file path=customXml/itemProps14.xml><?xml version="1.0" encoding="utf-8"?>
<ds:datastoreItem xmlns:ds="http://schemas.openxmlformats.org/officeDocument/2006/customXml" ds:itemID="{58FD86DD-753C-44F0-B19D-EEE449AD2096}">
  <ds:schemaRefs>
    <ds:schemaRef ds:uri="ESRI.ArcGIS.Mapping.OfficeIntegration.PowerPointInfo"/>
  </ds:schemaRefs>
</ds:datastoreItem>
</file>

<file path=customXml/itemProps15.xml><?xml version="1.0" encoding="utf-8"?>
<ds:datastoreItem xmlns:ds="http://schemas.openxmlformats.org/officeDocument/2006/customXml" ds:itemID="{948F71B1-CB6A-4929-B0A4-3003909C60B0}">
  <ds:schemaRefs>
    <ds:schemaRef ds:uri="ESRI.ArcGIS.Mapping.OfficeIntegration.PowerPointInfo"/>
  </ds:schemaRefs>
</ds:datastoreItem>
</file>

<file path=customXml/itemProps16.xml><?xml version="1.0" encoding="utf-8"?>
<ds:datastoreItem xmlns:ds="http://schemas.openxmlformats.org/officeDocument/2006/customXml" ds:itemID="{0AB97196-0575-4F7A-980D-B19B0D92D8D8}">
  <ds:schemaRefs>
    <ds:schemaRef ds:uri="ESRI.ArcGIS.Mapping.OfficeIntegration.PowerPointInfo"/>
  </ds:schemaRefs>
</ds:datastoreItem>
</file>

<file path=customXml/itemProps17.xml><?xml version="1.0" encoding="utf-8"?>
<ds:datastoreItem xmlns:ds="http://schemas.openxmlformats.org/officeDocument/2006/customXml" ds:itemID="{5D7787C8-9DA7-4E2F-97BF-D49544F041A5}">
  <ds:schemaRefs>
    <ds:schemaRef ds:uri="ESRI.ArcGIS.Mapping.OfficeIntegration.PowerPointInfo"/>
  </ds:schemaRefs>
</ds:datastoreItem>
</file>

<file path=customXml/itemProps18.xml><?xml version="1.0" encoding="utf-8"?>
<ds:datastoreItem xmlns:ds="http://schemas.openxmlformats.org/officeDocument/2006/customXml" ds:itemID="{E9DE31B8-E25A-45BF-9F29-E926E9B287EA}">
  <ds:schemaRefs>
    <ds:schemaRef ds:uri="ESRI.ArcGIS.Mapping.OfficeIntegration.PowerPointInfo"/>
  </ds:schemaRefs>
</ds:datastoreItem>
</file>

<file path=customXml/itemProps19.xml><?xml version="1.0" encoding="utf-8"?>
<ds:datastoreItem xmlns:ds="http://schemas.openxmlformats.org/officeDocument/2006/customXml" ds:itemID="{C9D98511-9E57-4AA4-9BB9-6C7DE1C1DB1A}">
  <ds:schemaRefs>
    <ds:schemaRef ds:uri="ESRI.ArcGIS.Mapping.OfficeIntegration.PowerPointInfo"/>
  </ds:schemaRefs>
</ds:datastoreItem>
</file>

<file path=customXml/itemProps2.xml><?xml version="1.0" encoding="utf-8"?>
<ds:datastoreItem xmlns:ds="http://schemas.openxmlformats.org/officeDocument/2006/customXml" ds:itemID="{875951E4-09F9-479C-B0D0-F7B080A7A3BB}">
  <ds:schemaRefs>
    <ds:schemaRef ds:uri="ESRI.ArcGIS.Mapping.OfficeIntegration.PowerPointInfo"/>
  </ds:schemaRefs>
</ds:datastoreItem>
</file>

<file path=customXml/itemProps20.xml><?xml version="1.0" encoding="utf-8"?>
<ds:datastoreItem xmlns:ds="http://schemas.openxmlformats.org/officeDocument/2006/customXml" ds:itemID="{5072CC1A-CB0D-49E9-B79F-67F42E400872}">
  <ds:schemaRefs>
    <ds:schemaRef ds:uri="ESRI.ArcGIS.Mapping.OfficeIntegration.PowerPointInfo"/>
  </ds:schemaRefs>
</ds:datastoreItem>
</file>

<file path=customXml/itemProps21.xml><?xml version="1.0" encoding="utf-8"?>
<ds:datastoreItem xmlns:ds="http://schemas.openxmlformats.org/officeDocument/2006/customXml" ds:itemID="{D2522C73-1E21-421F-8853-B5990E402EC2}">
  <ds:schemaRefs>
    <ds:schemaRef ds:uri="ESRI.ArcGIS.Mapping.OfficeIntegration.PowerPointInfo"/>
  </ds:schemaRefs>
</ds:datastoreItem>
</file>

<file path=customXml/itemProps22.xml><?xml version="1.0" encoding="utf-8"?>
<ds:datastoreItem xmlns:ds="http://schemas.openxmlformats.org/officeDocument/2006/customXml" ds:itemID="{77140E64-B58C-4493-B1E4-1EFB33CCA48F}">
  <ds:schemaRefs>
    <ds:schemaRef ds:uri="ESRI.ArcGIS.Mapping.OfficeIntegration.PowerPointInfo"/>
  </ds:schemaRefs>
</ds:datastoreItem>
</file>

<file path=customXml/itemProps23.xml><?xml version="1.0" encoding="utf-8"?>
<ds:datastoreItem xmlns:ds="http://schemas.openxmlformats.org/officeDocument/2006/customXml" ds:itemID="{503276FB-1157-4279-94D1-D87E716A9E02}">
  <ds:schemaRefs>
    <ds:schemaRef ds:uri="ESRI.ArcGIS.Mapping.OfficeIntegration.PowerPointInfo"/>
  </ds:schemaRefs>
</ds:datastoreItem>
</file>

<file path=customXml/itemProps24.xml><?xml version="1.0" encoding="utf-8"?>
<ds:datastoreItem xmlns:ds="http://schemas.openxmlformats.org/officeDocument/2006/customXml" ds:itemID="{9D52136D-9D5E-4C3B-AA28-9E5CC2E6F22C}">
  <ds:schemaRefs>
    <ds:schemaRef ds:uri="ESRI.ArcGIS.Mapping.OfficeIntegration.PowerPointInfo"/>
  </ds:schemaRefs>
</ds:datastoreItem>
</file>

<file path=customXml/itemProps25.xml><?xml version="1.0" encoding="utf-8"?>
<ds:datastoreItem xmlns:ds="http://schemas.openxmlformats.org/officeDocument/2006/customXml" ds:itemID="{09A3D174-BE59-48B7-B58D-9B32F49FE21F}">
  <ds:schemaRefs>
    <ds:schemaRef ds:uri="ESRI.ArcGIS.Mapping.OfficeIntegration.PowerPointInfo"/>
  </ds:schemaRefs>
</ds:datastoreItem>
</file>

<file path=customXml/itemProps26.xml><?xml version="1.0" encoding="utf-8"?>
<ds:datastoreItem xmlns:ds="http://schemas.openxmlformats.org/officeDocument/2006/customXml" ds:itemID="{8F1E229A-5A3D-4F20-ABCA-34A45414E3BE}">
  <ds:schemaRefs>
    <ds:schemaRef ds:uri="ESRI.ArcGIS.Mapping.OfficeIntegration.PowerPointInfo"/>
  </ds:schemaRefs>
</ds:datastoreItem>
</file>

<file path=customXml/itemProps27.xml><?xml version="1.0" encoding="utf-8"?>
<ds:datastoreItem xmlns:ds="http://schemas.openxmlformats.org/officeDocument/2006/customXml" ds:itemID="{80E00752-BC66-4532-A690-390D859A012E}">
  <ds:schemaRefs>
    <ds:schemaRef ds:uri="ESRI.ArcGIS.Mapping.OfficeIntegration.PowerPointInfo"/>
  </ds:schemaRefs>
</ds:datastoreItem>
</file>

<file path=customXml/itemProps28.xml><?xml version="1.0" encoding="utf-8"?>
<ds:datastoreItem xmlns:ds="http://schemas.openxmlformats.org/officeDocument/2006/customXml" ds:itemID="{82B41546-CB68-4A82-8D21-65B2345A3E8A}">
  <ds:schemaRefs>
    <ds:schemaRef ds:uri="Microsoft.SharePoint.Taxonomy.ContentTypeSync"/>
  </ds:schemaRefs>
</ds:datastoreItem>
</file>

<file path=customXml/itemProps29.xml><?xml version="1.0" encoding="utf-8"?>
<ds:datastoreItem xmlns:ds="http://schemas.openxmlformats.org/officeDocument/2006/customXml" ds:itemID="{F305AEBE-0E8A-4A81-B38C-1EB6142D4D7F}">
  <ds:schemaRefs>
    <ds:schemaRef ds:uri="ESRI.ArcGIS.Mapping.OfficeIntegration.PowerPointInfo"/>
  </ds:schemaRefs>
</ds:datastoreItem>
</file>

<file path=customXml/itemProps3.xml><?xml version="1.0" encoding="utf-8"?>
<ds:datastoreItem xmlns:ds="http://schemas.openxmlformats.org/officeDocument/2006/customXml" ds:itemID="{98CEF465-62E0-4165-8977-2601ADB6E7D3}">
  <ds:schemaRefs>
    <ds:schemaRef ds:uri="ESRI.ArcGIS.Mapping.OfficeIntegration.PowerPointInfo"/>
  </ds:schemaRefs>
</ds:datastoreItem>
</file>

<file path=customXml/itemProps30.xml><?xml version="1.0" encoding="utf-8"?>
<ds:datastoreItem xmlns:ds="http://schemas.openxmlformats.org/officeDocument/2006/customXml" ds:itemID="{BE22C4FD-0412-41A3-9BE0-59C19F59385A}">
  <ds:schemaRefs>
    <ds:schemaRef ds:uri="ESRI.ArcGIS.Mapping.OfficeIntegration.PowerPointInfo"/>
  </ds:schemaRefs>
</ds:datastoreItem>
</file>

<file path=customXml/itemProps31.xml><?xml version="1.0" encoding="utf-8"?>
<ds:datastoreItem xmlns:ds="http://schemas.openxmlformats.org/officeDocument/2006/customXml" ds:itemID="{7FA9471F-0373-447E-B637-128B642F73B2}">
  <ds:schemaRefs>
    <ds:schemaRef ds:uri="ESRI.ArcGIS.Mapping.OfficeIntegration.PowerPointInfo"/>
  </ds:schemaRefs>
</ds:datastoreItem>
</file>

<file path=customXml/itemProps32.xml><?xml version="1.0" encoding="utf-8"?>
<ds:datastoreItem xmlns:ds="http://schemas.openxmlformats.org/officeDocument/2006/customXml" ds:itemID="{9332438C-CD36-45D2-B5C3-750C20F3C6CE}">
  <ds:schemaRefs>
    <ds:schemaRef ds:uri="ESRI.ArcGIS.Mapping.OfficeIntegration.PowerPointInfo"/>
  </ds:schemaRefs>
</ds:datastoreItem>
</file>

<file path=customXml/itemProps33.xml><?xml version="1.0" encoding="utf-8"?>
<ds:datastoreItem xmlns:ds="http://schemas.openxmlformats.org/officeDocument/2006/customXml" ds:itemID="{5027EF67-F3C2-4104-8EF7-BFBC5456270C}">
  <ds:schemaRefs>
    <ds:schemaRef ds:uri="ESRI.ArcGIS.Mapping.OfficeIntegration.PowerPointInfo"/>
  </ds:schemaRefs>
</ds:datastoreItem>
</file>

<file path=customXml/itemProps34.xml><?xml version="1.0" encoding="utf-8"?>
<ds:datastoreItem xmlns:ds="http://schemas.openxmlformats.org/officeDocument/2006/customXml" ds:itemID="{A744D0E2-C226-45B7-99E2-2BFF306180CD}">
  <ds:schemaRefs>
    <ds:schemaRef ds:uri="ESRI.ArcGIS.Mapping.OfficeIntegration.PowerPointInfo"/>
  </ds:schemaRefs>
</ds:datastoreItem>
</file>

<file path=customXml/itemProps35.xml><?xml version="1.0" encoding="utf-8"?>
<ds:datastoreItem xmlns:ds="http://schemas.openxmlformats.org/officeDocument/2006/customXml" ds:itemID="{7CC93E7D-8EED-4E6E-B5D3-D278A126D1D8}">
  <ds:schemaRefs>
    <ds:schemaRef ds:uri="ESRI.ArcGIS.Mapping.OfficeIntegration.PowerPointInfo"/>
  </ds:schemaRefs>
</ds:datastoreItem>
</file>

<file path=customXml/itemProps36.xml><?xml version="1.0" encoding="utf-8"?>
<ds:datastoreItem xmlns:ds="http://schemas.openxmlformats.org/officeDocument/2006/customXml" ds:itemID="{5818BCEC-A8E3-4206-8901-FFDAA644AA69}">
  <ds:schemaRefs>
    <ds:schemaRef ds:uri="ESRI.ArcGIS.Mapping.OfficeIntegration.PowerPointInfo"/>
  </ds:schemaRefs>
</ds:datastoreItem>
</file>

<file path=customXml/itemProps37.xml><?xml version="1.0" encoding="utf-8"?>
<ds:datastoreItem xmlns:ds="http://schemas.openxmlformats.org/officeDocument/2006/customXml" ds:itemID="{62D6438F-788B-4C33-A86E-701B0305F47A}">
  <ds:schemaRefs>
    <ds:schemaRef ds:uri="ESRI.ArcGIS.Mapping.OfficeIntegration.PowerPointInfo"/>
  </ds:schemaRefs>
</ds:datastoreItem>
</file>

<file path=customXml/itemProps38.xml><?xml version="1.0" encoding="utf-8"?>
<ds:datastoreItem xmlns:ds="http://schemas.openxmlformats.org/officeDocument/2006/customXml" ds:itemID="{F36C6B43-049D-43B5-B2F2-179380450F63}">
  <ds:schemaRefs>
    <ds:schemaRef ds:uri="ESRI.ArcGIS.Mapping.OfficeIntegration.PowerPointInfo"/>
  </ds:schemaRefs>
</ds:datastoreItem>
</file>

<file path=customXml/itemProps39.xml><?xml version="1.0" encoding="utf-8"?>
<ds:datastoreItem xmlns:ds="http://schemas.openxmlformats.org/officeDocument/2006/customXml" ds:itemID="{890F783D-0FD0-4DD9-B602-03E906379E08}">
  <ds:schemaRefs>
    <ds:schemaRef ds:uri="ESRI.ArcGIS.Mapping.OfficeIntegration.PowerPointInfo"/>
  </ds:schemaRefs>
</ds:datastoreItem>
</file>

<file path=customXml/itemProps4.xml><?xml version="1.0" encoding="utf-8"?>
<ds:datastoreItem xmlns:ds="http://schemas.openxmlformats.org/officeDocument/2006/customXml" ds:itemID="{C7084A24-0E87-496C-AF2D-5BDE414BB04E}">
  <ds:schemaRefs>
    <ds:schemaRef ds:uri="http://schemas.microsoft.com/sharepoint/v3/contenttype/forms"/>
  </ds:schemaRefs>
</ds:datastoreItem>
</file>

<file path=customXml/itemProps40.xml><?xml version="1.0" encoding="utf-8"?>
<ds:datastoreItem xmlns:ds="http://schemas.openxmlformats.org/officeDocument/2006/customXml" ds:itemID="{DF8E4ECC-3D11-4E9C-B5DB-FFF28C3EC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e214e739-edee-49df-ae11-2b218ccab6a4"/>
    <ds:schemaRef ds:uri="05ed5394-1a6c-4441-9f38-6507290c0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1.xml><?xml version="1.0" encoding="utf-8"?>
<ds:datastoreItem xmlns:ds="http://schemas.openxmlformats.org/officeDocument/2006/customXml" ds:itemID="{D9790555-4693-42EF-850A-F22C4EF8B867}">
  <ds:schemaRefs>
    <ds:schemaRef ds:uri="ESRI.ArcGIS.Mapping.OfficeIntegration.PowerPointInfo"/>
  </ds:schemaRefs>
</ds:datastoreItem>
</file>

<file path=customXml/itemProps42.xml><?xml version="1.0" encoding="utf-8"?>
<ds:datastoreItem xmlns:ds="http://schemas.openxmlformats.org/officeDocument/2006/customXml" ds:itemID="{D075FCC1-73B5-476A-9AFF-A16AC48AFC89}">
  <ds:schemaRefs>
    <ds:schemaRef ds:uri="ESRI.ArcGIS.Mapping.OfficeIntegration.PowerPointInfo"/>
  </ds:schemaRefs>
</ds:datastoreItem>
</file>

<file path=customXml/itemProps5.xml><?xml version="1.0" encoding="utf-8"?>
<ds:datastoreItem xmlns:ds="http://schemas.openxmlformats.org/officeDocument/2006/customXml" ds:itemID="{A835A933-E9DF-4D2A-9CC2-3E67C50D89A5}">
  <ds:schemaRefs>
    <ds:schemaRef ds:uri="ESRI.ArcGIS.Mapping.OfficeIntegration.PowerPointInfo"/>
  </ds:schemaRefs>
</ds:datastoreItem>
</file>

<file path=customXml/itemProps6.xml><?xml version="1.0" encoding="utf-8"?>
<ds:datastoreItem xmlns:ds="http://schemas.openxmlformats.org/officeDocument/2006/customXml" ds:itemID="{F337BA77-E906-4CBC-B451-BB445CEBD78F}">
  <ds:schemaRefs>
    <ds:schemaRef ds:uri="ESRI.ArcGIS.Mapping.OfficeIntegration.PowerPointInfo"/>
  </ds:schemaRefs>
</ds:datastoreItem>
</file>

<file path=customXml/itemProps7.xml><?xml version="1.0" encoding="utf-8"?>
<ds:datastoreItem xmlns:ds="http://schemas.openxmlformats.org/officeDocument/2006/customXml" ds:itemID="{D7672F98-3F74-4AE9-9D29-E8CC8FFA329B}">
  <ds:schemaRefs>
    <ds:schemaRef ds:uri="http://schemas.microsoft.com/sharepoint/v3"/>
    <ds:schemaRef ds:uri="http://schemas.microsoft.com/sharepoint.v3"/>
    <ds:schemaRef ds:uri="http://purl.org/dc/terms/"/>
    <ds:schemaRef ds:uri="http://schemas.microsoft.com/office/2006/documentManagement/types"/>
    <ds:schemaRef ds:uri="http://schemas.microsoft.com/sharepoint/v3/fields"/>
    <ds:schemaRef ds:uri="http://schemas.openxmlformats.org/package/2006/metadata/core-properties"/>
    <ds:schemaRef ds:uri="e214e739-edee-49df-ae11-2b218ccab6a4"/>
    <ds:schemaRef ds:uri="http://purl.org/dc/elements/1.1/"/>
    <ds:schemaRef ds:uri="http://schemas.microsoft.com/office/2006/metadata/properties"/>
    <ds:schemaRef ds:uri="http://schemas.microsoft.com/office/infopath/2007/PartnerControls"/>
    <ds:schemaRef ds:uri="05ed5394-1a6c-4441-9f38-6507290c01d4"/>
    <ds:schemaRef ds:uri="4ffa91fb-a0ff-4ac5-b2db-65c790d184a4"/>
    <ds:schemaRef ds:uri="http://www.w3.org/XML/1998/namespace"/>
    <ds:schemaRef ds:uri="http://purl.org/dc/dcmitype/"/>
  </ds:schemaRefs>
</ds:datastoreItem>
</file>

<file path=customXml/itemProps8.xml><?xml version="1.0" encoding="utf-8"?>
<ds:datastoreItem xmlns:ds="http://schemas.openxmlformats.org/officeDocument/2006/customXml" ds:itemID="{E11F0DD9-55C6-4412-A3F6-94A3938DAC86}">
  <ds:schemaRefs>
    <ds:schemaRef ds:uri="ESRI.ArcGIS.Mapping.OfficeIntegration.PowerPointInfo"/>
  </ds:schemaRefs>
</ds:datastoreItem>
</file>

<file path=customXml/itemProps9.xml><?xml version="1.0" encoding="utf-8"?>
<ds:datastoreItem xmlns:ds="http://schemas.openxmlformats.org/officeDocument/2006/customXml" ds:itemID="{1A23004B-625A-4DE3-8618-B1D815035FC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ppt_title_slide_option_c_template_4_3</Template>
  <TotalTime>1884</TotalTime>
  <Words>1258</Words>
  <Application>Microsoft Office PowerPoint</Application>
  <PresentationFormat>On-screen Show (4:3)</PresentationFormat>
  <Paragraphs>179</Paragraphs>
  <Slides>19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Times</vt:lpstr>
      <vt:lpstr>Times New Roman</vt:lpstr>
      <vt:lpstr>Blank Presentation</vt:lpstr>
      <vt:lpstr>Estimating Emissions from Fires for Air Quality Modeling: Status Update </vt:lpstr>
      <vt:lpstr>Disclaimer</vt:lpstr>
      <vt:lpstr>Definitions of fire types </vt:lpstr>
      <vt:lpstr>Outline  </vt:lpstr>
      <vt:lpstr>Review of how emissions are calculated using CONSUMEv3.0: Shrubs example</vt:lpstr>
      <vt:lpstr>Flaming vs Smoldering</vt:lpstr>
      <vt:lpstr>Redistribution of Smoldering Emissions 2016 modeling, 2017 NEI</vt:lpstr>
      <vt:lpstr>Example: March 25-31 2014 PM2.5 Emissions from Fires</vt:lpstr>
      <vt:lpstr>False detections in MODIS fire product</vt:lpstr>
      <vt:lpstr>Geospatial locations and false detections in MODIS product</vt:lpstr>
      <vt:lpstr>Plume Injection Height</vt:lpstr>
      <vt:lpstr>Crop Residue Burning</vt:lpstr>
      <vt:lpstr>Fire Emissions Processing Workflow  (2016 beta platform)</vt:lpstr>
      <vt:lpstr>BlueSky Pipeline vs Bluesky Framework</vt:lpstr>
      <vt:lpstr>Wildland Fire Emissions:  Vision for the Future</vt:lpstr>
      <vt:lpstr>PowerPoint Presentation</vt:lpstr>
      <vt:lpstr>PowerPoint Presentation</vt:lpstr>
      <vt:lpstr>PowerPoint Presentation</vt:lpstr>
      <vt:lpstr>Questions</vt:lpstr>
    </vt:vector>
  </TitlesOfParts>
  <Company>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Reflecting on Progress since the 2005 NARSTO Emissions Inventory Report</dc:title>
  <dc:creator>Pouliot, George</dc:creator>
  <cp:lastModifiedBy>Pouliot, George</cp:lastModifiedBy>
  <cp:revision>93</cp:revision>
  <cp:lastPrinted>2006-09-22T17:41:18Z</cp:lastPrinted>
  <dcterms:created xsi:type="dcterms:W3CDTF">2019-06-03T13:34:24Z</dcterms:created>
  <dcterms:modified xsi:type="dcterms:W3CDTF">2019-10-11T13:18:18Z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0x010100DF638D691483A74D8DFF5B9DB484AA0F</vt:lpwstr>
  </property>
</Properties>
</file>