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omments/comment1.xml" ContentType="application/vnd.openxmlformats-officedocument.presentationml.comments+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tags/tag7.xml" ContentType="application/vnd.openxmlformats-officedocument.presentationml.tags+xml"/>
  <Override PartName="/ppt/notesSlides/notesSlide1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8.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9.xml" ContentType="application/vnd.openxmlformats-officedocument.presentationml.tags+xml"/>
  <Override PartName="/ppt/notesSlides/notesSlide16.xml" ContentType="application/vnd.openxmlformats-officedocument.presentationml.notesSlide+xml"/>
  <Override PartName="/ppt/tags/tag10.xml" ContentType="application/vnd.openxmlformats-officedocument.presentationml.tags+xml"/>
  <Override PartName="/ppt/notesSlides/notesSlide1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diagrams/data2.xml" ContentType="application/vnd.openxmlformats-officedocument.drawingml.diagramData+xml"/>
  <Override PartName="/ppt/diagrams/data4.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83" r:id="rId3"/>
    <p:sldId id="266" r:id="rId4"/>
    <p:sldId id="268" r:id="rId5"/>
    <p:sldId id="259" r:id="rId6"/>
    <p:sldId id="261" r:id="rId7"/>
    <p:sldId id="275" r:id="rId8"/>
    <p:sldId id="273" r:id="rId9"/>
    <p:sldId id="269" r:id="rId10"/>
    <p:sldId id="260" r:id="rId11"/>
    <p:sldId id="277" r:id="rId12"/>
    <p:sldId id="262" r:id="rId13"/>
    <p:sldId id="279" r:id="rId14"/>
    <p:sldId id="281" r:id="rId15"/>
    <p:sldId id="293" r:id="rId16"/>
    <p:sldId id="288" r:id="rId17"/>
    <p:sldId id="290" r:id="rId18"/>
    <p:sldId id="295" r:id="rId19"/>
    <p:sldId id="265" r:id="rId20"/>
    <p:sldId id="267" r:id="rId21"/>
    <p:sldId id="282" r:id="rId2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remiah Johnson" initials="JJ" lastIdx="2" clrIdx="0">
    <p:extLst>
      <p:ext uri="{19B8F6BF-5375-455C-9EA6-DF929625EA0E}">
        <p15:presenceInfo xmlns:p15="http://schemas.microsoft.com/office/powerpoint/2012/main" userId="S-1-5-21-2670277017-1606584948-3883025002-7096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3735"/>
    <a:srgbClr val="A8514E"/>
    <a:srgbClr val="B57371"/>
    <a:srgbClr val="CC0001"/>
    <a:srgbClr val="632523"/>
    <a:srgbClr val="D99897"/>
    <a:srgbClr val="D69190"/>
    <a:srgbClr val="E6BCBC"/>
    <a:srgbClr val="D28381"/>
    <a:srgbClr val="C0504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66585" autoAdjust="0"/>
  </p:normalViewPr>
  <p:slideViewPr>
    <p:cSldViewPr snapToGrid="0" snapToObjects="1">
      <p:cViewPr varScale="1">
        <p:scale>
          <a:sx n="53" d="100"/>
          <a:sy n="53" d="100"/>
        </p:scale>
        <p:origin x="2179"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QL\Downloads\view_2018_camd_emissions_data_3.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Q:\My%20Drive\ERCOT2015\coalHDCost.csv"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oleObject" Target="file:///Q:\My%20Drive\ERCOT2015\figure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Q:\My%20Drive\ERCOT2015\regional%20wind%20profile%2020151218.csv"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Q:\My%20Drive\ERCOT2015\figure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Q:\My%20Drive\ERCOT2015\regional%20wind%20profile%2020151218.csv"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Q:\My%20Drive\ERCOT2015\figures.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274351318282244"/>
          <c:y val="5.7110062219614045E-2"/>
          <c:w val="0.72462188791958049"/>
          <c:h val="0.77038775821083616"/>
        </c:manualLayout>
      </c:layout>
      <c:barChart>
        <c:barDir val="col"/>
        <c:grouping val="clustered"/>
        <c:varyColors val="0"/>
        <c:ser>
          <c:idx val="0"/>
          <c:order val="0"/>
          <c:tx>
            <c:strRef>
              <c:f>DataBehindBarCharts!$B$2</c:f>
              <c:strCache>
                <c:ptCount val="1"/>
                <c:pt idx="0">
                  <c:v>SO2</c:v>
                </c:pt>
              </c:strCache>
            </c:strRef>
          </c:tx>
          <c:spPr>
            <a:solidFill>
              <a:schemeClr val="accent1"/>
            </a:solidFill>
            <a:ln>
              <a:solidFill>
                <a:schemeClr val="accent1"/>
              </a:solidFill>
            </a:ln>
            <a:effectLst/>
          </c:spPr>
          <c:invertIfNegative val="0"/>
          <c:cat>
            <c:numRef>
              <c:f>DataBehindBarCharts!$A$3:$A$27</c:f>
              <c:numCache>
                <c:formatCode>General</c:formatCode>
                <c:ptCount val="25"/>
                <c:pt idx="0">
                  <c:v>1990</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numCache>
            </c:numRef>
          </c:cat>
          <c:val>
            <c:numRef>
              <c:f>DataBehindBarCharts!$B$3:$B$27</c:f>
              <c:numCache>
                <c:formatCode>0.0</c:formatCode>
                <c:ptCount val="25"/>
                <c:pt idx="0">
                  <c:v>15.733105999999999</c:v>
                </c:pt>
                <c:pt idx="1">
                  <c:v>11.8299363</c:v>
                </c:pt>
                <c:pt idx="2">
                  <c:v>12.5134474</c:v>
                </c:pt>
                <c:pt idx="3">
                  <c:v>12.942514085999999</c:v>
                </c:pt>
                <c:pt idx="4">
                  <c:v>13.092853084000001</c:v>
                </c:pt>
                <c:pt idx="5">
                  <c:v>12.452659031</c:v>
                </c:pt>
                <c:pt idx="6">
                  <c:v>11.202078577</c:v>
                </c:pt>
                <c:pt idx="7">
                  <c:v>10.638086414999998</c:v>
                </c:pt>
                <c:pt idx="8">
                  <c:v>10.196210234999999</c:v>
                </c:pt>
                <c:pt idx="9">
                  <c:v>10.594972243000001</c:v>
                </c:pt>
                <c:pt idx="10">
                  <c:v>10.259211976</c:v>
                </c:pt>
                <c:pt idx="11">
                  <c:v>10.222639062999999</c:v>
                </c:pt>
                <c:pt idx="12">
                  <c:v>9.3925020020000005</c:v>
                </c:pt>
                <c:pt idx="13">
                  <c:v>8.9335171150000008</c:v>
                </c:pt>
                <c:pt idx="14">
                  <c:v>7.6164487830000001</c:v>
                </c:pt>
                <c:pt idx="15">
                  <c:v>5.8157168190000004</c:v>
                </c:pt>
                <c:pt idx="16">
                  <c:v>5.1679242180000005</c:v>
                </c:pt>
                <c:pt idx="17">
                  <c:v>4.5457650980000004</c:v>
                </c:pt>
                <c:pt idx="18">
                  <c:v>3.32112724</c:v>
                </c:pt>
                <c:pt idx="19">
                  <c:v>3.2431449199999998</c:v>
                </c:pt>
                <c:pt idx="20">
                  <c:v>3.1553765499999997</c:v>
                </c:pt>
                <c:pt idx="21">
                  <c:v>2.215758261</c:v>
                </c:pt>
                <c:pt idx="22">
                  <c:v>1.489717478</c:v>
                </c:pt>
                <c:pt idx="23">
                  <c:v>1.337788964</c:v>
                </c:pt>
                <c:pt idx="24">
                  <c:v>1.2588518340000001</c:v>
                </c:pt>
              </c:numCache>
            </c:numRef>
          </c:val>
          <c:extLst>
            <c:ext xmlns:c16="http://schemas.microsoft.com/office/drawing/2014/chart" uri="{C3380CC4-5D6E-409C-BE32-E72D297353CC}">
              <c16:uniqueId val="{00000000-5DC5-480F-B592-81BE9FD03854}"/>
            </c:ext>
          </c:extLst>
        </c:ser>
        <c:ser>
          <c:idx val="1"/>
          <c:order val="1"/>
          <c:tx>
            <c:strRef>
              <c:f>DataBehindBarCharts!$C$2</c:f>
              <c:strCache>
                <c:ptCount val="1"/>
                <c:pt idx="0">
                  <c:v>NOx</c:v>
                </c:pt>
              </c:strCache>
            </c:strRef>
          </c:tx>
          <c:spPr>
            <a:solidFill>
              <a:schemeClr val="accent2"/>
            </a:solidFill>
            <a:ln>
              <a:solidFill>
                <a:schemeClr val="accent2"/>
              </a:solidFill>
            </a:ln>
            <a:effectLst/>
          </c:spPr>
          <c:invertIfNegative val="0"/>
          <c:val>
            <c:numRef>
              <c:f>DataBehindBarCharts!$C$3:$C$27</c:f>
              <c:numCache>
                <c:formatCode>0.0</c:formatCode>
                <c:ptCount val="25"/>
                <c:pt idx="0">
                  <c:v>6.4</c:v>
                </c:pt>
                <c:pt idx="1">
                  <c:v>5.8390187999999998</c:v>
                </c:pt>
                <c:pt idx="2">
                  <c:v>6.0112964</c:v>
                </c:pt>
                <c:pt idx="3">
                  <c:v>6.0265236339999992</c:v>
                </c:pt>
                <c:pt idx="4">
                  <c:v>5.9667811359999998</c:v>
                </c:pt>
                <c:pt idx="5">
                  <c:v>5.4974537659999996</c:v>
                </c:pt>
                <c:pt idx="6">
                  <c:v>5.1046315670000002</c:v>
                </c:pt>
                <c:pt idx="7">
                  <c:v>4.7073052669999997</c:v>
                </c:pt>
                <c:pt idx="8">
                  <c:v>4.4746467120000002</c:v>
                </c:pt>
                <c:pt idx="9">
                  <c:v>4.1696713550000002</c:v>
                </c:pt>
                <c:pt idx="10">
                  <c:v>3.76358332</c:v>
                </c:pt>
                <c:pt idx="11">
                  <c:v>3.633353536</c:v>
                </c:pt>
                <c:pt idx="12">
                  <c:v>3.4092792889999997</c:v>
                </c:pt>
                <c:pt idx="13">
                  <c:v>3.2837224559999996</c:v>
                </c:pt>
                <c:pt idx="14">
                  <c:v>2.9966383240000001</c:v>
                </c:pt>
                <c:pt idx="15">
                  <c:v>2.0219021349999999</c:v>
                </c:pt>
                <c:pt idx="16">
                  <c:v>2.1048529120000001</c:v>
                </c:pt>
                <c:pt idx="17">
                  <c:v>1.9769677860000001</c:v>
                </c:pt>
                <c:pt idx="18">
                  <c:v>1.7141852260000001</c:v>
                </c:pt>
                <c:pt idx="19">
                  <c:v>1.7209911790000001</c:v>
                </c:pt>
                <c:pt idx="20">
                  <c:v>1.6628580519999998</c:v>
                </c:pt>
                <c:pt idx="21">
                  <c:v>1.377739676</c:v>
                </c:pt>
                <c:pt idx="22">
                  <c:v>1.1996185319999999</c:v>
                </c:pt>
                <c:pt idx="23">
                  <c:v>1.067341482</c:v>
                </c:pt>
                <c:pt idx="24">
                  <c:v>1.026284564</c:v>
                </c:pt>
              </c:numCache>
            </c:numRef>
          </c:val>
          <c:extLst>
            <c:ext xmlns:c16="http://schemas.microsoft.com/office/drawing/2014/chart" uri="{C3380CC4-5D6E-409C-BE32-E72D297353CC}">
              <c16:uniqueId val="{00000001-5DC5-480F-B592-81BE9FD03854}"/>
            </c:ext>
          </c:extLst>
        </c:ser>
        <c:dLbls>
          <c:showLegendKey val="0"/>
          <c:showVal val="0"/>
          <c:showCatName val="0"/>
          <c:showSerName val="0"/>
          <c:showPercent val="0"/>
          <c:showBubbleSize val="0"/>
        </c:dLbls>
        <c:gapWidth val="219"/>
        <c:axId val="393277016"/>
        <c:axId val="393277344"/>
      </c:barChart>
      <c:lineChart>
        <c:grouping val="standard"/>
        <c:varyColors val="0"/>
        <c:ser>
          <c:idx val="2"/>
          <c:order val="2"/>
          <c:tx>
            <c:strRef>
              <c:f>DataBehindBarCharts!$E$2</c:f>
              <c:strCache>
                <c:ptCount val="1"/>
                <c:pt idx="0">
                  <c:v>Heat Input (billion mmBtu)</c:v>
                </c:pt>
              </c:strCache>
            </c:strRef>
          </c:tx>
          <c:spPr>
            <a:ln w="19050" cap="rnd">
              <a:solidFill>
                <a:schemeClr val="accent3"/>
              </a:solidFill>
              <a:round/>
            </a:ln>
            <a:effectLst/>
          </c:spPr>
          <c:marker>
            <c:symbol val="none"/>
          </c:marker>
          <c:val>
            <c:numRef>
              <c:f>DataBehindBarCharts!$E$3:$E$27</c:f>
              <c:numCache>
                <c:formatCode>0.0</c:formatCode>
                <c:ptCount val="25"/>
                <c:pt idx="0">
                  <c:v>19.68301495</c:v>
                </c:pt>
                <c:pt idx="1">
                  <c:v>21.755824832999998</c:v>
                </c:pt>
                <c:pt idx="2">
                  <c:v>22.684158800999999</c:v>
                </c:pt>
                <c:pt idx="3">
                  <c:v>23.692782505688001</c:v>
                </c:pt>
                <c:pt idx="4">
                  <c:v>24.831589582198003</c:v>
                </c:pt>
                <c:pt idx="5">
                  <c:v>24.947860909196997</c:v>
                </c:pt>
                <c:pt idx="6">
                  <c:v>25.617463678431001</c:v>
                </c:pt>
                <c:pt idx="7">
                  <c:v>25.245163285070998</c:v>
                </c:pt>
                <c:pt idx="8">
                  <c:v>25.710546096689999</c:v>
                </c:pt>
                <c:pt idx="9">
                  <c:v>26.005596384674</c:v>
                </c:pt>
                <c:pt idx="10">
                  <c:v>26.353452870891999</c:v>
                </c:pt>
                <c:pt idx="11">
                  <c:v>27.140021835561999</c:v>
                </c:pt>
                <c:pt idx="12">
                  <c:v>26.771034047311002</c:v>
                </c:pt>
                <c:pt idx="13">
                  <c:v>27.744783726251999</c:v>
                </c:pt>
                <c:pt idx="14">
                  <c:v>27.007290184666001</c:v>
                </c:pt>
                <c:pt idx="15">
                  <c:v>25.460706866309</c:v>
                </c:pt>
                <c:pt idx="16">
                  <c:v>27.005625731361999</c:v>
                </c:pt>
                <c:pt idx="17">
                  <c:v>26.017540254394</c:v>
                </c:pt>
                <c:pt idx="18">
                  <c:v>25.343502217702998</c:v>
                </c:pt>
                <c:pt idx="19">
                  <c:v>25.145158896222998</c:v>
                </c:pt>
                <c:pt idx="20">
                  <c:v>25.160462677761</c:v>
                </c:pt>
                <c:pt idx="21">
                  <c:v>24.490736031000999</c:v>
                </c:pt>
                <c:pt idx="22">
                  <c:v>23.687290444993</c:v>
                </c:pt>
                <c:pt idx="23">
                  <c:v>22.691963062412999</c:v>
                </c:pt>
                <c:pt idx="24">
                  <c:v>23.408216226311001</c:v>
                </c:pt>
              </c:numCache>
            </c:numRef>
          </c:val>
          <c:smooth val="0"/>
          <c:extLst>
            <c:ext xmlns:c16="http://schemas.microsoft.com/office/drawing/2014/chart" uri="{C3380CC4-5D6E-409C-BE32-E72D297353CC}">
              <c16:uniqueId val="{00000002-5DC5-480F-B592-81BE9FD03854}"/>
            </c:ext>
          </c:extLst>
        </c:ser>
        <c:dLbls>
          <c:showLegendKey val="0"/>
          <c:showVal val="0"/>
          <c:showCatName val="0"/>
          <c:showSerName val="0"/>
          <c:showPercent val="0"/>
          <c:showBubbleSize val="0"/>
        </c:dLbls>
        <c:marker val="1"/>
        <c:smooth val="0"/>
        <c:axId val="1227615672"/>
        <c:axId val="1227613376"/>
      </c:lineChart>
      <c:catAx>
        <c:axId val="393277016"/>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393277344"/>
        <c:crosses val="autoZero"/>
        <c:auto val="1"/>
        <c:lblAlgn val="ctr"/>
        <c:lblOffset val="100"/>
        <c:noMultiLvlLbl val="0"/>
      </c:catAx>
      <c:valAx>
        <c:axId val="393277344"/>
        <c:scaling>
          <c:orientation val="minMax"/>
        </c:scaling>
        <c:delete val="0"/>
        <c:axPos val="l"/>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af-ZA" altLang="zh-CN" sz="1200" b="1"/>
                  <a:t>Emissions (million tons)</a:t>
                </a:r>
              </a:p>
            </c:rich>
          </c:tx>
          <c:layout>
            <c:manualLayout>
              <c:xMode val="edge"/>
              <c:yMode val="edge"/>
              <c:x val="7.7605323765948045E-3"/>
              <c:y val="0.20349450624809937"/>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zh-CN"/>
            </a:p>
          </c:txPr>
        </c:title>
        <c:numFmt formatCode="0.0" sourceLinked="1"/>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393277016"/>
        <c:crosses val="autoZero"/>
        <c:crossBetween val="between"/>
      </c:valAx>
      <c:valAx>
        <c:axId val="1227613376"/>
        <c:scaling>
          <c:orientation val="minMax"/>
        </c:scaling>
        <c:delete val="0"/>
        <c:axPos val="r"/>
        <c:title>
          <c:tx>
            <c:rich>
              <a:bodyPr rot="0" spcFirstLastPara="1" vertOverflow="ellipsis" vert="eaVert" wrap="square" anchor="ctr" anchorCtr="1"/>
              <a:lstStyle/>
              <a:p>
                <a:pPr>
                  <a:defRPr sz="1200" b="1" i="0" u="none" strike="noStrike" kern="1200" baseline="0">
                    <a:solidFill>
                      <a:schemeClr val="tx1">
                        <a:lumMod val="65000"/>
                        <a:lumOff val="35000"/>
                      </a:schemeClr>
                    </a:solidFill>
                    <a:latin typeface="+mn-lt"/>
                    <a:ea typeface="+mn-ea"/>
                    <a:cs typeface="+mn-cs"/>
                  </a:defRPr>
                </a:pPr>
                <a:r>
                  <a:rPr lang="af-ZA" altLang="zh-CN" sz="1200" b="1" baseline="0"/>
                  <a:t>Electricity (Heat input, billion mmBtu) </a:t>
                </a:r>
                <a:endParaRPr lang="af-ZA" altLang="zh-CN" sz="1200" b="1"/>
              </a:p>
            </c:rich>
          </c:tx>
          <c:layout>
            <c:manualLayout>
              <c:xMode val="edge"/>
              <c:yMode val="edge"/>
              <c:x val="0.92445111546959269"/>
              <c:y val="0.14023639968274684"/>
            </c:manualLayout>
          </c:layout>
          <c:overlay val="0"/>
          <c:spPr>
            <a:noFill/>
            <a:ln>
              <a:noFill/>
            </a:ln>
            <a:effectLst/>
          </c:spPr>
          <c:txPr>
            <a:bodyPr rot="0" spcFirstLastPara="1" vertOverflow="ellipsis" vert="eaVert"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zh-CN"/>
            </a:p>
          </c:txPr>
        </c:title>
        <c:numFmt formatCode="0.0" sourceLinked="1"/>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227615672"/>
        <c:crosses val="max"/>
        <c:crossBetween val="between"/>
      </c:valAx>
      <c:catAx>
        <c:axId val="1227615672"/>
        <c:scaling>
          <c:orientation val="minMax"/>
        </c:scaling>
        <c:delete val="1"/>
        <c:axPos val="b"/>
        <c:majorTickMark val="out"/>
        <c:minorTickMark val="none"/>
        <c:tickLblPos val="nextTo"/>
        <c:crossAx val="122761337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spPr>
            <a:ln w="19050" cap="rnd">
              <a:solidFill>
                <a:schemeClr val="accent2"/>
              </a:solidFill>
              <a:round/>
            </a:ln>
            <a:effectLst/>
          </c:spPr>
          <c:marker>
            <c:symbol val="none"/>
          </c:marker>
          <c:val>
            <c:numRef>
              <c:f>coalHDCost!$B$10:$Y$10</c:f>
              <c:numCache>
                <c:formatCode>General</c:formatCode>
                <c:ptCount val="24"/>
                <c:pt idx="0">
                  <c:v>0.14703385999999999</c:v>
                </c:pt>
                <c:pt idx="1">
                  <c:v>0.124815262</c:v>
                </c:pt>
                <c:pt idx="2">
                  <c:v>0.14789090399999999</c:v>
                </c:pt>
                <c:pt idx="3">
                  <c:v>0.24968597300000001</c:v>
                </c:pt>
                <c:pt idx="4">
                  <c:v>0.239277935</c:v>
                </c:pt>
                <c:pt idx="5">
                  <c:v>0.36848687899999999</c:v>
                </c:pt>
                <c:pt idx="6">
                  <c:v>0.36120010200000002</c:v>
                </c:pt>
                <c:pt idx="7">
                  <c:v>2.4006563769999998</c:v>
                </c:pt>
                <c:pt idx="8">
                  <c:v>12.782933849999999</c:v>
                </c:pt>
                <c:pt idx="9">
                  <c:v>31.132180210000001</c:v>
                </c:pt>
                <c:pt idx="10">
                  <c:v>39.892784509999998</c:v>
                </c:pt>
                <c:pt idx="11">
                  <c:v>41.918550070000002</c:v>
                </c:pt>
                <c:pt idx="12">
                  <c:v>26.451277869999998</c:v>
                </c:pt>
                <c:pt idx="13">
                  <c:v>19.27341371</c:v>
                </c:pt>
                <c:pt idx="14">
                  <c:v>11.09117777</c:v>
                </c:pt>
                <c:pt idx="15">
                  <c:v>6.617331225</c:v>
                </c:pt>
                <c:pt idx="16">
                  <c:v>9.62747873</c:v>
                </c:pt>
                <c:pt idx="17">
                  <c:v>8.2784647899999992</c:v>
                </c:pt>
                <c:pt idx="18">
                  <c:v>7.6980248000000001E-2</c:v>
                </c:pt>
                <c:pt idx="19">
                  <c:v>4.8230436000000002E-2</c:v>
                </c:pt>
                <c:pt idx="20">
                  <c:v>4.2319915999999999E-2</c:v>
                </c:pt>
                <c:pt idx="21">
                  <c:v>2.5166569E-2</c:v>
                </c:pt>
                <c:pt idx="22">
                  <c:v>0.104466396</c:v>
                </c:pt>
                <c:pt idx="23">
                  <c:v>8.0856728000000003E-2</c:v>
                </c:pt>
              </c:numCache>
            </c:numRef>
          </c:val>
          <c:smooth val="0"/>
          <c:extLst>
            <c:ext xmlns:c16="http://schemas.microsoft.com/office/drawing/2014/chart" uri="{C3380CC4-5D6E-409C-BE32-E72D297353CC}">
              <c16:uniqueId val="{00000000-52F6-4BA3-A945-8460F57EFC95}"/>
            </c:ext>
          </c:extLst>
        </c:ser>
        <c:dLbls>
          <c:showLegendKey val="0"/>
          <c:showVal val="0"/>
          <c:showCatName val="0"/>
          <c:showSerName val="0"/>
          <c:showPercent val="0"/>
          <c:showBubbleSize val="0"/>
        </c:dLbls>
        <c:smooth val="0"/>
        <c:axId val="585292416"/>
        <c:axId val="585291760"/>
      </c:lineChart>
      <c:catAx>
        <c:axId val="585292416"/>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dirty="0"/>
                  <a:t>Hour</a:t>
                </a:r>
                <a:r>
                  <a:rPr lang="en-US" sz="1400" b="1" baseline="0" dirty="0"/>
                  <a:t> of a Day</a:t>
                </a:r>
                <a:endParaRPr lang="en-US" sz="1400" b="1" dirty="0"/>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zh-CN"/>
            </a:p>
          </c:txPr>
        </c:title>
        <c:majorTickMark val="none"/>
        <c:minorTickMark val="none"/>
        <c:tickLblPos val="nextTo"/>
        <c:spPr>
          <a:solidFill>
            <a:schemeClr val="bg1"/>
          </a:solidFill>
          <a:ln w="9525" cap="flat" cmpd="sng" algn="ctr">
            <a:solidFill>
              <a:schemeClr val="bg1">
                <a:lumMod val="50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zh-CN"/>
          </a:p>
        </c:txPr>
        <c:crossAx val="585291760"/>
        <c:crosses val="autoZero"/>
        <c:auto val="1"/>
        <c:lblAlgn val="ctr"/>
        <c:lblOffset val="100"/>
        <c:noMultiLvlLbl val="0"/>
      </c:catAx>
      <c:valAx>
        <c:axId val="585291760"/>
        <c:scaling>
          <c:orientation val="minMax"/>
        </c:scaling>
        <c:delete val="0"/>
        <c:axPos val="l"/>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b="1" i="0" baseline="0" dirty="0">
                    <a:effectLst/>
                  </a:rPr>
                  <a:t>Marginal Health Damage Cost ($/MWh)</a:t>
                </a:r>
                <a:endParaRPr lang="en-US" sz="1400" dirty="0">
                  <a:effectLst/>
                </a:endParaRP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zh-CN"/>
          </a:p>
        </c:txPr>
        <c:crossAx val="585292416"/>
        <c:crosses val="autoZero"/>
        <c:crossBetween val="between"/>
      </c:valAx>
      <c:spPr>
        <a:noFill/>
        <a:ln>
          <a:solidFill>
            <a:schemeClr val="bg1">
              <a:lumMod val="50000"/>
            </a:schemeClr>
          </a:solidFill>
        </a:ln>
        <a:effectLst/>
      </c:spPr>
    </c:plotArea>
    <c:plotVisOnly val="1"/>
    <c:dispBlanksAs val="zero"/>
    <c:showDLblsOverMax val="0"/>
  </c:chart>
  <c:spPr>
    <a:noFill/>
    <a:ln>
      <a:noFill/>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Sheet1!$A$1</c:f>
              <c:strCache>
                <c:ptCount val="1"/>
                <c:pt idx="0">
                  <c:v>389103</c:v>
                </c:pt>
              </c:strCache>
            </c:strRef>
          </c:tx>
          <c:spPr>
            <a:ln w="15875" cap="rnd">
              <a:solidFill>
                <a:schemeClr val="accent6">
                  <a:lumMod val="50000"/>
                </a:schemeClr>
              </a:solidFill>
              <a:prstDash val="dash"/>
              <a:round/>
            </a:ln>
            <a:effectLst/>
          </c:spPr>
          <c:marker>
            <c:symbol val="none"/>
          </c:marker>
          <c:val>
            <c:numRef>
              <c:f>Sheet1!$B$1:$Z$1</c:f>
              <c:numCache>
                <c:formatCode>General</c:formatCode>
                <c:ptCount val="25"/>
                <c:pt idx="0">
                  <c:v>1.8378988359999999</c:v>
                </c:pt>
                <c:pt idx="1">
                  <c:v>2.760577719</c:v>
                </c:pt>
                <c:pt idx="2">
                  <c:v>2.6813866559999999</c:v>
                </c:pt>
                <c:pt idx="3">
                  <c:v>1.92227785</c:v>
                </c:pt>
                <c:pt idx="4">
                  <c:v>2.0522907689999998</c:v>
                </c:pt>
                <c:pt idx="5">
                  <c:v>2.031762407</c:v>
                </c:pt>
                <c:pt idx="6">
                  <c:v>2.7435322819999999</c:v>
                </c:pt>
                <c:pt idx="7">
                  <c:v>31.290507829999999</c:v>
                </c:pt>
                <c:pt idx="8">
                  <c:v>97.607409410000002</c:v>
                </c:pt>
                <c:pt idx="9">
                  <c:v>162.7194298</c:v>
                </c:pt>
                <c:pt idx="10">
                  <c:v>140.6033161</c:v>
                </c:pt>
                <c:pt idx="11">
                  <c:v>95.682308160000005</c:v>
                </c:pt>
                <c:pt idx="12">
                  <c:v>48.935974680000001</c:v>
                </c:pt>
                <c:pt idx="13">
                  <c:v>40.7140512</c:v>
                </c:pt>
                <c:pt idx="14">
                  <c:v>84.037411469999995</c:v>
                </c:pt>
                <c:pt idx="15">
                  <c:v>49.52006944</c:v>
                </c:pt>
                <c:pt idx="16">
                  <c:v>15.905590050000001</c:v>
                </c:pt>
                <c:pt idx="17">
                  <c:v>1.5251275360000001</c:v>
                </c:pt>
                <c:pt idx="18">
                  <c:v>1.4185856489999999</c:v>
                </c:pt>
                <c:pt idx="19">
                  <c:v>0.68509826900000004</c:v>
                </c:pt>
                <c:pt idx="20">
                  <c:v>0.532420169</c:v>
                </c:pt>
                <c:pt idx="21">
                  <c:v>1.9459891709999999</c:v>
                </c:pt>
                <c:pt idx="22">
                  <c:v>1.1284004249999999</c:v>
                </c:pt>
                <c:pt idx="23">
                  <c:v>1.2683248069999999</c:v>
                </c:pt>
                <c:pt idx="24">
                  <c:v>32.981239195208332</c:v>
                </c:pt>
              </c:numCache>
            </c:numRef>
          </c:val>
          <c:smooth val="0"/>
          <c:extLst>
            <c:ext xmlns:c16="http://schemas.microsoft.com/office/drawing/2014/chart" uri="{C3380CC4-5D6E-409C-BE32-E72D297353CC}">
              <c16:uniqueId val="{00000000-A85B-4B99-A944-BED3439A24AD}"/>
            </c:ext>
          </c:extLst>
        </c:ser>
        <c:ser>
          <c:idx val="1"/>
          <c:order val="1"/>
          <c:tx>
            <c:strRef>
              <c:f>Sheet1!$A$2</c:f>
              <c:strCache>
                <c:ptCount val="1"/>
                <c:pt idx="0">
                  <c:v>386934</c:v>
                </c:pt>
              </c:strCache>
            </c:strRef>
          </c:tx>
          <c:spPr>
            <a:ln w="15875" cap="rnd">
              <a:solidFill>
                <a:schemeClr val="accent6">
                  <a:lumMod val="50000"/>
                </a:schemeClr>
              </a:solidFill>
              <a:prstDash val="dash"/>
              <a:round/>
            </a:ln>
            <a:effectLst/>
          </c:spPr>
          <c:marker>
            <c:symbol val="none"/>
          </c:marker>
          <c:val>
            <c:numRef>
              <c:f>Sheet1!$B$2:$Z$2</c:f>
              <c:numCache>
                <c:formatCode>General</c:formatCode>
                <c:ptCount val="25"/>
                <c:pt idx="0">
                  <c:v>1.831497055</c:v>
                </c:pt>
                <c:pt idx="1">
                  <c:v>2.749023003</c:v>
                </c:pt>
                <c:pt idx="2">
                  <c:v>2.6716005260000002</c:v>
                </c:pt>
                <c:pt idx="3">
                  <c:v>1.911839675</c:v>
                </c:pt>
                <c:pt idx="4">
                  <c:v>2.0374781450000001</c:v>
                </c:pt>
                <c:pt idx="5">
                  <c:v>2.0268722700000001</c:v>
                </c:pt>
                <c:pt idx="6">
                  <c:v>2.7355300379999998</c:v>
                </c:pt>
                <c:pt idx="7">
                  <c:v>31.220488599999999</c:v>
                </c:pt>
                <c:pt idx="8">
                  <c:v>97.382284889999994</c:v>
                </c:pt>
                <c:pt idx="9">
                  <c:v>162.49691709999999</c:v>
                </c:pt>
                <c:pt idx="10">
                  <c:v>140.1522804</c:v>
                </c:pt>
                <c:pt idx="11">
                  <c:v>95.140441089999996</c:v>
                </c:pt>
                <c:pt idx="12">
                  <c:v>48.66270686</c:v>
                </c:pt>
                <c:pt idx="13">
                  <c:v>40.489361649999999</c:v>
                </c:pt>
                <c:pt idx="14">
                  <c:v>83.620044179999994</c:v>
                </c:pt>
                <c:pt idx="15">
                  <c:v>49.388002960000001</c:v>
                </c:pt>
                <c:pt idx="16">
                  <c:v>15.91420229</c:v>
                </c:pt>
                <c:pt idx="17">
                  <c:v>1.526226858</c:v>
                </c:pt>
                <c:pt idx="18">
                  <c:v>1.416042579</c:v>
                </c:pt>
                <c:pt idx="19">
                  <c:v>0.68336196999999999</c:v>
                </c:pt>
                <c:pt idx="20">
                  <c:v>0.53033792899999999</c:v>
                </c:pt>
                <c:pt idx="21">
                  <c:v>1.941619153</c:v>
                </c:pt>
                <c:pt idx="22">
                  <c:v>1.1243932729999999</c:v>
                </c:pt>
                <c:pt idx="23">
                  <c:v>1.264145654</c:v>
                </c:pt>
                <c:pt idx="24">
                  <c:v>32.871529089499994</c:v>
                </c:pt>
              </c:numCache>
            </c:numRef>
          </c:val>
          <c:smooth val="0"/>
          <c:extLst>
            <c:ext xmlns:c16="http://schemas.microsoft.com/office/drawing/2014/chart" uri="{C3380CC4-5D6E-409C-BE32-E72D297353CC}">
              <c16:uniqueId val="{00000001-A85B-4B99-A944-BED3439A24AD}"/>
            </c:ext>
          </c:extLst>
        </c:ser>
        <c:ser>
          <c:idx val="2"/>
          <c:order val="2"/>
          <c:tx>
            <c:strRef>
              <c:f>Sheet1!$A$3</c:f>
              <c:strCache>
                <c:ptCount val="1"/>
                <c:pt idx="0">
                  <c:v>389466</c:v>
                </c:pt>
              </c:strCache>
            </c:strRef>
          </c:tx>
          <c:spPr>
            <a:ln w="15875" cap="rnd">
              <a:solidFill>
                <a:schemeClr val="accent6">
                  <a:lumMod val="50000"/>
                </a:schemeClr>
              </a:solidFill>
              <a:prstDash val="dash"/>
              <a:round/>
            </a:ln>
            <a:effectLst/>
          </c:spPr>
          <c:marker>
            <c:symbol val="none"/>
          </c:marker>
          <c:val>
            <c:numRef>
              <c:f>Sheet1!$B$3:$Z$3</c:f>
              <c:numCache>
                <c:formatCode>General</c:formatCode>
                <c:ptCount val="25"/>
                <c:pt idx="0">
                  <c:v>12.11133214</c:v>
                </c:pt>
                <c:pt idx="1">
                  <c:v>8.0788538830000007</c:v>
                </c:pt>
                <c:pt idx="2">
                  <c:v>6.1832112309999996</c:v>
                </c:pt>
                <c:pt idx="3">
                  <c:v>7.2144959670000004</c:v>
                </c:pt>
                <c:pt idx="4">
                  <c:v>8.5222057889999991</c:v>
                </c:pt>
                <c:pt idx="5">
                  <c:v>1.6479192</c:v>
                </c:pt>
                <c:pt idx="6">
                  <c:v>2.808809143</c:v>
                </c:pt>
                <c:pt idx="7">
                  <c:v>107.6838685</c:v>
                </c:pt>
                <c:pt idx="8">
                  <c:v>80.672753310000004</c:v>
                </c:pt>
                <c:pt idx="9">
                  <c:v>76.772129340000006</c:v>
                </c:pt>
                <c:pt idx="10">
                  <c:v>58.298841410000001</c:v>
                </c:pt>
                <c:pt idx="11">
                  <c:v>60.177900780000002</c:v>
                </c:pt>
                <c:pt idx="12">
                  <c:v>86.051212230000004</c:v>
                </c:pt>
                <c:pt idx="13">
                  <c:v>62.911160899999999</c:v>
                </c:pt>
                <c:pt idx="14">
                  <c:v>36.332162019999998</c:v>
                </c:pt>
                <c:pt idx="15">
                  <c:v>47.807041060000003</c:v>
                </c:pt>
                <c:pt idx="16">
                  <c:v>30.8907518</c:v>
                </c:pt>
                <c:pt idx="17">
                  <c:v>7.4645103390000003</c:v>
                </c:pt>
                <c:pt idx="18">
                  <c:v>4.3330138610000004</c:v>
                </c:pt>
                <c:pt idx="19">
                  <c:v>2.4152038290000002</c:v>
                </c:pt>
                <c:pt idx="20">
                  <c:v>2.2878830969999999</c:v>
                </c:pt>
                <c:pt idx="21">
                  <c:v>1.3747979690000001</c:v>
                </c:pt>
                <c:pt idx="22">
                  <c:v>2.0581414339999999</c:v>
                </c:pt>
                <c:pt idx="23">
                  <c:v>12.457312249999999</c:v>
                </c:pt>
                <c:pt idx="24">
                  <c:v>30.273146311750001</c:v>
                </c:pt>
              </c:numCache>
            </c:numRef>
          </c:val>
          <c:smooth val="0"/>
          <c:extLst>
            <c:ext xmlns:c16="http://schemas.microsoft.com/office/drawing/2014/chart" uri="{C3380CC4-5D6E-409C-BE32-E72D297353CC}">
              <c16:uniqueId val="{00000002-A85B-4B99-A944-BED3439A24AD}"/>
            </c:ext>
          </c:extLst>
        </c:ser>
        <c:ser>
          <c:idx val="3"/>
          <c:order val="3"/>
          <c:tx>
            <c:strRef>
              <c:f>Sheet1!$A$4</c:f>
              <c:strCache>
                <c:ptCount val="1"/>
                <c:pt idx="0">
                  <c:v>389465</c:v>
                </c:pt>
              </c:strCache>
            </c:strRef>
          </c:tx>
          <c:spPr>
            <a:ln w="15875" cap="rnd">
              <a:solidFill>
                <a:schemeClr val="accent6">
                  <a:lumMod val="50000"/>
                </a:schemeClr>
              </a:solidFill>
              <a:prstDash val="dash"/>
              <a:round/>
            </a:ln>
            <a:effectLst/>
          </c:spPr>
          <c:marker>
            <c:symbol val="none"/>
          </c:marker>
          <c:val>
            <c:numRef>
              <c:f>Sheet1!$B$4:$Z$4</c:f>
              <c:numCache>
                <c:formatCode>General</c:formatCode>
                <c:ptCount val="25"/>
                <c:pt idx="0">
                  <c:v>11.746814069999999</c:v>
                </c:pt>
                <c:pt idx="1">
                  <c:v>7.8355787809999997</c:v>
                </c:pt>
                <c:pt idx="2">
                  <c:v>5.9964871940000002</c:v>
                </c:pt>
                <c:pt idx="3">
                  <c:v>6.9962751589999996</c:v>
                </c:pt>
                <c:pt idx="4">
                  <c:v>8.2621648860000008</c:v>
                </c:pt>
                <c:pt idx="5">
                  <c:v>1.599295535</c:v>
                </c:pt>
                <c:pt idx="6">
                  <c:v>2.7253291750000002</c:v>
                </c:pt>
                <c:pt idx="7">
                  <c:v>104.40303900000001</c:v>
                </c:pt>
                <c:pt idx="8">
                  <c:v>78.254845270000004</c:v>
                </c:pt>
                <c:pt idx="9">
                  <c:v>74.541839319999994</c:v>
                </c:pt>
                <c:pt idx="10">
                  <c:v>56.481718620000002</c:v>
                </c:pt>
                <c:pt idx="11">
                  <c:v>58.388379479999998</c:v>
                </c:pt>
                <c:pt idx="12">
                  <c:v>83.47866114</c:v>
                </c:pt>
                <c:pt idx="13">
                  <c:v>61.00106787</c:v>
                </c:pt>
                <c:pt idx="14">
                  <c:v>35.226333359999998</c:v>
                </c:pt>
                <c:pt idx="15">
                  <c:v>46.423765420000002</c:v>
                </c:pt>
                <c:pt idx="16">
                  <c:v>29.951592529999999</c:v>
                </c:pt>
                <c:pt idx="17">
                  <c:v>7.2395636159999999</c:v>
                </c:pt>
                <c:pt idx="18">
                  <c:v>4.201043759</c:v>
                </c:pt>
                <c:pt idx="19">
                  <c:v>2.341674764</c:v>
                </c:pt>
                <c:pt idx="20">
                  <c:v>2.2189545900000001</c:v>
                </c:pt>
                <c:pt idx="21">
                  <c:v>1.332766144</c:v>
                </c:pt>
                <c:pt idx="22">
                  <c:v>1.9969409950000001</c:v>
                </c:pt>
                <c:pt idx="23">
                  <c:v>12.083885759999999</c:v>
                </c:pt>
                <c:pt idx="24">
                  <c:v>29.363667351583331</c:v>
                </c:pt>
              </c:numCache>
            </c:numRef>
          </c:val>
          <c:smooth val="0"/>
          <c:extLst>
            <c:ext xmlns:c16="http://schemas.microsoft.com/office/drawing/2014/chart" uri="{C3380CC4-5D6E-409C-BE32-E72D297353CC}">
              <c16:uniqueId val="{00000003-A85B-4B99-A944-BED3439A24AD}"/>
            </c:ext>
          </c:extLst>
        </c:ser>
        <c:ser>
          <c:idx val="4"/>
          <c:order val="4"/>
          <c:tx>
            <c:v>Coal Top 5</c:v>
          </c:tx>
          <c:spPr>
            <a:ln w="15875" cap="rnd">
              <a:solidFill>
                <a:schemeClr val="accent6">
                  <a:lumMod val="50000"/>
                </a:schemeClr>
              </a:solidFill>
              <a:prstDash val="dash"/>
              <a:round/>
            </a:ln>
            <a:effectLst/>
          </c:spPr>
          <c:marker>
            <c:symbol val="none"/>
          </c:marker>
          <c:val>
            <c:numRef>
              <c:f>Sheet1!$B$5:$Z$5</c:f>
              <c:numCache>
                <c:formatCode>General</c:formatCode>
                <c:ptCount val="25"/>
                <c:pt idx="0">
                  <c:v>6.1689656360000003</c:v>
                </c:pt>
                <c:pt idx="1">
                  <c:v>7.0145295189999999</c:v>
                </c:pt>
                <c:pt idx="2">
                  <c:v>9.1913889789999992</c:v>
                </c:pt>
                <c:pt idx="3">
                  <c:v>13.54225527</c:v>
                </c:pt>
                <c:pt idx="4">
                  <c:v>9.5372148410000008</c:v>
                </c:pt>
                <c:pt idx="5">
                  <c:v>0.25903984699999999</c:v>
                </c:pt>
                <c:pt idx="6">
                  <c:v>4.6170066199999997</c:v>
                </c:pt>
                <c:pt idx="7">
                  <c:v>10.51789625</c:v>
                </c:pt>
                <c:pt idx="8">
                  <c:v>29.343142149999998</c:v>
                </c:pt>
                <c:pt idx="9">
                  <c:v>120.7132215</c:v>
                </c:pt>
                <c:pt idx="10">
                  <c:v>131.852136</c:v>
                </c:pt>
                <c:pt idx="11">
                  <c:v>60.136889740000001</c:v>
                </c:pt>
                <c:pt idx="12">
                  <c:v>24.081242400000001</c:v>
                </c:pt>
                <c:pt idx="13">
                  <c:v>19.63598528</c:v>
                </c:pt>
                <c:pt idx="14">
                  <c:v>18.57295671</c:v>
                </c:pt>
                <c:pt idx="15">
                  <c:v>22.54409733</c:v>
                </c:pt>
                <c:pt idx="16">
                  <c:v>15.040933239999999</c:v>
                </c:pt>
                <c:pt idx="17">
                  <c:v>13.35064053</c:v>
                </c:pt>
                <c:pt idx="18">
                  <c:v>3.3875841609999999</c:v>
                </c:pt>
                <c:pt idx="19">
                  <c:v>1.0480573099999999</c:v>
                </c:pt>
                <c:pt idx="20">
                  <c:v>1.20005187</c:v>
                </c:pt>
                <c:pt idx="21">
                  <c:v>1.204962587</c:v>
                </c:pt>
                <c:pt idx="22">
                  <c:v>5.9162668509999996</c:v>
                </c:pt>
                <c:pt idx="23">
                  <c:v>6.6427512269999998</c:v>
                </c:pt>
                <c:pt idx="24">
                  <c:v>22.313300660333336</c:v>
                </c:pt>
              </c:numCache>
            </c:numRef>
          </c:val>
          <c:smooth val="0"/>
          <c:extLst>
            <c:ext xmlns:c16="http://schemas.microsoft.com/office/drawing/2014/chart" uri="{C3380CC4-5D6E-409C-BE32-E72D297353CC}">
              <c16:uniqueId val="{00000004-A85B-4B99-A944-BED3439A24AD}"/>
            </c:ext>
          </c:extLst>
        </c:ser>
        <c:ser>
          <c:idx val="5"/>
          <c:order val="5"/>
          <c:tx>
            <c:v>Natural Gas Top 5</c:v>
          </c:tx>
          <c:spPr>
            <a:ln w="15875" cap="rnd">
              <a:solidFill>
                <a:schemeClr val="accent3">
                  <a:lumMod val="75000"/>
                </a:schemeClr>
              </a:solidFill>
              <a:round/>
            </a:ln>
            <a:effectLst/>
          </c:spPr>
          <c:marker>
            <c:symbol val="none"/>
          </c:marker>
          <c:val>
            <c:numRef>
              <c:f>Sheet1!$B$6:$Z$6</c:f>
              <c:numCache>
                <c:formatCode>General</c:formatCode>
                <c:ptCount val="25"/>
                <c:pt idx="0">
                  <c:v>9.819973783</c:v>
                </c:pt>
                <c:pt idx="1">
                  <c:v>12.16074083</c:v>
                </c:pt>
                <c:pt idx="2">
                  <c:v>13.745537069999999</c:v>
                </c:pt>
                <c:pt idx="3">
                  <c:v>17.289444769999999</c:v>
                </c:pt>
                <c:pt idx="4">
                  <c:v>20.592815559999998</c:v>
                </c:pt>
                <c:pt idx="5">
                  <c:v>4.3127349999999998E-3</c:v>
                </c:pt>
                <c:pt idx="6">
                  <c:v>4.6439840000000003E-3</c:v>
                </c:pt>
                <c:pt idx="7">
                  <c:v>6.3661000000000004E-3</c:v>
                </c:pt>
                <c:pt idx="8">
                  <c:v>5.1383990000000001E-3</c:v>
                </c:pt>
                <c:pt idx="9">
                  <c:v>5.6043610000000004E-3</c:v>
                </c:pt>
                <c:pt idx="10">
                  <c:v>6.6034939999999997E-3</c:v>
                </c:pt>
                <c:pt idx="11">
                  <c:v>4.6794766000000002E-2</c:v>
                </c:pt>
                <c:pt idx="12">
                  <c:v>3.8948617539999999</c:v>
                </c:pt>
                <c:pt idx="13">
                  <c:v>14.51005073</c:v>
                </c:pt>
                <c:pt idx="14">
                  <c:v>2.5241445699999998</c:v>
                </c:pt>
                <c:pt idx="15">
                  <c:v>15.29769415</c:v>
                </c:pt>
                <c:pt idx="16">
                  <c:v>23.295070259999999</c:v>
                </c:pt>
                <c:pt idx="17">
                  <c:v>12.45391371</c:v>
                </c:pt>
                <c:pt idx="18">
                  <c:v>12.3210549</c:v>
                </c:pt>
                <c:pt idx="19">
                  <c:v>7.1482577950000001</c:v>
                </c:pt>
                <c:pt idx="20">
                  <c:v>1.265544972</c:v>
                </c:pt>
                <c:pt idx="21">
                  <c:v>3.0437388059999999</c:v>
                </c:pt>
                <c:pt idx="22">
                  <c:v>6.0449073179999999</c:v>
                </c:pt>
                <c:pt idx="23">
                  <c:v>9.8253090909999994</c:v>
                </c:pt>
                <c:pt idx="24">
                  <c:v>9.819973783</c:v>
                </c:pt>
              </c:numCache>
            </c:numRef>
          </c:val>
          <c:smooth val="0"/>
          <c:extLst>
            <c:ext xmlns:c16="http://schemas.microsoft.com/office/drawing/2014/chart" uri="{C3380CC4-5D6E-409C-BE32-E72D297353CC}">
              <c16:uniqueId val="{00000005-A85B-4B99-A944-BED3439A24AD}"/>
            </c:ext>
          </c:extLst>
        </c:ser>
        <c:ser>
          <c:idx val="6"/>
          <c:order val="6"/>
          <c:tx>
            <c:strRef>
              <c:f>Sheet1!$A$7</c:f>
              <c:strCache>
                <c:ptCount val="1"/>
                <c:pt idx="0">
                  <c:v>389054</c:v>
                </c:pt>
              </c:strCache>
            </c:strRef>
          </c:tx>
          <c:spPr>
            <a:ln w="15875" cap="rnd">
              <a:solidFill>
                <a:schemeClr val="accent3">
                  <a:lumMod val="75000"/>
                </a:schemeClr>
              </a:solidFill>
              <a:round/>
            </a:ln>
            <a:effectLst/>
          </c:spPr>
          <c:marker>
            <c:symbol val="none"/>
          </c:marker>
          <c:val>
            <c:numRef>
              <c:f>Sheet1!$B$7:$Z$7</c:f>
              <c:numCache>
                <c:formatCode>General</c:formatCode>
                <c:ptCount val="25"/>
                <c:pt idx="0">
                  <c:v>8.840926734</c:v>
                </c:pt>
                <c:pt idx="1">
                  <c:v>11.22000723</c:v>
                </c:pt>
                <c:pt idx="2">
                  <c:v>12.288446329999999</c:v>
                </c:pt>
                <c:pt idx="3">
                  <c:v>16.58537226</c:v>
                </c:pt>
                <c:pt idx="4">
                  <c:v>21.24556011</c:v>
                </c:pt>
                <c:pt idx="5">
                  <c:v>8.9116330000000004E-3</c:v>
                </c:pt>
                <c:pt idx="6">
                  <c:v>5.9641700000000004E-3</c:v>
                </c:pt>
                <c:pt idx="7">
                  <c:v>8.4698619999999999E-3</c:v>
                </c:pt>
                <c:pt idx="8">
                  <c:v>6.5701639999999999E-3</c:v>
                </c:pt>
                <c:pt idx="9">
                  <c:v>7.9798939999999995E-3</c:v>
                </c:pt>
                <c:pt idx="10">
                  <c:v>6.780487E-3</c:v>
                </c:pt>
                <c:pt idx="11">
                  <c:v>3.8888160999999997E-2</c:v>
                </c:pt>
                <c:pt idx="12">
                  <c:v>3.0393063480000002</c:v>
                </c:pt>
                <c:pt idx="13">
                  <c:v>12.8284865</c:v>
                </c:pt>
                <c:pt idx="14">
                  <c:v>4.4546460669999997</c:v>
                </c:pt>
                <c:pt idx="15">
                  <c:v>14.183245469999999</c:v>
                </c:pt>
                <c:pt idx="16">
                  <c:v>17.273742550000001</c:v>
                </c:pt>
                <c:pt idx="17">
                  <c:v>11.89833144</c:v>
                </c:pt>
                <c:pt idx="18">
                  <c:v>11.54638106</c:v>
                </c:pt>
                <c:pt idx="19">
                  <c:v>10.407978999999999</c:v>
                </c:pt>
                <c:pt idx="20">
                  <c:v>3.1929230209999999</c:v>
                </c:pt>
                <c:pt idx="21">
                  <c:v>0.84170532899999995</c:v>
                </c:pt>
                <c:pt idx="22">
                  <c:v>13.335333009999999</c:v>
                </c:pt>
                <c:pt idx="23">
                  <c:v>8.9068515230000003</c:v>
                </c:pt>
                <c:pt idx="24">
                  <c:v>8.840926734</c:v>
                </c:pt>
              </c:numCache>
            </c:numRef>
          </c:val>
          <c:smooth val="0"/>
          <c:extLst>
            <c:ext xmlns:c16="http://schemas.microsoft.com/office/drawing/2014/chart" uri="{C3380CC4-5D6E-409C-BE32-E72D297353CC}">
              <c16:uniqueId val="{00000006-A85B-4B99-A944-BED3439A24AD}"/>
            </c:ext>
          </c:extLst>
        </c:ser>
        <c:ser>
          <c:idx val="7"/>
          <c:order val="7"/>
          <c:tx>
            <c:strRef>
              <c:f>Sheet1!$A$8</c:f>
              <c:strCache>
                <c:ptCount val="1"/>
                <c:pt idx="0">
                  <c:v>389052</c:v>
                </c:pt>
              </c:strCache>
            </c:strRef>
          </c:tx>
          <c:spPr>
            <a:ln w="15875" cap="rnd">
              <a:solidFill>
                <a:schemeClr val="accent3">
                  <a:lumMod val="75000"/>
                </a:schemeClr>
              </a:solidFill>
              <a:round/>
            </a:ln>
            <a:effectLst/>
          </c:spPr>
          <c:marker>
            <c:symbol val="none"/>
          </c:marker>
          <c:val>
            <c:numRef>
              <c:f>Sheet1!$B$8:$Z$8</c:f>
              <c:numCache>
                <c:formatCode>General</c:formatCode>
                <c:ptCount val="25"/>
                <c:pt idx="0">
                  <c:v>8.5125472319999993</c:v>
                </c:pt>
                <c:pt idx="1">
                  <c:v>10.54237329</c:v>
                </c:pt>
                <c:pt idx="2">
                  <c:v>11.915482669999999</c:v>
                </c:pt>
                <c:pt idx="3">
                  <c:v>14.9873899</c:v>
                </c:pt>
                <c:pt idx="4">
                  <c:v>17.8492763</c:v>
                </c:pt>
                <c:pt idx="5">
                  <c:v>3.7265900000000001E-3</c:v>
                </c:pt>
                <c:pt idx="6">
                  <c:v>4.0301119999999998E-3</c:v>
                </c:pt>
                <c:pt idx="7">
                  <c:v>5.5233249999999999E-3</c:v>
                </c:pt>
                <c:pt idx="8">
                  <c:v>4.4644970000000004E-3</c:v>
                </c:pt>
                <c:pt idx="9">
                  <c:v>4.8770310000000004E-3</c:v>
                </c:pt>
                <c:pt idx="10">
                  <c:v>5.7578239999999999E-3</c:v>
                </c:pt>
                <c:pt idx="11">
                  <c:v>4.0562384999999999E-2</c:v>
                </c:pt>
                <c:pt idx="12">
                  <c:v>3.3765685749999998</c:v>
                </c:pt>
                <c:pt idx="13">
                  <c:v>12.58491064</c:v>
                </c:pt>
                <c:pt idx="14">
                  <c:v>2.1908333999999998</c:v>
                </c:pt>
                <c:pt idx="15">
                  <c:v>13.330341779999999</c:v>
                </c:pt>
                <c:pt idx="16">
                  <c:v>20.35007547</c:v>
                </c:pt>
                <c:pt idx="17">
                  <c:v>10.84963771</c:v>
                </c:pt>
                <c:pt idx="18">
                  <c:v>10.721973370000001</c:v>
                </c:pt>
                <c:pt idx="19">
                  <c:v>6.2176909340000002</c:v>
                </c:pt>
                <c:pt idx="20">
                  <c:v>1.097214932</c:v>
                </c:pt>
                <c:pt idx="21">
                  <c:v>2.6356733220000002</c:v>
                </c:pt>
                <c:pt idx="22">
                  <c:v>5.2390070619999998</c:v>
                </c:pt>
                <c:pt idx="23">
                  <c:v>8.5168772209999997</c:v>
                </c:pt>
                <c:pt idx="24">
                  <c:v>8.5125472319999993</c:v>
                </c:pt>
              </c:numCache>
            </c:numRef>
          </c:val>
          <c:smooth val="0"/>
          <c:extLst>
            <c:ext xmlns:c16="http://schemas.microsoft.com/office/drawing/2014/chart" uri="{C3380CC4-5D6E-409C-BE32-E72D297353CC}">
              <c16:uniqueId val="{00000007-A85B-4B99-A944-BED3439A24AD}"/>
            </c:ext>
          </c:extLst>
        </c:ser>
        <c:ser>
          <c:idx val="8"/>
          <c:order val="8"/>
          <c:tx>
            <c:strRef>
              <c:f>Sheet1!$A$9</c:f>
              <c:strCache>
                <c:ptCount val="1"/>
                <c:pt idx="0">
                  <c:v>389323</c:v>
                </c:pt>
              </c:strCache>
            </c:strRef>
          </c:tx>
          <c:spPr>
            <a:ln w="15875" cap="rnd">
              <a:solidFill>
                <a:schemeClr val="accent3">
                  <a:lumMod val="75000"/>
                </a:schemeClr>
              </a:solidFill>
              <a:round/>
            </a:ln>
            <a:effectLst/>
          </c:spPr>
          <c:marker>
            <c:symbol val="none"/>
          </c:marker>
          <c:val>
            <c:numRef>
              <c:f>Sheet1!$B$9:$Z$9</c:f>
              <c:numCache>
                <c:formatCode>General</c:formatCode>
                <c:ptCount val="25"/>
                <c:pt idx="0">
                  <c:v>0.57435139999999996</c:v>
                </c:pt>
                <c:pt idx="1">
                  <c:v>0.93217319799999998</c:v>
                </c:pt>
                <c:pt idx="2">
                  <c:v>0.796933848</c:v>
                </c:pt>
                <c:pt idx="3">
                  <c:v>0.66697996999999998</c:v>
                </c:pt>
                <c:pt idx="4">
                  <c:v>0.39443674299999998</c:v>
                </c:pt>
                <c:pt idx="5">
                  <c:v>4.7674374339999996</c:v>
                </c:pt>
                <c:pt idx="6">
                  <c:v>8.2083759100000009</c:v>
                </c:pt>
                <c:pt idx="7">
                  <c:v>8.8251343329999994</c:v>
                </c:pt>
                <c:pt idx="8">
                  <c:v>5.1871037590000002</c:v>
                </c:pt>
                <c:pt idx="9">
                  <c:v>6.5749405039999997</c:v>
                </c:pt>
                <c:pt idx="10">
                  <c:v>6.1173531849999998</c:v>
                </c:pt>
                <c:pt idx="11">
                  <c:v>7.2722483689999997</c:v>
                </c:pt>
                <c:pt idx="12">
                  <c:v>4.769961833</c:v>
                </c:pt>
                <c:pt idx="13">
                  <c:v>6.9324118549999998</c:v>
                </c:pt>
                <c:pt idx="14">
                  <c:v>5.1302338819999997</c:v>
                </c:pt>
                <c:pt idx="15">
                  <c:v>5.1235053930000003</c:v>
                </c:pt>
                <c:pt idx="16">
                  <c:v>2.165836724</c:v>
                </c:pt>
                <c:pt idx="17">
                  <c:v>1.799848312</c:v>
                </c:pt>
                <c:pt idx="18">
                  <c:v>1.4483774490000001</c:v>
                </c:pt>
                <c:pt idx="19">
                  <c:v>0.83235742199999996</c:v>
                </c:pt>
                <c:pt idx="20">
                  <c:v>0.532857841</c:v>
                </c:pt>
                <c:pt idx="21">
                  <c:v>-0.514102638</c:v>
                </c:pt>
                <c:pt idx="22">
                  <c:v>0.82899910600000004</c:v>
                </c:pt>
                <c:pt idx="23">
                  <c:v>0.68192404500000003</c:v>
                </c:pt>
                <c:pt idx="24">
                  <c:v>0.57435139999999996</c:v>
                </c:pt>
              </c:numCache>
            </c:numRef>
          </c:val>
          <c:smooth val="0"/>
          <c:extLst>
            <c:ext xmlns:c16="http://schemas.microsoft.com/office/drawing/2014/chart" uri="{C3380CC4-5D6E-409C-BE32-E72D297353CC}">
              <c16:uniqueId val="{00000008-A85B-4B99-A944-BED3439A24AD}"/>
            </c:ext>
          </c:extLst>
        </c:ser>
        <c:ser>
          <c:idx val="9"/>
          <c:order val="9"/>
          <c:tx>
            <c:strRef>
              <c:f>Sheet1!$A$10</c:f>
              <c:strCache>
                <c:ptCount val="1"/>
                <c:pt idx="0">
                  <c:v>389612</c:v>
                </c:pt>
              </c:strCache>
            </c:strRef>
          </c:tx>
          <c:spPr>
            <a:ln w="15875" cap="rnd">
              <a:solidFill>
                <a:schemeClr val="accent3">
                  <a:lumMod val="75000"/>
                </a:schemeClr>
              </a:solidFill>
              <a:round/>
            </a:ln>
            <a:effectLst/>
          </c:spPr>
          <c:marker>
            <c:symbol val="none"/>
          </c:marker>
          <c:val>
            <c:numRef>
              <c:f>Sheet1!$B$10:$Z$10</c:f>
              <c:numCache>
                <c:formatCode>General</c:formatCode>
                <c:ptCount val="25"/>
                <c:pt idx="0">
                  <c:v>1.6575026390000001</c:v>
                </c:pt>
                <c:pt idx="1">
                  <c:v>2.0929458259999998</c:v>
                </c:pt>
                <c:pt idx="2">
                  <c:v>1.880996991</c:v>
                </c:pt>
                <c:pt idx="3">
                  <c:v>3.4864669300000002</c:v>
                </c:pt>
                <c:pt idx="4">
                  <c:v>1.840534785</c:v>
                </c:pt>
                <c:pt idx="5">
                  <c:v>5.8289932960000002</c:v>
                </c:pt>
                <c:pt idx="6">
                  <c:v>4.978860708</c:v>
                </c:pt>
                <c:pt idx="7">
                  <c:v>4.0318205459999996</c:v>
                </c:pt>
                <c:pt idx="8">
                  <c:v>6.0609798890000004</c:v>
                </c:pt>
                <c:pt idx="9">
                  <c:v>4.366042899</c:v>
                </c:pt>
                <c:pt idx="10">
                  <c:v>3.8734542859999999</c:v>
                </c:pt>
                <c:pt idx="11">
                  <c:v>3.7651240420000001</c:v>
                </c:pt>
                <c:pt idx="12">
                  <c:v>3.334822747</c:v>
                </c:pt>
                <c:pt idx="13">
                  <c:v>3.8178380430000001</c:v>
                </c:pt>
                <c:pt idx="14">
                  <c:v>2.7201863749999999</c:v>
                </c:pt>
                <c:pt idx="15">
                  <c:v>1.668173761</c:v>
                </c:pt>
                <c:pt idx="16">
                  <c:v>2.4701715530000001</c:v>
                </c:pt>
                <c:pt idx="17">
                  <c:v>0.65254120800000004</c:v>
                </c:pt>
                <c:pt idx="18">
                  <c:v>0.37004834599999997</c:v>
                </c:pt>
                <c:pt idx="19">
                  <c:v>0.234707108</c:v>
                </c:pt>
                <c:pt idx="20">
                  <c:v>0.264675877</c:v>
                </c:pt>
                <c:pt idx="21">
                  <c:v>-0.21943415099999999</c:v>
                </c:pt>
                <c:pt idx="22">
                  <c:v>0.15064831000000001</c:v>
                </c:pt>
                <c:pt idx="23">
                  <c:v>2.0314947409999999</c:v>
                </c:pt>
                <c:pt idx="24">
                  <c:v>1.6575026390000001</c:v>
                </c:pt>
              </c:numCache>
            </c:numRef>
          </c:val>
          <c:smooth val="0"/>
          <c:extLst>
            <c:ext xmlns:c16="http://schemas.microsoft.com/office/drawing/2014/chart" uri="{C3380CC4-5D6E-409C-BE32-E72D297353CC}">
              <c16:uniqueId val="{00000009-A85B-4B99-A944-BED3439A24AD}"/>
            </c:ext>
          </c:extLst>
        </c:ser>
        <c:dLbls>
          <c:showLegendKey val="0"/>
          <c:showVal val="0"/>
          <c:showCatName val="0"/>
          <c:showSerName val="0"/>
          <c:showPercent val="0"/>
          <c:showBubbleSize val="0"/>
        </c:dLbls>
        <c:smooth val="0"/>
        <c:axId val="728109472"/>
        <c:axId val="728112096"/>
      </c:lineChart>
      <c:catAx>
        <c:axId val="728109472"/>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af-ZA" sz="1200" b="1" i="0" baseline="0" dirty="0">
                    <a:effectLst/>
                  </a:rPr>
                  <a:t>Hour of  a Day</a:t>
                </a:r>
                <a:endParaRPr lang="en-US" sz="1200" dirty="0">
                  <a:effectLst/>
                </a:endParaRP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zh-CN"/>
            </a:p>
          </c:txPr>
        </c:title>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zh-CN"/>
          </a:p>
        </c:txPr>
        <c:crossAx val="728112096"/>
        <c:crosses val="autoZero"/>
        <c:auto val="1"/>
        <c:lblAlgn val="ctr"/>
        <c:lblOffset val="100"/>
        <c:noMultiLvlLbl val="0"/>
      </c:catAx>
      <c:valAx>
        <c:axId val="728112096"/>
        <c:scaling>
          <c:orientation val="minMax"/>
          <c:min val="0"/>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af-ZA" sz="1200" b="1" i="0" baseline="0" dirty="0">
                    <a:effectLst/>
                  </a:rPr>
                  <a:t>Marginal Health Damage Cost ($/MWh)</a:t>
                </a:r>
                <a:endParaRPr lang="en-US" sz="1200" dirty="0">
                  <a:effectLst/>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728109472"/>
        <c:crosses val="autoZero"/>
        <c:crossBetween val="between"/>
      </c:valAx>
      <c:spPr>
        <a:noFill/>
        <a:ln>
          <a:solidFill>
            <a:schemeClr val="bg1">
              <a:lumMod val="50000"/>
            </a:schemeClr>
          </a:solidFill>
        </a:ln>
        <a:effectLst/>
      </c:spPr>
    </c:plotArea>
    <c:plotVisOnly val="1"/>
    <c:dispBlanksAs val="gap"/>
    <c:showDLblsOverMax val="0"/>
  </c:chart>
  <c:spPr>
    <a:noFill/>
    <a:ln w="0">
      <a:noFill/>
    </a:ln>
    <a:effectLst/>
  </c:spPr>
  <c:txPr>
    <a:bodyPr/>
    <a:lstStyle/>
    <a:p>
      <a:pPr>
        <a:defRPr/>
      </a:pPr>
      <a:endParaRPr lang="zh-CN"/>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858671184754017"/>
          <c:y val="3.746212574492018E-2"/>
          <c:w val="0.8190855487980494"/>
          <c:h val="0.82858602781035362"/>
        </c:manualLayout>
      </c:layout>
      <c:barChart>
        <c:barDir val="col"/>
        <c:grouping val="clustered"/>
        <c:varyColors val="0"/>
        <c:ser>
          <c:idx val="0"/>
          <c:order val="0"/>
          <c:tx>
            <c:strRef>
              <c:f>'fuel mix'!$B$1</c:f>
              <c:strCache>
                <c:ptCount val="1"/>
                <c:pt idx="0">
                  <c:v>Optimization without health impacts and energy storage</c:v>
                </c:pt>
              </c:strCache>
            </c:strRef>
          </c:tx>
          <c:spPr>
            <a:solidFill>
              <a:schemeClr val="accent2"/>
            </a:solidFill>
            <a:ln>
              <a:solidFill>
                <a:schemeClr val="accent2"/>
              </a:solidFill>
            </a:ln>
            <a:effectLst/>
          </c:spPr>
          <c:invertIfNegative val="0"/>
          <c:val>
            <c:numRef>
              <c:f>'fuel mix'!$B$2:$B$25</c:f>
              <c:numCache>
                <c:formatCode>General</c:formatCode>
                <c:ptCount val="24"/>
                <c:pt idx="0">
                  <c:v>3192.95</c:v>
                </c:pt>
                <c:pt idx="1">
                  <c:v>3511.88</c:v>
                </c:pt>
                <c:pt idx="2">
                  <c:v>3574.119999999999</c:v>
                </c:pt>
                <c:pt idx="3">
                  <c:v>3729.7199999999984</c:v>
                </c:pt>
                <c:pt idx="4">
                  <c:v>4238.5999999999976</c:v>
                </c:pt>
                <c:pt idx="5">
                  <c:v>5121.7999999999975</c:v>
                </c:pt>
                <c:pt idx="6">
                  <c:v>6005</c:v>
                </c:pt>
                <c:pt idx="7">
                  <c:v>6005</c:v>
                </c:pt>
                <c:pt idx="8">
                  <c:v>6005</c:v>
                </c:pt>
                <c:pt idx="9">
                  <c:v>5886.6999994000089</c:v>
                </c:pt>
                <c:pt idx="10">
                  <c:v>5072.4999994000082</c:v>
                </c:pt>
                <c:pt idx="11">
                  <c:v>4189.2999994000074</c:v>
                </c:pt>
                <c:pt idx="12">
                  <c:v>3729.7199999999984</c:v>
                </c:pt>
                <c:pt idx="13">
                  <c:v>3574.119999999999</c:v>
                </c:pt>
                <c:pt idx="14">
                  <c:v>3288.63</c:v>
                </c:pt>
                <c:pt idx="15">
                  <c:v>3032.8000003000016</c:v>
                </c:pt>
                <c:pt idx="16">
                  <c:v>3288.63</c:v>
                </c:pt>
                <c:pt idx="17">
                  <c:v>3511.88</c:v>
                </c:pt>
                <c:pt idx="18">
                  <c:v>3667.4799999999996</c:v>
                </c:pt>
                <c:pt idx="19">
                  <c:v>3133.8703826999958</c:v>
                </c:pt>
                <c:pt idx="20">
                  <c:v>2671.4203826999956</c:v>
                </c:pt>
                <c:pt idx="21">
                  <c:v>2402</c:v>
                </c:pt>
                <c:pt idx="22">
                  <c:v>2402</c:v>
                </c:pt>
                <c:pt idx="23">
                  <c:v>2730.4999999999995</c:v>
                </c:pt>
              </c:numCache>
            </c:numRef>
          </c:val>
          <c:extLst>
            <c:ext xmlns:c16="http://schemas.microsoft.com/office/drawing/2014/chart" uri="{C3380CC4-5D6E-409C-BE32-E72D297353CC}">
              <c16:uniqueId val="{00000000-F676-41AE-8625-4D4D0C078635}"/>
            </c:ext>
          </c:extLst>
        </c:ser>
        <c:ser>
          <c:idx val="1"/>
          <c:order val="1"/>
          <c:tx>
            <c:strRef>
              <c:f>'fuel mix'!$D$1</c:f>
              <c:strCache>
                <c:ptCount val="1"/>
                <c:pt idx="0">
                  <c:v>Optimization with health impacts and energy storage</c:v>
                </c:pt>
              </c:strCache>
            </c:strRef>
          </c:tx>
          <c:spPr>
            <a:pattFill prst="ltUpDiag">
              <a:fgClr>
                <a:schemeClr val="accent2"/>
              </a:fgClr>
              <a:bgClr>
                <a:schemeClr val="bg1"/>
              </a:bgClr>
            </a:pattFill>
            <a:ln>
              <a:solidFill>
                <a:schemeClr val="accent2"/>
              </a:solidFill>
            </a:ln>
            <a:effectLst/>
          </c:spPr>
          <c:invertIfNegative val="0"/>
          <c:val>
            <c:numRef>
              <c:f>'fuel mix'!$D$2:$D$25</c:f>
              <c:numCache>
                <c:formatCode>General</c:formatCode>
                <c:ptCount val="24"/>
                <c:pt idx="0">
                  <c:v>2604.390000084808</c:v>
                </c:pt>
                <c:pt idx="1">
                  <c:v>2923.3200000894799</c:v>
                </c:pt>
                <c:pt idx="2">
                  <c:v>2985.5600001411131</c:v>
                </c:pt>
                <c:pt idx="3">
                  <c:v>3141.1600000405297</c:v>
                </c:pt>
                <c:pt idx="4">
                  <c:v>3564.99999866909</c:v>
                </c:pt>
                <c:pt idx="5">
                  <c:v>4080.3499985728877</c:v>
                </c:pt>
                <c:pt idx="6">
                  <c:v>4533.5999999922733</c:v>
                </c:pt>
                <c:pt idx="7">
                  <c:v>4533.5999999970072</c:v>
                </c:pt>
                <c:pt idx="8">
                  <c:v>4533.5999999933283</c:v>
                </c:pt>
                <c:pt idx="9">
                  <c:v>4533.5999999926353</c:v>
                </c:pt>
                <c:pt idx="10">
                  <c:v>4243.499999363632</c:v>
                </c:pt>
                <c:pt idx="11">
                  <c:v>3728.1499993876851</c:v>
                </c:pt>
                <c:pt idx="12">
                  <c:v>3141.1600000186263</c:v>
                </c:pt>
                <c:pt idx="13">
                  <c:v>2985.5599998707557</c:v>
                </c:pt>
                <c:pt idx="14">
                  <c:v>2671.9000003766432</c:v>
                </c:pt>
                <c:pt idx="15">
                  <c:v>2209.4500005621107</c:v>
                </c:pt>
                <c:pt idx="16">
                  <c:v>2671.90000044114</c:v>
                </c:pt>
                <c:pt idx="17">
                  <c:v>2923.3200000272068</c:v>
                </c:pt>
                <c:pt idx="18">
                  <c:v>3070.6500001212571</c:v>
                </c:pt>
                <c:pt idx="19">
                  <c:v>2460.8699999090709</c:v>
                </c:pt>
                <c:pt idx="20">
                  <c:v>2072.2885585080357</c:v>
                </c:pt>
                <c:pt idx="21">
                  <c:v>1813.4400000785731</c:v>
                </c:pt>
                <c:pt idx="22">
                  <c:v>1813.440000039584</c:v>
                </c:pt>
                <c:pt idx="23">
                  <c:v>2141.9400000235091</c:v>
                </c:pt>
              </c:numCache>
            </c:numRef>
          </c:val>
          <c:extLst>
            <c:ext xmlns:c16="http://schemas.microsoft.com/office/drawing/2014/chart" uri="{C3380CC4-5D6E-409C-BE32-E72D297353CC}">
              <c16:uniqueId val="{00000001-F676-41AE-8625-4D4D0C078635}"/>
            </c:ext>
          </c:extLst>
        </c:ser>
        <c:dLbls>
          <c:showLegendKey val="0"/>
          <c:showVal val="0"/>
          <c:showCatName val="0"/>
          <c:showSerName val="0"/>
          <c:showPercent val="0"/>
          <c:showBubbleSize val="0"/>
        </c:dLbls>
        <c:gapWidth val="100"/>
        <c:axId val="728999608"/>
        <c:axId val="729004528"/>
      </c:barChart>
      <c:catAx>
        <c:axId val="728999608"/>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a:t>Hour of a Day</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zh-CN"/>
            </a:p>
          </c:txPr>
        </c:title>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zh-CN"/>
          </a:p>
        </c:txPr>
        <c:crossAx val="729004528"/>
        <c:crosses val="autoZero"/>
        <c:auto val="1"/>
        <c:lblAlgn val="ctr"/>
        <c:lblOffset val="100"/>
        <c:noMultiLvlLbl val="0"/>
      </c:catAx>
      <c:valAx>
        <c:axId val="729004528"/>
        <c:scaling>
          <c:orientation val="minMax"/>
        </c:scaling>
        <c:delete val="0"/>
        <c:axPos val="l"/>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1"/>
                  <a:t>Electricity generated by coal</a:t>
                </a:r>
                <a:r>
                  <a:rPr lang="en-US" sz="1200" b="1" baseline="0"/>
                  <a:t> (MWh)</a:t>
                </a:r>
                <a:endParaRPr lang="en-US" sz="1200" b="1"/>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zh-CN"/>
          </a:p>
        </c:txPr>
        <c:crossAx val="728999608"/>
        <c:crossesAt val="1"/>
        <c:crossBetween val="between"/>
      </c:valAx>
      <c:spPr>
        <a:noFill/>
        <a:ln>
          <a:solidFill>
            <a:schemeClr val="bg1">
              <a:lumMod val="50000"/>
            </a:schemeClr>
          </a:solidFill>
        </a:ln>
        <a:effectLst/>
      </c:spPr>
    </c:plotArea>
    <c:legend>
      <c:legendPos val="b"/>
      <c:layout>
        <c:manualLayout>
          <c:xMode val="edge"/>
          <c:yMode val="edge"/>
          <c:x val="0.54701000102995279"/>
          <c:y val="5.5294591682893086E-2"/>
          <c:w val="0.42150847592375323"/>
          <c:h val="0.2574499519624606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106698990002365"/>
          <c:y val="5.0925925925925923E-2"/>
          <c:w val="0.68603593519128536"/>
          <c:h val="0.71935886596509346"/>
        </c:manualLayout>
      </c:layout>
      <c:lineChart>
        <c:grouping val="standard"/>
        <c:varyColors val="0"/>
        <c:ser>
          <c:idx val="0"/>
          <c:order val="0"/>
          <c:tx>
            <c:strRef>
              <c:f>'regional wind profile 20151218'!$B$1</c:f>
              <c:strCache>
                <c:ptCount val="1"/>
                <c:pt idx="0">
                  <c:v>Basic wind</c:v>
                </c:pt>
              </c:strCache>
            </c:strRef>
          </c:tx>
          <c:spPr>
            <a:ln w="19050" cap="rnd">
              <a:solidFill>
                <a:schemeClr val="accent2"/>
              </a:solidFill>
              <a:round/>
            </a:ln>
            <a:effectLst/>
          </c:spPr>
          <c:marker>
            <c:symbol val="none"/>
          </c:marker>
          <c:val>
            <c:numRef>
              <c:f>'regional wind profile 20151218'!$B$2:$B$25</c:f>
              <c:numCache>
                <c:formatCode>General</c:formatCode>
                <c:ptCount val="24"/>
                <c:pt idx="0">
                  <c:v>2679</c:v>
                </c:pt>
                <c:pt idx="1">
                  <c:v>2242</c:v>
                </c:pt>
                <c:pt idx="2">
                  <c:v>2266</c:v>
                </c:pt>
                <c:pt idx="3">
                  <c:v>2461</c:v>
                </c:pt>
                <c:pt idx="4">
                  <c:v>2818</c:v>
                </c:pt>
                <c:pt idx="5">
                  <c:v>3202</c:v>
                </c:pt>
                <c:pt idx="6">
                  <c:v>3241</c:v>
                </c:pt>
                <c:pt idx="7">
                  <c:v>3418</c:v>
                </c:pt>
                <c:pt idx="8">
                  <c:v>4380</c:v>
                </c:pt>
                <c:pt idx="9">
                  <c:v>3829</c:v>
                </c:pt>
                <c:pt idx="10">
                  <c:v>3540</c:v>
                </c:pt>
                <c:pt idx="11">
                  <c:v>3957</c:v>
                </c:pt>
                <c:pt idx="12">
                  <c:v>4471</c:v>
                </c:pt>
                <c:pt idx="13">
                  <c:v>4798</c:v>
                </c:pt>
                <c:pt idx="14">
                  <c:v>5168</c:v>
                </c:pt>
                <c:pt idx="15">
                  <c:v>5489</c:v>
                </c:pt>
                <c:pt idx="16">
                  <c:v>5165</c:v>
                </c:pt>
                <c:pt idx="17">
                  <c:v>4848</c:v>
                </c:pt>
                <c:pt idx="18">
                  <c:v>6867</c:v>
                </c:pt>
                <c:pt idx="19">
                  <c:v>10477</c:v>
                </c:pt>
                <c:pt idx="20">
                  <c:v>11476</c:v>
                </c:pt>
                <c:pt idx="21">
                  <c:v>11454</c:v>
                </c:pt>
                <c:pt idx="22">
                  <c:v>11393</c:v>
                </c:pt>
                <c:pt idx="23">
                  <c:v>11307</c:v>
                </c:pt>
              </c:numCache>
            </c:numRef>
          </c:val>
          <c:smooth val="0"/>
          <c:extLst>
            <c:ext xmlns:c16="http://schemas.microsoft.com/office/drawing/2014/chart" uri="{C3380CC4-5D6E-409C-BE32-E72D297353CC}">
              <c16:uniqueId val="{00000000-1FB8-4EF9-927E-2EA6CE73FC34}"/>
            </c:ext>
          </c:extLst>
        </c:ser>
        <c:ser>
          <c:idx val="1"/>
          <c:order val="1"/>
          <c:tx>
            <c:strRef>
              <c:f>'regional wind profile 20151218'!$K$1</c:f>
              <c:strCache>
                <c:ptCount val="1"/>
                <c:pt idx="0">
                  <c:v>Windy day</c:v>
                </c:pt>
              </c:strCache>
            </c:strRef>
          </c:tx>
          <c:spPr>
            <a:ln w="19050" cap="rnd">
              <a:solidFill>
                <a:schemeClr val="accent3">
                  <a:lumMod val="75000"/>
                </a:schemeClr>
              </a:solidFill>
              <a:round/>
            </a:ln>
            <a:effectLst/>
          </c:spPr>
          <c:marker>
            <c:symbol val="none"/>
          </c:marker>
          <c:val>
            <c:numRef>
              <c:f>'regional wind profile 20151218'!$K$2:$K$25</c:f>
              <c:numCache>
                <c:formatCode>General</c:formatCode>
                <c:ptCount val="24"/>
                <c:pt idx="0">
                  <c:v>19099.074219999999</c:v>
                </c:pt>
                <c:pt idx="1">
                  <c:v>18878.472659999999</c:v>
                </c:pt>
                <c:pt idx="2">
                  <c:v>18892.126950000002</c:v>
                </c:pt>
                <c:pt idx="3">
                  <c:v>19049.79492</c:v>
                </c:pt>
                <c:pt idx="4">
                  <c:v>18827.61133</c:v>
                </c:pt>
                <c:pt idx="5">
                  <c:v>18962.791020000001</c:v>
                </c:pt>
                <c:pt idx="6">
                  <c:v>18803.636719999999</c:v>
                </c:pt>
                <c:pt idx="7">
                  <c:v>18653.6875</c:v>
                </c:pt>
                <c:pt idx="8">
                  <c:v>18691.121090000001</c:v>
                </c:pt>
                <c:pt idx="9">
                  <c:v>18199.271479999999</c:v>
                </c:pt>
                <c:pt idx="10">
                  <c:v>17545.599610000001</c:v>
                </c:pt>
                <c:pt idx="11">
                  <c:v>17982.78125</c:v>
                </c:pt>
                <c:pt idx="12">
                  <c:v>17925.671880000002</c:v>
                </c:pt>
                <c:pt idx="13">
                  <c:v>17518.851559999999</c:v>
                </c:pt>
                <c:pt idx="14">
                  <c:v>17078.345700000002</c:v>
                </c:pt>
                <c:pt idx="15">
                  <c:v>16484.871090000001</c:v>
                </c:pt>
                <c:pt idx="16">
                  <c:v>15090.48633</c:v>
                </c:pt>
                <c:pt idx="17">
                  <c:v>12290.708979999999</c:v>
                </c:pt>
                <c:pt idx="18">
                  <c:v>11177.302729999999</c:v>
                </c:pt>
                <c:pt idx="19">
                  <c:v>11397.967769999999</c:v>
                </c:pt>
                <c:pt idx="20">
                  <c:v>11118.73047</c:v>
                </c:pt>
                <c:pt idx="21">
                  <c:v>11268.99316</c:v>
                </c:pt>
                <c:pt idx="22">
                  <c:v>11120.464840000001</c:v>
                </c:pt>
                <c:pt idx="23">
                  <c:v>9959.7851559999999</c:v>
                </c:pt>
              </c:numCache>
            </c:numRef>
          </c:val>
          <c:smooth val="0"/>
          <c:extLst>
            <c:ext xmlns:c16="http://schemas.microsoft.com/office/drawing/2014/chart" uri="{C3380CC4-5D6E-409C-BE32-E72D297353CC}">
              <c16:uniqueId val="{00000001-1FB8-4EF9-927E-2EA6CE73FC34}"/>
            </c:ext>
          </c:extLst>
        </c:ser>
        <c:dLbls>
          <c:showLegendKey val="0"/>
          <c:showVal val="0"/>
          <c:showCatName val="0"/>
          <c:showSerName val="0"/>
          <c:showPercent val="0"/>
          <c:showBubbleSize val="0"/>
        </c:dLbls>
        <c:smooth val="0"/>
        <c:axId val="531504080"/>
        <c:axId val="531506704"/>
      </c:lineChart>
      <c:catAx>
        <c:axId val="53150408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Hour</a:t>
                </a:r>
                <a:r>
                  <a:rPr lang="en-US" baseline="0" dirty="0"/>
                  <a:t> of a Day</a:t>
                </a:r>
                <a:endParaRPr lang="en-US" dirty="0"/>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title>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531506704"/>
        <c:crosses val="autoZero"/>
        <c:auto val="1"/>
        <c:lblAlgn val="ctr"/>
        <c:lblOffset val="100"/>
        <c:noMultiLvlLbl val="0"/>
      </c:catAx>
      <c:valAx>
        <c:axId val="531506704"/>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Wind output (MW)</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531504080"/>
        <c:crosses val="autoZero"/>
        <c:crossBetween val="between"/>
      </c:valAx>
      <c:spPr>
        <a:noFill/>
        <a:ln>
          <a:solidFill>
            <a:schemeClr val="bg1">
              <a:lumMod val="50000"/>
            </a:schemeClr>
          </a:solidFill>
        </a:ln>
        <a:effectLst/>
      </c:spPr>
    </c:plotArea>
    <c:legend>
      <c:legendPos val="b"/>
      <c:layout>
        <c:manualLayout>
          <c:xMode val="edge"/>
          <c:yMode val="edge"/>
          <c:x val="0.51547063928138148"/>
          <c:y val="4.6128610859559764E-2"/>
          <c:w val="0.47743912189692789"/>
          <c:h val="0.2071946962895511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264524528290619"/>
          <c:y val="5.477795275590551E-2"/>
          <c:w val="0.7673092484599835"/>
          <c:h val="0.6964660521222299"/>
        </c:manualLayout>
      </c:layout>
      <c:scatterChart>
        <c:scatterStyle val="lineMarker"/>
        <c:varyColors val="0"/>
        <c:ser>
          <c:idx val="0"/>
          <c:order val="0"/>
          <c:tx>
            <c:strRef>
              <c:f>'increasing NG price'!$K$2</c:f>
              <c:strCache>
                <c:ptCount val="1"/>
                <c:pt idx="0">
                  <c:v>With Energy Storage</c:v>
                </c:pt>
              </c:strCache>
            </c:strRef>
          </c:tx>
          <c:spPr>
            <a:ln w="19050" cap="rnd">
              <a:solidFill>
                <a:srgbClr val="A8514E"/>
              </a:solidFill>
              <a:round/>
            </a:ln>
            <a:effectLst/>
          </c:spPr>
          <c:marker>
            <c:symbol val="none"/>
          </c:marker>
          <c:xVal>
            <c:numRef>
              <c:f>'increasing NG price'!$J$3:$J$14</c:f>
              <c:numCache>
                <c:formatCode>General</c:formatCode>
                <c:ptCount val="12"/>
                <c:pt idx="0">
                  <c:v>1</c:v>
                </c:pt>
                <c:pt idx="1">
                  <c:v>2</c:v>
                </c:pt>
                <c:pt idx="2">
                  <c:v>3</c:v>
                </c:pt>
                <c:pt idx="3">
                  <c:v>4</c:v>
                </c:pt>
                <c:pt idx="4">
                  <c:v>5</c:v>
                </c:pt>
                <c:pt idx="5">
                  <c:v>6</c:v>
                </c:pt>
                <c:pt idx="6">
                  <c:v>7</c:v>
                </c:pt>
                <c:pt idx="7">
                  <c:v>8</c:v>
                </c:pt>
                <c:pt idx="8">
                  <c:v>9</c:v>
                </c:pt>
                <c:pt idx="9">
                  <c:v>10</c:v>
                </c:pt>
                <c:pt idx="10">
                  <c:v>12</c:v>
                </c:pt>
                <c:pt idx="11">
                  <c:v>20</c:v>
                </c:pt>
              </c:numCache>
            </c:numRef>
          </c:xVal>
          <c:yVal>
            <c:numRef>
              <c:f>'increasing NG price'!$K$3:$K$14</c:f>
              <c:numCache>
                <c:formatCode>General</c:formatCode>
                <c:ptCount val="12"/>
                <c:pt idx="0">
                  <c:v>2.9062614132530501E-2</c:v>
                </c:pt>
                <c:pt idx="1">
                  <c:v>3.0424434152928798E-2</c:v>
                </c:pt>
                <c:pt idx="2">
                  <c:v>0.10240423563944599</c:v>
                </c:pt>
                <c:pt idx="3">
                  <c:v>0.50840526440398504</c:v>
                </c:pt>
                <c:pt idx="4">
                  <c:v>0.69084385733740106</c:v>
                </c:pt>
                <c:pt idx="5">
                  <c:v>0.96189385381368697</c:v>
                </c:pt>
                <c:pt idx="6">
                  <c:v>1.42268900559759</c:v>
                </c:pt>
                <c:pt idx="7">
                  <c:v>1.9367387684639301</c:v>
                </c:pt>
                <c:pt idx="8">
                  <c:v>2.1011323459149502</c:v>
                </c:pt>
                <c:pt idx="9">
                  <c:v>2.4694658132059297</c:v>
                </c:pt>
                <c:pt idx="10">
                  <c:v>3.1786710783548902</c:v>
                </c:pt>
                <c:pt idx="11">
                  <c:v>4.0214121761242501</c:v>
                </c:pt>
              </c:numCache>
            </c:numRef>
          </c:yVal>
          <c:smooth val="0"/>
          <c:extLst>
            <c:ext xmlns:c16="http://schemas.microsoft.com/office/drawing/2014/chart" uri="{C3380CC4-5D6E-409C-BE32-E72D297353CC}">
              <c16:uniqueId val="{00000000-F7DF-4E5C-B480-CD4745BB37E8}"/>
            </c:ext>
          </c:extLst>
        </c:ser>
        <c:ser>
          <c:idx val="1"/>
          <c:order val="1"/>
          <c:tx>
            <c:strRef>
              <c:f>'increasing NG price'!$L$2</c:f>
              <c:strCache>
                <c:ptCount val="1"/>
                <c:pt idx="0">
                  <c:v>Without Energy Storage</c:v>
                </c:pt>
              </c:strCache>
            </c:strRef>
          </c:tx>
          <c:spPr>
            <a:ln w="19050" cap="rnd">
              <a:solidFill>
                <a:srgbClr val="B57371"/>
              </a:solidFill>
              <a:prstDash val="dash"/>
              <a:round/>
            </a:ln>
            <a:effectLst/>
          </c:spPr>
          <c:marker>
            <c:symbol val="none"/>
          </c:marker>
          <c:xVal>
            <c:numRef>
              <c:f>'increasing NG price'!$J$3:$J$14</c:f>
              <c:numCache>
                <c:formatCode>General</c:formatCode>
                <c:ptCount val="12"/>
                <c:pt idx="0">
                  <c:v>1</c:v>
                </c:pt>
                <c:pt idx="1">
                  <c:v>2</c:v>
                </c:pt>
                <c:pt idx="2">
                  <c:v>3</c:v>
                </c:pt>
                <c:pt idx="3">
                  <c:v>4</c:v>
                </c:pt>
                <c:pt idx="4">
                  <c:v>5</c:v>
                </c:pt>
                <c:pt idx="5">
                  <c:v>6</c:v>
                </c:pt>
                <c:pt idx="6">
                  <c:v>7</c:v>
                </c:pt>
                <c:pt idx="7">
                  <c:v>8</c:v>
                </c:pt>
                <c:pt idx="8">
                  <c:v>9</c:v>
                </c:pt>
                <c:pt idx="9">
                  <c:v>10</c:v>
                </c:pt>
                <c:pt idx="10">
                  <c:v>12</c:v>
                </c:pt>
                <c:pt idx="11">
                  <c:v>20</c:v>
                </c:pt>
              </c:numCache>
            </c:numRef>
          </c:xVal>
          <c:yVal>
            <c:numRef>
              <c:f>'increasing NG price'!$L$3:$L$14</c:f>
              <c:numCache>
                <c:formatCode>General</c:formatCode>
                <c:ptCount val="12"/>
                <c:pt idx="0">
                  <c:v>2.8721191286681099E-2</c:v>
                </c:pt>
                <c:pt idx="1">
                  <c:v>3.0767222119427198E-2</c:v>
                </c:pt>
                <c:pt idx="2">
                  <c:v>0.10258580265877899</c:v>
                </c:pt>
                <c:pt idx="3">
                  <c:v>0.50775155588575904</c:v>
                </c:pt>
                <c:pt idx="4">
                  <c:v>0.69696510989160199</c:v>
                </c:pt>
                <c:pt idx="5">
                  <c:v>0.96246552420916698</c:v>
                </c:pt>
                <c:pt idx="6">
                  <c:v>1.4226246140438099</c:v>
                </c:pt>
                <c:pt idx="7">
                  <c:v>1.9448328518134099</c:v>
                </c:pt>
                <c:pt idx="8">
                  <c:v>2.10115264329204</c:v>
                </c:pt>
                <c:pt idx="9">
                  <c:v>2.4673923687927402</c:v>
                </c:pt>
                <c:pt idx="10">
                  <c:v>3.2060508593547303</c:v>
                </c:pt>
                <c:pt idx="11">
                  <c:v>4.0214835895751504</c:v>
                </c:pt>
              </c:numCache>
            </c:numRef>
          </c:yVal>
          <c:smooth val="0"/>
          <c:extLst>
            <c:ext xmlns:c16="http://schemas.microsoft.com/office/drawing/2014/chart" uri="{C3380CC4-5D6E-409C-BE32-E72D297353CC}">
              <c16:uniqueId val="{00000001-F7DF-4E5C-B480-CD4745BB37E8}"/>
            </c:ext>
          </c:extLst>
        </c:ser>
        <c:dLbls>
          <c:showLegendKey val="0"/>
          <c:showVal val="0"/>
          <c:showCatName val="0"/>
          <c:showSerName val="0"/>
          <c:showPercent val="0"/>
          <c:showBubbleSize val="0"/>
        </c:dLbls>
        <c:axId val="466747944"/>
        <c:axId val="466753848"/>
      </c:scatterChart>
      <c:valAx>
        <c:axId val="466747944"/>
        <c:scaling>
          <c:orientation val="minMax"/>
          <c:max val="20"/>
        </c:scaling>
        <c:delete val="0"/>
        <c:axPos val="b"/>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1" dirty="0"/>
                  <a:t>Natural Gas Prices</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466753848"/>
        <c:crosses val="autoZero"/>
        <c:crossBetween val="midCat"/>
      </c:valAx>
      <c:valAx>
        <c:axId val="466753848"/>
        <c:scaling>
          <c:orientation val="minMax"/>
        </c:scaling>
        <c:delete val="0"/>
        <c:axPos val="l"/>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1"/>
                  <a:t>Total Health Damage Costs (Million $)</a:t>
                </a: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crossAx val="466747944"/>
        <c:crosses val="autoZero"/>
        <c:crossBetween val="midCat"/>
      </c:valAx>
      <c:spPr>
        <a:noFill/>
        <a:ln>
          <a:solidFill>
            <a:schemeClr val="bg1">
              <a:lumMod val="50000"/>
            </a:schemeClr>
          </a:solidFill>
        </a:ln>
        <a:effectLst/>
      </c:spPr>
    </c:plotArea>
    <c:legend>
      <c:legendPos val="b"/>
      <c:layout>
        <c:manualLayout>
          <c:xMode val="edge"/>
          <c:yMode val="edge"/>
          <c:x val="0.19423945726920655"/>
          <c:y val="7.1335617978089391E-2"/>
          <c:w val="0.49780560706362215"/>
          <c:h val="0.1913144367234996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106698990002365"/>
          <c:y val="5.0925925925925923E-2"/>
          <c:w val="0.68603593519128536"/>
          <c:h val="0.71935886596509346"/>
        </c:manualLayout>
      </c:layout>
      <c:lineChart>
        <c:grouping val="standard"/>
        <c:varyColors val="0"/>
        <c:ser>
          <c:idx val="0"/>
          <c:order val="0"/>
          <c:tx>
            <c:strRef>
              <c:f>'regional wind profile 20151218'!$B$1</c:f>
              <c:strCache>
                <c:ptCount val="1"/>
                <c:pt idx="0">
                  <c:v>Basic wind</c:v>
                </c:pt>
              </c:strCache>
            </c:strRef>
          </c:tx>
          <c:spPr>
            <a:ln w="19050" cap="rnd">
              <a:solidFill>
                <a:schemeClr val="accent2"/>
              </a:solidFill>
              <a:round/>
            </a:ln>
            <a:effectLst/>
          </c:spPr>
          <c:marker>
            <c:symbol val="none"/>
          </c:marker>
          <c:val>
            <c:numRef>
              <c:f>'regional wind profile 20151218'!$B$2:$B$25</c:f>
              <c:numCache>
                <c:formatCode>General</c:formatCode>
                <c:ptCount val="24"/>
                <c:pt idx="0">
                  <c:v>2679</c:v>
                </c:pt>
                <c:pt idx="1">
                  <c:v>2242</c:v>
                </c:pt>
                <c:pt idx="2">
                  <c:v>2266</c:v>
                </c:pt>
                <c:pt idx="3">
                  <c:v>2461</c:v>
                </c:pt>
                <c:pt idx="4">
                  <c:v>2818</c:v>
                </c:pt>
                <c:pt idx="5">
                  <c:v>3202</c:v>
                </c:pt>
                <c:pt idx="6">
                  <c:v>3241</c:v>
                </c:pt>
                <c:pt idx="7">
                  <c:v>3418</c:v>
                </c:pt>
                <c:pt idx="8">
                  <c:v>4380</c:v>
                </c:pt>
                <c:pt idx="9">
                  <c:v>3829</c:v>
                </c:pt>
                <c:pt idx="10">
                  <c:v>3540</c:v>
                </c:pt>
                <c:pt idx="11">
                  <c:v>3957</c:v>
                </c:pt>
                <c:pt idx="12">
                  <c:v>4471</c:v>
                </c:pt>
                <c:pt idx="13">
                  <c:v>4798</c:v>
                </c:pt>
                <c:pt idx="14">
                  <c:v>5168</c:v>
                </c:pt>
                <c:pt idx="15">
                  <c:v>5489</c:v>
                </c:pt>
                <c:pt idx="16">
                  <c:v>5165</c:v>
                </c:pt>
                <c:pt idx="17">
                  <c:v>4848</c:v>
                </c:pt>
                <c:pt idx="18">
                  <c:v>6867</c:v>
                </c:pt>
                <c:pt idx="19">
                  <c:v>10477</c:v>
                </c:pt>
                <c:pt idx="20">
                  <c:v>11476</c:v>
                </c:pt>
                <c:pt idx="21">
                  <c:v>11454</c:v>
                </c:pt>
                <c:pt idx="22">
                  <c:v>11393</c:v>
                </c:pt>
                <c:pt idx="23">
                  <c:v>11307</c:v>
                </c:pt>
              </c:numCache>
            </c:numRef>
          </c:val>
          <c:smooth val="0"/>
          <c:extLst>
            <c:ext xmlns:c16="http://schemas.microsoft.com/office/drawing/2014/chart" uri="{C3380CC4-5D6E-409C-BE32-E72D297353CC}">
              <c16:uniqueId val="{00000000-1FB8-4EF9-927E-2EA6CE73FC34}"/>
            </c:ext>
          </c:extLst>
        </c:ser>
        <c:ser>
          <c:idx val="1"/>
          <c:order val="1"/>
          <c:tx>
            <c:strRef>
              <c:f>'regional wind profile 20151218'!$K$1</c:f>
              <c:strCache>
                <c:ptCount val="1"/>
                <c:pt idx="0">
                  <c:v>Windy day</c:v>
                </c:pt>
              </c:strCache>
            </c:strRef>
          </c:tx>
          <c:spPr>
            <a:ln w="19050" cap="rnd">
              <a:solidFill>
                <a:schemeClr val="accent3">
                  <a:lumMod val="75000"/>
                </a:schemeClr>
              </a:solidFill>
              <a:round/>
            </a:ln>
            <a:effectLst/>
          </c:spPr>
          <c:marker>
            <c:symbol val="none"/>
          </c:marker>
          <c:val>
            <c:numRef>
              <c:f>'regional wind profile 20151218'!$K$2:$K$25</c:f>
              <c:numCache>
                <c:formatCode>General</c:formatCode>
                <c:ptCount val="24"/>
                <c:pt idx="0">
                  <c:v>19099.074219999999</c:v>
                </c:pt>
                <c:pt idx="1">
                  <c:v>18878.472659999999</c:v>
                </c:pt>
                <c:pt idx="2">
                  <c:v>18892.126950000002</c:v>
                </c:pt>
                <c:pt idx="3">
                  <c:v>19049.79492</c:v>
                </c:pt>
                <c:pt idx="4">
                  <c:v>18827.61133</c:v>
                </c:pt>
                <c:pt idx="5">
                  <c:v>18962.791020000001</c:v>
                </c:pt>
                <c:pt idx="6">
                  <c:v>18803.636719999999</c:v>
                </c:pt>
                <c:pt idx="7">
                  <c:v>18653.6875</c:v>
                </c:pt>
                <c:pt idx="8">
                  <c:v>18691.121090000001</c:v>
                </c:pt>
                <c:pt idx="9">
                  <c:v>18199.271479999999</c:v>
                </c:pt>
                <c:pt idx="10">
                  <c:v>17545.599610000001</c:v>
                </c:pt>
                <c:pt idx="11">
                  <c:v>17982.78125</c:v>
                </c:pt>
                <c:pt idx="12">
                  <c:v>17925.671880000002</c:v>
                </c:pt>
                <c:pt idx="13">
                  <c:v>17518.851559999999</c:v>
                </c:pt>
                <c:pt idx="14">
                  <c:v>17078.345700000002</c:v>
                </c:pt>
                <c:pt idx="15">
                  <c:v>16484.871090000001</c:v>
                </c:pt>
                <c:pt idx="16">
                  <c:v>15090.48633</c:v>
                </c:pt>
                <c:pt idx="17">
                  <c:v>12290.708979999999</c:v>
                </c:pt>
                <c:pt idx="18">
                  <c:v>11177.302729999999</c:v>
                </c:pt>
                <c:pt idx="19">
                  <c:v>11397.967769999999</c:v>
                </c:pt>
                <c:pt idx="20">
                  <c:v>11118.73047</c:v>
                </c:pt>
                <c:pt idx="21">
                  <c:v>11268.99316</c:v>
                </c:pt>
                <c:pt idx="22">
                  <c:v>11120.464840000001</c:v>
                </c:pt>
                <c:pt idx="23">
                  <c:v>9959.7851559999999</c:v>
                </c:pt>
              </c:numCache>
            </c:numRef>
          </c:val>
          <c:smooth val="0"/>
          <c:extLst>
            <c:ext xmlns:c16="http://schemas.microsoft.com/office/drawing/2014/chart" uri="{C3380CC4-5D6E-409C-BE32-E72D297353CC}">
              <c16:uniqueId val="{00000001-1FB8-4EF9-927E-2EA6CE73FC34}"/>
            </c:ext>
          </c:extLst>
        </c:ser>
        <c:dLbls>
          <c:showLegendKey val="0"/>
          <c:showVal val="0"/>
          <c:showCatName val="0"/>
          <c:showSerName val="0"/>
          <c:showPercent val="0"/>
          <c:showBubbleSize val="0"/>
        </c:dLbls>
        <c:smooth val="0"/>
        <c:axId val="531504080"/>
        <c:axId val="531506704"/>
      </c:lineChart>
      <c:catAx>
        <c:axId val="53150408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Hour</a:t>
                </a:r>
                <a:r>
                  <a:rPr lang="en-US" baseline="0" dirty="0"/>
                  <a:t> of a Day</a:t>
                </a:r>
                <a:endParaRPr lang="en-US" dirty="0"/>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531506704"/>
        <c:crosses val="autoZero"/>
        <c:auto val="1"/>
        <c:lblAlgn val="ctr"/>
        <c:lblOffset val="100"/>
        <c:noMultiLvlLbl val="0"/>
      </c:catAx>
      <c:valAx>
        <c:axId val="5315067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Wind output (MW)</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531504080"/>
        <c:crosses val="autoZero"/>
        <c:crossBetween val="between"/>
      </c:valAx>
      <c:spPr>
        <a:noFill/>
        <a:ln>
          <a:noFill/>
        </a:ln>
        <a:effectLst/>
      </c:spPr>
    </c:plotArea>
    <c:legend>
      <c:legendPos val="b"/>
      <c:layout>
        <c:manualLayout>
          <c:xMode val="edge"/>
          <c:yMode val="edge"/>
          <c:x val="0.51547063928138148"/>
          <c:y val="4.6128610859559764E-2"/>
          <c:w val="0.47743912189692789"/>
          <c:h val="0.2071946962895511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35927536421131"/>
          <c:y val="7.2279709843104889E-2"/>
          <c:w val="0.83943232220350561"/>
          <c:h val="0.57340573248731186"/>
        </c:manualLayout>
      </c:layout>
      <c:scatterChart>
        <c:scatterStyle val="lineMarker"/>
        <c:varyColors val="0"/>
        <c:ser>
          <c:idx val="0"/>
          <c:order val="0"/>
          <c:tx>
            <c:strRef>
              <c:f>'increasing NG price'!$N$1</c:f>
              <c:strCache>
                <c:ptCount val="1"/>
                <c:pt idx="0">
                  <c:v>Basic Wind: With Energy Storage</c:v>
                </c:pt>
              </c:strCache>
            </c:strRef>
          </c:tx>
          <c:spPr>
            <a:ln w="19050" cap="rnd">
              <a:solidFill>
                <a:schemeClr val="accent2"/>
              </a:solidFill>
              <a:round/>
            </a:ln>
            <a:effectLst/>
          </c:spPr>
          <c:marker>
            <c:symbol val="none"/>
          </c:marker>
          <c:xVal>
            <c:numRef>
              <c:f>'increasing NG price'!$M$3:$M$14</c:f>
              <c:numCache>
                <c:formatCode>General</c:formatCode>
                <c:ptCount val="12"/>
                <c:pt idx="0">
                  <c:v>1</c:v>
                </c:pt>
                <c:pt idx="1">
                  <c:v>2</c:v>
                </c:pt>
                <c:pt idx="2">
                  <c:v>3</c:v>
                </c:pt>
                <c:pt idx="3">
                  <c:v>4</c:v>
                </c:pt>
                <c:pt idx="4">
                  <c:v>5</c:v>
                </c:pt>
                <c:pt idx="5">
                  <c:v>6</c:v>
                </c:pt>
                <c:pt idx="6">
                  <c:v>7</c:v>
                </c:pt>
                <c:pt idx="7">
                  <c:v>8</c:v>
                </c:pt>
                <c:pt idx="8">
                  <c:v>9</c:v>
                </c:pt>
                <c:pt idx="9">
                  <c:v>10</c:v>
                </c:pt>
                <c:pt idx="10">
                  <c:v>12</c:v>
                </c:pt>
                <c:pt idx="11">
                  <c:v>20</c:v>
                </c:pt>
              </c:numCache>
            </c:numRef>
          </c:xVal>
          <c:yVal>
            <c:numRef>
              <c:f>'increasing NG price'!$N$3:$N$14</c:f>
              <c:numCache>
                <c:formatCode>General</c:formatCode>
                <c:ptCount val="12"/>
                <c:pt idx="0">
                  <c:v>2.9062614132530501E-2</c:v>
                </c:pt>
                <c:pt idx="1">
                  <c:v>3.0424434152928798E-2</c:v>
                </c:pt>
                <c:pt idx="2">
                  <c:v>0.10240423563944599</c:v>
                </c:pt>
                <c:pt idx="3">
                  <c:v>0.50840526440398504</c:v>
                </c:pt>
                <c:pt idx="4">
                  <c:v>0.69084385733740106</c:v>
                </c:pt>
                <c:pt idx="5">
                  <c:v>0.96189385381368697</c:v>
                </c:pt>
                <c:pt idx="6">
                  <c:v>1.42268900559759</c:v>
                </c:pt>
                <c:pt idx="7">
                  <c:v>1.9367387684639301</c:v>
                </c:pt>
                <c:pt idx="8">
                  <c:v>2.1011323459149502</c:v>
                </c:pt>
                <c:pt idx="9">
                  <c:v>2.4694658132059297</c:v>
                </c:pt>
                <c:pt idx="10">
                  <c:v>3.1786710783548902</c:v>
                </c:pt>
                <c:pt idx="11">
                  <c:v>4.0214121761242501</c:v>
                </c:pt>
              </c:numCache>
            </c:numRef>
          </c:yVal>
          <c:smooth val="0"/>
          <c:extLst>
            <c:ext xmlns:c16="http://schemas.microsoft.com/office/drawing/2014/chart" uri="{C3380CC4-5D6E-409C-BE32-E72D297353CC}">
              <c16:uniqueId val="{00000000-5A7B-49CE-A99E-D373AA9DBD1D}"/>
            </c:ext>
          </c:extLst>
        </c:ser>
        <c:ser>
          <c:idx val="1"/>
          <c:order val="1"/>
          <c:tx>
            <c:strRef>
              <c:f>'increasing NG price'!$O$1</c:f>
              <c:strCache>
                <c:ptCount val="1"/>
                <c:pt idx="0">
                  <c:v>Basic Wind: Without Energy Storage</c:v>
                </c:pt>
              </c:strCache>
            </c:strRef>
          </c:tx>
          <c:spPr>
            <a:ln w="19050" cap="rnd">
              <a:solidFill>
                <a:schemeClr val="accent2"/>
              </a:solidFill>
              <a:prstDash val="dash"/>
              <a:round/>
            </a:ln>
            <a:effectLst/>
          </c:spPr>
          <c:marker>
            <c:symbol val="none"/>
          </c:marker>
          <c:xVal>
            <c:numRef>
              <c:f>'increasing NG price'!$M$3:$M$14</c:f>
              <c:numCache>
                <c:formatCode>General</c:formatCode>
                <c:ptCount val="12"/>
                <c:pt idx="0">
                  <c:v>1</c:v>
                </c:pt>
                <c:pt idx="1">
                  <c:v>2</c:v>
                </c:pt>
                <c:pt idx="2">
                  <c:v>3</c:v>
                </c:pt>
                <c:pt idx="3">
                  <c:v>4</c:v>
                </c:pt>
                <c:pt idx="4">
                  <c:v>5</c:v>
                </c:pt>
                <c:pt idx="5">
                  <c:v>6</c:v>
                </c:pt>
                <c:pt idx="6">
                  <c:v>7</c:v>
                </c:pt>
                <c:pt idx="7">
                  <c:v>8</c:v>
                </c:pt>
                <c:pt idx="8">
                  <c:v>9</c:v>
                </c:pt>
                <c:pt idx="9">
                  <c:v>10</c:v>
                </c:pt>
                <c:pt idx="10">
                  <c:v>12</c:v>
                </c:pt>
                <c:pt idx="11">
                  <c:v>20</c:v>
                </c:pt>
              </c:numCache>
            </c:numRef>
          </c:xVal>
          <c:yVal>
            <c:numRef>
              <c:f>'increasing NG price'!$O$3:$O$14</c:f>
              <c:numCache>
                <c:formatCode>General</c:formatCode>
                <c:ptCount val="12"/>
                <c:pt idx="0">
                  <c:v>2.8721191286681099E-2</c:v>
                </c:pt>
                <c:pt idx="1">
                  <c:v>3.0767222119427198E-2</c:v>
                </c:pt>
                <c:pt idx="2">
                  <c:v>0.10258580265877899</c:v>
                </c:pt>
                <c:pt idx="3">
                  <c:v>0.50775155588575904</c:v>
                </c:pt>
                <c:pt idx="4">
                  <c:v>0.69696510989160199</c:v>
                </c:pt>
                <c:pt idx="5">
                  <c:v>0.96246552420916698</c:v>
                </c:pt>
                <c:pt idx="6">
                  <c:v>1.4226246140438099</c:v>
                </c:pt>
                <c:pt idx="7">
                  <c:v>1.9448328518134099</c:v>
                </c:pt>
                <c:pt idx="8">
                  <c:v>2.10115264329204</c:v>
                </c:pt>
                <c:pt idx="9">
                  <c:v>2.4673923687927402</c:v>
                </c:pt>
                <c:pt idx="10">
                  <c:v>3.2060508593547303</c:v>
                </c:pt>
                <c:pt idx="11">
                  <c:v>4.0214835895751504</c:v>
                </c:pt>
              </c:numCache>
            </c:numRef>
          </c:yVal>
          <c:smooth val="0"/>
          <c:extLst>
            <c:ext xmlns:c16="http://schemas.microsoft.com/office/drawing/2014/chart" uri="{C3380CC4-5D6E-409C-BE32-E72D297353CC}">
              <c16:uniqueId val="{00000001-5A7B-49CE-A99E-D373AA9DBD1D}"/>
            </c:ext>
          </c:extLst>
        </c:ser>
        <c:ser>
          <c:idx val="2"/>
          <c:order val="2"/>
          <c:tx>
            <c:strRef>
              <c:f>'increasing NG price'!$P$1</c:f>
              <c:strCache>
                <c:ptCount val="1"/>
                <c:pt idx="0">
                  <c:v>More wind: With Energy Storage</c:v>
                </c:pt>
              </c:strCache>
            </c:strRef>
          </c:tx>
          <c:spPr>
            <a:ln w="19050" cap="rnd">
              <a:solidFill>
                <a:schemeClr val="accent3">
                  <a:lumMod val="75000"/>
                </a:schemeClr>
              </a:solidFill>
              <a:round/>
            </a:ln>
            <a:effectLst/>
          </c:spPr>
          <c:marker>
            <c:symbol val="none"/>
          </c:marker>
          <c:xVal>
            <c:numRef>
              <c:f>'increasing NG price'!$M$3:$M$14</c:f>
              <c:numCache>
                <c:formatCode>General</c:formatCode>
                <c:ptCount val="12"/>
                <c:pt idx="0">
                  <c:v>1</c:v>
                </c:pt>
                <c:pt idx="1">
                  <c:v>2</c:v>
                </c:pt>
                <c:pt idx="2">
                  <c:v>3</c:v>
                </c:pt>
                <c:pt idx="3">
                  <c:v>4</c:v>
                </c:pt>
                <c:pt idx="4">
                  <c:v>5</c:v>
                </c:pt>
                <c:pt idx="5">
                  <c:v>6</c:v>
                </c:pt>
                <c:pt idx="6">
                  <c:v>7</c:v>
                </c:pt>
                <c:pt idx="7">
                  <c:v>8</c:v>
                </c:pt>
                <c:pt idx="8">
                  <c:v>9</c:v>
                </c:pt>
                <c:pt idx="9">
                  <c:v>10</c:v>
                </c:pt>
                <c:pt idx="10">
                  <c:v>12</c:v>
                </c:pt>
                <c:pt idx="11">
                  <c:v>20</c:v>
                </c:pt>
              </c:numCache>
            </c:numRef>
          </c:xVal>
          <c:yVal>
            <c:numRef>
              <c:f>'increasing NG price'!$P$3:$P$14</c:f>
              <c:numCache>
                <c:formatCode>General</c:formatCode>
                <c:ptCount val="12"/>
                <c:pt idx="0">
                  <c:v>1.42458790035814E-2</c:v>
                </c:pt>
                <c:pt idx="1">
                  <c:v>1.7096964488492798E-2</c:v>
                </c:pt>
                <c:pt idx="2">
                  <c:v>1.72026812699719E-2</c:v>
                </c:pt>
                <c:pt idx="3">
                  <c:v>0.33025858162412797</c:v>
                </c:pt>
                <c:pt idx="4">
                  <c:v>0.62008517309330302</c:v>
                </c:pt>
                <c:pt idx="5">
                  <c:v>0.77639780138225289</c:v>
                </c:pt>
                <c:pt idx="6">
                  <c:v>0.92004565394162008</c:v>
                </c:pt>
                <c:pt idx="7">
                  <c:v>1.24818473422489</c:v>
                </c:pt>
                <c:pt idx="8">
                  <c:v>1.35956130328667</c:v>
                </c:pt>
                <c:pt idx="9">
                  <c:v>1.5452779174062301</c:v>
                </c:pt>
                <c:pt idx="10">
                  <c:v>1.8194695439843902</c:v>
                </c:pt>
                <c:pt idx="11">
                  <c:v>2.6357463104309597</c:v>
                </c:pt>
              </c:numCache>
            </c:numRef>
          </c:yVal>
          <c:smooth val="0"/>
          <c:extLst>
            <c:ext xmlns:c16="http://schemas.microsoft.com/office/drawing/2014/chart" uri="{C3380CC4-5D6E-409C-BE32-E72D297353CC}">
              <c16:uniqueId val="{00000002-5A7B-49CE-A99E-D373AA9DBD1D}"/>
            </c:ext>
          </c:extLst>
        </c:ser>
        <c:ser>
          <c:idx val="3"/>
          <c:order val="3"/>
          <c:tx>
            <c:strRef>
              <c:f>'increasing NG price'!$Q$1</c:f>
              <c:strCache>
                <c:ptCount val="1"/>
                <c:pt idx="0">
                  <c:v>More wind: Without Energy Storage</c:v>
                </c:pt>
              </c:strCache>
            </c:strRef>
          </c:tx>
          <c:spPr>
            <a:ln w="19050" cap="rnd">
              <a:solidFill>
                <a:schemeClr val="accent3">
                  <a:lumMod val="75000"/>
                </a:schemeClr>
              </a:solidFill>
              <a:prstDash val="dash"/>
              <a:round/>
            </a:ln>
            <a:effectLst/>
          </c:spPr>
          <c:marker>
            <c:symbol val="none"/>
          </c:marker>
          <c:xVal>
            <c:numRef>
              <c:f>'increasing NG price'!$M$3:$M$14</c:f>
              <c:numCache>
                <c:formatCode>General</c:formatCode>
                <c:ptCount val="12"/>
                <c:pt idx="0">
                  <c:v>1</c:v>
                </c:pt>
                <c:pt idx="1">
                  <c:v>2</c:v>
                </c:pt>
                <c:pt idx="2">
                  <c:v>3</c:v>
                </c:pt>
                <c:pt idx="3">
                  <c:v>4</c:v>
                </c:pt>
                <c:pt idx="4">
                  <c:v>5</c:v>
                </c:pt>
                <c:pt idx="5">
                  <c:v>6</c:v>
                </c:pt>
                <c:pt idx="6">
                  <c:v>7</c:v>
                </c:pt>
                <c:pt idx="7">
                  <c:v>8</c:v>
                </c:pt>
                <c:pt idx="8">
                  <c:v>9</c:v>
                </c:pt>
                <c:pt idx="9">
                  <c:v>10</c:v>
                </c:pt>
                <c:pt idx="10">
                  <c:v>12</c:v>
                </c:pt>
                <c:pt idx="11">
                  <c:v>20</c:v>
                </c:pt>
              </c:numCache>
            </c:numRef>
          </c:xVal>
          <c:yVal>
            <c:numRef>
              <c:f>'increasing NG price'!$Q$3:$Q$14</c:f>
              <c:numCache>
                <c:formatCode>General</c:formatCode>
                <c:ptCount val="12"/>
                <c:pt idx="0">
                  <c:v>1.8296729641232801E-2</c:v>
                </c:pt>
                <c:pt idx="1">
                  <c:v>2.0417661010038099E-2</c:v>
                </c:pt>
                <c:pt idx="2">
                  <c:v>2.3325240036928499E-2</c:v>
                </c:pt>
                <c:pt idx="3">
                  <c:v>0.41196781135253202</c:v>
                </c:pt>
                <c:pt idx="4">
                  <c:v>0.61849172827840304</c:v>
                </c:pt>
                <c:pt idx="5">
                  <c:v>0.84808651424000203</c:v>
                </c:pt>
                <c:pt idx="6">
                  <c:v>1.00187446206296</c:v>
                </c:pt>
                <c:pt idx="7">
                  <c:v>1.57866404065376</c:v>
                </c:pt>
                <c:pt idx="8">
                  <c:v>1.80344419364674</c:v>
                </c:pt>
                <c:pt idx="9">
                  <c:v>2.0875536278204798</c:v>
                </c:pt>
                <c:pt idx="10">
                  <c:v>2.3663720535154598</c:v>
                </c:pt>
                <c:pt idx="11">
                  <c:v>3.30628201924337</c:v>
                </c:pt>
              </c:numCache>
            </c:numRef>
          </c:yVal>
          <c:smooth val="0"/>
          <c:extLst>
            <c:ext xmlns:c16="http://schemas.microsoft.com/office/drawing/2014/chart" uri="{C3380CC4-5D6E-409C-BE32-E72D297353CC}">
              <c16:uniqueId val="{00000003-5A7B-49CE-A99E-D373AA9DBD1D}"/>
            </c:ext>
          </c:extLst>
        </c:ser>
        <c:dLbls>
          <c:showLegendKey val="0"/>
          <c:showVal val="0"/>
          <c:showCatName val="0"/>
          <c:showSerName val="0"/>
          <c:showPercent val="0"/>
          <c:showBubbleSize val="0"/>
        </c:dLbls>
        <c:axId val="466747944"/>
        <c:axId val="466753848"/>
      </c:scatterChart>
      <c:valAx>
        <c:axId val="466747944"/>
        <c:scaling>
          <c:orientation val="minMax"/>
          <c:max val="20"/>
        </c:scaling>
        <c:delete val="0"/>
        <c:axPos val="b"/>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1" dirty="0"/>
                  <a:t>Natural Gas Prices</a:t>
                </a:r>
              </a:p>
            </c:rich>
          </c:tx>
          <c:layout>
            <c:manualLayout>
              <c:xMode val="edge"/>
              <c:yMode val="edge"/>
              <c:x val="0.39670174934600838"/>
              <c:y val="0.7239270533388180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crossAx val="466753848"/>
        <c:crosses val="autoZero"/>
        <c:crossBetween val="midCat"/>
      </c:valAx>
      <c:valAx>
        <c:axId val="466753848"/>
        <c:scaling>
          <c:orientation val="minMax"/>
        </c:scaling>
        <c:delete val="0"/>
        <c:axPos val="l"/>
        <c:title>
          <c:tx>
            <c:rich>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r>
                  <a:rPr lang="en-US" sz="1100" b="1"/>
                  <a:t>Total Health Damage Costs (Million $)</a:t>
                </a:r>
              </a:p>
            </c:rich>
          </c:tx>
          <c:overlay val="0"/>
          <c:spPr>
            <a:noFill/>
            <a:ln>
              <a:noFill/>
            </a:ln>
            <a:effectLst/>
          </c:spPr>
          <c:txPr>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crossAx val="466747944"/>
        <c:crosses val="autoZero"/>
        <c:crossBetween val="midCat"/>
      </c:valAx>
      <c:spPr>
        <a:noFill/>
        <a:ln>
          <a:solidFill>
            <a:schemeClr val="bg1">
              <a:lumMod val="50000"/>
            </a:schemeClr>
          </a:solidFill>
        </a:ln>
        <a:effectLst/>
      </c:spPr>
    </c:plotArea>
    <c:legend>
      <c:legendPos val="b"/>
      <c:layout>
        <c:manualLayout>
          <c:xMode val="edge"/>
          <c:yMode val="edge"/>
          <c:x val="8.5964751918448018E-2"/>
          <c:y val="0.82461722877032972"/>
          <c:w val="0.91375297615161288"/>
          <c:h val="0.1401958003879706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9-06-21T12:54:06.979" idx="2">
    <p:pos x="10" y="10"/>
    <p:text>The emissions look low in 2018, which undercuts the motivation for the study.  Internationally (e.g., in China and India), these emissions are still high.  It would be good to discuss how this approach is broadly applicable.</p:text>
    <p:extLst>
      <p:ext uri="{C676402C-5697-4E1C-873F-D02D1690AC5C}">
        <p15:threadingInfo xmlns:p15="http://schemas.microsoft.com/office/powerpoint/2012/main" timeZoneBias="240"/>
      </p:ext>
    </p:extLst>
  </p:cm>
</p:cmLst>
</file>

<file path=ppt/diagrams/_rels/data2.xml.rels><?xml version="1.0" encoding="UTF-8" standalone="yes"?>
<Relationships xmlns="http://schemas.openxmlformats.org/package/2006/relationships"><Relationship Id="rId1" Type="http://schemas.openxmlformats.org/officeDocument/2006/relationships/image" Target="../media/image800.png"/></Relationships>
</file>

<file path=ppt/diagrams/_rels/data4.xml.rels><?xml version="1.0" encoding="UTF-8" standalone="yes"?>
<Relationships xmlns="http://schemas.openxmlformats.org/package/2006/relationships"><Relationship Id="rId1" Type="http://schemas.openxmlformats.org/officeDocument/2006/relationships/image" Target="../media/image110.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AFF552-0726-4E65-BF0D-5CFDC7FA8FD3}"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0CB084E5-E4F5-4385-A5F0-5972EE7CDCD1}">
      <dgm:prSet phldrT="[Text]" custT="1"/>
      <dgm:spPr/>
      <dgm:t>
        <a:bodyPr/>
        <a:lstStyle/>
        <a:p>
          <a:pPr>
            <a:buFont typeface="Arial" panose="020B0604020202020204" pitchFamily="34" charset="0"/>
            <a:buNone/>
          </a:pPr>
          <a:endParaRPr lang="en-US" sz="900" dirty="0"/>
        </a:p>
      </dgm:t>
    </dgm:pt>
    <dgm:pt modelId="{9DC8DE18-6D91-441B-B93F-C0DD5305CF5E}" type="parTrans" cxnId="{BE7AB2A5-D72B-45B0-AEF5-FAFD62DA2251}">
      <dgm:prSet/>
      <dgm:spPr/>
      <dgm:t>
        <a:bodyPr/>
        <a:lstStyle/>
        <a:p>
          <a:endParaRPr lang="en-US"/>
        </a:p>
      </dgm:t>
    </dgm:pt>
    <dgm:pt modelId="{A25B50F5-08FA-415A-AE7D-546A2EDE4958}" type="sibTrans" cxnId="{BE7AB2A5-D72B-45B0-AEF5-FAFD62DA2251}">
      <dgm:prSet/>
      <dgm:spPr/>
      <dgm:t>
        <a:bodyPr/>
        <a:lstStyle/>
        <a:p>
          <a:endParaRPr lang="en-US"/>
        </a:p>
      </dgm:t>
    </dgm:pt>
    <mc:AlternateContent xmlns:mc="http://schemas.openxmlformats.org/markup-compatibility/2006" xmlns:a14="http://schemas.microsoft.com/office/drawing/2010/main">
      <mc:Choice Requires="a14">
        <dgm:pt modelId="{41A28F59-C6ED-4651-94B8-BAEA648B0882}">
          <dgm:prSet custT="1"/>
          <dgm:spPr/>
          <dgm:t>
            <a:bodyPr/>
            <a:lstStyle/>
            <a:p>
              <a14:m>
                <m:oMath xmlns:m="http://schemas.openxmlformats.org/officeDocument/2006/math">
                  <m:sSub>
                    <m:sSubPr>
                      <m:ctrlPr>
                        <a:rPr lang="zh-CN" altLang="zh-CN" sz="1800" i="1" smtClean="0">
                          <a:latin typeface="Cambria Math" panose="02040503050406030204" pitchFamily="18" charset="0"/>
                        </a:rPr>
                      </m:ctrlPr>
                    </m:sSubPr>
                    <m:e>
                      <m:r>
                        <a:rPr lang="en-US" altLang="zh-CN" sz="1800" i="1">
                          <a:latin typeface="Cambria Math" panose="02040503050406030204" pitchFamily="18" charset="0"/>
                        </a:rPr>
                        <m:t>𝐹</m:t>
                      </m:r>
                    </m:e>
                    <m:sub>
                      <m:r>
                        <a:rPr lang="en-US" altLang="zh-CN" sz="1800" i="1">
                          <a:latin typeface="Cambria Math" panose="02040503050406030204" pitchFamily="18" charset="0"/>
                        </a:rPr>
                        <m:t>𝑗</m:t>
                      </m:r>
                    </m:sub>
                  </m:sSub>
                  <m:r>
                    <a:rPr lang="en-US" altLang="zh-CN" sz="1800" i="1">
                      <a:latin typeface="Cambria Math" panose="02040503050406030204" pitchFamily="18" charset="0"/>
                    </a:rPr>
                    <m:t> </m:t>
                  </m:r>
                </m:oMath>
              </a14:m>
              <a:r>
                <a:rPr lang="en-US" altLang="zh-CN" sz="1800" dirty="0">
                  <a:latin typeface="Arial" panose="020B0604020202020204" pitchFamily="34" charset="0"/>
                  <a:ea typeface="Cambria" panose="02040503050406030204" pitchFamily="18" charset="0"/>
                  <a:cs typeface="Arial" panose="020B0604020202020204" pitchFamily="34" charset="0"/>
                </a:rPr>
                <a:t>: fuel cost for unit j ($/MWh) </a:t>
              </a:r>
            </a:p>
          </dgm:t>
        </dgm:pt>
      </mc:Choice>
      <mc:Fallback xmlns="">
        <dgm:pt modelId="{41A28F59-C6ED-4651-94B8-BAEA648B0882}">
          <dgm:prSet custT="1"/>
          <dgm:spPr/>
          <dgm:t>
            <a:bodyPr/>
            <a:lstStyle/>
            <a:p>
              <a:r>
                <a:rPr lang="en-US" altLang="zh-CN" sz="1800" i="0">
                  <a:latin typeface="Cambria Math" panose="02040503050406030204" pitchFamily="18" charset="0"/>
                </a:rPr>
                <a:t>𝐹</a:t>
              </a:r>
              <a:r>
                <a:rPr lang="zh-CN" altLang="zh-CN" sz="1800" i="0">
                  <a:latin typeface="Cambria Math" panose="02040503050406030204" pitchFamily="18" charset="0"/>
                </a:rPr>
                <a:t>_</a:t>
              </a:r>
              <a:r>
                <a:rPr lang="en-US" altLang="zh-CN" sz="1800" i="0">
                  <a:latin typeface="Cambria Math" panose="02040503050406030204" pitchFamily="18" charset="0"/>
                </a:rPr>
                <a:t>𝑗  </a:t>
              </a:r>
              <a:r>
                <a:rPr lang="en-US" altLang="zh-CN" sz="1800" dirty="0">
                  <a:latin typeface="Arial" panose="020B0604020202020204" pitchFamily="34" charset="0"/>
                  <a:ea typeface="Cambria" panose="02040503050406030204" pitchFamily="18" charset="0"/>
                  <a:cs typeface="Arial" panose="020B0604020202020204" pitchFamily="34" charset="0"/>
                </a:rPr>
                <a:t>: fuel cost for unit j ($/MWh) </a:t>
              </a:r>
            </a:p>
          </dgm:t>
        </dgm:pt>
      </mc:Fallback>
    </mc:AlternateContent>
    <dgm:pt modelId="{5EC652AA-A456-40BB-BF0E-8FB7A617E5B8}" type="parTrans" cxnId="{863717D5-D1AC-4CB4-BA08-42AAC2F60E20}">
      <dgm:prSet/>
      <dgm:spPr/>
      <dgm:t>
        <a:bodyPr/>
        <a:lstStyle/>
        <a:p>
          <a:endParaRPr lang="en-US"/>
        </a:p>
      </dgm:t>
    </dgm:pt>
    <dgm:pt modelId="{2C2A3332-F332-4498-946D-E8E7D0A0B97D}" type="sibTrans" cxnId="{863717D5-D1AC-4CB4-BA08-42AAC2F60E20}">
      <dgm:prSet/>
      <dgm:spPr/>
      <dgm:t>
        <a:bodyPr/>
        <a:lstStyle/>
        <a:p>
          <a:endParaRPr lang="en-US"/>
        </a:p>
      </dgm:t>
    </dgm:pt>
    <mc:AlternateContent xmlns:mc="http://schemas.openxmlformats.org/markup-compatibility/2006" xmlns:a14="http://schemas.microsoft.com/office/drawing/2010/main">
      <mc:Choice Requires="a14">
        <dgm:pt modelId="{3AC57502-F8B8-4B9E-8E80-43FE02A34C78}">
          <dgm:prSet custT="1"/>
          <dgm:spPr/>
          <dgm:t>
            <a:bodyPr/>
            <a:lstStyle/>
            <a:p>
              <a14:m>
                <m:oMath xmlns:m="http://schemas.openxmlformats.org/officeDocument/2006/math">
                  <m:sSub>
                    <m:sSubPr>
                      <m:ctrlPr>
                        <a:rPr lang="zh-CN" altLang="zh-CN" sz="1800" i="1" smtClean="0">
                          <a:latin typeface="Cambria Math" panose="02040503050406030204" pitchFamily="18" charset="0"/>
                        </a:rPr>
                      </m:ctrlPr>
                    </m:sSubPr>
                    <m:e>
                      <m:r>
                        <a:rPr lang="en-US" altLang="zh-CN" sz="1800" i="1">
                          <a:latin typeface="Cambria Math" panose="02040503050406030204" pitchFamily="18" charset="0"/>
                        </a:rPr>
                        <m:t>𝑅</m:t>
                      </m:r>
                    </m:e>
                    <m:sub>
                      <m:r>
                        <a:rPr lang="en-US" altLang="zh-CN" sz="1800" i="1">
                          <a:latin typeface="Cambria Math" panose="02040503050406030204" pitchFamily="18" charset="0"/>
                        </a:rPr>
                        <m:t>𝑗</m:t>
                      </m:r>
                    </m:sub>
                  </m:sSub>
                </m:oMath>
              </a14:m>
              <a:r>
                <a:rPr lang="en-US" altLang="zh-CN" sz="1800" dirty="0">
                  <a:latin typeface="Arial" panose="020B0604020202020204" pitchFamily="34" charset="0"/>
                  <a:ea typeface="Cambria" panose="02040503050406030204" pitchFamily="18" charset="0"/>
                  <a:cs typeface="Arial" panose="020B0604020202020204" pitchFamily="34" charset="0"/>
                </a:rPr>
                <a:t>: operating and maintenance costs for unit </a:t>
              </a:r>
              <a14:m>
                <m:oMath xmlns:m="http://schemas.openxmlformats.org/officeDocument/2006/math">
                  <m:r>
                    <a:rPr lang="en-US" altLang="zh-CN" sz="1800" i="1">
                      <a:latin typeface="Cambria Math" panose="02040503050406030204" pitchFamily="18" charset="0"/>
                    </a:rPr>
                    <m:t>𝑗</m:t>
                  </m:r>
                </m:oMath>
              </a14:m>
              <a:r>
                <a:rPr lang="en-US" altLang="zh-CN" sz="1800" dirty="0">
                  <a:latin typeface="Arial" panose="020B0604020202020204" pitchFamily="34" charset="0"/>
                  <a:ea typeface="Cambria" panose="02040503050406030204" pitchFamily="18" charset="0"/>
                  <a:cs typeface="Arial" panose="020B0604020202020204" pitchFamily="34" charset="0"/>
                </a:rPr>
                <a:t> ($/MWh)</a:t>
              </a:r>
            </a:p>
          </dgm:t>
        </dgm:pt>
      </mc:Choice>
      <mc:Fallback xmlns="">
        <dgm:pt modelId="{3AC57502-F8B8-4B9E-8E80-43FE02A34C78}">
          <dgm:prSet custT="1"/>
          <dgm:spPr/>
          <dgm:t>
            <a:bodyPr/>
            <a:lstStyle/>
            <a:p>
              <a:r>
                <a:rPr lang="en-US" altLang="zh-CN" sz="1800" i="0">
                  <a:latin typeface="Cambria Math" panose="02040503050406030204" pitchFamily="18" charset="0"/>
                </a:rPr>
                <a:t>𝑅</a:t>
              </a:r>
              <a:r>
                <a:rPr lang="zh-CN" altLang="zh-CN" sz="1800" i="0">
                  <a:latin typeface="Cambria Math" panose="02040503050406030204" pitchFamily="18" charset="0"/>
                </a:rPr>
                <a:t>_</a:t>
              </a:r>
              <a:r>
                <a:rPr lang="en-US" altLang="zh-CN" sz="1800" i="0">
                  <a:latin typeface="Cambria Math" panose="02040503050406030204" pitchFamily="18" charset="0"/>
                </a:rPr>
                <a:t>𝑗</a:t>
              </a:r>
              <a:r>
                <a:rPr lang="en-US" altLang="zh-CN" sz="1800" dirty="0">
                  <a:latin typeface="Arial" panose="020B0604020202020204" pitchFamily="34" charset="0"/>
                  <a:ea typeface="Cambria" panose="02040503050406030204" pitchFamily="18" charset="0"/>
                  <a:cs typeface="Arial" panose="020B0604020202020204" pitchFamily="34" charset="0"/>
                </a:rPr>
                <a:t>: operating and maintenance costs for unit </a:t>
              </a:r>
              <a:r>
                <a:rPr lang="en-US" altLang="zh-CN" sz="1800" i="0">
                  <a:latin typeface="Cambria Math" panose="02040503050406030204" pitchFamily="18" charset="0"/>
                </a:rPr>
                <a:t>𝑗</a:t>
              </a:r>
              <a:r>
                <a:rPr lang="en-US" altLang="zh-CN" sz="1800" dirty="0">
                  <a:latin typeface="Arial" panose="020B0604020202020204" pitchFamily="34" charset="0"/>
                  <a:ea typeface="Cambria" panose="02040503050406030204" pitchFamily="18" charset="0"/>
                  <a:cs typeface="Arial" panose="020B0604020202020204" pitchFamily="34" charset="0"/>
                </a:rPr>
                <a:t> ($/MWh)</a:t>
              </a:r>
            </a:p>
          </dgm:t>
        </dgm:pt>
      </mc:Fallback>
    </mc:AlternateContent>
    <dgm:pt modelId="{FC149753-1969-4D3A-AA61-95C5014ADA53}" type="parTrans" cxnId="{D2099F7E-670D-4477-8CDF-B75D3F2913E6}">
      <dgm:prSet/>
      <dgm:spPr/>
      <dgm:t>
        <a:bodyPr/>
        <a:lstStyle/>
        <a:p>
          <a:endParaRPr lang="en-US"/>
        </a:p>
      </dgm:t>
    </dgm:pt>
    <dgm:pt modelId="{056A2773-F35C-465E-A4A0-687661812064}" type="sibTrans" cxnId="{D2099F7E-670D-4477-8CDF-B75D3F2913E6}">
      <dgm:prSet/>
      <dgm:spPr/>
      <dgm:t>
        <a:bodyPr/>
        <a:lstStyle/>
        <a:p>
          <a:endParaRPr lang="en-US"/>
        </a:p>
      </dgm:t>
    </dgm:pt>
    <mc:AlternateContent xmlns:mc="http://schemas.openxmlformats.org/markup-compatibility/2006" xmlns:a14="http://schemas.microsoft.com/office/drawing/2010/main">
      <mc:Choice Requires="a14">
        <dgm:pt modelId="{943CF261-4854-4806-970A-282A89317606}">
          <dgm:prSet custT="1"/>
          <dgm:spPr/>
          <dgm:t>
            <a:bodyPr/>
            <a:lstStyle/>
            <a:p>
              <a14:m>
                <m:oMath xmlns:m="http://schemas.openxmlformats.org/officeDocument/2006/math">
                  <m:sSub>
                    <m:sSubPr>
                      <m:ctrlPr>
                        <a:rPr lang="zh-CN" altLang="zh-CN" sz="1800" i="1" smtClean="0">
                          <a:latin typeface="Cambria Math" panose="02040503050406030204" pitchFamily="18" charset="0"/>
                        </a:rPr>
                      </m:ctrlPr>
                    </m:sSubPr>
                    <m:e>
                      <m:r>
                        <a:rPr lang="en-US" altLang="zh-CN" sz="1800" i="1">
                          <a:latin typeface="Cambria Math" panose="02040503050406030204" pitchFamily="18" charset="0"/>
                        </a:rPr>
                        <m:t>𝑧</m:t>
                      </m:r>
                    </m:e>
                    <m:sub>
                      <m:r>
                        <a:rPr lang="en-US" altLang="zh-CN" sz="1800" i="1">
                          <a:latin typeface="Cambria Math" panose="02040503050406030204" pitchFamily="18" charset="0"/>
                        </a:rPr>
                        <m:t>𝑗</m:t>
                      </m:r>
                      <m:r>
                        <a:rPr lang="en-US" altLang="zh-CN" sz="1800" i="1">
                          <a:latin typeface="Cambria Math" panose="02040503050406030204" pitchFamily="18" charset="0"/>
                        </a:rPr>
                        <m:t>,</m:t>
                      </m:r>
                      <m:r>
                        <a:rPr lang="en-US" altLang="zh-CN" sz="1800" i="1">
                          <a:latin typeface="Cambria Math" panose="02040503050406030204" pitchFamily="18" charset="0"/>
                        </a:rPr>
                        <m:t>h</m:t>
                      </m:r>
                    </m:sub>
                  </m:sSub>
                  <m:r>
                    <a:rPr lang="en-US" altLang="zh-CN" sz="1800" i="1">
                      <a:latin typeface="Cambria Math" panose="02040503050406030204" pitchFamily="18" charset="0"/>
                    </a:rPr>
                    <m:t> </m:t>
                  </m:r>
                </m:oMath>
              </a14:m>
              <a:r>
                <a:rPr lang="en-US" altLang="zh-CN" sz="1800" dirty="0">
                  <a:latin typeface="Arial" panose="020B0604020202020204" pitchFamily="34" charset="0"/>
                  <a:ea typeface="Cambria" panose="02040503050406030204" pitchFamily="18" charset="0"/>
                  <a:cs typeface="Arial" panose="020B0604020202020204" pitchFamily="34" charset="0"/>
                </a:rPr>
                <a:t>: electricity generated by unit j at hour h (MWh)</a:t>
              </a:r>
            </a:p>
          </dgm:t>
        </dgm:pt>
      </mc:Choice>
      <mc:Fallback xmlns="">
        <dgm:pt modelId="{943CF261-4854-4806-970A-282A89317606}">
          <dgm:prSet custT="1"/>
          <dgm:spPr/>
          <dgm:t>
            <a:bodyPr/>
            <a:lstStyle/>
            <a:p>
              <a:r>
                <a:rPr lang="en-US" altLang="zh-CN" sz="1800" i="0">
                  <a:latin typeface="Cambria Math" panose="02040503050406030204" pitchFamily="18" charset="0"/>
                </a:rPr>
                <a:t>𝑧</a:t>
              </a:r>
              <a:r>
                <a:rPr lang="zh-CN" altLang="zh-CN" sz="1800" i="0">
                  <a:latin typeface="Cambria Math" panose="02040503050406030204" pitchFamily="18" charset="0"/>
                </a:rPr>
                <a:t>_(</a:t>
              </a:r>
              <a:r>
                <a:rPr lang="en-US" altLang="zh-CN" sz="1800" i="0">
                  <a:latin typeface="Cambria Math" panose="02040503050406030204" pitchFamily="18" charset="0"/>
                </a:rPr>
                <a:t>𝑗,ℎ</a:t>
              </a:r>
              <a:r>
                <a:rPr lang="zh-CN" altLang="zh-CN" sz="1800" i="0">
                  <a:latin typeface="Cambria Math" panose="02040503050406030204" pitchFamily="18" charset="0"/>
                </a:rPr>
                <a:t>)</a:t>
              </a:r>
              <a:r>
                <a:rPr lang="en-US" altLang="zh-CN" sz="1800" i="0">
                  <a:latin typeface="Cambria Math" panose="02040503050406030204" pitchFamily="18" charset="0"/>
                </a:rPr>
                <a:t>  </a:t>
              </a:r>
              <a:r>
                <a:rPr lang="en-US" altLang="zh-CN" sz="1800" dirty="0">
                  <a:latin typeface="Arial" panose="020B0604020202020204" pitchFamily="34" charset="0"/>
                  <a:ea typeface="Cambria" panose="02040503050406030204" pitchFamily="18" charset="0"/>
                  <a:cs typeface="Arial" panose="020B0604020202020204" pitchFamily="34" charset="0"/>
                </a:rPr>
                <a:t>: electricity generated by unit j at hour h (MWh)</a:t>
              </a:r>
            </a:p>
          </dgm:t>
        </dgm:pt>
      </mc:Fallback>
    </mc:AlternateContent>
    <dgm:pt modelId="{8D9E7415-B235-44CF-B0EA-F71875959EB9}" type="parTrans" cxnId="{1E04745C-3BB6-477E-812B-174D6DFB80A7}">
      <dgm:prSet/>
      <dgm:spPr/>
      <dgm:t>
        <a:bodyPr/>
        <a:lstStyle/>
        <a:p>
          <a:endParaRPr lang="en-US"/>
        </a:p>
      </dgm:t>
    </dgm:pt>
    <dgm:pt modelId="{DE91312B-B43E-487A-B413-A38F5EFB815E}" type="sibTrans" cxnId="{1E04745C-3BB6-477E-812B-174D6DFB80A7}">
      <dgm:prSet/>
      <dgm:spPr/>
      <dgm:t>
        <a:bodyPr/>
        <a:lstStyle/>
        <a:p>
          <a:endParaRPr lang="en-US"/>
        </a:p>
      </dgm:t>
    </dgm:pt>
    <mc:AlternateContent xmlns:mc="http://schemas.openxmlformats.org/markup-compatibility/2006" xmlns:a14="http://schemas.microsoft.com/office/drawing/2010/main">
      <mc:Choice Requires="a14">
        <dgm:pt modelId="{552A6F96-460D-41CD-8FF1-A551DC0C1350}">
          <dgm:prSet custT="1"/>
          <dgm:spPr/>
          <dgm:t>
            <a:bodyPr/>
            <a:lstStyle/>
            <a:p>
              <a14:m>
                <m:oMath xmlns:m="http://schemas.openxmlformats.org/officeDocument/2006/math">
                  <m:sSub>
                    <m:sSubPr>
                      <m:ctrlPr>
                        <a:rPr lang="zh-CN" altLang="zh-CN" sz="1800" i="1" smtClean="0">
                          <a:latin typeface="Cambria Math" panose="02040503050406030204" pitchFamily="18" charset="0"/>
                        </a:rPr>
                      </m:ctrlPr>
                    </m:sSubPr>
                    <m:e>
                      <m:r>
                        <a:rPr lang="en-US" altLang="zh-CN" sz="1800" i="1">
                          <a:latin typeface="Cambria Math" panose="02040503050406030204" pitchFamily="18" charset="0"/>
                        </a:rPr>
                        <m:t>𝑇</m:t>
                      </m:r>
                    </m:e>
                    <m:sub>
                      <m:r>
                        <a:rPr lang="en-US" altLang="zh-CN" sz="1800" i="1">
                          <a:latin typeface="Cambria Math" panose="02040503050406030204" pitchFamily="18" charset="0"/>
                        </a:rPr>
                        <m:t>𝑗</m:t>
                      </m:r>
                    </m:sub>
                  </m:sSub>
                  <m:r>
                    <a:rPr lang="en-US" altLang="zh-CN" sz="1800" i="1">
                      <a:latin typeface="Cambria Math" panose="02040503050406030204" pitchFamily="18" charset="0"/>
                    </a:rPr>
                    <m:t> </m:t>
                  </m:r>
                </m:oMath>
              </a14:m>
              <a:r>
                <a:rPr lang="en-US" altLang="zh-CN" sz="1800" dirty="0">
                  <a:latin typeface="Arial" panose="020B0604020202020204" pitchFamily="34" charset="0"/>
                  <a:ea typeface="Cambria" panose="02040503050406030204" pitchFamily="18" charset="0"/>
                  <a:cs typeface="Arial" panose="020B0604020202020204" pitchFamily="34" charset="0"/>
                </a:rPr>
                <a:t>: start-up costs of the plant ($/start) </a:t>
              </a:r>
            </a:p>
          </dgm:t>
        </dgm:pt>
      </mc:Choice>
      <mc:Fallback xmlns="">
        <dgm:pt modelId="{552A6F96-460D-41CD-8FF1-A551DC0C1350}">
          <dgm:prSet custT="1"/>
          <dgm:spPr/>
          <dgm:t>
            <a:bodyPr/>
            <a:lstStyle/>
            <a:p>
              <a:r>
                <a:rPr lang="en-US" altLang="zh-CN" sz="1800" i="0">
                  <a:latin typeface="Cambria Math" panose="02040503050406030204" pitchFamily="18" charset="0"/>
                </a:rPr>
                <a:t>𝑇</a:t>
              </a:r>
              <a:r>
                <a:rPr lang="zh-CN" altLang="zh-CN" sz="1800" i="0">
                  <a:latin typeface="Cambria Math" panose="02040503050406030204" pitchFamily="18" charset="0"/>
                </a:rPr>
                <a:t>_</a:t>
              </a:r>
              <a:r>
                <a:rPr lang="en-US" altLang="zh-CN" sz="1800" i="0">
                  <a:latin typeface="Cambria Math" panose="02040503050406030204" pitchFamily="18" charset="0"/>
                </a:rPr>
                <a:t>𝑗  </a:t>
              </a:r>
              <a:r>
                <a:rPr lang="en-US" altLang="zh-CN" sz="1800" dirty="0">
                  <a:latin typeface="Arial" panose="020B0604020202020204" pitchFamily="34" charset="0"/>
                  <a:ea typeface="Cambria" panose="02040503050406030204" pitchFamily="18" charset="0"/>
                  <a:cs typeface="Arial" panose="020B0604020202020204" pitchFamily="34" charset="0"/>
                </a:rPr>
                <a:t>: start-up costs of the plant ($/start) </a:t>
              </a:r>
            </a:p>
          </dgm:t>
        </dgm:pt>
      </mc:Fallback>
    </mc:AlternateContent>
    <dgm:pt modelId="{1966DF3A-27E5-48EA-B6DC-41D9931A8BB6}" type="parTrans" cxnId="{C64E3599-F9EF-4F90-AF40-66B72FB693EA}">
      <dgm:prSet/>
      <dgm:spPr/>
      <dgm:t>
        <a:bodyPr/>
        <a:lstStyle/>
        <a:p>
          <a:endParaRPr lang="en-US"/>
        </a:p>
      </dgm:t>
    </dgm:pt>
    <dgm:pt modelId="{35325D51-16B7-4A8B-801F-F795EC6A096F}" type="sibTrans" cxnId="{C64E3599-F9EF-4F90-AF40-66B72FB693EA}">
      <dgm:prSet/>
      <dgm:spPr/>
      <dgm:t>
        <a:bodyPr/>
        <a:lstStyle/>
        <a:p>
          <a:endParaRPr lang="en-US"/>
        </a:p>
      </dgm:t>
    </dgm:pt>
    <mc:AlternateContent xmlns:mc="http://schemas.openxmlformats.org/markup-compatibility/2006" xmlns:a14="http://schemas.microsoft.com/office/drawing/2010/main">
      <mc:Choice Requires="a14">
        <dgm:pt modelId="{741CAB4B-14F2-44DD-BF77-E8601DCB35C1}">
          <dgm:prSet custT="1"/>
          <dgm:spPr/>
          <dgm:t>
            <a:bodyPr/>
            <a:lstStyle/>
            <a:p>
              <a14:m>
                <m:oMath xmlns:m="http://schemas.openxmlformats.org/officeDocument/2006/math">
                  <m:sSub>
                    <m:sSubPr>
                      <m:ctrlPr>
                        <a:rPr lang="zh-CN" altLang="zh-CN" sz="1800" i="1" smtClean="0">
                          <a:latin typeface="Cambria Math" panose="02040503050406030204" pitchFamily="18" charset="0"/>
                        </a:rPr>
                      </m:ctrlPr>
                    </m:sSubPr>
                    <m:e>
                      <m:r>
                        <a:rPr lang="en-US" altLang="zh-CN" sz="1800" i="1">
                          <a:latin typeface="Cambria Math" panose="02040503050406030204" pitchFamily="18" charset="0"/>
                        </a:rPr>
                        <m:t>𝑣</m:t>
                      </m:r>
                    </m:e>
                    <m:sub>
                      <m:r>
                        <a:rPr lang="en-US" altLang="zh-CN" sz="1800" i="1">
                          <a:latin typeface="Cambria Math" panose="02040503050406030204" pitchFamily="18" charset="0"/>
                        </a:rPr>
                        <m:t>𝑗</m:t>
                      </m:r>
                      <m:r>
                        <a:rPr lang="en-US" altLang="zh-CN" sz="1800" i="1">
                          <a:latin typeface="Cambria Math" panose="02040503050406030204" pitchFamily="18" charset="0"/>
                        </a:rPr>
                        <m:t>,</m:t>
                      </m:r>
                      <m:r>
                        <a:rPr lang="en-US" altLang="zh-CN" sz="1800" i="1">
                          <a:latin typeface="Cambria Math" panose="02040503050406030204" pitchFamily="18" charset="0"/>
                        </a:rPr>
                        <m:t>h</m:t>
                      </m:r>
                    </m:sub>
                  </m:sSub>
                </m:oMath>
              </a14:m>
              <a:r>
                <a:rPr lang="en-US" altLang="zh-CN" sz="1800" dirty="0">
                  <a:latin typeface="Arial" panose="020B0604020202020204" pitchFamily="34" charset="0"/>
                  <a:ea typeface="Cambria" panose="02040503050406030204" pitchFamily="18" charset="0"/>
                  <a:cs typeface="Arial" panose="020B0604020202020204" pitchFamily="34" charset="0"/>
                </a:rPr>
                <a:t>: binary start up variable for unit </a:t>
              </a:r>
              <a14:m>
                <m:oMath xmlns:m="http://schemas.openxmlformats.org/officeDocument/2006/math">
                  <m:r>
                    <a:rPr lang="en-US" altLang="zh-CN" sz="1800" i="1">
                      <a:latin typeface="Cambria Math" panose="02040503050406030204" pitchFamily="18" charset="0"/>
                    </a:rPr>
                    <m:t>𝑗</m:t>
                  </m:r>
                </m:oMath>
              </a14:m>
              <a:r>
                <a:rPr lang="en-US" altLang="zh-CN" sz="1800" dirty="0">
                  <a:latin typeface="Arial" panose="020B0604020202020204" pitchFamily="34" charset="0"/>
                  <a:ea typeface="Cambria" panose="02040503050406030204" pitchFamily="18" charset="0"/>
                  <a:cs typeface="Arial" panose="020B0604020202020204" pitchFamily="34" charset="0"/>
                </a:rPr>
                <a:t> in hour </a:t>
              </a:r>
              <a14:m>
                <m:oMath xmlns:m="http://schemas.openxmlformats.org/officeDocument/2006/math">
                  <m:r>
                    <a:rPr lang="en-US" altLang="zh-CN" sz="1800" i="1">
                      <a:latin typeface="Cambria Math" panose="02040503050406030204" pitchFamily="18" charset="0"/>
                    </a:rPr>
                    <m:t>h</m:t>
                  </m:r>
                </m:oMath>
              </a14:m>
              <a:r>
                <a:rPr lang="en-US" altLang="zh-CN" sz="1800" dirty="0">
                  <a:latin typeface="Arial" panose="020B0604020202020204" pitchFamily="34" charset="0"/>
                  <a:ea typeface="Cambria" panose="02040503050406030204" pitchFamily="18" charset="0"/>
                  <a:cs typeface="Arial" panose="020B0604020202020204" pitchFamily="34" charset="0"/>
                </a:rPr>
                <a:t> (1 or 0)</a:t>
              </a:r>
              <a:endParaRPr lang="en-US" sz="1800" dirty="0">
                <a:latin typeface="Arial" panose="020B0604020202020204" pitchFamily="34" charset="0"/>
                <a:ea typeface="Cambria" panose="02040503050406030204" pitchFamily="18" charset="0"/>
                <a:cs typeface="Arial" panose="020B0604020202020204" pitchFamily="34" charset="0"/>
              </a:endParaRPr>
            </a:p>
          </dgm:t>
        </dgm:pt>
      </mc:Choice>
      <mc:Fallback xmlns="">
        <dgm:pt modelId="{741CAB4B-14F2-44DD-BF77-E8601DCB35C1}">
          <dgm:prSet custT="1"/>
          <dgm:spPr/>
          <dgm:t>
            <a:bodyPr/>
            <a:lstStyle/>
            <a:p>
              <a:r>
                <a:rPr lang="en-US" altLang="zh-CN" sz="1800" i="0">
                  <a:latin typeface="Cambria Math" panose="02040503050406030204" pitchFamily="18" charset="0"/>
                </a:rPr>
                <a:t>𝑣</a:t>
              </a:r>
              <a:r>
                <a:rPr lang="zh-CN" altLang="zh-CN" sz="1800" i="0">
                  <a:latin typeface="Cambria Math" panose="02040503050406030204" pitchFamily="18" charset="0"/>
                </a:rPr>
                <a:t>_(</a:t>
              </a:r>
              <a:r>
                <a:rPr lang="en-US" altLang="zh-CN" sz="1800" i="0">
                  <a:latin typeface="Cambria Math" panose="02040503050406030204" pitchFamily="18" charset="0"/>
                </a:rPr>
                <a:t>𝑗,ℎ</a:t>
              </a:r>
              <a:r>
                <a:rPr lang="zh-CN" altLang="zh-CN" sz="1800" i="0">
                  <a:latin typeface="Cambria Math" panose="02040503050406030204" pitchFamily="18" charset="0"/>
                </a:rPr>
                <a:t>)</a:t>
              </a:r>
              <a:r>
                <a:rPr lang="en-US" altLang="zh-CN" sz="1800" dirty="0">
                  <a:latin typeface="Arial" panose="020B0604020202020204" pitchFamily="34" charset="0"/>
                  <a:ea typeface="Cambria" panose="02040503050406030204" pitchFamily="18" charset="0"/>
                  <a:cs typeface="Arial" panose="020B0604020202020204" pitchFamily="34" charset="0"/>
                </a:rPr>
                <a:t>: binary start up variable for unit </a:t>
              </a:r>
              <a:r>
                <a:rPr lang="en-US" altLang="zh-CN" sz="1800" i="0">
                  <a:latin typeface="Cambria Math" panose="02040503050406030204" pitchFamily="18" charset="0"/>
                </a:rPr>
                <a:t>𝑗</a:t>
              </a:r>
              <a:r>
                <a:rPr lang="en-US" altLang="zh-CN" sz="1800" dirty="0">
                  <a:latin typeface="Arial" panose="020B0604020202020204" pitchFamily="34" charset="0"/>
                  <a:ea typeface="Cambria" panose="02040503050406030204" pitchFamily="18" charset="0"/>
                  <a:cs typeface="Arial" panose="020B0604020202020204" pitchFamily="34" charset="0"/>
                </a:rPr>
                <a:t> in hour </a:t>
              </a:r>
              <a:r>
                <a:rPr lang="en-US" altLang="zh-CN" sz="1800" i="0">
                  <a:latin typeface="Cambria Math" panose="02040503050406030204" pitchFamily="18" charset="0"/>
                </a:rPr>
                <a:t>ℎ</a:t>
              </a:r>
              <a:r>
                <a:rPr lang="en-US" altLang="zh-CN" sz="1800" dirty="0">
                  <a:latin typeface="Arial" panose="020B0604020202020204" pitchFamily="34" charset="0"/>
                  <a:ea typeface="Cambria" panose="02040503050406030204" pitchFamily="18" charset="0"/>
                  <a:cs typeface="Arial" panose="020B0604020202020204" pitchFamily="34" charset="0"/>
                </a:rPr>
                <a:t> (1 or 0)</a:t>
              </a:r>
              <a:endParaRPr lang="en-US" sz="1800" dirty="0">
                <a:latin typeface="Arial" panose="020B0604020202020204" pitchFamily="34" charset="0"/>
                <a:ea typeface="Cambria" panose="02040503050406030204" pitchFamily="18" charset="0"/>
                <a:cs typeface="Arial" panose="020B0604020202020204" pitchFamily="34" charset="0"/>
              </a:endParaRPr>
            </a:p>
          </dgm:t>
        </dgm:pt>
      </mc:Fallback>
    </mc:AlternateContent>
    <dgm:pt modelId="{0C4D3C26-F677-46B9-8DB8-7C201EDE5EAD}" type="parTrans" cxnId="{10A1A475-7034-418C-9BDD-D87D20FAFB09}">
      <dgm:prSet/>
      <dgm:spPr/>
      <dgm:t>
        <a:bodyPr/>
        <a:lstStyle/>
        <a:p>
          <a:endParaRPr lang="en-US"/>
        </a:p>
      </dgm:t>
    </dgm:pt>
    <dgm:pt modelId="{EDCE9298-D011-4E5A-907B-5616072E79CA}" type="sibTrans" cxnId="{10A1A475-7034-418C-9BDD-D87D20FAFB09}">
      <dgm:prSet/>
      <dgm:spPr/>
      <dgm:t>
        <a:bodyPr/>
        <a:lstStyle/>
        <a:p>
          <a:endParaRPr lang="en-US"/>
        </a:p>
      </dgm:t>
    </dgm:pt>
    <dgm:pt modelId="{BACF3332-C9AA-4C6C-9064-9BF7FA8191C7}">
      <dgm:prSet phldrT="[Text]" custT="1"/>
      <dgm:spPr>
        <a:noFill/>
      </dgm:spPr>
      <dgm:t>
        <a:bodyPr/>
        <a:lstStyle/>
        <a:p>
          <a:pPr>
            <a:buFont typeface="Arial" panose="020B0604020202020204" pitchFamily="34" charset="0"/>
            <a:buNone/>
          </a:pPr>
          <a:r>
            <a:rPr lang="en-US" altLang="zh-CN" sz="3200" u="sng" dirty="0">
              <a:solidFill>
                <a:schemeClr val="accent2"/>
              </a:solidFill>
              <a:latin typeface="Arial" panose="020B0604020202020204" pitchFamily="34" charset="0"/>
              <a:ea typeface="Cambria" panose="02040503050406030204" pitchFamily="18" charset="0"/>
              <a:cs typeface="Arial" panose="020B0604020202020204" pitchFamily="34" charset="0"/>
            </a:rPr>
            <a:t>Minimize generation cost</a:t>
          </a:r>
          <a:endParaRPr lang="en-US" sz="3200" u="sng" dirty="0">
            <a:solidFill>
              <a:schemeClr val="accent2"/>
            </a:solidFill>
          </a:endParaRPr>
        </a:p>
      </dgm:t>
    </dgm:pt>
    <dgm:pt modelId="{DE9CE615-940B-42D7-A977-DB6F52AF2600}" type="parTrans" cxnId="{B9F85E37-732B-4CDC-BC35-FED8347CCABB}">
      <dgm:prSet/>
      <dgm:spPr/>
      <dgm:t>
        <a:bodyPr/>
        <a:lstStyle/>
        <a:p>
          <a:endParaRPr lang="en-US"/>
        </a:p>
      </dgm:t>
    </dgm:pt>
    <dgm:pt modelId="{AA2AC50B-DE1E-4CC7-82FD-F2BC9DB5BAF4}" type="sibTrans" cxnId="{B9F85E37-732B-4CDC-BC35-FED8347CCABB}">
      <dgm:prSet/>
      <dgm:spPr/>
      <dgm:t>
        <a:bodyPr/>
        <a:lstStyle/>
        <a:p>
          <a:endParaRPr lang="en-US"/>
        </a:p>
      </dgm:t>
    </dgm:pt>
    <dgm:pt modelId="{0C34C840-19A7-4664-AB6B-0C6B45303BFE}" type="pres">
      <dgm:prSet presAssocID="{C0AFF552-0726-4E65-BF0D-5CFDC7FA8FD3}" presName="linear" presStyleCnt="0">
        <dgm:presLayoutVars>
          <dgm:animLvl val="lvl"/>
          <dgm:resizeHandles val="exact"/>
        </dgm:presLayoutVars>
      </dgm:prSet>
      <dgm:spPr/>
    </dgm:pt>
    <dgm:pt modelId="{2625C631-7D26-45CD-8FAE-3AF82C434586}" type="pres">
      <dgm:prSet presAssocID="{BACF3332-C9AA-4C6C-9064-9BF7FA8191C7}" presName="parentText" presStyleLbl="node1" presStyleIdx="0" presStyleCnt="1" custScaleY="60510" custLinFactNeighborY="-42342">
        <dgm:presLayoutVars>
          <dgm:chMax val="0"/>
          <dgm:bulletEnabled val="1"/>
        </dgm:presLayoutVars>
      </dgm:prSet>
      <dgm:spPr/>
    </dgm:pt>
    <dgm:pt modelId="{FF978D7B-8C73-488F-8BC8-4096D505A2EC}" type="pres">
      <dgm:prSet presAssocID="{BACF3332-C9AA-4C6C-9064-9BF7FA8191C7}" presName="childText" presStyleLbl="revTx" presStyleIdx="0" presStyleCnt="1" custLinFactNeighborY="37010">
        <dgm:presLayoutVars>
          <dgm:bulletEnabled val="1"/>
        </dgm:presLayoutVars>
      </dgm:prSet>
      <dgm:spPr/>
    </dgm:pt>
  </dgm:ptLst>
  <dgm:cxnLst>
    <dgm:cxn modelId="{B9F85E37-732B-4CDC-BC35-FED8347CCABB}" srcId="{C0AFF552-0726-4E65-BF0D-5CFDC7FA8FD3}" destId="{BACF3332-C9AA-4C6C-9064-9BF7FA8191C7}" srcOrd="0" destOrd="0" parTransId="{DE9CE615-940B-42D7-A977-DB6F52AF2600}" sibTransId="{AA2AC50B-DE1E-4CC7-82FD-F2BC9DB5BAF4}"/>
    <dgm:cxn modelId="{0548FC3B-B3D9-48C3-94E5-36CD2AE6F33E}" type="presOf" srcId="{943CF261-4854-4806-970A-282A89317606}" destId="{FF978D7B-8C73-488F-8BC8-4096D505A2EC}" srcOrd="0" destOrd="3" presId="urn:microsoft.com/office/officeart/2005/8/layout/vList2"/>
    <dgm:cxn modelId="{1E04745C-3BB6-477E-812B-174D6DFB80A7}" srcId="{BACF3332-C9AA-4C6C-9064-9BF7FA8191C7}" destId="{943CF261-4854-4806-970A-282A89317606}" srcOrd="3" destOrd="0" parTransId="{8D9E7415-B235-44CF-B0EA-F71875959EB9}" sibTransId="{DE91312B-B43E-487A-B413-A38F5EFB815E}"/>
    <dgm:cxn modelId="{7B981247-70EF-43EC-829B-F3AB9FE6461F}" type="presOf" srcId="{BACF3332-C9AA-4C6C-9064-9BF7FA8191C7}" destId="{2625C631-7D26-45CD-8FAE-3AF82C434586}" srcOrd="0" destOrd="0" presId="urn:microsoft.com/office/officeart/2005/8/layout/vList2"/>
    <dgm:cxn modelId="{F3266071-4208-4B63-AA3C-2362FAEEC464}" type="presOf" srcId="{C0AFF552-0726-4E65-BF0D-5CFDC7FA8FD3}" destId="{0C34C840-19A7-4664-AB6B-0C6B45303BFE}" srcOrd="0" destOrd="0" presId="urn:microsoft.com/office/officeart/2005/8/layout/vList2"/>
    <dgm:cxn modelId="{10A1A475-7034-418C-9BDD-D87D20FAFB09}" srcId="{BACF3332-C9AA-4C6C-9064-9BF7FA8191C7}" destId="{741CAB4B-14F2-44DD-BF77-E8601DCB35C1}" srcOrd="5" destOrd="0" parTransId="{0C4D3C26-F677-46B9-8DB8-7C201EDE5EAD}" sibTransId="{EDCE9298-D011-4E5A-907B-5616072E79CA}"/>
    <dgm:cxn modelId="{9DCA5F78-AC36-4BAF-802C-B6495D71CC9F}" type="presOf" srcId="{41A28F59-C6ED-4651-94B8-BAEA648B0882}" destId="{FF978D7B-8C73-488F-8BC8-4096D505A2EC}" srcOrd="0" destOrd="1" presId="urn:microsoft.com/office/officeart/2005/8/layout/vList2"/>
    <dgm:cxn modelId="{D2099F7E-670D-4477-8CDF-B75D3F2913E6}" srcId="{BACF3332-C9AA-4C6C-9064-9BF7FA8191C7}" destId="{3AC57502-F8B8-4B9E-8E80-43FE02A34C78}" srcOrd="2" destOrd="0" parTransId="{FC149753-1969-4D3A-AA61-95C5014ADA53}" sibTransId="{056A2773-F35C-465E-A4A0-687661812064}"/>
    <dgm:cxn modelId="{63E07396-17FB-4EB3-A51E-9AE76FDC7BF4}" type="presOf" srcId="{552A6F96-460D-41CD-8FF1-A551DC0C1350}" destId="{FF978D7B-8C73-488F-8BC8-4096D505A2EC}" srcOrd="0" destOrd="4" presId="urn:microsoft.com/office/officeart/2005/8/layout/vList2"/>
    <dgm:cxn modelId="{C64E3599-F9EF-4F90-AF40-66B72FB693EA}" srcId="{BACF3332-C9AA-4C6C-9064-9BF7FA8191C7}" destId="{552A6F96-460D-41CD-8FF1-A551DC0C1350}" srcOrd="4" destOrd="0" parTransId="{1966DF3A-27E5-48EA-B6DC-41D9931A8BB6}" sibTransId="{35325D51-16B7-4A8B-801F-F795EC6A096F}"/>
    <dgm:cxn modelId="{BE7AB2A5-D72B-45B0-AEF5-FAFD62DA2251}" srcId="{BACF3332-C9AA-4C6C-9064-9BF7FA8191C7}" destId="{0CB084E5-E4F5-4385-A5F0-5972EE7CDCD1}" srcOrd="0" destOrd="0" parTransId="{9DC8DE18-6D91-441B-B93F-C0DD5305CF5E}" sibTransId="{A25B50F5-08FA-415A-AE7D-546A2EDE4958}"/>
    <dgm:cxn modelId="{863717D5-D1AC-4CB4-BA08-42AAC2F60E20}" srcId="{BACF3332-C9AA-4C6C-9064-9BF7FA8191C7}" destId="{41A28F59-C6ED-4651-94B8-BAEA648B0882}" srcOrd="1" destOrd="0" parTransId="{5EC652AA-A456-40BB-BF0E-8FB7A617E5B8}" sibTransId="{2C2A3332-F332-4498-946D-E8E7D0A0B97D}"/>
    <dgm:cxn modelId="{1D0619D5-9BE6-4A0C-85C3-AAEEBC841FB4}" type="presOf" srcId="{0CB084E5-E4F5-4385-A5F0-5972EE7CDCD1}" destId="{FF978D7B-8C73-488F-8BC8-4096D505A2EC}" srcOrd="0" destOrd="0" presId="urn:microsoft.com/office/officeart/2005/8/layout/vList2"/>
    <dgm:cxn modelId="{02855FF1-95C8-4A05-8A60-DF318895678D}" type="presOf" srcId="{3AC57502-F8B8-4B9E-8E80-43FE02A34C78}" destId="{FF978D7B-8C73-488F-8BC8-4096D505A2EC}" srcOrd="0" destOrd="2" presId="urn:microsoft.com/office/officeart/2005/8/layout/vList2"/>
    <dgm:cxn modelId="{CD4ED4F8-241F-44DB-B8AC-130FE6EABAB6}" type="presOf" srcId="{741CAB4B-14F2-44DD-BF77-E8601DCB35C1}" destId="{FF978D7B-8C73-488F-8BC8-4096D505A2EC}" srcOrd="0" destOrd="5" presId="urn:microsoft.com/office/officeart/2005/8/layout/vList2"/>
    <dgm:cxn modelId="{ECF51F9F-CDA5-49FC-8CD1-620AFD93F34A}" type="presParOf" srcId="{0C34C840-19A7-4664-AB6B-0C6B45303BFE}" destId="{2625C631-7D26-45CD-8FAE-3AF82C434586}" srcOrd="0" destOrd="0" presId="urn:microsoft.com/office/officeart/2005/8/layout/vList2"/>
    <dgm:cxn modelId="{306DDA3E-76BC-46DB-96AA-5B588D54EE03}" type="presParOf" srcId="{0C34C840-19A7-4664-AB6B-0C6B45303BFE}" destId="{FF978D7B-8C73-488F-8BC8-4096D505A2EC}"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AFF552-0726-4E65-BF0D-5CFDC7FA8FD3}"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0CB084E5-E4F5-4385-A5F0-5972EE7CDCD1}">
      <dgm:prSet phldrT="[Text]" custT="1"/>
      <dgm:spPr>
        <a:blipFill>
          <a:blip xmlns:r="http://schemas.openxmlformats.org/officeDocument/2006/relationships" r:embed="rId1"/>
          <a:stretch>
            <a:fillRect b="-5208"/>
          </a:stretch>
        </a:blipFill>
      </dgm:spPr>
      <dgm:t>
        <a:bodyPr/>
        <a:lstStyle/>
        <a:p>
          <a:r>
            <a:rPr lang="en-US">
              <a:noFill/>
            </a:rPr>
            <a:t> </a:t>
          </a:r>
        </a:p>
      </dgm:t>
    </dgm:pt>
    <dgm:pt modelId="{9DC8DE18-6D91-441B-B93F-C0DD5305CF5E}" type="parTrans" cxnId="{BE7AB2A5-D72B-45B0-AEF5-FAFD62DA2251}">
      <dgm:prSet/>
      <dgm:spPr/>
      <dgm:t>
        <a:bodyPr/>
        <a:lstStyle/>
        <a:p>
          <a:endParaRPr lang="en-US"/>
        </a:p>
      </dgm:t>
    </dgm:pt>
    <dgm:pt modelId="{A25B50F5-08FA-415A-AE7D-546A2EDE4958}" type="sibTrans" cxnId="{BE7AB2A5-D72B-45B0-AEF5-FAFD62DA2251}">
      <dgm:prSet/>
      <dgm:spPr/>
      <dgm:t>
        <a:bodyPr/>
        <a:lstStyle/>
        <a:p>
          <a:endParaRPr lang="en-US"/>
        </a:p>
      </dgm:t>
    </dgm:pt>
    <dgm:pt modelId="{41A28F59-C6ED-4651-94B8-BAEA648B0882}">
      <dgm:prSet custT="1"/>
      <dgm:spPr/>
      <dgm:t>
        <a:bodyPr/>
        <a:lstStyle/>
        <a:p>
          <a:r>
            <a:rPr lang="en-US">
              <a:noFill/>
            </a:rPr>
            <a:t> </a:t>
          </a:r>
        </a:p>
      </dgm:t>
    </dgm:pt>
    <dgm:pt modelId="{5EC652AA-A456-40BB-BF0E-8FB7A617E5B8}" type="parTrans" cxnId="{863717D5-D1AC-4CB4-BA08-42AAC2F60E20}">
      <dgm:prSet/>
      <dgm:spPr/>
      <dgm:t>
        <a:bodyPr/>
        <a:lstStyle/>
        <a:p>
          <a:endParaRPr lang="en-US"/>
        </a:p>
      </dgm:t>
    </dgm:pt>
    <dgm:pt modelId="{2C2A3332-F332-4498-946D-E8E7D0A0B97D}" type="sibTrans" cxnId="{863717D5-D1AC-4CB4-BA08-42AAC2F60E20}">
      <dgm:prSet/>
      <dgm:spPr/>
      <dgm:t>
        <a:bodyPr/>
        <a:lstStyle/>
        <a:p>
          <a:endParaRPr lang="en-US"/>
        </a:p>
      </dgm:t>
    </dgm:pt>
    <dgm:pt modelId="{3AC57502-F8B8-4B9E-8E80-43FE02A34C78}">
      <dgm:prSet custT="1"/>
      <dgm:spPr/>
      <dgm:t>
        <a:bodyPr/>
        <a:lstStyle/>
        <a:p>
          <a:r>
            <a:rPr lang="en-US">
              <a:noFill/>
            </a:rPr>
            <a:t> </a:t>
          </a:r>
        </a:p>
      </dgm:t>
    </dgm:pt>
    <dgm:pt modelId="{FC149753-1969-4D3A-AA61-95C5014ADA53}" type="parTrans" cxnId="{D2099F7E-670D-4477-8CDF-B75D3F2913E6}">
      <dgm:prSet/>
      <dgm:spPr/>
      <dgm:t>
        <a:bodyPr/>
        <a:lstStyle/>
        <a:p>
          <a:endParaRPr lang="en-US"/>
        </a:p>
      </dgm:t>
    </dgm:pt>
    <dgm:pt modelId="{056A2773-F35C-465E-A4A0-687661812064}" type="sibTrans" cxnId="{D2099F7E-670D-4477-8CDF-B75D3F2913E6}">
      <dgm:prSet/>
      <dgm:spPr/>
      <dgm:t>
        <a:bodyPr/>
        <a:lstStyle/>
        <a:p>
          <a:endParaRPr lang="en-US"/>
        </a:p>
      </dgm:t>
    </dgm:pt>
    <dgm:pt modelId="{943CF261-4854-4806-970A-282A89317606}">
      <dgm:prSet custT="1"/>
      <dgm:spPr/>
      <dgm:t>
        <a:bodyPr/>
        <a:lstStyle/>
        <a:p>
          <a:r>
            <a:rPr lang="en-US">
              <a:noFill/>
            </a:rPr>
            <a:t> </a:t>
          </a:r>
        </a:p>
      </dgm:t>
    </dgm:pt>
    <dgm:pt modelId="{8D9E7415-B235-44CF-B0EA-F71875959EB9}" type="parTrans" cxnId="{1E04745C-3BB6-477E-812B-174D6DFB80A7}">
      <dgm:prSet/>
      <dgm:spPr/>
      <dgm:t>
        <a:bodyPr/>
        <a:lstStyle/>
        <a:p>
          <a:endParaRPr lang="en-US"/>
        </a:p>
      </dgm:t>
    </dgm:pt>
    <dgm:pt modelId="{DE91312B-B43E-487A-B413-A38F5EFB815E}" type="sibTrans" cxnId="{1E04745C-3BB6-477E-812B-174D6DFB80A7}">
      <dgm:prSet/>
      <dgm:spPr/>
      <dgm:t>
        <a:bodyPr/>
        <a:lstStyle/>
        <a:p>
          <a:endParaRPr lang="en-US"/>
        </a:p>
      </dgm:t>
    </dgm:pt>
    <dgm:pt modelId="{552A6F96-460D-41CD-8FF1-A551DC0C1350}">
      <dgm:prSet custT="1"/>
      <dgm:spPr/>
      <dgm:t>
        <a:bodyPr/>
        <a:lstStyle/>
        <a:p>
          <a:r>
            <a:rPr lang="en-US">
              <a:noFill/>
            </a:rPr>
            <a:t> </a:t>
          </a:r>
        </a:p>
      </dgm:t>
    </dgm:pt>
    <dgm:pt modelId="{1966DF3A-27E5-48EA-B6DC-41D9931A8BB6}" type="parTrans" cxnId="{C64E3599-F9EF-4F90-AF40-66B72FB693EA}">
      <dgm:prSet/>
      <dgm:spPr/>
      <dgm:t>
        <a:bodyPr/>
        <a:lstStyle/>
        <a:p>
          <a:endParaRPr lang="en-US"/>
        </a:p>
      </dgm:t>
    </dgm:pt>
    <dgm:pt modelId="{35325D51-16B7-4A8B-801F-F795EC6A096F}" type="sibTrans" cxnId="{C64E3599-F9EF-4F90-AF40-66B72FB693EA}">
      <dgm:prSet/>
      <dgm:spPr/>
      <dgm:t>
        <a:bodyPr/>
        <a:lstStyle/>
        <a:p>
          <a:endParaRPr lang="en-US"/>
        </a:p>
      </dgm:t>
    </dgm:pt>
    <dgm:pt modelId="{741CAB4B-14F2-44DD-BF77-E8601DCB35C1}">
      <dgm:prSet custT="1"/>
      <dgm:spPr/>
      <dgm:t>
        <a:bodyPr/>
        <a:lstStyle/>
        <a:p>
          <a:r>
            <a:rPr lang="en-US">
              <a:noFill/>
            </a:rPr>
            <a:t> </a:t>
          </a:r>
        </a:p>
      </dgm:t>
    </dgm:pt>
    <dgm:pt modelId="{0C4D3C26-F677-46B9-8DB8-7C201EDE5EAD}" type="parTrans" cxnId="{10A1A475-7034-418C-9BDD-D87D20FAFB09}">
      <dgm:prSet/>
      <dgm:spPr/>
      <dgm:t>
        <a:bodyPr/>
        <a:lstStyle/>
        <a:p>
          <a:endParaRPr lang="en-US"/>
        </a:p>
      </dgm:t>
    </dgm:pt>
    <dgm:pt modelId="{EDCE9298-D011-4E5A-907B-5616072E79CA}" type="sibTrans" cxnId="{10A1A475-7034-418C-9BDD-D87D20FAFB09}">
      <dgm:prSet/>
      <dgm:spPr/>
      <dgm:t>
        <a:bodyPr/>
        <a:lstStyle/>
        <a:p>
          <a:endParaRPr lang="en-US"/>
        </a:p>
      </dgm:t>
    </dgm:pt>
    <dgm:pt modelId="{BACF3332-C9AA-4C6C-9064-9BF7FA8191C7}">
      <dgm:prSet phldrT="[Text]" custT="1"/>
      <dgm:spPr>
        <a:noFill/>
      </dgm:spPr>
      <dgm:t>
        <a:bodyPr/>
        <a:lstStyle/>
        <a:p>
          <a:pPr>
            <a:buFont typeface="Arial" panose="020B0604020202020204" pitchFamily="34" charset="0"/>
            <a:buNone/>
          </a:pPr>
          <a:r>
            <a:rPr lang="en-US" altLang="zh-CN" sz="3200" u="sng" dirty="0">
              <a:solidFill>
                <a:schemeClr val="accent2"/>
              </a:solidFill>
              <a:latin typeface="Arial" panose="020B0604020202020204" pitchFamily="34" charset="0"/>
              <a:ea typeface="Cambria" panose="02040503050406030204" pitchFamily="18" charset="0"/>
              <a:cs typeface="Arial" panose="020B0604020202020204" pitchFamily="34" charset="0"/>
            </a:rPr>
            <a:t>Minimize </a:t>
          </a:r>
          <a:r>
            <a:rPr lang="en-US" altLang="zh-CN" sz="3200" u="sng" dirty="0" smtClean="0">
              <a:solidFill>
                <a:schemeClr val="accent2"/>
              </a:solidFill>
              <a:latin typeface="Arial" panose="020B0604020202020204" pitchFamily="34" charset="0"/>
              <a:ea typeface="Cambria" panose="02040503050406030204" pitchFamily="18" charset="0"/>
              <a:cs typeface="Arial" panose="020B0604020202020204" pitchFamily="34" charset="0"/>
            </a:rPr>
            <a:t>generation </a:t>
          </a:r>
          <a:r>
            <a:rPr lang="en-US" altLang="zh-CN" sz="3200" u="sng" dirty="0">
              <a:solidFill>
                <a:schemeClr val="accent2"/>
              </a:solidFill>
              <a:latin typeface="Arial" panose="020B0604020202020204" pitchFamily="34" charset="0"/>
              <a:ea typeface="Cambria" panose="02040503050406030204" pitchFamily="18" charset="0"/>
              <a:cs typeface="Arial" panose="020B0604020202020204" pitchFamily="34" charset="0"/>
            </a:rPr>
            <a:t>cost</a:t>
          </a:r>
          <a:endParaRPr lang="en-US" sz="3200" u="sng" dirty="0">
            <a:solidFill>
              <a:schemeClr val="accent2"/>
            </a:solidFill>
          </a:endParaRPr>
        </a:p>
      </dgm:t>
    </dgm:pt>
    <dgm:pt modelId="{DE9CE615-940B-42D7-A977-DB6F52AF2600}" type="parTrans" cxnId="{B9F85E37-732B-4CDC-BC35-FED8347CCABB}">
      <dgm:prSet/>
      <dgm:spPr/>
      <dgm:t>
        <a:bodyPr/>
        <a:lstStyle/>
        <a:p>
          <a:endParaRPr lang="en-US"/>
        </a:p>
      </dgm:t>
    </dgm:pt>
    <dgm:pt modelId="{AA2AC50B-DE1E-4CC7-82FD-F2BC9DB5BAF4}" type="sibTrans" cxnId="{B9F85E37-732B-4CDC-BC35-FED8347CCABB}">
      <dgm:prSet/>
      <dgm:spPr/>
      <dgm:t>
        <a:bodyPr/>
        <a:lstStyle/>
        <a:p>
          <a:endParaRPr lang="en-US"/>
        </a:p>
      </dgm:t>
    </dgm:pt>
    <dgm:pt modelId="{0C34C840-19A7-4664-AB6B-0C6B45303BFE}" type="pres">
      <dgm:prSet presAssocID="{C0AFF552-0726-4E65-BF0D-5CFDC7FA8FD3}" presName="linear" presStyleCnt="0">
        <dgm:presLayoutVars>
          <dgm:animLvl val="lvl"/>
          <dgm:resizeHandles val="exact"/>
        </dgm:presLayoutVars>
      </dgm:prSet>
      <dgm:spPr/>
      <dgm:t>
        <a:bodyPr/>
        <a:lstStyle/>
        <a:p>
          <a:endParaRPr lang="en-US"/>
        </a:p>
      </dgm:t>
    </dgm:pt>
    <dgm:pt modelId="{2625C631-7D26-45CD-8FAE-3AF82C434586}" type="pres">
      <dgm:prSet presAssocID="{BACF3332-C9AA-4C6C-9064-9BF7FA8191C7}" presName="parentText" presStyleLbl="node1" presStyleIdx="0" presStyleCnt="1" custScaleY="60510" custLinFactNeighborY="-42342">
        <dgm:presLayoutVars>
          <dgm:chMax val="0"/>
          <dgm:bulletEnabled val="1"/>
        </dgm:presLayoutVars>
      </dgm:prSet>
      <dgm:spPr/>
      <dgm:t>
        <a:bodyPr/>
        <a:lstStyle/>
        <a:p>
          <a:endParaRPr lang="en-US"/>
        </a:p>
      </dgm:t>
    </dgm:pt>
    <dgm:pt modelId="{FF978D7B-8C73-488F-8BC8-4096D505A2EC}" type="pres">
      <dgm:prSet presAssocID="{BACF3332-C9AA-4C6C-9064-9BF7FA8191C7}" presName="childText" presStyleLbl="revTx" presStyleIdx="0" presStyleCnt="1" custLinFactNeighborY="37010">
        <dgm:presLayoutVars>
          <dgm:bulletEnabled val="1"/>
        </dgm:presLayoutVars>
      </dgm:prSet>
      <dgm:spPr/>
      <dgm:t>
        <a:bodyPr/>
        <a:lstStyle/>
        <a:p>
          <a:endParaRPr lang="en-US"/>
        </a:p>
      </dgm:t>
    </dgm:pt>
  </dgm:ptLst>
  <dgm:cxnLst>
    <dgm:cxn modelId="{863717D5-D1AC-4CB4-BA08-42AAC2F60E20}" srcId="{BACF3332-C9AA-4C6C-9064-9BF7FA8191C7}" destId="{41A28F59-C6ED-4651-94B8-BAEA648B0882}" srcOrd="1" destOrd="0" parTransId="{5EC652AA-A456-40BB-BF0E-8FB7A617E5B8}" sibTransId="{2C2A3332-F332-4498-946D-E8E7D0A0B97D}"/>
    <dgm:cxn modelId="{BE7AB2A5-D72B-45B0-AEF5-FAFD62DA2251}" srcId="{BACF3332-C9AA-4C6C-9064-9BF7FA8191C7}" destId="{0CB084E5-E4F5-4385-A5F0-5972EE7CDCD1}" srcOrd="0" destOrd="0" parTransId="{9DC8DE18-6D91-441B-B93F-C0DD5305CF5E}" sibTransId="{A25B50F5-08FA-415A-AE7D-546A2EDE4958}"/>
    <dgm:cxn modelId="{10A1A475-7034-418C-9BDD-D87D20FAFB09}" srcId="{BACF3332-C9AA-4C6C-9064-9BF7FA8191C7}" destId="{741CAB4B-14F2-44DD-BF77-E8601DCB35C1}" srcOrd="5" destOrd="0" parTransId="{0C4D3C26-F677-46B9-8DB8-7C201EDE5EAD}" sibTransId="{EDCE9298-D011-4E5A-907B-5616072E79CA}"/>
    <dgm:cxn modelId="{D2099F7E-670D-4477-8CDF-B75D3F2913E6}" srcId="{BACF3332-C9AA-4C6C-9064-9BF7FA8191C7}" destId="{3AC57502-F8B8-4B9E-8E80-43FE02A34C78}" srcOrd="2" destOrd="0" parTransId="{FC149753-1969-4D3A-AA61-95C5014ADA53}" sibTransId="{056A2773-F35C-465E-A4A0-687661812064}"/>
    <dgm:cxn modelId="{02855FF1-95C8-4A05-8A60-DF318895678D}" type="presOf" srcId="{3AC57502-F8B8-4B9E-8E80-43FE02A34C78}" destId="{FF978D7B-8C73-488F-8BC8-4096D505A2EC}" srcOrd="0" destOrd="2" presId="urn:microsoft.com/office/officeart/2005/8/layout/vList2"/>
    <dgm:cxn modelId="{7B981247-70EF-43EC-829B-F3AB9FE6461F}" type="presOf" srcId="{BACF3332-C9AA-4C6C-9064-9BF7FA8191C7}" destId="{2625C631-7D26-45CD-8FAE-3AF82C434586}" srcOrd="0" destOrd="0" presId="urn:microsoft.com/office/officeart/2005/8/layout/vList2"/>
    <dgm:cxn modelId="{63E07396-17FB-4EB3-A51E-9AE76FDC7BF4}" type="presOf" srcId="{552A6F96-460D-41CD-8FF1-A551DC0C1350}" destId="{FF978D7B-8C73-488F-8BC8-4096D505A2EC}" srcOrd="0" destOrd="4" presId="urn:microsoft.com/office/officeart/2005/8/layout/vList2"/>
    <dgm:cxn modelId="{0548FC3B-B3D9-48C3-94E5-36CD2AE6F33E}" type="presOf" srcId="{943CF261-4854-4806-970A-282A89317606}" destId="{FF978D7B-8C73-488F-8BC8-4096D505A2EC}" srcOrd="0" destOrd="3" presId="urn:microsoft.com/office/officeart/2005/8/layout/vList2"/>
    <dgm:cxn modelId="{C64E3599-F9EF-4F90-AF40-66B72FB693EA}" srcId="{BACF3332-C9AA-4C6C-9064-9BF7FA8191C7}" destId="{552A6F96-460D-41CD-8FF1-A551DC0C1350}" srcOrd="4" destOrd="0" parTransId="{1966DF3A-27E5-48EA-B6DC-41D9931A8BB6}" sibTransId="{35325D51-16B7-4A8B-801F-F795EC6A096F}"/>
    <dgm:cxn modelId="{F3266071-4208-4B63-AA3C-2362FAEEC464}" type="presOf" srcId="{C0AFF552-0726-4E65-BF0D-5CFDC7FA8FD3}" destId="{0C34C840-19A7-4664-AB6B-0C6B45303BFE}" srcOrd="0" destOrd="0" presId="urn:microsoft.com/office/officeart/2005/8/layout/vList2"/>
    <dgm:cxn modelId="{CD4ED4F8-241F-44DB-B8AC-130FE6EABAB6}" type="presOf" srcId="{741CAB4B-14F2-44DD-BF77-E8601DCB35C1}" destId="{FF978D7B-8C73-488F-8BC8-4096D505A2EC}" srcOrd="0" destOrd="5" presId="urn:microsoft.com/office/officeart/2005/8/layout/vList2"/>
    <dgm:cxn modelId="{B9F85E37-732B-4CDC-BC35-FED8347CCABB}" srcId="{C0AFF552-0726-4E65-BF0D-5CFDC7FA8FD3}" destId="{BACF3332-C9AA-4C6C-9064-9BF7FA8191C7}" srcOrd="0" destOrd="0" parTransId="{DE9CE615-940B-42D7-A977-DB6F52AF2600}" sibTransId="{AA2AC50B-DE1E-4CC7-82FD-F2BC9DB5BAF4}"/>
    <dgm:cxn modelId="{1E04745C-3BB6-477E-812B-174D6DFB80A7}" srcId="{BACF3332-C9AA-4C6C-9064-9BF7FA8191C7}" destId="{943CF261-4854-4806-970A-282A89317606}" srcOrd="3" destOrd="0" parTransId="{8D9E7415-B235-44CF-B0EA-F71875959EB9}" sibTransId="{DE91312B-B43E-487A-B413-A38F5EFB815E}"/>
    <dgm:cxn modelId="{1D0619D5-9BE6-4A0C-85C3-AAEEBC841FB4}" type="presOf" srcId="{0CB084E5-E4F5-4385-A5F0-5972EE7CDCD1}" destId="{FF978D7B-8C73-488F-8BC8-4096D505A2EC}" srcOrd="0" destOrd="0" presId="urn:microsoft.com/office/officeart/2005/8/layout/vList2"/>
    <dgm:cxn modelId="{9DCA5F78-AC36-4BAF-802C-B6495D71CC9F}" type="presOf" srcId="{41A28F59-C6ED-4651-94B8-BAEA648B0882}" destId="{FF978D7B-8C73-488F-8BC8-4096D505A2EC}" srcOrd="0" destOrd="1" presId="urn:microsoft.com/office/officeart/2005/8/layout/vList2"/>
    <dgm:cxn modelId="{ECF51F9F-CDA5-49FC-8CD1-620AFD93F34A}" type="presParOf" srcId="{0C34C840-19A7-4664-AB6B-0C6B45303BFE}" destId="{2625C631-7D26-45CD-8FAE-3AF82C434586}" srcOrd="0" destOrd="0" presId="urn:microsoft.com/office/officeart/2005/8/layout/vList2"/>
    <dgm:cxn modelId="{306DDA3E-76BC-46DB-96AA-5B588D54EE03}" type="presParOf" srcId="{0C34C840-19A7-4664-AB6B-0C6B45303BFE}" destId="{FF978D7B-8C73-488F-8BC8-4096D505A2EC}"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AFF552-0726-4E65-BF0D-5CFDC7FA8FD3}"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mc:AlternateContent xmlns:mc="http://schemas.openxmlformats.org/markup-compatibility/2006" xmlns:a14="http://schemas.microsoft.com/office/drawing/2010/main">
      <mc:Choice Requires="a14">
        <dgm:pt modelId="{41A28F59-C6ED-4651-94B8-BAEA648B0882}">
          <dgm:prSet custT="1"/>
          <dgm:spPr/>
          <dgm:t>
            <a:bodyPr/>
            <a:lstStyle/>
            <a:p>
              <a14:m>
                <m:oMath xmlns:m="http://schemas.openxmlformats.org/officeDocument/2006/math">
                  <m:sSub>
                    <m:sSubPr>
                      <m:ctrlPr>
                        <a:rPr lang="zh-CN" altLang="zh-CN" sz="1800" i="1" smtClean="0">
                          <a:latin typeface="Cambria Math" panose="02040503050406030204" pitchFamily="18" charset="0"/>
                        </a:rPr>
                      </m:ctrlPr>
                    </m:sSubPr>
                    <m:e>
                      <m:r>
                        <a:rPr lang="en-US" altLang="zh-CN" sz="1800" i="1">
                          <a:latin typeface="Cambria Math" panose="02040503050406030204" pitchFamily="18" charset="0"/>
                        </a:rPr>
                        <m:t>𝐹</m:t>
                      </m:r>
                    </m:e>
                    <m:sub>
                      <m:r>
                        <a:rPr lang="en-US" altLang="zh-CN" sz="1800" i="1">
                          <a:latin typeface="Cambria Math" panose="02040503050406030204" pitchFamily="18" charset="0"/>
                        </a:rPr>
                        <m:t>𝑗</m:t>
                      </m:r>
                    </m:sub>
                  </m:sSub>
                  <m:r>
                    <a:rPr lang="en-US" altLang="zh-CN" sz="1800" i="1">
                      <a:latin typeface="Cambria Math" panose="02040503050406030204" pitchFamily="18" charset="0"/>
                    </a:rPr>
                    <m:t> </m:t>
                  </m:r>
                </m:oMath>
              </a14:m>
              <a:r>
                <a:rPr lang="en-US" altLang="zh-CN" sz="1800" dirty="0">
                  <a:latin typeface="Arial" panose="020B0604020202020204" pitchFamily="34" charset="0"/>
                  <a:ea typeface="Cambria" panose="02040503050406030204" pitchFamily="18" charset="0"/>
                  <a:cs typeface="Arial" panose="020B0604020202020204" pitchFamily="34" charset="0"/>
                </a:rPr>
                <a:t>: fuel cost for unit j ($/MWh) </a:t>
              </a:r>
            </a:p>
          </dgm:t>
        </dgm:pt>
      </mc:Choice>
      <mc:Fallback xmlns="">
        <dgm:pt modelId="{41A28F59-C6ED-4651-94B8-BAEA648B0882}">
          <dgm:prSet custT="1"/>
          <dgm:spPr/>
          <dgm:t>
            <a:bodyPr/>
            <a:lstStyle/>
            <a:p>
              <a:r>
                <a:rPr lang="en-US" altLang="zh-CN" sz="1800" i="0">
                  <a:latin typeface="Cambria Math" panose="02040503050406030204" pitchFamily="18" charset="0"/>
                </a:rPr>
                <a:t>𝐹</a:t>
              </a:r>
              <a:r>
                <a:rPr lang="zh-CN" altLang="zh-CN" sz="1800" i="0">
                  <a:latin typeface="Cambria Math" panose="02040503050406030204" pitchFamily="18" charset="0"/>
                </a:rPr>
                <a:t>_</a:t>
              </a:r>
              <a:r>
                <a:rPr lang="en-US" altLang="zh-CN" sz="1800" i="0">
                  <a:latin typeface="Cambria Math" panose="02040503050406030204" pitchFamily="18" charset="0"/>
                </a:rPr>
                <a:t>𝑗  </a:t>
              </a:r>
              <a:r>
                <a:rPr lang="en-US" altLang="zh-CN" sz="1800" dirty="0">
                  <a:latin typeface="Arial" panose="020B0604020202020204" pitchFamily="34" charset="0"/>
                  <a:ea typeface="Cambria" panose="02040503050406030204" pitchFamily="18" charset="0"/>
                  <a:cs typeface="Arial" panose="020B0604020202020204" pitchFamily="34" charset="0"/>
                </a:rPr>
                <a:t>: fuel cost for unit j ($/MWh) </a:t>
              </a:r>
            </a:p>
          </dgm:t>
        </dgm:pt>
      </mc:Fallback>
    </mc:AlternateContent>
    <dgm:pt modelId="{5EC652AA-A456-40BB-BF0E-8FB7A617E5B8}" type="parTrans" cxnId="{863717D5-D1AC-4CB4-BA08-42AAC2F60E20}">
      <dgm:prSet/>
      <dgm:spPr/>
      <dgm:t>
        <a:bodyPr/>
        <a:lstStyle/>
        <a:p>
          <a:endParaRPr lang="en-US"/>
        </a:p>
      </dgm:t>
    </dgm:pt>
    <dgm:pt modelId="{2C2A3332-F332-4498-946D-E8E7D0A0B97D}" type="sibTrans" cxnId="{863717D5-D1AC-4CB4-BA08-42AAC2F60E20}">
      <dgm:prSet/>
      <dgm:spPr/>
      <dgm:t>
        <a:bodyPr/>
        <a:lstStyle/>
        <a:p>
          <a:endParaRPr lang="en-US"/>
        </a:p>
      </dgm:t>
    </dgm:pt>
    <mc:AlternateContent xmlns:mc="http://schemas.openxmlformats.org/markup-compatibility/2006" xmlns:a14="http://schemas.microsoft.com/office/drawing/2010/main">
      <mc:Choice Requires="a14">
        <dgm:pt modelId="{3AC57502-F8B8-4B9E-8E80-43FE02A34C78}">
          <dgm:prSet custT="1"/>
          <dgm:spPr/>
          <dgm:t>
            <a:bodyPr/>
            <a:lstStyle/>
            <a:p>
              <a14:m>
                <m:oMath xmlns:m="http://schemas.openxmlformats.org/officeDocument/2006/math">
                  <m:sSub>
                    <m:sSubPr>
                      <m:ctrlPr>
                        <a:rPr lang="zh-CN" altLang="zh-CN" sz="1800" i="1" smtClean="0">
                          <a:latin typeface="Cambria Math" panose="02040503050406030204" pitchFamily="18" charset="0"/>
                        </a:rPr>
                      </m:ctrlPr>
                    </m:sSubPr>
                    <m:e>
                      <m:r>
                        <a:rPr lang="en-US" altLang="zh-CN" sz="1800" i="1">
                          <a:latin typeface="Cambria Math" panose="02040503050406030204" pitchFamily="18" charset="0"/>
                        </a:rPr>
                        <m:t>𝑅</m:t>
                      </m:r>
                    </m:e>
                    <m:sub>
                      <m:r>
                        <a:rPr lang="en-US" altLang="zh-CN" sz="1800" i="1">
                          <a:latin typeface="Cambria Math" panose="02040503050406030204" pitchFamily="18" charset="0"/>
                        </a:rPr>
                        <m:t>𝑗</m:t>
                      </m:r>
                    </m:sub>
                  </m:sSub>
                </m:oMath>
              </a14:m>
              <a:r>
                <a:rPr lang="en-US" altLang="zh-CN" sz="1800" dirty="0">
                  <a:latin typeface="Arial" panose="020B0604020202020204" pitchFamily="34" charset="0"/>
                  <a:ea typeface="Cambria" panose="02040503050406030204" pitchFamily="18" charset="0"/>
                  <a:cs typeface="Arial" panose="020B0604020202020204" pitchFamily="34" charset="0"/>
                </a:rPr>
                <a:t>: operating and maintenance costs for unit </a:t>
              </a:r>
              <a14:m>
                <m:oMath xmlns:m="http://schemas.openxmlformats.org/officeDocument/2006/math">
                  <m:r>
                    <a:rPr lang="en-US" altLang="zh-CN" sz="1800" i="1">
                      <a:latin typeface="Cambria Math" panose="02040503050406030204" pitchFamily="18" charset="0"/>
                    </a:rPr>
                    <m:t>𝑗</m:t>
                  </m:r>
                </m:oMath>
              </a14:m>
              <a:r>
                <a:rPr lang="en-US" altLang="zh-CN" sz="1800" dirty="0">
                  <a:latin typeface="Arial" panose="020B0604020202020204" pitchFamily="34" charset="0"/>
                  <a:ea typeface="Cambria" panose="02040503050406030204" pitchFamily="18" charset="0"/>
                  <a:cs typeface="Arial" panose="020B0604020202020204" pitchFamily="34" charset="0"/>
                </a:rPr>
                <a:t> ($/MWh)</a:t>
              </a:r>
            </a:p>
          </dgm:t>
        </dgm:pt>
      </mc:Choice>
      <mc:Fallback xmlns="">
        <dgm:pt modelId="{3AC57502-F8B8-4B9E-8E80-43FE02A34C78}">
          <dgm:prSet custT="1"/>
          <dgm:spPr/>
          <dgm:t>
            <a:bodyPr/>
            <a:lstStyle/>
            <a:p>
              <a:r>
                <a:rPr lang="en-US" altLang="zh-CN" sz="1800" i="0">
                  <a:latin typeface="Cambria Math" panose="02040503050406030204" pitchFamily="18" charset="0"/>
                </a:rPr>
                <a:t>𝑅</a:t>
              </a:r>
              <a:r>
                <a:rPr lang="zh-CN" altLang="zh-CN" sz="1800" i="0">
                  <a:latin typeface="Cambria Math" panose="02040503050406030204" pitchFamily="18" charset="0"/>
                </a:rPr>
                <a:t>_</a:t>
              </a:r>
              <a:r>
                <a:rPr lang="en-US" altLang="zh-CN" sz="1800" i="0">
                  <a:latin typeface="Cambria Math" panose="02040503050406030204" pitchFamily="18" charset="0"/>
                </a:rPr>
                <a:t>𝑗</a:t>
              </a:r>
              <a:r>
                <a:rPr lang="en-US" altLang="zh-CN" sz="1800" dirty="0">
                  <a:latin typeface="Arial" panose="020B0604020202020204" pitchFamily="34" charset="0"/>
                  <a:ea typeface="Cambria" panose="02040503050406030204" pitchFamily="18" charset="0"/>
                  <a:cs typeface="Arial" panose="020B0604020202020204" pitchFamily="34" charset="0"/>
                </a:rPr>
                <a:t>: operating and maintenance costs for unit </a:t>
              </a:r>
              <a:r>
                <a:rPr lang="en-US" altLang="zh-CN" sz="1800" i="0">
                  <a:latin typeface="Cambria Math" panose="02040503050406030204" pitchFamily="18" charset="0"/>
                </a:rPr>
                <a:t>𝑗</a:t>
              </a:r>
              <a:r>
                <a:rPr lang="en-US" altLang="zh-CN" sz="1800" dirty="0">
                  <a:latin typeface="Arial" panose="020B0604020202020204" pitchFamily="34" charset="0"/>
                  <a:ea typeface="Cambria" panose="02040503050406030204" pitchFamily="18" charset="0"/>
                  <a:cs typeface="Arial" panose="020B0604020202020204" pitchFamily="34" charset="0"/>
                </a:rPr>
                <a:t> ($/MWh)</a:t>
              </a:r>
            </a:p>
          </dgm:t>
        </dgm:pt>
      </mc:Fallback>
    </mc:AlternateContent>
    <dgm:pt modelId="{FC149753-1969-4D3A-AA61-95C5014ADA53}" type="parTrans" cxnId="{D2099F7E-670D-4477-8CDF-B75D3F2913E6}">
      <dgm:prSet/>
      <dgm:spPr/>
      <dgm:t>
        <a:bodyPr/>
        <a:lstStyle/>
        <a:p>
          <a:endParaRPr lang="en-US"/>
        </a:p>
      </dgm:t>
    </dgm:pt>
    <dgm:pt modelId="{056A2773-F35C-465E-A4A0-687661812064}" type="sibTrans" cxnId="{D2099F7E-670D-4477-8CDF-B75D3F2913E6}">
      <dgm:prSet/>
      <dgm:spPr/>
      <dgm:t>
        <a:bodyPr/>
        <a:lstStyle/>
        <a:p>
          <a:endParaRPr lang="en-US"/>
        </a:p>
      </dgm:t>
    </dgm:pt>
    <mc:AlternateContent xmlns:mc="http://schemas.openxmlformats.org/markup-compatibility/2006" xmlns:a14="http://schemas.microsoft.com/office/drawing/2010/main">
      <mc:Choice Requires="a14">
        <dgm:pt modelId="{943CF261-4854-4806-970A-282A89317606}">
          <dgm:prSet custT="1"/>
          <dgm:spPr/>
          <dgm:t>
            <a:bodyPr/>
            <a:lstStyle/>
            <a:p>
              <a14:m>
                <m:oMath xmlns:m="http://schemas.openxmlformats.org/officeDocument/2006/math">
                  <m:sSub>
                    <m:sSubPr>
                      <m:ctrlPr>
                        <a:rPr lang="zh-CN" altLang="zh-CN" sz="1800" i="1" smtClean="0">
                          <a:latin typeface="Cambria Math" panose="02040503050406030204" pitchFamily="18" charset="0"/>
                        </a:rPr>
                      </m:ctrlPr>
                    </m:sSubPr>
                    <m:e>
                      <m:r>
                        <a:rPr lang="en-US" altLang="zh-CN" sz="1800" i="1">
                          <a:latin typeface="Cambria Math" panose="02040503050406030204" pitchFamily="18" charset="0"/>
                        </a:rPr>
                        <m:t>𝑧</m:t>
                      </m:r>
                    </m:e>
                    <m:sub>
                      <m:r>
                        <a:rPr lang="en-US" altLang="zh-CN" sz="1800" i="1">
                          <a:latin typeface="Cambria Math" panose="02040503050406030204" pitchFamily="18" charset="0"/>
                        </a:rPr>
                        <m:t>𝑗</m:t>
                      </m:r>
                      <m:r>
                        <a:rPr lang="en-US" altLang="zh-CN" sz="1800" i="1">
                          <a:latin typeface="Cambria Math" panose="02040503050406030204" pitchFamily="18" charset="0"/>
                        </a:rPr>
                        <m:t>,</m:t>
                      </m:r>
                      <m:r>
                        <a:rPr lang="en-US" altLang="zh-CN" sz="1800" i="1">
                          <a:latin typeface="Cambria Math" panose="02040503050406030204" pitchFamily="18" charset="0"/>
                        </a:rPr>
                        <m:t>h</m:t>
                      </m:r>
                    </m:sub>
                  </m:sSub>
                  <m:r>
                    <a:rPr lang="en-US" altLang="zh-CN" sz="1800" i="1">
                      <a:latin typeface="Cambria Math" panose="02040503050406030204" pitchFamily="18" charset="0"/>
                    </a:rPr>
                    <m:t> </m:t>
                  </m:r>
                </m:oMath>
              </a14:m>
              <a:r>
                <a:rPr lang="en-US" altLang="zh-CN" sz="1800" dirty="0">
                  <a:latin typeface="Arial" panose="020B0604020202020204" pitchFamily="34" charset="0"/>
                  <a:ea typeface="Cambria" panose="02040503050406030204" pitchFamily="18" charset="0"/>
                  <a:cs typeface="Arial" panose="020B0604020202020204" pitchFamily="34" charset="0"/>
                </a:rPr>
                <a:t>: electricity generated by unit j at hour h (MWh)</a:t>
              </a:r>
            </a:p>
          </dgm:t>
        </dgm:pt>
      </mc:Choice>
      <mc:Fallback xmlns="">
        <dgm:pt modelId="{943CF261-4854-4806-970A-282A89317606}">
          <dgm:prSet custT="1"/>
          <dgm:spPr/>
          <dgm:t>
            <a:bodyPr/>
            <a:lstStyle/>
            <a:p>
              <a:r>
                <a:rPr lang="en-US" altLang="zh-CN" sz="1800" i="0">
                  <a:latin typeface="Cambria Math" panose="02040503050406030204" pitchFamily="18" charset="0"/>
                </a:rPr>
                <a:t>𝑧</a:t>
              </a:r>
              <a:r>
                <a:rPr lang="zh-CN" altLang="zh-CN" sz="1800" i="0">
                  <a:latin typeface="Cambria Math" panose="02040503050406030204" pitchFamily="18" charset="0"/>
                </a:rPr>
                <a:t>_(</a:t>
              </a:r>
              <a:r>
                <a:rPr lang="en-US" altLang="zh-CN" sz="1800" i="0">
                  <a:latin typeface="Cambria Math" panose="02040503050406030204" pitchFamily="18" charset="0"/>
                </a:rPr>
                <a:t>𝑗,ℎ</a:t>
              </a:r>
              <a:r>
                <a:rPr lang="zh-CN" altLang="zh-CN" sz="1800" i="0">
                  <a:latin typeface="Cambria Math" panose="02040503050406030204" pitchFamily="18" charset="0"/>
                </a:rPr>
                <a:t>)</a:t>
              </a:r>
              <a:r>
                <a:rPr lang="en-US" altLang="zh-CN" sz="1800" i="0">
                  <a:latin typeface="Cambria Math" panose="02040503050406030204" pitchFamily="18" charset="0"/>
                </a:rPr>
                <a:t>  </a:t>
              </a:r>
              <a:r>
                <a:rPr lang="en-US" altLang="zh-CN" sz="1800" dirty="0">
                  <a:latin typeface="Arial" panose="020B0604020202020204" pitchFamily="34" charset="0"/>
                  <a:ea typeface="Cambria" panose="02040503050406030204" pitchFamily="18" charset="0"/>
                  <a:cs typeface="Arial" panose="020B0604020202020204" pitchFamily="34" charset="0"/>
                </a:rPr>
                <a:t>: electricity generated by unit j at hour h (MWh)</a:t>
              </a:r>
            </a:p>
          </dgm:t>
        </dgm:pt>
      </mc:Fallback>
    </mc:AlternateContent>
    <dgm:pt modelId="{8D9E7415-B235-44CF-B0EA-F71875959EB9}" type="parTrans" cxnId="{1E04745C-3BB6-477E-812B-174D6DFB80A7}">
      <dgm:prSet/>
      <dgm:spPr/>
      <dgm:t>
        <a:bodyPr/>
        <a:lstStyle/>
        <a:p>
          <a:endParaRPr lang="en-US"/>
        </a:p>
      </dgm:t>
    </dgm:pt>
    <dgm:pt modelId="{DE91312B-B43E-487A-B413-A38F5EFB815E}" type="sibTrans" cxnId="{1E04745C-3BB6-477E-812B-174D6DFB80A7}">
      <dgm:prSet/>
      <dgm:spPr/>
      <dgm:t>
        <a:bodyPr/>
        <a:lstStyle/>
        <a:p>
          <a:endParaRPr lang="en-US"/>
        </a:p>
      </dgm:t>
    </dgm:pt>
    <mc:AlternateContent xmlns:mc="http://schemas.openxmlformats.org/markup-compatibility/2006" xmlns:a14="http://schemas.microsoft.com/office/drawing/2010/main">
      <mc:Choice Requires="a14">
        <dgm:pt modelId="{552A6F96-460D-41CD-8FF1-A551DC0C1350}">
          <dgm:prSet custT="1"/>
          <dgm:spPr/>
          <dgm:t>
            <a:bodyPr/>
            <a:lstStyle/>
            <a:p>
              <a14:m>
                <m:oMath xmlns:m="http://schemas.openxmlformats.org/officeDocument/2006/math">
                  <m:sSub>
                    <m:sSubPr>
                      <m:ctrlPr>
                        <a:rPr lang="zh-CN" altLang="zh-CN" sz="1800" i="1" smtClean="0">
                          <a:latin typeface="Cambria Math" panose="02040503050406030204" pitchFamily="18" charset="0"/>
                        </a:rPr>
                      </m:ctrlPr>
                    </m:sSubPr>
                    <m:e>
                      <m:r>
                        <a:rPr lang="en-US" altLang="zh-CN" sz="1800" i="1">
                          <a:latin typeface="Cambria Math" panose="02040503050406030204" pitchFamily="18" charset="0"/>
                        </a:rPr>
                        <m:t>𝑇</m:t>
                      </m:r>
                    </m:e>
                    <m:sub>
                      <m:r>
                        <a:rPr lang="en-US" altLang="zh-CN" sz="1800" i="1">
                          <a:latin typeface="Cambria Math" panose="02040503050406030204" pitchFamily="18" charset="0"/>
                        </a:rPr>
                        <m:t>𝑗</m:t>
                      </m:r>
                    </m:sub>
                  </m:sSub>
                  <m:r>
                    <a:rPr lang="en-US" altLang="zh-CN" sz="1800" i="1">
                      <a:latin typeface="Cambria Math" panose="02040503050406030204" pitchFamily="18" charset="0"/>
                    </a:rPr>
                    <m:t> </m:t>
                  </m:r>
                </m:oMath>
              </a14:m>
              <a:r>
                <a:rPr lang="en-US" altLang="zh-CN" sz="1800" dirty="0">
                  <a:latin typeface="Arial" panose="020B0604020202020204" pitchFamily="34" charset="0"/>
                  <a:ea typeface="Cambria" panose="02040503050406030204" pitchFamily="18" charset="0"/>
                  <a:cs typeface="Arial" panose="020B0604020202020204" pitchFamily="34" charset="0"/>
                </a:rPr>
                <a:t>: start-up costs of the plant ($/start) </a:t>
              </a:r>
            </a:p>
          </dgm:t>
        </dgm:pt>
      </mc:Choice>
      <mc:Fallback xmlns="">
        <dgm:pt modelId="{552A6F96-460D-41CD-8FF1-A551DC0C1350}">
          <dgm:prSet custT="1"/>
          <dgm:spPr/>
          <dgm:t>
            <a:bodyPr/>
            <a:lstStyle/>
            <a:p>
              <a:r>
                <a:rPr lang="en-US" altLang="zh-CN" sz="1800" i="0">
                  <a:latin typeface="Cambria Math" panose="02040503050406030204" pitchFamily="18" charset="0"/>
                </a:rPr>
                <a:t>𝑇</a:t>
              </a:r>
              <a:r>
                <a:rPr lang="zh-CN" altLang="zh-CN" sz="1800" i="0">
                  <a:latin typeface="Cambria Math" panose="02040503050406030204" pitchFamily="18" charset="0"/>
                </a:rPr>
                <a:t>_</a:t>
              </a:r>
              <a:r>
                <a:rPr lang="en-US" altLang="zh-CN" sz="1800" i="0">
                  <a:latin typeface="Cambria Math" panose="02040503050406030204" pitchFamily="18" charset="0"/>
                </a:rPr>
                <a:t>𝑗  </a:t>
              </a:r>
              <a:r>
                <a:rPr lang="en-US" altLang="zh-CN" sz="1800" dirty="0">
                  <a:latin typeface="Arial" panose="020B0604020202020204" pitchFamily="34" charset="0"/>
                  <a:ea typeface="Cambria" panose="02040503050406030204" pitchFamily="18" charset="0"/>
                  <a:cs typeface="Arial" panose="020B0604020202020204" pitchFamily="34" charset="0"/>
                </a:rPr>
                <a:t>: start-up costs of the plant ($/start) </a:t>
              </a:r>
            </a:p>
          </dgm:t>
        </dgm:pt>
      </mc:Fallback>
    </mc:AlternateContent>
    <dgm:pt modelId="{1966DF3A-27E5-48EA-B6DC-41D9931A8BB6}" type="parTrans" cxnId="{C64E3599-F9EF-4F90-AF40-66B72FB693EA}">
      <dgm:prSet/>
      <dgm:spPr/>
      <dgm:t>
        <a:bodyPr/>
        <a:lstStyle/>
        <a:p>
          <a:endParaRPr lang="en-US"/>
        </a:p>
      </dgm:t>
    </dgm:pt>
    <dgm:pt modelId="{35325D51-16B7-4A8B-801F-F795EC6A096F}" type="sibTrans" cxnId="{C64E3599-F9EF-4F90-AF40-66B72FB693EA}">
      <dgm:prSet/>
      <dgm:spPr/>
      <dgm:t>
        <a:bodyPr/>
        <a:lstStyle/>
        <a:p>
          <a:endParaRPr lang="en-US"/>
        </a:p>
      </dgm:t>
    </dgm:pt>
    <mc:AlternateContent xmlns:mc="http://schemas.openxmlformats.org/markup-compatibility/2006" xmlns:a14="http://schemas.microsoft.com/office/drawing/2010/main">
      <mc:Choice Requires="a14">
        <dgm:pt modelId="{741CAB4B-14F2-44DD-BF77-E8601DCB35C1}">
          <dgm:prSet custT="1"/>
          <dgm:spPr/>
          <dgm:t>
            <a:bodyPr/>
            <a:lstStyle/>
            <a:p>
              <a14:m>
                <m:oMath xmlns:m="http://schemas.openxmlformats.org/officeDocument/2006/math">
                  <m:sSub>
                    <m:sSubPr>
                      <m:ctrlPr>
                        <a:rPr lang="zh-CN" altLang="zh-CN" sz="1800" i="1" smtClean="0">
                          <a:latin typeface="Cambria Math" panose="02040503050406030204" pitchFamily="18" charset="0"/>
                        </a:rPr>
                      </m:ctrlPr>
                    </m:sSubPr>
                    <m:e>
                      <m:r>
                        <a:rPr lang="en-US" altLang="zh-CN" sz="1800" i="1">
                          <a:latin typeface="Cambria Math" panose="02040503050406030204" pitchFamily="18" charset="0"/>
                        </a:rPr>
                        <m:t>𝑣</m:t>
                      </m:r>
                    </m:e>
                    <m:sub>
                      <m:r>
                        <a:rPr lang="en-US" altLang="zh-CN" sz="1800" i="1">
                          <a:latin typeface="Cambria Math" panose="02040503050406030204" pitchFamily="18" charset="0"/>
                        </a:rPr>
                        <m:t>𝑗</m:t>
                      </m:r>
                      <m:r>
                        <a:rPr lang="en-US" altLang="zh-CN" sz="1800" i="1">
                          <a:latin typeface="Cambria Math" panose="02040503050406030204" pitchFamily="18" charset="0"/>
                        </a:rPr>
                        <m:t>,</m:t>
                      </m:r>
                      <m:r>
                        <a:rPr lang="en-US" altLang="zh-CN" sz="1800" i="1">
                          <a:latin typeface="Cambria Math" panose="02040503050406030204" pitchFamily="18" charset="0"/>
                        </a:rPr>
                        <m:t>h</m:t>
                      </m:r>
                    </m:sub>
                  </m:sSub>
                </m:oMath>
              </a14:m>
              <a:r>
                <a:rPr lang="en-US" altLang="zh-CN" sz="1800" dirty="0">
                  <a:latin typeface="Arial" panose="020B0604020202020204" pitchFamily="34" charset="0"/>
                  <a:ea typeface="Cambria" panose="02040503050406030204" pitchFamily="18" charset="0"/>
                  <a:cs typeface="Arial" panose="020B0604020202020204" pitchFamily="34" charset="0"/>
                </a:rPr>
                <a:t>: binary start up variable for unit </a:t>
              </a:r>
              <a14:m>
                <m:oMath xmlns:m="http://schemas.openxmlformats.org/officeDocument/2006/math">
                  <m:r>
                    <a:rPr lang="en-US" altLang="zh-CN" sz="1800" i="1">
                      <a:latin typeface="Cambria Math" panose="02040503050406030204" pitchFamily="18" charset="0"/>
                    </a:rPr>
                    <m:t>𝑗</m:t>
                  </m:r>
                </m:oMath>
              </a14:m>
              <a:r>
                <a:rPr lang="en-US" altLang="zh-CN" sz="1800" dirty="0">
                  <a:latin typeface="Arial" panose="020B0604020202020204" pitchFamily="34" charset="0"/>
                  <a:ea typeface="Cambria" panose="02040503050406030204" pitchFamily="18" charset="0"/>
                  <a:cs typeface="Arial" panose="020B0604020202020204" pitchFamily="34" charset="0"/>
                </a:rPr>
                <a:t> in hour </a:t>
              </a:r>
              <a14:m>
                <m:oMath xmlns:m="http://schemas.openxmlformats.org/officeDocument/2006/math">
                  <m:r>
                    <a:rPr lang="en-US" altLang="zh-CN" sz="1800" i="1">
                      <a:latin typeface="Cambria Math" panose="02040503050406030204" pitchFamily="18" charset="0"/>
                    </a:rPr>
                    <m:t>h</m:t>
                  </m:r>
                </m:oMath>
              </a14:m>
              <a:r>
                <a:rPr lang="en-US" altLang="zh-CN" sz="1800" dirty="0">
                  <a:latin typeface="Arial" panose="020B0604020202020204" pitchFamily="34" charset="0"/>
                  <a:ea typeface="Cambria" panose="02040503050406030204" pitchFamily="18" charset="0"/>
                  <a:cs typeface="Arial" panose="020B0604020202020204" pitchFamily="34" charset="0"/>
                </a:rPr>
                <a:t> (1 or 0)</a:t>
              </a:r>
              <a:endParaRPr lang="en-US" sz="1800" dirty="0">
                <a:latin typeface="Arial" panose="020B0604020202020204" pitchFamily="34" charset="0"/>
                <a:ea typeface="Cambria" panose="02040503050406030204" pitchFamily="18" charset="0"/>
                <a:cs typeface="Arial" panose="020B0604020202020204" pitchFamily="34" charset="0"/>
              </a:endParaRPr>
            </a:p>
          </dgm:t>
        </dgm:pt>
      </mc:Choice>
      <mc:Fallback xmlns="">
        <dgm:pt modelId="{741CAB4B-14F2-44DD-BF77-E8601DCB35C1}">
          <dgm:prSet custT="1"/>
          <dgm:spPr/>
          <dgm:t>
            <a:bodyPr/>
            <a:lstStyle/>
            <a:p>
              <a:r>
                <a:rPr lang="en-US" altLang="zh-CN" sz="1800" i="0">
                  <a:latin typeface="Cambria Math" panose="02040503050406030204" pitchFamily="18" charset="0"/>
                </a:rPr>
                <a:t>𝑣</a:t>
              </a:r>
              <a:r>
                <a:rPr lang="zh-CN" altLang="zh-CN" sz="1800" i="0">
                  <a:latin typeface="Cambria Math" panose="02040503050406030204" pitchFamily="18" charset="0"/>
                </a:rPr>
                <a:t>_(</a:t>
              </a:r>
              <a:r>
                <a:rPr lang="en-US" altLang="zh-CN" sz="1800" i="0">
                  <a:latin typeface="Cambria Math" panose="02040503050406030204" pitchFamily="18" charset="0"/>
                </a:rPr>
                <a:t>𝑗,ℎ</a:t>
              </a:r>
              <a:r>
                <a:rPr lang="zh-CN" altLang="zh-CN" sz="1800" i="0">
                  <a:latin typeface="Cambria Math" panose="02040503050406030204" pitchFamily="18" charset="0"/>
                </a:rPr>
                <a:t>)</a:t>
              </a:r>
              <a:r>
                <a:rPr lang="en-US" altLang="zh-CN" sz="1800" dirty="0">
                  <a:latin typeface="Arial" panose="020B0604020202020204" pitchFamily="34" charset="0"/>
                  <a:ea typeface="Cambria" panose="02040503050406030204" pitchFamily="18" charset="0"/>
                  <a:cs typeface="Arial" panose="020B0604020202020204" pitchFamily="34" charset="0"/>
                </a:rPr>
                <a:t>: binary start up variable for unit </a:t>
              </a:r>
              <a:r>
                <a:rPr lang="en-US" altLang="zh-CN" sz="1800" i="0">
                  <a:latin typeface="Cambria Math" panose="02040503050406030204" pitchFamily="18" charset="0"/>
                </a:rPr>
                <a:t>𝑗</a:t>
              </a:r>
              <a:r>
                <a:rPr lang="en-US" altLang="zh-CN" sz="1800" dirty="0">
                  <a:latin typeface="Arial" panose="020B0604020202020204" pitchFamily="34" charset="0"/>
                  <a:ea typeface="Cambria" panose="02040503050406030204" pitchFamily="18" charset="0"/>
                  <a:cs typeface="Arial" panose="020B0604020202020204" pitchFamily="34" charset="0"/>
                </a:rPr>
                <a:t> in hour </a:t>
              </a:r>
              <a:r>
                <a:rPr lang="en-US" altLang="zh-CN" sz="1800" i="0">
                  <a:latin typeface="Cambria Math" panose="02040503050406030204" pitchFamily="18" charset="0"/>
                </a:rPr>
                <a:t>ℎ</a:t>
              </a:r>
              <a:r>
                <a:rPr lang="en-US" altLang="zh-CN" sz="1800" dirty="0">
                  <a:latin typeface="Arial" panose="020B0604020202020204" pitchFamily="34" charset="0"/>
                  <a:ea typeface="Cambria" panose="02040503050406030204" pitchFamily="18" charset="0"/>
                  <a:cs typeface="Arial" panose="020B0604020202020204" pitchFamily="34" charset="0"/>
                </a:rPr>
                <a:t> (1 or 0)</a:t>
              </a:r>
              <a:endParaRPr lang="en-US" sz="1800" dirty="0">
                <a:latin typeface="Arial" panose="020B0604020202020204" pitchFamily="34" charset="0"/>
                <a:ea typeface="Cambria" panose="02040503050406030204" pitchFamily="18" charset="0"/>
                <a:cs typeface="Arial" panose="020B0604020202020204" pitchFamily="34" charset="0"/>
              </a:endParaRPr>
            </a:p>
          </dgm:t>
        </dgm:pt>
      </mc:Fallback>
    </mc:AlternateContent>
    <dgm:pt modelId="{0C4D3C26-F677-46B9-8DB8-7C201EDE5EAD}" type="parTrans" cxnId="{10A1A475-7034-418C-9BDD-D87D20FAFB09}">
      <dgm:prSet/>
      <dgm:spPr/>
      <dgm:t>
        <a:bodyPr/>
        <a:lstStyle/>
        <a:p>
          <a:endParaRPr lang="en-US"/>
        </a:p>
      </dgm:t>
    </dgm:pt>
    <dgm:pt modelId="{EDCE9298-D011-4E5A-907B-5616072E79CA}" type="sibTrans" cxnId="{10A1A475-7034-418C-9BDD-D87D20FAFB09}">
      <dgm:prSet/>
      <dgm:spPr/>
      <dgm:t>
        <a:bodyPr/>
        <a:lstStyle/>
        <a:p>
          <a:endParaRPr lang="en-US"/>
        </a:p>
      </dgm:t>
    </dgm:pt>
    <dgm:pt modelId="{BACF3332-C9AA-4C6C-9064-9BF7FA8191C7}">
      <dgm:prSet phldrT="[Text]" custT="1"/>
      <dgm:spPr>
        <a:noFill/>
      </dgm:spPr>
      <dgm:t>
        <a:bodyPr/>
        <a:lstStyle/>
        <a:p>
          <a:pPr>
            <a:buFont typeface="Arial" panose="020B0604020202020204" pitchFamily="34" charset="0"/>
            <a:buNone/>
          </a:pPr>
          <a:r>
            <a:rPr lang="en-US" altLang="zh-CN" sz="3200" u="sng" dirty="0">
              <a:solidFill>
                <a:schemeClr val="accent2"/>
              </a:solidFill>
              <a:latin typeface="Arial" panose="020B0604020202020204" pitchFamily="34" charset="0"/>
              <a:ea typeface="Cambria" panose="02040503050406030204" pitchFamily="18" charset="0"/>
              <a:cs typeface="Arial" panose="020B0604020202020204" pitchFamily="34" charset="0"/>
            </a:rPr>
            <a:t>Minimize (generation + health damage costs)</a:t>
          </a:r>
          <a:endParaRPr lang="en-US" sz="3200" u="sng" dirty="0">
            <a:solidFill>
              <a:schemeClr val="accent2"/>
            </a:solidFill>
          </a:endParaRPr>
        </a:p>
      </dgm:t>
    </dgm:pt>
    <dgm:pt modelId="{DE9CE615-940B-42D7-A977-DB6F52AF2600}" type="parTrans" cxnId="{B9F85E37-732B-4CDC-BC35-FED8347CCABB}">
      <dgm:prSet/>
      <dgm:spPr/>
      <dgm:t>
        <a:bodyPr/>
        <a:lstStyle/>
        <a:p>
          <a:endParaRPr lang="en-US"/>
        </a:p>
      </dgm:t>
    </dgm:pt>
    <dgm:pt modelId="{AA2AC50B-DE1E-4CC7-82FD-F2BC9DB5BAF4}" type="sibTrans" cxnId="{B9F85E37-732B-4CDC-BC35-FED8347CCABB}">
      <dgm:prSet/>
      <dgm:spPr/>
      <dgm:t>
        <a:bodyPr/>
        <a:lstStyle/>
        <a:p>
          <a:endParaRPr lang="en-US"/>
        </a:p>
      </dgm:t>
    </dgm:pt>
    <mc:AlternateContent xmlns:mc="http://schemas.openxmlformats.org/markup-compatibility/2006" xmlns:a14="http://schemas.microsoft.com/office/drawing/2010/main">
      <mc:Choice Requires="a14">
        <dgm:pt modelId="{AA23F0D2-97D1-469B-8636-667286C26DED}">
          <dgm:prSet custT="1"/>
          <dgm:spPr/>
          <dgm:t>
            <a:bodyPr/>
            <a:lstStyle/>
            <a:p>
              <a14:m>
                <m:oMath xmlns:m="http://schemas.openxmlformats.org/officeDocument/2006/math">
                  <m:sSub>
                    <m:sSubPr>
                      <m:ctrlPr>
                        <a:rPr lang="zh-CN" altLang="zh-CN" sz="1800" b="1" i="1" smtClean="0">
                          <a:solidFill>
                            <a:srgbClr val="953735"/>
                          </a:solidFill>
                          <a:latin typeface="Cambria Math" panose="02040503050406030204" pitchFamily="18" charset="0"/>
                        </a:rPr>
                      </m:ctrlPr>
                    </m:sSubPr>
                    <m:e>
                      <m:r>
                        <a:rPr lang="en-US" altLang="zh-CN" sz="1800" b="1" i="1">
                          <a:solidFill>
                            <a:srgbClr val="953735"/>
                          </a:solidFill>
                          <a:latin typeface="Cambria Math" panose="02040503050406030204" pitchFamily="18" charset="0"/>
                        </a:rPr>
                        <m:t>𝑯</m:t>
                      </m:r>
                    </m:e>
                    <m:sub>
                      <m:r>
                        <a:rPr lang="en-US" altLang="zh-CN" sz="1800" b="1" i="1">
                          <a:solidFill>
                            <a:srgbClr val="953735"/>
                          </a:solidFill>
                          <a:latin typeface="Cambria Math" panose="02040503050406030204" pitchFamily="18" charset="0"/>
                        </a:rPr>
                        <m:t>𝒋</m:t>
                      </m:r>
                      <m:r>
                        <a:rPr lang="en-US" altLang="zh-CN" sz="1800" b="1" i="1">
                          <a:solidFill>
                            <a:srgbClr val="953735"/>
                          </a:solidFill>
                          <a:latin typeface="Cambria Math" panose="02040503050406030204" pitchFamily="18" charset="0"/>
                        </a:rPr>
                        <m:t>,</m:t>
                      </m:r>
                      <m:r>
                        <a:rPr lang="en-US" altLang="zh-CN" sz="1800" b="1" i="1">
                          <a:solidFill>
                            <a:srgbClr val="953735"/>
                          </a:solidFill>
                          <a:latin typeface="Cambria Math" panose="02040503050406030204" pitchFamily="18" charset="0"/>
                        </a:rPr>
                        <m:t>𝒉</m:t>
                      </m:r>
                    </m:sub>
                  </m:sSub>
                </m:oMath>
              </a14:m>
              <a:r>
                <a:rPr lang="en-US" altLang="zh-CN" sz="1800" b="1" dirty="0">
                  <a:solidFill>
                    <a:srgbClr val="953735"/>
                  </a:solidFill>
                  <a:latin typeface="Arial" panose="020B0604020202020204" pitchFamily="34" charset="0"/>
                  <a:ea typeface="Cambria" panose="02040503050406030204" pitchFamily="18" charset="0"/>
                  <a:cs typeface="Arial" panose="020B0604020202020204" pitchFamily="34" charset="0"/>
                </a:rPr>
                <a:t>: health damage cost caused by unit j at hour h ($/MWh) </a:t>
              </a:r>
              <a:endParaRPr lang="en-US" sz="1800" dirty="0">
                <a:solidFill>
                  <a:srgbClr val="953735"/>
                </a:solidFill>
                <a:latin typeface="Arial" panose="020B0604020202020204" pitchFamily="34" charset="0"/>
                <a:ea typeface="Cambria" panose="02040503050406030204" pitchFamily="18" charset="0"/>
                <a:cs typeface="Arial" panose="020B0604020202020204" pitchFamily="34" charset="0"/>
              </a:endParaRPr>
            </a:p>
          </dgm:t>
        </dgm:pt>
      </mc:Choice>
      <mc:Fallback xmlns="">
        <dgm:pt modelId="{AA23F0D2-97D1-469B-8636-667286C26DED}">
          <dgm:prSet custT="1"/>
          <dgm:spPr/>
          <dgm:t>
            <a:bodyPr/>
            <a:lstStyle/>
            <a:p>
              <a:r>
                <a:rPr lang="en-US" altLang="zh-CN" sz="1800" b="1" i="0">
                  <a:solidFill>
                    <a:srgbClr val="953735"/>
                  </a:solidFill>
                  <a:latin typeface="Cambria Math" panose="02040503050406030204" pitchFamily="18" charset="0"/>
                </a:rPr>
                <a:t>𝑯</a:t>
              </a:r>
              <a:r>
                <a:rPr lang="zh-CN" altLang="zh-CN" sz="1800" b="1" i="0" smtClean="0">
                  <a:solidFill>
                    <a:srgbClr val="953735"/>
                  </a:solidFill>
                  <a:latin typeface="Cambria Math" panose="02040503050406030204" pitchFamily="18" charset="0"/>
                </a:rPr>
                <a:t>_(</a:t>
              </a:r>
              <a:r>
                <a:rPr lang="en-US" altLang="zh-CN" sz="1800" b="1" i="0">
                  <a:solidFill>
                    <a:srgbClr val="953735"/>
                  </a:solidFill>
                  <a:latin typeface="Cambria Math" panose="02040503050406030204" pitchFamily="18" charset="0"/>
                </a:rPr>
                <a:t>𝒋,𝒉</a:t>
              </a:r>
              <a:r>
                <a:rPr lang="zh-CN" altLang="zh-CN" sz="1800" b="1" i="0" smtClean="0">
                  <a:solidFill>
                    <a:srgbClr val="953735"/>
                  </a:solidFill>
                  <a:latin typeface="Cambria Math" panose="02040503050406030204" pitchFamily="18" charset="0"/>
                </a:rPr>
                <a:t>)</a:t>
              </a:r>
              <a:r>
                <a:rPr lang="en-US" altLang="zh-CN" sz="1800" b="1" dirty="0">
                  <a:solidFill>
                    <a:srgbClr val="953735"/>
                  </a:solidFill>
                  <a:latin typeface="Arial" panose="020B0604020202020204" pitchFamily="34" charset="0"/>
                  <a:ea typeface="Cambria" panose="02040503050406030204" pitchFamily="18" charset="0"/>
                  <a:cs typeface="Arial" panose="020B0604020202020204" pitchFamily="34" charset="0"/>
                </a:rPr>
                <a:t>: health damage cost caused by unit j at hour h ($/MWh) </a:t>
              </a:r>
              <a:endParaRPr lang="en-US" sz="1800" dirty="0">
                <a:solidFill>
                  <a:srgbClr val="953735"/>
                </a:solidFill>
                <a:latin typeface="Arial" panose="020B0604020202020204" pitchFamily="34" charset="0"/>
                <a:ea typeface="Cambria" panose="02040503050406030204" pitchFamily="18" charset="0"/>
                <a:cs typeface="Arial" panose="020B0604020202020204" pitchFamily="34" charset="0"/>
              </a:endParaRPr>
            </a:p>
          </dgm:t>
        </dgm:pt>
      </mc:Fallback>
    </mc:AlternateContent>
    <dgm:pt modelId="{5A5089FF-10E6-47F2-B05D-2DF811FB3DB8}" type="parTrans" cxnId="{D93F6334-3B3D-49F0-A237-148459AB5212}">
      <dgm:prSet/>
      <dgm:spPr/>
      <dgm:t>
        <a:bodyPr/>
        <a:lstStyle/>
        <a:p>
          <a:endParaRPr lang="zh-CN" altLang="en-US"/>
        </a:p>
      </dgm:t>
    </dgm:pt>
    <dgm:pt modelId="{938887B1-9DDA-49F7-8F44-A117F2B8333F}" type="sibTrans" cxnId="{D93F6334-3B3D-49F0-A237-148459AB5212}">
      <dgm:prSet/>
      <dgm:spPr/>
      <dgm:t>
        <a:bodyPr/>
        <a:lstStyle/>
        <a:p>
          <a:endParaRPr lang="zh-CN" altLang="en-US"/>
        </a:p>
      </dgm:t>
    </dgm:pt>
    <dgm:pt modelId="{3339C98E-AC93-4418-8AD3-6E406703EB3E}">
      <dgm:prSet phldrT="[Text]" custT="1"/>
      <dgm:spPr/>
      <dgm:t>
        <a:bodyPr/>
        <a:lstStyle/>
        <a:p>
          <a:pPr>
            <a:buFont typeface="Arial" panose="020B0604020202020204" pitchFamily="34" charset="0"/>
            <a:buNone/>
          </a:pPr>
          <a:endParaRPr lang="en-US" sz="900" dirty="0"/>
        </a:p>
      </dgm:t>
    </dgm:pt>
    <dgm:pt modelId="{2E246DA7-1256-47EB-9EBE-4E2233DF0CB7}" type="parTrans" cxnId="{76B0A978-3667-4AA8-912A-242A7E46185E}">
      <dgm:prSet/>
      <dgm:spPr/>
      <dgm:t>
        <a:bodyPr/>
        <a:lstStyle/>
        <a:p>
          <a:endParaRPr lang="zh-CN" altLang="en-US"/>
        </a:p>
      </dgm:t>
    </dgm:pt>
    <dgm:pt modelId="{1D8502ED-4E1B-4171-B313-D304B7DBDD92}" type="sibTrans" cxnId="{76B0A978-3667-4AA8-912A-242A7E46185E}">
      <dgm:prSet/>
      <dgm:spPr/>
      <dgm:t>
        <a:bodyPr/>
        <a:lstStyle/>
        <a:p>
          <a:endParaRPr lang="zh-CN" altLang="en-US"/>
        </a:p>
      </dgm:t>
    </dgm:pt>
    <dgm:pt modelId="{8399902A-1A5F-425B-97EE-C0C2430A1198}">
      <dgm:prSet phldrT="[Text]" custT="1"/>
      <dgm:spPr/>
      <dgm:t>
        <a:bodyPr/>
        <a:lstStyle/>
        <a:p>
          <a:pPr>
            <a:buFont typeface="Arial" panose="020B0604020202020204" pitchFamily="34" charset="0"/>
            <a:buNone/>
          </a:pPr>
          <a:endParaRPr lang="en-US" sz="900" dirty="0"/>
        </a:p>
      </dgm:t>
    </dgm:pt>
    <dgm:pt modelId="{CCA46D6D-8107-45C9-AE63-1AF55645BE00}" type="parTrans" cxnId="{0E1E3B66-CEEE-4F0E-96D7-4040A973CCAA}">
      <dgm:prSet/>
      <dgm:spPr/>
      <dgm:t>
        <a:bodyPr/>
        <a:lstStyle/>
        <a:p>
          <a:endParaRPr lang="zh-CN" altLang="en-US"/>
        </a:p>
      </dgm:t>
    </dgm:pt>
    <dgm:pt modelId="{EA10C696-3605-4A07-B3EE-34EAF26DB777}" type="sibTrans" cxnId="{0E1E3B66-CEEE-4F0E-96D7-4040A973CCAA}">
      <dgm:prSet/>
      <dgm:spPr/>
      <dgm:t>
        <a:bodyPr/>
        <a:lstStyle/>
        <a:p>
          <a:endParaRPr lang="zh-CN" altLang="en-US"/>
        </a:p>
      </dgm:t>
    </dgm:pt>
    <dgm:pt modelId="{42532892-1D1B-4F86-A402-F9529C766F23}">
      <dgm:prSet phldrT="[Text]" custT="1"/>
      <dgm:spPr/>
      <dgm:t>
        <a:bodyPr/>
        <a:lstStyle/>
        <a:p>
          <a:pPr>
            <a:buFont typeface="Arial" panose="020B0604020202020204" pitchFamily="34" charset="0"/>
            <a:buNone/>
          </a:pPr>
          <a:endParaRPr lang="en-US" sz="900" dirty="0"/>
        </a:p>
      </dgm:t>
    </dgm:pt>
    <dgm:pt modelId="{2AC7E872-37E0-43F9-8CBA-A988DD89C1EE}" type="parTrans" cxnId="{CFCF91B9-1D45-484D-9F31-ED8CB417AFC5}">
      <dgm:prSet/>
      <dgm:spPr/>
      <dgm:t>
        <a:bodyPr/>
        <a:lstStyle/>
        <a:p>
          <a:endParaRPr lang="zh-CN" altLang="en-US"/>
        </a:p>
      </dgm:t>
    </dgm:pt>
    <dgm:pt modelId="{80DFF119-DD32-4F80-B851-FC183E44CD4C}" type="sibTrans" cxnId="{CFCF91B9-1D45-484D-9F31-ED8CB417AFC5}">
      <dgm:prSet/>
      <dgm:spPr/>
      <dgm:t>
        <a:bodyPr/>
        <a:lstStyle/>
        <a:p>
          <a:endParaRPr lang="zh-CN" altLang="en-US"/>
        </a:p>
      </dgm:t>
    </dgm:pt>
    <dgm:pt modelId="{0C34C840-19A7-4664-AB6B-0C6B45303BFE}" type="pres">
      <dgm:prSet presAssocID="{C0AFF552-0726-4E65-BF0D-5CFDC7FA8FD3}" presName="linear" presStyleCnt="0">
        <dgm:presLayoutVars>
          <dgm:animLvl val="lvl"/>
          <dgm:resizeHandles val="exact"/>
        </dgm:presLayoutVars>
      </dgm:prSet>
      <dgm:spPr/>
    </dgm:pt>
    <dgm:pt modelId="{2625C631-7D26-45CD-8FAE-3AF82C434586}" type="pres">
      <dgm:prSet presAssocID="{BACF3332-C9AA-4C6C-9064-9BF7FA8191C7}" presName="parentText" presStyleLbl="node1" presStyleIdx="0" presStyleCnt="1" custScaleY="84432" custLinFactNeighborY="-16956">
        <dgm:presLayoutVars>
          <dgm:chMax val="0"/>
          <dgm:bulletEnabled val="1"/>
        </dgm:presLayoutVars>
      </dgm:prSet>
      <dgm:spPr/>
    </dgm:pt>
    <dgm:pt modelId="{FF978D7B-8C73-488F-8BC8-4096D505A2EC}" type="pres">
      <dgm:prSet presAssocID="{BACF3332-C9AA-4C6C-9064-9BF7FA8191C7}" presName="childText" presStyleLbl="revTx" presStyleIdx="0" presStyleCnt="1" custLinFactNeighborY="43953">
        <dgm:presLayoutVars>
          <dgm:bulletEnabled val="1"/>
        </dgm:presLayoutVars>
      </dgm:prSet>
      <dgm:spPr/>
    </dgm:pt>
  </dgm:ptLst>
  <dgm:cxnLst>
    <dgm:cxn modelId="{7BC11216-2750-4254-AB83-F56498F92A6E}" type="presOf" srcId="{8399902A-1A5F-425B-97EE-C0C2430A1198}" destId="{FF978D7B-8C73-488F-8BC8-4096D505A2EC}" srcOrd="0" destOrd="1" presId="urn:microsoft.com/office/officeart/2005/8/layout/vList2"/>
    <dgm:cxn modelId="{18C0032A-6843-4681-BDC7-2DA99F9602D6}" type="presOf" srcId="{3339C98E-AC93-4418-8AD3-6E406703EB3E}" destId="{FF978D7B-8C73-488F-8BC8-4096D505A2EC}" srcOrd="0" destOrd="0" presId="urn:microsoft.com/office/officeart/2005/8/layout/vList2"/>
    <dgm:cxn modelId="{C737C52F-B0D8-4AD0-84E4-1887247DD80C}" type="presOf" srcId="{AA23F0D2-97D1-469B-8636-667286C26DED}" destId="{FF978D7B-8C73-488F-8BC8-4096D505A2EC}" srcOrd="0" destOrd="8" presId="urn:microsoft.com/office/officeart/2005/8/layout/vList2"/>
    <dgm:cxn modelId="{D93F6334-3B3D-49F0-A237-148459AB5212}" srcId="{BACF3332-C9AA-4C6C-9064-9BF7FA8191C7}" destId="{AA23F0D2-97D1-469B-8636-667286C26DED}" srcOrd="8" destOrd="0" parTransId="{5A5089FF-10E6-47F2-B05D-2DF811FB3DB8}" sibTransId="{938887B1-9DDA-49F7-8F44-A117F2B8333F}"/>
    <dgm:cxn modelId="{B9F85E37-732B-4CDC-BC35-FED8347CCABB}" srcId="{C0AFF552-0726-4E65-BF0D-5CFDC7FA8FD3}" destId="{BACF3332-C9AA-4C6C-9064-9BF7FA8191C7}" srcOrd="0" destOrd="0" parTransId="{DE9CE615-940B-42D7-A977-DB6F52AF2600}" sibTransId="{AA2AC50B-DE1E-4CC7-82FD-F2BC9DB5BAF4}"/>
    <dgm:cxn modelId="{0548FC3B-B3D9-48C3-94E5-36CD2AE6F33E}" type="presOf" srcId="{943CF261-4854-4806-970A-282A89317606}" destId="{FF978D7B-8C73-488F-8BC8-4096D505A2EC}" srcOrd="0" destOrd="5" presId="urn:microsoft.com/office/officeart/2005/8/layout/vList2"/>
    <dgm:cxn modelId="{1E04745C-3BB6-477E-812B-174D6DFB80A7}" srcId="{BACF3332-C9AA-4C6C-9064-9BF7FA8191C7}" destId="{943CF261-4854-4806-970A-282A89317606}" srcOrd="5" destOrd="0" parTransId="{8D9E7415-B235-44CF-B0EA-F71875959EB9}" sibTransId="{DE91312B-B43E-487A-B413-A38F5EFB815E}"/>
    <dgm:cxn modelId="{0E1E3B66-CEEE-4F0E-96D7-4040A973CCAA}" srcId="{BACF3332-C9AA-4C6C-9064-9BF7FA8191C7}" destId="{8399902A-1A5F-425B-97EE-C0C2430A1198}" srcOrd="1" destOrd="0" parTransId="{CCA46D6D-8107-45C9-AE63-1AF55645BE00}" sibTransId="{EA10C696-3605-4A07-B3EE-34EAF26DB777}"/>
    <dgm:cxn modelId="{7B981247-70EF-43EC-829B-F3AB9FE6461F}" type="presOf" srcId="{BACF3332-C9AA-4C6C-9064-9BF7FA8191C7}" destId="{2625C631-7D26-45CD-8FAE-3AF82C434586}" srcOrd="0" destOrd="0" presId="urn:microsoft.com/office/officeart/2005/8/layout/vList2"/>
    <dgm:cxn modelId="{F3266071-4208-4B63-AA3C-2362FAEEC464}" type="presOf" srcId="{C0AFF552-0726-4E65-BF0D-5CFDC7FA8FD3}" destId="{0C34C840-19A7-4664-AB6B-0C6B45303BFE}" srcOrd="0" destOrd="0" presId="urn:microsoft.com/office/officeart/2005/8/layout/vList2"/>
    <dgm:cxn modelId="{10A1A475-7034-418C-9BDD-D87D20FAFB09}" srcId="{BACF3332-C9AA-4C6C-9064-9BF7FA8191C7}" destId="{741CAB4B-14F2-44DD-BF77-E8601DCB35C1}" srcOrd="7" destOrd="0" parTransId="{0C4D3C26-F677-46B9-8DB8-7C201EDE5EAD}" sibTransId="{EDCE9298-D011-4E5A-907B-5616072E79CA}"/>
    <dgm:cxn modelId="{AF760478-15D7-4C21-818E-83A20D747191}" type="presOf" srcId="{42532892-1D1B-4F86-A402-F9529C766F23}" destId="{FF978D7B-8C73-488F-8BC8-4096D505A2EC}" srcOrd="0" destOrd="2" presId="urn:microsoft.com/office/officeart/2005/8/layout/vList2"/>
    <dgm:cxn modelId="{9DCA5F78-AC36-4BAF-802C-B6495D71CC9F}" type="presOf" srcId="{41A28F59-C6ED-4651-94B8-BAEA648B0882}" destId="{FF978D7B-8C73-488F-8BC8-4096D505A2EC}" srcOrd="0" destOrd="3" presId="urn:microsoft.com/office/officeart/2005/8/layout/vList2"/>
    <dgm:cxn modelId="{76B0A978-3667-4AA8-912A-242A7E46185E}" srcId="{BACF3332-C9AA-4C6C-9064-9BF7FA8191C7}" destId="{3339C98E-AC93-4418-8AD3-6E406703EB3E}" srcOrd="0" destOrd="0" parTransId="{2E246DA7-1256-47EB-9EBE-4E2233DF0CB7}" sibTransId="{1D8502ED-4E1B-4171-B313-D304B7DBDD92}"/>
    <dgm:cxn modelId="{D2099F7E-670D-4477-8CDF-B75D3F2913E6}" srcId="{BACF3332-C9AA-4C6C-9064-9BF7FA8191C7}" destId="{3AC57502-F8B8-4B9E-8E80-43FE02A34C78}" srcOrd="4" destOrd="0" parTransId="{FC149753-1969-4D3A-AA61-95C5014ADA53}" sibTransId="{056A2773-F35C-465E-A4A0-687661812064}"/>
    <dgm:cxn modelId="{63E07396-17FB-4EB3-A51E-9AE76FDC7BF4}" type="presOf" srcId="{552A6F96-460D-41CD-8FF1-A551DC0C1350}" destId="{FF978D7B-8C73-488F-8BC8-4096D505A2EC}" srcOrd="0" destOrd="6" presId="urn:microsoft.com/office/officeart/2005/8/layout/vList2"/>
    <dgm:cxn modelId="{C64E3599-F9EF-4F90-AF40-66B72FB693EA}" srcId="{BACF3332-C9AA-4C6C-9064-9BF7FA8191C7}" destId="{552A6F96-460D-41CD-8FF1-A551DC0C1350}" srcOrd="6" destOrd="0" parTransId="{1966DF3A-27E5-48EA-B6DC-41D9931A8BB6}" sibTransId="{35325D51-16B7-4A8B-801F-F795EC6A096F}"/>
    <dgm:cxn modelId="{CFCF91B9-1D45-484D-9F31-ED8CB417AFC5}" srcId="{BACF3332-C9AA-4C6C-9064-9BF7FA8191C7}" destId="{42532892-1D1B-4F86-A402-F9529C766F23}" srcOrd="2" destOrd="0" parTransId="{2AC7E872-37E0-43F9-8CBA-A988DD89C1EE}" sibTransId="{80DFF119-DD32-4F80-B851-FC183E44CD4C}"/>
    <dgm:cxn modelId="{863717D5-D1AC-4CB4-BA08-42AAC2F60E20}" srcId="{BACF3332-C9AA-4C6C-9064-9BF7FA8191C7}" destId="{41A28F59-C6ED-4651-94B8-BAEA648B0882}" srcOrd="3" destOrd="0" parTransId="{5EC652AA-A456-40BB-BF0E-8FB7A617E5B8}" sibTransId="{2C2A3332-F332-4498-946D-E8E7D0A0B97D}"/>
    <dgm:cxn modelId="{02855FF1-95C8-4A05-8A60-DF318895678D}" type="presOf" srcId="{3AC57502-F8B8-4B9E-8E80-43FE02A34C78}" destId="{FF978D7B-8C73-488F-8BC8-4096D505A2EC}" srcOrd="0" destOrd="4" presId="urn:microsoft.com/office/officeart/2005/8/layout/vList2"/>
    <dgm:cxn modelId="{CD4ED4F8-241F-44DB-B8AC-130FE6EABAB6}" type="presOf" srcId="{741CAB4B-14F2-44DD-BF77-E8601DCB35C1}" destId="{FF978D7B-8C73-488F-8BC8-4096D505A2EC}" srcOrd="0" destOrd="7" presId="urn:microsoft.com/office/officeart/2005/8/layout/vList2"/>
    <dgm:cxn modelId="{ECF51F9F-CDA5-49FC-8CD1-620AFD93F34A}" type="presParOf" srcId="{0C34C840-19A7-4664-AB6B-0C6B45303BFE}" destId="{2625C631-7D26-45CD-8FAE-3AF82C434586}" srcOrd="0" destOrd="0" presId="urn:microsoft.com/office/officeart/2005/8/layout/vList2"/>
    <dgm:cxn modelId="{306DDA3E-76BC-46DB-96AA-5B588D54EE03}" type="presParOf" srcId="{0C34C840-19A7-4664-AB6B-0C6B45303BFE}" destId="{FF978D7B-8C73-488F-8BC8-4096D505A2EC}"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0AFF552-0726-4E65-BF0D-5CFDC7FA8FD3}"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41A28F59-C6ED-4651-94B8-BAEA648B0882}">
      <dgm:prSet custT="1"/>
      <dgm:spPr/>
      <dgm:t>
        <a:bodyPr/>
        <a:lstStyle/>
        <a:p>
          <a:r>
            <a:rPr lang="en-US">
              <a:noFill/>
            </a:rPr>
            <a:t> </a:t>
          </a:r>
        </a:p>
      </dgm:t>
    </dgm:pt>
    <dgm:pt modelId="{5EC652AA-A456-40BB-BF0E-8FB7A617E5B8}" type="parTrans" cxnId="{863717D5-D1AC-4CB4-BA08-42AAC2F60E20}">
      <dgm:prSet/>
      <dgm:spPr/>
      <dgm:t>
        <a:bodyPr/>
        <a:lstStyle/>
        <a:p>
          <a:endParaRPr lang="en-US"/>
        </a:p>
      </dgm:t>
    </dgm:pt>
    <dgm:pt modelId="{2C2A3332-F332-4498-946D-E8E7D0A0B97D}" type="sibTrans" cxnId="{863717D5-D1AC-4CB4-BA08-42AAC2F60E20}">
      <dgm:prSet/>
      <dgm:spPr/>
      <dgm:t>
        <a:bodyPr/>
        <a:lstStyle/>
        <a:p>
          <a:endParaRPr lang="en-US"/>
        </a:p>
      </dgm:t>
    </dgm:pt>
    <dgm:pt modelId="{3AC57502-F8B8-4B9E-8E80-43FE02A34C78}">
      <dgm:prSet custT="1"/>
      <dgm:spPr/>
      <dgm:t>
        <a:bodyPr/>
        <a:lstStyle/>
        <a:p>
          <a:r>
            <a:rPr lang="en-US">
              <a:noFill/>
            </a:rPr>
            <a:t> </a:t>
          </a:r>
        </a:p>
      </dgm:t>
    </dgm:pt>
    <dgm:pt modelId="{FC149753-1969-4D3A-AA61-95C5014ADA53}" type="parTrans" cxnId="{D2099F7E-670D-4477-8CDF-B75D3F2913E6}">
      <dgm:prSet/>
      <dgm:spPr/>
      <dgm:t>
        <a:bodyPr/>
        <a:lstStyle/>
        <a:p>
          <a:endParaRPr lang="en-US"/>
        </a:p>
      </dgm:t>
    </dgm:pt>
    <dgm:pt modelId="{056A2773-F35C-465E-A4A0-687661812064}" type="sibTrans" cxnId="{D2099F7E-670D-4477-8CDF-B75D3F2913E6}">
      <dgm:prSet/>
      <dgm:spPr/>
      <dgm:t>
        <a:bodyPr/>
        <a:lstStyle/>
        <a:p>
          <a:endParaRPr lang="en-US"/>
        </a:p>
      </dgm:t>
    </dgm:pt>
    <dgm:pt modelId="{943CF261-4854-4806-970A-282A89317606}">
      <dgm:prSet custT="1"/>
      <dgm:spPr/>
      <dgm:t>
        <a:bodyPr/>
        <a:lstStyle/>
        <a:p>
          <a:r>
            <a:rPr lang="en-US">
              <a:noFill/>
            </a:rPr>
            <a:t> </a:t>
          </a:r>
        </a:p>
      </dgm:t>
    </dgm:pt>
    <dgm:pt modelId="{8D9E7415-B235-44CF-B0EA-F71875959EB9}" type="parTrans" cxnId="{1E04745C-3BB6-477E-812B-174D6DFB80A7}">
      <dgm:prSet/>
      <dgm:spPr/>
      <dgm:t>
        <a:bodyPr/>
        <a:lstStyle/>
        <a:p>
          <a:endParaRPr lang="en-US"/>
        </a:p>
      </dgm:t>
    </dgm:pt>
    <dgm:pt modelId="{DE91312B-B43E-487A-B413-A38F5EFB815E}" type="sibTrans" cxnId="{1E04745C-3BB6-477E-812B-174D6DFB80A7}">
      <dgm:prSet/>
      <dgm:spPr/>
      <dgm:t>
        <a:bodyPr/>
        <a:lstStyle/>
        <a:p>
          <a:endParaRPr lang="en-US"/>
        </a:p>
      </dgm:t>
    </dgm:pt>
    <dgm:pt modelId="{552A6F96-460D-41CD-8FF1-A551DC0C1350}">
      <dgm:prSet custT="1"/>
      <dgm:spPr/>
      <dgm:t>
        <a:bodyPr/>
        <a:lstStyle/>
        <a:p>
          <a:r>
            <a:rPr lang="en-US">
              <a:noFill/>
            </a:rPr>
            <a:t> </a:t>
          </a:r>
        </a:p>
      </dgm:t>
    </dgm:pt>
    <dgm:pt modelId="{1966DF3A-27E5-48EA-B6DC-41D9931A8BB6}" type="parTrans" cxnId="{C64E3599-F9EF-4F90-AF40-66B72FB693EA}">
      <dgm:prSet/>
      <dgm:spPr/>
      <dgm:t>
        <a:bodyPr/>
        <a:lstStyle/>
        <a:p>
          <a:endParaRPr lang="en-US"/>
        </a:p>
      </dgm:t>
    </dgm:pt>
    <dgm:pt modelId="{35325D51-16B7-4A8B-801F-F795EC6A096F}" type="sibTrans" cxnId="{C64E3599-F9EF-4F90-AF40-66B72FB693EA}">
      <dgm:prSet/>
      <dgm:spPr/>
      <dgm:t>
        <a:bodyPr/>
        <a:lstStyle/>
        <a:p>
          <a:endParaRPr lang="en-US"/>
        </a:p>
      </dgm:t>
    </dgm:pt>
    <dgm:pt modelId="{741CAB4B-14F2-44DD-BF77-E8601DCB35C1}">
      <dgm:prSet custT="1"/>
      <dgm:spPr/>
      <dgm:t>
        <a:bodyPr/>
        <a:lstStyle/>
        <a:p>
          <a:r>
            <a:rPr lang="en-US">
              <a:noFill/>
            </a:rPr>
            <a:t> </a:t>
          </a:r>
        </a:p>
      </dgm:t>
    </dgm:pt>
    <dgm:pt modelId="{0C4D3C26-F677-46B9-8DB8-7C201EDE5EAD}" type="parTrans" cxnId="{10A1A475-7034-418C-9BDD-D87D20FAFB09}">
      <dgm:prSet/>
      <dgm:spPr/>
      <dgm:t>
        <a:bodyPr/>
        <a:lstStyle/>
        <a:p>
          <a:endParaRPr lang="en-US"/>
        </a:p>
      </dgm:t>
    </dgm:pt>
    <dgm:pt modelId="{EDCE9298-D011-4E5A-907B-5616072E79CA}" type="sibTrans" cxnId="{10A1A475-7034-418C-9BDD-D87D20FAFB09}">
      <dgm:prSet/>
      <dgm:spPr/>
      <dgm:t>
        <a:bodyPr/>
        <a:lstStyle/>
        <a:p>
          <a:endParaRPr lang="en-US"/>
        </a:p>
      </dgm:t>
    </dgm:pt>
    <dgm:pt modelId="{BACF3332-C9AA-4C6C-9064-9BF7FA8191C7}">
      <dgm:prSet phldrT="[Text]" custT="1"/>
      <dgm:spPr>
        <a:noFill/>
      </dgm:spPr>
      <dgm:t>
        <a:bodyPr/>
        <a:lstStyle/>
        <a:p>
          <a:pPr>
            <a:buFont typeface="Arial" panose="020B0604020202020204" pitchFamily="34" charset="0"/>
            <a:buNone/>
          </a:pPr>
          <a:r>
            <a:rPr lang="en-US" altLang="zh-CN" sz="3200" u="sng" dirty="0">
              <a:solidFill>
                <a:schemeClr val="accent2"/>
              </a:solidFill>
              <a:latin typeface="Arial" panose="020B0604020202020204" pitchFamily="34" charset="0"/>
              <a:ea typeface="Cambria" panose="02040503050406030204" pitchFamily="18" charset="0"/>
              <a:cs typeface="Arial" panose="020B0604020202020204" pitchFamily="34" charset="0"/>
            </a:rPr>
            <a:t>Minimize </a:t>
          </a:r>
          <a:r>
            <a:rPr lang="en-US" altLang="zh-CN" sz="3200" u="sng" dirty="0" smtClean="0">
              <a:solidFill>
                <a:schemeClr val="accent2"/>
              </a:solidFill>
              <a:latin typeface="Arial" panose="020B0604020202020204" pitchFamily="34" charset="0"/>
              <a:ea typeface="Cambria" panose="02040503050406030204" pitchFamily="18" charset="0"/>
              <a:cs typeface="Arial" panose="020B0604020202020204" pitchFamily="34" charset="0"/>
            </a:rPr>
            <a:t>(generation </a:t>
          </a:r>
          <a:r>
            <a:rPr lang="en-US" altLang="zh-CN" sz="3200" u="sng" dirty="0">
              <a:solidFill>
                <a:schemeClr val="accent2"/>
              </a:solidFill>
              <a:latin typeface="Arial" panose="020B0604020202020204" pitchFamily="34" charset="0"/>
              <a:ea typeface="Cambria" panose="02040503050406030204" pitchFamily="18" charset="0"/>
              <a:cs typeface="Arial" panose="020B0604020202020204" pitchFamily="34" charset="0"/>
            </a:rPr>
            <a:t>+ health damage costs)</a:t>
          </a:r>
          <a:endParaRPr lang="en-US" sz="3200" u="sng" dirty="0">
            <a:solidFill>
              <a:schemeClr val="accent2"/>
            </a:solidFill>
          </a:endParaRPr>
        </a:p>
      </dgm:t>
    </dgm:pt>
    <dgm:pt modelId="{DE9CE615-940B-42D7-A977-DB6F52AF2600}" type="parTrans" cxnId="{B9F85E37-732B-4CDC-BC35-FED8347CCABB}">
      <dgm:prSet/>
      <dgm:spPr/>
      <dgm:t>
        <a:bodyPr/>
        <a:lstStyle/>
        <a:p>
          <a:endParaRPr lang="en-US"/>
        </a:p>
      </dgm:t>
    </dgm:pt>
    <dgm:pt modelId="{AA2AC50B-DE1E-4CC7-82FD-F2BC9DB5BAF4}" type="sibTrans" cxnId="{B9F85E37-732B-4CDC-BC35-FED8347CCABB}">
      <dgm:prSet/>
      <dgm:spPr/>
      <dgm:t>
        <a:bodyPr/>
        <a:lstStyle/>
        <a:p>
          <a:endParaRPr lang="en-US"/>
        </a:p>
      </dgm:t>
    </dgm:pt>
    <dgm:pt modelId="{AA23F0D2-97D1-469B-8636-667286C26DED}">
      <dgm:prSet custT="1"/>
      <dgm:spPr/>
      <dgm:t>
        <a:bodyPr/>
        <a:lstStyle/>
        <a:p>
          <a:r>
            <a:rPr lang="en-US">
              <a:noFill/>
            </a:rPr>
            <a:t> </a:t>
          </a:r>
        </a:p>
      </dgm:t>
    </dgm:pt>
    <dgm:pt modelId="{5A5089FF-10E6-47F2-B05D-2DF811FB3DB8}" type="parTrans" cxnId="{D93F6334-3B3D-49F0-A237-148459AB5212}">
      <dgm:prSet/>
      <dgm:spPr/>
      <dgm:t>
        <a:bodyPr/>
        <a:lstStyle/>
        <a:p>
          <a:endParaRPr lang="zh-CN" altLang="en-US"/>
        </a:p>
      </dgm:t>
    </dgm:pt>
    <dgm:pt modelId="{938887B1-9DDA-49F7-8F44-A117F2B8333F}" type="sibTrans" cxnId="{D93F6334-3B3D-49F0-A237-148459AB5212}">
      <dgm:prSet/>
      <dgm:spPr/>
      <dgm:t>
        <a:bodyPr/>
        <a:lstStyle/>
        <a:p>
          <a:endParaRPr lang="zh-CN" altLang="en-US"/>
        </a:p>
      </dgm:t>
    </dgm:pt>
    <dgm:pt modelId="{3339C98E-AC93-4418-8AD3-6E406703EB3E}">
      <dgm:prSet phldrT="[Text]" custT="1"/>
      <dgm:spPr>
        <a:blipFill>
          <a:blip xmlns:r="http://schemas.openxmlformats.org/officeDocument/2006/relationships" r:embed="rId1"/>
          <a:stretch>
            <a:fillRect b="-2513"/>
          </a:stretch>
        </a:blipFill>
      </dgm:spPr>
      <dgm:t>
        <a:bodyPr/>
        <a:lstStyle/>
        <a:p>
          <a:r>
            <a:rPr lang="en-US">
              <a:noFill/>
            </a:rPr>
            <a:t> </a:t>
          </a:r>
        </a:p>
      </dgm:t>
    </dgm:pt>
    <dgm:pt modelId="{2E246DA7-1256-47EB-9EBE-4E2233DF0CB7}" type="parTrans" cxnId="{76B0A978-3667-4AA8-912A-242A7E46185E}">
      <dgm:prSet/>
      <dgm:spPr/>
      <dgm:t>
        <a:bodyPr/>
        <a:lstStyle/>
        <a:p>
          <a:endParaRPr lang="zh-CN" altLang="en-US"/>
        </a:p>
      </dgm:t>
    </dgm:pt>
    <dgm:pt modelId="{1D8502ED-4E1B-4171-B313-D304B7DBDD92}" type="sibTrans" cxnId="{76B0A978-3667-4AA8-912A-242A7E46185E}">
      <dgm:prSet/>
      <dgm:spPr/>
      <dgm:t>
        <a:bodyPr/>
        <a:lstStyle/>
        <a:p>
          <a:endParaRPr lang="zh-CN" altLang="en-US"/>
        </a:p>
      </dgm:t>
    </dgm:pt>
    <dgm:pt modelId="{8399902A-1A5F-425B-97EE-C0C2430A1198}">
      <dgm:prSet phldrT="[Text]" custT="1"/>
      <dgm:spPr/>
      <dgm:t>
        <a:bodyPr/>
        <a:lstStyle/>
        <a:p>
          <a:r>
            <a:rPr lang="en-US">
              <a:noFill/>
            </a:rPr>
            <a:t> </a:t>
          </a:r>
        </a:p>
      </dgm:t>
    </dgm:pt>
    <dgm:pt modelId="{CCA46D6D-8107-45C9-AE63-1AF55645BE00}" type="parTrans" cxnId="{0E1E3B66-CEEE-4F0E-96D7-4040A973CCAA}">
      <dgm:prSet/>
      <dgm:spPr/>
      <dgm:t>
        <a:bodyPr/>
        <a:lstStyle/>
        <a:p>
          <a:endParaRPr lang="zh-CN" altLang="en-US"/>
        </a:p>
      </dgm:t>
    </dgm:pt>
    <dgm:pt modelId="{EA10C696-3605-4A07-B3EE-34EAF26DB777}" type="sibTrans" cxnId="{0E1E3B66-CEEE-4F0E-96D7-4040A973CCAA}">
      <dgm:prSet/>
      <dgm:spPr/>
      <dgm:t>
        <a:bodyPr/>
        <a:lstStyle/>
        <a:p>
          <a:endParaRPr lang="zh-CN" altLang="en-US"/>
        </a:p>
      </dgm:t>
    </dgm:pt>
    <dgm:pt modelId="{42532892-1D1B-4F86-A402-F9529C766F23}">
      <dgm:prSet phldrT="[Text]" custT="1"/>
      <dgm:spPr/>
      <dgm:t>
        <a:bodyPr/>
        <a:lstStyle/>
        <a:p>
          <a:r>
            <a:rPr lang="en-US">
              <a:noFill/>
            </a:rPr>
            <a:t> </a:t>
          </a:r>
        </a:p>
      </dgm:t>
    </dgm:pt>
    <dgm:pt modelId="{2AC7E872-37E0-43F9-8CBA-A988DD89C1EE}" type="parTrans" cxnId="{CFCF91B9-1D45-484D-9F31-ED8CB417AFC5}">
      <dgm:prSet/>
      <dgm:spPr/>
      <dgm:t>
        <a:bodyPr/>
        <a:lstStyle/>
        <a:p>
          <a:endParaRPr lang="zh-CN" altLang="en-US"/>
        </a:p>
      </dgm:t>
    </dgm:pt>
    <dgm:pt modelId="{80DFF119-DD32-4F80-B851-FC183E44CD4C}" type="sibTrans" cxnId="{CFCF91B9-1D45-484D-9F31-ED8CB417AFC5}">
      <dgm:prSet/>
      <dgm:spPr/>
      <dgm:t>
        <a:bodyPr/>
        <a:lstStyle/>
        <a:p>
          <a:endParaRPr lang="zh-CN" altLang="en-US"/>
        </a:p>
      </dgm:t>
    </dgm:pt>
    <dgm:pt modelId="{0C34C840-19A7-4664-AB6B-0C6B45303BFE}" type="pres">
      <dgm:prSet presAssocID="{C0AFF552-0726-4E65-BF0D-5CFDC7FA8FD3}" presName="linear" presStyleCnt="0">
        <dgm:presLayoutVars>
          <dgm:animLvl val="lvl"/>
          <dgm:resizeHandles val="exact"/>
        </dgm:presLayoutVars>
      </dgm:prSet>
      <dgm:spPr/>
      <dgm:t>
        <a:bodyPr/>
        <a:lstStyle/>
        <a:p>
          <a:endParaRPr lang="en-US"/>
        </a:p>
      </dgm:t>
    </dgm:pt>
    <dgm:pt modelId="{2625C631-7D26-45CD-8FAE-3AF82C434586}" type="pres">
      <dgm:prSet presAssocID="{BACF3332-C9AA-4C6C-9064-9BF7FA8191C7}" presName="parentText" presStyleLbl="node1" presStyleIdx="0" presStyleCnt="1" custScaleY="84432" custLinFactNeighborY="-16956">
        <dgm:presLayoutVars>
          <dgm:chMax val="0"/>
          <dgm:bulletEnabled val="1"/>
        </dgm:presLayoutVars>
      </dgm:prSet>
      <dgm:spPr/>
      <dgm:t>
        <a:bodyPr/>
        <a:lstStyle/>
        <a:p>
          <a:endParaRPr lang="en-US"/>
        </a:p>
      </dgm:t>
    </dgm:pt>
    <dgm:pt modelId="{FF978D7B-8C73-488F-8BC8-4096D505A2EC}" type="pres">
      <dgm:prSet presAssocID="{BACF3332-C9AA-4C6C-9064-9BF7FA8191C7}" presName="childText" presStyleLbl="revTx" presStyleIdx="0" presStyleCnt="1" custLinFactNeighborY="43953">
        <dgm:presLayoutVars>
          <dgm:bulletEnabled val="1"/>
        </dgm:presLayoutVars>
      </dgm:prSet>
      <dgm:spPr/>
      <dgm:t>
        <a:bodyPr/>
        <a:lstStyle/>
        <a:p>
          <a:endParaRPr lang="en-US"/>
        </a:p>
      </dgm:t>
    </dgm:pt>
  </dgm:ptLst>
  <dgm:cxnLst>
    <dgm:cxn modelId="{CFCF91B9-1D45-484D-9F31-ED8CB417AFC5}" srcId="{BACF3332-C9AA-4C6C-9064-9BF7FA8191C7}" destId="{42532892-1D1B-4F86-A402-F9529C766F23}" srcOrd="2" destOrd="0" parTransId="{2AC7E872-37E0-43F9-8CBA-A988DD89C1EE}" sibTransId="{80DFF119-DD32-4F80-B851-FC183E44CD4C}"/>
    <dgm:cxn modelId="{863717D5-D1AC-4CB4-BA08-42AAC2F60E20}" srcId="{BACF3332-C9AA-4C6C-9064-9BF7FA8191C7}" destId="{41A28F59-C6ED-4651-94B8-BAEA648B0882}" srcOrd="3" destOrd="0" parTransId="{5EC652AA-A456-40BB-BF0E-8FB7A617E5B8}" sibTransId="{2C2A3332-F332-4498-946D-E8E7D0A0B97D}"/>
    <dgm:cxn modelId="{CD4ED4F8-241F-44DB-B8AC-130FE6EABAB6}" type="presOf" srcId="{741CAB4B-14F2-44DD-BF77-E8601DCB35C1}" destId="{FF978D7B-8C73-488F-8BC8-4096D505A2EC}" srcOrd="0" destOrd="7" presId="urn:microsoft.com/office/officeart/2005/8/layout/vList2"/>
    <dgm:cxn modelId="{02855FF1-95C8-4A05-8A60-DF318895678D}" type="presOf" srcId="{3AC57502-F8B8-4B9E-8E80-43FE02A34C78}" destId="{FF978D7B-8C73-488F-8BC8-4096D505A2EC}" srcOrd="0" destOrd="4" presId="urn:microsoft.com/office/officeart/2005/8/layout/vList2"/>
    <dgm:cxn modelId="{0E1E3B66-CEEE-4F0E-96D7-4040A973CCAA}" srcId="{BACF3332-C9AA-4C6C-9064-9BF7FA8191C7}" destId="{8399902A-1A5F-425B-97EE-C0C2430A1198}" srcOrd="1" destOrd="0" parTransId="{CCA46D6D-8107-45C9-AE63-1AF55645BE00}" sibTransId="{EA10C696-3605-4A07-B3EE-34EAF26DB777}"/>
    <dgm:cxn modelId="{C737C52F-B0D8-4AD0-84E4-1887247DD80C}" type="presOf" srcId="{AA23F0D2-97D1-469B-8636-667286C26DED}" destId="{FF978D7B-8C73-488F-8BC8-4096D505A2EC}" srcOrd="0" destOrd="8" presId="urn:microsoft.com/office/officeart/2005/8/layout/vList2"/>
    <dgm:cxn modelId="{10A1A475-7034-418C-9BDD-D87D20FAFB09}" srcId="{BACF3332-C9AA-4C6C-9064-9BF7FA8191C7}" destId="{741CAB4B-14F2-44DD-BF77-E8601DCB35C1}" srcOrd="7" destOrd="0" parTransId="{0C4D3C26-F677-46B9-8DB8-7C201EDE5EAD}" sibTransId="{EDCE9298-D011-4E5A-907B-5616072E79CA}"/>
    <dgm:cxn modelId="{9DCA5F78-AC36-4BAF-802C-B6495D71CC9F}" type="presOf" srcId="{41A28F59-C6ED-4651-94B8-BAEA648B0882}" destId="{FF978D7B-8C73-488F-8BC8-4096D505A2EC}" srcOrd="0" destOrd="3" presId="urn:microsoft.com/office/officeart/2005/8/layout/vList2"/>
    <dgm:cxn modelId="{B9F85E37-732B-4CDC-BC35-FED8347CCABB}" srcId="{C0AFF552-0726-4E65-BF0D-5CFDC7FA8FD3}" destId="{BACF3332-C9AA-4C6C-9064-9BF7FA8191C7}" srcOrd="0" destOrd="0" parTransId="{DE9CE615-940B-42D7-A977-DB6F52AF2600}" sibTransId="{AA2AC50B-DE1E-4CC7-82FD-F2BC9DB5BAF4}"/>
    <dgm:cxn modelId="{76B0A978-3667-4AA8-912A-242A7E46185E}" srcId="{BACF3332-C9AA-4C6C-9064-9BF7FA8191C7}" destId="{3339C98E-AC93-4418-8AD3-6E406703EB3E}" srcOrd="0" destOrd="0" parTransId="{2E246DA7-1256-47EB-9EBE-4E2233DF0CB7}" sibTransId="{1D8502ED-4E1B-4171-B313-D304B7DBDD92}"/>
    <dgm:cxn modelId="{7BC11216-2750-4254-AB83-F56498F92A6E}" type="presOf" srcId="{8399902A-1A5F-425B-97EE-C0C2430A1198}" destId="{FF978D7B-8C73-488F-8BC8-4096D505A2EC}" srcOrd="0" destOrd="1" presId="urn:microsoft.com/office/officeart/2005/8/layout/vList2"/>
    <dgm:cxn modelId="{1E04745C-3BB6-477E-812B-174D6DFB80A7}" srcId="{BACF3332-C9AA-4C6C-9064-9BF7FA8191C7}" destId="{943CF261-4854-4806-970A-282A89317606}" srcOrd="5" destOrd="0" parTransId="{8D9E7415-B235-44CF-B0EA-F71875959EB9}" sibTransId="{DE91312B-B43E-487A-B413-A38F5EFB815E}"/>
    <dgm:cxn modelId="{F3266071-4208-4B63-AA3C-2362FAEEC464}" type="presOf" srcId="{C0AFF552-0726-4E65-BF0D-5CFDC7FA8FD3}" destId="{0C34C840-19A7-4664-AB6B-0C6B45303BFE}" srcOrd="0" destOrd="0" presId="urn:microsoft.com/office/officeart/2005/8/layout/vList2"/>
    <dgm:cxn modelId="{0548FC3B-B3D9-48C3-94E5-36CD2AE6F33E}" type="presOf" srcId="{943CF261-4854-4806-970A-282A89317606}" destId="{FF978D7B-8C73-488F-8BC8-4096D505A2EC}" srcOrd="0" destOrd="5" presId="urn:microsoft.com/office/officeart/2005/8/layout/vList2"/>
    <dgm:cxn modelId="{18C0032A-6843-4681-BDC7-2DA99F9602D6}" type="presOf" srcId="{3339C98E-AC93-4418-8AD3-6E406703EB3E}" destId="{FF978D7B-8C73-488F-8BC8-4096D505A2EC}" srcOrd="0" destOrd="0" presId="urn:microsoft.com/office/officeart/2005/8/layout/vList2"/>
    <dgm:cxn modelId="{D2099F7E-670D-4477-8CDF-B75D3F2913E6}" srcId="{BACF3332-C9AA-4C6C-9064-9BF7FA8191C7}" destId="{3AC57502-F8B8-4B9E-8E80-43FE02A34C78}" srcOrd="4" destOrd="0" parTransId="{FC149753-1969-4D3A-AA61-95C5014ADA53}" sibTransId="{056A2773-F35C-465E-A4A0-687661812064}"/>
    <dgm:cxn modelId="{C64E3599-F9EF-4F90-AF40-66B72FB693EA}" srcId="{BACF3332-C9AA-4C6C-9064-9BF7FA8191C7}" destId="{552A6F96-460D-41CD-8FF1-A551DC0C1350}" srcOrd="6" destOrd="0" parTransId="{1966DF3A-27E5-48EA-B6DC-41D9931A8BB6}" sibTransId="{35325D51-16B7-4A8B-801F-F795EC6A096F}"/>
    <dgm:cxn modelId="{D93F6334-3B3D-49F0-A237-148459AB5212}" srcId="{BACF3332-C9AA-4C6C-9064-9BF7FA8191C7}" destId="{AA23F0D2-97D1-469B-8636-667286C26DED}" srcOrd="8" destOrd="0" parTransId="{5A5089FF-10E6-47F2-B05D-2DF811FB3DB8}" sibTransId="{938887B1-9DDA-49F7-8F44-A117F2B8333F}"/>
    <dgm:cxn modelId="{7B981247-70EF-43EC-829B-F3AB9FE6461F}" type="presOf" srcId="{BACF3332-C9AA-4C6C-9064-9BF7FA8191C7}" destId="{2625C631-7D26-45CD-8FAE-3AF82C434586}" srcOrd="0" destOrd="0" presId="urn:microsoft.com/office/officeart/2005/8/layout/vList2"/>
    <dgm:cxn modelId="{AF760478-15D7-4C21-818E-83A20D747191}" type="presOf" srcId="{42532892-1D1B-4F86-A402-F9529C766F23}" destId="{FF978D7B-8C73-488F-8BC8-4096D505A2EC}" srcOrd="0" destOrd="2" presId="urn:microsoft.com/office/officeart/2005/8/layout/vList2"/>
    <dgm:cxn modelId="{63E07396-17FB-4EB3-A51E-9AE76FDC7BF4}" type="presOf" srcId="{552A6F96-460D-41CD-8FF1-A551DC0C1350}" destId="{FF978D7B-8C73-488F-8BC8-4096D505A2EC}" srcOrd="0" destOrd="6" presId="urn:microsoft.com/office/officeart/2005/8/layout/vList2"/>
    <dgm:cxn modelId="{ECF51F9F-CDA5-49FC-8CD1-620AFD93F34A}" type="presParOf" srcId="{0C34C840-19A7-4664-AB6B-0C6B45303BFE}" destId="{2625C631-7D26-45CD-8FAE-3AF82C434586}" srcOrd="0" destOrd="0" presId="urn:microsoft.com/office/officeart/2005/8/layout/vList2"/>
    <dgm:cxn modelId="{306DDA3E-76BC-46DB-96AA-5B588D54EE03}" type="presParOf" srcId="{0C34C840-19A7-4664-AB6B-0C6B45303BFE}" destId="{FF978D7B-8C73-488F-8BC8-4096D505A2EC}"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C7CF90B-20D7-4706-86F4-0E61C43EEF78}" type="doc">
      <dgm:prSet loTypeId="urn:microsoft.com/office/officeart/2005/8/layout/chevron2" loCatId="list" qsTypeId="urn:microsoft.com/office/officeart/2005/8/quickstyle/simple1" qsCatId="simple" csTypeId="urn:microsoft.com/office/officeart/2005/8/colors/accent2_2" csCatId="accent2" phldr="1"/>
      <dgm:spPr/>
      <dgm:t>
        <a:bodyPr/>
        <a:lstStyle/>
        <a:p>
          <a:endParaRPr lang="en-US"/>
        </a:p>
      </dgm:t>
    </dgm:pt>
    <dgm:pt modelId="{7C5D9BCB-8018-4670-B5AA-3F8142273738}">
      <dgm:prSet phldrT="[Text]"/>
      <dgm:spPr/>
      <dgm:t>
        <a:bodyPr/>
        <a:lstStyle/>
        <a:p>
          <a:r>
            <a:rPr lang="en-US" dirty="0"/>
            <a:t>One day is never enough</a:t>
          </a:r>
        </a:p>
      </dgm:t>
    </dgm:pt>
    <dgm:pt modelId="{5B793F91-7010-48DE-BA69-53C8BDD5EA5F}" type="parTrans" cxnId="{109BD5AC-20BA-4B3B-831C-1E366536ECC4}">
      <dgm:prSet/>
      <dgm:spPr/>
      <dgm:t>
        <a:bodyPr/>
        <a:lstStyle/>
        <a:p>
          <a:endParaRPr lang="en-US"/>
        </a:p>
      </dgm:t>
    </dgm:pt>
    <dgm:pt modelId="{0CD4C2E6-2300-46AF-A63D-AD68638E5ACD}" type="sibTrans" cxnId="{109BD5AC-20BA-4B3B-831C-1E366536ECC4}">
      <dgm:prSet/>
      <dgm:spPr/>
      <dgm:t>
        <a:bodyPr/>
        <a:lstStyle/>
        <a:p>
          <a:endParaRPr lang="en-US"/>
        </a:p>
      </dgm:t>
    </dgm:pt>
    <dgm:pt modelId="{544BEA94-0060-49F0-8E18-6EAC293A9CD2}">
      <dgm:prSet/>
      <dgm:spPr/>
      <dgm:t>
        <a:bodyPr/>
        <a:lstStyle/>
        <a:p>
          <a:r>
            <a:rPr lang="en-US" dirty="0"/>
            <a:t>Re-estimate the health impacts before and after the optimization using a state-of-the-science chemical transport model</a:t>
          </a:r>
        </a:p>
      </dgm:t>
    </dgm:pt>
    <dgm:pt modelId="{6C685320-9304-4C07-B184-20CB1C9CB9F4}" type="parTrans" cxnId="{CF453CFB-42D7-4681-B433-BD1478AD8DE7}">
      <dgm:prSet/>
      <dgm:spPr/>
      <dgm:t>
        <a:bodyPr/>
        <a:lstStyle/>
        <a:p>
          <a:endParaRPr lang="en-US"/>
        </a:p>
      </dgm:t>
    </dgm:pt>
    <dgm:pt modelId="{E40EBB13-163B-4E45-9C53-5A03C545A102}" type="sibTrans" cxnId="{CF453CFB-42D7-4681-B433-BD1478AD8DE7}">
      <dgm:prSet/>
      <dgm:spPr/>
      <dgm:t>
        <a:bodyPr/>
        <a:lstStyle/>
        <a:p>
          <a:endParaRPr lang="en-US"/>
        </a:p>
      </dgm:t>
    </dgm:pt>
    <dgm:pt modelId="{F3FD5431-A17E-4502-9015-5FEB17CE4008}">
      <dgm:prSet phldrT="[Text]"/>
      <dgm:spPr/>
      <dgm:t>
        <a:bodyPr/>
        <a:lstStyle/>
        <a:p>
          <a:r>
            <a:rPr lang="en-US" b="1" dirty="0"/>
            <a:t>Test the model for a longer time</a:t>
          </a:r>
        </a:p>
      </dgm:t>
    </dgm:pt>
    <dgm:pt modelId="{328C0B04-883D-44BE-87B5-029027DEF641}" type="parTrans" cxnId="{5A0B36F2-EA8E-4F63-B425-BD16C764A039}">
      <dgm:prSet/>
      <dgm:spPr/>
      <dgm:t>
        <a:bodyPr/>
        <a:lstStyle/>
        <a:p>
          <a:endParaRPr lang="en-US"/>
        </a:p>
      </dgm:t>
    </dgm:pt>
    <dgm:pt modelId="{BEA16E29-132C-4770-B4BA-C03AA06C7363}" type="sibTrans" cxnId="{5A0B36F2-EA8E-4F63-B425-BD16C764A039}">
      <dgm:prSet/>
      <dgm:spPr/>
      <dgm:t>
        <a:bodyPr/>
        <a:lstStyle/>
        <a:p>
          <a:endParaRPr lang="en-US"/>
        </a:p>
      </dgm:t>
    </dgm:pt>
    <dgm:pt modelId="{9C80F1A7-3A1C-49C4-A6EB-FFC1393734B3}">
      <dgm:prSet custT="1"/>
      <dgm:spPr/>
      <dgm:t>
        <a:bodyPr/>
        <a:lstStyle/>
        <a:p>
          <a:r>
            <a:rPr lang="en-US" sz="1800" b="1" dirty="0"/>
            <a:t>More accurate health impact estimation</a:t>
          </a:r>
        </a:p>
      </dgm:t>
    </dgm:pt>
    <dgm:pt modelId="{E8DB98FC-77BD-4EB5-81B4-F21697BB1BC2}" type="parTrans" cxnId="{63A91E24-8149-4C56-849C-83EFDF14F8BC}">
      <dgm:prSet/>
      <dgm:spPr/>
      <dgm:t>
        <a:bodyPr/>
        <a:lstStyle/>
        <a:p>
          <a:endParaRPr lang="en-US"/>
        </a:p>
      </dgm:t>
    </dgm:pt>
    <dgm:pt modelId="{C2038FC3-FFF3-418A-9F2E-796FC1120152}" type="sibTrans" cxnId="{63A91E24-8149-4C56-849C-83EFDF14F8BC}">
      <dgm:prSet/>
      <dgm:spPr/>
      <dgm:t>
        <a:bodyPr/>
        <a:lstStyle/>
        <a:p>
          <a:endParaRPr lang="en-US"/>
        </a:p>
      </dgm:t>
    </dgm:pt>
    <dgm:pt modelId="{FBB3FE5E-DB53-41E4-B78C-A2C7E295DA84}">
      <dgm:prSet phldrT="[Text]"/>
      <dgm:spPr/>
      <dgm:t>
        <a:bodyPr/>
        <a:lstStyle/>
        <a:p>
          <a:r>
            <a:rPr lang="en-US" dirty="0"/>
            <a:t>One week or one month in each season</a:t>
          </a:r>
        </a:p>
      </dgm:t>
    </dgm:pt>
    <dgm:pt modelId="{2B159BFC-D01F-40DE-B15A-279F8E6D48DC}" type="parTrans" cxnId="{878D323D-F3C9-4BA6-8844-E3A862E129E1}">
      <dgm:prSet/>
      <dgm:spPr/>
      <dgm:t>
        <a:bodyPr/>
        <a:lstStyle/>
        <a:p>
          <a:endParaRPr lang="en-US"/>
        </a:p>
      </dgm:t>
    </dgm:pt>
    <dgm:pt modelId="{FD93582E-021C-469B-B5BE-AA5071714CF5}" type="sibTrans" cxnId="{878D323D-F3C9-4BA6-8844-E3A862E129E1}">
      <dgm:prSet/>
      <dgm:spPr/>
      <dgm:t>
        <a:bodyPr/>
        <a:lstStyle/>
        <a:p>
          <a:endParaRPr lang="en-US"/>
        </a:p>
      </dgm:t>
    </dgm:pt>
    <dgm:pt modelId="{90047254-C094-4665-8B44-4543F41DABBC}" type="pres">
      <dgm:prSet presAssocID="{DC7CF90B-20D7-4706-86F4-0E61C43EEF78}" presName="linearFlow" presStyleCnt="0">
        <dgm:presLayoutVars>
          <dgm:dir/>
          <dgm:animLvl val="lvl"/>
          <dgm:resizeHandles val="exact"/>
        </dgm:presLayoutVars>
      </dgm:prSet>
      <dgm:spPr/>
    </dgm:pt>
    <dgm:pt modelId="{F78FF7B4-F6B1-4DD0-A9C2-0D85DE15BE7C}" type="pres">
      <dgm:prSet presAssocID="{F3FD5431-A17E-4502-9015-5FEB17CE4008}" presName="composite" presStyleCnt="0"/>
      <dgm:spPr/>
    </dgm:pt>
    <dgm:pt modelId="{B52D2876-D83F-4C70-A8DB-E21242314F59}" type="pres">
      <dgm:prSet presAssocID="{F3FD5431-A17E-4502-9015-5FEB17CE4008}" presName="parentText" presStyleLbl="alignNode1" presStyleIdx="0" presStyleCnt="2">
        <dgm:presLayoutVars>
          <dgm:chMax val="1"/>
          <dgm:bulletEnabled val="1"/>
        </dgm:presLayoutVars>
      </dgm:prSet>
      <dgm:spPr/>
    </dgm:pt>
    <dgm:pt modelId="{A576C301-AA62-4E43-84C6-64914871A31D}" type="pres">
      <dgm:prSet presAssocID="{F3FD5431-A17E-4502-9015-5FEB17CE4008}" presName="descendantText" presStyleLbl="alignAcc1" presStyleIdx="0" presStyleCnt="2">
        <dgm:presLayoutVars>
          <dgm:bulletEnabled val="1"/>
        </dgm:presLayoutVars>
      </dgm:prSet>
      <dgm:spPr/>
    </dgm:pt>
    <dgm:pt modelId="{96950539-D233-4DFB-B5C4-E855A62A175F}" type="pres">
      <dgm:prSet presAssocID="{BEA16E29-132C-4770-B4BA-C03AA06C7363}" presName="sp" presStyleCnt="0"/>
      <dgm:spPr/>
    </dgm:pt>
    <dgm:pt modelId="{AE455AD5-27FD-44CE-A914-E9DEE754C053}" type="pres">
      <dgm:prSet presAssocID="{9C80F1A7-3A1C-49C4-A6EB-FFC1393734B3}" presName="composite" presStyleCnt="0"/>
      <dgm:spPr/>
    </dgm:pt>
    <dgm:pt modelId="{88DCF9C0-E452-4DC7-90F0-A5CE207B4211}" type="pres">
      <dgm:prSet presAssocID="{9C80F1A7-3A1C-49C4-A6EB-FFC1393734B3}" presName="parentText" presStyleLbl="alignNode1" presStyleIdx="1" presStyleCnt="2">
        <dgm:presLayoutVars>
          <dgm:chMax val="1"/>
          <dgm:bulletEnabled val="1"/>
        </dgm:presLayoutVars>
      </dgm:prSet>
      <dgm:spPr/>
    </dgm:pt>
    <dgm:pt modelId="{DEDB6370-8986-475A-A3B2-34390AC005AF}" type="pres">
      <dgm:prSet presAssocID="{9C80F1A7-3A1C-49C4-A6EB-FFC1393734B3}" presName="descendantText" presStyleLbl="alignAcc1" presStyleIdx="1" presStyleCnt="2">
        <dgm:presLayoutVars>
          <dgm:bulletEnabled val="1"/>
        </dgm:presLayoutVars>
      </dgm:prSet>
      <dgm:spPr/>
    </dgm:pt>
  </dgm:ptLst>
  <dgm:cxnLst>
    <dgm:cxn modelId="{5EC4881B-9C99-49C3-8650-4DEDCB244111}" type="presOf" srcId="{DC7CF90B-20D7-4706-86F4-0E61C43EEF78}" destId="{90047254-C094-4665-8B44-4543F41DABBC}" srcOrd="0" destOrd="0" presId="urn:microsoft.com/office/officeart/2005/8/layout/chevron2"/>
    <dgm:cxn modelId="{63A91E24-8149-4C56-849C-83EFDF14F8BC}" srcId="{DC7CF90B-20D7-4706-86F4-0E61C43EEF78}" destId="{9C80F1A7-3A1C-49C4-A6EB-FFC1393734B3}" srcOrd="1" destOrd="0" parTransId="{E8DB98FC-77BD-4EB5-81B4-F21697BB1BC2}" sibTransId="{C2038FC3-FFF3-418A-9F2E-796FC1120152}"/>
    <dgm:cxn modelId="{878D323D-F3C9-4BA6-8844-E3A862E129E1}" srcId="{F3FD5431-A17E-4502-9015-5FEB17CE4008}" destId="{FBB3FE5E-DB53-41E4-B78C-A2C7E295DA84}" srcOrd="1" destOrd="0" parTransId="{2B159BFC-D01F-40DE-B15A-279F8E6D48DC}" sibTransId="{FD93582E-021C-469B-B5BE-AA5071714CF5}"/>
    <dgm:cxn modelId="{A65C0F58-1D4C-4223-91B6-3F5303ED42FE}" type="presOf" srcId="{9C80F1A7-3A1C-49C4-A6EB-FFC1393734B3}" destId="{88DCF9C0-E452-4DC7-90F0-A5CE207B4211}" srcOrd="0" destOrd="0" presId="urn:microsoft.com/office/officeart/2005/8/layout/chevron2"/>
    <dgm:cxn modelId="{A0FF7D7A-3D7E-48C1-8E49-0DADCADC6C7E}" type="presOf" srcId="{544BEA94-0060-49F0-8E18-6EAC293A9CD2}" destId="{DEDB6370-8986-475A-A3B2-34390AC005AF}" srcOrd="0" destOrd="0" presId="urn:microsoft.com/office/officeart/2005/8/layout/chevron2"/>
    <dgm:cxn modelId="{109BD5AC-20BA-4B3B-831C-1E366536ECC4}" srcId="{F3FD5431-A17E-4502-9015-5FEB17CE4008}" destId="{7C5D9BCB-8018-4670-B5AA-3F8142273738}" srcOrd="0" destOrd="0" parTransId="{5B793F91-7010-48DE-BA69-53C8BDD5EA5F}" sibTransId="{0CD4C2E6-2300-46AF-A63D-AD68638E5ACD}"/>
    <dgm:cxn modelId="{E8FF8DAF-24DE-496F-A450-A8816EAE142A}" type="presOf" srcId="{F3FD5431-A17E-4502-9015-5FEB17CE4008}" destId="{B52D2876-D83F-4C70-A8DB-E21242314F59}" srcOrd="0" destOrd="0" presId="urn:microsoft.com/office/officeart/2005/8/layout/chevron2"/>
    <dgm:cxn modelId="{8A9C1FBD-B766-4CEE-A81A-47A2335BE09A}" type="presOf" srcId="{7C5D9BCB-8018-4670-B5AA-3F8142273738}" destId="{A576C301-AA62-4E43-84C6-64914871A31D}" srcOrd="0" destOrd="0" presId="urn:microsoft.com/office/officeart/2005/8/layout/chevron2"/>
    <dgm:cxn modelId="{374E88D6-1B5F-461B-8621-C8D098BAEAD0}" type="presOf" srcId="{FBB3FE5E-DB53-41E4-B78C-A2C7E295DA84}" destId="{A576C301-AA62-4E43-84C6-64914871A31D}" srcOrd="0" destOrd="1" presId="urn:microsoft.com/office/officeart/2005/8/layout/chevron2"/>
    <dgm:cxn modelId="{5A0B36F2-EA8E-4F63-B425-BD16C764A039}" srcId="{DC7CF90B-20D7-4706-86F4-0E61C43EEF78}" destId="{F3FD5431-A17E-4502-9015-5FEB17CE4008}" srcOrd="0" destOrd="0" parTransId="{328C0B04-883D-44BE-87B5-029027DEF641}" sibTransId="{BEA16E29-132C-4770-B4BA-C03AA06C7363}"/>
    <dgm:cxn modelId="{CF453CFB-42D7-4681-B433-BD1478AD8DE7}" srcId="{9C80F1A7-3A1C-49C4-A6EB-FFC1393734B3}" destId="{544BEA94-0060-49F0-8E18-6EAC293A9CD2}" srcOrd="0" destOrd="0" parTransId="{6C685320-9304-4C07-B184-20CB1C9CB9F4}" sibTransId="{E40EBB13-163B-4E45-9C53-5A03C545A102}"/>
    <dgm:cxn modelId="{9E0365C7-938C-467A-9EC1-B534E7256474}" type="presParOf" srcId="{90047254-C094-4665-8B44-4543F41DABBC}" destId="{F78FF7B4-F6B1-4DD0-A9C2-0D85DE15BE7C}" srcOrd="0" destOrd="0" presId="urn:microsoft.com/office/officeart/2005/8/layout/chevron2"/>
    <dgm:cxn modelId="{9587855E-6C5F-40FF-8B62-ABF44C499BCB}" type="presParOf" srcId="{F78FF7B4-F6B1-4DD0-A9C2-0D85DE15BE7C}" destId="{B52D2876-D83F-4C70-A8DB-E21242314F59}" srcOrd="0" destOrd="0" presId="urn:microsoft.com/office/officeart/2005/8/layout/chevron2"/>
    <dgm:cxn modelId="{934827D1-5294-49CA-959F-A030C7C458ED}" type="presParOf" srcId="{F78FF7B4-F6B1-4DD0-A9C2-0D85DE15BE7C}" destId="{A576C301-AA62-4E43-84C6-64914871A31D}" srcOrd="1" destOrd="0" presId="urn:microsoft.com/office/officeart/2005/8/layout/chevron2"/>
    <dgm:cxn modelId="{39B646FD-91F2-4BE3-B0AE-AF921478BD75}" type="presParOf" srcId="{90047254-C094-4665-8B44-4543F41DABBC}" destId="{96950539-D233-4DFB-B5C4-E855A62A175F}" srcOrd="1" destOrd="0" presId="urn:microsoft.com/office/officeart/2005/8/layout/chevron2"/>
    <dgm:cxn modelId="{401C46D1-2BA5-41B8-9501-BC4333459BE4}" type="presParOf" srcId="{90047254-C094-4665-8B44-4543F41DABBC}" destId="{AE455AD5-27FD-44CE-A914-E9DEE754C053}" srcOrd="2" destOrd="0" presId="urn:microsoft.com/office/officeart/2005/8/layout/chevron2"/>
    <dgm:cxn modelId="{F9E53E86-4BB0-4BEB-BF0D-6D8D7653A4BE}" type="presParOf" srcId="{AE455AD5-27FD-44CE-A914-E9DEE754C053}" destId="{88DCF9C0-E452-4DC7-90F0-A5CE207B4211}" srcOrd="0" destOrd="0" presId="urn:microsoft.com/office/officeart/2005/8/layout/chevron2"/>
    <dgm:cxn modelId="{5844412D-D330-4690-8D76-A794F5EC6A39}" type="presParOf" srcId="{AE455AD5-27FD-44CE-A914-E9DEE754C053}" destId="{DEDB6370-8986-475A-A3B2-34390AC005AF}"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25C631-7D26-45CD-8FAE-3AF82C434586}">
      <dsp:nvSpPr>
        <dsp:cNvPr id="0" name=""/>
        <dsp:cNvSpPr/>
      </dsp:nvSpPr>
      <dsp:spPr>
        <a:xfrm>
          <a:off x="0" y="48586"/>
          <a:ext cx="7873013" cy="724958"/>
        </a:xfrm>
        <a:prstGeom prst="round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Font typeface="Arial" panose="020B0604020202020204" pitchFamily="34" charset="0"/>
            <a:buNone/>
          </a:pPr>
          <a:r>
            <a:rPr lang="en-US" altLang="zh-CN" sz="3200" u="sng" kern="1200" dirty="0">
              <a:solidFill>
                <a:schemeClr val="accent2"/>
              </a:solidFill>
              <a:latin typeface="Arial" panose="020B0604020202020204" pitchFamily="34" charset="0"/>
              <a:ea typeface="Cambria" panose="02040503050406030204" pitchFamily="18" charset="0"/>
              <a:cs typeface="Arial" panose="020B0604020202020204" pitchFamily="34" charset="0"/>
            </a:rPr>
            <a:t>Minimize generation cost</a:t>
          </a:r>
          <a:endParaRPr lang="en-US" sz="3200" u="sng" kern="1200" dirty="0">
            <a:solidFill>
              <a:schemeClr val="accent2"/>
            </a:solidFill>
          </a:endParaRPr>
        </a:p>
      </dsp:txBody>
      <dsp:txXfrm>
        <a:off x="35390" y="83976"/>
        <a:ext cx="7802233" cy="654178"/>
      </dsp:txXfrm>
    </dsp:sp>
    <dsp:sp modelId="{FF978D7B-8C73-488F-8BC8-4096D505A2EC}">
      <dsp:nvSpPr>
        <dsp:cNvPr id="0" name=""/>
        <dsp:cNvSpPr/>
      </dsp:nvSpPr>
      <dsp:spPr>
        <a:xfrm>
          <a:off x="0" y="1960208"/>
          <a:ext cx="7873013" cy="1755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968" tIns="11430" rIns="64008" bIns="11430" numCol="1" spcCol="1270" anchor="t" anchorCtr="0">
          <a:noAutofit/>
        </a:bodyPr>
        <a:lstStyle/>
        <a:p>
          <a:pPr marL="57150" lvl="1" indent="-57150" algn="l" defTabSz="400050">
            <a:lnSpc>
              <a:spcPct val="90000"/>
            </a:lnSpc>
            <a:spcBef>
              <a:spcPct val="0"/>
            </a:spcBef>
            <a:spcAft>
              <a:spcPct val="20000"/>
            </a:spcAft>
            <a:buFont typeface="Arial" panose="020B0604020202020204" pitchFamily="34" charset="0"/>
            <a:buNone/>
          </a:pPr>
          <a:endParaRPr lang="en-US" sz="900" kern="1200" dirty="0"/>
        </a:p>
        <a:p>
          <a:pPr marL="171450" lvl="1" indent="-171450" algn="l" defTabSz="800100">
            <a:lnSpc>
              <a:spcPct val="90000"/>
            </a:lnSpc>
            <a:spcBef>
              <a:spcPct val="0"/>
            </a:spcBef>
            <a:spcAft>
              <a:spcPct val="20000"/>
            </a:spcAft>
            <a:buChar char="•"/>
          </a:pPr>
          <a14:m xmlns:a14="http://schemas.microsoft.com/office/drawing/2010/main">
            <m:oMath xmlns:m="http://schemas.openxmlformats.org/officeDocument/2006/math">
              <m:sSub>
                <m:sSubPr>
                  <m:ctrlPr>
                    <a:rPr lang="zh-CN" altLang="zh-CN" sz="1800" i="1" kern="1200" smtClean="0">
                      <a:latin typeface="Cambria Math" panose="02040503050406030204" pitchFamily="18" charset="0"/>
                    </a:rPr>
                  </m:ctrlPr>
                </m:sSubPr>
                <m:e>
                  <m:r>
                    <a:rPr lang="en-US" altLang="zh-CN" sz="1800" i="1" kern="1200">
                      <a:latin typeface="Cambria Math" panose="02040503050406030204" pitchFamily="18" charset="0"/>
                    </a:rPr>
                    <m:t>𝐹</m:t>
                  </m:r>
                </m:e>
                <m:sub>
                  <m:r>
                    <a:rPr lang="en-US" altLang="zh-CN" sz="1800" i="1" kern="1200">
                      <a:latin typeface="Cambria Math" panose="02040503050406030204" pitchFamily="18" charset="0"/>
                    </a:rPr>
                    <m:t>𝑗</m:t>
                  </m:r>
                </m:sub>
              </m:sSub>
              <m:r>
                <a:rPr lang="en-US" altLang="zh-CN" sz="1800" i="1" kern="1200">
                  <a:latin typeface="Cambria Math" panose="02040503050406030204" pitchFamily="18" charset="0"/>
                </a:rPr>
                <m:t> </m:t>
              </m:r>
            </m:oMath>
          </a14:m>
          <a:r>
            <a:rPr lang="en-US" altLang="zh-CN" sz="1800" kern="1200" dirty="0">
              <a:latin typeface="Arial" panose="020B0604020202020204" pitchFamily="34" charset="0"/>
              <a:ea typeface="Cambria" panose="02040503050406030204" pitchFamily="18" charset="0"/>
              <a:cs typeface="Arial" panose="020B0604020202020204" pitchFamily="34" charset="0"/>
            </a:rPr>
            <a:t>: fuel cost for unit j ($/MWh) </a:t>
          </a:r>
        </a:p>
        <a:p>
          <a:pPr marL="171450" lvl="1" indent="-171450" algn="l" defTabSz="800100">
            <a:lnSpc>
              <a:spcPct val="90000"/>
            </a:lnSpc>
            <a:spcBef>
              <a:spcPct val="0"/>
            </a:spcBef>
            <a:spcAft>
              <a:spcPct val="20000"/>
            </a:spcAft>
            <a:buChar char="•"/>
          </a:pPr>
          <a14:m xmlns:a14="http://schemas.microsoft.com/office/drawing/2010/main">
            <m:oMath xmlns:m="http://schemas.openxmlformats.org/officeDocument/2006/math">
              <m:sSub>
                <m:sSubPr>
                  <m:ctrlPr>
                    <a:rPr lang="zh-CN" altLang="zh-CN" sz="1800" i="1" kern="1200" smtClean="0">
                      <a:latin typeface="Cambria Math" panose="02040503050406030204" pitchFamily="18" charset="0"/>
                    </a:rPr>
                  </m:ctrlPr>
                </m:sSubPr>
                <m:e>
                  <m:r>
                    <a:rPr lang="en-US" altLang="zh-CN" sz="1800" i="1" kern="1200">
                      <a:latin typeface="Cambria Math" panose="02040503050406030204" pitchFamily="18" charset="0"/>
                    </a:rPr>
                    <m:t>𝑅</m:t>
                  </m:r>
                </m:e>
                <m:sub>
                  <m:r>
                    <a:rPr lang="en-US" altLang="zh-CN" sz="1800" i="1" kern="1200">
                      <a:latin typeface="Cambria Math" panose="02040503050406030204" pitchFamily="18" charset="0"/>
                    </a:rPr>
                    <m:t>𝑗</m:t>
                  </m:r>
                </m:sub>
              </m:sSub>
            </m:oMath>
          </a14:m>
          <a:r>
            <a:rPr lang="en-US" altLang="zh-CN" sz="1800" kern="1200" dirty="0">
              <a:latin typeface="Arial" panose="020B0604020202020204" pitchFamily="34" charset="0"/>
              <a:ea typeface="Cambria" panose="02040503050406030204" pitchFamily="18" charset="0"/>
              <a:cs typeface="Arial" panose="020B0604020202020204" pitchFamily="34" charset="0"/>
            </a:rPr>
            <a:t>: operating and maintenance costs for unit </a:t>
          </a:r>
          <a14:m xmlns:a14="http://schemas.microsoft.com/office/drawing/2010/main">
            <m:oMath xmlns:m="http://schemas.openxmlformats.org/officeDocument/2006/math">
              <m:r>
                <a:rPr lang="en-US" altLang="zh-CN" sz="1800" i="1" kern="1200">
                  <a:latin typeface="Cambria Math" panose="02040503050406030204" pitchFamily="18" charset="0"/>
                </a:rPr>
                <m:t>𝑗</m:t>
              </m:r>
            </m:oMath>
          </a14:m>
          <a:r>
            <a:rPr lang="en-US" altLang="zh-CN" sz="1800" kern="1200" dirty="0">
              <a:latin typeface="Arial" panose="020B0604020202020204" pitchFamily="34" charset="0"/>
              <a:ea typeface="Cambria" panose="02040503050406030204" pitchFamily="18" charset="0"/>
              <a:cs typeface="Arial" panose="020B0604020202020204" pitchFamily="34" charset="0"/>
            </a:rPr>
            <a:t> ($/MWh)</a:t>
          </a:r>
        </a:p>
        <a:p>
          <a:pPr marL="171450" lvl="1" indent="-171450" algn="l" defTabSz="800100">
            <a:lnSpc>
              <a:spcPct val="90000"/>
            </a:lnSpc>
            <a:spcBef>
              <a:spcPct val="0"/>
            </a:spcBef>
            <a:spcAft>
              <a:spcPct val="20000"/>
            </a:spcAft>
            <a:buChar char="•"/>
          </a:pPr>
          <a14:m xmlns:a14="http://schemas.microsoft.com/office/drawing/2010/main">
            <m:oMath xmlns:m="http://schemas.openxmlformats.org/officeDocument/2006/math">
              <m:sSub>
                <m:sSubPr>
                  <m:ctrlPr>
                    <a:rPr lang="zh-CN" altLang="zh-CN" sz="1800" i="1" kern="1200" smtClean="0">
                      <a:latin typeface="Cambria Math" panose="02040503050406030204" pitchFamily="18" charset="0"/>
                    </a:rPr>
                  </m:ctrlPr>
                </m:sSubPr>
                <m:e>
                  <m:r>
                    <a:rPr lang="en-US" altLang="zh-CN" sz="1800" i="1" kern="1200">
                      <a:latin typeface="Cambria Math" panose="02040503050406030204" pitchFamily="18" charset="0"/>
                    </a:rPr>
                    <m:t>𝑧</m:t>
                  </m:r>
                </m:e>
                <m:sub>
                  <m:r>
                    <a:rPr lang="en-US" altLang="zh-CN" sz="1800" i="1" kern="1200">
                      <a:latin typeface="Cambria Math" panose="02040503050406030204" pitchFamily="18" charset="0"/>
                    </a:rPr>
                    <m:t>𝑗</m:t>
                  </m:r>
                  <m:r>
                    <a:rPr lang="en-US" altLang="zh-CN" sz="1800" i="1" kern="1200">
                      <a:latin typeface="Cambria Math" panose="02040503050406030204" pitchFamily="18" charset="0"/>
                    </a:rPr>
                    <m:t>,</m:t>
                  </m:r>
                  <m:r>
                    <a:rPr lang="en-US" altLang="zh-CN" sz="1800" i="1" kern="1200">
                      <a:latin typeface="Cambria Math" panose="02040503050406030204" pitchFamily="18" charset="0"/>
                    </a:rPr>
                    <m:t>h</m:t>
                  </m:r>
                </m:sub>
              </m:sSub>
              <m:r>
                <a:rPr lang="en-US" altLang="zh-CN" sz="1800" i="1" kern="1200">
                  <a:latin typeface="Cambria Math" panose="02040503050406030204" pitchFamily="18" charset="0"/>
                </a:rPr>
                <m:t> </m:t>
              </m:r>
            </m:oMath>
          </a14:m>
          <a:r>
            <a:rPr lang="en-US" altLang="zh-CN" sz="1800" kern="1200" dirty="0">
              <a:latin typeface="Arial" panose="020B0604020202020204" pitchFamily="34" charset="0"/>
              <a:ea typeface="Cambria" panose="02040503050406030204" pitchFamily="18" charset="0"/>
              <a:cs typeface="Arial" panose="020B0604020202020204" pitchFamily="34" charset="0"/>
            </a:rPr>
            <a:t>: electricity generated by unit j at hour h (MWh)</a:t>
          </a:r>
        </a:p>
        <a:p>
          <a:pPr marL="171450" lvl="1" indent="-171450" algn="l" defTabSz="800100">
            <a:lnSpc>
              <a:spcPct val="90000"/>
            </a:lnSpc>
            <a:spcBef>
              <a:spcPct val="0"/>
            </a:spcBef>
            <a:spcAft>
              <a:spcPct val="20000"/>
            </a:spcAft>
            <a:buChar char="•"/>
          </a:pPr>
          <a14:m xmlns:a14="http://schemas.microsoft.com/office/drawing/2010/main">
            <m:oMath xmlns:m="http://schemas.openxmlformats.org/officeDocument/2006/math">
              <m:sSub>
                <m:sSubPr>
                  <m:ctrlPr>
                    <a:rPr lang="zh-CN" altLang="zh-CN" sz="1800" i="1" kern="1200" smtClean="0">
                      <a:latin typeface="Cambria Math" panose="02040503050406030204" pitchFamily="18" charset="0"/>
                    </a:rPr>
                  </m:ctrlPr>
                </m:sSubPr>
                <m:e>
                  <m:r>
                    <a:rPr lang="en-US" altLang="zh-CN" sz="1800" i="1" kern="1200">
                      <a:latin typeface="Cambria Math" panose="02040503050406030204" pitchFamily="18" charset="0"/>
                    </a:rPr>
                    <m:t>𝑇</m:t>
                  </m:r>
                </m:e>
                <m:sub>
                  <m:r>
                    <a:rPr lang="en-US" altLang="zh-CN" sz="1800" i="1" kern="1200">
                      <a:latin typeface="Cambria Math" panose="02040503050406030204" pitchFamily="18" charset="0"/>
                    </a:rPr>
                    <m:t>𝑗</m:t>
                  </m:r>
                </m:sub>
              </m:sSub>
              <m:r>
                <a:rPr lang="en-US" altLang="zh-CN" sz="1800" i="1" kern="1200">
                  <a:latin typeface="Cambria Math" panose="02040503050406030204" pitchFamily="18" charset="0"/>
                </a:rPr>
                <m:t> </m:t>
              </m:r>
            </m:oMath>
          </a14:m>
          <a:r>
            <a:rPr lang="en-US" altLang="zh-CN" sz="1800" kern="1200" dirty="0">
              <a:latin typeface="Arial" panose="020B0604020202020204" pitchFamily="34" charset="0"/>
              <a:ea typeface="Cambria" panose="02040503050406030204" pitchFamily="18" charset="0"/>
              <a:cs typeface="Arial" panose="020B0604020202020204" pitchFamily="34" charset="0"/>
            </a:rPr>
            <a:t>: start-up costs of the plant ($/start) </a:t>
          </a:r>
        </a:p>
        <a:p>
          <a:pPr marL="171450" lvl="1" indent="-171450" algn="l" defTabSz="800100">
            <a:lnSpc>
              <a:spcPct val="90000"/>
            </a:lnSpc>
            <a:spcBef>
              <a:spcPct val="0"/>
            </a:spcBef>
            <a:spcAft>
              <a:spcPct val="20000"/>
            </a:spcAft>
            <a:buChar char="•"/>
          </a:pPr>
          <a14:m xmlns:a14="http://schemas.microsoft.com/office/drawing/2010/main">
            <m:oMath xmlns:m="http://schemas.openxmlformats.org/officeDocument/2006/math">
              <m:sSub>
                <m:sSubPr>
                  <m:ctrlPr>
                    <a:rPr lang="zh-CN" altLang="zh-CN" sz="1800" i="1" kern="1200" smtClean="0">
                      <a:latin typeface="Cambria Math" panose="02040503050406030204" pitchFamily="18" charset="0"/>
                    </a:rPr>
                  </m:ctrlPr>
                </m:sSubPr>
                <m:e>
                  <m:r>
                    <a:rPr lang="en-US" altLang="zh-CN" sz="1800" i="1" kern="1200">
                      <a:latin typeface="Cambria Math" panose="02040503050406030204" pitchFamily="18" charset="0"/>
                    </a:rPr>
                    <m:t>𝑣</m:t>
                  </m:r>
                </m:e>
                <m:sub>
                  <m:r>
                    <a:rPr lang="en-US" altLang="zh-CN" sz="1800" i="1" kern="1200">
                      <a:latin typeface="Cambria Math" panose="02040503050406030204" pitchFamily="18" charset="0"/>
                    </a:rPr>
                    <m:t>𝑗</m:t>
                  </m:r>
                  <m:r>
                    <a:rPr lang="en-US" altLang="zh-CN" sz="1800" i="1" kern="1200">
                      <a:latin typeface="Cambria Math" panose="02040503050406030204" pitchFamily="18" charset="0"/>
                    </a:rPr>
                    <m:t>,</m:t>
                  </m:r>
                  <m:r>
                    <a:rPr lang="en-US" altLang="zh-CN" sz="1800" i="1" kern="1200">
                      <a:latin typeface="Cambria Math" panose="02040503050406030204" pitchFamily="18" charset="0"/>
                    </a:rPr>
                    <m:t>h</m:t>
                  </m:r>
                </m:sub>
              </m:sSub>
            </m:oMath>
          </a14:m>
          <a:r>
            <a:rPr lang="en-US" altLang="zh-CN" sz="1800" kern="1200" dirty="0">
              <a:latin typeface="Arial" panose="020B0604020202020204" pitchFamily="34" charset="0"/>
              <a:ea typeface="Cambria" panose="02040503050406030204" pitchFamily="18" charset="0"/>
              <a:cs typeface="Arial" panose="020B0604020202020204" pitchFamily="34" charset="0"/>
            </a:rPr>
            <a:t>: binary start up variable for unit </a:t>
          </a:r>
          <a14:m xmlns:a14="http://schemas.microsoft.com/office/drawing/2010/main">
            <m:oMath xmlns:m="http://schemas.openxmlformats.org/officeDocument/2006/math">
              <m:r>
                <a:rPr lang="en-US" altLang="zh-CN" sz="1800" i="1" kern="1200">
                  <a:latin typeface="Cambria Math" panose="02040503050406030204" pitchFamily="18" charset="0"/>
                </a:rPr>
                <m:t>𝑗</m:t>
              </m:r>
            </m:oMath>
          </a14:m>
          <a:r>
            <a:rPr lang="en-US" altLang="zh-CN" sz="1800" kern="1200" dirty="0">
              <a:latin typeface="Arial" panose="020B0604020202020204" pitchFamily="34" charset="0"/>
              <a:ea typeface="Cambria" panose="02040503050406030204" pitchFamily="18" charset="0"/>
              <a:cs typeface="Arial" panose="020B0604020202020204" pitchFamily="34" charset="0"/>
            </a:rPr>
            <a:t> in hour </a:t>
          </a:r>
          <a14:m xmlns:a14="http://schemas.microsoft.com/office/drawing/2010/main">
            <m:oMath xmlns:m="http://schemas.openxmlformats.org/officeDocument/2006/math">
              <m:r>
                <a:rPr lang="en-US" altLang="zh-CN" sz="1800" i="1" kern="1200">
                  <a:latin typeface="Cambria Math" panose="02040503050406030204" pitchFamily="18" charset="0"/>
                </a:rPr>
                <m:t>h</m:t>
              </m:r>
            </m:oMath>
          </a14:m>
          <a:r>
            <a:rPr lang="en-US" altLang="zh-CN" sz="1800" kern="1200" dirty="0">
              <a:latin typeface="Arial" panose="020B0604020202020204" pitchFamily="34" charset="0"/>
              <a:ea typeface="Cambria" panose="02040503050406030204" pitchFamily="18" charset="0"/>
              <a:cs typeface="Arial" panose="020B0604020202020204" pitchFamily="34" charset="0"/>
            </a:rPr>
            <a:t> (1 or 0)</a:t>
          </a:r>
          <a:endParaRPr lang="en-US" sz="1800" kern="1200" dirty="0">
            <a:latin typeface="Arial" panose="020B0604020202020204" pitchFamily="34" charset="0"/>
            <a:ea typeface="Cambria" panose="02040503050406030204" pitchFamily="18" charset="0"/>
            <a:cs typeface="Arial" panose="020B0604020202020204" pitchFamily="34" charset="0"/>
          </a:endParaRPr>
        </a:p>
      </dsp:txBody>
      <dsp:txXfrm>
        <a:off x="0" y="1960208"/>
        <a:ext cx="7873013" cy="17553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25C631-7D26-45CD-8FAE-3AF82C434586}">
      <dsp:nvSpPr>
        <dsp:cNvPr id="0" name=""/>
        <dsp:cNvSpPr/>
      </dsp:nvSpPr>
      <dsp:spPr>
        <a:xfrm>
          <a:off x="0" y="31474"/>
          <a:ext cx="8478981" cy="1027368"/>
        </a:xfrm>
        <a:prstGeom prst="round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Font typeface="Arial" panose="020B0604020202020204" pitchFamily="34" charset="0"/>
            <a:buNone/>
          </a:pPr>
          <a:r>
            <a:rPr lang="en-US" altLang="zh-CN" sz="3200" u="sng" kern="1200" dirty="0">
              <a:solidFill>
                <a:schemeClr val="accent2"/>
              </a:solidFill>
              <a:latin typeface="Arial" panose="020B0604020202020204" pitchFamily="34" charset="0"/>
              <a:ea typeface="Cambria" panose="02040503050406030204" pitchFamily="18" charset="0"/>
              <a:cs typeface="Arial" panose="020B0604020202020204" pitchFamily="34" charset="0"/>
            </a:rPr>
            <a:t>Minimize (generation + health damage costs)</a:t>
          </a:r>
          <a:endParaRPr lang="en-US" sz="3200" u="sng" kern="1200" dirty="0">
            <a:solidFill>
              <a:schemeClr val="accent2"/>
            </a:solidFill>
          </a:endParaRPr>
        </a:p>
      </dsp:txBody>
      <dsp:txXfrm>
        <a:off x="50152" y="81626"/>
        <a:ext cx="8378677" cy="927064"/>
      </dsp:txXfrm>
    </dsp:sp>
    <dsp:sp modelId="{FF978D7B-8C73-488F-8BC8-4096D505A2EC}">
      <dsp:nvSpPr>
        <dsp:cNvPr id="0" name=""/>
        <dsp:cNvSpPr/>
      </dsp:nvSpPr>
      <dsp:spPr>
        <a:xfrm>
          <a:off x="0" y="1911632"/>
          <a:ext cx="8478981" cy="2421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9208" tIns="11430" rIns="64008" bIns="11430" numCol="1" spcCol="1270" anchor="t" anchorCtr="0">
          <a:noAutofit/>
        </a:bodyPr>
        <a:lstStyle/>
        <a:p>
          <a:pPr marL="57150" lvl="1" indent="-57150" algn="l" defTabSz="400050">
            <a:lnSpc>
              <a:spcPct val="90000"/>
            </a:lnSpc>
            <a:spcBef>
              <a:spcPct val="0"/>
            </a:spcBef>
            <a:spcAft>
              <a:spcPct val="20000"/>
            </a:spcAft>
            <a:buFont typeface="Arial" panose="020B0604020202020204" pitchFamily="34" charset="0"/>
            <a:buNone/>
          </a:pPr>
          <a:endParaRPr lang="en-US" sz="900" kern="1200" dirty="0"/>
        </a:p>
        <a:p>
          <a:pPr marL="57150" lvl="1" indent="-57150" algn="l" defTabSz="400050">
            <a:lnSpc>
              <a:spcPct val="90000"/>
            </a:lnSpc>
            <a:spcBef>
              <a:spcPct val="0"/>
            </a:spcBef>
            <a:spcAft>
              <a:spcPct val="20000"/>
            </a:spcAft>
            <a:buFont typeface="Arial" panose="020B0604020202020204" pitchFamily="34" charset="0"/>
            <a:buNone/>
          </a:pPr>
          <a:endParaRPr lang="en-US" sz="900" kern="1200" dirty="0"/>
        </a:p>
        <a:p>
          <a:pPr marL="57150" lvl="1" indent="-57150" algn="l" defTabSz="400050">
            <a:lnSpc>
              <a:spcPct val="90000"/>
            </a:lnSpc>
            <a:spcBef>
              <a:spcPct val="0"/>
            </a:spcBef>
            <a:spcAft>
              <a:spcPct val="20000"/>
            </a:spcAft>
            <a:buFont typeface="Arial" panose="020B0604020202020204" pitchFamily="34" charset="0"/>
            <a:buNone/>
          </a:pPr>
          <a:endParaRPr lang="en-US" sz="900" kern="1200" dirty="0"/>
        </a:p>
        <a:p>
          <a:pPr marL="171450" lvl="1" indent="-171450" algn="l" defTabSz="800100">
            <a:lnSpc>
              <a:spcPct val="90000"/>
            </a:lnSpc>
            <a:spcBef>
              <a:spcPct val="0"/>
            </a:spcBef>
            <a:spcAft>
              <a:spcPct val="20000"/>
            </a:spcAft>
            <a:buChar char="•"/>
          </a:pPr>
          <a14:m xmlns:a14="http://schemas.microsoft.com/office/drawing/2010/main">
            <m:oMath xmlns:m="http://schemas.openxmlformats.org/officeDocument/2006/math">
              <m:sSub>
                <m:sSubPr>
                  <m:ctrlPr>
                    <a:rPr lang="zh-CN" altLang="zh-CN" sz="1800" i="1" kern="1200" smtClean="0">
                      <a:latin typeface="Cambria Math" panose="02040503050406030204" pitchFamily="18" charset="0"/>
                    </a:rPr>
                  </m:ctrlPr>
                </m:sSubPr>
                <m:e>
                  <m:r>
                    <a:rPr lang="en-US" altLang="zh-CN" sz="1800" i="1" kern="1200">
                      <a:latin typeface="Cambria Math" panose="02040503050406030204" pitchFamily="18" charset="0"/>
                    </a:rPr>
                    <m:t>𝐹</m:t>
                  </m:r>
                </m:e>
                <m:sub>
                  <m:r>
                    <a:rPr lang="en-US" altLang="zh-CN" sz="1800" i="1" kern="1200">
                      <a:latin typeface="Cambria Math" panose="02040503050406030204" pitchFamily="18" charset="0"/>
                    </a:rPr>
                    <m:t>𝑗</m:t>
                  </m:r>
                </m:sub>
              </m:sSub>
              <m:r>
                <a:rPr lang="en-US" altLang="zh-CN" sz="1800" i="1" kern="1200">
                  <a:latin typeface="Cambria Math" panose="02040503050406030204" pitchFamily="18" charset="0"/>
                </a:rPr>
                <m:t> </m:t>
              </m:r>
            </m:oMath>
          </a14:m>
          <a:r>
            <a:rPr lang="en-US" altLang="zh-CN" sz="1800" kern="1200" dirty="0">
              <a:latin typeface="Arial" panose="020B0604020202020204" pitchFamily="34" charset="0"/>
              <a:ea typeface="Cambria" panose="02040503050406030204" pitchFamily="18" charset="0"/>
              <a:cs typeface="Arial" panose="020B0604020202020204" pitchFamily="34" charset="0"/>
            </a:rPr>
            <a:t>: fuel cost for unit j ($/MWh) </a:t>
          </a:r>
        </a:p>
        <a:p>
          <a:pPr marL="171450" lvl="1" indent="-171450" algn="l" defTabSz="800100">
            <a:lnSpc>
              <a:spcPct val="90000"/>
            </a:lnSpc>
            <a:spcBef>
              <a:spcPct val="0"/>
            </a:spcBef>
            <a:spcAft>
              <a:spcPct val="20000"/>
            </a:spcAft>
            <a:buChar char="•"/>
          </a:pPr>
          <a14:m xmlns:a14="http://schemas.microsoft.com/office/drawing/2010/main">
            <m:oMath xmlns:m="http://schemas.openxmlformats.org/officeDocument/2006/math">
              <m:sSub>
                <m:sSubPr>
                  <m:ctrlPr>
                    <a:rPr lang="zh-CN" altLang="zh-CN" sz="1800" i="1" kern="1200" smtClean="0">
                      <a:latin typeface="Cambria Math" panose="02040503050406030204" pitchFamily="18" charset="0"/>
                    </a:rPr>
                  </m:ctrlPr>
                </m:sSubPr>
                <m:e>
                  <m:r>
                    <a:rPr lang="en-US" altLang="zh-CN" sz="1800" i="1" kern="1200">
                      <a:latin typeface="Cambria Math" panose="02040503050406030204" pitchFamily="18" charset="0"/>
                    </a:rPr>
                    <m:t>𝑅</m:t>
                  </m:r>
                </m:e>
                <m:sub>
                  <m:r>
                    <a:rPr lang="en-US" altLang="zh-CN" sz="1800" i="1" kern="1200">
                      <a:latin typeface="Cambria Math" panose="02040503050406030204" pitchFamily="18" charset="0"/>
                    </a:rPr>
                    <m:t>𝑗</m:t>
                  </m:r>
                </m:sub>
              </m:sSub>
            </m:oMath>
          </a14:m>
          <a:r>
            <a:rPr lang="en-US" altLang="zh-CN" sz="1800" kern="1200" dirty="0">
              <a:latin typeface="Arial" panose="020B0604020202020204" pitchFamily="34" charset="0"/>
              <a:ea typeface="Cambria" panose="02040503050406030204" pitchFamily="18" charset="0"/>
              <a:cs typeface="Arial" panose="020B0604020202020204" pitchFamily="34" charset="0"/>
            </a:rPr>
            <a:t>: operating and maintenance costs for unit </a:t>
          </a:r>
          <a14:m xmlns:a14="http://schemas.microsoft.com/office/drawing/2010/main">
            <m:oMath xmlns:m="http://schemas.openxmlformats.org/officeDocument/2006/math">
              <m:r>
                <a:rPr lang="en-US" altLang="zh-CN" sz="1800" i="1" kern="1200">
                  <a:latin typeface="Cambria Math" panose="02040503050406030204" pitchFamily="18" charset="0"/>
                </a:rPr>
                <m:t>𝑗</m:t>
              </m:r>
            </m:oMath>
          </a14:m>
          <a:r>
            <a:rPr lang="en-US" altLang="zh-CN" sz="1800" kern="1200" dirty="0">
              <a:latin typeface="Arial" panose="020B0604020202020204" pitchFamily="34" charset="0"/>
              <a:ea typeface="Cambria" panose="02040503050406030204" pitchFamily="18" charset="0"/>
              <a:cs typeface="Arial" panose="020B0604020202020204" pitchFamily="34" charset="0"/>
            </a:rPr>
            <a:t> ($/MWh)</a:t>
          </a:r>
        </a:p>
        <a:p>
          <a:pPr marL="171450" lvl="1" indent="-171450" algn="l" defTabSz="800100">
            <a:lnSpc>
              <a:spcPct val="90000"/>
            </a:lnSpc>
            <a:spcBef>
              <a:spcPct val="0"/>
            </a:spcBef>
            <a:spcAft>
              <a:spcPct val="20000"/>
            </a:spcAft>
            <a:buChar char="•"/>
          </a:pPr>
          <a14:m xmlns:a14="http://schemas.microsoft.com/office/drawing/2010/main">
            <m:oMath xmlns:m="http://schemas.openxmlformats.org/officeDocument/2006/math">
              <m:sSub>
                <m:sSubPr>
                  <m:ctrlPr>
                    <a:rPr lang="zh-CN" altLang="zh-CN" sz="1800" i="1" kern="1200" smtClean="0">
                      <a:latin typeface="Cambria Math" panose="02040503050406030204" pitchFamily="18" charset="0"/>
                    </a:rPr>
                  </m:ctrlPr>
                </m:sSubPr>
                <m:e>
                  <m:r>
                    <a:rPr lang="en-US" altLang="zh-CN" sz="1800" i="1" kern="1200">
                      <a:latin typeface="Cambria Math" panose="02040503050406030204" pitchFamily="18" charset="0"/>
                    </a:rPr>
                    <m:t>𝑧</m:t>
                  </m:r>
                </m:e>
                <m:sub>
                  <m:r>
                    <a:rPr lang="en-US" altLang="zh-CN" sz="1800" i="1" kern="1200">
                      <a:latin typeface="Cambria Math" panose="02040503050406030204" pitchFamily="18" charset="0"/>
                    </a:rPr>
                    <m:t>𝑗</m:t>
                  </m:r>
                  <m:r>
                    <a:rPr lang="en-US" altLang="zh-CN" sz="1800" i="1" kern="1200">
                      <a:latin typeface="Cambria Math" panose="02040503050406030204" pitchFamily="18" charset="0"/>
                    </a:rPr>
                    <m:t>,</m:t>
                  </m:r>
                  <m:r>
                    <a:rPr lang="en-US" altLang="zh-CN" sz="1800" i="1" kern="1200">
                      <a:latin typeface="Cambria Math" panose="02040503050406030204" pitchFamily="18" charset="0"/>
                    </a:rPr>
                    <m:t>h</m:t>
                  </m:r>
                </m:sub>
              </m:sSub>
              <m:r>
                <a:rPr lang="en-US" altLang="zh-CN" sz="1800" i="1" kern="1200">
                  <a:latin typeface="Cambria Math" panose="02040503050406030204" pitchFamily="18" charset="0"/>
                </a:rPr>
                <m:t> </m:t>
              </m:r>
            </m:oMath>
          </a14:m>
          <a:r>
            <a:rPr lang="en-US" altLang="zh-CN" sz="1800" kern="1200" dirty="0">
              <a:latin typeface="Arial" panose="020B0604020202020204" pitchFamily="34" charset="0"/>
              <a:ea typeface="Cambria" panose="02040503050406030204" pitchFamily="18" charset="0"/>
              <a:cs typeface="Arial" panose="020B0604020202020204" pitchFamily="34" charset="0"/>
            </a:rPr>
            <a:t>: electricity generated by unit j at hour h (MWh)</a:t>
          </a:r>
        </a:p>
        <a:p>
          <a:pPr marL="171450" lvl="1" indent="-171450" algn="l" defTabSz="800100">
            <a:lnSpc>
              <a:spcPct val="90000"/>
            </a:lnSpc>
            <a:spcBef>
              <a:spcPct val="0"/>
            </a:spcBef>
            <a:spcAft>
              <a:spcPct val="20000"/>
            </a:spcAft>
            <a:buChar char="•"/>
          </a:pPr>
          <a14:m xmlns:a14="http://schemas.microsoft.com/office/drawing/2010/main">
            <m:oMath xmlns:m="http://schemas.openxmlformats.org/officeDocument/2006/math">
              <m:sSub>
                <m:sSubPr>
                  <m:ctrlPr>
                    <a:rPr lang="zh-CN" altLang="zh-CN" sz="1800" i="1" kern="1200" smtClean="0">
                      <a:latin typeface="Cambria Math" panose="02040503050406030204" pitchFamily="18" charset="0"/>
                    </a:rPr>
                  </m:ctrlPr>
                </m:sSubPr>
                <m:e>
                  <m:r>
                    <a:rPr lang="en-US" altLang="zh-CN" sz="1800" i="1" kern="1200">
                      <a:latin typeface="Cambria Math" panose="02040503050406030204" pitchFamily="18" charset="0"/>
                    </a:rPr>
                    <m:t>𝑇</m:t>
                  </m:r>
                </m:e>
                <m:sub>
                  <m:r>
                    <a:rPr lang="en-US" altLang="zh-CN" sz="1800" i="1" kern="1200">
                      <a:latin typeface="Cambria Math" panose="02040503050406030204" pitchFamily="18" charset="0"/>
                    </a:rPr>
                    <m:t>𝑗</m:t>
                  </m:r>
                </m:sub>
              </m:sSub>
              <m:r>
                <a:rPr lang="en-US" altLang="zh-CN" sz="1800" i="1" kern="1200">
                  <a:latin typeface="Cambria Math" panose="02040503050406030204" pitchFamily="18" charset="0"/>
                </a:rPr>
                <m:t> </m:t>
              </m:r>
            </m:oMath>
          </a14:m>
          <a:r>
            <a:rPr lang="en-US" altLang="zh-CN" sz="1800" kern="1200" dirty="0">
              <a:latin typeface="Arial" panose="020B0604020202020204" pitchFamily="34" charset="0"/>
              <a:ea typeface="Cambria" panose="02040503050406030204" pitchFamily="18" charset="0"/>
              <a:cs typeface="Arial" panose="020B0604020202020204" pitchFamily="34" charset="0"/>
            </a:rPr>
            <a:t>: start-up costs of the plant ($/start) </a:t>
          </a:r>
        </a:p>
        <a:p>
          <a:pPr marL="171450" lvl="1" indent="-171450" algn="l" defTabSz="800100">
            <a:lnSpc>
              <a:spcPct val="90000"/>
            </a:lnSpc>
            <a:spcBef>
              <a:spcPct val="0"/>
            </a:spcBef>
            <a:spcAft>
              <a:spcPct val="20000"/>
            </a:spcAft>
            <a:buChar char="•"/>
          </a:pPr>
          <a14:m xmlns:a14="http://schemas.microsoft.com/office/drawing/2010/main">
            <m:oMath xmlns:m="http://schemas.openxmlformats.org/officeDocument/2006/math">
              <m:sSub>
                <m:sSubPr>
                  <m:ctrlPr>
                    <a:rPr lang="zh-CN" altLang="zh-CN" sz="1800" i="1" kern="1200" smtClean="0">
                      <a:latin typeface="Cambria Math" panose="02040503050406030204" pitchFamily="18" charset="0"/>
                    </a:rPr>
                  </m:ctrlPr>
                </m:sSubPr>
                <m:e>
                  <m:r>
                    <a:rPr lang="en-US" altLang="zh-CN" sz="1800" i="1" kern="1200">
                      <a:latin typeface="Cambria Math" panose="02040503050406030204" pitchFamily="18" charset="0"/>
                    </a:rPr>
                    <m:t>𝑣</m:t>
                  </m:r>
                </m:e>
                <m:sub>
                  <m:r>
                    <a:rPr lang="en-US" altLang="zh-CN" sz="1800" i="1" kern="1200">
                      <a:latin typeface="Cambria Math" panose="02040503050406030204" pitchFamily="18" charset="0"/>
                    </a:rPr>
                    <m:t>𝑗</m:t>
                  </m:r>
                  <m:r>
                    <a:rPr lang="en-US" altLang="zh-CN" sz="1800" i="1" kern="1200">
                      <a:latin typeface="Cambria Math" panose="02040503050406030204" pitchFamily="18" charset="0"/>
                    </a:rPr>
                    <m:t>,</m:t>
                  </m:r>
                  <m:r>
                    <a:rPr lang="en-US" altLang="zh-CN" sz="1800" i="1" kern="1200">
                      <a:latin typeface="Cambria Math" panose="02040503050406030204" pitchFamily="18" charset="0"/>
                    </a:rPr>
                    <m:t>h</m:t>
                  </m:r>
                </m:sub>
              </m:sSub>
            </m:oMath>
          </a14:m>
          <a:r>
            <a:rPr lang="en-US" altLang="zh-CN" sz="1800" kern="1200" dirty="0">
              <a:latin typeface="Arial" panose="020B0604020202020204" pitchFamily="34" charset="0"/>
              <a:ea typeface="Cambria" panose="02040503050406030204" pitchFamily="18" charset="0"/>
              <a:cs typeface="Arial" panose="020B0604020202020204" pitchFamily="34" charset="0"/>
            </a:rPr>
            <a:t>: binary start up variable for unit </a:t>
          </a:r>
          <a14:m xmlns:a14="http://schemas.microsoft.com/office/drawing/2010/main">
            <m:oMath xmlns:m="http://schemas.openxmlformats.org/officeDocument/2006/math">
              <m:r>
                <a:rPr lang="en-US" altLang="zh-CN" sz="1800" i="1" kern="1200">
                  <a:latin typeface="Cambria Math" panose="02040503050406030204" pitchFamily="18" charset="0"/>
                </a:rPr>
                <m:t>𝑗</m:t>
              </m:r>
            </m:oMath>
          </a14:m>
          <a:r>
            <a:rPr lang="en-US" altLang="zh-CN" sz="1800" kern="1200" dirty="0">
              <a:latin typeface="Arial" panose="020B0604020202020204" pitchFamily="34" charset="0"/>
              <a:ea typeface="Cambria" panose="02040503050406030204" pitchFamily="18" charset="0"/>
              <a:cs typeface="Arial" panose="020B0604020202020204" pitchFamily="34" charset="0"/>
            </a:rPr>
            <a:t> in hour </a:t>
          </a:r>
          <a14:m xmlns:a14="http://schemas.microsoft.com/office/drawing/2010/main">
            <m:oMath xmlns:m="http://schemas.openxmlformats.org/officeDocument/2006/math">
              <m:r>
                <a:rPr lang="en-US" altLang="zh-CN" sz="1800" i="1" kern="1200">
                  <a:latin typeface="Cambria Math" panose="02040503050406030204" pitchFamily="18" charset="0"/>
                </a:rPr>
                <m:t>h</m:t>
              </m:r>
            </m:oMath>
          </a14:m>
          <a:r>
            <a:rPr lang="en-US" altLang="zh-CN" sz="1800" kern="1200" dirty="0">
              <a:latin typeface="Arial" panose="020B0604020202020204" pitchFamily="34" charset="0"/>
              <a:ea typeface="Cambria" panose="02040503050406030204" pitchFamily="18" charset="0"/>
              <a:cs typeface="Arial" panose="020B0604020202020204" pitchFamily="34" charset="0"/>
            </a:rPr>
            <a:t> (1 or 0)</a:t>
          </a:r>
          <a:endParaRPr lang="en-US" sz="1800" kern="1200" dirty="0">
            <a:latin typeface="Arial" panose="020B0604020202020204" pitchFamily="34" charset="0"/>
            <a:ea typeface="Cambria" panose="02040503050406030204" pitchFamily="18" charset="0"/>
            <a:cs typeface="Arial" panose="020B0604020202020204" pitchFamily="34" charset="0"/>
          </a:endParaRPr>
        </a:p>
        <a:p>
          <a:pPr marL="171450" lvl="1" indent="-171450" algn="l" defTabSz="800100">
            <a:lnSpc>
              <a:spcPct val="90000"/>
            </a:lnSpc>
            <a:spcBef>
              <a:spcPct val="0"/>
            </a:spcBef>
            <a:spcAft>
              <a:spcPct val="20000"/>
            </a:spcAft>
            <a:buChar char="•"/>
          </a:pPr>
          <a14:m xmlns:a14="http://schemas.microsoft.com/office/drawing/2010/main">
            <m:oMath xmlns:m="http://schemas.openxmlformats.org/officeDocument/2006/math">
              <m:sSub>
                <m:sSubPr>
                  <m:ctrlPr>
                    <a:rPr lang="zh-CN" altLang="zh-CN" sz="1800" b="1" i="1" kern="1200" smtClean="0">
                      <a:solidFill>
                        <a:srgbClr val="953735"/>
                      </a:solidFill>
                      <a:latin typeface="Cambria Math" panose="02040503050406030204" pitchFamily="18" charset="0"/>
                    </a:rPr>
                  </m:ctrlPr>
                </m:sSubPr>
                <m:e>
                  <m:r>
                    <a:rPr lang="en-US" altLang="zh-CN" sz="1800" b="1" i="1" kern="1200">
                      <a:solidFill>
                        <a:srgbClr val="953735"/>
                      </a:solidFill>
                      <a:latin typeface="Cambria Math" panose="02040503050406030204" pitchFamily="18" charset="0"/>
                    </a:rPr>
                    <m:t>𝑯</m:t>
                  </m:r>
                </m:e>
                <m:sub>
                  <m:r>
                    <a:rPr lang="en-US" altLang="zh-CN" sz="1800" b="1" i="1" kern="1200">
                      <a:solidFill>
                        <a:srgbClr val="953735"/>
                      </a:solidFill>
                      <a:latin typeface="Cambria Math" panose="02040503050406030204" pitchFamily="18" charset="0"/>
                    </a:rPr>
                    <m:t>𝒋</m:t>
                  </m:r>
                  <m:r>
                    <a:rPr lang="en-US" altLang="zh-CN" sz="1800" b="1" i="1" kern="1200">
                      <a:solidFill>
                        <a:srgbClr val="953735"/>
                      </a:solidFill>
                      <a:latin typeface="Cambria Math" panose="02040503050406030204" pitchFamily="18" charset="0"/>
                    </a:rPr>
                    <m:t>,</m:t>
                  </m:r>
                  <m:r>
                    <a:rPr lang="en-US" altLang="zh-CN" sz="1800" b="1" i="1" kern="1200">
                      <a:solidFill>
                        <a:srgbClr val="953735"/>
                      </a:solidFill>
                      <a:latin typeface="Cambria Math" panose="02040503050406030204" pitchFamily="18" charset="0"/>
                    </a:rPr>
                    <m:t>𝒉</m:t>
                  </m:r>
                </m:sub>
              </m:sSub>
            </m:oMath>
          </a14:m>
          <a:r>
            <a:rPr lang="en-US" altLang="zh-CN" sz="1800" b="1" kern="1200" dirty="0">
              <a:solidFill>
                <a:srgbClr val="953735"/>
              </a:solidFill>
              <a:latin typeface="Arial" panose="020B0604020202020204" pitchFamily="34" charset="0"/>
              <a:ea typeface="Cambria" panose="02040503050406030204" pitchFamily="18" charset="0"/>
              <a:cs typeface="Arial" panose="020B0604020202020204" pitchFamily="34" charset="0"/>
            </a:rPr>
            <a:t>: health damage cost caused by unit j at hour h ($/MWh) </a:t>
          </a:r>
          <a:endParaRPr lang="en-US" sz="1800" kern="1200" dirty="0">
            <a:solidFill>
              <a:srgbClr val="953735"/>
            </a:solidFill>
            <a:latin typeface="Arial" panose="020B0604020202020204" pitchFamily="34" charset="0"/>
            <a:ea typeface="Cambria" panose="02040503050406030204" pitchFamily="18" charset="0"/>
            <a:cs typeface="Arial" panose="020B0604020202020204" pitchFamily="34" charset="0"/>
          </a:endParaRPr>
        </a:p>
      </dsp:txBody>
      <dsp:txXfrm>
        <a:off x="0" y="1911632"/>
        <a:ext cx="8478981" cy="24219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2D2876-D83F-4C70-A8DB-E21242314F59}">
      <dsp:nvSpPr>
        <dsp:cNvPr id="0" name=""/>
        <dsp:cNvSpPr/>
      </dsp:nvSpPr>
      <dsp:spPr>
        <a:xfrm rot="5400000">
          <a:off x="-325912" y="328357"/>
          <a:ext cx="2172751" cy="1520925"/>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b="1" kern="1200" dirty="0"/>
            <a:t>Test the model for a longer time</a:t>
          </a:r>
        </a:p>
      </dsp:txBody>
      <dsp:txXfrm rot="-5400000">
        <a:off x="2" y="762907"/>
        <a:ext cx="1520925" cy="651826"/>
      </dsp:txXfrm>
    </dsp:sp>
    <dsp:sp modelId="{A576C301-AA62-4E43-84C6-64914871A31D}">
      <dsp:nvSpPr>
        <dsp:cNvPr id="0" name=""/>
        <dsp:cNvSpPr/>
      </dsp:nvSpPr>
      <dsp:spPr>
        <a:xfrm rot="5400000">
          <a:off x="4169118" y="-2645747"/>
          <a:ext cx="1412288" cy="6708674"/>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lang="en-US" sz="2900" kern="1200" dirty="0"/>
            <a:t>One day is never enough</a:t>
          </a:r>
        </a:p>
        <a:p>
          <a:pPr marL="285750" lvl="1" indent="-285750" algn="l" defTabSz="1289050">
            <a:lnSpc>
              <a:spcPct val="90000"/>
            </a:lnSpc>
            <a:spcBef>
              <a:spcPct val="0"/>
            </a:spcBef>
            <a:spcAft>
              <a:spcPct val="15000"/>
            </a:spcAft>
            <a:buChar char="•"/>
          </a:pPr>
          <a:r>
            <a:rPr lang="en-US" sz="2900" kern="1200" dirty="0"/>
            <a:t>One week or one month in each season</a:t>
          </a:r>
        </a:p>
      </dsp:txBody>
      <dsp:txXfrm rot="-5400000">
        <a:off x="1520925" y="71388"/>
        <a:ext cx="6639732" cy="1274404"/>
      </dsp:txXfrm>
    </dsp:sp>
    <dsp:sp modelId="{88DCF9C0-E452-4DC7-90F0-A5CE207B4211}">
      <dsp:nvSpPr>
        <dsp:cNvPr id="0" name=""/>
        <dsp:cNvSpPr/>
      </dsp:nvSpPr>
      <dsp:spPr>
        <a:xfrm rot="5400000">
          <a:off x="-325912" y="2214716"/>
          <a:ext cx="2172751" cy="1520925"/>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t>More accurate health impact estimation</a:t>
          </a:r>
        </a:p>
      </dsp:txBody>
      <dsp:txXfrm rot="-5400000">
        <a:off x="2" y="2649266"/>
        <a:ext cx="1520925" cy="651826"/>
      </dsp:txXfrm>
    </dsp:sp>
    <dsp:sp modelId="{DEDB6370-8986-475A-A3B2-34390AC005AF}">
      <dsp:nvSpPr>
        <dsp:cNvPr id="0" name=""/>
        <dsp:cNvSpPr/>
      </dsp:nvSpPr>
      <dsp:spPr>
        <a:xfrm rot="5400000">
          <a:off x="4168747" y="-759017"/>
          <a:ext cx="1413030" cy="6708674"/>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lang="en-US" sz="2900" kern="1200" dirty="0"/>
            <a:t>Re-estimate the health impacts before and after the optimization using a state-of-the-science chemical transport model</a:t>
          </a:r>
        </a:p>
      </dsp:txBody>
      <dsp:txXfrm rot="-5400000">
        <a:off x="1520925" y="1957783"/>
        <a:ext cx="6639696" cy="127507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2.xml.rels><?xml version="1.0" encoding="UTF-8" standalone="yes"?>
<Relationships xmlns="http://schemas.openxmlformats.org/package/2006/relationships"><Relationship Id="rId1" Type="http://schemas.openxmlformats.org/officeDocument/2006/relationships/image" Target="../media/image11.png"/></Relationships>
</file>

<file path=ppt/drawings/drawing1.xml><?xml version="1.0" encoding="utf-8"?>
<c:userShapes xmlns:c="http://schemas.openxmlformats.org/drawingml/2006/chart">
  <cdr:relSizeAnchor xmlns:cdr="http://schemas.openxmlformats.org/drawingml/2006/chartDrawing">
    <cdr:from>
      <cdr:x>0.48244</cdr:x>
      <cdr:y>0.34596</cdr:y>
    </cdr:from>
    <cdr:to>
      <cdr:x>0.778</cdr:x>
      <cdr:y>0.53523</cdr:y>
    </cdr:to>
    <cdr:sp macro="" textlink="">
      <cdr:nvSpPr>
        <cdr:cNvPr id="2" name="TextBox 1">
          <a:extLst xmlns:a="http://schemas.openxmlformats.org/drawingml/2006/main">
            <a:ext uri="{FF2B5EF4-FFF2-40B4-BE49-F238E27FC236}">
              <a16:creationId xmlns:a16="http://schemas.microsoft.com/office/drawing/2014/main" id="{B0098EDF-B113-4BAA-9DDF-EF76A80CEFF9}"/>
            </a:ext>
          </a:extLst>
        </cdr:cNvPr>
        <cdr:cNvSpPr txBox="1"/>
      </cdr:nvSpPr>
      <cdr:spPr>
        <a:xfrm xmlns:a="http://schemas.openxmlformats.org/drawingml/2006/main">
          <a:off x="2452523" y="1230940"/>
          <a:ext cx="1502540" cy="67344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zh-CN" altLang="en-US" sz="1100" dirty="0"/>
        </a:p>
      </cdr:txBody>
    </cdr:sp>
  </cdr:relSizeAnchor>
  <cdr:relSizeAnchor xmlns:cdr="http://schemas.openxmlformats.org/drawingml/2006/chartDrawing">
    <cdr:from>
      <cdr:x>0.47141</cdr:x>
      <cdr:y>0.28345</cdr:y>
    </cdr:from>
    <cdr:to>
      <cdr:x>0.86162</cdr:x>
      <cdr:y>0.47446</cdr:y>
    </cdr:to>
    <cdr:sp macro="" textlink="">
      <cdr:nvSpPr>
        <cdr:cNvPr id="3" name="TextBox 2">
          <a:extLst xmlns:a="http://schemas.openxmlformats.org/drawingml/2006/main">
            <a:ext uri="{FF2B5EF4-FFF2-40B4-BE49-F238E27FC236}">
              <a16:creationId xmlns:a16="http://schemas.microsoft.com/office/drawing/2014/main" id="{12CA952F-A459-4F93-A1EB-DC4A1B9CB517}"/>
            </a:ext>
          </a:extLst>
        </cdr:cNvPr>
        <cdr:cNvSpPr txBox="1"/>
      </cdr:nvSpPr>
      <cdr:spPr>
        <a:xfrm xmlns:a="http://schemas.openxmlformats.org/drawingml/2006/main">
          <a:off x="2396475" y="1008518"/>
          <a:ext cx="1983702" cy="679622"/>
        </a:xfrm>
        <a:prstGeom xmlns:a="http://schemas.openxmlformats.org/drawingml/2006/main" prst="rect">
          <a:avLst/>
        </a:prstGeom>
        <a:noFill xmlns:a="http://schemas.openxmlformats.org/drawingml/2006/main"/>
      </cdr:spPr>
      <cdr:txBody>
        <a:bodyPr xmlns:a="http://schemas.openxmlformats.org/drawingml/2006/main" vertOverflow="clip" wrap="square" rtlCol="0"/>
        <a:lstStyle xmlns:a="http://schemas.openxmlformats.org/drawingml/2006/main"/>
        <a:p xmlns:a="http://schemas.openxmlformats.org/drawingml/2006/main">
          <a:r>
            <a:rPr lang="en-US" altLang="zh-CN" sz="1400" b="1" dirty="0"/>
            <a:t>Over 80% reductions of SO</a:t>
          </a:r>
          <a:r>
            <a:rPr lang="en-US" altLang="zh-CN" sz="1000" b="1" dirty="0"/>
            <a:t>2</a:t>
          </a:r>
          <a:r>
            <a:rPr lang="en-US" altLang="zh-CN" sz="1400" b="1" dirty="0"/>
            <a:t> and NOx emissions</a:t>
          </a:r>
          <a:endParaRPr lang="zh-CN" altLang="en-US" sz="14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0.49649</cdr:x>
      <cdr:y>0.075</cdr:y>
    </cdr:from>
    <cdr:to>
      <cdr:x>0.96205</cdr:x>
      <cdr:y>0.15764</cdr:y>
    </cdr:to>
    <cdr:pic>
      <cdr:nvPicPr>
        <cdr:cNvPr id="3" name="chart">
          <a:extLst xmlns:a="http://schemas.openxmlformats.org/drawingml/2006/main">
            <a:ext uri="{FF2B5EF4-FFF2-40B4-BE49-F238E27FC236}">
              <a16:creationId xmlns:a16="http://schemas.microsoft.com/office/drawing/2014/main" id="{C11B7074-9429-4298-BD3B-217FD1746E18}"/>
            </a:ext>
          </a:extLst>
        </cdr:cNvPr>
        <cdr:cNvPicPr>
          <a:picLocks xmlns:a="http://schemas.openxmlformats.org/drawingml/2006/main" noChangeAspect="1"/>
        </cdr:cNvPicPr>
      </cdr:nvPicPr>
      <cdr:blipFill rotWithShape="1">
        <a:blip xmlns:a="http://schemas.openxmlformats.org/drawingml/2006/main" xmlns:r="http://schemas.openxmlformats.org/officeDocument/2006/relationships" r:embed="rId1"/>
        <a:srcRect xmlns:a="http://schemas.openxmlformats.org/drawingml/2006/main" r="1687" b="19395"/>
        <a:stretch xmlns:a="http://schemas.openxmlformats.org/drawingml/2006/main"/>
      </cdr:blipFill>
      <cdr:spPr>
        <a:xfrm xmlns:a="http://schemas.openxmlformats.org/drawingml/2006/main">
          <a:off x="3315095" y="243840"/>
          <a:ext cx="3108565" cy="268679"/>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15B0CE-F16E-47FF-A1BB-430C52BCE28C}" type="datetimeFigureOut">
              <a:rPr lang="zh-CN" altLang="en-US" smtClean="0"/>
              <a:t>2019/10/20</a:t>
            </a:fld>
            <a:endParaRPr lang="zh-CN" alt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73DFE4-5CB3-4502-9480-6FC2FF7C5CC8}" type="slidenum">
              <a:rPr lang="zh-CN" altLang="en-US" smtClean="0"/>
              <a:t>‹#›</a:t>
            </a:fld>
            <a:endParaRPr lang="zh-CN" altLang="en-US"/>
          </a:p>
        </p:txBody>
      </p:sp>
    </p:spTree>
    <p:extLst>
      <p:ext uri="{BB962C8B-B14F-4D97-AF65-F5344CB8AC3E}">
        <p14:creationId xmlns:p14="http://schemas.microsoft.com/office/powerpoint/2010/main" val="412501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Hello everyone, my name is Qian Luo, from North Carolina State University. Today, I will talk about the optimal use of grid-connected energy storage to reduce human health impacts.</a:t>
            </a:r>
            <a:endParaRPr lang="zh-CN" altLang="en-US" dirty="0"/>
          </a:p>
        </p:txBody>
      </p:sp>
      <p:sp>
        <p:nvSpPr>
          <p:cNvPr id="4" name="Slide Number Placeholder 3"/>
          <p:cNvSpPr>
            <a:spLocks noGrp="1"/>
          </p:cNvSpPr>
          <p:nvPr>
            <p:ph type="sldNum" sz="quarter" idx="5"/>
          </p:nvPr>
        </p:nvSpPr>
        <p:spPr/>
        <p:txBody>
          <a:bodyPr/>
          <a:lstStyle/>
          <a:p>
            <a:fld id="{CE73DFE4-5CB3-4502-9480-6FC2FF7C5CC8}" type="slidenum">
              <a:rPr lang="zh-CN" altLang="en-US" smtClean="0"/>
              <a:t>1</a:t>
            </a:fld>
            <a:endParaRPr lang="zh-CN" altLang="en-US"/>
          </a:p>
        </p:txBody>
      </p:sp>
    </p:spTree>
    <p:extLst>
      <p:ext uri="{BB962C8B-B14F-4D97-AF65-F5344CB8AC3E}">
        <p14:creationId xmlns:p14="http://schemas.microsoft.com/office/powerpoint/2010/main" val="1714594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Then, the second step is to apply the health damage cost into the power system operation. The unit commitment and economic dispatch model is commonly </a:t>
            </a:r>
            <a:r>
              <a:rPr lang="en-US" altLang="zh-CN" sz="1200" kern="1200" dirty="0">
                <a:solidFill>
                  <a:schemeClr val="tx1"/>
                </a:solidFill>
                <a:effectLst/>
                <a:latin typeface="+mn-lt"/>
                <a:ea typeface="+mn-ea"/>
                <a:cs typeface="+mn-cs"/>
              </a:rPr>
              <a:t>used to coordinate the electricity generation to meet the demand and also minimize the electricity generation cost, which include the fuel cost, operation and maintenance cost and start-up cost in a traditional model. and of course there are many constraints in that model, like the ramping limit, transmission limit and minimum operation time.</a:t>
            </a:r>
            <a:endParaRPr lang="zh-CN" altLang="en-US" dirty="0"/>
          </a:p>
        </p:txBody>
      </p:sp>
      <p:sp>
        <p:nvSpPr>
          <p:cNvPr id="4" name="Slide Number Placeholder 3"/>
          <p:cNvSpPr>
            <a:spLocks noGrp="1"/>
          </p:cNvSpPr>
          <p:nvPr>
            <p:ph type="sldNum" sz="quarter" idx="5"/>
          </p:nvPr>
        </p:nvSpPr>
        <p:spPr/>
        <p:txBody>
          <a:bodyPr/>
          <a:lstStyle/>
          <a:p>
            <a:fld id="{CE73DFE4-5CB3-4502-9480-6FC2FF7C5CC8}" type="slidenum">
              <a:rPr lang="zh-CN" altLang="en-US" smtClean="0"/>
              <a:t>10</a:t>
            </a:fld>
            <a:endParaRPr lang="zh-CN" altLang="en-US"/>
          </a:p>
        </p:txBody>
      </p:sp>
    </p:spTree>
    <p:extLst>
      <p:ext uri="{BB962C8B-B14F-4D97-AF65-F5344CB8AC3E}">
        <p14:creationId xmlns:p14="http://schemas.microsoft.com/office/powerpoint/2010/main" val="1254641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What is new in our model is the internalization of the health damage cost, and I have explained how we got this temporally varying value H for each EGU in previous slides. Now, the objective of this model is to minimize the system cost, including both electricity generating costs and health damage costs.</a:t>
            </a:r>
            <a:endParaRPr lang="zh-CN" altLang="en-US" dirty="0"/>
          </a:p>
        </p:txBody>
      </p:sp>
      <p:sp>
        <p:nvSpPr>
          <p:cNvPr id="4" name="Slide Number Placeholder 3"/>
          <p:cNvSpPr>
            <a:spLocks noGrp="1"/>
          </p:cNvSpPr>
          <p:nvPr>
            <p:ph type="sldNum" sz="quarter" idx="5"/>
          </p:nvPr>
        </p:nvSpPr>
        <p:spPr/>
        <p:txBody>
          <a:bodyPr/>
          <a:lstStyle/>
          <a:p>
            <a:fld id="{CE73DFE4-5CB3-4502-9480-6FC2FF7C5CC8}" type="slidenum">
              <a:rPr lang="zh-CN" altLang="en-US" smtClean="0"/>
              <a:t>11</a:t>
            </a:fld>
            <a:endParaRPr lang="zh-CN" altLang="en-US"/>
          </a:p>
        </p:txBody>
      </p:sp>
    </p:spTree>
    <p:extLst>
      <p:ext uri="{BB962C8B-B14F-4D97-AF65-F5344CB8AC3E}">
        <p14:creationId xmlns:p14="http://schemas.microsoft.com/office/powerpoint/2010/main" val="960149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Here are what we get from this model. this figure displays the temporal distribution of the marginal heath costs for 10 generators on that day. They are coal top 5 and natural</a:t>
            </a:r>
            <a:r>
              <a:rPr lang="en-US" altLang="zh-CN" baseline="0" dirty="0"/>
              <a:t> gas top 5 in health damage costs. </a:t>
            </a:r>
            <a:r>
              <a:rPr lang="en-US" altLang="zh-CN" dirty="0"/>
              <a:t>Generally, The health costs vary greatly for each generator </a:t>
            </a:r>
            <a:r>
              <a:rPr lang="en-US" altLang="zh-CN" baseline="0" dirty="0"/>
              <a:t>and it </a:t>
            </a:r>
            <a:r>
              <a:rPr lang="en-US" altLang="zh-CN" sz="1200" kern="1200" dirty="0">
                <a:solidFill>
                  <a:schemeClr val="tx1"/>
                </a:solidFill>
                <a:effectLst/>
                <a:latin typeface="+mn-lt"/>
                <a:ea typeface="+mn-ea"/>
                <a:cs typeface="+mn-cs"/>
              </a:rPr>
              <a:t>can be explained by</a:t>
            </a:r>
            <a:r>
              <a:rPr lang="en-US" altLang="zh-CN" sz="1200" kern="1200" baseline="0" dirty="0">
                <a:solidFill>
                  <a:schemeClr val="tx1"/>
                </a:solidFill>
                <a:effectLst/>
                <a:latin typeface="+mn-lt"/>
                <a:ea typeface="+mn-ea"/>
                <a:cs typeface="+mn-cs"/>
              </a:rPr>
              <a:t> weather</a:t>
            </a:r>
            <a:r>
              <a:rPr lang="en-US" altLang="zh-CN" sz="1200" kern="1200" dirty="0">
                <a:solidFill>
                  <a:schemeClr val="tx1"/>
                </a:solidFill>
                <a:effectLst/>
                <a:latin typeface="+mn-lt"/>
                <a:ea typeface="+mn-ea"/>
                <a:cs typeface="+mn-cs"/>
              </a:rPr>
              <a:t>. Sometimes, emissions pass regions with high population so more people will get exposed to these air pollutants, leading to greater impacts.</a:t>
            </a:r>
            <a:endParaRPr lang="zh-CN"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And impacts of coal fired power plants</a:t>
            </a:r>
            <a:r>
              <a:rPr lang="en-US" altLang="zh-CN" baseline="0" dirty="0"/>
              <a:t> </a:t>
            </a:r>
            <a:r>
              <a:rPr lang="en-US" altLang="zh-CN" dirty="0"/>
              <a:t>are much higher</a:t>
            </a:r>
            <a:r>
              <a:rPr lang="en-US" altLang="zh-CN" baseline="0" dirty="0"/>
              <a:t> than natural gas power plants because the major contributor to PM2.5 from power plants are SO2 and natural gas generators have much less emission of it. </a:t>
            </a:r>
            <a:endParaRPr lang="zh-CN" altLang="en-US" dirty="0"/>
          </a:p>
        </p:txBody>
      </p:sp>
      <p:sp>
        <p:nvSpPr>
          <p:cNvPr id="4" name="Slide Number Placeholder 3"/>
          <p:cNvSpPr>
            <a:spLocks noGrp="1"/>
          </p:cNvSpPr>
          <p:nvPr>
            <p:ph type="sldNum" sz="quarter" idx="5"/>
          </p:nvPr>
        </p:nvSpPr>
        <p:spPr/>
        <p:txBody>
          <a:bodyPr/>
          <a:lstStyle/>
          <a:p>
            <a:fld id="{CE73DFE4-5CB3-4502-9480-6FC2FF7C5CC8}" type="slidenum">
              <a:rPr lang="zh-CN" altLang="en-US" smtClean="0"/>
              <a:t>12</a:t>
            </a:fld>
            <a:endParaRPr lang="zh-CN" altLang="en-US"/>
          </a:p>
        </p:txBody>
      </p:sp>
    </p:spTree>
    <p:extLst>
      <p:ext uri="{BB962C8B-B14F-4D97-AF65-F5344CB8AC3E}">
        <p14:creationId xmlns:p14="http://schemas.microsoft.com/office/powerpoint/2010/main" val="1848228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After the system</a:t>
            </a:r>
            <a:r>
              <a:rPr lang="en-US" altLang="zh-CN" baseline="0" dirty="0"/>
              <a:t> is optimized with both </a:t>
            </a:r>
            <a:r>
              <a:rPr lang="en-US" altLang="zh-CN" dirty="0"/>
              <a:t>health impacts and energy storage, </a:t>
            </a:r>
            <a:r>
              <a:rPr lang="en-US" altLang="zh-CN" sz="1200" dirty="0"/>
              <a:t>Electricity generated by coal has been</a:t>
            </a:r>
            <a:r>
              <a:rPr lang="en-US" altLang="zh-CN" sz="1200" baseline="0" dirty="0"/>
              <a:t> </a:t>
            </a:r>
            <a:r>
              <a:rPr lang="en-US" altLang="zh-CN" sz="1200" dirty="0"/>
              <a:t>reduced by </a:t>
            </a:r>
            <a:r>
              <a:rPr lang="en-US" altLang="zh-CN" sz="1200" dirty="0">
                <a:solidFill>
                  <a:srgbClr val="953735"/>
                </a:solidFill>
              </a:rPr>
              <a:t>20%</a:t>
            </a:r>
            <a:r>
              <a:rPr lang="en-US" altLang="zh-CN" sz="1200" dirty="0"/>
              <a:t>.</a:t>
            </a:r>
            <a:r>
              <a:rPr lang="en-US" altLang="zh-CN" sz="1200" baseline="0" dirty="0"/>
              <a:t> With a little surprise, the health impacts have been </a:t>
            </a:r>
            <a:r>
              <a:rPr lang="en-US" sz="1200" dirty="0"/>
              <a:t>reduced by </a:t>
            </a:r>
            <a:r>
              <a:rPr lang="en-US" sz="1200" dirty="0">
                <a:solidFill>
                  <a:srgbClr val="953735"/>
                </a:solidFill>
              </a:rPr>
              <a:t>over 95%</a:t>
            </a:r>
            <a:r>
              <a:rPr lang="en-US" sz="1200" dirty="0"/>
              <a:t>.</a:t>
            </a:r>
            <a:endParaRPr lang="en-US" altLang="zh-CN"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If we look into the details of the</a:t>
            </a:r>
            <a:r>
              <a:rPr lang="en-US" altLang="zh-CN" baseline="0" dirty="0"/>
              <a:t> unit commitment of coal fired generators which is not here, only one generator has been turned off after the optimization and that one is the top 1 in health damage cost in last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aseline="0" dirty="0"/>
              <a:t>Compared with traditional unit commitment and economical dispatch model, we introduced two new factors here. One is the incorporation of health damage cost in the objective function and another one is the energy storage. I am curious about which one contributed to the health impacts reduction more so several scenarios were built to quantify their contribution separately.</a:t>
            </a:r>
            <a:endParaRPr lang="zh-CN" altLang="en-US" dirty="0"/>
          </a:p>
        </p:txBody>
      </p:sp>
      <p:sp>
        <p:nvSpPr>
          <p:cNvPr id="4" name="Slide Number Placeholder 3"/>
          <p:cNvSpPr>
            <a:spLocks noGrp="1"/>
          </p:cNvSpPr>
          <p:nvPr>
            <p:ph type="sldNum" sz="quarter" idx="5"/>
          </p:nvPr>
        </p:nvSpPr>
        <p:spPr/>
        <p:txBody>
          <a:bodyPr/>
          <a:lstStyle/>
          <a:p>
            <a:fld id="{CE73DFE4-5CB3-4502-9480-6FC2FF7C5CC8}" type="slidenum">
              <a:rPr lang="zh-CN" altLang="en-US" smtClean="0"/>
              <a:t>13</a:t>
            </a:fld>
            <a:endParaRPr lang="zh-CN" altLang="en-US"/>
          </a:p>
        </p:txBody>
      </p:sp>
    </p:spTree>
    <p:extLst>
      <p:ext uri="{BB962C8B-B14F-4D97-AF65-F5344CB8AC3E}">
        <p14:creationId xmlns:p14="http://schemas.microsoft.com/office/powerpoint/2010/main" val="5537206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kern="1200" dirty="0">
                <a:solidFill>
                  <a:schemeClr val="tx1"/>
                </a:solidFill>
                <a:effectLst/>
                <a:latin typeface="+mn-lt"/>
                <a:ea typeface="+mn-ea"/>
                <a:cs typeface="+mn-cs"/>
              </a:rPr>
              <a:t>I have</a:t>
            </a:r>
            <a:r>
              <a:rPr lang="en-US" altLang="zh-CN" sz="1200" kern="1200" baseline="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three scenarios here. Scenario 1 is the optimization without energy storage or health impacts. The second scenarios is the operation considering health impacts but no storage. The last one is the optimization with both energy storage and health damage costs. Compared with scenario 1, The internalization of health damage costs into the model helps reduce the adverse health impacts remarkably but increases the generation cost a little bit. From S3, the addition of energy storage to the grid can help reduce a little bit health, while also reducing the electricity generation costs. However, this</a:t>
            </a:r>
            <a:r>
              <a:rPr lang="en-US" altLang="zh-CN" sz="1200" kern="1200" baseline="0" dirty="0">
                <a:solidFill>
                  <a:schemeClr val="tx1"/>
                </a:solidFill>
                <a:effectLst/>
                <a:latin typeface="+mn-lt"/>
                <a:ea typeface="+mn-ea"/>
                <a:cs typeface="+mn-cs"/>
              </a:rPr>
              <a:t> reduction is too little to be noticed.</a:t>
            </a:r>
            <a:endParaRPr lang="en-US" altLang="zh-CN"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E73DFE4-5CB3-4502-9480-6FC2FF7C5CC8}" type="slidenum">
              <a:rPr lang="zh-CN" altLang="en-US" smtClean="0"/>
              <a:t>14</a:t>
            </a:fld>
            <a:endParaRPr lang="zh-CN" altLang="en-US"/>
          </a:p>
        </p:txBody>
      </p:sp>
    </p:spTree>
    <p:extLst>
      <p:ext uri="{BB962C8B-B14F-4D97-AF65-F5344CB8AC3E}">
        <p14:creationId xmlns:p14="http://schemas.microsoft.com/office/powerpoint/2010/main" val="5256953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seems that </a:t>
            </a:r>
            <a:r>
              <a:rPr lang="en-US" sz="1200" b="0" dirty="0"/>
              <a:t>energy storage is not able to reduce human health impacts from power sector when we use this</a:t>
            </a:r>
            <a:r>
              <a:rPr lang="en-US" sz="1200" b="0" baseline="0" dirty="0"/>
              <a:t> method. </a:t>
            </a:r>
          </a:p>
          <a:p>
            <a:endParaRPr lang="en-US" sz="1200" b="0" baseline="0" dirty="0"/>
          </a:p>
          <a:p>
            <a:r>
              <a:rPr lang="en-US" sz="1200" b="0" baseline="0" dirty="0"/>
              <a:t>But is it a reliable conclusion?</a:t>
            </a:r>
            <a:endParaRPr lang="en-US" dirty="0"/>
          </a:p>
        </p:txBody>
      </p:sp>
      <p:sp>
        <p:nvSpPr>
          <p:cNvPr id="4" name="Slide Number Placeholder 3"/>
          <p:cNvSpPr>
            <a:spLocks noGrp="1"/>
          </p:cNvSpPr>
          <p:nvPr>
            <p:ph type="sldNum" sz="quarter" idx="10"/>
          </p:nvPr>
        </p:nvSpPr>
        <p:spPr/>
        <p:txBody>
          <a:bodyPr/>
          <a:lstStyle/>
          <a:p>
            <a:fld id="{CE73DFE4-5CB3-4502-9480-6FC2FF7C5CC8}" type="slidenum">
              <a:rPr lang="zh-CN" altLang="en-US" smtClean="0"/>
              <a:t>15</a:t>
            </a:fld>
            <a:endParaRPr lang="zh-CN" altLang="en-US"/>
          </a:p>
        </p:txBody>
      </p:sp>
    </p:spTree>
    <p:extLst>
      <p:ext uri="{BB962C8B-B14F-4D97-AF65-F5344CB8AC3E}">
        <p14:creationId xmlns:p14="http://schemas.microsoft.com/office/powerpoint/2010/main" val="32512397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sz="1800" dirty="0">
              <a:solidFill>
                <a:srgbClr val="FF0000"/>
              </a:solidFill>
            </a:endParaRPr>
          </a:p>
          <a:p>
            <a:pPr lvl="1"/>
            <a:r>
              <a:rPr lang="en-US" sz="1800" dirty="0">
                <a:solidFill>
                  <a:srgbClr val="FF0000"/>
                </a:solidFill>
              </a:rPr>
              <a:t>The day I randomly</a:t>
            </a:r>
            <a:r>
              <a:rPr lang="en-US" sz="1800" baseline="0" dirty="0">
                <a:solidFill>
                  <a:srgbClr val="FF0000"/>
                </a:solidFill>
              </a:rPr>
              <a:t> selected for the model has very </a:t>
            </a:r>
            <a:r>
              <a:rPr lang="en-US" sz="1800" baseline="0" dirty="0">
                <a:solidFill>
                  <a:srgbClr val="CC0001"/>
                </a:solidFill>
              </a:rPr>
              <a:t>l</a:t>
            </a:r>
            <a:r>
              <a:rPr lang="en-US" sz="1800" dirty="0">
                <a:solidFill>
                  <a:srgbClr val="CC0001"/>
                </a:solidFill>
              </a:rPr>
              <a:t>ow natural gas prices,</a:t>
            </a:r>
            <a:r>
              <a:rPr lang="en-US" sz="1800" baseline="0" dirty="0">
                <a:solidFill>
                  <a:srgbClr val="CC0001"/>
                </a:solidFill>
              </a:rPr>
              <a:t> </a:t>
            </a:r>
            <a:r>
              <a:rPr lang="en-US" sz="1800" dirty="0">
                <a:solidFill>
                  <a:srgbClr val="CC0001"/>
                </a:solidFill>
              </a:rPr>
              <a:t>Low demand</a:t>
            </a:r>
            <a:r>
              <a:rPr lang="en-US" sz="1800" baseline="0" dirty="0">
                <a:solidFill>
                  <a:srgbClr val="CC0001"/>
                </a:solidFill>
              </a:rPr>
              <a:t> </a:t>
            </a:r>
            <a:r>
              <a:rPr lang="en-US" sz="1800" dirty="0">
                <a:solidFill>
                  <a:srgbClr val="CC0001"/>
                </a:solidFill>
              </a:rPr>
              <a:t>and few</a:t>
            </a:r>
            <a:r>
              <a:rPr lang="en-US" sz="1800" baseline="0" dirty="0">
                <a:solidFill>
                  <a:srgbClr val="CC0001"/>
                </a:solidFill>
              </a:rPr>
              <a:t> wind. None of them favors the use of energy storage.</a:t>
            </a:r>
          </a:p>
          <a:p>
            <a:pPr lvl="1"/>
            <a:endParaRPr lang="en-US" sz="1800" baseline="0" dirty="0">
              <a:solidFill>
                <a:srgbClr val="CC0001"/>
              </a:solidFill>
            </a:endParaRPr>
          </a:p>
          <a:p>
            <a:pPr lvl="1"/>
            <a:r>
              <a:rPr lang="en-US" sz="1800" baseline="0" dirty="0" err="1">
                <a:solidFill>
                  <a:srgbClr val="CC0001"/>
                </a:solidFill>
              </a:rPr>
              <a:t>Cuz</a:t>
            </a:r>
            <a:r>
              <a:rPr lang="en-US" sz="1800" baseline="0" dirty="0">
                <a:solidFill>
                  <a:srgbClr val="CC0001"/>
                </a:solidFill>
              </a:rPr>
              <a:t> when gas is cheaper than coal, most coal generators will be turned off only from the perspective of economics. Meanwhile, the health impacts from coal burning will also be reduced. The low demand leads to high flexibility in the system so </a:t>
            </a:r>
            <a:r>
              <a:rPr lang="en-US" sz="1800" dirty="0"/>
              <a:t>the health impacts can</a:t>
            </a:r>
            <a:r>
              <a:rPr lang="en-US" sz="1800" baseline="0" dirty="0"/>
              <a:t> be</a:t>
            </a:r>
            <a:r>
              <a:rPr lang="en-US" sz="1800" dirty="0"/>
              <a:t> reduced</a:t>
            </a:r>
            <a:r>
              <a:rPr lang="en-US" sz="1800" baseline="0" dirty="0"/>
              <a:t> greatly only</a:t>
            </a:r>
            <a:r>
              <a:rPr lang="en-US" sz="1800" dirty="0"/>
              <a:t> by electricity dispatch without the use of energy storage. And when</a:t>
            </a:r>
            <a:r>
              <a:rPr lang="en-US" sz="1800" baseline="0" dirty="0"/>
              <a:t> there is no wind curtailment, energy storage will not be able to store this clean energy for use at a later time.</a:t>
            </a:r>
            <a:endParaRPr lang="en-US" sz="1800" dirty="0">
              <a:solidFill>
                <a:srgbClr val="FF0000"/>
              </a:solidFill>
            </a:endParaRPr>
          </a:p>
          <a:p>
            <a:endParaRPr lang="en-US" dirty="0"/>
          </a:p>
          <a:p>
            <a:r>
              <a:rPr lang="en-US" dirty="0"/>
              <a:t>Therefore,</a:t>
            </a:r>
            <a:r>
              <a:rPr lang="en-US" baseline="0" dirty="0"/>
              <a:t> more scenarios are needed to test if energy storage will work.</a:t>
            </a:r>
            <a:endParaRPr lang="en-US" dirty="0"/>
          </a:p>
        </p:txBody>
      </p:sp>
      <p:sp>
        <p:nvSpPr>
          <p:cNvPr id="4" name="Slide Number Placeholder 3"/>
          <p:cNvSpPr>
            <a:spLocks noGrp="1"/>
          </p:cNvSpPr>
          <p:nvPr>
            <p:ph type="sldNum" sz="quarter" idx="10"/>
          </p:nvPr>
        </p:nvSpPr>
        <p:spPr/>
        <p:txBody>
          <a:bodyPr/>
          <a:lstStyle/>
          <a:p>
            <a:fld id="{CE73DFE4-5CB3-4502-9480-6FC2FF7C5CC8}" type="slidenum">
              <a:rPr lang="zh-CN" altLang="en-US" smtClean="0"/>
              <a:t>16</a:t>
            </a:fld>
            <a:endParaRPr lang="zh-CN" altLang="en-US"/>
          </a:p>
        </p:txBody>
      </p:sp>
    </p:spTree>
    <p:extLst>
      <p:ext uri="{BB962C8B-B14F-4D97-AF65-F5344CB8AC3E}">
        <p14:creationId xmlns:p14="http://schemas.microsoft.com/office/powerpoint/2010/main" val="7077779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a:t>
            </a:r>
            <a:r>
              <a:rPr lang="en-US" altLang="zh-CN" dirty="0"/>
              <a:t> we</a:t>
            </a:r>
            <a:r>
              <a:rPr lang="en-US" altLang="zh-CN" baseline="0" dirty="0"/>
              <a:t> found a windy day on 12/14/2018 and compare the cost reduction from scenaio2 to scenario3 defined in previous slides. Both the health impacts and generation costs have been reduced much more when there was much wind </a:t>
            </a:r>
            <a:r>
              <a:rPr lang="en-US" altLang="zh-CN" baseline="0" dirty="0" err="1"/>
              <a:t>cuz</a:t>
            </a:r>
            <a:r>
              <a:rPr lang="en-US" altLang="zh-CN" baseline="0" dirty="0"/>
              <a:t> the extra clean wind energy did not have to be curtailed but stored in the battery. </a:t>
            </a:r>
          </a:p>
          <a:p>
            <a:endParaRPr lang="en-US" baseline="0" dirty="0"/>
          </a:p>
          <a:p>
            <a:r>
              <a:rPr lang="en-US" baseline="0" dirty="0"/>
              <a:t>Then we tested various natural gas prices to see if there was a range where energy storage can work to reduce health impacts. The figure here says no. The health impacts rise with increasing gas prices, and the two lines, with and without energy storage, are basically the same when there is not much wind.  However, what if we add more wind?</a:t>
            </a:r>
            <a:endParaRPr lang="en-US" dirty="0"/>
          </a:p>
        </p:txBody>
      </p:sp>
      <p:sp>
        <p:nvSpPr>
          <p:cNvPr id="4" name="Slide Number Placeholder 3"/>
          <p:cNvSpPr>
            <a:spLocks noGrp="1"/>
          </p:cNvSpPr>
          <p:nvPr>
            <p:ph type="sldNum" sz="quarter" idx="10"/>
          </p:nvPr>
        </p:nvSpPr>
        <p:spPr/>
        <p:txBody>
          <a:bodyPr/>
          <a:lstStyle/>
          <a:p>
            <a:fld id="{CE73DFE4-5CB3-4502-9480-6FC2FF7C5CC8}" type="slidenum">
              <a:rPr lang="zh-CN" altLang="en-US" smtClean="0"/>
              <a:t>17</a:t>
            </a:fld>
            <a:endParaRPr lang="zh-CN" altLang="en-US"/>
          </a:p>
        </p:txBody>
      </p:sp>
    </p:spTree>
    <p:extLst>
      <p:ext uri="{BB962C8B-B14F-4D97-AF65-F5344CB8AC3E}">
        <p14:creationId xmlns:p14="http://schemas.microsoft.com/office/powerpoint/2010/main" val="13906880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a:t>
            </a:r>
            <a:r>
              <a:rPr lang="en-US" sz="1200" baseline="0" dirty="0"/>
              <a:t> health impacts still keep rising but the addition of energy storage slowed down the increasing process.</a:t>
            </a:r>
            <a:endParaRPr lang="en-US" sz="1200" dirty="0"/>
          </a:p>
        </p:txBody>
      </p:sp>
      <p:sp>
        <p:nvSpPr>
          <p:cNvPr id="4" name="Slide Number Placeholder 3"/>
          <p:cNvSpPr>
            <a:spLocks noGrp="1"/>
          </p:cNvSpPr>
          <p:nvPr>
            <p:ph type="sldNum" sz="quarter" idx="10"/>
          </p:nvPr>
        </p:nvSpPr>
        <p:spPr/>
        <p:txBody>
          <a:bodyPr/>
          <a:lstStyle/>
          <a:p>
            <a:fld id="{CE73DFE4-5CB3-4502-9480-6FC2FF7C5CC8}" type="slidenum">
              <a:rPr lang="zh-CN" altLang="en-US" smtClean="0"/>
              <a:t>18</a:t>
            </a:fld>
            <a:endParaRPr lang="zh-CN" altLang="en-US"/>
          </a:p>
        </p:txBody>
      </p:sp>
    </p:spTree>
    <p:extLst>
      <p:ext uri="{BB962C8B-B14F-4D97-AF65-F5344CB8AC3E}">
        <p14:creationId xmlns:p14="http://schemas.microsoft.com/office/powerpoint/2010/main" val="22193594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To wrap up, I have three takeaway </a:t>
            </a:r>
            <a:r>
              <a:rPr lang="en-US" altLang="zh-CN" dirty="0" err="1"/>
              <a:t>messeges</a:t>
            </a:r>
            <a:r>
              <a:rPr lang="en-US" altLang="zh-CN" dirty="0"/>
              <a:t> here.</a:t>
            </a:r>
            <a:endParaRPr lang="zh-CN" altLang="en-US" dirty="0"/>
          </a:p>
        </p:txBody>
      </p:sp>
      <p:sp>
        <p:nvSpPr>
          <p:cNvPr id="4" name="Slide Number Placeholder 3"/>
          <p:cNvSpPr>
            <a:spLocks noGrp="1"/>
          </p:cNvSpPr>
          <p:nvPr>
            <p:ph type="sldNum" sz="quarter" idx="5"/>
          </p:nvPr>
        </p:nvSpPr>
        <p:spPr/>
        <p:txBody>
          <a:bodyPr/>
          <a:lstStyle/>
          <a:p>
            <a:fld id="{CE73DFE4-5CB3-4502-9480-6FC2FF7C5CC8}" type="slidenum">
              <a:rPr lang="zh-CN" altLang="en-US" smtClean="0"/>
              <a:t>19</a:t>
            </a:fld>
            <a:endParaRPr lang="zh-CN" altLang="en-US"/>
          </a:p>
        </p:txBody>
      </p:sp>
    </p:spTree>
    <p:extLst>
      <p:ext uri="{BB962C8B-B14F-4D97-AF65-F5344CB8AC3E}">
        <p14:creationId xmlns:p14="http://schemas.microsoft.com/office/powerpoint/2010/main" val="1536389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Among all the energy we consume every day, 38% goes to electricity generation and most of the power sector energy consumption is from the combustion of fossil fuels. So massive emissions of air pollutants often accompany the electricity generation. For example, over 60% SO2 in the atmosphere is from power plants. These emissions are important precursors of PM2.5 which causes many human health issues.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Our electricity generation has been quite steady in the past 30 years but the emissions have been cut a lot, which is a huge success.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However, there are still over 20,000 premature deaths caused by the emissions from power sector in the United States every year.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Slide Number Placeholder 3"/>
          <p:cNvSpPr>
            <a:spLocks noGrp="1"/>
          </p:cNvSpPr>
          <p:nvPr>
            <p:ph type="sldNum" sz="quarter" idx="5"/>
          </p:nvPr>
        </p:nvSpPr>
        <p:spPr/>
        <p:txBody>
          <a:bodyPr/>
          <a:lstStyle/>
          <a:p>
            <a:fld id="{CE73DFE4-5CB3-4502-9480-6FC2FF7C5CC8}" type="slidenum">
              <a:rPr lang="zh-CN" altLang="en-US" smtClean="0"/>
              <a:t>2</a:t>
            </a:fld>
            <a:endParaRPr lang="zh-CN" altLang="en-US"/>
          </a:p>
        </p:txBody>
      </p:sp>
    </p:spTree>
    <p:extLst>
      <p:ext uri="{BB962C8B-B14F-4D97-AF65-F5344CB8AC3E}">
        <p14:creationId xmlns:p14="http://schemas.microsoft.com/office/powerpoint/2010/main" val="427557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baseline="0" dirty="0"/>
              <a:t>I only tested the model for a single day To get started which is far from enough. So I will apply the model for a longer time, like one week or one month in each season to see how health impacts change after the optimization in this model.</a:t>
            </a:r>
          </a:p>
          <a:p>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The second job is to re-estimate the health impacts before and after the optimization using some chemical transport model, like CMAQ, thus we will get a more accurate estimation of the health impacts reduction.</a:t>
            </a:r>
          </a:p>
          <a:p>
            <a:endParaRPr lang="zh-CN" altLang="en-US" dirty="0"/>
          </a:p>
        </p:txBody>
      </p:sp>
      <p:sp>
        <p:nvSpPr>
          <p:cNvPr id="4" name="Slide Number Placeholder 3"/>
          <p:cNvSpPr>
            <a:spLocks noGrp="1"/>
          </p:cNvSpPr>
          <p:nvPr>
            <p:ph type="sldNum" sz="quarter" idx="5"/>
          </p:nvPr>
        </p:nvSpPr>
        <p:spPr/>
        <p:txBody>
          <a:bodyPr/>
          <a:lstStyle/>
          <a:p>
            <a:fld id="{CE73DFE4-5CB3-4502-9480-6FC2FF7C5CC8}" type="slidenum">
              <a:rPr lang="zh-CN" altLang="en-US" smtClean="0"/>
              <a:t>20</a:t>
            </a:fld>
            <a:endParaRPr lang="zh-CN" altLang="en-US"/>
          </a:p>
        </p:txBody>
      </p:sp>
    </p:spTree>
    <p:extLst>
      <p:ext uri="{BB962C8B-B14F-4D97-AF65-F5344CB8AC3E}">
        <p14:creationId xmlns:p14="http://schemas.microsoft.com/office/powerpoint/2010/main" val="17238953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fld id="{CE73DFE4-5CB3-4502-9480-6FC2FF7C5CC8}" type="slidenum">
              <a:rPr lang="zh-CN" altLang="en-US" smtClean="0"/>
              <a:t>21</a:t>
            </a:fld>
            <a:endParaRPr lang="zh-CN" altLang="en-US"/>
          </a:p>
        </p:txBody>
      </p:sp>
    </p:spTree>
    <p:extLst>
      <p:ext uri="{BB962C8B-B14F-4D97-AF65-F5344CB8AC3E}">
        <p14:creationId xmlns:p14="http://schemas.microsoft.com/office/powerpoint/2010/main" val="1546755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Current controlling measures adopted by power plants are mainly end-of-pipe devices, which only control the amount of emitted pollutants. However, t</a:t>
            </a:r>
            <a:r>
              <a:rPr lang="en-US" altLang="zh-CN" sz="1200" dirty="0"/>
              <a:t>he formation of air pollution is also determined by the </a:t>
            </a:r>
            <a:r>
              <a:rPr lang="en-US" altLang="zh-CN" sz="1200" kern="1200" dirty="0">
                <a:solidFill>
                  <a:schemeClr val="tx1"/>
                </a:solidFill>
                <a:effectLst/>
                <a:latin typeface="+mn-lt"/>
                <a:ea typeface="+mn-ea"/>
                <a:cs typeface="+mn-cs"/>
              </a:rPr>
              <a:t>physical and chemical conditions in the atmosphere which vary by time and location.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So, the temporal and spatial distribution of emissions is also of key importance in determining the magnitude of pollution impacts.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At this point, we should think of energy storage which is able to shift both the time and location of electricity generation, as well as emissions from power plants.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Energy storage has been serving a lot of roles in current power system, like peak shifting and frequency regulation. Many studies have been done to explore its environmental impacts but most of them focus on reducing greenhouse gas emissions. There is a knowledge gap regarding its capacity to dynamically reduce humans’ exposure to air pollutants caused by electricity generation. Therefore, this study is designed to answer this question: </a:t>
            </a:r>
            <a:endParaRPr lang="zh-CN" altLang="zh-CN" sz="1200" kern="1200" dirty="0">
              <a:solidFill>
                <a:schemeClr val="tx1"/>
              </a:solidFill>
              <a:effectLst/>
              <a:latin typeface="+mn-lt"/>
              <a:ea typeface="+mn-ea"/>
              <a:cs typeface="+mn-cs"/>
            </a:endParaRPr>
          </a:p>
          <a:p>
            <a:endParaRPr lang="zh-CN" altLang="en-US" dirty="0"/>
          </a:p>
        </p:txBody>
      </p:sp>
      <p:sp>
        <p:nvSpPr>
          <p:cNvPr id="4" name="Slide Number Placeholder 3"/>
          <p:cNvSpPr>
            <a:spLocks noGrp="1"/>
          </p:cNvSpPr>
          <p:nvPr>
            <p:ph type="sldNum" sz="quarter" idx="5"/>
          </p:nvPr>
        </p:nvSpPr>
        <p:spPr/>
        <p:txBody>
          <a:bodyPr/>
          <a:lstStyle/>
          <a:p>
            <a:fld id="{CE73DFE4-5CB3-4502-9480-6FC2FF7C5CC8}" type="slidenum">
              <a:rPr lang="zh-CN" altLang="en-US" smtClean="0"/>
              <a:t>3</a:t>
            </a:fld>
            <a:endParaRPr lang="zh-CN" altLang="en-US"/>
          </a:p>
        </p:txBody>
      </p:sp>
    </p:spTree>
    <p:extLst>
      <p:ext uri="{BB962C8B-B14F-4D97-AF65-F5344CB8AC3E}">
        <p14:creationId xmlns:p14="http://schemas.microsoft.com/office/powerpoint/2010/main" val="1930052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In brief, there are three steps in the method. First of all, we need to find a way to quantify the health impacts of these emissions associated with electricity generation </a:t>
            </a:r>
          </a:p>
          <a:p>
            <a:endParaRPr lang="en-US" altLang="zh-CN" dirty="0"/>
          </a:p>
          <a:p>
            <a:r>
              <a:rPr lang="en-US" altLang="zh-CN" dirty="0"/>
              <a:t>and then determine the unit commitment and electricity dispatch in terms of these health impacts for a system with gridded energy storage.</a:t>
            </a:r>
          </a:p>
          <a:p>
            <a:endParaRPr lang="en-US" altLang="zh-CN" dirty="0"/>
          </a:p>
          <a:p>
            <a:r>
              <a:rPr lang="en-US" altLang="zh-CN" dirty="0"/>
              <a:t>The last step is to determine how much the energy storage contributes to the health impacts mitigation.</a:t>
            </a:r>
          </a:p>
          <a:p>
            <a:endParaRPr lang="en-US" altLang="zh-CN" dirty="0"/>
          </a:p>
          <a:p>
            <a:endParaRPr lang="zh-CN" altLang="en-US" dirty="0"/>
          </a:p>
        </p:txBody>
      </p:sp>
      <p:sp>
        <p:nvSpPr>
          <p:cNvPr id="4" name="Slide Number Placeholder 3"/>
          <p:cNvSpPr>
            <a:spLocks noGrp="1"/>
          </p:cNvSpPr>
          <p:nvPr>
            <p:ph type="sldNum" sz="quarter" idx="5"/>
          </p:nvPr>
        </p:nvSpPr>
        <p:spPr/>
        <p:txBody>
          <a:bodyPr/>
          <a:lstStyle/>
          <a:p>
            <a:fld id="{CE73DFE4-5CB3-4502-9480-6FC2FF7C5CC8}" type="slidenum">
              <a:rPr lang="zh-CN" altLang="en-US" smtClean="0"/>
              <a:t>4</a:t>
            </a:fld>
            <a:endParaRPr lang="zh-CN" altLang="en-US"/>
          </a:p>
        </p:txBody>
      </p:sp>
    </p:spTree>
    <p:extLst>
      <p:ext uri="{BB962C8B-B14F-4D97-AF65-F5344CB8AC3E}">
        <p14:creationId xmlns:p14="http://schemas.microsoft.com/office/powerpoint/2010/main" val="174405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kern="1200" dirty="0">
                <a:solidFill>
                  <a:schemeClr val="tx1"/>
                </a:solidFill>
                <a:effectLst/>
                <a:latin typeface="+mn-lt"/>
                <a:ea typeface="+mn-ea"/>
                <a:cs typeface="+mn-cs"/>
              </a:rPr>
              <a:t>We applied this model to the power market in Texas, which is called</a:t>
            </a:r>
            <a:r>
              <a:rPr lang="en-US" altLang="zh-CN" sz="1200" kern="1200" baseline="0" dirty="0">
                <a:solidFill>
                  <a:schemeClr val="tx1"/>
                </a:solidFill>
                <a:effectLst/>
                <a:latin typeface="+mn-lt"/>
                <a:ea typeface="+mn-ea"/>
                <a:cs typeface="+mn-cs"/>
              </a:rPr>
              <a:t> ERCOT</a:t>
            </a:r>
            <a:r>
              <a:rPr lang="en-US" altLang="zh-CN" sz="1200" kern="1200" dirty="0">
                <a:solidFill>
                  <a:schemeClr val="tx1"/>
                </a:solidFill>
                <a:effectLst/>
                <a:latin typeface="+mn-lt"/>
                <a:ea typeface="+mn-ea"/>
                <a:cs typeface="+mn-cs"/>
              </a:rPr>
              <a:t>. It has over 200 fossil</a:t>
            </a:r>
            <a:r>
              <a:rPr lang="en-US" altLang="zh-CN" sz="1200" kern="1200" baseline="0" dirty="0">
                <a:solidFill>
                  <a:schemeClr val="tx1"/>
                </a:solidFill>
                <a:effectLst/>
                <a:latin typeface="+mn-lt"/>
                <a:ea typeface="+mn-ea"/>
                <a:cs typeface="+mn-cs"/>
              </a:rPr>
              <a:t> fuel </a:t>
            </a:r>
            <a:r>
              <a:rPr lang="en-US" altLang="zh-CN" sz="1200" kern="1200" dirty="0">
                <a:solidFill>
                  <a:schemeClr val="tx1"/>
                </a:solidFill>
                <a:effectLst/>
                <a:latin typeface="+mn-lt"/>
                <a:ea typeface="+mn-ea"/>
                <a:cs typeface="+mn-cs"/>
              </a:rPr>
              <a:t>electricity generating units whose</a:t>
            </a:r>
            <a:r>
              <a:rPr lang="en-US" altLang="zh-CN" sz="1200" kern="1200" baseline="0" dirty="0">
                <a:solidFill>
                  <a:schemeClr val="tx1"/>
                </a:solidFill>
                <a:effectLst/>
                <a:latin typeface="+mn-lt"/>
                <a:ea typeface="+mn-ea"/>
                <a:cs typeface="+mn-cs"/>
              </a:rPr>
              <a:t> capacity is over 20 MW. Coal fired generators are represented by the red triangles and natural gas generators are black triangles in the map</a:t>
            </a:r>
            <a:r>
              <a:rPr lang="en-US" altLang="zh-CN" sz="1200" kern="1200" dirty="0">
                <a:solidFill>
                  <a:schemeClr val="tx1"/>
                </a:solidFill>
                <a:effectLst/>
                <a:latin typeface="+mn-lt"/>
                <a:ea typeface="+mn-ea"/>
                <a:cs typeface="+mn-cs"/>
              </a:rPr>
              <a:t>. The green dots are</a:t>
            </a:r>
            <a:r>
              <a:rPr lang="en-US" altLang="zh-CN" sz="1200" kern="1200" baseline="0" dirty="0">
                <a:solidFill>
                  <a:schemeClr val="tx1"/>
                </a:solidFill>
                <a:effectLst/>
                <a:latin typeface="+mn-lt"/>
                <a:ea typeface="+mn-ea"/>
                <a:cs typeface="+mn-cs"/>
              </a:rPr>
              <a:t> the wind farms in Texas. Areas surrounded by yellow lines are the balancing areas and we assume that there is no transmission limit within each balancing area. Each generator will have its own domain to </a:t>
            </a:r>
            <a:r>
              <a:rPr lang="en-US" altLang="zh-CN" sz="1200" kern="1200" dirty="0">
                <a:solidFill>
                  <a:schemeClr val="tx1"/>
                </a:solidFill>
                <a:effectLst/>
                <a:latin typeface="+mn-lt"/>
                <a:ea typeface="+mn-ea"/>
                <a:cs typeface="+mn-cs"/>
              </a:rPr>
              <a:t>estimate the health impacts caused by the unit which is at the center of the domain.</a:t>
            </a:r>
          </a:p>
          <a:p>
            <a:endParaRPr lang="en-US" altLang="zh-CN" sz="1200" kern="1200" baseline="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For</a:t>
            </a:r>
            <a:r>
              <a:rPr lang="en-US" altLang="zh-CN" sz="1200" kern="1200" baseline="0" dirty="0">
                <a:solidFill>
                  <a:schemeClr val="tx1"/>
                </a:solidFill>
                <a:effectLst/>
                <a:latin typeface="+mn-lt"/>
                <a:ea typeface="+mn-ea"/>
                <a:cs typeface="+mn-cs"/>
              </a:rPr>
              <a:t> example</a:t>
            </a:r>
            <a:r>
              <a:rPr lang="en-US" altLang="zh-CN" sz="1200" kern="1200" dirty="0">
                <a:solidFill>
                  <a:schemeClr val="tx1"/>
                </a:solidFill>
                <a:effectLst/>
                <a:latin typeface="+mn-lt"/>
                <a:ea typeface="+mn-ea"/>
                <a:cs typeface="+mn-cs"/>
              </a:rPr>
              <a:t>, the</a:t>
            </a:r>
            <a:r>
              <a:rPr lang="en-US" altLang="zh-CN" sz="1200" kern="1200" baseline="0" dirty="0">
                <a:solidFill>
                  <a:schemeClr val="tx1"/>
                </a:solidFill>
                <a:effectLst/>
                <a:latin typeface="+mn-lt"/>
                <a:ea typeface="+mn-ea"/>
                <a:cs typeface="+mn-cs"/>
              </a:rPr>
              <a:t> blue triangle is a power plant called Limestone and </a:t>
            </a:r>
            <a:r>
              <a:rPr lang="en-US" altLang="zh-CN" sz="1200" kern="1200" dirty="0">
                <a:solidFill>
                  <a:schemeClr val="tx1"/>
                </a:solidFill>
                <a:effectLst/>
                <a:latin typeface="+mn-lt"/>
                <a:ea typeface="+mn-ea"/>
                <a:cs typeface="+mn-cs"/>
              </a:rPr>
              <a:t>this area surrounded by the blue dash line is the domain for</a:t>
            </a:r>
            <a:r>
              <a:rPr lang="en-US" altLang="zh-CN" sz="1200" kern="1200" baseline="0" dirty="0">
                <a:solidFill>
                  <a:schemeClr val="tx1"/>
                </a:solidFill>
                <a:effectLst/>
                <a:latin typeface="+mn-lt"/>
                <a:ea typeface="+mn-ea"/>
                <a:cs typeface="+mn-cs"/>
              </a:rPr>
              <a:t> it. </a:t>
            </a:r>
            <a:endParaRPr lang="zh-CN" altLang="en-US" dirty="0"/>
          </a:p>
        </p:txBody>
      </p:sp>
      <p:sp>
        <p:nvSpPr>
          <p:cNvPr id="4" name="Slide Number Placeholder 3"/>
          <p:cNvSpPr>
            <a:spLocks noGrp="1"/>
          </p:cNvSpPr>
          <p:nvPr>
            <p:ph type="sldNum" sz="quarter" idx="5"/>
          </p:nvPr>
        </p:nvSpPr>
        <p:spPr/>
        <p:txBody>
          <a:bodyPr/>
          <a:lstStyle/>
          <a:p>
            <a:fld id="{CE73DFE4-5CB3-4502-9480-6FC2FF7C5CC8}" type="slidenum">
              <a:rPr lang="zh-CN" altLang="en-US" smtClean="0"/>
              <a:t>5</a:t>
            </a:fld>
            <a:endParaRPr lang="zh-CN" altLang="en-US"/>
          </a:p>
        </p:txBody>
      </p:sp>
    </p:spTree>
    <p:extLst>
      <p:ext uri="{BB962C8B-B14F-4D97-AF65-F5344CB8AC3E}">
        <p14:creationId xmlns:p14="http://schemas.microsoft.com/office/powerpoint/2010/main" val="3634010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To demonstrate how to quantify the health impacts caused by a single generator, I would like to take Limestone as</a:t>
            </a:r>
            <a:r>
              <a:rPr lang="en-US" altLang="zh-CN" baseline="0" dirty="0"/>
              <a:t> an</a:t>
            </a:r>
            <a:r>
              <a:rPr lang="en-US" altLang="zh-CN" dirty="0"/>
              <a:t> example as it is a coal fired power plant with high emissions. The triangle is the location of it. Assuming it generates some electricity and emits some amount of SO2 and </a:t>
            </a:r>
            <a:r>
              <a:rPr lang="en-US" altLang="zh-CN" dirty="0" err="1"/>
              <a:t>Nox</a:t>
            </a:r>
            <a:r>
              <a:rPr lang="en-US" altLang="zh-CN" dirty="0"/>
              <a:t> at 1 am for only one hour, the air quality model CALPUFF is able to simulate the increment of secondary PM2.5 which is sulfate and nitrate after the emission hour by hour. On the map is the location of the pollutant puff 9 hours after the emission, which is the PM concentration caused</a:t>
            </a:r>
            <a:r>
              <a:rPr lang="en-US" altLang="zh-CN" baseline="0" dirty="0"/>
              <a:t> by limestone</a:t>
            </a:r>
            <a:r>
              <a:rPr lang="en-US" altLang="zh-CN" dirty="0"/>
              <a:t> at 10 am</a:t>
            </a:r>
            <a:endParaRPr lang="zh-CN" altLang="en-US" dirty="0"/>
          </a:p>
        </p:txBody>
      </p:sp>
      <p:sp>
        <p:nvSpPr>
          <p:cNvPr id="4" name="Slide Number Placeholder 3"/>
          <p:cNvSpPr>
            <a:spLocks noGrp="1"/>
          </p:cNvSpPr>
          <p:nvPr>
            <p:ph type="sldNum" sz="quarter" idx="5"/>
          </p:nvPr>
        </p:nvSpPr>
        <p:spPr/>
        <p:txBody>
          <a:bodyPr/>
          <a:lstStyle/>
          <a:p>
            <a:fld id="{CE73DFE4-5CB3-4502-9480-6FC2FF7C5CC8}" type="slidenum">
              <a:rPr lang="zh-CN" altLang="en-US" smtClean="0"/>
              <a:t>6</a:t>
            </a:fld>
            <a:endParaRPr lang="zh-CN" altLang="en-US"/>
          </a:p>
        </p:txBody>
      </p:sp>
    </p:spTree>
    <p:extLst>
      <p:ext uri="{BB962C8B-B14F-4D97-AF65-F5344CB8AC3E}">
        <p14:creationId xmlns:p14="http://schemas.microsoft.com/office/powerpoint/2010/main" val="1387547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Then a concentration-response function is used to convert PM2.5 concentration increase to monetized health damage happening during this hour. Y0 is the base mortality from the map on your right side, delta C 1, 9 is the PM concentration increase 9 hours</a:t>
            </a:r>
            <a:r>
              <a:rPr lang="en-US" altLang="zh-CN" baseline="0" dirty="0"/>
              <a:t> after</a:t>
            </a:r>
            <a:r>
              <a:rPr lang="en-US" altLang="zh-CN" dirty="0"/>
              <a:t> the power plant emissions at 1 am. VSL is the value of a statistical life, RR is the relative risk of PM2.5. so the delta dollar is the health damage happening</a:t>
            </a:r>
            <a:r>
              <a:rPr lang="en-US" altLang="zh-CN" baseline="0" dirty="0"/>
              <a:t> at 10 am</a:t>
            </a:r>
            <a:r>
              <a:rPr lang="en-US" altLang="zh-CN" dirty="0"/>
              <a:t> caused by the pollutants emitted at 1 am.</a:t>
            </a:r>
            <a:endParaRPr lang="zh-CN" altLang="en-US" dirty="0"/>
          </a:p>
        </p:txBody>
      </p:sp>
      <p:sp>
        <p:nvSpPr>
          <p:cNvPr id="4" name="Slide Number Placeholder 3"/>
          <p:cNvSpPr>
            <a:spLocks noGrp="1"/>
          </p:cNvSpPr>
          <p:nvPr>
            <p:ph type="sldNum" sz="quarter" idx="5"/>
          </p:nvPr>
        </p:nvSpPr>
        <p:spPr/>
        <p:txBody>
          <a:bodyPr/>
          <a:lstStyle/>
          <a:p>
            <a:fld id="{CE73DFE4-5CB3-4502-9480-6FC2FF7C5CC8}" type="slidenum">
              <a:rPr lang="zh-CN" altLang="en-US" smtClean="0"/>
              <a:t>7</a:t>
            </a:fld>
            <a:endParaRPr lang="zh-CN" altLang="en-US"/>
          </a:p>
        </p:txBody>
      </p:sp>
    </p:spTree>
    <p:extLst>
      <p:ext uri="{BB962C8B-B14F-4D97-AF65-F5344CB8AC3E}">
        <p14:creationId xmlns:p14="http://schemas.microsoft.com/office/powerpoint/2010/main" val="2867487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The map shows the spatial distribution of delta dollar</a:t>
            </a:r>
            <a:r>
              <a:rPr lang="en-US" altLang="zh-CN" baseline="0" dirty="0"/>
              <a:t> 1, 9</a:t>
            </a:r>
            <a:r>
              <a:rPr lang="en-US" altLang="zh-CN" dirty="0"/>
              <a:t>.</a:t>
            </a:r>
          </a:p>
          <a:p>
            <a:endParaRPr lang="en-US" altLang="zh-CN" dirty="0"/>
          </a:p>
          <a:p>
            <a:r>
              <a:rPr lang="en-US" altLang="zh-CN" dirty="0"/>
              <a:t>However, the single hour’s health impacts is far from enough to quantify the overall impacts caused by one hour’s emissions. These air pollutants will stay in the atmosphere for a long time, so we include all the health impacts happening in the following 2 days since the pollutants are emitted as the total impacts of single hour’s emissions. </a:t>
            </a:r>
          </a:p>
          <a:p>
            <a:endParaRPr lang="en-US" altLang="zh-CN" dirty="0"/>
          </a:p>
          <a:p>
            <a:r>
              <a:rPr lang="en-US" altLang="zh-CN" dirty="0"/>
              <a:t>For example, to get the total health impacts caused by the one-hour emission at 1 am from Limestone, we will need 48 maps like this</a:t>
            </a:r>
            <a:r>
              <a:rPr lang="en-US" altLang="zh-CN" baseline="0" dirty="0"/>
              <a:t> to </a:t>
            </a:r>
            <a:r>
              <a:rPr lang="en-US" altLang="zh-CN" dirty="0"/>
              <a:t>quantify the hourly health impacts one hour after the emission, two hours after the emission, until 48 hours after the emission and then add them up</a:t>
            </a:r>
            <a:r>
              <a:rPr lang="en-US" altLang="zh-CN" baseline="0" dirty="0"/>
              <a:t> which is shown in this map.</a:t>
            </a:r>
            <a:endParaRPr lang="zh-CN" altLang="en-US" dirty="0"/>
          </a:p>
        </p:txBody>
      </p:sp>
      <p:sp>
        <p:nvSpPr>
          <p:cNvPr id="4" name="Slide Number Placeholder 3"/>
          <p:cNvSpPr>
            <a:spLocks noGrp="1"/>
          </p:cNvSpPr>
          <p:nvPr>
            <p:ph type="sldNum" sz="quarter" idx="5"/>
          </p:nvPr>
        </p:nvSpPr>
        <p:spPr/>
        <p:txBody>
          <a:bodyPr/>
          <a:lstStyle/>
          <a:p>
            <a:fld id="{CE73DFE4-5CB3-4502-9480-6FC2FF7C5CC8}" type="slidenum">
              <a:rPr lang="zh-CN" altLang="en-US" smtClean="0"/>
              <a:t>8</a:t>
            </a:fld>
            <a:endParaRPr lang="zh-CN" altLang="en-US"/>
          </a:p>
        </p:txBody>
      </p:sp>
    </p:spTree>
    <p:extLst>
      <p:ext uri="{BB962C8B-B14F-4D97-AF65-F5344CB8AC3E}">
        <p14:creationId xmlns:p14="http://schemas.microsoft.com/office/powerpoint/2010/main" val="1461971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After finishing all the previous steps, we will only get one point here which</a:t>
            </a:r>
            <a:r>
              <a:rPr lang="en-US" altLang="zh-CN" baseline="0" dirty="0"/>
              <a:t> is </a:t>
            </a:r>
            <a:r>
              <a:rPr lang="en-US" altLang="zh-CN" dirty="0"/>
              <a:t>the marginal health damage at 1 am. And we can change the emission time and repeat the whole process for 24 times and get the temporal distribution of the marginal health damage cost of limestone on that particular day. So, </a:t>
            </a:r>
            <a:r>
              <a:rPr lang="en-US" altLang="zh-CN" dirty="0">
                <a:solidFill>
                  <a:schemeClr val="accent1"/>
                </a:solidFill>
              </a:rPr>
              <a:t>Marginal health damage cost at 12 pm means that </a:t>
            </a:r>
            <a:r>
              <a:rPr lang="en-US" altLang="zh-CN" dirty="0"/>
              <a:t>for every</a:t>
            </a:r>
            <a:r>
              <a:rPr lang="en-US" altLang="zh-CN" baseline="0" dirty="0"/>
              <a:t> MWh electricity generated </a:t>
            </a:r>
            <a:r>
              <a:rPr lang="en-US" altLang="zh-CN" dirty="0"/>
              <a:t>at</a:t>
            </a:r>
            <a:r>
              <a:rPr lang="en-US" altLang="zh-CN" baseline="0" dirty="0"/>
              <a:t> 12 pm, its health impacts in the following 48 hours will lead to over 40 dollars’ health damage cost, which is higher than the fuel cost.</a:t>
            </a:r>
            <a:endParaRPr lang="zh-CN" altLang="en-US" dirty="0"/>
          </a:p>
        </p:txBody>
      </p:sp>
      <p:sp>
        <p:nvSpPr>
          <p:cNvPr id="4" name="Slide Number Placeholder 3"/>
          <p:cNvSpPr>
            <a:spLocks noGrp="1"/>
          </p:cNvSpPr>
          <p:nvPr>
            <p:ph type="sldNum" sz="quarter" idx="5"/>
          </p:nvPr>
        </p:nvSpPr>
        <p:spPr/>
        <p:txBody>
          <a:bodyPr/>
          <a:lstStyle/>
          <a:p>
            <a:fld id="{CE73DFE4-5CB3-4502-9480-6FC2FF7C5CC8}" type="slidenum">
              <a:rPr lang="zh-CN" altLang="en-US" smtClean="0"/>
              <a:t>9</a:t>
            </a:fld>
            <a:endParaRPr lang="zh-CN" altLang="en-US"/>
          </a:p>
        </p:txBody>
      </p:sp>
    </p:spTree>
    <p:extLst>
      <p:ext uri="{BB962C8B-B14F-4D97-AF65-F5344CB8AC3E}">
        <p14:creationId xmlns:p14="http://schemas.microsoft.com/office/powerpoint/2010/main" val="2410167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56905451-8414-44C1-8C93-25B602713CD0}" type="datetime1">
              <a:rPr lang="en-US" altLang="zh-CN" smtClean="0"/>
              <a:t>10/20/2019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1E82176-A547-F94B-AC51-D6E9C882CB88}" type="slidenum">
              <a:rPr lang="en-US"/>
              <a:pPr>
                <a:defRPr/>
              </a:pPr>
              <a:t>‹#›</a:t>
            </a:fld>
            <a:endParaRPr lang="en-US"/>
          </a:p>
        </p:txBody>
      </p:sp>
    </p:spTree>
    <p:extLst>
      <p:ext uri="{BB962C8B-B14F-4D97-AF65-F5344CB8AC3E}">
        <p14:creationId xmlns:p14="http://schemas.microsoft.com/office/powerpoint/2010/main" val="788444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38355"/>
            <a:ext cx="2057400" cy="54878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38355"/>
            <a:ext cx="6019800" cy="54878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03B1B81D-20A6-4969-8B19-7C95E11F387D}" type="datetime1">
              <a:rPr lang="en-US" altLang="zh-CN" smtClean="0"/>
              <a:t>10/20/2019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12D0221-73D0-6245-9CCD-73A1D8FCB5E4}" type="slidenum">
              <a:rPr lang="en-US"/>
              <a:pPr>
                <a:defRPr/>
              </a:pPr>
              <a:t>‹#›</a:t>
            </a:fld>
            <a:endParaRPr lang="en-US"/>
          </a:p>
        </p:txBody>
      </p:sp>
    </p:spTree>
    <p:extLst>
      <p:ext uri="{BB962C8B-B14F-4D97-AF65-F5344CB8AC3E}">
        <p14:creationId xmlns:p14="http://schemas.microsoft.com/office/powerpoint/2010/main" val="826510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CA7E8715-E0F2-4AF2-B31B-CE9DA6FDF3F5}" type="datetime1">
              <a:rPr lang="en-US" altLang="zh-CN" smtClean="0"/>
              <a:t>10/20/2019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FF2C605-4958-CF43-AA48-80339EFDB0AF}" type="slidenum">
              <a:rPr lang="en-US"/>
              <a:pPr>
                <a:defRPr/>
              </a:pPr>
              <a:t>‹#›</a:t>
            </a:fld>
            <a:endParaRPr lang="en-US"/>
          </a:p>
        </p:txBody>
      </p:sp>
    </p:spTree>
    <p:extLst>
      <p:ext uri="{BB962C8B-B14F-4D97-AF65-F5344CB8AC3E}">
        <p14:creationId xmlns:p14="http://schemas.microsoft.com/office/powerpoint/2010/main" val="425754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BA6F5DA-48E5-4A4E-8100-E47386388FAD}" type="datetime1">
              <a:rPr lang="en-US" altLang="zh-CN" smtClean="0"/>
              <a:t>10/20/2019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DA6BD0F-ABBC-C14D-BC96-77BE126A748B}" type="slidenum">
              <a:rPr lang="en-US"/>
              <a:pPr>
                <a:defRPr/>
              </a:pPr>
              <a:t>‹#›</a:t>
            </a:fld>
            <a:endParaRPr lang="en-US"/>
          </a:p>
        </p:txBody>
      </p:sp>
    </p:spTree>
    <p:extLst>
      <p:ext uri="{BB962C8B-B14F-4D97-AF65-F5344CB8AC3E}">
        <p14:creationId xmlns:p14="http://schemas.microsoft.com/office/powerpoint/2010/main" val="3944886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BA551D4F-C865-4D33-B84F-E9B3FEB910A8}" type="datetime1">
              <a:rPr lang="en-US" altLang="zh-CN" smtClean="0"/>
              <a:t>10/20/2019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C35E9FC-F6D5-0349-BBED-EA7D7A9BC49B}" type="slidenum">
              <a:rPr lang="en-US"/>
              <a:pPr>
                <a:defRPr/>
              </a:pPr>
              <a:t>‹#›</a:t>
            </a:fld>
            <a:endParaRPr lang="en-US"/>
          </a:p>
        </p:txBody>
      </p:sp>
    </p:spTree>
    <p:extLst>
      <p:ext uri="{BB962C8B-B14F-4D97-AF65-F5344CB8AC3E}">
        <p14:creationId xmlns:p14="http://schemas.microsoft.com/office/powerpoint/2010/main" val="1785265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2829B2F9-72A9-415B-A8E0-1147FEEF17C0}" type="datetime1">
              <a:rPr lang="en-US" altLang="zh-CN" smtClean="0"/>
              <a:t>10/20/2019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B5B94E0-5E06-6D42-A41D-50D581B40900}" type="slidenum">
              <a:rPr lang="en-US"/>
              <a:pPr>
                <a:defRPr/>
              </a:pPr>
              <a:t>‹#›</a:t>
            </a:fld>
            <a:endParaRPr lang="en-US"/>
          </a:p>
        </p:txBody>
      </p:sp>
    </p:spTree>
    <p:extLst>
      <p:ext uri="{BB962C8B-B14F-4D97-AF65-F5344CB8AC3E}">
        <p14:creationId xmlns:p14="http://schemas.microsoft.com/office/powerpoint/2010/main" val="760394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CD61BDC0-1EA1-4AC4-8732-09E7C4270317}" type="datetime1">
              <a:rPr lang="en-US" altLang="zh-CN" smtClean="0"/>
              <a:t>10/20/2019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2AB7D4D-4E81-5B40-91F6-CF14C25F8623}" type="slidenum">
              <a:rPr lang="en-US"/>
              <a:pPr>
                <a:defRPr/>
              </a:pPr>
              <a:t>‹#›</a:t>
            </a:fld>
            <a:endParaRPr lang="en-US"/>
          </a:p>
        </p:txBody>
      </p:sp>
    </p:spTree>
    <p:extLst>
      <p:ext uri="{BB962C8B-B14F-4D97-AF65-F5344CB8AC3E}">
        <p14:creationId xmlns:p14="http://schemas.microsoft.com/office/powerpoint/2010/main" val="876286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28C6150-CE21-45AA-8F8A-DD5D8C25725E}" type="datetime1">
              <a:rPr lang="en-US" altLang="zh-CN" smtClean="0"/>
              <a:t>10/20/2019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35B2FA7-4FDB-5643-811E-7991DEE50B01}" type="slidenum">
              <a:rPr lang="en-US"/>
              <a:pPr>
                <a:defRPr/>
              </a:pPr>
              <a:t>‹#›</a:t>
            </a:fld>
            <a:endParaRPr lang="en-US"/>
          </a:p>
        </p:txBody>
      </p:sp>
    </p:spTree>
    <p:extLst>
      <p:ext uri="{BB962C8B-B14F-4D97-AF65-F5344CB8AC3E}">
        <p14:creationId xmlns:p14="http://schemas.microsoft.com/office/powerpoint/2010/main" val="2779307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95222"/>
            <a:ext cx="3008313" cy="839877"/>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595223"/>
            <a:ext cx="5111750" cy="55309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8243E9B-8CED-4EB3-B9CA-308EE1C45540}" type="datetime1">
              <a:rPr lang="en-US" altLang="zh-CN" smtClean="0"/>
              <a:t>10/20/2019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1DD8B14-AE1E-054C-8668-93D0F0400A18}" type="slidenum">
              <a:rPr lang="en-US"/>
              <a:pPr>
                <a:defRPr/>
              </a:pPr>
              <a:t>‹#›</a:t>
            </a:fld>
            <a:endParaRPr lang="en-US"/>
          </a:p>
        </p:txBody>
      </p:sp>
    </p:spTree>
    <p:extLst>
      <p:ext uri="{BB962C8B-B14F-4D97-AF65-F5344CB8AC3E}">
        <p14:creationId xmlns:p14="http://schemas.microsoft.com/office/powerpoint/2010/main" val="4059402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C310042-2A85-417B-B53E-DB38FF83A6AA}" type="datetime1">
              <a:rPr lang="en-US" altLang="zh-CN" smtClean="0"/>
              <a:t>10/20/2019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FEF0004-A563-C64B-9FAD-6198662E1BD1}" type="slidenum">
              <a:rPr lang="en-US"/>
              <a:pPr>
                <a:defRPr/>
              </a:pPr>
              <a:t>‹#›</a:t>
            </a:fld>
            <a:endParaRPr lang="en-US"/>
          </a:p>
        </p:txBody>
      </p:sp>
    </p:spTree>
    <p:extLst>
      <p:ext uri="{BB962C8B-B14F-4D97-AF65-F5344CB8AC3E}">
        <p14:creationId xmlns:p14="http://schemas.microsoft.com/office/powerpoint/2010/main" val="1214909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900113"/>
            <a:ext cx="8229600"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Headline Line One</a:t>
            </a:r>
            <a:br>
              <a:rPr lang="en-US" dirty="0"/>
            </a:br>
            <a:r>
              <a:rPr lang="en-US" dirty="0"/>
              <a:t>Headline Line Two</a:t>
            </a:r>
          </a:p>
        </p:txBody>
      </p:sp>
      <p:sp>
        <p:nvSpPr>
          <p:cNvPr id="1027" name="Text Placeholder 2"/>
          <p:cNvSpPr>
            <a:spLocks noGrp="1"/>
          </p:cNvSpPr>
          <p:nvPr>
            <p:ph type="body" idx="1"/>
          </p:nvPr>
        </p:nvSpPr>
        <p:spPr bwMode="auto">
          <a:xfrm>
            <a:off x="457200" y="3022600"/>
            <a:ext cx="8229600" cy="310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Arial" panose="020B0604020202020204" pitchFamily="34" charset="0"/>
                <a:ea typeface="+mn-ea"/>
                <a:cs typeface="Arial" panose="020B0604020202020204" pitchFamily="34" charset="0"/>
              </a:defRPr>
            </a:lvl1pPr>
          </a:lstStyle>
          <a:p>
            <a:pPr>
              <a:defRPr/>
            </a:pPr>
            <a:fld id="{88FAD116-1E7C-495C-97A9-36D6140CD048}" type="datetime1">
              <a:rPr lang="en-US" altLang="zh-CN" smtClean="0"/>
              <a:t>10/20/2019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Arial" panose="020B0604020202020204" pitchFamily="34" charset="0"/>
                <a:ea typeface="+mn-ea"/>
                <a:cs typeface="Arial" panose="020B0604020202020204"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Arial" panose="020B0604020202020204" pitchFamily="34" charset="0"/>
                <a:ea typeface="+mn-ea"/>
                <a:cs typeface="Arial" panose="020B0604020202020204" pitchFamily="34" charset="0"/>
              </a:defRPr>
            </a:lvl1pPr>
          </a:lstStyle>
          <a:p>
            <a:pPr>
              <a:defRPr/>
            </a:pPr>
            <a:fld id="{0EF7D53D-272A-624E-BE3D-99D13E2B4193}" type="slidenum">
              <a:rPr lang="en-US" smtClean="0"/>
              <a:pPr>
                <a:defRPr/>
              </a:pPr>
              <a:t>‹#›</a:t>
            </a:fld>
            <a:endParaRPr lang="en-US" dirty="0"/>
          </a:p>
        </p:txBody>
      </p:sp>
      <p:pic>
        <p:nvPicPr>
          <p:cNvPr id="8" name="Picture 7"/>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4572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Lst>
  <p:hf hdr="0" ftr="0" dt="0"/>
  <p:txStyles>
    <p:titleStyle>
      <a:lvl1pPr algn="ctr" defTabSz="457200" rtl="0" eaLnBrk="1" fontAlgn="base" hangingPunct="1">
        <a:spcBef>
          <a:spcPct val="0"/>
        </a:spcBef>
        <a:spcAft>
          <a:spcPct val="0"/>
        </a:spcAft>
        <a:defRPr sz="3200" b="1" kern="1200">
          <a:solidFill>
            <a:schemeClr val="tx1"/>
          </a:solidFill>
          <a:latin typeface="Arial"/>
          <a:ea typeface="ＭＳ Ｐゴシック" charset="0"/>
          <a:cs typeface="Arial"/>
        </a:defRPr>
      </a:lvl1pPr>
      <a:lvl2pPr algn="ctr" defTabSz="457200" rtl="0" eaLnBrk="1" fontAlgn="base" hangingPunct="1">
        <a:spcBef>
          <a:spcPct val="0"/>
        </a:spcBef>
        <a:spcAft>
          <a:spcPct val="0"/>
        </a:spcAft>
        <a:defRPr sz="3200" b="1">
          <a:solidFill>
            <a:schemeClr val="tx1"/>
          </a:solidFill>
          <a:latin typeface="Arial" charset="0"/>
          <a:ea typeface="ＭＳ Ｐゴシック" charset="0"/>
        </a:defRPr>
      </a:lvl2pPr>
      <a:lvl3pPr algn="ctr" defTabSz="457200" rtl="0" eaLnBrk="1" fontAlgn="base" hangingPunct="1">
        <a:spcBef>
          <a:spcPct val="0"/>
        </a:spcBef>
        <a:spcAft>
          <a:spcPct val="0"/>
        </a:spcAft>
        <a:defRPr sz="3200" b="1">
          <a:solidFill>
            <a:schemeClr val="tx1"/>
          </a:solidFill>
          <a:latin typeface="Arial" charset="0"/>
          <a:ea typeface="ＭＳ Ｐゴシック" charset="0"/>
        </a:defRPr>
      </a:lvl3pPr>
      <a:lvl4pPr algn="ctr" defTabSz="457200" rtl="0" eaLnBrk="1" fontAlgn="base" hangingPunct="1">
        <a:spcBef>
          <a:spcPct val="0"/>
        </a:spcBef>
        <a:spcAft>
          <a:spcPct val="0"/>
        </a:spcAft>
        <a:defRPr sz="3200" b="1">
          <a:solidFill>
            <a:schemeClr val="tx1"/>
          </a:solidFill>
          <a:latin typeface="Arial" charset="0"/>
          <a:ea typeface="ＭＳ Ｐゴシック" charset="0"/>
        </a:defRPr>
      </a:lvl4pPr>
      <a:lvl5pPr algn="ctr" defTabSz="457200" rtl="0" eaLnBrk="1" fontAlgn="base" hangingPunct="1">
        <a:spcBef>
          <a:spcPct val="0"/>
        </a:spcBef>
        <a:spcAft>
          <a:spcPct val="0"/>
        </a:spcAft>
        <a:defRPr sz="3200" b="1">
          <a:solidFill>
            <a:schemeClr val="tx1"/>
          </a:solidFill>
          <a:latin typeface="Arial" charset="0"/>
          <a:ea typeface="ＭＳ Ｐゴシック" charset="0"/>
        </a:defRPr>
      </a:lvl5pPr>
      <a:lvl6pPr marL="457200" algn="ctr" defTabSz="457200" rtl="0" eaLnBrk="1" fontAlgn="base" hangingPunct="1">
        <a:spcBef>
          <a:spcPct val="0"/>
        </a:spcBef>
        <a:spcAft>
          <a:spcPct val="0"/>
        </a:spcAft>
        <a:defRPr sz="3200" b="1">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3200" b="1">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3200" b="1">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3200" b="1">
          <a:solidFill>
            <a:schemeClr val="tx1"/>
          </a:solidFill>
          <a:latin typeface="Arial" charset="0"/>
          <a:ea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0"/>
          <a:cs typeface="Arial"/>
        </a:defRPr>
      </a:lvl1pPr>
      <a:lvl2pPr marL="742950" indent="-28575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0"/>
          <a:cs typeface="Arial"/>
        </a:defRPr>
      </a:lvl2pPr>
      <a:lvl3pPr marL="1143000" indent="-228600" algn="l" defTabSz="457200" rtl="0" eaLnBrk="1" fontAlgn="base" hangingPunct="1">
        <a:spcBef>
          <a:spcPct val="20000"/>
        </a:spcBef>
        <a:spcAft>
          <a:spcPct val="0"/>
        </a:spcAft>
        <a:buFont typeface="Arial" charset="0"/>
        <a:buChar char="•"/>
        <a:defRPr kern="1200">
          <a:solidFill>
            <a:schemeClr val="tx1"/>
          </a:solidFill>
          <a:latin typeface="Arial"/>
          <a:ea typeface="ＭＳ Ｐゴシック" charset="0"/>
          <a:cs typeface="Arial"/>
        </a:defRPr>
      </a:lvl3pPr>
      <a:lvl4pPr marL="1600200" indent="-228600" algn="l" defTabSz="457200" rtl="0" eaLnBrk="1" fontAlgn="base" hangingPunct="1">
        <a:spcBef>
          <a:spcPct val="20000"/>
        </a:spcBef>
        <a:spcAft>
          <a:spcPct val="0"/>
        </a:spcAft>
        <a:buFont typeface="Arial" charset="0"/>
        <a:buChar char="–"/>
        <a:defRPr sz="1400" kern="1200">
          <a:solidFill>
            <a:schemeClr val="tx1"/>
          </a:solidFill>
          <a:latin typeface="Arial"/>
          <a:ea typeface="ＭＳ Ｐゴシック" charset="0"/>
          <a:cs typeface="Arial"/>
        </a:defRPr>
      </a:lvl4pPr>
      <a:lvl5pPr marL="2057400" indent="-228600" algn="l" defTabSz="457200" rtl="0" eaLnBrk="1" fontAlgn="base" hangingPunct="1">
        <a:spcBef>
          <a:spcPct val="20000"/>
        </a:spcBef>
        <a:spcAft>
          <a:spcPct val="0"/>
        </a:spcAft>
        <a:buFont typeface="Arial" charset="0"/>
        <a:buChar char="»"/>
        <a:defRPr sz="10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2.xml"/><Relationship Id="rId12"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chart" Target="../charts/chart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chart" Target="../charts/chart6.xml"/><Relationship Id="rId4" Type="http://schemas.openxmlformats.org/officeDocument/2006/relationships/chart" Target="../charts/chart5.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comments" Target="../comments/comment1.xml"/><Relationship Id="rId5" Type="http://schemas.openxmlformats.org/officeDocument/2006/relationships/chart" Target="../charts/char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Title 1"/>
          <p:cNvSpPr>
            <a:spLocks noGrp="1"/>
          </p:cNvSpPr>
          <p:nvPr>
            <p:ph type="ctrTitle"/>
          </p:nvPr>
        </p:nvSpPr>
        <p:spPr>
          <a:xfrm>
            <a:off x="263235" y="2130425"/>
            <a:ext cx="8645237" cy="1470025"/>
          </a:xfrm>
        </p:spPr>
        <p:txBody>
          <a:bodyPr/>
          <a:lstStyle/>
          <a:p>
            <a:r>
              <a:rPr lang="en-US" dirty="0">
                <a:latin typeface="Arial" charset="0"/>
              </a:rPr>
              <a:t>Optimal Use of Grid-Connected Energy Storage to Reduce Human Health Impacts</a:t>
            </a:r>
            <a:br>
              <a:rPr lang="en-US" dirty="0">
                <a:latin typeface="Arial" charset="0"/>
              </a:rPr>
            </a:br>
            <a:endParaRPr lang="en-US" dirty="0">
              <a:latin typeface="Arial" charset="0"/>
            </a:endParaRPr>
          </a:p>
        </p:txBody>
      </p:sp>
      <p:sp>
        <p:nvSpPr>
          <p:cNvPr id="3" name="Subtitle 2"/>
          <p:cNvSpPr>
            <a:spLocks noGrp="1"/>
          </p:cNvSpPr>
          <p:nvPr>
            <p:ph type="subTitle" idx="1"/>
          </p:nvPr>
        </p:nvSpPr>
        <p:spPr>
          <a:xfrm>
            <a:off x="914401" y="3886199"/>
            <a:ext cx="7302842" cy="1946189"/>
          </a:xfrm>
        </p:spPr>
        <p:txBody>
          <a:bodyPr rtlCol="0">
            <a:noAutofit/>
          </a:bodyPr>
          <a:lstStyle/>
          <a:p>
            <a:pPr fontAlgn="auto">
              <a:spcAft>
                <a:spcPts val="0"/>
              </a:spcAft>
              <a:defRPr/>
            </a:pPr>
            <a:r>
              <a:rPr lang="en-US" sz="1800" dirty="0">
                <a:ea typeface="+mn-ea"/>
              </a:rPr>
              <a:t>Qian Luo (qluo4@ncsu.edu)</a:t>
            </a:r>
          </a:p>
          <a:p>
            <a:pPr fontAlgn="auto">
              <a:spcAft>
                <a:spcPts val="0"/>
              </a:spcAft>
              <a:defRPr/>
            </a:pPr>
            <a:r>
              <a:rPr lang="en-US" sz="1800" dirty="0">
                <a:ea typeface="+mn-ea"/>
              </a:rPr>
              <a:t>Fernando Garcia Menendez</a:t>
            </a:r>
          </a:p>
          <a:p>
            <a:pPr fontAlgn="auto">
              <a:spcAft>
                <a:spcPts val="0"/>
              </a:spcAft>
              <a:defRPr/>
            </a:pPr>
            <a:r>
              <a:rPr lang="en-US" sz="1800" dirty="0">
                <a:ea typeface="+mn-ea"/>
              </a:rPr>
              <a:t>Jeremiah Johnson</a:t>
            </a:r>
          </a:p>
          <a:p>
            <a:pPr fontAlgn="auto">
              <a:spcAft>
                <a:spcPts val="0"/>
              </a:spcAft>
              <a:defRPr/>
            </a:pPr>
            <a:endParaRPr lang="en-US" sz="1800" dirty="0">
              <a:ea typeface="+mn-ea"/>
            </a:endParaRPr>
          </a:p>
          <a:p>
            <a:pPr fontAlgn="auto">
              <a:spcAft>
                <a:spcPts val="0"/>
              </a:spcAft>
              <a:defRPr/>
            </a:pPr>
            <a:r>
              <a:rPr lang="en-US" sz="1800" dirty="0">
                <a:ea typeface="+mn-ea"/>
              </a:rPr>
              <a:t>Department of Civil, Construction, and the Environmental Engineering North Carolina State University</a:t>
            </a:r>
          </a:p>
          <a:p>
            <a:pPr fontAlgn="auto">
              <a:spcAft>
                <a:spcPts val="0"/>
              </a:spcAft>
              <a:buFont typeface="Arial"/>
              <a:buNone/>
              <a:defRPr/>
            </a:pPr>
            <a:endParaRPr lang="en-US" sz="1800" dirty="0">
              <a:ea typeface="+mn-ea"/>
            </a:endParaRPr>
          </a:p>
        </p:txBody>
      </p:sp>
      <p:sp>
        <p:nvSpPr>
          <p:cNvPr id="2" name="Slide Number Placeholder 1">
            <a:extLst>
              <a:ext uri="{FF2B5EF4-FFF2-40B4-BE49-F238E27FC236}">
                <a16:creationId xmlns:a16="http://schemas.microsoft.com/office/drawing/2014/main" id="{5DF89D34-ABB9-438D-95E9-D6F14340957D}"/>
              </a:ext>
            </a:extLst>
          </p:cNvPr>
          <p:cNvSpPr>
            <a:spLocks noGrp="1"/>
          </p:cNvSpPr>
          <p:nvPr>
            <p:ph type="sldNum" sz="quarter" idx="12"/>
          </p:nvPr>
        </p:nvSpPr>
        <p:spPr/>
        <p:txBody>
          <a:bodyPr/>
          <a:lstStyle/>
          <a:p>
            <a:pPr>
              <a:defRPr/>
            </a:pPr>
            <a:fld id="{01E82176-A547-F94B-AC51-D6E9C882CB88}" type="slidenum">
              <a:rPr lang="en-US" smtClean="0"/>
              <a:pPr>
                <a:defRPr/>
              </a:pPr>
              <a:t>1</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advTm="12974"/>
    </mc:Choice>
    <mc:Fallback>
      <p:transition spd="slow" advTm="1297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97675-BBFE-41E4-8A50-17ECFDFFF2AA}"/>
              </a:ext>
            </a:extLst>
          </p:cNvPr>
          <p:cNvSpPr>
            <a:spLocks noGrp="1"/>
          </p:cNvSpPr>
          <p:nvPr>
            <p:ph type="title"/>
          </p:nvPr>
        </p:nvSpPr>
        <p:spPr>
          <a:xfrm>
            <a:off x="290944" y="858431"/>
            <a:ext cx="8645237" cy="1068387"/>
          </a:xfrm>
        </p:spPr>
        <p:txBody>
          <a:bodyPr/>
          <a:lstStyle/>
          <a:p>
            <a:r>
              <a:rPr lang="en-US" dirty="0"/>
              <a:t>Unit Commitment and Electricity Dispatch</a:t>
            </a:r>
            <a:br>
              <a:rPr lang="en-US" dirty="0"/>
            </a:br>
            <a:endParaRPr lang="en-US" dirty="0"/>
          </a:p>
        </p:txBody>
      </p:sp>
      <p:sp>
        <p:nvSpPr>
          <p:cNvPr id="6" name="Content Placeholder 5">
            <a:extLst>
              <a:ext uri="{FF2B5EF4-FFF2-40B4-BE49-F238E27FC236}">
                <a16:creationId xmlns:a16="http://schemas.microsoft.com/office/drawing/2014/main" id="{DF1F3B57-1EBD-44EA-9E49-C90DEAB330F5}"/>
              </a:ext>
            </a:extLst>
          </p:cNvPr>
          <p:cNvSpPr txBox="1">
            <a:spLocks noGrp="1"/>
          </p:cNvSpPr>
          <p:nvPr>
            <p:ph idx="1"/>
          </p:nvPr>
        </p:nvSpPr>
        <p:spPr>
          <a:xfrm>
            <a:off x="457200" y="1627393"/>
            <a:ext cx="8229600" cy="523220"/>
          </a:xfrm>
          <a:prstGeom prst="rect">
            <a:avLst/>
          </a:prstGeom>
          <a:noFill/>
        </p:spPr>
        <p:txBody>
          <a:bodyPr wrap="square" rtlCol="0">
            <a:spAutoFit/>
          </a:bodyPr>
          <a:lstStyle/>
          <a:p>
            <a:pPr marL="0" indent="0">
              <a:buNone/>
            </a:pPr>
            <a:r>
              <a:rPr lang="en-US" sz="2800" dirty="0">
                <a:latin typeface="Arial" panose="020B0604020202020204" pitchFamily="34" charset="0"/>
                <a:ea typeface="Cambria" panose="02040503050406030204" pitchFamily="18" charset="0"/>
                <a:cs typeface="Arial" panose="020B0604020202020204" pitchFamily="34" charset="0"/>
              </a:rPr>
              <a:t>Unit Commitment and Economic Dispatch Model</a:t>
            </a:r>
          </a:p>
        </p:txBody>
      </p:sp>
      <p:sp>
        <p:nvSpPr>
          <p:cNvPr id="4" name="Slide Number Placeholder 3">
            <a:extLst>
              <a:ext uri="{FF2B5EF4-FFF2-40B4-BE49-F238E27FC236}">
                <a16:creationId xmlns:a16="http://schemas.microsoft.com/office/drawing/2014/main" id="{564473F7-41F1-4D03-977F-E543054377C6}"/>
              </a:ext>
            </a:extLst>
          </p:cNvPr>
          <p:cNvSpPr>
            <a:spLocks noGrp="1"/>
          </p:cNvSpPr>
          <p:nvPr>
            <p:ph type="sldNum" sz="quarter" idx="12"/>
          </p:nvPr>
        </p:nvSpPr>
        <p:spPr/>
        <p:txBody>
          <a:bodyPr/>
          <a:lstStyle/>
          <a:p>
            <a:pPr>
              <a:defRPr/>
            </a:pPr>
            <a:fld id="{3FF2C605-4958-CF43-AA48-80339EFDB0AF}" type="slidenum">
              <a:rPr lang="en-US" smtClean="0"/>
              <a:pPr>
                <a:defRPr/>
              </a:pPr>
              <a:t>10</a:t>
            </a:fld>
            <a:endParaRPr lang="en-US"/>
          </a:p>
        </p:txBody>
      </p:sp>
      <mc:AlternateContent xmlns:mc="http://schemas.openxmlformats.org/markup-compatibility/2006" xmlns:a14="http://schemas.microsoft.com/office/drawing/2010/main">
        <mc:Choice Requires="a14">
          <p:graphicFrame>
            <p:nvGraphicFramePr>
              <p:cNvPr id="3" name="Diagram 2">
                <a:extLst>
                  <a:ext uri="{FF2B5EF4-FFF2-40B4-BE49-F238E27FC236}">
                    <a16:creationId xmlns:a16="http://schemas.microsoft.com/office/drawing/2014/main" id="{FCEE4F26-6FE1-44F5-8E9A-54181B25BCD3}"/>
                  </a:ext>
                </a:extLst>
              </p:cNvPr>
              <p:cNvGraphicFramePr/>
              <p:nvPr>
                <p:extLst>
                  <p:ext uri="{D42A27DB-BD31-4B8C-83A1-F6EECF244321}">
                    <p14:modId xmlns:p14="http://schemas.microsoft.com/office/powerpoint/2010/main" val="1339913403"/>
                  </p:ext>
                </p:extLst>
              </p:nvPr>
            </p:nvGraphicFramePr>
            <p:xfrm>
              <a:off x="457200" y="2264311"/>
              <a:ext cx="7873013"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Choice>
        <mc:Fallback xmlns="">
          <p:graphicFrame>
            <p:nvGraphicFramePr>
              <p:cNvPr id="3" name="Diagram 2">
                <a:extLst>
                  <a:ext uri="{FF2B5EF4-FFF2-40B4-BE49-F238E27FC236}">
                    <a16:creationId xmlns:a16="http://schemas.microsoft.com/office/drawing/2014/main" id="{FCEE4F26-6FE1-44F5-8E9A-54181B25BCD3}"/>
                  </a:ext>
                </a:extLst>
              </p:cNvPr>
              <p:cNvGraphicFramePr/>
              <p:nvPr>
                <p:extLst>
                  <p:ext uri="{D42A27DB-BD31-4B8C-83A1-F6EECF244321}">
                    <p14:modId xmlns:p14="http://schemas.microsoft.com/office/powerpoint/2010/main" val="1339913403"/>
                  </p:ext>
                </p:extLst>
              </p:nvPr>
            </p:nvGraphicFramePr>
            <p:xfrm>
              <a:off x="457200" y="2264311"/>
              <a:ext cx="7873013"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mc:Fallback>
      </mc:AlternateContent>
      <mc:AlternateContent xmlns:mc="http://schemas.openxmlformats.org/markup-compatibility/2006" xmlns:a14="http://schemas.microsoft.com/office/drawing/2010/main">
        <mc:Choice Requires="a14">
          <p:sp>
            <p:nvSpPr>
              <p:cNvPr id="5" name="Rectangle 4"/>
              <p:cNvSpPr/>
              <p:nvPr/>
            </p:nvSpPr>
            <p:spPr>
              <a:xfrm>
                <a:off x="1954456" y="3105978"/>
                <a:ext cx="5235087" cy="1035605"/>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r>
                        <a:rPr lang="en-US" altLang="zh-CN" sz="2400" i="1">
                          <a:latin typeface="Cambria Math" panose="02040503050406030204" pitchFamily="18" charset="0"/>
                        </a:rPr>
                        <m:t>𝒎𝒊𝒏</m:t>
                      </m:r>
                      <m:nary>
                        <m:naryPr>
                          <m:chr m:val="∑"/>
                          <m:limLoc m:val="undOvr"/>
                          <m:supHide m:val="on"/>
                          <m:ctrlPr>
                            <a:rPr lang="zh-CN" altLang="zh-CN" sz="2400" i="1">
                              <a:latin typeface="Cambria Math" panose="02040503050406030204" pitchFamily="18" charset="0"/>
                            </a:rPr>
                          </m:ctrlPr>
                        </m:naryPr>
                        <m:sub>
                          <m:r>
                            <a:rPr lang="en-US" altLang="zh-CN" sz="2400" i="1">
                              <a:latin typeface="Cambria Math" panose="02040503050406030204" pitchFamily="18" charset="0"/>
                            </a:rPr>
                            <m:t>𝒉</m:t>
                          </m:r>
                          <m:r>
                            <a:rPr lang="en-US" altLang="zh-CN" sz="2400" i="1">
                              <a:latin typeface="Cambria Math" panose="02040503050406030204" pitchFamily="18" charset="0"/>
                            </a:rPr>
                            <m:t>∈</m:t>
                          </m:r>
                          <m:r>
                            <a:rPr lang="en-US" altLang="zh-CN" sz="2400" i="1">
                              <a:latin typeface="Cambria Math" panose="02040503050406030204" pitchFamily="18" charset="0"/>
                            </a:rPr>
                            <m:t>𝑯</m:t>
                          </m:r>
                        </m:sub>
                        <m:sup/>
                        <m:e>
                          <m:nary>
                            <m:naryPr>
                              <m:chr m:val="∑"/>
                              <m:limLoc m:val="undOvr"/>
                              <m:supHide m:val="on"/>
                              <m:ctrlPr>
                                <a:rPr lang="zh-CN" altLang="zh-CN" sz="2400" i="1">
                                  <a:latin typeface="Cambria Math" panose="02040503050406030204" pitchFamily="18" charset="0"/>
                                </a:rPr>
                              </m:ctrlPr>
                            </m:naryPr>
                            <m:sub>
                              <m:r>
                                <a:rPr lang="en-US" altLang="zh-CN" sz="2400" i="1">
                                  <a:latin typeface="Cambria Math" panose="02040503050406030204" pitchFamily="18" charset="0"/>
                                </a:rPr>
                                <m:t>𝒋</m:t>
                              </m:r>
                              <m:r>
                                <a:rPr lang="en-US" altLang="zh-CN" sz="2400" i="1">
                                  <a:latin typeface="Cambria Math" panose="02040503050406030204" pitchFamily="18" charset="0"/>
                                </a:rPr>
                                <m:t>∈</m:t>
                              </m:r>
                              <m:r>
                                <a:rPr lang="en-US" altLang="zh-CN" sz="2400" i="1">
                                  <a:latin typeface="Cambria Math" panose="02040503050406030204" pitchFamily="18" charset="0"/>
                                </a:rPr>
                                <m:t>𝑱</m:t>
                              </m:r>
                            </m:sub>
                            <m:sup/>
                            <m:e>
                              <m:d>
                                <m:dPr>
                                  <m:begChr m:val="["/>
                                  <m:endChr m:val="]"/>
                                  <m:ctrlPr>
                                    <a:rPr lang="zh-CN" altLang="zh-CN" sz="2400" i="1">
                                      <a:latin typeface="Cambria Math" panose="02040503050406030204" pitchFamily="18" charset="0"/>
                                    </a:rPr>
                                  </m:ctrlPr>
                                </m:dPr>
                                <m:e>
                                  <m:d>
                                    <m:dPr>
                                      <m:ctrlPr>
                                        <a:rPr lang="zh-CN" altLang="zh-CN" sz="2400" i="1">
                                          <a:latin typeface="Cambria Math" panose="02040503050406030204" pitchFamily="18" charset="0"/>
                                        </a:rPr>
                                      </m:ctrlPr>
                                    </m:dPr>
                                    <m:e>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𝑭</m:t>
                                          </m:r>
                                        </m:e>
                                        <m:sub>
                                          <m:r>
                                            <a:rPr lang="en-US" altLang="zh-CN" sz="2400" i="1">
                                              <a:latin typeface="Cambria Math" panose="02040503050406030204" pitchFamily="18" charset="0"/>
                                            </a:rPr>
                                            <m:t>𝒋</m:t>
                                          </m:r>
                                        </m:sub>
                                      </m:sSub>
                                      <m:r>
                                        <a:rPr lang="en-US" altLang="zh-CN" sz="2400" i="1">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𝑹</m:t>
                                          </m:r>
                                        </m:e>
                                        <m:sub>
                                          <m:r>
                                            <a:rPr lang="en-US" altLang="zh-CN" sz="2400" i="1">
                                              <a:latin typeface="Cambria Math" panose="02040503050406030204" pitchFamily="18" charset="0"/>
                                            </a:rPr>
                                            <m:t>𝒋</m:t>
                                          </m:r>
                                        </m:sub>
                                      </m:sSub>
                                    </m:e>
                                  </m:d>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𝒛</m:t>
                                      </m:r>
                                    </m:e>
                                    <m:sub>
                                      <m:r>
                                        <a:rPr lang="en-US" altLang="zh-CN" sz="2400" i="1">
                                          <a:latin typeface="Cambria Math" panose="02040503050406030204" pitchFamily="18" charset="0"/>
                                        </a:rPr>
                                        <m:t>𝒋</m:t>
                                      </m:r>
                                      <m:r>
                                        <a:rPr lang="en-US" altLang="zh-CN" sz="2400" i="1">
                                          <a:latin typeface="Cambria Math" panose="02040503050406030204" pitchFamily="18" charset="0"/>
                                        </a:rPr>
                                        <m:t>,</m:t>
                                      </m:r>
                                      <m:r>
                                        <a:rPr lang="en-US" altLang="zh-CN" sz="2400" i="1">
                                          <a:latin typeface="Cambria Math" panose="02040503050406030204" pitchFamily="18" charset="0"/>
                                        </a:rPr>
                                        <m:t>𝒉</m:t>
                                      </m:r>
                                    </m:sub>
                                  </m:sSub>
                                  <m:r>
                                    <a:rPr lang="en-US" altLang="zh-CN" sz="2400" i="1">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𝑻</m:t>
                                      </m:r>
                                    </m:e>
                                    <m:sub>
                                      <m:r>
                                        <a:rPr lang="en-US" altLang="zh-CN" sz="2400" i="1">
                                          <a:latin typeface="Cambria Math" panose="02040503050406030204" pitchFamily="18" charset="0"/>
                                        </a:rPr>
                                        <m:t>𝒋</m:t>
                                      </m:r>
                                    </m:sub>
                                  </m:sSub>
                                  <m:sSub>
                                    <m:sSubPr>
                                      <m:ctrlPr>
                                        <a:rPr lang="zh-CN" altLang="zh-CN" sz="2400" i="1">
                                          <a:latin typeface="Cambria Math" panose="02040503050406030204" pitchFamily="18" charset="0"/>
                                        </a:rPr>
                                      </m:ctrlPr>
                                    </m:sSubPr>
                                    <m:e>
                                      <m:r>
                                        <a:rPr lang="en-US" altLang="zh-CN" sz="2400" i="1">
                                          <a:latin typeface="Cambria Math" panose="02040503050406030204" pitchFamily="18" charset="0"/>
                                          <a:ea typeface="Cambria Math" panose="02040503050406030204" pitchFamily="18" charset="0"/>
                                        </a:rPr>
                                        <m:t>×</m:t>
                                      </m:r>
                                      <m:r>
                                        <a:rPr lang="en-US" altLang="zh-CN" sz="2400" i="1">
                                          <a:latin typeface="Cambria Math" panose="02040503050406030204" pitchFamily="18" charset="0"/>
                                        </a:rPr>
                                        <m:t>𝒗</m:t>
                                      </m:r>
                                    </m:e>
                                    <m:sub>
                                      <m:r>
                                        <a:rPr lang="en-US" altLang="zh-CN" sz="2400" i="1">
                                          <a:latin typeface="Cambria Math" panose="02040503050406030204" pitchFamily="18" charset="0"/>
                                        </a:rPr>
                                        <m:t>𝒋</m:t>
                                      </m:r>
                                      <m:r>
                                        <a:rPr lang="en-US" altLang="zh-CN" sz="2400" i="1">
                                          <a:latin typeface="Cambria Math" panose="02040503050406030204" pitchFamily="18" charset="0"/>
                                        </a:rPr>
                                        <m:t>,</m:t>
                                      </m:r>
                                      <m:r>
                                        <a:rPr lang="en-US" altLang="zh-CN" sz="2400" i="1">
                                          <a:latin typeface="Cambria Math" panose="02040503050406030204" pitchFamily="18" charset="0"/>
                                        </a:rPr>
                                        <m:t>𝒉</m:t>
                                      </m:r>
                                    </m:sub>
                                  </m:sSub>
                                </m:e>
                              </m:d>
                            </m:e>
                          </m:nary>
                        </m:e>
                      </m:nary>
                    </m:oMath>
                  </m:oMathPara>
                </a14:m>
                <a:endParaRPr lang="en-US" sz="2400" dirty="0"/>
              </a:p>
            </p:txBody>
          </p:sp>
        </mc:Choice>
        <mc:Fallback xmlns="">
          <p:sp>
            <p:nvSpPr>
              <p:cNvPr id="5" name="Rectangle 4"/>
              <p:cNvSpPr>
                <a:spLocks noRot="1" noChangeAspect="1" noMove="1" noResize="1" noEditPoints="1" noAdjustHandles="1" noChangeArrowheads="1" noChangeShapeType="1" noTextEdit="1"/>
              </p:cNvSpPr>
              <p:nvPr/>
            </p:nvSpPr>
            <p:spPr>
              <a:xfrm>
                <a:off x="1954456" y="3105978"/>
                <a:ext cx="5235087" cy="1035605"/>
              </a:xfrm>
              <a:prstGeom prst="rect">
                <a:avLst/>
              </a:prstGeom>
              <a:blipFill>
                <a:blip r:embed="rId1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07318814"/>
      </p:ext>
    </p:extLst>
  </p:cSld>
  <p:clrMapOvr>
    <a:masterClrMapping/>
  </p:clrMapOvr>
  <mc:AlternateContent xmlns:mc="http://schemas.openxmlformats.org/markup-compatibility/2006">
    <mc:Choice xmlns:p14="http://schemas.microsoft.com/office/powerpoint/2010/main" Requires="p14">
      <p:transition spd="slow" p14:dur="2000" advTm="45627"/>
    </mc:Choice>
    <mc:Fallback>
      <p:transition spd="slow" advTm="45627"/>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97675-BBFE-41E4-8A50-17ECFDFFF2AA}"/>
              </a:ext>
            </a:extLst>
          </p:cNvPr>
          <p:cNvSpPr>
            <a:spLocks noGrp="1"/>
          </p:cNvSpPr>
          <p:nvPr>
            <p:ph type="title"/>
          </p:nvPr>
        </p:nvSpPr>
        <p:spPr>
          <a:xfrm>
            <a:off x="290944" y="858431"/>
            <a:ext cx="8645237" cy="1068387"/>
          </a:xfrm>
        </p:spPr>
        <p:txBody>
          <a:bodyPr/>
          <a:lstStyle/>
          <a:p>
            <a:r>
              <a:rPr lang="en-US" dirty="0"/>
              <a:t>Unit Commitment and Electricity Dispatch</a:t>
            </a:r>
            <a:br>
              <a:rPr lang="en-US" dirty="0"/>
            </a:br>
            <a:endParaRPr lang="en-US" dirty="0"/>
          </a:p>
        </p:txBody>
      </p:sp>
      <p:sp>
        <p:nvSpPr>
          <p:cNvPr id="6" name="Content Placeholder 5">
            <a:extLst>
              <a:ext uri="{FF2B5EF4-FFF2-40B4-BE49-F238E27FC236}">
                <a16:creationId xmlns:a16="http://schemas.microsoft.com/office/drawing/2014/main" id="{DF1F3B57-1EBD-44EA-9E49-C90DEAB330F5}"/>
              </a:ext>
            </a:extLst>
          </p:cNvPr>
          <p:cNvSpPr txBox="1">
            <a:spLocks noGrp="1"/>
          </p:cNvSpPr>
          <p:nvPr>
            <p:ph idx="1"/>
          </p:nvPr>
        </p:nvSpPr>
        <p:spPr>
          <a:xfrm>
            <a:off x="457200" y="1627393"/>
            <a:ext cx="8229600" cy="523220"/>
          </a:xfrm>
          <a:prstGeom prst="rect">
            <a:avLst/>
          </a:prstGeom>
          <a:noFill/>
        </p:spPr>
        <p:txBody>
          <a:bodyPr wrap="square" rtlCol="0">
            <a:spAutoFit/>
          </a:bodyPr>
          <a:lstStyle/>
          <a:p>
            <a:pPr marL="0" indent="0">
              <a:buNone/>
            </a:pPr>
            <a:r>
              <a:rPr lang="en-US" sz="2800" dirty="0">
                <a:latin typeface="Arial" panose="020B0604020202020204" pitchFamily="34" charset="0"/>
                <a:ea typeface="Cambria" panose="02040503050406030204" pitchFamily="18" charset="0"/>
                <a:cs typeface="Arial" panose="020B0604020202020204" pitchFamily="34" charset="0"/>
              </a:rPr>
              <a:t>Unit Commitment and Economic Dispatch Model</a:t>
            </a:r>
          </a:p>
        </p:txBody>
      </p:sp>
      <p:sp>
        <p:nvSpPr>
          <p:cNvPr id="4" name="Slide Number Placeholder 3">
            <a:extLst>
              <a:ext uri="{FF2B5EF4-FFF2-40B4-BE49-F238E27FC236}">
                <a16:creationId xmlns:a16="http://schemas.microsoft.com/office/drawing/2014/main" id="{CF4BD28B-796D-41A4-98FC-65C88D8B125E}"/>
              </a:ext>
            </a:extLst>
          </p:cNvPr>
          <p:cNvSpPr>
            <a:spLocks noGrp="1"/>
          </p:cNvSpPr>
          <p:nvPr>
            <p:ph type="sldNum" sz="quarter" idx="12"/>
          </p:nvPr>
        </p:nvSpPr>
        <p:spPr/>
        <p:txBody>
          <a:bodyPr/>
          <a:lstStyle/>
          <a:p>
            <a:pPr>
              <a:defRPr/>
            </a:pPr>
            <a:fld id="{3FF2C605-4958-CF43-AA48-80339EFDB0AF}" type="slidenum">
              <a:rPr lang="en-US" smtClean="0"/>
              <a:pPr>
                <a:defRPr/>
              </a:pPr>
              <a:t>11</a:t>
            </a:fld>
            <a:endParaRPr lang="en-US"/>
          </a:p>
        </p:txBody>
      </p:sp>
      <mc:AlternateContent xmlns:mc="http://schemas.openxmlformats.org/markup-compatibility/2006" xmlns:a14="http://schemas.microsoft.com/office/drawing/2010/main">
        <mc:Choice Requires="a14">
          <p:graphicFrame>
            <p:nvGraphicFramePr>
              <p:cNvPr id="3" name="Diagram 2">
                <a:extLst>
                  <a:ext uri="{FF2B5EF4-FFF2-40B4-BE49-F238E27FC236}">
                    <a16:creationId xmlns:a16="http://schemas.microsoft.com/office/drawing/2014/main" id="{FCEE4F26-6FE1-44F5-8E9A-54181B25BCD3}"/>
                  </a:ext>
                </a:extLst>
              </p:cNvPr>
              <p:cNvGraphicFramePr/>
              <p:nvPr>
                <p:extLst>
                  <p:ext uri="{D42A27DB-BD31-4B8C-83A1-F6EECF244321}">
                    <p14:modId xmlns:p14="http://schemas.microsoft.com/office/powerpoint/2010/main" val="931263772"/>
                  </p:ext>
                </p:extLst>
              </p:nvPr>
            </p:nvGraphicFramePr>
            <p:xfrm>
              <a:off x="457200" y="2150613"/>
              <a:ext cx="8478981" cy="43335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Choice>
        <mc:Fallback xmlns="">
          <p:graphicFrame>
            <p:nvGraphicFramePr>
              <p:cNvPr id="3" name="Diagram 2">
                <a:extLst>
                  <a:ext uri="{FF2B5EF4-FFF2-40B4-BE49-F238E27FC236}">
                    <a16:creationId xmlns:a16="http://schemas.microsoft.com/office/drawing/2014/main" id="{FCEE4F26-6FE1-44F5-8E9A-54181B25BCD3}"/>
                  </a:ext>
                </a:extLst>
              </p:cNvPr>
              <p:cNvGraphicFramePr/>
              <p:nvPr>
                <p:extLst>
                  <p:ext uri="{D42A27DB-BD31-4B8C-83A1-F6EECF244321}">
                    <p14:modId xmlns:p14="http://schemas.microsoft.com/office/powerpoint/2010/main" val="931263772"/>
                  </p:ext>
                </p:extLst>
              </p:nvPr>
            </p:nvGraphicFramePr>
            <p:xfrm>
              <a:off x="457200" y="2150613"/>
              <a:ext cx="8478981" cy="433353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mc:Fallback>
      </mc:AlternateContent>
      <mc:AlternateContent xmlns:mc="http://schemas.openxmlformats.org/markup-compatibility/2006" xmlns:a14="http://schemas.microsoft.com/office/drawing/2010/main">
        <mc:Choice Requires="a14">
          <p:sp>
            <p:nvSpPr>
              <p:cNvPr id="5" name="Rectangle 4"/>
              <p:cNvSpPr/>
              <p:nvPr/>
            </p:nvSpPr>
            <p:spPr>
              <a:xfrm>
                <a:off x="1546921" y="3129529"/>
                <a:ext cx="6133282" cy="1035605"/>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r>
                        <a:rPr lang="en-US" altLang="zh-CN" sz="2400" i="1">
                          <a:latin typeface="Cambria Math" panose="02040503050406030204" pitchFamily="18" charset="0"/>
                        </a:rPr>
                        <m:t>𝒎𝒊𝒏</m:t>
                      </m:r>
                      <m:nary>
                        <m:naryPr>
                          <m:chr m:val="∑"/>
                          <m:limLoc m:val="undOvr"/>
                          <m:supHide m:val="on"/>
                          <m:ctrlPr>
                            <a:rPr lang="zh-CN" altLang="zh-CN" sz="2400" i="1">
                              <a:latin typeface="Cambria Math" panose="02040503050406030204" pitchFamily="18" charset="0"/>
                            </a:rPr>
                          </m:ctrlPr>
                        </m:naryPr>
                        <m:sub>
                          <m:r>
                            <a:rPr lang="en-US" altLang="zh-CN" sz="2400" i="1">
                              <a:latin typeface="Cambria Math" panose="02040503050406030204" pitchFamily="18" charset="0"/>
                            </a:rPr>
                            <m:t>𝒉</m:t>
                          </m:r>
                          <m:r>
                            <a:rPr lang="en-US" altLang="zh-CN" sz="2400" i="1">
                              <a:latin typeface="Cambria Math" panose="02040503050406030204" pitchFamily="18" charset="0"/>
                            </a:rPr>
                            <m:t>∈</m:t>
                          </m:r>
                          <m:r>
                            <a:rPr lang="en-US" altLang="zh-CN" sz="2400" i="1">
                              <a:latin typeface="Cambria Math" panose="02040503050406030204" pitchFamily="18" charset="0"/>
                            </a:rPr>
                            <m:t>𝑯</m:t>
                          </m:r>
                        </m:sub>
                        <m:sup/>
                        <m:e>
                          <m:nary>
                            <m:naryPr>
                              <m:chr m:val="∑"/>
                              <m:limLoc m:val="undOvr"/>
                              <m:supHide m:val="on"/>
                              <m:ctrlPr>
                                <a:rPr lang="zh-CN" altLang="zh-CN" sz="2400" i="1">
                                  <a:latin typeface="Cambria Math" panose="02040503050406030204" pitchFamily="18" charset="0"/>
                                </a:rPr>
                              </m:ctrlPr>
                            </m:naryPr>
                            <m:sub>
                              <m:r>
                                <a:rPr lang="en-US" altLang="zh-CN" sz="2400" i="1">
                                  <a:latin typeface="Cambria Math" panose="02040503050406030204" pitchFamily="18" charset="0"/>
                                </a:rPr>
                                <m:t>𝒋</m:t>
                              </m:r>
                              <m:r>
                                <a:rPr lang="en-US" altLang="zh-CN" sz="2400" i="1">
                                  <a:latin typeface="Cambria Math" panose="02040503050406030204" pitchFamily="18" charset="0"/>
                                </a:rPr>
                                <m:t>∈</m:t>
                              </m:r>
                              <m:r>
                                <a:rPr lang="en-US" altLang="zh-CN" sz="2400" i="1">
                                  <a:latin typeface="Cambria Math" panose="02040503050406030204" pitchFamily="18" charset="0"/>
                                </a:rPr>
                                <m:t>𝑱</m:t>
                              </m:r>
                            </m:sub>
                            <m:sup/>
                            <m:e>
                              <m:d>
                                <m:dPr>
                                  <m:begChr m:val="["/>
                                  <m:endChr m:val="]"/>
                                  <m:ctrlPr>
                                    <a:rPr lang="zh-CN" altLang="zh-CN" sz="2400" i="1">
                                      <a:latin typeface="Cambria Math" panose="02040503050406030204" pitchFamily="18" charset="0"/>
                                    </a:rPr>
                                  </m:ctrlPr>
                                </m:dPr>
                                <m:e>
                                  <m:d>
                                    <m:dPr>
                                      <m:ctrlPr>
                                        <a:rPr lang="zh-CN" altLang="zh-CN" sz="2400" i="1">
                                          <a:latin typeface="Cambria Math" panose="02040503050406030204" pitchFamily="18" charset="0"/>
                                        </a:rPr>
                                      </m:ctrlPr>
                                    </m:dPr>
                                    <m:e>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𝑭</m:t>
                                          </m:r>
                                        </m:e>
                                        <m:sub>
                                          <m:r>
                                            <a:rPr lang="en-US" altLang="zh-CN" sz="2400" i="1">
                                              <a:latin typeface="Cambria Math" panose="02040503050406030204" pitchFamily="18" charset="0"/>
                                            </a:rPr>
                                            <m:t>𝒋</m:t>
                                          </m:r>
                                        </m:sub>
                                      </m:sSub>
                                      <m:r>
                                        <a:rPr lang="en-US" altLang="zh-CN" sz="2400" i="1">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𝑹</m:t>
                                          </m:r>
                                        </m:e>
                                        <m:sub>
                                          <m:r>
                                            <a:rPr lang="en-US" altLang="zh-CN" sz="2400" i="1">
                                              <a:latin typeface="Cambria Math" panose="02040503050406030204" pitchFamily="18" charset="0"/>
                                            </a:rPr>
                                            <m:t>𝒋</m:t>
                                          </m:r>
                                        </m:sub>
                                      </m:sSub>
                                      <m:r>
                                        <a:rPr lang="en-US" altLang="zh-CN" sz="2400" i="1">
                                          <a:latin typeface="Cambria Math" panose="02040503050406030204" pitchFamily="18" charset="0"/>
                                        </a:rPr>
                                        <m:t>+</m:t>
                                      </m:r>
                                      <m:sSub>
                                        <m:sSubPr>
                                          <m:ctrlPr>
                                            <a:rPr lang="zh-CN" altLang="zh-CN" sz="2400" b="1" i="1">
                                              <a:solidFill>
                                                <a:schemeClr val="accent2">
                                                  <a:lumMod val="75000"/>
                                                </a:schemeClr>
                                              </a:solidFill>
                                              <a:latin typeface="Cambria Math" panose="02040503050406030204" pitchFamily="18" charset="0"/>
                                            </a:rPr>
                                          </m:ctrlPr>
                                        </m:sSubPr>
                                        <m:e>
                                          <m:r>
                                            <a:rPr lang="en-US" altLang="zh-CN" sz="2400" b="1" i="1">
                                              <a:solidFill>
                                                <a:schemeClr val="accent2">
                                                  <a:lumMod val="75000"/>
                                                </a:schemeClr>
                                              </a:solidFill>
                                              <a:latin typeface="Cambria Math" panose="02040503050406030204" pitchFamily="18" charset="0"/>
                                            </a:rPr>
                                            <m:t>𝑯</m:t>
                                          </m:r>
                                        </m:e>
                                        <m:sub>
                                          <m:r>
                                            <a:rPr lang="en-US" altLang="zh-CN" sz="2400" b="1" i="1">
                                              <a:solidFill>
                                                <a:schemeClr val="accent2">
                                                  <a:lumMod val="75000"/>
                                                </a:schemeClr>
                                              </a:solidFill>
                                              <a:latin typeface="Cambria Math" panose="02040503050406030204" pitchFamily="18" charset="0"/>
                                            </a:rPr>
                                            <m:t>𝒋</m:t>
                                          </m:r>
                                          <m:r>
                                            <a:rPr lang="en-US" altLang="zh-CN" sz="2400" b="1" i="1">
                                              <a:solidFill>
                                                <a:schemeClr val="accent2">
                                                  <a:lumMod val="75000"/>
                                                </a:schemeClr>
                                              </a:solidFill>
                                              <a:latin typeface="Cambria Math" panose="02040503050406030204" pitchFamily="18" charset="0"/>
                                            </a:rPr>
                                            <m:t>,</m:t>
                                          </m:r>
                                          <m:r>
                                            <a:rPr lang="en-US" altLang="zh-CN" sz="2400" b="1" i="1">
                                              <a:solidFill>
                                                <a:schemeClr val="accent2">
                                                  <a:lumMod val="75000"/>
                                                </a:schemeClr>
                                              </a:solidFill>
                                              <a:latin typeface="Cambria Math" panose="02040503050406030204" pitchFamily="18" charset="0"/>
                                            </a:rPr>
                                            <m:t>𝒉</m:t>
                                          </m:r>
                                        </m:sub>
                                      </m:sSub>
                                    </m:e>
                                  </m:d>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𝒛</m:t>
                                      </m:r>
                                    </m:e>
                                    <m:sub>
                                      <m:r>
                                        <a:rPr lang="en-US" altLang="zh-CN" sz="2400" i="1">
                                          <a:latin typeface="Cambria Math" panose="02040503050406030204" pitchFamily="18" charset="0"/>
                                        </a:rPr>
                                        <m:t>𝒋</m:t>
                                      </m:r>
                                      <m:r>
                                        <a:rPr lang="en-US" altLang="zh-CN" sz="2400" i="1">
                                          <a:latin typeface="Cambria Math" panose="02040503050406030204" pitchFamily="18" charset="0"/>
                                        </a:rPr>
                                        <m:t>,</m:t>
                                      </m:r>
                                      <m:r>
                                        <a:rPr lang="en-US" altLang="zh-CN" sz="2400" i="1">
                                          <a:latin typeface="Cambria Math" panose="02040503050406030204" pitchFamily="18" charset="0"/>
                                        </a:rPr>
                                        <m:t>𝒉</m:t>
                                      </m:r>
                                    </m:sub>
                                  </m:sSub>
                                  <m:r>
                                    <a:rPr lang="en-US" altLang="zh-CN" sz="2400" i="1">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𝑻</m:t>
                                      </m:r>
                                    </m:e>
                                    <m:sub>
                                      <m:r>
                                        <a:rPr lang="en-US" altLang="zh-CN" sz="2400" i="1">
                                          <a:latin typeface="Cambria Math" panose="02040503050406030204" pitchFamily="18" charset="0"/>
                                        </a:rPr>
                                        <m:t>𝒋</m:t>
                                      </m:r>
                                    </m:sub>
                                  </m:sSub>
                                  <m:sSub>
                                    <m:sSubPr>
                                      <m:ctrlPr>
                                        <a:rPr lang="zh-CN" altLang="zh-CN" sz="2400" i="1">
                                          <a:latin typeface="Cambria Math" panose="02040503050406030204" pitchFamily="18" charset="0"/>
                                        </a:rPr>
                                      </m:ctrlPr>
                                    </m:sSubPr>
                                    <m:e>
                                      <m:r>
                                        <a:rPr lang="en-US" altLang="zh-CN" sz="2400" i="1">
                                          <a:latin typeface="Cambria Math" panose="02040503050406030204" pitchFamily="18" charset="0"/>
                                          <a:ea typeface="Cambria Math" panose="02040503050406030204" pitchFamily="18" charset="0"/>
                                        </a:rPr>
                                        <m:t>×</m:t>
                                      </m:r>
                                      <m:r>
                                        <a:rPr lang="en-US" altLang="zh-CN" sz="2400" i="1">
                                          <a:latin typeface="Cambria Math" panose="02040503050406030204" pitchFamily="18" charset="0"/>
                                        </a:rPr>
                                        <m:t>𝒗</m:t>
                                      </m:r>
                                    </m:e>
                                    <m:sub>
                                      <m:r>
                                        <a:rPr lang="en-US" altLang="zh-CN" sz="2400" i="1">
                                          <a:latin typeface="Cambria Math" panose="02040503050406030204" pitchFamily="18" charset="0"/>
                                        </a:rPr>
                                        <m:t>𝒋</m:t>
                                      </m:r>
                                      <m:r>
                                        <a:rPr lang="en-US" altLang="zh-CN" sz="2400" i="1">
                                          <a:latin typeface="Cambria Math" panose="02040503050406030204" pitchFamily="18" charset="0"/>
                                        </a:rPr>
                                        <m:t>,</m:t>
                                      </m:r>
                                      <m:r>
                                        <a:rPr lang="en-US" altLang="zh-CN" sz="2400" i="1">
                                          <a:latin typeface="Cambria Math" panose="02040503050406030204" pitchFamily="18" charset="0"/>
                                        </a:rPr>
                                        <m:t>𝒉</m:t>
                                      </m:r>
                                    </m:sub>
                                  </m:sSub>
                                </m:e>
                              </m:d>
                            </m:e>
                          </m:nary>
                        </m:e>
                      </m:nary>
                    </m:oMath>
                  </m:oMathPara>
                </a14:m>
                <a:endParaRPr lang="en-US" sz="2400" dirty="0"/>
              </a:p>
            </p:txBody>
          </p:sp>
        </mc:Choice>
        <mc:Fallback xmlns="">
          <p:sp>
            <p:nvSpPr>
              <p:cNvPr id="5" name="Rectangle 4"/>
              <p:cNvSpPr>
                <a:spLocks noRot="1" noChangeAspect="1" noMove="1" noResize="1" noEditPoints="1" noAdjustHandles="1" noChangeArrowheads="1" noChangeShapeType="1" noTextEdit="1"/>
              </p:cNvSpPr>
              <p:nvPr/>
            </p:nvSpPr>
            <p:spPr>
              <a:xfrm>
                <a:off x="1546921" y="3129529"/>
                <a:ext cx="6133282" cy="1035605"/>
              </a:xfrm>
              <a:prstGeom prst="rect">
                <a:avLst/>
              </a:prstGeom>
              <a:blipFill>
                <a:blip r:embed="rId1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77570316"/>
      </p:ext>
    </p:extLst>
  </p:cSld>
  <p:clrMapOvr>
    <a:masterClrMapping/>
  </p:clrMapOvr>
  <mc:AlternateContent xmlns:mc="http://schemas.openxmlformats.org/markup-compatibility/2006">
    <mc:Choice xmlns:p14="http://schemas.microsoft.com/office/powerpoint/2010/main" Requires="p14">
      <p:transition spd="slow" p14:dur="2000" advTm="30611"/>
    </mc:Choice>
    <mc:Fallback>
      <p:transition spd="slow" advTm="30611"/>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2BAAB-70EA-44CF-AC51-00D966348ED7}"/>
              </a:ext>
            </a:extLst>
          </p:cNvPr>
          <p:cNvSpPr>
            <a:spLocks noGrp="1"/>
          </p:cNvSpPr>
          <p:nvPr>
            <p:ph type="title"/>
          </p:nvPr>
        </p:nvSpPr>
        <p:spPr>
          <a:xfrm>
            <a:off x="321815" y="467339"/>
            <a:ext cx="8500369" cy="1068387"/>
          </a:xfrm>
        </p:spPr>
        <p:txBody>
          <a:bodyPr/>
          <a:lstStyle/>
          <a:p>
            <a:r>
              <a:rPr lang="en-US" dirty="0"/>
              <a:t>Results</a:t>
            </a:r>
          </a:p>
        </p:txBody>
      </p:sp>
      <p:graphicFrame>
        <p:nvGraphicFramePr>
          <p:cNvPr id="10" name="Content Placeholder 4"/>
          <p:cNvGraphicFramePr>
            <a:graphicFrameLocks noGrp="1"/>
          </p:cNvGraphicFramePr>
          <p:nvPr>
            <p:ph idx="1"/>
            <p:extLst>
              <p:ext uri="{D42A27DB-BD31-4B8C-83A1-F6EECF244321}">
                <p14:modId xmlns:p14="http://schemas.microsoft.com/office/powerpoint/2010/main" val="2991134887"/>
              </p:ext>
            </p:extLst>
          </p:nvPr>
        </p:nvGraphicFramePr>
        <p:xfrm>
          <a:off x="1143000" y="2248930"/>
          <a:ext cx="6677026" cy="3251199"/>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903608A2-E4F9-4646-B4AD-0505F50AE963}"/>
              </a:ext>
            </a:extLst>
          </p:cNvPr>
          <p:cNvSpPr>
            <a:spLocks noGrp="1"/>
          </p:cNvSpPr>
          <p:nvPr>
            <p:ph type="sldNum" sz="quarter" idx="12"/>
          </p:nvPr>
        </p:nvSpPr>
        <p:spPr/>
        <p:txBody>
          <a:bodyPr/>
          <a:lstStyle/>
          <a:p>
            <a:pPr>
              <a:defRPr/>
            </a:pPr>
            <a:fld id="{3FF2C605-4958-CF43-AA48-80339EFDB0AF}" type="slidenum">
              <a:rPr lang="en-US" smtClean="0"/>
              <a:pPr>
                <a:defRPr/>
              </a:pPr>
              <a:t>12</a:t>
            </a:fld>
            <a:endParaRPr lang="en-US" dirty="0"/>
          </a:p>
        </p:txBody>
      </p:sp>
      <p:sp>
        <p:nvSpPr>
          <p:cNvPr id="7" name="Rectangle 6">
            <a:extLst>
              <a:ext uri="{FF2B5EF4-FFF2-40B4-BE49-F238E27FC236}">
                <a16:creationId xmlns:a16="http://schemas.microsoft.com/office/drawing/2014/main" id="{29743B2C-7570-41FE-A6B9-84D5592400AB}"/>
              </a:ext>
            </a:extLst>
          </p:cNvPr>
          <p:cNvSpPr/>
          <p:nvPr/>
        </p:nvSpPr>
        <p:spPr>
          <a:xfrm>
            <a:off x="630381" y="5486518"/>
            <a:ext cx="7883236" cy="923330"/>
          </a:xfrm>
          <a:prstGeom prst="rect">
            <a:avLst/>
          </a:prstGeom>
        </p:spPr>
        <p:txBody>
          <a:bodyPr wrap="square">
            <a:spAutoFit/>
          </a:bodyPr>
          <a:lstStyle/>
          <a:p>
            <a:pPr marL="285750" indent="-285750">
              <a:buFont typeface="Wingdings" panose="05000000000000000000" pitchFamily="2" charset="2"/>
              <a:buChar char="Ø"/>
            </a:pPr>
            <a:r>
              <a:rPr lang="en-US" altLang="zh-CN" dirty="0"/>
              <a:t>The health costs vary greatly for each generator</a:t>
            </a:r>
          </a:p>
          <a:p>
            <a:pPr marL="285750" indent="-285750">
              <a:buFont typeface="Wingdings" panose="05000000000000000000" pitchFamily="2" charset="2"/>
              <a:buChar char="Ø"/>
            </a:pPr>
            <a:r>
              <a:rPr lang="en-US" altLang="zh-CN" dirty="0"/>
              <a:t>Marginal health damages of coal-fired generators are much higher than those of natural gas generators.</a:t>
            </a:r>
          </a:p>
        </p:txBody>
      </p:sp>
      <p:sp>
        <p:nvSpPr>
          <p:cNvPr id="5" name="Content Placeholder 2">
            <a:extLst>
              <a:ext uri="{FF2B5EF4-FFF2-40B4-BE49-F238E27FC236}">
                <a16:creationId xmlns:a16="http://schemas.microsoft.com/office/drawing/2014/main" id="{70D6D49B-00A1-4A4F-B194-32CC6F3269D3}"/>
              </a:ext>
            </a:extLst>
          </p:cNvPr>
          <p:cNvSpPr txBox="1">
            <a:spLocks/>
          </p:cNvSpPr>
          <p:nvPr/>
        </p:nvSpPr>
        <p:spPr bwMode="auto">
          <a:xfrm>
            <a:off x="889551" y="1475395"/>
            <a:ext cx="7364896" cy="789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0"/>
                <a:cs typeface="Arial"/>
              </a:defRPr>
            </a:lvl1pPr>
            <a:lvl2pPr marL="742950" indent="-28575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0"/>
                <a:cs typeface="Arial"/>
              </a:defRPr>
            </a:lvl2pPr>
            <a:lvl3pPr marL="1143000" indent="-228600" algn="l" defTabSz="457200" rtl="0" eaLnBrk="1" fontAlgn="base" hangingPunct="1">
              <a:spcBef>
                <a:spcPct val="20000"/>
              </a:spcBef>
              <a:spcAft>
                <a:spcPct val="0"/>
              </a:spcAft>
              <a:buFont typeface="Arial" charset="0"/>
              <a:buChar char="•"/>
              <a:defRPr kern="1200">
                <a:solidFill>
                  <a:schemeClr val="tx1"/>
                </a:solidFill>
                <a:latin typeface="Arial"/>
                <a:ea typeface="ＭＳ Ｐゴシック" charset="0"/>
                <a:cs typeface="Arial"/>
              </a:defRPr>
            </a:lvl3pPr>
            <a:lvl4pPr marL="1600200" indent="-228600" algn="l" defTabSz="457200" rtl="0" eaLnBrk="1" fontAlgn="base" hangingPunct="1">
              <a:spcBef>
                <a:spcPct val="20000"/>
              </a:spcBef>
              <a:spcAft>
                <a:spcPct val="0"/>
              </a:spcAft>
              <a:buFont typeface="Arial" charset="0"/>
              <a:buChar char="–"/>
              <a:defRPr sz="1400" kern="1200">
                <a:solidFill>
                  <a:schemeClr val="tx1"/>
                </a:solidFill>
                <a:latin typeface="Arial"/>
                <a:ea typeface="ＭＳ Ｐゴシック" charset="0"/>
                <a:cs typeface="Arial"/>
              </a:defRPr>
            </a:lvl4pPr>
            <a:lvl5pPr marL="2057400" indent="-228600" algn="l" defTabSz="457200" rtl="0" eaLnBrk="1" fontAlgn="base" hangingPunct="1">
              <a:spcBef>
                <a:spcPct val="20000"/>
              </a:spcBef>
              <a:spcAft>
                <a:spcPct val="0"/>
              </a:spcAft>
              <a:buFont typeface="Arial" charset="0"/>
              <a:buChar char="»"/>
              <a:defRPr sz="10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dirty="0"/>
              <a:t>Temporal variation of the marginal health damage cost for EGUs on 12/18/2015 (Top 5 coal and natural gas generators)</a:t>
            </a:r>
          </a:p>
        </p:txBody>
      </p:sp>
      <p:sp>
        <p:nvSpPr>
          <p:cNvPr id="4" name="Rectangle 3"/>
          <p:cNvSpPr/>
          <p:nvPr/>
        </p:nvSpPr>
        <p:spPr>
          <a:xfrm>
            <a:off x="7480663" y="4876800"/>
            <a:ext cx="209006" cy="25254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7410994" y="4293327"/>
            <a:ext cx="209006" cy="52439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559316"/>
      </p:ext>
    </p:extLst>
  </p:cSld>
  <p:clrMapOvr>
    <a:masterClrMapping/>
  </p:clrMapOvr>
  <mc:AlternateContent xmlns:mc="http://schemas.openxmlformats.org/markup-compatibility/2006">
    <mc:Choice xmlns:p14="http://schemas.microsoft.com/office/powerpoint/2010/main" Requires="p14">
      <p:transition spd="slow" p14:dur="2000" advTm="62624"/>
    </mc:Choice>
    <mc:Fallback>
      <p:transition spd="slow" advTm="62624"/>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2BAAB-70EA-44CF-AC51-00D966348ED7}"/>
              </a:ext>
            </a:extLst>
          </p:cNvPr>
          <p:cNvSpPr>
            <a:spLocks noGrp="1"/>
          </p:cNvSpPr>
          <p:nvPr>
            <p:ph type="title"/>
          </p:nvPr>
        </p:nvSpPr>
        <p:spPr>
          <a:xfrm>
            <a:off x="321815" y="467339"/>
            <a:ext cx="8500369" cy="1068387"/>
          </a:xfrm>
        </p:spPr>
        <p:txBody>
          <a:bodyPr/>
          <a:lstStyle/>
          <a:p>
            <a:r>
              <a:rPr lang="en-US" dirty="0"/>
              <a:t>Results</a:t>
            </a:r>
          </a:p>
        </p:txBody>
      </p:sp>
      <p:graphicFrame>
        <p:nvGraphicFramePr>
          <p:cNvPr id="8" name="Content Placeholder 4"/>
          <p:cNvGraphicFramePr>
            <a:graphicFrameLocks noGrp="1"/>
          </p:cNvGraphicFramePr>
          <p:nvPr>
            <p:ph idx="1"/>
            <p:extLst>
              <p:ext uri="{D42A27DB-BD31-4B8C-83A1-F6EECF244321}">
                <p14:modId xmlns:p14="http://schemas.microsoft.com/office/powerpoint/2010/main" val="103785088"/>
              </p:ext>
            </p:extLst>
          </p:nvPr>
        </p:nvGraphicFramePr>
        <p:xfrm>
          <a:off x="246580" y="2485418"/>
          <a:ext cx="4767209" cy="3870931"/>
        </p:xfrm>
        <a:graphic>
          <a:graphicData uri="http://schemas.openxmlformats.org/drawingml/2006/chart">
            <c:chart xmlns:c="http://schemas.openxmlformats.org/drawingml/2006/chart" xmlns:r="http://schemas.openxmlformats.org/officeDocument/2006/relationships" r:id="rId4"/>
          </a:graphicData>
        </a:graphic>
      </p:graphicFrame>
      <p:sp>
        <p:nvSpPr>
          <p:cNvPr id="3" name="Slide Number Placeholder 2">
            <a:extLst>
              <a:ext uri="{FF2B5EF4-FFF2-40B4-BE49-F238E27FC236}">
                <a16:creationId xmlns:a16="http://schemas.microsoft.com/office/drawing/2014/main" id="{3D2B69A6-BCA1-4F55-85D7-FADFB2FCD7B6}"/>
              </a:ext>
            </a:extLst>
          </p:cNvPr>
          <p:cNvSpPr>
            <a:spLocks noGrp="1"/>
          </p:cNvSpPr>
          <p:nvPr>
            <p:ph type="sldNum" sz="quarter" idx="12"/>
          </p:nvPr>
        </p:nvSpPr>
        <p:spPr/>
        <p:txBody>
          <a:bodyPr/>
          <a:lstStyle/>
          <a:p>
            <a:pPr>
              <a:defRPr/>
            </a:pPr>
            <a:fld id="{3FF2C605-4958-CF43-AA48-80339EFDB0AF}" type="slidenum">
              <a:rPr lang="en-US" smtClean="0"/>
              <a:pPr>
                <a:defRPr/>
              </a:pPr>
              <a:t>13</a:t>
            </a:fld>
            <a:endParaRPr lang="en-US"/>
          </a:p>
        </p:txBody>
      </p:sp>
      <p:sp>
        <p:nvSpPr>
          <p:cNvPr id="7" name="Rectangle 6">
            <a:extLst>
              <a:ext uri="{FF2B5EF4-FFF2-40B4-BE49-F238E27FC236}">
                <a16:creationId xmlns:a16="http://schemas.microsoft.com/office/drawing/2014/main" id="{29743B2C-7570-41FE-A6B9-84D5592400AB}"/>
              </a:ext>
            </a:extLst>
          </p:cNvPr>
          <p:cNvSpPr/>
          <p:nvPr/>
        </p:nvSpPr>
        <p:spPr>
          <a:xfrm>
            <a:off x="5105259" y="2533118"/>
            <a:ext cx="3494615" cy="1569660"/>
          </a:xfrm>
          <a:prstGeom prst="rect">
            <a:avLst/>
          </a:prstGeom>
        </p:spPr>
        <p:txBody>
          <a:bodyPr wrap="square">
            <a:spAutoFit/>
          </a:bodyPr>
          <a:lstStyle/>
          <a:p>
            <a:pPr marL="285750" indent="-285750">
              <a:buFont typeface="Wingdings" panose="05000000000000000000" pitchFamily="2" charset="2"/>
              <a:buChar char="Ø"/>
            </a:pPr>
            <a:r>
              <a:rPr lang="en-US" altLang="zh-CN" sz="2400" dirty="0"/>
              <a:t>Electricity generated by coal has been reduced by </a:t>
            </a:r>
            <a:r>
              <a:rPr lang="en-US" altLang="zh-CN" sz="2400" dirty="0">
                <a:solidFill>
                  <a:srgbClr val="953735"/>
                </a:solidFill>
              </a:rPr>
              <a:t>20%</a:t>
            </a:r>
            <a:r>
              <a:rPr lang="en-US" altLang="zh-CN" sz="2400" dirty="0"/>
              <a:t>.</a:t>
            </a:r>
          </a:p>
          <a:p>
            <a:pPr marL="285750" indent="-285750">
              <a:buFont typeface="Wingdings" panose="05000000000000000000" pitchFamily="2" charset="2"/>
              <a:buChar char="Ø"/>
            </a:pPr>
            <a:endParaRPr lang="en-US" altLang="zh-CN" sz="2400" dirty="0"/>
          </a:p>
        </p:txBody>
      </p:sp>
      <p:sp>
        <p:nvSpPr>
          <p:cNvPr id="6" name="Content Placeholder 2">
            <a:extLst>
              <a:ext uri="{FF2B5EF4-FFF2-40B4-BE49-F238E27FC236}">
                <a16:creationId xmlns:a16="http://schemas.microsoft.com/office/drawing/2014/main" id="{8F994B21-6816-4202-8A0B-D9928BA208AE}"/>
              </a:ext>
            </a:extLst>
          </p:cNvPr>
          <p:cNvSpPr txBox="1">
            <a:spLocks/>
          </p:cNvSpPr>
          <p:nvPr/>
        </p:nvSpPr>
        <p:spPr bwMode="auto">
          <a:xfrm>
            <a:off x="457200" y="1417031"/>
            <a:ext cx="8229600"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0"/>
                <a:cs typeface="Arial"/>
              </a:defRPr>
            </a:lvl1pPr>
            <a:lvl2pPr marL="742950" indent="-28575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0"/>
                <a:cs typeface="Arial"/>
              </a:defRPr>
            </a:lvl2pPr>
            <a:lvl3pPr marL="1143000" indent="-228600" algn="l" defTabSz="457200" rtl="0" eaLnBrk="1" fontAlgn="base" hangingPunct="1">
              <a:spcBef>
                <a:spcPct val="20000"/>
              </a:spcBef>
              <a:spcAft>
                <a:spcPct val="0"/>
              </a:spcAft>
              <a:buFont typeface="Arial" charset="0"/>
              <a:buChar char="•"/>
              <a:defRPr kern="1200">
                <a:solidFill>
                  <a:schemeClr val="tx1"/>
                </a:solidFill>
                <a:latin typeface="Arial"/>
                <a:ea typeface="ＭＳ Ｐゴシック" charset="0"/>
                <a:cs typeface="Arial"/>
              </a:defRPr>
            </a:lvl3pPr>
            <a:lvl4pPr marL="1600200" indent="-228600" algn="l" defTabSz="457200" rtl="0" eaLnBrk="1" fontAlgn="base" hangingPunct="1">
              <a:spcBef>
                <a:spcPct val="20000"/>
              </a:spcBef>
              <a:spcAft>
                <a:spcPct val="0"/>
              </a:spcAft>
              <a:buFont typeface="Arial" charset="0"/>
              <a:buChar char="–"/>
              <a:defRPr sz="1400" kern="1200">
                <a:solidFill>
                  <a:schemeClr val="tx1"/>
                </a:solidFill>
                <a:latin typeface="Arial"/>
                <a:ea typeface="ＭＳ Ｐゴシック" charset="0"/>
                <a:cs typeface="Arial"/>
              </a:defRPr>
            </a:lvl4pPr>
            <a:lvl5pPr marL="2057400" indent="-228600" algn="l" defTabSz="457200" rtl="0" eaLnBrk="1" fontAlgn="base" hangingPunct="1">
              <a:spcBef>
                <a:spcPct val="20000"/>
              </a:spcBef>
              <a:spcAft>
                <a:spcPct val="0"/>
              </a:spcAft>
              <a:buFont typeface="Arial" charset="0"/>
              <a:buChar char="»"/>
              <a:defRPr sz="10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altLang="zh-CN" dirty="0"/>
              <a:t>Reduction of coal use after the optimization with health impacts and energy storage.</a:t>
            </a:r>
            <a:endParaRPr lang="en-US" dirty="0"/>
          </a:p>
        </p:txBody>
      </p:sp>
      <p:sp>
        <p:nvSpPr>
          <p:cNvPr id="9" name="Rectangle 8">
            <a:extLst>
              <a:ext uri="{FF2B5EF4-FFF2-40B4-BE49-F238E27FC236}">
                <a16:creationId xmlns:a16="http://schemas.microsoft.com/office/drawing/2014/main" id="{29743B2C-7570-41FE-A6B9-84D5592400AB}"/>
              </a:ext>
            </a:extLst>
          </p:cNvPr>
          <p:cNvSpPr/>
          <p:nvPr/>
        </p:nvSpPr>
        <p:spPr>
          <a:xfrm>
            <a:off x="5105259" y="3749517"/>
            <a:ext cx="3494615" cy="2308324"/>
          </a:xfrm>
          <a:prstGeom prst="rect">
            <a:avLst/>
          </a:prstGeom>
        </p:spPr>
        <p:txBody>
          <a:bodyPr wrap="square">
            <a:spAutoFit/>
          </a:bodyPr>
          <a:lstStyle/>
          <a:p>
            <a:pPr marL="285750" indent="-285750">
              <a:buFont typeface="Wingdings" panose="05000000000000000000" pitchFamily="2" charset="2"/>
              <a:buChar char="Ø"/>
            </a:pPr>
            <a:r>
              <a:rPr lang="en-US" altLang="zh-CN" sz="2400" dirty="0"/>
              <a:t>Total health damages have been reduced from $</a:t>
            </a:r>
            <a:r>
              <a:rPr lang="en-US" sz="2400" dirty="0"/>
              <a:t>1.14M to $0.04M, </a:t>
            </a:r>
            <a:r>
              <a:rPr lang="en-US" sz="2400" dirty="0">
                <a:solidFill>
                  <a:srgbClr val="953735"/>
                </a:solidFill>
              </a:rPr>
              <a:t>over 95%</a:t>
            </a:r>
            <a:r>
              <a:rPr lang="en-US" sz="2400" dirty="0"/>
              <a:t>.</a:t>
            </a:r>
            <a:endParaRPr lang="en-US" altLang="zh-CN" sz="2400" dirty="0"/>
          </a:p>
          <a:p>
            <a:pPr marL="285750" indent="-285750">
              <a:buFont typeface="Wingdings" panose="05000000000000000000" pitchFamily="2" charset="2"/>
              <a:buChar char="Ø"/>
            </a:pPr>
            <a:endParaRPr lang="en-US" altLang="zh-CN" sz="2400" dirty="0"/>
          </a:p>
          <a:p>
            <a:pPr marL="285750" indent="-285750">
              <a:buFont typeface="Wingdings" panose="05000000000000000000" pitchFamily="2" charset="2"/>
              <a:buChar char="Ø"/>
            </a:pPr>
            <a:endParaRPr lang="en-US" altLang="zh-CN" sz="2400" dirty="0"/>
          </a:p>
        </p:txBody>
      </p:sp>
    </p:spTree>
    <p:custDataLst>
      <p:tags r:id="rId1"/>
    </p:custDataLst>
    <p:extLst>
      <p:ext uri="{BB962C8B-B14F-4D97-AF65-F5344CB8AC3E}">
        <p14:creationId xmlns:p14="http://schemas.microsoft.com/office/powerpoint/2010/main" val="3720758037"/>
      </p:ext>
    </p:extLst>
  </p:cSld>
  <p:clrMapOvr>
    <a:masterClrMapping/>
  </p:clrMapOvr>
  <mc:AlternateContent xmlns:mc="http://schemas.openxmlformats.org/markup-compatibility/2006">
    <mc:Choice xmlns:p14="http://schemas.microsoft.com/office/powerpoint/2010/main" Requires="p14">
      <p:transition spd="slow" p14:dur="2000" advTm="58381"/>
    </mc:Choice>
    <mc:Fallback>
      <p:transition spd="slow" advTm="5838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148943" y="470635"/>
            <a:ext cx="3200400" cy="3200400"/>
            <a:chOff x="5148943" y="470635"/>
            <a:chExt cx="3200400" cy="3200400"/>
          </a:xfrm>
        </p:grpSpPr>
        <p:sp>
          <p:nvSpPr>
            <p:cNvPr id="14" name="Oval 13"/>
            <p:cNvSpPr/>
            <p:nvPr/>
          </p:nvSpPr>
          <p:spPr>
            <a:xfrm>
              <a:off x="5148943" y="470635"/>
              <a:ext cx="3200400" cy="3200400"/>
            </a:xfrm>
            <a:prstGeom prst="ellipse">
              <a:avLst/>
            </a:prstGeom>
            <a:solidFill>
              <a:schemeClr val="accent2">
                <a:lumMod val="40000"/>
                <a:lumOff val="60000"/>
                <a:alpha val="78000"/>
              </a:schemeClr>
            </a:solidFill>
          </p:spPr>
        </p:sp>
        <p:sp>
          <p:nvSpPr>
            <p:cNvPr id="4" name="TextBox 3">
              <a:extLst>
                <a:ext uri="{FF2B5EF4-FFF2-40B4-BE49-F238E27FC236}">
                  <a16:creationId xmlns:a16="http://schemas.microsoft.com/office/drawing/2014/main" id="{20268998-E301-4D42-8F56-F8DD49A41185}"/>
                </a:ext>
              </a:extLst>
            </p:cNvPr>
            <p:cNvSpPr txBox="1"/>
            <p:nvPr/>
          </p:nvSpPr>
          <p:spPr>
            <a:xfrm>
              <a:off x="5266584" y="1836708"/>
              <a:ext cx="472482" cy="369332"/>
            </a:xfrm>
            <a:prstGeom prst="rect">
              <a:avLst/>
            </a:prstGeom>
            <a:noFill/>
          </p:spPr>
          <p:txBody>
            <a:bodyPr wrap="square" rtlCol="0">
              <a:spAutoFit/>
            </a:bodyPr>
            <a:lstStyle/>
            <a:p>
              <a:r>
                <a:rPr lang="en-US" altLang="zh-CN" dirty="0">
                  <a:solidFill>
                    <a:schemeClr val="bg1"/>
                  </a:solidFill>
                </a:rPr>
                <a:t>S1</a:t>
              </a:r>
              <a:endParaRPr lang="zh-CN" altLang="en-US" dirty="0">
                <a:solidFill>
                  <a:schemeClr val="bg1"/>
                </a:solidFill>
              </a:endParaRPr>
            </a:p>
          </p:txBody>
        </p:sp>
      </p:grpSp>
      <p:sp>
        <p:nvSpPr>
          <p:cNvPr id="2" name="Title 1">
            <a:extLst>
              <a:ext uri="{FF2B5EF4-FFF2-40B4-BE49-F238E27FC236}">
                <a16:creationId xmlns:a16="http://schemas.microsoft.com/office/drawing/2014/main" id="{37290E42-DD6D-48AB-8B3D-46B7D094C475}"/>
              </a:ext>
            </a:extLst>
          </p:cNvPr>
          <p:cNvSpPr>
            <a:spLocks noGrp="1"/>
          </p:cNvSpPr>
          <p:nvPr>
            <p:ph type="title"/>
          </p:nvPr>
        </p:nvSpPr>
        <p:spPr>
          <a:xfrm>
            <a:off x="427264" y="470636"/>
            <a:ext cx="4114800" cy="1068387"/>
          </a:xfrm>
        </p:spPr>
        <p:txBody>
          <a:bodyPr/>
          <a:lstStyle/>
          <a:p>
            <a:r>
              <a:rPr lang="en-US" dirty="0"/>
              <a:t>Scenario Analysis</a:t>
            </a:r>
          </a:p>
        </p:txBody>
      </p:sp>
      <p:graphicFrame>
        <p:nvGraphicFramePr>
          <p:cNvPr id="5" name="Content Placeholder 4">
            <a:extLst>
              <a:ext uri="{FF2B5EF4-FFF2-40B4-BE49-F238E27FC236}">
                <a16:creationId xmlns:a16="http://schemas.microsoft.com/office/drawing/2014/main" id="{34DFF141-0A9C-4463-A24E-514A48CD0CE3}"/>
              </a:ext>
            </a:extLst>
          </p:cNvPr>
          <p:cNvGraphicFramePr>
            <a:graphicFrameLocks noGrp="1"/>
          </p:cNvGraphicFramePr>
          <p:nvPr>
            <p:ph idx="1"/>
            <p:extLst>
              <p:ext uri="{D42A27DB-BD31-4B8C-83A1-F6EECF244321}">
                <p14:modId xmlns:p14="http://schemas.microsoft.com/office/powerpoint/2010/main" val="1621856637"/>
              </p:ext>
            </p:extLst>
          </p:nvPr>
        </p:nvGraphicFramePr>
        <p:xfrm>
          <a:off x="1138894" y="3858100"/>
          <a:ext cx="6806339" cy="2399701"/>
        </p:xfrm>
        <a:graphic>
          <a:graphicData uri="http://schemas.openxmlformats.org/drawingml/2006/table">
            <a:tbl>
              <a:tblPr firstRow="1" bandRow="1">
                <a:tableStyleId>{2D5ABB26-0587-4C30-8999-92F81FD0307C}</a:tableStyleId>
              </a:tblPr>
              <a:tblGrid>
                <a:gridCol w="2397167">
                  <a:extLst>
                    <a:ext uri="{9D8B030D-6E8A-4147-A177-3AD203B41FA5}">
                      <a16:colId xmlns:a16="http://schemas.microsoft.com/office/drawing/2014/main" val="1111425609"/>
                    </a:ext>
                  </a:extLst>
                </a:gridCol>
                <a:gridCol w="1395050">
                  <a:extLst>
                    <a:ext uri="{9D8B030D-6E8A-4147-A177-3AD203B41FA5}">
                      <a16:colId xmlns:a16="http://schemas.microsoft.com/office/drawing/2014/main" val="4016158930"/>
                    </a:ext>
                  </a:extLst>
                </a:gridCol>
                <a:gridCol w="1547792">
                  <a:extLst>
                    <a:ext uri="{9D8B030D-6E8A-4147-A177-3AD203B41FA5}">
                      <a16:colId xmlns:a16="http://schemas.microsoft.com/office/drawing/2014/main" val="2256943799"/>
                    </a:ext>
                  </a:extLst>
                </a:gridCol>
                <a:gridCol w="1466330">
                  <a:extLst>
                    <a:ext uri="{9D8B030D-6E8A-4147-A177-3AD203B41FA5}">
                      <a16:colId xmlns:a16="http://schemas.microsoft.com/office/drawing/2014/main" val="443044894"/>
                    </a:ext>
                  </a:extLst>
                </a:gridCol>
              </a:tblGrid>
              <a:tr h="529562">
                <a:tc>
                  <a:txBody>
                    <a:bodyPr/>
                    <a:lstStyle/>
                    <a:p>
                      <a:endParaRPr lang="en-US" sz="2000" dirty="0"/>
                    </a:p>
                  </a:txBody>
                  <a:tcPr marL="58502" marR="58502" marT="29251" marB="29251">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2000" dirty="0">
                          <a:solidFill>
                            <a:schemeClr val="bg1"/>
                          </a:solidFill>
                        </a:rPr>
                        <a:t>Scenario 1</a:t>
                      </a:r>
                    </a:p>
                  </a:txBody>
                  <a:tcPr marL="58502" marR="58502" marT="29251" marB="292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E6BCBC"/>
                    </a:solidFill>
                  </a:tcPr>
                </a:tc>
                <a:tc>
                  <a:txBody>
                    <a:bodyPr/>
                    <a:lstStyle/>
                    <a:p>
                      <a:pPr algn="ctr"/>
                      <a:r>
                        <a:rPr lang="en-US" altLang="zh-CN" sz="2000" dirty="0">
                          <a:solidFill>
                            <a:schemeClr val="bg1"/>
                          </a:solidFill>
                        </a:rPr>
                        <a:t>Scenario 2</a:t>
                      </a:r>
                    </a:p>
                  </a:txBody>
                  <a:tcPr marL="58502" marR="58502" marT="29251" marB="292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953735">
                        <a:alpha val="70000"/>
                      </a:srgbClr>
                    </a:solidFill>
                  </a:tcPr>
                </a:tc>
                <a:tc>
                  <a:txBody>
                    <a:bodyPr/>
                    <a:lstStyle/>
                    <a:p>
                      <a:pPr algn="ctr"/>
                      <a:r>
                        <a:rPr lang="en-US" altLang="zh-CN" sz="2000" dirty="0">
                          <a:solidFill>
                            <a:schemeClr val="bg1"/>
                          </a:solidFill>
                        </a:rPr>
                        <a:t>Scenario 3</a:t>
                      </a:r>
                    </a:p>
                  </a:txBody>
                  <a:tcPr marL="58502" marR="58502" marT="29251" marB="292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A8514E"/>
                    </a:solidFill>
                  </a:tcPr>
                </a:tc>
                <a:extLst>
                  <a:ext uri="{0D108BD9-81ED-4DB2-BD59-A6C34878D82A}">
                    <a16:rowId xmlns:a16="http://schemas.microsoft.com/office/drawing/2014/main" val="792396154"/>
                  </a:ext>
                </a:extLst>
              </a:tr>
              <a:tr h="672475">
                <a:tc>
                  <a:txBody>
                    <a:bodyPr/>
                    <a:lstStyle/>
                    <a:p>
                      <a:pPr algn="ctr"/>
                      <a:r>
                        <a:rPr lang="en-US" sz="2000" dirty="0"/>
                        <a:t>Monetized</a:t>
                      </a:r>
                      <a:r>
                        <a:rPr lang="en-US" sz="2000" baseline="0" dirty="0"/>
                        <a:t> Health Impacts (Million $)</a:t>
                      </a:r>
                      <a:endParaRPr lang="en-US" sz="2000" dirty="0"/>
                    </a:p>
                  </a:txBody>
                  <a:tcPr marL="58502" marR="58502" marT="29251" marB="29251"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chemeClr val="bg1"/>
                          </a:solidFill>
                        </a:rPr>
                        <a:t>1.14</a:t>
                      </a:r>
                    </a:p>
                  </a:txBody>
                  <a:tcPr marL="58502" marR="58502" marT="29251" marB="292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BCBC"/>
                    </a:solidFill>
                  </a:tcPr>
                </a:tc>
                <a:tc>
                  <a:txBody>
                    <a:bodyPr/>
                    <a:lstStyle/>
                    <a:p>
                      <a:pPr algn="ctr"/>
                      <a:r>
                        <a:rPr lang="en-US" sz="2000" dirty="0">
                          <a:solidFill>
                            <a:schemeClr val="bg1"/>
                          </a:solidFill>
                        </a:rPr>
                        <a:t>0.041</a:t>
                      </a:r>
                    </a:p>
                  </a:txBody>
                  <a:tcPr marL="58502" marR="58502" marT="29251" marB="292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53735">
                        <a:alpha val="70000"/>
                      </a:srgbClr>
                    </a:solidFill>
                  </a:tcPr>
                </a:tc>
                <a:tc>
                  <a:txBody>
                    <a:bodyPr/>
                    <a:lstStyle/>
                    <a:p>
                      <a:pPr algn="ctr"/>
                      <a:r>
                        <a:rPr lang="en-US" sz="2000" dirty="0">
                          <a:solidFill>
                            <a:schemeClr val="bg1"/>
                          </a:solidFill>
                        </a:rPr>
                        <a:t>0.039</a:t>
                      </a:r>
                    </a:p>
                  </a:txBody>
                  <a:tcPr marL="58502" marR="58502" marT="29251" marB="292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514E"/>
                    </a:solidFill>
                  </a:tcPr>
                </a:tc>
                <a:extLst>
                  <a:ext uri="{0D108BD9-81ED-4DB2-BD59-A6C34878D82A}">
                    <a16:rowId xmlns:a16="http://schemas.microsoft.com/office/drawing/2014/main" val="1762852300"/>
                  </a:ext>
                </a:extLst>
              </a:tr>
              <a:tr h="466941">
                <a:tc>
                  <a:txBody>
                    <a:bodyPr/>
                    <a:lstStyle/>
                    <a:p>
                      <a:pPr marL="0" marR="0" lvl="0" indent="0" algn="ctr" defTabSz="3291840" rtl="0" eaLnBrk="1" fontAlgn="auto" latinLnBrk="0" hangingPunct="1">
                        <a:lnSpc>
                          <a:spcPct val="100000"/>
                        </a:lnSpc>
                        <a:spcBef>
                          <a:spcPts val="0"/>
                        </a:spcBef>
                        <a:spcAft>
                          <a:spcPts val="0"/>
                        </a:spcAft>
                        <a:buClrTx/>
                        <a:buSzTx/>
                        <a:buFontTx/>
                        <a:buNone/>
                        <a:tabLst/>
                        <a:defRPr/>
                      </a:pPr>
                      <a:r>
                        <a:rPr lang="en-US" sz="2000" baseline="0" dirty="0"/>
                        <a:t>Generation Costs (Million $)</a:t>
                      </a:r>
                      <a:endParaRPr lang="en-US" sz="2000" dirty="0"/>
                    </a:p>
                  </a:txBody>
                  <a:tcPr marL="58502" marR="58502" marT="29251" marB="29251"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chemeClr val="bg1"/>
                          </a:solidFill>
                        </a:rPr>
                        <a:t>17.65</a:t>
                      </a:r>
                    </a:p>
                  </a:txBody>
                  <a:tcPr marL="58502" marR="58502" marT="29251" marB="292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BCBC"/>
                    </a:solidFill>
                  </a:tcPr>
                </a:tc>
                <a:tc>
                  <a:txBody>
                    <a:bodyPr/>
                    <a:lstStyle/>
                    <a:p>
                      <a:pPr marL="0" marR="0" lvl="0" indent="0" algn="ctr" defTabSz="3291840" rtl="0" eaLnBrk="1" fontAlgn="auto" latinLnBrk="0" hangingPunct="1">
                        <a:lnSpc>
                          <a:spcPct val="100000"/>
                        </a:lnSpc>
                        <a:spcBef>
                          <a:spcPts val="0"/>
                        </a:spcBef>
                        <a:spcAft>
                          <a:spcPts val="0"/>
                        </a:spcAft>
                        <a:buClrTx/>
                        <a:buSzTx/>
                        <a:buFontTx/>
                        <a:buNone/>
                        <a:tabLst/>
                        <a:defRPr/>
                      </a:pPr>
                      <a:r>
                        <a:rPr lang="en-US" sz="2000" dirty="0">
                          <a:solidFill>
                            <a:schemeClr val="bg1"/>
                          </a:solidFill>
                        </a:rPr>
                        <a:t>17.79</a:t>
                      </a:r>
                    </a:p>
                  </a:txBody>
                  <a:tcPr marL="58502" marR="58502" marT="29251" marB="292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53735">
                        <a:alpha val="70000"/>
                      </a:srgbClr>
                    </a:solidFill>
                  </a:tcPr>
                </a:tc>
                <a:tc>
                  <a:txBody>
                    <a:bodyPr/>
                    <a:lstStyle/>
                    <a:p>
                      <a:pPr algn="ctr"/>
                      <a:r>
                        <a:rPr lang="en-US" sz="2000" dirty="0">
                          <a:solidFill>
                            <a:schemeClr val="bg1"/>
                          </a:solidFill>
                        </a:rPr>
                        <a:t>17.76</a:t>
                      </a:r>
                    </a:p>
                  </a:txBody>
                  <a:tcPr marL="58502" marR="58502" marT="29251" marB="292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514E"/>
                    </a:solidFill>
                  </a:tcPr>
                </a:tc>
                <a:extLst>
                  <a:ext uri="{0D108BD9-81ED-4DB2-BD59-A6C34878D82A}">
                    <a16:rowId xmlns:a16="http://schemas.microsoft.com/office/drawing/2014/main" val="3916369731"/>
                  </a:ext>
                </a:extLst>
              </a:tr>
              <a:tr h="529562">
                <a:tc>
                  <a:txBody>
                    <a:bodyPr/>
                    <a:lstStyle/>
                    <a:p>
                      <a:pPr marL="0" marR="0" lvl="0" indent="0" algn="ctr" defTabSz="3291840" rtl="0" eaLnBrk="1" fontAlgn="auto" latinLnBrk="0" hangingPunct="1">
                        <a:lnSpc>
                          <a:spcPct val="100000"/>
                        </a:lnSpc>
                        <a:spcBef>
                          <a:spcPts val="0"/>
                        </a:spcBef>
                        <a:spcAft>
                          <a:spcPts val="0"/>
                        </a:spcAft>
                        <a:buClrTx/>
                        <a:buSzTx/>
                        <a:buFontTx/>
                        <a:buNone/>
                        <a:tabLst/>
                        <a:defRPr/>
                      </a:pPr>
                      <a:r>
                        <a:rPr lang="en-US" sz="2000" dirty="0"/>
                        <a:t>Total Costs (Million $)</a:t>
                      </a:r>
                    </a:p>
                  </a:txBody>
                  <a:tcPr marL="58502" marR="58502" marT="29251" marB="29251"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2000" dirty="0">
                          <a:solidFill>
                            <a:schemeClr val="bg1"/>
                          </a:solidFill>
                        </a:rPr>
                        <a:t>18.79</a:t>
                      </a:r>
                    </a:p>
                  </a:txBody>
                  <a:tcPr marL="58502" marR="58502" marT="29251" marB="292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E6BCBC"/>
                    </a:solidFill>
                  </a:tcPr>
                </a:tc>
                <a:tc>
                  <a:txBody>
                    <a:bodyPr/>
                    <a:lstStyle/>
                    <a:p>
                      <a:pPr marL="0" marR="0" lvl="0" indent="0" algn="ctr" defTabSz="3291840" rtl="0" eaLnBrk="1" fontAlgn="auto" latinLnBrk="0" hangingPunct="1">
                        <a:lnSpc>
                          <a:spcPct val="100000"/>
                        </a:lnSpc>
                        <a:spcBef>
                          <a:spcPts val="0"/>
                        </a:spcBef>
                        <a:spcAft>
                          <a:spcPts val="0"/>
                        </a:spcAft>
                        <a:buClrTx/>
                        <a:buSzTx/>
                        <a:buFontTx/>
                        <a:buNone/>
                        <a:tabLst/>
                        <a:defRPr/>
                      </a:pPr>
                      <a:r>
                        <a:rPr lang="en-US" sz="2000" dirty="0">
                          <a:solidFill>
                            <a:schemeClr val="bg1"/>
                          </a:solidFill>
                        </a:rPr>
                        <a:t>17.83</a:t>
                      </a:r>
                    </a:p>
                  </a:txBody>
                  <a:tcPr marL="58502" marR="58502" marT="29251" marB="292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953735">
                        <a:alpha val="70000"/>
                      </a:srgbClr>
                    </a:solidFill>
                  </a:tcPr>
                </a:tc>
                <a:tc>
                  <a:txBody>
                    <a:bodyPr/>
                    <a:lstStyle/>
                    <a:p>
                      <a:pPr algn="ctr"/>
                      <a:r>
                        <a:rPr lang="en-US" sz="2000" dirty="0">
                          <a:solidFill>
                            <a:schemeClr val="bg1"/>
                          </a:solidFill>
                        </a:rPr>
                        <a:t>17.80</a:t>
                      </a:r>
                    </a:p>
                  </a:txBody>
                  <a:tcPr marL="58502" marR="58502" marT="29251" marB="292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A8514E"/>
                    </a:solidFill>
                  </a:tcPr>
                </a:tc>
                <a:extLst>
                  <a:ext uri="{0D108BD9-81ED-4DB2-BD59-A6C34878D82A}">
                    <a16:rowId xmlns:a16="http://schemas.microsoft.com/office/drawing/2014/main" val="1189042239"/>
                  </a:ext>
                </a:extLst>
              </a:tr>
            </a:tbl>
          </a:graphicData>
        </a:graphic>
      </p:graphicFrame>
      <p:sp>
        <p:nvSpPr>
          <p:cNvPr id="11" name="Slide Number Placeholder 10">
            <a:extLst>
              <a:ext uri="{FF2B5EF4-FFF2-40B4-BE49-F238E27FC236}">
                <a16:creationId xmlns:a16="http://schemas.microsoft.com/office/drawing/2014/main" id="{38CBB8B7-EB97-4850-80DE-C3FA51CF73B1}"/>
              </a:ext>
            </a:extLst>
          </p:cNvPr>
          <p:cNvSpPr>
            <a:spLocks noGrp="1"/>
          </p:cNvSpPr>
          <p:nvPr>
            <p:ph type="sldNum" sz="quarter" idx="12"/>
          </p:nvPr>
        </p:nvSpPr>
        <p:spPr/>
        <p:txBody>
          <a:bodyPr/>
          <a:lstStyle/>
          <a:p>
            <a:pPr>
              <a:defRPr/>
            </a:pPr>
            <a:fld id="{3FF2C605-4958-CF43-AA48-80339EFDB0AF}" type="slidenum">
              <a:rPr lang="en-US" smtClean="0"/>
              <a:pPr>
                <a:defRPr/>
              </a:pPr>
              <a:t>14</a:t>
            </a:fld>
            <a:endParaRPr lang="en-US"/>
          </a:p>
        </p:txBody>
      </p:sp>
      <p:sp>
        <p:nvSpPr>
          <p:cNvPr id="10" name="Rectangle 9">
            <a:extLst>
              <a:ext uri="{FF2B5EF4-FFF2-40B4-BE49-F238E27FC236}">
                <a16:creationId xmlns:a16="http://schemas.microsoft.com/office/drawing/2014/main" id="{5CCA5935-7365-4FB1-98C5-D8C2612BE373}"/>
              </a:ext>
            </a:extLst>
          </p:cNvPr>
          <p:cNvSpPr/>
          <p:nvPr/>
        </p:nvSpPr>
        <p:spPr>
          <a:xfrm>
            <a:off x="195943" y="1259281"/>
            <a:ext cx="4964523" cy="2308324"/>
          </a:xfrm>
          <a:prstGeom prst="rect">
            <a:avLst/>
          </a:prstGeom>
        </p:spPr>
        <p:txBody>
          <a:bodyPr wrap="square">
            <a:spAutoFit/>
          </a:bodyPr>
          <a:lstStyle/>
          <a:p>
            <a:pPr marL="285750" indent="-285750">
              <a:buFont typeface="Wingdings" panose="05000000000000000000" pitchFamily="2" charset="2"/>
              <a:buChar char="Ø"/>
            </a:pPr>
            <a:r>
              <a:rPr lang="en-US" altLang="zh-CN" dirty="0"/>
              <a:t>Scenario 1: optimization </a:t>
            </a:r>
            <a:r>
              <a:rPr lang="en-US" altLang="zh-CN" b="1" dirty="0">
                <a:solidFill>
                  <a:schemeClr val="accent2">
                    <a:lumMod val="60000"/>
                    <a:lumOff val="40000"/>
                  </a:schemeClr>
                </a:solidFill>
              </a:rPr>
              <a:t>not considering health impacts</a:t>
            </a:r>
            <a:r>
              <a:rPr lang="en-US" altLang="zh-CN" dirty="0"/>
              <a:t> in a system with </a:t>
            </a:r>
            <a:r>
              <a:rPr lang="en-US" altLang="zh-CN" b="1" dirty="0">
                <a:solidFill>
                  <a:schemeClr val="accent2">
                    <a:lumMod val="60000"/>
                    <a:lumOff val="40000"/>
                  </a:schemeClr>
                </a:solidFill>
              </a:rPr>
              <a:t>no energy storage</a:t>
            </a:r>
          </a:p>
          <a:p>
            <a:pPr marL="285750" indent="-285750">
              <a:buFont typeface="Wingdings" panose="05000000000000000000" pitchFamily="2" charset="2"/>
              <a:buChar char="Ø"/>
            </a:pPr>
            <a:r>
              <a:rPr lang="en-US" altLang="zh-CN" dirty="0"/>
              <a:t>Scenario 2: optimization </a:t>
            </a:r>
            <a:r>
              <a:rPr lang="en-US" altLang="zh-CN" b="1" dirty="0">
                <a:solidFill>
                  <a:schemeClr val="accent2">
                    <a:lumMod val="75000"/>
                  </a:schemeClr>
                </a:solidFill>
              </a:rPr>
              <a:t>considering health impacts</a:t>
            </a:r>
            <a:r>
              <a:rPr lang="en-US" altLang="zh-CN" dirty="0">
                <a:solidFill>
                  <a:schemeClr val="accent2">
                    <a:lumMod val="75000"/>
                  </a:schemeClr>
                </a:solidFill>
              </a:rPr>
              <a:t> </a:t>
            </a:r>
            <a:r>
              <a:rPr lang="en-US" altLang="zh-CN" dirty="0"/>
              <a:t>in a system with </a:t>
            </a:r>
            <a:r>
              <a:rPr lang="en-US" altLang="zh-CN" b="1" dirty="0">
                <a:solidFill>
                  <a:schemeClr val="accent2">
                    <a:lumMod val="75000"/>
                  </a:schemeClr>
                </a:solidFill>
              </a:rPr>
              <a:t>no energy storage</a:t>
            </a:r>
          </a:p>
          <a:p>
            <a:pPr marL="285750" indent="-285750">
              <a:buFont typeface="Wingdings" panose="05000000000000000000" pitchFamily="2" charset="2"/>
              <a:buChar char="Ø"/>
            </a:pPr>
            <a:r>
              <a:rPr lang="en-US" altLang="zh-CN" dirty="0"/>
              <a:t>Scenario 3: optimization </a:t>
            </a:r>
            <a:r>
              <a:rPr lang="en-US" altLang="zh-CN" b="1" dirty="0">
                <a:solidFill>
                  <a:schemeClr val="accent2">
                    <a:lumMod val="50000"/>
                  </a:schemeClr>
                </a:solidFill>
              </a:rPr>
              <a:t>considering health impacts</a:t>
            </a:r>
            <a:r>
              <a:rPr lang="en-US" altLang="zh-CN" dirty="0"/>
              <a:t> in a system with </a:t>
            </a:r>
            <a:r>
              <a:rPr lang="en-US" altLang="zh-CN" b="1" dirty="0">
                <a:solidFill>
                  <a:schemeClr val="accent2">
                    <a:lumMod val="50000"/>
                  </a:schemeClr>
                </a:solidFill>
              </a:rPr>
              <a:t>energy storage</a:t>
            </a:r>
          </a:p>
          <a:p>
            <a:pPr marL="285750" indent="-285750">
              <a:buFont typeface="Wingdings" panose="05000000000000000000" pitchFamily="2" charset="2"/>
              <a:buChar char="Ø"/>
            </a:pPr>
            <a:endParaRPr lang="en-US" altLang="zh-CN" dirty="0"/>
          </a:p>
          <a:p>
            <a:pPr marL="285750" indent="-285750">
              <a:buFont typeface="Wingdings" panose="05000000000000000000" pitchFamily="2" charset="2"/>
              <a:buChar char="Ø"/>
            </a:pPr>
            <a:endParaRPr lang="en-US" altLang="zh-CN" dirty="0"/>
          </a:p>
        </p:txBody>
      </p:sp>
      <p:grpSp>
        <p:nvGrpSpPr>
          <p:cNvPr id="8" name="Group 7"/>
          <p:cNvGrpSpPr/>
          <p:nvPr/>
        </p:nvGrpSpPr>
        <p:grpSpPr>
          <a:xfrm>
            <a:off x="5758423" y="743792"/>
            <a:ext cx="2583551" cy="2654086"/>
            <a:chOff x="5758423" y="743792"/>
            <a:chExt cx="2583551" cy="2654086"/>
          </a:xfrm>
        </p:grpSpPr>
        <p:sp>
          <p:nvSpPr>
            <p:cNvPr id="18" name="Freeform 17"/>
            <p:cNvSpPr/>
            <p:nvPr/>
          </p:nvSpPr>
          <p:spPr>
            <a:xfrm>
              <a:off x="5758423" y="743792"/>
              <a:ext cx="2583551" cy="2654086"/>
            </a:xfrm>
            <a:custGeom>
              <a:avLst/>
              <a:gdLst>
                <a:gd name="connsiteX0" fmla="*/ 0 w 1428983"/>
                <a:gd name="connsiteY0" fmla="*/ 721492 h 1442983"/>
                <a:gd name="connsiteX1" fmla="*/ 714492 w 1428983"/>
                <a:gd name="connsiteY1" fmla="*/ 0 h 1442983"/>
                <a:gd name="connsiteX2" fmla="*/ 1428984 w 1428983"/>
                <a:gd name="connsiteY2" fmla="*/ 721492 h 1442983"/>
                <a:gd name="connsiteX3" fmla="*/ 714492 w 1428983"/>
                <a:gd name="connsiteY3" fmla="*/ 1442984 h 1442983"/>
                <a:gd name="connsiteX4" fmla="*/ 0 w 1428983"/>
                <a:gd name="connsiteY4" fmla="*/ 721492 h 1442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983" h="1442983">
                  <a:moveTo>
                    <a:pt x="0" y="721492"/>
                  </a:moveTo>
                  <a:cubicBezTo>
                    <a:pt x="0" y="323023"/>
                    <a:pt x="319889" y="0"/>
                    <a:pt x="714492" y="0"/>
                  </a:cubicBezTo>
                  <a:cubicBezTo>
                    <a:pt x="1109095" y="0"/>
                    <a:pt x="1428984" y="323023"/>
                    <a:pt x="1428984" y="721492"/>
                  </a:cubicBezTo>
                  <a:cubicBezTo>
                    <a:pt x="1428984" y="1119961"/>
                    <a:pt x="1109095" y="1442984"/>
                    <a:pt x="714492" y="1442984"/>
                  </a:cubicBezTo>
                  <a:cubicBezTo>
                    <a:pt x="319889" y="1442984"/>
                    <a:pt x="0" y="1119961"/>
                    <a:pt x="0" y="721492"/>
                  </a:cubicBezTo>
                  <a:close/>
                </a:path>
              </a:pathLst>
            </a:custGeom>
            <a:solidFill>
              <a:srgbClr val="D28381">
                <a:alpha val="70000"/>
              </a:srgbClr>
            </a:solidFill>
          </p:spPr>
          <p:style>
            <a:lnRef idx="2">
              <a:schemeClr val="lt1">
                <a:hueOff val="0"/>
                <a:satOff val="0"/>
                <a:lumOff val="0"/>
                <a:alphaOff val="0"/>
              </a:schemeClr>
            </a:lnRef>
            <a:fillRef idx="1">
              <a:scrgbClr r="0" g="0" b="0"/>
            </a:fillRef>
            <a:effectRef idx="0">
              <a:schemeClr val="accent2">
                <a:alpha val="50000"/>
                <a:hueOff val="0"/>
                <a:satOff val="0"/>
                <a:lumOff val="0"/>
                <a:alphaOff val="0"/>
              </a:schemeClr>
            </a:effectRef>
            <a:fontRef idx="minor">
              <a:schemeClr val="tx1"/>
            </a:fontRef>
          </p:style>
          <p:txBody>
            <a:bodyPr spcFirstLastPara="0" vert="horz" wrap="square" lIns="182880" tIns="170159" rIns="199543" bIns="170159" numCol="1" spcCol="1270" anchor="ctr" anchorCtr="0">
              <a:noAutofit/>
            </a:bodyPr>
            <a:lstStyle/>
            <a:p>
              <a:pPr lvl="0" defTabSz="889000">
                <a:lnSpc>
                  <a:spcPct val="90000"/>
                </a:lnSpc>
                <a:spcBef>
                  <a:spcPct val="0"/>
                </a:spcBef>
                <a:spcAft>
                  <a:spcPts val="0"/>
                </a:spcAft>
              </a:pPr>
              <a:r>
                <a:rPr lang="en-US" altLang="zh-CN" sz="2000" kern="1200" dirty="0">
                  <a:solidFill>
                    <a:schemeClr val="bg1"/>
                  </a:solidFill>
                </a:rPr>
                <a:t>Health </a:t>
              </a:r>
            </a:p>
            <a:p>
              <a:pPr lvl="0" defTabSz="889000">
                <a:lnSpc>
                  <a:spcPct val="90000"/>
                </a:lnSpc>
                <a:spcBef>
                  <a:spcPct val="0"/>
                </a:spcBef>
                <a:spcAft>
                  <a:spcPct val="35000"/>
                </a:spcAft>
              </a:pPr>
              <a:r>
                <a:rPr lang="en-US" altLang="zh-CN" sz="2000" kern="1200" dirty="0">
                  <a:solidFill>
                    <a:schemeClr val="bg1"/>
                  </a:solidFill>
                </a:rPr>
                <a:t>Impacts</a:t>
              </a:r>
              <a:endParaRPr lang="zh-CN" altLang="en-US" sz="2000" kern="1200" dirty="0">
                <a:solidFill>
                  <a:schemeClr val="bg1"/>
                </a:solidFill>
              </a:endParaRPr>
            </a:p>
          </p:txBody>
        </p:sp>
        <p:sp>
          <p:nvSpPr>
            <p:cNvPr id="6" name="TextBox 5">
              <a:extLst>
                <a:ext uri="{FF2B5EF4-FFF2-40B4-BE49-F238E27FC236}">
                  <a16:creationId xmlns:a16="http://schemas.microsoft.com/office/drawing/2014/main" id="{97443824-56F7-4120-AA3C-D34B850371F6}"/>
                </a:ext>
              </a:extLst>
            </p:cNvPr>
            <p:cNvSpPr txBox="1"/>
            <p:nvPr/>
          </p:nvSpPr>
          <p:spPr>
            <a:xfrm>
              <a:off x="6101419" y="1478844"/>
              <a:ext cx="472482" cy="369332"/>
            </a:xfrm>
            <a:prstGeom prst="rect">
              <a:avLst/>
            </a:prstGeom>
            <a:noFill/>
          </p:spPr>
          <p:txBody>
            <a:bodyPr wrap="square" rtlCol="0">
              <a:spAutoFit/>
            </a:bodyPr>
            <a:lstStyle/>
            <a:p>
              <a:r>
                <a:rPr lang="en-US" altLang="zh-CN" dirty="0">
                  <a:solidFill>
                    <a:schemeClr val="bg1"/>
                  </a:solidFill>
                </a:rPr>
                <a:t>S2</a:t>
              </a:r>
              <a:endParaRPr lang="zh-CN" altLang="en-US" dirty="0">
                <a:solidFill>
                  <a:schemeClr val="bg1"/>
                </a:solidFill>
              </a:endParaRPr>
            </a:p>
          </p:txBody>
        </p:sp>
      </p:grpSp>
      <p:grpSp>
        <p:nvGrpSpPr>
          <p:cNvPr id="20" name="Group 19"/>
          <p:cNvGrpSpPr/>
          <p:nvPr/>
        </p:nvGrpSpPr>
        <p:grpSpPr>
          <a:xfrm>
            <a:off x="6815632" y="1294178"/>
            <a:ext cx="1511767" cy="1553041"/>
            <a:chOff x="8375256" y="1355380"/>
            <a:chExt cx="1511767" cy="1553041"/>
          </a:xfrm>
        </p:grpSpPr>
        <p:sp>
          <p:nvSpPr>
            <p:cNvPr id="19" name="Freeform 18"/>
            <p:cNvSpPr/>
            <p:nvPr/>
          </p:nvSpPr>
          <p:spPr>
            <a:xfrm>
              <a:off x="8375256" y="1355380"/>
              <a:ext cx="1511767" cy="1553041"/>
            </a:xfrm>
            <a:custGeom>
              <a:avLst/>
              <a:gdLst>
                <a:gd name="connsiteX0" fmla="*/ 0 w 1428983"/>
                <a:gd name="connsiteY0" fmla="*/ 721492 h 1442983"/>
                <a:gd name="connsiteX1" fmla="*/ 714492 w 1428983"/>
                <a:gd name="connsiteY1" fmla="*/ 0 h 1442983"/>
                <a:gd name="connsiteX2" fmla="*/ 1428984 w 1428983"/>
                <a:gd name="connsiteY2" fmla="*/ 721492 h 1442983"/>
                <a:gd name="connsiteX3" fmla="*/ 714492 w 1428983"/>
                <a:gd name="connsiteY3" fmla="*/ 1442984 h 1442983"/>
                <a:gd name="connsiteX4" fmla="*/ 0 w 1428983"/>
                <a:gd name="connsiteY4" fmla="*/ 721492 h 1442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983" h="1442983">
                  <a:moveTo>
                    <a:pt x="0" y="721492"/>
                  </a:moveTo>
                  <a:cubicBezTo>
                    <a:pt x="0" y="323023"/>
                    <a:pt x="319889" y="0"/>
                    <a:pt x="714492" y="0"/>
                  </a:cubicBezTo>
                  <a:cubicBezTo>
                    <a:pt x="1109095" y="0"/>
                    <a:pt x="1428984" y="323023"/>
                    <a:pt x="1428984" y="721492"/>
                  </a:cubicBezTo>
                  <a:cubicBezTo>
                    <a:pt x="1428984" y="1119961"/>
                    <a:pt x="1109095" y="1442984"/>
                    <a:pt x="714492" y="1442984"/>
                  </a:cubicBezTo>
                  <a:cubicBezTo>
                    <a:pt x="319889" y="1442984"/>
                    <a:pt x="0" y="1119961"/>
                    <a:pt x="0" y="721492"/>
                  </a:cubicBezTo>
                  <a:close/>
                </a:path>
              </a:pathLst>
            </a:custGeom>
            <a:solidFill>
              <a:schemeClr val="accent2">
                <a:lumMod val="75000"/>
                <a:alpha val="70000"/>
              </a:schemeClr>
            </a:solidFill>
          </p:spPr>
          <p:style>
            <a:lnRef idx="2">
              <a:schemeClr val="lt1">
                <a:hueOff val="0"/>
                <a:satOff val="0"/>
                <a:lumOff val="0"/>
                <a:alphaOff val="0"/>
              </a:schemeClr>
            </a:lnRef>
            <a:fillRef idx="1">
              <a:scrgbClr r="0" g="0" b="0"/>
            </a:fillRef>
            <a:effectRef idx="0">
              <a:schemeClr val="accent2">
                <a:alpha val="50000"/>
                <a:hueOff val="0"/>
                <a:satOff val="0"/>
                <a:lumOff val="0"/>
                <a:alphaOff val="0"/>
              </a:schemeClr>
            </a:effectRef>
            <a:fontRef idx="minor">
              <a:schemeClr val="tx1"/>
            </a:fontRef>
          </p:style>
          <p:txBody>
            <a:bodyPr spcFirstLastPara="0" vert="horz" wrap="square" lIns="405522" tIns="170159" rIns="199543" bIns="170159" numCol="1" spcCol="1270" anchor="ctr" anchorCtr="0">
              <a:noAutofit/>
            </a:bodyPr>
            <a:lstStyle/>
            <a:p>
              <a:pPr lvl="0" defTabSz="889000">
                <a:lnSpc>
                  <a:spcPct val="90000"/>
                </a:lnSpc>
                <a:spcAft>
                  <a:spcPct val="35000"/>
                </a:spcAft>
              </a:pPr>
              <a:r>
                <a:rPr lang="en-US" altLang="zh-CN" sz="2000" dirty="0">
                  <a:solidFill>
                    <a:schemeClr val="bg1"/>
                  </a:solidFill>
                </a:rPr>
                <a:t>Energy Storage</a:t>
              </a:r>
              <a:endParaRPr lang="zh-CN" altLang="en-US" sz="2000" dirty="0">
                <a:solidFill>
                  <a:schemeClr val="bg1"/>
                </a:solidFill>
              </a:endParaRPr>
            </a:p>
          </p:txBody>
        </p:sp>
        <p:sp>
          <p:nvSpPr>
            <p:cNvPr id="7" name="TextBox 6">
              <a:extLst>
                <a:ext uri="{FF2B5EF4-FFF2-40B4-BE49-F238E27FC236}">
                  <a16:creationId xmlns:a16="http://schemas.microsoft.com/office/drawing/2014/main" id="{15E9D2FF-A529-44EB-A3EA-B90BBA1A811E}"/>
                </a:ext>
              </a:extLst>
            </p:cNvPr>
            <p:cNvSpPr txBox="1"/>
            <p:nvPr/>
          </p:nvSpPr>
          <p:spPr>
            <a:xfrm>
              <a:off x="8956222" y="1541959"/>
              <a:ext cx="472482" cy="369332"/>
            </a:xfrm>
            <a:prstGeom prst="rect">
              <a:avLst/>
            </a:prstGeom>
            <a:noFill/>
          </p:spPr>
          <p:txBody>
            <a:bodyPr wrap="square" rtlCol="0">
              <a:spAutoFit/>
            </a:bodyPr>
            <a:lstStyle/>
            <a:p>
              <a:r>
                <a:rPr lang="en-US" altLang="zh-CN" dirty="0">
                  <a:solidFill>
                    <a:schemeClr val="bg1"/>
                  </a:solidFill>
                </a:rPr>
                <a:t>S3</a:t>
              </a:r>
              <a:endParaRPr lang="zh-CN" altLang="en-US" dirty="0">
                <a:solidFill>
                  <a:schemeClr val="bg1"/>
                </a:solidFill>
              </a:endParaRPr>
            </a:p>
          </p:txBody>
        </p:sp>
      </p:grpSp>
    </p:spTree>
    <p:custDataLst>
      <p:tags r:id="rId1"/>
    </p:custDataLst>
    <p:extLst>
      <p:ext uri="{BB962C8B-B14F-4D97-AF65-F5344CB8AC3E}">
        <p14:creationId xmlns:p14="http://schemas.microsoft.com/office/powerpoint/2010/main" val="329123481"/>
      </p:ext>
    </p:extLst>
  </p:cSld>
  <p:clrMapOvr>
    <a:masterClrMapping/>
  </p:clrMapOvr>
  <mc:AlternateContent xmlns:mc="http://schemas.openxmlformats.org/markup-compatibility/2006">
    <mc:Choice xmlns:p14="http://schemas.microsoft.com/office/powerpoint/2010/main" Requires="p14">
      <p:transition spd="slow" p14:dur="2000" advTm="56130"/>
    </mc:Choice>
    <mc:Fallback>
      <p:transition spd="slow" advTm="5613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23938"/>
            <a:ext cx="8229600" cy="2509837"/>
          </a:xfrm>
        </p:spPr>
        <p:txBody>
          <a:bodyPr/>
          <a:lstStyle/>
          <a:p>
            <a:r>
              <a:rPr lang="en-US" sz="2800" b="0" dirty="0"/>
              <a:t>Using this method, energy storage is not able to reduce human health impacts from power sector</a:t>
            </a:r>
            <a:br>
              <a:rPr lang="en-US" sz="2800" b="0" dirty="0"/>
            </a:br>
            <a:r>
              <a:rPr lang="en-US" sz="7200" dirty="0">
                <a:solidFill>
                  <a:srgbClr val="CC0001"/>
                </a:solidFill>
              </a:rPr>
              <a:t>!</a:t>
            </a:r>
            <a:br>
              <a:rPr lang="en-US" sz="2800" b="0" dirty="0"/>
            </a:br>
            <a:endParaRPr lang="en-US" sz="2800" b="0" dirty="0"/>
          </a:p>
        </p:txBody>
      </p:sp>
      <p:sp>
        <p:nvSpPr>
          <p:cNvPr id="4" name="Slide Number Placeholder 3"/>
          <p:cNvSpPr>
            <a:spLocks noGrp="1"/>
          </p:cNvSpPr>
          <p:nvPr>
            <p:ph type="sldNum" sz="quarter" idx="12"/>
          </p:nvPr>
        </p:nvSpPr>
        <p:spPr/>
        <p:txBody>
          <a:bodyPr/>
          <a:lstStyle/>
          <a:p>
            <a:pPr>
              <a:defRPr/>
            </a:pPr>
            <a:fld id="{3FF2C605-4958-CF43-AA48-80339EFDB0AF}" type="slidenum">
              <a:rPr lang="en-US" smtClean="0"/>
              <a:pPr>
                <a:defRPr/>
              </a:pPr>
              <a:t>15</a:t>
            </a:fld>
            <a:endParaRPr lang="en-US"/>
          </a:p>
        </p:txBody>
      </p:sp>
    </p:spTree>
    <p:extLst>
      <p:ext uri="{BB962C8B-B14F-4D97-AF65-F5344CB8AC3E}">
        <p14:creationId xmlns:p14="http://schemas.microsoft.com/office/powerpoint/2010/main" val="3833011324"/>
      </p:ext>
    </p:extLst>
  </p:cSld>
  <p:clrMapOvr>
    <a:masterClrMapping/>
  </p:clrMapOvr>
  <mc:AlternateContent xmlns:mc="http://schemas.openxmlformats.org/markup-compatibility/2006">
    <mc:Choice xmlns:p14="http://schemas.microsoft.com/office/powerpoint/2010/main" Requires="p14">
      <p:transition spd="slow" p14:dur="2000" advTm="10589"/>
    </mc:Choice>
    <mc:Fallback>
      <p:transition spd="slow" advTm="10589"/>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457200" y="1023938"/>
            <a:ext cx="8229600" cy="250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3200" b="1" kern="1200">
                <a:solidFill>
                  <a:schemeClr val="tx1"/>
                </a:solidFill>
                <a:latin typeface="Arial"/>
                <a:ea typeface="ＭＳ Ｐゴシック" charset="0"/>
                <a:cs typeface="Arial"/>
              </a:defRPr>
            </a:lvl1pPr>
            <a:lvl2pPr algn="ctr" defTabSz="457200" rtl="0" eaLnBrk="1" fontAlgn="base" hangingPunct="1">
              <a:spcBef>
                <a:spcPct val="0"/>
              </a:spcBef>
              <a:spcAft>
                <a:spcPct val="0"/>
              </a:spcAft>
              <a:defRPr sz="3200" b="1">
                <a:solidFill>
                  <a:schemeClr val="tx1"/>
                </a:solidFill>
                <a:latin typeface="Arial" charset="0"/>
                <a:ea typeface="ＭＳ Ｐゴシック" charset="0"/>
              </a:defRPr>
            </a:lvl2pPr>
            <a:lvl3pPr algn="ctr" defTabSz="457200" rtl="0" eaLnBrk="1" fontAlgn="base" hangingPunct="1">
              <a:spcBef>
                <a:spcPct val="0"/>
              </a:spcBef>
              <a:spcAft>
                <a:spcPct val="0"/>
              </a:spcAft>
              <a:defRPr sz="3200" b="1">
                <a:solidFill>
                  <a:schemeClr val="tx1"/>
                </a:solidFill>
                <a:latin typeface="Arial" charset="0"/>
                <a:ea typeface="ＭＳ Ｐゴシック" charset="0"/>
              </a:defRPr>
            </a:lvl3pPr>
            <a:lvl4pPr algn="ctr" defTabSz="457200" rtl="0" eaLnBrk="1" fontAlgn="base" hangingPunct="1">
              <a:spcBef>
                <a:spcPct val="0"/>
              </a:spcBef>
              <a:spcAft>
                <a:spcPct val="0"/>
              </a:spcAft>
              <a:defRPr sz="3200" b="1">
                <a:solidFill>
                  <a:schemeClr val="tx1"/>
                </a:solidFill>
                <a:latin typeface="Arial" charset="0"/>
                <a:ea typeface="ＭＳ Ｐゴシック" charset="0"/>
              </a:defRPr>
            </a:lvl4pPr>
            <a:lvl5pPr algn="ctr" defTabSz="457200" rtl="0" eaLnBrk="1" fontAlgn="base" hangingPunct="1">
              <a:spcBef>
                <a:spcPct val="0"/>
              </a:spcBef>
              <a:spcAft>
                <a:spcPct val="0"/>
              </a:spcAft>
              <a:defRPr sz="3200" b="1">
                <a:solidFill>
                  <a:schemeClr val="tx1"/>
                </a:solidFill>
                <a:latin typeface="Arial" charset="0"/>
                <a:ea typeface="ＭＳ Ｐゴシック" charset="0"/>
              </a:defRPr>
            </a:lvl5pPr>
            <a:lvl6pPr marL="457200" algn="ctr" defTabSz="457200" rtl="0" eaLnBrk="1" fontAlgn="base" hangingPunct="1">
              <a:spcBef>
                <a:spcPct val="0"/>
              </a:spcBef>
              <a:spcAft>
                <a:spcPct val="0"/>
              </a:spcAft>
              <a:defRPr sz="3200" b="1">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3200" b="1">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3200" b="1">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3200" b="1">
                <a:solidFill>
                  <a:schemeClr val="tx1"/>
                </a:solidFill>
                <a:latin typeface="Arial" charset="0"/>
                <a:ea typeface="ＭＳ Ｐゴシック" charset="0"/>
              </a:defRPr>
            </a:lvl9pPr>
          </a:lstStyle>
          <a:p>
            <a:r>
              <a:rPr lang="en-US" sz="2800" b="0" dirty="0"/>
              <a:t>Using this method, energy storage is not able to reduce human health impacts from power sector</a:t>
            </a:r>
            <a:br>
              <a:rPr lang="en-US" sz="2800" b="0" dirty="0"/>
            </a:br>
            <a:r>
              <a:rPr lang="en-US" sz="7200" dirty="0">
                <a:solidFill>
                  <a:srgbClr val="CC0001"/>
                </a:solidFill>
              </a:rPr>
              <a:t>?</a:t>
            </a:r>
            <a:br>
              <a:rPr lang="en-US" sz="2800" b="0" dirty="0"/>
            </a:br>
            <a:endParaRPr lang="en-US" sz="2800" b="0" dirty="0"/>
          </a:p>
        </p:txBody>
      </p:sp>
      <p:sp>
        <p:nvSpPr>
          <p:cNvPr id="5" name="Content Placeholder 2"/>
          <p:cNvSpPr>
            <a:spLocks noGrp="1"/>
          </p:cNvSpPr>
          <p:nvPr>
            <p:ph idx="1"/>
          </p:nvPr>
        </p:nvSpPr>
        <p:spPr>
          <a:xfrm>
            <a:off x="457200" y="3352800"/>
            <a:ext cx="8229600" cy="2011363"/>
          </a:xfrm>
        </p:spPr>
        <p:txBody>
          <a:bodyPr/>
          <a:lstStyle/>
          <a:p>
            <a:pPr marL="0" indent="0">
              <a:buNone/>
            </a:pPr>
            <a:r>
              <a:rPr lang="en-US" sz="2000" dirty="0"/>
              <a:t>On 12/18/2015:</a:t>
            </a:r>
          </a:p>
          <a:p>
            <a:pPr lvl="1">
              <a:buFont typeface="Wingdings" panose="05000000000000000000" pitchFamily="2" charset="2"/>
              <a:buChar char="Ø"/>
            </a:pPr>
            <a:r>
              <a:rPr lang="en-US" sz="2000" dirty="0">
                <a:solidFill>
                  <a:srgbClr val="CC0001"/>
                </a:solidFill>
              </a:rPr>
              <a:t>Low natural gas prices: </a:t>
            </a:r>
            <a:r>
              <a:rPr lang="en-US" sz="2000" dirty="0"/>
              <a:t>most natural gas plants are cheaper than coal plants in $ per MWh.</a:t>
            </a:r>
          </a:p>
          <a:p>
            <a:pPr lvl="1">
              <a:buFont typeface="Wingdings" panose="05000000000000000000" pitchFamily="2" charset="2"/>
              <a:buChar char="Ø"/>
            </a:pPr>
            <a:r>
              <a:rPr lang="en-US" sz="2000" dirty="0">
                <a:solidFill>
                  <a:srgbClr val="CC0001"/>
                </a:solidFill>
              </a:rPr>
              <a:t>Low load: </a:t>
            </a:r>
            <a:r>
              <a:rPr lang="en-US" sz="2000" dirty="0"/>
              <a:t>high flexibility existed in the system.</a:t>
            </a:r>
          </a:p>
          <a:p>
            <a:pPr lvl="1">
              <a:buFont typeface="Wingdings" panose="05000000000000000000" pitchFamily="2" charset="2"/>
              <a:buChar char="Ø"/>
            </a:pPr>
            <a:r>
              <a:rPr lang="en-US" sz="2000" dirty="0">
                <a:solidFill>
                  <a:srgbClr val="CC0001"/>
                </a:solidFill>
              </a:rPr>
              <a:t>Low wind: </a:t>
            </a:r>
            <a:r>
              <a:rPr lang="en-US" sz="2000" dirty="0"/>
              <a:t>no curtailment</a:t>
            </a:r>
          </a:p>
        </p:txBody>
      </p:sp>
      <p:sp>
        <p:nvSpPr>
          <p:cNvPr id="4" name="Slide Number Placeholder 3"/>
          <p:cNvSpPr>
            <a:spLocks noGrp="1"/>
          </p:cNvSpPr>
          <p:nvPr>
            <p:ph type="sldNum" sz="quarter" idx="12"/>
          </p:nvPr>
        </p:nvSpPr>
        <p:spPr/>
        <p:txBody>
          <a:bodyPr/>
          <a:lstStyle/>
          <a:p>
            <a:pPr>
              <a:defRPr/>
            </a:pPr>
            <a:fld id="{3FF2C605-4958-CF43-AA48-80339EFDB0AF}" type="slidenum">
              <a:rPr lang="en-US" smtClean="0"/>
              <a:pPr>
                <a:defRPr/>
              </a:pPr>
              <a:t>16</a:t>
            </a:fld>
            <a:endParaRPr lang="en-US"/>
          </a:p>
        </p:txBody>
      </p:sp>
      <p:sp>
        <p:nvSpPr>
          <p:cNvPr id="7" name="Rectangle 6"/>
          <p:cNvSpPr/>
          <p:nvPr/>
        </p:nvSpPr>
        <p:spPr>
          <a:xfrm>
            <a:off x="2734028" y="5640537"/>
            <a:ext cx="3741217" cy="461665"/>
          </a:xfrm>
          <a:prstGeom prst="rect">
            <a:avLst/>
          </a:prstGeom>
        </p:spPr>
        <p:txBody>
          <a:bodyPr wrap="none">
            <a:spAutoFit/>
          </a:bodyPr>
          <a:lstStyle/>
          <a:p>
            <a:pPr marL="0" indent="0">
              <a:buNone/>
            </a:pPr>
            <a:r>
              <a:rPr lang="en-US" sz="2400" b="1" dirty="0">
                <a:solidFill>
                  <a:srgbClr val="CC0001"/>
                </a:solidFill>
              </a:rPr>
              <a:t>More scenarios are needed.</a:t>
            </a:r>
          </a:p>
        </p:txBody>
      </p:sp>
    </p:spTree>
    <p:custDataLst>
      <p:tags r:id="rId1"/>
    </p:custDataLst>
    <p:extLst>
      <p:ext uri="{BB962C8B-B14F-4D97-AF65-F5344CB8AC3E}">
        <p14:creationId xmlns:p14="http://schemas.microsoft.com/office/powerpoint/2010/main" val="73890936"/>
      </p:ext>
    </p:extLst>
  </p:cSld>
  <p:clrMapOvr>
    <a:masterClrMapping/>
  </p:clrMapOvr>
  <mc:AlternateContent xmlns:mc="http://schemas.openxmlformats.org/markup-compatibility/2006">
    <mc:Choice xmlns:p14="http://schemas.microsoft.com/office/powerpoint/2010/main" Requires="p14">
      <p:transition spd="slow" p14:dur="2000" advTm="62670"/>
    </mc:Choice>
    <mc:Fallback>
      <p:transition spd="slow" advTm="6267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2438"/>
            <a:ext cx="8229600" cy="1068387"/>
          </a:xfrm>
        </p:spPr>
        <p:txBody>
          <a:bodyPr/>
          <a:lstStyle/>
          <a:p>
            <a:r>
              <a:rPr lang="en-US" dirty="0"/>
              <a:t>Much more wind on 12/14/2018</a:t>
            </a:r>
          </a:p>
        </p:txBody>
      </p:sp>
      <p:sp>
        <p:nvSpPr>
          <p:cNvPr id="4" name="Slide Number Placeholder 3"/>
          <p:cNvSpPr>
            <a:spLocks noGrp="1"/>
          </p:cNvSpPr>
          <p:nvPr>
            <p:ph type="sldNum" sz="quarter" idx="12"/>
          </p:nvPr>
        </p:nvSpPr>
        <p:spPr/>
        <p:txBody>
          <a:bodyPr/>
          <a:lstStyle/>
          <a:p>
            <a:pPr>
              <a:defRPr/>
            </a:pPr>
            <a:fld id="{3FF2C605-4958-CF43-AA48-80339EFDB0AF}" type="slidenum">
              <a:rPr lang="en-US" smtClean="0"/>
              <a:pPr>
                <a:defRPr/>
              </a:pPr>
              <a:t>17</a:t>
            </a:fld>
            <a:endParaRPr lang="en-US" dirty="0"/>
          </a:p>
        </p:txBody>
      </p:sp>
      <p:sp>
        <p:nvSpPr>
          <p:cNvPr id="10" name="Content Placeholder 2"/>
          <p:cNvSpPr txBox="1">
            <a:spLocks/>
          </p:cNvSpPr>
          <p:nvPr/>
        </p:nvSpPr>
        <p:spPr>
          <a:xfrm>
            <a:off x="457200" y="3767897"/>
            <a:ext cx="6572250" cy="5807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sz="2400" dirty="0"/>
              <a:t>Wind curtailment was reduced from 15% to 0.5</a:t>
            </a:r>
            <a:r>
              <a:rPr lang="en-US" altLang="zh-CN" sz="2400" dirty="0"/>
              <a:t>%.</a:t>
            </a:r>
            <a:endParaRPr lang="en-US" sz="2400" dirty="0"/>
          </a:p>
        </p:txBody>
      </p:sp>
      <p:graphicFrame>
        <p:nvGraphicFramePr>
          <p:cNvPr id="13" name="Chart 12"/>
          <p:cNvGraphicFramePr>
            <a:graphicFrameLocks/>
          </p:cNvGraphicFramePr>
          <p:nvPr>
            <p:extLst>
              <p:ext uri="{D42A27DB-BD31-4B8C-83A1-F6EECF244321}">
                <p14:modId xmlns:p14="http://schemas.microsoft.com/office/powerpoint/2010/main" val="3970307411"/>
              </p:ext>
            </p:extLst>
          </p:nvPr>
        </p:nvGraphicFramePr>
        <p:xfrm>
          <a:off x="6673215" y="2146721"/>
          <a:ext cx="2345055" cy="179662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Table 2"/>
          <p:cNvGraphicFramePr>
            <a:graphicFrameLocks noGrp="1"/>
          </p:cNvGraphicFramePr>
          <p:nvPr>
            <p:extLst>
              <p:ext uri="{D42A27DB-BD31-4B8C-83A1-F6EECF244321}">
                <p14:modId xmlns:p14="http://schemas.microsoft.com/office/powerpoint/2010/main" val="524058510"/>
              </p:ext>
            </p:extLst>
          </p:nvPr>
        </p:nvGraphicFramePr>
        <p:xfrm>
          <a:off x="457200" y="2146721"/>
          <a:ext cx="6096000" cy="1381760"/>
        </p:xfrm>
        <a:graphic>
          <a:graphicData uri="http://schemas.openxmlformats.org/drawingml/2006/table">
            <a:tbl>
              <a:tblPr firstRow="1" bandRow="1">
                <a:tableStyleId>{85BE263C-DBD7-4A20-BB59-AAB30ACAA65A}</a:tableStyleId>
              </a:tblPr>
              <a:tblGrid>
                <a:gridCol w="1219200">
                  <a:extLst>
                    <a:ext uri="{9D8B030D-6E8A-4147-A177-3AD203B41FA5}">
                      <a16:colId xmlns:a16="http://schemas.microsoft.com/office/drawing/2014/main" val="1538463587"/>
                    </a:ext>
                  </a:extLst>
                </a:gridCol>
                <a:gridCol w="2438400">
                  <a:extLst>
                    <a:ext uri="{9D8B030D-6E8A-4147-A177-3AD203B41FA5}">
                      <a16:colId xmlns:a16="http://schemas.microsoft.com/office/drawing/2014/main" val="1200508224"/>
                    </a:ext>
                  </a:extLst>
                </a:gridCol>
                <a:gridCol w="2438400">
                  <a:extLst>
                    <a:ext uri="{9D8B030D-6E8A-4147-A177-3AD203B41FA5}">
                      <a16:colId xmlns:a16="http://schemas.microsoft.com/office/drawing/2014/main" val="3618105211"/>
                    </a:ext>
                  </a:extLst>
                </a:gridCol>
              </a:tblGrid>
              <a:tr h="370840">
                <a:tc>
                  <a:txBody>
                    <a:bodyPr/>
                    <a:lstStyle/>
                    <a:p>
                      <a:endParaRPr lang="en-US" dirty="0"/>
                    </a:p>
                  </a:txBody>
                  <a:tcPr/>
                </a:tc>
                <a:tc>
                  <a:txBody>
                    <a:bodyPr/>
                    <a:lstStyle/>
                    <a:p>
                      <a:r>
                        <a:rPr lang="en-US" dirty="0"/>
                        <a:t>Monetized</a:t>
                      </a:r>
                      <a:r>
                        <a:rPr lang="en-US" baseline="0" dirty="0"/>
                        <a:t> Health Impacts Reduction</a:t>
                      </a:r>
                      <a:endParaRPr lang="en-US" dirty="0"/>
                    </a:p>
                  </a:txBody>
                  <a:tcPr/>
                </a:tc>
                <a:tc>
                  <a:txBody>
                    <a:bodyPr/>
                    <a:lstStyle/>
                    <a:p>
                      <a:r>
                        <a:rPr lang="en-US" dirty="0"/>
                        <a:t>Generation Costs</a:t>
                      </a:r>
                      <a:r>
                        <a:rPr lang="en-US" baseline="0" dirty="0"/>
                        <a:t> Reduction</a:t>
                      </a:r>
                      <a:endParaRPr lang="en-US" dirty="0"/>
                    </a:p>
                  </a:txBody>
                  <a:tcPr/>
                </a:tc>
                <a:extLst>
                  <a:ext uri="{0D108BD9-81ED-4DB2-BD59-A6C34878D82A}">
                    <a16:rowId xmlns:a16="http://schemas.microsoft.com/office/drawing/2014/main" val="2830894088"/>
                  </a:ext>
                </a:extLst>
              </a:tr>
              <a:tr h="370840">
                <a:tc>
                  <a:txBody>
                    <a:bodyPr/>
                    <a:lstStyle/>
                    <a:p>
                      <a:pPr algn="ctr"/>
                      <a:r>
                        <a:rPr lang="en-US" dirty="0"/>
                        <a:t>Windy Day</a:t>
                      </a:r>
                    </a:p>
                  </a:txBody>
                  <a:tcPr>
                    <a:solidFill>
                      <a:schemeClr val="bg1"/>
                    </a:solidFill>
                  </a:tcPr>
                </a:tc>
                <a:tc>
                  <a:txBody>
                    <a:bodyPr/>
                    <a:lstStyle/>
                    <a:p>
                      <a:pPr algn="ctr" fontAlgn="b"/>
                      <a:r>
                        <a:rPr lang="en-US" sz="1800" u="none" strike="noStrike" dirty="0">
                          <a:effectLst/>
                        </a:rPr>
                        <a:t>14%</a:t>
                      </a:r>
                      <a:endParaRPr lang="en-US" sz="1800" b="0" i="0" u="none" strike="noStrike" dirty="0">
                        <a:solidFill>
                          <a:schemeClr val="tx1"/>
                        </a:solidFill>
                        <a:effectLst/>
                        <a:latin typeface="+mn-lt"/>
                      </a:endParaRPr>
                    </a:p>
                  </a:txBody>
                  <a:tcPr>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u="none" strike="noStrike" dirty="0">
                          <a:effectLst/>
                        </a:rPr>
                        <a:t>12%</a:t>
                      </a:r>
                      <a:endParaRPr lang="en-US" sz="1800" b="0" i="0" u="none" strike="noStrike" dirty="0">
                        <a:solidFill>
                          <a:schemeClr val="tx1"/>
                        </a:solidFill>
                        <a:effectLst/>
                        <a:latin typeface="+mn-lt"/>
                      </a:endParaRPr>
                    </a:p>
                  </a:txBody>
                  <a:tcPr>
                    <a:solidFill>
                      <a:schemeClr val="bg1"/>
                    </a:solidFill>
                  </a:tcPr>
                </a:tc>
                <a:extLst>
                  <a:ext uri="{0D108BD9-81ED-4DB2-BD59-A6C34878D82A}">
                    <a16:rowId xmlns:a16="http://schemas.microsoft.com/office/drawing/2014/main" val="602748353"/>
                  </a:ext>
                </a:extLst>
              </a:tr>
              <a:tr h="370840">
                <a:tc>
                  <a:txBody>
                    <a:bodyPr/>
                    <a:lstStyle/>
                    <a:p>
                      <a:pPr algn="ctr"/>
                      <a:r>
                        <a:rPr lang="en-US" dirty="0"/>
                        <a:t>Less</a:t>
                      </a:r>
                      <a:r>
                        <a:rPr lang="en-US" baseline="0" dirty="0"/>
                        <a:t> Wind</a:t>
                      </a:r>
                      <a:endParaRPr lang="en-US" dirty="0"/>
                    </a:p>
                  </a:txBody>
                  <a:tcPr>
                    <a:solidFill>
                      <a:schemeClr val="bg1"/>
                    </a:solidFill>
                  </a:tcPr>
                </a:tc>
                <a:tc>
                  <a:txBody>
                    <a:bodyPr/>
                    <a:lstStyle/>
                    <a:p>
                      <a:pPr algn="ctr"/>
                      <a:r>
                        <a:rPr lang="en-US" dirty="0"/>
                        <a:t>5%</a:t>
                      </a:r>
                    </a:p>
                  </a:txBody>
                  <a:tcPr>
                    <a:solidFill>
                      <a:schemeClr val="bg1"/>
                    </a:solidFill>
                  </a:tcPr>
                </a:tc>
                <a:tc>
                  <a:txBody>
                    <a:bodyPr/>
                    <a:lstStyle/>
                    <a:p>
                      <a:pPr algn="ctr"/>
                      <a:r>
                        <a:rPr lang="en-US" dirty="0"/>
                        <a:t>&lt;1%</a:t>
                      </a:r>
                    </a:p>
                  </a:txBody>
                  <a:tcPr>
                    <a:solidFill>
                      <a:schemeClr val="bg1"/>
                    </a:solidFill>
                  </a:tcPr>
                </a:tc>
                <a:extLst>
                  <a:ext uri="{0D108BD9-81ED-4DB2-BD59-A6C34878D82A}">
                    <a16:rowId xmlns:a16="http://schemas.microsoft.com/office/drawing/2014/main" val="4000932084"/>
                  </a:ext>
                </a:extLst>
              </a:tr>
            </a:tbl>
          </a:graphicData>
        </a:graphic>
      </p:graphicFrame>
      <p:sp>
        <p:nvSpPr>
          <p:cNvPr id="11" name="Content Placeholder 2"/>
          <p:cNvSpPr txBox="1">
            <a:spLocks/>
          </p:cNvSpPr>
          <p:nvPr/>
        </p:nvSpPr>
        <p:spPr>
          <a:xfrm>
            <a:off x="457200" y="1751545"/>
            <a:ext cx="8172450" cy="5930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Compare the contribution of energy storage from S2 to S3</a:t>
            </a:r>
          </a:p>
        </p:txBody>
      </p:sp>
      <p:sp>
        <p:nvSpPr>
          <p:cNvPr id="14" name="Content Placeholder 2"/>
          <p:cNvSpPr txBox="1">
            <a:spLocks/>
          </p:cNvSpPr>
          <p:nvPr/>
        </p:nvSpPr>
        <p:spPr>
          <a:xfrm>
            <a:off x="4000500" y="4319351"/>
            <a:ext cx="5017770" cy="22414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sz="2400" dirty="0"/>
              <a:t>The total health impacts keeps rising with increasing natural gas prices </a:t>
            </a:r>
          </a:p>
          <a:p>
            <a:pPr>
              <a:buFont typeface="Wingdings" panose="05000000000000000000" pitchFamily="2" charset="2"/>
              <a:buChar char="Ø"/>
            </a:pPr>
            <a:r>
              <a:rPr lang="en-US" sz="2400" dirty="0">
                <a:solidFill>
                  <a:schemeClr val="accent2"/>
                </a:solidFill>
              </a:rPr>
              <a:t>Less wind: </a:t>
            </a:r>
            <a:r>
              <a:rPr lang="en-US" sz="2400" dirty="0"/>
              <a:t>energy storage does not help reducing health impacts</a:t>
            </a:r>
          </a:p>
        </p:txBody>
      </p:sp>
      <p:grpSp>
        <p:nvGrpSpPr>
          <p:cNvPr id="6" name="Group 5">
            <a:extLst>
              <a:ext uri="{FF2B5EF4-FFF2-40B4-BE49-F238E27FC236}">
                <a16:creationId xmlns:a16="http://schemas.microsoft.com/office/drawing/2014/main" id="{3352FAA3-591D-4D2C-B2B9-AB71A31ACC2E}"/>
              </a:ext>
            </a:extLst>
          </p:cNvPr>
          <p:cNvGrpSpPr/>
          <p:nvPr/>
        </p:nvGrpSpPr>
        <p:grpSpPr>
          <a:xfrm>
            <a:off x="400050" y="4319351"/>
            <a:ext cx="3543300" cy="2402124"/>
            <a:chOff x="400050" y="4319351"/>
            <a:chExt cx="3543300" cy="2402124"/>
          </a:xfrm>
        </p:grpSpPr>
        <p:graphicFrame>
          <p:nvGraphicFramePr>
            <p:cNvPr id="12" name="Chart 11"/>
            <p:cNvGraphicFramePr>
              <a:graphicFrameLocks/>
            </p:cNvGraphicFramePr>
            <p:nvPr>
              <p:extLst>
                <p:ext uri="{D42A27DB-BD31-4B8C-83A1-F6EECF244321}">
                  <p14:modId xmlns:p14="http://schemas.microsoft.com/office/powerpoint/2010/main" val="2698063073"/>
                </p:ext>
              </p:extLst>
            </p:nvPr>
          </p:nvGraphicFramePr>
          <p:xfrm>
            <a:off x="400050" y="4319351"/>
            <a:ext cx="3543300" cy="2402124"/>
          </p:xfrm>
          <a:graphic>
            <a:graphicData uri="http://schemas.openxmlformats.org/drawingml/2006/chart">
              <c:chart xmlns:c="http://schemas.openxmlformats.org/drawingml/2006/chart" xmlns:r="http://schemas.openxmlformats.org/officeDocument/2006/relationships" r:id="rId5"/>
            </a:graphicData>
          </a:graphic>
        </p:graphicFrame>
        <p:sp>
          <p:nvSpPr>
            <p:cNvPr id="5" name="TextBox 4">
              <a:extLst>
                <a:ext uri="{FF2B5EF4-FFF2-40B4-BE49-F238E27FC236}">
                  <a16:creationId xmlns:a16="http://schemas.microsoft.com/office/drawing/2014/main" id="{D0C7772C-D8CA-40E0-8D5A-9471D3129012}"/>
                </a:ext>
              </a:extLst>
            </p:cNvPr>
            <p:cNvSpPr txBox="1"/>
            <p:nvPr/>
          </p:nvSpPr>
          <p:spPr>
            <a:xfrm>
              <a:off x="2572204" y="5674397"/>
              <a:ext cx="1156607" cy="369332"/>
            </a:xfrm>
            <a:prstGeom prst="rect">
              <a:avLst/>
            </a:prstGeom>
            <a:noFill/>
            <a:ln>
              <a:solidFill>
                <a:schemeClr val="accent2"/>
              </a:solidFill>
            </a:ln>
          </p:spPr>
          <p:txBody>
            <a:bodyPr wrap="square" rtlCol="0">
              <a:spAutoFit/>
            </a:bodyPr>
            <a:lstStyle/>
            <a:p>
              <a:r>
                <a:rPr lang="en-US" altLang="zh-CN" dirty="0"/>
                <a:t>Less wind</a:t>
              </a:r>
              <a:endParaRPr lang="zh-CN" altLang="en-US" dirty="0"/>
            </a:p>
          </p:txBody>
        </p:sp>
      </p:grpSp>
    </p:spTree>
    <p:custDataLst>
      <p:tags r:id="rId1"/>
    </p:custDataLst>
    <p:extLst>
      <p:ext uri="{BB962C8B-B14F-4D97-AF65-F5344CB8AC3E}">
        <p14:creationId xmlns:p14="http://schemas.microsoft.com/office/powerpoint/2010/main" val="2799471809"/>
      </p:ext>
    </p:extLst>
  </p:cSld>
  <p:clrMapOvr>
    <a:masterClrMapping/>
  </p:clrMapOvr>
  <mc:AlternateContent xmlns:mc="http://schemas.openxmlformats.org/markup-compatibility/2006">
    <mc:Choice xmlns:p14="http://schemas.microsoft.com/office/powerpoint/2010/main" Requires="p14">
      <p:transition spd="slow" p14:dur="2000" advTm="68943"/>
    </mc:Choice>
    <mc:Fallback>
      <p:transition spd="slow" advTm="6894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2438"/>
            <a:ext cx="8229600" cy="1068387"/>
          </a:xfrm>
        </p:spPr>
        <p:txBody>
          <a:bodyPr/>
          <a:lstStyle/>
          <a:p>
            <a:r>
              <a:rPr lang="en-US" dirty="0"/>
              <a:t>Much more wind on 12/14/2018</a:t>
            </a:r>
          </a:p>
        </p:txBody>
      </p:sp>
      <p:sp>
        <p:nvSpPr>
          <p:cNvPr id="4" name="Slide Number Placeholder 3"/>
          <p:cNvSpPr>
            <a:spLocks noGrp="1"/>
          </p:cNvSpPr>
          <p:nvPr>
            <p:ph type="sldNum" sz="quarter" idx="12"/>
          </p:nvPr>
        </p:nvSpPr>
        <p:spPr/>
        <p:txBody>
          <a:bodyPr/>
          <a:lstStyle/>
          <a:p>
            <a:pPr>
              <a:defRPr/>
            </a:pPr>
            <a:fld id="{3FF2C605-4958-CF43-AA48-80339EFDB0AF}" type="slidenum">
              <a:rPr lang="en-US" smtClean="0"/>
              <a:pPr>
                <a:defRPr/>
              </a:pPr>
              <a:t>18</a:t>
            </a:fld>
            <a:endParaRPr lang="en-US" dirty="0"/>
          </a:p>
        </p:txBody>
      </p:sp>
      <p:sp>
        <p:nvSpPr>
          <p:cNvPr id="10" name="Content Placeholder 2"/>
          <p:cNvSpPr txBox="1">
            <a:spLocks/>
          </p:cNvSpPr>
          <p:nvPr/>
        </p:nvSpPr>
        <p:spPr>
          <a:xfrm>
            <a:off x="457200" y="3767897"/>
            <a:ext cx="8172450" cy="28091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sz="2400" dirty="0"/>
              <a:t>Wind curtailment was reduced from 15% to 0.5</a:t>
            </a:r>
            <a:r>
              <a:rPr lang="en-US" altLang="zh-CN" sz="2400" dirty="0"/>
              <a:t>%.</a:t>
            </a:r>
            <a:endParaRPr lang="en-US" sz="2400" dirty="0"/>
          </a:p>
        </p:txBody>
      </p:sp>
      <p:graphicFrame>
        <p:nvGraphicFramePr>
          <p:cNvPr id="13" name="Chart 12"/>
          <p:cNvGraphicFramePr>
            <a:graphicFrameLocks/>
          </p:cNvGraphicFramePr>
          <p:nvPr>
            <p:extLst>
              <p:ext uri="{D42A27DB-BD31-4B8C-83A1-F6EECF244321}">
                <p14:modId xmlns:p14="http://schemas.microsoft.com/office/powerpoint/2010/main" val="524440614"/>
              </p:ext>
            </p:extLst>
          </p:nvPr>
        </p:nvGraphicFramePr>
        <p:xfrm>
          <a:off x="6673215" y="2146721"/>
          <a:ext cx="2345055" cy="179662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2"/>
          <p:cNvGraphicFramePr>
            <a:graphicFrameLocks noGrp="1"/>
          </p:cNvGraphicFramePr>
          <p:nvPr>
            <p:extLst>
              <p:ext uri="{D42A27DB-BD31-4B8C-83A1-F6EECF244321}">
                <p14:modId xmlns:p14="http://schemas.microsoft.com/office/powerpoint/2010/main" val="524058510"/>
              </p:ext>
            </p:extLst>
          </p:nvPr>
        </p:nvGraphicFramePr>
        <p:xfrm>
          <a:off x="457200" y="2146721"/>
          <a:ext cx="6096000" cy="1381760"/>
        </p:xfrm>
        <a:graphic>
          <a:graphicData uri="http://schemas.openxmlformats.org/drawingml/2006/table">
            <a:tbl>
              <a:tblPr firstRow="1" bandRow="1">
                <a:tableStyleId>{85BE263C-DBD7-4A20-BB59-AAB30ACAA65A}</a:tableStyleId>
              </a:tblPr>
              <a:tblGrid>
                <a:gridCol w="1219200">
                  <a:extLst>
                    <a:ext uri="{9D8B030D-6E8A-4147-A177-3AD203B41FA5}">
                      <a16:colId xmlns:a16="http://schemas.microsoft.com/office/drawing/2014/main" val="1538463587"/>
                    </a:ext>
                  </a:extLst>
                </a:gridCol>
                <a:gridCol w="2438400">
                  <a:extLst>
                    <a:ext uri="{9D8B030D-6E8A-4147-A177-3AD203B41FA5}">
                      <a16:colId xmlns:a16="http://schemas.microsoft.com/office/drawing/2014/main" val="1200508224"/>
                    </a:ext>
                  </a:extLst>
                </a:gridCol>
                <a:gridCol w="2438400">
                  <a:extLst>
                    <a:ext uri="{9D8B030D-6E8A-4147-A177-3AD203B41FA5}">
                      <a16:colId xmlns:a16="http://schemas.microsoft.com/office/drawing/2014/main" val="3618105211"/>
                    </a:ext>
                  </a:extLst>
                </a:gridCol>
              </a:tblGrid>
              <a:tr h="370840">
                <a:tc>
                  <a:txBody>
                    <a:bodyPr/>
                    <a:lstStyle/>
                    <a:p>
                      <a:endParaRPr lang="en-US" dirty="0"/>
                    </a:p>
                  </a:txBody>
                  <a:tcPr/>
                </a:tc>
                <a:tc>
                  <a:txBody>
                    <a:bodyPr/>
                    <a:lstStyle/>
                    <a:p>
                      <a:r>
                        <a:rPr lang="en-US" dirty="0"/>
                        <a:t>Monetized</a:t>
                      </a:r>
                      <a:r>
                        <a:rPr lang="en-US" baseline="0" dirty="0"/>
                        <a:t> Health Impacts Reduction</a:t>
                      </a:r>
                      <a:endParaRPr lang="en-US" dirty="0"/>
                    </a:p>
                  </a:txBody>
                  <a:tcPr/>
                </a:tc>
                <a:tc>
                  <a:txBody>
                    <a:bodyPr/>
                    <a:lstStyle/>
                    <a:p>
                      <a:r>
                        <a:rPr lang="en-US" dirty="0"/>
                        <a:t>Generation Costs</a:t>
                      </a:r>
                      <a:r>
                        <a:rPr lang="en-US" baseline="0" dirty="0"/>
                        <a:t> Reduction</a:t>
                      </a:r>
                      <a:endParaRPr lang="en-US" dirty="0"/>
                    </a:p>
                  </a:txBody>
                  <a:tcPr/>
                </a:tc>
                <a:extLst>
                  <a:ext uri="{0D108BD9-81ED-4DB2-BD59-A6C34878D82A}">
                    <a16:rowId xmlns:a16="http://schemas.microsoft.com/office/drawing/2014/main" val="2830894088"/>
                  </a:ext>
                </a:extLst>
              </a:tr>
              <a:tr h="370840">
                <a:tc>
                  <a:txBody>
                    <a:bodyPr/>
                    <a:lstStyle/>
                    <a:p>
                      <a:pPr algn="ctr"/>
                      <a:r>
                        <a:rPr lang="en-US" dirty="0"/>
                        <a:t>Windy Day</a:t>
                      </a:r>
                    </a:p>
                  </a:txBody>
                  <a:tcPr>
                    <a:solidFill>
                      <a:schemeClr val="bg1"/>
                    </a:solidFill>
                  </a:tcPr>
                </a:tc>
                <a:tc>
                  <a:txBody>
                    <a:bodyPr/>
                    <a:lstStyle/>
                    <a:p>
                      <a:pPr algn="ctr" fontAlgn="b"/>
                      <a:r>
                        <a:rPr lang="en-US" sz="1800" u="none" strike="noStrike" dirty="0">
                          <a:effectLst/>
                        </a:rPr>
                        <a:t>14%</a:t>
                      </a:r>
                      <a:endParaRPr lang="en-US" sz="1800" b="0" i="0" u="none" strike="noStrike" dirty="0">
                        <a:solidFill>
                          <a:schemeClr val="tx1"/>
                        </a:solidFill>
                        <a:effectLst/>
                        <a:latin typeface="+mn-lt"/>
                      </a:endParaRPr>
                    </a:p>
                  </a:txBody>
                  <a:tcPr>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u="none" strike="noStrike" dirty="0">
                          <a:effectLst/>
                        </a:rPr>
                        <a:t>12%</a:t>
                      </a:r>
                      <a:endParaRPr lang="en-US" sz="1800" b="0" i="0" u="none" strike="noStrike" dirty="0">
                        <a:solidFill>
                          <a:schemeClr val="tx1"/>
                        </a:solidFill>
                        <a:effectLst/>
                        <a:latin typeface="+mn-lt"/>
                      </a:endParaRPr>
                    </a:p>
                  </a:txBody>
                  <a:tcPr>
                    <a:solidFill>
                      <a:schemeClr val="bg1"/>
                    </a:solidFill>
                  </a:tcPr>
                </a:tc>
                <a:extLst>
                  <a:ext uri="{0D108BD9-81ED-4DB2-BD59-A6C34878D82A}">
                    <a16:rowId xmlns:a16="http://schemas.microsoft.com/office/drawing/2014/main" val="602748353"/>
                  </a:ext>
                </a:extLst>
              </a:tr>
              <a:tr h="370840">
                <a:tc>
                  <a:txBody>
                    <a:bodyPr/>
                    <a:lstStyle/>
                    <a:p>
                      <a:pPr algn="ctr"/>
                      <a:r>
                        <a:rPr lang="en-US" dirty="0"/>
                        <a:t>Less</a:t>
                      </a:r>
                      <a:r>
                        <a:rPr lang="en-US" baseline="0" dirty="0"/>
                        <a:t> Wind</a:t>
                      </a:r>
                      <a:endParaRPr lang="en-US" dirty="0"/>
                    </a:p>
                  </a:txBody>
                  <a:tcPr>
                    <a:solidFill>
                      <a:schemeClr val="bg1"/>
                    </a:solidFill>
                  </a:tcPr>
                </a:tc>
                <a:tc>
                  <a:txBody>
                    <a:bodyPr/>
                    <a:lstStyle/>
                    <a:p>
                      <a:pPr algn="ctr"/>
                      <a:r>
                        <a:rPr lang="en-US" dirty="0"/>
                        <a:t>5%</a:t>
                      </a:r>
                    </a:p>
                  </a:txBody>
                  <a:tcPr>
                    <a:solidFill>
                      <a:schemeClr val="bg1"/>
                    </a:solidFill>
                  </a:tcPr>
                </a:tc>
                <a:tc>
                  <a:txBody>
                    <a:bodyPr/>
                    <a:lstStyle/>
                    <a:p>
                      <a:pPr algn="ctr"/>
                      <a:r>
                        <a:rPr lang="en-US" dirty="0"/>
                        <a:t>&lt;1%</a:t>
                      </a:r>
                    </a:p>
                  </a:txBody>
                  <a:tcPr>
                    <a:solidFill>
                      <a:schemeClr val="bg1"/>
                    </a:solidFill>
                  </a:tcPr>
                </a:tc>
                <a:extLst>
                  <a:ext uri="{0D108BD9-81ED-4DB2-BD59-A6C34878D82A}">
                    <a16:rowId xmlns:a16="http://schemas.microsoft.com/office/drawing/2014/main" val="4000932084"/>
                  </a:ext>
                </a:extLst>
              </a:tr>
            </a:tbl>
          </a:graphicData>
        </a:graphic>
      </p:graphicFrame>
      <p:sp>
        <p:nvSpPr>
          <p:cNvPr id="11" name="Content Placeholder 2"/>
          <p:cNvSpPr txBox="1">
            <a:spLocks/>
          </p:cNvSpPr>
          <p:nvPr/>
        </p:nvSpPr>
        <p:spPr>
          <a:xfrm>
            <a:off x="457200" y="1751545"/>
            <a:ext cx="8172450" cy="5930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Compare the contribution of energy storage from S2 to S3</a:t>
            </a:r>
          </a:p>
        </p:txBody>
      </p:sp>
      <p:graphicFrame>
        <p:nvGraphicFramePr>
          <p:cNvPr id="9" name="Chart 8"/>
          <p:cNvGraphicFramePr>
            <a:graphicFrameLocks/>
          </p:cNvGraphicFramePr>
          <p:nvPr>
            <p:extLst>
              <p:ext uri="{D42A27DB-BD31-4B8C-83A1-F6EECF244321}">
                <p14:modId xmlns:p14="http://schemas.microsoft.com/office/powerpoint/2010/main" val="1660675029"/>
              </p:ext>
            </p:extLst>
          </p:nvPr>
        </p:nvGraphicFramePr>
        <p:xfrm>
          <a:off x="457200" y="4171951"/>
          <a:ext cx="4617720" cy="2644530"/>
        </p:xfrm>
        <a:graphic>
          <a:graphicData uri="http://schemas.openxmlformats.org/drawingml/2006/chart">
            <c:chart xmlns:c="http://schemas.openxmlformats.org/drawingml/2006/chart" xmlns:r="http://schemas.openxmlformats.org/officeDocument/2006/relationships" r:id="rId4"/>
          </a:graphicData>
        </a:graphic>
      </p:graphicFrame>
      <p:sp>
        <p:nvSpPr>
          <p:cNvPr id="14" name="Content Placeholder 2"/>
          <p:cNvSpPr txBox="1">
            <a:spLocks/>
          </p:cNvSpPr>
          <p:nvPr/>
        </p:nvSpPr>
        <p:spPr>
          <a:xfrm>
            <a:off x="5074920" y="4319351"/>
            <a:ext cx="3943350" cy="2241469"/>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sz="2400" dirty="0"/>
              <a:t>The total health impacts keeps rising with increasing natural gas prices </a:t>
            </a:r>
          </a:p>
          <a:p>
            <a:pPr>
              <a:buFont typeface="Wingdings" panose="05000000000000000000" pitchFamily="2" charset="2"/>
              <a:buChar char="Ø"/>
            </a:pPr>
            <a:r>
              <a:rPr lang="en-US" sz="2400" dirty="0"/>
              <a:t>Less wind: energy storage did not help reduce health impacts</a:t>
            </a:r>
          </a:p>
          <a:p>
            <a:pPr>
              <a:buFont typeface="Wingdings" panose="05000000000000000000" pitchFamily="2" charset="2"/>
              <a:buChar char="Ø"/>
            </a:pPr>
            <a:r>
              <a:rPr lang="en-US" sz="2400" dirty="0">
                <a:solidFill>
                  <a:schemeClr val="accent2"/>
                </a:solidFill>
              </a:rPr>
              <a:t>More wind: </a:t>
            </a:r>
            <a:r>
              <a:rPr lang="en-US" sz="2400" dirty="0"/>
              <a:t>energy storage slowed down the increase of health impacts</a:t>
            </a:r>
          </a:p>
        </p:txBody>
      </p:sp>
      <p:cxnSp>
        <p:nvCxnSpPr>
          <p:cNvPr id="6" name="Straight Arrow Connector 5">
            <a:extLst>
              <a:ext uri="{FF2B5EF4-FFF2-40B4-BE49-F238E27FC236}">
                <a16:creationId xmlns:a16="http://schemas.microsoft.com/office/drawing/2014/main" id="{6948E79A-2AB8-4EC6-B282-B2FB477020B2}"/>
              </a:ext>
            </a:extLst>
          </p:cNvPr>
          <p:cNvCxnSpPr>
            <a:cxnSpLocks/>
          </p:cNvCxnSpPr>
          <p:nvPr/>
        </p:nvCxnSpPr>
        <p:spPr>
          <a:xfrm>
            <a:off x="5007424" y="4862286"/>
            <a:ext cx="0" cy="261257"/>
          </a:xfrm>
          <a:prstGeom prst="straightConnector1">
            <a:avLst/>
          </a:prstGeom>
          <a:ln>
            <a:solidFill>
              <a:schemeClr val="accent3">
                <a:lumMod val="75000"/>
              </a:schemeClr>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9036123"/>
      </p:ext>
    </p:extLst>
  </p:cSld>
  <p:clrMapOvr>
    <a:masterClrMapping/>
  </p:clrMapOvr>
  <mc:AlternateContent xmlns:mc="http://schemas.openxmlformats.org/markup-compatibility/2006">
    <mc:Choice xmlns:p14="http://schemas.microsoft.com/office/powerpoint/2010/main" Requires="p14">
      <p:transition spd="slow" p14:dur="2000" advTm="14511"/>
    </mc:Choice>
    <mc:Fallback>
      <p:transition spd="slow" advTm="14511"/>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E7AE8-0E8D-48FE-A89D-A89F12398840}"/>
              </a:ext>
            </a:extLst>
          </p:cNvPr>
          <p:cNvSpPr>
            <a:spLocks noGrp="1"/>
          </p:cNvSpPr>
          <p:nvPr>
            <p:ph type="title"/>
          </p:nvPr>
        </p:nvSpPr>
        <p:spPr>
          <a:xfrm>
            <a:off x="457200" y="473985"/>
            <a:ext cx="8229600" cy="1068387"/>
          </a:xfrm>
        </p:spPr>
        <p:txBody>
          <a:bodyPr/>
          <a:lstStyle/>
          <a:p>
            <a:r>
              <a:rPr lang="en-US" dirty="0"/>
              <a:t>Conclusions</a:t>
            </a:r>
          </a:p>
        </p:txBody>
      </p:sp>
      <p:sp>
        <p:nvSpPr>
          <p:cNvPr id="3" name="Slide Number Placeholder 2">
            <a:extLst>
              <a:ext uri="{FF2B5EF4-FFF2-40B4-BE49-F238E27FC236}">
                <a16:creationId xmlns:a16="http://schemas.microsoft.com/office/drawing/2014/main" id="{985795BF-1743-4666-984C-F9086D0906B2}"/>
              </a:ext>
            </a:extLst>
          </p:cNvPr>
          <p:cNvSpPr>
            <a:spLocks noGrp="1"/>
          </p:cNvSpPr>
          <p:nvPr>
            <p:ph type="sldNum" sz="quarter" idx="12"/>
          </p:nvPr>
        </p:nvSpPr>
        <p:spPr/>
        <p:txBody>
          <a:bodyPr/>
          <a:lstStyle/>
          <a:p>
            <a:pPr>
              <a:defRPr/>
            </a:pPr>
            <a:fld id="{3FF2C605-4958-CF43-AA48-80339EFDB0AF}" type="slidenum">
              <a:rPr lang="en-US" smtClean="0"/>
              <a:pPr>
                <a:defRPr/>
              </a:pPr>
              <a:t>19</a:t>
            </a:fld>
            <a:endParaRPr lang="en-US"/>
          </a:p>
        </p:txBody>
      </p:sp>
      <p:grpSp>
        <p:nvGrpSpPr>
          <p:cNvPr id="4" name="Group 3"/>
          <p:cNvGrpSpPr/>
          <p:nvPr/>
        </p:nvGrpSpPr>
        <p:grpSpPr>
          <a:xfrm>
            <a:off x="377570" y="1433896"/>
            <a:ext cx="8388860" cy="4985792"/>
            <a:chOff x="377570" y="1433896"/>
            <a:chExt cx="8388860" cy="4985792"/>
          </a:xfrm>
        </p:grpSpPr>
        <p:sp>
          <p:nvSpPr>
            <p:cNvPr id="5" name="Straight Connector 4"/>
            <p:cNvSpPr/>
            <p:nvPr/>
          </p:nvSpPr>
          <p:spPr>
            <a:xfrm>
              <a:off x="1070230" y="5323854"/>
              <a:ext cx="7696200" cy="0"/>
            </a:xfrm>
            <a:prstGeom prst="line">
              <a:avLst/>
            </a:prstGeom>
          </p:spPr>
          <p:style>
            <a:lnRef idx="2">
              <a:schemeClr val="accent2">
                <a:shade val="80000"/>
                <a:hueOff val="0"/>
                <a:satOff val="0"/>
                <a:lumOff val="0"/>
                <a:alphaOff val="0"/>
              </a:schemeClr>
            </a:lnRef>
            <a:fillRef idx="0">
              <a:schemeClr val="accent2">
                <a:shade val="80000"/>
                <a:hueOff val="0"/>
                <a:satOff val="0"/>
                <a:lumOff val="0"/>
                <a:alphaOff val="0"/>
              </a:schemeClr>
            </a:fillRef>
            <a:effectRef idx="0">
              <a:schemeClr val="accent2">
                <a:shade val="80000"/>
                <a:hueOff val="0"/>
                <a:satOff val="0"/>
                <a:lumOff val="0"/>
                <a:alphaOff val="0"/>
              </a:schemeClr>
            </a:effectRef>
            <a:fontRef idx="minor">
              <a:schemeClr val="tx1">
                <a:hueOff val="0"/>
                <a:satOff val="0"/>
                <a:lumOff val="0"/>
                <a:alphaOff val="0"/>
              </a:schemeClr>
            </a:fontRef>
          </p:style>
        </p:sp>
        <p:sp>
          <p:nvSpPr>
            <p:cNvPr id="6" name="Straight Connector 5"/>
            <p:cNvSpPr/>
            <p:nvPr/>
          </p:nvSpPr>
          <p:spPr>
            <a:xfrm>
              <a:off x="1063356" y="3652792"/>
              <a:ext cx="7696200" cy="0"/>
            </a:xfrm>
            <a:prstGeom prst="line">
              <a:avLst/>
            </a:prstGeom>
          </p:spPr>
          <p:style>
            <a:lnRef idx="2">
              <a:schemeClr val="accent2">
                <a:shade val="80000"/>
                <a:hueOff val="0"/>
                <a:satOff val="0"/>
                <a:lumOff val="0"/>
                <a:alphaOff val="0"/>
              </a:schemeClr>
            </a:lnRef>
            <a:fillRef idx="0">
              <a:schemeClr val="accent2">
                <a:shade val="80000"/>
                <a:hueOff val="0"/>
                <a:satOff val="0"/>
                <a:lumOff val="0"/>
                <a:alphaOff val="0"/>
              </a:schemeClr>
            </a:fillRef>
            <a:effectRef idx="0">
              <a:schemeClr val="accent2">
                <a:shade val="80000"/>
                <a:hueOff val="0"/>
                <a:satOff val="0"/>
                <a:lumOff val="0"/>
                <a:alphaOff val="0"/>
              </a:schemeClr>
            </a:effectRef>
            <a:fontRef idx="minor">
              <a:schemeClr val="tx1">
                <a:hueOff val="0"/>
                <a:satOff val="0"/>
                <a:lumOff val="0"/>
                <a:alphaOff val="0"/>
              </a:schemeClr>
            </a:fontRef>
          </p:style>
        </p:sp>
        <p:sp>
          <p:nvSpPr>
            <p:cNvPr id="7" name="Straight Connector 6"/>
            <p:cNvSpPr/>
            <p:nvPr/>
          </p:nvSpPr>
          <p:spPr>
            <a:xfrm>
              <a:off x="1056488" y="1981731"/>
              <a:ext cx="7696200" cy="0"/>
            </a:xfrm>
            <a:prstGeom prst="line">
              <a:avLst/>
            </a:prstGeom>
          </p:spPr>
          <p:style>
            <a:lnRef idx="2">
              <a:schemeClr val="accent2">
                <a:shade val="80000"/>
                <a:hueOff val="0"/>
                <a:satOff val="0"/>
                <a:lumOff val="0"/>
                <a:alphaOff val="0"/>
              </a:schemeClr>
            </a:lnRef>
            <a:fillRef idx="0">
              <a:schemeClr val="accent2">
                <a:shade val="80000"/>
                <a:hueOff val="0"/>
                <a:satOff val="0"/>
                <a:lumOff val="0"/>
                <a:alphaOff val="0"/>
              </a:schemeClr>
            </a:fillRef>
            <a:effectRef idx="0">
              <a:schemeClr val="accent2">
                <a:shade val="80000"/>
                <a:hueOff val="0"/>
                <a:satOff val="0"/>
                <a:lumOff val="0"/>
                <a:alphaOff val="0"/>
              </a:schemeClr>
            </a:effectRef>
            <a:fontRef idx="minor">
              <a:schemeClr val="tx1">
                <a:hueOff val="0"/>
                <a:satOff val="0"/>
                <a:lumOff val="0"/>
                <a:alphaOff val="0"/>
              </a:schemeClr>
            </a:fontRef>
          </p:style>
        </p:sp>
        <p:sp>
          <p:nvSpPr>
            <p:cNvPr id="8" name="Freeform 7"/>
            <p:cNvSpPr/>
            <p:nvPr/>
          </p:nvSpPr>
          <p:spPr>
            <a:xfrm>
              <a:off x="3805136" y="1433896"/>
              <a:ext cx="4199916" cy="547835"/>
            </a:xfrm>
            <a:custGeom>
              <a:avLst/>
              <a:gdLst>
                <a:gd name="connsiteX0" fmla="*/ 0 w 4199916"/>
                <a:gd name="connsiteY0" fmla="*/ 0 h 547835"/>
                <a:gd name="connsiteX1" fmla="*/ 4199916 w 4199916"/>
                <a:gd name="connsiteY1" fmla="*/ 0 h 547835"/>
                <a:gd name="connsiteX2" fmla="*/ 4199916 w 4199916"/>
                <a:gd name="connsiteY2" fmla="*/ 547835 h 547835"/>
                <a:gd name="connsiteX3" fmla="*/ 0 w 4199916"/>
                <a:gd name="connsiteY3" fmla="*/ 547835 h 547835"/>
                <a:gd name="connsiteX4" fmla="*/ 0 w 4199916"/>
                <a:gd name="connsiteY4" fmla="*/ 0 h 547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9916" h="547835">
                  <a:moveTo>
                    <a:pt x="0" y="0"/>
                  </a:moveTo>
                  <a:lnTo>
                    <a:pt x="4199916" y="0"/>
                  </a:lnTo>
                  <a:lnTo>
                    <a:pt x="4199916" y="547835"/>
                  </a:lnTo>
                  <a:lnTo>
                    <a:pt x="0" y="5478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1435" tIns="51435" rIns="51435" bIns="51435" numCol="1" spcCol="1270" anchor="b" anchorCtr="0">
              <a:noAutofit/>
            </a:bodyPr>
            <a:lstStyle/>
            <a:p>
              <a:pPr lvl="0" algn="l" defTabSz="1200150">
                <a:lnSpc>
                  <a:spcPct val="90000"/>
                </a:lnSpc>
                <a:spcBef>
                  <a:spcPct val="0"/>
                </a:spcBef>
                <a:spcAft>
                  <a:spcPct val="35000"/>
                </a:spcAft>
              </a:pPr>
              <a:endParaRPr lang="zh-CN" altLang="en-US" sz="2700" kern="1200" dirty="0"/>
            </a:p>
          </p:txBody>
        </p:sp>
        <p:sp>
          <p:nvSpPr>
            <p:cNvPr id="10" name="Freeform 9"/>
            <p:cNvSpPr/>
            <p:nvPr/>
          </p:nvSpPr>
          <p:spPr>
            <a:xfrm>
              <a:off x="391312" y="1433896"/>
              <a:ext cx="3331364" cy="547835"/>
            </a:xfrm>
            <a:custGeom>
              <a:avLst/>
              <a:gdLst>
                <a:gd name="connsiteX0" fmla="*/ 91324 w 3331364"/>
                <a:gd name="connsiteY0" fmla="*/ 0 h 547835"/>
                <a:gd name="connsiteX1" fmla="*/ 3240040 w 3331364"/>
                <a:gd name="connsiteY1" fmla="*/ 0 h 547835"/>
                <a:gd name="connsiteX2" fmla="*/ 3331364 w 3331364"/>
                <a:gd name="connsiteY2" fmla="*/ 91324 h 547835"/>
                <a:gd name="connsiteX3" fmla="*/ 3331364 w 3331364"/>
                <a:gd name="connsiteY3" fmla="*/ 547835 h 547835"/>
                <a:gd name="connsiteX4" fmla="*/ 3331364 w 3331364"/>
                <a:gd name="connsiteY4" fmla="*/ 547835 h 547835"/>
                <a:gd name="connsiteX5" fmla="*/ 0 w 3331364"/>
                <a:gd name="connsiteY5" fmla="*/ 547835 h 547835"/>
                <a:gd name="connsiteX6" fmla="*/ 0 w 3331364"/>
                <a:gd name="connsiteY6" fmla="*/ 547835 h 547835"/>
                <a:gd name="connsiteX7" fmla="*/ 0 w 3331364"/>
                <a:gd name="connsiteY7" fmla="*/ 91324 h 547835"/>
                <a:gd name="connsiteX8" fmla="*/ 91324 w 3331364"/>
                <a:gd name="connsiteY8" fmla="*/ 0 h 547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1364" h="547835">
                  <a:moveTo>
                    <a:pt x="91324" y="0"/>
                  </a:moveTo>
                  <a:lnTo>
                    <a:pt x="3240040" y="0"/>
                  </a:lnTo>
                  <a:cubicBezTo>
                    <a:pt x="3290477" y="0"/>
                    <a:pt x="3331364" y="40887"/>
                    <a:pt x="3331364" y="91324"/>
                  </a:cubicBezTo>
                  <a:lnTo>
                    <a:pt x="3331364" y="547835"/>
                  </a:lnTo>
                  <a:lnTo>
                    <a:pt x="3331364" y="547835"/>
                  </a:lnTo>
                  <a:lnTo>
                    <a:pt x="0" y="547835"/>
                  </a:lnTo>
                  <a:lnTo>
                    <a:pt x="0" y="547835"/>
                  </a:lnTo>
                  <a:lnTo>
                    <a:pt x="0" y="91324"/>
                  </a:lnTo>
                  <a:cubicBezTo>
                    <a:pt x="0" y="40887"/>
                    <a:pt x="40887" y="0"/>
                    <a:pt x="91324" y="0"/>
                  </a:cubicBezTo>
                  <a:close/>
                </a:path>
              </a:pathLst>
            </a:custGeom>
          </p:spPr>
          <p:style>
            <a:lnRef idx="2">
              <a:schemeClr val="accent2">
                <a:shade val="80000"/>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txBody>
            <a:bodyPr spcFirstLastPara="0" vert="horz" wrap="square" lIns="78183" tIns="78183" rIns="78183" bIns="51435" numCol="1" spcCol="1270" anchor="ctr" anchorCtr="0">
              <a:noAutofit/>
            </a:bodyPr>
            <a:lstStyle/>
            <a:p>
              <a:pPr lvl="0" algn="ctr" defTabSz="1200150">
                <a:lnSpc>
                  <a:spcPct val="90000"/>
                </a:lnSpc>
                <a:spcBef>
                  <a:spcPct val="0"/>
                </a:spcBef>
                <a:spcAft>
                  <a:spcPct val="35000"/>
                </a:spcAft>
              </a:pPr>
              <a:r>
                <a:rPr lang="en-US" altLang="zh-CN" sz="2700" kern="1200" dirty="0"/>
                <a:t>Emissions’ Impacts</a:t>
              </a:r>
              <a:endParaRPr lang="zh-CN" altLang="en-US" sz="2700" kern="1200" dirty="0"/>
            </a:p>
          </p:txBody>
        </p:sp>
        <p:sp>
          <p:nvSpPr>
            <p:cNvPr id="11" name="Freeform 10"/>
            <p:cNvSpPr/>
            <p:nvPr/>
          </p:nvSpPr>
          <p:spPr>
            <a:xfrm>
              <a:off x="596348" y="1981731"/>
              <a:ext cx="7823752" cy="1095834"/>
            </a:xfrm>
            <a:custGeom>
              <a:avLst/>
              <a:gdLst>
                <a:gd name="connsiteX0" fmla="*/ 0 w 7696200"/>
                <a:gd name="connsiteY0" fmla="*/ 0 h 1095834"/>
                <a:gd name="connsiteX1" fmla="*/ 7696200 w 7696200"/>
                <a:gd name="connsiteY1" fmla="*/ 0 h 1095834"/>
                <a:gd name="connsiteX2" fmla="*/ 7696200 w 7696200"/>
                <a:gd name="connsiteY2" fmla="*/ 1095834 h 1095834"/>
                <a:gd name="connsiteX3" fmla="*/ 0 w 7696200"/>
                <a:gd name="connsiteY3" fmla="*/ 1095834 h 1095834"/>
                <a:gd name="connsiteX4" fmla="*/ 0 w 7696200"/>
                <a:gd name="connsiteY4" fmla="*/ 0 h 1095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96200" h="1095834">
                  <a:moveTo>
                    <a:pt x="0" y="0"/>
                  </a:moveTo>
                  <a:lnTo>
                    <a:pt x="7696200" y="0"/>
                  </a:lnTo>
                  <a:lnTo>
                    <a:pt x="7696200" y="1095834"/>
                  </a:lnTo>
                  <a:lnTo>
                    <a:pt x="0" y="109583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t" anchorCtr="0">
              <a:noAutofit/>
            </a:bodyPr>
            <a:lstStyle/>
            <a:p>
              <a:pPr marL="342900" lvl="1" indent="-342900" algn="l" defTabSz="977900">
                <a:lnSpc>
                  <a:spcPct val="90000"/>
                </a:lnSpc>
                <a:spcBef>
                  <a:spcPct val="0"/>
                </a:spcBef>
                <a:spcAft>
                  <a:spcPct val="15000"/>
                </a:spcAft>
                <a:buFont typeface="Wingdings" panose="05000000000000000000" pitchFamily="2" charset="2"/>
                <a:buChar char="Ø"/>
              </a:pPr>
              <a:r>
                <a:rPr lang="en-US" altLang="zh-CN" sz="2200" kern="1200" dirty="0"/>
                <a:t>The health impacts caused by the emissions from power sector are significantly influenced by the fuel type, as well as the time and location of the emissions from power plants.</a:t>
              </a:r>
              <a:endParaRPr lang="zh-CN" altLang="en-US" sz="2200" kern="1200" dirty="0"/>
            </a:p>
          </p:txBody>
        </p:sp>
        <p:sp>
          <p:nvSpPr>
            <p:cNvPr id="12" name="Freeform 11"/>
            <p:cNvSpPr/>
            <p:nvPr/>
          </p:nvSpPr>
          <p:spPr>
            <a:xfrm>
              <a:off x="3064368" y="3104957"/>
              <a:ext cx="5695188" cy="547835"/>
            </a:xfrm>
            <a:custGeom>
              <a:avLst/>
              <a:gdLst>
                <a:gd name="connsiteX0" fmla="*/ 0 w 5695188"/>
                <a:gd name="connsiteY0" fmla="*/ 0 h 547835"/>
                <a:gd name="connsiteX1" fmla="*/ 5695188 w 5695188"/>
                <a:gd name="connsiteY1" fmla="*/ 0 h 547835"/>
                <a:gd name="connsiteX2" fmla="*/ 5695188 w 5695188"/>
                <a:gd name="connsiteY2" fmla="*/ 547835 h 547835"/>
                <a:gd name="connsiteX3" fmla="*/ 0 w 5695188"/>
                <a:gd name="connsiteY3" fmla="*/ 547835 h 547835"/>
                <a:gd name="connsiteX4" fmla="*/ 0 w 5695188"/>
                <a:gd name="connsiteY4" fmla="*/ 0 h 547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5188" h="547835">
                  <a:moveTo>
                    <a:pt x="0" y="0"/>
                  </a:moveTo>
                  <a:lnTo>
                    <a:pt x="5695188" y="0"/>
                  </a:lnTo>
                  <a:lnTo>
                    <a:pt x="5695188" y="547835"/>
                  </a:lnTo>
                  <a:lnTo>
                    <a:pt x="0" y="5478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b" anchorCtr="0">
              <a:noAutofit/>
            </a:bodyPr>
            <a:lstStyle/>
            <a:p>
              <a:pPr lvl="0" algn="l" defTabSz="1155700">
                <a:lnSpc>
                  <a:spcPct val="90000"/>
                </a:lnSpc>
                <a:spcBef>
                  <a:spcPct val="0"/>
                </a:spcBef>
                <a:spcAft>
                  <a:spcPct val="35000"/>
                </a:spcAft>
              </a:pPr>
              <a:endParaRPr lang="zh-CN" altLang="en-US" sz="2600" kern="1200"/>
            </a:p>
          </p:txBody>
        </p:sp>
        <p:sp>
          <p:nvSpPr>
            <p:cNvPr id="13" name="Freeform 12"/>
            <p:cNvSpPr/>
            <p:nvPr/>
          </p:nvSpPr>
          <p:spPr>
            <a:xfrm>
              <a:off x="384444" y="3104957"/>
              <a:ext cx="3358838" cy="547835"/>
            </a:xfrm>
            <a:custGeom>
              <a:avLst/>
              <a:gdLst>
                <a:gd name="connsiteX0" fmla="*/ 91324 w 3358838"/>
                <a:gd name="connsiteY0" fmla="*/ 0 h 547835"/>
                <a:gd name="connsiteX1" fmla="*/ 3267514 w 3358838"/>
                <a:gd name="connsiteY1" fmla="*/ 0 h 547835"/>
                <a:gd name="connsiteX2" fmla="*/ 3358838 w 3358838"/>
                <a:gd name="connsiteY2" fmla="*/ 91324 h 547835"/>
                <a:gd name="connsiteX3" fmla="*/ 3358838 w 3358838"/>
                <a:gd name="connsiteY3" fmla="*/ 547835 h 547835"/>
                <a:gd name="connsiteX4" fmla="*/ 3358838 w 3358838"/>
                <a:gd name="connsiteY4" fmla="*/ 547835 h 547835"/>
                <a:gd name="connsiteX5" fmla="*/ 0 w 3358838"/>
                <a:gd name="connsiteY5" fmla="*/ 547835 h 547835"/>
                <a:gd name="connsiteX6" fmla="*/ 0 w 3358838"/>
                <a:gd name="connsiteY6" fmla="*/ 547835 h 547835"/>
                <a:gd name="connsiteX7" fmla="*/ 0 w 3358838"/>
                <a:gd name="connsiteY7" fmla="*/ 91324 h 547835"/>
                <a:gd name="connsiteX8" fmla="*/ 91324 w 3358838"/>
                <a:gd name="connsiteY8" fmla="*/ 0 h 547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8838" h="547835">
                  <a:moveTo>
                    <a:pt x="91324" y="0"/>
                  </a:moveTo>
                  <a:lnTo>
                    <a:pt x="3267514" y="0"/>
                  </a:lnTo>
                  <a:cubicBezTo>
                    <a:pt x="3317951" y="0"/>
                    <a:pt x="3358838" y="40887"/>
                    <a:pt x="3358838" y="91324"/>
                  </a:cubicBezTo>
                  <a:lnTo>
                    <a:pt x="3358838" y="547835"/>
                  </a:lnTo>
                  <a:lnTo>
                    <a:pt x="3358838" y="547835"/>
                  </a:lnTo>
                  <a:lnTo>
                    <a:pt x="0" y="547835"/>
                  </a:lnTo>
                  <a:lnTo>
                    <a:pt x="0" y="547835"/>
                  </a:lnTo>
                  <a:lnTo>
                    <a:pt x="0" y="91324"/>
                  </a:lnTo>
                  <a:cubicBezTo>
                    <a:pt x="0" y="40887"/>
                    <a:pt x="40887" y="0"/>
                    <a:pt x="91324" y="0"/>
                  </a:cubicBezTo>
                  <a:close/>
                </a:path>
              </a:pathLst>
            </a:custGeom>
          </p:spPr>
          <p:style>
            <a:lnRef idx="2">
              <a:schemeClr val="accent2">
                <a:shade val="80000"/>
                <a:hueOff val="-17936"/>
                <a:satOff val="-2012"/>
                <a:lumOff val="12840"/>
                <a:alphaOff val="0"/>
              </a:schemeClr>
            </a:lnRef>
            <a:fillRef idx="1">
              <a:schemeClr val="accent2">
                <a:shade val="80000"/>
                <a:hueOff val="-17936"/>
                <a:satOff val="-2012"/>
                <a:lumOff val="12840"/>
                <a:alphaOff val="0"/>
              </a:schemeClr>
            </a:fillRef>
            <a:effectRef idx="0">
              <a:schemeClr val="accent2">
                <a:shade val="80000"/>
                <a:hueOff val="-17936"/>
                <a:satOff val="-2012"/>
                <a:lumOff val="12840"/>
                <a:alphaOff val="0"/>
              </a:schemeClr>
            </a:effectRef>
            <a:fontRef idx="minor">
              <a:schemeClr val="lt1"/>
            </a:fontRef>
          </p:style>
          <p:txBody>
            <a:bodyPr spcFirstLastPara="0" vert="horz" wrap="square" lIns="76278" tIns="76278" rIns="76278" bIns="49530" numCol="1" spcCol="1270" anchor="ctr" anchorCtr="0">
              <a:noAutofit/>
            </a:bodyPr>
            <a:lstStyle/>
            <a:p>
              <a:pPr lvl="0" algn="ctr" defTabSz="1155700">
                <a:lnSpc>
                  <a:spcPct val="90000"/>
                </a:lnSpc>
                <a:spcBef>
                  <a:spcPct val="0"/>
                </a:spcBef>
                <a:spcAft>
                  <a:spcPct val="35000"/>
                </a:spcAft>
              </a:pPr>
              <a:r>
                <a:rPr lang="en-US" altLang="zh-CN" sz="2600" kern="1200" dirty="0"/>
                <a:t>Health Damage Costs</a:t>
              </a:r>
              <a:endParaRPr lang="zh-CN" altLang="en-US" sz="2600" kern="1200" dirty="0"/>
            </a:p>
          </p:txBody>
        </p:sp>
        <p:sp>
          <p:nvSpPr>
            <p:cNvPr id="14" name="Freeform 13"/>
            <p:cNvSpPr/>
            <p:nvPr/>
          </p:nvSpPr>
          <p:spPr>
            <a:xfrm>
              <a:off x="596348" y="3652792"/>
              <a:ext cx="7823752" cy="1095834"/>
            </a:xfrm>
            <a:custGeom>
              <a:avLst/>
              <a:gdLst>
                <a:gd name="connsiteX0" fmla="*/ 0 w 7696200"/>
                <a:gd name="connsiteY0" fmla="*/ 0 h 1095834"/>
                <a:gd name="connsiteX1" fmla="*/ 7696200 w 7696200"/>
                <a:gd name="connsiteY1" fmla="*/ 0 h 1095834"/>
                <a:gd name="connsiteX2" fmla="*/ 7696200 w 7696200"/>
                <a:gd name="connsiteY2" fmla="*/ 1095834 h 1095834"/>
                <a:gd name="connsiteX3" fmla="*/ 0 w 7696200"/>
                <a:gd name="connsiteY3" fmla="*/ 1095834 h 1095834"/>
                <a:gd name="connsiteX4" fmla="*/ 0 w 7696200"/>
                <a:gd name="connsiteY4" fmla="*/ 0 h 1095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96200" h="1095834">
                  <a:moveTo>
                    <a:pt x="0" y="0"/>
                  </a:moveTo>
                  <a:lnTo>
                    <a:pt x="7696200" y="0"/>
                  </a:lnTo>
                  <a:lnTo>
                    <a:pt x="7696200" y="1095834"/>
                  </a:lnTo>
                  <a:lnTo>
                    <a:pt x="0" y="109583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t" anchorCtr="0">
              <a:noAutofit/>
            </a:bodyPr>
            <a:lstStyle/>
            <a:p>
              <a:pPr marL="342900" lvl="1" indent="-342900" algn="l" defTabSz="977900">
                <a:lnSpc>
                  <a:spcPct val="90000"/>
                </a:lnSpc>
                <a:spcBef>
                  <a:spcPct val="0"/>
                </a:spcBef>
                <a:spcAft>
                  <a:spcPct val="15000"/>
                </a:spcAft>
                <a:buFont typeface="Wingdings" panose="05000000000000000000" pitchFamily="2" charset="2"/>
                <a:buChar char="Ø"/>
              </a:pPr>
              <a:r>
                <a:rPr lang="en-US" altLang="zh-CN" sz="2200" kern="1200" dirty="0"/>
                <a:t>Internalizing the time- and location- varying health damage costs into the unit commitment and economic dispatch model helps reduce the adverse health impacts from electricity generation.</a:t>
              </a:r>
              <a:endParaRPr lang="zh-CN" altLang="en-US" sz="2200" kern="1200" dirty="0"/>
            </a:p>
          </p:txBody>
        </p:sp>
        <p:sp>
          <p:nvSpPr>
            <p:cNvPr id="15" name="Freeform 14"/>
            <p:cNvSpPr/>
            <p:nvPr/>
          </p:nvSpPr>
          <p:spPr>
            <a:xfrm>
              <a:off x="3071242" y="4776018"/>
              <a:ext cx="5695188" cy="547835"/>
            </a:xfrm>
            <a:custGeom>
              <a:avLst/>
              <a:gdLst>
                <a:gd name="connsiteX0" fmla="*/ 0 w 5695188"/>
                <a:gd name="connsiteY0" fmla="*/ 0 h 547835"/>
                <a:gd name="connsiteX1" fmla="*/ 5695188 w 5695188"/>
                <a:gd name="connsiteY1" fmla="*/ 0 h 547835"/>
                <a:gd name="connsiteX2" fmla="*/ 5695188 w 5695188"/>
                <a:gd name="connsiteY2" fmla="*/ 547835 h 547835"/>
                <a:gd name="connsiteX3" fmla="*/ 0 w 5695188"/>
                <a:gd name="connsiteY3" fmla="*/ 547835 h 547835"/>
                <a:gd name="connsiteX4" fmla="*/ 0 w 5695188"/>
                <a:gd name="connsiteY4" fmla="*/ 0 h 547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5188" h="547835">
                  <a:moveTo>
                    <a:pt x="0" y="0"/>
                  </a:moveTo>
                  <a:lnTo>
                    <a:pt x="5695188" y="0"/>
                  </a:lnTo>
                  <a:lnTo>
                    <a:pt x="5695188" y="547835"/>
                  </a:lnTo>
                  <a:lnTo>
                    <a:pt x="0" y="5478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b" anchorCtr="0">
              <a:noAutofit/>
            </a:bodyPr>
            <a:lstStyle/>
            <a:p>
              <a:pPr lvl="0" algn="l" defTabSz="1155700">
                <a:lnSpc>
                  <a:spcPct val="90000"/>
                </a:lnSpc>
                <a:spcBef>
                  <a:spcPct val="0"/>
                </a:spcBef>
                <a:spcAft>
                  <a:spcPct val="35000"/>
                </a:spcAft>
              </a:pPr>
              <a:endParaRPr lang="zh-CN" altLang="en-US" sz="2600" kern="1200"/>
            </a:p>
          </p:txBody>
        </p:sp>
        <p:sp>
          <p:nvSpPr>
            <p:cNvPr id="16" name="Freeform 15"/>
            <p:cNvSpPr/>
            <p:nvPr/>
          </p:nvSpPr>
          <p:spPr>
            <a:xfrm>
              <a:off x="377570" y="4776018"/>
              <a:ext cx="3386332" cy="547835"/>
            </a:xfrm>
            <a:custGeom>
              <a:avLst/>
              <a:gdLst>
                <a:gd name="connsiteX0" fmla="*/ 91324 w 3386332"/>
                <a:gd name="connsiteY0" fmla="*/ 0 h 547835"/>
                <a:gd name="connsiteX1" fmla="*/ 3295008 w 3386332"/>
                <a:gd name="connsiteY1" fmla="*/ 0 h 547835"/>
                <a:gd name="connsiteX2" fmla="*/ 3386332 w 3386332"/>
                <a:gd name="connsiteY2" fmla="*/ 91324 h 547835"/>
                <a:gd name="connsiteX3" fmla="*/ 3386332 w 3386332"/>
                <a:gd name="connsiteY3" fmla="*/ 547835 h 547835"/>
                <a:gd name="connsiteX4" fmla="*/ 3386332 w 3386332"/>
                <a:gd name="connsiteY4" fmla="*/ 547835 h 547835"/>
                <a:gd name="connsiteX5" fmla="*/ 0 w 3386332"/>
                <a:gd name="connsiteY5" fmla="*/ 547835 h 547835"/>
                <a:gd name="connsiteX6" fmla="*/ 0 w 3386332"/>
                <a:gd name="connsiteY6" fmla="*/ 547835 h 547835"/>
                <a:gd name="connsiteX7" fmla="*/ 0 w 3386332"/>
                <a:gd name="connsiteY7" fmla="*/ 91324 h 547835"/>
                <a:gd name="connsiteX8" fmla="*/ 91324 w 3386332"/>
                <a:gd name="connsiteY8" fmla="*/ 0 h 547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6332" h="547835">
                  <a:moveTo>
                    <a:pt x="91324" y="0"/>
                  </a:moveTo>
                  <a:lnTo>
                    <a:pt x="3295008" y="0"/>
                  </a:lnTo>
                  <a:cubicBezTo>
                    <a:pt x="3345445" y="0"/>
                    <a:pt x="3386332" y="40887"/>
                    <a:pt x="3386332" y="91324"/>
                  </a:cubicBezTo>
                  <a:lnTo>
                    <a:pt x="3386332" y="547835"/>
                  </a:lnTo>
                  <a:lnTo>
                    <a:pt x="3386332" y="547835"/>
                  </a:lnTo>
                  <a:lnTo>
                    <a:pt x="0" y="547835"/>
                  </a:lnTo>
                  <a:lnTo>
                    <a:pt x="0" y="547835"/>
                  </a:lnTo>
                  <a:lnTo>
                    <a:pt x="0" y="91324"/>
                  </a:lnTo>
                  <a:cubicBezTo>
                    <a:pt x="0" y="40887"/>
                    <a:pt x="40887" y="0"/>
                    <a:pt x="91324" y="0"/>
                  </a:cubicBezTo>
                  <a:close/>
                </a:path>
              </a:pathLst>
            </a:custGeom>
          </p:spPr>
          <p:style>
            <a:lnRef idx="2">
              <a:schemeClr val="accent2">
                <a:shade val="80000"/>
                <a:hueOff val="-35872"/>
                <a:satOff val="-4024"/>
                <a:lumOff val="25680"/>
                <a:alphaOff val="0"/>
              </a:schemeClr>
            </a:lnRef>
            <a:fillRef idx="1">
              <a:schemeClr val="accent2">
                <a:shade val="80000"/>
                <a:hueOff val="-35872"/>
                <a:satOff val="-4024"/>
                <a:lumOff val="25680"/>
                <a:alphaOff val="0"/>
              </a:schemeClr>
            </a:fillRef>
            <a:effectRef idx="0">
              <a:schemeClr val="accent2">
                <a:shade val="80000"/>
                <a:hueOff val="-35872"/>
                <a:satOff val="-4024"/>
                <a:lumOff val="25680"/>
                <a:alphaOff val="0"/>
              </a:schemeClr>
            </a:effectRef>
            <a:fontRef idx="minor">
              <a:schemeClr val="lt1"/>
            </a:fontRef>
          </p:style>
          <p:txBody>
            <a:bodyPr spcFirstLastPara="0" vert="horz" wrap="square" lIns="76278" tIns="76278" rIns="76278" bIns="49530" numCol="1" spcCol="1270" anchor="ctr" anchorCtr="0">
              <a:noAutofit/>
            </a:bodyPr>
            <a:lstStyle/>
            <a:p>
              <a:pPr lvl="0" algn="ctr" defTabSz="1155700">
                <a:lnSpc>
                  <a:spcPct val="90000"/>
                </a:lnSpc>
                <a:spcBef>
                  <a:spcPct val="0"/>
                </a:spcBef>
                <a:spcAft>
                  <a:spcPct val="35000"/>
                </a:spcAft>
              </a:pPr>
              <a:r>
                <a:rPr lang="en-US" altLang="zh-CN" sz="2600" kern="1200" dirty="0"/>
                <a:t>Energy Storage</a:t>
              </a:r>
              <a:endParaRPr lang="zh-CN" altLang="en-US" sz="2600" kern="1200" dirty="0"/>
            </a:p>
          </p:txBody>
        </p:sp>
        <p:sp>
          <p:nvSpPr>
            <p:cNvPr id="17" name="Freeform 16"/>
            <p:cNvSpPr/>
            <p:nvPr/>
          </p:nvSpPr>
          <p:spPr>
            <a:xfrm>
              <a:off x="596348" y="5323854"/>
              <a:ext cx="7823752" cy="1095834"/>
            </a:xfrm>
            <a:custGeom>
              <a:avLst/>
              <a:gdLst>
                <a:gd name="connsiteX0" fmla="*/ 0 w 7696200"/>
                <a:gd name="connsiteY0" fmla="*/ 0 h 1095834"/>
                <a:gd name="connsiteX1" fmla="*/ 7696200 w 7696200"/>
                <a:gd name="connsiteY1" fmla="*/ 0 h 1095834"/>
                <a:gd name="connsiteX2" fmla="*/ 7696200 w 7696200"/>
                <a:gd name="connsiteY2" fmla="*/ 1095834 h 1095834"/>
                <a:gd name="connsiteX3" fmla="*/ 0 w 7696200"/>
                <a:gd name="connsiteY3" fmla="*/ 1095834 h 1095834"/>
                <a:gd name="connsiteX4" fmla="*/ 0 w 7696200"/>
                <a:gd name="connsiteY4" fmla="*/ 0 h 1095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96200" h="1095834">
                  <a:moveTo>
                    <a:pt x="0" y="0"/>
                  </a:moveTo>
                  <a:lnTo>
                    <a:pt x="7696200" y="0"/>
                  </a:lnTo>
                  <a:lnTo>
                    <a:pt x="7696200" y="1095834"/>
                  </a:lnTo>
                  <a:lnTo>
                    <a:pt x="0" y="109583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t" anchorCtr="0">
              <a:noAutofit/>
            </a:bodyPr>
            <a:lstStyle/>
            <a:p>
              <a:pPr marL="342900" lvl="1" indent="-342900" algn="l" defTabSz="977900">
                <a:lnSpc>
                  <a:spcPct val="90000"/>
                </a:lnSpc>
                <a:spcBef>
                  <a:spcPct val="0"/>
                </a:spcBef>
                <a:spcAft>
                  <a:spcPct val="15000"/>
                </a:spcAft>
                <a:buFont typeface="Wingdings" panose="05000000000000000000" pitchFamily="2" charset="2"/>
                <a:buChar char="Ø"/>
              </a:pPr>
              <a:r>
                <a:rPr lang="en-US" altLang="zh-CN" sz="2200" dirty="0"/>
                <a:t>A</a:t>
              </a:r>
              <a:r>
                <a:rPr lang="en-US" altLang="zh-CN" sz="2200" kern="1200" dirty="0"/>
                <a:t>ddition of energy storage to the grid can help reduce additional health impacts when considering health damage costs, while also reducing the electricity generation costs when there is a large amount wind.</a:t>
              </a:r>
              <a:endParaRPr lang="zh-CN" altLang="en-US" sz="2200" kern="1200" dirty="0"/>
            </a:p>
          </p:txBody>
        </p:sp>
      </p:grpSp>
    </p:spTree>
    <p:extLst>
      <p:ext uri="{BB962C8B-B14F-4D97-AF65-F5344CB8AC3E}">
        <p14:creationId xmlns:p14="http://schemas.microsoft.com/office/powerpoint/2010/main" val="1666554116"/>
      </p:ext>
    </p:extLst>
  </p:cSld>
  <p:clrMapOvr>
    <a:masterClrMapping/>
  </p:clrMapOvr>
  <mc:AlternateContent xmlns:mc="http://schemas.openxmlformats.org/markup-compatibility/2006">
    <mc:Choice xmlns:p14="http://schemas.microsoft.com/office/powerpoint/2010/main" Requires="p14">
      <p:transition spd="slow" p14:dur="2000" advTm="44494"/>
    </mc:Choice>
    <mc:Fallback>
      <p:transition spd="slow" advTm="44494"/>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57535-BCF1-441B-B2F0-1B64C3B9D12B}"/>
              </a:ext>
            </a:extLst>
          </p:cNvPr>
          <p:cNvSpPr>
            <a:spLocks noGrp="1"/>
          </p:cNvSpPr>
          <p:nvPr>
            <p:ph type="title"/>
          </p:nvPr>
        </p:nvSpPr>
        <p:spPr>
          <a:xfrm>
            <a:off x="457200" y="456229"/>
            <a:ext cx="8229600" cy="1068387"/>
          </a:xfrm>
        </p:spPr>
        <p:txBody>
          <a:bodyPr/>
          <a:lstStyle/>
          <a:p>
            <a:r>
              <a:rPr lang="en-US" dirty="0"/>
              <a:t>Background</a:t>
            </a:r>
          </a:p>
        </p:txBody>
      </p:sp>
      <p:sp>
        <p:nvSpPr>
          <p:cNvPr id="11" name="Slide Number Placeholder 10">
            <a:extLst>
              <a:ext uri="{FF2B5EF4-FFF2-40B4-BE49-F238E27FC236}">
                <a16:creationId xmlns:a16="http://schemas.microsoft.com/office/drawing/2014/main" id="{C247C42B-B2B9-40BE-8D9C-DFD2FEC4F32B}"/>
              </a:ext>
            </a:extLst>
          </p:cNvPr>
          <p:cNvSpPr>
            <a:spLocks noGrp="1"/>
          </p:cNvSpPr>
          <p:nvPr>
            <p:ph type="sldNum" sz="quarter" idx="12"/>
          </p:nvPr>
        </p:nvSpPr>
        <p:spPr/>
        <p:txBody>
          <a:bodyPr/>
          <a:lstStyle/>
          <a:p>
            <a:pPr>
              <a:defRPr/>
            </a:pPr>
            <a:fld id="{3FF2C605-4958-CF43-AA48-80339EFDB0AF}" type="slidenum">
              <a:rPr lang="en-US" smtClean="0"/>
              <a:pPr>
                <a:defRPr/>
              </a:pPr>
              <a:t>2</a:t>
            </a:fld>
            <a:endParaRPr lang="en-US"/>
          </a:p>
        </p:txBody>
      </p:sp>
      <p:sp>
        <p:nvSpPr>
          <p:cNvPr id="14" name="TextBox 13">
            <a:extLst>
              <a:ext uri="{FF2B5EF4-FFF2-40B4-BE49-F238E27FC236}">
                <a16:creationId xmlns:a16="http://schemas.microsoft.com/office/drawing/2014/main" id="{88885937-9E1A-46FC-8E47-1A343E8918DB}"/>
              </a:ext>
            </a:extLst>
          </p:cNvPr>
          <p:cNvSpPr txBox="1"/>
          <p:nvPr/>
        </p:nvSpPr>
        <p:spPr>
          <a:xfrm>
            <a:off x="222422" y="5394510"/>
            <a:ext cx="8699156" cy="1138773"/>
          </a:xfrm>
          <a:prstGeom prst="rect">
            <a:avLst/>
          </a:prstGeom>
          <a:noFill/>
        </p:spPr>
        <p:txBody>
          <a:bodyPr wrap="square" rtlCol="0">
            <a:spAutoFit/>
          </a:bodyPr>
          <a:lstStyle/>
          <a:p>
            <a:pPr marL="285750" indent="-285750">
              <a:buFont typeface="Wingdings" panose="05000000000000000000" pitchFamily="2" charset="2"/>
              <a:buChar char="Ø"/>
            </a:pPr>
            <a:r>
              <a:rPr lang="en-US" altLang="zh-CN" sz="2000" dirty="0"/>
              <a:t>Even with over </a:t>
            </a:r>
            <a:r>
              <a:rPr lang="en-US" altLang="zh-CN" sz="2400" dirty="0">
                <a:solidFill>
                  <a:schemeClr val="accent2">
                    <a:lumMod val="75000"/>
                  </a:schemeClr>
                </a:solidFill>
              </a:rPr>
              <a:t>80%</a:t>
            </a:r>
            <a:r>
              <a:rPr lang="en-US" altLang="zh-CN" sz="2000" dirty="0"/>
              <a:t> emission reduction from power plants since 1990, there are still over </a:t>
            </a:r>
            <a:r>
              <a:rPr lang="en-US" altLang="zh-CN" sz="2400" dirty="0">
                <a:solidFill>
                  <a:schemeClr val="accent2">
                    <a:lumMod val="75000"/>
                  </a:schemeClr>
                </a:solidFill>
              </a:rPr>
              <a:t>20,000</a:t>
            </a:r>
            <a:r>
              <a:rPr lang="en-US" altLang="zh-CN" sz="2000" dirty="0"/>
              <a:t> mortalities caused by power sector every year in the U.S (Penn et al., 2017).</a:t>
            </a:r>
          </a:p>
        </p:txBody>
      </p:sp>
      <p:pic>
        <p:nvPicPr>
          <p:cNvPr id="1026" name="Picture 2" descr="https://www.eia.gov/energyexplained/images/charts/consumption-by-source-and-sector.png">
            <a:extLst>
              <a:ext uri="{FF2B5EF4-FFF2-40B4-BE49-F238E27FC236}">
                <a16:creationId xmlns:a16="http://schemas.microsoft.com/office/drawing/2014/main" id="{5EC9BC8B-4303-4537-AB9D-F7AFE7F58D3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0820" b="22264"/>
          <a:stretch/>
        </p:blipFill>
        <p:spPr bwMode="auto">
          <a:xfrm>
            <a:off x="-97971" y="1457324"/>
            <a:ext cx="5495590" cy="355804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4F54CA5-78E3-4F22-8B88-AC4AC7095989}"/>
              </a:ext>
            </a:extLst>
          </p:cNvPr>
          <p:cNvSpPr txBox="1"/>
          <p:nvPr/>
        </p:nvSpPr>
        <p:spPr>
          <a:xfrm>
            <a:off x="0" y="6582261"/>
            <a:ext cx="3437790" cy="276999"/>
          </a:xfrm>
          <a:prstGeom prst="rect">
            <a:avLst/>
          </a:prstGeom>
          <a:noFill/>
        </p:spPr>
        <p:txBody>
          <a:bodyPr wrap="square" rtlCol="0">
            <a:spAutoFit/>
          </a:bodyPr>
          <a:lstStyle/>
          <a:p>
            <a:r>
              <a:rPr lang="en-US" altLang="zh-CN" sz="1200" dirty="0"/>
              <a:t>Data sources: EIA, EPA</a:t>
            </a:r>
            <a:endParaRPr lang="zh-CN" altLang="en-US" sz="1200" dirty="0"/>
          </a:p>
        </p:txBody>
      </p:sp>
      <p:grpSp>
        <p:nvGrpSpPr>
          <p:cNvPr id="7" name="Group 6"/>
          <p:cNvGrpSpPr/>
          <p:nvPr/>
        </p:nvGrpSpPr>
        <p:grpSpPr>
          <a:xfrm>
            <a:off x="4713782" y="1465570"/>
            <a:ext cx="4436291" cy="3558042"/>
            <a:chOff x="4158342" y="1524617"/>
            <a:chExt cx="5083629" cy="3558042"/>
          </a:xfrm>
        </p:grpSpPr>
        <p:graphicFrame>
          <p:nvGraphicFramePr>
            <p:cNvPr id="13" name="Chart 12">
              <a:extLst>
                <a:ext uri="{FF2B5EF4-FFF2-40B4-BE49-F238E27FC236}">
                  <a16:creationId xmlns:a16="http://schemas.microsoft.com/office/drawing/2014/main" id="{2E389D76-AEA2-48F0-9813-11B879AE7874}"/>
                </a:ext>
              </a:extLst>
            </p:cNvPr>
            <p:cNvGraphicFramePr>
              <a:graphicFrameLocks/>
            </p:cNvGraphicFramePr>
            <p:nvPr>
              <p:extLst>
                <p:ext uri="{D42A27DB-BD31-4B8C-83A1-F6EECF244321}">
                  <p14:modId xmlns:p14="http://schemas.microsoft.com/office/powerpoint/2010/main" val="3686401383"/>
                </p:ext>
              </p:extLst>
            </p:nvPr>
          </p:nvGraphicFramePr>
          <p:xfrm>
            <a:off x="4158342" y="1524617"/>
            <a:ext cx="5083629" cy="3558042"/>
          </p:xfrm>
          <a:graphic>
            <a:graphicData uri="http://schemas.openxmlformats.org/drawingml/2006/chart">
              <c:chart xmlns:c="http://schemas.openxmlformats.org/drawingml/2006/chart" xmlns:r="http://schemas.openxmlformats.org/officeDocument/2006/relationships" r:id="rId5"/>
            </a:graphicData>
          </a:graphic>
        </p:graphicFrame>
        <p:cxnSp>
          <p:nvCxnSpPr>
            <p:cNvPr id="5" name="Straight Arrow Connector 4">
              <a:extLst>
                <a:ext uri="{FF2B5EF4-FFF2-40B4-BE49-F238E27FC236}">
                  <a16:creationId xmlns:a16="http://schemas.microsoft.com/office/drawing/2014/main" id="{36FE5286-0C7E-4719-974D-64A8110D6691}"/>
                </a:ext>
              </a:extLst>
            </p:cNvPr>
            <p:cNvCxnSpPr/>
            <p:nvPr/>
          </p:nvCxnSpPr>
          <p:spPr>
            <a:xfrm>
              <a:off x="5881816" y="2656703"/>
              <a:ext cx="1668162" cy="11121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4570E588-1066-4172-B346-5947137C5AAD}"/>
                </a:ext>
              </a:extLst>
            </p:cNvPr>
            <p:cNvCxnSpPr>
              <a:cxnSpLocks/>
            </p:cNvCxnSpPr>
            <p:nvPr/>
          </p:nvCxnSpPr>
          <p:spPr>
            <a:xfrm>
              <a:off x="5318389" y="3583459"/>
              <a:ext cx="2273770" cy="691979"/>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grpSp>
      <p:sp>
        <p:nvSpPr>
          <p:cNvPr id="4" name="Rectangle 3">
            <a:extLst>
              <a:ext uri="{FF2B5EF4-FFF2-40B4-BE49-F238E27FC236}">
                <a16:creationId xmlns:a16="http://schemas.microsoft.com/office/drawing/2014/main" id="{2D5778E2-2C18-45F9-A03D-BD1608D56E12}"/>
              </a:ext>
            </a:extLst>
          </p:cNvPr>
          <p:cNvSpPr/>
          <p:nvPr/>
        </p:nvSpPr>
        <p:spPr>
          <a:xfrm>
            <a:off x="3637280" y="3503208"/>
            <a:ext cx="1269999" cy="1463179"/>
          </a:xfrm>
          <a:prstGeom prst="rect">
            <a:avLst/>
          </a:prstGeom>
          <a:noFill/>
          <a:ln w="19050">
            <a:solidFill>
              <a:srgbClr val="C0504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2" name="TextBox 11">
            <a:extLst>
              <a:ext uri="{FF2B5EF4-FFF2-40B4-BE49-F238E27FC236}">
                <a16:creationId xmlns:a16="http://schemas.microsoft.com/office/drawing/2014/main" id="{6DAD2E6E-66C6-4580-AEE1-2A5260DB246F}"/>
              </a:ext>
            </a:extLst>
          </p:cNvPr>
          <p:cNvSpPr txBox="1"/>
          <p:nvPr/>
        </p:nvSpPr>
        <p:spPr>
          <a:xfrm>
            <a:off x="4962328" y="1439827"/>
            <a:ext cx="3959250" cy="2862322"/>
          </a:xfrm>
          <a:prstGeom prst="rect">
            <a:avLst/>
          </a:prstGeom>
          <a:noFill/>
        </p:spPr>
        <p:txBody>
          <a:bodyPr wrap="square" rtlCol="0">
            <a:spAutoFit/>
          </a:bodyPr>
          <a:lstStyle/>
          <a:p>
            <a:pPr marL="285750" indent="-285750">
              <a:buFont typeface="Wingdings" panose="05000000000000000000" pitchFamily="2" charset="2"/>
              <a:buChar char="Ø"/>
            </a:pPr>
            <a:r>
              <a:rPr lang="en-US" altLang="zh-CN" sz="2000" dirty="0"/>
              <a:t>38% of energy consumption goes to electricity generation</a:t>
            </a:r>
          </a:p>
          <a:p>
            <a:pPr marL="285750" indent="-285750">
              <a:buFont typeface="Wingdings" panose="05000000000000000000" pitchFamily="2" charset="2"/>
              <a:buChar char="Ø"/>
            </a:pPr>
            <a:r>
              <a:rPr lang="en-US" altLang="zh-CN" sz="2000" dirty="0"/>
              <a:t>Majority of power sector energy consumption is from the combustion of fossil fuels</a:t>
            </a:r>
          </a:p>
          <a:p>
            <a:pPr marL="285750" indent="-285750">
              <a:buFont typeface="Wingdings" panose="05000000000000000000" pitchFamily="2" charset="2"/>
              <a:buChar char="Ø"/>
            </a:pPr>
            <a:r>
              <a:rPr lang="en-US" altLang="zh-CN" sz="2000" dirty="0"/>
              <a:t>Over 60% SO2 in the atmosphere is from power plants</a:t>
            </a:r>
          </a:p>
          <a:p>
            <a:pPr marL="285750" indent="-285750">
              <a:buFont typeface="Wingdings" panose="05000000000000000000" pitchFamily="2" charset="2"/>
              <a:buChar char="Ø"/>
            </a:pPr>
            <a:r>
              <a:rPr lang="en-US" altLang="zh-CN" sz="2000" dirty="0"/>
              <a:t>Important precursors of PM2.5</a:t>
            </a:r>
          </a:p>
          <a:p>
            <a:pPr marL="285750" indent="-285750">
              <a:buFont typeface="Wingdings" panose="05000000000000000000" pitchFamily="2" charset="2"/>
              <a:buChar char="Ø"/>
            </a:pPr>
            <a:endParaRPr lang="en-US" altLang="zh-CN" sz="2000" dirty="0"/>
          </a:p>
        </p:txBody>
      </p:sp>
    </p:spTree>
    <p:custDataLst>
      <p:tags r:id="rId1"/>
    </p:custDataLst>
    <p:extLst>
      <p:ext uri="{BB962C8B-B14F-4D97-AF65-F5344CB8AC3E}">
        <p14:creationId xmlns:p14="http://schemas.microsoft.com/office/powerpoint/2010/main" val="3655483638"/>
      </p:ext>
    </p:extLst>
  </p:cSld>
  <p:clrMapOvr>
    <a:masterClrMapping/>
  </p:clrMapOvr>
  <mc:AlternateContent xmlns:mc="http://schemas.openxmlformats.org/markup-compatibility/2006">
    <mc:Choice xmlns:p14="http://schemas.microsoft.com/office/powerpoint/2010/main" Requires="p14">
      <p:transition spd="slow" p14:dur="2000" advTm="54581"/>
    </mc:Choice>
    <mc:Fallback>
      <p:transition spd="slow" advTm="5458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 grpId="0" animBg="1"/>
      <p:bldP spid="12" grpId="0"/>
      <p:bldP spid="12"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F0D39-CE08-40C1-9704-82A5024DEB26}"/>
              </a:ext>
            </a:extLst>
          </p:cNvPr>
          <p:cNvSpPr>
            <a:spLocks noGrp="1"/>
          </p:cNvSpPr>
          <p:nvPr>
            <p:ph type="title"/>
          </p:nvPr>
        </p:nvSpPr>
        <p:spPr>
          <a:xfrm>
            <a:off x="457200" y="465107"/>
            <a:ext cx="8229600" cy="1068387"/>
          </a:xfrm>
        </p:spPr>
        <p:txBody>
          <a:bodyPr/>
          <a:lstStyle/>
          <a:p>
            <a:r>
              <a:rPr lang="en-US" dirty="0"/>
              <a:t>Future Work</a:t>
            </a:r>
          </a:p>
        </p:txBody>
      </p:sp>
      <p:sp>
        <p:nvSpPr>
          <p:cNvPr id="3" name="Slide Number Placeholder 2">
            <a:extLst>
              <a:ext uri="{FF2B5EF4-FFF2-40B4-BE49-F238E27FC236}">
                <a16:creationId xmlns:a16="http://schemas.microsoft.com/office/drawing/2014/main" id="{9BE89E6A-3AEC-413D-B334-103102D06A28}"/>
              </a:ext>
            </a:extLst>
          </p:cNvPr>
          <p:cNvSpPr>
            <a:spLocks noGrp="1"/>
          </p:cNvSpPr>
          <p:nvPr>
            <p:ph type="sldNum" sz="quarter" idx="12"/>
          </p:nvPr>
        </p:nvSpPr>
        <p:spPr/>
        <p:txBody>
          <a:bodyPr/>
          <a:lstStyle/>
          <a:p>
            <a:pPr>
              <a:defRPr/>
            </a:pPr>
            <a:fld id="{3FF2C605-4958-CF43-AA48-80339EFDB0AF}" type="slidenum">
              <a:rPr lang="en-US" smtClean="0"/>
              <a:pPr>
                <a:defRPr/>
              </a:pPr>
              <a:t>20</a:t>
            </a:fld>
            <a:endParaRPr lang="en-US"/>
          </a:p>
        </p:txBody>
      </p:sp>
      <p:graphicFrame>
        <p:nvGraphicFramePr>
          <p:cNvPr id="4" name="Diagram 3">
            <a:extLst>
              <a:ext uri="{FF2B5EF4-FFF2-40B4-BE49-F238E27FC236}">
                <a16:creationId xmlns:a16="http://schemas.microsoft.com/office/drawing/2014/main" id="{5712FDBB-C172-47C5-B0E3-663CED70A259}"/>
              </a:ext>
            </a:extLst>
          </p:cNvPr>
          <p:cNvGraphicFramePr/>
          <p:nvPr>
            <p:extLst>
              <p:ext uri="{D42A27DB-BD31-4B8C-83A1-F6EECF244321}">
                <p14:modId xmlns:p14="http://schemas.microsoft.com/office/powerpoint/2010/main" val="212794721"/>
              </p:ext>
            </p:extLst>
          </p:nvPr>
        </p:nvGraphicFramePr>
        <p:xfrm>
          <a:off x="457200" y="1903027"/>
          <a:ext cx="82296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23409565"/>
      </p:ext>
    </p:extLst>
  </p:cSld>
  <p:clrMapOvr>
    <a:masterClrMapping/>
  </p:clrMapOvr>
  <mc:AlternateContent xmlns:mc="http://schemas.openxmlformats.org/markup-compatibility/2006">
    <mc:Choice xmlns:p14="http://schemas.microsoft.com/office/powerpoint/2010/main" Requires="p14">
      <p:transition spd="slow" p14:dur="2000" advTm="29147"/>
    </mc:Choice>
    <mc:Fallback>
      <p:transition spd="slow" advTm="29147"/>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DB458-C25E-4856-8D19-EA3E158D50ED}"/>
              </a:ext>
            </a:extLst>
          </p:cNvPr>
          <p:cNvSpPr>
            <a:spLocks noGrp="1"/>
          </p:cNvSpPr>
          <p:nvPr>
            <p:ph type="title"/>
          </p:nvPr>
        </p:nvSpPr>
        <p:spPr>
          <a:xfrm>
            <a:off x="457200" y="1954213"/>
            <a:ext cx="8229600" cy="1068387"/>
          </a:xfrm>
        </p:spPr>
        <p:txBody>
          <a:bodyPr/>
          <a:lstStyle/>
          <a:p>
            <a:r>
              <a:rPr lang="en-US" altLang="zh-CN" sz="4000" dirty="0"/>
              <a:t>Thanks!</a:t>
            </a:r>
            <a:endParaRPr lang="zh-CN" altLang="en-US" sz="4000" dirty="0"/>
          </a:p>
        </p:txBody>
      </p:sp>
      <p:sp>
        <p:nvSpPr>
          <p:cNvPr id="8" name="Content Placeholder 7">
            <a:extLst>
              <a:ext uri="{FF2B5EF4-FFF2-40B4-BE49-F238E27FC236}">
                <a16:creationId xmlns:a16="http://schemas.microsoft.com/office/drawing/2014/main" id="{1EAB9E42-A370-4B43-90E0-FE87BC6A5AD7}"/>
              </a:ext>
            </a:extLst>
          </p:cNvPr>
          <p:cNvSpPr>
            <a:spLocks noGrp="1"/>
          </p:cNvSpPr>
          <p:nvPr>
            <p:ph idx="1"/>
          </p:nvPr>
        </p:nvSpPr>
        <p:spPr>
          <a:xfrm>
            <a:off x="495299" y="5218482"/>
            <a:ext cx="4909457" cy="1067337"/>
          </a:xfrm>
        </p:spPr>
        <p:txBody>
          <a:bodyPr/>
          <a:lstStyle/>
          <a:p>
            <a:pPr marL="0" indent="0">
              <a:buNone/>
            </a:pPr>
            <a:r>
              <a:rPr lang="en-US" altLang="zh-CN" sz="2000" dirty="0"/>
              <a:t>We</a:t>
            </a:r>
            <a:r>
              <a:rPr lang="zh-CN" altLang="en-US" sz="2000" dirty="0"/>
              <a:t> </a:t>
            </a:r>
            <a:r>
              <a:rPr lang="en-US" altLang="zh-CN" sz="2000" dirty="0"/>
              <a:t>acknowledge the funding from NC State Research and Innovation Seed Funding (RISF) Program.</a:t>
            </a:r>
            <a:endParaRPr lang="zh-CN" altLang="en-US" sz="2000" dirty="0"/>
          </a:p>
        </p:txBody>
      </p:sp>
      <p:sp>
        <p:nvSpPr>
          <p:cNvPr id="4" name="Slide Number Placeholder 3">
            <a:extLst>
              <a:ext uri="{FF2B5EF4-FFF2-40B4-BE49-F238E27FC236}">
                <a16:creationId xmlns:a16="http://schemas.microsoft.com/office/drawing/2014/main" id="{1893BB0C-BED4-4F28-99CC-815CEF27CDB3}"/>
              </a:ext>
            </a:extLst>
          </p:cNvPr>
          <p:cNvSpPr>
            <a:spLocks noGrp="1"/>
          </p:cNvSpPr>
          <p:nvPr>
            <p:ph type="sldNum" sz="quarter" idx="12"/>
          </p:nvPr>
        </p:nvSpPr>
        <p:spPr/>
        <p:txBody>
          <a:bodyPr/>
          <a:lstStyle/>
          <a:p>
            <a:pPr>
              <a:defRPr/>
            </a:pPr>
            <a:fld id="{3FF2C605-4958-CF43-AA48-80339EFDB0AF}" type="slidenum">
              <a:rPr lang="en-US" smtClean="0"/>
              <a:pPr>
                <a:defRPr/>
              </a:pPr>
              <a:t>21</a:t>
            </a:fld>
            <a:endParaRPr lang="en-US"/>
          </a:p>
        </p:txBody>
      </p:sp>
      <p:pic>
        <p:nvPicPr>
          <p:cNvPr id="5" name="Picture 4" descr="A picture containing drawing&#10;&#10;Description automatically generated">
            <a:extLst>
              <a:ext uri="{FF2B5EF4-FFF2-40B4-BE49-F238E27FC236}">
                <a16:creationId xmlns:a16="http://schemas.microsoft.com/office/drawing/2014/main" id="{7D3B7290-5FB7-41B9-9E3A-4E7BD4C54897}"/>
              </a:ext>
            </a:extLst>
          </p:cNvPr>
          <p:cNvPicPr>
            <a:picLocks noChangeAspect="1"/>
          </p:cNvPicPr>
          <p:nvPr/>
        </p:nvPicPr>
        <p:blipFill>
          <a:blip r:embed="rId3"/>
          <a:stretch>
            <a:fillRect/>
          </a:stretch>
        </p:blipFill>
        <p:spPr>
          <a:xfrm>
            <a:off x="5187042" y="5314681"/>
            <a:ext cx="3499758" cy="874940"/>
          </a:xfrm>
          <a:prstGeom prst="rect">
            <a:avLst/>
          </a:prstGeom>
        </p:spPr>
      </p:pic>
    </p:spTree>
    <p:extLst>
      <p:ext uri="{BB962C8B-B14F-4D97-AF65-F5344CB8AC3E}">
        <p14:creationId xmlns:p14="http://schemas.microsoft.com/office/powerpoint/2010/main" val="3175115490"/>
      </p:ext>
    </p:extLst>
  </p:cSld>
  <p:clrMapOvr>
    <a:masterClrMapping/>
  </p:clrMapOvr>
  <mc:AlternateContent xmlns:mc="http://schemas.openxmlformats.org/markup-compatibility/2006">
    <mc:Choice xmlns:p14="http://schemas.microsoft.com/office/powerpoint/2010/main" Requires="p14">
      <p:transition spd="slow" p14:dur="2000" advTm="23299"/>
    </mc:Choice>
    <mc:Fallback>
      <p:transition spd="slow" advTm="23299"/>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303359" y="818837"/>
            <a:ext cx="577495" cy="824993"/>
          </a:xfrm>
          <a:custGeom>
            <a:avLst/>
            <a:gdLst>
              <a:gd name="connsiteX0" fmla="*/ 0 w 824993"/>
              <a:gd name="connsiteY0" fmla="*/ 0 h 577495"/>
              <a:gd name="connsiteX1" fmla="*/ 536246 w 824993"/>
              <a:gd name="connsiteY1" fmla="*/ 0 h 577495"/>
              <a:gd name="connsiteX2" fmla="*/ 824993 w 824993"/>
              <a:gd name="connsiteY2" fmla="*/ 288748 h 577495"/>
              <a:gd name="connsiteX3" fmla="*/ 536246 w 824993"/>
              <a:gd name="connsiteY3" fmla="*/ 577495 h 577495"/>
              <a:gd name="connsiteX4" fmla="*/ 0 w 824993"/>
              <a:gd name="connsiteY4" fmla="*/ 577495 h 577495"/>
              <a:gd name="connsiteX5" fmla="*/ 288748 w 824993"/>
              <a:gd name="connsiteY5" fmla="*/ 288748 h 577495"/>
              <a:gd name="connsiteX6" fmla="*/ 0 w 824993"/>
              <a:gd name="connsiteY6" fmla="*/ 0 h 57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993" h="577495">
                <a:moveTo>
                  <a:pt x="824993" y="0"/>
                </a:moveTo>
                <a:lnTo>
                  <a:pt x="824993" y="375372"/>
                </a:lnTo>
                <a:lnTo>
                  <a:pt x="412496" y="577495"/>
                </a:lnTo>
                <a:lnTo>
                  <a:pt x="0" y="375372"/>
                </a:lnTo>
                <a:lnTo>
                  <a:pt x="0" y="0"/>
                </a:lnTo>
                <a:lnTo>
                  <a:pt x="412496" y="202124"/>
                </a:lnTo>
                <a:lnTo>
                  <a:pt x="824993" y="0"/>
                </a:lnTo>
                <a:close/>
              </a:path>
            </a:pathLst>
          </a:custGeom>
        </p:spPr>
        <p:style>
          <a:lnRef idx="2">
            <a:schemeClr val="accent2">
              <a:shade val="80000"/>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txBody>
          <a:bodyPr spcFirstLastPara="0" vert="horz" wrap="square" lIns="12701" tIns="301448" rIns="12699" bIns="301447" numCol="1" spcCol="1270" anchor="ctr" anchorCtr="0">
            <a:noAutofit/>
          </a:bodyPr>
          <a:lstStyle/>
          <a:p>
            <a:pPr lvl="0" algn="ctr" defTabSz="889000">
              <a:lnSpc>
                <a:spcPct val="90000"/>
              </a:lnSpc>
              <a:spcBef>
                <a:spcPct val="0"/>
              </a:spcBef>
              <a:spcAft>
                <a:spcPct val="35000"/>
              </a:spcAft>
            </a:pPr>
            <a:endParaRPr lang="en-US" sz="2000" kern="1200" dirty="0"/>
          </a:p>
        </p:txBody>
      </p:sp>
      <p:sp>
        <p:nvSpPr>
          <p:cNvPr id="8" name="Freeform 7"/>
          <p:cNvSpPr/>
          <p:nvPr/>
        </p:nvSpPr>
        <p:spPr>
          <a:xfrm>
            <a:off x="880854" y="818838"/>
            <a:ext cx="7959785" cy="536245"/>
          </a:xfrm>
          <a:custGeom>
            <a:avLst/>
            <a:gdLst>
              <a:gd name="connsiteX0" fmla="*/ 89376 w 536245"/>
              <a:gd name="connsiteY0" fmla="*/ 0 h 7959785"/>
              <a:gd name="connsiteX1" fmla="*/ 446869 w 536245"/>
              <a:gd name="connsiteY1" fmla="*/ 0 h 7959785"/>
              <a:gd name="connsiteX2" fmla="*/ 536245 w 536245"/>
              <a:gd name="connsiteY2" fmla="*/ 89376 h 7959785"/>
              <a:gd name="connsiteX3" fmla="*/ 536245 w 536245"/>
              <a:gd name="connsiteY3" fmla="*/ 7959785 h 7959785"/>
              <a:gd name="connsiteX4" fmla="*/ 536245 w 536245"/>
              <a:gd name="connsiteY4" fmla="*/ 7959785 h 7959785"/>
              <a:gd name="connsiteX5" fmla="*/ 0 w 536245"/>
              <a:gd name="connsiteY5" fmla="*/ 7959785 h 7959785"/>
              <a:gd name="connsiteX6" fmla="*/ 0 w 536245"/>
              <a:gd name="connsiteY6" fmla="*/ 7959785 h 7959785"/>
              <a:gd name="connsiteX7" fmla="*/ 0 w 536245"/>
              <a:gd name="connsiteY7" fmla="*/ 89376 h 7959785"/>
              <a:gd name="connsiteX8" fmla="*/ 89376 w 536245"/>
              <a:gd name="connsiteY8" fmla="*/ 0 h 7959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6245" h="7959785">
                <a:moveTo>
                  <a:pt x="536245" y="1326658"/>
                </a:moveTo>
                <a:lnTo>
                  <a:pt x="536245" y="6633127"/>
                </a:lnTo>
                <a:cubicBezTo>
                  <a:pt x="536245" y="7365820"/>
                  <a:pt x="533549" y="7959785"/>
                  <a:pt x="530224" y="7959785"/>
                </a:cubicBezTo>
                <a:lnTo>
                  <a:pt x="0" y="7959785"/>
                </a:lnTo>
                <a:lnTo>
                  <a:pt x="0" y="7959785"/>
                </a:lnTo>
                <a:lnTo>
                  <a:pt x="0" y="0"/>
                </a:lnTo>
                <a:lnTo>
                  <a:pt x="0" y="0"/>
                </a:lnTo>
                <a:lnTo>
                  <a:pt x="530224" y="0"/>
                </a:lnTo>
                <a:cubicBezTo>
                  <a:pt x="533549" y="0"/>
                  <a:pt x="536245" y="593965"/>
                  <a:pt x="536245" y="1326658"/>
                </a:cubicBezTo>
                <a:close/>
              </a:path>
            </a:pathLst>
          </a:custGeom>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2241" tIns="38876" rIns="38876" bIns="38878" numCol="1" spcCol="1270" anchor="ctr" anchorCtr="0">
            <a:noAutofit/>
          </a:bodyPr>
          <a:lstStyle/>
          <a:p>
            <a:pPr marL="0" lvl="1" algn="l" defTabSz="889000">
              <a:lnSpc>
                <a:spcPct val="90000"/>
              </a:lnSpc>
              <a:spcBef>
                <a:spcPct val="0"/>
              </a:spcBef>
              <a:spcAft>
                <a:spcPct val="15000"/>
              </a:spcAft>
            </a:pPr>
            <a:r>
              <a:rPr lang="en-US" altLang="zh-CN" sz="2000" kern="1200" dirty="0">
                <a:solidFill>
                  <a:schemeClr val="tx1"/>
                </a:solidFill>
                <a:effectLst/>
                <a:latin typeface="+mn-lt"/>
                <a:ea typeface="+mn-ea"/>
                <a:cs typeface="+mn-cs"/>
              </a:rPr>
              <a:t>End-of-pipe devices only control the amount of pollutant emissions.</a:t>
            </a:r>
            <a:endParaRPr lang="en-US" sz="2000" kern="1200" dirty="0"/>
          </a:p>
        </p:txBody>
      </p:sp>
      <p:sp>
        <p:nvSpPr>
          <p:cNvPr id="9" name="Freeform 8"/>
          <p:cNvSpPr/>
          <p:nvPr/>
        </p:nvSpPr>
        <p:spPr>
          <a:xfrm>
            <a:off x="303359" y="1488092"/>
            <a:ext cx="577495" cy="824993"/>
          </a:xfrm>
          <a:custGeom>
            <a:avLst/>
            <a:gdLst>
              <a:gd name="connsiteX0" fmla="*/ 0 w 824993"/>
              <a:gd name="connsiteY0" fmla="*/ 0 h 577495"/>
              <a:gd name="connsiteX1" fmla="*/ 536246 w 824993"/>
              <a:gd name="connsiteY1" fmla="*/ 0 h 577495"/>
              <a:gd name="connsiteX2" fmla="*/ 824993 w 824993"/>
              <a:gd name="connsiteY2" fmla="*/ 288748 h 577495"/>
              <a:gd name="connsiteX3" fmla="*/ 536246 w 824993"/>
              <a:gd name="connsiteY3" fmla="*/ 577495 h 577495"/>
              <a:gd name="connsiteX4" fmla="*/ 0 w 824993"/>
              <a:gd name="connsiteY4" fmla="*/ 577495 h 577495"/>
              <a:gd name="connsiteX5" fmla="*/ 288748 w 824993"/>
              <a:gd name="connsiteY5" fmla="*/ 288748 h 577495"/>
              <a:gd name="connsiteX6" fmla="*/ 0 w 824993"/>
              <a:gd name="connsiteY6" fmla="*/ 0 h 57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993" h="577495">
                <a:moveTo>
                  <a:pt x="824993" y="0"/>
                </a:moveTo>
                <a:lnTo>
                  <a:pt x="824993" y="375372"/>
                </a:lnTo>
                <a:lnTo>
                  <a:pt x="412496" y="577495"/>
                </a:lnTo>
                <a:lnTo>
                  <a:pt x="0" y="375372"/>
                </a:lnTo>
                <a:lnTo>
                  <a:pt x="0" y="0"/>
                </a:lnTo>
                <a:lnTo>
                  <a:pt x="412496" y="202124"/>
                </a:lnTo>
                <a:lnTo>
                  <a:pt x="824993" y="0"/>
                </a:lnTo>
                <a:close/>
              </a:path>
            </a:pathLst>
          </a:custGeom>
        </p:spPr>
        <p:style>
          <a:lnRef idx="2">
            <a:schemeClr val="accent2">
              <a:shade val="80000"/>
              <a:hueOff val="-11957"/>
              <a:satOff val="-1341"/>
              <a:lumOff val="8560"/>
              <a:alphaOff val="0"/>
            </a:schemeClr>
          </a:lnRef>
          <a:fillRef idx="1">
            <a:schemeClr val="accent2">
              <a:shade val="80000"/>
              <a:hueOff val="-11957"/>
              <a:satOff val="-1341"/>
              <a:lumOff val="8560"/>
              <a:alphaOff val="0"/>
            </a:schemeClr>
          </a:fillRef>
          <a:effectRef idx="0">
            <a:schemeClr val="accent2">
              <a:shade val="80000"/>
              <a:hueOff val="-11957"/>
              <a:satOff val="-1341"/>
              <a:lumOff val="8560"/>
              <a:alphaOff val="0"/>
            </a:schemeClr>
          </a:effectRef>
          <a:fontRef idx="minor">
            <a:schemeClr val="lt1"/>
          </a:fontRef>
        </p:style>
        <p:txBody>
          <a:bodyPr spcFirstLastPara="0" vert="horz" wrap="square" lIns="12701" tIns="301448" rIns="12699" bIns="301447" numCol="1" spcCol="1270" anchor="ctr" anchorCtr="0">
            <a:noAutofit/>
          </a:bodyPr>
          <a:lstStyle/>
          <a:p>
            <a:pPr lvl="0" algn="ctr" defTabSz="889000">
              <a:lnSpc>
                <a:spcPct val="90000"/>
              </a:lnSpc>
              <a:spcBef>
                <a:spcPct val="0"/>
              </a:spcBef>
              <a:spcAft>
                <a:spcPct val="35000"/>
              </a:spcAft>
            </a:pPr>
            <a:endParaRPr lang="en-US" sz="2000" kern="1200" dirty="0"/>
          </a:p>
        </p:txBody>
      </p:sp>
      <p:sp>
        <p:nvSpPr>
          <p:cNvPr id="10" name="Freeform 9"/>
          <p:cNvSpPr/>
          <p:nvPr/>
        </p:nvSpPr>
        <p:spPr>
          <a:xfrm>
            <a:off x="880854" y="1488093"/>
            <a:ext cx="7959785" cy="536245"/>
          </a:xfrm>
          <a:custGeom>
            <a:avLst/>
            <a:gdLst>
              <a:gd name="connsiteX0" fmla="*/ 89376 w 536245"/>
              <a:gd name="connsiteY0" fmla="*/ 0 h 7959785"/>
              <a:gd name="connsiteX1" fmla="*/ 446869 w 536245"/>
              <a:gd name="connsiteY1" fmla="*/ 0 h 7959785"/>
              <a:gd name="connsiteX2" fmla="*/ 536245 w 536245"/>
              <a:gd name="connsiteY2" fmla="*/ 89376 h 7959785"/>
              <a:gd name="connsiteX3" fmla="*/ 536245 w 536245"/>
              <a:gd name="connsiteY3" fmla="*/ 7959785 h 7959785"/>
              <a:gd name="connsiteX4" fmla="*/ 536245 w 536245"/>
              <a:gd name="connsiteY4" fmla="*/ 7959785 h 7959785"/>
              <a:gd name="connsiteX5" fmla="*/ 0 w 536245"/>
              <a:gd name="connsiteY5" fmla="*/ 7959785 h 7959785"/>
              <a:gd name="connsiteX6" fmla="*/ 0 w 536245"/>
              <a:gd name="connsiteY6" fmla="*/ 7959785 h 7959785"/>
              <a:gd name="connsiteX7" fmla="*/ 0 w 536245"/>
              <a:gd name="connsiteY7" fmla="*/ 89376 h 7959785"/>
              <a:gd name="connsiteX8" fmla="*/ 89376 w 536245"/>
              <a:gd name="connsiteY8" fmla="*/ 0 h 7959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6245" h="7959785">
                <a:moveTo>
                  <a:pt x="536245" y="1326658"/>
                </a:moveTo>
                <a:lnTo>
                  <a:pt x="536245" y="6633127"/>
                </a:lnTo>
                <a:cubicBezTo>
                  <a:pt x="536245" y="7365820"/>
                  <a:pt x="533549" y="7959785"/>
                  <a:pt x="530224" y="7959785"/>
                </a:cubicBezTo>
                <a:lnTo>
                  <a:pt x="0" y="7959785"/>
                </a:lnTo>
                <a:lnTo>
                  <a:pt x="0" y="7959785"/>
                </a:lnTo>
                <a:lnTo>
                  <a:pt x="0" y="0"/>
                </a:lnTo>
                <a:lnTo>
                  <a:pt x="0" y="0"/>
                </a:lnTo>
                <a:lnTo>
                  <a:pt x="530224" y="0"/>
                </a:lnTo>
                <a:cubicBezTo>
                  <a:pt x="533549" y="0"/>
                  <a:pt x="536245" y="593965"/>
                  <a:pt x="536245" y="1326658"/>
                </a:cubicBezTo>
                <a:close/>
              </a:path>
            </a:pathLst>
          </a:custGeom>
        </p:spPr>
        <p:style>
          <a:lnRef idx="2">
            <a:schemeClr val="accent2">
              <a:shade val="80000"/>
              <a:hueOff val="-11957"/>
              <a:satOff val="-1341"/>
              <a:lumOff val="856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2241" tIns="38876" rIns="38876" bIns="38878" numCol="1" spcCol="1270" anchor="ctr" anchorCtr="0">
            <a:noAutofit/>
          </a:bodyPr>
          <a:lstStyle/>
          <a:p>
            <a:pPr marL="0" lvl="1" algn="l" defTabSz="889000">
              <a:lnSpc>
                <a:spcPct val="90000"/>
              </a:lnSpc>
              <a:spcBef>
                <a:spcPct val="0"/>
              </a:spcBef>
              <a:spcAft>
                <a:spcPct val="15000"/>
              </a:spcAft>
            </a:pPr>
            <a:r>
              <a:rPr lang="en-US" altLang="zh-CN" sz="2000" kern="1200" dirty="0">
                <a:solidFill>
                  <a:schemeClr val="tx1"/>
                </a:solidFill>
                <a:effectLst/>
                <a:latin typeface="+mn-lt"/>
                <a:ea typeface="+mn-ea"/>
                <a:cs typeface="+mn-cs"/>
              </a:rPr>
              <a:t>Temporal and spatial distributions of emissions are determinants of pollution impacts.</a:t>
            </a:r>
            <a:endParaRPr lang="en-US" sz="2000" kern="1200" dirty="0"/>
          </a:p>
        </p:txBody>
      </p:sp>
      <p:sp>
        <p:nvSpPr>
          <p:cNvPr id="11" name="Freeform 10"/>
          <p:cNvSpPr/>
          <p:nvPr/>
        </p:nvSpPr>
        <p:spPr>
          <a:xfrm>
            <a:off x="303359" y="2157347"/>
            <a:ext cx="577495" cy="824993"/>
          </a:xfrm>
          <a:custGeom>
            <a:avLst/>
            <a:gdLst>
              <a:gd name="connsiteX0" fmla="*/ 0 w 824993"/>
              <a:gd name="connsiteY0" fmla="*/ 0 h 577495"/>
              <a:gd name="connsiteX1" fmla="*/ 536246 w 824993"/>
              <a:gd name="connsiteY1" fmla="*/ 0 h 577495"/>
              <a:gd name="connsiteX2" fmla="*/ 824993 w 824993"/>
              <a:gd name="connsiteY2" fmla="*/ 288748 h 577495"/>
              <a:gd name="connsiteX3" fmla="*/ 536246 w 824993"/>
              <a:gd name="connsiteY3" fmla="*/ 577495 h 577495"/>
              <a:gd name="connsiteX4" fmla="*/ 0 w 824993"/>
              <a:gd name="connsiteY4" fmla="*/ 577495 h 577495"/>
              <a:gd name="connsiteX5" fmla="*/ 288748 w 824993"/>
              <a:gd name="connsiteY5" fmla="*/ 288748 h 577495"/>
              <a:gd name="connsiteX6" fmla="*/ 0 w 824993"/>
              <a:gd name="connsiteY6" fmla="*/ 0 h 57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993" h="577495">
                <a:moveTo>
                  <a:pt x="824993" y="0"/>
                </a:moveTo>
                <a:lnTo>
                  <a:pt x="824993" y="375372"/>
                </a:lnTo>
                <a:lnTo>
                  <a:pt x="412496" y="577495"/>
                </a:lnTo>
                <a:lnTo>
                  <a:pt x="0" y="375372"/>
                </a:lnTo>
                <a:lnTo>
                  <a:pt x="0" y="0"/>
                </a:lnTo>
                <a:lnTo>
                  <a:pt x="412496" y="202124"/>
                </a:lnTo>
                <a:lnTo>
                  <a:pt x="824993" y="0"/>
                </a:lnTo>
                <a:close/>
              </a:path>
            </a:pathLst>
          </a:custGeom>
        </p:spPr>
        <p:style>
          <a:lnRef idx="2">
            <a:schemeClr val="accent2">
              <a:shade val="80000"/>
              <a:hueOff val="-23915"/>
              <a:satOff val="-2683"/>
              <a:lumOff val="17120"/>
              <a:alphaOff val="0"/>
            </a:schemeClr>
          </a:lnRef>
          <a:fillRef idx="1">
            <a:schemeClr val="accent2">
              <a:shade val="80000"/>
              <a:hueOff val="-23915"/>
              <a:satOff val="-2683"/>
              <a:lumOff val="17120"/>
              <a:alphaOff val="0"/>
            </a:schemeClr>
          </a:fillRef>
          <a:effectRef idx="0">
            <a:schemeClr val="accent2">
              <a:shade val="80000"/>
              <a:hueOff val="-23915"/>
              <a:satOff val="-2683"/>
              <a:lumOff val="17120"/>
              <a:alphaOff val="0"/>
            </a:schemeClr>
          </a:effectRef>
          <a:fontRef idx="minor">
            <a:schemeClr val="lt1"/>
          </a:fontRef>
        </p:style>
        <p:txBody>
          <a:bodyPr spcFirstLastPara="0" vert="horz" wrap="square" lIns="12701" tIns="301448" rIns="12699" bIns="301447" numCol="1" spcCol="1270" anchor="ctr" anchorCtr="0">
            <a:noAutofit/>
          </a:bodyPr>
          <a:lstStyle/>
          <a:p>
            <a:pPr lvl="0" algn="ctr" defTabSz="889000">
              <a:lnSpc>
                <a:spcPct val="90000"/>
              </a:lnSpc>
              <a:spcBef>
                <a:spcPct val="0"/>
              </a:spcBef>
              <a:spcAft>
                <a:spcPct val="35000"/>
              </a:spcAft>
            </a:pPr>
            <a:endParaRPr lang="en-US" sz="2000" kern="1200" dirty="0"/>
          </a:p>
        </p:txBody>
      </p:sp>
      <p:sp>
        <p:nvSpPr>
          <p:cNvPr id="12" name="Freeform 11"/>
          <p:cNvSpPr/>
          <p:nvPr/>
        </p:nvSpPr>
        <p:spPr>
          <a:xfrm>
            <a:off x="880854" y="2157348"/>
            <a:ext cx="7959785" cy="536245"/>
          </a:xfrm>
          <a:custGeom>
            <a:avLst/>
            <a:gdLst>
              <a:gd name="connsiteX0" fmla="*/ 89376 w 536245"/>
              <a:gd name="connsiteY0" fmla="*/ 0 h 7959785"/>
              <a:gd name="connsiteX1" fmla="*/ 446869 w 536245"/>
              <a:gd name="connsiteY1" fmla="*/ 0 h 7959785"/>
              <a:gd name="connsiteX2" fmla="*/ 536245 w 536245"/>
              <a:gd name="connsiteY2" fmla="*/ 89376 h 7959785"/>
              <a:gd name="connsiteX3" fmla="*/ 536245 w 536245"/>
              <a:gd name="connsiteY3" fmla="*/ 7959785 h 7959785"/>
              <a:gd name="connsiteX4" fmla="*/ 536245 w 536245"/>
              <a:gd name="connsiteY4" fmla="*/ 7959785 h 7959785"/>
              <a:gd name="connsiteX5" fmla="*/ 0 w 536245"/>
              <a:gd name="connsiteY5" fmla="*/ 7959785 h 7959785"/>
              <a:gd name="connsiteX6" fmla="*/ 0 w 536245"/>
              <a:gd name="connsiteY6" fmla="*/ 7959785 h 7959785"/>
              <a:gd name="connsiteX7" fmla="*/ 0 w 536245"/>
              <a:gd name="connsiteY7" fmla="*/ 89376 h 7959785"/>
              <a:gd name="connsiteX8" fmla="*/ 89376 w 536245"/>
              <a:gd name="connsiteY8" fmla="*/ 0 h 7959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6245" h="7959785">
                <a:moveTo>
                  <a:pt x="536245" y="1326658"/>
                </a:moveTo>
                <a:lnTo>
                  <a:pt x="536245" y="6633127"/>
                </a:lnTo>
                <a:cubicBezTo>
                  <a:pt x="536245" y="7365820"/>
                  <a:pt x="533549" y="7959785"/>
                  <a:pt x="530224" y="7959785"/>
                </a:cubicBezTo>
                <a:lnTo>
                  <a:pt x="0" y="7959785"/>
                </a:lnTo>
                <a:lnTo>
                  <a:pt x="0" y="7959785"/>
                </a:lnTo>
                <a:lnTo>
                  <a:pt x="0" y="0"/>
                </a:lnTo>
                <a:lnTo>
                  <a:pt x="0" y="0"/>
                </a:lnTo>
                <a:lnTo>
                  <a:pt x="530224" y="0"/>
                </a:lnTo>
                <a:cubicBezTo>
                  <a:pt x="533549" y="0"/>
                  <a:pt x="536245" y="593965"/>
                  <a:pt x="536245" y="1326658"/>
                </a:cubicBezTo>
                <a:close/>
              </a:path>
            </a:pathLst>
          </a:custGeom>
        </p:spPr>
        <p:style>
          <a:lnRef idx="2">
            <a:schemeClr val="accent2">
              <a:shade val="80000"/>
              <a:hueOff val="-23915"/>
              <a:satOff val="-2683"/>
              <a:lumOff val="1712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2241" tIns="38876" rIns="38876" bIns="38878" numCol="1" spcCol="1270" anchor="ctr" anchorCtr="0">
            <a:noAutofit/>
          </a:bodyPr>
          <a:lstStyle/>
          <a:p>
            <a:pPr marL="0" lvl="1" algn="l" defTabSz="889000">
              <a:lnSpc>
                <a:spcPct val="90000"/>
              </a:lnSpc>
              <a:spcBef>
                <a:spcPct val="0"/>
              </a:spcBef>
              <a:spcAft>
                <a:spcPct val="15000"/>
              </a:spcAft>
            </a:pPr>
            <a:r>
              <a:rPr lang="en-US" altLang="zh-CN" sz="2000" kern="1200" dirty="0">
                <a:solidFill>
                  <a:schemeClr val="tx1"/>
                </a:solidFill>
                <a:effectLst/>
                <a:latin typeface="+mn-lt"/>
                <a:ea typeface="+mn-ea"/>
                <a:cs typeface="+mn-cs"/>
              </a:rPr>
              <a:t>Energy storage can shift both the time and location of electricity generation.</a:t>
            </a:r>
            <a:endParaRPr lang="en-US" sz="2000" kern="1200" dirty="0">
              <a:solidFill>
                <a:schemeClr val="tx1"/>
              </a:solidFill>
              <a:effectLst/>
              <a:latin typeface="+mn-lt"/>
              <a:ea typeface="+mn-ea"/>
              <a:cs typeface="+mn-cs"/>
            </a:endParaRPr>
          </a:p>
        </p:txBody>
      </p:sp>
      <p:sp>
        <p:nvSpPr>
          <p:cNvPr id="13" name="Freeform 12"/>
          <p:cNvSpPr/>
          <p:nvPr/>
        </p:nvSpPr>
        <p:spPr>
          <a:xfrm>
            <a:off x="303359" y="2826601"/>
            <a:ext cx="577495" cy="824993"/>
          </a:xfrm>
          <a:custGeom>
            <a:avLst/>
            <a:gdLst>
              <a:gd name="connsiteX0" fmla="*/ 0 w 824993"/>
              <a:gd name="connsiteY0" fmla="*/ 0 h 577495"/>
              <a:gd name="connsiteX1" fmla="*/ 536246 w 824993"/>
              <a:gd name="connsiteY1" fmla="*/ 0 h 577495"/>
              <a:gd name="connsiteX2" fmla="*/ 824993 w 824993"/>
              <a:gd name="connsiteY2" fmla="*/ 288748 h 577495"/>
              <a:gd name="connsiteX3" fmla="*/ 536246 w 824993"/>
              <a:gd name="connsiteY3" fmla="*/ 577495 h 577495"/>
              <a:gd name="connsiteX4" fmla="*/ 0 w 824993"/>
              <a:gd name="connsiteY4" fmla="*/ 577495 h 577495"/>
              <a:gd name="connsiteX5" fmla="*/ 288748 w 824993"/>
              <a:gd name="connsiteY5" fmla="*/ 288748 h 577495"/>
              <a:gd name="connsiteX6" fmla="*/ 0 w 824993"/>
              <a:gd name="connsiteY6" fmla="*/ 0 h 57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993" h="577495">
                <a:moveTo>
                  <a:pt x="824993" y="0"/>
                </a:moveTo>
                <a:lnTo>
                  <a:pt x="824993" y="375372"/>
                </a:lnTo>
                <a:lnTo>
                  <a:pt x="412496" y="577495"/>
                </a:lnTo>
                <a:lnTo>
                  <a:pt x="0" y="375372"/>
                </a:lnTo>
                <a:lnTo>
                  <a:pt x="0" y="0"/>
                </a:lnTo>
                <a:lnTo>
                  <a:pt x="412496" y="202124"/>
                </a:lnTo>
                <a:lnTo>
                  <a:pt x="824993" y="0"/>
                </a:lnTo>
                <a:close/>
              </a:path>
            </a:pathLst>
          </a:custGeom>
        </p:spPr>
        <p:style>
          <a:lnRef idx="2">
            <a:schemeClr val="accent2">
              <a:shade val="80000"/>
              <a:hueOff val="-35872"/>
              <a:satOff val="-4024"/>
              <a:lumOff val="25680"/>
              <a:alphaOff val="0"/>
            </a:schemeClr>
          </a:lnRef>
          <a:fillRef idx="1">
            <a:schemeClr val="accent2">
              <a:shade val="80000"/>
              <a:hueOff val="-35872"/>
              <a:satOff val="-4024"/>
              <a:lumOff val="25680"/>
              <a:alphaOff val="0"/>
            </a:schemeClr>
          </a:fillRef>
          <a:effectRef idx="0">
            <a:schemeClr val="accent2">
              <a:shade val="80000"/>
              <a:hueOff val="-35872"/>
              <a:satOff val="-4024"/>
              <a:lumOff val="25680"/>
              <a:alphaOff val="0"/>
            </a:schemeClr>
          </a:effectRef>
          <a:fontRef idx="minor">
            <a:schemeClr val="lt1"/>
          </a:fontRef>
        </p:style>
        <p:txBody>
          <a:bodyPr spcFirstLastPara="0" vert="horz" wrap="square" lIns="12701" tIns="301448" rIns="12699" bIns="301447" numCol="1" spcCol="1270" anchor="ctr" anchorCtr="0">
            <a:noAutofit/>
          </a:bodyPr>
          <a:lstStyle/>
          <a:p>
            <a:pPr lvl="0" algn="ctr" defTabSz="889000">
              <a:lnSpc>
                <a:spcPct val="90000"/>
              </a:lnSpc>
              <a:spcBef>
                <a:spcPct val="0"/>
              </a:spcBef>
              <a:spcAft>
                <a:spcPct val="35000"/>
              </a:spcAft>
            </a:pPr>
            <a:endParaRPr lang="en-US" sz="2000" kern="1200" dirty="0"/>
          </a:p>
        </p:txBody>
      </p:sp>
      <p:sp>
        <p:nvSpPr>
          <p:cNvPr id="14" name="Freeform 13"/>
          <p:cNvSpPr/>
          <p:nvPr/>
        </p:nvSpPr>
        <p:spPr>
          <a:xfrm>
            <a:off x="880854" y="2826603"/>
            <a:ext cx="7959785" cy="536245"/>
          </a:xfrm>
          <a:custGeom>
            <a:avLst/>
            <a:gdLst>
              <a:gd name="connsiteX0" fmla="*/ 89376 w 536245"/>
              <a:gd name="connsiteY0" fmla="*/ 0 h 7959785"/>
              <a:gd name="connsiteX1" fmla="*/ 446869 w 536245"/>
              <a:gd name="connsiteY1" fmla="*/ 0 h 7959785"/>
              <a:gd name="connsiteX2" fmla="*/ 536245 w 536245"/>
              <a:gd name="connsiteY2" fmla="*/ 89376 h 7959785"/>
              <a:gd name="connsiteX3" fmla="*/ 536245 w 536245"/>
              <a:gd name="connsiteY3" fmla="*/ 7959785 h 7959785"/>
              <a:gd name="connsiteX4" fmla="*/ 536245 w 536245"/>
              <a:gd name="connsiteY4" fmla="*/ 7959785 h 7959785"/>
              <a:gd name="connsiteX5" fmla="*/ 0 w 536245"/>
              <a:gd name="connsiteY5" fmla="*/ 7959785 h 7959785"/>
              <a:gd name="connsiteX6" fmla="*/ 0 w 536245"/>
              <a:gd name="connsiteY6" fmla="*/ 7959785 h 7959785"/>
              <a:gd name="connsiteX7" fmla="*/ 0 w 536245"/>
              <a:gd name="connsiteY7" fmla="*/ 89376 h 7959785"/>
              <a:gd name="connsiteX8" fmla="*/ 89376 w 536245"/>
              <a:gd name="connsiteY8" fmla="*/ 0 h 7959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6245" h="7959785">
                <a:moveTo>
                  <a:pt x="536245" y="1326658"/>
                </a:moveTo>
                <a:lnTo>
                  <a:pt x="536245" y="6633127"/>
                </a:lnTo>
                <a:cubicBezTo>
                  <a:pt x="536245" y="7365820"/>
                  <a:pt x="533549" y="7959785"/>
                  <a:pt x="530224" y="7959785"/>
                </a:cubicBezTo>
                <a:lnTo>
                  <a:pt x="0" y="7959785"/>
                </a:lnTo>
                <a:lnTo>
                  <a:pt x="0" y="7959785"/>
                </a:lnTo>
                <a:lnTo>
                  <a:pt x="0" y="0"/>
                </a:lnTo>
                <a:lnTo>
                  <a:pt x="0" y="0"/>
                </a:lnTo>
                <a:lnTo>
                  <a:pt x="530224" y="0"/>
                </a:lnTo>
                <a:cubicBezTo>
                  <a:pt x="533549" y="0"/>
                  <a:pt x="536245" y="593965"/>
                  <a:pt x="536245" y="1326658"/>
                </a:cubicBezTo>
                <a:close/>
              </a:path>
            </a:pathLst>
          </a:custGeom>
        </p:spPr>
        <p:style>
          <a:lnRef idx="2">
            <a:schemeClr val="accent2">
              <a:shade val="80000"/>
              <a:hueOff val="-35872"/>
              <a:satOff val="-4024"/>
              <a:lumOff val="2568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2241" tIns="38876" rIns="38876" bIns="38878" numCol="1" spcCol="1270" anchor="ctr" anchorCtr="0">
            <a:noAutofit/>
          </a:bodyPr>
          <a:lstStyle/>
          <a:p>
            <a:pPr marL="0" lvl="1" algn="l" defTabSz="889000">
              <a:lnSpc>
                <a:spcPct val="90000"/>
              </a:lnSpc>
              <a:spcBef>
                <a:spcPct val="0"/>
              </a:spcBef>
              <a:spcAft>
                <a:spcPct val="15000"/>
              </a:spcAft>
            </a:pPr>
            <a:r>
              <a:rPr lang="en-US" altLang="zh-CN" sz="2000" kern="1200" dirty="0">
                <a:solidFill>
                  <a:schemeClr val="tx1"/>
                </a:solidFill>
                <a:effectLst/>
                <a:latin typeface="+mn-lt"/>
                <a:ea typeface="+mn-ea"/>
                <a:cs typeface="+mn-cs"/>
              </a:rPr>
              <a:t>Studies have been done to explore energy storage’s ability to reduce GHG emissions.</a:t>
            </a:r>
            <a:endParaRPr lang="en-US" sz="2000" kern="1200" dirty="0"/>
          </a:p>
        </p:txBody>
      </p:sp>
      <p:sp>
        <p:nvSpPr>
          <p:cNvPr id="2" name="Title 1">
            <a:extLst>
              <a:ext uri="{FF2B5EF4-FFF2-40B4-BE49-F238E27FC236}">
                <a16:creationId xmlns:a16="http://schemas.microsoft.com/office/drawing/2014/main" id="{0AE10B8A-744A-4071-A773-793E42C1EA96}"/>
              </a:ext>
            </a:extLst>
          </p:cNvPr>
          <p:cNvSpPr>
            <a:spLocks noGrp="1"/>
          </p:cNvSpPr>
          <p:nvPr>
            <p:ph type="title"/>
          </p:nvPr>
        </p:nvSpPr>
        <p:spPr>
          <a:xfrm>
            <a:off x="457199" y="3615176"/>
            <a:ext cx="8229600" cy="1068387"/>
          </a:xfrm>
        </p:spPr>
        <p:txBody>
          <a:bodyPr/>
          <a:lstStyle/>
          <a:p>
            <a:r>
              <a:rPr lang="en-US" dirty="0"/>
              <a:t>Research Question</a:t>
            </a:r>
          </a:p>
        </p:txBody>
      </p:sp>
      <p:sp>
        <p:nvSpPr>
          <p:cNvPr id="4" name="Slide Number Placeholder 3">
            <a:extLst>
              <a:ext uri="{FF2B5EF4-FFF2-40B4-BE49-F238E27FC236}">
                <a16:creationId xmlns:a16="http://schemas.microsoft.com/office/drawing/2014/main" id="{4435D21F-5860-4529-A9E8-9CB411DD61B9}"/>
              </a:ext>
            </a:extLst>
          </p:cNvPr>
          <p:cNvSpPr>
            <a:spLocks noGrp="1"/>
          </p:cNvSpPr>
          <p:nvPr>
            <p:ph type="sldNum" sz="quarter" idx="12"/>
          </p:nvPr>
        </p:nvSpPr>
        <p:spPr/>
        <p:txBody>
          <a:bodyPr/>
          <a:lstStyle/>
          <a:p>
            <a:pPr>
              <a:defRPr/>
            </a:pPr>
            <a:fld id="{3FF2C605-4958-CF43-AA48-80339EFDB0AF}" type="slidenum">
              <a:rPr lang="en-US" smtClean="0"/>
              <a:pPr>
                <a:defRPr/>
              </a:pPr>
              <a:t>3</a:t>
            </a:fld>
            <a:endParaRPr lang="en-US"/>
          </a:p>
        </p:txBody>
      </p:sp>
      <p:sp>
        <p:nvSpPr>
          <p:cNvPr id="3" name="TextBox 2">
            <a:extLst>
              <a:ext uri="{FF2B5EF4-FFF2-40B4-BE49-F238E27FC236}">
                <a16:creationId xmlns:a16="http://schemas.microsoft.com/office/drawing/2014/main" id="{738B8912-A3B4-4CC2-90E1-C7EFA1091B2C}"/>
              </a:ext>
            </a:extLst>
          </p:cNvPr>
          <p:cNvSpPr txBox="1"/>
          <p:nvPr/>
        </p:nvSpPr>
        <p:spPr>
          <a:xfrm>
            <a:off x="303359" y="4655127"/>
            <a:ext cx="8537281" cy="2062103"/>
          </a:xfrm>
          <a:prstGeom prst="rect">
            <a:avLst/>
          </a:prstGeom>
          <a:noFill/>
        </p:spPr>
        <p:txBody>
          <a:bodyPr wrap="square" rtlCol="0">
            <a:spAutoFit/>
          </a:bodyPr>
          <a:lstStyle/>
          <a:p>
            <a:pPr algn="ctr"/>
            <a:r>
              <a:rPr lang="en-US" altLang="zh-CN" sz="3200" b="1" i="1" dirty="0">
                <a:solidFill>
                  <a:srgbClr val="AE4845"/>
                </a:solidFill>
              </a:rPr>
              <a:t>Can operational strategies for grid-connected energy storage yield reductions in the human health impacts from power sector emissions?</a:t>
            </a:r>
          </a:p>
          <a:p>
            <a:endParaRPr lang="zh-CN" altLang="en-US" sz="3200" b="1" i="1" dirty="0">
              <a:solidFill>
                <a:srgbClr val="AE4845"/>
              </a:solidFill>
            </a:endParaRPr>
          </a:p>
        </p:txBody>
      </p:sp>
    </p:spTree>
    <p:custDataLst>
      <p:tags r:id="rId1"/>
    </p:custDataLst>
    <p:extLst>
      <p:ext uri="{BB962C8B-B14F-4D97-AF65-F5344CB8AC3E}">
        <p14:creationId xmlns:p14="http://schemas.microsoft.com/office/powerpoint/2010/main" val="2326169713"/>
      </p:ext>
    </p:extLst>
  </p:cSld>
  <p:clrMapOvr>
    <a:masterClrMapping/>
  </p:clrMapOvr>
  <mc:AlternateContent xmlns:mc="http://schemas.openxmlformats.org/markup-compatibility/2006">
    <mc:Choice xmlns:p14="http://schemas.microsoft.com/office/powerpoint/2010/main" Requires="p14">
      <p:transition spd="slow" p14:dur="2000" advTm="87977"/>
    </mc:Choice>
    <mc:Fallback>
      <p:transition spd="slow" advTm="8797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193CE2-9E36-4B49-B6BE-D2AE0E195684}"/>
              </a:ext>
            </a:extLst>
          </p:cNvPr>
          <p:cNvSpPr>
            <a:spLocks noGrp="1"/>
          </p:cNvSpPr>
          <p:nvPr>
            <p:ph type="title"/>
          </p:nvPr>
        </p:nvSpPr>
        <p:spPr>
          <a:xfrm>
            <a:off x="457200" y="470382"/>
            <a:ext cx="8229600" cy="1068387"/>
          </a:xfrm>
        </p:spPr>
        <p:txBody>
          <a:bodyPr/>
          <a:lstStyle/>
          <a:p>
            <a:r>
              <a:rPr lang="en-US" dirty="0"/>
              <a:t>Method</a:t>
            </a:r>
          </a:p>
        </p:txBody>
      </p:sp>
      <p:sp>
        <p:nvSpPr>
          <p:cNvPr id="2" name="Slide Number Placeholder 1">
            <a:extLst>
              <a:ext uri="{FF2B5EF4-FFF2-40B4-BE49-F238E27FC236}">
                <a16:creationId xmlns:a16="http://schemas.microsoft.com/office/drawing/2014/main" id="{907D5FA1-4FB7-44B2-B5C8-C723B36F83C0}"/>
              </a:ext>
            </a:extLst>
          </p:cNvPr>
          <p:cNvSpPr>
            <a:spLocks noGrp="1"/>
          </p:cNvSpPr>
          <p:nvPr>
            <p:ph type="sldNum" sz="quarter" idx="12"/>
          </p:nvPr>
        </p:nvSpPr>
        <p:spPr/>
        <p:txBody>
          <a:bodyPr/>
          <a:lstStyle/>
          <a:p>
            <a:pPr>
              <a:defRPr/>
            </a:pPr>
            <a:fld id="{3FF2C605-4958-CF43-AA48-80339EFDB0AF}" type="slidenum">
              <a:rPr lang="en-US" smtClean="0"/>
              <a:pPr>
                <a:defRPr/>
              </a:pPr>
              <a:t>4</a:t>
            </a:fld>
            <a:endParaRPr lang="en-US"/>
          </a:p>
        </p:txBody>
      </p:sp>
      <p:sp>
        <p:nvSpPr>
          <p:cNvPr id="3" name="TextBox 2">
            <a:extLst>
              <a:ext uri="{FF2B5EF4-FFF2-40B4-BE49-F238E27FC236}">
                <a16:creationId xmlns:a16="http://schemas.microsoft.com/office/drawing/2014/main" id="{FF03E17E-68E3-4009-AD59-2F3201ECF6F7}"/>
              </a:ext>
            </a:extLst>
          </p:cNvPr>
          <p:cNvSpPr txBox="1"/>
          <p:nvPr/>
        </p:nvSpPr>
        <p:spPr>
          <a:xfrm>
            <a:off x="408408" y="1968500"/>
            <a:ext cx="3609409" cy="1200329"/>
          </a:xfrm>
          <a:prstGeom prst="rect">
            <a:avLst/>
          </a:prstGeom>
          <a:noFill/>
          <a:ln w="28575">
            <a:solidFill>
              <a:schemeClr val="accent2">
                <a:lumMod val="75000"/>
              </a:schemeClr>
            </a:solidFill>
          </a:ln>
        </p:spPr>
        <p:txBody>
          <a:bodyPr wrap="square" rtlCol="0">
            <a:spAutoFit/>
          </a:bodyPr>
          <a:lstStyle/>
          <a:p>
            <a:pPr algn="ctr"/>
            <a:r>
              <a:rPr lang="en-US" altLang="zh-CN" sz="2400" dirty="0"/>
              <a:t>[Task 1] </a:t>
            </a:r>
          </a:p>
          <a:p>
            <a:pPr algn="ctr"/>
            <a:r>
              <a:rPr lang="en-US" altLang="zh-CN" sz="2400" dirty="0"/>
              <a:t>Quantification of Health Damage Impacts</a:t>
            </a:r>
            <a:endParaRPr lang="zh-CN" altLang="en-US" sz="2400" dirty="0"/>
          </a:p>
        </p:txBody>
      </p:sp>
      <p:sp>
        <p:nvSpPr>
          <p:cNvPr id="15" name="TextBox 14">
            <a:extLst>
              <a:ext uri="{FF2B5EF4-FFF2-40B4-BE49-F238E27FC236}">
                <a16:creationId xmlns:a16="http://schemas.microsoft.com/office/drawing/2014/main" id="{A4CF4143-81DF-4024-9CD9-9A8EED6DB29E}"/>
              </a:ext>
            </a:extLst>
          </p:cNvPr>
          <p:cNvSpPr txBox="1"/>
          <p:nvPr/>
        </p:nvSpPr>
        <p:spPr>
          <a:xfrm>
            <a:off x="5334003" y="1968500"/>
            <a:ext cx="3297382" cy="1200329"/>
          </a:xfrm>
          <a:prstGeom prst="rect">
            <a:avLst/>
          </a:prstGeom>
          <a:noFill/>
          <a:ln w="28575">
            <a:solidFill>
              <a:schemeClr val="accent2">
                <a:lumMod val="75000"/>
              </a:schemeClr>
            </a:solidFill>
          </a:ln>
        </p:spPr>
        <p:txBody>
          <a:bodyPr wrap="square" rtlCol="0">
            <a:spAutoFit/>
          </a:bodyPr>
          <a:lstStyle/>
          <a:p>
            <a:pPr algn="ctr"/>
            <a:r>
              <a:rPr lang="en-US" altLang="zh-CN" sz="2400" dirty="0"/>
              <a:t>[Task 2] </a:t>
            </a:r>
          </a:p>
          <a:p>
            <a:pPr algn="ctr"/>
            <a:r>
              <a:rPr lang="en-US" altLang="zh-CN" sz="2400" dirty="0"/>
              <a:t>Unit Commitment and Electricity Dispatch</a:t>
            </a:r>
            <a:endParaRPr lang="zh-CN" altLang="en-US" sz="2400" dirty="0"/>
          </a:p>
        </p:txBody>
      </p:sp>
      <p:sp>
        <p:nvSpPr>
          <p:cNvPr id="16" name="TextBox 15">
            <a:extLst>
              <a:ext uri="{FF2B5EF4-FFF2-40B4-BE49-F238E27FC236}">
                <a16:creationId xmlns:a16="http://schemas.microsoft.com/office/drawing/2014/main" id="{C9EE10BD-C2EB-4CE0-BFAC-3E8C577963D7}"/>
              </a:ext>
            </a:extLst>
          </p:cNvPr>
          <p:cNvSpPr txBox="1"/>
          <p:nvPr/>
        </p:nvSpPr>
        <p:spPr>
          <a:xfrm>
            <a:off x="408409" y="4290243"/>
            <a:ext cx="8222976" cy="1200329"/>
          </a:xfrm>
          <a:prstGeom prst="rect">
            <a:avLst/>
          </a:prstGeom>
          <a:noFill/>
          <a:ln w="28575">
            <a:solidFill>
              <a:schemeClr val="accent2">
                <a:lumMod val="75000"/>
              </a:schemeClr>
            </a:solidFill>
          </a:ln>
        </p:spPr>
        <p:txBody>
          <a:bodyPr wrap="square" rtlCol="0">
            <a:spAutoFit/>
          </a:bodyPr>
          <a:lstStyle/>
          <a:p>
            <a:pPr algn="ctr"/>
            <a:r>
              <a:rPr lang="en-US" altLang="zh-CN" sz="2400" dirty="0"/>
              <a:t>[Task 3] </a:t>
            </a:r>
          </a:p>
          <a:p>
            <a:pPr algn="ctr"/>
            <a:r>
              <a:rPr lang="en-US" altLang="zh-CN" sz="2400" dirty="0"/>
              <a:t>Determine the Contribution of Energy Storage to the Health Impacts Mitigation</a:t>
            </a:r>
            <a:endParaRPr lang="zh-CN" altLang="en-US" sz="2400" dirty="0"/>
          </a:p>
        </p:txBody>
      </p:sp>
      <p:cxnSp>
        <p:nvCxnSpPr>
          <p:cNvPr id="18" name="Straight Arrow Connector 17">
            <a:extLst>
              <a:ext uri="{FF2B5EF4-FFF2-40B4-BE49-F238E27FC236}">
                <a16:creationId xmlns:a16="http://schemas.microsoft.com/office/drawing/2014/main" id="{98280EC7-AC08-44E0-8CEC-8E2B8D27E416}"/>
              </a:ext>
            </a:extLst>
          </p:cNvPr>
          <p:cNvCxnSpPr>
            <a:stCxn id="3" idx="3"/>
            <a:endCxn id="15" idx="1"/>
          </p:cNvCxnSpPr>
          <p:nvPr/>
        </p:nvCxnSpPr>
        <p:spPr>
          <a:xfrm>
            <a:off x="4017817" y="2568665"/>
            <a:ext cx="1316186" cy="0"/>
          </a:xfrm>
          <a:prstGeom prst="straightConnector1">
            <a:avLst/>
          </a:prstGeom>
          <a:ln w="28575">
            <a:solidFill>
              <a:schemeClr val="accent2">
                <a:lumMod val="75000"/>
              </a:schemeClr>
            </a:solidFill>
            <a:tailEnd type="triangle"/>
          </a:ln>
          <a:effectLst/>
        </p:spPr>
        <p:style>
          <a:lnRef idx="2">
            <a:schemeClr val="dk1"/>
          </a:lnRef>
          <a:fillRef idx="0">
            <a:schemeClr val="dk1"/>
          </a:fillRef>
          <a:effectRef idx="1">
            <a:schemeClr val="dk1"/>
          </a:effectRef>
          <a:fontRef idx="minor">
            <a:schemeClr val="tx1"/>
          </a:fontRef>
        </p:style>
      </p:cxnSp>
      <p:sp>
        <p:nvSpPr>
          <p:cNvPr id="20" name="TextBox 19">
            <a:extLst>
              <a:ext uri="{FF2B5EF4-FFF2-40B4-BE49-F238E27FC236}">
                <a16:creationId xmlns:a16="http://schemas.microsoft.com/office/drawing/2014/main" id="{10273B13-09AC-44D6-AEA8-3EDCDE4F7C71}"/>
              </a:ext>
            </a:extLst>
          </p:cNvPr>
          <p:cNvSpPr txBox="1"/>
          <p:nvPr/>
        </p:nvSpPr>
        <p:spPr>
          <a:xfrm>
            <a:off x="408408" y="3318160"/>
            <a:ext cx="3609409" cy="646331"/>
          </a:xfrm>
          <a:prstGeom prst="rect">
            <a:avLst/>
          </a:prstGeom>
          <a:noFill/>
        </p:spPr>
        <p:txBody>
          <a:bodyPr wrap="square" rtlCol="0">
            <a:spAutoFit/>
          </a:bodyPr>
          <a:lstStyle/>
          <a:p>
            <a:pPr marL="285750" indent="-285750">
              <a:buFont typeface="Wingdings" panose="05000000000000000000" pitchFamily="2" charset="2"/>
              <a:buChar char="Ø"/>
            </a:pPr>
            <a:r>
              <a:rPr lang="en-US" altLang="zh-CN" dirty="0"/>
              <a:t>CALPUFF</a:t>
            </a:r>
          </a:p>
          <a:p>
            <a:pPr marL="285750" indent="-285750">
              <a:buFont typeface="Wingdings" panose="05000000000000000000" pitchFamily="2" charset="2"/>
              <a:buChar char="Ø"/>
            </a:pPr>
            <a:r>
              <a:rPr lang="en-US" altLang="zh-CN" dirty="0"/>
              <a:t>Concentration-response function</a:t>
            </a:r>
            <a:endParaRPr lang="zh-CN" altLang="en-US" dirty="0"/>
          </a:p>
        </p:txBody>
      </p:sp>
      <p:sp>
        <p:nvSpPr>
          <p:cNvPr id="21" name="TextBox 20">
            <a:extLst>
              <a:ext uri="{FF2B5EF4-FFF2-40B4-BE49-F238E27FC236}">
                <a16:creationId xmlns:a16="http://schemas.microsoft.com/office/drawing/2014/main" id="{50733480-72A0-472E-9643-F2DF1AC681D2}"/>
              </a:ext>
            </a:extLst>
          </p:cNvPr>
          <p:cNvSpPr txBox="1"/>
          <p:nvPr/>
        </p:nvSpPr>
        <p:spPr>
          <a:xfrm>
            <a:off x="5334003" y="3318160"/>
            <a:ext cx="3609409" cy="646331"/>
          </a:xfrm>
          <a:prstGeom prst="rect">
            <a:avLst/>
          </a:prstGeom>
          <a:noFill/>
        </p:spPr>
        <p:txBody>
          <a:bodyPr wrap="square" rtlCol="0">
            <a:spAutoFit/>
          </a:bodyPr>
          <a:lstStyle/>
          <a:p>
            <a:pPr marL="285750" indent="-285750">
              <a:buFont typeface="Wingdings" panose="05000000000000000000" pitchFamily="2" charset="2"/>
              <a:buChar char="Ø"/>
            </a:pPr>
            <a:r>
              <a:rPr lang="en-US" altLang="zh-CN" dirty="0"/>
              <a:t>Marginal health damage cost</a:t>
            </a:r>
          </a:p>
          <a:p>
            <a:pPr marL="285750" indent="-285750">
              <a:buFont typeface="Wingdings" panose="05000000000000000000" pitchFamily="2" charset="2"/>
              <a:buChar char="Ø"/>
            </a:pPr>
            <a:r>
              <a:rPr lang="en-US" altLang="zh-CN" dirty="0"/>
              <a:t>System with energy storage</a:t>
            </a:r>
            <a:endParaRPr lang="zh-CN" altLang="en-US" dirty="0"/>
          </a:p>
        </p:txBody>
      </p:sp>
      <p:sp>
        <p:nvSpPr>
          <p:cNvPr id="22" name="TextBox 21">
            <a:extLst>
              <a:ext uri="{FF2B5EF4-FFF2-40B4-BE49-F238E27FC236}">
                <a16:creationId xmlns:a16="http://schemas.microsoft.com/office/drawing/2014/main" id="{80CD0910-7446-404A-8C3E-4E6AECB39ED2}"/>
              </a:ext>
            </a:extLst>
          </p:cNvPr>
          <p:cNvSpPr txBox="1"/>
          <p:nvPr/>
        </p:nvSpPr>
        <p:spPr>
          <a:xfrm>
            <a:off x="408407" y="5686068"/>
            <a:ext cx="4163593" cy="369332"/>
          </a:xfrm>
          <a:prstGeom prst="rect">
            <a:avLst/>
          </a:prstGeom>
          <a:noFill/>
        </p:spPr>
        <p:txBody>
          <a:bodyPr wrap="square" rtlCol="0">
            <a:spAutoFit/>
          </a:bodyPr>
          <a:lstStyle/>
          <a:p>
            <a:pPr marL="285750" indent="-285750">
              <a:buFont typeface="Wingdings" panose="05000000000000000000" pitchFamily="2" charset="2"/>
              <a:buChar char="Ø"/>
            </a:pPr>
            <a:r>
              <a:rPr lang="en-US" altLang="zh-CN" dirty="0"/>
              <a:t>Addition of Energy storage</a:t>
            </a:r>
            <a:endParaRPr lang="zh-CN" altLang="en-US" dirty="0"/>
          </a:p>
        </p:txBody>
      </p:sp>
      <p:sp>
        <p:nvSpPr>
          <p:cNvPr id="23" name="TextBox 22">
            <a:extLst>
              <a:ext uri="{FF2B5EF4-FFF2-40B4-BE49-F238E27FC236}">
                <a16:creationId xmlns:a16="http://schemas.microsoft.com/office/drawing/2014/main" id="{B0C1939F-78A3-4AEE-B4D5-C308D5582260}"/>
              </a:ext>
            </a:extLst>
          </p:cNvPr>
          <p:cNvSpPr txBox="1"/>
          <p:nvPr/>
        </p:nvSpPr>
        <p:spPr>
          <a:xfrm>
            <a:off x="4453932" y="5699920"/>
            <a:ext cx="4163593" cy="369332"/>
          </a:xfrm>
          <a:prstGeom prst="rect">
            <a:avLst/>
          </a:prstGeom>
          <a:noFill/>
        </p:spPr>
        <p:txBody>
          <a:bodyPr wrap="square" rtlCol="0">
            <a:spAutoFit/>
          </a:bodyPr>
          <a:lstStyle/>
          <a:p>
            <a:pPr marL="285750" indent="-285750">
              <a:buFont typeface="Wingdings" panose="05000000000000000000" pitchFamily="2" charset="2"/>
              <a:buChar char="Ø"/>
            </a:pPr>
            <a:r>
              <a:rPr lang="en-US" altLang="zh-CN" dirty="0"/>
              <a:t>Integration of health damage costs</a:t>
            </a:r>
            <a:endParaRPr lang="zh-CN" altLang="en-US" dirty="0"/>
          </a:p>
        </p:txBody>
      </p:sp>
    </p:spTree>
    <p:custDataLst>
      <p:tags r:id="rId1"/>
    </p:custDataLst>
    <p:extLst>
      <p:ext uri="{BB962C8B-B14F-4D97-AF65-F5344CB8AC3E}">
        <p14:creationId xmlns:p14="http://schemas.microsoft.com/office/powerpoint/2010/main" val="3274553040"/>
      </p:ext>
    </p:extLst>
  </p:cSld>
  <p:clrMapOvr>
    <a:masterClrMapping/>
  </p:clrMapOvr>
  <mc:AlternateContent xmlns:mc="http://schemas.openxmlformats.org/markup-compatibility/2006">
    <mc:Choice xmlns:p14="http://schemas.microsoft.com/office/powerpoint/2010/main" Requires="p14">
      <p:transition spd="slow" p14:dur="2000" advTm="32217"/>
    </mc:Choice>
    <mc:Fallback>
      <p:transition spd="slow" advTm="3221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21" grpId="0"/>
      <p:bldP spid="22"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4"/>
          <a:stretch>
            <a:fillRect/>
          </a:stretch>
        </p:blipFill>
        <p:spPr>
          <a:xfrm>
            <a:off x="0" y="1192867"/>
            <a:ext cx="9134874" cy="5036912"/>
          </a:xfrm>
          <a:prstGeom prst="rect">
            <a:avLst/>
          </a:prstGeom>
          <a:ln>
            <a:noFill/>
          </a:ln>
        </p:spPr>
      </p:pic>
      <p:sp>
        <p:nvSpPr>
          <p:cNvPr id="26" name="Title 1">
            <a:extLst>
              <a:ext uri="{FF2B5EF4-FFF2-40B4-BE49-F238E27FC236}">
                <a16:creationId xmlns:a16="http://schemas.microsoft.com/office/drawing/2014/main" id="{694E7BDC-4537-44F2-BBFA-01825C199117}"/>
              </a:ext>
            </a:extLst>
          </p:cNvPr>
          <p:cNvSpPr txBox="1">
            <a:spLocks/>
          </p:cNvSpPr>
          <p:nvPr/>
        </p:nvSpPr>
        <p:spPr>
          <a:xfrm>
            <a:off x="457200" y="465107"/>
            <a:ext cx="8229600" cy="1068387"/>
          </a:xfrm>
          <a:prstGeom prst="rect">
            <a:avLst/>
          </a:prstGeom>
        </p:spPr>
        <p:txBody>
          <a:bodyPr/>
          <a:lstStyle>
            <a:lvl1pPr algn="ctr" defTabSz="457200" rtl="0" eaLnBrk="1" fontAlgn="base" hangingPunct="1">
              <a:spcBef>
                <a:spcPct val="0"/>
              </a:spcBef>
              <a:spcAft>
                <a:spcPct val="0"/>
              </a:spcAft>
              <a:defRPr sz="3200" b="1" kern="1200">
                <a:solidFill>
                  <a:schemeClr val="tx1"/>
                </a:solidFill>
                <a:latin typeface="Arial"/>
                <a:ea typeface="ＭＳ Ｐゴシック" charset="0"/>
                <a:cs typeface="Arial"/>
              </a:defRPr>
            </a:lvl1pPr>
            <a:lvl2pPr algn="ctr" defTabSz="457200" rtl="0" eaLnBrk="1" fontAlgn="base" hangingPunct="1">
              <a:spcBef>
                <a:spcPct val="0"/>
              </a:spcBef>
              <a:spcAft>
                <a:spcPct val="0"/>
              </a:spcAft>
              <a:defRPr sz="3200" b="1">
                <a:solidFill>
                  <a:schemeClr val="tx1"/>
                </a:solidFill>
                <a:latin typeface="Arial" charset="0"/>
                <a:ea typeface="ＭＳ Ｐゴシック" charset="0"/>
              </a:defRPr>
            </a:lvl2pPr>
            <a:lvl3pPr algn="ctr" defTabSz="457200" rtl="0" eaLnBrk="1" fontAlgn="base" hangingPunct="1">
              <a:spcBef>
                <a:spcPct val="0"/>
              </a:spcBef>
              <a:spcAft>
                <a:spcPct val="0"/>
              </a:spcAft>
              <a:defRPr sz="3200" b="1">
                <a:solidFill>
                  <a:schemeClr val="tx1"/>
                </a:solidFill>
                <a:latin typeface="Arial" charset="0"/>
                <a:ea typeface="ＭＳ Ｐゴシック" charset="0"/>
              </a:defRPr>
            </a:lvl3pPr>
            <a:lvl4pPr algn="ctr" defTabSz="457200" rtl="0" eaLnBrk="1" fontAlgn="base" hangingPunct="1">
              <a:spcBef>
                <a:spcPct val="0"/>
              </a:spcBef>
              <a:spcAft>
                <a:spcPct val="0"/>
              </a:spcAft>
              <a:defRPr sz="3200" b="1">
                <a:solidFill>
                  <a:schemeClr val="tx1"/>
                </a:solidFill>
                <a:latin typeface="Arial" charset="0"/>
                <a:ea typeface="ＭＳ Ｐゴシック" charset="0"/>
              </a:defRPr>
            </a:lvl4pPr>
            <a:lvl5pPr algn="ctr" defTabSz="457200" rtl="0" eaLnBrk="1" fontAlgn="base" hangingPunct="1">
              <a:spcBef>
                <a:spcPct val="0"/>
              </a:spcBef>
              <a:spcAft>
                <a:spcPct val="0"/>
              </a:spcAft>
              <a:defRPr sz="3200" b="1">
                <a:solidFill>
                  <a:schemeClr val="tx1"/>
                </a:solidFill>
                <a:latin typeface="Arial" charset="0"/>
                <a:ea typeface="ＭＳ Ｐゴシック" charset="0"/>
              </a:defRPr>
            </a:lvl5pPr>
            <a:lvl6pPr marL="457200" algn="ctr" defTabSz="457200" rtl="0" eaLnBrk="1" fontAlgn="base" hangingPunct="1">
              <a:spcBef>
                <a:spcPct val="0"/>
              </a:spcBef>
              <a:spcAft>
                <a:spcPct val="0"/>
              </a:spcAft>
              <a:defRPr sz="3200" b="1">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3200" b="1">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3200" b="1">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3200" b="1">
                <a:solidFill>
                  <a:schemeClr val="tx1"/>
                </a:solidFill>
                <a:latin typeface="Arial" charset="0"/>
                <a:ea typeface="ＭＳ Ｐゴシック" charset="0"/>
              </a:defRPr>
            </a:lvl9pPr>
          </a:lstStyle>
          <a:p>
            <a:r>
              <a:rPr lang="en-US" dirty="0"/>
              <a:t>Study Domain</a:t>
            </a:r>
          </a:p>
        </p:txBody>
      </p:sp>
      <p:sp>
        <p:nvSpPr>
          <p:cNvPr id="1025" name="Slide Number Placeholder 1024">
            <a:extLst>
              <a:ext uri="{FF2B5EF4-FFF2-40B4-BE49-F238E27FC236}">
                <a16:creationId xmlns:a16="http://schemas.microsoft.com/office/drawing/2014/main" id="{98623E2E-D6D4-4EAB-9E29-E1802AD5AE96}"/>
              </a:ext>
            </a:extLst>
          </p:cNvPr>
          <p:cNvSpPr>
            <a:spLocks noGrp="1"/>
          </p:cNvSpPr>
          <p:nvPr>
            <p:ph type="sldNum" sz="quarter" idx="12"/>
          </p:nvPr>
        </p:nvSpPr>
        <p:spPr/>
        <p:txBody>
          <a:bodyPr/>
          <a:lstStyle/>
          <a:p>
            <a:pPr>
              <a:defRPr/>
            </a:pPr>
            <a:fld id="{B35B2FA7-4FDB-5643-811E-7991DEE50B01}" type="slidenum">
              <a:rPr lang="en-US" smtClean="0"/>
              <a:pPr>
                <a:defRPr/>
              </a:pPr>
              <a:t>5</a:t>
            </a:fld>
            <a:endParaRPr lang="en-US"/>
          </a:p>
        </p:txBody>
      </p:sp>
      <p:sp>
        <p:nvSpPr>
          <p:cNvPr id="32" name="TextBox 31">
            <a:extLst>
              <a:ext uri="{FF2B5EF4-FFF2-40B4-BE49-F238E27FC236}">
                <a16:creationId xmlns:a16="http://schemas.microsoft.com/office/drawing/2014/main" id="{5176D32B-377F-4DD7-B0DC-79782D55351F}"/>
              </a:ext>
            </a:extLst>
          </p:cNvPr>
          <p:cNvSpPr txBox="1"/>
          <p:nvPr/>
        </p:nvSpPr>
        <p:spPr>
          <a:xfrm>
            <a:off x="0" y="6582261"/>
            <a:ext cx="3437790" cy="276999"/>
          </a:xfrm>
          <a:prstGeom prst="rect">
            <a:avLst/>
          </a:prstGeom>
          <a:noFill/>
        </p:spPr>
        <p:txBody>
          <a:bodyPr wrap="square" rtlCol="0">
            <a:spAutoFit/>
          </a:bodyPr>
          <a:lstStyle/>
          <a:p>
            <a:r>
              <a:rPr lang="en-US" altLang="zh-CN" sz="1200" dirty="0"/>
              <a:t>Data sources: NREL, ERCOT</a:t>
            </a:r>
            <a:endParaRPr lang="zh-CN" altLang="en-US" sz="1200" dirty="0"/>
          </a:p>
        </p:txBody>
      </p:sp>
      <p:pic>
        <p:nvPicPr>
          <p:cNvPr id="10" name="Picture 9"/>
          <p:cNvPicPr>
            <a:picLocks noChangeAspect="1"/>
          </p:cNvPicPr>
          <p:nvPr/>
        </p:nvPicPr>
        <p:blipFill>
          <a:blip r:embed="rId5"/>
          <a:stretch>
            <a:fillRect/>
          </a:stretch>
        </p:blipFill>
        <p:spPr>
          <a:xfrm>
            <a:off x="109330" y="4663250"/>
            <a:ext cx="2673451" cy="1467138"/>
          </a:xfrm>
          <a:prstGeom prst="rect">
            <a:avLst/>
          </a:prstGeom>
          <a:ln w="28575">
            <a:solidFill>
              <a:schemeClr val="bg1">
                <a:lumMod val="50000"/>
              </a:schemeClr>
            </a:solidFill>
          </a:ln>
        </p:spPr>
      </p:pic>
      <p:grpSp>
        <p:nvGrpSpPr>
          <p:cNvPr id="4" name="Group 3">
            <a:extLst>
              <a:ext uri="{FF2B5EF4-FFF2-40B4-BE49-F238E27FC236}">
                <a16:creationId xmlns:a16="http://schemas.microsoft.com/office/drawing/2014/main" id="{F9839356-863C-46CE-A208-C74BF164950E}"/>
              </a:ext>
            </a:extLst>
          </p:cNvPr>
          <p:cNvGrpSpPr/>
          <p:nvPr/>
        </p:nvGrpSpPr>
        <p:grpSpPr>
          <a:xfrm>
            <a:off x="3438994" y="809634"/>
            <a:ext cx="5533870" cy="4211273"/>
            <a:chOff x="3438994" y="809634"/>
            <a:chExt cx="5533870" cy="4211273"/>
          </a:xfrm>
        </p:grpSpPr>
        <p:grpSp>
          <p:nvGrpSpPr>
            <p:cNvPr id="5" name="Group 4"/>
            <p:cNvGrpSpPr/>
            <p:nvPr/>
          </p:nvGrpSpPr>
          <p:grpSpPr>
            <a:xfrm>
              <a:off x="3438994" y="809634"/>
              <a:ext cx="5533870" cy="4211273"/>
              <a:chOff x="3414930" y="797602"/>
              <a:chExt cx="5533870" cy="4211273"/>
            </a:xfrm>
          </p:grpSpPr>
          <p:grpSp>
            <p:nvGrpSpPr>
              <p:cNvPr id="14" name="Group 13"/>
              <p:cNvGrpSpPr/>
              <p:nvPr/>
            </p:nvGrpSpPr>
            <p:grpSpPr>
              <a:xfrm>
                <a:off x="3414930" y="797602"/>
                <a:ext cx="5533870" cy="4211273"/>
                <a:chOff x="2719878" y="291480"/>
                <a:chExt cx="5533870" cy="4211273"/>
              </a:xfrm>
            </p:grpSpPr>
            <p:sp>
              <p:nvSpPr>
                <p:cNvPr id="2" name="Speech Bubble: Rectangle 1">
                  <a:extLst>
                    <a:ext uri="{FF2B5EF4-FFF2-40B4-BE49-F238E27FC236}">
                      <a16:creationId xmlns:a16="http://schemas.microsoft.com/office/drawing/2014/main" id="{EEA6871B-3C7E-4E25-88CC-CDE19735860C}"/>
                    </a:ext>
                  </a:extLst>
                </p:cNvPr>
                <p:cNvSpPr/>
                <p:nvPr/>
              </p:nvSpPr>
              <p:spPr>
                <a:xfrm>
                  <a:off x="5703339" y="291480"/>
                  <a:ext cx="2550409" cy="790531"/>
                </a:xfrm>
                <a:prstGeom prst="wedgeRectCallout">
                  <a:avLst>
                    <a:gd name="adj1" fmla="val -57858"/>
                    <a:gd name="adj2" fmla="val 88142"/>
                  </a:avLst>
                </a:prstGeom>
                <a:solidFill>
                  <a:schemeClr val="bg1"/>
                </a:solidFill>
                <a:ln w="28575">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dirty="0">
                      <a:solidFill>
                        <a:schemeClr val="accent5"/>
                      </a:solidFill>
                    </a:rPr>
                    <a:t>The domain to estimate the health impacts from Limestone power plant</a:t>
                  </a:r>
                  <a:endParaRPr lang="zh-CN" altLang="en-US" dirty="0">
                    <a:solidFill>
                      <a:schemeClr val="accent5"/>
                    </a:solidFill>
                  </a:endParaRPr>
                </a:p>
              </p:txBody>
            </p:sp>
            <p:sp>
              <p:nvSpPr>
                <p:cNvPr id="25" name="Rectangle 24">
                  <a:extLst>
                    <a:ext uri="{FF2B5EF4-FFF2-40B4-BE49-F238E27FC236}">
                      <a16:creationId xmlns:a16="http://schemas.microsoft.com/office/drawing/2014/main" id="{9283AE00-1FA4-4C89-AA81-F665B6F8001E}"/>
                    </a:ext>
                  </a:extLst>
                </p:cNvPr>
                <p:cNvSpPr/>
                <p:nvPr/>
              </p:nvSpPr>
              <p:spPr>
                <a:xfrm>
                  <a:off x="2719878" y="1386779"/>
                  <a:ext cx="3234964" cy="3115974"/>
                </a:xfrm>
                <a:prstGeom prst="rect">
                  <a:avLst/>
                </a:prstGeom>
                <a:noFill/>
                <a:ln w="3810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a typeface="Cambria" panose="02040503050406030204" pitchFamily="18" charset="0"/>
                    <a:cs typeface="Times New Roman" panose="02020603050405020304" pitchFamily="18" charset="0"/>
                  </a:endParaRPr>
                </a:p>
              </p:txBody>
            </p:sp>
            <p:sp>
              <p:nvSpPr>
                <p:cNvPr id="7" name="Isosceles Triangle 6">
                  <a:extLst>
                    <a:ext uri="{FF2B5EF4-FFF2-40B4-BE49-F238E27FC236}">
                      <a16:creationId xmlns:a16="http://schemas.microsoft.com/office/drawing/2014/main" id="{4FB7D0F1-ACD3-46A1-A009-A8F280E0F2F2}"/>
                    </a:ext>
                  </a:extLst>
                </p:cNvPr>
                <p:cNvSpPr/>
                <p:nvPr/>
              </p:nvSpPr>
              <p:spPr>
                <a:xfrm>
                  <a:off x="4258104" y="2894388"/>
                  <a:ext cx="177800" cy="154404"/>
                </a:xfrm>
                <a:prstGeom prst="triangl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a:solidFill>
                      <a:schemeClr val="accent2"/>
                    </a:solidFill>
                    <a:cs typeface="Times New Roman" panose="02020603050405020304" pitchFamily="18" charset="0"/>
                  </a:endParaRPr>
                </a:p>
              </p:txBody>
            </p:sp>
          </p:grpSp>
          <p:sp>
            <p:nvSpPr>
              <p:cNvPr id="15" name="Speech Bubble: Rectangle 1">
                <a:extLst>
                  <a:ext uri="{FF2B5EF4-FFF2-40B4-BE49-F238E27FC236}">
                    <a16:creationId xmlns:a16="http://schemas.microsoft.com/office/drawing/2014/main" id="{EEA6871B-3C7E-4E25-88CC-CDE19735860C}"/>
                  </a:ext>
                </a:extLst>
              </p:cNvPr>
              <p:cNvSpPr/>
              <p:nvPr/>
            </p:nvSpPr>
            <p:spPr>
              <a:xfrm>
                <a:off x="5438189" y="3812305"/>
                <a:ext cx="1432511" cy="683495"/>
              </a:xfrm>
              <a:prstGeom prst="wedgeRectCallout">
                <a:avLst>
                  <a:gd name="adj1" fmla="val -71303"/>
                  <a:gd name="adj2" fmla="val -88575"/>
                </a:avLst>
              </a:prstGeom>
              <a:solidFill>
                <a:schemeClr val="bg1"/>
              </a:solidFill>
              <a:ln w="28575">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dirty="0">
                    <a:solidFill>
                      <a:schemeClr val="accent5"/>
                    </a:solidFill>
                  </a:rPr>
                  <a:t>Limestone power plant</a:t>
                </a:r>
                <a:endParaRPr lang="zh-CN" altLang="en-US" dirty="0">
                  <a:solidFill>
                    <a:schemeClr val="accent5"/>
                  </a:solidFill>
                </a:endParaRPr>
              </a:p>
            </p:txBody>
          </p:sp>
        </p:grpSp>
        <p:sp>
          <p:nvSpPr>
            <p:cNvPr id="3" name="TextBox 2">
              <a:extLst>
                <a:ext uri="{FF2B5EF4-FFF2-40B4-BE49-F238E27FC236}">
                  <a16:creationId xmlns:a16="http://schemas.microsoft.com/office/drawing/2014/main" id="{8A18E3B6-687E-431C-90BE-3E881C3A9988}"/>
                </a:ext>
              </a:extLst>
            </p:cNvPr>
            <p:cNvSpPr txBox="1"/>
            <p:nvPr/>
          </p:nvSpPr>
          <p:spPr>
            <a:xfrm>
              <a:off x="4412343" y="1474011"/>
              <a:ext cx="1049910" cy="400110"/>
            </a:xfrm>
            <a:prstGeom prst="rect">
              <a:avLst/>
            </a:prstGeom>
            <a:noFill/>
          </p:spPr>
          <p:txBody>
            <a:bodyPr wrap="square" rtlCol="0">
              <a:spAutoFit/>
            </a:bodyPr>
            <a:lstStyle/>
            <a:p>
              <a:pPr algn="ctr"/>
              <a:r>
                <a:rPr lang="en-US" altLang="zh-CN" sz="2000" dirty="0">
                  <a:solidFill>
                    <a:schemeClr val="accent1"/>
                  </a:solidFill>
                </a:rPr>
                <a:t>285 km</a:t>
              </a:r>
              <a:endParaRPr lang="zh-CN" altLang="en-US" sz="2000" dirty="0">
                <a:solidFill>
                  <a:schemeClr val="accent1"/>
                </a:solidFill>
              </a:endParaRPr>
            </a:p>
          </p:txBody>
        </p:sp>
      </p:grpSp>
      <p:sp>
        <p:nvSpPr>
          <p:cNvPr id="6" name="Rectangle 5">
            <a:extLst>
              <a:ext uri="{FF2B5EF4-FFF2-40B4-BE49-F238E27FC236}">
                <a16:creationId xmlns:a16="http://schemas.microsoft.com/office/drawing/2014/main" id="{AF0317D3-DB13-4C8B-926C-FF934C3C5358}"/>
              </a:ext>
            </a:extLst>
          </p:cNvPr>
          <p:cNvSpPr/>
          <p:nvPr/>
        </p:nvSpPr>
        <p:spPr>
          <a:xfrm>
            <a:off x="1799771" y="5384800"/>
            <a:ext cx="841828" cy="28033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Tree>
    <p:custDataLst>
      <p:tags r:id="rId1"/>
    </p:custDataLst>
    <p:extLst>
      <p:ext uri="{BB962C8B-B14F-4D97-AF65-F5344CB8AC3E}">
        <p14:creationId xmlns:p14="http://schemas.microsoft.com/office/powerpoint/2010/main" val="3890643575"/>
      </p:ext>
    </p:extLst>
  </p:cSld>
  <p:clrMapOvr>
    <a:masterClrMapping/>
  </p:clrMapOvr>
  <mc:AlternateContent xmlns:mc="http://schemas.openxmlformats.org/markup-compatibility/2006">
    <mc:Choice xmlns:p14="http://schemas.microsoft.com/office/powerpoint/2010/main" Requires="p14">
      <p:transition spd="slow" p14:dur="2000" advTm="72683"/>
    </mc:Choice>
    <mc:Fallback>
      <p:transition spd="slow" advTm="7268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D77E0-CA98-4083-BCCE-917CD1BF8654}"/>
              </a:ext>
            </a:extLst>
          </p:cNvPr>
          <p:cNvSpPr>
            <a:spLocks noGrp="1"/>
          </p:cNvSpPr>
          <p:nvPr>
            <p:ph type="title"/>
          </p:nvPr>
        </p:nvSpPr>
        <p:spPr>
          <a:xfrm>
            <a:off x="457200" y="465107"/>
            <a:ext cx="8229600" cy="1068387"/>
          </a:xfrm>
        </p:spPr>
        <p:txBody>
          <a:bodyPr/>
          <a:lstStyle/>
          <a:p>
            <a:r>
              <a:rPr lang="en-US" dirty="0"/>
              <a:t>Health Impacts Quantification</a:t>
            </a:r>
          </a:p>
        </p:txBody>
      </p:sp>
      <p:sp>
        <p:nvSpPr>
          <p:cNvPr id="10" name="Slide Number Placeholder 9">
            <a:extLst>
              <a:ext uri="{FF2B5EF4-FFF2-40B4-BE49-F238E27FC236}">
                <a16:creationId xmlns:a16="http://schemas.microsoft.com/office/drawing/2014/main" id="{3B7F58C5-D522-48D4-B4ED-D59B9518E975}"/>
              </a:ext>
            </a:extLst>
          </p:cNvPr>
          <p:cNvSpPr>
            <a:spLocks noGrp="1"/>
          </p:cNvSpPr>
          <p:nvPr>
            <p:ph type="sldNum" sz="quarter" idx="12"/>
          </p:nvPr>
        </p:nvSpPr>
        <p:spPr/>
        <p:txBody>
          <a:bodyPr/>
          <a:lstStyle/>
          <a:p>
            <a:pPr>
              <a:defRPr/>
            </a:pPr>
            <a:fld id="{3FF2C605-4958-CF43-AA48-80339EFDB0AF}" type="slidenum">
              <a:rPr lang="en-US" smtClean="0"/>
              <a:pPr>
                <a:defRPr/>
              </a:pPr>
              <a:t>6</a:t>
            </a:fld>
            <a:endParaRPr lang="en-US"/>
          </a:p>
        </p:txBody>
      </p:sp>
      <p:sp>
        <p:nvSpPr>
          <p:cNvPr id="6" name="TextBox 5">
            <a:extLst>
              <a:ext uri="{FF2B5EF4-FFF2-40B4-BE49-F238E27FC236}">
                <a16:creationId xmlns:a16="http://schemas.microsoft.com/office/drawing/2014/main" id="{165465A7-4A80-4A3A-BAF3-83A247DFEC1B}"/>
              </a:ext>
            </a:extLst>
          </p:cNvPr>
          <p:cNvSpPr txBox="1"/>
          <p:nvPr/>
        </p:nvSpPr>
        <p:spPr>
          <a:xfrm>
            <a:off x="170663" y="1235676"/>
            <a:ext cx="8506690" cy="461665"/>
          </a:xfrm>
          <a:prstGeom prst="rect">
            <a:avLst/>
          </a:prstGeom>
          <a:noFill/>
        </p:spPr>
        <p:txBody>
          <a:bodyPr wrap="square" rtlCol="0">
            <a:spAutoFit/>
          </a:bodyPr>
          <a:lstStyle/>
          <a:p>
            <a:r>
              <a:rPr lang="en-US" altLang="zh-CN" sz="2400" dirty="0"/>
              <a:t>PM</a:t>
            </a:r>
            <a:r>
              <a:rPr lang="en-US" altLang="zh-CN" sz="1600" dirty="0"/>
              <a:t>2.5</a:t>
            </a:r>
            <a:r>
              <a:rPr lang="en-US" altLang="zh-CN" sz="2400" dirty="0"/>
              <a:t> concentration increase 9 hours after 1 am emissions</a:t>
            </a:r>
            <a:endParaRPr lang="zh-CN" altLang="en-US" sz="2400" dirty="0"/>
          </a:p>
        </p:txBody>
      </p:sp>
      <p:grpSp>
        <p:nvGrpSpPr>
          <p:cNvPr id="5" name="Group 4">
            <a:extLst>
              <a:ext uri="{FF2B5EF4-FFF2-40B4-BE49-F238E27FC236}">
                <a16:creationId xmlns:a16="http://schemas.microsoft.com/office/drawing/2014/main" id="{E2BBFACA-DA23-4078-BE5D-FE6E934C2B70}"/>
              </a:ext>
            </a:extLst>
          </p:cNvPr>
          <p:cNvGrpSpPr/>
          <p:nvPr/>
        </p:nvGrpSpPr>
        <p:grpSpPr>
          <a:xfrm>
            <a:off x="318655" y="1755317"/>
            <a:ext cx="5343441" cy="3352543"/>
            <a:chOff x="180109" y="1755318"/>
            <a:chExt cx="4555607" cy="2858246"/>
          </a:xfrm>
        </p:grpSpPr>
        <p:pic>
          <p:nvPicPr>
            <p:cNvPr id="4" name="Picture 3">
              <a:extLst>
                <a:ext uri="{FF2B5EF4-FFF2-40B4-BE49-F238E27FC236}">
                  <a16:creationId xmlns:a16="http://schemas.microsoft.com/office/drawing/2014/main" id="{9C222BF7-E0EE-4FC1-AE74-5F5078C76E12}"/>
                </a:ext>
              </a:extLst>
            </p:cNvPr>
            <p:cNvPicPr>
              <a:picLocks noChangeAspect="1"/>
            </p:cNvPicPr>
            <p:nvPr/>
          </p:nvPicPr>
          <p:blipFill rotWithShape="1">
            <a:blip r:embed="rId3"/>
            <a:srcRect l="49385"/>
            <a:stretch/>
          </p:blipFill>
          <p:spPr>
            <a:xfrm>
              <a:off x="180109" y="1755318"/>
              <a:ext cx="4555607" cy="2858246"/>
            </a:xfrm>
            <a:prstGeom prst="rect">
              <a:avLst/>
            </a:prstGeom>
            <a:ln w="38100">
              <a:solidFill>
                <a:srgbClr val="C00000"/>
              </a:solidFill>
            </a:ln>
          </p:spPr>
        </p:pic>
        <p:sp>
          <p:nvSpPr>
            <p:cNvPr id="3" name="Isosceles Triangle 2">
              <a:extLst>
                <a:ext uri="{FF2B5EF4-FFF2-40B4-BE49-F238E27FC236}">
                  <a16:creationId xmlns:a16="http://schemas.microsoft.com/office/drawing/2014/main" id="{F564E788-C1DE-4D9E-98B6-BB9D91247CBC}"/>
                </a:ext>
              </a:extLst>
            </p:cNvPr>
            <p:cNvSpPr/>
            <p:nvPr/>
          </p:nvSpPr>
          <p:spPr>
            <a:xfrm>
              <a:off x="2948940" y="3002280"/>
              <a:ext cx="121920" cy="144780"/>
            </a:xfrm>
            <a:prstGeom prst="triangl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 name="TextBox 6">
              <a:extLst>
                <a:ext uri="{FF2B5EF4-FFF2-40B4-BE49-F238E27FC236}">
                  <a16:creationId xmlns:a16="http://schemas.microsoft.com/office/drawing/2014/main" id="{2237F1B7-C280-41BB-BF60-039116D87161}"/>
                </a:ext>
              </a:extLst>
            </p:cNvPr>
            <p:cNvSpPr txBox="1"/>
            <p:nvPr/>
          </p:nvSpPr>
          <p:spPr>
            <a:xfrm>
              <a:off x="3015754" y="2945117"/>
              <a:ext cx="1093759" cy="288638"/>
            </a:xfrm>
            <a:prstGeom prst="rect">
              <a:avLst/>
            </a:prstGeom>
            <a:noFill/>
          </p:spPr>
          <p:txBody>
            <a:bodyPr wrap="square" rtlCol="0">
              <a:spAutoFit/>
            </a:bodyPr>
            <a:lstStyle/>
            <a:p>
              <a:r>
                <a:rPr lang="en-US" sz="1600" b="1" dirty="0">
                  <a:ea typeface="Cambria" panose="02040503050406030204" pitchFamily="18" charset="0"/>
                  <a:cs typeface="Times New Roman" panose="02020603050405020304" pitchFamily="18" charset="0"/>
                </a:rPr>
                <a:t>Limestone</a:t>
              </a:r>
            </a:p>
          </p:txBody>
        </p:sp>
      </p:grpSp>
      <p:graphicFrame>
        <p:nvGraphicFramePr>
          <p:cNvPr id="8" name="Table 7">
            <a:extLst>
              <a:ext uri="{FF2B5EF4-FFF2-40B4-BE49-F238E27FC236}">
                <a16:creationId xmlns:a16="http://schemas.microsoft.com/office/drawing/2014/main" id="{DD10077E-7775-43E7-BBFF-E4D4A36CB705}"/>
              </a:ext>
            </a:extLst>
          </p:cNvPr>
          <p:cNvGraphicFramePr>
            <a:graphicFrameLocks noGrp="1"/>
          </p:cNvGraphicFramePr>
          <p:nvPr>
            <p:extLst>
              <p:ext uri="{D42A27DB-BD31-4B8C-83A1-F6EECF244321}">
                <p14:modId xmlns:p14="http://schemas.microsoft.com/office/powerpoint/2010/main" val="1493941648"/>
              </p:ext>
            </p:extLst>
          </p:nvPr>
        </p:nvGraphicFramePr>
        <p:xfrm>
          <a:off x="318655" y="5332857"/>
          <a:ext cx="8506690" cy="1112520"/>
        </p:xfrm>
        <a:graphic>
          <a:graphicData uri="http://schemas.openxmlformats.org/drawingml/2006/table">
            <a:tbl>
              <a:tblPr firstRow="1" bandRow="1">
                <a:tableStyleId>{72833802-FEF1-4C79-8D5D-14CF1EAF98D9}</a:tableStyleId>
              </a:tblPr>
              <a:tblGrid>
                <a:gridCol w="1225940">
                  <a:extLst>
                    <a:ext uri="{9D8B030D-6E8A-4147-A177-3AD203B41FA5}">
                      <a16:colId xmlns:a16="http://schemas.microsoft.com/office/drawing/2014/main" val="399466598"/>
                    </a:ext>
                  </a:extLst>
                </a:gridCol>
                <a:gridCol w="1470454">
                  <a:extLst>
                    <a:ext uri="{9D8B030D-6E8A-4147-A177-3AD203B41FA5}">
                      <a16:colId xmlns:a16="http://schemas.microsoft.com/office/drawing/2014/main" val="1167352627"/>
                    </a:ext>
                  </a:extLst>
                </a:gridCol>
                <a:gridCol w="1458097">
                  <a:extLst>
                    <a:ext uri="{9D8B030D-6E8A-4147-A177-3AD203B41FA5}">
                      <a16:colId xmlns:a16="http://schemas.microsoft.com/office/drawing/2014/main" val="4098675515"/>
                    </a:ext>
                  </a:extLst>
                </a:gridCol>
                <a:gridCol w="2137719">
                  <a:extLst>
                    <a:ext uri="{9D8B030D-6E8A-4147-A177-3AD203B41FA5}">
                      <a16:colId xmlns:a16="http://schemas.microsoft.com/office/drawing/2014/main" val="21746511"/>
                    </a:ext>
                  </a:extLst>
                </a:gridCol>
                <a:gridCol w="2214480">
                  <a:extLst>
                    <a:ext uri="{9D8B030D-6E8A-4147-A177-3AD203B41FA5}">
                      <a16:colId xmlns:a16="http://schemas.microsoft.com/office/drawing/2014/main" val="1911425854"/>
                    </a:ext>
                  </a:extLst>
                </a:gridCol>
              </a:tblGrid>
              <a:tr h="370840">
                <a:tc gridSpan="5">
                  <a:txBody>
                    <a:bodyPr/>
                    <a:lstStyle/>
                    <a:p>
                      <a:pPr algn="l"/>
                      <a:r>
                        <a:rPr lang="en-US" altLang="zh-CN" dirty="0">
                          <a:solidFill>
                            <a:schemeClr val="tx1"/>
                          </a:solidFill>
                        </a:rPr>
                        <a:t>More details about Limestone:</a:t>
                      </a:r>
                      <a:endParaRPr lang="zh-CN" altLang="en-US" dirty="0">
                        <a:solidFill>
                          <a:schemeClr val="tx1"/>
                        </a:solidFill>
                      </a:endParaRPr>
                    </a:p>
                  </a:txBody>
                  <a:tcPr>
                    <a:lnB w="9525" cap="flat" cmpd="sng" algn="ctr">
                      <a:noFill/>
                      <a:prstDash val="solid"/>
                    </a:lnB>
                    <a:solidFill>
                      <a:schemeClr val="bg1"/>
                    </a:solidFill>
                  </a:tcPr>
                </a:tc>
                <a:tc hMerge="1">
                  <a:txBody>
                    <a:bodyPr/>
                    <a:lstStyle/>
                    <a:p>
                      <a:pPr algn="ctr"/>
                      <a:endParaRPr lang="zh-CN" altLang="en-US" dirty="0"/>
                    </a:p>
                  </a:txBody>
                  <a:tcPr>
                    <a:lnB w="9525" cap="flat" cmpd="sng" algn="ctr">
                      <a:noFill/>
                      <a:prstDash val="solid"/>
                    </a:lnB>
                    <a:solidFill>
                      <a:schemeClr val="bg1"/>
                    </a:solidFill>
                  </a:tcPr>
                </a:tc>
                <a:tc hMerge="1">
                  <a:txBody>
                    <a:bodyPr/>
                    <a:lstStyle/>
                    <a:p>
                      <a:pPr algn="ctr"/>
                      <a:endParaRPr lang="zh-CN" altLang="en-US" dirty="0"/>
                    </a:p>
                  </a:txBody>
                  <a:tcPr>
                    <a:lnB w="9525" cap="flat" cmpd="sng" algn="ctr">
                      <a:noFill/>
                      <a:prstDash val="solid"/>
                    </a:lnB>
                    <a:solidFill>
                      <a:schemeClr val="bg1"/>
                    </a:solidFill>
                  </a:tcPr>
                </a:tc>
                <a:tc hMerge="1">
                  <a:txBody>
                    <a:bodyPr/>
                    <a:lstStyle/>
                    <a:p>
                      <a:pPr algn="ctr"/>
                      <a:endParaRPr lang="zh-CN" altLang="en-US" dirty="0"/>
                    </a:p>
                  </a:txBody>
                  <a:tcPr>
                    <a:lnB w="9525" cap="flat" cmpd="sng" algn="ctr">
                      <a:noFill/>
                      <a:prstDash val="solid"/>
                    </a:lnB>
                    <a:solidFill>
                      <a:schemeClr val="bg1"/>
                    </a:solidFill>
                  </a:tcPr>
                </a:tc>
                <a:tc hMerge="1">
                  <a:txBody>
                    <a:bodyPr/>
                    <a:lstStyle/>
                    <a:p>
                      <a:pPr algn="ctr"/>
                      <a:endParaRPr lang="zh-CN" altLang="en-US" dirty="0"/>
                    </a:p>
                  </a:txBody>
                  <a:tcPr>
                    <a:lnB w="9525" cap="flat" cmpd="sng" algn="ctr">
                      <a:noFill/>
                      <a:prstDash val="solid"/>
                    </a:lnB>
                    <a:solidFill>
                      <a:schemeClr val="bg1"/>
                    </a:solidFill>
                  </a:tcPr>
                </a:tc>
                <a:extLst>
                  <a:ext uri="{0D108BD9-81ED-4DB2-BD59-A6C34878D82A}">
                    <a16:rowId xmlns:a16="http://schemas.microsoft.com/office/drawing/2014/main" val="2369542937"/>
                  </a:ext>
                </a:extLst>
              </a:tr>
              <a:tr h="370840">
                <a:tc>
                  <a:txBody>
                    <a:bodyPr/>
                    <a:lstStyle/>
                    <a:p>
                      <a:pPr algn="ctr"/>
                      <a:r>
                        <a:rPr lang="en-US" altLang="zh-CN" dirty="0">
                          <a:solidFill>
                            <a:schemeClr val="bg1"/>
                          </a:solidFill>
                        </a:rPr>
                        <a:t>Capacity</a:t>
                      </a:r>
                      <a:endParaRPr lang="zh-CN" altLang="en-US" dirty="0">
                        <a:solidFill>
                          <a:schemeClr val="bg1"/>
                        </a:solidFill>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C0504D"/>
                    </a:solidFill>
                  </a:tcPr>
                </a:tc>
                <a:tc>
                  <a:txBody>
                    <a:bodyPr/>
                    <a:lstStyle/>
                    <a:p>
                      <a:pPr algn="ctr"/>
                      <a:r>
                        <a:rPr lang="en-US" altLang="zh-CN" dirty="0">
                          <a:solidFill>
                            <a:schemeClr val="bg1"/>
                          </a:solidFill>
                        </a:rPr>
                        <a:t>Primary Fuel</a:t>
                      </a:r>
                      <a:endParaRPr lang="zh-CN" altLang="en-US" dirty="0">
                        <a:solidFill>
                          <a:schemeClr val="bg1"/>
                        </a:solidFil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C0504D"/>
                    </a:solidFill>
                  </a:tcPr>
                </a:tc>
                <a:tc>
                  <a:txBody>
                    <a:bodyPr/>
                    <a:lstStyle/>
                    <a:p>
                      <a:pPr algn="ctr"/>
                      <a:r>
                        <a:rPr lang="en-US" altLang="zh-CN" dirty="0">
                          <a:solidFill>
                            <a:schemeClr val="bg1"/>
                          </a:solidFill>
                        </a:rPr>
                        <a:t>Fuel Cost</a:t>
                      </a:r>
                      <a:endParaRPr lang="zh-CN" altLang="en-US" dirty="0">
                        <a:solidFill>
                          <a:schemeClr val="bg1"/>
                        </a:solidFil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C0504D"/>
                    </a:solidFill>
                  </a:tcPr>
                </a:tc>
                <a:tc>
                  <a:txBody>
                    <a:bodyPr/>
                    <a:lstStyle/>
                    <a:p>
                      <a:pPr algn="ctr"/>
                      <a:r>
                        <a:rPr lang="en-US" altLang="zh-CN" dirty="0">
                          <a:solidFill>
                            <a:schemeClr val="bg1"/>
                          </a:solidFill>
                        </a:rPr>
                        <a:t>SO</a:t>
                      </a:r>
                      <a:r>
                        <a:rPr lang="en-US" altLang="zh-CN" baseline="-25000" dirty="0">
                          <a:solidFill>
                            <a:schemeClr val="bg1"/>
                          </a:solidFill>
                        </a:rPr>
                        <a:t>2</a:t>
                      </a:r>
                      <a:r>
                        <a:rPr lang="en-US" altLang="zh-CN" dirty="0">
                          <a:solidFill>
                            <a:schemeClr val="bg1"/>
                          </a:solidFill>
                        </a:rPr>
                        <a:t> Emission Rate</a:t>
                      </a:r>
                      <a:endParaRPr lang="zh-CN" altLang="en-US" dirty="0">
                        <a:solidFill>
                          <a:schemeClr val="bg1"/>
                        </a:solidFil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C0504D"/>
                    </a:solidFill>
                  </a:tcPr>
                </a:tc>
                <a:tc>
                  <a:txBody>
                    <a:bodyPr/>
                    <a:lstStyle/>
                    <a:p>
                      <a:pPr algn="ctr"/>
                      <a:r>
                        <a:rPr lang="en-US" altLang="zh-CN" dirty="0">
                          <a:solidFill>
                            <a:schemeClr val="bg1"/>
                          </a:solidFill>
                        </a:rPr>
                        <a:t>NO</a:t>
                      </a:r>
                      <a:r>
                        <a:rPr lang="en-US" altLang="zh-CN" baseline="-25000" dirty="0">
                          <a:solidFill>
                            <a:schemeClr val="bg1"/>
                          </a:solidFill>
                        </a:rPr>
                        <a:t>x</a:t>
                      </a:r>
                      <a:r>
                        <a:rPr lang="en-US" altLang="zh-CN" dirty="0">
                          <a:solidFill>
                            <a:schemeClr val="bg1"/>
                          </a:solidFill>
                        </a:rPr>
                        <a:t> Emission Rate</a:t>
                      </a:r>
                      <a:endParaRPr lang="zh-CN" altLang="en-US" dirty="0">
                        <a:solidFill>
                          <a:schemeClr val="bg1"/>
                        </a:solidFil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3322910166"/>
                  </a:ext>
                </a:extLst>
              </a:tr>
              <a:tr h="370840">
                <a:tc>
                  <a:txBody>
                    <a:bodyPr/>
                    <a:lstStyle/>
                    <a:p>
                      <a:pPr algn="ctr"/>
                      <a:r>
                        <a:rPr lang="en-US" altLang="zh-CN" dirty="0"/>
                        <a:t>956.8 MW</a:t>
                      </a:r>
                      <a:endParaRPr lang="zh-CN" altLang="en-US" dirty="0"/>
                    </a:p>
                  </a:txBody>
                  <a:tcPr>
                    <a:lnT w="9525" cap="flat" cmpd="sng" algn="ctr">
                      <a:noFill/>
                      <a:prstDash val="solid"/>
                    </a:lnT>
                  </a:tcPr>
                </a:tc>
                <a:tc>
                  <a:txBody>
                    <a:bodyPr/>
                    <a:lstStyle/>
                    <a:p>
                      <a:pPr algn="ctr"/>
                      <a:r>
                        <a:rPr lang="en-US" altLang="zh-CN" dirty="0"/>
                        <a:t>Lignite Coal</a:t>
                      </a:r>
                      <a:endParaRPr lang="zh-CN" altLang="en-US" dirty="0"/>
                    </a:p>
                  </a:txBody>
                  <a:tcPr>
                    <a:lnT w="9525" cap="flat" cmpd="sng" algn="ctr">
                      <a:noFill/>
                      <a:prstDash val="solid"/>
                    </a:lnT>
                  </a:tcPr>
                </a:tc>
                <a:tc>
                  <a:txBody>
                    <a:bodyPr/>
                    <a:lstStyle/>
                    <a:p>
                      <a:pPr algn="ctr"/>
                      <a:r>
                        <a:rPr lang="en-US" altLang="zh-CN" dirty="0"/>
                        <a:t>$17.2/MWh</a:t>
                      </a:r>
                      <a:endParaRPr lang="zh-CN" altLang="en-US" dirty="0"/>
                    </a:p>
                  </a:txBody>
                  <a:tcPr>
                    <a:lnT w="9525" cap="flat" cmpd="sng" algn="ctr">
                      <a:noFill/>
                      <a:prstDash val="solid"/>
                    </a:lnT>
                  </a:tcPr>
                </a:tc>
                <a:tc>
                  <a:txBody>
                    <a:bodyPr/>
                    <a:lstStyle/>
                    <a:p>
                      <a:pPr algn="ctr"/>
                      <a:r>
                        <a:rPr lang="en-US" altLang="zh-CN" dirty="0"/>
                        <a:t>2.7 kg/MWh</a:t>
                      </a:r>
                      <a:endParaRPr lang="zh-CN" altLang="en-US" dirty="0"/>
                    </a:p>
                  </a:txBody>
                  <a:tcPr>
                    <a:lnT w="9525" cap="flat" cmpd="sng" algn="ctr">
                      <a:noFill/>
                      <a:prstDash val="solid"/>
                    </a:lnT>
                  </a:tcPr>
                </a:tc>
                <a:tc>
                  <a:txBody>
                    <a:bodyPr/>
                    <a:lstStyle/>
                    <a:p>
                      <a:pPr algn="ctr"/>
                      <a:r>
                        <a:rPr lang="en-US" altLang="zh-CN" dirty="0"/>
                        <a:t>1.1 kg/MWh</a:t>
                      </a:r>
                      <a:endParaRPr lang="zh-CN" altLang="en-US" dirty="0"/>
                    </a:p>
                  </a:txBody>
                  <a:tcPr>
                    <a:lnT w="9525" cap="flat" cmpd="sng" algn="ctr">
                      <a:noFill/>
                      <a:prstDash val="solid"/>
                    </a:lnT>
                  </a:tcPr>
                </a:tc>
                <a:extLst>
                  <a:ext uri="{0D108BD9-81ED-4DB2-BD59-A6C34878D82A}">
                    <a16:rowId xmlns:a16="http://schemas.microsoft.com/office/drawing/2014/main" val="2597234442"/>
                  </a:ext>
                </a:extLst>
              </a:tr>
            </a:tbl>
          </a:graphicData>
        </a:graphic>
      </p:graphicFrame>
      <p:sp>
        <p:nvSpPr>
          <p:cNvPr id="9" name="TextBox 8">
            <a:extLst>
              <a:ext uri="{FF2B5EF4-FFF2-40B4-BE49-F238E27FC236}">
                <a16:creationId xmlns:a16="http://schemas.microsoft.com/office/drawing/2014/main" id="{769B70CE-5327-4524-A809-4F4EA8E0782C}"/>
              </a:ext>
            </a:extLst>
          </p:cNvPr>
          <p:cNvSpPr txBox="1"/>
          <p:nvPr/>
        </p:nvSpPr>
        <p:spPr>
          <a:xfrm>
            <a:off x="5715751" y="1719715"/>
            <a:ext cx="3247665" cy="2862322"/>
          </a:xfrm>
          <a:prstGeom prst="rect">
            <a:avLst/>
          </a:prstGeom>
          <a:noFill/>
        </p:spPr>
        <p:txBody>
          <a:bodyPr wrap="square" rtlCol="0">
            <a:spAutoFit/>
          </a:bodyPr>
          <a:lstStyle/>
          <a:p>
            <a:pPr marL="342900" indent="-342900">
              <a:buFont typeface="Wingdings" panose="05000000000000000000" pitchFamily="2" charset="2"/>
              <a:buChar char="Ø"/>
            </a:pPr>
            <a:r>
              <a:rPr lang="en-US" altLang="zh-CN" sz="2000" dirty="0"/>
              <a:t>SO</a:t>
            </a:r>
            <a:r>
              <a:rPr lang="en-US" altLang="zh-CN" sz="1400" dirty="0"/>
              <a:t>2</a:t>
            </a:r>
            <a:r>
              <a:rPr lang="en-US" altLang="zh-CN" sz="2000" dirty="0"/>
              <a:t> and NO</a:t>
            </a:r>
            <a:r>
              <a:rPr lang="en-US" altLang="zh-CN" sz="1200" dirty="0"/>
              <a:t>X</a:t>
            </a:r>
            <a:r>
              <a:rPr lang="en-US" altLang="zh-CN" sz="2000" dirty="0"/>
              <a:t> are emitted from Limestone at 1 am for one hour </a:t>
            </a:r>
          </a:p>
          <a:p>
            <a:pPr marL="342900" indent="-342900">
              <a:buFont typeface="Wingdings" panose="05000000000000000000" pitchFamily="2" charset="2"/>
              <a:buChar char="Ø"/>
            </a:pPr>
            <a:r>
              <a:rPr lang="en-US" altLang="zh-CN" sz="2000" dirty="0"/>
              <a:t>CALPUFF simulates hourly secondary PM</a:t>
            </a:r>
            <a:r>
              <a:rPr lang="en-US" altLang="zh-CN" sz="1400" dirty="0"/>
              <a:t>2.5</a:t>
            </a:r>
            <a:r>
              <a:rPr lang="en-US" altLang="zh-CN" sz="2000" dirty="0"/>
              <a:t> after the emissions</a:t>
            </a:r>
          </a:p>
          <a:p>
            <a:pPr marL="342900" indent="-342900">
              <a:buFont typeface="Wingdings" panose="05000000000000000000" pitchFamily="2" charset="2"/>
              <a:buChar char="Ø"/>
            </a:pPr>
            <a:r>
              <a:rPr lang="en-US" altLang="zh-CN" sz="2000" dirty="0"/>
              <a:t>Map shows the pollutant puff 9 hours after the emissions</a:t>
            </a:r>
            <a:endParaRPr lang="zh-CN" altLang="en-US" sz="2000" dirty="0"/>
          </a:p>
        </p:txBody>
      </p:sp>
    </p:spTree>
    <p:extLst>
      <p:ext uri="{BB962C8B-B14F-4D97-AF65-F5344CB8AC3E}">
        <p14:creationId xmlns:p14="http://schemas.microsoft.com/office/powerpoint/2010/main" val="1335103284"/>
      </p:ext>
    </p:extLst>
  </p:cSld>
  <p:clrMapOvr>
    <a:masterClrMapping/>
  </p:clrMapOvr>
  <mc:AlternateContent xmlns:mc="http://schemas.openxmlformats.org/markup-compatibility/2006">
    <mc:Choice xmlns:p14="http://schemas.microsoft.com/office/powerpoint/2010/main" Requires="p14">
      <p:transition spd="slow" p14:dur="2000" advTm="47892"/>
    </mc:Choice>
    <mc:Fallback>
      <p:transition spd="slow" advTm="47892"/>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D77E0-CA98-4083-BCCE-917CD1BF8654}"/>
              </a:ext>
            </a:extLst>
          </p:cNvPr>
          <p:cNvSpPr>
            <a:spLocks noGrp="1"/>
          </p:cNvSpPr>
          <p:nvPr>
            <p:ph type="title"/>
          </p:nvPr>
        </p:nvSpPr>
        <p:spPr>
          <a:xfrm>
            <a:off x="457200" y="465107"/>
            <a:ext cx="8229600" cy="1068387"/>
          </a:xfrm>
        </p:spPr>
        <p:txBody>
          <a:bodyPr/>
          <a:lstStyle/>
          <a:p>
            <a:r>
              <a:rPr lang="en-US" dirty="0"/>
              <a:t>Health Impacts Quantification</a:t>
            </a:r>
          </a:p>
        </p:txBody>
      </p:sp>
      <p:sp>
        <p:nvSpPr>
          <p:cNvPr id="8" name="Slide Number Placeholder 7">
            <a:extLst>
              <a:ext uri="{FF2B5EF4-FFF2-40B4-BE49-F238E27FC236}">
                <a16:creationId xmlns:a16="http://schemas.microsoft.com/office/drawing/2014/main" id="{92B9447E-8E45-4A9D-BF2E-CF3235E0123D}"/>
              </a:ext>
            </a:extLst>
          </p:cNvPr>
          <p:cNvSpPr>
            <a:spLocks noGrp="1"/>
          </p:cNvSpPr>
          <p:nvPr>
            <p:ph type="sldNum" sz="quarter" idx="12"/>
          </p:nvPr>
        </p:nvSpPr>
        <p:spPr/>
        <p:txBody>
          <a:bodyPr/>
          <a:lstStyle/>
          <a:p>
            <a:pPr>
              <a:defRPr/>
            </a:pPr>
            <a:fld id="{3FF2C605-4958-CF43-AA48-80339EFDB0AF}" type="slidenum">
              <a:rPr lang="en-US" smtClean="0"/>
              <a:pPr>
                <a:defRPr/>
              </a:pPr>
              <a:t>7</a:t>
            </a:fld>
            <a:endParaRPr lang="en-US"/>
          </a:p>
        </p:txBody>
      </p:sp>
      <p:pic>
        <p:nvPicPr>
          <p:cNvPr id="4" name="Picture 3">
            <a:extLst>
              <a:ext uri="{FF2B5EF4-FFF2-40B4-BE49-F238E27FC236}">
                <a16:creationId xmlns:a16="http://schemas.microsoft.com/office/drawing/2014/main" id="{9C222BF7-E0EE-4FC1-AE74-5F5078C76E12}"/>
              </a:ext>
            </a:extLst>
          </p:cNvPr>
          <p:cNvPicPr>
            <a:picLocks noChangeAspect="1"/>
          </p:cNvPicPr>
          <p:nvPr/>
        </p:nvPicPr>
        <p:blipFill rotWithShape="1">
          <a:blip r:embed="rId3"/>
          <a:srcRect l="49385"/>
          <a:stretch/>
        </p:blipFill>
        <p:spPr>
          <a:xfrm>
            <a:off x="180110" y="1755318"/>
            <a:ext cx="4211782" cy="2642525"/>
          </a:xfrm>
          <a:prstGeom prst="rect">
            <a:avLst/>
          </a:prstGeom>
          <a:ln w="38100">
            <a:solidFill>
              <a:srgbClr val="C00000"/>
            </a:solidFill>
          </a:ln>
        </p:spPr>
      </p:pic>
      <p:sp>
        <p:nvSpPr>
          <p:cNvPr id="6" name="TextBox 5">
            <a:extLst>
              <a:ext uri="{FF2B5EF4-FFF2-40B4-BE49-F238E27FC236}">
                <a16:creationId xmlns:a16="http://schemas.microsoft.com/office/drawing/2014/main" id="{165465A7-4A80-4A3A-BAF3-83A247DFEC1B}"/>
              </a:ext>
            </a:extLst>
          </p:cNvPr>
          <p:cNvSpPr txBox="1"/>
          <p:nvPr/>
        </p:nvSpPr>
        <p:spPr>
          <a:xfrm>
            <a:off x="71810" y="1288475"/>
            <a:ext cx="6135026" cy="461665"/>
          </a:xfrm>
          <a:prstGeom prst="rect">
            <a:avLst/>
          </a:prstGeom>
          <a:noFill/>
        </p:spPr>
        <p:txBody>
          <a:bodyPr wrap="square" rtlCol="0">
            <a:spAutoFit/>
          </a:bodyPr>
          <a:lstStyle/>
          <a:p>
            <a:r>
              <a:rPr lang="en-US" altLang="zh-CN" sz="2400" dirty="0"/>
              <a:t>PM2.5 concentration 9 hours after emissions</a:t>
            </a:r>
            <a:endParaRPr lang="zh-CN" altLang="en-US" sz="2400" dirty="0"/>
          </a:p>
        </p:txBody>
      </p:sp>
      <p:pic>
        <p:nvPicPr>
          <p:cNvPr id="5" name="Picture 4">
            <a:extLst>
              <a:ext uri="{FF2B5EF4-FFF2-40B4-BE49-F238E27FC236}">
                <a16:creationId xmlns:a16="http://schemas.microsoft.com/office/drawing/2014/main" id="{0176E2AD-6E69-4BBE-88AD-ABD48BDDF5CC}"/>
              </a:ext>
            </a:extLst>
          </p:cNvPr>
          <p:cNvPicPr>
            <a:picLocks noChangeAspect="1"/>
          </p:cNvPicPr>
          <p:nvPr/>
        </p:nvPicPr>
        <p:blipFill rotWithShape="1">
          <a:blip r:embed="rId3"/>
          <a:srcRect r="50126"/>
          <a:stretch/>
        </p:blipFill>
        <p:spPr>
          <a:xfrm>
            <a:off x="4752109" y="1750140"/>
            <a:ext cx="4211781" cy="2642524"/>
          </a:xfrm>
          <a:prstGeom prst="rect">
            <a:avLst/>
          </a:prstGeom>
          <a:ln w="38100">
            <a:solidFill>
              <a:srgbClr val="C00000"/>
            </a:solidFill>
          </a:ln>
        </p:spPr>
      </p:pic>
      <p:sp>
        <p:nvSpPr>
          <p:cNvPr id="7" name="TextBox 6">
            <a:extLst>
              <a:ext uri="{FF2B5EF4-FFF2-40B4-BE49-F238E27FC236}">
                <a16:creationId xmlns:a16="http://schemas.microsoft.com/office/drawing/2014/main" id="{C40C74CB-2A1F-4A7D-9037-29112852EEA1}"/>
              </a:ext>
            </a:extLst>
          </p:cNvPr>
          <p:cNvSpPr txBox="1"/>
          <p:nvPr/>
        </p:nvSpPr>
        <p:spPr>
          <a:xfrm>
            <a:off x="4572000" y="1283297"/>
            <a:ext cx="4391890" cy="461665"/>
          </a:xfrm>
          <a:prstGeom prst="rect">
            <a:avLst/>
          </a:prstGeom>
          <a:noFill/>
        </p:spPr>
        <p:txBody>
          <a:bodyPr wrap="square" rtlCol="0">
            <a:spAutoFit/>
          </a:bodyPr>
          <a:lstStyle/>
          <a:p>
            <a:pPr algn="r"/>
            <a:r>
              <a:rPr lang="en-US" altLang="zh-CN" sz="2400" dirty="0"/>
              <a:t>Base mortality</a:t>
            </a:r>
            <a:endParaRPr lang="zh-CN" altLang="en-US" sz="2400" dirty="0"/>
          </a:p>
        </p:txBody>
      </p:sp>
      <p:sp>
        <p:nvSpPr>
          <p:cNvPr id="3" name="Callout: Right Arrow 2">
            <a:extLst>
              <a:ext uri="{FF2B5EF4-FFF2-40B4-BE49-F238E27FC236}">
                <a16:creationId xmlns:a16="http://schemas.microsoft.com/office/drawing/2014/main" id="{38253FB7-1A2A-4AC7-BE1D-481DC76AD289}"/>
              </a:ext>
            </a:extLst>
          </p:cNvPr>
          <p:cNvSpPr/>
          <p:nvPr/>
        </p:nvSpPr>
        <p:spPr>
          <a:xfrm rot="5400000">
            <a:off x="3996819" y="2289643"/>
            <a:ext cx="1150359" cy="5658798"/>
          </a:xfrm>
          <a:prstGeom prst="rightArrowCallout">
            <a:avLst>
              <a:gd name="adj1" fmla="val 11277"/>
              <a:gd name="adj2" fmla="val 18139"/>
              <a:gd name="adj3" fmla="val 17159"/>
              <a:gd name="adj4" fmla="val 12041"/>
            </a:avLst>
          </a:prstGeom>
          <a:solidFill>
            <a:srgbClr val="C0504D"/>
          </a:solidFill>
          <a:ln w="28575">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0" name="Isosceles Triangle 9">
            <a:extLst>
              <a:ext uri="{FF2B5EF4-FFF2-40B4-BE49-F238E27FC236}">
                <a16:creationId xmlns:a16="http://schemas.microsoft.com/office/drawing/2014/main" id="{B11903A7-32BD-4965-90D1-B7D4A4FAA254}"/>
              </a:ext>
            </a:extLst>
          </p:cNvPr>
          <p:cNvSpPr/>
          <p:nvPr/>
        </p:nvSpPr>
        <p:spPr>
          <a:xfrm>
            <a:off x="2790190" y="2957830"/>
            <a:ext cx="60033" cy="83820"/>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1" name="TextBox 10">
            <a:extLst>
              <a:ext uri="{FF2B5EF4-FFF2-40B4-BE49-F238E27FC236}">
                <a16:creationId xmlns:a16="http://schemas.microsoft.com/office/drawing/2014/main" id="{3FDDA9AC-3CDF-40FE-B4AD-797FAD8E74F4}"/>
              </a:ext>
            </a:extLst>
          </p:cNvPr>
          <p:cNvSpPr txBox="1"/>
          <p:nvPr/>
        </p:nvSpPr>
        <p:spPr>
          <a:xfrm>
            <a:off x="1578841" y="5845420"/>
            <a:ext cx="5626101" cy="830997"/>
          </a:xfrm>
          <a:prstGeom prst="rect">
            <a:avLst/>
          </a:prstGeom>
          <a:noFill/>
        </p:spPr>
        <p:txBody>
          <a:bodyPr wrap="square" rtlCol="0">
            <a:spAutoFit/>
          </a:bodyPr>
          <a:lstStyle/>
          <a:p>
            <a:pPr algn="ctr"/>
            <a:r>
              <a:rPr lang="en-US" altLang="zh-CN" sz="2400" dirty="0"/>
              <a:t>Single hour’s health damage costs occurring at 10 am caused by emissions at 1 am</a:t>
            </a:r>
            <a:endParaRPr lang="zh-CN" altLang="en-US" sz="2400" dirty="0"/>
          </a:p>
        </p:txBody>
      </p:sp>
      <p:sp>
        <p:nvSpPr>
          <p:cNvPr id="12" name="TextBox 11">
            <a:extLst>
              <a:ext uri="{FF2B5EF4-FFF2-40B4-BE49-F238E27FC236}">
                <a16:creationId xmlns:a16="http://schemas.microsoft.com/office/drawing/2014/main" id="{27C6CA68-7A3B-4DA8-9B28-8E940F9BA567}"/>
              </a:ext>
            </a:extLst>
          </p:cNvPr>
          <p:cNvSpPr txBox="1"/>
          <p:nvPr/>
        </p:nvSpPr>
        <p:spPr>
          <a:xfrm>
            <a:off x="4752108" y="4774356"/>
            <a:ext cx="3934691" cy="400110"/>
          </a:xfrm>
          <a:prstGeom prst="rect">
            <a:avLst/>
          </a:prstGeom>
          <a:noFill/>
        </p:spPr>
        <p:txBody>
          <a:bodyPr wrap="square" rtlCol="0">
            <a:spAutoFit/>
          </a:bodyPr>
          <a:lstStyle/>
          <a:p>
            <a:r>
              <a:rPr lang="en-US" altLang="zh-CN" sz="2000" dirty="0"/>
              <a:t>Concentration-response function:</a:t>
            </a:r>
            <a:endParaRPr lang="zh-CN" altLang="en-US" sz="2000" dirty="0"/>
          </a:p>
        </p:txBody>
      </p:sp>
      <mc:AlternateContent xmlns:mc="http://schemas.openxmlformats.org/markup-compatibility/2006" xmlns:a14="http://schemas.microsoft.com/office/drawing/2010/main">
        <mc:Choice Requires="a14">
          <p:sp>
            <p:nvSpPr>
              <p:cNvPr id="13" name="TextBox 12"/>
              <p:cNvSpPr txBox="1"/>
              <p:nvPr/>
            </p:nvSpPr>
            <p:spPr>
              <a:xfrm>
                <a:off x="4752109" y="5111550"/>
                <a:ext cx="4211781" cy="46750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pt-BR" sz="1600" i="1" smtClean="0">
                          <a:latin typeface="Cambria Math" panose="02040503050406030204" pitchFamily="18" charset="0"/>
                          <a:ea typeface="Cambria Math" panose="02040503050406030204" pitchFamily="18" charset="0"/>
                        </a:rPr>
                        <m:t>∆</m:t>
                      </m:r>
                      <m:sSub>
                        <m:sSubPr>
                          <m:ctrlPr>
                            <a:rPr lang="pt-BR" sz="1600" i="1" smtClean="0">
                              <a:latin typeface="Cambria Math" panose="02040503050406030204" pitchFamily="18" charset="0"/>
                              <a:ea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m:t>
                          </m:r>
                        </m:e>
                        <m:sub>
                          <m:r>
                            <a:rPr lang="en-US" sz="1600" b="0" i="1" smtClean="0">
                              <a:latin typeface="Cambria Math" panose="02040503050406030204" pitchFamily="18" charset="0"/>
                              <a:ea typeface="Cambria Math" panose="02040503050406030204" pitchFamily="18" charset="0"/>
                            </a:rPr>
                            <m:t>1, 9</m:t>
                          </m:r>
                        </m:sub>
                      </m:sSub>
                      <m:r>
                        <a:rPr lang="pt-BR" sz="1600" i="1" smtClean="0">
                          <a:latin typeface="Cambria Math" panose="02040503050406030204" pitchFamily="18" charset="0"/>
                        </a:rPr>
                        <m:t>=</m:t>
                      </m:r>
                      <m:r>
                        <a:rPr lang="en-US" sz="1600" b="0" i="1" smtClean="0">
                          <a:latin typeface="Cambria Math" panose="02040503050406030204" pitchFamily="18" charset="0"/>
                        </a:rPr>
                        <m:t>𝑉𝑆𝐿</m:t>
                      </m:r>
                      <m:r>
                        <a:rPr lang="en-US" sz="1600" b="0" i="1" smtClean="0">
                          <a:latin typeface="Cambria Math" panose="02040503050406030204" pitchFamily="18" charset="0"/>
                          <a:ea typeface="Cambria Math" panose="02040503050406030204" pitchFamily="18" charset="0"/>
                        </a:rPr>
                        <m:t>×</m:t>
                      </m:r>
                      <m:sSub>
                        <m:sSubPr>
                          <m:ctrlPr>
                            <a:rPr lang="pt-BR" sz="1600" i="1" smtClean="0">
                              <a:latin typeface="Cambria Math" panose="02040503050406030204" pitchFamily="18" charset="0"/>
                            </a:rPr>
                          </m:ctrlPr>
                        </m:sSubPr>
                        <m:e>
                          <m:r>
                            <a:rPr lang="en-US" sz="1600" b="0" i="1" smtClean="0">
                              <a:latin typeface="Cambria Math" panose="02040503050406030204" pitchFamily="18" charset="0"/>
                            </a:rPr>
                            <m:t>𝑦</m:t>
                          </m:r>
                        </m:e>
                        <m:sub>
                          <m:r>
                            <a:rPr lang="pt-BR" sz="1600" i="1" smtClean="0">
                              <a:latin typeface="Cambria Math" panose="02040503050406030204" pitchFamily="18" charset="0"/>
                            </a:rPr>
                            <m:t>0</m:t>
                          </m:r>
                        </m:sub>
                      </m:sSub>
                      <m:r>
                        <a:rPr lang="pt-BR" sz="1600" i="1">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rPr>
                        <m:t>(1−</m:t>
                      </m:r>
                      <m:r>
                        <m:rPr>
                          <m:sty m:val="p"/>
                        </m:rPr>
                        <a:rPr lang="en-US" sz="1600" b="0" i="0" smtClean="0">
                          <a:latin typeface="Cambria Math" panose="02040503050406030204" pitchFamily="18" charset="0"/>
                        </a:rPr>
                        <m:t>exp</m:t>
                      </m:r>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𝑙𝑛𝑅𝑅</m:t>
                          </m:r>
                        </m:num>
                        <m:den>
                          <m:r>
                            <a:rPr lang="en-US" sz="1600" b="0" i="1" smtClean="0">
                              <a:latin typeface="Cambria Math" panose="02040503050406030204" pitchFamily="18" charset="0"/>
                            </a:rPr>
                            <m:t>10</m:t>
                          </m:r>
                        </m:den>
                      </m:f>
                      <m:r>
                        <a:rPr lang="en-US" sz="1600" i="1">
                          <a:latin typeface="Cambria Math" panose="02040503050406030204" pitchFamily="18" charset="0"/>
                          <a:ea typeface="Cambria Math" panose="02040503050406030204" pitchFamily="18" charset="0"/>
                        </a:rPr>
                        <m:t>×</m:t>
                      </m:r>
                      <m:r>
                        <a:rPr lang="pt-BR" sz="1600" i="1">
                          <a:latin typeface="Cambria Math" panose="02040503050406030204" pitchFamily="18" charset="0"/>
                          <a:ea typeface="Cambria Math" panose="02040503050406030204" pitchFamily="18" charset="0"/>
                        </a:rPr>
                        <m:t>∆</m:t>
                      </m:r>
                      <m:sSub>
                        <m:sSubPr>
                          <m:ctrlPr>
                            <a:rPr lang="pt-BR" sz="1600" i="1">
                              <a:latin typeface="Cambria Math" panose="02040503050406030204" pitchFamily="18" charset="0"/>
                              <a:ea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𝑐</m:t>
                          </m:r>
                        </m:e>
                        <m:sub>
                          <m:r>
                            <a:rPr lang="en-US" sz="1600" i="1">
                              <a:latin typeface="Cambria Math" panose="02040503050406030204" pitchFamily="18" charset="0"/>
                              <a:ea typeface="Cambria Math" panose="02040503050406030204" pitchFamily="18" charset="0"/>
                            </a:rPr>
                            <m:t>1, 9</m:t>
                          </m:r>
                        </m:sub>
                      </m:sSub>
                      <m:r>
                        <a:rPr lang="en-US" sz="1600" b="0" i="1" smtClean="0">
                          <a:latin typeface="Cambria Math" panose="02040503050406030204" pitchFamily="18" charset="0"/>
                        </a:rPr>
                        <m:t>))</m:t>
                      </m:r>
                    </m:oMath>
                  </m:oMathPara>
                </a14:m>
                <a:endParaRPr lang="en-US" sz="1600" dirty="0"/>
              </a:p>
            </p:txBody>
          </p:sp>
        </mc:Choice>
        <mc:Fallback xmlns="">
          <p:sp>
            <p:nvSpPr>
              <p:cNvPr id="13" name="TextBox 12"/>
              <p:cNvSpPr txBox="1">
                <a:spLocks noRot="1" noChangeAspect="1" noMove="1" noResize="1" noEditPoints="1" noAdjustHandles="1" noChangeArrowheads="1" noChangeShapeType="1" noTextEdit="1"/>
              </p:cNvSpPr>
              <p:nvPr/>
            </p:nvSpPr>
            <p:spPr>
              <a:xfrm>
                <a:off x="4752109" y="5111550"/>
                <a:ext cx="4211781" cy="467500"/>
              </a:xfrm>
              <a:prstGeom prst="rect">
                <a:avLst/>
              </a:prstGeom>
              <a:blipFill>
                <a:blip r:embed="rId4"/>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672448595"/>
      </p:ext>
    </p:extLst>
  </p:cSld>
  <p:clrMapOvr>
    <a:masterClrMapping/>
  </p:clrMapOvr>
  <mc:AlternateContent xmlns:mc="http://schemas.openxmlformats.org/markup-compatibility/2006">
    <mc:Choice xmlns:p14="http://schemas.microsoft.com/office/powerpoint/2010/main" Requires="p14">
      <p:transition spd="slow" p14:dur="2000" advTm="39983"/>
    </mc:Choice>
    <mc:Fallback>
      <p:transition spd="slow" advTm="39983"/>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D77E0-CA98-4083-BCCE-917CD1BF8654}"/>
              </a:ext>
            </a:extLst>
          </p:cNvPr>
          <p:cNvSpPr>
            <a:spLocks noGrp="1"/>
          </p:cNvSpPr>
          <p:nvPr>
            <p:ph type="title"/>
          </p:nvPr>
        </p:nvSpPr>
        <p:spPr>
          <a:xfrm>
            <a:off x="457200" y="465107"/>
            <a:ext cx="8229600" cy="1068387"/>
          </a:xfrm>
        </p:spPr>
        <p:txBody>
          <a:bodyPr/>
          <a:lstStyle/>
          <a:p>
            <a:r>
              <a:rPr lang="en-US" dirty="0"/>
              <a:t>Health Impacts Quantification</a:t>
            </a:r>
          </a:p>
        </p:txBody>
      </p:sp>
      <p:pic>
        <p:nvPicPr>
          <p:cNvPr id="7" name="Content Placeholder 4">
            <a:extLst>
              <a:ext uri="{FF2B5EF4-FFF2-40B4-BE49-F238E27FC236}">
                <a16:creationId xmlns:a16="http://schemas.microsoft.com/office/drawing/2014/main" id="{89DF8B3B-2A05-4EDF-825E-A2C6C57369D3}"/>
              </a:ext>
            </a:extLst>
          </p:cNvPr>
          <p:cNvPicPr>
            <a:picLocks noGrp="1" noChangeAspect="1"/>
          </p:cNvPicPr>
          <p:nvPr>
            <p:ph idx="1"/>
          </p:nvPr>
        </p:nvPicPr>
        <p:blipFill rotWithShape="1">
          <a:blip r:embed="rId4"/>
          <a:srcRect t="11921" r="52465"/>
          <a:stretch/>
        </p:blipFill>
        <p:spPr>
          <a:xfrm>
            <a:off x="162453" y="4413319"/>
            <a:ext cx="2482951" cy="1386171"/>
          </a:xfrm>
          <a:prstGeom prst="rect">
            <a:avLst/>
          </a:prstGeom>
          <a:ln w="38100">
            <a:solidFill>
              <a:srgbClr val="C00000"/>
            </a:solidFill>
          </a:ln>
        </p:spPr>
      </p:pic>
      <p:sp>
        <p:nvSpPr>
          <p:cNvPr id="16" name="Slide Number Placeholder 15">
            <a:extLst>
              <a:ext uri="{FF2B5EF4-FFF2-40B4-BE49-F238E27FC236}">
                <a16:creationId xmlns:a16="http://schemas.microsoft.com/office/drawing/2014/main" id="{CB43A072-54F6-486C-BD10-D52245F3DC57}"/>
              </a:ext>
            </a:extLst>
          </p:cNvPr>
          <p:cNvSpPr>
            <a:spLocks noGrp="1"/>
          </p:cNvSpPr>
          <p:nvPr>
            <p:ph type="sldNum" sz="quarter" idx="12"/>
          </p:nvPr>
        </p:nvSpPr>
        <p:spPr/>
        <p:txBody>
          <a:bodyPr/>
          <a:lstStyle/>
          <a:p>
            <a:pPr>
              <a:defRPr/>
            </a:pPr>
            <a:fld id="{3FF2C605-4958-CF43-AA48-80339EFDB0AF}" type="slidenum">
              <a:rPr lang="en-US" smtClean="0"/>
              <a:pPr>
                <a:defRPr/>
              </a:pPr>
              <a:t>8</a:t>
            </a:fld>
            <a:endParaRPr lang="en-US"/>
          </a:p>
        </p:txBody>
      </p:sp>
      <p:grpSp>
        <p:nvGrpSpPr>
          <p:cNvPr id="3" name="Group 2">
            <a:extLst>
              <a:ext uri="{FF2B5EF4-FFF2-40B4-BE49-F238E27FC236}">
                <a16:creationId xmlns:a16="http://schemas.microsoft.com/office/drawing/2014/main" id="{44D2B96B-2DE1-4E63-BE92-9AFBEEE0427D}"/>
              </a:ext>
            </a:extLst>
          </p:cNvPr>
          <p:cNvGrpSpPr/>
          <p:nvPr/>
        </p:nvGrpSpPr>
        <p:grpSpPr>
          <a:xfrm>
            <a:off x="180110" y="1533494"/>
            <a:ext cx="4559947" cy="1264416"/>
            <a:chOff x="180110" y="1755318"/>
            <a:chExt cx="6610501" cy="1833009"/>
          </a:xfrm>
        </p:grpSpPr>
        <p:pic>
          <p:nvPicPr>
            <p:cNvPr id="4" name="Picture 3">
              <a:extLst>
                <a:ext uri="{FF2B5EF4-FFF2-40B4-BE49-F238E27FC236}">
                  <a16:creationId xmlns:a16="http://schemas.microsoft.com/office/drawing/2014/main" id="{9C222BF7-E0EE-4FC1-AE74-5F5078C76E12}"/>
                </a:ext>
              </a:extLst>
            </p:cNvPr>
            <p:cNvPicPr>
              <a:picLocks noChangeAspect="1"/>
            </p:cNvPicPr>
            <p:nvPr/>
          </p:nvPicPr>
          <p:blipFill rotWithShape="1">
            <a:blip r:embed="rId5"/>
            <a:srcRect l="49385"/>
            <a:stretch/>
          </p:blipFill>
          <p:spPr>
            <a:xfrm>
              <a:off x="180110" y="1755318"/>
              <a:ext cx="3275088" cy="1833009"/>
            </a:xfrm>
            <a:prstGeom prst="rect">
              <a:avLst/>
            </a:prstGeom>
            <a:ln w="38100">
              <a:solidFill>
                <a:srgbClr val="C00000"/>
              </a:solidFill>
            </a:ln>
          </p:spPr>
        </p:pic>
        <p:pic>
          <p:nvPicPr>
            <p:cNvPr id="5" name="Picture 4">
              <a:extLst>
                <a:ext uri="{FF2B5EF4-FFF2-40B4-BE49-F238E27FC236}">
                  <a16:creationId xmlns:a16="http://schemas.microsoft.com/office/drawing/2014/main" id="{E08901FC-B02F-4850-84EE-9B4BAA11A9A1}"/>
                </a:ext>
              </a:extLst>
            </p:cNvPr>
            <p:cNvPicPr>
              <a:picLocks noChangeAspect="1"/>
            </p:cNvPicPr>
            <p:nvPr/>
          </p:nvPicPr>
          <p:blipFill rotWithShape="1">
            <a:blip r:embed="rId5"/>
            <a:srcRect r="50126"/>
            <a:stretch/>
          </p:blipFill>
          <p:spPr>
            <a:xfrm>
              <a:off x="3563498" y="1755318"/>
              <a:ext cx="3227113" cy="1833009"/>
            </a:xfrm>
            <a:prstGeom prst="rect">
              <a:avLst/>
            </a:prstGeom>
            <a:ln w="38100">
              <a:solidFill>
                <a:srgbClr val="C00000"/>
              </a:solidFill>
            </a:ln>
          </p:spPr>
        </p:pic>
      </p:grpSp>
      <p:sp>
        <p:nvSpPr>
          <p:cNvPr id="8" name="Arrow: Right 7">
            <a:extLst>
              <a:ext uri="{FF2B5EF4-FFF2-40B4-BE49-F238E27FC236}">
                <a16:creationId xmlns:a16="http://schemas.microsoft.com/office/drawing/2014/main" id="{F7B9106E-C47F-465E-947B-7C719F477B05}"/>
              </a:ext>
            </a:extLst>
          </p:cNvPr>
          <p:cNvSpPr/>
          <p:nvPr/>
        </p:nvSpPr>
        <p:spPr>
          <a:xfrm rot="5400000">
            <a:off x="-288659" y="3424052"/>
            <a:ext cx="1386171" cy="284801"/>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200"/>
          </a:p>
        </p:txBody>
      </p:sp>
      <p:sp>
        <p:nvSpPr>
          <p:cNvPr id="11" name="Arrow: Right 10">
            <a:extLst>
              <a:ext uri="{FF2B5EF4-FFF2-40B4-BE49-F238E27FC236}">
                <a16:creationId xmlns:a16="http://schemas.microsoft.com/office/drawing/2014/main" id="{90FDAB24-B903-4E00-AABE-264E10486230}"/>
              </a:ext>
            </a:extLst>
          </p:cNvPr>
          <p:cNvSpPr/>
          <p:nvPr/>
        </p:nvSpPr>
        <p:spPr>
          <a:xfrm>
            <a:off x="2745167" y="4496571"/>
            <a:ext cx="1060134" cy="26897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499136FA-6CD9-48DF-83C2-A9D94C1D23A7}"/>
              </a:ext>
            </a:extLst>
          </p:cNvPr>
          <p:cNvSpPr/>
          <p:nvPr/>
        </p:nvSpPr>
        <p:spPr>
          <a:xfrm>
            <a:off x="695325" y="5802118"/>
            <a:ext cx="3334381" cy="990620"/>
          </a:xfrm>
          <a:prstGeom prst="round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dirty="0">
                <a:solidFill>
                  <a:schemeClr val="tx1"/>
                </a:solidFill>
              </a:rPr>
              <a:t>C</a:t>
            </a:r>
            <a:r>
              <a:rPr lang="en-US" altLang="zh-CN" sz="1600" dirty="0">
                <a:solidFill>
                  <a:schemeClr val="tx1"/>
                </a:solidFill>
              </a:rPr>
              <a:t>onsider</a:t>
            </a:r>
            <a:r>
              <a:rPr lang="en-US" sz="1600" dirty="0">
                <a:solidFill>
                  <a:schemeClr val="tx1"/>
                </a:solidFill>
              </a:rPr>
              <a:t> the health impacts in the following 48 hours as the total impacts of single hour’s emission</a:t>
            </a:r>
          </a:p>
        </p:txBody>
      </p:sp>
      <p:sp>
        <p:nvSpPr>
          <p:cNvPr id="15" name="TextBox 14">
            <a:extLst>
              <a:ext uri="{FF2B5EF4-FFF2-40B4-BE49-F238E27FC236}">
                <a16:creationId xmlns:a16="http://schemas.microsoft.com/office/drawing/2014/main" id="{C44B0B95-3587-49AC-BE17-36F72A609EC7}"/>
              </a:ext>
            </a:extLst>
          </p:cNvPr>
          <p:cNvSpPr txBox="1"/>
          <p:nvPr/>
        </p:nvSpPr>
        <p:spPr>
          <a:xfrm>
            <a:off x="695325" y="2873367"/>
            <a:ext cx="3191554" cy="338554"/>
          </a:xfrm>
          <a:prstGeom prst="rect">
            <a:avLst/>
          </a:prstGeom>
          <a:noFill/>
        </p:spPr>
        <p:txBody>
          <a:bodyPr wrap="square" rtlCol="0">
            <a:spAutoFit/>
          </a:bodyPr>
          <a:lstStyle/>
          <a:p>
            <a:r>
              <a:rPr lang="en-US" altLang="zh-CN" sz="1600" dirty="0"/>
              <a:t>Concentration-response function:</a:t>
            </a:r>
            <a:endParaRPr lang="zh-CN" altLang="en-US" sz="1600" dirty="0"/>
          </a:p>
        </p:txBody>
      </p:sp>
      <p:sp>
        <p:nvSpPr>
          <p:cNvPr id="17" name="Rectangle: Rounded Corners 16">
            <a:extLst>
              <a:ext uri="{FF2B5EF4-FFF2-40B4-BE49-F238E27FC236}">
                <a16:creationId xmlns:a16="http://schemas.microsoft.com/office/drawing/2014/main" id="{285873CD-7135-4366-AFC3-F5FA4E9DECAF}"/>
              </a:ext>
            </a:extLst>
          </p:cNvPr>
          <p:cNvSpPr/>
          <p:nvPr/>
        </p:nvSpPr>
        <p:spPr>
          <a:xfrm>
            <a:off x="423060" y="3470555"/>
            <a:ext cx="3504608" cy="990620"/>
          </a:xfrm>
          <a:prstGeom prst="round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solidFill>
                  <a:schemeClr val="tx1"/>
                </a:solidFill>
              </a:rPr>
              <a:t>Single hour’s health damage costs occurring at 10 am caused by emissions at 1 am</a:t>
            </a:r>
          </a:p>
        </p:txBody>
      </p:sp>
      <mc:AlternateContent xmlns:mc="http://schemas.openxmlformats.org/markup-compatibility/2006" xmlns:a14="http://schemas.microsoft.com/office/drawing/2010/main">
        <mc:Choice Requires="a14">
          <p:sp>
            <p:nvSpPr>
              <p:cNvPr id="18" name="TextBox 17"/>
              <p:cNvSpPr txBox="1"/>
              <p:nvPr/>
            </p:nvSpPr>
            <p:spPr>
              <a:xfrm>
                <a:off x="528276" y="3153607"/>
                <a:ext cx="3358603" cy="35060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pt-BR" sz="1200" i="1" smtClean="0">
                          <a:latin typeface="Cambria Math" panose="02040503050406030204" pitchFamily="18" charset="0"/>
                          <a:ea typeface="Cambria Math" panose="02040503050406030204" pitchFamily="18" charset="0"/>
                        </a:rPr>
                        <m:t>∆</m:t>
                      </m:r>
                      <m:sSub>
                        <m:sSubPr>
                          <m:ctrlPr>
                            <a:rPr lang="pt-BR" sz="1200" i="1" smtClean="0">
                              <a:latin typeface="Cambria Math" panose="02040503050406030204" pitchFamily="18" charset="0"/>
                              <a:ea typeface="Cambria Math" panose="02040503050406030204" pitchFamily="18" charset="0"/>
                            </a:rPr>
                          </m:ctrlPr>
                        </m:sSubPr>
                        <m:e>
                          <m:r>
                            <a:rPr lang="en-US" sz="1200" b="0" i="1" smtClean="0">
                              <a:latin typeface="Cambria Math" panose="02040503050406030204" pitchFamily="18" charset="0"/>
                              <a:ea typeface="Cambria Math" panose="02040503050406030204" pitchFamily="18" charset="0"/>
                            </a:rPr>
                            <m:t>$</m:t>
                          </m:r>
                        </m:e>
                        <m:sub>
                          <m:r>
                            <a:rPr lang="en-US" sz="1200" b="0" i="1" smtClean="0">
                              <a:latin typeface="Cambria Math" panose="02040503050406030204" pitchFamily="18" charset="0"/>
                              <a:ea typeface="Cambria Math" panose="02040503050406030204" pitchFamily="18" charset="0"/>
                            </a:rPr>
                            <m:t>1, 9</m:t>
                          </m:r>
                        </m:sub>
                      </m:sSub>
                      <m:r>
                        <a:rPr lang="pt-BR" sz="1200" i="1" smtClean="0">
                          <a:latin typeface="Cambria Math" panose="02040503050406030204" pitchFamily="18" charset="0"/>
                        </a:rPr>
                        <m:t>=</m:t>
                      </m:r>
                      <m:r>
                        <a:rPr lang="en-US" sz="1200" b="0" i="1" smtClean="0">
                          <a:latin typeface="Cambria Math" panose="02040503050406030204" pitchFamily="18" charset="0"/>
                        </a:rPr>
                        <m:t>𝑉𝑆𝐿</m:t>
                      </m:r>
                      <m:r>
                        <a:rPr lang="en-US" sz="1200" b="0" i="1" smtClean="0">
                          <a:latin typeface="Cambria Math" panose="02040503050406030204" pitchFamily="18" charset="0"/>
                          <a:ea typeface="Cambria Math" panose="02040503050406030204" pitchFamily="18" charset="0"/>
                        </a:rPr>
                        <m:t>×</m:t>
                      </m:r>
                      <m:sSub>
                        <m:sSubPr>
                          <m:ctrlPr>
                            <a:rPr lang="pt-BR" sz="1200" i="1" smtClean="0">
                              <a:latin typeface="Cambria Math" panose="02040503050406030204" pitchFamily="18" charset="0"/>
                            </a:rPr>
                          </m:ctrlPr>
                        </m:sSubPr>
                        <m:e>
                          <m:r>
                            <a:rPr lang="en-US" sz="1200" b="0" i="1" smtClean="0">
                              <a:latin typeface="Cambria Math" panose="02040503050406030204" pitchFamily="18" charset="0"/>
                            </a:rPr>
                            <m:t>𝑦</m:t>
                          </m:r>
                        </m:e>
                        <m:sub>
                          <m:r>
                            <a:rPr lang="pt-BR" sz="1200" i="1" smtClean="0">
                              <a:latin typeface="Cambria Math" panose="02040503050406030204" pitchFamily="18" charset="0"/>
                            </a:rPr>
                            <m:t>0</m:t>
                          </m:r>
                        </m:sub>
                      </m:sSub>
                      <m:r>
                        <a:rPr lang="pt-BR" sz="1200" i="1">
                          <a:latin typeface="Cambria Math" panose="02040503050406030204" pitchFamily="18" charset="0"/>
                          <a:ea typeface="Cambria Math" panose="02040503050406030204" pitchFamily="18" charset="0"/>
                        </a:rPr>
                        <m:t>×</m:t>
                      </m:r>
                      <m:r>
                        <a:rPr lang="en-US" sz="1200" b="0" i="1" smtClean="0">
                          <a:latin typeface="Cambria Math" panose="02040503050406030204" pitchFamily="18" charset="0"/>
                        </a:rPr>
                        <m:t>(1−</m:t>
                      </m:r>
                      <m:r>
                        <m:rPr>
                          <m:sty m:val="p"/>
                        </m:rPr>
                        <a:rPr lang="en-US" sz="1200" b="0" i="0" smtClean="0">
                          <a:latin typeface="Cambria Math" panose="02040503050406030204" pitchFamily="18" charset="0"/>
                        </a:rPr>
                        <m:t>exp</m:t>
                      </m:r>
                      <m:r>
                        <a:rPr lang="en-US" sz="1200" b="0" i="1" smtClean="0">
                          <a:latin typeface="Cambria Math" panose="02040503050406030204" pitchFamily="18" charset="0"/>
                        </a:rPr>
                        <m:t>⁡(−</m:t>
                      </m:r>
                      <m:f>
                        <m:fPr>
                          <m:ctrlPr>
                            <a:rPr lang="en-US" sz="1200" b="0" i="1" smtClean="0">
                              <a:latin typeface="Cambria Math" panose="02040503050406030204" pitchFamily="18" charset="0"/>
                            </a:rPr>
                          </m:ctrlPr>
                        </m:fPr>
                        <m:num>
                          <m:r>
                            <a:rPr lang="en-US" sz="1200" b="0" i="1" smtClean="0">
                              <a:latin typeface="Cambria Math" panose="02040503050406030204" pitchFamily="18" charset="0"/>
                            </a:rPr>
                            <m:t>𝑙𝑛𝑅𝑅</m:t>
                          </m:r>
                        </m:num>
                        <m:den>
                          <m:r>
                            <a:rPr lang="en-US" sz="1200" b="0" i="1" smtClean="0">
                              <a:latin typeface="Cambria Math" panose="02040503050406030204" pitchFamily="18" charset="0"/>
                            </a:rPr>
                            <m:t>10</m:t>
                          </m:r>
                        </m:den>
                      </m:f>
                      <m:r>
                        <a:rPr lang="en-US" sz="1200" i="1">
                          <a:latin typeface="Cambria Math" panose="02040503050406030204" pitchFamily="18" charset="0"/>
                          <a:ea typeface="Cambria Math" panose="02040503050406030204" pitchFamily="18" charset="0"/>
                        </a:rPr>
                        <m:t>×</m:t>
                      </m:r>
                      <m:r>
                        <a:rPr lang="pt-BR" sz="1200" i="1">
                          <a:latin typeface="Cambria Math" panose="02040503050406030204" pitchFamily="18" charset="0"/>
                          <a:ea typeface="Cambria Math" panose="02040503050406030204" pitchFamily="18" charset="0"/>
                        </a:rPr>
                        <m:t>∆</m:t>
                      </m:r>
                      <m:sSub>
                        <m:sSubPr>
                          <m:ctrlPr>
                            <a:rPr lang="pt-BR" sz="1200" i="1">
                              <a:latin typeface="Cambria Math" panose="02040503050406030204" pitchFamily="18" charset="0"/>
                              <a:ea typeface="Cambria Math" panose="02040503050406030204" pitchFamily="18" charset="0"/>
                            </a:rPr>
                          </m:ctrlPr>
                        </m:sSubPr>
                        <m:e>
                          <m:r>
                            <a:rPr lang="en-US" sz="1200" b="0" i="1" smtClean="0">
                              <a:latin typeface="Cambria Math" panose="02040503050406030204" pitchFamily="18" charset="0"/>
                              <a:ea typeface="Cambria Math" panose="02040503050406030204" pitchFamily="18" charset="0"/>
                            </a:rPr>
                            <m:t>𝑐</m:t>
                          </m:r>
                        </m:e>
                        <m:sub>
                          <m:r>
                            <a:rPr lang="en-US" sz="1200" i="1">
                              <a:latin typeface="Cambria Math" panose="02040503050406030204" pitchFamily="18" charset="0"/>
                              <a:ea typeface="Cambria Math" panose="02040503050406030204" pitchFamily="18" charset="0"/>
                            </a:rPr>
                            <m:t>1, 9</m:t>
                          </m:r>
                        </m:sub>
                      </m:sSub>
                      <m:r>
                        <a:rPr lang="en-US" sz="1200" b="0" i="1" smtClean="0">
                          <a:latin typeface="Cambria Math" panose="02040503050406030204" pitchFamily="18" charset="0"/>
                        </a:rPr>
                        <m:t>))</m:t>
                      </m:r>
                    </m:oMath>
                  </m:oMathPara>
                </a14:m>
                <a:endParaRPr lang="en-US" sz="1200" dirty="0"/>
              </a:p>
            </p:txBody>
          </p:sp>
        </mc:Choice>
        <mc:Fallback xmlns="">
          <p:sp>
            <p:nvSpPr>
              <p:cNvPr id="18" name="TextBox 17"/>
              <p:cNvSpPr txBox="1">
                <a:spLocks noRot="1" noChangeAspect="1" noMove="1" noResize="1" noEditPoints="1" noAdjustHandles="1" noChangeArrowheads="1" noChangeShapeType="1" noTextEdit="1"/>
              </p:cNvSpPr>
              <p:nvPr/>
            </p:nvSpPr>
            <p:spPr>
              <a:xfrm>
                <a:off x="528276" y="3153607"/>
                <a:ext cx="3358603" cy="350609"/>
              </a:xfrm>
              <a:prstGeom prst="rect">
                <a:avLst/>
              </a:prstGeom>
              <a:blipFill>
                <a:blip r:embed="rId6"/>
                <a:stretch>
                  <a:fillRect t="-3448" b="-13793"/>
                </a:stretch>
              </a:blipFill>
            </p:spPr>
            <p:txBody>
              <a:bodyPr/>
              <a:lstStyle/>
              <a:p>
                <a:r>
                  <a:rPr lang="zh-CN" altLang="en-US">
                    <a:noFill/>
                  </a:rPr>
                  <a:t> </a:t>
                </a:r>
              </a:p>
            </p:txBody>
          </p:sp>
        </mc:Fallback>
      </mc:AlternateContent>
      <p:grpSp>
        <p:nvGrpSpPr>
          <p:cNvPr id="20" name="Group 19">
            <a:extLst>
              <a:ext uri="{FF2B5EF4-FFF2-40B4-BE49-F238E27FC236}">
                <a16:creationId xmlns:a16="http://schemas.microsoft.com/office/drawing/2014/main" id="{C4A51295-2BE0-4A92-AB03-E4082161E053}"/>
              </a:ext>
            </a:extLst>
          </p:cNvPr>
          <p:cNvGrpSpPr/>
          <p:nvPr/>
        </p:nvGrpSpPr>
        <p:grpSpPr>
          <a:xfrm>
            <a:off x="3968457" y="3298760"/>
            <a:ext cx="4831938" cy="3094134"/>
            <a:chOff x="3968457" y="3298760"/>
            <a:chExt cx="4831938" cy="3094134"/>
          </a:xfrm>
        </p:grpSpPr>
        <p:pic>
          <p:nvPicPr>
            <p:cNvPr id="10" name="Content Placeholder 4">
              <a:extLst>
                <a:ext uri="{FF2B5EF4-FFF2-40B4-BE49-F238E27FC236}">
                  <a16:creationId xmlns:a16="http://schemas.microsoft.com/office/drawing/2014/main" id="{14BBCD89-E22E-451B-8E0F-9FD66C716CD6}"/>
                </a:ext>
              </a:extLst>
            </p:cNvPr>
            <p:cNvPicPr>
              <a:picLocks noChangeAspect="1"/>
            </p:cNvPicPr>
            <p:nvPr/>
          </p:nvPicPr>
          <p:blipFill rotWithShape="1">
            <a:blip r:embed="rId4"/>
            <a:srcRect l="47925"/>
            <a:stretch/>
          </p:blipFill>
          <p:spPr bwMode="auto">
            <a:xfrm>
              <a:off x="3968457" y="3298760"/>
              <a:ext cx="4831938" cy="3094134"/>
            </a:xfrm>
            <a:prstGeom prst="rect">
              <a:avLst/>
            </a:prstGeom>
            <a:noFill/>
            <a:ln w="38100">
              <a:solidFill>
                <a:srgbClr val="C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pic>
        <p:sp>
          <p:nvSpPr>
            <p:cNvPr id="13" name="Isosceles Triangle 12">
              <a:extLst>
                <a:ext uri="{FF2B5EF4-FFF2-40B4-BE49-F238E27FC236}">
                  <a16:creationId xmlns:a16="http://schemas.microsoft.com/office/drawing/2014/main" id="{315C3C8B-8C50-4CE8-A8EF-1896F81C69CB}"/>
                </a:ext>
              </a:extLst>
            </p:cNvPr>
            <p:cNvSpPr/>
            <p:nvPr/>
          </p:nvSpPr>
          <p:spPr>
            <a:xfrm>
              <a:off x="7044690" y="4958080"/>
              <a:ext cx="60033" cy="83820"/>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grpSp>
      <p:grpSp>
        <p:nvGrpSpPr>
          <p:cNvPr id="19" name="Group 18">
            <a:extLst>
              <a:ext uri="{FF2B5EF4-FFF2-40B4-BE49-F238E27FC236}">
                <a16:creationId xmlns:a16="http://schemas.microsoft.com/office/drawing/2014/main" id="{25228E18-5FA1-495F-A867-1E874215D02C}"/>
              </a:ext>
            </a:extLst>
          </p:cNvPr>
          <p:cNvGrpSpPr/>
          <p:nvPr/>
        </p:nvGrpSpPr>
        <p:grpSpPr>
          <a:xfrm>
            <a:off x="3927668" y="2048848"/>
            <a:ext cx="4795198" cy="1163073"/>
            <a:chOff x="3927668" y="2048848"/>
            <a:chExt cx="4795198" cy="1163073"/>
          </a:xfrm>
        </p:grpSpPr>
        <p:sp>
          <p:nvSpPr>
            <p:cNvPr id="14" name="Rectangle: Rounded Corners 13">
              <a:extLst>
                <a:ext uri="{FF2B5EF4-FFF2-40B4-BE49-F238E27FC236}">
                  <a16:creationId xmlns:a16="http://schemas.microsoft.com/office/drawing/2014/main" id="{9F8A6B02-7811-4B50-A7D2-4096046D2672}"/>
                </a:ext>
              </a:extLst>
            </p:cNvPr>
            <p:cNvSpPr/>
            <p:nvPr/>
          </p:nvSpPr>
          <p:spPr>
            <a:xfrm>
              <a:off x="3927668" y="2048848"/>
              <a:ext cx="3759280" cy="1163073"/>
            </a:xfrm>
            <a:prstGeom prst="roundRect">
              <a:avLst>
                <a:gd name="adj" fmla="val 0"/>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r>
                <a:rPr lang="en-US" sz="2200" dirty="0">
                  <a:solidFill>
                    <a:schemeClr val="tx1"/>
                  </a:solidFill>
                </a:rPr>
                <a:t>Overall health impacts caused by one-hour emissions at 1 am from Limestone</a:t>
              </a:r>
            </a:p>
            <a:p>
              <a:pPr algn="ctr"/>
              <a:endParaRPr lang="en-US" sz="2200" dirty="0">
                <a:solidFill>
                  <a:schemeClr val="tx1"/>
                </a:solidFill>
              </a:endParaRPr>
            </a:p>
          </p:txBody>
        </p:sp>
        <mc:AlternateContent xmlns:mc="http://schemas.openxmlformats.org/markup-compatibility/2006">
          <mc:Choice xmlns:a14="http://schemas.microsoft.com/office/drawing/2010/main" Requires="a14">
            <p:sp>
              <p:nvSpPr>
                <p:cNvPr id="6" name="Rectangle 5"/>
                <p:cNvSpPr/>
                <p:nvPr/>
              </p:nvSpPr>
              <p:spPr>
                <a:xfrm>
                  <a:off x="7620000" y="2122159"/>
                  <a:ext cx="1102866" cy="87132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ctrlPr>
                              <a:rPr lang="pt-BR" i="1" smtClean="0">
                                <a:latin typeface="Cambria Math" panose="02040503050406030204" pitchFamily="18" charset="0"/>
                              </a:rPr>
                            </m:ctrlPr>
                          </m:naryPr>
                          <m:sub>
                            <m:r>
                              <a:rPr lang="pt-BR" i="1">
                                <a:latin typeface="Cambria Math" panose="02040503050406030204" pitchFamily="18" charset="0"/>
                              </a:rPr>
                              <m:t>𝑘</m:t>
                            </m:r>
                            <m:r>
                              <a:rPr lang="pt-BR" i="1">
                                <a:latin typeface="Cambria Math" panose="02040503050406030204" pitchFamily="18" charset="0"/>
                              </a:rPr>
                              <m:t>=1</m:t>
                            </m:r>
                          </m:sub>
                          <m:sup>
                            <m:r>
                              <a:rPr lang="en-US" i="1">
                                <a:latin typeface="Cambria Math" panose="02040503050406030204" pitchFamily="18" charset="0"/>
                              </a:rPr>
                              <m:t>48</m:t>
                            </m:r>
                          </m:sup>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e>
                              <m:sub>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𝑘</m:t>
                                </m:r>
                              </m:sub>
                            </m:sSub>
                          </m:e>
                        </m:nary>
                      </m:oMath>
                    </m:oMathPara>
                  </a14:m>
                  <a:endParaRPr lang="en-US" dirty="0"/>
                </a:p>
              </p:txBody>
            </p:sp>
          </mc:Choice>
          <mc:Fallback>
            <p:sp>
              <p:nvSpPr>
                <p:cNvPr id="6" name="Rectangle 5"/>
                <p:cNvSpPr>
                  <a:spLocks noRot="1" noChangeAspect="1" noMove="1" noResize="1" noEditPoints="1" noAdjustHandles="1" noChangeArrowheads="1" noChangeShapeType="1" noTextEdit="1"/>
                </p:cNvSpPr>
                <p:nvPr/>
              </p:nvSpPr>
              <p:spPr>
                <a:xfrm>
                  <a:off x="7620000" y="2122159"/>
                  <a:ext cx="1102866" cy="871329"/>
                </a:xfrm>
                <a:prstGeom prst="rect">
                  <a:avLst/>
                </a:prstGeom>
                <a:blipFill>
                  <a:blip r:embed="rId7"/>
                  <a:stretch>
                    <a:fillRect/>
                  </a:stretch>
                </a:blipFill>
              </p:spPr>
              <p:txBody>
                <a:bodyPr/>
                <a:lstStyle/>
                <a:p>
                  <a:r>
                    <a:rPr lang="zh-CN" altLang="en-US">
                      <a:noFill/>
                    </a:rPr>
                    <a:t> </a:t>
                  </a:r>
                </a:p>
              </p:txBody>
            </p:sp>
          </mc:Fallback>
        </mc:AlternateContent>
      </p:grpSp>
    </p:spTree>
    <p:custDataLst>
      <p:tags r:id="rId1"/>
    </p:custDataLst>
    <p:extLst>
      <p:ext uri="{BB962C8B-B14F-4D97-AF65-F5344CB8AC3E}">
        <p14:creationId xmlns:p14="http://schemas.microsoft.com/office/powerpoint/2010/main" val="1441625042"/>
      </p:ext>
    </p:extLst>
  </p:cSld>
  <p:clrMapOvr>
    <a:masterClrMapping/>
  </p:clrMapOvr>
  <mc:AlternateContent xmlns:mc="http://schemas.openxmlformats.org/markup-compatibility/2006">
    <mc:Choice xmlns:p14="http://schemas.microsoft.com/office/powerpoint/2010/main" Requires="p14">
      <p:transition spd="slow" p14:dur="2000" advTm="62115"/>
    </mc:Choice>
    <mc:Fallback>
      <p:transition spd="slow" advTm="6211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ext uri="{D42A27DB-BD31-4B8C-83A1-F6EECF244321}">
                <p14:modId xmlns:p14="http://schemas.microsoft.com/office/powerpoint/2010/main" val="4163717000"/>
              </p:ext>
            </p:extLst>
          </p:nvPr>
        </p:nvGraphicFramePr>
        <p:xfrm>
          <a:off x="361951" y="2638796"/>
          <a:ext cx="8324849" cy="3546103"/>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a:extLst>
              <a:ext uri="{FF2B5EF4-FFF2-40B4-BE49-F238E27FC236}">
                <a16:creationId xmlns:a16="http://schemas.microsoft.com/office/drawing/2014/main" id="{EF1C2C15-4942-48AF-97CE-1407C9A42719}"/>
              </a:ext>
            </a:extLst>
          </p:cNvPr>
          <p:cNvSpPr>
            <a:spLocks noGrp="1"/>
          </p:cNvSpPr>
          <p:nvPr>
            <p:ph type="title"/>
          </p:nvPr>
        </p:nvSpPr>
        <p:spPr>
          <a:xfrm>
            <a:off x="457200" y="465107"/>
            <a:ext cx="8229600" cy="1068387"/>
          </a:xfrm>
        </p:spPr>
        <p:txBody>
          <a:bodyPr/>
          <a:lstStyle/>
          <a:p>
            <a:r>
              <a:rPr lang="en-US" dirty="0"/>
              <a:t>Marginal Health Damage Costs</a:t>
            </a:r>
          </a:p>
        </p:txBody>
      </p:sp>
      <p:sp>
        <p:nvSpPr>
          <p:cNvPr id="4" name="Slide Number Placeholder 3">
            <a:extLst>
              <a:ext uri="{FF2B5EF4-FFF2-40B4-BE49-F238E27FC236}">
                <a16:creationId xmlns:a16="http://schemas.microsoft.com/office/drawing/2014/main" id="{2A2A90FB-A2AE-40B1-9BA8-A39F3011CD2E}"/>
              </a:ext>
            </a:extLst>
          </p:cNvPr>
          <p:cNvSpPr>
            <a:spLocks noGrp="1"/>
          </p:cNvSpPr>
          <p:nvPr>
            <p:ph type="sldNum" sz="quarter" idx="12"/>
          </p:nvPr>
        </p:nvSpPr>
        <p:spPr/>
        <p:txBody>
          <a:bodyPr/>
          <a:lstStyle/>
          <a:p>
            <a:pPr>
              <a:defRPr/>
            </a:pPr>
            <a:fld id="{3FF2C605-4958-CF43-AA48-80339EFDB0AF}" type="slidenum">
              <a:rPr lang="en-US" smtClean="0"/>
              <a:pPr>
                <a:defRPr/>
              </a:pPr>
              <a:t>9</a:t>
            </a:fld>
            <a:endParaRPr lang="en-US"/>
          </a:p>
        </p:txBody>
      </p:sp>
      <p:sp>
        <p:nvSpPr>
          <p:cNvPr id="9" name="Content Placeholder 2">
            <a:extLst>
              <a:ext uri="{FF2B5EF4-FFF2-40B4-BE49-F238E27FC236}">
                <a16:creationId xmlns:a16="http://schemas.microsoft.com/office/drawing/2014/main" id="{028642FF-FCFF-4885-80A2-60B7CC55D3FE}"/>
              </a:ext>
            </a:extLst>
          </p:cNvPr>
          <p:cNvSpPr txBox="1">
            <a:spLocks/>
          </p:cNvSpPr>
          <p:nvPr/>
        </p:nvSpPr>
        <p:spPr bwMode="auto">
          <a:xfrm>
            <a:off x="457200" y="1570409"/>
            <a:ext cx="8229600"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0"/>
                <a:cs typeface="Arial"/>
              </a:defRPr>
            </a:lvl1pPr>
            <a:lvl2pPr marL="742950" indent="-28575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0"/>
                <a:cs typeface="Arial"/>
              </a:defRPr>
            </a:lvl2pPr>
            <a:lvl3pPr marL="1143000" indent="-228600" algn="l" defTabSz="457200" rtl="0" eaLnBrk="1" fontAlgn="base" hangingPunct="1">
              <a:spcBef>
                <a:spcPct val="20000"/>
              </a:spcBef>
              <a:spcAft>
                <a:spcPct val="0"/>
              </a:spcAft>
              <a:buFont typeface="Arial" charset="0"/>
              <a:buChar char="•"/>
              <a:defRPr kern="1200">
                <a:solidFill>
                  <a:schemeClr val="tx1"/>
                </a:solidFill>
                <a:latin typeface="Arial"/>
                <a:ea typeface="ＭＳ Ｐゴシック" charset="0"/>
                <a:cs typeface="Arial"/>
              </a:defRPr>
            </a:lvl3pPr>
            <a:lvl4pPr marL="1600200" indent="-228600" algn="l" defTabSz="457200" rtl="0" eaLnBrk="1" fontAlgn="base" hangingPunct="1">
              <a:spcBef>
                <a:spcPct val="20000"/>
              </a:spcBef>
              <a:spcAft>
                <a:spcPct val="0"/>
              </a:spcAft>
              <a:buFont typeface="Arial" charset="0"/>
              <a:buChar char="–"/>
              <a:defRPr sz="1400" kern="1200">
                <a:solidFill>
                  <a:schemeClr val="tx1"/>
                </a:solidFill>
                <a:latin typeface="Arial"/>
                <a:ea typeface="ＭＳ Ｐゴシック" charset="0"/>
                <a:cs typeface="Arial"/>
              </a:defRPr>
            </a:lvl4pPr>
            <a:lvl5pPr marL="2057400" indent="-228600" algn="l" defTabSz="457200" rtl="0" eaLnBrk="1" fontAlgn="base" hangingPunct="1">
              <a:spcBef>
                <a:spcPct val="20000"/>
              </a:spcBef>
              <a:spcAft>
                <a:spcPct val="0"/>
              </a:spcAft>
              <a:buFont typeface="Arial" charset="0"/>
              <a:buChar char="»"/>
              <a:defRPr sz="10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Temporal variation of the marginal health damage cost of Limestone on 12/18/2015</a:t>
            </a:r>
          </a:p>
          <a:p>
            <a:endParaRPr lang="en-US" dirty="0"/>
          </a:p>
        </p:txBody>
      </p:sp>
      <p:sp>
        <p:nvSpPr>
          <p:cNvPr id="3" name="Oval 2">
            <a:extLst>
              <a:ext uri="{FF2B5EF4-FFF2-40B4-BE49-F238E27FC236}">
                <a16:creationId xmlns:a16="http://schemas.microsoft.com/office/drawing/2014/main" id="{5DEF6C2F-354D-4BD5-9CAD-EB8F4AA33AC5}"/>
              </a:ext>
            </a:extLst>
          </p:cNvPr>
          <p:cNvSpPr/>
          <p:nvPr/>
        </p:nvSpPr>
        <p:spPr>
          <a:xfrm>
            <a:off x="1318533" y="5430486"/>
            <a:ext cx="222200" cy="182191"/>
          </a:xfrm>
          <a:prstGeom prst="ellipse">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 name="Speech Bubble: Rectangle 1">
            <a:extLst>
              <a:ext uri="{FF2B5EF4-FFF2-40B4-BE49-F238E27FC236}">
                <a16:creationId xmlns:a16="http://schemas.microsoft.com/office/drawing/2014/main" id="{EEA6871B-3C7E-4E25-88CC-CDE19735860C}"/>
              </a:ext>
            </a:extLst>
          </p:cNvPr>
          <p:cNvSpPr/>
          <p:nvPr/>
        </p:nvSpPr>
        <p:spPr>
          <a:xfrm>
            <a:off x="5515428" y="3039583"/>
            <a:ext cx="2975429" cy="1211718"/>
          </a:xfrm>
          <a:prstGeom prst="wedgeRectCallout">
            <a:avLst>
              <a:gd name="adj1" fmla="val -71823"/>
              <a:gd name="adj2" fmla="val -54826"/>
            </a:avLst>
          </a:prstGeom>
          <a:solidFill>
            <a:schemeClr val="bg1"/>
          </a:solidFill>
          <a:ln w="285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dirty="0">
                <a:solidFill>
                  <a:schemeClr val="accent1"/>
                </a:solidFill>
              </a:rPr>
              <a:t>Marginal health damage cost at 12 pm including all health impacts from Limestone in following 48 hours</a:t>
            </a:r>
            <a:endParaRPr lang="zh-CN" altLang="en-US" dirty="0">
              <a:solidFill>
                <a:schemeClr val="accent1"/>
              </a:solidFill>
            </a:endParaRPr>
          </a:p>
        </p:txBody>
      </p:sp>
      <p:sp>
        <p:nvSpPr>
          <p:cNvPr id="10" name="Oval 9">
            <a:extLst>
              <a:ext uri="{FF2B5EF4-FFF2-40B4-BE49-F238E27FC236}">
                <a16:creationId xmlns:a16="http://schemas.microsoft.com/office/drawing/2014/main" id="{5DEF6C2F-354D-4BD5-9CAD-EB8F4AA33AC5}"/>
              </a:ext>
            </a:extLst>
          </p:cNvPr>
          <p:cNvSpPr/>
          <p:nvPr/>
        </p:nvSpPr>
        <p:spPr>
          <a:xfrm>
            <a:off x="4655113" y="2854039"/>
            <a:ext cx="182880" cy="182880"/>
          </a:xfrm>
          <a:prstGeom prst="ellipse">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Tree>
    <p:custDataLst>
      <p:tags r:id="rId1"/>
    </p:custDataLst>
    <p:extLst>
      <p:ext uri="{BB962C8B-B14F-4D97-AF65-F5344CB8AC3E}">
        <p14:creationId xmlns:p14="http://schemas.microsoft.com/office/powerpoint/2010/main" val="964019699"/>
      </p:ext>
    </p:extLst>
  </p:cSld>
  <p:clrMapOvr>
    <a:masterClrMapping/>
  </p:clrMapOvr>
  <mc:AlternateContent xmlns:mc="http://schemas.openxmlformats.org/markup-compatibility/2006">
    <mc:Choice xmlns:p14="http://schemas.microsoft.com/office/powerpoint/2010/main" Requires="p14">
      <p:transition spd="slow" p14:dur="2000" advTm="55085"/>
    </mc:Choice>
    <mc:Fallback>
      <p:transition spd="slow" advTm="5508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2|0.3|28.9|0.3|11.5"/>
</p:tagLst>
</file>

<file path=ppt/tags/tag10.xml><?xml version="1.0" encoding="utf-8"?>
<p:tagLst xmlns:a="http://schemas.openxmlformats.org/drawingml/2006/main" xmlns:r="http://schemas.openxmlformats.org/officeDocument/2006/relationships" xmlns:p="http://schemas.openxmlformats.org/presentationml/2006/main">
  <p:tag name="TIMING" val="|45.4|2.5"/>
</p:tagLst>
</file>

<file path=ppt/tags/tag2.xml><?xml version="1.0" encoding="utf-8"?>
<p:tagLst xmlns:a="http://schemas.openxmlformats.org/drawingml/2006/main" xmlns:r="http://schemas.openxmlformats.org/officeDocument/2006/relationships" xmlns:p="http://schemas.openxmlformats.org/presentationml/2006/main">
  <p:tag name="TIMING" val="|24.9|10.8|17.3|22.3"/>
</p:tagLst>
</file>

<file path=ppt/tags/tag3.xml><?xml version="1.0" encoding="utf-8"?>
<p:tagLst xmlns:a="http://schemas.openxmlformats.org/drawingml/2006/main" xmlns:r="http://schemas.openxmlformats.org/officeDocument/2006/relationships" xmlns:p="http://schemas.openxmlformats.org/presentationml/2006/main">
  <p:tag name="TIMING" val="|13|9.9"/>
</p:tagLst>
</file>

<file path=ppt/tags/tag4.xml><?xml version="1.0" encoding="utf-8"?>
<p:tagLst xmlns:a="http://schemas.openxmlformats.org/drawingml/2006/main" xmlns:r="http://schemas.openxmlformats.org/officeDocument/2006/relationships" xmlns:p="http://schemas.openxmlformats.org/presentationml/2006/main">
  <p:tag name="TIMING" val="|53.6"/>
</p:tagLst>
</file>

<file path=ppt/tags/tag5.xml><?xml version="1.0" encoding="utf-8"?>
<p:tagLst xmlns:a="http://schemas.openxmlformats.org/drawingml/2006/main" xmlns:r="http://schemas.openxmlformats.org/officeDocument/2006/relationships" xmlns:p="http://schemas.openxmlformats.org/presentationml/2006/main">
  <p:tag name="TIMING" val="|31.1|2.6|22"/>
</p:tagLst>
</file>

<file path=ppt/tags/tag6.xml><?xml version="1.0" encoding="utf-8"?>
<p:tagLst xmlns:a="http://schemas.openxmlformats.org/drawingml/2006/main" xmlns:r="http://schemas.openxmlformats.org/officeDocument/2006/relationships" xmlns:p="http://schemas.openxmlformats.org/presentationml/2006/main">
  <p:tag name="TIMING" val="|26.7"/>
</p:tagLst>
</file>

<file path=ppt/tags/tag7.xml><?xml version="1.0" encoding="utf-8"?>
<p:tagLst xmlns:a="http://schemas.openxmlformats.org/drawingml/2006/main" xmlns:r="http://schemas.openxmlformats.org/officeDocument/2006/relationships" xmlns:p="http://schemas.openxmlformats.org/presentationml/2006/main">
  <p:tag name="TIMING" val="|15.3"/>
</p:tagLst>
</file>

<file path=ppt/tags/tag8.xml><?xml version="1.0" encoding="utf-8"?>
<p:tagLst xmlns:a="http://schemas.openxmlformats.org/drawingml/2006/main" xmlns:r="http://schemas.openxmlformats.org/officeDocument/2006/relationships" xmlns:p="http://schemas.openxmlformats.org/presentationml/2006/main">
  <p:tag name="TIMING" val="|11.5|3.1|5|1.1"/>
</p:tagLst>
</file>

<file path=ppt/tags/tag9.xml><?xml version="1.0" encoding="utf-8"?>
<p:tagLst xmlns:a="http://schemas.openxmlformats.org/drawingml/2006/main" xmlns:r="http://schemas.openxmlformats.org/officeDocument/2006/relationships" xmlns:p="http://schemas.openxmlformats.org/presentationml/2006/main">
  <p:tag name="TIMING" val="|2.7|58.5"/>
</p:tagLst>
</file>

<file path=ppt/theme/theme1.xml><?xml version="1.0" encoding="utf-8"?>
<a:theme xmlns:a="http://schemas.openxmlformats.org/drawingml/2006/main" name="NCStateU-horizontal-center-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14917</TotalTime>
  <Words>3287</Words>
  <Application>Microsoft Office PowerPoint</Application>
  <PresentationFormat>On-screen Show (4:3)</PresentationFormat>
  <Paragraphs>286</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等线</vt:lpstr>
      <vt:lpstr>Arial</vt:lpstr>
      <vt:lpstr>Calibri</vt:lpstr>
      <vt:lpstr>Cambria Math</vt:lpstr>
      <vt:lpstr>Wingdings</vt:lpstr>
      <vt:lpstr>NCStateU-horizontal-center-logo</vt:lpstr>
      <vt:lpstr>Optimal Use of Grid-Connected Energy Storage to Reduce Human Health Impacts </vt:lpstr>
      <vt:lpstr>Background</vt:lpstr>
      <vt:lpstr>Research Question</vt:lpstr>
      <vt:lpstr>Method</vt:lpstr>
      <vt:lpstr>PowerPoint Presentation</vt:lpstr>
      <vt:lpstr>Health Impacts Quantification</vt:lpstr>
      <vt:lpstr>Health Impacts Quantification</vt:lpstr>
      <vt:lpstr>Health Impacts Quantification</vt:lpstr>
      <vt:lpstr>Marginal Health Damage Costs</vt:lpstr>
      <vt:lpstr>Unit Commitment and Electricity Dispatch </vt:lpstr>
      <vt:lpstr>Unit Commitment and Electricity Dispatch </vt:lpstr>
      <vt:lpstr>Results</vt:lpstr>
      <vt:lpstr>Results</vt:lpstr>
      <vt:lpstr>Scenario Analysis</vt:lpstr>
      <vt:lpstr>Using this method, energy storage is not able to reduce human health impacts from power sector ! </vt:lpstr>
      <vt:lpstr>PowerPoint Presentation</vt:lpstr>
      <vt:lpstr>Much more wind on 12/14/2018</vt:lpstr>
      <vt:lpstr>Much more wind on 12/14/2018</vt:lpstr>
      <vt:lpstr>Conclusions</vt:lpstr>
      <vt:lpstr>Future Work</vt:lpstr>
      <vt:lpstr>Thanks!</vt:lpstr>
    </vt:vector>
  </TitlesOfParts>
  <Company>NC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Jun Zhang</dc:creator>
  <cp:lastModifiedBy>Qian Luo</cp:lastModifiedBy>
  <cp:revision>280</cp:revision>
  <dcterms:created xsi:type="dcterms:W3CDTF">2019-06-15T07:42:52Z</dcterms:created>
  <dcterms:modified xsi:type="dcterms:W3CDTF">2019-10-23T03:27:45Z</dcterms:modified>
</cp:coreProperties>
</file>