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88"/>
  </p:sldMasterIdLst>
  <p:notesMasterIdLst>
    <p:notesMasterId r:id="rId116"/>
  </p:notesMasterIdLst>
  <p:handoutMasterIdLst>
    <p:handoutMasterId r:id="rId117"/>
  </p:handoutMasterIdLst>
  <p:sldIdLst>
    <p:sldId id="540" r:id="rId89"/>
    <p:sldId id="410" r:id="rId90"/>
    <p:sldId id="552" r:id="rId91"/>
    <p:sldId id="288" r:id="rId92"/>
    <p:sldId id="544" r:id="rId93"/>
    <p:sldId id="545" r:id="rId94"/>
    <p:sldId id="262" r:id="rId95"/>
    <p:sldId id="543" r:id="rId96"/>
    <p:sldId id="293" r:id="rId97"/>
    <p:sldId id="266" r:id="rId98"/>
    <p:sldId id="546" r:id="rId99"/>
    <p:sldId id="269" r:id="rId100"/>
    <p:sldId id="261" r:id="rId101"/>
    <p:sldId id="541" r:id="rId102"/>
    <p:sldId id="555" r:id="rId103"/>
    <p:sldId id="557" r:id="rId104"/>
    <p:sldId id="549" r:id="rId105"/>
    <p:sldId id="550" r:id="rId106"/>
    <p:sldId id="271" r:id="rId107"/>
    <p:sldId id="553" r:id="rId108"/>
    <p:sldId id="554" r:id="rId109"/>
    <p:sldId id="547" r:id="rId110"/>
    <p:sldId id="558" r:id="rId111"/>
    <p:sldId id="551" r:id="rId112"/>
    <p:sldId id="556" r:id="rId113"/>
    <p:sldId id="548" r:id="rId114"/>
    <p:sldId id="270" r:id="rId1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Eyth, Alison" initials="EA" lastIdx="90" clrIdx="3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  <p:cmAuthor id="4" name="Vukovich, Jeffrey" initials="VJ" lastIdx="11" clrIdx="4">
    <p:extLst>
      <p:ext uri="{19B8F6BF-5375-455C-9EA6-DF929625EA0E}">
        <p15:presenceInfo xmlns:p15="http://schemas.microsoft.com/office/powerpoint/2012/main" userId="S-1-5-21-1339303556-449845944-1601390327-374485" providerId="AD"/>
      </p:ext>
    </p:extLst>
  </p:cmAuthor>
  <p:cmAuthor id="5" name="Farkas, Caroline" initials="FC" lastIdx="2" clrIdx="5">
    <p:extLst>
      <p:ext uri="{19B8F6BF-5375-455C-9EA6-DF929625EA0E}">
        <p15:presenceInfo xmlns:p15="http://schemas.microsoft.com/office/powerpoint/2012/main" userId="S-1-5-21-1339303556-449845944-1601390327-395148" providerId="AD"/>
      </p:ext>
    </p:extLst>
  </p:cmAuthor>
  <p:cmAuthor id="6" name="Beidler, James" initials="BJ" lastIdx="11" clrIdx="6">
    <p:extLst>
      <p:ext uri="{19B8F6BF-5375-455C-9EA6-DF929625EA0E}">
        <p15:presenceInfo xmlns:p15="http://schemas.microsoft.com/office/powerpoint/2012/main" userId="Beidler, Jam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87618" autoAdjust="0"/>
  </p:normalViewPr>
  <p:slideViewPr>
    <p:cSldViewPr>
      <p:cViewPr varScale="1">
        <p:scale>
          <a:sx n="45" d="100"/>
          <a:sy n="45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slide" Target="slides/slide1.xml"/><Relationship Id="rId112" Type="http://schemas.openxmlformats.org/officeDocument/2006/relationships/slide" Target="slides/slide24.xml"/><Relationship Id="rId16" Type="http://schemas.openxmlformats.org/officeDocument/2006/relationships/customXml" Target="../customXml/item16.xml"/><Relationship Id="rId107" Type="http://schemas.openxmlformats.org/officeDocument/2006/relationships/slide" Target="slides/slide1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14.xml"/><Relationship Id="rId123" Type="http://schemas.microsoft.com/office/2015/10/relationships/revisionInfo" Target="revisionInfo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slide" Target="slides/slide2.xml"/><Relationship Id="rId95" Type="http://schemas.openxmlformats.org/officeDocument/2006/relationships/slide" Target="slides/slide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2.xml"/><Relationship Id="rId105" Type="http://schemas.openxmlformats.org/officeDocument/2006/relationships/slide" Target="slides/slide17.xml"/><Relationship Id="rId113" Type="http://schemas.openxmlformats.org/officeDocument/2006/relationships/slide" Target="slides/slide25.xml"/><Relationship Id="rId118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slide" Target="slides/slide5.xml"/><Relationship Id="rId98" Type="http://schemas.openxmlformats.org/officeDocument/2006/relationships/slide" Target="slides/slide10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15.xml"/><Relationship Id="rId108" Type="http://schemas.openxmlformats.org/officeDocument/2006/relationships/slide" Target="slides/slide20.xml"/><Relationship Id="rId11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Master" Target="slideMasters/slideMaster1.xml"/><Relationship Id="rId91" Type="http://schemas.openxmlformats.org/officeDocument/2006/relationships/slide" Target="slides/slide3.xml"/><Relationship Id="rId96" Type="http://schemas.openxmlformats.org/officeDocument/2006/relationships/slide" Target="slides/slide8.xml"/><Relationship Id="rId11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8.xml"/><Relationship Id="rId114" Type="http://schemas.openxmlformats.org/officeDocument/2006/relationships/slide" Target="slides/slide26.xml"/><Relationship Id="rId119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" Target="slides/slide6.xml"/><Relationship Id="rId99" Type="http://schemas.openxmlformats.org/officeDocument/2006/relationships/slide" Target="slides/slide11.xml"/><Relationship Id="rId101" Type="http://schemas.openxmlformats.org/officeDocument/2006/relationships/slide" Target="slides/slide13.xml"/><Relationship Id="rId12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9.xml"/><Relationship Id="rId104" Type="http://schemas.openxmlformats.org/officeDocument/2006/relationships/slide" Target="slides/slide16.xml"/><Relationship Id="rId120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22.xml"/><Relationship Id="rId11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1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because of how databases added incrementally throughout the different versions; 2016alpha = typical approach for non-NEI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29">
              <a:defRPr/>
            </a:pPr>
            <a:r>
              <a:rPr lang="en-US" dirty="0"/>
              <a:t>AK separately out because not in most regional AQ modeling domains.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2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3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640 acres in a square 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1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has a huge amount of PM because it has a lot of wildfires and they are in forests. March has more total acres, but they are prescribed grass burns.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9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86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8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GA and WA have emissions that are consistently higher than may other states. These two states have at least some state-submitted ag burning data that may lack temporal allocation down to the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1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1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5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Processing flow for emission estimates in the </a:t>
            </a:r>
            <a:r>
              <a:rPr lang="en-US" dirty="0" err="1"/>
              <a:t>WLF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Green boxes represent input data sets, dark blue boxes represent steps in the </a:t>
            </a:r>
            <a:r>
              <a:rPr lang="en-US" dirty="0" err="1"/>
              <a:t>WLF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development, and red boxes represent intermediate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 = comma-delimited info; </a:t>
            </a:r>
            <a:r>
              <a:rPr lang="en-US" dirty="0" err="1"/>
              <a:t>lat-lon</a:t>
            </a:r>
            <a:r>
              <a:rPr lang="en-US" dirty="0"/>
              <a:t>, </a:t>
            </a:r>
            <a:r>
              <a:rPr lang="en-US" dirty="0" err="1"/>
              <a:t>acresburned</a:t>
            </a:r>
            <a:r>
              <a:rPr lang="en-US" dirty="0"/>
              <a:t>, start and end dates, type</a:t>
            </a:r>
          </a:p>
          <a:p>
            <a:r>
              <a:rPr lang="en-US" dirty="0"/>
              <a:t>Green = shapefiles, </a:t>
            </a:r>
            <a:r>
              <a:rPr lang="en-US" dirty="0" err="1"/>
              <a:t>acresburned</a:t>
            </a:r>
            <a:r>
              <a:rPr lang="en-US" dirty="0"/>
              <a:t>, start and end dates, type</a:t>
            </a:r>
          </a:p>
          <a:p>
            <a:r>
              <a:rPr lang="en-US" dirty="0"/>
              <a:t>MTBS not usually in NEI efforts due to availability reasons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B4566-4E5F-49B2-8DD2-8EE6408968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4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9163" y="4945912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8/14/2017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57600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/>
              <a:t>US EPA US EPA OAQPS, Emission Inventory and Analysis Group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4" descr="EPA se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2" y="15705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E54-FDBA-45F8-91F6-5708D7EC203B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E3F2-AFAA-4D24-8B99-FEF50B4E69E7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407944"/>
            <a:ext cx="9510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8/14/2017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07943"/>
            <a:ext cx="4495800" cy="365125"/>
          </a:xfrm>
        </p:spPr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496728" cy="365125"/>
          </a:xfrm>
        </p:spPr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4" descr="EPA 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2" y="157052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2F83-966E-4094-B6DF-D5B25EAF193A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C6A6-87B3-41A2-A18F-7E4E7206EED7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9EC-FA9C-4557-ADEF-16E6D24D8931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DEE-D6A2-4108-BF0D-8CD761C1BB4E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2DA-F72F-4073-86DF-B0C2701F745E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1" y="6407944"/>
            <a:ext cx="430441" cy="365125"/>
          </a:xfrm>
        </p:spPr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BE3D3F-4CC0-49A9-B7A6-D83A4BA290F6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1" y="6407944"/>
            <a:ext cx="430441" cy="365125"/>
          </a:xfrm>
        </p:spPr>
        <p:txBody>
          <a:bodyPr/>
          <a:lstStyle/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ews.cira.colostate.edu/wiki/wiki/91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5-08/documents/crop_residue_burning_in_201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fire.gov/fccs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Development of a Year </a:t>
            </a:r>
            <a:br>
              <a:rPr lang="en-US" sz="3200" dirty="0"/>
            </a:br>
            <a:r>
              <a:rPr lang="en-US" sz="3200" dirty="0"/>
              <a:t>2016 Fire inventory for United States through a Multi-Agency Inventory Collaboration Effort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442" y="3352799"/>
            <a:ext cx="9179442" cy="2184991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CMAS Conference</a:t>
            </a:r>
          </a:p>
          <a:p>
            <a:pPr algn="ctr"/>
            <a:r>
              <a:rPr lang="en-US" sz="2400" dirty="0"/>
              <a:t>October 22, 2019</a:t>
            </a:r>
          </a:p>
          <a:p>
            <a:pPr algn="ctr"/>
            <a:r>
              <a:rPr lang="en-US" sz="2400" dirty="0"/>
              <a:t>Jeff Vukovich, </a:t>
            </a:r>
            <a:r>
              <a:rPr lang="en-US" sz="2000" dirty="0"/>
              <a:t>EPA Office of Air Quality Planning and Standards</a:t>
            </a:r>
          </a:p>
          <a:p>
            <a:pPr algn="ctr"/>
            <a:r>
              <a:rPr lang="en-US" sz="2400" dirty="0"/>
              <a:t>James Beidler, </a:t>
            </a:r>
            <a:r>
              <a:rPr lang="en-US" sz="2000" dirty="0"/>
              <a:t>General Dynamics Information Technology </a:t>
            </a:r>
          </a:p>
        </p:txBody>
      </p:sp>
    </p:spTree>
    <p:extLst>
      <p:ext uri="{BB962C8B-B14F-4D97-AF65-F5344CB8AC3E}">
        <p14:creationId xmlns:p14="http://schemas.microsoft.com/office/powerpoint/2010/main" val="302735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957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Input Data Sources: State/Tribe Submitted Fire Activity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4A4B722-0E8A-4455-801D-09517B5B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4" r="4996"/>
          <a:stretch/>
        </p:blipFill>
        <p:spPr>
          <a:xfrm>
            <a:off x="4251960" y="3429000"/>
            <a:ext cx="640080" cy="4773532"/>
          </a:xfrm>
          <a:prstGeom prst="rect">
            <a:avLst/>
          </a:prstGeom>
          <a:scene3d>
            <a:camera prst="orthographicFront">
              <a:rot lat="0" lon="300000" rev="5400000"/>
            </a:camera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5866A-C22B-495A-B246-12AE5075F6F2}"/>
              </a:ext>
            </a:extLst>
          </p:cNvPr>
          <p:cNvSpPr txBox="1"/>
          <p:nvPr/>
        </p:nvSpPr>
        <p:spPr>
          <a:xfrm>
            <a:off x="2600547" y="583752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E5740-F625-4957-A6BD-72CC24B9AC2E}"/>
              </a:ext>
            </a:extLst>
          </p:cNvPr>
          <p:cNvSpPr txBox="1"/>
          <p:nvPr/>
        </p:nvSpPr>
        <p:spPr>
          <a:xfrm>
            <a:off x="3428469" y="582615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AG+RX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A859F3-888B-43BF-B19E-20DB04DCE42F}"/>
              </a:ext>
            </a:extLst>
          </p:cNvPr>
          <p:cNvSpPr txBox="1"/>
          <p:nvPr/>
        </p:nvSpPr>
        <p:spPr>
          <a:xfrm>
            <a:off x="4606379" y="582714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WF+RX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46EAB-8568-4465-99BA-497566E2533D}"/>
              </a:ext>
            </a:extLst>
          </p:cNvPr>
          <p:cNvSpPr txBox="1"/>
          <p:nvPr/>
        </p:nvSpPr>
        <p:spPr>
          <a:xfrm>
            <a:off x="5747252" y="583752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 only</a:t>
            </a:r>
          </a:p>
        </p:txBody>
      </p:sp>
      <p:pic>
        <p:nvPicPr>
          <p:cNvPr id="16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73C34AA-8E7F-4FF4-9DDA-368016D45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0" y="1110502"/>
            <a:ext cx="7834948" cy="40689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CBD90-B3E3-404D-8918-F7DB65F2D340}"/>
              </a:ext>
            </a:extLst>
          </p:cNvPr>
          <p:cNvSpPr txBox="1"/>
          <p:nvPr/>
        </p:nvSpPr>
        <p:spPr>
          <a:xfrm>
            <a:off x="863902" y="546819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 Types</a:t>
            </a:r>
          </a:p>
        </p:txBody>
      </p:sp>
    </p:spTree>
    <p:extLst>
      <p:ext uri="{BB962C8B-B14F-4D97-AF65-F5344CB8AC3E}">
        <p14:creationId xmlns:p14="http://schemas.microsoft.com/office/powerpoint/2010/main" val="171883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2" y="-715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2016 Inventory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72" y="838200"/>
            <a:ext cx="8497728" cy="537234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2016 alpha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HMS detects, ICS209 and </a:t>
            </a:r>
            <a:r>
              <a:rPr lang="en-US" dirty="0" err="1"/>
              <a:t>GeoMAC</a:t>
            </a:r>
            <a:r>
              <a:rPr lang="en-US" dirty="0"/>
              <a:t> shapefiles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Release March 2018</a:t>
            </a:r>
          </a:p>
          <a:p>
            <a:pPr>
              <a:spcAft>
                <a:spcPts val="600"/>
              </a:spcAft>
            </a:pPr>
            <a:r>
              <a:rPr lang="en-US" b="1" dirty="0"/>
              <a:t>2016 beta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Added National Assoc. of State Foresters (NASF), MTBS shapefiles, and state/local agency data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Released February 2019</a:t>
            </a:r>
          </a:p>
          <a:p>
            <a:pPr>
              <a:spcAft>
                <a:spcPts val="600"/>
              </a:spcAft>
            </a:pPr>
            <a:r>
              <a:rPr lang="en-US" b="1" dirty="0"/>
              <a:t>2016 version 1 (2016v1)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Added USFS FACTS prescribed burn database, US Fish and Wildland Service data, and more state agency data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be released in October 2019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1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675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Results: Sample 2016 Fire </a:t>
            </a:r>
            <a:br>
              <a:rPr lang="en-US" sz="3600" dirty="0"/>
            </a:br>
            <a:r>
              <a:rPr lang="en-US" sz="3600" dirty="0"/>
              <a:t>Inventory Totals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A76DC4-A145-4CED-A3A0-A0F03BAE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68441"/>
              </p:ext>
            </p:extLst>
          </p:nvPr>
        </p:nvGraphicFramePr>
        <p:xfrm>
          <a:off x="155862" y="1231771"/>
          <a:ext cx="8832276" cy="4617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666">
                  <a:extLst>
                    <a:ext uri="{9D8B030D-6E8A-4147-A177-3AD203B41FA5}">
                      <a16:colId xmlns:a16="http://schemas.microsoft.com/office/drawing/2014/main" val="2531966755"/>
                    </a:ext>
                  </a:extLst>
                </a:gridCol>
                <a:gridCol w="1863528">
                  <a:extLst>
                    <a:ext uri="{9D8B030D-6E8A-4147-A177-3AD203B41FA5}">
                      <a16:colId xmlns:a16="http://schemas.microsoft.com/office/drawing/2014/main" val="1966216341"/>
                    </a:ext>
                  </a:extLst>
                </a:gridCol>
                <a:gridCol w="1931293">
                  <a:extLst>
                    <a:ext uri="{9D8B030D-6E8A-4147-A177-3AD203B41FA5}">
                      <a16:colId xmlns:a16="http://schemas.microsoft.com/office/drawing/2014/main" val="1286239950"/>
                    </a:ext>
                  </a:extLst>
                </a:gridCol>
                <a:gridCol w="1462565">
                  <a:extLst>
                    <a:ext uri="{9D8B030D-6E8A-4147-A177-3AD203B41FA5}">
                      <a16:colId xmlns:a16="http://schemas.microsoft.com/office/drawing/2014/main" val="238456672"/>
                    </a:ext>
                  </a:extLst>
                </a:gridCol>
                <a:gridCol w="1402224">
                  <a:extLst>
                    <a:ext uri="{9D8B030D-6E8A-4147-A177-3AD203B41FA5}">
                      <a16:colId xmlns:a16="http://schemas.microsoft.com/office/drawing/2014/main" val="1228454604"/>
                    </a:ext>
                  </a:extLst>
                </a:gridCol>
              </a:tblGrid>
              <a:tr h="855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Fire Type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Millions of Acres Burned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PM2.5 (tons)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VOC (tons)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NOX (tons)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1798911258"/>
                  </a:ext>
                </a:extLst>
              </a:tr>
              <a:tr h="63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CONUS Wildfires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580,000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1,562,000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99,900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575170890"/>
                  </a:ext>
                </a:extLst>
              </a:tr>
              <a:tr h="93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CONUS Prescribed Fires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655,000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1,547,000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127,500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3387968649"/>
                  </a:ext>
                </a:extLst>
              </a:tr>
              <a:tr h="936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CONUS Ag Burns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18,300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10,800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900660324"/>
                  </a:ext>
                </a:extLst>
              </a:tr>
              <a:tr h="63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Alaska All Fires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263,000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743,000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2710955017"/>
                  </a:ext>
                </a:extLst>
              </a:tr>
              <a:tr h="630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19.1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1,522,000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3,870,300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268,200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3" marR="8823" marT="8823" marB="0" anchor="b"/>
                </a:tc>
                <a:extLst>
                  <a:ext uri="{0D108BD9-81ED-4DB2-BD59-A6C34878D82A}">
                    <a16:rowId xmlns:a16="http://schemas.microsoft.com/office/drawing/2014/main" val="14217255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986954-CE81-4E7A-8639-068BA1FFF9DB}"/>
              </a:ext>
            </a:extLst>
          </p:cNvPr>
          <p:cNvSpPr txBox="1"/>
          <p:nvPr/>
        </p:nvSpPr>
        <p:spPr>
          <a:xfrm>
            <a:off x="762000" y="5944493"/>
            <a:ext cx="723146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sz="2000" dirty="0"/>
              <a:t>National Interagency Fire Center (NIFC) indicated 2016 </a:t>
            </a:r>
          </a:p>
          <a:p>
            <a:r>
              <a:rPr lang="en-US" sz="2000" dirty="0"/>
              <a:t>CONUS Wildfire acres burn was ~5M</a:t>
            </a:r>
          </a:p>
        </p:txBody>
      </p:sp>
    </p:spTree>
    <p:extLst>
      <p:ext uri="{BB962C8B-B14F-4D97-AF65-F5344CB8AC3E}">
        <p14:creationId xmlns:p14="http://schemas.microsoft.com/office/powerpoint/2010/main" val="292730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Annual Comparison: </a:t>
            </a:r>
            <a:br>
              <a:rPr lang="en-US" sz="3600" dirty="0"/>
            </a:br>
            <a:r>
              <a:rPr lang="en-US" sz="3600" dirty="0"/>
              <a:t>Contiguous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7569C-1604-4896-B5AD-4400AF09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75" y="1295400"/>
            <a:ext cx="7099412" cy="426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BD52C-FD6B-400B-9711-EB0795E0F23E}"/>
              </a:ext>
            </a:extLst>
          </p:cNvPr>
          <p:cNvSpPr txBox="1"/>
          <p:nvPr/>
        </p:nvSpPr>
        <p:spPr>
          <a:xfrm>
            <a:off x="114485" y="5689600"/>
            <a:ext cx="900599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NEI years = 2008, 2011, 2014</a:t>
            </a:r>
          </a:p>
          <a:p>
            <a:pPr algn="ctr"/>
            <a:r>
              <a:rPr lang="en-US" sz="2400" dirty="0"/>
              <a:t>EPA generated other years with national inputs 2006-2015</a:t>
            </a:r>
          </a:p>
        </p:txBody>
      </p:sp>
    </p:spTree>
    <p:extLst>
      <p:ext uri="{BB962C8B-B14F-4D97-AF65-F5344CB8AC3E}">
        <p14:creationId xmlns:p14="http://schemas.microsoft.com/office/powerpoint/2010/main" val="51846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2978"/>
            <a:ext cx="8229600" cy="1143000"/>
          </a:xfrm>
        </p:spPr>
        <p:txBody>
          <a:bodyPr/>
          <a:lstStyle/>
          <a:p>
            <a:r>
              <a:rPr lang="en-US" dirty="0"/>
              <a:t>Results – Top 5 states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05000" y="2738437"/>
            <a:ext cx="7240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152BDD-ED3E-4D39-9CB4-B1E50010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5978"/>
            <a:ext cx="8104710" cy="2572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0E88D-9A9D-4B9D-8496-07DD14F8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4" y="4059236"/>
            <a:ext cx="8550552" cy="27144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2131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6D0CC-4416-410C-ACD2-8A8BD56E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78984-17E9-47B4-829F-7ECE5613C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182BF-A44C-4AC0-B77F-3ECDCC3C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" y="1981200"/>
            <a:ext cx="9098845" cy="3429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E237BD-1106-4439-B961-B30D5CE93649}"/>
              </a:ext>
            </a:extLst>
          </p:cNvPr>
          <p:cNvSpPr txBox="1">
            <a:spLocks/>
          </p:cNvSpPr>
          <p:nvPr/>
        </p:nvSpPr>
        <p:spPr>
          <a:xfrm>
            <a:off x="928577" y="3393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Results – Top 10 Wildfires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10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25D79-B89D-42EF-A433-4961279B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7CEFB-FD28-417C-BC91-5C0416FD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3353B-B5E4-4578-B5D6-06FF9E7A6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697" b="10697"/>
          <a:stretch/>
        </p:blipFill>
        <p:spPr>
          <a:xfrm>
            <a:off x="802176" y="685799"/>
            <a:ext cx="7809653" cy="4700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403BD-E7E5-471C-881D-0EF5E82BFA2C}"/>
              </a:ext>
            </a:extLst>
          </p:cNvPr>
          <p:cNvSpPr txBox="1"/>
          <p:nvPr/>
        </p:nvSpPr>
        <p:spPr>
          <a:xfrm>
            <a:off x="1410764" y="5635473"/>
            <a:ext cx="72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2016v1 </a:t>
            </a:r>
            <a:r>
              <a:rPr lang="en-US" sz="2800" dirty="0"/>
              <a:t>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Estimate from media reports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D0C8E6-D256-4EE4-A81B-732B75CADBF1}"/>
              </a:ext>
            </a:extLst>
          </p:cNvPr>
          <p:cNvSpPr txBox="1">
            <a:spLocks/>
          </p:cNvSpPr>
          <p:nvPr/>
        </p:nvSpPr>
        <p:spPr>
          <a:xfrm>
            <a:off x="933893" y="37275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Daily allocation challenges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33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142457-73EC-4743-BEDA-8082E2C9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177AA-223C-43C9-AF12-9B8DFBC2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28DE0CC-B743-4B92-928B-8EB5F5E02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14400"/>
            <a:ext cx="9144000" cy="47900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2DED0-B681-44DB-A6EB-DFACA364545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Wildfires: acres burned per square mile</a:t>
            </a:r>
          </a:p>
        </p:txBody>
      </p:sp>
    </p:spTree>
    <p:extLst>
      <p:ext uri="{BB962C8B-B14F-4D97-AF65-F5344CB8AC3E}">
        <p14:creationId xmlns:p14="http://schemas.microsoft.com/office/powerpoint/2010/main" val="120309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B89B7-9CF5-4DE6-A2E1-391D5AA9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6F1CB-373A-46C1-A233-689C1B15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8F0E0B7-938A-403A-84E9-E138C5C7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954"/>
            <a:ext cx="9144000" cy="47900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08CD6-6D67-428D-AE73-9CAB5CAC73F4}"/>
              </a:ext>
            </a:extLst>
          </p:cNvPr>
          <p:cNvSpPr txBox="1">
            <a:spLocks/>
          </p:cNvSpPr>
          <p:nvPr/>
        </p:nvSpPr>
        <p:spPr>
          <a:xfrm>
            <a:off x="265272" y="177593"/>
            <a:ext cx="881244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/>
              <a:t>Prescribed burns: acres burned per square mile</a:t>
            </a:r>
          </a:p>
        </p:txBody>
      </p:sp>
    </p:spTree>
    <p:extLst>
      <p:ext uri="{BB962C8B-B14F-4D97-AF65-F5344CB8AC3E}">
        <p14:creationId xmlns:p14="http://schemas.microsoft.com/office/powerpoint/2010/main" val="301118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2" y="-7738"/>
            <a:ext cx="8229600" cy="1143000"/>
          </a:xfrm>
        </p:spPr>
        <p:txBody>
          <a:bodyPr/>
          <a:lstStyle/>
          <a:p>
            <a:r>
              <a:rPr lang="en-US" dirty="0"/>
              <a:t>Results: U.S. Type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8BE54-A52B-4A31-9565-8DDEE1965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2" y="856817"/>
            <a:ext cx="3924921" cy="566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640B6-DBA1-47B5-9AC2-3FD5834C7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593" y="856817"/>
            <a:ext cx="4039407" cy="58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288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04" y="1143000"/>
            <a:ext cx="8514396" cy="526494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>
              <a:spcAft>
                <a:spcPts val="600"/>
              </a:spcAft>
            </a:pPr>
            <a:r>
              <a:rPr lang="en-US" sz="2800" dirty="0"/>
              <a:t>The 2016 Fire Workgroup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 Forest Service, US National Park Service, USEPA (Regions, OAQPS, ORD) staff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WESTAR/Western Regional Air Partnership (WRAP)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State agencies: AK, AL, CA, CO, GA, ID, KS, MT, NC, NJ, NM, NV, NY, TX, UT, WA and WY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Tribes: Nez Perce (ID) and Kootenai (ID)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George Pouliot, EPA ORD (Crop Residue and Rangeland Burning)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hlinkClick r:id="rId3"/>
              </a:rPr>
              <a:t>http://views.cira.colostate.edu/wiki/wiki/9175</a:t>
            </a:r>
            <a:endParaRPr lang="en-US" sz="2400" dirty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</p:spTree>
    <p:extLst>
      <p:ext uri="{BB962C8B-B14F-4D97-AF65-F5344CB8AC3E}">
        <p14:creationId xmlns:p14="http://schemas.microsoft.com/office/powerpoint/2010/main" val="180047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489F0-E214-4D86-BC6A-917C8A43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4A632-5988-47A5-820A-39398302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45ED685-4EEC-42A2-B571-46ABC252D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9" y="727076"/>
            <a:ext cx="8524382" cy="5029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C7FEFC-E37D-44B4-88D6-B167DD09219B}"/>
              </a:ext>
            </a:extLst>
          </p:cNvPr>
          <p:cNvSpPr txBox="1">
            <a:spLocks/>
          </p:cNvSpPr>
          <p:nvPr/>
        </p:nvSpPr>
        <p:spPr>
          <a:xfrm>
            <a:off x="0" y="254000"/>
            <a:ext cx="9144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/>
              <a:t>Gridded Annual PM2.5: 12km resolution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9B044-5153-4226-AFD2-D5B90C546198}"/>
              </a:ext>
            </a:extLst>
          </p:cNvPr>
          <p:cNvSpPr txBox="1"/>
          <p:nvPr/>
        </p:nvSpPr>
        <p:spPr>
          <a:xfrm>
            <a:off x="1676400" y="5860020"/>
            <a:ext cx="608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Includes wildfires and prescribed burns</a:t>
            </a:r>
          </a:p>
        </p:txBody>
      </p:sp>
    </p:spTree>
    <p:extLst>
      <p:ext uri="{BB962C8B-B14F-4D97-AF65-F5344CB8AC3E}">
        <p14:creationId xmlns:p14="http://schemas.microsoft.com/office/powerpoint/2010/main" val="217292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B9809A-B900-4762-BB07-7A31DC80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4F2A9-2759-46D6-B026-D2159B8F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FD3C0235-3A56-4EE0-BE9A-80347E648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3"/>
          <a:stretch/>
        </p:blipFill>
        <p:spPr>
          <a:xfrm>
            <a:off x="-228600" y="1856250"/>
            <a:ext cx="5294380" cy="3145499"/>
          </a:xfrm>
          <a:prstGeom prst="rect">
            <a:avLst/>
          </a:prstGeom>
        </p:spPr>
      </p:pic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B103102C-558A-499F-9464-5C301FEF3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20840"/>
          <a:stretch/>
        </p:blipFill>
        <p:spPr>
          <a:xfrm>
            <a:off x="5029199" y="1818150"/>
            <a:ext cx="4114801" cy="31454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8E6C0D-5949-4CFA-B959-79F9FCD6AA31}"/>
              </a:ext>
            </a:extLst>
          </p:cNvPr>
          <p:cNvSpPr txBox="1">
            <a:spLocks/>
          </p:cNvSpPr>
          <p:nvPr/>
        </p:nvSpPr>
        <p:spPr>
          <a:xfrm>
            <a:off x="0" y="254000"/>
            <a:ext cx="91440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/>
              <a:t>Gridded Monthly PM2.5: 12km resolution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5EBEE-5636-4652-A74F-EBCE48A1A03B}"/>
              </a:ext>
            </a:extLst>
          </p:cNvPr>
          <p:cNvSpPr txBox="1"/>
          <p:nvPr/>
        </p:nvSpPr>
        <p:spPr>
          <a:xfrm>
            <a:off x="1676400" y="1524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755C2-37F9-4A2F-ACA8-AF7F7AEA5A92}"/>
              </a:ext>
            </a:extLst>
          </p:cNvPr>
          <p:cNvSpPr txBox="1"/>
          <p:nvPr/>
        </p:nvSpPr>
        <p:spPr>
          <a:xfrm>
            <a:off x="6730753" y="15143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D2559-2216-4D8E-B268-F2E011171650}"/>
              </a:ext>
            </a:extLst>
          </p:cNvPr>
          <p:cNvSpPr txBox="1"/>
          <p:nvPr/>
        </p:nvSpPr>
        <p:spPr>
          <a:xfrm>
            <a:off x="4790993" y="1981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692B9-A2A1-469E-B26C-B73914B08A56}"/>
              </a:ext>
            </a:extLst>
          </p:cNvPr>
          <p:cNvSpPr txBox="1"/>
          <p:nvPr/>
        </p:nvSpPr>
        <p:spPr>
          <a:xfrm>
            <a:off x="1339816" y="5382566"/>
            <a:ext cx="608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Includes wildfires and prescribed burns</a:t>
            </a:r>
          </a:p>
        </p:txBody>
      </p:sp>
    </p:spTree>
    <p:extLst>
      <p:ext uri="{BB962C8B-B14F-4D97-AF65-F5344CB8AC3E}">
        <p14:creationId xmlns:p14="http://schemas.microsoft.com/office/powerpoint/2010/main" val="171515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670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Multi-agency Collaborative over a 1.5 year period has been successful in producing a 2016</a:t>
            </a:r>
            <a:r>
              <a:rPr lang="en-US" i="1" dirty="0"/>
              <a:t> </a:t>
            </a:r>
            <a:r>
              <a:rPr lang="en-US" dirty="0"/>
              <a:t>wildfire, prescribed burn and agricultural burn day-specific emissions inventory for Contiguous U.S. and Alaska for use in Emissions and Air Quality Modeling Platforms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Input data and tools used similar to NEI efforts, with updates to fuel bed information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Large wild grassland fires in Spring 2016 played a role in changing approach for all grassland fires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Total acres burned for top wildfire events in 2016 were generally captured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1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670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Need community fire emissions modeling system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400" dirty="0"/>
              <a:t>Allows updates to emissions factors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400" dirty="0"/>
              <a:t>Fuel bed information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Continued education to state/local/tribes/other agencies on what fire information is most desired for daily emissions estimates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Fuel bed assignments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Capturing daily emissions for large multi-day wildfires</a:t>
            </a:r>
          </a:p>
          <a:p>
            <a:pPr marL="109728" indent="0">
              <a:spcBef>
                <a:spcPts val="3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2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AF01C-AE32-4CD0-88F0-DEFAADDD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203F6-3F45-4AA0-BCE9-9B43E3ED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4A97-1CEF-45EB-A3CA-CB119067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DBB342-2D1E-4C00-B531-92B7B3D8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0770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55017-25EB-45A2-A8E9-2D20AE75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B61C2-5C19-4A4A-9E2F-F60CB539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9C9A6A6-ADFE-4F77-9523-8D4AE3668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161212"/>
            <a:ext cx="9144000" cy="4535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F2A147-7C74-4D3C-A3BC-306F6B5952F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Default Fire Type Assignment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819124-67B4-4946-B2D5-409814957971}"/>
              </a:ext>
            </a:extLst>
          </p:cNvPr>
          <p:cNvSpPr txBox="1"/>
          <p:nvPr/>
        </p:nvSpPr>
        <p:spPr>
          <a:xfrm>
            <a:off x="1383097" y="846138"/>
            <a:ext cx="668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satellite detect is the only fire activity data available</a:t>
            </a:r>
          </a:p>
        </p:txBody>
      </p:sp>
    </p:spTree>
    <p:extLst>
      <p:ext uri="{BB962C8B-B14F-4D97-AF65-F5344CB8AC3E}">
        <p14:creationId xmlns:p14="http://schemas.microsoft.com/office/powerpoint/2010/main" val="173930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U.S. Seasonality for</a:t>
            </a:r>
            <a:br>
              <a:rPr lang="en-US" dirty="0"/>
            </a:br>
            <a:r>
              <a:rPr lang="en-US" dirty="0"/>
              <a:t>Wildfires and Prescribed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711" y="2274491"/>
            <a:ext cx="2486289" cy="3276600"/>
          </a:xfrm>
        </p:spPr>
        <p:txBody>
          <a:bodyPr/>
          <a:lstStyle/>
          <a:p>
            <a:r>
              <a:rPr lang="en-US" sz="1600" b="1" dirty="0"/>
              <a:t>Spring</a:t>
            </a:r>
            <a:r>
              <a:rPr lang="en-US" sz="1600" dirty="0"/>
              <a:t>: March, April, and May</a:t>
            </a:r>
          </a:p>
          <a:p>
            <a:r>
              <a:rPr lang="en-US" sz="1600" b="1" dirty="0"/>
              <a:t>Summer</a:t>
            </a:r>
            <a:r>
              <a:rPr lang="en-US" sz="1600" dirty="0"/>
              <a:t>: June, July, and August</a:t>
            </a:r>
          </a:p>
          <a:p>
            <a:r>
              <a:rPr lang="en-US" sz="1600" b="1" dirty="0"/>
              <a:t>Autumn</a:t>
            </a:r>
            <a:r>
              <a:rPr lang="en-US" sz="1600" dirty="0"/>
              <a:t>: September, October, and November</a:t>
            </a:r>
          </a:p>
          <a:p>
            <a:r>
              <a:rPr lang="en-US" sz="1600" b="1" dirty="0"/>
              <a:t>Winter</a:t>
            </a:r>
            <a:r>
              <a:rPr lang="en-US" sz="1600" dirty="0"/>
              <a:t>: December, January and February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A1A622C2-A028-4FDE-80CB-A87A507C6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" y="1417637"/>
            <a:ext cx="6746562" cy="47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U.S. Seasonality for</a:t>
            </a:r>
            <a:br>
              <a:rPr lang="en-US" dirty="0"/>
            </a:br>
            <a:r>
              <a:rPr lang="en-US" dirty="0"/>
              <a:t>Agricultural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711" y="2274491"/>
            <a:ext cx="2486289" cy="3276600"/>
          </a:xfrm>
        </p:spPr>
        <p:txBody>
          <a:bodyPr/>
          <a:lstStyle/>
          <a:p>
            <a:r>
              <a:rPr lang="en-US" sz="1600" b="1" dirty="0"/>
              <a:t>Spring</a:t>
            </a:r>
            <a:r>
              <a:rPr lang="en-US" sz="1600" dirty="0"/>
              <a:t>: March, April, and May</a:t>
            </a:r>
          </a:p>
          <a:p>
            <a:r>
              <a:rPr lang="en-US" sz="1600" b="1" dirty="0"/>
              <a:t>Summer</a:t>
            </a:r>
            <a:r>
              <a:rPr lang="en-US" sz="1600" dirty="0"/>
              <a:t>: June, July, and August</a:t>
            </a:r>
          </a:p>
          <a:p>
            <a:r>
              <a:rPr lang="en-US" sz="1600" b="1" dirty="0"/>
              <a:t>Autumn</a:t>
            </a:r>
            <a:r>
              <a:rPr lang="en-US" sz="1600" dirty="0"/>
              <a:t>: September, October, and November</a:t>
            </a:r>
          </a:p>
          <a:p>
            <a:r>
              <a:rPr lang="en-US" sz="1600" b="1" dirty="0"/>
              <a:t>Winter</a:t>
            </a:r>
            <a:r>
              <a:rPr lang="en-US" sz="1600" dirty="0"/>
              <a:t>: January, February, and December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CB55A60-8B4C-4243-A5DD-F862F127C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6" y="1594070"/>
            <a:ext cx="6643054" cy="4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288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04" y="1143000"/>
            <a:ext cx="8514396" cy="526494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>
              <a:spcAft>
                <a:spcPts val="600"/>
              </a:spcAft>
            </a:pPr>
            <a:r>
              <a:rPr lang="en-US" sz="2800" dirty="0"/>
              <a:t>Goals of 2016 Fire Workgroup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Approach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Methods/Tools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Data used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Results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Summary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6F85A-6043-462C-A497-88FB64A1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57" y="3276600"/>
            <a:ext cx="527624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Collaboration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754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Produce </a:t>
            </a:r>
            <a:r>
              <a:rPr lang="en-US" b="1" dirty="0"/>
              <a:t>daily</a:t>
            </a:r>
            <a:r>
              <a:rPr lang="en-US" dirty="0"/>
              <a:t> emissions for wildfire, prescribed burn and agricultural burns for year 2016 inventory for Contiguous U.S. and Alaska for use in Emissions Modeling Platforms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Day-specific emissions </a:t>
            </a:r>
            <a:r>
              <a:rPr lang="en-US" dirty="0"/>
              <a:t>calculated include:</a:t>
            </a:r>
          </a:p>
          <a:p>
            <a:pPr lvl="2">
              <a:spcAft>
                <a:spcPts val="600"/>
              </a:spcAft>
            </a:pPr>
            <a:r>
              <a:rPr lang="en-US" sz="2200" dirty="0"/>
              <a:t>Criteria Air Pollutants (CAPs)</a:t>
            </a:r>
          </a:p>
          <a:p>
            <a:pPr lvl="2"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36 hazardous air pollutants (HAPs) (U.S. only)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Produce ancillary data needed for using inventory in air quality modeling (e.g. heat flux, profiles)</a:t>
            </a:r>
            <a:endParaRPr lang="en-US" sz="32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dirty="0"/>
              <a:t>Provide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0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Approach: Similarities to 2014 NEI version2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5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Use existing inventory methods and tools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Wildfire and Prescribed burns used SmartFire2 and </a:t>
            </a:r>
            <a:r>
              <a:rPr lang="en-US" dirty="0" err="1"/>
              <a:t>Bluesky</a:t>
            </a:r>
            <a:r>
              <a:rPr lang="en-US" dirty="0"/>
              <a:t> Modeling Framework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Agricultural burns used G. Pouliot (2015) approach </a:t>
            </a:r>
          </a:p>
          <a:p>
            <a:pPr lvl="2">
              <a:spcAft>
                <a:spcPts val="600"/>
              </a:spcAft>
            </a:pPr>
            <a:r>
              <a:rPr lang="en-US" sz="1800" dirty="0">
                <a:hlinkClick r:id="rId3"/>
              </a:rPr>
              <a:t>https://www.epa.gov/sites/production/files/2015-08/documents/crop_residue_burning_in_2014.pdf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b="1" dirty="0"/>
              <a:t>Input data sources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National datasets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Any submitted State/Local/Tribes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4158" y="0"/>
            <a:ext cx="918776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2016 Approach: Differences with </a:t>
            </a:r>
            <a:br>
              <a:rPr lang="en-US" sz="3200" dirty="0"/>
            </a:br>
            <a:r>
              <a:rPr lang="en-US" sz="3200" dirty="0"/>
              <a:t>2014 NEI v2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36551"/>
            <a:ext cx="8991600" cy="5341144"/>
          </a:xfrm>
        </p:spPr>
        <p:txBody>
          <a:bodyPr>
            <a:normAutofit fontScale="70000" lnSpcReduction="20000"/>
          </a:bodyPr>
          <a:lstStyle/>
          <a:p>
            <a:endParaRPr lang="en-US" sz="2900" dirty="0"/>
          </a:p>
          <a:p>
            <a:pPr>
              <a:spcAft>
                <a:spcPts val="600"/>
              </a:spcAft>
            </a:pPr>
            <a:r>
              <a:rPr lang="en-US" sz="2900" b="1" dirty="0"/>
              <a:t>Collaborative Workgroup effort</a:t>
            </a:r>
          </a:p>
          <a:p>
            <a:pPr>
              <a:spcAft>
                <a:spcPts val="600"/>
              </a:spcAft>
            </a:pPr>
            <a:r>
              <a:rPr lang="en-US" sz="2900" b="1" dirty="0"/>
              <a:t>Grassland fires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Pouliot approach was used in 2014NEI for all grassland fires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In 2016 inventory, grassland fires moves into the SmartFire2-Bluesky Framework processing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Largest fire in 2016 (Anderson Creek) involved mainly grassland fuels in Kansas and Oklahoma</a:t>
            </a:r>
          </a:p>
          <a:p>
            <a:pPr>
              <a:spcAft>
                <a:spcPts val="600"/>
              </a:spcAft>
            </a:pPr>
            <a:r>
              <a:rPr lang="en-US" sz="2900" b="1" dirty="0"/>
              <a:t>Combustion phases for Plume Rise purposes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2014NEI provided two phases: 1) flaming and 2) smoldering (co-existing smoldering with the flaming and residual smoldering)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2016 provides two phases: 1) flaming (includes the co-existing smoldering) and 2) residual smoldering</a:t>
            </a:r>
          </a:p>
          <a:p>
            <a:pPr>
              <a:spcAft>
                <a:spcPts val="600"/>
              </a:spcAft>
            </a:pPr>
            <a:r>
              <a:rPr lang="en-US" sz="2900" b="1" dirty="0"/>
              <a:t>New fuel bed data </a:t>
            </a:r>
            <a:r>
              <a:rPr lang="en-US" sz="2900" dirty="0"/>
              <a:t>used from </a:t>
            </a:r>
            <a:r>
              <a:rPr lang="en-US" sz="2900" dirty="0" err="1"/>
              <a:t>Landfire</a:t>
            </a:r>
            <a:r>
              <a:rPr lang="en-US" sz="2900" dirty="0"/>
              <a:t> version 1.4</a:t>
            </a:r>
          </a:p>
          <a:p>
            <a:pPr lvl="1">
              <a:spcAft>
                <a:spcPts val="600"/>
              </a:spcAft>
            </a:pPr>
            <a:r>
              <a:rPr lang="en-US" sz="2600" dirty="0">
                <a:hlinkClick r:id="rId3"/>
              </a:rPr>
              <a:t>https://www.landfire.gov/fccs.php</a:t>
            </a: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900" b="1" dirty="0"/>
              <a:t>Inventory Versions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7600" y="1244600"/>
            <a:ext cx="64516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6675"/>
            <a:ext cx="2509431" cy="2629487"/>
          </a:xfrm>
        </p:spPr>
        <p:txBody>
          <a:bodyPr>
            <a:noAutofit/>
          </a:bodyPr>
          <a:lstStyle/>
          <a:p>
            <a:r>
              <a:rPr lang="en-US" sz="2800" dirty="0"/>
              <a:t>Fire Inventory</a:t>
            </a:r>
            <a:br>
              <a:rPr lang="en-US" sz="2800" dirty="0"/>
            </a:br>
            <a:r>
              <a:rPr lang="en-US" sz="2800" dirty="0"/>
              <a:t>Development</a:t>
            </a:r>
            <a:br>
              <a:rPr lang="en-US" sz="2800" dirty="0"/>
            </a:br>
            <a:r>
              <a:rPr lang="en-US" sz="2800" dirty="0"/>
              <a:t>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Meiryo UI" pitchFamily="34" charset="-128"/>
                <a:cs typeface="Segoe U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89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Meiryo UI" pitchFamily="34" charset="-128"/>
                <a:cs typeface="Segoe UI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:\ConferencesPapers\EPA_EI_Conference_2017\6672 NRP WLF EI 2015 - pres and ext abs\Figures\Processing_flow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4" y="409575"/>
            <a:ext cx="6607176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64378C-5EF4-4C73-88D0-BC844695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 EPA OAQPS, Emission Inventory and Analysis Group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001CB-0495-4586-8400-631F9863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D009A-57F7-4706-BF44-E60D452126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8037670" cy="4495799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71C79D-7431-4386-8250-5D64FB5BE8A7}"/>
              </a:ext>
            </a:extLst>
          </p:cNvPr>
          <p:cNvSpPr txBox="1">
            <a:spLocks/>
          </p:cNvSpPr>
          <p:nvPr/>
        </p:nvSpPr>
        <p:spPr>
          <a:xfrm>
            <a:off x="1069384" y="520388"/>
            <a:ext cx="7005231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Tools: </a:t>
            </a:r>
          </a:p>
          <a:p>
            <a:pPr algn="ctr"/>
            <a:r>
              <a:rPr lang="en-US" dirty="0"/>
              <a:t>Blue Sky Modeling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5DD43-83E4-4C1B-9FDA-E6C63685CCC4}"/>
              </a:ext>
            </a:extLst>
          </p:cNvPr>
          <p:cNvSpPr txBox="1"/>
          <p:nvPr/>
        </p:nvSpPr>
        <p:spPr>
          <a:xfrm>
            <a:off x="630866" y="5715000"/>
            <a:ext cx="1350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Smartfire2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A64BC-8A53-47DD-AF54-38F6EEF9649B}"/>
              </a:ext>
            </a:extLst>
          </p:cNvPr>
          <p:cNvSpPr txBox="1"/>
          <p:nvPr/>
        </p:nvSpPr>
        <p:spPr>
          <a:xfrm>
            <a:off x="3490751" y="5697974"/>
            <a:ext cx="3646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BlueSky Modeling Framework</a:t>
            </a:r>
          </a:p>
        </p:txBody>
      </p:sp>
    </p:spTree>
    <p:extLst>
      <p:ext uri="{BB962C8B-B14F-4D97-AF65-F5344CB8AC3E}">
        <p14:creationId xmlns:p14="http://schemas.microsoft.com/office/powerpoint/2010/main" val="26836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04" y="-161757"/>
            <a:ext cx="9179296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Input Data Sources: National Fire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FB08-50D0-428B-8664-DA022D651F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13500"/>
            <a:ext cx="11303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76270"/>
              </p:ext>
            </p:extLst>
          </p:nvPr>
        </p:nvGraphicFramePr>
        <p:xfrm>
          <a:off x="152400" y="598030"/>
          <a:ext cx="8810996" cy="58342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600" dirty="0">
                          <a:solidFill>
                            <a:srgbClr val="FFFFFF"/>
                          </a:solidFill>
                          <a:effectLst/>
                          <a:latin typeface="Segoe UI Semibold"/>
                          <a:ea typeface="Meiryo UI"/>
                        </a:rPr>
                        <a:t>Data Set</a:t>
                      </a:r>
                      <a:endParaRPr lang="en-US" sz="24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600" dirty="0">
                          <a:solidFill>
                            <a:srgbClr val="FFFFFF"/>
                          </a:solidFill>
                          <a:effectLst/>
                          <a:latin typeface="Segoe UI Semibold"/>
                          <a:ea typeface="Meiryo UI"/>
                        </a:rPr>
                        <a:t>Agency</a:t>
                      </a:r>
                      <a:endParaRPr lang="en-US" sz="24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600" dirty="0">
                          <a:solidFill>
                            <a:srgbClr val="FFFFFF"/>
                          </a:solidFill>
                          <a:effectLst/>
                          <a:latin typeface="Segoe UI Semibold"/>
                          <a:ea typeface="Meiryo UI"/>
                        </a:rPr>
                        <a:t>Coverage</a:t>
                      </a:r>
                      <a:endParaRPr lang="en-US" sz="24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B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3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Hazard</a:t>
                      </a:r>
                      <a:r>
                        <a:rPr lang="en-US" sz="1800" kern="600" baseline="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 Mapping System (HMS)</a:t>
                      </a:r>
                      <a:endParaRPr lang="en-US" sz="20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National Oceanic and Atmospheric</a:t>
                      </a:r>
                      <a:r>
                        <a:rPr lang="en-US" sz="1800" kern="600" baseline="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 Administration (NOAA)</a:t>
                      </a:r>
                      <a:endParaRPr lang="en-US" sz="20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Satellite</a:t>
                      </a:r>
                      <a:r>
                        <a:rPr lang="en-US" sz="1800" kern="600" baseline="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Meiryo UI"/>
                        </a:rPr>
                        <a:t> fire detections</a:t>
                      </a:r>
                      <a:endParaRPr lang="en-US" sz="2000" kern="600" dirty="0">
                        <a:effectLst/>
                        <a:latin typeface="Segoe UI"/>
                        <a:ea typeface="Meiryo UI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87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Incident</a:t>
                      </a: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 Status Summary (ICS-209)</a:t>
                      </a:r>
                      <a:endParaRPr lang="en-US" sz="1800" kern="600" dirty="0">
                        <a:solidFill>
                          <a:srgbClr val="C00000"/>
                        </a:solidFill>
                        <a:effectLst/>
                        <a:latin typeface="Segoe UI"/>
                        <a:ea typeface="Meiryo UI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National Wildfire Coordinating Group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Wildfire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8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U.S. Fish and Wildlife Service (</a:t>
                      </a:r>
                      <a:r>
                        <a:rPr lang="en-US" sz="1800" kern="600" baseline="0" dirty="0" err="1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USFWS</a:t>
                      </a: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 err="1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USFWS</a:t>
                      </a:r>
                      <a:endParaRPr lang="en-US" sz="1800" kern="600" baseline="0" dirty="0">
                        <a:solidFill>
                          <a:srgbClr val="C00000"/>
                        </a:solidFill>
                        <a:effectLst/>
                        <a:latin typeface="Segoe UI"/>
                        <a:ea typeface="Meiryo UI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USFWS-managed lands: wildfire and prescribed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8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National Association of State Foresters (</a:t>
                      </a:r>
                      <a:r>
                        <a:rPr lang="en-US" sz="1800" kern="600" baseline="0" dirty="0" err="1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NASF</a:t>
                      </a: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 err="1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NASF</a:t>
                      </a:r>
                      <a:endParaRPr lang="en-US" sz="1800" kern="600" baseline="0" dirty="0">
                        <a:solidFill>
                          <a:srgbClr val="C00000"/>
                        </a:solidFill>
                        <a:effectLst/>
                        <a:latin typeface="Segoe UI"/>
                        <a:ea typeface="Meiryo UI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rgbClr val="C00000"/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State-managed lands: wildfires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Forest Service Activity Tracking System (FACTS) Perimeters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USFS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Prescribed fires on USFS-managed lands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3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Geospatial Multi-Agency Coordination (</a:t>
                      </a:r>
                      <a:r>
                        <a:rPr lang="en-US" sz="1800" kern="6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GeoMAC</a:t>
                      </a: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) Perimeters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GeoMAC</a:t>
                      </a: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 Group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Wildfire perimeters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Monitoring Trends in Burn Severity (MTBS)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USGS, USFS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egoe UI"/>
                          <a:ea typeface="Meiryo UI"/>
                          <a:cs typeface="+mn-cs"/>
                        </a:rPr>
                        <a:t>Wildfire and Prescribed perimeters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93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?mso-contentType ?>
<SharedContentType xmlns="Microsoft.SharePoint.Taxonomy.ContentTypeSync" SourceId="29f62856-1543-49d4-a736-4569d363f533" ContentTypeId="0x0101" PreviousValue="false"/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9804A171FED4EBFC77CA4BEAC6964" ma:contentTypeVersion="26" ma:contentTypeDescription="Create a new document." ma:contentTypeScope="" ma:versionID="7fe2ce050e0bbc332040155d02d595b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4c3437ee-eec8-43b3-80f1-acd479dd78da" xmlns:ns6="9deaf657-8a9f-4e33-896a-f1b44d51727f" targetNamespace="http://schemas.microsoft.com/office/2006/metadata/properties" ma:root="true" ma:fieldsID="205c93fadb948e55625177f661d6c93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4c3437ee-eec8-43b3-80f1-acd479dd78da"/>
    <xsd:import namespace="9deaf657-8a9f-4e33-896a-f1b44d51727f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SharedWithUsers" minOccurs="0"/>
                <xsd:element ref="ns6:EIS_x0020_Data_x0020_Category" minOccurs="0"/>
                <xsd:element ref="ns6:Sectors" minOccurs="0"/>
                <xsd:element ref="ns5:SharingHintHash" minOccurs="0"/>
                <xsd:element ref="ns5:SharedWithDetails" minOccurs="0"/>
                <xsd:element ref="ns6:MediaServiceMetadata" minOccurs="0"/>
                <xsd:element ref="ns6:MediaServiceFastMetadata" minOccurs="0"/>
                <xsd:element ref="ns6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description="" ma:hidden="true" ma:list="{aec54597-794d-48fd-aaaa-4eaa50f4ff1d}" ma:internalName="TaxCatchAllLabel" ma:readOnly="true" ma:showField="CatchAllDataLabel" ma:web="7d8dd676-26ca-4e08-b90f-b4e0026a5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description="" ma:hidden="true" ma:list="{aec54597-794d-48fd-aaaa-4eaa50f4ff1d}" ma:internalName="TaxCatchAll" ma:showField="CatchAllData" ma:web="7d8dd676-26ca-4e08-b90f-b4e0026a58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437ee-eec8-43b3-80f1-acd479dd78da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af657-8a9f-4e33-896a-f1b44d51727f" elementFormDefault="qualified">
    <xsd:import namespace="http://schemas.microsoft.com/office/2006/documentManagement/types"/>
    <xsd:import namespace="http://schemas.microsoft.com/office/infopath/2007/PartnerControls"/>
    <xsd:element name="EIS_x0020_Data_x0020_Category" ma:index="30" nillable="true" ma:displayName="EIS Data Category" ma:description="EIS Data Category" ma:internalName="EIS_x0020_Data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point"/>
                    <xsd:enumeration value="Point"/>
                    <xsd:enumeration value="Onroad"/>
                    <xsd:enumeration value="Nonroad"/>
                    <xsd:enumeration value="Events"/>
                    <xsd:enumeration value="Biogenics"/>
                  </xsd:restriction>
                </xsd:simpleType>
              </xsd:element>
            </xsd:sequence>
          </xsd:extension>
        </xsd:complexContent>
      </xsd:complexType>
    </xsd:element>
    <xsd:element name="Sectors" ma:index="31" nillable="true" ma:displayName="Sectors" ma:description="EIS Sectors or other user-defined sector" ma:internalName="Sector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griculture - Crops &amp; Livestock Dust"/>
                        <xsd:enumeration value="Agriculture - Fertilizer Application"/>
                        <xsd:enumeration value="Agriculture - Livestock Waste"/>
                        <xsd:enumeration value="Biogenics - Vegetation and Soil"/>
                        <xsd:enumeration value="Bulk Gasoline Terminals"/>
                        <xsd:enumeration value="Commercial Cooking"/>
                        <xsd:enumeration value="Dust - Construction Dust"/>
                        <xsd:enumeration value="Dust - Paved Road Dust"/>
                        <xsd:enumeration value="Dust - Unpaved Road Dust"/>
                        <xsd:enumeration value="Fires - Agricultural Field Burning"/>
                        <xsd:enumeration value="Fires - Prescribed Fires"/>
                        <xsd:enumeration value="Fires - Wildfires"/>
                        <xsd:enumeration value="Fuel Comb - Comm/Institutional - Biomass"/>
                        <xsd:enumeration value="Fuel Comb - Comm/Institutional - Coal"/>
                        <xsd:enumeration value="Fuel Comb - Comm/Institutional - Natural Gas"/>
                        <xsd:enumeration value="Fuel Comb - Comm/Institutional - Oil"/>
                        <xsd:enumeration value="Fuel Comb - Comm/Institutional - Other"/>
                        <xsd:enumeration value="Fuel Comb - Electric Generation - Biomass"/>
                        <xsd:enumeration value="Fuel Comb - Electric Generation - Coal"/>
                        <xsd:enumeration value="Fuel Comb - Electric Generation - Natural Gas"/>
                        <xsd:enumeration value="Fuel Comb - Electric Generation - Oil"/>
                        <xsd:enumeration value="Fuel Comb - Electric Generation - Other"/>
                        <xsd:enumeration value="Fuel Comb - Industrial Boilers, ICEs - Biomass"/>
                        <xsd:enumeration value="Fuel Comb - Industrial Boilers, ICEs - Coal"/>
                        <xsd:enumeration value="Fuel Comb - Industrial Boilers, ICEs - Natural Gas"/>
                        <xsd:enumeration value="Fuel Comb - Industrial Boilers, ICEs - Oil"/>
                        <xsd:enumeration value="Fuel Comb - Industrial Boilers, ICEs - Other"/>
                        <xsd:enumeration value="Fuel Comb - Residential - Natural Gas"/>
                        <xsd:enumeration value="Fuel Comb - Residential - Oil"/>
                        <xsd:enumeration value="Fuel Comb - Residential - Other"/>
                        <xsd:enumeration value="Fuel Comb - Residential - Wood"/>
                        <xsd:enumeration value="Gas Stations"/>
                        <xsd:enumeration value="Industrial Processes - Cement Manuf"/>
                        <xsd:enumeration value="Industrial Processes - Chemical Manuf"/>
                        <xsd:enumeration value="Industrial Processes - Ferrous Metals"/>
                        <xsd:enumeration value="Industrial Processes - Mining"/>
                        <xsd:enumeration value="Industrial Processes - NEC"/>
                        <xsd:enumeration value="Industrial Processes - Non-ferrous Metals"/>
                        <xsd:enumeration value="Industrial Processes - Oil &amp; Gas Production"/>
                        <xsd:enumeration value="Industrial Processes - Petroleum Refineries"/>
                        <xsd:enumeration value="Industrial Processes - Pulp &amp; Paper"/>
                        <xsd:enumeration value="Industrial Processes - Storage and Transfer"/>
                        <xsd:enumeration value="Miscellaneous Non-Industrial NEC"/>
                        <xsd:enumeration value="Mobile - Aircraft"/>
                        <xsd:enumeration value="Mobile - Commercial Marine Vessels"/>
                        <xsd:enumeration value="Mobile - Locomotives"/>
                        <xsd:enumeration value="Mobile - Non-Road Equipment - Diesel"/>
                        <xsd:enumeration value="Mobile - Non-Road Equipment - Gasoline"/>
                        <xsd:enumeration value="Mobile - Non-Road Equipment - Other"/>
                        <xsd:enumeration value="Mobile - On-Road Diesel Heavy Duty Vehicles"/>
                        <xsd:enumeration value="Mobile - On-Road Diesel Light Duty Vehicles"/>
                        <xsd:enumeration value="Mobile - On-Road Gasoline Heavy Duty Vehicles"/>
                        <xsd:enumeration value="Mobile - On-Road Gasoline Light Duty Vehicles"/>
                        <xsd:enumeration value="Solvent - Consumer &amp; Commercial Solvent Use"/>
                        <xsd:enumeration value="Solvent - Degreasing"/>
                        <xsd:enumeration value="Solvent - Dry Cleaning"/>
                        <xsd:enumeration value="Solvent - Graphic Arts"/>
                        <xsd:enumeration value="Solvent - Industrial Surface Coating &amp; Solvent Use"/>
                        <xsd:enumeration value="Solvent - Non-Industrial Surface Coating"/>
                        <xsd:enumeration value="Waste Dispos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3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2019-07-03T15:42:32+00:00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Sectors xmlns="9deaf657-8a9f-4e33-896a-f1b44d51727f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EIS_x0020_Data_x0020_Category xmlns="9deaf657-8a9f-4e33-896a-f1b44d51727f"/>
  </documentManagement>
</p:properties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CE7E32C-7273-47D9-B6A1-92E939E2F39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0C295BA-CE7D-4D47-959A-F878A773A35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1DFEC17-5A0C-45EE-8722-3ED8D333F32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DEE77CD-56AE-4ABA-9448-300C482067A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1771577-1047-4FFE-ABDC-77A12674FA5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B0E705E-E362-4AC3-88BB-72197FF41EB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1A5A916-B486-49F7-9C23-587C490A2C6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536E9A0-BF8E-44A9-8A55-D0DC25056F8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B888DF0-45BB-41C9-A67A-44F7EDBD964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71F1BF5-BFFC-4696-AEB2-2FA508202A8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1E20295-37F9-4777-B2D5-19215664AD7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8143D74-AE6C-4FD3-821F-0421AD83854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85AA99C-3583-4902-9FE1-B32810B257F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9324B46-6A36-4432-9442-9EBCDDC0DB8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B39BFE4-0D1E-475E-9227-18BAB5A083E6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9AB867C-84C8-4F09-B218-3C9DB805AE9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BC71535-A511-4B3E-8DD3-C39382717AF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4371D27-6BB1-4B95-82DB-E566866397D4}">
  <ds:schemaRefs>
    <ds:schemaRef ds:uri="Microsoft.SharePoint.Taxonomy.ContentTypeSync"/>
  </ds:schemaRefs>
</ds:datastoreItem>
</file>

<file path=customXml/itemProps26.xml><?xml version="1.0" encoding="utf-8"?>
<ds:datastoreItem xmlns:ds="http://schemas.openxmlformats.org/officeDocument/2006/customXml" ds:itemID="{4A855A63-3FCD-44D1-AC60-6BCD79F4AB1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1A4AE36-9096-41F7-8D07-F977B19F916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61473EA-64FB-4778-A924-A09633DCB76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13AE0BD-EC9A-4950-A049-BB62307E755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0379F3F-34D9-47C0-B2DB-4AFDEDA00D0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57EEA3B-72FD-4418-AADF-E5F0168BB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4c3437ee-eec8-43b3-80f1-acd479dd78da"/>
    <ds:schemaRef ds:uri="9deaf657-8a9f-4e33-896a-f1b44d517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27335F9B-A46F-4039-8B55-783C9F8A006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8C07AE2-CD62-4169-A5C6-3AE1F240376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6BAD765-6FC6-417E-9B34-65A47F92B0B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9A8B542-65B9-47B5-8FC8-71FE3C5446E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D5423C4-CE08-41D6-81EE-99083483895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EF763D8-96CD-4E29-986B-26335CD6428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F656737-8897-4DCC-82BC-7DF5CC630AF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CE2C2D6-A0C7-473A-9026-8339FB16812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0A52DB5-A0EF-43DA-8987-5400720DB52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3FA4157-3EDD-4A2F-8A81-9C854F55DAB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5FC89F8-6FAD-4935-987C-3CE0E5576882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33BE4DA-611F-499D-858C-6F93B96FA5D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9D25EB68-A37C-4622-ADCB-1D6E23D2A8F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18C49FC-2797-48D6-B513-97A1C2F4C43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9A92B99D-5B9F-46FF-903D-8C6DAC10181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A186B57-A7F3-455D-A1BF-D5774FA2C90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B4E7786-0A8D-479B-92C5-9DAB853DD83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9353B9B-CE16-478F-B4D9-ECDFF68AB01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2879CA90-9056-4D11-BCAF-F721F3962F47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BF8F3CD-E8FC-491E-A459-13DD0C0E189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C952C39-6000-47C2-B792-45D439506A5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86B1B66-B934-43EF-998D-285DD5FDD96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FA0525A-C928-423D-A36A-E9CC5A1CEB9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D0E82EA-9C7A-4B32-9017-3B2D4ABD2E6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8D3452C-C0A3-4020-B974-3DD81D4DBF3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23C2D7B-7AAD-48C1-AF78-6FE8767ABBA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18F5750-EB2F-471C-B12A-CDA8E8018F46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8810CEF-BA86-4DA0-8CCA-2DB76046622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D91C404-A822-4BAC-80CF-13C3F1AAFA7E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161C44D-4A8B-42CD-9FE2-0875A74A5D98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AE5C713-4586-4387-9414-965FC16E3DF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ECFC275-88DF-4A9E-B417-8A23F519F37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4B69D3A-2817-4362-9015-526E31D68EB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DD312283-2766-40EC-9A18-202A50B1673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7DC797DD-4642-4C18-B60A-974F8F604295}">
  <ds:schemaRefs>
    <ds:schemaRef ds:uri="http://schemas.microsoft.com/sharepoint/v3/contenttype/forms"/>
  </ds:schemaRefs>
</ds:datastoreItem>
</file>

<file path=customXml/itemProps63.xml><?xml version="1.0" encoding="utf-8"?>
<ds:datastoreItem xmlns:ds="http://schemas.openxmlformats.org/officeDocument/2006/customXml" ds:itemID="{C06647D9-6957-4837-AD43-7607DCFE087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DC8F458-82DF-4E66-A9AF-5D4396AA027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FD0EA05-25A2-4DCE-8EAD-25D488D5256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2670C3DE-6C6D-4C48-94C1-06BD5A77EC2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CD80517-7C60-46AF-B0EB-9452B842728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964030B-A1A0-476A-86A3-0E3029CE79E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C35CFC67-7336-4D4B-8764-3580D5261F0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9D01DAF-65FD-4FEC-80FF-683ECDDE51D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0F53E8B-B190-4D62-82E6-F0762981D4DA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730808A-2249-4D94-B927-02D9BCC60E1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3F5CB52-026D-4177-87BB-5D5725E5F53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3781904-C3CA-4950-B1A6-33B7ECBCDAF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0085034-27AC-4E12-AFC4-3C29E3052CC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3DDFF6A-E32F-47AA-9D8F-45F38840FFB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EEA0E29-EFBD-4C76-8EF2-ECBFD056287B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6EFF47B-F0D9-44F4-9685-A3A5FCAD4140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94AD8E40-F540-4FEF-ABD9-02CB6EC7AE5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3FE8C4B-639C-45CB-9C42-F0CEC39E4AC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CE3A8D1-F0DA-4E1E-9F29-867D721A3742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2421DF6-4A62-4ECD-8779-EC724E063784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AF6DB38-897F-4AE1-9F03-54BC18AE687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AD728C18-905F-4D7D-A51C-BAAE477C02D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931FD60-B122-4A6D-B007-FBA0292B40EB}">
  <ds:schemaRefs>
    <ds:schemaRef ds:uri="http://purl.org/dc/terms/"/>
    <ds:schemaRef ds:uri="9deaf657-8a9f-4e33-896a-f1b44d51727f"/>
    <ds:schemaRef ds:uri="4ffa91fb-a0ff-4ac5-b2db-65c790d184a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4c3437ee-eec8-43b3-80f1-acd479dd78da"/>
    <ds:schemaRef ds:uri="http://schemas.microsoft.com/sharepoint/v3/fields"/>
    <ds:schemaRef ds:uri="http://schemas.microsoft.com/sharepoint.v3"/>
    <ds:schemaRef ds:uri="http://www.w3.org/XML/1998/namespace"/>
  </ds:schemaRefs>
</ds:datastoreItem>
</file>

<file path=customXml/itemProps84.xml><?xml version="1.0" encoding="utf-8"?>
<ds:datastoreItem xmlns:ds="http://schemas.openxmlformats.org/officeDocument/2006/customXml" ds:itemID="{5F831C44-4883-4A10-9D7D-30980780F0A6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027CD2FD-CD6F-4B2C-A928-8A82002D34A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7F0C8DDF-AB46-43CF-BD06-91B484FA01B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39A3267E-EC1A-4C0C-8BD7-96752EE0A1B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3C28F90-6E09-468E-88C8-A05EEB84B95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54490</TotalTime>
  <Words>1352</Words>
  <Application>Microsoft Office PowerPoint</Application>
  <PresentationFormat>On-screen Show (4:3)</PresentationFormat>
  <Paragraphs>241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Meiryo UI</vt:lpstr>
      <vt:lpstr>Arial</vt:lpstr>
      <vt:lpstr>Calibri</vt:lpstr>
      <vt:lpstr>Lucida Sans Unicode</vt:lpstr>
      <vt:lpstr>Segoe UI</vt:lpstr>
      <vt:lpstr>Segoe UI Semibold</vt:lpstr>
      <vt:lpstr>Verdana</vt:lpstr>
      <vt:lpstr>Wingdings 2</vt:lpstr>
      <vt:lpstr>Wingdings 3</vt:lpstr>
      <vt:lpstr>Concourse</vt:lpstr>
      <vt:lpstr>Development of a Year  2016 Fire inventory for United States through a Multi-Agency Inventory Collaboration Effort </vt:lpstr>
      <vt:lpstr>Acknowledgements</vt:lpstr>
      <vt:lpstr>Outline</vt:lpstr>
      <vt:lpstr>Goals of Collaboration Effort</vt:lpstr>
      <vt:lpstr>2016 Approach: Similarities to 2014 NEI version2 approach</vt:lpstr>
      <vt:lpstr>2016 Approach: Differences with  2014 NEI v2 approach</vt:lpstr>
      <vt:lpstr>Fire Inventory Development Method</vt:lpstr>
      <vt:lpstr>PowerPoint Presentation</vt:lpstr>
      <vt:lpstr>Input Data Sources: National Fire Activity</vt:lpstr>
      <vt:lpstr>Input Data Sources: State/Tribe Submitted Fire Activity Data</vt:lpstr>
      <vt:lpstr>2016 Inventory Versions</vt:lpstr>
      <vt:lpstr>Results: Sample 2016 Fire  Inventory Totals</vt:lpstr>
      <vt:lpstr>Annual Comparison:  Contiguous United States</vt:lpstr>
      <vt:lpstr>Results – Top 5 states</vt:lpstr>
      <vt:lpstr>PowerPoint Presentation</vt:lpstr>
      <vt:lpstr>PowerPoint Presentation</vt:lpstr>
      <vt:lpstr>PowerPoint Presentation</vt:lpstr>
      <vt:lpstr>PowerPoint Presentation</vt:lpstr>
      <vt:lpstr>Results: U.S. Type Monthly</vt:lpstr>
      <vt:lpstr>PowerPoint Presentation</vt:lpstr>
      <vt:lpstr>PowerPoint Presentation</vt:lpstr>
      <vt:lpstr>Summary</vt:lpstr>
      <vt:lpstr>Possible improvements</vt:lpstr>
      <vt:lpstr>Extra Slides</vt:lpstr>
      <vt:lpstr>PowerPoint Presentation</vt:lpstr>
      <vt:lpstr>Results: U.S. Seasonality for Wildfires and Prescribed Burns</vt:lpstr>
      <vt:lpstr>Results: U.S. Seasonality for Agricultural Burns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Vukovich, Jeffrey</cp:lastModifiedBy>
  <cp:revision>975</cp:revision>
  <cp:lastPrinted>2015-03-30T14:59:10Z</cp:lastPrinted>
  <dcterms:created xsi:type="dcterms:W3CDTF">2011-06-13T20:10:16Z</dcterms:created>
  <dcterms:modified xsi:type="dcterms:W3CDTF">2019-10-22T02:09:24Z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0x0101000CB9804A171FED4EBFC77CA4BEAC6964</vt:lpwstr>
  </property>
  <property fmtid="{D5CDD505-2E9C-101B-9397-08002B2CF9AE}" pid="3" name="TaxKeyword">
    <vt:lpwstr/>
  </property>
  <property fmtid="{D5CDD505-2E9C-101B-9397-08002B2CF9AE}" pid="4" name="EPA Subject">
    <vt:lpwstr/>
  </property>
  <property fmtid="{D5CDD505-2E9C-101B-9397-08002B2CF9AE}" pid="5" name="Document Type">
    <vt:lpwstr/>
  </property>
</Properties>
</file>